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16"/>
  </p:notesMasterIdLst>
  <p:sldIdLst>
    <p:sldId id="256" r:id="rId2"/>
    <p:sldId id="257" r:id="rId3"/>
    <p:sldId id="258" r:id="rId4"/>
    <p:sldId id="271" r:id="rId5"/>
    <p:sldId id="272" r:id="rId6"/>
    <p:sldId id="273" r:id="rId7"/>
    <p:sldId id="274" r:id="rId8"/>
    <p:sldId id="260" r:id="rId9"/>
    <p:sldId id="277" r:id="rId10"/>
    <p:sldId id="261" r:id="rId11"/>
    <p:sldId id="262" r:id="rId12"/>
    <p:sldId id="275" r:id="rId13"/>
    <p:sldId id="276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66FF"/>
    <a:srgbClr val="0033CC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97FEB-7D2E-41BF-89BC-D14643CB6AEC}" type="datetimeFigureOut">
              <a:rPr lang="ru-RU" smtClean="0"/>
              <a:t>30.11.2012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25E1F-C96A-412D-965B-57A1C057C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730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D9A5-334B-4F39-A258-3AD81F4C1DCE}" type="datetime1">
              <a:rPr lang="ru-RU" smtClean="0"/>
              <a:t>30.11.2012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47E2-458E-452D-A53B-98DD6D3EFBAE}" type="datetime1">
              <a:rPr lang="ru-RU" smtClean="0"/>
              <a:t>30.11.2012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6EA1-77B6-450B-BA8C-81E2C6CA72B7}" type="datetime1">
              <a:rPr lang="ru-RU" smtClean="0"/>
              <a:t>30.11.2012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61178-9F57-4A49-94B7-7CEC23575E44}" type="datetime1">
              <a:rPr lang="ru-RU" smtClean="0"/>
              <a:t>30.11.2012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DF6B2-DA09-478A-B54A-5E6F6EB95519}" type="datetime1">
              <a:rPr lang="ru-RU" smtClean="0"/>
              <a:t>30.11.2012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08ADE-4D53-4CC2-8A9E-E81FBEE05DE3}" type="datetime1">
              <a:rPr lang="ru-RU" smtClean="0"/>
              <a:t>30.11.2012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9719-C2C3-4556-B08E-0F3D1628B24A}" type="datetime1">
              <a:rPr lang="ru-RU" smtClean="0"/>
              <a:t>30.11.2012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A0DB3-4246-42C5-A4D8-8E361E77655D}" type="datetime1">
              <a:rPr lang="ru-RU" smtClean="0"/>
              <a:t>30.11.2012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4330-354B-43DB-849D-D30FDAA44EBF}" type="datetime1">
              <a:rPr lang="ru-RU" smtClean="0"/>
              <a:t>30.11.2012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8612F-6CFC-456A-B4FD-A427DEEEF2CB}" type="datetime1">
              <a:rPr lang="ru-RU" smtClean="0"/>
              <a:t>30.11.2012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258A-8C56-4ECD-AA9E-4093EA565697}" type="datetime1">
              <a:rPr lang="ru-RU" smtClean="0"/>
              <a:t>30.11.2012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F621AD4-40FE-4C6E-9BF7-A057907693E9}" type="datetime1">
              <a:rPr lang="ru-RU" smtClean="0"/>
              <a:t>30.11.2012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A6120BC-BD6F-4C84-8AA9-6A45450959B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708919"/>
          </a:xfrm>
        </p:spPr>
        <p:txBody>
          <a:bodyPr/>
          <a:lstStyle/>
          <a:p>
            <a:r>
              <a:rPr lang="ru-RU" sz="4000" b="1" dirty="0">
                <a:effectLst/>
                <a:latin typeface="+mj-lt"/>
              </a:rPr>
              <a:t>Технологии командной разработки программного обеспечения информационных систем</a:t>
            </a:r>
            <a:endParaRPr lang="ru-RU" sz="4000" dirty="0">
              <a:latin typeface="+mj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1375048"/>
          </a:xfrm>
        </p:spPr>
        <p:txBody>
          <a:bodyPr>
            <a:normAutofit lnSpcReduction="10000"/>
          </a:bodyPr>
          <a:lstStyle/>
          <a:p>
            <a:pPr algn="r"/>
            <a:r>
              <a:rPr lang="ru-RU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Долженко Алексей Иванович, </a:t>
            </a:r>
          </a:p>
          <a:p>
            <a:pPr algn="r"/>
            <a:r>
              <a:rPr lang="ru-RU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профессор </a:t>
            </a:r>
            <a:r>
              <a:rPr lang="ru-RU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Ростовского государственного экономического университета</a:t>
            </a:r>
            <a:endParaRPr lang="ru-RU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 algn="r"/>
            <a:r>
              <a:rPr lang="ru-RU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доктор экономических </a:t>
            </a:r>
            <a:r>
              <a:rPr lang="ru-RU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наук </a:t>
            </a:r>
            <a:endParaRPr lang="ru-RU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8633" y="3068960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latin typeface="+mj-lt"/>
              </a:rPr>
              <a:t>Лекция </a:t>
            </a:r>
            <a:r>
              <a:rPr lang="en-US" sz="2800" b="1" dirty="0" smtClean="0">
                <a:latin typeface="+mj-lt"/>
              </a:rPr>
              <a:t>7</a:t>
            </a:r>
            <a:r>
              <a:rPr lang="ru-RU" sz="2800" b="1" dirty="0" smtClean="0">
                <a:latin typeface="+mj-lt"/>
              </a:rPr>
              <a:t>. Обеспечение </a:t>
            </a:r>
            <a:r>
              <a:rPr lang="ru-RU" sz="2800" b="1" dirty="0">
                <a:latin typeface="+mj-lt"/>
              </a:rPr>
              <a:t>качества программных продуктов</a:t>
            </a:r>
          </a:p>
        </p:txBody>
      </p:sp>
    </p:spTree>
    <p:extLst>
      <p:ext uri="{BB962C8B-B14F-4D97-AF65-F5344CB8AC3E}">
        <p14:creationId xmlns:p14="http://schemas.microsoft.com/office/powerpoint/2010/main" val="278080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6294" y="1791022"/>
            <a:ext cx="6578074" cy="4734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10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36496" cy="1600200"/>
          </a:xfrm>
        </p:spPr>
        <p:txBody>
          <a:bodyPr/>
          <a:lstStyle/>
          <a:p>
            <a:r>
              <a:rPr lang="ru-RU" sz="4000" b="1" dirty="0" smtClean="0">
                <a:effectLst/>
              </a:rPr>
              <a:t>Шаги тестирования пользовательского интерфейса</a:t>
            </a:r>
            <a:endParaRPr lang="ru-RU" sz="40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4810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sz="4000" b="1" dirty="0" smtClean="0"/>
              <a:t>Средства запуска тестов</a:t>
            </a:r>
            <a:endParaRPr lang="ru-RU" sz="40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36004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До выполнения теста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9632" y="1848594"/>
            <a:ext cx="2160240" cy="4446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8200" y="1196752"/>
            <a:ext cx="4041775" cy="43204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После выполнения теста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6056" y="1898182"/>
            <a:ext cx="2267795" cy="441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99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2276873"/>
            <a:ext cx="8229600" cy="352839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Процесс  </a:t>
            </a:r>
            <a:r>
              <a:rPr lang="ru-RU" sz="3600" dirty="0">
                <a:solidFill>
                  <a:schemeClr val="tx1"/>
                </a:solidFill>
              </a:rPr>
              <a:t>изменения программной системы таким образом, что её внешнее поведение не изменяется, а внутренняя структура улучшается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12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Рефакторинг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85858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r>
              <a:rPr lang="ru-RU" sz="3600" dirty="0" smtClean="0">
                <a:solidFill>
                  <a:schemeClr val="tx1"/>
                </a:solidFill>
              </a:rPr>
              <a:t>Жесткость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Хрупкость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Косность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Ненужная сложность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Ненужные повторения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Непрозрачность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13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Признаки некачественного дизайна кода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09773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0135" y="2492896"/>
            <a:ext cx="368402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Вопросы</a:t>
            </a:r>
            <a:endParaRPr lang="ru-RU" sz="66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7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Виды тестов</a:t>
            </a:r>
            <a:endParaRPr lang="en-US" sz="3200" dirty="0" smtClean="0">
              <a:solidFill>
                <a:schemeClr val="tx1"/>
              </a:solidFill>
            </a:endParaRPr>
          </a:p>
          <a:p>
            <a:r>
              <a:rPr lang="ru-RU" sz="3200" dirty="0" smtClean="0">
                <a:solidFill>
                  <a:schemeClr val="tx1"/>
                </a:solidFill>
              </a:rPr>
              <a:t>Тестирование </a:t>
            </a:r>
            <a:r>
              <a:rPr lang="ru-RU" sz="3200" dirty="0">
                <a:solidFill>
                  <a:schemeClr val="tx1"/>
                </a:solidFill>
              </a:rPr>
              <a:t>программного </a:t>
            </a:r>
            <a:r>
              <a:rPr lang="ru-RU" sz="3200" dirty="0" smtClean="0">
                <a:solidFill>
                  <a:schemeClr val="tx1"/>
                </a:solidFill>
              </a:rPr>
              <a:t>обеспечения при разработке</a:t>
            </a:r>
          </a:p>
          <a:p>
            <a:r>
              <a:rPr lang="ru-RU" sz="3200" dirty="0">
                <a:solidFill>
                  <a:schemeClr val="tx1"/>
                </a:solidFill>
              </a:rPr>
              <a:t>Microsoft </a:t>
            </a:r>
            <a:r>
              <a:rPr lang="en-US" sz="3200" dirty="0">
                <a:solidFill>
                  <a:schemeClr val="tx1"/>
                </a:solidFill>
              </a:rPr>
              <a:t>Test Manager </a:t>
            </a:r>
            <a:endParaRPr lang="ru-RU" sz="3200" dirty="0" smtClean="0">
              <a:solidFill>
                <a:schemeClr val="tx1"/>
              </a:solidFill>
            </a:endParaRPr>
          </a:p>
          <a:p>
            <a:r>
              <a:rPr lang="ru-RU" sz="3200" dirty="0" smtClean="0">
                <a:solidFill>
                  <a:schemeClr val="tx1"/>
                </a:solidFill>
              </a:rPr>
              <a:t>Рефакторинг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2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4824"/>
          </a:xfrm>
        </p:spPr>
        <p:txBody>
          <a:bodyPr/>
          <a:lstStyle/>
          <a:p>
            <a:r>
              <a:rPr lang="ru-RU" sz="4000" b="1" dirty="0" smtClean="0"/>
              <a:t>Рассматриваемые вопросы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04383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844824"/>
            <a:ext cx="7632848" cy="45243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wrap="square">
            <a:spAutoFit/>
          </a:bodyPr>
          <a:lstStyle/>
          <a:p>
            <a:r>
              <a:rPr lang="ru-RU" sz="3600" dirty="0">
                <a:latin typeface="+mj-lt"/>
              </a:rPr>
              <a:t>Качественный программный продукт должен отвечать функциональным и нефункциональным требованиям, в соответствии с которыми он создавался, иметь ценность для бизнеса, отвечать ожиданиям пользователей </a:t>
            </a:r>
          </a:p>
        </p:txBody>
      </p:sp>
    </p:spTree>
    <p:extLst>
      <p:ext uri="{BB962C8B-B14F-4D97-AF65-F5344CB8AC3E}">
        <p14:creationId xmlns:p14="http://schemas.microsoft.com/office/powerpoint/2010/main" val="201755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5229" y="2060848"/>
            <a:ext cx="8136904" cy="34163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3600" dirty="0">
                <a:latin typeface="+mj-lt"/>
              </a:rPr>
              <a:t>Тестирование программного продукта позволяет на протяжении всего жизненного цикла ПО гарантировать, что программные проекты отвечают заданным параметрам качества</a:t>
            </a:r>
          </a:p>
        </p:txBody>
      </p:sp>
    </p:spTree>
    <p:extLst>
      <p:ext uri="{BB962C8B-B14F-4D97-AF65-F5344CB8AC3E}">
        <p14:creationId xmlns:p14="http://schemas.microsoft.com/office/powerpoint/2010/main" val="168738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dirty="0">
                <a:solidFill>
                  <a:schemeClr val="tx1"/>
                </a:solidFill>
              </a:rPr>
              <a:t>Модульное </a:t>
            </a:r>
            <a:r>
              <a:rPr lang="ru-RU" sz="3200" dirty="0" smtClean="0">
                <a:solidFill>
                  <a:schemeClr val="tx1"/>
                </a:solidFill>
              </a:rPr>
              <a:t>тестирование</a:t>
            </a:r>
          </a:p>
          <a:p>
            <a:r>
              <a:rPr lang="ru-RU" sz="3200" dirty="0">
                <a:solidFill>
                  <a:schemeClr val="tx1"/>
                </a:solidFill>
              </a:rPr>
              <a:t>Исследовательское </a:t>
            </a:r>
            <a:r>
              <a:rPr lang="ru-RU" sz="3200" dirty="0" smtClean="0">
                <a:solidFill>
                  <a:schemeClr val="tx1"/>
                </a:solidFill>
              </a:rPr>
              <a:t>тестирование</a:t>
            </a:r>
          </a:p>
          <a:p>
            <a:r>
              <a:rPr lang="ru-RU" sz="3200" dirty="0">
                <a:solidFill>
                  <a:schemeClr val="tx1"/>
                </a:solidFill>
              </a:rPr>
              <a:t>Функциональное </a:t>
            </a:r>
            <a:r>
              <a:rPr lang="ru-RU" sz="3200" dirty="0" smtClean="0">
                <a:solidFill>
                  <a:schemeClr val="tx1"/>
                </a:solidFill>
              </a:rPr>
              <a:t>тестирование</a:t>
            </a:r>
          </a:p>
          <a:p>
            <a:r>
              <a:rPr lang="ru-RU" sz="3200" dirty="0">
                <a:solidFill>
                  <a:schemeClr val="tx1"/>
                </a:solidFill>
              </a:rPr>
              <a:t>Нагрузочное тестирование</a:t>
            </a:r>
          </a:p>
          <a:p>
            <a:r>
              <a:rPr lang="ru-RU" sz="3200" dirty="0">
                <a:solidFill>
                  <a:schemeClr val="tx1"/>
                </a:solidFill>
              </a:rPr>
              <a:t>Регрессионное </a:t>
            </a:r>
            <a:r>
              <a:rPr lang="ru-RU" sz="3200" dirty="0" smtClean="0">
                <a:solidFill>
                  <a:schemeClr val="tx1"/>
                </a:solidFill>
              </a:rPr>
              <a:t>тестирование</a:t>
            </a:r>
          </a:p>
          <a:p>
            <a:r>
              <a:rPr lang="ru-RU" sz="3200" dirty="0">
                <a:solidFill>
                  <a:schemeClr val="tx1"/>
                </a:solidFill>
              </a:rPr>
              <a:t>Комплексное </a:t>
            </a:r>
            <a:r>
              <a:rPr lang="ru-RU" sz="3200" dirty="0" smtClean="0">
                <a:solidFill>
                  <a:schemeClr val="tx1"/>
                </a:solidFill>
              </a:rPr>
              <a:t>тестирование</a:t>
            </a:r>
          </a:p>
          <a:p>
            <a:r>
              <a:rPr lang="ru-RU" sz="3200" dirty="0">
                <a:solidFill>
                  <a:schemeClr val="tx1"/>
                </a:solidFill>
              </a:rPr>
              <a:t>Приемочное тестирование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5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00808"/>
          </a:xfrm>
        </p:spPr>
        <p:txBody>
          <a:bodyPr/>
          <a:lstStyle/>
          <a:p>
            <a:r>
              <a:rPr lang="ru-RU" sz="4000" b="1" dirty="0" smtClean="0"/>
              <a:t>Виды тестов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24756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348880"/>
            <a:ext cx="8229600" cy="4209331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Проект модульного теста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Проект с </a:t>
            </a:r>
            <a:r>
              <a:rPr lang="ru-RU" sz="3600" dirty="0">
                <a:solidFill>
                  <a:schemeClr val="tx1"/>
                </a:solidFill>
              </a:rPr>
              <a:t>веб-тестами производительности и нагрузочными </a:t>
            </a:r>
            <a:r>
              <a:rPr lang="ru-RU" sz="3600" dirty="0" smtClean="0">
                <a:solidFill>
                  <a:schemeClr val="tx1"/>
                </a:solidFill>
              </a:rPr>
              <a:t>тестами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Проект с </a:t>
            </a:r>
            <a:r>
              <a:rPr lang="ru-RU" sz="3600" dirty="0">
                <a:solidFill>
                  <a:schemeClr val="tx1"/>
                </a:solidFill>
              </a:rPr>
              <a:t>закодированными тестами пользовательского интерфейса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6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Шаблоны тестовых проектов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Visual Studio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2012 </a:t>
            </a:r>
          </a:p>
        </p:txBody>
      </p:sp>
    </p:spTree>
    <p:extLst>
      <p:ext uri="{BB962C8B-B14F-4D97-AF65-F5344CB8AC3E}">
        <p14:creationId xmlns:p14="http://schemas.microsoft.com/office/powerpoint/2010/main" val="22063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7144" y="2060848"/>
            <a:ext cx="7865296" cy="4248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7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проекта модульного теста</a:t>
            </a:r>
          </a:p>
        </p:txBody>
      </p:sp>
    </p:spTree>
    <p:extLst>
      <p:ext uri="{BB962C8B-B14F-4D97-AF65-F5344CB8AC3E}">
        <p14:creationId xmlns:p14="http://schemas.microsoft.com/office/powerpoint/2010/main" val="198717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6339" y="2244005"/>
            <a:ext cx="8464133" cy="4209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8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Тестовый случай</a:t>
            </a:r>
          </a:p>
        </p:txBody>
      </p:sp>
    </p:spTree>
    <p:extLst>
      <p:ext uri="{BB962C8B-B14F-4D97-AF65-F5344CB8AC3E}">
        <p14:creationId xmlns:p14="http://schemas.microsoft.com/office/powerpoint/2010/main" val="390809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5989" y="2348880"/>
            <a:ext cx="8536491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9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нового плана тестирования </a:t>
            </a:r>
          </a:p>
        </p:txBody>
      </p:sp>
    </p:spTree>
    <p:extLst>
      <p:ext uri="{BB962C8B-B14F-4D97-AF65-F5344CB8AC3E}">
        <p14:creationId xmlns:p14="http://schemas.microsoft.com/office/powerpoint/2010/main" val="401425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331</TotalTime>
  <Words>189</Words>
  <Application>Microsoft Office PowerPoint</Application>
  <PresentationFormat>Экран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Технологии командной разработки программного обеспечения информационных систем</vt:lpstr>
      <vt:lpstr>Рассматриваемые вопросы</vt:lpstr>
      <vt:lpstr>Презентация PowerPoint</vt:lpstr>
      <vt:lpstr>Презентация PowerPoint</vt:lpstr>
      <vt:lpstr>Виды тестов</vt:lpstr>
      <vt:lpstr>Шаблоны тестовых проектов Visual Studio 2012 </vt:lpstr>
      <vt:lpstr>Создание проекта модульного теста</vt:lpstr>
      <vt:lpstr>Тестовый случай</vt:lpstr>
      <vt:lpstr>Создание нового плана тестирования </vt:lpstr>
      <vt:lpstr>Шаги тестирования пользовательского интерфейса</vt:lpstr>
      <vt:lpstr>Средства запуска тестов</vt:lpstr>
      <vt:lpstr>Рефакторинг</vt:lpstr>
      <vt:lpstr>Признаки некачественного дизайна кода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программную инженения</dc:title>
  <dc:creator>Алексей</dc:creator>
  <cp:lastModifiedBy>Алексей</cp:lastModifiedBy>
  <cp:revision>46</cp:revision>
  <dcterms:created xsi:type="dcterms:W3CDTF">2012-09-06T13:27:15Z</dcterms:created>
  <dcterms:modified xsi:type="dcterms:W3CDTF">2012-11-30T11:28:27Z</dcterms:modified>
</cp:coreProperties>
</file>