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85" r:id="rId2"/>
  </p:sldMasterIdLst>
  <p:notesMasterIdLst>
    <p:notesMasterId r:id="rId44"/>
  </p:notesMasterIdLst>
  <p:handoutMasterIdLst>
    <p:handoutMasterId r:id="rId45"/>
  </p:handoutMasterIdLst>
  <p:sldIdLst>
    <p:sldId id="336" r:id="rId3"/>
    <p:sldId id="392" r:id="rId4"/>
    <p:sldId id="339" r:id="rId5"/>
    <p:sldId id="383" r:id="rId6"/>
    <p:sldId id="406" r:id="rId7"/>
    <p:sldId id="407" r:id="rId8"/>
    <p:sldId id="401" r:id="rId9"/>
    <p:sldId id="379" r:id="rId10"/>
    <p:sldId id="382" r:id="rId11"/>
    <p:sldId id="402" r:id="rId12"/>
    <p:sldId id="403" r:id="rId13"/>
    <p:sldId id="404" r:id="rId14"/>
    <p:sldId id="405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</p:sldIdLst>
  <p:sldSz cx="9144000" cy="6858000" type="screen4x3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0F0F0"/>
    <a:srgbClr val="66FF66"/>
    <a:srgbClr val="003399"/>
    <a:srgbClr val="EAEAEA"/>
    <a:srgbClr val="6F5605"/>
    <a:srgbClr val="B08808"/>
    <a:srgbClr val="F4BD0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085" autoAdjust="0"/>
    <p:restoredTop sz="92776" autoAdjust="0"/>
  </p:normalViewPr>
  <p:slideViewPr>
    <p:cSldViewPr>
      <p:cViewPr varScale="1">
        <p:scale>
          <a:sx n="57" d="100"/>
          <a:sy n="57" d="100"/>
        </p:scale>
        <p:origin x="132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36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54F17-72BA-4C03-9972-4710BE95BAE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495CE-7D3B-4E21-B5CC-68A43C1A647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/>
            <a:t>NGOSS</a:t>
          </a:r>
        </a:p>
      </dgm:t>
    </dgm:pt>
    <dgm:pt modelId="{7B63914B-CF48-4F19-8D06-B0722DA398B9}" type="parTrans" cxnId="{FDA2A0AC-A4AB-42AB-8FDF-BE2AB5483B2A}">
      <dgm:prSet/>
      <dgm:spPr/>
      <dgm:t>
        <a:bodyPr/>
        <a:lstStyle/>
        <a:p>
          <a:endParaRPr lang="ru-RU" sz="1400" b="1"/>
        </a:p>
      </dgm:t>
    </dgm:pt>
    <dgm:pt modelId="{BFB689C1-018E-45F3-B8D0-5AB4A661222D}" type="sibTrans" cxnId="{FDA2A0AC-A4AB-42AB-8FDF-BE2AB5483B2A}">
      <dgm:prSet/>
      <dgm:spPr/>
      <dgm:t>
        <a:bodyPr/>
        <a:lstStyle/>
        <a:p>
          <a:endParaRPr lang="ru-RU" sz="1400" b="1"/>
        </a:p>
      </dgm:t>
    </dgm:pt>
    <dgm:pt modelId="{14DFB700-DAA4-4009-B30E-CE81186B6211}">
      <dgm:prSet phldrT="[Text]" custT="1"/>
      <dgm:spPr/>
      <dgm:t>
        <a:bodyPr/>
        <a:lstStyle/>
        <a:p>
          <a:r>
            <a:rPr lang="ru-RU" sz="1400" b="1"/>
            <a:t>SID (принципы описания данных)</a:t>
          </a:r>
        </a:p>
      </dgm:t>
    </dgm:pt>
    <dgm:pt modelId="{BE875ACF-D195-4BB3-A214-70E275624C35}" type="parTrans" cxnId="{107DA254-DCAD-4713-BDB8-3B9C219AC91E}">
      <dgm:prSet custT="1"/>
      <dgm:spPr/>
      <dgm:t>
        <a:bodyPr/>
        <a:lstStyle/>
        <a:p>
          <a:endParaRPr lang="ru-RU" sz="1400" b="1"/>
        </a:p>
      </dgm:t>
    </dgm:pt>
    <dgm:pt modelId="{B0018F8B-8DEC-4184-888B-B814ECA9B855}" type="sibTrans" cxnId="{107DA254-DCAD-4713-BDB8-3B9C219AC91E}">
      <dgm:prSet/>
      <dgm:spPr/>
      <dgm:t>
        <a:bodyPr/>
        <a:lstStyle/>
        <a:p>
          <a:endParaRPr lang="ru-RU" sz="1400" b="1"/>
        </a:p>
      </dgm:t>
    </dgm:pt>
    <dgm:pt modelId="{A14F8002-1231-415B-B5E7-846A13B8EB6F}">
      <dgm:prSet phldrT="[Text]" custT="1"/>
      <dgm:spPr/>
      <dgm:t>
        <a:bodyPr/>
        <a:lstStyle/>
        <a:p>
          <a:r>
            <a:rPr lang="ru-RU" sz="1400" b="1"/>
            <a:t>ТАМ (принципы описания типовой структуры компонентов информ.среды)</a:t>
          </a:r>
        </a:p>
      </dgm:t>
    </dgm:pt>
    <dgm:pt modelId="{A287AA01-DA8B-489B-A0B8-7023F963FE15}" type="parTrans" cxnId="{6043104C-0E7E-44C0-98DF-DD66A01236B9}">
      <dgm:prSet custT="1"/>
      <dgm:spPr/>
      <dgm:t>
        <a:bodyPr/>
        <a:lstStyle/>
        <a:p>
          <a:endParaRPr lang="ru-RU" sz="1400" b="1"/>
        </a:p>
      </dgm:t>
    </dgm:pt>
    <dgm:pt modelId="{31B9A859-B52D-45C9-844A-CF55A1C4A612}" type="sibTrans" cxnId="{6043104C-0E7E-44C0-98DF-DD66A01236B9}">
      <dgm:prSet/>
      <dgm:spPr/>
      <dgm:t>
        <a:bodyPr/>
        <a:lstStyle/>
        <a:p>
          <a:endParaRPr lang="ru-RU" sz="1400" b="1"/>
        </a:p>
      </dgm:t>
    </dgm:pt>
    <dgm:pt modelId="{757F47B2-901F-45DC-9B4C-70B299E36843}">
      <dgm:prSet phldrT="[Text]" custT="1"/>
      <dgm:spPr/>
      <dgm:t>
        <a:bodyPr/>
        <a:lstStyle/>
        <a:p>
          <a:r>
            <a:rPr lang="ru-RU" sz="1400" b="1"/>
            <a:t>TNA &amp; CID (принципы взаимодействия приложений, данных и БП)</a:t>
          </a:r>
        </a:p>
      </dgm:t>
    </dgm:pt>
    <dgm:pt modelId="{3C9B3348-B2DD-4D2A-B3F4-A8F1CBD761CB}" type="parTrans" cxnId="{6EB90386-D7E8-4CC0-A756-6599DE15BB0C}">
      <dgm:prSet custT="1"/>
      <dgm:spPr/>
      <dgm:t>
        <a:bodyPr/>
        <a:lstStyle/>
        <a:p>
          <a:endParaRPr lang="ru-RU" sz="1400" b="1"/>
        </a:p>
      </dgm:t>
    </dgm:pt>
    <dgm:pt modelId="{8D1800D8-9390-44D1-872F-AAC6EDECC1D9}" type="sibTrans" cxnId="{6EB90386-D7E8-4CC0-A756-6599DE15BB0C}">
      <dgm:prSet/>
      <dgm:spPr/>
      <dgm:t>
        <a:bodyPr/>
        <a:lstStyle/>
        <a:p>
          <a:endParaRPr lang="ru-RU" sz="1400" b="1"/>
        </a:p>
      </dgm:t>
    </dgm:pt>
    <dgm:pt modelId="{06257B0F-4BA6-4B9A-814B-9FC3550F6DDA}">
      <dgm:prSet phldrT="[Text]" custT="1"/>
      <dgm:spPr/>
      <dgm:t>
        <a:bodyPr/>
        <a:lstStyle/>
        <a:p>
          <a:r>
            <a:rPr lang="ru-RU" sz="1400" b="1" dirty="0"/>
            <a:t>NGOSS </a:t>
          </a:r>
          <a:r>
            <a:rPr lang="ru-RU" sz="1400" b="1" dirty="0" err="1"/>
            <a:t>Compliance</a:t>
          </a:r>
          <a:r>
            <a:rPr lang="ru-RU" sz="1400" b="1" dirty="0"/>
            <a:t> (контроль соответствия принципам NGOSS)</a:t>
          </a:r>
        </a:p>
      </dgm:t>
    </dgm:pt>
    <dgm:pt modelId="{0F1ACBD8-2E03-420B-95B6-7027A94DB63B}" type="parTrans" cxnId="{A53C7678-C262-41CB-8D02-85831072011C}">
      <dgm:prSet custT="1"/>
      <dgm:spPr/>
      <dgm:t>
        <a:bodyPr/>
        <a:lstStyle/>
        <a:p>
          <a:endParaRPr lang="ru-RU" sz="1400" b="1"/>
        </a:p>
      </dgm:t>
    </dgm:pt>
    <dgm:pt modelId="{FF1A65C2-AEEB-4DB3-B667-3287B6EA0380}" type="sibTrans" cxnId="{A53C7678-C262-41CB-8D02-85831072011C}">
      <dgm:prSet/>
      <dgm:spPr/>
      <dgm:t>
        <a:bodyPr/>
        <a:lstStyle/>
        <a:p>
          <a:endParaRPr lang="ru-RU" sz="1400" b="1"/>
        </a:p>
      </dgm:t>
    </dgm:pt>
    <dgm:pt modelId="{C5952914-BF90-4094-AFEF-BE35B0F367E9}">
      <dgm:prSet phldrT="[Text]" custT="1"/>
      <dgm:spPr/>
      <dgm:t>
        <a:bodyPr/>
        <a:lstStyle/>
        <a:p>
          <a:r>
            <a:rPr lang="ru-RU" sz="1400" b="1" dirty="0" err="1"/>
            <a:t>еТОМ</a:t>
          </a:r>
          <a:r>
            <a:rPr lang="ru-RU" sz="1400" b="1" dirty="0"/>
            <a:t> (принципы описания структуры бизнес-процессов)</a:t>
          </a:r>
        </a:p>
      </dgm:t>
    </dgm:pt>
    <dgm:pt modelId="{D1D8B84F-66A0-4F9C-9180-590AB9260434}" type="parTrans" cxnId="{39D81FEC-7346-4F94-B3DD-5455BCB2C009}">
      <dgm:prSet custT="1"/>
      <dgm:spPr/>
      <dgm:t>
        <a:bodyPr/>
        <a:lstStyle/>
        <a:p>
          <a:endParaRPr lang="ru-RU" sz="1400" b="1"/>
        </a:p>
      </dgm:t>
    </dgm:pt>
    <dgm:pt modelId="{D99E9E72-CB20-477A-B516-19C9160B7400}" type="sibTrans" cxnId="{39D81FEC-7346-4F94-B3DD-5455BCB2C009}">
      <dgm:prSet/>
      <dgm:spPr/>
      <dgm:t>
        <a:bodyPr/>
        <a:lstStyle/>
        <a:p>
          <a:endParaRPr lang="ru-RU" sz="1400" b="1"/>
        </a:p>
      </dgm:t>
    </dgm:pt>
    <dgm:pt modelId="{716F8719-CBCD-473B-A357-DBFDC67971F0}" type="pres">
      <dgm:prSet presAssocID="{2AA54F17-72BA-4C03-9972-4710BE95BA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29DBD-65CE-476C-A405-003A57C8EAF4}" type="pres">
      <dgm:prSet presAssocID="{323495CE-7D3B-4E21-B5CC-68A43C1A647B}" presName="root1" presStyleCnt="0"/>
      <dgm:spPr/>
    </dgm:pt>
    <dgm:pt modelId="{BA775DC5-081B-4ACE-A17F-9965E81D391A}" type="pres">
      <dgm:prSet presAssocID="{323495CE-7D3B-4E21-B5CC-68A43C1A64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6B8EA-0251-438C-A6A1-E999D3703E8A}" type="pres">
      <dgm:prSet presAssocID="{323495CE-7D3B-4E21-B5CC-68A43C1A647B}" presName="level2hierChild" presStyleCnt="0"/>
      <dgm:spPr/>
    </dgm:pt>
    <dgm:pt modelId="{551BD587-4439-41D4-B205-07DCB98E1C88}" type="pres">
      <dgm:prSet presAssocID="{BE875ACF-D195-4BB3-A214-70E275624C3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B0A488F2-4EEF-4F87-984F-E38129B4FEC4}" type="pres">
      <dgm:prSet presAssocID="{BE875ACF-D195-4BB3-A214-70E275624C3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57BF81A-52B8-4160-AAFD-73795DBC6DB2}" type="pres">
      <dgm:prSet presAssocID="{14DFB700-DAA4-4009-B30E-CE81186B6211}" presName="root2" presStyleCnt="0"/>
      <dgm:spPr/>
    </dgm:pt>
    <dgm:pt modelId="{BF27B988-171F-4A98-A73E-06CE775658B7}" type="pres">
      <dgm:prSet presAssocID="{14DFB700-DAA4-4009-B30E-CE81186B6211}" presName="LevelTwoTextNode" presStyleLbl="node2" presStyleIdx="0" presStyleCnt="5" custScaleX="198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10000-C107-4026-9FDC-2ACAFBE461D1}" type="pres">
      <dgm:prSet presAssocID="{14DFB700-DAA4-4009-B30E-CE81186B6211}" presName="level3hierChild" presStyleCnt="0"/>
      <dgm:spPr/>
    </dgm:pt>
    <dgm:pt modelId="{244F8CD9-0629-4059-A45B-1955DB48E017}" type="pres">
      <dgm:prSet presAssocID="{A287AA01-DA8B-489B-A0B8-7023F963FE1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3529A75-3B88-48C9-A2F5-3638216600C3}" type="pres">
      <dgm:prSet presAssocID="{A287AA01-DA8B-489B-A0B8-7023F963FE1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1A742F3-E64C-431B-85AB-24711D63A15F}" type="pres">
      <dgm:prSet presAssocID="{A14F8002-1231-415B-B5E7-846A13B8EB6F}" presName="root2" presStyleCnt="0"/>
      <dgm:spPr/>
    </dgm:pt>
    <dgm:pt modelId="{56EC74A8-A7E1-4B2A-B073-9EB43234A33A}" type="pres">
      <dgm:prSet presAssocID="{A14F8002-1231-415B-B5E7-846A13B8EB6F}" presName="LevelTwoTextNode" presStyleLbl="node2" presStyleIdx="1" presStyleCnt="5" custScaleX="198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FFB10E-BF83-472D-AB6A-7400E17EFC9A}" type="pres">
      <dgm:prSet presAssocID="{A14F8002-1231-415B-B5E7-846A13B8EB6F}" presName="level3hierChild" presStyleCnt="0"/>
      <dgm:spPr/>
    </dgm:pt>
    <dgm:pt modelId="{F9112E3A-C146-4C22-BA46-52EA6729B835}" type="pres">
      <dgm:prSet presAssocID="{3C9B3348-B2DD-4D2A-B3F4-A8F1CBD761C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4578FD3-80AE-44A4-A8DC-117C4CD38376}" type="pres">
      <dgm:prSet presAssocID="{3C9B3348-B2DD-4D2A-B3F4-A8F1CBD761C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347B7C0-8A17-4C93-8B4B-8E2013E1FAD9}" type="pres">
      <dgm:prSet presAssocID="{757F47B2-901F-45DC-9B4C-70B299E36843}" presName="root2" presStyleCnt="0"/>
      <dgm:spPr/>
    </dgm:pt>
    <dgm:pt modelId="{240E0799-4729-4287-80DD-B11B0D62DFAB}" type="pres">
      <dgm:prSet presAssocID="{757F47B2-901F-45DC-9B4C-70B299E36843}" presName="LevelTwoTextNode" presStyleLbl="node2" presStyleIdx="2" presStyleCnt="5" custScaleX="198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55B657-0BFF-4121-84C3-564D59EDDD01}" type="pres">
      <dgm:prSet presAssocID="{757F47B2-901F-45DC-9B4C-70B299E36843}" presName="level3hierChild" presStyleCnt="0"/>
      <dgm:spPr/>
    </dgm:pt>
    <dgm:pt modelId="{82CC818F-EF61-45AF-A07F-B645BB93D917}" type="pres">
      <dgm:prSet presAssocID="{0F1ACBD8-2E03-420B-95B6-7027A94DB63B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3389824-C18A-4C04-8257-AACB54FF792F}" type="pres">
      <dgm:prSet presAssocID="{0F1ACBD8-2E03-420B-95B6-7027A94DB63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395EF24-53A5-492F-90B5-AC61160D29F7}" type="pres">
      <dgm:prSet presAssocID="{06257B0F-4BA6-4B9A-814B-9FC3550F6DDA}" presName="root2" presStyleCnt="0"/>
      <dgm:spPr/>
    </dgm:pt>
    <dgm:pt modelId="{5FFCC243-424B-4632-9480-9585758DCE31}" type="pres">
      <dgm:prSet presAssocID="{06257B0F-4BA6-4B9A-814B-9FC3550F6DDA}" presName="LevelTwoTextNode" presStyleLbl="node2" presStyleIdx="3" presStyleCnt="5" custScaleX="198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A4F1D0-6DB5-49EE-891F-82268252C2C4}" type="pres">
      <dgm:prSet presAssocID="{06257B0F-4BA6-4B9A-814B-9FC3550F6DDA}" presName="level3hierChild" presStyleCnt="0"/>
      <dgm:spPr/>
    </dgm:pt>
    <dgm:pt modelId="{3375A1AF-7810-4D76-A178-932B8CBD9B97}" type="pres">
      <dgm:prSet presAssocID="{D1D8B84F-66A0-4F9C-9180-590AB926043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DA787B1-3D1D-43D2-9C83-970E822CE545}" type="pres">
      <dgm:prSet presAssocID="{D1D8B84F-66A0-4F9C-9180-590AB926043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4DCA350-F7B5-439A-9634-78DDEEC2CA4B}" type="pres">
      <dgm:prSet presAssocID="{C5952914-BF90-4094-AFEF-BE35B0F367E9}" presName="root2" presStyleCnt="0"/>
      <dgm:spPr/>
    </dgm:pt>
    <dgm:pt modelId="{D8203BF3-A36D-4F32-9C63-57A088B59739}" type="pres">
      <dgm:prSet presAssocID="{C5952914-BF90-4094-AFEF-BE35B0F367E9}" presName="LevelTwoTextNode" presStyleLbl="node2" presStyleIdx="4" presStyleCnt="5" custScaleX="198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B0679-095E-46CE-A38A-41A463BFFF4C}" type="pres">
      <dgm:prSet presAssocID="{C5952914-BF90-4094-AFEF-BE35B0F367E9}" presName="level3hierChild" presStyleCnt="0"/>
      <dgm:spPr/>
    </dgm:pt>
  </dgm:ptLst>
  <dgm:cxnLst>
    <dgm:cxn modelId="{6043104C-0E7E-44C0-98DF-DD66A01236B9}" srcId="{323495CE-7D3B-4E21-B5CC-68A43C1A647B}" destId="{A14F8002-1231-415B-B5E7-846A13B8EB6F}" srcOrd="1" destOrd="0" parTransId="{A287AA01-DA8B-489B-A0B8-7023F963FE15}" sibTransId="{31B9A859-B52D-45C9-844A-CF55A1C4A612}"/>
    <dgm:cxn modelId="{08A4A52D-EA05-4C79-8198-9086A0B829E7}" type="presOf" srcId="{A287AA01-DA8B-489B-A0B8-7023F963FE15}" destId="{244F8CD9-0629-4059-A45B-1955DB48E017}" srcOrd="0" destOrd="0" presId="urn:microsoft.com/office/officeart/2008/layout/HorizontalMultiLevelHierarchy"/>
    <dgm:cxn modelId="{967051C2-8D61-47B4-A59E-E6E972EC80CC}" type="presOf" srcId="{0F1ACBD8-2E03-420B-95B6-7027A94DB63B}" destId="{82CC818F-EF61-45AF-A07F-B645BB93D917}" srcOrd="0" destOrd="0" presId="urn:microsoft.com/office/officeart/2008/layout/HorizontalMultiLevelHierarchy"/>
    <dgm:cxn modelId="{24EC3455-076E-4A85-A5CA-F5B7DB9711F9}" type="presOf" srcId="{0F1ACBD8-2E03-420B-95B6-7027A94DB63B}" destId="{D3389824-C18A-4C04-8257-AACB54FF792F}" srcOrd="1" destOrd="0" presId="urn:microsoft.com/office/officeart/2008/layout/HorizontalMultiLevelHierarchy"/>
    <dgm:cxn modelId="{A1F810AA-4A36-410C-AFA7-8F9BDD3FA9B2}" type="presOf" srcId="{A14F8002-1231-415B-B5E7-846A13B8EB6F}" destId="{56EC74A8-A7E1-4B2A-B073-9EB43234A33A}" srcOrd="0" destOrd="0" presId="urn:microsoft.com/office/officeart/2008/layout/HorizontalMultiLevelHierarchy"/>
    <dgm:cxn modelId="{748FF2C4-27CD-4975-926E-D9E549E66A57}" type="presOf" srcId="{2AA54F17-72BA-4C03-9972-4710BE95BAE9}" destId="{716F8719-CBCD-473B-A357-DBFDC67971F0}" srcOrd="0" destOrd="0" presId="urn:microsoft.com/office/officeart/2008/layout/HorizontalMultiLevelHierarchy"/>
    <dgm:cxn modelId="{01A7BB01-13AB-4722-9F5E-8CCE875B4BFD}" type="presOf" srcId="{BE875ACF-D195-4BB3-A214-70E275624C35}" destId="{B0A488F2-4EEF-4F87-984F-E38129B4FEC4}" srcOrd="1" destOrd="0" presId="urn:microsoft.com/office/officeart/2008/layout/HorizontalMultiLevelHierarchy"/>
    <dgm:cxn modelId="{43B00BA5-7516-4DBA-9089-92B0AD24273C}" type="presOf" srcId="{D1D8B84F-66A0-4F9C-9180-590AB9260434}" destId="{6DA787B1-3D1D-43D2-9C83-970E822CE545}" srcOrd="1" destOrd="0" presId="urn:microsoft.com/office/officeart/2008/layout/HorizontalMultiLevelHierarchy"/>
    <dgm:cxn modelId="{1CE95473-96CC-453B-8963-F640E22145A9}" type="presOf" srcId="{D1D8B84F-66A0-4F9C-9180-590AB9260434}" destId="{3375A1AF-7810-4D76-A178-932B8CBD9B97}" srcOrd="0" destOrd="0" presId="urn:microsoft.com/office/officeart/2008/layout/HorizontalMultiLevelHierarchy"/>
    <dgm:cxn modelId="{C263A9E8-84A8-4F58-891F-EF1C58C54F59}" type="presOf" srcId="{C5952914-BF90-4094-AFEF-BE35B0F367E9}" destId="{D8203BF3-A36D-4F32-9C63-57A088B59739}" srcOrd="0" destOrd="0" presId="urn:microsoft.com/office/officeart/2008/layout/HorizontalMultiLevelHierarchy"/>
    <dgm:cxn modelId="{EE9C020B-8A4D-463B-82F7-D00785B536C0}" type="presOf" srcId="{757F47B2-901F-45DC-9B4C-70B299E36843}" destId="{240E0799-4729-4287-80DD-B11B0D62DFAB}" srcOrd="0" destOrd="0" presId="urn:microsoft.com/office/officeart/2008/layout/HorizontalMultiLevelHierarchy"/>
    <dgm:cxn modelId="{6EB90386-D7E8-4CC0-A756-6599DE15BB0C}" srcId="{323495CE-7D3B-4E21-B5CC-68A43C1A647B}" destId="{757F47B2-901F-45DC-9B4C-70B299E36843}" srcOrd="2" destOrd="0" parTransId="{3C9B3348-B2DD-4D2A-B3F4-A8F1CBD761CB}" sibTransId="{8D1800D8-9390-44D1-872F-AAC6EDECC1D9}"/>
    <dgm:cxn modelId="{A53C7678-C262-41CB-8D02-85831072011C}" srcId="{323495CE-7D3B-4E21-B5CC-68A43C1A647B}" destId="{06257B0F-4BA6-4B9A-814B-9FC3550F6DDA}" srcOrd="3" destOrd="0" parTransId="{0F1ACBD8-2E03-420B-95B6-7027A94DB63B}" sibTransId="{FF1A65C2-AEEB-4DB3-B667-3287B6EA0380}"/>
    <dgm:cxn modelId="{920F6639-D92A-4DB6-910E-C2476C99D33A}" type="presOf" srcId="{A287AA01-DA8B-489B-A0B8-7023F963FE15}" destId="{03529A75-3B88-48C9-A2F5-3638216600C3}" srcOrd="1" destOrd="0" presId="urn:microsoft.com/office/officeart/2008/layout/HorizontalMultiLevelHierarchy"/>
    <dgm:cxn modelId="{107DA254-DCAD-4713-BDB8-3B9C219AC91E}" srcId="{323495CE-7D3B-4E21-B5CC-68A43C1A647B}" destId="{14DFB700-DAA4-4009-B30E-CE81186B6211}" srcOrd="0" destOrd="0" parTransId="{BE875ACF-D195-4BB3-A214-70E275624C35}" sibTransId="{B0018F8B-8DEC-4184-888B-B814ECA9B855}"/>
    <dgm:cxn modelId="{94BD0AC2-8F0F-4C7B-A3A8-3B65CB5ACCD6}" type="presOf" srcId="{14DFB700-DAA4-4009-B30E-CE81186B6211}" destId="{BF27B988-171F-4A98-A73E-06CE775658B7}" srcOrd="0" destOrd="0" presId="urn:microsoft.com/office/officeart/2008/layout/HorizontalMultiLevelHierarchy"/>
    <dgm:cxn modelId="{48E47636-B780-4FD0-953A-846C037B03E9}" type="presOf" srcId="{323495CE-7D3B-4E21-B5CC-68A43C1A647B}" destId="{BA775DC5-081B-4ACE-A17F-9965E81D391A}" srcOrd="0" destOrd="0" presId="urn:microsoft.com/office/officeart/2008/layout/HorizontalMultiLevelHierarchy"/>
    <dgm:cxn modelId="{2F71F480-1B6F-4AFD-AA1E-B2CD44E9032A}" type="presOf" srcId="{BE875ACF-D195-4BB3-A214-70E275624C35}" destId="{551BD587-4439-41D4-B205-07DCB98E1C88}" srcOrd="0" destOrd="0" presId="urn:microsoft.com/office/officeart/2008/layout/HorizontalMultiLevelHierarchy"/>
    <dgm:cxn modelId="{30699730-D662-4D90-BBF7-BD18EBFC1347}" type="presOf" srcId="{3C9B3348-B2DD-4D2A-B3F4-A8F1CBD761CB}" destId="{74578FD3-80AE-44A4-A8DC-117C4CD38376}" srcOrd="1" destOrd="0" presId="urn:microsoft.com/office/officeart/2008/layout/HorizontalMultiLevelHierarchy"/>
    <dgm:cxn modelId="{39D81FEC-7346-4F94-B3DD-5455BCB2C009}" srcId="{323495CE-7D3B-4E21-B5CC-68A43C1A647B}" destId="{C5952914-BF90-4094-AFEF-BE35B0F367E9}" srcOrd="4" destOrd="0" parTransId="{D1D8B84F-66A0-4F9C-9180-590AB9260434}" sibTransId="{D99E9E72-CB20-477A-B516-19C9160B7400}"/>
    <dgm:cxn modelId="{EE7C2C25-04B3-4672-8759-7AE567A9CFA0}" type="presOf" srcId="{06257B0F-4BA6-4B9A-814B-9FC3550F6DDA}" destId="{5FFCC243-424B-4632-9480-9585758DCE31}" srcOrd="0" destOrd="0" presId="urn:microsoft.com/office/officeart/2008/layout/HorizontalMultiLevelHierarchy"/>
    <dgm:cxn modelId="{FDA2A0AC-A4AB-42AB-8FDF-BE2AB5483B2A}" srcId="{2AA54F17-72BA-4C03-9972-4710BE95BAE9}" destId="{323495CE-7D3B-4E21-B5CC-68A43C1A647B}" srcOrd="0" destOrd="0" parTransId="{7B63914B-CF48-4F19-8D06-B0722DA398B9}" sibTransId="{BFB689C1-018E-45F3-B8D0-5AB4A661222D}"/>
    <dgm:cxn modelId="{F37E5031-0AD0-47F7-B621-CBC9EFC67D59}" type="presOf" srcId="{3C9B3348-B2DD-4D2A-B3F4-A8F1CBD761CB}" destId="{F9112E3A-C146-4C22-BA46-52EA6729B835}" srcOrd="0" destOrd="0" presId="urn:microsoft.com/office/officeart/2008/layout/HorizontalMultiLevelHierarchy"/>
    <dgm:cxn modelId="{000A6105-4FEE-419C-B845-8E8C0CBA9D47}" type="presParOf" srcId="{716F8719-CBCD-473B-A357-DBFDC67971F0}" destId="{B4829DBD-65CE-476C-A405-003A57C8EAF4}" srcOrd="0" destOrd="0" presId="urn:microsoft.com/office/officeart/2008/layout/HorizontalMultiLevelHierarchy"/>
    <dgm:cxn modelId="{5A22F0CD-EC08-47A0-B254-46E757F039CD}" type="presParOf" srcId="{B4829DBD-65CE-476C-A405-003A57C8EAF4}" destId="{BA775DC5-081B-4ACE-A17F-9965E81D391A}" srcOrd="0" destOrd="0" presId="urn:microsoft.com/office/officeart/2008/layout/HorizontalMultiLevelHierarchy"/>
    <dgm:cxn modelId="{65163FD0-A65A-442E-8953-8355DA0B5054}" type="presParOf" srcId="{B4829DBD-65CE-476C-A405-003A57C8EAF4}" destId="{9656B8EA-0251-438C-A6A1-E999D3703E8A}" srcOrd="1" destOrd="0" presId="urn:microsoft.com/office/officeart/2008/layout/HorizontalMultiLevelHierarchy"/>
    <dgm:cxn modelId="{B097715C-2115-4E57-A0C3-433FF82E7344}" type="presParOf" srcId="{9656B8EA-0251-438C-A6A1-E999D3703E8A}" destId="{551BD587-4439-41D4-B205-07DCB98E1C88}" srcOrd="0" destOrd="0" presId="urn:microsoft.com/office/officeart/2008/layout/HorizontalMultiLevelHierarchy"/>
    <dgm:cxn modelId="{602359C8-065A-43AA-96A9-C9238F47E9C2}" type="presParOf" srcId="{551BD587-4439-41D4-B205-07DCB98E1C88}" destId="{B0A488F2-4EEF-4F87-984F-E38129B4FEC4}" srcOrd="0" destOrd="0" presId="urn:microsoft.com/office/officeart/2008/layout/HorizontalMultiLevelHierarchy"/>
    <dgm:cxn modelId="{7FAC82D1-BE2E-4185-9462-AEDF6C4148F8}" type="presParOf" srcId="{9656B8EA-0251-438C-A6A1-E999D3703E8A}" destId="{457BF81A-52B8-4160-AAFD-73795DBC6DB2}" srcOrd="1" destOrd="0" presId="urn:microsoft.com/office/officeart/2008/layout/HorizontalMultiLevelHierarchy"/>
    <dgm:cxn modelId="{D90642EF-BD48-471B-9209-BD02047EEF99}" type="presParOf" srcId="{457BF81A-52B8-4160-AAFD-73795DBC6DB2}" destId="{BF27B988-171F-4A98-A73E-06CE775658B7}" srcOrd="0" destOrd="0" presId="urn:microsoft.com/office/officeart/2008/layout/HorizontalMultiLevelHierarchy"/>
    <dgm:cxn modelId="{A8ED8E5E-4594-4589-A488-7CEF2D544D8E}" type="presParOf" srcId="{457BF81A-52B8-4160-AAFD-73795DBC6DB2}" destId="{0B010000-C107-4026-9FDC-2ACAFBE461D1}" srcOrd="1" destOrd="0" presId="urn:microsoft.com/office/officeart/2008/layout/HorizontalMultiLevelHierarchy"/>
    <dgm:cxn modelId="{C831FAD3-5478-412C-A65C-22225455A664}" type="presParOf" srcId="{9656B8EA-0251-438C-A6A1-E999D3703E8A}" destId="{244F8CD9-0629-4059-A45B-1955DB48E017}" srcOrd="2" destOrd="0" presId="urn:microsoft.com/office/officeart/2008/layout/HorizontalMultiLevelHierarchy"/>
    <dgm:cxn modelId="{3E869E86-0758-42CC-A796-20F48B380333}" type="presParOf" srcId="{244F8CD9-0629-4059-A45B-1955DB48E017}" destId="{03529A75-3B88-48C9-A2F5-3638216600C3}" srcOrd="0" destOrd="0" presId="urn:microsoft.com/office/officeart/2008/layout/HorizontalMultiLevelHierarchy"/>
    <dgm:cxn modelId="{99A48442-BBE1-46ED-ABBB-33BA0A66F108}" type="presParOf" srcId="{9656B8EA-0251-438C-A6A1-E999D3703E8A}" destId="{81A742F3-E64C-431B-85AB-24711D63A15F}" srcOrd="3" destOrd="0" presId="urn:microsoft.com/office/officeart/2008/layout/HorizontalMultiLevelHierarchy"/>
    <dgm:cxn modelId="{DE8E6D7C-7D96-403C-B210-3F730E75CC92}" type="presParOf" srcId="{81A742F3-E64C-431B-85AB-24711D63A15F}" destId="{56EC74A8-A7E1-4B2A-B073-9EB43234A33A}" srcOrd="0" destOrd="0" presId="urn:microsoft.com/office/officeart/2008/layout/HorizontalMultiLevelHierarchy"/>
    <dgm:cxn modelId="{F7540F6D-DFC7-4AF0-9E0B-ACE4F424D123}" type="presParOf" srcId="{81A742F3-E64C-431B-85AB-24711D63A15F}" destId="{56FFB10E-BF83-472D-AB6A-7400E17EFC9A}" srcOrd="1" destOrd="0" presId="urn:microsoft.com/office/officeart/2008/layout/HorizontalMultiLevelHierarchy"/>
    <dgm:cxn modelId="{F7F67E0C-8233-458F-9B92-B0C7A1CDEF6B}" type="presParOf" srcId="{9656B8EA-0251-438C-A6A1-E999D3703E8A}" destId="{F9112E3A-C146-4C22-BA46-52EA6729B835}" srcOrd="4" destOrd="0" presId="urn:microsoft.com/office/officeart/2008/layout/HorizontalMultiLevelHierarchy"/>
    <dgm:cxn modelId="{A0131492-2184-4559-BDE7-871B86254FF6}" type="presParOf" srcId="{F9112E3A-C146-4C22-BA46-52EA6729B835}" destId="{74578FD3-80AE-44A4-A8DC-117C4CD38376}" srcOrd="0" destOrd="0" presId="urn:microsoft.com/office/officeart/2008/layout/HorizontalMultiLevelHierarchy"/>
    <dgm:cxn modelId="{F93C2D67-7A80-4AB0-8B64-5F21AB26A1B0}" type="presParOf" srcId="{9656B8EA-0251-438C-A6A1-E999D3703E8A}" destId="{D347B7C0-8A17-4C93-8B4B-8E2013E1FAD9}" srcOrd="5" destOrd="0" presId="urn:microsoft.com/office/officeart/2008/layout/HorizontalMultiLevelHierarchy"/>
    <dgm:cxn modelId="{C98D5C91-A079-4C29-B24D-E054EE0F5CDE}" type="presParOf" srcId="{D347B7C0-8A17-4C93-8B4B-8E2013E1FAD9}" destId="{240E0799-4729-4287-80DD-B11B0D62DFAB}" srcOrd="0" destOrd="0" presId="urn:microsoft.com/office/officeart/2008/layout/HorizontalMultiLevelHierarchy"/>
    <dgm:cxn modelId="{C419C844-D719-4FF1-B639-2A1B0EDCC2D3}" type="presParOf" srcId="{D347B7C0-8A17-4C93-8B4B-8E2013E1FAD9}" destId="{7C55B657-0BFF-4121-84C3-564D59EDDD01}" srcOrd="1" destOrd="0" presId="urn:microsoft.com/office/officeart/2008/layout/HorizontalMultiLevelHierarchy"/>
    <dgm:cxn modelId="{61B99C2A-4188-40C0-89B1-51BC36410B76}" type="presParOf" srcId="{9656B8EA-0251-438C-A6A1-E999D3703E8A}" destId="{82CC818F-EF61-45AF-A07F-B645BB93D917}" srcOrd="6" destOrd="0" presId="urn:microsoft.com/office/officeart/2008/layout/HorizontalMultiLevelHierarchy"/>
    <dgm:cxn modelId="{2000D397-6299-4F03-A578-39A377F7133B}" type="presParOf" srcId="{82CC818F-EF61-45AF-A07F-B645BB93D917}" destId="{D3389824-C18A-4C04-8257-AACB54FF792F}" srcOrd="0" destOrd="0" presId="urn:microsoft.com/office/officeart/2008/layout/HorizontalMultiLevelHierarchy"/>
    <dgm:cxn modelId="{5CF9C9E6-9E01-4AC3-8D9F-F458C28E1459}" type="presParOf" srcId="{9656B8EA-0251-438C-A6A1-E999D3703E8A}" destId="{7395EF24-53A5-492F-90B5-AC61160D29F7}" srcOrd="7" destOrd="0" presId="urn:microsoft.com/office/officeart/2008/layout/HorizontalMultiLevelHierarchy"/>
    <dgm:cxn modelId="{E576BDBF-5F5B-4A0D-BE8F-9492E374B903}" type="presParOf" srcId="{7395EF24-53A5-492F-90B5-AC61160D29F7}" destId="{5FFCC243-424B-4632-9480-9585758DCE31}" srcOrd="0" destOrd="0" presId="urn:microsoft.com/office/officeart/2008/layout/HorizontalMultiLevelHierarchy"/>
    <dgm:cxn modelId="{89B8AD2F-673F-4B23-AFBE-0D0CFDFF7ED4}" type="presParOf" srcId="{7395EF24-53A5-492F-90B5-AC61160D29F7}" destId="{DDA4F1D0-6DB5-49EE-891F-82268252C2C4}" srcOrd="1" destOrd="0" presId="urn:microsoft.com/office/officeart/2008/layout/HorizontalMultiLevelHierarchy"/>
    <dgm:cxn modelId="{FFDD974E-DD13-4571-A2C6-B297FA20D84B}" type="presParOf" srcId="{9656B8EA-0251-438C-A6A1-E999D3703E8A}" destId="{3375A1AF-7810-4D76-A178-932B8CBD9B97}" srcOrd="8" destOrd="0" presId="urn:microsoft.com/office/officeart/2008/layout/HorizontalMultiLevelHierarchy"/>
    <dgm:cxn modelId="{FE33ED78-9B59-4786-AA72-CE39EF740EB7}" type="presParOf" srcId="{3375A1AF-7810-4D76-A178-932B8CBD9B97}" destId="{6DA787B1-3D1D-43D2-9C83-970E822CE545}" srcOrd="0" destOrd="0" presId="urn:microsoft.com/office/officeart/2008/layout/HorizontalMultiLevelHierarchy"/>
    <dgm:cxn modelId="{9C3BAD35-497A-48FE-847B-B548ACC6600E}" type="presParOf" srcId="{9656B8EA-0251-438C-A6A1-E999D3703E8A}" destId="{44DCA350-F7B5-439A-9634-78DDEEC2CA4B}" srcOrd="9" destOrd="0" presId="urn:microsoft.com/office/officeart/2008/layout/HorizontalMultiLevelHierarchy"/>
    <dgm:cxn modelId="{313F20A5-6D85-4085-A1ED-B691172A50BD}" type="presParOf" srcId="{44DCA350-F7B5-439A-9634-78DDEEC2CA4B}" destId="{D8203BF3-A36D-4F32-9C63-57A088B59739}" srcOrd="0" destOrd="0" presId="urn:microsoft.com/office/officeart/2008/layout/HorizontalMultiLevelHierarchy"/>
    <dgm:cxn modelId="{CF82E1F2-7B80-4512-BC10-82944D614469}" type="presParOf" srcId="{44DCA350-F7B5-439A-9634-78DDEEC2CA4B}" destId="{9FEB0679-095E-46CE-A38A-41A463BFFF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5A1AF-7810-4D76-A178-932B8CBD9B97}">
      <dsp:nvSpPr>
        <dsp:cNvPr id="0" name=""/>
        <dsp:cNvSpPr/>
      </dsp:nvSpPr>
      <dsp:spPr>
        <a:xfrm>
          <a:off x="664951" y="1600199"/>
          <a:ext cx="349473" cy="133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36" y="0"/>
              </a:lnTo>
              <a:lnTo>
                <a:pt x="174736" y="1331833"/>
              </a:lnTo>
              <a:lnTo>
                <a:pt x="349473" y="1331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805264" y="2231693"/>
        <a:ext cx="68846" cy="68846"/>
      </dsp:txXfrm>
    </dsp:sp>
    <dsp:sp modelId="{82CC818F-EF61-45AF-A07F-B645BB93D917}">
      <dsp:nvSpPr>
        <dsp:cNvPr id="0" name=""/>
        <dsp:cNvSpPr/>
      </dsp:nvSpPr>
      <dsp:spPr>
        <a:xfrm>
          <a:off x="664951" y="1600199"/>
          <a:ext cx="349473" cy="665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36" y="0"/>
              </a:lnTo>
              <a:lnTo>
                <a:pt x="174736" y="665916"/>
              </a:lnTo>
              <a:lnTo>
                <a:pt x="349473" y="665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820886" y="1914357"/>
        <a:ext cx="37602" cy="37602"/>
      </dsp:txXfrm>
    </dsp:sp>
    <dsp:sp modelId="{F9112E3A-C146-4C22-BA46-52EA6729B835}">
      <dsp:nvSpPr>
        <dsp:cNvPr id="0" name=""/>
        <dsp:cNvSpPr/>
      </dsp:nvSpPr>
      <dsp:spPr>
        <a:xfrm>
          <a:off x="664951" y="1554479"/>
          <a:ext cx="3494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7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830951" y="1591463"/>
        <a:ext cx="17473" cy="17473"/>
      </dsp:txXfrm>
    </dsp:sp>
    <dsp:sp modelId="{244F8CD9-0629-4059-A45B-1955DB48E017}">
      <dsp:nvSpPr>
        <dsp:cNvPr id="0" name=""/>
        <dsp:cNvSpPr/>
      </dsp:nvSpPr>
      <dsp:spPr>
        <a:xfrm>
          <a:off x="664951" y="934283"/>
          <a:ext cx="349473" cy="665916"/>
        </a:xfrm>
        <a:custGeom>
          <a:avLst/>
          <a:gdLst/>
          <a:ahLst/>
          <a:cxnLst/>
          <a:rect l="0" t="0" r="0" b="0"/>
          <a:pathLst>
            <a:path>
              <a:moveTo>
                <a:pt x="0" y="665916"/>
              </a:moveTo>
              <a:lnTo>
                <a:pt x="174736" y="665916"/>
              </a:lnTo>
              <a:lnTo>
                <a:pt x="174736" y="0"/>
              </a:lnTo>
              <a:lnTo>
                <a:pt x="3494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820886" y="1248440"/>
        <a:ext cx="37602" cy="37602"/>
      </dsp:txXfrm>
    </dsp:sp>
    <dsp:sp modelId="{551BD587-4439-41D4-B205-07DCB98E1C88}">
      <dsp:nvSpPr>
        <dsp:cNvPr id="0" name=""/>
        <dsp:cNvSpPr/>
      </dsp:nvSpPr>
      <dsp:spPr>
        <a:xfrm>
          <a:off x="664951" y="268366"/>
          <a:ext cx="349473" cy="1331833"/>
        </a:xfrm>
        <a:custGeom>
          <a:avLst/>
          <a:gdLst/>
          <a:ahLst/>
          <a:cxnLst/>
          <a:rect l="0" t="0" r="0" b="0"/>
          <a:pathLst>
            <a:path>
              <a:moveTo>
                <a:pt x="0" y="1331833"/>
              </a:moveTo>
              <a:lnTo>
                <a:pt x="174736" y="1331833"/>
              </a:lnTo>
              <a:lnTo>
                <a:pt x="174736" y="0"/>
              </a:lnTo>
              <a:lnTo>
                <a:pt x="3494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805264" y="899860"/>
        <a:ext cx="68846" cy="68846"/>
      </dsp:txXfrm>
    </dsp:sp>
    <dsp:sp modelId="{BA775DC5-081B-4ACE-A17F-9965E81D391A}">
      <dsp:nvSpPr>
        <dsp:cNvPr id="0" name=""/>
        <dsp:cNvSpPr/>
      </dsp:nvSpPr>
      <dsp:spPr>
        <a:xfrm rot="16200000">
          <a:off x="-1003345" y="1333833"/>
          <a:ext cx="2803859" cy="53273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NGOSS</a:t>
          </a:r>
        </a:p>
      </dsp:txBody>
      <dsp:txXfrm>
        <a:off x="-1003345" y="1333833"/>
        <a:ext cx="2803859" cy="532733"/>
      </dsp:txXfrm>
    </dsp:sp>
    <dsp:sp modelId="{BF27B988-171F-4A98-A73E-06CE775658B7}">
      <dsp:nvSpPr>
        <dsp:cNvPr id="0" name=""/>
        <dsp:cNvSpPr/>
      </dsp:nvSpPr>
      <dsp:spPr>
        <a:xfrm>
          <a:off x="1014424" y="1999"/>
          <a:ext cx="3469831" cy="532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SID (принципы описания данных)</a:t>
          </a:r>
        </a:p>
      </dsp:txBody>
      <dsp:txXfrm>
        <a:off x="1014424" y="1999"/>
        <a:ext cx="3469831" cy="532733"/>
      </dsp:txXfrm>
    </dsp:sp>
    <dsp:sp modelId="{56EC74A8-A7E1-4B2A-B073-9EB43234A33A}">
      <dsp:nvSpPr>
        <dsp:cNvPr id="0" name=""/>
        <dsp:cNvSpPr/>
      </dsp:nvSpPr>
      <dsp:spPr>
        <a:xfrm>
          <a:off x="1014424" y="667916"/>
          <a:ext cx="3469831" cy="532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ТАМ (принципы описания типовой структуры компонентов информ.среды)</a:t>
          </a:r>
        </a:p>
      </dsp:txBody>
      <dsp:txXfrm>
        <a:off x="1014424" y="667916"/>
        <a:ext cx="3469831" cy="532733"/>
      </dsp:txXfrm>
    </dsp:sp>
    <dsp:sp modelId="{240E0799-4729-4287-80DD-B11B0D62DFAB}">
      <dsp:nvSpPr>
        <dsp:cNvPr id="0" name=""/>
        <dsp:cNvSpPr/>
      </dsp:nvSpPr>
      <dsp:spPr>
        <a:xfrm>
          <a:off x="1014424" y="1333833"/>
          <a:ext cx="3469848" cy="532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TNA &amp; CID (принципы взаимодействия приложений, данных и БП)</a:t>
          </a:r>
        </a:p>
      </dsp:txBody>
      <dsp:txXfrm>
        <a:off x="1014424" y="1333833"/>
        <a:ext cx="3469848" cy="532733"/>
      </dsp:txXfrm>
    </dsp:sp>
    <dsp:sp modelId="{5FFCC243-424B-4632-9480-9585758DCE31}">
      <dsp:nvSpPr>
        <dsp:cNvPr id="0" name=""/>
        <dsp:cNvSpPr/>
      </dsp:nvSpPr>
      <dsp:spPr>
        <a:xfrm>
          <a:off x="1014424" y="1999750"/>
          <a:ext cx="3473640" cy="532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NGOSS </a:t>
          </a:r>
          <a:r>
            <a:rPr lang="ru-RU" sz="1400" b="1" kern="1200" dirty="0" err="1"/>
            <a:t>Compliance</a:t>
          </a:r>
          <a:r>
            <a:rPr lang="ru-RU" sz="1400" b="1" kern="1200" dirty="0"/>
            <a:t> (контроль соответствия принципам NGOSS)</a:t>
          </a:r>
        </a:p>
      </dsp:txBody>
      <dsp:txXfrm>
        <a:off x="1014424" y="1999750"/>
        <a:ext cx="3473640" cy="532733"/>
      </dsp:txXfrm>
    </dsp:sp>
    <dsp:sp modelId="{D8203BF3-A36D-4F32-9C63-57A088B59739}">
      <dsp:nvSpPr>
        <dsp:cNvPr id="0" name=""/>
        <dsp:cNvSpPr/>
      </dsp:nvSpPr>
      <dsp:spPr>
        <a:xfrm>
          <a:off x="1014424" y="2665666"/>
          <a:ext cx="3469831" cy="532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/>
            <a:t>еТОМ</a:t>
          </a:r>
          <a:r>
            <a:rPr lang="ru-RU" sz="1400" b="1" kern="1200" dirty="0"/>
            <a:t> (принципы описания структуры бизнес-процессов)</a:t>
          </a:r>
        </a:p>
      </dsp:txBody>
      <dsp:txXfrm>
        <a:off x="1014424" y="2665666"/>
        <a:ext cx="3469831" cy="532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5D0550-2B5F-40F0-94A3-AFE605AF4AA2}" type="datetime1">
              <a:rPr lang="de-DE"/>
              <a:pPr>
                <a:defRPr/>
              </a:pPr>
              <a:t>14.11.2016</a:t>
            </a:fld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/>
            </a:lvl1pPr>
          </a:lstStyle>
          <a:p>
            <a:pPr>
              <a:defRPr/>
            </a:pPr>
            <a:fld id="{AF180D0E-226A-4EFC-BBB8-7C0CF47FA4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5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Aft>
                <a:spcPct val="0"/>
              </a:spcAft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Aft>
                <a:spcPct val="0"/>
              </a:spcAft>
              <a:defRPr sz="1300">
                <a:latin typeface="Arial" charset="0"/>
              </a:defRPr>
            </a:lvl1pPr>
          </a:lstStyle>
          <a:p>
            <a:pPr>
              <a:defRPr/>
            </a:pPr>
            <a:fld id="{35EDAEC2-9548-40F3-95DC-D9E81CA68959}" type="datetime1">
              <a:rPr lang="de-DE"/>
              <a:pPr>
                <a:defRPr/>
              </a:pPr>
              <a:t>14.11.2016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3425" y="4559300"/>
            <a:ext cx="5848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Aft>
                <a:spcPct val="0"/>
              </a:spcAft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Aft>
                <a:spcPct val="0"/>
              </a:spcAft>
              <a:defRPr sz="1300"/>
            </a:lvl1pPr>
          </a:lstStyle>
          <a:p>
            <a:pPr>
              <a:defRPr/>
            </a:pPr>
            <a:fld id="{345F8048-BCFE-45E3-ABB4-6624C73945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5844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8DACE-7B63-494A-97EC-9F65BD8C0935}" type="slidenum">
              <a:rPr lang="en-US" sz="1300" smtClean="0"/>
              <a:pPr/>
              <a:t>1</a:t>
            </a:fld>
            <a:endParaRPr lang="en-US" sz="13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</a:rPr>
              <a:t>На лекции будут рассмотрены следующие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3665268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950ED-5EFB-4456-AB42-1A98858CA365}" type="slidenum">
              <a:rPr lang="en-US" sz="1300" smtClean="0"/>
              <a:pPr/>
              <a:t>25</a:t>
            </a:fld>
            <a:endParaRPr lang="en-U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</a:rPr>
              <a:t>Процесс Управления уровнем обслуживания (Service Level Management) позволяет ИТ-организации устанавливать, обсуждать, вести мониторинг, составлять отчеты и контролировать уровни обслуживания потребителей в соответствии со стандартными показателями обслуживания. Взаимодействие процессов Планирования услуг и Управления уровнем обслуживания особенно важно. Исходя из подробной спецификации услуг, процесс Управления уровнем обслуживания может определить измеримые цели уровней обслуживания и их потенциальных потребителей, позволяя руководству по ИТ со временем взять на себя обязательства по соглашениям об уровне обслуживания (SLA). Очевидно, что для успешной работы процессов Планирования услуг и Управления уровнем обслуживания они должны зависеть от результатов других ИТ-процессов и быть тесно связаны с ними (см. ниже).</a:t>
            </a:r>
          </a:p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7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7D4FB9-AB20-47DD-A10C-30299BF91F53}" type="slidenum">
              <a:rPr lang="en-US" sz="1300" smtClean="0"/>
              <a:pPr/>
              <a:t>37</a:t>
            </a:fld>
            <a:endParaRPr 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</a:rPr>
              <a:t>TOM (Telecom Operations Map) - Модель Операций Телекома. </a:t>
            </a:r>
          </a:p>
          <a:p>
            <a:r>
              <a:rPr lang="ru-RU" smtClean="0">
                <a:latin typeface="Arial" panose="020B0604020202020204" pitchFamily="34" charset="0"/>
              </a:rPr>
              <a:t>Создана TeleManagement Forum(ранее называвшимся Network Management Forum) - некоммерческой организацией, объединяющей более 350 членов из 40 стран - в рамках инициативы SMART TMN. Программа TMN (Telecommunications Management Network) - Сеть Управления Телекомом - направлена на разработку решений по интеграции систем операционной поддержки и по автоматизации ключевых процессов в Телекоме. Она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состоит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из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четырех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компонентов</a:t>
            </a:r>
            <a:r>
              <a:rPr lang="en-US" smtClean="0">
                <a:latin typeface="Arial" panose="020B0604020202020204" pitchFamily="34" charset="0"/>
              </a:rPr>
              <a:t>: Telecom Operations Map, Central Information Facility, Technology Map </a:t>
            </a:r>
            <a:r>
              <a:rPr lang="ru-RU" smtClean="0">
                <a:latin typeface="Arial" panose="020B0604020202020204" pitchFamily="34" charset="0"/>
              </a:rPr>
              <a:t>и</a:t>
            </a:r>
            <a:r>
              <a:rPr lang="en-US" smtClean="0">
                <a:latin typeface="Arial" panose="020B0604020202020204" pitchFamily="34" charset="0"/>
              </a:rPr>
              <a:t> Catalyst Projects. </a:t>
            </a:r>
            <a:r>
              <a:rPr lang="ru-RU" smtClean="0">
                <a:latin typeface="Arial" panose="020B0604020202020204" pitchFamily="34" charset="0"/>
              </a:rPr>
              <a:t>С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точки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зрения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организации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сеть</a:t>
            </a:r>
            <a:r>
              <a:rPr lang="en-US" smtClean="0">
                <a:latin typeface="Arial" panose="020B0604020202020204" pitchFamily="34" charset="0"/>
              </a:rPr>
              <a:t> TMN </a:t>
            </a:r>
            <a:r>
              <a:rPr lang="ru-RU" smtClean="0">
                <a:latin typeface="Arial" panose="020B0604020202020204" pitchFamily="34" charset="0"/>
              </a:rPr>
              <a:t>представляется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пятью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иерархическими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уровнями</a:t>
            </a:r>
            <a:r>
              <a:rPr lang="en-US" smtClean="0">
                <a:latin typeface="Arial" panose="020B0604020202020204" pitchFamily="34" charset="0"/>
              </a:rPr>
              <a:t>: </a:t>
            </a:r>
            <a:r>
              <a:rPr lang="ru-RU" smtClean="0">
                <a:latin typeface="Arial" panose="020B0604020202020204" pitchFamily="34" charset="0"/>
              </a:rPr>
              <a:t>сетевые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элементы</a:t>
            </a:r>
            <a:r>
              <a:rPr lang="en-US" smtClean="0">
                <a:latin typeface="Arial" panose="020B0604020202020204" pitchFamily="34" charset="0"/>
              </a:rPr>
              <a:t> (Network Element Layer, NEL), </a:t>
            </a:r>
            <a:r>
              <a:rPr lang="ru-RU" smtClean="0">
                <a:latin typeface="Arial" panose="020B0604020202020204" pitchFamily="34" charset="0"/>
              </a:rPr>
              <a:t>управление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элементами</a:t>
            </a:r>
            <a:r>
              <a:rPr lang="en-US" smtClean="0">
                <a:latin typeface="Arial" panose="020B0604020202020204" pitchFamily="34" charset="0"/>
              </a:rPr>
              <a:t> (Element Management Layer, EML), </a:t>
            </a:r>
            <a:r>
              <a:rPr lang="ru-RU" smtClean="0">
                <a:latin typeface="Arial" panose="020B0604020202020204" pitchFamily="34" charset="0"/>
              </a:rPr>
              <a:t>управление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сетью</a:t>
            </a:r>
            <a:r>
              <a:rPr lang="en-US" smtClean="0">
                <a:latin typeface="Arial" panose="020B0604020202020204" pitchFamily="34" charset="0"/>
              </a:rPr>
              <a:t> (Network Management Layer, NML), </a:t>
            </a:r>
            <a:r>
              <a:rPr lang="ru-RU" smtClean="0">
                <a:latin typeface="Arial" panose="020B0604020202020204" pitchFamily="34" charset="0"/>
              </a:rPr>
              <a:t>управление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услугами</a:t>
            </a:r>
            <a:r>
              <a:rPr lang="en-US" smtClean="0">
                <a:latin typeface="Arial" panose="020B0604020202020204" pitchFamily="34" charset="0"/>
              </a:rPr>
              <a:t> (Service Management Layer, SML) </a:t>
            </a:r>
            <a:r>
              <a:rPr lang="ru-RU" smtClean="0">
                <a:latin typeface="Arial" panose="020B0604020202020204" pitchFamily="34" charset="0"/>
              </a:rPr>
              <a:t>и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управление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</a:rPr>
              <a:t>бизнес</a:t>
            </a:r>
            <a:r>
              <a:rPr lang="en-US" smtClean="0">
                <a:latin typeface="Arial" panose="020B0604020202020204" pitchFamily="34" charset="0"/>
              </a:rPr>
              <a:t>-</a:t>
            </a:r>
            <a:r>
              <a:rPr lang="ru-RU" smtClean="0">
                <a:latin typeface="Arial" panose="020B0604020202020204" pitchFamily="34" charset="0"/>
              </a:rPr>
              <a:t>процессами</a:t>
            </a:r>
            <a:r>
              <a:rPr lang="en-US" smtClean="0">
                <a:latin typeface="Arial" panose="020B0604020202020204" pitchFamily="34" charset="0"/>
              </a:rPr>
              <a:t> (Business Management Layer, BML). </a:t>
            </a:r>
            <a:r>
              <a:rPr lang="ru-RU" smtClean="0">
                <a:latin typeface="Arial" panose="020B0604020202020204" pitchFamily="34" charset="0"/>
              </a:rPr>
              <a:t>Пирамида TMN - основа концепции построения систем управления сетями связи, которые реализуют набор функций, определенный в TOM. </a:t>
            </a:r>
            <a:endParaRPr lang="en-US" smtClean="0">
              <a:latin typeface="Arial" panose="020B0604020202020204" pitchFamily="34" charset="0"/>
            </a:endParaRPr>
          </a:p>
          <a:p>
            <a:r>
              <a:rPr lang="ru-RU" smtClean="0">
                <a:latin typeface="Arial" panose="020B0604020202020204" pitchFamily="34" charset="0"/>
              </a:rPr>
              <a:t>В настоящее время TeleManagement Forum работает над проектом NG OSS (New Generation Operations Support Systems), в рамках которого акценты в модели смещаются в сторону бизнес-составляющей и как часть ее разработана eTOM (Enhanced Telecom Operations Map).</a:t>
            </a:r>
          </a:p>
        </p:txBody>
      </p:sp>
    </p:spTree>
    <p:extLst>
      <p:ext uri="{BB962C8B-B14F-4D97-AF65-F5344CB8AC3E}">
        <p14:creationId xmlns:p14="http://schemas.microsoft.com/office/powerpoint/2010/main" val="157525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BDA58E87-B7A5-42AD-8005-AE7A8BBC02B0}" type="slidenum">
              <a:rPr 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sz="13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</a:rPr>
              <a:t>В настоящее время не существует однозначного понимания и применения терминов «эталонная модель» и «референтная модель».</a:t>
            </a:r>
          </a:p>
          <a:p>
            <a:r>
              <a:rPr lang="ru-RU" smtClean="0">
                <a:latin typeface="Arial" panose="020B0604020202020204" pitchFamily="34" charset="0"/>
              </a:rPr>
              <a:t>Наиболее логичным представляется терминология, представленная на слайде.</a:t>
            </a:r>
          </a:p>
        </p:txBody>
      </p:sp>
    </p:spTree>
    <p:extLst>
      <p:ext uri="{BB962C8B-B14F-4D97-AF65-F5344CB8AC3E}">
        <p14:creationId xmlns:p14="http://schemas.microsoft.com/office/powerpoint/2010/main" val="247761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53792-B879-485A-8490-C99845E1E311}" type="slidenum">
              <a:rPr lang="en-US" sz="1300" smtClean="0"/>
              <a:pPr/>
              <a:t>3</a:t>
            </a:fld>
            <a:endParaRPr lang="en-US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Международная бенчмаркинговая палата Американского Центра производительности и качества (American Productivity &amp; Quality Center) разработала перечень типовых бизнес-процессов предприятия в виде </a:t>
            </a:r>
            <a:r>
              <a:rPr lang="ru-RU" b="1" smtClean="0">
                <a:latin typeface="Arial" panose="020B0604020202020204" pitchFamily="34" charset="0"/>
              </a:rPr>
              <a:t>Структуры классификации процессов</a:t>
            </a:r>
            <a:r>
              <a:rPr lang="ru-RU" smtClean="0">
                <a:latin typeface="Arial" panose="020B0604020202020204" pitchFamily="34" charset="0"/>
              </a:rPr>
              <a:t> (Process Classification Framework).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Эта Структура является представлением </a:t>
            </a:r>
            <a:r>
              <a:rPr lang="ru-RU" b="1" i="1" smtClean="0">
                <a:latin typeface="Arial" panose="020B0604020202020204" pitchFamily="34" charset="0"/>
              </a:rPr>
              <a:t>эталонной модели</a:t>
            </a:r>
            <a:r>
              <a:rPr lang="ru-RU" smtClean="0">
                <a:latin typeface="Arial" panose="020B0604020202020204" pitchFamily="34" charset="0"/>
              </a:rPr>
              <a:t>, которая может быть использована для любого </a:t>
            </a:r>
            <a:r>
              <a:rPr lang="ru-RU" b="1" smtClean="0">
                <a:latin typeface="Arial" panose="020B0604020202020204" pitchFamily="34" charset="0"/>
              </a:rPr>
              <a:t>производственного или сервисного</a:t>
            </a:r>
            <a:r>
              <a:rPr lang="ru-RU" smtClean="0">
                <a:latin typeface="Arial" panose="020B0604020202020204" pitchFamily="34" charset="0"/>
              </a:rPr>
              <a:t> предприятия. Структура не описывает логики выполнения процессов и их взаимосвязи.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В Структуру классификации процессов вошло 13 процессов, что дало название эталонной модели как </a:t>
            </a:r>
            <a:r>
              <a:rPr lang="ru-RU" b="1" smtClean="0">
                <a:latin typeface="Arial" panose="020B0604020202020204" pitchFamily="34" charset="0"/>
              </a:rPr>
              <a:t>«13-процессная эталонная модель»</a:t>
            </a:r>
            <a:r>
              <a:rPr lang="ru-RU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Все процессы разделены но </a:t>
            </a:r>
            <a:r>
              <a:rPr lang="ru-RU" b="1" i="1" smtClean="0">
                <a:latin typeface="Arial" panose="020B0604020202020204" pitchFamily="34" charset="0"/>
              </a:rPr>
              <a:t>основные</a:t>
            </a:r>
            <a:r>
              <a:rPr lang="ru-RU" smtClean="0">
                <a:latin typeface="Arial" panose="020B0604020202020204" pitchFamily="34" charset="0"/>
              </a:rPr>
              <a:t> и </a:t>
            </a:r>
            <a:r>
              <a:rPr lang="ru-RU" b="1" i="1" smtClean="0">
                <a:latin typeface="Arial" panose="020B0604020202020204" pitchFamily="34" charset="0"/>
              </a:rPr>
              <a:t>вспомогательные</a:t>
            </a:r>
            <a:r>
              <a:rPr lang="ru-RU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Каждый из 13 основных и вспомогательных процессов, представленных на верхнем уровне описания эталонной модели, имеет еще 2-3 уровня детализации.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На основании Структуры классификации процессов можно разработать эталонную модель в графическом виде, используя для этого соответствующие инструменты. </a:t>
            </a:r>
          </a:p>
          <a:p>
            <a:pPr>
              <a:lnSpc>
                <a:spcPct val="90000"/>
              </a:lnSpc>
            </a:pPr>
            <a:r>
              <a:rPr lang="ru-RU" i="1" smtClean="0">
                <a:latin typeface="Arial" panose="020B0604020202020204" pitchFamily="34" charset="0"/>
              </a:rPr>
              <a:t>Графическая модель, являющаяся отражением документа «Структура классификации процессов» описывает только структуру процессов без логических взаимосвязей, т.е. «деревья процессов».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panose="020B0604020202020204" pitchFamily="34" charset="0"/>
              </a:rPr>
              <a:t>При использовании эталонной модели для конкретного предприятия структура процессов будет постепенно изменяться, наполняться связями, логикой, другими объектами. </a:t>
            </a:r>
          </a:p>
          <a:p>
            <a:pPr>
              <a:lnSpc>
                <a:spcPct val="90000"/>
              </a:lnSpc>
            </a:pPr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8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61EE4-73D9-4A0D-8E54-7ECD8853CE83}" type="slidenum">
              <a:rPr lang="en-US" sz="1300" smtClean="0"/>
              <a:pPr/>
              <a:t>15</a:t>
            </a:fld>
            <a:endParaRPr 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6063" indent="-246063">
              <a:lnSpc>
                <a:spcPct val="80000"/>
              </a:lnSpc>
            </a:pPr>
            <a:r>
              <a:rPr lang="ru-RU" sz="900" b="1" dirty="0" smtClean="0">
                <a:latin typeface="Arial" panose="020B0604020202020204" pitchFamily="34" charset="0"/>
              </a:rPr>
              <a:t>Стандарт ИСО/МЭК ТО 15504</a:t>
            </a:r>
            <a:r>
              <a:rPr lang="ru-RU" sz="900" dirty="0" smtClean="0">
                <a:latin typeface="Arial" panose="020B0604020202020204" pitchFamily="34" charset="0"/>
              </a:rPr>
              <a:t>, разработан на базе концепций </a:t>
            </a:r>
            <a:r>
              <a:rPr lang="ru-RU" sz="900" b="1" dirty="0" smtClean="0">
                <a:latin typeface="Arial" panose="020B0604020202020204" pitchFamily="34" charset="0"/>
              </a:rPr>
              <a:t>CMM</a:t>
            </a:r>
            <a:r>
              <a:rPr lang="ru-RU" sz="900" dirty="0" smtClean="0">
                <a:latin typeface="Arial" panose="020B0604020202020204" pitchFamily="34" charset="0"/>
              </a:rPr>
              <a:t> (Capability </a:t>
            </a:r>
            <a:r>
              <a:rPr lang="ru-RU" sz="900" dirty="0" err="1" smtClean="0">
                <a:latin typeface="Arial" panose="020B0604020202020204" pitchFamily="34" charset="0"/>
              </a:rPr>
              <a:t>Maturity</a:t>
            </a:r>
            <a:r>
              <a:rPr lang="ru-RU" sz="900" dirty="0" smtClean="0">
                <a:latin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</a:rPr>
              <a:t>Model</a:t>
            </a:r>
            <a:r>
              <a:rPr lang="ru-RU" sz="900" dirty="0" smtClean="0">
                <a:latin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</a:rPr>
              <a:t>for</a:t>
            </a:r>
            <a:r>
              <a:rPr lang="ru-RU" sz="900" dirty="0" smtClean="0">
                <a:latin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</a:rPr>
              <a:t>Software</a:t>
            </a:r>
            <a:r>
              <a:rPr lang="ru-RU" sz="900" dirty="0" smtClean="0">
                <a:latin typeface="Arial" panose="020B0604020202020204" pitchFamily="34" charset="0"/>
              </a:rPr>
              <a:t> – управление качеством разработки ПО на основании т.н. зрелости процессов).</a:t>
            </a:r>
          </a:p>
          <a:p>
            <a:pPr marL="246063" indent="-246063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</a:rPr>
              <a:t>ИСО/МЭК ТО 15504-2 определяет эталонную модель процессов и их зрелости, которая формирует базис для любой модели, используемой для аттестации процессов. </a:t>
            </a:r>
          </a:p>
          <a:p>
            <a:pPr marL="246063" indent="-246063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</a:rPr>
              <a:t>Эталонная модель содержит двумерный подход к оцениванию зрелости процессов - одно измерение определяет </a:t>
            </a:r>
            <a:r>
              <a:rPr lang="ru-RU" sz="800" b="1" i="1" dirty="0" smtClean="0">
                <a:latin typeface="Arial" panose="020B0604020202020204" pitchFamily="34" charset="0"/>
              </a:rPr>
              <a:t>процессы</a:t>
            </a:r>
            <a:r>
              <a:rPr lang="ru-RU" sz="800" dirty="0" smtClean="0">
                <a:latin typeface="Arial" panose="020B0604020202020204" pitchFamily="34" charset="0"/>
              </a:rPr>
              <a:t>, подлежащие аттестации, другое описывает шкалу для измерения т.н. </a:t>
            </a:r>
            <a:r>
              <a:rPr lang="ru-RU" sz="800" b="1" i="1" dirty="0" smtClean="0">
                <a:latin typeface="Arial" panose="020B0604020202020204" pitchFamily="34" charset="0"/>
              </a:rPr>
              <a:t>зрелости процессов</a:t>
            </a:r>
            <a:r>
              <a:rPr lang="ru-RU" sz="800" dirty="0" smtClean="0">
                <a:latin typeface="Arial" panose="020B0604020202020204" pitchFamily="34" charset="0"/>
              </a:rPr>
              <a:t>. </a:t>
            </a:r>
          </a:p>
          <a:p>
            <a:pPr marL="246063" indent="-246063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</a:rPr>
              <a:t>Любая модель или модели, совместимые с эталонной моделью, могут использоваться для аттестации, и результаты любых соответствующих стандарту аттестаций можно будет привести к единой базе.</a:t>
            </a:r>
          </a:p>
          <a:p>
            <a:pPr marL="246063" indent="-246063">
              <a:lnSpc>
                <a:spcPct val="80000"/>
              </a:lnSpc>
            </a:pPr>
            <a:endParaRPr lang="ru-RU" sz="800" dirty="0" smtClean="0">
              <a:latin typeface="Arial" panose="020B0604020202020204" pitchFamily="34" charset="0"/>
            </a:endParaRPr>
          </a:p>
          <a:p>
            <a:pPr marL="246063" indent="-246063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</a:rPr>
              <a:t>(</a:t>
            </a:r>
            <a:r>
              <a:rPr lang="ru-RU" sz="800" b="1" i="1" dirty="0" smtClean="0">
                <a:latin typeface="Arial" panose="020B0604020202020204" pitchFamily="34" charset="0"/>
              </a:rPr>
              <a:t>Зрелость процесса</a:t>
            </a:r>
            <a:r>
              <a:rPr lang="ru-RU" sz="800" dirty="0" smtClean="0">
                <a:latin typeface="Arial" panose="020B0604020202020204" pitchFamily="34" charset="0"/>
              </a:rPr>
              <a:t> – способность процесса достигать требуемой цели)</a:t>
            </a:r>
          </a:p>
          <a:p>
            <a:pPr marL="246063" indent="-246063">
              <a:lnSpc>
                <a:spcPct val="80000"/>
              </a:lnSpc>
            </a:pPr>
            <a:endParaRPr lang="ru-RU" sz="900" b="1" dirty="0" smtClean="0">
              <a:latin typeface="Arial" panose="020B0604020202020204" pitchFamily="34" charset="0"/>
            </a:endParaRPr>
          </a:p>
          <a:p>
            <a:pPr marL="246063" indent="-246063">
              <a:lnSpc>
                <a:spcPct val="80000"/>
              </a:lnSpc>
            </a:pPr>
            <a:r>
              <a:rPr lang="ru-RU" sz="900" b="1" dirty="0" smtClean="0">
                <a:latin typeface="Arial" panose="020B0604020202020204" pitchFamily="34" charset="0"/>
              </a:rPr>
              <a:t>Стандарт </a:t>
            </a:r>
            <a:r>
              <a:rPr lang="ru-RU" sz="900" dirty="0" smtClean="0">
                <a:latin typeface="Arial" panose="020B0604020202020204" pitchFamily="34" charset="0"/>
              </a:rPr>
              <a:t>предоставляет основу для аттестации </a:t>
            </a:r>
            <a:r>
              <a:rPr lang="ru-RU" sz="900" b="1" i="1" dirty="0" smtClean="0">
                <a:latin typeface="Arial" panose="020B0604020202020204" pitchFamily="34" charset="0"/>
              </a:rPr>
              <a:t>процесса жизненного цикла программных средств</a:t>
            </a:r>
            <a:r>
              <a:rPr lang="ru-RU" sz="900" dirty="0" smtClean="0">
                <a:latin typeface="Arial" panose="020B0604020202020204" pitchFamily="34" charset="0"/>
              </a:rPr>
              <a:t>. Эта основа может быть использована организациями, занимающимися планированием, управлением, наблюдением, контролем и совершенствованием приобретения, поставки, разработки, эксплуатации, развития и поддержки программных средств.</a:t>
            </a:r>
          </a:p>
          <a:p>
            <a:pPr marL="246063" indent="-246063">
              <a:lnSpc>
                <a:spcPct val="80000"/>
              </a:lnSpc>
            </a:pPr>
            <a:r>
              <a:rPr lang="ru-RU" sz="900" b="1" dirty="0" smtClean="0">
                <a:latin typeface="Arial" panose="020B0604020202020204" pitchFamily="34" charset="0"/>
              </a:rPr>
              <a:t>Стандарт </a:t>
            </a:r>
            <a:r>
              <a:rPr lang="ru-RU" sz="900" dirty="0" smtClean="0">
                <a:latin typeface="Arial" panose="020B0604020202020204" pitchFamily="34" charset="0"/>
              </a:rPr>
              <a:t>предоставляет </a:t>
            </a:r>
            <a:r>
              <a:rPr lang="ru-RU" sz="900" b="1" i="1" dirty="0" smtClean="0">
                <a:latin typeface="Arial" panose="020B0604020202020204" pitchFamily="34" charset="0"/>
              </a:rPr>
              <a:t>структурный подход</a:t>
            </a:r>
            <a:r>
              <a:rPr lang="ru-RU" sz="900" dirty="0" smtClean="0">
                <a:latin typeface="Arial" panose="020B0604020202020204" pitchFamily="34" charset="0"/>
              </a:rPr>
              <a:t> к аттестации процесса жизненного цикла программных средств, </a:t>
            </a:r>
            <a:r>
              <a:rPr lang="ru-RU" sz="900" dirty="0" err="1" smtClean="0">
                <a:latin typeface="Arial" panose="020B0604020202020204" pitchFamily="34" charset="0"/>
              </a:rPr>
              <a:t>проводящейся</a:t>
            </a:r>
            <a:r>
              <a:rPr lang="ru-RU" sz="900" dirty="0" smtClean="0">
                <a:latin typeface="Arial" panose="020B0604020202020204" pitchFamily="34" charset="0"/>
              </a:rPr>
              <a:t>: </a:t>
            </a:r>
          </a:p>
          <a:p>
            <a:pPr marL="741363" lvl="1" indent="-246063">
              <a:lnSpc>
                <a:spcPct val="80000"/>
              </a:lnSpc>
              <a:buFontTx/>
              <a:buChar char="•"/>
            </a:pPr>
            <a:r>
              <a:rPr lang="ru-RU" sz="900" dirty="0" smtClean="0">
                <a:latin typeface="Arial" panose="020B0604020202020204" pitchFamily="34" charset="0"/>
              </a:rPr>
              <a:t>организацией или от ее имени с целью выяснения состояния ее собственных процессов для их усовершенствования; </a:t>
            </a:r>
          </a:p>
          <a:p>
            <a:pPr marL="741363" lvl="1" indent="-246063">
              <a:lnSpc>
                <a:spcPct val="80000"/>
              </a:lnSpc>
              <a:buFontTx/>
              <a:buChar char="•"/>
            </a:pPr>
            <a:r>
              <a:rPr lang="ru-RU" sz="900" dirty="0" smtClean="0">
                <a:latin typeface="Arial" panose="020B0604020202020204" pitchFamily="34" charset="0"/>
              </a:rPr>
              <a:t>организацией или от ее имени с целью определения пригодности ее собственных процессов для выполнения определенного требования или класса требований; </a:t>
            </a:r>
          </a:p>
          <a:p>
            <a:pPr marL="741363" lvl="1" indent="-246063">
              <a:lnSpc>
                <a:spcPct val="80000"/>
              </a:lnSpc>
              <a:buFontTx/>
              <a:buChar char="•"/>
            </a:pPr>
            <a:r>
              <a:rPr lang="ru-RU" sz="900" dirty="0" smtClean="0">
                <a:latin typeface="Arial" panose="020B0604020202020204" pitchFamily="34" charset="0"/>
              </a:rPr>
              <a:t>организацией или от ее имени с целью определения пригодности процессов другой организации для определенного договора или класса договоров.</a:t>
            </a:r>
          </a:p>
          <a:p>
            <a:pPr marL="246063" indent="-246063">
              <a:lnSpc>
                <a:spcPct val="80000"/>
              </a:lnSpc>
            </a:pPr>
            <a:r>
              <a:rPr lang="ru-RU" sz="900" b="1" dirty="0" smtClean="0">
                <a:latin typeface="Arial" panose="020B0604020202020204" pitchFamily="34" charset="0"/>
              </a:rPr>
              <a:t>Аттестация процесса (</a:t>
            </a:r>
            <a:r>
              <a:rPr lang="ru-RU" sz="900" b="1" dirty="0" err="1" smtClean="0">
                <a:latin typeface="Arial" panose="020B0604020202020204" pitchFamily="34" charset="0"/>
              </a:rPr>
              <a:t>process</a:t>
            </a:r>
            <a:r>
              <a:rPr lang="ru-RU" sz="900" b="1" dirty="0" smtClean="0">
                <a:latin typeface="Arial" panose="020B0604020202020204" pitchFamily="34" charset="0"/>
              </a:rPr>
              <a:t> </a:t>
            </a:r>
            <a:r>
              <a:rPr lang="ru-RU" sz="900" b="1" dirty="0" err="1" smtClean="0">
                <a:latin typeface="Arial" panose="020B0604020202020204" pitchFamily="34" charset="0"/>
              </a:rPr>
              <a:t>assessment</a:t>
            </a:r>
            <a:r>
              <a:rPr lang="ru-RU" sz="900" b="1" dirty="0" smtClean="0">
                <a:latin typeface="Arial" panose="020B0604020202020204" pitchFamily="34" charset="0"/>
              </a:rPr>
              <a:t>) - </a:t>
            </a:r>
            <a:r>
              <a:rPr lang="ru-RU" sz="900" dirty="0" smtClean="0">
                <a:latin typeface="Arial" panose="020B0604020202020204" pitchFamily="34" charset="0"/>
              </a:rPr>
              <a:t>формальная оценка процесса жизненного цикла программного средства, принятого в организации, в соответствии с моделью, совместимой с эталонной.</a:t>
            </a:r>
          </a:p>
          <a:p>
            <a:pPr marL="246063" indent="-246063">
              <a:lnSpc>
                <a:spcPct val="80000"/>
              </a:lnSpc>
            </a:pPr>
            <a:r>
              <a:rPr lang="ru-RU" sz="900" dirty="0" smtClean="0">
                <a:latin typeface="Arial" panose="020B0604020202020204" pitchFamily="34" charset="0"/>
              </a:rPr>
              <a:t>В контексте </a:t>
            </a:r>
            <a:r>
              <a:rPr lang="ru-RU" sz="900" b="1" dirty="0" smtClean="0">
                <a:latin typeface="Arial" panose="020B0604020202020204" pitchFamily="34" charset="0"/>
              </a:rPr>
              <a:t>усовершенствования процесса</a:t>
            </a:r>
            <a:r>
              <a:rPr lang="ru-RU" sz="900" dirty="0" smtClean="0">
                <a:latin typeface="Arial" panose="020B0604020202020204" pitchFamily="34" charset="0"/>
              </a:rPr>
              <a:t> аттестация процесса предоставляет средства охарактеризовать текущую деятельность организационной единицы в терминах зрелости некоторых выбранных процессов. </a:t>
            </a:r>
          </a:p>
          <a:p>
            <a:pPr marL="246063" indent="-246063">
              <a:lnSpc>
                <a:spcPct val="80000"/>
              </a:lnSpc>
            </a:pPr>
            <a:r>
              <a:rPr lang="ru-RU" sz="900" dirty="0" smtClean="0">
                <a:latin typeface="Arial" panose="020B0604020202020204" pitchFamily="34" charset="0"/>
              </a:rPr>
              <a:t>	Анализ результатов в свете бизнес-потребностей организации выявляет сильные и слабые стороны процессов, а также присущие им риски. Это, в свою очередь, позволяет определить, эффективны ли эти процессы в достижении своих целей, а также выявить существенные причины низкого качества или превышения бюджета или сроков. </a:t>
            </a:r>
          </a:p>
          <a:p>
            <a:pPr marL="246063" indent="-246063">
              <a:lnSpc>
                <a:spcPct val="80000"/>
              </a:lnSpc>
            </a:pPr>
            <a:r>
              <a:rPr lang="ru-RU" sz="900" dirty="0" smtClean="0">
                <a:latin typeface="Arial" panose="020B0604020202020204" pitchFamily="34" charset="0"/>
              </a:rPr>
              <a:t>	Все вместе это позволяет расставить приоритеты при усовершенствовании процессов.</a:t>
            </a:r>
          </a:p>
          <a:p>
            <a:pPr marL="246063" indent="-246063">
              <a:lnSpc>
                <a:spcPct val="80000"/>
              </a:lnSpc>
            </a:pPr>
            <a:endParaRPr lang="ru-RU" sz="900" b="1" dirty="0" smtClean="0">
              <a:latin typeface="Arial" panose="020B0604020202020204" pitchFamily="34" charset="0"/>
            </a:endParaRPr>
          </a:p>
          <a:p>
            <a:pPr marL="246063" indent="-246063">
              <a:lnSpc>
                <a:spcPct val="80000"/>
              </a:lnSpc>
            </a:pPr>
            <a:r>
              <a:rPr lang="ru-RU" sz="900" b="1" dirty="0" smtClean="0">
                <a:latin typeface="Arial" panose="020B0604020202020204" pitchFamily="34" charset="0"/>
              </a:rPr>
              <a:t>ИСО - Международная Организация по Стандартизации</a:t>
            </a:r>
          </a:p>
          <a:p>
            <a:pPr marL="246063" indent="-246063">
              <a:lnSpc>
                <a:spcPct val="80000"/>
              </a:lnSpc>
            </a:pPr>
            <a:r>
              <a:rPr lang="ru-RU" sz="900" b="1" dirty="0" smtClean="0">
                <a:latin typeface="Arial" panose="020B0604020202020204" pitchFamily="34" charset="0"/>
              </a:rPr>
              <a:t>МЭК - Международная Электротехническая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98408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7A5C0-DD89-4551-A643-F0886A30C9CA}" type="slidenum">
              <a:rPr lang="en-US" sz="1300" smtClean="0"/>
              <a:pPr/>
              <a:t>16</a:t>
            </a:fld>
            <a:endParaRPr 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8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7208C6-DC98-4C6C-80C5-A5FCB4203A43}" type="slidenum">
              <a:rPr lang="en-US" sz="1300" smtClean="0"/>
              <a:pPr/>
              <a:t>20</a:t>
            </a:fld>
            <a:endParaRPr 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5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742B21-8634-477A-8306-F15D628299FA}" type="slidenum">
              <a:rPr lang="en-US" sz="1300" smtClean="0"/>
              <a:pPr/>
              <a:t>21</a:t>
            </a:fld>
            <a:endParaRPr 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9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BAF3D9-E514-40B2-B2F2-44D3D481AEE7}" type="slidenum">
              <a:rPr lang="en-US" sz="1300" smtClean="0"/>
              <a:pPr/>
              <a:t>22</a:t>
            </a:fld>
            <a:endParaRPr lang="en-US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DA43B2-053C-46BB-932C-76AE83D77CCA}" type="slidenum">
              <a:rPr lang="en-US" sz="1300" smtClean="0"/>
              <a:pPr/>
              <a:t>24</a:t>
            </a:fld>
            <a:endParaRPr lang="en-US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smtClean="0">
                <a:latin typeface="Arial" panose="020B0604020202020204" pitchFamily="34" charset="0"/>
              </a:rPr>
              <a:t>Процесс Разработки ИТ-стратегии (IT Strategy Development) позволяет ИТ-организации определять и устанавливать общую стоимость на свои услуги путем объединения стоимости сегментов рынка, выявленной в рамках процесса Оценки бизнеса. Таким образом, появляется возможность скоординировать планирование бизнеса, ориентированного на потребителей, с планированием ИТ-бизнеса, что помогает ИТ-организации выработать развитый план достижения своих целей и задач и действовать согласно принятым решениям. Используя информацию, выработанную в рамках процессов Оценки бизнеса и Управления потребителями, этот процесс выстраивает ИТ-стратегию на основе требований потребителей. Такая стратегия должна включать хорошо разработанную архитектуру ИТ и соответствующие организационные модели. Разработка ИТ-стратегии, Оценки бизнеса и Управления потребителями (т. е. процессы координации бизнеса и ИТ) будут вынуждены взаимодействовать для выработки рациональной ИТ-стратегии. Вместе эти процессы выработают варианты применения и требования, которые будут использоваться как входные данные для процесса Планирования услуг.</a:t>
            </a:r>
          </a:p>
          <a:p>
            <a:pPr>
              <a:lnSpc>
                <a:spcPct val="80000"/>
              </a:lnSpc>
            </a:pPr>
            <a:r>
              <a:rPr lang="ru-RU" sz="800" smtClean="0">
                <a:latin typeface="Arial" panose="020B0604020202020204" pitchFamily="34" charset="0"/>
              </a:rPr>
              <a:t>Используя результаты процессов группы Координация бизнеса и ИТ (Business-IT Alignment), процесс Планирования услуг (Service Planning) позволяет определять, отслеживать и управлять услугами, которые могут быть оказаны многочисленным потребителям (например, стандартные услуги) и включать их в портфель услуг. При необходимости стандартные услуги могут быть модифицированы (в заказные услуги) в соответствии с запросами того или иного подразделения или ряда потребителей. Этот процесс увеличивает добавленную стоимость ИТ, гарантируя, что услуги, запланированные ИТ-организацией, совпадут с ее возможностями и нуждами потребителей. Этот процесс разрабатывает детальные спецификации услуг, которые затем используются всеми другими процессами группы Проектирования услуг и управления ими (Service Design и Management) на протяжении всего жизненного цикла услуги.</a:t>
            </a:r>
          </a:p>
          <a:p>
            <a:pPr>
              <a:lnSpc>
                <a:spcPct val="80000"/>
              </a:lnSpc>
            </a:pPr>
            <a:r>
              <a:rPr lang="ru-RU" sz="800" smtClean="0">
                <a:latin typeface="Arial" panose="020B0604020202020204" pitchFamily="34" charset="0"/>
              </a:rPr>
              <a:t>Процесс Управления безопасностью (Security Management) позволяет ИТ-организации определять, отслеживать и следить за уровнем безопасности корпоративной информации и услуг. Этот процесс отвечает за исполнение, контроль и техническое обслуживание всей инфраструктуры безопасности. Все услуги (текущие, вновь разработанные и запланированные) должны придерживаться строгих корпоративных стандартов, касающихся безопасности информации. В наш век электронной коммерции безопасность данных чрезвычайно важна.</a:t>
            </a:r>
          </a:p>
          <a:p>
            <a:pPr>
              <a:lnSpc>
                <a:spcPct val="80000"/>
              </a:lnSpc>
            </a:pPr>
            <a:r>
              <a:rPr lang="ru-RU" sz="800" smtClean="0">
                <a:latin typeface="Arial" panose="020B0604020202020204" pitchFamily="34" charset="0"/>
              </a:rPr>
              <a:t>Процесс Управления доступностью (Availability Management) позволяет ИТ-организации определять, отслеживать и контролировать доступность услуг, а также управлять влиянием поставщиков на общую доступность услуг. Необходимо отметить, что доступности систем и сетей являются жизненно важными компонентами доступности услуг. Спецификации услуг, разработанные в процессе их планирования, пересматриваются и анализируются в рамках процесса Управления доступностью и, в случае необходимости, модифицируются с учетом требований к доступности. Соглашения SLA должны отображать согласованное представление о прогнозируемом использовании услуг и о том, как услуги будут поставляться в случае бедствия (например, вне офиса, при возникновении угрозы и т. п.), какие типы непредвиденных обстоятельств предусмотрены ИТ-организацией (например, хранимый запас резервных компонентов и т.п.). Процесс Управления доступностью предоставит эту важную информацию процессу Управления уровнем обслуживания для разработки соглашений SLA.</a:t>
            </a:r>
          </a:p>
          <a:p>
            <a:pPr>
              <a:lnSpc>
                <a:spcPct val="80000"/>
              </a:lnSpc>
            </a:pPr>
            <a:endParaRPr lang="ru-RU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FFFD-4FD4-490C-AADC-EBEA6F2E9D4C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6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9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9AE2D65-2493-4DF4-BA65-820B9F8D580E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24585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9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75398FA-C4C7-4574-8EC9-5E3FA3390639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26656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18B9-A1E9-4AF1-A925-6795EACB1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6BEB-57E0-4A95-A171-A69D24C914CD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F5E2-DD8B-4153-B9B0-184D63E71B28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00400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9505-57CA-48B6-891F-2A93C65B366A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91745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C53683-A133-4F98-B12D-60949870D3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9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D5CC15D-35F1-4121-AAAF-E24252C8D712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2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9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6E09C85-4C45-4282-816A-7F41BAB24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9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FFCECCC-AEA8-426B-97F5-91ABF6394D23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_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715375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50000"/>
              </a:spcAft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CAF93C-62DA-46EA-A2FF-70D591EFA072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4" r:id="rId2"/>
    <p:sldLayoutId id="2147483881" r:id="rId3"/>
    <p:sldLayoutId id="2147483882" r:id="rId4"/>
    <p:sldLayoutId id="2147483883" r:id="rId5"/>
    <p:sldLayoutId id="2147483891" r:id="rId6"/>
  </p:sldLayoutIdLst>
  <p:transition>
    <p:pull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ebdings" panose="05030102010509060703" pitchFamily="18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ebdings" panose="05030102010509060703" pitchFamily="18" charset="2"/>
        <a:buChar char="8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r_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162"/>
            <a:ext cx="9144000" cy="28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715450" y="6572316"/>
            <a:ext cx="428551" cy="2856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50000"/>
              </a:spcAft>
              <a:defRPr sz="1200" b="1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039A1D-71F7-4E7B-B00D-1B347A477586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8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</p:sldLayoutIdLst>
  <p:transition>
    <p:pull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05A5A"/>
          </a:solidFill>
          <a:latin typeface="Arial Narrow" pitchFamily="34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ebdings" panose="05030102010509060703" pitchFamily="18" charset="2"/>
        <a:buChar char="4"/>
        <a:defRPr sz="2000">
          <a:solidFill>
            <a:schemeClr val="tx1"/>
          </a:solidFill>
          <a:latin typeface="+mn-lt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ebdings" panose="05030102010509060703" pitchFamily="18" charset="2"/>
        <a:buChar char="8"/>
        <a:defRPr b="1">
          <a:solidFill>
            <a:schemeClr val="tx1"/>
          </a:solidFill>
          <a:latin typeface="+mn-lt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23937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ru.wikipedia.org/wiki/OSS/BSS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itforum.ru/database/oracle/tema_telecom/" TargetMode="External"/><Relationship Id="rId3" Type="http://schemas.openxmlformats.org/officeDocument/2006/relationships/hyperlink" Target="http://www.betec.ru/secure/index.php?id=2&amp;sid=10&amp;tid=02" TargetMode="External"/><Relationship Id="rId7" Type="http://schemas.openxmlformats.org/officeDocument/2006/relationships/hyperlink" Target="http://www.oracle.com/global/ru/oramag/june2005/tema_telecom.html" TargetMode="External"/><Relationship Id="rId2" Type="http://schemas.openxmlformats.org/officeDocument/2006/relationships/hyperlink" Target="https://ru.wikipedia.org/wiki/ET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NGOSS" TargetMode="External"/><Relationship Id="rId5" Type="http://schemas.openxmlformats.org/officeDocument/2006/relationships/hyperlink" Target="http://www.inframanager.ru/itsapiens/articles/history_itil/" TargetMode="External"/><Relationship Id="rId10" Type="http://schemas.openxmlformats.org/officeDocument/2006/relationships/hyperlink" Target="http://computerra.ru/cio/old/2005/38/39275/" TargetMode="External"/><Relationship Id="rId4" Type="http://schemas.openxmlformats.org/officeDocument/2006/relationships/hyperlink" Target="http://wikiitil.ru/books/ITIL_Glossary(rus)-2009.pdf" TargetMode="External"/><Relationship Id="rId9" Type="http://schemas.openxmlformats.org/officeDocument/2006/relationships/hyperlink" Target="http://businessprocess.narod.ru/index19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C5E18D-53F3-4686-A5D6-956DB8445BBC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349500"/>
            <a:ext cx="79121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3200" dirty="0" smtClean="0"/>
              <a:t> ЭТАЛОННЫЕ И РЕФЕРЕНТНЫЕ МОДЕЛИ </a:t>
            </a:r>
            <a:br>
              <a:rPr lang="ru-RU" sz="3200" dirty="0" smtClean="0"/>
            </a:br>
            <a:r>
              <a:rPr lang="ru-RU" sz="3200" dirty="0" smtClean="0"/>
              <a:t>БИЗНЕС-ПРОЦЕССОВ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41" y="8191"/>
            <a:ext cx="7886700" cy="684505"/>
          </a:xfrm>
        </p:spPr>
        <p:txBody>
          <a:bodyPr/>
          <a:lstStyle/>
          <a:p>
            <a:r>
              <a:rPr lang="ru-RU" dirty="0" smtClean="0"/>
              <a:t>ПРИМЕР: СОЗДАНИЕ РЕФЕРЕНТНОЙ МОДЕЛИ КОММЕРЧЕСКОГО БАНКА</a:t>
            </a:r>
            <a:br>
              <a:rPr lang="ru-RU" dirty="0" smtClean="0"/>
            </a:br>
            <a:r>
              <a:rPr lang="ru-RU" dirty="0" smtClean="0"/>
              <a:t>ФАЗА 1 МОДЕЛЬ ПРОЦЕССОВ ВЕРХНЕГО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29505-57CA-48B6-891F-2A93C65B366A}" type="slidenum">
              <a:rPr lang="en-US" smtClean="0"/>
              <a:pPr>
                <a:defRPr/>
              </a:pPr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19839" cy="5879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0746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29505-57CA-48B6-891F-2A93C65B366A}" type="slidenum">
              <a:rPr lang="en-US" smtClean="0"/>
              <a:pPr>
                <a:defRPr/>
              </a:pPr>
              <a:t>11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5" y="662741"/>
            <a:ext cx="8407847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6641" y="8191"/>
            <a:ext cx="7886700" cy="684505"/>
          </a:xfrm>
        </p:spPr>
        <p:txBody>
          <a:bodyPr/>
          <a:lstStyle/>
          <a:p>
            <a:r>
              <a:rPr lang="ru-RU" dirty="0" smtClean="0"/>
              <a:t>ПРИМЕР: СОЗДАНИЕ РЕФЕРЕНТНОЙ МОДЕЛИ КОММЕРЧЕСКОГО БАНКА</a:t>
            </a:r>
            <a:br>
              <a:rPr lang="ru-RU" dirty="0" smtClean="0"/>
            </a:br>
            <a:r>
              <a:rPr lang="ru-RU" dirty="0" smtClean="0"/>
              <a:t>ФАЗА2.  ДЕТАЛИЗАЦИЯ  ОСНОВНЫХ ПРОЦЕССОВ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797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6632"/>
            <a:ext cx="8229600" cy="634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РАЗРАБОТКА МОДЕЛЕЙ ДЛЯ СПЕЦИФИЧЕСКИХ СФЕР ДЕЯТЕЛЬНОСТИ:</a:t>
            </a:r>
            <a:br>
              <a:rPr lang="ru-RU" dirty="0" smtClean="0"/>
            </a:br>
            <a:r>
              <a:rPr lang="ru-RU" dirty="0" smtClean="0"/>
              <a:t>МОДЕЛЬ ПРОЦЕССОВ УНИВЕРСИТЕТА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57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9016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615603"/>
          </a:xfrm>
        </p:spPr>
        <p:txBody>
          <a:bodyPr/>
          <a:lstStyle/>
          <a:p>
            <a:pPr algn="ctr"/>
            <a:r>
              <a:rPr lang="ru-RU" sz="2400" dirty="0" smtClean="0"/>
              <a:t>РЕФЕРЕНТНАЯ МОДЕЛЬ СИСТЕМНЫХ ИНТЕГРАТОРОВ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13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55138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968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14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" name="Picture 2" descr="http://www.guru99.com/images/6-2015/052615_0958_Capability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13108"/>
            <a:ext cx="8422973" cy="39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59984"/>
            <a:ext cx="6163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Capability </a:t>
            </a:r>
            <a:r>
              <a:rPr lang="en-US" dirty="0"/>
              <a:t>Maturity Model </a:t>
            </a:r>
            <a:r>
              <a:rPr lang="ru-RU" dirty="0" smtClean="0"/>
              <a:t>– </a:t>
            </a:r>
            <a:r>
              <a:rPr lang="en-US" dirty="0" smtClean="0"/>
              <a:t>CMM</a:t>
            </a:r>
            <a:r>
              <a:rPr lang="ru-RU" dirty="0" smtClean="0"/>
              <a:t> (первая версия – 1991 г.)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6534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Разработчик - Институт </a:t>
            </a:r>
            <a:r>
              <a:rPr lang="ru-RU" sz="1400" dirty="0"/>
              <a:t>инженеров-разработчиков </a:t>
            </a:r>
            <a:r>
              <a:rPr lang="ru-RU" sz="1400" dirty="0" smtClean="0"/>
              <a:t>программного </a:t>
            </a:r>
            <a:r>
              <a:rPr lang="ru-RU" sz="1400" dirty="0"/>
              <a:t>обеспечения (</a:t>
            </a:r>
            <a:r>
              <a:rPr lang="ru-RU" sz="1400" dirty="0" err="1"/>
              <a:t>Software</a:t>
            </a:r>
            <a:r>
              <a:rPr lang="ru-RU" sz="1400" dirty="0"/>
              <a:t> </a:t>
            </a:r>
            <a:r>
              <a:rPr lang="ru-RU" sz="1400" dirty="0" err="1"/>
              <a:t>Engineering</a:t>
            </a:r>
            <a:r>
              <a:rPr lang="ru-RU" sz="1400" dirty="0"/>
              <a:t> </a:t>
            </a:r>
            <a:r>
              <a:rPr lang="ru-RU" sz="1400" dirty="0" err="1"/>
              <a:t>Institute</a:t>
            </a:r>
            <a:r>
              <a:rPr lang="ru-RU" sz="1400" dirty="0"/>
              <a:t> – SEI) на базе </a:t>
            </a:r>
            <a:r>
              <a:rPr lang="ru-RU" sz="1400" dirty="0" smtClean="0"/>
              <a:t>Университета </a:t>
            </a:r>
            <a:r>
              <a:rPr lang="ru-RU" sz="1400" dirty="0"/>
              <a:t>Карнеги–</a:t>
            </a:r>
            <a:r>
              <a:rPr lang="ru-RU" sz="1400" dirty="0" err="1"/>
              <a:t>Меллона</a:t>
            </a:r>
            <a:r>
              <a:rPr lang="ru-RU" sz="1400" dirty="0"/>
              <a:t> в </a:t>
            </a:r>
            <a:r>
              <a:rPr lang="ru-RU" sz="1400" dirty="0" smtClean="0"/>
              <a:t>Нью-Йорке</a:t>
            </a:r>
          </a:p>
          <a:p>
            <a:endParaRPr lang="ru-RU" sz="1400" dirty="0" smtClean="0"/>
          </a:p>
          <a:p>
            <a:r>
              <a:rPr lang="ru-RU" sz="1400" dirty="0" smtClean="0"/>
              <a:t>Цель - создать критерии </a:t>
            </a:r>
            <a:r>
              <a:rPr lang="ru-RU" sz="1400" dirty="0"/>
              <a:t>оценки зрелости ключевых процессов компании-разработчика и </a:t>
            </a:r>
            <a:r>
              <a:rPr lang="ru-RU" sz="1400" dirty="0" smtClean="0"/>
              <a:t>определить </a:t>
            </a:r>
            <a:r>
              <a:rPr lang="ru-RU" sz="1400" dirty="0"/>
              <a:t>набор действий, необходимых для их дальнейшего </a:t>
            </a:r>
            <a:r>
              <a:rPr lang="ru-RU" sz="1400" dirty="0" smtClean="0"/>
              <a:t>совершенствования</a:t>
            </a:r>
          </a:p>
          <a:p>
            <a:endParaRPr lang="ru-RU" sz="1400" dirty="0"/>
          </a:p>
          <a:p>
            <a:r>
              <a:rPr lang="ru-RU" sz="1400" b="1" dirty="0"/>
              <a:t> </a:t>
            </a:r>
            <a:r>
              <a:rPr lang="ru-RU" sz="1400" b="1" dirty="0" smtClean="0"/>
              <a:t>Идея: неэффективность ИТ-компании вызвана не отсутствием средств и методов разработки, </a:t>
            </a:r>
            <a:r>
              <a:rPr lang="ru-RU" sz="1400" b="1" dirty="0"/>
              <a:t>а в </a:t>
            </a:r>
            <a:r>
              <a:rPr lang="ru-RU" sz="1400" b="1" dirty="0" smtClean="0"/>
              <a:t>неспособности или невозможности выявить бизнес-процессы и управлять ими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187255"/>
            <a:ext cx="309634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 данным уровням </a:t>
            </a:r>
          </a:p>
          <a:p>
            <a:pPr algn="ctr"/>
            <a:r>
              <a:rPr lang="ru-RU" sz="1400" b="1" dirty="0" smtClean="0"/>
              <a:t>зрелости заказчики выбирают потенциального исполнителя, </a:t>
            </a:r>
          </a:p>
          <a:p>
            <a:pPr algn="ctr"/>
            <a:r>
              <a:rPr lang="ru-RU" sz="1400" b="1" dirty="0" smtClean="0"/>
              <a:t>а </a:t>
            </a:r>
            <a:r>
              <a:rPr lang="ru-RU" sz="1400" b="1" dirty="0"/>
              <a:t>разработчики </a:t>
            </a:r>
            <a:r>
              <a:rPr lang="ru-RU" sz="1400" b="1" dirty="0" smtClean="0"/>
              <a:t>получают </a:t>
            </a:r>
          </a:p>
          <a:p>
            <a:pPr algn="ctr"/>
            <a:r>
              <a:rPr lang="ru-RU" sz="1400" b="1" dirty="0" smtClean="0"/>
              <a:t>инструмент совершенствования </a:t>
            </a:r>
          </a:p>
          <a:p>
            <a:pPr algn="ctr"/>
            <a:r>
              <a:rPr lang="ru-RU" sz="1400" b="1" dirty="0" smtClean="0"/>
              <a:t>процессов </a:t>
            </a:r>
            <a:r>
              <a:rPr lang="ru-RU" sz="1400" b="1" dirty="0"/>
              <a:t>создания ПО</a:t>
            </a:r>
          </a:p>
        </p:txBody>
      </p:sp>
    </p:spTree>
    <p:extLst>
      <p:ext uri="{BB962C8B-B14F-4D97-AF65-F5344CB8AC3E}">
        <p14:creationId xmlns:p14="http://schemas.microsoft.com/office/powerpoint/2010/main" val="2297527807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BDC3A6-4639-4D66-B129-C9306E6ADFD3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1521" y="2816117"/>
            <a:ext cx="5040560" cy="340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ru-RU" sz="1600" dirty="0">
                <a:latin typeface="+mn-lt"/>
              </a:rPr>
              <a:t>SPICE </a:t>
            </a:r>
            <a:r>
              <a:rPr lang="ru-RU" sz="1600" dirty="0" smtClean="0">
                <a:latin typeface="+mn-lt"/>
              </a:rPr>
              <a:t>описывает технологический процесс стандарта </a:t>
            </a:r>
            <a:r>
              <a:rPr lang="ru-RU" sz="1600" dirty="0">
                <a:latin typeface="+mn-lt"/>
              </a:rPr>
              <a:t>CMM (</a:t>
            </a:r>
            <a:r>
              <a:rPr lang="ru-RU" sz="1600" dirty="0" err="1">
                <a:latin typeface="+mn-lt"/>
              </a:rPr>
              <a:t>Capability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Maturity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Model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smtClean="0">
                <a:latin typeface="+mn-lt"/>
              </a:rPr>
              <a:t>в </a:t>
            </a:r>
            <a:r>
              <a:rPr lang="ru-RU" sz="1600" dirty="0">
                <a:latin typeface="+mn-lt"/>
              </a:rPr>
              <a:t>области оценки процессов разработки и обслуживания программных </a:t>
            </a:r>
            <a:r>
              <a:rPr lang="ru-RU" sz="1600" dirty="0" smtClean="0">
                <a:latin typeface="+mn-lt"/>
              </a:rPr>
              <a:t>систем</a:t>
            </a:r>
          </a:p>
          <a:p>
            <a:pPr>
              <a:spcAft>
                <a:spcPct val="50000"/>
              </a:spcAft>
              <a:defRPr/>
            </a:pPr>
            <a:r>
              <a:rPr lang="ru-RU" sz="1600" dirty="0">
                <a:latin typeface="+mn-lt"/>
              </a:rPr>
              <a:t>И</a:t>
            </a:r>
            <a:r>
              <a:rPr lang="ru-RU" sz="1600" dirty="0" smtClean="0">
                <a:latin typeface="+mn-lt"/>
              </a:rPr>
              <a:t>дея </a:t>
            </a:r>
            <a:r>
              <a:rPr lang="ru-RU" sz="1600" dirty="0">
                <a:latin typeface="+mn-lt"/>
              </a:rPr>
              <a:t>стандарта ISO/IEC TR 15504 — обеспечить основу для ранжирования предприятий по уровню зрелости их технологических процессов, связанных с созданием и обслуживанием информационных систем. </a:t>
            </a:r>
            <a:endParaRPr lang="ru-RU" sz="1600" dirty="0" smtClean="0">
              <a:latin typeface="+mn-lt"/>
            </a:endParaRPr>
          </a:p>
          <a:p>
            <a:pPr>
              <a:spcAft>
                <a:spcPct val="50000"/>
              </a:spcAft>
              <a:defRPr/>
            </a:pPr>
            <a:endParaRPr lang="ru-RU" sz="1600" dirty="0" smtClean="0">
              <a:latin typeface="+mn-lt"/>
            </a:endParaRPr>
          </a:p>
          <a:p>
            <a:pPr>
              <a:spcAft>
                <a:spcPct val="5000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России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официально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spcAft>
                <a:spcPct val="5000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ГОСТ Р ИСО/МЭК 15504-4-2012 Информационная технология. Оценка процесса Часть 4. Руководство по применению для улучшения и оценки возможностей процесса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88640"/>
            <a:ext cx="8319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B3B3B"/>
                </a:solidFill>
                <a:latin typeface="+mj-lt"/>
              </a:rPr>
              <a:t>Референтная модель на основе </a:t>
            </a:r>
            <a:r>
              <a:rPr lang="ru-RU" sz="2000" b="1" i="0" dirty="0" smtClean="0">
                <a:solidFill>
                  <a:srgbClr val="3B3B3B"/>
                </a:solidFill>
                <a:latin typeface="+mj-lt"/>
              </a:rPr>
              <a:t>ISO/IEC 15504 </a:t>
            </a:r>
          </a:p>
          <a:p>
            <a:pPr algn="ctr"/>
            <a:r>
              <a:rPr lang="ru-RU" sz="2000" b="1" i="0" dirty="0" smtClean="0">
                <a:solidFill>
                  <a:srgbClr val="3B3B3B"/>
                </a:solidFill>
                <a:latin typeface="+mj-lt"/>
              </a:rPr>
              <a:t>(</a:t>
            </a:r>
            <a:r>
              <a:rPr lang="ru-RU" sz="2000" dirty="0" err="1" smtClean="0">
                <a:solidFill>
                  <a:srgbClr val="3B3B3B"/>
                </a:solidFill>
                <a:latin typeface="+mj-lt"/>
              </a:rPr>
              <a:t>Software</a:t>
            </a:r>
            <a:r>
              <a:rPr lang="ru-RU" sz="2000" dirty="0" smtClean="0">
                <a:solidFill>
                  <a:srgbClr val="3B3B3B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3B3B3B"/>
                </a:solidFill>
                <a:latin typeface="+mj-lt"/>
              </a:rPr>
              <a:t>Process</a:t>
            </a:r>
            <a:r>
              <a:rPr lang="ru-RU" sz="2000" dirty="0">
                <a:solidFill>
                  <a:srgbClr val="3B3B3B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3B3B3B"/>
                </a:solidFill>
                <a:latin typeface="+mj-lt"/>
              </a:rPr>
              <a:t>Improvement</a:t>
            </a:r>
            <a:r>
              <a:rPr lang="ru-RU" sz="2000" dirty="0">
                <a:solidFill>
                  <a:srgbClr val="3B3B3B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3B3B3B"/>
                </a:solidFill>
                <a:latin typeface="+mj-lt"/>
              </a:rPr>
              <a:t>and </a:t>
            </a:r>
            <a:r>
              <a:rPr lang="ru-RU" sz="2000" dirty="0" err="1" smtClean="0">
                <a:solidFill>
                  <a:srgbClr val="3B3B3B"/>
                </a:solidFill>
                <a:latin typeface="+mj-lt"/>
              </a:rPr>
              <a:t>Capability</a:t>
            </a:r>
            <a:r>
              <a:rPr lang="ru-RU" sz="2000" dirty="0" smtClean="0">
                <a:solidFill>
                  <a:srgbClr val="3B3B3B"/>
                </a:solidFill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dEtermination</a:t>
            </a:r>
            <a:r>
              <a:rPr lang="ru-RU" sz="2000" dirty="0" smtClean="0">
                <a:solidFill>
                  <a:srgbClr val="3B3B3B"/>
                </a:solidFill>
                <a:latin typeface="+mj-lt"/>
              </a:rPr>
              <a:t>, </a:t>
            </a:r>
            <a:r>
              <a:rPr lang="ru-RU" sz="2000" b="1" i="0" dirty="0" smtClean="0">
                <a:solidFill>
                  <a:srgbClr val="3B3B3B"/>
                </a:solidFill>
                <a:latin typeface="+mj-lt"/>
              </a:rPr>
              <a:t>SPICE)</a:t>
            </a:r>
            <a:r>
              <a:rPr lang="ru-RU" sz="2000" b="0" i="0" dirty="0" smtClean="0">
                <a:solidFill>
                  <a:srgbClr val="3B3B3B"/>
                </a:solidFill>
                <a:latin typeface="+mj-lt"/>
              </a:rPr>
              <a:t> </a:t>
            </a:r>
          </a:p>
          <a:p>
            <a:pPr algn="just"/>
            <a:endParaRPr lang="ru-RU" sz="2000" b="0" i="0" dirty="0" smtClean="0">
              <a:solidFill>
                <a:srgbClr val="3B3B3B"/>
              </a:solidFill>
              <a:latin typeface="+mj-lt"/>
            </a:endParaRPr>
          </a:p>
          <a:p>
            <a:pPr algn="just"/>
            <a:r>
              <a:rPr lang="ru-RU" sz="2000" b="0" i="0" dirty="0" smtClean="0">
                <a:solidFill>
                  <a:srgbClr val="3B3B3B"/>
                </a:solidFill>
                <a:latin typeface="+mj-lt"/>
              </a:rPr>
              <a:t>В основу стандарта положена </a:t>
            </a:r>
            <a:r>
              <a:rPr lang="ru-RU" sz="2000" b="1" i="0" dirty="0" smtClean="0">
                <a:solidFill>
                  <a:srgbClr val="3B3B3B"/>
                </a:solidFill>
                <a:latin typeface="+mj-lt"/>
              </a:rPr>
              <a:t>концепция аттестации (</a:t>
            </a:r>
            <a:r>
              <a:rPr lang="ru-RU" sz="2000" b="1" i="0" dirty="0" err="1" smtClean="0">
                <a:solidFill>
                  <a:srgbClr val="3B3B3B"/>
                </a:solidFill>
                <a:latin typeface="+mj-lt"/>
              </a:rPr>
              <a:t>assessment</a:t>
            </a:r>
            <a:r>
              <a:rPr lang="ru-RU" sz="2000" b="1" i="0" dirty="0" smtClean="0">
                <a:solidFill>
                  <a:srgbClr val="3B3B3B"/>
                </a:solidFill>
                <a:latin typeface="+mj-lt"/>
              </a:rPr>
              <a:t>) процессов</a:t>
            </a:r>
            <a:r>
              <a:rPr lang="ru-RU" sz="2000" b="0" i="0" dirty="0" smtClean="0">
                <a:solidFill>
                  <a:srgbClr val="3B3B3B"/>
                </a:solidFill>
                <a:latin typeface="+mj-lt"/>
              </a:rPr>
              <a:t> на зрелость (не аудит) и необходимых для этого документов</a:t>
            </a:r>
          </a:p>
          <a:p>
            <a:pPr algn="just"/>
            <a:r>
              <a:rPr lang="ru-RU" sz="2000" dirty="0" smtClean="0">
                <a:solidFill>
                  <a:srgbClr val="3B3B3B"/>
                </a:solidFill>
                <a:latin typeface="+mj-lt"/>
              </a:rPr>
              <a:t>Модель четко описывает правила поведения заинтересованных сторон проекта: </a:t>
            </a:r>
            <a:r>
              <a:rPr lang="ru-RU" sz="2000" dirty="0">
                <a:latin typeface="+mj-lt"/>
              </a:rPr>
              <a:t>поставщика ПО, покупателя (заказчика) и </a:t>
            </a:r>
            <a:r>
              <a:rPr lang="ru-RU" sz="2000" dirty="0" err="1">
                <a:latin typeface="+mj-lt"/>
              </a:rPr>
              <a:t>аттестатора</a:t>
            </a:r>
            <a:r>
              <a:rPr lang="ru-RU" sz="2000" dirty="0">
                <a:latin typeface="+mj-lt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31" y="285293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64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0EEFEC-BB8E-4F91-AEB4-6979C98B1C3A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44450"/>
            <a:ext cx="791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Эталонная модель процессов по ИСО/МЭК ТО 15504 (верхний уровень)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83922"/>
            <a:ext cx="2952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Основные процессы</a:t>
            </a:r>
            <a:r>
              <a:rPr lang="ru-RU" sz="1800" dirty="0"/>
              <a:t>: категория CUS: Потребитель-поставщик и категория ENG: Инженерная </a:t>
            </a:r>
            <a:endParaRPr lang="en-US" sz="1800" dirty="0" smtClean="0"/>
          </a:p>
          <a:p>
            <a:r>
              <a:rPr lang="ru-RU" sz="1800" dirty="0" smtClean="0"/>
              <a:t> </a:t>
            </a:r>
            <a:endParaRPr lang="en-US" sz="1800" dirty="0" smtClean="0"/>
          </a:p>
          <a:p>
            <a:r>
              <a:rPr lang="ru-RU" sz="1800" b="1" dirty="0" smtClean="0"/>
              <a:t>Вспомогательные </a:t>
            </a:r>
            <a:r>
              <a:rPr lang="ru-RU" sz="1800" b="1" dirty="0"/>
              <a:t>процессы: </a:t>
            </a:r>
            <a:r>
              <a:rPr lang="ru-RU" sz="1800" dirty="0"/>
              <a:t>категория SUP: Вспомогательная </a:t>
            </a:r>
            <a:endParaRPr lang="en-US" sz="1800" dirty="0" smtClean="0"/>
          </a:p>
          <a:p>
            <a:r>
              <a:rPr lang="ru-RU" sz="1800" dirty="0" smtClean="0"/>
              <a:t> </a:t>
            </a:r>
            <a:endParaRPr lang="en-US" sz="1800" dirty="0" smtClean="0"/>
          </a:p>
          <a:p>
            <a:r>
              <a:rPr lang="ru-RU" sz="1800" b="1" dirty="0" smtClean="0"/>
              <a:t>Организационные </a:t>
            </a:r>
            <a:r>
              <a:rPr lang="ru-RU" sz="1800" b="1" dirty="0"/>
              <a:t>процессы: </a:t>
            </a:r>
            <a:r>
              <a:rPr lang="ru-RU" sz="1800" dirty="0"/>
              <a:t>категория MAN Управленческая и категория ORG: Организационная.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122311"/>
            <a:ext cx="5472608" cy="4770537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+mj-lt"/>
              </a:rPr>
              <a:t>«потребитель — поставщик» — процессы непосредственно затрагивающие потребителя, поддерживающие разработку и передачу продукта потребителю и обеспечивающие правильные эксплуатацию и использование продукта;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+mj-lt"/>
              </a:rPr>
              <a:t>инженерные — процессы, непосредственно специфицирующие, реализующие и сопровождающие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продукт</a:t>
            </a:r>
          </a:p>
          <a:p>
            <a:endParaRPr lang="ru-RU" sz="1600" b="1" dirty="0">
              <a:solidFill>
                <a:srgbClr val="0070C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+mj-lt"/>
              </a:rPr>
              <a:t>вспомогательные — процессы, результаты которых могут быть использованы в любых других процессах (включая и другие вспомогательные процессы) на различных этапах жизненного цикла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продукта</a:t>
            </a:r>
          </a:p>
          <a:p>
            <a:endParaRPr lang="ru-RU" sz="1600" b="1" dirty="0">
              <a:solidFill>
                <a:srgbClr val="0070C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+mj-lt"/>
              </a:rPr>
              <a:t>управленческие — процессы, содержащие общие действия, которые могут быть использованы теми, кто управляет проектом любого типа или процессом в рамках жизненного цикла продукта;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latin typeface="+mj-lt"/>
              </a:rPr>
              <a:t>организационные — процессы определения бизнес-целей организации и разработки процессов, продуктов или развития активов.</a:t>
            </a:r>
            <a:endParaRPr lang="ru-RU" sz="1600" b="1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179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318B9-A1E9-4AF1-A925-6795EACB17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8850" name="Picture 2" descr="http://www.spice121.com/cms/files/content/spice121/images/de/Spice15504Capabil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4" y="2708920"/>
            <a:ext cx="5813128" cy="40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19942"/>
            <a:ext cx="3105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УРОВНИ ЗРЕЛОСТИ </a:t>
            </a:r>
            <a:endParaRPr lang="en-US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ПРОЦЕССОВ </a:t>
            </a: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CMM </a:t>
            </a:r>
            <a:r>
              <a:rPr lang="ru-RU" sz="2400" b="1" dirty="0" smtClean="0">
                <a:latin typeface="+mn-lt"/>
              </a:rPr>
              <a:t>и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ИСО/МЭК 15504</a:t>
            </a:r>
            <a:r>
              <a:rPr lang="ru-RU" sz="2400" b="1" dirty="0" smtClean="0">
                <a:latin typeface="+mn-lt"/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8096" y="2849011"/>
            <a:ext cx="26312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L0 </a:t>
            </a:r>
            <a:r>
              <a:rPr lang="ru-RU" sz="1600" dirty="0"/>
              <a:t>— незавершенный процесс;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L1 </a:t>
            </a:r>
            <a:r>
              <a:rPr lang="ru-RU" sz="1600" dirty="0"/>
              <a:t>— выполненный процесс;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L2 </a:t>
            </a:r>
            <a:r>
              <a:rPr lang="ru-RU" sz="1600" dirty="0"/>
              <a:t>— управляемый процесс;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L3 </a:t>
            </a:r>
            <a:r>
              <a:rPr lang="ru-RU" sz="1600" dirty="0"/>
              <a:t>— установившийся процесс;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L4 </a:t>
            </a:r>
            <a:r>
              <a:rPr lang="ru-RU" sz="1600" dirty="0"/>
              <a:t>— прогнозируемый процесс;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L5 </a:t>
            </a:r>
            <a:r>
              <a:rPr lang="ru-RU" sz="1600" dirty="0"/>
              <a:t>— оптимизируемый процесс.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0691" y="2344071"/>
            <a:ext cx="1405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ИСО/МЭК 15504 </a:t>
            </a:r>
          </a:p>
        </p:txBody>
      </p:sp>
    </p:spTree>
    <p:extLst>
      <p:ext uri="{BB962C8B-B14F-4D97-AF65-F5344CB8AC3E}">
        <p14:creationId xmlns:p14="http://schemas.microsoft.com/office/powerpoint/2010/main" val="19422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88641"/>
            <a:ext cx="8748465" cy="792088"/>
          </a:xfrm>
        </p:spPr>
        <p:txBody>
          <a:bodyPr/>
          <a:lstStyle/>
          <a:p>
            <a:pPr algn="ctr"/>
            <a:r>
              <a:rPr lang="en-US" sz="2200" dirty="0" smtClean="0"/>
              <a:t>CAPABILITY MATURITY MODEL INTEGRATION - </a:t>
            </a:r>
            <a:r>
              <a:rPr lang="ru-RU" sz="2200" dirty="0" smtClean="0"/>
              <a:t>ИНТЕГРИРОВАННАЯ МОДЕЛЬ  ТЕХНОЛОГИЧЕСКОЙ ЗРЕЛОСТИ, </a:t>
            </a:r>
            <a:r>
              <a:rPr lang="en-US" sz="2200" dirty="0" smtClean="0"/>
              <a:t>CMMI</a:t>
            </a:r>
            <a:r>
              <a:rPr lang="ru-RU" sz="2200" dirty="0" smtClean="0"/>
              <a:t> (С 2002 Г.)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18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49674"/>
            <a:ext cx="761575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ОЦЕНКА ПРОЦЕССОВ МОЖЕТ ПРОВОДИТЬСЯ ПОЭТАПНО (КАК В CMM) И НЕПРЕРЫВНО (КАК В ISO 15504)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034" y="1703394"/>
            <a:ext cx="78488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1. В случае непрерывной оценки используется термин «Способность» (Возможность) </a:t>
            </a:r>
            <a:r>
              <a:rPr lang="ru-RU" sz="1600" b="1" dirty="0" err="1" smtClean="0">
                <a:solidFill>
                  <a:srgbClr val="0070C0"/>
                </a:solidFill>
              </a:rPr>
              <a:t>Capability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Level</a:t>
            </a:r>
            <a:r>
              <a:rPr lang="ru-RU" sz="1600" b="1" dirty="0" smtClean="0">
                <a:solidFill>
                  <a:srgbClr val="0070C0"/>
                </a:solidFill>
              </a:rPr>
              <a:t>, Уровни  способности  на основе принципа непрерывности </a:t>
            </a:r>
            <a:r>
              <a:rPr lang="ru-RU" sz="1600" b="1" dirty="0">
                <a:solidFill>
                  <a:srgbClr val="0070C0"/>
                </a:solidFill>
              </a:rPr>
              <a:t>применяются для </a:t>
            </a:r>
            <a:r>
              <a:rPr lang="ru-RU" sz="1600" b="1" dirty="0" smtClean="0">
                <a:solidFill>
                  <a:srgbClr val="0070C0"/>
                </a:solidFill>
              </a:rPr>
              <a:t>оптимизации различных процессов: 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pPr lvl="2"/>
            <a:r>
              <a:rPr lang="ru-RU" sz="1600" b="1" dirty="0" smtClean="0">
                <a:solidFill>
                  <a:srgbClr val="0070C0"/>
                </a:solidFill>
              </a:rPr>
              <a:t>0  </a:t>
            </a:r>
            <a:r>
              <a:rPr lang="ru-RU" sz="1600" b="1" dirty="0">
                <a:solidFill>
                  <a:srgbClr val="0070C0"/>
                </a:solidFill>
              </a:rPr>
              <a:t>Незавершенный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1  </a:t>
            </a:r>
            <a:r>
              <a:rPr lang="ru-RU" sz="1600" b="1" dirty="0" err="1" smtClean="0">
                <a:solidFill>
                  <a:srgbClr val="0070C0"/>
                </a:solidFill>
              </a:rPr>
              <a:t>Выполненяемый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2  Управляемый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3  Определенный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4  Количественно-управляемый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5  </a:t>
            </a:r>
            <a:r>
              <a:rPr lang="ru-RU" sz="1600" b="1" dirty="0" smtClean="0">
                <a:solidFill>
                  <a:srgbClr val="0070C0"/>
                </a:solidFill>
              </a:rPr>
              <a:t>Оптимизируемый </a:t>
            </a:r>
            <a:r>
              <a:rPr lang="ru-RU" sz="1600" b="1" dirty="0">
                <a:solidFill>
                  <a:srgbClr val="0070C0"/>
                </a:solidFill>
              </a:rPr>
              <a:t>уровень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 Уровень зрелости </a:t>
            </a:r>
            <a:r>
              <a:rPr lang="ru-RU" sz="1600" b="1" dirty="0">
                <a:solidFill>
                  <a:srgbClr val="0070C0"/>
                </a:solidFill>
              </a:rPr>
              <a:t>(</a:t>
            </a:r>
            <a:r>
              <a:rPr lang="ru-RU" sz="1600" b="1" dirty="0" err="1">
                <a:solidFill>
                  <a:srgbClr val="0070C0"/>
                </a:solidFill>
              </a:rPr>
              <a:t>Maturity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Level</a:t>
            </a:r>
            <a:r>
              <a:rPr lang="ru-RU" sz="1600" b="1" dirty="0" smtClean="0">
                <a:solidFill>
                  <a:srgbClr val="0070C0"/>
                </a:solidFill>
              </a:rPr>
              <a:t>) </a:t>
            </a:r>
            <a:r>
              <a:rPr lang="ru-RU" sz="1600" b="1" dirty="0">
                <a:solidFill>
                  <a:srgbClr val="0070C0"/>
                </a:solidFill>
              </a:rPr>
              <a:t>описывает </a:t>
            </a:r>
            <a:r>
              <a:rPr lang="ru-RU" sz="1600" b="1" dirty="0" smtClean="0">
                <a:solidFill>
                  <a:srgbClr val="0070C0"/>
                </a:solidFill>
              </a:rPr>
              <a:t>общую зрелость организации </a:t>
            </a:r>
            <a:r>
              <a:rPr lang="ru-RU" sz="1600" b="1" dirty="0">
                <a:solidFill>
                  <a:srgbClr val="0070C0"/>
                </a:solidFill>
              </a:rPr>
              <a:t>и </a:t>
            </a:r>
            <a:r>
              <a:rPr lang="ru-RU" sz="1600" b="1" dirty="0" smtClean="0">
                <a:solidFill>
                  <a:srgbClr val="0070C0"/>
                </a:solidFill>
              </a:rPr>
              <a:t>состоит из точного набора процессов: 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pPr lvl="2"/>
            <a:r>
              <a:rPr lang="ru-RU" sz="1600" b="1" dirty="0" smtClean="0">
                <a:solidFill>
                  <a:srgbClr val="0070C0"/>
                </a:solidFill>
              </a:rPr>
              <a:t>1  </a:t>
            </a:r>
            <a:r>
              <a:rPr lang="ru-RU" sz="1600" b="1" dirty="0">
                <a:solidFill>
                  <a:srgbClr val="0070C0"/>
                </a:solidFill>
              </a:rPr>
              <a:t>Начальный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2  Управляемый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3  Определенный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4  Количественно-управляемый уровень </a:t>
            </a:r>
          </a:p>
          <a:p>
            <a:pPr lvl="2"/>
            <a:r>
              <a:rPr lang="ru-RU" sz="1600" b="1" dirty="0">
                <a:solidFill>
                  <a:srgbClr val="0070C0"/>
                </a:solidFill>
              </a:rPr>
              <a:t>5  Оптимизированный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668924002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3A2546-C143-40DD-9E2A-7BA063DD760A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1559" y="1073820"/>
            <a:ext cx="6545311" cy="54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CMMI</a:t>
            </a:r>
            <a:r>
              <a:rPr lang="ru-RU" kern="0" dirty="0" smtClean="0"/>
              <a:t> и </a:t>
            </a:r>
            <a:r>
              <a:rPr lang="en-US" kern="0" dirty="0" smtClean="0"/>
              <a:t>SPICE</a:t>
            </a:r>
            <a:r>
              <a:rPr lang="ru-RU" kern="0" dirty="0" smtClean="0"/>
              <a:t> (</a:t>
            </a:r>
            <a:r>
              <a:rPr lang="en-US" kern="0" dirty="0" smtClean="0"/>
              <a:t>ISO TR 15504)</a:t>
            </a:r>
            <a:r>
              <a:rPr lang="ru-RU" kern="0" dirty="0" smtClean="0"/>
              <a:t> предоставляют общие шаблоны и методики, которые могут быть использованы для процессов любого типа</a:t>
            </a:r>
            <a:br>
              <a:rPr lang="ru-RU" kern="0" dirty="0" smtClean="0"/>
            </a:br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kern="0" dirty="0" smtClean="0"/>
              <a:t>Эти модели могут использоваться не только для идентификации, описания и автоматизации  процессов, но и для их постоянного улучшения (оптимизации)</a:t>
            </a:r>
            <a:br>
              <a:rPr lang="ru-RU" kern="0" dirty="0" smtClean="0"/>
            </a:br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kern="0" dirty="0" smtClean="0"/>
              <a:t>В стандартах </a:t>
            </a:r>
            <a:r>
              <a:rPr lang="en-US" kern="0" dirty="0" smtClean="0"/>
              <a:t>CMMI</a:t>
            </a:r>
            <a:r>
              <a:rPr lang="ru-RU" kern="0" dirty="0" smtClean="0"/>
              <a:t> и </a:t>
            </a:r>
            <a:r>
              <a:rPr lang="en-US" kern="0" dirty="0" smtClean="0"/>
              <a:t>SPICE </a:t>
            </a:r>
            <a:r>
              <a:rPr lang="ru-RU" kern="0" dirty="0" smtClean="0"/>
              <a:t>оценивается не только зрелость компании в целом, но и зрелость отдельных процессов</a:t>
            </a:r>
          </a:p>
          <a:p>
            <a:pPr>
              <a:defRPr/>
            </a:pPr>
            <a:endParaRPr lang="ru-RU" kern="0" dirty="0"/>
          </a:p>
          <a:p>
            <a:pPr>
              <a:defRPr/>
            </a:pPr>
            <a:r>
              <a:rPr lang="ru-RU" kern="0" dirty="0" smtClean="0"/>
              <a:t>Стандарт </a:t>
            </a:r>
            <a:r>
              <a:rPr lang="en-US" kern="0" dirty="0" smtClean="0"/>
              <a:t>SPICE </a:t>
            </a:r>
            <a:r>
              <a:rPr lang="ru-RU" kern="0" dirty="0" smtClean="0"/>
              <a:t>в виде стандарта </a:t>
            </a:r>
            <a:r>
              <a:rPr lang="en-US" kern="0" dirty="0" smtClean="0"/>
              <a:t>ISO 15504</a:t>
            </a:r>
            <a:r>
              <a:rPr lang="ru-RU" kern="0" dirty="0" smtClean="0"/>
              <a:t> позволяет сертифицировать отдельные, наиболее оптимизированные процессы:</a:t>
            </a:r>
          </a:p>
          <a:p>
            <a:pPr>
              <a:defRPr/>
            </a:pPr>
            <a:r>
              <a:rPr lang="ru-RU" kern="0" dirty="0"/>
              <a:t>к</a:t>
            </a:r>
            <a:r>
              <a:rPr lang="ru-RU" kern="0" dirty="0" smtClean="0"/>
              <a:t>омпания в целом может быть сертифицирована по второму уровню, а некоторые процессы в ней - по третьему или четвертому (например, ИТ-процессы)</a:t>
            </a:r>
            <a:endParaRPr lang="ru-RU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71" y="2276872"/>
            <a:ext cx="1772816" cy="1772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332656"/>
            <a:ext cx="510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ВЫВОДЫ ПО МОДЕЛЯМ СММ</a:t>
            </a:r>
            <a:r>
              <a:rPr lang="en-US" sz="2400" b="1" dirty="0" smtClean="0">
                <a:latin typeface="+mj-lt"/>
              </a:rPr>
              <a:t>I </a:t>
            </a:r>
            <a:r>
              <a:rPr lang="ru-RU" sz="2400" b="1" dirty="0" smtClean="0">
                <a:latin typeface="+mj-lt"/>
              </a:rPr>
              <a:t>И </a:t>
            </a:r>
            <a:r>
              <a:rPr lang="en-US" sz="2400" b="1" dirty="0" smtClean="0">
                <a:latin typeface="+mj-lt"/>
              </a:rPr>
              <a:t>SPICE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245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801" indent="-285693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2771" indent="-228554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599880" indent="-228554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6989" indent="-228554"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CB64895-BE3A-4A24-9437-3D4D6C4E3695}" type="slidenum">
              <a:rPr lang="en-US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2</a:t>
            </a:fld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420" y="228547"/>
            <a:ext cx="7911857" cy="6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400"/>
              <a:t>ПОНЯТИЕ ОБ ЭТАЛОННЫХ И РЕФЕРЕНТНЫХ МОДЕЛЯХ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0512" y="838006"/>
            <a:ext cx="8034065" cy="55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3399"/>
              </a:buClr>
            </a:pPr>
            <a:r>
              <a:rPr lang="ru-RU" smtClean="0">
                <a:latin typeface="Arial" panose="020B0604020202020204" pitchFamily="34" charset="0"/>
              </a:rPr>
              <a:t>Не существует однозначного понимания терминов «эталонная модель» и «референтная модель»</a:t>
            </a:r>
            <a:endParaRPr lang="ru-RU" b="0" smtClean="0"/>
          </a:p>
          <a:p>
            <a:pPr>
              <a:buClr>
                <a:srgbClr val="003399"/>
              </a:buClr>
            </a:pPr>
            <a:r>
              <a:rPr lang="ru-RU" b="0" smtClean="0"/>
              <a:t>Эталонная модель </a:t>
            </a:r>
            <a:r>
              <a:rPr lang="ru-RU" b="0" u="sng" smtClean="0"/>
              <a:t>обычно </a:t>
            </a:r>
            <a:r>
              <a:rPr lang="ru-RU" b="0" smtClean="0"/>
              <a:t>понимается как взгляд отдельных консалтинговых и коммерческих компаний на то, из каких процессов должна состоять организация вообще. Это некое обобщение реального опыта ведения бизнеса в различных организациях по всему миру с точки зрения классификации процессов.</a:t>
            </a:r>
          </a:p>
          <a:p>
            <a:pPr>
              <a:buClr>
                <a:srgbClr val="003399"/>
              </a:buClr>
            </a:pPr>
            <a:r>
              <a:rPr lang="ru-RU" b="0" smtClean="0"/>
              <a:t>Референтная модель - это конкретное применение эталонных моделей организации бизнеса в какой-либо сфере деятельности </a:t>
            </a:r>
          </a:p>
          <a:p>
            <a:pPr>
              <a:buClr>
                <a:srgbClr val="003399"/>
              </a:buClr>
            </a:pPr>
            <a:r>
              <a:rPr lang="ru-RU" b="0" smtClean="0"/>
              <a:t>В эталонных и референтных моделях определены типовые бизнес-процессы, как правило, верхнего уровня, горизонтальные и вертикальные связи. </a:t>
            </a:r>
          </a:p>
          <a:p>
            <a:pPr>
              <a:buClr>
                <a:srgbClr val="003399"/>
              </a:buClr>
            </a:pPr>
            <a:r>
              <a:rPr lang="ru-RU" smtClean="0"/>
              <a:t>Референтные модели дают бизнес-аналитику базис для использования в различных проектах и разработки собственных моделей процессов (</a:t>
            </a:r>
            <a:r>
              <a:rPr lang="ru-RU" smtClean="0">
                <a:solidFill>
                  <a:srgbClr val="FF0000"/>
                </a:solidFill>
              </a:rPr>
              <a:t>ЗА ИСКЛЮЧЕНИЕМ ПРОЕКТОВ, СВЯЗАННЫХ С ВНЕДРЕНИЕМ ЭТАЛОННЫХ МОДЕЛЕЙ КАК СТАНДАРТОВ, НАПРИМЕР, РАЗРАБОТКИ ПО)</a:t>
            </a:r>
            <a:endParaRPr lang="ru-RU" b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9384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C7CE49-43E7-4034-BC2A-91109E4560D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8010" y="228600"/>
            <a:ext cx="8460680" cy="25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400" dirty="0" smtClean="0"/>
              <a:t>СТАНДАРТ ITIL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IT </a:t>
            </a:r>
            <a:r>
              <a:rPr lang="ru-RU" sz="1800" dirty="0" err="1"/>
              <a:t>Infrastructure</a:t>
            </a:r>
            <a:r>
              <a:rPr lang="ru-RU" sz="1800" dirty="0"/>
              <a:t> </a:t>
            </a:r>
            <a:r>
              <a:rPr lang="ru-RU" sz="1800" dirty="0" err="1"/>
              <a:t>Library</a:t>
            </a:r>
            <a:r>
              <a:rPr lang="ru-RU" sz="1800" dirty="0"/>
              <a:t> — библиотека инфраструктуры информационных технологий) —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библиотека</a:t>
            </a:r>
            <a:r>
              <a:rPr lang="ru-RU" sz="1800" dirty="0"/>
              <a:t>, описывающая лучшие из применяемых на практике способов организации работы подразделений или компаний, занимающихся предоставлением услуг в области информационных технологий.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семи томах библиотеки описан весь набор процессов, необходимых для того, чтобы обеспечить постоянное высокое качество </a:t>
            </a:r>
            <a:r>
              <a:rPr lang="en-US" sz="1800" dirty="0"/>
              <a:t>IT</a:t>
            </a:r>
            <a:r>
              <a:rPr lang="ru-RU" sz="1800" dirty="0"/>
              <a:t>-сервисов и повысить степень удовлетворенности пользователей.</a:t>
            </a:r>
            <a:endParaRPr lang="ru-RU" sz="1800" dirty="0" smtClean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48010" y="2936875"/>
            <a:ext cx="8616478" cy="36062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Arial Narrow" pitchFamily="34" charset="0"/>
              </a:rPr>
              <a:t>ITIL - проект правительства Великобритании, обобщение опыта управления ИТ на протяжении 20 лет</a:t>
            </a:r>
            <a:r>
              <a:rPr lang="en-US" sz="1600" dirty="0">
                <a:latin typeface="Arial Narrow" pitchFamily="34" charset="0"/>
              </a:rPr>
              <a:t>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latin typeface="Arial Narrow" pitchFamily="34" charset="0"/>
              </a:rPr>
              <a:t>Больший фокус на пользователях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ИТ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сервисов</a:t>
            </a:r>
            <a:endParaRPr lang="en-US" sz="1600" dirty="0"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latin typeface="Arial Narrow" pitchFamily="34" charset="0"/>
              </a:rPr>
              <a:t>Улучшение управляемости, качества и стоимости</a:t>
            </a:r>
            <a:endParaRPr lang="en-US" sz="1600" dirty="0"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latin typeface="Arial Narrow" pitchFamily="34" charset="0"/>
              </a:rPr>
              <a:t>Улучшение коммуникаций с 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ИТ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департаментом</a:t>
            </a:r>
            <a:endParaRPr lang="en-US" sz="1600" dirty="0"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latin typeface="Arial Narrow" pitchFamily="34" charset="0"/>
              </a:rPr>
              <a:t>Более эффективное использование ИТ в бизнесе</a:t>
            </a:r>
            <a:endParaRPr lang="en-US" sz="1600" dirty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>
                <a:latin typeface="Arial Narrow" pitchFamily="34" charset="0"/>
              </a:rPr>
              <a:t>ITIL – </a:t>
            </a:r>
            <a:r>
              <a:rPr lang="ru-RU" sz="1600" dirty="0">
                <a:latin typeface="Arial Narrow" pitchFamily="34" charset="0"/>
              </a:rPr>
              <a:t>процессно-ориентированный подход к управлению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ИТ </a:t>
            </a:r>
            <a:endParaRPr lang="en-US" sz="1600" dirty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Arial Narrow" pitchFamily="34" charset="0"/>
              </a:rPr>
              <a:t>Библиотека </a:t>
            </a:r>
            <a:r>
              <a:rPr lang="en-US" sz="1600" dirty="0">
                <a:latin typeface="Arial Narrow" pitchFamily="34" charset="0"/>
              </a:rPr>
              <a:t>ITIL </a:t>
            </a:r>
            <a:r>
              <a:rPr lang="ru-RU" sz="1600" dirty="0">
                <a:latin typeface="Arial Narrow" pitchFamily="34" charset="0"/>
              </a:rPr>
              <a:t>содержит в себе передовой опыт по управлению ИТ</a:t>
            </a:r>
            <a:r>
              <a:rPr lang="en-US" sz="1600" dirty="0">
                <a:latin typeface="Arial Narrow" pitchFamily="34" charset="0"/>
              </a:rPr>
              <a:t> –</a:t>
            </a:r>
            <a:r>
              <a:rPr lang="ru-RU" sz="1600" dirty="0">
                <a:latin typeface="Arial Narrow" pitchFamily="34" charset="0"/>
              </a:rPr>
              <a:t> подразделением, описание процессов, целей и метрик</a:t>
            </a:r>
            <a:r>
              <a:rPr lang="en-US" sz="1600" dirty="0">
                <a:latin typeface="Arial Narrow" pitchFamily="34" charset="0"/>
              </a:rPr>
              <a:t> (</a:t>
            </a:r>
            <a:r>
              <a:rPr lang="ru-RU" sz="1600" dirty="0">
                <a:latin typeface="Arial Narrow" pitchFamily="34" charset="0"/>
              </a:rPr>
              <a:t>ключевых показателей результативности</a:t>
            </a:r>
            <a:r>
              <a:rPr lang="en-US" sz="1600" dirty="0">
                <a:latin typeface="Arial Narrow" pitchFamily="34" charset="0"/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>
                <a:latin typeface="Arial Narrow" pitchFamily="34" charset="0"/>
              </a:rPr>
              <a:t>ITSM (IT Service Management) - </a:t>
            </a:r>
            <a:r>
              <a:rPr lang="ru-RU" sz="1600" dirty="0">
                <a:latin typeface="Arial Narrow" pitchFamily="34" charset="0"/>
              </a:rPr>
              <a:t>разработанная в проекте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модель процессов ИТ</a:t>
            </a:r>
            <a:endParaRPr lang="en-US" sz="1600" dirty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Arial Narrow" pitchFamily="34" charset="0"/>
              </a:rPr>
              <a:t>Возможно построение системы управления ИТ – подразделением с использованием библиотеки </a:t>
            </a:r>
            <a:r>
              <a:rPr lang="en-US" sz="1600" dirty="0">
                <a:latin typeface="Arial Narrow" pitchFamily="34" charset="0"/>
              </a:rPr>
              <a:t>ITIL </a:t>
            </a:r>
            <a:r>
              <a:rPr lang="ru-RU" sz="1600" dirty="0">
                <a:latin typeface="Arial Narrow" pitchFamily="34" charset="0"/>
              </a:rPr>
              <a:t>на основании системы сбалансированных показателей </a:t>
            </a:r>
            <a:r>
              <a:rPr lang="en-US" sz="1600" dirty="0">
                <a:latin typeface="Arial Narrow" pitchFamily="34" charset="0"/>
              </a:rPr>
              <a:t>(BSC)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Arial Narrow" pitchFamily="34" charset="0"/>
              </a:rPr>
              <a:t>Существуют ИТ- решения поддерживающие данные подходы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207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5D3677-144F-40A5-B72E-400C1B0E0C76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28600"/>
            <a:ext cx="791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Десять принципов</a:t>
            </a:r>
            <a:r>
              <a:rPr lang="en-US" dirty="0" smtClean="0"/>
              <a:t> ITIL</a:t>
            </a:r>
            <a:endParaRPr lang="ru-RU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6613"/>
            <a:ext cx="7918450" cy="51133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381000" indent="-3810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b="0" dirty="0" err="1"/>
              <a:t>ИТ-подразделение</a:t>
            </a:r>
            <a:r>
              <a:rPr lang="ru-RU" b="0" dirty="0"/>
              <a:t> является таким же формирующим прибавочную стоимость подразделением, как и остальные подразделения организации</a:t>
            </a:r>
          </a:p>
          <a:p>
            <a:pPr marL="381000" indent="-3810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b="0" dirty="0"/>
              <a:t>ИТ подразделение не предоставляет в пользование оборудование, а предоставляет услуги, необходимые для конечных пользователей, которых в таком контексте предпочтительнее именовать "потребителями услуг" </a:t>
            </a:r>
          </a:p>
          <a:p>
            <a:pPr marL="381000" indent="-3810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b="0" dirty="0"/>
              <a:t>Переход от отношений владелец-пользователь оборудования (приложений) к отношениям покупатель-продавец услуг</a:t>
            </a:r>
          </a:p>
          <a:p>
            <a:pPr marL="381000" indent="-3810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b="0" dirty="0"/>
              <a:t>Выработка способов измерения качества предоставляемых услуг (невозможно оценить то, что нельзя измерить)</a:t>
            </a:r>
          </a:p>
          <a:p>
            <a:pPr marL="381000" indent="-3810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b="0" dirty="0"/>
              <a:t>Качественные услуги не могут быть дешевыми, а дешевые – не могут удовлетворять завышенным требованиям потребителей. Качество предоставляемых услуг находится в непосредственной зависимости от их стоимости </a:t>
            </a:r>
          </a:p>
          <a:p>
            <a:pPr marL="381000" indent="-3810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b="0" dirty="0"/>
              <a:t>Нельзя гарантировать качество предоставляемых услуг без осуществления его непрерывного контроля и без своевременного принятия управленческих решений по его обеспечению</a:t>
            </a:r>
          </a:p>
        </p:txBody>
      </p:sp>
    </p:spTree>
    <p:extLst>
      <p:ext uri="{BB962C8B-B14F-4D97-AF65-F5344CB8AC3E}">
        <p14:creationId xmlns:p14="http://schemas.microsoft.com/office/powerpoint/2010/main" val="37158282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E64AB2-6528-4A79-B2C7-05BFB69A38F5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28600"/>
            <a:ext cx="791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Десять принципов</a:t>
            </a:r>
            <a:r>
              <a:rPr lang="en-US" smtClean="0"/>
              <a:t> ITIL</a:t>
            </a:r>
            <a:endParaRPr 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5175"/>
            <a:ext cx="7772400" cy="51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 startAt="7"/>
              <a:defRPr/>
            </a:pPr>
            <a:r>
              <a:rPr lang="ru-RU" b="0" dirty="0"/>
              <a:t>В современных сложных инфраструктурах ИТ эффективный контроль качества предоставляемых услуг не может осуществляться без применения специализированных средств автоматизации</a:t>
            </a:r>
          </a:p>
          <a:p>
            <a:pPr marL="457200" indent="-4572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 startAt="7"/>
              <a:defRPr/>
            </a:pPr>
            <a:r>
              <a:rPr lang="ru-RU" b="0" dirty="0"/>
              <a:t>Даже самые лучшие средства автоматизации не способны действовать самостоятельно; положительный эффект будет достигнут только в случае построения комплексной системы управления, предусматривающей не только применение средств автоматизации, но и правильную организацию взаимодействия персонала ИТ между собой и с представителями иных подразделений</a:t>
            </a:r>
          </a:p>
          <a:p>
            <a:pPr marL="457200" indent="-4572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 startAt="7"/>
              <a:defRPr/>
            </a:pPr>
            <a:r>
              <a:rPr lang="ru-RU" b="0" dirty="0"/>
              <a:t>При построении единой комплексной системы управления следует учитывать накопленный передовой опыт, творчески применяя его к каждой конкретной ситуации</a:t>
            </a:r>
          </a:p>
          <a:p>
            <a:pPr marL="457200" indent="-457200"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AutoNum type="arabicPeriod" startAt="7"/>
              <a:defRPr/>
            </a:pPr>
            <a:r>
              <a:rPr lang="ru-RU" b="0" dirty="0"/>
              <a:t>Система управления инфраструктурой ИТ не является бесплатной, ее правильная реализация требует определенных затрат. Но приобретаемые при этом возможности по контролю и управлению ИТ инфраструктурой позволяют существенно перекрыть эти расходы за счет повышения качества предоставляемых сервисов ИТ и улучшения ситуации для бизнеса в целом</a:t>
            </a:r>
          </a:p>
        </p:txBody>
      </p:sp>
    </p:spTree>
    <p:extLst>
      <p:ext uri="{BB962C8B-B14F-4D97-AF65-F5344CB8AC3E}">
        <p14:creationId xmlns:p14="http://schemas.microsoft.com/office/powerpoint/2010/main" val="55608886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318B9-A1E9-4AF1-A925-6795EACB17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" y="332656"/>
            <a:ext cx="8864245" cy="5566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5586562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http://wikiitil.ru/process.html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E924AF-ACA0-4282-B67D-291044731B10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4450"/>
            <a:ext cx="82296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Пример процессов верхнего уровня ИТ-</a:t>
            </a:r>
            <a:r>
              <a:rPr lang="en-US" smtClean="0"/>
              <a:t> </a:t>
            </a:r>
            <a:r>
              <a:rPr lang="ru-RU" smtClean="0"/>
              <a:t>подразделения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03263"/>
            <a:ext cx="82677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2152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33F03E-D045-4F0B-B8AB-2BA4C3E0A353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28600"/>
            <a:ext cx="791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Группа процессов управления уровнем сервиса ИТ-подразделения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6407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547813" y="5480050"/>
            <a:ext cx="576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ru-RU" sz="2000" b="1">
                <a:latin typeface="Arial Narrow" panose="020B0606020202030204" pitchFamily="34" charset="0"/>
              </a:rPr>
              <a:t>Ключевые показатели результативности процессов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 flipV="1">
            <a:off x="3995738" y="5157788"/>
            <a:ext cx="1439862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 flipH="1" flipV="1">
            <a:off x="3995738" y="4941888"/>
            <a:ext cx="0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H="1" flipV="1">
            <a:off x="2339975" y="5157788"/>
            <a:ext cx="1655763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157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r>
              <a:rPr lang="ru-RU" sz="3600"/>
              <a:t>Реализация процессов </a:t>
            </a:r>
            <a:r>
              <a:rPr lang="en-US" sz="3600"/>
              <a:t>ITIL/ITSM</a:t>
            </a:r>
            <a:endParaRPr lang="ru-RU" sz="3600"/>
          </a:p>
        </p:txBody>
      </p:sp>
      <p:graphicFrame>
        <p:nvGraphicFramePr>
          <p:cNvPr id="48640" name="Group 512"/>
          <p:cNvGraphicFramePr>
            <a:graphicFrameLocks noGrp="1"/>
          </p:cNvGraphicFramePr>
          <p:nvPr>
            <p:ph type="tbl" idx="1"/>
          </p:nvPr>
        </p:nvGraphicFramePr>
        <p:xfrm>
          <a:off x="323850" y="1052513"/>
          <a:ext cx="8496300" cy="5364480"/>
        </p:xfrm>
        <a:graphic>
          <a:graphicData uri="http://schemas.openxmlformats.org/drawingml/2006/table">
            <a:tbl>
              <a:tblPr/>
              <a:tblGrid>
                <a:gridCol w="446088"/>
                <a:gridCol w="3344862"/>
                <a:gridCol w="519113"/>
                <a:gridCol w="4186237"/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сервисов (Service Delivery)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уровнем сервисов (Service Level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Формализация, эффективность (SLA)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возможностями (Capacity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мощностями ресурсов, мониторинг, анализ и отчет об использовании ИТ компонент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непрерывностью (Continuity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Резервный контроллер домена, Service Desk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затратами (Cost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технических проектов по автоматизации банковских технологий, по определению затрат (подготовке смет) на вышеупомянутые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доступностью (Availability Management)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Согласованность, рентабельность ИТ-сервиса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сервисов (Service Support)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инцидентами (Incident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Service Desk: Запрос на обслуживание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проблемами (Problem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Service Desk: Задание на работу, Управление изменениями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конфигурациями (Configuration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 изменений КЕ, кем бы они не производились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релизами (Software Control &amp; Distribution)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Координация и контроль работ по внедрению, тиражированию и эксплуатации  систем автоматизации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изменениями (Change Management)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Service Desk: Управление изменениями, протоколы системных испытаний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5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/>
          <a:lstStyle/>
          <a:p>
            <a:r>
              <a:rPr lang="ru-RU" sz="3800" dirty="0" smtClean="0"/>
              <a:t>Внедрение ИС и процессы </a:t>
            </a:r>
            <a:r>
              <a:rPr lang="en-US" sz="3800" dirty="0" smtClean="0"/>
              <a:t>ITIL</a:t>
            </a:r>
            <a:r>
              <a:rPr lang="ru-RU" sz="3800" dirty="0"/>
              <a:t>/</a:t>
            </a:r>
            <a:r>
              <a:rPr lang="en-US" sz="3800" dirty="0"/>
              <a:t>ITSM</a:t>
            </a:r>
            <a:r>
              <a:rPr lang="ru-RU" sz="4000" dirty="0"/>
              <a:t> </a:t>
            </a:r>
          </a:p>
        </p:txBody>
      </p:sp>
      <p:graphicFrame>
        <p:nvGraphicFramePr>
          <p:cNvPr id="53586" name="Group 338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95536" y="874440"/>
          <a:ext cx="8568951" cy="5515928"/>
        </p:xfrm>
        <a:graphic>
          <a:graphicData uri="http://schemas.openxmlformats.org/drawingml/2006/table">
            <a:tbl>
              <a:tblPr/>
              <a:tblGrid>
                <a:gridCol w="609943"/>
                <a:gridCol w="5023349"/>
                <a:gridCol w="2935659"/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работ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ITIL/ITSM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и планирование требований (SLA)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уровнем сервисов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Предпроектное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обследование, диагностика ресурсов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возможностями, Управление затратами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Моделирование и оптимизация процессов, подвергающихся автоматизации (проектирование)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доступностью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портала, интеграция с существующими ИС, дизайн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изменениями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Настройка системы, тестирование отдельных модулей и функций группой внедрения.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конфигурациями, Управление проблемами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2889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Beta-версия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релизами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проблемами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в эксплуатацию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изменениями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2921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Сопровождение ИС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непрерывностью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инцидентами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75F9D2-FD15-4A93-830F-3763D5F4112C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75" y="785813"/>
            <a:ext cx="8001000" cy="5786437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800" kern="0" dirty="0">
                <a:latin typeface="+mj-lt"/>
              </a:rPr>
              <a:t>Модель </a:t>
            </a:r>
            <a:r>
              <a:rPr lang="en-US" sz="1800" kern="0" dirty="0">
                <a:latin typeface="+mj-lt"/>
              </a:rPr>
              <a:t>SCOR (</a:t>
            </a:r>
            <a:r>
              <a:rPr lang="ru-RU" sz="1800" kern="0" dirty="0" err="1">
                <a:latin typeface="+mj-lt"/>
              </a:rPr>
              <a:t>Supply</a:t>
            </a:r>
            <a:r>
              <a:rPr lang="ru-RU" sz="1800" kern="0" dirty="0">
                <a:latin typeface="+mj-lt"/>
              </a:rPr>
              <a:t> </a:t>
            </a:r>
            <a:r>
              <a:rPr lang="ru-RU" sz="1800" kern="0" dirty="0" err="1">
                <a:latin typeface="+mj-lt"/>
              </a:rPr>
              <a:t>Chain</a:t>
            </a:r>
            <a:r>
              <a:rPr lang="ru-RU" sz="1800" kern="0" dirty="0">
                <a:latin typeface="+mj-lt"/>
              </a:rPr>
              <a:t> </a:t>
            </a:r>
            <a:r>
              <a:rPr lang="ru-RU" sz="1800" kern="0" dirty="0" err="1">
                <a:latin typeface="+mj-lt"/>
              </a:rPr>
              <a:t>Operations</a:t>
            </a:r>
            <a:r>
              <a:rPr lang="ru-RU" sz="1800" kern="0" dirty="0">
                <a:latin typeface="+mj-lt"/>
              </a:rPr>
              <a:t> </a:t>
            </a:r>
            <a:r>
              <a:rPr lang="ru-RU" sz="1800" kern="0" dirty="0" err="1">
                <a:latin typeface="+mj-lt"/>
              </a:rPr>
              <a:t>Reference</a:t>
            </a:r>
            <a:r>
              <a:rPr lang="ru-RU" sz="1800" kern="0" dirty="0">
                <a:latin typeface="+mj-lt"/>
              </a:rPr>
              <a:t> </a:t>
            </a:r>
            <a:r>
              <a:rPr lang="ru-RU" sz="1800" kern="0" dirty="0" err="1">
                <a:latin typeface="+mj-lt"/>
              </a:rPr>
              <a:t>model</a:t>
            </a:r>
            <a:r>
              <a:rPr lang="en-US" sz="1800" kern="0" dirty="0">
                <a:latin typeface="+mj-lt"/>
              </a:rPr>
              <a:t>)</a:t>
            </a:r>
            <a:r>
              <a:rPr lang="ru-RU" sz="1800" kern="0" dirty="0">
                <a:latin typeface="+mj-lt"/>
              </a:rPr>
              <a:t>, была разработана и развивается </a:t>
            </a:r>
            <a:r>
              <a:rPr lang="ru-RU" sz="1800" kern="0" dirty="0" err="1">
                <a:latin typeface="+mj-lt"/>
              </a:rPr>
              <a:t>Supply</a:t>
            </a:r>
            <a:r>
              <a:rPr lang="ru-RU" sz="1800" kern="0" dirty="0">
                <a:latin typeface="+mj-lt"/>
              </a:rPr>
              <a:t> </a:t>
            </a:r>
            <a:r>
              <a:rPr lang="ru-RU" sz="1800" kern="0" dirty="0" err="1">
                <a:latin typeface="+mj-lt"/>
              </a:rPr>
              <a:t>Chain</a:t>
            </a:r>
            <a:r>
              <a:rPr lang="ru-RU" sz="1800" kern="0" dirty="0">
                <a:latin typeface="+mj-lt"/>
              </a:rPr>
              <a:t> </a:t>
            </a:r>
            <a:r>
              <a:rPr lang="ru-RU" sz="1800" kern="0" dirty="0" err="1">
                <a:latin typeface="+mj-lt"/>
              </a:rPr>
              <a:t>Counsil</a:t>
            </a:r>
            <a:r>
              <a:rPr lang="ru-RU" sz="1800" kern="0" dirty="0">
                <a:latin typeface="+mj-lt"/>
              </a:rPr>
              <a:t> (SCC) с 1996 г. в качестве межотраслевого стандарта управления цепочками поставок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800" kern="0" dirty="0">
                <a:latin typeface="+mj-lt"/>
              </a:rPr>
              <a:t>SCOR – это </a:t>
            </a:r>
            <a:r>
              <a:rPr lang="ru-RU" sz="1800" kern="0" dirty="0" err="1">
                <a:latin typeface="+mj-lt"/>
              </a:rPr>
              <a:t>референтная</a:t>
            </a:r>
            <a:r>
              <a:rPr lang="ru-RU" sz="1800" kern="0" dirty="0">
                <a:latin typeface="+mj-lt"/>
              </a:rPr>
              <a:t> модель, которая </a:t>
            </a:r>
            <a:r>
              <a:rPr lang="ru-RU" sz="1800" kern="0" dirty="0" smtClean="0">
                <a:latin typeface="+mj-lt"/>
              </a:rPr>
              <a:t>описывает взаимоотношения </a:t>
            </a:r>
            <a:r>
              <a:rPr lang="ru-RU" sz="1800" kern="0" dirty="0">
                <a:latin typeface="+mj-lt"/>
              </a:rPr>
              <a:t>между участниками цепи поставок, содержит библиотеку типовых </a:t>
            </a:r>
            <a:r>
              <a:rPr lang="ru-RU" sz="1800" kern="0" dirty="0" smtClean="0">
                <a:latin typeface="+mj-lt"/>
              </a:rPr>
              <a:t>бизнес-процессов </a:t>
            </a:r>
            <a:r>
              <a:rPr lang="ru-RU" sz="1800" kern="0" dirty="0">
                <a:latin typeface="+mj-lt"/>
              </a:rPr>
              <a:t>по управлению цепями поставок. </a:t>
            </a:r>
            <a:r>
              <a:rPr lang="ru-RU" sz="1800" kern="0" dirty="0" smtClean="0">
                <a:latin typeface="+mj-lt"/>
              </a:rPr>
              <a:t>Модель помогает описать текущие процессы и предоставляет основу для их оптимизации</a:t>
            </a:r>
            <a:endParaRPr lang="ru-RU" sz="1800" kern="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800" kern="0" dirty="0">
                <a:latin typeface="+mj-lt"/>
              </a:rPr>
              <a:t>SCOR основана на: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ru-RU" sz="1800" kern="0" dirty="0">
                <a:latin typeface="+mj-lt"/>
              </a:rPr>
              <a:t>стандартизации взаимоотношений между </a:t>
            </a:r>
            <a:r>
              <a:rPr lang="ru-RU" sz="1800" kern="0" dirty="0" smtClean="0">
                <a:latin typeface="+mj-lt"/>
              </a:rPr>
              <a:t>бизнес-процессами цепей поставок</a:t>
            </a:r>
            <a:endParaRPr lang="ru-RU" sz="1800" kern="0" dirty="0">
              <a:latin typeface="+mj-lt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ru-RU" sz="1800" kern="0" dirty="0" smtClean="0">
                <a:latin typeface="+mj-lt"/>
              </a:rPr>
              <a:t>показателях </a:t>
            </a:r>
            <a:r>
              <a:rPr lang="ru-RU" sz="1800" kern="0" dirty="0">
                <a:latin typeface="+mj-lt"/>
              </a:rPr>
              <a:t>эффективности </a:t>
            </a:r>
            <a:r>
              <a:rPr lang="ru-RU" sz="1800" kern="0" dirty="0" smtClean="0">
                <a:latin typeface="+mj-lt"/>
              </a:rPr>
              <a:t>процессов (метриках процессов, </a:t>
            </a:r>
            <a:r>
              <a:rPr lang="en-US" sz="1800" kern="0" dirty="0" smtClean="0">
                <a:latin typeface="+mj-lt"/>
              </a:rPr>
              <a:t>KPI)</a:t>
            </a:r>
            <a:endParaRPr lang="ru-RU" sz="1800" kern="0" dirty="0">
              <a:latin typeface="+mj-lt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ru-RU" sz="1800" kern="0" dirty="0" smtClean="0">
                <a:latin typeface="+mj-lt"/>
              </a:rPr>
              <a:t>Лучших практиках в этой области</a:t>
            </a:r>
            <a:endParaRPr lang="ru-RU" sz="1800" kern="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800" kern="0" dirty="0">
                <a:latin typeface="+mj-lt"/>
              </a:rPr>
              <a:t>SCOR </a:t>
            </a:r>
            <a:r>
              <a:rPr lang="ru-RU" sz="1800" kern="0" dirty="0" smtClean="0">
                <a:latin typeface="+mj-lt"/>
              </a:rPr>
              <a:t>описывает процессы разного уровня:</a:t>
            </a:r>
            <a:endParaRPr lang="ru-RU" sz="1800" kern="0" dirty="0">
              <a:latin typeface="+mj-lt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ru-RU" sz="1800" kern="0" dirty="0">
                <a:latin typeface="+mj-lt"/>
              </a:rPr>
              <a:t>управление отношениями с потребителями товаров (от получения заказа на доставку до оплаты счета)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ru-RU" sz="1800" kern="0" dirty="0">
                <a:latin typeface="+mj-lt"/>
              </a:rPr>
              <a:t>управление материальными (товары) и нематериальными (услуги) потоками, идущими от поставщиков </a:t>
            </a:r>
            <a:r>
              <a:rPr lang="ru-RU" sz="1800" kern="0" dirty="0" err="1">
                <a:latin typeface="+mj-lt"/>
              </a:rPr>
              <a:t>поставщиков</a:t>
            </a:r>
            <a:r>
              <a:rPr lang="ru-RU" sz="1800" kern="0" dirty="0">
                <a:latin typeface="+mj-lt"/>
              </a:rPr>
              <a:t> до потребителей </a:t>
            </a:r>
            <a:r>
              <a:rPr lang="ru-RU" sz="1800" kern="0" dirty="0" err="1">
                <a:latin typeface="+mj-lt"/>
              </a:rPr>
              <a:t>потребителей</a:t>
            </a:r>
            <a:r>
              <a:rPr lang="ru-RU" sz="1800" kern="0" dirty="0">
                <a:latin typeface="+mj-lt"/>
              </a:rPr>
              <a:t> (включая управление потоками оборудования, запасных частей, ИТ компонентов)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ru-RU" sz="1800" kern="0" dirty="0">
                <a:latin typeface="+mj-lt"/>
              </a:rPr>
              <a:t>управление отношениями с поставщиками (от формирования заявки до выполнения каждого заказа на поставку)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endParaRPr lang="ru-RU" sz="1800" kern="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endParaRPr lang="en-US" sz="1800" kern="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2300" y="228600"/>
            <a:ext cx="79121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SCOR</a:t>
            </a: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-модель</a:t>
            </a:r>
          </a:p>
        </p:txBody>
      </p:sp>
    </p:spTree>
    <p:extLst>
      <p:ext uri="{BB962C8B-B14F-4D97-AF65-F5344CB8AC3E}">
        <p14:creationId xmlns:p14="http://schemas.microsoft.com/office/powerpoint/2010/main" val="11518969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932C81-D980-4390-A4DB-5C04F4A6FDFE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2138" y="71438"/>
            <a:ext cx="819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 b="1" dirty="0">
                <a:latin typeface="+mn-lt"/>
              </a:rPr>
              <a:t>SCOR-</a:t>
            </a:r>
            <a:r>
              <a:rPr lang="ru-RU" sz="2000" b="1" dirty="0">
                <a:latin typeface="+mn-lt"/>
              </a:rPr>
              <a:t>модель – база знаний о </a:t>
            </a:r>
            <a:r>
              <a:rPr lang="ru-RU" sz="2000" b="1" dirty="0" err="1">
                <a:latin typeface="+mn-lt"/>
              </a:rPr>
              <a:t>логистических</a:t>
            </a:r>
            <a:r>
              <a:rPr lang="ru-RU" sz="2000" b="1" dirty="0">
                <a:latin typeface="+mn-lt"/>
              </a:rPr>
              <a:t> процессах</a:t>
            </a:r>
            <a:endParaRPr lang="en-US" sz="2000" b="1" dirty="0">
              <a:latin typeface="+mn-lt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2530475" cy="1039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2076450" cy="104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530475" cy="1039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343400" cy="803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1447800" y="4419600"/>
            <a:ext cx="273050" cy="328613"/>
          </a:xfrm>
          <a:prstGeom prst="upArrow">
            <a:avLst>
              <a:gd name="adj1" fmla="val 50000"/>
              <a:gd name="adj2" fmla="val 3008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V="1">
            <a:off x="2895600" y="4419600"/>
            <a:ext cx="273050" cy="328613"/>
          </a:xfrm>
          <a:prstGeom prst="upArrow">
            <a:avLst>
              <a:gd name="adj1" fmla="val 50000"/>
              <a:gd name="adj2" fmla="val 3008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flipV="1">
            <a:off x="6096000" y="4419600"/>
            <a:ext cx="273050" cy="328613"/>
          </a:xfrm>
          <a:prstGeom prst="upArrow">
            <a:avLst>
              <a:gd name="adj1" fmla="val 50000"/>
              <a:gd name="adj2" fmla="val 3008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flipV="1">
            <a:off x="4495800" y="4419600"/>
            <a:ext cx="273050" cy="328613"/>
          </a:xfrm>
          <a:prstGeom prst="upArrow">
            <a:avLst>
              <a:gd name="adj1" fmla="val 50000"/>
              <a:gd name="adj2" fmla="val 3008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flipV="1">
            <a:off x="7620000" y="4419600"/>
            <a:ext cx="273050" cy="328613"/>
          </a:xfrm>
          <a:prstGeom prst="upArrow">
            <a:avLst>
              <a:gd name="adj1" fmla="val 50000"/>
              <a:gd name="adj2" fmla="val 3008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914400" cy="636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" name="AutoShape 15"/>
          <p:cNvSpPr>
            <a:spLocks noChangeArrowheads="1"/>
          </p:cNvSpPr>
          <p:nvPr/>
        </p:nvSpPr>
        <p:spPr bwMode="auto">
          <a:xfrm flipV="1">
            <a:off x="457200" y="4419600"/>
            <a:ext cx="273050" cy="328613"/>
          </a:xfrm>
          <a:prstGeom prst="upArrow">
            <a:avLst>
              <a:gd name="adj1" fmla="val 50000"/>
              <a:gd name="adj2" fmla="val 3008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1905000" y="1371600"/>
            <a:ext cx="1143000" cy="16002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072188" y="1928813"/>
            <a:ext cx="2895600" cy="890587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Key Performance Indicators (KPI)</a:t>
            </a: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как критерии для оптимизации и</a:t>
            </a: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анализа эффективности процессов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500438" y="2000250"/>
            <a:ext cx="2214562" cy="800100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Мировой опыт для</a:t>
            </a: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более эффективного</a:t>
            </a: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выполнения процедур</a:t>
            </a: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(методы и средства)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52400" y="2209800"/>
            <a:ext cx="1562100" cy="685800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Оптимальный</a:t>
            </a: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набор данных</a:t>
            </a:r>
          </a:p>
        </p:txBody>
      </p:sp>
      <p:grpSp>
        <p:nvGrpSpPr>
          <p:cNvPr id="46100" name="Group 188"/>
          <p:cNvGrpSpPr>
            <a:grpSpLocks/>
          </p:cNvGrpSpPr>
          <p:nvPr/>
        </p:nvGrpSpPr>
        <p:grpSpPr bwMode="auto">
          <a:xfrm>
            <a:off x="152400" y="2908300"/>
            <a:ext cx="8763000" cy="1435100"/>
            <a:chOff x="96" y="1832"/>
            <a:chExt cx="5520" cy="904"/>
          </a:xfrm>
        </p:grpSpPr>
        <p:pic>
          <p:nvPicPr>
            <p:cNvPr id="46101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32"/>
              <a:ext cx="5520" cy="9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22" name="Text Box 186"/>
            <p:cNvSpPr txBox="1">
              <a:spLocks noChangeArrowheads="1"/>
            </p:cNvSpPr>
            <p:nvPr/>
          </p:nvSpPr>
          <p:spPr bwMode="auto">
            <a:xfrm>
              <a:off x="3617" y="2143"/>
              <a:ext cx="381" cy="188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tIns="10800" bIns="10800">
              <a:spAutoFit/>
            </a:bodyPr>
            <a:lstStyle/>
            <a:p>
              <a:pPr>
                <a:spcAft>
                  <a:spcPct val="50000"/>
                </a:spcAft>
                <a:defRPr/>
              </a:pPr>
              <a:r>
                <a:rPr lang="en-US" sz="1800" b="1" dirty="0">
                  <a:latin typeface="+mj-lt"/>
                </a:rPr>
                <a:t>Cost</a:t>
              </a:r>
              <a:endParaRPr lang="ru-RU" sz="1800" b="1" dirty="0">
                <a:latin typeface="+mj-lt"/>
              </a:endParaRPr>
            </a:p>
          </p:txBody>
        </p:sp>
        <p:sp>
          <p:nvSpPr>
            <p:cNvPr id="23" name="Text Box 187"/>
            <p:cNvSpPr txBox="1">
              <a:spLocks noChangeArrowheads="1"/>
            </p:cNvSpPr>
            <p:nvPr/>
          </p:nvSpPr>
          <p:spPr bwMode="auto">
            <a:xfrm>
              <a:off x="4383" y="2132"/>
              <a:ext cx="668" cy="188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tIns="10800" bIns="10800">
              <a:spAutoFit/>
            </a:bodyPr>
            <a:lstStyle/>
            <a:p>
              <a:pPr>
                <a:spcAft>
                  <a:spcPct val="50000"/>
                </a:spcAft>
                <a:defRPr/>
              </a:pPr>
              <a:r>
                <a:rPr lang="en-US" sz="1800" b="1" dirty="0">
                  <a:latin typeface="+mj-lt"/>
                </a:rPr>
                <a:t>Flexibility</a:t>
              </a:r>
              <a:endParaRPr lang="ru-RU" sz="18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2125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577FBF-C5AC-49F4-BFAB-13754199914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4339" name="Picture 9" descr="Рисунок 2. Модель APQC Process Classification Fra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50" y="692696"/>
            <a:ext cx="5329337" cy="52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507" y="1196752"/>
            <a:ext cx="3312368" cy="43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1600" kern="0" smtClean="0"/>
              <a:t>13-ПРОЦЕССНАЯ ЭТАЛОННАЯ МОДЕЛЬ</a:t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b="0" kern="0" smtClean="0"/>
              <a:t>АМЕРИКАНСКИЙ ЦЕНТР ПРОИЗВОДИТЕЛЬНОСТИ И КАЧЕСТВА APQC (AMERICAN PRODUCTIVITY &amp; QUALITY CENTER) – НЕКОММЕРЧЕСКАЯ ОРГАНИЗАЦИЯ, ОБЪЕДИНЯЮЩАЯ СОТНИ КОМПАНИЙ, КОТОРЫЕ УЧАСТВУЮТ В ПРОЕКТЕ СОЗДАНИЯ И ОБНОВЛЕНИЯ СТРУКТУРЫ ПРОЦЕССОВ, В ОСНОВНОМ, ДЛЯ ТОРГОВОГО БИЗНЕСА И ТОРГОВО-ПРОИЗВОДСТВЕННЫХ КОМПАНИЙ, СФЕРЫ УСЛУГ</a:t>
            </a:r>
            <a:endParaRPr lang="ru-RU" sz="1600" kern="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574875" y="6091552"/>
            <a:ext cx="5727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http://impeltech.ru/processny-podxod-dlya-chainikov?category_name=blog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1CF2CE-C848-4BD1-BC03-AB20A3782262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Структура SCOR-модели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313" y="981075"/>
            <a:ext cx="8643937" cy="53768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000" kern="0" dirty="0">
                <a:latin typeface="+mn-lt"/>
              </a:rPr>
              <a:t>	Глубина детализации процессов определяется «пирамидой из четырех уровней», отражающей путь, который проходит компания, двигаясь к совершенствованию своей цепи поставок.</a:t>
            </a:r>
          </a:p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n-lt"/>
              </a:rPr>
              <a:t>Уровень 1 </a:t>
            </a:r>
            <a:r>
              <a:rPr lang="ru-RU" sz="20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ru-RU" sz="2000" kern="0" dirty="0">
                <a:latin typeface="+mn-lt"/>
              </a:rPr>
              <a:t>типов процессов). Определяет рамки и содержимое </a:t>
            </a:r>
            <a:r>
              <a:rPr lang="ru-RU" sz="2000" kern="0" dirty="0" err="1">
                <a:latin typeface="+mn-lt"/>
              </a:rPr>
              <a:t>Референтной</a:t>
            </a:r>
            <a:r>
              <a:rPr lang="ru-RU" sz="2000" kern="0" dirty="0">
                <a:latin typeface="+mn-lt"/>
              </a:rPr>
              <a:t> Модели, все бизнес-процессы компании однозначно группируются в т.н. базисные процессы: </a:t>
            </a:r>
            <a:r>
              <a:rPr lang="ru-RU" sz="2000" b="1" kern="0" dirty="0" err="1">
                <a:latin typeface="+mn-lt"/>
              </a:rPr>
              <a:t>Plan</a:t>
            </a:r>
            <a:r>
              <a:rPr lang="ru-RU" sz="2000" b="1" kern="0" dirty="0">
                <a:latin typeface="+mn-lt"/>
              </a:rPr>
              <a:t> (Планирование), </a:t>
            </a:r>
            <a:r>
              <a:rPr lang="ru-RU" sz="2000" b="1" kern="0" dirty="0" err="1">
                <a:latin typeface="+mn-lt"/>
              </a:rPr>
              <a:t>Source</a:t>
            </a:r>
            <a:r>
              <a:rPr lang="ru-RU" sz="2000" b="1" kern="0" dirty="0">
                <a:latin typeface="+mn-lt"/>
              </a:rPr>
              <a:t> (Снабжение), </a:t>
            </a:r>
            <a:r>
              <a:rPr lang="ru-RU" sz="2000" b="1" kern="0" dirty="0" err="1">
                <a:latin typeface="+mn-lt"/>
              </a:rPr>
              <a:t>Make</a:t>
            </a:r>
            <a:r>
              <a:rPr lang="ru-RU" sz="2000" b="1" kern="0" dirty="0">
                <a:latin typeface="+mn-lt"/>
              </a:rPr>
              <a:t> (Производство), </a:t>
            </a:r>
            <a:r>
              <a:rPr lang="ru-RU" sz="2000" b="1" kern="0" dirty="0" err="1">
                <a:latin typeface="+mn-lt"/>
              </a:rPr>
              <a:t>Deliver</a:t>
            </a:r>
            <a:r>
              <a:rPr lang="ru-RU" sz="2000" b="1" kern="0" dirty="0">
                <a:latin typeface="+mn-lt"/>
              </a:rPr>
              <a:t> (Поставка готовой продукции), </a:t>
            </a:r>
            <a:r>
              <a:rPr lang="ru-RU" sz="2000" b="1" kern="0" dirty="0" err="1">
                <a:latin typeface="+mn-lt"/>
              </a:rPr>
              <a:t>Return</a:t>
            </a:r>
            <a:r>
              <a:rPr lang="ru-RU" sz="2000" b="1" kern="0" dirty="0">
                <a:latin typeface="+mn-lt"/>
              </a:rPr>
              <a:t> (Обработка возвратов)</a:t>
            </a:r>
            <a:r>
              <a:rPr lang="ru-RU" sz="2000" kern="0" dirty="0">
                <a:latin typeface="+mn-lt"/>
              </a:rPr>
              <a:t>. </a:t>
            </a:r>
          </a:p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n-lt"/>
              </a:rPr>
              <a:t>Уровень 2 (</a:t>
            </a:r>
            <a:r>
              <a:rPr lang="ru-RU" sz="2000" kern="0" dirty="0">
                <a:latin typeface="+mn-lt"/>
              </a:rPr>
              <a:t>конфигурации). Дает определение 26 основным категориям процессов, которые могут быть структурными элементами конкретной цепи поставок. </a:t>
            </a:r>
          </a:p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n-lt"/>
              </a:rPr>
              <a:t>Уровень 3. </a:t>
            </a:r>
            <a:r>
              <a:rPr lang="ru-RU" sz="2000" kern="0" dirty="0">
                <a:solidFill>
                  <a:srgbClr val="000000"/>
                </a:solidFill>
                <a:latin typeface="+mn-lt"/>
              </a:rPr>
              <a:t>К</a:t>
            </a:r>
            <a:r>
              <a:rPr lang="ru-RU" sz="2000" kern="0" dirty="0">
                <a:latin typeface="+mn-lt"/>
              </a:rPr>
              <a:t>атегории процессов разбиваются на элементы, их составляющие.</a:t>
            </a:r>
            <a:r>
              <a:rPr lang="ru-RU" sz="2000" kern="0" dirty="0">
                <a:solidFill>
                  <a:srgbClr val="153366"/>
                </a:solidFill>
                <a:latin typeface="+mn-lt"/>
                <a:cs typeface="Arial" pitchFamily="34" charset="0"/>
              </a:rPr>
              <a:t> </a:t>
            </a:r>
            <a:endParaRPr lang="ru-RU" sz="2000" kern="0" dirty="0">
              <a:solidFill>
                <a:srgbClr val="153366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n-lt"/>
              </a:rPr>
              <a:t>Уровень 4. </a:t>
            </a:r>
            <a:r>
              <a:rPr lang="ru-RU" sz="2000" kern="0" dirty="0">
                <a:solidFill>
                  <a:srgbClr val="000000"/>
                </a:solidFill>
                <a:latin typeface="+mn-lt"/>
              </a:rPr>
              <a:t>О</a:t>
            </a:r>
            <a:r>
              <a:rPr lang="ru-RU" sz="2000" kern="0" dirty="0">
                <a:latin typeface="+mn-lt"/>
              </a:rPr>
              <a:t>пределяет процедуры внедрения совершенствований цепи поставок компании. Эти процедуры не определяются в SCOR модели, т.к. они уникальны для каждой конкретной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05210763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D887B3-803C-4A0F-9419-11B884870DE0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Уровень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76250"/>
            <a:ext cx="8229600" cy="566737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defRPr/>
            </a:pPr>
            <a:r>
              <a:rPr lang="ru-RU" sz="2000" kern="0" dirty="0">
                <a:latin typeface="+mn-lt"/>
              </a:rPr>
              <a:t>В </a:t>
            </a:r>
            <a:r>
              <a:rPr lang="en-US" sz="2000" kern="0" dirty="0">
                <a:latin typeface="+mn-lt"/>
              </a:rPr>
              <a:t>SCOR</a:t>
            </a:r>
            <a:r>
              <a:rPr lang="ru-RU" sz="2000" kern="0" dirty="0">
                <a:latin typeface="+mn-lt"/>
              </a:rPr>
              <a:t>-модели выделено 5 типов бизнес-процессов: </a:t>
            </a:r>
          </a:p>
          <a:p>
            <a:pPr marL="800100" lvl="1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Планирование (</a:t>
            </a:r>
            <a:r>
              <a:rPr lang="ru-RU" sz="2000" kern="0" dirty="0" err="1">
                <a:latin typeface="+mn-lt"/>
              </a:rPr>
              <a:t>Plan</a:t>
            </a:r>
            <a:r>
              <a:rPr lang="ru-RU" sz="2000" kern="0" dirty="0">
                <a:latin typeface="+mn-lt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Снабжение (</a:t>
            </a:r>
            <a:r>
              <a:rPr lang="ru-RU" sz="2000" kern="0" dirty="0" err="1">
                <a:latin typeface="+mn-lt"/>
              </a:rPr>
              <a:t>Source</a:t>
            </a:r>
            <a:r>
              <a:rPr lang="ru-RU" sz="2000" kern="0" dirty="0">
                <a:latin typeface="+mn-lt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Производство (</a:t>
            </a:r>
            <a:r>
              <a:rPr lang="ru-RU" sz="2000" kern="0" dirty="0" err="1">
                <a:latin typeface="+mn-lt"/>
              </a:rPr>
              <a:t>Make</a:t>
            </a:r>
            <a:r>
              <a:rPr lang="ru-RU" sz="2000" kern="0" dirty="0">
                <a:latin typeface="+mn-lt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Поставка (</a:t>
            </a:r>
            <a:r>
              <a:rPr lang="ru-RU" sz="2000" kern="0" dirty="0" err="1">
                <a:latin typeface="+mn-lt"/>
              </a:rPr>
              <a:t>Deliver</a:t>
            </a:r>
            <a:r>
              <a:rPr lang="ru-RU" sz="2000" kern="0" dirty="0">
                <a:latin typeface="+mn-lt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Обработка возвратов (</a:t>
            </a:r>
            <a:r>
              <a:rPr lang="ru-RU" sz="2000" kern="0" dirty="0" err="1">
                <a:latin typeface="+mn-lt"/>
              </a:rPr>
              <a:t>Return</a:t>
            </a:r>
            <a:r>
              <a:rPr lang="ru-RU" sz="2000" kern="0" dirty="0">
                <a:latin typeface="+mn-lt"/>
              </a:rPr>
              <a:t>) </a:t>
            </a:r>
          </a:p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defRPr/>
            </a:pPr>
            <a:r>
              <a:rPr lang="ru-RU" sz="2000" kern="0" dirty="0">
                <a:latin typeface="+mn-lt"/>
              </a:rPr>
              <a:t>	На этом уровне компания определяет свои </a:t>
            </a:r>
            <a:r>
              <a:rPr lang="ru-RU" sz="2000" kern="0" dirty="0" err="1">
                <a:latin typeface="+mn-lt"/>
              </a:rPr>
              <a:t>бизнес-цели</a:t>
            </a:r>
            <a:r>
              <a:rPr lang="ru-RU" sz="2000" kern="0" dirty="0">
                <a:latin typeface="+mn-lt"/>
              </a:rPr>
              <a:t> и стратегию в отношении планирования, выбора источников поставок, производства и распределения продукции.</a:t>
            </a:r>
          </a:p>
        </p:txBody>
      </p:sp>
      <p:pic>
        <p:nvPicPr>
          <p:cNvPr id="4813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946525"/>
            <a:ext cx="798671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3361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0746FE-8792-4680-9A99-956DF4D8CB9B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Уровень 2 (для процесса «Планирование»)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28688"/>
            <a:ext cx="8229600" cy="264318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defRPr/>
            </a:pPr>
            <a:endParaRPr lang="ru-RU" sz="2000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42938"/>
            <a:ext cx="8229600" cy="321786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2000" kern="0" dirty="0">
                <a:latin typeface="+mn-lt"/>
              </a:rPr>
              <a:t>Планирование (</a:t>
            </a:r>
            <a:r>
              <a:rPr lang="ru-RU" sz="2000" kern="0" dirty="0" err="1">
                <a:latin typeface="+mn-lt"/>
              </a:rPr>
              <a:t>Plan</a:t>
            </a:r>
            <a:r>
              <a:rPr lang="ru-RU" sz="2000" kern="0" dirty="0">
                <a:latin typeface="+mn-lt"/>
              </a:rPr>
              <a:t>) - В рамках этого процесса определяются источники поставок, производится обобщение и расстановка приоритетов в потребительском спросе, планируются запасы, определяются требования к системе дистрибуции, а также объемы производства, поставок сырья/материалов и готовой продукции.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2000" kern="0" dirty="0">
                <a:latin typeface="+mn-lt"/>
              </a:rPr>
              <a:t>При планировании решается задача </a:t>
            </a:r>
            <a:r>
              <a:rPr lang="ru-RU" sz="2000" kern="0" dirty="0" err="1">
                <a:latin typeface="+mn-lt"/>
              </a:rPr>
              <a:t>MoB</a:t>
            </a:r>
            <a:r>
              <a:rPr lang="ru-RU" sz="2000" kern="0" dirty="0">
                <a:latin typeface="+mn-lt"/>
              </a:rPr>
              <a:t> (“</a:t>
            </a:r>
            <a:r>
              <a:rPr lang="ru-RU" sz="2000" kern="0" dirty="0" err="1">
                <a:latin typeface="+mn-lt"/>
              </a:rPr>
              <a:t>Make</a:t>
            </a:r>
            <a:r>
              <a:rPr lang="ru-RU" sz="2000" kern="0" dirty="0">
                <a:latin typeface="+mn-lt"/>
              </a:rPr>
              <a:t> </a:t>
            </a:r>
            <a:r>
              <a:rPr lang="ru-RU" sz="2000" kern="0" dirty="0" err="1">
                <a:latin typeface="+mn-lt"/>
              </a:rPr>
              <a:t>or</a:t>
            </a:r>
            <a:r>
              <a:rPr lang="ru-RU" sz="2000" kern="0" dirty="0">
                <a:latin typeface="+mn-lt"/>
              </a:rPr>
              <a:t> </a:t>
            </a:r>
            <a:r>
              <a:rPr lang="ru-RU" sz="2000" kern="0" dirty="0" err="1">
                <a:latin typeface="+mn-lt"/>
              </a:rPr>
              <a:t>Buy</a:t>
            </a:r>
            <a:r>
              <a:rPr lang="ru-RU" sz="2000" kern="0" dirty="0">
                <a:latin typeface="+mn-lt"/>
              </a:rPr>
              <a:t>” – самостоятельно или покупать). Полученные решения относятся ко всем видам планирования ресурсов и мощности, а также к управлению жизненным циклом товаров.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2000" kern="0" dirty="0">
                <a:latin typeface="+mn-lt"/>
              </a:rPr>
              <a:t>Используя процессы 2-го уровня </a:t>
            </a:r>
            <a:r>
              <a:rPr lang="en-US" sz="2000" kern="0" dirty="0">
                <a:latin typeface="+mn-lt"/>
              </a:rPr>
              <a:t>SCOR-</a:t>
            </a:r>
            <a:r>
              <a:rPr lang="ru-RU" sz="2000" kern="0" dirty="0">
                <a:latin typeface="+mn-lt"/>
              </a:rPr>
              <a:t>модели, предприятия могут формировать идеальные (как в модели) или фактические операции.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883025"/>
            <a:ext cx="79898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032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EBF682-BD53-458E-B707-6B2581E3948E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Уровень 2 (для процесса «Снабжение»)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857250"/>
            <a:ext cx="8229600" cy="25003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2000" kern="0" dirty="0">
                <a:latin typeface="+mn-lt"/>
              </a:rPr>
              <a:t>Снабжение (</a:t>
            </a:r>
            <a:r>
              <a:rPr lang="ru-RU" sz="2000" kern="0" dirty="0" err="1">
                <a:latin typeface="+mn-lt"/>
              </a:rPr>
              <a:t>Source</a:t>
            </a:r>
            <a:r>
              <a:rPr lang="ru-RU" sz="2000" kern="0" dirty="0">
                <a:latin typeface="+mn-lt"/>
              </a:rPr>
              <a:t>) - в рамках этого процесса определяются ключевые элементы управления снабжением. </a:t>
            </a:r>
          </a:p>
          <a:p>
            <a:pPr marL="342900" indent="-342900" algn="just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2000" kern="0" dirty="0">
                <a:latin typeface="+mn-lt"/>
              </a:rPr>
              <a:t>Определяются различные процедуры, такие как оценка и выбор поставщиков, проверка качества поставок, заключение контрактов с поставщиками. Все процедуры, связанные с получением материалов: приобретение, получение, транспортировка, входной контроль, постановка хранение до </a:t>
            </a:r>
            <a:r>
              <a:rPr lang="ru-RU" sz="2000" kern="0" dirty="0" err="1">
                <a:latin typeface="+mn-lt"/>
              </a:rPr>
              <a:t>оприходования</a:t>
            </a:r>
            <a:r>
              <a:rPr lang="ru-RU" sz="2000" kern="0" dirty="0">
                <a:latin typeface="+mn-lt"/>
              </a:rPr>
              <a:t> и </a:t>
            </a:r>
            <a:r>
              <a:rPr lang="ru-RU" sz="2000" kern="0" dirty="0" err="1">
                <a:latin typeface="+mn-lt"/>
              </a:rPr>
              <a:t>оприходование</a:t>
            </a:r>
            <a:r>
              <a:rPr lang="ru-RU" sz="2000" kern="0" dirty="0">
                <a:latin typeface="+mn-lt"/>
              </a:rPr>
              <a:t>.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719513"/>
            <a:ext cx="8037513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3091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4B6A1-FBD3-4244-9C98-400A277504FE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kern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SCOR – </a:t>
            </a:r>
            <a:r>
              <a:rPr lang="ru-RU" sz="2000" b="1" kern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общий взгляд 1-2 уровни</a:t>
            </a:r>
            <a:endParaRPr lang="ru-RU" sz="2000" b="1" kern="0" dirty="0">
              <a:solidFill>
                <a:srgbClr val="505A5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82613"/>
            <a:ext cx="8809037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Овал 7"/>
          <p:cNvSpPr>
            <a:spLocks noChangeArrowheads="1"/>
          </p:cNvSpPr>
          <p:nvPr/>
        </p:nvSpPr>
        <p:spPr bwMode="auto">
          <a:xfrm>
            <a:off x="2071688" y="2857500"/>
            <a:ext cx="1428750" cy="78581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48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8A7650-1B31-42CC-AE3D-0A5C38327661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Уровень 3. «Снабжение товарами» (</a:t>
            </a:r>
            <a:r>
              <a:rPr lang="ru-RU" sz="2000" b="1" kern="0" dirty="0" err="1">
                <a:solidFill>
                  <a:srgbClr val="505A5A"/>
                </a:solidFill>
                <a:latin typeface="+mj-lt"/>
                <a:ea typeface="+mj-ea"/>
                <a:cs typeface="+mj-cs"/>
              </a:rPr>
              <a:t>производство-на-склад</a:t>
            </a: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188" y="765175"/>
            <a:ext cx="8208962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ct val="50000"/>
              </a:spcAft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Третий уровень обеспечивает информацией, необходимой для успешного </a:t>
            </a:r>
            <a:r>
              <a:rPr lang="ru-RU" sz="2000" kern="0" dirty="0" err="1">
                <a:latin typeface="+mn-lt"/>
              </a:rPr>
              <a:t>целеполагания</a:t>
            </a:r>
            <a:r>
              <a:rPr lang="ru-RU" sz="2000" kern="0" dirty="0">
                <a:latin typeface="+mn-lt"/>
              </a:rPr>
              <a:t> и планирования совершенствования цепи поставок. </a:t>
            </a:r>
          </a:p>
          <a:p>
            <a:pPr marL="457200" indent="-457200">
              <a:lnSpc>
                <a:spcPct val="150000"/>
              </a:lnSpc>
              <a:spcAft>
                <a:spcPct val="50000"/>
              </a:spcAft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Сюда включаются определение требуемого совершенствования, постановка эффективных целей для </a:t>
            </a:r>
            <a:r>
              <a:rPr lang="ru-RU" sz="2000" kern="0" dirty="0" err="1">
                <a:latin typeface="+mn-lt"/>
              </a:rPr>
              <a:t>бенчмаркинга</a:t>
            </a:r>
            <a:r>
              <a:rPr lang="ru-RU" sz="2000" kern="0" dirty="0">
                <a:latin typeface="+mn-lt"/>
              </a:rPr>
              <a:t>, определение лучшего опыта и программного обеспечения, обеспечивающего совершенствование. </a:t>
            </a:r>
          </a:p>
          <a:p>
            <a:pPr marL="457200" indent="-457200">
              <a:lnSpc>
                <a:spcPct val="150000"/>
              </a:lnSpc>
              <a:spcAft>
                <a:spcPct val="50000"/>
              </a:spcAft>
              <a:buFont typeface="+mj-lt"/>
              <a:buAutoNum type="arabicPeriod"/>
              <a:defRPr/>
            </a:pPr>
            <a:r>
              <a:rPr lang="ru-RU" sz="2000" kern="0" dirty="0">
                <a:latin typeface="+mn-lt"/>
              </a:rPr>
              <a:t>Здесь даны определения элементов процессов и их взаимосвязь, приведена информация на "входе" и "выходе" каждого элемента, перечислены параметры и меры, которые нужно использовать при оценке их эффективности. Там, где возможно, описаны лучшие методы и даны рекомендации по использованию ПО для их внедрения.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2655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E517D9-1033-452B-AFE1-571032763B65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74675" y="98425"/>
            <a:ext cx="79121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Уровень 3. «Снабжение товарами» (</a:t>
            </a:r>
            <a:r>
              <a:rPr lang="ru-RU" sz="2000" b="1" kern="0" dirty="0" err="1">
                <a:solidFill>
                  <a:srgbClr val="505A5A"/>
                </a:solidFill>
                <a:latin typeface="+mj-lt"/>
                <a:ea typeface="+mj-ea"/>
                <a:cs typeface="+mj-cs"/>
              </a:rPr>
              <a:t>производство-на-склад</a:t>
            </a:r>
            <a:r>
              <a:rPr lang="ru-RU" sz="2000" b="1" kern="0" dirty="0">
                <a:solidFill>
                  <a:srgbClr val="505A5A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1052513" y="1023938"/>
            <a:ext cx="7772400" cy="1981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214313" y="3843338"/>
            <a:ext cx="3733800" cy="2362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4710113" y="3081338"/>
            <a:ext cx="3925887" cy="32337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endParaRPr lang="ru-RU"/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72691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 rot="10800000" flipH="1">
            <a:off x="2643188" y="2714625"/>
            <a:ext cx="2071687" cy="1428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spcAft>
                <a:spcPct val="50000"/>
              </a:spcAft>
              <a:defRPr/>
            </a:pPr>
            <a:endParaRPr lang="ru-RU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768975"/>
            <a:ext cx="114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4895850"/>
            <a:ext cx="1257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137025"/>
            <a:ext cx="1782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2875" y="4889500"/>
            <a:ext cx="1333500" cy="366713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ru-RU" sz="1800" dirty="0">
                <a:solidFill>
                  <a:srgbClr val="003399"/>
                </a:solidFill>
                <a:latin typeface="+mj-lt"/>
              </a:rPr>
              <a:t>Информация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438" y="5572125"/>
            <a:ext cx="1770062" cy="646113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800" dirty="0">
                <a:solidFill>
                  <a:srgbClr val="003399"/>
                </a:solidFill>
                <a:latin typeface="+mj-lt"/>
              </a:rPr>
              <a:t>Показатель</a:t>
            </a:r>
          </a:p>
          <a:p>
            <a:pPr>
              <a:spcAft>
                <a:spcPts val="0"/>
              </a:spcAft>
              <a:defRPr/>
            </a:pPr>
            <a:r>
              <a:rPr lang="ru-RU" sz="1800" dirty="0">
                <a:solidFill>
                  <a:srgbClr val="003399"/>
                </a:solidFill>
                <a:latin typeface="+mj-lt"/>
              </a:rPr>
              <a:t>результативности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71488" y="4205288"/>
            <a:ext cx="814387" cy="366712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ru-RU" sz="1800" dirty="0">
                <a:solidFill>
                  <a:srgbClr val="003399"/>
                </a:solidFill>
                <a:latin typeface="+mj-lt"/>
              </a:rPr>
              <a:t>Знания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214688" y="4986338"/>
            <a:ext cx="1419225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spcAft>
                <a:spcPct val="50000"/>
              </a:spcAft>
              <a:defRPr/>
            </a:pPr>
            <a:endParaRPr lang="ru-RU"/>
          </a:p>
        </p:txBody>
      </p:sp>
      <p:grpSp>
        <p:nvGrpSpPr>
          <p:cNvPr id="53264" name="Group 21"/>
          <p:cNvGrpSpPr>
            <a:grpSpLocks/>
          </p:cNvGrpSpPr>
          <p:nvPr/>
        </p:nvGrpSpPr>
        <p:grpSpPr bwMode="auto">
          <a:xfrm>
            <a:off x="4714875" y="2571750"/>
            <a:ext cx="4429125" cy="4000500"/>
            <a:chOff x="3334" y="1824"/>
            <a:chExt cx="2352" cy="2064"/>
          </a:xfrm>
        </p:grpSpPr>
        <p:pic>
          <p:nvPicPr>
            <p:cNvPr id="5326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824"/>
              <a:ext cx="235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</p:pic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835" y="1848"/>
              <a:ext cx="737" cy="111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defRPr/>
              </a:pPr>
              <a:r>
                <a:rPr lang="ru-RU" b="1" dirty="0">
                  <a:solidFill>
                    <a:srgbClr val="003399"/>
                  </a:solidFill>
                  <a:latin typeface="+mj-lt"/>
                </a:rPr>
                <a:t>Оперативность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946" y="2160"/>
              <a:ext cx="595" cy="113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defRPr/>
              </a:pPr>
              <a:r>
                <a:rPr lang="ru-RU" b="1" dirty="0">
                  <a:solidFill>
                    <a:srgbClr val="003399"/>
                  </a:solidFill>
                  <a:latin typeface="+mj-lt"/>
                </a:rPr>
                <a:t>Надежность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976" y="3152"/>
              <a:ext cx="595" cy="111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defRPr/>
              </a:pPr>
              <a:r>
                <a:rPr lang="ru-RU" b="1" dirty="0">
                  <a:solidFill>
                    <a:srgbClr val="003399"/>
                  </a:solidFill>
                  <a:latin typeface="+mj-lt"/>
                </a:rPr>
                <a:t>Гибкость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958" y="3521"/>
              <a:ext cx="652" cy="110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defRPr/>
              </a:pPr>
              <a:r>
                <a:rPr lang="ru-RU" b="1" dirty="0">
                  <a:solidFill>
                    <a:srgbClr val="003399"/>
                  </a:solidFill>
                  <a:latin typeface="+mj-lt"/>
                </a:rPr>
                <a:t>Стоимость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77765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E43B3B-AAA3-4FAE-A7A7-765073A63FDC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22594"/>
            <a:ext cx="4104456" cy="3718572"/>
          </a:xfrm>
          <a:prstGeom prst="rect">
            <a:avLst/>
          </a:prstGeom>
          <a:solidFill>
            <a:srgbClr val="F8F8F8"/>
          </a:solidFill>
        </p:spPr>
        <p:txBody>
          <a:bodyPr/>
          <a:lstStyle/>
          <a:p>
            <a:pPr>
              <a:spcBef>
                <a:spcPts val="0"/>
              </a:spcBef>
              <a:buClr>
                <a:srgbClr val="003399"/>
              </a:buClr>
              <a:defRPr/>
            </a:pPr>
            <a:r>
              <a:rPr lang="ru-RU" sz="1800" dirty="0" smtClean="0"/>
              <a:t>МОДЕЛЬ </a:t>
            </a:r>
            <a:r>
              <a:rPr lang="en-US" sz="1800" dirty="0" smtClean="0"/>
              <a:t>ETOM</a:t>
            </a:r>
            <a:r>
              <a:rPr lang="ru-RU" sz="1800" dirty="0" smtClean="0"/>
              <a:t> (</a:t>
            </a:r>
            <a:r>
              <a:rPr lang="en-US" sz="1800" dirty="0" smtClean="0"/>
              <a:t>E</a:t>
            </a:r>
            <a:r>
              <a:rPr lang="ru-RU" sz="1800" dirty="0" smtClean="0"/>
              <a:t>NHANCED TELECOM OPERATIONS MAP</a:t>
            </a:r>
            <a:r>
              <a:rPr lang="en-US" sz="1800" dirty="0" smtClean="0"/>
              <a:t>)</a:t>
            </a:r>
            <a:r>
              <a:rPr lang="ru-RU" sz="1800" dirty="0" smtClean="0"/>
              <a:t> – БАЗИС ДЛЯ  УПРАВЛЕНИЯ ПРОЦЕССАМИ В СФЕРЕ ТЕЛЕКОММУНИКАЦИЙ, ПРЕДОСТАВЛЕНИЯ УСЛУГ СВЯЗИ.</a:t>
            </a:r>
          </a:p>
          <a:p>
            <a:pPr marL="0" indent="0">
              <a:spcBef>
                <a:spcPts val="0"/>
              </a:spcBef>
              <a:buClr>
                <a:srgbClr val="003399"/>
              </a:buClr>
              <a:buNone/>
              <a:defRPr/>
            </a:pPr>
            <a:r>
              <a:rPr lang="ru-RU" sz="1800" dirty="0" smtClean="0"/>
              <a:t> </a:t>
            </a:r>
          </a:p>
          <a:p>
            <a:pPr>
              <a:spcBef>
                <a:spcPts val="0"/>
              </a:spcBef>
              <a:buClr>
                <a:srgbClr val="003399"/>
              </a:buClr>
              <a:defRPr/>
            </a:pPr>
            <a:r>
              <a:rPr lang="ru-RU" sz="1400" dirty="0" err="1" smtClean="0"/>
              <a:t>еТОМ</a:t>
            </a:r>
            <a:r>
              <a:rPr lang="ru-RU" sz="1400" dirty="0" smtClean="0"/>
              <a:t> </a:t>
            </a:r>
            <a:r>
              <a:rPr lang="ru-RU" sz="1400" dirty="0"/>
              <a:t>входит в Концепцию NGOSS (</a:t>
            </a:r>
            <a:r>
              <a:rPr lang="ru-RU" sz="1400" dirty="0" err="1"/>
              <a:t>New</a:t>
            </a:r>
            <a:r>
              <a:rPr lang="ru-RU" sz="1400" dirty="0"/>
              <a:t> </a:t>
            </a:r>
            <a:r>
              <a:rPr lang="ru-RU" sz="1400" dirty="0" err="1"/>
              <a:t>Generation</a:t>
            </a:r>
            <a:r>
              <a:rPr lang="ru-RU" sz="1400" dirty="0"/>
              <a:t> </a:t>
            </a:r>
            <a:r>
              <a:rPr lang="ru-RU" sz="1400" dirty="0" err="1"/>
              <a:t>Operation</a:t>
            </a:r>
            <a:r>
              <a:rPr lang="ru-RU" sz="1400" dirty="0"/>
              <a:t> </a:t>
            </a:r>
            <a:r>
              <a:rPr lang="ru-RU" sz="1400" dirty="0" err="1"/>
              <a:t>Systems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Software</a:t>
            </a:r>
            <a:r>
              <a:rPr lang="ru-RU" sz="1400" dirty="0"/>
              <a:t>) -  свод принципов разработки, внедрения, эксплуатации и развития систем </a:t>
            </a:r>
            <a:r>
              <a:rPr lang="ru-RU" sz="1400" u="sng" dirty="0">
                <a:hlinkClick r:id="rId3" tooltip="OSS/BSS"/>
              </a:rPr>
              <a:t>OSS/BSS</a:t>
            </a:r>
            <a:r>
              <a:rPr lang="ru-RU" sz="1400" dirty="0"/>
              <a:t>. Служит для интеграции бизнес-требований в единую архитектурную структуру, автоматизации процессов, построения единых систем хранения информации, адаптированных под выполнение задач конкретной телекоммуникационной </a:t>
            </a:r>
            <a:r>
              <a:rPr lang="ru-RU" sz="1400" dirty="0" smtClean="0"/>
              <a:t>компании</a:t>
            </a:r>
            <a:endParaRPr lang="ru-RU" sz="1400" b="0" dirty="0"/>
          </a:p>
        </p:txBody>
      </p:sp>
      <p:graphicFrame>
        <p:nvGraphicFramePr>
          <p:cNvPr id="6" name="Diagram 17"/>
          <p:cNvGraphicFramePr/>
          <p:nvPr>
            <p:extLst/>
          </p:nvPr>
        </p:nvGraphicFramePr>
        <p:xfrm>
          <a:off x="4309404" y="1233837"/>
          <a:ext cx="4620283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717598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318B9-A1E9-4AF1-A925-6795EACB17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3384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3399"/>
              </a:buClr>
              <a:defRPr/>
            </a:pPr>
            <a:r>
              <a:rPr lang="ru-RU" sz="1600" dirty="0">
                <a:latin typeface="+mj-lt"/>
              </a:rPr>
              <a:t>В 1995 г. TM </a:t>
            </a:r>
            <a:r>
              <a:rPr lang="ru-RU" sz="1600" dirty="0" err="1">
                <a:latin typeface="+mj-lt"/>
              </a:rPr>
              <a:t>Forum</a:t>
            </a:r>
            <a:r>
              <a:rPr lang="ru-RU" sz="1600" dirty="0">
                <a:latin typeface="+mj-lt"/>
              </a:rPr>
              <a:t> предложил первую версию карты ТОМ (</a:t>
            </a:r>
            <a:r>
              <a:rPr lang="ru-RU" sz="1600" dirty="0" err="1">
                <a:latin typeface="+mj-lt"/>
              </a:rPr>
              <a:t>Telecom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Operations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Map</a:t>
            </a:r>
            <a:r>
              <a:rPr lang="ru-RU" sz="1600" dirty="0">
                <a:latin typeface="+mj-lt"/>
              </a:rPr>
              <a:t>), которая описывала бизнес-процессы телекоммуникационной компании, а через два года сообщил о запуске в разработку концепции TMN (</a:t>
            </a:r>
            <a:r>
              <a:rPr lang="ru-RU" sz="1600" dirty="0" err="1">
                <a:latin typeface="+mj-lt"/>
              </a:rPr>
              <a:t>Telecommunication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Management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Network</a:t>
            </a:r>
            <a:r>
              <a:rPr lang="ru-RU" sz="1600" dirty="0">
                <a:latin typeface="+mj-lt"/>
              </a:rPr>
              <a:t>, Система управления сетями операторов электросвязи</a:t>
            </a:r>
            <a:r>
              <a:rPr lang="ru-RU" sz="1600" dirty="0" smtClean="0">
                <a:latin typeface="+mj-lt"/>
              </a:rPr>
              <a:t>)</a:t>
            </a:r>
          </a:p>
          <a:p>
            <a:pPr>
              <a:spcBef>
                <a:spcPts val="0"/>
              </a:spcBef>
              <a:buClr>
                <a:srgbClr val="003399"/>
              </a:buClr>
              <a:defRPr/>
            </a:pPr>
            <a:endParaRPr lang="ru-RU" sz="16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3399"/>
              </a:buClr>
              <a:defRPr/>
            </a:pPr>
            <a:r>
              <a:rPr lang="ru-RU" sz="1600" dirty="0">
                <a:latin typeface="+mj-lt"/>
              </a:rPr>
              <a:t>В 2004 г. Комитет по телекоммуникационным стандартам ITU-T, действующий под эгидой ООН провозгласил </a:t>
            </a:r>
            <a:r>
              <a:rPr lang="ru-RU" sz="1600" dirty="0" err="1">
                <a:latin typeface="+mj-lt"/>
              </a:rPr>
              <a:t>еТОМ</a:t>
            </a:r>
            <a:r>
              <a:rPr lang="ru-RU" sz="1600" dirty="0">
                <a:latin typeface="+mj-lt"/>
              </a:rPr>
              <a:t> стандартом для </a:t>
            </a:r>
            <a:r>
              <a:rPr lang="ru-RU" sz="1600" dirty="0" smtClean="0">
                <a:latin typeface="+mj-lt"/>
              </a:rPr>
              <a:t>отрасли. В 2009 г. началась работа по обновлению стандарта</a:t>
            </a:r>
            <a:endParaRPr lang="ru-RU" sz="1600" dirty="0"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86003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6137" y="66110"/>
            <a:ext cx="457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ОБОБЩЕННАЯ СТРУКТУРА МОДЕЛИ ЕТОМ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84993"/>
            <a:ext cx="775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Самуйлов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К. Е., Серебренникова Н. В.,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Чукарин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В.,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Яркина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 В. Расширенная карта процессов деятельности телекоммуникационной компании: Учеб. пособие. – М.: РУДН, 2008. – 183 с.: ил.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404664"/>
            <a:ext cx="6912767" cy="692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ВЕРХНИЙ УРОВЕНЬ ПРОЦЕССОВ </a:t>
            </a:r>
            <a:r>
              <a:rPr lang="ru-RU" dirty="0" err="1" smtClean="0"/>
              <a:t>еТОМ</a:t>
            </a:r>
            <a:r>
              <a:rPr lang="ru-RU" dirty="0" smtClean="0"/>
              <a:t> и их связь с </a:t>
            </a:r>
            <a:r>
              <a:rPr lang="en-US" dirty="0" smtClean="0"/>
              <a:t>ITIL</a:t>
            </a:r>
            <a:br>
              <a:rPr lang="en-US" dirty="0" smtClean="0"/>
            </a:br>
            <a:r>
              <a:rPr lang="en-US" sz="1400" dirty="0" smtClean="0"/>
              <a:t>http://www.invest-aura.com/wordpress/wp-content/uploads/2010/11/Overview_eTOM_ITIL1.jpg</a:t>
            </a:r>
            <a:endParaRPr lang="ru-RU" sz="1400" dirty="0" smtClean="0"/>
          </a:p>
        </p:txBody>
      </p:sp>
      <p:pic>
        <p:nvPicPr>
          <p:cNvPr id="56325" name="Picture 5" descr="http://www.invest-aura.com/wordpress/wp-content/uploads/2010/11/Overview_eTOM_IT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" y="1340768"/>
            <a:ext cx="898169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215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УРОВНИ РЕФЕРЕНТНОЙ МОДЕЛИ ПРОЦЕССОВ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41438"/>
            <a:ext cx="9072562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188913"/>
            <a:ext cx="575945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0" smtClean="0">
                <a:solidFill>
                  <a:schemeClr val="tx1"/>
                </a:solidFill>
              </a:rPr>
              <a:t>Основные преимущества </a:t>
            </a:r>
            <a:r>
              <a:rPr lang="en-US" sz="2800" b="0" smtClean="0">
                <a:solidFill>
                  <a:schemeClr val="tx1"/>
                </a:solidFill>
              </a:rPr>
              <a:t>eTOM</a:t>
            </a:r>
            <a:r>
              <a:rPr lang="ru-RU" sz="2800" b="0" smtClean="0">
                <a:solidFill>
                  <a:schemeClr val="tx1"/>
                </a:solidFill>
              </a:rPr>
              <a:t>:</a:t>
            </a:r>
            <a:br>
              <a:rPr lang="ru-RU" sz="2800" b="0" smtClean="0">
                <a:solidFill>
                  <a:schemeClr val="tx1"/>
                </a:solidFill>
              </a:rPr>
            </a:br>
            <a:endParaRPr lang="ru-RU" sz="2800" b="0" smtClean="0">
              <a:solidFill>
                <a:schemeClr val="tx1"/>
              </a:solidFill>
            </a:endParaRP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896938"/>
            <a:ext cx="914400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ru-RU" sz="1800" b="1" dirty="0"/>
              <a:t>Снижает риск и позволяет в будущем строить планы</a:t>
            </a:r>
            <a:r>
              <a:rPr lang="ru-RU" sz="1800" dirty="0"/>
              <a:t>: сервис провайдеры используют его в качестве основного плана для определения направления процессов и в качестве основы для внутренних нужд технологических процессов (портфель приложений с точки зрения требований бизнес-процессов);</a:t>
            </a:r>
          </a:p>
          <a:p>
            <a:pPr>
              <a:spcAft>
                <a:spcPct val="50000"/>
              </a:spcAft>
            </a:pPr>
            <a:r>
              <a:rPr lang="ru-RU" sz="1800" b="1" dirty="0"/>
              <a:t>Разъясняет потенциальные границы для программного обеспечения</a:t>
            </a:r>
            <a:r>
              <a:rPr lang="ru-RU" sz="1800" dirty="0"/>
              <a:t>: </a:t>
            </a:r>
            <a:r>
              <a:rPr lang="en-US" sz="1800" dirty="0" err="1"/>
              <a:t>eTOM</a:t>
            </a:r>
            <a:r>
              <a:rPr lang="en-US" sz="1800" dirty="0"/>
              <a:t> </a:t>
            </a:r>
            <a:r>
              <a:rPr lang="ru-RU" sz="1800" dirty="0"/>
              <a:t>указывает на важные функции системным интеграторам и поставщикам, а также на входы и выходы, влияющие на конечный продукт;</a:t>
            </a:r>
          </a:p>
          <a:p>
            <a:pPr>
              <a:spcAft>
                <a:spcPct val="50000"/>
              </a:spcAft>
            </a:pPr>
            <a:r>
              <a:rPr lang="ru-RU" sz="1800" b="1" dirty="0"/>
              <a:t>Сокращает время запуска и упрощает услуги</a:t>
            </a:r>
            <a:r>
              <a:rPr lang="ru-RU" sz="1800" dirty="0"/>
              <a:t>: сервис провайдеры могут внести уточнения или реализовать повторное использование функционально – конечных процессов;</a:t>
            </a:r>
          </a:p>
          <a:p>
            <a:pPr>
              <a:spcAft>
                <a:spcPct val="50000"/>
              </a:spcAft>
            </a:pPr>
            <a:r>
              <a:rPr lang="ru-RU" sz="1800" b="1" dirty="0"/>
              <a:t>Улучшает взаимоотношения с партнерами</a:t>
            </a:r>
            <a:r>
              <a:rPr lang="ru-RU" sz="1800" dirty="0"/>
              <a:t>: </a:t>
            </a:r>
            <a:r>
              <a:rPr lang="en-US" sz="1800" dirty="0" err="1"/>
              <a:t>eTOM</a:t>
            </a:r>
            <a:r>
              <a:rPr lang="ru-RU" sz="1800" dirty="0"/>
              <a:t> позволяет находить общий язык с партнерами и использовать его в качестве основы для партнерства, альянса, аутсорсинга и генеральных соглашений;</a:t>
            </a:r>
          </a:p>
          <a:p>
            <a:pPr>
              <a:spcAft>
                <a:spcPct val="50000"/>
              </a:spcAft>
            </a:pPr>
            <a:r>
              <a:rPr lang="ru-RU" sz="1800" b="1" dirty="0"/>
              <a:t>Снижение стоимости реализации и риска</a:t>
            </a:r>
            <a:r>
              <a:rPr lang="ru-RU" sz="1800" dirty="0"/>
              <a:t>: Системные интеграторы и поставщики услуг создают последовательные и высококачественные потоки процессов с возможностью снизить стоимость и улучшить производительность выполнения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11704372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399579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41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846" y="620688"/>
            <a:ext cx="8318747" cy="556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оптимальной логистической цепи.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В.С., </a:t>
            </a:r>
            <a:r>
              <a:rPr lang="ru-RU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Гаспарян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01(37)2010 г., Логистика сегодня, стр. 18-22.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Сергеев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В.И.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Корпоративная логистика. 300 ответов на вопросы профессионалов.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Москва : ИНФРА_М, 2006. стр. 976.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Акулов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В.Б., Рудаков М.Н.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Теория организации.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Петрозаводск : </a:t>
            </a:r>
            <a:r>
              <a:rPr lang="ru-RU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ПетрГУ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2002.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А.М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Гаджинский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Логистика.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Москва : «Дашков и К°», 2012.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Supply 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Chain Council. [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Интернете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2014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https://supply-chain.org.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Сергеев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В.И., Левина Т.В.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цепей поставок на основе Референтной модели операций в цепях поставок (SCOR-</a:t>
            </a:r>
            <a:r>
              <a:rPr lang="ru-RU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Chain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ГУ ВШЭ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Факультет Логистики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2013.</a:t>
            </a:r>
            <a:endParaRPr lang="ru-RU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Репин </a:t>
            </a:r>
            <a:r>
              <a:rPr lang="ru-RU" dirty="0">
                <a:latin typeface="+mj-lt"/>
              </a:rPr>
              <a:t>В. В., </a:t>
            </a:r>
            <a:r>
              <a:rPr lang="ru-RU" dirty="0" err="1">
                <a:latin typeface="+mj-lt"/>
              </a:rPr>
              <a:t>Елиферов</a:t>
            </a:r>
            <a:r>
              <a:rPr lang="ru-RU" dirty="0">
                <a:latin typeface="+mj-lt"/>
              </a:rPr>
              <a:t> В. Г. Процессный подход к управлению. Моделирование бизнес-процессов. – М.: РИА «Стандарты и качество», 2004 – 408 с., </a:t>
            </a:r>
            <a:r>
              <a:rPr lang="ru-RU" dirty="0" err="1">
                <a:latin typeface="+mj-lt"/>
              </a:rPr>
              <a:t>илл</a:t>
            </a:r>
            <a:r>
              <a:rPr lang="ru-RU" dirty="0">
                <a:latin typeface="+mj-lt"/>
              </a:rPr>
              <a:t>. – (Серия «Практический менеджмент</a:t>
            </a:r>
            <a:r>
              <a:rPr lang="ru-RU" dirty="0" smtClean="0">
                <a:latin typeface="+mj-lt"/>
              </a:rPr>
              <a:t>»).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https://ru.wikipedia.org/wiki/ETOM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http://www.betec.ru/secure/index.php?id=2&amp;sid=10&amp;tid=02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http://wikiitil.ru/books/ITIL_Glossary(rus)-2009.pdf</a:t>
            </a:r>
            <a:endParaRPr lang="ru-RU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http://www.inframanager.ru/itsapiens/articles/history_itil/</a:t>
            </a:r>
            <a:endParaRPr lang="ru-RU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</a:rPr>
              <a:t>Джон </a:t>
            </a:r>
            <a:r>
              <a:rPr lang="ru-RU" b="1" dirty="0" err="1">
                <a:latin typeface="+mj-lt"/>
              </a:rPr>
              <a:t>Райли</a:t>
            </a:r>
            <a:r>
              <a:rPr lang="ru-RU" b="1" dirty="0">
                <a:latin typeface="+mj-lt"/>
              </a:rPr>
              <a:t>, Мартин </a:t>
            </a:r>
            <a:r>
              <a:rPr lang="ru-RU" b="1" dirty="0" err="1">
                <a:latin typeface="+mj-lt"/>
              </a:rPr>
              <a:t>Кринер</a:t>
            </a:r>
            <a:r>
              <a:rPr lang="ru-RU" b="1" dirty="0">
                <a:latin typeface="+mj-lt"/>
              </a:rPr>
              <a:t> NGOSS: Построение эффективных систем поддержки и эксплуатации сетей для операторов связи</a:t>
            </a:r>
            <a:r>
              <a:rPr lang="ru-RU" b="1" u="sng" dirty="0">
                <a:latin typeface="+mj-lt"/>
              </a:rPr>
              <a:t>, </a:t>
            </a:r>
            <a:r>
              <a:rPr lang="ru-RU" b="1" dirty="0">
                <a:latin typeface="+mj-lt"/>
              </a:rPr>
              <a:t>Альпина Бизнес Букс 2007. </a:t>
            </a:r>
            <a:r>
              <a:rPr lang="ru-RU" b="1" dirty="0" smtClean="0">
                <a:latin typeface="+mj-lt"/>
              </a:rPr>
              <a:t>200с.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u="sng" dirty="0" smtClean="0">
                <a:latin typeface="+mj-lt"/>
                <a:hlinkClick r:id="rId6"/>
              </a:rPr>
              <a:t>http</a:t>
            </a:r>
            <a:r>
              <a:rPr lang="ru-RU" b="1" u="sng" dirty="0">
                <a:latin typeface="+mj-lt"/>
                <a:hlinkClick r:id="rId6"/>
              </a:rPr>
              <a:t>://</a:t>
            </a:r>
            <a:r>
              <a:rPr lang="en-US" b="1" u="sng" dirty="0" err="1">
                <a:latin typeface="+mj-lt"/>
                <a:hlinkClick r:id="rId6"/>
              </a:rPr>
              <a:t>ru</a:t>
            </a:r>
            <a:r>
              <a:rPr lang="ru-RU" b="1" u="sng" dirty="0">
                <a:latin typeface="+mj-lt"/>
                <a:hlinkClick r:id="rId6"/>
              </a:rPr>
              <a:t>.</a:t>
            </a:r>
            <a:r>
              <a:rPr lang="en-US" b="1" u="sng" dirty="0" err="1">
                <a:latin typeface="+mj-lt"/>
                <a:hlinkClick r:id="rId6"/>
              </a:rPr>
              <a:t>wikipedia</a:t>
            </a:r>
            <a:r>
              <a:rPr lang="ru-RU" b="1" u="sng" dirty="0">
                <a:latin typeface="+mj-lt"/>
                <a:hlinkClick r:id="rId6"/>
              </a:rPr>
              <a:t>.</a:t>
            </a:r>
            <a:r>
              <a:rPr lang="en-US" b="1" u="sng" dirty="0">
                <a:latin typeface="+mj-lt"/>
                <a:hlinkClick r:id="rId6"/>
              </a:rPr>
              <a:t>org</a:t>
            </a:r>
            <a:r>
              <a:rPr lang="ru-RU" b="1" u="sng" dirty="0">
                <a:latin typeface="+mj-lt"/>
                <a:hlinkClick r:id="rId6"/>
              </a:rPr>
              <a:t>/</a:t>
            </a:r>
            <a:r>
              <a:rPr lang="en-US" b="1" u="sng" dirty="0">
                <a:latin typeface="+mj-lt"/>
                <a:hlinkClick r:id="rId6"/>
              </a:rPr>
              <a:t>wiki</a:t>
            </a:r>
            <a:r>
              <a:rPr lang="ru-RU" b="1" u="sng" dirty="0">
                <a:latin typeface="+mj-lt"/>
                <a:hlinkClick r:id="rId6"/>
              </a:rPr>
              <a:t>/</a:t>
            </a:r>
            <a:r>
              <a:rPr lang="en-US" b="1" u="sng" dirty="0">
                <a:latin typeface="+mj-lt"/>
                <a:hlinkClick r:id="rId6"/>
              </a:rPr>
              <a:t>NGOSS</a:t>
            </a:r>
            <a:r>
              <a:rPr lang="en-US" b="1" dirty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err="1" smtClean="0">
                <a:latin typeface="+mj-lt"/>
              </a:rPr>
              <a:t>А.В.Бачин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Источник: </a:t>
            </a:r>
            <a:r>
              <a:rPr lang="ru-RU" b="1" i="1" u="sng" dirty="0">
                <a:latin typeface="+mj-lt"/>
                <a:hlinkClick r:id="rId7"/>
              </a:rPr>
              <a:t>“</a:t>
            </a:r>
            <a:r>
              <a:rPr lang="ru-RU" b="1" i="1" u="sng" dirty="0" err="1">
                <a:latin typeface="+mj-lt"/>
                <a:hlinkClick r:id="rId7"/>
              </a:rPr>
              <a:t>Oracle</a:t>
            </a:r>
            <a:r>
              <a:rPr lang="ru-RU" b="1" i="1" u="sng" dirty="0">
                <a:latin typeface="+mj-lt"/>
                <a:hlinkClick r:id="rId7"/>
              </a:rPr>
              <a:t> </a:t>
            </a:r>
            <a:r>
              <a:rPr lang="ru-RU" b="1" i="1" u="sng" dirty="0" err="1">
                <a:latin typeface="+mj-lt"/>
                <a:hlinkClick r:id="rId7"/>
              </a:rPr>
              <a:t>Magazine</a:t>
            </a:r>
            <a:r>
              <a:rPr lang="ru-RU" b="1" i="1" u="sng" dirty="0">
                <a:latin typeface="+mj-lt"/>
                <a:hlinkClick r:id="rId7"/>
              </a:rPr>
              <a:t>/Русское издание”</a:t>
            </a:r>
            <a:r>
              <a:rPr lang="ru-RU" b="1" dirty="0">
                <a:latin typeface="+mj-lt"/>
              </a:rPr>
              <a:t> Телеком – модель бизнес-процессов – </a:t>
            </a:r>
            <a:r>
              <a:rPr lang="ru-RU" b="1" dirty="0" err="1">
                <a:latin typeface="+mj-lt"/>
              </a:rPr>
              <a:t>eTOM</a:t>
            </a:r>
            <a:r>
              <a:rPr lang="ru-RU" b="1" dirty="0">
                <a:latin typeface="+mj-lt"/>
              </a:rPr>
              <a:t> – </a:t>
            </a:r>
            <a:r>
              <a:rPr lang="ru-RU" b="1" dirty="0" err="1">
                <a:latin typeface="+mj-lt"/>
              </a:rPr>
              <a:t>Oracle</a:t>
            </a:r>
            <a:r>
              <a:rPr lang="ru-RU" b="1" dirty="0">
                <a:latin typeface="+mj-lt"/>
              </a:rPr>
              <a:t> [Электронный ресурс]:</a:t>
            </a:r>
            <a:r>
              <a:rPr lang="ru-RU" b="1" u="sng" dirty="0" err="1">
                <a:latin typeface="+mj-lt"/>
                <a:hlinkClick r:id="rId8"/>
              </a:rPr>
              <a:t>http</a:t>
            </a:r>
            <a:r>
              <a:rPr lang="ru-RU" b="1" u="sng" dirty="0">
                <a:latin typeface="+mj-lt"/>
                <a:hlinkClick r:id="rId8"/>
              </a:rPr>
              <a:t>://</a:t>
            </a:r>
            <a:r>
              <a:rPr lang="ru-RU" b="1" u="sng" dirty="0" smtClean="0">
                <a:latin typeface="+mj-lt"/>
                <a:hlinkClick r:id="rId8"/>
              </a:rPr>
              <a:t>citforum.ru/</a:t>
            </a:r>
            <a:r>
              <a:rPr lang="ru-RU" b="1" u="sng" dirty="0" err="1" smtClean="0">
                <a:latin typeface="+mj-lt"/>
                <a:hlinkClick r:id="rId8"/>
              </a:rPr>
              <a:t>database</a:t>
            </a:r>
            <a:r>
              <a:rPr lang="ru-RU" b="1" u="sng" dirty="0" smtClean="0">
                <a:latin typeface="+mj-lt"/>
                <a:hlinkClick r:id="rId8"/>
              </a:rPr>
              <a:t>/</a:t>
            </a:r>
            <a:r>
              <a:rPr lang="ru-RU" b="1" u="sng" dirty="0" err="1" smtClean="0">
                <a:latin typeface="+mj-lt"/>
                <a:hlinkClick r:id="rId8"/>
              </a:rPr>
              <a:t>oracle</a:t>
            </a:r>
            <a:r>
              <a:rPr lang="ru-RU" b="1" u="sng" dirty="0" smtClean="0">
                <a:latin typeface="+mj-lt"/>
                <a:hlinkClick r:id="rId8"/>
              </a:rPr>
              <a:t>/</a:t>
            </a:r>
            <a:r>
              <a:rPr lang="ru-RU" b="1" u="sng" dirty="0" err="1" smtClean="0">
                <a:latin typeface="+mj-lt"/>
                <a:hlinkClick r:id="rId8"/>
              </a:rPr>
              <a:t>tema_telecom</a:t>
            </a:r>
            <a:r>
              <a:rPr lang="ru-RU" b="1" u="sng" dirty="0" smtClean="0">
                <a:latin typeface="+mj-lt"/>
                <a:hlinkClick r:id="rId8"/>
              </a:rPr>
              <a:t>/</a:t>
            </a:r>
            <a:endParaRPr lang="ru-RU" b="1" dirty="0" smtClean="0">
              <a:latin typeface="+mj-lt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u="sng" dirty="0" smtClean="0">
                <a:latin typeface="+mj-lt"/>
                <a:hlinkClick r:id="rId9"/>
              </a:rPr>
              <a:t>http</a:t>
            </a:r>
            <a:r>
              <a:rPr lang="ru-RU" b="1" u="sng" dirty="0">
                <a:latin typeface="+mj-lt"/>
                <a:hlinkClick r:id="rId9"/>
              </a:rPr>
              <a:t>://</a:t>
            </a:r>
            <a:r>
              <a:rPr lang="ru-RU" b="1" u="sng" dirty="0" smtClean="0">
                <a:latin typeface="+mj-lt"/>
                <a:hlinkClick r:id="rId9"/>
              </a:rPr>
              <a:t>businessprocess.narod.ru/index19.htm</a:t>
            </a:r>
            <a:endParaRPr lang="ru-RU" b="1" dirty="0" smtClean="0">
              <a:latin typeface="+mj-lt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u="sng" dirty="0" smtClean="0">
                <a:latin typeface="+mj-lt"/>
                <a:hlinkClick r:id="rId10"/>
              </a:rPr>
              <a:t>http</a:t>
            </a:r>
            <a:r>
              <a:rPr lang="ru-RU" b="1" u="sng" dirty="0">
                <a:latin typeface="+mj-lt"/>
                <a:hlinkClick r:id="rId10"/>
              </a:rPr>
              <a:t>://computerra.ru/cio/old/2005/38/39275/</a:t>
            </a:r>
            <a:r>
              <a:rPr lang="ru-RU" b="1" dirty="0">
                <a:latin typeface="+mj-lt"/>
              </a:rPr>
              <a:t> </a:t>
            </a:r>
            <a:endParaRPr lang="ru-RU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683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7" y="1340768"/>
            <a:ext cx="8877080" cy="446449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РЕЗУЛЬТАТЫ АНКЕТИРОВАНИЯ ПО ИСПОЛЬЗОВАНИЮ</a:t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PCF </a:t>
            </a:r>
            <a:r>
              <a:rPr lang="ru-RU" dirty="0" smtClean="0">
                <a:latin typeface="Arial" panose="020B0604020202020204" pitchFamily="34" charset="0"/>
              </a:rPr>
              <a:t>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032420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https://www.apqc.org/knowledge-base/collections/2015-putting-pcf-action-collection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2416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404748"/>
            <a:ext cx="4104456" cy="396802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8386" y="0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РЕЗУЛЬТАТЫ АНКЕТИРОВАНИЯ ПО ИСПОЛЬЗОВАНИЮ</a:t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PCF </a:t>
            </a:r>
            <a:r>
              <a:rPr lang="ru-RU" dirty="0" smtClean="0">
                <a:latin typeface="Arial" panose="020B0604020202020204" pitchFamily="34" charset="0"/>
              </a:rPr>
              <a:t>В США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26" y="805581"/>
            <a:ext cx="7708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ПРОБЛЕМЫ: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 smtClean="0"/>
              <a:t>Сопротивление изменениям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 smtClean="0"/>
              <a:t>Недостаток или отсутствие предварительно поставленных целей управления процессами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 smtClean="0"/>
              <a:t>Недостаточное согласование со стратегическими целями организации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 smtClean="0"/>
              <a:t>Недооценка необходимого объема работ по управлению изменениями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27249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781" y="188640"/>
            <a:ext cx="6247606" cy="615603"/>
          </a:xfrm>
        </p:spPr>
        <p:txBody>
          <a:bodyPr/>
          <a:lstStyle/>
          <a:p>
            <a:pPr algn="ctr"/>
            <a:r>
              <a:rPr lang="ru-RU" dirty="0" smtClean="0"/>
              <a:t>ИСПОЛЬЗОВАНИЕ РЕФЕРЕНТНОЙ МОДЕЛИ ДЛЯ ТОРГОВО-СЕРВИСНОЙ КОМПАНИИ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F5E2-DD8B-4153-B9B0-184D63E71B28}" type="slidenum">
              <a:rPr lang="en-US" smtClean="0"/>
              <a:pPr>
                <a:defRPr/>
              </a:pPr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9913"/>
            <a:ext cx="4916753" cy="23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89" y="4059646"/>
            <a:ext cx="7042835" cy="25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1598075"/>
            <a:ext cx="3240360" cy="6156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kern="0" dirty="0" smtClean="0"/>
              <a:t>ЭТАП 1. МОДЕЛЬ «</a:t>
            </a:r>
            <a:r>
              <a:rPr lang="en-US" kern="0" dirty="0" smtClean="0"/>
              <a:t>AS IS</a:t>
            </a:r>
            <a:r>
              <a:rPr lang="ru-RU" kern="0" dirty="0" smtClean="0"/>
              <a:t>»</a:t>
            </a:r>
            <a:endParaRPr lang="en-US" kern="0" dirty="0" smtClean="0"/>
          </a:p>
          <a:p>
            <a:pPr algn="ctr"/>
            <a:endParaRPr lang="ru-RU" kern="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03640" y="3841380"/>
            <a:ext cx="3240360" cy="6156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05A5A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kern="0" dirty="0" smtClean="0"/>
              <a:t>ЭТАП </a:t>
            </a:r>
            <a:r>
              <a:rPr lang="en-US" kern="0" dirty="0" smtClean="0"/>
              <a:t>2</a:t>
            </a:r>
            <a:r>
              <a:rPr lang="ru-RU" kern="0" dirty="0" smtClean="0"/>
              <a:t>. МОДЕЛЬ «ТО ВЕ»</a:t>
            </a:r>
            <a:endParaRPr lang="en-US" kern="0" dirty="0" smtClean="0"/>
          </a:p>
          <a:p>
            <a:pPr algn="ctr"/>
            <a:endParaRPr lang="ru-RU" kern="0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3104045" y="3182668"/>
            <a:ext cx="2376264" cy="1099991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2620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6281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563813"/>
            <a:ext cx="2233612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smtClean="0">
                <a:latin typeface="Arial" panose="020B0604020202020204" pitchFamily="34" charset="0"/>
              </a:rPr>
              <a:t>Поиск лучших источников и партнеров для информации</a:t>
            </a:r>
            <a:br>
              <a:rPr lang="ru-RU" sz="1200" smtClean="0">
                <a:latin typeface="Arial" panose="020B0604020202020204" pitchFamily="34" charset="0"/>
              </a:rPr>
            </a:br>
            <a:r>
              <a:rPr lang="ru-RU" sz="1200" smtClean="0">
                <a:latin typeface="Arial" panose="020B0604020202020204" pitchFamily="34" charset="0"/>
              </a:rPr>
              <a:t>Оформление участия в проекте</a:t>
            </a:r>
            <a:br>
              <a:rPr lang="ru-RU" sz="1200" smtClean="0">
                <a:latin typeface="Arial" panose="020B0604020202020204" pitchFamily="34" charset="0"/>
              </a:rPr>
            </a:br>
            <a:r>
              <a:rPr lang="ru-RU" sz="1200" smtClean="0">
                <a:latin typeface="Arial" panose="020B0604020202020204" pitchFamily="34" charset="0"/>
              </a:rPr>
              <a:t>Налаживание устойчивых коммуникаций</a:t>
            </a:r>
            <a:br>
              <a:rPr lang="ru-RU" sz="1200" smtClean="0">
                <a:latin typeface="Arial" panose="020B0604020202020204" pitchFamily="34" charset="0"/>
              </a:rPr>
            </a:br>
            <a:r>
              <a:rPr lang="ru-RU" sz="1200" smtClean="0">
                <a:latin typeface="Arial" panose="020B0604020202020204" pitchFamily="34" charset="0"/>
              </a:rPr>
              <a:t>Выбор и утверждение инструментов сбора данных</a:t>
            </a:r>
            <a:br>
              <a:rPr lang="ru-RU" sz="1200" smtClean="0">
                <a:latin typeface="Arial" panose="020B0604020202020204" pitchFamily="34" charset="0"/>
              </a:rPr>
            </a:br>
            <a:endParaRPr lang="ru-RU" sz="1200" smtClean="0">
              <a:latin typeface="Arial" panose="020B0604020202020204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587625" y="2563813"/>
            <a:ext cx="19446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505A5A"/>
                </a:solidFill>
              </a:rPr>
              <a:t>Посещение компаний-партнеров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Сбор информации, используя инструментарии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Разработка кейсов</a:t>
            </a:r>
            <a:br>
              <a:rPr lang="ru-RU" b="1">
                <a:solidFill>
                  <a:srgbClr val="505A5A"/>
                </a:solidFill>
              </a:rPr>
            </a:br>
            <a:endParaRPr lang="ru-RU" b="1">
              <a:solidFill>
                <a:srgbClr val="505A5A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676775" y="2419350"/>
            <a:ext cx="1800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505A5A"/>
                </a:solidFill>
              </a:rPr>
              <a:t>Анализ данных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Идентификация ключевых процессов,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КФУ и возможностей</a:t>
            </a:r>
            <a:br>
              <a:rPr lang="ru-RU" b="1">
                <a:solidFill>
                  <a:srgbClr val="505A5A"/>
                </a:solidFill>
              </a:rPr>
            </a:br>
            <a:endParaRPr lang="ru-RU" b="1">
              <a:solidFill>
                <a:srgbClr val="505A5A"/>
              </a:solidFill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630988" y="2549525"/>
            <a:ext cx="19446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505A5A"/>
                </a:solidFill>
              </a:rPr>
              <a:t>Создание баз знаний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Обсуждение особенностей и актуализация ключевых процессов, КФУ и возможностей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Обмен знаниями и обучение в рамках проекта</a:t>
            </a:r>
            <a:br>
              <a:rPr lang="ru-RU" b="1">
                <a:solidFill>
                  <a:srgbClr val="505A5A"/>
                </a:solidFill>
              </a:rPr>
            </a:br>
            <a:r>
              <a:rPr lang="ru-RU" b="1">
                <a:solidFill>
                  <a:srgbClr val="505A5A"/>
                </a:solidFill>
              </a:rPr>
              <a:t>Разработка отчетов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239713" y="1549400"/>
            <a:ext cx="2460625" cy="522288"/>
          </a:xfrm>
          <a:prstGeom prst="chevron">
            <a:avLst>
              <a:gd name="adj" fmla="val 150411"/>
            </a:avLst>
          </a:prstGeom>
          <a:solidFill>
            <a:srgbClr val="66FF6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ru-RU" sz="1400"/>
              <a:t>Планирование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2268538" y="1436688"/>
            <a:ext cx="2081212" cy="739775"/>
          </a:xfrm>
          <a:prstGeom prst="chevron">
            <a:avLst>
              <a:gd name="adj" fmla="val 80609"/>
            </a:avLst>
          </a:prstGeom>
          <a:solidFill>
            <a:srgbClr val="66FF6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ru-RU" sz="1400"/>
              <a:t>Сбор информации</a:t>
            </a:r>
          </a:p>
        </p:txBody>
      </p:sp>
      <p:sp>
        <p:nvSpPr>
          <p:cNvPr id="18440" name="AutoShape 12"/>
          <p:cNvSpPr>
            <a:spLocks noChangeArrowheads="1"/>
          </p:cNvSpPr>
          <p:nvPr/>
        </p:nvSpPr>
        <p:spPr bwMode="auto">
          <a:xfrm>
            <a:off x="4132263" y="1544638"/>
            <a:ext cx="2600325" cy="523875"/>
          </a:xfrm>
          <a:prstGeom prst="chevron">
            <a:avLst>
              <a:gd name="adj" fmla="val 88748"/>
            </a:avLst>
          </a:prstGeom>
          <a:solidFill>
            <a:srgbClr val="66FF6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ru-RU" sz="1400"/>
              <a:t>Анализ информации</a:t>
            </a:r>
          </a:p>
        </p:txBody>
      </p:sp>
      <p:sp>
        <p:nvSpPr>
          <p:cNvPr id="18441" name="AutoShape 13"/>
          <p:cNvSpPr>
            <a:spLocks noChangeArrowheads="1"/>
          </p:cNvSpPr>
          <p:nvPr/>
        </p:nvSpPr>
        <p:spPr bwMode="auto">
          <a:xfrm>
            <a:off x="6403975" y="1544638"/>
            <a:ext cx="2416175" cy="523875"/>
          </a:xfrm>
          <a:prstGeom prst="chevron">
            <a:avLst>
              <a:gd name="adj" fmla="val 84790"/>
            </a:avLst>
          </a:prstGeom>
          <a:solidFill>
            <a:srgbClr val="66FF6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620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62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ru-RU" sz="1400"/>
              <a:t>Разработка модели</a:t>
            </a:r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971550" y="333375"/>
            <a:ext cx="7058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>
                <a:solidFill>
                  <a:srgbClr val="505A5A"/>
                </a:solidFill>
              </a:rPr>
              <a:t>ЭТАПЫ СОЗДАНИЯ РЕФЕРЕНТНОЙ МОДЕЛИ </a:t>
            </a:r>
            <a:br>
              <a:rPr lang="ru-RU" sz="2400" b="1">
                <a:solidFill>
                  <a:srgbClr val="505A5A"/>
                </a:solidFill>
              </a:rPr>
            </a:br>
            <a:endParaRPr lang="ru-RU" sz="2400" b="1">
              <a:solidFill>
                <a:srgbClr val="505A5A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</a:rPr>
              <a:t>ОБЕСПЕЧЕНИЕ КАЧЕСТВА ПРОЕКТА РАЗРАБОТКИ РЕФЕРЕНТНОЙ МОДЕЛИ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>
                <a:latin typeface="Arial" panose="020B0604020202020204" pitchFamily="34" charset="0"/>
              </a:rPr>
              <a:t>ОБЕСПЕЧЕНИЕ КАЧЕСТВА УПРАВЛЕНИЯ ПРОЕКТОМ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УЧЕТ СТРАТЕГИЧЕСКИХ ЦЕЛЕЙ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СТРУКТУРИРОВАНИЕ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ИСПОЛЬЗОВАНИЕ АДЕКВАТНЫХ ИСТОЧНИКОВ</a:t>
            </a:r>
          </a:p>
          <a:p>
            <a:pPr>
              <a:lnSpc>
                <a:spcPct val="90000"/>
              </a:lnSpc>
            </a:pPr>
            <a:endParaRPr lang="ru-RU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>
                <a:latin typeface="Arial" panose="020B0604020202020204" pitchFamily="34" charset="0"/>
              </a:rPr>
              <a:t>ОБЕСПЕЧЕНИЕ КАЧЕСТВА ПРОЦЕДУР АУДИТА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ОТБОР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СТАНДАРТИЗАЦИЯ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СБОР, АНАЛИЗ И ОТЧЕТЫ</a:t>
            </a:r>
          </a:p>
          <a:p>
            <a:pPr>
              <a:lnSpc>
                <a:spcPct val="90000"/>
              </a:lnSpc>
            </a:pPr>
            <a:endParaRPr lang="ru-RU" b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>
                <a:latin typeface="Arial" panose="020B0604020202020204" pitchFamily="34" charset="0"/>
              </a:rPr>
              <a:t>КУЛЬТУРА КАЧЕСТВА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ПРОФЕССИОНАЛИЗМ</a:t>
            </a:r>
          </a:p>
          <a:p>
            <a:pPr>
              <a:lnSpc>
                <a:spcPct val="90000"/>
              </a:lnSpc>
            </a:pPr>
            <a:r>
              <a:rPr lang="ru-RU" b="0" smtClean="0">
                <a:latin typeface="Arial" panose="020B0604020202020204" pitchFamily="34" charset="0"/>
              </a:rPr>
              <a:t>АДЕКВАТНОСТЬ КОММУНИКАЦИЙ В ПРОЕКТЕ</a:t>
            </a:r>
            <a:endParaRPr 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для_оформления_презентаций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Шаблон_для_оформления_презентаций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62063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62063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_для_оформления_презентаций 1">
        <a:dk1>
          <a:srgbClr val="323937"/>
        </a:dk1>
        <a:lt1>
          <a:srgbClr val="FFFFFF"/>
        </a:lt1>
        <a:dk2>
          <a:srgbClr val="505C59"/>
        </a:dk2>
        <a:lt2>
          <a:srgbClr val="808080"/>
        </a:lt2>
        <a:accent1>
          <a:srgbClr val="F8D66A"/>
        </a:accent1>
        <a:accent2>
          <a:srgbClr val="E10060"/>
        </a:accent2>
        <a:accent3>
          <a:srgbClr val="FFFFFF"/>
        </a:accent3>
        <a:accent4>
          <a:srgbClr val="292F2D"/>
        </a:accent4>
        <a:accent5>
          <a:srgbClr val="FBE8B9"/>
        </a:accent5>
        <a:accent6>
          <a:srgbClr val="CC0056"/>
        </a:accent6>
        <a:hlink>
          <a:srgbClr val="505C5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_для_оформления_презентаций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Шаблон_для_оформления_презентаций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62063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62063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_для_оформления_презентаций 1">
        <a:dk1>
          <a:srgbClr val="323937"/>
        </a:dk1>
        <a:lt1>
          <a:srgbClr val="FFFFFF"/>
        </a:lt1>
        <a:dk2>
          <a:srgbClr val="505C59"/>
        </a:dk2>
        <a:lt2>
          <a:srgbClr val="808080"/>
        </a:lt2>
        <a:accent1>
          <a:srgbClr val="F8D66A"/>
        </a:accent1>
        <a:accent2>
          <a:srgbClr val="E10060"/>
        </a:accent2>
        <a:accent3>
          <a:srgbClr val="FFFFFF"/>
        </a:accent3>
        <a:accent4>
          <a:srgbClr val="292F2D"/>
        </a:accent4>
        <a:accent5>
          <a:srgbClr val="FBE8B9"/>
        </a:accent5>
        <a:accent6>
          <a:srgbClr val="CC0056"/>
        </a:accent6>
        <a:hlink>
          <a:srgbClr val="505C5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Шаблон_для_оформления_презентаций</Template>
  <TotalTime>12656</TotalTime>
  <Words>3690</Words>
  <Application>Microsoft Office PowerPoint</Application>
  <PresentationFormat>Экран (4:3)</PresentationFormat>
  <Paragraphs>403</Paragraphs>
  <Slides>41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Calibri</vt:lpstr>
      <vt:lpstr>Times New Roman</vt:lpstr>
      <vt:lpstr>Webdings</vt:lpstr>
      <vt:lpstr>Wingdings</vt:lpstr>
      <vt:lpstr>Шаблон_для_оформления_презентаций</vt:lpstr>
      <vt:lpstr>1_Шаблон_для_оформления_презентаций</vt:lpstr>
      <vt:lpstr> ЭТАЛОННЫЕ И РЕФЕРЕНТНЫЕ МОДЕЛИ  БИЗНЕС-ПРОЦЕССОВ</vt:lpstr>
      <vt:lpstr>ПОНЯТИЕ ОБ ЭТАЛОННЫХ И РЕФЕРЕНТНЫХ МОДЕЛЯХ</vt:lpstr>
      <vt:lpstr>Презентация PowerPoint</vt:lpstr>
      <vt:lpstr>УРОВНИ РЕФЕРЕНТНОЙ МОДЕЛИ ПРОЦЕССОВ</vt:lpstr>
      <vt:lpstr>РЕЗУЛЬТАТЫ АНКЕТИРОВАНИЯ ПО ИСПОЛЬЗОВАНИЮ  PCF В США</vt:lpstr>
      <vt:lpstr>РЕЗУЛЬТАТЫ АНКЕТИРОВАНИЯ ПО ИСПОЛЬЗОВАНИЮ  PCF В США</vt:lpstr>
      <vt:lpstr>ИСПОЛЬЗОВАНИЕ РЕФЕРЕНТНОЙ МОДЕЛИ ДЛЯ ТОРГОВО-СЕРВИСНОЙ КОМПАНИИ </vt:lpstr>
      <vt:lpstr>Поиск лучших источников и партнеров для информации Оформление участия в проекте Налаживание устойчивых коммуникаций Выбор и утверждение инструментов сбора данных </vt:lpstr>
      <vt:lpstr>ОБЕСПЕЧЕНИЕ КАЧЕСТВА ПРОЕКТА РАЗРАБОТКИ РЕФЕРЕНТНОЙ МОДЕЛИ</vt:lpstr>
      <vt:lpstr>ПРИМЕР: СОЗДАНИЕ РЕФЕРЕНТНОЙ МОДЕЛИ КОММЕРЧЕСКОГО БАНКА ФАЗА 1 МОДЕЛЬ ПРОЦЕССОВ ВЕРХНЕГО УРОВНЯ</vt:lpstr>
      <vt:lpstr>ПРИМЕР: СОЗДАНИЕ РЕФЕРЕНТНОЙ МОДЕЛИ КОММЕРЧЕСКОГО БАНКА ФАЗА2.  ДЕТАЛИЗАЦИЯ  ОСНОВНЫХ ПРОЦЕССОВ</vt:lpstr>
      <vt:lpstr>РАЗРАБОТКА МОДЕЛЕЙ ДЛЯ СПЕЦИФИЧЕСКИХ СФЕР ДЕЯТЕЛЬНОСТИ: МОДЕЛЬ ПРОЦЕССОВ УНИВЕРСИТЕТА</vt:lpstr>
      <vt:lpstr>РЕФЕРЕНТНАЯ МОДЕЛЬ СИСТЕМНЫХ ИНТЕГРАТОРОВ</vt:lpstr>
      <vt:lpstr>Capability Maturity Model – CMM (первая версия – 1991 г.) </vt:lpstr>
      <vt:lpstr>Презентация PowerPoint</vt:lpstr>
      <vt:lpstr>Эталонная модель процессов по ИСО/МЭК ТО 15504 (верхний уровень)</vt:lpstr>
      <vt:lpstr>Презентация PowerPoint</vt:lpstr>
      <vt:lpstr>CAPABILITY MATURITY MODEL INTEGRATION - ИНТЕГРИРОВАННАЯ МОДЕЛЬ  ТЕХНОЛОГИЧЕСКОЙ ЗРЕЛОСТИ, CMMI (С 2002 Г.)  </vt:lpstr>
      <vt:lpstr>Презентация PowerPoint</vt:lpstr>
      <vt:lpstr>СТАНДАРТ ITIL  (IT Infrastructure Library — библиотека инфраструктуры информационных технологий) —  библиотека, описывающая лучшие из применяемых на практике способов организации работы подразделений или компаний, занимающихся предоставлением услуг в области информационных технологий.  В семи томах библиотеки описан весь набор процессов, необходимых для того, чтобы обеспечить постоянное высокое качество IT-сервисов и повысить степень удовлетворенности пользователей.</vt:lpstr>
      <vt:lpstr>Десять принципов ITIL</vt:lpstr>
      <vt:lpstr>Десять принципов ITIL</vt:lpstr>
      <vt:lpstr>Презентация PowerPoint</vt:lpstr>
      <vt:lpstr>Пример процессов верхнего уровня ИТ- подразделения</vt:lpstr>
      <vt:lpstr>Группа процессов управления уровнем сервиса ИТ-подразделения</vt:lpstr>
      <vt:lpstr>Реализация процессов ITIL/ITSM</vt:lpstr>
      <vt:lpstr>Внедрение ИС и процессы ITIL/ITSM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ВЕРХНИЙ УРОВЕНЬ ПРОЦЕССОВ еТОМ и их связь с ITIL http://www.invest-aura.com/wordpress/wp-content/uploads/2010/11/Overview_eTOM_ITIL1.jpg</vt:lpstr>
      <vt:lpstr>Основные преимущества eTOM: </vt:lpstr>
      <vt:lpstr>Источники</vt:lpstr>
    </vt:vector>
  </TitlesOfParts>
  <Company>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 моделирование бизнес-процессов</dc:title>
  <dc:creator>ValeryC</dc:creator>
  <cp:lastModifiedBy>Ярослав Горчаков</cp:lastModifiedBy>
  <cp:revision>192</cp:revision>
  <dcterms:created xsi:type="dcterms:W3CDTF">2007-01-16T13:14:27Z</dcterms:created>
  <dcterms:modified xsi:type="dcterms:W3CDTF">2016-11-14T01:21:28Z</dcterms:modified>
</cp:coreProperties>
</file>