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53" r:id="rId2"/>
    <p:sldMasterId id="2147483654" r:id="rId3"/>
    <p:sldMasterId id="2147483655" r:id="rId4"/>
    <p:sldMasterId id="2147483656" r:id="rId5"/>
  </p:sldMasterIdLst>
  <p:notesMasterIdLst>
    <p:notesMasterId r:id="rId13"/>
  </p:notesMasterIdLst>
  <p:handoutMasterIdLst>
    <p:handoutMasterId r:id="rId14"/>
  </p:handoutMasterIdLst>
  <p:sldIdLst>
    <p:sldId id="263" r:id="rId6"/>
    <p:sldId id="265" r:id="rId7"/>
    <p:sldId id="272" r:id="rId8"/>
    <p:sldId id="294" r:id="rId9"/>
    <p:sldId id="296" r:id="rId10"/>
    <p:sldId id="297" r:id="rId11"/>
    <p:sldId id="299" r:id="rId12"/>
  </p:sldIdLst>
  <p:sldSz cx="9144000" cy="6858000" type="screen4x3"/>
  <p:notesSz cx="7315200" cy="96012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C220"/>
    <a:srgbClr val="A7A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70175" autoAdjust="0"/>
  </p:normalViewPr>
  <p:slideViewPr>
    <p:cSldViewPr>
      <p:cViewPr varScale="1">
        <p:scale>
          <a:sx n="40" d="100"/>
          <a:sy n="40" d="100"/>
        </p:scale>
        <p:origin x="1555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014" tIns="43507" rIns="87014" bIns="43507" numCol="1" anchor="t" anchorCtr="0" compatLnSpc="1">
            <a:prstTxWarp prst="textNoShape">
              <a:avLst/>
            </a:prstTxWarp>
          </a:bodyPr>
          <a:lstStyle>
            <a:lvl1pPr defTabSz="869950" eaLnBrk="1" hangingPunct="1">
              <a:spcAft>
                <a:spcPct val="0"/>
              </a:spcAft>
              <a:defRPr sz="11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014" tIns="43507" rIns="87014" bIns="43507" numCol="1" anchor="t" anchorCtr="0" compatLnSpc="1">
            <a:prstTxWarp prst="textNoShape">
              <a:avLst/>
            </a:prstTxWarp>
          </a:bodyPr>
          <a:lstStyle>
            <a:lvl1pPr algn="r" defTabSz="869950" eaLnBrk="1" hangingPunct="1">
              <a:spcAft>
                <a:spcPct val="0"/>
              </a:spcAft>
              <a:defRPr sz="1100" smtClean="0"/>
            </a:lvl1pPr>
          </a:lstStyle>
          <a:p>
            <a:pPr>
              <a:defRPr/>
            </a:pPr>
            <a:fld id="{6A2C685C-7A85-47A8-9040-B6E144D27C1A}" type="datetime1">
              <a:rPr lang="de-DE"/>
              <a:pPr>
                <a:defRPr/>
              </a:pPr>
              <a:t>14.11.2016</a:t>
            </a:fld>
            <a:endParaRPr lang="de-DE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014" tIns="43507" rIns="87014" bIns="43507" numCol="1" anchor="b" anchorCtr="0" compatLnSpc="1">
            <a:prstTxWarp prst="textNoShape">
              <a:avLst/>
            </a:prstTxWarp>
          </a:bodyPr>
          <a:lstStyle>
            <a:lvl1pPr defTabSz="869950" eaLnBrk="1" hangingPunct="1">
              <a:spcAft>
                <a:spcPct val="0"/>
              </a:spcAft>
              <a:defRPr sz="11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014" tIns="43507" rIns="87014" bIns="43507" numCol="1" anchor="b" anchorCtr="0" compatLnSpc="1">
            <a:prstTxWarp prst="textNoShape">
              <a:avLst/>
            </a:prstTxWarp>
          </a:bodyPr>
          <a:lstStyle>
            <a:lvl1pPr algn="r" defTabSz="869950" eaLnBrk="1" hangingPunct="1">
              <a:spcAft>
                <a:spcPct val="0"/>
              </a:spcAft>
              <a:defRPr sz="1100" smtClean="0"/>
            </a:lvl1pPr>
          </a:lstStyle>
          <a:p>
            <a:pPr>
              <a:defRPr/>
            </a:pPr>
            <a:fld id="{C1766BFA-0BFF-415C-BE98-A09565E522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978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54" tIns="47127" rIns="94254" bIns="47127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spcAft>
                <a:spcPct val="0"/>
              </a:spcAft>
              <a:defRPr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54" tIns="47127" rIns="94254" bIns="47127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spcAft>
                <a:spcPct val="0"/>
              </a:spcAft>
              <a:defRPr smtClean="0"/>
            </a:lvl1pPr>
          </a:lstStyle>
          <a:p>
            <a:pPr>
              <a:defRPr/>
            </a:pPr>
            <a:fld id="{6778141D-5590-427B-B88C-75B64FC34993}" type="datetime1">
              <a:rPr lang="de-DE"/>
              <a:pPr>
                <a:defRPr/>
              </a:pPr>
              <a:t>14.11.2016</a:t>
            </a:fld>
            <a:endParaRPr lang="de-DE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54" tIns="47127" rIns="94254" bIns="471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54" tIns="47127" rIns="94254" bIns="47127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spcAft>
                <a:spcPct val="0"/>
              </a:spcAft>
              <a:defRPr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54" tIns="47127" rIns="94254" bIns="47127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spcAft>
                <a:spcPct val="0"/>
              </a:spcAft>
              <a:defRPr smtClean="0"/>
            </a:lvl1pPr>
          </a:lstStyle>
          <a:p>
            <a:pPr>
              <a:defRPr/>
            </a:pPr>
            <a:fld id="{DDF3AC4F-9756-4F31-8835-FAE0BB733AD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204923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C3663C90-08DF-4EA1-A5EC-9DB6E41FD1DE}" type="datetime1">
              <a:rPr lang="de-DE"/>
              <a:pPr>
                <a:spcAft>
                  <a:spcPct val="0"/>
                </a:spcAft>
              </a:pPr>
              <a:t>14.11.2016</a:t>
            </a:fld>
            <a:endParaRPr lang="de-DE"/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57EA865E-3E73-489E-8DD7-65753180E5A2}" type="slidenum">
              <a:rPr lang="de-DE"/>
              <a:pPr>
                <a:spcAft>
                  <a:spcPct val="0"/>
                </a:spcAft>
              </a:pPr>
              <a:t>1</a:t>
            </a:fld>
            <a:endParaRPr lang="de-DE"/>
          </a:p>
        </p:txBody>
      </p:sp>
      <p:sp>
        <p:nvSpPr>
          <p:cNvPr id="1638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128264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64084398-6C14-4919-9019-0AE6A558C328}" type="datetime1">
              <a:rPr lang="de-DE"/>
              <a:pPr>
                <a:spcAft>
                  <a:spcPct val="0"/>
                </a:spcAft>
              </a:pPr>
              <a:t>14.11.2016</a:t>
            </a:fld>
            <a:endParaRPr lang="de-DE"/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11AE8EE1-27F3-4DCA-870D-8876DF7637B1}" type="slidenum">
              <a:rPr lang="de-DE"/>
              <a:pPr>
                <a:spcAft>
                  <a:spcPct val="0"/>
                </a:spcAft>
              </a:pPr>
              <a:t>2</a:t>
            </a:fld>
            <a:endParaRPr lang="de-DE"/>
          </a:p>
        </p:txBody>
      </p:sp>
      <p:sp>
        <p:nvSpPr>
          <p:cNvPr id="2048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</p:spPr>
        <p:txBody>
          <a:bodyPr/>
          <a:lstStyle/>
          <a:p>
            <a:pPr eaLnBrk="1" hangingPunct="1"/>
            <a:r>
              <a:rPr lang="ru-RU" smtClean="0"/>
              <a:t>Классификация ошибок процесса имеет теоретическую основу и базируется на опыте компании «Логика бизнеса».</a:t>
            </a:r>
          </a:p>
        </p:txBody>
      </p:sp>
    </p:spTree>
    <p:extLst>
      <p:ext uri="{BB962C8B-B14F-4D97-AF65-F5344CB8AC3E}">
        <p14:creationId xmlns:p14="http://schemas.microsoft.com/office/powerpoint/2010/main" val="191720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D4FFF8FB-FF13-463E-8FC9-71FAE83AA166}" type="datetime1">
              <a:rPr lang="de-DE"/>
              <a:pPr>
                <a:spcAft>
                  <a:spcPct val="0"/>
                </a:spcAft>
              </a:pPr>
              <a:t>14.11.2016</a:t>
            </a:fld>
            <a:endParaRPr lang="de-DE"/>
          </a:p>
        </p:txBody>
      </p:sp>
      <p:sp>
        <p:nvSpPr>
          <p:cNvPr id="327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6186CFBA-9EEF-4588-81BC-4755E3FBDAB0}" type="slidenum">
              <a:rPr lang="de-DE"/>
              <a:pPr>
                <a:spcAft>
                  <a:spcPct val="0"/>
                </a:spcAft>
              </a:pPr>
              <a:t>3</a:t>
            </a:fld>
            <a:endParaRPr lang="de-DE"/>
          </a:p>
        </p:txBody>
      </p:sp>
      <p:sp>
        <p:nvSpPr>
          <p:cNvPr id="3277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962644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8BEC7208-7296-4734-BD31-F71FA545A70C}" type="datetime1">
              <a:rPr lang="de-DE"/>
              <a:pPr>
                <a:spcAft>
                  <a:spcPct val="0"/>
                </a:spcAft>
              </a:pPr>
              <a:t>14.11.2016</a:t>
            </a:fld>
            <a:endParaRPr lang="de-DE"/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43803DD5-84A8-4167-879C-CE2AB0B38011}" type="slidenum">
              <a:rPr lang="de-DE"/>
              <a:pPr>
                <a:spcAft>
                  <a:spcPct val="0"/>
                </a:spcAft>
              </a:pPr>
              <a:t>4</a:t>
            </a:fld>
            <a:endParaRPr lang="de-DE"/>
          </a:p>
        </p:txBody>
      </p:sp>
      <p:sp>
        <p:nvSpPr>
          <p:cNvPr id="3686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2568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7DD57880-58BE-44B8-A5B3-775F09BB9D99}" type="datetime1">
              <a:rPr lang="de-DE"/>
              <a:pPr>
                <a:spcAft>
                  <a:spcPct val="0"/>
                </a:spcAft>
              </a:pPr>
              <a:t>14.11.2016</a:t>
            </a:fld>
            <a:endParaRPr lang="de-DE"/>
          </a:p>
        </p:txBody>
      </p:sp>
      <p:sp>
        <p:nvSpPr>
          <p:cNvPr id="409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D1863AD6-D8A7-449B-BB40-4CDD4F6B8C57}" type="slidenum">
              <a:rPr lang="de-DE"/>
              <a:pPr>
                <a:spcAft>
                  <a:spcPct val="0"/>
                </a:spcAft>
              </a:pPr>
              <a:t>5</a:t>
            </a:fld>
            <a:endParaRPr lang="de-DE"/>
          </a:p>
        </p:txBody>
      </p:sp>
      <p:sp>
        <p:nvSpPr>
          <p:cNvPr id="4096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767068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7F20A9DD-0A45-400E-BEB3-F025F1AA1075}" type="datetime1">
              <a:rPr lang="de-DE"/>
              <a:pPr>
                <a:spcAft>
                  <a:spcPct val="0"/>
                </a:spcAft>
              </a:pPr>
              <a:t>14.11.2016</a:t>
            </a:fld>
            <a:endParaRPr lang="de-DE"/>
          </a:p>
        </p:txBody>
      </p:sp>
      <p:sp>
        <p:nvSpPr>
          <p:cNvPr id="430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80F18F9E-0142-4908-B896-D92638BADA0B}" type="slidenum">
              <a:rPr lang="de-DE"/>
              <a:pPr>
                <a:spcAft>
                  <a:spcPct val="0"/>
                </a:spcAft>
              </a:pPr>
              <a:t>6</a:t>
            </a:fld>
            <a:endParaRPr lang="de-DE"/>
          </a:p>
        </p:txBody>
      </p:sp>
      <p:sp>
        <p:nvSpPr>
          <p:cNvPr id="4301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320397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EBD74BB3-DAAA-4D99-8A21-ECE5BA4F3E27}" type="datetime1">
              <a:rPr lang="de-DE"/>
              <a:pPr>
                <a:spcAft>
                  <a:spcPct val="0"/>
                </a:spcAft>
              </a:pPr>
              <a:t>14.11.2016</a:t>
            </a:fld>
            <a:endParaRPr lang="de-DE"/>
          </a:p>
        </p:txBody>
      </p:sp>
      <p:sp>
        <p:nvSpPr>
          <p:cNvPr id="450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2975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0E5CE3C0-0C84-4DB4-A2E0-BA3FB6640180}" type="slidenum">
              <a:rPr lang="de-DE"/>
              <a:pPr>
                <a:spcAft>
                  <a:spcPct val="0"/>
                </a:spcAft>
              </a:pPr>
              <a:t>7</a:t>
            </a:fld>
            <a:endParaRPr lang="de-DE"/>
          </a:p>
        </p:txBody>
      </p:sp>
      <p:sp>
        <p:nvSpPr>
          <p:cNvPr id="4506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6413" y="4560888"/>
            <a:ext cx="6453187" cy="4624387"/>
          </a:xfrm>
          <a:noFill/>
        </p:spPr>
        <p:txBody>
          <a:bodyPr/>
          <a:lstStyle/>
          <a:p>
            <a:pPr eaLnBrk="1" hangingPunct="1"/>
            <a:r>
              <a:rPr lang="ru-RU" b="1" dirty="0" smtClean="0"/>
              <a:t>Аттестация</a:t>
            </a:r>
            <a:r>
              <a:rPr lang="ru-RU" dirty="0" smtClean="0"/>
              <a:t> направлена на обеспечение адекватности управления процессами и должна учитывать внешнюю среду, в которой выполняются аттестуемые процессы. Чтобы предприятие могло улучшить качество своей продукции, оно должно иметь проверенный, последовательный и надежный метод для аттестации состояния своих технологических процессов, а также иметь инструментальные средства использования ее результатов. </a:t>
            </a:r>
          </a:p>
          <a:p>
            <a:pPr eaLnBrk="1" hangingPunct="1"/>
            <a:r>
              <a:rPr lang="ru-RU" b="1" dirty="0" smtClean="0"/>
              <a:t>Аудит</a:t>
            </a:r>
            <a:r>
              <a:rPr lang="ru-RU" dirty="0" smtClean="0"/>
              <a:t> - систематический, независимый и документированный процесс получения свидетельств аудита и объективного их оценивания с целью установления степени выполнения согласованных критериев аудита (ГОСТ Р ИСО 9000).</a:t>
            </a:r>
          </a:p>
          <a:p>
            <a:pPr eaLnBrk="1" hangingPunct="1"/>
            <a:r>
              <a:rPr lang="ru-RU" b="1" dirty="0" smtClean="0"/>
              <a:t>Критерии аудита</a:t>
            </a:r>
            <a:r>
              <a:rPr lang="ru-RU" dirty="0" smtClean="0"/>
              <a:t>: Совокупность политики, процедур или требований.</a:t>
            </a:r>
          </a:p>
          <a:p>
            <a:pPr eaLnBrk="1" hangingPunct="1"/>
            <a:r>
              <a:rPr lang="ru-RU" dirty="0" smtClean="0"/>
              <a:t>Примечание - Критерии аудита используют в качестве базы для сравнения свидетельств аудита.</a:t>
            </a:r>
          </a:p>
          <a:p>
            <a:pPr eaLnBrk="1" hangingPunct="1"/>
            <a:r>
              <a:rPr lang="ru-RU" b="1" dirty="0" smtClean="0"/>
              <a:t>Свидетельство аудита</a:t>
            </a:r>
            <a:r>
              <a:rPr lang="ru-RU" dirty="0" smtClean="0"/>
              <a:t>: Записи, изложение фактов или другой информации, сопоставляемые с критериями аудита, которые могут быть перепроверены.</a:t>
            </a:r>
          </a:p>
          <a:p>
            <a:pPr eaLnBrk="1" hangingPunct="1"/>
            <a:r>
              <a:rPr lang="ru-RU" dirty="0" smtClean="0"/>
              <a:t>Свидетельство аудита может быть в качественном или количественном выражении.</a:t>
            </a:r>
          </a:p>
          <a:p>
            <a:pPr eaLnBrk="1" hangingPunct="1"/>
            <a:r>
              <a:rPr lang="ru-RU" b="1" dirty="0" smtClean="0"/>
              <a:t>Выводы (наблюдения) аудита</a:t>
            </a:r>
            <a:r>
              <a:rPr lang="ru-RU" dirty="0" smtClean="0"/>
              <a:t>: Результаты сопоставления свидетельства аудита с критериями аудита.</a:t>
            </a:r>
          </a:p>
          <a:p>
            <a:pPr eaLnBrk="1" hangingPunct="1"/>
            <a:r>
              <a:rPr lang="ru-RU" b="1" dirty="0" smtClean="0"/>
              <a:t>Область аудита</a:t>
            </a:r>
            <a:r>
              <a:rPr lang="ru-RU" dirty="0" smtClean="0"/>
              <a:t>: Содержание и границы аудита.</a:t>
            </a:r>
          </a:p>
        </p:txBody>
      </p:sp>
    </p:spTree>
    <p:extLst>
      <p:ext uri="{BB962C8B-B14F-4D97-AF65-F5344CB8AC3E}">
        <p14:creationId xmlns:p14="http://schemas.microsoft.com/office/powerpoint/2010/main" val="303723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DS Scheer_Titelmaster2005_allg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IDSLogoClai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150" y="134938"/>
            <a:ext cx="126365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55625" y="762000"/>
            <a:ext cx="5043488" cy="1846263"/>
          </a:xfrm>
        </p:spPr>
        <p:txBody>
          <a:bodyPr lIns="0" tIns="45720" rIns="90000" anchor="ctr"/>
          <a:lstStyle>
            <a:lvl1pPr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Titel: Arial, 25 pt, fett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55625" y="4057650"/>
            <a:ext cx="4006850" cy="1298575"/>
          </a:xfrm>
          <a:extLst>
            <a:ext uri="{909E8E84-426E-40DD-AFC4-6F175D3DCCD1}">
              <a14:hiddenFill xmlns:a14="http://schemas.microsoft.com/office/drawing/2010/main">
                <a:solidFill>
                  <a:srgbClr val="F8D66A"/>
                </a:solidFill>
              </a14:hiddenFill>
            </a:ext>
          </a:extLst>
        </p:spPr>
        <p:txBody>
          <a:bodyPr lIns="0"/>
          <a:lstStyle>
            <a:lvl1pPr marL="0" indent="0">
              <a:buClr>
                <a:srgbClr val="323937"/>
              </a:buClr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Untertitel: Arial, 20 pt, fett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2438" y="6562725"/>
            <a:ext cx="1905000" cy="228600"/>
          </a:xfrm>
        </p:spPr>
        <p:txBody>
          <a:bodyPr/>
          <a:lstStyle>
            <a:lvl1pPr defTabSz="914400">
              <a:lnSpc>
                <a:spcPct val="100000"/>
              </a:lnSpc>
              <a:tabLst/>
              <a:defRPr smtClean="0"/>
            </a:lvl1pPr>
          </a:lstStyle>
          <a:p>
            <a:pPr>
              <a:defRPr/>
            </a:pPr>
            <a:r>
              <a:rPr lang="de-DE"/>
              <a:t>www.ids-scheer.</a:t>
            </a:r>
            <a:r>
              <a:rPr lang="en-US"/>
              <a:t>ru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1481081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    © IDS Scheer </a:t>
            </a:r>
            <a:r>
              <a:rPr lang="ru-RU"/>
              <a:t>Россия и страны СНГ</a:t>
            </a:r>
            <a:r>
              <a:rPr lang="de-DE"/>
              <a:t>	</a:t>
            </a:r>
            <a:r>
              <a:rPr lang="en-US" sz="900"/>
              <a:t>www.ids-scheer.ru</a:t>
            </a:r>
            <a:endParaRPr lang="de-DE" sz="600" baseline="450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06A41-D85A-4422-8D14-8AF8733E7F0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748808"/>
      </p:ext>
    </p:extLst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77788"/>
            <a:ext cx="2133600" cy="62468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77788"/>
            <a:ext cx="6249988" cy="62468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    © IDS Scheer </a:t>
            </a:r>
            <a:r>
              <a:rPr lang="ru-RU"/>
              <a:t>Россия и страны СНГ</a:t>
            </a:r>
            <a:r>
              <a:rPr lang="de-DE"/>
              <a:t>	</a:t>
            </a:r>
            <a:r>
              <a:rPr lang="en-US" sz="900"/>
              <a:t>www.ids-scheer.ru</a:t>
            </a:r>
            <a:endParaRPr lang="de-DE" sz="600" baseline="450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E5C7A-F883-41C6-8E0E-5F473FD813EB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490365"/>
      </p:ext>
    </p:extLst>
  </p:cSld>
  <p:clrMapOvr>
    <a:masterClrMapping/>
  </p:clrMapOvr>
  <p:transition>
    <p:pull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D4F77-668F-4530-8222-3E0D32F5EFB5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DB140-D303-4B96-B3B7-A1E2BEAF78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306367"/>
      </p:ext>
    </p:extLst>
  </p:cSld>
  <p:clrMapOvr>
    <a:masterClrMapping/>
  </p:clrMapOvr>
  <p:transition>
    <p:pull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DDBD9-EB95-4B4D-93E4-88228D6752D5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27144-25F7-42CB-82E2-AB560C46DE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016518"/>
      </p:ext>
    </p:extLst>
  </p:cSld>
  <p:clrMapOvr>
    <a:masterClrMapping/>
  </p:clrMapOvr>
  <p:transition>
    <p:pull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3FED2-C38C-42B9-91B4-1D5C690F2AD3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7FA6A-1F6F-47EF-B258-372EF91FC8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058215"/>
      </p:ext>
    </p:extLst>
  </p:cSld>
  <p:clrMapOvr>
    <a:masterClrMapping/>
  </p:clrMapOvr>
  <p:transition>
    <p:pull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2441B-4C76-4ACA-8D3D-F2F9B323A67A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7CB3D-8BD9-48F4-B5E1-D6B73535E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542083"/>
      </p:ext>
    </p:extLst>
  </p:cSld>
  <p:clrMapOvr>
    <a:masterClrMapping/>
  </p:clrMapOvr>
  <p:transition>
    <p:pull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8EF52-4C5E-4EF5-9B50-B70F4F5CB53F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1A475-C2B3-403C-A3DE-9BA3148D83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480491"/>
      </p:ext>
    </p:extLst>
  </p:cSld>
  <p:clrMapOvr>
    <a:masterClrMapping/>
  </p:clrMapOvr>
  <p:transition>
    <p:pull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DA216-7909-4CD4-AB7D-CDBC3B708428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B63B5-1DD3-492A-8A90-5E238690B4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962069"/>
      </p:ext>
    </p:extLst>
  </p:cSld>
  <p:clrMapOvr>
    <a:masterClrMapping/>
  </p:clrMapOvr>
  <p:transition>
    <p:pull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616B3-D492-4357-9335-303B3EF306E3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D3FA9-8933-49FD-BF2E-3905CD9868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674642"/>
      </p:ext>
    </p:extLst>
  </p:cSld>
  <p:clrMapOvr>
    <a:masterClrMapping/>
  </p:clrMapOvr>
  <p:transition>
    <p:pull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4666F-EBDB-44FA-B8F5-B8F9F9F6A9C0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67AB4-E3E2-41C8-8B4A-182103870A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108147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    © IDS Scheer </a:t>
            </a:r>
            <a:r>
              <a:rPr lang="ru-RU"/>
              <a:t>Россия и страны СНГ</a:t>
            </a:r>
            <a:r>
              <a:rPr lang="de-DE"/>
              <a:t>	</a:t>
            </a:r>
            <a:r>
              <a:rPr lang="en-US" sz="900"/>
              <a:t>www.ids-scheer.ru</a:t>
            </a:r>
            <a:endParaRPr lang="de-DE" sz="600" baseline="450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B3701-403D-46F5-A12D-B18C4DA2B147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222544"/>
      </p:ext>
    </p:extLst>
  </p:cSld>
  <p:clrMapOvr>
    <a:masterClrMapping/>
  </p:clrMapOvr>
  <p:transition>
    <p:pull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6741B-A35C-47F3-85F1-29D2D69560BB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59BA7-B8BF-4AB0-9644-6F98D63225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242199"/>
      </p:ext>
    </p:extLst>
  </p:cSld>
  <p:clrMapOvr>
    <a:masterClrMapping/>
  </p:clrMapOvr>
  <p:transition>
    <p:pull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A1512-E4C1-49BC-8294-29F31D952BC6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3EE-A0E0-42F8-BD38-D770B102E8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413085"/>
      </p:ext>
    </p:extLst>
  </p:cSld>
  <p:clrMapOvr>
    <a:masterClrMapping/>
  </p:clrMapOvr>
  <p:transition>
    <p:pull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11520-9451-4E9A-9362-B8B3A5AD5597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A4118-3336-4AC3-8B85-29ED0E18FA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06960"/>
      </p:ext>
    </p:extLst>
  </p:cSld>
  <p:clrMapOvr>
    <a:masterClrMapping/>
  </p:clrMapOvr>
  <p:transition>
    <p:pull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0624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6174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319822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5023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172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9964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387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    © IDS Scheer </a:t>
            </a:r>
            <a:r>
              <a:rPr lang="ru-RU"/>
              <a:t>Россия и страны СНГ</a:t>
            </a:r>
            <a:r>
              <a:rPr lang="de-DE"/>
              <a:t>	</a:t>
            </a:r>
            <a:r>
              <a:rPr lang="en-US" sz="900"/>
              <a:t>www.ids-scheer.ru</a:t>
            </a:r>
            <a:endParaRPr lang="de-DE" sz="600" baseline="450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24E84-0774-4548-A9EC-278F75274AC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7684"/>
      </p:ext>
    </p:extLst>
  </p:cSld>
  <p:clrMapOvr>
    <a:masterClrMapping/>
  </p:clrMapOvr>
  <p:transition>
    <p:pull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573180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466750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7956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4075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EB3F5-8236-4C17-A41C-EF9B098E54CF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D1C24-8452-4E6E-9528-781D79190D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0023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9F42D-EA00-4A44-865C-0ADAD4258285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F4A8C-D027-4A13-B93F-C106689DE8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8192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BFD33-E073-4E7F-9F3A-A9EE12E1CF98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60B5E-560F-4460-8728-557CCE8F3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8259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2C24C-4FC0-4E55-9500-B9E532DCAB9C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71483-70AE-4DC7-8DD0-CD8837DD2C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159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36D01-D980-4CA9-B7B1-B9B29AD07801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DE25E-99AE-4974-B047-0E37564CFB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7378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BBAFB-1216-495C-8B86-2FFFB73CF736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E7F4C-02E9-40A6-AF05-7C16CEEF6D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002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9563" y="762000"/>
            <a:ext cx="4189412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1375" y="762000"/>
            <a:ext cx="4189413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    © IDS Scheer </a:t>
            </a:r>
            <a:r>
              <a:rPr lang="ru-RU"/>
              <a:t>Россия и страны СНГ</a:t>
            </a:r>
            <a:r>
              <a:rPr lang="de-DE"/>
              <a:t>	</a:t>
            </a:r>
            <a:r>
              <a:rPr lang="en-US" sz="900"/>
              <a:t>www.ids-scheer.ru</a:t>
            </a:r>
            <a:endParaRPr lang="de-DE" sz="600" baseline="450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1F8DE-A7E2-4A15-A10C-BD7C1DC0C80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694185"/>
      </p:ext>
    </p:extLst>
  </p:cSld>
  <p:clrMapOvr>
    <a:masterClrMapping/>
  </p:clrMapOvr>
  <p:transition>
    <p:pull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2FC86-B171-4B4A-9920-FF33909F3007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66103-AE46-485E-BFAB-7552033363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4610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BFFA0-A34E-462C-924C-9F6AFAA77A44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9162F-4669-45C2-8226-0F7AF5F003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8979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9617B-9133-4FD5-8CFA-1A2361A1CD75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A1B5B-0AF3-4E66-9B6A-A321333F09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44856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8503C-887A-4DE6-9646-481AA95E3D62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3FB6C-D3E4-4332-AA10-6B9832DBC1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0465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CC72B-2215-4D72-8170-C59014714150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1190B-DF8B-4F9C-B439-5FBFEC5F56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917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7EB8F-9D88-486A-8EED-32BF6F4FB037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81551-CB4A-44ED-B59E-F58C94451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1126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71902-F917-4512-A3E0-A88152ABF9D0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0D462-CBF3-494B-95D9-E908FF2453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5306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82BB9-A556-446E-BA8F-17B5419F244F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CE2C-9FE3-4E29-90F8-021D49CF3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58785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B9C77-6D8A-45D9-8C5E-9D403D1CA01F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3BC28-F629-45C0-B692-C6A0C0916C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1645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346D1-5DCA-4298-B289-5081654931A3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832B6-CE54-4F87-BD31-182AC7395D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2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    © IDS Scheer </a:t>
            </a:r>
            <a:r>
              <a:rPr lang="ru-RU"/>
              <a:t>Россия и страны СНГ</a:t>
            </a:r>
            <a:r>
              <a:rPr lang="de-DE"/>
              <a:t>	</a:t>
            </a:r>
            <a:r>
              <a:rPr lang="en-US" sz="900"/>
              <a:t>www.ids-scheer.ru</a:t>
            </a:r>
            <a:endParaRPr lang="de-DE" sz="600" baseline="4500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546FE-D9D3-49B8-81DE-F91F0457852C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287259"/>
      </p:ext>
    </p:extLst>
  </p:cSld>
  <p:clrMapOvr>
    <a:masterClrMapping/>
  </p:clrMapOvr>
  <p:transition>
    <p:pull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18649-846C-49F7-97A4-67AEDF7D3AC4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247B1-6169-4B0C-9DE9-64A8742748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4137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F601F-088E-4F2C-9552-6AD715378AEE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C5CD8-AA0D-4596-8767-B68901AB52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7954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198E7-6FD7-4C91-84CD-8E274B376810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DB4E5-FA79-47B1-B77A-CB19721834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87907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2CF2C-741E-4A4D-BB0C-BF525A5CD0BF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4732A-30E4-4A47-8395-F9EC10086A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26125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889EE-974F-496F-9069-C42D2FA9BED3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F0728-FFC5-4423-B296-922BF4319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3500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E33D9-D955-4164-BB6C-07F6DB91BAAF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51409-4860-49E9-BC9D-35A9FE145C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21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    © IDS Scheer </a:t>
            </a:r>
            <a:r>
              <a:rPr lang="ru-RU"/>
              <a:t>Россия и страны СНГ</a:t>
            </a:r>
            <a:r>
              <a:rPr lang="de-DE"/>
              <a:t>	</a:t>
            </a:r>
            <a:r>
              <a:rPr lang="en-US" sz="900"/>
              <a:t>www.ids-scheer.ru</a:t>
            </a:r>
            <a:endParaRPr lang="de-DE" sz="600" baseline="4500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77269-4604-46BB-B67D-724AFF4CA16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842645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    © IDS Scheer </a:t>
            </a:r>
            <a:r>
              <a:rPr lang="ru-RU"/>
              <a:t>Россия и страны СНГ</a:t>
            </a:r>
            <a:r>
              <a:rPr lang="de-DE"/>
              <a:t>	</a:t>
            </a:r>
            <a:r>
              <a:rPr lang="en-US" sz="900"/>
              <a:t>www.ids-scheer.ru</a:t>
            </a:r>
            <a:endParaRPr lang="de-DE" sz="600" baseline="4500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44A68-4360-4E98-9B4B-E54DF31E1B5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82799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    © IDS Scheer </a:t>
            </a:r>
            <a:r>
              <a:rPr lang="ru-RU"/>
              <a:t>Россия и страны СНГ</a:t>
            </a:r>
            <a:r>
              <a:rPr lang="de-DE"/>
              <a:t>	</a:t>
            </a:r>
            <a:r>
              <a:rPr lang="en-US" sz="900"/>
              <a:t>www.ids-scheer.ru</a:t>
            </a:r>
            <a:endParaRPr lang="de-DE" sz="600" baseline="450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A44FF-24D3-42B2-ADA8-482D0EFE58F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200833"/>
      </p:ext>
    </p:extLst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    © IDS Scheer </a:t>
            </a:r>
            <a:r>
              <a:rPr lang="ru-RU"/>
              <a:t>Россия и страны СНГ</a:t>
            </a:r>
            <a:r>
              <a:rPr lang="de-DE"/>
              <a:t>	</a:t>
            </a:r>
            <a:r>
              <a:rPr lang="en-US" sz="900"/>
              <a:t>www.ids-scheer.ru</a:t>
            </a:r>
            <a:endParaRPr lang="de-DE" sz="600" baseline="450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C89CB-9D46-4227-BFAA-842B50E531B0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074848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ahmen"/>
          <p:cNvPicPr preferRelativeResize="0">
            <a:picLocks noChangeAspect="1" noChangeArrowheads="1"/>
          </p:cNvPicPr>
          <p:nvPr/>
        </p:nvPicPr>
        <p:blipFill>
          <a:blip r:embed="rId1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7788"/>
            <a:ext cx="7162800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800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Titel: Arial, 20 pt, fett, Farbe: R=80, G=90, B=90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9563" y="762000"/>
            <a:ext cx="8531225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Erste Ebene: Arial, 20 pt, fett, Farbe: R=50, G=57, B=55</a:t>
            </a:r>
          </a:p>
          <a:p>
            <a:pPr lvl="1"/>
            <a:r>
              <a:rPr lang="en-US" smtClean="0"/>
              <a:t>Zweite Ebene: Arial, 20 pt, Farbe: R=50, G=57, B=55 </a:t>
            </a:r>
          </a:p>
          <a:p>
            <a:pPr lvl="2"/>
            <a:r>
              <a:rPr lang="en-US" smtClean="0"/>
              <a:t>Dritte Ebene: Arial, 18 pt, fett, Farbe: R=50, G=57, B=55</a:t>
            </a:r>
          </a:p>
          <a:p>
            <a:pPr lvl="3"/>
            <a:r>
              <a:rPr lang="en-US" smtClean="0"/>
              <a:t>Vierte Ebene: Arial, 18 pt, Farbe: R=50, G=57, B=55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62725"/>
            <a:ext cx="91440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247650">
              <a:lnSpc>
                <a:spcPct val="120000"/>
              </a:lnSpc>
              <a:spcAft>
                <a:spcPct val="0"/>
              </a:spcAft>
              <a:tabLst>
                <a:tab pos="7239000" algn="l"/>
              </a:tabLst>
              <a:defRPr sz="800" b="1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de-DE"/>
              <a:t>    © IDS Scheer </a:t>
            </a:r>
            <a:r>
              <a:rPr lang="ru-RU"/>
              <a:t>Россия и страны СНГ</a:t>
            </a:r>
            <a:r>
              <a:rPr lang="de-DE"/>
              <a:t>	</a:t>
            </a:r>
            <a:r>
              <a:rPr lang="en-US" sz="900"/>
              <a:t>www.ids-scheer.ru</a:t>
            </a:r>
            <a:endParaRPr lang="de-DE" sz="600" baseline="45000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3000" y="6464300"/>
            <a:ext cx="381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>
              <a:spcAft>
                <a:spcPct val="0"/>
              </a:spcAft>
              <a:defRPr sz="800" b="1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1B1A66-1A18-411F-A53B-F7CAAC19A553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31" name="Picture 7" descr="IDSLogoClaim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34938"/>
            <a:ext cx="10414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ransition>
    <p:pull dir="r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505A5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ebdings" panose="05030102010509060703" pitchFamily="18" charset="2"/>
        <a:buChar char="4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ebdings" panose="05030102010509060703" pitchFamily="18" charset="2"/>
        <a:buChar char="8"/>
        <a:defRPr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ern="1200">
          <a:solidFill>
            <a:srgbClr val="323937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ar_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19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Aft>
                <a:spcPct val="0"/>
              </a:spcAft>
              <a:defRPr sz="1400" smtClean="0"/>
            </a:lvl1pPr>
          </a:lstStyle>
          <a:p>
            <a:pPr>
              <a:defRPr/>
            </a:pPr>
            <a:fld id="{E001A8C9-10E9-4A8F-B3CF-306DD73057EE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2119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Aft>
                <a:spcPct val="0"/>
              </a:spcAft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19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Aft>
                <a:spcPct val="0"/>
              </a:spcAft>
              <a:defRPr sz="1400" smtClean="0"/>
            </a:lvl1pPr>
          </a:lstStyle>
          <a:p>
            <a:pPr>
              <a:defRPr/>
            </a:pPr>
            <a:fld id="{36E7CD80-E363-4606-88CA-069927C037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>
    <p:pull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3366C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CC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CC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CC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CC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66CC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66CC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66CC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66CC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var_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7A259A-AF3A-4543-9623-84E42A1B51AA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Aft>
                <a:spcPct val="0"/>
              </a:spcAft>
              <a:defRPr smtClean="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73B93725-4CAC-4575-836E-CB15776F82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4103" name="Picture 2" descr="var_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var_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4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" name="Дата 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51B393-330E-462E-BF38-7ACB698B26DF}" type="datetime1">
              <a:rPr lang="ru-RU"/>
              <a:pPr>
                <a:defRPr/>
              </a:pPr>
              <a:t>14.11.2016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Aft>
                <a:spcPct val="0"/>
              </a:spcAft>
              <a:defRPr sz="1600" b="1" smtClean="0">
                <a:latin typeface="+mn-lt"/>
              </a:defRPr>
            </a:lvl1pPr>
          </a:lstStyle>
          <a:p>
            <a:pPr>
              <a:defRPr/>
            </a:pPr>
            <a:fld id="{DA41EFC5-C05C-45AE-A371-ABDBADA29E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ghltd.yandex.ru/yandbtm?url=http://www.ntrlab.ru/method/iso15504/15504-intro.html&amp;text=%C8%D1%CE/%CC%DD%CA+%D2%CE+15504&amp;reqtext=%28%E0%F3%E4%E8%F2::35486+%26+%EF%F0%EE%F6%E5%F1%F1%EE%E2::4580%29+%26%26+%28%C8%D1%CE::247056+%26/%281+1%29+%CC%DD%CA::596497+%26%26+%D2%CE::0+%26%26+15504::2063133498%29//6&amp;dsn=95&amp;d=176939#YANDEX_99" TargetMode="External"/><Relationship Id="rId7" Type="http://schemas.openxmlformats.org/officeDocument/2006/relationships/hyperlink" Target="http://hghltd.yandex.ru/yandbtm?url=http://www.ntrlab.ru/method/iso15504/15504-intro.html&amp;text=%C8%D1%CE/%CC%DD%CA+%D2%CE+15504&amp;reqtext=%28%E0%F3%E4%E8%F2::35486+%26+%EF%F0%EE%F6%E5%F1%F1%EE%E2::4580%29+%26%26+%28%C8%D1%CE::247056+%26/%281+1%29+%CC%DD%CA::596497+%26%26+%D2%CE::0+%26%26+15504::2063133498%29//6&amp;dsn=95&amp;d=176939#YANDEX_103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hghltd.yandex.ru/yandbtm?url=http://www.ntrlab.ru/method/iso15504/15504-intro.html&amp;text=%C8%D1%CE/%CC%DD%CA+%D2%CE+15504&amp;reqtext=%28%E0%F3%E4%E8%F2::35486+%26+%EF%F0%EE%F6%E5%F1%F1%EE%E2::4580%29+%26%26+%28%C8%D1%CE::247056+%26/%281+1%29+%CC%DD%CA::596497+%26%26+%D2%CE::0+%26%26+15504::2063133498%29//6&amp;dsn=95&amp;d=176939#YANDEX_102" TargetMode="External"/><Relationship Id="rId5" Type="http://schemas.openxmlformats.org/officeDocument/2006/relationships/hyperlink" Target="http://hghltd.yandex.ru/yandbtm?url=http://www.ntrlab.ru/method/iso15504/15504-intro.html&amp;text=%C8%D1%CE/%CC%DD%CA+%D2%CE+15504&amp;reqtext=%28%E0%F3%E4%E8%F2::35486+%26+%EF%F0%EE%F6%E5%F1%F1%EE%E2::4580%29+%26%26+%28%C8%D1%CE::247056+%26/%281+1%29+%CC%DD%CA::596497+%26%26+%D2%CE::0+%26%26+15504::2063133498%29//6&amp;dsn=95&amp;d=176939#YANDEX_100" TargetMode="External"/><Relationship Id="rId4" Type="http://schemas.openxmlformats.org/officeDocument/2006/relationships/hyperlink" Target="http://hghltd.yandex.ru/yandbtm?url=http://www.ntrlab.ru/method/iso15504/15504-intro.html&amp;text=%C8%D1%CE/%CC%DD%CA+%D2%CE+15504&amp;reqtext=%28%E0%F3%E4%E8%F2::35486+%26+%EF%F0%EE%F6%E5%F1%F1%EE%E2::4580%29+%26%26+%28%C8%D1%CE::247056+%26/%281+1%29+%CC%DD%CA::596497+%26%26+%D2%CE::0+%26%26+15504::2063133498%29//6&amp;dsn=95&amp;d=176939#YANDEX_1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7388F988-4C05-4238-B0E3-A7ED6189511E}" type="datetime1">
              <a:rPr lang="ru-RU" sz="1400"/>
              <a:pPr>
                <a:spcAft>
                  <a:spcPct val="0"/>
                </a:spcAft>
              </a:pPr>
              <a:t>14.11.2016</a:t>
            </a:fld>
            <a:endParaRPr lang="ru-RU" sz="1400"/>
          </a:p>
        </p:txBody>
      </p:sp>
      <p:sp>
        <p:nvSpPr>
          <p:cNvPr id="1536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E4C352CD-B799-4C96-A103-7C599DB8A4BE}" type="slidenum">
              <a:rPr lang="ru-RU" sz="1400"/>
              <a:pPr>
                <a:spcAft>
                  <a:spcPct val="0"/>
                </a:spcAft>
              </a:pPr>
              <a:t>1</a:t>
            </a:fld>
            <a:endParaRPr lang="ru-RU" sz="140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eaLnBrk="1" hangingPunct="1"/>
            <a:r>
              <a:rPr lang="ru-RU" smtClean="0"/>
              <a:t>Анализ топологии процесса. Горизонтальное сжатие процесса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3375"/>
            <a:ext cx="8229600" cy="4325938"/>
          </a:xfrm>
          <a:extLst>
            <a:ext uri="{909E8E84-426E-40DD-AFC4-6F175D3DCCD1}">
              <a14:hiddenFill xmlns:a14="http://schemas.microsoft.com/office/drawing/2010/main">
                <a:solidFill>
                  <a:srgbClr val="FFFFC5"/>
                </a:solidFill>
              </a14:hiddenFill>
            </a:ext>
          </a:extLst>
        </p:spPr>
        <p:txBody>
          <a:bodyPr/>
          <a:lstStyle/>
          <a:p>
            <a:pPr marL="193675" indent="-193675" eaLnBrk="1" hangingPunct="1">
              <a:lnSpc>
                <a:spcPct val="110000"/>
              </a:lnSpc>
              <a:tabLst>
                <a:tab pos="388938" algn="l"/>
              </a:tabLst>
            </a:pPr>
            <a:r>
              <a:rPr lang="ru-RU" sz="1600" smtClean="0"/>
              <a:t>Один человек должен выполнять возможно большее число функций</a:t>
            </a:r>
          </a:p>
          <a:p>
            <a:pPr marL="193675" indent="-193675" eaLnBrk="1" hangingPunct="1">
              <a:lnSpc>
                <a:spcPct val="110000"/>
              </a:lnSpc>
              <a:tabLst>
                <a:tab pos="388938" algn="l"/>
              </a:tabLst>
            </a:pPr>
            <a:r>
              <a:rPr lang="ru-RU" sz="1600" smtClean="0"/>
              <a:t>Один из постулатов </a:t>
            </a:r>
            <a:r>
              <a:rPr lang="ru-RU" sz="1600" i="1" smtClean="0"/>
              <a:t>тейлоризма</a:t>
            </a:r>
            <a:r>
              <a:rPr lang="ru-RU" sz="1600" smtClean="0"/>
              <a:t> – специализация. Совершенствование бизнес-процессов бросает вызов этому постулату и предлагает заменить специалистов людьми, способными выполнять большой круг задач</a:t>
            </a:r>
          </a:p>
          <a:p>
            <a:pPr marL="193675" indent="-193675" eaLnBrk="1" hangingPunct="1">
              <a:lnSpc>
                <a:spcPct val="110000"/>
              </a:lnSpc>
              <a:tabLst>
                <a:tab pos="388938" algn="l"/>
              </a:tabLst>
            </a:pPr>
            <a:r>
              <a:rPr lang="ru-RU" sz="1600" smtClean="0"/>
              <a:t>Решению этой трудной задачи может помочь активное использование информационных технологий, например, экспертных систем, баз данных, систем принятия решений</a:t>
            </a:r>
          </a:p>
          <a:p>
            <a:pPr marL="193675" indent="-193675" eaLnBrk="1" hangingPunct="1">
              <a:lnSpc>
                <a:spcPct val="110000"/>
              </a:lnSpc>
              <a:tabLst>
                <a:tab pos="388938" algn="l"/>
              </a:tabLst>
            </a:pPr>
            <a:r>
              <a:rPr lang="ru-RU" sz="1600" smtClean="0"/>
              <a:t>Переход от традиционной организации работ к выполнению процесса одним человеком, уменьшает число участников процесса и укоряет его выполнение в несколько раз. Происходит </a:t>
            </a:r>
            <a:r>
              <a:rPr lang="ru-RU" sz="1600" b="1" smtClean="0"/>
              <a:t>горизонтальное сжатие процесса</a:t>
            </a:r>
            <a:r>
              <a:rPr lang="ru-RU" sz="1600" smtClean="0"/>
              <a:t>. Уменьшается количество ошибок, и соответственно, отпадает необходимость иметь группу людей для устранения этих ошибок</a:t>
            </a:r>
          </a:p>
          <a:p>
            <a:pPr marL="193675" indent="-193675" eaLnBrk="1" hangingPunct="1">
              <a:lnSpc>
                <a:spcPct val="110000"/>
              </a:lnSpc>
              <a:tabLst>
                <a:tab pos="388938" algn="l"/>
              </a:tabLst>
            </a:pPr>
            <a:r>
              <a:rPr lang="ru-RU" sz="1600" smtClean="0"/>
              <a:t>Улучшается управляемость за счет сокращения числа участников процесса и четкого распределения полномочий и ответственности между ними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Дата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2E145929-A20E-43D1-BB98-DE497D5892AA}" type="datetime1">
              <a:rPr lang="ru-RU" sz="1400"/>
              <a:pPr>
                <a:spcAft>
                  <a:spcPct val="0"/>
                </a:spcAft>
              </a:pPr>
              <a:t>14.11.2016</a:t>
            </a:fld>
            <a:endParaRPr lang="ru-RU" sz="140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2DCF6E5E-5559-4805-811A-9A7C3CC05C79}" type="slidenum">
              <a:rPr lang="ru-RU" sz="1400"/>
              <a:pPr>
                <a:spcAft>
                  <a:spcPct val="0"/>
                </a:spcAft>
              </a:pPr>
              <a:t>2</a:t>
            </a:fld>
            <a:endParaRPr lang="ru-RU" sz="1400"/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228600" y="1284288"/>
            <a:ext cx="4895850" cy="495300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19461" name="AutoShape 3"/>
          <p:cNvSpPr>
            <a:spLocks noChangeArrowheads="1"/>
          </p:cNvSpPr>
          <p:nvPr/>
        </p:nvSpPr>
        <p:spPr bwMode="auto">
          <a:xfrm>
            <a:off x="3371850" y="2655888"/>
            <a:ext cx="1524000" cy="3429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/>
          </a:p>
        </p:txBody>
      </p:sp>
      <p:grpSp>
        <p:nvGrpSpPr>
          <p:cNvPr id="19462" name="Group 4"/>
          <p:cNvGrpSpPr>
            <a:grpSpLocks/>
          </p:cNvGrpSpPr>
          <p:nvPr/>
        </p:nvGrpSpPr>
        <p:grpSpPr bwMode="auto">
          <a:xfrm>
            <a:off x="3473594" y="2322513"/>
            <a:ext cx="1100138" cy="3152775"/>
            <a:chOff x="3054" y="2043"/>
            <a:chExt cx="639" cy="1858"/>
          </a:xfrm>
        </p:grpSpPr>
        <p:sp>
          <p:nvSpPr>
            <p:cNvPr id="19473" name="AutoShape 5"/>
            <p:cNvSpPr>
              <a:spLocks noChangeArrowheads="1"/>
            </p:cNvSpPr>
            <p:nvPr/>
          </p:nvSpPr>
          <p:spPr bwMode="auto">
            <a:xfrm>
              <a:off x="3054" y="2282"/>
              <a:ext cx="291" cy="188"/>
            </a:xfrm>
            <a:prstGeom prst="roundRect">
              <a:avLst>
                <a:gd name="adj" fmla="val 15287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/>
            </a:p>
          </p:txBody>
        </p:sp>
        <p:sp>
          <p:nvSpPr>
            <p:cNvPr id="19474" name="Rectangle 6"/>
            <p:cNvSpPr>
              <a:spLocks noChangeArrowheads="1"/>
            </p:cNvSpPr>
            <p:nvPr/>
          </p:nvSpPr>
          <p:spPr bwMode="auto">
            <a:xfrm>
              <a:off x="3207" y="2262"/>
              <a:ext cx="31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Aft>
                  <a:spcPct val="0"/>
                </a:spcAft>
              </a:pPr>
              <a:r>
                <a:rPr lang="ru-RU" sz="500">
                  <a:solidFill>
                    <a:srgbClr val="000000"/>
                  </a:solidFill>
                </a:rPr>
                <a:t>n-</a:t>
              </a:r>
              <a:endParaRPr 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9475" name="Rectangle 7"/>
            <p:cNvSpPr>
              <a:spLocks noChangeArrowheads="1"/>
            </p:cNvSpPr>
            <p:nvPr/>
          </p:nvSpPr>
          <p:spPr bwMode="auto">
            <a:xfrm>
              <a:off x="3410" y="2337"/>
              <a:ext cx="0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Aft>
                  <a:spcPct val="0"/>
                </a:spcAft>
              </a:pPr>
              <a:endParaRPr 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9476" name="Rectangle 8"/>
            <p:cNvSpPr>
              <a:spLocks noChangeArrowheads="1"/>
            </p:cNvSpPr>
            <p:nvPr/>
          </p:nvSpPr>
          <p:spPr bwMode="auto">
            <a:xfrm>
              <a:off x="3512" y="2410"/>
              <a:ext cx="0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Aft>
                  <a:spcPct val="0"/>
                </a:spcAft>
              </a:pPr>
              <a:endParaRPr 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9477" name="Freeform 9"/>
            <p:cNvSpPr>
              <a:spLocks/>
            </p:cNvSpPr>
            <p:nvPr/>
          </p:nvSpPr>
          <p:spPr bwMode="auto">
            <a:xfrm>
              <a:off x="3054" y="2043"/>
              <a:ext cx="290" cy="187"/>
            </a:xfrm>
            <a:custGeom>
              <a:avLst/>
              <a:gdLst>
                <a:gd name="T0" fmla="*/ 35 w 290"/>
                <a:gd name="T1" fmla="*/ 0 h 187"/>
                <a:gd name="T2" fmla="*/ 255 w 290"/>
                <a:gd name="T3" fmla="*/ 0 h 187"/>
                <a:gd name="T4" fmla="*/ 290 w 290"/>
                <a:gd name="T5" fmla="*/ 94 h 187"/>
                <a:gd name="T6" fmla="*/ 255 w 290"/>
                <a:gd name="T7" fmla="*/ 187 h 187"/>
                <a:gd name="T8" fmla="*/ 35 w 290"/>
                <a:gd name="T9" fmla="*/ 187 h 187"/>
                <a:gd name="T10" fmla="*/ 0 w 290"/>
                <a:gd name="T11" fmla="*/ 94 h 187"/>
                <a:gd name="T12" fmla="*/ 35 w 290"/>
                <a:gd name="T13" fmla="*/ 0 h 18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0" h="187">
                  <a:moveTo>
                    <a:pt x="35" y="0"/>
                  </a:moveTo>
                  <a:lnTo>
                    <a:pt x="255" y="0"/>
                  </a:lnTo>
                  <a:lnTo>
                    <a:pt x="290" y="94"/>
                  </a:lnTo>
                  <a:lnTo>
                    <a:pt x="255" y="187"/>
                  </a:lnTo>
                  <a:lnTo>
                    <a:pt x="35" y="187"/>
                  </a:lnTo>
                  <a:lnTo>
                    <a:pt x="0" y="94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78" name="Freeform 10"/>
            <p:cNvSpPr>
              <a:spLocks/>
            </p:cNvSpPr>
            <p:nvPr/>
          </p:nvSpPr>
          <p:spPr bwMode="auto">
            <a:xfrm>
              <a:off x="3054" y="2640"/>
              <a:ext cx="290" cy="187"/>
            </a:xfrm>
            <a:custGeom>
              <a:avLst/>
              <a:gdLst>
                <a:gd name="T0" fmla="*/ 35 w 290"/>
                <a:gd name="T1" fmla="*/ 0 h 187"/>
                <a:gd name="T2" fmla="*/ 255 w 290"/>
                <a:gd name="T3" fmla="*/ 0 h 187"/>
                <a:gd name="T4" fmla="*/ 290 w 290"/>
                <a:gd name="T5" fmla="*/ 94 h 187"/>
                <a:gd name="T6" fmla="*/ 255 w 290"/>
                <a:gd name="T7" fmla="*/ 187 h 187"/>
                <a:gd name="T8" fmla="*/ 35 w 290"/>
                <a:gd name="T9" fmla="*/ 187 h 187"/>
                <a:gd name="T10" fmla="*/ 0 w 290"/>
                <a:gd name="T11" fmla="*/ 94 h 187"/>
                <a:gd name="T12" fmla="*/ 35 w 290"/>
                <a:gd name="T13" fmla="*/ 0 h 18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0" h="187">
                  <a:moveTo>
                    <a:pt x="35" y="0"/>
                  </a:moveTo>
                  <a:lnTo>
                    <a:pt x="255" y="0"/>
                  </a:lnTo>
                  <a:lnTo>
                    <a:pt x="290" y="94"/>
                  </a:lnTo>
                  <a:lnTo>
                    <a:pt x="255" y="187"/>
                  </a:lnTo>
                  <a:lnTo>
                    <a:pt x="35" y="187"/>
                  </a:lnTo>
                  <a:lnTo>
                    <a:pt x="0" y="94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79" name="Oval 11"/>
            <p:cNvSpPr>
              <a:spLocks noChangeArrowheads="1"/>
            </p:cNvSpPr>
            <p:nvPr/>
          </p:nvSpPr>
          <p:spPr bwMode="auto">
            <a:xfrm>
              <a:off x="3141" y="2497"/>
              <a:ext cx="117" cy="116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/>
            </a:p>
          </p:txBody>
        </p:sp>
        <p:sp>
          <p:nvSpPr>
            <p:cNvPr id="19480" name="Rectangle 12"/>
            <p:cNvSpPr>
              <a:spLocks noChangeArrowheads="1"/>
            </p:cNvSpPr>
            <p:nvPr/>
          </p:nvSpPr>
          <p:spPr bwMode="auto">
            <a:xfrm>
              <a:off x="3640" y="2484"/>
              <a:ext cx="0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Aft>
                  <a:spcPct val="0"/>
                </a:spcAft>
              </a:pPr>
              <a:endParaRPr 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9481" name="Freeform 13"/>
            <p:cNvSpPr>
              <a:spLocks/>
            </p:cNvSpPr>
            <p:nvPr/>
          </p:nvSpPr>
          <p:spPr bwMode="auto">
            <a:xfrm>
              <a:off x="3402" y="2640"/>
              <a:ext cx="290" cy="187"/>
            </a:xfrm>
            <a:custGeom>
              <a:avLst/>
              <a:gdLst>
                <a:gd name="T0" fmla="*/ 35 w 290"/>
                <a:gd name="T1" fmla="*/ 0 h 187"/>
                <a:gd name="T2" fmla="*/ 255 w 290"/>
                <a:gd name="T3" fmla="*/ 0 h 187"/>
                <a:gd name="T4" fmla="*/ 290 w 290"/>
                <a:gd name="T5" fmla="*/ 94 h 187"/>
                <a:gd name="T6" fmla="*/ 255 w 290"/>
                <a:gd name="T7" fmla="*/ 187 h 187"/>
                <a:gd name="T8" fmla="*/ 35 w 290"/>
                <a:gd name="T9" fmla="*/ 187 h 187"/>
                <a:gd name="T10" fmla="*/ 0 w 290"/>
                <a:gd name="T11" fmla="*/ 94 h 187"/>
                <a:gd name="T12" fmla="*/ 35 w 290"/>
                <a:gd name="T13" fmla="*/ 0 h 18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0" h="187">
                  <a:moveTo>
                    <a:pt x="35" y="0"/>
                  </a:moveTo>
                  <a:lnTo>
                    <a:pt x="255" y="0"/>
                  </a:lnTo>
                  <a:lnTo>
                    <a:pt x="290" y="94"/>
                  </a:lnTo>
                  <a:lnTo>
                    <a:pt x="255" y="187"/>
                  </a:lnTo>
                  <a:lnTo>
                    <a:pt x="35" y="187"/>
                  </a:lnTo>
                  <a:lnTo>
                    <a:pt x="0" y="94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82" name="AutoShape 14"/>
            <p:cNvSpPr>
              <a:spLocks noChangeArrowheads="1"/>
            </p:cNvSpPr>
            <p:nvPr/>
          </p:nvSpPr>
          <p:spPr bwMode="auto">
            <a:xfrm>
              <a:off x="3054" y="2879"/>
              <a:ext cx="291" cy="188"/>
            </a:xfrm>
            <a:prstGeom prst="roundRect">
              <a:avLst>
                <a:gd name="adj" fmla="val 15287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/>
            </a:p>
          </p:txBody>
        </p:sp>
        <p:sp>
          <p:nvSpPr>
            <p:cNvPr id="19483" name="AutoShape 15"/>
            <p:cNvSpPr>
              <a:spLocks noChangeArrowheads="1"/>
            </p:cNvSpPr>
            <p:nvPr/>
          </p:nvSpPr>
          <p:spPr bwMode="auto">
            <a:xfrm>
              <a:off x="3402" y="2879"/>
              <a:ext cx="291" cy="188"/>
            </a:xfrm>
            <a:prstGeom prst="roundRect">
              <a:avLst>
                <a:gd name="adj" fmla="val 15287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/>
            </a:p>
          </p:txBody>
        </p:sp>
        <p:sp>
          <p:nvSpPr>
            <p:cNvPr id="19484" name="Freeform 16"/>
            <p:cNvSpPr>
              <a:spLocks/>
            </p:cNvSpPr>
            <p:nvPr/>
          </p:nvSpPr>
          <p:spPr bwMode="auto">
            <a:xfrm>
              <a:off x="3054" y="3118"/>
              <a:ext cx="290" cy="186"/>
            </a:xfrm>
            <a:custGeom>
              <a:avLst/>
              <a:gdLst>
                <a:gd name="T0" fmla="*/ 35 w 290"/>
                <a:gd name="T1" fmla="*/ 0 h 186"/>
                <a:gd name="T2" fmla="*/ 255 w 290"/>
                <a:gd name="T3" fmla="*/ 0 h 186"/>
                <a:gd name="T4" fmla="*/ 290 w 290"/>
                <a:gd name="T5" fmla="*/ 93 h 186"/>
                <a:gd name="T6" fmla="*/ 255 w 290"/>
                <a:gd name="T7" fmla="*/ 186 h 186"/>
                <a:gd name="T8" fmla="*/ 35 w 290"/>
                <a:gd name="T9" fmla="*/ 186 h 186"/>
                <a:gd name="T10" fmla="*/ 0 w 290"/>
                <a:gd name="T11" fmla="*/ 93 h 186"/>
                <a:gd name="T12" fmla="*/ 35 w 290"/>
                <a:gd name="T13" fmla="*/ 0 h 1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0" h="186">
                  <a:moveTo>
                    <a:pt x="35" y="0"/>
                  </a:moveTo>
                  <a:lnTo>
                    <a:pt x="255" y="0"/>
                  </a:lnTo>
                  <a:lnTo>
                    <a:pt x="290" y="93"/>
                  </a:lnTo>
                  <a:lnTo>
                    <a:pt x="255" y="186"/>
                  </a:lnTo>
                  <a:lnTo>
                    <a:pt x="35" y="186"/>
                  </a:lnTo>
                  <a:lnTo>
                    <a:pt x="0" y="93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85" name="Freeform 17"/>
            <p:cNvSpPr>
              <a:spLocks/>
            </p:cNvSpPr>
            <p:nvPr/>
          </p:nvSpPr>
          <p:spPr bwMode="auto">
            <a:xfrm>
              <a:off x="3402" y="3118"/>
              <a:ext cx="290" cy="186"/>
            </a:xfrm>
            <a:custGeom>
              <a:avLst/>
              <a:gdLst>
                <a:gd name="T0" fmla="*/ 35 w 290"/>
                <a:gd name="T1" fmla="*/ 0 h 186"/>
                <a:gd name="T2" fmla="*/ 255 w 290"/>
                <a:gd name="T3" fmla="*/ 0 h 186"/>
                <a:gd name="T4" fmla="*/ 290 w 290"/>
                <a:gd name="T5" fmla="*/ 93 h 186"/>
                <a:gd name="T6" fmla="*/ 255 w 290"/>
                <a:gd name="T7" fmla="*/ 186 h 186"/>
                <a:gd name="T8" fmla="*/ 35 w 290"/>
                <a:gd name="T9" fmla="*/ 186 h 186"/>
                <a:gd name="T10" fmla="*/ 0 w 290"/>
                <a:gd name="T11" fmla="*/ 93 h 186"/>
                <a:gd name="T12" fmla="*/ 35 w 290"/>
                <a:gd name="T13" fmla="*/ 0 h 1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0" h="186">
                  <a:moveTo>
                    <a:pt x="35" y="0"/>
                  </a:moveTo>
                  <a:lnTo>
                    <a:pt x="255" y="0"/>
                  </a:lnTo>
                  <a:lnTo>
                    <a:pt x="290" y="93"/>
                  </a:lnTo>
                  <a:lnTo>
                    <a:pt x="255" y="186"/>
                  </a:lnTo>
                  <a:lnTo>
                    <a:pt x="35" y="186"/>
                  </a:lnTo>
                  <a:lnTo>
                    <a:pt x="0" y="93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86" name="Oval 18"/>
            <p:cNvSpPr>
              <a:spLocks noChangeArrowheads="1"/>
            </p:cNvSpPr>
            <p:nvPr/>
          </p:nvSpPr>
          <p:spPr bwMode="auto">
            <a:xfrm>
              <a:off x="3141" y="3333"/>
              <a:ext cx="117" cy="116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/>
            </a:p>
          </p:txBody>
        </p:sp>
        <p:sp>
          <p:nvSpPr>
            <p:cNvPr id="19487" name="Rectangle 19"/>
            <p:cNvSpPr>
              <a:spLocks noChangeArrowheads="1"/>
            </p:cNvSpPr>
            <p:nvPr/>
          </p:nvSpPr>
          <p:spPr bwMode="auto">
            <a:xfrm>
              <a:off x="3234" y="3320"/>
              <a:ext cx="0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Aft>
                  <a:spcPct val="0"/>
                </a:spcAft>
              </a:pPr>
              <a:endParaRPr 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9488" name="AutoShape 20"/>
            <p:cNvSpPr>
              <a:spLocks noChangeArrowheads="1"/>
            </p:cNvSpPr>
            <p:nvPr/>
          </p:nvSpPr>
          <p:spPr bwMode="auto">
            <a:xfrm>
              <a:off x="3054" y="3476"/>
              <a:ext cx="291" cy="188"/>
            </a:xfrm>
            <a:prstGeom prst="roundRect">
              <a:avLst>
                <a:gd name="adj" fmla="val 15287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/>
            </a:p>
          </p:txBody>
        </p:sp>
        <p:sp>
          <p:nvSpPr>
            <p:cNvPr id="19489" name="Freeform 21"/>
            <p:cNvSpPr>
              <a:spLocks/>
            </p:cNvSpPr>
            <p:nvPr/>
          </p:nvSpPr>
          <p:spPr bwMode="auto">
            <a:xfrm>
              <a:off x="3054" y="3715"/>
              <a:ext cx="290" cy="186"/>
            </a:xfrm>
            <a:custGeom>
              <a:avLst/>
              <a:gdLst>
                <a:gd name="T0" fmla="*/ 35 w 290"/>
                <a:gd name="T1" fmla="*/ 0 h 186"/>
                <a:gd name="T2" fmla="*/ 255 w 290"/>
                <a:gd name="T3" fmla="*/ 0 h 186"/>
                <a:gd name="T4" fmla="*/ 290 w 290"/>
                <a:gd name="T5" fmla="*/ 93 h 186"/>
                <a:gd name="T6" fmla="*/ 255 w 290"/>
                <a:gd name="T7" fmla="*/ 186 h 186"/>
                <a:gd name="T8" fmla="*/ 35 w 290"/>
                <a:gd name="T9" fmla="*/ 186 h 186"/>
                <a:gd name="T10" fmla="*/ 0 w 290"/>
                <a:gd name="T11" fmla="*/ 93 h 186"/>
                <a:gd name="T12" fmla="*/ 35 w 290"/>
                <a:gd name="T13" fmla="*/ 0 h 1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0" h="186">
                  <a:moveTo>
                    <a:pt x="35" y="0"/>
                  </a:moveTo>
                  <a:lnTo>
                    <a:pt x="255" y="0"/>
                  </a:lnTo>
                  <a:lnTo>
                    <a:pt x="290" y="93"/>
                  </a:lnTo>
                  <a:lnTo>
                    <a:pt x="255" y="186"/>
                  </a:lnTo>
                  <a:lnTo>
                    <a:pt x="35" y="186"/>
                  </a:lnTo>
                  <a:lnTo>
                    <a:pt x="0" y="93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90" name="Line 22"/>
            <p:cNvSpPr>
              <a:spLocks noChangeShapeType="1"/>
            </p:cNvSpPr>
            <p:nvPr/>
          </p:nvSpPr>
          <p:spPr bwMode="auto">
            <a:xfrm>
              <a:off x="3199" y="2230"/>
              <a:ext cx="1" cy="5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1" name="Freeform 23"/>
            <p:cNvSpPr>
              <a:spLocks/>
            </p:cNvSpPr>
            <p:nvPr/>
          </p:nvSpPr>
          <p:spPr bwMode="auto">
            <a:xfrm>
              <a:off x="3179" y="2266"/>
              <a:ext cx="41" cy="16"/>
            </a:xfrm>
            <a:custGeom>
              <a:avLst/>
              <a:gdLst>
                <a:gd name="T0" fmla="*/ 0 w 41"/>
                <a:gd name="T1" fmla="*/ 0 h 16"/>
                <a:gd name="T2" fmla="*/ 20 w 41"/>
                <a:gd name="T3" fmla="*/ 16 h 16"/>
                <a:gd name="T4" fmla="*/ 41 w 41"/>
                <a:gd name="T5" fmla="*/ 0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16">
                  <a:moveTo>
                    <a:pt x="0" y="0"/>
                  </a:moveTo>
                  <a:lnTo>
                    <a:pt x="20" y="16"/>
                  </a:lnTo>
                  <a:lnTo>
                    <a:pt x="41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2" name="Line 24"/>
            <p:cNvSpPr>
              <a:spLocks noChangeShapeType="1"/>
            </p:cNvSpPr>
            <p:nvPr/>
          </p:nvSpPr>
          <p:spPr bwMode="auto">
            <a:xfrm>
              <a:off x="3199" y="2469"/>
              <a:ext cx="1" cy="2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3" name="Freeform 25"/>
            <p:cNvSpPr>
              <a:spLocks/>
            </p:cNvSpPr>
            <p:nvPr/>
          </p:nvSpPr>
          <p:spPr bwMode="auto">
            <a:xfrm>
              <a:off x="3179" y="2480"/>
              <a:ext cx="41" cy="17"/>
            </a:xfrm>
            <a:custGeom>
              <a:avLst/>
              <a:gdLst>
                <a:gd name="T0" fmla="*/ 0 w 41"/>
                <a:gd name="T1" fmla="*/ 0 h 17"/>
                <a:gd name="T2" fmla="*/ 20 w 41"/>
                <a:gd name="T3" fmla="*/ 17 h 17"/>
                <a:gd name="T4" fmla="*/ 41 w 41"/>
                <a:gd name="T5" fmla="*/ 0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17">
                  <a:moveTo>
                    <a:pt x="0" y="0"/>
                  </a:moveTo>
                  <a:lnTo>
                    <a:pt x="20" y="17"/>
                  </a:lnTo>
                  <a:lnTo>
                    <a:pt x="41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4" name="Line 26"/>
            <p:cNvSpPr>
              <a:spLocks noChangeShapeType="1"/>
            </p:cNvSpPr>
            <p:nvPr/>
          </p:nvSpPr>
          <p:spPr bwMode="auto">
            <a:xfrm>
              <a:off x="3199" y="2612"/>
              <a:ext cx="1" cy="2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5" name="Freeform 27"/>
            <p:cNvSpPr>
              <a:spLocks/>
            </p:cNvSpPr>
            <p:nvPr/>
          </p:nvSpPr>
          <p:spPr bwMode="auto">
            <a:xfrm>
              <a:off x="3179" y="2624"/>
              <a:ext cx="41" cy="16"/>
            </a:xfrm>
            <a:custGeom>
              <a:avLst/>
              <a:gdLst>
                <a:gd name="T0" fmla="*/ 0 w 41"/>
                <a:gd name="T1" fmla="*/ 0 h 16"/>
                <a:gd name="T2" fmla="*/ 20 w 41"/>
                <a:gd name="T3" fmla="*/ 16 h 16"/>
                <a:gd name="T4" fmla="*/ 41 w 41"/>
                <a:gd name="T5" fmla="*/ 0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16">
                  <a:moveTo>
                    <a:pt x="0" y="0"/>
                  </a:moveTo>
                  <a:lnTo>
                    <a:pt x="20" y="16"/>
                  </a:lnTo>
                  <a:lnTo>
                    <a:pt x="41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6" name="Freeform 28"/>
            <p:cNvSpPr>
              <a:spLocks/>
            </p:cNvSpPr>
            <p:nvPr/>
          </p:nvSpPr>
          <p:spPr bwMode="auto">
            <a:xfrm>
              <a:off x="3257" y="2555"/>
              <a:ext cx="290" cy="85"/>
            </a:xfrm>
            <a:custGeom>
              <a:avLst/>
              <a:gdLst>
                <a:gd name="T0" fmla="*/ 0 w 290"/>
                <a:gd name="T1" fmla="*/ 0 h 85"/>
                <a:gd name="T2" fmla="*/ 290 w 290"/>
                <a:gd name="T3" fmla="*/ 0 h 85"/>
                <a:gd name="T4" fmla="*/ 290 w 290"/>
                <a:gd name="T5" fmla="*/ 85 h 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0" h="85">
                  <a:moveTo>
                    <a:pt x="0" y="0"/>
                  </a:moveTo>
                  <a:lnTo>
                    <a:pt x="290" y="0"/>
                  </a:lnTo>
                  <a:lnTo>
                    <a:pt x="290" y="85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7" name="Freeform 29"/>
            <p:cNvSpPr>
              <a:spLocks/>
            </p:cNvSpPr>
            <p:nvPr/>
          </p:nvSpPr>
          <p:spPr bwMode="auto">
            <a:xfrm>
              <a:off x="3527" y="2624"/>
              <a:ext cx="41" cy="16"/>
            </a:xfrm>
            <a:custGeom>
              <a:avLst/>
              <a:gdLst>
                <a:gd name="T0" fmla="*/ 0 w 41"/>
                <a:gd name="T1" fmla="*/ 0 h 16"/>
                <a:gd name="T2" fmla="*/ 20 w 41"/>
                <a:gd name="T3" fmla="*/ 16 h 16"/>
                <a:gd name="T4" fmla="*/ 41 w 41"/>
                <a:gd name="T5" fmla="*/ 0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16">
                  <a:moveTo>
                    <a:pt x="0" y="0"/>
                  </a:moveTo>
                  <a:lnTo>
                    <a:pt x="20" y="16"/>
                  </a:lnTo>
                  <a:lnTo>
                    <a:pt x="41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8" name="Line 30"/>
            <p:cNvSpPr>
              <a:spLocks noChangeShapeType="1"/>
            </p:cNvSpPr>
            <p:nvPr/>
          </p:nvSpPr>
          <p:spPr bwMode="auto">
            <a:xfrm>
              <a:off x="3199" y="2827"/>
              <a:ext cx="1" cy="5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99" name="Freeform 31"/>
            <p:cNvSpPr>
              <a:spLocks/>
            </p:cNvSpPr>
            <p:nvPr/>
          </p:nvSpPr>
          <p:spPr bwMode="auto">
            <a:xfrm>
              <a:off x="3179" y="2863"/>
              <a:ext cx="41" cy="16"/>
            </a:xfrm>
            <a:custGeom>
              <a:avLst/>
              <a:gdLst>
                <a:gd name="T0" fmla="*/ 0 w 41"/>
                <a:gd name="T1" fmla="*/ 0 h 16"/>
                <a:gd name="T2" fmla="*/ 20 w 41"/>
                <a:gd name="T3" fmla="*/ 16 h 16"/>
                <a:gd name="T4" fmla="*/ 41 w 41"/>
                <a:gd name="T5" fmla="*/ 0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16">
                  <a:moveTo>
                    <a:pt x="0" y="0"/>
                  </a:moveTo>
                  <a:lnTo>
                    <a:pt x="20" y="16"/>
                  </a:lnTo>
                  <a:lnTo>
                    <a:pt x="41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0" name="Line 32"/>
            <p:cNvSpPr>
              <a:spLocks noChangeShapeType="1"/>
            </p:cNvSpPr>
            <p:nvPr/>
          </p:nvSpPr>
          <p:spPr bwMode="auto">
            <a:xfrm>
              <a:off x="3199" y="3066"/>
              <a:ext cx="1" cy="5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1" name="Freeform 33"/>
            <p:cNvSpPr>
              <a:spLocks/>
            </p:cNvSpPr>
            <p:nvPr/>
          </p:nvSpPr>
          <p:spPr bwMode="auto">
            <a:xfrm>
              <a:off x="3179" y="3101"/>
              <a:ext cx="41" cy="17"/>
            </a:xfrm>
            <a:custGeom>
              <a:avLst/>
              <a:gdLst>
                <a:gd name="T0" fmla="*/ 0 w 41"/>
                <a:gd name="T1" fmla="*/ 0 h 17"/>
                <a:gd name="T2" fmla="*/ 20 w 41"/>
                <a:gd name="T3" fmla="*/ 17 h 17"/>
                <a:gd name="T4" fmla="*/ 41 w 41"/>
                <a:gd name="T5" fmla="*/ 0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17">
                  <a:moveTo>
                    <a:pt x="0" y="0"/>
                  </a:moveTo>
                  <a:lnTo>
                    <a:pt x="20" y="17"/>
                  </a:lnTo>
                  <a:lnTo>
                    <a:pt x="41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2" name="Line 34"/>
            <p:cNvSpPr>
              <a:spLocks noChangeShapeType="1"/>
            </p:cNvSpPr>
            <p:nvPr/>
          </p:nvSpPr>
          <p:spPr bwMode="auto">
            <a:xfrm>
              <a:off x="3199" y="3304"/>
              <a:ext cx="1" cy="2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3" name="Freeform 35"/>
            <p:cNvSpPr>
              <a:spLocks/>
            </p:cNvSpPr>
            <p:nvPr/>
          </p:nvSpPr>
          <p:spPr bwMode="auto">
            <a:xfrm>
              <a:off x="3179" y="3316"/>
              <a:ext cx="41" cy="17"/>
            </a:xfrm>
            <a:custGeom>
              <a:avLst/>
              <a:gdLst>
                <a:gd name="T0" fmla="*/ 0 w 41"/>
                <a:gd name="T1" fmla="*/ 0 h 17"/>
                <a:gd name="T2" fmla="*/ 20 w 41"/>
                <a:gd name="T3" fmla="*/ 17 h 17"/>
                <a:gd name="T4" fmla="*/ 41 w 41"/>
                <a:gd name="T5" fmla="*/ 0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17">
                  <a:moveTo>
                    <a:pt x="0" y="0"/>
                  </a:moveTo>
                  <a:lnTo>
                    <a:pt x="20" y="17"/>
                  </a:lnTo>
                  <a:lnTo>
                    <a:pt x="41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4" name="Line 36"/>
            <p:cNvSpPr>
              <a:spLocks noChangeShapeType="1"/>
            </p:cNvSpPr>
            <p:nvPr/>
          </p:nvSpPr>
          <p:spPr bwMode="auto">
            <a:xfrm>
              <a:off x="3199" y="3448"/>
              <a:ext cx="1" cy="2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5" name="Freeform 37"/>
            <p:cNvSpPr>
              <a:spLocks/>
            </p:cNvSpPr>
            <p:nvPr/>
          </p:nvSpPr>
          <p:spPr bwMode="auto">
            <a:xfrm>
              <a:off x="3179" y="3460"/>
              <a:ext cx="41" cy="16"/>
            </a:xfrm>
            <a:custGeom>
              <a:avLst/>
              <a:gdLst>
                <a:gd name="T0" fmla="*/ 0 w 41"/>
                <a:gd name="T1" fmla="*/ 0 h 16"/>
                <a:gd name="T2" fmla="*/ 20 w 41"/>
                <a:gd name="T3" fmla="*/ 16 h 16"/>
                <a:gd name="T4" fmla="*/ 41 w 41"/>
                <a:gd name="T5" fmla="*/ 0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16">
                  <a:moveTo>
                    <a:pt x="0" y="0"/>
                  </a:moveTo>
                  <a:lnTo>
                    <a:pt x="20" y="16"/>
                  </a:lnTo>
                  <a:lnTo>
                    <a:pt x="41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6" name="Line 38"/>
            <p:cNvSpPr>
              <a:spLocks noChangeShapeType="1"/>
            </p:cNvSpPr>
            <p:nvPr/>
          </p:nvSpPr>
          <p:spPr bwMode="auto">
            <a:xfrm>
              <a:off x="3199" y="3663"/>
              <a:ext cx="1" cy="5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7" name="Freeform 39"/>
            <p:cNvSpPr>
              <a:spLocks/>
            </p:cNvSpPr>
            <p:nvPr/>
          </p:nvSpPr>
          <p:spPr bwMode="auto">
            <a:xfrm>
              <a:off x="3179" y="3698"/>
              <a:ext cx="41" cy="17"/>
            </a:xfrm>
            <a:custGeom>
              <a:avLst/>
              <a:gdLst>
                <a:gd name="T0" fmla="*/ 0 w 41"/>
                <a:gd name="T1" fmla="*/ 0 h 17"/>
                <a:gd name="T2" fmla="*/ 20 w 41"/>
                <a:gd name="T3" fmla="*/ 17 h 17"/>
                <a:gd name="T4" fmla="*/ 41 w 41"/>
                <a:gd name="T5" fmla="*/ 0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17">
                  <a:moveTo>
                    <a:pt x="0" y="0"/>
                  </a:moveTo>
                  <a:lnTo>
                    <a:pt x="20" y="17"/>
                  </a:lnTo>
                  <a:lnTo>
                    <a:pt x="41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8" name="Line 40"/>
            <p:cNvSpPr>
              <a:spLocks noChangeShapeType="1"/>
            </p:cNvSpPr>
            <p:nvPr/>
          </p:nvSpPr>
          <p:spPr bwMode="auto">
            <a:xfrm>
              <a:off x="3547" y="2827"/>
              <a:ext cx="1" cy="5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9" name="Freeform 41"/>
            <p:cNvSpPr>
              <a:spLocks/>
            </p:cNvSpPr>
            <p:nvPr/>
          </p:nvSpPr>
          <p:spPr bwMode="auto">
            <a:xfrm>
              <a:off x="3527" y="2863"/>
              <a:ext cx="41" cy="16"/>
            </a:xfrm>
            <a:custGeom>
              <a:avLst/>
              <a:gdLst>
                <a:gd name="T0" fmla="*/ 0 w 41"/>
                <a:gd name="T1" fmla="*/ 0 h 16"/>
                <a:gd name="T2" fmla="*/ 20 w 41"/>
                <a:gd name="T3" fmla="*/ 16 h 16"/>
                <a:gd name="T4" fmla="*/ 41 w 41"/>
                <a:gd name="T5" fmla="*/ 0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16">
                  <a:moveTo>
                    <a:pt x="0" y="0"/>
                  </a:moveTo>
                  <a:lnTo>
                    <a:pt x="20" y="16"/>
                  </a:lnTo>
                  <a:lnTo>
                    <a:pt x="41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10" name="Line 42"/>
            <p:cNvSpPr>
              <a:spLocks noChangeShapeType="1"/>
            </p:cNvSpPr>
            <p:nvPr/>
          </p:nvSpPr>
          <p:spPr bwMode="auto">
            <a:xfrm>
              <a:off x="3547" y="3066"/>
              <a:ext cx="1" cy="5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11" name="Freeform 43"/>
            <p:cNvSpPr>
              <a:spLocks/>
            </p:cNvSpPr>
            <p:nvPr/>
          </p:nvSpPr>
          <p:spPr bwMode="auto">
            <a:xfrm>
              <a:off x="3527" y="3101"/>
              <a:ext cx="41" cy="17"/>
            </a:xfrm>
            <a:custGeom>
              <a:avLst/>
              <a:gdLst>
                <a:gd name="T0" fmla="*/ 0 w 41"/>
                <a:gd name="T1" fmla="*/ 0 h 17"/>
                <a:gd name="T2" fmla="*/ 20 w 41"/>
                <a:gd name="T3" fmla="*/ 17 h 17"/>
                <a:gd name="T4" fmla="*/ 41 w 41"/>
                <a:gd name="T5" fmla="*/ 0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17">
                  <a:moveTo>
                    <a:pt x="0" y="0"/>
                  </a:moveTo>
                  <a:lnTo>
                    <a:pt x="20" y="17"/>
                  </a:lnTo>
                  <a:lnTo>
                    <a:pt x="41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12" name="Freeform 44"/>
            <p:cNvSpPr>
              <a:spLocks/>
            </p:cNvSpPr>
            <p:nvPr/>
          </p:nvSpPr>
          <p:spPr bwMode="auto">
            <a:xfrm>
              <a:off x="3257" y="3304"/>
              <a:ext cx="290" cy="86"/>
            </a:xfrm>
            <a:custGeom>
              <a:avLst/>
              <a:gdLst>
                <a:gd name="T0" fmla="*/ 290 w 290"/>
                <a:gd name="T1" fmla="*/ 0 h 86"/>
                <a:gd name="T2" fmla="*/ 290 w 290"/>
                <a:gd name="T3" fmla="*/ 86 h 86"/>
                <a:gd name="T4" fmla="*/ 0 w 290"/>
                <a:gd name="T5" fmla="*/ 86 h 8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0" h="86">
                  <a:moveTo>
                    <a:pt x="290" y="0"/>
                  </a:moveTo>
                  <a:lnTo>
                    <a:pt x="290" y="86"/>
                  </a:lnTo>
                  <a:lnTo>
                    <a:pt x="0" y="8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13" name="Freeform 45"/>
            <p:cNvSpPr>
              <a:spLocks/>
            </p:cNvSpPr>
            <p:nvPr/>
          </p:nvSpPr>
          <p:spPr bwMode="auto">
            <a:xfrm>
              <a:off x="3257" y="3369"/>
              <a:ext cx="17" cy="43"/>
            </a:xfrm>
            <a:custGeom>
              <a:avLst/>
              <a:gdLst>
                <a:gd name="T0" fmla="*/ 17 w 17"/>
                <a:gd name="T1" fmla="*/ 0 h 43"/>
                <a:gd name="T2" fmla="*/ 0 w 17"/>
                <a:gd name="T3" fmla="*/ 21 h 43"/>
                <a:gd name="T4" fmla="*/ 17 w 17"/>
                <a:gd name="T5" fmla="*/ 43 h 4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43">
                  <a:moveTo>
                    <a:pt x="17" y="0"/>
                  </a:moveTo>
                  <a:lnTo>
                    <a:pt x="0" y="21"/>
                  </a:lnTo>
                  <a:lnTo>
                    <a:pt x="17" y="43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63" name="Text Box 46"/>
          <p:cNvSpPr txBox="1">
            <a:spLocks noChangeArrowheads="1"/>
          </p:cNvSpPr>
          <p:nvPr/>
        </p:nvSpPr>
        <p:spPr bwMode="auto">
          <a:xfrm>
            <a:off x="493713" y="4713288"/>
            <a:ext cx="2055812" cy="762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669900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</a:pPr>
            <a:r>
              <a:rPr lang="ru-RU" sz="1600" b="1">
                <a:latin typeface="Arial Narrow" panose="020B0606020202030204" pitchFamily="34" charset="0"/>
              </a:rPr>
              <a:t>Выявление ошибок в процессе</a:t>
            </a:r>
          </a:p>
        </p:txBody>
      </p:sp>
      <p:sp>
        <p:nvSpPr>
          <p:cNvPr id="19464" name="AutoShape 47"/>
          <p:cNvSpPr>
            <a:spLocks noChangeArrowheads="1"/>
          </p:cNvSpPr>
          <p:nvPr/>
        </p:nvSpPr>
        <p:spPr bwMode="auto">
          <a:xfrm>
            <a:off x="1162050" y="2655888"/>
            <a:ext cx="6096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1600" b="1"/>
          </a:p>
        </p:txBody>
      </p:sp>
      <p:sp>
        <p:nvSpPr>
          <p:cNvPr id="19465" name="AutoShape 48"/>
          <p:cNvSpPr>
            <a:spLocks noChangeArrowheads="1"/>
          </p:cNvSpPr>
          <p:nvPr/>
        </p:nvSpPr>
        <p:spPr bwMode="auto">
          <a:xfrm>
            <a:off x="1162050" y="4256088"/>
            <a:ext cx="6096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1600" b="1"/>
          </a:p>
        </p:txBody>
      </p:sp>
      <p:sp>
        <p:nvSpPr>
          <p:cNvPr id="19466" name="AutoShape 49"/>
          <p:cNvSpPr>
            <a:spLocks noChangeArrowheads="1"/>
          </p:cNvSpPr>
          <p:nvPr/>
        </p:nvSpPr>
        <p:spPr bwMode="auto">
          <a:xfrm>
            <a:off x="2533650" y="4713288"/>
            <a:ext cx="838200" cy="685800"/>
          </a:xfrm>
          <a:prstGeom prst="leftRightArrow">
            <a:avLst>
              <a:gd name="adj1" fmla="val 50000"/>
              <a:gd name="adj2" fmla="val 24444"/>
            </a:avLst>
          </a:prstGeom>
          <a:gradFill rotWithShape="0">
            <a:gsLst>
              <a:gs pos="0">
                <a:srgbClr val="669900"/>
              </a:gs>
              <a:gs pos="50000">
                <a:srgbClr val="BCD28F"/>
              </a:gs>
              <a:gs pos="100000">
                <a:srgbClr val="6699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/>
          </a:p>
        </p:txBody>
      </p:sp>
      <p:sp>
        <p:nvSpPr>
          <p:cNvPr id="19468" name="Text Box 51"/>
          <p:cNvSpPr txBox="1">
            <a:spLocks noChangeArrowheads="1"/>
          </p:cNvSpPr>
          <p:nvPr/>
        </p:nvSpPr>
        <p:spPr bwMode="auto">
          <a:xfrm>
            <a:off x="476250" y="1554163"/>
            <a:ext cx="2055813" cy="11017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669900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</a:pPr>
            <a:r>
              <a:rPr lang="ru-RU" sz="1600" b="1">
                <a:latin typeface="Arial Narrow" panose="020B0606020202030204" pitchFamily="34" charset="0"/>
              </a:rPr>
              <a:t>Классификация возможных ошибок процессов</a:t>
            </a:r>
          </a:p>
        </p:txBody>
      </p:sp>
      <p:sp>
        <p:nvSpPr>
          <p:cNvPr id="19470" name="Rectangle 53"/>
          <p:cNvSpPr>
            <a:spLocks noChangeArrowheads="1"/>
          </p:cNvSpPr>
          <p:nvPr/>
        </p:nvSpPr>
        <p:spPr bwMode="auto">
          <a:xfrm>
            <a:off x="611188" y="188913"/>
            <a:ext cx="79121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3200" b="1" dirty="0" smtClean="0">
                <a:solidFill>
                  <a:srgbClr val="505A5A"/>
                </a:solidFill>
                <a:latin typeface="Arial Narrow" panose="020B0606020202030204" pitchFamily="34" charset="0"/>
              </a:rPr>
              <a:t>АНАЛИЗ ОШИБОК ПРОЦЕССА</a:t>
            </a:r>
            <a:endParaRPr lang="ru-RU" sz="3200" b="1" dirty="0">
              <a:solidFill>
                <a:srgbClr val="505A5A"/>
              </a:solidFill>
              <a:latin typeface="Arial Narrow" panose="020B0606020202030204" pitchFamily="34" charset="0"/>
            </a:endParaRPr>
          </a:p>
        </p:txBody>
      </p:sp>
      <p:sp>
        <p:nvSpPr>
          <p:cNvPr id="19471" name="Rectangle 54"/>
          <p:cNvSpPr>
            <a:spLocks noChangeArrowheads="1"/>
          </p:cNvSpPr>
          <p:nvPr/>
        </p:nvSpPr>
        <p:spPr bwMode="auto">
          <a:xfrm>
            <a:off x="5124450" y="736601"/>
            <a:ext cx="3962400" cy="489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3675" indent="-193675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3563" indent="-179388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90675" indent="-3429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62175" indent="-3810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733675" indent="-3810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190875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648075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05275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562475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sz="1800" b="1" dirty="0" smtClean="0">
                <a:latin typeface="Arial Narrow" panose="020B0606020202030204" pitchFamily="34" charset="0"/>
              </a:rPr>
              <a:t>НАЛИЧИЕ ПРОБЕЛОВ В ОПИСАНИИ ПРОЦЕССА</a:t>
            </a:r>
          </a:p>
          <a:p>
            <a:pPr eaLnBrk="1" hangingPunct="1">
              <a:spcBef>
                <a:spcPct val="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sz="1800" b="1" dirty="0" smtClean="0">
                <a:latin typeface="Arial Narrow" panose="020B0606020202030204" pitchFamily="34" charset="0"/>
              </a:rPr>
              <a:t>НЕСООТВЕТСТВИЕ МОДЕЛИ ВЫБРАННОЙ МЕТОДОЛОГИИ И/ИЛИ ИНСТРУМЕНТАРИЮ</a:t>
            </a:r>
            <a:endParaRPr lang="ru-RU" sz="180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sz="1800" b="1" dirty="0" smtClean="0">
                <a:latin typeface="Arial Narrow" panose="020B0606020202030204" pitchFamily="34" charset="0"/>
              </a:rPr>
              <a:t>НЕАДЕКВАТНОЕ ИСПОЛЬЗОВАНИЕ РЕСУРСОВ</a:t>
            </a:r>
            <a:endParaRPr lang="ru-RU" sz="180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sz="1800" b="1" dirty="0" smtClean="0">
                <a:latin typeface="Arial Narrow" panose="020B0606020202030204" pitchFamily="34" charset="0"/>
              </a:rPr>
              <a:t>НАРУШЕНИЕ ИНТЕРФЕЙСОВ МЕЖДУ ПРОЦЕССАМИ</a:t>
            </a:r>
          </a:p>
          <a:p>
            <a:pPr eaLnBrk="1" hangingPunct="1">
              <a:spcBef>
                <a:spcPct val="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sz="1800" b="1" dirty="0" smtClean="0">
                <a:latin typeface="Arial Narrow" panose="020B0606020202030204" pitchFamily="34" charset="0"/>
              </a:rPr>
              <a:t>ДУБЛИРОВАНИЕ ИНФОРМАЦИИ</a:t>
            </a:r>
          </a:p>
          <a:p>
            <a:pPr eaLnBrk="1" hangingPunct="1">
              <a:spcBef>
                <a:spcPct val="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sz="1800" b="1" dirty="0" smtClean="0">
                <a:latin typeface="Arial Narrow" panose="020B0606020202030204" pitchFamily="34" charset="0"/>
              </a:rPr>
              <a:t>ДУБЛИРОВАНИЕ ФУНКЦИЙ</a:t>
            </a:r>
          </a:p>
          <a:p>
            <a:pPr eaLnBrk="1" hangingPunct="1">
              <a:spcBef>
                <a:spcPct val="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sz="1800" b="1" dirty="0" smtClean="0">
                <a:latin typeface="Arial Narrow" panose="020B0606020202030204" pitchFamily="34" charset="0"/>
              </a:rPr>
              <a:t>НАРУШЕНИЕ ЛОГИКИ ПРОЦЕССА</a:t>
            </a:r>
            <a:endParaRPr lang="ru-RU" sz="180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sz="1800" b="1" dirty="0" smtClean="0">
                <a:latin typeface="Arial Narrow" panose="020B0606020202030204" pitchFamily="34" charset="0"/>
              </a:rPr>
              <a:t>НАРУШЕНИЕ ИНТЕРФЕЙСОВ МЕЖДУ ФУНКЦИЯМИ</a:t>
            </a:r>
          </a:p>
          <a:p>
            <a:pPr eaLnBrk="1" hangingPunct="1">
              <a:spcBef>
                <a:spcPct val="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sz="1800" b="1" dirty="0" smtClean="0">
                <a:latin typeface="Arial Narrow" panose="020B0606020202030204" pitchFamily="34" charset="0"/>
              </a:rPr>
              <a:t>НЕСООТВЕТСТВИЕ ВХОДОВ И ВЫХОДОВ ПРОЦЕССУ</a:t>
            </a:r>
          </a:p>
          <a:p>
            <a:pPr eaLnBrk="1" hangingPunct="1">
              <a:spcBef>
                <a:spcPct val="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sz="1800" b="1" dirty="0" smtClean="0">
                <a:latin typeface="Arial Narrow" panose="020B0606020202030204" pitchFamily="34" charset="0"/>
              </a:rPr>
              <a:t>НЕСООТВЕТСТВИЕ ПЕРСОНАЛА ПРЦОЕССУ</a:t>
            </a:r>
          </a:p>
          <a:p>
            <a:pPr eaLnBrk="1" hangingPunct="1">
              <a:spcBef>
                <a:spcPct val="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sz="1800" b="1" dirty="0" smtClean="0">
                <a:latin typeface="Arial Narrow" panose="020B0606020202030204" pitchFamily="34" charset="0"/>
              </a:rPr>
              <a:t>ТЕХНОЛОГИЧЕСКИЕ НЕСООТВЕТСТВИЯ И НАРУШЕНИЯ</a:t>
            </a:r>
            <a:endParaRPr lang="ru-RU" sz="1800" dirty="0">
              <a:latin typeface="Arial Narrow" panose="020B0606020202030204" pitchFamily="34" charset="0"/>
            </a:endParaRPr>
          </a:p>
        </p:txBody>
      </p:sp>
      <p:sp>
        <p:nvSpPr>
          <p:cNvPr id="19472" name="Text Box 55"/>
          <p:cNvSpPr txBox="1">
            <a:spLocks noChangeArrowheads="1"/>
          </p:cNvSpPr>
          <p:nvPr/>
        </p:nvSpPr>
        <p:spPr bwMode="auto">
          <a:xfrm>
            <a:off x="477838" y="3189288"/>
            <a:ext cx="2055812" cy="10668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669900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</a:pPr>
            <a:r>
              <a:rPr lang="ru-RU" sz="1600" b="1">
                <a:latin typeface="Arial Narrow" panose="020B0606020202030204" pitchFamily="34" charset="0"/>
              </a:rPr>
              <a:t>Детальные описания  возможных ошибок процессов</a:t>
            </a:r>
          </a:p>
          <a:p>
            <a:pPr algn="ctr" eaLnBrk="1" hangingPunct="1">
              <a:spcAft>
                <a:spcPct val="0"/>
              </a:spcAft>
            </a:pPr>
            <a:endParaRPr lang="ru-RU" sz="1600" b="1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Дата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0B820218-9AF3-459F-A75D-C64E3F205100}" type="datetime1">
              <a:rPr lang="ru-RU" sz="1400"/>
              <a:pPr>
                <a:spcAft>
                  <a:spcPct val="0"/>
                </a:spcAft>
              </a:pPr>
              <a:t>14.11.2016</a:t>
            </a:fld>
            <a:endParaRPr lang="ru-RU" sz="140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340D2A9C-E4A6-4812-BE1A-C9B98FEF0CC3}" type="slidenum">
              <a:rPr lang="ru-RU" sz="1400"/>
              <a:pPr>
                <a:spcAft>
                  <a:spcPct val="0"/>
                </a:spcAft>
              </a:pPr>
              <a:t>3</a:t>
            </a:fld>
            <a:endParaRPr lang="ru-RU" sz="1400"/>
          </a:p>
        </p:txBody>
      </p:sp>
      <p:sp>
        <p:nvSpPr>
          <p:cNvPr id="31748" name="Rectangle 2"/>
          <p:cNvSpPr>
            <a:spLocks noChangeArrowheads="1"/>
          </p:cNvSpPr>
          <p:nvPr/>
        </p:nvSpPr>
        <p:spPr bwMode="auto">
          <a:xfrm>
            <a:off x="228600" y="1216025"/>
            <a:ext cx="5505450" cy="4876800"/>
          </a:xfrm>
          <a:prstGeom prst="rect">
            <a:avLst/>
          </a:prstGeom>
          <a:solidFill>
            <a:srgbClr val="33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</a:pPr>
            <a:endParaRPr lang="ru-RU" sz="2400">
              <a:latin typeface="Times New Roman" panose="02020603050405020304" pitchFamily="18" charset="0"/>
            </a:endParaRPr>
          </a:p>
        </p:txBody>
      </p:sp>
      <p:grpSp>
        <p:nvGrpSpPr>
          <p:cNvPr id="31749" name="Group 3"/>
          <p:cNvGrpSpPr>
            <a:grpSpLocks/>
          </p:cNvGrpSpPr>
          <p:nvPr/>
        </p:nvGrpSpPr>
        <p:grpSpPr bwMode="auto">
          <a:xfrm>
            <a:off x="3981450" y="1978025"/>
            <a:ext cx="1371600" cy="3429000"/>
            <a:chOff x="2640" y="1488"/>
            <a:chExt cx="864" cy="2160"/>
          </a:xfrm>
        </p:grpSpPr>
        <p:sp>
          <p:nvSpPr>
            <p:cNvPr id="31763" name="AutoShape 4"/>
            <p:cNvSpPr>
              <a:spLocks noChangeArrowheads="1"/>
            </p:cNvSpPr>
            <p:nvPr/>
          </p:nvSpPr>
          <p:spPr bwMode="auto">
            <a:xfrm>
              <a:off x="2640" y="1488"/>
              <a:ext cx="864" cy="216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5000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sz="1800" b="1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31764" name="Group 5"/>
            <p:cNvGrpSpPr>
              <a:grpSpLocks/>
            </p:cNvGrpSpPr>
            <p:nvPr/>
          </p:nvGrpSpPr>
          <p:grpSpPr bwMode="auto">
            <a:xfrm>
              <a:off x="2784" y="1632"/>
              <a:ext cx="624" cy="1824"/>
              <a:chOff x="3054" y="2043"/>
              <a:chExt cx="639" cy="1858"/>
            </a:xfrm>
          </p:grpSpPr>
          <p:sp>
            <p:nvSpPr>
              <p:cNvPr id="31765" name="AutoShape 6"/>
              <p:cNvSpPr>
                <a:spLocks noChangeArrowheads="1"/>
              </p:cNvSpPr>
              <p:nvPr/>
            </p:nvSpPr>
            <p:spPr bwMode="auto">
              <a:xfrm>
                <a:off x="3054" y="2282"/>
                <a:ext cx="291" cy="188"/>
              </a:xfrm>
              <a:prstGeom prst="roundRect">
                <a:avLst>
                  <a:gd name="adj" fmla="val 15287"/>
                </a:avLst>
              </a:prstGeom>
              <a:solidFill>
                <a:srgbClr val="00FF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66" name="Rectangle 7"/>
              <p:cNvSpPr>
                <a:spLocks noChangeArrowheads="1"/>
              </p:cNvSpPr>
              <p:nvPr/>
            </p:nvSpPr>
            <p:spPr bwMode="auto">
              <a:xfrm>
                <a:off x="3206" y="2262"/>
                <a:ext cx="115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Aft>
                    <a:spcPct val="0"/>
                  </a:spcAft>
                </a:pPr>
                <a:r>
                  <a:rPr lang="ru-RU" sz="1800" b="1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n-</a:t>
                </a:r>
              </a:p>
            </p:txBody>
          </p:sp>
          <p:sp>
            <p:nvSpPr>
              <p:cNvPr id="31767" name="Rectangle 8"/>
              <p:cNvSpPr>
                <a:spLocks noChangeArrowheads="1"/>
              </p:cNvSpPr>
              <p:nvPr/>
            </p:nvSpPr>
            <p:spPr bwMode="auto">
              <a:xfrm>
                <a:off x="3411" y="2337"/>
                <a:ext cx="0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Aft>
                    <a:spcPct val="0"/>
                  </a:spcAft>
                </a:pPr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68" name="Rectangle 9"/>
              <p:cNvSpPr>
                <a:spLocks noChangeArrowheads="1"/>
              </p:cNvSpPr>
              <p:nvPr/>
            </p:nvSpPr>
            <p:spPr bwMode="auto">
              <a:xfrm>
                <a:off x="3512" y="2410"/>
                <a:ext cx="0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Aft>
                    <a:spcPct val="0"/>
                  </a:spcAft>
                </a:pPr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69" name="Freeform 10"/>
              <p:cNvSpPr>
                <a:spLocks/>
              </p:cNvSpPr>
              <p:nvPr/>
            </p:nvSpPr>
            <p:spPr bwMode="auto">
              <a:xfrm>
                <a:off x="3054" y="2043"/>
                <a:ext cx="290" cy="187"/>
              </a:xfrm>
              <a:custGeom>
                <a:avLst/>
                <a:gdLst>
                  <a:gd name="T0" fmla="*/ 35 w 290"/>
                  <a:gd name="T1" fmla="*/ 0 h 187"/>
                  <a:gd name="T2" fmla="*/ 255 w 290"/>
                  <a:gd name="T3" fmla="*/ 0 h 187"/>
                  <a:gd name="T4" fmla="*/ 290 w 290"/>
                  <a:gd name="T5" fmla="*/ 94 h 187"/>
                  <a:gd name="T6" fmla="*/ 255 w 290"/>
                  <a:gd name="T7" fmla="*/ 187 h 187"/>
                  <a:gd name="T8" fmla="*/ 35 w 290"/>
                  <a:gd name="T9" fmla="*/ 187 h 187"/>
                  <a:gd name="T10" fmla="*/ 0 w 290"/>
                  <a:gd name="T11" fmla="*/ 94 h 187"/>
                  <a:gd name="T12" fmla="*/ 35 w 290"/>
                  <a:gd name="T13" fmla="*/ 0 h 1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0" h="187">
                    <a:moveTo>
                      <a:pt x="35" y="0"/>
                    </a:moveTo>
                    <a:lnTo>
                      <a:pt x="255" y="0"/>
                    </a:lnTo>
                    <a:lnTo>
                      <a:pt x="290" y="94"/>
                    </a:lnTo>
                    <a:lnTo>
                      <a:pt x="255" y="187"/>
                    </a:lnTo>
                    <a:lnTo>
                      <a:pt x="35" y="187"/>
                    </a:lnTo>
                    <a:lnTo>
                      <a:pt x="0" y="94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00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70" name="Freeform 11"/>
              <p:cNvSpPr>
                <a:spLocks/>
              </p:cNvSpPr>
              <p:nvPr/>
            </p:nvSpPr>
            <p:spPr bwMode="auto">
              <a:xfrm>
                <a:off x="3054" y="2640"/>
                <a:ext cx="290" cy="187"/>
              </a:xfrm>
              <a:custGeom>
                <a:avLst/>
                <a:gdLst>
                  <a:gd name="T0" fmla="*/ 35 w 290"/>
                  <a:gd name="T1" fmla="*/ 0 h 187"/>
                  <a:gd name="T2" fmla="*/ 255 w 290"/>
                  <a:gd name="T3" fmla="*/ 0 h 187"/>
                  <a:gd name="T4" fmla="*/ 290 w 290"/>
                  <a:gd name="T5" fmla="*/ 94 h 187"/>
                  <a:gd name="T6" fmla="*/ 255 w 290"/>
                  <a:gd name="T7" fmla="*/ 187 h 187"/>
                  <a:gd name="T8" fmla="*/ 35 w 290"/>
                  <a:gd name="T9" fmla="*/ 187 h 187"/>
                  <a:gd name="T10" fmla="*/ 0 w 290"/>
                  <a:gd name="T11" fmla="*/ 94 h 187"/>
                  <a:gd name="T12" fmla="*/ 35 w 290"/>
                  <a:gd name="T13" fmla="*/ 0 h 1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0" h="187">
                    <a:moveTo>
                      <a:pt x="35" y="0"/>
                    </a:moveTo>
                    <a:lnTo>
                      <a:pt x="255" y="0"/>
                    </a:lnTo>
                    <a:lnTo>
                      <a:pt x="290" y="94"/>
                    </a:lnTo>
                    <a:lnTo>
                      <a:pt x="255" y="187"/>
                    </a:lnTo>
                    <a:lnTo>
                      <a:pt x="35" y="187"/>
                    </a:lnTo>
                    <a:lnTo>
                      <a:pt x="0" y="94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00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71" name="Oval 12"/>
              <p:cNvSpPr>
                <a:spLocks noChangeArrowheads="1"/>
              </p:cNvSpPr>
              <p:nvPr/>
            </p:nvSpPr>
            <p:spPr bwMode="auto">
              <a:xfrm>
                <a:off x="3141" y="2497"/>
                <a:ext cx="117" cy="11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72" name="Rectangle 13"/>
              <p:cNvSpPr>
                <a:spLocks noChangeArrowheads="1"/>
              </p:cNvSpPr>
              <p:nvPr/>
            </p:nvSpPr>
            <p:spPr bwMode="auto">
              <a:xfrm>
                <a:off x="3640" y="2484"/>
                <a:ext cx="0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Aft>
                    <a:spcPct val="0"/>
                  </a:spcAft>
                </a:pPr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73" name="Freeform 14"/>
              <p:cNvSpPr>
                <a:spLocks/>
              </p:cNvSpPr>
              <p:nvPr/>
            </p:nvSpPr>
            <p:spPr bwMode="auto">
              <a:xfrm>
                <a:off x="3402" y="2640"/>
                <a:ext cx="290" cy="187"/>
              </a:xfrm>
              <a:custGeom>
                <a:avLst/>
                <a:gdLst>
                  <a:gd name="T0" fmla="*/ 35 w 290"/>
                  <a:gd name="T1" fmla="*/ 0 h 187"/>
                  <a:gd name="T2" fmla="*/ 255 w 290"/>
                  <a:gd name="T3" fmla="*/ 0 h 187"/>
                  <a:gd name="T4" fmla="*/ 290 w 290"/>
                  <a:gd name="T5" fmla="*/ 94 h 187"/>
                  <a:gd name="T6" fmla="*/ 255 w 290"/>
                  <a:gd name="T7" fmla="*/ 187 h 187"/>
                  <a:gd name="T8" fmla="*/ 35 w 290"/>
                  <a:gd name="T9" fmla="*/ 187 h 187"/>
                  <a:gd name="T10" fmla="*/ 0 w 290"/>
                  <a:gd name="T11" fmla="*/ 94 h 187"/>
                  <a:gd name="T12" fmla="*/ 35 w 290"/>
                  <a:gd name="T13" fmla="*/ 0 h 1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0" h="187">
                    <a:moveTo>
                      <a:pt x="35" y="0"/>
                    </a:moveTo>
                    <a:lnTo>
                      <a:pt x="255" y="0"/>
                    </a:lnTo>
                    <a:lnTo>
                      <a:pt x="290" y="94"/>
                    </a:lnTo>
                    <a:lnTo>
                      <a:pt x="255" y="187"/>
                    </a:lnTo>
                    <a:lnTo>
                      <a:pt x="35" y="187"/>
                    </a:lnTo>
                    <a:lnTo>
                      <a:pt x="0" y="94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00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74" name="AutoShape 15"/>
              <p:cNvSpPr>
                <a:spLocks noChangeArrowheads="1"/>
              </p:cNvSpPr>
              <p:nvPr/>
            </p:nvSpPr>
            <p:spPr bwMode="auto">
              <a:xfrm>
                <a:off x="3054" y="2879"/>
                <a:ext cx="291" cy="188"/>
              </a:xfrm>
              <a:prstGeom prst="roundRect">
                <a:avLst>
                  <a:gd name="adj" fmla="val 15287"/>
                </a:avLst>
              </a:prstGeom>
              <a:solidFill>
                <a:srgbClr val="00FF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75" name="AutoShape 16"/>
              <p:cNvSpPr>
                <a:spLocks noChangeArrowheads="1"/>
              </p:cNvSpPr>
              <p:nvPr/>
            </p:nvSpPr>
            <p:spPr bwMode="auto">
              <a:xfrm>
                <a:off x="3402" y="2879"/>
                <a:ext cx="291" cy="188"/>
              </a:xfrm>
              <a:prstGeom prst="roundRect">
                <a:avLst>
                  <a:gd name="adj" fmla="val 15287"/>
                </a:avLst>
              </a:prstGeom>
              <a:solidFill>
                <a:srgbClr val="00FF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76" name="Freeform 17"/>
              <p:cNvSpPr>
                <a:spLocks/>
              </p:cNvSpPr>
              <p:nvPr/>
            </p:nvSpPr>
            <p:spPr bwMode="auto">
              <a:xfrm>
                <a:off x="3054" y="3118"/>
                <a:ext cx="290" cy="186"/>
              </a:xfrm>
              <a:custGeom>
                <a:avLst/>
                <a:gdLst>
                  <a:gd name="T0" fmla="*/ 35 w 290"/>
                  <a:gd name="T1" fmla="*/ 0 h 186"/>
                  <a:gd name="T2" fmla="*/ 255 w 290"/>
                  <a:gd name="T3" fmla="*/ 0 h 186"/>
                  <a:gd name="T4" fmla="*/ 290 w 290"/>
                  <a:gd name="T5" fmla="*/ 93 h 186"/>
                  <a:gd name="T6" fmla="*/ 255 w 290"/>
                  <a:gd name="T7" fmla="*/ 186 h 186"/>
                  <a:gd name="T8" fmla="*/ 35 w 290"/>
                  <a:gd name="T9" fmla="*/ 186 h 186"/>
                  <a:gd name="T10" fmla="*/ 0 w 290"/>
                  <a:gd name="T11" fmla="*/ 93 h 186"/>
                  <a:gd name="T12" fmla="*/ 35 w 290"/>
                  <a:gd name="T13" fmla="*/ 0 h 18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0" h="186">
                    <a:moveTo>
                      <a:pt x="35" y="0"/>
                    </a:moveTo>
                    <a:lnTo>
                      <a:pt x="255" y="0"/>
                    </a:lnTo>
                    <a:lnTo>
                      <a:pt x="290" y="93"/>
                    </a:lnTo>
                    <a:lnTo>
                      <a:pt x="255" y="186"/>
                    </a:lnTo>
                    <a:lnTo>
                      <a:pt x="35" y="186"/>
                    </a:lnTo>
                    <a:lnTo>
                      <a:pt x="0" y="93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00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77" name="Freeform 18"/>
              <p:cNvSpPr>
                <a:spLocks/>
              </p:cNvSpPr>
              <p:nvPr/>
            </p:nvSpPr>
            <p:spPr bwMode="auto">
              <a:xfrm>
                <a:off x="3402" y="3118"/>
                <a:ext cx="290" cy="186"/>
              </a:xfrm>
              <a:custGeom>
                <a:avLst/>
                <a:gdLst>
                  <a:gd name="T0" fmla="*/ 35 w 290"/>
                  <a:gd name="T1" fmla="*/ 0 h 186"/>
                  <a:gd name="T2" fmla="*/ 255 w 290"/>
                  <a:gd name="T3" fmla="*/ 0 h 186"/>
                  <a:gd name="T4" fmla="*/ 290 w 290"/>
                  <a:gd name="T5" fmla="*/ 93 h 186"/>
                  <a:gd name="T6" fmla="*/ 255 w 290"/>
                  <a:gd name="T7" fmla="*/ 186 h 186"/>
                  <a:gd name="T8" fmla="*/ 35 w 290"/>
                  <a:gd name="T9" fmla="*/ 186 h 186"/>
                  <a:gd name="T10" fmla="*/ 0 w 290"/>
                  <a:gd name="T11" fmla="*/ 93 h 186"/>
                  <a:gd name="T12" fmla="*/ 35 w 290"/>
                  <a:gd name="T13" fmla="*/ 0 h 18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0" h="186">
                    <a:moveTo>
                      <a:pt x="35" y="0"/>
                    </a:moveTo>
                    <a:lnTo>
                      <a:pt x="255" y="0"/>
                    </a:lnTo>
                    <a:lnTo>
                      <a:pt x="290" y="93"/>
                    </a:lnTo>
                    <a:lnTo>
                      <a:pt x="255" y="186"/>
                    </a:lnTo>
                    <a:lnTo>
                      <a:pt x="35" y="186"/>
                    </a:lnTo>
                    <a:lnTo>
                      <a:pt x="0" y="93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00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78" name="Oval 19"/>
              <p:cNvSpPr>
                <a:spLocks noChangeArrowheads="1"/>
              </p:cNvSpPr>
              <p:nvPr/>
            </p:nvSpPr>
            <p:spPr bwMode="auto">
              <a:xfrm>
                <a:off x="3141" y="3333"/>
                <a:ext cx="117" cy="11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79" name="Rectangle 20"/>
              <p:cNvSpPr>
                <a:spLocks noChangeArrowheads="1"/>
              </p:cNvSpPr>
              <p:nvPr/>
            </p:nvSpPr>
            <p:spPr bwMode="auto">
              <a:xfrm>
                <a:off x="3235" y="3320"/>
                <a:ext cx="0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Aft>
                    <a:spcPct val="0"/>
                  </a:spcAft>
                </a:pPr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80" name="AutoShape 21"/>
              <p:cNvSpPr>
                <a:spLocks noChangeArrowheads="1"/>
              </p:cNvSpPr>
              <p:nvPr/>
            </p:nvSpPr>
            <p:spPr bwMode="auto">
              <a:xfrm>
                <a:off x="3054" y="3476"/>
                <a:ext cx="291" cy="188"/>
              </a:xfrm>
              <a:prstGeom prst="roundRect">
                <a:avLst>
                  <a:gd name="adj" fmla="val 15287"/>
                </a:avLst>
              </a:prstGeom>
              <a:solidFill>
                <a:srgbClr val="00FF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50000"/>
                  </a:spcAft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81" name="Freeform 22"/>
              <p:cNvSpPr>
                <a:spLocks/>
              </p:cNvSpPr>
              <p:nvPr/>
            </p:nvSpPr>
            <p:spPr bwMode="auto">
              <a:xfrm>
                <a:off x="3054" y="3715"/>
                <a:ext cx="290" cy="186"/>
              </a:xfrm>
              <a:custGeom>
                <a:avLst/>
                <a:gdLst>
                  <a:gd name="T0" fmla="*/ 35 w 290"/>
                  <a:gd name="T1" fmla="*/ 0 h 186"/>
                  <a:gd name="T2" fmla="*/ 255 w 290"/>
                  <a:gd name="T3" fmla="*/ 0 h 186"/>
                  <a:gd name="T4" fmla="*/ 290 w 290"/>
                  <a:gd name="T5" fmla="*/ 93 h 186"/>
                  <a:gd name="T6" fmla="*/ 255 w 290"/>
                  <a:gd name="T7" fmla="*/ 186 h 186"/>
                  <a:gd name="T8" fmla="*/ 35 w 290"/>
                  <a:gd name="T9" fmla="*/ 186 h 186"/>
                  <a:gd name="T10" fmla="*/ 0 w 290"/>
                  <a:gd name="T11" fmla="*/ 93 h 186"/>
                  <a:gd name="T12" fmla="*/ 35 w 290"/>
                  <a:gd name="T13" fmla="*/ 0 h 18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0" h="186">
                    <a:moveTo>
                      <a:pt x="35" y="0"/>
                    </a:moveTo>
                    <a:lnTo>
                      <a:pt x="255" y="0"/>
                    </a:lnTo>
                    <a:lnTo>
                      <a:pt x="290" y="93"/>
                    </a:lnTo>
                    <a:lnTo>
                      <a:pt x="255" y="186"/>
                    </a:lnTo>
                    <a:lnTo>
                      <a:pt x="35" y="186"/>
                    </a:lnTo>
                    <a:lnTo>
                      <a:pt x="0" y="93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00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82" name="Line 23"/>
              <p:cNvSpPr>
                <a:spLocks noChangeShapeType="1"/>
              </p:cNvSpPr>
              <p:nvPr/>
            </p:nvSpPr>
            <p:spPr bwMode="auto">
              <a:xfrm>
                <a:off x="3199" y="2230"/>
                <a:ext cx="1" cy="5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83" name="Freeform 24"/>
              <p:cNvSpPr>
                <a:spLocks/>
              </p:cNvSpPr>
              <p:nvPr/>
            </p:nvSpPr>
            <p:spPr bwMode="auto">
              <a:xfrm>
                <a:off x="3179" y="2266"/>
                <a:ext cx="41" cy="16"/>
              </a:xfrm>
              <a:custGeom>
                <a:avLst/>
                <a:gdLst>
                  <a:gd name="T0" fmla="*/ 0 w 41"/>
                  <a:gd name="T1" fmla="*/ 0 h 16"/>
                  <a:gd name="T2" fmla="*/ 20 w 41"/>
                  <a:gd name="T3" fmla="*/ 16 h 16"/>
                  <a:gd name="T4" fmla="*/ 41 w 41"/>
                  <a:gd name="T5" fmla="*/ 0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16">
                    <a:moveTo>
                      <a:pt x="0" y="0"/>
                    </a:moveTo>
                    <a:lnTo>
                      <a:pt x="20" y="16"/>
                    </a:lnTo>
                    <a:lnTo>
                      <a:pt x="41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84" name="Line 25"/>
              <p:cNvSpPr>
                <a:spLocks noChangeShapeType="1"/>
              </p:cNvSpPr>
              <p:nvPr/>
            </p:nvSpPr>
            <p:spPr bwMode="auto">
              <a:xfrm>
                <a:off x="3199" y="2469"/>
                <a:ext cx="1" cy="2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85" name="Freeform 26"/>
              <p:cNvSpPr>
                <a:spLocks/>
              </p:cNvSpPr>
              <p:nvPr/>
            </p:nvSpPr>
            <p:spPr bwMode="auto">
              <a:xfrm>
                <a:off x="3179" y="2480"/>
                <a:ext cx="41" cy="17"/>
              </a:xfrm>
              <a:custGeom>
                <a:avLst/>
                <a:gdLst>
                  <a:gd name="T0" fmla="*/ 0 w 41"/>
                  <a:gd name="T1" fmla="*/ 0 h 17"/>
                  <a:gd name="T2" fmla="*/ 20 w 41"/>
                  <a:gd name="T3" fmla="*/ 17 h 17"/>
                  <a:gd name="T4" fmla="*/ 41 w 41"/>
                  <a:gd name="T5" fmla="*/ 0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17">
                    <a:moveTo>
                      <a:pt x="0" y="0"/>
                    </a:moveTo>
                    <a:lnTo>
                      <a:pt x="20" y="17"/>
                    </a:lnTo>
                    <a:lnTo>
                      <a:pt x="41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86" name="Line 27"/>
              <p:cNvSpPr>
                <a:spLocks noChangeShapeType="1"/>
              </p:cNvSpPr>
              <p:nvPr/>
            </p:nvSpPr>
            <p:spPr bwMode="auto">
              <a:xfrm>
                <a:off x="3199" y="2612"/>
                <a:ext cx="1" cy="2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87" name="Freeform 28"/>
              <p:cNvSpPr>
                <a:spLocks/>
              </p:cNvSpPr>
              <p:nvPr/>
            </p:nvSpPr>
            <p:spPr bwMode="auto">
              <a:xfrm>
                <a:off x="3179" y="2624"/>
                <a:ext cx="41" cy="16"/>
              </a:xfrm>
              <a:custGeom>
                <a:avLst/>
                <a:gdLst>
                  <a:gd name="T0" fmla="*/ 0 w 41"/>
                  <a:gd name="T1" fmla="*/ 0 h 16"/>
                  <a:gd name="T2" fmla="*/ 20 w 41"/>
                  <a:gd name="T3" fmla="*/ 16 h 16"/>
                  <a:gd name="T4" fmla="*/ 41 w 41"/>
                  <a:gd name="T5" fmla="*/ 0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16">
                    <a:moveTo>
                      <a:pt x="0" y="0"/>
                    </a:moveTo>
                    <a:lnTo>
                      <a:pt x="20" y="16"/>
                    </a:lnTo>
                    <a:lnTo>
                      <a:pt x="41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88" name="Freeform 29"/>
              <p:cNvSpPr>
                <a:spLocks/>
              </p:cNvSpPr>
              <p:nvPr/>
            </p:nvSpPr>
            <p:spPr bwMode="auto">
              <a:xfrm>
                <a:off x="3257" y="2555"/>
                <a:ext cx="290" cy="85"/>
              </a:xfrm>
              <a:custGeom>
                <a:avLst/>
                <a:gdLst>
                  <a:gd name="T0" fmla="*/ 0 w 290"/>
                  <a:gd name="T1" fmla="*/ 0 h 85"/>
                  <a:gd name="T2" fmla="*/ 290 w 290"/>
                  <a:gd name="T3" fmla="*/ 0 h 85"/>
                  <a:gd name="T4" fmla="*/ 290 w 290"/>
                  <a:gd name="T5" fmla="*/ 85 h 8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0" h="85">
                    <a:moveTo>
                      <a:pt x="0" y="0"/>
                    </a:moveTo>
                    <a:lnTo>
                      <a:pt x="290" y="0"/>
                    </a:lnTo>
                    <a:lnTo>
                      <a:pt x="290" y="85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89" name="Freeform 30"/>
              <p:cNvSpPr>
                <a:spLocks/>
              </p:cNvSpPr>
              <p:nvPr/>
            </p:nvSpPr>
            <p:spPr bwMode="auto">
              <a:xfrm>
                <a:off x="3527" y="2624"/>
                <a:ext cx="41" cy="16"/>
              </a:xfrm>
              <a:custGeom>
                <a:avLst/>
                <a:gdLst>
                  <a:gd name="T0" fmla="*/ 0 w 41"/>
                  <a:gd name="T1" fmla="*/ 0 h 16"/>
                  <a:gd name="T2" fmla="*/ 20 w 41"/>
                  <a:gd name="T3" fmla="*/ 16 h 16"/>
                  <a:gd name="T4" fmla="*/ 41 w 41"/>
                  <a:gd name="T5" fmla="*/ 0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16">
                    <a:moveTo>
                      <a:pt x="0" y="0"/>
                    </a:moveTo>
                    <a:lnTo>
                      <a:pt x="20" y="16"/>
                    </a:lnTo>
                    <a:lnTo>
                      <a:pt x="41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90" name="Line 31"/>
              <p:cNvSpPr>
                <a:spLocks noChangeShapeType="1"/>
              </p:cNvSpPr>
              <p:nvPr/>
            </p:nvSpPr>
            <p:spPr bwMode="auto">
              <a:xfrm>
                <a:off x="3199" y="2827"/>
                <a:ext cx="1" cy="5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91" name="Freeform 32"/>
              <p:cNvSpPr>
                <a:spLocks/>
              </p:cNvSpPr>
              <p:nvPr/>
            </p:nvSpPr>
            <p:spPr bwMode="auto">
              <a:xfrm>
                <a:off x="3179" y="2863"/>
                <a:ext cx="41" cy="16"/>
              </a:xfrm>
              <a:custGeom>
                <a:avLst/>
                <a:gdLst>
                  <a:gd name="T0" fmla="*/ 0 w 41"/>
                  <a:gd name="T1" fmla="*/ 0 h 16"/>
                  <a:gd name="T2" fmla="*/ 20 w 41"/>
                  <a:gd name="T3" fmla="*/ 16 h 16"/>
                  <a:gd name="T4" fmla="*/ 41 w 41"/>
                  <a:gd name="T5" fmla="*/ 0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16">
                    <a:moveTo>
                      <a:pt x="0" y="0"/>
                    </a:moveTo>
                    <a:lnTo>
                      <a:pt x="20" y="16"/>
                    </a:lnTo>
                    <a:lnTo>
                      <a:pt x="41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92" name="Line 33"/>
              <p:cNvSpPr>
                <a:spLocks noChangeShapeType="1"/>
              </p:cNvSpPr>
              <p:nvPr/>
            </p:nvSpPr>
            <p:spPr bwMode="auto">
              <a:xfrm>
                <a:off x="3199" y="3066"/>
                <a:ext cx="1" cy="5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93" name="Freeform 34"/>
              <p:cNvSpPr>
                <a:spLocks/>
              </p:cNvSpPr>
              <p:nvPr/>
            </p:nvSpPr>
            <p:spPr bwMode="auto">
              <a:xfrm>
                <a:off x="3179" y="3101"/>
                <a:ext cx="41" cy="17"/>
              </a:xfrm>
              <a:custGeom>
                <a:avLst/>
                <a:gdLst>
                  <a:gd name="T0" fmla="*/ 0 w 41"/>
                  <a:gd name="T1" fmla="*/ 0 h 17"/>
                  <a:gd name="T2" fmla="*/ 20 w 41"/>
                  <a:gd name="T3" fmla="*/ 17 h 17"/>
                  <a:gd name="T4" fmla="*/ 41 w 41"/>
                  <a:gd name="T5" fmla="*/ 0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17">
                    <a:moveTo>
                      <a:pt x="0" y="0"/>
                    </a:moveTo>
                    <a:lnTo>
                      <a:pt x="20" y="17"/>
                    </a:lnTo>
                    <a:lnTo>
                      <a:pt x="41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94" name="Line 35"/>
              <p:cNvSpPr>
                <a:spLocks noChangeShapeType="1"/>
              </p:cNvSpPr>
              <p:nvPr/>
            </p:nvSpPr>
            <p:spPr bwMode="auto">
              <a:xfrm>
                <a:off x="3199" y="3304"/>
                <a:ext cx="1" cy="29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95" name="Freeform 36"/>
              <p:cNvSpPr>
                <a:spLocks/>
              </p:cNvSpPr>
              <p:nvPr/>
            </p:nvSpPr>
            <p:spPr bwMode="auto">
              <a:xfrm>
                <a:off x="3179" y="3316"/>
                <a:ext cx="41" cy="17"/>
              </a:xfrm>
              <a:custGeom>
                <a:avLst/>
                <a:gdLst>
                  <a:gd name="T0" fmla="*/ 0 w 41"/>
                  <a:gd name="T1" fmla="*/ 0 h 17"/>
                  <a:gd name="T2" fmla="*/ 20 w 41"/>
                  <a:gd name="T3" fmla="*/ 17 h 17"/>
                  <a:gd name="T4" fmla="*/ 41 w 41"/>
                  <a:gd name="T5" fmla="*/ 0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17">
                    <a:moveTo>
                      <a:pt x="0" y="0"/>
                    </a:moveTo>
                    <a:lnTo>
                      <a:pt x="20" y="17"/>
                    </a:lnTo>
                    <a:lnTo>
                      <a:pt x="41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96" name="Line 37"/>
              <p:cNvSpPr>
                <a:spLocks noChangeShapeType="1"/>
              </p:cNvSpPr>
              <p:nvPr/>
            </p:nvSpPr>
            <p:spPr bwMode="auto">
              <a:xfrm>
                <a:off x="3199" y="3448"/>
                <a:ext cx="1" cy="2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97" name="Freeform 38"/>
              <p:cNvSpPr>
                <a:spLocks/>
              </p:cNvSpPr>
              <p:nvPr/>
            </p:nvSpPr>
            <p:spPr bwMode="auto">
              <a:xfrm>
                <a:off x="3179" y="3460"/>
                <a:ext cx="41" cy="16"/>
              </a:xfrm>
              <a:custGeom>
                <a:avLst/>
                <a:gdLst>
                  <a:gd name="T0" fmla="*/ 0 w 41"/>
                  <a:gd name="T1" fmla="*/ 0 h 16"/>
                  <a:gd name="T2" fmla="*/ 20 w 41"/>
                  <a:gd name="T3" fmla="*/ 16 h 16"/>
                  <a:gd name="T4" fmla="*/ 41 w 41"/>
                  <a:gd name="T5" fmla="*/ 0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16">
                    <a:moveTo>
                      <a:pt x="0" y="0"/>
                    </a:moveTo>
                    <a:lnTo>
                      <a:pt x="20" y="16"/>
                    </a:lnTo>
                    <a:lnTo>
                      <a:pt x="41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98" name="Line 39"/>
              <p:cNvSpPr>
                <a:spLocks noChangeShapeType="1"/>
              </p:cNvSpPr>
              <p:nvPr/>
            </p:nvSpPr>
            <p:spPr bwMode="auto">
              <a:xfrm>
                <a:off x="3199" y="3663"/>
                <a:ext cx="1" cy="5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799" name="Freeform 40"/>
              <p:cNvSpPr>
                <a:spLocks/>
              </p:cNvSpPr>
              <p:nvPr/>
            </p:nvSpPr>
            <p:spPr bwMode="auto">
              <a:xfrm>
                <a:off x="3179" y="3698"/>
                <a:ext cx="41" cy="17"/>
              </a:xfrm>
              <a:custGeom>
                <a:avLst/>
                <a:gdLst>
                  <a:gd name="T0" fmla="*/ 0 w 41"/>
                  <a:gd name="T1" fmla="*/ 0 h 17"/>
                  <a:gd name="T2" fmla="*/ 20 w 41"/>
                  <a:gd name="T3" fmla="*/ 17 h 17"/>
                  <a:gd name="T4" fmla="*/ 41 w 41"/>
                  <a:gd name="T5" fmla="*/ 0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17">
                    <a:moveTo>
                      <a:pt x="0" y="0"/>
                    </a:moveTo>
                    <a:lnTo>
                      <a:pt x="20" y="17"/>
                    </a:lnTo>
                    <a:lnTo>
                      <a:pt x="41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800" name="Line 41"/>
              <p:cNvSpPr>
                <a:spLocks noChangeShapeType="1"/>
              </p:cNvSpPr>
              <p:nvPr/>
            </p:nvSpPr>
            <p:spPr bwMode="auto">
              <a:xfrm>
                <a:off x="3547" y="2827"/>
                <a:ext cx="1" cy="5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801" name="Freeform 42"/>
              <p:cNvSpPr>
                <a:spLocks/>
              </p:cNvSpPr>
              <p:nvPr/>
            </p:nvSpPr>
            <p:spPr bwMode="auto">
              <a:xfrm>
                <a:off x="3527" y="2863"/>
                <a:ext cx="41" cy="16"/>
              </a:xfrm>
              <a:custGeom>
                <a:avLst/>
                <a:gdLst>
                  <a:gd name="T0" fmla="*/ 0 w 41"/>
                  <a:gd name="T1" fmla="*/ 0 h 16"/>
                  <a:gd name="T2" fmla="*/ 20 w 41"/>
                  <a:gd name="T3" fmla="*/ 16 h 16"/>
                  <a:gd name="T4" fmla="*/ 41 w 41"/>
                  <a:gd name="T5" fmla="*/ 0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16">
                    <a:moveTo>
                      <a:pt x="0" y="0"/>
                    </a:moveTo>
                    <a:lnTo>
                      <a:pt x="20" y="16"/>
                    </a:lnTo>
                    <a:lnTo>
                      <a:pt x="41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802" name="Line 43"/>
              <p:cNvSpPr>
                <a:spLocks noChangeShapeType="1"/>
              </p:cNvSpPr>
              <p:nvPr/>
            </p:nvSpPr>
            <p:spPr bwMode="auto">
              <a:xfrm>
                <a:off x="3547" y="3066"/>
                <a:ext cx="1" cy="5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803" name="Freeform 44"/>
              <p:cNvSpPr>
                <a:spLocks/>
              </p:cNvSpPr>
              <p:nvPr/>
            </p:nvSpPr>
            <p:spPr bwMode="auto">
              <a:xfrm>
                <a:off x="3527" y="3101"/>
                <a:ext cx="41" cy="17"/>
              </a:xfrm>
              <a:custGeom>
                <a:avLst/>
                <a:gdLst>
                  <a:gd name="T0" fmla="*/ 0 w 41"/>
                  <a:gd name="T1" fmla="*/ 0 h 17"/>
                  <a:gd name="T2" fmla="*/ 20 w 41"/>
                  <a:gd name="T3" fmla="*/ 17 h 17"/>
                  <a:gd name="T4" fmla="*/ 41 w 41"/>
                  <a:gd name="T5" fmla="*/ 0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17">
                    <a:moveTo>
                      <a:pt x="0" y="0"/>
                    </a:moveTo>
                    <a:lnTo>
                      <a:pt x="20" y="17"/>
                    </a:lnTo>
                    <a:lnTo>
                      <a:pt x="41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804" name="Freeform 45"/>
              <p:cNvSpPr>
                <a:spLocks/>
              </p:cNvSpPr>
              <p:nvPr/>
            </p:nvSpPr>
            <p:spPr bwMode="auto">
              <a:xfrm>
                <a:off x="3257" y="3304"/>
                <a:ext cx="290" cy="86"/>
              </a:xfrm>
              <a:custGeom>
                <a:avLst/>
                <a:gdLst>
                  <a:gd name="T0" fmla="*/ 290 w 290"/>
                  <a:gd name="T1" fmla="*/ 0 h 86"/>
                  <a:gd name="T2" fmla="*/ 290 w 290"/>
                  <a:gd name="T3" fmla="*/ 86 h 86"/>
                  <a:gd name="T4" fmla="*/ 0 w 290"/>
                  <a:gd name="T5" fmla="*/ 86 h 8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0" h="86">
                    <a:moveTo>
                      <a:pt x="290" y="0"/>
                    </a:moveTo>
                    <a:lnTo>
                      <a:pt x="290" y="86"/>
                    </a:lnTo>
                    <a:lnTo>
                      <a:pt x="0" y="8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1805" name="Freeform 46"/>
              <p:cNvSpPr>
                <a:spLocks/>
              </p:cNvSpPr>
              <p:nvPr/>
            </p:nvSpPr>
            <p:spPr bwMode="auto">
              <a:xfrm>
                <a:off x="3257" y="3369"/>
                <a:ext cx="17" cy="43"/>
              </a:xfrm>
              <a:custGeom>
                <a:avLst/>
                <a:gdLst>
                  <a:gd name="T0" fmla="*/ 17 w 17"/>
                  <a:gd name="T1" fmla="*/ 0 h 43"/>
                  <a:gd name="T2" fmla="*/ 0 w 17"/>
                  <a:gd name="T3" fmla="*/ 21 h 43"/>
                  <a:gd name="T4" fmla="*/ 17 w 17"/>
                  <a:gd name="T5" fmla="*/ 43 h 4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43">
                    <a:moveTo>
                      <a:pt x="17" y="0"/>
                    </a:moveTo>
                    <a:lnTo>
                      <a:pt x="0" y="21"/>
                    </a:lnTo>
                    <a:lnTo>
                      <a:pt x="17" y="43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 sz="18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</p:grpSp>
      </p:grpSp>
      <p:sp>
        <p:nvSpPr>
          <p:cNvPr id="31750" name="Text Box 47"/>
          <p:cNvSpPr txBox="1">
            <a:spLocks noChangeArrowheads="1"/>
          </p:cNvSpPr>
          <p:nvPr/>
        </p:nvSpPr>
        <p:spPr bwMode="auto">
          <a:xfrm>
            <a:off x="611188" y="1409700"/>
            <a:ext cx="2532062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</a:pPr>
            <a:r>
              <a:rPr lang="ru-RU" sz="1800" b="1">
                <a:solidFill>
                  <a:schemeClr val="bg1"/>
                </a:solidFill>
                <a:latin typeface="Arial Narrow" panose="020B0606020202030204" pitchFamily="34" charset="0"/>
              </a:rPr>
              <a:t>Критерии анализа</a:t>
            </a:r>
          </a:p>
        </p:txBody>
      </p:sp>
      <p:sp>
        <p:nvSpPr>
          <p:cNvPr id="31751" name="Text Box 48"/>
          <p:cNvSpPr txBox="1">
            <a:spLocks noChangeArrowheads="1"/>
          </p:cNvSpPr>
          <p:nvPr/>
        </p:nvSpPr>
        <p:spPr bwMode="auto">
          <a:xfrm>
            <a:off x="612775" y="2130425"/>
            <a:ext cx="2532063" cy="990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</a:pPr>
            <a:r>
              <a:rPr lang="ru-RU" sz="1800" b="1">
                <a:solidFill>
                  <a:schemeClr val="bg1"/>
                </a:solidFill>
                <a:latin typeface="Arial Narrow" panose="020B0606020202030204" pitchFamily="34" charset="0"/>
              </a:rPr>
              <a:t>Анализируемые </a:t>
            </a:r>
          </a:p>
          <a:p>
            <a:pPr algn="ctr" eaLnBrk="1" hangingPunct="1">
              <a:spcAft>
                <a:spcPct val="0"/>
              </a:spcAft>
            </a:pPr>
            <a:r>
              <a:rPr lang="ru-RU" sz="1800" b="1">
                <a:solidFill>
                  <a:schemeClr val="bg1"/>
                </a:solidFill>
                <a:latin typeface="Arial Narrow" panose="020B0606020202030204" pitchFamily="34" charset="0"/>
              </a:rPr>
              <a:t>характеристики</a:t>
            </a:r>
          </a:p>
          <a:p>
            <a:pPr algn="ctr" eaLnBrk="1" hangingPunct="1">
              <a:spcAft>
                <a:spcPct val="0"/>
              </a:spcAft>
            </a:pPr>
            <a:r>
              <a:rPr lang="ru-RU" sz="1800" b="1">
                <a:solidFill>
                  <a:schemeClr val="bg1"/>
                </a:solidFill>
                <a:latin typeface="Arial Narrow" panose="020B0606020202030204" pitchFamily="34" charset="0"/>
              </a:rPr>
              <a:t>процесса</a:t>
            </a:r>
          </a:p>
        </p:txBody>
      </p:sp>
      <p:sp>
        <p:nvSpPr>
          <p:cNvPr id="31752" name="Text Box 49"/>
          <p:cNvSpPr txBox="1">
            <a:spLocks noChangeArrowheads="1"/>
          </p:cNvSpPr>
          <p:nvPr/>
        </p:nvSpPr>
        <p:spPr bwMode="auto">
          <a:xfrm>
            <a:off x="628650" y="4492625"/>
            <a:ext cx="2532063" cy="990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</a:pPr>
            <a:r>
              <a:rPr lang="ru-RU" sz="1800" b="1">
                <a:solidFill>
                  <a:schemeClr val="bg1"/>
                </a:solidFill>
                <a:latin typeface="Arial Narrow" panose="020B0606020202030204" pitchFamily="34" charset="0"/>
              </a:rPr>
              <a:t>Мониторинг</a:t>
            </a:r>
          </a:p>
          <a:p>
            <a:pPr algn="ctr" eaLnBrk="1" hangingPunct="1">
              <a:spcAft>
                <a:spcPct val="0"/>
              </a:spcAft>
            </a:pPr>
            <a:r>
              <a:rPr lang="ru-RU" sz="1800" b="1">
                <a:solidFill>
                  <a:schemeClr val="bg1"/>
                </a:solidFill>
                <a:latin typeface="Arial Narrow" panose="020B0606020202030204" pitchFamily="34" charset="0"/>
              </a:rPr>
              <a:t>метрик характеристик</a:t>
            </a:r>
          </a:p>
          <a:p>
            <a:pPr algn="ctr" eaLnBrk="1" hangingPunct="1">
              <a:spcAft>
                <a:spcPct val="0"/>
              </a:spcAft>
            </a:pPr>
            <a:r>
              <a:rPr lang="ru-RU" sz="1800" b="1">
                <a:solidFill>
                  <a:schemeClr val="bg1"/>
                </a:solidFill>
                <a:latin typeface="Arial Narrow" panose="020B0606020202030204" pitchFamily="34" charset="0"/>
              </a:rPr>
              <a:t>процесса</a:t>
            </a:r>
          </a:p>
        </p:txBody>
      </p:sp>
      <p:sp>
        <p:nvSpPr>
          <p:cNvPr id="31753" name="AutoShape 50"/>
          <p:cNvSpPr>
            <a:spLocks noChangeArrowheads="1"/>
          </p:cNvSpPr>
          <p:nvPr/>
        </p:nvSpPr>
        <p:spPr bwMode="auto">
          <a:xfrm>
            <a:off x="1543050" y="1863725"/>
            <a:ext cx="609600" cy="304800"/>
          </a:xfrm>
          <a:prstGeom prst="downArrow">
            <a:avLst>
              <a:gd name="adj1" fmla="val 50000"/>
              <a:gd name="adj2" fmla="val 42014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18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1754" name="AutoShape 51"/>
          <p:cNvSpPr>
            <a:spLocks noChangeArrowheads="1"/>
          </p:cNvSpPr>
          <p:nvPr/>
        </p:nvSpPr>
        <p:spPr bwMode="auto">
          <a:xfrm rot="-5400000">
            <a:off x="6877050" y="3502025"/>
            <a:ext cx="609600" cy="2895600"/>
          </a:xfrm>
          <a:prstGeom prst="downArrow">
            <a:avLst>
              <a:gd name="adj1" fmla="val 55731"/>
              <a:gd name="adj2" fmla="val 36966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18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1755" name="AutoShape 52"/>
          <p:cNvSpPr>
            <a:spLocks noChangeArrowheads="1"/>
          </p:cNvSpPr>
          <p:nvPr/>
        </p:nvSpPr>
        <p:spPr bwMode="auto">
          <a:xfrm>
            <a:off x="1543050" y="3121025"/>
            <a:ext cx="609600" cy="304800"/>
          </a:xfrm>
          <a:prstGeom prst="downArrow">
            <a:avLst>
              <a:gd name="adj1" fmla="val 50000"/>
              <a:gd name="adj2" fmla="val 42014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18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1756" name="AutoShape 53"/>
          <p:cNvSpPr>
            <a:spLocks noChangeArrowheads="1"/>
          </p:cNvSpPr>
          <p:nvPr/>
        </p:nvSpPr>
        <p:spPr bwMode="auto">
          <a:xfrm>
            <a:off x="3143250" y="4645025"/>
            <a:ext cx="838200" cy="685800"/>
          </a:xfrm>
          <a:prstGeom prst="leftRightArrow">
            <a:avLst>
              <a:gd name="adj1" fmla="val 50000"/>
              <a:gd name="adj2" fmla="val 24444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18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1758" name="Text Box 55"/>
          <p:cNvSpPr txBox="1">
            <a:spLocks noChangeArrowheads="1"/>
          </p:cNvSpPr>
          <p:nvPr/>
        </p:nvSpPr>
        <p:spPr bwMode="auto">
          <a:xfrm>
            <a:off x="5962650" y="3559175"/>
            <a:ext cx="2532063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</a:pPr>
            <a:r>
              <a:rPr lang="ru-RU" sz="1800" b="1">
                <a:solidFill>
                  <a:schemeClr val="bg1"/>
                </a:solidFill>
                <a:latin typeface="Arial Narrow" panose="020B0606020202030204" pitchFamily="34" charset="0"/>
              </a:rPr>
              <a:t>Результаты анализа </a:t>
            </a:r>
          </a:p>
          <a:p>
            <a:pPr algn="ctr" eaLnBrk="1" hangingPunct="1">
              <a:spcAft>
                <a:spcPct val="0"/>
              </a:spcAft>
            </a:pPr>
            <a:r>
              <a:rPr lang="ru-RU" sz="1800" b="1">
                <a:solidFill>
                  <a:schemeClr val="bg1"/>
                </a:solidFill>
                <a:latin typeface="Arial Narrow" panose="020B0606020202030204" pitchFamily="34" charset="0"/>
              </a:rPr>
              <a:t>характеристик</a:t>
            </a:r>
          </a:p>
          <a:p>
            <a:pPr algn="ctr" eaLnBrk="1" hangingPunct="1">
              <a:spcAft>
                <a:spcPct val="0"/>
              </a:spcAft>
            </a:pPr>
            <a:r>
              <a:rPr lang="ru-RU" sz="1800" b="1">
                <a:solidFill>
                  <a:schemeClr val="bg1"/>
                </a:solidFill>
                <a:latin typeface="Arial Narrow" panose="020B0606020202030204" pitchFamily="34" charset="0"/>
              </a:rPr>
              <a:t>процесса</a:t>
            </a:r>
          </a:p>
        </p:txBody>
      </p:sp>
      <p:sp>
        <p:nvSpPr>
          <p:cNvPr id="31759" name="Text Box 56"/>
          <p:cNvSpPr txBox="1">
            <a:spLocks noChangeArrowheads="1"/>
          </p:cNvSpPr>
          <p:nvPr/>
        </p:nvSpPr>
        <p:spPr bwMode="auto">
          <a:xfrm>
            <a:off x="611188" y="3425825"/>
            <a:ext cx="2532062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</a:pPr>
            <a:r>
              <a:rPr lang="ru-RU" sz="1800" b="1">
                <a:solidFill>
                  <a:schemeClr val="bg1"/>
                </a:solidFill>
                <a:latin typeface="Arial Narrow" panose="020B0606020202030204" pitchFamily="34" charset="0"/>
              </a:rPr>
              <a:t>Метрики характеристик процесса</a:t>
            </a:r>
          </a:p>
        </p:txBody>
      </p:sp>
      <p:sp>
        <p:nvSpPr>
          <p:cNvPr id="31760" name="AutoShape 57"/>
          <p:cNvSpPr>
            <a:spLocks noChangeArrowheads="1"/>
          </p:cNvSpPr>
          <p:nvPr/>
        </p:nvSpPr>
        <p:spPr bwMode="auto">
          <a:xfrm>
            <a:off x="1543050" y="4187825"/>
            <a:ext cx="609600" cy="304800"/>
          </a:xfrm>
          <a:prstGeom prst="downArrow">
            <a:avLst>
              <a:gd name="adj1" fmla="val 50000"/>
              <a:gd name="adj2" fmla="val 42014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18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1761" name="Rectangle 58"/>
          <p:cNvSpPr>
            <a:spLocks noChangeArrowheads="1"/>
          </p:cNvSpPr>
          <p:nvPr/>
        </p:nvSpPr>
        <p:spPr bwMode="auto">
          <a:xfrm>
            <a:off x="622300" y="228600"/>
            <a:ext cx="79121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2800" b="1">
                <a:latin typeface="Arial Narrow" panose="020B0606020202030204" pitchFamily="34" charset="0"/>
              </a:rPr>
              <a:t>Анализ характеристик процесса</a:t>
            </a:r>
          </a:p>
        </p:txBody>
      </p:sp>
      <p:sp>
        <p:nvSpPr>
          <p:cNvPr id="31762" name="Rectangle 59"/>
          <p:cNvSpPr>
            <a:spLocks noChangeArrowheads="1"/>
          </p:cNvSpPr>
          <p:nvPr/>
        </p:nvSpPr>
        <p:spPr bwMode="auto">
          <a:xfrm>
            <a:off x="5938990" y="911225"/>
            <a:ext cx="274781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3675" indent="-193675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74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655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1000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b="1" dirty="0">
                <a:latin typeface="Arial Narrow" panose="020B0606020202030204" pitchFamily="34" charset="0"/>
              </a:rPr>
              <a:t>Результативность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b="1" dirty="0">
                <a:latin typeface="Arial Narrow" panose="020B0606020202030204" pitchFamily="34" charset="0"/>
              </a:rPr>
              <a:t>Определенность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b="1" dirty="0">
                <a:latin typeface="Arial Narrow" panose="020B0606020202030204" pitchFamily="34" charset="0"/>
              </a:rPr>
              <a:t>Управляемость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b="1" dirty="0">
                <a:latin typeface="Arial Narrow" panose="020B0606020202030204" pitchFamily="34" charset="0"/>
              </a:rPr>
              <a:t>Эффективность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b="1" dirty="0">
                <a:latin typeface="Arial Narrow" panose="020B0606020202030204" pitchFamily="34" charset="0"/>
              </a:rPr>
              <a:t>Повторяемость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b="1" dirty="0">
                <a:latin typeface="Arial Narrow" panose="020B0606020202030204" pitchFamily="34" charset="0"/>
              </a:rPr>
              <a:t>Гибкость (</a:t>
            </a:r>
            <a:r>
              <a:rPr lang="ru-RU" b="1" dirty="0" err="1">
                <a:latin typeface="Arial Narrow" panose="020B0606020202030204" pitchFamily="34" charset="0"/>
              </a:rPr>
              <a:t>адаптируемость</a:t>
            </a:r>
            <a:r>
              <a:rPr lang="ru-RU" b="1" dirty="0">
                <a:latin typeface="Arial Narrow" panose="020B0606020202030204" pitchFamily="34" charset="0"/>
              </a:rPr>
              <a:t>)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b="1" dirty="0">
                <a:latin typeface="Arial Narrow" panose="020B0606020202030204" pitchFamily="34" charset="0"/>
              </a:rPr>
              <a:t>Стоимость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76E9DE03-AE3F-499B-92F3-EF9F801EAF60}" type="datetime1">
              <a:rPr lang="ru-RU" sz="1400"/>
              <a:pPr>
                <a:spcAft>
                  <a:spcPct val="0"/>
                </a:spcAft>
              </a:pPr>
              <a:t>14.11.2016</a:t>
            </a:fld>
            <a:endParaRPr lang="ru-RU" sz="1400"/>
          </a:p>
        </p:txBody>
      </p:sp>
      <p:sp>
        <p:nvSpPr>
          <p:cNvPr id="3584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E47526E1-E4DE-4273-96EF-259488174710}" type="slidenum">
              <a:rPr lang="ru-RU" sz="1400"/>
              <a:pPr>
                <a:spcAft>
                  <a:spcPct val="0"/>
                </a:spcAft>
              </a:pPr>
              <a:t>4</a:t>
            </a:fld>
            <a:endParaRPr lang="ru-RU" sz="140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228600"/>
            <a:ext cx="6973888" cy="1039813"/>
          </a:xfrm>
        </p:spPr>
        <p:txBody>
          <a:bodyPr/>
          <a:lstStyle/>
          <a:p>
            <a:pPr eaLnBrk="1" hangingPunct="1"/>
            <a:r>
              <a:rPr lang="ru-RU" smtClean="0"/>
              <a:t>Требования к обеспечению процессов ресурсами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125" y="2305050"/>
            <a:ext cx="7866063" cy="3048000"/>
          </a:xfrm>
          <a:extLst>
            <a:ext uri="{909E8E84-426E-40DD-AFC4-6F175D3DCCD1}">
              <a14:hiddenFill xmlns:a14="http://schemas.microsoft.com/office/drawing/2010/main">
                <a:solidFill>
                  <a:srgbClr val="FFFFC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292100" eaLnBrk="1" hangingPunct="1">
              <a:buFontTx/>
              <a:buNone/>
            </a:pPr>
            <a:r>
              <a:rPr lang="ru-RU" sz="2400" b="1" smtClean="0"/>
              <a:t>«Организация должна определить и обеспечивать ресурсы, требуемые для:</a:t>
            </a:r>
          </a:p>
          <a:p>
            <a:pPr marL="0" indent="292100" eaLnBrk="1" hangingPunct="1"/>
            <a:r>
              <a:rPr lang="ru-RU" sz="2400" b="1" smtClean="0"/>
              <a:t>внедрения и поддержания в рабочем состоянии системы менеджмента качества, а также постоянного повышения её результативности</a:t>
            </a:r>
          </a:p>
          <a:p>
            <a:pPr marL="0" indent="292100" eaLnBrk="1" hangingPunct="1"/>
            <a:r>
              <a:rPr lang="ru-RU" sz="2400" b="1" smtClean="0"/>
              <a:t>повышения удовлетворенности потребителей путём выполнения их требований»</a:t>
            </a:r>
          </a:p>
          <a:p>
            <a:pPr marL="0" indent="292100" algn="r" eaLnBrk="1" hangingPunct="1">
              <a:buFontTx/>
              <a:buNone/>
            </a:pPr>
            <a:r>
              <a:rPr lang="ru-RU" sz="2400" b="1" smtClean="0"/>
              <a:t>Стандарт ИСО 9001-2000. Пункт 6.1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7538EE7C-A441-4D9B-B40E-D273860DD8A6}" type="datetime1">
              <a:rPr lang="ru-RU" sz="1400"/>
              <a:pPr>
                <a:spcAft>
                  <a:spcPct val="0"/>
                </a:spcAft>
              </a:pPr>
              <a:t>14.11.2016</a:t>
            </a:fld>
            <a:endParaRPr lang="ru-RU" sz="1400"/>
          </a:p>
        </p:txBody>
      </p:sp>
      <p:sp>
        <p:nvSpPr>
          <p:cNvPr id="3993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69F204E4-59E7-43CD-9613-4327A320E943}" type="slidenum">
              <a:rPr lang="ru-RU" sz="1400"/>
              <a:pPr>
                <a:spcAft>
                  <a:spcPct val="0"/>
                </a:spcAft>
              </a:pPr>
              <a:t>5</a:t>
            </a:fld>
            <a:endParaRPr lang="ru-RU" sz="140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82773"/>
            <a:ext cx="7118350" cy="936625"/>
          </a:xfrm>
          <a:extLst>
            <a:ext uri="{909E8E84-426E-40DD-AFC4-6F175D3DCCD1}">
              <a14:hiddenFill xmlns:a14="http://schemas.microsoft.com/office/drawing/2010/main">
                <a:solidFill>
                  <a:srgbClr val="FF0066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ru-RU" sz="2400" dirty="0" smtClean="0"/>
              <a:t>АНАЛИЗ ТРУДОВЫХ, ИНФОРМАЦИОННЫХ И ИНТЕЛЛЕКТУАЛЬНЫХ РЕСУРСОВ</a:t>
            </a:r>
            <a:endParaRPr lang="ru-RU" sz="2400" dirty="0" smtClean="0"/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0804" y="1319398"/>
            <a:ext cx="8363272" cy="4711576"/>
          </a:xfrm>
          <a:extLst>
            <a:ext uri="{909E8E84-426E-40DD-AFC4-6F175D3DCCD1}">
              <a14:hiddenFill xmlns:a14="http://schemas.microsoft.com/office/drawing/2010/main">
                <a:solidFill>
                  <a:srgbClr val="FFFFC5"/>
                </a:solidFill>
              </a14:hiddenFill>
            </a:ext>
          </a:extLst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AutoNum type="arabicPeriod"/>
            </a:pPr>
            <a:r>
              <a:rPr lang="ru-RU" sz="2400" b="1" dirty="0" smtClean="0">
                <a:latin typeface="Arial Narrow" panose="020B0606020202030204" pitchFamily="34" charset="0"/>
              </a:rPr>
              <a:t>Анализ руководителей и исполнителей</a:t>
            </a:r>
          </a:p>
          <a:p>
            <a:pPr marL="457200" indent="-457200" eaLnBrk="1" hangingPunct="1"/>
            <a:r>
              <a:rPr lang="ru-RU" sz="2400" dirty="0" smtClean="0">
                <a:latin typeface="Arial Narrow" panose="020B0606020202030204" pitchFamily="34" charset="0"/>
              </a:rPr>
              <a:t>Анализ ролевой концепции процессов, распределения ответственности между ролями</a:t>
            </a:r>
          </a:p>
          <a:p>
            <a:pPr marL="457200" indent="-457200" eaLnBrk="1" hangingPunct="1"/>
            <a:r>
              <a:rPr lang="ru-RU" sz="2400" dirty="0" smtClean="0">
                <a:latin typeface="Arial Narrow" panose="020B0606020202030204" pitchFamily="34" charset="0"/>
              </a:rPr>
              <a:t>Выделение владельцев процессов</a:t>
            </a:r>
          </a:p>
          <a:p>
            <a:pPr marL="457200" indent="-457200" eaLnBrk="1" hangingPunct="1"/>
            <a:r>
              <a:rPr lang="ru-RU" sz="2400" dirty="0" smtClean="0">
                <a:latin typeface="Arial Narrow" panose="020B0606020202030204" pitchFamily="34" charset="0"/>
              </a:rPr>
              <a:t>Отсутствие дублирования использования человеческих ресурсов</a:t>
            </a:r>
          </a:p>
          <a:p>
            <a:pPr marL="457200" indent="-457200" eaLnBrk="1" hangingPunct="1"/>
            <a:r>
              <a:rPr lang="ru-RU" sz="2400" dirty="0" smtClean="0">
                <a:latin typeface="Arial Narrow" panose="020B0606020202030204" pitchFamily="34" charset="0"/>
              </a:rPr>
              <a:t>Анализ соответствия ролей и должностей в организации</a:t>
            </a:r>
          </a:p>
          <a:p>
            <a:pPr marL="457200" indent="-457200" eaLnBrk="1" hangingPunct="1"/>
            <a:r>
              <a:rPr lang="ru-RU" sz="2400" dirty="0" smtClean="0">
                <a:latin typeface="Arial Narrow" panose="020B0606020202030204" pitchFamily="34" charset="0"/>
              </a:rPr>
              <a:t>Анализ распределения знаний и полномочий по ролям</a:t>
            </a:r>
          </a:p>
          <a:p>
            <a:pPr marL="457200" indent="-457200" eaLnBrk="1" hangingPunct="1"/>
            <a:r>
              <a:rPr lang="ru-RU" sz="2400" dirty="0" smtClean="0">
                <a:latin typeface="Arial Narrow" panose="020B0606020202030204" pitchFamily="34" charset="0"/>
              </a:rPr>
              <a:t>Анализ распределения знаний и полномочий по должностям</a:t>
            </a:r>
          </a:p>
          <a:p>
            <a:pPr marL="457200" indent="-457200" eaLnBrk="1" hangingPunct="1">
              <a:buFont typeface="Wingdings" panose="05000000000000000000" pitchFamily="2" charset="2"/>
              <a:buAutoNum type="arabicPeriod" startAt="2"/>
            </a:pPr>
            <a:r>
              <a:rPr lang="ru-RU" sz="2400" b="1" dirty="0" smtClean="0">
                <a:latin typeface="Arial Narrow" panose="020B0606020202030204" pitchFamily="34" charset="0"/>
              </a:rPr>
              <a:t>Анализ входящих и выходящих документов</a:t>
            </a:r>
          </a:p>
          <a:p>
            <a:pPr marL="457200" indent="-457200" eaLnBrk="1" hangingPunct="1"/>
            <a:r>
              <a:rPr lang="ru-RU" sz="2400" dirty="0" smtClean="0">
                <a:latin typeface="Arial Narrow" panose="020B0606020202030204" pitchFamily="34" charset="0"/>
              </a:rPr>
              <a:t>Соответствие входящей и выходящей документации документарной базе организации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17B769AD-86C1-45EE-B444-2362408EC2F0}" type="datetime1">
              <a:rPr lang="ru-RU" sz="1400"/>
              <a:pPr>
                <a:spcAft>
                  <a:spcPct val="0"/>
                </a:spcAft>
              </a:pPr>
              <a:t>14.11.2016</a:t>
            </a:fld>
            <a:endParaRPr lang="ru-RU" sz="1400"/>
          </a:p>
        </p:txBody>
      </p:sp>
      <p:sp>
        <p:nvSpPr>
          <p:cNvPr id="41987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DBA19E5C-23DA-410F-9203-718C595B4D19}" type="slidenum">
              <a:rPr lang="ru-RU" sz="1400"/>
              <a:pPr>
                <a:spcAft>
                  <a:spcPct val="0"/>
                </a:spcAft>
              </a:pPr>
              <a:t>6</a:t>
            </a:fld>
            <a:endParaRPr lang="ru-RU" sz="140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4450"/>
            <a:ext cx="7772400" cy="609600"/>
          </a:xfrm>
        </p:spPr>
        <p:txBody>
          <a:bodyPr/>
          <a:lstStyle/>
          <a:p>
            <a:pPr eaLnBrk="1" hangingPunct="1"/>
            <a:r>
              <a:rPr lang="ru-RU" smtClean="0"/>
              <a:t>Анализ рисков процесса</a:t>
            </a:r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266700" y="765175"/>
            <a:ext cx="8610600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5738" indent="-185738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8325" indent="-192088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863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4963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b="1">
                <a:solidFill>
                  <a:srgbClr val="CC3300"/>
                </a:solidFill>
                <a:latin typeface="Arial Narrow" panose="020B0606020202030204" pitchFamily="34" charset="0"/>
              </a:rPr>
              <a:t>Операционный риск</a:t>
            </a:r>
            <a:r>
              <a:rPr lang="en-US">
                <a:latin typeface="Arial Narrow" panose="020B0606020202030204" pitchFamily="34" charset="0"/>
              </a:rPr>
              <a:t> </a:t>
            </a:r>
            <a:r>
              <a:rPr lang="ru-RU">
                <a:latin typeface="Arial Narrow" panose="020B0606020202030204" pitchFamily="34" charset="0"/>
              </a:rPr>
              <a:t>можно определить как:</a:t>
            </a:r>
            <a:endParaRPr lang="en-US">
              <a:latin typeface="Arial Narrow" panose="020B0606020202030204" pitchFamily="34" charset="0"/>
            </a:endParaRPr>
          </a:p>
          <a:p>
            <a:pPr lvl="1" eaLnBrk="1" hangingPunct="1">
              <a:spcBef>
                <a:spcPct val="50000"/>
              </a:spcBef>
              <a:spcAft>
                <a:spcPct val="50000"/>
              </a:spcAft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sz="2000">
                <a:latin typeface="Arial Narrow" panose="020B0606020202030204" pitchFamily="34" charset="0"/>
              </a:rPr>
              <a:t>риск прямых или косвенных убытков в результате неверного исполнения бизнес-процессов, неэффективности процедур внутреннего контроля, технологических сбоев, несанкционированных действий персонала или внешнего воздействия</a:t>
            </a:r>
            <a:r>
              <a:rPr lang="en-US" sz="2000">
                <a:latin typeface="Arial Narrow" panose="020B0606020202030204" pitchFamily="34" charset="0"/>
              </a:rPr>
              <a:t> 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>
                <a:latin typeface="Arial Narrow" panose="020B0606020202030204" pitchFamily="34" charset="0"/>
              </a:rPr>
              <a:t>Операционный риск критичен для тех процессов, которые характеризуются: </a:t>
            </a:r>
          </a:p>
          <a:p>
            <a:pPr lvl="1" eaLnBrk="1" hangingPunct="1"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sz="2000">
                <a:latin typeface="Arial Narrow" panose="020B0606020202030204" pitchFamily="34" charset="0"/>
              </a:rPr>
              <a:t>значимостью для деятельности организации в целом,</a:t>
            </a:r>
          </a:p>
          <a:p>
            <a:pPr lvl="1" eaLnBrk="1" hangingPunct="1"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sz="2000">
                <a:latin typeface="Arial Narrow" panose="020B0606020202030204" pitchFamily="34" charset="0"/>
              </a:rPr>
              <a:t>большим числом транзакций в единицу времени, </a:t>
            </a:r>
          </a:p>
          <a:p>
            <a:pPr lvl="1" eaLnBrk="1" hangingPunct="1"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 sz="2000">
                <a:latin typeface="Arial Narrow" panose="020B0606020202030204" pitchFamily="34" charset="0"/>
              </a:rPr>
              <a:t>сложной системой технической поддержки.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>
                <a:latin typeface="Arial Narrow" panose="020B0606020202030204" pitchFamily="34" charset="0"/>
              </a:rPr>
              <a:t>Выделяемые обычно риск-факторы аналогичны показателями состояния внутренней операционной среды и бизнес процессов – объем операций, оборот, % ошибочных действий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ru-RU">
                <a:latin typeface="Arial Narrow" panose="020B0606020202030204" pitchFamily="34" charset="0"/>
              </a:rPr>
              <a:t>Управление операционными рисками – проблема, решаемая построением прозрачных и управляемых бизнес процессов, правильной организационной структурой с опорой на экспертное знание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4824DD5E-CB66-4498-A25D-FD1C0065D98D}" type="datetime1">
              <a:rPr lang="ru-RU" sz="1400"/>
              <a:pPr>
                <a:spcAft>
                  <a:spcPct val="0"/>
                </a:spcAft>
              </a:pPr>
              <a:t>14.11.2016</a:t>
            </a:fld>
            <a:endParaRPr lang="ru-RU" sz="1400"/>
          </a:p>
        </p:txBody>
      </p:sp>
      <p:sp>
        <p:nvSpPr>
          <p:cNvPr id="4403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CFC46FC2-5034-42D8-A913-3BEB81DEEF00}" type="slidenum">
              <a:rPr lang="ru-RU" sz="1400"/>
              <a:pPr>
                <a:spcAft>
                  <a:spcPct val="0"/>
                </a:spcAft>
              </a:pPr>
              <a:t>7</a:t>
            </a:fld>
            <a:endParaRPr lang="ru-RU" sz="140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554913" cy="1143000"/>
          </a:xfrm>
        </p:spPr>
        <p:txBody>
          <a:bodyPr/>
          <a:lstStyle/>
          <a:p>
            <a:pPr eaLnBrk="1" hangingPunct="1"/>
            <a:r>
              <a:rPr lang="ru-RU" sz="2400" smtClean="0"/>
              <a:t>Анализ результатов аттестации и аудита процессов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3375"/>
            <a:ext cx="8496300" cy="4562475"/>
          </a:xfrm>
          <a:extLst>
            <a:ext uri="{909E8E84-426E-40DD-AFC4-6F175D3DCCD1}">
              <a14:hiddenFill xmlns:a14="http://schemas.microsoft.com/office/drawing/2010/main">
                <a:solidFill>
                  <a:srgbClr val="FFFFC5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ru-RU" sz="1800" smtClean="0"/>
              <a:t>Аттестация проводится путем оценки соответствия выбранных процессов модели или моделям, выбранным для данной аттестации</a:t>
            </a:r>
          </a:p>
          <a:p>
            <a:pPr eaLnBrk="1" hangingPunct="1">
              <a:lnSpc>
                <a:spcPct val="120000"/>
              </a:lnSpc>
            </a:pPr>
            <a:r>
              <a:rPr lang="ru-RU" sz="1800" smtClean="0"/>
              <a:t>При аттестации происходит сравнение процессов по определенным показателям с аттестационной моделью с целью определения рейтингов и уровней зрелости процессов</a:t>
            </a:r>
          </a:p>
          <a:p>
            <a:pPr eaLnBrk="1" hangingPunct="1">
              <a:lnSpc>
                <a:spcPct val="120000"/>
              </a:lnSpc>
            </a:pPr>
            <a:r>
              <a:rPr lang="ru-RU" sz="1800" smtClean="0"/>
              <a:t>Аттестация </a:t>
            </a:r>
            <a:r>
              <a:rPr lang="ru-RU" sz="1800" smtClean="0">
                <a:hlinkClick r:id="rId3"/>
              </a:rPr>
              <a:t> </a:t>
            </a:r>
            <a:r>
              <a:rPr lang="ru-RU" sz="1800" b="1" smtClean="0"/>
              <a:t> </a:t>
            </a:r>
            <a:r>
              <a:rPr lang="ru-RU" sz="1800" smtClean="0"/>
              <a:t>процессов</a:t>
            </a:r>
            <a:r>
              <a:rPr lang="ru-RU" sz="1800" b="1" smtClean="0"/>
              <a:t> </a:t>
            </a:r>
            <a:r>
              <a:rPr lang="ru-RU" sz="1800" smtClean="0">
                <a:hlinkClick r:id="rId4"/>
              </a:rPr>
              <a:t> </a:t>
            </a:r>
            <a:r>
              <a:rPr lang="ru-RU" sz="1800" smtClean="0"/>
              <a:t> дает пользователям возможность оценивать зрелость </a:t>
            </a:r>
            <a:r>
              <a:rPr lang="ru-RU" sz="1800" smtClean="0">
                <a:hlinkClick r:id="rId5"/>
              </a:rPr>
              <a:t> </a:t>
            </a:r>
            <a:r>
              <a:rPr lang="ru-RU" sz="1800" b="1" smtClean="0"/>
              <a:t> </a:t>
            </a:r>
            <a:r>
              <a:rPr lang="ru-RU" sz="1800" smtClean="0"/>
              <a:t>процессов</a:t>
            </a:r>
            <a:r>
              <a:rPr lang="ru-RU" sz="1800" b="1" smtClean="0"/>
              <a:t> </a:t>
            </a:r>
            <a:r>
              <a:rPr lang="ru-RU" sz="1800" smtClean="0">
                <a:hlinkClick r:id="rId6"/>
              </a:rPr>
              <a:t> </a:t>
            </a:r>
            <a:r>
              <a:rPr lang="ru-RU" sz="1800" smtClean="0"/>
              <a:t> по непрерывной шкале таким образом, что эти оценки сравнимы и повторимы в отличие от </a:t>
            </a:r>
            <a:r>
              <a:rPr lang="ru-RU" sz="1800" smtClean="0">
                <a:hlinkClick r:id="rId4"/>
              </a:rPr>
              <a:t> </a:t>
            </a:r>
            <a:r>
              <a:rPr lang="ru-RU" sz="1800" b="1" smtClean="0"/>
              <a:t> </a:t>
            </a:r>
            <a:r>
              <a:rPr lang="ru-RU" sz="1800" smtClean="0"/>
              <a:t>аудитов</a:t>
            </a:r>
            <a:r>
              <a:rPr lang="ru-RU" sz="1800" b="1" smtClean="0"/>
              <a:t> </a:t>
            </a:r>
            <a:r>
              <a:rPr lang="ru-RU" sz="1800" smtClean="0">
                <a:hlinkClick r:id="rId7"/>
              </a:rPr>
              <a:t> </a:t>
            </a:r>
            <a:r>
              <a:rPr lang="ru-RU" sz="1800" smtClean="0"/>
              <a:t> процессов, дающих оценку типа зачет/незачет </a:t>
            </a:r>
          </a:p>
          <a:p>
            <a:pPr eaLnBrk="1" hangingPunct="1">
              <a:lnSpc>
                <a:spcPct val="120000"/>
              </a:lnSpc>
            </a:pPr>
            <a:r>
              <a:rPr lang="ru-RU" sz="1800" smtClean="0"/>
              <a:t>Аудит - систематический, независимый и документированный процесс получения свидетельств аудита и объективного их оценивания с целью установления степени выполнения согласованных критериев аудита (ГОСТ Р ИСО 9000)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DSScheerAG2005">
  <a:themeElements>
    <a:clrScheme name="">
      <a:dk1>
        <a:srgbClr val="323937"/>
      </a:dk1>
      <a:lt1>
        <a:srgbClr val="FFFFFF"/>
      </a:lt1>
      <a:dk2>
        <a:srgbClr val="000000"/>
      </a:dk2>
      <a:lt2>
        <a:srgbClr val="808080"/>
      </a:lt2>
      <a:accent1>
        <a:srgbClr val="DEDEDE"/>
      </a:accent1>
      <a:accent2>
        <a:srgbClr val="F8D66A"/>
      </a:accent2>
      <a:accent3>
        <a:srgbClr val="FFFFFF"/>
      </a:accent3>
      <a:accent4>
        <a:srgbClr val="292F2D"/>
      </a:accent4>
      <a:accent5>
        <a:srgbClr val="ECECEC"/>
      </a:accent5>
      <a:accent6>
        <a:srgbClr val="E1C25F"/>
      </a:accent6>
      <a:hlink>
        <a:srgbClr val="C8C8C8"/>
      </a:hlink>
      <a:folHlink>
        <a:srgbClr val="B2B2B2"/>
      </a:folHlink>
    </a:clrScheme>
    <a:fontScheme name="IDSScheerAG2005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IDSScheerAG2005 1">
        <a:dk1>
          <a:srgbClr val="323937"/>
        </a:dk1>
        <a:lt1>
          <a:srgbClr val="FFFFFF"/>
        </a:lt1>
        <a:dk2>
          <a:srgbClr val="505C59"/>
        </a:dk2>
        <a:lt2>
          <a:srgbClr val="808080"/>
        </a:lt2>
        <a:accent1>
          <a:srgbClr val="F8D66A"/>
        </a:accent1>
        <a:accent2>
          <a:srgbClr val="E10060"/>
        </a:accent2>
        <a:accent3>
          <a:srgbClr val="FFFFFF"/>
        </a:accent3>
        <a:accent4>
          <a:srgbClr val="292F2D"/>
        </a:accent4>
        <a:accent5>
          <a:srgbClr val="FBE8B9"/>
        </a:accent5>
        <a:accent6>
          <a:srgbClr val="CC0056"/>
        </a:accent6>
        <a:hlink>
          <a:srgbClr val="505C5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sbi-red">
  <a:themeElements>
    <a:clrScheme name="hsbi-re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sbi-re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hsbi-r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sbi-re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sbi-re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sbi-re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sbi-re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sbi-re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sbi-re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sbi-re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sbi-re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sbi-re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sbi-re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sbi-re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Тема Office">
  <a:themeElements>
    <a:clrScheme name="1_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1_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Тема Office">
  <a:themeElements>
    <a:clrScheme name="2_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2_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10445</TotalTime>
  <Words>664</Words>
  <Application>Microsoft Office PowerPoint</Application>
  <PresentationFormat>Экран (4:3)</PresentationFormat>
  <Paragraphs>108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7</vt:i4>
      </vt:variant>
    </vt:vector>
  </HeadingPairs>
  <TitlesOfParts>
    <vt:vector size="18" baseType="lpstr">
      <vt:lpstr>Arial</vt:lpstr>
      <vt:lpstr>Arial Narrow</vt:lpstr>
      <vt:lpstr>Wingdings</vt:lpstr>
      <vt:lpstr>Webdings</vt:lpstr>
      <vt:lpstr>Times New Roman</vt:lpstr>
      <vt:lpstr>Calibri</vt:lpstr>
      <vt:lpstr>IDSScheerAG2005</vt:lpstr>
      <vt:lpstr>hsbi-red</vt:lpstr>
      <vt:lpstr>Тема Office</vt:lpstr>
      <vt:lpstr>1_Тема Office</vt:lpstr>
      <vt:lpstr>2_Тема Office</vt:lpstr>
      <vt:lpstr>Анализ топологии процесса. Горизонтальное сжатие процесса</vt:lpstr>
      <vt:lpstr>Презентация PowerPoint</vt:lpstr>
      <vt:lpstr>Презентация PowerPoint</vt:lpstr>
      <vt:lpstr>Требования к обеспечению процессов ресурсами</vt:lpstr>
      <vt:lpstr>АНАЛИЗ ТРУДОВЫХ, ИНФОРМАЦИОННЫХ И ИНТЕЛЛЕКТУАЛЬНЫХ РЕСУРСОВ</vt:lpstr>
      <vt:lpstr>Анализ рисков процесса</vt:lpstr>
      <vt:lpstr>Анализ результатов аттестации и аудита процессов</vt:lpstr>
    </vt:vector>
  </TitlesOfParts>
  <Company>IDS Scheer AG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Reference Template</dc:title>
  <dc:creator>Productmarketing SLA</dc:creator>
  <cp:lastModifiedBy>Ярослав Горчаков</cp:lastModifiedBy>
  <cp:revision>194</cp:revision>
  <dcterms:created xsi:type="dcterms:W3CDTF">2005-02-23T10:40:02Z</dcterms:created>
  <dcterms:modified xsi:type="dcterms:W3CDTF">2016-11-14T04:26:27Z</dcterms:modified>
</cp:coreProperties>
</file>