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61" r:id="rId2"/>
  </p:sldMasterIdLst>
  <p:notesMasterIdLst>
    <p:notesMasterId r:id="rId14"/>
  </p:notesMasterIdLst>
  <p:sldIdLst>
    <p:sldId id="654" r:id="rId3"/>
    <p:sldId id="655" r:id="rId4"/>
    <p:sldId id="657" r:id="rId5"/>
    <p:sldId id="670" r:id="rId6"/>
    <p:sldId id="673" r:id="rId7"/>
    <p:sldId id="674" r:id="rId8"/>
    <p:sldId id="675" r:id="rId9"/>
    <p:sldId id="676" r:id="rId10"/>
    <p:sldId id="677" r:id="rId11"/>
    <p:sldId id="683" r:id="rId12"/>
    <p:sldId id="717" r:id="rId1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1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1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1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DDDD"/>
    <a:srgbClr val="FFE8D1"/>
    <a:srgbClr val="FFDDBB"/>
    <a:srgbClr val="FFFF89"/>
    <a:srgbClr val="FFCCCC"/>
    <a:srgbClr val="FF0066"/>
    <a:srgbClr val="FF9900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727" autoAdjust="0"/>
    <p:restoredTop sz="93220" autoAdjust="0"/>
  </p:normalViewPr>
  <p:slideViewPr>
    <p:cSldViewPr>
      <p:cViewPr varScale="1">
        <p:scale>
          <a:sx n="57" d="100"/>
          <a:sy n="57" d="100"/>
        </p:scale>
        <p:origin x="907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4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fld id="{5ADD876F-3D4A-4193-9930-423E41FCAF08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6870086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master_5_to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5076825" y="5516563"/>
            <a:ext cx="936625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algn="r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algn="r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algn="r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algn="r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990600" y="2286000"/>
            <a:ext cx="7162800" cy="1143000"/>
          </a:xfrm>
        </p:spPr>
        <p:txBody>
          <a:bodyPr/>
          <a:lstStyle>
            <a:lvl1pPr algn="ctr">
              <a:defRPr sz="3600"/>
            </a:lvl1pPr>
          </a:lstStyle>
          <a:p>
            <a:pPr lvl="0"/>
            <a:r>
              <a:rPr lang="en-US" noProof="0" smtClean="0"/>
              <a:t>Образец заголовка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lnSpc>
                <a:spcPct val="90000"/>
              </a:lnSpc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en-US" noProof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4543514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©</a:t>
            </a:r>
            <a:r>
              <a:rPr lang="ru-RU"/>
              <a:t> 200</a:t>
            </a:r>
            <a:r>
              <a:rPr lang="en-US"/>
              <a:t>5</a:t>
            </a:r>
            <a:r>
              <a:rPr lang="ru-RU"/>
              <a:t>,</a:t>
            </a:r>
          </a:p>
          <a:p>
            <a:pPr>
              <a:defRPr/>
            </a:pPr>
            <a:r>
              <a:rPr lang="en-US"/>
              <a:t>IDS Scheer</a:t>
            </a:r>
          </a:p>
          <a:p>
            <a:pPr>
              <a:defRPr/>
            </a:pPr>
            <a:r>
              <a:rPr lang="ru-RU"/>
              <a:t>Логика бизнеса</a:t>
            </a:r>
            <a:r>
              <a:rPr lang="en-US"/>
              <a:t/>
            </a:r>
            <a:br>
              <a:rPr lang="en-US"/>
            </a:b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0FC40F2-F6A0-4AF9-8C1A-8E749AB504B0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8868541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28600"/>
            <a:ext cx="1981200" cy="5791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28600"/>
            <a:ext cx="5791200" cy="5791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©</a:t>
            </a:r>
            <a:r>
              <a:rPr lang="ru-RU"/>
              <a:t> 200</a:t>
            </a:r>
            <a:r>
              <a:rPr lang="en-US"/>
              <a:t>5</a:t>
            </a:r>
            <a:r>
              <a:rPr lang="ru-RU"/>
              <a:t>,</a:t>
            </a:r>
          </a:p>
          <a:p>
            <a:pPr>
              <a:defRPr/>
            </a:pPr>
            <a:r>
              <a:rPr lang="en-US"/>
              <a:t>IDS Scheer</a:t>
            </a:r>
          </a:p>
          <a:p>
            <a:pPr>
              <a:defRPr/>
            </a:pPr>
            <a:r>
              <a:rPr lang="ru-RU"/>
              <a:t>Логика бизнеса</a:t>
            </a:r>
            <a:r>
              <a:rPr lang="en-US"/>
              <a:t/>
            </a:r>
            <a:br>
              <a:rPr lang="en-US"/>
            </a:b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1FEBF95-90D8-422B-A095-D953E72F4DDC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8181462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master_5_to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5076825" y="5516563"/>
            <a:ext cx="936625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algn="r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algn="r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algn="r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algn="r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 sz="1400" b="1" smtClean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990600" y="2286000"/>
            <a:ext cx="7162800" cy="1143000"/>
          </a:xfrm>
        </p:spPr>
        <p:txBody>
          <a:bodyPr/>
          <a:lstStyle>
            <a:lvl1pPr algn="ctr">
              <a:defRPr sz="3600"/>
            </a:lvl1pPr>
          </a:lstStyle>
          <a:p>
            <a:pPr lvl="0"/>
            <a:r>
              <a:rPr lang="en-US" noProof="0" smtClean="0"/>
              <a:t>Образец заголовка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lnSpc>
                <a:spcPct val="90000"/>
              </a:lnSpc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en-US" noProof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4348593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©</a:t>
            </a:r>
            <a:r>
              <a:rPr lang="ru-RU"/>
              <a:t> 200</a:t>
            </a:r>
            <a:r>
              <a:rPr lang="en-US"/>
              <a:t>5</a:t>
            </a:r>
            <a:r>
              <a:rPr lang="ru-RU"/>
              <a:t>,</a:t>
            </a:r>
          </a:p>
          <a:p>
            <a:pPr>
              <a:defRPr/>
            </a:pPr>
            <a:r>
              <a:rPr lang="en-US"/>
              <a:t>IDS Scheer</a:t>
            </a:r>
          </a:p>
          <a:p>
            <a:pPr>
              <a:defRPr/>
            </a:pPr>
            <a:r>
              <a:rPr lang="ru-RU"/>
              <a:t>Логика бизнеса</a:t>
            </a:r>
            <a:r>
              <a:rPr lang="en-US"/>
              <a:t/>
            </a:r>
            <a:br>
              <a:rPr lang="en-US"/>
            </a:b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1E89B5D-0F0D-413D-9D35-A90FE9E2B628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575307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©</a:t>
            </a:r>
            <a:r>
              <a:rPr lang="ru-RU"/>
              <a:t> 200</a:t>
            </a:r>
            <a:r>
              <a:rPr lang="en-US"/>
              <a:t>5</a:t>
            </a:r>
            <a:r>
              <a:rPr lang="ru-RU"/>
              <a:t>,</a:t>
            </a:r>
          </a:p>
          <a:p>
            <a:pPr>
              <a:defRPr/>
            </a:pPr>
            <a:r>
              <a:rPr lang="en-US"/>
              <a:t>IDS Scheer</a:t>
            </a:r>
          </a:p>
          <a:p>
            <a:pPr>
              <a:defRPr/>
            </a:pPr>
            <a:r>
              <a:rPr lang="ru-RU"/>
              <a:t>Логика бизнеса</a:t>
            </a:r>
            <a:r>
              <a:rPr lang="en-US"/>
              <a:t/>
            </a:r>
            <a:br>
              <a:rPr lang="en-US"/>
            </a:b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895B0EB-6AD1-4379-B377-01D100CCC4AD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823973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125538"/>
            <a:ext cx="3886200" cy="48942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125538"/>
            <a:ext cx="3886200" cy="48942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©</a:t>
            </a:r>
            <a:r>
              <a:rPr lang="ru-RU"/>
              <a:t> 200</a:t>
            </a:r>
            <a:r>
              <a:rPr lang="en-US"/>
              <a:t>5</a:t>
            </a:r>
            <a:r>
              <a:rPr lang="ru-RU"/>
              <a:t>,</a:t>
            </a:r>
          </a:p>
          <a:p>
            <a:pPr>
              <a:defRPr/>
            </a:pPr>
            <a:r>
              <a:rPr lang="en-US"/>
              <a:t>IDS Scheer</a:t>
            </a:r>
          </a:p>
          <a:p>
            <a:pPr>
              <a:defRPr/>
            </a:pPr>
            <a:r>
              <a:rPr lang="ru-RU"/>
              <a:t>Логика бизнеса</a:t>
            </a:r>
            <a:r>
              <a:rPr lang="en-US"/>
              <a:t/>
            </a:r>
            <a:br>
              <a:rPr lang="en-US"/>
            </a:b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9A7EA67-E9D4-4871-853E-0DBAB204C3DC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3276032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©</a:t>
            </a:r>
            <a:r>
              <a:rPr lang="ru-RU"/>
              <a:t> 200</a:t>
            </a:r>
            <a:r>
              <a:rPr lang="en-US"/>
              <a:t>5</a:t>
            </a:r>
            <a:r>
              <a:rPr lang="ru-RU"/>
              <a:t>,</a:t>
            </a:r>
          </a:p>
          <a:p>
            <a:pPr>
              <a:defRPr/>
            </a:pPr>
            <a:r>
              <a:rPr lang="en-US"/>
              <a:t>IDS Scheer</a:t>
            </a:r>
          </a:p>
          <a:p>
            <a:pPr>
              <a:defRPr/>
            </a:pPr>
            <a:r>
              <a:rPr lang="ru-RU"/>
              <a:t>Логика бизнеса</a:t>
            </a:r>
            <a:r>
              <a:rPr lang="en-US"/>
              <a:t/>
            </a:r>
            <a:br>
              <a:rPr lang="en-US"/>
            </a:br>
            <a:endParaRPr lang="en-US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332C91F-2D10-4106-B283-087166DD5EB6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0263225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©</a:t>
            </a:r>
            <a:r>
              <a:rPr lang="ru-RU"/>
              <a:t> 200</a:t>
            </a:r>
            <a:r>
              <a:rPr lang="en-US"/>
              <a:t>5</a:t>
            </a:r>
            <a:r>
              <a:rPr lang="ru-RU"/>
              <a:t>,</a:t>
            </a:r>
          </a:p>
          <a:p>
            <a:pPr>
              <a:defRPr/>
            </a:pPr>
            <a:r>
              <a:rPr lang="en-US"/>
              <a:t>IDS Scheer</a:t>
            </a:r>
          </a:p>
          <a:p>
            <a:pPr>
              <a:defRPr/>
            </a:pPr>
            <a:r>
              <a:rPr lang="ru-RU"/>
              <a:t>Логика бизнеса</a:t>
            </a:r>
            <a:r>
              <a:rPr lang="en-US"/>
              <a:t/>
            </a:r>
            <a:br>
              <a:rPr lang="en-US"/>
            </a:br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A3A4A41-2907-4E67-8B47-47736838E256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622541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©</a:t>
            </a:r>
            <a:r>
              <a:rPr lang="ru-RU"/>
              <a:t> 200</a:t>
            </a:r>
            <a:r>
              <a:rPr lang="en-US"/>
              <a:t>5</a:t>
            </a:r>
            <a:r>
              <a:rPr lang="ru-RU"/>
              <a:t>,</a:t>
            </a:r>
          </a:p>
          <a:p>
            <a:pPr>
              <a:defRPr/>
            </a:pPr>
            <a:r>
              <a:rPr lang="en-US"/>
              <a:t>IDS Scheer</a:t>
            </a:r>
          </a:p>
          <a:p>
            <a:pPr>
              <a:defRPr/>
            </a:pPr>
            <a:r>
              <a:rPr lang="ru-RU"/>
              <a:t>Логика бизнеса</a:t>
            </a:r>
            <a:r>
              <a:rPr lang="en-US"/>
              <a:t/>
            </a:r>
            <a:br>
              <a:rPr lang="en-US"/>
            </a:br>
            <a:endParaRPr lang="en-US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19AF245-E752-4EE0-99B2-A70376289ACA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9774103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©</a:t>
            </a:r>
            <a:r>
              <a:rPr lang="ru-RU"/>
              <a:t> 200</a:t>
            </a:r>
            <a:r>
              <a:rPr lang="en-US"/>
              <a:t>5</a:t>
            </a:r>
            <a:r>
              <a:rPr lang="ru-RU"/>
              <a:t>,</a:t>
            </a:r>
          </a:p>
          <a:p>
            <a:pPr>
              <a:defRPr/>
            </a:pPr>
            <a:r>
              <a:rPr lang="en-US"/>
              <a:t>IDS Scheer</a:t>
            </a:r>
          </a:p>
          <a:p>
            <a:pPr>
              <a:defRPr/>
            </a:pPr>
            <a:r>
              <a:rPr lang="ru-RU"/>
              <a:t>Логика бизнеса</a:t>
            </a:r>
            <a:r>
              <a:rPr lang="en-US"/>
              <a:t/>
            </a:r>
            <a:br>
              <a:rPr lang="en-US"/>
            </a:b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73EE7F3-C87A-4EC8-91E9-0143DEFCD079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1831814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©</a:t>
            </a:r>
            <a:r>
              <a:rPr lang="ru-RU"/>
              <a:t> 200</a:t>
            </a:r>
            <a:r>
              <a:rPr lang="en-US"/>
              <a:t>5</a:t>
            </a:r>
            <a:r>
              <a:rPr lang="ru-RU"/>
              <a:t>,</a:t>
            </a:r>
          </a:p>
          <a:p>
            <a:pPr>
              <a:defRPr/>
            </a:pPr>
            <a:r>
              <a:rPr lang="en-US"/>
              <a:t>IDS Scheer</a:t>
            </a:r>
          </a:p>
          <a:p>
            <a:pPr>
              <a:defRPr/>
            </a:pPr>
            <a:r>
              <a:rPr lang="ru-RU"/>
              <a:t>Логика бизнеса</a:t>
            </a:r>
            <a:r>
              <a:rPr lang="en-US"/>
              <a:t/>
            </a:r>
            <a:br>
              <a:rPr lang="en-US"/>
            </a:b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1CADB89-FE8E-4917-86DC-209829B3D4AB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5338093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©</a:t>
            </a:r>
            <a:r>
              <a:rPr lang="ru-RU"/>
              <a:t> 200</a:t>
            </a:r>
            <a:r>
              <a:rPr lang="en-US"/>
              <a:t>5</a:t>
            </a:r>
            <a:r>
              <a:rPr lang="ru-RU"/>
              <a:t>,</a:t>
            </a:r>
          </a:p>
          <a:p>
            <a:pPr>
              <a:defRPr/>
            </a:pPr>
            <a:r>
              <a:rPr lang="en-US"/>
              <a:t>IDS Scheer</a:t>
            </a:r>
          </a:p>
          <a:p>
            <a:pPr>
              <a:defRPr/>
            </a:pPr>
            <a:r>
              <a:rPr lang="ru-RU"/>
              <a:t>Логика бизнеса</a:t>
            </a:r>
            <a:r>
              <a:rPr lang="en-US"/>
              <a:t/>
            </a:r>
            <a:br>
              <a:rPr lang="en-US"/>
            </a:b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61C100A-A59E-459A-A6FF-ECFA986861AA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1120636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©</a:t>
            </a:r>
            <a:r>
              <a:rPr lang="ru-RU"/>
              <a:t> 200</a:t>
            </a:r>
            <a:r>
              <a:rPr lang="en-US"/>
              <a:t>5</a:t>
            </a:r>
            <a:r>
              <a:rPr lang="ru-RU"/>
              <a:t>,</a:t>
            </a:r>
          </a:p>
          <a:p>
            <a:pPr>
              <a:defRPr/>
            </a:pPr>
            <a:r>
              <a:rPr lang="en-US"/>
              <a:t>IDS Scheer</a:t>
            </a:r>
          </a:p>
          <a:p>
            <a:pPr>
              <a:defRPr/>
            </a:pPr>
            <a:r>
              <a:rPr lang="ru-RU"/>
              <a:t>Логика бизнеса</a:t>
            </a:r>
            <a:r>
              <a:rPr lang="en-US"/>
              <a:t/>
            </a:r>
            <a:br>
              <a:rPr lang="en-US"/>
            </a:b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7840CB8-6FC6-495F-B164-F90C1523C185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1376007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28600"/>
            <a:ext cx="1981200" cy="5791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28600"/>
            <a:ext cx="5791200" cy="5791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©</a:t>
            </a:r>
            <a:r>
              <a:rPr lang="ru-RU"/>
              <a:t> 200</a:t>
            </a:r>
            <a:r>
              <a:rPr lang="en-US"/>
              <a:t>5</a:t>
            </a:r>
            <a:r>
              <a:rPr lang="ru-RU"/>
              <a:t>,</a:t>
            </a:r>
          </a:p>
          <a:p>
            <a:pPr>
              <a:defRPr/>
            </a:pPr>
            <a:r>
              <a:rPr lang="en-US"/>
              <a:t>IDS Scheer</a:t>
            </a:r>
          </a:p>
          <a:p>
            <a:pPr>
              <a:defRPr/>
            </a:pPr>
            <a:r>
              <a:rPr lang="ru-RU"/>
              <a:t>Логика бизнеса</a:t>
            </a:r>
            <a:r>
              <a:rPr lang="en-US"/>
              <a:t/>
            </a:r>
            <a:br>
              <a:rPr lang="en-US"/>
            </a:b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ED67D87-64F0-45FB-AD28-08AFFA96B032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3098428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©</a:t>
            </a:r>
            <a:r>
              <a:rPr lang="ru-RU"/>
              <a:t> 200</a:t>
            </a:r>
            <a:r>
              <a:rPr lang="en-US"/>
              <a:t>5</a:t>
            </a:r>
            <a:r>
              <a:rPr lang="ru-RU"/>
              <a:t>,</a:t>
            </a:r>
          </a:p>
          <a:p>
            <a:pPr>
              <a:defRPr/>
            </a:pPr>
            <a:r>
              <a:rPr lang="en-US"/>
              <a:t>IDS Scheer</a:t>
            </a:r>
          </a:p>
          <a:p>
            <a:pPr>
              <a:defRPr/>
            </a:pPr>
            <a:r>
              <a:rPr lang="ru-RU"/>
              <a:t>Логика бизнеса</a:t>
            </a:r>
            <a:r>
              <a:rPr lang="en-US"/>
              <a:t/>
            </a:r>
            <a:br>
              <a:rPr lang="en-US"/>
            </a:b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C24ADB6-4D22-470B-A006-6AF3CCF16F8B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149667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125538"/>
            <a:ext cx="3886200" cy="48942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125538"/>
            <a:ext cx="3886200" cy="48942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©</a:t>
            </a:r>
            <a:r>
              <a:rPr lang="ru-RU"/>
              <a:t> 200</a:t>
            </a:r>
            <a:r>
              <a:rPr lang="en-US"/>
              <a:t>5</a:t>
            </a:r>
            <a:r>
              <a:rPr lang="ru-RU"/>
              <a:t>,</a:t>
            </a:r>
          </a:p>
          <a:p>
            <a:pPr>
              <a:defRPr/>
            </a:pPr>
            <a:r>
              <a:rPr lang="en-US"/>
              <a:t>IDS Scheer</a:t>
            </a:r>
          </a:p>
          <a:p>
            <a:pPr>
              <a:defRPr/>
            </a:pPr>
            <a:r>
              <a:rPr lang="ru-RU"/>
              <a:t>Логика бизнеса</a:t>
            </a:r>
            <a:r>
              <a:rPr lang="en-US"/>
              <a:t/>
            </a:r>
            <a:br>
              <a:rPr lang="en-US"/>
            </a:b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6F58101-3AD6-4023-83E3-63E29A69D797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3046013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©</a:t>
            </a:r>
            <a:r>
              <a:rPr lang="ru-RU"/>
              <a:t> 200</a:t>
            </a:r>
            <a:r>
              <a:rPr lang="en-US"/>
              <a:t>5</a:t>
            </a:r>
            <a:r>
              <a:rPr lang="ru-RU"/>
              <a:t>,</a:t>
            </a:r>
          </a:p>
          <a:p>
            <a:pPr>
              <a:defRPr/>
            </a:pPr>
            <a:r>
              <a:rPr lang="en-US"/>
              <a:t>IDS Scheer</a:t>
            </a:r>
          </a:p>
          <a:p>
            <a:pPr>
              <a:defRPr/>
            </a:pPr>
            <a:r>
              <a:rPr lang="ru-RU"/>
              <a:t>Логика бизнеса</a:t>
            </a:r>
            <a:r>
              <a:rPr lang="en-US"/>
              <a:t/>
            </a:r>
            <a:br>
              <a:rPr lang="en-US"/>
            </a:br>
            <a:endParaRPr lang="en-US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7E99259-F07A-493D-BF35-EF1AAC930A3E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8445935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©</a:t>
            </a:r>
            <a:r>
              <a:rPr lang="ru-RU"/>
              <a:t> 200</a:t>
            </a:r>
            <a:r>
              <a:rPr lang="en-US"/>
              <a:t>5</a:t>
            </a:r>
            <a:r>
              <a:rPr lang="ru-RU"/>
              <a:t>,</a:t>
            </a:r>
          </a:p>
          <a:p>
            <a:pPr>
              <a:defRPr/>
            </a:pPr>
            <a:r>
              <a:rPr lang="en-US"/>
              <a:t>IDS Scheer</a:t>
            </a:r>
          </a:p>
          <a:p>
            <a:pPr>
              <a:defRPr/>
            </a:pPr>
            <a:r>
              <a:rPr lang="ru-RU"/>
              <a:t>Логика бизнеса</a:t>
            </a:r>
            <a:r>
              <a:rPr lang="en-US"/>
              <a:t/>
            </a:r>
            <a:br>
              <a:rPr lang="en-US"/>
            </a:br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2D7E321-1920-4A00-BA99-DF164D991914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0210380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©</a:t>
            </a:r>
            <a:r>
              <a:rPr lang="ru-RU"/>
              <a:t> 200</a:t>
            </a:r>
            <a:r>
              <a:rPr lang="en-US"/>
              <a:t>5</a:t>
            </a:r>
            <a:r>
              <a:rPr lang="ru-RU"/>
              <a:t>,</a:t>
            </a:r>
          </a:p>
          <a:p>
            <a:pPr>
              <a:defRPr/>
            </a:pPr>
            <a:r>
              <a:rPr lang="en-US"/>
              <a:t>IDS Scheer</a:t>
            </a:r>
          </a:p>
          <a:p>
            <a:pPr>
              <a:defRPr/>
            </a:pPr>
            <a:r>
              <a:rPr lang="ru-RU"/>
              <a:t>Логика бизнеса</a:t>
            </a:r>
            <a:r>
              <a:rPr lang="en-US"/>
              <a:t/>
            </a:r>
            <a:br>
              <a:rPr lang="en-US"/>
            </a:br>
            <a:endParaRPr lang="en-US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438E60E-6F72-4626-8EA9-577A329B5C86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406315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©</a:t>
            </a:r>
            <a:r>
              <a:rPr lang="ru-RU"/>
              <a:t> 200</a:t>
            </a:r>
            <a:r>
              <a:rPr lang="en-US"/>
              <a:t>5</a:t>
            </a:r>
            <a:r>
              <a:rPr lang="ru-RU"/>
              <a:t>,</a:t>
            </a:r>
          </a:p>
          <a:p>
            <a:pPr>
              <a:defRPr/>
            </a:pPr>
            <a:r>
              <a:rPr lang="en-US"/>
              <a:t>IDS Scheer</a:t>
            </a:r>
          </a:p>
          <a:p>
            <a:pPr>
              <a:defRPr/>
            </a:pPr>
            <a:r>
              <a:rPr lang="ru-RU"/>
              <a:t>Логика бизнеса</a:t>
            </a:r>
            <a:r>
              <a:rPr lang="en-US"/>
              <a:t/>
            </a:r>
            <a:br>
              <a:rPr lang="en-US"/>
            </a:b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33C0F50-4F27-416E-B2B4-914CABE12764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7344640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©</a:t>
            </a:r>
            <a:r>
              <a:rPr lang="ru-RU"/>
              <a:t> 200</a:t>
            </a:r>
            <a:r>
              <a:rPr lang="en-US"/>
              <a:t>5</a:t>
            </a:r>
            <a:r>
              <a:rPr lang="ru-RU"/>
              <a:t>,</a:t>
            </a:r>
          </a:p>
          <a:p>
            <a:pPr>
              <a:defRPr/>
            </a:pPr>
            <a:r>
              <a:rPr lang="en-US"/>
              <a:t>IDS Scheer</a:t>
            </a:r>
          </a:p>
          <a:p>
            <a:pPr>
              <a:defRPr/>
            </a:pPr>
            <a:r>
              <a:rPr lang="ru-RU"/>
              <a:t>Логика бизнеса</a:t>
            </a:r>
            <a:r>
              <a:rPr lang="en-US"/>
              <a:t/>
            </a:r>
            <a:br>
              <a:rPr lang="en-US"/>
            </a:b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C3EA43B-281F-497D-AB60-EF711F760B04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559362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6" descr="master_5_bot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92838"/>
            <a:ext cx="9144000" cy="66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22300" y="228600"/>
            <a:ext cx="79121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Образец заголовка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125538"/>
            <a:ext cx="7924800" cy="4894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Образец текста</a:t>
            </a:r>
          </a:p>
          <a:p>
            <a:pPr lvl="1"/>
            <a:r>
              <a:rPr lang="en-US" altLang="ru-RU" smtClean="0"/>
              <a:t>Второй уровень</a:t>
            </a:r>
          </a:p>
          <a:p>
            <a:pPr lvl="2"/>
            <a:r>
              <a:rPr lang="en-US" altLang="ru-RU" smtClean="0"/>
              <a:t>Третий уровень</a:t>
            </a:r>
          </a:p>
          <a:p>
            <a:pPr lvl="3"/>
            <a:r>
              <a:rPr lang="en-US" altLang="ru-RU" smtClean="0"/>
              <a:t>Четвертый уровень</a:t>
            </a:r>
          </a:p>
          <a:p>
            <a:pPr lvl="4"/>
            <a:r>
              <a:rPr lang="en-US" altLang="ru-RU" smtClean="0"/>
              <a:t>Пятый уровень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925" y="6381750"/>
            <a:ext cx="9366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eaLnBrk="1" hangingPunct="1">
              <a:defRPr sz="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©</a:t>
            </a:r>
            <a:r>
              <a:rPr lang="ru-RU">
                <a:cs typeface="+mn-cs"/>
              </a:rPr>
              <a:t> 200</a:t>
            </a:r>
            <a:r>
              <a:rPr lang="en-US">
                <a:cs typeface="+mn-cs"/>
              </a:rPr>
              <a:t>5</a:t>
            </a:r>
            <a:r>
              <a:rPr lang="ru-RU">
                <a:cs typeface="+mn-cs"/>
              </a:rPr>
              <a:t>,</a:t>
            </a:r>
          </a:p>
          <a:p>
            <a:pPr>
              <a:defRPr/>
            </a:pPr>
            <a:r>
              <a:rPr lang="en-US">
                <a:cs typeface="+mn-cs"/>
              </a:rPr>
              <a:t>IDS Scheer</a:t>
            </a:r>
          </a:p>
          <a:p>
            <a:pPr>
              <a:defRPr/>
            </a:pPr>
            <a:r>
              <a:rPr lang="ru-RU">
                <a:cs typeface="+mn-cs"/>
              </a:rPr>
              <a:t>Логика бизнеса</a:t>
            </a:r>
            <a:r>
              <a:rPr lang="en-US">
                <a:cs typeface="+mn-cs"/>
              </a:rPr>
              <a:t/>
            </a:r>
            <a:br>
              <a:rPr lang="en-US">
                <a:cs typeface="+mn-cs"/>
              </a:rPr>
            </a:br>
            <a:endParaRPr lang="en-US">
              <a:cs typeface="+mn-cs"/>
            </a:endParaRP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3246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/>
            </a:lvl1pPr>
          </a:lstStyle>
          <a:p>
            <a:fld id="{90165BE0-E529-4D01-9EB3-C7ACD97A42C4}" type="slidenum">
              <a:rPr lang="en-US" altLang="ru-RU"/>
              <a:pPr/>
              <a:t>‹#›</a:t>
            </a:fld>
            <a:endParaRPr lang="en-US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 kern="1200">
          <a:solidFill>
            <a:srgbClr val="80000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800000"/>
          </a:solidFill>
          <a:latin typeface="Arial Narrow" panose="020B0606020202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800000"/>
          </a:solidFill>
          <a:latin typeface="Arial Narrow" panose="020B0606020202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800000"/>
          </a:solidFill>
          <a:latin typeface="Arial Narrow" panose="020B0606020202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800000"/>
          </a:solidFill>
          <a:latin typeface="Arial Narrow" panose="020B0606020202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800000"/>
          </a:solidFill>
          <a:latin typeface="Arial Narrow" panose="020B0606020202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800000"/>
          </a:solidFill>
          <a:latin typeface="Arial Narrow" panose="020B0606020202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800000"/>
          </a:solidFill>
          <a:latin typeface="Arial Narrow" panose="020B0606020202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800000"/>
          </a:solidFill>
          <a:latin typeface="Arial Narrow" panose="020B0606020202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800000"/>
        </a:buClr>
        <a:buSzPct val="60000"/>
        <a:buFont typeface="Wingdings" panose="05000000000000000000" pitchFamily="2" charset="2"/>
        <a:buChar char="n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anose="05000000000000000000" pitchFamily="2" charset="2"/>
        <a:buChar char="è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9900"/>
        </a:buClr>
        <a:buSzPct val="80000"/>
        <a:buFont typeface="Wingdings" panose="05000000000000000000" pitchFamily="2" charset="2"/>
        <a:buChar char="l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SzPct val="125000"/>
        <a:buFont typeface="Arial Narrow" panose="020B0606020202030204" pitchFamily="34" charset="0"/>
        <a:buChar char="−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SzPct val="110000"/>
        <a:buFont typeface="Wingdings" panose="05000000000000000000" pitchFamily="2" charset="2"/>
        <a:buChar char="ü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6" descr="master_5_bot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92838"/>
            <a:ext cx="9144000" cy="66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22300" y="228600"/>
            <a:ext cx="79121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Образец заголовка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125538"/>
            <a:ext cx="7924800" cy="4894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Образец текста</a:t>
            </a:r>
          </a:p>
          <a:p>
            <a:pPr lvl="1"/>
            <a:r>
              <a:rPr lang="en-US" altLang="ru-RU" smtClean="0"/>
              <a:t>Второй уровень</a:t>
            </a:r>
          </a:p>
          <a:p>
            <a:pPr lvl="2"/>
            <a:r>
              <a:rPr lang="en-US" altLang="ru-RU" smtClean="0"/>
              <a:t>Третий уровень</a:t>
            </a:r>
          </a:p>
          <a:p>
            <a:pPr lvl="3"/>
            <a:r>
              <a:rPr lang="en-US" altLang="ru-RU" smtClean="0"/>
              <a:t>Четвертый уровень</a:t>
            </a:r>
          </a:p>
          <a:p>
            <a:pPr lvl="4"/>
            <a:r>
              <a:rPr lang="en-US" altLang="ru-RU" smtClean="0"/>
              <a:t>Пятый уровень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925" y="6381750"/>
            <a:ext cx="9366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eaLnBrk="1" hangingPunct="1">
              <a:defRPr sz="800" b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©</a:t>
            </a:r>
            <a:r>
              <a:rPr lang="ru-RU">
                <a:cs typeface="+mn-cs"/>
              </a:rPr>
              <a:t> 200</a:t>
            </a:r>
            <a:r>
              <a:rPr lang="en-US">
                <a:cs typeface="+mn-cs"/>
              </a:rPr>
              <a:t>5</a:t>
            </a:r>
            <a:r>
              <a:rPr lang="ru-RU">
                <a:cs typeface="+mn-cs"/>
              </a:rPr>
              <a:t>,</a:t>
            </a:r>
          </a:p>
          <a:p>
            <a:pPr>
              <a:defRPr/>
            </a:pPr>
            <a:r>
              <a:rPr lang="en-US">
                <a:cs typeface="+mn-cs"/>
              </a:rPr>
              <a:t>IDS Scheer</a:t>
            </a:r>
          </a:p>
          <a:p>
            <a:pPr>
              <a:defRPr/>
            </a:pPr>
            <a:r>
              <a:rPr lang="ru-RU">
                <a:cs typeface="+mn-cs"/>
              </a:rPr>
              <a:t>Логика бизнеса</a:t>
            </a:r>
            <a:r>
              <a:rPr lang="en-US">
                <a:cs typeface="+mn-cs"/>
              </a:rPr>
              <a:t/>
            </a:r>
            <a:br>
              <a:rPr lang="en-US">
                <a:cs typeface="+mn-cs"/>
              </a:rPr>
            </a:br>
            <a:endParaRPr lang="en-US">
              <a:cs typeface="+mn-cs"/>
            </a:endParaRP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3246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>
                <a:solidFill>
                  <a:srgbClr val="000000"/>
                </a:solidFill>
              </a:defRPr>
            </a:lvl1pPr>
          </a:lstStyle>
          <a:p>
            <a:fld id="{C655A5FE-5452-4AC8-AF89-3588BD3CAEFA}" type="slidenum">
              <a:rPr lang="en-US" altLang="ru-RU"/>
              <a:pPr/>
              <a:t>‹#›</a:t>
            </a:fld>
            <a:endParaRPr lang="en-US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</p:sldLayoutIdLst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 kern="1200">
          <a:solidFill>
            <a:srgbClr val="80000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800000"/>
          </a:solidFill>
          <a:latin typeface="Arial Narrow" panose="020B0606020202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800000"/>
          </a:solidFill>
          <a:latin typeface="Arial Narrow" panose="020B0606020202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800000"/>
          </a:solidFill>
          <a:latin typeface="Arial Narrow" panose="020B0606020202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800000"/>
          </a:solidFill>
          <a:latin typeface="Arial Narrow" panose="020B0606020202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800000"/>
          </a:solidFill>
          <a:latin typeface="Arial Narrow" panose="020B0606020202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800000"/>
          </a:solidFill>
          <a:latin typeface="Arial Narrow" panose="020B0606020202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800000"/>
          </a:solidFill>
          <a:latin typeface="Arial Narrow" panose="020B0606020202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800000"/>
          </a:solidFill>
          <a:latin typeface="Arial Narrow" panose="020B0606020202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800000"/>
        </a:buClr>
        <a:buSzPct val="60000"/>
        <a:buFont typeface="Wingdings" panose="05000000000000000000" pitchFamily="2" charset="2"/>
        <a:buChar char="n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anose="05000000000000000000" pitchFamily="2" charset="2"/>
        <a:buChar char="è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9900"/>
        </a:buClr>
        <a:buSzPct val="80000"/>
        <a:buFont typeface="Wingdings" panose="05000000000000000000" pitchFamily="2" charset="2"/>
        <a:buChar char="l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SzPct val="125000"/>
        <a:buFont typeface="Arial Narrow" panose="020B0606020202030204" pitchFamily="34" charset="0"/>
        <a:buChar char="−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SzPct val="110000"/>
        <a:buFont typeface="Wingdings" panose="05000000000000000000" pitchFamily="2" charset="2"/>
        <a:buChar char="ü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 sz="3200" smtClean="0">
                <a:solidFill>
                  <a:schemeClr val="accent2"/>
                </a:solidFill>
              </a:rPr>
              <a:t>Причинно-следственная диаграмма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49300" y="1125538"/>
            <a:ext cx="4724400" cy="2735262"/>
          </a:xfrm>
          <a:noFill/>
        </p:spPr>
        <p:txBody>
          <a:bodyPr/>
          <a:lstStyle/>
          <a:p>
            <a:pPr marL="0" indent="0" algn="ctr" eaLnBrk="1" hangingPunct="1">
              <a:buFont typeface="Wingdings" panose="05000000000000000000" pitchFamily="2" charset="2"/>
              <a:buNone/>
            </a:pPr>
            <a:r>
              <a:rPr lang="ru-RU" altLang="ru-RU" b="1" smtClean="0"/>
              <a:t>BSC Причинно-следственная диаграмма </a:t>
            </a:r>
            <a:r>
              <a:rPr lang="ru-RU" altLang="ru-RU" b="1" i="1" smtClean="0"/>
              <a:t>(</a:t>
            </a:r>
            <a:r>
              <a:rPr lang="en-US" altLang="ru-RU" b="1" i="1" smtClean="0"/>
              <a:t>BSC – Cause-and-effect diagram</a:t>
            </a:r>
            <a:r>
              <a:rPr lang="ru-RU" altLang="ru-RU" b="1" i="1" smtClean="0"/>
              <a:t>)</a:t>
            </a:r>
            <a:r>
              <a:rPr lang="ru-RU" altLang="ru-RU" i="1" smtClean="0"/>
              <a:t> </a:t>
            </a:r>
            <a:r>
              <a:rPr lang="ru-RU" altLang="ru-RU" smtClean="0"/>
              <a:t>предназначена для описания причинно-следственных взаимосвязей стратегических целей, относящихся к различным стратегиям и перспективам организации</a:t>
            </a:r>
          </a:p>
        </p:txBody>
      </p:sp>
      <p:pic>
        <p:nvPicPr>
          <p:cNvPr id="2662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3933825"/>
            <a:ext cx="2660650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29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1125538"/>
            <a:ext cx="2306637" cy="200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 sz="3200" smtClean="0">
                <a:solidFill>
                  <a:schemeClr val="accent2"/>
                </a:solidFill>
              </a:rPr>
              <a:t>Диаграмма окружения цели</a:t>
            </a:r>
          </a:p>
        </p:txBody>
      </p:sp>
      <p:grpSp>
        <p:nvGrpSpPr>
          <p:cNvPr id="50179" name="Group 3"/>
          <p:cNvGrpSpPr>
            <a:grpSpLocks/>
          </p:cNvGrpSpPr>
          <p:nvPr/>
        </p:nvGrpSpPr>
        <p:grpSpPr bwMode="auto">
          <a:xfrm>
            <a:off x="541338" y="838200"/>
            <a:ext cx="8374062" cy="4946650"/>
            <a:chOff x="341" y="528"/>
            <a:chExt cx="5275" cy="3116"/>
          </a:xfrm>
        </p:grpSpPr>
        <p:sp>
          <p:nvSpPr>
            <p:cNvPr id="50180" name="Freeform 4"/>
            <p:cNvSpPr>
              <a:spLocks/>
            </p:cNvSpPr>
            <p:nvPr/>
          </p:nvSpPr>
          <p:spPr bwMode="auto">
            <a:xfrm>
              <a:off x="5515" y="3643"/>
              <a:ext cx="1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0181" name="Freeform 5"/>
            <p:cNvSpPr>
              <a:spLocks/>
            </p:cNvSpPr>
            <p:nvPr/>
          </p:nvSpPr>
          <p:spPr bwMode="auto">
            <a:xfrm>
              <a:off x="1179" y="1199"/>
              <a:ext cx="659" cy="424"/>
            </a:xfrm>
            <a:custGeom>
              <a:avLst/>
              <a:gdLst>
                <a:gd name="T0" fmla="*/ 659 w 659"/>
                <a:gd name="T1" fmla="*/ 225 h 424"/>
                <a:gd name="T2" fmla="*/ 653 w 659"/>
                <a:gd name="T3" fmla="*/ 246 h 424"/>
                <a:gd name="T4" fmla="*/ 648 w 659"/>
                <a:gd name="T5" fmla="*/ 267 h 424"/>
                <a:gd name="T6" fmla="*/ 638 w 659"/>
                <a:gd name="T7" fmla="*/ 288 h 424"/>
                <a:gd name="T8" fmla="*/ 628 w 659"/>
                <a:gd name="T9" fmla="*/ 303 h 424"/>
                <a:gd name="T10" fmla="*/ 613 w 659"/>
                <a:gd name="T11" fmla="*/ 324 h 424"/>
                <a:gd name="T12" fmla="*/ 587 w 659"/>
                <a:gd name="T13" fmla="*/ 345 h 424"/>
                <a:gd name="T14" fmla="*/ 562 w 659"/>
                <a:gd name="T15" fmla="*/ 361 h 424"/>
                <a:gd name="T16" fmla="*/ 541 w 659"/>
                <a:gd name="T17" fmla="*/ 377 h 424"/>
                <a:gd name="T18" fmla="*/ 516 w 659"/>
                <a:gd name="T19" fmla="*/ 387 h 424"/>
                <a:gd name="T20" fmla="*/ 490 w 659"/>
                <a:gd name="T21" fmla="*/ 398 h 424"/>
                <a:gd name="T22" fmla="*/ 459 w 659"/>
                <a:gd name="T23" fmla="*/ 408 h 424"/>
                <a:gd name="T24" fmla="*/ 429 w 659"/>
                <a:gd name="T25" fmla="*/ 413 h 424"/>
                <a:gd name="T26" fmla="*/ 398 w 659"/>
                <a:gd name="T27" fmla="*/ 418 h 424"/>
                <a:gd name="T28" fmla="*/ 362 w 659"/>
                <a:gd name="T29" fmla="*/ 424 h 424"/>
                <a:gd name="T30" fmla="*/ 281 w 659"/>
                <a:gd name="T31" fmla="*/ 424 h 424"/>
                <a:gd name="T32" fmla="*/ 250 w 659"/>
                <a:gd name="T33" fmla="*/ 418 h 424"/>
                <a:gd name="T34" fmla="*/ 219 w 659"/>
                <a:gd name="T35" fmla="*/ 413 h 424"/>
                <a:gd name="T36" fmla="*/ 189 w 659"/>
                <a:gd name="T37" fmla="*/ 403 h 424"/>
                <a:gd name="T38" fmla="*/ 158 w 659"/>
                <a:gd name="T39" fmla="*/ 392 h 424"/>
                <a:gd name="T40" fmla="*/ 133 w 659"/>
                <a:gd name="T41" fmla="*/ 382 h 424"/>
                <a:gd name="T42" fmla="*/ 112 w 659"/>
                <a:gd name="T43" fmla="*/ 371 h 424"/>
                <a:gd name="T44" fmla="*/ 87 w 659"/>
                <a:gd name="T45" fmla="*/ 356 h 424"/>
                <a:gd name="T46" fmla="*/ 66 w 659"/>
                <a:gd name="T47" fmla="*/ 340 h 424"/>
                <a:gd name="T48" fmla="*/ 41 w 659"/>
                <a:gd name="T49" fmla="*/ 314 h 424"/>
                <a:gd name="T50" fmla="*/ 30 w 659"/>
                <a:gd name="T51" fmla="*/ 293 h 424"/>
                <a:gd name="T52" fmla="*/ 15 w 659"/>
                <a:gd name="T53" fmla="*/ 277 h 424"/>
                <a:gd name="T54" fmla="*/ 10 w 659"/>
                <a:gd name="T55" fmla="*/ 256 h 424"/>
                <a:gd name="T56" fmla="*/ 5 w 659"/>
                <a:gd name="T57" fmla="*/ 235 h 424"/>
                <a:gd name="T58" fmla="*/ 0 w 659"/>
                <a:gd name="T59" fmla="*/ 204 h 424"/>
                <a:gd name="T60" fmla="*/ 5 w 659"/>
                <a:gd name="T61" fmla="*/ 183 h 424"/>
                <a:gd name="T62" fmla="*/ 10 w 659"/>
                <a:gd name="T63" fmla="*/ 162 h 424"/>
                <a:gd name="T64" fmla="*/ 20 w 659"/>
                <a:gd name="T65" fmla="*/ 141 h 424"/>
                <a:gd name="T66" fmla="*/ 35 w 659"/>
                <a:gd name="T67" fmla="*/ 120 h 424"/>
                <a:gd name="T68" fmla="*/ 51 w 659"/>
                <a:gd name="T69" fmla="*/ 104 h 424"/>
                <a:gd name="T70" fmla="*/ 76 w 659"/>
                <a:gd name="T71" fmla="*/ 78 h 424"/>
                <a:gd name="T72" fmla="*/ 97 w 659"/>
                <a:gd name="T73" fmla="*/ 63 h 424"/>
                <a:gd name="T74" fmla="*/ 122 w 659"/>
                <a:gd name="T75" fmla="*/ 52 h 424"/>
                <a:gd name="T76" fmla="*/ 148 w 659"/>
                <a:gd name="T77" fmla="*/ 36 h 424"/>
                <a:gd name="T78" fmla="*/ 173 w 659"/>
                <a:gd name="T79" fmla="*/ 26 h 424"/>
                <a:gd name="T80" fmla="*/ 204 w 659"/>
                <a:gd name="T81" fmla="*/ 21 h 424"/>
                <a:gd name="T82" fmla="*/ 230 w 659"/>
                <a:gd name="T83" fmla="*/ 10 h 424"/>
                <a:gd name="T84" fmla="*/ 265 w 659"/>
                <a:gd name="T85" fmla="*/ 5 h 424"/>
                <a:gd name="T86" fmla="*/ 296 w 659"/>
                <a:gd name="T87" fmla="*/ 0 h 424"/>
                <a:gd name="T88" fmla="*/ 383 w 659"/>
                <a:gd name="T89" fmla="*/ 5 h 424"/>
                <a:gd name="T90" fmla="*/ 413 w 659"/>
                <a:gd name="T91" fmla="*/ 10 h 424"/>
                <a:gd name="T92" fmla="*/ 444 w 659"/>
                <a:gd name="T93" fmla="*/ 16 h 424"/>
                <a:gd name="T94" fmla="*/ 475 w 659"/>
                <a:gd name="T95" fmla="*/ 21 h 424"/>
                <a:gd name="T96" fmla="*/ 500 w 659"/>
                <a:gd name="T97" fmla="*/ 31 h 424"/>
                <a:gd name="T98" fmla="*/ 526 w 659"/>
                <a:gd name="T99" fmla="*/ 47 h 424"/>
                <a:gd name="T100" fmla="*/ 551 w 659"/>
                <a:gd name="T101" fmla="*/ 57 h 424"/>
                <a:gd name="T102" fmla="*/ 577 w 659"/>
                <a:gd name="T103" fmla="*/ 73 h 424"/>
                <a:gd name="T104" fmla="*/ 592 w 659"/>
                <a:gd name="T105" fmla="*/ 89 h 424"/>
                <a:gd name="T106" fmla="*/ 618 w 659"/>
                <a:gd name="T107" fmla="*/ 115 h 424"/>
                <a:gd name="T108" fmla="*/ 633 w 659"/>
                <a:gd name="T109" fmla="*/ 131 h 424"/>
                <a:gd name="T110" fmla="*/ 643 w 659"/>
                <a:gd name="T111" fmla="*/ 152 h 424"/>
                <a:gd name="T112" fmla="*/ 653 w 659"/>
                <a:gd name="T113" fmla="*/ 173 h 424"/>
                <a:gd name="T114" fmla="*/ 659 w 659"/>
                <a:gd name="T115" fmla="*/ 193 h 424"/>
                <a:gd name="T116" fmla="*/ 659 w 659"/>
                <a:gd name="T117" fmla="*/ 214 h 42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659" h="424">
                  <a:moveTo>
                    <a:pt x="659" y="214"/>
                  </a:moveTo>
                  <a:lnTo>
                    <a:pt x="659" y="225"/>
                  </a:lnTo>
                  <a:lnTo>
                    <a:pt x="659" y="235"/>
                  </a:lnTo>
                  <a:lnTo>
                    <a:pt x="653" y="246"/>
                  </a:lnTo>
                  <a:lnTo>
                    <a:pt x="653" y="256"/>
                  </a:lnTo>
                  <a:lnTo>
                    <a:pt x="648" y="267"/>
                  </a:lnTo>
                  <a:lnTo>
                    <a:pt x="643" y="277"/>
                  </a:lnTo>
                  <a:lnTo>
                    <a:pt x="638" y="288"/>
                  </a:lnTo>
                  <a:lnTo>
                    <a:pt x="633" y="293"/>
                  </a:lnTo>
                  <a:lnTo>
                    <a:pt x="628" y="303"/>
                  </a:lnTo>
                  <a:lnTo>
                    <a:pt x="618" y="314"/>
                  </a:lnTo>
                  <a:lnTo>
                    <a:pt x="613" y="324"/>
                  </a:lnTo>
                  <a:lnTo>
                    <a:pt x="592" y="340"/>
                  </a:lnTo>
                  <a:lnTo>
                    <a:pt x="587" y="345"/>
                  </a:lnTo>
                  <a:lnTo>
                    <a:pt x="577" y="356"/>
                  </a:lnTo>
                  <a:lnTo>
                    <a:pt x="562" y="361"/>
                  </a:lnTo>
                  <a:lnTo>
                    <a:pt x="551" y="371"/>
                  </a:lnTo>
                  <a:lnTo>
                    <a:pt x="541" y="377"/>
                  </a:lnTo>
                  <a:lnTo>
                    <a:pt x="526" y="382"/>
                  </a:lnTo>
                  <a:lnTo>
                    <a:pt x="516" y="387"/>
                  </a:lnTo>
                  <a:lnTo>
                    <a:pt x="500" y="392"/>
                  </a:lnTo>
                  <a:lnTo>
                    <a:pt x="490" y="398"/>
                  </a:lnTo>
                  <a:lnTo>
                    <a:pt x="475" y="403"/>
                  </a:lnTo>
                  <a:lnTo>
                    <a:pt x="459" y="408"/>
                  </a:lnTo>
                  <a:lnTo>
                    <a:pt x="444" y="413"/>
                  </a:lnTo>
                  <a:lnTo>
                    <a:pt x="429" y="413"/>
                  </a:lnTo>
                  <a:lnTo>
                    <a:pt x="413" y="418"/>
                  </a:lnTo>
                  <a:lnTo>
                    <a:pt x="398" y="418"/>
                  </a:lnTo>
                  <a:lnTo>
                    <a:pt x="383" y="424"/>
                  </a:lnTo>
                  <a:lnTo>
                    <a:pt x="362" y="424"/>
                  </a:lnTo>
                  <a:lnTo>
                    <a:pt x="296" y="424"/>
                  </a:lnTo>
                  <a:lnTo>
                    <a:pt x="281" y="424"/>
                  </a:lnTo>
                  <a:lnTo>
                    <a:pt x="265" y="418"/>
                  </a:lnTo>
                  <a:lnTo>
                    <a:pt x="250" y="418"/>
                  </a:lnTo>
                  <a:lnTo>
                    <a:pt x="230" y="413"/>
                  </a:lnTo>
                  <a:lnTo>
                    <a:pt x="219" y="413"/>
                  </a:lnTo>
                  <a:lnTo>
                    <a:pt x="204" y="408"/>
                  </a:lnTo>
                  <a:lnTo>
                    <a:pt x="189" y="403"/>
                  </a:lnTo>
                  <a:lnTo>
                    <a:pt x="173" y="398"/>
                  </a:lnTo>
                  <a:lnTo>
                    <a:pt x="158" y="392"/>
                  </a:lnTo>
                  <a:lnTo>
                    <a:pt x="148" y="387"/>
                  </a:lnTo>
                  <a:lnTo>
                    <a:pt x="133" y="382"/>
                  </a:lnTo>
                  <a:lnTo>
                    <a:pt x="122" y="377"/>
                  </a:lnTo>
                  <a:lnTo>
                    <a:pt x="112" y="371"/>
                  </a:lnTo>
                  <a:lnTo>
                    <a:pt x="97" y="361"/>
                  </a:lnTo>
                  <a:lnTo>
                    <a:pt x="87" y="356"/>
                  </a:lnTo>
                  <a:lnTo>
                    <a:pt x="76" y="345"/>
                  </a:lnTo>
                  <a:lnTo>
                    <a:pt x="66" y="340"/>
                  </a:lnTo>
                  <a:lnTo>
                    <a:pt x="51" y="324"/>
                  </a:lnTo>
                  <a:lnTo>
                    <a:pt x="41" y="314"/>
                  </a:lnTo>
                  <a:lnTo>
                    <a:pt x="35" y="303"/>
                  </a:lnTo>
                  <a:lnTo>
                    <a:pt x="30" y="293"/>
                  </a:lnTo>
                  <a:lnTo>
                    <a:pt x="20" y="288"/>
                  </a:lnTo>
                  <a:lnTo>
                    <a:pt x="15" y="277"/>
                  </a:lnTo>
                  <a:lnTo>
                    <a:pt x="10" y="267"/>
                  </a:lnTo>
                  <a:lnTo>
                    <a:pt x="10" y="256"/>
                  </a:lnTo>
                  <a:lnTo>
                    <a:pt x="5" y="246"/>
                  </a:lnTo>
                  <a:lnTo>
                    <a:pt x="5" y="235"/>
                  </a:lnTo>
                  <a:lnTo>
                    <a:pt x="0" y="225"/>
                  </a:lnTo>
                  <a:lnTo>
                    <a:pt x="0" y="204"/>
                  </a:lnTo>
                  <a:lnTo>
                    <a:pt x="5" y="193"/>
                  </a:lnTo>
                  <a:lnTo>
                    <a:pt x="5" y="183"/>
                  </a:lnTo>
                  <a:lnTo>
                    <a:pt x="10" y="173"/>
                  </a:lnTo>
                  <a:lnTo>
                    <a:pt x="10" y="162"/>
                  </a:lnTo>
                  <a:lnTo>
                    <a:pt x="15" y="152"/>
                  </a:lnTo>
                  <a:lnTo>
                    <a:pt x="20" y="141"/>
                  </a:lnTo>
                  <a:lnTo>
                    <a:pt x="30" y="131"/>
                  </a:lnTo>
                  <a:lnTo>
                    <a:pt x="35" y="120"/>
                  </a:lnTo>
                  <a:lnTo>
                    <a:pt x="41" y="115"/>
                  </a:lnTo>
                  <a:lnTo>
                    <a:pt x="51" y="104"/>
                  </a:lnTo>
                  <a:lnTo>
                    <a:pt x="66" y="89"/>
                  </a:lnTo>
                  <a:lnTo>
                    <a:pt x="76" y="78"/>
                  </a:lnTo>
                  <a:lnTo>
                    <a:pt x="87" y="73"/>
                  </a:lnTo>
                  <a:lnTo>
                    <a:pt x="97" y="63"/>
                  </a:lnTo>
                  <a:lnTo>
                    <a:pt x="112" y="57"/>
                  </a:lnTo>
                  <a:lnTo>
                    <a:pt x="122" y="52"/>
                  </a:lnTo>
                  <a:lnTo>
                    <a:pt x="133" y="47"/>
                  </a:lnTo>
                  <a:lnTo>
                    <a:pt x="148" y="36"/>
                  </a:lnTo>
                  <a:lnTo>
                    <a:pt x="158" y="31"/>
                  </a:lnTo>
                  <a:lnTo>
                    <a:pt x="173" y="26"/>
                  </a:lnTo>
                  <a:lnTo>
                    <a:pt x="189" y="21"/>
                  </a:lnTo>
                  <a:lnTo>
                    <a:pt x="204" y="21"/>
                  </a:lnTo>
                  <a:lnTo>
                    <a:pt x="219" y="16"/>
                  </a:lnTo>
                  <a:lnTo>
                    <a:pt x="230" y="10"/>
                  </a:lnTo>
                  <a:lnTo>
                    <a:pt x="250" y="10"/>
                  </a:lnTo>
                  <a:lnTo>
                    <a:pt x="265" y="5"/>
                  </a:lnTo>
                  <a:lnTo>
                    <a:pt x="281" y="5"/>
                  </a:lnTo>
                  <a:lnTo>
                    <a:pt x="296" y="0"/>
                  </a:lnTo>
                  <a:lnTo>
                    <a:pt x="362" y="0"/>
                  </a:lnTo>
                  <a:lnTo>
                    <a:pt x="383" y="5"/>
                  </a:lnTo>
                  <a:lnTo>
                    <a:pt x="398" y="5"/>
                  </a:lnTo>
                  <a:lnTo>
                    <a:pt x="413" y="10"/>
                  </a:lnTo>
                  <a:lnTo>
                    <a:pt x="429" y="10"/>
                  </a:lnTo>
                  <a:lnTo>
                    <a:pt x="444" y="16"/>
                  </a:lnTo>
                  <a:lnTo>
                    <a:pt x="459" y="21"/>
                  </a:lnTo>
                  <a:lnTo>
                    <a:pt x="475" y="21"/>
                  </a:lnTo>
                  <a:lnTo>
                    <a:pt x="490" y="26"/>
                  </a:lnTo>
                  <a:lnTo>
                    <a:pt x="500" y="31"/>
                  </a:lnTo>
                  <a:lnTo>
                    <a:pt x="516" y="36"/>
                  </a:lnTo>
                  <a:lnTo>
                    <a:pt x="526" y="47"/>
                  </a:lnTo>
                  <a:lnTo>
                    <a:pt x="541" y="52"/>
                  </a:lnTo>
                  <a:lnTo>
                    <a:pt x="551" y="57"/>
                  </a:lnTo>
                  <a:lnTo>
                    <a:pt x="562" y="63"/>
                  </a:lnTo>
                  <a:lnTo>
                    <a:pt x="577" y="73"/>
                  </a:lnTo>
                  <a:lnTo>
                    <a:pt x="587" y="78"/>
                  </a:lnTo>
                  <a:lnTo>
                    <a:pt x="592" y="89"/>
                  </a:lnTo>
                  <a:lnTo>
                    <a:pt x="613" y="104"/>
                  </a:lnTo>
                  <a:lnTo>
                    <a:pt x="618" y="115"/>
                  </a:lnTo>
                  <a:lnTo>
                    <a:pt x="628" y="120"/>
                  </a:lnTo>
                  <a:lnTo>
                    <a:pt x="633" y="131"/>
                  </a:lnTo>
                  <a:lnTo>
                    <a:pt x="638" y="141"/>
                  </a:lnTo>
                  <a:lnTo>
                    <a:pt x="643" y="152"/>
                  </a:lnTo>
                  <a:lnTo>
                    <a:pt x="648" y="162"/>
                  </a:lnTo>
                  <a:lnTo>
                    <a:pt x="653" y="173"/>
                  </a:lnTo>
                  <a:lnTo>
                    <a:pt x="653" y="183"/>
                  </a:lnTo>
                  <a:lnTo>
                    <a:pt x="659" y="193"/>
                  </a:lnTo>
                  <a:lnTo>
                    <a:pt x="659" y="204"/>
                  </a:lnTo>
                  <a:lnTo>
                    <a:pt x="659" y="2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0182" name="Freeform 6"/>
            <p:cNvSpPr>
              <a:spLocks/>
            </p:cNvSpPr>
            <p:nvPr/>
          </p:nvSpPr>
          <p:spPr bwMode="auto">
            <a:xfrm>
              <a:off x="1179" y="1199"/>
              <a:ext cx="659" cy="424"/>
            </a:xfrm>
            <a:custGeom>
              <a:avLst/>
              <a:gdLst>
                <a:gd name="T0" fmla="*/ 659 w 659"/>
                <a:gd name="T1" fmla="*/ 225 h 424"/>
                <a:gd name="T2" fmla="*/ 653 w 659"/>
                <a:gd name="T3" fmla="*/ 246 h 424"/>
                <a:gd name="T4" fmla="*/ 648 w 659"/>
                <a:gd name="T5" fmla="*/ 267 h 424"/>
                <a:gd name="T6" fmla="*/ 638 w 659"/>
                <a:gd name="T7" fmla="*/ 288 h 424"/>
                <a:gd name="T8" fmla="*/ 628 w 659"/>
                <a:gd name="T9" fmla="*/ 303 h 424"/>
                <a:gd name="T10" fmla="*/ 613 w 659"/>
                <a:gd name="T11" fmla="*/ 324 h 424"/>
                <a:gd name="T12" fmla="*/ 587 w 659"/>
                <a:gd name="T13" fmla="*/ 345 h 424"/>
                <a:gd name="T14" fmla="*/ 562 w 659"/>
                <a:gd name="T15" fmla="*/ 361 h 424"/>
                <a:gd name="T16" fmla="*/ 541 w 659"/>
                <a:gd name="T17" fmla="*/ 377 h 424"/>
                <a:gd name="T18" fmla="*/ 516 w 659"/>
                <a:gd name="T19" fmla="*/ 387 h 424"/>
                <a:gd name="T20" fmla="*/ 490 w 659"/>
                <a:gd name="T21" fmla="*/ 398 h 424"/>
                <a:gd name="T22" fmla="*/ 459 w 659"/>
                <a:gd name="T23" fmla="*/ 408 h 424"/>
                <a:gd name="T24" fmla="*/ 429 w 659"/>
                <a:gd name="T25" fmla="*/ 413 h 424"/>
                <a:gd name="T26" fmla="*/ 398 w 659"/>
                <a:gd name="T27" fmla="*/ 418 h 424"/>
                <a:gd name="T28" fmla="*/ 362 w 659"/>
                <a:gd name="T29" fmla="*/ 424 h 424"/>
                <a:gd name="T30" fmla="*/ 281 w 659"/>
                <a:gd name="T31" fmla="*/ 424 h 424"/>
                <a:gd name="T32" fmla="*/ 250 w 659"/>
                <a:gd name="T33" fmla="*/ 418 h 424"/>
                <a:gd name="T34" fmla="*/ 219 w 659"/>
                <a:gd name="T35" fmla="*/ 413 h 424"/>
                <a:gd name="T36" fmla="*/ 189 w 659"/>
                <a:gd name="T37" fmla="*/ 403 h 424"/>
                <a:gd name="T38" fmla="*/ 158 w 659"/>
                <a:gd name="T39" fmla="*/ 392 h 424"/>
                <a:gd name="T40" fmla="*/ 133 w 659"/>
                <a:gd name="T41" fmla="*/ 382 h 424"/>
                <a:gd name="T42" fmla="*/ 112 w 659"/>
                <a:gd name="T43" fmla="*/ 371 h 424"/>
                <a:gd name="T44" fmla="*/ 87 w 659"/>
                <a:gd name="T45" fmla="*/ 356 h 424"/>
                <a:gd name="T46" fmla="*/ 66 w 659"/>
                <a:gd name="T47" fmla="*/ 340 h 424"/>
                <a:gd name="T48" fmla="*/ 41 w 659"/>
                <a:gd name="T49" fmla="*/ 314 h 424"/>
                <a:gd name="T50" fmla="*/ 30 w 659"/>
                <a:gd name="T51" fmla="*/ 293 h 424"/>
                <a:gd name="T52" fmla="*/ 15 w 659"/>
                <a:gd name="T53" fmla="*/ 277 h 424"/>
                <a:gd name="T54" fmla="*/ 10 w 659"/>
                <a:gd name="T55" fmla="*/ 256 h 424"/>
                <a:gd name="T56" fmla="*/ 5 w 659"/>
                <a:gd name="T57" fmla="*/ 235 h 424"/>
                <a:gd name="T58" fmla="*/ 0 w 659"/>
                <a:gd name="T59" fmla="*/ 204 h 424"/>
                <a:gd name="T60" fmla="*/ 5 w 659"/>
                <a:gd name="T61" fmla="*/ 183 h 424"/>
                <a:gd name="T62" fmla="*/ 10 w 659"/>
                <a:gd name="T63" fmla="*/ 162 h 424"/>
                <a:gd name="T64" fmla="*/ 20 w 659"/>
                <a:gd name="T65" fmla="*/ 141 h 424"/>
                <a:gd name="T66" fmla="*/ 35 w 659"/>
                <a:gd name="T67" fmla="*/ 120 h 424"/>
                <a:gd name="T68" fmla="*/ 51 w 659"/>
                <a:gd name="T69" fmla="*/ 104 h 424"/>
                <a:gd name="T70" fmla="*/ 76 w 659"/>
                <a:gd name="T71" fmla="*/ 78 h 424"/>
                <a:gd name="T72" fmla="*/ 97 w 659"/>
                <a:gd name="T73" fmla="*/ 63 h 424"/>
                <a:gd name="T74" fmla="*/ 122 w 659"/>
                <a:gd name="T75" fmla="*/ 52 h 424"/>
                <a:gd name="T76" fmla="*/ 148 w 659"/>
                <a:gd name="T77" fmla="*/ 36 h 424"/>
                <a:gd name="T78" fmla="*/ 173 w 659"/>
                <a:gd name="T79" fmla="*/ 26 h 424"/>
                <a:gd name="T80" fmla="*/ 204 w 659"/>
                <a:gd name="T81" fmla="*/ 21 h 424"/>
                <a:gd name="T82" fmla="*/ 230 w 659"/>
                <a:gd name="T83" fmla="*/ 10 h 424"/>
                <a:gd name="T84" fmla="*/ 265 w 659"/>
                <a:gd name="T85" fmla="*/ 5 h 424"/>
                <a:gd name="T86" fmla="*/ 296 w 659"/>
                <a:gd name="T87" fmla="*/ 0 h 424"/>
                <a:gd name="T88" fmla="*/ 383 w 659"/>
                <a:gd name="T89" fmla="*/ 5 h 424"/>
                <a:gd name="T90" fmla="*/ 413 w 659"/>
                <a:gd name="T91" fmla="*/ 10 h 424"/>
                <a:gd name="T92" fmla="*/ 444 w 659"/>
                <a:gd name="T93" fmla="*/ 16 h 424"/>
                <a:gd name="T94" fmla="*/ 475 w 659"/>
                <a:gd name="T95" fmla="*/ 21 h 424"/>
                <a:gd name="T96" fmla="*/ 500 w 659"/>
                <a:gd name="T97" fmla="*/ 31 h 424"/>
                <a:gd name="T98" fmla="*/ 526 w 659"/>
                <a:gd name="T99" fmla="*/ 47 h 424"/>
                <a:gd name="T100" fmla="*/ 551 w 659"/>
                <a:gd name="T101" fmla="*/ 57 h 424"/>
                <a:gd name="T102" fmla="*/ 577 w 659"/>
                <a:gd name="T103" fmla="*/ 73 h 424"/>
                <a:gd name="T104" fmla="*/ 592 w 659"/>
                <a:gd name="T105" fmla="*/ 89 h 424"/>
                <a:gd name="T106" fmla="*/ 618 w 659"/>
                <a:gd name="T107" fmla="*/ 115 h 424"/>
                <a:gd name="T108" fmla="*/ 633 w 659"/>
                <a:gd name="T109" fmla="*/ 131 h 424"/>
                <a:gd name="T110" fmla="*/ 643 w 659"/>
                <a:gd name="T111" fmla="*/ 152 h 424"/>
                <a:gd name="T112" fmla="*/ 653 w 659"/>
                <a:gd name="T113" fmla="*/ 173 h 424"/>
                <a:gd name="T114" fmla="*/ 659 w 659"/>
                <a:gd name="T115" fmla="*/ 193 h 424"/>
                <a:gd name="T116" fmla="*/ 659 w 659"/>
                <a:gd name="T117" fmla="*/ 214 h 42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659" h="424">
                  <a:moveTo>
                    <a:pt x="659" y="214"/>
                  </a:moveTo>
                  <a:lnTo>
                    <a:pt x="659" y="225"/>
                  </a:lnTo>
                  <a:lnTo>
                    <a:pt x="659" y="235"/>
                  </a:lnTo>
                  <a:lnTo>
                    <a:pt x="653" y="246"/>
                  </a:lnTo>
                  <a:lnTo>
                    <a:pt x="653" y="256"/>
                  </a:lnTo>
                  <a:lnTo>
                    <a:pt x="648" y="267"/>
                  </a:lnTo>
                  <a:lnTo>
                    <a:pt x="643" y="277"/>
                  </a:lnTo>
                  <a:lnTo>
                    <a:pt x="638" y="288"/>
                  </a:lnTo>
                  <a:lnTo>
                    <a:pt x="633" y="293"/>
                  </a:lnTo>
                  <a:lnTo>
                    <a:pt x="628" y="303"/>
                  </a:lnTo>
                  <a:lnTo>
                    <a:pt x="618" y="314"/>
                  </a:lnTo>
                  <a:lnTo>
                    <a:pt x="613" y="324"/>
                  </a:lnTo>
                  <a:lnTo>
                    <a:pt x="592" y="340"/>
                  </a:lnTo>
                  <a:lnTo>
                    <a:pt x="587" y="345"/>
                  </a:lnTo>
                  <a:lnTo>
                    <a:pt x="577" y="356"/>
                  </a:lnTo>
                  <a:lnTo>
                    <a:pt x="562" y="361"/>
                  </a:lnTo>
                  <a:lnTo>
                    <a:pt x="551" y="371"/>
                  </a:lnTo>
                  <a:lnTo>
                    <a:pt x="541" y="377"/>
                  </a:lnTo>
                  <a:lnTo>
                    <a:pt x="526" y="382"/>
                  </a:lnTo>
                  <a:lnTo>
                    <a:pt x="516" y="387"/>
                  </a:lnTo>
                  <a:lnTo>
                    <a:pt x="500" y="392"/>
                  </a:lnTo>
                  <a:lnTo>
                    <a:pt x="490" y="398"/>
                  </a:lnTo>
                  <a:lnTo>
                    <a:pt x="475" y="403"/>
                  </a:lnTo>
                  <a:lnTo>
                    <a:pt x="459" y="408"/>
                  </a:lnTo>
                  <a:lnTo>
                    <a:pt x="444" y="413"/>
                  </a:lnTo>
                  <a:lnTo>
                    <a:pt x="429" y="413"/>
                  </a:lnTo>
                  <a:lnTo>
                    <a:pt x="413" y="418"/>
                  </a:lnTo>
                  <a:lnTo>
                    <a:pt x="398" y="418"/>
                  </a:lnTo>
                  <a:lnTo>
                    <a:pt x="383" y="424"/>
                  </a:lnTo>
                  <a:lnTo>
                    <a:pt x="362" y="424"/>
                  </a:lnTo>
                  <a:lnTo>
                    <a:pt x="296" y="424"/>
                  </a:lnTo>
                  <a:lnTo>
                    <a:pt x="281" y="424"/>
                  </a:lnTo>
                  <a:lnTo>
                    <a:pt x="265" y="418"/>
                  </a:lnTo>
                  <a:lnTo>
                    <a:pt x="250" y="418"/>
                  </a:lnTo>
                  <a:lnTo>
                    <a:pt x="230" y="413"/>
                  </a:lnTo>
                  <a:lnTo>
                    <a:pt x="219" y="413"/>
                  </a:lnTo>
                  <a:lnTo>
                    <a:pt x="204" y="408"/>
                  </a:lnTo>
                  <a:lnTo>
                    <a:pt x="189" y="403"/>
                  </a:lnTo>
                  <a:lnTo>
                    <a:pt x="173" y="398"/>
                  </a:lnTo>
                  <a:lnTo>
                    <a:pt x="158" y="392"/>
                  </a:lnTo>
                  <a:lnTo>
                    <a:pt x="148" y="387"/>
                  </a:lnTo>
                  <a:lnTo>
                    <a:pt x="133" y="382"/>
                  </a:lnTo>
                  <a:lnTo>
                    <a:pt x="122" y="377"/>
                  </a:lnTo>
                  <a:lnTo>
                    <a:pt x="112" y="371"/>
                  </a:lnTo>
                  <a:lnTo>
                    <a:pt x="97" y="361"/>
                  </a:lnTo>
                  <a:lnTo>
                    <a:pt x="87" y="356"/>
                  </a:lnTo>
                  <a:lnTo>
                    <a:pt x="76" y="345"/>
                  </a:lnTo>
                  <a:lnTo>
                    <a:pt x="66" y="340"/>
                  </a:lnTo>
                  <a:lnTo>
                    <a:pt x="51" y="324"/>
                  </a:lnTo>
                  <a:lnTo>
                    <a:pt x="41" y="314"/>
                  </a:lnTo>
                  <a:lnTo>
                    <a:pt x="35" y="303"/>
                  </a:lnTo>
                  <a:lnTo>
                    <a:pt x="30" y="293"/>
                  </a:lnTo>
                  <a:lnTo>
                    <a:pt x="20" y="288"/>
                  </a:lnTo>
                  <a:lnTo>
                    <a:pt x="15" y="277"/>
                  </a:lnTo>
                  <a:lnTo>
                    <a:pt x="10" y="267"/>
                  </a:lnTo>
                  <a:lnTo>
                    <a:pt x="10" y="256"/>
                  </a:lnTo>
                  <a:lnTo>
                    <a:pt x="5" y="246"/>
                  </a:lnTo>
                  <a:lnTo>
                    <a:pt x="5" y="235"/>
                  </a:lnTo>
                  <a:lnTo>
                    <a:pt x="0" y="225"/>
                  </a:lnTo>
                  <a:lnTo>
                    <a:pt x="0" y="204"/>
                  </a:lnTo>
                  <a:lnTo>
                    <a:pt x="5" y="193"/>
                  </a:lnTo>
                  <a:lnTo>
                    <a:pt x="5" y="183"/>
                  </a:lnTo>
                  <a:lnTo>
                    <a:pt x="10" y="173"/>
                  </a:lnTo>
                  <a:lnTo>
                    <a:pt x="10" y="162"/>
                  </a:lnTo>
                  <a:lnTo>
                    <a:pt x="15" y="152"/>
                  </a:lnTo>
                  <a:lnTo>
                    <a:pt x="20" y="141"/>
                  </a:lnTo>
                  <a:lnTo>
                    <a:pt x="30" y="131"/>
                  </a:lnTo>
                  <a:lnTo>
                    <a:pt x="35" y="120"/>
                  </a:lnTo>
                  <a:lnTo>
                    <a:pt x="41" y="115"/>
                  </a:lnTo>
                  <a:lnTo>
                    <a:pt x="51" y="104"/>
                  </a:lnTo>
                  <a:lnTo>
                    <a:pt x="66" y="89"/>
                  </a:lnTo>
                  <a:lnTo>
                    <a:pt x="76" y="78"/>
                  </a:lnTo>
                  <a:lnTo>
                    <a:pt x="87" y="73"/>
                  </a:lnTo>
                  <a:lnTo>
                    <a:pt x="97" y="63"/>
                  </a:lnTo>
                  <a:lnTo>
                    <a:pt x="112" y="57"/>
                  </a:lnTo>
                  <a:lnTo>
                    <a:pt x="122" y="52"/>
                  </a:lnTo>
                  <a:lnTo>
                    <a:pt x="133" y="47"/>
                  </a:lnTo>
                  <a:lnTo>
                    <a:pt x="148" y="36"/>
                  </a:lnTo>
                  <a:lnTo>
                    <a:pt x="158" y="31"/>
                  </a:lnTo>
                  <a:lnTo>
                    <a:pt x="173" y="26"/>
                  </a:lnTo>
                  <a:lnTo>
                    <a:pt x="189" y="21"/>
                  </a:lnTo>
                  <a:lnTo>
                    <a:pt x="204" y="21"/>
                  </a:lnTo>
                  <a:lnTo>
                    <a:pt x="219" y="16"/>
                  </a:lnTo>
                  <a:lnTo>
                    <a:pt x="230" y="10"/>
                  </a:lnTo>
                  <a:lnTo>
                    <a:pt x="250" y="10"/>
                  </a:lnTo>
                  <a:lnTo>
                    <a:pt x="265" y="5"/>
                  </a:lnTo>
                  <a:lnTo>
                    <a:pt x="281" y="5"/>
                  </a:lnTo>
                  <a:lnTo>
                    <a:pt x="296" y="0"/>
                  </a:lnTo>
                  <a:lnTo>
                    <a:pt x="362" y="0"/>
                  </a:lnTo>
                  <a:lnTo>
                    <a:pt x="383" y="5"/>
                  </a:lnTo>
                  <a:lnTo>
                    <a:pt x="398" y="5"/>
                  </a:lnTo>
                  <a:lnTo>
                    <a:pt x="413" y="10"/>
                  </a:lnTo>
                  <a:lnTo>
                    <a:pt x="429" y="10"/>
                  </a:lnTo>
                  <a:lnTo>
                    <a:pt x="444" y="16"/>
                  </a:lnTo>
                  <a:lnTo>
                    <a:pt x="459" y="21"/>
                  </a:lnTo>
                  <a:lnTo>
                    <a:pt x="475" y="21"/>
                  </a:lnTo>
                  <a:lnTo>
                    <a:pt x="490" y="26"/>
                  </a:lnTo>
                  <a:lnTo>
                    <a:pt x="500" y="31"/>
                  </a:lnTo>
                  <a:lnTo>
                    <a:pt x="516" y="36"/>
                  </a:lnTo>
                  <a:lnTo>
                    <a:pt x="526" y="47"/>
                  </a:lnTo>
                  <a:lnTo>
                    <a:pt x="541" y="52"/>
                  </a:lnTo>
                  <a:lnTo>
                    <a:pt x="551" y="57"/>
                  </a:lnTo>
                  <a:lnTo>
                    <a:pt x="562" y="63"/>
                  </a:lnTo>
                  <a:lnTo>
                    <a:pt x="577" y="73"/>
                  </a:lnTo>
                  <a:lnTo>
                    <a:pt x="587" y="78"/>
                  </a:lnTo>
                  <a:lnTo>
                    <a:pt x="592" y="89"/>
                  </a:lnTo>
                  <a:lnTo>
                    <a:pt x="613" y="104"/>
                  </a:lnTo>
                  <a:lnTo>
                    <a:pt x="618" y="115"/>
                  </a:lnTo>
                  <a:lnTo>
                    <a:pt x="628" y="120"/>
                  </a:lnTo>
                  <a:lnTo>
                    <a:pt x="633" y="131"/>
                  </a:lnTo>
                  <a:lnTo>
                    <a:pt x="638" y="141"/>
                  </a:lnTo>
                  <a:lnTo>
                    <a:pt x="643" y="152"/>
                  </a:lnTo>
                  <a:lnTo>
                    <a:pt x="648" y="162"/>
                  </a:lnTo>
                  <a:lnTo>
                    <a:pt x="653" y="173"/>
                  </a:lnTo>
                  <a:lnTo>
                    <a:pt x="653" y="183"/>
                  </a:lnTo>
                  <a:lnTo>
                    <a:pt x="659" y="193"/>
                  </a:lnTo>
                  <a:lnTo>
                    <a:pt x="659" y="204"/>
                  </a:lnTo>
                  <a:lnTo>
                    <a:pt x="659" y="214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0183" name="Freeform 7"/>
            <p:cNvSpPr>
              <a:spLocks/>
            </p:cNvSpPr>
            <p:nvPr/>
          </p:nvSpPr>
          <p:spPr bwMode="auto">
            <a:xfrm>
              <a:off x="1204" y="1225"/>
              <a:ext cx="613" cy="377"/>
            </a:xfrm>
            <a:custGeom>
              <a:avLst/>
              <a:gdLst>
                <a:gd name="T0" fmla="*/ 613 w 613"/>
                <a:gd name="T1" fmla="*/ 199 h 377"/>
                <a:gd name="T2" fmla="*/ 613 w 613"/>
                <a:gd name="T3" fmla="*/ 215 h 377"/>
                <a:gd name="T4" fmla="*/ 603 w 613"/>
                <a:gd name="T5" fmla="*/ 235 h 377"/>
                <a:gd name="T6" fmla="*/ 593 w 613"/>
                <a:gd name="T7" fmla="*/ 251 h 377"/>
                <a:gd name="T8" fmla="*/ 582 w 613"/>
                <a:gd name="T9" fmla="*/ 267 h 377"/>
                <a:gd name="T10" fmla="*/ 567 w 613"/>
                <a:gd name="T11" fmla="*/ 288 h 377"/>
                <a:gd name="T12" fmla="*/ 552 w 613"/>
                <a:gd name="T13" fmla="*/ 304 h 377"/>
                <a:gd name="T14" fmla="*/ 531 w 613"/>
                <a:gd name="T15" fmla="*/ 314 h 377"/>
                <a:gd name="T16" fmla="*/ 511 w 613"/>
                <a:gd name="T17" fmla="*/ 330 h 377"/>
                <a:gd name="T18" fmla="*/ 491 w 613"/>
                <a:gd name="T19" fmla="*/ 340 h 377"/>
                <a:gd name="T20" fmla="*/ 465 w 613"/>
                <a:gd name="T21" fmla="*/ 351 h 377"/>
                <a:gd name="T22" fmla="*/ 439 w 613"/>
                <a:gd name="T23" fmla="*/ 356 h 377"/>
                <a:gd name="T24" fmla="*/ 409 w 613"/>
                <a:gd name="T25" fmla="*/ 366 h 377"/>
                <a:gd name="T26" fmla="*/ 383 w 613"/>
                <a:gd name="T27" fmla="*/ 372 h 377"/>
                <a:gd name="T28" fmla="*/ 353 w 613"/>
                <a:gd name="T29" fmla="*/ 372 h 377"/>
                <a:gd name="T30" fmla="*/ 276 w 613"/>
                <a:gd name="T31" fmla="*/ 377 h 377"/>
                <a:gd name="T32" fmla="*/ 245 w 613"/>
                <a:gd name="T33" fmla="*/ 372 h 377"/>
                <a:gd name="T34" fmla="*/ 215 w 613"/>
                <a:gd name="T35" fmla="*/ 366 h 377"/>
                <a:gd name="T36" fmla="*/ 189 w 613"/>
                <a:gd name="T37" fmla="*/ 361 h 377"/>
                <a:gd name="T38" fmla="*/ 159 w 613"/>
                <a:gd name="T39" fmla="*/ 356 h 377"/>
                <a:gd name="T40" fmla="*/ 133 w 613"/>
                <a:gd name="T41" fmla="*/ 345 h 377"/>
                <a:gd name="T42" fmla="*/ 108 w 613"/>
                <a:gd name="T43" fmla="*/ 335 h 377"/>
                <a:gd name="T44" fmla="*/ 87 w 613"/>
                <a:gd name="T45" fmla="*/ 319 h 377"/>
                <a:gd name="T46" fmla="*/ 67 w 613"/>
                <a:gd name="T47" fmla="*/ 309 h 377"/>
                <a:gd name="T48" fmla="*/ 51 w 613"/>
                <a:gd name="T49" fmla="*/ 293 h 377"/>
                <a:gd name="T50" fmla="*/ 36 w 613"/>
                <a:gd name="T51" fmla="*/ 277 h 377"/>
                <a:gd name="T52" fmla="*/ 21 w 613"/>
                <a:gd name="T53" fmla="*/ 262 h 377"/>
                <a:gd name="T54" fmla="*/ 10 w 613"/>
                <a:gd name="T55" fmla="*/ 246 h 377"/>
                <a:gd name="T56" fmla="*/ 5 w 613"/>
                <a:gd name="T57" fmla="*/ 225 h 377"/>
                <a:gd name="T58" fmla="*/ 0 w 613"/>
                <a:gd name="T59" fmla="*/ 209 h 377"/>
                <a:gd name="T60" fmla="*/ 0 w 613"/>
                <a:gd name="T61" fmla="*/ 178 h 377"/>
                <a:gd name="T62" fmla="*/ 0 w 613"/>
                <a:gd name="T63" fmla="*/ 157 h 377"/>
                <a:gd name="T64" fmla="*/ 10 w 613"/>
                <a:gd name="T65" fmla="*/ 141 h 377"/>
                <a:gd name="T66" fmla="*/ 16 w 613"/>
                <a:gd name="T67" fmla="*/ 120 h 377"/>
                <a:gd name="T68" fmla="*/ 26 w 613"/>
                <a:gd name="T69" fmla="*/ 105 h 377"/>
                <a:gd name="T70" fmla="*/ 41 w 613"/>
                <a:gd name="T71" fmla="*/ 89 h 377"/>
                <a:gd name="T72" fmla="*/ 56 w 613"/>
                <a:gd name="T73" fmla="*/ 73 h 377"/>
                <a:gd name="T74" fmla="*/ 77 w 613"/>
                <a:gd name="T75" fmla="*/ 63 h 377"/>
                <a:gd name="T76" fmla="*/ 102 w 613"/>
                <a:gd name="T77" fmla="*/ 47 h 377"/>
                <a:gd name="T78" fmla="*/ 123 w 613"/>
                <a:gd name="T79" fmla="*/ 37 h 377"/>
                <a:gd name="T80" fmla="*/ 148 w 613"/>
                <a:gd name="T81" fmla="*/ 26 h 377"/>
                <a:gd name="T82" fmla="*/ 174 w 613"/>
                <a:gd name="T83" fmla="*/ 16 h 377"/>
                <a:gd name="T84" fmla="*/ 199 w 613"/>
                <a:gd name="T85" fmla="*/ 10 h 377"/>
                <a:gd name="T86" fmla="*/ 230 w 613"/>
                <a:gd name="T87" fmla="*/ 5 h 377"/>
                <a:gd name="T88" fmla="*/ 261 w 613"/>
                <a:gd name="T89" fmla="*/ 0 h 377"/>
                <a:gd name="T90" fmla="*/ 337 w 613"/>
                <a:gd name="T91" fmla="*/ 0 h 377"/>
                <a:gd name="T92" fmla="*/ 368 w 613"/>
                <a:gd name="T93" fmla="*/ 0 h 377"/>
                <a:gd name="T94" fmla="*/ 399 w 613"/>
                <a:gd name="T95" fmla="*/ 5 h 377"/>
                <a:gd name="T96" fmla="*/ 424 w 613"/>
                <a:gd name="T97" fmla="*/ 10 h 377"/>
                <a:gd name="T98" fmla="*/ 450 w 613"/>
                <a:gd name="T99" fmla="*/ 21 h 377"/>
                <a:gd name="T100" fmla="*/ 475 w 613"/>
                <a:gd name="T101" fmla="*/ 31 h 377"/>
                <a:gd name="T102" fmla="*/ 501 w 613"/>
                <a:gd name="T103" fmla="*/ 42 h 377"/>
                <a:gd name="T104" fmla="*/ 521 w 613"/>
                <a:gd name="T105" fmla="*/ 52 h 377"/>
                <a:gd name="T106" fmla="*/ 542 w 613"/>
                <a:gd name="T107" fmla="*/ 68 h 377"/>
                <a:gd name="T108" fmla="*/ 562 w 613"/>
                <a:gd name="T109" fmla="*/ 78 h 377"/>
                <a:gd name="T110" fmla="*/ 577 w 613"/>
                <a:gd name="T111" fmla="*/ 99 h 377"/>
                <a:gd name="T112" fmla="*/ 588 w 613"/>
                <a:gd name="T113" fmla="*/ 115 h 377"/>
                <a:gd name="T114" fmla="*/ 603 w 613"/>
                <a:gd name="T115" fmla="*/ 131 h 377"/>
                <a:gd name="T116" fmla="*/ 608 w 613"/>
                <a:gd name="T117" fmla="*/ 147 h 377"/>
                <a:gd name="T118" fmla="*/ 613 w 613"/>
                <a:gd name="T119" fmla="*/ 167 h 377"/>
                <a:gd name="T120" fmla="*/ 613 w 613"/>
                <a:gd name="T121" fmla="*/ 188 h 37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613" h="377">
                  <a:moveTo>
                    <a:pt x="613" y="188"/>
                  </a:moveTo>
                  <a:lnTo>
                    <a:pt x="613" y="199"/>
                  </a:lnTo>
                  <a:lnTo>
                    <a:pt x="613" y="209"/>
                  </a:lnTo>
                  <a:lnTo>
                    <a:pt x="613" y="215"/>
                  </a:lnTo>
                  <a:lnTo>
                    <a:pt x="608" y="225"/>
                  </a:lnTo>
                  <a:lnTo>
                    <a:pt x="603" y="235"/>
                  </a:lnTo>
                  <a:lnTo>
                    <a:pt x="603" y="246"/>
                  </a:lnTo>
                  <a:lnTo>
                    <a:pt x="593" y="251"/>
                  </a:lnTo>
                  <a:lnTo>
                    <a:pt x="588" y="262"/>
                  </a:lnTo>
                  <a:lnTo>
                    <a:pt x="582" y="267"/>
                  </a:lnTo>
                  <a:lnTo>
                    <a:pt x="577" y="277"/>
                  </a:lnTo>
                  <a:lnTo>
                    <a:pt x="567" y="288"/>
                  </a:lnTo>
                  <a:lnTo>
                    <a:pt x="562" y="293"/>
                  </a:lnTo>
                  <a:lnTo>
                    <a:pt x="552" y="304"/>
                  </a:lnTo>
                  <a:lnTo>
                    <a:pt x="542" y="309"/>
                  </a:lnTo>
                  <a:lnTo>
                    <a:pt x="531" y="314"/>
                  </a:lnTo>
                  <a:lnTo>
                    <a:pt x="521" y="319"/>
                  </a:lnTo>
                  <a:lnTo>
                    <a:pt x="511" y="330"/>
                  </a:lnTo>
                  <a:lnTo>
                    <a:pt x="501" y="335"/>
                  </a:lnTo>
                  <a:lnTo>
                    <a:pt x="491" y="340"/>
                  </a:lnTo>
                  <a:lnTo>
                    <a:pt x="475" y="345"/>
                  </a:lnTo>
                  <a:lnTo>
                    <a:pt x="465" y="351"/>
                  </a:lnTo>
                  <a:lnTo>
                    <a:pt x="450" y="356"/>
                  </a:lnTo>
                  <a:lnTo>
                    <a:pt x="439" y="356"/>
                  </a:lnTo>
                  <a:lnTo>
                    <a:pt x="424" y="361"/>
                  </a:lnTo>
                  <a:lnTo>
                    <a:pt x="409" y="366"/>
                  </a:lnTo>
                  <a:lnTo>
                    <a:pt x="399" y="366"/>
                  </a:lnTo>
                  <a:lnTo>
                    <a:pt x="383" y="372"/>
                  </a:lnTo>
                  <a:lnTo>
                    <a:pt x="368" y="372"/>
                  </a:lnTo>
                  <a:lnTo>
                    <a:pt x="353" y="372"/>
                  </a:lnTo>
                  <a:lnTo>
                    <a:pt x="337" y="377"/>
                  </a:lnTo>
                  <a:lnTo>
                    <a:pt x="276" y="377"/>
                  </a:lnTo>
                  <a:lnTo>
                    <a:pt x="261" y="372"/>
                  </a:lnTo>
                  <a:lnTo>
                    <a:pt x="245" y="372"/>
                  </a:lnTo>
                  <a:lnTo>
                    <a:pt x="230" y="372"/>
                  </a:lnTo>
                  <a:lnTo>
                    <a:pt x="215" y="366"/>
                  </a:lnTo>
                  <a:lnTo>
                    <a:pt x="199" y="366"/>
                  </a:lnTo>
                  <a:lnTo>
                    <a:pt x="189" y="361"/>
                  </a:lnTo>
                  <a:lnTo>
                    <a:pt x="174" y="356"/>
                  </a:lnTo>
                  <a:lnTo>
                    <a:pt x="159" y="356"/>
                  </a:lnTo>
                  <a:lnTo>
                    <a:pt x="148" y="351"/>
                  </a:lnTo>
                  <a:lnTo>
                    <a:pt x="133" y="345"/>
                  </a:lnTo>
                  <a:lnTo>
                    <a:pt x="123" y="340"/>
                  </a:lnTo>
                  <a:lnTo>
                    <a:pt x="108" y="335"/>
                  </a:lnTo>
                  <a:lnTo>
                    <a:pt x="102" y="330"/>
                  </a:lnTo>
                  <a:lnTo>
                    <a:pt x="87" y="319"/>
                  </a:lnTo>
                  <a:lnTo>
                    <a:pt x="77" y="314"/>
                  </a:lnTo>
                  <a:lnTo>
                    <a:pt x="67" y="309"/>
                  </a:lnTo>
                  <a:lnTo>
                    <a:pt x="56" y="304"/>
                  </a:lnTo>
                  <a:lnTo>
                    <a:pt x="51" y="293"/>
                  </a:lnTo>
                  <a:lnTo>
                    <a:pt x="41" y="288"/>
                  </a:lnTo>
                  <a:lnTo>
                    <a:pt x="36" y="277"/>
                  </a:lnTo>
                  <a:lnTo>
                    <a:pt x="26" y="267"/>
                  </a:lnTo>
                  <a:lnTo>
                    <a:pt x="21" y="262"/>
                  </a:lnTo>
                  <a:lnTo>
                    <a:pt x="16" y="251"/>
                  </a:lnTo>
                  <a:lnTo>
                    <a:pt x="10" y="246"/>
                  </a:lnTo>
                  <a:lnTo>
                    <a:pt x="10" y="235"/>
                  </a:lnTo>
                  <a:lnTo>
                    <a:pt x="5" y="225"/>
                  </a:lnTo>
                  <a:lnTo>
                    <a:pt x="0" y="215"/>
                  </a:lnTo>
                  <a:lnTo>
                    <a:pt x="0" y="209"/>
                  </a:lnTo>
                  <a:lnTo>
                    <a:pt x="0" y="199"/>
                  </a:lnTo>
                  <a:lnTo>
                    <a:pt x="0" y="178"/>
                  </a:lnTo>
                  <a:lnTo>
                    <a:pt x="0" y="167"/>
                  </a:lnTo>
                  <a:lnTo>
                    <a:pt x="0" y="157"/>
                  </a:lnTo>
                  <a:lnTo>
                    <a:pt x="5" y="147"/>
                  </a:lnTo>
                  <a:lnTo>
                    <a:pt x="10" y="141"/>
                  </a:lnTo>
                  <a:lnTo>
                    <a:pt x="10" y="131"/>
                  </a:lnTo>
                  <a:lnTo>
                    <a:pt x="16" y="120"/>
                  </a:lnTo>
                  <a:lnTo>
                    <a:pt x="21" y="115"/>
                  </a:lnTo>
                  <a:lnTo>
                    <a:pt x="26" y="105"/>
                  </a:lnTo>
                  <a:lnTo>
                    <a:pt x="36" y="99"/>
                  </a:lnTo>
                  <a:lnTo>
                    <a:pt x="41" y="89"/>
                  </a:lnTo>
                  <a:lnTo>
                    <a:pt x="51" y="78"/>
                  </a:lnTo>
                  <a:lnTo>
                    <a:pt x="56" y="73"/>
                  </a:lnTo>
                  <a:lnTo>
                    <a:pt x="67" y="68"/>
                  </a:lnTo>
                  <a:lnTo>
                    <a:pt x="77" y="63"/>
                  </a:lnTo>
                  <a:lnTo>
                    <a:pt x="87" y="52"/>
                  </a:lnTo>
                  <a:lnTo>
                    <a:pt x="102" y="47"/>
                  </a:lnTo>
                  <a:lnTo>
                    <a:pt x="108" y="42"/>
                  </a:lnTo>
                  <a:lnTo>
                    <a:pt x="123" y="37"/>
                  </a:lnTo>
                  <a:lnTo>
                    <a:pt x="133" y="31"/>
                  </a:lnTo>
                  <a:lnTo>
                    <a:pt x="148" y="26"/>
                  </a:lnTo>
                  <a:lnTo>
                    <a:pt x="159" y="21"/>
                  </a:lnTo>
                  <a:lnTo>
                    <a:pt x="174" y="16"/>
                  </a:lnTo>
                  <a:lnTo>
                    <a:pt x="189" y="10"/>
                  </a:lnTo>
                  <a:lnTo>
                    <a:pt x="199" y="10"/>
                  </a:lnTo>
                  <a:lnTo>
                    <a:pt x="215" y="5"/>
                  </a:lnTo>
                  <a:lnTo>
                    <a:pt x="230" y="5"/>
                  </a:lnTo>
                  <a:lnTo>
                    <a:pt x="245" y="0"/>
                  </a:lnTo>
                  <a:lnTo>
                    <a:pt x="261" y="0"/>
                  </a:lnTo>
                  <a:lnTo>
                    <a:pt x="276" y="0"/>
                  </a:lnTo>
                  <a:lnTo>
                    <a:pt x="337" y="0"/>
                  </a:lnTo>
                  <a:lnTo>
                    <a:pt x="353" y="0"/>
                  </a:lnTo>
                  <a:lnTo>
                    <a:pt x="368" y="0"/>
                  </a:lnTo>
                  <a:lnTo>
                    <a:pt x="383" y="5"/>
                  </a:lnTo>
                  <a:lnTo>
                    <a:pt x="399" y="5"/>
                  </a:lnTo>
                  <a:lnTo>
                    <a:pt x="409" y="10"/>
                  </a:lnTo>
                  <a:lnTo>
                    <a:pt x="424" y="10"/>
                  </a:lnTo>
                  <a:lnTo>
                    <a:pt x="439" y="16"/>
                  </a:lnTo>
                  <a:lnTo>
                    <a:pt x="450" y="21"/>
                  </a:lnTo>
                  <a:lnTo>
                    <a:pt x="465" y="26"/>
                  </a:lnTo>
                  <a:lnTo>
                    <a:pt x="475" y="31"/>
                  </a:lnTo>
                  <a:lnTo>
                    <a:pt x="491" y="37"/>
                  </a:lnTo>
                  <a:lnTo>
                    <a:pt x="501" y="42"/>
                  </a:lnTo>
                  <a:lnTo>
                    <a:pt x="511" y="47"/>
                  </a:lnTo>
                  <a:lnTo>
                    <a:pt x="521" y="52"/>
                  </a:lnTo>
                  <a:lnTo>
                    <a:pt x="531" y="63"/>
                  </a:lnTo>
                  <a:lnTo>
                    <a:pt x="542" y="68"/>
                  </a:lnTo>
                  <a:lnTo>
                    <a:pt x="552" y="73"/>
                  </a:lnTo>
                  <a:lnTo>
                    <a:pt x="562" y="78"/>
                  </a:lnTo>
                  <a:lnTo>
                    <a:pt x="567" y="89"/>
                  </a:lnTo>
                  <a:lnTo>
                    <a:pt x="577" y="99"/>
                  </a:lnTo>
                  <a:lnTo>
                    <a:pt x="582" y="105"/>
                  </a:lnTo>
                  <a:lnTo>
                    <a:pt x="588" y="115"/>
                  </a:lnTo>
                  <a:lnTo>
                    <a:pt x="593" y="120"/>
                  </a:lnTo>
                  <a:lnTo>
                    <a:pt x="603" y="131"/>
                  </a:lnTo>
                  <a:lnTo>
                    <a:pt x="603" y="141"/>
                  </a:lnTo>
                  <a:lnTo>
                    <a:pt x="608" y="147"/>
                  </a:lnTo>
                  <a:lnTo>
                    <a:pt x="613" y="157"/>
                  </a:lnTo>
                  <a:lnTo>
                    <a:pt x="613" y="167"/>
                  </a:lnTo>
                  <a:lnTo>
                    <a:pt x="613" y="178"/>
                  </a:lnTo>
                  <a:lnTo>
                    <a:pt x="613" y="18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0184" name="Freeform 8"/>
            <p:cNvSpPr>
              <a:spLocks/>
            </p:cNvSpPr>
            <p:nvPr/>
          </p:nvSpPr>
          <p:spPr bwMode="auto">
            <a:xfrm>
              <a:off x="1204" y="1225"/>
              <a:ext cx="613" cy="377"/>
            </a:xfrm>
            <a:custGeom>
              <a:avLst/>
              <a:gdLst>
                <a:gd name="T0" fmla="*/ 613 w 613"/>
                <a:gd name="T1" fmla="*/ 199 h 377"/>
                <a:gd name="T2" fmla="*/ 613 w 613"/>
                <a:gd name="T3" fmla="*/ 215 h 377"/>
                <a:gd name="T4" fmla="*/ 603 w 613"/>
                <a:gd name="T5" fmla="*/ 235 h 377"/>
                <a:gd name="T6" fmla="*/ 593 w 613"/>
                <a:gd name="T7" fmla="*/ 251 h 377"/>
                <a:gd name="T8" fmla="*/ 582 w 613"/>
                <a:gd name="T9" fmla="*/ 267 h 377"/>
                <a:gd name="T10" fmla="*/ 567 w 613"/>
                <a:gd name="T11" fmla="*/ 288 h 377"/>
                <a:gd name="T12" fmla="*/ 552 w 613"/>
                <a:gd name="T13" fmla="*/ 304 h 377"/>
                <a:gd name="T14" fmla="*/ 531 w 613"/>
                <a:gd name="T15" fmla="*/ 314 h 377"/>
                <a:gd name="T16" fmla="*/ 511 w 613"/>
                <a:gd name="T17" fmla="*/ 330 h 377"/>
                <a:gd name="T18" fmla="*/ 491 w 613"/>
                <a:gd name="T19" fmla="*/ 340 h 377"/>
                <a:gd name="T20" fmla="*/ 465 w 613"/>
                <a:gd name="T21" fmla="*/ 351 h 377"/>
                <a:gd name="T22" fmla="*/ 439 w 613"/>
                <a:gd name="T23" fmla="*/ 356 h 377"/>
                <a:gd name="T24" fmla="*/ 409 w 613"/>
                <a:gd name="T25" fmla="*/ 366 h 377"/>
                <a:gd name="T26" fmla="*/ 383 w 613"/>
                <a:gd name="T27" fmla="*/ 372 h 377"/>
                <a:gd name="T28" fmla="*/ 353 w 613"/>
                <a:gd name="T29" fmla="*/ 372 h 377"/>
                <a:gd name="T30" fmla="*/ 276 w 613"/>
                <a:gd name="T31" fmla="*/ 377 h 377"/>
                <a:gd name="T32" fmla="*/ 245 w 613"/>
                <a:gd name="T33" fmla="*/ 372 h 377"/>
                <a:gd name="T34" fmla="*/ 215 w 613"/>
                <a:gd name="T35" fmla="*/ 366 h 377"/>
                <a:gd name="T36" fmla="*/ 189 w 613"/>
                <a:gd name="T37" fmla="*/ 361 h 377"/>
                <a:gd name="T38" fmla="*/ 159 w 613"/>
                <a:gd name="T39" fmla="*/ 356 h 377"/>
                <a:gd name="T40" fmla="*/ 133 w 613"/>
                <a:gd name="T41" fmla="*/ 345 h 377"/>
                <a:gd name="T42" fmla="*/ 108 w 613"/>
                <a:gd name="T43" fmla="*/ 335 h 377"/>
                <a:gd name="T44" fmla="*/ 87 w 613"/>
                <a:gd name="T45" fmla="*/ 319 h 377"/>
                <a:gd name="T46" fmla="*/ 67 w 613"/>
                <a:gd name="T47" fmla="*/ 309 h 377"/>
                <a:gd name="T48" fmla="*/ 51 w 613"/>
                <a:gd name="T49" fmla="*/ 293 h 377"/>
                <a:gd name="T50" fmla="*/ 36 w 613"/>
                <a:gd name="T51" fmla="*/ 277 h 377"/>
                <a:gd name="T52" fmla="*/ 21 w 613"/>
                <a:gd name="T53" fmla="*/ 262 h 377"/>
                <a:gd name="T54" fmla="*/ 10 w 613"/>
                <a:gd name="T55" fmla="*/ 246 h 377"/>
                <a:gd name="T56" fmla="*/ 5 w 613"/>
                <a:gd name="T57" fmla="*/ 225 h 377"/>
                <a:gd name="T58" fmla="*/ 0 w 613"/>
                <a:gd name="T59" fmla="*/ 209 h 377"/>
                <a:gd name="T60" fmla="*/ 0 w 613"/>
                <a:gd name="T61" fmla="*/ 178 h 377"/>
                <a:gd name="T62" fmla="*/ 0 w 613"/>
                <a:gd name="T63" fmla="*/ 157 h 377"/>
                <a:gd name="T64" fmla="*/ 10 w 613"/>
                <a:gd name="T65" fmla="*/ 141 h 377"/>
                <a:gd name="T66" fmla="*/ 16 w 613"/>
                <a:gd name="T67" fmla="*/ 120 h 377"/>
                <a:gd name="T68" fmla="*/ 26 w 613"/>
                <a:gd name="T69" fmla="*/ 105 h 377"/>
                <a:gd name="T70" fmla="*/ 41 w 613"/>
                <a:gd name="T71" fmla="*/ 89 h 377"/>
                <a:gd name="T72" fmla="*/ 56 w 613"/>
                <a:gd name="T73" fmla="*/ 73 h 377"/>
                <a:gd name="T74" fmla="*/ 77 w 613"/>
                <a:gd name="T75" fmla="*/ 63 h 377"/>
                <a:gd name="T76" fmla="*/ 102 w 613"/>
                <a:gd name="T77" fmla="*/ 47 h 377"/>
                <a:gd name="T78" fmla="*/ 123 w 613"/>
                <a:gd name="T79" fmla="*/ 37 h 377"/>
                <a:gd name="T80" fmla="*/ 148 w 613"/>
                <a:gd name="T81" fmla="*/ 26 h 377"/>
                <a:gd name="T82" fmla="*/ 174 w 613"/>
                <a:gd name="T83" fmla="*/ 16 h 377"/>
                <a:gd name="T84" fmla="*/ 199 w 613"/>
                <a:gd name="T85" fmla="*/ 10 h 377"/>
                <a:gd name="T86" fmla="*/ 230 w 613"/>
                <a:gd name="T87" fmla="*/ 5 h 377"/>
                <a:gd name="T88" fmla="*/ 261 w 613"/>
                <a:gd name="T89" fmla="*/ 0 h 377"/>
                <a:gd name="T90" fmla="*/ 337 w 613"/>
                <a:gd name="T91" fmla="*/ 0 h 377"/>
                <a:gd name="T92" fmla="*/ 368 w 613"/>
                <a:gd name="T93" fmla="*/ 0 h 377"/>
                <a:gd name="T94" fmla="*/ 399 w 613"/>
                <a:gd name="T95" fmla="*/ 5 h 377"/>
                <a:gd name="T96" fmla="*/ 424 w 613"/>
                <a:gd name="T97" fmla="*/ 10 h 377"/>
                <a:gd name="T98" fmla="*/ 450 w 613"/>
                <a:gd name="T99" fmla="*/ 21 h 377"/>
                <a:gd name="T100" fmla="*/ 475 w 613"/>
                <a:gd name="T101" fmla="*/ 31 h 377"/>
                <a:gd name="T102" fmla="*/ 501 w 613"/>
                <a:gd name="T103" fmla="*/ 42 h 377"/>
                <a:gd name="T104" fmla="*/ 521 w 613"/>
                <a:gd name="T105" fmla="*/ 52 h 377"/>
                <a:gd name="T106" fmla="*/ 542 w 613"/>
                <a:gd name="T107" fmla="*/ 68 h 377"/>
                <a:gd name="T108" fmla="*/ 562 w 613"/>
                <a:gd name="T109" fmla="*/ 78 h 377"/>
                <a:gd name="T110" fmla="*/ 577 w 613"/>
                <a:gd name="T111" fmla="*/ 99 h 377"/>
                <a:gd name="T112" fmla="*/ 588 w 613"/>
                <a:gd name="T113" fmla="*/ 115 h 377"/>
                <a:gd name="T114" fmla="*/ 603 w 613"/>
                <a:gd name="T115" fmla="*/ 131 h 377"/>
                <a:gd name="T116" fmla="*/ 608 w 613"/>
                <a:gd name="T117" fmla="*/ 147 h 377"/>
                <a:gd name="T118" fmla="*/ 613 w 613"/>
                <a:gd name="T119" fmla="*/ 167 h 377"/>
                <a:gd name="T120" fmla="*/ 613 w 613"/>
                <a:gd name="T121" fmla="*/ 188 h 37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613" h="377">
                  <a:moveTo>
                    <a:pt x="613" y="188"/>
                  </a:moveTo>
                  <a:lnTo>
                    <a:pt x="613" y="199"/>
                  </a:lnTo>
                  <a:lnTo>
                    <a:pt x="613" y="209"/>
                  </a:lnTo>
                  <a:lnTo>
                    <a:pt x="613" y="215"/>
                  </a:lnTo>
                  <a:lnTo>
                    <a:pt x="608" y="225"/>
                  </a:lnTo>
                  <a:lnTo>
                    <a:pt x="603" y="235"/>
                  </a:lnTo>
                  <a:lnTo>
                    <a:pt x="603" y="246"/>
                  </a:lnTo>
                  <a:lnTo>
                    <a:pt x="593" y="251"/>
                  </a:lnTo>
                  <a:lnTo>
                    <a:pt x="588" y="262"/>
                  </a:lnTo>
                  <a:lnTo>
                    <a:pt x="582" y="267"/>
                  </a:lnTo>
                  <a:lnTo>
                    <a:pt x="577" y="277"/>
                  </a:lnTo>
                  <a:lnTo>
                    <a:pt x="567" y="288"/>
                  </a:lnTo>
                  <a:lnTo>
                    <a:pt x="562" y="293"/>
                  </a:lnTo>
                  <a:lnTo>
                    <a:pt x="552" y="304"/>
                  </a:lnTo>
                  <a:lnTo>
                    <a:pt x="542" y="309"/>
                  </a:lnTo>
                  <a:lnTo>
                    <a:pt x="531" y="314"/>
                  </a:lnTo>
                  <a:lnTo>
                    <a:pt x="521" y="319"/>
                  </a:lnTo>
                  <a:lnTo>
                    <a:pt x="511" y="330"/>
                  </a:lnTo>
                  <a:lnTo>
                    <a:pt x="501" y="335"/>
                  </a:lnTo>
                  <a:lnTo>
                    <a:pt x="491" y="340"/>
                  </a:lnTo>
                  <a:lnTo>
                    <a:pt x="475" y="345"/>
                  </a:lnTo>
                  <a:lnTo>
                    <a:pt x="465" y="351"/>
                  </a:lnTo>
                  <a:lnTo>
                    <a:pt x="450" y="356"/>
                  </a:lnTo>
                  <a:lnTo>
                    <a:pt x="439" y="356"/>
                  </a:lnTo>
                  <a:lnTo>
                    <a:pt x="424" y="361"/>
                  </a:lnTo>
                  <a:lnTo>
                    <a:pt x="409" y="366"/>
                  </a:lnTo>
                  <a:lnTo>
                    <a:pt x="399" y="366"/>
                  </a:lnTo>
                  <a:lnTo>
                    <a:pt x="383" y="372"/>
                  </a:lnTo>
                  <a:lnTo>
                    <a:pt x="368" y="372"/>
                  </a:lnTo>
                  <a:lnTo>
                    <a:pt x="353" y="372"/>
                  </a:lnTo>
                  <a:lnTo>
                    <a:pt x="337" y="377"/>
                  </a:lnTo>
                  <a:lnTo>
                    <a:pt x="276" y="377"/>
                  </a:lnTo>
                  <a:lnTo>
                    <a:pt x="261" y="372"/>
                  </a:lnTo>
                  <a:lnTo>
                    <a:pt x="245" y="372"/>
                  </a:lnTo>
                  <a:lnTo>
                    <a:pt x="230" y="372"/>
                  </a:lnTo>
                  <a:lnTo>
                    <a:pt x="215" y="366"/>
                  </a:lnTo>
                  <a:lnTo>
                    <a:pt x="199" y="366"/>
                  </a:lnTo>
                  <a:lnTo>
                    <a:pt x="189" y="361"/>
                  </a:lnTo>
                  <a:lnTo>
                    <a:pt x="174" y="356"/>
                  </a:lnTo>
                  <a:lnTo>
                    <a:pt x="159" y="356"/>
                  </a:lnTo>
                  <a:lnTo>
                    <a:pt x="148" y="351"/>
                  </a:lnTo>
                  <a:lnTo>
                    <a:pt x="133" y="345"/>
                  </a:lnTo>
                  <a:lnTo>
                    <a:pt x="123" y="340"/>
                  </a:lnTo>
                  <a:lnTo>
                    <a:pt x="108" y="335"/>
                  </a:lnTo>
                  <a:lnTo>
                    <a:pt x="102" y="330"/>
                  </a:lnTo>
                  <a:lnTo>
                    <a:pt x="87" y="319"/>
                  </a:lnTo>
                  <a:lnTo>
                    <a:pt x="77" y="314"/>
                  </a:lnTo>
                  <a:lnTo>
                    <a:pt x="67" y="309"/>
                  </a:lnTo>
                  <a:lnTo>
                    <a:pt x="56" y="304"/>
                  </a:lnTo>
                  <a:lnTo>
                    <a:pt x="51" y="293"/>
                  </a:lnTo>
                  <a:lnTo>
                    <a:pt x="41" y="288"/>
                  </a:lnTo>
                  <a:lnTo>
                    <a:pt x="36" y="277"/>
                  </a:lnTo>
                  <a:lnTo>
                    <a:pt x="26" y="267"/>
                  </a:lnTo>
                  <a:lnTo>
                    <a:pt x="21" y="262"/>
                  </a:lnTo>
                  <a:lnTo>
                    <a:pt x="16" y="251"/>
                  </a:lnTo>
                  <a:lnTo>
                    <a:pt x="10" y="246"/>
                  </a:lnTo>
                  <a:lnTo>
                    <a:pt x="10" y="235"/>
                  </a:lnTo>
                  <a:lnTo>
                    <a:pt x="5" y="225"/>
                  </a:lnTo>
                  <a:lnTo>
                    <a:pt x="0" y="215"/>
                  </a:lnTo>
                  <a:lnTo>
                    <a:pt x="0" y="209"/>
                  </a:lnTo>
                  <a:lnTo>
                    <a:pt x="0" y="199"/>
                  </a:lnTo>
                  <a:lnTo>
                    <a:pt x="0" y="178"/>
                  </a:lnTo>
                  <a:lnTo>
                    <a:pt x="0" y="167"/>
                  </a:lnTo>
                  <a:lnTo>
                    <a:pt x="0" y="157"/>
                  </a:lnTo>
                  <a:lnTo>
                    <a:pt x="5" y="147"/>
                  </a:lnTo>
                  <a:lnTo>
                    <a:pt x="10" y="141"/>
                  </a:lnTo>
                  <a:lnTo>
                    <a:pt x="10" y="131"/>
                  </a:lnTo>
                  <a:lnTo>
                    <a:pt x="16" y="120"/>
                  </a:lnTo>
                  <a:lnTo>
                    <a:pt x="21" y="115"/>
                  </a:lnTo>
                  <a:lnTo>
                    <a:pt x="26" y="105"/>
                  </a:lnTo>
                  <a:lnTo>
                    <a:pt x="36" y="99"/>
                  </a:lnTo>
                  <a:lnTo>
                    <a:pt x="41" y="89"/>
                  </a:lnTo>
                  <a:lnTo>
                    <a:pt x="51" y="78"/>
                  </a:lnTo>
                  <a:lnTo>
                    <a:pt x="56" y="73"/>
                  </a:lnTo>
                  <a:lnTo>
                    <a:pt x="67" y="68"/>
                  </a:lnTo>
                  <a:lnTo>
                    <a:pt x="77" y="63"/>
                  </a:lnTo>
                  <a:lnTo>
                    <a:pt x="87" y="52"/>
                  </a:lnTo>
                  <a:lnTo>
                    <a:pt x="102" y="47"/>
                  </a:lnTo>
                  <a:lnTo>
                    <a:pt x="108" y="42"/>
                  </a:lnTo>
                  <a:lnTo>
                    <a:pt x="123" y="37"/>
                  </a:lnTo>
                  <a:lnTo>
                    <a:pt x="133" y="31"/>
                  </a:lnTo>
                  <a:lnTo>
                    <a:pt x="148" y="26"/>
                  </a:lnTo>
                  <a:lnTo>
                    <a:pt x="159" y="21"/>
                  </a:lnTo>
                  <a:lnTo>
                    <a:pt x="174" y="16"/>
                  </a:lnTo>
                  <a:lnTo>
                    <a:pt x="189" y="10"/>
                  </a:lnTo>
                  <a:lnTo>
                    <a:pt x="199" y="10"/>
                  </a:lnTo>
                  <a:lnTo>
                    <a:pt x="215" y="5"/>
                  </a:lnTo>
                  <a:lnTo>
                    <a:pt x="230" y="5"/>
                  </a:lnTo>
                  <a:lnTo>
                    <a:pt x="245" y="0"/>
                  </a:lnTo>
                  <a:lnTo>
                    <a:pt x="261" y="0"/>
                  </a:lnTo>
                  <a:lnTo>
                    <a:pt x="276" y="0"/>
                  </a:lnTo>
                  <a:lnTo>
                    <a:pt x="337" y="0"/>
                  </a:lnTo>
                  <a:lnTo>
                    <a:pt x="353" y="0"/>
                  </a:lnTo>
                  <a:lnTo>
                    <a:pt x="368" y="0"/>
                  </a:lnTo>
                  <a:lnTo>
                    <a:pt x="383" y="5"/>
                  </a:lnTo>
                  <a:lnTo>
                    <a:pt x="399" y="5"/>
                  </a:lnTo>
                  <a:lnTo>
                    <a:pt x="409" y="10"/>
                  </a:lnTo>
                  <a:lnTo>
                    <a:pt x="424" y="10"/>
                  </a:lnTo>
                  <a:lnTo>
                    <a:pt x="439" y="16"/>
                  </a:lnTo>
                  <a:lnTo>
                    <a:pt x="450" y="21"/>
                  </a:lnTo>
                  <a:lnTo>
                    <a:pt x="465" y="26"/>
                  </a:lnTo>
                  <a:lnTo>
                    <a:pt x="475" y="31"/>
                  </a:lnTo>
                  <a:lnTo>
                    <a:pt x="491" y="37"/>
                  </a:lnTo>
                  <a:lnTo>
                    <a:pt x="501" y="42"/>
                  </a:lnTo>
                  <a:lnTo>
                    <a:pt x="511" y="47"/>
                  </a:lnTo>
                  <a:lnTo>
                    <a:pt x="521" y="52"/>
                  </a:lnTo>
                  <a:lnTo>
                    <a:pt x="531" y="63"/>
                  </a:lnTo>
                  <a:lnTo>
                    <a:pt x="542" y="68"/>
                  </a:lnTo>
                  <a:lnTo>
                    <a:pt x="552" y="73"/>
                  </a:lnTo>
                  <a:lnTo>
                    <a:pt x="562" y="78"/>
                  </a:lnTo>
                  <a:lnTo>
                    <a:pt x="567" y="89"/>
                  </a:lnTo>
                  <a:lnTo>
                    <a:pt x="577" y="99"/>
                  </a:lnTo>
                  <a:lnTo>
                    <a:pt x="582" y="105"/>
                  </a:lnTo>
                  <a:lnTo>
                    <a:pt x="588" y="115"/>
                  </a:lnTo>
                  <a:lnTo>
                    <a:pt x="593" y="120"/>
                  </a:lnTo>
                  <a:lnTo>
                    <a:pt x="603" y="131"/>
                  </a:lnTo>
                  <a:lnTo>
                    <a:pt x="603" y="141"/>
                  </a:lnTo>
                  <a:lnTo>
                    <a:pt x="608" y="147"/>
                  </a:lnTo>
                  <a:lnTo>
                    <a:pt x="613" y="157"/>
                  </a:lnTo>
                  <a:lnTo>
                    <a:pt x="613" y="167"/>
                  </a:lnTo>
                  <a:lnTo>
                    <a:pt x="613" y="178"/>
                  </a:lnTo>
                  <a:lnTo>
                    <a:pt x="613" y="188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0185" name="Rectangle 9"/>
            <p:cNvSpPr>
              <a:spLocks noChangeArrowheads="1"/>
            </p:cNvSpPr>
            <p:nvPr/>
          </p:nvSpPr>
          <p:spPr bwMode="auto">
            <a:xfrm>
              <a:off x="1884" y="1623"/>
              <a:ext cx="66" cy="47"/>
            </a:xfrm>
            <a:prstGeom prst="rect">
              <a:avLst/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800000"/>
                </a:buClr>
                <a:buSzPct val="6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è"/>
                <a:defRPr sz="2200">
                  <a:solidFill>
                    <a:schemeClr val="tx1"/>
                  </a:solidFill>
                  <a:latin typeface="Arial Narrow" panose="020B060602020203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9900"/>
                </a:buClr>
                <a:buSzPct val="8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F9900"/>
                </a:buClr>
                <a:buSzPct val="125000"/>
                <a:buFont typeface="Arial Narrow" panose="020B0606020202030204" pitchFamily="34" charset="0"/>
                <a:buChar char="−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000">
                <a:latin typeface="Arial" panose="020B0604020202020204" pitchFamily="34" charset="0"/>
              </a:endParaRPr>
            </a:p>
          </p:txBody>
        </p:sp>
        <p:sp>
          <p:nvSpPr>
            <p:cNvPr id="50186" name="Rectangle 10"/>
            <p:cNvSpPr>
              <a:spLocks noChangeArrowheads="1"/>
            </p:cNvSpPr>
            <p:nvPr/>
          </p:nvSpPr>
          <p:spPr bwMode="auto">
            <a:xfrm>
              <a:off x="1884" y="1623"/>
              <a:ext cx="66" cy="47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800000"/>
                </a:buClr>
                <a:buSzPct val="6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è"/>
                <a:defRPr sz="2200">
                  <a:solidFill>
                    <a:schemeClr val="tx1"/>
                  </a:solidFill>
                  <a:latin typeface="Arial Narrow" panose="020B060602020203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9900"/>
                </a:buClr>
                <a:buSzPct val="8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F9900"/>
                </a:buClr>
                <a:buSzPct val="125000"/>
                <a:buFont typeface="Arial Narrow" panose="020B0606020202030204" pitchFamily="34" charset="0"/>
                <a:buChar char="−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000">
                <a:latin typeface="Arial" panose="020B0604020202020204" pitchFamily="34" charset="0"/>
              </a:endParaRPr>
            </a:p>
          </p:txBody>
        </p:sp>
        <p:sp>
          <p:nvSpPr>
            <p:cNvPr id="50187" name="Rectangle 11"/>
            <p:cNvSpPr>
              <a:spLocks noChangeArrowheads="1"/>
            </p:cNvSpPr>
            <p:nvPr/>
          </p:nvSpPr>
          <p:spPr bwMode="auto">
            <a:xfrm>
              <a:off x="1838" y="1738"/>
              <a:ext cx="66" cy="42"/>
            </a:xfrm>
            <a:prstGeom prst="rect">
              <a:avLst/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800000"/>
                </a:buClr>
                <a:buSzPct val="6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è"/>
                <a:defRPr sz="2200">
                  <a:solidFill>
                    <a:schemeClr val="tx1"/>
                  </a:solidFill>
                  <a:latin typeface="Arial Narrow" panose="020B060602020203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9900"/>
                </a:buClr>
                <a:buSzPct val="8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F9900"/>
                </a:buClr>
                <a:buSzPct val="125000"/>
                <a:buFont typeface="Arial Narrow" panose="020B0606020202030204" pitchFamily="34" charset="0"/>
                <a:buChar char="−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000">
                <a:latin typeface="Arial" panose="020B0604020202020204" pitchFamily="34" charset="0"/>
              </a:endParaRPr>
            </a:p>
          </p:txBody>
        </p:sp>
        <p:sp>
          <p:nvSpPr>
            <p:cNvPr id="50188" name="Rectangle 12"/>
            <p:cNvSpPr>
              <a:spLocks noChangeArrowheads="1"/>
            </p:cNvSpPr>
            <p:nvPr/>
          </p:nvSpPr>
          <p:spPr bwMode="auto">
            <a:xfrm>
              <a:off x="1838" y="1738"/>
              <a:ext cx="66" cy="42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800000"/>
                </a:buClr>
                <a:buSzPct val="6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è"/>
                <a:defRPr sz="2200">
                  <a:solidFill>
                    <a:schemeClr val="tx1"/>
                  </a:solidFill>
                  <a:latin typeface="Arial Narrow" panose="020B060602020203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9900"/>
                </a:buClr>
                <a:buSzPct val="8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F9900"/>
                </a:buClr>
                <a:buSzPct val="125000"/>
                <a:buFont typeface="Arial Narrow" panose="020B0606020202030204" pitchFamily="34" charset="0"/>
                <a:buChar char="−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000">
                <a:latin typeface="Arial" panose="020B0604020202020204" pitchFamily="34" charset="0"/>
              </a:endParaRPr>
            </a:p>
          </p:txBody>
        </p:sp>
        <p:sp>
          <p:nvSpPr>
            <p:cNvPr id="50189" name="Rectangle 13"/>
            <p:cNvSpPr>
              <a:spLocks noChangeArrowheads="1"/>
            </p:cNvSpPr>
            <p:nvPr/>
          </p:nvSpPr>
          <p:spPr bwMode="auto">
            <a:xfrm>
              <a:off x="1884" y="1680"/>
              <a:ext cx="66" cy="47"/>
            </a:xfrm>
            <a:prstGeom prst="rect">
              <a:avLst/>
            </a:pr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800000"/>
                </a:buClr>
                <a:buSzPct val="6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è"/>
                <a:defRPr sz="2200">
                  <a:solidFill>
                    <a:schemeClr val="tx1"/>
                  </a:solidFill>
                  <a:latin typeface="Arial Narrow" panose="020B060602020203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9900"/>
                </a:buClr>
                <a:buSzPct val="8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F9900"/>
                </a:buClr>
                <a:buSzPct val="125000"/>
                <a:buFont typeface="Arial Narrow" panose="020B0606020202030204" pitchFamily="34" charset="0"/>
                <a:buChar char="−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000">
                <a:latin typeface="Arial" panose="020B0604020202020204" pitchFamily="34" charset="0"/>
              </a:endParaRPr>
            </a:p>
          </p:txBody>
        </p:sp>
        <p:sp>
          <p:nvSpPr>
            <p:cNvPr id="50190" name="Rectangle 14"/>
            <p:cNvSpPr>
              <a:spLocks noChangeArrowheads="1"/>
            </p:cNvSpPr>
            <p:nvPr/>
          </p:nvSpPr>
          <p:spPr bwMode="auto">
            <a:xfrm>
              <a:off x="1884" y="1680"/>
              <a:ext cx="66" cy="47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800000"/>
                </a:buClr>
                <a:buSzPct val="6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è"/>
                <a:defRPr sz="2200">
                  <a:solidFill>
                    <a:schemeClr val="tx1"/>
                  </a:solidFill>
                  <a:latin typeface="Arial Narrow" panose="020B060602020203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9900"/>
                </a:buClr>
                <a:buSzPct val="8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F9900"/>
                </a:buClr>
                <a:buSzPct val="125000"/>
                <a:buFont typeface="Arial Narrow" panose="020B0606020202030204" pitchFamily="34" charset="0"/>
                <a:buChar char="−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000">
                <a:latin typeface="Arial" panose="020B0604020202020204" pitchFamily="34" charset="0"/>
              </a:endParaRPr>
            </a:p>
          </p:txBody>
        </p:sp>
        <p:sp>
          <p:nvSpPr>
            <p:cNvPr id="50191" name="Rectangle 15"/>
            <p:cNvSpPr>
              <a:spLocks noChangeArrowheads="1"/>
            </p:cNvSpPr>
            <p:nvPr/>
          </p:nvSpPr>
          <p:spPr bwMode="auto">
            <a:xfrm>
              <a:off x="1930" y="1738"/>
              <a:ext cx="66" cy="42"/>
            </a:xfrm>
            <a:prstGeom prst="rect">
              <a:avLst/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800000"/>
                </a:buClr>
                <a:buSzPct val="6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è"/>
                <a:defRPr sz="2200">
                  <a:solidFill>
                    <a:schemeClr val="tx1"/>
                  </a:solidFill>
                  <a:latin typeface="Arial Narrow" panose="020B060602020203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9900"/>
                </a:buClr>
                <a:buSzPct val="8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F9900"/>
                </a:buClr>
                <a:buSzPct val="125000"/>
                <a:buFont typeface="Arial Narrow" panose="020B0606020202030204" pitchFamily="34" charset="0"/>
                <a:buChar char="−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000">
                <a:latin typeface="Arial" panose="020B0604020202020204" pitchFamily="34" charset="0"/>
              </a:endParaRPr>
            </a:p>
          </p:txBody>
        </p:sp>
        <p:sp>
          <p:nvSpPr>
            <p:cNvPr id="50192" name="Rectangle 16"/>
            <p:cNvSpPr>
              <a:spLocks noChangeArrowheads="1"/>
            </p:cNvSpPr>
            <p:nvPr/>
          </p:nvSpPr>
          <p:spPr bwMode="auto">
            <a:xfrm>
              <a:off x="1930" y="1738"/>
              <a:ext cx="66" cy="42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800000"/>
                </a:buClr>
                <a:buSzPct val="6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è"/>
                <a:defRPr sz="2200">
                  <a:solidFill>
                    <a:schemeClr val="tx1"/>
                  </a:solidFill>
                  <a:latin typeface="Arial Narrow" panose="020B060602020203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9900"/>
                </a:buClr>
                <a:buSzPct val="8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F9900"/>
                </a:buClr>
                <a:buSzPct val="125000"/>
                <a:buFont typeface="Arial Narrow" panose="020B0606020202030204" pitchFamily="34" charset="0"/>
                <a:buChar char="−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000">
                <a:latin typeface="Arial" panose="020B0604020202020204" pitchFamily="34" charset="0"/>
              </a:endParaRPr>
            </a:p>
          </p:txBody>
        </p:sp>
        <p:sp>
          <p:nvSpPr>
            <p:cNvPr id="50193" name="Freeform 17"/>
            <p:cNvSpPr>
              <a:spLocks/>
            </p:cNvSpPr>
            <p:nvPr/>
          </p:nvSpPr>
          <p:spPr bwMode="auto">
            <a:xfrm>
              <a:off x="1873" y="1706"/>
              <a:ext cx="5" cy="32"/>
            </a:xfrm>
            <a:custGeom>
              <a:avLst/>
              <a:gdLst>
                <a:gd name="T0" fmla="*/ 0 w 5"/>
                <a:gd name="T1" fmla="*/ 32 h 32"/>
                <a:gd name="T2" fmla="*/ 0 w 5"/>
                <a:gd name="T3" fmla="*/ 0 h 32"/>
                <a:gd name="T4" fmla="*/ 5 w 5"/>
                <a:gd name="T5" fmla="*/ 0 h 3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" h="32">
                  <a:moveTo>
                    <a:pt x="0" y="32"/>
                  </a:moveTo>
                  <a:lnTo>
                    <a:pt x="0" y="0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0194" name="Freeform 18"/>
            <p:cNvSpPr>
              <a:spLocks/>
            </p:cNvSpPr>
            <p:nvPr/>
          </p:nvSpPr>
          <p:spPr bwMode="auto">
            <a:xfrm>
              <a:off x="1950" y="1706"/>
              <a:ext cx="5" cy="32"/>
            </a:xfrm>
            <a:custGeom>
              <a:avLst/>
              <a:gdLst>
                <a:gd name="T0" fmla="*/ 0 w 5"/>
                <a:gd name="T1" fmla="*/ 0 h 32"/>
                <a:gd name="T2" fmla="*/ 5 w 5"/>
                <a:gd name="T3" fmla="*/ 0 h 32"/>
                <a:gd name="T4" fmla="*/ 5 w 5"/>
                <a:gd name="T5" fmla="*/ 32 h 3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" h="32">
                  <a:moveTo>
                    <a:pt x="0" y="0"/>
                  </a:moveTo>
                  <a:lnTo>
                    <a:pt x="5" y="0"/>
                  </a:lnTo>
                  <a:lnTo>
                    <a:pt x="5" y="32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0195" name="Line 19"/>
            <p:cNvSpPr>
              <a:spLocks noChangeShapeType="1"/>
            </p:cNvSpPr>
            <p:nvPr/>
          </p:nvSpPr>
          <p:spPr bwMode="auto">
            <a:xfrm>
              <a:off x="1914" y="1670"/>
              <a:ext cx="1" cy="1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0196" name="Rectangle 20"/>
            <p:cNvSpPr>
              <a:spLocks noChangeArrowheads="1"/>
            </p:cNvSpPr>
            <p:nvPr/>
          </p:nvSpPr>
          <p:spPr bwMode="auto">
            <a:xfrm>
              <a:off x="1260" y="1293"/>
              <a:ext cx="560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800000"/>
                </a:buClr>
                <a:buSzPct val="6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è"/>
                <a:defRPr sz="2200">
                  <a:solidFill>
                    <a:schemeClr val="tx1"/>
                  </a:solidFill>
                  <a:latin typeface="Arial Narrow" panose="020B060602020203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9900"/>
                </a:buClr>
                <a:buSzPct val="8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F9900"/>
                </a:buClr>
                <a:buSzPct val="125000"/>
                <a:buFont typeface="Arial Narrow" panose="020B0606020202030204" pitchFamily="34" charset="0"/>
                <a:buChar char="−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ru-RU" sz="900">
                  <a:solidFill>
                    <a:srgbClr val="000000"/>
                  </a:solidFill>
                  <a:latin typeface="Arial" panose="020B0604020202020204" pitchFamily="34" charset="0"/>
                </a:rPr>
                <a:t>Оптимизировать</a:t>
              </a:r>
              <a:endParaRPr lang="ru-RU" altLang="ru-RU">
                <a:latin typeface="Times New Roman" panose="02020603050405020304" pitchFamily="18" charset="0"/>
              </a:endParaRPr>
            </a:p>
          </p:txBody>
        </p:sp>
        <p:sp>
          <p:nvSpPr>
            <p:cNvPr id="50197" name="Rectangle 21"/>
            <p:cNvSpPr>
              <a:spLocks noChangeArrowheads="1"/>
            </p:cNvSpPr>
            <p:nvPr/>
          </p:nvSpPr>
          <p:spPr bwMode="auto">
            <a:xfrm>
              <a:off x="1281" y="1372"/>
              <a:ext cx="507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800000"/>
                </a:buClr>
                <a:buSzPct val="6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è"/>
                <a:defRPr sz="2200">
                  <a:solidFill>
                    <a:schemeClr val="tx1"/>
                  </a:solidFill>
                  <a:latin typeface="Arial Narrow" panose="020B060602020203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9900"/>
                </a:buClr>
                <a:buSzPct val="8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F9900"/>
                </a:buClr>
                <a:buSzPct val="125000"/>
                <a:buFont typeface="Arial Narrow" panose="020B0606020202030204" pitchFamily="34" charset="0"/>
                <a:buChar char="−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ru-RU" sz="900">
                  <a:solidFill>
                    <a:srgbClr val="000000"/>
                  </a:solidFill>
                  <a:latin typeface="Arial" panose="020B0604020202020204" pitchFamily="34" charset="0"/>
                </a:rPr>
                <a:t>существующий</a:t>
              </a:r>
              <a:endParaRPr lang="ru-RU" altLang="ru-RU">
                <a:latin typeface="Times New Roman" panose="02020603050405020304" pitchFamily="18" charset="0"/>
              </a:endParaRPr>
            </a:p>
          </p:txBody>
        </p:sp>
        <p:sp>
          <p:nvSpPr>
            <p:cNvPr id="50198" name="Rectangle 22"/>
            <p:cNvSpPr>
              <a:spLocks noChangeArrowheads="1"/>
            </p:cNvSpPr>
            <p:nvPr/>
          </p:nvSpPr>
          <p:spPr bwMode="auto">
            <a:xfrm>
              <a:off x="1388" y="1450"/>
              <a:ext cx="272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800000"/>
                </a:buClr>
                <a:buSzPct val="6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è"/>
                <a:defRPr sz="2200">
                  <a:solidFill>
                    <a:schemeClr val="tx1"/>
                  </a:solidFill>
                  <a:latin typeface="Arial Narrow" panose="020B060602020203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9900"/>
                </a:buClr>
                <a:buSzPct val="8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F9900"/>
                </a:buClr>
                <a:buSzPct val="125000"/>
                <a:buFont typeface="Arial Narrow" panose="020B0606020202030204" pitchFamily="34" charset="0"/>
                <a:buChar char="−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ru-RU" sz="900">
                  <a:solidFill>
                    <a:srgbClr val="000000"/>
                  </a:solidFill>
                  <a:latin typeface="Arial" panose="020B0604020202020204" pitchFamily="34" charset="0"/>
                </a:rPr>
                <a:t>процесс</a:t>
              </a:r>
              <a:endParaRPr lang="ru-RU" altLang="ru-RU">
                <a:latin typeface="Times New Roman" panose="02020603050405020304" pitchFamily="18" charset="0"/>
              </a:endParaRPr>
            </a:p>
          </p:txBody>
        </p:sp>
        <p:sp>
          <p:nvSpPr>
            <p:cNvPr id="50199" name="Rectangle 23"/>
            <p:cNvSpPr>
              <a:spLocks noChangeArrowheads="1"/>
            </p:cNvSpPr>
            <p:nvPr/>
          </p:nvSpPr>
          <p:spPr bwMode="auto">
            <a:xfrm>
              <a:off x="1240" y="1649"/>
              <a:ext cx="592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800000"/>
                </a:buClr>
                <a:buSzPct val="6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è"/>
                <a:defRPr sz="2200">
                  <a:solidFill>
                    <a:schemeClr val="tx1"/>
                  </a:solidFill>
                  <a:latin typeface="Arial Narrow" panose="020B060602020203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9900"/>
                </a:buClr>
                <a:buSzPct val="8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F9900"/>
                </a:buClr>
                <a:buSzPct val="125000"/>
                <a:buFont typeface="Arial Narrow" panose="020B0606020202030204" pitchFamily="34" charset="0"/>
                <a:buChar char="−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ru-RU" sz="900">
                  <a:solidFill>
                    <a:srgbClr val="000000"/>
                  </a:solidFill>
                  <a:latin typeface="Arial" panose="020B0604020202020204" pitchFamily="34" charset="0"/>
                </a:rPr>
                <a:t>Actual value:  1,07</a:t>
              </a:r>
              <a:endParaRPr lang="ru-RU" altLang="ru-RU">
                <a:latin typeface="Times New Roman" panose="02020603050405020304" pitchFamily="18" charset="0"/>
              </a:endParaRPr>
            </a:p>
          </p:txBody>
        </p:sp>
        <p:sp>
          <p:nvSpPr>
            <p:cNvPr id="50200" name="Rectangle 24"/>
            <p:cNvSpPr>
              <a:spLocks noChangeArrowheads="1"/>
            </p:cNvSpPr>
            <p:nvPr/>
          </p:nvSpPr>
          <p:spPr bwMode="auto">
            <a:xfrm>
              <a:off x="1240" y="1738"/>
              <a:ext cx="536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800000"/>
                </a:buClr>
                <a:buSzPct val="6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è"/>
                <a:defRPr sz="2200">
                  <a:solidFill>
                    <a:schemeClr val="tx1"/>
                  </a:solidFill>
                  <a:latin typeface="Arial Narrow" panose="020B060602020203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9900"/>
                </a:buClr>
                <a:buSzPct val="8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F9900"/>
                </a:buClr>
                <a:buSzPct val="125000"/>
                <a:buFont typeface="Arial Narrow" panose="020B0606020202030204" pitchFamily="34" charset="0"/>
                <a:buChar char="−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ru-RU" sz="900">
                  <a:solidFill>
                    <a:srgbClr val="000000"/>
                  </a:solidFill>
                  <a:latin typeface="Arial" panose="020B0604020202020204" pitchFamily="34" charset="0"/>
                </a:rPr>
                <a:t>Plan value:  1,00</a:t>
              </a:r>
              <a:endParaRPr lang="ru-RU" altLang="ru-RU">
                <a:latin typeface="Times New Roman" panose="02020603050405020304" pitchFamily="18" charset="0"/>
              </a:endParaRPr>
            </a:p>
          </p:txBody>
        </p:sp>
        <p:sp>
          <p:nvSpPr>
            <p:cNvPr id="50201" name="Freeform 25"/>
            <p:cNvSpPr>
              <a:spLocks/>
            </p:cNvSpPr>
            <p:nvPr/>
          </p:nvSpPr>
          <p:spPr bwMode="auto">
            <a:xfrm>
              <a:off x="341" y="3015"/>
              <a:ext cx="587" cy="623"/>
            </a:xfrm>
            <a:custGeom>
              <a:avLst/>
              <a:gdLst>
                <a:gd name="T0" fmla="*/ 0 w 587"/>
                <a:gd name="T1" fmla="*/ 99 h 623"/>
                <a:gd name="T2" fmla="*/ 0 w 587"/>
                <a:gd name="T3" fmla="*/ 89 h 623"/>
                <a:gd name="T4" fmla="*/ 10 w 587"/>
                <a:gd name="T5" fmla="*/ 73 h 623"/>
                <a:gd name="T6" fmla="*/ 41 w 587"/>
                <a:gd name="T7" fmla="*/ 42 h 623"/>
                <a:gd name="T8" fmla="*/ 67 w 587"/>
                <a:gd name="T9" fmla="*/ 36 h 623"/>
                <a:gd name="T10" fmla="*/ 123 w 587"/>
                <a:gd name="T11" fmla="*/ 10 h 623"/>
                <a:gd name="T12" fmla="*/ 169 w 587"/>
                <a:gd name="T13" fmla="*/ 5 h 623"/>
                <a:gd name="T14" fmla="*/ 204 w 587"/>
                <a:gd name="T15" fmla="*/ 5 h 623"/>
                <a:gd name="T16" fmla="*/ 245 w 587"/>
                <a:gd name="T17" fmla="*/ 0 h 623"/>
                <a:gd name="T18" fmla="*/ 296 w 587"/>
                <a:gd name="T19" fmla="*/ 5 h 623"/>
                <a:gd name="T20" fmla="*/ 332 w 587"/>
                <a:gd name="T21" fmla="*/ 10 h 623"/>
                <a:gd name="T22" fmla="*/ 398 w 587"/>
                <a:gd name="T23" fmla="*/ 21 h 623"/>
                <a:gd name="T24" fmla="*/ 424 w 587"/>
                <a:gd name="T25" fmla="*/ 36 h 623"/>
                <a:gd name="T26" fmla="*/ 455 w 587"/>
                <a:gd name="T27" fmla="*/ 57 h 623"/>
                <a:gd name="T28" fmla="*/ 465 w 587"/>
                <a:gd name="T29" fmla="*/ 63 h 623"/>
                <a:gd name="T30" fmla="*/ 480 w 587"/>
                <a:gd name="T31" fmla="*/ 84 h 623"/>
                <a:gd name="T32" fmla="*/ 490 w 587"/>
                <a:gd name="T33" fmla="*/ 99 h 623"/>
                <a:gd name="T34" fmla="*/ 490 w 587"/>
                <a:gd name="T35" fmla="*/ 340 h 623"/>
                <a:gd name="T36" fmla="*/ 577 w 587"/>
                <a:gd name="T37" fmla="*/ 429 h 623"/>
                <a:gd name="T38" fmla="*/ 582 w 587"/>
                <a:gd name="T39" fmla="*/ 455 h 623"/>
                <a:gd name="T40" fmla="*/ 587 w 587"/>
                <a:gd name="T41" fmla="*/ 486 h 623"/>
                <a:gd name="T42" fmla="*/ 582 w 587"/>
                <a:gd name="T43" fmla="*/ 513 h 623"/>
                <a:gd name="T44" fmla="*/ 572 w 587"/>
                <a:gd name="T45" fmla="*/ 534 h 623"/>
                <a:gd name="T46" fmla="*/ 552 w 587"/>
                <a:gd name="T47" fmla="*/ 565 h 623"/>
                <a:gd name="T48" fmla="*/ 526 w 587"/>
                <a:gd name="T49" fmla="*/ 575 h 623"/>
                <a:gd name="T50" fmla="*/ 506 w 587"/>
                <a:gd name="T51" fmla="*/ 591 h 623"/>
                <a:gd name="T52" fmla="*/ 465 w 587"/>
                <a:gd name="T53" fmla="*/ 607 h 623"/>
                <a:gd name="T54" fmla="*/ 424 w 587"/>
                <a:gd name="T55" fmla="*/ 617 h 623"/>
                <a:gd name="T56" fmla="*/ 378 w 587"/>
                <a:gd name="T57" fmla="*/ 623 h 623"/>
                <a:gd name="T58" fmla="*/ 347 w 587"/>
                <a:gd name="T59" fmla="*/ 623 h 623"/>
                <a:gd name="T60" fmla="*/ 291 w 587"/>
                <a:gd name="T61" fmla="*/ 617 h 623"/>
                <a:gd name="T62" fmla="*/ 230 w 587"/>
                <a:gd name="T63" fmla="*/ 607 h 623"/>
                <a:gd name="T64" fmla="*/ 204 w 587"/>
                <a:gd name="T65" fmla="*/ 591 h 623"/>
                <a:gd name="T66" fmla="*/ 174 w 587"/>
                <a:gd name="T67" fmla="*/ 586 h 623"/>
                <a:gd name="T68" fmla="*/ 112 w 587"/>
                <a:gd name="T69" fmla="*/ 570 h 623"/>
                <a:gd name="T70" fmla="*/ 97 w 587"/>
                <a:gd name="T71" fmla="*/ 570 h 623"/>
                <a:gd name="T72" fmla="*/ 82 w 587"/>
                <a:gd name="T73" fmla="*/ 565 h 623"/>
                <a:gd name="T74" fmla="*/ 77 w 587"/>
                <a:gd name="T75" fmla="*/ 560 h 623"/>
                <a:gd name="T76" fmla="*/ 56 w 587"/>
                <a:gd name="T77" fmla="*/ 555 h 623"/>
                <a:gd name="T78" fmla="*/ 41 w 587"/>
                <a:gd name="T79" fmla="*/ 544 h 623"/>
                <a:gd name="T80" fmla="*/ 31 w 587"/>
                <a:gd name="T81" fmla="*/ 534 h 623"/>
                <a:gd name="T82" fmla="*/ 15 w 587"/>
                <a:gd name="T83" fmla="*/ 523 h 623"/>
                <a:gd name="T84" fmla="*/ 5 w 587"/>
                <a:gd name="T85" fmla="*/ 507 h 623"/>
                <a:gd name="T86" fmla="*/ 0 w 587"/>
                <a:gd name="T87" fmla="*/ 486 h 623"/>
                <a:gd name="T88" fmla="*/ 0 w 587"/>
                <a:gd name="T89" fmla="*/ 104 h 623"/>
                <a:gd name="T90" fmla="*/ 0 w 587"/>
                <a:gd name="T91" fmla="*/ 99 h 62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587" h="623">
                  <a:moveTo>
                    <a:pt x="0" y="99"/>
                  </a:moveTo>
                  <a:lnTo>
                    <a:pt x="0" y="89"/>
                  </a:lnTo>
                  <a:lnTo>
                    <a:pt x="10" y="73"/>
                  </a:lnTo>
                  <a:lnTo>
                    <a:pt x="41" y="42"/>
                  </a:lnTo>
                  <a:lnTo>
                    <a:pt x="67" y="36"/>
                  </a:lnTo>
                  <a:lnTo>
                    <a:pt x="123" y="10"/>
                  </a:lnTo>
                  <a:lnTo>
                    <a:pt x="169" y="5"/>
                  </a:lnTo>
                  <a:lnTo>
                    <a:pt x="204" y="5"/>
                  </a:lnTo>
                  <a:lnTo>
                    <a:pt x="245" y="0"/>
                  </a:lnTo>
                  <a:lnTo>
                    <a:pt x="296" y="5"/>
                  </a:lnTo>
                  <a:lnTo>
                    <a:pt x="332" y="10"/>
                  </a:lnTo>
                  <a:lnTo>
                    <a:pt x="398" y="21"/>
                  </a:lnTo>
                  <a:lnTo>
                    <a:pt x="424" y="36"/>
                  </a:lnTo>
                  <a:lnTo>
                    <a:pt x="455" y="57"/>
                  </a:lnTo>
                  <a:lnTo>
                    <a:pt x="465" y="63"/>
                  </a:lnTo>
                  <a:lnTo>
                    <a:pt x="480" y="84"/>
                  </a:lnTo>
                  <a:lnTo>
                    <a:pt x="490" y="99"/>
                  </a:lnTo>
                  <a:lnTo>
                    <a:pt x="490" y="340"/>
                  </a:lnTo>
                  <a:lnTo>
                    <a:pt x="577" y="429"/>
                  </a:lnTo>
                  <a:lnTo>
                    <a:pt x="582" y="455"/>
                  </a:lnTo>
                  <a:lnTo>
                    <a:pt x="587" y="486"/>
                  </a:lnTo>
                  <a:lnTo>
                    <a:pt x="582" y="513"/>
                  </a:lnTo>
                  <a:lnTo>
                    <a:pt x="572" y="534"/>
                  </a:lnTo>
                  <a:lnTo>
                    <a:pt x="552" y="565"/>
                  </a:lnTo>
                  <a:lnTo>
                    <a:pt x="526" y="575"/>
                  </a:lnTo>
                  <a:lnTo>
                    <a:pt x="506" y="591"/>
                  </a:lnTo>
                  <a:lnTo>
                    <a:pt x="465" y="607"/>
                  </a:lnTo>
                  <a:lnTo>
                    <a:pt x="424" y="617"/>
                  </a:lnTo>
                  <a:lnTo>
                    <a:pt x="378" y="623"/>
                  </a:lnTo>
                  <a:lnTo>
                    <a:pt x="347" y="623"/>
                  </a:lnTo>
                  <a:lnTo>
                    <a:pt x="291" y="617"/>
                  </a:lnTo>
                  <a:lnTo>
                    <a:pt x="230" y="607"/>
                  </a:lnTo>
                  <a:lnTo>
                    <a:pt x="204" y="591"/>
                  </a:lnTo>
                  <a:lnTo>
                    <a:pt x="174" y="586"/>
                  </a:lnTo>
                  <a:lnTo>
                    <a:pt x="112" y="570"/>
                  </a:lnTo>
                  <a:lnTo>
                    <a:pt x="97" y="570"/>
                  </a:lnTo>
                  <a:lnTo>
                    <a:pt x="82" y="565"/>
                  </a:lnTo>
                  <a:lnTo>
                    <a:pt x="77" y="560"/>
                  </a:lnTo>
                  <a:lnTo>
                    <a:pt x="56" y="555"/>
                  </a:lnTo>
                  <a:lnTo>
                    <a:pt x="41" y="544"/>
                  </a:lnTo>
                  <a:lnTo>
                    <a:pt x="31" y="534"/>
                  </a:lnTo>
                  <a:lnTo>
                    <a:pt x="15" y="523"/>
                  </a:lnTo>
                  <a:lnTo>
                    <a:pt x="5" y="507"/>
                  </a:lnTo>
                  <a:lnTo>
                    <a:pt x="0" y="486"/>
                  </a:lnTo>
                  <a:lnTo>
                    <a:pt x="0" y="104"/>
                  </a:lnTo>
                  <a:lnTo>
                    <a:pt x="0" y="9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0202" name="Freeform 26"/>
            <p:cNvSpPr>
              <a:spLocks/>
            </p:cNvSpPr>
            <p:nvPr/>
          </p:nvSpPr>
          <p:spPr bwMode="auto">
            <a:xfrm>
              <a:off x="351" y="3025"/>
              <a:ext cx="465" cy="565"/>
            </a:xfrm>
            <a:custGeom>
              <a:avLst/>
              <a:gdLst>
                <a:gd name="T0" fmla="*/ 0 w 465"/>
                <a:gd name="T1" fmla="*/ 105 h 565"/>
                <a:gd name="T2" fmla="*/ 0 w 465"/>
                <a:gd name="T3" fmla="*/ 89 h 565"/>
                <a:gd name="T4" fmla="*/ 5 w 465"/>
                <a:gd name="T5" fmla="*/ 84 h 565"/>
                <a:gd name="T6" fmla="*/ 11 w 465"/>
                <a:gd name="T7" fmla="*/ 74 h 565"/>
                <a:gd name="T8" fmla="*/ 21 w 465"/>
                <a:gd name="T9" fmla="*/ 58 h 565"/>
                <a:gd name="T10" fmla="*/ 46 w 465"/>
                <a:gd name="T11" fmla="*/ 47 h 565"/>
                <a:gd name="T12" fmla="*/ 67 w 465"/>
                <a:gd name="T13" fmla="*/ 37 h 565"/>
                <a:gd name="T14" fmla="*/ 113 w 465"/>
                <a:gd name="T15" fmla="*/ 21 h 565"/>
                <a:gd name="T16" fmla="*/ 159 w 465"/>
                <a:gd name="T17" fmla="*/ 5 h 565"/>
                <a:gd name="T18" fmla="*/ 194 w 465"/>
                <a:gd name="T19" fmla="*/ 0 h 565"/>
                <a:gd name="T20" fmla="*/ 235 w 465"/>
                <a:gd name="T21" fmla="*/ 0 h 565"/>
                <a:gd name="T22" fmla="*/ 286 w 465"/>
                <a:gd name="T23" fmla="*/ 5 h 565"/>
                <a:gd name="T24" fmla="*/ 322 w 465"/>
                <a:gd name="T25" fmla="*/ 5 h 565"/>
                <a:gd name="T26" fmla="*/ 383 w 465"/>
                <a:gd name="T27" fmla="*/ 26 h 565"/>
                <a:gd name="T28" fmla="*/ 409 w 465"/>
                <a:gd name="T29" fmla="*/ 37 h 565"/>
                <a:gd name="T30" fmla="*/ 434 w 465"/>
                <a:gd name="T31" fmla="*/ 53 h 565"/>
                <a:gd name="T32" fmla="*/ 450 w 465"/>
                <a:gd name="T33" fmla="*/ 58 h 565"/>
                <a:gd name="T34" fmla="*/ 455 w 465"/>
                <a:gd name="T35" fmla="*/ 79 h 565"/>
                <a:gd name="T36" fmla="*/ 460 w 465"/>
                <a:gd name="T37" fmla="*/ 84 h 565"/>
                <a:gd name="T38" fmla="*/ 460 w 465"/>
                <a:gd name="T39" fmla="*/ 89 h 565"/>
                <a:gd name="T40" fmla="*/ 465 w 465"/>
                <a:gd name="T41" fmla="*/ 100 h 565"/>
                <a:gd name="T42" fmla="*/ 465 w 465"/>
                <a:gd name="T43" fmla="*/ 476 h 565"/>
                <a:gd name="T44" fmla="*/ 455 w 465"/>
                <a:gd name="T45" fmla="*/ 487 h 565"/>
                <a:gd name="T46" fmla="*/ 450 w 465"/>
                <a:gd name="T47" fmla="*/ 503 h 565"/>
                <a:gd name="T48" fmla="*/ 440 w 465"/>
                <a:gd name="T49" fmla="*/ 513 h 565"/>
                <a:gd name="T50" fmla="*/ 434 w 465"/>
                <a:gd name="T51" fmla="*/ 513 h 565"/>
                <a:gd name="T52" fmla="*/ 414 w 465"/>
                <a:gd name="T53" fmla="*/ 529 h 565"/>
                <a:gd name="T54" fmla="*/ 399 w 465"/>
                <a:gd name="T55" fmla="*/ 534 h 565"/>
                <a:gd name="T56" fmla="*/ 394 w 465"/>
                <a:gd name="T57" fmla="*/ 545 h 565"/>
                <a:gd name="T58" fmla="*/ 378 w 465"/>
                <a:gd name="T59" fmla="*/ 550 h 565"/>
                <a:gd name="T60" fmla="*/ 363 w 465"/>
                <a:gd name="T61" fmla="*/ 555 h 565"/>
                <a:gd name="T62" fmla="*/ 327 w 465"/>
                <a:gd name="T63" fmla="*/ 555 h 565"/>
                <a:gd name="T64" fmla="*/ 286 w 465"/>
                <a:gd name="T65" fmla="*/ 560 h 565"/>
                <a:gd name="T66" fmla="*/ 256 w 465"/>
                <a:gd name="T67" fmla="*/ 565 h 565"/>
                <a:gd name="T68" fmla="*/ 220 w 465"/>
                <a:gd name="T69" fmla="*/ 565 h 565"/>
                <a:gd name="T70" fmla="*/ 179 w 465"/>
                <a:gd name="T71" fmla="*/ 560 h 565"/>
                <a:gd name="T72" fmla="*/ 143 w 465"/>
                <a:gd name="T73" fmla="*/ 555 h 565"/>
                <a:gd name="T74" fmla="*/ 113 w 465"/>
                <a:gd name="T75" fmla="*/ 555 h 565"/>
                <a:gd name="T76" fmla="*/ 97 w 465"/>
                <a:gd name="T77" fmla="*/ 550 h 565"/>
                <a:gd name="T78" fmla="*/ 77 w 465"/>
                <a:gd name="T79" fmla="*/ 545 h 565"/>
                <a:gd name="T80" fmla="*/ 67 w 465"/>
                <a:gd name="T81" fmla="*/ 534 h 565"/>
                <a:gd name="T82" fmla="*/ 51 w 465"/>
                <a:gd name="T83" fmla="*/ 529 h 565"/>
                <a:gd name="T84" fmla="*/ 46 w 465"/>
                <a:gd name="T85" fmla="*/ 513 h 565"/>
                <a:gd name="T86" fmla="*/ 26 w 465"/>
                <a:gd name="T87" fmla="*/ 513 h 565"/>
                <a:gd name="T88" fmla="*/ 21 w 465"/>
                <a:gd name="T89" fmla="*/ 503 h 565"/>
                <a:gd name="T90" fmla="*/ 11 w 465"/>
                <a:gd name="T91" fmla="*/ 487 h 565"/>
                <a:gd name="T92" fmla="*/ 0 w 465"/>
                <a:gd name="T93" fmla="*/ 476 h 565"/>
                <a:gd name="T94" fmla="*/ 0 w 465"/>
                <a:gd name="T95" fmla="*/ 105 h 56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465" h="565">
                  <a:moveTo>
                    <a:pt x="0" y="105"/>
                  </a:moveTo>
                  <a:lnTo>
                    <a:pt x="0" y="89"/>
                  </a:lnTo>
                  <a:lnTo>
                    <a:pt x="5" y="84"/>
                  </a:lnTo>
                  <a:lnTo>
                    <a:pt x="11" y="74"/>
                  </a:lnTo>
                  <a:lnTo>
                    <a:pt x="21" y="58"/>
                  </a:lnTo>
                  <a:lnTo>
                    <a:pt x="46" y="47"/>
                  </a:lnTo>
                  <a:lnTo>
                    <a:pt x="67" y="37"/>
                  </a:lnTo>
                  <a:lnTo>
                    <a:pt x="113" y="21"/>
                  </a:lnTo>
                  <a:lnTo>
                    <a:pt x="159" y="5"/>
                  </a:lnTo>
                  <a:lnTo>
                    <a:pt x="194" y="0"/>
                  </a:lnTo>
                  <a:lnTo>
                    <a:pt x="235" y="0"/>
                  </a:lnTo>
                  <a:lnTo>
                    <a:pt x="286" y="5"/>
                  </a:lnTo>
                  <a:lnTo>
                    <a:pt x="322" y="5"/>
                  </a:lnTo>
                  <a:lnTo>
                    <a:pt x="383" y="26"/>
                  </a:lnTo>
                  <a:lnTo>
                    <a:pt x="409" y="37"/>
                  </a:lnTo>
                  <a:lnTo>
                    <a:pt x="434" y="53"/>
                  </a:lnTo>
                  <a:lnTo>
                    <a:pt x="450" y="58"/>
                  </a:lnTo>
                  <a:lnTo>
                    <a:pt x="455" y="79"/>
                  </a:lnTo>
                  <a:lnTo>
                    <a:pt x="460" y="84"/>
                  </a:lnTo>
                  <a:lnTo>
                    <a:pt x="460" y="89"/>
                  </a:lnTo>
                  <a:lnTo>
                    <a:pt x="465" y="100"/>
                  </a:lnTo>
                  <a:lnTo>
                    <a:pt x="465" y="476"/>
                  </a:lnTo>
                  <a:lnTo>
                    <a:pt x="455" y="487"/>
                  </a:lnTo>
                  <a:lnTo>
                    <a:pt x="450" y="503"/>
                  </a:lnTo>
                  <a:lnTo>
                    <a:pt x="440" y="513"/>
                  </a:lnTo>
                  <a:lnTo>
                    <a:pt x="434" y="513"/>
                  </a:lnTo>
                  <a:lnTo>
                    <a:pt x="414" y="529"/>
                  </a:lnTo>
                  <a:lnTo>
                    <a:pt x="399" y="534"/>
                  </a:lnTo>
                  <a:lnTo>
                    <a:pt x="394" y="545"/>
                  </a:lnTo>
                  <a:lnTo>
                    <a:pt x="378" y="550"/>
                  </a:lnTo>
                  <a:lnTo>
                    <a:pt x="363" y="555"/>
                  </a:lnTo>
                  <a:lnTo>
                    <a:pt x="327" y="555"/>
                  </a:lnTo>
                  <a:lnTo>
                    <a:pt x="286" y="560"/>
                  </a:lnTo>
                  <a:lnTo>
                    <a:pt x="256" y="565"/>
                  </a:lnTo>
                  <a:lnTo>
                    <a:pt x="220" y="565"/>
                  </a:lnTo>
                  <a:lnTo>
                    <a:pt x="179" y="560"/>
                  </a:lnTo>
                  <a:lnTo>
                    <a:pt x="143" y="555"/>
                  </a:lnTo>
                  <a:lnTo>
                    <a:pt x="113" y="555"/>
                  </a:lnTo>
                  <a:lnTo>
                    <a:pt x="97" y="550"/>
                  </a:lnTo>
                  <a:lnTo>
                    <a:pt x="77" y="545"/>
                  </a:lnTo>
                  <a:lnTo>
                    <a:pt x="67" y="534"/>
                  </a:lnTo>
                  <a:lnTo>
                    <a:pt x="51" y="529"/>
                  </a:lnTo>
                  <a:lnTo>
                    <a:pt x="46" y="513"/>
                  </a:lnTo>
                  <a:lnTo>
                    <a:pt x="26" y="513"/>
                  </a:lnTo>
                  <a:lnTo>
                    <a:pt x="21" y="503"/>
                  </a:lnTo>
                  <a:lnTo>
                    <a:pt x="11" y="487"/>
                  </a:lnTo>
                  <a:lnTo>
                    <a:pt x="0" y="476"/>
                  </a:lnTo>
                  <a:lnTo>
                    <a:pt x="0" y="10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0203" name="Freeform 27"/>
            <p:cNvSpPr>
              <a:spLocks/>
            </p:cNvSpPr>
            <p:nvPr/>
          </p:nvSpPr>
          <p:spPr bwMode="auto">
            <a:xfrm>
              <a:off x="397" y="3072"/>
              <a:ext cx="383" cy="121"/>
            </a:xfrm>
            <a:custGeom>
              <a:avLst/>
              <a:gdLst>
                <a:gd name="T0" fmla="*/ 189 w 383"/>
                <a:gd name="T1" fmla="*/ 0 h 121"/>
                <a:gd name="T2" fmla="*/ 220 w 383"/>
                <a:gd name="T3" fmla="*/ 0 h 121"/>
                <a:gd name="T4" fmla="*/ 261 w 383"/>
                <a:gd name="T5" fmla="*/ 6 h 121"/>
                <a:gd name="T6" fmla="*/ 302 w 383"/>
                <a:gd name="T7" fmla="*/ 6 h 121"/>
                <a:gd name="T8" fmla="*/ 348 w 383"/>
                <a:gd name="T9" fmla="*/ 27 h 121"/>
                <a:gd name="T10" fmla="*/ 368 w 383"/>
                <a:gd name="T11" fmla="*/ 37 h 121"/>
                <a:gd name="T12" fmla="*/ 383 w 383"/>
                <a:gd name="T13" fmla="*/ 47 h 121"/>
                <a:gd name="T14" fmla="*/ 383 w 383"/>
                <a:gd name="T15" fmla="*/ 68 h 121"/>
                <a:gd name="T16" fmla="*/ 368 w 383"/>
                <a:gd name="T17" fmla="*/ 74 h 121"/>
                <a:gd name="T18" fmla="*/ 337 w 383"/>
                <a:gd name="T19" fmla="*/ 89 h 121"/>
                <a:gd name="T20" fmla="*/ 297 w 383"/>
                <a:gd name="T21" fmla="*/ 110 h 121"/>
                <a:gd name="T22" fmla="*/ 230 w 383"/>
                <a:gd name="T23" fmla="*/ 121 h 121"/>
                <a:gd name="T24" fmla="*/ 164 w 383"/>
                <a:gd name="T25" fmla="*/ 121 h 121"/>
                <a:gd name="T26" fmla="*/ 113 w 383"/>
                <a:gd name="T27" fmla="*/ 110 h 121"/>
                <a:gd name="T28" fmla="*/ 67 w 383"/>
                <a:gd name="T29" fmla="*/ 105 h 121"/>
                <a:gd name="T30" fmla="*/ 21 w 383"/>
                <a:gd name="T31" fmla="*/ 89 h 121"/>
                <a:gd name="T32" fmla="*/ 0 w 383"/>
                <a:gd name="T33" fmla="*/ 68 h 121"/>
                <a:gd name="T34" fmla="*/ 0 w 383"/>
                <a:gd name="T35" fmla="*/ 53 h 121"/>
                <a:gd name="T36" fmla="*/ 0 w 383"/>
                <a:gd name="T37" fmla="*/ 47 h 121"/>
                <a:gd name="T38" fmla="*/ 21 w 383"/>
                <a:gd name="T39" fmla="*/ 32 h 121"/>
                <a:gd name="T40" fmla="*/ 51 w 383"/>
                <a:gd name="T41" fmla="*/ 16 h 121"/>
                <a:gd name="T42" fmla="*/ 97 w 383"/>
                <a:gd name="T43" fmla="*/ 6 h 121"/>
                <a:gd name="T44" fmla="*/ 138 w 383"/>
                <a:gd name="T45" fmla="*/ 0 h 121"/>
                <a:gd name="T46" fmla="*/ 189 w 383"/>
                <a:gd name="T47" fmla="*/ 0 h 12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383" h="121">
                  <a:moveTo>
                    <a:pt x="189" y="0"/>
                  </a:moveTo>
                  <a:lnTo>
                    <a:pt x="220" y="0"/>
                  </a:lnTo>
                  <a:lnTo>
                    <a:pt x="261" y="6"/>
                  </a:lnTo>
                  <a:lnTo>
                    <a:pt x="302" y="6"/>
                  </a:lnTo>
                  <a:lnTo>
                    <a:pt x="348" y="27"/>
                  </a:lnTo>
                  <a:lnTo>
                    <a:pt x="368" y="37"/>
                  </a:lnTo>
                  <a:lnTo>
                    <a:pt x="383" y="47"/>
                  </a:lnTo>
                  <a:lnTo>
                    <a:pt x="383" y="68"/>
                  </a:lnTo>
                  <a:lnTo>
                    <a:pt x="368" y="74"/>
                  </a:lnTo>
                  <a:lnTo>
                    <a:pt x="337" y="89"/>
                  </a:lnTo>
                  <a:lnTo>
                    <a:pt x="297" y="110"/>
                  </a:lnTo>
                  <a:lnTo>
                    <a:pt x="230" y="121"/>
                  </a:lnTo>
                  <a:lnTo>
                    <a:pt x="164" y="121"/>
                  </a:lnTo>
                  <a:lnTo>
                    <a:pt x="113" y="110"/>
                  </a:lnTo>
                  <a:lnTo>
                    <a:pt x="67" y="105"/>
                  </a:lnTo>
                  <a:lnTo>
                    <a:pt x="21" y="89"/>
                  </a:lnTo>
                  <a:lnTo>
                    <a:pt x="0" y="68"/>
                  </a:lnTo>
                  <a:lnTo>
                    <a:pt x="0" y="53"/>
                  </a:lnTo>
                  <a:lnTo>
                    <a:pt x="0" y="47"/>
                  </a:lnTo>
                  <a:lnTo>
                    <a:pt x="21" y="32"/>
                  </a:lnTo>
                  <a:lnTo>
                    <a:pt x="51" y="16"/>
                  </a:lnTo>
                  <a:lnTo>
                    <a:pt x="97" y="6"/>
                  </a:lnTo>
                  <a:lnTo>
                    <a:pt x="138" y="0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0204" name="Freeform 28"/>
            <p:cNvSpPr>
              <a:spLocks/>
            </p:cNvSpPr>
            <p:nvPr/>
          </p:nvSpPr>
          <p:spPr bwMode="auto">
            <a:xfrm>
              <a:off x="397" y="3182"/>
              <a:ext cx="388" cy="372"/>
            </a:xfrm>
            <a:custGeom>
              <a:avLst/>
              <a:gdLst>
                <a:gd name="T0" fmla="*/ 388 w 388"/>
                <a:gd name="T1" fmla="*/ 0 h 372"/>
                <a:gd name="T2" fmla="*/ 388 w 388"/>
                <a:gd name="T3" fmla="*/ 309 h 372"/>
                <a:gd name="T4" fmla="*/ 353 w 388"/>
                <a:gd name="T5" fmla="*/ 335 h 372"/>
                <a:gd name="T6" fmla="*/ 332 w 388"/>
                <a:gd name="T7" fmla="*/ 346 h 372"/>
                <a:gd name="T8" fmla="*/ 302 w 388"/>
                <a:gd name="T9" fmla="*/ 356 h 372"/>
                <a:gd name="T10" fmla="*/ 276 w 388"/>
                <a:gd name="T11" fmla="*/ 356 h 372"/>
                <a:gd name="T12" fmla="*/ 240 w 388"/>
                <a:gd name="T13" fmla="*/ 367 h 372"/>
                <a:gd name="T14" fmla="*/ 210 w 388"/>
                <a:gd name="T15" fmla="*/ 372 h 372"/>
                <a:gd name="T16" fmla="*/ 174 w 388"/>
                <a:gd name="T17" fmla="*/ 372 h 372"/>
                <a:gd name="T18" fmla="*/ 138 w 388"/>
                <a:gd name="T19" fmla="*/ 367 h 372"/>
                <a:gd name="T20" fmla="*/ 108 w 388"/>
                <a:gd name="T21" fmla="*/ 356 h 372"/>
                <a:gd name="T22" fmla="*/ 77 w 388"/>
                <a:gd name="T23" fmla="*/ 356 h 372"/>
                <a:gd name="T24" fmla="*/ 46 w 388"/>
                <a:gd name="T25" fmla="*/ 346 h 372"/>
                <a:gd name="T26" fmla="*/ 36 w 388"/>
                <a:gd name="T27" fmla="*/ 340 h 372"/>
                <a:gd name="T28" fmla="*/ 21 w 388"/>
                <a:gd name="T29" fmla="*/ 335 h 372"/>
                <a:gd name="T30" fmla="*/ 21 w 388"/>
                <a:gd name="T31" fmla="*/ 330 h 372"/>
                <a:gd name="T32" fmla="*/ 0 w 388"/>
                <a:gd name="T33" fmla="*/ 319 h 372"/>
                <a:gd name="T34" fmla="*/ 0 w 388"/>
                <a:gd name="T35" fmla="*/ 309 h 372"/>
                <a:gd name="T36" fmla="*/ 0 w 388"/>
                <a:gd name="T37" fmla="*/ 11 h 372"/>
                <a:gd name="T38" fmla="*/ 21 w 388"/>
                <a:gd name="T39" fmla="*/ 21 h 372"/>
                <a:gd name="T40" fmla="*/ 67 w 388"/>
                <a:gd name="T41" fmla="*/ 32 h 372"/>
                <a:gd name="T42" fmla="*/ 97 w 388"/>
                <a:gd name="T43" fmla="*/ 42 h 372"/>
                <a:gd name="T44" fmla="*/ 143 w 388"/>
                <a:gd name="T45" fmla="*/ 47 h 372"/>
                <a:gd name="T46" fmla="*/ 230 w 388"/>
                <a:gd name="T47" fmla="*/ 47 h 372"/>
                <a:gd name="T48" fmla="*/ 281 w 388"/>
                <a:gd name="T49" fmla="*/ 42 h 372"/>
                <a:gd name="T50" fmla="*/ 322 w 388"/>
                <a:gd name="T51" fmla="*/ 26 h 372"/>
                <a:gd name="T52" fmla="*/ 348 w 388"/>
                <a:gd name="T53" fmla="*/ 21 h 372"/>
                <a:gd name="T54" fmla="*/ 368 w 388"/>
                <a:gd name="T55" fmla="*/ 16 h 372"/>
                <a:gd name="T56" fmla="*/ 373 w 388"/>
                <a:gd name="T57" fmla="*/ 11 h 372"/>
                <a:gd name="T58" fmla="*/ 388 w 388"/>
                <a:gd name="T59" fmla="*/ 0 h 37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388" h="372">
                  <a:moveTo>
                    <a:pt x="388" y="0"/>
                  </a:moveTo>
                  <a:lnTo>
                    <a:pt x="388" y="309"/>
                  </a:lnTo>
                  <a:lnTo>
                    <a:pt x="353" y="335"/>
                  </a:lnTo>
                  <a:lnTo>
                    <a:pt x="332" y="346"/>
                  </a:lnTo>
                  <a:lnTo>
                    <a:pt x="302" y="356"/>
                  </a:lnTo>
                  <a:lnTo>
                    <a:pt x="276" y="356"/>
                  </a:lnTo>
                  <a:lnTo>
                    <a:pt x="240" y="367"/>
                  </a:lnTo>
                  <a:lnTo>
                    <a:pt x="210" y="372"/>
                  </a:lnTo>
                  <a:lnTo>
                    <a:pt x="174" y="372"/>
                  </a:lnTo>
                  <a:lnTo>
                    <a:pt x="138" y="367"/>
                  </a:lnTo>
                  <a:lnTo>
                    <a:pt x="108" y="356"/>
                  </a:lnTo>
                  <a:lnTo>
                    <a:pt x="77" y="356"/>
                  </a:lnTo>
                  <a:lnTo>
                    <a:pt x="46" y="346"/>
                  </a:lnTo>
                  <a:lnTo>
                    <a:pt x="36" y="340"/>
                  </a:lnTo>
                  <a:lnTo>
                    <a:pt x="21" y="335"/>
                  </a:lnTo>
                  <a:lnTo>
                    <a:pt x="21" y="330"/>
                  </a:lnTo>
                  <a:lnTo>
                    <a:pt x="0" y="319"/>
                  </a:lnTo>
                  <a:lnTo>
                    <a:pt x="0" y="309"/>
                  </a:lnTo>
                  <a:lnTo>
                    <a:pt x="0" y="11"/>
                  </a:lnTo>
                  <a:lnTo>
                    <a:pt x="21" y="21"/>
                  </a:lnTo>
                  <a:lnTo>
                    <a:pt x="67" y="32"/>
                  </a:lnTo>
                  <a:lnTo>
                    <a:pt x="97" y="42"/>
                  </a:lnTo>
                  <a:lnTo>
                    <a:pt x="143" y="47"/>
                  </a:lnTo>
                  <a:lnTo>
                    <a:pt x="230" y="47"/>
                  </a:lnTo>
                  <a:lnTo>
                    <a:pt x="281" y="42"/>
                  </a:lnTo>
                  <a:lnTo>
                    <a:pt x="322" y="26"/>
                  </a:lnTo>
                  <a:lnTo>
                    <a:pt x="348" y="21"/>
                  </a:lnTo>
                  <a:lnTo>
                    <a:pt x="368" y="16"/>
                  </a:lnTo>
                  <a:lnTo>
                    <a:pt x="373" y="11"/>
                  </a:lnTo>
                  <a:lnTo>
                    <a:pt x="38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0205" name="Freeform 29"/>
            <p:cNvSpPr>
              <a:spLocks/>
            </p:cNvSpPr>
            <p:nvPr/>
          </p:nvSpPr>
          <p:spPr bwMode="auto">
            <a:xfrm>
              <a:off x="545" y="3371"/>
              <a:ext cx="368" cy="256"/>
            </a:xfrm>
            <a:custGeom>
              <a:avLst/>
              <a:gdLst>
                <a:gd name="T0" fmla="*/ 108 w 368"/>
                <a:gd name="T1" fmla="*/ 230 h 256"/>
                <a:gd name="T2" fmla="*/ 62 w 368"/>
                <a:gd name="T3" fmla="*/ 235 h 256"/>
                <a:gd name="T4" fmla="*/ 31 w 368"/>
                <a:gd name="T5" fmla="*/ 235 h 256"/>
                <a:gd name="T6" fmla="*/ 0 w 368"/>
                <a:gd name="T7" fmla="*/ 230 h 256"/>
                <a:gd name="T8" fmla="*/ 92 w 368"/>
                <a:gd name="T9" fmla="*/ 251 h 256"/>
                <a:gd name="T10" fmla="*/ 143 w 368"/>
                <a:gd name="T11" fmla="*/ 256 h 256"/>
                <a:gd name="T12" fmla="*/ 174 w 368"/>
                <a:gd name="T13" fmla="*/ 256 h 256"/>
                <a:gd name="T14" fmla="*/ 220 w 368"/>
                <a:gd name="T15" fmla="*/ 251 h 256"/>
                <a:gd name="T16" fmla="*/ 261 w 368"/>
                <a:gd name="T17" fmla="*/ 235 h 256"/>
                <a:gd name="T18" fmla="*/ 297 w 368"/>
                <a:gd name="T19" fmla="*/ 219 h 256"/>
                <a:gd name="T20" fmla="*/ 317 w 368"/>
                <a:gd name="T21" fmla="*/ 209 h 256"/>
                <a:gd name="T22" fmla="*/ 337 w 368"/>
                <a:gd name="T23" fmla="*/ 199 h 256"/>
                <a:gd name="T24" fmla="*/ 348 w 368"/>
                <a:gd name="T25" fmla="*/ 167 h 256"/>
                <a:gd name="T26" fmla="*/ 368 w 368"/>
                <a:gd name="T27" fmla="*/ 151 h 256"/>
                <a:gd name="T28" fmla="*/ 368 w 368"/>
                <a:gd name="T29" fmla="*/ 89 h 256"/>
                <a:gd name="T30" fmla="*/ 363 w 368"/>
                <a:gd name="T31" fmla="*/ 73 h 256"/>
                <a:gd name="T32" fmla="*/ 286 w 368"/>
                <a:gd name="T33" fmla="*/ 0 h 256"/>
                <a:gd name="T34" fmla="*/ 286 w 368"/>
                <a:gd name="T35" fmla="*/ 136 h 256"/>
                <a:gd name="T36" fmla="*/ 271 w 368"/>
                <a:gd name="T37" fmla="*/ 151 h 256"/>
                <a:gd name="T38" fmla="*/ 261 w 368"/>
                <a:gd name="T39" fmla="*/ 167 h 256"/>
                <a:gd name="T40" fmla="*/ 235 w 368"/>
                <a:gd name="T41" fmla="*/ 199 h 256"/>
                <a:gd name="T42" fmla="*/ 205 w 368"/>
                <a:gd name="T43" fmla="*/ 209 h 256"/>
                <a:gd name="T44" fmla="*/ 189 w 368"/>
                <a:gd name="T45" fmla="*/ 209 h 256"/>
                <a:gd name="T46" fmla="*/ 154 w 368"/>
                <a:gd name="T47" fmla="*/ 219 h 256"/>
                <a:gd name="T48" fmla="*/ 108 w 368"/>
                <a:gd name="T49" fmla="*/ 230 h 25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68" h="256">
                  <a:moveTo>
                    <a:pt x="108" y="230"/>
                  </a:moveTo>
                  <a:lnTo>
                    <a:pt x="62" y="235"/>
                  </a:lnTo>
                  <a:lnTo>
                    <a:pt x="31" y="235"/>
                  </a:lnTo>
                  <a:lnTo>
                    <a:pt x="0" y="230"/>
                  </a:lnTo>
                  <a:lnTo>
                    <a:pt x="92" y="251"/>
                  </a:lnTo>
                  <a:lnTo>
                    <a:pt x="143" y="256"/>
                  </a:lnTo>
                  <a:lnTo>
                    <a:pt x="174" y="256"/>
                  </a:lnTo>
                  <a:lnTo>
                    <a:pt x="220" y="251"/>
                  </a:lnTo>
                  <a:lnTo>
                    <a:pt x="261" y="235"/>
                  </a:lnTo>
                  <a:lnTo>
                    <a:pt x="297" y="219"/>
                  </a:lnTo>
                  <a:lnTo>
                    <a:pt x="317" y="209"/>
                  </a:lnTo>
                  <a:lnTo>
                    <a:pt x="337" y="199"/>
                  </a:lnTo>
                  <a:lnTo>
                    <a:pt x="348" y="167"/>
                  </a:lnTo>
                  <a:lnTo>
                    <a:pt x="368" y="151"/>
                  </a:lnTo>
                  <a:lnTo>
                    <a:pt x="368" y="89"/>
                  </a:lnTo>
                  <a:lnTo>
                    <a:pt x="363" y="73"/>
                  </a:lnTo>
                  <a:lnTo>
                    <a:pt x="286" y="0"/>
                  </a:lnTo>
                  <a:lnTo>
                    <a:pt x="286" y="136"/>
                  </a:lnTo>
                  <a:lnTo>
                    <a:pt x="271" y="151"/>
                  </a:lnTo>
                  <a:lnTo>
                    <a:pt x="261" y="167"/>
                  </a:lnTo>
                  <a:lnTo>
                    <a:pt x="235" y="199"/>
                  </a:lnTo>
                  <a:lnTo>
                    <a:pt x="205" y="209"/>
                  </a:lnTo>
                  <a:lnTo>
                    <a:pt x="189" y="209"/>
                  </a:lnTo>
                  <a:lnTo>
                    <a:pt x="154" y="219"/>
                  </a:lnTo>
                  <a:lnTo>
                    <a:pt x="108" y="23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0206" name="Freeform 30"/>
            <p:cNvSpPr>
              <a:spLocks/>
            </p:cNvSpPr>
            <p:nvPr/>
          </p:nvSpPr>
          <p:spPr bwMode="auto">
            <a:xfrm>
              <a:off x="607" y="3208"/>
              <a:ext cx="158" cy="330"/>
            </a:xfrm>
            <a:custGeom>
              <a:avLst/>
              <a:gdLst>
                <a:gd name="T0" fmla="*/ 0 w 158"/>
                <a:gd name="T1" fmla="*/ 330 h 330"/>
                <a:gd name="T2" fmla="*/ 20 w 158"/>
                <a:gd name="T3" fmla="*/ 330 h 330"/>
                <a:gd name="T4" fmla="*/ 51 w 158"/>
                <a:gd name="T5" fmla="*/ 325 h 330"/>
                <a:gd name="T6" fmla="*/ 97 w 158"/>
                <a:gd name="T7" fmla="*/ 314 h 330"/>
                <a:gd name="T8" fmla="*/ 132 w 158"/>
                <a:gd name="T9" fmla="*/ 304 h 330"/>
                <a:gd name="T10" fmla="*/ 143 w 158"/>
                <a:gd name="T11" fmla="*/ 288 h 330"/>
                <a:gd name="T12" fmla="*/ 158 w 158"/>
                <a:gd name="T13" fmla="*/ 283 h 330"/>
                <a:gd name="T14" fmla="*/ 158 w 158"/>
                <a:gd name="T15" fmla="*/ 0 h 330"/>
                <a:gd name="T16" fmla="*/ 153 w 158"/>
                <a:gd name="T17" fmla="*/ 0 h 330"/>
                <a:gd name="T18" fmla="*/ 138 w 158"/>
                <a:gd name="T19" fmla="*/ 6 h 330"/>
                <a:gd name="T20" fmla="*/ 122 w 158"/>
                <a:gd name="T21" fmla="*/ 21 h 330"/>
                <a:gd name="T22" fmla="*/ 92 w 158"/>
                <a:gd name="T23" fmla="*/ 21 h 330"/>
                <a:gd name="T24" fmla="*/ 66 w 158"/>
                <a:gd name="T25" fmla="*/ 27 h 330"/>
                <a:gd name="T26" fmla="*/ 25 w 158"/>
                <a:gd name="T27" fmla="*/ 32 h 330"/>
                <a:gd name="T28" fmla="*/ 0 w 158"/>
                <a:gd name="T29" fmla="*/ 32 h 330"/>
                <a:gd name="T30" fmla="*/ 0 w 158"/>
                <a:gd name="T31" fmla="*/ 330 h 33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58" h="330">
                  <a:moveTo>
                    <a:pt x="0" y="330"/>
                  </a:moveTo>
                  <a:lnTo>
                    <a:pt x="20" y="330"/>
                  </a:lnTo>
                  <a:lnTo>
                    <a:pt x="51" y="325"/>
                  </a:lnTo>
                  <a:lnTo>
                    <a:pt x="97" y="314"/>
                  </a:lnTo>
                  <a:lnTo>
                    <a:pt x="132" y="304"/>
                  </a:lnTo>
                  <a:lnTo>
                    <a:pt x="143" y="288"/>
                  </a:lnTo>
                  <a:lnTo>
                    <a:pt x="158" y="283"/>
                  </a:lnTo>
                  <a:lnTo>
                    <a:pt x="158" y="0"/>
                  </a:lnTo>
                  <a:lnTo>
                    <a:pt x="153" y="0"/>
                  </a:lnTo>
                  <a:lnTo>
                    <a:pt x="138" y="6"/>
                  </a:lnTo>
                  <a:lnTo>
                    <a:pt x="122" y="21"/>
                  </a:lnTo>
                  <a:lnTo>
                    <a:pt x="92" y="21"/>
                  </a:lnTo>
                  <a:lnTo>
                    <a:pt x="66" y="27"/>
                  </a:lnTo>
                  <a:lnTo>
                    <a:pt x="25" y="32"/>
                  </a:lnTo>
                  <a:lnTo>
                    <a:pt x="0" y="32"/>
                  </a:lnTo>
                  <a:lnTo>
                    <a:pt x="0" y="33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0207" name="Freeform 31"/>
            <p:cNvSpPr>
              <a:spLocks/>
            </p:cNvSpPr>
            <p:nvPr/>
          </p:nvSpPr>
          <p:spPr bwMode="auto">
            <a:xfrm>
              <a:off x="545" y="3240"/>
              <a:ext cx="46" cy="298"/>
            </a:xfrm>
            <a:custGeom>
              <a:avLst/>
              <a:gdLst>
                <a:gd name="T0" fmla="*/ 0 w 46"/>
                <a:gd name="T1" fmla="*/ 298 h 298"/>
                <a:gd name="T2" fmla="*/ 41 w 46"/>
                <a:gd name="T3" fmla="*/ 298 h 298"/>
                <a:gd name="T4" fmla="*/ 46 w 46"/>
                <a:gd name="T5" fmla="*/ 0 h 298"/>
                <a:gd name="T6" fmla="*/ 11 w 46"/>
                <a:gd name="T7" fmla="*/ 0 h 298"/>
                <a:gd name="T8" fmla="*/ 0 w 46"/>
                <a:gd name="T9" fmla="*/ 298 h 2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6" h="298">
                  <a:moveTo>
                    <a:pt x="0" y="298"/>
                  </a:moveTo>
                  <a:lnTo>
                    <a:pt x="41" y="298"/>
                  </a:lnTo>
                  <a:lnTo>
                    <a:pt x="46" y="0"/>
                  </a:lnTo>
                  <a:lnTo>
                    <a:pt x="11" y="0"/>
                  </a:lnTo>
                  <a:lnTo>
                    <a:pt x="0" y="298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0208" name="Freeform 32"/>
            <p:cNvSpPr>
              <a:spLocks/>
            </p:cNvSpPr>
            <p:nvPr/>
          </p:nvSpPr>
          <p:spPr bwMode="auto">
            <a:xfrm>
              <a:off x="402" y="3203"/>
              <a:ext cx="31" cy="309"/>
            </a:xfrm>
            <a:custGeom>
              <a:avLst/>
              <a:gdLst>
                <a:gd name="T0" fmla="*/ 31 w 31"/>
                <a:gd name="T1" fmla="*/ 309 h 309"/>
                <a:gd name="T2" fmla="*/ 16 w 31"/>
                <a:gd name="T3" fmla="*/ 304 h 309"/>
                <a:gd name="T4" fmla="*/ 0 w 31"/>
                <a:gd name="T5" fmla="*/ 288 h 309"/>
                <a:gd name="T6" fmla="*/ 0 w 31"/>
                <a:gd name="T7" fmla="*/ 0 h 309"/>
                <a:gd name="T8" fmla="*/ 6 w 31"/>
                <a:gd name="T9" fmla="*/ 5 h 309"/>
                <a:gd name="T10" fmla="*/ 16 w 31"/>
                <a:gd name="T11" fmla="*/ 5 h 309"/>
                <a:gd name="T12" fmla="*/ 31 w 31"/>
                <a:gd name="T13" fmla="*/ 21 h 309"/>
                <a:gd name="T14" fmla="*/ 31 w 31"/>
                <a:gd name="T15" fmla="*/ 309 h 30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1" h="309">
                  <a:moveTo>
                    <a:pt x="31" y="309"/>
                  </a:moveTo>
                  <a:lnTo>
                    <a:pt x="16" y="304"/>
                  </a:lnTo>
                  <a:lnTo>
                    <a:pt x="0" y="288"/>
                  </a:lnTo>
                  <a:lnTo>
                    <a:pt x="0" y="0"/>
                  </a:lnTo>
                  <a:lnTo>
                    <a:pt x="6" y="5"/>
                  </a:lnTo>
                  <a:lnTo>
                    <a:pt x="16" y="5"/>
                  </a:lnTo>
                  <a:lnTo>
                    <a:pt x="31" y="21"/>
                  </a:lnTo>
                  <a:lnTo>
                    <a:pt x="31" y="309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0209" name="Rectangle 33"/>
            <p:cNvSpPr>
              <a:spLocks noChangeArrowheads="1"/>
            </p:cNvSpPr>
            <p:nvPr/>
          </p:nvSpPr>
          <p:spPr bwMode="auto">
            <a:xfrm>
              <a:off x="949" y="3287"/>
              <a:ext cx="320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800000"/>
                </a:buClr>
                <a:buSzPct val="6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è"/>
                <a:defRPr sz="2200">
                  <a:solidFill>
                    <a:schemeClr val="tx1"/>
                  </a:solidFill>
                  <a:latin typeface="Arial Narrow" panose="020B060602020203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9900"/>
                </a:buClr>
                <a:buSzPct val="8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F9900"/>
                </a:buClr>
                <a:buSzPct val="125000"/>
                <a:buFont typeface="Arial Narrow" panose="020B0606020202030204" pitchFamily="34" charset="0"/>
                <a:buChar char="−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ru-RU" sz="900">
                  <a:solidFill>
                    <a:srgbClr val="000000"/>
                  </a:solidFill>
                  <a:latin typeface="Arial" panose="020B0604020202020204" pitchFamily="34" charset="0"/>
                </a:rPr>
                <a:t>QM отчет</a:t>
              </a:r>
              <a:endParaRPr lang="ru-RU" altLang="ru-RU">
                <a:latin typeface="Times New Roman" panose="02020603050405020304" pitchFamily="18" charset="0"/>
              </a:endParaRPr>
            </a:p>
          </p:txBody>
        </p:sp>
        <p:sp>
          <p:nvSpPr>
            <p:cNvPr id="50210" name="Freeform 34"/>
            <p:cNvSpPr>
              <a:spLocks/>
            </p:cNvSpPr>
            <p:nvPr/>
          </p:nvSpPr>
          <p:spPr bwMode="auto">
            <a:xfrm>
              <a:off x="1940" y="3051"/>
              <a:ext cx="577" cy="587"/>
            </a:xfrm>
            <a:custGeom>
              <a:avLst/>
              <a:gdLst>
                <a:gd name="T0" fmla="*/ 30 w 577"/>
                <a:gd name="T1" fmla="*/ 0 h 587"/>
                <a:gd name="T2" fmla="*/ 444 w 577"/>
                <a:gd name="T3" fmla="*/ 6 h 587"/>
                <a:gd name="T4" fmla="*/ 470 w 577"/>
                <a:gd name="T5" fmla="*/ 16 h 587"/>
                <a:gd name="T6" fmla="*/ 541 w 577"/>
                <a:gd name="T7" fmla="*/ 84 h 587"/>
                <a:gd name="T8" fmla="*/ 551 w 577"/>
                <a:gd name="T9" fmla="*/ 356 h 587"/>
                <a:gd name="T10" fmla="*/ 567 w 577"/>
                <a:gd name="T11" fmla="*/ 356 h 587"/>
                <a:gd name="T12" fmla="*/ 577 w 577"/>
                <a:gd name="T13" fmla="*/ 519 h 587"/>
                <a:gd name="T14" fmla="*/ 490 w 577"/>
                <a:gd name="T15" fmla="*/ 587 h 587"/>
                <a:gd name="T16" fmla="*/ 5 w 577"/>
                <a:gd name="T17" fmla="*/ 566 h 587"/>
                <a:gd name="T18" fmla="*/ 0 w 577"/>
                <a:gd name="T19" fmla="*/ 393 h 587"/>
                <a:gd name="T20" fmla="*/ 20 w 577"/>
                <a:gd name="T21" fmla="*/ 393 h 587"/>
                <a:gd name="T22" fmla="*/ 30 w 577"/>
                <a:gd name="T23" fmla="*/ 0 h 58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77" h="587">
                  <a:moveTo>
                    <a:pt x="30" y="0"/>
                  </a:moveTo>
                  <a:lnTo>
                    <a:pt x="444" y="6"/>
                  </a:lnTo>
                  <a:lnTo>
                    <a:pt x="470" y="16"/>
                  </a:lnTo>
                  <a:lnTo>
                    <a:pt x="541" y="84"/>
                  </a:lnTo>
                  <a:lnTo>
                    <a:pt x="551" y="356"/>
                  </a:lnTo>
                  <a:lnTo>
                    <a:pt x="567" y="356"/>
                  </a:lnTo>
                  <a:lnTo>
                    <a:pt x="577" y="519"/>
                  </a:lnTo>
                  <a:lnTo>
                    <a:pt x="490" y="587"/>
                  </a:lnTo>
                  <a:lnTo>
                    <a:pt x="5" y="566"/>
                  </a:lnTo>
                  <a:lnTo>
                    <a:pt x="0" y="393"/>
                  </a:lnTo>
                  <a:lnTo>
                    <a:pt x="20" y="393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0211" name="Freeform 35"/>
            <p:cNvSpPr>
              <a:spLocks/>
            </p:cNvSpPr>
            <p:nvPr/>
          </p:nvSpPr>
          <p:spPr bwMode="auto">
            <a:xfrm>
              <a:off x="1975" y="3067"/>
              <a:ext cx="404" cy="382"/>
            </a:xfrm>
            <a:custGeom>
              <a:avLst/>
              <a:gdLst>
                <a:gd name="T0" fmla="*/ 0 w 404"/>
                <a:gd name="T1" fmla="*/ 372 h 382"/>
                <a:gd name="T2" fmla="*/ 404 w 404"/>
                <a:gd name="T3" fmla="*/ 382 h 382"/>
                <a:gd name="T4" fmla="*/ 404 w 404"/>
                <a:gd name="T5" fmla="*/ 0 h 382"/>
                <a:gd name="T6" fmla="*/ 11 w 404"/>
                <a:gd name="T7" fmla="*/ 0 h 382"/>
                <a:gd name="T8" fmla="*/ 0 w 404"/>
                <a:gd name="T9" fmla="*/ 372 h 3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4" h="382">
                  <a:moveTo>
                    <a:pt x="0" y="372"/>
                  </a:moveTo>
                  <a:lnTo>
                    <a:pt x="404" y="382"/>
                  </a:lnTo>
                  <a:lnTo>
                    <a:pt x="404" y="0"/>
                  </a:lnTo>
                  <a:lnTo>
                    <a:pt x="11" y="0"/>
                  </a:lnTo>
                  <a:lnTo>
                    <a:pt x="0" y="37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0212" name="Freeform 36"/>
            <p:cNvSpPr>
              <a:spLocks/>
            </p:cNvSpPr>
            <p:nvPr/>
          </p:nvSpPr>
          <p:spPr bwMode="auto">
            <a:xfrm>
              <a:off x="1955" y="3460"/>
              <a:ext cx="470" cy="162"/>
            </a:xfrm>
            <a:custGeom>
              <a:avLst/>
              <a:gdLst>
                <a:gd name="T0" fmla="*/ 0 w 470"/>
                <a:gd name="T1" fmla="*/ 0 h 162"/>
                <a:gd name="T2" fmla="*/ 470 w 470"/>
                <a:gd name="T3" fmla="*/ 5 h 162"/>
                <a:gd name="T4" fmla="*/ 470 w 470"/>
                <a:gd name="T5" fmla="*/ 162 h 162"/>
                <a:gd name="T6" fmla="*/ 0 w 470"/>
                <a:gd name="T7" fmla="*/ 146 h 162"/>
                <a:gd name="T8" fmla="*/ 0 w 470"/>
                <a:gd name="T9" fmla="*/ 0 h 1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70" h="162">
                  <a:moveTo>
                    <a:pt x="0" y="0"/>
                  </a:moveTo>
                  <a:lnTo>
                    <a:pt x="470" y="5"/>
                  </a:lnTo>
                  <a:lnTo>
                    <a:pt x="470" y="162"/>
                  </a:lnTo>
                  <a:lnTo>
                    <a:pt x="0" y="1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0213" name="Freeform 37"/>
            <p:cNvSpPr>
              <a:spLocks/>
            </p:cNvSpPr>
            <p:nvPr/>
          </p:nvSpPr>
          <p:spPr bwMode="auto">
            <a:xfrm>
              <a:off x="2394" y="3078"/>
              <a:ext cx="82" cy="366"/>
            </a:xfrm>
            <a:custGeom>
              <a:avLst/>
              <a:gdLst>
                <a:gd name="T0" fmla="*/ 5 w 82"/>
                <a:gd name="T1" fmla="*/ 0 h 366"/>
                <a:gd name="T2" fmla="*/ 77 w 82"/>
                <a:gd name="T3" fmla="*/ 62 h 366"/>
                <a:gd name="T4" fmla="*/ 82 w 82"/>
                <a:gd name="T5" fmla="*/ 293 h 366"/>
                <a:gd name="T6" fmla="*/ 0 w 82"/>
                <a:gd name="T7" fmla="*/ 366 h 366"/>
                <a:gd name="T8" fmla="*/ 5 w 82"/>
                <a:gd name="T9" fmla="*/ 0 h 36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2" h="366">
                  <a:moveTo>
                    <a:pt x="5" y="0"/>
                  </a:moveTo>
                  <a:lnTo>
                    <a:pt x="77" y="62"/>
                  </a:lnTo>
                  <a:lnTo>
                    <a:pt x="82" y="293"/>
                  </a:lnTo>
                  <a:lnTo>
                    <a:pt x="0" y="366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7A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0214" name="Freeform 38"/>
            <p:cNvSpPr>
              <a:spLocks/>
            </p:cNvSpPr>
            <p:nvPr/>
          </p:nvSpPr>
          <p:spPr bwMode="auto">
            <a:xfrm>
              <a:off x="2440" y="3433"/>
              <a:ext cx="62" cy="178"/>
            </a:xfrm>
            <a:custGeom>
              <a:avLst/>
              <a:gdLst>
                <a:gd name="T0" fmla="*/ 0 w 62"/>
                <a:gd name="T1" fmla="*/ 32 h 178"/>
                <a:gd name="T2" fmla="*/ 51 w 62"/>
                <a:gd name="T3" fmla="*/ 0 h 178"/>
                <a:gd name="T4" fmla="*/ 62 w 62"/>
                <a:gd name="T5" fmla="*/ 131 h 178"/>
                <a:gd name="T6" fmla="*/ 0 w 62"/>
                <a:gd name="T7" fmla="*/ 178 h 178"/>
                <a:gd name="T8" fmla="*/ 0 w 62"/>
                <a:gd name="T9" fmla="*/ 32 h 1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2" h="178">
                  <a:moveTo>
                    <a:pt x="0" y="32"/>
                  </a:moveTo>
                  <a:lnTo>
                    <a:pt x="51" y="0"/>
                  </a:lnTo>
                  <a:lnTo>
                    <a:pt x="62" y="131"/>
                  </a:lnTo>
                  <a:lnTo>
                    <a:pt x="0" y="178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7A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0215" name="Freeform 39"/>
            <p:cNvSpPr>
              <a:spLocks/>
            </p:cNvSpPr>
            <p:nvPr/>
          </p:nvSpPr>
          <p:spPr bwMode="auto">
            <a:xfrm>
              <a:off x="2011" y="3104"/>
              <a:ext cx="332" cy="303"/>
            </a:xfrm>
            <a:custGeom>
              <a:avLst/>
              <a:gdLst>
                <a:gd name="T0" fmla="*/ 0 w 332"/>
                <a:gd name="T1" fmla="*/ 298 h 303"/>
                <a:gd name="T2" fmla="*/ 327 w 332"/>
                <a:gd name="T3" fmla="*/ 303 h 303"/>
                <a:gd name="T4" fmla="*/ 332 w 332"/>
                <a:gd name="T5" fmla="*/ 0 h 303"/>
                <a:gd name="T6" fmla="*/ 10 w 332"/>
                <a:gd name="T7" fmla="*/ 0 h 303"/>
                <a:gd name="T8" fmla="*/ 0 w 332"/>
                <a:gd name="T9" fmla="*/ 298 h 3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32" h="303">
                  <a:moveTo>
                    <a:pt x="0" y="298"/>
                  </a:moveTo>
                  <a:lnTo>
                    <a:pt x="327" y="303"/>
                  </a:lnTo>
                  <a:lnTo>
                    <a:pt x="332" y="0"/>
                  </a:lnTo>
                  <a:lnTo>
                    <a:pt x="10" y="0"/>
                  </a:lnTo>
                  <a:lnTo>
                    <a:pt x="0" y="298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0216" name="Freeform 40"/>
            <p:cNvSpPr>
              <a:spLocks/>
            </p:cNvSpPr>
            <p:nvPr/>
          </p:nvSpPr>
          <p:spPr bwMode="auto">
            <a:xfrm>
              <a:off x="1991" y="3496"/>
              <a:ext cx="398" cy="84"/>
            </a:xfrm>
            <a:custGeom>
              <a:avLst/>
              <a:gdLst>
                <a:gd name="T0" fmla="*/ 0 w 398"/>
                <a:gd name="T1" fmla="*/ 74 h 84"/>
                <a:gd name="T2" fmla="*/ 398 w 398"/>
                <a:gd name="T3" fmla="*/ 84 h 84"/>
                <a:gd name="T4" fmla="*/ 398 w 398"/>
                <a:gd name="T5" fmla="*/ 5 h 84"/>
                <a:gd name="T6" fmla="*/ 0 w 398"/>
                <a:gd name="T7" fmla="*/ 0 h 84"/>
                <a:gd name="T8" fmla="*/ 0 w 398"/>
                <a:gd name="T9" fmla="*/ 74 h 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98" h="84">
                  <a:moveTo>
                    <a:pt x="0" y="74"/>
                  </a:moveTo>
                  <a:lnTo>
                    <a:pt x="398" y="84"/>
                  </a:lnTo>
                  <a:lnTo>
                    <a:pt x="398" y="5"/>
                  </a:lnTo>
                  <a:lnTo>
                    <a:pt x="0" y="0"/>
                  </a:lnTo>
                  <a:lnTo>
                    <a:pt x="0" y="74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0217" name="Freeform 41"/>
            <p:cNvSpPr>
              <a:spLocks/>
            </p:cNvSpPr>
            <p:nvPr/>
          </p:nvSpPr>
          <p:spPr bwMode="auto">
            <a:xfrm>
              <a:off x="2251" y="3512"/>
              <a:ext cx="113" cy="47"/>
            </a:xfrm>
            <a:custGeom>
              <a:avLst/>
              <a:gdLst>
                <a:gd name="T0" fmla="*/ 0 w 113"/>
                <a:gd name="T1" fmla="*/ 42 h 47"/>
                <a:gd name="T2" fmla="*/ 0 w 113"/>
                <a:gd name="T3" fmla="*/ 0 h 47"/>
                <a:gd name="T4" fmla="*/ 113 w 113"/>
                <a:gd name="T5" fmla="*/ 5 h 47"/>
                <a:gd name="T6" fmla="*/ 108 w 113"/>
                <a:gd name="T7" fmla="*/ 47 h 47"/>
                <a:gd name="T8" fmla="*/ 0 w 113"/>
                <a:gd name="T9" fmla="*/ 42 h 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3" h="47">
                  <a:moveTo>
                    <a:pt x="0" y="42"/>
                  </a:moveTo>
                  <a:lnTo>
                    <a:pt x="0" y="0"/>
                  </a:lnTo>
                  <a:lnTo>
                    <a:pt x="113" y="5"/>
                  </a:lnTo>
                  <a:lnTo>
                    <a:pt x="108" y="47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0218" name="Freeform 42"/>
            <p:cNvSpPr>
              <a:spLocks/>
            </p:cNvSpPr>
            <p:nvPr/>
          </p:nvSpPr>
          <p:spPr bwMode="auto">
            <a:xfrm>
              <a:off x="2021" y="3507"/>
              <a:ext cx="36" cy="42"/>
            </a:xfrm>
            <a:custGeom>
              <a:avLst/>
              <a:gdLst>
                <a:gd name="T0" fmla="*/ 36 w 36"/>
                <a:gd name="T1" fmla="*/ 42 h 42"/>
                <a:gd name="T2" fmla="*/ 36 w 36"/>
                <a:gd name="T3" fmla="*/ 5 h 42"/>
                <a:gd name="T4" fmla="*/ 0 w 36"/>
                <a:gd name="T5" fmla="*/ 0 h 42"/>
                <a:gd name="T6" fmla="*/ 0 w 36"/>
                <a:gd name="T7" fmla="*/ 42 h 42"/>
                <a:gd name="T8" fmla="*/ 36 w 36"/>
                <a:gd name="T9" fmla="*/ 42 h 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6" h="42">
                  <a:moveTo>
                    <a:pt x="36" y="42"/>
                  </a:moveTo>
                  <a:lnTo>
                    <a:pt x="36" y="5"/>
                  </a:lnTo>
                  <a:lnTo>
                    <a:pt x="0" y="0"/>
                  </a:lnTo>
                  <a:lnTo>
                    <a:pt x="0" y="42"/>
                  </a:lnTo>
                  <a:lnTo>
                    <a:pt x="36" y="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0219" name="Freeform 43"/>
            <p:cNvSpPr>
              <a:spLocks/>
            </p:cNvSpPr>
            <p:nvPr/>
          </p:nvSpPr>
          <p:spPr bwMode="auto">
            <a:xfrm>
              <a:off x="2267" y="3360"/>
              <a:ext cx="40" cy="42"/>
            </a:xfrm>
            <a:custGeom>
              <a:avLst/>
              <a:gdLst>
                <a:gd name="T0" fmla="*/ 35 w 40"/>
                <a:gd name="T1" fmla="*/ 42 h 42"/>
                <a:gd name="T2" fmla="*/ 40 w 40"/>
                <a:gd name="T3" fmla="*/ 0 h 42"/>
                <a:gd name="T4" fmla="*/ 0 w 40"/>
                <a:gd name="T5" fmla="*/ 0 h 42"/>
                <a:gd name="T6" fmla="*/ 0 w 40"/>
                <a:gd name="T7" fmla="*/ 37 h 42"/>
                <a:gd name="T8" fmla="*/ 35 w 40"/>
                <a:gd name="T9" fmla="*/ 42 h 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" h="42">
                  <a:moveTo>
                    <a:pt x="35" y="42"/>
                  </a:moveTo>
                  <a:lnTo>
                    <a:pt x="40" y="0"/>
                  </a:lnTo>
                  <a:lnTo>
                    <a:pt x="0" y="0"/>
                  </a:lnTo>
                  <a:lnTo>
                    <a:pt x="0" y="37"/>
                  </a:lnTo>
                  <a:lnTo>
                    <a:pt x="35" y="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0220" name="Freeform 44"/>
            <p:cNvSpPr>
              <a:spLocks/>
            </p:cNvSpPr>
            <p:nvPr/>
          </p:nvSpPr>
          <p:spPr bwMode="auto">
            <a:xfrm>
              <a:off x="2042" y="3119"/>
              <a:ext cx="281" cy="225"/>
            </a:xfrm>
            <a:custGeom>
              <a:avLst/>
              <a:gdLst>
                <a:gd name="T0" fmla="*/ 0 w 281"/>
                <a:gd name="T1" fmla="*/ 225 h 225"/>
                <a:gd name="T2" fmla="*/ 281 w 281"/>
                <a:gd name="T3" fmla="*/ 220 h 225"/>
                <a:gd name="T4" fmla="*/ 281 w 281"/>
                <a:gd name="T5" fmla="*/ 0 h 225"/>
                <a:gd name="T6" fmla="*/ 5 w 281"/>
                <a:gd name="T7" fmla="*/ 0 h 225"/>
                <a:gd name="T8" fmla="*/ 0 w 281"/>
                <a:gd name="T9" fmla="*/ 225 h 2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81" h="225">
                  <a:moveTo>
                    <a:pt x="0" y="225"/>
                  </a:moveTo>
                  <a:lnTo>
                    <a:pt x="281" y="220"/>
                  </a:lnTo>
                  <a:lnTo>
                    <a:pt x="281" y="0"/>
                  </a:lnTo>
                  <a:lnTo>
                    <a:pt x="5" y="0"/>
                  </a:lnTo>
                  <a:lnTo>
                    <a:pt x="0" y="2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0221" name="Freeform 45"/>
            <p:cNvSpPr>
              <a:spLocks/>
            </p:cNvSpPr>
            <p:nvPr/>
          </p:nvSpPr>
          <p:spPr bwMode="auto">
            <a:xfrm>
              <a:off x="2078" y="3156"/>
              <a:ext cx="209" cy="147"/>
            </a:xfrm>
            <a:custGeom>
              <a:avLst/>
              <a:gdLst>
                <a:gd name="T0" fmla="*/ 0 w 209"/>
                <a:gd name="T1" fmla="*/ 147 h 147"/>
                <a:gd name="T2" fmla="*/ 209 w 209"/>
                <a:gd name="T3" fmla="*/ 147 h 147"/>
                <a:gd name="T4" fmla="*/ 209 w 209"/>
                <a:gd name="T5" fmla="*/ 0 h 147"/>
                <a:gd name="T6" fmla="*/ 5 w 209"/>
                <a:gd name="T7" fmla="*/ 0 h 147"/>
                <a:gd name="T8" fmla="*/ 0 w 209"/>
                <a:gd name="T9" fmla="*/ 147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9" h="147">
                  <a:moveTo>
                    <a:pt x="0" y="147"/>
                  </a:moveTo>
                  <a:lnTo>
                    <a:pt x="209" y="147"/>
                  </a:lnTo>
                  <a:lnTo>
                    <a:pt x="209" y="0"/>
                  </a:lnTo>
                  <a:lnTo>
                    <a:pt x="5" y="0"/>
                  </a:lnTo>
                  <a:lnTo>
                    <a:pt x="0" y="147"/>
                  </a:lnTo>
                  <a:close/>
                </a:path>
              </a:pathLst>
            </a:custGeom>
            <a:solidFill>
              <a:srgbClr val="B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0222" name="Rectangle 46"/>
            <p:cNvSpPr>
              <a:spLocks noChangeArrowheads="1"/>
            </p:cNvSpPr>
            <p:nvPr/>
          </p:nvSpPr>
          <p:spPr bwMode="auto">
            <a:xfrm>
              <a:off x="2542" y="3303"/>
              <a:ext cx="280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800000"/>
                </a:buClr>
                <a:buSzPct val="6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è"/>
                <a:defRPr sz="2200">
                  <a:solidFill>
                    <a:schemeClr val="tx1"/>
                  </a:solidFill>
                  <a:latin typeface="Arial Narrow" panose="020B060602020203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9900"/>
                </a:buClr>
                <a:buSzPct val="8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F9900"/>
                </a:buClr>
                <a:buSzPct val="125000"/>
                <a:buFont typeface="Arial Narrow" panose="020B0606020202030204" pitchFamily="34" charset="0"/>
                <a:buChar char="−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ru-RU" sz="900">
                  <a:solidFill>
                    <a:srgbClr val="000000"/>
                  </a:solidFill>
                  <a:latin typeface="Arial" panose="020B0604020202020204" pitchFamily="34" charset="0"/>
                </a:rPr>
                <a:t>SAP-R\3</a:t>
              </a:r>
              <a:endParaRPr lang="ru-RU" altLang="ru-RU">
                <a:latin typeface="Times New Roman" panose="02020603050405020304" pitchFamily="18" charset="0"/>
              </a:endParaRPr>
            </a:p>
          </p:txBody>
        </p:sp>
        <p:sp>
          <p:nvSpPr>
            <p:cNvPr id="50223" name="Freeform 47"/>
            <p:cNvSpPr>
              <a:spLocks/>
            </p:cNvSpPr>
            <p:nvPr/>
          </p:nvSpPr>
          <p:spPr bwMode="auto">
            <a:xfrm>
              <a:off x="3222" y="602"/>
              <a:ext cx="577" cy="592"/>
            </a:xfrm>
            <a:custGeom>
              <a:avLst/>
              <a:gdLst>
                <a:gd name="T0" fmla="*/ 378 w 577"/>
                <a:gd name="T1" fmla="*/ 26 h 592"/>
                <a:gd name="T2" fmla="*/ 403 w 577"/>
                <a:gd name="T3" fmla="*/ 53 h 592"/>
                <a:gd name="T4" fmla="*/ 434 w 577"/>
                <a:gd name="T5" fmla="*/ 136 h 592"/>
                <a:gd name="T6" fmla="*/ 424 w 577"/>
                <a:gd name="T7" fmla="*/ 241 h 592"/>
                <a:gd name="T8" fmla="*/ 516 w 577"/>
                <a:gd name="T9" fmla="*/ 293 h 592"/>
                <a:gd name="T10" fmla="*/ 531 w 577"/>
                <a:gd name="T11" fmla="*/ 314 h 592"/>
                <a:gd name="T12" fmla="*/ 567 w 577"/>
                <a:gd name="T13" fmla="*/ 414 h 592"/>
                <a:gd name="T14" fmla="*/ 561 w 577"/>
                <a:gd name="T15" fmla="*/ 513 h 592"/>
                <a:gd name="T16" fmla="*/ 572 w 577"/>
                <a:gd name="T17" fmla="*/ 513 h 592"/>
                <a:gd name="T18" fmla="*/ 577 w 577"/>
                <a:gd name="T19" fmla="*/ 581 h 592"/>
                <a:gd name="T20" fmla="*/ 0 w 577"/>
                <a:gd name="T21" fmla="*/ 592 h 592"/>
                <a:gd name="T22" fmla="*/ 0 w 577"/>
                <a:gd name="T23" fmla="*/ 524 h 592"/>
                <a:gd name="T24" fmla="*/ 46 w 577"/>
                <a:gd name="T25" fmla="*/ 518 h 592"/>
                <a:gd name="T26" fmla="*/ 30 w 577"/>
                <a:gd name="T27" fmla="*/ 304 h 592"/>
                <a:gd name="T28" fmla="*/ 153 w 577"/>
                <a:gd name="T29" fmla="*/ 241 h 592"/>
                <a:gd name="T30" fmla="*/ 199 w 577"/>
                <a:gd name="T31" fmla="*/ 236 h 592"/>
                <a:gd name="T32" fmla="*/ 168 w 577"/>
                <a:gd name="T33" fmla="*/ 147 h 592"/>
                <a:gd name="T34" fmla="*/ 173 w 577"/>
                <a:gd name="T35" fmla="*/ 26 h 592"/>
                <a:gd name="T36" fmla="*/ 281 w 577"/>
                <a:gd name="T37" fmla="*/ 0 h 592"/>
                <a:gd name="T38" fmla="*/ 378 w 577"/>
                <a:gd name="T39" fmla="*/ 26 h 59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577" h="592">
                  <a:moveTo>
                    <a:pt x="378" y="26"/>
                  </a:moveTo>
                  <a:lnTo>
                    <a:pt x="403" y="53"/>
                  </a:lnTo>
                  <a:lnTo>
                    <a:pt x="434" y="136"/>
                  </a:lnTo>
                  <a:lnTo>
                    <a:pt x="424" y="241"/>
                  </a:lnTo>
                  <a:lnTo>
                    <a:pt x="516" y="293"/>
                  </a:lnTo>
                  <a:lnTo>
                    <a:pt x="531" y="314"/>
                  </a:lnTo>
                  <a:lnTo>
                    <a:pt x="567" y="414"/>
                  </a:lnTo>
                  <a:lnTo>
                    <a:pt x="561" y="513"/>
                  </a:lnTo>
                  <a:lnTo>
                    <a:pt x="572" y="513"/>
                  </a:lnTo>
                  <a:lnTo>
                    <a:pt x="577" y="581"/>
                  </a:lnTo>
                  <a:lnTo>
                    <a:pt x="0" y="592"/>
                  </a:lnTo>
                  <a:lnTo>
                    <a:pt x="0" y="524"/>
                  </a:lnTo>
                  <a:lnTo>
                    <a:pt x="46" y="518"/>
                  </a:lnTo>
                  <a:lnTo>
                    <a:pt x="30" y="304"/>
                  </a:lnTo>
                  <a:lnTo>
                    <a:pt x="153" y="241"/>
                  </a:lnTo>
                  <a:lnTo>
                    <a:pt x="199" y="236"/>
                  </a:lnTo>
                  <a:lnTo>
                    <a:pt x="168" y="147"/>
                  </a:lnTo>
                  <a:lnTo>
                    <a:pt x="173" y="26"/>
                  </a:lnTo>
                  <a:lnTo>
                    <a:pt x="281" y="0"/>
                  </a:lnTo>
                  <a:lnTo>
                    <a:pt x="378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0224" name="Freeform 48"/>
            <p:cNvSpPr>
              <a:spLocks/>
            </p:cNvSpPr>
            <p:nvPr/>
          </p:nvSpPr>
          <p:spPr bwMode="auto">
            <a:xfrm>
              <a:off x="3237" y="843"/>
              <a:ext cx="546" cy="335"/>
            </a:xfrm>
            <a:custGeom>
              <a:avLst/>
              <a:gdLst>
                <a:gd name="T0" fmla="*/ 388 w 546"/>
                <a:gd name="T1" fmla="*/ 0 h 335"/>
                <a:gd name="T2" fmla="*/ 143 w 546"/>
                <a:gd name="T3" fmla="*/ 10 h 335"/>
                <a:gd name="T4" fmla="*/ 31 w 546"/>
                <a:gd name="T5" fmla="*/ 68 h 335"/>
                <a:gd name="T6" fmla="*/ 46 w 546"/>
                <a:gd name="T7" fmla="*/ 293 h 335"/>
                <a:gd name="T8" fmla="*/ 0 w 546"/>
                <a:gd name="T9" fmla="*/ 293 h 335"/>
                <a:gd name="T10" fmla="*/ 0 w 546"/>
                <a:gd name="T11" fmla="*/ 335 h 335"/>
                <a:gd name="T12" fmla="*/ 546 w 546"/>
                <a:gd name="T13" fmla="*/ 324 h 335"/>
                <a:gd name="T14" fmla="*/ 546 w 546"/>
                <a:gd name="T15" fmla="*/ 288 h 335"/>
                <a:gd name="T16" fmla="*/ 460 w 546"/>
                <a:gd name="T17" fmla="*/ 283 h 335"/>
                <a:gd name="T18" fmla="*/ 490 w 546"/>
                <a:gd name="T19" fmla="*/ 63 h 335"/>
                <a:gd name="T20" fmla="*/ 388 w 546"/>
                <a:gd name="T21" fmla="*/ 0 h 33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46" h="335">
                  <a:moveTo>
                    <a:pt x="388" y="0"/>
                  </a:moveTo>
                  <a:lnTo>
                    <a:pt x="143" y="10"/>
                  </a:lnTo>
                  <a:lnTo>
                    <a:pt x="31" y="68"/>
                  </a:lnTo>
                  <a:lnTo>
                    <a:pt x="46" y="293"/>
                  </a:lnTo>
                  <a:lnTo>
                    <a:pt x="0" y="293"/>
                  </a:lnTo>
                  <a:lnTo>
                    <a:pt x="0" y="335"/>
                  </a:lnTo>
                  <a:lnTo>
                    <a:pt x="546" y="324"/>
                  </a:lnTo>
                  <a:lnTo>
                    <a:pt x="546" y="288"/>
                  </a:lnTo>
                  <a:lnTo>
                    <a:pt x="460" y="283"/>
                  </a:lnTo>
                  <a:lnTo>
                    <a:pt x="490" y="63"/>
                  </a:lnTo>
                  <a:lnTo>
                    <a:pt x="38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0225" name="Freeform 49"/>
            <p:cNvSpPr>
              <a:spLocks/>
            </p:cNvSpPr>
            <p:nvPr/>
          </p:nvSpPr>
          <p:spPr bwMode="auto">
            <a:xfrm>
              <a:off x="3400" y="618"/>
              <a:ext cx="200" cy="220"/>
            </a:xfrm>
            <a:custGeom>
              <a:avLst/>
              <a:gdLst>
                <a:gd name="T0" fmla="*/ 103 w 200"/>
                <a:gd name="T1" fmla="*/ 0 h 220"/>
                <a:gd name="T2" fmla="*/ 195 w 200"/>
                <a:gd name="T3" fmla="*/ 21 h 220"/>
                <a:gd name="T4" fmla="*/ 200 w 200"/>
                <a:gd name="T5" fmla="*/ 120 h 220"/>
                <a:gd name="T6" fmla="*/ 174 w 200"/>
                <a:gd name="T7" fmla="*/ 220 h 220"/>
                <a:gd name="T8" fmla="*/ 36 w 200"/>
                <a:gd name="T9" fmla="*/ 220 h 220"/>
                <a:gd name="T10" fmla="*/ 0 w 200"/>
                <a:gd name="T11" fmla="*/ 131 h 220"/>
                <a:gd name="T12" fmla="*/ 11 w 200"/>
                <a:gd name="T13" fmla="*/ 21 h 220"/>
                <a:gd name="T14" fmla="*/ 103 w 200"/>
                <a:gd name="T15" fmla="*/ 0 h 2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00" h="220">
                  <a:moveTo>
                    <a:pt x="103" y="0"/>
                  </a:moveTo>
                  <a:lnTo>
                    <a:pt x="195" y="21"/>
                  </a:lnTo>
                  <a:lnTo>
                    <a:pt x="200" y="120"/>
                  </a:lnTo>
                  <a:lnTo>
                    <a:pt x="174" y="220"/>
                  </a:lnTo>
                  <a:lnTo>
                    <a:pt x="36" y="220"/>
                  </a:lnTo>
                  <a:lnTo>
                    <a:pt x="0" y="131"/>
                  </a:lnTo>
                  <a:lnTo>
                    <a:pt x="11" y="21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0226" name="Freeform 50"/>
            <p:cNvSpPr>
              <a:spLocks/>
            </p:cNvSpPr>
            <p:nvPr/>
          </p:nvSpPr>
          <p:spPr bwMode="auto">
            <a:xfrm>
              <a:off x="3717" y="927"/>
              <a:ext cx="61" cy="188"/>
            </a:xfrm>
            <a:custGeom>
              <a:avLst/>
              <a:gdLst>
                <a:gd name="T0" fmla="*/ 61 w 61"/>
                <a:gd name="T1" fmla="*/ 89 h 188"/>
                <a:gd name="T2" fmla="*/ 51 w 61"/>
                <a:gd name="T3" fmla="*/ 188 h 188"/>
                <a:gd name="T4" fmla="*/ 0 w 61"/>
                <a:gd name="T5" fmla="*/ 188 h 188"/>
                <a:gd name="T6" fmla="*/ 21 w 61"/>
                <a:gd name="T7" fmla="*/ 0 h 188"/>
                <a:gd name="T8" fmla="*/ 61 w 61"/>
                <a:gd name="T9" fmla="*/ 89 h 1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1" h="188">
                  <a:moveTo>
                    <a:pt x="61" y="89"/>
                  </a:moveTo>
                  <a:lnTo>
                    <a:pt x="51" y="188"/>
                  </a:lnTo>
                  <a:lnTo>
                    <a:pt x="0" y="188"/>
                  </a:lnTo>
                  <a:lnTo>
                    <a:pt x="21" y="0"/>
                  </a:lnTo>
                  <a:lnTo>
                    <a:pt x="61" y="89"/>
                  </a:lnTo>
                  <a:close/>
                </a:path>
              </a:pathLst>
            </a:custGeom>
            <a:solidFill>
              <a:srgbClr val="9999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0227" name="Freeform 51"/>
            <p:cNvSpPr>
              <a:spLocks/>
            </p:cNvSpPr>
            <p:nvPr/>
          </p:nvSpPr>
          <p:spPr bwMode="auto">
            <a:xfrm>
              <a:off x="3595" y="660"/>
              <a:ext cx="51" cy="178"/>
            </a:xfrm>
            <a:custGeom>
              <a:avLst/>
              <a:gdLst>
                <a:gd name="T0" fmla="*/ 15 w 51"/>
                <a:gd name="T1" fmla="*/ 0 h 178"/>
                <a:gd name="T2" fmla="*/ 51 w 51"/>
                <a:gd name="T3" fmla="*/ 78 h 178"/>
                <a:gd name="T4" fmla="*/ 40 w 51"/>
                <a:gd name="T5" fmla="*/ 178 h 178"/>
                <a:gd name="T6" fmla="*/ 0 w 51"/>
                <a:gd name="T7" fmla="*/ 178 h 178"/>
                <a:gd name="T8" fmla="*/ 15 w 51"/>
                <a:gd name="T9" fmla="*/ 84 h 178"/>
                <a:gd name="T10" fmla="*/ 15 w 51"/>
                <a:gd name="T11" fmla="*/ 0 h 17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1" h="178">
                  <a:moveTo>
                    <a:pt x="15" y="0"/>
                  </a:moveTo>
                  <a:lnTo>
                    <a:pt x="51" y="78"/>
                  </a:lnTo>
                  <a:lnTo>
                    <a:pt x="40" y="178"/>
                  </a:lnTo>
                  <a:lnTo>
                    <a:pt x="0" y="178"/>
                  </a:lnTo>
                  <a:lnTo>
                    <a:pt x="15" y="84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9999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0228" name="Freeform 52"/>
            <p:cNvSpPr>
              <a:spLocks/>
            </p:cNvSpPr>
            <p:nvPr/>
          </p:nvSpPr>
          <p:spPr bwMode="auto">
            <a:xfrm>
              <a:off x="3309" y="885"/>
              <a:ext cx="377" cy="246"/>
            </a:xfrm>
            <a:custGeom>
              <a:avLst/>
              <a:gdLst>
                <a:gd name="T0" fmla="*/ 275 w 377"/>
                <a:gd name="T1" fmla="*/ 89 h 246"/>
                <a:gd name="T2" fmla="*/ 260 w 377"/>
                <a:gd name="T3" fmla="*/ 241 h 246"/>
                <a:gd name="T4" fmla="*/ 219 w 377"/>
                <a:gd name="T5" fmla="*/ 241 h 246"/>
                <a:gd name="T6" fmla="*/ 245 w 377"/>
                <a:gd name="T7" fmla="*/ 188 h 246"/>
                <a:gd name="T8" fmla="*/ 209 w 377"/>
                <a:gd name="T9" fmla="*/ 52 h 246"/>
                <a:gd name="T10" fmla="*/ 173 w 377"/>
                <a:gd name="T11" fmla="*/ 52 h 246"/>
                <a:gd name="T12" fmla="*/ 132 w 377"/>
                <a:gd name="T13" fmla="*/ 193 h 246"/>
                <a:gd name="T14" fmla="*/ 168 w 377"/>
                <a:gd name="T15" fmla="*/ 246 h 246"/>
                <a:gd name="T16" fmla="*/ 102 w 377"/>
                <a:gd name="T17" fmla="*/ 246 h 246"/>
                <a:gd name="T18" fmla="*/ 86 w 377"/>
                <a:gd name="T19" fmla="*/ 99 h 246"/>
                <a:gd name="T20" fmla="*/ 45 w 377"/>
                <a:gd name="T21" fmla="*/ 104 h 246"/>
                <a:gd name="T22" fmla="*/ 66 w 377"/>
                <a:gd name="T23" fmla="*/ 246 h 246"/>
                <a:gd name="T24" fmla="*/ 15 w 377"/>
                <a:gd name="T25" fmla="*/ 246 h 246"/>
                <a:gd name="T26" fmla="*/ 0 w 377"/>
                <a:gd name="T27" fmla="*/ 47 h 246"/>
                <a:gd name="T28" fmla="*/ 76 w 377"/>
                <a:gd name="T29" fmla="*/ 10 h 246"/>
                <a:gd name="T30" fmla="*/ 311 w 377"/>
                <a:gd name="T31" fmla="*/ 0 h 246"/>
                <a:gd name="T32" fmla="*/ 377 w 377"/>
                <a:gd name="T33" fmla="*/ 42 h 246"/>
                <a:gd name="T34" fmla="*/ 352 w 377"/>
                <a:gd name="T35" fmla="*/ 241 h 246"/>
                <a:gd name="T36" fmla="*/ 296 w 377"/>
                <a:gd name="T37" fmla="*/ 241 h 246"/>
                <a:gd name="T38" fmla="*/ 311 w 377"/>
                <a:gd name="T39" fmla="*/ 94 h 246"/>
                <a:gd name="T40" fmla="*/ 275 w 377"/>
                <a:gd name="T41" fmla="*/ 89 h 24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377" h="246">
                  <a:moveTo>
                    <a:pt x="275" y="89"/>
                  </a:moveTo>
                  <a:lnTo>
                    <a:pt x="260" y="241"/>
                  </a:lnTo>
                  <a:lnTo>
                    <a:pt x="219" y="241"/>
                  </a:lnTo>
                  <a:lnTo>
                    <a:pt x="245" y="188"/>
                  </a:lnTo>
                  <a:lnTo>
                    <a:pt x="209" y="52"/>
                  </a:lnTo>
                  <a:lnTo>
                    <a:pt x="173" y="52"/>
                  </a:lnTo>
                  <a:lnTo>
                    <a:pt x="132" y="193"/>
                  </a:lnTo>
                  <a:lnTo>
                    <a:pt x="168" y="246"/>
                  </a:lnTo>
                  <a:lnTo>
                    <a:pt x="102" y="246"/>
                  </a:lnTo>
                  <a:lnTo>
                    <a:pt x="86" y="99"/>
                  </a:lnTo>
                  <a:lnTo>
                    <a:pt x="45" y="104"/>
                  </a:lnTo>
                  <a:lnTo>
                    <a:pt x="66" y="246"/>
                  </a:lnTo>
                  <a:lnTo>
                    <a:pt x="15" y="246"/>
                  </a:lnTo>
                  <a:lnTo>
                    <a:pt x="0" y="47"/>
                  </a:lnTo>
                  <a:lnTo>
                    <a:pt x="76" y="10"/>
                  </a:lnTo>
                  <a:lnTo>
                    <a:pt x="311" y="0"/>
                  </a:lnTo>
                  <a:lnTo>
                    <a:pt x="377" y="42"/>
                  </a:lnTo>
                  <a:lnTo>
                    <a:pt x="352" y="241"/>
                  </a:lnTo>
                  <a:lnTo>
                    <a:pt x="296" y="241"/>
                  </a:lnTo>
                  <a:lnTo>
                    <a:pt x="311" y="94"/>
                  </a:lnTo>
                  <a:lnTo>
                    <a:pt x="275" y="89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0229" name="Freeform 53"/>
            <p:cNvSpPr>
              <a:spLocks/>
            </p:cNvSpPr>
            <p:nvPr/>
          </p:nvSpPr>
          <p:spPr bwMode="auto">
            <a:xfrm>
              <a:off x="3487" y="1016"/>
              <a:ext cx="26" cy="78"/>
            </a:xfrm>
            <a:custGeom>
              <a:avLst/>
              <a:gdLst>
                <a:gd name="T0" fmla="*/ 10 w 26"/>
                <a:gd name="T1" fmla="*/ 0 h 78"/>
                <a:gd name="T2" fmla="*/ 0 w 26"/>
                <a:gd name="T3" fmla="*/ 52 h 78"/>
                <a:gd name="T4" fmla="*/ 16 w 26"/>
                <a:gd name="T5" fmla="*/ 78 h 78"/>
                <a:gd name="T6" fmla="*/ 26 w 26"/>
                <a:gd name="T7" fmla="*/ 52 h 78"/>
                <a:gd name="T8" fmla="*/ 10 w 26"/>
                <a:gd name="T9" fmla="*/ 0 h 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6" h="78">
                  <a:moveTo>
                    <a:pt x="10" y="0"/>
                  </a:moveTo>
                  <a:lnTo>
                    <a:pt x="0" y="52"/>
                  </a:lnTo>
                  <a:lnTo>
                    <a:pt x="16" y="78"/>
                  </a:lnTo>
                  <a:lnTo>
                    <a:pt x="26" y="52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0230" name="Freeform 54"/>
            <p:cNvSpPr>
              <a:spLocks/>
            </p:cNvSpPr>
            <p:nvPr/>
          </p:nvSpPr>
          <p:spPr bwMode="auto">
            <a:xfrm>
              <a:off x="3482" y="895"/>
              <a:ext cx="36" cy="37"/>
            </a:xfrm>
            <a:custGeom>
              <a:avLst/>
              <a:gdLst>
                <a:gd name="T0" fmla="*/ 0 w 36"/>
                <a:gd name="T1" fmla="*/ 37 h 37"/>
                <a:gd name="T2" fmla="*/ 36 w 36"/>
                <a:gd name="T3" fmla="*/ 37 h 37"/>
                <a:gd name="T4" fmla="*/ 36 w 36"/>
                <a:gd name="T5" fmla="*/ 0 h 37"/>
                <a:gd name="T6" fmla="*/ 0 w 36"/>
                <a:gd name="T7" fmla="*/ 6 h 37"/>
                <a:gd name="T8" fmla="*/ 0 w 36"/>
                <a:gd name="T9" fmla="*/ 37 h 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6" h="37">
                  <a:moveTo>
                    <a:pt x="0" y="37"/>
                  </a:moveTo>
                  <a:lnTo>
                    <a:pt x="36" y="37"/>
                  </a:lnTo>
                  <a:lnTo>
                    <a:pt x="36" y="0"/>
                  </a:lnTo>
                  <a:lnTo>
                    <a:pt x="0" y="6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0231" name="Freeform 55"/>
            <p:cNvSpPr>
              <a:spLocks/>
            </p:cNvSpPr>
            <p:nvPr/>
          </p:nvSpPr>
          <p:spPr bwMode="auto">
            <a:xfrm>
              <a:off x="3436" y="655"/>
              <a:ext cx="128" cy="146"/>
            </a:xfrm>
            <a:custGeom>
              <a:avLst/>
              <a:gdLst>
                <a:gd name="T0" fmla="*/ 21 w 128"/>
                <a:gd name="T1" fmla="*/ 146 h 146"/>
                <a:gd name="T2" fmla="*/ 107 w 128"/>
                <a:gd name="T3" fmla="*/ 146 h 146"/>
                <a:gd name="T4" fmla="*/ 128 w 128"/>
                <a:gd name="T5" fmla="*/ 78 h 146"/>
                <a:gd name="T6" fmla="*/ 123 w 128"/>
                <a:gd name="T7" fmla="*/ 15 h 146"/>
                <a:gd name="T8" fmla="*/ 67 w 128"/>
                <a:gd name="T9" fmla="*/ 0 h 146"/>
                <a:gd name="T10" fmla="*/ 5 w 128"/>
                <a:gd name="T11" fmla="*/ 15 h 146"/>
                <a:gd name="T12" fmla="*/ 0 w 128"/>
                <a:gd name="T13" fmla="*/ 83 h 146"/>
                <a:gd name="T14" fmla="*/ 21 w 128"/>
                <a:gd name="T15" fmla="*/ 146 h 14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28" h="146">
                  <a:moveTo>
                    <a:pt x="21" y="146"/>
                  </a:moveTo>
                  <a:lnTo>
                    <a:pt x="107" y="146"/>
                  </a:lnTo>
                  <a:lnTo>
                    <a:pt x="128" y="78"/>
                  </a:lnTo>
                  <a:lnTo>
                    <a:pt x="123" y="15"/>
                  </a:lnTo>
                  <a:lnTo>
                    <a:pt x="67" y="0"/>
                  </a:lnTo>
                  <a:lnTo>
                    <a:pt x="5" y="15"/>
                  </a:lnTo>
                  <a:lnTo>
                    <a:pt x="0" y="83"/>
                  </a:lnTo>
                  <a:lnTo>
                    <a:pt x="21" y="146"/>
                  </a:lnTo>
                  <a:close/>
                </a:path>
              </a:pathLst>
            </a:custGeom>
            <a:solidFill>
              <a:srgbClr val="FFF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0232" name="Rectangle 56"/>
            <p:cNvSpPr>
              <a:spLocks noChangeArrowheads="1"/>
            </p:cNvSpPr>
            <p:nvPr/>
          </p:nvSpPr>
          <p:spPr bwMode="auto">
            <a:xfrm>
              <a:off x="3824" y="859"/>
              <a:ext cx="364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800000"/>
                </a:buClr>
                <a:buSzPct val="6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è"/>
                <a:defRPr sz="2200">
                  <a:solidFill>
                    <a:schemeClr val="tx1"/>
                  </a:solidFill>
                  <a:latin typeface="Arial Narrow" panose="020B060602020203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9900"/>
                </a:buClr>
                <a:buSzPct val="8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F9900"/>
                </a:buClr>
                <a:buSzPct val="125000"/>
                <a:buFont typeface="Arial Narrow" panose="020B0606020202030204" pitchFamily="34" charset="0"/>
                <a:buChar char="−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ru-RU" sz="900">
                  <a:solidFill>
                    <a:srgbClr val="000000"/>
                  </a:solidFill>
                  <a:latin typeface="Arial" panose="020B0604020202020204" pitchFamily="34" charset="0"/>
                </a:rPr>
                <a:t>А. Сергеев</a:t>
              </a:r>
              <a:endParaRPr lang="ru-RU" altLang="ru-RU">
                <a:latin typeface="Times New Roman" panose="02020603050405020304" pitchFamily="18" charset="0"/>
              </a:endParaRPr>
            </a:p>
          </p:txBody>
        </p:sp>
        <p:sp>
          <p:nvSpPr>
            <p:cNvPr id="50233" name="Freeform 57"/>
            <p:cNvSpPr>
              <a:spLocks/>
            </p:cNvSpPr>
            <p:nvPr/>
          </p:nvSpPr>
          <p:spPr bwMode="auto">
            <a:xfrm>
              <a:off x="3104" y="1549"/>
              <a:ext cx="603" cy="587"/>
            </a:xfrm>
            <a:custGeom>
              <a:avLst/>
              <a:gdLst>
                <a:gd name="T0" fmla="*/ 87 w 603"/>
                <a:gd name="T1" fmla="*/ 267 h 587"/>
                <a:gd name="T2" fmla="*/ 0 w 603"/>
                <a:gd name="T3" fmla="*/ 529 h 587"/>
                <a:gd name="T4" fmla="*/ 67 w 603"/>
                <a:gd name="T5" fmla="*/ 587 h 587"/>
                <a:gd name="T6" fmla="*/ 526 w 603"/>
                <a:gd name="T7" fmla="*/ 367 h 587"/>
                <a:gd name="T8" fmla="*/ 603 w 603"/>
                <a:gd name="T9" fmla="*/ 131 h 587"/>
                <a:gd name="T10" fmla="*/ 511 w 603"/>
                <a:gd name="T11" fmla="*/ 16 h 587"/>
                <a:gd name="T12" fmla="*/ 363 w 603"/>
                <a:gd name="T13" fmla="*/ 0 h 587"/>
                <a:gd name="T14" fmla="*/ 0 w 603"/>
                <a:gd name="T15" fmla="*/ 42 h 587"/>
                <a:gd name="T16" fmla="*/ 87 w 603"/>
                <a:gd name="T17" fmla="*/ 267 h 58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03" h="587">
                  <a:moveTo>
                    <a:pt x="87" y="267"/>
                  </a:moveTo>
                  <a:lnTo>
                    <a:pt x="0" y="529"/>
                  </a:lnTo>
                  <a:lnTo>
                    <a:pt x="67" y="587"/>
                  </a:lnTo>
                  <a:lnTo>
                    <a:pt x="526" y="367"/>
                  </a:lnTo>
                  <a:lnTo>
                    <a:pt x="603" y="131"/>
                  </a:lnTo>
                  <a:lnTo>
                    <a:pt x="511" y="16"/>
                  </a:lnTo>
                  <a:lnTo>
                    <a:pt x="363" y="0"/>
                  </a:lnTo>
                  <a:lnTo>
                    <a:pt x="0" y="42"/>
                  </a:lnTo>
                  <a:lnTo>
                    <a:pt x="87" y="26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0234" name="Freeform 58"/>
            <p:cNvSpPr>
              <a:spLocks/>
            </p:cNvSpPr>
            <p:nvPr/>
          </p:nvSpPr>
          <p:spPr bwMode="auto">
            <a:xfrm>
              <a:off x="3176" y="1581"/>
              <a:ext cx="516" cy="534"/>
            </a:xfrm>
            <a:custGeom>
              <a:avLst/>
              <a:gdLst>
                <a:gd name="T0" fmla="*/ 127 w 516"/>
                <a:gd name="T1" fmla="*/ 42 h 534"/>
                <a:gd name="T2" fmla="*/ 434 w 516"/>
                <a:gd name="T3" fmla="*/ 0 h 534"/>
                <a:gd name="T4" fmla="*/ 516 w 516"/>
                <a:gd name="T5" fmla="*/ 105 h 534"/>
                <a:gd name="T6" fmla="*/ 444 w 516"/>
                <a:gd name="T7" fmla="*/ 330 h 534"/>
                <a:gd name="T8" fmla="*/ 0 w 516"/>
                <a:gd name="T9" fmla="*/ 534 h 534"/>
                <a:gd name="T10" fmla="*/ 92 w 516"/>
                <a:gd name="T11" fmla="*/ 256 h 534"/>
                <a:gd name="T12" fmla="*/ 5 w 516"/>
                <a:gd name="T13" fmla="*/ 57 h 534"/>
                <a:gd name="T14" fmla="*/ 127 w 516"/>
                <a:gd name="T15" fmla="*/ 42 h 53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16" h="534">
                  <a:moveTo>
                    <a:pt x="127" y="42"/>
                  </a:moveTo>
                  <a:lnTo>
                    <a:pt x="434" y="0"/>
                  </a:lnTo>
                  <a:lnTo>
                    <a:pt x="516" y="105"/>
                  </a:lnTo>
                  <a:lnTo>
                    <a:pt x="444" y="330"/>
                  </a:lnTo>
                  <a:lnTo>
                    <a:pt x="0" y="534"/>
                  </a:lnTo>
                  <a:lnTo>
                    <a:pt x="92" y="256"/>
                  </a:lnTo>
                  <a:lnTo>
                    <a:pt x="5" y="57"/>
                  </a:lnTo>
                  <a:lnTo>
                    <a:pt x="127" y="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0235" name="Freeform 59"/>
            <p:cNvSpPr>
              <a:spLocks/>
            </p:cNvSpPr>
            <p:nvPr/>
          </p:nvSpPr>
          <p:spPr bwMode="auto">
            <a:xfrm>
              <a:off x="3237" y="1617"/>
              <a:ext cx="414" cy="424"/>
            </a:xfrm>
            <a:custGeom>
              <a:avLst/>
              <a:gdLst>
                <a:gd name="T0" fmla="*/ 296 w 414"/>
                <a:gd name="T1" fmla="*/ 11 h 424"/>
                <a:gd name="T2" fmla="*/ 358 w 414"/>
                <a:gd name="T3" fmla="*/ 0 h 424"/>
                <a:gd name="T4" fmla="*/ 414 w 414"/>
                <a:gd name="T5" fmla="*/ 74 h 424"/>
                <a:gd name="T6" fmla="*/ 352 w 414"/>
                <a:gd name="T7" fmla="*/ 262 h 424"/>
                <a:gd name="T8" fmla="*/ 5 w 414"/>
                <a:gd name="T9" fmla="*/ 424 h 424"/>
                <a:gd name="T10" fmla="*/ 72 w 414"/>
                <a:gd name="T11" fmla="*/ 220 h 424"/>
                <a:gd name="T12" fmla="*/ 0 w 414"/>
                <a:gd name="T13" fmla="*/ 53 h 424"/>
                <a:gd name="T14" fmla="*/ 296 w 414"/>
                <a:gd name="T15" fmla="*/ 11 h 42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14" h="424">
                  <a:moveTo>
                    <a:pt x="296" y="11"/>
                  </a:moveTo>
                  <a:lnTo>
                    <a:pt x="358" y="0"/>
                  </a:lnTo>
                  <a:lnTo>
                    <a:pt x="414" y="74"/>
                  </a:lnTo>
                  <a:lnTo>
                    <a:pt x="352" y="262"/>
                  </a:lnTo>
                  <a:lnTo>
                    <a:pt x="5" y="424"/>
                  </a:lnTo>
                  <a:lnTo>
                    <a:pt x="72" y="220"/>
                  </a:lnTo>
                  <a:lnTo>
                    <a:pt x="0" y="53"/>
                  </a:lnTo>
                  <a:lnTo>
                    <a:pt x="296" y="11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0236" name="Freeform 60"/>
            <p:cNvSpPr>
              <a:spLocks/>
            </p:cNvSpPr>
            <p:nvPr/>
          </p:nvSpPr>
          <p:spPr bwMode="auto">
            <a:xfrm>
              <a:off x="3125" y="1617"/>
              <a:ext cx="127" cy="492"/>
            </a:xfrm>
            <a:custGeom>
              <a:avLst/>
              <a:gdLst>
                <a:gd name="T0" fmla="*/ 0 w 127"/>
                <a:gd name="T1" fmla="*/ 451 h 492"/>
                <a:gd name="T2" fmla="*/ 76 w 127"/>
                <a:gd name="T3" fmla="*/ 199 h 492"/>
                <a:gd name="T4" fmla="*/ 0 w 127"/>
                <a:gd name="T5" fmla="*/ 0 h 492"/>
                <a:gd name="T6" fmla="*/ 46 w 127"/>
                <a:gd name="T7" fmla="*/ 21 h 492"/>
                <a:gd name="T8" fmla="*/ 127 w 127"/>
                <a:gd name="T9" fmla="*/ 220 h 492"/>
                <a:gd name="T10" fmla="*/ 40 w 127"/>
                <a:gd name="T11" fmla="*/ 492 h 492"/>
                <a:gd name="T12" fmla="*/ 0 w 127"/>
                <a:gd name="T13" fmla="*/ 451 h 49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7" h="492">
                  <a:moveTo>
                    <a:pt x="0" y="451"/>
                  </a:moveTo>
                  <a:lnTo>
                    <a:pt x="76" y="199"/>
                  </a:lnTo>
                  <a:lnTo>
                    <a:pt x="0" y="0"/>
                  </a:lnTo>
                  <a:lnTo>
                    <a:pt x="46" y="21"/>
                  </a:lnTo>
                  <a:lnTo>
                    <a:pt x="127" y="220"/>
                  </a:lnTo>
                  <a:lnTo>
                    <a:pt x="40" y="492"/>
                  </a:lnTo>
                  <a:lnTo>
                    <a:pt x="0" y="451"/>
                  </a:lnTo>
                  <a:close/>
                </a:path>
              </a:pathLst>
            </a:custGeom>
            <a:solidFill>
              <a:srgbClr val="7A99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0237" name="Freeform 61"/>
            <p:cNvSpPr>
              <a:spLocks/>
            </p:cNvSpPr>
            <p:nvPr/>
          </p:nvSpPr>
          <p:spPr bwMode="auto">
            <a:xfrm>
              <a:off x="3130" y="1565"/>
              <a:ext cx="444" cy="63"/>
            </a:xfrm>
            <a:custGeom>
              <a:avLst/>
              <a:gdLst>
                <a:gd name="T0" fmla="*/ 337 w 444"/>
                <a:gd name="T1" fmla="*/ 0 h 63"/>
                <a:gd name="T2" fmla="*/ 0 w 444"/>
                <a:gd name="T3" fmla="*/ 37 h 63"/>
                <a:gd name="T4" fmla="*/ 46 w 444"/>
                <a:gd name="T5" fmla="*/ 63 h 63"/>
                <a:gd name="T6" fmla="*/ 444 w 444"/>
                <a:gd name="T7" fmla="*/ 11 h 63"/>
                <a:gd name="T8" fmla="*/ 337 w 444"/>
                <a:gd name="T9" fmla="*/ 0 h 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44" h="63">
                  <a:moveTo>
                    <a:pt x="337" y="0"/>
                  </a:moveTo>
                  <a:lnTo>
                    <a:pt x="0" y="37"/>
                  </a:lnTo>
                  <a:lnTo>
                    <a:pt x="46" y="63"/>
                  </a:lnTo>
                  <a:lnTo>
                    <a:pt x="444" y="11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rgbClr val="7A99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0238" name="Freeform 62"/>
            <p:cNvSpPr>
              <a:spLocks/>
            </p:cNvSpPr>
            <p:nvPr/>
          </p:nvSpPr>
          <p:spPr bwMode="auto">
            <a:xfrm>
              <a:off x="3278" y="1738"/>
              <a:ext cx="332" cy="267"/>
            </a:xfrm>
            <a:custGeom>
              <a:avLst/>
              <a:gdLst>
                <a:gd name="T0" fmla="*/ 10 w 332"/>
                <a:gd name="T1" fmla="*/ 225 h 267"/>
                <a:gd name="T2" fmla="*/ 0 w 332"/>
                <a:gd name="T3" fmla="*/ 267 h 267"/>
                <a:gd name="T4" fmla="*/ 286 w 332"/>
                <a:gd name="T5" fmla="*/ 131 h 267"/>
                <a:gd name="T6" fmla="*/ 332 w 332"/>
                <a:gd name="T7" fmla="*/ 0 h 267"/>
                <a:gd name="T8" fmla="*/ 260 w 332"/>
                <a:gd name="T9" fmla="*/ 110 h 267"/>
                <a:gd name="T10" fmla="*/ 10 w 332"/>
                <a:gd name="T11" fmla="*/ 225 h 26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32" h="267">
                  <a:moveTo>
                    <a:pt x="10" y="225"/>
                  </a:moveTo>
                  <a:lnTo>
                    <a:pt x="0" y="267"/>
                  </a:lnTo>
                  <a:lnTo>
                    <a:pt x="286" y="131"/>
                  </a:lnTo>
                  <a:lnTo>
                    <a:pt x="332" y="0"/>
                  </a:lnTo>
                  <a:lnTo>
                    <a:pt x="260" y="110"/>
                  </a:lnTo>
                  <a:lnTo>
                    <a:pt x="10" y="225"/>
                  </a:lnTo>
                  <a:close/>
                </a:path>
              </a:pathLst>
            </a:custGeom>
            <a:solidFill>
              <a:srgbClr val="BFF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0239" name="Rectangle 63"/>
            <p:cNvSpPr>
              <a:spLocks noChangeArrowheads="1"/>
            </p:cNvSpPr>
            <p:nvPr/>
          </p:nvSpPr>
          <p:spPr bwMode="auto">
            <a:xfrm>
              <a:off x="3120" y="2157"/>
              <a:ext cx="637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800000"/>
                </a:buClr>
                <a:buSzPct val="6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è"/>
                <a:defRPr sz="2200">
                  <a:solidFill>
                    <a:schemeClr val="tx1"/>
                  </a:solidFill>
                  <a:latin typeface="Arial Narrow" panose="020B060602020203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9900"/>
                </a:buClr>
                <a:buSzPct val="8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F9900"/>
                </a:buClr>
                <a:buSzPct val="125000"/>
                <a:buFont typeface="Arial Narrow" panose="020B0606020202030204" pitchFamily="34" charset="0"/>
                <a:buChar char="−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ru-RU" sz="900">
                  <a:solidFill>
                    <a:srgbClr val="000000"/>
                  </a:solidFill>
                  <a:latin typeface="Arial" panose="020B0604020202020204" pitchFamily="34" charset="0"/>
                </a:rPr>
                <a:t>Инициализировать</a:t>
              </a:r>
              <a:endParaRPr lang="ru-RU" altLang="ru-RU">
                <a:latin typeface="Times New Roman" panose="02020603050405020304" pitchFamily="18" charset="0"/>
              </a:endParaRPr>
            </a:p>
          </p:txBody>
        </p:sp>
        <p:sp>
          <p:nvSpPr>
            <p:cNvPr id="50240" name="Rectangle 64"/>
            <p:cNvSpPr>
              <a:spLocks noChangeArrowheads="1"/>
            </p:cNvSpPr>
            <p:nvPr/>
          </p:nvSpPr>
          <p:spPr bwMode="auto">
            <a:xfrm>
              <a:off x="2772" y="2240"/>
              <a:ext cx="1391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800000"/>
                </a:buClr>
                <a:buSzPct val="6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è"/>
                <a:defRPr sz="2200">
                  <a:solidFill>
                    <a:schemeClr val="tx1"/>
                  </a:solidFill>
                  <a:latin typeface="Arial Narrow" panose="020B060602020203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9900"/>
                </a:buClr>
                <a:buSzPct val="8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F9900"/>
                </a:buClr>
                <a:buSzPct val="125000"/>
                <a:buFont typeface="Arial Narrow" panose="020B0606020202030204" pitchFamily="34" charset="0"/>
                <a:buChar char="−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ru-RU" sz="900">
                  <a:solidFill>
                    <a:srgbClr val="000000"/>
                  </a:solidFill>
                  <a:latin typeface="Arial" panose="020B0604020202020204" pitchFamily="34" charset="0"/>
                </a:rPr>
                <a:t>деятельность  по изменению управления</a:t>
              </a:r>
              <a:endParaRPr lang="ru-RU" altLang="ru-RU">
                <a:latin typeface="Times New Roman" panose="02020603050405020304" pitchFamily="18" charset="0"/>
              </a:endParaRPr>
            </a:p>
          </p:txBody>
        </p:sp>
        <p:sp>
          <p:nvSpPr>
            <p:cNvPr id="50241" name="Freeform 65"/>
            <p:cNvSpPr>
              <a:spLocks/>
            </p:cNvSpPr>
            <p:nvPr/>
          </p:nvSpPr>
          <p:spPr bwMode="auto">
            <a:xfrm>
              <a:off x="4560" y="1267"/>
              <a:ext cx="577" cy="591"/>
            </a:xfrm>
            <a:custGeom>
              <a:avLst/>
              <a:gdLst>
                <a:gd name="T0" fmla="*/ 378 w 577"/>
                <a:gd name="T1" fmla="*/ 26 h 591"/>
                <a:gd name="T2" fmla="*/ 398 w 577"/>
                <a:gd name="T3" fmla="*/ 52 h 591"/>
                <a:gd name="T4" fmla="*/ 434 w 577"/>
                <a:gd name="T5" fmla="*/ 136 h 591"/>
                <a:gd name="T6" fmla="*/ 424 w 577"/>
                <a:gd name="T7" fmla="*/ 241 h 591"/>
                <a:gd name="T8" fmla="*/ 516 w 577"/>
                <a:gd name="T9" fmla="*/ 293 h 591"/>
                <a:gd name="T10" fmla="*/ 531 w 577"/>
                <a:gd name="T11" fmla="*/ 314 h 591"/>
                <a:gd name="T12" fmla="*/ 567 w 577"/>
                <a:gd name="T13" fmla="*/ 413 h 591"/>
                <a:gd name="T14" fmla="*/ 557 w 577"/>
                <a:gd name="T15" fmla="*/ 513 h 591"/>
                <a:gd name="T16" fmla="*/ 572 w 577"/>
                <a:gd name="T17" fmla="*/ 513 h 591"/>
                <a:gd name="T18" fmla="*/ 577 w 577"/>
                <a:gd name="T19" fmla="*/ 581 h 591"/>
                <a:gd name="T20" fmla="*/ 0 w 577"/>
                <a:gd name="T21" fmla="*/ 591 h 591"/>
                <a:gd name="T22" fmla="*/ 0 w 577"/>
                <a:gd name="T23" fmla="*/ 523 h 591"/>
                <a:gd name="T24" fmla="*/ 46 w 577"/>
                <a:gd name="T25" fmla="*/ 518 h 591"/>
                <a:gd name="T26" fmla="*/ 25 w 577"/>
                <a:gd name="T27" fmla="*/ 303 h 591"/>
                <a:gd name="T28" fmla="*/ 153 w 577"/>
                <a:gd name="T29" fmla="*/ 241 h 591"/>
                <a:gd name="T30" fmla="*/ 199 w 577"/>
                <a:gd name="T31" fmla="*/ 235 h 591"/>
                <a:gd name="T32" fmla="*/ 163 w 577"/>
                <a:gd name="T33" fmla="*/ 146 h 591"/>
                <a:gd name="T34" fmla="*/ 168 w 577"/>
                <a:gd name="T35" fmla="*/ 26 h 591"/>
                <a:gd name="T36" fmla="*/ 281 w 577"/>
                <a:gd name="T37" fmla="*/ 0 h 591"/>
                <a:gd name="T38" fmla="*/ 378 w 577"/>
                <a:gd name="T39" fmla="*/ 26 h 591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577" h="591">
                  <a:moveTo>
                    <a:pt x="378" y="26"/>
                  </a:moveTo>
                  <a:lnTo>
                    <a:pt x="398" y="52"/>
                  </a:lnTo>
                  <a:lnTo>
                    <a:pt x="434" y="136"/>
                  </a:lnTo>
                  <a:lnTo>
                    <a:pt x="424" y="241"/>
                  </a:lnTo>
                  <a:lnTo>
                    <a:pt x="516" y="293"/>
                  </a:lnTo>
                  <a:lnTo>
                    <a:pt x="531" y="314"/>
                  </a:lnTo>
                  <a:lnTo>
                    <a:pt x="567" y="413"/>
                  </a:lnTo>
                  <a:lnTo>
                    <a:pt x="557" y="513"/>
                  </a:lnTo>
                  <a:lnTo>
                    <a:pt x="572" y="513"/>
                  </a:lnTo>
                  <a:lnTo>
                    <a:pt x="577" y="581"/>
                  </a:lnTo>
                  <a:lnTo>
                    <a:pt x="0" y="591"/>
                  </a:lnTo>
                  <a:lnTo>
                    <a:pt x="0" y="523"/>
                  </a:lnTo>
                  <a:lnTo>
                    <a:pt x="46" y="518"/>
                  </a:lnTo>
                  <a:lnTo>
                    <a:pt x="25" y="303"/>
                  </a:lnTo>
                  <a:lnTo>
                    <a:pt x="153" y="241"/>
                  </a:lnTo>
                  <a:lnTo>
                    <a:pt x="199" y="235"/>
                  </a:lnTo>
                  <a:lnTo>
                    <a:pt x="163" y="146"/>
                  </a:lnTo>
                  <a:lnTo>
                    <a:pt x="168" y="26"/>
                  </a:lnTo>
                  <a:lnTo>
                    <a:pt x="281" y="0"/>
                  </a:lnTo>
                  <a:lnTo>
                    <a:pt x="378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0242" name="Freeform 66"/>
            <p:cNvSpPr>
              <a:spLocks/>
            </p:cNvSpPr>
            <p:nvPr/>
          </p:nvSpPr>
          <p:spPr bwMode="auto">
            <a:xfrm>
              <a:off x="4575" y="1508"/>
              <a:ext cx="547" cy="335"/>
            </a:xfrm>
            <a:custGeom>
              <a:avLst/>
              <a:gdLst>
                <a:gd name="T0" fmla="*/ 388 w 547"/>
                <a:gd name="T1" fmla="*/ 0 h 335"/>
                <a:gd name="T2" fmla="*/ 143 w 547"/>
                <a:gd name="T3" fmla="*/ 10 h 335"/>
                <a:gd name="T4" fmla="*/ 26 w 547"/>
                <a:gd name="T5" fmla="*/ 68 h 335"/>
                <a:gd name="T6" fmla="*/ 46 w 547"/>
                <a:gd name="T7" fmla="*/ 293 h 335"/>
                <a:gd name="T8" fmla="*/ 0 w 547"/>
                <a:gd name="T9" fmla="*/ 293 h 335"/>
                <a:gd name="T10" fmla="*/ 0 w 547"/>
                <a:gd name="T11" fmla="*/ 335 h 335"/>
                <a:gd name="T12" fmla="*/ 547 w 547"/>
                <a:gd name="T13" fmla="*/ 324 h 335"/>
                <a:gd name="T14" fmla="*/ 547 w 547"/>
                <a:gd name="T15" fmla="*/ 287 h 335"/>
                <a:gd name="T16" fmla="*/ 460 w 547"/>
                <a:gd name="T17" fmla="*/ 282 h 335"/>
                <a:gd name="T18" fmla="*/ 490 w 547"/>
                <a:gd name="T19" fmla="*/ 62 h 335"/>
                <a:gd name="T20" fmla="*/ 388 w 547"/>
                <a:gd name="T21" fmla="*/ 0 h 33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47" h="335">
                  <a:moveTo>
                    <a:pt x="388" y="0"/>
                  </a:moveTo>
                  <a:lnTo>
                    <a:pt x="143" y="10"/>
                  </a:lnTo>
                  <a:lnTo>
                    <a:pt x="26" y="68"/>
                  </a:lnTo>
                  <a:lnTo>
                    <a:pt x="46" y="293"/>
                  </a:lnTo>
                  <a:lnTo>
                    <a:pt x="0" y="293"/>
                  </a:lnTo>
                  <a:lnTo>
                    <a:pt x="0" y="335"/>
                  </a:lnTo>
                  <a:lnTo>
                    <a:pt x="547" y="324"/>
                  </a:lnTo>
                  <a:lnTo>
                    <a:pt x="547" y="287"/>
                  </a:lnTo>
                  <a:lnTo>
                    <a:pt x="460" y="282"/>
                  </a:lnTo>
                  <a:lnTo>
                    <a:pt x="490" y="62"/>
                  </a:lnTo>
                  <a:lnTo>
                    <a:pt x="38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0243" name="Freeform 67"/>
            <p:cNvSpPr>
              <a:spLocks/>
            </p:cNvSpPr>
            <p:nvPr/>
          </p:nvSpPr>
          <p:spPr bwMode="auto">
            <a:xfrm>
              <a:off x="4739" y="1283"/>
              <a:ext cx="199" cy="219"/>
            </a:xfrm>
            <a:custGeom>
              <a:avLst/>
              <a:gdLst>
                <a:gd name="T0" fmla="*/ 102 w 199"/>
                <a:gd name="T1" fmla="*/ 0 h 219"/>
                <a:gd name="T2" fmla="*/ 194 w 199"/>
                <a:gd name="T3" fmla="*/ 20 h 219"/>
                <a:gd name="T4" fmla="*/ 199 w 199"/>
                <a:gd name="T5" fmla="*/ 120 h 219"/>
                <a:gd name="T6" fmla="*/ 168 w 199"/>
                <a:gd name="T7" fmla="*/ 219 h 219"/>
                <a:gd name="T8" fmla="*/ 30 w 199"/>
                <a:gd name="T9" fmla="*/ 219 h 219"/>
                <a:gd name="T10" fmla="*/ 0 w 199"/>
                <a:gd name="T11" fmla="*/ 130 h 219"/>
                <a:gd name="T12" fmla="*/ 5 w 199"/>
                <a:gd name="T13" fmla="*/ 20 h 219"/>
                <a:gd name="T14" fmla="*/ 102 w 199"/>
                <a:gd name="T15" fmla="*/ 0 h 21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99" h="219">
                  <a:moveTo>
                    <a:pt x="102" y="0"/>
                  </a:moveTo>
                  <a:lnTo>
                    <a:pt x="194" y="20"/>
                  </a:lnTo>
                  <a:lnTo>
                    <a:pt x="199" y="120"/>
                  </a:lnTo>
                  <a:lnTo>
                    <a:pt x="168" y="219"/>
                  </a:lnTo>
                  <a:lnTo>
                    <a:pt x="30" y="219"/>
                  </a:lnTo>
                  <a:lnTo>
                    <a:pt x="0" y="130"/>
                  </a:lnTo>
                  <a:lnTo>
                    <a:pt x="5" y="20"/>
                  </a:lnTo>
                  <a:lnTo>
                    <a:pt x="10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0244" name="Freeform 68"/>
            <p:cNvSpPr>
              <a:spLocks/>
            </p:cNvSpPr>
            <p:nvPr/>
          </p:nvSpPr>
          <p:spPr bwMode="auto">
            <a:xfrm>
              <a:off x="5050" y="1591"/>
              <a:ext cx="61" cy="189"/>
            </a:xfrm>
            <a:custGeom>
              <a:avLst/>
              <a:gdLst>
                <a:gd name="T0" fmla="*/ 61 w 61"/>
                <a:gd name="T1" fmla="*/ 89 h 189"/>
                <a:gd name="T2" fmla="*/ 51 w 61"/>
                <a:gd name="T3" fmla="*/ 189 h 189"/>
                <a:gd name="T4" fmla="*/ 0 w 61"/>
                <a:gd name="T5" fmla="*/ 189 h 189"/>
                <a:gd name="T6" fmla="*/ 26 w 61"/>
                <a:gd name="T7" fmla="*/ 0 h 189"/>
                <a:gd name="T8" fmla="*/ 61 w 61"/>
                <a:gd name="T9" fmla="*/ 89 h 1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1" h="189">
                  <a:moveTo>
                    <a:pt x="61" y="89"/>
                  </a:moveTo>
                  <a:lnTo>
                    <a:pt x="51" y="189"/>
                  </a:lnTo>
                  <a:lnTo>
                    <a:pt x="0" y="189"/>
                  </a:lnTo>
                  <a:lnTo>
                    <a:pt x="26" y="0"/>
                  </a:lnTo>
                  <a:lnTo>
                    <a:pt x="61" y="89"/>
                  </a:lnTo>
                  <a:close/>
                </a:path>
              </a:pathLst>
            </a:custGeom>
            <a:solidFill>
              <a:srgbClr val="9999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0245" name="Freeform 69"/>
            <p:cNvSpPr>
              <a:spLocks/>
            </p:cNvSpPr>
            <p:nvPr/>
          </p:nvSpPr>
          <p:spPr bwMode="auto">
            <a:xfrm>
              <a:off x="4933" y="1324"/>
              <a:ext cx="46" cy="178"/>
            </a:xfrm>
            <a:custGeom>
              <a:avLst/>
              <a:gdLst>
                <a:gd name="T0" fmla="*/ 15 w 46"/>
                <a:gd name="T1" fmla="*/ 0 h 178"/>
                <a:gd name="T2" fmla="*/ 46 w 46"/>
                <a:gd name="T3" fmla="*/ 79 h 178"/>
                <a:gd name="T4" fmla="*/ 35 w 46"/>
                <a:gd name="T5" fmla="*/ 178 h 178"/>
                <a:gd name="T6" fmla="*/ 0 w 46"/>
                <a:gd name="T7" fmla="*/ 178 h 178"/>
                <a:gd name="T8" fmla="*/ 15 w 46"/>
                <a:gd name="T9" fmla="*/ 84 h 178"/>
                <a:gd name="T10" fmla="*/ 15 w 46"/>
                <a:gd name="T11" fmla="*/ 0 h 17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6" h="178">
                  <a:moveTo>
                    <a:pt x="15" y="0"/>
                  </a:moveTo>
                  <a:lnTo>
                    <a:pt x="46" y="79"/>
                  </a:lnTo>
                  <a:lnTo>
                    <a:pt x="35" y="178"/>
                  </a:lnTo>
                  <a:lnTo>
                    <a:pt x="0" y="178"/>
                  </a:lnTo>
                  <a:lnTo>
                    <a:pt x="15" y="84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9999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0246" name="Freeform 70"/>
            <p:cNvSpPr>
              <a:spLocks/>
            </p:cNvSpPr>
            <p:nvPr/>
          </p:nvSpPr>
          <p:spPr bwMode="auto">
            <a:xfrm>
              <a:off x="4642" y="1549"/>
              <a:ext cx="383" cy="246"/>
            </a:xfrm>
            <a:custGeom>
              <a:avLst/>
              <a:gdLst>
                <a:gd name="T0" fmla="*/ 275 w 383"/>
                <a:gd name="T1" fmla="*/ 89 h 246"/>
                <a:gd name="T2" fmla="*/ 265 w 383"/>
                <a:gd name="T3" fmla="*/ 241 h 246"/>
                <a:gd name="T4" fmla="*/ 219 w 383"/>
                <a:gd name="T5" fmla="*/ 241 h 246"/>
                <a:gd name="T6" fmla="*/ 245 w 383"/>
                <a:gd name="T7" fmla="*/ 189 h 246"/>
                <a:gd name="T8" fmla="*/ 214 w 383"/>
                <a:gd name="T9" fmla="*/ 53 h 246"/>
                <a:gd name="T10" fmla="*/ 173 w 383"/>
                <a:gd name="T11" fmla="*/ 53 h 246"/>
                <a:gd name="T12" fmla="*/ 137 w 383"/>
                <a:gd name="T13" fmla="*/ 194 h 246"/>
                <a:gd name="T14" fmla="*/ 173 w 383"/>
                <a:gd name="T15" fmla="*/ 246 h 246"/>
                <a:gd name="T16" fmla="*/ 107 w 383"/>
                <a:gd name="T17" fmla="*/ 246 h 246"/>
                <a:gd name="T18" fmla="*/ 86 w 383"/>
                <a:gd name="T19" fmla="*/ 100 h 246"/>
                <a:gd name="T20" fmla="*/ 51 w 383"/>
                <a:gd name="T21" fmla="*/ 105 h 246"/>
                <a:gd name="T22" fmla="*/ 71 w 383"/>
                <a:gd name="T23" fmla="*/ 246 h 246"/>
                <a:gd name="T24" fmla="*/ 20 w 383"/>
                <a:gd name="T25" fmla="*/ 246 h 246"/>
                <a:gd name="T26" fmla="*/ 0 w 383"/>
                <a:gd name="T27" fmla="*/ 48 h 246"/>
                <a:gd name="T28" fmla="*/ 81 w 383"/>
                <a:gd name="T29" fmla="*/ 11 h 246"/>
                <a:gd name="T30" fmla="*/ 311 w 383"/>
                <a:gd name="T31" fmla="*/ 0 h 246"/>
                <a:gd name="T32" fmla="*/ 383 w 383"/>
                <a:gd name="T33" fmla="*/ 42 h 246"/>
                <a:gd name="T34" fmla="*/ 357 w 383"/>
                <a:gd name="T35" fmla="*/ 241 h 246"/>
                <a:gd name="T36" fmla="*/ 301 w 383"/>
                <a:gd name="T37" fmla="*/ 241 h 246"/>
                <a:gd name="T38" fmla="*/ 316 w 383"/>
                <a:gd name="T39" fmla="*/ 95 h 246"/>
                <a:gd name="T40" fmla="*/ 275 w 383"/>
                <a:gd name="T41" fmla="*/ 89 h 24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383" h="246">
                  <a:moveTo>
                    <a:pt x="275" y="89"/>
                  </a:moveTo>
                  <a:lnTo>
                    <a:pt x="265" y="241"/>
                  </a:lnTo>
                  <a:lnTo>
                    <a:pt x="219" y="241"/>
                  </a:lnTo>
                  <a:lnTo>
                    <a:pt x="245" y="189"/>
                  </a:lnTo>
                  <a:lnTo>
                    <a:pt x="214" y="53"/>
                  </a:lnTo>
                  <a:lnTo>
                    <a:pt x="173" y="53"/>
                  </a:lnTo>
                  <a:lnTo>
                    <a:pt x="137" y="194"/>
                  </a:lnTo>
                  <a:lnTo>
                    <a:pt x="173" y="246"/>
                  </a:lnTo>
                  <a:lnTo>
                    <a:pt x="107" y="246"/>
                  </a:lnTo>
                  <a:lnTo>
                    <a:pt x="86" y="100"/>
                  </a:lnTo>
                  <a:lnTo>
                    <a:pt x="51" y="105"/>
                  </a:lnTo>
                  <a:lnTo>
                    <a:pt x="71" y="246"/>
                  </a:lnTo>
                  <a:lnTo>
                    <a:pt x="20" y="246"/>
                  </a:lnTo>
                  <a:lnTo>
                    <a:pt x="0" y="48"/>
                  </a:lnTo>
                  <a:lnTo>
                    <a:pt x="81" y="11"/>
                  </a:lnTo>
                  <a:lnTo>
                    <a:pt x="311" y="0"/>
                  </a:lnTo>
                  <a:lnTo>
                    <a:pt x="383" y="42"/>
                  </a:lnTo>
                  <a:lnTo>
                    <a:pt x="357" y="241"/>
                  </a:lnTo>
                  <a:lnTo>
                    <a:pt x="301" y="241"/>
                  </a:lnTo>
                  <a:lnTo>
                    <a:pt x="316" y="95"/>
                  </a:lnTo>
                  <a:lnTo>
                    <a:pt x="275" y="89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0247" name="Freeform 71"/>
            <p:cNvSpPr>
              <a:spLocks/>
            </p:cNvSpPr>
            <p:nvPr/>
          </p:nvSpPr>
          <p:spPr bwMode="auto">
            <a:xfrm>
              <a:off x="4820" y="1680"/>
              <a:ext cx="31" cy="79"/>
            </a:xfrm>
            <a:custGeom>
              <a:avLst/>
              <a:gdLst>
                <a:gd name="T0" fmla="*/ 16 w 31"/>
                <a:gd name="T1" fmla="*/ 0 h 79"/>
                <a:gd name="T2" fmla="*/ 0 w 31"/>
                <a:gd name="T3" fmla="*/ 53 h 79"/>
                <a:gd name="T4" fmla="*/ 16 w 31"/>
                <a:gd name="T5" fmla="*/ 79 h 79"/>
                <a:gd name="T6" fmla="*/ 31 w 31"/>
                <a:gd name="T7" fmla="*/ 53 h 79"/>
                <a:gd name="T8" fmla="*/ 16 w 31"/>
                <a:gd name="T9" fmla="*/ 0 h 7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" h="79">
                  <a:moveTo>
                    <a:pt x="16" y="0"/>
                  </a:moveTo>
                  <a:lnTo>
                    <a:pt x="0" y="53"/>
                  </a:lnTo>
                  <a:lnTo>
                    <a:pt x="16" y="79"/>
                  </a:lnTo>
                  <a:lnTo>
                    <a:pt x="31" y="53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0248" name="Freeform 72"/>
            <p:cNvSpPr>
              <a:spLocks/>
            </p:cNvSpPr>
            <p:nvPr/>
          </p:nvSpPr>
          <p:spPr bwMode="auto">
            <a:xfrm>
              <a:off x="4815" y="1560"/>
              <a:ext cx="41" cy="37"/>
            </a:xfrm>
            <a:custGeom>
              <a:avLst/>
              <a:gdLst>
                <a:gd name="T0" fmla="*/ 0 w 41"/>
                <a:gd name="T1" fmla="*/ 37 h 37"/>
                <a:gd name="T2" fmla="*/ 41 w 41"/>
                <a:gd name="T3" fmla="*/ 37 h 37"/>
                <a:gd name="T4" fmla="*/ 41 w 41"/>
                <a:gd name="T5" fmla="*/ 0 h 37"/>
                <a:gd name="T6" fmla="*/ 0 w 41"/>
                <a:gd name="T7" fmla="*/ 5 h 37"/>
                <a:gd name="T8" fmla="*/ 0 w 41"/>
                <a:gd name="T9" fmla="*/ 37 h 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1" h="37">
                  <a:moveTo>
                    <a:pt x="0" y="37"/>
                  </a:moveTo>
                  <a:lnTo>
                    <a:pt x="41" y="37"/>
                  </a:lnTo>
                  <a:lnTo>
                    <a:pt x="41" y="0"/>
                  </a:lnTo>
                  <a:lnTo>
                    <a:pt x="0" y="5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0249" name="Freeform 73"/>
            <p:cNvSpPr>
              <a:spLocks/>
            </p:cNvSpPr>
            <p:nvPr/>
          </p:nvSpPr>
          <p:spPr bwMode="auto">
            <a:xfrm>
              <a:off x="4774" y="1319"/>
              <a:ext cx="128" cy="147"/>
            </a:xfrm>
            <a:custGeom>
              <a:avLst/>
              <a:gdLst>
                <a:gd name="T0" fmla="*/ 21 w 128"/>
                <a:gd name="T1" fmla="*/ 147 h 147"/>
                <a:gd name="T2" fmla="*/ 108 w 128"/>
                <a:gd name="T3" fmla="*/ 147 h 147"/>
                <a:gd name="T4" fmla="*/ 128 w 128"/>
                <a:gd name="T5" fmla="*/ 79 h 147"/>
                <a:gd name="T6" fmla="*/ 123 w 128"/>
                <a:gd name="T7" fmla="*/ 16 h 147"/>
                <a:gd name="T8" fmla="*/ 67 w 128"/>
                <a:gd name="T9" fmla="*/ 0 h 147"/>
                <a:gd name="T10" fmla="*/ 5 w 128"/>
                <a:gd name="T11" fmla="*/ 21 h 147"/>
                <a:gd name="T12" fmla="*/ 0 w 128"/>
                <a:gd name="T13" fmla="*/ 84 h 147"/>
                <a:gd name="T14" fmla="*/ 21 w 128"/>
                <a:gd name="T15" fmla="*/ 147 h 1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28" h="147">
                  <a:moveTo>
                    <a:pt x="21" y="147"/>
                  </a:moveTo>
                  <a:lnTo>
                    <a:pt x="108" y="147"/>
                  </a:lnTo>
                  <a:lnTo>
                    <a:pt x="128" y="79"/>
                  </a:lnTo>
                  <a:lnTo>
                    <a:pt x="123" y="16"/>
                  </a:lnTo>
                  <a:lnTo>
                    <a:pt x="67" y="0"/>
                  </a:lnTo>
                  <a:lnTo>
                    <a:pt x="5" y="21"/>
                  </a:lnTo>
                  <a:lnTo>
                    <a:pt x="0" y="84"/>
                  </a:lnTo>
                  <a:lnTo>
                    <a:pt x="21" y="147"/>
                  </a:lnTo>
                  <a:close/>
                </a:path>
              </a:pathLst>
            </a:custGeom>
            <a:solidFill>
              <a:srgbClr val="FFF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0250" name="Rectangle 74"/>
            <p:cNvSpPr>
              <a:spLocks noChangeArrowheads="1"/>
            </p:cNvSpPr>
            <p:nvPr/>
          </p:nvSpPr>
          <p:spPr bwMode="auto">
            <a:xfrm>
              <a:off x="5157" y="1523"/>
              <a:ext cx="364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800000"/>
                </a:buClr>
                <a:buSzPct val="6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è"/>
                <a:defRPr sz="2200">
                  <a:solidFill>
                    <a:schemeClr val="tx1"/>
                  </a:solidFill>
                  <a:latin typeface="Arial Narrow" panose="020B060602020203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9900"/>
                </a:buClr>
                <a:buSzPct val="8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F9900"/>
                </a:buClr>
                <a:buSzPct val="125000"/>
                <a:buFont typeface="Arial Narrow" panose="020B0606020202030204" pitchFamily="34" charset="0"/>
                <a:buChar char="−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ru-RU" sz="900">
                  <a:solidFill>
                    <a:srgbClr val="000000"/>
                  </a:solidFill>
                  <a:latin typeface="Arial" panose="020B0604020202020204" pitchFamily="34" charset="0"/>
                </a:rPr>
                <a:t>А. Сергеев</a:t>
              </a:r>
              <a:endParaRPr lang="ru-RU" altLang="ru-RU">
                <a:latin typeface="Times New Roman" panose="02020603050405020304" pitchFamily="18" charset="0"/>
              </a:endParaRPr>
            </a:p>
          </p:txBody>
        </p:sp>
        <p:sp>
          <p:nvSpPr>
            <p:cNvPr id="50251" name="Freeform 75"/>
            <p:cNvSpPr>
              <a:spLocks/>
            </p:cNvSpPr>
            <p:nvPr/>
          </p:nvSpPr>
          <p:spPr bwMode="auto">
            <a:xfrm>
              <a:off x="4677" y="2120"/>
              <a:ext cx="297" cy="581"/>
            </a:xfrm>
            <a:custGeom>
              <a:avLst/>
              <a:gdLst>
                <a:gd name="T0" fmla="*/ 72 w 297"/>
                <a:gd name="T1" fmla="*/ 47 h 581"/>
                <a:gd name="T2" fmla="*/ 82 w 297"/>
                <a:gd name="T3" fmla="*/ 31 h 581"/>
                <a:gd name="T4" fmla="*/ 118 w 297"/>
                <a:gd name="T5" fmla="*/ 0 h 581"/>
                <a:gd name="T6" fmla="*/ 169 w 297"/>
                <a:gd name="T7" fmla="*/ 10 h 581"/>
                <a:gd name="T8" fmla="*/ 194 w 297"/>
                <a:gd name="T9" fmla="*/ 16 h 581"/>
                <a:gd name="T10" fmla="*/ 256 w 297"/>
                <a:gd name="T11" fmla="*/ 84 h 581"/>
                <a:gd name="T12" fmla="*/ 230 w 297"/>
                <a:gd name="T13" fmla="*/ 146 h 581"/>
                <a:gd name="T14" fmla="*/ 261 w 297"/>
                <a:gd name="T15" fmla="*/ 162 h 581"/>
                <a:gd name="T16" fmla="*/ 271 w 297"/>
                <a:gd name="T17" fmla="*/ 167 h 581"/>
                <a:gd name="T18" fmla="*/ 276 w 297"/>
                <a:gd name="T19" fmla="*/ 188 h 581"/>
                <a:gd name="T20" fmla="*/ 297 w 297"/>
                <a:gd name="T21" fmla="*/ 371 h 581"/>
                <a:gd name="T22" fmla="*/ 266 w 297"/>
                <a:gd name="T23" fmla="*/ 560 h 581"/>
                <a:gd name="T24" fmla="*/ 230 w 297"/>
                <a:gd name="T25" fmla="*/ 565 h 581"/>
                <a:gd name="T26" fmla="*/ 205 w 297"/>
                <a:gd name="T27" fmla="*/ 581 h 581"/>
                <a:gd name="T28" fmla="*/ 46 w 297"/>
                <a:gd name="T29" fmla="*/ 581 h 581"/>
                <a:gd name="T30" fmla="*/ 31 w 297"/>
                <a:gd name="T31" fmla="*/ 387 h 581"/>
                <a:gd name="T32" fmla="*/ 0 w 297"/>
                <a:gd name="T33" fmla="*/ 366 h 581"/>
                <a:gd name="T34" fmla="*/ 26 w 297"/>
                <a:gd name="T35" fmla="*/ 146 h 581"/>
                <a:gd name="T36" fmla="*/ 72 w 297"/>
                <a:gd name="T37" fmla="*/ 125 h 581"/>
                <a:gd name="T38" fmla="*/ 62 w 297"/>
                <a:gd name="T39" fmla="*/ 99 h 581"/>
                <a:gd name="T40" fmla="*/ 62 w 297"/>
                <a:gd name="T41" fmla="*/ 78 h 581"/>
                <a:gd name="T42" fmla="*/ 72 w 297"/>
                <a:gd name="T43" fmla="*/ 47 h 58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97" h="581">
                  <a:moveTo>
                    <a:pt x="72" y="47"/>
                  </a:moveTo>
                  <a:lnTo>
                    <a:pt x="82" y="31"/>
                  </a:lnTo>
                  <a:lnTo>
                    <a:pt x="118" y="0"/>
                  </a:lnTo>
                  <a:lnTo>
                    <a:pt x="169" y="10"/>
                  </a:lnTo>
                  <a:lnTo>
                    <a:pt x="194" y="16"/>
                  </a:lnTo>
                  <a:lnTo>
                    <a:pt x="256" y="84"/>
                  </a:lnTo>
                  <a:lnTo>
                    <a:pt x="230" y="146"/>
                  </a:lnTo>
                  <a:lnTo>
                    <a:pt x="261" y="162"/>
                  </a:lnTo>
                  <a:lnTo>
                    <a:pt x="271" y="167"/>
                  </a:lnTo>
                  <a:lnTo>
                    <a:pt x="276" y="188"/>
                  </a:lnTo>
                  <a:lnTo>
                    <a:pt x="297" y="371"/>
                  </a:lnTo>
                  <a:lnTo>
                    <a:pt x="266" y="560"/>
                  </a:lnTo>
                  <a:lnTo>
                    <a:pt x="230" y="565"/>
                  </a:lnTo>
                  <a:lnTo>
                    <a:pt x="205" y="581"/>
                  </a:lnTo>
                  <a:lnTo>
                    <a:pt x="46" y="581"/>
                  </a:lnTo>
                  <a:lnTo>
                    <a:pt x="31" y="387"/>
                  </a:lnTo>
                  <a:lnTo>
                    <a:pt x="0" y="366"/>
                  </a:lnTo>
                  <a:lnTo>
                    <a:pt x="26" y="146"/>
                  </a:lnTo>
                  <a:lnTo>
                    <a:pt x="72" y="125"/>
                  </a:lnTo>
                  <a:lnTo>
                    <a:pt x="62" y="99"/>
                  </a:lnTo>
                  <a:lnTo>
                    <a:pt x="62" y="78"/>
                  </a:lnTo>
                  <a:lnTo>
                    <a:pt x="72" y="4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0252" name="Freeform 76"/>
            <p:cNvSpPr>
              <a:spLocks/>
            </p:cNvSpPr>
            <p:nvPr/>
          </p:nvSpPr>
          <p:spPr bwMode="auto">
            <a:xfrm>
              <a:off x="4693" y="2136"/>
              <a:ext cx="209" cy="549"/>
            </a:xfrm>
            <a:custGeom>
              <a:avLst/>
              <a:gdLst>
                <a:gd name="T0" fmla="*/ 183 w 209"/>
                <a:gd name="T1" fmla="*/ 549 h 549"/>
                <a:gd name="T2" fmla="*/ 40 w 209"/>
                <a:gd name="T3" fmla="*/ 549 h 549"/>
                <a:gd name="T4" fmla="*/ 30 w 209"/>
                <a:gd name="T5" fmla="*/ 366 h 549"/>
                <a:gd name="T6" fmla="*/ 0 w 209"/>
                <a:gd name="T7" fmla="*/ 345 h 549"/>
                <a:gd name="T8" fmla="*/ 20 w 209"/>
                <a:gd name="T9" fmla="*/ 141 h 549"/>
                <a:gd name="T10" fmla="*/ 76 w 209"/>
                <a:gd name="T11" fmla="*/ 115 h 549"/>
                <a:gd name="T12" fmla="*/ 71 w 209"/>
                <a:gd name="T13" fmla="*/ 109 h 549"/>
                <a:gd name="T14" fmla="*/ 61 w 209"/>
                <a:gd name="T15" fmla="*/ 78 h 549"/>
                <a:gd name="T16" fmla="*/ 61 w 209"/>
                <a:gd name="T17" fmla="*/ 68 h 549"/>
                <a:gd name="T18" fmla="*/ 66 w 209"/>
                <a:gd name="T19" fmla="*/ 36 h 549"/>
                <a:gd name="T20" fmla="*/ 71 w 209"/>
                <a:gd name="T21" fmla="*/ 26 h 549"/>
                <a:gd name="T22" fmla="*/ 107 w 209"/>
                <a:gd name="T23" fmla="*/ 0 h 549"/>
                <a:gd name="T24" fmla="*/ 153 w 209"/>
                <a:gd name="T25" fmla="*/ 5 h 549"/>
                <a:gd name="T26" fmla="*/ 173 w 209"/>
                <a:gd name="T27" fmla="*/ 41 h 549"/>
                <a:gd name="T28" fmla="*/ 178 w 209"/>
                <a:gd name="T29" fmla="*/ 73 h 549"/>
                <a:gd name="T30" fmla="*/ 173 w 209"/>
                <a:gd name="T31" fmla="*/ 89 h 549"/>
                <a:gd name="T32" fmla="*/ 168 w 209"/>
                <a:gd name="T33" fmla="*/ 109 h 549"/>
                <a:gd name="T34" fmla="*/ 158 w 209"/>
                <a:gd name="T35" fmla="*/ 120 h 549"/>
                <a:gd name="T36" fmla="*/ 209 w 209"/>
                <a:gd name="T37" fmla="*/ 151 h 549"/>
                <a:gd name="T38" fmla="*/ 209 w 209"/>
                <a:gd name="T39" fmla="*/ 345 h 549"/>
                <a:gd name="T40" fmla="*/ 189 w 209"/>
                <a:gd name="T41" fmla="*/ 361 h 549"/>
                <a:gd name="T42" fmla="*/ 183 w 209"/>
                <a:gd name="T43" fmla="*/ 549 h 54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09" h="549">
                  <a:moveTo>
                    <a:pt x="183" y="549"/>
                  </a:moveTo>
                  <a:lnTo>
                    <a:pt x="40" y="549"/>
                  </a:lnTo>
                  <a:lnTo>
                    <a:pt x="30" y="366"/>
                  </a:lnTo>
                  <a:lnTo>
                    <a:pt x="0" y="345"/>
                  </a:lnTo>
                  <a:lnTo>
                    <a:pt x="20" y="141"/>
                  </a:lnTo>
                  <a:lnTo>
                    <a:pt x="76" y="115"/>
                  </a:lnTo>
                  <a:lnTo>
                    <a:pt x="71" y="109"/>
                  </a:lnTo>
                  <a:lnTo>
                    <a:pt x="61" y="78"/>
                  </a:lnTo>
                  <a:lnTo>
                    <a:pt x="61" y="68"/>
                  </a:lnTo>
                  <a:lnTo>
                    <a:pt x="66" y="36"/>
                  </a:lnTo>
                  <a:lnTo>
                    <a:pt x="71" y="26"/>
                  </a:lnTo>
                  <a:lnTo>
                    <a:pt x="107" y="0"/>
                  </a:lnTo>
                  <a:lnTo>
                    <a:pt x="153" y="5"/>
                  </a:lnTo>
                  <a:lnTo>
                    <a:pt x="173" y="41"/>
                  </a:lnTo>
                  <a:lnTo>
                    <a:pt x="178" y="73"/>
                  </a:lnTo>
                  <a:lnTo>
                    <a:pt x="173" y="89"/>
                  </a:lnTo>
                  <a:lnTo>
                    <a:pt x="168" y="109"/>
                  </a:lnTo>
                  <a:lnTo>
                    <a:pt x="158" y="120"/>
                  </a:lnTo>
                  <a:lnTo>
                    <a:pt x="209" y="151"/>
                  </a:lnTo>
                  <a:lnTo>
                    <a:pt x="209" y="345"/>
                  </a:lnTo>
                  <a:lnTo>
                    <a:pt x="189" y="361"/>
                  </a:lnTo>
                  <a:lnTo>
                    <a:pt x="183" y="5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0253" name="Freeform 77"/>
            <p:cNvSpPr>
              <a:spLocks/>
            </p:cNvSpPr>
            <p:nvPr/>
          </p:nvSpPr>
          <p:spPr bwMode="auto">
            <a:xfrm>
              <a:off x="4790" y="2177"/>
              <a:ext cx="46" cy="53"/>
            </a:xfrm>
            <a:custGeom>
              <a:avLst/>
              <a:gdLst>
                <a:gd name="T0" fmla="*/ 5 w 46"/>
                <a:gd name="T1" fmla="*/ 11 h 53"/>
                <a:gd name="T2" fmla="*/ 20 w 46"/>
                <a:gd name="T3" fmla="*/ 0 h 53"/>
                <a:gd name="T4" fmla="*/ 35 w 46"/>
                <a:gd name="T5" fmla="*/ 0 h 53"/>
                <a:gd name="T6" fmla="*/ 41 w 46"/>
                <a:gd name="T7" fmla="*/ 16 h 53"/>
                <a:gd name="T8" fmla="*/ 46 w 46"/>
                <a:gd name="T9" fmla="*/ 32 h 53"/>
                <a:gd name="T10" fmla="*/ 41 w 46"/>
                <a:gd name="T11" fmla="*/ 48 h 53"/>
                <a:gd name="T12" fmla="*/ 30 w 46"/>
                <a:gd name="T13" fmla="*/ 53 h 53"/>
                <a:gd name="T14" fmla="*/ 15 w 46"/>
                <a:gd name="T15" fmla="*/ 53 h 53"/>
                <a:gd name="T16" fmla="*/ 5 w 46"/>
                <a:gd name="T17" fmla="*/ 48 h 53"/>
                <a:gd name="T18" fmla="*/ 0 w 46"/>
                <a:gd name="T19" fmla="*/ 27 h 53"/>
                <a:gd name="T20" fmla="*/ 5 w 46"/>
                <a:gd name="T21" fmla="*/ 11 h 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6" h="53">
                  <a:moveTo>
                    <a:pt x="5" y="11"/>
                  </a:moveTo>
                  <a:lnTo>
                    <a:pt x="20" y="0"/>
                  </a:lnTo>
                  <a:lnTo>
                    <a:pt x="35" y="0"/>
                  </a:lnTo>
                  <a:lnTo>
                    <a:pt x="41" y="16"/>
                  </a:lnTo>
                  <a:lnTo>
                    <a:pt x="46" y="32"/>
                  </a:lnTo>
                  <a:lnTo>
                    <a:pt x="41" y="48"/>
                  </a:lnTo>
                  <a:lnTo>
                    <a:pt x="30" y="53"/>
                  </a:lnTo>
                  <a:lnTo>
                    <a:pt x="15" y="53"/>
                  </a:lnTo>
                  <a:lnTo>
                    <a:pt x="5" y="48"/>
                  </a:lnTo>
                  <a:lnTo>
                    <a:pt x="0" y="27"/>
                  </a:lnTo>
                  <a:lnTo>
                    <a:pt x="5" y="1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0254" name="Freeform 78"/>
            <p:cNvSpPr>
              <a:spLocks/>
            </p:cNvSpPr>
            <p:nvPr/>
          </p:nvSpPr>
          <p:spPr bwMode="auto">
            <a:xfrm>
              <a:off x="4733" y="2282"/>
              <a:ext cx="133" cy="366"/>
            </a:xfrm>
            <a:custGeom>
              <a:avLst/>
              <a:gdLst>
                <a:gd name="T0" fmla="*/ 16 w 133"/>
                <a:gd name="T1" fmla="*/ 21 h 366"/>
                <a:gd name="T2" fmla="*/ 67 w 133"/>
                <a:gd name="T3" fmla="*/ 0 h 366"/>
                <a:gd name="T4" fmla="*/ 77 w 133"/>
                <a:gd name="T5" fmla="*/ 0 h 366"/>
                <a:gd name="T6" fmla="*/ 92 w 133"/>
                <a:gd name="T7" fmla="*/ 5 h 366"/>
                <a:gd name="T8" fmla="*/ 128 w 133"/>
                <a:gd name="T9" fmla="*/ 26 h 366"/>
                <a:gd name="T10" fmla="*/ 133 w 133"/>
                <a:gd name="T11" fmla="*/ 183 h 366"/>
                <a:gd name="T12" fmla="*/ 113 w 133"/>
                <a:gd name="T13" fmla="*/ 199 h 366"/>
                <a:gd name="T14" fmla="*/ 108 w 133"/>
                <a:gd name="T15" fmla="*/ 366 h 366"/>
                <a:gd name="T16" fmla="*/ 36 w 133"/>
                <a:gd name="T17" fmla="*/ 366 h 366"/>
                <a:gd name="T18" fmla="*/ 26 w 133"/>
                <a:gd name="T19" fmla="*/ 199 h 366"/>
                <a:gd name="T20" fmla="*/ 0 w 133"/>
                <a:gd name="T21" fmla="*/ 178 h 366"/>
                <a:gd name="T22" fmla="*/ 16 w 133"/>
                <a:gd name="T23" fmla="*/ 21 h 36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33" h="366">
                  <a:moveTo>
                    <a:pt x="16" y="21"/>
                  </a:moveTo>
                  <a:lnTo>
                    <a:pt x="67" y="0"/>
                  </a:lnTo>
                  <a:lnTo>
                    <a:pt x="77" y="0"/>
                  </a:lnTo>
                  <a:lnTo>
                    <a:pt x="92" y="5"/>
                  </a:lnTo>
                  <a:lnTo>
                    <a:pt x="128" y="26"/>
                  </a:lnTo>
                  <a:lnTo>
                    <a:pt x="133" y="183"/>
                  </a:lnTo>
                  <a:lnTo>
                    <a:pt x="113" y="199"/>
                  </a:lnTo>
                  <a:lnTo>
                    <a:pt x="108" y="366"/>
                  </a:lnTo>
                  <a:lnTo>
                    <a:pt x="36" y="366"/>
                  </a:lnTo>
                  <a:lnTo>
                    <a:pt x="26" y="199"/>
                  </a:lnTo>
                  <a:lnTo>
                    <a:pt x="0" y="178"/>
                  </a:lnTo>
                  <a:lnTo>
                    <a:pt x="16" y="2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0255" name="Freeform 79"/>
            <p:cNvSpPr>
              <a:spLocks/>
            </p:cNvSpPr>
            <p:nvPr/>
          </p:nvSpPr>
          <p:spPr bwMode="auto">
            <a:xfrm>
              <a:off x="4902" y="2287"/>
              <a:ext cx="56" cy="388"/>
            </a:xfrm>
            <a:custGeom>
              <a:avLst/>
              <a:gdLst>
                <a:gd name="T0" fmla="*/ 56 w 56"/>
                <a:gd name="T1" fmla="*/ 204 h 388"/>
                <a:gd name="T2" fmla="*/ 26 w 56"/>
                <a:gd name="T3" fmla="*/ 382 h 388"/>
                <a:gd name="T4" fmla="*/ 0 w 56"/>
                <a:gd name="T5" fmla="*/ 388 h 388"/>
                <a:gd name="T6" fmla="*/ 0 w 56"/>
                <a:gd name="T7" fmla="*/ 231 h 388"/>
                <a:gd name="T8" fmla="*/ 31 w 56"/>
                <a:gd name="T9" fmla="*/ 204 h 388"/>
                <a:gd name="T10" fmla="*/ 10 w 56"/>
                <a:gd name="T11" fmla="*/ 0 h 388"/>
                <a:gd name="T12" fmla="*/ 36 w 56"/>
                <a:gd name="T13" fmla="*/ 11 h 388"/>
                <a:gd name="T14" fmla="*/ 56 w 56"/>
                <a:gd name="T15" fmla="*/ 204 h 38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6" h="388">
                  <a:moveTo>
                    <a:pt x="56" y="204"/>
                  </a:moveTo>
                  <a:lnTo>
                    <a:pt x="26" y="382"/>
                  </a:lnTo>
                  <a:lnTo>
                    <a:pt x="0" y="388"/>
                  </a:lnTo>
                  <a:lnTo>
                    <a:pt x="0" y="231"/>
                  </a:lnTo>
                  <a:lnTo>
                    <a:pt x="31" y="204"/>
                  </a:lnTo>
                  <a:lnTo>
                    <a:pt x="10" y="0"/>
                  </a:lnTo>
                  <a:lnTo>
                    <a:pt x="36" y="11"/>
                  </a:lnTo>
                  <a:lnTo>
                    <a:pt x="56" y="204"/>
                  </a:lnTo>
                  <a:close/>
                </a:path>
              </a:pathLst>
            </a:custGeom>
            <a:solidFill>
              <a:srgbClr val="9999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0256" name="Freeform 80"/>
            <p:cNvSpPr>
              <a:spLocks/>
            </p:cNvSpPr>
            <p:nvPr/>
          </p:nvSpPr>
          <p:spPr bwMode="auto">
            <a:xfrm>
              <a:off x="4866" y="2146"/>
              <a:ext cx="46" cy="115"/>
            </a:xfrm>
            <a:custGeom>
              <a:avLst/>
              <a:gdLst>
                <a:gd name="T0" fmla="*/ 0 w 46"/>
                <a:gd name="T1" fmla="*/ 0 h 115"/>
                <a:gd name="T2" fmla="*/ 46 w 46"/>
                <a:gd name="T3" fmla="*/ 63 h 115"/>
                <a:gd name="T4" fmla="*/ 31 w 46"/>
                <a:gd name="T5" fmla="*/ 115 h 115"/>
                <a:gd name="T6" fmla="*/ 5 w 46"/>
                <a:gd name="T7" fmla="*/ 105 h 115"/>
                <a:gd name="T8" fmla="*/ 21 w 46"/>
                <a:gd name="T9" fmla="*/ 84 h 115"/>
                <a:gd name="T10" fmla="*/ 26 w 46"/>
                <a:gd name="T11" fmla="*/ 47 h 115"/>
                <a:gd name="T12" fmla="*/ 0 w 46"/>
                <a:gd name="T13" fmla="*/ 0 h 1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6" h="115">
                  <a:moveTo>
                    <a:pt x="0" y="0"/>
                  </a:moveTo>
                  <a:lnTo>
                    <a:pt x="46" y="63"/>
                  </a:lnTo>
                  <a:lnTo>
                    <a:pt x="31" y="115"/>
                  </a:lnTo>
                  <a:lnTo>
                    <a:pt x="5" y="105"/>
                  </a:lnTo>
                  <a:lnTo>
                    <a:pt x="21" y="84"/>
                  </a:lnTo>
                  <a:lnTo>
                    <a:pt x="26" y="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99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0257" name="Rectangle 81"/>
            <p:cNvSpPr>
              <a:spLocks noChangeArrowheads="1"/>
            </p:cNvSpPr>
            <p:nvPr/>
          </p:nvSpPr>
          <p:spPr bwMode="auto">
            <a:xfrm>
              <a:off x="4999" y="2371"/>
              <a:ext cx="560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800000"/>
                </a:buClr>
                <a:buSzPct val="6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è"/>
                <a:defRPr sz="2200">
                  <a:solidFill>
                    <a:schemeClr val="tx1"/>
                  </a:solidFill>
                  <a:latin typeface="Arial Narrow" panose="020B060602020203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9900"/>
                </a:buClr>
                <a:buSzPct val="8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F9900"/>
                </a:buClr>
                <a:buSzPct val="125000"/>
                <a:buFont typeface="Arial Narrow" panose="020B0606020202030204" pitchFamily="34" charset="0"/>
                <a:buChar char="−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ru-RU" sz="900">
                  <a:solidFill>
                    <a:srgbClr val="000000"/>
                  </a:solidFill>
                  <a:latin typeface="Arial" panose="020B0604020202020204" pitchFamily="34" charset="0"/>
                </a:rPr>
                <a:t>Консультант IDS</a:t>
              </a:r>
              <a:endParaRPr lang="ru-RU" altLang="ru-RU">
                <a:latin typeface="Times New Roman" panose="02020603050405020304" pitchFamily="18" charset="0"/>
              </a:endParaRPr>
            </a:p>
          </p:txBody>
        </p:sp>
        <p:sp>
          <p:nvSpPr>
            <p:cNvPr id="50258" name="Freeform 82"/>
            <p:cNvSpPr>
              <a:spLocks/>
            </p:cNvSpPr>
            <p:nvPr/>
          </p:nvSpPr>
          <p:spPr bwMode="auto">
            <a:xfrm>
              <a:off x="3707" y="1680"/>
              <a:ext cx="853" cy="183"/>
            </a:xfrm>
            <a:custGeom>
              <a:avLst/>
              <a:gdLst>
                <a:gd name="T0" fmla="*/ 4357 w 167"/>
                <a:gd name="T1" fmla="*/ 0 h 35"/>
                <a:gd name="T2" fmla="*/ 2191 w 167"/>
                <a:gd name="T3" fmla="*/ 0 h 35"/>
                <a:gd name="T4" fmla="*/ 2191 w 167"/>
                <a:gd name="T5" fmla="*/ 957 h 35"/>
                <a:gd name="T6" fmla="*/ 0 w 167"/>
                <a:gd name="T7" fmla="*/ 957 h 3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67" h="35">
                  <a:moveTo>
                    <a:pt x="167" y="0"/>
                  </a:moveTo>
                  <a:lnTo>
                    <a:pt x="84" y="0"/>
                  </a:lnTo>
                  <a:lnTo>
                    <a:pt x="84" y="35"/>
                  </a:lnTo>
                  <a:lnTo>
                    <a:pt x="0" y="35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0259" name="Freeform 83"/>
            <p:cNvSpPr>
              <a:spLocks/>
            </p:cNvSpPr>
            <p:nvPr/>
          </p:nvSpPr>
          <p:spPr bwMode="auto">
            <a:xfrm>
              <a:off x="3707" y="1874"/>
              <a:ext cx="970" cy="544"/>
            </a:xfrm>
            <a:custGeom>
              <a:avLst/>
              <a:gdLst>
                <a:gd name="T0" fmla="*/ 4952 w 190"/>
                <a:gd name="T1" fmla="*/ 2846 h 104"/>
                <a:gd name="T2" fmla="*/ 2502 w 190"/>
                <a:gd name="T3" fmla="*/ 2846 h 104"/>
                <a:gd name="T4" fmla="*/ 2502 w 190"/>
                <a:gd name="T5" fmla="*/ 0 h 104"/>
                <a:gd name="T6" fmla="*/ 0 w 190"/>
                <a:gd name="T7" fmla="*/ 0 h 10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0" h="104">
                  <a:moveTo>
                    <a:pt x="190" y="104"/>
                  </a:moveTo>
                  <a:lnTo>
                    <a:pt x="96" y="104"/>
                  </a:lnTo>
                  <a:lnTo>
                    <a:pt x="96" y="0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0260" name="Freeform 84"/>
            <p:cNvSpPr>
              <a:spLocks/>
            </p:cNvSpPr>
            <p:nvPr/>
          </p:nvSpPr>
          <p:spPr bwMode="auto">
            <a:xfrm>
              <a:off x="1838" y="989"/>
              <a:ext cx="1384" cy="424"/>
            </a:xfrm>
            <a:custGeom>
              <a:avLst/>
              <a:gdLst>
                <a:gd name="T0" fmla="*/ 0 w 271"/>
                <a:gd name="T1" fmla="*/ 2219 h 81"/>
                <a:gd name="T2" fmla="*/ 3549 w 271"/>
                <a:gd name="T3" fmla="*/ 2219 h 81"/>
                <a:gd name="T4" fmla="*/ 3549 w 271"/>
                <a:gd name="T5" fmla="*/ 0 h 81"/>
                <a:gd name="T6" fmla="*/ 7068 w 271"/>
                <a:gd name="T7" fmla="*/ 0 h 8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71" h="81">
                  <a:moveTo>
                    <a:pt x="0" y="81"/>
                  </a:moveTo>
                  <a:lnTo>
                    <a:pt x="136" y="81"/>
                  </a:lnTo>
                  <a:lnTo>
                    <a:pt x="136" y="0"/>
                  </a:lnTo>
                  <a:lnTo>
                    <a:pt x="271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0261" name="Freeform 85"/>
            <p:cNvSpPr>
              <a:spLocks/>
            </p:cNvSpPr>
            <p:nvPr/>
          </p:nvSpPr>
          <p:spPr bwMode="auto">
            <a:xfrm>
              <a:off x="3186" y="948"/>
              <a:ext cx="36" cy="89"/>
            </a:xfrm>
            <a:custGeom>
              <a:avLst/>
              <a:gdLst>
                <a:gd name="T0" fmla="*/ 0 w 36"/>
                <a:gd name="T1" fmla="*/ 89 h 89"/>
                <a:gd name="T2" fmla="*/ 36 w 36"/>
                <a:gd name="T3" fmla="*/ 41 h 89"/>
                <a:gd name="T4" fmla="*/ 0 w 36"/>
                <a:gd name="T5" fmla="*/ 0 h 8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6" h="89">
                  <a:moveTo>
                    <a:pt x="0" y="89"/>
                  </a:moveTo>
                  <a:lnTo>
                    <a:pt x="36" y="41"/>
                  </a:lnTo>
                  <a:lnTo>
                    <a:pt x="0" y="0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0262" name="Freeform 86"/>
            <p:cNvSpPr>
              <a:spLocks/>
            </p:cNvSpPr>
            <p:nvPr/>
          </p:nvSpPr>
          <p:spPr bwMode="auto">
            <a:xfrm>
              <a:off x="1838" y="1413"/>
              <a:ext cx="1266" cy="409"/>
            </a:xfrm>
            <a:custGeom>
              <a:avLst/>
              <a:gdLst>
                <a:gd name="T0" fmla="*/ 6463 w 248"/>
                <a:gd name="T1" fmla="*/ 2145 h 78"/>
                <a:gd name="T2" fmla="*/ 3231 w 248"/>
                <a:gd name="T3" fmla="*/ 2145 h 78"/>
                <a:gd name="T4" fmla="*/ 3231 w 248"/>
                <a:gd name="T5" fmla="*/ 0 h 78"/>
                <a:gd name="T6" fmla="*/ 0 w 248"/>
                <a:gd name="T7" fmla="*/ 0 h 7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48" h="78">
                  <a:moveTo>
                    <a:pt x="248" y="78"/>
                  </a:moveTo>
                  <a:lnTo>
                    <a:pt x="124" y="78"/>
                  </a:lnTo>
                  <a:lnTo>
                    <a:pt x="124" y="0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0263" name="Rectangle 87"/>
            <p:cNvSpPr>
              <a:spLocks noChangeArrowheads="1"/>
            </p:cNvSpPr>
            <p:nvPr/>
          </p:nvSpPr>
          <p:spPr bwMode="auto">
            <a:xfrm>
              <a:off x="351" y="2235"/>
              <a:ext cx="623" cy="361"/>
            </a:xfrm>
            <a:prstGeom prst="rect">
              <a:avLst/>
            </a:prstGeom>
            <a:solidFill>
              <a:srgbClr val="D9D9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800000"/>
                </a:buClr>
                <a:buSzPct val="6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è"/>
                <a:defRPr sz="2200">
                  <a:solidFill>
                    <a:schemeClr val="tx1"/>
                  </a:solidFill>
                  <a:latin typeface="Arial Narrow" panose="020B060602020203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9900"/>
                </a:buClr>
                <a:buSzPct val="8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F9900"/>
                </a:buClr>
                <a:buSzPct val="125000"/>
                <a:buFont typeface="Arial Narrow" panose="020B0606020202030204" pitchFamily="34" charset="0"/>
                <a:buChar char="−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000">
                <a:latin typeface="Arial" panose="020B0604020202020204" pitchFamily="34" charset="0"/>
              </a:endParaRPr>
            </a:p>
          </p:txBody>
        </p:sp>
        <p:sp>
          <p:nvSpPr>
            <p:cNvPr id="50264" name="Rectangle 88"/>
            <p:cNvSpPr>
              <a:spLocks noChangeArrowheads="1"/>
            </p:cNvSpPr>
            <p:nvPr/>
          </p:nvSpPr>
          <p:spPr bwMode="auto">
            <a:xfrm>
              <a:off x="346" y="2235"/>
              <a:ext cx="634" cy="361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800000"/>
                </a:buClr>
                <a:buSzPct val="6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è"/>
                <a:defRPr sz="2200">
                  <a:solidFill>
                    <a:schemeClr val="tx1"/>
                  </a:solidFill>
                  <a:latin typeface="Arial Narrow" panose="020B060602020203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9900"/>
                </a:buClr>
                <a:buSzPct val="8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F9900"/>
                </a:buClr>
                <a:buSzPct val="125000"/>
                <a:buFont typeface="Arial Narrow" panose="020B0606020202030204" pitchFamily="34" charset="0"/>
                <a:buChar char="−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000">
                <a:latin typeface="Arial" panose="020B0604020202020204" pitchFamily="34" charset="0"/>
              </a:endParaRPr>
            </a:p>
          </p:txBody>
        </p:sp>
        <p:sp>
          <p:nvSpPr>
            <p:cNvPr id="50265" name="Freeform 89"/>
            <p:cNvSpPr>
              <a:spLocks/>
            </p:cNvSpPr>
            <p:nvPr/>
          </p:nvSpPr>
          <p:spPr bwMode="auto">
            <a:xfrm>
              <a:off x="928" y="2549"/>
              <a:ext cx="31" cy="31"/>
            </a:xfrm>
            <a:custGeom>
              <a:avLst/>
              <a:gdLst>
                <a:gd name="T0" fmla="*/ 31 w 31"/>
                <a:gd name="T1" fmla="*/ 16 h 31"/>
                <a:gd name="T2" fmla="*/ 31 w 31"/>
                <a:gd name="T3" fmla="*/ 21 h 31"/>
                <a:gd name="T4" fmla="*/ 21 w 31"/>
                <a:gd name="T5" fmla="*/ 31 h 31"/>
                <a:gd name="T6" fmla="*/ 6 w 31"/>
                <a:gd name="T7" fmla="*/ 31 h 31"/>
                <a:gd name="T8" fmla="*/ 0 w 31"/>
                <a:gd name="T9" fmla="*/ 21 h 31"/>
                <a:gd name="T10" fmla="*/ 0 w 31"/>
                <a:gd name="T11" fmla="*/ 10 h 31"/>
                <a:gd name="T12" fmla="*/ 6 w 31"/>
                <a:gd name="T13" fmla="*/ 0 h 31"/>
                <a:gd name="T14" fmla="*/ 21 w 31"/>
                <a:gd name="T15" fmla="*/ 0 h 31"/>
                <a:gd name="T16" fmla="*/ 31 w 31"/>
                <a:gd name="T17" fmla="*/ 10 h 31"/>
                <a:gd name="T18" fmla="*/ 31 w 31"/>
                <a:gd name="T19" fmla="*/ 16 h 3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1" h="31">
                  <a:moveTo>
                    <a:pt x="31" y="16"/>
                  </a:moveTo>
                  <a:lnTo>
                    <a:pt x="31" y="21"/>
                  </a:lnTo>
                  <a:lnTo>
                    <a:pt x="21" y="31"/>
                  </a:lnTo>
                  <a:lnTo>
                    <a:pt x="6" y="31"/>
                  </a:lnTo>
                  <a:lnTo>
                    <a:pt x="0" y="21"/>
                  </a:lnTo>
                  <a:lnTo>
                    <a:pt x="0" y="10"/>
                  </a:lnTo>
                  <a:lnTo>
                    <a:pt x="6" y="0"/>
                  </a:lnTo>
                  <a:lnTo>
                    <a:pt x="21" y="0"/>
                  </a:lnTo>
                  <a:lnTo>
                    <a:pt x="31" y="10"/>
                  </a:lnTo>
                  <a:lnTo>
                    <a:pt x="31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0266" name="Freeform 90"/>
            <p:cNvSpPr>
              <a:spLocks/>
            </p:cNvSpPr>
            <p:nvPr/>
          </p:nvSpPr>
          <p:spPr bwMode="auto">
            <a:xfrm>
              <a:off x="928" y="2549"/>
              <a:ext cx="31" cy="31"/>
            </a:xfrm>
            <a:custGeom>
              <a:avLst/>
              <a:gdLst>
                <a:gd name="T0" fmla="*/ 31 w 31"/>
                <a:gd name="T1" fmla="*/ 16 h 31"/>
                <a:gd name="T2" fmla="*/ 31 w 31"/>
                <a:gd name="T3" fmla="*/ 26 h 31"/>
                <a:gd name="T4" fmla="*/ 26 w 31"/>
                <a:gd name="T5" fmla="*/ 26 h 31"/>
                <a:gd name="T6" fmla="*/ 26 w 31"/>
                <a:gd name="T7" fmla="*/ 31 h 31"/>
                <a:gd name="T8" fmla="*/ 6 w 31"/>
                <a:gd name="T9" fmla="*/ 31 h 31"/>
                <a:gd name="T10" fmla="*/ 6 w 31"/>
                <a:gd name="T11" fmla="*/ 26 h 31"/>
                <a:gd name="T12" fmla="*/ 0 w 31"/>
                <a:gd name="T13" fmla="*/ 26 h 31"/>
                <a:gd name="T14" fmla="*/ 0 w 31"/>
                <a:gd name="T15" fmla="*/ 21 h 31"/>
                <a:gd name="T16" fmla="*/ 0 w 31"/>
                <a:gd name="T17" fmla="*/ 10 h 31"/>
                <a:gd name="T18" fmla="*/ 0 w 31"/>
                <a:gd name="T19" fmla="*/ 10 h 31"/>
                <a:gd name="T20" fmla="*/ 0 w 31"/>
                <a:gd name="T21" fmla="*/ 5 h 31"/>
                <a:gd name="T22" fmla="*/ 6 w 31"/>
                <a:gd name="T23" fmla="*/ 0 h 31"/>
                <a:gd name="T24" fmla="*/ 11 w 31"/>
                <a:gd name="T25" fmla="*/ 0 h 31"/>
                <a:gd name="T26" fmla="*/ 26 w 31"/>
                <a:gd name="T27" fmla="*/ 0 h 31"/>
                <a:gd name="T28" fmla="*/ 26 w 31"/>
                <a:gd name="T29" fmla="*/ 0 h 31"/>
                <a:gd name="T30" fmla="*/ 26 w 31"/>
                <a:gd name="T31" fmla="*/ 5 h 31"/>
                <a:gd name="T32" fmla="*/ 31 w 31"/>
                <a:gd name="T33" fmla="*/ 5 h 31"/>
                <a:gd name="T34" fmla="*/ 31 w 31"/>
                <a:gd name="T35" fmla="*/ 16 h 3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1" h="31">
                  <a:moveTo>
                    <a:pt x="31" y="16"/>
                  </a:moveTo>
                  <a:lnTo>
                    <a:pt x="31" y="26"/>
                  </a:lnTo>
                  <a:lnTo>
                    <a:pt x="26" y="26"/>
                  </a:lnTo>
                  <a:lnTo>
                    <a:pt x="26" y="31"/>
                  </a:lnTo>
                  <a:lnTo>
                    <a:pt x="6" y="31"/>
                  </a:lnTo>
                  <a:lnTo>
                    <a:pt x="6" y="26"/>
                  </a:lnTo>
                  <a:lnTo>
                    <a:pt x="0" y="26"/>
                  </a:lnTo>
                  <a:lnTo>
                    <a:pt x="0" y="21"/>
                  </a:lnTo>
                  <a:lnTo>
                    <a:pt x="0" y="10"/>
                  </a:lnTo>
                  <a:lnTo>
                    <a:pt x="0" y="5"/>
                  </a:lnTo>
                  <a:lnTo>
                    <a:pt x="6" y="0"/>
                  </a:lnTo>
                  <a:lnTo>
                    <a:pt x="11" y="0"/>
                  </a:lnTo>
                  <a:lnTo>
                    <a:pt x="26" y="0"/>
                  </a:lnTo>
                  <a:lnTo>
                    <a:pt x="26" y="5"/>
                  </a:lnTo>
                  <a:lnTo>
                    <a:pt x="31" y="5"/>
                  </a:lnTo>
                  <a:lnTo>
                    <a:pt x="31" y="16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0267" name="Rectangle 91"/>
            <p:cNvSpPr>
              <a:spLocks noChangeArrowheads="1"/>
            </p:cNvSpPr>
            <p:nvPr/>
          </p:nvSpPr>
          <p:spPr bwMode="auto">
            <a:xfrm>
              <a:off x="484" y="2298"/>
              <a:ext cx="389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800000"/>
                </a:buClr>
                <a:buSzPct val="6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è"/>
                <a:defRPr sz="2200">
                  <a:solidFill>
                    <a:schemeClr val="tx1"/>
                  </a:solidFill>
                  <a:latin typeface="Arial Narrow" panose="020B060602020203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9900"/>
                </a:buClr>
                <a:buSzPct val="8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F9900"/>
                </a:buClr>
                <a:buSzPct val="125000"/>
                <a:buFont typeface="Arial Narrow" panose="020B0606020202030204" pitchFamily="34" charset="0"/>
                <a:buChar char="−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ru-RU" sz="900">
                  <a:solidFill>
                    <a:srgbClr val="000000"/>
                  </a:solidFill>
                  <a:latin typeface="Arial" panose="020B0604020202020204" pitchFamily="34" charset="0"/>
                </a:rPr>
                <a:t>Количество</a:t>
              </a:r>
              <a:endParaRPr lang="ru-RU" altLang="ru-RU">
                <a:latin typeface="Times New Roman" panose="02020603050405020304" pitchFamily="18" charset="0"/>
              </a:endParaRPr>
            </a:p>
          </p:txBody>
        </p:sp>
        <p:sp>
          <p:nvSpPr>
            <p:cNvPr id="50268" name="Rectangle 92"/>
            <p:cNvSpPr>
              <a:spLocks noChangeArrowheads="1"/>
            </p:cNvSpPr>
            <p:nvPr/>
          </p:nvSpPr>
          <p:spPr bwMode="auto">
            <a:xfrm>
              <a:off x="459" y="2376"/>
              <a:ext cx="451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800000"/>
                </a:buClr>
                <a:buSzPct val="6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è"/>
                <a:defRPr sz="2200">
                  <a:solidFill>
                    <a:schemeClr val="tx1"/>
                  </a:solidFill>
                  <a:latin typeface="Arial Narrow" panose="020B060602020203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9900"/>
                </a:buClr>
                <a:buSzPct val="8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F9900"/>
                </a:buClr>
                <a:buSzPct val="125000"/>
                <a:buFont typeface="Arial Narrow" panose="020B0606020202030204" pitchFamily="34" charset="0"/>
                <a:buChar char="−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ru-RU" sz="900">
                  <a:solidFill>
                    <a:srgbClr val="000000"/>
                  </a:solidFill>
                  <a:latin typeface="Arial" panose="020B0604020202020204" pitchFamily="34" charset="0"/>
                </a:rPr>
                <a:t>предложений</a:t>
              </a:r>
              <a:endParaRPr lang="ru-RU" altLang="ru-RU">
                <a:latin typeface="Times New Roman" panose="02020603050405020304" pitchFamily="18" charset="0"/>
              </a:endParaRPr>
            </a:p>
          </p:txBody>
        </p:sp>
        <p:sp>
          <p:nvSpPr>
            <p:cNvPr id="50269" name="Rectangle 93"/>
            <p:cNvSpPr>
              <a:spLocks noChangeArrowheads="1"/>
            </p:cNvSpPr>
            <p:nvPr/>
          </p:nvSpPr>
          <p:spPr bwMode="auto">
            <a:xfrm>
              <a:off x="443" y="2455"/>
              <a:ext cx="483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800000"/>
                </a:buClr>
                <a:buSzPct val="6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è"/>
                <a:defRPr sz="2200">
                  <a:solidFill>
                    <a:schemeClr val="tx1"/>
                  </a:solidFill>
                  <a:latin typeface="Arial Narrow" panose="020B060602020203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9900"/>
                </a:buClr>
                <a:buSzPct val="8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F9900"/>
                </a:buClr>
                <a:buSzPct val="125000"/>
                <a:buFont typeface="Arial Narrow" panose="020B0606020202030204" pitchFamily="34" charset="0"/>
                <a:buChar char="−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ru-RU" sz="900">
                  <a:solidFill>
                    <a:srgbClr val="000000"/>
                  </a:solidFill>
                  <a:latin typeface="Arial" panose="020B0604020202020204" pitchFamily="34" charset="0"/>
                </a:rPr>
                <a:t>по улучшению</a:t>
              </a:r>
              <a:endParaRPr lang="ru-RU" altLang="ru-RU">
                <a:latin typeface="Times New Roman" panose="02020603050405020304" pitchFamily="18" charset="0"/>
              </a:endParaRPr>
            </a:p>
          </p:txBody>
        </p:sp>
        <p:sp>
          <p:nvSpPr>
            <p:cNvPr id="50270" name="Rectangle 94"/>
            <p:cNvSpPr>
              <a:spLocks noChangeArrowheads="1"/>
            </p:cNvSpPr>
            <p:nvPr/>
          </p:nvSpPr>
          <p:spPr bwMode="auto">
            <a:xfrm>
              <a:off x="356" y="2622"/>
              <a:ext cx="672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800000"/>
                </a:buClr>
                <a:buSzPct val="6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è"/>
                <a:defRPr sz="2200">
                  <a:solidFill>
                    <a:schemeClr val="tx1"/>
                  </a:solidFill>
                  <a:latin typeface="Arial Narrow" panose="020B060602020203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9900"/>
                </a:buClr>
                <a:buSzPct val="8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F9900"/>
                </a:buClr>
                <a:buSzPct val="125000"/>
                <a:buFont typeface="Arial Narrow" panose="020B0606020202030204" pitchFamily="34" charset="0"/>
                <a:buChar char="−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ru-RU" sz="900">
                  <a:solidFill>
                    <a:srgbClr val="000000"/>
                  </a:solidFill>
                  <a:latin typeface="Arial" panose="020B0604020202020204" pitchFamily="34" charset="0"/>
                </a:rPr>
                <a:t>Actual value:  126,00</a:t>
              </a:r>
              <a:endParaRPr lang="ru-RU" altLang="ru-RU">
                <a:latin typeface="Times New Roman" panose="02020603050405020304" pitchFamily="18" charset="0"/>
              </a:endParaRPr>
            </a:p>
          </p:txBody>
        </p:sp>
        <p:sp>
          <p:nvSpPr>
            <p:cNvPr id="50271" name="Rectangle 95"/>
            <p:cNvSpPr>
              <a:spLocks noChangeArrowheads="1"/>
            </p:cNvSpPr>
            <p:nvPr/>
          </p:nvSpPr>
          <p:spPr bwMode="auto">
            <a:xfrm>
              <a:off x="356" y="2716"/>
              <a:ext cx="616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800000"/>
                </a:buClr>
                <a:buSzPct val="6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è"/>
                <a:defRPr sz="2200">
                  <a:solidFill>
                    <a:schemeClr val="tx1"/>
                  </a:solidFill>
                  <a:latin typeface="Arial Narrow" panose="020B060602020203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9900"/>
                </a:buClr>
                <a:buSzPct val="8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F9900"/>
                </a:buClr>
                <a:buSzPct val="125000"/>
                <a:buFont typeface="Arial Narrow" panose="020B0606020202030204" pitchFamily="34" charset="0"/>
                <a:buChar char="−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ru-RU" sz="900">
                  <a:solidFill>
                    <a:srgbClr val="000000"/>
                  </a:solidFill>
                  <a:latin typeface="Arial" panose="020B0604020202020204" pitchFamily="34" charset="0"/>
                </a:rPr>
                <a:t>Plan value:  107,00</a:t>
              </a:r>
              <a:endParaRPr lang="ru-RU" altLang="ru-RU">
                <a:latin typeface="Times New Roman" panose="02020603050405020304" pitchFamily="18" charset="0"/>
              </a:endParaRPr>
            </a:p>
          </p:txBody>
        </p:sp>
        <p:sp>
          <p:nvSpPr>
            <p:cNvPr id="50272" name="Rectangle 96"/>
            <p:cNvSpPr>
              <a:spLocks noChangeArrowheads="1"/>
            </p:cNvSpPr>
            <p:nvPr/>
          </p:nvSpPr>
          <p:spPr bwMode="auto">
            <a:xfrm>
              <a:off x="1863" y="2251"/>
              <a:ext cx="623" cy="356"/>
            </a:xfrm>
            <a:prstGeom prst="rect">
              <a:avLst/>
            </a:prstGeom>
            <a:solidFill>
              <a:srgbClr val="D9D9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800000"/>
                </a:buClr>
                <a:buSzPct val="6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è"/>
                <a:defRPr sz="2200">
                  <a:solidFill>
                    <a:schemeClr val="tx1"/>
                  </a:solidFill>
                  <a:latin typeface="Arial Narrow" panose="020B060602020203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9900"/>
                </a:buClr>
                <a:buSzPct val="8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F9900"/>
                </a:buClr>
                <a:buSzPct val="125000"/>
                <a:buFont typeface="Arial Narrow" panose="020B0606020202030204" pitchFamily="34" charset="0"/>
                <a:buChar char="−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000">
                <a:latin typeface="Arial" panose="020B0604020202020204" pitchFamily="34" charset="0"/>
              </a:endParaRPr>
            </a:p>
          </p:txBody>
        </p:sp>
        <p:sp>
          <p:nvSpPr>
            <p:cNvPr id="50273" name="Rectangle 97"/>
            <p:cNvSpPr>
              <a:spLocks noChangeArrowheads="1"/>
            </p:cNvSpPr>
            <p:nvPr/>
          </p:nvSpPr>
          <p:spPr bwMode="auto">
            <a:xfrm>
              <a:off x="1863" y="2245"/>
              <a:ext cx="628" cy="367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800000"/>
                </a:buClr>
                <a:buSzPct val="6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è"/>
                <a:defRPr sz="2200">
                  <a:solidFill>
                    <a:schemeClr val="tx1"/>
                  </a:solidFill>
                  <a:latin typeface="Arial Narrow" panose="020B060602020203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9900"/>
                </a:buClr>
                <a:buSzPct val="8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F9900"/>
                </a:buClr>
                <a:buSzPct val="125000"/>
                <a:buFont typeface="Arial Narrow" panose="020B0606020202030204" pitchFamily="34" charset="0"/>
                <a:buChar char="−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000">
                <a:latin typeface="Arial" panose="020B0604020202020204" pitchFamily="34" charset="0"/>
              </a:endParaRPr>
            </a:p>
          </p:txBody>
        </p:sp>
        <p:sp>
          <p:nvSpPr>
            <p:cNvPr id="50274" name="Freeform 98"/>
            <p:cNvSpPr>
              <a:spLocks/>
            </p:cNvSpPr>
            <p:nvPr/>
          </p:nvSpPr>
          <p:spPr bwMode="auto">
            <a:xfrm>
              <a:off x="2440" y="2559"/>
              <a:ext cx="36" cy="32"/>
            </a:xfrm>
            <a:custGeom>
              <a:avLst/>
              <a:gdLst>
                <a:gd name="T0" fmla="*/ 36 w 36"/>
                <a:gd name="T1" fmla="*/ 21 h 32"/>
                <a:gd name="T2" fmla="*/ 36 w 36"/>
                <a:gd name="T3" fmla="*/ 27 h 32"/>
                <a:gd name="T4" fmla="*/ 26 w 36"/>
                <a:gd name="T5" fmla="*/ 32 h 32"/>
                <a:gd name="T6" fmla="*/ 10 w 36"/>
                <a:gd name="T7" fmla="*/ 32 h 32"/>
                <a:gd name="T8" fmla="*/ 0 w 36"/>
                <a:gd name="T9" fmla="*/ 27 h 32"/>
                <a:gd name="T10" fmla="*/ 0 w 36"/>
                <a:gd name="T11" fmla="*/ 11 h 32"/>
                <a:gd name="T12" fmla="*/ 10 w 36"/>
                <a:gd name="T13" fmla="*/ 0 h 32"/>
                <a:gd name="T14" fmla="*/ 26 w 36"/>
                <a:gd name="T15" fmla="*/ 0 h 32"/>
                <a:gd name="T16" fmla="*/ 36 w 36"/>
                <a:gd name="T17" fmla="*/ 11 h 32"/>
                <a:gd name="T18" fmla="*/ 36 w 36"/>
                <a:gd name="T19" fmla="*/ 21 h 3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6" h="32">
                  <a:moveTo>
                    <a:pt x="36" y="21"/>
                  </a:moveTo>
                  <a:lnTo>
                    <a:pt x="36" y="27"/>
                  </a:lnTo>
                  <a:lnTo>
                    <a:pt x="26" y="32"/>
                  </a:lnTo>
                  <a:lnTo>
                    <a:pt x="10" y="32"/>
                  </a:lnTo>
                  <a:lnTo>
                    <a:pt x="0" y="27"/>
                  </a:lnTo>
                  <a:lnTo>
                    <a:pt x="0" y="11"/>
                  </a:lnTo>
                  <a:lnTo>
                    <a:pt x="10" y="0"/>
                  </a:lnTo>
                  <a:lnTo>
                    <a:pt x="26" y="0"/>
                  </a:lnTo>
                  <a:lnTo>
                    <a:pt x="36" y="11"/>
                  </a:lnTo>
                  <a:lnTo>
                    <a:pt x="36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0275" name="Freeform 99"/>
            <p:cNvSpPr>
              <a:spLocks/>
            </p:cNvSpPr>
            <p:nvPr/>
          </p:nvSpPr>
          <p:spPr bwMode="auto">
            <a:xfrm>
              <a:off x="2440" y="2559"/>
              <a:ext cx="36" cy="32"/>
            </a:xfrm>
            <a:custGeom>
              <a:avLst/>
              <a:gdLst>
                <a:gd name="T0" fmla="*/ 36 w 36"/>
                <a:gd name="T1" fmla="*/ 21 h 32"/>
                <a:gd name="T2" fmla="*/ 36 w 36"/>
                <a:gd name="T3" fmla="*/ 27 h 32"/>
                <a:gd name="T4" fmla="*/ 31 w 36"/>
                <a:gd name="T5" fmla="*/ 27 h 32"/>
                <a:gd name="T6" fmla="*/ 26 w 36"/>
                <a:gd name="T7" fmla="*/ 32 h 32"/>
                <a:gd name="T8" fmla="*/ 5 w 36"/>
                <a:gd name="T9" fmla="*/ 32 h 32"/>
                <a:gd name="T10" fmla="*/ 5 w 36"/>
                <a:gd name="T11" fmla="*/ 27 h 32"/>
                <a:gd name="T12" fmla="*/ 0 w 36"/>
                <a:gd name="T13" fmla="*/ 27 h 32"/>
                <a:gd name="T14" fmla="*/ 0 w 36"/>
                <a:gd name="T15" fmla="*/ 21 h 32"/>
                <a:gd name="T16" fmla="*/ 0 w 36"/>
                <a:gd name="T17" fmla="*/ 16 h 32"/>
                <a:gd name="T18" fmla="*/ 0 w 36"/>
                <a:gd name="T19" fmla="*/ 11 h 32"/>
                <a:gd name="T20" fmla="*/ 0 w 36"/>
                <a:gd name="T21" fmla="*/ 11 h 32"/>
                <a:gd name="T22" fmla="*/ 5 w 36"/>
                <a:gd name="T23" fmla="*/ 6 h 32"/>
                <a:gd name="T24" fmla="*/ 10 w 36"/>
                <a:gd name="T25" fmla="*/ 0 h 32"/>
                <a:gd name="T26" fmla="*/ 26 w 36"/>
                <a:gd name="T27" fmla="*/ 0 h 32"/>
                <a:gd name="T28" fmla="*/ 26 w 36"/>
                <a:gd name="T29" fmla="*/ 6 h 32"/>
                <a:gd name="T30" fmla="*/ 31 w 36"/>
                <a:gd name="T31" fmla="*/ 6 h 32"/>
                <a:gd name="T32" fmla="*/ 36 w 36"/>
                <a:gd name="T33" fmla="*/ 11 h 32"/>
                <a:gd name="T34" fmla="*/ 36 w 36"/>
                <a:gd name="T35" fmla="*/ 21 h 3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6" h="32">
                  <a:moveTo>
                    <a:pt x="36" y="21"/>
                  </a:moveTo>
                  <a:lnTo>
                    <a:pt x="36" y="27"/>
                  </a:lnTo>
                  <a:lnTo>
                    <a:pt x="31" y="27"/>
                  </a:lnTo>
                  <a:lnTo>
                    <a:pt x="26" y="32"/>
                  </a:lnTo>
                  <a:lnTo>
                    <a:pt x="5" y="32"/>
                  </a:lnTo>
                  <a:lnTo>
                    <a:pt x="5" y="27"/>
                  </a:lnTo>
                  <a:lnTo>
                    <a:pt x="0" y="27"/>
                  </a:lnTo>
                  <a:lnTo>
                    <a:pt x="0" y="21"/>
                  </a:lnTo>
                  <a:lnTo>
                    <a:pt x="0" y="16"/>
                  </a:lnTo>
                  <a:lnTo>
                    <a:pt x="0" y="11"/>
                  </a:lnTo>
                  <a:lnTo>
                    <a:pt x="5" y="6"/>
                  </a:lnTo>
                  <a:lnTo>
                    <a:pt x="10" y="0"/>
                  </a:lnTo>
                  <a:lnTo>
                    <a:pt x="26" y="0"/>
                  </a:lnTo>
                  <a:lnTo>
                    <a:pt x="26" y="6"/>
                  </a:lnTo>
                  <a:lnTo>
                    <a:pt x="31" y="6"/>
                  </a:lnTo>
                  <a:lnTo>
                    <a:pt x="36" y="11"/>
                  </a:lnTo>
                  <a:lnTo>
                    <a:pt x="36" y="21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0276" name="Rectangle 100"/>
            <p:cNvSpPr>
              <a:spLocks noChangeArrowheads="1"/>
            </p:cNvSpPr>
            <p:nvPr/>
          </p:nvSpPr>
          <p:spPr bwMode="auto">
            <a:xfrm>
              <a:off x="2021" y="2266"/>
              <a:ext cx="340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800000"/>
                </a:buClr>
                <a:buSzPct val="6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è"/>
                <a:defRPr sz="2200">
                  <a:solidFill>
                    <a:schemeClr val="tx1"/>
                  </a:solidFill>
                  <a:latin typeface="Arial Narrow" panose="020B060602020203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9900"/>
                </a:buClr>
                <a:buSzPct val="8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F9900"/>
                </a:buClr>
                <a:buSzPct val="125000"/>
                <a:buFont typeface="Arial Narrow" panose="020B0606020202030204" pitchFamily="34" charset="0"/>
                <a:buChar char="−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ru-RU" sz="900">
                  <a:solidFill>
                    <a:srgbClr val="000000"/>
                  </a:solidFill>
                  <a:latin typeface="Arial" panose="020B0604020202020204" pitchFamily="34" charset="0"/>
                </a:rPr>
                <a:t>Снижение</a:t>
              </a:r>
              <a:endParaRPr lang="ru-RU" altLang="ru-RU">
                <a:latin typeface="Times New Roman" panose="02020603050405020304" pitchFamily="18" charset="0"/>
              </a:endParaRPr>
            </a:p>
          </p:txBody>
        </p:sp>
        <p:sp>
          <p:nvSpPr>
            <p:cNvPr id="50277" name="Rectangle 101"/>
            <p:cNvSpPr>
              <a:spLocks noChangeArrowheads="1"/>
            </p:cNvSpPr>
            <p:nvPr/>
          </p:nvSpPr>
          <p:spPr bwMode="auto">
            <a:xfrm>
              <a:off x="2047" y="2345"/>
              <a:ext cx="288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800000"/>
                </a:buClr>
                <a:buSzPct val="6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è"/>
                <a:defRPr sz="2200">
                  <a:solidFill>
                    <a:schemeClr val="tx1"/>
                  </a:solidFill>
                  <a:latin typeface="Arial Narrow" panose="020B060602020203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9900"/>
                </a:buClr>
                <a:buSzPct val="8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F9900"/>
                </a:buClr>
                <a:buSzPct val="125000"/>
                <a:buFont typeface="Arial Narrow" panose="020B0606020202030204" pitchFamily="34" charset="0"/>
                <a:buChar char="−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ru-RU" sz="900">
                  <a:solidFill>
                    <a:srgbClr val="000000"/>
                  </a:solidFill>
                  <a:latin typeface="Arial" panose="020B0604020202020204" pitchFamily="34" charset="0"/>
                </a:rPr>
                <a:t>времени</a:t>
              </a:r>
              <a:endParaRPr lang="ru-RU" altLang="ru-RU">
                <a:latin typeface="Times New Roman" panose="02020603050405020304" pitchFamily="18" charset="0"/>
              </a:endParaRPr>
            </a:p>
          </p:txBody>
        </p:sp>
        <p:sp>
          <p:nvSpPr>
            <p:cNvPr id="50278" name="Rectangle 102"/>
            <p:cNvSpPr>
              <a:spLocks noChangeArrowheads="1"/>
            </p:cNvSpPr>
            <p:nvPr/>
          </p:nvSpPr>
          <p:spPr bwMode="auto">
            <a:xfrm>
              <a:off x="1975" y="2429"/>
              <a:ext cx="444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800000"/>
                </a:buClr>
                <a:buSzPct val="6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è"/>
                <a:defRPr sz="2200">
                  <a:solidFill>
                    <a:schemeClr val="tx1"/>
                  </a:solidFill>
                  <a:latin typeface="Arial Narrow" panose="020B060602020203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9900"/>
                </a:buClr>
                <a:buSzPct val="8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F9900"/>
                </a:buClr>
                <a:buSzPct val="125000"/>
                <a:buFont typeface="Arial Narrow" panose="020B0606020202030204" pitchFamily="34" charset="0"/>
                <a:buChar char="−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ru-RU" sz="900">
                  <a:solidFill>
                    <a:srgbClr val="000000"/>
                  </a:solidFill>
                  <a:latin typeface="Arial" panose="020B0604020202020204" pitchFamily="34" charset="0"/>
                </a:rPr>
                <a:t>прохождения</a:t>
              </a:r>
              <a:endParaRPr lang="ru-RU" altLang="ru-RU">
                <a:latin typeface="Times New Roman" panose="02020603050405020304" pitchFamily="18" charset="0"/>
              </a:endParaRPr>
            </a:p>
          </p:txBody>
        </p:sp>
        <p:sp>
          <p:nvSpPr>
            <p:cNvPr id="50279" name="Rectangle 103"/>
            <p:cNvSpPr>
              <a:spLocks noChangeArrowheads="1"/>
            </p:cNvSpPr>
            <p:nvPr/>
          </p:nvSpPr>
          <p:spPr bwMode="auto">
            <a:xfrm>
              <a:off x="2032" y="2507"/>
              <a:ext cx="312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800000"/>
                </a:buClr>
                <a:buSzPct val="6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è"/>
                <a:defRPr sz="2200">
                  <a:solidFill>
                    <a:schemeClr val="tx1"/>
                  </a:solidFill>
                  <a:latin typeface="Arial Narrow" panose="020B060602020203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9900"/>
                </a:buClr>
                <a:buSzPct val="8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F9900"/>
                </a:buClr>
                <a:buSzPct val="125000"/>
                <a:buFont typeface="Arial Narrow" panose="020B0606020202030204" pitchFamily="34" charset="0"/>
                <a:buChar char="−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ru-RU" sz="900">
                  <a:solidFill>
                    <a:srgbClr val="000000"/>
                  </a:solidFill>
                  <a:latin typeface="Arial" panose="020B0604020202020204" pitchFamily="34" charset="0"/>
                </a:rPr>
                <a:t>процесса</a:t>
              </a:r>
              <a:endParaRPr lang="ru-RU" altLang="ru-RU">
                <a:latin typeface="Times New Roman" panose="02020603050405020304" pitchFamily="18" charset="0"/>
              </a:endParaRPr>
            </a:p>
          </p:txBody>
        </p:sp>
        <p:sp>
          <p:nvSpPr>
            <p:cNvPr id="50280" name="Rectangle 104"/>
            <p:cNvSpPr>
              <a:spLocks noChangeArrowheads="1"/>
            </p:cNvSpPr>
            <p:nvPr/>
          </p:nvSpPr>
          <p:spPr bwMode="auto">
            <a:xfrm>
              <a:off x="1884" y="2633"/>
              <a:ext cx="632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800000"/>
                </a:buClr>
                <a:buSzPct val="6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è"/>
                <a:defRPr sz="2200">
                  <a:solidFill>
                    <a:schemeClr val="tx1"/>
                  </a:solidFill>
                  <a:latin typeface="Arial Narrow" panose="020B060602020203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9900"/>
                </a:buClr>
                <a:buSzPct val="8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F9900"/>
                </a:buClr>
                <a:buSzPct val="125000"/>
                <a:buFont typeface="Arial Narrow" panose="020B0606020202030204" pitchFamily="34" charset="0"/>
                <a:buChar char="−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ru-RU" sz="900">
                  <a:solidFill>
                    <a:srgbClr val="000000"/>
                  </a:solidFill>
                  <a:latin typeface="Arial" panose="020B0604020202020204" pitchFamily="34" charset="0"/>
                </a:rPr>
                <a:t>Actual value:  18,24</a:t>
              </a:r>
              <a:endParaRPr lang="ru-RU" altLang="ru-RU">
                <a:latin typeface="Times New Roman" panose="02020603050405020304" pitchFamily="18" charset="0"/>
              </a:endParaRPr>
            </a:p>
          </p:txBody>
        </p:sp>
        <p:sp>
          <p:nvSpPr>
            <p:cNvPr id="50281" name="Rectangle 105"/>
            <p:cNvSpPr>
              <a:spLocks noChangeArrowheads="1"/>
            </p:cNvSpPr>
            <p:nvPr/>
          </p:nvSpPr>
          <p:spPr bwMode="auto">
            <a:xfrm>
              <a:off x="1884" y="2727"/>
              <a:ext cx="576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800000"/>
                </a:buClr>
                <a:buSzPct val="6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è"/>
                <a:defRPr sz="2200">
                  <a:solidFill>
                    <a:schemeClr val="tx1"/>
                  </a:solidFill>
                  <a:latin typeface="Arial Narrow" panose="020B060602020203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9900"/>
                </a:buClr>
                <a:buSzPct val="8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F9900"/>
                </a:buClr>
                <a:buSzPct val="125000"/>
                <a:buFont typeface="Arial Narrow" panose="020B0606020202030204" pitchFamily="34" charset="0"/>
                <a:buChar char="−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ru-RU" sz="900">
                  <a:solidFill>
                    <a:srgbClr val="000000"/>
                  </a:solidFill>
                  <a:latin typeface="Arial" panose="020B0604020202020204" pitchFamily="34" charset="0"/>
                </a:rPr>
                <a:t>Plan value:  20,00</a:t>
              </a:r>
              <a:endParaRPr lang="ru-RU" altLang="ru-RU">
                <a:latin typeface="Times New Roman" panose="02020603050405020304" pitchFamily="18" charset="0"/>
              </a:endParaRPr>
            </a:p>
          </p:txBody>
        </p:sp>
        <p:sp>
          <p:nvSpPr>
            <p:cNvPr id="50282" name="Freeform 106"/>
            <p:cNvSpPr>
              <a:spLocks/>
            </p:cNvSpPr>
            <p:nvPr/>
          </p:nvSpPr>
          <p:spPr bwMode="auto">
            <a:xfrm>
              <a:off x="607" y="2596"/>
              <a:ext cx="61" cy="419"/>
            </a:xfrm>
            <a:custGeom>
              <a:avLst/>
              <a:gdLst>
                <a:gd name="T0" fmla="*/ 0 w 12"/>
                <a:gd name="T1" fmla="*/ 2195 h 80"/>
                <a:gd name="T2" fmla="*/ 0 w 12"/>
                <a:gd name="T3" fmla="*/ 1126 h 80"/>
                <a:gd name="T4" fmla="*/ 310 w 12"/>
                <a:gd name="T5" fmla="*/ 1126 h 80"/>
                <a:gd name="T6" fmla="*/ 310 w 12"/>
                <a:gd name="T7" fmla="*/ 0 h 8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" h="80">
                  <a:moveTo>
                    <a:pt x="0" y="80"/>
                  </a:moveTo>
                  <a:lnTo>
                    <a:pt x="0" y="41"/>
                  </a:lnTo>
                  <a:lnTo>
                    <a:pt x="12" y="41"/>
                  </a:lnTo>
                  <a:lnTo>
                    <a:pt x="12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0283" name="Freeform 107"/>
            <p:cNvSpPr>
              <a:spLocks/>
            </p:cNvSpPr>
            <p:nvPr/>
          </p:nvSpPr>
          <p:spPr bwMode="auto">
            <a:xfrm>
              <a:off x="627" y="2596"/>
              <a:ext cx="87" cy="42"/>
            </a:xfrm>
            <a:custGeom>
              <a:avLst/>
              <a:gdLst>
                <a:gd name="T0" fmla="*/ 87 w 87"/>
                <a:gd name="T1" fmla="*/ 42 h 42"/>
                <a:gd name="T2" fmla="*/ 41 w 87"/>
                <a:gd name="T3" fmla="*/ 0 h 42"/>
                <a:gd name="T4" fmla="*/ 0 w 87"/>
                <a:gd name="T5" fmla="*/ 42 h 4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7" h="42">
                  <a:moveTo>
                    <a:pt x="87" y="42"/>
                  </a:moveTo>
                  <a:lnTo>
                    <a:pt x="41" y="0"/>
                  </a:lnTo>
                  <a:lnTo>
                    <a:pt x="0" y="42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0284" name="Freeform 108"/>
            <p:cNvSpPr>
              <a:spLocks/>
            </p:cNvSpPr>
            <p:nvPr/>
          </p:nvSpPr>
          <p:spPr bwMode="auto">
            <a:xfrm>
              <a:off x="2149" y="2612"/>
              <a:ext cx="10" cy="439"/>
            </a:xfrm>
            <a:custGeom>
              <a:avLst/>
              <a:gdLst>
                <a:gd name="T0" fmla="*/ 50 w 2"/>
                <a:gd name="T1" fmla="*/ 2294 h 84"/>
                <a:gd name="T2" fmla="*/ 50 w 2"/>
                <a:gd name="T3" fmla="*/ 1150 h 84"/>
                <a:gd name="T4" fmla="*/ 0 w 2"/>
                <a:gd name="T5" fmla="*/ 1150 h 84"/>
                <a:gd name="T6" fmla="*/ 0 w 2"/>
                <a:gd name="T7" fmla="*/ 0 h 8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" h="84">
                  <a:moveTo>
                    <a:pt x="2" y="84"/>
                  </a:moveTo>
                  <a:lnTo>
                    <a:pt x="2" y="42"/>
                  </a:lnTo>
                  <a:lnTo>
                    <a:pt x="0" y="42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0285" name="Freeform 109"/>
            <p:cNvSpPr>
              <a:spLocks/>
            </p:cNvSpPr>
            <p:nvPr/>
          </p:nvSpPr>
          <p:spPr bwMode="auto">
            <a:xfrm>
              <a:off x="2108" y="2612"/>
              <a:ext cx="92" cy="36"/>
            </a:xfrm>
            <a:custGeom>
              <a:avLst/>
              <a:gdLst>
                <a:gd name="T0" fmla="*/ 92 w 92"/>
                <a:gd name="T1" fmla="*/ 36 h 36"/>
                <a:gd name="T2" fmla="*/ 41 w 92"/>
                <a:gd name="T3" fmla="*/ 0 h 36"/>
                <a:gd name="T4" fmla="*/ 0 w 92"/>
                <a:gd name="T5" fmla="*/ 36 h 3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2" h="36">
                  <a:moveTo>
                    <a:pt x="92" y="36"/>
                  </a:moveTo>
                  <a:lnTo>
                    <a:pt x="41" y="0"/>
                  </a:lnTo>
                  <a:lnTo>
                    <a:pt x="0" y="36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0286" name="Freeform 110"/>
            <p:cNvSpPr>
              <a:spLocks/>
            </p:cNvSpPr>
            <p:nvPr/>
          </p:nvSpPr>
          <p:spPr bwMode="auto">
            <a:xfrm>
              <a:off x="658" y="1623"/>
              <a:ext cx="853" cy="612"/>
            </a:xfrm>
            <a:custGeom>
              <a:avLst/>
              <a:gdLst>
                <a:gd name="T0" fmla="*/ 4357 w 167"/>
                <a:gd name="T1" fmla="*/ 0 h 117"/>
                <a:gd name="T2" fmla="*/ 4357 w 167"/>
                <a:gd name="T3" fmla="*/ 1585 h 117"/>
                <a:gd name="T4" fmla="*/ 0 w 167"/>
                <a:gd name="T5" fmla="*/ 1585 h 117"/>
                <a:gd name="T6" fmla="*/ 0 w 167"/>
                <a:gd name="T7" fmla="*/ 3201 h 11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67" h="117">
                  <a:moveTo>
                    <a:pt x="167" y="0"/>
                  </a:moveTo>
                  <a:lnTo>
                    <a:pt x="167" y="58"/>
                  </a:lnTo>
                  <a:lnTo>
                    <a:pt x="0" y="58"/>
                  </a:lnTo>
                  <a:lnTo>
                    <a:pt x="0" y="117"/>
                  </a:lnTo>
                </a:path>
              </a:pathLst>
            </a:custGeom>
            <a:noFill/>
            <a:ln w="412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0287" name="Rectangle 111"/>
            <p:cNvSpPr>
              <a:spLocks noChangeArrowheads="1"/>
            </p:cNvSpPr>
            <p:nvPr/>
          </p:nvSpPr>
          <p:spPr bwMode="auto">
            <a:xfrm>
              <a:off x="709" y="2104"/>
              <a:ext cx="140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800000"/>
                </a:buClr>
                <a:buSzPct val="6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è"/>
                <a:defRPr sz="2200">
                  <a:solidFill>
                    <a:schemeClr val="tx1"/>
                  </a:solidFill>
                  <a:latin typeface="Arial Narrow" panose="020B060602020203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9900"/>
                </a:buClr>
                <a:buSzPct val="8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F9900"/>
                </a:buClr>
                <a:buSzPct val="125000"/>
                <a:buFont typeface="Arial Narrow" panose="020B0606020202030204" pitchFamily="34" charset="0"/>
                <a:buChar char="−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ru-RU" sz="900">
                  <a:solidFill>
                    <a:srgbClr val="000000"/>
                  </a:solidFill>
                  <a:latin typeface="Arial" panose="020B0604020202020204" pitchFamily="34" charset="0"/>
                </a:rPr>
                <a:t>0,60</a:t>
              </a:r>
              <a:endParaRPr lang="ru-RU" altLang="ru-RU">
                <a:latin typeface="Times New Roman" panose="02020603050405020304" pitchFamily="18" charset="0"/>
              </a:endParaRPr>
            </a:p>
          </p:txBody>
        </p:sp>
        <p:sp>
          <p:nvSpPr>
            <p:cNvPr id="50288" name="Freeform 112"/>
            <p:cNvSpPr>
              <a:spLocks/>
            </p:cNvSpPr>
            <p:nvPr/>
          </p:nvSpPr>
          <p:spPr bwMode="auto">
            <a:xfrm>
              <a:off x="1511" y="1623"/>
              <a:ext cx="659" cy="622"/>
            </a:xfrm>
            <a:custGeom>
              <a:avLst/>
              <a:gdLst>
                <a:gd name="T0" fmla="*/ 0 w 129"/>
                <a:gd name="T1" fmla="*/ 0 h 119"/>
                <a:gd name="T2" fmla="*/ 0 w 129"/>
                <a:gd name="T3" fmla="*/ 1641 h 119"/>
                <a:gd name="T4" fmla="*/ 3367 w 129"/>
                <a:gd name="T5" fmla="*/ 1641 h 119"/>
                <a:gd name="T6" fmla="*/ 3367 w 129"/>
                <a:gd name="T7" fmla="*/ 3251 h 11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9" h="119">
                  <a:moveTo>
                    <a:pt x="0" y="0"/>
                  </a:moveTo>
                  <a:lnTo>
                    <a:pt x="0" y="60"/>
                  </a:lnTo>
                  <a:lnTo>
                    <a:pt x="129" y="60"/>
                  </a:lnTo>
                  <a:lnTo>
                    <a:pt x="129" y="119"/>
                  </a:lnTo>
                </a:path>
              </a:pathLst>
            </a:custGeom>
            <a:noFill/>
            <a:ln w="412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0289" name="Rectangle 113"/>
            <p:cNvSpPr>
              <a:spLocks noChangeArrowheads="1"/>
            </p:cNvSpPr>
            <p:nvPr/>
          </p:nvSpPr>
          <p:spPr bwMode="auto">
            <a:xfrm>
              <a:off x="2221" y="2115"/>
              <a:ext cx="140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800000"/>
                </a:buClr>
                <a:buSzPct val="6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è"/>
                <a:defRPr sz="2200">
                  <a:solidFill>
                    <a:schemeClr val="tx1"/>
                  </a:solidFill>
                  <a:latin typeface="Arial Narrow" panose="020B060602020203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9900"/>
                </a:buClr>
                <a:buSzPct val="8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F9900"/>
                </a:buClr>
                <a:buSzPct val="125000"/>
                <a:buFont typeface="Arial Narrow" panose="020B0606020202030204" pitchFamily="34" charset="0"/>
                <a:buChar char="−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ru-RU" sz="900">
                  <a:solidFill>
                    <a:srgbClr val="000000"/>
                  </a:solidFill>
                  <a:latin typeface="Arial" panose="020B0604020202020204" pitchFamily="34" charset="0"/>
                </a:rPr>
                <a:t>0,40</a:t>
              </a:r>
              <a:endParaRPr lang="ru-RU" altLang="ru-RU">
                <a:latin typeface="Times New Roman" panose="02020603050405020304" pitchFamily="18" charset="0"/>
              </a:endParaRPr>
            </a:p>
          </p:txBody>
        </p:sp>
        <p:sp>
          <p:nvSpPr>
            <p:cNvPr id="50290" name="AutoShape 114"/>
            <p:cNvSpPr>
              <a:spLocks noChangeArrowheads="1"/>
            </p:cNvSpPr>
            <p:nvPr/>
          </p:nvSpPr>
          <p:spPr bwMode="auto">
            <a:xfrm>
              <a:off x="2592" y="2448"/>
              <a:ext cx="2014" cy="498"/>
            </a:xfrm>
            <a:prstGeom prst="wedgeEllipseCallout">
              <a:avLst>
                <a:gd name="adj1" fmla="val -59931"/>
                <a:gd name="adj2" fmla="val -100000"/>
              </a:avLst>
            </a:prstGeom>
            <a:solidFill>
              <a:srgbClr val="00FF00"/>
            </a:solidFill>
            <a:ln w="6350">
              <a:solidFill>
                <a:schemeClr val="tx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>
              <a:lvl1pPr>
                <a:spcBef>
                  <a:spcPct val="20000"/>
                </a:spcBef>
                <a:buClr>
                  <a:srgbClr val="800000"/>
                </a:buClr>
                <a:buSzPct val="6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è"/>
                <a:defRPr sz="2200">
                  <a:solidFill>
                    <a:schemeClr val="tx1"/>
                  </a:solidFill>
                  <a:latin typeface="Arial Narrow" panose="020B060602020203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9900"/>
                </a:buClr>
                <a:buSzPct val="8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F9900"/>
                </a:buClr>
                <a:buSzPct val="125000"/>
                <a:buFont typeface="Arial Narrow" panose="020B0606020202030204" pitchFamily="34" charset="0"/>
                <a:buChar char="−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ru-RU" sz="1600"/>
                <a:t>Возможность указания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ru-RU" sz="1600"/>
                <a:t> веса каждого </a:t>
              </a:r>
              <a:r>
                <a:rPr lang="en-US" altLang="ru-RU" sz="1600"/>
                <a:t>KPI</a:t>
              </a:r>
              <a:endParaRPr lang="ru-RU" altLang="ru-RU" sz="1600"/>
            </a:p>
          </p:txBody>
        </p:sp>
        <p:sp>
          <p:nvSpPr>
            <p:cNvPr id="50291" name="AutoShape 115"/>
            <p:cNvSpPr>
              <a:spLocks noChangeArrowheads="1"/>
            </p:cNvSpPr>
            <p:nvPr/>
          </p:nvSpPr>
          <p:spPr bwMode="auto">
            <a:xfrm>
              <a:off x="3888" y="528"/>
              <a:ext cx="1680" cy="716"/>
            </a:xfrm>
            <a:prstGeom prst="wedgeEllipseCallout">
              <a:avLst>
                <a:gd name="adj1" fmla="val -74764"/>
                <a:gd name="adj2" fmla="val 125699"/>
              </a:avLst>
            </a:prstGeom>
            <a:solidFill>
              <a:srgbClr val="00FF00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>
              <a:lvl1pPr>
                <a:spcBef>
                  <a:spcPct val="20000"/>
                </a:spcBef>
                <a:buClr>
                  <a:srgbClr val="800000"/>
                </a:buClr>
                <a:buSzPct val="6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è"/>
                <a:defRPr sz="2200">
                  <a:solidFill>
                    <a:schemeClr val="tx1"/>
                  </a:solidFill>
                  <a:latin typeface="Arial Narrow" panose="020B060602020203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9900"/>
                </a:buClr>
                <a:buSzPct val="8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F9900"/>
                </a:buClr>
                <a:buSzPct val="125000"/>
                <a:buFont typeface="Arial Narrow" panose="020B0606020202030204" pitchFamily="34" charset="0"/>
                <a:buChar char="−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ru-RU" sz="1600"/>
                <a:t>Возможность 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ru-RU" sz="1600"/>
                <a:t>определения программ действий</a:t>
              </a:r>
            </a:p>
          </p:txBody>
        </p:sp>
        <p:sp>
          <p:nvSpPr>
            <p:cNvPr id="50292" name="AutoShape 116"/>
            <p:cNvSpPr>
              <a:spLocks noChangeArrowheads="1"/>
            </p:cNvSpPr>
            <p:nvPr/>
          </p:nvSpPr>
          <p:spPr bwMode="auto">
            <a:xfrm>
              <a:off x="3648" y="2928"/>
              <a:ext cx="1968" cy="716"/>
            </a:xfrm>
            <a:prstGeom prst="wedgeEllipseCallout">
              <a:avLst>
                <a:gd name="adj1" fmla="val 9097"/>
                <a:gd name="adj2" fmla="val -107125"/>
              </a:avLst>
            </a:prstGeom>
            <a:solidFill>
              <a:srgbClr val="00FF00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>
              <a:lvl1pPr>
                <a:spcBef>
                  <a:spcPct val="20000"/>
                </a:spcBef>
                <a:buClr>
                  <a:srgbClr val="800000"/>
                </a:buClr>
                <a:buSzPct val="6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è"/>
                <a:defRPr sz="2200">
                  <a:solidFill>
                    <a:schemeClr val="tx1"/>
                  </a:solidFill>
                  <a:latin typeface="Arial Narrow" panose="020B060602020203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9900"/>
                </a:buClr>
                <a:buSzPct val="8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F9900"/>
                </a:buClr>
                <a:buSzPct val="125000"/>
                <a:buFont typeface="Arial Narrow" panose="020B0606020202030204" pitchFamily="34" charset="0"/>
                <a:buChar char="−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ru-RU" sz="1600"/>
                <a:t>Возможность указания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ru-RU" sz="1600"/>
                <a:t> ответственных и исполнителей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 sz="3200" smtClean="0">
                <a:solidFill>
                  <a:schemeClr val="accent2"/>
                </a:solidFill>
              </a:rPr>
              <a:t>Панель инструментов BSC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2278063"/>
            <a:ext cx="7924800" cy="37433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10000"/>
              </a:spcBef>
            </a:pPr>
            <a:r>
              <a:rPr lang="en-US" altLang="ru-RU" sz="1800" b="1" smtClean="0"/>
              <a:t>Output Overview</a:t>
            </a:r>
            <a:r>
              <a:rPr lang="ru-RU" altLang="ru-RU" sz="1800" smtClean="0"/>
              <a:t>. Скрипт </a:t>
            </a:r>
            <a:r>
              <a:rPr lang="ru-RU" altLang="ru-RU" sz="1800" b="1" i="1" smtClean="0"/>
              <a:t>BSC_Output.rsm</a:t>
            </a:r>
            <a:r>
              <a:rPr lang="ru-RU" altLang="ru-RU" sz="1800" smtClean="0"/>
              <a:t> выводит информацию о выбранной BSC-причинно-следственной диаграммы</a:t>
            </a:r>
          </a:p>
          <a:p>
            <a:pPr eaLnBrk="1" hangingPunct="1">
              <a:lnSpc>
                <a:spcPct val="90000"/>
              </a:lnSpc>
              <a:spcBef>
                <a:spcPct val="10000"/>
              </a:spcBef>
            </a:pPr>
            <a:r>
              <a:rPr lang="en-US" altLang="ru-RU" sz="1800" b="1" smtClean="0"/>
              <a:t>Export Data</a:t>
            </a:r>
            <a:r>
              <a:rPr lang="ru-RU" altLang="ru-RU" sz="1800" smtClean="0"/>
              <a:t>. Скрипт </a:t>
            </a:r>
            <a:r>
              <a:rPr lang="ru-RU" altLang="ru-RU" sz="1800" b="1" i="1" smtClean="0"/>
              <a:t>BSC_DataExport.rsm</a:t>
            </a:r>
            <a:r>
              <a:rPr lang="ru-RU" altLang="ru-RU" sz="1800" smtClean="0"/>
              <a:t> экспортирует структуру и атрибуты моделей и объектов сбалансированной системы показателей из ARIS в файл Excel</a:t>
            </a:r>
            <a:endParaRPr lang="en-US" altLang="ru-RU" sz="1800" smtClean="0"/>
          </a:p>
          <a:p>
            <a:pPr eaLnBrk="1" hangingPunct="1">
              <a:lnSpc>
                <a:spcPct val="90000"/>
              </a:lnSpc>
              <a:spcBef>
                <a:spcPct val="10000"/>
              </a:spcBef>
            </a:pPr>
            <a:r>
              <a:rPr lang="en-US" altLang="ru-RU" sz="1800" b="1" smtClean="0"/>
              <a:t>Import Data</a:t>
            </a:r>
            <a:r>
              <a:rPr lang="ru-RU" altLang="ru-RU" sz="1800" smtClean="0"/>
              <a:t>. Скрипт </a:t>
            </a:r>
            <a:r>
              <a:rPr lang="ru-RU" altLang="ru-RU" sz="1800" b="1" i="1" smtClean="0"/>
              <a:t>BSC_Data</a:t>
            </a:r>
            <a:r>
              <a:rPr lang="en-US" altLang="ru-RU" sz="1800" b="1" i="1" smtClean="0"/>
              <a:t>Import</a:t>
            </a:r>
            <a:r>
              <a:rPr lang="ru-RU" altLang="ru-RU" sz="1800" b="1" i="1" smtClean="0"/>
              <a:t>.rsm</a:t>
            </a:r>
            <a:r>
              <a:rPr lang="ru-RU" altLang="ru-RU" sz="1800" smtClean="0"/>
              <a:t> импортирует атрибуты ключевых показателей эффективности из файла</a:t>
            </a:r>
            <a:r>
              <a:rPr lang="en-US" altLang="ru-RU" sz="1800" smtClean="0"/>
              <a:t> Excel</a:t>
            </a:r>
          </a:p>
          <a:p>
            <a:pPr eaLnBrk="1" hangingPunct="1">
              <a:lnSpc>
                <a:spcPct val="90000"/>
              </a:lnSpc>
              <a:spcBef>
                <a:spcPct val="10000"/>
              </a:spcBef>
            </a:pPr>
            <a:r>
              <a:rPr lang="en-US" altLang="ru-RU" sz="1800" b="1" smtClean="0"/>
              <a:t>Perform Plan-Actual Comparison</a:t>
            </a:r>
            <a:r>
              <a:rPr lang="ru-RU" altLang="ru-RU" sz="1800" smtClean="0"/>
              <a:t>. Скрипт анализа</a:t>
            </a:r>
            <a:r>
              <a:rPr lang="en-US" altLang="ru-RU" sz="1800" smtClean="0"/>
              <a:t> </a:t>
            </a:r>
            <a:r>
              <a:rPr lang="en-US" altLang="ru-RU" sz="1800" b="1" i="1" smtClean="0"/>
              <a:t>BSC_PlanActualComparison.asm</a:t>
            </a:r>
            <a:r>
              <a:rPr lang="ru-RU" altLang="ru-RU" sz="1800" b="1" i="1" smtClean="0"/>
              <a:t> </a:t>
            </a:r>
            <a:r>
              <a:rPr lang="ru-RU" altLang="ru-RU" sz="1800" smtClean="0"/>
              <a:t>вычисляет степень достижения стратегических целей (критических факторов) и ключевых показателей эффективности</a:t>
            </a:r>
            <a:endParaRPr lang="en-US" altLang="ru-RU" sz="1800" smtClean="0"/>
          </a:p>
          <a:p>
            <a:pPr eaLnBrk="1" hangingPunct="1">
              <a:lnSpc>
                <a:spcPct val="90000"/>
              </a:lnSpc>
              <a:spcBef>
                <a:spcPct val="10000"/>
              </a:spcBef>
            </a:pPr>
            <a:r>
              <a:rPr lang="en-US" altLang="ru-RU" sz="1800" b="1" i="1" smtClean="0"/>
              <a:t>Create Management View</a:t>
            </a:r>
            <a:r>
              <a:rPr lang="ru-RU" altLang="ru-RU" sz="1800" b="1" i="1" smtClean="0"/>
              <a:t>.</a:t>
            </a:r>
            <a:r>
              <a:rPr lang="en-US" altLang="ru-RU" sz="1800" smtClean="0"/>
              <a:t> </a:t>
            </a:r>
            <a:r>
              <a:rPr lang="ru-RU" altLang="ru-RU" sz="1800" smtClean="0"/>
              <a:t>Скрипт </a:t>
            </a:r>
            <a:r>
              <a:rPr lang="ru-RU" altLang="ru-RU" sz="1800" b="1" i="1" smtClean="0"/>
              <a:t>BSC_ManagementView.asm</a:t>
            </a:r>
            <a:r>
              <a:rPr lang="ru-RU" altLang="ru-RU" sz="1800" smtClean="0"/>
              <a:t> создает наглядный графический отчет</a:t>
            </a:r>
          </a:p>
          <a:p>
            <a:pPr eaLnBrk="1" hangingPunct="1">
              <a:lnSpc>
                <a:spcPct val="90000"/>
              </a:lnSpc>
              <a:spcBef>
                <a:spcPct val="10000"/>
              </a:spcBef>
            </a:pPr>
            <a:r>
              <a:rPr lang="en-US" altLang="ru-RU" sz="1800" b="1" i="1" smtClean="0"/>
              <a:t>Analyze Processes and Initiatives</a:t>
            </a:r>
            <a:r>
              <a:rPr lang="ru-RU" altLang="ru-RU" sz="1800" b="1" i="1" smtClean="0"/>
              <a:t>. </a:t>
            </a:r>
            <a:r>
              <a:rPr lang="ru-RU" altLang="ru-RU" sz="1800" smtClean="0"/>
              <a:t>Скрипт анализа </a:t>
            </a:r>
            <a:r>
              <a:rPr lang="ru-RU" altLang="ru-RU" sz="1800" b="1" i="1" smtClean="0"/>
              <a:t>BSC_ProcessInitiativesAnalysis.asm</a:t>
            </a:r>
            <a:r>
              <a:rPr lang="ru-RU" altLang="ru-RU" sz="1800" smtClean="0"/>
              <a:t> помогает расставить приоритеты отдельных мероприятий и процессов, задействованных в стратегической карте</a:t>
            </a:r>
          </a:p>
        </p:txBody>
      </p:sp>
      <p:pic>
        <p:nvPicPr>
          <p:cNvPr id="573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14400"/>
            <a:ext cx="3581400" cy="1141413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 sz="3200" smtClean="0">
                <a:solidFill>
                  <a:schemeClr val="accent2"/>
                </a:solidFill>
              </a:rPr>
              <a:t>Основные объекты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79613" y="992188"/>
            <a:ext cx="6840537" cy="4884737"/>
          </a:xfrm>
          <a:noFill/>
        </p:spPr>
        <p:txBody>
          <a:bodyPr/>
          <a:lstStyle/>
          <a:p>
            <a:pPr marL="273050" indent="-273050" algn="just" eaLnBrk="1" hangingPunct="1">
              <a:lnSpc>
                <a:spcPct val="90000"/>
              </a:lnSpc>
              <a:spcBef>
                <a:spcPct val="10000"/>
              </a:spcBef>
            </a:pPr>
            <a:r>
              <a:rPr lang="ru-RU" altLang="ru-RU" sz="2100" b="1" smtClean="0"/>
              <a:t>Стратегическая цель</a:t>
            </a:r>
            <a:r>
              <a:rPr lang="ru-RU" altLang="ru-RU" sz="2100" smtClean="0"/>
              <a:t> – желаемое состояние компании</a:t>
            </a:r>
          </a:p>
          <a:p>
            <a:pPr marL="273050" indent="-273050" algn="just" eaLnBrk="1" hangingPunct="1">
              <a:lnSpc>
                <a:spcPct val="90000"/>
              </a:lnSpc>
              <a:spcBef>
                <a:spcPct val="10000"/>
              </a:spcBef>
            </a:pPr>
            <a:endParaRPr lang="ru-RU" altLang="ru-RU" sz="2100" smtClean="0"/>
          </a:p>
          <a:p>
            <a:pPr marL="273050" indent="-273050" algn="just" eaLnBrk="1" hangingPunct="1">
              <a:lnSpc>
                <a:spcPct val="90000"/>
              </a:lnSpc>
              <a:spcBef>
                <a:spcPct val="10000"/>
              </a:spcBef>
            </a:pPr>
            <a:r>
              <a:rPr lang="ru-RU" altLang="ru-RU" sz="2100" b="1" smtClean="0"/>
              <a:t>Критические факторы успеха</a:t>
            </a:r>
            <a:r>
              <a:rPr lang="ru-RU" altLang="ru-RU" sz="2100" smtClean="0"/>
              <a:t> – это обязательные требования, которые должны быть рассмотрены и реализованы, чтобы достичь поставленные цели</a:t>
            </a:r>
          </a:p>
          <a:p>
            <a:pPr marL="273050" indent="-273050" algn="just" eaLnBrk="1" hangingPunct="1">
              <a:lnSpc>
                <a:spcPct val="90000"/>
              </a:lnSpc>
              <a:spcBef>
                <a:spcPct val="10000"/>
              </a:spcBef>
            </a:pPr>
            <a:endParaRPr lang="ru-RU" altLang="ru-RU" sz="2100" smtClean="0"/>
          </a:p>
          <a:p>
            <a:pPr marL="273050" indent="-273050" algn="just" eaLnBrk="1" hangingPunct="1">
              <a:lnSpc>
                <a:spcPct val="90000"/>
              </a:lnSpc>
              <a:spcBef>
                <a:spcPct val="10000"/>
              </a:spcBef>
            </a:pPr>
            <a:r>
              <a:rPr lang="ru-RU" altLang="ru-RU" sz="2100" b="1" smtClean="0"/>
              <a:t>Перспектива</a:t>
            </a:r>
            <a:r>
              <a:rPr lang="ru-RU" altLang="ru-RU" sz="2100" smtClean="0"/>
              <a:t> – признак классификации целей по отношению к факторам, создающим конкурентные преимущества Компании</a:t>
            </a:r>
          </a:p>
          <a:p>
            <a:pPr marL="273050" indent="-273050" algn="just" eaLnBrk="1" hangingPunct="1">
              <a:lnSpc>
                <a:spcPct val="90000"/>
              </a:lnSpc>
              <a:spcBef>
                <a:spcPct val="10000"/>
              </a:spcBef>
            </a:pPr>
            <a:endParaRPr lang="ru-RU" altLang="ru-RU" sz="2100" smtClean="0"/>
          </a:p>
          <a:p>
            <a:pPr marL="273050" indent="-273050" algn="just" eaLnBrk="1" hangingPunct="1">
              <a:lnSpc>
                <a:spcPct val="90000"/>
              </a:lnSpc>
              <a:spcBef>
                <a:spcPct val="10000"/>
              </a:spcBef>
            </a:pPr>
            <a:r>
              <a:rPr lang="ru-RU" altLang="ru-RU" sz="2100" b="1" smtClean="0"/>
              <a:t>Стратегия</a:t>
            </a:r>
            <a:r>
              <a:rPr lang="ru-RU" altLang="ru-RU" sz="2100" smtClean="0"/>
              <a:t> – выражает основные компоненты стратегии, представляет собой вертикально сгруппированные цели из нескольких перспектив</a:t>
            </a:r>
          </a:p>
          <a:p>
            <a:pPr marL="273050" indent="-273050" algn="just" eaLnBrk="1" hangingPunct="1">
              <a:lnSpc>
                <a:spcPct val="90000"/>
              </a:lnSpc>
              <a:spcBef>
                <a:spcPct val="10000"/>
              </a:spcBef>
            </a:pPr>
            <a:endParaRPr lang="ru-RU" altLang="ru-RU" sz="2100" smtClean="0"/>
          </a:p>
          <a:p>
            <a:pPr marL="273050" indent="-273050" algn="just" eaLnBrk="1" hangingPunct="1">
              <a:lnSpc>
                <a:spcPct val="90000"/>
              </a:lnSpc>
              <a:spcBef>
                <a:spcPct val="10000"/>
              </a:spcBef>
            </a:pPr>
            <a:r>
              <a:rPr lang="ru-RU" altLang="ru-RU" sz="2100" b="1" smtClean="0"/>
              <a:t>Ключевой показатель эффективности</a:t>
            </a:r>
            <a:r>
              <a:rPr lang="ru-RU" altLang="ru-RU" sz="2100" smtClean="0"/>
              <a:t> – количественно измеримый параметр, отражающий степень достижения цели</a:t>
            </a:r>
          </a:p>
        </p:txBody>
      </p:sp>
      <p:grpSp>
        <p:nvGrpSpPr>
          <p:cNvPr id="27652" name="Group 4"/>
          <p:cNvGrpSpPr>
            <a:grpSpLocks/>
          </p:cNvGrpSpPr>
          <p:nvPr/>
        </p:nvGrpSpPr>
        <p:grpSpPr bwMode="auto">
          <a:xfrm>
            <a:off x="468313" y="1700213"/>
            <a:ext cx="1311275" cy="839787"/>
            <a:chOff x="615" y="2071"/>
            <a:chExt cx="826" cy="529"/>
          </a:xfrm>
        </p:grpSpPr>
        <p:sp>
          <p:nvSpPr>
            <p:cNvPr id="27687" name="Oval 5"/>
            <p:cNvSpPr>
              <a:spLocks noChangeArrowheads="1"/>
            </p:cNvSpPr>
            <p:nvPr/>
          </p:nvSpPr>
          <p:spPr bwMode="auto">
            <a:xfrm>
              <a:off x="615" y="2071"/>
              <a:ext cx="422" cy="529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rgbClr val="800000"/>
                </a:buClr>
                <a:buSzPct val="6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è"/>
                <a:defRPr sz="2200">
                  <a:solidFill>
                    <a:schemeClr val="tx1"/>
                  </a:solidFill>
                  <a:latin typeface="Arial Narrow" panose="020B060602020203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9900"/>
                </a:buClr>
                <a:buSzPct val="8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F9900"/>
                </a:buClr>
                <a:buSzPct val="125000"/>
                <a:buFont typeface="Arial Narrow" panose="020B0606020202030204" pitchFamily="34" charset="0"/>
                <a:buChar char="−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000">
                <a:latin typeface="Arial" panose="020B0604020202020204" pitchFamily="34" charset="0"/>
              </a:endParaRPr>
            </a:p>
          </p:txBody>
        </p:sp>
        <p:sp>
          <p:nvSpPr>
            <p:cNvPr id="27688" name="Oval 6"/>
            <p:cNvSpPr>
              <a:spLocks noChangeArrowheads="1"/>
            </p:cNvSpPr>
            <p:nvPr/>
          </p:nvSpPr>
          <p:spPr bwMode="auto">
            <a:xfrm>
              <a:off x="1028" y="2071"/>
              <a:ext cx="413" cy="529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rgbClr val="800000"/>
                </a:buClr>
                <a:buSzPct val="6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è"/>
                <a:defRPr sz="2200">
                  <a:solidFill>
                    <a:schemeClr val="tx1"/>
                  </a:solidFill>
                  <a:latin typeface="Arial Narrow" panose="020B060602020203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9900"/>
                </a:buClr>
                <a:buSzPct val="8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F9900"/>
                </a:buClr>
                <a:buSzPct val="125000"/>
                <a:buFont typeface="Arial Narrow" panose="020B0606020202030204" pitchFamily="34" charset="0"/>
                <a:buChar char="−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000">
                <a:latin typeface="Arial" panose="020B0604020202020204" pitchFamily="34" charset="0"/>
              </a:endParaRPr>
            </a:p>
          </p:txBody>
        </p:sp>
        <p:sp>
          <p:nvSpPr>
            <p:cNvPr id="27689" name="Rectangle 7"/>
            <p:cNvSpPr>
              <a:spLocks noChangeArrowheads="1"/>
            </p:cNvSpPr>
            <p:nvPr/>
          </p:nvSpPr>
          <p:spPr bwMode="auto">
            <a:xfrm>
              <a:off x="813" y="2071"/>
              <a:ext cx="422" cy="529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rgbClr val="800000"/>
                </a:buClr>
                <a:buSzPct val="6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è"/>
                <a:defRPr sz="2200">
                  <a:solidFill>
                    <a:schemeClr val="tx1"/>
                  </a:solidFill>
                  <a:latin typeface="Arial Narrow" panose="020B060602020203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9900"/>
                </a:buClr>
                <a:buSzPct val="8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F9900"/>
                </a:buClr>
                <a:buSzPct val="125000"/>
                <a:buFont typeface="Arial Narrow" panose="020B0606020202030204" pitchFamily="34" charset="0"/>
                <a:buChar char="−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000">
                <a:latin typeface="Arial" panose="020B0604020202020204" pitchFamily="34" charset="0"/>
              </a:endParaRPr>
            </a:p>
          </p:txBody>
        </p:sp>
        <p:sp>
          <p:nvSpPr>
            <p:cNvPr id="27690" name="Line 8"/>
            <p:cNvSpPr>
              <a:spLocks noChangeShapeType="1"/>
            </p:cNvSpPr>
            <p:nvPr/>
          </p:nvSpPr>
          <p:spPr bwMode="auto">
            <a:xfrm>
              <a:off x="821" y="2071"/>
              <a:ext cx="40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7691" name="Line 9"/>
            <p:cNvSpPr>
              <a:spLocks noChangeShapeType="1"/>
            </p:cNvSpPr>
            <p:nvPr/>
          </p:nvSpPr>
          <p:spPr bwMode="auto">
            <a:xfrm>
              <a:off x="821" y="2592"/>
              <a:ext cx="40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7692" name="Rectangle 10"/>
            <p:cNvSpPr>
              <a:spLocks noChangeArrowheads="1"/>
            </p:cNvSpPr>
            <p:nvPr/>
          </p:nvSpPr>
          <p:spPr bwMode="auto">
            <a:xfrm>
              <a:off x="839" y="2132"/>
              <a:ext cx="383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800000"/>
                </a:buClr>
                <a:buSzPct val="6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è"/>
                <a:defRPr sz="2200">
                  <a:solidFill>
                    <a:schemeClr val="tx1"/>
                  </a:solidFill>
                  <a:latin typeface="Arial Narrow" panose="020B060602020203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9900"/>
                </a:buClr>
                <a:buSzPct val="8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F9900"/>
                </a:buClr>
                <a:buSzPct val="125000"/>
                <a:buFont typeface="Arial Narrow" panose="020B0606020202030204" pitchFamily="34" charset="0"/>
                <a:buChar char="−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ru-RU" sz="1400" b="1">
                  <a:solidFill>
                    <a:srgbClr val="000000"/>
                  </a:solidFill>
                  <a:latin typeface="Arial" panose="020B0604020202020204" pitchFamily="34" charset="0"/>
                </a:rPr>
                <a:t>Объем</a:t>
              </a:r>
              <a:endParaRPr lang="ru-RU" altLang="ru-RU">
                <a:latin typeface="Times New Roman" panose="02020603050405020304" pitchFamily="18" charset="0"/>
              </a:endParaRPr>
            </a:p>
          </p:txBody>
        </p:sp>
        <p:sp>
          <p:nvSpPr>
            <p:cNvPr id="27693" name="Rectangle 11"/>
            <p:cNvSpPr>
              <a:spLocks noChangeArrowheads="1"/>
            </p:cNvSpPr>
            <p:nvPr/>
          </p:nvSpPr>
          <p:spPr bwMode="auto">
            <a:xfrm>
              <a:off x="684" y="2274"/>
              <a:ext cx="657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800000"/>
                </a:buClr>
                <a:buSzPct val="6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è"/>
                <a:defRPr sz="2200">
                  <a:solidFill>
                    <a:schemeClr val="tx1"/>
                  </a:solidFill>
                  <a:latin typeface="Arial Narrow" panose="020B060602020203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9900"/>
                </a:buClr>
                <a:buSzPct val="8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F9900"/>
                </a:buClr>
                <a:buSzPct val="125000"/>
                <a:buFont typeface="Arial Narrow" panose="020B0606020202030204" pitchFamily="34" charset="0"/>
                <a:buChar char="−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ru-RU" sz="1400" b="1">
                  <a:solidFill>
                    <a:srgbClr val="000000"/>
                  </a:solidFill>
                  <a:latin typeface="Arial" panose="020B0604020202020204" pitchFamily="34" charset="0"/>
                </a:rPr>
                <a:t>реализации</a:t>
              </a:r>
              <a:endParaRPr lang="ru-RU" altLang="ru-RU">
                <a:latin typeface="Times New Roman" panose="02020603050405020304" pitchFamily="18" charset="0"/>
              </a:endParaRPr>
            </a:p>
          </p:txBody>
        </p:sp>
        <p:sp>
          <p:nvSpPr>
            <p:cNvPr id="27694" name="Rectangle 12"/>
            <p:cNvSpPr>
              <a:spLocks noChangeArrowheads="1"/>
            </p:cNvSpPr>
            <p:nvPr/>
          </p:nvSpPr>
          <p:spPr bwMode="auto">
            <a:xfrm>
              <a:off x="787" y="2415"/>
              <a:ext cx="496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800000"/>
                </a:buClr>
                <a:buSzPct val="6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è"/>
                <a:defRPr sz="2200">
                  <a:solidFill>
                    <a:schemeClr val="tx1"/>
                  </a:solidFill>
                  <a:latin typeface="Arial Narrow" panose="020B060602020203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9900"/>
                </a:buClr>
                <a:buSzPct val="8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F9900"/>
                </a:buClr>
                <a:buSzPct val="125000"/>
                <a:buFont typeface="Arial Narrow" panose="020B0606020202030204" pitchFamily="34" charset="0"/>
                <a:buChar char="−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ru-RU" sz="1400" b="1">
                  <a:solidFill>
                    <a:srgbClr val="000000"/>
                  </a:solidFill>
                  <a:latin typeface="Arial" panose="020B0604020202020204" pitchFamily="34" charset="0"/>
                </a:rPr>
                <a:t>$1000000</a:t>
              </a:r>
              <a:endParaRPr lang="ru-RU" altLang="ru-RU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27653" name="Group 13"/>
          <p:cNvGrpSpPr>
            <a:grpSpLocks/>
          </p:cNvGrpSpPr>
          <p:nvPr/>
        </p:nvGrpSpPr>
        <p:grpSpPr bwMode="auto">
          <a:xfrm>
            <a:off x="541338" y="908050"/>
            <a:ext cx="1230312" cy="701675"/>
            <a:chOff x="341" y="572"/>
            <a:chExt cx="775" cy="442"/>
          </a:xfrm>
        </p:grpSpPr>
        <p:sp>
          <p:nvSpPr>
            <p:cNvPr id="27681" name="Freeform 14"/>
            <p:cNvSpPr>
              <a:spLocks/>
            </p:cNvSpPr>
            <p:nvPr/>
          </p:nvSpPr>
          <p:spPr bwMode="auto">
            <a:xfrm>
              <a:off x="341" y="572"/>
              <a:ext cx="775" cy="442"/>
            </a:xfrm>
            <a:custGeom>
              <a:avLst/>
              <a:gdLst>
                <a:gd name="T0" fmla="*/ 736 w 816"/>
                <a:gd name="T1" fmla="*/ 203 h 504"/>
                <a:gd name="T2" fmla="*/ 726 w 816"/>
                <a:gd name="T3" fmla="*/ 222 h 504"/>
                <a:gd name="T4" fmla="*/ 726 w 816"/>
                <a:gd name="T5" fmla="*/ 240 h 504"/>
                <a:gd name="T6" fmla="*/ 714 w 816"/>
                <a:gd name="T7" fmla="*/ 259 h 504"/>
                <a:gd name="T8" fmla="*/ 704 w 816"/>
                <a:gd name="T9" fmla="*/ 277 h 504"/>
                <a:gd name="T10" fmla="*/ 682 w 816"/>
                <a:gd name="T11" fmla="*/ 296 h 504"/>
                <a:gd name="T12" fmla="*/ 650 w 816"/>
                <a:gd name="T13" fmla="*/ 323 h 504"/>
                <a:gd name="T14" fmla="*/ 628 w 816"/>
                <a:gd name="T15" fmla="*/ 332 h 504"/>
                <a:gd name="T16" fmla="*/ 595 w 816"/>
                <a:gd name="T17" fmla="*/ 341 h 504"/>
                <a:gd name="T18" fmla="*/ 574 w 816"/>
                <a:gd name="T19" fmla="*/ 360 h 504"/>
                <a:gd name="T20" fmla="*/ 541 w 816"/>
                <a:gd name="T21" fmla="*/ 369 h 504"/>
                <a:gd name="T22" fmla="*/ 509 w 816"/>
                <a:gd name="T23" fmla="*/ 378 h 504"/>
                <a:gd name="T24" fmla="*/ 476 w 816"/>
                <a:gd name="T25" fmla="*/ 378 h 504"/>
                <a:gd name="T26" fmla="*/ 444 w 816"/>
                <a:gd name="T27" fmla="*/ 388 h 504"/>
                <a:gd name="T28" fmla="*/ 401 w 816"/>
                <a:gd name="T29" fmla="*/ 388 h 504"/>
                <a:gd name="T30" fmla="*/ 314 w 816"/>
                <a:gd name="T31" fmla="*/ 388 h 504"/>
                <a:gd name="T32" fmla="*/ 271 w 816"/>
                <a:gd name="T33" fmla="*/ 388 h 504"/>
                <a:gd name="T34" fmla="*/ 238 w 816"/>
                <a:gd name="T35" fmla="*/ 378 h 504"/>
                <a:gd name="T36" fmla="*/ 206 w 816"/>
                <a:gd name="T37" fmla="*/ 369 h 504"/>
                <a:gd name="T38" fmla="*/ 173 w 816"/>
                <a:gd name="T39" fmla="*/ 360 h 504"/>
                <a:gd name="T40" fmla="*/ 152 w 816"/>
                <a:gd name="T41" fmla="*/ 351 h 504"/>
                <a:gd name="T42" fmla="*/ 119 w 816"/>
                <a:gd name="T43" fmla="*/ 341 h 504"/>
                <a:gd name="T44" fmla="*/ 98 w 816"/>
                <a:gd name="T45" fmla="*/ 323 h 504"/>
                <a:gd name="T46" fmla="*/ 76 w 816"/>
                <a:gd name="T47" fmla="*/ 314 h 504"/>
                <a:gd name="T48" fmla="*/ 44 w 816"/>
                <a:gd name="T49" fmla="*/ 286 h 504"/>
                <a:gd name="T50" fmla="*/ 32 w 816"/>
                <a:gd name="T51" fmla="*/ 267 h 504"/>
                <a:gd name="T52" fmla="*/ 10 w 816"/>
                <a:gd name="T53" fmla="*/ 249 h 504"/>
                <a:gd name="T54" fmla="*/ 10 w 816"/>
                <a:gd name="T55" fmla="*/ 231 h 504"/>
                <a:gd name="T56" fmla="*/ 0 w 816"/>
                <a:gd name="T57" fmla="*/ 212 h 504"/>
                <a:gd name="T58" fmla="*/ 0 w 816"/>
                <a:gd name="T59" fmla="*/ 184 h 504"/>
                <a:gd name="T60" fmla="*/ 0 w 816"/>
                <a:gd name="T61" fmla="*/ 166 h 504"/>
                <a:gd name="T62" fmla="*/ 10 w 816"/>
                <a:gd name="T63" fmla="*/ 147 h 504"/>
                <a:gd name="T64" fmla="*/ 22 w 816"/>
                <a:gd name="T65" fmla="*/ 129 h 504"/>
                <a:gd name="T66" fmla="*/ 32 w 816"/>
                <a:gd name="T67" fmla="*/ 111 h 504"/>
                <a:gd name="T68" fmla="*/ 54 w 816"/>
                <a:gd name="T69" fmla="*/ 92 h 504"/>
                <a:gd name="T70" fmla="*/ 86 w 816"/>
                <a:gd name="T71" fmla="*/ 74 h 504"/>
                <a:gd name="T72" fmla="*/ 108 w 816"/>
                <a:gd name="T73" fmla="*/ 55 h 504"/>
                <a:gd name="T74" fmla="*/ 130 w 816"/>
                <a:gd name="T75" fmla="*/ 46 h 504"/>
                <a:gd name="T76" fmla="*/ 162 w 816"/>
                <a:gd name="T77" fmla="*/ 28 h 504"/>
                <a:gd name="T78" fmla="*/ 195 w 816"/>
                <a:gd name="T79" fmla="*/ 18 h 504"/>
                <a:gd name="T80" fmla="*/ 227 w 816"/>
                <a:gd name="T81" fmla="*/ 18 h 504"/>
                <a:gd name="T82" fmla="*/ 260 w 816"/>
                <a:gd name="T83" fmla="*/ 10 h 504"/>
                <a:gd name="T84" fmla="*/ 293 w 816"/>
                <a:gd name="T85" fmla="*/ 0 h 504"/>
                <a:gd name="T86" fmla="*/ 325 w 816"/>
                <a:gd name="T87" fmla="*/ 0 h 504"/>
                <a:gd name="T88" fmla="*/ 422 w 816"/>
                <a:gd name="T89" fmla="*/ 0 h 504"/>
                <a:gd name="T90" fmla="*/ 455 w 816"/>
                <a:gd name="T91" fmla="*/ 10 h 504"/>
                <a:gd name="T92" fmla="*/ 498 w 816"/>
                <a:gd name="T93" fmla="*/ 10 h 504"/>
                <a:gd name="T94" fmla="*/ 530 w 816"/>
                <a:gd name="T95" fmla="*/ 18 h 504"/>
                <a:gd name="T96" fmla="*/ 563 w 816"/>
                <a:gd name="T97" fmla="*/ 28 h 504"/>
                <a:gd name="T98" fmla="*/ 584 w 816"/>
                <a:gd name="T99" fmla="*/ 37 h 504"/>
                <a:gd name="T100" fmla="*/ 617 w 816"/>
                <a:gd name="T101" fmla="*/ 46 h 504"/>
                <a:gd name="T102" fmla="*/ 638 w 816"/>
                <a:gd name="T103" fmla="*/ 65 h 504"/>
                <a:gd name="T104" fmla="*/ 660 w 816"/>
                <a:gd name="T105" fmla="*/ 74 h 504"/>
                <a:gd name="T106" fmla="*/ 692 w 816"/>
                <a:gd name="T107" fmla="*/ 102 h 504"/>
                <a:gd name="T108" fmla="*/ 704 w 816"/>
                <a:gd name="T109" fmla="*/ 120 h 504"/>
                <a:gd name="T110" fmla="*/ 714 w 816"/>
                <a:gd name="T111" fmla="*/ 139 h 504"/>
                <a:gd name="T112" fmla="*/ 726 w 816"/>
                <a:gd name="T113" fmla="*/ 157 h 504"/>
                <a:gd name="T114" fmla="*/ 736 w 816"/>
                <a:gd name="T115" fmla="*/ 175 h 504"/>
                <a:gd name="T116" fmla="*/ 736 w 816"/>
                <a:gd name="T117" fmla="*/ 194 h 50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816" h="504">
                  <a:moveTo>
                    <a:pt x="816" y="252"/>
                  </a:moveTo>
                  <a:lnTo>
                    <a:pt x="816" y="264"/>
                  </a:lnTo>
                  <a:lnTo>
                    <a:pt x="816" y="276"/>
                  </a:lnTo>
                  <a:lnTo>
                    <a:pt x="804" y="288"/>
                  </a:lnTo>
                  <a:lnTo>
                    <a:pt x="804" y="300"/>
                  </a:lnTo>
                  <a:lnTo>
                    <a:pt x="804" y="312"/>
                  </a:lnTo>
                  <a:lnTo>
                    <a:pt x="792" y="324"/>
                  </a:lnTo>
                  <a:lnTo>
                    <a:pt x="792" y="336"/>
                  </a:lnTo>
                  <a:lnTo>
                    <a:pt x="780" y="348"/>
                  </a:lnTo>
                  <a:lnTo>
                    <a:pt x="780" y="360"/>
                  </a:lnTo>
                  <a:lnTo>
                    <a:pt x="768" y="372"/>
                  </a:lnTo>
                  <a:lnTo>
                    <a:pt x="756" y="384"/>
                  </a:lnTo>
                  <a:lnTo>
                    <a:pt x="732" y="408"/>
                  </a:lnTo>
                  <a:lnTo>
                    <a:pt x="720" y="420"/>
                  </a:lnTo>
                  <a:lnTo>
                    <a:pt x="708" y="420"/>
                  </a:lnTo>
                  <a:lnTo>
                    <a:pt x="696" y="432"/>
                  </a:lnTo>
                  <a:lnTo>
                    <a:pt x="684" y="444"/>
                  </a:lnTo>
                  <a:lnTo>
                    <a:pt x="660" y="444"/>
                  </a:lnTo>
                  <a:lnTo>
                    <a:pt x="648" y="456"/>
                  </a:lnTo>
                  <a:lnTo>
                    <a:pt x="636" y="468"/>
                  </a:lnTo>
                  <a:lnTo>
                    <a:pt x="624" y="468"/>
                  </a:lnTo>
                  <a:lnTo>
                    <a:pt x="600" y="480"/>
                  </a:lnTo>
                  <a:lnTo>
                    <a:pt x="588" y="480"/>
                  </a:lnTo>
                  <a:lnTo>
                    <a:pt x="564" y="492"/>
                  </a:lnTo>
                  <a:lnTo>
                    <a:pt x="552" y="492"/>
                  </a:lnTo>
                  <a:lnTo>
                    <a:pt x="528" y="492"/>
                  </a:lnTo>
                  <a:lnTo>
                    <a:pt x="504" y="504"/>
                  </a:lnTo>
                  <a:lnTo>
                    <a:pt x="492" y="504"/>
                  </a:lnTo>
                  <a:lnTo>
                    <a:pt x="468" y="504"/>
                  </a:lnTo>
                  <a:lnTo>
                    <a:pt x="444" y="504"/>
                  </a:lnTo>
                  <a:lnTo>
                    <a:pt x="360" y="504"/>
                  </a:lnTo>
                  <a:lnTo>
                    <a:pt x="348" y="504"/>
                  </a:lnTo>
                  <a:lnTo>
                    <a:pt x="324" y="504"/>
                  </a:lnTo>
                  <a:lnTo>
                    <a:pt x="300" y="504"/>
                  </a:lnTo>
                  <a:lnTo>
                    <a:pt x="288" y="492"/>
                  </a:lnTo>
                  <a:lnTo>
                    <a:pt x="264" y="492"/>
                  </a:lnTo>
                  <a:lnTo>
                    <a:pt x="252" y="492"/>
                  </a:lnTo>
                  <a:lnTo>
                    <a:pt x="228" y="480"/>
                  </a:lnTo>
                  <a:lnTo>
                    <a:pt x="216" y="480"/>
                  </a:lnTo>
                  <a:lnTo>
                    <a:pt x="192" y="468"/>
                  </a:lnTo>
                  <a:lnTo>
                    <a:pt x="180" y="468"/>
                  </a:lnTo>
                  <a:lnTo>
                    <a:pt x="168" y="456"/>
                  </a:lnTo>
                  <a:lnTo>
                    <a:pt x="144" y="444"/>
                  </a:lnTo>
                  <a:lnTo>
                    <a:pt x="132" y="444"/>
                  </a:lnTo>
                  <a:lnTo>
                    <a:pt x="120" y="432"/>
                  </a:lnTo>
                  <a:lnTo>
                    <a:pt x="108" y="420"/>
                  </a:lnTo>
                  <a:lnTo>
                    <a:pt x="96" y="420"/>
                  </a:lnTo>
                  <a:lnTo>
                    <a:pt x="84" y="408"/>
                  </a:lnTo>
                  <a:lnTo>
                    <a:pt x="60" y="384"/>
                  </a:lnTo>
                  <a:lnTo>
                    <a:pt x="48" y="372"/>
                  </a:lnTo>
                  <a:lnTo>
                    <a:pt x="36" y="360"/>
                  </a:lnTo>
                  <a:lnTo>
                    <a:pt x="36" y="348"/>
                  </a:lnTo>
                  <a:lnTo>
                    <a:pt x="24" y="336"/>
                  </a:lnTo>
                  <a:lnTo>
                    <a:pt x="12" y="324"/>
                  </a:lnTo>
                  <a:lnTo>
                    <a:pt x="12" y="312"/>
                  </a:lnTo>
                  <a:lnTo>
                    <a:pt x="12" y="300"/>
                  </a:lnTo>
                  <a:lnTo>
                    <a:pt x="0" y="288"/>
                  </a:lnTo>
                  <a:lnTo>
                    <a:pt x="0" y="276"/>
                  </a:lnTo>
                  <a:lnTo>
                    <a:pt x="0" y="264"/>
                  </a:lnTo>
                  <a:lnTo>
                    <a:pt x="0" y="240"/>
                  </a:lnTo>
                  <a:lnTo>
                    <a:pt x="0" y="228"/>
                  </a:lnTo>
                  <a:lnTo>
                    <a:pt x="0" y="216"/>
                  </a:lnTo>
                  <a:lnTo>
                    <a:pt x="12" y="204"/>
                  </a:lnTo>
                  <a:lnTo>
                    <a:pt x="12" y="192"/>
                  </a:lnTo>
                  <a:lnTo>
                    <a:pt x="12" y="180"/>
                  </a:lnTo>
                  <a:lnTo>
                    <a:pt x="24" y="168"/>
                  </a:lnTo>
                  <a:lnTo>
                    <a:pt x="36" y="156"/>
                  </a:lnTo>
                  <a:lnTo>
                    <a:pt x="36" y="144"/>
                  </a:lnTo>
                  <a:lnTo>
                    <a:pt x="48" y="132"/>
                  </a:lnTo>
                  <a:lnTo>
                    <a:pt x="60" y="120"/>
                  </a:lnTo>
                  <a:lnTo>
                    <a:pt x="84" y="96"/>
                  </a:lnTo>
                  <a:lnTo>
                    <a:pt x="96" y="96"/>
                  </a:lnTo>
                  <a:lnTo>
                    <a:pt x="108" y="84"/>
                  </a:lnTo>
                  <a:lnTo>
                    <a:pt x="120" y="72"/>
                  </a:lnTo>
                  <a:lnTo>
                    <a:pt x="132" y="60"/>
                  </a:lnTo>
                  <a:lnTo>
                    <a:pt x="144" y="60"/>
                  </a:lnTo>
                  <a:lnTo>
                    <a:pt x="168" y="48"/>
                  </a:lnTo>
                  <a:lnTo>
                    <a:pt x="180" y="36"/>
                  </a:lnTo>
                  <a:lnTo>
                    <a:pt x="192" y="36"/>
                  </a:lnTo>
                  <a:lnTo>
                    <a:pt x="216" y="24"/>
                  </a:lnTo>
                  <a:lnTo>
                    <a:pt x="228" y="24"/>
                  </a:lnTo>
                  <a:lnTo>
                    <a:pt x="252" y="24"/>
                  </a:lnTo>
                  <a:lnTo>
                    <a:pt x="264" y="12"/>
                  </a:lnTo>
                  <a:lnTo>
                    <a:pt x="288" y="12"/>
                  </a:lnTo>
                  <a:lnTo>
                    <a:pt x="300" y="12"/>
                  </a:lnTo>
                  <a:lnTo>
                    <a:pt x="324" y="0"/>
                  </a:lnTo>
                  <a:lnTo>
                    <a:pt x="348" y="0"/>
                  </a:lnTo>
                  <a:lnTo>
                    <a:pt x="360" y="0"/>
                  </a:lnTo>
                  <a:lnTo>
                    <a:pt x="444" y="0"/>
                  </a:lnTo>
                  <a:lnTo>
                    <a:pt x="468" y="0"/>
                  </a:lnTo>
                  <a:lnTo>
                    <a:pt x="492" y="0"/>
                  </a:lnTo>
                  <a:lnTo>
                    <a:pt x="504" y="12"/>
                  </a:lnTo>
                  <a:lnTo>
                    <a:pt x="528" y="12"/>
                  </a:lnTo>
                  <a:lnTo>
                    <a:pt x="552" y="12"/>
                  </a:lnTo>
                  <a:lnTo>
                    <a:pt x="564" y="24"/>
                  </a:lnTo>
                  <a:lnTo>
                    <a:pt x="588" y="24"/>
                  </a:lnTo>
                  <a:lnTo>
                    <a:pt x="600" y="24"/>
                  </a:lnTo>
                  <a:lnTo>
                    <a:pt x="624" y="36"/>
                  </a:lnTo>
                  <a:lnTo>
                    <a:pt x="636" y="36"/>
                  </a:lnTo>
                  <a:lnTo>
                    <a:pt x="648" y="48"/>
                  </a:lnTo>
                  <a:lnTo>
                    <a:pt x="660" y="60"/>
                  </a:lnTo>
                  <a:lnTo>
                    <a:pt x="684" y="60"/>
                  </a:lnTo>
                  <a:lnTo>
                    <a:pt x="696" y="72"/>
                  </a:lnTo>
                  <a:lnTo>
                    <a:pt x="708" y="84"/>
                  </a:lnTo>
                  <a:lnTo>
                    <a:pt x="720" y="96"/>
                  </a:lnTo>
                  <a:lnTo>
                    <a:pt x="732" y="96"/>
                  </a:lnTo>
                  <a:lnTo>
                    <a:pt x="756" y="120"/>
                  </a:lnTo>
                  <a:lnTo>
                    <a:pt x="768" y="132"/>
                  </a:lnTo>
                  <a:lnTo>
                    <a:pt x="780" y="144"/>
                  </a:lnTo>
                  <a:lnTo>
                    <a:pt x="780" y="156"/>
                  </a:lnTo>
                  <a:lnTo>
                    <a:pt x="792" y="168"/>
                  </a:lnTo>
                  <a:lnTo>
                    <a:pt x="792" y="180"/>
                  </a:lnTo>
                  <a:lnTo>
                    <a:pt x="804" y="192"/>
                  </a:lnTo>
                  <a:lnTo>
                    <a:pt x="804" y="204"/>
                  </a:lnTo>
                  <a:lnTo>
                    <a:pt x="804" y="216"/>
                  </a:lnTo>
                  <a:lnTo>
                    <a:pt x="816" y="228"/>
                  </a:lnTo>
                  <a:lnTo>
                    <a:pt x="816" y="240"/>
                  </a:lnTo>
                  <a:lnTo>
                    <a:pt x="816" y="2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7682" name="Freeform 15"/>
            <p:cNvSpPr>
              <a:spLocks/>
            </p:cNvSpPr>
            <p:nvPr/>
          </p:nvSpPr>
          <p:spPr bwMode="auto">
            <a:xfrm>
              <a:off x="341" y="572"/>
              <a:ext cx="775" cy="442"/>
            </a:xfrm>
            <a:custGeom>
              <a:avLst/>
              <a:gdLst>
                <a:gd name="T0" fmla="*/ 736 w 816"/>
                <a:gd name="T1" fmla="*/ 203 h 504"/>
                <a:gd name="T2" fmla="*/ 726 w 816"/>
                <a:gd name="T3" fmla="*/ 222 h 504"/>
                <a:gd name="T4" fmla="*/ 726 w 816"/>
                <a:gd name="T5" fmla="*/ 240 h 504"/>
                <a:gd name="T6" fmla="*/ 714 w 816"/>
                <a:gd name="T7" fmla="*/ 259 h 504"/>
                <a:gd name="T8" fmla="*/ 704 w 816"/>
                <a:gd name="T9" fmla="*/ 277 h 504"/>
                <a:gd name="T10" fmla="*/ 682 w 816"/>
                <a:gd name="T11" fmla="*/ 296 h 504"/>
                <a:gd name="T12" fmla="*/ 650 w 816"/>
                <a:gd name="T13" fmla="*/ 323 h 504"/>
                <a:gd name="T14" fmla="*/ 628 w 816"/>
                <a:gd name="T15" fmla="*/ 332 h 504"/>
                <a:gd name="T16" fmla="*/ 595 w 816"/>
                <a:gd name="T17" fmla="*/ 341 h 504"/>
                <a:gd name="T18" fmla="*/ 574 w 816"/>
                <a:gd name="T19" fmla="*/ 360 h 504"/>
                <a:gd name="T20" fmla="*/ 541 w 816"/>
                <a:gd name="T21" fmla="*/ 369 h 504"/>
                <a:gd name="T22" fmla="*/ 509 w 816"/>
                <a:gd name="T23" fmla="*/ 378 h 504"/>
                <a:gd name="T24" fmla="*/ 476 w 816"/>
                <a:gd name="T25" fmla="*/ 378 h 504"/>
                <a:gd name="T26" fmla="*/ 444 w 816"/>
                <a:gd name="T27" fmla="*/ 388 h 504"/>
                <a:gd name="T28" fmla="*/ 401 w 816"/>
                <a:gd name="T29" fmla="*/ 388 h 504"/>
                <a:gd name="T30" fmla="*/ 314 w 816"/>
                <a:gd name="T31" fmla="*/ 388 h 504"/>
                <a:gd name="T32" fmla="*/ 271 w 816"/>
                <a:gd name="T33" fmla="*/ 388 h 504"/>
                <a:gd name="T34" fmla="*/ 238 w 816"/>
                <a:gd name="T35" fmla="*/ 378 h 504"/>
                <a:gd name="T36" fmla="*/ 206 w 816"/>
                <a:gd name="T37" fmla="*/ 369 h 504"/>
                <a:gd name="T38" fmla="*/ 173 w 816"/>
                <a:gd name="T39" fmla="*/ 360 h 504"/>
                <a:gd name="T40" fmla="*/ 152 w 816"/>
                <a:gd name="T41" fmla="*/ 351 h 504"/>
                <a:gd name="T42" fmla="*/ 119 w 816"/>
                <a:gd name="T43" fmla="*/ 341 h 504"/>
                <a:gd name="T44" fmla="*/ 98 w 816"/>
                <a:gd name="T45" fmla="*/ 323 h 504"/>
                <a:gd name="T46" fmla="*/ 76 w 816"/>
                <a:gd name="T47" fmla="*/ 314 h 504"/>
                <a:gd name="T48" fmla="*/ 44 w 816"/>
                <a:gd name="T49" fmla="*/ 286 h 504"/>
                <a:gd name="T50" fmla="*/ 32 w 816"/>
                <a:gd name="T51" fmla="*/ 267 h 504"/>
                <a:gd name="T52" fmla="*/ 10 w 816"/>
                <a:gd name="T53" fmla="*/ 249 h 504"/>
                <a:gd name="T54" fmla="*/ 10 w 816"/>
                <a:gd name="T55" fmla="*/ 231 h 504"/>
                <a:gd name="T56" fmla="*/ 0 w 816"/>
                <a:gd name="T57" fmla="*/ 212 h 504"/>
                <a:gd name="T58" fmla="*/ 0 w 816"/>
                <a:gd name="T59" fmla="*/ 184 h 504"/>
                <a:gd name="T60" fmla="*/ 0 w 816"/>
                <a:gd name="T61" fmla="*/ 166 h 504"/>
                <a:gd name="T62" fmla="*/ 10 w 816"/>
                <a:gd name="T63" fmla="*/ 147 h 504"/>
                <a:gd name="T64" fmla="*/ 22 w 816"/>
                <a:gd name="T65" fmla="*/ 129 h 504"/>
                <a:gd name="T66" fmla="*/ 32 w 816"/>
                <a:gd name="T67" fmla="*/ 111 h 504"/>
                <a:gd name="T68" fmla="*/ 54 w 816"/>
                <a:gd name="T69" fmla="*/ 92 h 504"/>
                <a:gd name="T70" fmla="*/ 86 w 816"/>
                <a:gd name="T71" fmla="*/ 74 h 504"/>
                <a:gd name="T72" fmla="*/ 108 w 816"/>
                <a:gd name="T73" fmla="*/ 55 h 504"/>
                <a:gd name="T74" fmla="*/ 130 w 816"/>
                <a:gd name="T75" fmla="*/ 46 h 504"/>
                <a:gd name="T76" fmla="*/ 162 w 816"/>
                <a:gd name="T77" fmla="*/ 28 h 504"/>
                <a:gd name="T78" fmla="*/ 195 w 816"/>
                <a:gd name="T79" fmla="*/ 18 h 504"/>
                <a:gd name="T80" fmla="*/ 227 w 816"/>
                <a:gd name="T81" fmla="*/ 18 h 504"/>
                <a:gd name="T82" fmla="*/ 260 w 816"/>
                <a:gd name="T83" fmla="*/ 10 h 504"/>
                <a:gd name="T84" fmla="*/ 293 w 816"/>
                <a:gd name="T85" fmla="*/ 0 h 504"/>
                <a:gd name="T86" fmla="*/ 325 w 816"/>
                <a:gd name="T87" fmla="*/ 0 h 504"/>
                <a:gd name="T88" fmla="*/ 422 w 816"/>
                <a:gd name="T89" fmla="*/ 0 h 504"/>
                <a:gd name="T90" fmla="*/ 455 w 816"/>
                <a:gd name="T91" fmla="*/ 10 h 504"/>
                <a:gd name="T92" fmla="*/ 498 w 816"/>
                <a:gd name="T93" fmla="*/ 10 h 504"/>
                <a:gd name="T94" fmla="*/ 530 w 816"/>
                <a:gd name="T95" fmla="*/ 18 h 504"/>
                <a:gd name="T96" fmla="*/ 563 w 816"/>
                <a:gd name="T97" fmla="*/ 28 h 504"/>
                <a:gd name="T98" fmla="*/ 584 w 816"/>
                <a:gd name="T99" fmla="*/ 37 h 504"/>
                <a:gd name="T100" fmla="*/ 617 w 816"/>
                <a:gd name="T101" fmla="*/ 46 h 504"/>
                <a:gd name="T102" fmla="*/ 638 w 816"/>
                <a:gd name="T103" fmla="*/ 65 h 504"/>
                <a:gd name="T104" fmla="*/ 660 w 816"/>
                <a:gd name="T105" fmla="*/ 74 h 504"/>
                <a:gd name="T106" fmla="*/ 692 w 816"/>
                <a:gd name="T107" fmla="*/ 102 h 504"/>
                <a:gd name="T108" fmla="*/ 704 w 816"/>
                <a:gd name="T109" fmla="*/ 120 h 504"/>
                <a:gd name="T110" fmla="*/ 714 w 816"/>
                <a:gd name="T111" fmla="*/ 139 h 504"/>
                <a:gd name="T112" fmla="*/ 726 w 816"/>
                <a:gd name="T113" fmla="*/ 157 h 504"/>
                <a:gd name="T114" fmla="*/ 736 w 816"/>
                <a:gd name="T115" fmla="*/ 175 h 504"/>
                <a:gd name="T116" fmla="*/ 736 w 816"/>
                <a:gd name="T117" fmla="*/ 194 h 50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816" h="504">
                  <a:moveTo>
                    <a:pt x="816" y="252"/>
                  </a:moveTo>
                  <a:lnTo>
                    <a:pt x="816" y="264"/>
                  </a:lnTo>
                  <a:lnTo>
                    <a:pt x="816" y="276"/>
                  </a:lnTo>
                  <a:lnTo>
                    <a:pt x="804" y="288"/>
                  </a:lnTo>
                  <a:lnTo>
                    <a:pt x="804" y="300"/>
                  </a:lnTo>
                  <a:lnTo>
                    <a:pt x="804" y="312"/>
                  </a:lnTo>
                  <a:lnTo>
                    <a:pt x="792" y="324"/>
                  </a:lnTo>
                  <a:lnTo>
                    <a:pt x="792" y="336"/>
                  </a:lnTo>
                  <a:lnTo>
                    <a:pt x="780" y="348"/>
                  </a:lnTo>
                  <a:lnTo>
                    <a:pt x="780" y="360"/>
                  </a:lnTo>
                  <a:lnTo>
                    <a:pt x="768" y="372"/>
                  </a:lnTo>
                  <a:lnTo>
                    <a:pt x="756" y="384"/>
                  </a:lnTo>
                  <a:lnTo>
                    <a:pt x="732" y="408"/>
                  </a:lnTo>
                  <a:lnTo>
                    <a:pt x="720" y="420"/>
                  </a:lnTo>
                  <a:lnTo>
                    <a:pt x="708" y="420"/>
                  </a:lnTo>
                  <a:lnTo>
                    <a:pt x="696" y="432"/>
                  </a:lnTo>
                  <a:lnTo>
                    <a:pt x="684" y="444"/>
                  </a:lnTo>
                  <a:lnTo>
                    <a:pt x="660" y="444"/>
                  </a:lnTo>
                  <a:lnTo>
                    <a:pt x="648" y="456"/>
                  </a:lnTo>
                  <a:lnTo>
                    <a:pt x="636" y="468"/>
                  </a:lnTo>
                  <a:lnTo>
                    <a:pt x="624" y="468"/>
                  </a:lnTo>
                  <a:lnTo>
                    <a:pt x="600" y="480"/>
                  </a:lnTo>
                  <a:lnTo>
                    <a:pt x="588" y="480"/>
                  </a:lnTo>
                  <a:lnTo>
                    <a:pt x="564" y="492"/>
                  </a:lnTo>
                  <a:lnTo>
                    <a:pt x="552" y="492"/>
                  </a:lnTo>
                  <a:lnTo>
                    <a:pt x="528" y="492"/>
                  </a:lnTo>
                  <a:lnTo>
                    <a:pt x="504" y="504"/>
                  </a:lnTo>
                  <a:lnTo>
                    <a:pt x="492" y="504"/>
                  </a:lnTo>
                  <a:lnTo>
                    <a:pt x="468" y="504"/>
                  </a:lnTo>
                  <a:lnTo>
                    <a:pt x="444" y="504"/>
                  </a:lnTo>
                  <a:lnTo>
                    <a:pt x="360" y="504"/>
                  </a:lnTo>
                  <a:lnTo>
                    <a:pt x="348" y="504"/>
                  </a:lnTo>
                  <a:lnTo>
                    <a:pt x="324" y="504"/>
                  </a:lnTo>
                  <a:lnTo>
                    <a:pt x="300" y="504"/>
                  </a:lnTo>
                  <a:lnTo>
                    <a:pt x="288" y="492"/>
                  </a:lnTo>
                  <a:lnTo>
                    <a:pt x="264" y="492"/>
                  </a:lnTo>
                  <a:lnTo>
                    <a:pt x="252" y="492"/>
                  </a:lnTo>
                  <a:lnTo>
                    <a:pt x="228" y="480"/>
                  </a:lnTo>
                  <a:lnTo>
                    <a:pt x="216" y="480"/>
                  </a:lnTo>
                  <a:lnTo>
                    <a:pt x="192" y="468"/>
                  </a:lnTo>
                  <a:lnTo>
                    <a:pt x="180" y="468"/>
                  </a:lnTo>
                  <a:lnTo>
                    <a:pt x="168" y="456"/>
                  </a:lnTo>
                  <a:lnTo>
                    <a:pt x="144" y="444"/>
                  </a:lnTo>
                  <a:lnTo>
                    <a:pt x="132" y="444"/>
                  </a:lnTo>
                  <a:lnTo>
                    <a:pt x="120" y="432"/>
                  </a:lnTo>
                  <a:lnTo>
                    <a:pt x="108" y="420"/>
                  </a:lnTo>
                  <a:lnTo>
                    <a:pt x="96" y="420"/>
                  </a:lnTo>
                  <a:lnTo>
                    <a:pt x="84" y="408"/>
                  </a:lnTo>
                  <a:lnTo>
                    <a:pt x="60" y="384"/>
                  </a:lnTo>
                  <a:lnTo>
                    <a:pt x="48" y="372"/>
                  </a:lnTo>
                  <a:lnTo>
                    <a:pt x="36" y="360"/>
                  </a:lnTo>
                  <a:lnTo>
                    <a:pt x="36" y="348"/>
                  </a:lnTo>
                  <a:lnTo>
                    <a:pt x="24" y="336"/>
                  </a:lnTo>
                  <a:lnTo>
                    <a:pt x="12" y="324"/>
                  </a:lnTo>
                  <a:lnTo>
                    <a:pt x="12" y="312"/>
                  </a:lnTo>
                  <a:lnTo>
                    <a:pt x="12" y="300"/>
                  </a:lnTo>
                  <a:lnTo>
                    <a:pt x="0" y="288"/>
                  </a:lnTo>
                  <a:lnTo>
                    <a:pt x="0" y="276"/>
                  </a:lnTo>
                  <a:lnTo>
                    <a:pt x="0" y="264"/>
                  </a:lnTo>
                  <a:lnTo>
                    <a:pt x="0" y="240"/>
                  </a:lnTo>
                  <a:lnTo>
                    <a:pt x="0" y="228"/>
                  </a:lnTo>
                  <a:lnTo>
                    <a:pt x="0" y="216"/>
                  </a:lnTo>
                  <a:lnTo>
                    <a:pt x="12" y="204"/>
                  </a:lnTo>
                  <a:lnTo>
                    <a:pt x="12" y="192"/>
                  </a:lnTo>
                  <a:lnTo>
                    <a:pt x="12" y="180"/>
                  </a:lnTo>
                  <a:lnTo>
                    <a:pt x="24" y="168"/>
                  </a:lnTo>
                  <a:lnTo>
                    <a:pt x="36" y="156"/>
                  </a:lnTo>
                  <a:lnTo>
                    <a:pt x="36" y="144"/>
                  </a:lnTo>
                  <a:lnTo>
                    <a:pt x="48" y="132"/>
                  </a:lnTo>
                  <a:lnTo>
                    <a:pt x="60" y="120"/>
                  </a:lnTo>
                  <a:lnTo>
                    <a:pt x="84" y="96"/>
                  </a:lnTo>
                  <a:lnTo>
                    <a:pt x="96" y="96"/>
                  </a:lnTo>
                  <a:lnTo>
                    <a:pt x="108" y="84"/>
                  </a:lnTo>
                  <a:lnTo>
                    <a:pt x="120" y="72"/>
                  </a:lnTo>
                  <a:lnTo>
                    <a:pt x="132" y="60"/>
                  </a:lnTo>
                  <a:lnTo>
                    <a:pt x="144" y="60"/>
                  </a:lnTo>
                  <a:lnTo>
                    <a:pt x="168" y="48"/>
                  </a:lnTo>
                  <a:lnTo>
                    <a:pt x="180" y="36"/>
                  </a:lnTo>
                  <a:lnTo>
                    <a:pt x="192" y="36"/>
                  </a:lnTo>
                  <a:lnTo>
                    <a:pt x="216" y="24"/>
                  </a:lnTo>
                  <a:lnTo>
                    <a:pt x="228" y="24"/>
                  </a:lnTo>
                  <a:lnTo>
                    <a:pt x="252" y="24"/>
                  </a:lnTo>
                  <a:lnTo>
                    <a:pt x="264" y="12"/>
                  </a:lnTo>
                  <a:lnTo>
                    <a:pt x="288" y="12"/>
                  </a:lnTo>
                  <a:lnTo>
                    <a:pt x="300" y="12"/>
                  </a:lnTo>
                  <a:lnTo>
                    <a:pt x="324" y="0"/>
                  </a:lnTo>
                  <a:lnTo>
                    <a:pt x="348" y="0"/>
                  </a:lnTo>
                  <a:lnTo>
                    <a:pt x="360" y="0"/>
                  </a:lnTo>
                  <a:lnTo>
                    <a:pt x="444" y="0"/>
                  </a:lnTo>
                  <a:lnTo>
                    <a:pt x="468" y="0"/>
                  </a:lnTo>
                  <a:lnTo>
                    <a:pt x="492" y="0"/>
                  </a:lnTo>
                  <a:lnTo>
                    <a:pt x="504" y="12"/>
                  </a:lnTo>
                  <a:lnTo>
                    <a:pt x="528" y="12"/>
                  </a:lnTo>
                  <a:lnTo>
                    <a:pt x="552" y="12"/>
                  </a:lnTo>
                  <a:lnTo>
                    <a:pt x="564" y="24"/>
                  </a:lnTo>
                  <a:lnTo>
                    <a:pt x="588" y="24"/>
                  </a:lnTo>
                  <a:lnTo>
                    <a:pt x="600" y="24"/>
                  </a:lnTo>
                  <a:lnTo>
                    <a:pt x="624" y="36"/>
                  </a:lnTo>
                  <a:lnTo>
                    <a:pt x="636" y="36"/>
                  </a:lnTo>
                  <a:lnTo>
                    <a:pt x="648" y="48"/>
                  </a:lnTo>
                  <a:lnTo>
                    <a:pt x="660" y="60"/>
                  </a:lnTo>
                  <a:lnTo>
                    <a:pt x="684" y="60"/>
                  </a:lnTo>
                  <a:lnTo>
                    <a:pt x="696" y="72"/>
                  </a:lnTo>
                  <a:lnTo>
                    <a:pt x="708" y="84"/>
                  </a:lnTo>
                  <a:lnTo>
                    <a:pt x="720" y="96"/>
                  </a:lnTo>
                  <a:lnTo>
                    <a:pt x="732" y="96"/>
                  </a:lnTo>
                  <a:lnTo>
                    <a:pt x="756" y="120"/>
                  </a:lnTo>
                  <a:lnTo>
                    <a:pt x="768" y="132"/>
                  </a:lnTo>
                  <a:lnTo>
                    <a:pt x="780" y="144"/>
                  </a:lnTo>
                  <a:lnTo>
                    <a:pt x="780" y="156"/>
                  </a:lnTo>
                  <a:lnTo>
                    <a:pt x="792" y="168"/>
                  </a:lnTo>
                  <a:lnTo>
                    <a:pt x="792" y="180"/>
                  </a:lnTo>
                  <a:lnTo>
                    <a:pt x="804" y="192"/>
                  </a:lnTo>
                  <a:lnTo>
                    <a:pt x="804" y="204"/>
                  </a:lnTo>
                  <a:lnTo>
                    <a:pt x="804" y="216"/>
                  </a:lnTo>
                  <a:lnTo>
                    <a:pt x="816" y="228"/>
                  </a:lnTo>
                  <a:lnTo>
                    <a:pt x="816" y="240"/>
                  </a:lnTo>
                  <a:lnTo>
                    <a:pt x="816" y="252"/>
                  </a:lnTo>
                </a:path>
              </a:pathLst>
            </a:custGeom>
            <a:noFill/>
            <a:ln w="0" cap="sq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7683" name="Freeform 16"/>
            <p:cNvSpPr>
              <a:spLocks/>
            </p:cNvSpPr>
            <p:nvPr/>
          </p:nvSpPr>
          <p:spPr bwMode="auto">
            <a:xfrm>
              <a:off x="364" y="593"/>
              <a:ext cx="729" cy="400"/>
            </a:xfrm>
            <a:custGeom>
              <a:avLst/>
              <a:gdLst>
                <a:gd name="T0" fmla="*/ 692 w 768"/>
                <a:gd name="T1" fmla="*/ 185 h 456"/>
                <a:gd name="T2" fmla="*/ 682 w 768"/>
                <a:gd name="T3" fmla="*/ 204 h 456"/>
                <a:gd name="T4" fmla="*/ 682 w 768"/>
                <a:gd name="T5" fmla="*/ 222 h 456"/>
                <a:gd name="T6" fmla="*/ 670 w 768"/>
                <a:gd name="T7" fmla="*/ 240 h 456"/>
                <a:gd name="T8" fmla="*/ 660 w 768"/>
                <a:gd name="T9" fmla="*/ 249 h 456"/>
                <a:gd name="T10" fmla="*/ 638 w 768"/>
                <a:gd name="T11" fmla="*/ 268 h 456"/>
                <a:gd name="T12" fmla="*/ 616 w 768"/>
                <a:gd name="T13" fmla="*/ 286 h 456"/>
                <a:gd name="T14" fmla="*/ 594 w 768"/>
                <a:gd name="T15" fmla="*/ 296 h 456"/>
                <a:gd name="T16" fmla="*/ 573 w 768"/>
                <a:gd name="T17" fmla="*/ 304 h 456"/>
                <a:gd name="T18" fmla="*/ 551 w 768"/>
                <a:gd name="T19" fmla="*/ 314 h 456"/>
                <a:gd name="T20" fmla="*/ 519 w 768"/>
                <a:gd name="T21" fmla="*/ 323 h 456"/>
                <a:gd name="T22" fmla="*/ 497 w 768"/>
                <a:gd name="T23" fmla="*/ 332 h 456"/>
                <a:gd name="T24" fmla="*/ 465 w 768"/>
                <a:gd name="T25" fmla="*/ 341 h 456"/>
                <a:gd name="T26" fmla="*/ 433 w 768"/>
                <a:gd name="T27" fmla="*/ 351 h 456"/>
                <a:gd name="T28" fmla="*/ 400 w 768"/>
                <a:gd name="T29" fmla="*/ 351 h 456"/>
                <a:gd name="T30" fmla="*/ 313 w 768"/>
                <a:gd name="T31" fmla="*/ 351 h 456"/>
                <a:gd name="T32" fmla="*/ 281 w 768"/>
                <a:gd name="T33" fmla="*/ 351 h 456"/>
                <a:gd name="T34" fmla="*/ 238 w 768"/>
                <a:gd name="T35" fmla="*/ 341 h 456"/>
                <a:gd name="T36" fmla="*/ 216 w 768"/>
                <a:gd name="T37" fmla="*/ 341 h 456"/>
                <a:gd name="T38" fmla="*/ 184 w 768"/>
                <a:gd name="T39" fmla="*/ 332 h 456"/>
                <a:gd name="T40" fmla="*/ 151 w 768"/>
                <a:gd name="T41" fmla="*/ 323 h 456"/>
                <a:gd name="T42" fmla="*/ 130 w 768"/>
                <a:gd name="T43" fmla="*/ 314 h 456"/>
                <a:gd name="T44" fmla="*/ 98 w 768"/>
                <a:gd name="T45" fmla="*/ 304 h 456"/>
                <a:gd name="T46" fmla="*/ 76 w 768"/>
                <a:gd name="T47" fmla="*/ 286 h 456"/>
                <a:gd name="T48" fmla="*/ 65 w 768"/>
                <a:gd name="T49" fmla="*/ 277 h 456"/>
                <a:gd name="T50" fmla="*/ 44 w 768"/>
                <a:gd name="T51" fmla="*/ 259 h 456"/>
                <a:gd name="T52" fmla="*/ 32 w 768"/>
                <a:gd name="T53" fmla="*/ 249 h 456"/>
                <a:gd name="T54" fmla="*/ 10 w 768"/>
                <a:gd name="T55" fmla="*/ 231 h 456"/>
                <a:gd name="T56" fmla="*/ 10 w 768"/>
                <a:gd name="T57" fmla="*/ 212 h 456"/>
                <a:gd name="T58" fmla="*/ 0 w 768"/>
                <a:gd name="T59" fmla="*/ 194 h 456"/>
                <a:gd name="T60" fmla="*/ 0 w 768"/>
                <a:gd name="T61" fmla="*/ 166 h 456"/>
                <a:gd name="T62" fmla="*/ 0 w 768"/>
                <a:gd name="T63" fmla="*/ 147 h 456"/>
                <a:gd name="T64" fmla="*/ 10 w 768"/>
                <a:gd name="T65" fmla="*/ 129 h 456"/>
                <a:gd name="T66" fmla="*/ 22 w 768"/>
                <a:gd name="T67" fmla="*/ 120 h 456"/>
                <a:gd name="T68" fmla="*/ 32 w 768"/>
                <a:gd name="T69" fmla="*/ 102 h 456"/>
                <a:gd name="T70" fmla="*/ 54 w 768"/>
                <a:gd name="T71" fmla="*/ 83 h 456"/>
                <a:gd name="T72" fmla="*/ 65 w 768"/>
                <a:gd name="T73" fmla="*/ 74 h 456"/>
                <a:gd name="T74" fmla="*/ 86 w 768"/>
                <a:gd name="T75" fmla="*/ 55 h 456"/>
                <a:gd name="T76" fmla="*/ 119 w 768"/>
                <a:gd name="T77" fmla="*/ 46 h 456"/>
                <a:gd name="T78" fmla="*/ 140 w 768"/>
                <a:gd name="T79" fmla="*/ 37 h 456"/>
                <a:gd name="T80" fmla="*/ 162 w 768"/>
                <a:gd name="T81" fmla="*/ 28 h 456"/>
                <a:gd name="T82" fmla="*/ 195 w 768"/>
                <a:gd name="T83" fmla="*/ 18 h 456"/>
                <a:gd name="T84" fmla="*/ 227 w 768"/>
                <a:gd name="T85" fmla="*/ 10 h 456"/>
                <a:gd name="T86" fmla="*/ 259 w 768"/>
                <a:gd name="T87" fmla="*/ 10 h 456"/>
                <a:gd name="T88" fmla="*/ 292 w 768"/>
                <a:gd name="T89" fmla="*/ 0 h 456"/>
                <a:gd name="T90" fmla="*/ 379 w 768"/>
                <a:gd name="T91" fmla="*/ 0 h 456"/>
                <a:gd name="T92" fmla="*/ 411 w 768"/>
                <a:gd name="T93" fmla="*/ 0 h 456"/>
                <a:gd name="T94" fmla="*/ 443 w 768"/>
                <a:gd name="T95" fmla="*/ 10 h 456"/>
                <a:gd name="T96" fmla="*/ 476 w 768"/>
                <a:gd name="T97" fmla="*/ 10 h 456"/>
                <a:gd name="T98" fmla="*/ 508 w 768"/>
                <a:gd name="T99" fmla="*/ 18 h 456"/>
                <a:gd name="T100" fmla="*/ 541 w 768"/>
                <a:gd name="T101" fmla="*/ 28 h 456"/>
                <a:gd name="T102" fmla="*/ 562 w 768"/>
                <a:gd name="T103" fmla="*/ 37 h 456"/>
                <a:gd name="T104" fmla="*/ 584 w 768"/>
                <a:gd name="T105" fmla="*/ 55 h 456"/>
                <a:gd name="T106" fmla="*/ 606 w 768"/>
                <a:gd name="T107" fmla="*/ 65 h 456"/>
                <a:gd name="T108" fmla="*/ 627 w 768"/>
                <a:gd name="T109" fmla="*/ 74 h 456"/>
                <a:gd name="T110" fmla="*/ 648 w 768"/>
                <a:gd name="T111" fmla="*/ 92 h 456"/>
                <a:gd name="T112" fmla="*/ 660 w 768"/>
                <a:gd name="T113" fmla="*/ 111 h 456"/>
                <a:gd name="T114" fmla="*/ 670 w 768"/>
                <a:gd name="T115" fmla="*/ 120 h 456"/>
                <a:gd name="T116" fmla="*/ 682 w 768"/>
                <a:gd name="T117" fmla="*/ 139 h 456"/>
                <a:gd name="T118" fmla="*/ 682 w 768"/>
                <a:gd name="T119" fmla="*/ 157 h 456"/>
                <a:gd name="T120" fmla="*/ 692 w 768"/>
                <a:gd name="T121" fmla="*/ 175 h 45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768" h="456">
                  <a:moveTo>
                    <a:pt x="768" y="228"/>
                  </a:moveTo>
                  <a:lnTo>
                    <a:pt x="768" y="240"/>
                  </a:lnTo>
                  <a:lnTo>
                    <a:pt x="756" y="252"/>
                  </a:lnTo>
                  <a:lnTo>
                    <a:pt x="756" y="264"/>
                  </a:lnTo>
                  <a:lnTo>
                    <a:pt x="756" y="276"/>
                  </a:lnTo>
                  <a:lnTo>
                    <a:pt x="756" y="288"/>
                  </a:lnTo>
                  <a:lnTo>
                    <a:pt x="744" y="300"/>
                  </a:lnTo>
                  <a:lnTo>
                    <a:pt x="744" y="312"/>
                  </a:lnTo>
                  <a:lnTo>
                    <a:pt x="732" y="324"/>
                  </a:lnTo>
                  <a:lnTo>
                    <a:pt x="720" y="336"/>
                  </a:lnTo>
                  <a:lnTo>
                    <a:pt x="708" y="348"/>
                  </a:lnTo>
                  <a:lnTo>
                    <a:pt x="696" y="360"/>
                  </a:lnTo>
                  <a:lnTo>
                    <a:pt x="684" y="372"/>
                  </a:lnTo>
                  <a:lnTo>
                    <a:pt x="672" y="372"/>
                  </a:lnTo>
                  <a:lnTo>
                    <a:pt x="660" y="384"/>
                  </a:lnTo>
                  <a:lnTo>
                    <a:pt x="648" y="396"/>
                  </a:lnTo>
                  <a:lnTo>
                    <a:pt x="636" y="396"/>
                  </a:lnTo>
                  <a:lnTo>
                    <a:pt x="624" y="408"/>
                  </a:lnTo>
                  <a:lnTo>
                    <a:pt x="612" y="408"/>
                  </a:lnTo>
                  <a:lnTo>
                    <a:pt x="600" y="420"/>
                  </a:lnTo>
                  <a:lnTo>
                    <a:pt x="576" y="420"/>
                  </a:lnTo>
                  <a:lnTo>
                    <a:pt x="564" y="432"/>
                  </a:lnTo>
                  <a:lnTo>
                    <a:pt x="552" y="432"/>
                  </a:lnTo>
                  <a:lnTo>
                    <a:pt x="528" y="444"/>
                  </a:lnTo>
                  <a:lnTo>
                    <a:pt x="516" y="444"/>
                  </a:lnTo>
                  <a:lnTo>
                    <a:pt x="492" y="444"/>
                  </a:lnTo>
                  <a:lnTo>
                    <a:pt x="480" y="456"/>
                  </a:lnTo>
                  <a:lnTo>
                    <a:pt x="456" y="456"/>
                  </a:lnTo>
                  <a:lnTo>
                    <a:pt x="444" y="456"/>
                  </a:lnTo>
                  <a:lnTo>
                    <a:pt x="420" y="456"/>
                  </a:lnTo>
                  <a:lnTo>
                    <a:pt x="348" y="456"/>
                  </a:lnTo>
                  <a:lnTo>
                    <a:pt x="324" y="456"/>
                  </a:lnTo>
                  <a:lnTo>
                    <a:pt x="312" y="456"/>
                  </a:lnTo>
                  <a:lnTo>
                    <a:pt x="288" y="456"/>
                  </a:lnTo>
                  <a:lnTo>
                    <a:pt x="264" y="444"/>
                  </a:lnTo>
                  <a:lnTo>
                    <a:pt x="252" y="444"/>
                  </a:lnTo>
                  <a:lnTo>
                    <a:pt x="240" y="444"/>
                  </a:lnTo>
                  <a:lnTo>
                    <a:pt x="216" y="432"/>
                  </a:lnTo>
                  <a:lnTo>
                    <a:pt x="204" y="432"/>
                  </a:lnTo>
                  <a:lnTo>
                    <a:pt x="180" y="420"/>
                  </a:lnTo>
                  <a:lnTo>
                    <a:pt x="168" y="420"/>
                  </a:lnTo>
                  <a:lnTo>
                    <a:pt x="156" y="408"/>
                  </a:lnTo>
                  <a:lnTo>
                    <a:pt x="144" y="408"/>
                  </a:lnTo>
                  <a:lnTo>
                    <a:pt x="132" y="396"/>
                  </a:lnTo>
                  <a:lnTo>
                    <a:pt x="108" y="396"/>
                  </a:lnTo>
                  <a:lnTo>
                    <a:pt x="96" y="384"/>
                  </a:lnTo>
                  <a:lnTo>
                    <a:pt x="84" y="372"/>
                  </a:lnTo>
                  <a:lnTo>
                    <a:pt x="72" y="372"/>
                  </a:lnTo>
                  <a:lnTo>
                    <a:pt x="72" y="360"/>
                  </a:lnTo>
                  <a:lnTo>
                    <a:pt x="60" y="348"/>
                  </a:lnTo>
                  <a:lnTo>
                    <a:pt x="48" y="336"/>
                  </a:lnTo>
                  <a:lnTo>
                    <a:pt x="36" y="324"/>
                  </a:lnTo>
                  <a:lnTo>
                    <a:pt x="24" y="312"/>
                  </a:lnTo>
                  <a:lnTo>
                    <a:pt x="12" y="300"/>
                  </a:lnTo>
                  <a:lnTo>
                    <a:pt x="12" y="288"/>
                  </a:lnTo>
                  <a:lnTo>
                    <a:pt x="12" y="276"/>
                  </a:lnTo>
                  <a:lnTo>
                    <a:pt x="0" y="264"/>
                  </a:lnTo>
                  <a:lnTo>
                    <a:pt x="0" y="252"/>
                  </a:lnTo>
                  <a:lnTo>
                    <a:pt x="0" y="240"/>
                  </a:lnTo>
                  <a:lnTo>
                    <a:pt x="0" y="216"/>
                  </a:lnTo>
                  <a:lnTo>
                    <a:pt x="0" y="204"/>
                  </a:lnTo>
                  <a:lnTo>
                    <a:pt x="0" y="192"/>
                  </a:lnTo>
                  <a:lnTo>
                    <a:pt x="12" y="180"/>
                  </a:lnTo>
                  <a:lnTo>
                    <a:pt x="12" y="168"/>
                  </a:lnTo>
                  <a:lnTo>
                    <a:pt x="12" y="156"/>
                  </a:lnTo>
                  <a:lnTo>
                    <a:pt x="24" y="156"/>
                  </a:lnTo>
                  <a:lnTo>
                    <a:pt x="36" y="144"/>
                  </a:lnTo>
                  <a:lnTo>
                    <a:pt x="36" y="132"/>
                  </a:lnTo>
                  <a:lnTo>
                    <a:pt x="48" y="120"/>
                  </a:lnTo>
                  <a:lnTo>
                    <a:pt x="60" y="108"/>
                  </a:lnTo>
                  <a:lnTo>
                    <a:pt x="72" y="96"/>
                  </a:lnTo>
                  <a:lnTo>
                    <a:pt x="84" y="84"/>
                  </a:lnTo>
                  <a:lnTo>
                    <a:pt x="96" y="72"/>
                  </a:lnTo>
                  <a:lnTo>
                    <a:pt x="108" y="72"/>
                  </a:lnTo>
                  <a:lnTo>
                    <a:pt x="132" y="60"/>
                  </a:lnTo>
                  <a:lnTo>
                    <a:pt x="144" y="48"/>
                  </a:lnTo>
                  <a:lnTo>
                    <a:pt x="156" y="48"/>
                  </a:lnTo>
                  <a:lnTo>
                    <a:pt x="168" y="36"/>
                  </a:lnTo>
                  <a:lnTo>
                    <a:pt x="180" y="36"/>
                  </a:lnTo>
                  <a:lnTo>
                    <a:pt x="204" y="24"/>
                  </a:lnTo>
                  <a:lnTo>
                    <a:pt x="216" y="24"/>
                  </a:lnTo>
                  <a:lnTo>
                    <a:pt x="240" y="12"/>
                  </a:lnTo>
                  <a:lnTo>
                    <a:pt x="252" y="12"/>
                  </a:lnTo>
                  <a:lnTo>
                    <a:pt x="264" y="12"/>
                  </a:lnTo>
                  <a:lnTo>
                    <a:pt x="288" y="12"/>
                  </a:lnTo>
                  <a:lnTo>
                    <a:pt x="312" y="0"/>
                  </a:lnTo>
                  <a:lnTo>
                    <a:pt x="324" y="0"/>
                  </a:lnTo>
                  <a:lnTo>
                    <a:pt x="348" y="0"/>
                  </a:lnTo>
                  <a:lnTo>
                    <a:pt x="420" y="0"/>
                  </a:lnTo>
                  <a:lnTo>
                    <a:pt x="444" y="0"/>
                  </a:lnTo>
                  <a:lnTo>
                    <a:pt x="456" y="0"/>
                  </a:lnTo>
                  <a:lnTo>
                    <a:pt x="480" y="12"/>
                  </a:lnTo>
                  <a:lnTo>
                    <a:pt x="492" y="12"/>
                  </a:lnTo>
                  <a:lnTo>
                    <a:pt x="516" y="12"/>
                  </a:lnTo>
                  <a:lnTo>
                    <a:pt x="528" y="12"/>
                  </a:lnTo>
                  <a:lnTo>
                    <a:pt x="552" y="24"/>
                  </a:lnTo>
                  <a:lnTo>
                    <a:pt x="564" y="24"/>
                  </a:lnTo>
                  <a:lnTo>
                    <a:pt x="576" y="36"/>
                  </a:lnTo>
                  <a:lnTo>
                    <a:pt x="600" y="36"/>
                  </a:lnTo>
                  <a:lnTo>
                    <a:pt x="612" y="48"/>
                  </a:lnTo>
                  <a:lnTo>
                    <a:pt x="624" y="48"/>
                  </a:lnTo>
                  <a:lnTo>
                    <a:pt x="636" y="60"/>
                  </a:lnTo>
                  <a:lnTo>
                    <a:pt x="648" y="72"/>
                  </a:lnTo>
                  <a:lnTo>
                    <a:pt x="660" y="72"/>
                  </a:lnTo>
                  <a:lnTo>
                    <a:pt x="672" y="84"/>
                  </a:lnTo>
                  <a:lnTo>
                    <a:pt x="684" y="96"/>
                  </a:lnTo>
                  <a:lnTo>
                    <a:pt x="696" y="96"/>
                  </a:lnTo>
                  <a:lnTo>
                    <a:pt x="708" y="108"/>
                  </a:lnTo>
                  <a:lnTo>
                    <a:pt x="720" y="120"/>
                  </a:lnTo>
                  <a:lnTo>
                    <a:pt x="732" y="132"/>
                  </a:lnTo>
                  <a:lnTo>
                    <a:pt x="732" y="144"/>
                  </a:lnTo>
                  <a:lnTo>
                    <a:pt x="744" y="156"/>
                  </a:lnTo>
                  <a:lnTo>
                    <a:pt x="756" y="168"/>
                  </a:lnTo>
                  <a:lnTo>
                    <a:pt x="756" y="180"/>
                  </a:lnTo>
                  <a:lnTo>
                    <a:pt x="756" y="192"/>
                  </a:lnTo>
                  <a:lnTo>
                    <a:pt x="756" y="204"/>
                  </a:lnTo>
                  <a:lnTo>
                    <a:pt x="768" y="216"/>
                  </a:lnTo>
                  <a:lnTo>
                    <a:pt x="768" y="2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7684" name="Freeform 17"/>
            <p:cNvSpPr>
              <a:spLocks/>
            </p:cNvSpPr>
            <p:nvPr/>
          </p:nvSpPr>
          <p:spPr bwMode="auto">
            <a:xfrm>
              <a:off x="364" y="593"/>
              <a:ext cx="729" cy="400"/>
            </a:xfrm>
            <a:custGeom>
              <a:avLst/>
              <a:gdLst>
                <a:gd name="T0" fmla="*/ 692 w 768"/>
                <a:gd name="T1" fmla="*/ 185 h 456"/>
                <a:gd name="T2" fmla="*/ 682 w 768"/>
                <a:gd name="T3" fmla="*/ 204 h 456"/>
                <a:gd name="T4" fmla="*/ 682 w 768"/>
                <a:gd name="T5" fmla="*/ 222 h 456"/>
                <a:gd name="T6" fmla="*/ 670 w 768"/>
                <a:gd name="T7" fmla="*/ 240 h 456"/>
                <a:gd name="T8" fmla="*/ 660 w 768"/>
                <a:gd name="T9" fmla="*/ 249 h 456"/>
                <a:gd name="T10" fmla="*/ 638 w 768"/>
                <a:gd name="T11" fmla="*/ 268 h 456"/>
                <a:gd name="T12" fmla="*/ 616 w 768"/>
                <a:gd name="T13" fmla="*/ 286 h 456"/>
                <a:gd name="T14" fmla="*/ 594 w 768"/>
                <a:gd name="T15" fmla="*/ 296 h 456"/>
                <a:gd name="T16" fmla="*/ 573 w 768"/>
                <a:gd name="T17" fmla="*/ 304 h 456"/>
                <a:gd name="T18" fmla="*/ 551 w 768"/>
                <a:gd name="T19" fmla="*/ 314 h 456"/>
                <a:gd name="T20" fmla="*/ 519 w 768"/>
                <a:gd name="T21" fmla="*/ 323 h 456"/>
                <a:gd name="T22" fmla="*/ 497 w 768"/>
                <a:gd name="T23" fmla="*/ 332 h 456"/>
                <a:gd name="T24" fmla="*/ 465 w 768"/>
                <a:gd name="T25" fmla="*/ 341 h 456"/>
                <a:gd name="T26" fmla="*/ 433 w 768"/>
                <a:gd name="T27" fmla="*/ 351 h 456"/>
                <a:gd name="T28" fmla="*/ 400 w 768"/>
                <a:gd name="T29" fmla="*/ 351 h 456"/>
                <a:gd name="T30" fmla="*/ 313 w 768"/>
                <a:gd name="T31" fmla="*/ 351 h 456"/>
                <a:gd name="T32" fmla="*/ 281 w 768"/>
                <a:gd name="T33" fmla="*/ 351 h 456"/>
                <a:gd name="T34" fmla="*/ 238 w 768"/>
                <a:gd name="T35" fmla="*/ 341 h 456"/>
                <a:gd name="T36" fmla="*/ 216 w 768"/>
                <a:gd name="T37" fmla="*/ 341 h 456"/>
                <a:gd name="T38" fmla="*/ 184 w 768"/>
                <a:gd name="T39" fmla="*/ 332 h 456"/>
                <a:gd name="T40" fmla="*/ 151 w 768"/>
                <a:gd name="T41" fmla="*/ 323 h 456"/>
                <a:gd name="T42" fmla="*/ 130 w 768"/>
                <a:gd name="T43" fmla="*/ 314 h 456"/>
                <a:gd name="T44" fmla="*/ 98 w 768"/>
                <a:gd name="T45" fmla="*/ 304 h 456"/>
                <a:gd name="T46" fmla="*/ 76 w 768"/>
                <a:gd name="T47" fmla="*/ 286 h 456"/>
                <a:gd name="T48" fmla="*/ 65 w 768"/>
                <a:gd name="T49" fmla="*/ 277 h 456"/>
                <a:gd name="T50" fmla="*/ 44 w 768"/>
                <a:gd name="T51" fmla="*/ 259 h 456"/>
                <a:gd name="T52" fmla="*/ 32 w 768"/>
                <a:gd name="T53" fmla="*/ 249 h 456"/>
                <a:gd name="T54" fmla="*/ 10 w 768"/>
                <a:gd name="T55" fmla="*/ 231 h 456"/>
                <a:gd name="T56" fmla="*/ 10 w 768"/>
                <a:gd name="T57" fmla="*/ 212 h 456"/>
                <a:gd name="T58" fmla="*/ 0 w 768"/>
                <a:gd name="T59" fmla="*/ 194 h 456"/>
                <a:gd name="T60" fmla="*/ 0 w 768"/>
                <a:gd name="T61" fmla="*/ 166 h 456"/>
                <a:gd name="T62" fmla="*/ 0 w 768"/>
                <a:gd name="T63" fmla="*/ 147 h 456"/>
                <a:gd name="T64" fmla="*/ 10 w 768"/>
                <a:gd name="T65" fmla="*/ 129 h 456"/>
                <a:gd name="T66" fmla="*/ 22 w 768"/>
                <a:gd name="T67" fmla="*/ 120 h 456"/>
                <a:gd name="T68" fmla="*/ 32 w 768"/>
                <a:gd name="T69" fmla="*/ 102 h 456"/>
                <a:gd name="T70" fmla="*/ 54 w 768"/>
                <a:gd name="T71" fmla="*/ 83 h 456"/>
                <a:gd name="T72" fmla="*/ 65 w 768"/>
                <a:gd name="T73" fmla="*/ 74 h 456"/>
                <a:gd name="T74" fmla="*/ 86 w 768"/>
                <a:gd name="T75" fmla="*/ 55 h 456"/>
                <a:gd name="T76" fmla="*/ 119 w 768"/>
                <a:gd name="T77" fmla="*/ 46 h 456"/>
                <a:gd name="T78" fmla="*/ 140 w 768"/>
                <a:gd name="T79" fmla="*/ 37 h 456"/>
                <a:gd name="T80" fmla="*/ 162 w 768"/>
                <a:gd name="T81" fmla="*/ 28 h 456"/>
                <a:gd name="T82" fmla="*/ 195 w 768"/>
                <a:gd name="T83" fmla="*/ 18 h 456"/>
                <a:gd name="T84" fmla="*/ 227 w 768"/>
                <a:gd name="T85" fmla="*/ 10 h 456"/>
                <a:gd name="T86" fmla="*/ 259 w 768"/>
                <a:gd name="T87" fmla="*/ 10 h 456"/>
                <a:gd name="T88" fmla="*/ 292 w 768"/>
                <a:gd name="T89" fmla="*/ 0 h 456"/>
                <a:gd name="T90" fmla="*/ 379 w 768"/>
                <a:gd name="T91" fmla="*/ 0 h 456"/>
                <a:gd name="T92" fmla="*/ 411 w 768"/>
                <a:gd name="T93" fmla="*/ 0 h 456"/>
                <a:gd name="T94" fmla="*/ 443 w 768"/>
                <a:gd name="T95" fmla="*/ 10 h 456"/>
                <a:gd name="T96" fmla="*/ 476 w 768"/>
                <a:gd name="T97" fmla="*/ 10 h 456"/>
                <a:gd name="T98" fmla="*/ 508 w 768"/>
                <a:gd name="T99" fmla="*/ 18 h 456"/>
                <a:gd name="T100" fmla="*/ 541 w 768"/>
                <a:gd name="T101" fmla="*/ 28 h 456"/>
                <a:gd name="T102" fmla="*/ 562 w 768"/>
                <a:gd name="T103" fmla="*/ 37 h 456"/>
                <a:gd name="T104" fmla="*/ 584 w 768"/>
                <a:gd name="T105" fmla="*/ 55 h 456"/>
                <a:gd name="T106" fmla="*/ 606 w 768"/>
                <a:gd name="T107" fmla="*/ 65 h 456"/>
                <a:gd name="T108" fmla="*/ 627 w 768"/>
                <a:gd name="T109" fmla="*/ 74 h 456"/>
                <a:gd name="T110" fmla="*/ 648 w 768"/>
                <a:gd name="T111" fmla="*/ 92 h 456"/>
                <a:gd name="T112" fmla="*/ 660 w 768"/>
                <a:gd name="T113" fmla="*/ 111 h 456"/>
                <a:gd name="T114" fmla="*/ 670 w 768"/>
                <a:gd name="T115" fmla="*/ 120 h 456"/>
                <a:gd name="T116" fmla="*/ 682 w 768"/>
                <a:gd name="T117" fmla="*/ 139 h 456"/>
                <a:gd name="T118" fmla="*/ 682 w 768"/>
                <a:gd name="T119" fmla="*/ 157 h 456"/>
                <a:gd name="T120" fmla="*/ 692 w 768"/>
                <a:gd name="T121" fmla="*/ 175 h 45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768" h="456">
                  <a:moveTo>
                    <a:pt x="768" y="228"/>
                  </a:moveTo>
                  <a:lnTo>
                    <a:pt x="768" y="240"/>
                  </a:lnTo>
                  <a:lnTo>
                    <a:pt x="756" y="252"/>
                  </a:lnTo>
                  <a:lnTo>
                    <a:pt x="756" y="264"/>
                  </a:lnTo>
                  <a:lnTo>
                    <a:pt x="756" y="276"/>
                  </a:lnTo>
                  <a:lnTo>
                    <a:pt x="756" y="288"/>
                  </a:lnTo>
                  <a:lnTo>
                    <a:pt x="744" y="300"/>
                  </a:lnTo>
                  <a:lnTo>
                    <a:pt x="744" y="312"/>
                  </a:lnTo>
                  <a:lnTo>
                    <a:pt x="732" y="324"/>
                  </a:lnTo>
                  <a:lnTo>
                    <a:pt x="720" y="336"/>
                  </a:lnTo>
                  <a:lnTo>
                    <a:pt x="708" y="348"/>
                  </a:lnTo>
                  <a:lnTo>
                    <a:pt x="696" y="360"/>
                  </a:lnTo>
                  <a:lnTo>
                    <a:pt x="684" y="372"/>
                  </a:lnTo>
                  <a:lnTo>
                    <a:pt x="672" y="372"/>
                  </a:lnTo>
                  <a:lnTo>
                    <a:pt x="660" y="384"/>
                  </a:lnTo>
                  <a:lnTo>
                    <a:pt x="648" y="396"/>
                  </a:lnTo>
                  <a:lnTo>
                    <a:pt x="636" y="396"/>
                  </a:lnTo>
                  <a:lnTo>
                    <a:pt x="624" y="408"/>
                  </a:lnTo>
                  <a:lnTo>
                    <a:pt x="612" y="408"/>
                  </a:lnTo>
                  <a:lnTo>
                    <a:pt x="600" y="420"/>
                  </a:lnTo>
                  <a:lnTo>
                    <a:pt x="576" y="420"/>
                  </a:lnTo>
                  <a:lnTo>
                    <a:pt x="564" y="432"/>
                  </a:lnTo>
                  <a:lnTo>
                    <a:pt x="552" y="432"/>
                  </a:lnTo>
                  <a:lnTo>
                    <a:pt x="528" y="444"/>
                  </a:lnTo>
                  <a:lnTo>
                    <a:pt x="516" y="444"/>
                  </a:lnTo>
                  <a:lnTo>
                    <a:pt x="492" y="444"/>
                  </a:lnTo>
                  <a:lnTo>
                    <a:pt x="480" y="456"/>
                  </a:lnTo>
                  <a:lnTo>
                    <a:pt x="456" y="456"/>
                  </a:lnTo>
                  <a:lnTo>
                    <a:pt x="444" y="456"/>
                  </a:lnTo>
                  <a:lnTo>
                    <a:pt x="420" y="456"/>
                  </a:lnTo>
                  <a:lnTo>
                    <a:pt x="348" y="456"/>
                  </a:lnTo>
                  <a:lnTo>
                    <a:pt x="324" y="456"/>
                  </a:lnTo>
                  <a:lnTo>
                    <a:pt x="312" y="456"/>
                  </a:lnTo>
                  <a:lnTo>
                    <a:pt x="288" y="456"/>
                  </a:lnTo>
                  <a:lnTo>
                    <a:pt x="264" y="444"/>
                  </a:lnTo>
                  <a:lnTo>
                    <a:pt x="252" y="444"/>
                  </a:lnTo>
                  <a:lnTo>
                    <a:pt x="240" y="444"/>
                  </a:lnTo>
                  <a:lnTo>
                    <a:pt x="216" y="432"/>
                  </a:lnTo>
                  <a:lnTo>
                    <a:pt x="204" y="432"/>
                  </a:lnTo>
                  <a:lnTo>
                    <a:pt x="180" y="420"/>
                  </a:lnTo>
                  <a:lnTo>
                    <a:pt x="168" y="420"/>
                  </a:lnTo>
                  <a:lnTo>
                    <a:pt x="156" y="408"/>
                  </a:lnTo>
                  <a:lnTo>
                    <a:pt x="144" y="408"/>
                  </a:lnTo>
                  <a:lnTo>
                    <a:pt x="132" y="396"/>
                  </a:lnTo>
                  <a:lnTo>
                    <a:pt x="108" y="396"/>
                  </a:lnTo>
                  <a:lnTo>
                    <a:pt x="96" y="384"/>
                  </a:lnTo>
                  <a:lnTo>
                    <a:pt x="84" y="372"/>
                  </a:lnTo>
                  <a:lnTo>
                    <a:pt x="72" y="372"/>
                  </a:lnTo>
                  <a:lnTo>
                    <a:pt x="72" y="360"/>
                  </a:lnTo>
                  <a:lnTo>
                    <a:pt x="60" y="348"/>
                  </a:lnTo>
                  <a:lnTo>
                    <a:pt x="48" y="336"/>
                  </a:lnTo>
                  <a:lnTo>
                    <a:pt x="36" y="324"/>
                  </a:lnTo>
                  <a:lnTo>
                    <a:pt x="24" y="312"/>
                  </a:lnTo>
                  <a:lnTo>
                    <a:pt x="12" y="300"/>
                  </a:lnTo>
                  <a:lnTo>
                    <a:pt x="12" y="288"/>
                  </a:lnTo>
                  <a:lnTo>
                    <a:pt x="12" y="276"/>
                  </a:lnTo>
                  <a:lnTo>
                    <a:pt x="0" y="264"/>
                  </a:lnTo>
                  <a:lnTo>
                    <a:pt x="0" y="252"/>
                  </a:lnTo>
                  <a:lnTo>
                    <a:pt x="0" y="240"/>
                  </a:lnTo>
                  <a:lnTo>
                    <a:pt x="0" y="216"/>
                  </a:lnTo>
                  <a:lnTo>
                    <a:pt x="0" y="204"/>
                  </a:lnTo>
                  <a:lnTo>
                    <a:pt x="0" y="192"/>
                  </a:lnTo>
                  <a:lnTo>
                    <a:pt x="12" y="180"/>
                  </a:lnTo>
                  <a:lnTo>
                    <a:pt x="12" y="168"/>
                  </a:lnTo>
                  <a:lnTo>
                    <a:pt x="12" y="156"/>
                  </a:lnTo>
                  <a:lnTo>
                    <a:pt x="24" y="156"/>
                  </a:lnTo>
                  <a:lnTo>
                    <a:pt x="36" y="144"/>
                  </a:lnTo>
                  <a:lnTo>
                    <a:pt x="36" y="132"/>
                  </a:lnTo>
                  <a:lnTo>
                    <a:pt x="48" y="120"/>
                  </a:lnTo>
                  <a:lnTo>
                    <a:pt x="60" y="108"/>
                  </a:lnTo>
                  <a:lnTo>
                    <a:pt x="72" y="96"/>
                  </a:lnTo>
                  <a:lnTo>
                    <a:pt x="84" y="84"/>
                  </a:lnTo>
                  <a:lnTo>
                    <a:pt x="96" y="72"/>
                  </a:lnTo>
                  <a:lnTo>
                    <a:pt x="108" y="72"/>
                  </a:lnTo>
                  <a:lnTo>
                    <a:pt x="132" y="60"/>
                  </a:lnTo>
                  <a:lnTo>
                    <a:pt x="144" y="48"/>
                  </a:lnTo>
                  <a:lnTo>
                    <a:pt x="156" y="48"/>
                  </a:lnTo>
                  <a:lnTo>
                    <a:pt x="168" y="36"/>
                  </a:lnTo>
                  <a:lnTo>
                    <a:pt x="180" y="36"/>
                  </a:lnTo>
                  <a:lnTo>
                    <a:pt x="204" y="24"/>
                  </a:lnTo>
                  <a:lnTo>
                    <a:pt x="216" y="24"/>
                  </a:lnTo>
                  <a:lnTo>
                    <a:pt x="240" y="12"/>
                  </a:lnTo>
                  <a:lnTo>
                    <a:pt x="252" y="12"/>
                  </a:lnTo>
                  <a:lnTo>
                    <a:pt x="264" y="12"/>
                  </a:lnTo>
                  <a:lnTo>
                    <a:pt x="288" y="12"/>
                  </a:lnTo>
                  <a:lnTo>
                    <a:pt x="312" y="0"/>
                  </a:lnTo>
                  <a:lnTo>
                    <a:pt x="324" y="0"/>
                  </a:lnTo>
                  <a:lnTo>
                    <a:pt x="348" y="0"/>
                  </a:lnTo>
                  <a:lnTo>
                    <a:pt x="420" y="0"/>
                  </a:lnTo>
                  <a:lnTo>
                    <a:pt x="444" y="0"/>
                  </a:lnTo>
                  <a:lnTo>
                    <a:pt x="456" y="0"/>
                  </a:lnTo>
                  <a:lnTo>
                    <a:pt x="480" y="12"/>
                  </a:lnTo>
                  <a:lnTo>
                    <a:pt x="492" y="12"/>
                  </a:lnTo>
                  <a:lnTo>
                    <a:pt x="516" y="12"/>
                  </a:lnTo>
                  <a:lnTo>
                    <a:pt x="528" y="12"/>
                  </a:lnTo>
                  <a:lnTo>
                    <a:pt x="552" y="24"/>
                  </a:lnTo>
                  <a:lnTo>
                    <a:pt x="564" y="24"/>
                  </a:lnTo>
                  <a:lnTo>
                    <a:pt x="576" y="36"/>
                  </a:lnTo>
                  <a:lnTo>
                    <a:pt x="600" y="36"/>
                  </a:lnTo>
                  <a:lnTo>
                    <a:pt x="612" y="48"/>
                  </a:lnTo>
                  <a:lnTo>
                    <a:pt x="624" y="48"/>
                  </a:lnTo>
                  <a:lnTo>
                    <a:pt x="636" y="60"/>
                  </a:lnTo>
                  <a:lnTo>
                    <a:pt x="648" y="72"/>
                  </a:lnTo>
                  <a:lnTo>
                    <a:pt x="660" y="72"/>
                  </a:lnTo>
                  <a:lnTo>
                    <a:pt x="672" y="84"/>
                  </a:lnTo>
                  <a:lnTo>
                    <a:pt x="684" y="96"/>
                  </a:lnTo>
                  <a:lnTo>
                    <a:pt x="696" y="96"/>
                  </a:lnTo>
                  <a:lnTo>
                    <a:pt x="708" y="108"/>
                  </a:lnTo>
                  <a:lnTo>
                    <a:pt x="720" y="120"/>
                  </a:lnTo>
                  <a:lnTo>
                    <a:pt x="732" y="132"/>
                  </a:lnTo>
                  <a:lnTo>
                    <a:pt x="732" y="144"/>
                  </a:lnTo>
                  <a:lnTo>
                    <a:pt x="744" y="156"/>
                  </a:lnTo>
                  <a:lnTo>
                    <a:pt x="756" y="168"/>
                  </a:lnTo>
                  <a:lnTo>
                    <a:pt x="756" y="180"/>
                  </a:lnTo>
                  <a:lnTo>
                    <a:pt x="756" y="192"/>
                  </a:lnTo>
                  <a:lnTo>
                    <a:pt x="756" y="204"/>
                  </a:lnTo>
                  <a:lnTo>
                    <a:pt x="768" y="216"/>
                  </a:lnTo>
                  <a:lnTo>
                    <a:pt x="768" y="228"/>
                  </a:lnTo>
                </a:path>
              </a:pathLst>
            </a:custGeom>
            <a:noFill/>
            <a:ln w="0" cap="sq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7685" name="Rectangle 18"/>
            <p:cNvSpPr>
              <a:spLocks noChangeArrowheads="1"/>
            </p:cNvSpPr>
            <p:nvPr/>
          </p:nvSpPr>
          <p:spPr bwMode="auto">
            <a:xfrm>
              <a:off x="476" y="663"/>
              <a:ext cx="512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800000"/>
                </a:buClr>
                <a:buSzPct val="6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è"/>
                <a:defRPr sz="2200">
                  <a:solidFill>
                    <a:schemeClr val="tx1"/>
                  </a:solidFill>
                  <a:latin typeface="Arial Narrow" panose="020B060602020203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9900"/>
                </a:buClr>
                <a:buSzPct val="8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F9900"/>
                </a:buClr>
                <a:buSzPct val="125000"/>
                <a:buFont typeface="Arial Narrow" panose="020B0606020202030204" pitchFamily="34" charset="0"/>
                <a:buChar char="−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ru-RU" sz="1400">
                  <a:solidFill>
                    <a:srgbClr val="000000"/>
                  </a:solidFill>
                </a:rPr>
                <a:t>Повышение</a:t>
              </a:r>
              <a:endParaRPr lang="ru-RU" altLang="ru-RU" sz="1400"/>
            </a:p>
          </p:txBody>
        </p:sp>
        <p:sp>
          <p:nvSpPr>
            <p:cNvPr id="27686" name="Rectangle 19"/>
            <p:cNvSpPr>
              <a:spLocks noChangeArrowheads="1"/>
            </p:cNvSpPr>
            <p:nvPr/>
          </p:nvSpPr>
          <p:spPr bwMode="auto">
            <a:xfrm>
              <a:off x="578" y="763"/>
              <a:ext cx="307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800000"/>
                </a:buClr>
                <a:buSzPct val="6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è"/>
                <a:defRPr sz="2200">
                  <a:solidFill>
                    <a:schemeClr val="tx1"/>
                  </a:solidFill>
                  <a:latin typeface="Arial Narrow" panose="020B060602020203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9900"/>
                </a:buClr>
                <a:buSzPct val="8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F9900"/>
                </a:buClr>
                <a:buSzPct val="125000"/>
                <a:buFont typeface="Arial Narrow" panose="020B0606020202030204" pitchFamily="34" charset="0"/>
                <a:buChar char="−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ru-RU" sz="1400">
                  <a:solidFill>
                    <a:srgbClr val="000000"/>
                  </a:solidFill>
                </a:rPr>
                <a:t>дохода</a:t>
              </a:r>
              <a:endParaRPr lang="ru-RU" altLang="ru-RU" sz="1400"/>
            </a:p>
          </p:txBody>
        </p:sp>
      </p:grpSp>
      <p:grpSp>
        <p:nvGrpSpPr>
          <p:cNvPr id="27654" name="Group 20"/>
          <p:cNvGrpSpPr>
            <a:grpSpLocks noChangeAspect="1"/>
          </p:cNvGrpSpPr>
          <p:nvPr/>
        </p:nvGrpSpPr>
        <p:grpSpPr bwMode="auto">
          <a:xfrm>
            <a:off x="584200" y="2636838"/>
            <a:ext cx="1108075" cy="1233487"/>
            <a:chOff x="295" y="1797"/>
            <a:chExt cx="776" cy="863"/>
          </a:xfrm>
        </p:grpSpPr>
        <p:sp>
          <p:nvSpPr>
            <p:cNvPr id="27668" name="Freeform 21"/>
            <p:cNvSpPr>
              <a:spLocks noChangeAspect="1"/>
            </p:cNvSpPr>
            <p:nvPr/>
          </p:nvSpPr>
          <p:spPr bwMode="auto">
            <a:xfrm>
              <a:off x="295" y="1797"/>
              <a:ext cx="776" cy="662"/>
            </a:xfrm>
            <a:custGeom>
              <a:avLst/>
              <a:gdLst>
                <a:gd name="T0" fmla="*/ 0 w 816"/>
                <a:gd name="T1" fmla="*/ 202 h 756"/>
                <a:gd name="T2" fmla="*/ 369 w 816"/>
                <a:gd name="T3" fmla="*/ 0 h 756"/>
                <a:gd name="T4" fmla="*/ 379 w 816"/>
                <a:gd name="T5" fmla="*/ 18 h 756"/>
                <a:gd name="T6" fmla="*/ 434 w 816"/>
                <a:gd name="T7" fmla="*/ 0 h 756"/>
                <a:gd name="T8" fmla="*/ 467 w 816"/>
                <a:gd name="T9" fmla="*/ 74 h 756"/>
                <a:gd name="T10" fmla="*/ 521 w 816"/>
                <a:gd name="T11" fmla="*/ 55 h 756"/>
                <a:gd name="T12" fmla="*/ 694 w 816"/>
                <a:gd name="T13" fmla="*/ 10 h 756"/>
                <a:gd name="T14" fmla="*/ 716 w 816"/>
                <a:gd name="T15" fmla="*/ 55 h 756"/>
                <a:gd name="T16" fmla="*/ 728 w 816"/>
                <a:gd name="T17" fmla="*/ 138 h 756"/>
                <a:gd name="T18" fmla="*/ 738 w 816"/>
                <a:gd name="T19" fmla="*/ 175 h 756"/>
                <a:gd name="T20" fmla="*/ 738 w 816"/>
                <a:gd name="T21" fmla="*/ 276 h 756"/>
                <a:gd name="T22" fmla="*/ 728 w 816"/>
                <a:gd name="T23" fmla="*/ 313 h 756"/>
                <a:gd name="T24" fmla="*/ 716 w 816"/>
                <a:gd name="T25" fmla="*/ 414 h 756"/>
                <a:gd name="T26" fmla="*/ 694 w 816"/>
                <a:gd name="T27" fmla="*/ 441 h 756"/>
                <a:gd name="T28" fmla="*/ 640 w 816"/>
                <a:gd name="T29" fmla="*/ 533 h 756"/>
                <a:gd name="T30" fmla="*/ 608 w 816"/>
                <a:gd name="T31" fmla="*/ 580 h 756"/>
                <a:gd name="T32" fmla="*/ 423 w 816"/>
                <a:gd name="T33" fmla="*/ 469 h 756"/>
                <a:gd name="T34" fmla="*/ 401 w 816"/>
                <a:gd name="T35" fmla="*/ 506 h 756"/>
                <a:gd name="T36" fmla="*/ 347 w 816"/>
                <a:gd name="T37" fmla="*/ 478 h 756"/>
                <a:gd name="T38" fmla="*/ 337 w 816"/>
                <a:gd name="T39" fmla="*/ 506 h 756"/>
                <a:gd name="T40" fmla="*/ 10 w 816"/>
                <a:gd name="T41" fmla="*/ 257 h 756"/>
                <a:gd name="T42" fmla="*/ 32 w 816"/>
                <a:gd name="T43" fmla="*/ 239 h 756"/>
                <a:gd name="T44" fmla="*/ 22 w 816"/>
                <a:gd name="T45" fmla="*/ 212 h 756"/>
                <a:gd name="T46" fmla="*/ 0 w 816"/>
                <a:gd name="T47" fmla="*/ 202 h 75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816" h="756">
                  <a:moveTo>
                    <a:pt x="0" y="264"/>
                  </a:moveTo>
                  <a:lnTo>
                    <a:pt x="408" y="0"/>
                  </a:lnTo>
                  <a:lnTo>
                    <a:pt x="420" y="24"/>
                  </a:lnTo>
                  <a:lnTo>
                    <a:pt x="480" y="0"/>
                  </a:lnTo>
                  <a:lnTo>
                    <a:pt x="516" y="96"/>
                  </a:lnTo>
                  <a:lnTo>
                    <a:pt x="576" y="72"/>
                  </a:lnTo>
                  <a:lnTo>
                    <a:pt x="768" y="12"/>
                  </a:lnTo>
                  <a:lnTo>
                    <a:pt x="792" y="72"/>
                  </a:lnTo>
                  <a:lnTo>
                    <a:pt x="804" y="180"/>
                  </a:lnTo>
                  <a:lnTo>
                    <a:pt x="816" y="228"/>
                  </a:lnTo>
                  <a:lnTo>
                    <a:pt x="816" y="360"/>
                  </a:lnTo>
                  <a:lnTo>
                    <a:pt x="804" y="408"/>
                  </a:lnTo>
                  <a:lnTo>
                    <a:pt x="792" y="540"/>
                  </a:lnTo>
                  <a:lnTo>
                    <a:pt x="768" y="576"/>
                  </a:lnTo>
                  <a:lnTo>
                    <a:pt x="708" y="696"/>
                  </a:lnTo>
                  <a:lnTo>
                    <a:pt x="672" y="756"/>
                  </a:lnTo>
                  <a:lnTo>
                    <a:pt x="468" y="612"/>
                  </a:lnTo>
                  <a:lnTo>
                    <a:pt x="444" y="660"/>
                  </a:lnTo>
                  <a:lnTo>
                    <a:pt x="384" y="624"/>
                  </a:lnTo>
                  <a:lnTo>
                    <a:pt x="372" y="660"/>
                  </a:lnTo>
                  <a:lnTo>
                    <a:pt x="12" y="336"/>
                  </a:lnTo>
                  <a:lnTo>
                    <a:pt x="36" y="312"/>
                  </a:lnTo>
                  <a:lnTo>
                    <a:pt x="24" y="276"/>
                  </a:lnTo>
                  <a:lnTo>
                    <a:pt x="0" y="26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7669" name="Freeform 22"/>
            <p:cNvSpPr>
              <a:spLocks noChangeAspect="1"/>
            </p:cNvSpPr>
            <p:nvPr/>
          </p:nvSpPr>
          <p:spPr bwMode="auto">
            <a:xfrm>
              <a:off x="923" y="1955"/>
              <a:ext cx="125" cy="52"/>
            </a:xfrm>
            <a:custGeom>
              <a:avLst/>
              <a:gdLst>
                <a:gd name="T0" fmla="*/ 0 w 132"/>
                <a:gd name="T1" fmla="*/ 9 h 60"/>
                <a:gd name="T2" fmla="*/ 118 w 132"/>
                <a:gd name="T3" fmla="*/ 0 h 60"/>
                <a:gd name="T4" fmla="*/ 118 w 132"/>
                <a:gd name="T5" fmla="*/ 45 h 60"/>
                <a:gd name="T6" fmla="*/ 10 w 132"/>
                <a:gd name="T7" fmla="*/ 45 h 60"/>
                <a:gd name="T8" fmla="*/ 0 w 132"/>
                <a:gd name="T9" fmla="*/ 9 h 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60">
                  <a:moveTo>
                    <a:pt x="0" y="12"/>
                  </a:moveTo>
                  <a:lnTo>
                    <a:pt x="132" y="0"/>
                  </a:lnTo>
                  <a:lnTo>
                    <a:pt x="132" y="60"/>
                  </a:lnTo>
                  <a:lnTo>
                    <a:pt x="12" y="6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7670" name="Freeform 23"/>
            <p:cNvSpPr>
              <a:spLocks noChangeAspect="1"/>
            </p:cNvSpPr>
            <p:nvPr/>
          </p:nvSpPr>
          <p:spPr bwMode="auto">
            <a:xfrm>
              <a:off x="923" y="2091"/>
              <a:ext cx="125" cy="63"/>
            </a:xfrm>
            <a:custGeom>
              <a:avLst/>
              <a:gdLst>
                <a:gd name="T0" fmla="*/ 0 w 132"/>
                <a:gd name="T1" fmla="*/ 0 h 72"/>
                <a:gd name="T2" fmla="*/ 118 w 132"/>
                <a:gd name="T3" fmla="*/ 18 h 72"/>
                <a:gd name="T4" fmla="*/ 118 w 132"/>
                <a:gd name="T5" fmla="*/ 55 h 72"/>
                <a:gd name="T6" fmla="*/ 0 w 132"/>
                <a:gd name="T7" fmla="*/ 37 h 72"/>
                <a:gd name="T8" fmla="*/ 0 w 132"/>
                <a:gd name="T9" fmla="*/ 0 h 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72">
                  <a:moveTo>
                    <a:pt x="0" y="0"/>
                  </a:moveTo>
                  <a:lnTo>
                    <a:pt x="132" y="24"/>
                  </a:lnTo>
                  <a:lnTo>
                    <a:pt x="132" y="72"/>
                  </a:lnTo>
                  <a:lnTo>
                    <a:pt x="0" y="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7671" name="Freeform 24"/>
            <p:cNvSpPr>
              <a:spLocks noChangeAspect="1"/>
            </p:cNvSpPr>
            <p:nvPr/>
          </p:nvSpPr>
          <p:spPr bwMode="auto">
            <a:xfrm>
              <a:off x="888" y="2218"/>
              <a:ext cx="137" cy="84"/>
            </a:xfrm>
            <a:custGeom>
              <a:avLst/>
              <a:gdLst>
                <a:gd name="T0" fmla="*/ 22 w 144"/>
                <a:gd name="T1" fmla="*/ 0 h 96"/>
                <a:gd name="T2" fmla="*/ 130 w 144"/>
                <a:gd name="T3" fmla="*/ 37 h 96"/>
                <a:gd name="T4" fmla="*/ 120 w 144"/>
                <a:gd name="T5" fmla="*/ 74 h 96"/>
                <a:gd name="T6" fmla="*/ 0 w 144"/>
                <a:gd name="T7" fmla="*/ 28 h 96"/>
                <a:gd name="T8" fmla="*/ 22 w 144"/>
                <a:gd name="T9" fmla="*/ 0 h 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4" h="96">
                  <a:moveTo>
                    <a:pt x="24" y="0"/>
                  </a:moveTo>
                  <a:lnTo>
                    <a:pt x="144" y="48"/>
                  </a:lnTo>
                  <a:lnTo>
                    <a:pt x="132" y="96"/>
                  </a:lnTo>
                  <a:lnTo>
                    <a:pt x="0" y="36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7672" name="Freeform 25"/>
            <p:cNvSpPr>
              <a:spLocks noChangeAspect="1"/>
            </p:cNvSpPr>
            <p:nvPr/>
          </p:nvSpPr>
          <p:spPr bwMode="auto">
            <a:xfrm>
              <a:off x="809" y="2323"/>
              <a:ext cx="148" cy="115"/>
            </a:xfrm>
            <a:custGeom>
              <a:avLst/>
              <a:gdLst>
                <a:gd name="T0" fmla="*/ 32 w 156"/>
                <a:gd name="T1" fmla="*/ 0 h 132"/>
                <a:gd name="T2" fmla="*/ 140 w 156"/>
                <a:gd name="T3" fmla="*/ 64 h 132"/>
                <a:gd name="T4" fmla="*/ 119 w 156"/>
                <a:gd name="T5" fmla="*/ 100 h 132"/>
                <a:gd name="T6" fmla="*/ 0 w 156"/>
                <a:gd name="T7" fmla="*/ 27 h 132"/>
                <a:gd name="T8" fmla="*/ 32 w 156"/>
                <a:gd name="T9" fmla="*/ 0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6" h="132">
                  <a:moveTo>
                    <a:pt x="36" y="0"/>
                  </a:moveTo>
                  <a:lnTo>
                    <a:pt x="156" y="84"/>
                  </a:lnTo>
                  <a:lnTo>
                    <a:pt x="132" y="132"/>
                  </a:lnTo>
                  <a:lnTo>
                    <a:pt x="0" y="3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7673" name="Freeform 26"/>
            <p:cNvSpPr>
              <a:spLocks noChangeAspect="1"/>
            </p:cNvSpPr>
            <p:nvPr/>
          </p:nvSpPr>
          <p:spPr bwMode="auto">
            <a:xfrm>
              <a:off x="911" y="1818"/>
              <a:ext cx="126" cy="84"/>
            </a:xfrm>
            <a:custGeom>
              <a:avLst/>
              <a:gdLst>
                <a:gd name="T0" fmla="*/ 0 w 132"/>
                <a:gd name="T1" fmla="*/ 28 h 96"/>
                <a:gd name="T2" fmla="*/ 98 w 132"/>
                <a:gd name="T3" fmla="*/ 0 h 96"/>
                <a:gd name="T4" fmla="*/ 120 w 132"/>
                <a:gd name="T5" fmla="*/ 37 h 96"/>
                <a:gd name="T6" fmla="*/ 11 w 132"/>
                <a:gd name="T7" fmla="*/ 74 h 96"/>
                <a:gd name="T8" fmla="*/ 0 w 132"/>
                <a:gd name="T9" fmla="*/ 28 h 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96">
                  <a:moveTo>
                    <a:pt x="0" y="36"/>
                  </a:moveTo>
                  <a:lnTo>
                    <a:pt x="108" y="0"/>
                  </a:lnTo>
                  <a:lnTo>
                    <a:pt x="132" y="48"/>
                  </a:lnTo>
                  <a:lnTo>
                    <a:pt x="12" y="96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7674" name="Freeform 27"/>
            <p:cNvSpPr>
              <a:spLocks noChangeAspect="1"/>
            </p:cNvSpPr>
            <p:nvPr/>
          </p:nvSpPr>
          <p:spPr bwMode="auto">
            <a:xfrm>
              <a:off x="318" y="1818"/>
              <a:ext cx="376" cy="210"/>
            </a:xfrm>
            <a:custGeom>
              <a:avLst/>
              <a:gdLst>
                <a:gd name="T0" fmla="*/ 0 w 396"/>
                <a:gd name="T1" fmla="*/ 184 h 240"/>
                <a:gd name="T2" fmla="*/ 335 w 396"/>
                <a:gd name="T3" fmla="*/ 0 h 240"/>
                <a:gd name="T4" fmla="*/ 357 w 396"/>
                <a:gd name="T5" fmla="*/ 65 h 240"/>
                <a:gd name="T6" fmla="*/ 0 w 396"/>
                <a:gd name="T7" fmla="*/ 184 h 24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96" h="240">
                  <a:moveTo>
                    <a:pt x="0" y="240"/>
                  </a:moveTo>
                  <a:lnTo>
                    <a:pt x="372" y="0"/>
                  </a:lnTo>
                  <a:lnTo>
                    <a:pt x="396" y="84"/>
                  </a:lnTo>
                  <a:lnTo>
                    <a:pt x="0" y="240"/>
                  </a:lnTo>
                  <a:close/>
                </a:path>
              </a:pathLst>
            </a:custGeom>
            <a:solidFill>
              <a:srgbClr val="7A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7675" name="Freeform 28"/>
            <p:cNvSpPr>
              <a:spLocks noChangeAspect="1"/>
            </p:cNvSpPr>
            <p:nvPr/>
          </p:nvSpPr>
          <p:spPr bwMode="auto">
            <a:xfrm>
              <a:off x="329" y="2081"/>
              <a:ext cx="354" cy="263"/>
            </a:xfrm>
            <a:custGeom>
              <a:avLst/>
              <a:gdLst>
                <a:gd name="T0" fmla="*/ 0 w 372"/>
                <a:gd name="T1" fmla="*/ 10 h 300"/>
                <a:gd name="T2" fmla="*/ 44 w 372"/>
                <a:gd name="T3" fmla="*/ 0 h 300"/>
                <a:gd name="T4" fmla="*/ 337 w 372"/>
                <a:gd name="T5" fmla="*/ 194 h 300"/>
                <a:gd name="T6" fmla="*/ 293 w 372"/>
                <a:gd name="T7" fmla="*/ 231 h 300"/>
                <a:gd name="T8" fmla="*/ 0 w 372"/>
                <a:gd name="T9" fmla="*/ 10 h 3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72" h="300">
                  <a:moveTo>
                    <a:pt x="0" y="12"/>
                  </a:moveTo>
                  <a:lnTo>
                    <a:pt x="48" y="0"/>
                  </a:lnTo>
                  <a:lnTo>
                    <a:pt x="372" y="252"/>
                  </a:lnTo>
                  <a:lnTo>
                    <a:pt x="324" y="30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7A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7676" name="Freeform 29"/>
            <p:cNvSpPr>
              <a:spLocks noChangeAspect="1"/>
            </p:cNvSpPr>
            <p:nvPr/>
          </p:nvSpPr>
          <p:spPr bwMode="auto">
            <a:xfrm>
              <a:off x="329" y="1808"/>
              <a:ext cx="537" cy="546"/>
            </a:xfrm>
            <a:custGeom>
              <a:avLst/>
              <a:gdLst>
                <a:gd name="T0" fmla="*/ 0 w 564"/>
                <a:gd name="T1" fmla="*/ 202 h 624"/>
                <a:gd name="T2" fmla="*/ 381 w 564"/>
                <a:gd name="T3" fmla="*/ 92 h 624"/>
                <a:gd name="T4" fmla="*/ 381 w 564"/>
                <a:gd name="T5" fmla="*/ 83 h 624"/>
                <a:gd name="T6" fmla="*/ 348 w 564"/>
                <a:gd name="T7" fmla="*/ 18 h 624"/>
                <a:gd name="T8" fmla="*/ 391 w 564"/>
                <a:gd name="T9" fmla="*/ 0 h 624"/>
                <a:gd name="T10" fmla="*/ 413 w 564"/>
                <a:gd name="T11" fmla="*/ 74 h 624"/>
                <a:gd name="T12" fmla="*/ 425 w 564"/>
                <a:gd name="T13" fmla="*/ 83 h 624"/>
                <a:gd name="T14" fmla="*/ 501 w 564"/>
                <a:gd name="T15" fmla="*/ 55 h 624"/>
                <a:gd name="T16" fmla="*/ 511 w 564"/>
                <a:gd name="T17" fmla="*/ 92 h 624"/>
                <a:gd name="T18" fmla="*/ 435 w 564"/>
                <a:gd name="T19" fmla="*/ 110 h 624"/>
                <a:gd name="T20" fmla="*/ 435 w 564"/>
                <a:gd name="T21" fmla="*/ 129 h 624"/>
                <a:gd name="T22" fmla="*/ 446 w 564"/>
                <a:gd name="T23" fmla="*/ 175 h 624"/>
                <a:gd name="T24" fmla="*/ 446 w 564"/>
                <a:gd name="T25" fmla="*/ 221 h 624"/>
                <a:gd name="T26" fmla="*/ 446 w 564"/>
                <a:gd name="T27" fmla="*/ 249 h 624"/>
                <a:gd name="T28" fmla="*/ 446 w 564"/>
                <a:gd name="T29" fmla="*/ 304 h 624"/>
                <a:gd name="T30" fmla="*/ 435 w 564"/>
                <a:gd name="T31" fmla="*/ 331 h 624"/>
                <a:gd name="T32" fmla="*/ 435 w 564"/>
                <a:gd name="T33" fmla="*/ 359 h 624"/>
                <a:gd name="T34" fmla="*/ 413 w 564"/>
                <a:gd name="T35" fmla="*/ 396 h 624"/>
                <a:gd name="T36" fmla="*/ 413 w 564"/>
                <a:gd name="T37" fmla="*/ 404 h 624"/>
                <a:gd name="T38" fmla="*/ 435 w 564"/>
                <a:gd name="T39" fmla="*/ 423 h 624"/>
                <a:gd name="T40" fmla="*/ 413 w 564"/>
                <a:gd name="T41" fmla="*/ 451 h 624"/>
                <a:gd name="T42" fmla="*/ 391 w 564"/>
                <a:gd name="T43" fmla="*/ 441 h 624"/>
                <a:gd name="T44" fmla="*/ 381 w 564"/>
                <a:gd name="T45" fmla="*/ 459 h 624"/>
                <a:gd name="T46" fmla="*/ 359 w 564"/>
                <a:gd name="T47" fmla="*/ 478 h 624"/>
                <a:gd name="T48" fmla="*/ 327 w 564"/>
                <a:gd name="T49" fmla="*/ 459 h 624"/>
                <a:gd name="T50" fmla="*/ 348 w 564"/>
                <a:gd name="T51" fmla="*/ 432 h 624"/>
                <a:gd name="T52" fmla="*/ 348 w 564"/>
                <a:gd name="T53" fmla="*/ 414 h 624"/>
                <a:gd name="T54" fmla="*/ 54 w 564"/>
                <a:gd name="T55" fmla="*/ 221 h 624"/>
                <a:gd name="T56" fmla="*/ 10 w 564"/>
                <a:gd name="T57" fmla="*/ 230 h 624"/>
                <a:gd name="T58" fmla="*/ 0 w 564"/>
                <a:gd name="T59" fmla="*/ 202 h 624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564" h="624">
                  <a:moveTo>
                    <a:pt x="0" y="264"/>
                  </a:moveTo>
                  <a:lnTo>
                    <a:pt x="420" y="120"/>
                  </a:lnTo>
                  <a:lnTo>
                    <a:pt x="420" y="108"/>
                  </a:lnTo>
                  <a:lnTo>
                    <a:pt x="384" y="24"/>
                  </a:lnTo>
                  <a:lnTo>
                    <a:pt x="432" y="0"/>
                  </a:lnTo>
                  <a:lnTo>
                    <a:pt x="456" y="96"/>
                  </a:lnTo>
                  <a:lnTo>
                    <a:pt x="468" y="108"/>
                  </a:lnTo>
                  <a:lnTo>
                    <a:pt x="552" y="72"/>
                  </a:lnTo>
                  <a:lnTo>
                    <a:pt x="564" y="120"/>
                  </a:lnTo>
                  <a:lnTo>
                    <a:pt x="480" y="144"/>
                  </a:lnTo>
                  <a:lnTo>
                    <a:pt x="480" y="168"/>
                  </a:lnTo>
                  <a:lnTo>
                    <a:pt x="492" y="228"/>
                  </a:lnTo>
                  <a:lnTo>
                    <a:pt x="492" y="288"/>
                  </a:lnTo>
                  <a:lnTo>
                    <a:pt x="492" y="324"/>
                  </a:lnTo>
                  <a:lnTo>
                    <a:pt x="492" y="396"/>
                  </a:lnTo>
                  <a:lnTo>
                    <a:pt x="480" y="432"/>
                  </a:lnTo>
                  <a:lnTo>
                    <a:pt x="480" y="468"/>
                  </a:lnTo>
                  <a:lnTo>
                    <a:pt x="456" y="516"/>
                  </a:lnTo>
                  <a:lnTo>
                    <a:pt x="456" y="528"/>
                  </a:lnTo>
                  <a:lnTo>
                    <a:pt x="480" y="552"/>
                  </a:lnTo>
                  <a:lnTo>
                    <a:pt x="456" y="588"/>
                  </a:lnTo>
                  <a:lnTo>
                    <a:pt x="432" y="576"/>
                  </a:lnTo>
                  <a:lnTo>
                    <a:pt x="420" y="600"/>
                  </a:lnTo>
                  <a:lnTo>
                    <a:pt x="396" y="624"/>
                  </a:lnTo>
                  <a:lnTo>
                    <a:pt x="360" y="600"/>
                  </a:lnTo>
                  <a:lnTo>
                    <a:pt x="384" y="564"/>
                  </a:lnTo>
                  <a:lnTo>
                    <a:pt x="384" y="540"/>
                  </a:lnTo>
                  <a:lnTo>
                    <a:pt x="60" y="288"/>
                  </a:lnTo>
                  <a:lnTo>
                    <a:pt x="12" y="300"/>
                  </a:lnTo>
                  <a:lnTo>
                    <a:pt x="0" y="26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7677" name="Freeform 30"/>
            <p:cNvSpPr>
              <a:spLocks noChangeAspect="1"/>
            </p:cNvSpPr>
            <p:nvPr/>
          </p:nvSpPr>
          <p:spPr bwMode="auto">
            <a:xfrm>
              <a:off x="432" y="1955"/>
              <a:ext cx="319" cy="294"/>
            </a:xfrm>
            <a:custGeom>
              <a:avLst/>
              <a:gdLst>
                <a:gd name="T0" fmla="*/ 292 w 336"/>
                <a:gd name="T1" fmla="*/ 0 h 336"/>
                <a:gd name="T2" fmla="*/ 0 w 336"/>
                <a:gd name="T3" fmla="*/ 83 h 336"/>
                <a:gd name="T4" fmla="*/ 281 w 336"/>
                <a:gd name="T5" fmla="*/ 257 h 336"/>
                <a:gd name="T6" fmla="*/ 281 w 336"/>
                <a:gd name="T7" fmla="*/ 230 h 336"/>
                <a:gd name="T8" fmla="*/ 292 w 336"/>
                <a:gd name="T9" fmla="*/ 193 h 336"/>
                <a:gd name="T10" fmla="*/ 303 w 336"/>
                <a:gd name="T11" fmla="*/ 165 h 336"/>
                <a:gd name="T12" fmla="*/ 303 w 336"/>
                <a:gd name="T13" fmla="*/ 83 h 336"/>
                <a:gd name="T14" fmla="*/ 303 w 336"/>
                <a:gd name="T15" fmla="*/ 37 h 336"/>
                <a:gd name="T16" fmla="*/ 292 w 336"/>
                <a:gd name="T17" fmla="*/ 0 h 3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36" h="336">
                  <a:moveTo>
                    <a:pt x="324" y="0"/>
                  </a:moveTo>
                  <a:lnTo>
                    <a:pt x="0" y="108"/>
                  </a:lnTo>
                  <a:lnTo>
                    <a:pt x="312" y="336"/>
                  </a:lnTo>
                  <a:lnTo>
                    <a:pt x="312" y="300"/>
                  </a:lnTo>
                  <a:lnTo>
                    <a:pt x="324" y="252"/>
                  </a:lnTo>
                  <a:lnTo>
                    <a:pt x="336" y="216"/>
                  </a:lnTo>
                  <a:lnTo>
                    <a:pt x="336" y="108"/>
                  </a:lnTo>
                  <a:lnTo>
                    <a:pt x="336" y="48"/>
                  </a:lnTo>
                  <a:lnTo>
                    <a:pt x="324" y="0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7678" name="Freeform 31"/>
            <p:cNvSpPr>
              <a:spLocks noChangeAspect="1"/>
            </p:cNvSpPr>
            <p:nvPr/>
          </p:nvSpPr>
          <p:spPr bwMode="auto">
            <a:xfrm>
              <a:off x="637" y="1986"/>
              <a:ext cx="92" cy="190"/>
            </a:xfrm>
            <a:custGeom>
              <a:avLst/>
              <a:gdLst>
                <a:gd name="T0" fmla="*/ 44 w 96"/>
                <a:gd name="T1" fmla="*/ 0 h 216"/>
                <a:gd name="T2" fmla="*/ 56 w 96"/>
                <a:gd name="T3" fmla="*/ 10 h 216"/>
                <a:gd name="T4" fmla="*/ 66 w 96"/>
                <a:gd name="T5" fmla="*/ 18 h 216"/>
                <a:gd name="T6" fmla="*/ 78 w 96"/>
                <a:gd name="T7" fmla="*/ 28 h 216"/>
                <a:gd name="T8" fmla="*/ 88 w 96"/>
                <a:gd name="T9" fmla="*/ 47 h 216"/>
                <a:gd name="T10" fmla="*/ 88 w 96"/>
                <a:gd name="T11" fmla="*/ 65 h 216"/>
                <a:gd name="T12" fmla="*/ 88 w 96"/>
                <a:gd name="T13" fmla="*/ 112 h 216"/>
                <a:gd name="T14" fmla="*/ 88 w 96"/>
                <a:gd name="T15" fmla="*/ 121 h 216"/>
                <a:gd name="T16" fmla="*/ 78 w 96"/>
                <a:gd name="T17" fmla="*/ 139 h 216"/>
                <a:gd name="T18" fmla="*/ 66 w 96"/>
                <a:gd name="T19" fmla="*/ 157 h 216"/>
                <a:gd name="T20" fmla="*/ 56 w 96"/>
                <a:gd name="T21" fmla="*/ 167 h 216"/>
                <a:gd name="T22" fmla="*/ 44 w 96"/>
                <a:gd name="T23" fmla="*/ 167 h 216"/>
                <a:gd name="T24" fmla="*/ 44 w 96"/>
                <a:gd name="T25" fmla="*/ 157 h 216"/>
                <a:gd name="T26" fmla="*/ 22 w 96"/>
                <a:gd name="T27" fmla="*/ 149 h 216"/>
                <a:gd name="T28" fmla="*/ 12 w 96"/>
                <a:gd name="T29" fmla="*/ 121 h 216"/>
                <a:gd name="T30" fmla="*/ 12 w 96"/>
                <a:gd name="T31" fmla="*/ 112 h 216"/>
                <a:gd name="T32" fmla="*/ 0 w 96"/>
                <a:gd name="T33" fmla="*/ 84 h 216"/>
                <a:gd name="T34" fmla="*/ 12 w 96"/>
                <a:gd name="T35" fmla="*/ 55 h 216"/>
                <a:gd name="T36" fmla="*/ 22 w 96"/>
                <a:gd name="T37" fmla="*/ 37 h 216"/>
                <a:gd name="T38" fmla="*/ 22 w 96"/>
                <a:gd name="T39" fmla="*/ 18 h 216"/>
                <a:gd name="T40" fmla="*/ 44 w 96"/>
                <a:gd name="T41" fmla="*/ 10 h 216"/>
                <a:gd name="T42" fmla="*/ 44 w 96"/>
                <a:gd name="T43" fmla="*/ 0 h 21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96" h="216">
                  <a:moveTo>
                    <a:pt x="48" y="0"/>
                  </a:moveTo>
                  <a:lnTo>
                    <a:pt x="60" y="12"/>
                  </a:lnTo>
                  <a:lnTo>
                    <a:pt x="72" y="24"/>
                  </a:lnTo>
                  <a:lnTo>
                    <a:pt x="84" y="36"/>
                  </a:lnTo>
                  <a:lnTo>
                    <a:pt x="96" y="60"/>
                  </a:lnTo>
                  <a:lnTo>
                    <a:pt x="96" y="84"/>
                  </a:lnTo>
                  <a:lnTo>
                    <a:pt x="96" y="144"/>
                  </a:lnTo>
                  <a:lnTo>
                    <a:pt x="96" y="156"/>
                  </a:lnTo>
                  <a:lnTo>
                    <a:pt x="84" y="180"/>
                  </a:lnTo>
                  <a:lnTo>
                    <a:pt x="72" y="204"/>
                  </a:lnTo>
                  <a:lnTo>
                    <a:pt x="60" y="216"/>
                  </a:lnTo>
                  <a:lnTo>
                    <a:pt x="48" y="216"/>
                  </a:lnTo>
                  <a:lnTo>
                    <a:pt x="48" y="204"/>
                  </a:lnTo>
                  <a:lnTo>
                    <a:pt x="24" y="192"/>
                  </a:lnTo>
                  <a:lnTo>
                    <a:pt x="12" y="156"/>
                  </a:lnTo>
                  <a:lnTo>
                    <a:pt x="12" y="144"/>
                  </a:lnTo>
                  <a:lnTo>
                    <a:pt x="0" y="108"/>
                  </a:lnTo>
                  <a:lnTo>
                    <a:pt x="12" y="72"/>
                  </a:lnTo>
                  <a:lnTo>
                    <a:pt x="24" y="48"/>
                  </a:lnTo>
                  <a:lnTo>
                    <a:pt x="24" y="24"/>
                  </a:lnTo>
                  <a:lnTo>
                    <a:pt x="48" y="12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7679" name="Freeform 32"/>
            <p:cNvSpPr>
              <a:spLocks noChangeAspect="1"/>
            </p:cNvSpPr>
            <p:nvPr/>
          </p:nvSpPr>
          <p:spPr bwMode="auto">
            <a:xfrm>
              <a:off x="466" y="2060"/>
              <a:ext cx="160" cy="94"/>
            </a:xfrm>
            <a:custGeom>
              <a:avLst/>
              <a:gdLst>
                <a:gd name="T0" fmla="*/ 152 w 168"/>
                <a:gd name="T1" fmla="*/ 82 h 108"/>
                <a:gd name="T2" fmla="*/ 152 w 168"/>
                <a:gd name="T3" fmla="*/ 9 h 108"/>
                <a:gd name="T4" fmla="*/ 0 w 168"/>
                <a:gd name="T5" fmla="*/ 0 h 108"/>
                <a:gd name="T6" fmla="*/ 152 w 168"/>
                <a:gd name="T7" fmla="*/ 82 h 10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68" h="108">
                  <a:moveTo>
                    <a:pt x="168" y="108"/>
                  </a:moveTo>
                  <a:lnTo>
                    <a:pt x="168" y="12"/>
                  </a:lnTo>
                  <a:lnTo>
                    <a:pt x="0" y="0"/>
                  </a:lnTo>
                  <a:lnTo>
                    <a:pt x="168" y="108"/>
                  </a:lnTo>
                  <a:close/>
                </a:path>
              </a:pathLst>
            </a:custGeom>
            <a:solidFill>
              <a:srgbClr val="B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7680" name="Rectangle 33"/>
            <p:cNvSpPr>
              <a:spLocks noChangeAspect="1" noChangeArrowheads="1"/>
            </p:cNvSpPr>
            <p:nvPr/>
          </p:nvSpPr>
          <p:spPr bwMode="auto">
            <a:xfrm>
              <a:off x="401" y="2512"/>
              <a:ext cx="609" cy="1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800000"/>
                </a:buClr>
                <a:buSzPct val="6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è"/>
                <a:defRPr sz="2200">
                  <a:solidFill>
                    <a:schemeClr val="tx1"/>
                  </a:solidFill>
                  <a:latin typeface="Arial Narrow" panose="020B060602020203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9900"/>
                </a:buClr>
                <a:buSzPct val="8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F9900"/>
                </a:buClr>
                <a:buSzPct val="125000"/>
                <a:buFont typeface="Arial Narrow" panose="020B0606020202030204" pitchFamily="34" charset="0"/>
                <a:buChar char="−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ru-RU" sz="1400">
                  <a:solidFill>
                    <a:srgbClr val="000000"/>
                  </a:solidFill>
                </a:rPr>
                <a:t>Перспектива</a:t>
              </a:r>
              <a:endParaRPr lang="ru-RU" altLang="ru-RU" sz="1400"/>
            </a:p>
          </p:txBody>
        </p:sp>
      </p:grpSp>
      <p:grpSp>
        <p:nvGrpSpPr>
          <p:cNvPr id="27655" name="Group 34"/>
          <p:cNvGrpSpPr>
            <a:grpSpLocks noChangeAspect="1"/>
          </p:cNvGrpSpPr>
          <p:nvPr/>
        </p:nvGrpSpPr>
        <p:grpSpPr bwMode="auto">
          <a:xfrm>
            <a:off x="596900" y="3860800"/>
            <a:ext cx="1166813" cy="1325563"/>
            <a:chOff x="661" y="2847"/>
            <a:chExt cx="811" cy="927"/>
          </a:xfrm>
        </p:grpSpPr>
        <p:sp>
          <p:nvSpPr>
            <p:cNvPr id="27657" name="Freeform 35"/>
            <p:cNvSpPr>
              <a:spLocks noChangeAspect="1"/>
            </p:cNvSpPr>
            <p:nvPr/>
          </p:nvSpPr>
          <p:spPr bwMode="auto">
            <a:xfrm>
              <a:off x="1471" y="3773"/>
              <a:ext cx="1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7658" name="Freeform 36"/>
            <p:cNvSpPr>
              <a:spLocks noChangeAspect="1"/>
            </p:cNvSpPr>
            <p:nvPr/>
          </p:nvSpPr>
          <p:spPr bwMode="auto">
            <a:xfrm>
              <a:off x="661" y="2847"/>
              <a:ext cx="798" cy="737"/>
            </a:xfrm>
            <a:custGeom>
              <a:avLst/>
              <a:gdLst>
                <a:gd name="T0" fmla="*/ 444 w 840"/>
                <a:gd name="T1" fmla="*/ 204 h 840"/>
                <a:gd name="T2" fmla="*/ 455 w 840"/>
                <a:gd name="T3" fmla="*/ 204 h 840"/>
                <a:gd name="T4" fmla="*/ 466 w 840"/>
                <a:gd name="T5" fmla="*/ 259 h 840"/>
                <a:gd name="T6" fmla="*/ 444 w 840"/>
                <a:gd name="T7" fmla="*/ 268 h 840"/>
                <a:gd name="T8" fmla="*/ 444 w 840"/>
                <a:gd name="T9" fmla="*/ 277 h 840"/>
                <a:gd name="T10" fmla="*/ 574 w 840"/>
                <a:gd name="T11" fmla="*/ 231 h 840"/>
                <a:gd name="T12" fmla="*/ 618 w 840"/>
                <a:gd name="T13" fmla="*/ 304 h 840"/>
                <a:gd name="T14" fmla="*/ 552 w 840"/>
                <a:gd name="T15" fmla="*/ 304 h 840"/>
                <a:gd name="T16" fmla="*/ 477 w 840"/>
                <a:gd name="T17" fmla="*/ 369 h 840"/>
                <a:gd name="T18" fmla="*/ 487 w 840"/>
                <a:gd name="T19" fmla="*/ 388 h 840"/>
                <a:gd name="T20" fmla="*/ 650 w 840"/>
                <a:gd name="T21" fmla="*/ 397 h 840"/>
                <a:gd name="T22" fmla="*/ 682 w 840"/>
                <a:gd name="T23" fmla="*/ 361 h 840"/>
                <a:gd name="T24" fmla="*/ 758 w 840"/>
                <a:gd name="T25" fmla="*/ 434 h 840"/>
                <a:gd name="T26" fmla="*/ 574 w 840"/>
                <a:gd name="T27" fmla="*/ 508 h 840"/>
                <a:gd name="T28" fmla="*/ 606 w 840"/>
                <a:gd name="T29" fmla="*/ 453 h 840"/>
                <a:gd name="T30" fmla="*/ 498 w 840"/>
                <a:gd name="T31" fmla="*/ 453 h 840"/>
                <a:gd name="T32" fmla="*/ 498 w 840"/>
                <a:gd name="T33" fmla="*/ 480 h 840"/>
                <a:gd name="T34" fmla="*/ 477 w 840"/>
                <a:gd name="T35" fmla="*/ 490 h 840"/>
                <a:gd name="T36" fmla="*/ 455 w 840"/>
                <a:gd name="T37" fmla="*/ 499 h 840"/>
                <a:gd name="T38" fmla="*/ 444 w 840"/>
                <a:gd name="T39" fmla="*/ 508 h 840"/>
                <a:gd name="T40" fmla="*/ 423 w 840"/>
                <a:gd name="T41" fmla="*/ 508 h 840"/>
                <a:gd name="T42" fmla="*/ 411 w 840"/>
                <a:gd name="T43" fmla="*/ 508 h 840"/>
                <a:gd name="T44" fmla="*/ 390 w 840"/>
                <a:gd name="T45" fmla="*/ 518 h 840"/>
                <a:gd name="T46" fmla="*/ 357 w 840"/>
                <a:gd name="T47" fmla="*/ 518 h 840"/>
                <a:gd name="T48" fmla="*/ 325 w 840"/>
                <a:gd name="T49" fmla="*/ 508 h 840"/>
                <a:gd name="T50" fmla="*/ 293 w 840"/>
                <a:gd name="T51" fmla="*/ 508 h 840"/>
                <a:gd name="T52" fmla="*/ 217 w 840"/>
                <a:gd name="T53" fmla="*/ 563 h 840"/>
                <a:gd name="T54" fmla="*/ 325 w 840"/>
                <a:gd name="T55" fmla="*/ 573 h 840"/>
                <a:gd name="T56" fmla="*/ 54 w 840"/>
                <a:gd name="T57" fmla="*/ 647 h 840"/>
                <a:gd name="T58" fmla="*/ 44 w 840"/>
                <a:gd name="T59" fmla="*/ 545 h 840"/>
                <a:gd name="T60" fmla="*/ 108 w 840"/>
                <a:gd name="T61" fmla="*/ 555 h 840"/>
                <a:gd name="T62" fmla="*/ 217 w 840"/>
                <a:gd name="T63" fmla="*/ 471 h 840"/>
                <a:gd name="T64" fmla="*/ 217 w 840"/>
                <a:gd name="T65" fmla="*/ 425 h 840"/>
                <a:gd name="T66" fmla="*/ 76 w 840"/>
                <a:gd name="T67" fmla="*/ 416 h 840"/>
                <a:gd name="T68" fmla="*/ 0 w 840"/>
                <a:gd name="T69" fmla="*/ 462 h 840"/>
                <a:gd name="T70" fmla="*/ 0 w 840"/>
                <a:gd name="T71" fmla="*/ 379 h 840"/>
                <a:gd name="T72" fmla="*/ 249 w 840"/>
                <a:gd name="T73" fmla="*/ 314 h 840"/>
                <a:gd name="T74" fmla="*/ 162 w 840"/>
                <a:gd name="T75" fmla="*/ 361 h 840"/>
                <a:gd name="T76" fmla="*/ 260 w 840"/>
                <a:gd name="T77" fmla="*/ 369 h 840"/>
                <a:gd name="T78" fmla="*/ 260 w 840"/>
                <a:gd name="T79" fmla="*/ 361 h 840"/>
                <a:gd name="T80" fmla="*/ 281 w 840"/>
                <a:gd name="T81" fmla="*/ 314 h 840"/>
                <a:gd name="T82" fmla="*/ 293 w 840"/>
                <a:gd name="T83" fmla="*/ 268 h 840"/>
                <a:gd name="T84" fmla="*/ 271 w 840"/>
                <a:gd name="T85" fmla="*/ 259 h 840"/>
                <a:gd name="T86" fmla="*/ 271 w 840"/>
                <a:gd name="T87" fmla="*/ 212 h 840"/>
                <a:gd name="T88" fmla="*/ 293 w 840"/>
                <a:gd name="T89" fmla="*/ 204 h 840"/>
                <a:gd name="T90" fmla="*/ 271 w 840"/>
                <a:gd name="T91" fmla="*/ 175 h 840"/>
                <a:gd name="T92" fmla="*/ 260 w 840"/>
                <a:gd name="T93" fmla="*/ 139 h 840"/>
                <a:gd name="T94" fmla="*/ 303 w 840"/>
                <a:gd name="T95" fmla="*/ 92 h 840"/>
                <a:gd name="T96" fmla="*/ 325 w 840"/>
                <a:gd name="T97" fmla="*/ 83 h 840"/>
                <a:gd name="T98" fmla="*/ 293 w 840"/>
                <a:gd name="T99" fmla="*/ 83 h 840"/>
                <a:gd name="T100" fmla="*/ 293 w 840"/>
                <a:gd name="T101" fmla="*/ 28 h 840"/>
                <a:gd name="T102" fmla="*/ 325 w 840"/>
                <a:gd name="T103" fmla="*/ 28 h 840"/>
                <a:gd name="T104" fmla="*/ 325 w 840"/>
                <a:gd name="T105" fmla="*/ 0 h 840"/>
                <a:gd name="T106" fmla="*/ 390 w 840"/>
                <a:gd name="T107" fmla="*/ 0 h 840"/>
                <a:gd name="T108" fmla="*/ 390 w 840"/>
                <a:gd name="T109" fmla="*/ 28 h 840"/>
                <a:gd name="T110" fmla="*/ 423 w 840"/>
                <a:gd name="T111" fmla="*/ 28 h 840"/>
                <a:gd name="T112" fmla="*/ 423 w 840"/>
                <a:gd name="T113" fmla="*/ 83 h 840"/>
                <a:gd name="T114" fmla="*/ 401 w 840"/>
                <a:gd name="T115" fmla="*/ 83 h 840"/>
                <a:gd name="T116" fmla="*/ 423 w 840"/>
                <a:gd name="T117" fmla="*/ 92 h 840"/>
                <a:gd name="T118" fmla="*/ 466 w 840"/>
                <a:gd name="T119" fmla="*/ 139 h 840"/>
                <a:gd name="T120" fmla="*/ 466 w 840"/>
                <a:gd name="T121" fmla="*/ 175 h 840"/>
                <a:gd name="T122" fmla="*/ 444 w 840"/>
                <a:gd name="T123" fmla="*/ 204 h 84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840" h="840">
                  <a:moveTo>
                    <a:pt x="492" y="264"/>
                  </a:moveTo>
                  <a:lnTo>
                    <a:pt x="504" y="264"/>
                  </a:lnTo>
                  <a:lnTo>
                    <a:pt x="516" y="336"/>
                  </a:lnTo>
                  <a:lnTo>
                    <a:pt x="492" y="348"/>
                  </a:lnTo>
                  <a:lnTo>
                    <a:pt x="492" y="360"/>
                  </a:lnTo>
                  <a:lnTo>
                    <a:pt x="636" y="300"/>
                  </a:lnTo>
                  <a:lnTo>
                    <a:pt x="684" y="396"/>
                  </a:lnTo>
                  <a:lnTo>
                    <a:pt x="612" y="396"/>
                  </a:lnTo>
                  <a:lnTo>
                    <a:pt x="528" y="480"/>
                  </a:lnTo>
                  <a:lnTo>
                    <a:pt x="540" y="504"/>
                  </a:lnTo>
                  <a:lnTo>
                    <a:pt x="720" y="516"/>
                  </a:lnTo>
                  <a:lnTo>
                    <a:pt x="756" y="468"/>
                  </a:lnTo>
                  <a:lnTo>
                    <a:pt x="840" y="564"/>
                  </a:lnTo>
                  <a:lnTo>
                    <a:pt x="636" y="660"/>
                  </a:lnTo>
                  <a:lnTo>
                    <a:pt x="672" y="588"/>
                  </a:lnTo>
                  <a:lnTo>
                    <a:pt x="552" y="588"/>
                  </a:lnTo>
                  <a:lnTo>
                    <a:pt x="552" y="624"/>
                  </a:lnTo>
                  <a:lnTo>
                    <a:pt x="528" y="636"/>
                  </a:lnTo>
                  <a:lnTo>
                    <a:pt x="504" y="648"/>
                  </a:lnTo>
                  <a:lnTo>
                    <a:pt x="492" y="660"/>
                  </a:lnTo>
                  <a:lnTo>
                    <a:pt x="468" y="660"/>
                  </a:lnTo>
                  <a:lnTo>
                    <a:pt x="456" y="660"/>
                  </a:lnTo>
                  <a:lnTo>
                    <a:pt x="432" y="672"/>
                  </a:lnTo>
                  <a:lnTo>
                    <a:pt x="396" y="672"/>
                  </a:lnTo>
                  <a:lnTo>
                    <a:pt x="360" y="660"/>
                  </a:lnTo>
                  <a:lnTo>
                    <a:pt x="324" y="660"/>
                  </a:lnTo>
                  <a:lnTo>
                    <a:pt x="240" y="732"/>
                  </a:lnTo>
                  <a:lnTo>
                    <a:pt x="360" y="744"/>
                  </a:lnTo>
                  <a:lnTo>
                    <a:pt x="60" y="840"/>
                  </a:lnTo>
                  <a:lnTo>
                    <a:pt x="48" y="708"/>
                  </a:lnTo>
                  <a:lnTo>
                    <a:pt x="120" y="720"/>
                  </a:lnTo>
                  <a:lnTo>
                    <a:pt x="240" y="612"/>
                  </a:lnTo>
                  <a:lnTo>
                    <a:pt x="240" y="552"/>
                  </a:lnTo>
                  <a:lnTo>
                    <a:pt x="84" y="540"/>
                  </a:lnTo>
                  <a:lnTo>
                    <a:pt x="0" y="600"/>
                  </a:lnTo>
                  <a:lnTo>
                    <a:pt x="0" y="492"/>
                  </a:lnTo>
                  <a:lnTo>
                    <a:pt x="276" y="408"/>
                  </a:lnTo>
                  <a:lnTo>
                    <a:pt x="180" y="468"/>
                  </a:lnTo>
                  <a:lnTo>
                    <a:pt x="288" y="480"/>
                  </a:lnTo>
                  <a:lnTo>
                    <a:pt x="288" y="468"/>
                  </a:lnTo>
                  <a:lnTo>
                    <a:pt x="312" y="408"/>
                  </a:lnTo>
                  <a:lnTo>
                    <a:pt x="324" y="348"/>
                  </a:lnTo>
                  <a:lnTo>
                    <a:pt x="300" y="336"/>
                  </a:lnTo>
                  <a:lnTo>
                    <a:pt x="300" y="276"/>
                  </a:lnTo>
                  <a:lnTo>
                    <a:pt x="324" y="264"/>
                  </a:lnTo>
                  <a:lnTo>
                    <a:pt x="300" y="228"/>
                  </a:lnTo>
                  <a:lnTo>
                    <a:pt x="288" y="180"/>
                  </a:lnTo>
                  <a:lnTo>
                    <a:pt x="336" y="120"/>
                  </a:lnTo>
                  <a:lnTo>
                    <a:pt x="360" y="108"/>
                  </a:lnTo>
                  <a:lnTo>
                    <a:pt x="324" y="108"/>
                  </a:lnTo>
                  <a:lnTo>
                    <a:pt x="324" y="36"/>
                  </a:lnTo>
                  <a:lnTo>
                    <a:pt x="360" y="36"/>
                  </a:lnTo>
                  <a:lnTo>
                    <a:pt x="360" y="0"/>
                  </a:lnTo>
                  <a:lnTo>
                    <a:pt x="432" y="0"/>
                  </a:lnTo>
                  <a:lnTo>
                    <a:pt x="432" y="36"/>
                  </a:lnTo>
                  <a:lnTo>
                    <a:pt x="468" y="36"/>
                  </a:lnTo>
                  <a:lnTo>
                    <a:pt x="468" y="108"/>
                  </a:lnTo>
                  <a:lnTo>
                    <a:pt x="444" y="108"/>
                  </a:lnTo>
                  <a:lnTo>
                    <a:pt x="468" y="120"/>
                  </a:lnTo>
                  <a:lnTo>
                    <a:pt x="516" y="180"/>
                  </a:lnTo>
                  <a:lnTo>
                    <a:pt x="516" y="228"/>
                  </a:lnTo>
                  <a:lnTo>
                    <a:pt x="492" y="26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7659" name="Freeform 37"/>
            <p:cNvSpPr>
              <a:spLocks noChangeAspect="1"/>
            </p:cNvSpPr>
            <p:nvPr/>
          </p:nvSpPr>
          <p:spPr bwMode="auto">
            <a:xfrm>
              <a:off x="673" y="2858"/>
              <a:ext cx="764" cy="715"/>
            </a:xfrm>
            <a:custGeom>
              <a:avLst/>
              <a:gdLst>
                <a:gd name="T0" fmla="*/ 184 w 804"/>
                <a:gd name="T1" fmla="*/ 562 h 816"/>
                <a:gd name="T2" fmla="*/ 65 w 804"/>
                <a:gd name="T3" fmla="*/ 627 h 816"/>
                <a:gd name="T4" fmla="*/ 108 w 804"/>
                <a:gd name="T5" fmla="*/ 553 h 816"/>
                <a:gd name="T6" fmla="*/ 227 w 804"/>
                <a:gd name="T7" fmla="*/ 406 h 816"/>
                <a:gd name="T8" fmla="*/ 0 w 804"/>
                <a:gd name="T9" fmla="*/ 424 h 816"/>
                <a:gd name="T10" fmla="*/ 162 w 804"/>
                <a:gd name="T11" fmla="*/ 332 h 816"/>
                <a:gd name="T12" fmla="*/ 249 w 804"/>
                <a:gd name="T13" fmla="*/ 369 h 816"/>
                <a:gd name="T14" fmla="*/ 281 w 804"/>
                <a:gd name="T15" fmla="*/ 304 h 816"/>
                <a:gd name="T16" fmla="*/ 271 w 804"/>
                <a:gd name="T17" fmla="*/ 249 h 816"/>
                <a:gd name="T18" fmla="*/ 293 w 804"/>
                <a:gd name="T19" fmla="*/ 194 h 816"/>
                <a:gd name="T20" fmla="*/ 271 w 804"/>
                <a:gd name="T21" fmla="*/ 129 h 816"/>
                <a:gd name="T22" fmla="*/ 325 w 804"/>
                <a:gd name="T23" fmla="*/ 83 h 816"/>
                <a:gd name="T24" fmla="*/ 293 w 804"/>
                <a:gd name="T25" fmla="*/ 65 h 816"/>
                <a:gd name="T26" fmla="*/ 325 w 804"/>
                <a:gd name="T27" fmla="*/ 37 h 816"/>
                <a:gd name="T28" fmla="*/ 369 w 804"/>
                <a:gd name="T29" fmla="*/ 0 h 816"/>
                <a:gd name="T30" fmla="*/ 401 w 804"/>
                <a:gd name="T31" fmla="*/ 37 h 816"/>
                <a:gd name="T32" fmla="*/ 369 w 804"/>
                <a:gd name="T33" fmla="*/ 65 h 816"/>
                <a:gd name="T34" fmla="*/ 401 w 804"/>
                <a:gd name="T35" fmla="*/ 92 h 816"/>
                <a:gd name="T36" fmla="*/ 433 w 804"/>
                <a:gd name="T37" fmla="*/ 166 h 816"/>
                <a:gd name="T38" fmla="*/ 433 w 804"/>
                <a:gd name="T39" fmla="*/ 202 h 816"/>
                <a:gd name="T40" fmla="*/ 411 w 804"/>
                <a:gd name="T41" fmla="*/ 258 h 816"/>
                <a:gd name="T42" fmla="*/ 433 w 804"/>
                <a:gd name="T43" fmla="*/ 314 h 816"/>
                <a:gd name="T44" fmla="*/ 433 w 804"/>
                <a:gd name="T45" fmla="*/ 276 h 816"/>
                <a:gd name="T46" fmla="*/ 585 w 804"/>
                <a:gd name="T47" fmla="*/ 286 h 816"/>
                <a:gd name="T48" fmla="*/ 445 w 804"/>
                <a:gd name="T49" fmla="*/ 359 h 816"/>
                <a:gd name="T50" fmla="*/ 650 w 804"/>
                <a:gd name="T51" fmla="*/ 396 h 816"/>
                <a:gd name="T52" fmla="*/ 726 w 804"/>
                <a:gd name="T53" fmla="*/ 414 h 816"/>
                <a:gd name="T54" fmla="*/ 628 w 804"/>
                <a:gd name="T55" fmla="*/ 433 h 816"/>
                <a:gd name="T56" fmla="*/ 477 w 804"/>
                <a:gd name="T57" fmla="*/ 470 h 816"/>
                <a:gd name="T58" fmla="*/ 411 w 804"/>
                <a:gd name="T59" fmla="*/ 488 h 816"/>
                <a:gd name="T60" fmla="*/ 357 w 804"/>
                <a:gd name="T61" fmla="*/ 498 h 816"/>
                <a:gd name="T62" fmla="*/ 303 w 804"/>
                <a:gd name="T63" fmla="*/ 488 h 81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804" h="816">
                  <a:moveTo>
                    <a:pt x="312" y="624"/>
                  </a:moveTo>
                  <a:lnTo>
                    <a:pt x="204" y="732"/>
                  </a:lnTo>
                  <a:lnTo>
                    <a:pt x="288" y="744"/>
                  </a:lnTo>
                  <a:lnTo>
                    <a:pt x="72" y="816"/>
                  </a:lnTo>
                  <a:lnTo>
                    <a:pt x="48" y="708"/>
                  </a:lnTo>
                  <a:lnTo>
                    <a:pt x="120" y="720"/>
                  </a:lnTo>
                  <a:lnTo>
                    <a:pt x="252" y="612"/>
                  </a:lnTo>
                  <a:lnTo>
                    <a:pt x="252" y="528"/>
                  </a:lnTo>
                  <a:lnTo>
                    <a:pt x="60" y="516"/>
                  </a:lnTo>
                  <a:lnTo>
                    <a:pt x="0" y="552"/>
                  </a:lnTo>
                  <a:lnTo>
                    <a:pt x="0" y="480"/>
                  </a:lnTo>
                  <a:lnTo>
                    <a:pt x="180" y="432"/>
                  </a:lnTo>
                  <a:lnTo>
                    <a:pt x="120" y="480"/>
                  </a:lnTo>
                  <a:lnTo>
                    <a:pt x="276" y="480"/>
                  </a:lnTo>
                  <a:lnTo>
                    <a:pt x="288" y="468"/>
                  </a:lnTo>
                  <a:lnTo>
                    <a:pt x="312" y="396"/>
                  </a:lnTo>
                  <a:lnTo>
                    <a:pt x="324" y="336"/>
                  </a:lnTo>
                  <a:lnTo>
                    <a:pt x="300" y="324"/>
                  </a:lnTo>
                  <a:lnTo>
                    <a:pt x="312" y="276"/>
                  </a:lnTo>
                  <a:lnTo>
                    <a:pt x="324" y="252"/>
                  </a:lnTo>
                  <a:lnTo>
                    <a:pt x="300" y="216"/>
                  </a:lnTo>
                  <a:lnTo>
                    <a:pt x="300" y="168"/>
                  </a:lnTo>
                  <a:lnTo>
                    <a:pt x="336" y="120"/>
                  </a:lnTo>
                  <a:lnTo>
                    <a:pt x="360" y="108"/>
                  </a:lnTo>
                  <a:lnTo>
                    <a:pt x="372" y="84"/>
                  </a:lnTo>
                  <a:lnTo>
                    <a:pt x="324" y="84"/>
                  </a:lnTo>
                  <a:lnTo>
                    <a:pt x="324" y="48"/>
                  </a:lnTo>
                  <a:lnTo>
                    <a:pt x="360" y="48"/>
                  </a:lnTo>
                  <a:lnTo>
                    <a:pt x="360" y="0"/>
                  </a:lnTo>
                  <a:lnTo>
                    <a:pt x="408" y="0"/>
                  </a:lnTo>
                  <a:lnTo>
                    <a:pt x="408" y="48"/>
                  </a:lnTo>
                  <a:lnTo>
                    <a:pt x="444" y="48"/>
                  </a:lnTo>
                  <a:lnTo>
                    <a:pt x="444" y="84"/>
                  </a:lnTo>
                  <a:lnTo>
                    <a:pt x="408" y="84"/>
                  </a:lnTo>
                  <a:lnTo>
                    <a:pt x="408" y="108"/>
                  </a:lnTo>
                  <a:lnTo>
                    <a:pt x="444" y="120"/>
                  </a:lnTo>
                  <a:lnTo>
                    <a:pt x="492" y="168"/>
                  </a:lnTo>
                  <a:lnTo>
                    <a:pt x="480" y="216"/>
                  </a:lnTo>
                  <a:lnTo>
                    <a:pt x="456" y="252"/>
                  </a:lnTo>
                  <a:lnTo>
                    <a:pt x="480" y="264"/>
                  </a:lnTo>
                  <a:lnTo>
                    <a:pt x="492" y="312"/>
                  </a:lnTo>
                  <a:lnTo>
                    <a:pt x="456" y="336"/>
                  </a:lnTo>
                  <a:lnTo>
                    <a:pt x="468" y="396"/>
                  </a:lnTo>
                  <a:lnTo>
                    <a:pt x="480" y="408"/>
                  </a:lnTo>
                  <a:lnTo>
                    <a:pt x="528" y="360"/>
                  </a:lnTo>
                  <a:lnTo>
                    <a:pt x="480" y="360"/>
                  </a:lnTo>
                  <a:lnTo>
                    <a:pt x="624" y="312"/>
                  </a:lnTo>
                  <a:lnTo>
                    <a:pt x="648" y="372"/>
                  </a:lnTo>
                  <a:lnTo>
                    <a:pt x="600" y="372"/>
                  </a:lnTo>
                  <a:lnTo>
                    <a:pt x="492" y="468"/>
                  </a:lnTo>
                  <a:lnTo>
                    <a:pt x="528" y="504"/>
                  </a:lnTo>
                  <a:lnTo>
                    <a:pt x="720" y="516"/>
                  </a:lnTo>
                  <a:lnTo>
                    <a:pt x="744" y="480"/>
                  </a:lnTo>
                  <a:lnTo>
                    <a:pt x="804" y="540"/>
                  </a:lnTo>
                  <a:lnTo>
                    <a:pt x="660" y="612"/>
                  </a:lnTo>
                  <a:lnTo>
                    <a:pt x="696" y="564"/>
                  </a:lnTo>
                  <a:lnTo>
                    <a:pt x="528" y="552"/>
                  </a:lnTo>
                  <a:lnTo>
                    <a:pt x="528" y="612"/>
                  </a:lnTo>
                  <a:lnTo>
                    <a:pt x="492" y="624"/>
                  </a:lnTo>
                  <a:lnTo>
                    <a:pt x="456" y="636"/>
                  </a:lnTo>
                  <a:lnTo>
                    <a:pt x="432" y="636"/>
                  </a:lnTo>
                  <a:lnTo>
                    <a:pt x="396" y="648"/>
                  </a:lnTo>
                  <a:lnTo>
                    <a:pt x="360" y="648"/>
                  </a:lnTo>
                  <a:lnTo>
                    <a:pt x="336" y="636"/>
                  </a:lnTo>
                  <a:lnTo>
                    <a:pt x="312" y="6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7660" name="Freeform 38"/>
            <p:cNvSpPr>
              <a:spLocks noChangeAspect="1"/>
            </p:cNvSpPr>
            <p:nvPr/>
          </p:nvSpPr>
          <p:spPr bwMode="auto">
            <a:xfrm>
              <a:off x="946" y="3342"/>
              <a:ext cx="194" cy="52"/>
            </a:xfrm>
            <a:custGeom>
              <a:avLst/>
              <a:gdLst>
                <a:gd name="T0" fmla="*/ 184 w 204"/>
                <a:gd name="T1" fmla="*/ 27 h 60"/>
                <a:gd name="T2" fmla="*/ 152 w 204"/>
                <a:gd name="T3" fmla="*/ 36 h 60"/>
                <a:gd name="T4" fmla="*/ 130 w 204"/>
                <a:gd name="T5" fmla="*/ 36 h 60"/>
                <a:gd name="T6" fmla="*/ 87 w 204"/>
                <a:gd name="T7" fmla="*/ 45 h 60"/>
                <a:gd name="T8" fmla="*/ 76 w 204"/>
                <a:gd name="T9" fmla="*/ 36 h 60"/>
                <a:gd name="T10" fmla="*/ 54 w 204"/>
                <a:gd name="T11" fmla="*/ 36 h 60"/>
                <a:gd name="T12" fmla="*/ 32 w 204"/>
                <a:gd name="T13" fmla="*/ 36 h 60"/>
                <a:gd name="T14" fmla="*/ 22 w 204"/>
                <a:gd name="T15" fmla="*/ 27 h 60"/>
                <a:gd name="T16" fmla="*/ 0 w 204"/>
                <a:gd name="T17" fmla="*/ 27 h 60"/>
                <a:gd name="T18" fmla="*/ 0 w 204"/>
                <a:gd name="T19" fmla="*/ 0 h 60"/>
                <a:gd name="T20" fmla="*/ 22 w 204"/>
                <a:gd name="T21" fmla="*/ 9 h 60"/>
                <a:gd name="T22" fmla="*/ 54 w 204"/>
                <a:gd name="T23" fmla="*/ 9 h 60"/>
                <a:gd name="T24" fmla="*/ 65 w 204"/>
                <a:gd name="T25" fmla="*/ 18 h 60"/>
                <a:gd name="T26" fmla="*/ 130 w 204"/>
                <a:gd name="T27" fmla="*/ 18 h 60"/>
                <a:gd name="T28" fmla="*/ 163 w 204"/>
                <a:gd name="T29" fmla="*/ 9 h 60"/>
                <a:gd name="T30" fmla="*/ 184 w 204"/>
                <a:gd name="T31" fmla="*/ 0 h 60"/>
                <a:gd name="T32" fmla="*/ 184 w 204"/>
                <a:gd name="T33" fmla="*/ 27 h 60"/>
                <a:gd name="T34" fmla="*/ 184 w 204"/>
                <a:gd name="T35" fmla="*/ 27 h 6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204" h="60">
                  <a:moveTo>
                    <a:pt x="204" y="36"/>
                  </a:moveTo>
                  <a:lnTo>
                    <a:pt x="168" y="48"/>
                  </a:lnTo>
                  <a:lnTo>
                    <a:pt x="144" y="48"/>
                  </a:lnTo>
                  <a:lnTo>
                    <a:pt x="96" y="60"/>
                  </a:lnTo>
                  <a:lnTo>
                    <a:pt x="84" y="48"/>
                  </a:lnTo>
                  <a:lnTo>
                    <a:pt x="60" y="48"/>
                  </a:lnTo>
                  <a:lnTo>
                    <a:pt x="36" y="48"/>
                  </a:lnTo>
                  <a:lnTo>
                    <a:pt x="24" y="36"/>
                  </a:lnTo>
                  <a:lnTo>
                    <a:pt x="0" y="36"/>
                  </a:lnTo>
                  <a:lnTo>
                    <a:pt x="0" y="0"/>
                  </a:lnTo>
                  <a:lnTo>
                    <a:pt x="24" y="12"/>
                  </a:lnTo>
                  <a:lnTo>
                    <a:pt x="60" y="12"/>
                  </a:lnTo>
                  <a:lnTo>
                    <a:pt x="72" y="24"/>
                  </a:lnTo>
                  <a:lnTo>
                    <a:pt x="144" y="24"/>
                  </a:lnTo>
                  <a:lnTo>
                    <a:pt x="180" y="12"/>
                  </a:lnTo>
                  <a:lnTo>
                    <a:pt x="204" y="0"/>
                  </a:lnTo>
                  <a:lnTo>
                    <a:pt x="204" y="3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7661" name="Freeform 39"/>
            <p:cNvSpPr>
              <a:spLocks noChangeAspect="1"/>
            </p:cNvSpPr>
            <p:nvPr/>
          </p:nvSpPr>
          <p:spPr bwMode="auto">
            <a:xfrm>
              <a:off x="992" y="2984"/>
              <a:ext cx="103" cy="84"/>
            </a:xfrm>
            <a:custGeom>
              <a:avLst/>
              <a:gdLst>
                <a:gd name="T0" fmla="*/ 22 w 108"/>
                <a:gd name="T1" fmla="*/ 74 h 96"/>
                <a:gd name="T2" fmla="*/ 0 w 108"/>
                <a:gd name="T3" fmla="*/ 46 h 96"/>
                <a:gd name="T4" fmla="*/ 0 w 108"/>
                <a:gd name="T5" fmla="*/ 28 h 96"/>
                <a:gd name="T6" fmla="*/ 10 w 108"/>
                <a:gd name="T7" fmla="*/ 10 h 96"/>
                <a:gd name="T8" fmla="*/ 44 w 108"/>
                <a:gd name="T9" fmla="*/ 0 h 96"/>
                <a:gd name="T10" fmla="*/ 88 w 108"/>
                <a:gd name="T11" fmla="*/ 10 h 96"/>
                <a:gd name="T12" fmla="*/ 98 w 108"/>
                <a:gd name="T13" fmla="*/ 28 h 96"/>
                <a:gd name="T14" fmla="*/ 98 w 108"/>
                <a:gd name="T15" fmla="*/ 46 h 96"/>
                <a:gd name="T16" fmla="*/ 76 w 108"/>
                <a:gd name="T17" fmla="*/ 74 h 96"/>
                <a:gd name="T18" fmla="*/ 22 w 108"/>
                <a:gd name="T19" fmla="*/ 74 h 9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08" h="96">
                  <a:moveTo>
                    <a:pt x="24" y="96"/>
                  </a:moveTo>
                  <a:lnTo>
                    <a:pt x="0" y="60"/>
                  </a:lnTo>
                  <a:lnTo>
                    <a:pt x="0" y="36"/>
                  </a:lnTo>
                  <a:lnTo>
                    <a:pt x="12" y="12"/>
                  </a:lnTo>
                  <a:lnTo>
                    <a:pt x="48" y="0"/>
                  </a:lnTo>
                  <a:lnTo>
                    <a:pt x="96" y="12"/>
                  </a:lnTo>
                  <a:lnTo>
                    <a:pt x="108" y="36"/>
                  </a:lnTo>
                  <a:lnTo>
                    <a:pt x="108" y="60"/>
                  </a:lnTo>
                  <a:lnTo>
                    <a:pt x="84" y="96"/>
                  </a:lnTo>
                  <a:lnTo>
                    <a:pt x="24" y="9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7662" name="Freeform 40"/>
            <p:cNvSpPr>
              <a:spLocks noChangeAspect="1"/>
            </p:cNvSpPr>
            <p:nvPr/>
          </p:nvSpPr>
          <p:spPr bwMode="auto">
            <a:xfrm>
              <a:off x="981" y="3152"/>
              <a:ext cx="125" cy="127"/>
            </a:xfrm>
            <a:custGeom>
              <a:avLst/>
              <a:gdLst>
                <a:gd name="T0" fmla="*/ 0 w 132"/>
                <a:gd name="T1" fmla="*/ 102 h 144"/>
                <a:gd name="T2" fmla="*/ 22 w 132"/>
                <a:gd name="T3" fmla="*/ 56 h 144"/>
                <a:gd name="T4" fmla="*/ 32 w 132"/>
                <a:gd name="T5" fmla="*/ 0 h 144"/>
                <a:gd name="T6" fmla="*/ 43 w 132"/>
                <a:gd name="T7" fmla="*/ 10 h 144"/>
                <a:gd name="T8" fmla="*/ 64 w 132"/>
                <a:gd name="T9" fmla="*/ 0 h 144"/>
                <a:gd name="T10" fmla="*/ 86 w 132"/>
                <a:gd name="T11" fmla="*/ 0 h 144"/>
                <a:gd name="T12" fmla="*/ 97 w 132"/>
                <a:gd name="T13" fmla="*/ 56 h 144"/>
                <a:gd name="T14" fmla="*/ 118 w 132"/>
                <a:gd name="T15" fmla="*/ 102 h 144"/>
                <a:gd name="T16" fmla="*/ 108 w 132"/>
                <a:gd name="T17" fmla="*/ 112 h 144"/>
                <a:gd name="T18" fmla="*/ 22 w 132"/>
                <a:gd name="T19" fmla="*/ 112 h 144"/>
                <a:gd name="T20" fmla="*/ 0 w 132"/>
                <a:gd name="T21" fmla="*/ 102 h 14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32" h="144">
                  <a:moveTo>
                    <a:pt x="0" y="132"/>
                  </a:moveTo>
                  <a:lnTo>
                    <a:pt x="24" y="72"/>
                  </a:lnTo>
                  <a:lnTo>
                    <a:pt x="36" y="0"/>
                  </a:lnTo>
                  <a:lnTo>
                    <a:pt x="48" y="12"/>
                  </a:lnTo>
                  <a:lnTo>
                    <a:pt x="72" y="0"/>
                  </a:lnTo>
                  <a:lnTo>
                    <a:pt x="96" y="0"/>
                  </a:lnTo>
                  <a:lnTo>
                    <a:pt x="108" y="72"/>
                  </a:lnTo>
                  <a:lnTo>
                    <a:pt x="132" y="132"/>
                  </a:lnTo>
                  <a:lnTo>
                    <a:pt x="120" y="144"/>
                  </a:lnTo>
                  <a:lnTo>
                    <a:pt x="24" y="144"/>
                  </a:lnTo>
                  <a:lnTo>
                    <a:pt x="0" y="1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7663" name="Freeform 41"/>
            <p:cNvSpPr>
              <a:spLocks noChangeAspect="1"/>
            </p:cNvSpPr>
            <p:nvPr/>
          </p:nvSpPr>
          <p:spPr bwMode="auto">
            <a:xfrm>
              <a:off x="958" y="3300"/>
              <a:ext cx="182" cy="31"/>
            </a:xfrm>
            <a:custGeom>
              <a:avLst/>
              <a:gdLst>
                <a:gd name="T0" fmla="*/ 0 w 192"/>
                <a:gd name="T1" fmla="*/ 9 h 36"/>
                <a:gd name="T2" fmla="*/ 10 w 192"/>
                <a:gd name="T3" fmla="*/ 0 h 36"/>
                <a:gd name="T4" fmla="*/ 22 w 192"/>
                <a:gd name="T5" fmla="*/ 0 h 36"/>
                <a:gd name="T6" fmla="*/ 44 w 192"/>
                <a:gd name="T7" fmla="*/ 0 h 36"/>
                <a:gd name="T8" fmla="*/ 76 w 192"/>
                <a:gd name="T9" fmla="*/ 9 h 36"/>
                <a:gd name="T10" fmla="*/ 97 w 192"/>
                <a:gd name="T11" fmla="*/ 9 h 36"/>
                <a:gd name="T12" fmla="*/ 118 w 192"/>
                <a:gd name="T13" fmla="*/ 0 h 36"/>
                <a:gd name="T14" fmla="*/ 130 w 192"/>
                <a:gd name="T15" fmla="*/ 0 h 36"/>
                <a:gd name="T16" fmla="*/ 151 w 192"/>
                <a:gd name="T17" fmla="*/ 0 h 36"/>
                <a:gd name="T18" fmla="*/ 162 w 192"/>
                <a:gd name="T19" fmla="*/ 0 h 36"/>
                <a:gd name="T20" fmla="*/ 173 w 192"/>
                <a:gd name="T21" fmla="*/ 9 h 36"/>
                <a:gd name="T22" fmla="*/ 162 w 192"/>
                <a:gd name="T23" fmla="*/ 9 h 36"/>
                <a:gd name="T24" fmla="*/ 140 w 192"/>
                <a:gd name="T25" fmla="*/ 18 h 36"/>
                <a:gd name="T26" fmla="*/ 130 w 192"/>
                <a:gd name="T27" fmla="*/ 27 h 36"/>
                <a:gd name="T28" fmla="*/ 54 w 192"/>
                <a:gd name="T29" fmla="*/ 27 h 36"/>
                <a:gd name="T30" fmla="*/ 32 w 192"/>
                <a:gd name="T31" fmla="*/ 18 h 36"/>
                <a:gd name="T32" fmla="*/ 10 w 192"/>
                <a:gd name="T33" fmla="*/ 18 h 36"/>
                <a:gd name="T34" fmla="*/ 10 w 192"/>
                <a:gd name="T35" fmla="*/ 9 h 36"/>
                <a:gd name="T36" fmla="*/ 0 w 192"/>
                <a:gd name="T37" fmla="*/ 9 h 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92" h="36">
                  <a:moveTo>
                    <a:pt x="0" y="12"/>
                  </a:moveTo>
                  <a:lnTo>
                    <a:pt x="12" y="0"/>
                  </a:lnTo>
                  <a:lnTo>
                    <a:pt x="24" y="0"/>
                  </a:lnTo>
                  <a:lnTo>
                    <a:pt x="48" y="0"/>
                  </a:lnTo>
                  <a:lnTo>
                    <a:pt x="84" y="12"/>
                  </a:lnTo>
                  <a:lnTo>
                    <a:pt x="108" y="12"/>
                  </a:lnTo>
                  <a:lnTo>
                    <a:pt x="132" y="0"/>
                  </a:lnTo>
                  <a:lnTo>
                    <a:pt x="144" y="0"/>
                  </a:lnTo>
                  <a:lnTo>
                    <a:pt x="168" y="0"/>
                  </a:lnTo>
                  <a:lnTo>
                    <a:pt x="180" y="0"/>
                  </a:lnTo>
                  <a:lnTo>
                    <a:pt x="192" y="12"/>
                  </a:lnTo>
                  <a:lnTo>
                    <a:pt x="180" y="12"/>
                  </a:lnTo>
                  <a:lnTo>
                    <a:pt x="156" y="24"/>
                  </a:lnTo>
                  <a:lnTo>
                    <a:pt x="144" y="36"/>
                  </a:lnTo>
                  <a:lnTo>
                    <a:pt x="60" y="36"/>
                  </a:lnTo>
                  <a:lnTo>
                    <a:pt x="36" y="24"/>
                  </a:lnTo>
                  <a:lnTo>
                    <a:pt x="12" y="24"/>
                  </a:lnTo>
                  <a:lnTo>
                    <a:pt x="12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7664" name="Freeform 42"/>
            <p:cNvSpPr>
              <a:spLocks noChangeAspect="1"/>
            </p:cNvSpPr>
            <p:nvPr/>
          </p:nvSpPr>
          <p:spPr bwMode="auto">
            <a:xfrm>
              <a:off x="1015" y="3163"/>
              <a:ext cx="57" cy="32"/>
            </a:xfrm>
            <a:custGeom>
              <a:avLst/>
              <a:gdLst>
                <a:gd name="T0" fmla="*/ 0 w 60"/>
                <a:gd name="T1" fmla="*/ 0 h 36"/>
                <a:gd name="T2" fmla="*/ 0 w 60"/>
                <a:gd name="T3" fmla="*/ 19 h 36"/>
                <a:gd name="T4" fmla="*/ 22 w 60"/>
                <a:gd name="T5" fmla="*/ 28 h 36"/>
                <a:gd name="T6" fmla="*/ 54 w 60"/>
                <a:gd name="T7" fmla="*/ 28 h 36"/>
                <a:gd name="T8" fmla="*/ 54 w 60"/>
                <a:gd name="T9" fmla="*/ 0 h 36"/>
                <a:gd name="T10" fmla="*/ 32 w 60"/>
                <a:gd name="T11" fmla="*/ 0 h 36"/>
                <a:gd name="T12" fmla="*/ 0 w 60"/>
                <a:gd name="T13" fmla="*/ 0 h 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0" h="36">
                  <a:moveTo>
                    <a:pt x="0" y="0"/>
                  </a:moveTo>
                  <a:lnTo>
                    <a:pt x="0" y="24"/>
                  </a:lnTo>
                  <a:lnTo>
                    <a:pt x="24" y="36"/>
                  </a:lnTo>
                  <a:lnTo>
                    <a:pt x="60" y="36"/>
                  </a:lnTo>
                  <a:lnTo>
                    <a:pt x="60" y="0"/>
                  </a:lnTo>
                  <a:lnTo>
                    <a:pt x="3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7665" name="Freeform 43"/>
            <p:cNvSpPr>
              <a:spLocks noChangeAspect="1"/>
            </p:cNvSpPr>
            <p:nvPr/>
          </p:nvSpPr>
          <p:spPr bwMode="auto">
            <a:xfrm>
              <a:off x="1003" y="3100"/>
              <a:ext cx="92" cy="31"/>
            </a:xfrm>
            <a:custGeom>
              <a:avLst/>
              <a:gdLst>
                <a:gd name="T0" fmla="*/ 12 w 96"/>
                <a:gd name="T1" fmla="*/ 27 h 36"/>
                <a:gd name="T2" fmla="*/ 0 w 96"/>
                <a:gd name="T3" fmla="*/ 18 h 36"/>
                <a:gd name="T4" fmla="*/ 0 w 96"/>
                <a:gd name="T5" fmla="*/ 9 h 36"/>
                <a:gd name="T6" fmla="*/ 12 w 96"/>
                <a:gd name="T7" fmla="*/ 0 h 36"/>
                <a:gd name="T8" fmla="*/ 66 w 96"/>
                <a:gd name="T9" fmla="*/ 0 h 36"/>
                <a:gd name="T10" fmla="*/ 88 w 96"/>
                <a:gd name="T11" fmla="*/ 9 h 36"/>
                <a:gd name="T12" fmla="*/ 88 w 96"/>
                <a:gd name="T13" fmla="*/ 18 h 36"/>
                <a:gd name="T14" fmla="*/ 66 w 96"/>
                <a:gd name="T15" fmla="*/ 27 h 36"/>
                <a:gd name="T16" fmla="*/ 44 w 96"/>
                <a:gd name="T17" fmla="*/ 27 h 36"/>
                <a:gd name="T18" fmla="*/ 22 w 96"/>
                <a:gd name="T19" fmla="*/ 27 h 36"/>
                <a:gd name="T20" fmla="*/ 12 w 96"/>
                <a:gd name="T21" fmla="*/ 27 h 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96" h="36">
                  <a:moveTo>
                    <a:pt x="12" y="36"/>
                  </a:moveTo>
                  <a:lnTo>
                    <a:pt x="0" y="24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72" y="0"/>
                  </a:lnTo>
                  <a:lnTo>
                    <a:pt x="96" y="12"/>
                  </a:lnTo>
                  <a:lnTo>
                    <a:pt x="96" y="24"/>
                  </a:lnTo>
                  <a:lnTo>
                    <a:pt x="72" y="36"/>
                  </a:lnTo>
                  <a:lnTo>
                    <a:pt x="48" y="36"/>
                  </a:lnTo>
                  <a:lnTo>
                    <a:pt x="24" y="36"/>
                  </a:lnTo>
                  <a:lnTo>
                    <a:pt x="12" y="3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7666" name="Freeform 44"/>
            <p:cNvSpPr>
              <a:spLocks noChangeAspect="1"/>
            </p:cNvSpPr>
            <p:nvPr/>
          </p:nvSpPr>
          <p:spPr bwMode="auto">
            <a:xfrm>
              <a:off x="1003" y="3026"/>
              <a:ext cx="80" cy="32"/>
            </a:xfrm>
            <a:custGeom>
              <a:avLst/>
              <a:gdLst>
                <a:gd name="T0" fmla="*/ 0 w 84"/>
                <a:gd name="T1" fmla="*/ 19 h 36"/>
                <a:gd name="T2" fmla="*/ 22 w 84"/>
                <a:gd name="T3" fmla="*/ 28 h 36"/>
                <a:gd name="T4" fmla="*/ 54 w 84"/>
                <a:gd name="T5" fmla="*/ 28 h 36"/>
                <a:gd name="T6" fmla="*/ 76 w 84"/>
                <a:gd name="T7" fmla="*/ 19 h 36"/>
                <a:gd name="T8" fmla="*/ 76 w 84"/>
                <a:gd name="T9" fmla="*/ 0 h 36"/>
                <a:gd name="T10" fmla="*/ 44 w 84"/>
                <a:gd name="T11" fmla="*/ 19 h 36"/>
                <a:gd name="T12" fmla="*/ 0 w 84"/>
                <a:gd name="T13" fmla="*/ 19 h 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4" h="36">
                  <a:moveTo>
                    <a:pt x="0" y="24"/>
                  </a:moveTo>
                  <a:lnTo>
                    <a:pt x="24" y="36"/>
                  </a:lnTo>
                  <a:lnTo>
                    <a:pt x="60" y="36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8" y="2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7667" name="Rectangle 45"/>
            <p:cNvSpPr>
              <a:spLocks noChangeAspect="1" noChangeArrowheads="1"/>
            </p:cNvSpPr>
            <p:nvPr/>
          </p:nvSpPr>
          <p:spPr bwMode="auto">
            <a:xfrm>
              <a:off x="843" y="3605"/>
              <a:ext cx="483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800000"/>
                </a:buClr>
                <a:buSzPct val="6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è"/>
                <a:defRPr sz="2200">
                  <a:solidFill>
                    <a:schemeClr val="tx1"/>
                  </a:solidFill>
                  <a:latin typeface="Arial Narrow" panose="020B060602020203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9900"/>
                </a:buClr>
                <a:buSzPct val="8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F9900"/>
                </a:buClr>
                <a:buSzPct val="125000"/>
                <a:buFont typeface="Arial Narrow" panose="020B0606020202030204" pitchFamily="34" charset="0"/>
                <a:buChar char="−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ru-RU" sz="1400">
                  <a:solidFill>
                    <a:srgbClr val="000000"/>
                  </a:solidFill>
                </a:rPr>
                <a:t>Стратегия</a:t>
              </a:r>
              <a:endParaRPr lang="ru-RU" altLang="ru-RU" sz="1400"/>
            </a:p>
          </p:txBody>
        </p:sp>
      </p:grpSp>
      <p:pic>
        <p:nvPicPr>
          <p:cNvPr id="27656" name="Picture 4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5300663"/>
            <a:ext cx="1238250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 sz="3200" smtClean="0">
                <a:solidFill>
                  <a:schemeClr val="accent2"/>
                </a:solidFill>
              </a:rPr>
              <a:t>Связи на причинно-следственной диаграмме</a:t>
            </a:r>
          </a:p>
        </p:txBody>
      </p:sp>
      <p:grpSp>
        <p:nvGrpSpPr>
          <p:cNvPr id="29699" name="Group 3"/>
          <p:cNvGrpSpPr>
            <a:grpSpLocks/>
          </p:cNvGrpSpPr>
          <p:nvPr/>
        </p:nvGrpSpPr>
        <p:grpSpPr bwMode="auto">
          <a:xfrm>
            <a:off x="2195513" y="2817813"/>
            <a:ext cx="1285875" cy="736600"/>
            <a:chOff x="3078" y="2800"/>
            <a:chExt cx="489" cy="302"/>
          </a:xfrm>
        </p:grpSpPr>
        <p:sp>
          <p:nvSpPr>
            <p:cNvPr id="29743" name="Freeform 4"/>
            <p:cNvSpPr>
              <a:spLocks/>
            </p:cNvSpPr>
            <p:nvPr/>
          </p:nvSpPr>
          <p:spPr bwMode="auto">
            <a:xfrm>
              <a:off x="3078" y="2800"/>
              <a:ext cx="489" cy="302"/>
            </a:xfrm>
            <a:custGeom>
              <a:avLst/>
              <a:gdLst>
                <a:gd name="T0" fmla="*/ 489 w 489"/>
                <a:gd name="T1" fmla="*/ 158 h 302"/>
                <a:gd name="T2" fmla="*/ 489 w 489"/>
                <a:gd name="T3" fmla="*/ 173 h 302"/>
                <a:gd name="T4" fmla="*/ 482 w 489"/>
                <a:gd name="T5" fmla="*/ 187 h 302"/>
                <a:gd name="T6" fmla="*/ 475 w 489"/>
                <a:gd name="T7" fmla="*/ 201 h 302"/>
                <a:gd name="T8" fmla="*/ 468 w 489"/>
                <a:gd name="T9" fmla="*/ 216 h 302"/>
                <a:gd name="T10" fmla="*/ 453 w 489"/>
                <a:gd name="T11" fmla="*/ 230 h 302"/>
                <a:gd name="T12" fmla="*/ 432 w 489"/>
                <a:gd name="T13" fmla="*/ 245 h 302"/>
                <a:gd name="T14" fmla="*/ 417 w 489"/>
                <a:gd name="T15" fmla="*/ 259 h 302"/>
                <a:gd name="T16" fmla="*/ 403 w 489"/>
                <a:gd name="T17" fmla="*/ 266 h 302"/>
                <a:gd name="T18" fmla="*/ 381 w 489"/>
                <a:gd name="T19" fmla="*/ 281 h 302"/>
                <a:gd name="T20" fmla="*/ 360 w 489"/>
                <a:gd name="T21" fmla="*/ 288 h 302"/>
                <a:gd name="T22" fmla="*/ 338 w 489"/>
                <a:gd name="T23" fmla="*/ 288 h 302"/>
                <a:gd name="T24" fmla="*/ 316 w 489"/>
                <a:gd name="T25" fmla="*/ 295 h 302"/>
                <a:gd name="T26" fmla="*/ 295 w 489"/>
                <a:gd name="T27" fmla="*/ 302 h 302"/>
                <a:gd name="T28" fmla="*/ 273 w 489"/>
                <a:gd name="T29" fmla="*/ 302 h 302"/>
                <a:gd name="T30" fmla="*/ 208 w 489"/>
                <a:gd name="T31" fmla="*/ 302 h 302"/>
                <a:gd name="T32" fmla="*/ 187 w 489"/>
                <a:gd name="T33" fmla="*/ 295 h 302"/>
                <a:gd name="T34" fmla="*/ 158 w 489"/>
                <a:gd name="T35" fmla="*/ 295 h 302"/>
                <a:gd name="T36" fmla="*/ 136 w 489"/>
                <a:gd name="T37" fmla="*/ 288 h 302"/>
                <a:gd name="T38" fmla="*/ 115 w 489"/>
                <a:gd name="T39" fmla="*/ 281 h 302"/>
                <a:gd name="T40" fmla="*/ 100 w 489"/>
                <a:gd name="T41" fmla="*/ 273 h 302"/>
                <a:gd name="T42" fmla="*/ 79 w 489"/>
                <a:gd name="T43" fmla="*/ 266 h 302"/>
                <a:gd name="T44" fmla="*/ 64 w 489"/>
                <a:gd name="T45" fmla="*/ 252 h 302"/>
                <a:gd name="T46" fmla="*/ 50 w 489"/>
                <a:gd name="T47" fmla="*/ 245 h 302"/>
                <a:gd name="T48" fmla="*/ 28 w 489"/>
                <a:gd name="T49" fmla="*/ 223 h 302"/>
                <a:gd name="T50" fmla="*/ 21 w 489"/>
                <a:gd name="T51" fmla="*/ 209 h 302"/>
                <a:gd name="T52" fmla="*/ 14 w 489"/>
                <a:gd name="T53" fmla="*/ 194 h 302"/>
                <a:gd name="T54" fmla="*/ 7 w 489"/>
                <a:gd name="T55" fmla="*/ 180 h 302"/>
                <a:gd name="T56" fmla="*/ 0 w 489"/>
                <a:gd name="T57" fmla="*/ 165 h 302"/>
                <a:gd name="T58" fmla="*/ 0 w 489"/>
                <a:gd name="T59" fmla="*/ 144 h 302"/>
                <a:gd name="T60" fmla="*/ 7 w 489"/>
                <a:gd name="T61" fmla="*/ 129 h 302"/>
                <a:gd name="T62" fmla="*/ 7 w 489"/>
                <a:gd name="T63" fmla="*/ 115 h 302"/>
                <a:gd name="T64" fmla="*/ 14 w 489"/>
                <a:gd name="T65" fmla="*/ 101 h 302"/>
                <a:gd name="T66" fmla="*/ 21 w 489"/>
                <a:gd name="T67" fmla="*/ 86 h 302"/>
                <a:gd name="T68" fmla="*/ 36 w 489"/>
                <a:gd name="T69" fmla="*/ 72 h 302"/>
                <a:gd name="T70" fmla="*/ 57 w 489"/>
                <a:gd name="T71" fmla="*/ 50 h 302"/>
                <a:gd name="T72" fmla="*/ 72 w 489"/>
                <a:gd name="T73" fmla="*/ 43 h 302"/>
                <a:gd name="T74" fmla="*/ 93 w 489"/>
                <a:gd name="T75" fmla="*/ 36 h 302"/>
                <a:gd name="T76" fmla="*/ 108 w 489"/>
                <a:gd name="T77" fmla="*/ 21 h 302"/>
                <a:gd name="T78" fmla="*/ 129 w 489"/>
                <a:gd name="T79" fmla="*/ 14 h 302"/>
                <a:gd name="T80" fmla="*/ 151 w 489"/>
                <a:gd name="T81" fmla="*/ 7 h 302"/>
                <a:gd name="T82" fmla="*/ 172 w 489"/>
                <a:gd name="T83" fmla="*/ 7 h 302"/>
                <a:gd name="T84" fmla="*/ 194 w 489"/>
                <a:gd name="T85" fmla="*/ 0 h 302"/>
                <a:gd name="T86" fmla="*/ 223 w 489"/>
                <a:gd name="T87" fmla="*/ 0 h 302"/>
                <a:gd name="T88" fmla="*/ 280 w 489"/>
                <a:gd name="T89" fmla="*/ 0 h 302"/>
                <a:gd name="T90" fmla="*/ 309 w 489"/>
                <a:gd name="T91" fmla="*/ 0 h 302"/>
                <a:gd name="T92" fmla="*/ 331 w 489"/>
                <a:gd name="T93" fmla="*/ 7 h 302"/>
                <a:gd name="T94" fmla="*/ 352 w 489"/>
                <a:gd name="T95" fmla="*/ 14 h 302"/>
                <a:gd name="T96" fmla="*/ 374 w 489"/>
                <a:gd name="T97" fmla="*/ 21 h 302"/>
                <a:gd name="T98" fmla="*/ 388 w 489"/>
                <a:gd name="T99" fmla="*/ 29 h 302"/>
                <a:gd name="T100" fmla="*/ 410 w 489"/>
                <a:gd name="T101" fmla="*/ 36 h 302"/>
                <a:gd name="T102" fmla="*/ 424 w 489"/>
                <a:gd name="T103" fmla="*/ 50 h 302"/>
                <a:gd name="T104" fmla="*/ 439 w 489"/>
                <a:gd name="T105" fmla="*/ 57 h 302"/>
                <a:gd name="T106" fmla="*/ 460 w 489"/>
                <a:gd name="T107" fmla="*/ 79 h 302"/>
                <a:gd name="T108" fmla="*/ 468 w 489"/>
                <a:gd name="T109" fmla="*/ 93 h 302"/>
                <a:gd name="T110" fmla="*/ 482 w 489"/>
                <a:gd name="T111" fmla="*/ 108 h 302"/>
                <a:gd name="T112" fmla="*/ 482 w 489"/>
                <a:gd name="T113" fmla="*/ 122 h 302"/>
                <a:gd name="T114" fmla="*/ 489 w 489"/>
                <a:gd name="T115" fmla="*/ 137 h 302"/>
                <a:gd name="T116" fmla="*/ 489 w 489"/>
                <a:gd name="T117" fmla="*/ 151 h 302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489" h="302">
                  <a:moveTo>
                    <a:pt x="489" y="151"/>
                  </a:moveTo>
                  <a:lnTo>
                    <a:pt x="489" y="158"/>
                  </a:lnTo>
                  <a:lnTo>
                    <a:pt x="489" y="165"/>
                  </a:lnTo>
                  <a:lnTo>
                    <a:pt x="489" y="173"/>
                  </a:lnTo>
                  <a:lnTo>
                    <a:pt x="482" y="180"/>
                  </a:lnTo>
                  <a:lnTo>
                    <a:pt x="482" y="187"/>
                  </a:lnTo>
                  <a:lnTo>
                    <a:pt x="482" y="194"/>
                  </a:lnTo>
                  <a:lnTo>
                    <a:pt x="475" y="201"/>
                  </a:lnTo>
                  <a:lnTo>
                    <a:pt x="468" y="209"/>
                  </a:lnTo>
                  <a:lnTo>
                    <a:pt x="468" y="216"/>
                  </a:lnTo>
                  <a:lnTo>
                    <a:pt x="460" y="223"/>
                  </a:lnTo>
                  <a:lnTo>
                    <a:pt x="453" y="230"/>
                  </a:lnTo>
                  <a:lnTo>
                    <a:pt x="439" y="245"/>
                  </a:lnTo>
                  <a:lnTo>
                    <a:pt x="432" y="245"/>
                  </a:lnTo>
                  <a:lnTo>
                    <a:pt x="424" y="252"/>
                  </a:lnTo>
                  <a:lnTo>
                    <a:pt x="417" y="259"/>
                  </a:lnTo>
                  <a:lnTo>
                    <a:pt x="410" y="266"/>
                  </a:lnTo>
                  <a:lnTo>
                    <a:pt x="403" y="266"/>
                  </a:lnTo>
                  <a:lnTo>
                    <a:pt x="388" y="273"/>
                  </a:lnTo>
                  <a:lnTo>
                    <a:pt x="381" y="281"/>
                  </a:lnTo>
                  <a:lnTo>
                    <a:pt x="374" y="281"/>
                  </a:lnTo>
                  <a:lnTo>
                    <a:pt x="360" y="288"/>
                  </a:lnTo>
                  <a:lnTo>
                    <a:pt x="352" y="288"/>
                  </a:lnTo>
                  <a:lnTo>
                    <a:pt x="338" y="288"/>
                  </a:lnTo>
                  <a:lnTo>
                    <a:pt x="331" y="295"/>
                  </a:lnTo>
                  <a:lnTo>
                    <a:pt x="316" y="295"/>
                  </a:lnTo>
                  <a:lnTo>
                    <a:pt x="309" y="295"/>
                  </a:lnTo>
                  <a:lnTo>
                    <a:pt x="295" y="302"/>
                  </a:lnTo>
                  <a:lnTo>
                    <a:pt x="280" y="302"/>
                  </a:lnTo>
                  <a:lnTo>
                    <a:pt x="273" y="302"/>
                  </a:lnTo>
                  <a:lnTo>
                    <a:pt x="223" y="302"/>
                  </a:lnTo>
                  <a:lnTo>
                    <a:pt x="208" y="302"/>
                  </a:lnTo>
                  <a:lnTo>
                    <a:pt x="194" y="302"/>
                  </a:lnTo>
                  <a:lnTo>
                    <a:pt x="187" y="295"/>
                  </a:lnTo>
                  <a:lnTo>
                    <a:pt x="172" y="295"/>
                  </a:lnTo>
                  <a:lnTo>
                    <a:pt x="158" y="295"/>
                  </a:lnTo>
                  <a:lnTo>
                    <a:pt x="151" y="288"/>
                  </a:lnTo>
                  <a:lnTo>
                    <a:pt x="136" y="288"/>
                  </a:lnTo>
                  <a:lnTo>
                    <a:pt x="129" y="288"/>
                  </a:lnTo>
                  <a:lnTo>
                    <a:pt x="115" y="281"/>
                  </a:lnTo>
                  <a:lnTo>
                    <a:pt x="108" y="281"/>
                  </a:lnTo>
                  <a:lnTo>
                    <a:pt x="100" y="273"/>
                  </a:lnTo>
                  <a:lnTo>
                    <a:pt x="93" y="266"/>
                  </a:lnTo>
                  <a:lnTo>
                    <a:pt x="79" y="266"/>
                  </a:lnTo>
                  <a:lnTo>
                    <a:pt x="72" y="259"/>
                  </a:lnTo>
                  <a:lnTo>
                    <a:pt x="64" y="252"/>
                  </a:lnTo>
                  <a:lnTo>
                    <a:pt x="57" y="245"/>
                  </a:lnTo>
                  <a:lnTo>
                    <a:pt x="50" y="245"/>
                  </a:lnTo>
                  <a:lnTo>
                    <a:pt x="36" y="230"/>
                  </a:lnTo>
                  <a:lnTo>
                    <a:pt x="28" y="223"/>
                  </a:lnTo>
                  <a:lnTo>
                    <a:pt x="21" y="216"/>
                  </a:lnTo>
                  <a:lnTo>
                    <a:pt x="21" y="209"/>
                  </a:lnTo>
                  <a:lnTo>
                    <a:pt x="14" y="201"/>
                  </a:lnTo>
                  <a:lnTo>
                    <a:pt x="14" y="194"/>
                  </a:lnTo>
                  <a:lnTo>
                    <a:pt x="7" y="187"/>
                  </a:lnTo>
                  <a:lnTo>
                    <a:pt x="7" y="180"/>
                  </a:lnTo>
                  <a:lnTo>
                    <a:pt x="7" y="173"/>
                  </a:lnTo>
                  <a:lnTo>
                    <a:pt x="0" y="165"/>
                  </a:lnTo>
                  <a:lnTo>
                    <a:pt x="0" y="158"/>
                  </a:lnTo>
                  <a:lnTo>
                    <a:pt x="0" y="144"/>
                  </a:lnTo>
                  <a:lnTo>
                    <a:pt x="0" y="137"/>
                  </a:lnTo>
                  <a:lnTo>
                    <a:pt x="7" y="129"/>
                  </a:lnTo>
                  <a:lnTo>
                    <a:pt x="7" y="122"/>
                  </a:lnTo>
                  <a:lnTo>
                    <a:pt x="7" y="115"/>
                  </a:lnTo>
                  <a:lnTo>
                    <a:pt x="14" y="108"/>
                  </a:lnTo>
                  <a:lnTo>
                    <a:pt x="14" y="101"/>
                  </a:lnTo>
                  <a:lnTo>
                    <a:pt x="21" y="93"/>
                  </a:lnTo>
                  <a:lnTo>
                    <a:pt x="21" y="86"/>
                  </a:lnTo>
                  <a:lnTo>
                    <a:pt x="28" y="79"/>
                  </a:lnTo>
                  <a:lnTo>
                    <a:pt x="36" y="72"/>
                  </a:lnTo>
                  <a:lnTo>
                    <a:pt x="50" y="57"/>
                  </a:lnTo>
                  <a:lnTo>
                    <a:pt x="57" y="50"/>
                  </a:lnTo>
                  <a:lnTo>
                    <a:pt x="64" y="50"/>
                  </a:lnTo>
                  <a:lnTo>
                    <a:pt x="72" y="43"/>
                  </a:lnTo>
                  <a:lnTo>
                    <a:pt x="79" y="36"/>
                  </a:lnTo>
                  <a:lnTo>
                    <a:pt x="93" y="36"/>
                  </a:lnTo>
                  <a:lnTo>
                    <a:pt x="100" y="29"/>
                  </a:lnTo>
                  <a:lnTo>
                    <a:pt x="108" y="21"/>
                  </a:lnTo>
                  <a:lnTo>
                    <a:pt x="115" y="21"/>
                  </a:lnTo>
                  <a:lnTo>
                    <a:pt x="129" y="14"/>
                  </a:lnTo>
                  <a:lnTo>
                    <a:pt x="136" y="14"/>
                  </a:lnTo>
                  <a:lnTo>
                    <a:pt x="151" y="7"/>
                  </a:lnTo>
                  <a:lnTo>
                    <a:pt x="158" y="7"/>
                  </a:lnTo>
                  <a:lnTo>
                    <a:pt x="172" y="7"/>
                  </a:lnTo>
                  <a:lnTo>
                    <a:pt x="187" y="0"/>
                  </a:lnTo>
                  <a:lnTo>
                    <a:pt x="194" y="0"/>
                  </a:lnTo>
                  <a:lnTo>
                    <a:pt x="208" y="0"/>
                  </a:lnTo>
                  <a:lnTo>
                    <a:pt x="223" y="0"/>
                  </a:lnTo>
                  <a:lnTo>
                    <a:pt x="273" y="0"/>
                  </a:lnTo>
                  <a:lnTo>
                    <a:pt x="280" y="0"/>
                  </a:lnTo>
                  <a:lnTo>
                    <a:pt x="295" y="0"/>
                  </a:lnTo>
                  <a:lnTo>
                    <a:pt x="309" y="0"/>
                  </a:lnTo>
                  <a:lnTo>
                    <a:pt x="316" y="7"/>
                  </a:lnTo>
                  <a:lnTo>
                    <a:pt x="331" y="7"/>
                  </a:lnTo>
                  <a:lnTo>
                    <a:pt x="338" y="7"/>
                  </a:lnTo>
                  <a:lnTo>
                    <a:pt x="352" y="14"/>
                  </a:lnTo>
                  <a:lnTo>
                    <a:pt x="360" y="14"/>
                  </a:lnTo>
                  <a:lnTo>
                    <a:pt x="374" y="21"/>
                  </a:lnTo>
                  <a:lnTo>
                    <a:pt x="381" y="21"/>
                  </a:lnTo>
                  <a:lnTo>
                    <a:pt x="388" y="29"/>
                  </a:lnTo>
                  <a:lnTo>
                    <a:pt x="403" y="36"/>
                  </a:lnTo>
                  <a:lnTo>
                    <a:pt x="410" y="36"/>
                  </a:lnTo>
                  <a:lnTo>
                    <a:pt x="417" y="43"/>
                  </a:lnTo>
                  <a:lnTo>
                    <a:pt x="424" y="50"/>
                  </a:lnTo>
                  <a:lnTo>
                    <a:pt x="432" y="50"/>
                  </a:lnTo>
                  <a:lnTo>
                    <a:pt x="439" y="57"/>
                  </a:lnTo>
                  <a:lnTo>
                    <a:pt x="453" y="72"/>
                  </a:lnTo>
                  <a:lnTo>
                    <a:pt x="460" y="79"/>
                  </a:lnTo>
                  <a:lnTo>
                    <a:pt x="468" y="86"/>
                  </a:lnTo>
                  <a:lnTo>
                    <a:pt x="468" y="93"/>
                  </a:lnTo>
                  <a:lnTo>
                    <a:pt x="475" y="101"/>
                  </a:lnTo>
                  <a:lnTo>
                    <a:pt x="482" y="108"/>
                  </a:lnTo>
                  <a:lnTo>
                    <a:pt x="482" y="115"/>
                  </a:lnTo>
                  <a:lnTo>
                    <a:pt x="482" y="122"/>
                  </a:lnTo>
                  <a:lnTo>
                    <a:pt x="489" y="129"/>
                  </a:lnTo>
                  <a:lnTo>
                    <a:pt x="489" y="137"/>
                  </a:lnTo>
                  <a:lnTo>
                    <a:pt x="489" y="144"/>
                  </a:lnTo>
                  <a:lnTo>
                    <a:pt x="489" y="1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9744" name="Freeform 5"/>
            <p:cNvSpPr>
              <a:spLocks/>
            </p:cNvSpPr>
            <p:nvPr/>
          </p:nvSpPr>
          <p:spPr bwMode="auto">
            <a:xfrm>
              <a:off x="3078" y="2800"/>
              <a:ext cx="489" cy="302"/>
            </a:xfrm>
            <a:custGeom>
              <a:avLst/>
              <a:gdLst>
                <a:gd name="T0" fmla="*/ 489 w 489"/>
                <a:gd name="T1" fmla="*/ 158 h 302"/>
                <a:gd name="T2" fmla="*/ 489 w 489"/>
                <a:gd name="T3" fmla="*/ 173 h 302"/>
                <a:gd name="T4" fmla="*/ 482 w 489"/>
                <a:gd name="T5" fmla="*/ 187 h 302"/>
                <a:gd name="T6" fmla="*/ 475 w 489"/>
                <a:gd name="T7" fmla="*/ 201 h 302"/>
                <a:gd name="T8" fmla="*/ 468 w 489"/>
                <a:gd name="T9" fmla="*/ 216 h 302"/>
                <a:gd name="T10" fmla="*/ 453 w 489"/>
                <a:gd name="T11" fmla="*/ 230 h 302"/>
                <a:gd name="T12" fmla="*/ 432 w 489"/>
                <a:gd name="T13" fmla="*/ 245 h 302"/>
                <a:gd name="T14" fmla="*/ 417 w 489"/>
                <a:gd name="T15" fmla="*/ 259 h 302"/>
                <a:gd name="T16" fmla="*/ 403 w 489"/>
                <a:gd name="T17" fmla="*/ 266 h 302"/>
                <a:gd name="T18" fmla="*/ 381 w 489"/>
                <a:gd name="T19" fmla="*/ 281 h 302"/>
                <a:gd name="T20" fmla="*/ 360 w 489"/>
                <a:gd name="T21" fmla="*/ 288 h 302"/>
                <a:gd name="T22" fmla="*/ 338 w 489"/>
                <a:gd name="T23" fmla="*/ 288 h 302"/>
                <a:gd name="T24" fmla="*/ 316 w 489"/>
                <a:gd name="T25" fmla="*/ 295 h 302"/>
                <a:gd name="T26" fmla="*/ 295 w 489"/>
                <a:gd name="T27" fmla="*/ 302 h 302"/>
                <a:gd name="T28" fmla="*/ 273 w 489"/>
                <a:gd name="T29" fmla="*/ 302 h 302"/>
                <a:gd name="T30" fmla="*/ 208 w 489"/>
                <a:gd name="T31" fmla="*/ 302 h 302"/>
                <a:gd name="T32" fmla="*/ 187 w 489"/>
                <a:gd name="T33" fmla="*/ 295 h 302"/>
                <a:gd name="T34" fmla="*/ 158 w 489"/>
                <a:gd name="T35" fmla="*/ 295 h 302"/>
                <a:gd name="T36" fmla="*/ 136 w 489"/>
                <a:gd name="T37" fmla="*/ 288 h 302"/>
                <a:gd name="T38" fmla="*/ 115 w 489"/>
                <a:gd name="T39" fmla="*/ 281 h 302"/>
                <a:gd name="T40" fmla="*/ 100 w 489"/>
                <a:gd name="T41" fmla="*/ 273 h 302"/>
                <a:gd name="T42" fmla="*/ 79 w 489"/>
                <a:gd name="T43" fmla="*/ 266 h 302"/>
                <a:gd name="T44" fmla="*/ 64 w 489"/>
                <a:gd name="T45" fmla="*/ 252 h 302"/>
                <a:gd name="T46" fmla="*/ 50 w 489"/>
                <a:gd name="T47" fmla="*/ 245 h 302"/>
                <a:gd name="T48" fmla="*/ 28 w 489"/>
                <a:gd name="T49" fmla="*/ 223 h 302"/>
                <a:gd name="T50" fmla="*/ 21 w 489"/>
                <a:gd name="T51" fmla="*/ 209 h 302"/>
                <a:gd name="T52" fmla="*/ 14 w 489"/>
                <a:gd name="T53" fmla="*/ 194 h 302"/>
                <a:gd name="T54" fmla="*/ 7 w 489"/>
                <a:gd name="T55" fmla="*/ 180 h 302"/>
                <a:gd name="T56" fmla="*/ 0 w 489"/>
                <a:gd name="T57" fmla="*/ 165 h 302"/>
                <a:gd name="T58" fmla="*/ 0 w 489"/>
                <a:gd name="T59" fmla="*/ 144 h 302"/>
                <a:gd name="T60" fmla="*/ 7 w 489"/>
                <a:gd name="T61" fmla="*/ 129 h 302"/>
                <a:gd name="T62" fmla="*/ 7 w 489"/>
                <a:gd name="T63" fmla="*/ 115 h 302"/>
                <a:gd name="T64" fmla="*/ 14 w 489"/>
                <a:gd name="T65" fmla="*/ 101 h 302"/>
                <a:gd name="T66" fmla="*/ 21 w 489"/>
                <a:gd name="T67" fmla="*/ 86 h 302"/>
                <a:gd name="T68" fmla="*/ 36 w 489"/>
                <a:gd name="T69" fmla="*/ 72 h 302"/>
                <a:gd name="T70" fmla="*/ 57 w 489"/>
                <a:gd name="T71" fmla="*/ 50 h 302"/>
                <a:gd name="T72" fmla="*/ 72 w 489"/>
                <a:gd name="T73" fmla="*/ 43 h 302"/>
                <a:gd name="T74" fmla="*/ 93 w 489"/>
                <a:gd name="T75" fmla="*/ 36 h 302"/>
                <a:gd name="T76" fmla="*/ 108 w 489"/>
                <a:gd name="T77" fmla="*/ 21 h 302"/>
                <a:gd name="T78" fmla="*/ 129 w 489"/>
                <a:gd name="T79" fmla="*/ 14 h 302"/>
                <a:gd name="T80" fmla="*/ 151 w 489"/>
                <a:gd name="T81" fmla="*/ 7 h 302"/>
                <a:gd name="T82" fmla="*/ 172 w 489"/>
                <a:gd name="T83" fmla="*/ 7 h 302"/>
                <a:gd name="T84" fmla="*/ 194 w 489"/>
                <a:gd name="T85" fmla="*/ 0 h 302"/>
                <a:gd name="T86" fmla="*/ 223 w 489"/>
                <a:gd name="T87" fmla="*/ 0 h 302"/>
                <a:gd name="T88" fmla="*/ 280 w 489"/>
                <a:gd name="T89" fmla="*/ 0 h 302"/>
                <a:gd name="T90" fmla="*/ 309 w 489"/>
                <a:gd name="T91" fmla="*/ 0 h 302"/>
                <a:gd name="T92" fmla="*/ 331 w 489"/>
                <a:gd name="T93" fmla="*/ 7 h 302"/>
                <a:gd name="T94" fmla="*/ 352 w 489"/>
                <a:gd name="T95" fmla="*/ 14 h 302"/>
                <a:gd name="T96" fmla="*/ 374 w 489"/>
                <a:gd name="T97" fmla="*/ 21 h 302"/>
                <a:gd name="T98" fmla="*/ 388 w 489"/>
                <a:gd name="T99" fmla="*/ 29 h 302"/>
                <a:gd name="T100" fmla="*/ 410 w 489"/>
                <a:gd name="T101" fmla="*/ 36 h 302"/>
                <a:gd name="T102" fmla="*/ 424 w 489"/>
                <a:gd name="T103" fmla="*/ 50 h 302"/>
                <a:gd name="T104" fmla="*/ 439 w 489"/>
                <a:gd name="T105" fmla="*/ 57 h 302"/>
                <a:gd name="T106" fmla="*/ 460 w 489"/>
                <a:gd name="T107" fmla="*/ 79 h 302"/>
                <a:gd name="T108" fmla="*/ 468 w 489"/>
                <a:gd name="T109" fmla="*/ 93 h 302"/>
                <a:gd name="T110" fmla="*/ 482 w 489"/>
                <a:gd name="T111" fmla="*/ 108 h 302"/>
                <a:gd name="T112" fmla="*/ 482 w 489"/>
                <a:gd name="T113" fmla="*/ 122 h 302"/>
                <a:gd name="T114" fmla="*/ 489 w 489"/>
                <a:gd name="T115" fmla="*/ 137 h 302"/>
                <a:gd name="T116" fmla="*/ 489 w 489"/>
                <a:gd name="T117" fmla="*/ 151 h 302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489" h="302">
                  <a:moveTo>
                    <a:pt x="489" y="151"/>
                  </a:moveTo>
                  <a:lnTo>
                    <a:pt x="489" y="158"/>
                  </a:lnTo>
                  <a:lnTo>
                    <a:pt x="489" y="165"/>
                  </a:lnTo>
                  <a:lnTo>
                    <a:pt x="489" y="173"/>
                  </a:lnTo>
                  <a:lnTo>
                    <a:pt x="482" y="180"/>
                  </a:lnTo>
                  <a:lnTo>
                    <a:pt x="482" y="187"/>
                  </a:lnTo>
                  <a:lnTo>
                    <a:pt x="482" y="194"/>
                  </a:lnTo>
                  <a:lnTo>
                    <a:pt x="475" y="201"/>
                  </a:lnTo>
                  <a:lnTo>
                    <a:pt x="468" y="209"/>
                  </a:lnTo>
                  <a:lnTo>
                    <a:pt x="468" y="216"/>
                  </a:lnTo>
                  <a:lnTo>
                    <a:pt x="460" y="223"/>
                  </a:lnTo>
                  <a:lnTo>
                    <a:pt x="453" y="230"/>
                  </a:lnTo>
                  <a:lnTo>
                    <a:pt x="439" y="245"/>
                  </a:lnTo>
                  <a:lnTo>
                    <a:pt x="432" y="245"/>
                  </a:lnTo>
                  <a:lnTo>
                    <a:pt x="424" y="252"/>
                  </a:lnTo>
                  <a:lnTo>
                    <a:pt x="417" y="259"/>
                  </a:lnTo>
                  <a:lnTo>
                    <a:pt x="410" y="266"/>
                  </a:lnTo>
                  <a:lnTo>
                    <a:pt x="403" y="266"/>
                  </a:lnTo>
                  <a:lnTo>
                    <a:pt x="388" y="273"/>
                  </a:lnTo>
                  <a:lnTo>
                    <a:pt x="381" y="281"/>
                  </a:lnTo>
                  <a:lnTo>
                    <a:pt x="374" y="281"/>
                  </a:lnTo>
                  <a:lnTo>
                    <a:pt x="360" y="288"/>
                  </a:lnTo>
                  <a:lnTo>
                    <a:pt x="352" y="288"/>
                  </a:lnTo>
                  <a:lnTo>
                    <a:pt x="338" y="288"/>
                  </a:lnTo>
                  <a:lnTo>
                    <a:pt x="331" y="295"/>
                  </a:lnTo>
                  <a:lnTo>
                    <a:pt x="316" y="295"/>
                  </a:lnTo>
                  <a:lnTo>
                    <a:pt x="309" y="295"/>
                  </a:lnTo>
                  <a:lnTo>
                    <a:pt x="295" y="302"/>
                  </a:lnTo>
                  <a:lnTo>
                    <a:pt x="280" y="302"/>
                  </a:lnTo>
                  <a:lnTo>
                    <a:pt x="273" y="302"/>
                  </a:lnTo>
                  <a:lnTo>
                    <a:pt x="223" y="302"/>
                  </a:lnTo>
                  <a:lnTo>
                    <a:pt x="208" y="302"/>
                  </a:lnTo>
                  <a:lnTo>
                    <a:pt x="194" y="302"/>
                  </a:lnTo>
                  <a:lnTo>
                    <a:pt x="187" y="295"/>
                  </a:lnTo>
                  <a:lnTo>
                    <a:pt x="172" y="295"/>
                  </a:lnTo>
                  <a:lnTo>
                    <a:pt x="158" y="295"/>
                  </a:lnTo>
                  <a:lnTo>
                    <a:pt x="151" y="288"/>
                  </a:lnTo>
                  <a:lnTo>
                    <a:pt x="136" y="288"/>
                  </a:lnTo>
                  <a:lnTo>
                    <a:pt x="129" y="288"/>
                  </a:lnTo>
                  <a:lnTo>
                    <a:pt x="115" y="281"/>
                  </a:lnTo>
                  <a:lnTo>
                    <a:pt x="108" y="281"/>
                  </a:lnTo>
                  <a:lnTo>
                    <a:pt x="100" y="273"/>
                  </a:lnTo>
                  <a:lnTo>
                    <a:pt x="93" y="266"/>
                  </a:lnTo>
                  <a:lnTo>
                    <a:pt x="79" y="266"/>
                  </a:lnTo>
                  <a:lnTo>
                    <a:pt x="72" y="259"/>
                  </a:lnTo>
                  <a:lnTo>
                    <a:pt x="64" y="252"/>
                  </a:lnTo>
                  <a:lnTo>
                    <a:pt x="57" y="245"/>
                  </a:lnTo>
                  <a:lnTo>
                    <a:pt x="50" y="245"/>
                  </a:lnTo>
                  <a:lnTo>
                    <a:pt x="36" y="230"/>
                  </a:lnTo>
                  <a:lnTo>
                    <a:pt x="28" y="223"/>
                  </a:lnTo>
                  <a:lnTo>
                    <a:pt x="21" y="216"/>
                  </a:lnTo>
                  <a:lnTo>
                    <a:pt x="21" y="209"/>
                  </a:lnTo>
                  <a:lnTo>
                    <a:pt x="14" y="201"/>
                  </a:lnTo>
                  <a:lnTo>
                    <a:pt x="14" y="194"/>
                  </a:lnTo>
                  <a:lnTo>
                    <a:pt x="7" y="187"/>
                  </a:lnTo>
                  <a:lnTo>
                    <a:pt x="7" y="180"/>
                  </a:lnTo>
                  <a:lnTo>
                    <a:pt x="7" y="173"/>
                  </a:lnTo>
                  <a:lnTo>
                    <a:pt x="0" y="165"/>
                  </a:lnTo>
                  <a:lnTo>
                    <a:pt x="0" y="158"/>
                  </a:lnTo>
                  <a:lnTo>
                    <a:pt x="0" y="144"/>
                  </a:lnTo>
                  <a:lnTo>
                    <a:pt x="0" y="137"/>
                  </a:lnTo>
                  <a:lnTo>
                    <a:pt x="7" y="129"/>
                  </a:lnTo>
                  <a:lnTo>
                    <a:pt x="7" y="122"/>
                  </a:lnTo>
                  <a:lnTo>
                    <a:pt x="7" y="115"/>
                  </a:lnTo>
                  <a:lnTo>
                    <a:pt x="14" y="108"/>
                  </a:lnTo>
                  <a:lnTo>
                    <a:pt x="14" y="101"/>
                  </a:lnTo>
                  <a:lnTo>
                    <a:pt x="21" y="93"/>
                  </a:lnTo>
                  <a:lnTo>
                    <a:pt x="21" y="86"/>
                  </a:lnTo>
                  <a:lnTo>
                    <a:pt x="28" y="79"/>
                  </a:lnTo>
                  <a:lnTo>
                    <a:pt x="36" y="72"/>
                  </a:lnTo>
                  <a:lnTo>
                    <a:pt x="50" y="57"/>
                  </a:lnTo>
                  <a:lnTo>
                    <a:pt x="57" y="50"/>
                  </a:lnTo>
                  <a:lnTo>
                    <a:pt x="64" y="50"/>
                  </a:lnTo>
                  <a:lnTo>
                    <a:pt x="72" y="43"/>
                  </a:lnTo>
                  <a:lnTo>
                    <a:pt x="79" y="36"/>
                  </a:lnTo>
                  <a:lnTo>
                    <a:pt x="93" y="36"/>
                  </a:lnTo>
                  <a:lnTo>
                    <a:pt x="100" y="29"/>
                  </a:lnTo>
                  <a:lnTo>
                    <a:pt x="108" y="21"/>
                  </a:lnTo>
                  <a:lnTo>
                    <a:pt x="115" y="21"/>
                  </a:lnTo>
                  <a:lnTo>
                    <a:pt x="129" y="14"/>
                  </a:lnTo>
                  <a:lnTo>
                    <a:pt x="136" y="14"/>
                  </a:lnTo>
                  <a:lnTo>
                    <a:pt x="151" y="7"/>
                  </a:lnTo>
                  <a:lnTo>
                    <a:pt x="158" y="7"/>
                  </a:lnTo>
                  <a:lnTo>
                    <a:pt x="172" y="7"/>
                  </a:lnTo>
                  <a:lnTo>
                    <a:pt x="187" y="0"/>
                  </a:lnTo>
                  <a:lnTo>
                    <a:pt x="194" y="0"/>
                  </a:lnTo>
                  <a:lnTo>
                    <a:pt x="208" y="0"/>
                  </a:lnTo>
                  <a:lnTo>
                    <a:pt x="223" y="0"/>
                  </a:lnTo>
                  <a:lnTo>
                    <a:pt x="273" y="0"/>
                  </a:lnTo>
                  <a:lnTo>
                    <a:pt x="280" y="0"/>
                  </a:lnTo>
                  <a:lnTo>
                    <a:pt x="295" y="0"/>
                  </a:lnTo>
                  <a:lnTo>
                    <a:pt x="309" y="0"/>
                  </a:lnTo>
                  <a:lnTo>
                    <a:pt x="316" y="7"/>
                  </a:lnTo>
                  <a:lnTo>
                    <a:pt x="331" y="7"/>
                  </a:lnTo>
                  <a:lnTo>
                    <a:pt x="338" y="7"/>
                  </a:lnTo>
                  <a:lnTo>
                    <a:pt x="352" y="14"/>
                  </a:lnTo>
                  <a:lnTo>
                    <a:pt x="360" y="14"/>
                  </a:lnTo>
                  <a:lnTo>
                    <a:pt x="374" y="21"/>
                  </a:lnTo>
                  <a:lnTo>
                    <a:pt x="381" y="21"/>
                  </a:lnTo>
                  <a:lnTo>
                    <a:pt x="388" y="29"/>
                  </a:lnTo>
                  <a:lnTo>
                    <a:pt x="403" y="36"/>
                  </a:lnTo>
                  <a:lnTo>
                    <a:pt x="410" y="36"/>
                  </a:lnTo>
                  <a:lnTo>
                    <a:pt x="417" y="43"/>
                  </a:lnTo>
                  <a:lnTo>
                    <a:pt x="424" y="50"/>
                  </a:lnTo>
                  <a:lnTo>
                    <a:pt x="432" y="50"/>
                  </a:lnTo>
                  <a:lnTo>
                    <a:pt x="439" y="57"/>
                  </a:lnTo>
                  <a:lnTo>
                    <a:pt x="453" y="72"/>
                  </a:lnTo>
                  <a:lnTo>
                    <a:pt x="460" y="79"/>
                  </a:lnTo>
                  <a:lnTo>
                    <a:pt x="468" y="86"/>
                  </a:lnTo>
                  <a:lnTo>
                    <a:pt x="468" y="93"/>
                  </a:lnTo>
                  <a:lnTo>
                    <a:pt x="475" y="101"/>
                  </a:lnTo>
                  <a:lnTo>
                    <a:pt x="482" y="108"/>
                  </a:lnTo>
                  <a:lnTo>
                    <a:pt x="482" y="115"/>
                  </a:lnTo>
                  <a:lnTo>
                    <a:pt x="482" y="122"/>
                  </a:lnTo>
                  <a:lnTo>
                    <a:pt x="489" y="129"/>
                  </a:lnTo>
                  <a:lnTo>
                    <a:pt x="489" y="137"/>
                  </a:lnTo>
                  <a:lnTo>
                    <a:pt x="489" y="144"/>
                  </a:lnTo>
                  <a:lnTo>
                    <a:pt x="489" y="151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9745" name="Freeform 6"/>
            <p:cNvSpPr>
              <a:spLocks/>
            </p:cNvSpPr>
            <p:nvPr/>
          </p:nvSpPr>
          <p:spPr bwMode="auto">
            <a:xfrm>
              <a:off x="3092" y="2814"/>
              <a:ext cx="461" cy="274"/>
            </a:xfrm>
            <a:custGeom>
              <a:avLst/>
              <a:gdLst>
                <a:gd name="T0" fmla="*/ 461 w 461"/>
                <a:gd name="T1" fmla="*/ 144 h 274"/>
                <a:gd name="T2" fmla="*/ 461 w 461"/>
                <a:gd name="T3" fmla="*/ 159 h 274"/>
                <a:gd name="T4" fmla="*/ 454 w 461"/>
                <a:gd name="T5" fmla="*/ 173 h 274"/>
                <a:gd name="T6" fmla="*/ 446 w 461"/>
                <a:gd name="T7" fmla="*/ 180 h 274"/>
                <a:gd name="T8" fmla="*/ 439 w 461"/>
                <a:gd name="T9" fmla="*/ 195 h 274"/>
                <a:gd name="T10" fmla="*/ 425 w 461"/>
                <a:gd name="T11" fmla="*/ 209 h 274"/>
                <a:gd name="T12" fmla="*/ 418 w 461"/>
                <a:gd name="T13" fmla="*/ 216 h 274"/>
                <a:gd name="T14" fmla="*/ 403 w 461"/>
                <a:gd name="T15" fmla="*/ 231 h 274"/>
                <a:gd name="T16" fmla="*/ 382 w 461"/>
                <a:gd name="T17" fmla="*/ 238 h 274"/>
                <a:gd name="T18" fmla="*/ 367 w 461"/>
                <a:gd name="T19" fmla="*/ 245 h 274"/>
                <a:gd name="T20" fmla="*/ 353 w 461"/>
                <a:gd name="T21" fmla="*/ 252 h 274"/>
                <a:gd name="T22" fmla="*/ 331 w 461"/>
                <a:gd name="T23" fmla="*/ 259 h 274"/>
                <a:gd name="T24" fmla="*/ 310 w 461"/>
                <a:gd name="T25" fmla="*/ 267 h 274"/>
                <a:gd name="T26" fmla="*/ 288 w 461"/>
                <a:gd name="T27" fmla="*/ 267 h 274"/>
                <a:gd name="T28" fmla="*/ 266 w 461"/>
                <a:gd name="T29" fmla="*/ 274 h 274"/>
                <a:gd name="T30" fmla="*/ 209 w 461"/>
                <a:gd name="T31" fmla="*/ 274 h 274"/>
                <a:gd name="T32" fmla="*/ 187 w 461"/>
                <a:gd name="T33" fmla="*/ 274 h 274"/>
                <a:gd name="T34" fmla="*/ 166 w 461"/>
                <a:gd name="T35" fmla="*/ 267 h 274"/>
                <a:gd name="T36" fmla="*/ 144 w 461"/>
                <a:gd name="T37" fmla="*/ 267 h 274"/>
                <a:gd name="T38" fmla="*/ 122 w 461"/>
                <a:gd name="T39" fmla="*/ 259 h 274"/>
                <a:gd name="T40" fmla="*/ 101 w 461"/>
                <a:gd name="T41" fmla="*/ 252 h 274"/>
                <a:gd name="T42" fmla="*/ 86 w 461"/>
                <a:gd name="T43" fmla="*/ 245 h 274"/>
                <a:gd name="T44" fmla="*/ 72 w 461"/>
                <a:gd name="T45" fmla="*/ 231 h 274"/>
                <a:gd name="T46" fmla="*/ 58 w 461"/>
                <a:gd name="T47" fmla="*/ 223 h 274"/>
                <a:gd name="T48" fmla="*/ 43 w 461"/>
                <a:gd name="T49" fmla="*/ 216 h 274"/>
                <a:gd name="T50" fmla="*/ 29 w 461"/>
                <a:gd name="T51" fmla="*/ 202 h 274"/>
                <a:gd name="T52" fmla="*/ 22 w 461"/>
                <a:gd name="T53" fmla="*/ 187 h 274"/>
                <a:gd name="T54" fmla="*/ 14 w 461"/>
                <a:gd name="T55" fmla="*/ 180 h 274"/>
                <a:gd name="T56" fmla="*/ 7 w 461"/>
                <a:gd name="T57" fmla="*/ 166 h 274"/>
                <a:gd name="T58" fmla="*/ 7 w 461"/>
                <a:gd name="T59" fmla="*/ 151 h 274"/>
                <a:gd name="T60" fmla="*/ 0 w 461"/>
                <a:gd name="T61" fmla="*/ 130 h 274"/>
                <a:gd name="T62" fmla="*/ 7 w 461"/>
                <a:gd name="T63" fmla="*/ 115 h 274"/>
                <a:gd name="T64" fmla="*/ 7 w 461"/>
                <a:gd name="T65" fmla="*/ 101 h 274"/>
                <a:gd name="T66" fmla="*/ 14 w 461"/>
                <a:gd name="T67" fmla="*/ 87 h 274"/>
                <a:gd name="T68" fmla="*/ 22 w 461"/>
                <a:gd name="T69" fmla="*/ 79 h 274"/>
                <a:gd name="T70" fmla="*/ 36 w 461"/>
                <a:gd name="T71" fmla="*/ 65 h 274"/>
                <a:gd name="T72" fmla="*/ 50 w 461"/>
                <a:gd name="T73" fmla="*/ 51 h 274"/>
                <a:gd name="T74" fmla="*/ 65 w 461"/>
                <a:gd name="T75" fmla="*/ 43 h 274"/>
                <a:gd name="T76" fmla="*/ 79 w 461"/>
                <a:gd name="T77" fmla="*/ 36 h 274"/>
                <a:gd name="T78" fmla="*/ 94 w 461"/>
                <a:gd name="T79" fmla="*/ 29 h 274"/>
                <a:gd name="T80" fmla="*/ 115 w 461"/>
                <a:gd name="T81" fmla="*/ 22 h 274"/>
                <a:gd name="T82" fmla="*/ 130 w 461"/>
                <a:gd name="T83" fmla="*/ 15 h 274"/>
                <a:gd name="T84" fmla="*/ 151 w 461"/>
                <a:gd name="T85" fmla="*/ 7 h 274"/>
                <a:gd name="T86" fmla="*/ 173 w 461"/>
                <a:gd name="T87" fmla="*/ 0 h 274"/>
                <a:gd name="T88" fmla="*/ 194 w 461"/>
                <a:gd name="T89" fmla="*/ 0 h 274"/>
                <a:gd name="T90" fmla="*/ 252 w 461"/>
                <a:gd name="T91" fmla="*/ 0 h 274"/>
                <a:gd name="T92" fmla="*/ 274 w 461"/>
                <a:gd name="T93" fmla="*/ 0 h 274"/>
                <a:gd name="T94" fmla="*/ 302 w 461"/>
                <a:gd name="T95" fmla="*/ 7 h 274"/>
                <a:gd name="T96" fmla="*/ 317 w 461"/>
                <a:gd name="T97" fmla="*/ 7 h 274"/>
                <a:gd name="T98" fmla="*/ 338 w 461"/>
                <a:gd name="T99" fmla="*/ 15 h 274"/>
                <a:gd name="T100" fmla="*/ 360 w 461"/>
                <a:gd name="T101" fmla="*/ 22 h 274"/>
                <a:gd name="T102" fmla="*/ 374 w 461"/>
                <a:gd name="T103" fmla="*/ 29 h 274"/>
                <a:gd name="T104" fmla="*/ 396 w 461"/>
                <a:gd name="T105" fmla="*/ 36 h 274"/>
                <a:gd name="T106" fmla="*/ 410 w 461"/>
                <a:gd name="T107" fmla="*/ 51 h 274"/>
                <a:gd name="T108" fmla="*/ 418 w 461"/>
                <a:gd name="T109" fmla="*/ 58 h 274"/>
                <a:gd name="T110" fmla="*/ 432 w 461"/>
                <a:gd name="T111" fmla="*/ 72 h 274"/>
                <a:gd name="T112" fmla="*/ 439 w 461"/>
                <a:gd name="T113" fmla="*/ 79 h 274"/>
                <a:gd name="T114" fmla="*/ 454 w 461"/>
                <a:gd name="T115" fmla="*/ 94 h 274"/>
                <a:gd name="T116" fmla="*/ 454 w 461"/>
                <a:gd name="T117" fmla="*/ 108 h 274"/>
                <a:gd name="T118" fmla="*/ 461 w 461"/>
                <a:gd name="T119" fmla="*/ 123 h 274"/>
                <a:gd name="T120" fmla="*/ 461 w 461"/>
                <a:gd name="T121" fmla="*/ 137 h 27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461" h="274">
                  <a:moveTo>
                    <a:pt x="461" y="137"/>
                  </a:moveTo>
                  <a:lnTo>
                    <a:pt x="461" y="144"/>
                  </a:lnTo>
                  <a:lnTo>
                    <a:pt x="461" y="151"/>
                  </a:lnTo>
                  <a:lnTo>
                    <a:pt x="461" y="159"/>
                  </a:lnTo>
                  <a:lnTo>
                    <a:pt x="454" y="166"/>
                  </a:lnTo>
                  <a:lnTo>
                    <a:pt x="454" y="173"/>
                  </a:lnTo>
                  <a:lnTo>
                    <a:pt x="454" y="180"/>
                  </a:lnTo>
                  <a:lnTo>
                    <a:pt x="446" y="180"/>
                  </a:lnTo>
                  <a:lnTo>
                    <a:pt x="439" y="187"/>
                  </a:lnTo>
                  <a:lnTo>
                    <a:pt x="439" y="195"/>
                  </a:lnTo>
                  <a:lnTo>
                    <a:pt x="432" y="202"/>
                  </a:lnTo>
                  <a:lnTo>
                    <a:pt x="425" y="209"/>
                  </a:lnTo>
                  <a:lnTo>
                    <a:pt x="418" y="216"/>
                  </a:lnTo>
                  <a:lnTo>
                    <a:pt x="410" y="223"/>
                  </a:lnTo>
                  <a:lnTo>
                    <a:pt x="403" y="231"/>
                  </a:lnTo>
                  <a:lnTo>
                    <a:pt x="396" y="231"/>
                  </a:lnTo>
                  <a:lnTo>
                    <a:pt x="382" y="238"/>
                  </a:lnTo>
                  <a:lnTo>
                    <a:pt x="374" y="245"/>
                  </a:lnTo>
                  <a:lnTo>
                    <a:pt x="367" y="245"/>
                  </a:lnTo>
                  <a:lnTo>
                    <a:pt x="360" y="252"/>
                  </a:lnTo>
                  <a:lnTo>
                    <a:pt x="353" y="252"/>
                  </a:lnTo>
                  <a:lnTo>
                    <a:pt x="338" y="259"/>
                  </a:lnTo>
                  <a:lnTo>
                    <a:pt x="331" y="259"/>
                  </a:lnTo>
                  <a:lnTo>
                    <a:pt x="317" y="267"/>
                  </a:lnTo>
                  <a:lnTo>
                    <a:pt x="310" y="267"/>
                  </a:lnTo>
                  <a:lnTo>
                    <a:pt x="302" y="267"/>
                  </a:lnTo>
                  <a:lnTo>
                    <a:pt x="288" y="267"/>
                  </a:lnTo>
                  <a:lnTo>
                    <a:pt x="274" y="274"/>
                  </a:lnTo>
                  <a:lnTo>
                    <a:pt x="266" y="274"/>
                  </a:lnTo>
                  <a:lnTo>
                    <a:pt x="252" y="274"/>
                  </a:lnTo>
                  <a:lnTo>
                    <a:pt x="209" y="274"/>
                  </a:lnTo>
                  <a:lnTo>
                    <a:pt x="194" y="274"/>
                  </a:lnTo>
                  <a:lnTo>
                    <a:pt x="187" y="274"/>
                  </a:lnTo>
                  <a:lnTo>
                    <a:pt x="173" y="267"/>
                  </a:lnTo>
                  <a:lnTo>
                    <a:pt x="166" y="267"/>
                  </a:lnTo>
                  <a:lnTo>
                    <a:pt x="151" y="267"/>
                  </a:lnTo>
                  <a:lnTo>
                    <a:pt x="144" y="267"/>
                  </a:lnTo>
                  <a:lnTo>
                    <a:pt x="130" y="259"/>
                  </a:lnTo>
                  <a:lnTo>
                    <a:pt x="122" y="259"/>
                  </a:lnTo>
                  <a:lnTo>
                    <a:pt x="115" y="252"/>
                  </a:lnTo>
                  <a:lnTo>
                    <a:pt x="101" y="252"/>
                  </a:lnTo>
                  <a:lnTo>
                    <a:pt x="94" y="245"/>
                  </a:lnTo>
                  <a:lnTo>
                    <a:pt x="86" y="245"/>
                  </a:lnTo>
                  <a:lnTo>
                    <a:pt x="79" y="238"/>
                  </a:lnTo>
                  <a:lnTo>
                    <a:pt x="72" y="231"/>
                  </a:lnTo>
                  <a:lnTo>
                    <a:pt x="65" y="231"/>
                  </a:lnTo>
                  <a:lnTo>
                    <a:pt x="58" y="223"/>
                  </a:lnTo>
                  <a:lnTo>
                    <a:pt x="50" y="216"/>
                  </a:lnTo>
                  <a:lnTo>
                    <a:pt x="43" y="216"/>
                  </a:lnTo>
                  <a:lnTo>
                    <a:pt x="36" y="209"/>
                  </a:lnTo>
                  <a:lnTo>
                    <a:pt x="29" y="202"/>
                  </a:lnTo>
                  <a:lnTo>
                    <a:pt x="22" y="195"/>
                  </a:lnTo>
                  <a:lnTo>
                    <a:pt x="22" y="187"/>
                  </a:lnTo>
                  <a:lnTo>
                    <a:pt x="14" y="180"/>
                  </a:lnTo>
                  <a:lnTo>
                    <a:pt x="7" y="173"/>
                  </a:lnTo>
                  <a:lnTo>
                    <a:pt x="7" y="166"/>
                  </a:lnTo>
                  <a:lnTo>
                    <a:pt x="7" y="159"/>
                  </a:lnTo>
                  <a:lnTo>
                    <a:pt x="7" y="151"/>
                  </a:lnTo>
                  <a:lnTo>
                    <a:pt x="0" y="144"/>
                  </a:lnTo>
                  <a:lnTo>
                    <a:pt x="0" y="130"/>
                  </a:lnTo>
                  <a:lnTo>
                    <a:pt x="7" y="123"/>
                  </a:lnTo>
                  <a:lnTo>
                    <a:pt x="7" y="115"/>
                  </a:lnTo>
                  <a:lnTo>
                    <a:pt x="7" y="108"/>
                  </a:lnTo>
                  <a:lnTo>
                    <a:pt x="7" y="101"/>
                  </a:lnTo>
                  <a:lnTo>
                    <a:pt x="14" y="94"/>
                  </a:lnTo>
                  <a:lnTo>
                    <a:pt x="14" y="87"/>
                  </a:lnTo>
                  <a:lnTo>
                    <a:pt x="22" y="79"/>
                  </a:lnTo>
                  <a:lnTo>
                    <a:pt x="29" y="72"/>
                  </a:lnTo>
                  <a:lnTo>
                    <a:pt x="36" y="65"/>
                  </a:lnTo>
                  <a:lnTo>
                    <a:pt x="43" y="58"/>
                  </a:lnTo>
                  <a:lnTo>
                    <a:pt x="50" y="51"/>
                  </a:lnTo>
                  <a:lnTo>
                    <a:pt x="58" y="51"/>
                  </a:lnTo>
                  <a:lnTo>
                    <a:pt x="65" y="43"/>
                  </a:lnTo>
                  <a:lnTo>
                    <a:pt x="72" y="36"/>
                  </a:lnTo>
                  <a:lnTo>
                    <a:pt x="79" y="36"/>
                  </a:lnTo>
                  <a:lnTo>
                    <a:pt x="86" y="29"/>
                  </a:lnTo>
                  <a:lnTo>
                    <a:pt x="94" y="29"/>
                  </a:lnTo>
                  <a:lnTo>
                    <a:pt x="101" y="22"/>
                  </a:lnTo>
                  <a:lnTo>
                    <a:pt x="115" y="22"/>
                  </a:lnTo>
                  <a:lnTo>
                    <a:pt x="122" y="15"/>
                  </a:lnTo>
                  <a:lnTo>
                    <a:pt x="130" y="15"/>
                  </a:lnTo>
                  <a:lnTo>
                    <a:pt x="144" y="7"/>
                  </a:lnTo>
                  <a:lnTo>
                    <a:pt x="151" y="7"/>
                  </a:lnTo>
                  <a:lnTo>
                    <a:pt x="166" y="7"/>
                  </a:lnTo>
                  <a:lnTo>
                    <a:pt x="173" y="0"/>
                  </a:lnTo>
                  <a:lnTo>
                    <a:pt x="187" y="0"/>
                  </a:lnTo>
                  <a:lnTo>
                    <a:pt x="194" y="0"/>
                  </a:lnTo>
                  <a:lnTo>
                    <a:pt x="209" y="0"/>
                  </a:lnTo>
                  <a:lnTo>
                    <a:pt x="252" y="0"/>
                  </a:lnTo>
                  <a:lnTo>
                    <a:pt x="266" y="0"/>
                  </a:lnTo>
                  <a:lnTo>
                    <a:pt x="274" y="0"/>
                  </a:lnTo>
                  <a:lnTo>
                    <a:pt x="288" y="0"/>
                  </a:lnTo>
                  <a:lnTo>
                    <a:pt x="302" y="7"/>
                  </a:lnTo>
                  <a:lnTo>
                    <a:pt x="310" y="7"/>
                  </a:lnTo>
                  <a:lnTo>
                    <a:pt x="317" y="7"/>
                  </a:lnTo>
                  <a:lnTo>
                    <a:pt x="331" y="15"/>
                  </a:lnTo>
                  <a:lnTo>
                    <a:pt x="338" y="15"/>
                  </a:lnTo>
                  <a:lnTo>
                    <a:pt x="353" y="22"/>
                  </a:lnTo>
                  <a:lnTo>
                    <a:pt x="360" y="22"/>
                  </a:lnTo>
                  <a:lnTo>
                    <a:pt x="367" y="29"/>
                  </a:lnTo>
                  <a:lnTo>
                    <a:pt x="374" y="29"/>
                  </a:lnTo>
                  <a:lnTo>
                    <a:pt x="382" y="36"/>
                  </a:lnTo>
                  <a:lnTo>
                    <a:pt x="396" y="36"/>
                  </a:lnTo>
                  <a:lnTo>
                    <a:pt x="403" y="43"/>
                  </a:lnTo>
                  <a:lnTo>
                    <a:pt x="410" y="51"/>
                  </a:lnTo>
                  <a:lnTo>
                    <a:pt x="418" y="51"/>
                  </a:lnTo>
                  <a:lnTo>
                    <a:pt x="418" y="58"/>
                  </a:lnTo>
                  <a:lnTo>
                    <a:pt x="425" y="65"/>
                  </a:lnTo>
                  <a:lnTo>
                    <a:pt x="432" y="72"/>
                  </a:lnTo>
                  <a:lnTo>
                    <a:pt x="439" y="79"/>
                  </a:lnTo>
                  <a:lnTo>
                    <a:pt x="446" y="87"/>
                  </a:lnTo>
                  <a:lnTo>
                    <a:pt x="454" y="94"/>
                  </a:lnTo>
                  <a:lnTo>
                    <a:pt x="454" y="101"/>
                  </a:lnTo>
                  <a:lnTo>
                    <a:pt x="454" y="108"/>
                  </a:lnTo>
                  <a:lnTo>
                    <a:pt x="461" y="115"/>
                  </a:lnTo>
                  <a:lnTo>
                    <a:pt x="461" y="123"/>
                  </a:lnTo>
                  <a:lnTo>
                    <a:pt x="461" y="130"/>
                  </a:lnTo>
                  <a:lnTo>
                    <a:pt x="461" y="1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9746" name="Freeform 7"/>
            <p:cNvSpPr>
              <a:spLocks/>
            </p:cNvSpPr>
            <p:nvPr/>
          </p:nvSpPr>
          <p:spPr bwMode="auto">
            <a:xfrm>
              <a:off x="3092" y="2814"/>
              <a:ext cx="461" cy="274"/>
            </a:xfrm>
            <a:custGeom>
              <a:avLst/>
              <a:gdLst>
                <a:gd name="T0" fmla="*/ 461 w 461"/>
                <a:gd name="T1" fmla="*/ 144 h 274"/>
                <a:gd name="T2" fmla="*/ 461 w 461"/>
                <a:gd name="T3" fmla="*/ 159 h 274"/>
                <a:gd name="T4" fmla="*/ 454 w 461"/>
                <a:gd name="T5" fmla="*/ 173 h 274"/>
                <a:gd name="T6" fmla="*/ 446 w 461"/>
                <a:gd name="T7" fmla="*/ 180 h 274"/>
                <a:gd name="T8" fmla="*/ 439 w 461"/>
                <a:gd name="T9" fmla="*/ 195 h 274"/>
                <a:gd name="T10" fmla="*/ 425 w 461"/>
                <a:gd name="T11" fmla="*/ 209 h 274"/>
                <a:gd name="T12" fmla="*/ 418 w 461"/>
                <a:gd name="T13" fmla="*/ 216 h 274"/>
                <a:gd name="T14" fmla="*/ 403 w 461"/>
                <a:gd name="T15" fmla="*/ 231 h 274"/>
                <a:gd name="T16" fmla="*/ 382 w 461"/>
                <a:gd name="T17" fmla="*/ 238 h 274"/>
                <a:gd name="T18" fmla="*/ 367 w 461"/>
                <a:gd name="T19" fmla="*/ 245 h 274"/>
                <a:gd name="T20" fmla="*/ 353 w 461"/>
                <a:gd name="T21" fmla="*/ 252 h 274"/>
                <a:gd name="T22" fmla="*/ 331 w 461"/>
                <a:gd name="T23" fmla="*/ 259 h 274"/>
                <a:gd name="T24" fmla="*/ 310 w 461"/>
                <a:gd name="T25" fmla="*/ 267 h 274"/>
                <a:gd name="T26" fmla="*/ 288 w 461"/>
                <a:gd name="T27" fmla="*/ 267 h 274"/>
                <a:gd name="T28" fmla="*/ 266 w 461"/>
                <a:gd name="T29" fmla="*/ 274 h 274"/>
                <a:gd name="T30" fmla="*/ 209 w 461"/>
                <a:gd name="T31" fmla="*/ 274 h 274"/>
                <a:gd name="T32" fmla="*/ 187 w 461"/>
                <a:gd name="T33" fmla="*/ 274 h 274"/>
                <a:gd name="T34" fmla="*/ 166 w 461"/>
                <a:gd name="T35" fmla="*/ 267 h 274"/>
                <a:gd name="T36" fmla="*/ 144 w 461"/>
                <a:gd name="T37" fmla="*/ 267 h 274"/>
                <a:gd name="T38" fmla="*/ 122 w 461"/>
                <a:gd name="T39" fmla="*/ 259 h 274"/>
                <a:gd name="T40" fmla="*/ 101 w 461"/>
                <a:gd name="T41" fmla="*/ 252 h 274"/>
                <a:gd name="T42" fmla="*/ 86 w 461"/>
                <a:gd name="T43" fmla="*/ 245 h 274"/>
                <a:gd name="T44" fmla="*/ 72 w 461"/>
                <a:gd name="T45" fmla="*/ 231 h 274"/>
                <a:gd name="T46" fmla="*/ 58 w 461"/>
                <a:gd name="T47" fmla="*/ 223 h 274"/>
                <a:gd name="T48" fmla="*/ 43 w 461"/>
                <a:gd name="T49" fmla="*/ 216 h 274"/>
                <a:gd name="T50" fmla="*/ 29 w 461"/>
                <a:gd name="T51" fmla="*/ 202 h 274"/>
                <a:gd name="T52" fmla="*/ 22 w 461"/>
                <a:gd name="T53" fmla="*/ 187 h 274"/>
                <a:gd name="T54" fmla="*/ 14 w 461"/>
                <a:gd name="T55" fmla="*/ 180 h 274"/>
                <a:gd name="T56" fmla="*/ 7 w 461"/>
                <a:gd name="T57" fmla="*/ 166 h 274"/>
                <a:gd name="T58" fmla="*/ 7 w 461"/>
                <a:gd name="T59" fmla="*/ 151 h 274"/>
                <a:gd name="T60" fmla="*/ 0 w 461"/>
                <a:gd name="T61" fmla="*/ 130 h 274"/>
                <a:gd name="T62" fmla="*/ 7 w 461"/>
                <a:gd name="T63" fmla="*/ 115 h 274"/>
                <a:gd name="T64" fmla="*/ 7 w 461"/>
                <a:gd name="T65" fmla="*/ 101 h 274"/>
                <a:gd name="T66" fmla="*/ 14 w 461"/>
                <a:gd name="T67" fmla="*/ 87 h 274"/>
                <a:gd name="T68" fmla="*/ 22 w 461"/>
                <a:gd name="T69" fmla="*/ 79 h 274"/>
                <a:gd name="T70" fmla="*/ 36 w 461"/>
                <a:gd name="T71" fmla="*/ 65 h 274"/>
                <a:gd name="T72" fmla="*/ 50 w 461"/>
                <a:gd name="T73" fmla="*/ 51 h 274"/>
                <a:gd name="T74" fmla="*/ 65 w 461"/>
                <a:gd name="T75" fmla="*/ 43 h 274"/>
                <a:gd name="T76" fmla="*/ 79 w 461"/>
                <a:gd name="T77" fmla="*/ 36 h 274"/>
                <a:gd name="T78" fmla="*/ 94 w 461"/>
                <a:gd name="T79" fmla="*/ 29 h 274"/>
                <a:gd name="T80" fmla="*/ 115 w 461"/>
                <a:gd name="T81" fmla="*/ 22 h 274"/>
                <a:gd name="T82" fmla="*/ 130 w 461"/>
                <a:gd name="T83" fmla="*/ 15 h 274"/>
                <a:gd name="T84" fmla="*/ 151 w 461"/>
                <a:gd name="T85" fmla="*/ 7 h 274"/>
                <a:gd name="T86" fmla="*/ 173 w 461"/>
                <a:gd name="T87" fmla="*/ 0 h 274"/>
                <a:gd name="T88" fmla="*/ 194 w 461"/>
                <a:gd name="T89" fmla="*/ 0 h 274"/>
                <a:gd name="T90" fmla="*/ 252 w 461"/>
                <a:gd name="T91" fmla="*/ 0 h 274"/>
                <a:gd name="T92" fmla="*/ 274 w 461"/>
                <a:gd name="T93" fmla="*/ 0 h 274"/>
                <a:gd name="T94" fmla="*/ 302 w 461"/>
                <a:gd name="T95" fmla="*/ 7 h 274"/>
                <a:gd name="T96" fmla="*/ 317 w 461"/>
                <a:gd name="T97" fmla="*/ 7 h 274"/>
                <a:gd name="T98" fmla="*/ 338 w 461"/>
                <a:gd name="T99" fmla="*/ 15 h 274"/>
                <a:gd name="T100" fmla="*/ 360 w 461"/>
                <a:gd name="T101" fmla="*/ 22 h 274"/>
                <a:gd name="T102" fmla="*/ 374 w 461"/>
                <a:gd name="T103" fmla="*/ 29 h 274"/>
                <a:gd name="T104" fmla="*/ 396 w 461"/>
                <a:gd name="T105" fmla="*/ 36 h 274"/>
                <a:gd name="T106" fmla="*/ 410 w 461"/>
                <a:gd name="T107" fmla="*/ 51 h 274"/>
                <a:gd name="T108" fmla="*/ 418 w 461"/>
                <a:gd name="T109" fmla="*/ 58 h 274"/>
                <a:gd name="T110" fmla="*/ 432 w 461"/>
                <a:gd name="T111" fmla="*/ 72 h 274"/>
                <a:gd name="T112" fmla="*/ 439 w 461"/>
                <a:gd name="T113" fmla="*/ 79 h 274"/>
                <a:gd name="T114" fmla="*/ 454 w 461"/>
                <a:gd name="T115" fmla="*/ 94 h 274"/>
                <a:gd name="T116" fmla="*/ 454 w 461"/>
                <a:gd name="T117" fmla="*/ 108 h 274"/>
                <a:gd name="T118" fmla="*/ 461 w 461"/>
                <a:gd name="T119" fmla="*/ 123 h 274"/>
                <a:gd name="T120" fmla="*/ 461 w 461"/>
                <a:gd name="T121" fmla="*/ 137 h 27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461" h="274">
                  <a:moveTo>
                    <a:pt x="461" y="137"/>
                  </a:moveTo>
                  <a:lnTo>
                    <a:pt x="461" y="144"/>
                  </a:lnTo>
                  <a:lnTo>
                    <a:pt x="461" y="151"/>
                  </a:lnTo>
                  <a:lnTo>
                    <a:pt x="461" y="159"/>
                  </a:lnTo>
                  <a:lnTo>
                    <a:pt x="454" y="166"/>
                  </a:lnTo>
                  <a:lnTo>
                    <a:pt x="454" y="173"/>
                  </a:lnTo>
                  <a:lnTo>
                    <a:pt x="454" y="180"/>
                  </a:lnTo>
                  <a:lnTo>
                    <a:pt x="446" y="180"/>
                  </a:lnTo>
                  <a:lnTo>
                    <a:pt x="439" y="187"/>
                  </a:lnTo>
                  <a:lnTo>
                    <a:pt x="439" y="195"/>
                  </a:lnTo>
                  <a:lnTo>
                    <a:pt x="432" y="202"/>
                  </a:lnTo>
                  <a:lnTo>
                    <a:pt x="425" y="209"/>
                  </a:lnTo>
                  <a:lnTo>
                    <a:pt x="418" y="216"/>
                  </a:lnTo>
                  <a:lnTo>
                    <a:pt x="410" y="223"/>
                  </a:lnTo>
                  <a:lnTo>
                    <a:pt x="403" y="231"/>
                  </a:lnTo>
                  <a:lnTo>
                    <a:pt x="396" y="231"/>
                  </a:lnTo>
                  <a:lnTo>
                    <a:pt x="382" y="238"/>
                  </a:lnTo>
                  <a:lnTo>
                    <a:pt x="374" y="245"/>
                  </a:lnTo>
                  <a:lnTo>
                    <a:pt x="367" y="245"/>
                  </a:lnTo>
                  <a:lnTo>
                    <a:pt x="360" y="252"/>
                  </a:lnTo>
                  <a:lnTo>
                    <a:pt x="353" y="252"/>
                  </a:lnTo>
                  <a:lnTo>
                    <a:pt x="338" y="259"/>
                  </a:lnTo>
                  <a:lnTo>
                    <a:pt x="331" y="259"/>
                  </a:lnTo>
                  <a:lnTo>
                    <a:pt x="317" y="267"/>
                  </a:lnTo>
                  <a:lnTo>
                    <a:pt x="310" y="267"/>
                  </a:lnTo>
                  <a:lnTo>
                    <a:pt x="302" y="267"/>
                  </a:lnTo>
                  <a:lnTo>
                    <a:pt x="288" y="267"/>
                  </a:lnTo>
                  <a:lnTo>
                    <a:pt x="274" y="274"/>
                  </a:lnTo>
                  <a:lnTo>
                    <a:pt x="266" y="274"/>
                  </a:lnTo>
                  <a:lnTo>
                    <a:pt x="252" y="274"/>
                  </a:lnTo>
                  <a:lnTo>
                    <a:pt x="209" y="274"/>
                  </a:lnTo>
                  <a:lnTo>
                    <a:pt x="194" y="274"/>
                  </a:lnTo>
                  <a:lnTo>
                    <a:pt x="187" y="274"/>
                  </a:lnTo>
                  <a:lnTo>
                    <a:pt x="173" y="267"/>
                  </a:lnTo>
                  <a:lnTo>
                    <a:pt x="166" y="267"/>
                  </a:lnTo>
                  <a:lnTo>
                    <a:pt x="151" y="267"/>
                  </a:lnTo>
                  <a:lnTo>
                    <a:pt x="144" y="267"/>
                  </a:lnTo>
                  <a:lnTo>
                    <a:pt x="130" y="259"/>
                  </a:lnTo>
                  <a:lnTo>
                    <a:pt x="122" y="259"/>
                  </a:lnTo>
                  <a:lnTo>
                    <a:pt x="115" y="252"/>
                  </a:lnTo>
                  <a:lnTo>
                    <a:pt x="101" y="252"/>
                  </a:lnTo>
                  <a:lnTo>
                    <a:pt x="94" y="245"/>
                  </a:lnTo>
                  <a:lnTo>
                    <a:pt x="86" y="245"/>
                  </a:lnTo>
                  <a:lnTo>
                    <a:pt x="79" y="238"/>
                  </a:lnTo>
                  <a:lnTo>
                    <a:pt x="72" y="231"/>
                  </a:lnTo>
                  <a:lnTo>
                    <a:pt x="65" y="231"/>
                  </a:lnTo>
                  <a:lnTo>
                    <a:pt x="58" y="223"/>
                  </a:lnTo>
                  <a:lnTo>
                    <a:pt x="50" y="216"/>
                  </a:lnTo>
                  <a:lnTo>
                    <a:pt x="43" y="216"/>
                  </a:lnTo>
                  <a:lnTo>
                    <a:pt x="36" y="209"/>
                  </a:lnTo>
                  <a:lnTo>
                    <a:pt x="29" y="202"/>
                  </a:lnTo>
                  <a:lnTo>
                    <a:pt x="22" y="195"/>
                  </a:lnTo>
                  <a:lnTo>
                    <a:pt x="22" y="187"/>
                  </a:lnTo>
                  <a:lnTo>
                    <a:pt x="14" y="180"/>
                  </a:lnTo>
                  <a:lnTo>
                    <a:pt x="7" y="173"/>
                  </a:lnTo>
                  <a:lnTo>
                    <a:pt x="7" y="166"/>
                  </a:lnTo>
                  <a:lnTo>
                    <a:pt x="7" y="159"/>
                  </a:lnTo>
                  <a:lnTo>
                    <a:pt x="7" y="151"/>
                  </a:lnTo>
                  <a:lnTo>
                    <a:pt x="0" y="144"/>
                  </a:lnTo>
                  <a:lnTo>
                    <a:pt x="0" y="130"/>
                  </a:lnTo>
                  <a:lnTo>
                    <a:pt x="7" y="123"/>
                  </a:lnTo>
                  <a:lnTo>
                    <a:pt x="7" y="115"/>
                  </a:lnTo>
                  <a:lnTo>
                    <a:pt x="7" y="108"/>
                  </a:lnTo>
                  <a:lnTo>
                    <a:pt x="7" y="101"/>
                  </a:lnTo>
                  <a:lnTo>
                    <a:pt x="14" y="94"/>
                  </a:lnTo>
                  <a:lnTo>
                    <a:pt x="14" y="87"/>
                  </a:lnTo>
                  <a:lnTo>
                    <a:pt x="22" y="79"/>
                  </a:lnTo>
                  <a:lnTo>
                    <a:pt x="29" y="72"/>
                  </a:lnTo>
                  <a:lnTo>
                    <a:pt x="36" y="65"/>
                  </a:lnTo>
                  <a:lnTo>
                    <a:pt x="43" y="58"/>
                  </a:lnTo>
                  <a:lnTo>
                    <a:pt x="50" y="51"/>
                  </a:lnTo>
                  <a:lnTo>
                    <a:pt x="58" y="51"/>
                  </a:lnTo>
                  <a:lnTo>
                    <a:pt x="65" y="43"/>
                  </a:lnTo>
                  <a:lnTo>
                    <a:pt x="72" y="36"/>
                  </a:lnTo>
                  <a:lnTo>
                    <a:pt x="79" y="36"/>
                  </a:lnTo>
                  <a:lnTo>
                    <a:pt x="86" y="29"/>
                  </a:lnTo>
                  <a:lnTo>
                    <a:pt x="94" y="29"/>
                  </a:lnTo>
                  <a:lnTo>
                    <a:pt x="101" y="22"/>
                  </a:lnTo>
                  <a:lnTo>
                    <a:pt x="115" y="22"/>
                  </a:lnTo>
                  <a:lnTo>
                    <a:pt x="122" y="15"/>
                  </a:lnTo>
                  <a:lnTo>
                    <a:pt x="130" y="15"/>
                  </a:lnTo>
                  <a:lnTo>
                    <a:pt x="144" y="7"/>
                  </a:lnTo>
                  <a:lnTo>
                    <a:pt x="151" y="7"/>
                  </a:lnTo>
                  <a:lnTo>
                    <a:pt x="166" y="7"/>
                  </a:lnTo>
                  <a:lnTo>
                    <a:pt x="173" y="0"/>
                  </a:lnTo>
                  <a:lnTo>
                    <a:pt x="187" y="0"/>
                  </a:lnTo>
                  <a:lnTo>
                    <a:pt x="194" y="0"/>
                  </a:lnTo>
                  <a:lnTo>
                    <a:pt x="209" y="0"/>
                  </a:lnTo>
                  <a:lnTo>
                    <a:pt x="252" y="0"/>
                  </a:lnTo>
                  <a:lnTo>
                    <a:pt x="266" y="0"/>
                  </a:lnTo>
                  <a:lnTo>
                    <a:pt x="274" y="0"/>
                  </a:lnTo>
                  <a:lnTo>
                    <a:pt x="288" y="0"/>
                  </a:lnTo>
                  <a:lnTo>
                    <a:pt x="302" y="7"/>
                  </a:lnTo>
                  <a:lnTo>
                    <a:pt x="310" y="7"/>
                  </a:lnTo>
                  <a:lnTo>
                    <a:pt x="317" y="7"/>
                  </a:lnTo>
                  <a:lnTo>
                    <a:pt x="331" y="15"/>
                  </a:lnTo>
                  <a:lnTo>
                    <a:pt x="338" y="15"/>
                  </a:lnTo>
                  <a:lnTo>
                    <a:pt x="353" y="22"/>
                  </a:lnTo>
                  <a:lnTo>
                    <a:pt x="360" y="22"/>
                  </a:lnTo>
                  <a:lnTo>
                    <a:pt x="367" y="29"/>
                  </a:lnTo>
                  <a:lnTo>
                    <a:pt x="374" y="29"/>
                  </a:lnTo>
                  <a:lnTo>
                    <a:pt x="382" y="36"/>
                  </a:lnTo>
                  <a:lnTo>
                    <a:pt x="396" y="36"/>
                  </a:lnTo>
                  <a:lnTo>
                    <a:pt x="403" y="43"/>
                  </a:lnTo>
                  <a:lnTo>
                    <a:pt x="410" y="51"/>
                  </a:lnTo>
                  <a:lnTo>
                    <a:pt x="418" y="51"/>
                  </a:lnTo>
                  <a:lnTo>
                    <a:pt x="418" y="58"/>
                  </a:lnTo>
                  <a:lnTo>
                    <a:pt x="425" y="65"/>
                  </a:lnTo>
                  <a:lnTo>
                    <a:pt x="432" y="72"/>
                  </a:lnTo>
                  <a:lnTo>
                    <a:pt x="439" y="79"/>
                  </a:lnTo>
                  <a:lnTo>
                    <a:pt x="446" y="87"/>
                  </a:lnTo>
                  <a:lnTo>
                    <a:pt x="454" y="94"/>
                  </a:lnTo>
                  <a:lnTo>
                    <a:pt x="454" y="101"/>
                  </a:lnTo>
                  <a:lnTo>
                    <a:pt x="454" y="108"/>
                  </a:lnTo>
                  <a:lnTo>
                    <a:pt x="461" y="115"/>
                  </a:lnTo>
                  <a:lnTo>
                    <a:pt x="461" y="123"/>
                  </a:lnTo>
                  <a:lnTo>
                    <a:pt x="461" y="130"/>
                  </a:lnTo>
                  <a:lnTo>
                    <a:pt x="461" y="137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9747" name="Rectangle 8"/>
            <p:cNvSpPr>
              <a:spLocks noChangeArrowheads="1"/>
            </p:cNvSpPr>
            <p:nvPr/>
          </p:nvSpPr>
          <p:spPr bwMode="auto">
            <a:xfrm>
              <a:off x="3225" y="2836"/>
              <a:ext cx="203" cy="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800000"/>
                </a:buClr>
                <a:buSzPct val="6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è"/>
                <a:defRPr sz="2200">
                  <a:solidFill>
                    <a:schemeClr val="tx1"/>
                  </a:solidFill>
                  <a:latin typeface="Arial Narrow" panose="020B060602020203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9900"/>
                </a:buClr>
                <a:buSzPct val="8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F9900"/>
                </a:buClr>
                <a:buSzPct val="125000"/>
                <a:buFont typeface="Arial Narrow" panose="020B0606020202030204" pitchFamily="34" charset="0"/>
                <a:buChar char="−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ru-RU" sz="1300">
                  <a:solidFill>
                    <a:srgbClr val="000000"/>
                  </a:solidFill>
                </a:rPr>
                <a:t>Strategic</a:t>
              </a:r>
              <a:endParaRPr lang="ru-RU" altLang="ru-RU"/>
            </a:p>
          </p:txBody>
        </p:sp>
        <p:sp>
          <p:nvSpPr>
            <p:cNvPr id="29748" name="Rectangle 9"/>
            <p:cNvSpPr>
              <a:spLocks noChangeArrowheads="1"/>
            </p:cNvSpPr>
            <p:nvPr/>
          </p:nvSpPr>
          <p:spPr bwMode="auto">
            <a:xfrm>
              <a:off x="3199" y="2951"/>
              <a:ext cx="246" cy="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800000"/>
                </a:buClr>
                <a:buSzPct val="6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è"/>
                <a:defRPr sz="2200">
                  <a:solidFill>
                    <a:schemeClr val="tx1"/>
                  </a:solidFill>
                  <a:latin typeface="Arial Narrow" panose="020B060602020203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9900"/>
                </a:buClr>
                <a:buSzPct val="8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F9900"/>
                </a:buClr>
                <a:buSzPct val="125000"/>
                <a:buFont typeface="Arial Narrow" panose="020B0606020202030204" pitchFamily="34" charset="0"/>
                <a:buChar char="−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ru-RU" sz="1300">
                  <a:solidFill>
                    <a:srgbClr val="000000"/>
                  </a:solidFill>
                </a:rPr>
                <a:t>objective 1</a:t>
              </a:r>
              <a:endParaRPr lang="ru-RU" altLang="ru-RU"/>
            </a:p>
          </p:txBody>
        </p:sp>
      </p:grpSp>
      <p:grpSp>
        <p:nvGrpSpPr>
          <p:cNvPr id="29700" name="Group 10"/>
          <p:cNvGrpSpPr>
            <a:grpSpLocks/>
          </p:cNvGrpSpPr>
          <p:nvPr/>
        </p:nvGrpSpPr>
        <p:grpSpPr bwMode="auto">
          <a:xfrm>
            <a:off x="5395913" y="2817813"/>
            <a:ext cx="1285875" cy="736600"/>
            <a:chOff x="3078" y="2800"/>
            <a:chExt cx="489" cy="302"/>
          </a:xfrm>
        </p:grpSpPr>
        <p:sp>
          <p:nvSpPr>
            <p:cNvPr id="29737" name="Freeform 11"/>
            <p:cNvSpPr>
              <a:spLocks/>
            </p:cNvSpPr>
            <p:nvPr/>
          </p:nvSpPr>
          <p:spPr bwMode="auto">
            <a:xfrm>
              <a:off x="3078" y="2800"/>
              <a:ext cx="489" cy="302"/>
            </a:xfrm>
            <a:custGeom>
              <a:avLst/>
              <a:gdLst>
                <a:gd name="T0" fmla="*/ 489 w 489"/>
                <a:gd name="T1" fmla="*/ 158 h 302"/>
                <a:gd name="T2" fmla="*/ 489 w 489"/>
                <a:gd name="T3" fmla="*/ 173 h 302"/>
                <a:gd name="T4" fmla="*/ 482 w 489"/>
                <a:gd name="T5" fmla="*/ 187 h 302"/>
                <a:gd name="T6" fmla="*/ 475 w 489"/>
                <a:gd name="T7" fmla="*/ 201 h 302"/>
                <a:gd name="T8" fmla="*/ 468 w 489"/>
                <a:gd name="T9" fmla="*/ 216 h 302"/>
                <a:gd name="T10" fmla="*/ 453 w 489"/>
                <a:gd name="T11" fmla="*/ 230 h 302"/>
                <a:gd name="T12" fmla="*/ 432 w 489"/>
                <a:gd name="T13" fmla="*/ 245 h 302"/>
                <a:gd name="T14" fmla="*/ 417 w 489"/>
                <a:gd name="T15" fmla="*/ 259 h 302"/>
                <a:gd name="T16" fmla="*/ 403 w 489"/>
                <a:gd name="T17" fmla="*/ 266 h 302"/>
                <a:gd name="T18" fmla="*/ 381 w 489"/>
                <a:gd name="T19" fmla="*/ 281 h 302"/>
                <a:gd name="T20" fmla="*/ 360 w 489"/>
                <a:gd name="T21" fmla="*/ 288 h 302"/>
                <a:gd name="T22" fmla="*/ 338 w 489"/>
                <a:gd name="T23" fmla="*/ 288 h 302"/>
                <a:gd name="T24" fmla="*/ 316 w 489"/>
                <a:gd name="T25" fmla="*/ 295 h 302"/>
                <a:gd name="T26" fmla="*/ 295 w 489"/>
                <a:gd name="T27" fmla="*/ 302 h 302"/>
                <a:gd name="T28" fmla="*/ 273 w 489"/>
                <a:gd name="T29" fmla="*/ 302 h 302"/>
                <a:gd name="T30" fmla="*/ 208 w 489"/>
                <a:gd name="T31" fmla="*/ 302 h 302"/>
                <a:gd name="T32" fmla="*/ 187 w 489"/>
                <a:gd name="T33" fmla="*/ 295 h 302"/>
                <a:gd name="T34" fmla="*/ 158 w 489"/>
                <a:gd name="T35" fmla="*/ 295 h 302"/>
                <a:gd name="T36" fmla="*/ 136 w 489"/>
                <a:gd name="T37" fmla="*/ 288 h 302"/>
                <a:gd name="T38" fmla="*/ 115 w 489"/>
                <a:gd name="T39" fmla="*/ 281 h 302"/>
                <a:gd name="T40" fmla="*/ 100 w 489"/>
                <a:gd name="T41" fmla="*/ 273 h 302"/>
                <a:gd name="T42" fmla="*/ 79 w 489"/>
                <a:gd name="T43" fmla="*/ 266 h 302"/>
                <a:gd name="T44" fmla="*/ 64 w 489"/>
                <a:gd name="T45" fmla="*/ 252 h 302"/>
                <a:gd name="T46" fmla="*/ 50 w 489"/>
                <a:gd name="T47" fmla="*/ 245 h 302"/>
                <a:gd name="T48" fmla="*/ 28 w 489"/>
                <a:gd name="T49" fmla="*/ 223 h 302"/>
                <a:gd name="T50" fmla="*/ 21 w 489"/>
                <a:gd name="T51" fmla="*/ 209 h 302"/>
                <a:gd name="T52" fmla="*/ 14 w 489"/>
                <a:gd name="T53" fmla="*/ 194 h 302"/>
                <a:gd name="T54" fmla="*/ 7 w 489"/>
                <a:gd name="T55" fmla="*/ 180 h 302"/>
                <a:gd name="T56" fmla="*/ 0 w 489"/>
                <a:gd name="T57" fmla="*/ 165 h 302"/>
                <a:gd name="T58" fmla="*/ 0 w 489"/>
                <a:gd name="T59" fmla="*/ 144 h 302"/>
                <a:gd name="T60" fmla="*/ 7 w 489"/>
                <a:gd name="T61" fmla="*/ 129 h 302"/>
                <a:gd name="T62" fmla="*/ 7 w 489"/>
                <a:gd name="T63" fmla="*/ 115 h 302"/>
                <a:gd name="T64" fmla="*/ 14 w 489"/>
                <a:gd name="T65" fmla="*/ 101 h 302"/>
                <a:gd name="T66" fmla="*/ 21 w 489"/>
                <a:gd name="T67" fmla="*/ 86 h 302"/>
                <a:gd name="T68" fmla="*/ 36 w 489"/>
                <a:gd name="T69" fmla="*/ 72 h 302"/>
                <a:gd name="T70" fmla="*/ 57 w 489"/>
                <a:gd name="T71" fmla="*/ 50 h 302"/>
                <a:gd name="T72" fmla="*/ 72 w 489"/>
                <a:gd name="T73" fmla="*/ 43 h 302"/>
                <a:gd name="T74" fmla="*/ 93 w 489"/>
                <a:gd name="T75" fmla="*/ 36 h 302"/>
                <a:gd name="T76" fmla="*/ 108 w 489"/>
                <a:gd name="T77" fmla="*/ 21 h 302"/>
                <a:gd name="T78" fmla="*/ 129 w 489"/>
                <a:gd name="T79" fmla="*/ 14 h 302"/>
                <a:gd name="T80" fmla="*/ 151 w 489"/>
                <a:gd name="T81" fmla="*/ 7 h 302"/>
                <a:gd name="T82" fmla="*/ 172 w 489"/>
                <a:gd name="T83" fmla="*/ 7 h 302"/>
                <a:gd name="T84" fmla="*/ 194 w 489"/>
                <a:gd name="T85" fmla="*/ 0 h 302"/>
                <a:gd name="T86" fmla="*/ 223 w 489"/>
                <a:gd name="T87" fmla="*/ 0 h 302"/>
                <a:gd name="T88" fmla="*/ 280 w 489"/>
                <a:gd name="T89" fmla="*/ 0 h 302"/>
                <a:gd name="T90" fmla="*/ 309 w 489"/>
                <a:gd name="T91" fmla="*/ 0 h 302"/>
                <a:gd name="T92" fmla="*/ 331 w 489"/>
                <a:gd name="T93" fmla="*/ 7 h 302"/>
                <a:gd name="T94" fmla="*/ 352 w 489"/>
                <a:gd name="T95" fmla="*/ 14 h 302"/>
                <a:gd name="T96" fmla="*/ 374 w 489"/>
                <a:gd name="T97" fmla="*/ 21 h 302"/>
                <a:gd name="T98" fmla="*/ 388 w 489"/>
                <a:gd name="T99" fmla="*/ 29 h 302"/>
                <a:gd name="T100" fmla="*/ 410 w 489"/>
                <a:gd name="T101" fmla="*/ 36 h 302"/>
                <a:gd name="T102" fmla="*/ 424 w 489"/>
                <a:gd name="T103" fmla="*/ 50 h 302"/>
                <a:gd name="T104" fmla="*/ 439 w 489"/>
                <a:gd name="T105" fmla="*/ 57 h 302"/>
                <a:gd name="T106" fmla="*/ 460 w 489"/>
                <a:gd name="T107" fmla="*/ 79 h 302"/>
                <a:gd name="T108" fmla="*/ 468 w 489"/>
                <a:gd name="T109" fmla="*/ 93 h 302"/>
                <a:gd name="T110" fmla="*/ 482 w 489"/>
                <a:gd name="T111" fmla="*/ 108 h 302"/>
                <a:gd name="T112" fmla="*/ 482 w 489"/>
                <a:gd name="T113" fmla="*/ 122 h 302"/>
                <a:gd name="T114" fmla="*/ 489 w 489"/>
                <a:gd name="T115" fmla="*/ 137 h 302"/>
                <a:gd name="T116" fmla="*/ 489 w 489"/>
                <a:gd name="T117" fmla="*/ 151 h 302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489" h="302">
                  <a:moveTo>
                    <a:pt x="489" y="151"/>
                  </a:moveTo>
                  <a:lnTo>
                    <a:pt x="489" y="158"/>
                  </a:lnTo>
                  <a:lnTo>
                    <a:pt x="489" y="165"/>
                  </a:lnTo>
                  <a:lnTo>
                    <a:pt x="489" y="173"/>
                  </a:lnTo>
                  <a:lnTo>
                    <a:pt x="482" y="180"/>
                  </a:lnTo>
                  <a:lnTo>
                    <a:pt x="482" y="187"/>
                  </a:lnTo>
                  <a:lnTo>
                    <a:pt x="482" y="194"/>
                  </a:lnTo>
                  <a:lnTo>
                    <a:pt x="475" y="201"/>
                  </a:lnTo>
                  <a:lnTo>
                    <a:pt x="468" y="209"/>
                  </a:lnTo>
                  <a:lnTo>
                    <a:pt x="468" y="216"/>
                  </a:lnTo>
                  <a:lnTo>
                    <a:pt x="460" y="223"/>
                  </a:lnTo>
                  <a:lnTo>
                    <a:pt x="453" y="230"/>
                  </a:lnTo>
                  <a:lnTo>
                    <a:pt x="439" y="245"/>
                  </a:lnTo>
                  <a:lnTo>
                    <a:pt x="432" y="245"/>
                  </a:lnTo>
                  <a:lnTo>
                    <a:pt x="424" y="252"/>
                  </a:lnTo>
                  <a:lnTo>
                    <a:pt x="417" y="259"/>
                  </a:lnTo>
                  <a:lnTo>
                    <a:pt x="410" y="266"/>
                  </a:lnTo>
                  <a:lnTo>
                    <a:pt x="403" y="266"/>
                  </a:lnTo>
                  <a:lnTo>
                    <a:pt x="388" y="273"/>
                  </a:lnTo>
                  <a:lnTo>
                    <a:pt x="381" y="281"/>
                  </a:lnTo>
                  <a:lnTo>
                    <a:pt x="374" y="281"/>
                  </a:lnTo>
                  <a:lnTo>
                    <a:pt x="360" y="288"/>
                  </a:lnTo>
                  <a:lnTo>
                    <a:pt x="352" y="288"/>
                  </a:lnTo>
                  <a:lnTo>
                    <a:pt x="338" y="288"/>
                  </a:lnTo>
                  <a:lnTo>
                    <a:pt x="331" y="295"/>
                  </a:lnTo>
                  <a:lnTo>
                    <a:pt x="316" y="295"/>
                  </a:lnTo>
                  <a:lnTo>
                    <a:pt x="309" y="295"/>
                  </a:lnTo>
                  <a:lnTo>
                    <a:pt x="295" y="302"/>
                  </a:lnTo>
                  <a:lnTo>
                    <a:pt x="280" y="302"/>
                  </a:lnTo>
                  <a:lnTo>
                    <a:pt x="273" y="302"/>
                  </a:lnTo>
                  <a:lnTo>
                    <a:pt x="223" y="302"/>
                  </a:lnTo>
                  <a:lnTo>
                    <a:pt x="208" y="302"/>
                  </a:lnTo>
                  <a:lnTo>
                    <a:pt x="194" y="302"/>
                  </a:lnTo>
                  <a:lnTo>
                    <a:pt x="187" y="295"/>
                  </a:lnTo>
                  <a:lnTo>
                    <a:pt x="172" y="295"/>
                  </a:lnTo>
                  <a:lnTo>
                    <a:pt x="158" y="295"/>
                  </a:lnTo>
                  <a:lnTo>
                    <a:pt x="151" y="288"/>
                  </a:lnTo>
                  <a:lnTo>
                    <a:pt x="136" y="288"/>
                  </a:lnTo>
                  <a:lnTo>
                    <a:pt x="129" y="288"/>
                  </a:lnTo>
                  <a:lnTo>
                    <a:pt x="115" y="281"/>
                  </a:lnTo>
                  <a:lnTo>
                    <a:pt x="108" y="281"/>
                  </a:lnTo>
                  <a:lnTo>
                    <a:pt x="100" y="273"/>
                  </a:lnTo>
                  <a:lnTo>
                    <a:pt x="93" y="266"/>
                  </a:lnTo>
                  <a:lnTo>
                    <a:pt x="79" y="266"/>
                  </a:lnTo>
                  <a:lnTo>
                    <a:pt x="72" y="259"/>
                  </a:lnTo>
                  <a:lnTo>
                    <a:pt x="64" y="252"/>
                  </a:lnTo>
                  <a:lnTo>
                    <a:pt x="57" y="245"/>
                  </a:lnTo>
                  <a:lnTo>
                    <a:pt x="50" y="245"/>
                  </a:lnTo>
                  <a:lnTo>
                    <a:pt x="36" y="230"/>
                  </a:lnTo>
                  <a:lnTo>
                    <a:pt x="28" y="223"/>
                  </a:lnTo>
                  <a:lnTo>
                    <a:pt x="21" y="216"/>
                  </a:lnTo>
                  <a:lnTo>
                    <a:pt x="21" y="209"/>
                  </a:lnTo>
                  <a:lnTo>
                    <a:pt x="14" y="201"/>
                  </a:lnTo>
                  <a:lnTo>
                    <a:pt x="14" y="194"/>
                  </a:lnTo>
                  <a:lnTo>
                    <a:pt x="7" y="187"/>
                  </a:lnTo>
                  <a:lnTo>
                    <a:pt x="7" y="180"/>
                  </a:lnTo>
                  <a:lnTo>
                    <a:pt x="7" y="173"/>
                  </a:lnTo>
                  <a:lnTo>
                    <a:pt x="0" y="165"/>
                  </a:lnTo>
                  <a:lnTo>
                    <a:pt x="0" y="158"/>
                  </a:lnTo>
                  <a:lnTo>
                    <a:pt x="0" y="144"/>
                  </a:lnTo>
                  <a:lnTo>
                    <a:pt x="0" y="137"/>
                  </a:lnTo>
                  <a:lnTo>
                    <a:pt x="7" y="129"/>
                  </a:lnTo>
                  <a:lnTo>
                    <a:pt x="7" y="122"/>
                  </a:lnTo>
                  <a:lnTo>
                    <a:pt x="7" y="115"/>
                  </a:lnTo>
                  <a:lnTo>
                    <a:pt x="14" y="108"/>
                  </a:lnTo>
                  <a:lnTo>
                    <a:pt x="14" y="101"/>
                  </a:lnTo>
                  <a:lnTo>
                    <a:pt x="21" y="93"/>
                  </a:lnTo>
                  <a:lnTo>
                    <a:pt x="21" y="86"/>
                  </a:lnTo>
                  <a:lnTo>
                    <a:pt x="28" y="79"/>
                  </a:lnTo>
                  <a:lnTo>
                    <a:pt x="36" y="72"/>
                  </a:lnTo>
                  <a:lnTo>
                    <a:pt x="50" y="57"/>
                  </a:lnTo>
                  <a:lnTo>
                    <a:pt x="57" y="50"/>
                  </a:lnTo>
                  <a:lnTo>
                    <a:pt x="64" y="50"/>
                  </a:lnTo>
                  <a:lnTo>
                    <a:pt x="72" y="43"/>
                  </a:lnTo>
                  <a:lnTo>
                    <a:pt x="79" y="36"/>
                  </a:lnTo>
                  <a:lnTo>
                    <a:pt x="93" y="36"/>
                  </a:lnTo>
                  <a:lnTo>
                    <a:pt x="100" y="29"/>
                  </a:lnTo>
                  <a:lnTo>
                    <a:pt x="108" y="21"/>
                  </a:lnTo>
                  <a:lnTo>
                    <a:pt x="115" y="21"/>
                  </a:lnTo>
                  <a:lnTo>
                    <a:pt x="129" y="14"/>
                  </a:lnTo>
                  <a:lnTo>
                    <a:pt x="136" y="14"/>
                  </a:lnTo>
                  <a:lnTo>
                    <a:pt x="151" y="7"/>
                  </a:lnTo>
                  <a:lnTo>
                    <a:pt x="158" y="7"/>
                  </a:lnTo>
                  <a:lnTo>
                    <a:pt x="172" y="7"/>
                  </a:lnTo>
                  <a:lnTo>
                    <a:pt x="187" y="0"/>
                  </a:lnTo>
                  <a:lnTo>
                    <a:pt x="194" y="0"/>
                  </a:lnTo>
                  <a:lnTo>
                    <a:pt x="208" y="0"/>
                  </a:lnTo>
                  <a:lnTo>
                    <a:pt x="223" y="0"/>
                  </a:lnTo>
                  <a:lnTo>
                    <a:pt x="273" y="0"/>
                  </a:lnTo>
                  <a:lnTo>
                    <a:pt x="280" y="0"/>
                  </a:lnTo>
                  <a:lnTo>
                    <a:pt x="295" y="0"/>
                  </a:lnTo>
                  <a:lnTo>
                    <a:pt x="309" y="0"/>
                  </a:lnTo>
                  <a:lnTo>
                    <a:pt x="316" y="7"/>
                  </a:lnTo>
                  <a:lnTo>
                    <a:pt x="331" y="7"/>
                  </a:lnTo>
                  <a:lnTo>
                    <a:pt x="338" y="7"/>
                  </a:lnTo>
                  <a:lnTo>
                    <a:pt x="352" y="14"/>
                  </a:lnTo>
                  <a:lnTo>
                    <a:pt x="360" y="14"/>
                  </a:lnTo>
                  <a:lnTo>
                    <a:pt x="374" y="21"/>
                  </a:lnTo>
                  <a:lnTo>
                    <a:pt x="381" y="21"/>
                  </a:lnTo>
                  <a:lnTo>
                    <a:pt x="388" y="29"/>
                  </a:lnTo>
                  <a:lnTo>
                    <a:pt x="403" y="36"/>
                  </a:lnTo>
                  <a:lnTo>
                    <a:pt x="410" y="36"/>
                  </a:lnTo>
                  <a:lnTo>
                    <a:pt x="417" y="43"/>
                  </a:lnTo>
                  <a:lnTo>
                    <a:pt x="424" y="50"/>
                  </a:lnTo>
                  <a:lnTo>
                    <a:pt x="432" y="50"/>
                  </a:lnTo>
                  <a:lnTo>
                    <a:pt x="439" y="57"/>
                  </a:lnTo>
                  <a:lnTo>
                    <a:pt x="453" y="72"/>
                  </a:lnTo>
                  <a:lnTo>
                    <a:pt x="460" y="79"/>
                  </a:lnTo>
                  <a:lnTo>
                    <a:pt x="468" y="86"/>
                  </a:lnTo>
                  <a:lnTo>
                    <a:pt x="468" y="93"/>
                  </a:lnTo>
                  <a:lnTo>
                    <a:pt x="475" y="101"/>
                  </a:lnTo>
                  <a:lnTo>
                    <a:pt x="482" y="108"/>
                  </a:lnTo>
                  <a:lnTo>
                    <a:pt x="482" y="115"/>
                  </a:lnTo>
                  <a:lnTo>
                    <a:pt x="482" y="122"/>
                  </a:lnTo>
                  <a:lnTo>
                    <a:pt x="489" y="129"/>
                  </a:lnTo>
                  <a:lnTo>
                    <a:pt x="489" y="137"/>
                  </a:lnTo>
                  <a:lnTo>
                    <a:pt x="489" y="144"/>
                  </a:lnTo>
                  <a:lnTo>
                    <a:pt x="489" y="1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9738" name="Freeform 12"/>
            <p:cNvSpPr>
              <a:spLocks/>
            </p:cNvSpPr>
            <p:nvPr/>
          </p:nvSpPr>
          <p:spPr bwMode="auto">
            <a:xfrm>
              <a:off x="3078" y="2800"/>
              <a:ext cx="489" cy="302"/>
            </a:xfrm>
            <a:custGeom>
              <a:avLst/>
              <a:gdLst>
                <a:gd name="T0" fmla="*/ 489 w 489"/>
                <a:gd name="T1" fmla="*/ 158 h 302"/>
                <a:gd name="T2" fmla="*/ 489 w 489"/>
                <a:gd name="T3" fmla="*/ 173 h 302"/>
                <a:gd name="T4" fmla="*/ 482 w 489"/>
                <a:gd name="T5" fmla="*/ 187 h 302"/>
                <a:gd name="T6" fmla="*/ 475 w 489"/>
                <a:gd name="T7" fmla="*/ 201 h 302"/>
                <a:gd name="T8" fmla="*/ 468 w 489"/>
                <a:gd name="T9" fmla="*/ 216 h 302"/>
                <a:gd name="T10" fmla="*/ 453 w 489"/>
                <a:gd name="T11" fmla="*/ 230 h 302"/>
                <a:gd name="T12" fmla="*/ 432 w 489"/>
                <a:gd name="T13" fmla="*/ 245 h 302"/>
                <a:gd name="T14" fmla="*/ 417 w 489"/>
                <a:gd name="T15" fmla="*/ 259 h 302"/>
                <a:gd name="T16" fmla="*/ 403 w 489"/>
                <a:gd name="T17" fmla="*/ 266 h 302"/>
                <a:gd name="T18" fmla="*/ 381 w 489"/>
                <a:gd name="T19" fmla="*/ 281 h 302"/>
                <a:gd name="T20" fmla="*/ 360 w 489"/>
                <a:gd name="T21" fmla="*/ 288 h 302"/>
                <a:gd name="T22" fmla="*/ 338 w 489"/>
                <a:gd name="T23" fmla="*/ 288 h 302"/>
                <a:gd name="T24" fmla="*/ 316 w 489"/>
                <a:gd name="T25" fmla="*/ 295 h 302"/>
                <a:gd name="T26" fmla="*/ 295 w 489"/>
                <a:gd name="T27" fmla="*/ 302 h 302"/>
                <a:gd name="T28" fmla="*/ 273 w 489"/>
                <a:gd name="T29" fmla="*/ 302 h 302"/>
                <a:gd name="T30" fmla="*/ 208 w 489"/>
                <a:gd name="T31" fmla="*/ 302 h 302"/>
                <a:gd name="T32" fmla="*/ 187 w 489"/>
                <a:gd name="T33" fmla="*/ 295 h 302"/>
                <a:gd name="T34" fmla="*/ 158 w 489"/>
                <a:gd name="T35" fmla="*/ 295 h 302"/>
                <a:gd name="T36" fmla="*/ 136 w 489"/>
                <a:gd name="T37" fmla="*/ 288 h 302"/>
                <a:gd name="T38" fmla="*/ 115 w 489"/>
                <a:gd name="T39" fmla="*/ 281 h 302"/>
                <a:gd name="T40" fmla="*/ 100 w 489"/>
                <a:gd name="T41" fmla="*/ 273 h 302"/>
                <a:gd name="T42" fmla="*/ 79 w 489"/>
                <a:gd name="T43" fmla="*/ 266 h 302"/>
                <a:gd name="T44" fmla="*/ 64 w 489"/>
                <a:gd name="T45" fmla="*/ 252 h 302"/>
                <a:gd name="T46" fmla="*/ 50 w 489"/>
                <a:gd name="T47" fmla="*/ 245 h 302"/>
                <a:gd name="T48" fmla="*/ 28 w 489"/>
                <a:gd name="T49" fmla="*/ 223 h 302"/>
                <a:gd name="T50" fmla="*/ 21 w 489"/>
                <a:gd name="T51" fmla="*/ 209 h 302"/>
                <a:gd name="T52" fmla="*/ 14 w 489"/>
                <a:gd name="T53" fmla="*/ 194 h 302"/>
                <a:gd name="T54" fmla="*/ 7 w 489"/>
                <a:gd name="T55" fmla="*/ 180 h 302"/>
                <a:gd name="T56" fmla="*/ 0 w 489"/>
                <a:gd name="T57" fmla="*/ 165 h 302"/>
                <a:gd name="T58" fmla="*/ 0 w 489"/>
                <a:gd name="T59" fmla="*/ 144 h 302"/>
                <a:gd name="T60" fmla="*/ 7 w 489"/>
                <a:gd name="T61" fmla="*/ 129 h 302"/>
                <a:gd name="T62" fmla="*/ 7 w 489"/>
                <a:gd name="T63" fmla="*/ 115 h 302"/>
                <a:gd name="T64" fmla="*/ 14 w 489"/>
                <a:gd name="T65" fmla="*/ 101 h 302"/>
                <a:gd name="T66" fmla="*/ 21 w 489"/>
                <a:gd name="T67" fmla="*/ 86 h 302"/>
                <a:gd name="T68" fmla="*/ 36 w 489"/>
                <a:gd name="T69" fmla="*/ 72 h 302"/>
                <a:gd name="T70" fmla="*/ 57 w 489"/>
                <a:gd name="T71" fmla="*/ 50 h 302"/>
                <a:gd name="T72" fmla="*/ 72 w 489"/>
                <a:gd name="T73" fmla="*/ 43 h 302"/>
                <a:gd name="T74" fmla="*/ 93 w 489"/>
                <a:gd name="T75" fmla="*/ 36 h 302"/>
                <a:gd name="T76" fmla="*/ 108 w 489"/>
                <a:gd name="T77" fmla="*/ 21 h 302"/>
                <a:gd name="T78" fmla="*/ 129 w 489"/>
                <a:gd name="T79" fmla="*/ 14 h 302"/>
                <a:gd name="T80" fmla="*/ 151 w 489"/>
                <a:gd name="T81" fmla="*/ 7 h 302"/>
                <a:gd name="T82" fmla="*/ 172 w 489"/>
                <a:gd name="T83" fmla="*/ 7 h 302"/>
                <a:gd name="T84" fmla="*/ 194 w 489"/>
                <a:gd name="T85" fmla="*/ 0 h 302"/>
                <a:gd name="T86" fmla="*/ 223 w 489"/>
                <a:gd name="T87" fmla="*/ 0 h 302"/>
                <a:gd name="T88" fmla="*/ 280 w 489"/>
                <a:gd name="T89" fmla="*/ 0 h 302"/>
                <a:gd name="T90" fmla="*/ 309 w 489"/>
                <a:gd name="T91" fmla="*/ 0 h 302"/>
                <a:gd name="T92" fmla="*/ 331 w 489"/>
                <a:gd name="T93" fmla="*/ 7 h 302"/>
                <a:gd name="T94" fmla="*/ 352 w 489"/>
                <a:gd name="T95" fmla="*/ 14 h 302"/>
                <a:gd name="T96" fmla="*/ 374 w 489"/>
                <a:gd name="T97" fmla="*/ 21 h 302"/>
                <a:gd name="T98" fmla="*/ 388 w 489"/>
                <a:gd name="T99" fmla="*/ 29 h 302"/>
                <a:gd name="T100" fmla="*/ 410 w 489"/>
                <a:gd name="T101" fmla="*/ 36 h 302"/>
                <a:gd name="T102" fmla="*/ 424 w 489"/>
                <a:gd name="T103" fmla="*/ 50 h 302"/>
                <a:gd name="T104" fmla="*/ 439 w 489"/>
                <a:gd name="T105" fmla="*/ 57 h 302"/>
                <a:gd name="T106" fmla="*/ 460 w 489"/>
                <a:gd name="T107" fmla="*/ 79 h 302"/>
                <a:gd name="T108" fmla="*/ 468 w 489"/>
                <a:gd name="T109" fmla="*/ 93 h 302"/>
                <a:gd name="T110" fmla="*/ 482 w 489"/>
                <a:gd name="T111" fmla="*/ 108 h 302"/>
                <a:gd name="T112" fmla="*/ 482 w 489"/>
                <a:gd name="T113" fmla="*/ 122 h 302"/>
                <a:gd name="T114" fmla="*/ 489 w 489"/>
                <a:gd name="T115" fmla="*/ 137 h 302"/>
                <a:gd name="T116" fmla="*/ 489 w 489"/>
                <a:gd name="T117" fmla="*/ 151 h 302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489" h="302">
                  <a:moveTo>
                    <a:pt x="489" y="151"/>
                  </a:moveTo>
                  <a:lnTo>
                    <a:pt x="489" y="158"/>
                  </a:lnTo>
                  <a:lnTo>
                    <a:pt x="489" y="165"/>
                  </a:lnTo>
                  <a:lnTo>
                    <a:pt x="489" y="173"/>
                  </a:lnTo>
                  <a:lnTo>
                    <a:pt x="482" y="180"/>
                  </a:lnTo>
                  <a:lnTo>
                    <a:pt x="482" y="187"/>
                  </a:lnTo>
                  <a:lnTo>
                    <a:pt x="482" y="194"/>
                  </a:lnTo>
                  <a:lnTo>
                    <a:pt x="475" y="201"/>
                  </a:lnTo>
                  <a:lnTo>
                    <a:pt x="468" y="209"/>
                  </a:lnTo>
                  <a:lnTo>
                    <a:pt x="468" y="216"/>
                  </a:lnTo>
                  <a:lnTo>
                    <a:pt x="460" y="223"/>
                  </a:lnTo>
                  <a:lnTo>
                    <a:pt x="453" y="230"/>
                  </a:lnTo>
                  <a:lnTo>
                    <a:pt x="439" y="245"/>
                  </a:lnTo>
                  <a:lnTo>
                    <a:pt x="432" y="245"/>
                  </a:lnTo>
                  <a:lnTo>
                    <a:pt x="424" y="252"/>
                  </a:lnTo>
                  <a:lnTo>
                    <a:pt x="417" y="259"/>
                  </a:lnTo>
                  <a:lnTo>
                    <a:pt x="410" y="266"/>
                  </a:lnTo>
                  <a:lnTo>
                    <a:pt x="403" y="266"/>
                  </a:lnTo>
                  <a:lnTo>
                    <a:pt x="388" y="273"/>
                  </a:lnTo>
                  <a:lnTo>
                    <a:pt x="381" y="281"/>
                  </a:lnTo>
                  <a:lnTo>
                    <a:pt x="374" y="281"/>
                  </a:lnTo>
                  <a:lnTo>
                    <a:pt x="360" y="288"/>
                  </a:lnTo>
                  <a:lnTo>
                    <a:pt x="352" y="288"/>
                  </a:lnTo>
                  <a:lnTo>
                    <a:pt x="338" y="288"/>
                  </a:lnTo>
                  <a:lnTo>
                    <a:pt x="331" y="295"/>
                  </a:lnTo>
                  <a:lnTo>
                    <a:pt x="316" y="295"/>
                  </a:lnTo>
                  <a:lnTo>
                    <a:pt x="309" y="295"/>
                  </a:lnTo>
                  <a:lnTo>
                    <a:pt x="295" y="302"/>
                  </a:lnTo>
                  <a:lnTo>
                    <a:pt x="280" y="302"/>
                  </a:lnTo>
                  <a:lnTo>
                    <a:pt x="273" y="302"/>
                  </a:lnTo>
                  <a:lnTo>
                    <a:pt x="223" y="302"/>
                  </a:lnTo>
                  <a:lnTo>
                    <a:pt x="208" y="302"/>
                  </a:lnTo>
                  <a:lnTo>
                    <a:pt x="194" y="302"/>
                  </a:lnTo>
                  <a:lnTo>
                    <a:pt x="187" y="295"/>
                  </a:lnTo>
                  <a:lnTo>
                    <a:pt x="172" y="295"/>
                  </a:lnTo>
                  <a:lnTo>
                    <a:pt x="158" y="295"/>
                  </a:lnTo>
                  <a:lnTo>
                    <a:pt x="151" y="288"/>
                  </a:lnTo>
                  <a:lnTo>
                    <a:pt x="136" y="288"/>
                  </a:lnTo>
                  <a:lnTo>
                    <a:pt x="129" y="288"/>
                  </a:lnTo>
                  <a:lnTo>
                    <a:pt x="115" y="281"/>
                  </a:lnTo>
                  <a:lnTo>
                    <a:pt x="108" y="281"/>
                  </a:lnTo>
                  <a:lnTo>
                    <a:pt x="100" y="273"/>
                  </a:lnTo>
                  <a:lnTo>
                    <a:pt x="93" y="266"/>
                  </a:lnTo>
                  <a:lnTo>
                    <a:pt x="79" y="266"/>
                  </a:lnTo>
                  <a:lnTo>
                    <a:pt x="72" y="259"/>
                  </a:lnTo>
                  <a:lnTo>
                    <a:pt x="64" y="252"/>
                  </a:lnTo>
                  <a:lnTo>
                    <a:pt x="57" y="245"/>
                  </a:lnTo>
                  <a:lnTo>
                    <a:pt x="50" y="245"/>
                  </a:lnTo>
                  <a:lnTo>
                    <a:pt x="36" y="230"/>
                  </a:lnTo>
                  <a:lnTo>
                    <a:pt x="28" y="223"/>
                  </a:lnTo>
                  <a:lnTo>
                    <a:pt x="21" y="216"/>
                  </a:lnTo>
                  <a:lnTo>
                    <a:pt x="21" y="209"/>
                  </a:lnTo>
                  <a:lnTo>
                    <a:pt x="14" y="201"/>
                  </a:lnTo>
                  <a:lnTo>
                    <a:pt x="14" y="194"/>
                  </a:lnTo>
                  <a:lnTo>
                    <a:pt x="7" y="187"/>
                  </a:lnTo>
                  <a:lnTo>
                    <a:pt x="7" y="180"/>
                  </a:lnTo>
                  <a:lnTo>
                    <a:pt x="7" y="173"/>
                  </a:lnTo>
                  <a:lnTo>
                    <a:pt x="0" y="165"/>
                  </a:lnTo>
                  <a:lnTo>
                    <a:pt x="0" y="158"/>
                  </a:lnTo>
                  <a:lnTo>
                    <a:pt x="0" y="144"/>
                  </a:lnTo>
                  <a:lnTo>
                    <a:pt x="0" y="137"/>
                  </a:lnTo>
                  <a:lnTo>
                    <a:pt x="7" y="129"/>
                  </a:lnTo>
                  <a:lnTo>
                    <a:pt x="7" y="122"/>
                  </a:lnTo>
                  <a:lnTo>
                    <a:pt x="7" y="115"/>
                  </a:lnTo>
                  <a:lnTo>
                    <a:pt x="14" y="108"/>
                  </a:lnTo>
                  <a:lnTo>
                    <a:pt x="14" y="101"/>
                  </a:lnTo>
                  <a:lnTo>
                    <a:pt x="21" y="93"/>
                  </a:lnTo>
                  <a:lnTo>
                    <a:pt x="21" y="86"/>
                  </a:lnTo>
                  <a:lnTo>
                    <a:pt x="28" y="79"/>
                  </a:lnTo>
                  <a:lnTo>
                    <a:pt x="36" y="72"/>
                  </a:lnTo>
                  <a:lnTo>
                    <a:pt x="50" y="57"/>
                  </a:lnTo>
                  <a:lnTo>
                    <a:pt x="57" y="50"/>
                  </a:lnTo>
                  <a:lnTo>
                    <a:pt x="64" y="50"/>
                  </a:lnTo>
                  <a:lnTo>
                    <a:pt x="72" y="43"/>
                  </a:lnTo>
                  <a:lnTo>
                    <a:pt x="79" y="36"/>
                  </a:lnTo>
                  <a:lnTo>
                    <a:pt x="93" y="36"/>
                  </a:lnTo>
                  <a:lnTo>
                    <a:pt x="100" y="29"/>
                  </a:lnTo>
                  <a:lnTo>
                    <a:pt x="108" y="21"/>
                  </a:lnTo>
                  <a:lnTo>
                    <a:pt x="115" y="21"/>
                  </a:lnTo>
                  <a:lnTo>
                    <a:pt x="129" y="14"/>
                  </a:lnTo>
                  <a:lnTo>
                    <a:pt x="136" y="14"/>
                  </a:lnTo>
                  <a:lnTo>
                    <a:pt x="151" y="7"/>
                  </a:lnTo>
                  <a:lnTo>
                    <a:pt x="158" y="7"/>
                  </a:lnTo>
                  <a:lnTo>
                    <a:pt x="172" y="7"/>
                  </a:lnTo>
                  <a:lnTo>
                    <a:pt x="187" y="0"/>
                  </a:lnTo>
                  <a:lnTo>
                    <a:pt x="194" y="0"/>
                  </a:lnTo>
                  <a:lnTo>
                    <a:pt x="208" y="0"/>
                  </a:lnTo>
                  <a:lnTo>
                    <a:pt x="223" y="0"/>
                  </a:lnTo>
                  <a:lnTo>
                    <a:pt x="273" y="0"/>
                  </a:lnTo>
                  <a:lnTo>
                    <a:pt x="280" y="0"/>
                  </a:lnTo>
                  <a:lnTo>
                    <a:pt x="295" y="0"/>
                  </a:lnTo>
                  <a:lnTo>
                    <a:pt x="309" y="0"/>
                  </a:lnTo>
                  <a:lnTo>
                    <a:pt x="316" y="7"/>
                  </a:lnTo>
                  <a:lnTo>
                    <a:pt x="331" y="7"/>
                  </a:lnTo>
                  <a:lnTo>
                    <a:pt x="338" y="7"/>
                  </a:lnTo>
                  <a:lnTo>
                    <a:pt x="352" y="14"/>
                  </a:lnTo>
                  <a:lnTo>
                    <a:pt x="360" y="14"/>
                  </a:lnTo>
                  <a:lnTo>
                    <a:pt x="374" y="21"/>
                  </a:lnTo>
                  <a:lnTo>
                    <a:pt x="381" y="21"/>
                  </a:lnTo>
                  <a:lnTo>
                    <a:pt x="388" y="29"/>
                  </a:lnTo>
                  <a:lnTo>
                    <a:pt x="403" y="36"/>
                  </a:lnTo>
                  <a:lnTo>
                    <a:pt x="410" y="36"/>
                  </a:lnTo>
                  <a:lnTo>
                    <a:pt x="417" y="43"/>
                  </a:lnTo>
                  <a:lnTo>
                    <a:pt x="424" y="50"/>
                  </a:lnTo>
                  <a:lnTo>
                    <a:pt x="432" y="50"/>
                  </a:lnTo>
                  <a:lnTo>
                    <a:pt x="439" y="57"/>
                  </a:lnTo>
                  <a:lnTo>
                    <a:pt x="453" y="72"/>
                  </a:lnTo>
                  <a:lnTo>
                    <a:pt x="460" y="79"/>
                  </a:lnTo>
                  <a:lnTo>
                    <a:pt x="468" y="86"/>
                  </a:lnTo>
                  <a:lnTo>
                    <a:pt x="468" y="93"/>
                  </a:lnTo>
                  <a:lnTo>
                    <a:pt x="475" y="101"/>
                  </a:lnTo>
                  <a:lnTo>
                    <a:pt x="482" y="108"/>
                  </a:lnTo>
                  <a:lnTo>
                    <a:pt x="482" y="115"/>
                  </a:lnTo>
                  <a:lnTo>
                    <a:pt x="482" y="122"/>
                  </a:lnTo>
                  <a:lnTo>
                    <a:pt x="489" y="129"/>
                  </a:lnTo>
                  <a:lnTo>
                    <a:pt x="489" y="137"/>
                  </a:lnTo>
                  <a:lnTo>
                    <a:pt x="489" y="144"/>
                  </a:lnTo>
                  <a:lnTo>
                    <a:pt x="489" y="151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9739" name="Freeform 13"/>
            <p:cNvSpPr>
              <a:spLocks/>
            </p:cNvSpPr>
            <p:nvPr/>
          </p:nvSpPr>
          <p:spPr bwMode="auto">
            <a:xfrm>
              <a:off x="3092" y="2814"/>
              <a:ext cx="461" cy="274"/>
            </a:xfrm>
            <a:custGeom>
              <a:avLst/>
              <a:gdLst>
                <a:gd name="T0" fmla="*/ 461 w 461"/>
                <a:gd name="T1" fmla="*/ 144 h 274"/>
                <a:gd name="T2" fmla="*/ 461 w 461"/>
                <a:gd name="T3" fmla="*/ 159 h 274"/>
                <a:gd name="T4" fmla="*/ 454 w 461"/>
                <a:gd name="T5" fmla="*/ 173 h 274"/>
                <a:gd name="T6" fmla="*/ 446 w 461"/>
                <a:gd name="T7" fmla="*/ 180 h 274"/>
                <a:gd name="T8" fmla="*/ 439 w 461"/>
                <a:gd name="T9" fmla="*/ 195 h 274"/>
                <a:gd name="T10" fmla="*/ 425 w 461"/>
                <a:gd name="T11" fmla="*/ 209 h 274"/>
                <a:gd name="T12" fmla="*/ 418 w 461"/>
                <a:gd name="T13" fmla="*/ 216 h 274"/>
                <a:gd name="T14" fmla="*/ 403 w 461"/>
                <a:gd name="T15" fmla="*/ 231 h 274"/>
                <a:gd name="T16" fmla="*/ 382 w 461"/>
                <a:gd name="T17" fmla="*/ 238 h 274"/>
                <a:gd name="T18" fmla="*/ 367 w 461"/>
                <a:gd name="T19" fmla="*/ 245 h 274"/>
                <a:gd name="T20" fmla="*/ 353 w 461"/>
                <a:gd name="T21" fmla="*/ 252 h 274"/>
                <a:gd name="T22" fmla="*/ 331 w 461"/>
                <a:gd name="T23" fmla="*/ 259 h 274"/>
                <a:gd name="T24" fmla="*/ 310 w 461"/>
                <a:gd name="T25" fmla="*/ 267 h 274"/>
                <a:gd name="T26" fmla="*/ 288 w 461"/>
                <a:gd name="T27" fmla="*/ 267 h 274"/>
                <a:gd name="T28" fmla="*/ 266 w 461"/>
                <a:gd name="T29" fmla="*/ 274 h 274"/>
                <a:gd name="T30" fmla="*/ 209 w 461"/>
                <a:gd name="T31" fmla="*/ 274 h 274"/>
                <a:gd name="T32" fmla="*/ 187 w 461"/>
                <a:gd name="T33" fmla="*/ 274 h 274"/>
                <a:gd name="T34" fmla="*/ 166 w 461"/>
                <a:gd name="T35" fmla="*/ 267 h 274"/>
                <a:gd name="T36" fmla="*/ 144 w 461"/>
                <a:gd name="T37" fmla="*/ 267 h 274"/>
                <a:gd name="T38" fmla="*/ 122 w 461"/>
                <a:gd name="T39" fmla="*/ 259 h 274"/>
                <a:gd name="T40" fmla="*/ 101 w 461"/>
                <a:gd name="T41" fmla="*/ 252 h 274"/>
                <a:gd name="T42" fmla="*/ 86 w 461"/>
                <a:gd name="T43" fmla="*/ 245 h 274"/>
                <a:gd name="T44" fmla="*/ 72 w 461"/>
                <a:gd name="T45" fmla="*/ 231 h 274"/>
                <a:gd name="T46" fmla="*/ 58 w 461"/>
                <a:gd name="T47" fmla="*/ 223 h 274"/>
                <a:gd name="T48" fmla="*/ 43 w 461"/>
                <a:gd name="T49" fmla="*/ 216 h 274"/>
                <a:gd name="T50" fmla="*/ 29 w 461"/>
                <a:gd name="T51" fmla="*/ 202 h 274"/>
                <a:gd name="T52" fmla="*/ 22 w 461"/>
                <a:gd name="T53" fmla="*/ 187 h 274"/>
                <a:gd name="T54" fmla="*/ 14 w 461"/>
                <a:gd name="T55" fmla="*/ 180 h 274"/>
                <a:gd name="T56" fmla="*/ 7 w 461"/>
                <a:gd name="T57" fmla="*/ 166 h 274"/>
                <a:gd name="T58" fmla="*/ 7 w 461"/>
                <a:gd name="T59" fmla="*/ 151 h 274"/>
                <a:gd name="T60" fmla="*/ 0 w 461"/>
                <a:gd name="T61" fmla="*/ 130 h 274"/>
                <a:gd name="T62" fmla="*/ 7 w 461"/>
                <a:gd name="T63" fmla="*/ 115 h 274"/>
                <a:gd name="T64" fmla="*/ 7 w 461"/>
                <a:gd name="T65" fmla="*/ 101 h 274"/>
                <a:gd name="T66" fmla="*/ 14 w 461"/>
                <a:gd name="T67" fmla="*/ 87 h 274"/>
                <a:gd name="T68" fmla="*/ 22 w 461"/>
                <a:gd name="T69" fmla="*/ 79 h 274"/>
                <a:gd name="T70" fmla="*/ 36 w 461"/>
                <a:gd name="T71" fmla="*/ 65 h 274"/>
                <a:gd name="T72" fmla="*/ 50 w 461"/>
                <a:gd name="T73" fmla="*/ 51 h 274"/>
                <a:gd name="T74" fmla="*/ 65 w 461"/>
                <a:gd name="T75" fmla="*/ 43 h 274"/>
                <a:gd name="T76" fmla="*/ 79 w 461"/>
                <a:gd name="T77" fmla="*/ 36 h 274"/>
                <a:gd name="T78" fmla="*/ 94 w 461"/>
                <a:gd name="T79" fmla="*/ 29 h 274"/>
                <a:gd name="T80" fmla="*/ 115 w 461"/>
                <a:gd name="T81" fmla="*/ 22 h 274"/>
                <a:gd name="T82" fmla="*/ 130 w 461"/>
                <a:gd name="T83" fmla="*/ 15 h 274"/>
                <a:gd name="T84" fmla="*/ 151 w 461"/>
                <a:gd name="T85" fmla="*/ 7 h 274"/>
                <a:gd name="T86" fmla="*/ 173 w 461"/>
                <a:gd name="T87" fmla="*/ 0 h 274"/>
                <a:gd name="T88" fmla="*/ 194 w 461"/>
                <a:gd name="T89" fmla="*/ 0 h 274"/>
                <a:gd name="T90" fmla="*/ 252 w 461"/>
                <a:gd name="T91" fmla="*/ 0 h 274"/>
                <a:gd name="T92" fmla="*/ 274 w 461"/>
                <a:gd name="T93" fmla="*/ 0 h 274"/>
                <a:gd name="T94" fmla="*/ 302 w 461"/>
                <a:gd name="T95" fmla="*/ 7 h 274"/>
                <a:gd name="T96" fmla="*/ 317 w 461"/>
                <a:gd name="T97" fmla="*/ 7 h 274"/>
                <a:gd name="T98" fmla="*/ 338 w 461"/>
                <a:gd name="T99" fmla="*/ 15 h 274"/>
                <a:gd name="T100" fmla="*/ 360 w 461"/>
                <a:gd name="T101" fmla="*/ 22 h 274"/>
                <a:gd name="T102" fmla="*/ 374 w 461"/>
                <a:gd name="T103" fmla="*/ 29 h 274"/>
                <a:gd name="T104" fmla="*/ 396 w 461"/>
                <a:gd name="T105" fmla="*/ 36 h 274"/>
                <a:gd name="T106" fmla="*/ 410 w 461"/>
                <a:gd name="T107" fmla="*/ 51 h 274"/>
                <a:gd name="T108" fmla="*/ 418 w 461"/>
                <a:gd name="T109" fmla="*/ 58 h 274"/>
                <a:gd name="T110" fmla="*/ 432 w 461"/>
                <a:gd name="T111" fmla="*/ 72 h 274"/>
                <a:gd name="T112" fmla="*/ 439 w 461"/>
                <a:gd name="T113" fmla="*/ 79 h 274"/>
                <a:gd name="T114" fmla="*/ 454 w 461"/>
                <a:gd name="T115" fmla="*/ 94 h 274"/>
                <a:gd name="T116" fmla="*/ 454 w 461"/>
                <a:gd name="T117" fmla="*/ 108 h 274"/>
                <a:gd name="T118" fmla="*/ 461 w 461"/>
                <a:gd name="T119" fmla="*/ 123 h 274"/>
                <a:gd name="T120" fmla="*/ 461 w 461"/>
                <a:gd name="T121" fmla="*/ 137 h 27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461" h="274">
                  <a:moveTo>
                    <a:pt x="461" y="137"/>
                  </a:moveTo>
                  <a:lnTo>
                    <a:pt x="461" y="144"/>
                  </a:lnTo>
                  <a:lnTo>
                    <a:pt x="461" y="151"/>
                  </a:lnTo>
                  <a:lnTo>
                    <a:pt x="461" y="159"/>
                  </a:lnTo>
                  <a:lnTo>
                    <a:pt x="454" y="166"/>
                  </a:lnTo>
                  <a:lnTo>
                    <a:pt x="454" y="173"/>
                  </a:lnTo>
                  <a:lnTo>
                    <a:pt x="454" y="180"/>
                  </a:lnTo>
                  <a:lnTo>
                    <a:pt x="446" y="180"/>
                  </a:lnTo>
                  <a:lnTo>
                    <a:pt x="439" y="187"/>
                  </a:lnTo>
                  <a:lnTo>
                    <a:pt x="439" y="195"/>
                  </a:lnTo>
                  <a:lnTo>
                    <a:pt x="432" y="202"/>
                  </a:lnTo>
                  <a:lnTo>
                    <a:pt x="425" y="209"/>
                  </a:lnTo>
                  <a:lnTo>
                    <a:pt x="418" y="216"/>
                  </a:lnTo>
                  <a:lnTo>
                    <a:pt x="410" y="223"/>
                  </a:lnTo>
                  <a:lnTo>
                    <a:pt x="403" y="231"/>
                  </a:lnTo>
                  <a:lnTo>
                    <a:pt x="396" y="231"/>
                  </a:lnTo>
                  <a:lnTo>
                    <a:pt x="382" y="238"/>
                  </a:lnTo>
                  <a:lnTo>
                    <a:pt x="374" y="245"/>
                  </a:lnTo>
                  <a:lnTo>
                    <a:pt x="367" y="245"/>
                  </a:lnTo>
                  <a:lnTo>
                    <a:pt x="360" y="252"/>
                  </a:lnTo>
                  <a:lnTo>
                    <a:pt x="353" y="252"/>
                  </a:lnTo>
                  <a:lnTo>
                    <a:pt x="338" y="259"/>
                  </a:lnTo>
                  <a:lnTo>
                    <a:pt x="331" y="259"/>
                  </a:lnTo>
                  <a:lnTo>
                    <a:pt x="317" y="267"/>
                  </a:lnTo>
                  <a:lnTo>
                    <a:pt x="310" y="267"/>
                  </a:lnTo>
                  <a:lnTo>
                    <a:pt x="302" y="267"/>
                  </a:lnTo>
                  <a:lnTo>
                    <a:pt x="288" y="267"/>
                  </a:lnTo>
                  <a:lnTo>
                    <a:pt x="274" y="274"/>
                  </a:lnTo>
                  <a:lnTo>
                    <a:pt x="266" y="274"/>
                  </a:lnTo>
                  <a:lnTo>
                    <a:pt x="252" y="274"/>
                  </a:lnTo>
                  <a:lnTo>
                    <a:pt x="209" y="274"/>
                  </a:lnTo>
                  <a:lnTo>
                    <a:pt x="194" y="274"/>
                  </a:lnTo>
                  <a:lnTo>
                    <a:pt x="187" y="274"/>
                  </a:lnTo>
                  <a:lnTo>
                    <a:pt x="173" y="267"/>
                  </a:lnTo>
                  <a:lnTo>
                    <a:pt x="166" y="267"/>
                  </a:lnTo>
                  <a:lnTo>
                    <a:pt x="151" y="267"/>
                  </a:lnTo>
                  <a:lnTo>
                    <a:pt x="144" y="267"/>
                  </a:lnTo>
                  <a:lnTo>
                    <a:pt x="130" y="259"/>
                  </a:lnTo>
                  <a:lnTo>
                    <a:pt x="122" y="259"/>
                  </a:lnTo>
                  <a:lnTo>
                    <a:pt x="115" y="252"/>
                  </a:lnTo>
                  <a:lnTo>
                    <a:pt x="101" y="252"/>
                  </a:lnTo>
                  <a:lnTo>
                    <a:pt x="94" y="245"/>
                  </a:lnTo>
                  <a:lnTo>
                    <a:pt x="86" y="245"/>
                  </a:lnTo>
                  <a:lnTo>
                    <a:pt x="79" y="238"/>
                  </a:lnTo>
                  <a:lnTo>
                    <a:pt x="72" y="231"/>
                  </a:lnTo>
                  <a:lnTo>
                    <a:pt x="65" y="231"/>
                  </a:lnTo>
                  <a:lnTo>
                    <a:pt x="58" y="223"/>
                  </a:lnTo>
                  <a:lnTo>
                    <a:pt x="50" y="216"/>
                  </a:lnTo>
                  <a:lnTo>
                    <a:pt x="43" y="216"/>
                  </a:lnTo>
                  <a:lnTo>
                    <a:pt x="36" y="209"/>
                  </a:lnTo>
                  <a:lnTo>
                    <a:pt x="29" y="202"/>
                  </a:lnTo>
                  <a:lnTo>
                    <a:pt x="22" y="195"/>
                  </a:lnTo>
                  <a:lnTo>
                    <a:pt x="22" y="187"/>
                  </a:lnTo>
                  <a:lnTo>
                    <a:pt x="14" y="180"/>
                  </a:lnTo>
                  <a:lnTo>
                    <a:pt x="7" y="173"/>
                  </a:lnTo>
                  <a:lnTo>
                    <a:pt x="7" y="166"/>
                  </a:lnTo>
                  <a:lnTo>
                    <a:pt x="7" y="159"/>
                  </a:lnTo>
                  <a:lnTo>
                    <a:pt x="7" y="151"/>
                  </a:lnTo>
                  <a:lnTo>
                    <a:pt x="0" y="144"/>
                  </a:lnTo>
                  <a:lnTo>
                    <a:pt x="0" y="130"/>
                  </a:lnTo>
                  <a:lnTo>
                    <a:pt x="7" y="123"/>
                  </a:lnTo>
                  <a:lnTo>
                    <a:pt x="7" y="115"/>
                  </a:lnTo>
                  <a:lnTo>
                    <a:pt x="7" y="108"/>
                  </a:lnTo>
                  <a:lnTo>
                    <a:pt x="7" y="101"/>
                  </a:lnTo>
                  <a:lnTo>
                    <a:pt x="14" y="94"/>
                  </a:lnTo>
                  <a:lnTo>
                    <a:pt x="14" y="87"/>
                  </a:lnTo>
                  <a:lnTo>
                    <a:pt x="22" y="79"/>
                  </a:lnTo>
                  <a:lnTo>
                    <a:pt x="29" y="72"/>
                  </a:lnTo>
                  <a:lnTo>
                    <a:pt x="36" y="65"/>
                  </a:lnTo>
                  <a:lnTo>
                    <a:pt x="43" y="58"/>
                  </a:lnTo>
                  <a:lnTo>
                    <a:pt x="50" y="51"/>
                  </a:lnTo>
                  <a:lnTo>
                    <a:pt x="58" y="51"/>
                  </a:lnTo>
                  <a:lnTo>
                    <a:pt x="65" y="43"/>
                  </a:lnTo>
                  <a:lnTo>
                    <a:pt x="72" y="36"/>
                  </a:lnTo>
                  <a:lnTo>
                    <a:pt x="79" y="36"/>
                  </a:lnTo>
                  <a:lnTo>
                    <a:pt x="86" y="29"/>
                  </a:lnTo>
                  <a:lnTo>
                    <a:pt x="94" y="29"/>
                  </a:lnTo>
                  <a:lnTo>
                    <a:pt x="101" y="22"/>
                  </a:lnTo>
                  <a:lnTo>
                    <a:pt x="115" y="22"/>
                  </a:lnTo>
                  <a:lnTo>
                    <a:pt x="122" y="15"/>
                  </a:lnTo>
                  <a:lnTo>
                    <a:pt x="130" y="15"/>
                  </a:lnTo>
                  <a:lnTo>
                    <a:pt x="144" y="7"/>
                  </a:lnTo>
                  <a:lnTo>
                    <a:pt x="151" y="7"/>
                  </a:lnTo>
                  <a:lnTo>
                    <a:pt x="166" y="7"/>
                  </a:lnTo>
                  <a:lnTo>
                    <a:pt x="173" y="0"/>
                  </a:lnTo>
                  <a:lnTo>
                    <a:pt x="187" y="0"/>
                  </a:lnTo>
                  <a:lnTo>
                    <a:pt x="194" y="0"/>
                  </a:lnTo>
                  <a:lnTo>
                    <a:pt x="209" y="0"/>
                  </a:lnTo>
                  <a:lnTo>
                    <a:pt x="252" y="0"/>
                  </a:lnTo>
                  <a:lnTo>
                    <a:pt x="266" y="0"/>
                  </a:lnTo>
                  <a:lnTo>
                    <a:pt x="274" y="0"/>
                  </a:lnTo>
                  <a:lnTo>
                    <a:pt x="288" y="0"/>
                  </a:lnTo>
                  <a:lnTo>
                    <a:pt x="302" y="7"/>
                  </a:lnTo>
                  <a:lnTo>
                    <a:pt x="310" y="7"/>
                  </a:lnTo>
                  <a:lnTo>
                    <a:pt x="317" y="7"/>
                  </a:lnTo>
                  <a:lnTo>
                    <a:pt x="331" y="15"/>
                  </a:lnTo>
                  <a:lnTo>
                    <a:pt x="338" y="15"/>
                  </a:lnTo>
                  <a:lnTo>
                    <a:pt x="353" y="22"/>
                  </a:lnTo>
                  <a:lnTo>
                    <a:pt x="360" y="22"/>
                  </a:lnTo>
                  <a:lnTo>
                    <a:pt x="367" y="29"/>
                  </a:lnTo>
                  <a:lnTo>
                    <a:pt x="374" y="29"/>
                  </a:lnTo>
                  <a:lnTo>
                    <a:pt x="382" y="36"/>
                  </a:lnTo>
                  <a:lnTo>
                    <a:pt x="396" y="36"/>
                  </a:lnTo>
                  <a:lnTo>
                    <a:pt x="403" y="43"/>
                  </a:lnTo>
                  <a:lnTo>
                    <a:pt x="410" y="51"/>
                  </a:lnTo>
                  <a:lnTo>
                    <a:pt x="418" y="51"/>
                  </a:lnTo>
                  <a:lnTo>
                    <a:pt x="418" y="58"/>
                  </a:lnTo>
                  <a:lnTo>
                    <a:pt x="425" y="65"/>
                  </a:lnTo>
                  <a:lnTo>
                    <a:pt x="432" y="72"/>
                  </a:lnTo>
                  <a:lnTo>
                    <a:pt x="439" y="79"/>
                  </a:lnTo>
                  <a:lnTo>
                    <a:pt x="446" y="87"/>
                  </a:lnTo>
                  <a:lnTo>
                    <a:pt x="454" y="94"/>
                  </a:lnTo>
                  <a:lnTo>
                    <a:pt x="454" y="101"/>
                  </a:lnTo>
                  <a:lnTo>
                    <a:pt x="454" y="108"/>
                  </a:lnTo>
                  <a:lnTo>
                    <a:pt x="461" y="115"/>
                  </a:lnTo>
                  <a:lnTo>
                    <a:pt x="461" y="123"/>
                  </a:lnTo>
                  <a:lnTo>
                    <a:pt x="461" y="130"/>
                  </a:lnTo>
                  <a:lnTo>
                    <a:pt x="461" y="1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9740" name="Freeform 14"/>
            <p:cNvSpPr>
              <a:spLocks/>
            </p:cNvSpPr>
            <p:nvPr/>
          </p:nvSpPr>
          <p:spPr bwMode="auto">
            <a:xfrm>
              <a:off x="3092" y="2814"/>
              <a:ext cx="461" cy="274"/>
            </a:xfrm>
            <a:custGeom>
              <a:avLst/>
              <a:gdLst>
                <a:gd name="T0" fmla="*/ 461 w 461"/>
                <a:gd name="T1" fmla="*/ 144 h 274"/>
                <a:gd name="T2" fmla="*/ 461 w 461"/>
                <a:gd name="T3" fmla="*/ 159 h 274"/>
                <a:gd name="T4" fmla="*/ 454 w 461"/>
                <a:gd name="T5" fmla="*/ 173 h 274"/>
                <a:gd name="T6" fmla="*/ 446 w 461"/>
                <a:gd name="T7" fmla="*/ 180 h 274"/>
                <a:gd name="T8" fmla="*/ 439 w 461"/>
                <a:gd name="T9" fmla="*/ 195 h 274"/>
                <a:gd name="T10" fmla="*/ 425 w 461"/>
                <a:gd name="T11" fmla="*/ 209 h 274"/>
                <a:gd name="T12" fmla="*/ 418 w 461"/>
                <a:gd name="T13" fmla="*/ 216 h 274"/>
                <a:gd name="T14" fmla="*/ 403 w 461"/>
                <a:gd name="T15" fmla="*/ 231 h 274"/>
                <a:gd name="T16" fmla="*/ 382 w 461"/>
                <a:gd name="T17" fmla="*/ 238 h 274"/>
                <a:gd name="T18" fmla="*/ 367 w 461"/>
                <a:gd name="T19" fmla="*/ 245 h 274"/>
                <a:gd name="T20" fmla="*/ 353 w 461"/>
                <a:gd name="T21" fmla="*/ 252 h 274"/>
                <a:gd name="T22" fmla="*/ 331 w 461"/>
                <a:gd name="T23" fmla="*/ 259 h 274"/>
                <a:gd name="T24" fmla="*/ 310 w 461"/>
                <a:gd name="T25" fmla="*/ 267 h 274"/>
                <a:gd name="T26" fmla="*/ 288 w 461"/>
                <a:gd name="T27" fmla="*/ 267 h 274"/>
                <a:gd name="T28" fmla="*/ 266 w 461"/>
                <a:gd name="T29" fmla="*/ 274 h 274"/>
                <a:gd name="T30" fmla="*/ 209 w 461"/>
                <a:gd name="T31" fmla="*/ 274 h 274"/>
                <a:gd name="T32" fmla="*/ 187 w 461"/>
                <a:gd name="T33" fmla="*/ 274 h 274"/>
                <a:gd name="T34" fmla="*/ 166 w 461"/>
                <a:gd name="T35" fmla="*/ 267 h 274"/>
                <a:gd name="T36" fmla="*/ 144 w 461"/>
                <a:gd name="T37" fmla="*/ 267 h 274"/>
                <a:gd name="T38" fmla="*/ 122 w 461"/>
                <a:gd name="T39" fmla="*/ 259 h 274"/>
                <a:gd name="T40" fmla="*/ 101 w 461"/>
                <a:gd name="T41" fmla="*/ 252 h 274"/>
                <a:gd name="T42" fmla="*/ 86 w 461"/>
                <a:gd name="T43" fmla="*/ 245 h 274"/>
                <a:gd name="T44" fmla="*/ 72 w 461"/>
                <a:gd name="T45" fmla="*/ 231 h 274"/>
                <a:gd name="T46" fmla="*/ 58 w 461"/>
                <a:gd name="T47" fmla="*/ 223 h 274"/>
                <a:gd name="T48" fmla="*/ 43 w 461"/>
                <a:gd name="T49" fmla="*/ 216 h 274"/>
                <a:gd name="T50" fmla="*/ 29 w 461"/>
                <a:gd name="T51" fmla="*/ 202 h 274"/>
                <a:gd name="T52" fmla="*/ 22 w 461"/>
                <a:gd name="T53" fmla="*/ 187 h 274"/>
                <a:gd name="T54" fmla="*/ 14 w 461"/>
                <a:gd name="T55" fmla="*/ 180 h 274"/>
                <a:gd name="T56" fmla="*/ 7 w 461"/>
                <a:gd name="T57" fmla="*/ 166 h 274"/>
                <a:gd name="T58" fmla="*/ 7 w 461"/>
                <a:gd name="T59" fmla="*/ 151 h 274"/>
                <a:gd name="T60" fmla="*/ 0 w 461"/>
                <a:gd name="T61" fmla="*/ 130 h 274"/>
                <a:gd name="T62" fmla="*/ 7 w 461"/>
                <a:gd name="T63" fmla="*/ 115 h 274"/>
                <a:gd name="T64" fmla="*/ 7 w 461"/>
                <a:gd name="T65" fmla="*/ 101 h 274"/>
                <a:gd name="T66" fmla="*/ 14 w 461"/>
                <a:gd name="T67" fmla="*/ 87 h 274"/>
                <a:gd name="T68" fmla="*/ 22 w 461"/>
                <a:gd name="T69" fmla="*/ 79 h 274"/>
                <a:gd name="T70" fmla="*/ 36 w 461"/>
                <a:gd name="T71" fmla="*/ 65 h 274"/>
                <a:gd name="T72" fmla="*/ 50 w 461"/>
                <a:gd name="T73" fmla="*/ 51 h 274"/>
                <a:gd name="T74" fmla="*/ 65 w 461"/>
                <a:gd name="T75" fmla="*/ 43 h 274"/>
                <a:gd name="T76" fmla="*/ 79 w 461"/>
                <a:gd name="T77" fmla="*/ 36 h 274"/>
                <a:gd name="T78" fmla="*/ 94 w 461"/>
                <a:gd name="T79" fmla="*/ 29 h 274"/>
                <a:gd name="T80" fmla="*/ 115 w 461"/>
                <a:gd name="T81" fmla="*/ 22 h 274"/>
                <a:gd name="T82" fmla="*/ 130 w 461"/>
                <a:gd name="T83" fmla="*/ 15 h 274"/>
                <a:gd name="T84" fmla="*/ 151 w 461"/>
                <a:gd name="T85" fmla="*/ 7 h 274"/>
                <a:gd name="T86" fmla="*/ 173 w 461"/>
                <a:gd name="T87" fmla="*/ 0 h 274"/>
                <a:gd name="T88" fmla="*/ 194 w 461"/>
                <a:gd name="T89" fmla="*/ 0 h 274"/>
                <a:gd name="T90" fmla="*/ 252 w 461"/>
                <a:gd name="T91" fmla="*/ 0 h 274"/>
                <a:gd name="T92" fmla="*/ 274 w 461"/>
                <a:gd name="T93" fmla="*/ 0 h 274"/>
                <a:gd name="T94" fmla="*/ 302 w 461"/>
                <a:gd name="T95" fmla="*/ 7 h 274"/>
                <a:gd name="T96" fmla="*/ 317 w 461"/>
                <a:gd name="T97" fmla="*/ 7 h 274"/>
                <a:gd name="T98" fmla="*/ 338 w 461"/>
                <a:gd name="T99" fmla="*/ 15 h 274"/>
                <a:gd name="T100" fmla="*/ 360 w 461"/>
                <a:gd name="T101" fmla="*/ 22 h 274"/>
                <a:gd name="T102" fmla="*/ 374 w 461"/>
                <a:gd name="T103" fmla="*/ 29 h 274"/>
                <a:gd name="T104" fmla="*/ 396 w 461"/>
                <a:gd name="T105" fmla="*/ 36 h 274"/>
                <a:gd name="T106" fmla="*/ 410 w 461"/>
                <a:gd name="T107" fmla="*/ 51 h 274"/>
                <a:gd name="T108" fmla="*/ 418 w 461"/>
                <a:gd name="T109" fmla="*/ 58 h 274"/>
                <a:gd name="T110" fmla="*/ 432 w 461"/>
                <a:gd name="T111" fmla="*/ 72 h 274"/>
                <a:gd name="T112" fmla="*/ 439 w 461"/>
                <a:gd name="T113" fmla="*/ 79 h 274"/>
                <a:gd name="T114" fmla="*/ 454 w 461"/>
                <a:gd name="T115" fmla="*/ 94 h 274"/>
                <a:gd name="T116" fmla="*/ 454 w 461"/>
                <a:gd name="T117" fmla="*/ 108 h 274"/>
                <a:gd name="T118" fmla="*/ 461 w 461"/>
                <a:gd name="T119" fmla="*/ 123 h 274"/>
                <a:gd name="T120" fmla="*/ 461 w 461"/>
                <a:gd name="T121" fmla="*/ 137 h 27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461" h="274">
                  <a:moveTo>
                    <a:pt x="461" y="137"/>
                  </a:moveTo>
                  <a:lnTo>
                    <a:pt x="461" y="144"/>
                  </a:lnTo>
                  <a:lnTo>
                    <a:pt x="461" y="151"/>
                  </a:lnTo>
                  <a:lnTo>
                    <a:pt x="461" y="159"/>
                  </a:lnTo>
                  <a:lnTo>
                    <a:pt x="454" y="166"/>
                  </a:lnTo>
                  <a:lnTo>
                    <a:pt x="454" y="173"/>
                  </a:lnTo>
                  <a:lnTo>
                    <a:pt x="454" y="180"/>
                  </a:lnTo>
                  <a:lnTo>
                    <a:pt x="446" y="180"/>
                  </a:lnTo>
                  <a:lnTo>
                    <a:pt x="439" y="187"/>
                  </a:lnTo>
                  <a:lnTo>
                    <a:pt x="439" y="195"/>
                  </a:lnTo>
                  <a:lnTo>
                    <a:pt x="432" y="202"/>
                  </a:lnTo>
                  <a:lnTo>
                    <a:pt x="425" y="209"/>
                  </a:lnTo>
                  <a:lnTo>
                    <a:pt x="418" y="216"/>
                  </a:lnTo>
                  <a:lnTo>
                    <a:pt x="410" y="223"/>
                  </a:lnTo>
                  <a:lnTo>
                    <a:pt x="403" y="231"/>
                  </a:lnTo>
                  <a:lnTo>
                    <a:pt x="396" y="231"/>
                  </a:lnTo>
                  <a:lnTo>
                    <a:pt x="382" y="238"/>
                  </a:lnTo>
                  <a:lnTo>
                    <a:pt x="374" y="245"/>
                  </a:lnTo>
                  <a:lnTo>
                    <a:pt x="367" y="245"/>
                  </a:lnTo>
                  <a:lnTo>
                    <a:pt x="360" y="252"/>
                  </a:lnTo>
                  <a:lnTo>
                    <a:pt x="353" y="252"/>
                  </a:lnTo>
                  <a:lnTo>
                    <a:pt x="338" y="259"/>
                  </a:lnTo>
                  <a:lnTo>
                    <a:pt x="331" y="259"/>
                  </a:lnTo>
                  <a:lnTo>
                    <a:pt x="317" y="267"/>
                  </a:lnTo>
                  <a:lnTo>
                    <a:pt x="310" y="267"/>
                  </a:lnTo>
                  <a:lnTo>
                    <a:pt x="302" y="267"/>
                  </a:lnTo>
                  <a:lnTo>
                    <a:pt x="288" y="267"/>
                  </a:lnTo>
                  <a:lnTo>
                    <a:pt x="274" y="274"/>
                  </a:lnTo>
                  <a:lnTo>
                    <a:pt x="266" y="274"/>
                  </a:lnTo>
                  <a:lnTo>
                    <a:pt x="252" y="274"/>
                  </a:lnTo>
                  <a:lnTo>
                    <a:pt x="209" y="274"/>
                  </a:lnTo>
                  <a:lnTo>
                    <a:pt x="194" y="274"/>
                  </a:lnTo>
                  <a:lnTo>
                    <a:pt x="187" y="274"/>
                  </a:lnTo>
                  <a:lnTo>
                    <a:pt x="173" y="267"/>
                  </a:lnTo>
                  <a:lnTo>
                    <a:pt x="166" y="267"/>
                  </a:lnTo>
                  <a:lnTo>
                    <a:pt x="151" y="267"/>
                  </a:lnTo>
                  <a:lnTo>
                    <a:pt x="144" y="267"/>
                  </a:lnTo>
                  <a:lnTo>
                    <a:pt x="130" y="259"/>
                  </a:lnTo>
                  <a:lnTo>
                    <a:pt x="122" y="259"/>
                  </a:lnTo>
                  <a:lnTo>
                    <a:pt x="115" y="252"/>
                  </a:lnTo>
                  <a:lnTo>
                    <a:pt x="101" y="252"/>
                  </a:lnTo>
                  <a:lnTo>
                    <a:pt x="94" y="245"/>
                  </a:lnTo>
                  <a:lnTo>
                    <a:pt x="86" y="245"/>
                  </a:lnTo>
                  <a:lnTo>
                    <a:pt x="79" y="238"/>
                  </a:lnTo>
                  <a:lnTo>
                    <a:pt x="72" y="231"/>
                  </a:lnTo>
                  <a:lnTo>
                    <a:pt x="65" y="231"/>
                  </a:lnTo>
                  <a:lnTo>
                    <a:pt x="58" y="223"/>
                  </a:lnTo>
                  <a:lnTo>
                    <a:pt x="50" y="216"/>
                  </a:lnTo>
                  <a:lnTo>
                    <a:pt x="43" y="216"/>
                  </a:lnTo>
                  <a:lnTo>
                    <a:pt x="36" y="209"/>
                  </a:lnTo>
                  <a:lnTo>
                    <a:pt x="29" y="202"/>
                  </a:lnTo>
                  <a:lnTo>
                    <a:pt x="22" y="195"/>
                  </a:lnTo>
                  <a:lnTo>
                    <a:pt x="22" y="187"/>
                  </a:lnTo>
                  <a:lnTo>
                    <a:pt x="14" y="180"/>
                  </a:lnTo>
                  <a:lnTo>
                    <a:pt x="7" y="173"/>
                  </a:lnTo>
                  <a:lnTo>
                    <a:pt x="7" y="166"/>
                  </a:lnTo>
                  <a:lnTo>
                    <a:pt x="7" y="159"/>
                  </a:lnTo>
                  <a:lnTo>
                    <a:pt x="7" y="151"/>
                  </a:lnTo>
                  <a:lnTo>
                    <a:pt x="0" y="144"/>
                  </a:lnTo>
                  <a:lnTo>
                    <a:pt x="0" y="130"/>
                  </a:lnTo>
                  <a:lnTo>
                    <a:pt x="7" y="123"/>
                  </a:lnTo>
                  <a:lnTo>
                    <a:pt x="7" y="115"/>
                  </a:lnTo>
                  <a:lnTo>
                    <a:pt x="7" y="108"/>
                  </a:lnTo>
                  <a:lnTo>
                    <a:pt x="7" y="101"/>
                  </a:lnTo>
                  <a:lnTo>
                    <a:pt x="14" y="94"/>
                  </a:lnTo>
                  <a:lnTo>
                    <a:pt x="14" y="87"/>
                  </a:lnTo>
                  <a:lnTo>
                    <a:pt x="22" y="79"/>
                  </a:lnTo>
                  <a:lnTo>
                    <a:pt x="29" y="72"/>
                  </a:lnTo>
                  <a:lnTo>
                    <a:pt x="36" y="65"/>
                  </a:lnTo>
                  <a:lnTo>
                    <a:pt x="43" y="58"/>
                  </a:lnTo>
                  <a:lnTo>
                    <a:pt x="50" y="51"/>
                  </a:lnTo>
                  <a:lnTo>
                    <a:pt x="58" y="51"/>
                  </a:lnTo>
                  <a:lnTo>
                    <a:pt x="65" y="43"/>
                  </a:lnTo>
                  <a:lnTo>
                    <a:pt x="72" y="36"/>
                  </a:lnTo>
                  <a:lnTo>
                    <a:pt x="79" y="36"/>
                  </a:lnTo>
                  <a:lnTo>
                    <a:pt x="86" y="29"/>
                  </a:lnTo>
                  <a:lnTo>
                    <a:pt x="94" y="29"/>
                  </a:lnTo>
                  <a:lnTo>
                    <a:pt x="101" y="22"/>
                  </a:lnTo>
                  <a:lnTo>
                    <a:pt x="115" y="22"/>
                  </a:lnTo>
                  <a:lnTo>
                    <a:pt x="122" y="15"/>
                  </a:lnTo>
                  <a:lnTo>
                    <a:pt x="130" y="15"/>
                  </a:lnTo>
                  <a:lnTo>
                    <a:pt x="144" y="7"/>
                  </a:lnTo>
                  <a:lnTo>
                    <a:pt x="151" y="7"/>
                  </a:lnTo>
                  <a:lnTo>
                    <a:pt x="166" y="7"/>
                  </a:lnTo>
                  <a:lnTo>
                    <a:pt x="173" y="0"/>
                  </a:lnTo>
                  <a:lnTo>
                    <a:pt x="187" y="0"/>
                  </a:lnTo>
                  <a:lnTo>
                    <a:pt x="194" y="0"/>
                  </a:lnTo>
                  <a:lnTo>
                    <a:pt x="209" y="0"/>
                  </a:lnTo>
                  <a:lnTo>
                    <a:pt x="252" y="0"/>
                  </a:lnTo>
                  <a:lnTo>
                    <a:pt x="266" y="0"/>
                  </a:lnTo>
                  <a:lnTo>
                    <a:pt x="274" y="0"/>
                  </a:lnTo>
                  <a:lnTo>
                    <a:pt x="288" y="0"/>
                  </a:lnTo>
                  <a:lnTo>
                    <a:pt x="302" y="7"/>
                  </a:lnTo>
                  <a:lnTo>
                    <a:pt x="310" y="7"/>
                  </a:lnTo>
                  <a:lnTo>
                    <a:pt x="317" y="7"/>
                  </a:lnTo>
                  <a:lnTo>
                    <a:pt x="331" y="15"/>
                  </a:lnTo>
                  <a:lnTo>
                    <a:pt x="338" y="15"/>
                  </a:lnTo>
                  <a:lnTo>
                    <a:pt x="353" y="22"/>
                  </a:lnTo>
                  <a:lnTo>
                    <a:pt x="360" y="22"/>
                  </a:lnTo>
                  <a:lnTo>
                    <a:pt x="367" y="29"/>
                  </a:lnTo>
                  <a:lnTo>
                    <a:pt x="374" y="29"/>
                  </a:lnTo>
                  <a:lnTo>
                    <a:pt x="382" y="36"/>
                  </a:lnTo>
                  <a:lnTo>
                    <a:pt x="396" y="36"/>
                  </a:lnTo>
                  <a:lnTo>
                    <a:pt x="403" y="43"/>
                  </a:lnTo>
                  <a:lnTo>
                    <a:pt x="410" y="51"/>
                  </a:lnTo>
                  <a:lnTo>
                    <a:pt x="418" y="51"/>
                  </a:lnTo>
                  <a:lnTo>
                    <a:pt x="418" y="58"/>
                  </a:lnTo>
                  <a:lnTo>
                    <a:pt x="425" y="65"/>
                  </a:lnTo>
                  <a:lnTo>
                    <a:pt x="432" y="72"/>
                  </a:lnTo>
                  <a:lnTo>
                    <a:pt x="439" y="79"/>
                  </a:lnTo>
                  <a:lnTo>
                    <a:pt x="446" y="87"/>
                  </a:lnTo>
                  <a:lnTo>
                    <a:pt x="454" y="94"/>
                  </a:lnTo>
                  <a:lnTo>
                    <a:pt x="454" y="101"/>
                  </a:lnTo>
                  <a:lnTo>
                    <a:pt x="454" y="108"/>
                  </a:lnTo>
                  <a:lnTo>
                    <a:pt x="461" y="115"/>
                  </a:lnTo>
                  <a:lnTo>
                    <a:pt x="461" y="123"/>
                  </a:lnTo>
                  <a:lnTo>
                    <a:pt x="461" y="130"/>
                  </a:lnTo>
                  <a:lnTo>
                    <a:pt x="461" y="137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9741" name="Rectangle 15"/>
            <p:cNvSpPr>
              <a:spLocks noChangeArrowheads="1"/>
            </p:cNvSpPr>
            <p:nvPr/>
          </p:nvSpPr>
          <p:spPr bwMode="auto">
            <a:xfrm>
              <a:off x="3225" y="2836"/>
              <a:ext cx="203" cy="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800000"/>
                </a:buClr>
                <a:buSzPct val="6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è"/>
                <a:defRPr sz="2200">
                  <a:solidFill>
                    <a:schemeClr val="tx1"/>
                  </a:solidFill>
                  <a:latin typeface="Arial Narrow" panose="020B060602020203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9900"/>
                </a:buClr>
                <a:buSzPct val="8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F9900"/>
                </a:buClr>
                <a:buSzPct val="125000"/>
                <a:buFont typeface="Arial Narrow" panose="020B0606020202030204" pitchFamily="34" charset="0"/>
                <a:buChar char="−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ru-RU" sz="1300">
                  <a:solidFill>
                    <a:srgbClr val="000000"/>
                  </a:solidFill>
                </a:rPr>
                <a:t>Strategic</a:t>
              </a:r>
              <a:endParaRPr lang="ru-RU" altLang="ru-RU"/>
            </a:p>
          </p:txBody>
        </p:sp>
        <p:sp>
          <p:nvSpPr>
            <p:cNvPr id="29742" name="Rectangle 16"/>
            <p:cNvSpPr>
              <a:spLocks noChangeArrowheads="1"/>
            </p:cNvSpPr>
            <p:nvPr/>
          </p:nvSpPr>
          <p:spPr bwMode="auto">
            <a:xfrm>
              <a:off x="3199" y="2951"/>
              <a:ext cx="246" cy="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800000"/>
                </a:buClr>
                <a:buSzPct val="6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è"/>
                <a:defRPr sz="2200">
                  <a:solidFill>
                    <a:schemeClr val="tx1"/>
                  </a:solidFill>
                  <a:latin typeface="Arial Narrow" panose="020B060602020203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9900"/>
                </a:buClr>
                <a:buSzPct val="8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F9900"/>
                </a:buClr>
                <a:buSzPct val="125000"/>
                <a:buFont typeface="Arial Narrow" panose="020B0606020202030204" pitchFamily="34" charset="0"/>
                <a:buChar char="−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ru-RU" sz="1300">
                  <a:solidFill>
                    <a:srgbClr val="000000"/>
                  </a:solidFill>
                </a:rPr>
                <a:t>objective 1</a:t>
              </a:r>
              <a:endParaRPr lang="ru-RU" altLang="ru-RU"/>
            </a:p>
          </p:txBody>
        </p:sp>
      </p:grpSp>
      <p:sp>
        <p:nvSpPr>
          <p:cNvPr id="29701" name="Line 17"/>
          <p:cNvSpPr>
            <a:spLocks noChangeShapeType="1"/>
          </p:cNvSpPr>
          <p:nvPr/>
        </p:nvSpPr>
        <p:spPr bwMode="auto">
          <a:xfrm>
            <a:off x="3490913" y="3198813"/>
            <a:ext cx="1981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9702" name="Rectangle 18"/>
          <p:cNvSpPr>
            <a:spLocks noChangeArrowheads="1"/>
          </p:cNvSpPr>
          <p:nvPr/>
        </p:nvSpPr>
        <p:spPr bwMode="auto">
          <a:xfrm>
            <a:off x="4786313" y="1268413"/>
            <a:ext cx="3355975" cy="1512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indent="193675">
              <a:spcBef>
                <a:spcPct val="20000"/>
              </a:spcBef>
              <a:buClr>
                <a:srgbClr val="800000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1308100" indent="-4572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è"/>
              <a:defRPr sz="22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955800" indent="-457200">
              <a:spcBef>
                <a:spcPct val="20000"/>
              </a:spcBef>
              <a:buClr>
                <a:srgbClr val="009900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2603500" indent="-457200">
              <a:spcBef>
                <a:spcPct val="20000"/>
              </a:spcBef>
              <a:buClr>
                <a:srgbClr val="FF9900"/>
              </a:buClr>
              <a:buSzPct val="125000"/>
              <a:buFont typeface="Arial Narrow" panose="020B0606020202030204" pitchFamily="34" charset="0"/>
              <a:buChar char="−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3251200" indent="-457200">
              <a:spcBef>
                <a:spcPct val="20000"/>
              </a:spcBef>
              <a:buClr>
                <a:srgbClr val="FF0066"/>
              </a:buClr>
              <a:buSzPct val="110000"/>
              <a:buFont typeface="Wingdings" panose="05000000000000000000" pitchFamily="2" charset="2"/>
              <a:buChar char="ü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3708400" indent="-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66"/>
              </a:buClr>
              <a:buSzPct val="110000"/>
              <a:buFont typeface="Wingdings" panose="05000000000000000000" pitchFamily="2" charset="2"/>
              <a:buChar char="ü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4165600" indent="-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66"/>
              </a:buClr>
              <a:buSzPct val="110000"/>
              <a:buFont typeface="Wingdings" panose="05000000000000000000" pitchFamily="2" charset="2"/>
              <a:buChar char="ü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4622800" indent="-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66"/>
              </a:buClr>
              <a:buSzPct val="110000"/>
              <a:buFont typeface="Wingdings" panose="05000000000000000000" pitchFamily="2" charset="2"/>
              <a:buChar char="ü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5080000" indent="-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66"/>
              </a:buClr>
              <a:buSzPct val="110000"/>
              <a:buFont typeface="Wingdings" panose="05000000000000000000" pitchFamily="2" charset="2"/>
              <a:buChar char="ü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ClrTx/>
              <a:buSzTx/>
              <a:buFontTx/>
              <a:buAutoNum type="arabicPeriod"/>
            </a:pPr>
            <a:r>
              <a:rPr lang="en-US" altLang="ru-RU" sz="1800"/>
              <a:t>Has very weak influence on</a:t>
            </a:r>
            <a:endParaRPr lang="ru-RU" altLang="ru-RU" sz="1800"/>
          </a:p>
          <a:p>
            <a:pPr>
              <a:lnSpc>
                <a:spcPct val="90000"/>
              </a:lnSpc>
              <a:spcBef>
                <a:spcPct val="0"/>
              </a:spcBef>
              <a:buClrTx/>
              <a:buSzTx/>
              <a:buFontTx/>
              <a:buAutoNum type="arabicPeriod"/>
            </a:pPr>
            <a:r>
              <a:rPr lang="en-US" altLang="ru-RU" sz="1800"/>
              <a:t>Has minimal influence on</a:t>
            </a:r>
            <a:endParaRPr lang="ru-RU" altLang="ru-RU" sz="1800"/>
          </a:p>
          <a:p>
            <a:pPr>
              <a:lnSpc>
                <a:spcPct val="90000"/>
              </a:lnSpc>
              <a:spcBef>
                <a:spcPct val="0"/>
              </a:spcBef>
              <a:buClrTx/>
              <a:buSzTx/>
              <a:buFontTx/>
              <a:buAutoNum type="arabicPeriod"/>
            </a:pPr>
            <a:r>
              <a:rPr lang="en-US" altLang="ru-RU" sz="1800"/>
              <a:t>Has normal influence on</a:t>
            </a:r>
            <a:endParaRPr lang="ru-RU" altLang="ru-RU" sz="1800"/>
          </a:p>
          <a:p>
            <a:pPr>
              <a:lnSpc>
                <a:spcPct val="90000"/>
              </a:lnSpc>
              <a:spcBef>
                <a:spcPct val="0"/>
              </a:spcBef>
              <a:buClrTx/>
              <a:buSzTx/>
              <a:buFontTx/>
              <a:buAutoNum type="arabicPeriod"/>
            </a:pPr>
            <a:r>
              <a:rPr lang="en-US" altLang="ru-RU" sz="1800"/>
              <a:t>Has strong influence on</a:t>
            </a:r>
            <a:endParaRPr lang="ru-RU" altLang="ru-RU" sz="1800"/>
          </a:p>
          <a:p>
            <a:pPr>
              <a:lnSpc>
                <a:spcPct val="90000"/>
              </a:lnSpc>
              <a:spcBef>
                <a:spcPct val="0"/>
              </a:spcBef>
              <a:buClrTx/>
              <a:buSzTx/>
              <a:buFontTx/>
              <a:buAutoNum type="arabicPeriod"/>
            </a:pPr>
            <a:r>
              <a:rPr lang="en-US" altLang="ru-RU" sz="1800"/>
              <a:t>Has very strong influence on</a:t>
            </a:r>
            <a:endParaRPr lang="ru-RU" altLang="ru-RU" sz="1800"/>
          </a:p>
        </p:txBody>
      </p:sp>
      <p:grpSp>
        <p:nvGrpSpPr>
          <p:cNvPr id="29703" name="Group 19"/>
          <p:cNvGrpSpPr>
            <a:grpSpLocks/>
          </p:cNvGrpSpPr>
          <p:nvPr/>
        </p:nvGrpSpPr>
        <p:grpSpPr bwMode="auto">
          <a:xfrm>
            <a:off x="2195513" y="3935413"/>
            <a:ext cx="1219200" cy="763587"/>
            <a:chOff x="1440" y="2448"/>
            <a:chExt cx="768" cy="481"/>
          </a:xfrm>
        </p:grpSpPr>
        <p:sp>
          <p:nvSpPr>
            <p:cNvPr id="29730" name="Oval 20"/>
            <p:cNvSpPr>
              <a:spLocks noChangeArrowheads="1"/>
            </p:cNvSpPr>
            <p:nvPr/>
          </p:nvSpPr>
          <p:spPr bwMode="auto">
            <a:xfrm>
              <a:off x="1440" y="2448"/>
              <a:ext cx="390" cy="480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rgbClr val="800000"/>
                </a:buClr>
                <a:buSzPct val="6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è"/>
                <a:defRPr sz="2200">
                  <a:solidFill>
                    <a:schemeClr val="tx1"/>
                  </a:solidFill>
                  <a:latin typeface="Arial Narrow" panose="020B060602020203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9900"/>
                </a:buClr>
                <a:buSzPct val="8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F9900"/>
                </a:buClr>
                <a:buSzPct val="125000"/>
                <a:buFont typeface="Arial Narrow" panose="020B0606020202030204" pitchFamily="34" charset="0"/>
                <a:buChar char="−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000">
                <a:latin typeface="Arial" panose="020B0604020202020204" pitchFamily="34" charset="0"/>
              </a:endParaRPr>
            </a:p>
          </p:txBody>
        </p:sp>
        <p:sp>
          <p:nvSpPr>
            <p:cNvPr id="29731" name="Oval 21"/>
            <p:cNvSpPr>
              <a:spLocks noChangeArrowheads="1"/>
            </p:cNvSpPr>
            <p:nvPr/>
          </p:nvSpPr>
          <p:spPr bwMode="auto">
            <a:xfrm>
              <a:off x="1817" y="2448"/>
              <a:ext cx="391" cy="480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rgbClr val="800000"/>
                </a:buClr>
                <a:buSzPct val="6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è"/>
                <a:defRPr sz="2200">
                  <a:solidFill>
                    <a:schemeClr val="tx1"/>
                  </a:solidFill>
                  <a:latin typeface="Arial Narrow" panose="020B060602020203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9900"/>
                </a:buClr>
                <a:buSzPct val="8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F9900"/>
                </a:buClr>
                <a:buSzPct val="125000"/>
                <a:buFont typeface="Arial Narrow" panose="020B0606020202030204" pitchFamily="34" charset="0"/>
                <a:buChar char="−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000">
                <a:latin typeface="Arial" panose="020B0604020202020204" pitchFamily="34" charset="0"/>
              </a:endParaRPr>
            </a:p>
          </p:txBody>
        </p:sp>
        <p:sp>
          <p:nvSpPr>
            <p:cNvPr id="29732" name="Rectangle 22"/>
            <p:cNvSpPr>
              <a:spLocks noChangeArrowheads="1"/>
            </p:cNvSpPr>
            <p:nvPr/>
          </p:nvSpPr>
          <p:spPr bwMode="auto">
            <a:xfrm>
              <a:off x="1622" y="2448"/>
              <a:ext cx="391" cy="48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800000"/>
                </a:buClr>
                <a:buSzPct val="6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è"/>
                <a:defRPr sz="2200">
                  <a:solidFill>
                    <a:schemeClr val="tx1"/>
                  </a:solidFill>
                  <a:latin typeface="Arial Narrow" panose="020B060602020203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9900"/>
                </a:buClr>
                <a:buSzPct val="8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F9900"/>
                </a:buClr>
                <a:buSzPct val="125000"/>
                <a:buFont typeface="Arial Narrow" panose="020B0606020202030204" pitchFamily="34" charset="0"/>
                <a:buChar char="−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000">
                <a:latin typeface="Arial" panose="020B0604020202020204" pitchFamily="34" charset="0"/>
              </a:endParaRPr>
            </a:p>
          </p:txBody>
        </p:sp>
        <p:sp>
          <p:nvSpPr>
            <p:cNvPr id="29733" name="Line 23"/>
            <p:cNvSpPr>
              <a:spLocks noChangeShapeType="1"/>
            </p:cNvSpPr>
            <p:nvPr/>
          </p:nvSpPr>
          <p:spPr bwMode="auto">
            <a:xfrm>
              <a:off x="1622" y="2448"/>
              <a:ext cx="37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9734" name="Line 24"/>
            <p:cNvSpPr>
              <a:spLocks noChangeShapeType="1"/>
            </p:cNvSpPr>
            <p:nvPr/>
          </p:nvSpPr>
          <p:spPr bwMode="auto">
            <a:xfrm>
              <a:off x="1622" y="2928"/>
              <a:ext cx="37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9735" name="Rectangle 25"/>
            <p:cNvSpPr>
              <a:spLocks noChangeArrowheads="1"/>
            </p:cNvSpPr>
            <p:nvPr/>
          </p:nvSpPr>
          <p:spPr bwMode="auto">
            <a:xfrm>
              <a:off x="1662" y="2484"/>
              <a:ext cx="340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800000"/>
                </a:buClr>
                <a:buSzPct val="6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è"/>
                <a:defRPr sz="2200">
                  <a:solidFill>
                    <a:schemeClr val="tx1"/>
                  </a:solidFill>
                  <a:latin typeface="Arial Narrow" panose="020B060602020203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9900"/>
                </a:buClr>
                <a:buSzPct val="8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F9900"/>
                </a:buClr>
                <a:buSzPct val="125000"/>
                <a:buFont typeface="Arial Narrow" panose="020B0606020202030204" pitchFamily="34" charset="0"/>
                <a:buChar char="−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ru-RU" sz="1700">
                  <a:solidFill>
                    <a:srgbClr val="000000"/>
                  </a:solidFill>
                </a:rPr>
                <a:t>Critical</a:t>
              </a:r>
              <a:endParaRPr lang="ru-RU" altLang="ru-RU"/>
            </a:p>
          </p:txBody>
        </p:sp>
        <p:sp>
          <p:nvSpPr>
            <p:cNvPr id="29736" name="Rectangle 26"/>
            <p:cNvSpPr>
              <a:spLocks noChangeArrowheads="1"/>
            </p:cNvSpPr>
            <p:nvPr/>
          </p:nvSpPr>
          <p:spPr bwMode="auto">
            <a:xfrm>
              <a:off x="1646" y="2675"/>
              <a:ext cx="372" cy="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800000"/>
                </a:buClr>
                <a:buSzPct val="6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è"/>
                <a:defRPr sz="2200">
                  <a:solidFill>
                    <a:schemeClr val="tx1"/>
                  </a:solidFill>
                  <a:latin typeface="Arial Narrow" panose="020B060602020203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9900"/>
                </a:buClr>
                <a:buSzPct val="8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F9900"/>
                </a:buClr>
                <a:buSzPct val="125000"/>
                <a:buFont typeface="Arial Narrow" panose="020B0606020202030204" pitchFamily="34" charset="0"/>
                <a:buChar char="−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ru-RU" sz="1700">
                  <a:solidFill>
                    <a:srgbClr val="000000"/>
                  </a:solidFill>
                </a:rPr>
                <a:t>factor 4</a:t>
              </a:r>
              <a:endParaRPr lang="ru-RU" altLang="ru-RU"/>
            </a:p>
          </p:txBody>
        </p:sp>
      </p:grpSp>
      <p:grpSp>
        <p:nvGrpSpPr>
          <p:cNvPr id="29704" name="Group 27"/>
          <p:cNvGrpSpPr>
            <a:grpSpLocks/>
          </p:cNvGrpSpPr>
          <p:nvPr/>
        </p:nvGrpSpPr>
        <p:grpSpPr bwMode="auto">
          <a:xfrm>
            <a:off x="5395913" y="3935413"/>
            <a:ext cx="1285875" cy="736600"/>
            <a:chOff x="3078" y="2800"/>
            <a:chExt cx="489" cy="302"/>
          </a:xfrm>
        </p:grpSpPr>
        <p:sp>
          <p:nvSpPr>
            <p:cNvPr id="29724" name="Freeform 28"/>
            <p:cNvSpPr>
              <a:spLocks/>
            </p:cNvSpPr>
            <p:nvPr/>
          </p:nvSpPr>
          <p:spPr bwMode="auto">
            <a:xfrm>
              <a:off x="3078" y="2800"/>
              <a:ext cx="489" cy="302"/>
            </a:xfrm>
            <a:custGeom>
              <a:avLst/>
              <a:gdLst>
                <a:gd name="T0" fmla="*/ 489 w 489"/>
                <a:gd name="T1" fmla="*/ 158 h 302"/>
                <a:gd name="T2" fmla="*/ 489 w 489"/>
                <a:gd name="T3" fmla="*/ 173 h 302"/>
                <a:gd name="T4" fmla="*/ 482 w 489"/>
                <a:gd name="T5" fmla="*/ 187 h 302"/>
                <a:gd name="T6" fmla="*/ 475 w 489"/>
                <a:gd name="T7" fmla="*/ 201 h 302"/>
                <a:gd name="T8" fmla="*/ 468 w 489"/>
                <a:gd name="T9" fmla="*/ 216 h 302"/>
                <a:gd name="T10" fmla="*/ 453 w 489"/>
                <a:gd name="T11" fmla="*/ 230 h 302"/>
                <a:gd name="T12" fmla="*/ 432 w 489"/>
                <a:gd name="T13" fmla="*/ 245 h 302"/>
                <a:gd name="T14" fmla="*/ 417 w 489"/>
                <a:gd name="T15" fmla="*/ 259 h 302"/>
                <a:gd name="T16" fmla="*/ 403 w 489"/>
                <a:gd name="T17" fmla="*/ 266 h 302"/>
                <a:gd name="T18" fmla="*/ 381 w 489"/>
                <a:gd name="T19" fmla="*/ 281 h 302"/>
                <a:gd name="T20" fmla="*/ 360 w 489"/>
                <a:gd name="T21" fmla="*/ 288 h 302"/>
                <a:gd name="T22" fmla="*/ 338 w 489"/>
                <a:gd name="T23" fmla="*/ 288 h 302"/>
                <a:gd name="T24" fmla="*/ 316 w 489"/>
                <a:gd name="T25" fmla="*/ 295 h 302"/>
                <a:gd name="T26" fmla="*/ 295 w 489"/>
                <a:gd name="T27" fmla="*/ 302 h 302"/>
                <a:gd name="T28" fmla="*/ 273 w 489"/>
                <a:gd name="T29" fmla="*/ 302 h 302"/>
                <a:gd name="T30" fmla="*/ 208 w 489"/>
                <a:gd name="T31" fmla="*/ 302 h 302"/>
                <a:gd name="T32" fmla="*/ 187 w 489"/>
                <a:gd name="T33" fmla="*/ 295 h 302"/>
                <a:gd name="T34" fmla="*/ 158 w 489"/>
                <a:gd name="T35" fmla="*/ 295 h 302"/>
                <a:gd name="T36" fmla="*/ 136 w 489"/>
                <a:gd name="T37" fmla="*/ 288 h 302"/>
                <a:gd name="T38" fmla="*/ 115 w 489"/>
                <a:gd name="T39" fmla="*/ 281 h 302"/>
                <a:gd name="T40" fmla="*/ 100 w 489"/>
                <a:gd name="T41" fmla="*/ 273 h 302"/>
                <a:gd name="T42" fmla="*/ 79 w 489"/>
                <a:gd name="T43" fmla="*/ 266 h 302"/>
                <a:gd name="T44" fmla="*/ 64 w 489"/>
                <a:gd name="T45" fmla="*/ 252 h 302"/>
                <a:gd name="T46" fmla="*/ 50 w 489"/>
                <a:gd name="T47" fmla="*/ 245 h 302"/>
                <a:gd name="T48" fmla="*/ 28 w 489"/>
                <a:gd name="T49" fmla="*/ 223 h 302"/>
                <a:gd name="T50" fmla="*/ 21 w 489"/>
                <a:gd name="T51" fmla="*/ 209 h 302"/>
                <a:gd name="T52" fmla="*/ 14 w 489"/>
                <a:gd name="T53" fmla="*/ 194 h 302"/>
                <a:gd name="T54" fmla="*/ 7 w 489"/>
                <a:gd name="T55" fmla="*/ 180 h 302"/>
                <a:gd name="T56" fmla="*/ 0 w 489"/>
                <a:gd name="T57" fmla="*/ 165 h 302"/>
                <a:gd name="T58" fmla="*/ 0 w 489"/>
                <a:gd name="T59" fmla="*/ 144 h 302"/>
                <a:gd name="T60" fmla="*/ 7 w 489"/>
                <a:gd name="T61" fmla="*/ 129 h 302"/>
                <a:gd name="T62" fmla="*/ 7 w 489"/>
                <a:gd name="T63" fmla="*/ 115 h 302"/>
                <a:gd name="T64" fmla="*/ 14 w 489"/>
                <a:gd name="T65" fmla="*/ 101 h 302"/>
                <a:gd name="T66" fmla="*/ 21 w 489"/>
                <a:gd name="T67" fmla="*/ 86 h 302"/>
                <a:gd name="T68" fmla="*/ 36 w 489"/>
                <a:gd name="T69" fmla="*/ 72 h 302"/>
                <a:gd name="T70" fmla="*/ 57 w 489"/>
                <a:gd name="T71" fmla="*/ 50 h 302"/>
                <a:gd name="T72" fmla="*/ 72 w 489"/>
                <a:gd name="T73" fmla="*/ 43 h 302"/>
                <a:gd name="T74" fmla="*/ 93 w 489"/>
                <a:gd name="T75" fmla="*/ 36 h 302"/>
                <a:gd name="T76" fmla="*/ 108 w 489"/>
                <a:gd name="T77" fmla="*/ 21 h 302"/>
                <a:gd name="T78" fmla="*/ 129 w 489"/>
                <a:gd name="T79" fmla="*/ 14 h 302"/>
                <a:gd name="T80" fmla="*/ 151 w 489"/>
                <a:gd name="T81" fmla="*/ 7 h 302"/>
                <a:gd name="T82" fmla="*/ 172 w 489"/>
                <a:gd name="T83" fmla="*/ 7 h 302"/>
                <a:gd name="T84" fmla="*/ 194 w 489"/>
                <a:gd name="T85" fmla="*/ 0 h 302"/>
                <a:gd name="T86" fmla="*/ 223 w 489"/>
                <a:gd name="T87" fmla="*/ 0 h 302"/>
                <a:gd name="T88" fmla="*/ 280 w 489"/>
                <a:gd name="T89" fmla="*/ 0 h 302"/>
                <a:gd name="T90" fmla="*/ 309 w 489"/>
                <a:gd name="T91" fmla="*/ 0 h 302"/>
                <a:gd name="T92" fmla="*/ 331 w 489"/>
                <a:gd name="T93" fmla="*/ 7 h 302"/>
                <a:gd name="T94" fmla="*/ 352 w 489"/>
                <a:gd name="T95" fmla="*/ 14 h 302"/>
                <a:gd name="T96" fmla="*/ 374 w 489"/>
                <a:gd name="T97" fmla="*/ 21 h 302"/>
                <a:gd name="T98" fmla="*/ 388 w 489"/>
                <a:gd name="T99" fmla="*/ 29 h 302"/>
                <a:gd name="T100" fmla="*/ 410 w 489"/>
                <a:gd name="T101" fmla="*/ 36 h 302"/>
                <a:gd name="T102" fmla="*/ 424 w 489"/>
                <a:gd name="T103" fmla="*/ 50 h 302"/>
                <a:gd name="T104" fmla="*/ 439 w 489"/>
                <a:gd name="T105" fmla="*/ 57 h 302"/>
                <a:gd name="T106" fmla="*/ 460 w 489"/>
                <a:gd name="T107" fmla="*/ 79 h 302"/>
                <a:gd name="T108" fmla="*/ 468 w 489"/>
                <a:gd name="T109" fmla="*/ 93 h 302"/>
                <a:gd name="T110" fmla="*/ 482 w 489"/>
                <a:gd name="T111" fmla="*/ 108 h 302"/>
                <a:gd name="T112" fmla="*/ 482 w 489"/>
                <a:gd name="T113" fmla="*/ 122 h 302"/>
                <a:gd name="T114" fmla="*/ 489 w 489"/>
                <a:gd name="T115" fmla="*/ 137 h 302"/>
                <a:gd name="T116" fmla="*/ 489 w 489"/>
                <a:gd name="T117" fmla="*/ 151 h 302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489" h="302">
                  <a:moveTo>
                    <a:pt x="489" y="151"/>
                  </a:moveTo>
                  <a:lnTo>
                    <a:pt x="489" y="158"/>
                  </a:lnTo>
                  <a:lnTo>
                    <a:pt x="489" y="165"/>
                  </a:lnTo>
                  <a:lnTo>
                    <a:pt x="489" y="173"/>
                  </a:lnTo>
                  <a:lnTo>
                    <a:pt x="482" y="180"/>
                  </a:lnTo>
                  <a:lnTo>
                    <a:pt x="482" y="187"/>
                  </a:lnTo>
                  <a:lnTo>
                    <a:pt x="482" y="194"/>
                  </a:lnTo>
                  <a:lnTo>
                    <a:pt x="475" y="201"/>
                  </a:lnTo>
                  <a:lnTo>
                    <a:pt x="468" y="209"/>
                  </a:lnTo>
                  <a:lnTo>
                    <a:pt x="468" y="216"/>
                  </a:lnTo>
                  <a:lnTo>
                    <a:pt x="460" y="223"/>
                  </a:lnTo>
                  <a:lnTo>
                    <a:pt x="453" y="230"/>
                  </a:lnTo>
                  <a:lnTo>
                    <a:pt x="439" y="245"/>
                  </a:lnTo>
                  <a:lnTo>
                    <a:pt x="432" y="245"/>
                  </a:lnTo>
                  <a:lnTo>
                    <a:pt x="424" y="252"/>
                  </a:lnTo>
                  <a:lnTo>
                    <a:pt x="417" y="259"/>
                  </a:lnTo>
                  <a:lnTo>
                    <a:pt x="410" y="266"/>
                  </a:lnTo>
                  <a:lnTo>
                    <a:pt x="403" y="266"/>
                  </a:lnTo>
                  <a:lnTo>
                    <a:pt x="388" y="273"/>
                  </a:lnTo>
                  <a:lnTo>
                    <a:pt x="381" y="281"/>
                  </a:lnTo>
                  <a:lnTo>
                    <a:pt x="374" y="281"/>
                  </a:lnTo>
                  <a:lnTo>
                    <a:pt x="360" y="288"/>
                  </a:lnTo>
                  <a:lnTo>
                    <a:pt x="352" y="288"/>
                  </a:lnTo>
                  <a:lnTo>
                    <a:pt x="338" y="288"/>
                  </a:lnTo>
                  <a:lnTo>
                    <a:pt x="331" y="295"/>
                  </a:lnTo>
                  <a:lnTo>
                    <a:pt x="316" y="295"/>
                  </a:lnTo>
                  <a:lnTo>
                    <a:pt x="309" y="295"/>
                  </a:lnTo>
                  <a:lnTo>
                    <a:pt x="295" y="302"/>
                  </a:lnTo>
                  <a:lnTo>
                    <a:pt x="280" y="302"/>
                  </a:lnTo>
                  <a:lnTo>
                    <a:pt x="273" y="302"/>
                  </a:lnTo>
                  <a:lnTo>
                    <a:pt x="223" y="302"/>
                  </a:lnTo>
                  <a:lnTo>
                    <a:pt x="208" y="302"/>
                  </a:lnTo>
                  <a:lnTo>
                    <a:pt x="194" y="302"/>
                  </a:lnTo>
                  <a:lnTo>
                    <a:pt x="187" y="295"/>
                  </a:lnTo>
                  <a:lnTo>
                    <a:pt x="172" y="295"/>
                  </a:lnTo>
                  <a:lnTo>
                    <a:pt x="158" y="295"/>
                  </a:lnTo>
                  <a:lnTo>
                    <a:pt x="151" y="288"/>
                  </a:lnTo>
                  <a:lnTo>
                    <a:pt x="136" y="288"/>
                  </a:lnTo>
                  <a:lnTo>
                    <a:pt x="129" y="288"/>
                  </a:lnTo>
                  <a:lnTo>
                    <a:pt x="115" y="281"/>
                  </a:lnTo>
                  <a:lnTo>
                    <a:pt x="108" y="281"/>
                  </a:lnTo>
                  <a:lnTo>
                    <a:pt x="100" y="273"/>
                  </a:lnTo>
                  <a:lnTo>
                    <a:pt x="93" y="266"/>
                  </a:lnTo>
                  <a:lnTo>
                    <a:pt x="79" y="266"/>
                  </a:lnTo>
                  <a:lnTo>
                    <a:pt x="72" y="259"/>
                  </a:lnTo>
                  <a:lnTo>
                    <a:pt x="64" y="252"/>
                  </a:lnTo>
                  <a:lnTo>
                    <a:pt x="57" y="245"/>
                  </a:lnTo>
                  <a:lnTo>
                    <a:pt x="50" y="245"/>
                  </a:lnTo>
                  <a:lnTo>
                    <a:pt x="36" y="230"/>
                  </a:lnTo>
                  <a:lnTo>
                    <a:pt x="28" y="223"/>
                  </a:lnTo>
                  <a:lnTo>
                    <a:pt x="21" y="216"/>
                  </a:lnTo>
                  <a:lnTo>
                    <a:pt x="21" y="209"/>
                  </a:lnTo>
                  <a:lnTo>
                    <a:pt x="14" y="201"/>
                  </a:lnTo>
                  <a:lnTo>
                    <a:pt x="14" y="194"/>
                  </a:lnTo>
                  <a:lnTo>
                    <a:pt x="7" y="187"/>
                  </a:lnTo>
                  <a:lnTo>
                    <a:pt x="7" y="180"/>
                  </a:lnTo>
                  <a:lnTo>
                    <a:pt x="7" y="173"/>
                  </a:lnTo>
                  <a:lnTo>
                    <a:pt x="0" y="165"/>
                  </a:lnTo>
                  <a:lnTo>
                    <a:pt x="0" y="158"/>
                  </a:lnTo>
                  <a:lnTo>
                    <a:pt x="0" y="144"/>
                  </a:lnTo>
                  <a:lnTo>
                    <a:pt x="0" y="137"/>
                  </a:lnTo>
                  <a:lnTo>
                    <a:pt x="7" y="129"/>
                  </a:lnTo>
                  <a:lnTo>
                    <a:pt x="7" y="122"/>
                  </a:lnTo>
                  <a:lnTo>
                    <a:pt x="7" y="115"/>
                  </a:lnTo>
                  <a:lnTo>
                    <a:pt x="14" y="108"/>
                  </a:lnTo>
                  <a:lnTo>
                    <a:pt x="14" y="101"/>
                  </a:lnTo>
                  <a:lnTo>
                    <a:pt x="21" y="93"/>
                  </a:lnTo>
                  <a:lnTo>
                    <a:pt x="21" y="86"/>
                  </a:lnTo>
                  <a:lnTo>
                    <a:pt x="28" y="79"/>
                  </a:lnTo>
                  <a:lnTo>
                    <a:pt x="36" y="72"/>
                  </a:lnTo>
                  <a:lnTo>
                    <a:pt x="50" y="57"/>
                  </a:lnTo>
                  <a:lnTo>
                    <a:pt x="57" y="50"/>
                  </a:lnTo>
                  <a:lnTo>
                    <a:pt x="64" y="50"/>
                  </a:lnTo>
                  <a:lnTo>
                    <a:pt x="72" y="43"/>
                  </a:lnTo>
                  <a:lnTo>
                    <a:pt x="79" y="36"/>
                  </a:lnTo>
                  <a:lnTo>
                    <a:pt x="93" y="36"/>
                  </a:lnTo>
                  <a:lnTo>
                    <a:pt x="100" y="29"/>
                  </a:lnTo>
                  <a:lnTo>
                    <a:pt x="108" y="21"/>
                  </a:lnTo>
                  <a:lnTo>
                    <a:pt x="115" y="21"/>
                  </a:lnTo>
                  <a:lnTo>
                    <a:pt x="129" y="14"/>
                  </a:lnTo>
                  <a:lnTo>
                    <a:pt x="136" y="14"/>
                  </a:lnTo>
                  <a:lnTo>
                    <a:pt x="151" y="7"/>
                  </a:lnTo>
                  <a:lnTo>
                    <a:pt x="158" y="7"/>
                  </a:lnTo>
                  <a:lnTo>
                    <a:pt x="172" y="7"/>
                  </a:lnTo>
                  <a:lnTo>
                    <a:pt x="187" y="0"/>
                  </a:lnTo>
                  <a:lnTo>
                    <a:pt x="194" y="0"/>
                  </a:lnTo>
                  <a:lnTo>
                    <a:pt x="208" y="0"/>
                  </a:lnTo>
                  <a:lnTo>
                    <a:pt x="223" y="0"/>
                  </a:lnTo>
                  <a:lnTo>
                    <a:pt x="273" y="0"/>
                  </a:lnTo>
                  <a:lnTo>
                    <a:pt x="280" y="0"/>
                  </a:lnTo>
                  <a:lnTo>
                    <a:pt x="295" y="0"/>
                  </a:lnTo>
                  <a:lnTo>
                    <a:pt x="309" y="0"/>
                  </a:lnTo>
                  <a:lnTo>
                    <a:pt x="316" y="7"/>
                  </a:lnTo>
                  <a:lnTo>
                    <a:pt x="331" y="7"/>
                  </a:lnTo>
                  <a:lnTo>
                    <a:pt x="338" y="7"/>
                  </a:lnTo>
                  <a:lnTo>
                    <a:pt x="352" y="14"/>
                  </a:lnTo>
                  <a:lnTo>
                    <a:pt x="360" y="14"/>
                  </a:lnTo>
                  <a:lnTo>
                    <a:pt x="374" y="21"/>
                  </a:lnTo>
                  <a:lnTo>
                    <a:pt x="381" y="21"/>
                  </a:lnTo>
                  <a:lnTo>
                    <a:pt x="388" y="29"/>
                  </a:lnTo>
                  <a:lnTo>
                    <a:pt x="403" y="36"/>
                  </a:lnTo>
                  <a:lnTo>
                    <a:pt x="410" y="36"/>
                  </a:lnTo>
                  <a:lnTo>
                    <a:pt x="417" y="43"/>
                  </a:lnTo>
                  <a:lnTo>
                    <a:pt x="424" y="50"/>
                  </a:lnTo>
                  <a:lnTo>
                    <a:pt x="432" y="50"/>
                  </a:lnTo>
                  <a:lnTo>
                    <a:pt x="439" y="57"/>
                  </a:lnTo>
                  <a:lnTo>
                    <a:pt x="453" y="72"/>
                  </a:lnTo>
                  <a:lnTo>
                    <a:pt x="460" y="79"/>
                  </a:lnTo>
                  <a:lnTo>
                    <a:pt x="468" y="86"/>
                  </a:lnTo>
                  <a:lnTo>
                    <a:pt x="468" y="93"/>
                  </a:lnTo>
                  <a:lnTo>
                    <a:pt x="475" y="101"/>
                  </a:lnTo>
                  <a:lnTo>
                    <a:pt x="482" y="108"/>
                  </a:lnTo>
                  <a:lnTo>
                    <a:pt x="482" y="115"/>
                  </a:lnTo>
                  <a:lnTo>
                    <a:pt x="482" y="122"/>
                  </a:lnTo>
                  <a:lnTo>
                    <a:pt x="489" y="129"/>
                  </a:lnTo>
                  <a:lnTo>
                    <a:pt x="489" y="137"/>
                  </a:lnTo>
                  <a:lnTo>
                    <a:pt x="489" y="144"/>
                  </a:lnTo>
                  <a:lnTo>
                    <a:pt x="489" y="1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9725" name="Freeform 29"/>
            <p:cNvSpPr>
              <a:spLocks/>
            </p:cNvSpPr>
            <p:nvPr/>
          </p:nvSpPr>
          <p:spPr bwMode="auto">
            <a:xfrm>
              <a:off x="3078" y="2800"/>
              <a:ext cx="489" cy="302"/>
            </a:xfrm>
            <a:custGeom>
              <a:avLst/>
              <a:gdLst>
                <a:gd name="T0" fmla="*/ 489 w 489"/>
                <a:gd name="T1" fmla="*/ 158 h 302"/>
                <a:gd name="T2" fmla="*/ 489 w 489"/>
                <a:gd name="T3" fmla="*/ 173 h 302"/>
                <a:gd name="T4" fmla="*/ 482 w 489"/>
                <a:gd name="T5" fmla="*/ 187 h 302"/>
                <a:gd name="T6" fmla="*/ 475 w 489"/>
                <a:gd name="T7" fmla="*/ 201 h 302"/>
                <a:gd name="T8" fmla="*/ 468 w 489"/>
                <a:gd name="T9" fmla="*/ 216 h 302"/>
                <a:gd name="T10" fmla="*/ 453 w 489"/>
                <a:gd name="T11" fmla="*/ 230 h 302"/>
                <a:gd name="T12" fmla="*/ 432 w 489"/>
                <a:gd name="T13" fmla="*/ 245 h 302"/>
                <a:gd name="T14" fmla="*/ 417 w 489"/>
                <a:gd name="T15" fmla="*/ 259 h 302"/>
                <a:gd name="T16" fmla="*/ 403 w 489"/>
                <a:gd name="T17" fmla="*/ 266 h 302"/>
                <a:gd name="T18" fmla="*/ 381 w 489"/>
                <a:gd name="T19" fmla="*/ 281 h 302"/>
                <a:gd name="T20" fmla="*/ 360 w 489"/>
                <a:gd name="T21" fmla="*/ 288 h 302"/>
                <a:gd name="T22" fmla="*/ 338 w 489"/>
                <a:gd name="T23" fmla="*/ 288 h 302"/>
                <a:gd name="T24" fmla="*/ 316 w 489"/>
                <a:gd name="T25" fmla="*/ 295 h 302"/>
                <a:gd name="T26" fmla="*/ 295 w 489"/>
                <a:gd name="T27" fmla="*/ 302 h 302"/>
                <a:gd name="T28" fmla="*/ 273 w 489"/>
                <a:gd name="T29" fmla="*/ 302 h 302"/>
                <a:gd name="T30" fmla="*/ 208 w 489"/>
                <a:gd name="T31" fmla="*/ 302 h 302"/>
                <a:gd name="T32" fmla="*/ 187 w 489"/>
                <a:gd name="T33" fmla="*/ 295 h 302"/>
                <a:gd name="T34" fmla="*/ 158 w 489"/>
                <a:gd name="T35" fmla="*/ 295 h 302"/>
                <a:gd name="T36" fmla="*/ 136 w 489"/>
                <a:gd name="T37" fmla="*/ 288 h 302"/>
                <a:gd name="T38" fmla="*/ 115 w 489"/>
                <a:gd name="T39" fmla="*/ 281 h 302"/>
                <a:gd name="T40" fmla="*/ 100 w 489"/>
                <a:gd name="T41" fmla="*/ 273 h 302"/>
                <a:gd name="T42" fmla="*/ 79 w 489"/>
                <a:gd name="T43" fmla="*/ 266 h 302"/>
                <a:gd name="T44" fmla="*/ 64 w 489"/>
                <a:gd name="T45" fmla="*/ 252 h 302"/>
                <a:gd name="T46" fmla="*/ 50 w 489"/>
                <a:gd name="T47" fmla="*/ 245 h 302"/>
                <a:gd name="T48" fmla="*/ 28 w 489"/>
                <a:gd name="T49" fmla="*/ 223 h 302"/>
                <a:gd name="T50" fmla="*/ 21 w 489"/>
                <a:gd name="T51" fmla="*/ 209 h 302"/>
                <a:gd name="T52" fmla="*/ 14 w 489"/>
                <a:gd name="T53" fmla="*/ 194 h 302"/>
                <a:gd name="T54" fmla="*/ 7 w 489"/>
                <a:gd name="T55" fmla="*/ 180 h 302"/>
                <a:gd name="T56" fmla="*/ 0 w 489"/>
                <a:gd name="T57" fmla="*/ 165 h 302"/>
                <a:gd name="T58" fmla="*/ 0 w 489"/>
                <a:gd name="T59" fmla="*/ 144 h 302"/>
                <a:gd name="T60" fmla="*/ 7 w 489"/>
                <a:gd name="T61" fmla="*/ 129 h 302"/>
                <a:gd name="T62" fmla="*/ 7 w 489"/>
                <a:gd name="T63" fmla="*/ 115 h 302"/>
                <a:gd name="T64" fmla="*/ 14 w 489"/>
                <a:gd name="T65" fmla="*/ 101 h 302"/>
                <a:gd name="T66" fmla="*/ 21 w 489"/>
                <a:gd name="T67" fmla="*/ 86 h 302"/>
                <a:gd name="T68" fmla="*/ 36 w 489"/>
                <a:gd name="T69" fmla="*/ 72 h 302"/>
                <a:gd name="T70" fmla="*/ 57 w 489"/>
                <a:gd name="T71" fmla="*/ 50 h 302"/>
                <a:gd name="T72" fmla="*/ 72 w 489"/>
                <a:gd name="T73" fmla="*/ 43 h 302"/>
                <a:gd name="T74" fmla="*/ 93 w 489"/>
                <a:gd name="T75" fmla="*/ 36 h 302"/>
                <a:gd name="T76" fmla="*/ 108 w 489"/>
                <a:gd name="T77" fmla="*/ 21 h 302"/>
                <a:gd name="T78" fmla="*/ 129 w 489"/>
                <a:gd name="T79" fmla="*/ 14 h 302"/>
                <a:gd name="T80" fmla="*/ 151 w 489"/>
                <a:gd name="T81" fmla="*/ 7 h 302"/>
                <a:gd name="T82" fmla="*/ 172 w 489"/>
                <a:gd name="T83" fmla="*/ 7 h 302"/>
                <a:gd name="T84" fmla="*/ 194 w 489"/>
                <a:gd name="T85" fmla="*/ 0 h 302"/>
                <a:gd name="T86" fmla="*/ 223 w 489"/>
                <a:gd name="T87" fmla="*/ 0 h 302"/>
                <a:gd name="T88" fmla="*/ 280 w 489"/>
                <a:gd name="T89" fmla="*/ 0 h 302"/>
                <a:gd name="T90" fmla="*/ 309 w 489"/>
                <a:gd name="T91" fmla="*/ 0 h 302"/>
                <a:gd name="T92" fmla="*/ 331 w 489"/>
                <a:gd name="T93" fmla="*/ 7 h 302"/>
                <a:gd name="T94" fmla="*/ 352 w 489"/>
                <a:gd name="T95" fmla="*/ 14 h 302"/>
                <a:gd name="T96" fmla="*/ 374 w 489"/>
                <a:gd name="T97" fmla="*/ 21 h 302"/>
                <a:gd name="T98" fmla="*/ 388 w 489"/>
                <a:gd name="T99" fmla="*/ 29 h 302"/>
                <a:gd name="T100" fmla="*/ 410 w 489"/>
                <a:gd name="T101" fmla="*/ 36 h 302"/>
                <a:gd name="T102" fmla="*/ 424 w 489"/>
                <a:gd name="T103" fmla="*/ 50 h 302"/>
                <a:gd name="T104" fmla="*/ 439 w 489"/>
                <a:gd name="T105" fmla="*/ 57 h 302"/>
                <a:gd name="T106" fmla="*/ 460 w 489"/>
                <a:gd name="T107" fmla="*/ 79 h 302"/>
                <a:gd name="T108" fmla="*/ 468 w 489"/>
                <a:gd name="T109" fmla="*/ 93 h 302"/>
                <a:gd name="T110" fmla="*/ 482 w 489"/>
                <a:gd name="T111" fmla="*/ 108 h 302"/>
                <a:gd name="T112" fmla="*/ 482 w 489"/>
                <a:gd name="T113" fmla="*/ 122 h 302"/>
                <a:gd name="T114" fmla="*/ 489 w 489"/>
                <a:gd name="T115" fmla="*/ 137 h 302"/>
                <a:gd name="T116" fmla="*/ 489 w 489"/>
                <a:gd name="T117" fmla="*/ 151 h 302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489" h="302">
                  <a:moveTo>
                    <a:pt x="489" y="151"/>
                  </a:moveTo>
                  <a:lnTo>
                    <a:pt x="489" y="158"/>
                  </a:lnTo>
                  <a:lnTo>
                    <a:pt x="489" y="165"/>
                  </a:lnTo>
                  <a:lnTo>
                    <a:pt x="489" y="173"/>
                  </a:lnTo>
                  <a:lnTo>
                    <a:pt x="482" y="180"/>
                  </a:lnTo>
                  <a:lnTo>
                    <a:pt x="482" y="187"/>
                  </a:lnTo>
                  <a:lnTo>
                    <a:pt x="482" y="194"/>
                  </a:lnTo>
                  <a:lnTo>
                    <a:pt x="475" y="201"/>
                  </a:lnTo>
                  <a:lnTo>
                    <a:pt x="468" y="209"/>
                  </a:lnTo>
                  <a:lnTo>
                    <a:pt x="468" y="216"/>
                  </a:lnTo>
                  <a:lnTo>
                    <a:pt x="460" y="223"/>
                  </a:lnTo>
                  <a:lnTo>
                    <a:pt x="453" y="230"/>
                  </a:lnTo>
                  <a:lnTo>
                    <a:pt x="439" y="245"/>
                  </a:lnTo>
                  <a:lnTo>
                    <a:pt x="432" y="245"/>
                  </a:lnTo>
                  <a:lnTo>
                    <a:pt x="424" y="252"/>
                  </a:lnTo>
                  <a:lnTo>
                    <a:pt x="417" y="259"/>
                  </a:lnTo>
                  <a:lnTo>
                    <a:pt x="410" y="266"/>
                  </a:lnTo>
                  <a:lnTo>
                    <a:pt x="403" y="266"/>
                  </a:lnTo>
                  <a:lnTo>
                    <a:pt x="388" y="273"/>
                  </a:lnTo>
                  <a:lnTo>
                    <a:pt x="381" y="281"/>
                  </a:lnTo>
                  <a:lnTo>
                    <a:pt x="374" y="281"/>
                  </a:lnTo>
                  <a:lnTo>
                    <a:pt x="360" y="288"/>
                  </a:lnTo>
                  <a:lnTo>
                    <a:pt x="352" y="288"/>
                  </a:lnTo>
                  <a:lnTo>
                    <a:pt x="338" y="288"/>
                  </a:lnTo>
                  <a:lnTo>
                    <a:pt x="331" y="295"/>
                  </a:lnTo>
                  <a:lnTo>
                    <a:pt x="316" y="295"/>
                  </a:lnTo>
                  <a:lnTo>
                    <a:pt x="309" y="295"/>
                  </a:lnTo>
                  <a:lnTo>
                    <a:pt x="295" y="302"/>
                  </a:lnTo>
                  <a:lnTo>
                    <a:pt x="280" y="302"/>
                  </a:lnTo>
                  <a:lnTo>
                    <a:pt x="273" y="302"/>
                  </a:lnTo>
                  <a:lnTo>
                    <a:pt x="223" y="302"/>
                  </a:lnTo>
                  <a:lnTo>
                    <a:pt x="208" y="302"/>
                  </a:lnTo>
                  <a:lnTo>
                    <a:pt x="194" y="302"/>
                  </a:lnTo>
                  <a:lnTo>
                    <a:pt x="187" y="295"/>
                  </a:lnTo>
                  <a:lnTo>
                    <a:pt x="172" y="295"/>
                  </a:lnTo>
                  <a:lnTo>
                    <a:pt x="158" y="295"/>
                  </a:lnTo>
                  <a:lnTo>
                    <a:pt x="151" y="288"/>
                  </a:lnTo>
                  <a:lnTo>
                    <a:pt x="136" y="288"/>
                  </a:lnTo>
                  <a:lnTo>
                    <a:pt x="129" y="288"/>
                  </a:lnTo>
                  <a:lnTo>
                    <a:pt x="115" y="281"/>
                  </a:lnTo>
                  <a:lnTo>
                    <a:pt x="108" y="281"/>
                  </a:lnTo>
                  <a:lnTo>
                    <a:pt x="100" y="273"/>
                  </a:lnTo>
                  <a:lnTo>
                    <a:pt x="93" y="266"/>
                  </a:lnTo>
                  <a:lnTo>
                    <a:pt x="79" y="266"/>
                  </a:lnTo>
                  <a:lnTo>
                    <a:pt x="72" y="259"/>
                  </a:lnTo>
                  <a:lnTo>
                    <a:pt x="64" y="252"/>
                  </a:lnTo>
                  <a:lnTo>
                    <a:pt x="57" y="245"/>
                  </a:lnTo>
                  <a:lnTo>
                    <a:pt x="50" y="245"/>
                  </a:lnTo>
                  <a:lnTo>
                    <a:pt x="36" y="230"/>
                  </a:lnTo>
                  <a:lnTo>
                    <a:pt x="28" y="223"/>
                  </a:lnTo>
                  <a:lnTo>
                    <a:pt x="21" y="216"/>
                  </a:lnTo>
                  <a:lnTo>
                    <a:pt x="21" y="209"/>
                  </a:lnTo>
                  <a:lnTo>
                    <a:pt x="14" y="201"/>
                  </a:lnTo>
                  <a:lnTo>
                    <a:pt x="14" y="194"/>
                  </a:lnTo>
                  <a:lnTo>
                    <a:pt x="7" y="187"/>
                  </a:lnTo>
                  <a:lnTo>
                    <a:pt x="7" y="180"/>
                  </a:lnTo>
                  <a:lnTo>
                    <a:pt x="7" y="173"/>
                  </a:lnTo>
                  <a:lnTo>
                    <a:pt x="0" y="165"/>
                  </a:lnTo>
                  <a:lnTo>
                    <a:pt x="0" y="158"/>
                  </a:lnTo>
                  <a:lnTo>
                    <a:pt x="0" y="144"/>
                  </a:lnTo>
                  <a:lnTo>
                    <a:pt x="0" y="137"/>
                  </a:lnTo>
                  <a:lnTo>
                    <a:pt x="7" y="129"/>
                  </a:lnTo>
                  <a:lnTo>
                    <a:pt x="7" y="122"/>
                  </a:lnTo>
                  <a:lnTo>
                    <a:pt x="7" y="115"/>
                  </a:lnTo>
                  <a:lnTo>
                    <a:pt x="14" y="108"/>
                  </a:lnTo>
                  <a:lnTo>
                    <a:pt x="14" y="101"/>
                  </a:lnTo>
                  <a:lnTo>
                    <a:pt x="21" y="93"/>
                  </a:lnTo>
                  <a:lnTo>
                    <a:pt x="21" y="86"/>
                  </a:lnTo>
                  <a:lnTo>
                    <a:pt x="28" y="79"/>
                  </a:lnTo>
                  <a:lnTo>
                    <a:pt x="36" y="72"/>
                  </a:lnTo>
                  <a:lnTo>
                    <a:pt x="50" y="57"/>
                  </a:lnTo>
                  <a:lnTo>
                    <a:pt x="57" y="50"/>
                  </a:lnTo>
                  <a:lnTo>
                    <a:pt x="64" y="50"/>
                  </a:lnTo>
                  <a:lnTo>
                    <a:pt x="72" y="43"/>
                  </a:lnTo>
                  <a:lnTo>
                    <a:pt x="79" y="36"/>
                  </a:lnTo>
                  <a:lnTo>
                    <a:pt x="93" y="36"/>
                  </a:lnTo>
                  <a:lnTo>
                    <a:pt x="100" y="29"/>
                  </a:lnTo>
                  <a:lnTo>
                    <a:pt x="108" y="21"/>
                  </a:lnTo>
                  <a:lnTo>
                    <a:pt x="115" y="21"/>
                  </a:lnTo>
                  <a:lnTo>
                    <a:pt x="129" y="14"/>
                  </a:lnTo>
                  <a:lnTo>
                    <a:pt x="136" y="14"/>
                  </a:lnTo>
                  <a:lnTo>
                    <a:pt x="151" y="7"/>
                  </a:lnTo>
                  <a:lnTo>
                    <a:pt x="158" y="7"/>
                  </a:lnTo>
                  <a:lnTo>
                    <a:pt x="172" y="7"/>
                  </a:lnTo>
                  <a:lnTo>
                    <a:pt x="187" y="0"/>
                  </a:lnTo>
                  <a:lnTo>
                    <a:pt x="194" y="0"/>
                  </a:lnTo>
                  <a:lnTo>
                    <a:pt x="208" y="0"/>
                  </a:lnTo>
                  <a:lnTo>
                    <a:pt x="223" y="0"/>
                  </a:lnTo>
                  <a:lnTo>
                    <a:pt x="273" y="0"/>
                  </a:lnTo>
                  <a:lnTo>
                    <a:pt x="280" y="0"/>
                  </a:lnTo>
                  <a:lnTo>
                    <a:pt x="295" y="0"/>
                  </a:lnTo>
                  <a:lnTo>
                    <a:pt x="309" y="0"/>
                  </a:lnTo>
                  <a:lnTo>
                    <a:pt x="316" y="7"/>
                  </a:lnTo>
                  <a:lnTo>
                    <a:pt x="331" y="7"/>
                  </a:lnTo>
                  <a:lnTo>
                    <a:pt x="338" y="7"/>
                  </a:lnTo>
                  <a:lnTo>
                    <a:pt x="352" y="14"/>
                  </a:lnTo>
                  <a:lnTo>
                    <a:pt x="360" y="14"/>
                  </a:lnTo>
                  <a:lnTo>
                    <a:pt x="374" y="21"/>
                  </a:lnTo>
                  <a:lnTo>
                    <a:pt x="381" y="21"/>
                  </a:lnTo>
                  <a:lnTo>
                    <a:pt x="388" y="29"/>
                  </a:lnTo>
                  <a:lnTo>
                    <a:pt x="403" y="36"/>
                  </a:lnTo>
                  <a:lnTo>
                    <a:pt x="410" y="36"/>
                  </a:lnTo>
                  <a:lnTo>
                    <a:pt x="417" y="43"/>
                  </a:lnTo>
                  <a:lnTo>
                    <a:pt x="424" y="50"/>
                  </a:lnTo>
                  <a:lnTo>
                    <a:pt x="432" y="50"/>
                  </a:lnTo>
                  <a:lnTo>
                    <a:pt x="439" y="57"/>
                  </a:lnTo>
                  <a:lnTo>
                    <a:pt x="453" y="72"/>
                  </a:lnTo>
                  <a:lnTo>
                    <a:pt x="460" y="79"/>
                  </a:lnTo>
                  <a:lnTo>
                    <a:pt x="468" y="86"/>
                  </a:lnTo>
                  <a:lnTo>
                    <a:pt x="468" y="93"/>
                  </a:lnTo>
                  <a:lnTo>
                    <a:pt x="475" y="101"/>
                  </a:lnTo>
                  <a:lnTo>
                    <a:pt x="482" y="108"/>
                  </a:lnTo>
                  <a:lnTo>
                    <a:pt x="482" y="115"/>
                  </a:lnTo>
                  <a:lnTo>
                    <a:pt x="482" y="122"/>
                  </a:lnTo>
                  <a:lnTo>
                    <a:pt x="489" y="129"/>
                  </a:lnTo>
                  <a:lnTo>
                    <a:pt x="489" y="137"/>
                  </a:lnTo>
                  <a:lnTo>
                    <a:pt x="489" y="144"/>
                  </a:lnTo>
                  <a:lnTo>
                    <a:pt x="489" y="151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9726" name="Freeform 30"/>
            <p:cNvSpPr>
              <a:spLocks/>
            </p:cNvSpPr>
            <p:nvPr/>
          </p:nvSpPr>
          <p:spPr bwMode="auto">
            <a:xfrm>
              <a:off x="3092" y="2814"/>
              <a:ext cx="461" cy="274"/>
            </a:xfrm>
            <a:custGeom>
              <a:avLst/>
              <a:gdLst>
                <a:gd name="T0" fmla="*/ 461 w 461"/>
                <a:gd name="T1" fmla="*/ 144 h 274"/>
                <a:gd name="T2" fmla="*/ 461 w 461"/>
                <a:gd name="T3" fmla="*/ 159 h 274"/>
                <a:gd name="T4" fmla="*/ 454 w 461"/>
                <a:gd name="T5" fmla="*/ 173 h 274"/>
                <a:gd name="T6" fmla="*/ 446 w 461"/>
                <a:gd name="T7" fmla="*/ 180 h 274"/>
                <a:gd name="T8" fmla="*/ 439 w 461"/>
                <a:gd name="T9" fmla="*/ 195 h 274"/>
                <a:gd name="T10" fmla="*/ 425 w 461"/>
                <a:gd name="T11" fmla="*/ 209 h 274"/>
                <a:gd name="T12" fmla="*/ 418 w 461"/>
                <a:gd name="T13" fmla="*/ 216 h 274"/>
                <a:gd name="T14" fmla="*/ 403 w 461"/>
                <a:gd name="T15" fmla="*/ 231 h 274"/>
                <a:gd name="T16" fmla="*/ 382 w 461"/>
                <a:gd name="T17" fmla="*/ 238 h 274"/>
                <a:gd name="T18" fmla="*/ 367 w 461"/>
                <a:gd name="T19" fmla="*/ 245 h 274"/>
                <a:gd name="T20" fmla="*/ 353 w 461"/>
                <a:gd name="T21" fmla="*/ 252 h 274"/>
                <a:gd name="T22" fmla="*/ 331 w 461"/>
                <a:gd name="T23" fmla="*/ 259 h 274"/>
                <a:gd name="T24" fmla="*/ 310 w 461"/>
                <a:gd name="T25" fmla="*/ 267 h 274"/>
                <a:gd name="T26" fmla="*/ 288 w 461"/>
                <a:gd name="T27" fmla="*/ 267 h 274"/>
                <a:gd name="T28" fmla="*/ 266 w 461"/>
                <a:gd name="T29" fmla="*/ 274 h 274"/>
                <a:gd name="T30" fmla="*/ 209 w 461"/>
                <a:gd name="T31" fmla="*/ 274 h 274"/>
                <a:gd name="T32" fmla="*/ 187 w 461"/>
                <a:gd name="T33" fmla="*/ 274 h 274"/>
                <a:gd name="T34" fmla="*/ 166 w 461"/>
                <a:gd name="T35" fmla="*/ 267 h 274"/>
                <a:gd name="T36" fmla="*/ 144 w 461"/>
                <a:gd name="T37" fmla="*/ 267 h 274"/>
                <a:gd name="T38" fmla="*/ 122 w 461"/>
                <a:gd name="T39" fmla="*/ 259 h 274"/>
                <a:gd name="T40" fmla="*/ 101 w 461"/>
                <a:gd name="T41" fmla="*/ 252 h 274"/>
                <a:gd name="T42" fmla="*/ 86 w 461"/>
                <a:gd name="T43" fmla="*/ 245 h 274"/>
                <a:gd name="T44" fmla="*/ 72 w 461"/>
                <a:gd name="T45" fmla="*/ 231 h 274"/>
                <a:gd name="T46" fmla="*/ 58 w 461"/>
                <a:gd name="T47" fmla="*/ 223 h 274"/>
                <a:gd name="T48" fmla="*/ 43 w 461"/>
                <a:gd name="T49" fmla="*/ 216 h 274"/>
                <a:gd name="T50" fmla="*/ 29 w 461"/>
                <a:gd name="T51" fmla="*/ 202 h 274"/>
                <a:gd name="T52" fmla="*/ 22 w 461"/>
                <a:gd name="T53" fmla="*/ 187 h 274"/>
                <a:gd name="T54" fmla="*/ 14 w 461"/>
                <a:gd name="T55" fmla="*/ 180 h 274"/>
                <a:gd name="T56" fmla="*/ 7 w 461"/>
                <a:gd name="T57" fmla="*/ 166 h 274"/>
                <a:gd name="T58" fmla="*/ 7 w 461"/>
                <a:gd name="T59" fmla="*/ 151 h 274"/>
                <a:gd name="T60" fmla="*/ 0 w 461"/>
                <a:gd name="T61" fmla="*/ 130 h 274"/>
                <a:gd name="T62" fmla="*/ 7 w 461"/>
                <a:gd name="T63" fmla="*/ 115 h 274"/>
                <a:gd name="T64" fmla="*/ 7 w 461"/>
                <a:gd name="T65" fmla="*/ 101 h 274"/>
                <a:gd name="T66" fmla="*/ 14 w 461"/>
                <a:gd name="T67" fmla="*/ 87 h 274"/>
                <a:gd name="T68" fmla="*/ 22 w 461"/>
                <a:gd name="T69" fmla="*/ 79 h 274"/>
                <a:gd name="T70" fmla="*/ 36 w 461"/>
                <a:gd name="T71" fmla="*/ 65 h 274"/>
                <a:gd name="T72" fmla="*/ 50 w 461"/>
                <a:gd name="T73" fmla="*/ 51 h 274"/>
                <a:gd name="T74" fmla="*/ 65 w 461"/>
                <a:gd name="T75" fmla="*/ 43 h 274"/>
                <a:gd name="T76" fmla="*/ 79 w 461"/>
                <a:gd name="T77" fmla="*/ 36 h 274"/>
                <a:gd name="T78" fmla="*/ 94 w 461"/>
                <a:gd name="T79" fmla="*/ 29 h 274"/>
                <a:gd name="T80" fmla="*/ 115 w 461"/>
                <a:gd name="T81" fmla="*/ 22 h 274"/>
                <a:gd name="T82" fmla="*/ 130 w 461"/>
                <a:gd name="T83" fmla="*/ 15 h 274"/>
                <a:gd name="T84" fmla="*/ 151 w 461"/>
                <a:gd name="T85" fmla="*/ 7 h 274"/>
                <a:gd name="T86" fmla="*/ 173 w 461"/>
                <a:gd name="T87" fmla="*/ 0 h 274"/>
                <a:gd name="T88" fmla="*/ 194 w 461"/>
                <a:gd name="T89" fmla="*/ 0 h 274"/>
                <a:gd name="T90" fmla="*/ 252 w 461"/>
                <a:gd name="T91" fmla="*/ 0 h 274"/>
                <a:gd name="T92" fmla="*/ 274 w 461"/>
                <a:gd name="T93" fmla="*/ 0 h 274"/>
                <a:gd name="T94" fmla="*/ 302 w 461"/>
                <a:gd name="T95" fmla="*/ 7 h 274"/>
                <a:gd name="T96" fmla="*/ 317 w 461"/>
                <a:gd name="T97" fmla="*/ 7 h 274"/>
                <a:gd name="T98" fmla="*/ 338 w 461"/>
                <a:gd name="T99" fmla="*/ 15 h 274"/>
                <a:gd name="T100" fmla="*/ 360 w 461"/>
                <a:gd name="T101" fmla="*/ 22 h 274"/>
                <a:gd name="T102" fmla="*/ 374 w 461"/>
                <a:gd name="T103" fmla="*/ 29 h 274"/>
                <a:gd name="T104" fmla="*/ 396 w 461"/>
                <a:gd name="T105" fmla="*/ 36 h 274"/>
                <a:gd name="T106" fmla="*/ 410 w 461"/>
                <a:gd name="T107" fmla="*/ 51 h 274"/>
                <a:gd name="T108" fmla="*/ 418 w 461"/>
                <a:gd name="T109" fmla="*/ 58 h 274"/>
                <a:gd name="T110" fmla="*/ 432 w 461"/>
                <a:gd name="T111" fmla="*/ 72 h 274"/>
                <a:gd name="T112" fmla="*/ 439 w 461"/>
                <a:gd name="T113" fmla="*/ 79 h 274"/>
                <a:gd name="T114" fmla="*/ 454 w 461"/>
                <a:gd name="T115" fmla="*/ 94 h 274"/>
                <a:gd name="T116" fmla="*/ 454 w 461"/>
                <a:gd name="T117" fmla="*/ 108 h 274"/>
                <a:gd name="T118" fmla="*/ 461 w 461"/>
                <a:gd name="T119" fmla="*/ 123 h 274"/>
                <a:gd name="T120" fmla="*/ 461 w 461"/>
                <a:gd name="T121" fmla="*/ 137 h 27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461" h="274">
                  <a:moveTo>
                    <a:pt x="461" y="137"/>
                  </a:moveTo>
                  <a:lnTo>
                    <a:pt x="461" y="144"/>
                  </a:lnTo>
                  <a:lnTo>
                    <a:pt x="461" y="151"/>
                  </a:lnTo>
                  <a:lnTo>
                    <a:pt x="461" y="159"/>
                  </a:lnTo>
                  <a:lnTo>
                    <a:pt x="454" y="166"/>
                  </a:lnTo>
                  <a:lnTo>
                    <a:pt x="454" y="173"/>
                  </a:lnTo>
                  <a:lnTo>
                    <a:pt x="454" y="180"/>
                  </a:lnTo>
                  <a:lnTo>
                    <a:pt x="446" y="180"/>
                  </a:lnTo>
                  <a:lnTo>
                    <a:pt x="439" y="187"/>
                  </a:lnTo>
                  <a:lnTo>
                    <a:pt x="439" y="195"/>
                  </a:lnTo>
                  <a:lnTo>
                    <a:pt x="432" y="202"/>
                  </a:lnTo>
                  <a:lnTo>
                    <a:pt x="425" y="209"/>
                  </a:lnTo>
                  <a:lnTo>
                    <a:pt x="418" y="216"/>
                  </a:lnTo>
                  <a:lnTo>
                    <a:pt x="410" y="223"/>
                  </a:lnTo>
                  <a:lnTo>
                    <a:pt x="403" y="231"/>
                  </a:lnTo>
                  <a:lnTo>
                    <a:pt x="396" y="231"/>
                  </a:lnTo>
                  <a:lnTo>
                    <a:pt x="382" y="238"/>
                  </a:lnTo>
                  <a:lnTo>
                    <a:pt x="374" y="245"/>
                  </a:lnTo>
                  <a:lnTo>
                    <a:pt x="367" y="245"/>
                  </a:lnTo>
                  <a:lnTo>
                    <a:pt x="360" y="252"/>
                  </a:lnTo>
                  <a:lnTo>
                    <a:pt x="353" y="252"/>
                  </a:lnTo>
                  <a:lnTo>
                    <a:pt x="338" y="259"/>
                  </a:lnTo>
                  <a:lnTo>
                    <a:pt x="331" y="259"/>
                  </a:lnTo>
                  <a:lnTo>
                    <a:pt x="317" y="267"/>
                  </a:lnTo>
                  <a:lnTo>
                    <a:pt x="310" y="267"/>
                  </a:lnTo>
                  <a:lnTo>
                    <a:pt x="302" y="267"/>
                  </a:lnTo>
                  <a:lnTo>
                    <a:pt x="288" y="267"/>
                  </a:lnTo>
                  <a:lnTo>
                    <a:pt x="274" y="274"/>
                  </a:lnTo>
                  <a:lnTo>
                    <a:pt x="266" y="274"/>
                  </a:lnTo>
                  <a:lnTo>
                    <a:pt x="252" y="274"/>
                  </a:lnTo>
                  <a:lnTo>
                    <a:pt x="209" y="274"/>
                  </a:lnTo>
                  <a:lnTo>
                    <a:pt x="194" y="274"/>
                  </a:lnTo>
                  <a:lnTo>
                    <a:pt x="187" y="274"/>
                  </a:lnTo>
                  <a:lnTo>
                    <a:pt x="173" y="267"/>
                  </a:lnTo>
                  <a:lnTo>
                    <a:pt x="166" y="267"/>
                  </a:lnTo>
                  <a:lnTo>
                    <a:pt x="151" y="267"/>
                  </a:lnTo>
                  <a:lnTo>
                    <a:pt x="144" y="267"/>
                  </a:lnTo>
                  <a:lnTo>
                    <a:pt x="130" y="259"/>
                  </a:lnTo>
                  <a:lnTo>
                    <a:pt x="122" y="259"/>
                  </a:lnTo>
                  <a:lnTo>
                    <a:pt x="115" y="252"/>
                  </a:lnTo>
                  <a:lnTo>
                    <a:pt x="101" y="252"/>
                  </a:lnTo>
                  <a:lnTo>
                    <a:pt x="94" y="245"/>
                  </a:lnTo>
                  <a:lnTo>
                    <a:pt x="86" y="245"/>
                  </a:lnTo>
                  <a:lnTo>
                    <a:pt x="79" y="238"/>
                  </a:lnTo>
                  <a:lnTo>
                    <a:pt x="72" y="231"/>
                  </a:lnTo>
                  <a:lnTo>
                    <a:pt x="65" y="231"/>
                  </a:lnTo>
                  <a:lnTo>
                    <a:pt x="58" y="223"/>
                  </a:lnTo>
                  <a:lnTo>
                    <a:pt x="50" y="216"/>
                  </a:lnTo>
                  <a:lnTo>
                    <a:pt x="43" y="216"/>
                  </a:lnTo>
                  <a:lnTo>
                    <a:pt x="36" y="209"/>
                  </a:lnTo>
                  <a:lnTo>
                    <a:pt x="29" y="202"/>
                  </a:lnTo>
                  <a:lnTo>
                    <a:pt x="22" y="195"/>
                  </a:lnTo>
                  <a:lnTo>
                    <a:pt x="22" y="187"/>
                  </a:lnTo>
                  <a:lnTo>
                    <a:pt x="14" y="180"/>
                  </a:lnTo>
                  <a:lnTo>
                    <a:pt x="7" y="173"/>
                  </a:lnTo>
                  <a:lnTo>
                    <a:pt x="7" y="166"/>
                  </a:lnTo>
                  <a:lnTo>
                    <a:pt x="7" y="159"/>
                  </a:lnTo>
                  <a:lnTo>
                    <a:pt x="7" y="151"/>
                  </a:lnTo>
                  <a:lnTo>
                    <a:pt x="0" y="144"/>
                  </a:lnTo>
                  <a:lnTo>
                    <a:pt x="0" y="130"/>
                  </a:lnTo>
                  <a:lnTo>
                    <a:pt x="7" y="123"/>
                  </a:lnTo>
                  <a:lnTo>
                    <a:pt x="7" y="115"/>
                  </a:lnTo>
                  <a:lnTo>
                    <a:pt x="7" y="108"/>
                  </a:lnTo>
                  <a:lnTo>
                    <a:pt x="7" y="101"/>
                  </a:lnTo>
                  <a:lnTo>
                    <a:pt x="14" y="94"/>
                  </a:lnTo>
                  <a:lnTo>
                    <a:pt x="14" y="87"/>
                  </a:lnTo>
                  <a:lnTo>
                    <a:pt x="22" y="79"/>
                  </a:lnTo>
                  <a:lnTo>
                    <a:pt x="29" y="72"/>
                  </a:lnTo>
                  <a:lnTo>
                    <a:pt x="36" y="65"/>
                  </a:lnTo>
                  <a:lnTo>
                    <a:pt x="43" y="58"/>
                  </a:lnTo>
                  <a:lnTo>
                    <a:pt x="50" y="51"/>
                  </a:lnTo>
                  <a:lnTo>
                    <a:pt x="58" y="51"/>
                  </a:lnTo>
                  <a:lnTo>
                    <a:pt x="65" y="43"/>
                  </a:lnTo>
                  <a:lnTo>
                    <a:pt x="72" y="36"/>
                  </a:lnTo>
                  <a:lnTo>
                    <a:pt x="79" y="36"/>
                  </a:lnTo>
                  <a:lnTo>
                    <a:pt x="86" y="29"/>
                  </a:lnTo>
                  <a:lnTo>
                    <a:pt x="94" y="29"/>
                  </a:lnTo>
                  <a:lnTo>
                    <a:pt x="101" y="22"/>
                  </a:lnTo>
                  <a:lnTo>
                    <a:pt x="115" y="22"/>
                  </a:lnTo>
                  <a:lnTo>
                    <a:pt x="122" y="15"/>
                  </a:lnTo>
                  <a:lnTo>
                    <a:pt x="130" y="15"/>
                  </a:lnTo>
                  <a:lnTo>
                    <a:pt x="144" y="7"/>
                  </a:lnTo>
                  <a:lnTo>
                    <a:pt x="151" y="7"/>
                  </a:lnTo>
                  <a:lnTo>
                    <a:pt x="166" y="7"/>
                  </a:lnTo>
                  <a:lnTo>
                    <a:pt x="173" y="0"/>
                  </a:lnTo>
                  <a:lnTo>
                    <a:pt x="187" y="0"/>
                  </a:lnTo>
                  <a:lnTo>
                    <a:pt x="194" y="0"/>
                  </a:lnTo>
                  <a:lnTo>
                    <a:pt x="209" y="0"/>
                  </a:lnTo>
                  <a:lnTo>
                    <a:pt x="252" y="0"/>
                  </a:lnTo>
                  <a:lnTo>
                    <a:pt x="266" y="0"/>
                  </a:lnTo>
                  <a:lnTo>
                    <a:pt x="274" y="0"/>
                  </a:lnTo>
                  <a:lnTo>
                    <a:pt x="288" y="0"/>
                  </a:lnTo>
                  <a:lnTo>
                    <a:pt x="302" y="7"/>
                  </a:lnTo>
                  <a:lnTo>
                    <a:pt x="310" y="7"/>
                  </a:lnTo>
                  <a:lnTo>
                    <a:pt x="317" y="7"/>
                  </a:lnTo>
                  <a:lnTo>
                    <a:pt x="331" y="15"/>
                  </a:lnTo>
                  <a:lnTo>
                    <a:pt x="338" y="15"/>
                  </a:lnTo>
                  <a:lnTo>
                    <a:pt x="353" y="22"/>
                  </a:lnTo>
                  <a:lnTo>
                    <a:pt x="360" y="22"/>
                  </a:lnTo>
                  <a:lnTo>
                    <a:pt x="367" y="29"/>
                  </a:lnTo>
                  <a:lnTo>
                    <a:pt x="374" y="29"/>
                  </a:lnTo>
                  <a:lnTo>
                    <a:pt x="382" y="36"/>
                  </a:lnTo>
                  <a:lnTo>
                    <a:pt x="396" y="36"/>
                  </a:lnTo>
                  <a:lnTo>
                    <a:pt x="403" y="43"/>
                  </a:lnTo>
                  <a:lnTo>
                    <a:pt x="410" y="51"/>
                  </a:lnTo>
                  <a:lnTo>
                    <a:pt x="418" y="51"/>
                  </a:lnTo>
                  <a:lnTo>
                    <a:pt x="418" y="58"/>
                  </a:lnTo>
                  <a:lnTo>
                    <a:pt x="425" y="65"/>
                  </a:lnTo>
                  <a:lnTo>
                    <a:pt x="432" y="72"/>
                  </a:lnTo>
                  <a:lnTo>
                    <a:pt x="439" y="79"/>
                  </a:lnTo>
                  <a:lnTo>
                    <a:pt x="446" y="87"/>
                  </a:lnTo>
                  <a:lnTo>
                    <a:pt x="454" y="94"/>
                  </a:lnTo>
                  <a:lnTo>
                    <a:pt x="454" y="101"/>
                  </a:lnTo>
                  <a:lnTo>
                    <a:pt x="454" y="108"/>
                  </a:lnTo>
                  <a:lnTo>
                    <a:pt x="461" y="115"/>
                  </a:lnTo>
                  <a:lnTo>
                    <a:pt x="461" y="123"/>
                  </a:lnTo>
                  <a:lnTo>
                    <a:pt x="461" y="130"/>
                  </a:lnTo>
                  <a:lnTo>
                    <a:pt x="461" y="1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9727" name="Freeform 31"/>
            <p:cNvSpPr>
              <a:spLocks/>
            </p:cNvSpPr>
            <p:nvPr/>
          </p:nvSpPr>
          <p:spPr bwMode="auto">
            <a:xfrm>
              <a:off x="3092" y="2814"/>
              <a:ext cx="461" cy="274"/>
            </a:xfrm>
            <a:custGeom>
              <a:avLst/>
              <a:gdLst>
                <a:gd name="T0" fmla="*/ 461 w 461"/>
                <a:gd name="T1" fmla="*/ 144 h 274"/>
                <a:gd name="T2" fmla="*/ 461 w 461"/>
                <a:gd name="T3" fmla="*/ 159 h 274"/>
                <a:gd name="T4" fmla="*/ 454 w 461"/>
                <a:gd name="T5" fmla="*/ 173 h 274"/>
                <a:gd name="T6" fmla="*/ 446 w 461"/>
                <a:gd name="T7" fmla="*/ 180 h 274"/>
                <a:gd name="T8" fmla="*/ 439 w 461"/>
                <a:gd name="T9" fmla="*/ 195 h 274"/>
                <a:gd name="T10" fmla="*/ 425 w 461"/>
                <a:gd name="T11" fmla="*/ 209 h 274"/>
                <a:gd name="T12" fmla="*/ 418 w 461"/>
                <a:gd name="T13" fmla="*/ 216 h 274"/>
                <a:gd name="T14" fmla="*/ 403 w 461"/>
                <a:gd name="T15" fmla="*/ 231 h 274"/>
                <a:gd name="T16" fmla="*/ 382 w 461"/>
                <a:gd name="T17" fmla="*/ 238 h 274"/>
                <a:gd name="T18" fmla="*/ 367 w 461"/>
                <a:gd name="T19" fmla="*/ 245 h 274"/>
                <a:gd name="T20" fmla="*/ 353 w 461"/>
                <a:gd name="T21" fmla="*/ 252 h 274"/>
                <a:gd name="T22" fmla="*/ 331 w 461"/>
                <a:gd name="T23" fmla="*/ 259 h 274"/>
                <a:gd name="T24" fmla="*/ 310 w 461"/>
                <a:gd name="T25" fmla="*/ 267 h 274"/>
                <a:gd name="T26" fmla="*/ 288 w 461"/>
                <a:gd name="T27" fmla="*/ 267 h 274"/>
                <a:gd name="T28" fmla="*/ 266 w 461"/>
                <a:gd name="T29" fmla="*/ 274 h 274"/>
                <a:gd name="T30" fmla="*/ 209 w 461"/>
                <a:gd name="T31" fmla="*/ 274 h 274"/>
                <a:gd name="T32" fmla="*/ 187 w 461"/>
                <a:gd name="T33" fmla="*/ 274 h 274"/>
                <a:gd name="T34" fmla="*/ 166 w 461"/>
                <a:gd name="T35" fmla="*/ 267 h 274"/>
                <a:gd name="T36" fmla="*/ 144 w 461"/>
                <a:gd name="T37" fmla="*/ 267 h 274"/>
                <a:gd name="T38" fmla="*/ 122 w 461"/>
                <a:gd name="T39" fmla="*/ 259 h 274"/>
                <a:gd name="T40" fmla="*/ 101 w 461"/>
                <a:gd name="T41" fmla="*/ 252 h 274"/>
                <a:gd name="T42" fmla="*/ 86 w 461"/>
                <a:gd name="T43" fmla="*/ 245 h 274"/>
                <a:gd name="T44" fmla="*/ 72 w 461"/>
                <a:gd name="T45" fmla="*/ 231 h 274"/>
                <a:gd name="T46" fmla="*/ 58 w 461"/>
                <a:gd name="T47" fmla="*/ 223 h 274"/>
                <a:gd name="T48" fmla="*/ 43 w 461"/>
                <a:gd name="T49" fmla="*/ 216 h 274"/>
                <a:gd name="T50" fmla="*/ 29 w 461"/>
                <a:gd name="T51" fmla="*/ 202 h 274"/>
                <a:gd name="T52" fmla="*/ 22 w 461"/>
                <a:gd name="T53" fmla="*/ 187 h 274"/>
                <a:gd name="T54" fmla="*/ 14 w 461"/>
                <a:gd name="T55" fmla="*/ 180 h 274"/>
                <a:gd name="T56" fmla="*/ 7 w 461"/>
                <a:gd name="T57" fmla="*/ 166 h 274"/>
                <a:gd name="T58" fmla="*/ 7 w 461"/>
                <a:gd name="T59" fmla="*/ 151 h 274"/>
                <a:gd name="T60" fmla="*/ 0 w 461"/>
                <a:gd name="T61" fmla="*/ 130 h 274"/>
                <a:gd name="T62" fmla="*/ 7 w 461"/>
                <a:gd name="T63" fmla="*/ 115 h 274"/>
                <a:gd name="T64" fmla="*/ 7 w 461"/>
                <a:gd name="T65" fmla="*/ 101 h 274"/>
                <a:gd name="T66" fmla="*/ 14 w 461"/>
                <a:gd name="T67" fmla="*/ 87 h 274"/>
                <a:gd name="T68" fmla="*/ 22 w 461"/>
                <a:gd name="T69" fmla="*/ 79 h 274"/>
                <a:gd name="T70" fmla="*/ 36 w 461"/>
                <a:gd name="T71" fmla="*/ 65 h 274"/>
                <a:gd name="T72" fmla="*/ 50 w 461"/>
                <a:gd name="T73" fmla="*/ 51 h 274"/>
                <a:gd name="T74" fmla="*/ 65 w 461"/>
                <a:gd name="T75" fmla="*/ 43 h 274"/>
                <a:gd name="T76" fmla="*/ 79 w 461"/>
                <a:gd name="T77" fmla="*/ 36 h 274"/>
                <a:gd name="T78" fmla="*/ 94 w 461"/>
                <a:gd name="T79" fmla="*/ 29 h 274"/>
                <a:gd name="T80" fmla="*/ 115 w 461"/>
                <a:gd name="T81" fmla="*/ 22 h 274"/>
                <a:gd name="T82" fmla="*/ 130 w 461"/>
                <a:gd name="T83" fmla="*/ 15 h 274"/>
                <a:gd name="T84" fmla="*/ 151 w 461"/>
                <a:gd name="T85" fmla="*/ 7 h 274"/>
                <a:gd name="T86" fmla="*/ 173 w 461"/>
                <a:gd name="T87" fmla="*/ 0 h 274"/>
                <a:gd name="T88" fmla="*/ 194 w 461"/>
                <a:gd name="T89" fmla="*/ 0 h 274"/>
                <a:gd name="T90" fmla="*/ 252 w 461"/>
                <a:gd name="T91" fmla="*/ 0 h 274"/>
                <a:gd name="T92" fmla="*/ 274 w 461"/>
                <a:gd name="T93" fmla="*/ 0 h 274"/>
                <a:gd name="T94" fmla="*/ 302 w 461"/>
                <a:gd name="T95" fmla="*/ 7 h 274"/>
                <a:gd name="T96" fmla="*/ 317 w 461"/>
                <a:gd name="T97" fmla="*/ 7 h 274"/>
                <a:gd name="T98" fmla="*/ 338 w 461"/>
                <a:gd name="T99" fmla="*/ 15 h 274"/>
                <a:gd name="T100" fmla="*/ 360 w 461"/>
                <a:gd name="T101" fmla="*/ 22 h 274"/>
                <a:gd name="T102" fmla="*/ 374 w 461"/>
                <a:gd name="T103" fmla="*/ 29 h 274"/>
                <a:gd name="T104" fmla="*/ 396 w 461"/>
                <a:gd name="T105" fmla="*/ 36 h 274"/>
                <a:gd name="T106" fmla="*/ 410 w 461"/>
                <a:gd name="T107" fmla="*/ 51 h 274"/>
                <a:gd name="T108" fmla="*/ 418 w 461"/>
                <a:gd name="T109" fmla="*/ 58 h 274"/>
                <a:gd name="T110" fmla="*/ 432 w 461"/>
                <a:gd name="T111" fmla="*/ 72 h 274"/>
                <a:gd name="T112" fmla="*/ 439 w 461"/>
                <a:gd name="T113" fmla="*/ 79 h 274"/>
                <a:gd name="T114" fmla="*/ 454 w 461"/>
                <a:gd name="T115" fmla="*/ 94 h 274"/>
                <a:gd name="T116" fmla="*/ 454 w 461"/>
                <a:gd name="T117" fmla="*/ 108 h 274"/>
                <a:gd name="T118" fmla="*/ 461 w 461"/>
                <a:gd name="T119" fmla="*/ 123 h 274"/>
                <a:gd name="T120" fmla="*/ 461 w 461"/>
                <a:gd name="T121" fmla="*/ 137 h 27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461" h="274">
                  <a:moveTo>
                    <a:pt x="461" y="137"/>
                  </a:moveTo>
                  <a:lnTo>
                    <a:pt x="461" y="144"/>
                  </a:lnTo>
                  <a:lnTo>
                    <a:pt x="461" y="151"/>
                  </a:lnTo>
                  <a:lnTo>
                    <a:pt x="461" y="159"/>
                  </a:lnTo>
                  <a:lnTo>
                    <a:pt x="454" y="166"/>
                  </a:lnTo>
                  <a:lnTo>
                    <a:pt x="454" y="173"/>
                  </a:lnTo>
                  <a:lnTo>
                    <a:pt x="454" y="180"/>
                  </a:lnTo>
                  <a:lnTo>
                    <a:pt x="446" y="180"/>
                  </a:lnTo>
                  <a:lnTo>
                    <a:pt x="439" y="187"/>
                  </a:lnTo>
                  <a:lnTo>
                    <a:pt x="439" y="195"/>
                  </a:lnTo>
                  <a:lnTo>
                    <a:pt x="432" y="202"/>
                  </a:lnTo>
                  <a:lnTo>
                    <a:pt x="425" y="209"/>
                  </a:lnTo>
                  <a:lnTo>
                    <a:pt x="418" y="216"/>
                  </a:lnTo>
                  <a:lnTo>
                    <a:pt x="410" y="223"/>
                  </a:lnTo>
                  <a:lnTo>
                    <a:pt x="403" y="231"/>
                  </a:lnTo>
                  <a:lnTo>
                    <a:pt x="396" y="231"/>
                  </a:lnTo>
                  <a:lnTo>
                    <a:pt x="382" y="238"/>
                  </a:lnTo>
                  <a:lnTo>
                    <a:pt x="374" y="245"/>
                  </a:lnTo>
                  <a:lnTo>
                    <a:pt x="367" y="245"/>
                  </a:lnTo>
                  <a:lnTo>
                    <a:pt x="360" y="252"/>
                  </a:lnTo>
                  <a:lnTo>
                    <a:pt x="353" y="252"/>
                  </a:lnTo>
                  <a:lnTo>
                    <a:pt x="338" y="259"/>
                  </a:lnTo>
                  <a:lnTo>
                    <a:pt x="331" y="259"/>
                  </a:lnTo>
                  <a:lnTo>
                    <a:pt x="317" y="267"/>
                  </a:lnTo>
                  <a:lnTo>
                    <a:pt x="310" y="267"/>
                  </a:lnTo>
                  <a:lnTo>
                    <a:pt x="302" y="267"/>
                  </a:lnTo>
                  <a:lnTo>
                    <a:pt x="288" y="267"/>
                  </a:lnTo>
                  <a:lnTo>
                    <a:pt x="274" y="274"/>
                  </a:lnTo>
                  <a:lnTo>
                    <a:pt x="266" y="274"/>
                  </a:lnTo>
                  <a:lnTo>
                    <a:pt x="252" y="274"/>
                  </a:lnTo>
                  <a:lnTo>
                    <a:pt x="209" y="274"/>
                  </a:lnTo>
                  <a:lnTo>
                    <a:pt x="194" y="274"/>
                  </a:lnTo>
                  <a:lnTo>
                    <a:pt x="187" y="274"/>
                  </a:lnTo>
                  <a:lnTo>
                    <a:pt x="173" y="267"/>
                  </a:lnTo>
                  <a:lnTo>
                    <a:pt x="166" y="267"/>
                  </a:lnTo>
                  <a:lnTo>
                    <a:pt x="151" y="267"/>
                  </a:lnTo>
                  <a:lnTo>
                    <a:pt x="144" y="267"/>
                  </a:lnTo>
                  <a:lnTo>
                    <a:pt x="130" y="259"/>
                  </a:lnTo>
                  <a:lnTo>
                    <a:pt x="122" y="259"/>
                  </a:lnTo>
                  <a:lnTo>
                    <a:pt x="115" y="252"/>
                  </a:lnTo>
                  <a:lnTo>
                    <a:pt x="101" y="252"/>
                  </a:lnTo>
                  <a:lnTo>
                    <a:pt x="94" y="245"/>
                  </a:lnTo>
                  <a:lnTo>
                    <a:pt x="86" y="245"/>
                  </a:lnTo>
                  <a:lnTo>
                    <a:pt x="79" y="238"/>
                  </a:lnTo>
                  <a:lnTo>
                    <a:pt x="72" y="231"/>
                  </a:lnTo>
                  <a:lnTo>
                    <a:pt x="65" y="231"/>
                  </a:lnTo>
                  <a:lnTo>
                    <a:pt x="58" y="223"/>
                  </a:lnTo>
                  <a:lnTo>
                    <a:pt x="50" y="216"/>
                  </a:lnTo>
                  <a:lnTo>
                    <a:pt x="43" y="216"/>
                  </a:lnTo>
                  <a:lnTo>
                    <a:pt x="36" y="209"/>
                  </a:lnTo>
                  <a:lnTo>
                    <a:pt x="29" y="202"/>
                  </a:lnTo>
                  <a:lnTo>
                    <a:pt x="22" y="195"/>
                  </a:lnTo>
                  <a:lnTo>
                    <a:pt x="22" y="187"/>
                  </a:lnTo>
                  <a:lnTo>
                    <a:pt x="14" y="180"/>
                  </a:lnTo>
                  <a:lnTo>
                    <a:pt x="7" y="173"/>
                  </a:lnTo>
                  <a:lnTo>
                    <a:pt x="7" y="166"/>
                  </a:lnTo>
                  <a:lnTo>
                    <a:pt x="7" y="159"/>
                  </a:lnTo>
                  <a:lnTo>
                    <a:pt x="7" y="151"/>
                  </a:lnTo>
                  <a:lnTo>
                    <a:pt x="0" y="144"/>
                  </a:lnTo>
                  <a:lnTo>
                    <a:pt x="0" y="130"/>
                  </a:lnTo>
                  <a:lnTo>
                    <a:pt x="7" y="123"/>
                  </a:lnTo>
                  <a:lnTo>
                    <a:pt x="7" y="115"/>
                  </a:lnTo>
                  <a:lnTo>
                    <a:pt x="7" y="108"/>
                  </a:lnTo>
                  <a:lnTo>
                    <a:pt x="7" y="101"/>
                  </a:lnTo>
                  <a:lnTo>
                    <a:pt x="14" y="94"/>
                  </a:lnTo>
                  <a:lnTo>
                    <a:pt x="14" y="87"/>
                  </a:lnTo>
                  <a:lnTo>
                    <a:pt x="22" y="79"/>
                  </a:lnTo>
                  <a:lnTo>
                    <a:pt x="29" y="72"/>
                  </a:lnTo>
                  <a:lnTo>
                    <a:pt x="36" y="65"/>
                  </a:lnTo>
                  <a:lnTo>
                    <a:pt x="43" y="58"/>
                  </a:lnTo>
                  <a:lnTo>
                    <a:pt x="50" y="51"/>
                  </a:lnTo>
                  <a:lnTo>
                    <a:pt x="58" y="51"/>
                  </a:lnTo>
                  <a:lnTo>
                    <a:pt x="65" y="43"/>
                  </a:lnTo>
                  <a:lnTo>
                    <a:pt x="72" y="36"/>
                  </a:lnTo>
                  <a:lnTo>
                    <a:pt x="79" y="36"/>
                  </a:lnTo>
                  <a:lnTo>
                    <a:pt x="86" y="29"/>
                  </a:lnTo>
                  <a:lnTo>
                    <a:pt x="94" y="29"/>
                  </a:lnTo>
                  <a:lnTo>
                    <a:pt x="101" y="22"/>
                  </a:lnTo>
                  <a:lnTo>
                    <a:pt x="115" y="22"/>
                  </a:lnTo>
                  <a:lnTo>
                    <a:pt x="122" y="15"/>
                  </a:lnTo>
                  <a:lnTo>
                    <a:pt x="130" y="15"/>
                  </a:lnTo>
                  <a:lnTo>
                    <a:pt x="144" y="7"/>
                  </a:lnTo>
                  <a:lnTo>
                    <a:pt x="151" y="7"/>
                  </a:lnTo>
                  <a:lnTo>
                    <a:pt x="166" y="7"/>
                  </a:lnTo>
                  <a:lnTo>
                    <a:pt x="173" y="0"/>
                  </a:lnTo>
                  <a:lnTo>
                    <a:pt x="187" y="0"/>
                  </a:lnTo>
                  <a:lnTo>
                    <a:pt x="194" y="0"/>
                  </a:lnTo>
                  <a:lnTo>
                    <a:pt x="209" y="0"/>
                  </a:lnTo>
                  <a:lnTo>
                    <a:pt x="252" y="0"/>
                  </a:lnTo>
                  <a:lnTo>
                    <a:pt x="266" y="0"/>
                  </a:lnTo>
                  <a:lnTo>
                    <a:pt x="274" y="0"/>
                  </a:lnTo>
                  <a:lnTo>
                    <a:pt x="288" y="0"/>
                  </a:lnTo>
                  <a:lnTo>
                    <a:pt x="302" y="7"/>
                  </a:lnTo>
                  <a:lnTo>
                    <a:pt x="310" y="7"/>
                  </a:lnTo>
                  <a:lnTo>
                    <a:pt x="317" y="7"/>
                  </a:lnTo>
                  <a:lnTo>
                    <a:pt x="331" y="15"/>
                  </a:lnTo>
                  <a:lnTo>
                    <a:pt x="338" y="15"/>
                  </a:lnTo>
                  <a:lnTo>
                    <a:pt x="353" y="22"/>
                  </a:lnTo>
                  <a:lnTo>
                    <a:pt x="360" y="22"/>
                  </a:lnTo>
                  <a:lnTo>
                    <a:pt x="367" y="29"/>
                  </a:lnTo>
                  <a:lnTo>
                    <a:pt x="374" y="29"/>
                  </a:lnTo>
                  <a:lnTo>
                    <a:pt x="382" y="36"/>
                  </a:lnTo>
                  <a:lnTo>
                    <a:pt x="396" y="36"/>
                  </a:lnTo>
                  <a:lnTo>
                    <a:pt x="403" y="43"/>
                  </a:lnTo>
                  <a:lnTo>
                    <a:pt x="410" y="51"/>
                  </a:lnTo>
                  <a:lnTo>
                    <a:pt x="418" y="51"/>
                  </a:lnTo>
                  <a:lnTo>
                    <a:pt x="418" y="58"/>
                  </a:lnTo>
                  <a:lnTo>
                    <a:pt x="425" y="65"/>
                  </a:lnTo>
                  <a:lnTo>
                    <a:pt x="432" y="72"/>
                  </a:lnTo>
                  <a:lnTo>
                    <a:pt x="439" y="79"/>
                  </a:lnTo>
                  <a:lnTo>
                    <a:pt x="446" y="87"/>
                  </a:lnTo>
                  <a:lnTo>
                    <a:pt x="454" y="94"/>
                  </a:lnTo>
                  <a:lnTo>
                    <a:pt x="454" y="101"/>
                  </a:lnTo>
                  <a:lnTo>
                    <a:pt x="454" y="108"/>
                  </a:lnTo>
                  <a:lnTo>
                    <a:pt x="461" y="115"/>
                  </a:lnTo>
                  <a:lnTo>
                    <a:pt x="461" y="123"/>
                  </a:lnTo>
                  <a:lnTo>
                    <a:pt x="461" y="130"/>
                  </a:lnTo>
                  <a:lnTo>
                    <a:pt x="461" y="137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9728" name="Rectangle 32"/>
            <p:cNvSpPr>
              <a:spLocks noChangeArrowheads="1"/>
            </p:cNvSpPr>
            <p:nvPr/>
          </p:nvSpPr>
          <p:spPr bwMode="auto">
            <a:xfrm>
              <a:off x="3225" y="2836"/>
              <a:ext cx="203" cy="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800000"/>
                </a:buClr>
                <a:buSzPct val="6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è"/>
                <a:defRPr sz="2200">
                  <a:solidFill>
                    <a:schemeClr val="tx1"/>
                  </a:solidFill>
                  <a:latin typeface="Arial Narrow" panose="020B060602020203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9900"/>
                </a:buClr>
                <a:buSzPct val="8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F9900"/>
                </a:buClr>
                <a:buSzPct val="125000"/>
                <a:buFont typeface="Arial Narrow" panose="020B0606020202030204" pitchFamily="34" charset="0"/>
                <a:buChar char="−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ru-RU" sz="1300">
                  <a:solidFill>
                    <a:srgbClr val="000000"/>
                  </a:solidFill>
                </a:rPr>
                <a:t>Strategic</a:t>
              </a:r>
              <a:endParaRPr lang="ru-RU" altLang="ru-RU"/>
            </a:p>
          </p:txBody>
        </p:sp>
        <p:sp>
          <p:nvSpPr>
            <p:cNvPr id="29729" name="Rectangle 33"/>
            <p:cNvSpPr>
              <a:spLocks noChangeArrowheads="1"/>
            </p:cNvSpPr>
            <p:nvPr/>
          </p:nvSpPr>
          <p:spPr bwMode="auto">
            <a:xfrm>
              <a:off x="3199" y="2951"/>
              <a:ext cx="246" cy="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800000"/>
                </a:buClr>
                <a:buSzPct val="6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è"/>
                <a:defRPr sz="2200">
                  <a:solidFill>
                    <a:schemeClr val="tx1"/>
                  </a:solidFill>
                  <a:latin typeface="Arial Narrow" panose="020B060602020203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9900"/>
                </a:buClr>
                <a:buSzPct val="8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F9900"/>
                </a:buClr>
                <a:buSzPct val="125000"/>
                <a:buFont typeface="Arial Narrow" panose="020B0606020202030204" pitchFamily="34" charset="0"/>
                <a:buChar char="−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ru-RU" sz="1300">
                  <a:solidFill>
                    <a:srgbClr val="000000"/>
                  </a:solidFill>
                </a:rPr>
                <a:t>objective 1</a:t>
              </a:r>
              <a:endParaRPr lang="ru-RU" altLang="ru-RU"/>
            </a:p>
          </p:txBody>
        </p:sp>
      </p:grpSp>
      <p:grpSp>
        <p:nvGrpSpPr>
          <p:cNvPr id="29705" name="Group 34"/>
          <p:cNvGrpSpPr>
            <a:grpSpLocks/>
          </p:cNvGrpSpPr>
          <p:nvPr/>
        </p:nvGrpSpPr>
        <p:grpSpPr bwMode="auto">
          <a:xfrm>
            <a:off x="2195513" y="5078413"/>
            <a:ext cx="1219200" cy="763587"/>
            <a:chOff x="1440" y="3168"/>
            <a:chExt cx="768" cy="481"/>
          </a:xfrm>
        </p:grpSpPr>
        <p:sp>
          <p:nvSpPr>
            <p:cNvPr id="29717" name="Oval 35"/>
            <p:cNvSpPr>
              <a:spLocks noChangeArrowheads="1"/>
            </p:cNvSpPr>
            <p:nvPr/>
          </p:nvSpPr>
          <p:spPr bwMode="auto">
            <a:xfrm>
              <a:off x="1440" y="3168"/>
              <a:ext cx="390" cy="480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rgbClr val="800000"/>
                </a:buClr>
                <a:buSzPct val="6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è"/>
                <a:defRPr sz="2200">
                  <a:solidFill>
                    <a:schemeClr val="tx1"/>
                  </a:solidFill>
                  <a:latin typeface="Arial Narrow" panose="020B060602020203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9900"/>
                </a:buClr>
                <a:buSzPct val="8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F9900"/>
                </a:buClr>
                <a:buSzPct val="125000"/>
                <a:buFont typeface="Arial Narrow" panose="020B0606020202030204" pitchFamily="34" charset="0"/>
                <a:buChar char="−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000">
                <a:latin typeface="Arial" panose="020B0604020202020204" pitchFamily="34" charset="0"/>
              </a:endParaRPr>
            </a:p>
          </p:txBody>
        </p:sp>
        <p:sp>
          <p:nvSpPr>
            <p:cNvPr id="29718" name="Oval 36"/>
            <p:cNvSpPr>
              <a:spLocks noChangeArrowheads="1"/>
            </p:cNvSpPr>
            <p:nvPr/>
          </p:nvSpPr>
          <p:spPr bwMode="auto">
            <a:xfrm>
              <a:off x="1817" y="3168"/>
              <a:ext cx="391" cy="480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rgbClr val="800000"/>
                </a:buClr>
                <a:buSzPct val="6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è"/>
                <a:defRPr sz="2200">
                  <a:solidFill>
                    <a:schemeClr val="tx1"/>
                  </a:solidFill>
                  <a:latin typeface="Arial Narrow" panose="020B060602020203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9900"/>
                </a:buClr>
                <a:buSzPct val="8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F9900"/>
                </a:buClr>
                <a:buSzPct val="125000"/>
                <a:buFont typeface="Arial Narrow" panose="020B0606020202030204" pitchFamily="34" charset="0"/>
                <a:buChar char="−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000">
                <a:latin typeface="Arial" panose="020B0604020202020204" pitchFamily="34" charset="0"/>
              </a:endParaRPr>
            </a:p>
          </p:txBody>
        </p:sp>
        <p:sp>
          <p:nvSpPr>
            <p:cNvPr id="29719" name="Rectangle 37"/>
            <p:cNvSpPr>
              <a:spLocks noChangeArrowheads="1"/>
            </p:cNvSpPr>
            <p:nvPr/>
          </p:nvSpPr>
          <p:spPr bwMode="auto">
            <a:xfrm>
              <a:off x="1622" y="3168"/>
              <a:ext cx="391" cy="48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800000"/>
                </a:buClr>
                <a:buSzPct val="6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è"/>
                <a:defRPr sz="2200">
                  <a:solidFill>
                    <a:schemeClr val="tx1"/>
                  </a:solidFill>
                  <a:latin typeface="Arial Narrow" panose="020B060602020203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9900"/>
                </a:buClr>
                <a:buSzPct val="8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F9900"/>
                </a:buClr>
                <a:buSzPct val="125000"/>
                <a:buFont typeface="Arial Narrow" panose="020B0606020202030204" pitchFamily="34" charset="0"/>
                <a:buChar char="−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000">
                <a:latin typeface="Arial" panose="020B0604020202020204" pitchFamily="34" charset="0"/>
              </a:endParaRPr>
            </a:p>
          </p:txBody>
        </p:sp>
        <p:sp>
          <p:nvSpPr>
            <p:cNvPr id="29720" name="Line 38"/>
            <p:cNvSpPr>
              <a:spLocks noChangeShapeType="1"/>
            </p:cNvSpPr>
            <p:nvPr/>
          </p:nvSpPr>
          <p:spPr bwMode="auto">
            <a:xfrm>
              <a:off x="1628" y="3168"/>
              <a:ext cx="37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9721" name="Line 39"/>
            <p:cNvSpPr>
              <a:spLocks noChangeShapeType="1"/>
            </p:cNvSpPr>
            <p:nvPr/>
          </p:nvSpPr>
          <p:spPr bwMode="auto">
            <a:xfrm>
              <a:off x="1628" y="3648"/>
              <a:ext cx="37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9722" name="Rectangle 40"/>
            <p:cNvSpPr>
              <a:spLocks noChangeArrowheads="1"/>
            </p:cNvSpPr>
            <p:nvPr/>
          </p:nvSpPr>
          <p:spPr bwMode="auto">
            <a:xfrm>
              <a:off x="1662" y="3204"/>
              <a:ext cx="340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800000"/>
                </a:buClr>
                <a:buSzPct val="6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è"/>
                <a:defRPr sz="2200">
                  <a:solidFill>
                    <a:schemeClr val="tx1"/>
                  </a:solidFill>
                  <a:latin typeface="Arial Narrow" panose="020B060602020203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9900"/>
                </a:buClr>
                <a:buSzPct val="8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F9900"/>
                </a:buClr>
                <a:buSzPct val="125000"/>
                <a:buFont typeface="Arial Narrow" panose="020B0606020202030204" pitchFamily="34" charset="0"/>
                <a:buChar char="−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ru-RU" sz="1700">
                  <a:solidFill>
                    <a:srgbClr val="000000"/>
                  </a:solidFill>
                </a:rPr>
                <a:t>Critical</a:t>
              </a:r>
              <a:endParaRPr lang="ru-RU" altLang="ru-RU"/>
            </a:p>
          </p:txBody>
        </p:sp>
        <p:sp>
          <p:nvSpPr>
            <p:cNvPr id="29723" name="Rectangle 41"/>
            <p:cNvSpPr>
              <a:spLocks noChangeArrowheads="1"/>
            </p:cNvSpPr>
            <p:nvPr/>
          </p:nvSpPr>
          <p:spPr bwMode="auto">
            <a:xfrm>
              <a:off x="1646" y="3395"/>
              <a:ext cx="372" cy="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800000"/>
                </a:buClr>
                <a:buSzPct val="6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è"/>
                <a:defRPr sz="2200">
                  <a:solidFill>
                    <a:schemeClr val="tx1"/>
                  </a:solidFill>
                  <a:latin typeface="Arial Narrow" panose="020B060602020203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9900"/>
                </a:buClr>
                <a:buSzPct val="8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F9900"/>
                </a:buClr>
                <a:buSzPct val="125000"/>
                <a:buFont typeface="Arial Narrow" panose="020B0606020202030204" pitchFamily="34" charset="0"/>
                <a:buChar char="−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ru-RU" sz="1700">
                  <a:solidFill>
                    <a:srgbClr val="000000"/>
                  </a:solidFill>
                </a:rPr>
                <a:t>factor 4</a:t>
              </a:r>
              <a:endParaRPr lang="ru-RU" altLang="ru-RU"/>
            </a:p>
          </p:txBody>
        </p:sp>
      </p:grpSp>
      <p:grpSp>
        <p:nvGrpSpPr>
          <p:cNvPr id="29706" name="Group 42"/>
          <p:cNvGrpSpPr>
            <a:grpSpLocks/>
          </p:cNvGrpSpPr>
          <p:nvPr/>
        </p:nvGrpSpPr>
        <p:grpSpPr bwMode="auto">
          <a:xfrm>
            <a:off x="5472113" y="5078413"/>
            <a:ext cx="1219200" cy="763587"/>
            <a:chOff x="3504" y="3168"/>
            <a:chExt cx="768" cy="481"/>
          </a:xfrm>
        </p:grpSpPr>
        <p:sp>
          <p:nvSpPr>
            <p:cNvPr id="29710" name="Oval 43"/>
            <p:cNvSpPr>
              <a:spLocks noChangeArrowheads="1"/>
            </p:cNvSpPr>
            <p:nvPr/>
          </p:nvSpPr>
          <p:spPr bwMode="auto">
            <a:xfrm>
              <a:off x="3504" y="3168"/>
              <a:ext cx="390" cy="480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rgbClr val="800000"/>
                </a:buClr>
                <a:buSzPct val="6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è"/>
                <a:defRPr sz="2200">
                  <a:solidFill>
                    <a:schemeClr val="tx1"/>
                  </a:solidFill>
                  <a:latin typeface="Arial Narrow" panose="020B060602020203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9900"/>
                </a:buClr>
                <a:buSzPct val="8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F9900"/>
                </a:buClr>
                <a:buSzPct val="125000"/>
                <a:buFont typeface="Arial Narrow" panose="020B0606020202030204" pitchFamily="34" charset="0"/>
                <a:buChar char="−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000">
                <a:latin typeface="Arial" panose="020B0604020202020204" pitchFamily="34" charset="0"/>
              </a:endParaRPr>
            </a:p>
          </p:txBody>
        </p:sp>
        <p:sp>
          <p:nvSpPr>
            <p:cNvPr id="29711" name="Oval 44"/>
            <p:cNvSpPr>
              <a:spLocks noChangeArrowheads="1"/>
            </p:cNvSpPr>
            <p:nvPr/>
          </p:nvSpPr>
          <p:spPr bwMode="auto">
            <a:xfrm>
              <a:off x="3881" y="3168"/>
              <a:ext cx="391" cy="480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rgbClr val="800000"/>
                </a:buClr>
                <a:buSzPct val="6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è"/>
                <a:defRPr sz="2200">
                  <a:solidFill>
                    <a:schemeClr val="tx1"/>
                  </a:solidFill>
                  <a:latin typeface="Arial Narrow" panose="020B060602020203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9900"/>
                </a:buClr>
                <a:buSzPct val="8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F9900"/>
                </a:buClr>
                <a:buSzPct val="125000"/>
                <a:buFont typeface="Arial Narrow" panose="020B0606020202030204" pitchFamily="34" charset="0"/>
                <a:buChar char="−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000">
                <a:latin typeface="Arial" panose="020B0604020202020204" pitchFamily="34" charset="0"/>
              </a:endParaRPr>
            </a:p>
          </p:txBody>
        </p:sp>
        <p:sp>
          <p:nvSpPr>
            <p:cNvPr id="29712" name="Rectangle 45"/>
            <p:cNvSpPr>
              <a:spLocks noChangeArrowheads="1"/>
            </p:cNvSpPr>
            <p:nvPr/>
          </p:nvSpPr>
          <p:spPr bwMode="auto">
            <a:xfrm>
              <a:off x="3686" y="3168"/>
              <a:ext cx="391" cy="48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800000"/>
                </a:buClr>
                <a:buSzPct val="6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è"/>
                <a:defRPr sz="2200">
                  <a:solidFill>
                    <a:schemeClr val="tx1"/>
                  </a:solidFill>
                  <a:latin typeface="Arial Narrow" panose="020B060602020203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9900"/>
                </a:buClr>
                <a:buSzPct val="8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F9900"/>
                </a:buClr>
                <a:buSzPct val="125000"/>
                <a:buFont typeface="Arial Narrow" panose="020B0606020202030204" pitchFamily="34" charset="0"/>
                <a:buChar char="−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000">
                <a:latin typeface="Arial" panose="020B0604020202020204" pitchFamily="34" charset="0"/>
              </a:endParaRPr>
            </a:p>
          </p:txBody>
        </p:sp>
        <p:sp>
          <p:nvSpPr>
            <p:cNvPr id="29713" name="Line 46"/>
            <p:cNvSpPr>
              <a:spLocks noChangeShapeType="1"/>
            </p:cNvSpPr>
            <p:nvPr/>
          </p:nvSpPr>
          <p:spPr bwMode="auto">
            <a:xfrm>
              <a:off x="3686" y="3168"/>
              <a:ext cx="37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9714" name="Line 47"/>
            <p:cNvSpPr>
              <a:spLocks noChangeShapeType="1"/>
            </p:cNvSpPr>
            <p:nvPr/>
          </p:nvSpPr>
          <p:spPr bwMode="auto">
            <a:xfrm>
              <a:off x="3686" y="3648"/>
              <a:ext cx="37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9715" name="Rectangle 48"/>
            <p:cNvSpPr>
              <a:spLocks noChangeArrowheads="1"/>
            </p:cNvSpPr>
            <p:nvPr/>
          </p:nvSpPr>
          <p:spPr bwMode="auto">
            <a:xfrm>
              <a:off x="3712" y="3204"/>
              <a:ext cx="340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800000"/>
                </a:buClr>
                <a:buSzPct val="6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è"/>
                <a:defRPr sz="2200">
                  <a:solidFill>
                    <a:schemeClr val="tx1"/>
                  </a:solidFill>
                  <a:latin typeface="Arial Narrow" panose="020B060602020203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9900"/>
                </a:buClr>
                <a:buSzPct val="8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F9900"/>
                </a:buClr>
                <a:buSzPct val="125000"/>
                <a:buFont typeface="Arial Narrow" panose="020B0606020202030204" pitchFamily="34" charset="0"/>
                <a:buChar char="−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ru-RU" sz="1700">
                  <a:solidFill>
                    <a:srgbClr val="000000"/>
                  </a:solidFill>
                </a:rPr>
                <a:t>Critical</a:t>
              </a:r>
              <a:endParaRPr lang="ru-RU" altLang="ru-RU"/>
            </a:p>
          </p:txBody>
        </p:sp>
        <p:sp>
          <p:nvSpPr>
            <p:cNvPr id="29716" name="Rectangle 49"/>
            <p:cNvSpPr>
              <a:spLocks noChangeArrowheads="1"/>
            </p:cNvSpPr>
            <p:nvPr/>
          </p:nvSpPr>
          <p:spPr bwMode="auto">
            <a:xfrm>
              <a:off x="3696" y="3395"/>
              <a:ext cx="372" cy="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800000"/>
                </a:buClr>
                <a:buSzPct val="6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è"/>
                <a:defRPr sz="2200">
                  <a:solidFill>
                    <a:schemeClr val="tx1"/>
                  </a:solidFill>
                  <a:latin typeface="Arial Narrow" panose="020B060602020203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9900"/>
                </a:buClr>
                <a:buSzPct val="8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F9900"/>
                </a:buClr>
                <a:buSzPct val="125000"/>
                <a:buFont typeface="Arial Narrow" panose="020B0606020202030204" pitchFamily="34" charset="0"/>
                <a:buChar char="−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ru-RU" sz="1700">
                  <a:solidFill>
                    <a:srgbClr val="000000"/>
                  </a:solidFill>
                </a:rPr>
                <a:t>factor 4</a:t>
              </a:r>
              <a:endParaRPr lang="ru-RU" altLang="ru-RU"/>
            </a:p>
          </p:txBody>
        </p:sp>
      </p:grpSp>
      <p:sp>
        <p:nvSpPr>
          <p:cNvPr id="29707" name="Line 50"/>
          <p:cNvSpPr>
            <a:spLocks noChangeShapeType="1"/>
          </p:cNvSpPr>
          <p:nvPr/>
        </p:nvSpPr>
        <p:spPr bwMode="auto">
          <a:xfrm>
            <a:off x="3414713" y="4316413"/>
            <a:ext cx="1981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9708" name="Line 51"/>
          <p:cNvSpPr>
            <a:spLocks noChangeShapeType="1"/>
          </p:cNvSpPr>
          <p:nvPr/>
        </p:nvSpPr>
        <p:spPr bwMode="auto">
          <a:xfrm>
            <a:off x="3490913" y="5459413"/>
            <a:ext cx="1981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9709" name="Rectangle 52"/>
          <p:cNvSpPr>
            <a:spLocks noChangeArrowheads="1"/>
          </p:cNvSpPr>
          <p:nvPr/>
        </p:nvSpPr>
        <p:spPr bwMode="auto">
          <a:xfrm>
            <a:off x="900113" y="1268413"/>
            <a:ext cx="3451225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indent="193675">
              <a:spcBef>
                <a:spcPct val="20000"/>
              </a:spcBef>
              <a:buClr>
                <a:srgbClr val="800000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1308100" indent="-4572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è"/>
              <a:defRPr sz="22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955800" indent="-457200">
              <a:spcBef>
                <a:spcPct val="20000"/>
              </a:spcBef>
              <a:buClr>
                <a:srgbClr val="009900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2603500" indent="-457200">
              <a:spcBef>
                <a:spcPct val="20000"/>
              </a:spcBef>
              <a:buClr>
                <a:srgbClr val="FF9900"/>
              </a:buClr>
              <a:buSzPct val="125000"/>
              <a:buFont typeface="Arial Narrow" panose="020B0606020202030204" pitchFamily="34" charset="0"/>
              <a:buChar char="−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3251200" indent="-457200">
              <a:spcBef>
                <a:spcPct val="20000"/>
              </a:spcBef>
              <a:buClr>
                <a:srgbClr val="FF0066"/>
              </a:buClr>
              <a:buSzPct val="110000"/>
              <a:buFont typeface="Wingdings" panose="05000000000000000000" pitchFamily="2" charset="2"/>
              <a:buChar char="ü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3708400" indent="-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66"/>
              </a:buClr>
              <a:buSzPct val="110000"/>
              <a:buFont typeface="Wingdings" panose="05000000000000000000" pitchFamily="2" charset="2"/>
              <a:buChar char="ü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4165600" indent="-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66"/>
              </a:buClr>
              <a:buSzPct val="110000"/>
              <a:buFont typeface="Wingdings" panose="05000000000000000000" pitchFamily="2" charset="2"/>
              <a:buChar char="ü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4622800" indent="-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66"/>
              </a:buClr>
              <a:buSzPct val="110000"/>
              <a:buFont typeface="Wingdings" panose="05000000000000000000" pitchFamily="2" charset="2"/>
              <a:buChar char="ü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5080000" indent="-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66"/>
              </a:buClr>
              <a:buSzPct val="110000"/>
              <a:buFont typeface="Wingdings" panose="05000000000000000000" pitchFamily="2" charset="2"/>
              <a:buChar char="ü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ClrTx/>
              <a:buSzTx/>
              <a:buFontTx/>
              <a:buAutoNum type="arabicPeriod"/>
            </a:pPr>
            <a:r>
              <a:rPr lang="ru-RU" altLang="ru-RU" sz="1800"/>
              <a:t>Имеет очень слабое влияние на</a:t>
            </a:r>
          </a:p>
          <a:p>
            <a:pPr>
              <a:lnSpc>
                <a:spcPct val="90000"/>
              </a:lnSpc>
              <a:spcBef>
                <a:spcPct val="0"/>
              </a:spcBef>
              <a:buClrTx/>
              <a:buSzTx/>
              <a:buFontTx/>
              <a:buAutoNum type="arabicPeriod"/>
            </a:pPr>
            <a:r>
              <a:rPr lang="ru-RU" altLang="ru-RU" sz="1800"/>
              <a:t>Имеет минимальное влияние на</a:t>
            </a:r>
          </a:p>
          <a:p>
            <a:pPr>
              <a:lnSpc>
                <a:spcPct val="90000"/>
              </a:lnSpc>
              <a:spcBef>
                <a:spcPct val="0"/>
              </a:spcBef>
              <a:buClrTx/>
              <a:buSzTx/>
              <a:buFontTx/>
              <a:buAutoNum type="arabicPeriod"/>
            </a:pPr>
            <a:r>
              <a:rPr lang="ru-RU" altLang="ru-RU" sz="1800"/>
              <a:t>Имеет нормальное влияние на</a:t>
            </a:r>
          </a:p>
          <a:p>
            <a:pPr>
              <a:lnSpc>
                <a:spcPct val="90000"/>
              </a:lnSpc>
              <a:spcBef>
                <a:spcPct val="0"/>
              </a:spcBef>
              <a:buClrTx/>
              <a:buSzTx/>
              <a:buFontTx/>
              <a:buAutoNum type="arabicPeriod"/>
            </a:pPr>
            <a:r>
              <a:rPr lang="ru-RU" altLang="ru-RU" sz="1800"/>
              <a:t>Имеет сильное влияние на</a:t>
            </a:r>
          </a:p>
          <a:p>
            <a:pPr>
              <a:lnSpc>
                <a:spcPct val="90000"/>
              </a:lnSpc>
              <a:spcBef>
                <a:spcPct val="0"/>
              </a:spcBef>
              <a:buClrTx/>
              <a:buSzTx/>
              <a:buFontTx/>
              <a:buAutoNum type="arabicPeriod"/>
            </a:pPr>
            <a:r>
              <a:rPr lang="ru-RU" altLang="ru-RU" sz="1800"/>
              <a:t>Имеет очень сильное влияние 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 sz="3200" smtClean="0">
                <a:solidFill>
                  <a:schemeClr val="accent2"/>
                </a:solidFill>
              </a:rPr>
              <a:t>Диаграмма окружения цели</a:t>
            </a:r>
          </a:p>
        </p:txBody>
      </p:sp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609600" y="1268413"/>
            <a:ext cx="5114925" cy="273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800000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683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è"/>
              <a:defRPr sz="22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87450" indent="-228600">
              <a:spcBef>
                <a:spcPct val="20000"/>
              </a:spcBef>
              <a:buClr>
                <a:srgbClr val="009900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6550" indent="-228600">
              <a:spcBef>
                <a:spcPct val="20000"/>
              </a:spcBef>
              <a:buClr>
                <a:srgbClr val="FF9900"/>
              </a:buClr>
              <a:buSzPct val="125000"/>
              <a:buFont typeface="Arial Narrow" panose="020B0606020202030204" pitchFamily="34" charset="0"/>
              <a:buChar char="−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66"/>
              </a:buClr>
              <a:buSzPct val="110000"/>
              <a:buFont typeface="Wingdings" panose="05000000000000000000" pitchFamily="2" charset="2"/>
              <a:buChar char="ü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66"/>
              </a:buClr>
              <a:buSzPct val="110000"/>
              <a:buFont typeface="Wingdings" panose="05000000000000000000" pitchFamily="2" charset="2"/>
              <a:buChar char="ü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66"/>
              </a:buClr>
              <a:buSzPct val="110000"/>
              <a:buFont typeface="Wingdings" panose="05000000000000000000" pitchFamily="2" charset="2"/>
              <a:buChar char="ü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66"/>
              </a:buClr>
              <a:buSzPct val="110000"/>
              <a:buFont typeface="Wingdings" panose="05000000000000000000" pitchFamily="2" charset="2"/>
              <a:buChar char="ü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66"/>
              </a:buClr>
              <a:buSzPct val="110000"/>
              <a:buFont typeface="Wingdings" panose="05000000000000000000" pitchFamily="2" charset="2"/>
              <a:buChar char="ü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ctr" eaLnBrk="1" hangingPunct="1">
              <a:buFont typeface="Wingdings" panose="05000000000000000000" pitchFamily="2" charset="2"/>
              <a:buNone/>
            </a:pPr>
            <a:r>
              <a:rPr lang="ru-RU" altLang="ru-RU" b="1"/>
              <a:t>Диаграмма окружения цели</a:t>
            </a:r>
            <a:r>
              <a:rPr lang="en-US" altLang="ru-RU" b="1"/>
              <a:t> </a:t>
            </a:r>
            <a:r>
              <a:rPr lang="ru-RU" altLang="ru-RU"/>
              <a:t>предназначена для описания путей достижения стратегических целей и поддерживающих их ключевых показателей эффективности</a:t>
            </a:r>
            <a:endParaRPr lang="en-US" altLang="ru-RU" b="1"/>
          </a:p>
          <a:p>
            <a:pPr algn="ctr" eaLnBrk="1" hangingPunct="1">
              <a:buFont typeface="Wingdings" panose="05000000000000000000" pitchFamily="2" charset="2"/>
              <a:buNone/>
            </a:pPr>
            <a:endParaRPr lang="ru-RU" altLang="ru-RU" b="1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ru-RU" altLang="ru-RU" b="1"/>
              <a:t>Название в </a:t>
            </a:r>
            <a:r>
              <a:rPr lang="en-US" altLang="ru-RU" b="1"/>
              <a:t>ARIS:</a:t>
            </a:r>
            <a:endParaRPr lang="ru-RU" altLang="ru-RU" b="1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ru-RU" altLang="ru-RU" b="1"/>
              <a:t>Диаграмма ключевых показателей эффективности</a:t>
            </a:r>
            <a:r>
              <a:rPr lang="ru-RU" altLang="ru-RU"/>
              <a:t/>
            </a:r>
            <a:br>
              <a:rPr lang="ru-RU" altLang="ru-RU"/>
            </a:br>
            <a:r>
              <a:rPr lang="ru-RU" altLang="ru-RU" b="1" i="1"/>
              <a:t>(</a:t>
            </a:r>
            <a:r>
              <a:rPr lang="en-US" altLang="ru-RU" b="1" i="1">
                <a:cs typeface="Times New Roman" panose="02020603050405020304" pitchFamily="18" charset="0"/>
              </a:rPr>
              <a:t>Key performance indicator allocation diagram</a:t>
            </a:r>
            <a:r>
              <a:rPr lang="ru-RU" altLang="ru-RU" b="1" i="1"/>
              <a:t>)</a:t>
            </a:r>
          </a:p>
        </p:txBody>
      </p:sp>
      <p:pic>
        <p:nvPicPr>
          <p:cNvPr id="38916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1125538"/>
            <a:ext cx="2306637" cy="200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 sz="3200" smtClean="0">
                <a:solidFill>
                  <a:schemeClr val="accent2"/>
                </a:solidFill>
              </a:rPr>
              <a:t>Основные объекты</a:t>
            </a:r>
          </a:p>
        </p:txBody>
      </p:sp>
      <p:sp>
        <p:nvSpPr>
          <p:cNvPr id="41987" name="Rectangle 3"/>
          <p:cNvSpPr>
            <a:spLocks noChangeArrowheads="1"/>
          </p:cNvSpPr>
          <p:nvPr/>
        </p:nvSpPr>
        <p:spPr bwMode="auto">
          <a:xfrm>
            <a:off x="1908175" y="765175"/>
            <a:ext cx="6985000" cy="4894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177800" indent="-177800">
              <a:spcBef>
                <a:spcPct val="20000"/>
              </a:spcBef>
              <a:buClr>
                <a:srgbClr val="800000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è"/>
              <a:defRPr sz="22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9900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SzPct val="125000"/>
              <a:buFont typeface="Arial Narrow" panose="020B0606020202030204" pitchFamily="34" charset="0"/>
              <a:buChar char="−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66"/>
              </a:buClr>
              <a:buSzPct val="110000"/>
              <a:buFont typeface="Wingdings" panose="05000000000000000000" pitchFamily="2" charset="2"/>
              <a:buChar char="ü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66"/>
              </a:buClr>
              <a:buSzPct val="110000"/>
              <a:buFont typeface="Wingdings" panose="05000000000000000000" pitchFamily="2" charset="2"/>
              <a:buChar char="ü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66"/>
              </a:buClr>
              <a:buSzPct val="110000"/>
              <a:buFont typeface="Wingdings" panose="05000000000000000000" pitchFamily="2" charset="2"/>
              <a:buChar char="ü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66"/>
              </a:buClr>
              <a:buSzPct val="110000"/>
              <a:buFont typeface="Wingdings" panose="05000000000000000000" pitchFamily="2" charset="2"/>
              <a:buChar char="ü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66"/>
              </a:buClr>
              <a:buSzPct val="110000"/>
              <a:buFont typeface="Wingdings" panose="05000000000000000000" pitchFamily="2" charset="2"/>
              <a:buChar char="ü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just" eaLnBrk="1" hangingPunct="1"/>
            <a:r>
              <a:rPr lang="ru-RU" altLang="ru-RU" sz="2000" b="1"/>
              <a:t>Стратегическая цель</a:t>
            </a:r>
            <a:r>
              <a:rPr lang="ru-RU" altLang="ru-RU" sz="2000"/>
              <a:t> – желаемое состояние предприятия</a:t>
            </a:r>
          </a:p>
          <a:p>
            <a:pPr algn="just" eaLnBrk="1" hangingPunct="1"/>
            <a:endParaRPr lang="ru-RU" altLang="ru-RU" sz="2000"/>
          </a:p>
          <a:p>
            <a:pPr algn="just" eaLnBrk="1" hangingPunct="1"/>
            <a:r>
              <a:rPr lang="ru-RU" altLang="ru-RU" sz="2000" b="1"/>
              <a:t>Критический фактор</a:t>
            </a:r>
            <a:r>
              <a:rPr lang="ru-RU" altLang="ru-RU" sz="2000"/>
              <a:t> – важное условие достижения поставленной стратегической цели</a:t>
            </a:r>
          </a:p>
          <a:p>
            <a:pPr algn="just" eaLnBrk="1" hangingPunct="1"/>
            <a:endParaRPr lang="ru-RU" altLang="ru-RU" sz="2000"/>
          </a:p>
          <a:p>
            <a:pPr algn="just" eaLnBrk="1" hangingPunct="1"/>
            <a:r>
              <a:rPr lang="ru-RU" altLang="ru-RU" sz="2000" b="1"/>
              <a:t>Ключевой показатель эффективности</a:t>
            </a:r>
            <a:r>
              <a:rPr lang="ru-RU" altLang="ru-RU" sz="2000"/>
              <a:t> – фактор, влияющий на достижение стратегической цели</a:t>
            </a:r>
          </a:p>
          <a:p>
            <a:pPr algn="just" eaLnBrk="1" hangingPunct="1"/>
            <a:endParaRPr lang="ru-RU" altLang="ru-RU" sz="2000"/>
          </a:p>
          <a:p>
            <a:pPr algn="just" eaLnBrk="1" hangingPunct="1"/>
            <a:r>
              <a:rPr lang="ru-RU" altLang="ru-RU" sz="2000" b="1"/>
              <a:t>Инициатива</a:t>
            </a:r>
            <a:r>
              <a:rPr lang="ru-RU" altLang="ru-RU" sz="2000"/>
              <a:t> – действие, направленное на достижение стратегической цели в соответствии с ключевыми факторами стратегического планирования</a:t>
            </a:r>
          </a:p>
          <a:p>
            <a:pPr algn="just" eaLnBrk="1" hangingPunct="1"/>
            <a:endParaRPr lang="ru-RU" altLang="ru-RU" sz="2000"/>
          </a:p>
          <a:p>
            <a:pPr algn="just" eaLnBrk="1" hangingPunct="1"/>
            <a:r>
              <a:rPr lang="ru-RU" altLang="ru-RU" sz="2000" b="1"/>
              <a:t>Функция (офисный процесс)</a:t>
            </a:r>
            <a:r>
              <a:rPr lang="ru-RU" altLang="ru-RU" sz="2000"/>
              <a:t> – Объект соответствует процессу, поддерживающему достижение цели. Наименование объекта соответствует названию процесса, который поддерживает достижение данной цели</a:t>
            </a:r>
          </a:p>
        </p:txBody>
      </p:sp>
      <p:grpSp>
        <p:nvGrpSpPr>
          <p:cNvPr id="41988" name="Group 4"/>
          <p:cNvGrpSpPr>
            <a:grpSpLocks/>
          </p:cNvGrpSpPr>
          <p:nvPr/>
        </p:nvGrpSpPr>
        <p:grpSpPr bwMode="auto">
          <a:xfrm>
            <a:off x="323850" y="692150"/>
            <a:ext cx="1295400" cy="800100"/>
            <a:chOff x="204" y="436"/>
            <a:chExt cx="816" cy="504"/>
          </a:xfrm>
        </p:grpSpPr>
        <p:sp>
          <p:nvSpPr>
            <p:cNvPr id="42028" name="Freeform 5"/>
            <p:cNvSpPr>
              <a:spLocks/>
            </p:cNvSpPr>
            <p:nvPr/>
          </p:nvSpPr>
          <p:spPr bwMode="auto">
            <a:xfrm>
              <a:off x="204" y="436"/>
              <a:ext cx="816" cy="504"/>
            </a:xfrm>
            <a:custGeom>
              <a:avLst/>
              <a:gdLst>
                <a:gd name="T0" fmla="*/ 816 w 816"/>
                <a:gd name="T1" fmla="*/ 264 h 504"/>
                <a:gd name="T2" fmla="*/ 804 w 816"/>
                <a:gd name="T3" fmla="*/ 288 h 504"/>
                <a:gd name="T4" fmla="*/ 804 w 816"/>
                <a:gd name="T5" fmla="*/ 312 h 504"/>
                <a:gd name="T6" fmla="*/ 792 w 816"/>
                <a:gd name="T7" fmla="*/ 336 h 504"/>
                <a:gd name="T8" fmla="*/ 780 w 816"/>
                <a:gd name="T9" fmla="*/ 360 h 504"/>
                <a:gd name="T10" fmla="*/ 756 w 816"/>
                <a:gd name="T11" fmla="*/ 384 h 504"/>
                <a:gd name="T12" fmla="*/ 720 w 816"/>
                <a:gd name="T13" fmla="*/ 420 h 504"/>
                <a:gd name="T14" fmla="*/ 696 w 816"/>
                <a:gd name="T15" fmla="*/ 432 h 504"/>
                <a:gd name="T16" fmla="*/ 660 w 816"/>
                <a:gd name="T17" fmla="*/ 444 h 504"/>
                <a:gd name="T18" fmla="*/ 636 w 816"/>
                <a:gd name="T19" fmla="*/ 468 h 504"/>
                <a:gd name="T20" fmla="*/ 600 w 816"/>
                <a:gd name="T21" fmla="*/ 480 h 504"/>
                <a:gd name="T22" fmla="*/ 564 w 816"/>
                <a:gd name="T23" fmla="*/ 492 h 504"/>
                <a:gd name="T24" fmla="*/ 528 w 816"/>
                <a:gd name="T25" fmla="*/ 492 h 504"/>
                <a:gd name="T26" fmla="*/ 492 w 816"/>
                <a:gd name="T27" fmla="*/ 504 h 504"/>
                <a:gd name="T28" fmla="*/ 444 w 816"/>
                <a:gd name="T29" fmla="*/ 504 h 504"/>
                <a:gd name="T30" fmla="*/ 348 w 816"/>
                <a:gd name="T31" fmla="*/ 504 h 504"/>
                <a:gd name="T32" fmla="*/ 300 w 816"/>
                <a:gd name="T33" fmla="*/ 504 h 504"/>
                <a:gd name="T34" fmla="*/ 264 w 816"/>
                <a:gd name="T35" fmla="*/ 492 h 504"/>
                <a:gd name="T36" fmla="*/ 228 w 816"/>
                <a:gd name="T37" fmla="*/ 480 h 504"/>
                <a:gd name="T38" fmla="*/ 192 w 816"/>
                <a:gd name="T39" fmla="*/ 468 h 504"/>
                <a:gd name="T40" fmla="*/ 168 w 816"/>
                <a:gd name="T41" fmla="*/ 456 h 504"/>
                <a:gd name="T42" fmla="*/ 132 w 816"/>
                <a:gd name="T43" fmla="*/ 444 h 504"/>
                <a:gd name="T44" fmla="*/ 108 w 816"/>
                <a:gd name="T45" fmla="*/ 420 h 504"/>
                <a:gd name="T46" fmla="*/ 84 w 816"/>
                <a:gd name="T47" fmla="*/ 408 h 504"/>
                <a:gd name="T48" fmla="*/ 48 w 816"/>
                <a:gd name="T49" fmla="*/ 372 h 504"/>
                <a:gd name="T50" fmla="*/ 36 w 816"/>
                <a:gd name="T51" fmla="*/ 348 h 504"/>
                <a:gd name="T52" fmla="*/ 12 w 816"/>
                <a:gd name="T53" fmla="*/ 324 h 504"/>
                <a:gd name="T54" fmla="*/ 12 w 816"/>
                <a:gd name="T55" fmla="*/ 300 h 504"/>
                <a:gd name="T56" fmla="*/ 0 w 816"/>
                <a:gd name="T57" fmla="*/ 276 h 504"/>
                <a:gd name="T58" fmla="*/ 0 w 816"/>
                <a:gd name="T59" fmla="*/ 240 h 504"/>
                <a:gd name="T60" fmla="*/ 0 w 816"/>
                <a:gd name="T61" fmla="*/ 216 h 504"/>
                <a:gd name="T62" fmla="*/ 12 w 816"/>
                <a:gd name="T63" fmla="*/ 192 h 504"/>
                <a:gd name="T64" fmla="*/ 24 w 816"/>
                <a:gd name="T65" fmla="*/ 168 h 504"/>
                <a:gd name="T66" fmla="*/ 36 w 816"/>
                <a:gd name="T67" fmla="*/ 144 h 504"/>
                <a:gd name="T68" fmla="*/ 60 w 816"/>
                <a:gd name="T69" fmla="*/ 120 h 504"/>
                <a:gd name="T70" fmla="*/ 96 w 816"/>
                <a:gd name="T71" fmla="*/ 96 h 504"/>
                <a:gd name="T72" fmla="*/ 120 w 816"/>
                <a:gd name="T73" fmla="*/ 72 h 504"/>
                <a:gd name="T74" fmla="*/ 144 w 816"/>
                <a:gd name="T75" fmla="*/ 60 h 504"/>
                <a:gd name="T76" fmla="*/ 180 w 816"/>
                <a:gd name="T77" fmla="*/ 36 h 504"/>
                <a:gd name="T78" fmla="*/ 216 w 816"/>
                <a:gd name="T79" fmla="*/ 24 h 504"/>
                <a:gd name="T80" fmla="*/ 252 w 816"/>
                <a:gd name="T81" fmla="*/ 24 h 504"/>
                <a:gd name="T82" fmla="*/ 288 w 816"/>
                <a:gd name="T83" fmla="*/ 12 h 504"/>
                <a:gd name="T84" fmla="*/ 324 w 816"/>
                <a:gd name="T85" fmla="*/ 0 h 504"/>
                <a:gd name="T86" fmla="*/ 360 w 816"/>
                <a:gd name="T87" fmla="*/ 0 h 504"/>
                <a:gd name="T88" fmla="*/ 468 w 816"/>
                <a:gd name="T89" fmla="*/ 0 h 504"/>
                <a:gd name="T90" fmla="*/ 504 w 816"/>
                <a:gd name="T91" fmla="*/ 12 h 504"/>
                <a:gd name="T92" fmla="*/ 552 w 816"/>
                <a:gd name="T93" fmla="*/ 12 h 504"/>
                <a:gd name="T94" fmla="*/ 588 w 816"/>
                <a:gd name="T95" fmla="*/ 24 h 504"/>
                <a:gd name="T96" fmla="*/ 624 w 816"/>
                <a:gd name="T97" fmla="*/ 36 h 504"/>
                <a:gd name="T98" fmla="*/ 648 w 816"/>
                <a:gd name="T99" fmla="*/ 48 h 504"/>
                <a:gd name="T100" fmla="*/ 684 w 816"/>
                <a:gd name="T101" fmla="*/ 60 h 504"/>
                <a:gd name="T102" fmla="*/ 708 w 816"/>
                <a:gd name="T103" fmla="*/ 84 h 504"/>
                <a:gd name="T104" fmla="*/ 732 w 816"/>
                <a:gd name="T105" fmla="*/ 96 h 504"/>
                <a:gd name="T106" fmla="*/ 768 w 816"/>
                <a:gd name="T107" fmla="*/ 132 h 504"/>
                <a:gd name="T108" fmla="*/ 780 w 816"/>
                <a:gd name="T109" fmla="*/ 156 h 504"/>
                <a:gd name="T110" fmla="*/ 792 w 816"/>
                <a:gd name="T111" fmla="*/ 180 h 504"/>
                <a:gd name="T112" fmla="*/ 804 w 816"/>
                <a:gd name="T113" fmla="*/ 204 h 504"/>
                <a:gd name="T114" fmla="*/ 816 w 816"/>
                <a:gd name="T115" fmla="*/ 228 h 504"/>
                <a:gd name="T116" fmla="*/ 816 w 816"/>
                <a:gd name="T117" fmla="*/ 252 h 50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816" h="504">
                  <a:moveTo>
                    <a:pt x="816" y="252"/>
                  </a:moveTo>
                  <a:lnTo>
                    <a:pt x="816" y="264"/>
                  </a:lnTo>
                  <a:lnTo>
                    <a:pt x="816" y="276"/>
                  </a:lnTo>
                  <a:lnTo>
                    <a:pt x="804" y="288"/>
                  </a:lnTo>
                  <a:lnTo>
                    <a:pt x="804" y="300"/>
                  </a:lnTo>
                  <a:lnTo>
                    <a:pt x="804" y="312"/>
                  </a:lnTo>
                  <a:lnTo>
                    <a:pt x="792" y="324"/>
                  </a:lnTo>
                  <a:lnTo>
                    <a:pt x="792" y="336"/>
                  </a:lnTo>
                  <a:lnTo>
                    <a:pt x="780" y="348"/>
                  </a:lnTo>
                  <a:lnTo>
                    <a:pt x="780" y="360"/>
                  </a:lnTo>
                  <a:lnTo>
                    <a:pt x="768" y="372"/>
                  </a:lnTo>
                  <a:lnTo>
                    <a:pt x="756" y="384"/>
                  </a:lnTo>
                  <a:lnTo>
                    <a:pt x="732" y="408"/>
                  </a:lnTo>
                  <a:lnTo>
                    <a:pt x="720" y="420"/>
                  </a:lnTo>
                  <a:lnTo>
                    <a:pt x="708" y="420"/>
                  </a:lnTo>
                  <a:lnTo>
                    <a:pt x="696" y="432"/>
                  </a:lnTo>
                  <a:lnTo>
                    <a:pt x="684" y="444"/>
                  </a:lnTo>
                  <a:lnTo>
                    <a:pt x="660" y="444"/>
                  </a:lnTo>
                  <a:lnTo>
                    <a:pt x="648" y="456"/>
                  </a:lnTo>
                  <a:lnTo>
                    <a:pt x="636" y="468"/>
                  </a:lnTo>
                  <a:lnTo>
                    <a:pt x="624" y="468"/>
                  </a:lnTo>
                  <a:lnTo>
                    <a:pt x="600" y="480"/>
                  </a:lnTo>
                  <a:lnTo>
                    <a:pt x="588" y="480"/>
                  </a:lnTo>
                  <a:lnTo>
                    <a:pt x="564" y="492"/>
                  </a:lnTo>
                  <a:lnTo>
                    <a:pt x="552" y="492"/>
                  </a:lnTo>
                  <a:lnTo>
                    <a:pt x="528" y="492"/>
                  </a:lnTo>
                  <a:lnTo>
                    <a:pt x="504" y="504"/>
                  </a:lnTo>
                  <a:lnTo>
                    <a:pt x="492" y="504"/>
                  </a:lnTo>
                  <a:lnTo>
                    <a:pt x="468" y="504"/>
                  </a:lnTo>
                  <a:lnTo>
                    <a:pt x="444" y="504"/>
                  </a:lnTo>
                  <a:lnTo>
                    <a:pt x="360" y="504"/>
                  </a:lnTo>
                  <a:lnTo>
                    <a:pt x="348" y="504"/>
                  </a:lnTo>
                  <a:lnTo>
                    <a:pt x="324" y="504"/>
                  </a:lnTo>
                  <a:lnTo>
                    <a:pt x="300" y="504"/>
                  </a:lnTo>
                  <a:lnTo>
                    <a:pt x="288" y="492"/>
                  </a:lnTo>
                  <a:lnTo>
                    <a:pt x="264" y="492"/>
                  </a:lnTo>
                  <a:lnTo>
                    <a:pt x="252" y="492"/>
                  </a:lnTo>
                  <a:lnTo>
                    <a:pt x="228" y="480"/>
                  </a:lnTo>
                  <a:lnTo>
                    <a:pt x="216" y="480"/>
                  </a:lnTo>
                  <a:lnTo>
                    <a:pt x="192" y="468"/>
                  </a:lnTo>
                  <a:lnTo>
                    <a:pt x="180" y="468"/>
                  </a:lnTo>
                  <a:lnTo>
                    <a:pt x="168" y="456"/>
                  </a:lnTo>
                  <a:lnTo>
                    <a:pt x="144" y="444"/>
                  </a:lnTo>
                  <a:lnTo>
                    <a:pt x="132" y="444"/>
                  </a:lnTo>
                  <a:lnTo>
                    <a:pt x="120" y="432"/>
                  </a:lnTo>
                  <a:lnTo>
                    <a:pt x="108" y="420"/>
                  </a:lnTo>
                  <a:lnTo>
                    <a:pt x="96" y="420"/>
                  </a:lnTo>
                  <a:lnTo>
                    <a:pt x="84" y="408"/>
                  </a:lnTo>
                  <a:lnTo>
                    <a:pt x="60" y="384"/>
                  </a:lnTo>
                  <a:lnTo>
                    <a:pt x="48" y="372"/>
                  </a:lnTo>
                  <a:lnTo>
                    <a:pt x="36" y="360"/>
                  </a:lnTo>
                  <a:lnTo>
                    <a:pt x="36" y="348"/>
                  </a:lnTo>
                  <a:lnTo>
                    <a:pt x="24" y="336"/>
                  </a:lnTo>
                  <a:lnTo>
                    <a:pt x="12" y="324"/>
                  </a:lnTo>
                  <a:lnTo>
                    <a:pt x="12" y="312"/>
                  </a:lnTo>
                  <a:lnTo>
                    <a:pt x="12" y="300"/>
                  </a:lnTo>
                  <a:lnTo>
                    <a:pt x="0" y="288"/>
                  </a:lnTo>
                  <a:lnTo>
                    <a:pt x="0" y="276"/>
                  </a:lnTo>
                  <a:lnTo>
                    <a:pt x="0" y="264"/>
                  </a:lnTo>
                  <a:lnTo>
                    <a:pt x="0" y="240"/>
                  </a:lnTo>
                  <a:lnTo>
                    <a:pt x="0" y="228"/>
                  </a:lnTo>
                  <a:lnTo>
                    <a:pt x="0" y="216"/>
                  </a:lnTo>
                  <a:lnTo>
                    <a:pt x="12" y="204"/>
                  </a:lnTo>
                  <a:lnTo>
                    <a:pt x="12" y="192"/>
                  </a:lnTo>
                  <a:lnTo>
                    <a:pt x="12" y="180"/>
                  </a:lnTo>
                  <a:lnTo>
                    <a:pt x="24" y="168"/>
                  </a:lnTo>
                  <a:lnTo>
                    <a:pt x="36" y="156"/>
                  </a:lnTo>
                  <a:lnTo>
                    <a:pt x="36" y="144"/>
                  </a:lnTo>
                  <a:lnTo>
                    <a:pt x="48" y="132"/>
                  </a:lnTo>
                  <a:lnTo>
                    <a:pt x="60" y="120"/>
                  </a:lnTo>
                  <a:lnTo>
                    <a:pt x="84" y="96"/>
                  </a:lnTo>
                  <a:lnTo>
                    <a:pt x="96" y="96"/>
                  </a:lnTo>
                  <a:lnTo>
                    <a:pt x="108" y="84"/>
                  </a:lnTo>
                  <a:lnTo>
                    <a:pt x="120" y="72"/>
                  </a:lnTo>
                  <a:lnTo>
                    <a:pt x="132" y="60"/>
                  </a:lnTo>
                  <a:lnTo>
                    <a:pt x="144" y="60"/>
                  </a:lnTo>
                  <a:lnTo>
                    <a:pt x="168" y="48"/>
                  </a:lnTo>
                  <a:lnTo>
                    <a:pt x="180" y="36"/>
                  </a:lnTo>
                  <a:lnTo>
                    <a:pt x="192" y="36"/>
                  </a:lnTo>
                  <a:lnTo>
                    <a:pt x="216" y="24"/>
                  </a:lnTo>
                  <a:lnTo>
                    <a:pt x="228" y="24"/>
                  </a:lnTo>
                  <a:lnTo>
                    <a:pt x="252" y="24"/>
                  </a:lnTo>
                  <a:lnTo>
                    <a:pt x="264" y="12"/>
                  </a:lnTo>
                  <a:lnTo>
                    <a:pt x="288" y="12"/>
                  </a:lnTo>
                  <a:lnTo>
                    <a:pt x="300" y="12"/>
                  </a:lnTo>
                  <a:lnTo>
                    <a:pt x="324" y="0"/>
                  </a:lnTo>
                  <a:lnTo>
                    <a:pt x="348" y="0"/>
                  </a:lnTo>
                  <a:lnTo>
                    <a:pt x="360" y="0"/>
                  </a:lnTo>
                  <a:lnTo>
                    <a:pt x="444" y="0"/>
                  </a:lnTo>
                  <a:lnTo>
                    <a:pt x="468" y="0"/>
                  </a:lnTo>
                  <a:lnTo>
                    <a:pt x="492" y="0"/>
                  </a:lnTo>
                  <a:lnTo>
                    <a:pt x="504" y="12"/>
                  </a:lnTo>
                  <a:lnTo>
                    <a:pt x="528" y="12"/>
                  </a:lnTo>
                  <a:lnTo>
                    <a:pt x="552" y="12"/>
                  </a:lnTo>
                  <a:lnTo>
                    <a:pt x="564" y="24"/>
                  </a:lnTo>
                  <a:lnTo>
                    <a:pt x="588" y="24"/>
                  </a:lnTo>
                  <a:lnTo>
                    <a:pt x="600" y="24"/>
                  </a:lnTo>
                  <a:lnTo>
                    <a:pt x="624" y="36"/>
                  </a:lnTo>
                  <a:lnTo>
                    <a:pt x="636" y="36"/>
                  </a:lnTo>
                  <a:lnTo>
                    <a:pt x="648" y="48"/>
                  </a:lnTo>
                  <a:lnTo>
                    <a:pt x="660" y="60"/>
                  </a:lnTo>
                  <a:lnTo>
                    <a:pt x="684" y="60"/>
                  </a:lnTo>
                  <a:lnTo>
                    <a:pt x="696" y="72"/>
                  </a:lnTo>
                  <a:lnTo>
                    <a:pt x="708" y="84"/>
                  </a:lnTo>
                  <a:lnTo>
                    <a:pt x="720" y="96"/>
                  </a:lnTo>
                  <a:lnTo>
                    <a:pt x="732" y="96"/>
                  </a:lnTo>
                  <a:lnTo>
                    <a:pt x="756" y="120"/>
                  </a:lnTo>
                  <a:lnTo>
                    <a:pt x="768" y="132"/>
                  </a:lnTo>
                  <a:lnTo>
                    <a:pt x="780" y="144"/>
                  </a:lnTo>
                  <a:lnTo>
                    <a:pt x="780" y="156"/>
                  </a:lnTo>
                  <a:lnTo>
                    <a:pt x="792" y="168"/>
                  </a:lnTo>
                  <a:lnTo>
                    <a:pt x="792" y="180"/>
                  </a:lnTo>
                  <a:lnTo>
                    <a:pt x="804" y="192"/>
                  </a:lnTo>
                  <a:lnTo>
                    <a:pt x="804" y="204"/>
                  </a:lnTo>
                  <a:lnTo>
                    <a:pt x="804" y="216"/>
                  </a:lnTo>
                  <a:lnTo>
                    <a:pt x="816" y="228"/>
                  </a:lnTo>
                  <a:lnTo>
                    <a:pt x="816" y="240"/>
                  </a:lnTo>
                  <a:lnTo>
                    <a:pt x="816" y="2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2029" name="Freeform 6"/>
            <p:cNvSpPr>
              <a:spLocks/>
            </p:cNvSpPr>
            <p:nvPr/>
          </p:nvSpPr>
          <p:spPr bwMode="auto">
            <a:xfrm>
              <a:off x="204" y="436"/>
              <a:ext cx="816" cy="504"/>
            </a:xfrm>
            <a:custGeom>
              <a:avLst/>
              <a:gdLst>
                <a:gd name="T0" fmla="*/ 816 w 816"/>
                <a:gd name="T1" fmla="*/ 264 h 504"/>
                <a:gd name="T2" fmla="*/ 804 w 816"/>
                <a:gd name="T3" fmla="*/ 288 h 504"/>
                <a:gd name="T4" fmla="*/ 804 w 816"/>
                <a:gd name="T5" fmla="*/ 312 h 504"/>
                <a:gd name="T6" fmla="*/ 792 w 816"/>
                <a:gd name="T7" fmla="*/ 336 h 504"/>
                <a:gd name="T8" fmla="*/ 780 w 816"/>
                <a:gd name="T9" fmla="*/ 360 h 504"/>
                <a:gd name="T10" fmla="*/ 756 w 816"/>
                <a:gd name="T11" fmla="*/ 384 h 504"/>
                <a:gd name="T12" fmla="*/ 720 w 816"/>
                <a:gd name="T13" fmla="*/ 420 h 504"/>
                <a:gd name="T14" fmla="*/ 696 w 816"/>
                <a:gd name="T15" fmla="*/ 432 h 504"/>
                <a:gd name="T16" fmla="*/ 660 w 816"/>
                <a:gd name="T17" fmla="*/ 444 h 504"/>
                <a:gd name="T18" fmla="*/ 636 w 816"/>
                <a:gd name="T19" fmla="*/ 468 h 504"/>
                <a:gd name="T20" fmla="*/ 600 w 816"/>
                <a:gd name="T21" fmla="*/ 480 h 504"/>
                <a:gd name="T22" fmla="*/ 564 w 816"/>
                <a:gd name="T23" fmla="*/ 492 h 504"/>
                <a:gd name="T24" fmla="*/ 528 w 816"/>
                <a:gd name="T25" fmla="*/ 492 h 504"/>
                <a:gd name="T26" fmla="*/ 492 w 816"/>
                <a:gd name="T27" fmla="*/ 504 h 504"/>
                <a:gd name="T28" fmla="*/ 444 w 816"/>
                <a:gd name="T29" fmla="*/ 504 h 504"/>
                <a:gd name="T30" fmla="*/ 348 w 816"/>
                <a:gd name="T31" fmla="*/ 504 h 504"/>
                <a:gd name="T32" fmla="*/ 300 w 816"/>
                <a:gd name="T33" fmla="*/ 504 h 504"/>
                <a:gd name="T34" fmla="*/ 264 w 816"/>
                <a:gd name="T35" fmla="*/ 492 h 504"/>
                <a:gd name="T36" fmla="*/ 228 w 816"/>
                <a:gd name="T37" fmla="*/ 480 h 504"/>
                <a:gd name="T38" fmla="*/ 192 w 816"/>
                <a:gd name="T39" fmla="*/ 468 h 504"/>
                <a:gd name="T40" fmla="*/ 168 w 816"/>
                <a:gd name="T41" fmla="*/ 456 h 504"/>
                <a:gd name="T42" fmla="*/ 132 w 816"/>
                <a:gd name="T43" fmla="*/ 444 h 504"/>
                <a:gd name="T44" fmla="*/ 108 w 816"/>
                <a:gd name="T45" fmla="*/ 420 h 504"/>
                <a:gd name="T46" fmla="*/ 84 w 816"/>
                <a:gd name="T47" fmla="*/ 408 h 504"/>
                <a:gd name="T48" fmla="*/ 48 w 816"/>
                <a:gd name="T49" fmla="*/ 372 h 504"/>
                <a:gd name="T50" fmla="*/ 36 w 816"/>
                <a:gd name="T51" fmla="*/ 348 h 504"/>
                <a:gd name="T52" fmla="*/ 12 w 816"/>
                <a:gd name="T53" fmla="*/ 324 h 504"/>
                <a:gd name="T54" fmla="*/ 12 w 816"/>
                <a:gd name="T55" fmla="*/ 300 h 504"/>
                <a:gd name="T56" fmla="*/ 0 w 816"/>
                <a:gd name="T57" fmla="*/ 276 h 504"/>
                <a:gd name="T58" fmla="*/ 0 w 816"/>
                <a:gd name="T59" fmla="*/ 240 h 504"/>
                <a:gd name="T60" fmla="*/ 0 w 816"/>
                <a:gd name="T61" fmla="*/ 216 h 504"/>
                <a:gd name="T62" fmla="*/ 12 w 816"/>
                <a:gd name="T63" fmla="*/ 192 h 504"/>
                <a:gd name="T64" fmla="*/ 24 w 816"/>
                <a:gd name="T65" fmla="*/ 168 h 504"/>
                <a:gd name="T66" fmla="*/ 36 w 816"/>
                <a:gd name="T67" fmla="*/ 144 h 504"/>
                <a:gd name="T68" fmla="*/ 60 w 816"/>
                <a:gd name="T69" fmla="*/ 120 h 504"/>
                <a:gd name="T70" fmla="*/ 96 w 816"/>
                <a:gd name="T71" fmla="*/ 96 h 504"/>
                <a:gd name="T72" fmla="*/ 120 w 816"/>
                <a:gd name="T73" fmla="*/ 72 h 504"/>
                <a:gd name="T74" fmla="*/ 144 w 816"/>
                <a:gd name="T75" fmla="*/ 60 h 504"/>
                <a:gd name="T76" fmla="*/ 180 w 816"/>
                <a:gd name="T77" fmla="*/ 36 h 504"/>
                <a:gd name="T78" fmla="*/ 216 w 816"/>
                <a:gd name="T79" fmla="*/ 24 h 504"/>
                <a:gd name="T80" fmla="*/ 252 w 816"/>
                <a:gd name="T81" fmla="*/ 24 h 504"/>
                <a:gd name="T82" fmla="*/ 288 w 816"/>
                <a:gd name="T83" fmla="*/ 12 h 504"/>
                <a:gd name="T84" fmla="*/ 324 w 816"/>
                <a:gd name="T85" fmla="*/ 0 h 504"/>
                <a:gd name="T86" fmla="*/ 360 w 816"/>
                <a:gd name="T87" fmla="*/ 0 h 504"/>
                <a:gd name="T88" fmla="*/ 468 w 816"/>
                <a:gd name="T89" fmla="*/ 0 h 504"/>
                <a:gd name="T90" fmla="*/ 504 w 816"/>
                <a:gd name="T91" fmla="*/ 12 h 504"/>
                <a:gd name="T92" fmla="*/ 552 w 816"/>
                <a:gd name="T93" fmla="*/ 12 h 504"/>
                <a:gd name="T94" fmla="*/ 588 w 816"/>
                <a:gd name="T95" fmla="*/ 24 h 504"/>
                <a:gd name="T96" fmla="*/ 624 w 816"/>
                <a:gd name="T97" fmla="*/ 36 h 504"/>
                <a:gd name="T98" fmla="*/ 648 w 816"/>
                <a:gd name="T99" fmla="*/ 48 h 504"/>
                <a:gd name="T100" fmla="*/ 684 w 816"/>
                <a:gd name="T101" fmla="*/ 60 h 504"/>
                <a:gd name="T102" fmla="*/ 708 w 816"/>
                <a:gd name="T103" fmla="*/ 84 h 504"/>
                <a:gd name="T104" fmla="*/ 732 w 816"/>
                <a:gd name="T105" fmla="*/ 96 h 504"/>
                <a:gd name="T106" fmla="*/ 768 w 816"/>
                <a:gd name="T107" fmla="*/ 132 h 504"/>
                <a:gd name="T108" fmla="*/ 780 w 816"/>
                <a:gd name="T109" fmla="*/ 156 h 504"/>
                <a:gd name="T110" fmla="*/ 792 w 816"/>
                <a:gd name="T111" fmla="*/ 180 h 504"/>
                <a:gd name="T112" fmla="*/ 804 w 816"/>
                <a:gd name="T113" fmla="*/ 204 h 504"/>
                <a:gd name="T114" fmla="*/ 816 w 816"/>
                <a:gd name="T115" fmla="*/ 228 h 504"/>
                <a:gd name="T116" fmla="*/ 816 w 816"/>
                <a:gd name="T117" fmla="*/ 252 h 50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816" h="504">
                  <a:moveTo>
                    <a:pt x="816" y="252"/>
                  </a:moveTo>
                  <a:lnTo>
                    <a:pt x="816" y="264"/>
                  </a:lnTo>
                  <a:lnTo>
                    <a:pt x="816" y="276"/>
                  </a:lnTo>
                  <a:lnTo>
                    <a:pt x="804" y="288"/>
                  </a:lnTo>
                  <a:lnTo>
                    <a:pt x="804" y="300"/>
                  </a:lnTo>
                  <a:lnTo>
                    <a:pt x="804" y="312"/>
                  </a:lnTo>
                  <a:lnTo>
                    <a:pt x="792" y="324"/>
                  </a:lnTo>
                  <a:lnTo>
                    <a:pt x="792" y="336"/>
                  </a:lnTo>
                  <a:lnTo>
                    <a:pt x="780" y="348"/>
                  </a:lnTo>
                  <a:lnTo>
                    <a:pt x="780" y="360"/>
                  </a:lnTo>
                  <a:lnTo>
                    <a:pt x="768" y="372"/>
                  </a:lnTo>
                  <a:lnTo>
                    <a:pt x="756" y="384"/>
                  </a:lnTo>
                  <a:lnTo>
                    <a:pt x="732" y="408"/>
                  </a:lnTo>
                  <a:lnTo>
                    <a:pt x="720" y="420"/>
                  </a:lnTo>
                  <a:lnTo>
                    <a:pt x="708" y="420"/>
                  </a:lnTo>
                  <a:lnTo>
                    <a:pt x="696" y="432"/>
                  </a:lnTo>
                  <a:lnTo>
                    <a:pt x="684" y="444"/>
                  </a:lnTo>
                  <a:lnTo>
                    <a:pt x="660" y="444"/>
                  </a:lnTo>
                  <a:lnTo>
                    <a:pt x="648" y="456"/>
                  </a:lnTo>
                  <a:lnTo>
                    <a:pt x="636" y="468"/>
                  </a:lnTo>
                  <a:lnTo>
                    <a:pt x="624" y="468"/>
                  </a:lnTo>
                  <a:lnTo>
                    <a:pt x="600" y="480"/>
                  </a:lnTo>
                  <a:lnTo>
                    <a:pt x="588" y="480"/>
                  </a:lnTo>
                  <a:lnTo>
                    <a:pt x="564" y="492"/>
                  </a:lnTo>
                  <a:lnTo>
                    <a:pt x="552" y="492"/>
                  </a:lnTo>
                  <a:lnTo>
                    <a:pt x="528" y="492"/>
                  </a:lnTo>
                  <a:lnTo>
                    <a:pt x="504" y="504"/>
                  </a:lnTo>
                  <a:lnTo>
                    <a:pt x="492" y="504"/>
                  </a:lnTo>
                  <a:lnTo>
                    <a:pt x="468" y="504"/>
                  </a:lnTo>
                  <a:lnTo>
                    <a:pt x="444" y="504"/>
                  </a:lnTo>
                  <a:lnTo>
                    <a:pt x="360" y="504"/>
                  </a:lnTo>
                  <a:lnTo>
                    <a:pt x="348" y="504"/>
                  </a:lnTo>
                  <a:lnTo>
                    <a:pt x="324" y="504"/>
                  </a:lnTo>
                  <a:lnTo>
                    <a:pt x="300" y="504"/>
                  </a:lnTo>
                  <a:lnTo>
                    <a:pt x="288" y="492"/>
                  </a:lnTo>
                  <a:lnTo>
                    <a:pt x="264" y="492"/>
                  </a:lnTo>
                  <a:lnTo>
                    <a:pt x="252" y="492"/>
                  </a:lnTo>
                  <a:lnTo>
                    <a:pt x="228" y="480"/>
                  </a:lnTo>
                  <a:lnTo>
                    <a:pt x="216" y="480"/>
                  </a:lnTo>
                  <a:lnTo>
                    <a:pt x="192" y="468"/>
                  </a:lnTo>
                  <a:lnTo>
                    <a:pt x="180" y="468"/>
                  </a:lnTo>
                  <a:lnTo>
                    <a:pt x="168" y="456"/>
                  </a:lnTo>
                  <a:lnTo>
                    <a:pt x="144" y="444"/>
                  </a:lnTo>
                  <a:lnTo>
                    <a:pt x="132" y="444"/>
                  </a:lnTo>
                  <a:lnTo>
                    <a:pt x="120" y="432"/>
                  </a:lnTo>
                  <a:lnTo>
                    <a:pt x="108" y="420"/>
                  </a:lnTo>
                  <a:lnTo>
                    <a:pt x="96" y="420"/>
                  </a:lnTo>
                  <a:lnTo>
                    <a:pt x="84" y="408"/>
                  </a:lnTo>
                  <a:lnTo>
                    <a:pt x="60" y="384"/>
                  </a:lnTo>
                  <a:lnTo>
                    <a:pt x="48" y="372"/>
                  </a:lnTo>
                  <a:lnTo>
                    <a:pt x="36" y="360"/>
                  </a:lnTo>
                  <a:lnTo>
                    <a:pt x="36" y="348"/>
                  </a:lnTo>
                  <a:lnTo>
                    <a:pt x="24" y="336"/>
                  </a:lnTo>
                  <a:lnTo>
                    <a:pt x="12" y="324"/>
                  </a:lnTo>
                  <a:lnTo>
                    <a:pt x="12" y="312"/>
                  </a:lnTo>
                  <a:lnTo>
                    <a:pt x="12" y="300"/>
                  </a:lnTo>
                  <a:lnTo>
                    <a:pt x="0" y="288"/>
                  </a:lnTo>
                  <a:lnTo>
                    <a:pt x="0" y="276"/>
                  </a:lnTo>
                  <a:lnTo>
                    <a:pt x="0" y="264"/>
                  </a:lnTo>
                  <a:lnTo>
                    <a:pt x="0" y="240"/>
                  </a:lnTo>
                  <a:lnTo>
                    <a:pt x="0" y="228"/>
                  </a:lnTo>
                  <a:lnTo>
                    <a:pt x="0" y="216"/>
                  </a:lnTo>
                  <a:lnTo>
                    <a:pt x="12" y="204"/>
                  </a:lnTo>
                  <a:lnTo>
                    <a:pt x="12" y="192"/>
                  </a:lnTo>
                  <a:lnTo>
                    <a:pt x="12" y="180"/>
                  </a:lnTo>
                  <a:lnTo>
                    <a:pt x="24" y="168"/>
                  </a:lnTo>
                  <a:lnTo>
                    <a:pt x="36" y="156"/>
                  </a:lnTo>
                  <a:lnTo>
                    <a:pt x="36" y="144"/>
                  </a:lnTo>
                  <a:lnTo>
                    <a:pt x="48" y="132"/>
                  </a:lnTo>
                  <a:lnTo>
                    <a:pt x="60" y="120"/>
                  </a:lnTo>
                  <a:lnTo>
                    <a:pt x="84" y="96"/>
                  </a:lnTo>
                  <a:lnTo>
                    <a:pt x="96" y="96"/>
                  </a:lnTo>
                  <a:lnTo>
                    <a:pt x="108" y="84"/>
                  </a:lnTo>
                  <a:lnTo>
                    <a:pt x="120" y="72"/>
                  </a:lnTo>
                  <a:lnTo>
                    <a:pt x="132" y="60"/>
                  </a:lnTo>
                  <a:lnTo>
                    <a:pt x="144" y="60"/>
                  </a:lnTo>
                  <a:lnTo>
                    <a:pt x="168" y="48"/>
                  </a:lnTo>
                  <a:lnTo>
                    <a:pt x="180" y="36"/>
                  </a:lnTo>
                  <a:lnTo>
                    <a:pt x="192" y="36"/>
                  </a:lnTo>
                  <a:lnTo>
                    <a:pt x="216" y="24"/>
                  </a:lnTo>
                  <a:lnTo>
                    <a:pt x="228" y="24"/>
                  </a:lnTo>
                  <a:lnTo>
                    <a:pt x="252" y="24"/>
                  </a:lnTo>
                  <a:lnTo>
                    <a:pt x="264" y="12"/>
                  </a:lnTo>
                  <a:lnTo>
                    <a:pt x="288" y="12"/>
                  </a:lnTo>
                  <a:lnTo>
                    <a:pt x="300" y="12"/>
                  </a:lnTo>
                  <a:lnTo>
                    <a:pt x="324" y="0"/>
                  </a:lnTo>
                  <a:lnTo>
                    <a:pt x="348" y="0"/>
                  </a:lnTo>
                  <a:lnTo>
                    <a:pt x="360" y="0"/>
                  </a:lnTo>
                  <a:lnTo>
                    <a:pt x="444" y="0"/>
                  </a:lnTo>
                  <a:lnTo>
                    <a:pt x="468" y="0"/>
                  </a:lnTo>
                  <a:lnTo>
                    <a:pt x="492" y="0"/>
                  </a:lnTo>
                  <a:lnTo>
                    <a:pt x="504" y="12"/>
                  </a:lnTo>
                  <a:lnTo>
                    <a:pt x="528" y="12"/>
                  </a:lnTo>
                  <a:lnTo>
                    <a:pt x="552" y="12"/>
                  </a:lnTo>
                  <a:lnTo>
                    <a:pt x="564" y="24"/>
                  </a:lnTo>
                  <a:lnTo>
                    <a:pt x="588" y="24"/>
                  </a:lnTo>
                  <a:lnTo>
                    <a:pt x="600" y="24"/>
                  </a:lnTo>
                  <a:lnTo>
                    <a:pt x="624" y="36"/>
                  </a:lnTo>
                  <a:lnTo>
                    <a:pt x="636" y="36"/>
                  </a:lnTo>
                  <a:lnTo>
                    <a:pt x="648" y="48"/>
                  </a:lnTo>
                  <a:lnTo>
                    <a:pt x="660" y="60"/>
                  </a:lnTo>
                  <a:lnTo>
                    <a:pt x="684" y="60"/>
                  </a:lnTo>
                  <a:lnTo>
                    <a:pt x="696" y="72"/>
                  </a:lnTo>
                  <a:lnTo>
                    <a:pt x="708" y="84"/>
                  </a:lnTo>
                  <a:lnTo>
                    <a:pt x="720" y="96"/>
                  </a:lnTo>
                  <a:lnTo>
                    <a:pt x="732" y="96"/>
                  </a:lnTo>
                  <a:lnTo>
                    <a:pt x="756" y="120"/>
                  </a:lnTo>
                  <a:lnTo>
                    <a:pt x="768" y="132"/>
                  </a:lnTo>
                  <a:lnTo>
                    <a:pt x="780" y="144"/>
                  </a:lnTo>
                  <a:lnTo>
                    <a:pt x="780" y="156"/>
                  </a:lnTo>
                  <a:lnTo>
                    <a:pt x="792" y="168"/>
                  </a:lnTo>
                  <a:lnTo>
                    <a:pt x="792" y="180"/>
                  </a:lnTo>
                  <a:lnTo>
                    <a:pt x="804" y="192"/>
                  </a:lnTo>
                  <a:lnTo>
                    <a:pt x="804" y="204"/>
                  </a:lnTo>
                  <a:lnTo>
                    <a:pt x="804" y="216"/>
                  </a:lnTo>
                  <a:lnTo>
                    <a:pt x="816" y="228"/>
                  </a:lnTo>
                  <a:lnTo>
                    <a:pt x="816" y="240"/>
                  </a:lnTo>
                  <a:lnTo>
                    <a:pt x="816" y="252"/>
                  </a:lnTo>
                </a:path>
              </a:pathLst>
            </a:custGeom>
            <a:noFill/>
            <a:ln w="0" cap="sq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2030" name="Freeform 7"/>
            <p:cNvSpPr>
              <a:spLocks/>
            </p:cNvSpPr>
            <p:nvPr/>
          </p:nvSpPr>
          <p:spPr bwMode="auto">
            <a:xfrm>
              <a:off x="228" y="460"/>
              <a:ext cx="768" cy="456"/>
            </a:xfrm>
            <a:custGeom>
              <a:avLst/>
              <a:gdLst>
                <a:gd name="T0" fmla="*/ 768 w 768"/>
                <a:gd name="T1" fmla="*/ 240 h 456"/>
                <a:gd name="T2" fmla="*/ 756 w 768"/>
                <a:gd name="T3" fmla="*/ 264 h 456"/>
                <a:gd name="T4" fmla="*/ 756 w 768"/>
                <a:gd name="T5" fmla="*/ 288 h 456"/>
                <a:gd name="T6" fmla="*/ 744 w 768"/>
                <a:gd name="T7" fmla="*/ 312 h 456"/>
                <a:gd name="T8" fmla="*/ 732 w 768"/>
                <a:gd name="T9" fmla="*/ 324 h 456"/>
                <a:gd name="T10" fmla="*/ 708 w 768"/>
                <a:gd name="T11" fmla="*/ 348 h 456"/>
                <a:gd name="T12" fmla="*/ 684 w 768"/>
                <a:gd name="T13" fmla="*/ 372 h 456"/>
                <a:gd name="T14" fmla="*/ 660 w 768"/>
                <a:gd name="T15" fmla="*/ 384 h 456"/>
                <a:gd name="T16" fmla="*/ 636 w 768"/>
                <a:gd name="T17" fmla="*/ 396 h 456"/>
                <a:gd name="T18" fmla="*/ 612 w 768"/>
                <a:gd name="T19" fmla="*/ 408 h 456"/>
                <a:gd name="T20" fmla="*/ 576 w 768"/>
                <a:gd name="T21" fmla="*/ 420 h 456"/>
                <a:gd name="T22" fmla="*/ 552 w 768"/>
                <a:gd name="T23" fmla="*/ 432 h 456"/>
                <a:gd name="T24" fmla="*/ 516 w 768"/>
                <a:gd name="T25" fmla="*/ 444 h 456"/>
                <a:gd name="T26" fmla="*/ 480 w 768"/>
                <a:gd name="T27" fmla="*/ 456 h 456"/>
                <a:gd name="T28" fmla="*/ 444 w 768"/>
                <a:gd name="T29" fmla="*/ 456 h 456"/>
                <a:gd name="T30" fmla="*/ 348 w 768"/>
                <a:gd name="T31" fmla="*/ 456 h 456"/>
                <a:gd name="T32" fmla="*/ 312 w 768"/>
                <a:gd name="T33" fmla="*/ 456 h 456"/>
                <a:gd name="T34" fmla="*/ 264 w 768"/>
                <a:gd name="T35" fmla="*/ 444 h 456"/>
                <a:gd name="T36" fmla="*/ 240 w 768"/>
                <a:gd name="T37" fmla="*/ 444 h 456"/>
                <a:gd name="T38" fmla="*/ 204 w 768"/>
                <a:gd name="T39" fmla="*/ 432 h 456"/>
                <a:gd name="T40" fmla="*/ 168 w 768"/>
                <a:gd name="T41" fmla="*/ 420 h 456"/>
                <a:gd name="T42" fmla="*/ 144 w 768"/>
                <a:gd name="T43" fmla="*/ 408 h 456"/>
                <a:gd name="T44" fmla="*/ 108 w 768"/>
                <a:gd name="T45" fmla="*/ 396 h 456"/>
                <a:gd name="T46" fmla="*/ 84 w 768"/>
                <a:gd name="T47" fmla="*/ 372 h 456"/>
                <a:gd name="T48" fmla="*/ 72 w 768"/>
                <a:gd name="T49" fmla="*/ 360 h 456"/>
                <a:gd name="T50" fmla="*/ 48 w 768"/>
                <a:gd name="T51" fmla="*/ 336 h 456"/>
                <a:gd name="T52" fmla="*/ 36 w 768"/>
                <a:gd name="T53" fmla="*/ 324 h 456"/>
                <a:gd name="T54" fmla="*/ 12 w 768"/>
                <a:gd name="T55" fmla="*/ 300 h 456"/>
                <a:gd name="T56" fmla="*/ 12 w 768"/>
                <a:gd name="T57" fmla="*/ 276 h 456"/>
                <a:gd name="T58" fmla="*/ 0 w 768"/>
                <a:gd name="T59" fmla="*/ 252 h 456"/>
                <a:gd name="T60" fmla="*/ 0 w 768"/>
                <a:gd name="T61" fmla="*/ 216 h 456"/>
                <a:gd name="T62" fmla="*/ 0 w 768"/>
                <a:gd name="T63" fmla="*/ 192 h 456"/>
                <a:gd name="T64" fmla="*/ 12 w 768"/>
                <a:gd name="T65" fmla="*/ 168 h 456"/>
                <a:gd name="T66" fmla="*/ 24 w 768"/>
                <a:gd name="T67" fmla="*/ 156 h 456"/>
                <a:gd name="T68" fmla="*/ 36 w 768"/>
                <a:gd name="T69" fmla="*/ 132 h 456"/>
                <a:gd name="T70" fmla="*/ 60 w 768"/>
                <a:gd name="T71" fmla="*/ 108 h 456"/>
                <a:gd name="T72" fmla="*/ 72 w 768"/>
                <a:gd name="T73" fmla="*/ 96 h 456"/>
                <a:gd name="T74" fmla="*/ 96 w 768"/>
                <a:gd name="T75" fmla="*/ 72 h 456"/>
                <a:gd name="T76" fmla="*/ 132 w 768"/>
                <a:gd name="T77" fmla="*/ 60 h 456"/>
                <a:gd name="T78" fmla="*/ 156 w 768"/>
                <a:gd name="T79" fmla="*/ 48 h 456"/>
                <a:gd name="T80" fmla="*/ 180 w 768"/>
                <a:gd name="T81" fmla="*/ 36 h 456"/>
                <a:gd name="T82" fmla="*/ 216 w 768"/>
                <a:gd name="T83" fmla="*/ 24 h 456"/>
                <a:gd name="T84" fmla="*/ 252 w 768"/>
                <a:gd name="T85" fmla="*/ 12 h 456"/>
                <a:gd name="T86" fmla="*/ 288 w 768"/>
                <a:gd name="T87" fmla="*/ 12 h 456"/>
                <a:gd name="T88" fmla="*/ 324 w 768"/>
                <a:gd name="T89" fmla="*/ 0 h 456"/>
                <a:gd name="T90" fmla="*/ 420 w 768"/>
                <a:gd name="T91" fmla="*/ 0 h 456"/>
                <a:gd name="T92" fmla="*/ 456 w 768"/>
                <a:gd name="T93" fmla="*/ 0 h 456"/>
                <a:gd name="T94" fmla="*/ 492 w 768"/>
                <a:gd name="T95" fmla="*/ 12 h 456"/>
                <a:gd name="T96" fmla="*/ 528 w 768"/>
                <a:gd name="T97" fmla="*/ 12 h 456"/>
                <a:gd name="T98" fmla="*/ 564 w 768"/>
                <a:gd name="T99" fmla="*/ 24 h 456"/>
                <a:gd name="T100" fmla="*/ 600 w 768"/>
                <a:gd name="T101" fmla="*/ 36 h 456"/>
                <a:gd name="T102" fmla="*/ 624 w 768"/>
                <a:gd name="T103" fmla="*/ 48 h 456"/>
                <a:gd name="T104" fmla="*/ 648 w 768"/>
                <a:gd name="T105" fmla="*/ 72 h 456"/>
                <a:gd name="T106" fmla="*/ 672 w 768"/>
                <a:gd name="T107" fmla="*/ 84 h 456"/>
                <a:gd name="T108" fmla="*/ 696 w 768"/>
                <a:gd name="T109" fmla="*/ 96 h 456"/>
                <a:gd name="T110" fmla="*/ 720 w 768"/>
                <a:gd name="T111" fmla="*/ 120 h 456"/>
                <a:gd name="T112" fmla="*/ 732 w 768"/>
                <a:gd name="T113" fmla="*/ 144 h 456"/>
                <a:gd name="T114" fmla="*/ 744 w 768"/>
                <a:gd name="T115" fmla="*/ 156 h 456"/>
                <a:gd name="T116" fmla="*/ 756 w 768"/>
                <a:gd name="T117" fmla="*/ 180 h 456"/>
                <a:gd name="T118" fmla="*/ 756 w 768"/>
                <a:gd name="T119" fmla="*/ 204 h 456"/>
                <a:gd name="T120" fmla="*/ 768 w 768"/>
                <a:gd name="T121" fmla="*/ 228 h 45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768" h="456">
                  <a:moveTo>
                    <a:pt x="768" y="228"/>
                  </a:moveTo>
                  <a:lnTo>
                    <a:pt x="768" y="240"/>
                  </a:lnTo>
                  <a:lnTo>
                    <a:pt x="756" y="252"/>
                  </a:lnTo>
                  <a:lnTo>
                    <a:pt x="756" y="264"/>
                  </a:lnTo>
                  <a:lnTo>
                    <a:pt x="756" y="276"/>
                  </a:lnTo>
                  <a:lnTo>
                    <a:pt x="756" y="288"/>
                  </a:lnTo>
                  <a:lnTo>
                    <a:pt x="744" y="300"/>
                  </a:lnTo>
                  <a:lnTo>
                    <a:pt x="744" y="312"/>
                  </a:lnTo>
                  <a:lnTo>
                    <a:pt x="732" y="324"/>
                  </a:lnTo>
                  <a:lnTo>
                    <a:pt x="720" y="336"/>
                  </a:lnTo>
                  <a:lnTo>
                    <a:pt x="708" y="348"/>
                  </a:lnTo>
                  <a:lnTo>
                    <a:pt x="696" y="360"/>
                  </a:lnTo>
                  <a:lnTo>
                    <a:pt x="684" y="372"/>
                  </a:lnTo>
                  <a:lnTo>
                    <a:pt x="672" y="372"/>
                  </a:lnTo>
                  <a:lnTo>
                    <a:pt x="660" y="384"/>
                  </a:lnTo>
                  <a:lnTo>
                    <a:pt x="648" y="396"/>
                  </a:lnTo>
                  <a:lnTo>
                    <a:pt x="636" y="396"/>
                  </a:lnTo>
                  <a:lnTo>
                    <a:pt x="624" y="408"/>
                  </a:lnTo>
                  <a:lnTo>
                    <a:pt x="612" y="408"/>
                  </a:lnTo>
                  <a:lnTo>
                    <a:pt x="600" y="420"/>
                  </a:lnTo>
                  <a:lnTo>
                    <a:pt x="576" y="420"/>
                  </a:lnTo>
                  <a:lnTo>
                    <a:pt x="564" y="432"/>
                  </a:lnTo>
                  <a:lnTo>
                    <a:pt x="552" y="432"/>
                  </a:lnTo>
                  <a:lnTo>
                    <a:pt x="528" y="444"/>
                  </a:lnTo>
                  <a:lnTo>
                    <a:pt x="516" y="444"/>
                  </a:lnTo>
                  <a:lnTo>
                    <a:pt x="492" y="444"/>
                  </a:lnTo>
                  <a:lnTo>
                    <a:pt x="480" y="456"/>
                  </a:lnTo>
                  <a:lnTo>
                    <a:pt x="456" y="456"/>
                  </a:lnTo>
                  <a:lnTo>
                    <a:pt x="444" y="456"/>
                  </a:lnTo>
                  <a:lnTo>
                    <a:pt x="420" y="456"/>
                  </a:lnTo>
                  <a:lnTo>
                    <a:pt x="348" y="456"/>
                  </a:lnTo>
                  <a:lnTo>
                    <a:pt x="324" y="456"/>
                  </a:lnTo>
                  <a:lnTo>
                    <a:pt x="312" y="456"/>
                  </a:lnTo>
                  <a:lnTo>
                    <a:pt x="288" y="456"/>
                  </a:lnTo>
                  <a:lnTo>
                    <a:pt x="264" y="444"/>
                  </a:lnTo>
                  <a:lnTo>
                    <a:pt x="252" y="444"/>
                  </a:lnTo>
                  <a:lnTo>
                    <a:pt x="240" y="444"/>
                  </a:lnTo>
                  <a:lnTo>
                    <a:pt x="216" y="432"/>
                  </a:lnTo>
                  <a:lnTo>
                    <a:pt x="204" y="432"/>
                  </a:lnTo>
                  <a:lnTo>
                    <a:pt x="180" y="420"/>
                  </a:lnTo>
                  <a:lnTo>
                    <a:pt x="168" y="420"/>
                  </a:lnTo>
                  <a:lnTo>
                    <a:pt x="156" y="408"/>
                  </a:lnTo>
                  <a:lnTo>
                    <a:pt x="144" y="408"/>
                  </a:lnTo>
                  <a:lnTo>
                    <a:pt x="132" y="396"/>
                  </a:lnTo>
                  <a:lnTo>
                    <a:pt x="108" y="396"/>
                  </a:lnTo>
                  <a:lnTo>
                    <a:pt x="96" y="384"/>
                  </a:lnTo>
                  <a:lnTo>
                    <a:pt x="84" y="372"/>
                  </a:lnTo>
                  <a:lnTo>
                    <a:pt x="72" y="372"/>
                  </a:lnTo>
                  <a:lnTo>
                    <a:pt x="72" y="360"/>
                  </a:lnTo>
                  <a:lnTo>
                    <a:pt x="60" y="348"/>
                  </a:lnTo>
                  <a:lnTo>
                    <a:pt x="48" y="336"/>
                  </a:lnTo>
                  <a:lnTo>
                    <a:pt x="36" y="324"/>
                  </a:lnTo>
                  <a:lnTo>
                    <a:pt x="24" y="312"/>
                  </a:lnTo>
                  <a:lnTo>
                    <a:pt x="12" y="300"/>
                  </a:lnTo>
                  <a:lnTo>
                    <a:pt x="12" y="288"/>
                  </a:lnTo>
                  <a:lnTo>
                    <a:pt x="12" y="276"/>
                  </a:lnTo>
                  <a:lnTo>
                    <a:pt x="0" y="264"/>
                  </a:lnTo>
                  <a:lnTo>
                    <a:pt x="0" y="252"/>
                  </a:lnTo>
                  <a:lnTo>
                    <a:pt x="0" y="240"/>
                  </a:lnTo>
                  <a:lnTo>
                    <a:pt x="0" y="216"/>
                  </a:lnTo>
                  <a:lnTo>
                    <a:pt x="0" y="204"/>
                  </a:lnTo>
                  <a:lnTo>
                    <a:pt x="0" y="192"/>
                  </a:lnTo>
                  <a:lnTo>
                    <a:pt x="12" y="180"/>
                  </a:lnTo>
                  <a:lnTo>
                    <a:pt x="12" y="168"/>
                  </a:lnTo>
                  <a:lnTo>
                    <a:pt x="12" y="156"/>
                  </a:lnTo>
                  <a:lnTo>
                    <a:pt x="24" y="156"/>
                  </a:lnTo>
                  <a:lnTo>
                    <a:pt x="36" y="144"/>
                  </a:lnTo>
                  <a:lnTo>
                    <a:pt x="36" y="132"/>
                  </a:lnTo>
                  <a:lnTo>
                    <a:pt x="48" y="120"/>
                  </a:lnTo>
                  <a:lnTo>
                    <a:pt x="60" y="108"/>
                  </a:lnTo>
                  <a:lnTo>
                    <a:pt x="72" y="96"/>
                  </a:lnTo>
                  <a:lnTo>
                    <a:pt x="84" y="84"/>
                  </a:lnTo>
                  <a:lnTo>
                    <a:pt x="96" y="72"/>
                  </a:lnTo>
                  <a:lnTo>
                    <a:pt x="108" y="72"/>
                  </a:lnTo>
                  <a:lnTo>
                    <a:pt x="132" y="60"/>
                  </a:lnTo>
                  <a:lnTo>
                    <a:pt x="144" y="48"/>
                  </a:lnTo>
                  <a:lnTo>
                    <a:pt x="156" y="48"/>
                  </a:lnTo>
                  <a:lnTo>
                    <a:pt x="168" y="36"/>
                  </a:lnTo>
                  <a:lnTo>
                    <a:pt x="180" y="36"/>
                  </a:lnTo>
                  <a:lnTo>
                    <a:pt x="204" y="24"/>
                  </a:lnTo>
                  <a:lnTo>
                    <a:pt x="216" y="24"/>
                  </a:lnTo>
                  <a:lnTo>
                    <a:pt x="240" y="12"/>
                  </a:lnTo>
                  <a:lnTo>
                    <a:pt x="252" y="12"/>
                  </a:lnTo>
                  <a:lnTo>
                    <a:pt x="264" y="12"/>
                  </a:lnTo>
                  <a:lnTo>
                    <a:pt x="288" y="12"/>
                  </a:lnTo>
                  <a:lnTo>
                    <a:pt x="312" y="0"/>
                  </a:lnTo>
                  <a:lnTo>
                    <a:pt x="324" y="0"/>
                  </a:lnTo>
                  <a:lnTo>
                    <a:pt x="348" y="0"/>
                  </a:lnTo>
                  <a:lnTo>
                    <a:pt x="420" y="0"/>
                  </a:lnTo>
                  <a:lnTo>
                    <a:pt x="444" y="0"/>
                  </a:lnTo>
                  <a:lnTo>
                    <a:pt x="456" y="0"/>
                  </a:lnTo>
                  <a:lnTo>
                    <a:pt x="480" y="12"/>
                  </a:lnTo>
                  <a:lnTo>
                    <a:pt x="492" y="12"/>
                  </a:lnTo>
                  <a:lnTo>
                    <a:pt x="516" y="12"/>
                  </a:lnTo>
                  <a:lnTo>
                    <a:pt x="528" y="12"/>
                  </a:lnTo>
                  <a:lnTo>
                    <a:pt x="552" y="24"/>
                  </a:lnTo>
                  <a:lnTo>
                    <a:pt x="564" y="24"/>
                  </a:lnTo>
                  <a:lnTo>
                    <a:pt x="576" y="36"/>
                  </a:lnTo>
                  <a:lnTo>
                    <a:pt x="600" y="36"/>
                  </a:lnTo>
                  <a:lnTo>
                    <a:pt x="612" y="48"/>
                  </a:lnTo>
                  <a:lnTo>
                    <a:pt x="624" y="48"/>
                  </a:lnTo>
                  <a:lnTo>
                    <a:pt x="636" y="60"/>
                  </a:lnTo>
                  <a:lnTo>
                    <a:pt x="648" y="72"/>
                  </a:lnTo>
                  <a:lnTo>
                    <a:pt x="660" y="72"/>
                  </a:lnTo>
                  <a:lnTo>
                    <a:pt x="672" y="84"/>
                  </a:lnTo>
                  <a:lnTo>
                    <a:pt x="684" y="96"/>
                  </a:lnTo>
                  <a:lnTo>
                    <a:pt x="696" y="96"/>
                  </a:lnTo>
                  <a:lnTo>
                    <a:pt x="708" y="108"/>
                  </a:lnTo>
                  <a:lnTo>
                    <a:pt x="720" y="120"/>
                  </a:lnTo>
                  <a:lnTo>
                    <a:pt x="732" y="132"/>
                  </a:lnTo>
                  <a:lnTo>
                    <a:pt x="732" y="144"/>
                  </a:lnTo>
                  <a:lnTo>
                    <a:pt x="744" y="156"/>
                  </a:lnTo>
                  <a:lnTo>
                    <a:pt x="756" y="168"/>
                  </a:lnTo>
                  <a:lnTo>
                    <a:pt x="756" y="180"/>
                  </a:lnTo>
                  <a:lnTo>
                    <a:pt x="756" y="192"/>
                  </a:lnTo>
                  <a:lnTo>
                    <a:pt x="756" y="204"/>
                  </a:lnTo>
                  <a:lnTo>
                    <a:pt x="768" y="216"/>
                  </a:lnTo>
                  <a:lnTo>
                    <a:pt x="768" y="2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2031" name="Freeform 8"/>
            <p:cNvSpPr>
              <a:spLocks/>
            </p:cNvSpPr>
            <p:nvPr/>
          </p:nvSpPr>
          <p:spPr bwMode="auto">
            <a:xfrm>
              <a:off x="228" y="460"/>
              <a:ext cx="768" cy="456"/>
            </a:xfrm>
            <a:custGeom>
              <a:avLst/>
              <a:gdLst>
                <a:gd name="T0" fmla="*/ 768 w 768"/>
                <a:gd name="T1" fmla="*/ 240 h 456"/>
                <a:gd name="T2" fmla="*/ 756 w 768"/>
                <a:gd name="T3" fmla="*/ 264 h 456"/>
                <a:gd name="T4" fmla="*/ 756 w 768"/>
                <a:gd name="T5" fmla="*/ 288 h 456"/>
                <a:gd name="T6" fmla="*/ 744 w 768"/>
                <a:gd name="T7" fmla="*/ 312 h 456"/>
                <a:gd name="T8" fmla="*/ 732 w 768"/>
                <a:gd name="T9" fmla="*/ 324 h 456"/>
                <a:gd name="T10" fmla="*/ 708 w 768"/>
                <a:gd name="T11" fmla="*/ 348 h 456"/>
                <a:gd name="T12" fmla="*/ 684 w 768"/>
                <a:gd name="T13" fmla="*/ 372 h 456"/>
                <a:gd name="T14" fmla="*/ 660 w 768"/>
                <a:gd name="T15" fmla="*/ 384 h 456"/>
                <a:gd name="T16" fmla="*/ 636 w 768"/>
                <a:gd name="T17" fmla="*/ 396 h 456"/>
                <a:gd name="T18" fmla="*/ 612 w 768"/>
                <a:gd name="T19" fmla="*/ 408 h 456"/>
                <a:gd name="T20" fmla="*/ 576 w 768"/>
                <a:gd name="T21" fmla="*/ 420 h 456"/>
                <a:gd name="T22" fmla="*/ 552 w 768"/>
                <a:gd name="T23" fmla="*/ 432 h 456"/>
                <a:gd name="T24" fmla="*/ 516 w 768"/>
                <a:gd name="T25" fmla="*/ 444 h 456"/>
                <a:gd name="T26" fmla="*/ 480 w 768"/>
                <a:gd name="T27" fmla="*/ 456 h 456"/>
                <a:gd name="T28" fmla="*/ 444 w 768"/>
                <a:gd name="T29" fmla="*/ 456 h 456"/>
                <a:gd name="T30" fmla="*/ 348 w 768"/>
                <a:gd name="T31" fmla="*/ 456 h 456"/>
                <a:gd name="T32" fmla="*/ 312 w 768"/>
                <a:gd name="T33" fmla="*/ 456 h 456"/>
                <a:gd name="T34" fmla="*/ 264 w 768"/>
                <a:gd name="T35" fmla="*/ 444 h 456"/>
                <a:gd name="T36" fmla="*/ 240 w 768"/>
                <a:gd name="T37" fmla="*/ 444 h 456"/>
                <a:gd name="T38" fmla="*/ 204 w 768"/>
                <a:gd name="T39" fmla="*/ 432 h 456"/>
                <a:gd name="T40" fmla="*/ 168 w 768"/>
                <a:gd name="T41" fmla="*/ 420 h 456"/>
                <a:gd name="T42" fmla="*/ 144 w 768"/>
                <a:gd name="T43" fmla="*/ 408 h 456"/>
                <a:gd name="T44" fmla="*/ 108 w 768"/>
                <a:gd name="T45" fmla="*/ 396 h 456"/>
                <a:gd name="T46" fmla="*/ 84 w 768"/>
                <a:gd name="T47" fmla="*/ 372 h 456"/>
                <a:gd name="T48" fmla="*/ 72 w 768"/>
                <a:gd name="T49" fmla="*/ 360 h 456"/>
                <a:gd name="T50" fmla="*/ 48 w 768"/>
                <a:gd name="T51" fmla="*/ 336 h 456"/>
                <a:gd name="T52" fmla="*/ 36 w 768"/>
                <a:gd name="T53" fmla="*/ 324 h 456"/>
                <a:gd name="T54" fmla="*/ 12 w 768"/>
                <a:gd name="T55" fmla="*/ 300 h 456"/>
                <a:gd name="T56" fmla="*/ 12 w 768"/>
                <a:gd name="T57" fmla="*/ 276 h 456"/>
                <a:gd name="T58" fmla="*/ 0 w 768"/>
                <a:gd name="T59" fmla="*/ 252 h 456"/>
                <a:gd name="T60" fmla="*/ 0 w 768"/>
                <a:gd name="T61" fmla="*/ 216 h 456"/>
                <a:gd name="T62" fmla="*/ 0 w 768"/>
                <a:gd name="T63" fmla="*/ 192 h 456"/>
                <a:gd name="T64" fmla="*/ 12 w 768"/>
                <a:gd name="T65" fmla="*/ 168 h 456"/>
                <a:gd name="T66" fmla="*/ 24 w 768"/>
                <a:gd name="T67" fmla="*/ 156 h 456"/>
                <a:gd name="T68" fmla="*/ 36 w 768"/>
                <a:gd name="T69" fmla="*/ 132 h 456"/>
                <a:gd name="T70" fmla="*/ 60 w 768"/>
                <a:gd name="T71" fmla="*/ 108 h 456"/>
                <a:gd name="T72" fmla="*/ 72 w 768"/>
                <a:gd name="T73" fmla="*/ 96 h 456"/>
                <a:gd name="T74" fmla="*/ 96 w 768"/>
                <a:gd name="T75" fmla="*/ 72 h 456"/>
                <a:gd name="T76" fmla="*/ 132 w 768"/>
                <a:gd name="T77" fmla="*/ 60 h 456"/>
                <a:gd name="T78" fmla="*/ 156 w 768"/>
                <a:gd name="T79" fmla="*/ 48 h 456"/>
                <a:gd name="T80" fmla="*/ 180 w 768"/>
                <a:gd name="T81" fmla="*/ 36 h 456"/>
                <a:gd name="T82" fmla="*/ 216 w 768"/>
                <a:gd name="T83" fmla="*/ 24 h 456"/>
                <a:gd name="T84" fmla="*/ 252 w 768"/>
                <a:gd name="T85" fmla="*/ 12 h 456"/>
                <a:gd name="T86" fmla="*/ 288 w 768"/>
                <a:gd name="T87" fmla="*/ 12 h 456"/>
                <a:gd name="T88" fmla="*/ 324 w 768"/>
                <a:gd name="T89" fmla="*/ 0 h 456"/>
                <a:gd name="T90" fmla="*/ 420 w 768"/>
                <a:gd name="T91" fmla="*/ 0 h 456"/>
                <a:gd name="T92" fmla="*/ 456 w 768"/>
                <a:gd name="T93" fmla="*/ 0 h 456"/>
                <a:gd name="T94" fmla="*/ 492 w 768"/>
                <a:gd name="T95" fmla="*/ 12 h 456"/>
                <a:gd name="T96" fmla="*/ 528 w 768"/>
                <a:gd name="T97" fmla="*/ 12 h 456"/>
                <a:gd name="T98" fmla="*/ 564 w 768"/>
                <a:gd name="T99" fmla="*/ 24 h 456"/>
                <a:gd name="T100" fmla="*/ 600 w 768"/>
                <a:gd name="T101" fmla="*/ 36 h 456"/>
                <a:gd name="T102" fmla="*/ 624 w 768"/>
                <a:gd name="T103" fmla="*/ 48 h 456"/>
                <a:gd name="T104" fmla="*/ 648 w 768"/>
                <a:gd name="T105" fmla="*/ 72 h 456"/>
                <a:gd name="T106" fmla="*/ 672 w 768"/>
                <a:gd name="T107" fmla="*/ 84 h 456"/>
                <a:gd name="T108" fmla="*/ 696 w 768"/>
                <a:gd name="T109" fmla="*/ 96 h 456"/>
                <a:gd name="T110" fmla="*/ 720 w 768"/>
                <a:gd name="T111" fmla="*/ 120 h 456"/>
                <a:gd name="T112" fmla="*/ 732 w 768"/>
                <a:gd name="T113" fmla="*/ 144 h 456"/>
                <a:gd name="T114" fmla="*/ 744 w 768"/>
                <a:gd name="T115" fmla="*/ 156 h 456"/>
                <a:gd name="T116" fmla="*/ 756 w 768"/>
                <a:gd name="T117" fmla="*/ 180 h 456"/>
                <a:gd name="T118" fmla="*/ 756 w 768"/>
                <a:gd name="T119" fmla="*/ 204 h 456"/>
                <a:gd name="T120" fmla="*/ 768 w 768"/>
                <a:gd name="T121" fmla="*/ 228 h 45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768" h="456">
                  <a:moveTo>
                    <a:pt x="768" y="228"/>
                  </a:moveTo>
                  <a:lnTo>
                    <a:pt x="768" y="240"/>
                  </a:lnTo>
                  <a:lnTo>
                    <a:pt x="756" y="252"/>
                  </a:lnTo>
                  <a:lnTo>
                    <a:pt x="756" y="264"/>
                  </a:lnTo>
                  <a:lnTo>
                    <a:pt x="756" y="276"/>
                  </a:lnTo>
                  <a:lnTo>
                    <a:pt x="756" y="288"/>
                  </a:lnTo>
                  <a:lnTo>
                    <a:pt x="744" y="300"/>
                  </a:lnTo>
                  <a:lnTo>
                    <a:pt x="744" y="312"/>
                  </a:lnTo>
                  <a:lnTo>
                    <a:pt x="732" y="324"/>
                  </a:lnTo>
                  <a:lnTo>
                    <a:pt x="720" y="336"/>
                  </a:lnTo>
                  <a:lnTo>
                    <a:pt x="708" y="348"/>
                  </a:lnTo>
                  <a:lnTo>
                    <a:pt x="696" y="360"/>
                  </a:lnTo>
                  <a:lnTo>
                    <a:pt x="684" y="372"/>
                  </a:lnTo>
                  <a:lnTo>
                    <a:pt x="672" y="372"/>
                  </a:lnTo>
                  <a:lnTo>
                    <a:pt x="660" y="384"/>
                  </a:lnTo>
                  <a:lnTo>
                    <a:pt x="648" y="396"/>
                  </a:lnTo>
                  <a:lnTo>
                    <a:pt x="636" y="396"/>
                  </a:lnTo>
                  <a:lnTo>
                    <a:pt x="624" y="408"/>
                  </a:lnTo>
                  <a:lnTo>
                    <a:pt x="612" y="408"/>
                  </a:lnTo>
                  <a:lnTo>
                    <a:pt x="600" y="420"/>
                  </a:lnTo>
                  <a:lnTo>
                    <a:pt x="576" y="420"/>
                  </a:lnTo>
                  <a:lnTo>
                    <a:pt x="564" y="432"/>
                  </a:lnTo>
                  <a:lnTo>
                    <a:pt x="552" y="432"/>
                  </a:lnTo>
                  <a:lnTo>
                    <a:pt x="528" y="444"/>
                  </a:lnTo>
                  <a:lnTo>
                    <a:pt x="516" y="444"/>
                  </a:lnTo>
                  <a:lnTo>
                    <a:pt x="492" y="444"/>
                  </a:lnTo>
                  <a:lnTo>
                    <a:pt x="480" y="456"/>
                  </a:lnTo>
                  <a:lnTo>
                    <a:pt x="456" y="456"/>
                  </a:lnTo>
                  <a:lnTo>
                    <a:pt x="444" y="456"/>
                  </a:lnTo>
                  <a:lnTo>
                    <a:pt x="420" y="456"/>
                  </a:lnTo>
                  <a:lnTo>
                    <a:pt x="348" y="456"/>
                  </a:lnTo>
                  <a:lnTo>
                    <a:pt x="324" y="456"/>
                  </a:lnTo>
                  <a:lnTo>
                    <a:pt x="312" y="456"/>
                  </a:lnTo>
                  <a:lnTo>
                    <a:pt x="288" y="456"/>
                  </a:lnTo>
                  <a:lnTo>
                    <a:pt x="264" y="444"/>
                  </a:lnTo>
                  <a:lnTo>
                    <a:pt x="252" y="444"/>
                  </a:lnTo>
                  <a:lnTo>
                    <a:pt x="240" y="444"/>
                  </a:lnTo>
                  <a:lnTo>
                    <a:pt x="216" y="432"/>
                  </a:lnTo>
                  <a:lnTo>
                    <a:pt x="204" y="432"/>
                  </a:lnTo>
                  <a:lnTo>
                    <a:pt x="180" y="420"/>
                  </a:lnTo>
                  <a:lnTo>
                    <a:pt x="168" y="420"/>
                  </a:lnTo>
                  <a:lnTo>
                    <a:pt x="156" y="408"/>
                  </a:lnTo>
                  <a:lnTo>
                    <a:pt x="144" y="408"/>
                  </a:lnTo>
                  <a:lnTo>
                    <a:pt x="132" y="396"/>
                  </a:lnTo>
                  <a:lnTo>
                    <a:pt x="108" y="396"/>
                  </a:lnTo>
                  <a:lnTo>
                    <a:pt x="96" y="384"/>
                  </a:lnTo>
                  <a:lnTo>
                    <a:pt x="84" y="372"/>
                  </a:lnTo>
                  <a:lnTo>
                    <a:pt x="72" y="372"/>
                  </a:lnTo>
                  <a:lnTo>
                    <a:pt x="72" y="360"/>
                  </a:lnTo>
                  <a:lnTo>
                    <a:pt x="60" y="348"/>
                  </a:lnTo>
                  <a:lnTo>
                    <a:pt x="48" y="336"/>
                  </a:lnTo>
                  <a:lnTo>
                    <a:pt x="36" y="324"/>
                  </a:lnTo>
                  <a:lnTo>
                    <a:pt x="24" y="312"/>
                  </a:lnTo>
                  <a:lnTo>
                    <a:pt x="12" y="300"/>
                  </a:lnTo>
                  <a:lnTo>
                    <a:pt x="12" y="288"/>
                  </a:lnTo>
                  <a:lnTo>
                    <a:pt x="12" y="276"/>
                  </a:lnTo>
                  <a:lnTo>
                    <a:pt x="0" y="264"/>
                  </a:lnTo>
                  <a:lnTo>
                    <a:pt x="0" y="252"/>
                  </a:lnTo>
                  <a:lnTo>
                    <a:pt x="0" y="240"/>
                  </a:lnTo>
                  <a:lnTo>
                    <a:pt x="0" y="216"/>
                  </a:lnTo>
                  <a:lnTo>
                    <a:pt x="0" y="204"/>
                  </a:lnTo>
                  <a:lnTo>
                    <a:pt x="0" y="192"/>
                  </a:lnTo>
                  <a:lnTo>
                    <a:pt x="12" y="180"/>
                  </a:lnTo>
                  <a:lnTo>
                    <a:pt x="12" y="168"/>
                  </a:lnTo>
                  <a:lnTo>
                    <a:pt x="12" y="156"/>
                  </a:lnTo>
                  <a:lnTo>
                    <a:pt x="24" y="156"/>
                  </a:lnTo>
                  <a:lnTo>
                    <a:pt x="36" y="144"/>
                  </a:lnTo>
                  <a:lnTo>
                    <a:pt x="36" y="132"/>
                  </a:lnTo>
                  <a:lnTo>
                    <a:pt x="48" y="120"/>
                  </a:lnTo>
                  <a:lnTo>
                    <a:pt x="60" y="108"/>
                  </a:lnTo>
                  <a:lnTo>
                    <a:pt x="72" y="96"/>
                  </a:lnTo>
                  <a:lnTo>
                    <a:pt x="84" y="84"/>
                  </a:lnTo>
                  <a:lnTo>
                    <a:pt x="96" y="72"/>
                  </a:lnTo>
                  <a:lnTo>
                    <a:pt x="108" y="72"/>
                  </a:lnTo>
                  <a:lnTo>
                    <a:pt x="132" y="60"/>
                  </a:lnTo>
                  <a:lnTo>
                    <a:pt x="144" y="48"/>
                  </a:lnTo>
                  <a:lnTo>
                    <a:pt x="156" y="48"/>
                  </a:lnTo>
                  <a:lnTo>
                    <a:pt x="168" y="36"/>
                  </a:lnTo>
                  <a:lnTo>
                    <a:pt x="180" y="36"/>
                  </a:lnTo>
                  <a:lnTo>
                    <a:pt x="204" y="24"/>
                  </a:lnTo>
                  <a:lnTo>
                    <a:pt x="216" y="24"/>
                  </a:lnTo>
                  <a:lnTo>
                    <a:pt x="240" y="12"/>
                  </a:lnTo>
                  <a:lnTo>
                    <a:pt x="252" y="12"/>
                  </a:lnTo>
                  <a:lnTo>
                    <a:pt x="264" y="12"/>
                  </a:lnTo>
                  <a:lnTo>
                    <a:pt x="288" y="12"/>
                  </a:lnTo>
                  <a:lnTo>
                    <a:pt x="312" y="0"/>
                  </a:lnTo>
                  <a:lnTo>
                    <a:pt x="324" y="0"/>
                  </a:lnTo>
                  <a:lnTo>
                    <a:pt x="348" y="0"/>
                  </a:lnTo>
                  <a:lnTo>
                    <a:pt x="420" y="0"/>
                  </a:lnTo>
                  <a:lnTo>
                    <a:pt x="444" y="0"/>
                  </a:lnTo>
                  <a:lnTo>
                    <a:pt x="456" y="0"/>
                  </a:lnTo>
                  <a:lnTo>
                    <a:pt x="480" y="12"/>
                  </a:lnTo>
                  <a:lnTo>
                    <a:pt x="492" y="12"/>
                  </a:lnTo>
                  <a:lnTo>
                    <a:pt x="516" y="12"/>
                  </a:lnTo>
                  <a:lnTo>
                    <a:pt x="528" y="12"/>
                  </a:lnTo>
                  <a:lnTo>
                    <a:pt x="552" y="24"/>
                  </a:lnTo>
                  <a:lnTo>
                    <a:pt x="564" y="24"/>
                  </a:lnTo>
                  <a:lnTo>
                    <a:pt x="576" y="36"/>
                  </a:lnTo>
                  <a:lnTo>
                    <a:pt x="600" y="36"/>
                  </a:lnTo>
                  <a:lnTo>
                    <a:pt x="612" y="48"/>
                  </a:lnTo>
                  <a:lnTo>
                    <a:pt x="624" y="48"/>
                  </a:lnTo>
                  <a:lnTo>
                    <a:pt x="636" y="60"/>
                  </a:lnTo>
                  <a:lnTo>
                    <a:pt x="648" y="72"/>
                  </a:lnTo>
                  <a:lnTo>
                    <a:pt x="660" y="72"/>
                  </a:lnTo>
                  <a:lnTo>
                    <a:pt x="672" y="84"/>
                  </a:lnTo>
                  <a:lnTo>
                    <a:pt x="684" y="96"/>
                  </a:lnTo>
                  <a:lnTo>
                    <a:pt x="696" y="96"/>
                  </a:lnTo>
                  <a:lnTo>
                    <a:pt x="708" y="108"/>
                  </a:lnTo>
                  <a:lnTo>
                    <a:pt x="720" y="120"/>
                  </a:lnTo>
                  <a:lnTo>
                    <a:pt x="732" y="132"/>
                  </a:lnTo>
                  <a:lnTo>
                    <a:pt x="732" y="144"/>
                  </a:lnTo>
                  <a:lnTo>
                    <a:pt x="744" y="156"/>
                  </a:lnTo>
                  <a:lnTo>
                    <a:pt x="756" y="168"/>
                  </a:lnTo>
                  <a:lnTo>
                    <a:pt x="756" y="180"/>
                  </a:lnTo>
                  <a:lnTo>
                    <a:pt x="756" y="192"/>
                  </a:lnTo>
                  <a:lnTo>
                    <a:pt x="756" y="204"/>
                  </a:lnTo>
                  <a:lnTo>
                    <a:pt x="768" y="216"/>
                  </a:lnTo>
                  <a:lnTo>
                    <a:pt x="768" y="228"/>
                  </a:lnTo>
                </a:path>
              </a:pathLst>
            </a:custGeom>
            <a:noFill/>
            <a:ln w="0" cap="sq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2032" name="Rectangle 9"/>
            <p:cNvSpPr>
              <a:spLocks noChangeArrowheads="1"/>
            </p:cNvSpPr>
            <p:nvPr/>
          </p:nvSpPr>
          <p:spPr bwMode="auto">
            <a:xfrm>
              <a:off x="334" y="574"/>
              <a:ext cx="550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800000"/>
                </a:buClr>
                <a:buSzPct val="6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è"/>
                <a:defRPr sz="2200">
                  <a:solidFill>
                    <a:schemeClr val="tx1"/>
                  </a:solidFill>
                  <a:latin typeface="Arial Narrow" panose="020B060602020203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9900"/>
                </a:buClr>
                <a:buSzPct val="8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F9900"/>
                </a:buClr>
                <a:buSzPct val="125000"/>
                <a:buFont typeface="Arial Narrow" panose="020B0606020202030204" pitchFamily="34" charset="0"/>
                <a:buChar char="−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ru-RU" sz="1400" b="1">
                  <a:solidFill>
                    <a:srgbClr val="000000"/>
                  </a:solidFill>
                </a:rPr>
                <a:t>Повышение</a:t>
              </a:r>
              <a:endParaRPr lang="ru-RU" altLang="ru-RU" sz="1400" b="1"/>
            </a:p>
          </p:txBody>
        </p:sp>
        <p:sp>
          <p:nvSpPr>
            <p:cNvPr id="42033" name="Rectangle 10"/>
            <p:cNvSpPr>
              <a:spLocks noChangeArrowheads="1"/>
            </p:cNvSpPr>
            <p:nvPr/>
          </p:nvSpPr>
          <p:spPr bwMode="auto">
            <a:xfrm>
              <a:off x="444" y="688"/>
              <a:ext cx="330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800000"/>
                </a:buClr>
                <a:buSzPct val="6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è"/>
                <a:defRPr sz="2200">
                  <a:solidFill>
                    <a:schemeClr val="tx1"/>
                  </a:solidFill>
                  <a:latin typeface="Arial Narrow" panose="020B060602020203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9900"/>
                </a:buClr>
                <a:buSzPct val="8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F9900"/>
                </a:buClr>
                <a:buSzPct val="125000"/>
                <a:buFont typeface="Arial Narrow" panose="020B0606020202030204" pitchFamily="34" charset="0"/>
                <a:buChar char="−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ru-RU" sz="1400" b="1">
                  <a:solidFill>
                    <a:srgbClr val="000000"/>
                  </a:solidFill>
                </a:rPr>
                <a:t>дохода</a:t>
              </a:r>
              <a:endParaRPr lang="ru-RU" altLang="ru-RU" sz="1400" b="1"/>
            </a:p>
          </p:txBody>
        </p:sp>
      </p:grpSp>
      <p:grpSp>
        <p:nvGrpSpPr>
          <p:cNvPr id="41989" name="Group 11"/>
          <p:cNvGrpSpPr>
            <a:grpSpLocks/>
          </p:cNvGrpSpPr>
          <p:nvPr/>
        </p:nvGrpSpPr>
        <p:grpSpPr bwMode="auto">
          <a:xfrm>
            <a:off x="107950" y="2636838"/>
            <a:ext cx="1670050" cy="704850"/>
            <a:chOff x="68" y="1661"/>
            <a:chExt cx="1052" cy="444"/>
          </a:xfrm>
        </p:grpSpPr>
        <p:sp>
          <p:nvSpPr>
            <p:cNvPr id="42022" name="Rectangle 12"/>
            <p:cNvSpPr>
              <a:spLocks noChangeArrowheads="1"/>
            </p:cNvSpPr>
            <p:nvPr/>
          </p:nvSpPr>
          <p:spPr bwMode="auto">
            <a:xfrm>
              <a:off x="213" y="1673"/>
              <a:ext cx="780" cy="432"/>
            </a:xfrm>
            <a:prstGeom prst="rect">
              <a:avLst/>
            </a:prstGeom>
            <a:solidFill>
              <a:srgbClr val="D9D9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800000"/>
                </a:buClr>
                <a:buSzPct val="6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è"/>
                <a:defRPr sz="2200">
                  <a:solidFill>
                    <a:schemeClr val="tx1"/>
                  </a:solidFill>
                  <a:latin typeface="Arial Narrow" panose="020B060602020203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9900"/>
                </a:buClr>
                <a:buSzPct val="8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F9900"/>
                </a:buClr>
                <a:buSzPct val="125000"/>
                <a:buFont typeface="Arial Narrow" panose="020B0606020202030204" pitchFamily="34" charset="0"/>
                <a:buChar char="−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000">
                <a:latin typeface="Arial" panose="020B0604020202020204" pitchFamily="34" charset="0"/>
              </a:endParaRPr>
            </a:p>
          </p:txBody>
        </p:sp>
        <p:sp>
          <p:nvSpPr>
            <p:cNvPr id="42023" name="Rectangle 13"/>
            <p:cNvSpPr>
              <a:spLocks noChangeArrowheads="1"/>
            </p:cNvSpPr>
            <p:nvPr/>
          </p:nvSpPr>
          <p:spPr bwMode="auto">
            <a:xfrm>
              <a:off x="213" y="1661"/>
              <a:ext cx="780" cy="444"/>
            </a:xfrm>
            <a:prstGeom prst="rect">
              <a:avLst/>
            </a:prstGeom>
            <a:noFill/>
            <a:ln w="0" cap="sq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800000"/>
                </a:buClr>
                <a:buSzPct val="6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è"/>
                <a:defRPr sz="2200">
                  <a:solidFill>
                    <a:schemeClr val="tx1"/>
                  </a:solidFill>
                  <a:latin typeface="Arial Narrow" panose="020B060602020203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9900"/>
                </a:buClr>
                <a:buSzPct val="8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F9900"/>
                </a:buClr>
                <a:buSzPct val="125000"/>
                <a:buFont typeface="Arial Narrow" panose="020B0606020202030204" pitchFamily="34" charset="0"/>
                <a:buChar char="−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000">
                <a:latin typeface="Arial" panose="020B0604020202020204" pitchFamily="34" charset="0"/>
              </a:endParaRPr>
            </a:p>
          </p:txBody>
        </p:sp>
        <p:sp>
          <p:nvSpPr>
            <p:cNvPr id="42024" name="Freeform 14"/>
            <p:cNvSpPr>
              <a:spLocks/>
            </p:cNvSpPr>
            <p:nvPr/>
          </p:nvSpPr>
          <p:spPr bwMode="auto">
            <a:xfrm>
              <a:off x="939" y="2045"/>
              <a:ext cx="36" cy="36"/>
            </a:xfrm>
            <a:custGeom>
              <a:avLst/>
              <a:gdLst>
                <a:gd name="T0" fmla="*/ 36 w 36"/>
                <a:gd name="T1" fmla="*/ 24 h 36"/>
                <a:gd name="T2" fmla="*/ 36 w 36"/>
                <a:gd name="T3" fmla="*/ 24 h 36"/>
                <a:gd name="T4" fmla="*/ 24 w 36"/>
                <a:gd name="T5" fmla="*/ 36 h 36"/>
                <a:gd name="T6" fmla="*/ 12 w 36"/>
                <a:gd name="T7" fmla="*/ 36 h 36"/>
                <a:gd name="T8" fmla="*/ 0 w 36"/>
                <a:gd name="T9" fmla="*/ 24 h 36"/>
                <a:gd name="T10" fmla="*/ 0 w 36"/>
                <a:gd name="T11" fmla="*/ 12 h 36"/>
                <a:gd name="T12" fmla="*/ 12 w 36"/>
                <a:gd name="T13" fmla="*/ 0 h 36"/>
                <a:gd name="T14" fmla="*/ 24 w 36"/>
                <a:gd name="T15" fmla="*/ 0 h 36"/>
                <a:gd name="T16" fmla="*/ 36 w 36"/>
                <a:gd name="T17" fmla="*/ 12 h 36"/>
                <a:gd name="T18" fmla="*/ 36 w 36"/>
                <a:gd name="T19" fmla="*/ 24 h 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6" h="36">
                  <a:moveTo>
                    <a:pt x="36" y="24"/>
                  </a:moveTo>
                  <a:lnTo>
                    <a:pt x="36" y="24"/>
                  </a:lnTo>
                  <a:lnTo>
                    <a:pt x="24" y="36"/>
                  </a:lnTo>
                  <a:lnTo>
                    <a:pt x="12" y="36"/>
                  </a:lnTo>
                  <a:lnTo>
                    <a:pt x="0" y="24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24" y="0"/>
                  </a:lnTo>
                  <a:lnTo>
                    <a:pt x="36" y="12"/>
                  </a:lnTo>
                  <a:lnTo>
                    <a:pt x="36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2025" name="Freeform 15"/>
            <p:cNvSpPr>
              <a:spLocks/>
            </p:cNvSpPr>
            <p:nvPr/>
          </p:nvSpPr>
          <p:spPr bwMode="auto">
            <a:xfrm>
              <a:off x="938" y="2045"/>
              <a:ext cx="36" cy="36"/>
            </a:xfrm>
            <a:custGeom>
              <a:avLst/>
              <a:gdLst>
                <a:gd name="T0" fmla="*/ 36 w 36"/>
                <a:gd name="T1" fmla="*/ 24 h 36"/>
                <a:gd name="T2" fmla="*/ 36 w 36"/>
                <a:gd name="T3" fmla="*/ 36 h 36"/>
                <a:gd name="T4" fmla="*/ 36 w 36"/>
                <a:gd name="T5" fmla="*/ 36 h 36"/>
                <a:gd name="T6" fmla="*/ 36 w 36"/>
                <a:gd name="T7" fmla="*/ 36 h 36"/>
                <a:gd name="T8" fmla="*/ 12 w 36"/>
                <a:gd name="T9" fmla="*/ 36 h 36"/>
                <a:gd name="T10" fmla="*/ 0 w 36"/>
                <a:gd name="T11" fmla="*/ 36 h 36"/>
                <a:gd name="T12" fmla="*/ 0 w 36"/>
                <a:gd name="T13" fmla="*/ 36 h 36"/>
                <a:gd name="T14" fmla="*/ 0 w 36"/>
                <a:gd name="T15" fmla="*/ 24 h 36"/>
                <a:gd name="T16" fmla="*/ 0 w 36"/>
                <a:gd name="T17" fmla="*/ 12 h 36"/>
                <a:gd name="T18" fmla="*/ 0 w 36"/>
                <a:gd name="T19" fmla="*/ 12 h 36"/>
                <a:gd name="T20" fmla="*/ 0 w 36"/>
                <a:gd name="T21" fmla="*/ 12 h 36"/>
                <a:gd name="T22" fmla="*/ 12 w 36"/>
                <a:gd name="T23" fmla="*/ 0 h 36"/>
                <a:gd name="T24" fmla="*/ 12 w 36"/>
                <a:gd name="T25" fmla="*/ 0 h 36"/>
                <a:gd name="T26" fmla="*/ 36 w 36"/>
                <a:gd name="T27" fmla="*/ 0 h 36"/>
                <a:gd name="T28" fmla="*/ 36 w 36"/>
                <a:gd name="T29" fmla="*/ 0 h 36"/>
                <a:gd name="T30" fmla="*/ 36 w 36"/>
                <a:gd name="T31" fmla="*/ 12 h 36"/>
                <a:gd name="T32" fmla="*/ 36 w 36"/>
                <a:gd name="T33" fmla="*/ 12 h 36"/>
                <a:gd name="T34" fmla="*/ 36 w 36"/>
                <a:gd name="T35" fmla="*/ 24 h 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6" h="36">
                  <a:moveTo>
                    <a:pt x="36" y="24"/>
                  </a:moveTo>
                  <a:lnTo>
                    <a:pt x="36" y="36"/>
                  </a:lnTo>
                  <a:lnTo>
                    <a:pt x="12" y="36"/>
                  </a:lnTo>
                  <a:lnTo>
                    <a:pt x="0" y="36"/>
                  </a:lnTo>
                  <a:lnTo>
                    <a:pt x="0" y="24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36" y="0"/>
                  </a:lnTo>
                  <a:lnTo>
                    <a:pt x="36" y="12"/>
                  </a:lnTo>
                  <a:lnTo>
                    <a:pt x="36" y="24"/>
                  </a:lnTo>
                </a:path>
              </a:pathLst>
            </a:custGeom>
            <a:noFill/>
            <a:ln w="0" cap="sq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2026" name="Rectangle 16"/>
            <p:cNvSpPr>
              <a:spLocks noChangeArrowheads="1"/>
            </p:cNvSpPr>
            <p:nvPr/>
          </p:nvSpPr>
          <p:spPr bwMode="auto">
            <a:xfrm>
              <a:off x="68" y="1709"/>
              <a:ext cx="1052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800000"/>
                </a:buClr>
                <a:buSzPct val="6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è"/>
                <a:defRPr sz="2200">
                  <a:solidFill>
                    <a:schemeClr val="tx1"/>
                  </a:solidFill>
                  <a:latin typeface="Arial Narrow" panose="020B060602020203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9900"/>
                </a:buClr>
                <a:buSzPct val="8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F9900"/>
                </a:buClr>
                <a:buSzPct val="125000"/>
                <a:buFont typeface="Arial Narrow" panose="020B0606020202030204" pitchFamily="34" charset="0"/>
                <a:buChar char="−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ru-RU" sz="1600" b="1">
                  <a:solidFill>
                    <a:srgbClr val="000000"/>
                  </a:solidFill>
                </a:rPr>
                <a:t>Удовлетворенность</a:t>
              </a:r>
              <a:endParaRPr lang="ru-RU" altLang="ru-RU" sz="1600" b="1"/>
            </a:p>
          </p:txBody>
        </p:sp>
        <p:sp>
          <p:nvSpPr>
            <p:cNvPr id="42027" name="Rectangle 17"/>
            <p:cNvSpPr>
              <a:spLocks noChangeArrowheads="1"/>
            </p:cNvSpPr>
            <p:nvPr/>
          </p:nvSpPr>
          <p:spPr bwMode="auto">
            <a:xfrm>
              <a:off x="351" y="1889"/>
              <a:ext cx="486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800000"/>
                </a:buClr>
                <a:buSzPct val="6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è"/>
                <a:defRPr sz="2200">
                  <a:solidFill>
                    <a:schemeClr val="tx1"/>
                  </a:solidFill>
                  <a:latin typeface="Arial Narrow" panose="020B060602020203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9900"/>
                </a:buClr>
                <a:buSzPct val="8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F9900"/>
                </a:buClr>
                <a:buSzPct val="125000"/>
                <a:buFont typeface="Arial Narrow" panose="020B0606020202030204" pitchFamily="34" charset="0"/>
                <a:buChar char="−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ru-RU" sz="1600" b="1">
                  <a:solidFill>
                    <a:srgbClr val="000000"/>
                  </a:solidFill>
                </a:rPr>
                <a:t>клиентов</a:t>
              </a:r>
              <a:endParaRPr lang="ru-RU" altLang="ru-RU" sz="1600" b="1"/>
            </a:p>
          </p:txBody>
        </p:sp>
      </p:grpSp>
      <p:grpSp>
        <p:nvGrpSpPr>
          <p:cNvPr id="41990" name="Group 18"/>
          <p:cNvGrpSpPr>
            <a:grpSpLocks/>
          </p:cNvGrpSpPr>
          <p:nvPr/>
        </p:nvGrpSpPr>
        <p:grpSpPr bwMode="auto">
          <a:xfrm>
            <a:off x="363538" y="1700213"/>
            <a:ext cx="1200150" cy="762000"/>
            <a:chOff x="229" y="1071"/>
            <a:chExt cx="756" cy="480"/>
          </a:xfrm>
        </p:grpSpPr>
        <p:sp>
          <p:nvSpPr>
            <p:cNvPr id="42014" name="Oval 19"/>
            <p:cNvSpPr>
              <a:spLocks noChangeArrowheads="1"/>
            </p:cNvSpPr>
            <p:nvPr/>
          </p:nvSpPr>
          <p:spPr bwMode="auto">
            <a:xfrm>
              <a:off x="229" y="1071"/>
              <a:ext cx="384" cy="480"/>
            </a:xfrm>
            <a:prstGeom prst="ellipse">
              <a:avLst/>
            </a:prstGeom>
            <a:solidFill>
              <a:srgbClr val="FFFFFF"/>
            </a:solidFill>
            <a:ln w="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rgbClr val="800000"/>
                </a:buClr>
                <a:buSzPct val="6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è"/>
                <a:defRPr sz="2200">
                  <a:solidFill>
                    <a:schemeClr val="tx1"/>
                  </a:solidFill>
                  <a:latin typeface="Arial Narrow" panose="020B060602020203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9900"/>
                </a:buClr>
                <a:buSzPct val="8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F9900"/>
                </a:buClr>
                <a:buSzPct val="125000"/>
                <a:buFont typeface="Arial Narrow" panose="020B0606020202030204" pitchFamily="34" charset="0"/>
                <a:buChar char="−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000">
                <a:latin typeface="Arial" panose="020B0604020202020204" pitchFamily="34" charset="0"/>
              </a:endParaRPr>
            </a:p>
          </p:txBody>
        </p:sp>
        <p:sp>
          <p:nvSpPr>
            <p:cNvPr id="42015" name="Oval 20"/>
            <p:cNvSpPr>
              <a:spLocks noChangeArrowheads="1"/>
            </p:cNvSpPr>
            <p:nvPr/>
          </p:nvSpPr>
          <p:spPr bwMode="auto">
            <a:xfrm>
              <a:off x="601" y="1071"/>
              <a:ext cx="384" cy="480"/>
            </a:xfrm>
            <a:prstGeom prst="ellipse">
              <a:avLst/>
            </a:prstGeom>
            <a:solidFill>
              <a:srgbClr val="FFFFFF"/>
            </a:solidFill>
            <a:ln w="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rgbClr val="800000"/>
                </a:buClr>
                <a:buSzPct val="6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è"/>
                <a:defRPr sz="2200">
                  <a:solidFill>
                    <a:schemeClr val="tx1"/>
                  </a:solidFill>
                  <a:latin typeface="Arial Narrow" panose="020B060602020203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9900"/>
                </a:buClr>
                <a:buSzPct val="8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F9900"/>
                </a:buClr>
                <a:buSzPct val="125000"/>
                <a:buFont typeface="Arial Narrow" panose="020B0606020202030204" pitchFamily="34" charset="0"/>
                <a:buChar char="−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000">
                <a:latin typeface="Arial" panose="020B0604020202020204" pitchFamily="34" charset="0"/>
              </a:endParaRPr>
            </a:p>
          </p:txBody>
        </p:sp>
        <p:sp>
          <p:nvSpPr>
            <p:cNvPr id="42016" name="Rectangle 21"/>
            <p:cNvSpPr>
              <a:spLocks noChangeArrowheads="1"/>
            </p:cNvSpPr>
            <p:nvPr/>
          </p:nvSpPr>
          <p:spPr bwMode="auto">
            <a:xfrm>
              <a:off x="409" y="1071"/>
              <a:ext cx="384" cy="48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800000"/>
                </a:buClr>
                <a:buSzPct val="6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è"/>
                <a:defRPr sz="2200">
                  <a:solidFill>
                    <a:schemeClr val="tx1"/>
                  </a:solidFill>
                  <a:latin typeface="Arial Narrow" panose="020B060602020203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9900"/>
                </a:buClr>
                <a:buSzPct val="8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F9900"/>
                </a:buClr>
                <a:buSzPct val="125000"/>
                <a:buFont typeface="Arial Narrow" panose="020B0606020202030204" pitchFamily="34" charset="0"/>
                <a:buChar char="−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000">
                <a:latin typeface="Arial" panose="020B0604020202020204" pitchFamily="34" charset="0"/>
              </a:endParaRPr>
            </a:p>
          </p:txBody>
        </p:sp>
        <p:sp>
          <p:nvSpPr>
            <p:cNvPr id="42017" name="Line 22"/>
            <p:cNvSpPr>
              <a:spLocks noChangeShapeType="1"/>
            </p:cNvSpPr>
            <p:nvPr/>
          </p:nvSpPr>
          <p:spPr bwMode="auto">
            <a:xfrm>
              <a:off x="409" y="1071"/>
              <a:ext cx="372" cy="1"/>
            </a:xfrm>
            <a:prstGeom prst="line">
              <a:avLst/>
            </a:prstGeom>
            <a:noFill/>
            <a:ln w="0" cap="sq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2018" name="Line 23"/>
            <p:cNvSpPr>
              <a:spLocks noChangeShapeType="1"/>
            </p:cNvSpPr>
            <p:nvPr/>
          </p:nvSpPr>
          <p:spPr bwMode="auto">
            <a:xfrm>
              <a:off x="409" y="1550"/>
              <a:ext cx="372" cy="1"/>
            </a:xfrm>
            <a:prstGeom prst="line">
              <a:avLst/>
            </a:prstGeom>
            <a:noFill/>
            <a:ln w="0" cap="sq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2019" name="Rectangle 24"/>
            <p:cNvSpPr>
              <a:spLocks noChangeArrowheads="1"/>
            </p:cNvSpPr>
            <p:nvPr/>
          </p:nvSpPr>
          <p:spPr bwMode="auto">
            <a:xfrm>
              <a:off x="401" y="1117"/>
              <a:ext cx="455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800000"/>
                </a:buClr>
                <a:buSzPct val="6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è"/>
                <a:defRPr sz="2200">
                  <a:solidFill>
                    <a:schemeClr val="tx1"/>
                  </a:solidFill>
                  <a:latin typeface="Arial Narrow" panose="020B060602020203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9900"/>
                </a:buClr>
                <a:buSzPct val="8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F9900"/>
                </a:buClr>
                <a:buSzPct val="125000"/>
                <a:buFont typeface="Arial Narrow" panose="020B0606020202030204" pitchFamily="34" charset="0"/>
                <a:buChar char="−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ru-RU" sz="1400" b="1">
                  <a:solidFill>
                    <a:srgbClr val="000000"/>
                  </a:solidFill>
                </a:rPr>
                <a:t>Снижение</a:t>
              </a:r>
              <a:endParaRPr lang="ru-RU" altLang="ru-RU" sz="1400" b="1"/>
            </a:p>
          </p:txBody>
        </p:sp>
        <p:sp>
          <p:nvSpPr>
            <p:cNvPr id="42020" name="Rectangle 25"/>
            <p:cNvSpPr>
              <a:spLocks noChangeArrowheads="1"/>
            </p:cNvSpPr>
            <p:nvPr/>
          </p:nvSpPr>
          <p:spPr bwMode="auto">
            <a:xfrm>
              <a:off x="426" y="1241"/>
              <a:ext cx="404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800000"/>
                </a:buClr>
                <a:buSzPct val="6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è"/>
                <a:defRPr sz="2200">
                  <a:solidFill>
                    <a:schemeClr val="tx1"/>
                  </a:solidFill>
                  <a:latin typeface="Arial Narrow" panose="020B060602020203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9900"/>
                </a:buClr>
                <a:buSzPct val="8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F9900"/>
                </a:buClr>
                <a:buSzPct val="125000"/>
                <a:buFont typeface="Arial Narrow" panose="020B0606020202030204" pitchFamily="34" charset="0"/>
                <a:buChar char="−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ru-RU" sz="1400" b="1">
                  <a:solidFill>
                    <a:srgbClr val="000000"/>
                  </a:solidFill>
                </a:rPr>
                <a:t>качества</a:t>
              </a:r>
              <a:endParaRPr lang="ru-RU" altLang="ru-RU" sz="1400" b="1"/>
            </a:p>
          </p:txBody>
        </p:sp>
        <p:sp>
          <p:nvSpPr>
            <p:cNvPr id="42021" name="Rectangle 26"/>
            <p:cNvSpPr>
              <a:spLocks noChangeArrowheads="1"/>
            </p:cNvSpPr>
            <p:nvPr/>
          </p:nvSpPr>
          <p:spPr bwMode="auto">
            <a:xfrm>
              <a:off x="295" y="1355"/>
              <a:ext cx="666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800000"/>
                </a:buClr>
                <a:buSzPct val="6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è"/>
                <a:defRPr sz="2200">
                  <a:solidFill>
                    <a:schemeClr val="tx1"/>
                  </a:solidFill>
                  <a:latin typeface="Arial Narrow" panose="020B060602020203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9900"/>
                </a:buClr>
                <a:buSzPct val="8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F9900"/>
                </a:buClr>
                <a:buSzPct val="125000"/>
                <a:buFont typeface="Arial Narrow" panose="020B0606020202030204" pitchFamily="34" charset="0"/>
                <a:buChar char="−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ru-RU" sz="1400" b="1">
                  <a:solidFill>
                    <a:srgbClr val="000000"/>
                  </a:solidFill>
                </a:rPr>
                <a:t>обслуживания</a:t>
              </a:r>
              <a:endParaRPr lang="ru-RU" altLang="ru-RU" sz="1400" b="1"/>
            </a:p>
          </p:txBody>
        </p:sp>
      </p:grpSp>
      <p:grpSp>
        <p:nvGrpSpPr>
          <p:cNvPr id="41991" name="Group 27"/>
          <p:cNvGrpSpPr>
            <a:grpSpLocks/>
          </p:cNvGrpSpPr>
          <p:nvPr/>
        </p:nvGrpSpPr>
        <p:grpSpPr bwMode="auto">
          <a:xfrm>
            <a:off x="107950" y="3357563"/>
            <a:ext cx="1584325" cy="1503362"/>
            <a:chOff x="68" y="2115"/>
            <a:chExt cx="998" cy="947"/>
          </a:xfrm>
        </p:grpSpPr>
        <p:sp>
          <p:nvSpPr>
            <p:cNvPr id="42007" name="Freeform 28"/>
            <p:cNvSpPr>
              <a:spLocks/>
            </p:cNvSpPr>
            <p:nvPr/>
          </p:nvSpPr>
          <p:spPr bwMode="auto">
            <a:xfrm>
              <a:off x="168" y="2115"/>
              <a:ext cx="756" cy="708"/>
            </a:xfrm>
            <a:custGeom>
              <a:avLst/>
              <a:gdLst>
                <a:gd name="T0" fmla="*/ 108 w 756"/>
                <a:gd name="T1" fmla="*/ 324 h 708"/>
                <a:gd name="T2" fmla="*/ 12 w 756"/>
                <a:gd name="T3" fmla="*/ 636 h 708"/>
                <a:gd name="T4" fmla="*/ 84 w 756"/>
                <a:gd name="T5" fmla="*/ 708 h 708"/>
                <a:gd name="T6" fmla="*/ 660 w 756"/>
                <a:gd name="T7" fmla="*/ 444 h 708"/>
                <a:gd name="T8" fmla="*/ 756 w 756"/>
                <a:gd name="T9" fmla="*/ 156 h 708"/>
                <a:gd name="T10" fmla="*/ 636 w 756"/>
                <a:gd name="T11" fmla="*/ 12 h 708"/>
                <a:gd name="T12" fmla="*/ 456 w 756"/>
                <a:gd name="T13" fmla="*/ 0 h 708"/>
                <a:gd name="T14" fmla="*/ 0 w 756"/>
                <a:gd name="T15" fmla="*/ 48 h 708"/>
                <a:gd name="T16" fmla="*/ 108 w 756"/>
                <a:gd name="T17" fmla="*/ 324 h 70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56" h="708">
                  <a:moveTo>
                    <a:pt x="108" y="324"/>
                  </a:moveTo>
                  <a:lnTo>
                    <a:pt x="12" y="636"/>
                  </a:lnTo>
                  <a:lnTo>
                    <a:pt x="84" y="708"/>
                  </a:lnTo>
                  <a:lnTo>
                    <a:pt x="660" y="444"/>
                  </a:lnTo>
                  <a:lnTo>
                    <a:pt x="756" y="156"/>
                  </a:lnTo>
                  <a:lnTo>
                    <a:pt x="636" y="12"/>
                  </a:lnTo>
                  <a:lnTo>
                    <a:pt x="456" y="0"/>
                  </a:lnTo>
                  <a:lnTo>
                    <a:pt x="0" y="48"/>
                  </a:lnTo>
                  <a:lnTo>
                    <a:pt x="108" y="3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2008" name="Freeform 29"/>
            <p:cNvSpPr>
              <a:spLocks/>
            </p:cNvSpPr>
            <p:nvPr/>
          </p:nvSpPr>
          <p:spPr bwMode="auto">
            <a:xfrm>
              <a:off x="264" y="2151"/>
              <a:ext cx="636" cy="648"/>
            </a:xfrm>
            <a:custGeom>
              <a:avLst/>
              <a:gdLst>
                <a:gd name="T0" fmla="*/ 156 w 636"/>
                <a:gd name="T1" fmla="*/ 48 h 648"/>
                <a:gd name="T2" fmla="*/ 540 w 636"/>
                <a:gd name="T3" fmla="*/ 0 h 648"/>
                <a:gd name="T4" fmla="*/ 636 w 636"/>
                <a:gd name="T5" fmla="*/ 132 h 648"/>
                <a:gd name="T6" fmla="*/ 552 w 636"/>
                <a:gd name="T7" fmla="*/ 396 h 648"/>
                <a:gd name="T8" fmla="*/ 0 w 636"/>
                <a:gd name="T9" fmla="*/ 648 h 648"/>
                <a:gd name="T10" fmla="*/ 120 w 636"/>
                <a:gd name="T11" fmla="*/ 312 h 648"/>
                <a:gd name="T12" fmla="*/ 12 w 636"/>
                <a:gd name="T13" fmla="*/ 72 h 648"/>
                <a:gd name="T14" fmla="*/ 156 w 636"/>
                <a:gd name="T15" fmla="*/ 48 h 64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636" h="648">
                  <a:moveTo>
                    <a:pt x="156" y="48"/>
                  </a:moveTo>
                  <a:lnTo>
                    <a:pt x="540" y="0"/>
                  </a:lnTo>
                  <a:lnTo>
                    <a:pt x="636" y="132"/>
                  </a:lnTo>
                  <a:lnTo>
                    <a:pt x="552" y="396"/>
                  </a:lnTo>
                  <a:lnTo>
                    <a:pt x="0" y="648"/>
                  </a:lnTo>
                  <a:lnTo>
                    <a:pt x="120" y="312"/>
                  </a:lnTo>
                  <a:lnTo>
                    <a:pt x="12" y="72"/>
                  </a:lnTo>
                  <a:lnTo>
                    <a:pt x="156" y="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2009" name="Freeform 30"/>
            <p:cNvSpPr>
              <a:spLocks/>
            </p:cNvSpPr>
            <p:nvPr/>
          </p:nvSpPr>
          <p:spPr bwMode="auto">
            <a:xfrm>
              <a:off x="336" y="2199"/>
              <a:ext cx="516" cy="516"/>
            </a:xfrm>
            <a:custGeom>
              <a:avLst/>
              <a:gdLst>
                <a:gd name="T0" fmla="*/ 372 w 516"/>
                <a:gd name="T1" fmla="*/ 12 h 516"/>
                <a:gd name="T2" fmla="*/ 444 w 516"/>
                <a:gd name="T3" fmla="*/ 0 h 516"/>
                <a:gd name="T4" fmla="*/ 516 w 516"/>
                <a:gd name="T5" fmla="*/ 84 h 516"/>
                <a:gd name="T6" fmla="*/ 432 w 516"/>
                <a:gd name="T7" fmla="*/ 312 h 516"/>
                <a:gd name="T8" fmla="*/ 12 w 516"/>
                <a:gd name="T9" fmla="*/ 516 h 516"/>
                <a:gd name="T10" fmla="*/ 96 w 516"/>
                <a:gd name="T11" fmla="*/ 264 h 516"/>
                <a:gd name="T12" fmla="*/ 0 w 516"/>
                <a:gd name="T13" fmla="*/ 60 h 516"/>
                <a:gd name="T14" fmla="*/ 372 w 516"/>
                <a:gd name="T15" fmla="*/ 12 h 5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16" h="516">
                  <a:moveTo>
                    <a:pt x="372" y="12"/>
                  </a:moveTo>
                  <a:lnTo>
                    <a:pt x="444" y="0"/>
                  </a:lnTo>
                  <a:lnTo>
                    <a:pt x="516" y="84"/>
                  </a:lnTo>
                  <a:lnTo>
                    <a:pt x="432" y="312"/>
                  </a:lnTo>
                  <a:lnTo>
                    <a:pt x="12" y="516"/>
                  </a:lnTo>
                  <a:lnTo>
                    <a:pt x="96" y="264"/>
                  </a:lnTo>
                  <a:lnTo>
                    <a:pt x="0" y="60"/>
                  </a:lnTo>
                  <a:lnTo>
                    <a:pt x="372" y="12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2010" name="Freeform 31"/>
            <p:cNvSpPr>
              <a:spLocks/>
            </p:cNvSpPr>
            <p:nvPr/>
          </p:nvSpPr>
          <p:spPr bwMode="auto">
            <a:xfrm>
              <a:off x="204" y="2199"/>
              <a:ext cx="156" cy="588"/>
            </a:xfrm>
            <a:custGeom>
              <a:avLst/>
              <a:gdLst>
                <a:gd name="T0" fmla="*/ 0 w 156"/>
                <a:gd name="T1" fmla="*/ 540 h 588"/>
                <a:gd name="T2" fmla="*/ 96 w 156"/>
                <a:gd name="T3" fmla="*/ 240 h 588"/>
                <a:gd name="T4" fmla="*/ 0 w 156"/>
                <a:gd name="T5" fmla="*/ 0 h 588"/>
                <a:gd name="T6" fmla="*/ 48 w 156"/>
                <a:gd name="T7" fmla="*/ 24 h 588"/>
                <a:gd name="T8" fmla="*/ 156 w 156"/>
                <a:gd name="T9" fmla="*/ 264 h 588"/>
                <a:gd name="T10" fmla="*/ 48 w 156"/>
                <a:gd name="T11" fmla="*/ 588 h 588"/>
                <a:gd name="T12" fmla="*/ 0 w 156"/>
                <a:gd name="T13" fmla="*/ 540 h 58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56" h="588">
                  <a:moveTo>
                    <a:pt x="0" y="540"/>
                  </a:moveTo>
                  <a:lnTo>
                    <a:pt x="96" y="240"/>
                  </a:lnTo>
                  <a:lnTo>
                    <a:pt x="0" y="0"/>
                  </a:lnTo>
                  <a:lnTo>
                    <a:pt x="48" y="24"/>
                  </a:lnTo>
                  <a:lnTo>
                    <a:pt x="156" y="264"/>
                  </a:lnTo>
                  <a:lnTo>
                    <a:pt x="48" y="588"/>
                  </a:lnTo>
                  <a:lnTo>
                    <a:pt x="0" y="540"/>
                  </a:lnTo>
                  <a:close/>
                </a:path>
              </a:pathLst>
            </a:custGeom>
            <a:solidFill>
              <a:srgbClr val="7A99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2011" name="Freeform 32"/>
            <p:cNvSpPr>
              <a:spLocks/>
            </p:cNvSpPr>
            <p:nvPr/>
          </p:nvSpPr>
          <p:spPr bwMode="auto">
            <a:xfrm>
              <a:off x="204" y="2139"/>
              <a:ext cx="552" cy="72"/>
            </a:xfrm>
            <a:custGeom>
              <a:avLst/>
              <a:gdLst>
                <a:gd name="T0" fmla="*/ 420 w 552"/>
                <a:gd name="T1" fmla="*/ 0 h 72"/>
                <a:gd name="T2" fmla="*/ 0 w 552"/>
                <a:gd name="T3" fmla="*/ 36 h 72"/>
                <a:gd name="T4" fmla="*/ 60 w 552"/>
                <a:gd name="T5" fmla="*/ 72 h 72"/>
                <a:gd name="T6" fmla="*/ 552 w 552"/>
                <a:gd name="T7" fmla="*/ 0 h 72"/>
                <a:gd name="T8" fmla="*/ 420 w 552"/>
                <a:gd name="T9" fmla="*/ 0 h 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52" h="72">
                  <a:moveTo>
                    <a:pt x="420" y="0"/>
                  </a:moveTo>
                  <a:lnTo>
                    <a:pt x="0" y="36"/>
                  </a:lnTo>
                  <a:lnTo>
                    <a:pt x="60" y="72"/>
                  </a:lnTo>
                  <a:lnTo>
                    <a:pt x="552" y="0"/>
                  </a:lnTo>
                  <a:lnTo>
                    <a:pt x="420" y="0"/>
                  </a:lnTo>
                  <a:close/>
                </a:path>
              </a:pathLst>
            </a:custGeom>
            <a:solidFill>
              <a:srgbClr val="7A99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2012" name="Freeform 33"/>
            <p:cNvSpPr>
              <a:spLocks/>
            </p:cNvSpPr>
            <p:nvPr/>
          </p:nvSpPr>
          <p:spPr bwMode="auto">
            <a:xfrm>
              <a:off x="384" y="2343"/>
              <a:ext cx="420" cy="324"/>
            </a:xfrm>
            <a:custGeom>
              <a:avLst/>
              <a:gdLst>
                <a:gd name="T0" fmla="*/ 24 w 420"/>
                <a:gd name="T1" fmla="*/ 276 h 324"/>
                <a:gd name="T2" fmla="*/ 0 w 420"/>
                <a:gd name="T3" fmla="*/ 324 h 324"/>
                <a:gd name="T4" fmla="*/ 360 w 420"/>
                <a:gd name="T5" fmla="*/ 156 h 324"/>
                <a:gd name="T6" fmla="*/ 420 w 420"/>
                <a:gd name="T7" fmla="*/ 0 h 324"/>
                <a:gd name="T8" fmla="*/ 324 w 420"/>
                <a:gd name="T9" fmla="*/ 132 h 324"/>
                <a:gd name="T10" fmla="*/ 24 w 420"/>
                <a:gd name="T11" fmla="*/ 276 h 3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20" h="324">
                  <a:moveTo>
                    <a:pt x="24" y="276"/>
                  </a:moveTo>
                  <a:lnTo>
                    <a:pt x="0" y="324"/>
                  </a:lnTo>
                  <a:lnTo>
                    <a:pt x="360" y="156"/>
                  </a:lnTo>
                  <a:lnTo>
                    <a:pt x="420" y="0"/>
                  </a:lnTo>
                  <a:lnTo>
                    <a:pt x="324" y="132"/>
                  </a:lnTo>
                  <a:lnTo>
                    <a:pt x="24" y="276"/>
                  </a:lnTo>
                  <a:close/>
                </a:path>
              </a:pathLst>
            </a:custGeom>
            <a:solidFill>
              <a:srgbClr val="BFF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2013" name="Rectangle 34"/>
            <p:cNvSpPr>
              <a:spLocks noChangeArrowheads="1"/>
            </p:cNvSpPr>
            <p:nvPr/>
          </p:nvSpPr>
          <p:spPr bwMode="auto">
            <a:xfrm>
              <a:off x="68" y="2754"/>
              <a:ext cx="998" cy="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800000"/>
                </a:buClr>
                <a:buSzPct val="6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è"/>
                <a:defRPr sz="2200">
                  <a:solidFill>
                    <a:schemeClr val="tx1"/>
                  </a:solidFill>
                  <a:latin typeface="Arial Narrow" panose="020B060602020203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9900"/>
                </a:buClr>
                <a:buSzPct val="8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F9900"/>
                </a:buClr>
                <a:buSzPct val="125000"/>
                <a:buFont typeface="Arial Narrow" panose="020B0606020202030204" pitchFamily="34" charset="0"/>
                <a:buChar char="−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ru-RU" sz="1600" b="1">
                  <a:solidFill>
                    <a:srgbClr val="000000"/>
                  </a:solidFill>
                </a:rPr>
                <a:t>Увеличение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ru-RU" sz="1600" b="1">
                  <a:solidFill>
                    <a:srgbClr val="000000"/>
                  </a:solidFill>
                </a:rPr>
                <a:t>объема продаж</a:t>
              </a:r>
              <a:endParaRPr lang="ru-RU" altLang="ru-RU" sz="1600" b="1"/>
            </a:p>
          </p:txBody>
        </p:sp>
      </p:grpSp>
      <p:grpSp>
        <p:nvGrpSpPr>
          <p:cNvPr id="41992" name="Group 35"/>
          <p:cNvGrpSpPr>
            <a:grpSpLocks/>
          </p:cNvGrpSpPr>
          <p:nvPr/>
        </p:nvGrpSpPr>
        <p:grpSpPr bwMode="auto">
          <a:xfrm>
            <a:off x="0" y="4689475"/>
            <a:ext cx="1820863" cy="1403350"/>
            <a:chOff x="0" y="3067"/>
            <a:chExt cx="1147" cy="884"/>
          </a:xfrm>
        </p:grpSpPr>
        <p:sp>
          <p:nvSpPr>
            <p:cNvPr id="41993" name="AutoShape 36"/>
            <p:cNvSpPr>
              <a:spLocks noChangeAspect="1" noChangeArrowheads="1" noTextEdit="1"/>
            </p:cNvSpPr>
            <p:nvPr/>
          </p:nvSpPr>
          <p:spPr bwMode="auto">
            <a:xfrm>
              <a:off x="0" y="3067"/>
              <a:ext cx="1146" cy="7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994" name="Freeform 37"/>
            <p:cNvSpPr>
              <a:spLocks/>
            </p:cNvSpPr>
            <p:nvPr/>
          </p:nvSpPr>
          <p:spPr bwMode="auto">
            <a:xfrm>
              <a:off x="68" y="3150"/>
              <a:ext cx="1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995" name="Freeform 38"/>
            <p:cNvSpPr>
              <a:spLocks/>
            </p:cNvSpPr>
            <p:nvPr/>
          </p:nvSpPr>
          <p:spPr bwMode="auto">
            <a:xfrm>
              <a:off x="1146" y="3823"/>
              <a:ext cx="1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996" name="Freeform 39"/>
            <p:cNvSpPr>
              <a:spLocks/>
            </p:cNvSpPr>
            <p:nvPr/>
          </p:nvSpPr>
          <p:spPr bwMode="auto">
            <a:xfrm>
              <a:off x="368" y="3156"/>
              <a:ext cx="456" cy="546"/>
            </a:xfrm>
            <a:custGeom>
              <a:avLst/>
              <a:gdLst>
                <a:gd name="T0" fmla="*/ 0 w 456"/>
                <a:gd name="T1" fmla="*/ 270 h 546"/>
                <a:gd name="T2" fmla="*/ 24 w 456"/>
                <a:gd name="T3" fmla="*/ 252 h 546"/>
                <a:gd name="T4" fmla="*/ 12 w 456"/>
                <a:gd name="T5" fmla="*/ 246 h 546"/>
                <a:gd name="T6" fmla="*/ 30 w 456"/>
                <a:gd name="T7" fmla="*/ 102 h 546"/>
                <a:gd name="T8" fmla="*/ 60 w 456"/>
                <a:gd name="T9" fmla="*/ 90 h 546"/>
                <a:gd name="T10" fmla="*/ 60 w 456"/>
                <a:gd name="T11" fmla="*/ 54 h 546"/>
                <a:gd name="T12" fmla="*/ 84 w 456"/>
                <a:gd name="T13" fmla="*/ 0 h 546"/>
                <a:gd name="T14" fmla="*/ 138 w 456"/>
                <a:gd name="T15" fmla="*/ 0 h 546"/>
                <a:gd name="T16" fmla="*/ 180 w 456"/>
                <a:gd name="T17" fmla="*/ 42 h 546"/>
                <a:gd name="T18" fmla="*/ 174 w 456"/>
                <a:gd name="T19" fmla="*/ 84 h 546"/>
                <a:gd name="T20" fmla="*/ 186 w 456"/>
                <a:gd name="T21" fmla="*/ 96 h 546"/>
                <a:gd name="T22" fmla="*/ 192 w 456"/>
                <a:gd name="T23" fmla="*/ 114 h 546"/>
                <a:gd name="T24" fmla="*/ 228 w 456"/>
                <a:gd name="T25" fmla="*/ 132 h 546"/>
                <a:gd name="T26" fmla="*/ 288 w 456"/>
                <a:gd name="T27" fmla="*/ 96 h 546"/>
                <a:gd name="T28" fmla="*/ 456 w 456"/>
                <a:gd name="T29" fmla="*/ 114 h 546"/>
                <a:gd name="T30" fmla="*/ 456 w 456"/>
                <a:gd name="T31" fmla="*/ 312 h 546"/>
                <a:gd name="T32" fmla="*/ 354 w 456"/>
                <a:gd name="T33" fmla="*/ 288 h 546"/>
                <a:gd name="T34" fmla="*/ 288 w 456"/>
                <a:gd name="T35" fmla="*/ 384 h 546"/>
                <a:gd name="T36" fmla="*/ 300 w 456"/>
                <a:gd name="T37" fmla="*/ 546 h 546"/>
                <a:gd name="T38" fmla="*/ 6 w 456"/>
                <a:gd name="T39" fmla="*/ 438 h 546"/>
                <a:gd name="T40" fmla="*/ 0 w 456"/>
                <a:gd name="T41" fmla="*/ 270 h 54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456" h="546">
                  <a:moveTo>
                    <a:pt x="0" y="270"/>
                  </a:moveTo>
                  <a:lnTo>
                    <a:pt x="24" y="252"/>
                  </a:lnTo>
                  <a:lnTo>
                    <a:pt x="12" y="246"/>
                  </a:lnTo>
                  <a:lnTo>
                    <a:pt x="30" y="102"/>
                  </a:lnTo>
                  <a:lnTo>
                    <a:pt x="60" y="90"/>
                  </a:lnTo>
                  <a:lnTo>
                    <a:pt x="60" y="54"/>
                  </a:lnTo>
                  <a:lnTo>
                    <a:pt x="84" y="0"/>
                  </a:lnTo>
                  <a:lnTo>
                    <a:pt x="138" y="0"/>
                  </a:lnTo>
                  <a:lnTo>
                    <a:pt x="180" y="42"/>
                  </a:lnTo>
                  <a:lnTo>
                    <a:pt x="174" y="84"/>
                  </a:lnTo>
                  <a:lnTo>
                    <a:pt x="186" y="96"/>
                  </a:lnTo>
                  <a:lnTo>
                    <a:pt x="192" y="114"/>
                  </a:lnTo>
                  <a:lnTo>
                    <a:pt x="228" y="132"/>
                  </a:lnTo>
                  <a:lnTo>
                    <a:pt x="288" y="96"/>
                  </a:lnTo>
                  <a:lnTo>
                    <a:pt x="456" y="114"/>
                  </a:lnTo>
                  <a:lnTo>
                    <a:pt x="456" y="312"/>
                  </a:lnTo>
                  <a:lnTo>
                    <a:pt x="354" y="288"/>
                  </a:lnTo>
                  <a:lnTo>
                    <a:pt x="288" y="384"/>
                  </a:lnTo>
                  <a:lnTo>
                    <a:pt x="300" y="546"/>
                  </a:lnTo>
                  <a:lnTo>
                    <a:pt x="6" y="438"/>
                  </a:lnTo>
                  <a:lnTo>
                    <a:pt x="0" y="27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997" name="Freeform 40"/>
            <p:cNvSpPr>
              <a:spLocks/>
            </p:cNvSpPr>
            <p:nvPr/>
          </p:nvSpPr>
          <p:spPr bwMode="auto">
            <a:xfrm>
              <a:off x="380" y="3468"/>
              <a:ext cx="276" cy="222"/>
            </a:xfrm>
            <a:custGeom>
              <a:avLst/>
              <a:gdLst>
                <a:gd name="T0" fmla="*/ 264 w 276"/>
                <a:gd name="T1" fmla="*/ 66 h 222"/>
                <a:gd name="T2" fmla="*/ 0 w 276"/>
                <a:gd name="T3" fmla="*/ 0 h 222"/>
                <a:gd name="T4" fmla="*/ 6 w 276"/>
                <a:gd name="T5" fmla="*/ 120 h 222"/>
                <a:gd name="T6" fmla="*/ 276 w 276"/>
                <a:gd name="T7" fmla="*/ 222 h 222"/>
                <a:gd name="T8" fmla="*/ 264 w 276"/>
                <a:gd name="T9" fmla="*/ 66 h 2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6" h="222">
                  <a:moveTo>
                    <a:pt x="264" y="66"/>
                  </a:moveTo>
                  <a:lnTo>
                    <a:pt x="0" y="0"/>
                  </a:lnTo>
                  <a:lnTo>
                    <a:pt x="6" y="120"/>
                  </a:lnTo>
                  <a:lnTo>
                    <a:pt x="276" y="222"/>
                  </a:lnTo>
                  <a:lnTo>
                    <a:pt x="264" y="66"/>
                  </a:lnTo>
                  <a:close/>
                </a:path>
              </a:pathLst>
            </a:custGeom>
            <a:solidFill>
              <a:srgbClr val="7A99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998" name="Freeform 41"/>
            <p:cNvSpPr>
              <a:spLocks/>
            </p:cNvSpPr>
            <p:nvPr/>
          </p:nvSpPr>
          <p:spPr bwMode="auto">
            <a:xfrm>
              <a:off x="734" y="3312"/>
              <a:ext cx="78" cy="144"/>
            </a:xfrm>
            <a:custGeom>
              <a:avLst/>
              <a:gdLst>
                <a:gd name="T0" fmla="*/ 72 w 78"/>
                <a:gd name="T1" fmla="*/ 0 h 144"/>
                <a:gd name="T2" fmla="*/ 78 w 78"/>
                <a:gd name="T3" fmla="*/ 144 h 144"/>
                <a:gd name="T4" fmla="*/ 0 w 78"/>
                <a:gd name="T5" fmla="*/ 120 h 144"/>
                <a:gd name="T6" fmla="*/ 72 w 78"/>
                <a:gd name="T7" fmla="*/ 0 h 14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8" h="144">
                  <a:moveTo>
                    <a:pt x="72" y="0"/>
                  </a:moveTo>
                  <a:lnTo>
                    <a:pt x="78" y="144"/>
                  </a:lnTo>
                  <a:lnTo>
                    <a:pt x="0" y="120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7A99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999" name="Freeform 42"/>
            <p:cNvSpPr>
              <a:spLocks/>
            </p:cNvSpPr>
            <p:nvPr/>
          </p:nvSpPr>
          <p:spPr bwMode="auto">
            <a:xfrm>
              <a:off x="380" y="3168"/>
              <a:ext cx="432" cy="354"/>
            </a:xfrm>
            <a:custGeom>
              <a:avLst/>
              <a:gdLst>
                <a:gd name="T0" fmla="*/ 0 w 432"/>
                <a:gd name="T1" fmla="*/ 264 h 354"/>
                <a:gd name="T2" fmla="*/ 24 w 432"/>
                <a:gd name="T3" fmla="*/ 240 h 354"/>
                <a:gd name="T4" fmla="*/ 12 w 432"/>
                <a:gd name="T5" fmla="*/ 228 h 354"/>
                <a:gd name="T6" fmla="*/ 24 w 432"/>
                <a:gd name="T7" fmla="*/ 102 h 354"/>
                <a:gd name="T8" fmla="*/ 60 w 432"/>
                <a:gd name="T9" fmla="*/ 90 h 354"/>
                <a:gd name="T10" fmla="*/ 54 w 432"/>
                <a:gd name="T11" fmla="*/ 42 h 354"/>
                <a:gd name="T12" fmla="*/ 78 w 432"/>
                <a:gd name="T13" fmla="*/ 0 h 354"/>
                <a:gd name="T14" fmla="*/ 120 w 432"/>
                <a:gd name="T15" fmla="*/ 0 h 354"/>
                <a:gd name="T16" fmla="*/ 156 w 432"/>
                <a:gd name="T17" fmla="*/ 30 h 354"/>
                <a:gd name="T18" fmla="*/ 150 w 432"/>
                <a:gd name="T19" fmla="*/ 78 h 354"/>
                <a:gd name="T20" fmla="*/ 168 w 432"/>
                <a:gd name="T21" fmla="*/ 90 h 354"/>
                <a:gd name="T22" fmla="*/ 174 w 432"/>
                <a:gd name="T23" fmla="*/ 102 h 354"/>
                <a:gd name="T24" fmla="*/ 216 w 432"/>
                <a:gd name="T25" fmla="*/ 132 h 354"/>
                <a:gd name="T26" fmla="*/ 276 w 432"/>
                <a:gd name="T27" fmla="*/ 96 h 354"/>
                <a:gd name="T28" fmla="*/ 432 w 432"/>
                <a:gd name="T29" fmla="*/ 114 h 354"/>
                <a:gd name="T30" fmla="*/ 276 w 432"/>
                <a:gd name="T31" fmla="*/ 354 h 354"/>
                <a:gd name="T32" fmla="*/ 0 w 432"/>
                <a:gd name="T33" fmla="*/ 288 h 354"/>
                <a:gd name="T34" fmla="*/ 0 w 432"/>
                <a:gd name="T35" fmla="*/ 264 h 35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432" h="354">
                  <a:moveTo>
                    <a:pt x="0" y="264"/>
                  </a:moveTo>
                  <a:lnTo>
                    <a:pt x="24" y="240"/>
                  </a:lnTo>
                  <a:lnTo>
                    <a:pt x="12" y="228"/>
                  </a:lnTo>
                  <a:lnTo>
                    <a:pt x="24" y="102"/>
                  </a:lnTo>
                  <a:lnTo>
                    <a:pt x="60" y="90"/>
                  </a:lnTo>
                  <a:lnTo>
                    <a:pt x="54" y="42"/>
                  </a:lnTo>
                  <a:lnTo>
                    <a:pt x="78" y="0"/>
                  </a:lnTo>
                  <a:lnTo>
                    <a:pt x="120" y="0"/>
                  </a:lnTo>
                  <a:lnTo>
                    <a:pt x="156" y="30"/>
                  </a:lnTo>
                  <a:lnTo>
                    <a:pt x="150" y="78"/>
                  </a:lnTo>
                  <a:lnTo>
                    <a:pt x="168" y="90"/>
                  </a:lnTo>
                  <a:lnTo>
                    <a:pt x="174" y="102"/>
                  </a:lnTo>
                  <a:lnTo>
                    <a:pt x="216" y="132"/>
                  </a:lnTo>
                  <a:lnTo>
                    <a:pt x="276" y="96"/>
                  </a:lnTo>
                  <a:lnTo>
                    <a:pt x="432" y="114"/>
                  </a:lnTo>
                  <a:lnTo>
                    <a:pt x="276" y="354"/>
                  </a:lnTo>
                  <a:lnTo>
                    <a:pt x="0" y="288"/>
                  </a:lnTo>
                  <a:lnTo>
                    <a:pt x="0" y="26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2000" name="Freeform 43"/>
            <p:cNvSpPr>
              <a:spLocks/>
            </p:cNvSpPr>
            <p:nvPr/>
          </p:nvSpPr>
          <p:spPr bwMode="auto">
            <a:xfrm>
              <a:off x="428" y="3270"/>
              <a:ext cx="114" cy="144"/>
            </a:xfrm>
            <a:custGeom>
              <a:avLst/>
              <a:gdLst>
                <a:gd name="T0" fmla="*/ 6 w 114"/>
                <a:gd name="T1" fmla="*/ 18 h 144"/>
                <a:gd name="T2" fmla="*/ 36 w 114"/>
                <a:gd name="T3" fmla="*/ 6 h 144"/>
                <a:gd name="T4" fmla="*/ 48 w 114"/>
                <a:gd name="T5" fmla="*/ 12 h 144"/>
                <a:gd name="T6" fmla="*/ 78 w 114"/>
                <a:gd name="T7" fmla="*/ 12 h 144"/>
                <a:gd name="T8" fmla="*/ 84 w 114"/>
                <a:gd name="T9" fmla="*/ 0 h 144"/>
                <a:gd name="T10" fmla="*/ 96 w 114"/>
                <a:gd name="T11" fmla="*/ 6 h 144"/>
                <a:gd name="T12" fmla="*/ 102 w 114"/>
                <a:gd name="T13" fmla="*/ 24 h 144"/>
                <a:gd name="T14" fmla="*/ 114 w 114"/>
                <a:gd name="T15" fmla="*/ 66 h 144"/>
                <a:gd name="T16" fmla="*/ 72 w 114"/>
                <a:gd name="T17" fmla="*/ 84 h 144"/>
                <a:gd name="T18" fmla="*/ 66 w 114"/>
                <a:gd name="T19" fmla="*/ 84 h 144"/>
                <a:gd name="T20" fmla="*/ 66 w 114"/>
                <a:gd name="T21" fmla="*/ 54 h 144"/>
                <a:gd name="T22" fmla="*/ 36 w 114"/>
                <a:gd name="T23" fmla="*/ 54 h 144"/>
                <a:gd name="T24" fmla="*/ 42 w 114"/>
                <a:gd name="T25" fmla="*/ 102 h 144"/>
                <a:gd name="T26" fmla="*/ 102 w 114"/>
                <a:gd name="T27" fmla="*/ 132 h 144"/>
                <a:gd name="T28" fmla="*/ 96 w 114"/>
                <a:gd name="T29" fmla="*/ 144 h 144"/>
                <a:gd name="T30" fmla="*/ 0 w 114"/>
                <a:gd name="T31" fmla="*/ 114 h 144"/>
                <a:gd name="T32" fmla="*/ 6 w 114"/>
                <a:gd name="T33" fmla="*/ 18 h 14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14" h="144">
                  <a:moveTo>
                    <a:pt x="6" y="18"/>
                  </a:moveTo>
                  <a:lnTo>
                    <a:pt x="36" y="6"/>
                  </a:lnTo>
                  <a:lnTo>
                    <a:pt x="48" y="12"/>
                  </a:lnTo>
                  <a:lnTo>
                    <a:pt x="78" y="12"/>
                  </a:lnTo>
                  <a:lnTo>
                    <a:pt x="84" y="0"/>
                  </a:lnTo>
                  <a:lnTo>
                    <a:pt x="96" y="6"/>
                  </a:lnTo>
                  <a:lnTo>
                    <a:pt x="102" y="24"/>
                  </a:lnTo>
                  <a:lnTo>
                    <a:pt x="114" y="66"/>
                  </a:lnTo>
                  <a:lnTo>
                    <a:pt x="72" y="84"/>
                  </a:lnTo>
                  <a:lnTo>
                    <a:pt x="66" y="84"/>
                  </a:lnTo>
                  <a:lnTo>
                    <a:pt x="66" y="54"/>
                  </a:lnTo>
                  <a:lnTo>
                    <a:pt x="36" y="54"/>
                  </a:lnTo>
                  <a:lnTo>
                    <a:pt x="42" y="102"/>
                  </a:lnTo>
                  <a:lnTo>
                    <a:pt x="102" y="132"/>
                  </a:lnTo>
                  <a:lnTo>
                    <a:pt x="96" y="144"/>
                  </a:lnTo>
                  <a:lnTo>
                    <a:pt x="0" y="114"/>
                  </a:lnTo>
                  <a:lnTo>
                    <a:pt x="6" y="18"/>
                  </a:lnTo>
                  <a:close/>
                </a:path>
              </a:pathLst>
            </a:custGeom>
            <a:solidFill>
              <a:srgbClr val="BFF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2001" name="Freeform 44"/>
            <p:cNvSpPr>
              <a:spLocks/>
            </p:cNvSpPr>
            <p:nvPr/>
          </p:nvSpPr>
          <p:spPr bwMode="auto">
            <a:xfrm>
              <a:off x="566" y="3312"/>
              <a:ext cx="30" cy="24"/>
            </a:xfrm>
            <a:custGeom>
              <a:avLst/>
              <a:gdLst>
                <a:gd name="T0" fmla="*/ 0 w 30"/>
                <a:gd name="T1" fmla="*/ 0 h 24"/>
                <a:gd name="T2" fmla="*/ 6 w 30"/>
                <a:gd name="T3" fmla="*/ 18 h 24"/>
                <a:gd name="T4" fmla="*/ 30 w 30"/>
                <a:gd name="T5" fmla="*/ 24 h 24"/>
                <a:gd name="T6" fmla="*/ 30 w 30"/>
                <a:gd name="T7" fmla="*/ 18 h 24"/>
                <a:gd name="T8" fmla="*/ 0 w 30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" h="24">
                  <a:moveTo>
                    <a:pt x="0" y="0"/>
                  </a:moveTo>
                  <a:lnTo>
                    <a:pt x="6" y="18"/>
                  </a:lnTo>
                  <a:lnTo>
                    <a:pt x="30" y="24"/>
                  </a:lnTo>
                  <a:lnTo>
                    <a:pt x="30" y="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F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2002" name="Freeform 45"/>
            <p:cNvSpPr>
              <a:spLocks/>
            </p:cNvSpPr>
            <p:nvPr/>
          </p:nvSpPr>
          <p:spPr bwMode="auto">
            <a:xfrm>
              <a:off x="416" y="3294"/>
              <a:ext cx="342" cy="198"/>
            </a:xfrm>
            <a:custGeom>
              <a:avLst/>
              <a:gdLst>
                <a:gd name="T0" fmla="*/ 0 w 342"/>
                <a:gd name="T1" fmla="*/ 144 h 198"/>
                <a:gd name="T2" fmla="*/ 30 w 342"/>
                <a:gd name="T3" fmla="*/ 126 h 198"/>
                <a:gd name="T4" fmla="*/ 174 w 342"/>
                <a:gd name="T5" fmla="*/ 168 h 198"/>
                <a:gd name="T6" fmla="*/ 198 w 342"/>
                <a:gd name="T7" fmla="*/ 126 h 198"/>
                <a:gd name="T8" fmla="*/ 174 w 342"/>
                <a:gd name="T9" fmla="*/ 96 h 198"/>
                <a:gd name="T10" fmla="*/ 120 w 342"/>
                <a:gd name="T11" fmla="*/ 78 h 198"/>
                <a:gd name="T12" fmla="*/ 138 w 342"/>
                <a:gd name="T13" fmla="*/ 66 h 198"/>
                <a:gd name="T14" fmla="*/ 186 w 342"/>
                <a:gd name="T15" fmla="*/ 72 h 198"/>
                <a:gd name="T16" fmla="*/ 198 w 342"/>
                <a:gd name="T17" fmla="*/ 84 h 198"/>
                <a:gd name="T18" fmla="*/ 240 w 342"/>
                <a:gd name="T19" fmla="*/ 90 h 198"/>
                <a:gd name="T20" fmla="*/ 270 w 342"/>
                <a:gd name="T21" fmla="*/ 60 h 198"/>
                <a:gd name="T22" fmla="*/ 246 w 342"/>
                <a:gd name="T23" fmla="*/ 30 h 198"/>
                <a:gd name="T24" fmla="*/ 222 w 342"/>
                <a:gd name="T25" fmla="*/ 18 h 198"/>
                <a:gd name="T26" fmla="*/ 252 w 342"/>
                <a:gd name="T27" fmla="*/ 0 h 198"/>
                <a:gd name="T28" fmla="*/ 342 w 342"/>
                <a:gd name="T29" fmla="*/ 12 h 198"/>
                <a:gd name="T30" fmla="*/ 222 w 342"/>
                <a:gd name="T31" fmla="*/ 198 h 198"/>
                <a:gd name="T32" fmla="*/ 0 w 342"/>
                <a:gd name="T33" fmla="*/ 144 h 19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42" h="198">
                  <a:moveTo>
                    <a:pt x="0" y="144"/>
                  </a:moveTo>
                  <a:lnTo>
                    <a:pt x="30" y="126"/>
                  </a:lnTo>
                  <a:lnTo>
                    <a:pt x="174" y="168"/>
                  </a:lnTo>
                  <a:lnTo>
                    <a:pt x="198" y="126"/>
                  </a:lnTo>
                  <a:lnTo>
                    <a:pt x="174" y="96"/>
                  </a:lnTo>
                  <a:lnTo>
                    <a:pt x="120" y="78"/>
                  </a:lnTo>
                  <a:lnTo>
                    <a:pt x="138" y="66"/>
                  </a:lnTo>
                  <a:lnTo>
                    <a:pt x="186" y="72"/>
                  </a:lnTo>
                  <a:lnTo>
                    <a:pt x="198" y="84"/>
                  </a:lnTo>
                  <a:lnTo>
                    <a:pt x="240" y="90"/>
                  </a:lnTo>
                  <a:lnTo>
                    <a:pt x="270" y="60"/>
                  </a:lnTo>
                  <a:lnTo>
                    <a:pt x="246" y="30"/>
                  </a:lnTo>
                  <a:lnTo>
                    <a:pt x="222" y="18"/>
                  </a:lnTo>
                  <a:lnTo>
                    <a:pt x="252" y="0"/>
                  </a:lnTo>
                  <a:lnTo>
                    <a:pt x="342" y="12"/>
                  </a:lnTo>
                  <a:lnTo>
                    <a:pt x="222" y="198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2003" name="Freeform 46"/>
            <p:cNvSpPr>
              <a:spLocks/>
            </p:cNvSpPr>
            <p:nvPr/>
          </p:nvSpPr>
          <p:spPr bwMode="auto">
            <a:xfrm>
              <a:off x="620" y="3342"/>
              <a:ext cx="24" cy="12"/>
            </a:xfrm>
            <a:custGeom>
              <a:avLst/>
              <a:gdLst>
                <a:gd name="T0" fmla="*/ 0 w 24"/>
                <a:gd name="T1" fmla="*/ 6 h 12"/>
                <a:gd name="T2" fmla="*/ 12 w 24"/>
                <a:gd name="T3" fmla="*/ 0 h 12"/>
                <a:gd name="T4" fmla="*/ 24 w 24"/>
                <a:gd name="T5" fmla="*/ 6 h 12"/>
                <a:gd name="T6" fmla="*/ 24 w 24"/>
                <a:gd name="T7" fmla="*/ 12 h 12"/>
                <a:gd name="T8" fmla="*/ 24 w 24"/>
                <a:gd name="T9" fmla="*/ 12 h 12"/>
                <a:gd name="T10" fmla="*/ 6 w 24"/>
                <a:gd name="T11" fmla="*/ 12 h 12"/>
                <a:gd name="T12" fmla="*/ 0 w 24"/>
                <a:gd name="T13" fmla="*/ 6 h 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4" h="12">
                  <a:moveTo>
                    <a:pt x="0" y="6"/>
                  </a:moveTo>
                  <a:lnTo>
                    <a:pt x="12" y="0"/>
                  </a:lnTo>
                  <a:lnTo>
                    <a:pt x="24" y="6"/>
                  </a:lnTo>
                  <a:lnTo>
                    <a:pt x="24" y="12"/>
                  </a:lnTo>
                  <a:lnTo>
                    <a:pt x="6" y="12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2004" name="Freeform 47"/>
            <p:cNvSpPr>
              <a:spLocks/>
            </p:cNvSpPr>
            <p:nvPr/>
          </p:nvSpPr>
          <p:spPr bwMode="auto">
            <a:xfrm>
              <a:off x="548" y="3414"/>
              <a:ext cx="30" cy="12"/>
            </a:xfrm>
            <a:custGeom>
              <a:avLst/>
              <a:gdLst>
                <a:gd name="T0" fmla="*/ 0 w 30"/>
                <a:gd name="T1" fmla="*/ 6 h 12"/>
                <a:gd name="T2" fmla="*/ 12 w 30"/>
                <a:gd name="T3" fmla="*/ 0 h 12"/>
                <a:gd name="T4" fmla="*/ 30 w 30"/>
                <a:gd name="T5" fmla="*/ 0 h 12"/>
                <a:gd name="T6" fmla="*/ 30 w 30"/>
                <a:gd name="T7" fmla="*/ 12 h 12"/>
                <a:gd name="T8" fmla="*/ 24 w 30"/>
                <a:gd name="T9" fmla="*/ 12 h 12"/>
                <a:gd name="T10" fmla="*/ 12 w 30"/>
                <a:gd name="T11" fmla="*/ 12 h 12"/>
                <a:gd name="T12" fmla="*/ 0 w 30"/>
                <a:gd name="T13" fmla="*/ 6 h 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0" h="12">
                  <a:moveTo>
                    <a:pt x="0" y="6"/>
                  </a:moveTo>
                  <a:lnTo>
                    <a:pt x="12" y="0"/>
                  </a:lnTo>
                  <a:lnTo>
                    <a:pt x="30" y="0"/>
                  </a:lnTo>
                  <a:lnTo>
                    <a:pt x="30" y="12"/>
                  </a:lnTo>
                  <a:lnTo>
                    <a:pt x="24" y="12"/>
                  </a:lnTo>
                  <a:lnTo>
                    <a:pt x="12" y="12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2005" name="Freeform 48"/>
            <p:cNvSpPr>
              <a:spLocks/>
            </p:cNvSpPr>
            <p:nvPr/>
          </p:nvSpPr>
          <p:spPr bwMode="auto">
            <a:xfrm>
              <a:off x="464" y="3192"/>
              <a:ext cx="42" cy="60"/>
            </a:xfrm>
            <a:custGeom>
              <a:avLst/>
              <a:gdLst>
                <a:gd name="T0" fmla="*/ 6 w 42"/>
                <a:gd name="T1" fmla="*/ 30 h 60"/>
                <a:gd name="T2" fmla="*/ 12 w 42"/>
                <a:gd name="T3" fmla="*/ 0 h 60"/>
                <a:gd name="T4" fmla="*/ 24 w 42"/>
                <a:gd name="T5" fmla="*/ 0 h 60"/>
                <a:gd name="T6" fmla="*/ 42 w 42"/>
                <a:gd name="T7" fmla="*/ 18 h 60"/>
                <a:gd name="T8" fmla="*/ 36 w 42"/>
                <a:gd name="T9" fmla="*/ 36 h 60"/>
                <a:gd name="T10" fmla="*/ 30 w 42"/>
                <a:gd name="T11" fmla="*/ 60 h 60"/>
                <a:gd name="T12" fmla="*/ 18 w 42"/>
                <a:gd name="T13" fmla="*/ 60 h 60"/>
                <a:gd name="T14" fmla="*/ 0 w 42"/>
                <a:gd name="T15" fmla="*/ 48 h 60"/>
                <a:gd name="T16" fmla="*/ 6 w 42"/>
                <a:gd name="T17" fmla="*/ 30 h 6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2" h="60">
                  <a:moveTo>
                    <a:pt x="6" y="30"/>
                  </a:moveTo>
                  <a:lnTo>
                    <a:pt x="12" y="0"/>
                  </a:lnTo>
                  <a:lnTo>
                    <a:pt x="24" y="0"/>
                  </a:lnTo>
                  <a:lnTo>
                    <a:pt x="42" y="18"/>
                  </a:lnTo>
                  <a:lnTo>
                    <a:pt x="36" y="36"/>
                  </a:lnTo>
                  <a:lnTo>
                    <a:pt x="30" y="60"/>
                  </a:lnTo>
                  <a:lnTo>
                    <a:pt x="18" y="60"/>
                  </a:lnTo>
                  <a:lnTo>
                    <a:pt x="0" y="48"/>
                  </a:lnTo>
                  <a:lnTo>
                    <a:pt x="6" y="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2006" name="Rectangle 49"/>
            <p:cNvSpPr>
              <a:spLocks noChangeArrowheads="1"/>
            </p:cNvSpPr>
            <p:nvPr/>
          </p:nvSpPr>
          <p:spPr bwMode="auto">
            <a:xfrm>
              <a:off x="46" y="3643"/>
              <a:ext cx="1064" cy="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800000"/>
                </a:buClr>
                <a:buSzPct val="6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è"/>
                <a:defRPr sz="2200">
                  <a:solidFill>
                    <a:schemeClr val="tx1"/>
                  </a:solidFill>
                  <a:latin typeface="Arial Narrow" panose="020B060602020203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9900"/>
                </a:buClr>
                <a:buSzPct val="8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F9900"/>
                </a:buClr>
                <a:buSzPct val="125000"/>
                <a:buFont typeface="Arial Narrow" panose="020B0606020202030204" pitchFamily="34" charset="0"/>
                <a:buChar char="−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ru-RU" sz="1600" b="1">
                  <a:solidFill>
                    <a:srgbClr val="000000"/>
                  </a:solidFill>
                </a:rPr>
                <a:t>Продажи (Функция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ru-RU" sz="1600" b="1">
                  <a:solidFill>
                    <a:srgbClr val="000000"/>
                  </a:solidFill>
                </a:rPr>
                <a:t>(офисный процесс))</a:t>
              </a:r>
              <a:endParaRPr lang="ru-RU" altLang="ru-RU" sz="16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 sz="3200" smtClean="0">
                <a:solidFill>
                  <a:schemeClr val="accent2"/>
                </a:solidFill>
              </a:rPr>
              <a:t>Основные объекты</a:t>
            </a:r>
          </a:p>
        </p:txBody>
      </p:sp>
      <p:sp>
        <p:nvSpPr>
          <p:cNvPr id="43011" name="Rectangle 3"/>
          <p:cNvSpPr>
            <a:spLocks noChangeArrowheads="1"/>
          </p:cNvSpPr>
          <p:nvPr/>
        </p:nvSpPr>
        <p:spPr bwMode="auto">
          <a:xfrm>
            <a:off x="1908175" y="765175"/>
            <a:ext cx="6985000" cy="51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177800" indent="-177800">
              <a:spcBef>
                <a:spcPct val="20000"/>
              </a:spcBef>
              <a:buClr>
                <a:srgbClr val="800000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è"/>
              <a:defRPr sz="22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9900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SzPct val="125000"/>
              <a:buFont typeface="Arial Narrow" panose="020B0606020202030204" pitchFamily="34" charset="0"/>
              <a:buChar char="−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66"/>
              </a:buClr>
              <a:buSzPct val="110000"/>
              <a:buFont typeface="Wingdings" panose="05000000000000000000" pitchFamily="2" charset="2"/>
              <a:buChar char="ü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66"/>
              </a:buClr>
              <a:buSzPct val="110000"/>
              <a:buFont typeface="Wingdings" panose="05000000000000000000" pitchFamily="2" charset="2"/>
              <a:buChar char="ü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66"/>
              </a:buClr>
              <a:buSzPct val="110000"/>
              <a:buFont typeface="Wingdings" panose="05000000000000000000" pitchFamily="2" charset="2"/>
              <a:buChar char="ü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66"/>
              </a:buClr>
              <a:buSzPct val="110000"/>
              <a:buFont typeface="Wingdings" panose="05000000000000000000" pitchFamily="2" charset="2"/>
              <a:buChar char="ü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66"/>
              </a:buClr>
              <a:buSzPct val="110000"/>
              <a:buFont typeface="Wingdings" panose="05000000000000000000" pitchFamily="2" charset="2"/>
              <a:buChar char="ü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just" eaLnBrk="1" hangingPunct="1"/>
            <a:r>
              <a:rPr lang="ru-RU" altLang="ru-RU" sz="2000" b="1"/>
              <a:t>Должность</a:t>
            </a:r>
            <a:r>
              <a:rPr lang="ru-RU" altLang="ru-RU" sz="2000"/>
              <a:t> – объект соответствует должности (ответственного за достижение цели / ответственного за выполнение мероприятия / владельца процесса). Название объекта соответствует наименованию должности (ответственного за достижение цели / ответственного за выполнение мероприятия / владельца процесса)</a:t>
            </a:r>
          </a:p>
          <a:p>
            <a:pPr algn="just" eaLnBrk="1" hangingPunct="1"/>
            <a:endParaRPr lang="ru-RU" altLang="ru-RU" sz="2000"/>
          </a:p>
          <a:p>
            <a:pPr algn="just" eaLnBrk="1" hangingPunct="1"/>
            <a:r>
              <a:rPr lang="ru-RU" altLang="ru-RU" sz="2000" b="1"/>
              <a:t>Организационное единица</a:t>
            </a:r>
            <a:r>
              <a:rPr lang="ru-RU" altLang="ru-RU" sz="2000"/>
              <a:t> – подразделение в организационной структуре компании</a:t>
            </a:r>
          </a:p>
          <a:p>
            <a:pPr algn="just" eaLnBrk="1" hangingPunct="1"/>
            <a:endParaRPr lang="ru-RU" altLang="ru-RU" sz="2000"/>
          </a:p>
          <a:p>
            <a:pPr algn="just" eaLnBrk="1" hangingPunct="1"/>
            <a:r>
              <a:rPr lang="ru-RU" altLang="ru-RU" sz="2000" b="1"/>
              <a:t>Штатная единица</a:t>
            </a:r>
            <a:r>
              <a:rPr lang="ru-RU" altLang="ru-RU" sz="2000"/>
              <a:t> – должность сотрудника компании, находящаяся в штатном расписании</a:t>
            </a:r>
          </a:p>
          <a:p>
            <a:pPr algn="just" eaLnBrk="1" hangingPunct="1"/>
            <a:endParaRPr lang="ru-RU" altLang="ru-RU" sz="2000"/>
          </a:p>
          <a:p>
            <a:pPr algn="just" eaLnBrk="1" hangingPunct="1"/>
            <a:endParaRPr lang="ru-RU" altLang="ru-RU" sz="2000"/>
          </a:p>
          <a:p>
            <a:pPr algn="just" eaLnBrk="1" hangingPunct="1"/>
            <a:r>
              <a:rPr lang="ru-RU" altLang="ru-RU" sz="2000" b="1"/>
              <a:t>Сотрудник</a:t>
            </a:r>
            <a:r>
              <a:rPr lang="ru-RU" altLang="ru-RU" sz="2000"/>
              <a:t> – конкретный сотрудник, занимающий штатную единицу</a:t>
            </a:r>
          </a:p>
        </p:txBody>
      </p:sp>
      <p:grpSp>
        <p:nvGrpSpPr>
          <p:cNvPr id="43012" name="Group 4"/>
          <p:cNvGrpSpPr>
            <a:grpSpLocks/>
          </p:cNvGrpSpPr>
          <p:nvPr/>
        </p:nvGrpSpPr>
        <p:grpSpPr bwMode="auto">
          <a:xfrm>
            <a:off x="395288" y="549275"/>
            <a:ext cx="1292225" cy="1481138"/>
            <a:chOff x="295" y="436"/>
            <a:chExt cx="814" cy="933"/>
          </a:xfrm>
        </p:grpSpPr>
        <p:sp>
          <p:nvSpPr>
            <p:cNvPr id="43047" name="AutoShape 5"/>
            <p:cNvSpPr>
              <a:spLocks noChangeAspect="1" noChangeArrowheads="1" noTextEdit="1"/>
            </p:cNvSpPr>
            <p:nvPr/>
          </p:nvSpPr>
          <p:spPr bwMode="auto">
            <a:xfrm>
              <a:off x="295" y="436"/>
              <a:ext cx="814" cy="8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3048" name="Freeform 6"/>
            <p:cNvSpPr>
              <a:spLocks/>
            </p:cNvSpPr>
            <p:nvPr/>
          </p:nvSpPr>
          <p:spPr bwMode="auto">
            <a:xfrm>
              <a:off x="333" y="474"/>
              <a:ext cx="655" cy="580"/>
            </a:xfrm>
            <a:custGeom>
              <a:avLst/>
              <a:gdLst>
                <a:gd name="T0" fmla="*/ 75 w 655"/>
                <a:gd name="T1" fmla="*/ 535 h 580"/>
                <a:gd name="T2" fmla="*/ 75 w 655"/>
                <a:gd name="T3" fmla="*/ 346 h 580"/>
                <a:gd name="T4" fmla="*/ 0 w 655"/>
                <a:gd name="T5" fmla="*/ 339 h 580"/>
                <a:gd name="T6" fmla="*/ 0 w 655"/>
                <a:gd name="T7" fmla="*/ 294 h 580"/>
                <a:gd name="T8" fmla="*/ 377 w 655"/>
                <a:gd name="T9" fmla="*/ 143 h 580"/>
                <a:gd name="T10" fmla="*/ 459 w 655"/>
                <a:gd name="T11" fmla="*/ 150 h 580"/>
                <a:gd name="T12" fmla="*/ 512 w 655"/>
                <a:gd name="T13" fmla="*/ 120 h 580"/>
                <a:gd name="T14" fmla="*/ 490 w 655"/>
                <a:gd name="T15" fmla="*/ 90 h 580"/>
                <a:gd name="T16" fmla="*/ 497 w 655"/>
                <a:gd name="T17" fmla="*/ 45 h 580"/>
                <a:gd name="T18" fmla="*/ 520 w 655"/>
                <a:gd name="T19" fmla="*/ 15 h 580"/>
                <a:gd name="T20" fmla="*/ 542 w 655"/>
                <a:gd name="T21" fmla="*/ 0 h 580"/>
                <a:gd name="T22" fmla="*/ 595 w 655"/>
                <a:gd name="T23" fmla="*/ 7 h 580"/>
                <a:gd name="T24" fmla="*/ 625 w 655"/>
                <a:gd name="T25" fmla="*/ 45 h 580"/>
                <a:gd name="T26" fmla="*/ 618 w 655"/>
                <a:gd name="T27" fmla="*/ 75 h 580"/>
                <a:gd name="T28" fmla="*/ 618 w 655"/>
                <a:gd name="T29" fmla="*/ 105 h 580"/>
                <a:gd name="T30" fmla="*/ 603 w 655"/>
                <a:gd name="T31" fmla="*/ 120 h 580"/>
                <a:gd name="T32" fmla="*/ 655 w 655"/>
                <a:gd name="T33" fmla="*/ 150 h 580"/>
                <a:gd name="T34" fmla="*/ 655 w 655"/>
                <a:gd name="T35" fmla="*/ 354 h 580"/>
                <a:gd name="T36" fmla="*/ 633 w 655"/>
                <a:gd name="T37" fmla="*/ 369 h 580"/>
                <a:gd name="T38" fmla="*/ 625 w 655"/>
                <a:gd name="T39" fmla="*/ 580 h 580"/>
                <a:gd name="T40" fmla="*/ 475 w 655"/>
                <a:gd name="T41" fmla="*/ 580 h 580"/>
                <a:gd name="T42" fmla="*/ 467 w 655"/>
                <a:gd name="T43" fmla="*/ 392 h 580"/>
                <a:gd name="T44" fmla="*/ 384 w 655"/>
                <a:gd name="T45" fmla="*/ 392 h 580"/>
                <a:gd name="T46" fmla="*/ 384 w 655"/>
                <a:gd name="T47" fmla="*/ 580 h 580"/>
                <a:gd name="T48" fmla="*/ 331 w 655"/>
                <a:gd name="T49" fmla="*/ 572 h 580"/>
                <a:gd name="T50" fmla="*/ 324 w 655"/>
                <a:gd name="T51" fmla="*/ 384 h 580"/>
                <a:gd name="T52" fmla="*/ 309 w 655"/>
                <a:gd name="T53" fmla="*/ 376 h 580"/>
                <a:gd name="T54" fmla="*/ 309 w 655"/>
                <a:gd name="T55" fmla="*/ 437 h 580"/>
                <a:gd name="T56" fmla="*/ 233 w 655"/>
                <a:gd name="T57" fmla="*/ 429 h 580"/>
                <a:gd name="T58" fmla="*/ 233 w 655"/>
                <a:gd name="T59" fmla="*/ 369 h 580"/>
                <a:gd name="T60" fmla="*/ 166 w 655"/>
                <a:gd name="T61" fmla="*/ 361 h 580"/>
                <a:gd name="T62" fmla="*/ 166 w 655"/>
                <a:gd name="T63" fmla="*/ 550 h 580"/>
                <a:gd name="T64" fmla="*/ 105 w 655"/>
                <a:gd name="T65" fmla="*/ 542 h 580"/>
                <a:gd name="T66" fmla="*/ 75 w 655"/>
                <a:gd name="T67" fmla="*/ 535 h 58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655" h="580">
                  <a:moveTo>
                    <a:pt x="75" y="535"/>
                  </a:moveTo>
                  <a:lnTo>
                    <a:pt x="75" y="346"/>
                  </a:lnTo>
                  <a:lnTo>
                    <a:pt x="0" y="339"/>
                  </a:lnTo>
                  <a:lnTo>
                    <a:pt x="0" y="294"/>
                  </a:lnTo>
                  <a:lnTo>
                    <a:pt x="377" y="143"/>
                  </a:lnTo>
                  <a:lnTo>
                    <a:pt x="459" y="150"/>
                  </a:lnTo>
                  <a:lnTo>
                    <a:pt x="512" y="120"/>
                  </a:lnTo>
                  <a:lnTo>
                    <a:pt x="490" y="90"/>
                  </a:lnTo>
                  <a:lnTo>
                    <a:pt x="497" y="45"/>
                  </a:lnTo>
                  <a:lnTo>
                    <a:pt x="520" y="15"/>
                  </a:lnTo>
                  <a:lnTo>
                    <a:pt x="542" y="0"/>
                  </a:lnTo>
                  <a:lnTo>
                    <a:pt x="595" y="7"/>
                  </a:lnTo>
                  <a:lnTo>
                    <a:pt x="625" y="45"/>
                  </a:lnTo>
                  <a:lnTo>
                    <a:pt x="618" y="75"/>
                  </a:lnTo>
                  <a:lnTo>
                    <a:pt x="618" y="105"/>
                  </a:lnTo>
                  <a:lnTo>
                    <a:pt x="603" y="120"/>
                  </a:lnTo>
                  <a:lnTo>
                    <a:pt x="655" y="150"/>
                  </a:lnTo>
                  <a:lnTo>
                    <a:pt x="655" y="354"/>
                  </a:lnTo>
                  <a:lnTo>
                    <a:pt x="633" y="369"/>
                  </a:lnTo>
                  <a:lnTo>
                    <a:pt x="625" y="580"/>
                  </a:lnTo>
                  <a:lnTo>
                    <a:pt x="475" y="580"/>
                  </a:lnTo>
                  <a:lnTo>
                    <a:pt x="467" y="392"/>
                  </a:lnTo>
                  <a:lnTo>
                    <a:pt x="384" y="392"/>
                  </a:lnTo>
                  <a:lnTo>
                    <a:pt x="384" y="580"/>
                  </a:lnTo>
                  <a:lnTo>
                    <a:pt x="331" y="572"/>
                  </a:lnTo>
                  <a:lnTo>
                    <a:pt x="324" y="384"/>
                  </a:lnTo>
                  <a:lnTo>
                    <a:pt x="309" y="376"/>
                  </a:lnTo>
                  <a:lnTo>
                    <a:pt x="309" y="437"/>
                  </a:lnTo>
                  <a:lnTo>
                    <a:pt x="233" y="429"/>
                  </a:lnTo>
                  <a:lnTo>
                    <a:pt x="233" y="369"/>
                  </a:lnTo>
                  <a:lnTo>
                    <a:pt x="166" y="361"/>
                  </a:lnTo>
                  <a:lnTo>
                    <a:pt x="166" y="550"/>
                  </a:lnTo>
                  <a:lnTo>
                    <a:pt x="105" y="542"/>
                  </a:lnTo>
                  <a:lnTo>
                    <a:pt x="75" y="535"/>
                  </a:lnTo>
                  <a:close/>
                </a:path>
              </a:pathLst>
            </a:custGeom>
            <a:solidFill>
              <a:srgbClr val="AAAAAA"/>
            </a:solidFill>
            <a:ln w="0">
              <a:solidFill>
                <a:srgbClr val="AAAAAA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049" name="Freeform 7"/>
            <p:cNvSpPr>
              <a:spLocks/>
            </p:cNvSpPr>
            <p:nvPr/>
          </p:nvSpPr>
          <p:spPr bwMode="auto">
            <a:xfrm>
              <a:off x="868" y="519"/>
              <a:ext cx="38" cy="53"/>
            </a:xfrm>
            <a:custGeom>
              <a:avLst/>
              <a:gdLst>
                <a:gd name="T0" fmla="*/ 22 w 38"/>
                <a:gd name="T1" fmla="*/ 0 h 53"/>
                <a:gd name="T2" fmla="*/ 38 w 38"/>
                <a:gd name="T3" fmla="*/ 0 h 53"/>
                <a:gd name="T4" fmla="*/ 38 w 38"/>
                <a:gd name="T5" fmla="*/ 15 h 53"/>
                <a:gd name="T6" fmla="*/ 38 w 38"/>
                <a:gd name="T7" fmla="*/ 45 h 53"/>
                <a:gd name="T8" fmla="*/ 38 w 38"/>
                <a:gd name="T9" fmla="*/ 53 h 53"/>
                <a:gd name="T10" fmla="*/ 15 w 38"/>
                <a:gd name="T11" fmla="*/ 53 h 53"/>
                <a:gd name="T12" fmla="*/ 0 w 38"/>
                <a:gd name="T13" fmla="*/ 30 h 53"/>
                <a:gd name="T14" fmla="*/ 7 w 38"/>
                <a:gd name="T15" fmla="*/ 15 h 53"/>
                <a:gd name="T16" fmla="*/ 22 w 38"/>
                <a:gd name="T17" fmla="*/ 0 h 5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8" h="53">
                  <a:moveTo>
                    <a:pt x="22" y="0"/>
                  </a:moveTo>
                  <a:lnTo>
                    <a:pt x="38" y="0"/>
                  </a:lnTo>
                  <a:lnTo>
                    <a:pt x="38" y="15"/>
                  </a:lnTo>
                  <a:lnTo>
                    <a:pt x="38" y="45"/>
                  </a:lnTo>
                  <a:lnTo>
                    <a:pt x="38" y="53"/>
                  </a:lnTo>
                  <a:lnTo>
                    <a:pt x="15" y="53"/>
                  </a:lnTo>
                  <a:lnTo>
                    <a:pt x="0" y="30"/>
                  </a:lnTo>
                  <a:lnTo>
                    <a:pt x="7" y="15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AAAAAA"/>
            </a:solidFill>
            <a:ln w="0">
              <a:solidFill>
                <a:srgbClr val="AAAAAA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050" name="Freeform 8"/>
            <p:cNvSpPr>
              <a:spLocks/>
            </p:cNvSpPr>
            <p:nvPr/>
          </p:nvSpPr>
          <p:spPr bwMode="auto">
            <a:xfrm>
              <a:off x="815" y="624"/>
              <a:ext cx="128" cy="385"/>
            </a:xfrm>
            <a:custGeom>
              <a:avLst/>
              <a:gdLst>
                <a:gd name="T0" fmla="*/ 8 w 128"/>
                <a:gd name="T1" fmla="*/ 23 h 385"/>
                <a:gd name="T2" fmla="*/ 60 w 128"/>
                <a:gd name="T3" fmla="*/ 0 h 385"/>
                <a:gd name="T4" fmla="*/ 91 w 128"/>
                <a:gd name="T5" fmla="*/ 0 h 385"/>
                <a:gd name="T6" fmla="*/ 121 w 128"/>
                <a:gd name="T7" fmla="*/ 23 h 385"/>
                <a:gd name="T8" fmla="*/ 128 w 128"/>
                <a:gd name="T9" fmla="*/ 181 h 385"/>
                <a:gd name="T10" fmla="*/ 106 w 128"/>
                <a:gd name="T11" fmla="*/ 196 h 385"/>
                <a:gd name="T12" fmla="*/ 106 w 128"/>
                <a:gd name="T13" fmla="*/ 385 h 385"/>
                <a:gd name="T14" fmla="*/ 38 w 128"/>
                <a:gd name="T15" fmla="*/ 377 h 385"/>
                <a:gd name="T16" fmla="*/ 30 w 128"/>
                <a:gd name="T17" fmla="*/ 189 h 385"/>
                <a:gd name="T18" fmla="*/ 0 w 128"/>
                <a:gd name="T19" fmla="*/ 181 h 385"/>
                <a:gd name="T20" fmla="*/ 8 w 128"/>
                <a:gd name="T21" fmla="*/ 23 h 38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8" h="385">
                  <a:moveTo>
                    <a:pt x="8" y="23"/>
                  </a:moveTo>
                  <a:lnTo>
                    <a:pt x="60" y="0"/>
                  </a:lnTo>
                  <a:lnTo>
                    <a:pt x="91" y="0"/>
                  </a:lnTo>
                  <a:lnTo>
                    <a:pt x="121" y="23"/>
                  </a:lnTo>
                  <a:lnTo>
                    <a:pt x="128" y="181"/>
                  </a:lnTo>
                  <a:lnTo>
                    <a:pt x="106" y="196"/>
                  </a:lnTo>
                  <a:lnTo>
                    <a:pt x="106" y="385"/>
                  </a:lnTo>
                  <a:lnTo>
                    <a:pt x="38" y="377"/>
                  </a:lnTo>
                  <a:lnTo>
                    <a:pt x="30" y="189"/>
                  </a:lnTo>
                  <a:lnTo>
                    <a:pt x="0" y="181"/>
                  </a:lnTo>
                  <a:lnTo>
                    <a:pt x="8" y="23"/>
                  </a:lnTo>
                  <a:close/>
                </a:path>
              </a:pathLst>
            </a:custGeom>
            <a:solidFill>
              <a:srgbClr val="AAAAAA"/>
            </a:solidFill>
            <a:ln w="0">
              <a:solidFill>
                <a:srgbClr val="AAAAAA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051" name="Freeform 9"/>
            <p:cNvSpPr>
              <a:spLocks/>
            </p:cNvSpPr>
            <p:nvPr/>
          </p:nvSpPr>
          <p:spPr bwMode="auto">
            <a:xfrm>
              <a:off x="416" y="647"/>
              <a:ext cx="361" cy="173"/>
            </a:xfrm>
            <a:custGeom>
              <a:avLst/>
              <a:gdLst>
                <a:gd name="T0" fmla="*/ 0 w 361"/>
                <a:gd name="T1" fmla="*/ 136 h 173"/>
                <a:gd name="T2" fmla="*/ 271 w 361"/>
                <a:gd name="T3" fmla="*/ 0 h 173"/>
                <a:gd name="T4" fmla="*/ 361 w 361"/>
                <a:gd name="T5" fmla="*/ 0 h 173"/>
                <a:gd name="T6" fmla="*/ 354 w 361"/>
                <a:gd name="T7" fmla="*/ 173 h 173"/>
                <a:gd name="T8" fmla="*/ 0 w 361"/>
                <a:gd name="T9" fmla="*/ 136 h 1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61" h="173">
                  <a:moveTo>
                    <a:pt x="0" y="136"/>
                  </a:moveTo>
                  <a:lnTo>
                    <a:pt x="271" y="0"/>
                  </a:lnTo>
                  <a:lnTo>
                    <a:pt x="361" y="0"/>
                  </a:lnTo>
                  <a:lnTo>
                    <a:pt x="354" y="173"/>
                  </a:lnTo>
                  <a:lnTo>
                    <a:pt x="0" y="136"/>
                  </a:lnTo>
                  <a:close/>
                </a:path>
              </a:pathLst>
            </a:custGeom>
            <a:solidFill>
              <a:srgbClr val="AAAAAA"/>
            </a:solidFill>
            <a:ln w="0">
              <a:solidFill>
                <a:srgbClr val="AAAAAA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052" name="Freeform 10"/>
            <p:cNvSpPr>
              <a:spLocks/>
            </p:cNvSpPr>
            <p:nvPr/>
          </p:nvSpPr>
          <p:spPr bwMode="auto">
            <a:xfrm>
              <a:off x="468" y="655"/>
              <a:ext cx="302" cy="143"/>
            </a:xfrm>
            <a:custGeom>
              <a:avLst/>
              <a:gdLst>
                <a:gd name="T0" fmla="*/ 0 w 302"/>
                <a:gd name="T1" fmla="*/ 113 h 143"/>
                <a:gd name="T2" fmla="*/ 219 w 302"/>
                <a:gd name="T3" fmla="*/ 0 h 143"/>
                <a:gd name="T4" fmla="*/ 302 w 302"/>
                <a:gd name="T5" fmla="*/ 0 h 143"/>
                <a:gd name="T6" fmla="*/ 279 w 302"/>
                <a:gd name="T7" fmla="*/ 143 h 143"/>
                <a:gd name="T8" fmla="*/ 0 w 302"/>
                <a:gd name="T9" fmla="*/ 113 h 1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2" h="143">
                  <a:moveTo>
                    <a:pt x="0" y="113"/>
                  </a:moveTo>
                  <a:lnTo>
                    <a:pt x="219" y="0"/>
                  </a:lnTo>
                  <a:lnTo>
                    <a:pt x="302" y="0"/>
                  </a:lnTo>
                  <a:lnTo>
                    <a:pt x="279" y="143"/>
                  </a:lnTo>
                  <a:lnTo>
                    <a:pt x="0" y="113"/>
                  </a:lnTo>
                  <a:close/>
                </a:path>
              </a:pathLst>
            </a:custGeom>
            <a:solidFill>
              <a:srgbClr val="AAAAAA"/>
            </a:solidFill>
            <a:ln w="0">
              <a:solidFill>
                <a:srgbClr val="AAAAAA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053" name="Freeform 11"/>
            <p:cNvSpPr>
              <a:spLocks/>
            </p:cNvSpPr>
            <p:nvPr/>
          </p:nvSpPr>
          <p:spPr bwMode="auto">
            <a:xfrm>
              <a:off x="295" y="436"/>
              <a:ext cx="656" cy="580"/>
            </a:xfrm>
            <a:custGeom>
              <a:avLst/>
              <a:gdLst>
                <a:gd name="T0" fmla="*/ 83 w 656"/>
                <a:gd name="T1" fmla="*/ 535 h 580"/>
                <a:gd name="T2" fmla="*/ 83 w 656"/>
                <a:gd name="T3" fmla="*/ 347 h 580"/>
                <a:gd name="T4" fmla="*/ 0 w 656"/>
                <a:gd name="T5" fmla="*/ 339 h 580"/>
                <a:gd name="T6" fmla="*/ 0 w 656"/>
                <a:gd name="T7" fmla="*/ 294 h 580"/>
                <a:gd name="T8" fmla="*/ 377 w 656"/>
                <a:gd name="T9" fmla="*/ 143 h 580"/>
                <a:gd name="T10" fmla="*/ 460 w 656"/>
                <a:gd name="T11" fmla="*/ 151 h 580"/>
                <a:gd name="T12" fmla="*/ 513 w 656"/>
                <a:gd name="T13" fmla="*/ 128 h 580"/>
                <a:gd name="T14" fmla="*/ 497 w 656"/>
                <a:gd name="T15" fmla="*/ 90 h 580"/>
                <a:gd name="T16" fmla="*/ 497 w 656"/>
                <a:gd name="T17" fmla="*/ 45 h 580"/>
                <a:gd name="T18" fmla="*/ 520 w 656"/>
                <a:gd name="T19" fmla="*/ 23 h 580"/>
                <a:gd name="T20" fmla="*/ 550 w 656"/>
                <a:gd name="T21" fmla="*/ 0 h 580"/>
                <a:gd name="T22" fmla="*/ 595 w 656"/>
                <a:gd name="T23" fmla="*/ 8 h 580"/>
                <a:gd name="T24" fmla="*/ 633 w 656"/>
                <a:gd name="T25" fmla="*/ 53 h 580"/>
                <a:gd name="T26" fmla="*/ 626 w 656"/>
                <a:gd name="T27" fmla="*/ 83 h 580"/>
                <a:gd name="T28" fmla="*/ 618 w 656"/>
                <a:gd name="T29" fmla="*/ 105 h 580"/>
                <a:gd name="T30" fmla="*/ 603 w 656"/>
                <a:gd name="T31" fmla="*/ 128 h 580"/>
                <a:gd name="T32" fmla="*/ 656 w 656"/>
                <a:gd name="T33" fmla="*/ 151 h 580"/>
                <a:gd name="T34" fmla="*/ 656 w 656"/>
                <a:gd name="T35" fmla="*/ 354 h 580"/>
                <a:gd name="T36" fmla="*/ 633 w 656"/>
                <a:gd name="T37" fmla="*/ 377 h 580"/>
                <a:gd name="T38" fmla="*/ 633 w 656"/>
                <a:gd name="T39" fmla="*/ 580 h 580"/>
                <a:gd name="T40" fmla="*/ 475 w 656"/>
                <a:gd name="T41" fmla="*/ 580 h 580"/>
                <a:gd name="T42" fmla="*/ 467 w 656"/>
                <a:gd name="T43" fmla="*/ 392 h 580"/>
                <a:gd name="T44" fmla="*/ 392 w 656"/>
                <a:gd name="T45" fmla="*/ 392 h 580"/>
                <a:gd name="T46" fmla="*/ 392 w 656"/>
                <a:gd name="T47" fmla="*/ 580 h 580"/>
                <a:gd name="T48" fmla="*/ 332 w 656"/>
                <a:gd name="T49" fmla="*/ 573 h 580"/>
                <a:gd name="T50" fmla="*/ 324 w 656"/>
                <a:gd name="T51" fmla="*/ 384 h 580"/>
                <a:gd name="T52" fmla="*/ 317 w 656"/>
                <a:gd name="T53" fmla="*/ 377 h 580"/>
                <a:gd name="T54" fmla="*/ 317 w 656"/>
                <a:gd name="T55" fmla="*/ 437 h 580"/>
                <a:gd name="T56" fmla="*/ 234 w 656"/>
                <a:gd name="T57" fmla="*/ 430 h 580"/>
                <a:gd name="T58" fmla="*/ 234 w 656"/>
                <a:gd name="T59" fmla="*/ 377 h 580"/>
                <a:gd name="T60" fmla="*/ 166 w 656"/>
                <a:gd name="T61" fmla="*/ 362 h 580"/>
                <a:gd name="T62" fmla="*/ 166 w 656"/>
                <a:gd name="T63" fmla="*/ 558 h 580"/>
                <a:gd name="T64" fmla="*/ 106 w 656"/>
                <a:gd name="T65" fmla="*/ 543 h 580"/>
                <a:gd name="T66" fmla="*/ 83 w 656"/>
                <a:gd name="T67" fmla="*/ 535 h 58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656" h="580">
                  <a:moveTo>
                    <a:pt x="83" y="535"/>
                  </a:moveTo>
                  <a:lnTo>
                    <a:pt x="83" y="347"/>
                  </a:lnTo>
                  <a:lnTo>
                    <a:pt x="0" y="339"/>
                  </a:lnTo>
                  <a:lnTo>
                    <a:pt x="0" y="294"/>
                  </a:lnTo>
                  <a:lnTo>
                    <a:pt x="377" y="143"/>
                  </a:lnTo>
                  <a:lnTo>
                    <a:pt x="460" y="151"/>
                  </a:lnTo>
                  <a:lnTo>
                    <a:pt x="513" y="128"/>
                  </a:lnTo>
                  <a:lnTo>
                    <a:pt x="497" y="90"/>
                  </a:lnTo>
                  <a:lnTo>
                    <a:pt x="497" y="45"/>
                  </a:lnTo>
                  <a:lnTo>
                    <a:pt x="520" y="23"/>
                  </a:lnTo>
                  <a:lnTo>
                    <a:pt x="550" y="0"/>
                  </a:lnTo>
                  <a:lnTo>
                    <a:pt x="595" y="8"/>
                  </a:lnTo>
                  <a:lnTo>
                    <a:pt x="633" y="53"/>
                  </a:lnTo>
                  <a:lnTo>
                    <a:pt x="626" y="83"/>
                  </a:lnTo>
                  <a:lnTo>
                    <a:pt x="618" y="105"/>
                  </a:lnTo>
                  <a:lnTo>
                    <a:pt x="603" y="128"/>
                  </a:lnTo>
                  <a:lnTo>
                    <a:pt x="656" y="151"/>
                  </a:lnTo>
                  <a:lnTo>
                    <a:pt x="656" y="354"/>
                  </a:lnTo>
                  <a:lnTo>
                    <a:pt x="633" y="377"/>
                  </a:lnTo>
                  <a:lnTo>
                    <a:pt x="633" y="580"/>
                  </a:lnTo>
                  <a:lnTo>
                    <a:pt x="475" y="580"/>
                  </a:lnTo>
                  <a:lnTo>
                    <a:pt x="467" y="392"/>
                  </a:lnTo>
                  <a:lnTo>
                    <a:pt x="392" y="392"/>
                  </a:lnTo>
                  <a:lnTo>
                    <a:pt x="392" y="580"/>
                  </a:lnTo>
                  <a:lnTo>
                    <a:pt x="332" y="573"/>
                  </a:lnTo>
                  <a:lnTo>
                    <a:pt x="324" y="384"/>
                  </a:lnTo>
                  <a:lnTo>
                    <a:pt x="317" y="377"/>
                  </a:lnTo>
                  <a:lnTo>
                    <a:pt x="317" y="437"/>
                  </a:lnTo>
                  <a:lnTo>
                    <a:pt x="234" y="430"/>
                  </a:lnTo>
                  <a:lnTo>
                    <a:pt x="234" y="377"/>
                  </a:lnTo>
                  <a:lnTo>
                    <a:pt x="166" y="362"/>
                  </a:lnTo>
                  <a:lnTo>
                    <a:pt x="166" y="558"/>
                  </a:lnTo>
                  <a:lnTo>
                    <a:pt x="106" y="543"/>
                  </a:lnTo>
                  <a:lnTo>
                    <a:pt x="83" y="5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3054" name="Freeform 12"/>
            <p:cNvSpPr>
              <a:spLocks/>
            </p:cNvSpPr>
            <p:nvPr/>
          </p:nvSpPr>
          <p:spPr bwMode="auto">
            <a:xfrm>
              <a:off x="838" y="489"/>
              <a:ext cx="30" cy="45"/>
            </a:xfrm>
            <a:custGeom>
              <a:avLst/>
              <a:gdLst>
                <a:gd name="T0" fmla="*/ 15 w 30"/>
                <a:gd name="T1" fmla="*/ 0 h 45"/>
                <a:gd name="T2" fmla="*/ 30 w 30"/>
                <a:gd name="T3" fmla="*/ 0 h 45"/>
                <a:gd name="T4" fmla="*/ 30 w 30"/>
                <a:gd name="T5" fmla="*/ 7 h 45"/>
                <a:gd name="T6" fmla="*/ 30 w 30"/>
                <a:gd name="T7" fmla="*/ 37 h 45"/>
                <a:gd name="T8" fmla="*/ 30 w 30"/>
                <a:gd name="T9" fmla="*/ 45 h 45"/>
                <a:gd name="T10" fmla="*/ 7 w 30"/>
                <a:gd name="T11" fmla="*/ 45 h 45"/>
                <a:gd name="T12" fmla="*/ 0 w 30"/>
                <a:gd name="T13" fmla="*/ 30 h 45"/>
                <a:gd name="T14" fmla="*/ 7 w 30"/>
                <a:gd name="T15" fmla="*/ 7 h 45"/>
                <a:gd name="T16" fmla="*/ 15 w 30"/>
                <a:gd name="T17" fmla="*/ 0 h 4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0" h="45">
                  <a:moveTo>
                    <a:pt x="15" y="0"/>
                  </a:moveTo>
                  <a:lnTo>
                    <a:pt x="30" y="0"/>
                  </a:lnTo>
                  <a:lnTo>
                    <a:pt x="30" y="7"/>
                  </a:lnTo>
                  <a:lnTo>
                    <a:pt x="30" y="37"/>
                  </a:lnTo>
                  <a:lnTo>
                    <a:pt x="30" y="45"/>
                  </a:lnTo>
                  <a:lnTo>
                    <a:pt x="7" y="45"/>
                  </a:lnTo>
                  <a:lnTo>
                    <a:pt x="0" y="30"/>
                  </a:lnTo>
                  <a:lnTo>
                    <a:pt x="7" y="7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FFF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3055" name="Freeform 13"/>
            <p:cNvSpPr>
              <a:spLocks/>
            </p:cNvSpPr>
            <p:nvPr/>
          </p:nvSpPr>
          <p:spPr bwMode="auto">
            <a:xfrm>
              <a:off x="777" y="587"/>
              <a:ext cx="129" cy="384"/>
            </a:xfrm>
            <a:custGeom>
              <a:avLst/>
              <a:gdLst>
                <a:gd name="T0" fmla="*/ 15 w 129"/>
                <a:gd name="T1" fmla="*/ 22 h 384"/>
                <a:gd name="T2" fmla="*/ 68 w 129"/>
                <a:gd name="T3" fmla="*/ 0 h 384"/>
                <a:gd name="T4" fmla="*/ 91 w 129"/>
                <a:gd name="T5" fmla="*/ 0 h 384"/>
                <a:gd name="T6" fmla="*/ 121 w 129"/>
                <a:gd name="T7" fmla="*/ 30 h 384"/>
                <a:gd name="T8" fmla="*/ 129 w 129"/>
                <a:gd name="T9" fmla="*/ 181 h 384"/>
                <a:gd name="T10" fmla="*/ 106 w 129"/>
                <a:gd name="T11" fmla="*/ 196 h 384"/>
                <a:gd name="T12" fmla="*/ 106 w 129"/>
                <a:gd name="T13" fmla="*/ 384 h 384"/>
                <a:gd name="T14" fmla="*/ 38 w 129"/>
                <a:gd name="T15" fmla="*/ 376 h 384"/>
                <a:gd name="T16" fmla="*/ 31 w 129"/>
                <a:gd name="T17" fmla="*/ 188 h 384"/>
                <a:gd name="T18" fmla="*/ 0 w 129"/>
                <a:gd name="T19" fmla="*/ 181 h 384"/>
                <a:gd name="T20" fmla="*/ 15 w 129"/>
                <a:gd name="T21" fmla="*/ 22 h 38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9" h="384">
                  <a:moveTo>
                    <a:pt x="15" y="22"/>
                  </a:moveTo>
                  <a:lnTo>
                    <a:pt x="68" y="0"/>
                  </a:lnTo>
                  <a:lnTo>
                    <a:pt x="91" y="0"/>
                  </a:lnTo>
                  <a:lnTo>
                    <a:pt x="121" y="30"/>
                  </a:lnTo>
                  <a:lnTo>
                    <a:pt x="129" y="181"/>
                  </a:lnTo>
                  <a:lnTo>
                    <a:pt x="106" y="196"/>
                  </a:lnTo>
                  <a:lnTo>
                    <a:pt x="106" y="384"/>
                  </a:lnTo>
                  <a:lnTo>
                    <a:pt x="38" y="376"/>
                  </a:lnTo>
                  <a:lnTo>
                    <a:pt x="31" y="188"/>
                  </a:lnTo>
                  <a:lnTo>
                    <a:pt x="0" y="181"/>
                  </a:lnTo>
                  <a:lnTo>
                    <a:pt x="15" y="22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3056" name="Freeform 14"/>
            <p:cNvSpPr>
              <a:spLocks/>
            </p:cNvSpPr>
            <p:nvPr/>
          </p:nvSpPr>
          <p:spPr bwMode="auto">
            <a:xfrm>
              <a:off x="378" y="617"/>
              <a:ext cx="369" cy="166"/>
            </a:xfrm>
            <a:custGeom>
              <a:avLst/>
              <a:gdLst>
                <a:gd name="T0" fmla="*/ 0 w 369"/>
                <a:gd name="T1" fmla="*/ 128 h 166"/>
                <a:gd name="T2" fmla="*/ 271 w 369"/>
                <a:gd name="T3" fmla="*/ 0 h 166"/>
                <a:gd name="T4" fmla="*/ 369 w 369"/>
                <a:gd name="T5" fmla="*/ 0 h 166"/>
                <a:gd name="T6" fmla="*/ 354 w 369"/>
                <a:gd name="T7" fmla="*/ 166 h 166"/>
                <a:gd name="T8" fmla="*/ 0 w 369"/>
                <a:gd name="T9" fmla="*/ 128 h 16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69" h="166">
                  <a:moveTo>
                    <a:pt x="0" y="128"/>
                  </a:moveTo>
                  <a:lnTo>
                    <a:pt x="271" y="0"/>
                  </a:lnTo>
                  <a:lnTo>
                    <a:pt x="369" y="0"/>
                  </a:lnTo>
                  <a:lnTo>
                    <a:pt x="354" y="166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3057" name="Freeform 15"/>
            <p:cNvSpPr>
              <a:spLocks/>
            </p:cNvSpPr>
            <p:nvPr/>
          </p:nvSpPr>
          <p:spPr bwMode="auto">
            <a:xfrm>
              <a:off x="431" y="624"/>
              <a:ext cx="301" cy="136"/>
            </a:xfrm>
            <a:custGeom>
              <a:avLst/>
              <a:gdLst>
                <a:gd name="T0" fmla="*/ 0 w 301"/>
                <a:gd name="T1" fmla="*/ 106 h 136"/>
                <a:gd name="T2" fmla="*/ 218 w 301"/>
                <a:gd name="T3" fmla="*/ 0 h 136"/>
                <a:gd name="T4" fmla="*/ 301 w 301"/>
                <a:gd name="T5" fmla="*/ 0 h 136"/>
                <a:gd name="T6" fmla="*/ 279 w 301"/>
                <a:gd name="T7" fmla="*/ 136 h 136"/>
                <a:gd name="T8" fmla="*/ 0 w 301"/>
                <a:gd name="T9" fmla="*/ 106 h 1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1" h="136">
                  <a:moveTo>
                    <a:pt x="0" y="106"/>
                  </a:moveTo>
                  <a:lnTo>
                    <a:pt x="218" y="0"/>
                  </a:lnTo>
                  <a:lnTo>
                    <a:pt x="301" y="0"/>
                  </a:lnTo>
                  <a:lnTo>
                    <a:pt x="279" y="136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9999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3058" name="Rectangle 16"/>
            <p:cNvSpPr>
              <a:spLocks noChangeArrowheads="1"/>
            </p:cNvSpPr>
            <p:nvPr/>
          </p:nvSpPr>
          <p:spPr bwMode="auto">
            <a:xfrm>
              <a:off x="333" y="1061"/>
              <a:ext cx="651" cy="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800000"/>
                </a:buClr>
                <a:buSzPct val="6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è"/>
                <a:defRPr sz="2200">
                  <a:solidFill>
                    <a:schemeClr val="tx1"/>
                  </a:solidFill>
                  <a:latin typeface="Arial Narrow" panose="020B060602020203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9900"/>
                </a:buClr>
                <a:buSzPct val="8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F9900"/>
                </a:buClr>
                <a:buSzPct val="125000"/>
                <a:buFont typeface="Arial Narrow" panose="020B0606020202030204" pitchFamily="34" charset="0"/>
                <a:buChar char="−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ru-RU" sz="1600" b="1">
                  <a:solidFill>
                    <a:srgbClr val="000000"/>
                  </a:solidFill>
                </a:rPr>
                <a:t>Экономист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ru-RU" sz="1600" b="1">
                  <a:solidFill>
                    <a:srgbClr val="000000"/>
                  </a:solidFill>
                </a:rPr>
                <a:t>(Должность)</a:t>
              </a:r>
              <a:endParaRPr lang="ru-RU" altLang="ru-RU" sz="1600"/>
            </a:p>
          </p:txBody>
        </p:sp>
      </p:grpSp>
      <p:grpSp>
        <p:nvGrpSpPr>
          <p:cNvPr id="43013" name="Group 17"/>
          <p:cNvGrpSpPr>
            <a:grpSpLocks/>
          </p:cNvGrpSpPr>
          <p:nvPr/>
        </p:nvGrpSpPr>
        <p:grpSpPr bwMode="auto">
          <a:xfrm>
            <a:off x="539750" y="2133600"/>
            <a:ext cx="928688" cy="930275"/>
            <a:chOff x="300" y="936"/>
            <a:chExt cx="708" cy="708"/>
          </a:xfrm>
        </p:grpSpPr>
        <p:sp>
          <p:nvSpPr>
            <p:cNvPr id="43033" name="Freeform 18"/>
            <p:cNvSpPr>
              <a:spLocks/>
            </p:cNvSpPr>
            <p:nvPr/>
          </p:nvSpPr>
          <p:spPr bwMode="auto">
            <a:xfrm>
              <a:off x="300" y="936"/>
              <a:ext cx="708" cy="708"/>
            </a:xfrm>
            <a:custGeom>
              <a:avLst/>
              <a:gdLst>
                <a:gd name="T0" fmla="*/ 180 w 708"/>
                <a:gd name="T1" fmla="*/ 156 h 708"/>
                <a:gd name="T2" fmla="*/ 192 w 708"/>
                <a:gd name="T3" fmla="*/ 132 h 708"/>
                <a:gd name="T4" fmla="*/ 216 w 708"/>
                <a:gd name="T5" fmla="*/ 120 h 708"/>
                <a:gd name="T6" fmla="*/ 204 w 708"/>
                <a:gd name="T7" fmla="*/ 108 h 708"/>
                <a:gd name="T8" fmla="*/ 204 w 708"/>
                <a:gd name="T9" fmla="*/ 84 h 708"/>
                <a:gd name="T10" fmla="*/ 228 w 708"/>
                <a:gd name="T11" fmla="*/ 36 h 708"/>
                <a:gd name="T12" fmla="*/ 264 w 708"/>
                <a:gd name="T13" fmla="*/ 12 h 708"/>
                <a:gd name="T14" fmla="*/ 324 w 708"/>
                <a:gd name="T15" fmla="*/ 12 h 708"/>
                <a:gd name="T16" fmla="*/ 348 w 708"/>
                <a:gd name="T17" fmla="*/ 72 h 708"/>
                <a:gd name="T18" fmla="*/ 348 w 708"/>
                <a:gd name="T19" fmla="*/ 96 h 708"/>
                <a:gd name="T20" fmla="*/ 348 w 708"/>
                <a:gd name="T21" fmla="*/ 84 h 708"/>
                <a:gd name="T22" fmla="*/ 384 w 708"/>
                <a:gd name="T23" fmla="*/ 72 h 708"/>
                <a:gd name="T24" fmla="*/ 384 w 708"/>
                <a:gd name="T25" fmla="*/ 60 h 708"/>
                <a:gd name="T26" fmla="*/ 384 w 708"/>
                <a:gd name="T27" fmla="*/ 12 h 708"/>
                <a:gd name="T28" fmla="*/ 432 w 708"/>
                <a:gd name="T29" fmla="*/ 0 h 708"/>
                <a:gd name="T30" fmla="*/ 480 w 708"/>
                <a:gd name="T31" fmla="*/ 0 h 708"/>
                <a:gd name="T32" fmla="*/ 492 w 708"/>
                <a:gd name="T33" fmla="*/ 48 h 708"/>
                <a:gd name="T34" fmla="*/ 492 w 708"/>
                <a:gd name="T35" fmla="*/ 84 h 708"/>
                <a:gd name="T36" fmla="*/ 492 w 708"/>
                <a:gd name="T37" fmla="*/ 84 h 708"/>
                <a:gd name="T38" fmla="*/ 516 w 708"/>
                <a:gd name="T39" fmla="*/ 108 h 708"/>
                <a:gd name="T40" fmla="*/ 516 w 708"/>
                <a:gd name="T41" fmla="*/ 144 h 708"/>
                <a:gd name="T42" fmla="*/ 516 w 708"/>
                <a:gd name="T43" fmla="*/ 132 h 708"/>
                <a:gd name="T44" fmla="*/ 540 w 708"/>
                <a:gd name="T45" fmla="*/ 108 h 708"/>
                <a:gd name="T46" fmla="*/ 576 w 708"/>
                <a:gd name="T47" fmla="*/ 84 h 708"/>
                <a:gd name="T48" fmla="*/ 636 w 708"/>
                <a:gd name="T49" fmla="*/ 96 h 708"/>
                <a:gd name="T50" fmla="*/ 672 w 708"/>
                <a:gd name="T51" fmla="*/ 144 h 708"/>
                <a:gd name="T52" fmla="*/ 672 w 708"/>
                <a:gd name="T53" fmla="*/ 180 h 708"/>
                <a:gd name="T54" fmla="*/ 660 w 708"/>
                <a:gd name="T55" fmla="*/ 216 h 708"/>
                <a:gd name="T56" fmla="*/ 660 w 708"/>
                <a:gd name="T57" fmla="*/ 216 h 708"/>
                <a:gd name="T58" fmla="*/ 696 w 708"/>
                <a:gd name="T59" fmla="*/ 240 h 708"/>
                <a:gd name="T60" fmla="*/ 708 w 708"/>
                <a:gd name="T61" fmla="*/ 468 h 708"/>
                <a:gd name="T62" fmla="*/ 684 w 708"/>
                <a:gd name="T63" fmla="*/ 492 h 708"/>
                <a:gd name="T64" fmla="*/ 672 w 708"/>
                <a:gd name="T65" fmla="*/ 708 h 708"/>
                <a:gd name="T66" fmla="*/ 492 w 708"/>
                <a:gd name="T67" fmla="*/ 708 h 708"/>
                <a:gd name="T68" fmla="*/ 480 w 708"/>
                <a:gd name="T69" fmla="*/ 516 h 708"/>
                <a:gd name="T70" fmla="*/ 432 w 708"/>
                <a:gd name="T71" fmla="*/ 516 h 708"/>
                <a:gd name="T72" fmla="*/ 432 w 708"/>
                <a:gd name="T73" fmla="*/ 708 h 708"/>
                <a:gd name="T74" fmla="*/ 336 w 708"/>
                <a:gd name="T75" fmla="*/ 696 h 708"/>
                <a:gd name="T76" fmla="*/ 336 w 708"/>
                <a:gd name="T77" fmla="*/ 564 h 708"/>
                <a:gd name="T78" fmla="*/ 204 w 708"/>
                <a:gd name="T79" fmla="*/ 564 h 708"/>
                <a:gd name="T80" fmla="*/ 204 w 708"/>
                <a:gd name="T81" fmla="*/ 684 h 708"/>
                <a:gd name="T82" fmla="*/ 108 w 708"/>
                <a:gd name="T83" fmla="*/ 672 h 708"/>
                <a:gd name="T84" fmla="*/ 108 w 708"/>
                <a:gd name="T85" fmla="*/ 648 h 708"/>
                <a:gd name="T86" fmla="*/ 24 w 708"/>
                <a:gd name="T87" fmla="*/ 648 h 708"/>
                <a:gd name="T88" fmla="*/ 12 w 708"/>
                <a:gd name="T89" fmla="*/ 468 h 708"/>
                <a:gd name="T90" fmla="*/ 0 w 708"/>
                <a:gd name="T91" fmla="*/ 468 h 708"/>
                <a:gd name="T92" fmla="*/ 0 w 708"/>
                <a:gd name="T93" fmla="*/ 408 h 708"/>
                <a:gd name="T94" fmla="*/ 12 w 708"/>
                <a:gd name="T95" fmla="*/ 204 h 708"/>
                <a:gd name="T96" fmla="*/ 48 w 708"/>
                <a:gd name="T97" fmla="*/ 180 h 708"/>
                <a:gd name="T98" fmla="*/ 36 w 708"/>
                <a:gd name="T99" fmla="*/ 156 h 708"/>
                <a:gd name="T100" fmla="*/ 36 w 708"/>
                <a:gd name="T101" fmla="*/ 132 h 708"/>
                <a:gd name="T102" fmla="*/ 60 w 708"/>
                <a:gd name="T103" fmla="*/ 96 h 708"/>
                <a:gd name="T104" fmla="*/ 96 w 708"/>
                <a:gd name="T105" fmla="*/ 60 h 708"/>
                <a:gd name="T106" fmla="*/ 144 w 708"/>
                <a:gd name="T107" fmla="*/ 60 h 708"/>
                <a:gd name="T108" fmla="*/ 180 w 708"/>
                <a:gd name="T109" fmla="*/ 108 h 708"/>
                <a:gd name="T110" fmla="*/ 180 w 708"/>
                <a:gd name="T111" fmla="*/ 156 h 70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708" h="708">
                  <a:moveTo>
                    <a:pt x="180" y="156"/>
                  </a:moveTo>
                  <a:lnTo>
                    <a:pt x="192" y="132"/>
                  </a:lnTo>
                  <a:lnTo>
                    <a:pt x="216" y="120"/>
                  </a:lnTo>
                  <a:lnTo>
                    <a:pt x="204" y="108"/>
                  </a:lnTo>
                  <a:lnTo>
                    <a:pt x="204" y="84"/>
                  </a:lnTo>
                  <a:lnTo>
                    <a:pt x="228" y="36"/>
                  </a:lnTo>
                  <a:lnTo>
                    <a:pt x="264" y="12"/>
                  </a:lnTo>
                  <a:lnTo>
                    <a:pt x="324" y="12"/>
                  </a:lnTo>
                  <a:lnTo>
                    <a:pt x="348" y="72"/>
                  </a:lnTo>
                  <a:lnTo>
                    <a:pt x="348" y="96"/>
                  </a:lnTo>
                  <a:lnTo>
                    <a:pt x="348" y="84"/>
                  </a:lnTo>
                  <a:lnTo>
                    <a:pt x="384" y="72"/>
                  </a:lnTo>
                  <a:lnTo>
                    <a:pt x="384" y="60"/>
                  </a:lnTo>
                  <a:lnTo>
                    <a:pt x="384" y="12"/>
                  </a:lnTo>
                  <a:lnTo>
                    <a:pt x="432" y="0"/>
                  </a:lnTo>
                  <a:lnTo>
                    <a:pt x="480" y="0"/>
                  </a:lnTo>
                  <a:lnTo>
                    <a:pt x="492" y="48"/>
                  </a:lnTo>
                  <a:lnTo>
                    <a:pt x="492" y="84"/>
                  </a:lnTo>
                  <a:lnTo>
                    <a:pt x="516" y="108"/>
                  </a:lnTo>
                  <a:lnTo>
                    <a:pt x="516" y="144"/>
                  </a:lnTo>
                  <a:lnTo>
                    <a:pt x="516" y="132"/>
                  </a:lnTo>
                  <a:lnTo>
                    <a:pt x="540" y="108"/>
                  </a:lnTo>
                  <a:lnTo>
                    <a:pt x="576" y="84"/>
                  </a:lnTo>
                  <a:lnTo>
                    <a:pt x="636" y="96"/>
                  </a:lnTo>
                  <a:lnTo>
                    <a:pt x="672" y="144"/>
                  </a:lnTo>
                  <a:lnTo>
                    <a:pt x="672" y="180"/>
                  </a:lnTo>
                  <a:lnTo>
                    <a:pt x="660" y="216"/>
                  </a:lnTo>
                  <a:lnTo>
                    <a:pt x="696" y="240"/>
                  </a:lnTo>
                  <a:lnTo>
                    <a:pt x="708" y="468"/>
                  </a:lnTo>
                  <a:lnTo>
                    <a:pt x="684" y="492"/>
                  </a:lnTo>
                  <a:lnTo>
                    <a:pt x="672" y="708"/>
                  </a:lnTo>
                  <a:lnTo>
                    <a:pt x="492" y="708"/>
                  </a:lnTo>
                  <a:lnTo>
                    <a:pt x="480" y="516"/>
                  </a:lnTo>
                  <a:lnTo>
                    <a:pt x="432" y="516"/>
                  </a:lnTo>
                  <a:lnTo>
                    <a:pt x="432" y="708"/>
                  </a:lnTo>
                  <a:lnTo>
                    <a:pt x="336" y="696"/>
                  </a:lnTo>
                  <a:lnTo>
                    <a:pt x="336" y="564"/>
                  </a:lnTo>
                  <a:lnTo>
                    <a:pt x="204" y="564"/>
                  </a:lnTo>
                  <a:lnTo>
                    <a:pt x="204" y="684"/>
                  </a:lnTo>
                  <a:lnTo>
                    <a:pt x="108" y="672"/>
                  </a:lnTo>
                  <a:lnTo>
                    <a:pt x="108" y="648"/>
                  </a:lnTo>
                  <a:lnTo>
                    <a:pt x="24" y="648"/>
                  </a:lnTo>
                  <a:lnTo>
                    <a:pt x="12" y="468"/>
                  </a:lnTo>
                  <a:lnTo>
                    <a:pt x="0" y="468"/>
                  </a:lnTo>
                  <a:lnTo>
                    <a:pt x="0" y="408"/>
                  </a:lnTo>
                  <a:lnTo>
                    <a:pt x="12" y="204"/>
                  </a:lnTo>
                  <a:lnTo>
                    <a:pt x="48" y="180"/>
                  </a:lnTo>
                  <a:lnTo>
                    <a:pt x="36" y="156"/>
                  </a:lnTo>
                  <a:lnTo>
                    <a:pt x="36" y="132"/>
                  </a:lnTo>
                  <a:lnTo>
                    <a:pt x="60" y="96"/>
                  </a:lnTo>
                  <a:lnTo>
                    <a:pt x="96" y="60"/>
                  </a:lnTo>
                  <a:lnTo>
                    <a:pt x="144" y="60"/>
                  </a:lnTo>
                  <a:lnTo>
                    <a:pt x="180" y="108"/>
                  </a:lnTo>
                  <a:lnTo>
                    <a:pt x="180" y="15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3034" name="Freeform 19"/>
            <p:cNvSpPr>
              <a:spLocks/>
            </p:cNvSpPr>
            <p:nvPr/>
          </p:nvSpPr>
          <p:spPr bwMode="auto">
            <a:xfrm>
              <a:off x="312" y="948"/>
              <a:ext cx="684" cy="684"/>
            </a:xfrm>
            <a:custGeom>
              <a:avLst/>
              <a:gdLst>
                <a:gd name="T0" fmla="*/ 36 w 684"/>
                <a:gd name="T1" fmla="*/ 624 h 684"/>
                <a:gd name="T2" fmla="*/ 0 w 684"/>
                <a:gd name="T3" fmla="*/ 432 h 684"/>
                <a:gd name="T4" fmla="*/ 12 w 684"/>
                <a:gd name="T5" fmla="*/ 204 h 684"/>
                <a:gd name="T6" fmla="*/ 48 w 684"/>
                <a:gd name="T7" fmla="*/ 144 h 684"/>
                <a:gd name="T8" fmla="*/ 60 w 684"/>
                <a:gd name="T9" fmla="*/ 96 h 684"/>
                <a:gd name="T10" fmla="*/ 132 w 684"/>
                <a:gd name="T11" fmla="*/ 72 h 684"/>
                <a:gd name="T12" fmla="*/ 156 w 684"/>
                <a:gd name="T13" fmla="*/ 144 h 684"/>
                <a:gd name="T14" fmla="*/ 144 w 684"/>
                <a:gd name="T15" fmla="*/ 180 h 684"/>
                <a:gd name="T16" fmla="*/ 180 w 684"/>
                <a:gd name="T17" fmla="*/ 288 h 684"/>
                <a:gd name="T18" fmla="*/ 228 w 684"/>
                <a:gd name="T19" fmla="*/ 120 h 684"/>
                <a:gd name="T20" fmla="*/ 216 w 684"/>
                <a:gd name="T21" fmla="*/ 72 h 684"/>
                <a:gd name="T22" fmla="*/ 264 w 684"/>
                <a:gd name="T23" fmla="*/ 12 h 684"/>
                <a:gd name="T24" fmla="*/ 324 w 684"/>
                <a:gd name="T25" fmla="*/ 60 h 684"/>
                <a:gd name="T26" fmla="*/ 312 w 684"/>
                <a:gd name="T27" fmla="*/ 108 h 684"/>
                <a:gd name="T28" fmla="*/ 348 w 684"/>
                <a:gd name="T29" fmla="*/ 144 h 684"/>
                <a:gd name="T30" fmla="*/ 360 w 684"/>
                <a:gd name="T31" fmla="*/ 84 h 684"/>
                <a:gd name="T32" fmla="*/ 384 w 684"/>
                <a:gd name="T33" fmla="*/ 48 h 684"/>
                <a:gd name="T34" fmla="*/ 420 w 684"/>
                <a:gd name="T35" fmla="*/ 0 h 684"/>
                <a:gd name="T36" fmla="*/ 468 w 684"/>
                <a:gd name="T37" fmla="*/ 36 h 684"/>
                <a:gd name="T38" fmla="*/ 456 w 684"/>
                <a:gd name="T39" fmla="*/ 84 h 684"/>
                <a:gd name="T40" fmla="*/ 492 w 684"/>
                <a:gd name="T41" fmla="*/ 228 h 684"/>
                <a:gd name="T42" fmla="*/ 516 w 684"/>
                <a:gd name="T43" fmla="*/ 180 h 684"/>
                <a:gd name="T44" fmla="*/ 540 w 684"/>
                <a:gd name="T45" fmla="*/ 108 h 684"/>
                <a:gd name="T46" fmla="*/ 612 w 684"/>
                <a:gd name="T47" fmla="*/ 96 h 684"/>
                <a:gd name="T48" fmla="*/ 648 w 684"/>
                <a:gd name="T49" fmla="*/ 168 h 684"/>
                <a:gd name="T50" fmla="*/ 624 w 684"/>
                <a:gd name="T51" fmla="*/ 216 h 684"/>
                <a:gd name="T52" fmla="*/ 684 w 684"/>
                <a:gd name="T53" fmla="*/ 444 h 684"/>
                <a:gd name="T54" fmla="*/ 648 w 684"/>
                <a:gd name="T55" fmla="*/ 684 h 684"/>
                <a:gd name="T56" fmla="*/ 480 w 684"/>
                <a:gd name="T57" fmla="*/ 492 h 684"/>
                <a:gd name="T58" fmla="*/ 408 w 684"/>
                <a:gd name="T59" fmla="*/ 672 h 684"/>
                <a:gd name="T60" fmla="*/ 336 w 684"/>
                <a:gd name="T61" fmla="*/ 480 h 684"/>
                <a:gd name="T62" fmla="*/ 324 w 684"/>
                <a:gd name="T63" fmla="*/ 540 h 684"/>
                <a:gd name="T64" fmla="*/ 204 w 684"/>
                <a:gd name="T65" fmla="*/ 468 h 684"/>
                <a:gd name="T66" fmla="*/ 168 w 684"/>
                <a:gd name="T67" fmla="*/ 648 h 684"/>
                <a:gd name="T68" fmla="*/ 108 w 684"/>
                <a:gd name="T69" fmla="*/ 624 h 68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684" h="684">
                  <a:moveTo>
                    <a:pt x="108" y="624"/>
                  </a:moveTo>
                  <a:lnTo>
                    <a:pt x="36" y="624"/>
                  </a:lnTo>
                  <a:lnTo>
                    <a:pt x="24" y="432"/>
                  </a:lnTo>
                  <a:lnTo>
                    <a:pt x="0" y="432"/>
                  </a:lnTo>
                  <a:lnTo>
                    <a:pt x="0" y="396"/>
                  </a:lnTo>
                  <a:lnTo>
                    <a:pt x="12" y="204"/>
                  </a:lnTo>
                  <a:lnTo>
                    <a:pt x="60" y="180"/>
                  </a:lnTo>
                  <a:lnTo>
                    <a:pt x="48" y="144"/>
                  </a:lnTo>
                  <a:lnTo>
                    <a:pt x="48" y="132"/>
                  </a:lnTo>
                  <a:lnTo>
                    <a:pt x="60" y="96"/>
                  </a:lnTo>
                  <a:lnTo>
                    <a:pt x="84" y="60"/>
                  </a:lnTo>
                  <a:lnTo>
                    <a:pt x="132" y="72"/>
                  </a:lnTo>
                  <a:lnTo>
                    <a:pt x="144" y="96"/>
                  </a:lnTo>
                  <a:lnTo>
                    <a:pt x="156" y="144"/>
                  </a:lnTo>
                  <a:lnTo>
                    <a:pt x="156" y="156"/>
                  </a:lnTo>
                  <a:lnTo>
                    <a:pt x="144" y="180"/>
                  </a:lnTo>
                  <a:lnTo>
                    <a:pt x="180" y="216"/>
                  </a:lnTo>
                  <a:lnTo>
                    <a:pt x="180" y="288"/>
                  </a:lnTo>
                  <a:lnTo>
                    <a:pt x="192" y="132"/>
                  </a:lnTo>
                  <a:lnTo>
                    <a:pt x="228" y="120"/>
                  </a:lnTo>
                  <a:lnTo>
                    <a:pt x="216" y="84"/>
                  </a:lnTo>
                  <a:lnTo>
                    <a:pt x="216" y="72"/>
                  </a:lnTo>
                  <a:lnTo>
                    <a:pt x="228" y="36"/>
                  </a:lnTo>
                  <a:lnTo>
                    <a:pt x="264" y="12"/>
                  </a:lnTo>
                  <a:lnTo>
                    <a:pt x="300" y="24"/>
                  </a:lnTo>
                  <a:lnTo>
                    <a:pt x="324" y="60"/>
                  </a:lnTo>
                  <a:lnTo>
                    <a:pt x="324" y="96"/>
                  </a:lnTo>
                  <a:lnTo>
                    <a:pt x="312" y="108"/>
                  </a:lnTo>
                  <a:lnTo>
                    <a:pt x="312" y="120"/>
                  </a:lnTo>
                  <a:lnTo>
                    <a:pt x="348" y="144"/>
                  </a:lnTo>
                  <a:lnTo>
                    <a:pt x="348" y="216"/>
                  </a:lnTo>
                  <a:lnTo>
                    <a:pt x="360" y="84"/>
                  </a:lnTo>
                  <a:lnTo>
                    <a:pt x="384" y="72"/>
                  </a:lnTo>
                  <a:lnTo>
                    <a:pt x="384" y="48"/>
                  </a:lnTo>
                  <a:lnTo>
                    <a:pt x="396" y="12"/>
                  </a:lnTo>
                  <a:lnTo>
                    <a:pt x="420" y="0"/>
                  </a:lnTo>
                  <a:lnTo>
                    <a:pt x="456" y="12"/>
                  </a:lnTo>
                  <a:lnTo>
                    <a:pt x="468" y="36"/>
                  </a:lnTo>
                  <a:lnTo>
                    <a:pt x="468" y="60"/>
                  </a:lnTo>
                  <a:lnTo>
                    <a:pt x="456" y="84"/>
                  </a:lnTo>
                  <a:lnTo>
                    <a:pt x="480" y="96"/>
                  </a:lnTo>
                  <a:lnTo>
                    <a:pt x="492" y="228"/>
                  </a:lnTo>
                  <a:lnTo>
                    <a:pt x="528" y="216"/>
                  </a:lnTo>
                  <a:lnTo>
                    <a:pt x="516" y="180"/>
                  </a:lnTo>
                  <a:lnTo>
                    <a:pt x="516" y="132"/>
                  </a:lnTo>
                  <a:lnTo>
                    <a:pt x="540" y="108"/>
                  </a:lnTo>
                  <a:lnTo>
                    <a:pt x="564" y="84"/>
                  </a:lnTo>
                  <a:lnTo>
                    <a:pt x="612" y="96"/>
                  </a:lnTo>
                  <a:lnTo>
                    <a:pt x="648" y="132"/>
                  </a:lnTo>
                  <a:lnTo>
                    <a:pt x="648" y="168"/>
                  </a:lnTo>
                  <a:lnTo>
                    <a:pt x="636" y="192"/>
                  </a:lnTo>
                  <a:lnTo>
                    <a:pt x="624" y="216"/>
                  </a:lnTo>
                  <a:lnTo>
                    <a:pt x="672" y="240"/>
                  </a:lnTo>
                  <a:lnTo>
                    <a:pt x="684" y="444"/>
                  </a:lnTo>
                  <a:lnTo>
                    <a:pt x="648" y="468"/>
                  </a:lnTo>
                  <a:lnTo>
                    <a:pt x="648" y="684"/>
                  </a:lnTo>
                  <a:lnTo>
                    <a:pt x="492" y="684"/>
                  </a:lnTo>
                  <a:lnTo>
                    <a:pt x="480" y="492"/>
                  </a:lnTo>
                  <a:lnTo>
                    <a:pt x="408" y="492"/>
                  </a:lnTo>
                  <a:lnTo>
                    <a:pt x="408" y="672"/>
                  </a:lnTo>
                  <a:lnTo>
                    <a:pt x="336" y="672"/>
                  </a:lnTo>
                  <a:lnTo>
                    <a:pt x="336" y="480"/>
                  </a:lnTo>
                  <a:lnTo>
                    <a:pt x="324" y="480"/>
                  </a:lnTo>
                  <a:lnTo>
                    <a:pt x="324" y="540"/>
                  </a:lnTo>
                  <a:lnTo>
                    <a:pt x="204" y="540"/>
                  </a:lnTo>
                  <a:lnTo>
                    <a:pt x="204" y="468"/>
                  </a:lnTo>
                  <a:lnTo>
                    <a:pt x="168" y="456"/>
                  </a:lnTo>
                  <a:lnTo>
                    <a:pt x="168" y="648"/>
                  </a:lnTo>
                  <a:lnTo>
                    <a:pt x="108" y="636"/>
                  </a:lnTo>
                  <a:lnTo>
                    <a:pt x="108" y="6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3035" name="Freeform 20"/>
            <p:cNvSpPr>
              <a:spLocks/>
            </p:cNvSpPr>
            <p:nvPr/>
          </p:nvSpPr>
          <p:spPr bwMode="auto">
            <a:xfrm>
              <a:off x="396" y="1068"/>
              <a:ext cx="24" cy="36"/>
            </a:xfrm>
            <a:custGeom>
              <a:avLst/>
              <a:gdLst>
                <a:gd name="T0" fmla="*/ 12 w 24"/>
                <a:gd name="T1" fmla="*/ 0 h 36"/>
                <a:gd name="T2" fmla="*/ 12 w 24"/>
                <a:gd name="T3" fmla="*/ 0 h 36"/>
                <a:gd name="T4" fmla="*/ 0 w 24"/>
                <a:gd name="T5" fmla="*/ 12 h 36"/>
                <a:gd name="T6" fmla="*/ 12 w 24"/>
                <a:gd name="T7" fmla="*/ 24 h 36"/>
                <a:gd name="T8" fmla="*/ 12 w 24"/>
                <a:gd name="T9" fmla="*/ 36 h 36"/>
                <a:gd name="T10" fmla="*/ 24 w 24"/>
                <a:gd name="T11" fmla="*/ 36 h 36"/>
                <a:gd name="T12" fmla="*/ 24 w 24"/>
                <a:gd name="T13" fmla="*/ 24 h 36"/>
                <a:gd name="T14" fmla="*/ 24 w 24"/>
                <a:gd name="T15" fmla="*/ 0 h 36"/>
                <a:gd name="T16" fmla="*/ 12 w 24"/>
                <a:gd name="T17" fmla="*/ 0 h 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4" h="36">
                  <a:moveTo>
                    <a:pt x="12" y="0"/>
                  </a:moveTo>
                  <a:lnTo>
                    <a:pt x="12" y="0"/>
                  </a:lnTo>
                  <a:lnTo>
                    <a:pt x="0" y="12"/>
                  </a:lnTo>
                  <a:lnTo>
                    <a:pt x="12" y="24"/>
                  </a:lnTo>
                  <a:lnTo>
                    <a:pt x="12" y="36"/>
                  </a:lnTo>
                  <a:lnTo>
                    <a:pt x="24" y="36"/>
                  </a:lnTo>
                  <a:lnTo>
                    <a:pt x="24" y="24"/>
                  </a:lnTo>
                  <a:lnTo>
                    <a:pt x="24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FFF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3036" name="Freeform 21"/>
            <p:cNvSpPr>
              <a:spLocks/>
            </p:cNvSpPr>
            <p:nvPr/>
          </p:nvSpPr>
          <p:spPr bwMode="auto">
            <a:xfrm>
              <a:off x="576" y="1008"/>
              <a:ext cx="12" cy="36"/>
            </a:xfrm>
            <a:custGeom>
              <a:avLst/>
              <a:gdLst>
                <a:gd name="T0" fmla="*/ 12 w 12"/>
                <a:gd name="T1" fmla="*/ 0 h 36"/>
                <a:gd name="T2" fmla="*/ 0 w 12"/>
                <a:gd name="T3" fmla="*/ 12 h 36"/>
                <a:gd name="T4" fmla="*/ 0 w 12"/>
                <a:gd name="T5" fmla="*/ 24 h 36"/>
                <a:gd name="T6" fmla="*/ 0 w 12"/>
                <a:gd name="T7" fmla="*/ 36 h 36"/>
                <a:gd name="T8" fmla="*/ 12 w 12"/>
                <a:gd name="T9" fmla="*/ 36 h 36"/>
                <a:gd name="T10" fmla="*/ 12 w 12"/>
                <a:gd name="T11" fmla="*/ 24 h 36"/>
                <a:gd name="T12" fmla="*/ 12 w 12"/>
                <a:gd name="T13" fmla="*/ 12 h 36"/>
                <a:gd name="T14" fmla="*/ 12 w 12"/>
                <a:gd name="T15" fmla="*/ 0 h 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2" h="36">
                  <a:moveTo>
                    <a:pt x="12" y="0"/>
                  </a:moveTo>
                  <a:lnTo>
                    <a:pt x="0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12" y="36"/>
                  </a:lnTo>
                  <a:lnTo>
                    <a:pt x="12" y="24"/>
                  </a:lnTo>
                  <a:lnTo>
                    <a:pt x="12" y="1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FFF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3037" name="Freeform 22"/>
            <p:cNvSpPr>
              <a:spLocks/>
            </p:cNvSpPr>
            <p:nvPr/>
          </p:nvSpPr>
          <p:spPr bwMode="auto">
            <a:xfrm>
              <a:off x="732" y="984"/>
              <a:ext cx="12" cy="36"/>
            </a:xfrm>
            <a:custGeom>
              <a:avLst/>
              <a:gdLst>
                <a:gd name="T0" fmla="*/ 0 w 12"/>
                <a:gd name="T1" fmla="*/ 0 h 36"/>
                <a:gd name="T2" fmla="*/ 0 w 12"/>
                <a:gd name="T3" fmla="*/ 12 h 36"/>
                <a:gd name="T4" fmla="*/ 0 w 12"/>
                <a:gd name="T5" fmla="*/ 24 h 36"/>
                <a:gd name="T6" fmla="*/ 0 w 12"/>
                <a:gd name="T7" fmla="*/ 24 h 36"/>
                <a:gd name="T8" fmla="*/ 0 w 12"/>
                <a:gd name="T9" fmla="*/ 36 h 36"/>
                <a:gd name="T10" fmla="*/ 12 w 12"/>
                <a:gd name="T11" fmla="*/ 24 h 36"/>
                <a:gd name="T12" fmla="*/ 12 w 12"/>
                <a:gd name="T13" fmla="*/ 12 h 36"/>
                <a:gd name="T14" fmla="*/ 0 w 12"/>
                <a:gd name="T15" fmla="*/ 0 h 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2" h="36">
                  <a:moveTo>
                    <a:pt x="0" y="0"/>
                  </a:moveTo>
                  <a:lnTo>
                    <a:pt x="0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12" y="24"/>
                  </a:lnTo>
                  <a:lnTo>
                    <a:pt x="12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3038" name="Freeform 23"/>
            <p:cNvSpPr>
              <a:spLocks/>
            </p:cNvSpPr>
            <p:nvPr/>
          </p:nvSpPr>
          <p:spPr bwMode="auto">
            <a:xfrm>
              <a:off x="864" y="1080"/>
              <a:ext cx="48" cy="48"/>
            </a:xfrm>
            <a:custGeom>
              <a:avLst/>
              <a:gdLst>
                <a:gd name="T0" fmla="*/ 24 w 48"/>
                <a:gd name="T1" fmla="*/ 0 h 48"/>
                <a:gd name="T2" fmla="*/ 36 w 48"/>
                <a:gd name="T3" fmla="*/ 0 h 48"/>
                <a:gd name="T4" fmla="*/ 48 w 48"/>
                <a:gd name="T5" fmla="*/ 12 h 48"/>
                <a:gd name="T6" fmla="*/ 48 w 48"/>
                <a:gd name="T7" fmla="*/ 36 h 48"/>
                <a:gd name="T8" fmla="*/ 36 w 48"/>
                <a:gd name="T9" fmla="*/ 48 h 48"/>
                <a:gd name="T10" fmla="*/ 36 w 48"/>
                <a:gd name="T11" fmla="*/ 48 h 48"/>
                <a:gd name="T12" fmla="*/ 12 w 48"/>
                <a:gd name="T13" fmla="*/ 48 h 48"/>
                <a:gd name="T14" fmla="*/ 0 w 48"/>
                <a:gd name="T15" fmla="*/ 36 h 48"/>
                <a:gd name="T16" fmla="*/ 12 w 48"/>
                <a:gd name="T17" fmla="*/ 12 h 48"/>
                <a:gd name="T18" fmla="*/ 24 w 48"/>
                <a:gd name="T19" fmla="*/ 0 h 4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8" h="48">
                  <a:moveTo>
                    <a:pt x="24" y="0"/>
                  </a:moveTo>
                  <a:lnTo>
                    <a:pt x="36" y="0"/>
                  </a:lnTo>
                  <a:lnTo>
                    <a:pt x="48" y="12"/>
                  </a:lnTo>
                  <a:lnTo>
                    <a:pt x="48" y="36"/>
                  </a:lnTo>
                  <a:lnTo>
                    <a:pt x="36" y="48"/>
                  </a:lnTo>
                  <a:lnTo>
                    <a:pt x="12" y="48"/>
                  </a:lnTo>
                  <a:lnTo>
                    <a:pt x="0" y="36"/>
                  </a:lnTo>
                  <a:lnTo>
                    <a:pt x="12" y="12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F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3039" name="Freeform 24"/>
            <p:cNvSpPr>
              <a:spLocks/>
            </p:cNvSpPr>
            <p:nvPr/>
          </p:nvSpPr>
          <p:spPr bwMode="auto">
            <a:xfrm>
              <a:off x="360" y="1164"/>
              <a:ext cx="84" cy="156"/>
            </a:xfrm>
            <a:custGeom>
              <a:avLst/>
              <a:gdLst>
                <a:gd name="T0" fmla="*/ 0 w 84"/>
                <a:gd name="T1" fmla="*/ 156 h 156"/>
                <a:gd name="T2" fmla="*/ 12 w 84"/>
                <a:gd name="T3" fmla="*/ 12 h 156"/>
                <a:gd name="T4" fmla="*/ 48 w 84"/>
                <a:gd name="T5" fmla="*/ 0 h 156"/>
                <a:gd name="T6" fmla="*/ 60 w 84"/>
                <a:gd name="T7" fmla="*/ 0 h 156"/>
                <a:gd name="T8" fmla="*/ 84 w 84"/>
                <a:gd name="T9" fmla="*/ 24 h 156"/>
                <a:gd name="T10" fmla="*/ 84 w 84"/>
                <a:gd name="T11" fmla="*/ 120 h 156"/>
                <a:gd name="T12" fmla="*/ 0 w 84"/>
                <a:gd name="T13" fmla="*/ 156 h 15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4" h="156">
                  <a:moveTo>
                    <a:pt x="0" y="156"/>
                  </a:moveTo>
                  <a:lnTo>
                    <a:pt x="12" y="12"/>
                  </a:lnTo>
                  <a:lnTo>
                    <a:pt x="48" y="0"/>
                  </a:lnTo>
                  <a:lnTo>
                    <a:pt x="60" y="0"/>
                  </a:lnTo>
                  <a:lnTo>
                    <a:pt x="84" y="24"/>
                  </a:lnTo>
                  <a:lnTo>
                    <a:pt x="84" y="120"/>
                  </a:lnTo>
                  <a:lnTo>
                    <a:pt x="0" y="156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3040" name="Freeform 25"/>
            <p:cNvSpPr>
              <a:spLocks/>
            </p:cNvSpPr>
            <p:nvPr/>
          </p:nvSpPr>
          <p:spPr bwMode="auto">
            <a:xfrm>
              <a:off x="372" y="1392"/>
              <a:ext cx="48" cy="132"/>
            </a:xfrm>
            <a:custGeom>
              <a:avLst/>
              <a:gdLst>
                <a:gd name="T0" fmla="*/ 0 w 48"/>
                <a:gd name="T1" fmla="*/ 0 h 132"/>
                <a:gd name="T2" fmla="*/ 48 w 48"/>
                <a:gd name="T3" fmla="*/ 12 h 132"/>
                <a:gd name="T4" fmla="*/ 48 w 48"/>
                <a:gd name="T5" fmla="*/ 132 h 132"/>
                <a:gd name="T6" fmla="*/ 12 w 48"/>
                <a:gd name="T7" fmla="*/ 132 h 132"/>
                <a:gd name="T8" fmla="*/ 0 w 48"/>
                <a:gd name="T9" fmla="*/ 0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8" h="132">
                  <a:moveTo>
                    <a:pt x="0" y="0"/>
                  </a:moveTo>
                  <a:lnTo>
                    <a:pt x="48" y="12"/>
                  </a:lnTo>
                  <a:lnTo>
                    <a:pt x="48" y="132"/>
                  </a:lnTo>
                  <a:lnTo>
                    <a:pt x="12" y="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3041" name="Freeform 26"/>
            <p:cNvSpPr>
              <a:spLocks/>
            </p:cNvSpPr>
            <p:nvPr/>
          </p:nvSpPr>
          <p:spPr bwMode="auto">
            <a:xfrm>
              <a:off x="540" y="1104"/>
              <a:ext cx="72" cy="132"/>
            </a:xfrm>
            <a:custGeom>
              <a:avLst/>
              <a:gdLst>
                <a:gd name="T0" fmla="*/ 0 w 72"/>
                <a:gd name="T1" fmla="*/ 12 h 132"/>
                <a:gd name="T2" fmla="*/ 36 w 72"/>
                <a:gd name="T3" fmla="*/ 0 h 132"/>
                <a:gd name="T4" fmla="*/ 48 w 72"/>
                <a:gd name="T5" fmla="*/ 0 h 132"/>
                <a:gd name="T6" fmla="*/ 72 w 72"/>
                <a:gd name="T7" fmla="*/ 24 h 132"/>
                <a:gd name="T8" fmla="*/ 72 w 72"/>
                <a:gd name="T9" fmla="*/ 96 h 132"/>
                <a:gd name="T10" fmla="*/ 0 w 72"/>
                <a:gd name="T11" fmla="*/ 132 h 132"/>
                <a:gd name="T12" fmla="*/ 0 w 72"/>
                <a:gd name="T13" fmla="*/ 12 h 1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2" h="132">
                  <a:moveTo>
                    <a:pt x="0" y="12"/>
                  </a:moveTo>
                  <a:lnTo>
                    <a:pt x="36" y="0"/>
                  </a:lnTo>
                  <a:lnTo>
                    <a:pt x="48" y="0"/>
                  </a:lnTo>
                  <a:lnTo>
                    <a:pt x="72" y="24"/>
                  </a:lnTo>
                  <a:lnTo>
                    <a:pt x="72" y="96"/>
                  </a:lnTo>
                  <a:lnTo>
                    <a:pt x="0" y="13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3042" name="Rectangle 27"/>
            <p:cNvSpPr>
              <a:spLocks noChangeArrowheads="1"/>
            </p:cNvSpPr>
            <p:nvPr/>
          </p:nvSpPr>
          <p:spPr bwMode="auto">
            <a:xfrm>
              <a:off x="564" y="1416"/>
              <a:ext cx="36" cy="24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800000"/>
                </a:buClr>
                <a:buSzPct val="6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è"/>
                <a:defRPr sz="2200">
                  <a:solidFill>
                    <a:schemeClr val="tx1"/>
                  </a:solidFill>
                  <a:latin typeface="Arial Narrow" panose="020B060602020203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9900"/>
                </a:buClr>
                <a:buSzPct val="8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F9900"/>
                </a:buClr>
                <a:buSzPct val="125000"/>
                <a:buFont typeface="Arial Narrow" panose="020B0606020202030204" pitchFamily="34" charset="0"/>
                <a:buChar char="−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000">
                <a:latin typeface="Arial" panose="020B0604020202020204" pitchFamily="34" charset="0"/>
              </a:endParaRPr>
            </a:p>
          </p:txBody>
        </p:sp>
        <p:sp>
          <p:nvSpPr>
            <p:cNvPr id="43043" name="Freeform 28"/>
            <p:cNvSpPr>
              <a:spLocks/>
            </p:cNvSpPr>
            <p:nvPr/>
          </p:nvSpPr>
          <p:spPr bwMode="auto">
            <a:xfrm>
              <a:off x="708" y="1056"/>
              <a:ext cx="48" cy="120"/>
            </a:xfrm>
            <a:custGeom>
              <a:avLst/>
              <a:gdLst>
                <a:gd name="T0" fmla="*/ 12 w 48"/>
                <a:gd name="T1" fmla="*/ 12 h 120"/>
                <a:gd name="T2" fmla="*/ 0 w 48"/>
                <a:gd name="T3" fmla="*/ 120 h 120"/>
                <a:gd name="T4" fmla="*/ 48 w 48"/>
                <a:gd name="T5" fmla="*/ 108 h 120"/>
                <a:gd name="T6" fmla="*/ 48 w 48"/>
                <a:gd name="T7" fmla="*/ 12 h 120"/>
                <a:gd name="T8" fmla="*/ 24 w 48"/>
                <a:gd name="T9" fmla="*/ 0 h 120"/>
                <a:gd name="T10" fmla="*/ 12 w 48"/>
                <a:gd name="T11" fmla="*/ 12 h 12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" h="120">
                  <a:moveTo>
                    <a:pt x="12" y="12"/>
                  </a:moveTo>
                  <a:lnTo>
                    <a:pt x="0" y="120"/>
                  </a:lnTo>
                  <a:lnTo>
                    <a:pt x="48" y="108"/>
                  </a:lnTo>
                  <a:lnTo>
                    <a:pt x="48" y="12"/>
                  </a:lnTo>
                  <a:lnTo>
                    <a:pt x="24" y="0"/>
                  </a:lnTo>
                  <a:lnTo>
                    <a:pt x="12" y="12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3044" name="Freeform 29"/>
            <p:cNvSpPr>
              <a:spLocks/>
            </p:cNvSpPr>
            <p:nvPr/>
          </p:nvSpPr>
          <p:spPr bwMode="auto">
            <a:xfrm>
              <a:off x="816" y="1188"/>
              <a:ext cx="132" cy="396"/>
            </a:xfrm>
            <a:custGeom>
              <a:avLst/>
              <a:gdLst>
                <a:gd name="T0" fmla="*/ 12 w 132"/>
                <a:gd name="T1" fmla="*/ 24 h 396"/>
                <a:gd name="T2" fmla="*/ 60 w 132"/>
                <a:gd name="T3" fmla="*/ 0 h 396"/>
                <a:gd name="T4" fmla="*/ 84 w 132"/>
                <a:gd name="T5" fmla="*/ 0 h 396"/>
                <a:gd name="T6" fmla="*/ 120 w 132"/>
                <a:gd name="T7" fmla="*/ 24 h 396"/>
                <a:gd name="T8" fmla="*/ 132 w 132"/>
                <a:gd name="T9" fmla="*/ 180 h 396"/>
                <a:gd name="T10" fmla="*/ 108 w 132"/>
                <a:gd name="T11" fmla="*/ 204 h 396"/>
                <a:gd name="T12" fmla="*/ 96 w 132"/>
                <a:gd name="T13" fmla="*/ 396 h 396"/>
                <a:gd name="T14" fmla="*/ 36 w 132"/>
                <a:gd name="T15" fmla="*/ 396 h 396"/>
                <a:gd name="T16" fmla="*/ 24 w 132"/>
                <a:gd name="T17" fmla="*/ 204 h 396"/>
                <a:gd name="T18" fmla="*/ 0 w 132"/>
                <a:gd name="T19" fmla="*/ 180 h 396"/>
                <a:gd name="T20" fmla="*/ 12 w 132"/>
                <a:gd name="T21" fmla="*/ 24 h 39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32" h="396">
                  <a:moveTo>
                    <a:pt x="12" y="24"/>
                  </a:moveTo>
                  <a:lnTo>
                    <a:pt x="60" y="0"/>
                  </a:lnTo>
                  <a:lnTo>
                    <a:pt x="84" y="0"/>
                  </a:lnTo>
                  <a:lnTo>
                    <a:pt x="120" y="24"/>
                  </a:lnTo>
                  <a:lnTo>
                    <a:pt x="132" y="180"/>
                  </a:lnTo>
                  <a:lnTo>
                    <a:pt x="108" y="204"/>
                  </a:lnTo>
                  <a:lnTo>
                    <a:pt x="96" y="396"/>
                  </a:lnTo>
                  <a:lnTo>
                    <a:pt x="36" y="396"/>
                  </a:lnTo>
                  <a:lnTo>
                    <a:pt x="24" y="204"/>
                  </a:lnTo>
                  <a:lnTo>
                    <a:pt x="0" y="180"/>
                  </a:lnTo>
                  <a:lnTo>
                    <a:pt x="12" y="24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3045" name="Freeform 30"/>
            <p:cNvSpPr>
              <a:spLocks/>
            </p:cNvSpPr>
            <p:nvPr/>
          </p:nvSpPr>
          <p:spPr bwMode="auto">
            <a:xfrm>
              <a:off x="396" y="1212"/>
              <a:ext cx="384" cy="180"/>
            </a:xfrm>
            <a:custGeom>
              <a:avLst/>
              <a:gdLst>
                <a:gd name="T0" fmla="*/ 0 w 384"/>
                <a:gd name="T1" fmla="*/ 132 h 180"/>
                <a:gd name="T2" fmla="*/ 276 w 384"/>
                <a:gd name="T3" fmla="*/ 0 h 180"/>
                <a:gd name="T4" fmla="*/ 384 w 384"/>
                <a:gd name="T5" fmla="*/ 0 h 180"/>
                <a:gd name="T6" fmla="*/ 360 w 384"/>
                <a:gd name="T7" fmla="*/ 180 h 180"/>
                <a:gd name="T8" fmla="*/ 0 w 384"/>
                <a:gd name="T9" fmla="*/ 132 h 1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84" h="180">
                  <a:moveTo>
                    <a:pt x="0" y="132"/>
                  </a:moveTo>
                  <a:lnTo>
                    <a:pt x="276" y="0"/>
                  </a:lnTo>
                  <a:lnTo>
                    <a:pt x="384" y="0"/>
                  </a:lnTo>
                  <a:lnTo>
                    <a:pt x="360" y="180"/>
                  </a:lnTo>
                  <a:lnTo>
                    <a:pt x="0" y="1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3046" name="Freeform 31"/>
            <p:cNvSpPr>
              <a:spLocks/>
            </p:cNvSpPr>
            <p:nvPr/>
          </p:nvSpPr>
          <p:spPr bwMode="auto">
            <a:xfrm>
              <a:off x="456" y="1224"/>
              <a:ext cx="312" cy="144"/>
            </a:xfrm>
            <a:custGeom>
              <a:avLst/>
              <a:gdLst>
                <a:gd name="T0" fmla="*/ 0 w 312"/>
                <a:gd name="T1" fmla="*/ 120 h 144"/>
                <a:gd name="T2" fmla="*/ 216 w 312"/>
                <a:gd name="T3" fmla="*/ 0 h 144"/>
                <a:gd name="T4" fmla="*/ 312 w 312"/>
                <a:gd name="T5" fmla="*/ 0 h 144"/>
                <a:gd name="T6" fmla="*/ 288 w 312"/>
                <a:gd name="T7" fmla="*/ 144 h 144"/>
                <a:gd name="T8" fmla="*/ 0 w 312"/>
                <a:gd name="T9" fmla="*/ 120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2" h="144">
                  <a:moveTo>
                    <a:pt x="0" y="120"/>
                  </a:moveTo>
                  <a:lnTo>
                    <a:pt x="216" y="0"/>
                  </a:lnTo>
                  <a:lnTo>
                    <a:pt x="312" y="0"/>
                  </a:lnTo>
                  <a:lnTo>
                    <a:pt x="288" y="144"/>
                  </a:lnTo>
                  <a:lnTo>
                    <a:pt x="0" y="120"/>
                  </a:lnTo>
                  <a:close/>
                </a:path>
              </a:pathLst>
            </a:custGeom>
            <a:solidFill>
              <a:srgbClr val="9999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3014" name="Rectangle 32"/>
          <p:cNvSpPr>
            <a:spLocks noChangeArrowheads="1"/>
          </p:cNvSpPr>
          <p:nvPr/>
        </p:nvSpPr>
        <p:spPr bwMode="auto">
          <a:xfrm>
            <a:off x="461963" y="3070225"/>
            <a:ext cx="108585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rgbClr val="800000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è"/>
              <a:defRPr sz="22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9900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SzPct val="125000"/>
              <a:buFont typeface="Arial Narrow" panose="020B0606020202030204" pitchFamily="34" charset="0"/>
              <a:buChar char="−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66"/>
              </a:buClr>
              <a:buSzPct val="110000"/>
              <a:buFont typeface="Wingdings" panose="05000000000000000000" pitchFamily="2" charset="2"/>
              <a:buChar char="ü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66"/>
              </a:buClr>
              <a:buSzPct val="110000"/>
              <a:buFont typeface="Wingdings" panose="05000000000000000000" pitchFamily="2" charset="2"/>
              <a:buChar char="ü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66"/>
              </a:buClr>
              <a:buSzPct val="110000"/>
              <a:buFont typeface="Wingdings" panose="05000000000000000000" pitchFamily="2" charset="2"/>
              <a:buChar char="ü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66"/>
              </a:buClr>
              <a:buSzPct val="110000"/>
              <a:buFont typeface="Wingdings" panose="05000000000000000000" pitchFamily="2" charset="2"/>
              <a:buChar char="ü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66"/>
              </a:buClr>
              <a:buSzPct val="110000"/>
              <a:buFont typeface="Wingdings" panose="05000000000000000000" pitchFamily="2" charset="2"/>
              <a:buChar char="ü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 b="1">
                <a:solidFill>
                  <a:srgbClr val="000000"/>
                </a:solidFill>
              </a:rPr>
              <a:t>Финансовый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 b="1">
                <a:solidFill>
                  <a:srgbClr val="000000"/>
                </a:solidFill>
              </a:rPr>
              <a:t>отдел</a:t>
            </a:r>
            <a:endParaRPr lang="ru-RU" altLang="ru-RU" sz="1600" b="1"/>
          </a:p>
        </p:txBody>
      </p:sp>
      <p:grpSp>
        <p:nvGrpSpPr>
          <p:cNvPr id="43015" name="Group 33"/>
          <p:cNvGrpSpPr>
            <a:grpSpLocks/>
          </p:cNvGrpSpPr>
          <p:nvPr/>
        </p:nvGrpSpPr>
        <p:grpSpPr bwMode="auto">
          <a:xfrm>
            <a:off x="419100" y="3500438"/>
            <a:ext cx="984250" cy="928687"/>
            <a:chOff x="192" y="1632"/>
            <a:chExt cx="816" cy="720"/>
          </a:xfrm>
        </p:grpSpPr>
        <p:sp>
          <p:nvSpPr>
            <p:cNvPr id="43028" name="Freeform 34"/>
            <p:cNvSpPr>
              <a:spLocks/>
            </p:cNvSpPr>
            <p:nvPr/>
          </p:nvSpPr>
          <p:spPr bwMode="auto">
            <a:xfrm>
              <a:off x="192" y="1632"/>
              <a:ext cx="816" cy="720"/>
            </a:xfrm>
            <a:custGeom>
              <a:avLst/>
              <a:gdLst>
                <a:gd name="T0" fmla="*/ 96 w 816"/>
                <a:gd name="T1" fmla="*/ 672 h 720"/>
                <a:gd name="T2" fmla="*/ 96 w 816"/>
                <a:gd name="T3" fmla="*/ 432 h 720"/>
                <a:gd name="T4" fmla="*/ 0 w 816"/>
                <a:gd name="T5" fmla="*/ 420 h 720"/>
                <a:gd name="T6" fmla="*/ 0 w 816"/>
                <a:gd name="T7" fmla="*/ 372 h 720"/>
                <a:gd name="T8" fmla="*/ 468 w 816"/>
                <a:gd name="T9" fmla="*/ 180 h 720"/>
                <a:gd name="T10" fmla="*/ 564 w 816"/>
                <a:gd name="T11" fmla="*/ 180 h 720"/>
                <a:gd name="T12" fmla="*/ 636 w 816"/>
                <a:gd name="T13" fmla="*/ 156 h 720"/>
                <a:gd name="T14" fmla="*/ 612 w 816"/>
                <a:gd name="T15" fmla="*/ 108 h 720"/>
                <a:gd name="T16" fmla="*/ 624 w 816"/>
                <a:gd name="T17" fmla="*/ 48 h 720"/>
                <a:gd name="T18" fmla="*/ 648 w 816"/>
                <a:gd name="T19" fmla="*/ 24 h 720"/>
                <a:gd name="T20" fmla="*/ 684 w 816"/>
                <a:gd name="T21" fmla="*/ 0 h 720"/>
                <a:gd name="T22" fmla="*/ 732 w 816"/>
                <a:gd name="T23" fmla="*/ 12 h 720"/>
                <a:gd name="T24" fmla="*/ 780 w 816"/>
                <a:gd name="T25" fmla="*/ 60 h 720"/>
                <a:gd name="T26" fmla="*/ 768 w 816"/>
                <a:gd name="T27" fmla="*/ 96 h 720"/>
                <a:gd name="T28" fmla="*/ 768 w 816"/>
                <a:gd name="T29" fmla="*/ 132 h 720"/>
                <a:gd name="T30" fmla="*/ 756 w 816"/>
                <a:gd name="T31" fmla="*/ 156 h 720"/>
                <a:gd name="T32" fmla="*/ 816 w 816"/>
                <a:gd name="T33" fmla="*/ 192 h 720"/>
                <a:gd name="T34" fmla="*/ 816 w 816"/>
                <a:gd name="T35" fmla="*/ 444 h 720"/>
                <a:gd name="T36" fmla="*/ 792 w 816"/>
                <a:gd name="T37" fmla="*/ 468 h 720"/>
                <a:gd name="T38" fmla="*/ 780 w 816"/>
                <a:gd name="T39" fmla="*/ 720 h 720"/>
                <a:gd name="T40" fmla="*/ 588 w 816"/>
                <a:gd name="T41" fmla="*/ 720 h 720"/>
                <a:gd name="T42" fmla="*/ 576 w 816"/>
                <a:gd name="T43" fmla="*/ 492 h 720"/>
                <a:gd name="T44" fmla="*/ 480 w 816"/>
                <a:gd name="T45" fmla="*/ 492 h 720"/>
                <a:gd name="T46" fmla="*/ 480 w 816"/>
                <a:gd name="T47" fmla="*/ 720 h 720"/>
                <a:gd name="T48" fmla="*/ 408 w 816"/>
                <a:gd name="T49" fmla="*/ 708 h 720"/>
                <a:gd name="T50" fmla="*/ 408 w 816"/>
                <a:gd name="T51" fmla="*/ 480 h 720"/>
                <a:gd name="T52" fmla="*/ 384 w 816"/>
                <a:gd name="T53" fmla="*/ 468 h 720"/>
                <a:gd name="T54" fmla="*/ 384 w 816"/>
                <a:gd name="T55" fmla="*/ 540 h 720"/>
                <a:gd name="T56" fmla="*/ 288 w 816"/>
                <a:gd name="T57" fmla="*/ 540 h 720"/>
                <a:gd name="T58" fmla="*/ 288 w 816"/>
                <a:gd name="T59" fmla="*/ 468 h 720"/>
                <a:gd name="T60" fmla="*/ 204 w 816"/>
                <a:gd name="T61" fmla="*/ 444 h 720"/>
                <a:gd name="T62" fmla="*/ 204 w 816"/>
                <a:gd name="T63" fmla="*/ 684 h 720"/>
                <a:gd name="T64" fmla="*/ 132 w 816"/>
                <a:gd name="T65" fmla="*/ 672 h 720"/>
                <a:gd name="T66" fmla="*/ 96 w 816"/>
                <a:gd name="T67" fmla="*/ 672 h 72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816" h="720">
                  <a:moveTo>
                    <a:pt x="96" y="672"/>
                  </a:moveTo>
                  <a:lnTo>
                    <a:pt x="96" y="432"/>
                  </a:lnTo>
                  <a:lnTo>
                    <a:pt x="0" y="420"/>
                  </a:lnTo>
                  <a:lnTo>
                    <a:pt x="0" y="372"/>
                  </a:lnTo>
                  <a:lnTo>
                    <a:pt x="468" y="180"/>
                  </a:lnTo>
                  <a:lnTo>
                    <a:pt x="564" y="180"/>
                  </a:lnTo>
                  <a:lnTo>
                    <a:pt x="636" y="156"/>
                  </a:lnTo>
                  <a:lnTo>
                    <a:pt x="612" y="108"/>
                  </a:lnTo>
                  <a:lnTo>
                    <a:pt x="624" y="48"/>
                  </a:lnTo>
                  <a:lnTo>
                    <a:pt x="648" y="24"/>
                  </a:lnTo>
                  <a:lnTo>
                    <a:pt x="684" y="0"/>
                  </a:lnTo>
                  <a:lnTo>
                    <a:pt x="732" y="12"/>
                  </a:lnTo>
                  <a:lnTo>
                    <a:pt x="780" y="60"/>
                  </a:lnTo>
                  <a:lnTo>
                    <a:pt x="768" y="96"/>
                  </a:lnTo>
                  <a:lnTo>
                    <a:pt x="768" y="132"/>
                  </a:lnTo>
                  <a:lnTo>
                    <a:pt x="756" y="156"/>
                  </a:lnTo>
                  <a:lnTo>
                    <a:pt x="816" y="192"/>
                  </a:lnTo>
                  <a:lnTo>
                    <a:pt x="816" y="444"/>
                  </a:lnTo>
                  <a:lnTo>
                    <a:pt x="792" y="468"/>
                  </a:lnTo>
                  <a:lnTo>
                    <a:pt x="780" y="720"/>
                  </a:lnTo>
                  <a:lnTo>
                    <a:pt x="588" y="720"/>
                  </a:lnTo>
                  <a:lnTo>
                    <a:pt x="576" y="492"/>
                  </a:lnTo>
                  <a:lnTo>
                    <a:pt x="480" y="492"/>
                  </a:lnTo>
                  <a:lnTo>
                    <a:pt x="480" y="720"/>
                  </a:lnTo>
                  <a:lnTo>
                    <a:pt x="408" y="708"/>
                  </a:lnTo>
                  <a:lnTo>
                    <a:pt x="408" y="480"/>
                  </a:lnTo>
                  <a:lnTo>
                    <a:pt x="384" y="468"/>
                  </a:lnTo>
                  <a:lnTo>
                    <a:pt x="384" y="540"/>
                  </a:lnTo>
                  <a:lnTo>
                    <a:pt x="288" y="540"/>
                  </a:lnTo>
                  <a:lnTo>
                    <a:pt x="288" y="468"/>
                  </a:lnTo>
                  <a:lnTo>
                    <a:pt x="204" y="444"/>
                  </a:lnTo>
                  <a:lnTo>
                    <a:pt x="204" y="684"/>
                  </a:lnTo>
                  <a:lnTo>
                    <a:pt x="132" y="672"/>
                  </a:lnTo>
                  <a:lnTo>
                    <a:pt x="96" y="67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3029" name="Freeform 35"/>
            <p:cNvSpPr>
              <a:spLocks/>
            </p:cNvSpPr>
            <p:nvPr/>
          </p:nvSpPr>
          <p:spPr bwMode="auto">
            <a:xfrm>
              <a:off x="864" y="1692"/>
              <a:ext cx="48" cy="60"/>
            </a:xfrm>
            <a:custGeom>
              <a:avLst/>
              <a:gdLst>
                <a:gd name="T0" fmla="*/ 24 w 48"/>
                <a:gd name="T1" fmla="*/ 0 h 60"/>
                <a:gd name="T2" fmla="*/ 36 w 48"/>
                <a:gd name="T3" fmla="*/ 0 h 60"/>
                <a:gd name="T4" fmla="*/ 48 w 48"/>
                <a:gd name="T5" fmla="*/ 12 h 60"/>
                <a:gd name="T6" fmla="*/ 48 w 48"/>
                <a:gd name="T7" fmla="*/ 48 h 60"/>
                <a:gd name="T8" fmla="*/ 36 w 48"/>
                <a:gd name="T9" fmla="*/ 60 h 60"/>
                <a:gd name="T10" fmla="*/ 12 w 48"/>
                <a:gd name="T11" fmla="*/ 60 h 60"/>
                <a:gd name="T12" fmla="*/ 0 w 48"/>
                <a:gd name="T13" fmla="*/ 36 h 60"/>
                <a:gd name="T14" fmla="*/ 12 w 48"/>
                <a:gd name="T15" fmla="*/ 12 h 60"/>
                <a:gd name="T16" fmla="*/ 24 w 48"/>
                <a:gd name="T17" fmla="*/ 0 h 6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8" h="60">
                  <a:moveTo>
                    <a:pt x="24" y="0"/>
                  </a:moveTo>
                  <a:lnTo>
                    <a:pt x="36" y="0"/>
                  </a:lnTo>
                  <a:lnTo>
                    <a:pt x="48" y="12"/>
                  </a:lnTo>
                  <a:lnTo>
                    <a:pt x="48" y="48"/>
                  </a:lnTo>
                  <a:lnTo>
                    <a:pt x="36" y="60"/>
                  </a:lnTo>
                  <a:lnTo>
                    <a:pt x="12" y="60"/>
                  </a:lnTo>
                  <a:lnTo>
                    <a:pt x="0" y="36"/>
                  </a:lnTo>
                  <a:lnTo>
                    <a:pt x="12" y="12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F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3030" name="Freeform 36"/>
            <p:cNvSpPr>
              <a:spLocks/>
            </p:cNvSpPr>
            <p:nvPr/>
          </p:nvSpPr>
          <p:spPr bwMode="auto">
            <a:xfrm>
              <a:off x="792" y="1824"/>
              <a:ext cx="156" cy="480"/>
            </a:xfrm>
            <a:custGeom>
              <a:avLst/>
              <a:gdLst>
                <a:gd name="T0" fmla="*/ 12 w 156"/>
                <a:gd name="T1" fmla="*/ 24 h 480"/>
                <a:gd name="T2" fmla="*/ 84 w 156"/>
                <a:gd name="T3" fmla="*/ 0 h 480"/>
                <a:gd name="T4" fmla="*/ 120 w 156"/>
                <a:gd name="T5" fmla="*/ 0 h 480"/>
                <a:gd name="T6" fmla="*/ 156 w 156"/>
                <a:gd name="T7" fmla="*/ 24 h 480"/>
                <a:gd name="T8" fmla="*/ 156 w 156"/>
                <a:gd name="T9" fmla="*/ 216 h 480"/>
                <a:gd name="T10" fmla="*/ 132 w 156"/>
                <a:gd name="T11" fmla="*/ 240 h 480"/>
                <a:gd name="T12" fmla="*/ 132 w 156"/>
                <a:gd name="T13" fmla="*/ 480 h 480"/>
                <a:gd name="T14" fmla="*/ 48 w 156"/>
                <a:gd name="T15" fmla="*/ 468 h 480"/>
                <a:gd name="T16" fmla="*/ 36 w 156"/>
                <a:gd name="T17" fmla="*/ 228 h 480"/>
                <a:gd name="T18" fmla="*/ 0 w 156"/>
                <a:gd name="T19" fmla="*/ 216 h 480"/>
                <a:gd name="T20" fmla="*/ 12 w 156"/>
                <a:gd name="T21" fmla="*/ 24 h 48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56" h="480">
                  <a:moveTo>
                    <a:pt x="12" y="24"/>
                  </a:moveTo>
                  <a:lnTo>
                    <a:pt x="84" y="0"/>
                  </a:lnTo>
                  <a:lnTo>
                    <a:pt x="120" y="0"/>
                  </a:lnTo>
                  <a:lnTo>
                    <a:pt x="156" y="24"/>
                  </a:lnTo>
                  <a:lnTo>
                    <a:pt x="156" y="216"/>
                  </a:lnTo>
                  <a:lnTo>
                    <a:pt x="132" y="240"/>
                  </a:lnTo>
                  <a:lnTo>
                    <a:pt x="132" y="480"/>
                  </a:lnTo>
                  <a:lnTo>
                    <a:pt x="48" y="468"/>
                  </a:lnTo>
                  <a:lnTo>
                    <a:pt x="36" y="228"/>
                  </a:lnTo>
                  <a:lnTo>
                    <a:pt x="0" y="216"/>
                  </a:lnTo>
                  <a:lnTo>
                    <a:pt x="12" y="24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3031" name="Freeform 37"/>
            <p:cNvSpPr>
              <a:spLocks/>
            </p:cNvSpPr>
            <p:nvPr/>
          </p:nvSpPr>
          <p:spPr bwMode="auto">
            <a:xfrm>
              <a:off x="300" y="1848"/>
              <a:ext cx="444" cy="216"/>
            </a:xfrm>
            <a:custGeom>
              <a:avLst/>
              <a:gdLst>
                <a:gd name="T0" fmla="*/ 0 w 444"/>
                <a:gd name="T1" fmla="*/ 168 h 216"/>
                <a:gd name="T2" fmla="*/ 336 w 444"/>
                <a:gd name="T3" fmla="*/ 0 h 216"/>
                <a:gd name="T4" fmla="*/ 444 w 444"/>
                <a:gd name="T5" fmla="*/ 0 h 216"/>
                <a:gd name="T6" fmla="*/ 432 w 444"/>
                <a:gd name="T7" fmla="*/ 216 h 216"/>
                <a:gd name="T8" fmla="*/ 0 w 444"/>
                <a:gd name="T9" fmla="*/ 168 h 2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44" h="216">
                  <a:moveTo>
                    <a:pt x="0" y="168"/>
                  </a:moveTo>
                  <a:lnTo>
                    <a:pt x="336" y="0"/>
                  </a:lnTo>
                  <a:lnTo>
                    <a:pt x="444" y="0"/>
                  </a:lnTo>
                  <a:lnTo>
                    <a:pt x="432" y="216"/>
                  </a:lnTo>
                  <a:lnTo>
                    <a:pt x="0" y="16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3032" name="Freeform 38"/>
            <p:cNvSpPr>
              <a:spLocks/>
            </p:cNvSpPr>
            <p:nvPr/>
          </p:nvSpPr>
          <p:spPr bwMode="auto">
            <a:xfrm>
              <a:off x="360" y="1860"/>
              <a:ext cx="372" cy="180"/>
            </a:xfrm>
            <a:custGeom>
              <a:avLst/>
              <a:gdLst>
                <a:gd name="T0" fmla="*/ 0 w 372"/>
                <a:gd name="T1" fmla="*/ 144 h 180"/>
                <a:gd name="T2" fmla="*/ 276 w 372"/>
                <a:gd name="T3" fmla="*/ 0 h 180"/>
                <a:gd name="T4" fmla="*/ 372 w 372"/>
                <a:gd name="T5" fmla="*/ 0 h 180"/>
                <a:gd name="T6" fmla="*/ 348 w 372"/>
                <a:gd name="T7" fmla="*/ 180 h 180"/>
                <a:gd name="T8" fmla="*/ 0 w 372"/>
                <a:gd name="T9" fmla="*/ 144 h 1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72" h="180">
                  <a:moveTo>
                    <a:pt x="0" y="144"/>
                  </a:moveTo>
                  <a:lnTo>
                    <a:pt x="276" y="0"/>
                  </a:lnTo>
                  <a:lnTo>
                    <a:pt x="372" y="0"/>
                  </a:lnTo>
                  <a:lnTo>
                    <a:pt x="348" y="18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rgbClr val="9999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3016" name="Rectangle 39"/>
          <p:cNvSpPr>
            <a:spLocks noChangeArrowheads="1"/>
          </p:cNvSpPr>
          <p:nvPr/>
        </p:nvSpPr>
        <p:spPr bwMode="auto">
          <a:xfrm>
            <a:off x="539750" y="4435475"/>
            <a:ext cx="879475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rgbClr val="800000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è"/>
              <a:defRPr sz="22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9900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SzPct val="125000"/>
              <a:buFont typeface="Arial Narrow" panose="020B0606020202030204" pitchFamily="34" charset="0"/>
              <a:buChar char="−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66"/>
              </a:buClr>
              <a:buSzPct val="110000"/>
              <a:buFont typeface="Wingdings" panose="05000000000000000000" pitchFamily="2" charset="2"/>
              <a:buChar char="ü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66"/>
              </a:buClr>
              <a:buSzPct val="110000"/>
              <a:buFont typeface="Wingdings" panose="05000000000000000000" pitchFamily="2" charset="2"/>
              <a:buChar char="ü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66"/>
              </a:buClr>
              <a:buSzPct val="110000"/>
              <a:buFont typeface="Wingdings" panose="05000000000000000000" pitchFamily="2" charset="2"/>
              <a:buChar char="ü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66"/>
              </a:buClr>
              <a:buSzPct val="110000"/>
              <a:buFont typeface="Wingdings" panose="05000000000000000000" pitchFamily="2" charset="2"/>
              <a:buChar char="ü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66"/>
              </a:buClr>
              <a:buSzPct val="110000"/>
              <a:buFont typeface="Wingdings" panose="05000000000000000000" pitchFamily="2" charset="2"/>
              <a:buChar char="ü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 b="1">
                <a:solidFill>
                  <a:srgbClr val="000000"/>
                </a:solidFill>
              </a:rPr>
              <a:t>Ведущий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 b="1">
                <a:solidFill>
                  <a:srgbClr val="000000"/>
                </a:solidFill>
              </a:rPr>
              <a:t>экономист</a:t>
            </a:r>
            <a:endParaRPr lang="ru-RU" altLang="ru-RU" sz="1600" b="1"/>
          </a:p>
        </p:txBody>
      </p:sp>
      <p:grpSp>
        <p:nvGrpSpPr>
          <p:cNvPr id="43017" name="Group 40"/>
          <p:cNvGrpSpPr>
            <a:grpSpLocks/>
          </p:cNvGrpSpPr>
          <p:nvPr/>
        </p:nvGrpSpPr>
        <p:grpSpPr bwMode="auto">
          <a:xfrm>
            <a:off x="527050" y="4984750"/>
            <a:ext cx="949325" cy="850900"/>
            <a:chOff x="335" y="2292"/>
            <a:chExt cx="708" cy="708"/>
          </a:xfrm>
        </p:grpSpPr>
        <p:sp>
          <p:nvSpPr>
            <p:cNvPr id="43019" name="Freeform 41"/>
            <p:cNvSpPr>
              <a:spLocks/>
            </p:cNvSpPr>
            <p:nvPr/>
          </p:nvSpPr>
          <p:spPr bwMode="auto">
            <a:xfrm>
              <a:off x="335" y="2292"/>
              <a:ext cx="708" cy="708"/>
            </a:xfrm>
            <a:custGeom>
              <a:avLst/>
              <a:gdLst>
                <a:gd name="T0" fmla="*/ 468 w 708"/>
                <a:gd name="T1" fmla="*/ 24 h 708"/>
                <a:gd name="T2" fmla="*/ 492 w 708"/>
                <a:gd name="T3" fmla="*/ 60 h 708"/>
                <a:gd name="T4" fmla="*/ 540 w 708"/>
                <a:gd name="T5" fmla="*/ 156 h 708"/>
                <a:gd name="T6" fmla="*/ 528 w 708"/>
                <a:gd name="T7" fmla="*/ 288 h 708"/>
                <a:gd name="T8" fmla="*/ 636 w 708"/>
                <a:gd name="T9" fmla="*/ 348 h 708"/>
                <a:gd name="T10" fmla="*/ 648 w 708"/>
                <a:gd name="T11" fmla="*/ 384 h 708"/>
                <a:gd name="T12" fmla="*/ 696 w 708"/>
                <a:gd name="T13" fmla="*/ 492 h 708"/>
                <a:gd name="T14" fmla="*/ 684 w 708"/>
                <a:gd name="T15" fmla="*/ 624 h 708"/>
                <a:gd name="T16" fmla="*/ 708 w 708"/>
                <a:gd name="T17" fmla="*/ 624 h 708"/>
                <a:gd name="T18" fmla="*/ 708 w 708"/>
                <a:gd name="T19" fmla="*/ 696 h 708"/>
                <a:gd name="T20" fmla="*/ 0 w 708"/>
                <a:gd name="T21" fmla="*/ 708 h 708"/>
                <a:gd name="T22" fmla="*/ 0 w 708"/>
                <a:gd name="T23" fmla="*/ 624 h 708"/>
                <a:gd name="T24" fmla="*/ 48 w 708"/>
                <a:gd name="T25" fmla="*/ 624 h 708"/>
                <a:gd name="T26" fmla="*/ 36 w 708"/>
                <a:gd name="T27" fmla="*/ 360 h 708"/>
                <a:gd name="T28" fmla="*/ 192 w 708"/>
                <a:gd name="T29" fmla="*/ 288 h 708"/>
                <a:gd name="T30" fmla="*/ 240 w 708"/>
                <a:gd name="T31" fmla="*/ 288 h 708"/>
                <a:gd name="T32" fmla="*/ 204 w 708"/>
                <a:gd name="T33" fmla="*/ 180 h 708"/>
                <a:gd name="T34" fmla="*/ 204 w 708"/>
                <a:gd name="T35" fmla="*/ 36 h 708"/>
                <a:gd name="T36" fmla="*/ 348 w 708"/>
                <a:gd name="T37" fmla="*/ 0 h 708"/>
                <a:gd name="T38" fmla="*/ 468 w 708"/>
                <a:gd name="T39" fmla="*/ 24 h 70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708" h="708">
                  <a:moveTo>
                    <a:pt x="468" y="24"/>
                  </a:moveTo>
                  <a:lnTo>
                    <a:pt x="492" y="60"/>
                  </a:lnTo>
                  <a:lnTo>
                    <a:pt x="540" y="156"/>
                  </a:lnTo>
                  <a:lnTo>
                    <a:pt x="528" y="288"/>
                  </a:lnTo>
                  <a:lnTo>
                    <a:pt x="636" y="348"/>
                  </a:lnTo>
                  <a:lnTo>
                    <a:pt x="648" y="384"/>
                  </a:lnTo>
                  <a:lnTo>
                    <a:pt x="696" y="492"/>
                  </a:lnTo>
                  <a:lnTo>
                    <a:pt x="684" y="624"/>
                  </a:lnTo>
                  <a:lnTo>
                    <a:pt x="708" y="624"/>
                  </a:lnTo>
                  <a:lnTo>
                    <a:pt x="708" y="696"/>
                  </a:lnTo>
                  <a:lnTo>
                    <a:pt x="0" y="708"/>
                  </a:lnTo>
                  <a:lnTo>
                    <a:pt x="0" y="624"/>
                  </a:lnTo>
                  <a:lnTo>
                    <a:pt x="48" y="624"/>
                  </a:lnTo>
                  <a:lnTo>
                    <a:pt x="36" y="360"/>
                  </a:lnTo>
                  <a:lnTo>
                    <a:pt x="192" y="288"/>
                  </a:lnTo>
                  <a:lnTo>
                    <a:pt x="240" y="288"/>
                  </a:lnTo>
                  <a:lnTo>
                    <a:pt x="204" y="180"/>
                  </a:lnTo>
                  <a:lnTo>
                    <a:pt x="204" y="36"/>
                  </a:lnTo>
                  <a:lnTo>
                    <a:pt x="348" y="0"/>
                  </a:lnTo>
                  <a:lnTo>
                    <a:pt x="468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3020" name="Freeform 42"/>
            <p:cNvSpPr>
              <a:spLocks/>
            </p:cNvSpPr>
            <p:nvPr/>
          </p:nvSpPr>
          <p:spPr bwMode="auto">
            <a:xfrm>
              <a:off x="347" y="2580"/>
              <a:ext cx="684" cy="408"/>
            </a:xfrm>
            <a:custGeom>
              <a:avLst/>
              <a:gdLst>
                <a:gd name="T0" fmla="*/ 480 w 684"/>
                <a:gd name="T1" fmla="*/ 0 h 408"/>
                <a:gd name="T2" fmla="*/ 180 w 684"/>
                <a:gd name="T3" fmla="*/ 12 h 408"/>
                <a:gd name="T4" fmla="*/ 36 w 684"/>
                <a:gd name="T5" fmla="*/ 84 h 408"/>
                <a:gd name="T6" fmla="*/ 60 w 684"/>
                <a:gd name="T7" fmla="*/ 348 h 408"/>
                <a:gd name="T8" fmla="*/ 0 w 684"/>
                <a:gd name="T9" fmla="*/ 360 h 408"/>
                <a:gd name="T10" fmla="*/ 0 w 684"/>
                <a:gd name="T11" fmla="*/ 408 h 408"/>
                <a:gd name="T12" fmla="*/ 684 w 684"/>
                <a:gd name="T13" fmla="*/ 396 h 408"/>
                <a:gd name="T14" fmla="*/ 684 w 684"/>
                <a:gd name="T15" fmla="*/ 348 h 408"/>
                <a:gd name="T16" fmla="*/ 576 w 684"/>
                <a:gd name="T17" fmla="*/ 348 h 408"/>
                <a:gd name="T18" fmla="*/ 612 w 684"/>
                <a:gd name="T19" fmla="*/ 72 h 408"/>
                <a:gd name="T20" fmla="*/ 480 w 684"/>
                <a:gd name="T21" fmla="*/ 0 h 40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684" h="408">
                  <a:moveTo>
                    <a:pt x="480" y="0"/>
                  </a:moveTo>
                  <a:lnTo>
                    <a:pt x="180" y="12"/>
                  </a:lnTo>
                  <a:lnTo>
                    <a:pt x="36" y="84"/>
                  </a:lnTo>
                  <a:lnTo>
                    <a:pt x="60" y="348"/>
                  </a:lnTo>
                  <a:lnTo>
                    <a:pt x="0" y="360"/>
                  </a:lnTo>
                  <a:lnTo>
                    <a:pt x="0" y="408"/>
                  </a:lnTo>
                  <a:lnTo>
                    <a:pt x="684" y="396"/>
                  </a:lnTo>
                  <a:lnTo>
                    <a:pt x="684" y="348"/>
                  </a:lnTo>
                  <a:lnTo>
                    <a:pt x="576" y="348"/>
                  </a:lnTo>
                  <a:lnTo>
                    <a:pt x="612" y="72"/>
                  </a:lnTo>
                  <a:lnTo>
                    <a:pt x="48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3021" name="Freeform 43"/>
            <p:cNvSpPr>
              <a:spLocks/>
            </p:cNvSpPr>
            <p:nvPr/>
          </p:nvSpPr>
          <p:spPr bwMode="auto">
            <a:xfrm>
              <a:off x="551" y="2304"/>
              <a:ext cx="252" cy="276"/>
            </a:xfrm>
            <a:custGeom>
              <a:avLst/>
              <a:gdLst>
                <a:gd name="T0" fmla="*/ 132 w 252"/>
                <a:gd name="T1" fmla="*/ 0 h 276"/>
                <a:gd name="T2" fmla="*/ 240 w 252"/>
                <a:gd name="T3" fmla="*/ 36 h 276"/>
                <a:gd name="T4" fmla="*/ 252 w 252"/>
                <a:gd name="T5" fmla="*/ 156 h 276"/>
                <a:gd name="T6" fmla="*/ 216 w 252"/>
                <a:gd name="T7" fmla="*/ 276 h 276"/>
                <a:gd name="T8" fmla="*/ 48 w 252"/>
                <a:gd name="T9" fmla="*/ 276 h 276"/>
                <a:gd name="T10" fmla="*/ 0 w 252"/>
                <a:gd name="T11" fmla="*/ 156 h 276"/>
                <a:gd name="T12" fmla="*/ 12 w 252"/>
                <a:gd name="T13" fmla="*/ 36 h 276"/>
                <a:gd name="T14" fmla="*/ 132 w 252"/>
                <a:gd name="T15" fmla="*/ 0 h 27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52" h="276">
                  <a:moveTo>
                    <a:pt x="132" y="0"/>
                  </a:moveTo>
                  <a:lnTo>
                    <a:pt x="240" y="36"/>
                  </a:lnTo>
                  <a:lnTo>
                    <a:pt x="252" y="156"/>
                  </a:lnTo>
                  <a:lnTo>
                    <a:pt x="216" y="276"/>
                  </a:lnTo>
                  <a:lnTo>
                    <a:pt x="48" y="276"/>
                  </a:lnTo>
                  <a:lnTo>
                    <a:pt x="0" y="156"/>
                  </a:lnTo>
                  <a:lnTo>
                    <a:pt x="12" y="36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3022" name="Freeform 44"/>
            <p:cNvSpPr>
              <a:spLocks/>
            </p:cNvSpPr>
            <p:nvPr/>
          </p:nvSpPr>
          <p:spPr bwMode="auto">
            <a:xfrm>
              <a:off x="947" y="2676"/>
              <a:ext cx="72" cy="240"/>
            </a:xfrm>
            <a:custGeom>
              <a:avLst/>
              <a:gdLst>
                <a:gd name="T0" fmla="*/ 72 w 72"/>
                <a:gd name="T1" fmla="*/ 120 h 240"/>
                <a:gd name="T2" fmla="*/ 60 w 72"/>
                <a:gd name="T3" fmla="*/ 240 h 240"/>
                <a:gd name="T4" fmla="*/ 0 w 72"/>
                <a:gd name="T5" fmla="*/ 228 h 240"/>
                <a:gd name="T6" fmla="*/ 24 w 72"/>
                <a:gd name="T7" fmla="*/ 0 h 240"/>
                <a:gd name="T8" fmla="*/ 72 w 72"/>
                <a:gd name="T9" fmla="*/ 12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" h="240">
                  <a:moveTo>
                    <a:pt x="72" y="120"/>
                  </a:moveTo>
                  <a:lnTo>
                    <a:pt x="60" y="240"/>
                  </a:lnTo>
                  <a:lnTo>
                    <a:pt x="0" y="228"/>
                  </a:lnTo>
                  <a:lnTo>
                    <a:pt x="24" y="0"/>
                  </a:lnTo>
                  <a:lnTo>
                    <a:pt x="72" y="120"/>
                  </a:lnTo>
                  <a:close/>
                </a:path>
              </a:pathLst>
            </a:custGeom>
            <a:solidFill>
              <a:srgbClr val="9999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3023" name="Freeform 45"/>
            <p:cNvSpPr>
              <a:spLocks/>
            </p:cNvSpPr>
            <p:nvPr/>
          </p:nvSpPr>
          <p:spPr bwMode="auto">
            <a:xfrm>
              <a:off x="791" y="2364"/>
              <a:ext cx="60" cy="204"/>
            </a:xfrm>
            <a:custGeom>
              <a:avLst/>
              <a:gdLst>
                <a:gd name="T0" fmla="*/ 24 w 60"/>
                <a:gd name="T1" fmla="*/ 0 h 204"/>
                <a:gd name="T2" fmla="*/ 60 w 60"/>
                <a:gd name="T3" fmla="*/ 96 h 204"/>
                <a:gd name="T4" fmla="*/ 48 w 60"/>
                <a:gd name="T5" fmla="*/ 204 h 204"/>
                <a:gd name="T6" fmla="*/ 0 w 60"/>
                <a:gd name="T7" fmla="*/ 204 h 204"/>
                <a:gd name="T8" fmla="*/ 24 w 60"/>
                <a:gd name="T9" fmla="*/ 96 h 204"/>
                <a:gd name="T10" fmla="*/ 24 w 60"/>
                <a:gd name="T11" fmla="*/ 0 h 20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204">
                  <a:moveTo>
                    <a:pt x="24" y="0"/>
                  </a:moveTo>
                  <a:lnTo>
                    <a:pt x="60" y="96"/>
                  </a:lnTo>
                  <a:lnTo>
                    <a:pt x="48" y="204"/>
                  </a:lnTo>
                  <a:lnTo>
                    <a:pt x="0" y="204"/>
                  </a:lnTo>
                  <a:lnTo>
                    <a:pt x="24" y="96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9999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3024" name="Freeform 46"/>
            <p:cNvSpPr>
              <a:spLocks/>
            </p:cNvSpPr>
            <p:nvPr/>
          </p:nvSpPr>
          <p:spPr bwMode="auto">
            <a:xfrm>
              <a:off x="431" y="2628"/>
              <a:ext cx="480" cy="300"/>
            </a:xfrm>
            <a:custGeom>
              <a:avLst/>
              <a:gdLst>
                <a:gd name="T0" fmla="*/ 348 w 480"/>
                <a:gd name="T1" fmla="*/ 108 h 300"/>
                <a:gd name="T2" fmla="*/ 324 w 480"/>
                <a:gd name="T3" fmla="*/ 300 h 300"/>
                <a:gd name="T4" fmla="*/ 276 w 480"/>
                <a:gd name="T5" fmla="*/ 300 h 300"/>
                <a:gd name="T6" fmla="*/ 312 w 480"/>
                <a:gd name="T7" fmla="*/ 228 h 300"/>
                <a:gd name="T8" fmla="*/ 264 w 480"/>
                <a:gd name="T9" fmla="*/ 72 h 300"/>
                <a:gd name="T10" fmla="*/ 216 w 480"/>
                <a:gd name="T11" fmla="*/ 72 h 300"/>
                <a:gd name="T12" fmla="*/ 168 w 480"/>
                <a:gd name="T13" fmla="*/ 240 h 300"/>
                <a:gd name="T14" fmla="*/ 216 w 480"/>
                <a:gd name="T15" fmla="*/ 300 h 300"/>
                <a:gd name="T16" fmla="*/ 132 w 480"/>
                <a:gd name="T17" fmla="*/ 300 h 300"/>
                <a:gd name="T18" fmla="*/ 108 w 480"/>
                <a:gd name="T19" fmla="*/ 120 h 300"/>
                <a:gd name="T20" fmla="*/ 60 w 480"/>
                <a:gd name="T21" fmla="*/ 132 h 300"/>
                <a:gd name="T22" fmla="*/ 96 w 480"/>
                <a:gd name="T23" fmla="*/ 300 h 300"/>
                <a:gd name="T24" fmla="*/ 24 w 480"/>
                <a:gd name="T25" fmla="*/ 300 h 300"/>
                <a:gd name="T26" fmla="*/ 0 w 480"/>
                <a:gd name="T27" fmla="*/ 60 h 300"/>
                <a:gd name="T28" fmla="*/ 108 w 480"/>
                <a:gd name="T29" fmla="*/ 12 h 300"/>
                <a:gd name="T30" fmla="*/ 396 w 480"/>
                <a:gd name="T31" fmla="*/ 0 h 300"/>
                <a:gd name="T32" fmla="*/ 480 w 480"/>
                <a:gd name="T33" fmla="*/ 48 h 300"/>
                <a:gd name="T34" fmla="*/ 444 w 480"/>
                <a:gd name="T35" fmla="*/ 300 h 300"/>
                <a:gd name="T36" fmla="*/ 372 w 480"/>
                <a:gd name="T37" fmla="*/ 300 h 300"/>
                <a:gd name="T38" fmla="*/ 396 w 480"/>
                <a:gd name="T39" fmla="*/ 120 h 300"/>
                <a:gd name="T40" fmla="*/ 348 w 480"/>
                <a:gd name="T41" fmla="*/ 108 h 30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480" h="300">
                  <a:moveTo>
                    <a:pt x="348" y="108"/>
                  </a:moveTo>
                  <a:lnTo>
                    <a:pt x="324" y="300"/>
                  </a:lnTo>
                  <a:lnTo>
                    <a:pt x="276" y="300"/>
                  </a:lnTo>
                  <a:lnTo>
                    <a:pt x="312" y="228"/>
                  </a:lnTo>
                  <a:lnTo>
                    <a:pt x="264" y="72"/>
                  </a:lnTo>
                  <a:lnTo>
                    <a:pt x="216" y="72"/>
                  </a:lnTo>
                  <a:lnTo>
                    <a:pt x="168" y="240"/>
                  </a:lnTo>
                  <a:lnTo>
                    <a:pt x="216" y="300"/>
                  </a:lnTo>
                  <a:lnTo>
                    <a:pt x="132" y="300"/>
                  </a:lnTo>
                  <a:lnTo>
                    <a:pt x="108" y="120"/>
                  </a:lnTo>
                  <a:lnTo>
                    <a:pt x="60" y="132"/>
                  </a:lnTo>
                  <a:lnTo>
                    <a:pt x="96" y="300"/>
                  </a:lnTo>
                  <a:lnTo>
                    <a:pt x="24" y="300"/>
                  </a:lnTo>
                  <a:lnTo>
                    <a:pt x="0" y="60"/>
                  </a:lnTo>
                  <a:lnTo>
                    <a:pt x="108" y="12"/>
                  </a:lnTo>
                  <a:lnTo>
                    <a:pt x="396" y="0"/>
                  </a:lnTo>
                  <a:lnTo>
                    <a:pt x="480" y="48"/>
                  </a:lnTo>
                  <a:lnTo>
                    <a:pt x="444" y="300"/>
                  </a:lnTo>
                  <a:lnTo>
                    <a:pt x="372" y="300"/>
                  </a:lnTo>
                  <a:lnTo>
                    <a:pt x="396" y="120"/>
                  </a:lnTo>
                  <a:lnTo>
                    <a:pt x="348" y="108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3025" name="Freeform 47"/>
            <p:cNvSpPr>
              <a:spLocks/>
            </p:cNvSpPr>
            <p:nvPr/>
          </p:nvSpPr>
          <p:spPr bwMode="auto">
            <a:xfrm>
              <a:off x="659" y="2796"/>
              <a:ext cx="36" cy="84"/>
            </a:xfrm>
            <a:custGeom>
              <a:avLst/>
              <a:gdLst>
                <a:gd name="T0" fmla="*/ 12 w 36"/>
                <a:gd name="T1" fmla="*/ 0 h 84"/>
                <a:gd name="T2" fmla="*/ 0 w 36"/>
                <a:gd name="T3" fmla="*/ 60 h 84"/>
                <a:gd name="T4" fmla="*/ 12 w 36"/>
                <a:gd name="T5" fmla="*/ 84 h 84"/>
                <a:gd name="T6" fmla="*/ 36 w 36"/>
                <a:gd name="T7" fmla="*/ 60 h 84"/>
                <a:gd name="T8" fmla="*/ 12 w 36"/>
                <a:gd name="T9" fmla="*/ 0 h 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6" h="84">
                  <a:moveTo>
                    <a:pt x="12" y="0"/>
                  </a:moveTo>
                  <a:lnTo>
                    <a:pt x="0" y="60"/>
                  </a:lnTo>
                  <a:lnTo>
                    <a:pt x="12" y="84"/>
                  </a:lnTo>
                  <a:lnTo>
                    <a:pt x="36" y="6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3026" name="Freeform 48"/>
            <p:cNvSpPr>
              <a:spLocks/>
            </p:cNvSpPr>
            <p:nvPr/>
          </p:nvSpPr>
          <p:spPr bwMode="auto">
            <a:xfrm>
              <a:off x="647" y="2640"/>
              <a:ext cx="48" cy="48"/>
            </a:xfrm>
            <a:custGeom>
              <a:avLst/>
              <a:gdLst>
                <a:gd name="T0" fmla="*/ 0 w 48"/>
                <a:gd name="T1" fmla="*/ 48 h 48"/>
                <a:gd name="T2" fmla="*/ 48 w 48"/>
                <a:gd name="T3" fmla="*/ 48 h 48"/>
                <a:gd name="T4" fmla="*/ 48 w 48"/>
                <a:gd name="T5" fmla="*/ 0 h 48"/>
                <a:gd name="T6" fmla="*/ 0 w 48"/>
                <a:gd name="T7" fmla="*/ 12 h 48"/>
                <a:gd name="T8" fmla="*/ 0 w 48"/>
                <a:gd name="T9" fmla="*/ 48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8" h="48">
                  <a:moveTo>
                    <a:pt x="0" y="48"/>
                  </a:moveTo>
                  <a:lnTo>
                    <a:pt x="48" y="48"/>
                  </a:lnTo>
                  <a:lnTo>
                    <a:pt x="48" y="0"/>
                  </a:lnTo>
                  <a:lnTo>
                    <a:pt x="0" y="12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3027" name="Freeform 49"/>
            <p:cNvSpPr>
              <a:spLocks/>
            </p:cNvSpPr>
            <p:nvPr/>
          </p:nvSpPr>
          <p:spPr bwMode="auto">
            <a:xfrm>
              <a:off x="599" y="2352"/>
              <a:ext cx="156" cy="180"/>
            </a:xfrm>
            <a:custGeom>
              <a:avLst/>
              <a:gdLst>
                <a:gd name="T0" fmla="*/ 24 w 156"/>
                <a:gd name="T1" fmla="*/ 180 h 180"/>
                <a:gd name="T2" fmla="*/ 132 w 156"/>
                <a:gd name="T3" fmla="*/ 180 h 180"/>
                <a:gd name="T4" fmla="*/ 156 w 156"/>
                <a:gd name="T5" fmla="*/ 96 h 180"/>
                <a:gd name="T6" fmla="*/ 144 w 156"/>
                <a:gd name="T7" fmla="*/ 24 h 180"/>
                <a:gd name="T8" fmla="*/ 84 w 156"/>
                <a:gd name="T9" fmla="*/ 0 h 180"/>
                <a:gd name="T10" fmla="*/ 0 w 156"/>
                <a:gd name="T11" fmla="*/ 24 h 180"/>
                <a:gd name="T12" fmla="*/ 0 w 156"/>
                <a:gd name="T13" fmla="*/ 108 h 180"/>
                <a:gd name="T14" fmla="*/ 24 w 156"/>
                <a:gd name="T15" fmla="*/ 180 h 18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56" h="180">
                  <a:moveTo>
                    <a:pt x="24" y="180"/>
                  </a:moveTo>
                  <a:lnTo>
                    <a:pt x="132" y="180"/>
                  </a:lnTo>
                  <a:lnTo>
                    <a:pt x="156" y="96"/>
                  </a:lnTo>
                  <a:lnTo>
                    <a:pt x="144" y="24"/>
                  </a:lnTo>
                  <a:lnTo>
                    <a:pt x="84" y="0"/>
                  </a:lnTo>
                  <a:lnTo>
                    <a:pt x="0" y="24"/>
                  </a:lnTo>
                  <a:lnTo>
                    <a:pt x="0" y="108"/>
                  </a:lnTo>
                  <a:lnTo>
                    <a:pt x="24" y="180"/>
                  </a:lnTo>
                  <a:close/>
                </a:path>
              </a:pathLst>
            </a:custGeom>
            <a:solidFill>
              <a:srgbClr val="FFF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3018" name="Rectangle 50"/>
          <p:cNvSpPr>
            <a:spLocks noChangeArrowheads="1"/>
          </p:cNvSpPr>
          <p:nvPr/>
        </p:nvSpPr>
        <p:spPr bwMode="auto">
          <a:xfrm>
            <a:off x="466725" y="5848350"/>
            <a:ext cx="99536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rgbClr val="800000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è"/>
              <a:defRPr sz="22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9900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SzPct val="125000"/>
              <a:buFont typeface="Arial Narrow" panose="020B0606020202030204" pitchFamily="34" charset="0"/>
              <a:buChar char="−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66"/>
              </a:buClr>
              <a:buSzPct val="110000"/>
              <a:buFont typeface="Wingdings" panose="05000000000000000000" pitchFamily="2" charset="2"/>
              <a:buChar char="ü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66"/>
              </a:buClr>
              <a:buSzPct val="110000"/>
              <a:buFont typeface="Wingdings" panose="05000000000000000000" pitchFamily="2" charset="2"/>
              <a:buChar char="ü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66"/>
              </a:buClr>
              <a:buSzPct val="110000"/>
              <a:buFont typeface="Wingdings" panose="05000000000000000000" pitchFamily="2" charset="2"/>
              <a:buChar char="ü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66"/>
              </a:buClr>
              <a:buSzPct val="110000"/>
              <a:buFont typeface="Wingdings" panose="05000000000000000000" pitchFamily="2" charset="2"/>
              <a:buChar char="ü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66"/>
              </a:buClr>
              <a:buSzPct val="110000"/>
              <a:buFont typeface="Wingdings" panose="05000000000000000000" pitchFamily="2" charset="2"/>
              <a:buChar char="ü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 b="1">
                <a:solidFill>
                  <a:srgbClr val="000000"/>
                </a:solidFill>
              </a:rPr>
              <a:t>Власов И.В.</a:t>
            </a:r>
            <a:endParaRPr lang="en-US" altLang="ru-RU" sz="16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 sz="3200" smtClean="0">
                <a:solidFill>
                  <a:schemeClr val="accent2"/>
                </a:solidFill>
              </a:rPr>
              <a:t>Основные объекты</a:t>
            </a:r>
          </a:p>
        </p:txBody>
      </p:sp>
      <p:sp>
        <p:nvSpPr>
          <p:cNvPr id="44035" name="Rectangle 3"/>
          <p:cNvSpPr>
            <a:spLocks noChangeArrowheads="1"/>
          </p:cNvSpPr>
          <p:nvPr/>
        </p:nvSpPr>
        <p:spPr bwMode="auto">
          <a:xfrm>
            <a:off x="1908175" y="765175"/>
            <a:ext cx="6985000" cy="51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177800" indent="-177800">
              <a:spcBef>
                <a:spcPct val="20000"/>
              </a:spcBef>
              <a:buClr>
                <a:srgbClr val="800000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è"/>
              <a:defRPr sz="22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9900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SzPct val="125000"/>
              <a:buFont typeface="Arial Narrow" panose="020B0606020202030204" pitchFamily="34" charset="0"/>
              <a:buChar char="−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66"/>
              </a:buClr>
              <a:buSzPct val="110000"/>
              <a:buFont typeface="Wingdings" panose="05000000000000000000" pitchFamily="2" charset="2"/>
              <a:buChar char="ü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66"/>
              </a:buClr>
              <a:buSzPct val="110000"/>
              <a:buFont typeface="Wingdings" panose="05000000000000000000" pitchFamily="2" charset="2"/>
              <a:buChar char="ü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66"/>
              </a:buClr>
              <a:buSzPct val="110000"/>
              <a:buFont typeface="Wingdings" panose="05000000000000000000" pitchFamily="2" charset="2"/>
              <a:buChar char="ü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66"/>
              </a:buClr>
              <a:buSzPct val="110000"/>
              <a:buFont typeface="Wingdings" panose="05000000000000000000" pitchFamily="2" charset="2"/>
              <a:buChar char="ü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66"/>
              </a:buClr>
              <a:buSzPct val="110000"/>
              <a:buFont typeface="Wingdings" panose="05000000000000000000" pitchFamily="2" charset="2"/>
              <a:buChar char="ü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just" eaLnBrk="1" hangingPunct="1"/>
            <a:r>
              <a:rPr lang="ru-RU" altLang="ru-RU" sz="2000" b="1"/>
              <a:t>Документ</a:t>
            </a:r>
            <a:r>
              <a:rPr lang="ru-RU" altLang="ru-RU" sz="2000"/>
              <a:t> – объект соответствует документу, служащему источником информации о значениях ключевого показателя эффективности. Название объекта совпадает с названием документа</a:t>
            </a:r>
          </a:p>
          <a:p>
            <a:pPr algn="just" eaLnBrk="1" hangingPunct="1"/>
            <a:endParaRPr lang="ru-RU" altLang="ru-RU" sz="2000"/>
          </a:p>
          <a:p>
            <a:pPr algn="just" eaLnBrk="1" hangingPunct="1"/>
            <a:r>
              <a:rPr lang="ru-RU" altLang="ru-RU" sz="2000" b="1"/>
              <a:t>Прикладная информационная система</a:t>
            </a:r>
            <a:r>
              <a:rPr lang="ru-RU" altLang="ru-RU" sz="2000"/>
              <a:t> – объект соответствует информационной системе, служащей источником информации о значениях ключевого показателя эффективности. Название объекта соответствует названию прикладной информационной системы</a:t>
            </a:r>
          </a:p>
        </p:txBody>
      </p:sp>
      <p:grpSp>
        <p:nvGrpSpPr>
          <p:cNvPr id="44036" name="Group 4"/>
          <p:cNvGrpSpPr>
            <a:grpSpLocks/>
          </p:cNvGrpSpPr>
          <p:nvPr/>
        </p:nvGrpSpPr>
        <p:grpSpPr bwMode="auto">
          <a:xfrm>
            <a:off x="539750" y="908050"/>
            <a:ext cx="1168400" cy="1358900"/>
            <a:chOff x="476" y="1344"/>
            <a:chExt cx="736" cy="856"/>
          </a:xfrm>
        </p:grpSpPr>
        <p:sp>
          <p:nvSpPr>
            <p:cNvPr id="44054" name="AutoShape 5"/>
            <p:cNvSpPr>
              <a:spLocks noChangeAspect="1" noChangeArrowheads="1" noTextEdit="1"/>
            </p:cNvSpPr>
            <p:nvPr/>
          </p:nvSpPr>
          <p:spPr bwMode="auto">
            <a:xfrm>
              <a:off x="476" y="1344"/>
              <a:ext cx="735" cy="8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4055" name="Freeform 6"/>
            <p:cNvSpPr>
              <a:spLocks/>
            </p:cNvSpPr>
            <p:nvPr/>
          </p:nvSpPr>
          <p:spPr bwMode="auto">
            <a:xfrm>
              <a:off x="1211" y="2199"/>
              <a:ext cx="1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4056" name="Freeform 7"/>
            <p:cNvSpPr>
              <a:spLocks/>
            </p:cNvSpPr>
            <p:nvPr/>
          </p:nvSpPr>
          <p:spPr bwMode="auto">
            <a:xfrm>
              <a:off x="514" y="1382"/>
              <a:ext cx="577" cy="577"/>
            </a:xfrm>
            <a:custGeom>
              <a:avLst/>
              <a:gdLst>
                <a:gd name="T0" fmla="*/ 0 w 577"/>
                <a:gd name="T1" fmla="*/ 577 h 577"/>
                <a:gd name="T2" fmla="*/ 412 w 577"/>
                <a:gd name="T3" fmla="*/ 577 h 577"/>
                <a:gd name="T4" fmla="*/ 412 w 577"/>
                <a:gd name="T5" fmla="*/ 547 h 577"/>
                <a:gd name="T6" fmla="*/ 465 w 577"/>
                <a:gd name="T7" fmla="*/ 562 h 577"/>
                <a:gd name="T8" fmla="*/ 577 w 577"/>
                <a:gd name="T9" fmla="*/ 82 h 577"/>
                <a:gd name="T10" fmla="*/ 210 w 577"/>
                <a:gd name="T11" fmla="*/ 0 h 577"/>
                <a:gd name="T12" fmla="*/ 187 w 577"/>
                <a:gd name="T13" fmla="*/ 90 h 577"/>
                <a:gd name="T14" fmla="*/ 7 w 577"/>
                <a:gd name="T15" fmla="*/ 90 h 577"/>
                <a:gd name="T16" fmla="*/ 0 w 577"/>
                <a:gd name="T17" fmla="*/ 577 h 57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77" h="577">
                  <a:moveTo>
                    <a:pt x="0" y="577"/>
                  </a:moveTo>
                  <a:lnTo>
                    <a:pt x="412" y="577"/>
                  </a:lnTo>
                  <a:lnTo>
                    <a:pt x="412" y="547"/>
                  </a:lnTo>
                  <a:lnTo>
                    <a:pt x="465" y="562"/>
                  </a:lnTo>
                  <a:lnTo>
                    <a:pt x="577" y="82"/>
                  </a:lnTo>
                  <a:lnTo>
                    <a:pt x="210" y="0"/>
                  </a:lnTo>
                  <a:lnTo>
                    <a:pt x="187" y="90"/>
                  </a:lnTo>
                  <a:lnTo>
                    <a:pt x="7" y="90"/>
                  </a:lnTo>
                  <a:lnTo>
                    <a:pt x="0" y="577"/>
                  </a:lnTo>
                  <a:close/>
                </a:path>
              </a:pathLst>
            </a:custGeom>
            <a:solidFill>
              <a:srgbClr val="AAAAAA"/>
            </a:solidFill>
            <a:ln w="0">
              <a:solidFill>
                <a:srgbClr val="AAAAAA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4057" name="Freeform 8"/>
            <p:cNvSpPr>
              <a:spLocks/>
            </p:cNvSpPr>
            <p:nvPr/>
          </p:nvSpPr>
          <p:spPr bwMode="auto">
            <a:xfrm>
              <a:off x="529" y="1397"/>
              <a:ext cx="547" cy="547"/>
            </a:xfrm>
            <a:custGeom>
              <a:avLst/>
              <a:gdLst>
                <a:gd name="T0" fmla="*/ 382 w 547"/>
                <a:gd name="T1" fmla="*/ 517 h 547"/>
                <a:gd name="T2" fmla="*/ 442 w 547"/>
                <a:gd name="T3" fmla="*/ 532 h 547"/>
                <a:gd name="T4" fmla="*/ 547 w 547"/>
                <a:gd name="T5" fmla="*/ 75 h 547"/>
                <a:gd name="T6" fmla="*/ 202 w 547"/>
                <a:gd name="T7" fmla="*/ 0 h 547"/>
                <a:gd name="T8" fmla="*/ 187 w 547"/>
                <a:gd name="T9" fmla="*/ 90 h 547"/>
                <a:gd name="T10" fmla="*/ 7 w 547"/>
                <a:gd name="T11" fmla="*/ 90 h 547"/>
                <a:gd name="T12" fmla="*/ 0 w 547"/>
                <a:gd name="T13" fmla="*/ 547 h 547"/>
                <a:gd name="T14" fmla="*/ 382 w 547"/>
                <a:gd name="T15" fmla="*/ 547 h 547"/>
                <a:gd name="T16" fmla="*/ 382 w 547"/>
                <a:gd name="T17" fmla="*/ 517 h 54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47" h="547">
                  <a:moveTo>
                    <a:pt x="382" y="517"/>
                  </a:moveTo>
                  <a:lnTo>
                    <a:pt x="442" y="532"/>
                  </a:lnTo>
                  <a:lnTo>
                    <a:pt x="547" y="75"/>
                  </a:lnTo>
                  <a:lnTo>
                    <a:pt x="202" y="0"/>
                  </a:lnTo>
                  <a:lnTo>
                    <a:pt x="187" y="90"/>
                  </a:lnTo>
                  <a:lnTo>
                    <a:pt x="7" y="90"/>
                  </a:lnTo>
                  <a:lnTo>
                    <a:pt x="0" y="547"/>
                  </a:lnTo>
                  <a:lnTo>
                    <a:pt x="382" y="547"/>
                  </a:lnTo>
                  <a:lnTo>
                    <a:pt x="382" y="517"/>
                  </a:lnTo>
                  <a:close/>
                </a:path>
              </a:pathLst>
            </a:custGeom>
            <a:solidFill>
              <a:srgbClr val="AAAAAA"/>
            </a:solidFill>
            <a:ln w="0">
              <a:solidFill>
                <a:srgbClr val="AAAAAA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4058" name="Freeform 9"/>
            <p:cNvSpPr>
              <a:spLocks/>
            </p:cNvSpPr>
            <p:nvPr/>
          </p:nvSpPr>
          <p:spPr bwMode="auto">
            <a:xfrm>
              <a:off x="566" y="1517"/>
              <a:ext cx="315" cy="390"/>
            </a:xfrm>
            <a:custGeom>
              <a:avLst/>
              <a:gdLst>
                <a:gd name="T0" fmla="*/ 308 w 315"/>
                <a:gd name="T1" fmla="*/ 390 h 390"/>
                <a:gd name="T2" fmla="*/ 315 w 315"/>
                <a:gd name="T3" fmla="*/ 0 h 390"/>
                <a:gd name="T4" fmla="*/ 143 w 315"/>
                <a:gd name="T5" fmla="*/ 0 h 390"/>
                <a:gd name="T6" fmla="*/ 0 w 315"/>
                <a:gd name="T7" fmla="*/ 0 h 390"/>
                <a:gd name="T8" fmla="*/ 0 w 315"/>
                <a:gd name="T9" fmla="*/ 390 h 390"/>
                <a:gd name="T10" fmla="*/ 308 w 315"/>
                <a:gd name="T11" fmla="*/ 390 h 39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15" h="390">
                  <a:moveTo>
                    <a:pt x="308" y="390"/>
                  </a:moveTo>
                  <a:lnTo>
                    <a:pt x="315" y="0"/>
                  </a:lnTo>
                  <a:lnTo>
                    <a:pt x="143" y="0"/>
                  </a:lnTo>
                  <a:lnTo>
                    <a:pt x="0" y="0"/>
                  </a:lnTo>
                  <a:lnTo>
                    <a:pt x="0" y="390"/>
                  </a:lnTo>
                  <a:lnTo>
                    <a:pt x="308" y="390"/>
                  </a:lnTo>
                  <a:close/>
                </a:path>
              </a:pathLst>
            </a:custGeom>
            <a:solidFill>
              <a:srgbClr val="AAAAAA"/>
            </a:solidFill>
            <a:ln w="0">
              <a:solidFill>
                <a:srgbClr val="AAAAAA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4059" name="Rectangle 10"/>
            <p:cNvSpPr>
              <a:spLocks noChangeArrowheads="1"/>
            </p:cNvSpPr>
            <p:nvPr/>
          </p:nvSpPr>
          <p:spPr bwMode="auto">
            <a:xfrm>
              <a:off x="626" y="1562"/>
              <a:ext cx="158" cy="37"/>
            </a:xfrm>
            <a:prstGeom prst="rect">
              <a:avLst/>
            </a:prstGeom>
            <a:solidFill>
              <a:srgbClr val="AAAAAA"/>
            </a:solidFill>
            <a:ln w="0">
              <a:solidFill>
                <a:srgbClr val="AAAAAA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rgbClr val="800000"/>
                </a:buClr>
                <a:buSzPct val="6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è"/>
                <a:defRPr sz="2200">
                  <a:solidFill>
                    <a:schemeClr val="tx1"/>
                  </a:solidFill>
                  <a:latin typeface="Arial Narrow" panose="020B060602020203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9900"/>
                </a:buClr>
                <a:buSzPct val="8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F9900"/>
                </a:buClr>
                <a:buSzPct val="125000"/>
                <a:buFont typeface="Arial Narrow" panose="020B0606020202030204" pitchFamily="34" charset="0"/>
                <a:buChar char="−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000">
                <a:latin typeface="Arial" panose="020B0604020202020204" pitchFamily="34" charset="0"/>
              </a:endParaRPr>
            </a:p>
          </p:txBody>
        </p:sp>
        <p:sp>
          <p:nvSpPr>
            <p:cNvPr id="44060" name="Rectangle 11"/>
            <p:cNvSpPr>
              <a:spLocks noChangeArrowheads="1"/>
            </p:cNvSpPr>
            <p:nvPr/>
          </p:nvSpPr>
          <p:spPr bwMode="auto">
            <a:xfrm>
              <a:off x="626" y="1629"/>
              <a:ext cx="188" cy="38"/>
            </a:xfrm>
            <a:prstGeom prst="rect">
              <a:avLst/>
            </a:prstGeom>
            <a:solidFill>
              <a:srgbClr val="AAAAAA"/>
            </a:solidFill>
            <a:ln w="0">
              <a:solidFill>
                <a:srgbClr val="AAAAAA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rgbClr val="800000"/>
                </a:buClr>
                <a:buSzPct val="6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è"/>
                <a:defRPr sz="2200">
                  <a:solidFill>
                    <a:schemeClr val="tx1"/>
                  </a:solidFill>
                  <a:latin typeface="Arial Narrow" panose="020B060602020203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9900"/>
                </a:buClr>
                <a:buSzPct val="8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F9900"/>
                </a:buClr>
                <a:buSzPct val="125000"/>
                <a:buFont typeface="Arial Narrow" panose="020B0606020202030204" pitchFamily="34" charset="0"/>
                <a:buChar char="−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000">
                <a:latin typeface="Arial" panose="020B0604020202020204" pitchFamily="34" charset="0"/>
              </a:endParaRPr>
            </a:p>
          </p:txBody>
        </p:sp>
        <p:sp>
          <p:nvSpPr>
            <p:cNvPr id="44061" name="Rectangle 12"/>
            <p:cNvSpPr>
              <a:spLocks noChangeArrowheads="1"/>
            </p:cNvSpPr>
            <p:nvPr/>
          </p:nvSpPr>
          <p:spPr bwMode="auto">
            <a:xfrm>
              <a:off x="626" y="1697"/>
              <a:ext cx="135" cy="37"/>
            </a:xfrm>
            <a:prstGeom prst="rect">
              <a:avLst/>
            </a:prstGeom>
            <a:solidFill>
              <a:srgbClr val="AAAAAA"/>
            </a:solidFill>
            <a:ln w="0">
              <a:solidFill>
                <a:srgbClr val="AAAAAA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rgbClr val="800000"/>
                </a:buClr>
                <a:buSzPct val="6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è"/>
                <a:defRPr sz="2200">
                  <a:solidFill>
                    <a:schemeClr val="tx1"/>
                  </a:solidFill>
                  <a:latin typeface="Arial Narrow" panose="020B060602020203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9900"/>
                </a:buClr>
                <a:buSzPct val="8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F9900"/>
                </a:buClr>
                <a:buSzPct val="125000"/>
                <a:buFont typeface="Arial Narrow" panose="020B0606020202030204" pitchFamily="34" charset="0"/>
                <a:buChar char="−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000">
                <a:latin typeface="Arial" panose="020B0604020202020204" pitchFamily="34" charset="0"/>
              </a:endParaRPr>
            </a:p>
          </p:txBody>
        </p:sp>
        <p:sp>
          <p:nvSpPr>
            <p:cNvPr id="44062" name="Rectangle 13"/>
            <p:cNvSpPr>
              <a:spLocks noChangeArrowheads="1"/>
            </p:cNvSpPr>
            <p:nvPr/>
          </p:nvSpPr>
          <p:spPr bwMode="auto">
            <a:xfrm>
              <a:off x="626" y="1764"/>
              <a:ext cx="188" cy="38"/>
            </a:xfrm>
            <a:prstGeom prst="rect">
              <a:avLst/>
            </a:prstGeom>
            <a:solidFill>
              <a:srgbClr val="AAAAAA"/>
            </a:solidFill>
            <a:ln w="0">
              <a:solidFill>
                <a:srgbClr val="AAAAAA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rgbClr val="800000"/>
                </a:buClr>
                <a:buSzPct val="6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è"/>
                <a:defRPr sz="2200">
                  <a:solidFill>
                    <a:schemeClr val="tx1"/>
                  </a:solidFill>
                  <a:latin typeface="Arial Narrow" panose="020B060602020203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9900"/>
                </a:buClr>
                <a:buSzPct val="8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F9900"/>
                </a:buClr>
                <a:buSzPct val="125000"/>
                <a:buFont typeface="Arial Narrow" panose="020B0606020202030204" pitchFamily="34" charset="0"/>
                <a:buChar char="−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000">
                <a:latin typeface="Arial" panose="020B0604020202020204" pitchFamily="34" charset="0"/>
              </a:endParaRPr>
            </a:p>
          </p:txBody>
        </p:sp>
        <p:sp>
          <p:nvSpPr>
            <p:cNvPr id="44063" name="Rectangle 14"/>
            <p:cNvSpPr>
              <a:spLocks noChangeArrowheads="1"/>
            </p:cNvSpPr>
            <p:nvPr/>
          </p:nvSpPr>
          <p:spPr bwMode="auto">
            <a:xfrm>
              <a:off x="626" y="1832"/>
              <a:ext cx="165" cy="37"/>
            </a:xfrm>
            <a:prstGeom prst="rect">
              <a:avLst/>
            </a:prstGeom>
            <a:solidFill>
              <a:srgbClr val="AAAAAA"/>
            </a:solidFill>
            <a:ln w="0">
              <a:solidFill>
                <a:srgbClr val="AAAAAA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rgbClr val="800000"/>
                </a:buClr>
                <a:buSzPct val="6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è"/>
                <a:defRPr sz="2200">
                  <a:solidFill>
                    <a:schemeClr val="tx1"/>
                  </a:solidFill>
                  <a:latin typeface="Arial Narrow" panose="020B060602020203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9900"/>
                </a:buClr>
                <a:buSzPct val="8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F9900"/>
                </a:buClr>
                <a:buSzPct val="125000"/>
                <a:buFont typeface="Arial Narrow" panose="020B0606020202030204" pitchFamily="34" charset="0"/>
                <a:buChar char="−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000">
                <a:latin typeface="Arial" panose="020B0604020202020204" pitchFamily="34" charset="0"/>
              </a:endParaRPr>
            </a:p>
          </p:txBody>
        </p:sp>
        <p:sp>
          <p:nvSpPr>
            <p:cNvPr id="44064" name="Freeform 15"/>
            <p:cNvSpPr>
              <a:spLocks/>
            </p:cNvSpPr>
            <p:nvPr/>
          </p:nvSpPr>
          <p:spPr bwMode="auto">
            <a:xfrm>
              <a:off x="754" y="1442"/>
              <a:ext cx="277" cy="442"/>
            </a:xfrm>
            <a:custGeom>
              <a:avLst/>
              <a:gdLst>
                <a:gd name="T0" fmla="*/ 157 w 277"/>
                <a:gd name="T1" fmla="*/ 435 h 442"/>
                <a:gd name="T2" fmla="*/ 165 w 277"/>
                <a:gd name="T3" fmla="*/ 45 h 442"/>
                <a:gd name="T4" fmla="*/ 0 w 277"/>
                <a:gd name="T5" fmla="*/ 45 h 442"/>
                <a:gd name="T6" fmla="*/ 7 w 277"/>
                <a:gd name="T7" fmla="*/ 0 h 442"/>
                <a:gd name="T8" fmla="*/ 277 w 277"/>
                <a:gd name="T9" fmla="*/ 60 h 442"/>
                <a:gd name="T10" fmla="*/ 187 w 277"/>
                <a:gd name="T11" fmla="*/ 442 h 442"/>
                <a:gd name="T12" fmla="*/ 157 w 277"/>
                <a:gd name="T13" fmla="*/ 435 h 44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77" h="442">
                  <a:moveTo>
                    <a:pt x="157" y="435"/>
                  </a:moveTo>
                  <a:lnTo>
                    <a:pt x="165" y="45"/>
                  </a:lnTo>
                  <a:lnTo>
                    <a:pt x="0" y="45"/>
                  </a:lnTo>
                  <a:lnTo>
                    <a:pt x="7" y="0"/>
                  </a:lnTo>
                  <a:lnTo>
                    <a:pt x="277" y="60"/>
                  </a:lnTo>
                  <a:lnTo>
                    <a:pt x="187" y="442"/>
                  </a:lnTo>
                  <a:lnTo>
                    <a:pt x="157" y="435"/>
                  </a:lnTo>
                  <a:close/>
                </a:path>
              </a:pathLst>
            </a:custGeom>
            <a:solidFill>
              <a:srgbClr val="AAAAAA"/>
            </a:solidFill>
            <a:ln w="0">
              <a:solidFill>
                <a:srgbClr val="AAAAAA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4065" name="Freeform 16"/>
            <p:cNvSpPr>
              <a:spLocks/>
            </p:cNvSpPr>
            <p:nvPr/>
          </p:nvSpPr>
          <p:spPr bwMode="auto">
            <a:xfrm>
              <a:off x="934" y="1517"/>
              <a:ext cx="67" cy="337"/>
            </a:xfrm>
            <a:custGeom>
              <a:avLst/>
              <a:gdLst>
                <a:gd name="T0" fmla="*/ 0 w 67"/>
                <a:gd name="T1" fmla="*/ 0 h 337"/>
                <a:gd name="T2" fmla="*/ 67 w 67"/>
                <a:gd name="T3" fmla="*/ 15 h 337"/>
                <a:gd name="T4" fmla="*/ 0 w 67"/>
                <a:gd name="T5" fmla="*/ 337 h 337"/>
                <a:gd name="T6" fmla="*/ 0 w 67"/>
                <a:gd name="T7" fmla="*/ 0 h 3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7" h="337">
                  <a:moveTo>
                    <a:pt x="0" y="0"/>
                  </a:moveTo>
                  <a:lnTo>
                    <a:pt x="67" y="15"/>
                  </a:lnTo>
                  <a:lnTo>
                    <a:pt x="0" y="3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AAAAA"/>
            </a:solidFill>
            <a:ln w="0">
              <a:solidFill>
                <a:srgbClr val="AAAAAA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4066" name="Freeform 17"/>
            <p:cNvSpPr>
              <a:spLocks/>
            </p:cNvSpPr>
            <p:nvPr/>
          </p:nvSpPr>
          <p:spPr bwMode="auto">
            <a:xfrm>
              <a:off x="484" y="1344"/>
              <a:ext cx="570" cy="578"/>
            </a:xfrm>
            <a:custGeom>
              <a:avLst/>
              <a:gdLst>
                <a:gd name="T0" fmla="*/ 0 w 570"/>
                <a:gd name="T1" fmla="*/ 578 h 578"/>
                <a:gd name="T2" fmla="*/ 412 w 570"/>
                <a:gd name="T3" fmla="*/ 578 h 578"/>
                <a:gd name="T4" fmla="*/ 412 w 570"/>
                <a:gd name="T5" fmla="*/ 555 h 578"/>
                <a:gd name="T6" fmla="*/ 465 w 570"/>
                <a:gd name="T7" fmla="*/ 563 h 578"/>
                <a:gd name="T8" fmla="*/ 570 w 570"/>
                <a:gd name="T9" fmla="*/ 83 h 578"/>
                <a:gd name="T10" fmla="*/ 202 w 570"/>
                <a:gd name="T11" fmla="*/ 0 h 578"/>
                <a:gd name="T12" fmla="*/ 187 w 570"/>
                <a:gd name="T13" fmla="*/ 90 h 578"/>
                <a:gd name="T14" fmla="*/ 0 w 570"/>
                <a:gd name="T15" fmla="*/ 90 h 578"/>
                <a:gd name="T16" fmla="*/ 0 w 570"/>
                <a:gd name="T17" fmla="*/ 578 h 57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70" h="578">
                  <a:moveTo>
                    <a:pt x="0" y="578"/>
                  </a:moveTo>
                  <a:lnTo>
                    <a:pt x="412" y="578"/>
                  </a:lnTo>
                  <a:lnTo>
                    <a:pt x="412" y="555"/>
                  </a:lnTo>
                  <a:lnTo>
                    <a:pt x="465" y="563"/>
                  </a:lnTo>
                  <a:lnTo>
                    <a:pt x="570" y="83"/>
                  </a:lnTo>
                  <a:lnTo>
                    <a:pt x="202" y="0"/>
                  </a:lnTo>
                  <a:lnTo>
                    <a:pt x="187" y="90"/>
                  </a:lnTo>
                  <a:lnTo>
                    <a:pt x="0" y="90"/>
                  </a:lnTo>
                  <a:lnTo>
                    <a:pt x="0" y="5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4067" name="Freeform 18"/>
            <p:cNvSpPr>
              <a:spLocks/>
            </p:cNvSpPr>
            <p:nvPr/>
          </p:nvSpPr>
          <p:spPr bwMode="auto">
            <a:xfrm>
              <a:off x="491" y="1367"/>
              <a:ext cx="548" cy="540"/>
            </a:xfrm>
            <a:custGeom>
              <a:avLst/>
              <a:gdLst>
                <a:gd name="T0" fmla="*/ 390 w 548"/>
                <a:gd name="T1" fmla="*/ 510 h 540"/>
                <a:gd name="T2" fmla="*/ 443 w 548"/>
                <a:gd name="T3" fmla="*/ 525 h 540"/>
                <a:gd name="T4" fmla="*/ 548 w 548"/>
                <a:gd name="T5" fmla="*/ 67 h 540"/>
                <a:gd name="T6" fmla="*/ 210 w 548"/>
                <a:gd name="T7" fmla="*/ 0 h 540"/>
                <a:gd name="T8" fmla="*/ 188 w 548"/>
                <a:gd name="T9" fmla="*/ 82 h 540"/>
                <a:gd name="T10" fmla="*/ 8 w 548"/>
                <a:gd name="T11" fmla="*/ 82 h 540"/>
                <a:gd name="T12" fmla="*/ 0 w 548"/>
                <a:gd name="T13" fmla="*/ 540 h 540"/>
                <a:gd name="T14" fmla="*/ 390 w 548"/>
                <a:gd name="T15" fmla="*/ 540 h 540"/>
                <a:gd name="T16" fmla="*/ 390 w 548"/>
                <a:gd name="T17" fmla="*/ 510 h 54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48" h="540">
                  <a:moveTo>
                    <a:pt x="390" y="510"/>
                  </a:moveTo>
                  <a:lnTo>
                    <a:pt x="443" y="525"/>
                  </a:lnTo>
                  <a:lnTo>
                    <a:pt x="548" y="67"/>
                  </a:lnTo>
                  <a:lnTo>
                    <a:pt x="210" y="0"/>
                  </a:lnTo>
                  <a:lnTo>
                    <a:pt x="188" y="82"/>
                  </a:lnTo>
                  <a:lnTo>
                    <a:pt x="8" y="82"/>
                  </a:lnTo>
                  <a:lnTo>
                    <a:pt x="0" y="540"/>
                  </a:lnTo>
                  <a:lnTo>
                    <a:pt x="390" y="540"/>
                  </a:lnTo>
                  <a:lnTo>
                    <a:pt x="390" y="5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4068" name="Freeform 19"/>
            <p:cNvSpPr>
              <a:spLocks/>
            </p:cNvSpPr>
            <p:nvPr/>
          </p:nvSpPr>
          <p:spPr bwMode="auto">
            <a:xfrm>
              <a:off x="536" y="1479"/>
              <a:ext cx="315" cy="390"/>
            </a:xfrm>
            <a:custGeom>
              <a:avLst/>
              <a:gdLst>
                <a:gd name="T0" fmla="*/ 308 w 315"/>
                <a:gd name="T1" fmla="*/ 390 h 390"/>
                <a:gd name="T2" fmla="*/ 315 w 315"/>
                <a:gd name="T3" fmla="*/ 0 h 390"/>
                <a:gd name="T4" fmla="*/ 135 w 315"/>
                <a:gd name="T5" fmla="*/ 0 h 390"/>
                <a:gd name="T6" fmla="*/ 0 w 315"/>
                <a:gd name="T7" fmla="*/ 0 h 390"/>
                <a:gd name="T8" fmla="*/ 0 w 315"/>
                <a:gd name="T9" fmla="*/ 390 h 390"/>
                <a:gd name="T10" fmla="*/ 308 w 315"/>
                <a:gd name="T11" fmla="*/ 390 h 39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15" h="390">
                  <a:moveTo>
                    <a:pt x="308" y="390"/>
                  </a:moveTo>
                  <a:lnTo>
                    <a:pt x="315" y="0"/>
                  </a:lnTo>
                  <a:lnTo>
                    <a:pt x="135" y="0"/>
                  </a:lnTo>
                  <a:lnTo>
                    <a:pt x="0" y="0"/>
                  </a:lnTo>
                  <a:lnTo>
                    <a:pt x="0" y="390"/>
                  </a:lnTo>
                  <a:lnTo>
                    <a:pt x="308" y="39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4069" name="Rectangle 20"/>
            <p:cNvSpPr>
              <a:spLocks noChangeArrowheads="1"/>
            </p:cNvSpPr>
            <p:nvPr/>
          </p:nvSpPr>
          <p:spPr bwMode="auto">
            <a:xfrm>
              <a:off x="589" y="1524"/>
              <a:ext cx="157" cy="3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800000"/>
                </a:buClr>
                <a:buSzPct val="6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è"/>
                <a:defRPr sz="2200">
                  <a:solidFill>
                    <a:schemeClr val="tx1"/>
                  </a:solidFill>
                  <a:latin typeface="Arial Narrow" panose="020B060602020203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9900"/>
                </a:buClr>
                <a:buSzPct val="8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F9900"/>
                </a:buClr>
                <a:buSzPct val="125000"/>
                <a:buFont typeface="Arial Narrow" panose="020B0606020202030204" pitchFamily="34" charset="0"/>
                <a:buChar char="−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000">
                <a:latin typeface="Arial" panose="020B0604020202020204" pitchFamily="34" charset="0"/>
              </a:endParaRPr>
            </a:p>
          </p:txBody>
        </p:sp>
        <p:sp>
          <p:nvSpPr>
            <p:cNvPr id="44070" name="Rectangle 21"/>
            <p:cNvSpPr>
              <a:spLocks noChangeArrowheads="1"/>
            </p:cNvSpPr>
            <p:nvPr/>
          </p:nvSpPr>
          <p:spPr bwMode="auto">
            <a:xfrm>
              <a:off x="589" y="1599"/>
              <a:ext cx="187" cy="3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800000"/>
                </a:buClr>
                <a:buSzPct val="6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è"/>
                <a:defRPr sz="2200">
                  <a:solidFill>
                    <a:schemeClr val="tx1"/>
                  </a:solidFill>
                  <a:latin typeface="Arial Narrow" panose="020B060602020203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9900"/>
                </a:buClr>
                <a:buSzPct val="8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F9900"/>
                </a:buClr>
                <a:buSzPct val="125000"/>
                <a:buFont typeface="Arial Narrow" panose="020B0606020202030204" pitchFamily="34" charset="0"/>
                <a:buChar char="−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000">
                <a:latin typeface="Arial" panose="020B0604020202020204" pitchFamily="34" charset="0"/>
              </a:endParaRPr>
            </a:p>
          </p:txBody>
        </p:sp>
        <p:sp>
          <p:nvSpPr>
            <p:cNvPr id="44071" name="Rectangle 22"/>
            <p:cNvSpPr>
              <a:spLocks noChangeArrowheads="1"/>
            </p:cNvSpPr>
            <p:nvPr/>
          </p:nvSpPr>
          <p:spPr bwMode="auto">
            <a:xfrm>
              <a:off x="589" y="1667"/>
              <a:ext cx="135" cy="3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800000"/>
                </a:buClr>
                <a:buSzPct val="6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è"/>
                <a:defRPr sz="2200">
                  <a:solidFill>
                    <a:schemeClr val="tx1"/>
                  </a:solidFill>
                  <a:latin typeface="Arial Narrow" panose="020B060602020203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9900"/>
                </a:buClr>
                <a:buSzPct val="8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F9900"/>
                </a:buClr>
                <a:buSzPct val="125000"/>
                <a:buFont typeface="Arial Narrow" panose="020B0606020202030204" pitchFamily="34" charset="0"/>
                <a:buChar char="−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000">
                <a:latin typeface="Arial" panose="020B0604020202020204" pitchFamily="34" charset="0"/>
              </a:endParaRPr>
            </a:p>
          </p:txBody>
        </p:sp>
        <p:sp>
          <p:nvSpPr>
            <p:cNvPr id="44072" name="Rectangle 23"/>
            <p:cNvSpPr>
              <a:spLocks noChangeArrowheads="1"/>
            </p:cNvSpPr>
            <p:nvPr/>
          </p:nvSpPr>
          <p:spPr bwMode="auto">
            <a:xfrm>
              <a:off x="589" y="1734"/>
              <a:ext cx="187" cy="3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800000"/>
                </a:buClr>
                <a:buSzPct val="6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è"/>
                <a:defRPr sz="2200">
                  <a:solidFill>
                    <a:schemeClr val="tx1"/>
                  </a:solidFill>
                  <a:latin typeface="Arial Narrow" panose="020B060602020203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9900"/>
                </a:buClr>
                <a:buSzPct val="8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F9900"/>
                </a:buClr>
                <a:buSzPct val="125000"/>
                <a:buFont typeface="Arial Narrow" panose="020B0606020202030204" pitchFamily="34" charset="0"/>
                <a:buChar char="−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000">
                <a:latin typeface="Arial" panose="020B0604020202020204" pitchFamily="34" charset="0"/>
              </a:endParaRPr>
            </a:p>
          </p:txBody>
        </p:sp>
        <p:sp>
          <p:nvSpPr>
            <p:cNvPr id="44073" name="Rectangle 24"/>
            <p:cNvSpPr>
              <a:spLocks noChangeArrowheads="1"/>
            </p:cNvSpPr>
            <p:nvPr/>
          </p:nvSpPr>
          <p:spPr bwMode="auto">
            <a:xfrm>
              <a:off x="589" y="1794"/>
              <a:ext cx="165" cy="4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800000"/>
                </a:buClr>
                <a:buSzPct val="6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è"/>
                <a:defRPr sz="2200">
                  <a:solidFill>
                    <a:schemeClr val="tx1"/>
                  </a:solidFill>
                  <a:latin typeface="Arial Narrow" panose="020B060602020203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9900"/>
                </a:buClr>
                <a:buSzPct val="8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F9900"/>
                </a:buClr>
                <a:buSzPct val="125000"/>
                <a:buFont typeface="Arial Narrow" panose="020B0606020202030204" pitchFamily="34" charset="0"/>
                <a:buChar char="−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000">
                <a:latin typeface="Arial" panose="020B0604020202020204" pitchFamily="34" charset="0"/>
              </a:endParaRPr>
            </a:p>
          </p:txBody>
        </p:sp>
        <p:sp>
          <p:nvSpPr>
            <p:cNvPr id="44074" name="Freeform 25"/>
            <p:cNvSpPr>
              <a:spLocks/>
            </p:cNvSpPr>
            <p:nvPr/>
          </p:nvSpPr>
          <p:spPr bwMode="auto">
            <a:xfrm>
              <a:off x="716" y="1404"/>
              <a:ext cx="278" cy="443"/>
            </a:xfrm>
            <a:custGeom>
              <a:avLst/>
              <a:gdLst>
                <a:gd name="T0" fmla="*/ 165 w 278"/>
                <a:gd name="T1" fmla="*/ 435 h 443"/>
                <a:gd name="T2" fmla="*/ 165 w 278"/>
                <a:gd name="T3" fmla="*/ 45 h 443"/>
                <a:gd name="T4" fmla="*/ 0 w 278"/>
                <a:gd name="T5" fmla="*/ 45 h 443"/>
                <a:gd name="T6" fmla="*/ 8 w 278"/>
                <a:gd name="T7" fmla="*/ 0 h 443"/>
                <a:gd name="T8" fmla="*/ 278 w 278"/>
                <a:gd name="T9" fmla="*/ 60 h 443"/>
                <a:gd name="T10" fmla="*/ 195 w 278"/>
                <a:gd name="T11" fmla="*/ 443 h 443"/>
                <a:gd name="T12" fmla="*/ 165 w 278"/>
                <a:gd name="T13" fmla="*/ 435 h 44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78" h="443">
                  <a:moveTo>
                    <a:pt x="165" y="435"/>
                  </a:moveTo>
                  <a:lnTo>
                    <a:pt x="165" y="45"/>
                  </a:lnTo>
                  <a:lnTo>
                    <a:pt x="0" y="45"/>
                  </a:lnTo>
                  <a:lnTo>
                    <a:pt x="8" y="0"/>
                  </a:lnTo>
                  <a:lnTo>
                    <a:pt x="278" y="60"/>
                  </a:lnTo>
                  <a:lnTo>
                    <a:pt x="195" y="443"/>
                  </a:lnTo>
                  <a:lnTo>
                    <a:pt x="165" y="4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4075" name="Freeform 26"/>
            <p:cNvSpPr>
              <a:spLocks/>
            </p:cNvSpPr>
            <p:nvPr/>
          </p:nvSpPr>
          <p:spPr bwMode="auto">
            <a:xfrm>
              <a:off x="896" y="1479"/>
              <a:ext cx="75" cy="338"/>
            </a:xfrm>
            <a:custGeom>
              <a:avLst/>
              <a:gdLst>
                <a:gd name="T0" fmla="*/ 0 w 75"/>
                <a:gd name="T1" fmla="*/ 0 h 338"/>
                <a:gd name="T2" fmla="*/ 75 w 75"/>
                <a:gd name="T3" fmla="*/ 15 h 338"/>
                <a:gd name="T4" fmla="*/ 0 w 75"/>
                <a:gd name="T5" fmla="*/ 338 h 338"/>
                <a:gd name="T6" fmla="*/ 0 w 75"/>
                <a:gd name="T7" fmla="*/ 0 h 33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5" h="338">
                  <a:moveTo>
                    <a:pt x="0" y="0"/>
                  </a:moveTo>
                  <a:lnTo>
                    <a:pt x="75" y="15"/>
                  </a:lnTo>
                  <a:lnTo>
                    <a:pt x="0" y="3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4076" name="Rectangle 27"/>
            <p:cNvSpPr>
              <a:spLocks noChangeArrowheads="1"/>
            </p:cNvSpPr>
            <p:nvPr/>
          </p:nvSpPr>
          <p:spPr bwMode="auto">
            <a:xfrm>
              <a:off x="476" y="1974"/>
              <a:ext cx="500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800000"/>
                </a:buClr>
                <a:buSzPct val="6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è"/>
                <a:defRPr sz="2200">
                  <a:solidFill>
                    <a:schemeClr val="tx1"/>
                  </a:solidFill>
                  <a:latin typeface="Arial Narrow" panose="020B060602020203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9900"/>
                </a:buClr>
                <a:buSzPct val="8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F9900"/>
                </a:buClr>
                <a:buSzPct val="125000"/>
                <a:buFont typeface="Arial Narrow" panose="020B0606020202030204" pitchFamily="34" charset="0"/>
                <a:buChar char="−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ru-RU" sz="1600" b="1">
                  <a:solidFill>
                    <a:srgbClr val="000000"/>
                  </a:solidFill>
                </a:rPr>
                <a:t>Документ</a:t>
              </a:r>
              <a:endParaRPr lang="ru-RU" altLang="ru-RU" sz="1600"/>
            </a:p>
          </p:txBody>
        </p:sp>
      </p:grpSp>
      <p:grpSp>
        <p:nvGrpSpPr>
          <p:cNvPr id="44037" name="Group 28"/>
          <p:cNvGrpSpPr>
            <a:grpSpLocks/>
          </p:cNvGrpSpPr>
          <p:nvPr/>
        </p:nvGrpSpPr>
        <p:grpSpPr bwMode="auto">
          <a:xfrm>
            <a:off x="179388" y="2420938"/>
            <a:ext cx="1465262" cy="1401762"/>
            <a:chOff x="431" y="2750"/>
            <a:chExt cx="923" cy="883"/>
          </a:xfrm>
        </p:grpSpPr>
        <p:sp>
          <p:nvSpPr>
            <p:cNvPr id="44038" name="Freeform 29"/>
            <p:cNvSpPr>
              <a:spLocks/>
            </p:cNvSpPr>
            <p:nvPr/>
          </p:nvSpPr>
          <p:spPr bwMode="auto">
            <a:xfrm>
              <a:off x="521" y="2750"/>
              <a:ext cx="1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4039" name="Freeform 30"/>
            <p:cNvSpPr>
              <a:spLocks/>
            </p:cNvSpPr>
            <p:nvPr/>
          </p:nvSpPr>
          <p:spPr bwMode="auto">
            <a:xfrm>
              <a:off x="649" y="2758"/>
              <a:ext cx="562" cy="562"/>
            </a:xfrm>
            <a:custGeom>
              <a:avLst/>
              <a:gdLst>
                <a:gd name="T0" fmla="*/ 30 w 562"/>
                <a:gd name="T1" fmla="*/ 0 h 562"/>
                <a:gd name="T2" fmla="*/ 435 w 562"/>
                <a:gd name="T3" fmla="*/ 7 h 562"/>
                <a:gd name="T4" fmla="*/ 457 w 562"/>
                <a:gd name="T5" fmla="*/ 15 h 562"/>
                <a:gd name="T6" fmla="*/ 532 w 562"/>
                <a:gd name="T7" fmla="*/ 82 h 562"/>
                <a:gd name="T8" fmla="*/ 540 w 562"/>
                <a:gd name="T9" fmla="*/ 345 h 562"/>
                <a:gd name="T10" fmla="*/ 555 w 562"/>
                <a:gd name="T11" fmla="*/ 345 h 562"/>
                <a:gd name="T12" fmla="*/ 562 w 562"/>
                <a:gd name="T13" fmla="*/ 502 h 562"/>
                <a:gd name="T14" fmla="*/ 480 w 562"/>
                <a:gd name="T15" fmla="*/ 562 h 562"/>
                <a:gd name="T16" fmla="*/ 0 w 562"/>
                <a:gd name="T17" fmla="*/ 547 h 562"/>
                <a:gd name="T18" fmla="*/ 0 w 562"/>
                <a:gd name="T19" fmla="*/ 382 h 562"/>
                <a:gd name="T20" fmla="*/ 15 w 562"/>
                <a:gd name="T21" fmla="*/ 382 h 562"/>
                <a:gd name="T22" fmla="*/ 30 w 562"/>
                <a:gd name="T23" fmla="*/ 0 h 56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62" h="562">
                  <a:moveTo>
                    <a:pt x="30" y="0"/>
                  </a:moveTo>
                  <a:lnTo>
                    <a:pt x="435" y="7"/>
                  </a:lnTo>
                  <a:lnTo>
                    <a:pt x="457" y="15"/>
                  </a:lnTo>
                  <a:lnTo>
                    <a:pt x="532" y="82"/>
                  </a:lnTo>
                  <a:lnTo>
                    <a:pt x="540" y="345"/>
                  </a:lnTo>
                  <a:lnTo>
                    <a:pt x="555" y="345"/>
                  </a:lnTo>
                  <a:lnTo>
                    <a:pt x="562" y="502"/>
                  </a:lnTo>
                  <a:lnTo>
                    <a:pt x="480" y="562"/>
                  </a:lnTo>
                  <a:lnTo>
                    <a:pt x="0" y="547"/>
                  </a:lnTo>
                  <a:lnTo>
                    <a:pt x="0" y="382"/>
                  </a:lnTo>
                  <a:lnTo>
                    <a:pt x="15" y="382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4040" name="Freeform 31"/>
            <p:cNvSpPr>
              <a:spLocks/>
            </p:cNvSpPr>
            <p:nvPr/>
          </p:nvSpPr>
          <p:spPr bwMode="auto">
            <a:xfrm>
              <a:off x="679" y="2773"/>
              <a:ext cx="397" cy="367"/>
            </a:xfrm>
            <a:custGeom>
              <a:avLst/>
              <a:gdLst>
                <a:gd name="T0" fmla="*/ 0 w 397"/>
                <a:gd name="T1" fmla="*/ 360 h 367"/>
                <a:gd name="T2" fmla="*/ 397 w 397"/>
                <a:gd name="T3" fmla="*/ 367 h 367"/>
                <a:gd name="T4" fmla="*/ 397 w 397"/>
                <a:gd name="T5" fmla="*/ 0 h 367"/>
                <a:gd name="T6" fmla="*/ 7 w 397"/>
                <a:gd name="T7" fmla="*/ 0 h 367"/>
                <a:gd name="T8" fmla="*/ 0 w 397"/>
                <a:gd name="T9" fmla="*/ 360 h 3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97" h="367">
                  <a:moveTo>
                    <a:pt x="0" y="360"/>
                  </a:moveTo>
                  <a:lnTo>
                    <a:pt x="397" y="367"/>
                  </a:lnTo>
                  <a:lnTo>
                    <a:pt x="397" y="0"/>
                  </a:lnTo>
                  <a:lnTo>
                    <a:pt x="7" y="0"/>
                  </a:lnTo>
                  <a:lnTo>
                    <a:pt x="0" y="36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4041" name="Freeform 32"/>
            <p:cNvSpPr>
              <a:spLocks/>
            </p:cNvSpPr>
            <p:nvPr/>
          </p:nvSpPr>
          <p:spPr bwMode="auto">
            <a:xfrm>
              <a:off x="664" y="3155"/>
              <a:ext cx="457" cy="158"/>
            </a:xfrm>
            <a:custGeom>
              <a:avLst/>
              <a:gdLst>
                <a:gd name="T0" fmla="*/ 0 w 457"/>
                <a:gd name="T1" fmla="*/ 0 h 158"/>
                <a:gd name="T2" fmla="*/ 457 w 457"/>
                <a:gd name="T3" fmla="*/ 0 h 158"/>
                <a:gd name="T4" fmla="*/ 457 w 457"/>
                <a:gd name="T5" fmla="*/ 158 h 158"/>
                <a:gd name="T6" fmla="*/ 0 w 457"/>
                <a:gd name="T7" fmla="*/ 143 h 158"/>
                <a:gd name="T8" fmla="*/ 0 w 457"/>
                <a:gd name="T9" fmla="*/ 0 h 1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57" h="158">
                  <a:moveTo>
                    <a:pt x="0" y="0"/>
                  </a:moveTo>
                  <a:lnTo>
                    <a:pt x="457" y="0"/>
                  </a:lnTo>
                  <a:lnTo>
                    <a:pt x="457" y="158"/>
                  </a:lnTo>
                  <a:lnTo>
                    <a:pt x="0" y="1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4042" name="Freeform 33"/>
            <p:cNvSpPr>
              <a:spLocks/>
            </p:cNvSpPr>
            <p:nvPr/>
          </p:nvSpPr>
          <p:spPr bwMode="auto">
            <a:xfrm>
              <a:off x="1091" y="2788"/>
              <a:ext cx="83" cy="352"/>
            </a:xfrm>
            <a:custGeom>
              <a:avLst/>
              <a:gdLst>
                <a:gd name="T0" fmla="*/ 8 w 83"/>
                <a:gd name="T1" fmla="*/ 0 h 352"/>
                <a:gd name="T2" fmla="*/ 75 w 83"/>
                <a:gd name="T3" fmla="*/ 60 h 352"/>
                <a:gd name="T4" fmla="*/ 83 w 83"/>
                <a:gd name="T5" fmla="*/ 285 h 352"/>
                <a:gd name="T6" fmla="*/ 0 w 83"/>
                <a:gd name="T7" fmla="*/ 352 h 352"/>
                <a:gd name="T8" fmla="*/ 8 w 83"/>
                <a:gd name="T9" fmla="*/ 0 h 3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3" h="352">
                  <a:moveTo>
                    <a:pt x="8" y="0"/>
                  </a:moveTo>
                  <a:lnTo>
                    <a:pt x="75" y="60"/>
                  </a:lnTo>
                  <a:lnTo>
                    <a:pt x="83" y="285"/>
                  </a:lnTo>
                  <a:lnTo>
                    <a:pt x="0" y="352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4043" name="Freeform 34"/>
            <p:cNvSpPr>
              <a:spLocks/>
            </p:cNvSpPr>
            <p:nvPr/>
          </p:nvSpPr>
          <p:spPr bwMode="auto">
            <a:xfrm>
              <a:off x="1136" y="3125"/>
              <a:ext cx="60" cy="173"/>
            </a:xfrm>
            <a:custGeom>
              <a:avLst/>
              <a:gdLst>
                <a:gd name="T0" fmla="*/ 0 w 60"/>
                <a:gd name="T1" fmla="*/ 38 h 173"/>
                <a:gd name="T2" fmla="*/ 53 w 60"/>
                <a:gd name="T3" fmla="*/ 0 h 173"/>
                <a:gd name="T4" fmla="*/ 60 w 60"/>
                <a:gd name="T5" fmla="*/ 128 h 173"/>
                <a:gd name="T6" fmla="*/ 0 w 60"/>
                <a:gd name="T7" fmla="*/ 173 h 173"/>
                <a:gd name="T8" fmla="*/ 0 w 60"/>
                <a:gd name="T9" fmla="*/ 38 h 1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" h="173">
                  <a:moveTo>
                    <a:pt x="0" y="38"/>
                  </a:moveTo>
                  <a:lnTo>
                    <a:pt x="53" y="0"/>
                  </a:lnTo>
                  <a:lnTo>
                    <a:pt x="60" y="128"/>
                  </a:lnTo>
                  <a:lnTo>
                    <a:pt x="0" y="173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4044" name="Freeform 35"/>
            <p:cNvSpPr>
              <a:spLocks/>
            </p:cNvSpPr>
            <p:nvPr/>
          </p:nvSpPr>
          <p:spPr bwMode="auto">
            <a:xfrm>
              <a:off x="716" y="2810"/>
              <a:ext cx="330" cy="293"/>
            </a:xfrm>
            <a:custGeom>
              <a:avLst/>
              <a:gdLst>
                <a:gd name="T0" fmla="*/ 0 w 330"/>
                <a:gd name="T1" fmla="*/ 285 h 293"/>
                <a:gd name="T2" fmla="*/ 323 w 330"/>
                <a:gd name="T3" fmla="*/ 293 h 293"/>
                <a:gd name="T4" fmla="*/ 330 w 330"/>
                <a:gd name="T5" fmla="*/ 0 h 293"/>
                <a:gd name="T6" fmla="*/ 8 w 330"/>
                <a:gd name="T7" fmla="*/ 0 h 293"/>
                <a:gd name="T8" fmla="*/ 0 w 330"/>
                <a:gd name="T9" fmla="*/ 285 h 2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30" h="293">
                  <a:moveTo>
                    <a:pt x="0" y="285"/>
                  </a:moveTo>
                  <a:lnTo>
                    <a:pt x="323" y="293"/>
                  </a:lnTo>
                  <a:lnTo>
                    <a:pt x="330" y="0"/>
                  </a:lnTo>
                  <a:lnTo>
                    <a:pt x="8" y="0"/>
                  </a:lnTo>
                  <a:lnTo>
                    <a:pt x="0" y="285"/>
                  </a:lnTo>
                  <a:close/>
                </a:path>
              </a:pathLst>
            </a:custGeom>
            <a:solidFill>
              <a:srgbClr val="CC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4045" name="Freeform 36"/>
            <p:cNvSpPr>
              <a:spLocks/>
            </p:cNvSpPr>
            <p:nvPr/>
          </p:nvSpPr>
          <p:spPr bwMode="auto">
            <a:xfrm>
              <a:off x="694" y="3193"/>
              <a:ext cx="390" cy="75"/>
            </a:xfrm>
            <a:custGeom>
              <a:avLst/>
              <a:gdLst>
                <a:gd name="T0" fmla="*/ 0 w 390"/>
                <a:gd name="T1" fmla="*/ 67 h 75"/>
                <a:gd name="T2" fmla="*/ 390 w 390"/>
                <a:gd name="T3" fmla="*/ 75 h 75"/>
                <a:gd name="T4" fmla="*/ 390 w 390"/>
                <a:gd name="T5" fmla="*/ 0 h 75"/>
                <a:gd name="T6" fmla="*/ 0 w 390"/>
                <a:gd name="T7" fmla="*/ 0 h 75"/>
                <a:gd name="T8" fmla="*/ 0 w 390"/>
                <a:gd name="T9" fmla="*/ 67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90" h="75">
                  <a:moveTo>
                    <a:pt x="0" y="67"/>
                  </a:moveTo>
                  <a:lnTo>
                    <a:pt x="390" y="75"/>
                  </a:lnTo>
                  <a:lnTo>
                    <a:pt x="390" y="0"/>
                  </a:lnTo>
                  <a:lnTo>
                    <a:pt x="0" y="0"/>
                  </a:lnTo>
                  <a:lnTo>
                    <a:pt x="0" y="67"/>
                  </a:lnTo>
                  <a:close/>
                </a:path>
              </a:pathLst>
            </a:custGeom>
            <a:solidFill>
              <a:srgbClr val="CC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4046" name="Rectangle 37"/>
            <p:cNvSpPr>
              <a:spLocks noChangeArrowheads="1"/>
            </p:cNvSpPr>
            <p:nvPr/>
          </p:nvSpPr>
          <p:spPr bwMode="auto">
            <a:xfrm>
              <a:off x="956" y="3208"/>
              <a:ext cx="105" cy="3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800000"/>
                </a:buClr>
                <a:buSzPct val="6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è"/>
                <a:defRPr sz="2200">
                  <a:solidFill>
                    <a:schemeClr val="tx1"/>
                  </a:solidFill>
                  <a:latin typeface="Arial Narrow" panose="020B060602020203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9900"/>
                </a:buClr>
                <a:buSzPct val="8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F9900"/>
                </a:buClr>
                <a:buSzPct val="125000"/>
                <a:buFont typeface="Arial Narrow" panose="020B0606020202030204" pitchFamily="34" charset="0"/>
                <a:buChar char="−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000">
                <a:latin typeface="Arial" panose="020B0604020202020204" pitchFamily="34" charset="0"/>
              </a:endParaRPr>
            </a:p>
          </p:txBody>
        </p:sp>
        <p:sp>
          <p:nvSpPr>
            <p:cNvPr id="44047" name="Freeform 38"/>
            <p:cNvSpPr>
              <a:spLocks/>
            </p:cNvSpPr>
            <p:nvPr/>
          </p:nvSpPr>
          <p:spPr bwMode="auto">
            <a:xfrm>
              <a:off x="724" y="3200"/>
              <a:ext cx="37" cy="38"/>
            </a:xfrm>
            <a:custGeom>
              <a:avLst/>
              <a:gdLst>
                <a:gd name="T0" fmla="*/ 37 w 37"/>
                <a:gd name="T1" fmla="*/ 38 h 38"/>
                <a:gd name="T2" fmla="*/ 37 w 37"/>
                <a:gd name="T3" fmla="*/ 8 h 38"/>
                <a:gd name="T4" fmla="*/ 0 w 37"/>
                <a:gd name="T5" fmla="*/ 0 h 38"/>
                <a:gd name="T6" fmla="*/ 0 w 37"/>
                <a:gd name="T7" fmla="*/ 38 h 38"/>
                <a:gd name="T8" fmla="*/ 37 w 37"/>
                <a:gd name="T9" fmla="*/ 38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7" h="38">
                  <a:moveTo>
                    <a:pt x="37" y="38"/>
                  </a:moveTo>
                  <a:lnTo>
                    <a:pt x="37" y="8"/>
                  </a:lnTo>
                  <a:lnTo>
                    <a:pt x="0" y="0"/>
                  </a:lnTo>
                  <a:lnTo>
                    <a:pt x="0" y="38"/>
                  </a:lnTo>
                  <a:lnTo>
                    <a:pt x="37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4048" name="Freeform 39"/>
            <p:cNvSpPr>
              <a:spLocks/>
            </p:cNvSpPr>
            <p:nvPr/>
          </p:nvSpPr>
          <p:spPr bwMode="auto">
            <a:xfrm>
              <a:off x="964" y="3058"/>
              <a:ext cx="45" cy="37"/>
            </a:xfrm>
            <a:custGeom>
              <a:avLst/>
              <a:gdLst>
                <a:gd name="T0" fmla="*/ 37 w 45"/>
                <a:gd name="T1" fmla="*/ 37 h 37"/>
                <a:gd name="T2" fmla="*/ 45 w 45"/>
                <a:gd name="T3" fmla="*/ 0 h 37"/>
                <a:gd name="T4" fmla="*/ 0 w 45"/>
                <a:gd name="T5" fmla="*/ 0 h 37"/>
                <a:gd name="T6" fmla="*/ 0 w 45"/>
                <a:gd name="T7" fmla="*/ 37 h 37"/>
                <a:gd name="T8" fmla="*/ 37 w 45"/>
                <a:gd name="T9" fmla="*/ 37 h 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5" h="37">
                  <a:moveTo>
                    <a:pt x="37" y="37"/>
                  </a:moveTo>
                  <a:lnTo>
                    <a:pt x="45" y="0"/>
                  </a:lnTo>
                  <a:lnTo>
                    <a:pt x="0" y="0"/>
                  </a:lnTo>
                  <a:lnTo>
                    <a:pt x="0" y="37"/>
                  </a:lnTo>
                  <a:lnTo>
                    <a:pt x="37" y="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4049" name="Freeform 40"/>
            <p:cNvSpPr>
              <a:spLocks/>
            </p:cNvSpPr>
            <p:nvPr/>
          </p:nvSpPr>
          <p:spPr bwMode="auto">
            <a:xfrm>
              <a:off x="746" y="2825"/>
              <a:ext cx="278" cy="218"/>
            </a:xfrm>
            <a:custGeom>
              <a:avLst/>
              <a:gdLst>
                <a:gd name="T0" fmla="*/ 0 w 278"/>
                <a:gd name="T1" fmla="*/ 218 h 218"/>
                <a:gd name="T2" fmla="*/ 278 w 278"/>
                <a:gd name="T3" fmla="*/ 210 h 218"/>
                <a:gd name="T4" fmla="*/ 278 w 278"/>
                <a:gd name="T5" fmla="*/ 0 h 218"/>
                <a:gd name="T6" fmla="*/ 0 w 278"/>
                <a:gd name="T7" fmla="*/ 0 h 218"/>
                <a:gd name="T8" fmla="*/ 0 w 278"/>
                <a:gd name="T9" fmla="*/ 218 h 2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8" h="218">
                  <a:moveTo>
                    <a:pt x="0" y="218"/>
                  </a:moveTo>
                  <a:lnTo>
                    <a:pt x="278" y="210"/>
                  </a:lnTo>
                  <a:lnTo>
                    <a:pt x="278" y="0"/>
                  </a:lnTo>
                  <a:lnTo>
                    <a:pt x="0" y="0"/>
                  </a:lnTo>
                  <a:lnTo>
                    <a:pt x="0" y="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4050" name="Freeform 41"/>
            <p:cNvSpPr>
              <a:spLocks/>
            </p:cNvSpPr>
            <p:nvPr/>
          </p:nvSpPr>
          <p:spPr bwMode="auto">
            <a:xfrm>
              <a:off x="784" y="2863"/>
              <a:ext cx="202" cy="142"/>
            </a:xfrm>
            <a:custGeom>
              <a:avLst/>
              <a:gdLst>
                <a:gd name="T0" fmla="*/ 0 w 202"/>
                <a:gd name="T1" fmla="*/ 142 h 142"/>
                <a:gd name="T2" fmla="*/ 202 w 202"/>
                <a:gd name="T3" fmla="*/ 142 h 142"/>
                <a:gd name="T4" fmla="*/ 202 w 202"/>
                <a:gd name="T5" fmla="*/ 0 h 142"/>
                <a:gd name="T6" fmla="*/ 7 w 202"/>
                <a:gd name="T7" fmla="*/ 0 h 142"/>
                <a:gd name="T8" fmla="*/ 0 w 202"/>
                <a:gd name="T9" fmla="*/ 142 h 1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2" h="142">
                  <a:moveTo>
                    <a:pt x="0" y="142"/>
                  </a:moveTo>
                  <a:lnTo>
                    <a:pt x="202" y="142"/>
                  </a:lnTo>
                  <a:lnTo>
                    <a:pt x="202" y="0"/>
                  </a:lnTo>
                  <a:lnTo>
                    <a:pt x="7" y="0"/>
                  </a:lnTo>
                  <a:lnTo>
                    <a:pt x="0" y="142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4051" name="Rectangle 42"/>
            <p:cNvSpPr>
              <a:spLocks noChangeArrowheads="1"/>
            </p:cNvSpPr>
            <p:nvPr/>
          </p:nvSpPr>
          <p:spPr bwMode="auto">
            <a:xfrm>
              <a:off x="576" y="3269"/>
              <a:ext cx="632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800000"/>
                </a:buClr>
                <a:buSzPct val="6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è"/>
                <a:defRPr sz="2200">
                  <a:solidFill>
                    <a:schemeClr val="tx1"/>
                  </a:solidFill>
                  <a:latin typeface="Arial Narrow" panose="020B060602020203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9900"/>
                </a:buClr>
                <a:buSzPct val="8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F9900"/>
                </a:buClr>
                <a:buSzPct val="125000"/>
                <a:buFont typeface="Arial Narrow" panose="020B0606020202030204" pitchFamily="34" charset="0"/>
                <a:buChar char="−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ru-RU" sz="1600" b="1">
                  <a:solidFill>
                    <a:srgbClr val="000000"/>
                  </a:solidFill>
                </a:rPr>
                <a:t>Прикладная</a:t>
              </a:r>
              <a:endParaRPr lang="ru-RU" altLang="ru-RU" sz="1600"/>
            </a:p>
          </p:txBody>
        </p:sp>
        <p:sp>
          <p:nvSpPr>
            <p:cNvPr id="44052" name="Rectangle 43"/>
            <p:cNvSpPr>
              <a:spLocks noChangeArrowheads="1"/>
            </p:cNvSpPr>
            <p:nvPr/>
          </p:nvSpPr>
          <p:spPr bwMode="auto">
            <a:xfrm>
              <a:off x="431" y="3374"/>
              <a:ext cx="923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800000"/>
                </a:buClr>
                <a:buSzPct val="6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è"/>
                <a:defRPr sz="2200">
                  <a:solidFill>
                    <a:schemeClr val="tx1"/>
                  </a:solidFill>
                  <a:latin typeface="Arial Narrow" panose="020B060602020203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9900"/>
                </a:buClr>
                <a:buSzPct val="8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F9900"/>
                </a:buClr>
                <a:buSzPct val="125000"/>
                <a:buFont typeface="Arial Narrow" panose="020B0606020202030204" pitchFamily="34" charset="0"/>
                <a:buChar char="−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ru-RU" sz="1600" b="1">
                  <a:solidFill>
                    <a:srgbClr val="000000"/>
                  </a:solidFill>
                </a:rPr>
                <a:t>информационная</a:t>
              </a:r>
              <a:endParaRPr lang="ru-RU" altLang="ru-RU" sz="1600"/>
            </a:p>
          </p:txBody>
        </p:sp>
        <p:sp>
          <p:nvSpPr>
            <p:cNvPr id="44053" name="Rectangle 44"/>
            <p:cNvSpPr>
              <a:spLocks noChangeArrowheads="1"/>
            </p:cNvSpPr>
            <p:nvPr/>
          </p:nvSpPr>
          <p:spPr bwMode="auto">
            <a:xfrm>
              <a:off x="679" y="3479"/>
              <a:ext cx="426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800000"/>
                </a:buClr>
                <a:buSzPct val="6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è"/>
                <a:defRPr sz="2200">
                  <a:solidFill>
                    <a:schemeClr val="tx1"/>
                  </a:solidFill>
                  <a:latin typeface="Arial Narrow" panose="020B060602020203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9900"/>
                </a:buClr>
                <a:buSzPct val="8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F9900"/>
                </a:buClr>
                <a:buSzPct val="125000"/>
                <a:buFont typeface="Arial Narrow" panose="020B0606020202030204" pitchFamily="34" charset="0"/>
                <a:buChar char="−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ru-RU" sz="1600" b="1">
                  <a:solidFill>
                    <a:srgbClr val="000000"/>
                  </a:solidFill>
                </a:rPr>
                <a:t>система</a:t>
              </a:r>
              <a:endParaRPr lang="ru-RU" altLang="ru-RU" sz="16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 sz="3200" smtClean="0">
                <a:solidFill>
                  <a:schemeClr val="accent2"/>
                </a:solidFill>
              </a:rPr>
              <a:t>Разработка ключевых показателей и программ мероприятий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3800" y="4292600"/>
            <a:ext cx="3671888" cy="1584325"/>
          </a:xfrm>
        </p:spPr>
        <p:txBody>
          <a:bodyPr/>
          <a:lstStyle/>
          <a:p>
            <a:pPr eaLnBrk="1" hangingPunct="1"/>
            <a:r>
              <a:rPr lang="ru-RU" altLang="ru-RU" smtClean="0"/>
              <a:t>Стратегические цели детализируются на  диаграмме окружения цели</a:t>
            </a:r>
          </a:p>
        </p:txBody>
      </p:sp>
      <p:pic>
        <p:nvPicPr>
          <p:cNvPr id="4506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1519238"/>
            <a:ext cx="4365625" cy="412432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061" name="AutoShape 5"/>
          <p:cNvSpPr>
            <a:spLocks noChangeArrowheads="1"/>
          </p:cNvSpPr>
          <p:nvPr/>
        </p:nvSpPr>
        <p:spPr bwMode="auto">
          <a:xfrm>
            <a:off x="4970463" y="1196975"/>
            <a:ext cx="3792537" cy="2900363"/>
          </a:xfrm>
          <a:prstGeom prst="wedgeRectCallout">
            <a:avLst>
              <a:gd name="adj1" fmla="val -91509"/>
              <a:gd name="adj2" fmla="val 54815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800000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è"/>
              <a:defRPr sz="22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9900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SzPct val="125000"/>
              <a:buFont typeface="Arial Narrow" panose="020B0606020202030204" pitchFamily="34" charset="0"/>
              <a:buChar char="−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66"/>
              </a:buClr>
              <a:buSzPct val="110000"/>
              <a:buFont typeface="Wingdings" panose="05000000000000000000" pitchFamily="2" charset="2"/>
              <a:buChar char="ü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66"/>
              </a:buClr>
              <a:buSzPct val="110000"/>
              <a:buFont typeface="Wingdings" panose="05000000000000000000" pitchFamily="2" charset="2"/>
              <a:buChar char="ü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66"/>
              </a:buClr>
              <a:buSzPct val="110000"/>
              <a:buFont typeface="Wingdings" panose="05000000000000000000" pitchFamily="2" charset="2"/>
              <a:buChar char="ü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66"/>
              </a:buClr>
              <a:buSzPct val="110000"/>
              <a:buFont typeface="Wingdings" panose="05000000000000000000" pitchFamily="2" charset="2"/>
              <a:buChar char="ü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66"/>
              </a:buClr>
              <a:buSzPct val="110000"/>
              <a:buFont typeface="Wingdings" panose="05000000000000000000" pitchFamily="2" charset="2"/>
              <a:buChar char="ü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ru-RU" altLang="ru-RU" sz="2000" b="1"/>
          </a:p>
        </p:txBody>
      </p:sp>
      <p:pic>
        <p:nvPicPr>
          <p:cNvPr id="4506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1900" y="1262063"/>
            <a:ext cx="3649663" cy="2770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063" name="Text Box 7"/>
          <p:cNvSpPr txBox="1">
            <a:spLocks noChangeArrowheads="1"/>
          </p:cNvSpPr>
          <p:nvPr/>
        </p:nvSpPr>
        <p:spPr bwMode="auto">
          <a:xfrm>
            <a:off x="6616700" y="3192463"/>
            <a:ext cx="21463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rgbClr val="800000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è"/>
              <a:defRPr sz="22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9900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SzPct val="125000"/>
              <a:buFont typeface="Arial Narrow" panose="020B0606020202030204" pitchFamily="34" charset="0"/>
              <a:buChar char="−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66"/>
              </a:buClr>
              <a:buSzPct val="110000"/>
              <a:buFont typeface="Wingdings" panose="05000000000000000000" pitchFamily="2" charset="2"/>
              <a:buChar char="ü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66"/>
              </a:buClr>
              <a:buSzPct val="110000"/>
              <a:buFont typeface="Wingdings" panose="05000000000000000000" pitchFamily="2" charset="2"/>
              <a:buChar char="ü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66"/>
              </a:buClr>
              <a:buSzPct val="110000"/>
              <a:buFont typeface="Wingdings" panose="05000000000000000000" pitchFamily="2" charset="2"/>
              <a:buChar char="ü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66"/>
              </a:buClr>
              <a:buSzPct val="110000"/>
              <a:buFont typeface="Wingdings" panose="05000000000000000000" pitchFamily="2" charset="2"/>
              <a:buChar char="ü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66"/>
              </a:buClr>
              <a:buSzPct val="110000"/>
              <a:buFont typeface="Wingdings" panose="05000000000000000000" pitchFamily="2" charset="2"/>
              <a:buChar char="ü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sz="2000">
                <a:latin typeface="Arial" panose="020B0604020202020204" pitchFamily="34" charset="0"/>
              </a:rPr>
              <a:t>BSC </a:t>
            </a:r>
            <a:r>
              <a:rPr lang="ru-RU" altLang="ru-RU" sz="2000">
                <a:latin typeface="Arial" panose="020B0604020202020204" pitchFamily="34" charset="0"/>
              </a:rPr>
              <a:t>диаграмма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>
                <a:latin typeface="Arial" panose="020B0604020202020204" pitchFamily="34" charset="0"/>
              </a:rPr>
              <a:t>окружения цели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 sz="3200" smtClean="0">
                <a:solidFill>
                  <a:schemeClr val="accent2"/>
                </a:solidFill>
              </a:rPr>
              <a:t>Диаграмма окружения цели</a:t>
            </a:r>
          </a:p>
        </p:txBody>
      </p:sp>
      <p:grpSp>
        <p:nvGrpSpPr>
          <p:cNvPr id="46083" name="Group 3"/>
          <p:cNvGrpSpPr>
            <a:grpSpLocks/>
          </p:cNvGrpSpPr>
          <p:nvPr/>
        </p:nvGrpSpPr>
        <p:grpSpPr bwMode="auto">
          <a:xfrm>
            <a:off x="236538" y="1412875"/>
            <a:ext cx="8656637" cy="3771900"/>
            <a:chOff x="143" y="1227"/>
            <a:chExt cx="5453" cy="2376"/>
          </a:xfrm>
        </p:grpSpPr>
        <p:sp>
          <p:nvSpPr>
            <p:cNvPr id="46084" name="Freeform 4"/>
            <p:cNvSpPr>
              <a:spLocks/>
            </p:cNvSpPr>
            <p:nvPr/>
          </p:nvSpPr>
          <p:spPr bwMode="auto">
            <a:xfrm>
              <a:off x="195" y="1715"/>
              <a:ext cx="494" cy="314"/>
            </a:xfrm>
            <a:custGeom>
              <a:avLst/>
              <a:gdLst>
                <a:gd name="T0" fmla="*/ 494 w 494"/>
                <a:gd name="T1" fmla="*/ 163 h 314"/>
                <a:gd name="T2" fmla="*/ 488 w 494"/>
                <a:gd name="T3" fmla="*/ 180 h 314"/>
                <a:gd name="T4" fmla="*/ 488 w 494"/>
                <a:gd name="T5" fmla="*/ 197 h 314"/>
                <a:gd name="T6" fmla="*/ 476 w 494"/>
                <a:gd name="T7" fmla="*/ 209 h 314"/>
                <a:gd name="T8" fmla="*/ 471 w 494"/>
                <a:gd name="T9" fmla="*/ 226 h 314"/>
                <a:gd name="T10" fmla="*/ 459 w 494"/>
                <a:gd name="T11" fmla="*/ 238 h 314"/>
                <a:gd name="T12" fmla="*/ 436 w 494"/>
                <a:gd name="T13" fmla="*/ 255 h 314"/>
                <a:gd name="T14" fmla="*/ 418 w 494"/>
                <a:gd name="T15" fmla="*/ 267 h 314"/>
                <a:gd name="T16" fmla="*/ 401 w 494"/>
                <a:gd name="T17" fmla="*/ 279 h 314"/>
                <a:gd name="T18" fmla="*/ 384 w 494"/>
                <a:gd name="T19" fmla="*/ 290 h 314"/>
                <a:gd name="T20" fmla="*/ 366 w 494"/>
                <a:gd name="T21" fmla="*/ 296 h 314"/>
                <a:gd name="T22" fmla="*/ 343 w 494"/>
                <a:gd name="T23" fmla="*/ 302 h 314"/>
                <a:gd name="T24" fmla="*/ 320 w 494"/>
                <a:gd name="T25" fmla="*/ 308 h 314"/>
                <a:gd name="T26" fmla="*/ 296 w 494"/>
                <a:gd name="T27" fmla="*/ 314 h 314"/>
                <a:gd name="T28" fmla="*/ 273 w 494"/>
                <a:gd name="T29" fmla="*/ 314 h 314"/>
                <a:gd name="T30" fmla="*/ 209 w 494"/>
                <a:gd name="T31" fmla="*/ 314 h 314"/>
                <a:gd name="T32" fmla="*/ 186 w 494"/>
                <a:gd name="T33" fmla="*/ 308 h 314"/>
                <a:gd name="T34" fmla="*/ 163 w 494"/>
                <a:gd name="T35" fmla="*/ 308 h 314"/>
                <a:gd name="T36" fmla="*/ 140 w 494"/>
                <a:gd name="T37" fmla="*/ 302 h 314"/>
                <a:gd name="T38" fmla="*/ 122 w 494"/>
                <a:gd name="T39" fmla="*/ 290 h 314"/>
                <a:gd name="T40" fmla="*/ 99 w 494"/>
                <a:gd name="T41" fmla="*/ 285 h 314"/>
                <a:gd name="T42" fmla="*/ 81 w 494"/>
                <a:gd name="T43" fmla="*/ 273 h 314"/>
                <a:gd name="T44" fmla="*/ 64 w 494"/>
                <a:gd name="T45" fmla="*/ 261 h 314"/>
                <a:gd name="T46" fmla="*/ 52 w 494"/>
                <a:gd name="T47" fmla="*/ 250 h 314"/>
                <a:gd name="T48" fmla="*/ 35 w 494"/>
                <a:gd name="T49" fmla="*/ 232 h 314"/>
                <a:gd name="T50" fmla="*/ 23 w 494"/>
                <a:gd name="T51" fmla="*/ 221 h 314"/>
                <a:gd name="T52" fmla="*/ 12 w 494"/>
                <a:gd name="T53" fmla="*/ 203 h 314"/>
                <a:gd name="T54" fmla="*/ 6 w 494"/>
                <a:gd name="T55" fmla="*/ 186 h 314"/>
                <a:gd name="T56" fmla="*/ 6 w 494"/>
                <a:gd name="T57" fmla="*/ 174 h 314"/>
                <a:gd name="T58" fmla="*/ 0 w 494"/>
                <a:gd name="T59" fmla="*/ 151 h 314"/>
                <a:gd name="T60" fmla="*/ 6 w 494"/>
                <a:gd name="T61" fmla="*/ 133 h 314"/>
                <a:gd name="T62" fmla="*/ 12 w 494"/>
                <a:gd name="T63" fmla="*/ 116 h 314"/>
                <a:gd name="T64" fmla="*/ 18 w 494"/>
                <a:gd name="T65" fmla="*/ 104 h 314"/>
                <a:gd name="T66" fmla="*/ 23 w 494"/>
                <a:gd name="T67" fmla="*/ 87 h 314"/>
                <a:gd name="T68" fmla="*/ 41 w 494"/>
                <a:gd name="T69" fmla="*/ 75 h 314"/>
                <a:gd name="T70" fmla="*/ 58 w 494"/>
                <a:gd name="T71" fmla="*/ 58 h 314"/>
                <a:gd name="T72" fmla="*/ 76 w 494"/>
                <a:gd name="T73" fmla="*/ 46 h 314"/>
                <a:gd name="T74" fmla="*/ 93 w 494"/>
                <a:gd name="T75" fmla="*/ 35 h 314"/>
                <a:gd name="T76" fmla="*/ 110 w 494"/>
                <a:gd name="T77" fmla="*/ 23 h 314"/>
                <a:gd name="T78" fmla="*/ 128 w 494"/>
                <a:gd name="T79" fmla="*/ 17 h 314"/>
                <a:gd name="T80" fmla="*/ 151 w 494"/>
                <a:gd name="T81" fmla="*/ 11 h 314"/>
                <a:gd name="T82" fmla="*/ 174 w 494"/>
                <a:gd name="T83" fmla="*/ 6 h 314"/>
                <a:gd name="T84" fmla="*/ 198 w 494"/>
                <a:gd name="T85" fmla="*/ 0 h 314"/>
                <a:gd name="T86" fmla="*/ 221 w 494"/>
                <a:gd name="T87" fmla="*/ 0 h 314"/>
                <a:gd name="T88" fmla="*/ 285 w 494"/>
                <a:gd name="T89" fmla="*/ 0 h 314"/>
                <a:gd name="T90" fmla="*/ 308 w 494"/>
                <a:gd name="T91" fmla="*/ 6 h 314"/>
                <a:gd name="T92" fmla="*/ 331 w 494"/>
                <a:gd name="T93" fmla="*/ 6 h 314"/>
                <a:gd name="T94" fmla="*/ 354 w 494"/>
                <a:gd name="T95" fmla="*/ 11 h 314"/>
                <a:gd name="T96" fmla="*/ 378 w 494"/>
                <a:gd name="T97" fmla="*/ 23 h 314"/>
                <a:gd name="T98" fmla="*/ 395 w 494"/>
                <a:gd name="T99" fmla="*/ 29 h 314"/>
                <a:gd name="T100" fmla="*/ 413 w 494"/>
                <a:gd name="T101" fmla="*/ 41 h 314"/>
                <a:gd name="T102" fmla="*/ 430 w 494"/>
                <a:gd name="T103" fmla="*/ 52 h 314"/>
                <a:gd name="T104" fmla="*/ 442 w 494"/>
                <a:gd name="T105" fmla="*/ 64 h 314"/>
                <a:gd name="T106" fmla="*/ 465 w 494"/>
                <a:gd name="T107" fmla="*/ 81 h 314"/>
                <a:gd name="T108" fmla="*/ 471 w 494"/>
                <a:gd name="T109" fmla="*/ 93 h 314"/>
                <a:gd name="T110" fmla="*/ 482 w 494"/>
                <a:gd name="T111" fmla="*/ 110 h 314"/>
                <a:gd name="T112" fmla="*/ 488 w 494"/>
                <a:gd name="T113" fmla="*/ 128 h 314"/>
                <a:gd name="T114" fmla="*/ 488 w 494"/>
                <a:gd name="T115" fmla="*/ 139 h 314"/>
                <a:gd name="T116" fmla="*/ 494 w 494"/>
                <a:gd name="T117" fmla="*/ 157 h 31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494" h="314">
                  <a:moveTo>
                    <a:pt x="494" y="157"/>
                  </a:moveTo>
                  <a:lnTo>
                    <a:pt x="494" y="163"/>
                  </a:lnTo>
                  <a:lnTo>
                    <a:pt x="488" y="174"/>
                  </a:lnTo>
                  <a:lnTo>
                    <a:pt x="488" y="180"/>
                  </a:lnTo>
                  <a:lnTo>
                    <a:pt x="488" y="186"/>
                  </a:lnTo>
                  <a:lnTo>
                    <a:pt x="488" y="197"/>
                  </a:lnTo>
                  <a:lnTo>
                    <a:pt x="482" y="203"/>
                  </a:lnTo>
                  <a:lnTo>
                    <a:pt x="476" y="209"/>
                  </a:lnTo>
                  <a:lnTo>
                    <a:pt x="471" y="221"/>
                  </a:lnTo>
                  <a:lnTo>
                    <a:pt x="471" y="226"/>
                  </a:lnTo>
                  <a:lnTo>
                    <a:pt x="465" y="232"/>
                  </a:lnTo>
                  <a:lnTo>
                    <a:pt x="459" y="238"/>
                  </a:lnTo>
                  <a:lnTo>
                    <a:pt x="442" y="250"/>
                  </a:lnTo>
                  <a:lnTo>
                    <a:pt x="436" y="255"/>
                  </a:lnTo>
                  <a:lnTo>
                    <a:pt x="430" y="261"/>
                  </a:lnTo>
                  <a:lnTo>
                    <a:pt x="418" y="267"/>
                  </a:lnTo>
                  <a:lnTo>
                    <a:pt x="413" y="273"/>
                  </a:lnTo>
                  <a:lnTo>
                    <a:pt x="401" y="279"/>
                  </a:lnTo>
                  <a:lnTo>
                    <a:pt x="395" y="285"/>
                  </a:lnTo>
                  <a:lnTo>
                    <a:pt x="384" y="290"/>
                  </a:lnTo>
                  <a:lnTo>
                    <a:pt x="378" y="290"/>
                  </a:lnTo>
                  <a:lnTo>
                    <a:pt x="366" y="296"/>
                  </a:lnTo>
                  <a:lnTo>
                    <a:pt x="354" y="302"/>
                  </a:lnTo>
                  <a:lnTo>
                    <a:pt x="343" y="302"/>
                  </a:lnTo>
                  <a:lnTo>
                    <a:pt x="331" y="308"/>
                  </a:lnTo>
                  <a:lnTo>
                    <a:pt x="320" y="308"/>
                  </a:lnTo>
                  <a:lnTo>
                    <a:pt x="308" y="308"/>
                  </a:lnTo>
                  <a:lnTo>
                    <a:pt x="296" y="314"/>
                  </a:lnTo>
                  <a:lnTo>
                    <a:pt x="285" y="314"/>
                  </a:lnTo>
                  <a:lnTo>
                    <a:pt x="273" y="314"/>
                  </a:lnTo>
                  <a:lnTo>
                    <a:pt x="221" y="314"/>
                  </a:lnTo>
                  <a:lnTo>
                    <a:pt x="209" y="314"/>
                  </a:lnTo>
                  <a:lnTo>
                    <a:pt x="198" y="314"/>
                  </a:lnTo>
                  <a:lnTo>
                    <a:pt x="186" y="308"/>
                  </a:lnTo>
                  <a:lnTo>
                    <a:pt x="174" y="308"/>
                  </a:lnTo>
                  <a:lnTo>
                    <a:pt x="163" y="308"/>
                  </a:lnTo>
                  <a:lnTo>
                    <a:pt x="151" y="302"/>
                  </a:lnTo>
                  <a:lnTo>
                    <a:pt x="140" y="302"/>
                  </a:lnTo>
                  <a:lnTo>
                    <a:pt x="128" y="296"/>
                  </a:lnTo>
                  <a:lnTo>
                    <a:pt x="122" y="290"/>
                  </a:lnTo>
                  <a:lnTo>
                    <a:pt x="110" y="290"/>
                  </a:lnTo>
                  <a:lnTo>
                    <a:pt x="99" y="285"/>
                  </a:lnTo>
                  <a:lnTo>
                    <a:pt x="93" y="279"/>
                  </a:lnTo>
                  <a:lnTo>
                    <a:pt x="81" y="273"/>
                  </a:lnTo>
                  <a:lnTo>
                    <a:pt x="76" y="267"/>
                  </a:lnTo>
                  <a:lnTo>
                    <a:pt x="64" y="261"/>
                  </a:lnTo>
                  <a:lnTo>
                    <a:pt x="58" y="255"/>
                  </a:lnTo>
                  <a:lnTo>
                    <a:pt x="52" y="250"/>
                  </a:lnTo>
                  <a:lnTo>
                    <a:pt x="41" y="238"/>
                  </a:lnTo>
                  <a:lnTo>
                    <a:pt x="35" y="232"/>
                  </a:lnTo>
                  <a:lnTo>
                    <a:pt x="23" y="226"/>
                  </a:lnTo>
                  <a:lnTo>
                    <a:pt x="23" y="221"/>
                  </a:lnTo>
                  <a:lnTo>
                    <a:pt x="18" y="209"/>
                  </a:lnTo>
                  <a:lnTo>
                    <a:pt x="12" y="203"/>
                  </a:lnTo>
                  <a:lnTo>
                    <a:pt x="12" y="197"/>
                  </a:lnTo>
                  <a:lnTo>
                    <a:pt x="6" y="186"/>
                  </a:lnTo>
                  <a:lnTo>
                    <a:pt x="6" y="180"/>
                  </a:lnTo>
                  <a:lnTo>
                    <a:pt x="6" y="174"/>
                  </a:lnTo>
                  <a:lnTo>
                    <a:pt x="0" y="163"/>
                  </a:lnTo>
                  <a:lnTo>
                    <a:pt x="0" y="151"/>
                  </a:lnTo>
                  <a:lnTo>
                    <a:pt x="6" y="139"/>
                  </a:lnTo>
                  <a:lnTo>
                    <a:pt x="6" y="133"/>
                  </a:lnTo>
                  <a:lnTo>
                    <a:pt x="6" y="128"/>
                  </a:lnTo>
                  <a:lnTo>
                    <a:pt x="12" y="116"/>
                  </a:lnTo>
                  <a:lnTo>
                    <a:pt x="12" y="110"/>
                  </a:lnTo>
                  <a:lnTo>
                    <a:pt x="18" y="104"/>
                  </a:lnTo>
                  <a:lnTo>
                    <a:pt x="23" y="93"/>
                  </a:lnTo>
                  <a:lnTo>
                    <a:pt x="23" y="87"/>
                  </a:lnTo>
                  <a:lnTo>
                    <a:pt x="35" y="81"/>
                  </a:lnTo>
                  <a:lnTo>
                    <a:pt x="41" y="75"/>
                  </a:lnTo>
                  <a:lnTo>
                    <a:pt x="52" y="64"/>
                  </a:lnTo>
                  <a:lnTo>
                    <a:pt x="58" y="58"/>
                  </a:lnTo>
                  <a:lnTo>
                    <a:pt x="64" y="52"/>
                  </a:lnTo>
                  <a:lnTo>
                    <a:pt x="76" y="46"/>
                  </a:lnTo>
                  <a:lnTo>
                    <a:pt x="81" y="41"/>
                  </a:lnTo>
                  <a:lnTo>
                    <a:pt x="93" y="35"/>
                  </a:lnTo>
                  <a:lnTo>
                    <a:pt x="99" y="29"/>
                  </a:lnTo>
                  <a:lnTo>
                    <a:pt x="110" y="23"/>
                  </a:lnTo>
                  <a:lnTo>
                    <a:pt x="122" y="23"/>
                  </a:lnTo>
                  <a:lnTo>
                    <a:pt x="128" y="17"/>
                  </a:lnTo>
                  <a:lnTo>
                    <a:pt x="140" y="11"/>
                  </a:lnTo>
                  <a:lnTo>
                    <a:pt x="151" y="11"/>
                  </a:lnTo>
                  <a:lnTo>
                    <a:pt x="163" y="6"/>
                  </a:lnTo>
                  <a:lnTo>
                    <a:pt x="174" y="6"/>
                  </a:lnTo>
                  <a:lnTo>
                    <a:pt x="186" y="6"/>
                  </a:lnTo>
                  <a:lnTo>
                    <a:pt x="198" y="0"/>
                  </a:lnTo>
                  <a:lnTo>
                    <a:pt x="209" y="0"/>
                  </a:lnTo>
                  <a:lnTo>
                    <a:pt x="221" y="0"/>
                  </a:lnTo>
                  <a:lnTo>
                    <a:pt x="273" y="0"/>
                  </a:lnTo>
                  <a:lnTo>
                    <a:pt x="285" y="0"/>
                  </a:lnTo>
                  <a:lnTo>
                    <a:pt x="296" y="0"/>
                  </a:lnTo>
                  <a:lnTo>
                    <a:pt x="308" y="6"/>
                  </a:lnTo>
                  <a:lnTo>
                    <a:pt x="320" y="6"/>
                  </a:lnTo>
                  <a:lnTo>
                    <a:pt x="331" y="6"/>
                  </a:lnTo>
                  <a:lnTo>
                    <a:pt x="343" y="11"/>
                  </a:lnTo>
                  <a:lnTo>
                    <a:pt x="354" y="11"/>
                  </a:lnTo>
                  <a:lnTo>
                    <a:pt x="366" y="17"/>
                  </a:lnTo>
                  <a:lnTo>
                    <a:pt x="378" y="23"/>
                  </a:lnTo>
                  <a:lnTo>
                    <a:pt x="384" y="23"/>
                  </a:lnTo>
                  <a:lnTo>
                    <a:pt x="395" y="29"/>
                  </a:lnTo>
                  <a:lnTo>
                    <a:pt x="401" y="35"/>
                  </a:lnTo>
                  <a:lnTo>
                    <a:pt x="413" y="41"/>
                  </a:lnTo>
                  <a:lnTo>
                    <a:pt x="418" y="46"/>
                  </a:lnTo>
                  <a:lnTo>
                    <a:pt x="430" y="52"/>
                  </a:lnTo>
                  <a:lnTo>
                    <a:pt x="436" y="58"/>
                  </a:lnTo>
                  <a:lnTo>
                    <a:pt x="442" y="64"/>
                  </a:lnTo>
                  <a:lnTo>
                    <a:pt x="459" y="75"/>
                  </a:lnTo>
                  <a:lnTo>
                    <a:pt x="465" y="81"/>
                  </a:lnTo>
                  <a:lnTo>
                    <a:pt x="471" y="87"/>
                  </a:lnTo>
                  <a:lnTo>
                    <a:pt x="471" y="93"/>
                  </a:lnTo>
                  <a:lnTo>
                    <a:pt x="476" y="104"/>
                  </a:lnTo>
                  <a:lnTo>
                    <a:pt x="482" y="110"/>
                  </a:lnTo>
                  <a:lnTo>
                    <a:pt x="488" y="116"/>
                  </a:lnTo>
                  <a:lnTo>
                    <a:pt x="488" y="128"/>
                  </a:lnTo>
                  <a:lnTo>
                    <a:pt x="488" y="133"/>
                  </a:lnTo>
                  <a:lnTo>
                    <a:pt x="488" y="139"/>
                  </a:lnTo>
                  <a:lnTo>
                    <a:pt x="494" y="151"/>
                  </a:lnTo>
                  <a:lnTo>
                    <a:pt x="494" y="15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6085" name="Freeform 5"/>
            <p:cNvSpPr>
              <a:spLocks/>
            </p:cNvSpPr>
            <p:nvPr/>
          </p:nvSpPr>
          <p:spPr bwMode="auto">
            <a:xfrm>
              <a:off x="195" y="1715"/>
              <a:ext cx="494" cy="314"/>
            </a:xfrm>
            <a:custGeom>
              <a:avLst/>
              <a:gdLst>
                <a:gd name="T0" fmla="*/ 494 w 494"/>
                <a:gd name="T1" fmla="*/ 163 h 314"/>
                <a:gd name="T2" fmla="*/ 488 w 494"/>
                <a:gd name="T3" fmla="*/ 180 h 314"/>
                <a:gd name="T4" fmla="*/ 488 w 494"/>
                <a:gd name="T5" fmla="*/ 197 h 314"/>
                <a:gd name="T6" fmla="*/ 476 w 494"/>
                <a:gd name="T7" fmla="*/ 209 h 314"/>
                <a:gd name="T8" fmla="*/ 471 w 494"/>
                <a:gd name="T9" fmla="*/ 226 h 314"/>
                <a:gd name="T10" fmla="*/ 459 w 494"/>
                <a:gd name="T11" fmla="*/ 238 h 314"/>
                <a:gd name="T12" fmla="*/ 436 w 494"/>
                <a:gd name="T13" fmla="*/ 255 h 314"/>
                <a:gd name="T14" fmla="*/ 418 w 494"/>
                <a:gd name="T15" fmla="*/ 267 h 314"/>
                <a:gd name="T16" fmla="*/ 401 w 494"/>
                <a:gd name="T17" fmla="*/ 279 h 314"/>
                <a:gd name="T18" fmla="*/ 384 w 494"/>
                <a:gd name="T19" fmla="*/ 290 h 314"/>
                <a:gd name="T20" fmla="*/ 366 w 494"/>
                <a:gd name="T21" fmla="*/ 296 h 314"/>
                <a:gd name="T22" fmla="*/ 343 w 494"/>
                <a:gd name="T23" fmla="*/ 302 h 314"/>
                <a:gd name="T24" fmla="*/ 320 w 494"/>
                <a:gd name="T25" fmla="*/ 308 h 314"/>
                <a:gd name="T26" fmla="*/ 296 w 494"/>
                <a:gd name="T27" fmla="*/ 314 h 314"/>
                <a:gd name="T28" fmla="*/ 273 w 494"/>
                <a:gd name="T29" fmla="*/ 314 h 314"/>
                <a:gd name="T30" fmla="*/ 209 w 494"/>
                <a:gd name="T31" fmla="*/ 314 h 314"/>
                <a:gd name="T32" fmla="*/ 186 w 494"/>
                <a:gd name="T33" fmla="*/ 308 h 314"/>
                <a:gd name="T34" fmla="*/ 163 w 494"/>
                <a:gd name="T35" fmla="*/ 308 h 314"/>
                <a:gd name="T36" fmla="*/ 140 w 494"/>
                <a:gd name="T37" fmla="*/ 302 h 314"/>
                <a:gd name="T38" fmla="*/ 122 w 494"/>
                <a:gd name="T39" fmla="*/ 290 h 314"/>
                <a:gd name="T40" fmla="*/ 99 w 494"/>
                <a:gd name="T41" fmla="*/ 285 h 314"/>
                <a:gd name="T42" fmla="*/ 81 w 494"/>
                <a:gd name="T43" fmla="*/ 273 h 314"/>
                <a:gd name="T44" fmla="*/ 64 w 494"/>
                <a:gd name="T45" fmla="*/ 261 h 314"/>
                <a:gd name="T46" fmla="*/ 52 w 494"/>
                <a:gd name="T47" fmla="*/ 250 h 314"/>
                <a:gd name="T48" fmla="*/ 35 w 494"/>
                <a:gd name="T49" fmla="*/ 232 h 314"/>
                <a:gd name="T50" fmla="*/ 23 w 494"/>
                <a:gd name="T51" fmla="*/ 221 h 314"/>
                <a:gd name="T52" fmla="*/ 12 w 494"/>
                <a:gd name="T53" fmla="*/ 203 h 314"/>
                <a:gd name="T54" fmla="*/ 6 w 494"/>
                <a:gd name="T55" fmla="*/ 186 h 314"/>
                <a:gd name="T56" fmla="*/ 6 w 494"/>
                <a:gd name="T57" fmla="*/ 174 h 314"/>
                <a:gd name="T58" fmla="*/ 0 w 494"/>
                <a:gd name="T59" fmla="*/ 151 h 314"/>
                <a:gd name="T60" fmla="*/ 6 w 494"/>
                <a:gd name="T61" fmla="*/ 133 h 314"/>
                <a:gd name="T62" fmla="*/ 12 w 494"/>
                <a:gd name="T63" fmla="*/ 116 h 314"/>
                <a:gd name="T64" fmla="*/ 18 w 494"/>
                <a:gd name="T65" fmla="*/ 104 h 314"/>
                <a:gd name="T66" fmla="*/ 23 w 494"/>
                <a:gd name="T67" fmla="*/ 87 h 314"/>
                <a:gd name="T68" fmla="*/ 41 w 494"/>
                <a:gd name="T69" fmla="*/ 75 h 314"/>
                <a:gd name="T70" fmla="*/ 58 w 494"/>
                <a:gd name="T71" fmla="*/ 58 h 314"/>
                <a:gd name="T72" fmla="*/ 76 w 494"/>
                <a:gd name="T73" fmla="*/ 46 h 314"/>
                <a:gd name="T74" fmla="*/ 93 w 494"/>
                <a:gd name="T75" fmla="*/ 35 h 314"/>
                <a:gd name="T76" fmla="*/ 110 w 494"/>
                <a:gd name="T77" fmla="*/ 23 h 314"/>
                <a:gd name="T78" fmla="*/ 128 w 494"/>
                <a:gd name="T79" fmla="*/ 17 h 314"/>
                <a:gd name="T80" fmla="*/ 151 w 494"/>
                <a:gd name="T81" fmla="*/ 11 h 314"/>
                <a:gd name="T82" fmla="*/ 174 w 494"/>
                <a:gd name="T83" fmla="*/ 6 h 314"/>
                <a:gd name="T84" fmla="*/ 198 w 494"/>
                <a:gd name="T85" fmla="*/ 0 h 314"/>
                <a:gd name="T86" fmla="*/ 221 w 494"/>
                <a:gd name="T87" fmla="*/ 0 h 314"/>
                <a:gd name="T88" fmla="*/ 285 w 494"/>
                <a:gd name="T89" fmla="*/ 0 h 314"/>
                <a:gd name="T90" fmla="*/ 308 w 494"/>
                <a:gd name="T91" fmla="*/ 6 h 314"/>
                <a:gd name="T92" fmla="*/ 331 w 494"/>
                <a:gd name="T93" fmla="*/ 6 h 314"/>
                <a:gd name="T94" fmla="*/ 354 w 494"/>
                <a:gd name="T95" fmla="*/ 11 h 314"/>
                <a:gd name="T96" fmla="*/ 378 w 494"/>
                <a:gd name="T97" fmla="*/ 23 h 314"/>
                <a:gd name="T98" fmla="*/ 395 w 494"/>
                <a:gd name="T99" fmla="*/ 29 h 314"/>
                <a:gd name="T100" fmla="*/ 413 w 494"/>
                <a:gd name="T101" fmla="*/ 41 h 314"/>
                <a:gd name="T102" fmla="*/ 430 w 494"/>
                <a:gd name="T103" fmla="*/ 52 h 314"/>
                <a:gd name="T104" fmla="*/ 442 w 494"/>
                <a:gd name="T105" fmla="*/ 64 h 314"/>
                <a:gd name="T106" fmla="*/ 465 w 494"/>
                <a:gd name="T107" fmla="*/ 81 h 314"/>
                <a:gd name="T108" fmla="*/ 471 w 494"/>
                <a:gd name="T109" fmla="*/ 93 h 314"/>
                <a:gd name="T110" fmla="*/ 482 w 494"/>
                <a:gd name="T111" fmla="*/ 110 h 314"/>
                <a:gd name="T112" fmla="*/ 488 w 494"/>
                <a:gd name="T113" fmla="*/ 128 h 314"/>
                <a:gd name="T114" fmla="*/ 488 w 494"/>
                <a:gd name="T115" fmla="*/ 139 h 314"/>
                <a:gd name="T116" fmla="*/ 494 w 494"/>
                <a:gd name="T117" fmla="*/ 157 h 31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494" h="314">
                  <a:moveTo>
                    <a:pt x="494" y="157"/>
                  </a:moveTo>
                  <a:lnTo>
                    <a:pt x="494" y="163"/>
                  </a:lnTo>
                  <a:lnTo>
                    <a:pt x="488" y="174"/>
                  </a:lnTo>
                  <a:lnTo>
                    <a:pt x="488" y="180"/>
                  </a:lnTo>
                  <a:lnTo>
                    <a:pt x="488" y="186"/>
                  </a:lnTo>
                  <a:lnTo>
                    <a:pt x="488" y="197"/>
                  </a:lnTo>
                  <a:lnTo>
                    <a:pt x="482" y="203"/>
                  </a:lnTo>
                  <a:lnTo>
                    <a:pt x="476" y="209"/>
                  </a:lnTo>
                  <a:lnTo>
                    <a:pt x="471" y="221"/>
                  </a:lnTo>
                  <a:lnTo>
                    <a:pt x="471" y="226"/>
                  </a:lnTo>
                  <a:lnTo>
                    <a:pt x="465" y="232"/>
                  </a:lnTo>
                  <a:lnTo>
                    <a:pt x="459" y="238"/>
                  </a:lnTo>
                  <a:lnTo>
                    <a:pt x="442" y="250"/>
                  </a:lnTo>
                  <a:lnTo>
                    <a:pt x="436" y="255"/>
                  </a:lnTo>
                  <a:lnTo>
                    <a:pt x="430" y="261"/>
                  </a:lnTo>
                  <a:lnTo>
                    <a:pt x="418" y="267"/>
                  </a:lnTo>
                  <a:lnTo>
                    <a:pt x="413" y="273"/>
                  </a:lnTo>
                  <a:lnTo>
                    <a:pt x="401" y="279"/>
                  </a:lnTo>
                  <a:lnTo>
                    <a:pt x="395" y="285"/>
                  </a:lnTo>
                  <a:lnTo>
                    <a:pt x="384" y="290"/>
                  </a:lnTo>
                  <a:lnTo>
                    <a:pt x="378" y="290"/>
                  </a:lnTo>
                  <a:lnTo>
                    <a:pt x="366" y="296"/>
                  </a:lnTo>
                  <a:lnTo>
                    <a:pt x="354" y="302"/>
                  </a:lnTo>
                  <a:lnTo>
                    <a:pt x="343" y="302"/>
                  </a:lnTo>
                  <a:lnTo>
                    <a:pt x="331" y="308"/>
                  </a:lnTo>
                  <a:lnTo>
                    <a:pt x="320" y="308"/>
                  </a:lnTo>
                  <a:lnTo>
                    <a:pt x="308" y="308"/>
                  </a:lnTo>
                  <a:lnTo>
                    <a:pt x="296" y="314"/>
                  </a:lnTo>
                  <a:lnTo>
                    <a:pt x="285" y="314"/>
                  </a:lnTo>
                  <a:lnTo>
                    <a:pt x="273" y="314"/>
                  </a:lnTo>
                  <a:lnTo>
                    <a:pt x="221" y="314"/>
                  </a:lnTo>
                  <a:lnTo>
                    <a:pt x="209" y="314"/>
                  </a:lnTo>
                  <a:lnTo>
                    <a:pt x="198" y="314"/>
                  </a:lnTo>
                  <a:lnTo>
                    <a:pt x="186" y="308"/>
                  </a:lnTo>
                  <a:lnTo>
                    <a:pt x="174" y="308"/>
                  </a:lnTo>
                  <a:lnTo>
                    <a:pt x="163" y="308"/>
                  </a:lnTo>
                  <a:lnTo>
                    <a:pt x="151" y="302"/>
                  </a:lnTo>
                  <a:lnTo>
                    <a:pt x="140" y="302"/>
                  </a:lnTo>
                  <a:lnTo>
                    <a:pt x="128" y="296"/>
                  </a:lnTo>
                  <a:lnTo>
                    <a:pt x="122" y="290"/>
                  </a:lnTo>
                  <a:lnTo>
                    <a:pt x="110" y="290"/>
                  </a:lnTo>
                  <a:lnTo>
                    <a:pt x="99" y="285"/>
                  </a:lnTo>
                  <a:lnTo>
                    <a:pt x="93" y="279"/>
                  </a:lnTo>
                  <a:lnTo>
                    <a:pt x="81" y="273"/>
                  </a:lnTo>
                  <a:lnTo>
                    <a:pt x="76" y="267"/>
                  </a:lnTo>
                  <a:lnTo>
                    <a:pt x="64" y="261"/>
                  </a:lnTo>
                  <a:lnTo>
                    <a:pt x="58" y="255"/>
                  </a:lnTo>
                  <a:lnTo>
                    <a:pt x="52" y="250"/>
                  </a:lnTo>
                  <a:lnTo>
                    <a:pt x="41" y="238"/>
                  </a:lnTo>
                  <a:lnTo>
                    <a:pt x="35" y="232"/>
                  </a:lnTo>
                  <a:lnTo>
                    <a:pt x="23" y="226"/>
                  </a:lnTo>
                  <a:lnTo>
                    <a:pt x="23" y="221"/>
                  </a:lnTo>
                  <a:lnTo>
                    <a:pt x="18" y="209"/>
                  </a:lnTo>
                  <a:lnTo>
                    <a:pt x="12" y="203"/>
                  </a:lnTo>
                  <a:lnTo>
                    <a:pt x="12" y="197"/>
                  </a:lnTo>
                  <a:lnTo>
                    <a:pt x="6" y="186"/>
                  </a:lnTo>
                  <a:lnTo>
                    <a:pt x="6" y="180"/>
                  </a:lnTo>
                  <a:lnTo>
                    <a:pt x="6" y="174"/>
                  </a:lnTo>
                  <a:lnTo>
                    <a:pt x="0" y="163"/>
                  </a:lnTo>
                  <a:lnTo>
                    <a:pt x="0" y="151"/>
                  </a:lnTo>
                  <a:lnTo>
                    <a:pt x="6" y="139"/>
                  </a:lnTo>
                  <a:lnTo>
                    <a:pt x="6" y="133"/>
                  </a:lnTo>
                  <a:lnTo>
                    <a:pt x="6" y="128"/>
                  </a:lnTo>
                  <a:lnTo>
                    <a:pt x="12" y="116"/>
                  </a:lnTo>
                  <a:lnTo>
                    <a:pt x="12" y="110"/>
                  </a:lnTo>
                  <a:lnTo>
                    <a:pt x="18" y="104"/>
                  </a:lnTo>
                  <a:lnTo>
                    <a:pt x="23" y="93"/>
                  </a:lnTo>
                  <a:lnTo>
                    <a:pt x="23" y="87"/>
                  </a:lnTo>
                  <a:lnTo>
                    <a:pt x="35" y="81"/>
                  </a:lnTo>
                  <a:lnTo>
                    <a:pt x="41" y="75"/>
                  </a:lnTo>
                  <a:lnTo>
                    <a:pt x="52" y="64"/>
                  </a:lnTo>
                  <a:lnTo>
                    <a:pt x="58" y="58"/>
                  </a:lnTo>
                  <a:lnTo>
                    <a:pt x="64" y="52"/>
                  </a:lnTo>
                  <a:lnTo>
                    <a:pt x="76" y="46"/>
                  </a:lnTo>
                  <a:lnTo>
                    <a:pt x="81" y="41"/>
                  </a:lnTo>
                  <a:lnTo>
                    <a:pt x="93" y="35"/>
                  </a:lnTo>
                  <a:lnTo>
                    <a:pt x="99" y="29"/>
                  </a:lnTo>
                  <a:lnTo>
                    <a:pt x="110" y="23"/>
                  </a:lnTo>
                  <a:lnTo>
                    <a:pt x="122" y="23"/>
                  </a:lnTo>
                  <a:lnTo>
                    <a:pt x="128" y="17"/>
                  </a:lnTo>
                  <a:lnTo>
                    <a:pt x="140" y="11"/>
                  </a:lnTo>
                  <a:lnTo>
                    <a:pt x="151" y="11"/>
                  </a:lnTo>
                  <a:lnTo>
                    <a:pt x="163" y="6"/>
                  </a:lnTo>
                  <a:lnTo>
                    <a:pt x="174" y="6"/>
                  </a:lnTo>
                  <a:lnTo>
                    <a:pt x="186" y="6"/>
                  </a:lnTo>
                  <a:lnTo>
                    <a:pt x="198" y="0"/>
                  </a:lnTo>
                  <a:lnTo>
                    <a:pt x="209" y="0"/>
                  </a:lnTo>
                  <a:lnTo>
                    <a:pt x="221" y="0"/>
                  </a:lnTo>
                  <a:lnTo>
                    <a:pt x="273" y="0"/>
                  </a:lnTo>
                  <a:lnTo>
                    <a:pt x="285" y="0"/>
                  </a:lnTo>
                  <a:lnTo>
                    <a:pt x="296" y="0"/>
                  </a:lnTo>
                  <a:lnTo>
                    <a:pt x="308" y="6"/>
                  </a:lnTo>
                  <a:lnTo>
                    <a:pt x="320" y="6"/>
                  </a:lnTo>
                  <a:lnTo>
                    <a:pt x="331" y="6"/>
                  </a:lnTo>
                  <a:lnTo>
                    <a:pt x="343" y="11"/>
                  </a:lnTo>
                  <a:lnTo>
                    <a:pt x="354" y="11"/>
                  </a:lnTo>
                  <a:lnTo>
                    <a:pt x="366" y="17"/>
                  </a:lnTo>
                  <a:lnTo>
                    <a:pt x="378" y="23"/>
                  </a:lnTo>
                  <a:lnTo>
                    <a:pt x="384" y="23"/>
                  </a:lnTo>
                  <a:lnTo>
                    <a:pt x="395" y="29"/>
                  </a:lnTo>
                  <a:lnTo>
                    <a:pt x="401" y="35"/>
                  </a:lnTo>
                  <a:lnTo>
                    <a:pt x="413" y="41"/>
                  </a:lnTo>
                  <a:lnTo>
                    <a:pt x="418" y="46"/>
                  </a:lnTo>
                  <a:lnTo>
                    <a:pt x="430" y="52"/>
                  </a:lnTo>
                  <a:lnTo>
                    <a:pt x="436" y="58"/>
                  </a:lnTo>
                  <a:lnTo>
                    <a:pt x="442" y="64"/>
                  </a:lnTo>
                  <a:lnTo>
                    <a:pt x="459" y="75"/>
                  </a:lnTo>
                  <a:lnTo>
                    <a:pt x="465" y="81"/>
                  </a:lnTo>
                  <a:lnTo>
                    <a:pt x="471" y="87"/>
                  </a:lnTo>
                  <a:lnTo>
                    <a:pt x="471" y="93"/>
                  </a:lnTo>
                  <a:lnTo>
                    <a:pt x="476" y="104"/>
                  </a:lnTo>
                  <a:lnTo>
                    <a:pt x="482" y="110"/>
                  </a:lnTo>
                  <a:lnTo>
                    <a:pt x="488" y="116"/>
                  </a:lnTo>
                  <a:lnTo>
                    <a:pt x="488" y="128"/>
                  </a:lnTo>
                  <a:lnTo>
                    <a:pt x="488" y="133"/>
                  </a:lnTo>
                  <a:lnTo>
                    <a:pt x="488" y="139"/>
                  </a:lnTo>
                  <a:lnTo>
                    <a:pt x="494" y="151"/>
                  </a:lnTo>
                  <a:lnTo>
                    <a:pt x="494" y="157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6086" name="Freeform 6"/>
            <p:cNvSpPr>
              <a:spLocks/>
            </p:cNvSpPr>
            <p:nvPr/>
          </p:nvSpPr>
          <p:spPr bwMode="auto">
            <a:xfrm>
              <a:off x="213" y="1732"/>
              <a:ext cx="458" cy="279"/>
            </a:xfrm>
            <a:custGeom>
              <a:avLst/>
              <a:gdLst>
                <a:gd name="T0" fmla="*/ 458 w 458"/>
                <a:gd name="T1" fmla="*/ 146 h 279"/>
                <a:gd name="T2" fmla="*/ 458 w 458"/>
                <a:gd name="T3" fmla="*/ 163 h 279"/>
                <a:gd name="T4" fmla="*/ 453 w 458"/>
                <a:gd name="T5" fmla="*/ 175 h 279"/>
                <a:gd name="T6" fmla="*/ 447 w 458"/>
                <a:gd name="T7" fmla="*/ 186 h 279"/>
                <a:gd name="T8" fmla="*/ 435 w 458"/>
                <a:gd name="T9" fmla="*/ 204 h 279"/>
                <a:gd name="T10" fmla="*/ 424 w 458"/>
                <a:gd name="T11" fmla="*/ 215 h 279"/>
                <a:gd name="T12" fmla="*/ 412 w 458"/>
                <a:gd name="T13" fmla="*/ 227 h 279"/>
                <a:gd name="T14" fmla="*/ 400 w 458"/>
                <a:gd name="T15" fmla="*/ 233 h 279"/>
                <a:gd name="T16" fmla="*/ 383 w 458"/>
                <a:gd name="T17" fmla="*/ 244 h 279"/>
                <a:gd name="T18" fmla="*/ 366 w 458"/>
                <a:gd name="T19" fmla="*/ 256 h 279"/>
                <a:gd name="T20" fmla="*/ 348 w 458"/>
                <a:gd name="T21" fmla="*/ 262 h 279"/>
                <a:gd name="T22" fmla="*/ 331 w 458"/>
                <a:gd name="T23" fmla="*/ 268 h 279"/>
                <a:gd name="T24" fmla="*/ 307 w 458"/>
                <a:gd name="T25" fmla="*/ 273 h 279"/>
                <a:gd name="T26" fmla="*/ 290 w 458"/>
                <a:gd name="T27" fmla="*/ 279 h 279"/>
                <a:gd name="T28" fmla="*/ 261 w 458"/>
                <a:gd name="T29" fmla="*/ 279 h 279"/>
                <a:gd name="T30" fmla="*/ 209 w 458"/>
                <a:gd name="T31" fmla="*/ 279 h 279"/>
                <a:gd name="T32" fmla="*/ 185 w 458"/>
                <a:gd name="T33" fmla="*/ 279 h 279"/>
                <a:gd name="T34" fmla="*/ 162 w 458"/>
                <a:gd name="T35" fmla="*/ 273 h 279"/>
                <a:gd name="T36" fmla="*/ 139 w 458"/>
                <a:gd name="T37" fmla="*/ 273 h 279"/>
                <a:gd name="T38" fmla="*/ 122 w 458"/>
                <a:gd name="T39" fmla="*/ 262 h 279"/>
                <a:gd name="T40" fmla="*/ 104 w 458"/>
                <a:gd name="T41" fmla="*/ 256 h 279"/>
                <a:gd name="T42" fmla="*/ 81 w 458"/>
                <a:gd name="T43" fmla="*/ 250 h 279"/>
                <a:gd name="T44" fmla="*/ 69 w 458"/>
                <a:gd name="T45" fmla="*/ 238 h 279"/>
                <a:gd name="T46" fmla="*/ 52 w 458"/>
                <a:gd name="T47" fmla="*/ 233 h 279"/>
                <a:gd name="T48" fmla="*/ 40 w 458"/>
                <a:gd name="T49" fmla="*/ 221 h 279"/>
                <a:gd name="T50" fmla="*/ 29 w 458"/>
                <a:gd name="T51" fmla="*/ 209 h 279"/>
                <a:gd name="T52" fmla="*/ 17 w 458"/>
                <a:gd name="T53" fmla="*/ 198 h 279"/>
                <a:gd name="T54" fmla="*/ 11 w 458"/>
                <a:gd name="T55" fmla="*/ 180 h 279"/>
                <a:gd name="T56" fmla="*/ 5 w 458"/>
                <a:gd name="T57" fmla="*/ 169 h 279"/>
                <a:gd name="T58" fmla="*/ 0 w 458"/>
                <a:gd name="T59" fmla="*/ 157 h 279"/>
                <a:gd name="T60" fmla="*/ 0 w 458"/>
                <a:gd name="T61" fmla="*/ 134 h 279"/>
                <a:gd name="T62" fmla="*/ 0 w 458"/>
                <a:gd name="T63" fmla="*/ 116 h 279"/>
                <a:gd name="T64" fmla="*/ 5 w 458"/>
                <a:gd name="T65" fmla="*/ 105 h 279"/>
                <a:gd name="T66" fmla="*/ 17 w 458"/>
                <a:gd name="T67" fmla="*/ 93 h 279"/>
                <a:gd name="T68" fmla="*/ 23 w 458"/>
                <a:gd name="T69" fmla="*/ 76 h 279"/>
                <a:gd name="T70" fmla="*/ 34 w 458"/>
                <a:gd name="T71" fmla="*/ 64 h 279"/>
                <a:gd name="T72" fmla="*/ 46 w 458"/>
                <a:gd name="T73" fmla="*/ 53 h 279"/>
                <a:gd name="T74" fmla="*/ 58 w 458"/>
                <a:gd name="T75" fmla="*/ 47 h 279"/>
                <a:gd name="T76" fmla="*/ 75 w 458"/>
                <a:gd name="T77" fmla="*/ 35 h 279"/>
                <a:gd name="T78" fmla="*/ 92 w 458"/>
                <a:gd name="T79" fmla="*/ 24 h 279"/>
                <a:gd name="T80" fmla="*/ 110 w 458"/>
                <a:gd name="T81" fmla="*/ 18 h 279"/>
                <a:gd name="T82" fmla="*/ 133 w 458"/>
                <a:gd name="T83" fmla="*/ 12 h 279"/>
                <a:gd name="T84" fmla="*/ 151 w 458"/>
                <a:gd name="T85" fmla="*/ 6 h 279"/>
                <a:gd name="T86" fmla="*/ 174 w 458"/>
                <a:gd name="T87" fmla="*/ 0 h 279"/>
                <a:gd name="T88" fmla="*/ 197 w 458"/>
                <a:gd name="T89" fmla="*/ 0 h 279"/>
                <a:gd name="T90" fmla="*/ 255 w 458"/>
                <a:gd name="T91" fmla="*/ 0 h 279"/>
                <a:gd name="T92" fmla="*/ 273 w 458"/>
                <a:gd name="T93" fmla="*/ 0 h 279"/>
                <a:gd name="T94" fmla="*/ 296 w 458"/>
                <a:gd name="T95" fmla="*/ 6 h 279"/>
                <a:gd name="T96" fmla="*/ 319 w 458"/>
                <a:gd name="T97" fmla="*/ 6 h 279"/>
                <a:gd name="T98" fmla="*/ 336 w 458"/>
                <a:gd name="T99" fmla="*/ 18 h 279"/>
                <a:gd name="T100" fmla="*/ 360 w 458"/>
                <a:gd name="T101" fmla="*/ 24 h 279"/>
                <a:gd name="T102" fmla="*/ 377 w 458"/>
                <a:gd name="T103" fmla="*/ 29 h 279"/>
                <a:gd name="T104" fmla="*/ 395 w 458"/>
                <a:gd name="T105" fmla="*/ 41 h 279"/>
                <a:gd name="T106" fmla="*/ 406 w 458"/>
                <a:gd name="T107" fmla="*/ 47 h 279"/>
                <a:gd name="T108" fmla="*/ 418 w 458"/>
                <a:gd name="T109" fmla="*/ 58 h 279"/>
                <a:gd name="T110" fmla="*/ 429 w 458"/>
                <a:gd name="T111" fmla="*/ 70 h 279"/>
                <a:gd name="T112" fmla="*/ 441 w 458"/>
                <a:gd name="T113" fmla="*/ 82 h 279"/>
                <a:gd name="T114" fmla="*/ 447 w 458"/>
                <a:gd name="T115" fmla="*/ 99 h 279"/>
                <a:gd name="T116" fmla="*/ 453 w 458"/>
                <a:gd name="T117" fmla="*/ 111 h 279"/>
                <a:gd name="T118" fmla="*/ 458 w 458"/>
                <a:gd name="T119" fmla="*/ 122 h 279"/>
                <a:gd name="T120" fmla="*/ 458 w 458"/>
                <a:gd name="T121" fmla="*/ 140 h 27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458" h="279">
                  <a:moveTo>
                    <a:pt x="458" y="140"/>
                  </a:moveTo>
                  <a:lnTo>
                    <a:pt x="458" y="146"/>
                  </a:lnTo>
                  <a:lnTo>
                    <a:pt x="458" y="157"/>
                  </a:lnTo>
                  <a:lnTo>
                    <a:pt x="458" y="163"/>
                  </a:lnTo>
                  <a:lnTo>
                    <a:pt x="453" y="169"/>
                  </a:lnTo>
                  <a:lnTo>
                    <a:pt x="453" y="175"/>
                  </a:lnTo>
                  <a:lnTo>
                    <a:pt x="447" y="180"/>
                  </a:lnTo>
                  <a:lnTo>
                    <a:pt x="447" y="186"/>
                  </a:lnTo>
                  <a:lnTo>
                    <a:pt x="441" y="198"/>
                  </a:lnTo>
                  <a:lnTo>
                    <a:pt x="435" y="204"/>
                  </a:lnTo>
                  <a:lnTo>
                    <a:pt x="429" y="209"/>
                  </a:lnTo>
                  <a:lnTo>
                    <a:pt x="424" y="215"/>
                  </a:lnTo>
                  <a:lnTo>
                    <a:pt x="418" y="221"/>
                  </a:lnTo>
                  <a:lnTo>
                    <a:pt x="412" y="227"/>
                  </a:lnTo>
                  <a:lnTo>
                    <a:pt x="406" y="233"/>
                  </a:lnTo>
                  <a:lnTo>
                    <a:pt x="400" y="233"/>
                  </a:lnTo>
                  <a:lnTo>
                    <a:pt x="395" y="238"/>
                  </a:lnTo>
                  <a:lnTo>
                    <a:pt x="383" y="244"/>
                  </a:lnTo>
                  <a:lnTo>
                    <a:pt x="377" y="250"/>
                  </a:lnTo>
                  <a:lnTo>
                    <a:pt x="366" y="256"/>
                  </a:lnTo>
                  <a:lnTo>
                    <a:pt x="360" y="256"/>
                  </a:lnTo>
                  <a:lnTo>
                    <a:pt x="348" y="262"/>
                  </a:lnTo>
                  <a:lnTo>
                    <a:pt x="336" y="262"/>
                  </a:lnTo>
                  <a:lnTo>
                    <a:pt x="331" y="268"/>
                  </a:lnTo>
                  <a:lnTo>
                    <a:pt x="319" y="273"/>
                  </a:lnTo>
                  <a:lnTo>
                    <a:pt x="307" y="273"/>
                  </a:lnTo>
                  <a:lnTo>
                    <a:pt x="296" y="273"/>
                  </a:lnTo>
                  <a:lnTo>
                    <a:pt x="290" y="279"/>
                  </a:lnTo>
                  <a:lnTo>
                    <a:pt x="273" y="279"/>
                  </a:lnTo>
                  <a:lnTo>
                    <a:pt x="261" y="279"/>
                  </a:lnTo>
                  <a:lnTo>
                    <a:pt x="255" y="279"/>
                  </a:lnTo>
                  <a:lnTo>
                    <a:pt x="209" y="279"/>
                  </a:lnTo>
                  <a:lnTo>
                    <a:pt x="197" y="279"/>
                  </a:lnTo>
                  <a:lnTo>
                    <a:pt x="185" y="279"/>
                  </a:lnTo>
                  <a:lnTo>
                    <a:pt x="174" y="279"/>
                  </a:lnTo>
                  <a:lnTo>
                    <a:pt x="162" y="273"/>
                  </a:lnTo>
                  <a:lnTo>
                    <a:pt x="151" y="273"/>
                  </a:lnTo>
                  <a:lnTo>
                    <a:pt x="139" y="273"/>
                  </a:lnTo>
                  <a:lnTo>
                    <a:pt x="133" y="268"/>
                  </a:lnTo>
                  <a:lnTo>
                    <a:pt x="122" y="262"/>
                  </a:lnTo>
                  <a:lnTo>
                    <a:pt x="110" y="262"/>
                  </a:lnTo>
                  <a:lnTo>
                    <a:pt x="104" y="256"/>
                  </a:lnTo>
                  <a:lnTo>
                    <a:pt x="92" y="256"/>
                  </a:lnTo>
                  <a:lnTo>
                    <a:pt x="81" y="250"/>
                  </a:lnTo>
                  <a:lnTo>
                    <a:pt x="75" y="244"/>
                  </a:lnTo>
                  <a:lnTo>
                    <a:pt x="69" y="238"/>
                  </a:lnTo>
                  <a:lnTo>
                    <a:pt x="58" y="233"/>
                  </a:lnTo>
                  <a:lnTo>
                    <a:pt x="52" y="233"/>
                  </a:lnTo>
                  <a:lnTo>
                    <a:pt x="46" y="227"/>
                  </a:lnTo>
                  <a:lnTo>
                    <a:pt x="40" y="221"/>
                  </a:lnTo>
                  <a:lnTo>
                    <a:pt x="34" y="215"/>
                  </a:lnTo>
                  <a:lnTo>
                    <a:pt x="29" y="209"/>
                  </a:lnTo>
                  <a:lnTo>
                    <a:pt x="23" y="204"/>
                  </a:lnTo>
                  <a:lnTo>
                    <a:pt x="17" y="198"/>
                  </a:lnTo>
                  <a:lnTo>
                    <a:pt x="17" y="186"/>
                  </a:lnTo>
                  <a:lnTo>
                    <a:pt x="11" y="180"/>
                  </a:lnTo>
                  <a:lnTo>
                    <a:pt x="5" y="175"/>
                  </a:lnTo>
                  <a:lnTo>
                    <a:pt x="5" y="169"/>
                  </a:lnTo>
                  <a:lnTo>
                    <a:pt x="0" y="163"/>
                  </a:lnTo>
                  <a:lnTo>
                    <a:pt x="0" y="157"/>
                  </a:lnTo>
                  <a:lnTo>
                    <a:pt x="0" y="146"/>
                  </a:lnTo>
                  <a:lnTo>
                    <a:pt x="0" y="134"/>
                  </a:lnTo>
                  <a:lnTo>
                    <a:pt x="0" y="122"/>
                  </a:lnTo>
                  <a:lnTo>
                    <a:pt x="0" y="116"/>
                  </a:lnTo>
                  <a:lnTo>
                    <a:pt x="5" y="111"/>
                  </a:lnTo>
                  <a:lnTo>
                    <a:pt x="5" y="105"/>
                  </a:lnTo>
                  <a:lnTo>
                    <a:pt x="11" y="99"/>
                  </a:lnTo>
                  <a:lnTo>
                    <a:pt x="17" y="93"/>
                  </a:lnTo>
                  <a:lnTo>
                    <a:pt x="17" y="82"/>
                  </a:lnTo>
                  <a:lnTo>
                    <a:pt x="23" y="76"/>
                  </a:lnTo>
                  <a:lnTo>
                    <a:pt x="29" y="70"/>
                  </a:lnTo>
                  <a:lnTo>
                    <a:pt x="34" y="64"/>
                  </a:lnTo>
                  <a:lnTo>
                    <a:pt x="40" y="58"/>
                  </a:lnTo>
                  <a:lnTo>
                    <a:pt x="46" y="53"/>
                  </a:lnTo>
                  <a:lnTo>
                    <a:pt x="52" y="47"/>
                  </a:lnTo>
                  <a:lnTo>
                    <a:pt x="58" y="47"/>
                  </a:lnTo>
                  <a:lnTo>
                    <a:pt x="69" y="41"/>
                  </a:lnTo>
                  <a:lnTo>
                    <a:pt x="75" y="35"/>
                  </a:lnTo>
                  <a:lnTo>
                    <a:pt x="81" y="29"/>
                  </a:lnTo>
                  <a:lnTo>
                    <a:pt x="92" y="24"/>
                  </a:lnTo>
                  <a:lnTo>
                    <a:pt x="104" y="24"/>
                  </a:lnTo>
                  <a:lnTo>
                    <a:pt x="110" y="18"/>
                  </a:lnTo>
                  <a:lnTo>
                    <a:pt x="122" y="18"/>
                  </a:lnTo>
                  <a:lnTo>
                    <a:pt x="133" y="12"/>
                  </a:lnTo>
                  <a:lnTo>
                    <a:pt x="139" y="6"/>
                  </a:lnTo>
                  <a:lnTo>
                    <a:pt x="151" y="6"/>
                  </a:lnTo>
                  <a:lnTo>
                    <a:pt x="162" y="6"/>
                  </a:lnTo>
                  <a:lnTo>
                    <a:pt x="174" y="0"/>
                  </a:lnTo>
                  <a:lnTo>
                    <a:pt x="185" y="0"/>
                  </a:lnTo>
                  <a:lnTo>
                    <a:pt x="197" y="0"/>
                  </a:lnTo>
                  <a:lnTo>
                    <a:pt x="209" y="0"/>
                  </a:lnTo>
                  <a:lnTo>
                    <a:pt x="255" y="0"/>
                  </a:lnTo>
                  <a:lnTo>
                    <a:pt x="261" y="0"/>
                  </a:lnTo>
                  <a:lnTo>
                    <a:pt x="273" y="0"/>
                  </a:lnTo>
                  <a:lnTo>
                    <a:pt x="290" y="0"/>
                  </a:lnTo>
                  <a:lnTo>
                    <a:pt x="296" y="6"/>
                  </a:lnTo>
                  <a:lnTo>
                    <a:pt x="307" y="6"/>
                  </a:lnTo>
                  <a:lnTo>
                    <a:pt x="319" y="6"/>
                  </a:lnTo>
                  <a:lnTo>
                    <a:pt x="331" y="12"/>
                  </a:lnTo>
                  <a:lnTo>
                    <a:pt x="336" y="18"/>
                  </a:lnTo>
                  <a:lnTo>
                    <a:pt x="348" y="18"/>
                  </a:lnTo>
                  <a:lnTo>
                    <a:pt x="360" y="24"/>
                  </a:lnTo>
                  <a:lnTo>
                    <a:pt x="366" y="24"/>
                  </a:lnTo>
                  <a:lnTo>
                    <a:pt x="377" y="29"/>
                  </a:lnTo>
                  <a:lnTo>
                    <a:pt x="383" y="35"/>
                  </a:lnTo>
                  <a:lnTo>
                    <a:pt x="395" y="41"/>
                  </a:lnTo>
                  <a:lnTo>
                    <a:pt x="400" y="47"/>
                  </a:lnTo>
                  <a:lnTo>
                    <a:pt x="406" y="47"/>
                  </a:lnTo>
                  <a:lnTo>
                    <a:pt x="412" y="53"/>
                  </a:lnTo>
                  <a:lnTo>
                    <a:pt x="418" y="58"/>
                  </a:lnTo>
                  <a:lnTo>
                    <a:pt x="424" y="64"/>
                  </a:lnTo>
                  <a:lnTo>
                    <a:pt x="429" y="70"/>
                  </a:lnTo>
                  <a:lnTo>
                    <a:pt x="435" y="76"/>
                  </a:lnTo>
                  <a:lnTo>
                    <a:pt x="441" y="82"/>
                  </a:lnTo>
                  <a:lnTo>
                    <a:pt x="447" y="93"/>
                  </a:lnTo>
                  <a:lnTo>
                    <a:pt x="447" y="99"/>
                  </a:lnTo>
                  <a:lnTo>
                    <a:pt x="453" y="105"/>
                  </a:lnTo>
                  <a:lnTo>
                    <a:pt x="453" y="111"/>
                  </a:lnTo>
                  <a:lnTo>
                    <a:pt x="458" y="116"/>
                  </a:lnTo>
                  <a:lnTo>
                    <a:pt x="458" y="122"/>
                  </a:lnTo>
                  <a:lnTo>
                    <a:pt x="458" y="134"/>
                  </a:lnTo>
                  <a:lnTo>
                    <a:pt x="458" y="1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6087" name="Freeform 7"/>
            <p:cNvSpPr>
              <a:spLocks/>
            </p:cNvSpPr>
            <p:nvPr/>
          </p:nvSpPr>
          <p:spPr bwMode="auto">
            <a:xfrm>
              <a:off x="213" y="1732"/>
              <a:ext cx="458" cy="279"/>
            </a:xfrm>
            <a:custGeom>
              <a:avLst/>
              <a:gdLst>
                <a:gd name="T0" fmla="*/ 458 w 458"/>
                <a:gd name="T1" fmla="*/ 146 h 279"/>
                <a:gd name="T2" fmla="*/ 458 w 458"/>
                <a:gd name="T3" fmla="*/ 163 h 279"/>
                <a:gd name="T4" fmla="*/ 453 w 458"/>
                <a:gd name="T5" fmla="*/ 175 h 279"/>
                <a:gd name="T6" fmla="*/ 447 w 458"/>
                <a:gd name="T7" fmla="*/ 186 h 279"/>
                <a:gd name="T8" fmla="*/ 435 w 458"/>
                <a:gd name="T9" fmla="*/ 204 h 279"/>
                <a:gd name="T10" fmla="*/ 424 w 458"/>
                <a:gd name="T11" fmla="*/ 215 h 279"/>
                <a:gd name="T12" fmla="*/ 412 w 458"/>
                <a:gd name="T13" fmla="*/ 227 h 279"/>
                <a:gd name="T14" fmla="*/ 400 w 458"/>
                <a:gd name="T15" fmla="*/ 233 h 279"/>
                <a:gd name="T16" fmla="*/ 383 w 458"/>
                <a:gd name="T17" fmla="*/ 244 h 279"/>
                <a:gd name="T18" fmla="*/ 366 w 458"/>
                <a:gd name="T19" fmla="*/ 256 h 279"/>
                <a:gd name="T20" fmla="*/ 348 w 458"/>
                <a:gd name="T21" fmla="*/ 262 h 279"/>
                <a:gd name="T22" fmla="*/ 331 w 458"/>
                <a:gd name="T23" fmla="*/ 268 h 279"/>
                <a:gd name="T24" fmla="*/ 307 w 458"/>
                <a:gd name="T25" fmla="*/ 273 h 279"/>
                <a:gd name="T26" fmla="*/ 290 w 458"/>
                <a:gd name="T27" fmla="*/ 279 h 279"/>
                <a:gd name="T28" fmla="*/ 261 w 458"/>
                <a:gd name="T29" fmla="*/ 279 h 279"/>
                <a:gd name="T30" fmla="*/ 209 w 458"/>
                <a:gd name="T31" fmla="*/ 279 h 279"/>
                <a:gd name="T32" fmla="*/ 185 w 458"/>
                <a:gd name="T33" fmla="*/ 279 h 279"/>
                <a:gd name="T34" fmla="*/ 162 w 458"/>
                <a:gd name="T35" fmla="*/ 273 h 279"/>
                <a:gd name="T36" fmla="*/ 139 w 458"/>
                <a:gd name="T37" fmla="*/ 273 h 279"/>
                <a:gd name="T38" fmla="*/ 122 w 458"/>
                <a:gd name="T39" fmla="*/ 262 h 279"/>
                <a:gd name="T40" fmla="*/ 104 w 458"/>
                <a:gd name="T41" fmla="*/ 256 h 279"/>
                <a:gd name="T42" fmla="*/ 81 w 458"/>
                <a:gd name="T43" fmla="*/ 250 h 279"/>
                <a:gd name="T44" fmla="*/ 69 w 458"/>
                <a:gd name="T45" fmla="*/ 238 h 279"/>
                <a:gd name="T46" fmla="*/ 52 w 458"/>
                <a:gd name="T47" fmla="*/ 233 h 279"/>
                <a:gd name="T48" fmla="*/ 40 w 458"/>
                <a:gd name="T49" fmla="*/ 221 h 279"/>
                <a:gd name="T50" fmla="*/ 29 w 458"/>
                <a:gd name="T51" fmla="*/ 209 h 279"/>
                <a:gd name="T52" fmla="*/ 17 w 458"/>
                <a:gd name="T53" fmla="*/ 198 h 279"/>
                <a:gd name="T54" fmla="*/ 11 w 458"/>
                <a:gd name="T55" fmla="*/ 180 h 279"/>
                <a:gd name="T56" fmla="*/ 5 w 458"/>
                <a:gd name="T57" fmla="*/ 169 h 279"/>
                <a:gd name="T58" fmla="*/ 0 w 458"/>
                <a:gd name="T59" fmla="*/ 157 h 279"/>
                <a:gd name="T60" fmla="*/ 0 w 458"/>
                <a:gd name="T61" fmla="*/ 134 h 279"/>
                <a:gd name="T62" fmla="*/ 0 w 458"/>
                <a:gd name="T63" fmla="*/ 116 h 279"/>
                <a:gd name="T64" fmla="*/ 5 w 458"/>
                <a:gd name="T65" fmla="*/ 105 h 279"/>
                <a:gd name="T66" fmla="*/ 17 w 458"/>
                <a:gd name="T67" fmla="*/ 93 h 279"/>
                <a:gd name="T68" fmla="*/ 23 w 458"/>
                <a:gd name="T69" fmla="*/ 76 h 279"/>
                <a:gd name="T70" fmla="*/ 34 w 458"/>
                <a:gd name="T71" fmla="*/ 64 h 279"/>
                <a:gd name="T72" fmla="*/ 46 w 458"/>
                <a:gd name="T73" fmla="*/ 53 h 279"/>
                <a:gd name="T74" fmla="*/ 58 w 458"/>
                <a:gd name="T75" fmla="*/ 47 h 279"/>
                <a:gd name="T76" fmla="*/ 75 w 458"/>
                <a:gd name="T77" fmla="*/ 35 h 279"/>
                <a:gd name="T78" fmla="*/ 92 w 458"/>
                <a:gd name="T79" fmla="*/ 24 h 279"/>
                <a:gd name="T80" fmla="*/ 110 w 458"/>
                <a:gd name="T81" fmla="*/ 18 h 279"/>
                <a:gd name="T82" fmla="*/ 133 w 458"/>
                <a:gd name="T83" fmla="*/ 12 h 279"/>
                <a:gd name="T84" fmla="*/ 151 w 458"/>
                <a:gd name="T85" fmla="*/ 6 h 279"/>
                <a:gd name="T86" fmla="*/ 174 w 458"/>
                <a:gd name="T87" fmla="*/ 0 h 279"/>
                <a:gd name="T88" fmla="*/ 197 w 458"/>
                <a:gd name="T89" fmla="*/ 0 h 279"/>
                <a:gd name="T90" fmla="*/ 255 w 458"/>
                <a:gd name="T91" fmla="*/ 0 h 279"/>
                <a:gd name="T92" fmla="*/ 273 w 458"/>
                <a:gd name="T93" fmla="*/ 0 h 279"/>
                <a:gd name="T94" fmla="*/ 296 w 458"/>
                <a:gd name="T95" fmla="*/ 6 h 279"/>
                <a:gd name="T96" fmla="*/ 319 w 458"/>
                <a:gd name="T97" fmla="*/ 6 h 279"/>
                <a:gd name="T98" fmla="*/ 336 w 458"/>
                <a:gd name="T99" fmla="*/ 18 h 279"/>
                <a:gd name="T100" fmla="*/ 360 w 458"/>
                <a:gd name="T101" fmla="*/ 24 h 279"/>
                <a:gd name="T102" fmla="*/ 377 w 458"/>
                <a:gd name="T103" fmla="*/ 29 h 279"/>
                <a:gd name="T104" fmla="*/ 395 w 458"/>
                <a:gd name="T105" fmla="*/ 41 h 279"/>
                <a:gd name="T106" fmla="*/ 406 w 458"/>
                <a:gd name="T107" fmla="*/ 47 h 279"/>
                <a:gd name="T108" fmla="*/ 418 w 458"/>
                <a:gd name="T109" fmla="*/ 58 h 279"/>
                <a:gd name="T110" fmla="*/ 429 w 458"/>
                <a:gd name="T111" fmla="*/ 70 h 279"/>
                <a:gd name="T112" fmla="*/ 441 w 458"/>
                <a:gd name="T113" fmla="*/ 82 h 279"/>
                <a:gd name="T114" fmla="*/ 447 w 458"/>
                <a:gd name="T115" fmla="*/ 99 h 279"/>
                <a:gd name="T116" fmla="*/ 453 w 458"/>
                <a:gd name="T117" fmla="*/ 111 h 279"/>
                <a:gd name="T118" fmla="*/ 458 w 458"/>
                <a:gd name="T119" fmla="*/ 122 h 279"/>
                <a:gd name="T120" fmla="*/ 458 w 458"/>
                <a:gd name="T121" fmla="*/ 140 h 27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458" h="279">
                  <a:moveTo>
                    <a:pt x="458" y="140"/>
                  </a:moveTo>
                  <a:lnTo>
                    <a:pt x="458" y="146"/>
                  </a:lnTo>
                  <a:lnTo>
                    <a:pt x="458" y="157"/>
                  </a:lnTo>
                  <a:lnTo>
                    <a:pt x="458" y="163"/>
                  </a:lnTo>
                  <a:lnTo>
                    <a:pt x="453" y="169"/>
                  </a:lnTo>
                  <a:lnTo>
                    <a:pt x="453" y="175"/>
                  </a:lnTo>
                  <a:lnTo>
                    <a:pt x="447" y="180"/>
                  </a:lnTo>
                  <a:lnTo>
                    <a:pt x="447" y="186"/>
                  </a:lnTo>
                  <a:lnTo>
                    <a:pt x="441" y="198"/>
                  </a:lnTo>
                  <a:lnTo>
                    <a:pt x="435" y="204"/>
                  </a:lnTo>
                  <a:lnTo>
                    <a:pt x="429" y="209"/>
                  </a:lnTo>
                  <a:lnTo>
                    <a:pt x="424" y="215"/>
                  </a:lnTo>
                  <a:lnTo>
                    <a:pt x="418" y="221"/>
                  </a:lnTo>
                  <a:lnTo>
                    <a:pt x="412" y="227"/>
                  </a:lnTo>
                  <a:lnTo>
                    <a:pt x="406" y="233"/>
                  </a:lnTo>
                  <a:lnTo>
                    <a:pt x="400" y="233"/>
                  </a:lnTo>
                  <a:lnTo>
                    <a:pt x="395" y="238"/>
                  </a:lnTo>
                  <a:lnTo>
                    <a:pt x="383" y="244"/>
                  </a:lnTo>
                  <a:lnTo>
                    <a:pt x="377" y="250"/>
                  </a:lnTo>
                  <a:lnTo>
                    <a:pt x="366" y="256"/>
                  </a:lnTo>
                  <a:lnTo>
                    <a:pt x="360" y="256"/>
                  </a:lnTo>
                  <a:lnTo>
                    <a:pt x="348" y="262"/>
                  </a:lnTo>
                  <a:lnTo>
                    <a:pt x="336" y="262"/>
                  </a:lnTo>
                  <a:lnTo>
                    <a:pt x="331" y="268"/>
                  </a:lnTo>
                  <a:lnTo>
                    <a:pt x="319" y="273"/>
                  </a:lnTo>
                  <a:lnTo>
                    <a:pt x="307" y="273"/>
                  </a:lnTo>
                  <a:lnTo>
                    <a:pt x="296" y="273"/>
                  </a:lnTo>
                  <a:lnTo>
                    <a:pt x="290" y="279"/>
                  </a:lnTo>
                  <a:lnTo>
                    <a:pt x="273" y="279"/>
                  </a:lnTo>
                  <a:lnTo>
                    <a:pt x="261" y="279"/>
                  </a:lnTo>
                  <a:lnTo>
                    <a:pt x="255" y="279"/>
                  </a:lnTo>
                  <a:lnTo>
                    <a:pt x="209" y="279"/>
                  </a:lnTo>
                  <a:lnTo>
                    <a:pt x="197" y="279"/>
                  </a:lnTo>
                  <a:lnTo>
                    <a:pt x="185" y="279"/>
                  </a:lnTo>
                  <a:lnTo>
                    <a:pt x="174" y="279"/>
                  </a:lnTo>
                  <a:lnTo>
                    <a:pt x="162" y="273"/>
                  </a:lnTo>
                  <a:lnTo>
                    <a:pt x="151" y="273"/>
                  </a:lnTo>
                  <a:lnTo>
                    <a:pt x="139" y="273"/>
                  </a:lnTo>
                  <a:lnTo>
                    <a:pt x="133" y="268"/>
                  </a:lnTo>
                  <a:lnTo>
                    <a:pt x="122" y="262"/>
                  </a:lnTo>
                  <a:lnTo>
                    <a:pt x="110" y="262"/>
                  </a:lnTo>
                  <a:lnTo>
                    <a:pt x="104" y="256"/>
                  </a:lnTo>
                  <a:lnTo>
                    <a:pt x="92" y="256"/>
                  </a:lnTo>
                  <a:lnTo>
                    <a:pt x="81" y="250"/>
                  </a:lnTo>
                  <a:lnTo>
                    <a:pt x="75" y="244"/>
                  </a:lnTo>
                  <a:lnTo>
                    <a:pt x="69" y="238"/>
                  </a:lnTo>
                  <a:lnTo>
                    <a:pt x="58" y="233"/>
                  </a:lnTo>
                  <a:lnTo>
                    <a:pt x="52" y="233"/>
                  </a:lnTo>
                  <a:lnTo>
                    <a:pt x="46" y="227"/>
                  </a:lnTo>
                  <a:lnTo>
                    <a:pt x="40" y="221"/>
                  </a:lnTo>
                  <a:lnTo>
                    <a:pt x="34" y="215"/>
                  </a:lnTo>
                  <a:lnTo>
                    <a:pt x="29" y="209"/>
                  </a:lnTo>
                  <a:lnTo>
                    <a:pt x="23" y="204"/>
                  </a:lnTo>
                  <a:lnTo>
                    <a:pt x="17" y="198"/>
                  </a:lnTo>
                  <a:lnTo>
                    <a:pt x="17" y="186"/>
                  </a:lnTo>
                  <a:lnTo>
                    <a:pt x="11" y="180"/>
                  </a:lnTo>
                  <a:lnTo>
                    <a:pt x="5" y="175"/>
                  </a:lnTo>
                  <a:lnTo>
                    <a:pt x="5" y="169"/>
                  </a:lnTo>
                  <a:lnTo>
                    <a:pt x="0" y="163"/>
                  </a:lnTo>
                  <a:lnTo>
                    <a:pt x="0" y="157"/>
                  </a:lnTo>
                  <a:lnTo>
                    <a:pt x="0" y="146"/>
                  </a:lnTo>
                  <a:lnTo>
                    <a:pt x="0" y="134"/>
                  </a:lnTo>
                  <a:lnTo>
                    <a:pt x="0" y="122"/>
                  </a:lnTo>
                  <a:lnTo>
                    <a:pt x="0" y="116"/>
                  </a:lnTo>
                  <a:lnTo>
                    <a:pt x="5" y="111"/>
                  </a:lnTo>
                  <a:lnTo>
                    <a:pt x="5" y="105"/>
                  </a:lnTo>
                  <a:lnTo>
                    <a:pt x="11" y="99"/>
                  </a:lnTo>
                  <a:lnTo>
                    <a:pt x="17" y="93"/>
                  </a:lnTo>
                  <a:lnTo>
                    <a:pt x="17" y="82"/>
                  </a:lnTo>
                  <a:lnTo>
                    <a:pt x="23" y="76"/>
                  </a:lnTo>
                  <a:lnTo>
                    <a:pt x="29" y="70"/>
                  </a:lnTo>
                  <a:lnTo>
                    <a:pt x="34" y="64"/>
                  </a:lnTo>
                  <a:lnTo>
                    <a:pt x="40" y="58"/>
                  </a:lnTo>
                  <a:lnTo>
                    <a:pt x="46" y="53"/>
                  </a:lnTo>
                  <a:lnTo>
                    <a:pt x="52" y="47"/>
                  </a:lnTo>
                  <a:lnTo>
                    <a:pt x="58" y="47"/>
                  </a:lnTo>
                  <a:lnTo>
                    <a:pt x="69" y="41"/>
                  </a:lnTo>
                  <a:lnTo>
                    <a:pt x="75" y="35"/>
                  </a:lnTo>
                  <a:lnTo>
                    <a:pt x="81" y="29"/>
                  </a:lnTo>
                  <a:lnTo>
                    <a:pt x="92" y="24"/>
                  </a:lnTo>
                  <a:lnTo>
                    <a:pt x="104" y="24"/>
                  </a:lnTo>
                  <a:lnTo>
                    <a:pt x="110" y="18"/>
                  </a:lnTo>
                  <a:lnTo>
                    <a:pt x="122" y="18"/>
                  </a:lnTo>
                  <a:lnTo>
                    <a:pt x="133" y="12"/>
                  </a:lnTo>
                  <a:lnTo>
                    <a:pt x="139" y="6"/>
                  </a:lnTo>
                  <a:lnTo>
                    <a:pt x="151" y="6"/>
                  </a:lnTo>
                  <a:lnTo>
                    <a:pt x="162" y="6"/>
                  </a:lnTo>
                  <a:lnTo>
                    <a:pt x="174" y="0"/>
                  </a:lnTo>
                  <a:lnTo>
                    <a:pt x="185" y="0"/>
                  </a:lnTo>
                  <a:lnTo>
                    <a:pt x="197" y="0"/>
                  </a:lnTo>
                  <a:lnTo>
                    <a:pt x="209" y="0"/>
                  </a:lnTo>
                  <a:lnTo>
                    <a:pt x="255" y="0"/>
                  </a:lnTo>
                  <a:lnTo>
                    <a:pt x="261" y="0"/>
                  </a:lnTo>
                  <a:lnTo>
                    <a:pt x="273" y="0"/>
                  </a:lnTo>
                  <a:lnTo>
                    <a:pt x="290" y="0"/>
                  </a:lnTo>
                  <a:lnTo>
                    <a:pt x="296" y="6"/>
                  </a:lnTo>
                  <a:lnTo>
                    <a:pt x="307" y="6"/>
                  </a:lnTo>
                  <a:lnTo>
                    <a:pt x="319" y="6"/>
                  </a:lnTo>
                  <a:lnTo>
                    <a:pt x="331" y="12"/>
                  </a:lnTo>
                  <a:lnTo>
                    <a:pt x="336" y="18"/>
                  </a:lnTo>
                  <a:lnTo>
                    <a:pt x="348" y="18"/>
                  </a:lnTo>
                  <a:lnTo>
                    <a:pt x="360" y="24"/>
                  </a:lnTo>
                  <a:lnTo>
                    <a:pt x="366" y="24"/>
                  </a:lnTo>
                  <a:lnTo>
                    <a:pt x="377" y="29"/>
                  </a:lnTo>
                  <a:lnTo>
                    <a:pt x="383" y="35"/>
                  </a:lnTo>
                  <a:lnTo>
                    <a:pt x="395" y="41"/>
                  </a:lnTo>
                  <a:lnTo>
                    <a:pt x="400" y="47"/>
                  </a:lnTo>
                  <a:lnTo>
                    <a:pt x="406" y="47"/>
                  </a:lnTo>
                  <a:lnTo>
                    <a:pt x="412" y="53"/>
                  </a:lnTo>
                  <a:lnTo>
                    <a:pt x="418" y="58"/>
                  </a:lnTo>
                  <a:lnTo>
                    <a:pt x="424" y="64"/>
                  </a:lnTo>
                  <a:lnTo>
                    <a:pt x="429" y="70"/>
                  </a:lnTo>
                  <a:lnTo>
                    <a:pt x="435" y="76"/>
                  </a:lnTo>
                  <a:lnTo>
                    <a:pt x="441" y="82"/>
                  </a:lnTo>
                  <a:lnTo>
                    <a:pt x="447" y="93"/>
                  </a:lnTo>
                  <a:lnTo>
                    <a:pt x="447" y="99"/>
                  </a:lnTo>
                  <a:lnTo>
                    <a:pt x="453" y="105"/>
                  </a:lnTo>
                  <a:lnTo>
                    <a:pt x="453" y="111"/>
                  </a:lnTo>
                  <a:lnTo>
                    <a:pt x="458" y="116"/>
                  </a:lnTo>
                  <a:lnTo>
                    <a:pt x="458" y="122"/>
                  </a:lnTo>
                  <a:lnTo>
                    <a:pt x="458" y="134"/>
                  </a:lnTo>
                  <a:lnTo>
                    <a:pt x="458" y="14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6088" name="Rectangle 8"/>
            <p:cNvSpPr>
              <a:spLocks noChangeArrowheads="1"/>
            </p:cNvSpPr>
            <p:nvPr/>
          </p:nvSpPr>
          <p:spPr bwMode="auto">
            <a:xfrm>
              <a:off x="718" y="2029"/>
              <a:ext cx="52" cy="34"/>
            </a:xfrm>
            <a:prstGeom prst="rect">
              <a:avLst/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800000"/>
                </a:buClr>
                <a:buSzPct val="6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è"/>
                <a:defRPr sz="2200">
                  <a:solidFill>
                    <a:schemeClr val="tx1"/>
                  </a:solidFill>
                  <a:latin typeface="Arial Narrow" panose="020B060602020203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9900"/>
                </a:buClr>
                <a:buSzPct val="8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F9900"/>
                </a:buClr>
                <a:buSzPct val="125000"/>
                <a:buFont typeface="Arial Narrow" panose="020B0606020202030204" pitchFamily="34" charset="0"/>
                <a:buChar char="−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000">
                <a:latin typeface="Arial" panose="020B0604020202020204" pitchFamily="34" charset="0"/>
              </a:endParaRPr>
            </a:p>
          </p:txBody>
        </p:sp>
        <p:sp>
          <p:nvSpPr>
            <p:cNvPr id="46089" name="Rectangle 9"/>
            <p:cNvSpPr>
              <a:spLocks noChangeArrowheads="1"/>
            </p:cNvSpPr>
            <p:nvPr/>
          </p:nvSpPr>
          <p:spPr bwMode="auto">
            <a:xfrm>
              <a:off x="718" y="2029"/>
              <a:ext cx="52" cy="34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800000"/>
                </a:buClr>
                <a:buSzPct val="6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è"/>
                <a:defRPr sz="2200">
                  <a:solidFill>
                    <a:schemeClr val="tx1"/>
                  </a:solidFill>
                  <a:latin typeface="Arial Narrow" panose="020B060602020203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9900"/>
                </a:buClr>
                <a:buSzPct val="8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F9900"/>
                </a:buClr>
                <a:buSzPct val="125000"/>
                <a:buFont typeface="Arial Narrow" panose="020B0606020202030204" pitchFamily="34" charset="0"/>
                <a:buChar char="−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000">
                <a:latin typeface="Arial" panose="020B0604020202020204" pitchFamily="34" charset="0"/>
              </a:endParaRPr>
            </a:p>
          </p:txBody>
        </p:sp>
        <p:sp>
          <p:nvSpPr>
            <p:cNvPr id="46090" name="Rectangle 10"/>
            <p:cNvSpPr>
              <a:spLocks noChangeArrowheads="1"/>
            </p:cNvSpPr>
            <p:nvPr/>
          </p:nvSpPr>
          <p:spPr bwMode="auto">
            <a:xfrm>
              <a:off x="689" y="2116"/>
              <a:ext cx="46" cy="35"/>
            </a:xfrm>
            <a:prstGeom prst="rect">
              <a:avLst/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800000"/>
                </a:buClr>
                <a:buSzPct val="6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è"/>
                <a:defRPr sz="2200">
                  <a:solidFill>
                    <a:schemeClr val="tx1"/>
                  </a:solidFill>
                  <a:latin typeface="Arial Narrow" panose="020B060602020203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9900"/>
                </a:buClr>
                <a:buSzPct val="8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F9900"/>
                </a:buClr>
                <a:buSzPct val="125000"/>
                <a:buFont typeface="Arial Narrow" panose="020B0606020202030204" pitchFamily="34" charset="0"/>
                <a:buChar char="−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000">
                <a:latin typeface="Arial" panose="020B0604020202020204" pitchFamily="34" charset="0"/>
              </a:endParaRPr>
            </a:p>
          </p:txBody>
        </p:sp>
        <p:sp>
          <p:nvSpPr>
            <p:cNvPr id="46091" name="Rectangle 11"/>
            <p:cNvSpPr>
              <a:spLocks noChangeArrowheads="1"/>
            </p:cNvSpPr>
            <p:nvPr/>
          </p:nvSpPr>
          <p:spPr bwMode="auto">
            <a:xfrm>
              <a:off x="689" y="2116"/>
              <a:ext cx="46" cy="35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800000"/>
                </a:buClr>
                <a:buSzPct val="6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è"/>
                <a:defRPr sz="2200">
                  <a:solidFill>
                    <a:schemeClr val="tx1"/>
                  </a:solidFill>
                  <a:latin typeface="Arial Narrow" panose="020B060602020203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9900"/>
                </a:buClr>
                <a:buSzPct val="8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F9900"/>
                </a:buClr>
                <a:buSzPct val="125000"/>
                <a:buFont typeface="Arial Narrow" panose="020B0606020202030204" pitchFamily="34" charset="0"/>
                <a:buChar char="−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000">
                <a:latin typeface="Arial" panose="020B0604020202020204" pitchFamily="34" charset="0"/>
              </a:endParaRPr>
            </a:p>
          </p:txBody>
        </p:sp>
        <p:sp>
          <p:nvSpPr>
            <p:cNvPr id="46092" name="Rectangle 12"/>
            <p:cNvSpPr>
              <a:spLocks noChangeArrowheads="1"/>
            </p:cNvSpPr>
            <p:nvPr/>
          </p:nvSpPr>
          <p:spPr bwMode="auto">
            <a:xfrm>
              <a:off x="718" y="2075"/>
              <a:ext cx="52" cy="35"/>
            </a:xfrm>
            <a:prstGeom prst="rect">
              <a:avLst/>
            </a:pr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800000"/>
                </a:buClr>
                <a:buSzPct val="6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è"/>
                <a:defRPr sz="2200">
                  <a:solidFill>
                    <a:schemeClr val="tx1"/>
                  </a:solidFill>
                  <a:latin typeface="Arial Narrow" panose="020B060602020203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9900"/>
                </a:buClr>
                <a:buSzPct val="8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F9900"/>
                </a:buClr>
                <a:buSzPct val="125000"/>
                <a:buFont typeface="Arial Narrow" panose="020B0606020202030204" pitchFamily="34" charset="0"/>
                <a:buChar char="−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000">
                <a:latin typeface="Arial" panose="020B0604020202020204" pitchFamily="34" charset="0"/>
              </a:endParaRPr>
            </a:p>
          </p:txBody>
        </p:sp>
        <p:sp>
          <p:nvSpPr>
            <p:cNvPr id="46093" name="Rectangle 13"/>
            <p:cNvSpPr>
              <a:spLocks noChangeArrowheads="1"/>
            </p:cNvSpPr>
            <p:nvPr/>
          </p:nvSpPr>
          <p:spPr bwMode="auto">
            <a:xfrm>
              <a:off x="718" y="2075"/>
              <a:ext cx="52" cy="35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800000"/>
                </a:buClr>
                <a:buSzPct val="6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è"/>
                <a:defRPr sz="2200">
                  <a:solidFill>
                    <a:schemeClr val="tx1"/>
                  </a:solidFill>
                  <a:latin typeface="Arial Narrow" panose="020B060602020203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9900"/>
                </a:buClr>
                <a:buSzPct val="8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F9900"/>
                </a:buClr>
                <a:buSzPct val="125000"/>
                <a:buFont typeface="Arial Narrow" panose="020B0606020202030204" pitchFamily="34" charset="0"/>
                <a:buChar char="−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000">
                <a:latin typeface="Arial" panose="020B0604020202020204" pitchFamily="34" charset="0"/>
              </a:endParaRPr>
            </a:p>
          </p:txBody>
        </p:sp>
        <p:sp>
          <p:nvSpPr>
            <p:cNvPr id="46094" name="Rectangle 14"/>
            <p:cNvSpPr>
              <a:spLocks noChangeArrowheads="1"/>
            </p:cNvSpPr>
            <p:nvPr/>
          </p:nvSpPr>
          <p:spPr bwMode="auto">
            <a:xfrm>
              <a:off x="753" y="2116"/>
              <a:ext cx="52" cy="35"/>
            </a:xfrm>
            <a:prstGeom prst="rect">
              <a:avLst/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800000"/>
                </a:buClr>
                <a:buSzPct val="6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è"/>
                <a:defRPr sz="2200">
                  <a:solidFill>
                    <a:schemeClr val="tx1"/>
                  </a:solidFill>
                  <a:latin typeface="Arial Narrow" panose="020B060602020203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9900"/>
                </a:buClr>
                <a:buSzPct val="8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F9900"/>
                </a:buClr>
                <a:buSzPct val="125000"/>
                <a:buFont typeface="Arial Narrow" panose="020B0606020202030204" pitchFamily="34" charset="0"/>
                <a:buChar char="−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000">
                <a:latin typeface="Arial" panose="020B0604020202020204" pitchFamily="34" charset="0"/>
              </a:endParaRPr>
            </a:p>
          </p:txBody>
        </p:sp>
        <p:sp>
          <p:nvSpPr>
            <p:cNvPr id="46095" name="Rectangle 15"/>
            <p:cNvSpPr>
              <a:spLocks noChangeArrowheads="1"/>
            </p:cNvSpPr>
            <p:nvPr/>
          </p:nvSpPr>
          <p:spPr bwMode="auto">
            <a:xfrm>
              <a:off x="753" y="2116"/>
              <a:ext cx="52" cy="35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800000"/>
                </a:buClr>
                <a:buSzPct val="6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è"/>
                <a:defRPr sz="2200">
                  <a:solidFill>
                    <a:schemeClr val="tx1"/>
                  </a:solidFill>
                  <a:latin typeface="Arial Narrow" panose="020B060602020203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9900"/>
                </a:buClr>
                <a:buSzPct val="8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F9900"/>
                </a:buClr>
                <a:buSzPct val="125000"/>
                <a:buFont typeface="Arial Narrow" panose="020B0606020202030204" pitchFamily="34" charset="0"/>
                <a:buChar char="−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000">
                <a:latin typeface="Arial" panose="020B0604020202020204" pitchFamily="34" charset="0"/>
              </a:endParaRPr>
            </a:p>
          </p:txBody>
        </p:sp>
        <p:sp>
          <p:nvSpPr>
            <p:cNvPr id="46096" name="Freeform 16"/>
            <p:cNvSpPr>
              <a:spLocks/>
            </p:cNvSpPr>
            <p:nvPr/>
          </p:nvSpPr>
          <p:spPr bwMode="auto">
            <a:xfrm>
              <a:off x="712" y="2092"/>
              <a:ext cx="6" cy="24"/>
            </a:xfrm>
            <a:custGeom>
              <a:avLst/>
              <a:gdLst>
                <a:gd name="T0" fmla="*/ 0 w 6"/>
                <a:gd name="T1" fmla="*/ 24 h 24"/>
                <a:gd name="T2" fmla="*/ 0 w 6"/>
                <a:gd name="T3" fmla="*/ 0 h 24"/>
                <a:gd name="T4" fmla="*/ 6 w 6"/>
                <a:gd name="T5" fmla="*/ 0 h 2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" h="24">
                  <a:moveTo>
                    <a:pt x="0" y="24"/>
                  </a:moveTo>
                  <a:lnTo>
                    <a:pt x="0" y="0"/>
                  </a:lnTo>
                  <a:lnTo>
                    <a:pt x="6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6097" name="Freeform 17"/>
            <p:cNvSpPr>
              <a:spLocks/>
            </p:cNvSpPr>
            <p:nvPr/>
          </p:nvSpPr>
          <p:spPr bwMode="auto">
            <a:xfrm>
              <a:off x="770" y="2092"/>
              <a:ext cx="6" cy="24"/>
            </a:xfrm>
            <a:custGeom>
              <a:avLst/>
              <a:gdLst>
                <a:gd name="T0" fmla="*/ 0 w 6"/>
                <a:gd name="T1" fmla="*/ 0 h 24"/>
                <a:gd name="T2" fmla="*/ 6 w 6"/>
                <a:gd name="T3" fmla="*/ 0 h 24"/>
                <a:gd name="T4" fmla="*/ 6 w 6"/>
                <a:gd name="T5" fmla="*/ 24 h 2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" h="24">
                  <a:moveTo>
                    <a:pt x="0" y="0"/>
                  </a:moveTo>
                  <a:lnTo>
                    <a:pt x="6" y="0"/>
                  </a:lnTo>
                  <a:lnTo>
                    <a:pt x="6" y="24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6098" name="Line 18"/>
            <p:cNvSpPr>
              <a:spLocks noChangeShapeType="1"/>
            </p:cNvSpPr>
            <p:nvPr/>
          </p:nvSpPr>
          <p:spPr bwMode="auto">
            <a:xfrm>
              <a:off x="747" y="2063"/>
              <a:ext cx="1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6099" name="Rectangle 19"/>
            <p:cNvSpPr>
              <a:spLocks noChangeArrowheads="1"/>
            </p:cNvSpPr>
            <p:nvPr/>
          </p:nvSpPr>
          <p:spPr bwMode="auto">
            <a:xfrm>
              <a:off x="143" y="1674"/>
              <a:ext cx="588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800000"/>
                </a:buClr>
                <a:buSzPct val="6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è"/>
                <a:defRPr sz="2200">
                  <a:solidFill>
                    <a:schemeClr val="tx1"/>
                  </a:solidFill>
                  <a:latin typeface="Arial Narrow" panose="020B060602020203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9900"/>
                </a:buClr>
                <a:buSzPct val="8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F9900"/>
                </a:buClr>
                <a:buSzPct val="125000"/>
                <a:buFont typeface="Arial Narrow" panose="020B0606020202030204" pitchFamily="34" charset="0"/>
                <a:buChar char="−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ru-RU" sz="1000">
                  <a:solidFill>
                    <a:srgbClr val="000000"/>
                  </a:solidFill>
                </a:rPr>
                <a:t>Повысить качество</a:t>
              </a:r>
              <a:endParaRPr lang="en-US" altLang="ru-RU">
                <a:latin typeface="Times New Roman" panose="02020603050405020304" pitchFamily="18" charset="0"/>
              </a:endParaRPr>
            </a:p>
          </p:txBody>
        </p:sp>
        <p:sp>
          <p:nvSpPr>
            <p:cNvPr id="46100" name="Rectangle 20"/>
            <p:cNvSpPr>
              <a:spLocks noChangeArrowheads="1"/>
            </p:cNvSpPr>
            <p:nvPr/>
          </p:nvSpPr>
          <p:spPr bwMode="auto">
            <a:xfrm>
              <a:off x="253" y="1773"/>
              <a:ext cx="375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800000"/>
                </a:buClr>
                <a:buSzPct val="6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è"/>
                <a:defRPr sz="2200">
                  <a:solidFill>
                    <a:schemeClr val="tx1"/>
                  </a:solidFill>
                  <a:latin typeface="Arial Narrow" panose="020B060602020203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9900"/>
                </a:buClr>
                <a:buSzPct val="8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F9900"/>
                </a:buClr>
                <a:buSzPct val="125000"/>
                <a:buFont typeface="Arial Narrow" panose="020B0606020202030204" pitchFamily="34" charset="0"/>
                <a:buChar char="−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ru-RU" sz="1000">
                  <a:solidFill>
                    <a:srgbClr val="000000"/>
                  </a:solidFill>
                </a:rPr>
                <a:t>выполнения</a:t>
              </a:r>
              <a:endParaRPr lang="en-US" altLang="ru-RU">
                <a:latin typeface="Times New Roman" panose="02020603050405020304" pitchFamily="18" charset="0"/>
              </a:endParaRPr>
            </a:p>
          </p:txBody>
        </p:sp>
        <p:sp>
          <p:nvSpPr>
            <p:cNvPr id="46101" name="Rectangle 21"/>
            <p:cNvSpPr>
              <a:spLocks noChangeArrowheads="1"/>
            </p:cNvSpPr>
            <p:nvPr/>
          </p:nvSpPr>
          <p:spPr bwMode="auto">
            <a:xfrm>
              <a:off x="253" y="1872"/>
              <a:ext cx="363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800000"/>
                </a:buClr>
                <a:buSzPct val="6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è"/>
                <a:defRPr sz="2200">
                  <a:solidFill>
                    <a:schemeClr val="tx1"/>
                  </a:solidFill>
                  <a:latin typeface="Arial Narrow" panose="020B060602020203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9900"/>
                </a:buClr>
                <a:buSzPct val="8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F9900"/>
                </a:buClr>
                <a:buSzPct val="125000"/>
                <a:buFont typeface="Arial Narrow" panose="020B0606020202030204" pitchFamily="34" charset="0"/>
                <a:buChar char="−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ru-RU" sz="1000">
                  <a:solidFill>
                    <a:srgbClr val="000000"/>
                  </a:solidFill>
                </a:rPr>
                <a:t>договоров с</a:t>
              </a:r>
              <a:endParaRPr lang="en-US" altLang="ru-RU">
                <a:latin typeface="Times New Roman" panose="02020603050405020304" pitchFamily="18" charset="0"/>
              </a:endParaRPr>
            </a:p>
          </p:txBody>
        </p:sp>
        <p:sp>
          <p:nvSpPr>
            <p:cNvPr id="46102" name="Rectangle 22"/>
            <p:cNvSpPr>
              <a:spLocks noChangeArrowheads="1"/>
            </p:cNvSpPr>
            <p:nvPr/>
          </p:nvSpPr>
          <p:spPr bwMode="auto">
            <a:xfrm>
              <a:off x="224" y="1970"/>
              <a:ext cx="433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800000"/>
                </a:buClr>
                <a:buSzPct val="6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è"/>
                <a:defRPr sz="2200">
                  <a:solidFill>
                    <a:schemeClr val="tx1"/>
                  </a:solidFill>
                  <a:latin typeface="Arial Narrow" panose="020B060602020203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9900"/>
                </a:buClr>
                <a:buSzPct val="8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F9900"/>
                </a:buClr>
                <a:buSzPct val="125000"/>
                <a:buFont typeface="Arial Narrow" panose="020B0606020202030204" pitchFamily="34" charset="0"/>
                <a:buChar char="−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ru-RU" sz="1000">
                  <a:solidFill>
                    <a:srgbClr val="000000"/>
                  </a:solidFill>
                </a:rPr>
                <a:t>Клиентами (К)</a:t>
              </a:r>
              <a:endParaRPr lang="en-US" altLang="ru-RU">
                <a:latin typeface="Times New Roman" panose="02020603050405020304" pitchFamily="18" charset="0"/>
              </a:endParaRPr>
            </a:p>
          </p:txBody>
        </p:sp>
        <p:sp>
          <p:nvSpPr>
            <p:cNvPr id="46103" name="Freeform 23"/>
            <p:cNvSpPr>
              <a:spLocks/>
            </p:cNvSpPr>
            <p:nvPr/>
          </p:nvSpPr>
          <p:spPr bwMode="auto">
            <a:xfrm>
              <a:off x="1717" y="1227"/>
              <a:ext cx="494" cy="441"/>
            </a:xfrm>
            <a:custGeom>
              <a:avLst/>
              <a:gdLst>
                <a:gd name="T0" fmla="*/ 58 w 494"/>
                <a:gd name="T1" fmla="*/ 412 h 441"/>
                <a:gd name="T2" fmla="*/ 58 w 494"/>
                <a:gd name="T3" fmla="*/ 267 h 441"/>
                <a:gd name="T4" fmla="*/ 0 w 494"/>
                <a:gd name="T5" fmla="*/ 261 h 441"/>
                <a:gd name="T6" fmla="*/ 0 w 494"/>
                <a:gd name="T7" fmla="*/ 226 h 441"/>
                <a:gd name="T8" fmla="*/ 279 w 494"/>
                <a:gd name="T9" fmla="*/ 110 h 441"/>
                <a:gd name="T10" fmla="*/ 343 w 494"/>
                <a:gd name="T11" fmla="*/ 110 h 441"/>
                <a:gd name="T12" fmla="*/ 384 w 494"/>
                <a:gd name="T13" fmla="*/ 93 h 441"/>
                <a:gd name="T14" fmla="*/ 372 w 494"/>
                <a:gd name="T15" fmla="*/ 70 h 441"/>
                <a:gd name="T16" fmla="*/ 372 w 494"/>
                <a:gd name="T17" fmla="*/ 29 h 441"/>
                <a:gd name="T18" fmla="*/ 389 w 494"/>
                <a:gd name="T19" fmla="*/ 11 h 441"/>
                <a:gd name="T20" fmla="*/ 407 w 494"/>
                <a:gd name="T21" fmla="*/ 0 h 441"/>
                <a:gd name="T22" fmla="*/ 442 w 494"/>
                <a:gd name="T23" fmla="*/ 6 h 441"/>
                <a:gd name="T24" fmla="*/ 471 w 494"/>
                <a:gd name="T25" fmla="*/ 35 h 441"/>
                <a:gd name="T26" fmla="*/ 465 w 494"/>
                <a:gd name="T27" fmla="*/ 58 h 441"/>
                <a:gd name="T28" fmla="*/ 459 w 494"/>
                <a:gd name="T29" fmla="*/ 81 h 441"/>
                <a:gd name="T30" fmla="*/ 453 w 494"/>
                <a:gd name="T31" fmla="*/ 93 h 441"/>
                <a:gd name="T32" fmla="*/ 488 w 494"/>
                <a:gd name="T33" fmla="*/ 116 h 441"/>
                <a:gd name="T34" fmla="*/ 494 w 494"/>
                <a:gd name="T35" fmla="*/ 273 h 441"/>
                <a:gd name="T36" fmla="*/ 477 w 494"/>
                <a:gd name="T37" fmla="*/ 284 h 441"/>
                <a:gd name="T38" fmla="*/ 471 w 494"/>
                <a:gd name="T39" fmla="*/ 441 h 441"/>
                <a:gd name="T40" fmla="*/ 355 w 494"/>
                <a:gd name="T41" fmla="*/ 441 h 441"/>
                <a:gd name="T42" fmla="*/ 349 w 494"/>
                <a:gd name="T43" fmla="*/ 302 h 441"/>
                <a:gd name="T44" fmla="*/ 291 w 494"/>
                <a:gd name="T45" fmla="*/ 302 h 441"/>
                <a:gd name="T46" fmla="*/ 291 w 494"/>
                <a:gd name="T47" fmla="*/ 441 h 441"/>
                <a:gd name="T48" fmla="*/ 244 w 494"/>
                <a:gd name="T49" fmla="*/ 441 h 441"/>
                <a:gd name="T50" fmla="*/ 244 w 494"/>
                <a:gd name="T51" fmla="*/ 296 h 441"/>
                <a:gd name="T52" fmla="*/ 233 w 494"/>
                <a:gd name="T53" fmla="*/ 290 h 441"/>
                <a:gd name="T54" fmla="*/ 233 w 494"/>
                <a:gd name="T55" fmla="*/ 337 h 441"/>
                <a:gd name="T56" fmla="*/ 174 w 494"/>
                <a:gd name="T57" fmla="*/ 331 h 441"/>
                <a:gd name="T58" fmla="*/ 174 w 494"/>
                <a:gd name="T59" fmla="*/ 284 h 441"/>
                <a:gd name="T60" fmla="*/ 122 w 494"/>
                <a:gd name="T61" fmla="*/ 279 h 441"/>
                <a:gd name="T62" fmla="*/ 122 w 494"/>
                <a:gd name="T63" fmla="*/ 424 h 441"/>
                <a:gd name="T64" fmla="*/ 82 w 494"/>
                <a:gd name="T65" fmla="*/ 418 h 441"/>
                <a:gd name="T66" fmla="*/ 58 w 494"/>
                <a:gd name="T67" fmla="*/ 412 h 44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494" h="441">
                  <a:moveTo>
                    <a:pt x="58" y="412"/>
                  </a:moveTo>
                  <a:lnTo>
                    <a:pt x="58" y="267"/>
                  </a:lnTo>
                  <a:lnTo>
                    <a:pt x="0" y="261"/>
                  </a:lnTo>
                  <a:lnTo>
                    <a:pt x="0" y="226"/>
                  </a:lnTo>
                  <a:lnTo>
                    <a:pt x="279" y="110"/>
                  </a:lnTo>
                  <a:lnTo>
                    <a:pt x="343" y="110"/>
                  </a:lnTo>
                  <a:lnTo>
                    <a:pt x="384" y="93"/>
                  </a:lnTo>
                  <a:lnTo>
                    <a:pt x="372" y="70"/>
                  </a:lnTo>
                  <a:lnTo>
                    <a:pt x="372" y="29"/>
                  </a:lnTo>
                  <a:lnTo>
                    <a:pt x="389" y="11"/>
                  </a:lnTo>
                  <a:lnTo>
                    <a:pt x="407" y="0"/>
                  </a:lnTo>
                  <a:lnTo>
                    <a:pt x="442" y="6"/>
                  </a:lnTo>
                  <a:lnTo>
                    <a:pt x="471" y="35"/>
                  </a:lnTo>
                  <a:lnTo>
                    <a:pt x="465" y="58"/>
                  </a:lnTo>
                  <a:lnTo>
                    <a:pt x="459" y="81"/>
                  </a:lnTo>
                  <a:lnTo>
                    <a:pt x="453" y="93"/>
                  </a:lnTo>
                  <a:lnTo>
                    <a:pt x="488" y="116"/>
                  </a:lnTo>
                  <a:lnTo>
                    <a:pt x="494" y="273"/>
                  </a:lnTo>
                  <a:lnTo>
                    <a:pt x="477" y="284"/>
                  </a:lnTo>
                  <a:lnTo>
                    <a:pt x="471" y="441"/>
                  </a:lnTo>
                  <a:lnTo>
                    <a:pt x="355" y="441"/>
                  </a:lnTo>
                  <a:lnTo>
                    <a:pt x="349" y="302"/>
                  </a:lnTo>
                  <a:lnTo>
                    <a:pt x="291" y="302"/>
                  </a:lnTo>
                  <a:lnTo>
                    <a:pt x="291" y="441"/>
                  </a:lnTo>
                  <a:lnTo>
                    <a:pt x="244" y="441"/>
                  </a:lnTo>
                  <a:lnTo>
                    <a:pt x="244" y="296"/>
                  </a:lnTo>
                  <a:lnTo>
                    <a:pt x="233" y="290"/>
                  </a:lnTo>
                  <a:lnTo>
                    <a:pt x="233" y="337"/>
                  </a:lnTo>
                  <a:lnTo>
                    <a:pt x="174" y="331"/>
                  </a:lnTo>
                  <a:lnTo>
                    <a:pt x="174" y="284"/>
                  </a:lnTo>
                  <a:lnTo>
                    <a:pt x="122" y="279"/>
                  </a:lnTo>
                  <a:lnTo>
                    <a:pt x="122" y="424"/>
                  </a:lnTo>
                  <a:lnTo>
                    <a:pt x="82" y="418"/>
                  </a:lnTo>
                  <a:lnTo>
                    <a:pt x="58" y="4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6104" name="Freeform 24"/>
            <p:cNvSpPr>
              <a:spLocks/>
            </p:cNvSpPr>
            <p:nvPr/>
          </p:nvSpPr>
          <p:spPr bwMode="auto">
            <a:xfrm>
              <a:off x="2118" y="1262"/>
              <a:ext cx="29" cy="35"/>
            </a:xfrm>
            <a:custGeom>
              <a:avLst/>
              <a:gdLst>
                <a:gd name="T0" fmla="*/ 17 w 29"/>
                <a:gd name="T1" fmla="*/ 0 h 35"/>
                <a:gd name="T2" fmla="*/ 29 w 29"/>
                <a:gd name="T3" fmla="*/ 0 h 35"/>
                <a:gd name="T4" fmla="*/ 29 w 29"/>
                <a:gd name="T5" fmla="*/ 11 h 35"/>
                <a:gd name="T6" fmla="*/ 29 w 29"/>
                <a:gd name="T7" fmla="*/ 35 h 35"/>
                <a:gd name="T8" fmla="*/ 29 w 29"/>
                <a:gd name="T9" fmla="*/ 35 h 35"/>
                <a:gd name="T10" fmla="*/ 12 w 29"/>
                <a:gd name="T11" fmla="*/ 35 h 35"/>
                <a:gd name="T12" fmla="*/ 0 w 29"/>
                <a:gd name="T13" fmla="*/ 23 h 35"/>
                <a:gd name="T14" fmla="*/ 6 w 29"/>
                <a:gd name="T15" fmla="*/ 11 h 35"/>
                <a:gd name="T16" fmla="*/ 17 w 29"/>
                <a:gd name="T17" fmla="*/ 0 h 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9" h="35">
                  <a:moveTo>
                    <a:pt x="17" y="0"/>
                  </a:moveTo>
                  <a:lnTo>
                    <a:pt x="29" y="0"/>
                  </a:lnTo>
                  <a:lnTo>
                    <a:pt x="29" y="11"/>
                  </a:lnTo>
                  <a:lnTo>
                    <a:pt x="29" y="35"/>
                  </a:lnTo>
                  <a:lnTo>
                    <a:pt x="12" y="35"/>
                  </a:lnTo>
                  <a:lnTo>
                    <a:pt x="0" y="23"/>
                  </a:lnTo>
                  <a:lnTo>
                    <a:pt x="6" y="11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6105" name="Freeform 25"/>
            <p:cNvSpPr>
              <a:spLocks/>
            </p:cNvSpPr>
            <p:nvPr/>
          </p:nvSpPr>
          <p:spPr bwMode="auto">
            <a:xfrm>
              <a:off x="2077" y="1343"/>
              <a:ext cx="99" cy="296"/>
            </a:xfrm>
            <a:custGeom>
              <a:avLst/>
              <a:gdLst>
                <a:gd name="T0" fmla="*/ 12 w 99"/>
                <a:gd name="T1" fmla="*/ 17 h 296"/>
                <a:gd name="T2" fmla="*/ 47 w 99"/>
                <a:gd name="T3" fmla="*/ 0 h 296"/>
                <a:gd name="T4" fmla="*/ 70 w 99"/>
                <a:gd name="T5" fmla="*/ 0 h 296"/>
                <a:gd name="T6" fmla="*/ 93 w 99"/>
                <a:gd name="T7" fmla="*/ 17 h 296"/>
                <a:gd name="T8" fmla="*/ 99 w 99"/>
                <a:gd name="T9" fmla="*/ 139 h 296"/>
                <a:gd name="T10" fmla="*/ 82 w 99"/>
                <a:gd name="T11" fmla="*/ 151 h 296"/>
                <a:gd name="T12" fmla="*/ 82 w 99"/>
                <a:gd name="T13" fmla="*/ 296 h 296"/>
                <a:gd name="T14" fmla="*/ 29 w 99"/>
                <a:gd name="T15" fmla="*/ 291 h 296"/>
                <a:gd name="T16" fmla="*/ 24 w 99"/>
                <a:gd name="T17" fmla="*/ 145 h 296"/>
                <a:gd name="T18" fmla="*/ 0 w 99"/>
                <a:gd name="T19" fmla="*/ 139 h 296"/>
                <a:gd name="T20" fmla="*/ 12 w 99"/>
                <a:gd name="T21" fmla="*/ 17 h 29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99" h="296">
                  <a:moveTo>
                    <a:pt x="12" y="17"/>
                  </a:moveTo>
                  <a:lnTo>
                    <a:pt x="47" y="0"/>
                  </a:lnTo>
                  <a:lnTo>
                    <a:pt x="70" y="0"/>
                  </a:lnTo>
                  <a:lnTo>
                    <a:pt x="93" y="17"/>
                  </a:lnTo>
                  <a:lnTo>
                    <a:pt x="99" y="139"/>
                  </a:lnTo>
                  <a:lnTo>
                    <a:pt x="82" y="151"/>
                  </a:lnTo>
                  <a:lnTo>
                    <a:pt x="82" y="296"/>
                  </a:lnTo>
                  <a:lnTo>
                    <a:pt x="29" y="291"/>
                  </a:lnTo>
                  <a:lnTo>
                    <a:pt x="24" y="145"/>
                  </a:lnTo>
                  <a:lnTo>
                    <a:pt x="0" y="139"/>
                  </a:lnTo>
                  <a:lnTo>
                    <a:pt x="12" y="17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6106" name="Freeform 26"/>
            <p:cNvSpPr>
              <a:spLocks/>
            </p:cNvSpPr>
            <p:nvPr/>
          </p:nvSpPr>
          <p:spPr bwMode="auto">
            <a:xfrm>
              <a:off x="1781" y="1360"/>
              <a:ext cx="273" cy="134"/>
            </a:xfrm>
            <a:custGeom>
              <a:avLst/>
              <a:gdLst>
                <a:gd name="T0" fmla="*/ 0 w 273"/>
                <a:gd name="T1" fmla="*/ 105 h 134"/>
                <a:gd name="T2" fmla="*/ 203 w 273"/>
                <a:gd name="T3" fmla="*/ 0 h 134"/>
                <a:gd name="T4" fmla="*/ 273 w 273"/>
                <a:gd name="T5" fmla="*/ 0 h 134"/>
                <a:gd name="T6" fmla="*/ 262 w 273"/>
                <a:gd name="T7" fmla="*/ 134 h 134"/>
                <a:gd name="T8" fmla="*/ 0 w 273"/>
                <a:gd name="T9" fmla="*/ 105 h 1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3" h="134">
                  <a:moveTo>
                    <a:pt x="0" y="105"/>
                  </a:moveTo>
                  <a:lnTo>
                    <a:pt x="203" y="0"/>
                  </a:lnTo>
                  <a:lnTo>
                    <a:pt x="273" y="0"/>
                  </a:lnTo>
                  <a:lnTo>
                    <a:pt x="262" y="134"/>
                  </a:lnTo>
                  <a:lnTo>
                    <a:pt x="0" y="10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6107" name="Freeform 27"/>
            <p:cNvSpPr>
              <a:spLocks/>
            </p:cNvSpPr>
            <p:nvPr/>
          </p:nvSpPr>
          <p:spPr bwMode="auto">
            <a:xfrm>
              <a:off x="1822" y="1366"/>
              <a:ext cx="221" cy="111"/>
            </a:xfrm>
            <a:custGeom>
              <a:avLst/>
              <a:gdLst>
                <a:gd name="T0" fmla="*/ 0 w 221"/>
                <a:gd name="T1" fmla="*/ 87 h 111"/>
                <a:gd name="T2" fmla="*/ 162 w 221"/>
                <a:gd name="T3" fmla="*/ 0 h 111"/>
                <a:gd name="T4" fmla="*/ 221 w 221"/>
                <a:gd name="T5" fmla="*/ 0 h 111"/>
                <a:gd name="T6" fmla="*/ 209 w 221"/>
                <a:gd name="T7" fmla="*/ 111 h 111"/>
                <a:gd name="T8" fmla="*/ 0 w 221"/>
                <a:gd name="T9" fmla="*/ 87 h 1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1" h="111">
                  <a:moveTo>
                    <a:pt x="0" y="87"/>
                  </a:moveTo>
                  <a:lnTo>
                    <a:pt x="162" y="0"/>
                  </a:lnTo>
                  <a:lnTo>
                    <a:pt x="221" y="0"/>
                  </a:lnTo>
                  <a:lnTo>
                    <a:pt x="209" y="111"/>
                  </a:lnTo>
                  <a:lnTo>
                    <a:pt x="0" y="87"/>
                  </a:lnTo>
                  <a:close/>
                </a:path>
              </a:pathLst>
            </a:custGeom>
            <a:solidFill>
              <a:srgbClr val="9999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6108" name="Rectangle 28"/>
            <p:cNvSpPr>
              <a:spLocks noChangeArrowheads="1"/>
            </p:cNvSpPr>
            <p:nvPr/>
          </p:nvSpPr>
          <p:spPr bwMode="auto">
            <a:xfrm>
              <a:off x="2228" y="1401"/>
              <a:ext cx="343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800000"/>
                </a:buClr>
                <a:buSzPct val="6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è"/>
                <a:defRPr sz="2200">
                  <a:solidFill>
                    <a:schemeClr val="tx1"/>
                  </a:solidFill>
                  <a:latin typeface="Arial Narrow" panose="020B060602020203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9900"/>
                </a:buClr>
                <a:buSzPct val="8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F9900"/>
                </a:buClr>
                <a:buSzPct val="125000"/>
                <a:buFont typeface="Arial Narrow" panose="020B0606020202030204" pitchFamily="34" charset="0"/>
                <a:buChar char="−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ru-RU" sz="1200">
                  <a:solidFill>
                    <a:srgbClr val="000000"/>
                  </a:solidFill>
                </a:rPr>
                <a:t>Директор</a:t>
              </a:r>
            </a:p>
          </p:txBody>
        </p:sp>
        <p:sp>
          <p:nvSpPr>
            <p:cNvPr id="46109" name="Rectangle 29"/>
            <p:cNvSpPr>
              <a:spLocks noChangeArrowheads="1"/>
            </p:cNvSpPr>
            <p:nvPr/>
          </p:nvSpPr>
          <p:spPr bwMode="auto">
            <a:xfrm>
              <a:off x="4279" y="1732"/>
              <a:ext cx="315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800000"/>
                </a:buClr>
                <a:buSzPct val="6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è"/>
                <a:defRPr sz="2200">
                  <a:solidFill>
                    <a:schemeClr val="tx1"/>
                  </a:solidFill>
                  <a:latin typeface="Arial Narrow" panose="020B060602020203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9900"/>
                </a:buClr>
                <a:buSzPct val="8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F9900"/>
                </a:buClr>
                <a:buSzPct val="125000"/>
                <a:buFont typeface="Arial Narrow" panose="020B0606020202030204" pitchFamily="34" charset="0"/>
                <a:buChar char="−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ru-RU" sz="1200">
                  <a:solidFill>
                    <a:srgbClr val="000000"/>
                  </a:solidFill>
                </a:rPr>
                <a:t>executes</a:t>
              </a:r>
              <a:endParaRPr lang="en-US" altLang="ru-RU" sz="1200"/>
            </a:p>
          </p:txBody>
        </p:sp>
        <p:sp>
          <p:nvSpPr>
            <p:cNvPr id="46110" name="Freeform 30"/>
            <p:cNvSpPr>
              <a:spLocks/>
            </p:cNvSpPr>
            <p:nvPr/>
          </p:nvSpPr>
          <p:spPr bwMode="auto">
            <a:xfrm>
              <a:off x="689" y="1872"/>
              <a:ext cx="2928" cy="1487"/>
            </a:xfrm>
            <a:custGeom>
              <a:avLst/>
              <a:gdLst>
                <a:gd name="T0" fmla="*/ 17010 w 504"/>
                <a:gd name="T1" fmla="*/ 8637 h 256"/>
                <a:gd name="T2" fmla="*/ 13228 w 504"/>
                <a:gd name="T3" fmla="*/ 8637 h 256"/>
                <a:gd name="T4" fmla="*/ 13228 w 504"/>
                <a:gd name="T5" fmla="*/ 0 h 256"/>
                <a:gd name="T6" fmla="*/ 0 w 504"/>
                <a:gd name="T7" fmla="*/ 0 h 25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04" h="256">
                  <a:moveTo>
                    <a:pt x="504" y="256"/>
                  </a:moveTo>
                  <a:lnTo>
                    <a:pt x="392" y="256"/>
                  </a:lnTo>
                  <a:lnTo>
                    <a:pt x="392" y="0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6111" name="Rectangle 31"/>
            <p:cNvSpPr>
              <a:spLocks noChangeArrowheads="1"/>
            </p:cNvSpPr>
            <p:nvPr/>
          </p:nvSpPr>
          <p:spPr bwMode="auto">
            <a:xfrm>
              <a:off x="3448" y="3220"/>
              <a:ext cx="154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800000"/>
                </a:buClr>
                <a:buSzPct val="6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è"/>
                <a:defRPr sz="2200">
                  <a:solidFill>
                    <a:schemeClr val="tx1"/>
                  </a:solidFill>
                  <a:latin typeface="Arial Narrow" panose="020B060602020203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9900"/>
                </a:buClr>
                <a:buSzPct val="8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F9900"/>
                </a:buClr>
                <a:buSzPct val="125000"/>
                <a:buFont typeface="Arial Narrow" panose="020B0606020202030204" pitchFamily="34" charset="0"/>
                <a:buChar char="−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ru-RU" sz="1200">
                  <a:solidFill>
                    <a:srgbClr val="000000"/>
                  </a:solidFill>
                </a:rPr>
                <a:t>0,80</a:t>
              </a:r>
              <a:endParaRPr lang="en-US" altLang="ru-RU" sz="1200"/>
            </a:p>
          </p:txBody>
        </p:sp>
        <p:sp>
          <p:nvSpPr>
            <p:cNvPr id="46112" name="Freeform 32"/>
            <p:cNvSpPr>
              <a:spLocks/>
            </p:cNvSpPr>
            <p:nvPr/>
          </p:nvSpPr>
          <p:spPr bwMode="auto">
            <a:xfrm>
              <a:off x="3650" y="1657"/>
              <a:ext cx="453" cy="435"/>
            </a:xfrm>
            <a:custGeom>
              <a:avLst/>
              <a:gdLst>
                <a:gd name="T0" fmla="*/ 70 w 453"/>
                <a:gd name="T1" fmla="*/ 197 h 435"/>
                <a:gd name="T2" fmla="*/ 6 w 453"/>
                <a:gd name="T3" fmla="*/ 389 h 435"/>
                <a:gd name="T4" fmla="*/ 53 w 453"/>
                <a:gd name="T5" fmla="*/ 435 h 435"/>
                <a:gd name="T6" fmla="*/ 395 w 453"/>
                <a:gd name="T7" fmla="*/ 273 h 435"/>
                <a:gd name="T8" fmla="*/ 453 w 453"/>
                <a:gd name="T9" fmla="*/ 93 h 435"/>
                <a:gd name="T10" fmla="*/ 384 w 453"/>
                <a:gd name="T11" fmla="*/ 6 h 435"/>
                <a:gd name="T12" fmla="*/ 273 w 453"/>
                <a:gd name="T13" fmla="*/ 0 h 435"/>
                <a:gd name="T14" fmla="*/ 0 w 453"/>
                <a:gd name="T15" fmla="*/ 29 h 435"/>
                <a:gd name="T16" fmla="*/ 70 w 453"/>
                <a:gd name="T17" fmla="*/ 197 h 4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53" h="435">
                  <a:moveTo>
                    <a:pt x="70" y="197"/>
                  </a:moveTo>
                  <a:lnTo>
                    <a:pt x="6" y="389"/>
                  </a:lnTo>
                  <a:lnTo>
                    <a:pt x="53" y="435"/>
                  </a:lnTo>
                  <a:lnTo>
                    <a:pt x="395" y="273"/>
                  </a:lnTo>
                  <a:lnTo>
                    <a:pt x="453" y="93"/>
                  </a:lnTo>
                  <a:lnTo>
                    <a:pt x="384" y="6"/>
                  </a:lnTo>
                  <a:lnTo>
                    <a:pt x="273" y="0"/>
                  </a:lnTo>
                  <a:lnTo>
                    <a:pt x="0" y="29"/>
                  </a:lnTo>
                  <a:lnTo>
                    <a:pt x="70" y="19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6113" name="Freeform 33"/>
            <p:cNvSpPr>
              <a:spLocks/>
            </p:cNvSpPr>
            <p:nvPr/>
          </p:nvSpPr>
          <p:spPr bwMode="auto">
            <a:xfrm>
              <a:off x="3708" y="1674"/>
              <a:ext cx="384" cy="407"/>
            </a:xfrm>
            <a:custGeom>
              <a:avLst/>
              <a:gdLst>
                <a:gd name="T0" fmla="*/ 93 w 384"/>
                <a:gd name="T1" fmla="*/ 35 h 407"/>
                <a:gd name="T2" fmla="*/ 320 w 384"/>
                <a:gd name="T3" fmla="*/ 0 h 407"/>
                <a:gd name="T4" fmla="*/ 384 w 384"/>
                <a:gd name="T5" fmla="*/ 82 h 407"/>
                <a:gd name="T6" fmla="*/ 326 w 384"/>
                <a:gd name="T7" fmla="*/ 250 h 407"/>
                <a:gd name="T8" fmla="*/ 0 w 384"/>
                <a:gd name="T9" fmla="*/ 407 h 407"/>
                <a:gd name="T10" fmla="*/ 70 w 384"/>
                <a:gd name="T11" fmla="*/ 198 h 407"/>
                <a:gd name="T12" fmla="*/ 6 w 384"/>
                <a:gd name="T13" fmla="*/ 47 h 407"/>
                <a:gd name="T14" fmla="*/ 93 w 384"/>
                <a:gd name="T15" fmla="*/ 35 h 40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84" h="407">
                  <a:moveTo>
                    <a:pt x="93" y="35"/>
                  </a:moveTo>
                  <a:lnTo>
                    <a:pt x="320" y="0"/>
                  </a:lnTo>
                  <a:lnTo>
                    <a:pt x="384" y="82"/>
                  </a:lnTo>
                  <a:lnTo>
                    <a:pt x="326" y="250"/>
                  </a:lnTo>
                  <a:lnTo>
                    <a:pt x="0" y="407"/>
                  </a:lnTo>
                  <a:lnTo>
                    <a:pt x="70" y="198"/>
                  </a:lnTo>
                  <a:lnTo>
                    <a:pt x="6" y="47"/>
                  </a:lnTo>
                  <a:lnTo>
                    <a:pt x="93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6114" name="Freeform 34"/>
            <p:cNvSpPr>
              <a:spLocks/>
            </p:cNvSpPr>
            <p:nvPr/>
          </p:nvSpPr>
          <p:spPr bwMode="auto">
            <a:xfrm>
              <a:off x="3749" y="1703"/>
              <a:ext cx="314" cy="320"/>
            </a:xfrm>
            <a:custGeom>
              <a:avLst/>
              <a:gdLst>
                <a:gd name="T0" fmla="*/ 221 w 314"/>
                <a:gd name="T1" fmla="*/ 6 h 320"/>
                <a:gd name="T2" fmla="*/ 273 w 314"/>
                <a:gd name="T3" fmla="*/ 0 h 320"/>
                <a:gd name="T4" fmla="*/ 314 w 314"/>
                <a:gd name="T5" fmla="*/ 53 h 320"/>
                <a:gd name="T6" fmla="*/ 261 w 314"/>
                <a:gd name="T7" fmla="*/ 198 h 320"/>
                <a:gd name="T8" fmla="*/ 6 w 314"/>
                <a:gd name="T9" fmla="*/ 320 h 320"/>
                <a:gd name="T10" fmla="*/ 58 w 314"/>
                <a:gd name="T11" fmla="*/ 169 h 320"/>
                <a:gd name="T12" fmla="*/ 0 w 314"/>
                <a:gd name="T13" fmla="*/ 41 h 320"/>
                <a:gd name="T14" fmla="*/ 221 w 314"/>
                <a:gd name="T15" fmla="*/ 6 h 3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14" h="320">
                  <a:moveTo>
                    <a:pt x="221" y="6"/>
                  </a:moveTo>
                  <a:lnTo>
                    <a:pt x="273" y="0"/>
                  </a:lnTo>
                  <a:lnTo>
                    <a:pt x="314" y="53"/>
                  </a:lnTo>
                  <a:lnTo>
                    <a:pt x="261" y="198"/>
                  </a:lnTo>
                  <a:lnTo>
                    <a:pt x="6" y="320"/>
                  </a:lnTo>
                  <a:lnTo>
                    <a:pt x="58" y="169"/>
                  </a:lnTo>
                  <a:lnTo>
                    <a:pt x="0" y="41"/>
                  </a:lnTo>
                  <a:lnTo>
                    <a:pt x="221" y="6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6115" name="Freeform 35"/>
            <p:cNvSpPr>
              <a:spLocks/>
            </p:cNvSpPr>
            <p:nvPr/>
          </p:nvSpPr>
          <p:spPr bwMode="auto">
            <a:xfrm>
              <a:off x="3668" y="1703"/>
              <a:ext cx="98" cy="366"/>
            </a:xfrm>
            <a:custGeom>
              <a:avLst/>
              <a:gdLst>
                <a:gd name="T0" fmla="*/ 0 w 98"/>
                <a:gd name="T1" fmla="*/ 337 h 366"/>
                <a:gd name="T2" fmla="*/ 58 w 98"/>
                <a:gd name="T3" fmla="*/ 151 h 366"/>
                <a:gd name="T4" fmla="*/ 0 w 98"/>
                <a:gd name="T5" fmla="*/ 0 h 366"/>
                <a:gd name="T6" fmla="*/ 35 w 98"/>
                <a:gd name="T7" fmla="*/ 18 h 366"/>
                <a:gd name="T8" fmla="*/ 98 w 98"/>
                <a:gd name="T9" fmla="*/ 163 h 366"/>
                <a:gd name="T10" fmla="*/ 29 w 98"/>
                <a:gd name="T11" fmla="*/ 366 h 366"/>
                <a:gd name="T12" fmla="*/ 0 w 98"/>
                <a:gd name="T13" fmla="*/ 337 h 36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8" h="366">
                  <a:moveTo>
                    <a:pt x="0" y="337"/>
                  </a:moveTo>
                  <a:lnTo>
                    <a:pt x="58" y="151"/>
                  </a:lnTo>
                  <a:lnTo>
                    <a:pt x="0" y="0"/>
                  </a:lnTo>
                  <a:lnTo>
                    <a:pt x="35" y="18"/>
                  </a:lnTo>
                  <a:lnTo>
                    <a:pt x="98" y="163"/>
                  </a:lnTo>
                  <a:lnTo>
                    <a:pt x="29" y="366"/>
                  </a:lnTo>
                  <a:lnTo>
                    <a:pt x="0" y="337"/>
                  </a:lnTo>
                  <a:close/>
                </a:path>
              </a:pathLst>
            </a:custGeom>
            <a:solidFill>
              <a:srgbClr val="7A99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6116" name="Freeform 36"/>
            <p:cNvSpPr>
              <a:spLocks/>
            </p:cNvSpPr>
            <p:nvPr/>
          </p:nvSpPr>
          <p:spPr bwMode="auto">
            <a:xfrm>
              <a:off x="3674" y="1663"/>
              <a:ext cx="331" cy="46"/>
            </a:xfrm>
            <a:custGeom>
              <a:avLst/>
              <a:gdLst>
                <a:gd name="T0" fmla="*/ 249 w 331"/>
                <a:gd name="T1" fmla="*/ 0 h 46"/>
                <a:gd name="T2" fmla="*/ 0 w 331"/>
                <a:gd name="T3" fmla="*/ 29 h 46"/>
                <a:gd name="T4" fmla="*/ 34 w 331"/>
                <a:gd name="T5" fmla="*/ 46 h 46"/>
                <a:gd name="T6" fmla="*/ 331 w 331"/>
                <a:gd name="T7" fmla="*/ 5 h 46"/>
                <a:gd name="T8" fmla="*/ 249 w 331"/>
                <a:gd name="T9" fmla="*/ 0 h 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31" h="46">
                  <a:moveTo>
                    <a:pt x="249" y="0"/>
                  </a:moveTo>
                  <a:lnTo>
                    <a:pt x="0" y="29"/>
                  </a:lnTo>
                  <a:lnTo>
                    <a:pt x="34" y="46"/>
                  </a:lnTo>
                  <a:lnTo>
                    <a:pt x="331" y="5"/>
                  </a:lnTo>
                  <a:lnTo>
                    <a:pt x="249" y="0"/>
                  </a:lnTo>
                  <a:close/>
                </a:path>
              </a:pathLst>
            </a:custGeom>
            <a:solidFill>
              <a:srgbClr val="7A99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6117" name="Freeform 37"/>
            <p:cNvSpPr>
              <a:spLocks/>
            </p:cNvSpPr>
            <p:nvPr/>
          </p:nvSpPr>
          <p:spPr bwMode="auto">
            <a:xfrm>
              <a:off x="3784" y="1796"/>
              <a:ext cx="244" cy="198"/>
            </a:xfrm>
            <a:custGeom>
              <a:avLst/>
              <a:gdLst>
                <a:gd name="T0" fmla="*/ 6 w 244"/>
                <a:gd name="T1" fmla="*/ 169 h 198"/>
                <a:gd name="T2" fmla="*/ 0 w 244"/>
                <a:gd name="T3" fmla="*/ 198 h 198"/>
                <a:gd name="T4" fmla="*/ 209 w 244"/>
                <a:gd name="T5" fmla="*/ 99 h 198"/>
                <a:gd name="T6" fmla="*/ 244 w 244"/>
                <a:gd name="T7" fmla="*/ 0 h 198"/>
                <a:gd name="T8" fmla="*/ 192 w 244"/>
                <a:gd name="T9" fmla="*/ 82 h 198"/>
                <a:gd name="T10" fmla="*/ 6 w 244"/>
                <a:gd name="T11" fmla="*/ 169 h 19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44" h="198">
                  <a:moveTo>
                    <a:pt x="6" y="169"/>
                  </a:moveTo>
                  <a:lnTo>
                    <a:pt x="0" y="198"/>
                  </a:lnTo>
                  <a:lnTo>
                    <a:pt x="209" y="99"/>
                  </a:lnTo>
                  <a:lnTo>
                    <a:pt x="244" y="0"/>
                  </a:lnTo>
                  <a:lnTo>
                    <a:pt x="192" y="82"/>
                  </a:lnTo>
                  <a:lnTo>
                    <a:pt x="6" y="169"/>
                  </a:lnTo>
                  <a:close/>
                </a:path>
              </a:pathLst>
            </a:custGeom>
            <a:solidFill>
              <a:srgbClr val="BFF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6118" name="Rectangle 38"/>
            <p:cNvSpPr>
              <a:spLocks noChangeArrowheads="1"/>
            </p:cNvSpPr>
            <p:nvPr/>
          </p:nvSpPr>
          <p:spPr bwMode="auto">
            <a:xfrm>
              <a:off x="3679" y="2110"/>
              <a:ext cx="467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800000"/>
                </a:buClr>
                <a:buSzPct val="6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è"/>
                <a:defRPr sz="2200">
                  <a:solidFill>
                    <a:schemeClr val="tx1"/>
                  </a:solidFill>
                  <a:latin typeface="Arial Narrow" panose="020B060602020203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9900"/>
                </a:buClr>
                <a:buSzPct val="8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F9900"/>
                </a:buClr>
                <a:buSzPct val="125000"/>
                <a:buFont typeface="Arial Narrow" panose="020B0606020202030204" pitchFamily="34" charset="0"/>
                <a:buChar char="−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ru-RU" sz="1200">
                  <a:solidFill>
                    <a:srgbClr val="000000"/>
                  </a:solidFill>
                </a:rPr>
                <a:t>Разработать</a:t>
              </a:r>
              <a:endParaRPr lang="en-US" altLang="ru-RU" sz="1200"/>
            </a:p>
          </p:txBody>
        </p:sp>
        <p:sp>
          <p:nvSpPr>
            <p:cNvPr id="46119" name="Rectangle 39"/>
            <p:cNvSpPr>
              <a:spLocks noChangeArrowheads="1"/>
            </p:cNvSpPr>
            <p:nvPr/>
          </p:nvSpPr>
          <p:spPr bwMode="auto">
            <a:xfrm>
              <a:off x="3687" y="2209"/>
              <a:ext cx="851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800000"/>
                </a:buClr>
                <a:buSzPct val="6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è"/>
                <a:defRPr sz="2200">
                  <a:solidFill>
                    <a:schemeClr val="tx1"/>
                  </a:solidFill>
                  <a:latin typeface="Arial Narrow" panose="020B060602020203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9900"/>
                </a:buClr>
                <a:buSzPct val="8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F9900"/>
                </a:buClr>
                <a:buSzPct val="125000"/>
                <a:buFont typeface="Arial Narrow" panose="020B0606020202030204" pitchFamily="34" charset="0"/>
                <a:buChar char="−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ru-RU" sz="1200">
                  <a:solidFill>
                    <a:srgbClr val="000000"/>
                  </a:solidFill>
                </a:rPr>
                <a:t>варианты стандартных</a:t>
              </a:r>
              <a:endParaRPr lang="en-US" altLang="ru-RU" sz="1200"/>
            </a:p>
          </p:txBody>
        </p:sp>
        <p:sp>
          <p:nvSpPr>
            <p:cNvPr id="46120" name="Rectangle 40"/>
            <p:cNvSpPr>
              <a:spLocks noChangeArrowheads="1"/>
            </p:cNvSpPr>
            <p:nvPr/>
          </p:nvSpPr>
          <p:spPr bwMode="auto">
            <a:xfrm>
              <a:off x="3714" y="2307"/>
              <a:ext cx="379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800000"/>
                </a:buClr>
                <a:buSzPct val="6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è"/>
                <a:defRPr sz="2200">
                  <a:solidFill>
                    <a:schemeClr val="tx1"/>
                  </a:solidFill>
                  <a:latin typeface="Arial Narrow" panose="020B060602020203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9900"/>
                </a:buClr>
                <a:buSzPct val="8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F9900"/>
                </a:buClr>
                <a:buSzPct val="125000"/>
                <a:buFont typeface="Arial Narrow" panose="020B0606020202030204" pitchFamily="34" charset="0"/>
                <a:buChar char="−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ru-RU" sz="1200">
                  <a:solidFill>
                    <a:srgbClr val="000000"/>
                  </a:solidFill>
                </a:rPr>
                <a:t>договоров</a:t>
              </a:r>
              <a:endParaRPr lang="en-US" altLang="ru-RU" sz="1200"/>
            </a:p>
          </p:txBody>
        </p:sp>
        <p:sp>
          <p:nvSpPr>
            <p:cNvPr id="46121" name="Freeform 41"/>
            <p:cNvSpPr>
              <a:spLocks/>
            </p:cNvSpPr>
            <p:nvPr/>
          </p:nvSpPr>
          <p:spPr bwMode="auto">
            <a:xfrm>
              <a:off x="445" y="1593"/>
              <a:ext cx="1272" cy="122"/>
            </a:xfrm>
            <a:custGeom>
              <a:avLst/>
              <a:gdLst>
                <a:gd name="T0" fmla="*/ 0 w 219"/>
                <a:gd name="T1" fmla="*/ 709 h 21"/>
                <a:gd name="T2" fmla="*/ 0 w 219"/>
                <a:gd name="T3" fmla="*/ 0 h 21"/>
                <a:gd name="T4" fmla="*/ 7388 w 219"/>
                <a:gd name="T5" fmla="*/ 0 h 2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9" h="21">
                  <a:moveTo>
                    <a:pt x="0" y="21"/>
                  </a:moveTo>
                  <a:lnTo>
                    <a:pt x="0" y="0"/>
                  </a:lnTo>
                  <a:lnTo>
                    <a:pt x="21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6122" name="Freeform 42"/>
            <p:cNvSpPr>
              <a:spLocks/>
            </p:cNvSpPr>
            <p:nvPr/>
          </p:nvSpPr>
          <p:spPr bwMode="auto">
            <a:xfrm>
              <a:off x="1694" y="1558"/>
              <a:ext cx="23" cy="64"/>
            </a:xfrm>
            <a:custGeom>
              <a:avLst/>
              <a:gdLst>
                <a:gd name="T0" fmla="*/ 0 w 23"/>
                <a:gd name="T1" fmla="*/ 64 h 64"/>
                <a:gd name="T2" fmla="*/ 23 w 23"/>
                <a:gd name="T3" fmla="*/ 35 h 64"/>
                <a:gd name="T4" fmla="*/ 0 w 23"/>
                <a:gd name="T5" fmla="*/ 0 h 6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3" h="64">
                  <a:moveTo>
                    <a:pt x="0" y="64"/>
                  </a:moveTo>
                  <a:lnTo>
                    <a:pt x="23" y="35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6123" name="Rectangle 43"/>
            <p:cNvSpPr>
              <a:spLocks noChangeArrowheads="1"/>
            </p:cNvSpPr>
            <p:nvPr/>
          </p:nvSpPr>
          <p:spPr bwMode="auto">
            <a:xfrm>
              <a:off x="724" y="1453"/>
              <a:ext cx="843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800000"/>
                </a:buClr>
                <a:buSzPct val="6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è"/>
                <a:defRPr sz="2200">
                  <a:solidFill>
                    <a:schemeClr val="tx1"/>
                  </a:solidFill>
                  <a:latin typeface="Arial Narrow" panose="020B060602020203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9900"/>
                </a:buClr>
                <a:buSzPct val="8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F9900"/>
                </a:buClr>
                <a:buSzPct val="125000"/>
                <a:buFont typeface="Arial Narrow" panose="020B0606020202030204" pitchFamily="34" charset="0"/>
                <a:buChar char="−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ru-RU" sz="1200">
                  <a:solidFill>
                    <a:srgbClr val="000000"/>
                  </a:solidFill>
                </a:rPr>
                <a:t>is under responsibility of</a:t>
              </a:r>
            </a:p>
          </p:txBody>
        </p:sp>
        <p:sp>
          <p:nvSpPr>
            <p:cNvPr id="46124" name="Rectangle 44"/>
            <p:cNvSpPr>
              <a:spLocks noChangeArrowheads="1"/>
            </p:cNvSpPr>
            <p:nvPr/>
          </p:nvSpPr>
          <p:spPr bwMode="auto">
            <a:xfrm>
              <a:off x="1154" y="2296"/>
              <a:ext cx="470" cy="267"/>
            </a:xfrm>
            <a:prstGeom prst="rect">
              <a:avLst/>
            </a:prstGeom>
            <a:solidFill>
              <a:srgbClr val="D9D9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800000"/>
                </a:buClr>
                <a:buSzPct val="6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è"/>
                <a:defRPr sz="2200">
                  <a:solidFill>
                    <a:schemeClr val="tx1"/>
                  </a:solidFill>
                  <a:latin typeface="Arial Narrow" panose="020B060602020203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9900"/>
                </a:buClr>
                <a:buSzPct val="8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F9900"/>
                </a:buClr>
                <a:buSzPct val="125000"/>
                <a:buFont typeface="Arial Narrow" panose="020B0606020202030204" pitchFamily="34" charset="0"/>
                <a:buChar char="−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000">
                <a:latin typeface="Arial" panose="020B0604020202020204" pitchFamily="34" charset="0"/>
              </a:endParaRPr>
            </a:p>
          </p:txBody>
        </p:sp>
        <p:sp>
          <p:nvSpPr>
            <p:cNvPr id="46125" name="Rectangle 45"/>
            <p:cNvSpPr>
              <a:spLocks noChangeArrowheads="1"/>
            </p:cNvSpPr>
            <p:nvPr/>
          </p:nvSpPr>
          <p:spPr bwMode="auto">
            <a:xfrm>
              <a:off x="1154" y="2296"/>
              <a:ext cx="470" cy="273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800000"/>
                </a:buClr>
                <a:buSzPct val="6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è"/>
                <a:defRPr sz="2200">
                  <a:solidFill>
                    <a:schemeClr val="tx1"/>
                  </a:solidFill>
                  <a:latin typeface="Arial Narrow" panose="020B060602020203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9900"/>
                </a:buClr>
                <a:buSzPct val="8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F9900"/>
                </a:buClr>
                <a:buSzPct val="125000"/>
                <a:buFont typeface="Arial Narrow" panose="020B0606020202030204" pitchFamily="34" charset="0"/>
                <a:buChar char="−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000">
                <a:latin typeface="Arial" panose="020B0604020202020204" pitchFamily="34" charset="0"/>
              </a:endParaRPr>
            </a:p>
          </p:txBody>
        </p:sp>
        <p:sp>
          <p:nvSpPr>
            <p:cNvPr id="46126" name="Freeform 46"/>
            <p:cNvSpPr>
              <a:spLocks/>
            </p:cNvSpPr>
            <p:nvPr/>
          </p:nvSpPr>
          <p:spPr bwMode="auto">
            <a:xfrm>
              <a:off x="1584" y="2528"/>
              <a:ext cx="29" cy="23"/>
            </a:xfrm>
            <a:custGeom>
              <a:avLst/>
              <a:gdLst>
                <a:gd name="T0" fmla="*/ 29 w 29"/>
                <a:gd name="T1" fmla="*/ 18 h 23"/>
                <a:gd name="T2" fmla="*/ 29 w 29"/>
                <a:gd name="T3" fmla="*/ 18 h 23"/>
                <a:gd name="T4" fmla="*/ 17 w 29"/>
                <a:gd name="T5" fmla="*/ 23 h 23"/>
                <a:gd name="T6" fmla="*/ 11 w 29"/>
                <a:gd name="T7" fmla="*/ 23 h 23"/>
                <a:gd name="T8" fmla="*/ 0 w 29"/>
                <a:gd name="T9" fmla="*/ 18 h 23"/>
                <a:gd name="T10" fmla="*/ 0 w 29"/>
                <a:gd name="T11" fmla="*/ 12 h 23"/>
                <a:gd name="T12" fmla="*/ 11 w 29"/>
                <a:gd name="T13" fmla="*/ 0 h 23"/>
                <a:gd name="T14" fmla="*/ 17 w 29"/>
                <a:gd name="T15" fmla="*/ 0 h 23"/>
                <a:gd name="T16" fmla="*/ 29 w 29"/>
                <a:gd name="T17" fmla="*/ 12 h 23"/>
                <a:gd name="T18" fmla="*/ 29 w 29"/>
                <a:gd name="T19" fmla="*/ 18 h 2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9" h="23">
                  <a:moveTo>
                    <a:pt x="29" y="18"/>
                  </a:moveTo>
                  <a:lnTo>
                    <a:pt x="29" y="18"/>
                  </a:lnTo>
                  <a:lnTo>
                    <a:pt x="17" y="23"/>
                  </a:lnTo>
                  <a:lnTo>
                    <a:pt x="11" y="23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11" y="0"/>
                  </a:lnTo>
                  <a:lnTo>
                    <a:pt x="17" y="0"/>
                  </a:lnTo>
                  <a:lnTo>
                    <a:pt x="29" y="12"/>
                  </a:lnTo>
                  <a:lnTo>
                    <a:pt x="29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6127" name="Freeform 47"/>
            <p:cNvSpPr>
              <a:spLocks/>
            </p:cNvSpPr>
            <p:nvPr/>
          </p:nvSpPr>
          <p:spPr bwMode="auto">
            <a:xfrm>
              <a:off x="1584" y="2528"/>
              <a:ext cx="29" cy="23"/>
            </a:xfrm>
            <a:custGeom>
              <a:avLst/>
              <a:gdLst>
                <a:gd name="T0" fmla="*/ 29 w 29"/>
                <a:gd name="T1" fmla="*/ 18 h 23"/>
                <a:gd name="T2" fmla="*/ 29 w 29"/>
                <a:gd name="T3" fmla="*/ 18 h 23"/>
                <a:gd name="T4" fmla="*/ 23 w 29"/>
                <a:gd name="T5" fmla="*/ 23 h 23"/>
                <a:gd name="T6" fmla="*/ 23 w 29"/>
                <a:gd name="T7" fmla="*/ 23 h 23"/>
                <a:gd name="T8" fmla="*/ 5 w 29"/>
                <a:gd name="T9" fmla="*/ 23 h 23"/>
                <a:gd name="T10" fmla="*/ 5 w 29"/>
                <a:gd name="T11" fmla="*/ 23 h 23"/>
                <a:gd name="T12" fmla="*/ 5 w 29"/>
                <a:gd name="T13" fmla="*/ 18 h 23"/>
                <a:gd name="T14" fmla="*/ 0 w 29"/>
                <a:gd name="T15" fmla="*/ 18 h 23"/>
                <a:gd name="T16" fmla="*/ 0 w 29"/>
                <a:gd name="T17" fmla="*/ 12 h 23"/>
                <a:gd name="T18" fmla="*/ 5 w 29"/>
                <a:gd name="T19" fmla="*/ 12 h 23"/>
                <a:gd name="T20" fmla="*/ 5 w 29"/>
                <a:gd name="T21" fmla="*/ 6 h 23"/>
                <a:gd name="T22" fmla="*/ 5 w 29"/>
                <a:gd name="T23" fmla="*/ 6 h 23"/>
                <a:gd name="T24" fmla="*/ 11 w 29"/>
                <a:gd name="T25" fmla="*/ 0 h 23"/>
                <a:gd name="T26" fmla="*/ 23 w 29"/>
                <a:gd name="T27" fmla="*/ 0 h 23"/>
                <a:gd name="T28" fmla="*/ 23 w 29"/>
                <a:gd name="T29" fmla="*/ 6 h 23"/>
                <a:gd name="T30" fmla="*/ 23 w 29"/>
                <a:gd name="T31" fmla="*/ 6 h 23"/>
                <a:gd name="T32" fmla="*/ 29 w 29"/>
                <a:gd name="T33" fmla="*/ 6 h 23"/>
                <a:gd name="T34" fmla="*/ 29 w 29"/>
                <a:gd name="T35" fmla="*/ 18 h 2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29" h="23">
                  <a:moveTo>
                    <a:pt x="29" y="18"/>
                  </a:moveTo>
                  <a:lnTo>
                    <a:pt x="29" y="18"/>
                  </a:lnTo>
                  <a:lnTo>
                    <a:pt x="23" y="23"/>
                  </a:lnTo>
                  <a:lnTo>
                    <a:pt x="5" y="23"/>
                  </a:lnTo>
                  <a:lnTo>
                    <a:pt x="5" y="18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5" y="12"/>
                  </a:lnTo>
                  <a:lnTo>
                    <a:pt x="5" y="6"/>
                  </a:lnTo>
                  <a:lnTo>
                    <a:pt x="11" y="0"/>
                  </a:lnTo>
                  <a:lnTo>
                    <a:pt x="23" y="0"/>
                  </a:lnTo>
                  <a:lnTo>
                    <a:pt x="23" y="6"/>
                  </a:lnTo>
                  <a:lnTo>
                    <a:pt x="29" y="6"/>
                  </a:lnTo>
                  <a:lnTo>
                    <a:pt x="29" y="18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6128" name="Rectangle 48"/>
            <p:cNvSpPr>
              <a:spLocks noChangeArrowheads="1"/>
            </p:cNvSpPr>
            <p:nvPr/>
          </p:nvSpPr>
          <p:spPr bwMode="auto">
            <a:xfrm>
              <a:off x="1125" y="2284"/>
              <a:ext cx="512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800000"/>
                </a:buClr>
                <a:buSzPct val="6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è"/>
                <a:defRPr sz="2200">
                  <a:solidFill>
                    <a:schemeClr val="tx1"/>
                  </a:solidFill>
                  <a:latin typeface="Arial Narrow" panose="020B060602020203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9900"/>
                </a:buClr>
                <a:buSzPct val="8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F9900"/>
                </a:buClr>
                <a:buSzPct val="125000"/>
                <a:buFont typeface="Arial Narrow" panose="020B0606020202030204" pitchFamily="34" charset="0"/>
                <a:buChar char="−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ru-RU" sz="1000">
                  <a:solidFill>
                    <a:srgbClr val="000000"/>
                  </a:solidFill>
                </a:rPr>
                <a:t>Средняя оценка,</a:t>
              </a:r>
              <a:endParaRPr lang="en-US" altLang="ru-RU">
                <a:latin typeface="Times New Roman" panose="02020603050405020304" pitchFamily="18" charset="0"/>
              </a:endParaRPr>
            </a:p>
          </p:txBody>
        </p:sp>
        <p:sp>
          <p:nvSpPr>
            <p:cNvPr id="46129" name="Rectangle 49"/>
            <p:cNvSpPr>
              <a:spLocks noChangeArrowheads="1"/>
            </p:cNvSpPr>
            <p:nvPr/>
          </p:nvSpPr>
          <p:spPr bwMode="auto">
            <a:xfrm>
              <a:off x="1003" y="2383"/>
              <a:ext cx="750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800000"/>
                </a:buClr>
                <a:buSzPct val="6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è"/>
                <a:defRPr sz="2200">
                  <a:solidFill>
                    <a:schemeClr val="tx1"/>
                  </a:solidFill>
                  <a:latin typeface="Arial Narrow" panose="020B060602020203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9900"/>
                </a:buClr>
                <a:buSzPct val="8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F9900"/>
                </a:buClr>
                <a:buSzPct val="125000"/>
                <a:buFont typeface="Arial Narrow" panose="020B0606020202030204" pitchFamily="34" charset="0"/>
                <a:buChar char="−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ru-RU" sz="1000">
                  <a:solidFill>
                    <a:srgbClr val="000000"/>
                  </a:solidFill>
                </a:rPr>
                <a:t>выставленная Клиентом</a:t>
              </a:r>
              <a:endParaRPr lang="en-US" altLang="ru-RU">
                <a:latin typeface="Times New Roman" panose="02020603050405020304" pitchFamily="18" charset="0"/>
              </a:endParaRPr>
            </a:p>
          </p:txBody>
        </p:sp>
        <p:sp>
          <p:nvSpPr>
            <p:cNvPr id="46130" name="Rectangle 50"/>
            <p:cNvSpPr>
              <a:spLocks noChangeArrowheads="1"/>
            </p:cNvSpPr>
            <p:nvPr/>
          </p:nvSpPr>
          <p:spPr bwMode="auto">
            <a:xfrm>
              <a:off x="979" y="2482"/>
              <a:ext cx="797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800000"/>
                </a:buClr>
                <a:buSzPct val="6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è"/>
                <a:defRPr sz="2200">
                  <a:solidFill>
                    <a:schemeClr val="tx1"/>
                  </a:solidFill>
                  <a:latin typeface="Arial Narrow" panose="020B060602020203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9900"/>
                </a:buClr>
                <a:buSzPct val="8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F9900"/>
                </a:buClr>
                <a:buSzPct val="125000"/>
                <a:buFont typeface="Arial Narrow" panose="020B0606020202030204" pitchFamily="34" charset="0"/>
                <a:buChar char="−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ru-RU" sz="1000">
                  <a:solidFill>
                    <a:srgbClr val="000000"/>
                  </a:solidFill>
                </a:rPr>
                <a:t>после завершения сделки</a:t>
              </a:r>
              <a:endParaRPr lang="en-US" altLang="ru-RU">
                <a:latin typeface="Times New Roman" panose="02020603050405020304" pitchFamily="18" charset="0"/>
              </a:endParaRPr>
            </a:p>
          </p:txBody>
        </p:sp>
        <p:sp>
          <p:nvSpPr>
            <p:cNvPr id="46131" name="Freeform 51"/>
            <p:cNvSpPr>
              <a:spLocks/>
            </p:cNvSpPr>
            <p:nvPr/>
          </p:nvSpPr>
          <p:spPr bwMode="auto">
            <a:xfrm>
              <a:off x="445" y="2029"/>
              <a:ext cx="709" cy="400"/>
            </a:xfrm>
            <a:custGeom>
              <a:avLst/>
              <a:gdLst>
                <a:gd name="T0" fmla="*/ 0 w 122"/>
                <a:gd name="T1" fmla="*/ 0 h 69"/>
                <a:gd name="T2" fmla="*/ 0 w 122"/>
                <a:gd name="T3" fmla="*/ 2319 h 69"/>
                <a:gd name="T4" fmla="*/ 4120 w 122"/>
                <a:gd name="T5" fmla="*/ 2319 h 6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2" h="69">
                  <a:moveTo>
                    <a:pt x="0" y="0"/>
                  </a:moveTo>
                  <a:lnTo>
                    <a:pt x="0" y="69"/>
                  </a:lnTo>
                  <a:lnTo>
                    <a:pt x="122" y="69"/>
                  </a:lnTo>
                </a:path>
              </a:pathLst>
            </a:custGeom>
            <a:noFill/>
            <a:ln w="269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6132" name="Rectangle 52"/>
            <p:cNvSpPr>
              <a:spLocks noChangeArrowheads="1"/>
            </p:cNvSpPr>
            <p:nvPr/>
          </p:nvSpPr>
          <p:spPr bwMode="auto">
            <a:xfrm>
              <a:off x="735" y="2296"/>
              <a:ext cx="154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800000"/>
                </a:buClr>
                <a:buSzPct val="6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è"/>
                <a:defRPr sz="2200">
                  <a:solidFill>
                    <a:schemeClr val="tx1"/>
                  </a:solidFill>
                  <a:latin typeface="Arial Narrow" panose="020B060602020203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9900"/>
                </a:buClr>
                <a:buSzPct val="8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F9900"/>
                </a:buClr>
                <a:buSzPct val="125000"/>
                <a:buFont typeface="Arial Narrow" panose="020B0606020202030204" pitchFamily="34" charset="0"/>
                <a:buChar char="−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ru-RU" sz="1200">
                  <a:solidFill>
                    <a:srgbClr val="000000"/>
                  </a:solidFill>
                </a:rPr>
                <a:t>0,30</a:t>
              </a:r>
              <a:endParaRPr lang="en-US" altLang="ru-RU" sz="1200"/>
            </a:p>
          </p:txBody>
        </p:sp>
        <p:sp>
          <p:nvSpPr>
            <p:cNvPr id="46133" name="Freeform 53"/>
            <p:cNvSpPr>
              <a:spLocks/>
            </p:cNvSpPr>
            <p:nvPr/>
          </p:nvSpPr>
          <p:spPr bwMode="auto">
            <a:xfrm>
              <a:off x="3617" y="3069"/>
              <a:ext cx="430" cy="534"/>
            </a:xfrm>
            <a:custGeom>
              <a:avLst/>
              <a:gdLst>
                <a:gd name="T0" fmla="*/ 0 w 430"/>
                <a:gd name="T1" fmla="*/ 261 h 534"/>
                <a:gd name="T2" fmla="*/ 17 w 430"/>
                <a:gd name="T3" fmla="*/ 244 h 534"/>
                <a:gd name="T4" fmla="*/ 12 w 430"/>
                <a:gd name="T5" fmla="*/ 238 h 534"/>
                <a:gd name="T6" fmla="*/ 29 w 430"/>
                <a:gd name="T7" fmla="*/ 104 h 534"/>
                <a:gd name="T8" fmla="*/ 58 w 430"/>
                <a:gd name="T9" fmla="*/ 92 h 534"/>
                <a:gd name="T10" fmla="*/ 52 w 430"/>
                <a:gd name="T11" fmla="*/ 52 h 534"/>
                <a:gd name="T12" fmla="*/ 81 w 430"/>
                <a:gd name="T13" fmla="*/ 0 h 534"/>
                <a:gd name="T14" fmla="*/ 128 w 430"/>
                <a:gd name="T15" fmla="*/ 0 h 534"/>
                <a:gd name="T16" fmla="*/ 168 w 430"/>
                <a:gd name="T17" fmla="*/ 40 h 534"/>
                <a:gd name="T18" fmla="*/ 163 w 430"/>
                <a:gd name="T19" fmla="*/ 81 h 534"/>
                <a:gd name="T20" fmla="*/ 174 w 430"/>
                <a:gd name="T21" fmla="*/ 92 h 534"/>
                <a:gd name="T22" fmla="*/ 180 w 430"/>
                <a:gd name="T23" fmla="*/ 110 h 534"/>
                <a:gd name="T24" fmla="*/ 215 w 430"/>
                <a:gd name="T25" fmla="*/ 127 h 534"/>
                <a:gd name="T26" fmla="*/ 267 w 430"/>
                <a:gd name="T27" fmla="*/ 98 h 534"/>
                <a:gd name="T28" fmla="*/ 430 w 430"/>
                <a:gd name="T29" fmla="*/ 116 h 534"/>
                <a:gd name="T30" fmla="*/ 430 w 430"/>
                <a:gd name="T31" fmla="*/ 302 h 534"/>
                <a:gd name="T32" fmla="*/ 331 w 430"/>
                <a:gd name="T33" fmla="*/ 278 h 534"/>
                <a:gd name="T34" fmla="*/ 273 w 430"/>
                <a:gd name="T35" fmla="*/ 371 h 534"/>
                <a:gd name="T36" fmla="*/ 279 w 430"/>
                <a:gd name="T37" fmla="*/ 534 h 534"/>
                <a:gd name="T38" fmla="*/ 6 w 430"/>
                <a:gd name="T39" fmla="*/ 429 h 534"/>
                <a:gd name="T40" fmla="*/ 0 w 430"/>
                <a:gd name="T41" fmla="*/ 261 h 53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430" h="534">
                  <a:moveTo>
                    <a:pt x="0" y="261"/>
                  </a:moveTo>
                  <a:lnTo>
                    <a:pt x="17" y="244"/>
                  </a:lnTo>
                  <a:lnTo>
                    <a:pt x="12" y="238"/>
                  </a:lnTo>
                  <a:lnTo>
                    <a:pt x="29" y="104"/>
                  </a:lnTo>
                  <a:lnTo>
                    <a:pt x="58" y="92"/>
                  </a:lnTo>
                  <a:lnTo>
                    <a:pt x="52" y="52"/>
                  </a:lnTo>
                  <a:lnTo>
                    <a:pt x="81" y="0"/>
                  </a:lnTo>
                  <a:lnTo>
                    <a:pt x="128" y="0"/>
                  </a:lnTo>
                  <a:lnTo>
                    <a:pt x="168" y="40"/>
                  </a:lnTo>
                  <a:lnTo>
                    <a:pt x="163" y="81"/>
                  </a:lnTo>
                  <a:lnTo>
                    <a:pt x="174" y="92"/>
                  </a:lnTo>
                  <a:lnTo>
                    <a:pt x="180" y="110"/>
                  </a:lnTo>
                  <a:lnTo>
                    <a:pt x="215" y="127"/>
                  </a:lnTo>
                  <a:lnTo>
                    <a:pt x="267" y="98"/>
                  </a:lnTo>
                  <a:lnTo>
                    <a:pt x="430" y="116"/>
                  </a:lnTo>
                  <a:lnTo>
                    <a:pt x="430" y="302"/>
                  </a:lnTo>
                  <a:lnTo>
                    <a:pt x="331" y="278"/>
                  </a:lnTo>
                  <a:lnTo>
                    <a:pt x="273" y="371"/>
                  </a:lnTo>
                  <a:lnTo>
                    <a:pt x="279" y="534"/>
                  </a:lnTo>
                  <a:lnTo>
                    <a:pt x="6" y="429"/>
                  </a:lnTo>
                  <a:lnTo>
                    <a:pt x="0" y="26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6134" name="Freeform 54"/>
            <p:cNvSpPr>
              <a:spLocks/>
            </p:cNvSpPr>
            <p:nvPr/>
          </p:nvSpPr>
          <p:spPr bwMode="auto">
            <a:xfrm>
              <a:off x="3629" y="3376"/>
              <a:ext cx="255" cy="210"/>
            </a:xfrm>
            <a:custGeom>
              <a:avLst/>
              <a:gdLst>
                <a:gd name="T0" fmla="*/ 249 w 255"/>
                <a:gd name="T1" fmla="*/ 59 h 210"/>
                <a:gd name="T2" fmla="*/ 0 w 255"/>
                <a:gd name="T3" fmla="*/ 0 h 210"/>
                <a:gd name="T4" fmla="*/ 5 w 255"/>
                <a:gd name="T5" fmla="*/ 111 h 210"/>
                <a:gd name="T6" fmla="*/ 255 w 255"/>
                <a:gd name="T7" fmla="*/ 210 h 210"/>
                <a:gd name="T8" fmla="*/ 249 w 255"/>
                <a:gd name="T9" fmla="*/ 59 h 2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55" h="210">
                  <a:moveTo>
                    <a:pt x="249" y="59"/>
                  </a:moveTo>
                  <a:lnTo>
                    <a:pt x="0" y="0"/>
                  </a:lnTo>
                  <a:lnTo>
                    <a:pt x="5" y="111"/>
                  </a:lnTo>
                  <a:lnTo>
                    <a:pt x="255" y="210"/>
                  </a:lnTo>
                  <a:lnTo>
                    <a:pt x="249" y="59"/>
                  </a:lnTo>
                  <a:close/>
                </a:path>
              </a:pathLst>
            </a:custGeom>
            <a:solidFill>
              <a:srgbClr val="7A99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6135" name="Freeform 55"/>
            <p:cNvSpPr>
              <a:spLocks/>
            </p:cNvSpPr>
            <p:nvPr/>
          </p:nvSpPr>
          <p:spPr bwMode="auto">
            <a:xfrm>
              <a:off x="3960" y="3220"/>
              <a:ext cx="75" cy="139"/>
            </a:xfrm>
            <a:custGeom>
              <a:avLst/>
              <a:gdLst>
                <a:gd name="T0" fmla="*/ 69 w 75"/>
                <a:gd name="T1" fmla="*/ 0 h 139"/>
                <a:gd name="T2" fmla="*/ 75 w 75"/>
                <a:gd name="T3" fmla="*/ 139 h 139"/>
                <a:gd name="T4" fmla="*/ 0 w 75"/>
                <a:gd name="T5" fmla="*/ 122 h 139"/>
                <a:gd name="T6" fmla="*/ 69 w 75"/>
                <a:gd name="T7" fmla="*/ 0 h 13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5" h="139">
                  <a:moveTo>
                    <a:pt x="69" y="0"/>
                  </a:moveTo>
                  <a:lnTo>
                    <a:pt x="75" y="139"/>
                  </a:lnTo>
                  <a:lnTo>
                    <a:pt x="0" y="122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7A99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6136" name="Freeform 56"/>
            <p:cNvSpPr>
              <a:spLocks/>
            </p:cNvSpPr>
            <p:nvPr/>
          </p:nvSpPr>
          <p:spPr bwMode="auto">
            <a:xfrm>
              <a:off x="3629" y="3080"/>
              <a:ext cx="406" cy="349"/>
            </a:xfrm>
            <a:custGeom>
              <a:avLst/>
              <a:gdLst>
                <a:gd name="T0" fmla="*/ 0 w 406"/>
                <a:gd name="T1" fmla="*/ 256 h 349"/>
                <a:gd name="T2" fmla="*/ 23 w 406"/>
                <a:gd name="T3" fmla="*/ 233 h 349"/>
                <a:gd name="T4" fmla="*/ 11 w 406"/>
                <a:gd name="T5" fmla="*/ 227 h 349"/>
                <a:gd name="T6" fmla="*/ 23 w 406"/>
                <a:gd name="T7" fmla="*/ 99 h 349"/>
                <a:gd name="T8" fmla="*/ 58 w 406"/>
                <a:gd name="T9" fmla="*/ 87 h 349"/>
                <a:gd name="T10" fmla="*/ 52 w 406"/>
                <a:gd name="T11" fmla="*/ 47 h 349"/>
                <a:gd name="T12" fmla="*/ 75 w 406"/>
                <a:gd name="T13" fmla="*/ 0 h 349"/>
                <a:gd name="T14" fmla="*/ 116 w 406"/>
                <a:gd name="T15" fmla="*/ 0 h 349"/>
                <a:gd name="T16" fmla="*/ 145 w 406"/>
                <a:gd name="T17" fmla="*/ 35 h 349"/>
                <a:gd name="T18" fmla="*/ 139 w 406"/>
                <a:gd name="T19" fmla="*/ 76 h 349"/>
                <a:gd name="T20" fmla="*/ 156 w 406"/>
                <a:gd name="T21" fmla="*/ 87 h 349"/>
                <a:gd name="T22" fmla="*/ 162 w 406"/>
                <a:gd name="T23" fmla="*/ 105 h 349"/>
                <a:gd name="T24" fmla="*/ 203 w 406"/>
                <a:gd name="T25" fmla="*/ 128 h 349"/>
                <a:gd name="T26" fmla="*/ 261 w 406"/>
                <a:gd name="T27" fmla="*/ 99 h 349"/>
                <a:gd name="T28" fmla="*/ 406 w 406"/>
                <a:gd name="T29" fmla="*/ 111 h 349"/>
                <a:gd name="T30" fmla="*/ 255 w 406"/>
                <a:gd name="T31" fmla="*/ 349 h 349"/>
                <a:gd name="T32" fmla="*/ 0 w 406"/>
                <a:gd name="T33" fmla="*/ 285 h 349"/>
                <a:gd name="T34" fmla="*/ 0 w 406"/>
                <a:gd name="T35" fmla="*/ 256 h 34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406" h="349">
                  <a:moveTo>
                    <a:pt x="0" y="256"/>
                  </a:moveTo>
                  <a:lnTo>
                    <a:pt x="23" y="233"/>
                  </a:lnTo>
                  <a:lnTo>
                    <a:pt x="11" y="227"/>
                  </a:lnTo>
                  <a:lnTo>
                    <a:pt x="23" y="99"/>
                  </a:lnTo>
                  <a:lnTo>
                    <a:pt x="58" y="87"/>
                  </a:lnTo>
                  <a:lnTo>
                    <a:pt x="52" y="47"/>
                  </a:lnTo>
                  <a:lnTo>
                    <a:pt x="75" y="0"/>
                  </a:lnTo>
                  <a:lnTo>
                    <a:pt x="116" y="0"/>
                  </a:lnTo>
                  <a:lnTo>
                    <a:pt x="145" y="35"/>
                  </a:lnTo>
                  <a:lnTo>
                    <a:pt x="139" y="76"/>
                  </a:lnTo>
                  <a:lnTo>
                    <a:pt x="156" y="87"/>
                  </a:lnTo>
                  <a:lnTo>
                    <a:pt x="162" y="105"/>
                  </a:lnTo>
                  <a:lnTo>
                    <a:pt x="203" y="128"/>
                  </a:lnTo>
                  <a:lnTo>
                    <a:pt x="261" y="99"/>
                  </a:lnTo>
                  <a:lnTo>
                    <a:pt x="406" y="111"/>
                  </a:lnTo>
                  <a:lnTo>
                    <a:pt x="255" y="349"/>
                  </a:lnTo>
                  <a:lnTo>
                    <a:pt x="0" y="285"/>
                  </a:lnTo>
                  <a:lnTo>
                    <a:pt x="0" y="2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6137" name="Freeform 57"/>
            <p:cNvSpPr>
              <a:spLocks/>
            </p:cNvSpPr>
            <p:nvPr/>
          </p:nvSpPr>
          <p:spPr bwMode="auto">
            <a:xfrm>
              <a:off x="3669" y="3179"/>
              <a:ext cx="111" cy="139"/>
            </a:xfrm>
            <a:custGeom>
              <a:avLst/>
              <a:gdLst>
                <a:gd name="T0" fmla="*/ 12 w 111"/>
                <a:gd name="T1" fmla="*/ 17 h 139"/>
                <a:gd name="T2" fmla="*/ 41 w 111"/>
                <a:gd name="T3" fmla="*/ 12 h 139"/>
                <a:gd name="T4" fmla="*/ 53 w 111"/>
                <a:gd name="T5" fmla="*/ 12 h 139"/>
                <a:gd name="T6" fmla="*/ 76 w 111"/>
                <a:gd name="T7" fmla="*/ 17 h 139"/>
                <a:gd name="T8" fmla="*/ 87 w 111"/>
                <a:gd name="T9" fmla="*/ 0 h 139"/>
                <a:gd name="T10" fmla="*/ 93 w 111"/>
                <a:gd name="T11" fmla="*/ 12 h 139"/>
                <a:gd name="T12" fmla="*/ 99 w 111"/>
                <a:gd name="T13" fmla="*/ 29 h 139"/>
                <a:gd name="T14" fmla="*/ 111 w 111"/>
                <a:gd name="T15" fmla="*/ 64 h 139"/>
                <a:gd name="T16" fmla="*/ 76 w 111"/>
                <a:gd name="T17" fmla="*/ 87 h 139"/>
                <a:gd name="T18" fmla="*/ 70 w 111"/>
                <a:gd name="T19" fmla="*/ 81 h 139"/>
                <a:gd name="T20" fmla="*/ 64 w 111"/>
                <a:gd name="T21" fmla="*/ 52 h 139"/>
                <a:gd name="T22" fmla="*/ 41 w 111"/>
                <a:gd name="T23" fmla="*/ 52 h 139"/>
                <a:gd name="T24" fmla="*/ 41 w 111"/>
                <a:gd name="T25" fmla="*/ 99 h 139"/>
                <a:gd name="T26" fmla="*/ 99 w 111"/>
                <a:gd name="T27" fmla="*/ 128 h 139"/>
                <a:gd name="T28" fmla="*/ 93 w 111"/>
                <a:gd name="T29" fmla="*/ 139 h 139"/>
                <a:gd name="T30" fmla="*/ 0 w 111"/>
                <a:gd name="T31" fmla="*/ 116 h 139"/>
                <a:gd name="T32" fmla="*/ 12 w 111"/>
                <a:gd name="T33" fmla="*/ 17 h 1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11" h="139">
                  <a:moveTo>
                    <a:pt x="12" y="17"/>
                  </a:moveTo>
                  <a:lnTo>
                    <a:pt x="41" y="12"/>
                  </a:lnTo>
                  <a:lnTo>
                    <a:pt x="53" y="12"/>
                  </a:lnTo>
                  <a:lnTo>
                    <a:pt x="76" y="17"/>
                  </a:lnTo>
                  <a:lnTo>
                    <a:pt x="87" y="0"/>
                  </a:lnTo>
                  <a:lnTo>
                    <a:pt x="93" y="12"/>
                  </a:lnTo>
                  <a:lnTo>
                    <a:pt x="99" y="29"/>
                  </a:lnTo>
                  <a:lnTo>
                    <a:pt x="111" y="64"/>
                  </a:lnTo>
                  <a:lnTo>
                    <a:pt x="76" y="87"/>
                  </a:lnTo>
                  <a:lnTo>
                    <a:pt x="70" y="81"/>
                  </a:lnTo>
                  <a:lnTo>
                    <a:pt x="64" y="52"/>
                  </a:lnTo>
                  <a:lnTo>
                    <a:pt x="41" y="52"/>
                  </a:lnTo>
                  <a:lnTo>
                    <a:pt x="41" y="99"/>
                  </a:lnTo>
                  <a:lnTo>
                    <a:pt x="99" y="128"/>
                  </a:lnTo>
                  <a:lnTo>
                    <a:pt x="93" y="139"/>
                  </a:lnTo>
                  <a:lnTo>
                    <a:pt x="0" y="116"/>
                  </a:lnTo>
                  <a:lnTo>
                    <a:pt x="12" y="17"/>
                  </a:lnTo>
                  <a:close/>
                </a:path>
              </a:pathLst>
            </a:custGeom>
            <a:solidFill>
              <a:srgbClr val="BFF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6138" name="Freeform 58"/>
            <p:cNvSpPr>
              <a:spLocks/>
            </p:cNvSpPr>
            <p:nvPr/>
          </p:nvSpPr>
          <p:spPr bwMode="auto">
            <a:xfrm>
              <a:off x="3803" y="3225"/>
              <a:ext cx="29" cy="24"/>
            </a:xfrm>
            <a:custGeom>
              <a:avLst/>
              <a:gdLst>
                <a:gd name="T0" fmla="*/ 0 w 29"/>
                <a:gd name="T1" fmla="*/ 0 h 24"/>
                <a:gd name="T2" fmla="*/ 6 w 29"/>
                <a:gd name="T3" fmla="*/ 18 h 24"/>
                <a:gd name="T4" fmla="*/ 29 w 29"/>
                <a:gd name="T5" fmla="*/ 24 h 24"/>
                <a:gd name="T6" fmla="*/ 29 w 29"/>
                <a:gd name="T7" fmla="*/ 12 h 24"/>
                <a:gd name="T8" fmla="*/ 0 w 29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" h="24">
                  <a:moveTo>
                    <a:pt x="0" y="0"/>
                  </a:moveTo>
                  <a:lnTo>
                    <a:pt x="6" y="18"/>
                  </a:lnTo>
                  <a:lnTo>
                    <a:pt x="29" y="24"/>
                  </a:lnTo>
                  <a:lnTo>
                    <a:pt x="29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F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6139" name="Freeform 59"/>
            <p:cNvSpPr>
              <a:spLocks/>
            </p:cNvSpPr>
            <p:nvPr/>
          </p:nvSpPr>
          <p:spPr bwMode="auto">
            <a:xfrm>
              <a:off x="3663" y="3202"/>
              <a:ext cx="320" cy="192"/>
            </a:xfrm>
            <a:custGeom>
              <a:avLst/>
              <a:gdLst>
                <a:gd name="T0" fmla="*/ 0 w 320"/>
                <a:gd name="T1" fmla="*/ 140 h 192"/>
                <a:gd name="T2" fmla="*/ 29 w 320"/>
                <a:gd name="T3" fmla="*/ 128 h 192"/>
                <a:gd name="T4" fmla="*/ 157 w 320"/>
                <a:gd name="T5" fmla="*/ 163 h 192"/>
                <a:gd name="T6" fmla="*/ 186 w 320"/>
                <a:gd name="T7" fmla="*/ 128 h 192"/>
                <a:gd name="T8" fmla="*/ 163 w 320"/>
                <a:gd name="T9" fmla="*/ 93 h 192"/>
                <a:gd name="T10" fmla="*/ 111 w 320"/>
                <a:gd name="T11" fmla="*/ 76 h 192"/>
                <a:gd name="T12" fmla="*/ 128 w 320"/>
                <a:gd name="T13" fmla="*/ 70 h 192"/>
                <a:gd name="T14" fmla="*/ 175 w 320"/>
                <a:gd name="T15" fmla="*/ 76 h 192"/>
                <a:gd name="T16" fmla="*/ 186 w 320"/>
                <a:gd name="T17" fmla="*/ 87 h 192"/>
                <a:gd name="T18" fmla="*/ 227 w 320"/>
                <a:gd name="T19" fmla="*/ 93 h 192"/>
                <a:gd name="T20" fmla="*/ 256 w 320"/>
                <a:gd name="T21" fmla="*/ 58 h 192"/>
                <a:gd name="T22" fmla="*/ 227 w 320"/>
                <a:gd name="T23" fmla="*/ 29 h 192"/>
                <a:gd name="T24" fmla="*/ 204 w 320"/>
                <a:gd name="T25" fmla="*/ 18 h 192"/>
                <a:gd name="T26" fmla="*/ 233 w 320"/>
                <a:gd name="T27" fmla="*/ 0 h 192"/>
                <a:gd name="T28" fmla="*/ 320 w 320"/>
                <a:gd name="T29" fmla="*/ 12 h 192"/>
                <a:gd name="T30" fmla="*/ 204 w 320"/>
                <a:gd name="T31" fmla="*/ 192 h 192"/>
                <a:gd name="T32" fmla="*/ 0 w 320"/>
                <a:gd name="T33" fmla="*/ 140 h 19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20" h="192">
                  <a:moveTo>
                    <a:pt x="0" y="140"/>
                  </a:moveTo>
                  <a:lnTo>
                    <a:pt x="29" y="128"/>
                  </a:lnTo>
                  <a:lnTo>
                    <a:pt x="157" y="163"/>
                  </a:lnTo>
                  <a:lnTo>
                    <a:pt x="186" y="128"/>
                  </a:lnTo>
                  <a:lnTo>
                    <a:pt x="163" y="93"/>
                  </a:lnTo>
                  <a:lnTo>
                    <a:pt x="111" y="76"/>
                  </a:lnTo>
                  <a:lnTo>
                    <a:pt x="128" y="70"/>
                  </a:lnTo>
                  <a:lnTo>
                    <a:pt x="175" y="76"/>
                  </a:lnTo>
                  <a:lnTo>
                    <a:pt x="186" y="87"/>
                  </a:lnTo>
                  <a:lnTo>
                    <a:pt x="227" y="93"/>
                  </a:lnTo>
                  <a:lnTo>
                    <a:pt x="256" y="58"/>
                  </a:lnTo>
                  <a:lnTo>
                    <a:pt x="227" y="29"/>
                  </a:lnTo>
                  <a:lnTo>
                    <a:pt x="204" y="18"/>
                  </a:lnTo>
                  <a:lnTo>
                    <a:pt x="233" y="0"/>
                  </a:lnTo>
                  <a:lnTo>
                    <a:pt x="320" y="12"/>
                  </a:lnTo>
                  <a:lnTo>
                    <a:pt x="204" y="192"/>
                  </a:lnTo>
                  <a:lnTo>
                    <a:pt x="0" y="140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6140" name="Freeform 60"/>
            <p:cNvSpPr>
              <a:spLocks/>
            </p:cNvSpPr>
            <p:nvPr/>
          </p:nvSpPr>
          <p:spPr bwMode="auto">
            <a:xfrm>
              <a:off x="3855" y="3249"/>
              <a:ext cx="23" cy="17"/>
            </a:xfrm>
            <a:custGeom>
              <a:avLst/>
              <a:gdLst>
                <a:gd name="T0" fmla="*/ 0 w 23"/>
                <a:gd name="T1" fmla="*/ 5 h 17"/>
                <a:gd name="T2" fmla="*/ 12 w 23"/>
                <a:gd name="T3" fmla="*/ 0 h 17"/>
                <a:gd name="T4" fmla="*/ 18 w 23"/>
                <a:gd name="T5" fmla="*/ 5 h 17"/>
                <a:gd name="T6" fmla="*/ 23 w 23"/>
                <a:gd name="T7" fmla="*/ 11 h 17"/>
                <a:gd name="T8" fmla="*/ 18 w 23"/>
                <a:gd name="T9" fmla="*/ 17 h 17"/>
                <a:gd name="T10" fmla="*/ 6 w 23"/>
                <a:gd name="T11" fmla="*/ 11 h 17"/>
                <a:gd name="T12" fmla="*/ 0 w 23"/>
                <a:gd name="T13" fmla="*/ 5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3" h="17">
                  <a:moveTo>
                    <a:pt x="0" y="5"/>
                  </a:moveTo>
                  <a:lnTo>
                    <a:pt x="12" y="0"/>
                  </a:lnTo>
                  <a:lnTo>
                    <a:pt x="18" y="5"/>
                  </a:lnTo>
                  <a:lnTo>
                    <a:pt x="23" y="11"/>
                  </a:lnTo>
                  <a:lnTo>
                    <a:pt x="18" y="17"/>
                  </a:lnTo>
                  <a:lnTo>
                    <a:pt x="6" y="11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6141" name="Freeform 61"/>
            <p:cNvSpPr>
              <a:spLocks/>
            </p:cNvSpPr>
            <p:nvPr/>
          </p:nvSpPr>
          <p:spPr bwMode="auto">
            <a:xfrm>
              <a:off x="3785" y="3318"/>
              <a:ext cx="29" cy="18"/>
            </a:xfrm>
            <a:custGeom>
              <a:avLst/>
              <a:gdLst>
                <a:gd name="T0" fmla="*/ 0 w 29"/>
                <a:gd name="T1" fmla="*/ 12 h 18"/>
                <a:gd name="T2" fmla="*/ 12 w 29"/>
                <a:gd name="T3" fmla="*/ 0 h 18"/>
                <a:gd name="T4" fmla="*/ 29 w 29"/>
                <a:gd name="T5" fmla="*/ 6 h 18"/>
                <a:gd name="T6" fmla="*/ 29 w 29"/>
                <a:gd name="T7" fmla="*/ 12 h 18"/>
                <a:gd name="T8" fmla="*/ 24 w 29"/>
                <a:gd name="T9" fmla="*/ 18 h 18"/>
                <a:gd name="T10" fmla="*/ 12 w 29"/>
                <a:gd name="T11" fmla="*/ 12 h 18"/>
                <a:gd name="T12" fmla="*/ 0 w 29"/>
                <a:gd name="T13" fmla="*/ 12 h 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9" h="18">
                  <a:moveTo>
                    <a:pt x="0" y="12"/>
                  </a:moveTo>
                  <a:lnTo>
                    <a:pt x="12" y="0"/>
                  </a:lnTo>
                  <a:lnTo>
                    <a:pt x="29" y="6"/>
                  </a:lnTo>
                  <a:lnTo>
                    <a:pt x="29" y="12"/>
                  </a:lnTo>
                  <a:lnTo>
                    <a:pt x="24" y="18"/>
                  </a:lnTo>
                  <a:lnTo>
                    <a:pt x="12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6142" name="Freeform 62"/>
            <p:cNvSpPr>
              <a:spLocks/>
            </p:cNvSpPr>
            <p:nvPr/>
          </p:nvSpPr>
          <p:spPr bwMode="auto">
            <a:xfrm>
              <a:off x="3710" y="3103"/>
              <a:ext cx="35" cy="58"/>
            </a:xfrm>
            <a:custGeom>
              <a:avLst/>
              <a:gdLst>
                <a:gd name="T0" fmla="*/ 0 w 35"/>
                <a:gd name="T1" fmla="*/ 29 h 58"/>
                <a:gd name="T2" fmla="*/ 12 w 35"/>
                <a:gd name="T3" fmla="*/ 6 h 58"/>
                <a:gd name="T4" fmla="*/ 23 w 35"/>
                <a:gd name="T5" fmla="*/ 0 h 58"/>
                <a:gd name="T6" fmla="*/ 35 w 35"/>
                <a:gd name="T7" fmla="*/ 24 h 58"/>
                <a:gd name="T8" fmla="*/ 35 w 35"/>
                <a:gd name="T9" fmla="*/ 41 h 58"/>
                <a:gd name="T10" fmla="*/ 23 w 35"/>
                <a:gd name="T11" fmla="*/ 58 h 58"/>
                <a:gd name="T12" fmla="*/ 12 w 35"/>
                <a:gd name="T13" fmla="*/ 58 h 58"/>
                <a:gd name="T14" fmla="*/ 0 w 35"/>
                <a:gd name="T15" fmla="*/ 47 h 58"/>
                <a:gd name="T16" fmla="*/ 0 w 35"/>
                <a:gd name="T17" fmla="*/ 29 h 5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5" h="58">
                  <a:moveTo>
                    <a:pt x="0" y="29"/>
                  </a:moveTo>
                  <a:lnTo>
                    <a:pt x="12" y="6"/>
                  </a:lnTo>
                  <a:lnTo>
                    <a:pt x="23" y="0"/>
                  </a:lnTo>
                  <a:lnTo>
                    <a:pt x="35" y="24"/>
                  </a:lnTo>
                  <a:lnTo>
                    <a:pt x="35" y="41"/>
                  </a:lnTo>
                  <a:lnTo>
                    <a:pt x="23" y="58"/>
                  </a:lnTo>
                  <a:lnTo>
                    <a:pt x="12" y="58"/>
                  </a:lnTo>
                  <a:lnTo>
                    <a:pt x="0" y="47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6143" name="Rectangle 63"/>
            <p:cNvSpPr>
              <a:spLocks noChangeArrowheads="1"/>
            </p:cNvSpPr>
            <p:nvPr/>
          </p:nvSpPr>
          <p:spPr bwMode="auto">
            <a:xfrm>
              <a:off x="4064" y="3289"/>
              <a:ext cx="332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800000"/>
                </a:buClr>
                <a:buSzPct val="6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è"/>
                <a:defRPr sz="2200">
                  <a:solidFill>
                    <a:schemeClr val="tx1"/>
                  </a:solidFill>
                  <a:latin typeface="Arial Narrow" panose="020B060602020203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9900"/>
                </a:buClr>
                <a:buSzPct val="8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F9900"/>
                </a:buClr>
                <a:buSzPct val="125000"/>
                <a:buFont typeface="Arial Narrow" panose="020B0606020202030204" pitchFamily="34" charset="0"/>
                <a:buChar char="−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ru-RU" sz="1200">
                  <a:solidFill>
                    <a:srgbClr val="000000"/>
                  </a:solidFill>
                </a:rPr>
                <a:t>Продажи</a:t>
              </a:r>
            </a:p>
          </p:txBody>
        </p:sp>
        <p:sp>
          <p:nvSpPr>
            <p:cNvPr id="46144" name="Freeform 64"/>
            <p:cNvSpPr>
              <a:spLocks/>
            </p:cNvSpPr>
            <p:nvPr/>
          </p:nvSpPr>
          <p:spPr bwMode="auto">
            <a:xfrm>
              <a:off x="4581" y="1610"/>
              <a:ext cx="430" cy="442"/>
            </a:xfrm>
            <a:custGeom>
              <a:avLst/>
              <a:gdLst>
                <a:gd name="T0" fmla="*/ 111 w 430"/>
                <a:gd name="T1" fmla="*/ 99 h 442"/>
                <a:gd name="T2" fmla="*/ 117 w 430"/>
                <a:gd name="T3" fmla="*/ 87 h 442"/>
                <a:gd name="T4" fmla="*/ 134 w 430"/>
                <a:gd name="T5" fmla="*/ 76 h 442"/>
                <a:gd name="T6" fmla="*/ 128 w 430"/>
                <a:gd name="T7" fmla="*/ 64 h 442"/>
                <a:gd name="T8" fmla="*/ 128 w 430"/>
                <a:gd name="T9" fmla="*/ 53 h 442"/>
                <a:gd name="T10" fmla="*/ 140 w 430"/>
                <a:gd name="T11" fmla="*/ 24 h 442"/>
                <a:gd name="T12" fmla="*/ 163 w 430"/>
                <a:gd name="T13" fmla="*/ 6 h 442"/>
                <a:gd name="T14" fmla="*/ 198 w 430"/>
                <a:gd name="T15" fmla="*/ 12 h 442"/>
                <a:gd name="T16" fmla="*/ 209 w 430"/>
                <a:gd name="T17" fmla="*/ 47 h 442"/>
                <a:gd name="T18" fmla="*/ 215 w 430"/>
                <a:gd name="T19" fmla="*/ 64 h 442"/>
                <a:gd name="T20" fmla="*/ 215 w 430"/>
                <a:gd name="T21" fmla="*/ 58 h 442"/>
                <a:gd name="T22" fmla="*/ 233 w 430"/>
                <a:gd name="T23" fmla="*/ 53 h 442"/>
                <a:gd name="T24" fmla="*/ 227 w 430"/>
                <a:gd name="T25" fmla="*/ 41 h 442"/>
                <a:gd name="T26" fmla="*/ 233 w 430"/>
                <a:gd name="T27" fmla="*/ 12 h 442"/>
                <a:gd name="T28" fmla="*/ 256 w 430"/>
                <a:gd name="T29" fmla="*/ 0 h 442"/>
                <a:gd name="T30" fmla="*/ 285 w 430"/>
                <a:gd name="T31" fmla="*/ 6 h 442"/>
                <a:gd name="T32" fmla="*/ 297 w 430"/>
                <a:gd name="T33" fmla="*/ 29 h 442"/>
                <a:gd name="T34" fmla="*/ 297 w 430"/>
                <a:gd name="T35" fmla="*/ 53 h 442"/>
                <a:gd name="T36" fmla="*/ 297 w 430"/>
                <a:gd name="T37" fmla="*/ 58 h 442"/>
                <a:gd name="T38" fmla="*/ 308 w 430"/>
                <a:gd name="T39" fmla="*/ 64 h 442"/>
                <a:gd name="T40" fmla="*/ 308 w 430"/>
                <a:gd name="T41" fmla="*/ 93 h 442"/>
                <a:gd name="T42" fmla="*/ 308 w 430"/>
                <a:gd name="T43" fmla="*/ 87 h 442"/>
                <a:gd name="T44" fmla="*/ 326 w 430"/>
                <a:gd name="T45" fmla="*/ 70 h 442"/>
                <a:gd name="T46" fmla="*/ 343 w 430"/>
                <a:gd name="T47" fmla="*/ 53 h 442"/>
                <a:gd name="T48" fmla="*/ 384 w 430"/>
                <a:gd name="T49" fmla="*/ 58 h 442"/>
                <a:gd name="T50" fmla="*/ 407 w 430"/>
                <a:gd name="T51" fmla="*/ 87 h 442"/>
                <a:gd name="T52" fmla="*/ 407 w 430"/>
                <a:gd name="T53" fmla="*/ 116 h 442"/>
                <a:gd name="T54" fmla="*/ 401 w 430"/>
                <a:gd name="T55" fmla="*/ 134 h 442"/>
                <a:gd name="T56" fmla="*/ 395 w 430"/>
                <a:gd name="T57" fmla="*/ 140 h 442"/>
                <a:gd name="T58" fmla="*/ 419 w 430"/>
                <a:gd name="T59" fmla="*/ 151 h 442"/>
                <a:gd name="T60" fmla="*/ 430 w 430"/>
                <a:gd name="T61" fmla="*/ 291 h 442"/>
                <a:gd name="T62" fmla="*/ 413 w 430"/>
                <a:gd name="T63" fmla="*/ 308 h 442"/>
                <a:gd name="T64" fmla="*/ 407 w 430"/>
                <a:gd name="T65" fmla="*/ 442 h 442"/>
                <a:gd name="T66" fmla="*/ 297 w 430"/>
                <a:gd name="T67" fmla="*/ 442 h 442"/>
                <a:gd name="T68" fmla="*/ 291 w 430"/>
                <a:gd name="T69" fmla="*/ 326 h 442"/>
                <a:gd name="T70" fmla="*/ 262 w 430"/>
                <a:gd name="T71" fmla="*/ 326 h 442"/>
                <a:gd name="T72" fmla="*/ 262 w 430"/>
                <a:gd name="T73" fmla="*/ 442 h 442"/>
                <a:gd name="T74" fmla="*/ 204 w 430"/>
                <a:gd name="T75" fmla="*/ 436 h 442"/>
                <a:gd name="T76" fmla="*/ 198 w 430"/>
                <a:gd name="T77" fmla="*/ 355 h 442"/>
                <a:gd name="T78" fmla="*/ 122 w 430"/>
                <a:gd name="T79" fmla="*/ 349 h 442"/>
                <a:gd name="T80" fmla="*/ 122 w 430"/>
                <a:gd name="T81" fmla="*/ 424 h 442"/>
                <a:gd name="T82" fmla="*/ 64 w 430"/>
                <a:gd name="T83" fmla="*/ 419 h 442"/>
                <a:gd name="T84" fmla="*/ 64 w 430"/>
                <a:gd name="T85" fmla="*/ 407 h 442"/>
                <a:gd name="T86" fmla="*/ 18 w 430"/>
                <a:gd name="T87" fmla="*/ 407 h 442"/>
                <a:gd name="T88" fmla="*/ 12 w 430"/>
                <a:gd name="T89" fmla="*/ 291 h 442"/>
                <a:gd name="T90" fmla="*/ 0 w 430"/>
                <a:gd name="T91" fmla="*/ 291 h 442"/>
                <a:gd name="T92" fmla="*/ 0 w 430"/>
                <a:gd name="T93" fmla="*/ 250 h 442"/>
                <a:gd name="T94" fmla="*/ 6 w 430"/>
                <a:gd name="T95" fmla="*/ 128 h 442"/>
                <a:gd name="T96" fmla="*/ 29 w 430"/>
                <a:gd name="T97" fmla="*/ 116 h 442"/>
                <a:gd name="T98" fmla="*/ 24 w 430"/>
                <a:gd name="T99" fmla="*/ 99 h 442"/>
                <a:gd name="T100" fmla="*/ 24 w 430"/>
                <a:gd name="T101" fmla="*/ 87 h 442"/>
                <a:gd name="T102" fmla="*/ 35 w 430"/>
                <a:gd name="T103" fmla="*/ 64 h 442"/>
                <a:gd name="T104" fmla="*/ 58 w 430"/>
                <a:gd name="T105" fmla="*/ 35 h 442"/>
                <a:gd name="T106" fmla="*/ 93 w 430"/>
                <a:gd name="T107" fmla="*/ 41 h 442"/>
                <a:gd name="T108" fmla="*/ 105 w 430"/>
                <a:gd name="T109" fmla="*/ 70 h 442"/>
                <a:gd name="T110" fmla="*/ 111 w 430"/>
                <a:gd name="T111" fmla="*/ 99 h 44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430" h="442">
                  <a:moveTo>
                    <a:pt x="111" y="99"/>
                  </a:moveTo>
                  <a:lnTo>
                    <a:pt x="117" y="87"/>
                  </a:lnTo>
                  <a:lnTo>
                    <a:pt x="134" y="76"/>
                  </a:lnTo>
                  <a:lnTo>
                    <a:pt x="128" y="64"/>
                  </a:lnTo>
                  <a:lnTo>
                    <a:pt x="128" y="53"/>
                  </a:lnTo>
                  <a:lnTo>
                    <a:pt x="140" y="24"/>
                  </a:lnTo>
                  <a:lnTo>
                    <a:pt x="163" y="6"/>
                  </a:lnTo>
                  <a:lnTo>
                    <a:pt x="198" y="12"/>
                  </a:lnTo>
                  <a:lnTo>
                    <a:pt x="209" y="47"/>
                  </a:lnTo>
                  <a:lnTo>
                    <a:pt x="215" y="64"/>
                  </a:lnTo>
                  <a:lnTo>
                    <a:pt x="215" y="58"/>
                  </a:lnTo>
                  <a:lnTo>
                    <a:pt x="233" y="53"/>
                  </a:lnTo>
                  <a:lnTo>
                    <a:pt x="227" y="41"/>
                  </a:lnTo>
                  <a:lnTo>
                    <a:pt x="233" y="12"/>
                  </a:lnTo>
                  <a:lnTo>
                    <a:pt x="256" y="0"/>
                  </a:lnTo>
                  <a:lnTo>
                    <a:pt x="285" y="6"/>
                  </a:lnTo>
                  <a:lnTo>
                    <a:pt x="297" y="29"/>
                  </a:lnTo>
                  <a:lnTo>
                    <a:pt x="297" y="53"/>
                  </a:lnTo>
                  <a:lnTo>
                    <a:pt x="297" y="58"/>
                  </a:lnTo>
                  <a:lnTo>
                    <a:pt x="308" y="64"/>
                  </a:lnTo>
                  <a:lnTo>
                    <a:pt x="308" y="93"/>
                  </a:lnTo>
                  <a:lnTo>
                    <a:pt x="308" y="87"/>
                  </a:lnTo>
                  <a:lnTo>
                    <a:pt x="326" y="70"/>
                  </a:lnTo>
                  <a:lnTo>
                    <a:pt x="343" y="53"/>
                  </a:lnTo>
                  <a:lnTo>
                    <a:pt x="384" y="58"/>
                  </a:lnTo>
                  <a:lnTo>
                    <a:pt x="407" y="87"/>
                  </a:lnTo>
                  <a:lnTo>
                    <a:pt x="407" y="116"/>
                  </a:lnTo>
                  <a:lnTo>
                    <a:pt x="401" y="134"/>
                  </a:lnTo>
                  <a:lnTo>
                    <a:pt x="395" y="140"/>
                  </a:lnTo>
                  <a:lnTo>
                    <a:pt x="419" y="151"/>
                  </a:lnTo>
                  <a:lnTo>
                    <a:pt x="430" y="291"/>
                  </a:lnTo>
                  <a:lnTo>
                    <a:pt x="413" y="308"/>
                  </a:lnTo>
                  <a:lnTo>
                    <a:pt x="407" y="442"/>
                  </a:lnTo>
                  <a:lnTo>
                    <a:pt x="297" y="442"/>
                  </a:lnTo>
                  <a:lnTo>
                    <a:pt x="291" y="326"/>
                  </a:lnTo>
                  <a:lnTo>
                    <a:pt x="262" y="326"/>
                  </a:lnTo>
                  <a:lnTo>
                    <a:pt x="262" y="442"/>
                  </a:lnTo>
                  <a:lnTo>
                    <a:pt x="204" y="436"/>
                  </a:lnTo>
                  <a:lnTo>
                    <a:pt x="198" y="355"/>
                  </a:lnTo>
                  <a:lnTo>
                    <a:pt x="122" y="349"/>
                  </a:lnTo>
                  <a:lnTo>
                    <a:pt x="122" y="424"/>
                  </a:lnTo>
                  <a:lnTo>
                    <a:pt x="64" y="419"/>
                  </a:lnTo>
                  <a:lnTo>
                    <a:pt x="64" y="407"/>
                  </a:lnTo>
                  <a:lnTo>
                    <a:pt x="18" y="407"/>
                  </a:lnTo>
                  <a:lnTo>
                    <a:pt x="12" y="291"/>
                  </a:lnTo>
                  <a:lnTo>
                    <a:pt x="0" y="291"/>
                  </a:lnTo>
                  <a:lnTo>
                    <a:pt x="0" y="250"/>
                  </a:lnTo>
                  <a:lnTo>
                    <a:pt x="6" y="128"/>
                  </a:lnTo>
                  <a:lnTo>
                    <a:pt x="29" y="116"/>
                  </a:lnTo>
                  <a:lnTo>
                    <a:pt x="24" y="99"/>
                  </a:lnTo>
                  <a:lnTo>
                    <a:pt x="24" y="87"/>
                  </a:lnTo>
                  <a:lnTo>
                    <a:pt x="35" y="64"/>
                  </a:lnTo>
                  <a:lnTo>
                    <a:pt x="58" y="35"/>
                  </a:lnTo>
                  <a:lnTo>
                    <a:pt x="93" y="41"/>
                  </a:lnTo>
                  <a:lnTo>
                    <a:pt x="105" y="70"/>
                  </a:lnTo>
                  <a:lnTo>
                    <a:pt x="111" y="9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6145" name="Freeform 65"/>
            <p:cNvSpPr>
              <a:spLocks/>
            </p:cNvSpPr>
            <p:nvPr/>
          </p:nvSpPr>
          <p:spPr bwMode="auto">
            <a:xfrm>
              <a:off x="4593" y="1622"/>
              <a:ext cx="407" cy="418"/>
            </a:xfrm>
            <a:custGeom>
              <a:avLst/>
              <a:gdLst>
                <a:gd name="T0" fmla="*/ 17 w 407"/>
                <a:gd name="T1" fmla="*/ 383 h 418"/>
                <a:gd name="T2" fmla="*/ 0 w 407"/>
                <a:gd name="T3" fmla="*/ 267 h 418"/>
                <a:gd name="T4" fmla="*/ 6 w 407"/>
                <a:gd name="T5" fmla="*/ 122 h 418"/>
                <a:gd name="T6" fmla="*/ 23 w 407"/>
                <a:gd name="T7" fmla="*/ 87 h 418"/>
                <a:gd name="T8" fmla="*/ 29 w 407"/>
                <a:gd name="T9" fmla="*/ 58 h 418"/>
                <a:gd name="T10" fmla="*/ 75 w 407"/>
                <a:gd name="T11" fmla="*/ 41 h 418"/>
                <a:gd name="T12" fmla="*/ 93 w 407"/>
                <a:gd name="T13" fmla="*/ 87 h 418"/>
                <a:gd name="T14" fmla="*/ 81 w 407"/>
                <a:gd name="T15" fmla="*/ 110 h 418"/>
                <a:gd name="T16" fmla="*/ 105 w 407"/>
                <a:gd name="T17" fmla="*/ 174 h 418"/>
                <a:gd name="T18" fmla="*/ 134 w 407"/>
                <a:gd name="T19" fmla="*/ 75 h 418"/>
                <a:gd name="T20" fmla="*/ 128 w 407"/>
                <a:gd name="T21" fmla="*/ 41 h 418"/>
                <a:gd name="T22" fmla="*/ 151 w 407"/>
                <a:gd name="T23" fmla="*/ 6 h 418"/>
                <a:gd name="T24" fmla="*/ 186 w 407"/>
                <a:gd name="T25" fmla="*/ 35 h 418"/>
                <a:gd name="T26" fmla="*/ 186 w 407"/>
                <a:gd name="T27" fmla="*/ 70 h 418"/>
                <a:gd name="T28" fmla="*/ 203 w 407"/>
                <a:gd name="T29" fmla="*/ 87 h 418"/>
                <a:gd name="T30" fmla="*/ 209 w 407"/>
                <a:gd name="T31" fmla="*/ 52 h 418"/>
                <a:gd name="T32" fmla="*/ 227 w 407"/>
                <a:gd name="T33" fmla="*/ 29 h 418"/>
                <a:gd name="T34" fmla="*/ 250 w 407"/>
                <a:gd name="T35" fmla="*/ 0 h 418"/>
                <a:gd name="T36" fmla="*/ 279 w 407"/>
                <a:gd name="T37" fmla="*/ 23 h 418"/>
                <a:gd name="T38" fmla="*/ 273 w 407"/>
                <a:gd name="T39" fmla="*/ 46 h 418"/>
                <a:gd name="T40" fmla="*/ 290 w 407"/>
                <a:gd name="T41" fmla="*/ 134 h 418"/>
                <a:gd name="T42" fmla="*/ 302 w 407"/>
                <a:gd name="T43" fmla="*/ 104 h 418"/>
                <a:gd name="T44" fmla="*/ 319 w 407"/>
                <a:gd name="T45" fmla="*/ 64 h 418"/>
                <a:gd name="T46" fmla="*/ 366 w 407"/>
                <a:gd name="T47" fmla="*/ 58 h 418"/>
                <a:gd name="T48" fmla="*/ 383 w 407"/>
                <a:gd name="T49" fmla="*/ 99 h 418"/>
                <a:gd name="T50" fmla="*/ 372 w 407"/>
                <a:gd name="T51" fmla="*/ 128 h 418"/>
                <a:gd name="T52" fmla="*/ 407 w 407"/>
                <a:gd name="T53" fmla="*/ 273 h 418"/>
                <a:gd name="T54" fmla="*/ 383 w 407"/>
                <a:gd name="T55" fmla="*/ 418 h 418"/>
                <a:gd name="T56" fmla="*/ 285 w 407"/>
                <a:gd name="T57" fmla="*/ 302 h 418"/>
                <a:gd name="T58" fmla="*/ 238 w 407"/>
                <a:gd name="T59" fmla="*/ 418 h 418"/>
                <a:gd name="T60" fmla="*/ 197 w 407"/>
                <a:gd name="T61" fmla="*/ 296 h 418"/>
                <a:gd name="T62" fmla="*/ 186 w 407"/>
                <a:gd name="T63" fmla="*/ 331 h 418"/>
                <a:gd name="T64" fmla="*/ 116 w 407"/>
                <a:gd name="T65" fmla="*/ 285 h 418"/>
                <a:gd name="T66" fmla="*/ 99 w 407"/>
                <a:gd name="T67" fmla="*/ 401 h 418"/>
                <a:gd name="T68" fmla="*/ 64 w 407"/>
                <a:gd name="T69" fmla="*/ 383 h 41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407" h="418">
                  <a:moveTo>
                    <a:pt x="64" y="383"/>
                  </a:moveTo>
                  <a:lnTo>
                    <a:pt x="17" y="383"/>
                  </a:lnTo>
                  <a:lnTo>
                    <a:pt x="12" y="267"/>
                  </a:lnTo>
                  <a:lnTo>
                    <a:pt x="0" y="267"/>
                  </a:lnTo>
                  <a:lnTo>
                    <a:pt x="0" y="238"/>
                  </a:lnTo>
                  <a:lnTo>
                    <a:pt x="6" y="122"/>
                  </a:lnTo>
                  <a:lnTo>
                    <a:pt x="29" y="110"/>
                  </a:lnTo>
                  <a:lnTo>
                    <a:pt x="23" y="87"/>
                  </a:lnTo>
                  <a:lnTo>
                    <a:pt x="23" y="75"/>
                  </a:lnTo>
                  <a:lnTo>
                    <a:pt x="29" y="58"/>
                  </a:lnTo>
                  <a:lnTo>
                    <a:pt x="46" y="35"/>
                  </a:lnTo>
                  <a:lnTo>
                    <a:pt x="75" y="41"/>
                  </a:lnTo>
                  <a:lnTo>
                    <a:pt x="81" y="58"/>
                  </a:lnTo>
                  <a:lnTo>
                    <a:pt x="93" y="87"/>
                  </a:lnTo>
                  <a:lnTo>
                    <a:pt x="87" y="99"/>
                  </a:lnTo>
                  <a:lnTo>
                    <a:pt x="81" y="110"/>
                  </a:lnTo>
                  <a:lnTo>
                    <a:pt x="105" y="134"/>
                  </a:lnTo>
                  <a:lnTo>
                    <a:pt x="105" y="174"/>
                  </a:lnTo>
                  <a:lnTo>
                    <a:pt x="110" y="81"/>
                  </a:lnTo>
                  <a:lnTo>
                    <a:pt x="134" y="75"/>
                  </a:lnTo>
                  <a:lnTo>
                    <a:pt x="128" y="52"/>
                  </a:lnTo>
                  <a:lnTo>
                    <a:pt x="128" y="41"/>
                  </a:lnTo>
                  <a:lnTo>
                    <a:pt x="134" y="23"/>
                  </a:lnTo>
                  <a:lnTo>
                    <a:pt x="151" y="6"/>
                  </a:lnTo>
                  <a:lnTo>
                    <a:pt x="180" y="12"/>
                  </a:lnTo>
                  <a:lnTo>
                    <a:pt x="186" y="35"/>
                  </a:lnTo>
                  <a:lnTo>
                    <a:pt x="192" y="58"/>
                  </a:lnTo>
                  <a:lnTo>
                    <a:pt x="186" y="70"/>
                  </a:lnTo>
                  <a:lnTo>
                    <a:pt x="186" y="75"/>
                  </a:lnTo>
                  <a:lnTo>
                    <a:pt x="203" y="87"/>
                  </a:lnTo>
                  <a:lnTo>
                    <a:pt x="203" y="134"/>
                  </a:lnTo>
                  <a:lnTo>
                    <a:pt x="209" y="52"/>
                  </a:lnTo>
                  <a:lnTo>
                    <a:pt x="232" y="41"/>
                  </a:lnTo>
                  <a:lnTo>
                    <a:pt x="227" y="29"/>
                  </a:lnTo>
                  <a:lnTo>
                    <a:pt x="232" y="6"/>
                  </a:lnTo>
                  <a:lnTo>
                    <a:pt x="250" y="0"/>
                  </a:lnTo>
                  <a:lnTo>
                    <a:pt x="267" y="0"/>
                  </a:lnTo>
                  <a:lnTo>
                    <a:pt x="279" y="23"/>
                  </a:lnTo>
                  <a:lnTo>
                    <a:pt x="279" y="35"/>
                  </a:lnTo>
                  <a:lnTo>
                    <a:pt x="273" y="46"/>
                  </a:lnTo>
                  <a:lnTo>
                    <a:pt x="290" y="58"/>
                  </a:lnTo>
                  <a:lnTo>
                    <a:pt x="290" y="134"/>
                  </a:lnTo>
                  <a:lnTo>
                    <a:pt x="314" y="128"/>
                  </a:lnTo>
                  <a:lnTo>
                    <a:pt x="302" y="104"/>
                  </a:lnTo>
                  <a:lnTo>
                    <a:pt x="308" y="75"/>
                  </a:lnTo>
                  <a:lnTo>
                    <a:pt x="319" y="64"/>
                  </a:lnTo>
                  <a:lnTo>
                    <a:pt x="337" y="52"/>
                  </a:lnTo>
                  <a:lnTo>
                    <a:pt x="366" y="58"/>
                  </a:lnTo>
                  <a:lnTo>
                    <a:pt x="383" y="81"/>
                  </a:lnTo>
                  <a:lnTo>
                    <a:pt x="383" y="99"/>
                  </a:lnTo>
                  <a:lnTo>
                    <a:pt x="378" y="116"/>
                  </a:lnTo>
                  <a:lnTo>
                    <a:pt x="372" y="128"/>
                  </a:lnTo>
                  <a:lnTo>
                    <a:pt x="401" y="145"/>
                  </a:lnTo>
                  <a:lnTo>
                    <a:pt x="407" y="273"/>
                  </a:lnTo>
                  <a:lnTo>
                    <a:pt x="389" y="290"/>
                  </a:lnTo>
                  <a:lnTo>
                    <a:pt x="383" y="418"/>
                  </a:lnTo>
                  <a:lnTo>
                    <a:pt x="290" y="418"/>
                  </a:lnTo>
                  <a:lnTo>
                    <a:pt x="285" y="302"/>
                  </a:lnTo>
                  <a:lnTo>
                    <a:pt x="238" y="302"/>
                  </a:lnTo>
                  <a:lnTo>
                    <a:pt x="238" y="418"/>
                  </a:lnTo>
                  <a:lnTo>
                    <a:pt x="203" y="412"/>
                  </a:lnTo>
                  <a:lnTo>
                    <a:pt x="197" y="296"/>
                  </a:lnTo>
                  <a:lnTo>
                    <a:pt x="192" y="290"/>
                  </a:lnTo>
                  <a:lnTo>
                    <a:pt x="186" y="331"/>
                  </a:lnTo>
                  <a:lnTo>
                    <a:pt x="116" y="331"/>
                  </a:lnTo>
                  <a:lnTo>
                    <a:pt x="116" y="285"/>
                  </a:lnTo>
                  <a:lnTo>
                    <a:pt x="99" y="279"/>
                  </a:lnTo>
                  <a:lnTo>
                    <a:pt x="99" y="401"/>
                  </a:lnTo>
                  <a:lnTo>
                    <a:pt x="64" y="395"/>
                  </a:lnTo>
                  <a:lnTo>
                    <a:pt x="64" y="38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6146" name="Freeform 66"/>
            <p:cNvSpPr>
              <a:spLocks/>
            </p:cNvSpPr>
            <p:nvPr/>
          </p:nvSpPr>
          <p:spPr bwMode="auto">
            <a:xfrm>
              <a:off x="4645" y="1692"/>
              <a:ext cx="12" cy="23"/>
            </a:xfrm>
            <a:custGeom>
              <a:avLst/>
              <a:gdLst>
                <a:gd name="T0" fmla="*/ 6 w 12"/>
                <a:gd name="T1" fmla="*/ 0 h 23"/>
                <a:gd name="T2" fmla="*/ 0 w 12"/>
                <a:gd name="T3" fmla="*/ 5 h 23"/>
                <a:gd name="T4" fmla="*/ 0 w 12"/>
                <a:gd name="T5" fmla="*/ 11 h 23"/>
                <a:gd name="T6" fmla="*/ 0 w 12"/>
                <a:gd name="T7" fmla="*/ 17 h 23"/>
                <a:gd name="T8" fmla="*/ 0 w 12"/>
                <a:gd name="T9" fmla="*/ 23 h 23"/>
                <a:gd name="T10" fmla="*/ 6 w 12"/>
                <a:gd name="T11" fmla="*/ 23 h 23"/>
                <a:gd name="T12" fmla="*/ 12 w 12"/>
                <a:gd name="T13" fmla="*/ 17 h 23"/>
                <a:gd name="T14" fmla="*/ 12 w 12"/>
                <a:gd name="T15" fmla="*/ 5 h 23"/>
                <a:gd name="T16" fmla="*/ 6 w 12"/>
                <a:gd name="T17" fmla="*/ 0 h 2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2" h="23">
                  <a:moveTo>
                    <a:pt x="6" y="0"/>
                  </a:moveTo>
                  <a:lnTo>
                    <a:pt x="0" y="5"/>
                  </a:lnTo>
                  <a:lnTo>
                    <a:pt x="0" y="11"/>
                  </a:lnTo>
                  <a:lnTo>
                    <a:pt x="0" y="17"/>
                  </a:lnTo>
                  <a:lnTo>
                    <a:pt x="0" y="23"/>
                  </a:lnTo>
                  <a:lnTo>
                    <a:pt x="6" y="23"/>
                  </a:lnTo>
                  <a:lnTo>
                    <a:pt x="12" y="17"/>
                  </a:lnTo>
                  <a:lnTo>
                    <a:pt x="12" y="5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F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6147" name="Freeform 67"/>
            <p:cNvSpPr>
              <a:spLocks/>
            </p:cNvSpPr>
            <p:nvPr/>
          </p:nvSpPr>
          <p:spPr bwMode="auto">
            <a:xfrm>
              <a:off x="4750" y="1663"/>
              <a:ext cx="6" cy="17"/>
            </a:xfrm>
            <a:custGeom>
              <a:avLst/>
              <a:gdLst>
                <a:gd name="T0" fmla="*/ 6 w 6"/>
                <a:gd name="T1" fmla="*/ 0 h 17"/>
                <a:gd name="T2" fmla="*/ 0 w 6"/>
                <a:gd name="T3" fmla="*/ 0 h 17"/>
                <a:gd name="T4" fmla="*/ 0 w 6"/>
                <a:gd name="T5" fmla="*/ 5 h 17"/>
                <a:gd name="T6" fmla="*/ 0 w 6"/>
                <a:gd name="T7" fmla="*/ 17 h 17"/>
                <a:gd name="T8" fmla="*/ 6 w 6"/>
                <a:gd name="T9" fmla="*/ 17 h 17"/>
                <a:gd name="T10" fmla="*/ 6 w 6"/>
                <a:gd name="T11" fmla="*/ 11 h 17"/>
                <a:gd name="T12" fmla="*/ 6 w 6"/>
                <a:gd name="T13" fmla="*/ 0 h 17"/>
                <a:gd name="T14" fmla="*/ 6 w 6"/>
                <a:gd name="T15" fmla="*/ 0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6" h="17">
                  <a:moveTo>
                    <a:pt x="6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17"/>
                  </a:lnTo>
                  <a:lnTo>
                    <a:pt x="6" y="17"/>
                  </a:lnTo>
                  <a:lnTo>
                    <a:pt x="6" y="11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F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6148" name="Freeform 68"/>
            <p:cNvSpPr>
              <a:spLocks/>
            </p:cNvSpPr>
            <p:nvPr/>
          </p:nvSpPr>
          <p:spPr bwMode="auto">
            <a:xfrm>
              <a:off x="4837" y="1645"/>
              <a:ext cx="12" cy="18"/>
            </a:xfrm>
            <a:custGeom>
              <a:avLst/>
              <a:gdLst>
                <a:gd name="T0" fmla="*/ 6 w 12"/>
                <a:gd name="T1" fmla="*/ 0 h 18"/>
                <a:gd name="T2" fmla="*/ 6 w 12"/>
                <a:gd name="T3" fmla="*/ 0 h 18"/>
                <a:gd name="T4" fmla="*/ 0 w 12"/>
                <a:gd name="T5" fmla="*/ 12 h 18"/>
                <a:gd name="T6" fmla="*/ 6 w 12"/>
                <a:gd name="T7" fmla="*/ 18 h 18"/>
                <a:gd name="T8" fmla="*/ 6 w 12"/>
                <a:gd name="T9" fmla="*/ 18 h 18"/>
                <a:gd name="T10" fmla="*/ 12 w 12"/>
                <a:gd name="T11" fmla="*/ 12 h 18"/>
                <a:gd name="T12" fmla="*/ 12 w 12"/>
                <a:gd name="T13" fmla="*/ 6 h 18"/>
                <a:gd name="T14" fmla="*/ 6 w 12"/>
                <a:gd name="T15" fmla="*/ 0 h 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2" h="18">
                  <a:moveTo>
                    <a:pt x="6" y="0"/>
                  </a:moveTo>
                  <a:lnTo>
                    <a:pt x="6" y="0"/>
                  </a:lnTo>
                  <a:lnTo>
                    <a:pt x="0" y="12"/>
                  </a:lnTo>
                  <a:lnTo>
                    <a:pt x="6" y="18"/>
                  </a:lnTo>
                  <a:lnTo>
                    <a:pt x="12" y="12"/>
                  </a:lnTo>
                  <a:lnTo>
                    <a:pt x="12" y="6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F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6149" name="Freeform 69"/>
            <p:cNvSpPr>
              <a:spLocks/>
            </p:cNvSpPr>
            <p:nvPr/>
          </p:nvSpPr>
          <p:spPr bwMode="auto">
            <a:xfrm>
              <a:off x="4924" y="1703"/>
              <a:ext cx="23" cy="29"/>
            </a:xfrm>
            <a:custGeom>
              <a:avLst/>
              <a:gdLst>
                <a:gd name="T0" fmla="*/ 12 w 23"/>
                <a:gd name="T1" fmla="*/ 0 h 29"/>
                <a:gd name="T2" fmla="*/ 18 w 23"/>
                <a:gd name="T3" fmla="*/ 0 h 29"/>
                <a:gd name="T4" fmla="*/ 23 w 23"/>
                <a:gd name="T5" fmla="*/ 6 h 29"/>
                <a:gd name="T6" fmla="*/ 23 w 23"/>
                <a:gd name="T7" fmla="*/ 18 h 29"/>
                <a:gd name="T8" fmla="*/ 23 w 23"/>
                <a:gd name="T9" fmla="*/ 23 h 29"/>
                <a:gd name="T10" fmla="*/ 18 w 23"/>
                <a:gd name="T11" fmla="*/ 29 h 29"/>
                <a:gd name="T12" fmla="*/ 6 w 23"/>
                <a:gd name="T13" fmla="*/ 29 h 29"/>
                <a:gd name="T14" fmla="*/ 0 w 23"/>
                <a:gd name="T15" fmla="*/ 18 h 29"/>
                <a:gd name="T16" fmla="*/ 6 w 23"/>
                <a:gd name="T17" fmla="*/ 6 h 29"/>
                <a:gd name="T18" fmla="*/ 12 w 23"/>
                <a:gd name="T19" fmla="*/ 0 h 2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3" h="29">
                  <a:moveTo>
                    <a:pt x="12" y="0"/>
                  </a:moveTo>
                  <a:lnTo>
                    <a:pt x="18" y="0"/>
                  </a:lnTo>
                  <a:lnTo>
                    <a:pt x="23" y="6"/>
                  </a:lnTo>
                  <a:lnTo>
                    <a:pt x="23" y="18"/>
                  </a:lnTo>
                  <a:lnTo>
                    <a:pt x="23" y="23"/>
                  </a:lnTo>
                  <a:lnTo>
                    <a:pt x="18" y="29"/>
                  </a:lnTo>
                  <a:lnTo>
                    <a:pt x="6" y="29"/>
                  </a:lnTo>
                  <a:lnTo>
                    <a:pt x="0" y="18"/>
                  </a:lnTo>
                  <a:lnTo>
                    <a:pt x="6" y="6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FFF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6150" name="Freeform 70"/>
            <p:cNvSpPr>
              <a:spLocks/>
            </p:cNvSpPr>
            <p:nvPr/>
          </p:nvSpPr>
          <p:spPr bwMode="auto">
            <a:xfrm>
              <a:off x="4622" y="1756"/>
              <a:ext cx="46" cy="92"/>
            </a:xfrm>
            <a:custGeom>
              <a:avLst/>
              <a:gdLst>
                <a:gd name="T0" fmla="*/ 0 w 46"/>
                <a:gd name="T1" fmla="*/ 92 h 92"/>
                <a:gd name="T2" fmla="*/ 0 w 46"/>
                <a:gd name="T3" fmla="*/ 5 h 92"/>
                <a:gd name="T4" fmla="*/ 23 w 46"/>
                <a:gd name="T5" fmla="*/ 0 h 92"/>
                <a:gd name="T6" fmla="*/ 29 w 46"/>
                <a:gd name="T7" fmla="*/ 0 h 92"/>
                <a:gd name="T8" fmla="*/ 46 w 46"/>
                <a:gd name="T9" fmla="*/ 11 h 92"/>
                <a:gd name="T10" fmla="*/ 46 w 46"/>
                <a:gd name="T11" fmla="*/ 69 h 92"/>
                <a:gd name="T12" fmla="*/ 0 w 46"/>
                <a:gd name="T13" fmla="*/ 92 h 9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6" h="92">
                  <a:moveTo>
                    <a:pt x="0" y="92"/>
                  </a:moveTo>
                  <a:lnTo>
                    <a:pt x="0" y="5"/>
                  </a:lnTo>
                  <a:lnTo>
                    <a:pt x="23" y="0"/>
                  </a:lnTo>
                  <a:lnTo>
                    <a:pt x="29" y="0"/>
                  </a:lnTo>
                  <a:lnTo>
                    <a:pt x="46" y="11"/>
                  </a:lnTo>
                  <a:lnTo>
                    <a:pt x="46" y="69"/>
                  </a:lnTo>
                  <a:lnTo>
                    <a:pt x="0" y="92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6151" name="Freeform 71"/>
            <p:cNvSpPr>
              <a:spLocks/>
            </p:cNvSpPr>
            <p:nvPr/>
          </p:nvSpPr>
          <p:spPr bwMode="auto">
            <a:xfrm>
              <a:off x="4628" y="1895"/>
              <a:ext cx="29" cy="81"/>
            </a:xfrm>
            <a:custGeom>
              <a:avLst/>
              <a:gdLst>
                <a:gd name="T0" fmla="*/ 0 w 29"/>
                <a:gd name="T1" fmla="*/ 0 h 81"/>
                <a:gd name="T2" fmla="*/ 23 w 29"/>
                <a:gd name="T3" fmla="*/ 6 h 81"/>
                <a:gd name="T4" fmla="*/ 29 w 29"/>
                <a:gd name="T5" fmla="*/ 81 h 81"/>
                <a:gd name="T6" fmla="*/ 6 w 29"/>
                <a:gd name="T7" fmla="*/ 81 h 81"/>
                <a:gd name="T8" fmla="*/ 0 w 29"/>
                <a:gd name="T9" fmla="*/ 0 h 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" h="81">
                  <a:moveTo>
                    <a:pt x="0" y="0"/>
                  </a:moveTo>
                  <a:lnTo>
                    <a:pt x="23" y="6"/>
                  </a:lnTo>
                  <a:lnTo>
                    <a:pt x="29" y="81"/>
                  </a:lnTo>
                  <a:lnTo>
                    <a:pt x="6" y="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6152" name="Freeform 72"/>
            <p:cNvSpPr>
              <a:spLocks/>
            </p:cNvSpPr>
            <p:nvPr/>
          </p:nvSpPr>
          <p:spPr bwMode="auto">
            <a:xfrm>
              <a:off x="4727" y="1715"/>
              <a:ext cx="40" cy="87"/>
            </a:xfrm>
            <a:custGeom>
              <a:avLst/>
              <a:gdLst>
                <a:gd name="T0" fmla="*/ 0 w 40"/>
                <a:gd name="T1" fmla="*/ 11 h 87"/>
                <a:gd name="T2" fmla="*/ 23 w 40"/>
                <a:gd name="T3" fmla="*/ 0 h 87"/>
                <a:gd name="T4" fmla="*/ 29 w 40"/>
                <a:gd name="T5" fmla="*/ 0 h 87"/>
                <a:gd name="T6" fmla="*/ 40 w 40"/>
                <a:gd name="T7" fmla="*/ 11 h 87"/>
                <a:gd name="T8" fmla="*/ 40 w 40"/>
                <a:gd name="T9" fmla="*/ 64 h 87"/>
                <a:gd name="T10" fmla="*/ 0 w 40"/>
                <a:gd name="T11" fmla="*/ 87 h 87"/>
                <a:gd name="T12" fmla="*/ 0 w 40"/>
                <a:gd name="T13" fmla="*/ 11 h 8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0" h="87">
                  <a:moveTo>
                    <a:pt x="0" y="11"/>
                  </a:moveTo>
                  <a:lnTo>
                    <a:pt x="23" y="0"/>
                  </a:lnTo>
                  <a:lnTo>
                    <a:pt x="29" y="0"/>
                  </a:lnTo>
                  <a:lnTo>
                    <a:pt x="40" y="11"/>
                  </a:lnTo>
                  <a:lnTo>
                    <a:pt x="40" y="64"/>
                  </a:lnTo>
                  <a:lnTo>
                    <a:pt x="0" y="87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6153" name="Freeform 73"/>
            <p:cNvSpPr>
              <a:spLocks/>
            </p:cNvSpPr>
            <p:nvPr/>
          </p:nvSpPr>
          <p:spPr bwMode="auto">
            <a:xfrm>
              <a:off x="4738" y="1907"/>
              <a:ext cx="23" cy="17"/>
            </a:xfrm>
            <a:custGeom>
              <a:avLst/>
              <a:gdLst>
                <a:gd name="T0" fmla="*/ 0 w 23"/>
                <a:gd name="T1" fmla="*/ 0 h 17"/>
                <a:gd name="T2" fmla="*/ 0 w 23"/>
                <a:gd name="T3" fmla="*/ 17 h 17"/>
                <a:gd name="T4" fmla="*/ 23 w 23"/>
                <a:gd name="T5" fmla="*/ 17 h 17"/>
                <a:gd name="T6" fmla="*/ 23 w 23"/>
                <a:gd name="T7" fmla="*/ 5 h 17"/>
                <a:gd name="T8" fmla="*/ 0 w 23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3" h="17">
                  <a:moveTo>
                    <a:pt x="0" y="0"/>
                  </a:moveTo>
                  <a:lnTo>
                    <a:pt x="0" y="17"/>
                  </a:lnTo>
                  <a:lnTo>
                    <a:pt x="23" y="17"/>
                  </a:lnTo>
                  <a:lnTo>
                    <a:pt x="23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6154" name="Freeform 74"/>
            <p:cNvSpPr>
              <a:spLocks/>
            </p:cNvSpPr>
            <p:nvPr/>
          </p:nvSpPr>
          <p:spPr bwMode="auto">
            <a:xfrm>
              <a:off x="4825" y="1692"/>
              <a:ext cx="35" cy="64"/>
            </a:xfrm>
            <a:custGeom>
              <a:avLst/>
              <a:gdLst>
                <a:gd name="T0" fmla="*/ 6 w 35"/>
                <a:gd name="T1" fmla="*/ 0 h 64"/>
                <a:gd name="T2" fmla="*/ 0 w 35"/>
                <a:gd name="T3" fmla="*/ 64 h 64"/>
                <a:gd name="T4" fmla="*/ 35 w 35"/>
                <a:gd name="T5" fmla="*/ 64 h 64"/>
                <a:gd name="T6" fmla="*/ 29 w 35"/>
                <a:gd name="T7" fmla="*/ 0 h 64"/>
                <a:gd name="T8" fmla="*/ 18 w 35"/>
                <a:gd name="T9" fmla="*/ 0 h 64"/>
                <a:gd name="T10" fmla="*/ 6 w 35"/>
                <a:gd name="T11" fmla="*/ 0 h 6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5" h="64">
                  <a:moveTo>
                    <a:pt x="6" y="0"/>
                  </a:moveTo>
                  <a:lnTo>
                    <a:pt x="0" y="64"/>
                  </a:lnTo>
                  <a:lnTo>
                    <a:pt x="35" y="64"/>
                  </a:lnTo>
                  <a:lnTo>
                    <a:pt x="29" y="0"/>
                  </a:lnTo>
                  <a:lnTo>
                    <a:pt x="18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6155" name="Freeform 75"/>
            <p:cNvSpPr>
              <a:spLocks/>
            </p:cNvSpPr>
            <p:nvPr/>
          </p:nvSpPr>
          <p:spPr bwMode="auto">
            <a:xfrm>
              <a:off x="4889" y="1773"/>
              <a:ext cx="82" cy="238"/>
            </a:xfrm>
            <a:custGeom>
              <a:avLst/>
              <a:gdLst>
                <a:gd name="T0" fmla="*/ 6 w 82"/>
                <a:gd name="T1" fmla="*/ 12 h 238"/>
                <a:gd name="T2" fmla="*/ 41 w 82"/>
                <a:gd name="T3" fmla="*/ 0 h 238"/>
                <a:gd name="T4" fmla="*/ 58 w 82"/>
                <a:gd name="T5" fmla="*/ 0 h 238"/>
                <a:gd name="T6" fmla="*/ 76 w 82"/>
                <a:gd name="T7" fmla="*/ 12 h 238"/>
                <a:gd name="T8" fmla="*/ 82 w 82"/>
                <a:gd name="T9" fmla="*/ 110 h 238"/>
                <a:gd name="T10" fmla="*/ 64 w 82"/>
                <a:gd name="T11" fmla="*/ 122 h 238"/>
                <a:gd name="T12" fmla="*/ 64 w 82"/>
                <a:gd name="T13" fmla="*/ 238 h 238"/>
                <a:gd name="T14" fmla="*/ 23 w 82"/>
                <a:gd name="T15" fmla="*/ 238 h 238"/>
                <a:gd name="T16" fmla="*/ 18 w 82"/>
                <a:gd name="T17" fmla="*/ 122 h 238"/>
                <a:gd name="T18" fmla="*/ 0 w 82"/>
                <a:gd name="T19" fmla="*/ 110 h 238"/>
                <a:gd name="T20" fmla="*/ 6 w 82"/>
                <a:gd name="T21" fmla="*/ 12 h 23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82" h="238">
                  <a:moveTo>
                    <a:pt x="6" y="12"/>
                  </a:moveTo>
                  <a:lnTo>
                    <a:pt x="41" y="0"/>
                  </a:lnTo>
                  <a:lnTo>
                    <a:pt x="58" y="0"/>
                  </a:lnTo>
                  <a:lnTo>
                    <a:pt x="76" y="12"/>
                  </a:lnTo>
                  <a:lnTo>
                    <a:pt x="82" y="110"/>
                  </a:lnTo>
                  <a:lnTo>
                    <a:pt x="64" y="122"/>
                  </a:lnTo>
                  <a:lnTo>
                    <a:pt x="64" y="238"/>
                  </a:lnTo>
                  <a:lnTo>
                    <a:pt x="23" y="238"/>
                  </a:lnTo>
                  <a:lnTo>
                    <a:pt x="18" y="122"/>
                  </a:lnTo>
                  <a:lnTo>
                    <a:pt x="0" y="110"/>
                  </a:lnTo>
                  <a:lnTo>
                    <a:pt x="6" y="12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6156" name="Freeform 76"/>
            <p:cNvSpPr>
              <a:spLocks/>
            </p:cNvSpPr>
            <p:nvPr/>
          </p:nvSpPr>
          <p:spPr bwMode="auto">
            <a:xfrm>
              <a:off x="4639" y="1785"/>
              <a:ext cx="227" cy="110"/>
            </a:xfrm>
            <a:custGeom>
              <a:avLst/>
              <a:gdLst>
                <a:gd name="T0" fmla="*/ 0 w 227"/>
                <a:gd name="T1" fmla="*/ 81 h 110"/>
                <a:gd name="T2" fmla="*/ 169 w 227"/>
                <a:gd name="T3" fmla="*/ 0 h 110"/>
                <a:gd name="T4" fmla="*/ 227 w 227"/>
                <a:gd name="T5" fmla="*/ 0 h 110"/>
                <a:gd name="T6" fmla="*/ 221 w 227"/>
                <a:gd name="T7" fmla="*/ 110 h 110"/>
                <a:gd name="T8" fmla="*/ 0 w 227"/>
                <a:gd name="T9" fmla="*/ 81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7" h="110">
                  <a:moveTo>
                    <a:pt x="0" y="81"/>
                  </a:moveTo>
                  <a:lnTo>
                    <a:pt x="169" y="0"/>
                  </a:lnTo>
                  <a:lnTo>
                    <a:pt x="227" y="0"/>
                  </a:lnTo>
                  <a:lnTo>
                    <a:pt x="221" y="110"/>
                  </a:lnTo>
                  <a:lnTo>
                    <a:pt x="0" y="8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6157" name="Freeform 77"/>
            <p:cNvSpPr>
              <a:spLocks/>
            </p:cNvSpPr>
            <p:nvPr/>
          </p:nvSpPr>
          <p:spPr bwMode="auto">
            <a:xfrm>
              <a:off x="4674" y="1790"/>
              <a:ext cx="186" cy="88"/>
            </a:xfrm>
            <a:custGeom>
              <a:avLst/>
              <a:gdLst>
                <a:gd name="T0" fmla="*/ 0 w 186"/>
                <a:gd name="T1" fmla="*/ 70 h 88"/>
                <a:gd name="T2" fmla="*/ 134 w 186"/>
                <a:gd name="T3" fmla="*/ 0 h 88"/>
                <a:gd name="T4" fmla="*/ 186 w 186"/>
                <a:gd name="T5" fmla="*/ 0 h 88"/>
                <a:gd name="T6" fmla="*/ 175 w 186"/>
                <a:gd name="T7" fmla="*/ 88 h 88"/>
                <a:gd name="T8" fmla="*/ 0 w 186"/>
                <a:gd name="T9" fmla="*/ 70 h 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86" h="88">
                  <a:moveTo>
                    <a:pt x="0" y="70"/>
                  </a:moveTo>
                  <a:lnTo>
                    <a:pt x="134" y="0"/>
                  </a:lnTo>
                  <a:lnTo>
                    <a:pt x="186" y="0"/>
                  </a:lnTo>
                  <a:lnTo>
                    <a:pt x="175" y="88"/>
                  </a:lnTo>
                  <a:lnTo>
                    <a:pt x="0" y="70"/>
                  </a:lnTo>
                  <a:close/>
                </a:path>
              </a:pathLst>
            </a:custGeom>
            <a:solidFill>
              <a:srgbClr val="9999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6158" name="Rectangle 78"/>
            <p:cNvSpPr>
              <a:spLocks noChangeArrowheads="1"/>
            </p:cNvSpPr>
            <p:nvPr/>
          </p:nvSpPr>
          <p:spPr bwMode="auto">
            <a:xfrm>
              <a:off x="5029" y="1732"/>
              <a:ext cx="503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800000"/>
                </a:buClr>
                <a:buSzPct val="6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è"/>
                <a:defRPr sz="2200">
                  <a:solidFill>
                    <a:schemeClr val="tx1"/>
                  </a:solidFill>
                  <a:latin typeface="Arial Narrow" panose="020B060602020203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9900"/>
                </a:buClr>
                <a:buSzPct val="8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F9900"/>
                </a:buClr>
                <a:buSzPct val="125000"/>
                <a:buFont typeface="Arial Narrow" panose="020B0606020202030204" pitchFamily="34" charset="0"/>
                <a:buChar char="−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ru-RU" sz="1200">
                  <a:solidFill>
                    <a:srgbClr val="000000"/>
                  </a:solidFill>
                </a:rPr>
                <a:t>Юридическая</a:t>
              </a:r>
            </a:p>
          </p:txBody>
        </p:sp>
        <p:sp>
          <p:nvSpPr>
            <p:cNvPr id="46159" name="Rectangle 79"/>
            <p:cNvSpPr>
              <a:spLocks noChangeArrowheads="1"/>
            </p:cNvSpPr>
            <p:nvPr/>
          </p:nvSpPr>
          <p:spPr bwMode="auto">
            <a:xfrm>
              <a:off x="5127" y="1831"/>
              <a:ext cx="266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800000"/>
                </a:buClr>
                <a:buSzPct val="6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è"/>
                <a:defRPr sz="2200">
                  <a:solidFill>
                    <a:schemeClr val="tx1"/>
                  </a:solidFill>
                  <a:latin typeface="Arial Narrow" panose="020B060602020203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9900"/>
                </a:buClr>
                <a:buSzPct val="8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F9900"/>
                </a:buClr>
                <a:buSzPct val="125000"/>
                <a:buFont typeface="Arial Narrow" panose="020B0606020202030204" pitchFamily="34" charset="0"/>
                <a:buChar char="−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ru-RU" sz="1200">
                  <a:solidFill>
                    <a:srgbClr val="000000"/>
                  </a:solidFill>
                </a:rPr>
                <a:t>служба</a:t>
              </a:r>
            </a:p>
          </p:txBody>
        </p:sp>
        <p:sp>
          <p:nvSpPr>
            <p:cNvPr id="46160" name="Freeform 80"/>
            <p:cNvSpPr>
              <a:spLocks/>
            </p:cNvSpPr>
            <p:nvPr/>
          </p:nvSpPr>
          <p:spPr bwMode="auto">
            <a:xfrm>
              <a:off x="4552" y="2714"/>
              <a:ext cx="488" cy="442"/>
            </a:xfrm>
            <a:custGeom>
              <a:avLst/>
              <a:gdLst>
                <a:gd name="T0" fmla="*/ 58 w 488"/>
                <a:gd name="T1" fmla="*/ 413 h 442"/>
                <a:gd name="T2" fmla="*/ 58 w 488"/>
                <a:gd name="T3" fmla="*/ 267 h 442"/>
                <a:gd name="T4" fmla="*/ 0 w 488"/>
                <a:gd name="T5" fmla="*/ 262 h 442"/>
                <a:gd name="T6" fmla="*/ 0 w 488"/>
                <a:gd name="T7" fmla="*/ 227 h 442"/>
                <a:gd name="T8" fmla="*/ 279 w 488"/>
                <a:gd name="T9" fmla="*/ 105 h 442"/>
                <a:gd name="T10" fmla="*/ 343 w 488"/>
                <a:gd name="T11" fmla="*/ 111 h 442"/>
                <a:gd name="T12" fmla="*/ 384 w 488"/>
                <a:gd name="T13" fmla="*/ 93 h 442"/>
                <a:gd name="T14" fmla="*/ 366 w 488"/>
                <a:gd name="T15" fmla="*/ 64 h 442"/>
                <a:gd name="T16" fmla="*/ 372 w 488"/>
                <a:gd name="T17" fmla="*/ 29 h 442"/>
                <a:gd name="T18" fmla="*/ 384 w 488"/>
                <a:gd name="T19" fmla="*/ 12 h 442"/>
                <a:gd name="T20" fmla="*/ 407 w 488"/>
                <a:gd name="T21" fmla="*/ 0 h 442"/>
                <a:gd name="T22" fmla="*/ 442 w 488"/>
                <a:gd name="T23" fmla="*/ 0 h 442"/>
                <a:gd name="T24" fmla="*/ 471 w 488"/>
                <a:gd name="T25" fmla="*/ 35 h 442"/>
                <a:gd name="T26" fmla="*/ 465 w 488"/>
                <a:gd name="T27" fmla="*/ 58 h 442"/>
                <a:gd name="T28" fmla="*/ 459 w 488"/>
                <a:gd name="T29" fmla="*/ 81 h 442"/>
                <a:gd name="T30" fmla="*/ 453 w 488"/>
                <a:gd name="T31" fmla="*/ 93 h 442"/>
                <a:gd name="T32" fmla="*/ 488 w 488"/>
                <a:gd name="T33" fmla="*/ 116 h 442"/>
                <a:gd name="T34" fmla="*/ 488 w 488"/>
                <a:gd name="T35" fmla="*/ 267 h 442"/>
                <a:gd name="T36" fmla="*/ 471 w 488"/>
                <a:gd name="T37" fmla="*/ 285 h 442"/>
                <a:gd name="T38" fmla="*/ 471 w 488"/>
                <a:gd name="T39" fmla="*/ 442 h 442"/>
                <a:gd name="T40" fmla="*/ 355 w 488"/>
                <a:gd name="T41" fmla="*/ 442 h 442"/>
                <a:gd name="T42" fmla="*/ 349 w 488"/>
                <a:gd name="T43" fmla="*/ 302 h 442"/>
                <a:gd name="T44" fmla="*/ 291 w 488"/>
                <a:gd name="T45" fmla="*/ 302 h 442"/>
                <a:gd name="T46" fmla="*/ 291 w 488"/>
                <a:gd name="T47" fmla="*/ 442 h 442"/>
                <a:gd name="T48" fmla="*/ 244 w 488"/>
                <a:gd name="T49" fmla="*/ 436 h 442"/>
                <a:gd name="T50" fmla="*/ 244 w 488"/>
                <a:gd name="T51" fmla="*/ 296 h 442"/>
                <a:gd name="T52" fmla="*/ 233 w 488"/>
                <a:gd name="T53" fmla="*/ 291 h 442"/>
                <a:gd name="T54" fmla="*/ 233 w 488"/>
                <a:gd name="T55" fmla="*/ 337 h 442"/>
                <a:gd name="T56" fmla="*/ 175 w 488"/>
                <a:gd name="T57" fmla="*/ 331 h 442"/>
                <a:gd name="T58" fmla="*/ 175 w 488"/>
                <a:gd name="T59" fmla="*/ 285 h 442"/>
                <a:gd name="T60" fmla="*/ 122 w 488"/>
                <a:gd name="T61" fmla="*/ 273 h 442"/>
                <a:gd name="T62" fmla="*/ 122 w 488"/>
                <a:gd name="T63" fmla="*/ 424 h 442"/>
                <a:gd name="T64" fmla="*/ 82 w 488"/>
                <a:gd name="T65" fmla="*/ 413 h 442"/>
                <a:gd name="T66" fmla="*/ 58 w 488"/>
                <a:gd name="T67" fmla="*/ 413 h 44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488" h="442">
                  <a:moveTo>
                    <a:pt x="58" y="413"/>
                  </a:moveTo>
                  <a:lnTo>
                    <a:pt x="58" y="267"/>
                  </a:lnTo>
                  <a:lnTo>
                    <a:pt x="0" y="262"/>
                  </a:lnTo>
                  <a:lnTo>
                    <a:pt x="0" y="227"/>
                  </a:lnTo>
                  <a:lnTo>
                    <a:pt x="279" y="105"/>
                  </a:lnTo>
                  <a:lnTo>
                    <a:pt x="343" y="111"/>
                  </a:lnTo>
                  <a:lnTo>
                    <a:pt x="384" y="93"/>
                  </a:lnTo>
                  <a:lnTo>
                    <a:pt x="366" y="64"/>
                  </a:lnTo>
                  <a:lnTo>
                    <a:pt x="372" y="29"/>
                  </a:lnTo>
                  <a:lnTo>
                    <a:pt x="384" y="12"/>
                  </a:lnTo>
                  <a:lnTo>
                    <a:pt x="407" y="0"/>
                  </a:lnTo>
                  <a:lnTo>
                    <a:pt x="442" y="0"/>
                  </a:lnTo>
                  <a:lnTo>
                    <a:pt x="471" y="35"/>
                  </a:lnTo>
                  <a:lnTo>
                    <a:pt x="465" y="58"/>
                  </a:lnTo>
                  <a:lnTo>
                    <a:pt x="459" y="81"/>
                  </a:lnTo>
                  <a:lnTo>
                    <a:pt x="453" y="93"/>
                  </a:lnTo>
                  <a:lnTo>
                    <a:pt x="488" y="116"/>
                  </a:lnTo>
                  <a:lnTo>
                    <a:pt x="488" y="267"/>
                  </a:lnTo>
                  <a:lnTo>
                    <a:pt x="471" y="285"/>
                  </a:lnTo>
                  <a:lnTo>
                    <a:pt x="471" y="442"/>
                  </a:lnTo>
                  <a:lnTo>
                    <a:pt x="355" y="442"/>
                  </a:lnTo>
                  <a:lnTo>
                    <a:pt x="349" y="302"/>
                  </a:lnTo>
                  <a:lnTo>
                    <a:pt x="291" y="302"/>
                  </a:lnTo>
                  <a:lnTo>
                    <a:pt x="291" y="442"/>
                  </a:lnTo>
                  <a:lnTo>
                    <a:pt x="244" y="436"/>
                  </a:lnTo>
                  <a:lnTo>
                    <a:pt x="244" y="296"/>
                  </a:lnTo>
                  <a:lnTo>
                    <a:pt x="233" y="291"/>
                  </a:lnTo>
                  <a:lnTo>
                    <a:pt x="233" y="337"/>
                  </a:lnTo>
                  <a:lnTo>
                    <a:pt x="175" y="331"/>
                  </a:lnTo>
                  <a:lnTo>
                    <a:pt x="175" y="285"/>
                  </a:lnTo>
                  <a:lnTo>
                    <a:pt x="122" y="273"/>
                  </a:lnTo>
                  <a:lnTo>
                    <a:pt x="122" y="424"/>
                  </a:lnTo>
                  <a:lnTo>
                    <a:pt x="82" y="413"/>
                  </a:lnTo>
                  <a:lnTo>
                    <a:pt x="58" y="4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6161" name="Freeform 81"/>
            <p:cNvSpPr>
              <a:spLocks/>
            </p:cNvSpPr>
            <p:nvPr/>
          </p:nvSpPr>
          <p:spPr bwMode="auto">
            <a:xfrm>
              <a:off x="4953" y="2749"/>
              <a:ext cx="29" cy="35"/>
            </a:xfrm>
            <a:custGeom>
              <a:avLst/>
              <a:gdLst>
                <a:gd name="T0" fmla="*/ 18 w 29"/>
                <a:gd name="T1" fmla="*/ 0 h 35"/>
                <a:gd name="T2" fmla="*/ 23 w 29"/>
                <a:gd name="T3" fmla="*/ 0 h 35"/>
                <a:gd name="T4" fmla="*/ 29 w 29"/>
                <a:gd name="T5" fmla="*/ 6 h 35"/>
                <a:gd name="T6" fmla="*/ 29 w 29"/>
                <a:gd name="T7" fmla="*/ 29 h 35"/>
                <a:gd name="T8" fmla="*/ 23 w 29"/>
                <a:gd name="T9" fmla="*/ 35 h 35"/>
                <a:gd name="T10" fmla="*/ 12 w 29"/>
                <a:gd name="T11" fmla="*/ 35 h 35"/>
                <a:gd name="T12" fmla="*/ 0 w 29"/>
                <a:gd name="T13" fmla="*/ 23 h 35"/>
                <a:gd name="T14" fmla="*/ 6 w 29"/>
                <a:gd name="T15" fmla="*/ 6 h 35"/>
                <a:gd name="T16" fmla="*/ 18 w 29"/>
                <a:gd name="T17" fmla="*/ 0 h 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9" h="35">
                  <a:moveTo>
                    <a:pt x="18" y="0"/>
                  </a:moveTo>
                  <a:lnTo>
                    <a:pt x="23" y="0"/>
                  </a:lnTo>
                  <a:lnTo>
                    <a:pt x="29" y="6"/>
                  </a:lnTo>
                  <a:lnTo>
                    <a:pt x="29" y="29"/>
                  </a:lnTo>
                  <a:lnTo>
                    <a:pt x="23" y="35"/>
                  </a:lnTo>
                  <a:lnTo>
                    <a:pt x="12" y="35"/>
                  </a:lnTo>
                  <a:lnTo>
                    <a:pt x="0" y="23"/>
                  </a:lnTo>
                  <a:lnTo>
                    <a:pt x="6" y="6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FF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6162" name="Freeform 82"/>
            <p:cNvSpPr>
              <a:spLocks/>
            </p:cNvSpPr>
            <p:nvPr/>
          </p:nvSpPr>
          <p:spPr bwMode="auto">
            <a:xfrm>
              <a:off x="4912" y="2830"/>
              <a:ext cx="99" cy="297"/>
            </a:xfrm>
            <a:custGeom>
              <a:avLst/>
              <a:gdLst>
                <a:gd name="T0" fmla="*/ 6 w 99"/>
                <a:gd name="T1" fmla="*/ 12 h 297"/>
                <a:gd name="T2" fmla="*/ 47 w 99"/>
                <a:gd name="T3" fmla="*/ 0 h 297"/>
                <a:gd name="T4" fmla="*/ 70 w 99"/>
                <a:gd name="T5" fmla="*/ 0 h 297"/>
                <a:gd name="T6" fmla="*/ 93 w 99"/>
                <a:gd name="T7" fmla="*/ 18 h 297"/>
                <a:gd name="T8" fmla="*/ 99 w 99"/>
                <a:gd name="T9" fmla="*/ 134 h 297"/>
                <a:gd name="T10" fmla="*/ 76 w 99"/>
                <a:gd name="T11" fmla="*/ 151 h 297"/>
                <a:gd name="T12" fmla="*/ 76 w 99"/>
                <a:gd name="T13" fmla="*/ 297 h 297"/>
                <a:gd name="T14" fmla="*/ 30 w 99"/>
                <a:gd name="T15" fmla="*/ 291 h 297"/>
                <a:gd name="T16" fmla="*/ 24 w 99"/>
                <a:gd name="T17" fmla="*/ 146 h 297"/>
                <a:gd name="T18" fmla="*/ 0 w 99"/>
                <a:gd name="T19" fmla="*/ 134 h 297"/>
                <a:gd name="T20" fmla="*/ 6 w 99"/>
                <a:gd name="T21" fmla="*/ 12 h 29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99" h="297">
                  <a:moveTo>
                    <a:pt x="6" y="12"/>
                  </a:moveTo>
                  <a:lnTo>
                    <a:pt x="47" y="0"/>
                  </a:lnTo>
                  <a:lnTo>
                    <a:pt x="70" y="0"/>
                  </a:lnTo>
                  <a:lnTo>
                    <a:pt x="93" y="18"/>
                  </a:lnTo>
                  <a:lnTo>
                    <a:pt x="99" y="134"/>
                  </a:lnTo>
                  <a:lnTo>
                    <a:pt x="76" y="151"/>
                  </a:lnTo>
                  <a:lnTo>
                    <a:pt x="76" y="297"/>
                  </a:lnTo>
                  <a:lnTo>
                    <a:pt x="30" y="291"/>
                  </a:lnTo>
                  <a:lnTo>
                    <a:pt x="24" y="146"/>
                  </a:lnTo>
                  <a:lnTo>
                    <a:pt x="0" y="134"/>
                  </a:lnTo>
                  <a:lnTo>
                    <a:pt x="6" y="12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6163" name="Freeform 83"/>
            <p:cNvSpPr>
              <a:spLocks/>
            </p:cNvSpPr>
            <p:nvPr/>
          </p:nvSpPr>
          <p:spPr bwMode="auto">
            <a:xfrm>
              <a:off x="4616" y="2848"/>
              <a:ext cx="267" cy="133"/>
            </a:xfrm>
            <a:custGeom>
              <a:avLst/>
              <a:gdLst>
                <a:gd name="T0" fmla="*/ 0 w 267"/>
                <a:gd name="T1" fmla="*/ 99 h 133"/>
                <a:gd name="T2" fmla="*/ 198 w 267"/>
                <a:gd name="T3" fmla="*/ 0 h 133"/>
                <a:gd name="T4" fmla="*/ 267 w 267"/>
                <a:gd name="T5" fmla="*/ 0 h 133"/>
                <a:gd name="T6" fmla="*/ 262 w 267"/>
                <a:gd name="T7" fmla="*/ 133 h 133"/>
                <a:gd name="T8" fmla="*/ 0 w 267"/>
                <a:gd name="T9" fmla="*/ 99 h 1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67" h="133">
                  <a:moveTo>
                    <a:pt x="0" y="99"/>
                  </a:moveTo>
                  <a:lnTo>
                    <a:pt x="198" y="0"/>
                  </a:lnTo>
                  <a:lnTo>
                    <a:pt x="267" y="0"/>
                  </a:lnTo>
                  <a:lnTo>
                    <a:pt x="262" y="133"/>
                  </a:lnTo>
                  <a:lnTo>
                    <a:pt x="0" y="9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6164" name="Freeform 84"/>
            <p:cNvSpPr>
              <a:spLocks/>
            </p:cNvSpPr>
            <p:nvPr/>
          </p:nvSpPr>
          <p:spPr bwMode="auto">
            <a:xfrm>
              <a:off x="4651" y="2854"/>
              <a:ext cx="227" cy="110"/>
            </a:xfrm>
            <a:custGeom>
              <a:avLst/>
              <a:gdLst>
                <a:gd name="T0" fmla="*/ 0 w 227"/>
                <a:gd name="T1" fmla="*/ 87 h 110"/>
                <a:gd name="T2" fmla="*/ 163 w 227"/>
                <a:gd name="T3" fmla="*/ 0 h 110"/>
                <a:gd name="T4" fmla="*/ 227 w 227"/>
                <a:gd name="T5" fmla="*/ 0 h 110"/>
                <a:gd name="T6" fmla="*/ 209 w 227"/>
                <a:gd name="T7" fmla="*/ 110 h 110"/>
                <a:gd name="T8" fmla="*/ 0 w 227"/>
                <a:gd name="T9" fmla="*/ 87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7" h="110">
                  <a:moveTo>
                    <a:pt x="0" y="87"/>
                  </a:moveTo>
                  <a:lnTo>
                    <a:pt x="163" y="0"/>
                  </a:lnTo>
                  <a:lnTo>
                    <a:pt x="227" y="0"/>
                  </a:lnTo>
                  <a:lnTo>
                    <a:pt x="209" y="110"/>
                  </a:lnTo>
                  <a:lnTo>
                    <a:pt x="0" y="87"/>
                  </a:lnTo>
                  <a:close/>
                </a:path>
              </a:pathLst>
            </a:custGeom>
            <a:solidFill>
              <a:srgbClr val="9999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6165" name="Rectangle 85"/>
            <p:cNvSpPr>
              <a:spLocks noChangeArrowheads="1"/>
            </p:cNvSpPr>
            <p:nvPr/>
          </p:nvSpPr>
          <p:spPr bwMode="auto">
            <a:xfrm>
              <a:off x="5064" y="2836"/>
              <a:ext cx="532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800000"/>
                </a:buClr>
                <a:buSzPct val="6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è"/>
                <a:defRPr sz="2200">
                  <a:solidFill>
                    <a:schemeClr val="tx1"/>
                  </a:solidFill>
                  <a:latin typeface="Arial Narrow" panose="020B060602020203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9900"/>
                </a:buClr>
                <a:buSzPct val="8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F9900"/>
                </a:buClr>
                <a:buSzPct val="125000"/>
                <a:buFont typeface="Arial Narrow" panose="020B0606020202030204" pitchFamily="34" charset="0"/>
                <a:buChar char="−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ru-RU" sz="1200">
                  <a:solidFill>
                    <a:srgbClr val="000000"/>
                  </a:solidFill>
                </a:rPr>
                <a:t>Коммерческий</a:t>
              </a:r>
            </a:p>
          </p:txBody>
        </p:sp>
        <p:sp>
          <p:nvSpPr>
            <p:cNvPr id="46166" name="Rectangle 86"/>
            <p:cNvSpPr>
              <a:spLocks noChangeArrowheads="1"/>
            </p:cNvSpPr>
            <p:nvPr/>
          </p:nvSpPr>
          <p:spPr bwMode="auto">
            <a:xfrm>
              <a:off x="5145" y="2935"/>
              <a:ext cx="336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800000"/>
                </a:buClr>
                <a:buSzPct val="6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è"/>
                <a:defRPr sz="2200">
                  <a:solidFill>
                    <a:schemeClr val="tx1"/>
                  </a:solidFill>
                  <a:latin typeface="Arial Narrow" panose="020B060602020203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9900"/>
                </a:buClr>
                <a:buSzPct val="8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F9900"/>
                </a:buClr>
                <a:buSzPct val="125000"/>
                <a:buFont typeface="Arial Narrow" panose="020B0606020202030204" pitchFamily="34" charset="0"/>
                <a:buChar char="−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ru-RU" sz="1200">
                  <a:solidFill>
                    <a:srgbClr val="000000"/>
                  </a:solidFill>
                </a:rPr>
                <a:t>директор</a:t>
              </a:r>
            </a:p>
          </p:txBody>
        </p:sp>
        <p:sp>
          <p:nvSpPr>
            <p:cNvPr id="46167" name="Rectangle 87"/>
            <p:cNvSpPr>
              <a:spLocks noChangeArrowheads="1"/>
            </p:cNvSpPr>
            <p:nvPr/>
          </p:nvSpPr>
          <p:spPr bwMode="auto">
            <a:xfrm>
              <a:off x="3360" y="1738"/>
              <a:ext cx="302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800000"/>
                </a:buClr>
                <a:buSzPct val="6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è"/>
                <a:defRPr sz="2200">
                  <a:solidFill>
                    <a:schemeClr val="tx1"/>
                  </a:solidFill>
                  <a:latin typeface="Arial Narrow" panose="020B060602020203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9900"/>
                </a:buClr>
                <a:buSzPct val="8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F9900"/>
                </a:buClr>
                <a:buSzPct val="125000"/>
                <a:buFont typeface="Arial Narrow" panose="020B0606020202030204" pitchFamily="34" charset="0"/>
                <a:buChar char="−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ru-RU" sz="1200">
                  <a:solidFill>
                    <a:srgbClr val="000000"/>
                  </a:solidFill>
                </a:rPr>
                <a:t>supports</a:t>
              </a:r>
            </a:p>
          </p:txBody>
        </p:sp>
        <p:sp>
          <p:nvSpPr>
            <p:cNvPr id="46168" name="Rectangle 88"/>
            <p:cNvSpPr>
              <a:spLocks noChangeArrowheads="1"/>
            </p:cNvSpPr>
            <p:nvPr/>
          </p:nvSpPr>
          <p:spPr bwMode="auto">
            <a:xfrm>
              <a:off x="3488" y="1912"/>
              <a:ext cx="154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800000"/>
                </a:buClr>
                <a:buSzPct val="6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è"/>
                <a:defRPr sz="2200">
                  <a:solidFill>
                    <a:schemeClr val="tx1"/>
                  </a:solidFill>
                  <a:latin typeface="Arial Narrow" panose="020B060602020203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9900"/>
                </a:buClr>
                <a:buSzPct val="8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F9900"/>
                </a:buClr>
                <a:buSzPct val="125000"/>
                <a:buFont typeface="Arial Narrow" panose="020B0606020202030204" pitchFamily="34" charset="0"/>
                <a:buChar char="−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ru-RU" sz="1200">
                  <a:solidFill>
                    <a:srgbClr val="000000"/>
                  </a:solidFill>
                </a:rPr>
                <a:t>0,50</a:t>
              </a:r>
              <a:endParaRPr lang="en-US" altLang="ru-RU" sz="1200"/>
            </a:p>
          </p:txBody>
        </p:sp>
        <p:sp>
          <p:nvSpPr>
            <p:cNvPr id="46169" name="Freeform 89"/>
            <p:cNvSpPr>
              <a:spLocks/>
            </p:cNvSpPr>
            <p:nvPr/>
          </p:nvSpPr>
          <p:spPr bwMode="auto">
            <a:xfrm>
              <a:off x="3960" y="2987"/>
              <a:ext cx="592" cy="82"/>
            </a:xfrm>
            <a:custGeom>
              <a:avLst/>
              <a:gdLst>
                <a:gd name="T0" fmla="*/ 3436 w 102"/>
                <a:gd name="T1" fmla="*/ 0 h 14"/>
                <a:gd name="T2" fmla="*/ 0 w 102"/>
                <a:gd name="T3" fmla="*/ 0 h 14"/>
                <a:gd name="T4" fmla="*/ 0 w 102"/>
                <a:gd name="T5" fmla="*/ 480 h 1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2" h="14">
                  <a:moveTo>
                    <a:pt x="102" y="0"/>
                  </a:moveTo>
                  <a:lnTo>
                    <a:pt x="0" y="0"/>
                  </a:lnTo>
                  <a:lnTo>
                    <a:pt x="0" y="14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6170" name="Rectangle 90"/>
            <p:cNvSpPr>
              <a:spLocks noChangeArrowheads="1"/>
            </p:cNvSpPr>
            <p:nvPr/>
          </p:nvSpPr>
          <p:spPr bwMode="auto">
            <a:xfrm>
              <a:off x="3504" y="2854"/>
              <a:ext cx="982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800000"/>
                </a:buClr>
                <a:buSzPct val="6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è"/>
                <a:defRPr sz="2200">
                  <a:solidFill>
                    <a:schemeClr val="tx1"/>
                  </a:solidFill>
                  <a:latin typeface="Arial Narrow" panose="020B060602020203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9900"/>
                </a:buClr>
                <a:buSzPct val="8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F9900"/>
                </a:buClr>
                <a:buSzPct val="125000"/>
                <a:buFont typeface="Arial Narrow" panose="020B0606020202030204" pitchFamily="34" charset="0"/>
                <a:buChar char="−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ru-RU" sz="1200">
                  <a:solidFill>
                    <a:srgbClr val="000000"/>
                  </a:solidFill>
                </a:rPr>
                <a:t>is technically responsible for</a:t>
              </a:r>
              <a:endParaRPr lang="en-US" altLang="ru-RU" sz="1200"/>
            </a:p>
          </p:txBody>
        </p:sp>
        <p:sp>
          <p:nvSpPr>
            <p:cNvPr id="46171" name="Rectangle 91"/>
            <p:cNvSpPr>
              <a:spLocks noChangeArrowheads="1"/>
            </p:cNvSpPr>
            <p:nvPr/>
          </p:nvSpPr>
          <p:spPr bwMode="auto">
            <a:xfrm>
              <a:off x="1154" y="2854"/>
              <a:ext cx="470" cy="267"/>
            </a:xfrm>
            <a:prstGeom prst="rect">
              <a:avLst/>
            </a:prstGeom>
            <a:solidFill>
              <a:srgbClr val="D9D9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800000"/>
                </a:buClr>
                <a:buSzPct val="6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è"/>
                <a:defRPr sz="2200">
                  <a:solidFill>
                    <a:schemeClr val="tx1"/>
                  </a:solidFill>
                  <a:latin typeface="Arial Narrow" panose="020B060602020203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9900"/>
                </a:buClr>
                <a:buSzPct val="8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F9900"/>
                </a:buClr>
                <a:buSzPct val="125000"/>
                <a:buFont typeface="Arial Narrow" panose="020B0606020202030204" pitchFamily="34" charset="0"/>
                <a:buChar char="−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000">
                <a:latin typeface="Arial" panose="020B0604020202020204" pitchFamily="34" charset="0"/>
              </a:endParaRPr>
            </a:p>
          </p:txBody>
        </p:sp>
        <p:sp>
          <p:nvSpPr>
            <p:cNvPr id="46172" name="Rectangle 92"/>
            <p:cNvSpPr>
              <a:spLocks noChangeArrowheads="1"/>
            </p:cNvSpPr>
            <p:nvPr/>
          </p:nvSpPr>
          <p:spPr bwMode="auto">
            <a:xfrm>
              <a:off x="1154" y="2854"/>
              <a:ext cx="470" cy="273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800000"/>
                </a:buClr>
                <a:buSzPct val="6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è"/>
                <a:defRPr sz="2200">
                  <a:solidFill>
                    <a:schemeClr val="tx1"/>
                  </a:solidFill>
                  <a:latin typeface="Arial Narrow" panose="020B060602020203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9900"/>
                </a:buClr>
                <a:buSzPct val="8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F9900"/>
                </a:buClr>
                <a:buSzPct val="125000"/>
                <a:buFont typeface="Arial Narrow" panose="020B0606020202030204" pitchFamily="34" charset="0"/>
                <a:buChar char="−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000">
                <a:latin typeface="Arial" panose="020B0604020202020204" pitchFamily="34" charset="0"/>
              </a:endParaRPr>
            </a:p>
          </p:txBody>
        </p:sp>
        <p:sp>
          <p:nvSpPr>
            <p:cNvPr id="46173" name="Freeform 93"/>
            <p:cNvSpPr>
              <a:spLocks/>
            </p:cNvSpPr>
            <p:nvPr/>
          </p:nvSpPr>
          <p:spPr bwMode="auto">
            <a:xfrm>
              <a:off x="1584" y="3086"/>
              <a:ext cx="29" cy="23"/>
            </a:xfrm>
            <a:custGeom>
              <a:avLst/>
              <a:gdLst>
                <a:gd name="T0" fmla="*/ 29 w 29"/>
                <a:gd name="T1" fmla="*/ 17 h 23"/>
                <a:gd name="T2" fmla="*/ 29 w 29"/>
                <a:gd name="T3" fmla="*/ 17 h 23"/>
                <a:gd name="T4" fmla="*/ 17 w 29"/>
                <a:gd name="T5" fmla="*/ 23 h 23"/>
                <a:gd name="T6" fmla="*/ 11 w 29"/>
                <a:gd name="T7" fmla="*/ 23 h 23"/>
                <a:gd name="T8" fmla="*/ 0 w 29"/>
                <a:gd name="T9" fmla="*/ 17 h 23"/>
                <a:gd name="T10" fmla="*/ 0 w 29"/>
                <a:gd name="T11" fmla="*/ 12 h 23"/>
                <a:gd name="T12" fmla="*/ 11 w 29"/>
                <a:gd name="T13" fmla="*/ 0 h 23"/>
                <a:gd name="T14" fmla="*/ 17 w 29"/>
                <a:gd name="T15" fmla="*/ 0 h 23"/>
                <a:gd name="T16" fmla="*/ 29 w 29"/>
                <a:gd name="T17" fmla="*/ 12 h 23"/>
                <a:gd name="T18" fmla="*/ 29 w 29"/>
                <a:gd name="T19" fmla="*/ 17 h 2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9" h="23">
                  <a:moveTo>
                    <a:pt x="29" y="17"/>
                  </a:moveTo>
                  <a:lnTo>
                    <a:pt x="29" y="17"/>
                  </a:lnTo>
                  <a:lnTo>
                    <a:pt x="17" y="23"/>
                  </a:lnTo>
                  <a:lnTo>
                    <a:pt x="11" y="23"/>
                  </a:lnTo>
                  <a:lnTo>
                    <a:pt x="0" y="17"/>
                  </a:lnTo>
                  <a:lnTo>
                    <a:pt x="0" y="12"/>
                  </a:lnTo>
                  <a:lnTo>
                    <a:pt x="11" y="0"/>
                  </a:lnTo>
                  <a:lnTo>
                    <a:pt x="17" y="0"/>
                  </a:lnTo>
                  <a:lnTo>
                    <a:pt x="29" y="12"/>
                  </a:lnTo>
                  <a:lnTo>
                    <a:pt x="29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6174" name="Freeform 94"/>
            <p:cNvSpPr>
              <a:spLocks/>
            </p:cNvSpPr>
            <p:nvPr/>
          </p:nvSpPr>
          <p:spPr bwMode="auto">
            <a:xfrm>
              <a:off x="1584" y="3086"/>
              <a:ext cx="29" cy="23"/>
            </a:xfrm>
            <a:custGeom>
              <a:avLst/>
              <a:gdLst>
                <a:gd name="T0" fmla="*/ 29 w 29"/>
                <a:gd name="T1" fmla="*/ 17 h 23"/>
                <a:gd name="T2" fmla="*/ 29 w 29"/>
                <a:gd name="T3" fmla="*/ 17 h 23"/>
                <a:gd name="T4" fmla="*/ 23 w 29"/>
                <a:gd name="T5" fmla="*/ 23 h 23"/>
                <a:gd name="T6" fmla="*/ 23 w 29"/>
                <a:gd name="T7" fmla="*/ 23 h 23"/>
                <a:gd name="T8" fmla="*/ 5 w 29"/>
                <a:gd name="T9" fmla="*/ 23 h 23"/>
                <a:gd name="T10" fmla="*/ 5 w 29"/>
                <a:gd name="T11" fmla="*/ 23 h 23"/>
                <a:gd name="T12" fmla="*/ 5 w 29"/>
                <a:gd name="T13" fmla="*/ 17 h 23"/>
                <a:gd name="T14" fmla="*/ 0 w 29"/>
                <a:gd name="T15" fmla="*/ 17 h 23"/>
                <a:gd name="T16" fmla="*/ 0 w 29"/>
                <a:gd name="T17" fmla="*/ 12 h 23"/>
                <a:gd name="T18" fmla="*/ 5 w 29"/>
                <a:gd name="T19" fmla="*/ 12 h 23"/>
                <a:gd name="T20" fmla="*/ 5 w 29"/>
                <a:gd name="T21" fmla="*/ 6 h 23"/>
                <a:gd name="T22" fmla="*/ 5 w 29"/>
                <a:gd name="T23" fmla="*/ 6 h 23"/>
                <a:gd name="T24" fmla="*/ 11 w 29"/>
                <a:gd name="T25" fmla="*/ 0 h 23"/>
                <a:gd name="T26" fmla="*/ 23 w 29"/>
                <a:gd name="T27" fmla="*/ 0 h 23"/>
                <a:gd name="T28" fmla="*/ 23 w 29"/>
                <a:gd name="T29" fmla="*/ 6 h 23"/>
                <a:gd name="T30" fmla="*/ 23 w 29"/>
                <a:gd name="T31" fmla="*/ 6 h 23"/>
                <a:gd name="T32" fmla="*/ 29 w 29"/>
                <a:gd name="T33" fmla="*/ 6 h 23"/>
                <a:gd name="T34" fmla="*/ 29 w 29"/>
                <a:gd name="T35" fmla="*/ 17 h 2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29" h="23">
                  <a:moveTo>
                    <a:pt x="29" y="17"/>
                  </a:moveTo>
                  <a:lnTo>
                    <a:pt x="29" y="17"/>
                  </a:lnTo>
                  <a:lnTo>
                    <a:pt x="23" y="23"/>
                  </a:lnTo>
                  <a:lnTo>
                    <a:pt x="5" y="23"/>
                  </a:lnTo>
                  <a:lnTo>
                    <a:pt x="5" y="17"/>
                  </a:lnTo>
                  <a:lnTo>
                    <a:pt x="0" y="17"/>
                  </a:lnTo>
                  <a:lnTo>
                    <a:pt x="0" y="12"/>
                  </a:lnTo>
                  <a:lnTo>
                    <a:pt x="5" y="12"/>
                  </a:lnTo>
                  <a:lnTo>
                    <a:pt x="5" y="6"/>
                  </a:lnTo>
                  <a:lnTo>
                    <a:pt x="11" y="0"/>
                  </a:lnTo>
                  <a:lnTo>
                    <a:pt x="23" y="0"/>
                  </a:lnTo>
                  <a:lnTo>
                    <a:pt x="23" y="6"/>
                  </a:lnTo>
                  <a:lnTo>
                    <a:pt x="29" y="6"/>
                  </a:lnTo>
                  <a:lnTo>
                    <a:pt x="29" y="17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6175" name="Rectangle 95"/>
            <p:cNvSpPr>
              <a:spLocks noChangeArrowheads="1"/>
            </p:cNvSpPr>
            <p:nvPr/>
          </p:nvSpPr>
          <p:spPr bwMode="auto">
            <a:xfrm>
              <a:off x="1130" y="2888"/>
              <a:ext cx="502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800000"/>
                </a:buClr>
                <a:buSzPct val="6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è"/>
                <a:defRPr sz="2200">
                  <a:solidFill>
                    <a:schemeClr val="tx1"/>
                  </a:solidFill>
                  <a:latin typeface="Arial Narrow" panose="020B060602020203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9900"/>
                </a:buClr>
                <a:buSzPct val="8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F9900"/>
                </a:buClr>
                <a:buSzPct val="125000"/>
                <a:buFont typeface="Arial Narrow" panose="020B0606020202030204" pitchFamily="34" charset="0"/>
                <a:buChar char="−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ru-RU" sz="1000">
                  <a:solidFill>
                    <a:srgbClr val="000000"/>
                  </a:solidFill>
                </a:rPr>
                <a:t>Доля договоров,</a:t>
              </a:r>
              <a:endParaRPr lang="en-US" altLang="ru-RU">
                <a:latin typeface="Times New Roman" panose="02020603050405020304" pitchFamily="18" charset="0"/>
              </a:endParaRPr>
            </a:p>
          </p:txBody>
        </p:sp>
        <p:sp>
          <p:nvSpPr>
            <p:cNvPr id="46176" name="Rectangle 96"/>
            <p:cNvSpPr>
              <a:spLocks noChangeArrowheads="1"/>
            </p:cNvSpPr>
            <p:nvPr/>
          </p:nvSpPr>
          <p:spPr bwMode="auto">
            <a:xfrm>
              <a:off x="1072" y="2987"/>
              <a:ext cx="625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800000"/>
                </a:buClr>
                <a:buSzPct val="6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è"/>
                <a:defRPr sz="2200">
                  <a:solidFill>
                    <a:schemeClr val="tx1"/>
                  </a:solidFill>
                  <a:latin typeface="Arial Narrow" panose="020B060602020203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9900"/>
                </a:buClr>
                <a:buSzPct val="8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F9900"/>
                </a:buClr>
                <a:buSzPct val="125000"/>
                <a:buFont typeface="Arial Narrow" panose="020B0606020202030204" pitchFamily="34" charset="0"/>
                <a:buChar char="−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ru-RU" sz="1000">
                  <a:solidFill>
                    <a:srgbClr val="000000"/>
                  </a:solidFill>
                </a:rPr>
                <a:t>выполненных в срок</a:t>
              </a:r>
              <a:endParaRPr lang="en-US" altLang="ru-RU">
                <a:latin typeface="Times New Roman" panose="02020603050405020304" pitchFamily="18" charset="0"/>
              </a:endParaRPr>
            </a:p>
          </p:txBody>
        </p:sp>
        <p:sp>
          <p:nvSpPr>
            <p:cNvPr id="46177" name="Freeform 97"/>
            <p:cNvSpPr>
              <a:spLocks/>
            </p:cNvSpPr>
            <p:nvPr/>
          </p:nvSpPr>
          <p:spPr bwMode="auto">
            <a:xfrm>
              <a:off x="445" y="2029"/>
              <a:ext cx="709" cy="958"/>
            </a:xfrm>
            <a:custGeom>
              <a:avLst/>
              <a:gdLst>
                <a:gd name="T0" fmla="*/ 0 w 122"/>
                <a:gd name="T1" fmla="*/ 0 h 165"/>
                <a:gd name="T2" fmla="*/ 0 w 122"/>
                <a:gd name="T3" fmla="*/ 5562 h 165"/>
                <a:gd name="T4" fmla="*/ 4120 w 122"/>
                <a:gd name="T5" fmla="*/ 5562 h 16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2" h="165">
                  <a:moveTo>
                    <a:pt x="0" y="0"/>
                  </a:moveTo>
                  <a:lnTo>
                    <a:pt x="0" y="165"/>
                  </a:lnTo>
                  <a:lnTo>
                    <a:pt x="122" y="165"/>
                  </a:lnTo>
                </a:path>
              </a:pathLst>
            </a:custGeom>
            <a:noFill/>
            <a:ln w="269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6178" name="Rectangle 98"/>
            <p:cNvSpPr>
              <a:spLocks noChangeArrowheads="1"/>
            </p:cNvSpPr>
            <p:nvPr/>
          </p:nvSpPr>
          <p:spPr bwMode="auto">
            <a:xfrm>
              <a:off x="735" y="2854"/>
              <a:ext cx="154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800000"/>
                </a:buClr>
                <a:buSzPct val="6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è"/>
                <a:defRPr sz="2200">
                  <a:solidFill>
                    <a:schemeClr val="tx1"/>
                  </a:solidFill>
                  <a:latin typeface="Arial Narrow" panose="020B060602020203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9900"/>
                </a:buClr>
                <a:buSzPct val="8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F9900"/>
                </a:buClr>
                <a:buSzPct val="125000"/>
                <a:buFont typeface="Arial Narrow" panose="020B0606020202030204" pitchFamily="34" charset="0"/>
                <a:buChar char="−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ru-RU" sz="1200">
                  <a:solidFill>
                    <a:srgbClr val="000000"/>
                  </a:solidFill>
                </a:rPr>
                <a:t>0,70</a:t>
              </a:r>
              <a:endParaRPr lang="en-US" altLang="ru-RU" sz="1200"/>
            </a:p>
          </p:txBody>
        </p:sp>
        <p:sp>
          <p:nvSpPr>
            <p:cNvPr id="46179" name="Rectangle 99"/>
            <p:cNvSpPr>
              <a:spLocks noChangeArrowheads="1"/>
            </p:cNvSpPr>
            <p:nvPr/>
          </p:nvSpPr>
          <p:spPr bwMode="auto">
            <a:xfrm>
              <a:off x="573" y="3028"/>
              <a:ext cx="534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800000"/>
                </a:buClr>
                <a:buSzPct val="6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è"/>
                <a:defRPr sz="2200">
                  <a:solidFill>
                    <a:schemeClr val="tx1"/>
                  </a:solidFill>
                  <a:latin typeface="Arial Narrow" panose="020B060602020203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9900"/>
                </a:buClr>
                <a:buSzPct val="8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F9900"/>
                </a:buClr>
                <a:buSzPct val="125000"/>
                <a:buFont typeface="Arial Narrow" panose="020B0606020202030204" pitchFamily="34" charset="0"/>
                <a:buChar char="−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ru-RU" sz="1200">
                  <a:solidFill>
                    <a:srgbClr val="000000"/>
                  </a:solidFill>
                </a:rPr>
                <a:t>is measured by</a:t>
              </a:r>
            </a:p>
          </p:txBody>
        </p:sp>
        <p:sp>
          <p:nvSpPr>
            <p:cNvPr id="46180" name="Freeform 100"/>
            <p:cNvSpPr>
              <a:spLocks/>
            </p:cNvSpPr>
            <p:nvPr/>
          </p:nvSpPr>
          <p:spPr bwMode="auto">
            <a:xfrm>
              <a:off x="2118" y="2766"/>
              <a:ext cx="430" cy="442"/>
            </a:xfrm>
            <a:custGeom>
              <a:avLst/>
              <a:gdLst>
                <a:gd name="T0" fmla="*/ 29 w 430"/>
                <a:gd name="T1" fmla="*/ 0 h 442"/>
                <a:gd name="T2" fmla="*/ 331 w 430"/>
                <a:gd name="T3" fmla="*/ 6 h 442"/>
                <a:gd name="T4" fmla="*/ 349 w 430"/>
                <a:gd name="T5" fmla="*/ 12 h 442"/>
                <a:gd name="T6" fmla="*/ 407 w 430"/>
                <a:gd name="T7" fmla="*/ 64 h 442"/>
                <a:gd name="T8" fmla="*/ 413 w 430"/>
                <a:gd name="T9" fmla="*/ 268 h 442"/>
                <a:gd name="T10" fmla="*/ 424 w 430"/>
                <a:gd name="T11" fmla="*/ 273 h 442"/>
                <a:gd name="T12" fmla="*/ 430 w 430"/>
                <a:gd name="T13" fmla="*/ 390 h 442"/>
                <a:gd name="T14" fmla="*/ 366 w 430"/>
                <a:gd name="T15" fmla="*/ 442 h 442"/>
                <a:gd name="T16" fmla="*/ 6 w 430"/>
                <a:gd name="T17" fmla="*/ 430 h 442"/>
                <a:gd name="T18" fmla="*/ 0 w 430"/>
                <a:gd name="T19" fmla="*/ 297 h 442"/>
                <a:gd name="T20" fmla="*/ 17 w 430"/>
                <a:gd name="T21" fmla="*/ 297 h 442"/>
                <a:gd name="T22" fmla="*/ 29 w 430"/>
                <a:gd name="T23" fmla="*/ 0 h 44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30" h="442">
                  <a:moveTo>
                    <a:pt x="29" y="0"/>
                  </a:moveTo>
                  <a:lnTo>
                    <a:pt x="331" y="6"/>
                  </a:lnTo>
                  <a:lnTo>
                    <a:pt x="349" y="12"/>
                  </a:lnTo>
                  <a:lnTo>
                    <a:pt x="407" y="64"/>
                  </a:lnTo>
                  <a:lnTo>
                    <a:pt x="413" y="268"/>
                  </a:lnTo>
                  <a:lnTo>
                    <a:pt x="424" y="273"/>
                  </a:lnTo>
                  <a:lnTo>
                    <a:pt x="430" y="390"/>
                  </a:lnTo>
                  <a:lnTo>
                    <a:pt x="366" y="442"/>
                  </a:lnTo>
                  <a:lnTo>
                    <a:pt x="6" y="430"/>
                  </a:lnTo>
                  <a:lnTo>
                    <a:pt x="0" y="297"/>
                  </a:lnTo>
                  <a:lnTo>
                    <a:pt x="17" y="297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6181" name="Freeform 101"/>
            <p:cNvSpPr>
              <a:spLocks/>
            </p:cNvSpPr>
            <p:nvPr/>
          </p:nvSpPr>
          <p:spPr bwMode="auto">
            <a:xfrm>
              <a:off x="2147" y="2778"/>
              <a:ext cx="302" cy="291"/>
            </a:xfrm>
            <a:custGeom>
              <a:avLst/>
              <a:gdLst>
                <a:gd name="T0" fmla="*/ 0 w 302"/>
                <a:gd name="T1" fmla="*/ 279 h 291"/>
                <a:gd name="T2" fmla="*/ 302 w 302"/>
                <a:gd name="T3" fmla="*/ 291 h 291"/>
                <a:gd name="T4" fmla="*/ 302 w 302"/>
                <a:gd name="T5" fmla="*/ 0 h 291"/>
                <a:gd name="T6" fmla="*/ 6 w 302"/>
                <a:gd name="T7" fmla="*/ 0 h 291"/>
                <a:gd name="T8" fmla="*/ 0 w 302"/>
                <a:gd name="T9" fmla="*/ 279 h 29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2" h="291">
                  <a:moveTo>
                    <a:pt x="0" y="279"/>
                  </a:moveTo>
                  <a:lnTo>
                    <a:pt x="302" y="291"/>
                  </a:lnTo>
                  <a:lnTo>
                    <a:pt x="302" y="0"/>
                  </a:lnTo>
                  <a:lnTo>
                    <a:pt x="6" y="0"/>
                  </a:lnTo>
                  <a:lnTo>
                    <a:pt x="0" y="2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6182" name="Freeform 102"/>
            <p:cNvSpPr>
              <a:spLocks/>
            </p:cNvSpPr>
            <p:nvPr/>
          </p:nvSpPr>
          <p:spPr bwMode="auto">
            <a:xfrm>
              <a:off x="2130" y="3074"/>
              <a:ext cx="354" cy="122"/>
            </a:xfrm>
            <a:custGeom>
              <a:avLst/>
              <a:gdLst>
                <a:gd name="T0" fmla="*/ 0 w 354"/>
                <a:gd name="T1" fmla="*/ 0 h 122"/>
                <a:gd name="T2" fmla="*/ 354 w 354"/>
                <a:gd name="T3" fmla="*/ 6 h 122"/>
                <a:gd name="T4" fmla="*/ 354 w 354"/>
                <a:gd name="T5" fmla="*/ 122 h 122"/>
                <a:gd name="T6" fmla="*/ 0 w 354"/>
                <a:gd name="T7" fmla="*/ 111 h 122"/>
                <a:gd name="T8" fmla="*/ 0 w 354"/>
                <a:gd name="T9" fmla="*/ 0 h 1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122">
                  <a:moveTo>
                    <a:pt x="0" y="0"/>
                  </a:moveTo>
                  <a:lnTo>
                    <a:pt x="354" y="6"/>
                  </a:lnTo>
                  <a:lnTo>
                    <a:pt x="354" y="122"/>
                  </a:lnTo>
                  <a:lnTo>
                    <a:pt x="0" y="1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6183" name="Freeform 103"/>
            <p:cNvSpPr>
              <a:spLocks/>
            </p:cNvSpPr>
            <p:nvPr/>
          </p:nvSpPr>
          <p:spPr bwMode="auto">
            <a:xfrm>
              <a:off x="2455" y="2790"/>
              <a:ext cx="64" cy="273"/>
            </a:xfrm>
            <a:custGeom>
              <a:avLst/>
              <a:gdLst>
                <a:gd name="T0" fmla="*/ 6 w 64"/>
                <a:gd name="T1" fmla="*/ 0 h 273"/>
                <a:gd name="T2" fmla="*/ 58 w 64"/>
                <a:gd name="T3" fmla="*/ 46 h 273"/>
                <a:gd name="T4" fmla="*/ 64 w 64"/>
                <a:gd name="T5" fmla="*/ 220 h 273"/>
                <a:gd name="T6" fmla="*/ 0 w 64"/>
                <a:gd name="T7" fmla="*/ 273 h 273"/>
                <a:gd name="T8" fmla="*/ 6 w 64"/>
                <a:gd name="T9" fmla="*/ 0 h 2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4" h="273">
                  <a:moveTo>
                    <a:pt x="6" y="0"/>
                  </a:moveTo>
                  <a:lnTo>
                    <a:pt x="58" y="46"/>
                  </a:lnTo>
                  <a:lnTo>
                    <a:pt x="64" y="220"/>
                  </a:lnTo>
                  <a:lnTo>
                    <a:pt x="0" y="273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7A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6184" name="Freeform 104"/>
            <p:cNvSpPr>
              <a:spLocks/>
            </p:cNvSpPr>
            <p:nvPr/>
          </p:nvSpPr>
          <p:spPr bwMode="auto">
            <a:xfrm>
              <a:off x="2490" y="3057"/>
              <a:ext cx="46" cy="134"/>
            </a:xfrm>
            <a:custGeom>
              <a:avLst/>
              <a:gdLst>
                <a:gd name="T0" fmla="*/ 0 w 46"/>
                <a:gd name="T1" fmla="*/ 23 h 134"/>
                <a:gd name="T2" fmla="*/ 41 w 46"/>
                <a:gd name="T3" fmla="*/ 0 h 134"/>
                <a:gd name="T4" fmla="*/ 46 w 46"/>
                <a:gd name="T5" fmla="*/ 93 h 134"/>
                <a:gd name="T6" fmla="*/ 6 w 46"/>
                <a:gd name="T7" fmla="*/ 134 h 134"/>
                <a:gd name="T8" fmla="*/ 0 w 46"/>
                <a:gd name="T9" fmla="*/ 23 h 1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6" h="134">
                  <a:moveTo>
                    <a:pt x="0" y="23"/>
                  </a:moveTo>
                  <a:lnTo>
                    <a:pt x="41" y="0"/>
                  </a:lnTo>
                  <a:lnTo>
                    <a:pt x="46" y="93"/>
                  </a:lnTo>
                  <a:lnTo>
                    <a:pt x="6" y="134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7A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6185" name="Freeform 105"/>
            <p:cNvSpPr>
              <a:spLocks/>
            </p:cNvSpPr>
            <p:nvPr/>
          </p:nvSpPr>
          <p:spPr bwMode="auto">
            <a:xfrm>
              <a:off x="2176" y="2807"/>
              <a:ext cx="244" cy="232"/>
            </a:xfrm>
            <a:custGeom>
              <a:avLst/>
              <a:gdLst>
                <a:gd name="T0" fmla="*/ 0 w 244"/>
                <a:gd name="T1" fmla="*/ 221 h 232"/>
                <a:gd name="T2" fmla="*/ 244 w 244"/>
                <a:gd name="T3" fmla="*/ 232 h 232"/>
                <a:gd name="T4" fmla="*/ 244 w 244"/>
                <a:gd name="T5" fmla="*/ 0 h 232"/>
                <a:gd name="T6" fmla="*/ 6 w 244"/>
                <a:gd name="T7" fmla="*/ 0 h 232"/>
                <a:gd name="T8" fmla="*/ 0 w 244"/>
                <a:gd name="T9" fmla="*/ 221 h 2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44" h="232">
                  <a:moveTo>
                    <a:pt x="0" y="221"/>
                  </a:moveTo>
                  <a:lnTo>
                    <a:pt x="244" y="232"/>
                  </a:lnTo>
                  <a:lnTo>
                    <a:pt x="244" y="0"/>
                  </a:lnTo>
                  <a:lnTo>
                    <a:pt x="6" y="0"/>
                  </a:lnTo>
                  <a:lnTo>
                    <a:pt x="0" y="221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6186" name="Freeform 106"/>
            <p:cNvSpPr>
              <a:spLocks/>
            </p:cNvSpPr>
            <p:nvPr/>
          </p:nvSpPr>
          <p:spPr bwMode="auto">
            <a:xfrm>
              <a:off x="2159" y="3103"/>
              <a:ext cx="296" cy="64"/>
            </a:xfrm>
            <a:custGeom>
              <a:avLst/>
              <a:gdLst>
                <a:gd name="T0" fmla="*/ 0 w 296"/>
                <a:gd name="T1" fmla="*/ 53 h 64"/>
                <a:gd name="T2" fmla="*/ 296 w 296"/>
                <a:gd name="T3" fmla="*/ 64 h 64"/>
                <a:gd name="T4" fmla="*/ 296 w 296"/>
                <a:gd name="T5" fmla="*/ 0 h 64"/>
                <a:gd name="T6" fmla="*/ 0 w 296"/>
                <a:gd name="T7" fmla="*/ 0 h 64"/>
                <a:gd name="T8" fmla="*/ 0 w 296"/>
                <a:gd name="T9" fmla="*/ 53 h 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64">
                  <a:moveTo>
                    <a:pt x="0" y="53"/>
                  </a:moveTo>
                  <a:lnTo>
                    <a:pt x="296" y="64"/>
                  </a:lnTo>
                  <a:lnTo>
                    <a:pt x="296" y="0"/>
                  </a:lnTo>
                  <a:lnTo>
                    <a:pt x="0" y="0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6187" name="Freeform 107"/>
            <p:cNvSpPr>
              <a:spLocks/>
            </p:cNvSpPr>
            <p:nvPr/>
          </p:nvSpPr>
          <p:spPr bwMode="auto">
            <a:xfrm>
              <a:off x="2350" y="3115"/>
              <a:ext cx="88" cy="35"/>
            </a:xfrm>
            <a:custGeom>
              <a:avLst/>
              <a:gdLst>
                <a:gd name="T0" fmla="*/ 0 w 88"/>
                <a:gd name="T1" fmla="*/ 29 h 35"/>
                <a:gd name="T2" fmla="*/ 0 w 88"/>
                <a:gd name="T3" fmla="*/ 0 h 35"/>
                <a:gd name="T4" fmla="*/ 88 w 88"/>
                <a:gd name="T5" fmla="*/ 6 h 35"/>
                <a:gd name="T6" fmla="*/ 82 w 88"/>
                <a:gd name="T7" fmla="*/ 35 h 35"/>
                <a:gd name="T8" fmla="*/ 0 w 88"/>
                <a:gd name="T9" fmla="*/ 29 h 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8" h="35">
                  <a:moveTo>
                    <a:pt x="0" y="29"/>
                  </a:moveTo>
                  <a:lnTo>
                    <a:pt x="0" y="0"/>
                  </a:lnTo>
                  <a:lnTo>
                    <a:pt x="88" y="6"/>
                  </a:lnTo>
                  <a:lnTo>
                    <a:pt x="82" y="35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6188" name="Freeform 108"/>
            <p:cNvSpPr>
              <a:spLocks/>
            </p:cNvSpPr>
            <p:nvPr/>
          </p:nvSpPr>
          <p:spPr bwMode="auto">
            <a:xfrm>
              <a:off x="2182" y="3109"/>
              <a:ext cx="29" cy="35"/>
            </a:xfrm>
            <a:custGeom>
              <a:avLst/>
              <a:gdLst>
                <a:gd name="T0" fmla="*/ 29 w 29"/>
                <a:gd name="T1" fmla="*/ 35 h 35"/>
                <a:gd name="T2" fmla="*/ 29 w 29"/>
                <a:gd name="T3" fmla="*/ 6 h 35"/>
                <a:gd name="T4" fmla="*/ 0 w 29"/>
                <a:gd name="T5" fmla="*/ 0 h 35"/>
                <a:gd name="T6" fmla="*/ 0 w 29"/>
                <a:gd name="T7" fmla="*/ 35 h 35"/>
                <a:gd name="T8" fmla="*/ 29 w 29"/>
                <a:gd name="T9" fmla="*/ 35 h 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" h="35">
                  <a:moveTo>
                    <a:pt x="29" y="35"/>
                  </a:moveTo>
                  <a:lnTo>
                    <a:pt x="29" y="6"/>
                  </a:lnTo>
                  <a:lnTo>
                    <a:pt x="0" y="0"/>
                  </a:lnTo>
                  <a:lnTo>
                    <a:pt x="0" y="35"/>
                  </a:lnTo>
                  <a:lnTo>
                    <a:pt x="29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6189" name="Freeform 109"/>
            <p:cNvSpPr>
              <a:spLocks/>
            </p:cNvSpPr>
            <p:nvPr/>
          </p:nvSpPr>
          <p:spPr bwMode="auto">
            <a:xfrm>
              <a:off x="2362" y="2999"/>
              <a:ext cx="29" cy="29"/>
            </a:xfrm>
            <a:custGeom>
              <a:avLst/>
              <a:gdLst>
                <a:gd name="T0" fmla="*/ 29 w 29"/>
                <a:gd name="T1" fmla="*/ 29 h 29"/>
                <a:gd name="T2" fmla="*/ 29 w 29"/>
                <a:gd name="T3" fmla="*/ 6 h 29"/>
                <a:gd name="T4" fmla="*/ 0 w 29"/>
                <a:gd name="T5" fmla="*/ 0 h 29"/>
                <a:gd name="T6" fmla="*/ 0 w 29"/>
                <a:gd name="T7" fmla="*/ 29 h 29"/>
                <a:gd name="T8" fmla="*/ 29 w 29"/>
                <a:gd name="T9" fmla="*/ 29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" h="29">
                  <a:moveTo>
                    <a:pt x="29" y="29"/>
                  </a:moveTo>
                  <a:lnTo>
                    <a:pt x="29" y="6"/>
                  </a:lnTo>
                  <a:lnTo>
                    <a:pt x="0" y="0"/>
                  </a:lnTo>
                  <a:lnTo>
                    <a:pt x="0" y="29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6190" name="Freeform 110"/>
            <p:cNvSpPr>
              <a:spLocks/>
            </p:cNvSpPr>
            <p:nvPr/>
          </p:nvSpPr>
          <p:spPr bwMode="auto">
            <a:xfrm>
              <a:off x="2194" y="2819"/>
              <a:ext cx="209" cy="168"/>
            </a:xfrm>
            <a:custGeom>
              <a:avLst/>
              <a:gdLst>
                <a:gd name="T0" fmla="*/ 0 w 209"/>
                <a:gd name="T1" fmla="*/ 168 h 168"/>
                <a:gd name="T2" fmla="*/ 209 w 209"/>
                <a:gd name="T3" fmla="*/ 168 h 168"/>
                <a:gd name="T4" fmla="*/ 209 w 209"/>
                <a:gd name="T5" fmla="*/ 6 h 168"/>
                <a:gd name="T6" fmla="*/ 5 w 209"/>
                <a:gd name="T7" fmla="*/ 0 h 168"/>
                <a:gd name="T8" fmla="*/ 0 w 209"/>
                <a:gd name="T9" fmla="*/ 168 h 1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9" h="168">
                  <a:moveTo>
                    <a:pt x="0" y="168"/>
                  </a:moveTo>
                  <a:lnTo>
                    <a:pt x="209" y="168"/>
                  </a:lnTo>
                  <a:lnTo>
                    <a:pt x="209" y="6"/>
                  </a:lnTo>
                  <a:lnTo>
                    <a:pt x="5" y="0"/>
                  </a:lnTo>
                  <a:lnTo>
                    <a:pt x="0" y="16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6191" name="Freeform 111"/>
            <p:cNvSpPr>
              <a:spLocks/>
            </p:cNvSpPr>
            <p:nvPr/>
          </p:nvSpPr>
          <p:spPr bwMode="auto">
            <a:xfrm>
              <a:off x="2223" y="2848"/>
              <a:ext cx="156" cy="110"/>
            </a:xfrm>
            <a:custGeom>
              <a:avLst/>
              <a:gdLst>
                <a:gd name="T0" fmla="*/ 0 w 156"/>
                <a:gd name="T1" fmla="*/ 110 h 110"/>
                <a:gd name="T2" fmla="*/ 156 w 156"/>
                <a:gd name="T3" fmla="*/ 110 h 110"/>
                <a:gd name="T4" fmla="*/ 156 w 156"/>
                <a:gd name="T5" fmla="*/ 0 h 110"/>
                <a:gd name="T6" fmla="*/ 5 w 156"/>
                <a:gd name="T7" fmla="*/ 0 h 110"/>
                <a:gd name="T8" fmla="*/ 0 w 156"/>
                <a:gd name="T9" fmla="*/ 110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6" h="110">
                  <a:moveTo>
                    <a:pt x="0" y="110"/>
                  </a:moveTo>
                  <a:lnTo>
                    <a:pt x="156" y="110"/>
                  </a:lnTo>
                  <a:lnTo>
                    <a:pt x="156" y="0"/>
                  </a:lnTo>
                  <a:lnTo>
                    <a:pt x="5" y="0"/>
                  </a:lnTo>
                  <a:lnTo>
                    <a:pt x="0" y="110"/>
                  </a:lnTo>
                  <a:close/>
                </a:path>
              </a:pathLst>
            </a:custGeom>
            <a:solidFill>
              <a:srgbClr val="B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6192" name="Rectangle 112"/>
            <p:cNvSpPr>
              <a:spLocks noChangeArrowheads="1"/>
            </p:cNvSpPr>
            <p:nvPr/>
          </p:nvSpPr>
          <p:spPr bwMode="auto">
            <a:xfrm>
              <a:off x="2565" y="2941"/>
              <a:ext cx="304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800000"/>
                </a:buClr>
                <a:buSzPct val="6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è"/>
                <a:defRPr sz="2200">
                  <a:solidFill>
                    <a:schemeClr val="tx1"/>
                  </a:solidFill>
                  <a:latin typeface="Arial Narrow" panose="020B060602020203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9900"/>
                </a:buClr>
                <a:buSzPct val="8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F9900"/>
                </a:buClr>
                <a:buSzPct val="125000"/>
                <a:buFont typeface="Arial Narrow" panose="020B0606020202030204" pitchFamily="34" charset="0"/>
                <a:buChar char="−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ru-RU" sz="1200">
                  <a:solidFill>
                    <a:srgbClr val="000000"/>
                  </a:solidFill>
                </a:rPr>
                <a:t>SAP R\3</a:t>
              </a:r>
            </a:p>
          </p:txBody>
        </p:sp>
        <p:sp>
          <p:nvSpPr>
            <p:cNvPr id="46193" name="Freeform 113"/>
            <p:cNvSpPr>
              <a:spLocks/>
            </p:cNvSpPr>
            <p:nvPr/>
          </p:nvSpPr>
          <p:spPr bwMode="auto">
            <a:xfrm>
              <a:off x="1624" y="2987"/>
              <a:ext cx="494" cy="1"/>
            </a:xfrm>
            <a:custGeom>
              <a:avLst/>
              <a:gdLst>
                <a:gd name="T0" fmla="*/ 2871 w 85"/>
                <a:gd name="T1" fmla="*/ 0 h 1"/>
                <a:gd name="T2" fmla="*/ 1959 w 85"/>
                <a:gd name="T3" fmla="*/ 0 h 1"/>
                <a:gd name="T4" fmla="*/ 1959 w 85"/>
                <a:gd name="T5" fmla="*/ 0 h 1"/>
                <a:gd name="T6" fmla="*/ 0 w 85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5" h="1">
                  <a:moveTo>
                    <a:pt x="85" y="0"/>
                  </a:moveTo>
                  <a:lnTo>
                    <a:pt x="58" y="0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6194" name="Freeform 114"/>
            <p:cNvSpPr>
              <a:spLocks/>
            </p:cNvSpPr>
            <p:nvPr/>
          </p:nvSpPr>
          <p:spPr bwMode="auto">
            <a:xfrm>
              <a:off x="1624" y="2958"/>
              <a:ext cx="29" cy="64"/>
            </a:xfrm>
            <a:custGeom>
              <a:avLst/>
              <a:gdLst>
                <a:gd name="T0" fmla="*/ 29 w 29"/>
                <a:gd name="T1" fmla="*/ 0 h 64"/>
                <a:gd name="T2" fmla="*/ 0 w 29"/>
                <a:gd name="T3" fmla="*/ 29 h 64"/>
                <a:gd name="T4" fmla="*/ 29 w 29"/>
                <a:gd name="T5" fmla="*/ 64 h 6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9" h="64">
                  <a:moveTo>
                    <a:pt x="29" y="0"/>
                  </a:moveTo>
                  <a:lnTo>
                    <a:pt x="0" y="29"/>
                  </a:lnTo>
                  <a:lnTo>
                    <a:pt x="29" y="64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6195" name="Rectangle 115"/>
            <p:cNvSpPr>
              <a:spLocks noChangeArrowheads="1"/>
            </p:cNvSpPr>
            <p:nvPr/>
          </p:nvSpPr>
          <p:spPr bwMode="auto">
            <a:xfrm>
              <a:off x="1700" y="2854"/>
              <a:ext cx="457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800000"/>
                </a:buClr>
                <a:buSzPct val="6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è"/>
                <a:defRPr sz="2200">
                  <a:solidFill>
                    <a:schemeClr val="tx1"/>
                  </a:solidFill>
                  <a:latin typeface="Arial Narrow" panose="020B060602020203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9900"/>
                </a:buClr>
                <a:buSzPct val="8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F9900"/>
                </a:buClr>
                <a:buSzPct val="125000"/>
                <a:buFont typeface="Arial Narrow" panose="020B0606020202030204" pitchFamily="34" charset="0"/>
                <a:buChar char="−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ru-RU" sz="1200">
                  <a:solidFill>
                    <a:srgbClr val="000000"/>
                  </a:solidFill>
                </a:rPr>
                <a:t>has output of</a:t>
              </a:r>
            </a:p>
          </p:txBody>
        </p:sp>
        <p:sp>
          <p:nvSpPr>
            <p:cNvPr id="46196" name="Freeform 116"/>
            <p:cNvSpPr>
              <a:spLocks/>
            </p:cNvSpPr>
            <p:nvPr/>
          </p:nvSpPr>
          <p:spPr bwMode="auto">
            <a:xfrm>
              <a:off x="2141" y="2220"/>
              <a:ext cx="407" cy="419"/>
            </a:xfrm>
            <a:custGeom>
              <a:avLst/>
              <a:gdLst>
                <a:gd name="T0" fmla="*/ 285 w 407"/>
                <a:gd name="T1" fmla="*/ 35 h 419"/>
                <a:gd name="T2" fmla="*/ 285 w 407"/>
                <a:gd name="T3" fmla="*/ 47 h 419"/>
                <a:gd name="T4" fmla="*/ 279 w 407"/>
                <a:gd name="T5" fmla="*/ 47 h 419"/>
                <a:gd name="T6" fmla="*/ 279 w 407"/>
                <a:gd name="T7" fmla="*/ 53 h 419"/>
                <a:gd name="T8" fmla="*/ 279 w 407"/>
                <a:gd name="T9" fmla="*/ 53 h 419"/>
                <a:gd name="T10" fmla="*/ 279 w 407"/>
                <a:gd name="T11" fmla="*/ 53 h 419"/>
                <a:gd name="T12" fmla="*/ 273 w 407"/>
                <a:gd name="T13" fmla="*/ 58 h 419"/>
                <a:gd name="T14" fmla="*/ 268 w 407"/>
                <a:gd name="T15" fmla="*/ 58 h 419"/>
                <a:gd name="T16" fmla="*/ 268 w 407"/>
                <a:gd name="T17" fmla="*/ 64 h 419"/>
                <a:gd name="T18" fmla="*/ 262 w 407"/>
                <a:gd name="T19" fmla="*/ 64 h 419"/>
                <a:gd name="T20" fmla="*/ 244 w 407"/>
                <a:gd name="T21" fmla="*/ 99 h 419"/>
                <a:gd name="T22" fmla="*/ 384 w 407"/>
                <a:gd name="T23" fmla="*/ 105 h 419"/>
                <a:gd name="T24" fmla="*/ 384 w 407"/>
                <a:gd name="T25" fmla="*/ 146 h 419"/>
                <a:gd name="T26" fmla="*/ 407 w 407"/>
                <a:gd name="T27" fmla="*/ 146 h 419"/>
                <a:gd name="T28" fmla="*/ 407 w 407"/>
                <a:gd name="T29" fmla="*/ 419 h 419"/>
                <a:gd name="T30" fmla="*/ 18 w 407"/>
                <a:gd name="T31" fmla="*/ 401 h 419"/>
                <a:gd name="T32" fmla="*/ 24 w 407"/>
                <a:gd name="T33" fmla="*/ 366 h 419"/>
                <a:gd name="T34" fmla="*/ 0 w 407"/>
                <a:gd name="T35" fmla="*/ 361 h 419"/>
                <a:gd name="T36" fmla="*/ 12 w 407"/>
                <a:gd name="T37" fmla="*/ 93 h 419"/>
                <a:gd name="T38" fmla="*/ 198 w 407"/>
                <a:gd name="T39" fmla="*/ 99 h 419"/>
                <a:gd name="T40" fmla="*/ 227 w 407"/>
                <a:gd name="T41" fmla="*/ 47 h 419"/>
                <a:gd name="T42" fmla="*/ 227 w 407"/>
                <a:gd name="T43" fmla="*/ 18 h 419"/>
                <a:gd name="T44" fmla="*/ 233 w 407"/>
                <a:gd name="T45" fmla="*/ 18 h 419"/>
                <a:gd name="T46" fmla="*/ 233 w 407"/>
                <a:gd name="T47" fmla="*/ 12 h 419"/>
                <a:gd name="T48" fmla="*/ 238 w 407"/>
                <a:gd name="T49" fmla="*/ 6 h 419"/>
                <a:gd name="T50" fmla="*/ 238 w 407"/>
                <a:gd name="T51" fmla="*/ 6 h 419"/>
                <a:gd name="T52" fmla="*/ 238 w 407"/>
                <a:gd name="T53" fmla="*/ 0 h 419"/>
                <a:gd name="T54" fmla="*/ 244 w 407"/>
                <a:gd name="T55" fmla="*/ 0 h 419"/>
                <a:gd name="T56" fmla="*/ 250 w 407"/>
                <a:gd name="T57" fmla="*/ 0 h 419"/>
                <a:gd name="T58" fmla="*/ 262 w 407"/>
                <a:gd name="T59" fmla="*/ 0 h 419"/>
                <a:gd name="T60" fmla="*/ 262 w 407"/>
                <a:gd name="T61" fmla="*/ 0 h 419"/>
                <a:gd name="T62" fmla="*/ 268 w 407"/>
                <a:gd name="T63" fmla="*/ 0 h 419"/>
                <a:gd name="T64" fmla="*/ 273 w 407"/>
                <a:gd name="T65" fmla="*/ 6 h 419"/>
                <a:gd name="T66" fmla="*/ 273 w 407"/>
                <a:gd name="T67" fmla="*/ 6 h 419"/>
                <a:gd name="T68" fmla="*/ 273 w 407"/>
                <a:gd name="T69" fmla="*/ 12 h 419"/>
                <a:gd name="T70" fmla="*/ 279 w 407"/>
                <a:gd name="T71" fmla="*/ 12 h 419"/>
                <a:gd name="T72" fmla="*/ 279 w 407"/>
                <a:gd name="T73" fmla="*/ 12 h 419"/>
                <a:gd name="T74" fmla="*/ 279 w 407"/>
                <a:gd name="T75" fmla="*/ 12 h 419"/>
                <a:gd name="T76" fmla="*/ 279 w 407"/>
                <a:gd name="T77" fmla="*/ 18 h 419"/>
                <a:gd name="T78" fmla="*/ 285 w 407"/>
                <a:gd name="T79" fmla="*/ 18 h 419"/>
                <a:gd name="T80" fmla="*/ 285 w 407"/>
                <a:gd name="T81" fmla="*/ 35 h 419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407" h="419">
                  <a:moveTo>
                    <a:pt x="285" y="35"/>
                  </a:moveTo>
                  <a:lnTo>
                    <a:pt x="285" y="47"/>
                  </a:lnTo>
                  <a:lnTo>
                    <a:pt x="279" y="47"/>
                  </a:lnTo>
                  <a:lnTo>
                    <a:pt x="279" y="53"/>
                  </a:lnTo>
                  <a:lnTo>
                    <a:pt x="273" y="58"/>
                  </a:lnTo>
                  <a:lnTo>
                    <a:pt x="268" y="58"/>
                  </a:lnTo>
                  <a:lnTo>
                    <a:pt x="268" y="64"/>
                  </a:lnTo>
                  <a:lnTo>
                    <a:pt x="262" y="64"/>
                  </a:lnTo>
                  <a:lnTo>
                    <a:pt x="244" y="99"/>
                  </a:lnTo>
                  <a:lnTo>
                    <a:pt x="384" y="105"/>
                  </a:lnTo>
                  <a:lnTo>
                    <a:pt x="384" y="146"/>
                  </a:lnTo>
                  <a:lnTo>
                    <a:pt x="407" y="146"/>
                  </a:lnTo>
                  <a:lnTo>
                    <a:pt x="407" y="419"/>
                  </a:lnTo>
                  <a:lnTo>
                    <a:pt x="18" y="401"/>
                  </a:lnTo>
                  <a:lnTo>
                    <a:pt x="24" y="366"/>
                  </a:lnTo>
                  <a:lnTo>
                    <a:pt x="0" y="361"/>
                  </a:lnTo>
                  <a:lnTo>
                    <a:pt x="12" y="93"/>
                  </a:lnTo>
                  <a:lnTo>
                    <a:pt x="198" y="99"/>
                  </a:lnTo>
                  <a:lnTo>
                    <a:pt x="227" y="47"/>
                  </a:lnTo>
                  <a:lnTo>
                    <a:pt x="227" y="18"/>
                  </a:lnTo>
                  <a:lnTo>
                    <a:pt x="233" y="18"/>
                  </a:lnTo>
                  <a:lnTo>
                    <a:pt x="233" y="12"/>
                  </a:lnTo>
                  <a:lnTo>
                    <a:pt x="238" y="6"/>
                  </a:lnTo>
                  <a:lnTo>
                    <a:pt x="238" y="0"/>
                  </a:lnTo>
                  <a:lnTo>
                    <a:pt x="244" y="0"/>
                  </a:lnTo>
                  <a:lnTo>
                    <a:pt x="250" y="0"/>
                  </a:lnTo>
                  <a:lnTo>
                    <a:pt x="262" y="0"/>
                  </a:lnTo>
                  <a:lnTo>
                    <a:pt x="268" y="0"/>
                  </a:lnTo>
                  <a:lnTo>
                    <a:pt x="273" y="6"/>
                  </a:lnTo>
                  <a:lnTo>
                    <a:pt x="273" y="12"/>
                  </a:lnTo>
                  <a:lnTo>
                    <a:pt x="279" y="12"/>
                  </a:lnTo>
                  <a:lnTo>
                    <a:pt x="279" y="18"/>
                  </a:lnTo>
                  <a:lnTo>
                    <a:pt x="285" y="18"/>
                  </a:lnTo>
                  <a:lnTo>
                    <a:pt x="285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6197" name="Freeform 117"/>
            <p:cNvSpPr>
              <a:spLocks/>
            </p:cNvSpPr>
            <p:nvPr/>
          </p:nvSpPr>
          <p:spPr bwMode="auto">
            <a:xfrm>
              <a:off x="2170" y="2377"/>
              <a:ext cx="372" cy="250"/>
            </a:xfrm>
            <a:custGeom>
              <a:avLst/>
              <a:gdLst>
                <a:gd name="T0" fmla="*/ 355 w 372"/>
                <a:gd name="T1" fmla="*/ 0 h 250"/>
                <a:gd name="T2" fmla="*/ 372 w 372"/>
                <a:gd name="T3" fmla="*/ 0 h 250"/>
                <a:gd name="T4" fmla="*/ 366 w 372"/>
                <a:gd name="T5" fmla="*/ 250 h 250"/>
                <a:gd name="T6" fmla="*/ 0 w 372"/>
                <a:gd name="T7" fmla="*/ 233 h 250"/>
                <a:gd name="T8" fmla="*/ 0 w 372"/>
                <a:gd name="T9" fmla="*/ 209 h 250"/>
                <a:gd name="T10" fmla="*/ 355 w 372"/>
                <a:gd name="T11" fmla="*/ 227 h 250"/>
                <a:gd name="T12" fmla="*/ 355 w 372"/>
                <a:gd name="T13" fmla="*/ 0 h 2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72" h="250">
                  <a:moveTo>
                    <a:pt x="355" y="0"/>
                  </a:moveTo>
                  <a:lnTo>
                    <a:pt x="372" y="0"/>
                  </a:lnTo>
                  <a:lnTo>
                    <a:pt x="366" y="250"/>
                  </a:lnTo>
                  <a:lnTo>
                    <a:pt x="0" y="233"/>
                  </a:lnTo>
                  <a:lnTo>
                    <a:pt x="0" y="209"/>
                  </a:lnTo>
                  <a:lnTo>
                    <a:pt x="355" y="227"/>
                  </a:lnTo>
                  <a:lnTo>
                    <a:pt x="355" y="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6198" name="Freeform 118"/>
            <p:cNvSpPr>
              <a:spLocks/>
            </p:cNvSpPr>
            <p:nvPr/>
          </p:nvSpPr>
          <p:spPr bwMode="auto">
            <a:xfrm>
              <a:off x="2147" y="2232"/>
              <a:ext cx="366" cy="360"/>
            </a:xfrm>
            <a:custGeom>
              <a:avLst/>
              <a:gdLst>
                <a:gd name="T0" fmla="*/ 366 w 366"/>
                <a:gd name="T1" fmla="*/ 104 h 360"/>
                <a:gd name="T2" fmla="*/ 366 w 366"/>
                <a:gd name="T3" fmla="*/ 360 h 360"/>
                <a:gd name="T4" fmla="*/ 0 w 366"/>
                <a:gd name="T5" fmla="*/ 343 h 360"/>
                <a:gd name="T6" fmla="*/ 18 w 366"/>
                <a:gd name="T7" fmla="*/ 87 h 360"/>
                <a:gd name="T8" fmla="*/ 198 w 366"/>
                <a:gd name="T9" fmla="*/ 99 h 360"/>
                <a:gd name="T10" fmla="*/ 232 w 366"/>
                <a:gd name="T11" fmla="*/ 35 h 360"/>
                <a:gd name="T12" fmla="*/ 232 w 366"/>
                <a:gd name="T13" fmla="*/ 29 h 360"/>
                <a:gd name="T14" fmla="*/ 227 w 366"/>
                <a:gd name="T15" fmla="*/ 29 h 360"/>
                <a:gd name="T16" fmla="*/ 227 w 366"/>
                <a:gd name="T17" fmla="*/ 12 h 360"/>
                <a:gd name="T18" fmla="*/ 232 w 366"/>
                <a:gd name="T19" fmla="*/ 12 h 360"/>
                <a:gd name="T20" fmla="*/ 232 w 366"/>
                <a:gd name="T21" fmla="*/ 6 h 360"/>
                <a:gd name="T22" fmla="*/ 232 w 366"/>
                <a:gd name="T23" fmla="*/ 6 h 360"/>
                <a:gd name="T24" fmla="*/ 232 w 366"/>
                <a:gd name="T25" fmla="*/ 0 h 360"/>
                <a:gd name="T26" fmla="*/ 238 w 366"/>
                <a:gd name="T27" fmla="*/ 0 h 360"/>
                <a:gd name="T28" fmla="*/ 238 w 366"/>
                <a:gd name="T29" fmla="*/ 0 h 360"/>
                <a:gd name="T30" fmla="*/ 256 w 366"/>
                <a:gd name="T31" fmla="*/ 0 h 360"/>
                <a:gd name="T32" fmla="*/ 262 w 366"/>
                <a:gd name="T33" fmla="*/ 0 h 360"/>
                <a:gd name="T34" fmla="*/ 267 w 366"/>
                <a:gd name="T35" fmla="*/ 0 h 360"/>
                <a:gd name="T36" fmla="*/ 267 w 366"/>
                <a:gd name="T37" fmla="*/ 6 h 360"/>
                <a:gd name="T38" fmla="*/ 267 w 366"/>
                <a:gd name="T39" fmla="*/ 6 h 360"/>
                <a:gd name="T40" fmla="*/ 267 w 366"/>
                <a:gd name="T41" fmla="*/ 17 h 360"/>
                <a:gd name="T42" fmla="*/ 273 w 366"/>
                <a:gd name="T43" fmla="*/ 17 h 360"/>
                <a:gd name="T44" fmla="*/ 273 w 366"/>
                <a:gd name="T45" fmla="*/ 23 h 360"/>
                <a:gd name="T46" fmla="*/ 267 w 366"/>
                <a:gd name="T47" fmla="*/ 23 h 360"/>
                <a:gd name="T48" fmla="*/ 267 w 366"/>
                <a:gd name="T49" fmla="*/ 35 h 360"/>
                <a:gd name="T50" fmla="*/ 267 w 366"/>
                <a:gd name="T51" fmla="*/ 35 h 360"/>
                <a:gd name="T52" fmla="*/ 267 w 366"/>
                <a:gd name="T53" fmla="*/ 41 h 360"/>
                <a:gd name="T54" fmla="*/ 256 w 366"/>
                <a:gd name="T55" fmla="*/ 41 h 360"/>
                <a:gd name="T56" fmla="*/ 256 w 366"/>
                <a:gd name="T57" fmla="*/ 41 h 360"/>
                <a:gd name="T58" fmla="*/ 256 w 366"/>
                <a:gd name="T59" fmla="*/ 41 h 360"/>
                <a:gd name="T60" fmla="*/ 256 w 366"/>
                <a:gd name="T61" fmla="*/ 46 h 360"/>
                <a:gd name="T62" fmla="*/ 250 w 366"/>
                <a:gd name="T63" fmla="*/ 46 h 360"/>
                <a:gd name="T64" fmla="*/ 227 w 366"/>
                <a:gd name="T65" fmla="*/ 99 h 360"/>
                <a:gd name="T66" fmla="*/ 366 w 366"/>
                <a:gd name="T67" fmla="*/ 104 h 36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366" h="360">
                  <a:moveTo>
                    <a:pt x="366" y="104"/>
                  </a:moveTo>
                  <a:lnTo>
                    <a:pt x="366" y="360"/>
                  </a:lnTo>
                  <a:lnTo>
                    <a:pt x="0" y="343"/>
                  </a:lnTo>
                  <a:lnTo>
                    <a:pt x="18" y="87"/>
                  </a:lnTo>
                  <a:lnTo>
                    <a:pt x="198" y="99"/>
                  </a:lnTo>
                  <a:lnTo>
                    <a:pt x="232" y="35"/>
                  </a:lnTo>
                  <a:lnTo>
                    <a:pt x="232" y="29"/>
                  </a:lnTo>
                  <a:lnTo>
                    <a:pt x="227" y="29"/>
                  </a:lnTo>
                  <a:lnTo>
                    <a:pt x="227" y="12"/>
                  </a:lnTo>
                  <a:lnTo>
                    <a:pt x="232" y="12"/>
                  </a:lnTo>
                  <a:lnTo>
                    <a:pt x="232" y="6"/>
                  </a:lnTo>
                  <a:lnTo>
                    <a:pt x="232" y="0"/>
                  </a:lnTo>
                  <a:lnTo>
                    <a:pt x="238" y="0"/>
                  </a:lnTo>
                  <a:lnTo>
                    <a:pt x="256" y="0"/>
                  </a:lnTo>
                  <a:lnTo>
                    <a:pt x="262" y="0"/>
                  </a:lnTo>
                  <a:lnTo>
                    <a:pt x="267" y="0"/>
                  </a:lnTo>
                  <a:lnTo>
                    <a:pt x="267" y="6"/>
                  </a:lnTo>
                  <a:lnTo>
                    <a:pt x="267" y="17"/>
                  </a:lnTo>
                  <a:lnTo>
                    <a:pt x="273" y="17"/>
                  </a:lnTo>
                  <a:lnTo>
                    <a:pt x="273" y="23"/>
                  </a:lnTo>
                  <a:lnTo>
                    <a:pt x="267" y="23"/>
                  </a:lnTo>
                  <a:lnTo>
                    <a:pt x="267" y="35"/>
                  </a:lnTo>
                  <a:lnTo>
                    <a:pt x="267" y="41"/>
                  </a:lnTo>
                  <a:lnTo>
                    <a:pt x="256" y="41"/>
                  </a:lnTo>
                  <a:lnTo>
                    <a:pt x="256" y="46"/>
                  </a:lnTo>
                  <a:lnTo>
                    <a:pt x="250" y="46"/>
                  </a:lnTo>
                  <a:lnTo>
                    <a:pt x="227" y="99"/>
                  </a:lnTo>
                  <a:lnTo>
                    <a:pt x="366" y="10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6199" name="Freeform 119"/>
            <p:cNvSpPr>
              <a:spLocks/>
            </p:cNvSpPr>
            <p:nvPr/>
          </p:nvSpPr>
          <p:spPr bwMode="auto">
            <a:xfrm>
              <a:off x="2176" y="2354"/>
              <a:ext cx="320" cy="209"/>
            </a:xfrm>
            <a:custGeom>
              <a:avLst/>
              <a:gdLst>
                <a:gd name="T0" fmla="*/ 314 w 320"/>
                <a:gd name="T1" fmla="*/ 209 h 209"/>
                <a:gd name="T2" fmla="*/ 0 w 320"/>
                <a:gd name="T3" fmla="*/ 192 h 209"/>
                <a:gd name="T4" fmla="*/ 12 w 320"/>
                <a:gd name="T5" fmla="*/ 0 h 209"/>
                <a:gd name="T6" fmla="*/ 151 w 320"/>
                <a:gd name="T7" fmla="*/ 6 h 209"/>
                <a:gd name="T8" fmla="*/ 145 w 320"/>
                <a:gd name="T9" fmla="*/ 23 h 209"/>
                <a:gd name="T10" fmla="*/ 145 w 320"/>
                <a:gd name="T11" fmla="*/ 41 h 209"/>
                <a:gd name="T12" fmla="*/ 151 w 320"/>
                <a:gd name="T13" fmla="*/ 41 h 209"/>
                <a:gd name="T14" fmla="*/ 151 w 320"/>
                <a:gd name="T15" fmla="*/ 41 h 209"/>
                <a:gd name="T16" fmla="*/ 163 w 320"/>
                <a:gd name="T17" fmla="*/ 41 h 209"/>
                <a:gd name="T18" fmla="*/ 163 w 320"/>
                <a:gd name="T19" fmla="*/ 41 h 209"/>
                <a:gd name="T20" fmla="*/ 163 w 320"/>
                <a:gd name="T21" fmla="*/ 41 h 209"/>
                <a:gd name="T22" fmla="*/ 163 w 320"/>
                <a:gd name="T23" fmla="*/ 35 h 209"/>
                <a:gd name="T24" fmla="*/ 180 w 320"/>
                <a:gd name="T25" fmla="*/ 6 h 209"/>
                <a:gd name="T26" fmla="*/ 320 w 320"/>
                <a:gd name="T27" fmla="*/ 6 h 209"/>
                <a:gd name="T28" fmla="*/ 314 w 320"/>
                <a:gd name="T29" fmla="*/ 209 h 20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320" h="209">
                  <a:moveTo>
                    <a:pt x="314" y="209"/>
                  </a:moveTo>
                  <a:lnTo>
                    <a:pt x="0" y="192"/>
                  </a:lnTo>
                  <a:lnTo>
                    <a:pt x="12" y="0"/>
                  </a:lnTo>
                  <a:lnTo>
                    <a:pt x="151" y="6"/>
                  </a:lnTo>
                  <a:lnTo>
                    <a:pt x="145" y="23"/>
                  </a:lnTo>
                  <a:lnTo>
                    <a:pt x="145" y="41"/>
                  </a:lnTo>
                  <a:lnTo>
                    <a:pt x="151" y="41"/>
                  </a:lnTo>
                  <a:lnTo>
                    <a:pt x="163" y="41"/>
                  </a:lnTo>
                  <a:lnTo>
                    <a:pt x="163" y="35"/>
                  </a:lnTo>
                  <a:lnTo>
                    <a:pt x="180" y="6"/>
                  </a:lnTo>
                  <a:lnTo>
                    <a:pt x="320" y="6"/>
                  </a:lnTo>
                  <a:lnTo>
                    <a:pt x="314" y="20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6200" name="Freeform 120"/>
            <p:cNvSpPr>
              <a:spLocks/>
            </p:cNvSpPr>
            <p:nvPr/>
          </p:nvSpPr>
          <p:spPr bwMode="auto">
            <a:xfrm>
              <a:off x="2223" y="2429"/>
              <a:ext cx="191" cy="35"/>
            </a:xfrm>
            <a:custGeom>
              <a:avLst/>
              <a:gdLst>
                <a:gd name="T0" fmla="*/ 191 w 191"/>
                <a:gd name="T1" fmla="*/ 6 h 35"/>
                <a:gd name="T2" fmla="*/ 191 w 191"/>
                <a:gd name="T3" fmla="*/ 35 h 35"/>
                <a:gd name="T4" fmla="*/ 0 w 191"/>
                <a:gd name="T5" fmla="*/ 24 h 35"/>
                <a:gd name="T6" fmla="*/ 5 w 191"/>
                <a:gd name="T7" fmla="*/ 0 h 35"/>
                <a:gd name="T8" fmla="*/ 191 w 191"/>
                <a:gd name="T9" fmla="*/ 6 h 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1" h="35">
                  <a:moveTo>
                    <a:pt x="191" y="6"/>
                  </a:moveTo>
                  <a:lnTo>
                    <a:pt x="191" y="35"/>
                  </a:lnTo>
                  <a:lnTo>
                    <a:pt x="0" y="24"/>
                  </a:lnTo>
                  <a:lnTo>
                    <a:pt x="5" y="0"/>
                  </a:lnTo>
                  <a:lnTo>
                    <a:pt x="191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6201" name="Freeform 121"/>
            <p:cNvSpPr>
              <a:spLocks/>
            </p:cNvSpPr>
            <p:nvPr/>
          </p:nvSpPr>
          <p:spPr bwMode="auto">
            <a:xfrm>
              <a:off x="2223" y="2470"/>
              <a:ext cx="220" cy="41"/>
            </a:xfrm>
            <a:custGeom>
              <a:avLst/>
              <a:gdLst>
                <a:gd name="T0" fmla="*/ 220 w 220"/>
                <a:gd name="T1" fmla="*/ 12 h 41"/>
                <a:gd name="T2" fmla="*/ 220 w 220"/>
                <a:gd name="T3" fmla="*/ 41 h 41"/>
                <a:gd name="T4" fmla="*/ 0 w 220"/>
                <a:gd name="T5" fmla="*/ 29 h 41"/>
                <a:gd name="T6" fmla="*/ 0 w 220"/>
                <a:gd name="T7" fmla="*/ 0 h 41"/>
                <a:gd name="T8" fmla="*/ 220 w 220"/>
                <a:gd name="T9" fmla="*/ 12 h 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0" h="41">
                  <a:moveTo>
                    <a:pt x="220" y="12"/>
                  </a:moveTo>
                  <a:lnTo>
                    <a:pt x="220" y="41"/>
                  </a:lnTo>
                  <a:lnTo>
                    <a:pt x="0" y="29"/>
                  </a:lnTo>
                  <a:lnTo>
                    <a:pt x="0" y="0"/>
                  </a:lnTo>
                  <a:lnTo>
                    <a:pt x="220" y="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6202" name="Rectangle 122"/>
            <p:cNvSpPr>
              <a:spLocks noChangeArrowheads="1"/>
            </p:cNvSpPr>
            <p:nvPr/>
          </p:nvSpPr>
          <p:spPr bwMode="auto">
            <a:xfrm>
              <a:off x="2664" y="2331"/>
              <a:ext cx="231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800000"/>
                </a:buClr>
                <a:buSzPct val="6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è"/>
                <a:defRPr sz="2200">
                  <a:solidFill>
                    <a:schemeClr val="tx1"/>
                  </a:solidFill>
                  <a:latin typeface="Arial Narrow" panose="020B060602020203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9900"/>
                </a:buClr>
                <a:buSzPct val="8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F9900"/>
                </a:buClr>
                <a:buSzPct val="125000"/>
                <a:buFont typeface="Arial Narrow" panose="020B0606020202030204" pitchFamily="34" charset="0"/>
                <a:buChar char="−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ru-RU" sz="1200">
                  <a:solidFill>
                    <a:srgbClr val="000000"/>
                  </a:solidFill>
                </a:rPr>
                <a:t>Опрос</a:t>
              </a:r>
            </a:p>
          </p:txBody>
        </p:sp>
        <p:sp>
          <p:nvSpPr>
            <p:cNvPr id="46203" name="Rectangle 123"/>
            <p:cNvSpPr>
              <a:spLocks noChangeArrowheads="1"/>
            </p:cNvSpPr>
            <p:nvPr/>
          </p:nvSpPr>
          <p:spPr bwMode="auto">
            <a:xfrm>
              <a:off x="2565" y="2429"/>
              <a:ext cx="345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800000"/>
                </a:buClr>
                <a:buSzPct val="6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è"/>
                <a:defRPr sz="2200">
                  <a:solidFill>
                    <a:schemeClr val="tx1"/>
                  </a:solidFill>
                  <a:latin typeface="Arial Narrow" panose="020B060602020203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9900"/>
                </a:buClr>
                <a:buSzPct val="8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F9900"/>
                </a:buClr>
                <a:buSzPct val="125000"/>
                <a:buFont typeface="Arial Narrow" panose="020B0606020202030204" pitchFamily="34" charset="0"/>
                <a:buChar char="−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ru-RU" sz="1200">
                  <a:solidFill>
                    <a:srgbClr val="000000"/>
                  </a:solidFill>
                </a:rPr>
                <a:t>Клиентов</a:t>
              </a:r>
            </a:p>
          </p:txBody>
        </p:sp>
        <p:sp>
          <p:nvSpPr>
            <p:cNvPr id="46204" name="Freeform 124"/>
            <p:cNvSpPr>
              <a:spLocks/>
            </p:cNvSpPr>
            <p:nvPr/>
          </p:nvSpPr>
          <p:spPr bwMode="auto">
            <a:xfrm>
              <a:off x="1624" y="2429"/>
              <a:ext cx="517" cy="1"/>
            </a:xfrm>
            <a:custGeom>
              <a:avLst/>
              <a:gdLst>
                <a:gd name="T0" fmla="*/ 3003 w 89"/>
                <a:gd name="T1" fmla="*/ 0 h 1"/>
                <a:gd name="T2" fmla="*/ 1487 w 89"/>
                <a:gd name="T3" fmla="*/ 0 h 1"/>
                <a:gd name="T4" fmla="*/ 1487 w 89"/>
                <a:gd name="T5" fmla="*/ 0 h 1"/>
                <a:gd name="T6" fmla="*/ 0 w 89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9" h="1">
                  <a:moveTo>
                    <a:pt x="89" y="0"/>
                  </a:moveTo>
                  <a:lnTo>
                    <a:pt x="44" y="0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6205" name="Freeform 125"/>
            <p:cNvSpPr>
              <a:spLocks/>
            </p:cNvSpPr>
            <p:nvPr/>
          </p:nvSpPr>
          <p:spPr bwMode="auto">
            <a:xfrm>
              <a:off x="1624" y="2400"/>
              <a:ext cx="29" cy="64"/>
            </a:xfrm>
            <a:custGeom>
              <a:avLst/>
              <a:gdLst>
                <a:gd name="T0" fmla="*/ 29 w 29"/>
                <a:gd name="T1" fmla="*/ 0 h 64"/>
                <a:gd name="T2" fmla="*/ 0 w 29"/>
                <a:gd name="T3" fmla="*/ 29 h 64"/>
                <a:gd name="T4" fmla="*/ 29 w 29"/>
                <a:gd name="T5" fmla="*/ 64 h 6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9" h="64">
                  <a:moveTo>
                    <a:pt x="29" y="0"/>
                  </a:moveTo>
                  <a:lnTo>
                    <a:pt x="0" y="29"/>
                  </a:lnTo>
                  <a:lnTo>
                    <a:pt x="29" y="64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6206" name="Rectangle 126"/>
            <p:cNvSpPr>
              <a:spLocks noChangeArrowheads="1"/>
            </p:cNvSpPr>
            <p:nvPr/>
          </p:nvSpPr>
          <p:spPr bwMode="auto">
            <a:xfrm>
              <a:off x="1799" y="2296"/>
              <a:ext cx="363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800000"/>
                </a:buClr>
                <a:buSzPct val="6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è"/>
                <a:defRPr sz="2200">
                  <a:solidFill>
                    <a:schemeClr val="tx1"/>
                  </a:solidFill>
                  <a:latin typeface="Arial Narrow" panose="020B060602020203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9900"/>
                </a:buClr>
                <a:buSzPct val="8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F9900"/>
                </a:buClr>
                <a:buSzPct val="125000"/>
                <a:buFont typeface="Arial Narrow" panose="020B0606020202030204" pitchFamily="34" charset="0"/>
                <a:buChar char="−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66"/>
                </a:buClr>
                <a:buSzPct val="110000"/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ru-RU" sz="1200">
                  <a:solidFill>
                    <a:srgbClr val="000000"/>
                  </a:solidFill>
                </a:rPr>
                <a:t>is input for</a:t>
              </a:r>
              <a:endParaRPr lang="en-US" altLang="ru-RU" sz="1200"/>
            </a:p>
          </p:txBody>
        </p:sp>
        <p:sp>
          <p:nvSpPr>
            <p:cNvPr id="46207" name="Line 127"/>
            <p:cNvSpPr>
              <a:spLocks noChangeShapeType="1"/>
            </p:cNvSpPr>
            <p:nvPr/>
          </p:nvSpPr>
          <p:spPr bwMode="auto">
            <a:xfrm>
              <a:off x="2976" y="1872"/>
              <a:ext cx="7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6208" name="Line 128"/>
            <p:cNvSpPr>
              <a:spLocks noChangeShapeType="1"/>
            </p:cNvSpPr>
            <p:nvPr/>
          </p:nvSpPr>
          <p:spPr bwMode="auto">
            <a:xfrm>
              <a:off x="4080" y="1872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ds_lb_template">
  <a:themeElements>
    <a:clrScheme name="ids_lb_templat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ids_lb_template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ids_lb_templa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s_lb_templa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ds_lb_templa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ds_lb_templat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ds_lb_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ds_lb_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ds_lb_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ids_lb_template">
  <a:themeElements>
    <a:clrScheme name="ids_lb_templat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ids_lb_template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eaVert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anose="020B060602020203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eaVert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anose="020B0606020202030204" pitchFamily="34" charset="0"/>
          </a:defRPr>
        </a:defPPr>
      </a:lstStyle>
    </a:lnDef>
  </a:objectDefaults>
  <a:extraClrSchemeLst>
    <a:extraClrScheme>
      <a:clrScheme name="ids_lb_templa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s_lb_templa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ds_lb_templa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ds_lb_templat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ds_lb_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ds_lb_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ds_lb_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2247</TotalTime>
  <Words>662</Words>
  <Application>Microsoft Office PowerPoint</Application>
  <PresentationFormat>Экран (4:3)</PresentationFormat>
  <Paragraphs>168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11</vt:i4>
      </vt:variant>
    </vt:vector>
  </HeadingPairs>
  <TitlesOfParts>
    <vt:vector size="18" baseType="lpstr">
      <vt:lpstr>Arial</vt:lpstr>
      <vt:lpstr>Arial Narrow</vt:lpstr>
      <vt:lpstr>Wingdings</vt:lpstr>
      <vt:lpstr>Times New Roman</vt:lpstr>
      <vt:lpstr>Arial Unicode MS</vt:lpstr>
      <vt:lpstr>ids_lb_template</vt:lpstr>
      <vt:lpstr>1_ids_lb_template</vt:lpstr>
      <vt:lpstr>Причинно-следственная диаграмма</vt:lpstr>
      <vt:lpstr>Основные объекты</vt:lpstr>
      <vt:lpstr>Связи на причинно-следственной диаграмме</vt:lpstr>
      <vt:lpstr>Диаграмма окружения цели</vt:lpstr>
      <vt:lpstr>Основные объекты</vt:lpstr>
      <vt:lpstr>Основные объекты</vt:lpstr>
      <vt:lpstr>Основные объекты</vt:lpstr>
      <vt:lpstr>Разработка ключевых показателей и программ мероприятий</vt:lpstr>
      <vt:lpstr>Диаграмма окружения цели</vt:lpstr>
      <vt:lpstr>Диаграмма окружения цели</vt:lpstr>
      <vt:lpstr>Панель инструментов BSC</vt:lpstr>
    </vt:vector>
  </TitlesOfParts>
  <Company>BL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nikolaye</dc:creator>
  <cp:lastModifiedBy>Ярослав Горчаков</cp:lastModifiedBy>
  <cp:revision>311</cp:revision>
  <dcterms:created xsi:type="dcterms:W3CDTF">2005-03-02T09:50:48Z</dcterms:created>
  <dcterms:modified xsi:type="dcterms:W3CDTF">2016-11-14T13:12:34Z</dcterms:modified>
</cp:coreProperties>
</file>