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10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15F72E-AD00-43A6-94E1-87C5D9C64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2980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99BF9-B07C-490E-8B30-F673EE4198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1D0B5-C11D-4175-BAAC-0E7244BA82F8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BA574-175E-48B7-83AE-8F98B71C1B80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DB8D9-06C0-4C23-8BDE-381542C77FB7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FE6245-D6C1-4CDD-9C4D-8B8169B6378C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E814E-95DE-4E74-8465-4D5AE3080424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11CB3D-D7B0-43C3-86BA-20253172B122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21B9A-A491-4138-BF1A-E36A09180D30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A6FFB-EBB1-4440-A43D-565579EA0516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C73E7-5DD7-45F4-AB47-5E19EB95E51D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D75FF4-7C1A-4D6D-9F5D-289F52871AA7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5698A-D97E-4F47-B43F-8F70D770B749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B62E47-F023-4E7A-8FE7-8B9F2925EAFF}" type="datetime1">
              <a:rPr lang="ru-RU" smtClean="0"/>
              <a:pPr>
                <a:defRPr/>
              </a:pPr>
              <a:t>25.09.2011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ru-ru/library/gg441573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dimirsafonov.org/" TargetMode="External"/><Relationship Id="rId2" Type="http://schemas.openxmlformats.org/officeDocument/2006/relationships/hyperlink" Target="mailto:v_o_safonov@hot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290"/>
            <a:ext cx="8029604" cy="32147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/>
              <a:t>Архитектура, возможности и методы использования платформы облачных вычислений </a:t>
            </a:r>
            <a:r>
              <a:rPr lang="en-US" sz="3600" b="1" dirty="0"/>
              <a:t>Microsoft Windows </a:t>
            </a:r>
            <a:r>
              <a:rPr lang="en-US" sz="3600" b="1" dirty="0" smtClean="0"/>
              <a:t>Azure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800" i="1" dirty="0"/>
              <a:t>Лекция </a:t>
            </a:r>
            <a:r>
              <a:rPr lang="en-US" sz="2800" i="1" dirty="0" smtClean="0"/>
              <a:t>16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Перспективы </a:t>
            </a:r>
            <a:r>
              <a:rPr lang="en-US" sz="3100" i="1" dirty="0" smtClean="0"/>
              <a:t>Windows Azure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0438"/>
            <a:ext cx="7529264" cy="187277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i="1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/>
              <a:t>Сафонов </a:t>
            </a:r>
            <a:r>
              <a:rPr lang="ru-RU" sz="2800" b="1" i="1" dirty="0"/>
              <a:t>Владимир </a:t>
            </a:r>
            <a:r>
              <a:rPr lang="ru-RU" sz="2800" b="1" i="1" dirty="0" smtClean="0"/>
              <a:t>Олегович</a:t>
            </a:r>
            <a:endParaRPr lang="ru-RU" sz="28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Профессор кафедры информатики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Заведующий лабораторией </a:t>
            </a:r>
            <a:r>
              <a:rPr lang="en-US" sz="2400" dirty="0"/>
              <a:t>Java-</a:t>
            </a:r>
            <a:r>
              <a:rPr lang="ru-RU" sz="2400" dirty="0" smtClean="0"/>
              <a:t>технологии</a:t>
            </a:r>
            <a:endParaRPr lang="en-US" sz="2400" i="1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Санкт-Петербургский государственный университет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i="1" dirty="0"/>
              <a:t>Email: </a:t>
            </a:r>
            <a:r>
              <a:rPr lang="en-US" sz="2400" dirty="0" smtClean="0"/>
              <a:t>vosafonov@gmail.com</a:t>
            </a:r>
            <a:endParaRPr lang="ru-RU" sz="2400" b="1" dirty="0">
              <a:latin typeface="Courier New" pitchFamily="49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i="1" dirty="0">
                <a:latin typeface="Courier New" pitchFamily="49" charset="0"/>
              </a:rPr>
              <a:t>WWW: </a:t>
            </a:r>
            <a:r>
              <a:rPr lang="en-US" sz="2400" b="1" dirty="0">
                <a:latin typeface="Courier New" pitchFamily="49" charset="0"/>
              </a:rPr>
              <a:t>http</a:t>
            </a:r>
            <a:r>
              <a:rPr lang="en-US" sz="2400" b="1" dirty="0" smtClean="0">
                <a:latin typeface="Courier New" pitchFamily="49" charset="0"/>
              </a:rPr>
              <a:t>://www.vladimirsafonov.org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57364"/>
            <a:ext cx="7914775" cy="4357718"/>
          </a:xfrm>
        </p:spPr>
        <p:txBody>
          <a:bodyPr/>
          <a:lstStyle/>
          <a:p>
            <a:r>
              <a:rPr lang="ru-RU" dirty="0" smtClean="0"/>
              <a:t>Получение доступа к </a:t>
            </a:r>
            <a:r>
              <a:rPr lang="en-US" dirty="0" smtClean="0"/>
              <a:t>Azure</a:t>
            </a:r>
            <a:r>
              <a:rPr lang="ru-RU" dirty="0" smtClean="0"/>
              <a:t> – через </a:t>
            </a:r>
            <a:r>
              <a:rPr lang="en-US" dirty="0" smtClean="0"/>
              <a:t>Windows Live (</a:t>
            </a:r>
            <a:r>
              <a:rPr lang="en-US" b="1" dirty="0" smtClean="0">
                <a:hlinkClick r:id="rId2"/>
              </a:rPr>
              <a:t>www.live.com</a:t>
            </a:r>
            <a:r>
              <a:rPr lang="en-US" dirty="0" smtClean="0"/>
              <a:t>) </a:t>
            </a:r>
          </a:p>
          <a:p>
            <a:r>
              <a:rPr lang="ru-RU" dirty="0" smtClean="0"/>
              <a:t>Возможности самой </a:t>
            </a:r>
            <a:r>
              <a:rPr lang="en-US" dirty="0" smtClean="0"/>
              <a:t>Windows Live: </a:t>
            </a:r>
            <a:r>
              <a:rPr lang="ru-RU" dirty="0" smtClean="0"/>
              <a:t>облачная версия </a:t>
            </a:r>
            <a:r>
              <a:rPr lang="en-US" dirty="0" smtClean="0"/>
              <a:t>Office  2010; </a:t>
            </a:r>
            <a:r>
              <a:rPr lang="ru-RU" dirty="0" smtClean="0"/>
              <a:t>облачная версия почты </a:t>
            </a:r>
            <a:r>
              <a:rPr lang="en-US" b="1" dirty="0" smtClean="0"/>
              <a:t>hotmail.com</a:t>
            </a:r>
            <a:r>
              <a:rPr lang="en-US" dirty="0" smtClean="0"/>
              <a:t> </a:t>
            </a:r>
            <a:r>
              <a:rPr lang="ru-RU" dirty="0" smtClean="0"/>
              <a:t>и др.</a:t>
            </a:r>
            <a:endParaRPr lang="ru-RU" dirty="0" smtClean="0"/>
          </a:p>
          <a:p>
            <a:r>
              <a:rPr lang="ru-RU" dirty="0" smtClean="0"/>
              <a:t>Пробный доступ к </a:t>
            </a:r>
            <a:r>
              <a:rPr lang="en-US" dirty="0" smtClean="0"/>
              <a:t>Azure: </a:t>
            </a:r>
            <a:r>
              <a:rPr lang="ru-RU" dirty="0" smtClean="0"/>
              <a:t>30 дней, не более чем один доступ на один </a:t>
            </a:r>
            <a:r>
              <a:rPr lang="en-US" dirty="0" smtClean="0"/>
              <a:t>Live account</a:t>
            </a:r>
            <a:endParaRPr lang="ru-RU" dirty="0" smtClean="0"/>
          </a:p>
          <a:p>
            <a:r>
              <a:rPr lang="ru-RU" dirty="0" smtClean="0"/>
              <a:t>Постоянное обновление и развитие компонент </a:t>
            </a:r>
            <a:r>
              <a:rPr lang="en-US" dirty="0" smtClean="0"/>
              <a:t>Azure</a:t>
            </a:r>
          </a:p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Доступ к </a:t>
            </a:r>
            <a:r>
              <a:rPr lang="en-US" b="1" dirty="0" smtClean="0"/>
              <a:t>Windows </a:t>
            </a:r>
            <a:r>
              <a:rPr lang="en-US" b="1" dirty="0" smtClean="0"/>
              <a:t>Azure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43050"/>
            <a:ext cx="7629023" cy="448311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Детальная информация – на сайте </a:t>
            </a:r>
            <a:r>
              <a:rPr lang="en-US" dirty="0" smtClean="0"/>
              <a:t>MSDN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b="1" u="sng" dirty="0" smtClean="0">
                <a:hlinkClick r:id="rId2"/>
              </a:rPr>
              <a:t>http</a:t>
            </a:r>
            <a:r>
              <a:rPr lang="ru-RU" b="1" u="sng" dirty="0" smtClean="0">
                <a:hlinkClick r:id="rId2"/>
              </a:rPr>
              <a:t>://</a:t>
            </a:r>
            <a:r>
              <a:rPr lang="en-US" b="1" u="sng" dirty="0" err="1" smtClean="0">
                <a:hlinkClick r:id="rId2"/>
              </a:rPr>
              <a:t>msdn</a:t>
            </a:r>
            <a:r>
              <a:rPr lang="ru-RU" b="1" u="sng" dirty="0" smtClean="0">
                <a:hlinkClick r:id="rId2"/>
              </a:rPr>
              <a:t>.</a:t>
            </a:r>
            <a:r>
              <a:rPr lang="en-US" b="1" u="sng" dirty="0" err="1" smtClean="0">
                <a:hlinkClick r:id="rId2"/>
              </a:rPr>
              <a:t>microsoft</a:t>
            </a:r>
            <a:r>
              <a:rPr lang="ru-RU" b="1" u="sng" dirty="0" smtClean="0">
                <a:hlinkClick r:id="rId2"/>
              </a:rPr>
              <a:t>.</a:t>
            </a:r>
            <a:r>
              <a:rPr lang="en-US" b="1" u="sng" dirty="0" smtClean="0">
                <a:hlinkClick r:id="rId2"/>
              </a:rPr>
              <a:t>com</a:t>
            </a:r>
            <a:r>
              <a:rPr lang="ru-RU" b="1" u="sng" dirty="0" smtClean="0">
                <a:hlinkClick r:id="rId2"/>
              </a:rPr>
              <a:t>/</a:t>
            </a:r>
            <a:r>
              <a:rPr lang="en-US" b="1" u="sng" dirty="0" err="1" smtClean="0">
                <a:hlinkClick r:id="rId2"/>
              </a:rPr>
              <a:t>ru</a:t>
            </a:r>
            <a:r>
              <a:rPr lang="ru-RU" b="1" u="sng" dirty="0" smtClean="0">
                <a:hlinkClick r:id="rId2"/>
              </a:rPr>
              <a:t>-</a:t>
            </a:r>
            <a:r>
              <a:rPr lang="en-US" b="1" u="sng" dirty="0" err="1" smtClean="0">
                <a:hlinkClick r:id="rId2"/>
              </a:rPr>
              <a:t>ru</a:t>
            </a:r>
            <a:r>
              <a:rPr lang="ru-RU" b="1" u="sng" dirty="0" smtClean="0">
                <a:hlinkClick r:id="rId2"/>
              </a:rPr>
              <a:t>/</a:t>
            </a:r>
            <a:r>
              <a:rPr lang="en-US" b="1" u="sng" dirty="0" smtClean="0">
                <a:hlinkClick r:id="rId2"/>
              </a:rPr>
              <a:t>library</a:t>
            </a:r>
            <a:r>
              <a:rPr lang="ru-RU" b="1" u="sng" dirty="0" smtClean="0">
                <a:hlinkClick r:id="rId2"/>
              </a:rPr>
              <a:t>/</a:t>
            </a:r>
            <a:r>
              <a:rPr lang="en-US" b="1" u="sng" dirty="0" err="1" smtClean="0">
                <a:hlinkClick r:id="rId2"/>
              </a:rPr>
              <a:t>gg</a:t>
            </a:r>
            <a:r>
              <a:rPr lang="ru-RU" b="1" u="sng" dirty="0" smtClean="0">
                <a:hlinkClick r:id="rId2"/>
              </a:rPr>
              <a:t>441573.</a:t>
            </a:r>
            <a:r>
              <a:rPr lang="en-US" b="1" u="sng" dirty="0" err="1" smtClean="0">
                <a:hlinkClick r:id="rId2"/>
              </a:rPr>
              <a:t>aspx</a:t>
            </a:r>
            <a:endParaRPr lang="ru-RU" b="1" u="sng" dirty="0" smtClean="0"/>
          </a:p>
          <a:p>
            <a:r>
              <a:rPr lang="ru-RU" dirty="0" smtClean="0"/>
              <a:t>Выпуск новых версий инструментария </a:t>
            </a:r>
            <a:r>
              <a:rPr lang="en-US" dirty="0" smtClean="0"/>
              <a:t>Azure SDK</a:t>
            </a:r>
            <a:r>
              <a:rPr lang="ru-RU" dirty="0" smtClean="0"/>
              <a:t> (см. лекцию 12). В настоящее время </a:t>
            </a:r>
            <a:r>
              <a:rPr lang="ru-RU" dirty="0" smtClean="0"/>
              <a:t>- версия </a:t>
            </a:r>
            <a:r>
              <a:rPr lang="en-US" dirty="0" smtClean="0"/>
              <a:t>Azure SDK</a:t>
            </a:r>
            <a:r>
              <a:rPr lang="ru-RU" dirty="0" smtClean="0"/>
              <a:t> 1.4;</a:t>
            </a:r>
          </a:p>
          <a:p>
            <a:r>
              <a:rPr lang="ru-RU" dirty="0" smtClean="0"/>
              <a:t>- Развитие подсистемы управления сетевыми подключениями </a:t>
            </a:r>
            <a:r>
              <a:rPr lang="en-US" dirty="0" smtClean="0"/>
              <a:t>Windows Azure Connect</a:t>
            </a:r>
            <a:r>
              <a:rPr lang="ru-RU" dirty="0" smtClean="0"/>
              <a:t> (см. лекцию 8); в настоящее время </a:t>
            </a:r>
            <a:r>
              <a:rPr lang="ru-RU" dirty="0" smtClean="0"/>
              <a:t>– </a:t>
            </a:r>
            <a:r>
              <a:rPr lang="en-US" dirty="0" smtClean="0"/>
              <a:t>CTP</a:t>
            </a:r>
            <a:r>
              <a:rPr lang="ru-RU" dirty="0" smtClean="0"/>
              <a:t>–версия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Развитие подсистемы </a:t>
            </a:r>
            <a:r>
              <a:rPr lang="en-US" dirty="0" smtClean="0"/>
              <a:t>Content Delivery Network</a:t>
            </a:r>
            <a:r>
              <a:rPr lang="ru-RU" dirty="0" smtClean="0"/>
              <a:t> (</a:t>
            </a:r>
            <a:r>
              <a:rPr lang="en-US" dirty="0" smtClean="0"/>
              <a:t>CDN</a:t>
            </a:r>
            <a:r>
              <a:rPr lang="ru-RU" dirty="0" smtClean="0"/>
              <a:t>), позволяющей организовать региональное кэширование предоставляемой в облаке информации (см. лекцию 8);</a:t>
            </a:r>
          </a:p>
          <a:p>
            <a:endParaRPr lang="ru-RU" b="1" u="sng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</a:t>
            </a:r>
            <a:r>
              <a:rPr lang="en-US" dirty="0" smtClean="0"/>
              <a:t>Azure</a:t>
            </a:r>
            <a:r>
              <a:rPr lang="ru-RU" dirty="0" smtClean="0"/>
              <a:t> (</a:t>
            </a:r>
            <a:r>
              <a:rPr lang="en-US" dirty="0" smtClean="0"/>
              <a:t>1/3)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71612"/>
            <a:ext cx="7414709" cy="455455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Развитие основного портала управления </a:t>
            </a:r>
            <a:r>
              <a:rPr lang="en-US" dirty="0" smtClean="0"/>
              <a:t>Windows Azure</a:t>
            </a:r>
            <a:r>
              <a:rPr lang="ru-RU" dirty="0" smtClean="0"/>
              <a:t> (см. лекцию 11 и лабораторную работу № 1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- Развитие гостевых операционных систем </a:t>
            </a:r>
            <a:r>
              <a:rPr lang="en-US" dirty="0" smtClean="0"/>
              <a:t>Windows </a:t>
            </a:r>
            <a:r>
              <a:rPr lang="en-US" dirty="0" smtClean="0"/>
              <a:t>Azure</a:t>
            </a:r>
          </a:p>
          <a:p>
            <a:r>
              <a:rPr lang="ru-RU" dirty="0" smtClean="0"/>
              <a:t>Г</a:t>
            </a:r>
            <a:r>
              <a:rPr lang="ru-RU" i="1" dirty="0" smtClean="0"/>
              <a:t>остевая</a:t>
            </a:r>
            <a:r>
              <a:rPr lang="ru-RU" dirty="0" smtClean="0"/>
              <a:t> ОС (</a:t>
            </a:r>
            <a:r>
              <a:rPr lang="en-US" i="1" dirty="0" smtClean="0"/>
              <a:t>guest </a:t>
            </a:r>
            <a:r>
              <a:rPr lang="en-US" i="1" dirty="0" smtClean="0"/>
              <a:t>operating </a:t>
            </a:r>
            <a:r>
              <a:rPr lang="en-US" i="1" dirty="0" smtClean="0"/>
              <a:t>system</a:t>
            </a:r>
            <a:r>
              <a:rPr lang="ru-RU" i="1" dirty="0" smtClean="0"/>
              <a:t>)</a:t>
            </a:r>
            <a:r>
              <a:rPr lang="en-US" i="1" dirty="0" smtClean="0"/>
              <a:t> </a:t>
            </a:r>
            <a:r>
              <a:rPr lang="ru-RU" i="1" dirty="0" smtClean="0"/>
              <a:t>– </a:t>
            </a:r>
            <a:r>
              <a:rPr lang="ru-RU" dirty="0" smtClean="0"/>
              <a:t>ОС</a:t>
            </a:r>
            <a:r>
              <a:rPr lang="ru-RU" dirty="0" smtClean="0"/>
              <a:t>, предоставляемая пользователям через облако, т.е. через </a:t>
            </a:r>
            <a:r>
              <a:rPr lang="en-US" dirty="0" smtClean="0"/>
              <a:t>Web</a:t>
            </a:r>
            <a:r>
              <a:rPr lang="ru-RU" dirty="0" smtClean="0"/>
              <a:t>-браузер</a:t>
            </a:r>
          </a:p>
          <a:p>
            <a:r>
              <a:rPr lang="ru-RU" dirty="0" smtClean="0"/>
              <a:t>Именно </a:t>
            </a:r>
            <a:r>
              <a:rPr lang="ru-RU" dirty="0" smtClean="0"/>
              <a:t>гостевая ОС имеется в виду в формулировках рекламного стиля типа “</a:t>
            </a:r>
            <a:r>
              <a:rPr lang="en-US" dirty="0" smtClean="0"/>
              <a:t>Windows Azure </a:t>
            </a:r>
            <a:r>
              <a:rPr lang="ru-RU" dirty="0" smtClean="0"/>
              <a:t>– операционная система в </a:t>
            </a:r>
            <a:r>
              <a:rPr lang="ru-RU" dirty="0" smtClean="0"/>
              <a:t>облаке”</a:t>
            </a:r>
          </a:p>
          <a:p>
            <a:r>
              <a:rPr lang="ru-RU" dirty="0" smtClean="0"/>
              <a:t>Подробнее </a:t>
            </a:r>
            <a:r>
              <a:rPr lang="ru-RU" dirty="0" smtClean="0"/>
              <a:t>см. лекцию 8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эмуляторов вычислительной среды (</a:t>
            </a:r>
            <a:r>
              <a:rPr lang="en-US" i="1" dirty="0" smtClean="0"/>
              <a:t>Compute</a:t>
            </a:r>
            <a:r>
              <a:rPr lang="ru-RU" dirty="0" smtClean="0"/>
              <a:t>) и хранения (</a:t>
            </a:r>
            <a:r>
              <a:rPr lang="en-US" i="1" dirty="0" smtClean="0"/>
              <a:t>Storage</a:t>
            </a:r>
            <a:r>
              <a:rPr lang="ru-RU" dirty="0" smtClean="0"/>
              <a:t>). Служат для </a:t>
            </a:r>
            <a:r>
              <a:rPr lang="ru-RU" dirty="0" smtClean="0"/>
              <a:t>моделирования облачного окружения </a:t>
            </a:r>
            <a:r>
              <a:rPr lang="ru-RU" dirty="0" smtClean="0"/>
              <a:t>на локальной машине при отладке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возможности </a:t>
            </a:r>
            <a:r>
              <a:rPr lang="en-US" dirty="0" smtClean="0"/>
              <a:t>Azure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2/3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14488"/>
            <a:ext cx="7414709" cy="441167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Низкая скорость, ненадежность и несоразмерно высокая стоимость соединений с Интернетом, предоставляемых российскими </a:t>
            </a:r>
            <a:r>
              <a:rPr lang="ru-RU" sz="1800" dirty="0" smtClean="0"/>
              <a:t>Интернет-провайдерами</a:t>
            </a:r>
          </a:p>
          <a:p>
            <a:r>
              <a:rPr lang="ru-RU" sz="1800" dirty="0" smtClean="0"/>
              <a:t>Сложность архитектуры облака, и, как следствие, путаница в терминологии и затруднения пользователей в понимании, на самом деле, не столь сложных по смыслу и назначению компонент облака и их </a:t>
            </a:r>
            <a:r>
              <a:rPr lang="ru-RU" sz="1800" dirty="0" smtClean="0"/>
              <a:t>возможностей</a:t>
            </a:r>
          </a:p>
          <a:p>
            <a:r>
              <a:rPr lang="ru-RU" sz="1800" dirty="0" smtClean="0"/>
              <a:t>Необходимость ежемесячной оплаты облачных услуг, в дополнение к оплате </a:t>
            </a:r>
            <a:r>
              <a:rPr lang="ru-RU" sz="1800" dirty="0" smtClean="0"/>
              <a:t>Интернет-трафика</a:t>
            </a:r>
          </a:p>
          <a:p>
            <a:r>
              <a:rPr lang="ru-RU" sz="1800" dirty="0" smtClean="0"/>
              <a:t>Психологический барьер и проблемы надежности и </a:t>
            </a:r>
            <a:r>
              <a:rPr lang="ru-RU" sz="1800" dirty="0" smtClean="0"/>
              <a:t>безопасности</a:t>
            </a:r>
          </a:p>
          <a:p>
            <a:r>
              <a:rPr lang="ru-RU" sz="1800" dirty="0" smtClean="0"/>
              <a:t>Значительное энергопотребление в центрах обработки данных (ЦОД), сложность и громоздкость их </a:t>
            </a:r>
            <a:r>
              <a:rPr lang="ru-RU" sz="1800" dirty="0" smtClean="0"/>
              <a:t>обслуживания</a:t>
            </a:r>
          </a:p>
          <a:p>
            <a:r>
              <a:rPr lang="ru-RU" sz="1800" dirty="0" smtClean="0"/>
              <a:t>Необходимость эластичности и масштабируемости облачного ПО</a:t>
            </a:r>
            <a:endParaRPr lang="ru-RU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b="1" dirty="0" smtClean="0"/>
              <a:t>Нерешенные вопросы </a:t>
            </a:r>
            <a:r>
              <a:rPr lang="en-US" sz="2800" b="1" dirty="0" smtClean="0"/>
              <a:t>Windows Azure</a:t>
            </a:r>
            <a:r>
              <a:rPr lang="ru-RU" sz="2800" b="1" dirty="0" smtClean="0"/>
              <a:t> и проблемы ее использования в </a:t>
            </a:r>
            <a:r>
              <a:rPr lang="ru-RU" sz="2800" b="1" dirty="0" smtClean="0"/>
              <a:t>России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57364"/>
            <a:ext cx="7700461" cy="442915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Применение облачных вычислений в научных вычислениях (</a:t>
            </a:r>
            <a:r>
              <a:rPr lang="en-US" dirty="0" smtClean="0"/>
              <a:t>scientific computing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специализированных систем облачных вычислений по отраслям знаний и производственной деятельности</a:t>
            </a:r>
          </a:p>
          <a:p>
            <a:r>
              <a:rPr lang="ru-RU" dirty="0" smtClean="0"/>
              <a:t>Применение </a:t>
            </a:r>
            <a:r>
              <a:rPr lang="ru-RU" dirty="0" smtClean="0"/>
              <a:t>облачных вычислений при обучении в вузах и школах</a:t>
            </a:r>
          </a:p>
          <a:p>
            <a:r>
              <a:rPr lang="ru-RU" dirty="0" smtClean="0"/>
              <a:t>Применение </a:t>
            </a:r>
            <a:r>
              <a:rPr lang="ru-RU" dirty="0" smtClean="0"/>
              <a:t>облачных вычислений в социальных сетях</a:t>
            </a:r>
          </a:p>
          <a:p>
            <a:r>
              <a:rPr lang="ru-RU" dirty="0" smtClean="0"/>
              <a:t>Применение </a:t>
            </a:r>
            <a:r>
              <a:rPr lang="ru-RU" dirty="0" smtClean="0"/>
              <a:t>облачных вычислений для управления разнообразного рода информацией (облачные базы данных и знаний и др.)</a:t>
            </a:r>
          </a:p>
          <a:p>
            <a:r>
              <a:rPr lang="ru-RU" dirty="0" smtClean="0"/>
              <a:t>Интеграция </a:t>
            </a:r>
            <a:r>
              <a:rPr lang="ru-RU" dirty="0" smtClean="0"/>
              <a:t>общедоступных облаков (</a:t>
            </a:r>
            <a:r>
              <a:rPr lang="en-US" dirty="0" smtClean="0"/>
              <a:t>public clouds</a:t>
            </a:r>
            <a:r>
              <a:rPr lang="ru-RU" dirty="0" smtClean="0"/>
              <a:t>) в единое облако</a:t>
            </a:r>
          </a:p>
          <a:p>
            <a:r>
              <a:rPr lang="ru-RU" dirty="0" smtClean="0"/>
              <a:t>Исследования </a:t>
            </a:r>
            <a:r>
              <a:rPr lang="ru-RU" dirty="0" smtClean="0"/>
              <a:t>и разработки по эффективности облачных вычислений по различным </a:t>
            </a:r>
            <a:r>
              <a:rPr lang="ru-RU" dirty="0" smtClean="0"/>
              <a:t>критериям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01080" cy="1376160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ru-RU" sz="4000" b="1" dirty="0" smtClean="0"/>
              <a:t>Перспективы облачных вычислений в системе </a:t>
            </a:r>
            <a:r>
              <a:rPr lang="en-US" sz="4000" b="1" dirty="0" smtClean="0"/>
              <a:t>Windows Azure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349" y="1428736"/>
            <a:ext cx="7566052" cy="4697427"/>
          </a:xfrm>
        </p:spPr>
        <p:txBody>
          <a:bodyPr/>
          <a:lstStyle/>
          <a:p>
            <a:r>
              <a:rPr lang="ru-RU" dirty="0" smtClean="0"/>
              <a:t>Сафонов Владимир Олегович, д.т.н., проф., профессор кафедры информатики мат-мех. факультета СПбГУ</a:t>
            </a:r>
          </a:p>
          <a:p>
            <a:r>
              <a:rPr lang="en-US" dirty="0" smtClean="0"/>
              <a:t>Email: </a:t>
            </a:r>
            <a:r>
              <a:rPr lang="en-US" i="1" dirty="0" smtClean="0"/>
              <a:t> </a:t>
            </a:r>
            <a:r>
              <a:rPr lang="en-US" b="1" i="1" dirty="0" smtClean="0">
                <a:hlinkClick r:id="rId2"/>
              </a:rPr>
              <a:t>v_o_safonov@hotmail.com</a:t>
            </a:r>
            <a:r>
              <a:rPr lang="en-US" b="1" i="1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облачная почта)</a:t>
            </a:r>
          </a:p>
          <a:p>
            <a:r>
              <a:rPr lang="ru-RU" dirty="0" smtClean="0"/>
              <a:t>Личная </a:t>
            </a:r>
            <a:r>
              <a:rPr lang="en-US" dirty="0" smtClean="0"/>
              <a:t>Web-</a:t>
            </a:r>
            <a:r>
              <a:rPr lang="ru-RU" dirty="0" smtClean="0"/>
              <a:t>страница: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en-US" b="1" dirty="0" smtClean="0">
                <a:hlinkClick r:id="rId3"/>
              </a:rPr>
              <a:t>http://www.vladimirsafonov.org</a:t>
            </a:r>
            <a:r>
              <a:rPr lang="en-US" b="1" dirty="0" smtClean="0"/>
              <a:t> </a:t>
            </a:r>
          </a:p>
          <a:p>
            <a:r>
              <a:rPr lang="ru-RU" dirty="0" smtClean="0"/>
              <a:t>Приглашаю присылать отзывы, пожелания, предложения по курсу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72518" cy="9475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Контактная информация об авторе курса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18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Домашнее задание к лекции </a:t>
            </a:r>
            <a:r>
              <a:rPr lang="en-US" sz="4000" dirty="0" smtClean="0"/>
              <a:t>1</a:t>
            </a:r>
            <a:r>
              <a:rPr lang="ru-RU" sz="4000" smtClean="0"/>
              <a:t>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marL="182880" indent="-457200">
              <a:buAutoNum type="arabicPeriod"/>
            </a:pPr>
            <a:r>
              <a:rPr lang="ru-RU" dirty="0" smtClean="0"/>
              <a:t>Получите пробный 30-дневный доступ к </a:t>
            </a:r>
            <a:r>
              <a:rPr lang="en-US" dirty="0" smtClean="0"/>
              <a:t>Windows Azure, </a:t>
            </a:r>
            <a:r>
              <a:rPr lang="ru-RU" dirty="0" smtClean="0"/>
              <a:t>подпишитесь на бета-тестирование </a:t>
            </a:r>
            <a:r>
              <a:rPr lang="ru-RU" i="1" dirty="0" smtClean="0"/>
              <a:t>всех</a:t>
            </a:r>
            <a:r>
              <a:rPr lang="ru-RU" dirty="0" smtClean="0"/>
              <a:t> компонент</a:t>
            </a:r>
          </a:p>
          <a:p>
            <a:pPr marL="182880" indent="-457200">
              <a:buAutoNum type="arabicPeriod"/>
            </a:pPr>
            <a:r>
              <a:rPr lang="ru-RU" dirty="0" smtClean="0"/>
              <a:t>Проверьте в работе </a:t>
            </a:r>
            <a:r>
              <a:rPr lang="ru-RU" i="1" dirty="0" smtClean="0"/>
              <a:t>все </a:t>
            </a:r>
            <a:r>
              <a:rPr lang="ru-RU" dirty="0" smtClean="0"/>
              <a:t>возможности </a:t>
            </a:r>
            <a:r>
              <a:rPr lang="en-US" dirty="0" smtClean="0"/>
              <a:t>Azure</a:t>
            </a:r>
          </a:p>
          <a:p>
            <a:pPr marL="182880" indent="-457200">
              <a:buAutoNum type="arabicPeriod"/>
            </a:pPr>
            <a:r>
              <a:rPr lang="ru-RU" dirty="0" smtClean="0"/>
              <a:t>Ваши отзывы </a:t>
            </a:r>
            <a:r>
              <a:rPr lang="en-US" dirty="0" smtClean="0"/>
              <a:t>(feedback</a:t>
            </a:r>
            <a:r>
              <a:rPr lang="ru-RU" dirty="0" smtClean="0"/>
              <a:t>, в правом нижнем углу экрана</a:t>
            </a:r>
            <a:r>
              <a:rPr lang="en-US" dirty="0" smtClean="0"/>
              <a:t>) </a:t>
            </a:r>
            <a:r>
              <a:rPr lang="ru-RU" dirty="0" smtClean="0"/>
              <a:t>присылайте в корпорацию</a:t>
            </a:r>
            <a:r>
              <a:rPr lang="en-US" smtClean="0"/>
              <a:t> Microsoft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4055</TotalTime>
  <Words>594</Words>
  <Application>Microsoft Office PowerPoint</Application>
  <PresentationFormat>On-screen Show (4:3)</PresentationFormat>
  <Paragraphs>68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Волна</vt:lpstr>
      <vt:lpstr>Архитектура, возможности и методы использования платформы облачных вычислений Microsoft Windows Azure Лекция 16 Перспективы Windows Azure</vt:lpstr>
      <vt:lpstr>Доступ к Windows Azure</vt:lpstr>
      <vt:lpstr>Новые возможности Azure (1/3)</vt:lpstr>
      <vt:lpstr>Новые возможности Azure (2/3)</vt:lpstr>
      <vt:lpstr>Нерешенные вопросы Windows Azure и проблемы ее использования в России</vt:lpstr>
      <vt:lpstr> Перспективы облачных вычислений в системе Windows Azure</vt:lpstr>
      <vt:lpstr>Контактная информация об авторе курса</vt:lpstr>
      <vt:lpstr>Домашнее задание к лекции 16</vt:lpstr>
    </vt:vector>
  </TitlesOfParts>
  <Company>St.Petersburg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Архитектуры и модели программ и знаний. Лекция 2</dc:title>
  <dc:creator>Vladimir O. Safonov</dc:creator>
  <cp:lastModifiedBy>Пользователь Windows</cp:lastModifiedBy>
  <cp:revision>208</cp:revision>
  <dcterms:created xsi:type="dcterms:W3CDTF">2001-09-03T03:38:43Z</dcterms:created>
  <dcterms:modified xsi:type="dcterms:W3CDTF">2011-09-25T08:05:31Z</dcterms:modified>
</cp:coreProperties>
</file>