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82" r:id="rId1"/>
  </p:sldMasterIdLst>
  <p:notesMasterIdLst>
    <p:notesMasterId r:id="rId18"/>
  </p:notesMasterIdLst>
  <p:sldIdLst>
    <p:sldId id="256" r:id="rId2"/>
    <p:sldId id="267" r:id="rId3"/>
    <p:sldId id="257" r:id="rId4"/>
    <p:sldId id="258" r:id="rId5"/>
    <p:sldId id="259" r:id="rId6"/>
    <p:sldId id="260" r:id="rId7"/>
    <p:sldId id="261" r:id="rId8"/>
    <p:sldId id="268" r:id="rId9"/>
    <p:sldId id="269" r:id="rId10"/>
    <p:sldId id="271" r:id="rId11"/>
    <p:sldId id="270" r:id="rId12"/>
    <p:sldId id="262" r:id="rId13"/>
    <p:sldId id="264" r:id="rId14"/>
    <p:sldId id="265" r:id="rId15"/>
    <p:sldId id="266" r:id="rId16"/>
    <p:sldId id="263" r:id="rId17"/>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2787"/>
    <p:restoredTop sz="90929"/>
  </p:normalViewPr>
  <p:slideViewPr>
    <p:cSldViewPr>
      <p:cViewPr varScale="1">
        <p:scale>
          <a:sx n="71" d="100"/>
          <a:sy n="71" d="100"/>
        </p:scale>
        <p:origin x="-852"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07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07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F215F72E-AD00-43A6-94E1-87C5D9C64983}" type="slidenum">
              <a:rPr lang="en-US"/>
              <a:pPr>
                <a:defRPr/>
              </a:pPr>
              <a:t>‹#›</a:t>
            </a:fld>
            <a:endParaRPr lang="en-US"/>
          </a:p>
        </p:txBody>
      </p:sp>
    </p:spTree>
    <p:extLst>
      <p:ext uri="{BB962C8B-B14F-4D97-AF65-F5344CB8AC3E}">
        <p14:creationId xmlns:p14="http://schemas.microsoft.com/office/powerpoint/2010/main" xmlns="" val="183298019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a:noFill/>
        </p:spPr>
        <p:txBody>
          <a:bodyPr/>
          <a:lstStyle/>
          <a:p>
            <a:fld id="{C6899BF9-B07C-490E-8B30-F673EE4198C0}" type="slidenum">
              <a:rPr lang="en-US" smtClean="0"/>
              <a:pPr/>
              <a:t>1</a:t>
            </a:fld>
            <a:endParaRPr lang="en-US" smtClean="0"/>
          </a:p>
        </p:txBody>
      </p:sp>
      <p:sp>
        <p:nvSpPr>
          <p:cNvPr id="29699" name="Rectangle 2"/>
          <p:cNvSpPr>
            <a:spLocks noGrp="1" noRot="1" noChangeAspect="1" noChangeArrowheads="1" noTextEdit="1"/>
          </p:cNvSpPr>
          <p:nvPr>
            <p:ph type="sldImg"/>
          </p:nvPr>
        </p:nvSpPr>
        <p:spPr>
          <a:ln/>
        </p:spPr>
      </p:sp>
      <p:sp>
        <p:nvSpPr>
          <p:cNvPr id="29700" name="Rectangle 3"/>
          <p:cNvSpPr>
            <a:spLocks noGrp="1" noChangeArrowheads="1"/>
          </p:cNvSpPr>
          <p:nvPr>
            <p:ph type="body" idx="1"/>
          </p:nvPr>
        </p:nvSpPr>
        <p:spPr>
          <a:noFill/>
          <a:ln/>
        </p:spPr>
        <p:txBody>
          <a:bodyPr/>
          <a:lstStyle/>
          <a:p>
            <a:pPr eaLnBrk="1" hangingPunct="1"/>
            <a:r>
              <a:rPr lang="ru-RU" dirty="0" smtClean="0"/>
              <a:t>В</a:t>
            </a:r>
            <a:r>
              <a:rPr lang="ru-RU" baseline="0" dirty="0" smtClean="0"/>
              <a:t> данной лекции дан обзор современных подходов к архитектуре программного обеспечения.</a:t>
            </a:r>
            <a:endParaRPr lang="ru-RU" dirty="0" smtClean="0"/>
          </a:p>
          <a:p>
            <a:pPr eaLnBrk="1" hangingPunct="1"/>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Как мы видим</a:t>
            </a:r>
            <a:r>
              <a:rPr lang="ru-RU" baseline="0" dirty="0" smtClean="0"/>
              <a:t> из данной лекции, в настоящее время подход к разработке</a:t>
            </a:r>
          </a:p>
          <a:p>
            <a:r>
              <a:rPr lang="ru-RU" baseline="0" dirty="0" smtClean="0"/>
              <a:t>программного обеспечения существенно изменился даже за 10,</a:t>
            </a:r>
          </a:p>
          <a:p>
            <a:r>
              <a:rPr lang="ru-RU" baseline="0" dirty="0" smtClean="0"/>
              <a:t>а тем более – за 15 – 20 и более лет.</a:t>
            </a:r>
          </a:p>
          <a:p>
            <a:r>
              <a:rPr lang="ru-RU" baseline="0" dirty="0" smtClean="0"/>
              <a:t>Программы стали гораздо сложнее по архитектуре.</a:t>
            </a:r>
          </a:p>
          <a:p>
            <a:r>
              <a:rPr lang="ru-RU" baseline="0" dirty="0" smtClean="0"/>
              <a:t>Вместо изолированных разработок развиваются крупные сетевые проекты,</a:t>
            </a:r>
          </a:p>
          <a:p>
            <a:r>
              <a:rPr lang="ru-RU" baseline="0" dirty="0" smtClean="0"/>
              <a:t>основанные на современных принципах разработки и использования </a:t>
            </a:r>
            <a:r>
              <a:rPr lang="en-US" baseline="0" dirty="0" smtClean="0"/>
              <a:t>Web-</a:t>
            </a:r>
            <a:r>
              <a:rPr lang="ru-RU" baseline="0" dirty="0" smtClean="0"/>
              <a:t>сервисов.</a:t>
            </a:r>
          </a:p>
          <a:p>
            <a:r>
              <a:rPr lang="ru-RU" baseline="0" dirty="0" smtClean="0"/>
              <a:t>Именно такие разработки будут иметь наиболее важное значение в ближайшем будущим.</a:t>
            </a:r>
          </a:p>
          <a:p>
            <a:r>
              <a:rPr lang="ru-RU" baseline="0" dirty="0" smtClean="0"/>
              <a:t>Корпорация </a:t>
            </a:r>
            <a:r>
              <a:rPr lang="en-US" baseline="0" dirty="0" smtClean="0"/>
              <a:t>Microsoft </a:t>
            </a:r>
            <a:r>
              <a:rPr lang="ru-RU" baseline="0" dirty="0" smtClean="0"/>
              <a:t>является лидером подобных современных разработок,</a:t>
            </a:r>
          </a:p>
          <a:p>
            <a:r>
              <a:rPr lang="ru-RU" baseline="0" dirty="0" smtClean="0"/>
              <a:t>так как предоставляет для них наиболее современную платформу </a:t>
            </a:r>
            <a:r>
              <a:rPr lang="en-US" baseline="0" dirty="0" smtClean="0"/>
              <a:t>.NET,</a:t>
            </a:r>
          </a:p>
          <a:p>
            <a:r>
              <a:rPr lang="ru-RU" baseline="0" dirty="0" smtClean="0"/>
              <a:t>оперпционную систему </a:t>
            </a:r>
            <a:r>
              <a:rPr lang="en-US" baseline="0" dirty="0" smtClean="0"/>
              <a:t>Windows Azure </a:t>
            </a:r>
            <a:r>
              <a:rPr lang="ru-RU" baseline="0" dirty="0" smtClean="0"/>
              <a:t>для облачных вычислений,</a:t>
            </a:r>
          </a:p>
          <a:p>
            <a:r>
              <a:rPr lang="ru-RU" baseline="0" dirty="0" smtClean="0"/>
              <a:t>современные принцивы надежного и безопасного программирования</a:t>
            </a:r>
          </a:p>
          <a:p>
            <a:r>
              <a:rPr lang="ru-RU" baseline="0" dirty="0" smtClean="0"/>
              <a:t>и основанные на них инструменты.</a:t>
            </a:r>
          </a:p>
          <a:p>
            <a:endParaRPr lang="ru-RU" dirty="0"/>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15</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Вопросы</a:t>
            </a:r>
            <a:r>
              <a:rPr lang="ru-RU" baseline="0" dirty="0" smtClean="0"/>
              <a:t> и задания к лекции помогут студентам лучше разобраться в современных принципах архитектуры программ.</a:t>
            </a:r>
            <a:endParaRPr lang="ru-RU" baseline="0" smtClean="0"/>
          </a:p>
          <a:p>
            <a:endParaRPr lang="en-US"/>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16</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ru-RU" dirty="0" smtClean="0"/>
              <a:t>Рассмотрим</a:t>
            </a:r>
            <a:r>
              <a:rPr lang="ru-RU" baseline="0" dirty="0" smtClean="0"/>
              <a:t> некоторые наиболее характерные виды современного программного обеспечения.</a:t>
            </a:r>
          </a:p>
          <a:p>
            <a:r>
              <a:rPr lang="ru-RU" baseline="0" dirty="0" smtClean="0"/>
              <a:t>В целом для разработки ПО характерна тенденция к значительному усложнению архитектуры.</a:t>
            </a:r>
          </a:p>
          <a:p>
            <a:r>
              <a:rPr lang="ru-RU" i="1" baseline="0" dirty="0" smtClean="0"/>
              <a:t>Клиент-серверные системы </a:t>
            </a:r>
            <a:r>
              <a:rPr lang="ru-RU" i="0" baseline="0" dirty="0" smtClean="0"/>
              <a:t>получили весьма широкое распространение уже в течение десятков лет. Известны следующие основные разновидности серверов: сервер приложений, </a:t>
            </a:r>
            <a:r>
              <a:rPr lang="en-US" i="0" baseline="0" dirty="0" smtClean="0"/>
              <a:t>Web-</a:t>
            </a:r>
            <a:r>
              <a:rPr lang="ru-RU" i="0" baseline="0" dirty="0" smtClean="0"/>
              <a:t>сервер, сервер баз данных, сервер электронной почты, файл-сервер и др.</a:t>
            </a:r>
          </a:p>
          <a:p>
            <a:r>
              <a:rPr lang="ru-RU" i="1" baseline="0" dirty="0" smtClean="0"/>
              <a:t>Интернет </a:t>
            </a:r>
            <a:r>
              <a:rPr lang="en-US" i="1" baseline="0" dirty="0" smtClean="0"/>
              <a:t>(Web) – </a:t>
            </a:r>
            <a:r>
              <a:rPr lang="ru-RU" i="1" baseline="0" dirty="0" smtClean="0"/>
              <a:t>приложения</a:t>
            </a:r>
            <a:r>
              <a:rPr lang="ru-RU" i="0" baseline="0" dirty="0" smtClean="0"/>
              <a:t> предназначены для исполнения в Сети. В современных условиях большинство из них разрабатывается на платформе </a:t>
            </a:r>
            <a:r>
              <a:rPr lang="en-US" i="0" baseline="0" dirty="0" smtClean="0"/>
              <a:t>.NET </a:t>
            </a:r>
            <a:r>
              <a:rPr lang="ru-RU" i="0" baseline="0" dirty="0" smtClean="0"/>
              <a:t>или </a:t>
            </a:r>
            <a:r>
              <a:rPr lang="en-US" i="0" baseline="0" dirty="0" smtClean="0"/>
              <a:t>Java. </a:t>
            </a:r>
            <a:r>
              <a:rPr lang="ru-RU" i="0" baseline="0" dirty="0" smtClean="0"/>
              <a:t>хотя многие фирмы до сих пор пишут Интернет-приложения на </a:t>
            </a:r>
            <a:r>
              <a:rPr lang="en-US" i="0" baseline="0" dirty="0" smtClean="0"/>
              <a:t>C. </a:t>
            </a:r>
            <a:r>
              <a:rPr lang="ru-RU" i="0" baseline="0" dirty="0" smtClean="0"/>
              <a:t>Для </a:t>
            </a:r>
            <a:r>
              <a:rPr lang="en-US" i="0" baseline="0" dirty="0" smtClean="0"/>
              <a:t>Web-</a:t>
            </a:r>
            <a:r>
              <a:rPr lang="ru-RU" i="0" baseline="0" dirty="0" smtClean="0"/>
              <a:t>программирования также широко используются языки с динамическими типами – </a:t>
            </a:r>
            <a:r>
              <a:rPr lang="en-US" i="0" baseline="0" dirty="0" smtClean="0"/>
              <a:t>JavaScript, Python, Ruby.</a:t>
            </a:r>
            <a:endParaRPr lang="ru-RU" i="0" baseline="0" dirty="0" smtClean="0"/>
          </a:p>
          <a:p>
            <a:r>
              <a:rPr lang="ru-RU" i="0" baseline="0" dirty="0" smtClean="0"/>
              <a:t>Интернет-приложения подразделяются на клиентские (например, браузеры) и серверные (например, </a:t>
            </a:r>
            <a:r>
              <a:rPr lang="en-US" i="0" baseline="0" dirty="0" smtClean="0"/>
              <a:t>Web-</a:t>
            </a:r>
            <a:r>
              <a:rPr lang="ru-RU" i="0" baseline="0" dirty="0" smtClean="0"/>
              <a:t>сервисы).</a:t>
            </a:r>
            <a:endParaRPr lang="en-US" i="0" baseline="0" dirty="0" smtClean="0"/>
          </a:p>
          <a:p>
            <a:r>
              <a:rPr lang="ru-RU" i="1" baseline="0" dirty="0" smtClean="0"/>
              <a:t>Интегрированные решения </a:t>
            </a:r>
            <a:r>
              <a:rPr lang="ru-RU" i="0" baseline="0" dirty="0" smtClean="0"/>
              <a:t>являются распределенными программами для управления предприятиями, фирмами, банками. Для них характерно наличие модулей для аутентификации и авторизации пользователей, работы с базами данных, работы с сетью, бизнес-логики. Интегрированные решения могут быть разработаны с использованием различных языков программирования и работают в интранет-сетях.</a:t>
            </a:r>
          </a:p>
          <a:p>
            <a:r>
              <a:rPr lang="ru-RU" i="1" baseline="0" dirty="0" smtClean="0"/>
              <a:t>Встроенные системы</a:t>
            </a:r>
            <a:r>
              <a:rPr lang="ru-RU" i="0" baseline="0" dirty="0" smtClean="0"/>
              <a:t> – это программное обеспечение специализированных микропроцессоров, управляющих работой самых различных устройств – от атомных реакторов до холодильников, линий электропередач и автомобилей. Характерным требованием к программному обеспечению встроенных систем является малое время ответа </a:t>
            </a:r>
            <a:r>
              <a:rPr lang="en-US" i="0" baseline="0" dirty="0" smtClean="0"/>
              <a:t>(response time)</a:t>
            </a:r>
            <a:r>
              <a:rPr lang="ru-RU" i="0" baseline="0" dirty="0" smtClean="0"/>
              <a:t>, от которого зависит работоспособность, надежность и безопасность системы и управляемого ею объекта в целом. Типичное требование к основному циклу работы системы – отсутствие прерываний.</a:t>
            </a:r>
          </a:p>
          <a:p>
            <a:r>
              <a:rPr lang="ru-RU" i="1" baseline="0" dirty="0" smtClean="0"/>
              <a:t>Программное обеспечение мобульных устройств</a:t>
            </a:r>
            <a:r>
              <a:rPr lang="ru-RU" i="0" baseline="0" dirty="0" smtClean="0"/>
              <a:t> – одна из наиболее современных разновидностей ПО. Его особенности: ограничения на ресурсы (прежде всего память), необходимость учитывать различия в архитектуре мобильных устройств, прежде всего – дисплеев и клавиш управления. ПО мобильных устройств, как правило, разрабатывается на платформе </a:t>
            </a:r>
            <a:r>
              <a:rPr lang="en-US" i="0" baseline="0" dirty="0" smtClean="0"/>
              <a:t>Java, </a:t>
            </a:r>
            <a:r>
              <a:rPr lang="ru-RU" i="0" baseline="0" dirty="0" smtClean="0"/>
              <a:t>либо с использованием продуктов </a:t>
            </a:r>
            <a:r>
              <a:rPr lang="en-US" i="0" baseline="0" dirty="0" smtClean="0"/>
              <a:t>Microsoft, </a:t>
            </a:r>
            <a:r>
              <a:rPr lang="ru-RU" i="0" baseline="0" dirty="0" smtClean="0"/>
              <a:t>например, </a:t>
            </a:r>
            <a:r>
              <a:rPr lang="en-US" i="0" baseline="0" dirty="0" smtClean="0"/>
              <a:t>.NET Compact Framework.</a:t>
            </a:r>
          </a:p>
          <a:p>
            <a:r>
              <a:rPr lang="ru-RU" i="0" baseline="0" dirty="0" smtClean="0"/>
              <a:t>Как экзотический, но актуальный пример, приведем ПО </a:t>
            </a:r>
            <a:r>
              <a:rPr lang="ru-RU" i="1" baseline="0" dirty="0" smtClean="0"/>
              <a:t>носимых компьютеров</a:t>
            </a:r>
            <a:r>
              <a:rPr lang="ru-RU" i="0" baseline="0" dirty="0" smtClean="0"/>
              <a:t>. Они встроены в одежду, комбинезоны, обувь и др., используемые человеком, и выполняют мониторинг состояния и поведения человека и дают экспертные рекомендации. Данный класс устройств также имеет жесткие ограничения по памяти.</a:t>
            </a:r>
          </a:p>
          <a:p>
            <a:r>
              <a:rPr lang="ru-RU" i="1" baseline="0" dirty="0" smtClean="0"/>
              <a:t>ПО промежуточного уровня</a:t>
            </a:r>
            <a:r>
              <a:rPr lang="ru-RU" i="0" baseline="0" dirty="0" smtClean="0"/>
              <a:t> </a:t>
            </a:r>
            <a:r>
              <a:rPr lang="en-US" i="0" baseline="0" dirty="0" smtClean="0"/>
              <a:t>(middleware) </a:t>
            </a:r>
            <a:r>
              <a:rPr lang="ru-RU" i="0" baseline="0" dirty="0" smtClean="0"/>
              <a:t>занимает промежуточное положение между клиентом и сервером. К наиболее типичным примерам </a:t>
            </a:r>
            <a:r>
              <a:rPr lang="en-US" i="0" baseline="0" dirty="0" smtClean="0"/>
              <a:t>middleware </a:t>
            </a:r>
            <a:r>
              <a:rPr lang="ru-RU" i="0" baseline="0" dirty="0" smtClean="0"/>
              <a:t>относится, например, ПО для поддержки протоколов  отправки и приема мгновенных сообщений (</a:t>
            </a:r>
            <a:r>
              <a:rPr lang="en-US" i="0" baseline="0" dirty="0" smtClean="0"/>
              <a:t>instant messaging and presence).</a:t>
            </a:r>
          </a:p>
          <a:p>
            <a:r>
              <a:rPr lang="ru-RU" i="1" baseline="0" dirty="0" smtClean="0"/>
              <a:t>ПО центров обработки данных</a:t>
            </a:r>
            <a:r>
              <a:rPr lang="ru-RU" i="0" baseline="0" dirty="0" smtClean="0"/>
              <a:t> (ЦОД)  - еще один современный вид программного обеспечения. В нем особо важную роль играют СУБД, например, </a:t>
            </a:r>
            <a:r>
              <a:rPr lang="en-US" i="0" baseline="0" dirty="0" smtClean="0"/>
              <a:t>Microsoft SQL Server</a:t>
            </a:r>
            <a:r>
              <a:rPr lang="ru-RU" i="0" baseline="0" dirty="0" smtClean="0"/>
              <a:t>.</a:t>
            </a:r>
          </a:p>
          <a:p>
            <a:r>
              <a:rPr lang="ru-RU" i="1" baseline="0" dirty="0" smtClean="0"/>
              <a:t>ПО для виртуализации</a:t>
            </a:r>
            <a:r>
              <a:rPr lang="ru-RU" i="0" baseline="0" dirty="0" smtClean="0"/>
              <a:t> – это современный вид ПО, предназначенный для инсталляции и использования виртуальных машин на реальное оборудование с целью расширения функций компьютерной аппаратуры, использования других ОС и ПО для других платформ. Пример – </a:t>
            </a:r>
            <a:r>
              <a:rPr lang="en-US" i="0" baseline="0" dirty="0" smtClean="0"/>
              <a:t>Microsoft Virtual PC.</a:t>
            </a:r>
          </a:p>
          <a:p>
            <a:r>
              <a:rPr lang="ru-RU" i="0" baseline="0" dirty="0" smtClean="0"/>
              <a:t>ПО для облачных вычислений </a:t>
            </a:r>
            <a:r>
              <a:rPr lang="en-US" i="0" baseline="0" dirty="0" smtClean="0"/>
              <a:t>(cloud computing) – </a:t>
            </a:r>
            <a:r>
              <a:rPr lang="ru-RU" i="0" baseline="0" dirty="0" smtClean="0"/>
              <a:t>это сетевые операционные системы (например, </a:t>
            </a:r>
            <a:r>
              <a:rPr lang="en-US" i="0" baseline="0" dirty="0" smtClean="0"/>
              <a:t>Microsoft Windows Azure) </a:t>
            </a:r>
            <a:r>
              <a:rPr lang="ru-RU" i="0" baseline="0" dirty="0" smtClean="0"/>
              <a:t>и программное обеспечение, функцией которого является обеспечение работы пользователей через </a:t>
            </a:r>
            <a:r>
              <a:rPr lang="en-US" i="0" baseline="0" dirty="0" smtClean="0"/>
              <a:t>“</a:t>
            </a:r>
            <a:r>
              <a:rPr lang="ru-RU" i="0" baseline="0" dirty="0" smtClean="0"/>
              <a:t>облако</a:t>
            </a:r>
            <a:r>
              <a:rPr lang="en-US" i="0" baseline="0" dirty="0" smtClean="0"/>
              <a:t>”, </a:t>
            </a:r>
            <a:r>
              <a:rPr lang="ru-RU" i="0" baseline="0" dirty="0" smtClean="0"/>
              <a:t>т.е. через сеть, хранения данных и приложений на </a:t>
            </a:r>
            <a:r>
              <a:rPr lang="en-US" i="0" baseline="0" dirty="0" smtClean="0"/>
              <a:t>“</a:t>
            </a:r>
            <a:r>
              <a:rPr lang="ru-RU" i="0" baseline="0" dirty="0" smtClean="0"/>
              <a:t>облачных</a:t>
            </a:r>
            <a:r>
              <a:rPr lang="en-US" i="0" baseline="0" dirty="0" smtClean="0"/>
              <a:t>” </a:t>
            </a:r>
            <a:r>
              <a:rPr lang="ru-RU" i="0" baseline="0" dirty="0" smtClean="0"/>
              <a:t>серверах.</a:t>
            </a:r>
          </a:p>
          <a:p>
            <a:r>
              <a:rPr lang="ru-RU" i="1" baseline="0" dirty="0" smtClean="0"/>
              <a:t>ПО для управления знаниями</a:t>
            </a:r>
            <a:r>
              <a:rPr lang="ru-RU" i="0" baseline="0" dirty="0" smtClean="0"/>
              <a:t> играет в настоящее время все более важную роль, в связи с интеллектуализацией </a:t>
            </a:r>
            <a:r>
              <a:rPr lang="en-US" i="0" baseline="0" dirty="0" smtClean="0"/>
              <a:t>Web </a:t>
            </a:r>
            <a:r>
              <a:rPr lang="ru-RU" i="0" baseline="0" dirty="0" smtClean="0"/>
              <a:t>и все большей популярностью разработки интеллектуальных программных решений. Примеры: </a:t>
            </a:r>
            <a:r>
              <a:rPr lang="en-US" i="0" baseline="0" dirty="0" smtClean="0"/>
              <a:t>Protégé, </a:t>
            </a:r>
            <a:r>
              <a:rPr lang="ru-RU" i="0" baseline="0" dirty="0" smtClean="0"/>
              <a:t>система управления знаниями, разработанная в Стэнфордском университете, обеспечивающая работу на языке определения онтологий </a:t>
            </a:r>
            <a:r>
              <a:rPr lang="en-US" i="0" baseline="0" dirty="0" smtClean="0"/>
              <a:t>OWL; </a:t>
            </a:r>
            <a:r>
              <a:rPr lang="ru-RU" i="0" baseline="0" dirty="0" smtClean="0"/>
              <a:t>система </a:t>
            </a:r>
            <a:r>
              <a:rPr lang="en-US" i="0" baseline="0" dirty="0" smtClean="0"/>
              <a:t>Knowledge.NET </a:t>
            </a:r>
            <a:r>
              <a:rPr lang="ru-RU" i="0" baseline="0" dirty="0" smtClean="0"/>
              <a:t>разработки Санкт-Петербургского университета, расширение </a:t>
            </a:r>
            <a:r>
              <a:rPr lang="en-US" i="0" baseline="0" dirty="0" smtClean="0"/>
              <a:t>C# </a:t>
            </a:r>
            <a:r>
              <a:rPr lang="ru-RU" i="0" baseline="0" dirty="0" smtClean="0"/>
              <a:t>средствами представления знаний и интегрированная среда для платформы </a:t>
            </a:r>
            <a:r>
              <a:rPr lang="en-US" i="0" baseline="0" dirty="0" smtClean="0"/>
              <a:t>.NET.</a:t>
            </a:r>
            <a:endParaRPr lang="en-US" i="1" baseline="0" dirty="0" smtClean="0"/>
          </a:p>
          <a:p>
            <a:endParaRPr lang="en-US" i="1" dirty="0"/>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Наиболее</a:t>
            </a:r>
            <a:r>
              <a:rPr lang="ru-RU" baseline="0" dirty="0" smtClean="0"/>
              <a:t> важная особенность современных программных систем – </a:t>
            </a:r>
            <a:r>
              <a:rPr lang="en-US" baseline="0" dirty="0" smtClean="0"/>
              <a:t>Internet-awareness, </a:t>
            </a:r>
            <a:r>
              <a:rPr lang="ru-RU" baseline="0" dirty="0" smtClean="0"/>
              <a:t>т.е. ориентация на использование в Интернете. Наилучшими воплощениями этого принципа являются платформы </a:t>
            </a:r>
            <a:r>
              <a:rPr lang="en-US" baseline="0" dirty="0" smtClean="0"/>
              <a:t>.NET </a:t>
            </a:r>
            <a:r>
              <a:rPr lang="ru-RU" baseline="0" dirty="0" smtClean="0"/>
              <a:t>и </a:t>
            </a:r>
            <a:r>
              <a:rPr lang="en-US" baseline="0" dirty="0" smtClean="0"/>
              <a:t>Java.</a:t>
            </a:r>
          </a:p>
          <a:p>
            <a:r>
              <a:rPr lang="ru-RU" baseline="0" dirty="0" smtClean="0"/>
              <a:t>Для современного ПО характерна универсализация представления моделей программ и данных, которая во многом вытекает из сетевой ориентации ПО. </a:t>
            </a:r>
            <a:r>
              <a:rPr lang="en-US" baseline="0" dirty="0" smtClean="0"/>
              <a:t>Unified Modeling Language (UML) </a:t>
            </a:r>
            <a:r>
              <a:rPr lang="ru-RU" baseline="0" dirty="0" smtClean="0"/>
              <a:t>уже 20 лет используется как де-факто стандарт для моделирования программ и процессов их разработки. Что касается представления данных, то здесь де-факто стандартом является </a:t>
            </a:r>
            <a:r>
              <a:rPr lang="en-US" baseline="0" dirty="0" smtClean="0"/>
              <a:t>XML, </a:t>
            </a:r>
            <a:r>
              <a:rPr lang="ru-RU" baseline="0" dirty="0" smtClean="0"/>
              <a:t>обеспечивающий единое текстовое структурированное представление данных.</a:t>
            </a:r>
          </a:p>
          <a:p>
            <a:r>
              <a:rPr lang="en-US" i="0" baseline="0" dirty="0" smtClean="0"/>
              <a:t>Trustworthy computing (</a:t>
            </a:r>
            <a:r>
              <a:rPr lang="ru-RU" i="0" baseline="0" dirty="0" smtClean="0"/>
              <a:t>надежные и безопасные вычисления) – подход к разработке ПО, предложенный фирмой </a:t>
            </a:r>
            <a:r>
              <a:rPr lang="en-US" i="0" baseline="0" dirty="0" smtClean="0"/>
              <a:t>Microsoft. </a:t>
            </a:r>
            <a:r>
              <a:rPr lang="ru-RU" i="0" baseline="0" dirty="0" smtClean="0"/>
              <a:t>Его суть в том, чтобы на всех этапах проектирования и разработки программы учитывать требования к надежности и безопасности, реализовывать их в программном продукте и применять специальные виды тестирования для их верификации.</a:t>
            </a:r>
          </a:p>
          <a:p>
            <a:r>
              <a:rPr lang="ru-RU" i="0" baseline="0" dirty="0" smtClean="0"/>
              <a:t>Важный принцип современного ПО – </a:t>
            </a:r>
            <a:r>
              <a:rPr lang="ru-RU" i="1" baseline="0" dirty="0" smtClean="0"/>
              <a:t>единая инфраструктура</a:t>
            </a:r>
            <a:r>
              <a:rPr lang="ru-RU" i="0" baseline="0" dirty="0" smtClean="0"/>
              <a:t>, в которую должны быть интегрированы инструменты, данные, знания и программы, используемые для решения прикладных задач.</a:t>
            </a:r>
          </a:p>
          <a:p>
            <a:r>
              <a:rPr lang="ru-RU" i="1" baseline="0" dirty="0" smtClean="0"/>
              <a:t>Повторная используемость </a:t>
            </a:r>
            <a:r>
              <a:rPr lang="en-US" i="1" baseline="0" dirty="0" smtClean="0"/>
              <a:t>(reusability) </a:t>
            </a:r>
            <a:r>
              <a:rPr lang="ru-RU" i="0" baseline="0" dirty="0" smtClean="0"/>
              <a:t> кода весьма важна для успешной разработки программ, так как позволяет существенно экономить ресурсы при разработке.</a:t>
            </a:r>
          </a:p>
          <a:p>
            <a:r>
              <a:rPr lang="ru-RU" i="1" baseline="0" dirty="0" smtClean="0"/>
              <a:t>Сервисно-ориентированная архитектура</a:t>
            </a:r>
            <a:r>
              <a:rPr lang="ru-RU" i="0" baseline="0" dirty="0" smtClean="0"/>
              <a:t>  ПО отражает тенденцию к явному выделению понятия программного </a:t>
            </a:r>
            <a:r>
              <a:rPr lang="ru-RU" i="1" baseline="0" dirty="0" smtClean="0"/>
              <a:t>сервиса</a:t>
            </a:r>
            <a:r>
              <a:rPr lang="ru-RU" i="0" baseline="0" dirty="0" smtClean="0"/>
              <a:t> (преимущественно, </a:t>
            </a:r>
            <a:r>
              <a:rPr lang="en-US" i="0" baseline="0" dirty="0" smtClean="0"/>
              <a:t>Web-</a:t>
            </a:r>
            <a:r>
              <a:rPr lang="ru-RU" i="0" baseline="0" dirty="0" smtClean="0"/>
              <a:t>сервиса). О ней подробно пойдет речь в данном курсе.</a:t>
            </a:r>
          </a:p>
          <a:p>
            <a:r>
              <a:rPr lang="ru-RU" i="1" baseline="0" dirty="0" smtClean="0"/>
              <a:t>Виртуализация</a:t>
            </a:r>
            <a:r>
              <a:rPr lang="ru-RU" i="0" baseline="0" dirty="0" smtClean="0"/>
              <a:t> широко применяется в программном обеспечении для моделирования новых аппаратных архитектур, расширения возможностей доступа к данным, памяти и др.</a:t>
            </a:r>
          </a:p>
          <a:p>
            <a:r>
              <a:rPr lang="ru-RU" i="1" baseline="0" dirty="0" smtClean="0"/>
              <a:t>Облачные вычисления (</a:t>
            </a:r>
            <a:r>
              <a:rPr lang="en-US" i="1" baseline="0" dirty="0" smtClean="0"/>
              <a:t>cloud computing) </a:t>
            </a:r>
            <a:r>
              <a:rPr lang="en-US" i="0" baseline="0" dirty="0" smtClean="0"/>
              <a:t> - </a:t>
            </a:r>
            <a:r>
              <a:rPr lang="ru-RU" i="0" baseline="0" dirty="0" smtClean="0"/>
              <a:t>в настоящее время один из наиболее популярных подходов к разработке и использованию ПО, реализующий метафору </a:t>
            </a:r>
            <a:r>
              <a:rPr lang="en-US" i="0" baseline="0" dirty="0" smtClean="0"/>
              <a:t>“</a:t>
            </a:r>
            <a:r>
              <a:rPr lang="ru-RU" i="0" baseline="0" dirty="0" smtClean="0"/>
              <a:t>облака</a:t>
            </a:r>
            <a:r>
              <a:rPr lang="en-US" i="0" baseline="0" dirty="0" smtClean="0"/>
              <a:t>” (cloud) – </a:t>
            </a:r>
            <a:r>
              <a:rPr lang="ru-RU" i="0" baseline="0" dirty="0" smtClean="0"/>
              <a:t>Интернет- или интранет-сети, через которую пользователям доступны ресурсы – приложения, данные, знания. Данный подход подробно рассмотрен в курсе.</a:t>
            </a:r>
          </a:p>
          <a:p>
            <a:r>
              <a:rPr lang="ru-RU" i="1" baseline="0" dirty="0" smtClean="0"/>
              <a:t>Управление знаниями </a:t>
            </a:r>
            <a:r>
              <a:rPr lang="en-US" i="1" baseline="0" dirty="0" smtClean="0"/>
              <a:t>(knowledge management)</a:t>
            </a:r>
            <a:r>
              <a:rPr lang="en-US" i="0" baseline="0" dirty="0" smtClean="0"/>
              <a:t> </a:t>
            </a:r>
            <a:r>
              <a:rPr lang="ru-RU" i="0" baseline="0" dirty="0" smtClean="0"/>
              <a:t>играет важнейшую роль в современном ПО, так как для решения многих реальных задач недостаточно чисто алгоритмических методов</a:t>
            </a:r>
            <a:r>
              <a:rPr lang="en-US" i="0" baseline="0" dirty="0" smtClean="0"/>
              <a:t>; </a:t>
            </a:r>
            <a:r>
              <a:rPr lang="ru-RU" i="0" baseline="0" dirty="0" smtClean="0"/>
              <a:t>требуется </a:t>
            </a:r>
            <a:r>
              <a:rPr lang="ru-RU" i="1" u="none" baseline="0" dirty="0" smtClean="0"/>
              <a:t>интеграция </a:t>
            </a:r>
            <a:r>
              <a:rPr lang="ru-RU" i="0" u="none" baseline="0" dirty="0" smtClean="0"/>
              <a:t>методов инженерии программ и инженерии знаний. Эта важная идея реализована в нашей системе управления знаниями </a:t>
            </a:r>
            <a:r>
              <a:rPr lang="en-US" i="0" u="none" baseline="0" dirty="0" smtClean="0"/>
              <a:t>Knowledge.NET (</a:t>
            </a:r>
            <a:r>
              <a:rPr lang="ru-RU" i="0" u="none" baseline="0" dirty="0" smtClean="0"/>
              <a:t>см. лекцию 31).</a:t>
            </a:r>
          </a:p>
          <a:p>
            <a:endParaRPr lang="ru-RU" i="1" u="none" baseline="0" dirty="0" smtClean="0"/>
          </a:p>
          <a:p>
            <a:endParaRPr lang="en-US" dirty="0"/>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Рассмотренные</a:t>
            </a:r>
            <a:r>
              <a:rPr lang="ru-RU" baseline="0" dirty="0" smtClean="0"/>
              <a:t> принципы организации ПО наилучшим образом воплощены в двух современных платформах для разработки программ </a:t>
            </a:r>
            <a:r>
              <a:rPr lang="en-US" baseline="0" dirty="0" smtClean="0"/>
              <a:t>.NET </a:t>
            </a:r>
            <a:r>
              <a:rPr lang="ru-RU" baseline="0" dirty="0" smtClean="0"/>
              <a:t>и </a:t>
            </a:r>
            <a:r>
              <a:rPr lang="en-US" baseline="0" dirty="0" smtClean="0"/>
              <a:t>Java.</a:t>
            </a:r>
          </a:p>
          <a:p>
            <a:r>
              <a:rPr lang="ru-RU" baseline="0" dirty="0" smtClean="0"/>
              <a:t>Их особенности кратко охарактеризованы на слайде.</a:t>
            </a:r>
          </a:p>
          <a:p>
            <a:r>
              <a:rPr lang="ru-RU" baseline="0" dirty="0" smtClean="0"/>
              <a:t>На протяжении всего курса они будут рассматриваться как примеры использования современных архитектур и моделей программ. </a:t>
            </a:r>
            <a:endParaRPr lang="en-US" baseline="0" dirty="0" smtClean="0"/>
          </a:p>
          <a:p>
            <a:r>
              <a:rPr lang="ru-RU" baseline="0" dirty="0" smtClean="0"/>
              <a:t>Платформа </a:t>
            </a:r>
            <a:r>
              <a:rPr lang="en-US" baseline="0" dirty="0" smtClean="0"/>
              <a:t>.NET</a:t>
            </a:r>
            <a:r>
              <a:rPr lang="ru-RU" baseline="0" dirty="0" smtClean="0"/>
              <a:t> более подробно рассмотрена в</a:t>
            </a:r>
            <a:r>
              <a:rPr lang="en-US" baseline="0" dirty="0" smtClean="0"/>
              <a:t> </a:t>
            </a:r>
            <a:r>
              <a:rPr lang="ru-RU" baseline="0" dirty="0" smtClean="0"/>
              <a:t>данном курсе.</a:t>
            </a:r>
          </a:p>
          <a:p>
            <a:r>
              <a:rPr lang="ru-RU" baseline="0" dirty="0" smtClean="0"/>
              <a:t>Платформа </a:t>
            </a:r>
            <a:r>
              <a:rPr lang="en-US" baseline="0" dirty="0" smtClean="0"/>
              <a:t>Java </a:t>
            </a:r>
            <a:r>
              <a:rPr lang="ru-RU" baseline="0" dirty="0" smtClean="0"/>
              <a:t>рассмотрена в книга автора </a:t>
            </a:r>
            <a:r>
              <a:rPr lang="en-US" baseline="0" dirty="0" smtClean="0"/>
              <a:t>“</a:t>
            </a:r>
            <a:r>
              <a:rPr lang="ru-RU" baseline="0" dirty="0" smtClean="0"/>
              <a:t>Введение в </a:t>
            </a:r>
            <a:r>
              <a:rPr lang="en-US" baseline="0" dirty="0" smtClean="0"/>
              <a:t>Java-</a:t>
            </a:r>
            <a:r>
              <a:rPr lang="ru-RU" baseline="0" dirty="0" smtClean="0"/>
              <a:t>технологию</a:t>
            </a:r>
            <a:r>
              <a:rPr lang="en-US" baseline="0" dirty="0" smtClean="0"/>
              <a:t>”, </a:t>
            </a:r>
            <a:r>
              <a:rPr lang="ru-RU" baseline="0" dirty="0" smtClean="0"/>
              <a:t>а также в курсе по </a:t>
            </a:r>
            <a:r>
              <a:rPr lang="en-US" baseline="0" dirty="0" smtClean="0"/>
              <a:t>Java-</a:t>
            </a:r>
            <a:r>
              <a:rPr lang="ru-RU" baseline="0" dirty="0" smtClean="0"/>
              <a:t>технологии, опубликованном на сайте фирмы </a:t>
            </a:r>
            <a:r>
              <a:rPr lang="en-US" baseline="0" dirty="0" smtClean="0"/>
              <a:t>Sun.</a:t>
            </a:r>
            <a:endParaRPr lang="en-US" dirty="0"/>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ru-RU" dirty="0" smtClean="0"/>
              <a:t>При разработке программ весьма важно четко сформулировать, какие характеристики, качества, свойства программ наиболее важны с точки зрения пользователя и с точки зрения разработчика.</a:t>
            </a:r>
          </a:p>
          <a:p>
            <a:r>
              <a:rPr lang="ru-RU" dirty="0" smtClean="0"/>
              <a:t>Для</a:t>
            </a:r>
            <a:r>
              <a:rPr lang="ru-RU" baseline="0" dirty="0" smtClean="0"/>
              <a:t> пользователя наиболее важно такое качестве программы, как </a:t>
            </a:r>
            <a:r>
              <a:rPr lang="ru-RU" i="1" baseline="0" dirty="0" smtClean="0"/>
              <a:t>полезность, работоспособность </a:t>
            </a:r>
            <a:r>
              <a:rPr lang="en-US" i="1" baseline="0" dirty="0" smtClean="0"/>
              <a:t>(usability)</a:t>
            </a:r>
            <a:r>
              <a:rPr lang="ru-RU" i="0" baseline="0" dirty="0" smtClean="0"/>
              <a:t>. Оно означает, что программа применима и полезна для решения каких-либо важных для пользователя задач, т.е. выполняет то, что от нее ожидается. К сожалению, в практике инженерии программ даже этому требованию удовлетворяет лишь небольшая часть разработанных в мире программных продуктов. Причина – изменение требований к ПО, изменение характера задач, несогласованность между заказчиком (пользователем) и разработчиком.</a:t>
            </a:r>
          </a:p>
          <a:p>
            <a:r>
              <a:rPr lang="ru-RU" i="1" baseline="0" dirty="0" smtClean="0"/>
              <a:t>Дружественность к пользователю</a:t>
            </a:r>
            <a:r>
              <a:rPr lang="ru-RU" i="0" baseline="0" dirty="0" smtClean="0"/>
              <a:t> означает, что программа должна иметь удобный, простой и понятный пользовательский интерфейс, что, к сожалению, подчас во многих программных продуктах далеко не так – чрезмерно усложнена иерархия меню, реализованы горячие клавиши, случайное нажатие которых приводит к непредсказуемым последствиям и т.д. Пользовательский интерфейс и ныне остается серьезной проблемой инженерии программ.</a:t>
            </a:r>
          </a:p>
          <a:p>
            <a:r>
              <a:rPr lang="ru-RU" i="0" baseline="0" dirty="0" smtClean="0"/>
              <a:t>Уже говорилось о том, насколько важны для пользователя требования надежности и безопасности программы (</a:t>
            </a:r>
            <a:r>
              <a:rPr lang="en-US" i="0" baseline="0" dirty="0" smtClean="0"/>
              <a:t>trustworthy computing).</a:t>
            </a:r>
          </a:p>
          <a:p>
            <a:r>
              <a:rPr lang="ru-RU" i="0" baseline="0" dirty="0" smtClean="0"/>
              <a:t>С точки зрения разработчика, наиболее важна систематическая организация программы, позволяющая повторно использовать программные компоненты, из которых она состоит, эффективность программы (по четко определенному критерию, например, минимальное время выполнения), переносимость программы на другие целевые платформы, легкость сопровождения программы, читаемость и ясность ее кода, применение принципов надежного и безопасного программирования при ее проектировании и разработке.</a:t>
            </a:r>
            <a:endParaRPr lang="en-US" i="1" dirty="0"/>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ru-RU" dirty="0" smtClean="0"/>
              <a:t>Подход</a:t>
            </a:r>
            <a:r>
              <a:rPr lang="ru-RU" baseline="0" dirty="0" smtClean="0"/>
              <a:t> к разработке программ лишь тогда может называться </a:t>
            </a:r>
            <a:r>
              <a:rPr lang="ru-RU" i="1" baseline="0" dirty="0" smtClean="0"/>
              <a:t>технологией программирования</a:t>
            </a:r>
            <a:r>
              <a:rPr lang="ru-RU" i="0" baseline="0" dirty="0" smtClean="0"/>
              <a:t> и использоваться как готовая технология группой разработчиков, в форме, отчужденной от авторов технологии и без их участия, если в технологии поддержаны три группы элементов:</a:t>
            </a:r>
          </a:p>
          <a:p>
            <a:pPr>
              <a:buFontTx/>
              <a:buChar char="-"/>
            </a:pPr>
            <a:r>
              <a:rPr lang="ru-RU" i="0" baseline="0" dirty="0" smtClean="0"/>
              <a:t>Концептуальные средства, т.е. основные понятия и связи между ними</a:t>
            </a:r>
          </a:p>
          <a:p>
            <a:pPr>
              <a:buFontTx/>
              <a:buChar char="-"/>
            </a:pPr>
            <a:r>
              <a:rPr lang="ru-RU" i="0" baseline="0" dirty="0" smtClean="0"/>
              <a:t> Инструментальные средства, поддерживающие данную технологию</a:t>
            </a:r>
          </a:p>
          <a:p>
            <a:pPr>
              <a:buFontTx/>
              <a:buChar char="-"/>
            </a:pPr>
            <a:r>
              <a:rPr lang="ru-RU" dirty="0" smtClean="0"/>
              <a:t> Организационные средства, т.е. схемы организации процесса разработки программ.</a:t>
            </a:r>
          </a:p>
          <a:p>
            <a:pPr>
              <a:buFontTx/>
              <a:buNone/>
            </a:pPr>
            <a:r>
              <a:rPr lang="ru-RU" dirty="0" smtClean="0"/>
              <a:t>Рекомендуемая литература по данному вопросу: В.О. Сафонов. Языки и методы программирования</a:t>
            </a:r>
          </a:p>
          <a:p>
            <a:pPr>
              <a:buFontTx/>
              <a:buNone/>
            </a:pPr>
            <a:r>
              <a:rPr lang="ru-RU" dirty="0" smtClean="0"/>
              <a:t>в системе Эльбрус</a:t>
            </a:r>
            <a:r>
              <a:rPr lang="en-US" dirty="0" smtClean="0"/>
              <a:t>”. – </a:t>
            </a:r>
            <a:r>
              <a:rPr lang="ru-RU" dirty="0" smtClean="0"/>
              <a:t>М.:</a:t>
            </a:r>
            <a:r>
              <a:rPr lang="ru-RU" baseline="0" dirty="0" smtClean="0"/>
              <a:t> Наука, 1989, глава по технологии программирования.</a:t>
            </a:r>
          </a:p>
          <a:p>
            <a:pPr>
              <a:buFontTx/>
              <a:buNone/>
            </a:pPr>
            <a:endParaRPr lang="ru-RU" dirty="0"/>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ru-RU" dirty="0" smtClean="0"/>
              <a:t>Сервисно-ориентированная архитектура (СОА) появилась сравнительно недавно, с появлением </a:t>
            </a:r>
            <a:r>
              <a:rPr lang="en-US" dirty="0" smtClean="0"/>
              <a:t>Web-</a:t>
            </a:r>
            <a:r>
              <a:rPr lang="ru-RU" dirty="0" smtClean="0"/>
              <a:t>сервисов.</a:t>
            </a:r>
          </a:p>
          <a:p>
            <a:r>
              <a:rPr lang="ru-RU" dirty="0" smtClean="0"/>
              <a:t>Ее</a:t>
            </a:r>
            <a:r>
              <a:rPr lang="ru-RU" baseline="0" dirty="0" smtClean="0"/>
              <a:t> основная идея заключается в том, что все возможности ПО следует представлять как</a:t>
            </a:r>
          </a:p>
          <a:p>
            <a:r>
              <a:rPr lang="ru-RU" baseline="0" dirty="0" smtClean="0"/>
              <a:t>сервисы – Интернет(</a:t>
            </a:r>
            <a:r>
              <a:rPr lang="en-US" baseline="0" dirty="0" smtClean="0"/>
              <a:t>Web-)-</a:t>
            </a:r>
            <a:r>
              <a:rPr lang="ru-RU" baseline="0" dirty="0" smtClean="0"/>
              <a:t>сервисы или интранет-сервисы, а использование ПО</a:t>
            </a:r>
          </a:p>
          <a:p>
            <a:r>
              <a:rPr lang="ru-RU" baseline="0" dirty="0" smtClean="0"/>
              <a:t>следует выражать в терминах обращения клиентов к этим сервисам.</a:t>
            </a:r>
          </a:p>
          <a:p>
            <a:r>
              <a:rPr lang="ru-RU" baseline="0" dirty="0" smtClean="0"/>
              <a:t>Сервисы должны быть просты в использовании, иметь удобный интерфейс.</a:t>
            </a:r>
          </a:p>
          <a:p>
            <a:r>
              <a:rPr lang="ru-RU" baseline="0" dirty="0" smtClean="0"/>
              <a:t>Набор сервисов должен быть расширяемым, т.е. пользователь должен иметь возможность</a:t>
            </a:r>
          </a:p>
          <a:p>
            <a:r>
              <a:rPr lang="ru-RU" baseline="0" dirty="0" smtClean="0"/>
              <a:t>добавлять новые сервисы, изменять набор доступных сервисов и т.д.</a:t>
            </a:r>
          </a:p>
          <a:p>
            <a:r>
              <a:rPr lang="ru-RU" baseline="0" dirty="0" smtClean="0"/>
              <a:t>Пользователь должен также иметь возможность обращаться к сервисам с различных</a:t>
            </a:r>
          </a:p>
          <a:p>
            <a:r>
              <a:rPr lang="ru-RU" baseline="0" dirty="0" smtClean="0"/>
              <a:t>компьютеров и мобильных устройств.</a:t>
            </a:r>
          </a:p>
          <a:p>
            <a:r>
              <a:rPr lang="ru-RU" baseline="0" dirty="0" smtClean="0"/>
              <a:t>С точки зрения пользователя, метод реализации сервисов неважен.</a:t>
            </a:r>
          </a:p>
          <a:p>
            <a:r>
              <a:rPr lang="ru-RU" baseline="0" dirty="0" smtClean="0"/>
              <a:t>Важно следование стандартам – для сервисов это де-факто стандарт </a:t>
            </a:r>
            <a:r>
              <a:rPr lang="en-US" baseline="0" dirty="0" smtClean="0"/>
              <a:t>WSDL (Web Service</a:t>
            </a:r>
          </a:p>
          <a:p>
            <a:r>
              <a:rPr lang="en-US" baseline="0" dirty="0" smtClean="0"/>
              <a:t>Definition Language)</a:t>
            </a:r>
            <a:r>
              <a:rPr lang="ru-RU" baseline="0" dirty="0" smtClean="0"/>
              <a:t>.</a:t>
            </a:r>
          </a:p>
          <a:p>
            <a:r>
              <a:rPr lang="ru-RU" baseline="0" dirty="0" smtClean="0"/>
              <a:t>Пользователь должен иметь возможность получить по запросу от сервиса его спецификацию в</a:t>
            </a:r>
          </a:p>
          <a:p>
            <a:r>
              <a:rPr lang="ru-RU" baseline="0" dirty="0" smtClean="0"/>
              <a:t>формате </a:t>
            </a:r>
            <a:r>
              <a:rPr lang="en-US" baseline="0" dirty="0" smtClean="0"/>
              <a:t>WSDL (</a:t>
            </a:r>
            <a:r>
              <a:rPr lang="ru-RU" baseline="0" dirty="0" smtClean="0"/>
              <a:t>фактически, в </a:t>
            </a:r>
            <a:r>
              <a:rPr lang="en-US" baseline="0" dirty="0" smtClean="0"/>
              <a:t>XML-</a:t>
            </a:r>
            <a:r>
              <a:rPr lang="ru-RU" baseline="0" dirty="0" smtClean="0"/>
              <a:t>форм).</a:t>
            </a:r>
          </a:p>
          <a:p>
            <a:r>
              <a:rPr lang="ru-RU" baseline="0" dirty="0" smtClean="0"/>
              <a:t>Сервисно-ориентированная архитектура поддержана в продукте </a:t>
            </a:r>
            <a:r>
              <a:rPr lang="en-US" baseline="0" dirty="0" smtClean="0"/>
              <a:t>Microsoft SharePoint,</a:t>
            </a:r>
          </a:p>
          <a:p>
            <a:r>
              <a:rPr lang="ru-RU" baseline="0" dirty="0" smtClean="0"/>
              <a:t>который позволяет быстро разработать прототип </a:t>
            </a:r>
            <a:r>
              <a:rPr lang="en-US" baseline="0" dirty="0" smtClean="0"/>
              <a:t>Web-</a:t>
            </a:r>
            <a:r>
              <a:rPr lang="ru-RU" baseline="0" dirty="0" smtClean="0"/>
              <a:t>сервисов и </a:t>
            </a:r>
            <a:r>
              <a:rPr lang="en-US" baseline="0" dirty="0" smtClean="0"/>
              <a:t>Web-</a:t>
            </a:r>
            <a:r>
              <a:rPr lang="ru-RU" baseline="0" dirty="0" smtClean="0"/>
              <a:t>страниц,</a:t>
            </a:r>
          </a:p>
          <a:p>
            <a:r>
              <a:rPr lang="ru-RU" baseline="0" dirty="0" smtClean="0"/>
              <a:t>совместно используемых группой разработчиков.</a:t>
            </a:r>
          </a:p>
          <a:p>
            <a:r>
              <a:rPr lang="ru-RU" baseline="0" dirty="0" smtClean="0"/>
              <a:t>Также для использования сервисов весьма важна технология </a:t>
            </a:r>
            <a:r>
              <a:rPr lang="en-US" baseline="0" dirty="0" smtClean="0"/>
              <a:t>UDDI, </a:t>
            </a:r>
            <a:r>
              <a:rPr lang="ru-RU" baseline="0" dirty="0" smtClean="0"/>
              <a:t>предназначенная для публикации и</a:t>
            </a:r>
          </a:p>
          <a:p>
            <a:r>
              <a:rPr lang="ru-RU" baseline="0" dirty="0" smtClean="0"/>
              <a:t>поиска (</a:t>
            </a:r>
            <a:r>
              <a:rPr lang="en-US" baseline="0" dirty="0" smtClean="0"/>
              <a:t>discovery) Web-</a:t>
            </a:r>
            <a:r>
              <a:rPr lang="ru-RU" baseline="0" dirty="0" smtClean="0"/>
              <a:t>сервисов, развиваемая и поддерживаемая фримой </a:t>
            </a:r>
            <a:r>
              <a:rPr lang="en-US" baseline="0" dirty="0" smtClean="0"/>
              <a:t>Microsoft.</a:t>
            </a:r>
          </a:p>
          <a:p>
            <a:endParaRPr lang="ru-RU" baseline="0" dirty="0" smtClean="0"/>
          </a:p>
          <a:p>
            <a:endParaRPr lang="ru-RU" dirty="0"/>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12</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Software-as-a-Service (</a:t>
            </a:r>
            <a:r>
              <a:rPr lang="en-US" dirty="0" err="1" smtClean="0"/>
              <a:t>SaaS</a:t>
            </a:r>
            <a:r>
              <a:rPr lang="en-US" dirty="0" smtClean="0"/>
              <a:t>)</a:t>
            </a:r>
            <a:r>
              <a:rPr lang="en-US" baseline="0" dirty="0" smtClean="0"/>
              <a:t> – </a:t>
            </a:r>
            <a:r>
              <a:rPr lang="ru-RU" baseline="0" dirty="0" smtClean="0"/>
              <a:t>модель разработки программ, предназначенная для</a:t>
            </a:r>
          </a:p>
          <a:p>
            <a:r>
              <a:rPr lang="ru-RU" baseline="0" dirty="0" smtClean="0"/>
              <a:t>использования программного обеспечения как лицензируемого набора программных сервисов</a:t>
            </a:r>
          </a:p>
          <a:p>
            <a:r>
              <a:rPr lang="ru-RU" baseline="0" dirty="0" smtClean="0"/>
              <a:t>клиентами, покупающими лицензии у поставщиков сервисов.</a:t>
            </a:r>
          </a:p>
          <a:p>
            <a:r>
              <a:rPr lang="ru-RU" baseline="0" dirty="0" smtClean="0"/>
              <a:t>Основной принцип и идея </a:t>
            </a:r>
            <a:r>
              <a:rPr lang="en-US" baseline="0" dirty="0" err="1" smtClean="0"/>
              <a:t>SaaS</a:t>
            </a:r>
            <a:r>
              <a:rPr lang="en-US" baseline="0" dirty="0" smtClean="0"/>
              <a:t> – </a:t>
            </a:r>
            <a:r>
              <a:rPr lang="ru-RU" baseline="0" dirty="0" smtClean="0"/>
              <a:t>дать пользователям возможность </a:t>
            </a:r>
          </a:p>
          <a:p>
            <a:r>
              <a:rPr lang="ru-RU" baseline="0" dirty="0" smtClean="0"/>
              <a:t>использовать программные сервисы по невысокой стоимости.</a:t>
            </a:r>
          </a:p>
          <a:p>
            <a:r>
              <a:rPr lang="ru-RU" baseline="0" dirty="0" smtClean="0"/>
              <a:t>Модель </a:t>
            </a:r>
            <a:r>
              <a:rPr lang="en-US" baseline="0" dirty="0" err="1" smtClean="0"/>
              <a:t>SaaS</a:t>
            </a:r>
            <a:r>
              <a:rPr lang="en-US" baseline="0" dirty="0" smtClean="0"/>
              <a:t> </a:t>
            </a:r>
            <a:r>
              <a:rPr lang="ru-RU" baseline="0" dirty="0" smtClean="0"/>
              <a:t>использует центральный </a:t>
            </a:r>
            <a:r>
              <a:rPr lang="en-US" baseline="0" dirty="0" smtClean="0"/>
              <a:t>Web-</a:t>
            </a:r>
            <a:r>
              <a:rPr lang="ru-RU" baseline="0" dirty="0" smtClean="0"/>
              <a:t>сайт для управления пользователями и</a:t>
            </a:r>
          </a:p>
          <a:p>
            <a:r>
              <a:rPr lang="ru-RU" baseline="0" dirty="0" smtClean="0"/>
              <a:t>предоставления им сервисов.</a:t>
            </a:r>
          </a:p>
          <a:p>
            <a:r>
              <a:rPr lang="ru-RU" baseline="0" dirty="0" smtClean="0"/>
              <a:t>При этом одно сервисное приложение может использоваться многими клиентами.</a:t>
            </a:r>
          </a:p>
          <a:p>
            <a:r>
              <a:rPr lang="ru-RU" baseline="0" dirty="0" smtClean="0"/>
              <a:t>Пользователи имеют право загружать новые версии сервисов и патчи </a:t>
            </a:r>
          </a:p>
          <a:p>
            <a:r>
              <a:rPr lang="ru-RU" baseline="0" dirty="0" smtClean="0"/>
              <a:t>(сервисы с исправленными ошибками) через общий </a:t>
            </a:r>
            <a:r>
              <a:rPr lang="en-US" baseline="0" dirty="0" smtClean="0"/>
              <a:t>Web-</a:t>
            </a:r>
            <a:r>
              <a:rPr lang="ru-RU" baseline="0" dirty="0" smtClean="0"/>
              <a:t>сайт.</a:t>
            </a:r>
          </a:p>
          <a:p>
            <a:r>
              <a:rPr lang="ru-RU" baseline="0" dirty="0" smtClean="0"/>
              <a:t>Сервисы интегрируются в общий гибридный набор программ, называемый </a:t>
            </a:r>
            <a:r>
              <a:rPr lang="en-US" baseline="0" dirty="0" smtClean="0"/>
              <a:t>“mash-ups” (</a:t>
            </a:r>
            <a:r>
              <a:rPr lang="ru-RU" baseline="0" dirty="0" smtClean="0"/>
              <a:t>смесь).</a:t>
            </a:r>
          </a:p>
          <a:p>
            <a:endParaRPr lang="ru-RU" baseline="0" dirty="0" smtClean="0"/>
          </a:p>
          <a:p>
            <a:endParaRPr lang="ru-RU" dirty="0"/>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13</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ru-RU" dirty="0" smtClean="0"/>
              <a:t>Облачные вычисления</a:t>
            </a:r>
            <a:r>
              <a:rPr lang="ru-RU" baseline="0" dirty="0" smtClean="0"/>
              <a:t> – это современная реализация давно известной метафоры </a:t>
            </a:r>
            <a:r>
              <a:rPr lang="en-US" baseline="0" dirty="0" smtClean="0"/>
              <a:t>“</a:t>
            </a:r>
            <a:r>
              <a:rPr lang="ru-RU" baseline="0" dirty="0" smtClean="0"/>
              <a:t>облака</a:t>
            </a:r>
            <a:r>
              <a:rPr lang="en-US" baseline="0" dirty="0" smtClean="0"/>
              <a:t>”,</a:t>
            </a:r>
          </a:p>
          <a:p>
            <a:r>
              <a:rPr lang="ru-RU" baseline="0" dirty="0" smtClean="0"/>
              <a:t>в виде которого на схемах еще 10-15 лет назад изображался Интернет,</a:t>
            </a:r>
          </a:p>
          <a:p>
            <a:r>
              <a:rPr lang="ru-RU" baseline="0" dirty="0" smtClean="0"/>
              <a:t>через который пользователь и его приложение могут получать необходимые сервисы.</a:t>
            </a:r>
          </a:p>
          <a:p>
            <a:r>
              <a:rPr lang="ru-RU" baseline="0" dirty="0" smtClean="0"/>
              <a:t>Облачные вычисления предполагают, что существует </a:t>
            </a:r>
            <a:r>
              <a:rPr lang="en-US" baseline="0" dirty="0" smtClean="0"/>
              <a:t>“</a:t>
            </a:r>
            <a:r>
              <a:rPr lang="ru-RU" baseline="0" dirty="0" smtClean="0"/>
              <a:t>облако</a:t>
            </a:r>
            <a:r>
              <a:rPr lang="en-US" baseline="0" dirty="0" smtClean="0"/>
              <a:t>”, </a:t>
            </a:r>
            <a:r>
              <a:rPr lang="ru-RU" baseline="0" dirty="0" smtClean="0"/>
              <a:t>т.е. набор</a:t>
            </a:r>
          </a:p>
          <a:p>
            <a:r>
              <a:rPr lang="ru-RU" baseline="0" dirty="0" smtClean="0"/>
              <a:t>программных сервисов</a:t>
            </a:r>
            <a:r>
              <a:rPr lang="en-US" baseline="0" dirty="0" smtClean="0"/>
              <a:t>, </a:t>
            </a:r>
            <a:r>
              <a:rPr lang="ru-RU" baseline="0" dirty="0" smtClean="0"/>
              <a:t>данных</a:t>
            </a:r>
            <a:r>
              <a:rPr lang="en-US" baseline="0" dirty="0" smtClean="0"/>
              <a:t> </a:t>
            </a:r>
            <a:r>
              <a:rPr lang="ru-RU" baseline="0" dirty="0" smtClean="0"/>
              <a:t>и средств их хранения, доступный через </a:t>
            </a:r>
            <a:r>
              <a:rPr lang="en-US" baseline="0" dirty="0" smtClean="0"/>
              <a:t>Web</a:t>
            </a:r>
            <a:r>
              <a:rPr lang="ru-RU" baseline="0" dirty="0" smtClean="0"/>
              <a:t>.</a:t>
            </a:r>
          </a:p>
          <a:p>
            <a:r>
              <a:rPr lang="ru-RU" baseline="0" dirty="0" smtClean="0"/>
              <a:t>При этом пользователь играет роль клиента, который обращается не только</a:t>
            </a:r>
          </a:p>
          <a:p>
            <a:r>
              <a:rPr lang="ru-RU" baseline="0" dirty="0" smtClean="0"/>
              <a:t>ко всем предоставляемым сервисам, но и к своим собственным данным</a:t>
            </a:r>
          </a:p>
          <a:p>
            <a:r>
              <a:rPr lang="ru-RU" baseline="0" dirty="0" smtClean="0"/>
              <a:t>через облако, т.е. через сеть.</a:t>
            </a:r>
          </a:p>
          <a:p>
            <a:r>
              <a:rPr lang="ru-RU" baseline="0" dirty="0" smtClean="0"/>
              <a:t>Сервисные </a:t>
            </a:r>
            <a:r>
              <a:rPr lang="en-US" baseline="0" dirty="0" smtClean="0"/>
              <a:t>“</a:t>
            </a:r>
            <a:r>
              <a:rPr lang="ru-RU" baseline="0" dirty="0" smtClean="0"/>
              <a:t>облака</a:t>
            </a:r>
            <a:r>
              <a:rPr lang="en-US" baseline="0" dirty="0" smtClean="0"/>
              <a:t>” </a:t>
            </a:r>
            <a:r>
              <a:rPr lang="ru-RU" baseline="0" dirty="0" smtClean="0"/>
              <a:t>могут предоставляться различными фирмами,</a:t>
            </a:r>
          </a:p>
          <a:p>
            <a:r>
              <a:rPr lang="ru-RU" baseline="0" dirty="0" smtClean="0"/>
              <a:t>например, </a:t>
            </a:r>
            <a:r>
              <a:rPr lang="en-US" baseline="0" dirty="0" smtClean="0"/>
              <a:t>Microsoft </a:t>
            </a:r>
            <a:r>
              <a:rPr lang="ru-RU" baseline="0" dirty="0" smtClean="0"/>
              <a:t>и </a:t>
            </a:r>
            <a:r>
              <a:rPr lang="en-US" baseline="0" dirty="0" smtClean="0"/>
              <a:t>HP.</a:t>
            </a:r>
          </a:p>
          <a:p>
            <a:r>
              <a:rPr lang="ru-RU" baseline="0" dirty="0" smtClean="0"/>
              <a:t>Облака могут быть частными и общедоступными.</a:t>
            </a:r>
          </a:p>
          <a:p>
            <a:r>
              <a:rPr lang="ru-RU" baseline="0" dirty="0" smtClean="0"/>
              <a:t>Пользователь должен иметь возможность обращаться к облакам</a:t>
            </a:r>
          </a:p>
          <a:p>
            <a:r>
              <a:rPr lang="ru-RU" baseline="0" dirty="0" smtClean="0"/>
              <a:t>со своего сетевого компьютера с минимальными требованиями к ресурсам.</a:t>
            </a:r>
          </a:p>
          <a:p>
            <a:r>
              <a:rPr lang="ru-RU" baseline="0" dirty="0" smtClean="0"/>
              <a:t>Все ресурсы предоставляются поставщиком облака.</a:t>
            </a:r>
          </a:p>
          <a:p>
            <a:r>
              <a:rPr lang="ru-RU" baseline="0" dirty="0" smtClean="0"/>
              <a:t>В этом – достоинство данного подхода, но в этом – и его недостаток,</a:t>
            </a:r>
          </a:p>
          <a:p>
            <a:r>
              <a:rPr lang="ru-RU" baseline="0" dirty="0" smtClean="0"/>
              <a:t>так как пользователь полностью зависит от используемого им облака</a:t>
            </a:r>
          </a:p>
          <a:p>
            <a:r>
              <a:rPr lang="ru-RU" baseline="0" dirty="0" smtClean="0"/>
              <a:t>и не может без него даже обратиться к своим собственным данным.</a:t>
            </a:r>
          </a:p>
          <a:p>
            <a:r>
              <a:rPr lang="ru-RU" baseline="0" dirty="0" smtClean="0"/>
              <a:t>Облачные вычисления поддерживаются новой операционной системой </a:t>
            </a:r>
            <a:r>
              <a:rPr lang="en-US" baseline="0" dirty="0" smtClean="0"/>
              <a:t>Microsoft –</a:t>
            </a:r>
          </a:p>
          <a:p>
            <a:r>
              <a:rPr lang="en-US" baseline="0" dirty="0" smtClean="0"/>
              <a:t>Windows Azure.</a:t>
            </a:r>
          </a:p>
          <a:p>
            <a:endParaRPr lang="ru-RU" dirty="0"/>
          </a:p>
        </p:txBody>
      </p:sp>
      <p:sp>
        <p:nvSpPr>
          <p:cNvPr id="4" name="Slide Number Placeholder 3"/>
          <p:cNvSpPr>
            <a:spLocks noGrp="1"/>
          </p:cNvSpPr>
          <p:nvPr>
            <p:ph type="sldNum" sz="quarter" idx="10"/>
          </p:nvPr>
        </p:nvSpPr>
        <p:spPr/>
        <p:txBody>
          <a:bodyPr/>
          <a:lstStyle/>
          <a:p>
            <a:pPr>
              <a:defRPr/>
            </a:pPr>
            <a:fld id="{F215F72E-AD00-43A6-94E1-87C5D9C64983}" type="slidenum">
              <a:rPr lang="en-US" smtClean="0"/>
              <a:pPr>
                <a:defRPr/>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6" name="Slide Number Placeholder 5"/>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6" name="Slide Number Placeholder 5"/>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6" name="Slide Number Placeholder 5"/>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6" name="Slide Number Placeholder 5"/>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6" name="Slide Number Placeholder 5"/>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7" name="Slide Number Placeholder 6"/>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9" name="Slide Number Placeholder 8"/>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5" name="Slide Number Placeholder 4"/>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4" name="Slide Number Placeholder 3"/>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7" name="Slide Number Placeholder 6"/>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7" name="Slide Number Placeholder 6"/>
          <p:cNvSpPr>
            <a:spLocks noGrp="1"/>
          </p:cNvSpPr>
          <p:nvPr>
            <p:ph type="sldNum" sz="quarter" idx="12"/>
          </p:nvPr>
        </p:nvSpPr>
        <p:spPr/>
        <p:txBody>
          <a:bodyPr/>
          <a:lstStyle/>
          <a:p>
            <a:pPr>
              <a:defRPr/>
            </a:pPr>
            <a:fld id="{2404326E-020D-40CD-B78C-F8E813F057C8}" type="slidenum">
              <a:rPr lang="en-US" smtClean="0"/>
              <a:pPr>
                <a:defRPr/>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pPr>
              <a:defRPr/>
            </a:pPr>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pPr>
              <a:defRPr/>
            </a:pPr>
            <a:r>
              <a:rPr lang="en-US" smtClean="0"/>
              <a:t>(C) </a:t>
            </a:r>
            <a:r>
              <a:rPr lang="ru-RU" smtClean="0"/>
              <a:t>Сафонов В.О. 2011</a:t>
            </a:r>
            <a:endParaRPr lang="en-US"/>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pPr>
              <a:defRPr/>
            </a:pPr>
            <a:fld id="{2404326E-020D-40CD-B78C-F8E813F057C8}" type="slidenum">
              <a:rPr lang="en-US" smtClean="0"/>
              <a:pPr>
                <a:defRPr/>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 bg1="lt1" tx1="dk1" bg2="lt2" tx2="dk2" accent1="accent1" accent2="accent2" accent3="accent3" accent4="accent4" accent5="accent5" accent6="accent6" hlink="hlink" folHlink="folHlink"/>
  <p:sldLayoutIdLst>
    <p:sldLayoutId id="2147483883" r:id="rId1"/>
    <p:sldLayoutId id="2147483884" r:id="rId2"/>
    <p:sldLayoutId id="2147483885" r:id="rId3"/>
    <p:sldLayoutId id="2147483886" r:id="rId4"/>
    <p:sldLayoutId id="2147483887" r:id="rId5"/>
    <p:sldLayoutId id="2147483888" r:id="rId6"/>
    <p:sldLayoutId id="2147483889" r:id="rId7"/>
    <p:sldLayoutId id="2147483890" r:id="rId8"/>
    <p:sldLayoutId id="2147483891" r:id="rId9"/>
    <p:sldLayoutId id="2147483892" r:id="rId10"/>
    <p:sldLayoutId id="2147483893" r:id="rId11"/>
  </p:sldLayoutIdLst>
  <p:hf sldNum="0"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facultyresourcecenter.com/curriculum/pfv.aspx?ID=8480&amp;Login&amp;" TargetMode="External"/><Relationship Id="rId2" Type="http://schemas.openxmlformats.org/officeDocument/2006/relationships/hyperlink" Target="http://www.intuit.ru/department/os/bmo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5800" y="214290"/>
            <a:ext cx="8029604" cy="3214710"/>
          </a:xfrm>
        </p:spPr>
        <p:txBody>
          <a:bodyPr>
            <a:normAutofit/>
          </a:bodyPr>
          <a:lstStyle/>
          <a:p>
            <a:pPr>
              <a:defRPr/>
            </a:pPr>
            <a:r>
              <a:rPr lang="ru-RU" sz="3600" b="1" dirty="0"/>
              <a:t>Архитектура, возможности и методы использования платформы облачных вычислений </a:t>
            </a:r>
            <a:r>
              <a:rPr lang="en-US" sz="3600" b="1" dirty="0"/>
              <a:t>Microsoft Windows </a:t>
            </a:r>
            <a:r>
              <a:rPr lang="en-US" sz="3600" b="1" dirty="0" smtClean="0"/>
              <a:t>Azure</a:t>
            </a:r>
            <a:r>
              <a:rPr lang="en-US" sz="3600" dirty="0"/>
              <a:t/>
            </a:r>
            <a:br>
              <a:rPr lang="en-US" sz="3600" dirty="0"/>
            </a:br>
            <a:r>
              <a:rPr lang="ru-RU" sz="2800" i="1" dirty="0"/>
              <a:t>Лекция </a:t>
            </a:r>
            <a:r>
              <a:rPr lang="en-US" sz="2800" i="1" dirty="0" smtClean="0"/>
              <a:t>1</a:t>
            </a:r>
            <a:r>
              <a:rPr lang="ru-RU" sz="3100" i="1" dirty="0" smtClean="0"/>
              <a:t/>
            </a:r>
            <a:br>
              <a:rPr lang="ru-RU" sz="3100" i="1" dirty="0" smtClean="0"/>
            </a:br>
            <a:r>
              <a:rPr lang="ru-RU" sz="3100" i="1" dirty="0" smtClean="0"/>
              <a:t>Обзор архитектур современных программных систем</a:t>
            </a:r>
            <a:endParaRPr lang="en-US" dirty="0"/>
          </a:p>
        </p:txBody>
      </p:sp>
      <p:sp>
        <p:nvSpPr>
          <p:cNvPr id="2051" name="Rectangle 3"/>
          <p:cNvSpPr>
            <a:spLocks noGrp="1" noChangeArrowheads="1"/>
          </p:cNvSpPr>
          <p:nvPr>
            <p:ph type="subTitle" idx="1"/>
          </p:nvPr>
        </p:nvSpPr>
        <p:spPr>
          <a:xfrm>
            <a:off x="1219200" y="3500438"/>
            <a:ext cx="7529264" cy="1872778"/>
          </a:xfrm>
        </p:spPr>
        <p:txBody>
          <a:bodyPr rtlCol="0">
            <a:normAutofit fontScale="85000" lnSpcReduction="20000"/>
          </a:bodyPr>
          <a:lstStyle/>
          <a:p>
            <a:pPr eaLnBrk="1" fontAlgn="auto" hangingPunct="1">
              <a:lnSpc>
                <a:spcPct val="80000"/>
              </a:lnSpc>
              <a:spcAft>
                <a:spcPts val="0"/>
              </a:spcAft>
              <a:buFont typeface="Wingdings 2"/>
              <a:buNone/>
              <a:defRPr/>
            </a:pPr>
            <a:endParaRPr lang="en-US" b="1" i="1" dirty="0" smtClean="0"/>
          </a:p>
          <a:p>
            <a:pPr algn="ctr" eaLnBrk="1" fontAlgn="auto" hangingPunct="1">
              <a:lnSpc>
                <a:spcPct val="80000"/>
              </a:lnSpc>
              <a:spcAft>
                <a:spcPts val="0"/>
              </a:spcAft>
              <a:buFont typeface="Wingdings 2"/>
              <a:buNone/>
              <a:defRPr/>
            </a:pPr>
            <a:r>
              <a:rPr lang="ru-RU" sz="2800" b="1" i="1" dirty="0" smtClean="0"/>
              <a:t>Сафонов </a:t>
            </a:r>
            <a:r>
              <a:rPr lang="ru-RU" sz="2800" b="1" i="1" dirty="0"/>
              <a:t>Владимир </a:t>
            </a:r>
            <a:r>
              <a:rPr lang="ru-RU" sz="2800" b="1" i="1" dirty="0" smtClean="0"/>
              <a:t>Олегович</a:t>
            </a:r>
            <a:endParaRPr lang="ru-RU" sz="2800" dirty="0"/>
          </a:p>
          <a:p>
            <a:pPr algn="ctr" eaLnBrk="1" fontAlgn="auto" hangingPunct="1">
              <a:lnSpc>
                <a:spcPct val="80000"/>
              </a:lnSpc>
              <a:spcAft>
                <a:spcPts val="0"/>
              </a:spcAft>
              <a:buFont typeface="Wingdings 2"/>
              <a:buNone/>
              <a:defRPr/>
            </a:pPr>
            <a:r>
              <a:rPr lang="ru-RU" sz="2400" dirty="0"/>
              <a:t>Профессор кафедры информатики</a:t>
            </a:r>
          </a:p>
          <a:p>
            <a:pPr algn="ctr" eaLnBrk="1" fontAlgn="auto" hangingPunct="1">
              <a:lnSpc>
                <a:spcPct val="80000"/>
              </a:lnSpc>
              <a:spcAft>
                <a:spcPts val="0"/>
              </a:spcAft>
              <a:buFont typeface="Wingdings 2"/>
              <a:buNone/>
              <a:defRPr/>
            </a:pPr>
            <a:r>
              <a:rPr lang="ru-RU" sz="2400" dirty="0"/>
              <a:t>Заведующий лабораторией </a:t>
            </a:r>
            <a:r>
              <a:rPr lang="en-US" sz="2400" dirty="0"/>
              <a:t>Java-</a:t>
            </a:r>
            <a:r>
              <a:rPr lang="ru-RU" sz="2400" dirty="0" smtClean="0"/>
              <a:t>технологии</a:t>
            </a:r>
            <a:endParaRPr lang="en-US" sz="2400" i="1" dirty="0"/>
          </a:p>
          <a:p>
            <a:pPr algn="ctr" eaLnBrk="1" fontAlgn="auto" hangingPunct="1">
              <a:lnSpc>
                <a:spcPct val="80000"/>
              </a:lnSpc>
              <a:spcAft>
                <a:spcPts val="0"/>
              </a:spcAft>
              <a:buFont typeface="Wingdings 2"/>
              <a:buNone/>
              <a:defRPr/>
            </a:pPr>
            <a:r>
              <a:rPr lang="ru-RU" sz="2400" dirty="0"/>
              <a:t>Санкт-Петербургский государственный университет</a:t>
            </a:r>
          </a:p>
          <a:p>
            <a:pPr algn="ctr" eaLnBrk="1" fontAlgn="auto" hangingPunct="1">
              <a:lnSpc>
                <a:spcPct val="80000"/>
              </a:lnSpc>
              <a:spcAft>
                <a:spcPts val="0"/>
              </a:spcAft>
              <a:buFont typeface="Wingdings 2"/>
              <a:buNone/>
              <a:defRPr/>
            </a:pPr>
            <a:r>
              <a:rPr lang="en-US" sz="2400" i="1" dirty="0"/>
              <a:t>Email: </a:t>
            </a:r>
            <a:r>
              <a:rPr lang="en-US" sz="2400" dirty="0" smtClean="0"/>
              <a:t>vosafonov@gmail.com</a:t>
            </a:r>
            <a:endParaRPr lang="ru-RU" sz="2400" b="1" dirty="0">
              <a:latin typeface="Courier New" pitchFamily="49" charset="0"/>
            </a:endParaRPr>
          </a:p>
          <a:p>
            <a:pPr algn="ctr" eaLnBrk="1" fontAlgn="auto" hangingPunct="1">
              <a:lnSpc>
                <a:spcPct val="80000"/>
              </a:lnSpc>
              <a:spcAft>
                <a:spcPts val="0"/>
              </a:spcAft>
              <a:buFont typeface="Wingdings 2"/>
              <a:buNone/>
              <a:defRPr/>
            </a:pPr>
            <a:r>
              <a:rPr lang="en-US" sz="2400" b="1" i="1" dirty="0">
                <a:latin typeface="Courier New" pitchFamily="49" charset="0"/>
              </a:rPr>
              <a:t>WWW: </a:t>
            </a:r>
            <a:r>
              <a:rPr lang="en-US" sz="2400" b="1" dirty="0">
                <a:latin typeface="Courier New" pitchFamily="49" charset="0"/>
              </a:rPr>
              <a:t>http</a:t>
            </a:r>
            <a:r>
              <a:rPr lang="en-US" sz="2400" b="1" dirty="0" smtClean="0">
                <a:latin typeface="Courier New" pitchFamily="49" charset="0"/>
              </a:rPr>
              <a:t>://www.vladimirsafonov.org</a:t>
            </a:r>
            <a:endParaRPr lang="en-US" sz="24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28802"/>
            <a:ext cx="7843337" cy="4357718"/>
          </a:xfrm>
        </p:spPr>
        <p:txBody>
          <a:bodyPr>
            <a:normAutofit fontScale="92500" lnSpcReduction="20000"/>
          </a:bodyPr>
          <a:lstStyle/>
          <a:p>
            <a:r>
              <a:rPr lang="ru-RU" i="1" dirty="0" smtClean="0"/>
              <a:t>Многоклиентская архитектура (</a:t>
            </a:r>
            <a:r>
              <a:rPr lang="en-US" i="1" dirty="0" smtClean="0"/>
              <a:t>multi-tenant architecture)</a:t>
            </a:r>
            <a:r>
              <a:rPr lang="ru-RU" dirty="0" smtClean="0"/>
              <a:t> – архитектура клиент-серверного ПО, при которой один экземпляр серверного ПО, исполняемый на сервере, обслуживает несколько клиентов (</a:t>
            </a:r>
            <a:r>
              <a:rPr lang="en-US" i="1" dirty="0" smtClean="0"/>
              <a:t>tenants</a:t>
            </a:r>
            <a:r>
              <a:rPr lang="ru-RU" dirty="0" smtClean="0"/>
              <a:t> – букв. </a:t>
            </a:r>
            <a:r>
              <a:rPr lang="ru-RU" i="1" dirty="0" smtClean="0"/>
              <a:t>клиенты</a:t>
            </a:r>
            <a:r>
              <a:rPr lang="ru-RU" dirty="0" smtClean="0"/>
              <a:t>, </a:t>
            </a:r>
            <a:r>
              <a:rPr lang="ru-RU" i="1" dirty="0" smtClean="0"/>
              <a:t>арендаторы</a:t>
            </a:r>
            <a:r>
              <a:rPr lang="ru-RU" dirty="0" smtClean="0"/>
              <a:t>)</a:t>
            </a:r>
            <a:r>
              <a:rPr lang="en-US" dirty="0" smtClean="0"/>
              <a:t>. </a:t>
            </a:r>
            <a:r>
              <a:rPr lang="ru-RU" i="1" dirty="0" smtClean="0"/>
              <a:t>Пример: </a:t>
            </a:r>
            <a:r>
              <a:rPr lang="en-US" dirty="0" smtClean="0"/>
              <a:t>Web-</a:t>
            </a:r>
            <a:r>
              <a:rPr lang="ru-RU" dirty="0" smtClean="0"/>
              <a:t>сервис</a:t>
            </a:r>
          </a:p>
          <a:p>
            <a:r>
              <a:rPr lang="ru-RU" dirty="0" smtClean="0"/>
              <a:t>С точки зрения рассмотренных концепций, </a:t>
            </a:r>
            <a:r>
              <a:rPr lang="ru-RU" i="1" dirty="0" smtClean="0"/>
              <a:t>облачные вычисления  соответствуют принципам </a:t>
            </a:r>
            <a:r>
              <a:rPr lang="en-US" i="1" smtClean="0"/>
              <a:t>multi-tiered and </a:t>
            </a:r>
            <a:r>
              <a:rPr lang="en-US" i="1" dirty="0" smtClean="0"/>
              <a:t>multi-tenant architecture</a:t>
            </a:r>
            <a:endParaRPr lang="ru-RU" i="1" dirty="0" smtClean="0"/>
          </a:p>
          <a:p>
            <a:r>
              <a:rPr lang="ru-RU" dirty="0" smtClean="0"/>
              <a:t>Что касается </a:t>
            </a:r>
            <a:r>
              <a:rPr lang="en-US" i="1" dirty="0" smtClean="0"/>
              <a:t>abstraction layers</a:t>
            </a:r>
            <a:r>
              <a:rPr lang="en-US" dirty="0" smtClean="0"/>
              <a:t>, </a:t>
            </a:r>
            <a:r>
              <a:rPr lang="ru-RU" dirty="0" smtClean="0"/>
              <a:t> для современной сложной архитектуры ПО данный термин несколько устарел, так как все  модули ПО повторно используемы, и в различных системах различные ярусы (слои) могут иметь разные условные номера. Двумерная модель не в состоянии адекватно описать современное ПО</a:t>
            </a:r>
            <a:endParaRPr lang="ru-RU" dirty="0"/>
          </a:p>
        </p:txBody>
      </p:sp>
      <p:sp>
        <p:nvSpPr>
          <p:cNvPr id="3" name="Footer Placeholder 2"/>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4" name="Title 3"/>
          <p:cNvSpPr>
            <a:spLocks noGrp="1"/>
          </p:cNvSpPr>
          <p:nvPr>
            <p:ph type="title"/>
          </p:nvPr>
        </p:nvSpPr>
        <p:spPr/>
        <p:txBody>
          <a:bodyPr>
            <a:normAutofit fontScale="90000"/>
          </a:bodyPr>
          <a:lstStyle/>
          <a:p>
            <a:r>
              <a:rPr lang="ru-RU" dirty="0" smtClean="0"/>
              <a:t>Некоторые современные основные понятия (</a:t>
            </a:r>
            <a:r>
              <a:rPr lang="en-US" dirty="0" smtClean="0"/>
              <a:t>3 / 3)</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descr="593px-Overview_of_a_three-tier_application_vectorVersion_svg.png"/>
          <p:cNvPicPr>
            <a:picLocks noGrp="1" noChangeAspect="1"/>
          </p:cNvPicPr>
          <p:nvPr>
            <p:ph idx="1"/>
          </p:nvPr>
        </p:nvPicPr>
        <p:blipFill>
          <a:blip r:embed="rId2"/>
          <a:stretch>
            <a:fillRect/>
          </a:stretch>
        </p:blipFill>
        <p:spPr>
          <a:xfrm>
            <a:off x="1857356" y="1214422"/>
            <a:ext cx="5820875" cy="5202468"/>
          </a:xfrm>
        </p:spPr>
      </p:pic>
      <p:sp>
        <p:nvSpPr>
          <p:cNvPr id="3" name="Footer Placeholder 2"/>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4" name="Title 3"/>
          <p:cNvSpPr>
            <a:spLocks noGrp="1"/>
          </p:cNvSpPr>
          <p:nvPr>
            <p:ph type="title"/>
          </p:nvPr>
        </p:nvSpPr>
        <p:spPr>
          <a:xfrm>
            <a:off x="457200" y="338328"/>
            <a:ext cx="8329642" cy="947532"/>
          </a:xfrm>
        </p:spPr>
        <p:txBody>
          <a:bodyPr>
            <a:normAutofit fontScale="90000"/>
          </a:bodyPr>
          <a:lstStyle/>
          <a:p>
            <a:r>
              <a:rPr lang="ru-RU" sz="3200" dirty="0" smtClean="0"/>
              <a:t>Пример многоярусной архитектуры </a:t>
            </a:r>
            <a:r>
              <a:rPr lang="en-US" sz="3200" dirty="0" smtClean="0"/>
              <a:t>(Wikipedia)</a:t>
            </a:r>
            <a:endParaRPr lang="ru-RU"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7" y="1214422"/>
            <a:ext cx="8462743" cy="5022890"/>
          </a:xfrm>
        </p:spPr>
        <p:txBody>
          <a:bodyPr>
            <a:noAutofit/>
          </a:bodyPr>
          <a:lstStyle/>
          <a:p>
            <a:r>
              <a:rPr lang="ru-RU" sz="1600" i="1" dirty="0" smtClean="0"/>
              <a:t>Сервис</a:t>
            </a:r>
            <a:r>
              <a:rPr lang="ru-RU" sz="1600" dirty="0" smtClean="0"/>
              <a:t> – компонента программы, непосредственно доступная пользователю</a:t>
            </a:r>
          </a:p>
          <a:p>
            <a:r>
              <a:rPr lang="ru-RU" sz="1600" i="1" dirty="0" smtClean="0"/>
              <a:t>Пример сервиса: </a:t>
            </a:r>
            <a:r>
              <a:rPr lang="ru-RU" sz="1600" dirty="0" smtClean="0"/>
              <a:t>Получение прогноза погоды через Интернет</a:t>
            </a:r>
          </a:p>
          <a:p>
            <a:r>
              <a:rPr lang="ru-RU" sz="1600" i="1" dirty="0" smtClean="0"/>
              <a:t>Основной принцип: </a:t>
            </a:r>
            <a:r>
              <a:rPr lang="ru-RU" sz="1600" dirty="0" smtClean="0"/>
              <a:t>С точки зрения пользователя, программный продукт представляет собой набор простых в использовании </a:t>
            </a:r>
            <a:r>
              <a:rPr lang="en-US" sz="1600" dirty="0" smtClean="0"/>
              <a:t>Web-</a:t>
            </a:r>
            <a:r>
              <a:rPr lang="ru-RU" sz="1600" dirty="0" smtClean="0"/>
              <a:t>сервисов с удобным графическим </a:t>
            </a:r>
            <a:r>
              <a:rPr lang="en-US" sz="1600" dirty="0" smtClean="0"/>
              <a:t>Web-</a:t>
            </a:r>
            <a:r>
              <a:rPr lang="ru-RU" sz="1600" dirty="0" smtClean="0"/>
              <a:t>интерфейсом</a:t>
            </a:r>
          </a:p>
          <a:p>
            <a:r>
              <a:rPr lang="ru-RU" sz="1600" dirty="0" smtClean="0"/>
              <a:t>Сервис-ориентированная модель должна быть </a:t>
            </a:r>
            <a:r>
              <a:rPr lang="ru-RU" sz="1600" i="1" dirty="0" smtClean="0"/>
              <a:t>расширяемой</a:t>
            </a:r>
            <a:r>
              <a:rPr lang="ru-RU" sz="1600" dirty="0" smtClean="0"/>
              <a:t> (пользователь должен иметь возможность добавить новые сервисы или изменить набор доступных сервисов)</a:t>
            </a:r>
            <a:endParaRPr lang="en-US" sz="1600" dirty="0" smtClean="0"/>
          </a:p>
          <a:p>
            <a:r>
              <a:rPr lang="ru-RU" sz="1600" dirty="0" smtClean="0"/>
              <a:t>Пользователи должны иметь возможность обращаться к сервисам через сеть с самых различных по своим возможностям устройств – </a:t>
            </a:r>
            <a:r>
              <a:rPr lang="en-US" sz="1600" dirty="0" smtClean="0"/>
              <a:t>desktop-</a:t>
            </a:r>
            <a:r>
              <a:rPr lang="ru-RU" sz="1600" dirty="0" smtClean="0"/>
              <a:t>машин, мобильных устройств и т.д.</a:t>
            </a:r>
          </a:p>
          <a:p>
            <a:r>
              <a:rPr lang="ru-RU" sz="1600" dirty="0" smtClean="0"/>
              <a:t>Метод реализацияи</a:t>
            </a:r>
            <a:r>
              <a:rPr lang="en-US" sz="1600" dirty="0" smtClean="0"/>
              <a:t>Web-</a:t>
            </a:r>
            <a:r>
              <a:rPr lang="ru-RU" sz="1600" dirty="0" smtClean="0"/>
              <a:t>сервисов </a:t>
            </a:r>
            <a:r>
              <a:rPr lang="en-US" sz="1600" dirty="0" smtClean="0"/>
              <a:t>(.NET, Java </a:t>
            </a:r>
            <a:r>
              <a:rPr lang="ru-RU" sz="1600" dirty="0" smtClean="0"/>
              <a:t>и др.) для пользователя несущественен</a:t>
            </a:r>
          </a:p>
          <a:p>
            <a:r>
              <a:rPr lang="ru-RU" sz="1600" dirty="0" smtClean="0"/>
              <a:t>Разработчик должен иметь возможность публикации своих </a:t>
            </a:r>
            <a:r>
              <a:rPr lang="en-US" sz="1600" dirty="0" smtClean="0"/>
              <a:t>Web-</a:t>
            </a:r>
            <a:r>
              <a:rPr lang="ru-RU" sz="1600" dirty="0" smtClean="0"/>
              <a:t>сервисов</a:t>
            </a:r>
          </a:p>
          <a:p>
            <a:r>
              <a:rPr lang="ru-RU" sz="1600" dirty="0" smtClean="0"/>
              <a:t>Поддержка </a:t>
            </a:r>
            <a:r>
              <a:rPr lang="en-US" sz="1600" dirty="0" smtClean="0"/>
              <a:t>SOA:</a:t>
            </a:r>
          </a:p>
          <a:p>
            <a:pPr>
              <a:buFontTx/>
              <a:buChar char="-"/>
            </a:pPr>
            <a:r>
              <a:rPr lang="en-US" sz="1600" i="1" dirty="0" smtClean="0"/>
              <a:t>Microsoft SharePoint (</a:t>
            </a:r>
            <a:r>
              <a:rPr lang="ru-RU" sz="1600" dirty="0" smtClean="0"/>
              <a:t>простой инструмент для создания расширяемых </a:t>
            </a:r>
            <a:r>
              <a:rPr lang="en-US" sz="1600" dirty="0" smtClean="0"/>
              <a:t>Web-</a:t>
            </a:r>
            <a:r>
              <a:rPr lang="ru-RU" sz="1600" dirty="0" smtClean="0"/>
              <a:t>страниц и </a:t>
            </a:r>
            <a:r>
              <a:rPr lang="en-US" sz="1600" dirty="0" smtClean="0"/>
              <a:t>Web-</a:t>
            </a:r>
            <a:r>
              <a:rPr lang="ru-RU" sz="1600" dirty="0" smtClean="0"/>
              <a:t>сервисов)</a:t>
            </a:r>
            <a:r>
              <a:rPr lang="en-US" sz="1600" dirty="0" smtClean="0"/>
              <a:t>; </a:t>
            </a:r>
          </a:p>
          <a:p>
            <a:pPr>
              <a:buFontTx/>
              <a:buChar char="-"/>
            </a:pPr>
            <a:r>
              <a:rPr lang="en-US" sz="1600" dirty="0" smtClean="0"/>
              <a:t>UDDI (Universal Discovery, Description and Integration) – </a:t>
            </a:r>
            <a:r>
              <a:rPr lang="ru-RU" sz="1600" dirty="0" smtClean="0"/>
              <a:t>технология для публикации и поиска </a:t>
            </a:r>
            <a:r>
              <a:rPr lang="en-US" sz="1600" dirty="0" smtClean="0"/>
              <a:t>Web-</a:t>
            </a:r>
            <a:r>
              <a:rPr lang="ru-RU" sz="1600" dirty="0" smtClean="0"/>
              <a:t>сервисов </a:t>
            </a:r>
            <a:r>
              <a:rPr lang="en-US" sz="1600" dirty="0" smtClean="0"/>
              <a:t>(Microsoft)</a:t>
            </a:r>
            <a:endParaRPr lang="ru-RU" sz="1600" dirty="0" smtClean="0"/>
          </a:p>
          <a:p>
            <a:r>
              <a:rPr lang="ru-RU" sz="1600" dirty="0" smtClean="0"/>
              <a:t>С данной точки зрения, </a:t>
            </a:r>
            <a:r>
              <a:rPr lang="ru-RU" sz="1600" i="1" dirty="0" smtClean="0"/>
              <a:t>облачные вычисления соответствуют принципам </a:t>
            </a:r>
            <a:r>
              <a:rPr lang="en-US" sz="1600" i="1" dirty="0" smtClean="0"/>
              <a:t>SOA</a:t>
            </a:r>
            <a:endParaRPr lang="ru-RU" sz="1600" i="1" dirty="0" smtClean="0"/>
          </a:p>
          <a:p>
            <a:endParaRPr lang="en-US" sz="1600" dirty="0"/>
          </a:p>
        </p:txBody>
      </p:sp>
      <p:sp>
        <p:nvSpPr>
          <p:cNvPr id="4" name="Footer Placeholder 3"/>
          <p:cNvSpPr>
            <a:spLocks noGrp="1"/>
          </p:cNvSpPr>
          <p:nvPr>
            <p:ph type="ftr" sz="quarter" idx="11"/>
          </p:nvPr>
        </p:nvSpPr>
        <p:spPr/>
        <p:txBody>
          <a:bodyPr/>
          <a:lstStyle/>
          <a:p>
            <a:pPr>
              <a:defRPr/>
            </a:pPr>
            <a:r>
              <a:rPr lang="en-US" dirty="0" smtClean="0"/>
              <a:t>(C) </a:t>
            </a:r>
            <a:r>
              <a:rPr lang="ru-RU" dirty="0" smtClean="0"/>
              <a:t>Сафонов В.О. 2011</a:t>
            </a:r>
            <a:endParaRPr lang="en-US" dirty="0"/>
          </a:p>
        </p:txBody>
      </p:sp>
      <p:sp>
        <p:nvSpPr>
          <p:cNvPr id="2" name="Title 1"/>
          <p:cNvSpPr>
            <a:spLocks noGrp="1"/>
          </p:cNvSpPr>
          <p:nvPr>
            <p:ph type="title"/>
          </p:nvPr>
        </p:nvSpPr>
        <p:spPr>
          <a:xfrm>
            <a:off x="457200" y="214290"/>
            <a:ext cx="8543956" cy="928694"/>
          </a:xfrm>
        </p:spPr>
        <p:txBody>
          <a:bodyPr>
            <a:noAutofit/>
          </a:bodyPr>
          <a:lstStyle/>
          <a:p>
            <a:r>
              <a:rPr lang="ru-RU" sz="3200" dirty="0" smtClean="0"/>
              <a:t>Понятие о </a:t>
            </a:r>
            <a:r>
              <a:rPr sz="3200" smtClean="0"/>
              <a:t>Service-Oriented Architecture (SOA)</a:t>
            </a:r>
            <a:endParaRPr lang="en-US" sz="32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484784"/>
            <a:ext cx="8020413" cy="4730298"/>
          </a:xfrm>
        </p:spPr>
        <p:txBody>
          <a:bodyPr>
            <a:normAutofit fontScale="85000" lnSpcReduction="10000"/>
          </a:bodyPr>
          <a:lstStyle/>
          <a:p>
            <a:r>
              <a:rPr lang="en-US" sz="2000" i="1" dirty="0" err="1" smtClean="0"/>
              <a:t>SaaS</a:t>
            </a:r>
            <a:r>
              <a:rPr lang="en-US" sz="2000" dirty="0" smtClean="0"/>
              <a:t> – </a:t>
            </a:r>
            <a:r>
              <a:rPr lang="ru-RU" sz="2000" dirty="0" smtClean="0"/>
              <a:t>модель разработки программ, основанная на использовании </a:t>
            </a:r>
            <a:r>
              <a:rPr lang="ru-RU" sz="2000" i="1" dirty="0" smtClean="0"/>
              <a:t>лицензируемых программных сервисов </a:t>
            </a:r>
            <a:r>
              <a:rPr lang="en-US" sz="2000" i="1" dirty="0" smtClean="0"/>
              <a:t>“</a:t>
            </a:r>
            <a:r>
              <a:rPr lang="ru-RU" sz="2000" i="1" dirty="0" smtClean="0"/>
              <a:t>по требованию</a:t>
            </a:r>
            <a:r>
              <a:rPr lang="en-US" sz="2000" i="1" dirty="0" smtClean="0"/>
              <a:t>”</a:t>
            </a:r>
            <a:r>
              <a:rPr lang="ru-RU" sz="2000" dirty="0" smtClean="0"/>
              <a:t> клиентами, получающими (покупающими) лицензии у </a:t>
            </a:r>
            <a:r>
              <a:rPr lang="ru-RU" sz="2000" i="1" dirty="0" smtClean="0"/>
              <a:t>сервис-провайдеров</a:t>
            </a:r>
            <a:endParaRPr lang="ru-RU" sz="2000" dirty="0" smtClean="0"/>
          </a:p>
          <a:p>
            <a:r>
              <a:rPr lang="ru-RU" sz="2000" dirty="0" smtClean="0"/>
              <a:t>Термин </a:t>
            </a:r>
            <a:r>
              <a:rPr lang="en-US" sz="2000" i="1" dirty="0" err="1" smtClean="0"/>
              <a:t>SaaS</a:t>
            </a:r>
            <a:r>
              <a:rPr lang="en-US" sz="2000" i="1" dirty="0" smtClean="0"/>
              <a:t> </a:t>
            </a:r>
            <a:r>
              <a:rPr lang="ru-RU" sz="2000" dirty="0" smtClean="0"/>
              <a:t>возник в 1999 г.</a:t>
            </a:r>
            <a:endParaRPr lang="en-US" sz="2000" dirty="0" smtClean="0"/>
          </a:p>
          <a:p>
            <a:r>
              <a:rPr lang="ru-RU" sz="2000" dirty="0" smtClean="0"/>
              <a:t>Основная идея: использование ПО </a:t>
            </a:r>
            <a:r>
              <a:rPr lang="ru-RU" sz="2000" i="1" dirty="0" smtClean="0"/>
              <a:t>по требованию </a:t>
            </a:r>
            <a:r>
              <a:rPr lang="en-US" sz="2000" i="1" dirty="0" smtClean="0"/>
              <a:t>(on demand) </a:t>
            </a:r>
            <a:r>
              <a:rPr lang="ru-RU" sz="2000" i="1" dirty="0" smtClean="0"/>
              <a:t>по невысокой стоимости </a:t>
            </a:r>
            <a:r>
              <a:rPr lang="ru-RU" sz="2000" dirty="0" smtClean="0"/>
              <a:t>(вместо покупки полной лицензии на ПО для всех платформ)</a:t>
            </a:r>
          </a:p>
          <a:p>
            <a:r>
              <a:rPr lang="ru-RU" sz="2000" dirty="0" smtClean="0"/>
              <a:t>Характеристики </a:t>
            </a:r>
            <a:r>
              <a:rPr lang="en-US" sz="2000" dirty="0" err="1" smtClean="0"/>
              <a:t>SaaS</a:t>
            </a:r>
            <a:r>
              <a:rPr lang="ru-RU" sz="2000" dirty="0" smtClean="0"/>
              <a:t>:</a:t>
            </a:r>
          </a:p>
          <a:p>
            <a:pPr>
              <a:buFontTx/>
              <a:buChar char="-"/>
            </a:pPr>
            <a:r>
              <a:rPr lang="ru-RU" sz="2000" dirty="0" smtClean="0"/>
              <a:t>Доступ к коммерческому ПО через сеть</a:t>
            </a:r>
          </a:p>
          <a:p>
            <a:pPr>
              <a:buFontTx/>
              <a:buChar char="-"/>
            </a:pPr>
            <a:r>
              <a:rPr lang="ru-RU" sz="2000" dirty="0" smtClean="0"/>
              <a:t>Удаленное управление ПО пользователями через центральный </a:t>
            </a:r>
            <a:r>
              <a:rPr lang="en-US" sz="2000" dirty="0" smtClean="0"/>
              <a:t>Web-</a:t>
            </a:r>
            <a:r>
              <a:rPr lang="ru-RU" sz="2000" dirty="0" smtClean="0"/>
              <a:t>сайт</a:t>
            </a:r>
          </a:p>
          <a:p>
            <a:pPr>
              <a:buFontTx/>
              <a:buChar char="-"/>
            </a:pPr>
            <a:r>
              <a:rPr lang="ru-RU" sz="2000" dirty="0" smtClean="0"/>
              <a:t>Использование модели </a:t>
            </a:r>
            <a:r>
              <a:rPr lang="en-US" sz="2000" dirty="0" smtClean="0"/>
              <a:t>“one-to-many” (</a:t>
            </a:r>
            <a:r>
              <a:rPr lang="en-US" sz="2000" i="1" dirty="0" smtClean="0"/>
              <a:t>multi-tenant application</a:t>
            </a:r>
            <a:r>
              <a:rPr lang="en-US" sz="2000" dirty="0" smtClean="0"/>
              <a:t>), </a:t>
            </a:r>
            <a:r>
              <a:rPr lang="ru-RU" sz="2000" dirty="0" smtClean="0"/>
              <a:t>т.е. использование одного приложения многими клиентами</a:t>
            </a:r>
          </a:p>
          <a:p>
            <a:pPr>
              <a:buFontTx/>
              <a:buChar char="-"/>
            </a:pPr>
            <a:r>
              <a:rPr lang="ru-RU" sz="2000" dirty="0" smtClean="0"/>
              <a:t>Централизация управления версиями и патчами (пользователи могут загружать новые версии через сеть)</a:t>
            </a:r>
          </a:p>
          <a:p>
            <a:pPr>
              <a:buFontTx/>
              <a:buChar char="-"/>
            </a:pPr>
            <a:r>
              <a:rPr lang="ru-RU" sz="2000" dirty="0" smtClean="0"/>
              <a:t>- Постоянная интеграция программных сервисов в общий гибридный набор ПО, потребляемый пользователем, как </a:t>
            </a:r>
            <a:r>
              <a:rPr lang="en-US" sz="2000" i="1" dirty="0" smtClean="0"/>
              <a:t>mash</a:t>
            </a:r>
            <a:r>
              <a:rPr lang="ru-RU" sz="2000" i="1" dirty="0" smtClean="0"/>
              <a:t>-</a:t>
            </a:r>
            <a:r>
              <a:rPr lang="en-US" sz="2000" i="1" dirty="0" smtClean="0"/>
              <a:t>ups</a:t>
            </a:r>
            <a:r>
              <a:rPr lang="en-US" sz="2000" dirty="0" smtClean="0"/>
              <a:t> – </a:t>
            </a:r>
            <a:r>
              <a:rPr lang="ru-RU" sz="2000" dirty="0" smtClean="0"/>
              <a:t>гибридных </a:t>
            </a:r>
            <a:r>
              <a:rPr lang="en-US" sz="2000" dirty="0" smtClean="0"/>
              <a:t>Web-</a:t>
            </a:r>
            <a:r>
              <a:rPr lang="ru-RU" sz="2000" dirty="0" smtClean="0"/>
              <a:t>приложений</a:t>
            </a:r>
          </a:p>
          <a:p>
            <a:r>
              <a:rPr lang="ru-RU" sz="2000" dirty="0" smtClean="0"/>
              <a:t>С данной точки зрения, </a:t>
            </a:r>
            <a:r>
              <a:rPr lang="ru-RU" sz="2000" i="1" dirty="0" smtClean="0"/>
              <a:t>облачные вычисления соответствуют принципам </a:t>
            </a:r>
            <a:r>
              <a:rPr lang="en-US" sz="2000" i="1" dirty="0" err="1" smtClean="0"/>
              <a:t>SaaS</a:t>
            </a:r>
            <a:endParaRPr lang="ru-RU" sz="2000" dirty="0" smtClean="0"/>
          </a:p>
          <a:p>
            <a:endParaRPr lang="en-US" sz="2000" dirty="0"/>
          </a:p>
        </p:txBody>
      </p:sp>
      <p:sp>
        <p:nvSpPr>
          <p:cNvPr id="4" name="Footer Placeholder 3"/>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2" name="Title 1"/>
          <p:cNvSpPr>
            <a:spLocks noGrp="1"/>
          </p:cNvSpPr>
          <p:nvPr>
            <p:ph type="title"/>
          </p:nvPr>
        </p:nvSpPr>
        <p:spPr>
          <a:xfrm>
            <a:off x="457200" y="304800"/>
            <a:ext cx="8507288" cy="963960"/>
          </a:xfrm>
        </p:spPr>
        <p:txBody>
          <a:bodyPr>
            <a:noAutofit/>
          </a:bodyPr>
          <a:lstStyle/>
          <a:p>
            <a:r>
              <a:rPr lang="ru-RU" sz="3200" dirty="0" smtClean="0"/>
              <a:t>Понятие о </a:t>
            </a:r>
            <a:r>
              <a:rPr sz="3200" dirty="0" smtClean="0"/>
              <a:t>Software-as-a-Service (</a:t>
            </a:r>
            <a:r>
              <a:rPr sz="3200" dirty="0" err="1" smtClean="0"/>
              <a:t>SaaS</a:t>
            </a:r>
            <a:r>
              <a:rPr sz="3200" dirty="0" smtClean="0"/>
              <a:t>)</a:t>
            </a:r>
            <a:endParaRPr lang="en-US" sz="32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96752"/>
            <a:ext cx="8291264" cy="5112568"/>
          </a:xfrm>
        </p:spPr>
        <p:txBody>
          <a:bodyPr>
            <a:normAutofit fontScale="85000" lnSpcReduction="20000"/>
          </a:bodyPr>
          <a:lstStyle/>
          <a:p>
            <a:r>
              <a:rPr lang="en-US" sz="2000" i="1" dirty="0" smtClean="0"/>
              <a:t>Cloud computing - ”</a:t>
            </a:r>
            <a:r>
              <a:rPr lang="ru-RU" sz="2000" i="1" dirty="0" smtClean="0"/>
              <a:t>облачные</a:t>
            </a:r>
            <a:r>
              <a:rPr lang="en-US" sz="2000" i="1" dirty="0" smtClean="0"/>
              <a:t>”</a:t>
            </a:r>
            <a:r>
              <a:rPr lang="ru-RU" sz="2000" i="1" dirty="0" smtClean="0"/>
              <a:t> вычисления</a:t>
            </a:r>
          </a:p>
          <a:p>
            <a:r>
              <a:rPr lang="en-US" sz="2000" i="1" dirty="0" smtClean="0"/>
              <a:t>“</a:t>
            </a:r>
            <a:r>
              <a:rPr lang="ru-RU" sz="2000" i="1" dirty="0" smtClean="0"/>
              <a:t>Облако</a:t>
            </a:r>
            <a:r>
              <a:rPr lang="en-US" sz="2000" i="1" dirty="0" smtClean="0"/>
              <a:t>” (cloud) –</a:t>
            </a:r>
            <a:r>
              <a:rPr lang="ru-RU" sz="2000" dirty="0" smtClean="0"/>
              <a:t>широко используемая метафора для изображения сервисов, предоставляемых через Интернет или другую коммуникационную сеть (например, через </a:t>
            </a:r>
            <a:r>
              <a:rPr lang="en-US" sz="2000" dirty="0" smtClean="0"/>
              <a:t>ATM-</a:t>
            </a:r>
            <a:r>
              <a:rPr lang="ru-RU" sz="2000" dirty="0" smtClean="0"/>
              <a:t>сеть)</a:t>
            </a:r>
          </a:p>
          <a:p>
            <a:r>
              <a:rPr lang="ru-RU" sz="2000" i="1" dirty="0" smtClean="0"/>
              <a:t>Облачные вычисления </a:t>
            </a:r>
            <a:r>
              <a:rPr lang="ru-RU" sz="2000" dirty="0" smtClean="0"/>
              <a:t>– модель вычислений, основанная на </a:t>
            </a:r>
            <a:r>
              <a:rPr lang="ru-RU" sz="2000" i="1" dirty="0" smtClean="0"/>
              <a:t>динамически масштабируемых(</a:t>
            </a:r>
            <a:r>
              <a:rPr lang="en-US" sz="2000" i="1" dirty="0" smtClean="0"/>
              <a:t>scalable) </a:t>
            </a:r>
            <a:r>
              <a:rPr lang="ru-RU" sz="2000" dirty="0" smtClean="0"/>
              <a:t>и </a:t>
            </a:r>
            <a:r>
              <a:rPr lang="ru-RU" sz="2000" i="1" dirty="0" err="1" smtClean="0"/>
              <a:t>виртуализованных</a:t>
            </a:r>
            <a:r>
              <a:rPr lang="en-US" sz="2000" i="1" dirty="0" smtClean="0"/>
              <a:t> (virtual) </a:t>
            </a:r>
            <a:r>
              <a:rPr lang="ru-RU" sz="2000" dirty="0" smtClean="0"/>
              <a:t> ресурсах </a:t>
            </a:r>
            <a:r>
              <a:rPr lang="en-US" sz="2000" dirty="0" smtClean="0"/>
              <a:t> - </a:t>
            </a:r>
            <a:r>
              <a:rPr lang="ru-RU" sz="2000" dirty="0" smtClean="0"/>
              <a:t>данных, приложениях, ОС и др.</a:t>
            </a:r>
            <a:r>
              <a:rPr lang="en-US" sz="2000" dirty="0" smtClean="0"/>
              <a:t>, -</a:t>
            </a:r>
            <a:r>
              <a:rPr lang="ru-RU" sz="2000" dirty="0" smtClean="0"/>
              <a:t> которые доступны и используются как </a:t>
            </a:r>
            <a:r>
              <a:rPr lang="ru-RU" sz="2000" i="1" dirty="0" smtClean="0"/>
              <a:t>сервисы</a:t>
            </a:r>
            <a:r>
              <a:rPr lang="ru-RU" sz="2000" dirty="0" smtClean="0"/>
              <a:t> через Интернет и реализуются с помощью мощных </a:t>
            </a:r>
            <a:r>
              <a:rPr lang="ru-RU" sz="2000" i="1" dirty="0" smtClean="0"/>
              <a:t>центров обработки данных </a:t>
            </a:r>
            <a:r>
              <a:rPr lang="en-US" sz="2000" i="1" dirty="0" smtClean="0"/>
              <a:t>(data centers)</a:t>
            </a:r>
            <a:endParaRPr lang="ru-RU" sz="2000" dirty="0" smtClean="0"/>
          </a:p>
          <a:p>
            <a:r>
              <a:rPr lang="ru-RU" sz="2000" dirty="0" smtClean="0"/>
              <a:t>С точки зрения пользователей, существуют </a:t>
            </a:r>
            <a:r>
              <a:rPr lang="en-US" sz="2000" dirty="0" smtClean="0"/>
              <a:t>“</a:t>
            </a:r>
            <a:r>
              <a:rPr lang="ru-RU" sz="2000" dirty="0" smtClean="0"/>
              <a:t>облака</a:t>
            </a:r>
            <a:r>
              <a:rPr lang="en-US" sz="2000" dirty="0" smtClean="0"/>
              <a:t>”</a:t>
            </a:r>
            <a:r>
              <a:rPr lang="ru-RU" sz="2000" dirty="0" smtClean="0"/>
              <a:t> (общедоступные</a:t>
            </a:r>
            <a:r>
              <a:rPr lang="en-US" sz="2000" dirty="0" smtClean="0"/>
              <a:t> </a:t>
            </a:r>
            <a:r>
              <a:rPr lang="ru-RU" sz="2000" dirty="0" smtClean="0"/>
              <a:t>или частные) , предоставляемые различными компаниями для использования мощных вычислительных ресурсов, которых нет у индивидуального пользователя</a:t>
            </a:r>
          </a:p>
          <a:p>
            <a:r>
              <a:rPr lang="ru-RU" sz="2000" dirty="0" smtClean="0"/>
              <a:t>Перспективы облачных вычислений весьма многообещающие</a:t>
            </a:r>
          </a:p>
          <a:p>
            <a:r>
              <a:rPr lang="ru-RU" sz="2000" i="1" dirty="0" smtClean="0"/>
              <a:t>Недостаток</a:t>
            </a:r>
            <a:r>
              <a:rPr lang="ru-RU" sz="2000" dirty="0" smtClean="0"/>
              <a:t>: пользователь полностью зависит от </a:t>
            </a:r>
            <a:r>
              <a:rPr lang="en-US" sz="2000" dirty="0" smtClean="0"/>
              <a:t>“</a:t>
            </a:r>
            <a:r>
              <a:rPr lang="ru-RU" sz="2000" dirty="0" smtClean="0"/>
              <a:t>облака</a:t>
            </a:r>
            <a:r>
              <a:rPr lang="en-US" sz="2000" dirty="0" smtClean="0"/>
              <a:t>” </a:t>
            </a:r>
            <a:r>
              <a:rPr lang="ru-RU" sz="2000" dirty="0" smtClean="0"/>
              <a:t>и не может управлять даже резервным копированием своих данных и программ</a:t>
            </a:r>
          </a:p>
          <a:p>
            <a:r>
              <a:rPr lang="ru-RU" sz="2000" dirty="0" smtClean="0"/>
              <a:t>Наиболее популярная </a:t>
            </a:r>
            <a:r>
              <a:rPr lang="en-US" sz="2000" dirty="0" smtClean="0"/>
              <a:t>“</a:t>
            </a:r>
            <a:r>
              <a:rPr lang="ru-RU" sz="2000" dirty="0" smtClean="0"/>
              <a:t>облачная</a:t>
            </a:r>
            <a:r>
              <a:rPr lang="en-US" sz="2000" dirty="0" smtClean="0"/>
              <a:t>” </a:t>
            </a:r>
            <a:r>
              <a:rPr lang="ru-RU" sz="2000" dirty="0" smtClean="0"/>
              <a:t>платформа – </a:t>
            </a:r>
            <a:r>
              <a:rPr lang="en-US" sz="2000" dirty="0" smtClean="0"/>
              <a:t>Microsoft Windows Azure (</a:t>
            </a:r>
            <a:r>
              <a:rPr lang="ru-RU" sz="2000" dirty="0" smtClean="0"/>
              <a:t>облачная ОС) и </a:t>
            </a:r>
            <a:r>
              <a:rPr lang="en-US" sz="2000" dirty="0" smtClean="0"/>
              <a:t>Microsoft Azure Services Platform (</a:t>
            </a:r>
            <a:r>
              <a:rPr lang="ru-RU" sz="2000" dirty="0" smtClean="0"/>
              <a:t>реализованная на основе </a:t>
            </a:r>
            <a:r>
              <a:rPr lang="en-US" sz="2000" dirty="0" smtClean="0"/>
              <a:t>Microsoft.NET)</a:t>
            </a:r>
          </a:p>
          <a:p>
            <a:r>
              <a:rPr lang="ru-RU" sz="2000" dirty="0" smtClean="0"/>
              <a:t>В настоящее время все крупные компании </a:t>
            </a:r>
            <a:r>
              <a:rPr lang="en-US" sz="2000" dirty="0" smtClean="0"/>
              <a:t>(Microsoft, IBM, HP, Dell,  Oracle </a:t>
            </a:r>
            <a:r>
              <a:rPr lang="ru-RU" sz="2000" dirty="0" smtClean="0"/>
              <a:t>и др.) разрабатывают свои системы облачных вычислений</a:t>
            </a:r>
            <a:r>
              <a:rPr lang="en-US" sz="2000" dirty="0" smtClean="0"/>
              <a:t>; </a:t>
            </a:r>
            <a:r>
              <a:rPr lang="ru-RU" sz="2000" dirty="0" smtClean="0"/>
              <a:t>имеется тенденция к интеграции этих  корпоративных систем в единое доступное пользователю </a:t>
            </a:r>
            <a:r>
              <a:rPr lang="en-US" sz="2000" dirty="0" smtClean="0"/>
              <a:t>“</a:t>
            </a:r>
            <a:r>
              <a:rPr lang="ru-RU" sz="2000" dirty="0" smtClean="0"/>
              <a:t>облако</a:t>
            </a:r>
            <a:r>
              <a:rPr lang="en-US" sz="2000" dirty="0" smtClean="0"/>
              <a:t>”</a:t>
            </a:r>
          </a:p>
          <a:p>
            <a:endParaRPr lang="en-US" sz="2000" dirty="0"/>
          </a:p>
        </p:txBody>
      </p:sp>
      <p:sp>
        <p:nvSpPr>
          <p:cNvPr id="4" name="Footer Placeholder 3"/>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2" name="Title 1"/>
          <p:cNvSpPr>
            <a:spLocks noGrp="1"/>
          </p:cNvSpPr>
          <p:nvPr>
            <p:ph type="title"/>
          </p:nvPr>
        </p:nvSpPr>
        <p:spPr>
          <a:xfrm>
            <a:off x="457200" y="304800"/>
            <a:ext cx="8329642" cy="766746"/>
          </a:xfrm>
        </p:spPr>
        <p:txBody>
          <a:bodyPr>
            <a:normAutofit/>
          </a:bodyPr>
          <a:lstStyle/>
          <a:p>
            <a:r>
              <a:rPr lang="ru-RU" sz="4000" dirty="0" smtClean="0"/>
              <a:t>Понятие о </a:t>
            </a:r>
            <a:r>
              <a:rPr sz="4000" smtClean="0"/>
              <a:t>cloud computing</a:t>
            </a:r>
            <a:endParaRPr lang="en-US" sz="40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72067" y="1571612"/>
            <a:ext cx="7486147" cy="4554551"/>
          </a:xfrm>
        </p:spPr>
        <p:txBody>
          <a:bodyPr>
            <a:normAutofit fontScale="92500" lnSpcReduction="20000"/>
          </a:bodyPr>
          <a:lstStyle/>
          <a:p>
            <a:r>
              <a:rPr lang="ru-RU" dirty="0" smtClean="0"/>
              <a:t>Подход к разработке программ принципиально изменился</a:t>
            </a:r>
          </a:p>
          <a:p>
            <a:r>
              <a:rPr lang="ru-RU" dirty="0" smtClean="0"/>
              <a:t>Вместо индивидуальных изолированных разработок на собственном компьютере – разработка сетевых приложений и использование готовых сервисов через </a:t>
            </a:r>
            <a:r>
              <a:rPr lang="en-US" dirty="0"/>
              <a:t> </a:t>
            </a:r>
            <a:r>
              <a:rPr lang="en-US" dirty="0" smtClean="0"/>
              <a:t>Web</a:t>
            </a:r>
            <a:endParaRPr lang="ru-RU" dirty="0" smtClean="0"/>
          </a:p>
          <a:p>
            <a:r>
              <a:rPr lang="ru-RU" dirty="0" smtClean="0"/>
              <a:t>Будущее – за сетевым и распределенным программным обеспечением, основанным на </a:t>
            </a:r>
            <a:r>
              <a:rPr lang="en-US" dirty="0" smtClean="0"/>
              <a:t>Web-</a:t>
            </a:r>
            <a:r>
              <a:rPr lang="ru-RU" dirty="0" smtClean="0"/>
              <a:t>сервисах</a:t>
            </a:r>
            <a:r>
              <a:rPr lang="en-US" dirty="0" smtClean="0"/>
              <a:t>,  </a:t>
            </a:r>
            <a:r>
              <a:rPr lang="ru-RU" dirty="0" smtClean="0"/>
              <a:t>многоклиентских и многоярусных архитектурах</a:t>
            </a:r>
            <a:r>
              <a:rPr lang="en-US" dirty="0" smtClean="0"/>
              <a:t> -</a:t>
            </a:r>
            <a:r>
              <a:rPr lang="ru-RU" dirty="0" smtClean="0"/>
              <a:t>принципах </a:t>
            </a:r>
            <a:r>
              <a:rPr lang="en-US" dirty="0" smtClean="0"/>
              <a:t>SOA, </a:t>
            </a:r>
            <a:r>
              <a:rPr lang="en-US" dirty="0" err="1" smtClean="0"/>
              <a:t>SaaS</a:t>
            </a:r>
            <a:r>
              <a:rPr lang="en-US" dirty="0" smtClean="0"/>
              <a:t>, multi-tenancy, multi-</a:t>
            </a:r>
            <a:r>
              <a:rPr lang="en-US" dirty="0" err="1" smtClean="0"/>
              <a:t>tiering</a:t>
            </a:r>
            <a:endParaRPr lang="ru-RU" dirty="0" smtClean="0"/>
          </a:p>
          <a:p>
            <a:r>
              <a:rPr lang="ru-RU" dirty="0" smtClean="0"/>
              <a:t>Всем этим принципам соответствует модель облачных вычислений</a:t>
            </a:r>
          </a:p>
          <a:p>
            <a:r>
              <a:rPr lang="en-US" dirty="0" smtClean="0"/>
              <a:t>Microsoft – </a:t>
            </a:r>
            <a:r>
              <a:rPr lang="ru-RU" dirty="0" smtClean="0"/>
              <a:t>одна из ведущих компаний, поддерживающих и развивающих этот новый подход </a:t>
            </a:r>
            <a:r>
              <a:rPr lang="en-US" dirty="0" smtClean="0"/>
              <a:t> </a:t>
            </a:r>
            <a:r>
              <a:rPr lang="ru-RU" dirty="0" smtClean="0"/>
              <a:t>(</a:t>
            </a:r>
            <a:r>
              <a:rPr lang="en-US" dirty="0" smtClean="0"/>
              <a:t>.NET, Windows Azure)</a:t>
            </a:r>
            <a:endParaRPr lang="en-US" dirty="0"/>
          </a:p>
        </p:txBody>
      </p:sp>
      <p:sp>
        <p:nvSpPr>
          <p:cNvPr id="4" name="Footer Placeholder 3"/>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2" name="Title 1"/>
          <p:cNvSpPr>
            <a:spLocks noGrp="1"/>
          </p:cNvSpPr>
          <p:nvPr>
            <p:ph type="title"/>
          </p:nvPr>
        </p:nvSpPr>
        <p:spPr/>
        <p:txBody>
          <a:bodyPr/>
          <a:lstStyle/>
          <a:p>
            <a:r>
              <a:rPr lang="ru-RU" dirty="0" smtClean="0"/>
              <a:t>Резюме</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182880" indent="-457200">
              <a:buAutoNum type="arabicPeriod"/>
            </a:pPr>
            <a:r>
              <a:rPr lang="ru-RU" sz="2000" dirty="0" smtClean="0"/>
              <a:t>Проанализируйте используемое и разрабатываемое Вами программное обеспечение, с точки зрения соответствия парадигмам </a:t>
            </a:r>
            <a:r>
              <a:rPr lang="en-US" sz="2000" dirty="0" smtClean="0"/>
              <a:t>cloud computing </a:t>
            </a:r>
            <a:r>
              <a:rPr lang="ru-RU" sz="2000" dirty="0" smtClean="0"/>
              <a:t>и </a:t>
            </a:r>
            <a:r>
              <a:rPr lang="en-US" sz="2000" dirty="0" smtClean="0"/>
              <a:t>SOA</a:t>
            </a:r>
            <a:endParaRPr lang="ru-RU" sz="2000" dirty="0" smtClean="0"/>
          </a:p>
          <a:p>
            <a:pPr marL="182880" indent="-457200">
              <a:buAutoNum type="arabicPeriod"/>
            </a:pPr>
            <a:r>
              <a:rPr lang="ru-RU" sz="2000" dirty="0" smtClean="0"/>
              <a:t>Инсталлируйте и попробуйте на простых примерах использовать </a:t>
            </a:r>
            <a:r>
              <a:rPr lang="en-US" sz="2000" dirty="0" smtClean="0"/>
              <a:t>Windows Azure </a:t>
            </a:r>
            <a:r>
              <a:rPr lang="ru-RU" sz="2000" dirty="0" smtClean="0"/>
              <a:t>и </a:t>
            </a:r>
            <a:r>
              <a:rPr lang="en-US" sz="2000" dirty="0" smtClean="0"/>
              <a:t>Azure Services Platform</a:t>
            </a:r>
          </a:p>
          <a:p>
            <a:pPr marL="182880" indent="-457200">
              <a:buAutoNum type="arabicPeriod"/>
            </a:pPr>
            <a:r>
              <a:rPr lang="ru-RU" sz="2000" dirty="0" smtClean="0"/>
              <a:t>Сформулируйте проблемы безопасности программ и данных для облачных вычислений – в чем преимущество данной модели для реализации безопасности, в чем ее </a:t>
            </a:r>
            <a:r>
              <a:rPr lang="en-US" sz="2000" dirty="0" smtClean="0"/>
              <a:t>“</a:t>
            </a:r>
            <a:r>
              <a:rPr lang="ru-RU" sz="2000" dirty="0" smtClean="0"/>
              <a:t>подводные камни</a:t>
            </a:r>
            <a:r>
              <a:rPr lang="en-US" sz="2000" dirty="0" smtClean="0"/>
              <a:t>”</a:t>
            </a:r>
            <a:endParaRPr lang="en-US" sz="2000" dirty="0"/>
          </a:p>
        </p:txBody>
      </p:sp>
      <p:sp>
        <p:nvSpPr>
          <p:cNvPr id="4" name="Footer Placeholder 3"/>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2" name="Title 1"/>
          <p:cNvSpPr>
            <a:spLocks noGrp="1"/>
          </p:cNvSpPr>
          <p:nvPr>
            <p:ph type="title"/>
          </p:nvPr>
        </p:nvSpPr>
        <p:spPr>
          <a:xfrm>
            <a:off x="457200" y="304800"/>
            <a:ext cx="8472518" cy="981060"/>
          </a:xfrm>
        </p:spPr>
        <p:txBody>
          <a:bodyPr>
            <a:normAutofit/>
          </a:bodyPr>
          <a:lstStyle/>
          <a:p>
            <a:r>
              <a:rPr lang="ru-RU" sz="4000" smtClean="0"/>
              <a:t>Д</a:t>
            </a:r>
            <a:r>
              <a:rPr lang="ru-RU" sz="4000" smtClean="0"/>
              <a:t>омашнее </a:t>
            </a:r>
            <a:r>
              <a:rPr lang="ru-RU" sz="4000" dirty="0" smtClean="0"/>
              <a:t>задание к </a:t>
            </a:r>
            <a:r>
              <a:rPr lang="ru-RU" sz="4000" smtClean="0"/>
              <a:t>лекции </a:t>
            </a:r>
            <a:r>
              <a:rPr lang="ru-RU" sz="4000" smtClean="0"/>
              <a:t>1</a:t>
            </a:r>
            <a:endParaRPr lang="en-US" sz="4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872067" y="1772816"/>
            <a:ext cx="7732381" cy="4392488"/>
          </a:xfrm>
        </p:spPr>
        <p:txBody>
          <a:bodyPr>
            <a:normAutofit fontScale="92500" lnSpcReduction="20000"/>
          </a:bodyPr>
          <a:lstStyle/>
          <a:p>
            <a:pPr marL="457200" lvl="0" indent="-457200" fontAlgn="ctr">
              <a:buFont typeface="+mj-lt"/>
              <a:buAutoNum type="arabicPeriod"/>
            </a:pPr>
            <a:r>
              <a:rPr lang="en-US" dirty="0"/>
              <a:t>Cloud Computing – A Practical Approach, Anthony T. </a:t>
            </a:r>
            <a:r>
              <a:rPr lang="en-US" dirty="0" err="1"/>
              <a:t>Velte</a:t>
            </a:r>
            <a:r>
              <a:rPr lang="en-US" dirty="0"/>
              <a:t>, Toby J. </a:t>
            </a:r>
            <a:r>
              <a:rPr lang="en-US" dirty="0" err="1"/>
              <a:t>Velte</a:t>
            </a:r>
            <a:r>
              <a:rPr lang="en-US" dirty="0"/>
              <a:t>, Robert </a:t>
            </a:r>
            <a:r>
              <a:rPr lang="en-US" dirty="0" err="1"/>
              <a:t>Elsenpeter</a:t>
            </a:r>
            <a:r>
              <a:rPr lang="en-US" dirty="0"/>
              <a:t>, McGraw Hill, 2009</a:t>
            </a:r>
            <a:endParaRPr lang="ru-RU" dirty="0"/>
          </a:p>
          <a:p>
            <a:pPr marL="457200" lvl="0" indent="-457200" fontAlgn="ctr">
              <a:buFont typeface="+mj-lt"/>
              <a:buAutoNum type="arabicPeriod"/>
            </a:pPr>
            <a:r>
              <a:rPr lang="en-US" dirty="0"/>
              <a:t>Cloud Computing with the Windows Azure Platform, Roger Jennings, Wiley, 2009</a:t>
            </a:r>
            <a:endParaRPr lang="ru-RU" dirty="0"/>
          </a:p>
          <a:p>
            <a:pPr marL="457200" lvl="0" indent="-457200">
              <a:buFont typeface="+mj-lt"/>
              <a:buAutoNum type="arabicPeriod"/>
            </a:pPr>
            <a:r>
              <a:rPr lang="ru-RU" dirty="0"/>
              <a:t>Сафонов В.О. Основы современных операционных систем. Учебный курс. </a:t>
            </a:r>
            <a:r>
              <a:rPr lang="en-US" u="sng" dirty="0">
                <a:hlinkClick r:id="rId2"/>
              </a:rPr>
              <a:t>http</a:t>
            </a:r>
            <a:r>
              <a:rPr lang="ru-RU" u="sng" dirty="0">
                <a:hlinkClick r:id="rId2"/>
              </a:rPr>
              <a:t>://</a:t>
            </a:r>
            <a:r>
              <a:rPr lang="en-US" u="sng" dirty="0">
                <a:hlinkClick r:id="rId2"/>
              </a:rPr>
              <a:t>www</a:t>
            </a:r>
            <a:r>
              <a:rPr lang="ru-RU" u="sng" dirty="0">
                <a:hlinkClick r:id="rId2"/>
              </a:rPr>
              <a:t>.</a:t>
            </a:r>
            <a:r>
              <a:rPr lang="en-US" u="sng" dirty="0">
                <a:hlinkClick r:id="rId2"/>
              </a:rPr>
              <a:t>intuit</a:t>
            </a:r>
            <a:r>
              <a:rPr lang="ru-RU" u="sng" dirty="0">
                <a:hlinkClick r:id="rId2"/>
              </a:rPr>
              <a:t>.</a:t>
            </a:r>
            <a:r>
              <a:rPr lang="en-US" u="sng" dirty="0" err="1">
                <a:hlinkClick r:id="rId2"/>
              </a:rPr>
              <a:t>ru</a:t>
            </a:r>
            <a:r>
              <a:rPr lang="ru-RU" u="sng" dirty="0">
                <a:hlinkClick r:id="rId2"/>
              </a:rPr>
              <a:t>/</a:t>
            </a:r>
            <a:r>
              <a:rPr lang="en-US" u="sng" dirty="0">
                <a:hlinkClick r:id="rId2"/>
              </a:rPr>
              <a:t>department</a:t>
            </a:r>
            <a:r>
              <a:rPr lang="ru-RU" u="sng" dirty="0">
                <a:hlinkClick r:id="rId2"/>
              </a:rPr>
              <a:t>/</a:t>
            </a:r>
            <a:r>
              <a:rPr lang="en-US" u="sng" dirty="0" err="1">
                <a:hlinkClick r:id="rId2"/>
              </a:rPr>
              <a:t>os</a:t>
            </a:r>
            <a:r>
              <a:rPr lang="ru-RU" u="sng" dirty="0">
                <a:hlinkClick r:id="rId2"/>
              </a:rPr>
              <a:t>/</a:t>
            </a:r>
            <a:r>
              <a:rPr lang="en-US" u="sng" dirty="0" err="1">
                <a:hlinkClick r:id="rId2"/>
              </a:rPr>
              <a:t>bmos</a:t>
            </a:r>
            <a:r>
              <a:rPr lang="ru-RU" u="sng" dirty="0">
                <a:hlinkClick r:id="rId2"/>
              </a:rPr>
              <a:t>/</a:t>
            </a:r>
            <a:endParaRPr lang="ru-RU" dirty="0"/>
          </a:p>
          <a:p>
            <a:pPr marL="457200" lvl="0" indent="-457200">
              <a:buFont typeface="+mj-lt"/>
              <a:buAutoNum type="arabicPeriod"/>
            </a:pPr>
            <a:r>
              <a:rPr lang="ru-RU" dirty="0"/>
              <a:t>Сафонов В.О. Основы современных операционных систем. – М.: ИНТУИТ.РУ. БИНОМ. Лаборатория знаний, 2011, 583 с.</a:t>
            </a:r>
          </a:p>
          <a:p>
            <a:pPr marL="457200" indent="-457200">
              <a:buFont typeface="+mj-lt"/>
              <a:buAutoNum type="arabicPeriod"/>
            </a:pPr>
            <a:r>
              <a:rPr lang="ru-RU" dirty="0"/>
              <a:t>Сафонов В.О. Архитектуры и модели программ и знаний. Спецкурс для студентов 4 курса.     </a:t>
            </a:r>
            <a:r>
              <a:rPr lang="ru-RU" u="sng" dirty="0">
                <a:hlinkClick r:id="rId3"/>
              </a:rPr>
              <a:t>https://www.facultyresourcecenter.com/curriculum/pfv.aspx?ID=8480&amp;Login&amp;</a:t>
            </a:r>
            <a:r>
              <a:rPr lang="ru-RU" dirty="0"/>
              <a:t>= </a:t>
            </a:r>
          </a:p>
        </p:txBody>
      </p:sp>
      <p:sp>
        <p:nvSpPr>
          <p:cNvPr id="3" name="Нижний колонтитул 2"/>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4" name="Заголовок 3"/>
          <p:cNvSpPr>
            <a:spLocks noGrp="1"/>
          </p:cNvSpPr>
          <p:nvPr>
            <p:ph type="title"/>
          </p:nvPr>
        </p:nvSpPr>
        <p:spPr/>
        <p:txBody>
          <a:bodyPr/>
          <a:lstStyle/>
          <a:p>
            <a:r>
              <a:rPr lang="ru-RU" dirty="0" smtClean="0"/>
              <a:t>Литература по курсу</a:t>
            </a:r>
            <a:endParaRPr lang="ru-RU" dirty="0"/>
          </a:p>
        </p:txBody>
      </p:sp>
    </p:spTree>
    <p:extLst>
      <p:ext uri="{BB962C8B-B14F-4D97-AF65-F5344CB8AC3E}">
        <p14:creationId xmlns:p14="http://schemas.microsoft.com/office/powerpoint/2010/main" xmlns="" val="211437389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698500" y="1665288"/>
            <a:ext cx="8049964" cy="4644032"/>
          </a:xfrm>
        </p:spPr>
        <p:txBody>
          <a:bodyPr>
            <a:noAutofit/>
          </a:bodyPr>
          <a:lstStyle/>
          <a:p>
            <a:pPr eaLnBrk="1" hangingPunct="1">
              <a:lnSpc>
                <a:spcPct val="80000"/>
              </a:lnSpc>
              <a:buFont typeface="Wingdings" pitchFamily="2" charset="2"/>
              <a:buChar char="§"/>
            </a:pPr>
            <a:r>
              <a:rPr lang="ru-RU" sz="2000" i="1" dirty="0" smtClean="0"/>
              <a:t>Клиент-серверные системы</a:t>
            </a:r>
            <a:endParaRPr lang="ru-RU" sz="2000" dirty="0" smtClean="0"/>
          </a:p>
          <a:p>
            <a:pPr eaLnBrk="1" hangingPunct="1">
              <a:lnSpc>
                <a:spcPct val="80000"/>
              </a:lnSpc>
              <a:buFont typeface="Wingdings" pitchFamily="2" charset="2"/>
              <a:buChar char="§"/>
            </a:pPr>
            <a:r>
              <a:rPr lang="en-US" sz="2000" i="1" dirty="0" smtClean="0"/>
              <a:t>Web </a:t>
            </a:r>
            <a:r>
              <a:rPr lang="ru-RU" sz="2000" i="1" dirty="0" smtClean="0"/>
              <a:t>– сервисы и </a:t>
            </a:r>
            <a:r>
              <a:rPr lang="en-US" sz="2000" i="1" dirty="0" smtClean="0"/>
              <a:t>Web-</a:t>
            </a:r>
            <a:r>
              <a:rPr lang="ru-RU" sz="2000" i="1" dirty="0" smtClean="0"/>
              <a:t>приложения </a:t>
            </a:r>
            <a:endParaRPr lang="ru-RU" sz="2000" dirty="0" smtClean="0"/>
          </a:p>
          <a:p>
            <a:pPr eaLnBrk="1" hangingPunct="1">
              <a:lnSpc>
                <a:spcPct val="80000"/>
              </a:lnSpc>
              <a:buFont typeface="Wingdings" pitchFamily="2" charset="2"/>
              <a:buChar char="§"/>
            </a:pPr>
            <a:r>
              <a:rPr lang="ru-RU" sz="2000" i="1" dirty="0" smtClean="0"/>
              <a:t>Интегрированные распределенные решения</a:t>
            </a:r>
            <a:r>
              <a:rPr lang="en-US" sz="2000" i="1" dirty="0" smtClean="0"/>
              <a:t> </a:t>
            </a:r>
            <a:r>
              <a:rPr lang="ru-RU" sz="2000" i="1" dirty="0" smtClean="0"/>
              <a:t>(</a:t>
            </a:r>
            <a:r>
              <a:rPr lang="en-US" sz="2000" i="1" dirty="0" smtClean="0"/>
              <a:t>solutions)</a:t>
            </a:r>
          </a:p>
          <a:p>
            <a:pPr eaLnBrk="1" hangingPunct="1">
              <a:lnSpc>
                <a:spcPct val="80000"/>
              </a:lnSpc>
              <a:buFont typeface="Wingdings" pitchFamily="2" charset="2"/>
              <a:buChar char="§"/>
            </a:pPr>
            <a:r>
              <a:rPr lang="ru-RU" sz="2000" i="1" dirty="0" smtClean="0"/>
              <a:t>Встроенные системы</a:t>
            </a:r>
          </a:p>
          <a:p>
            <a:pPr eaLnBrk="1" hangingPunct="1">
              <a:lnSpc>
                <a:spcPct val="80000"/>
              </a:lnSpc>
              <a:buFont typeface="Wingdings" pitchFamily="2" charset="2"/>
              <a:buChar char="§"/>
            </a:pPr>
            <a:r>
              <a:rPr lang="ru-RU" sz="2000" i="1" dirty="0" smtClean="0"/>
              <a:t>Системы реального времени</a:t>
            </a:r>
            <a:endParaRPr lang="en-US" sz="2000" i="1" dirty="0" smtClean="0"/>
          </a:p>
          <a:p>
            <a:pPr eaLnBrk="1" hangingPunct="1">
              <a:lnSpc>
                <a:spcPct val="80000"/>
              </a:lnSpc>
              <a:buFont typeface="Wingdings" pitchFamily="2" charset="2"/>
              <a:buChar char="§"/>
            </a:pPr>
            <a:r>
              <a:rPr lang="ru-RU" sz="2000" i="1" dirty="0" smtClean="0"/>
              <a:t>Программное обеспечение мобильных устройств</a:t>
            </a:r>
            <a:endParaRPr lang="en-US" sz="2000" i="1" dirty="0" smtClean="0"/>
          </a:p>
          <a:p>
            <a:pPr eaLnBrk="1" hangingPunct="1">
              <a:lnSpc>
                <a:spcPct val="80000"/>
              </a:lnSpc>
              <a:buFont typeface="Wingdings" pitchFamily="2" charset="2"/>
              <a:buChar char="§"/>
            </a:pPr>
            <a:r>
              <a:rPr lang="ru-RU" sz="2000" i="1" dirty="0" smtClean="0"/>
              <a:t>Программное обеспечение носимых </a:t>
            </a:r>
            <a:r>
              <a:rPr lang="en-US" sz="2000" i="1" dirty="0" smtClean="0"/>
              <a:t>(wearable) </a:t>
            </a:r>
            <a:r>
              <a:rPr lang="ru-RU" sz="2000" i="1" dirty="0" smtClean="0"/>
              <a:t>компьютеров</a:t>
            </a:r>
          </a:p>
          <a:p>
            <a:pPr eaLnBrk="1" hangingPunct="1">
              <a:lnSpc>
                <a:spcPct val="80000"/>
              </a:lnSpc>
              <a:buFont typeface="Wingdings" pitchFamily="2" charset="2"/>
              <a:buChar char="§"/>
            </a:pPr>
            <a:r>
              <a:rPr lang="ru-RU" sz="2000" i="1" dirty="0" smtClean="0"/>
              <a:t>Программное обеспечение промежуточного уровня (</a:t>
            </a:r>
            <a:r>
              <a:rPr lang="en-US" sz="2000" i="1" dirty="0" smtClean="0"/>
              <a:t>middleware)</a:t>
            </a:r>
            <a:endParaRPr lang="ru-RU" sz="2000" i="1" dirty="0" smtClean="0"/>
          </a:p>
          <a:p>
            <a:pPr>
              <a:lnSpc>
                <a:spcPct val="80000"/>
              </a:lnSpc>
              <a:buFont typeface="Wingdings" pitchFamily="2" charset="2"/>
              <a:buChar char="§"/>
            </a:pPr>
            <a:r>
              <a:rPr lang="ru-RU" sz="2000" i="1" dirty="0"/>
              <a:t>ПО для облачных </a:t>
            </a:r>
            <a:r>
              <a:rPr lang="ru-RU" sz="2000" i="1" dirty="0" smtClean="0"/>
              <a:t>вычислений и центров обработки данных</a:t>
            </a:r>
          </a:p>
          <a:p>
            <a:pPr>
              <a:lnSpc>
                <a:spcPct val="80000"/>
              </a:lnSpc>
              <a:buFont typeface="Wingdings" pitchFamily="2" charset="2"/>
              <a:buChar char="§"/>
            </a:pPr>
            <a:r>
              <a:rPr lang="ru-RU" sz="2000" i="1" dirty="0" smtClean="0"/>
              <a:t>ПО для компьютерных кластеров</a:t>
            </a:r>
          </a:p>
          <a:p>
            <a:pPr eaLnBrk="1" hangingPunct="1">
              <a:lnSpc>
                <a:spcPct val="80000"/>
              </a:lnSpc>
              <a:buFont typeface="Wingdings" pitchFamily="2" charset="2"/>
              <a:buChar char="§"/>
            </a:pPr>
            <a:r>
              <a:rPr lang="ru-RU" sz="2000" i="1" dirty="0" smtClean="0"/>
              <a:t>ПО для виртуализации</a:t>
            </a:r>
            <a:endParaRPr lang="en-US" sz="2000" i="1" dirty="0" smtClean="0"/>
          </a:p>
          <a:p>
            <a:pPr eaLnBrk="1" hangingPunct="1">
              <a:lnSpc>
                <a:spcPct val="80000"/>
              </a:lnSpc>
              <a:buFont typeface="Wingdings" pitchFamily="2" charset="2"/>
              <a:buChar char="§"/>
            </a:pPr>
            <a:r>
              <a:rPr lang="ru-RU" sz="2000" i="1" dirty="0" smtClean="0"/>
              <a:t>ПО для управления информацией (</a:t>
            </a:r>
            <a:r>
              <a:rPr lang="en-US" sz="2000" i="1" dirty="0" smtClean="0"/>
              <a:t>information management)</a:t>
            </a:r>
            <a:endParaRPr lang="ru-RU" sz="2000" i="1" dirty="0" smtClean="0"/>
          </a:p>
          <a:p>
            <a:pPr eaLnBrk="1" hangingPunct="1">
              <a:lnSpc>
                <a:spcPct val="80000"/>
              </a:lnSpc>
              <a:buFont typeface="Wingdings" pitchFamily="2" charset="2"/>
              <a:buChar char="§"/>
            </a:pPr>
            <a:r>
              <a:rPr lang="ru-RU" sz="2000" i="1" dirty="0" smtClean="0"/>
              <a:t>ПО для управления знаниями </a:t>
            </a:r>
            <a:r>
              <a:rPr lang="en-US" sz="2000" i="1" dirty="0" smtClean="0"/>
              <a:t>(knowledge management)</a:t>
            </a:r>
            <a:endParaRPr lang="ru-RU" sz="2000" i="1" dirty="0" smtClean="0"/>
          </a:p>
          <a:p>
            <a:pPr eaLnBrk="1" hangingPunct="1">
              <a:lnSpc>
                <a:spcPct val="80000"/>
              </a:lnSpc>
              <a:buFont typeface="Wingdings" pitchFamily="2" charset="2"/>
              <a:buChar char="§"/>
            </a:pPr>
            <a:r>
              <a:rPr lang="ru-RU" sz="2000" i="1" dirty="0" smtClean="0"/>
              <a:t>ПО для научных вычислений (</a:t>
            </a:r>
            <a:r>
              <a:rPr lang="en-US" sz="2000" i="1" dirty="0" smtClean="0"/>
              <a:t>scientific computing)</a:t>
            </a:r>
            <a:endParaRPr lang="ru-RU" sz="2000" i="1" dirty="0" smtClean="0"/>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21506" name="Rectangle 2"/>
          <p:cNvSpPr>
            <a:spLocks noGrp="1" noChangeArrowheads="1"/>
          </p:cNvSpPr>
          <p:nvPr>
            <p:ph type="title"/>
          </p:nvPr>
        </p:nvSpPr>
        <p:spPr/>
        <p:txBody>
          <a:bodyPr/>
          <a:lstStyle/>
          <a:p>
            <a:pPr eaLnBrk="1" fontAlgn="auto" hangingPunct="1">
              <a:spcAft>
                <a:spcPts val="0"/>
              </a:spcAft>
              <a:defRPr/>
            </a:pPr>
            <a:r>
              <a:rPr lang="ru-RU" sz="3200" dirty="0"/>
              <a:t>Некоторые виды современного программного обеспечения</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685800" y="1524000"/>
            <a:ext cx="7886728" cy="4762520"/>
          </a:xfrm>
        </p:spPr>
        <p:txBody>
          <a:bodyPr>
            <a:normAutofit fontScale="77500" lnSpcReduction="20000"/>
          </a:bodyPr>
          <a:lstStyle/>
          <a:p>
            <a:pPr eaLnBrk="1" hangingPunct="1">
              <a:lnSpc>
                <a:spcPct val="80000"/>
              </a:lnSpc>
              <a:buClr>
                <a:schemeClr val="tx1"/>
              </a:buClr>
              <a:buFont typeface="Wingdings" pitchFamily="2" charset="2"/>
              <a:buChar char="§"/>
            </a:pPr>
            <a:r>
              <a:rPr lang="ru-RU" sz="2400" dirty="0" smtClean="0"/>
              <a:t>Ориентация на использование в </a:t>
            </a:r>
            <a:r>
              <a:rPr lang="en-US" sz="2400" dirty="0" smtClean="0"/>
              <a:t>WWW</a:t>
            </a:r>
            <a:endParaRPr lang="ru-RU" sz="2400" dirty="0" smtClean="0"/>
          </a:p>
          <a:p>
            <a:pPr eaLnBrk="1" hangingPunct="1">
              <a:lnSpc>
                <a:spcPct val="80000"/>
              </a:lnSpc>
              <a:buClr>
                <a:schemeClr val="tx1"/>
              </a:buClr>
              <a:buFont typeface="Wingdings" pitchFamily="2" charset="2"/>
              <a:buChar char="§"/>
            </a:pPr>
            <a:r>
              <a:rPr lang="ru-RU" sz="2400" dirty="0" smtClean="0"/>
              <a:t>Универсальное представление программных моделей </a:t>
            </a:r>
            <a:r>
              <a:rPr lang="en-US" sz="2400" dirty="0" smtClean="0"/>
              <a:t>(UML) </a:t>
            </a:r>
            <a:r>
              <a:rPr lang="ru-RU" sz="2400" dirty="0" smtClean="0"/>
              <a:t>и данных </a:t>
            </a:r>
            <a:r>
              <a:rPr lang="en-US" sz="2400" dirty="0" smtClean="0"/>
              <a:t>(XML)</a:t>
            </a:r>
          </a:p>
          <a:p>
            <a:pPr eaLnBrk="1" hangingPunct="1">
              <a:lnSpc>
                <a:spcPct val="80000"/>
              </a:lnSpc>
              <a:buClr>
                <a:schemeClr val="tx1"/>
              </a:buClr>
              <a:buFont typeface="Wingdings" pitchFamily="2" charset="2"/>
              <a:buChar char="§"/>
            </a:pPr>
            <a:r>
              <a:rPr lang="ru-RU" sz="2400" dirty="0" smtClean="0"/>
              <a:t>Повышенные требования к безопасности и надежности</a:t>
            </a:r>
            <a:r>
              <a:rPr lang="en-US" sz="2400" dirty="0" smtClean="0"/>
              <a:t> (</a:t>
            </a:r>
            <a:r>
              <a:rPr lang="ru-RU" dirty="0" smtClean="0"/>
              <a:t>соблюдение принципов </a:t>
            </a:r>
            <a:r>
              <a:rPr lang="en-US" sz="2400" dirty="0" smtClean="0"/>
              <a:t>TWC</a:t>
            </a:r>
            <a:r>
              <a:rPr lang="ru-RU" sz="2400" dirty="0" smtClean="0"/>
              <a:t> – </a:t>
            </a:r>
            <a:r>
              <a:rPr lang="en-US" sz="2400" dirty="0" smtClean="0"/>
              <a:t>Trustworthy Computing)</a:t>
            </a:r>
          </a:p>
          <a:p>
            <a:pPr eaLnBrk="1" hangingPunct="1">
              <a:lnSpc>
                <a:spcPct val="80000"/>
              </a:lnSpc>
              <a:buClr>
                <a:schemeClr val="tx1"/>
              </a:buClr>
              <a:buFont typeface="Wingdings" pitchFamily="2" charset="2"/>
              <a:buChar char="§"/>
            </a:pPr>
            <a:r>
              <a:rPr lang="ru-RU" sz="2400" dirty="0" smtClean="0"/>
              <a:t>Интеграция различных языков программирования, инструментальных средств, баз данных и знаний в </a:t>
            </a:r>
            <a:r>
              <a:rPr lang="ru-RU" sz="2400" i="1" dirty="0" smtClean="0"/>
              <a:t>единую инфраструктуру</a:t>
            </a:r>
            <a:r>
              <a:rPr lang="ru-RU" sz="2400" dirty="0" smtClean="0"/>
              <a:t> </a:t>
            </a:r>
          </a:p>
          <a:p>
            <a:pPr eaLnBrk="1" hangingPunct="1">
              <a:lnSpc>
                <a:spcPct val="80000"/>
              </a:lnSpc>
              <a:buClr>
                <a:schemeClr val="tx1"/>
              </a:buClr>
              <a:buFont typeface="Wingdings" pitchFamily="2" charset="2"/>
              <a:buChar char="§"/>
            </a:pPr>
            <a:r>
              <a:rPr lang="ru-RU" sz="2400" dirty="0" smtClean="0"/>
              <a:t>Проектирование и разработка программных компонент для многократного использования </a:t>
            </a:r>
            <a:r>
              <a:rPr lang="en-US" sz="2400" dirty="0" smtClean="0"/>
              <a:t>(software reusability)</a:t>
            </a:r>
            <a:endParaRPr lang="ru-RU" sz="2400" dirty="0" smtClean="0"/>
          </a:p>
          <a:p>
            <a:pPr eaLnBrk="1" hangingPunct="1">
              <a:lnSpc>
                <a:spcPct val="80000"/>
              </a:lnSpc>
              <a:buClr>
                <a:schemeClr val="tx1"/>
              </a:buClr>
              <a:buFont typeface="Wingdings" pitchFamily="2" charset="2"/>
              <a:buChar char="§"/>
            </a:pPr>
            <a:r>
              <a:rPr lang="ru-RU" dirty="0" smtClean="0"/>
              <a:t>Спецификация и реализация </a:t>
            </a:r>
            <a:r>
              <a:rPr lang="ru-RU" sz="2400" dirty="0" smtClean="0"/>
              <a:t>сервисов (</a:t>
            </a:r>
            <a:r>
              <a:rPr lang="en-US" sz="2400" dirty="0" smtClean="0"/>
              <a:t>Web-</a:t>
            </a:r>
            <a:r>
              <a:rPr lang="ru-RU" sz="2400" dirty="0" smtClean="0"/>
              <a:t>сервисов</a:t>
            </a:r>
            <a:r>
              <a:rPr lang="en-US" sz="2400" dirty="0" smtClean="0"/>
              <a:t> </a:t>
            </a:r>
            <a:r>
              <a:rPr lang="ru-RU" sz="2400" dirty="0" smtClean="0"/>
              <a:t>или Интранет-сервисов) </a:t>
            </a:r>
            <a:r>
              <a:rPr lang="en-US" sz="2400" dirty="0" smtClean="0"/>
              <a:t>; </a:t>
            </a:r>
            <a:r>
              <a:rPr lang="ru-RU" sz="2400" dirty="0" smtClean="0"/>
              <a:t>поддержка сервис-ориентированной архитектуры </a:t>
            </a:r>
            <a:r>
              <a:rPr lang="ru-RU" dirty="0" smtClean="0"/>
              <a:t>(</a:t>
            </a:r>
            <a:r>
              <a:rPr lang="en-US" sz="2400" dirty="0" smtClean="0"/>
              <a:t>SOA</a:t>
            </a:r>
            <a:r>
              <a:rPr lang="ru-RU" sz="2400" dirty="0" smtClean="0"/>
              <a:t>)</a:t>
            </a:r>
          </a:p>
          <a:p>
            <a:pPr eaLnBrk="1" hangingPunct="1">
              <a:lnSpc>
                <a:spcPct val="80000"/>
              </a:lnSpc>
              <a:buClr>
                <a:schemeClr val="tx1"/>
              </a:buClr>
              <a:buFont typeface="Wingdings" pitchFamily="2" charset="2"/>
              <a:buChar char="§"/>
            </a:pPr>
            <a:r>
              <a:rPr lang="ru-RU" dirty="0" smtClean="0"/>
              <a:t>В</a:t>
            </a:r>
            <a:r>
              <a:rPr lang="ru-RU" sz="2400" dirty="0" smtClean="0"/>
              <a:t>иртуализация ресурсов и сред – аппаратуры, ОС, платформы, инфраструктуры</a:t>
            </a:r>
          </a:p>
          <a:p>
            <a:pPr eaLnBrk="1" hangingPunct="1">
              <a:lnSpc>
                <a:spcPct val="80000"/>
              </a:lnSpc>
              <a:buClr>
                <a:schemeClr val="tx1"/>
              </a:buClr>
              <a:buFont typeface="Wingdings" pitchFamily="2" charset="2"/>
              <a:buChar char="§"/>
            </a:pPr>
            <a:r>
              <a:rPr lang="ru-RU" dirty="0" smtClean="0"/>
              <a:t>Масштабируемость – предоставление идентичных или аналогичных сервисов для различных классов устройств – настольных и портативных компьютеров, мобильных устройств и др.</a:t>
            </a:r>
            <a:endParaRPr lang="ru-RU" sz="2400" dirty="0" smtClean="0"/>
          </a:p>
          <a:p>
            <a:pPr eaLnBrk="1" hangingPunct="1">
              <a:lnSpc>
                <a:spcPct val="80000"/>
              </a:lnSpc>
              <a:buClr>
                <a:schemeClr val="tx1"/>
              </a:buClr>
              <a:buFont typeface="Wingdings" pitchFamily="2" charset="2"/>
              <a:buChar char="§"/>
            </a:pPr>
            <a:r>
              <a:rPr lang="ru-RU" dirty="0" smtClean="0"/>
              <a:t>П</a:t>
            </a:r>
            <a:r>
              <a:rPr lang="ru-RU" sz="2400" dirty="0" smtClean="0"/>
              <a:t>редоставление пользователям </a:t>
            </a:r>
            <a:r>
              <a:rPr lang="en-US" sz="2400" dirty="0" smtClean="0"/>
              <a:t>Web</a:t>
            </a:r>
            <a:r>
              <a:rPr lang="ru-RU" sz="2400" dirty="0" smtClean="0"/>
              <a:t>-сервисов в виде </a:t>
            </a:r>
            <a:r>
              <a:rPr lang="en-US" sz="2400" dirty="0" smtClean="0"/>
              <a:t>“</a:t>
            </a:r>
            <a:r>
              <a:rPr lang="ru-RU" sz="2400" dirty="0" smtClean="0"/>
              <a:t>облачных вычислений</a:t>
            </a:r>
            <a:r>
              <a:rPr lang="en-US" sz="2400" dirty="0" smtClean="0"/>
              <a:t>”</a:t>
            </a:r>
          </a:p>
          <a:p>
            <a:pPr eaLnBrk="1" hangingPunct="1">
              <a:lnSpc>
                <a:spcPct val="80000"/>
              </a:lnSpc>
              <a:buClr>
                <a:schemeClr val="tx1"/>
              </a:buClr>
              <a:buFont typeface="Wingdings" pitchFamily="2" charset="2"/>
              <a:buChar char="§"/>
            </a:pPr>
            <a:r>
              <a:rPr lang="ru-RU" sz="2400" dirty="0" smtClean="0"/>
              <a:t>Все более широкое использование </a:t>
            </a:r>
            <a:r>
              <a:rPr lang="ru-RU" sz="2400" i="1" dirty="0" smtClean="0"/>
              <a:t>знаний </a:t>
            </a:r>
            <a:r>
              <a:rPr lang="en-US" sz="2400" i="1" dirty="0" smtClean="0"/>
              <a:t>(knowledge) </a:t>
            </a:r>
            <a:r>
              <a:rPr lang="ru-RU" sz="2400" dirty="0" smtClean="0"/>
              <a:t>для представления семантики информации в </a:t>
            </a:r>
            <a:r>
              <a:rPr lang="en-US" sz="2400" dirty="0" smtClean="0"/>
              <a:t>Web </a:t>
            </a:r>
            <a:r>
              <a:rPr lang="ru-RU" sz="2400" dirty="0" smtClean="0"/>
              <a:t>и для разработки программных решений (</a:t>
            </a:r>
            <a:r>
              <a:rPr lang="en-US" sz="2400" dirty="0" smtClean="0"/>
              <a:t>intelligent solutions); </a:t>
            </a:r>
            <a:r>
              <a:rPr lang="ru-RU" sz="2400" dirty="0" smtClean="0"/>
              <a:t>необходимость интеграции методов инженерии программ и </a:t>
            </a:r>
            <a:r>
              <a:rPr lang="en-US" sz="2400" dirty="0" smtClean="0"/>
              <a:t> </a:t>
            </a:r>
            <a:r>
              <a:rPr lang="ru-RU" sz="2400" smtClean="0"/>
              <a:t>инженерии знаний</a:t>
            </a:r>
            <a:endParaRPr lang="ru-RU" sz="2400" dirty="0" smtClean="0"/>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22530" name="Rectangle 2"/>
          <p:cNvSpPr>
            <a:spLocks noGrp="1" noChangeArrowheads="1"/>
          </p:cNvSpPr>
          <p:nvPr>
            <p:ph type="title"/>
          </p:nvPr>
        </p:nvSpPr>
        <p:spPr>
          <a:xfrm>
            <a:off x="685800" y="381000"/>
            <a:ext cx="7772400" cy="1066800"/>
          </a:xfrm>
        </p:spPr>
        <p:txBody>
          <a:bodyPr/>
          <a:lstStyle/>
          <a:p>
            <a:pPr eaLnBrk="1" fontAlgn="auto" hangingPunct="1">
              <a:spcAft>
                <a:spcPts val="0"/>
              </a:spcAft>
              <a:defRPr/>
            </a:pPr>
            <a:r>
              <a:rPr lang="ru-RU" sz="3200"/>
              <a:t>Характерные черты современных программных систем</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685800" y="1676400"/>
            <a:ext cx="8001000" cy="4800600"/>
          </a:xfrm>
        </p:spPr>
        <p:txBody>
          <a:bodyPr/>
          <a:lstStyle/>
          <a:p>
            <a:pPr eaLnBrk="1" hangingPunct="1">
              <a:lnSpc>
                <a:spcPct val="80000"/>
              </a:lnSpc>
              <a:buClr>
                <a:schemeClr val="tx1"/>
              </a:buClr>
              <a:buFont typeface="Wingdings" pitchFamily="2" charset="2"/>
              <a:buChar char="§"/>
            </a:pPr>
            <a:r>
              <a:rPr lang="en-US" sz="2000" b="1" dirty="0" smtClean="0"/>
              <a:t>Java (</a:t>
            </a:r>
            <a:r>
              <a:rPr lang="en-US" sz="2000" b="1" i="1" dirty="0" smtClean="0"/>
              <a:t>Sun Microsystems, 1995</a:t>
            </a:r>
            <a:r>
              <a:rPr lang="en-US" sz="2000" b="1" dirty="0" smtClean="0"/>
              <a:t>) – </a:t>
            </a:r>
            <a:r>
              <a:rPr lang="ru-RU" sz="2000" b="1" dirty="0" smtClean="0"/>
              <a:t>платформа для разработки программ на объектно-ориентированном языке</a:t>
            </a:r>
            <a:r>
              <a:rPr lang="en-US" sz="2000" b="1" dirty="0" smtClean="0"/>
              <a:t> </a:t>
            </a:r>
            <a:r>
              <a:rPr lang="en-US" sz="2000" b="1" i="1" dirty="0" smtClean="0"/>
              <a:t>Java</a:t>
            </a:r>
            <a:r>
              <a:rPr lang="en-US" sz="2000" b="1" dirty="0" smtClean="0"/>
              <a:t>, </a:t>
            </a:r>
            <a:r>
              <a:rPr lang="ru-RU" sz="2000" b="1" dirty="0" smtClean="0"/>
              <a:t>программы на котором компилируются в </a:t>
            </a:r>
            <a:r>
              <a:rPr lang="en-US" sz="2000" b="1" dirty="0" smtClean="0"/>
              <a:t>Java </a:t>
            </a:r>
            <a:r>
              <a:rPr lang="ru-RU" sz="2000" b="1" dirty="0" smtClean="0"/>
              <a:t>байт-код (до сих пор имеет статус ведомственного стандарта </a:t>
            </a:r>
            <a:r>
              <a:rPr lang="en-US" sz="2000" b="1" dirty="0" smtClean="0"/>
              <a:t>Sun)</a:t>
            </a:r>
          </a:p>
          <a:p>
            <a:pPr eaLnBrk="1" hangingPunct="1">
              <a:lnSpc>
                <a:spcPct val="80000"/>
              </a:lnSpc>
              <a:buClr>
                <a:schemeClr val="tx1"/>
              </a:buClr>
              <a:buFont typeface="Wingdings" pitchFamily="2" charset="2"/>
              <a:buChar char="§"/>
            </a:pPr>
            <a:r>
              <a:rPr lang="en-US" sz="2000" b="1" dirty="0" smtClean="0"/>
              <a:t>.NET (</a:t>
            </a:r>
            <a:r>
              <a:rPr lang="en-US" sz="2000" b="1" i="1" dirty="0" smtClean="0"/>
              <a:t>Microsoft, </a:t>
            </a:r>
            <a:r>
              <a:rPr lang="ru-RU" sz="2000" b="1" i="1" dirty="0" smtClean="0"/>
              <a:t>2000</a:t>
            </a:r>
            <a:r>
              <a:rPr lang="ru-RU" sz="2000" b="1" dirty="0" smtClean="0"/>
              <a:t>) – </a:t>
            </a:r>
            <a:r>
              <a:rPr lang="ru-RU" sz="2000" b="1" i="1" dirty="0" smtClean="0"/>
              <a:t>многоязыковая</a:t>
            </a:r>
            <a:r>
              <a:rPr lang="en-US" sz="2000" b="1" i="1" dirty="0" smtClean="0"/>
              <a:t> </a:t>
            </a:r>
            <a:r>
              <a:rPr lang="ru-RU" sz="2000" b="1" dirty="0" smtClean="0"/>
              <a:t>объектно-ориентированная платформа для разработки программ</a:t>
            </a:r>
            <a:r>
              <a:rPr lang="en-US" sz="2000" b="1" dirty="0" smtClean="0"/>
              <a:t> </a:t>
            </a:r>
            <a:r>
              <a:rPr lang="ru-RU" sz="2000" b="1" dirty="0" smtClean="0"/>
              <a:t>с общим промежуточным языком</a:t>
            </a:r>
            <a:r>
              <a:rPr lang="en-US" sz="2000" b="1" dirty="0" smtClean="0"/>
              <a:t> (CIL),</a:t>
            </a:r>
            <a:r>
              <a:rPr lang="ru-RU" sz="2000" b="1" dirty="0" smtClean="0"/>
              <a:t>  общей инфтаструктурой языков</a:t>
            </a:r>
            <a:r>
              <a:rPr lang="en-US" sz="2000" b="1" dirty="0" smtClean="0"/>
              <a:t> (CLI) </a:t>
            </a:r>
            <a:r>
              <a:rPr lang="ru-RU" sz="2000" b="1" dirty="0" smtClean="0"/>
              <a:t>и единым представлением данных на основе </a:t>
            </a:r>
            <a:r>
              <a:rPr lang="en-US" sz="2000" b="1" dirty="0" smtClean="0"/>
              <a:t>XML (</a:t>
            </a:r>
            <a:r>
              <a:rPr lang="ru-RU" sz="2000" b="1" dirty="0" smtClean="0"/>
              <a:t>стандарты </a:t>
            </a:r>
            <a:r>
              <a:rPr lang="en-US" sz="2000" b="1" i="1" dirty="0" smtClean="0"/>
              <a:t>ISO/ ECMA</a:t>
            </a:r>
            <a:r>
              <a:rPr lang="ru-RU" sz="2000" b="1" i="1" dirty="0" smtClean="0"/>
              <a:t>)</a:t>
            </a:r>
            <a:r>
              <a:rPr lang="en-US" sz="2000" b="1" dirty="0" smtClean="0"/>
              <a:t>.  </a:t>
            </a:r>
            <a:r>
              <a:rPr lang="ru-RU" sz="2000" b="1" dirty="0" smtClean="0"/>
              <a:t>Язык </a:t>
            </a:r>
            <a:r>
              <a:rPr lang="en-US" sz="2000" b="1" dirty="0" smtClean="0"/>
              <a:t>C# </a:t>
            </a:r>
            <a:r>
              <a:rPr lang="ru-RU" sz="2000" b="1" dirty="0" smtClean="0"/>
              <a:t>- наиболее удобный язык программирования для </a:t>
            </a:r>
            <a:r>
              <a:rPr lang="en-US" sz="2000" b="1" dirty="0" smtClean="0"/>
              <a:t>.NET</a:t>
            </a:r>
            <a:r>
              <a:rPr lang="ru-RU" sz="2000" b="1" dirty="0" smtClean="0"/>
              <a:t>, </a:t>
            </a:r>
            <a:r>
              <a:rPr lang="ru-RU" sz="2000" b="1" i="1" dirty="0" smtClean="0"/>
              <a:t>но не единственный и не обязательный для использования</a:t>
            </a:r>
            <a:endParaRPr lang="en-US" sz="2000" b="1" i="1" dirty="0" smtClean="0"/>
          </a:p>
          <a:p>
            <a:pPr eaLnBrk="1" hangingPunct="1">
              <a:lnSpc>
                <a:spcPct val="80000"/>
              </a:lnSpc>
              <a:buClr>
                <a:schemeClr val="tx1"/>
              </a:buClr>
              <a:buFont typeface="Wingdings" pitchFamily="2" charset="2"/>
              <a:buChar char="§"/>
            </a:pPr>
            <a:r>
              <a:rPr lang="ru-RU" sz="2000" b="1" dirty="0" smtClean="0"/>
              <a:t>Обе платформы уделяют особое внимание надежности и безопасности, на основе </a:t>
            </a:r>
            <a:r>
              <a:rPr lang="ru-RU" sz="2000" b="1" i="1" dirty="0" smtClean="0"/>
              <a:t>исполнения управляемого кода</a:t>
            </a:r>
            <a:r>
              <a:rPr lang="en-US" sz="2000" b="1" dirty="0" smtClean="0"/>
              <a:t> </a:t>
            </a:r>
            <a:r>
              <a:rPr lang="ru-RU" sz="2000" b="1" dirty="0" smtClean="0"/>
              <a:t>и</a:t>
            </a:r>
            <a:r>
              <a:rPr lang="en-US" sz="2000" b="1" dirty="0" smtClean="0"/>
              <a:t> </a:t>
            </a:r>
            <a:r>
              <a:rPr lang="ru-RU" sz="2000" b="1" i="1" dirty="0" smtClean="0"/>
              <a:t>динамического контроля типов</a:t>
            </a:r>
          </a:p>
          <a:p>
            <a:pPr eaLnBrk="1" hangingPunct="1">
              <a:lnSpc>
                <a:spcPct val="80000"/>
              </a:lnSpc>
              <a:buClr>
                <a:schemeClr val="tx1"/>
              </a:buClr>
              <a:buFont typeface="Wingdings" pitchFamily="2" charset="2"/>
              <a:buChar char="§"/>
            </a:pPr>
            <a:r>
              <a:rPr lang="ru-RU" sz="2000" b="1" dirty="0" smtClean="0"/>
              <a:t>Обе платформы поддерживают разработку </a:t>
            </a:r>
            <a:r>
              <a:rPr lang="en-US" sz="2000" b="1" dirty="0" smtClean="0"/>
              <a:t>Web-</a:t>
            </a:r>
            <a:r>
              <a:rPr lang="ru-RU" sz="2000" b="1" dirty="0" smtClean="0"/>
              <a:t>сервисов, содержат базовые средства для реализации </a:t>
            </a:r>
            <a:r>
              <a:rPr lang="en-US" sz="2000" b="1" dirty="0" smtClean="0"/>
              <a:t>cloud computing</a:t>
            </a:r>
            <a:endParaRPr lang="ru-RU" sz="2000" b="1" dirty="0" smtClean="0"/>
          </a:p>
          <a:p>
            <a:pPr eaLnBrk="1" hangingPunct="1">
              <a:lnSpc>
                <a:spcPct val="80000"/>
              </a:lnSpc>
              <a:buClr>
                <a:schemeClr val="tx1"/>
              </a:buClr>
              <a:buFont typeface="Wingdings" pitchFamily="2" charset="2"/>
              <a:buChar char="§"/>
            </a:pPr>
            <a:r>
              <a:rPr lang="ru-RU" sz="2000" b="1" dirty="0" smtClean="0"/>
              <a:t>Другие современные платформы и языки: </a:t>
            </a:r>
            <a:r>
              <a:rPr lang="en-US" sz="2000" b="1" dirty="0" smtClean="0"/>
              <a:t>Ruby, Python, </a:t>
            </a:r>
            <a:r>
              <a:rPr lang="en-US" sz="2000" b="1" dirty="0" err="1" smtClean="0"/>
              <a:t>Scala</a:t>
            </a:r>
            <a:r>
              <a:rPr lang="ru-RU" sz="2000" b="1" dirty="0" smtClean="0"/>
              <a:t> и др.</a:t>
            </a:r>
            <a:endParaRPr lang="en-US" sz="2000" b="1" dirty="0" smtClean="0"/>
          </a:p>
          <a:p>
            <a:pPr eaLnBrk="1" hangingPunct="1">
              <a:lnSpc>
                <a:spcPct val="80000"/>
              </a:lnSpc>
              <a:buClr>
                <a:schemeClr val="tx1"/>
              </a:buClr>
              <a:buNone/>
            </a:pPr>
            <a:endParaRPr lang="ru-RU" sz="2000" b="1" dirty="0" smtClean="0"/>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23554" name="Rectangle 2"/>
          <p:cNvSpPr>
            <a:spLocks noGrp="1" noChangeArrowheads="1"/>
          </p:cNvSpPr>
          <p:nvPr>
            <p:ph type="title"/>
          </p:nvPr>
        </p:nvSpPr>
        <p:spPr>
          <a:xfrm>
            <a:off x="685800" y="152400"/>
            <a:ext cx="8077200" cy="1371600"/>
          </a:xfrm>
        </p:spPr>
        <p:txBody>
          <a:bodyPr/>
          <a:lstStyle/>
          <a:p>
            <a:pPr eaLnBrk="1" fontAlgn="auto" hangingPunct="1">
              <a:spcAft>
                <a:spcPts val="0"/>
              </a:spcAft>
              <a:defRPr/>
            </a:pPr>
            <a:r>
              <a:rPr lang="ru-RU" sz="3600"/>
              <a:t>Современные платформы для разработки программ</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304800" y="1643050"/>
            <a:ext cx="8696356" cy="4714908"/>
          </a:xfrm>
        </p:spPr>
        <p:txBody>
          <a:bodyPr>
            <a:normAutofit fontScale="92500" lnSpcReduction="20000"/>
          </a:bodyPr>
          <a:lstStyle/>
          <a:p>
            <a:pPr eaLnBrk="1" hangingPunct="1">
              <a:buNone/>
            </a:pPr>
            <a:r>
              <a:rPr lang="ru-RU" sz="2600" b="1" dirty="0" smtClean="0"/>
              <a:t>     </a:t>
            </a:r>
            <a:r>
              <a:rPr lang="ru-RU" sz="2600" b="1" i="1" dirty="0" smtClean="0"/>
              <a:t>С точки зрения пользователя:</a:t>
            </a:r>
            <a:endParaRPr lang="ru-RU" sz="2600" b="1" dirty="0" smtClean="0"/>
          </a:p>
          <a:p>
            <a:pPr eaLnBrk="1" hangingPunct="1"/>
            <a:r>
              <a:rPr lang="ru-RU" sz="2000" b="1" dirty="0" smtClean="0"/>
              <a:t>Работоспособность, полезность</a:t>
            </a:r>
          </a:p>
          <a:p>
            <a:pPr eaLnBrk="1" hangingPunct="1"/>
            <a:r>
              <a:rPr lang="ru-RU" sz="2000" b="1" dirty="0" smtClean="0"/>
              <a:t>Дружественный к пользователю интерфейс (преимущественно – </a:t>
            </a:r>
            <a:r>
              <a:rPr lang="en-US" sz="2000" b="1" dirty="0" smtClean="0"/>
              <a:t>Web-</a:t>
            </a:r>
            <a:r>
              <a:rPr lang="ru-RU" sz="2000" b="1" dirty="0" smtClean="0"/>
              <a:t>интерфейс)</a:t>
            </a:r>
          </a:p>
          <a:p>
            <a:pPr eaLnBrk="1" hangingPunct="1"/>
            <a:r>
              <a:rPr lang="ru-RU" sz="2200" b="1" dirty="0" smtClean="0"/>
              <a:t>Надежность, безопасность, защита конфиденциальных данных (</a:t>
            </a:r>
            <a:r>
              <a:rPr lang="en-US" sz="2200" b="1" dirty="0" smtClean="0"/>
              <a:t>Trustworthy Computing</a:t>
            </a:r>
            <a:r>
              <a:rPr lang="ru-RU" sz="2200" b="1" dirty="0" smtClean="0"/>
              <a:t> - </a:t>
            </a:r>
            <a:r>
              <a:rPr lang="en-US" sz="2200" b="1" dirty="0" smtClean="0"/>
              <a:t>TWC)</a:t>
            </a:r>
          </a:p>
          <a:p>
            <a:pPr eaLnBrk="1" hangingPunct="1">
              <a:buNone/>
            </a:pPr>
            <a:r>
              <a:rPr lang="en-US" sz="2600" b="1" i="1" dirty="0" smtClean="0"/>
              <a:t>    </a:t>
            </a:r>
            <a:r>
              <a:rPr lang="ru-RU" sz="2600" b="1" i="1" dirty="0" smtClean="0"/>
              <a:t>С точки зрения разработчика:</a:t>
            </a:r>
          </a:p>
          <a:p>
            <a:pPr eaLnBrk="1" hangingPunct="1"/>
            <a:r>
              <a:rPr lang="ru-RU" sz="2000" b="1" dirty="0" smtClean="0"/>
              <a:t>Повторная используемость модулей</a:t>
            </a:r>
            <a:r>
              <a:rPr lang="en-US" sz="2000" b="1" dirty="0" smtClean="0"/>
              <a:t>; </a:t>
            </a:r>
            <a:r>
              <a:rPr lang="ru-RU" sz="2000" b="1" dirty="0" smtClean="0"/>
              <a:t>компонентно-ориентированное программирование</a:t>
            </a:r>
          </a:p>
          <a:p>
            <a:pPr eaLnBrk="1" hangingPunct="1"/>
            <a:r>
              <a:rPr lang="ru-RU" sz="2000" b="1" dirty="0" smtClean="0"/>
              <a:t>Модульность</a:t>
            </a:r>
          </a:p>
          <a:p>
            <a:pPr eaLnBrk="1" hangingPunct="1"/>
            <a:r>
              <a:rPr lang="ru-RU" sz="2000" b="1" dirty="0" smtClean="0"/>
              <a:t>Эффективность (</a:t>
            </a:r>
            <a:r>
              <a:rPr lang="ru-RU" sz="2000" b="1" i="1" dirty="0" smtClean="0"/>
              <a:t>необходимо сформулировать ее критерии</a:t>
            </a:r>
            <a:r>
              <a:rPr lang="en-US" sz="2000" b="1" i="1" dirty="0" smtClean="0"/>
              <a:t>; </a:t>
            </a:r>
            <a:r>
              <a:rPr lang="ru-RU" sz="2000" b="1" i="1" dirty="0" smtClean="0"/>
              <a:t>всем критериям одновременно удовлетворить невозможно)</a:t>
            </a:r>
            <a:endParaRPr lang="ru-RU" sz="2000" b="1" dirty="0" smtClean="0"/>
          </a:p>
          <a:p>
            <a:pPr eaLnBrk="1" hangingPunct="1"/>
            <a:r>
              <a:rPr lang="ru-RU" sz="2000" b="1" dirty="0" smtClean="0"/>
              <a:t>Переносимость</a:t>
            </a:r>
          </a:p>
          <a:p>
            <a:pPr eaLnBrk="1" hangingPunct="1"/>
            <a:r>
              <a:rPr lang="ru-RU" sz="2000" b="1" dirty="0" smtClean="0"/>
              <a:t>Познаваемость (читаемость) </a:t>
            </a:r>
            <a:r>
              <a:rPr lang="en-US" sz="2000" b="1" dirty="0" smtClean="0"/>
              <a:t>; </a:t>
            </a:r>
            <a:r>
              <a:rPr lang="ru-RU" sz="2000" b="1" dirty="0" smtClean="0"/>
              <a:t>легкость сопровождения</a:t>
            </a:r>
          </a:p>
          <a:p>
            <a:pPr eaLnBrk="1" hangingPunct="1"/>
            <a:r>
              <a:rPr lang="ru-RU" sz="2000" b="1" dirty="0" smtClean="0"/>
              <a:t>Применение принципов </a:t>
            </a:r>
            <a:r>
              <a:rPr lang="en-US" sz="2000" b="1" dirty="0" smtClean="0"/>
              <a:t>TWC </a:t>
            </a:r>
            <a:r>
              <a:rPr lang="ru-RU" sz="2000" b="1" dirty="0" smtClean="0"/>
              <a:t>и </a:t>
            </a:r>
            <a:r>
              <a:rPr lang="en-US" sz="2000" b="1" dirty="0" smtClean="0"/>
              <a:t>SDLC (Security Development Life Cycle) </a:t>
            </a:r>
            <a:r>
              <a:rPr lang="ru-RU" sz="2000" b="1" dirty="0" smtClean="0"/>
              <a:t>при проектировании и реализации </a:t>
            </a:r>
            <a:endParaRPr lang="en-US" sz="2000" b="1" dirty="0" smtClean="0"/>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34818" name="Rectangle 2"/>
          <p:cNvSpPr>
            <a:spLocks noGrp="1" noChangeArrowheads="1"/>
          </p:cNvSpPr>
          <p:nvPr>
            <p:ph type="title"/>
          </p:nvPr>
        </p:nvSpPr>
        <p:spPr/>
        <p:txBody>
          <a:bodyPr/>
          <a:lstStyle/>
          <a:p>
            <a:pPr eaLnBrk="1" fontAlgn="auto" hangingPunct="1">
              <a:spcAft>
                <a:spcPts val="0"/>
              </a:spcAft>
              <a:defRPr/>
            </a:pPr>
            <a:r>
              <a:rPr lang="ru-RU" sz="3200"/>
              <a:t>Характеристики, свойства и качества программных продуктов</a:t>
            </a:r>
            <a:endParaRPr lang="en-US" sz="32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idx="1"/>
          </p:nvPr>
        </p:nvSpPr>
        <p:spPr/>
        <p:txBody>
          <a:bodyPr/>
          <a:lstStyle/>
          <a:p>
            <a:pPr eaLnBrk="1" hangingPunct="1"/>
            <a:r>
              <a:rPr lang="ru-RU" sz="2800" b="1" i="1" dirty="0" smtClean="0"/>
              <a:t>Концепции</a:t>
            </a:r>
            <a:r>
              <a:rPr lang="en-US" sz="2800" b="1" dirty="0" smtClean="0"/>
              <a:t> (</a:t>
            </a:r>
            <a:r>
              <a:rPr lang="ru-RU" sz="2800" b="1" dirty="0" smtClean="0"/>
              <a:t>например,</a:t>
            </a:r>
            <a:r>
              <a:rPr lang="en-US" sz="2800" b="1" dirty="0" smtClean="0"/>
              <a:t> </a:t>
            </a:r>
            <a:r>
              <a:rPr lang="en-US" sz="2800" b="1" i="1" dirty="0" smtClean="0"/>
              <a:t>trustworthy computing</a:t>
            </a:r>
            <a:r>
              <a:rPr lang="en-US" sz="2800" b="1" dirty="0" smtClean="0"/>
              <a:t>)</a:t>
            </a:r>
            <a:endParaRPr lang="ru-RU" sz="2800" b="1" dirty="0" smtClean="0"/>
          </a:p>
          <a:p>
            <a:pPr eaLnBrk="1" hangingPunct="1"/>
            <a:r>
              <a:rPr lang="ru-RU" sz="2800" b="1" i="1" dirty="0" smtClean="0"/>
              <a:t>Инструменты</a:t>
            </a:r>
            <a:r>
              <a:rPr lang="en-US" sz="2800" b="1" dirty="0" smtClean="0"/>
              <a:t> (</a:t>
            </a:r>
            <a:r>
              <a:rPr lang="ru-RU" sz="2800" b="1" dirty="0" smtClean="0"/>
              <a:t>например,</a:t>
            </a:r>
            <a:r>
              <a:rPr lang="en-US" sz="2800" b="1" dirty="0" smtClean="0"/>
              <a:t> </a:t>
            </a:r>
            <a:r>
              <a:rPr lang="en-US" sz="2800" b="1" i="1" dirty="0" err="1" smtClean="0"/>
              <a:t>FxCop</a:t>
            </a:r>
            <a:r>
              <a:rPr lang="en-US" sz="2800" b="1" i="1" dirty="0" smtClean="0"/>
              <a:t>, Spec#</a:t>
            </a:r>
            <a:r>
              <a:rPr lang="en-US" sz="2800" b="1" dirty="0" smtClean="0"/>
              <a:t>)</a:t>
            </a:r>
            <a:endParaRPr lang="ru-RU" sz="2800" b="1" dirty="0" smtClean="0"/>
          </a:p>
          <a:p>
            <a:pPr eaLnBrk="1" hangingPunct="1"/>
            <a:r>
              <a:rPr lang="ru-RU" sz="2800" b="1" i="1" dirty="0" smtClean="0"/>
              <a:t>Схемы организации процесса разработки программ</a:t>
            </a:r>
            <a:r>
              <a:rPr lang="en-US" sz="2800" b="1" dirty="0" smtClean="0"/>
              <a:t> (</a:t>
            </a:r>
            <a:r>
              <a:rPr lang="ru-RU" sz="2800" b="1" dirty="0" smtClean="0"/>
              <a:t>например,</a:t>
            </a:r>
            <a:r>
              <a:rPr lang="en-US" sz="2800" b="1" dirty="0" smtClean="0"/>
              <a:t> </a:t>
            </a:r>
            <a:r>
              <a:rPr lang="en-US" sz="2800" b="1" i="1" dirty="0" smtClean="0"/>
              <a:t>CMM, CMMI,</a:t>
            </a:r>
            <a:r>
              <a:rPr lang="en-US" sz="2800" b="1" dirty="0" smtClean="0"/>
              <a:t> </a:t>
            </a:r>
            <a:r>
              <a:rPr lang="en-US" sz="2800" b="1" i="1" dirty="0" smtClean="0"/>
              <a:t>SDLC</a:t>
            </a:r>
            <a:r>
              <a:rPr lang="en-US" sz="2800" b="1" dirty="0" smtClean="0"/>
              <a:t>)</a:t>
            </a:r>
          </a:p>
        </p:txBody>
      </p:sp>
      <p:sp>
        <p:nvSpPr>
          <p:cNvPr id="5" name="Footer Placeholder 4"/>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35842" name="Rectangle 2"/>
          <p:cNvSpPr>
            <a:spLocks noGrp="1" noChangeArrowheads="1"/>
          </p:cNvSpPr>
          <p:nvPr>
            <p:ph type="title"/>
          </p:nvPr>
        </p:nvSpPr>
        <p:spPr/>
        <p:txBody>
          <a:bodyPr>
            <a:normAutofit/>
          </a:bodyPr>
          <a:lstStyle/>
          <a:p>
            <a:pPr eaLnBrk="1" fontAlgn="auto" hangingPunct="1">
              <a:spcAft>
                <a:spcPts val="0"/>
              </a:spcAft>
              <a:defRPr/>
            </a:pPr>
            <a:r>
              <a:rPr lang="ru-RU" sz="3600" dirty="0" smtClean="0"/>
              <a:t>Классические элементы </a:t>
            </a:r>
            <a:r>
              <a:rPr lang="ru-RU" sz="3600" dirty="0"/>
              <a:t>технологий программирования</a:t>
            </a:r>
            <a:endParaRPr lang="en-US" sz="36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611561" y="1268760"/>
            <a:ext cx="8136903" cy="4896544"/>
          </a:xfrm>
        </p:spPr>
        <p:txBody>
          <a:bodyPr>
            <a:normAutofit fontScale="70000" lnSpcReduction="20000"/>
          </a:bodyPr>
          <a:lstStyle/>
          <a:p>
            <a:r>
              <a:rPr lang="ru-RU" i="1" dirty="0" smtClean="0"/>
              <a:t>Клиент</a:t>
            </a:r>
            <a:r>
              <a:rPr lang="en-US" i="1" dirty="0" smtClean="0"/>
              <a:t> (client)</a:t>
            </a:r>
            <a:r>
              <a:rPr lang="ru-RU" dirty="0" smtClean="0"/>
              <a:t> – пользователь и (или) компьютер, использующий какие-либо программные сервисы</a:t>
            </a:r>
          </a:p>
          <a:p>
            <a:r>
              <a:rPr lang="ru-RU" i="1" dirty="0"/>
              <a:t>Сервер (</a:t>
            </a:r>
            <a:r>
              <a:rPr lang="en-US" i="1" dirty="0"/>
              <a:t>server)</a:t>
            </a:r>
            <a:r>
              <a:rPr lang="ru-RU" dirty="0"/>
              <a:t> – компьютер или центр обработки данных, предоставляющий программные сервисы</a:t>
            </a:r>
            <a:endParaRPr lang="en-US" dirty="0"/>
          </a:p>
          <a:p>
            <a:r>
              <a:rPr lang="ru-RU" i="1" dirty="0" smtClean="0"/>
              <a:t>Тонкий клиент (</a:t>
            </a:r>
            <a:r>
              <a:rPr lang="en-US" i="1" dirty="0" smtClean="0"/>
              <a:t>thin client)</a:t>
            </a:r>
            <a:r>
              <a:rPr lang="en-US" dirty="0" smtClean="0"/>
              <a:t> – </a:t>
            </a:r>
            <a:r>
              <a:rPr lang="ru-RU" dirty="0" smtClean="0"/>
              <a:t>клиент </a:t>
            </a:r>
            <a:r>
              <a:rPr lang="en-US" dirty="0" smtClean="0"/>
              <a:t>Web-</a:t>
            </a:r>
            <a:r>
              <a:rPr lang="ru-RU" dirty="0" smtClean="0"/>
              <a:t>сервиса с минимальным пользовательским интерфейсом – не имеющий состояния, сеанса, полнофункционального </a:t>
            </a:r>
            <a:r>
              <a:rPr lang="en-US" dirty="0" smtClean="0"/>
              <a:t>GUI </a:t>
            </a:r>
            <a:r>
              <a:rPr lang="ru-RU" dirty="0" smtClean="0"/>
              <a:t>и общающийся с </a:t>
            </a:r>
            <a:r>
              <a:rPr lang="en-US" dirty="0" smtClean="0"/>
              <a:t>Web-</a:t>
            </a:r>
            <a:r>
              <a:rPr lang="ru-RU" dirty="0" smtClean="0"/>
              <a:t>сервисов только через браузер и протокол </a:t>
            </a:r>
            <a:r>
              <a:rPr lang="en-US" dirty="0" smtClean="0"/>
              <a:t>HTTP</a:t>
            </a:r>
            <a:r>
              <a:rPr lang="ru-RU" dirty="0" smtClean="0"/>
              <a:t> посредством отправки </a:t>
            </a:r>
            <a:r>
              <a:rPr lang="en-US" dirty="0" smtClean="0"/>
              <a:t>HTTP-</a:t>
            </a:r>
            <a:r>
              <a:rPr lang="ru-RU" dirty="0" smtClean="0"/>
              <a:t>запросов и получения </a:t>
            </a:r>
            <a:r>
              <a:rPr lang="en-US" dirty="0" smtClean="0"/>
              <a:t>HTML-</a:t>
            </a:r>
            <a:r>
              <a:rPr lang="ru-RU" dirty="0" smtClean="0"/>
              <a:t>страниц</a:t>
            </a:r>
          </a:p>
          <a:p>
            <a:r>
              <a:rPr lang="en-US" i="1" dirty="0" smtClean="0"/>
              <a:t>Rich  client (</a:t>
            </a:r>
            <a:r>
              <a:rPr lang="ru-RU" i="1" dirty="0" smtClean="0"/>
              <a:t>полнофункциональный клиент)</a:t>
            </a:r>
            <a:r>
              <a:rPr lang="ru-RU" dirty="0" smtClean="0"/>
              <a:t> – клиент </a:t>
            </a:r>
            <a:r>
              <a:rPr lang="en-US" dirty="0" smtClean="0"/>
              <a:t>Web-</a:t>
            </a:r>
            <a:r>
              <a:rPr lang="ru-RU" dirty="0" smtClean="0"/>
              <a:t>сервиса, имеющий полнофункциональный </a:t>
            </a:r>
            <a:r>
              <a:rPr lang="en-US" dirty="0" smtClean="0"/>
              <a:t>GUI </a:t>
            </a:r>
            <a:r>
              <a:rPr lang="ru-RU" dirty="0" smtClean="0"/>
              <a:t>и общающийся с </a:t>
            </a:r>
            <a:r>
              <a:rPr lang="en-US" dirty="0" smtClean="0"/>
              <a:t>Web-</a:t>
            </a:r>
            <a:r>
              <a:rPr lang="ru-RU" dirty="0" smtClean="0"/>
              <a:t>сервисом через слой промежуточного программного интерфейса (</a:t>
            </a:r>
            <a:r>
              <a:rPr lang="en-US" dirty="0" smtClean="0"/>
              <a:t>middleware), </a:t>
            </a:r>
            <a:r>
              <a:rPr lang="ru-RU" dirty="0" smtClean="0"/>
              <a:t>обеспечивающий его функциональность</a:t>
            </a:r>
            <a:r>
              <a:rPr lang="en-US" dirty="0" smtClean="0"/>
              <a:t>; </a:t>
            </a:r>
            <a:r>
              <a:rPr lang="ru-RU" dirty="0" smtClean="0"/>
              <a:t>примеры ПО для поддержки </a:t>
            </a:r>
            <a:r>
              <a:rPr lang="en-US" dirty="0" smtClean="0"/>
              <a:t>rich clients: Microsoft Silverlight</a:t>
            </a:r>
            <a:r>
              <a:rPr lang="en-US" dirty="0"/>
              <a:t>,</a:t>
            </a:r>
            <a:r>
              <a:rPr lang="en-US" dirty="0" smtClean="0"/>
              <a:t> Oracle </a:t>
            </a:r>
            <a:r>
              <a:rPr lang="en-US" dirty="0" err="1" smtClean="0"/>
              <a:t>JavaFX</a:t>
            </a:r>
            <a:endParaRPr lang="ru-RU" i="1" dirty="0" smtClean="0"/>
          </a:p>
          <a:p>
            <a:r>
              <a:rPr lang="ru-RU" i="1" dirty="0" smtClean="0"/>
              <a:t>Слой (</a:t>
            </a:r>
            <a:r>
              <a:rPr lang="en-US" i="1" dirty="0" smtClean="0"/>
              <a:t>layer) </a:t>
            </a:r>
            <a:r>
              <a:rPr lang="en-US" dirty="0" smtClean="0"/>
              <a:t>– </a:t>
            </a:r>
            <a:r>
              <a:rPr lang="ru-RU" dirty="0" smtClean="0"/>
              <a:t>крупная независимая компонента архитектуры ПО</a:t>
            </a:r>
          </a:p>
          <a:p>
            <a:r>
              <a:rPr lang="ru-RU" i="1" dirty="0" smtClean="0"/>
              <a:t>Уровень абстракции (</a:t>
            </a:r>
            <a:r>
              <a:rPr lang="en-US" i="1" dirty="0" smtClean="0"/>
              <a:t>abstraction layer)</a:t>
            </a:r>
            <a:r>
              <a:rPr lang="en-US" dirty="0" smtClean="0"/>
              <a:t> – “</a:t>
            </a:r>
            <a:r>
              <a:rPr lang="ru-RU" dirty="0" smtClean="0"/>
              <a:t>горизонтальный слой</a:t>
            </a:r>
            <a:r>
              <a:rPr lang="en-US" dirty="0" smtClean="0"/>
              <a:t>” (</a:t>
            </a:r>
            <a:r>
              <a:rPr lang="ru-RU" dirty="0" smtClean="0"/>
              <a:t>номер </a:t>
            </a:r>
            <a:r>
              <a:rPr lang="en-US" i="1" dirty="0" smtClean="0"/>
              <a:t>N); </a:t>
            </a:r>
            <a:r>
              <a:rPr lang="ru-RU" dirty="0" smtClean="0"/>
              <a:t>совокупность модулей, реализация которых использует только модули уровня </a:t>
            </a:r>
            <a:r>
              <a:rPr lang="en-US" i="1" dirty="0" smtClean="0"/>
              <a:t>N-1 (N &gt; 0).  </a:t>
            </a:r>
            <a:endParaRPr lang="en-US" dirty="0" smtClean="0"/>
          </a:p>
          <a:p>
            <a:r>
              <a:rPr lang="ru-RU" i="1" dirty="0" smtClean="0"/>
              <a:t>Вертикальный срез (аспект) – </a:t>
            </a:r>
            <a:r>
              <a:rPr lang="ru-RU" dirty="0" smtClean="0"/>
              <a:t>совокупность рассредоточенных фрагментов кода, реализующих (сквозную) функциональность, например, проверку безопасности</a:t>
            </a:r>
            <a:endParaRPr lang="ru-RU" i="1" dirty="0"/>
          </a:p>
        </p:txBody>
      </p:sp>
      <p:sp>
        <p:nvSpPr>
          <p:cNvPr id="3" name="Нижний колонтитул 2"/>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4" name="Заголовок 3"/>
          <p:cNvSpPr>
            <a:spLocks noGrp="1"/>
          </p:cNvSpPr>
          <p:nvPr>
            <p:ph type="title"/>
          </p:nvPr>
        </p:nvSpPr>
        <p:spPr>
          <a:xfrm>
            <a:off x="457200" y="338328"/>
            <a:ext cx="8291264" cy="930432"/>
          </a:xfrm>
        </p:spPr>
        <p:txBody>
          <a:bodyPr>
            <a:normAutofit fontScale="90000"/>
          </a:bodyPr>
          <a:lstStyle/>
          <a:p>
            <a:r>
              <a:rPr lang="ru-RU" sz="3200" dirty="0" smtClean="0"/>
              <a:t>Некоторые современные основные понятия (1</a:t>
            </a:r>
            <a:r>
              <a:rPr lang="en-US" sz="3200" dirty="0" smtClean="0"/>
              <a:t>/3)</a:t>
            </a:r>
            <a:r>
              <a:rPr lang="ru-RU" sz="3200" dirty="0" smtClean="0"/>
              <a:t> </a:t>
            </a:r>
            <a:endParaRPr lang="ru-RU" sz="3200" dirty="0"/>
          </a:p>
        </p:txBody>
      </p:sp>
    </p:spTree>
    <p:extLst>
      <p:ext uri="{BB962C8B-B14F-4D97-AF65-F5344CB8AC3E}">
        <p14:creationId xmlns:p14="http://schemas.microsoft.com/office/powerpoint/2010/main" xmlns="" val="14430221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a:xfrm>
            <a:off x="539553" y="1916833"/>
            <a:ext cx="8208912" cy="4176464"/>
          </a:xfrm>
        </p:spPr>
        <p:txBody>
          <a:bodyPr>
            <a:normAutofit fontScale="92500" lnSpcReduction="20000"/>
          </a:bodyPr>
          <a:lstStyle/>
          <a:p>
            <a:r>
              <a:rPr lang="ru-RU" i="1" dirty="0" smtClean="0"/>
              <a:t>Промежуточное программное обеспечение</a:t>
            </a:r>
            <a:r>
              <a:rPr lang="en-US" i="1" dirty="0" smtClean="0"/>
              <a:t> (middleware)</a:t>
            </a:r>
            <a:r>
              <a:rPr lang="en-US" dirty="0" smtClean="0"/>
              <a:t> – </a:t>
            </a:r>
            <a:r>
              <a:rPr lang="ru-RU" dirty="0" smtClean="0"/>
              <a:t>совокупность слоев ПО, лежащих между клиентом и сервером</a:t>
            </a:r>
            <a:r>
              <a:rPr lang="ru-RU" i="1" dirty="0" smtClean="0"/>
              <a:t> </a:t>
            </a:r>
            <a:r>
              <a:rPr lang="ru-RU" dirty="0" smtClean="0"/>
              <a:t>и обеспечивающих их взаимодействие, например, поддержку сетевых коммуникационных протоколов</a:t>
            </a:r>
          </a:p>
          <a:p>
            <a:r>
              <a:rPr lang="ru-RU" i="1" dirty="0" smtClean="0"/>
              <a:t>Ярус (</a:t>
            </a:r>
            <a:r>
              <a:rPr lang="en-US" i="1" dirty="0" smtClean="0"/>
              <a:t>tier) – </a:t>
            </a:r>
            <a:r>
              <a:rPr lang="ru-RU" dirty="0" smtClean="0"/>
              <a:t>слой программного обеспечения, реализующий какую-либо независимую часть его архитектуры</a:t>
            </a:r>
            <a:r>
              <a:rPr lang="en-US" dirty="0" smtClean="0"/>
              <a:t>; </a:t>
            </a:r>
            <a:r>
              <a:rPr lang="ru-RU" dirty="0" smtClean="0"/>
              <a:t>например: </a:t>
            </a:r>
            <a:r>
              <a:rPr lang="en-US" i="1" dirty="0" smtClean="0"/>
              <a:t>business tier</a:t>
            </a:r>
            <a:r>
              <a:rPr lang="ru-RU" dirty="0" smtClean="0"/>
              <a:t> – реализация бизнес-логики</a:t>
            </a:r>
            <a:r>
              <a:rPr lang="en-US" dirty="0" smtClean="0"/>
              <a:t>; </a:t>
            </a:r>
            <a:r>
              <a:rPr lang="en-US" i="1" dirty="0" smtClean="0"/>
              <a:t>Web tier</a:t>
            </a:r>
            <a:r>
              <a:rPr lang="en-US" dirty="0" smtClean="0"/>
              <a:t> – </a:t>
            </a:r>
            <a:r>
              <a:rPr lang="ru-RU" dirty="0" smtClean="0"/>
              <a:t>реализация взаимодействия с </a:t>
            </a:r>
            <a:r>
              <a:rPr lang="en-US" dirty="0" smtClean="0"/>
              <a:t>Web</a:t>
            </a:r>
            <a:endParaRPr lang="ru-RU" dirty="0" smtClean="0"/>
          </a:p>
          <a:p>
            <a:r>
              <a:rPr lang="ru-RU" i="1" dirty="0" smtClean="0"/>
              <a:t>Многоярусная архитектура (</a:t>
            </a:r>
            <a:r>
              <a:rPr lang="en-US" i="1" dirty="0" smtClean="0"/>
              <a:t>multi-tier architecture) – </a:t>
            </a:r>
            <a:r>
              <a:rPr lang="ru-RU" dirty="0" smtClean="0"/>
              <a:t>архитектура ПО, при которой презентация результатов, обработка и управление данными реализованы как отдельные процессы. </a:t>
            </a:r>
            <a:r>
              <a:rPr lang="ru-RU" i="1" dirty="0" smtClean="0"/>
              <a:t>Пример: </a:t>
            </a:r>
            <a:r>
              <a:rPr lang="ru-RU" dirty="0" smtClean="0"/>
              <a:t>Использование </a:t>
            </a:r>
            <a:r>
              <a:rPr lang="en-US" dirty="0" smtClean="0"/>
              <a:t>middleware </a:t>
            </a:r>
            <a:r>
              <a:rPr lang="ru-RU" dirty="0" smtClean="0"/>
              <a:t>для взаимодействия с сервером и СУБД для взаимодействия с данными</a:t>
            </a:r>
            <a:endParaRPr lang="ru-RU" i="1" dirty="0" smtClean="0"/>
          </a:p>
          <a:p>
            <a:endParaRPr lang="ru-RU" dirty="0" smtClean="0"/>
          </a:p>
          <a:p>
            <a:endParaRPr lang="ru-RU" i="1" dirty="0"/>
          </a:p>
        </p:txBody>
      </p:sp>
      <p:sp>
        <p:nvSpPr>
          <p:cNvPr id="3" name="Нижний колонтитул 2"/>
          <p:cNvSpPr>
            <a:spLocks noGrp="1"/>
          </p:cNvSpPr>
          <p:nvPr>
            <p:ph type="ftr" sz="quarter" idx="11"/>
          </p:nvPr>
        </p:nvSpPr>
        <p:spPr/>
        <p:txBody>
          <a:bodyPr/>
          <a:lstStyle/>
          <a:p>
            <a:pPr>
              <a:defRPr/>
            </a:pPr>
            <a:r>
              <a:rPr lang="en-US" smtClean="0"/>
              <a:t>(C) </a:t>
            </a:r>
            <a:r>
              <a:rPr lang="ru-RU" smtClean="0"/>
              <a:t>Сафонов В.О. 2011</a:t>
            </a:r>
            <a:endParaRPr lang="en-US"/>
          </a:p>
        </p:txBody>
      </p:sp>
      <p:sp>
        <p:nvSpPr>
          <p:cNvPr id="4" name="Заголовок 3"/>
          <p:cNvSpPr>
            <a:spLocks noGrp="1"/>
          </p:cNvSpPr>
          <p:nvPr>
            <p:ph type="title"/>
          </p:nvPr>
        </p:nvSpPr>
        <p:spPr/>
        <p:txBody>
          <a:bodyPr>
            <a:normAutofit fontScale="90000"/>
          </a:bodyPr>
          <a:lstStyle/>
          <a:p>
            <a:r>
              <a:rPr lang="ru-RU" dirty="0" smtClean="0"/>
              <a:t>Некоторые современные основные понятия (2</a:t>
            </a:r>
            <a:r>
              <a:rPr lang="en-US" dirty="0" smtClean="0"/>
              <a:t>/3)</a:t>
            </a:r>
            <a:endParaRPr lang="ru-RU" dirty="0"/>
          </a:p>
        </p:txBody>
      </p:sp>
    </p:spTree>
    <p:extLst>
      <p:ext uri="{BB962C8B-B14F-4D97-AF65-F5344CB8AC3E}">
        <p14:creationId xmlns:p14="http://schemas.microsoft.com/office/powerpoint/2010/main" xmlns="" val="2292948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2464</TotalTime>
  <Words>3780</Words>
  <Application>Microsoft Office PowerPoint</Application>
  <PresentationFormat>On-screen Show (4:3)</PresentationFormat>
  <Paragraphs>249</Paragraphs>
  <Slides>16</Slides>
  <Notes>11</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Волна</vt:lpstr>
      <vt:lpstr>Архитектура, возможности и методы использования платформы облачных вычислений Microsoft Windows Azure Лекция 1 Обзор архитектур современных программных систем</vt:lpstr>
      <vt:lpstr>Литература по курсу</vt:lpstr>
      <vt:lpstr>Некоторые виды современного программного обеспечения</vt:lpstr>
      <vt:lpstr>Характерные черты современных программных систем</vt:lpstr>
      <vt:lpstr>Современные платформы для разработки программ</vt:lpstr>
      <vt:lpstr>Характеристики, свойства и качества программных продуктов</vt:lpstr>
      <vt:lpstr>Классические элементы технологий программирования</vt:lpstr>
      <vt:lpstr>Некоторые современные основные понятия (1/3) </vt:lpstr>
      <vt:lpstr>Некоторые современные основные понятия (2/3)</vt:lpstr>
      <vt:lpstr>Некоторые современные основные понятия (3 / 3)</vt:lpstr>
      <vt:lpstr>Пример многоярусной архитектуры (Wikipedia)</vt:lpstr>
      <vt:lpstr>Понятие о Service-Oriented Architecture (SOA)</vt:lpstr>
      <vt:lpstr>Понятие о Software-as-a-Service (SaaS)</vt:lpstr>
      <vt:lpstr>Понятие о cloud computing</vt:lpstr>
      <vt:lpstr>Резюме</vt:lpstr>
      <vt:lpstr>Домашнее задание к лекции 1</vt:lpstr>
    </vt:vector>
  </TitlesOfParts>
  <Company>St.Petersburg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Архитектуры и модели программ и знаний. Лекция 2</dc:title>
  <dc:creator>Vladimir O. Safonov</dc:creator>
  <cp:lastModifiedBy>Пользователь Windows</cp:lastModifiedBy>
  <cp:revision>142</cp:revision>
  <dcterms:created xsi:type="dcterms:W3CDTF">2001-09-03T03:38:43Z</dcterms:created>
  <dcterms:modified xsi:type="dcterms:W3CDTF">2011-08-28T07:07:34Z</dcterms:modified>
</cp:coreProperties>
</file>