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wmv" ContentType="video/x-ms-wm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9"/>
  </p:notesMasterIdLst>
  <p:handoutMasterIdLst>
    <p:handoutMasterId r:id="rId30"/>
  </p:handoutMasterIdLst>
  <p:sldIdLst>
    <p:sldId id="382" r:id="rId6"/>
    <p:sldId id="383" r:id="rId7"/>
    <p:sldId id="385" r:id="rId8"/>
    <p:sldId id="386" r:id="rId9"/>
    <p:sldId id="388" r:id="rId10"/>
    <p:sldId id="389" r:id="rId11"/>
    <p:sldId id="390" r:id="rId12"/>
    <p:sldId id="391" r:id="rId13"/>
    <p:sldId id="392" r:id="rId14"/>
    <p:sldId id="409" r:id="rId15"/>
    <p:sldId id="394" r:id="rId16"/>
    <p:sldId id="395" r:id="rId17"/>
    <p:sldId id="396" r:id="rId18"/>
    <p:sldId id="399" r:id="rId19"/>
    <p:sldId id="412" r:id="rId20"/>
    <p:sldId id="400" r:id="rId21"/>
    <p:sldId id="401" r:id="rId22"/>
    <p:sldId id="402" r:id="rId23"/>
    <p:sldId id="403" r:id="rId24"/>
    <p:sldId id="404" r:id="rId25"/>
    <p:sldId id="410" r:id="rId26"/>
    <p:sldId id="411" r:id="rId27"/>
    <p:sldId id="384" r:id="rId2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76122" autoAdjust="0"/>
  </p:normalViewPr>
  <p:slideViewPr>
    <p:cSldViewPr snapToGrid="0">
      <p:cViewPr varScale="1">
        <p:scale>
          <a:sx n="53" d="100"/>
          <a:sy n="53" d="100"/>
        </p:scale>
        <p:origin x="1374" y="42"/>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4/24/2013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4/24/2013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b="1"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sz="900" kern="1200" dirty="0" smtClean="0">
                <a:solidFill>
                  <a:schemeClr val="tx1"/>
                </a:solidFill>
                <a:effectLst/>
                <a:latin typeface="Segoe UI" pitchFamily="34" charset="0"/>
                <a:ea typeface="+mn-ea"/>
                <a:cs typeface="+mn-cs"/>
              </a:rPr>
              <a:t>Animations add beauty, energy,</a:t>
            </a:r>
            <a:r>
              <a:rPr lang="en-US" sz="900" kern="1200" baseline="0" dirty="0" smtClean="0">
                <a:solidFill>
                  <a:schemeClr val="tx1"/>
                </a:solidFill>
                <a:effectLst/>
                <a:latin typeface="Segoe UI" pitchFamily="34" charset="0"/>
                <a:ea typeface="+mn-ea"/>
                <a:cs typeface="+mn-cs"/>
              </a:rPr>
              <a:t> motion and personality</a:t>
            </a: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Think about animations when planning your app</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The reason animations are so important for Windows 8 experiences is that animations add beauty, energy, motion, and personality to an otherwise static experience. Animation impacts how an app feels to a user when they touch it or interact with it.  Animations provide feedback and help users understand transitions from screen to screen and from state to state in a subtle way. In Windows 8 there are subtle animations that you probably won’t notice at first glance but are key to deliver a great Windows 8 experience. </a:t>
            </a:r>
          </a:p>
          <a:p>
            <a:pPr marL="0" marR="0" indent="0" algn="l" defTabSz="914363" rtl="0" eaLnBrk="1" fontAlgn="auto" latinLnBrk="0" hangingPunct="1">
              <a:lnSpc>
                <a:spcPct val="90000"/>
              </a:lnSpc>
              <a:spcBef>
                <a:spcPts val="0"/>
              </a:spcBef>
              <a:spcAft>
                <a:spcPts val="333"/>
              </a:spcAft>
              <a:buClrTx/>
              <a:buSzTx/>
              <a:buFontTx/>
              <a:buNone/>
              <a:tabLst/>
              <a:defRPr/>
            </a:pPr>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b="1" baseline="0" dirty="0" smtClean="0"/>
              <a:t>Demo</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“Some animations can be very subtle. One example is the tile animations where an animated tilt is shown to communicate interaction to the user.”</a:t>
            </a:r>
          </a:p>
          <a:p>
            <a:pPr marL="171450" marR="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baseline="0" dirty="0" smtClean="0"/>
              <a:t>Go to start screen</a:t>
            </a:r>
          </a:p>
          <a:p>
            <a:pPr marL="171450" marR="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baseline="0" dirty="0" smtClean="0"/>
              <a:t>Tap and drag a tile from the top (tilt from the top)</a:t>
            </a:r>
          </a:p>
          <a:p>
            <a:pPr marL="171450" marR="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baseline="0" dirty="0" smtClean="0"/>
              <a:t>Tap and drag a tile from the bottom (tilt from the bottom)</a:t>
            </a:r>
          </a:p>
          <a:p>
            <a:pPr marL="0" marR="0" indent="0" algn="l" defTabSz="914363" rtl="0" eaLnBrk="1" fontAlgn="auto" latinLnBrk="0" hangingPunct="1">
              <a:lnSpc>
                <a:spcPct val="90000"/>
              </a:lnSpc>
              <a:spcBef>
                <a:spcPts val="0"/>
              </a:spcBef>
              <a:spcAft>
                <a:spcPts val="333"/>
              </a:spcAft>
              <a:buClrTx/>
              <a:buSzTx/>
              <a:buFontTx/>
              <a:buNone/>
              <a:tabLst/>
              <a:defRPr/>
            </a:pPr>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“The animation gives an idea of the direct manipulation the user has with the element and also provides feedback on how the user can interact with the object on screen.</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Another example of a subtle animation is when we open the Start screen. These animations are brief and elegant and don’t hinder the experience at all.”</a:t>
            </a:r>
            <a:endParaRPr lang="en-US" b="1" baseline="0" dirty="0" smtClean="0"/>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baseline="0" dirty="0" smtClean="0"/>
              <a:t>Go to Start screen and show how tiles animate onto the screen top to bottom, left to right</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baseline="0" dirty="0" smtClean="0"/>
              <a:t>Go back to the presentation and show how start screen fades out</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Let’s dissect</a:t>
            </a:r>
            <a:r>
              <a:rPr lang="en-US" sz="900" kern="1200" baseline="0" dirty="0" smtClean="0">
                <a:solidFill>
                  <a:schemeClr val="tx1"/>
                </a:solidFill>
                <a:effectLst/>
                <a:latin typeface="Segoe UI" pitchFamily="34" charset="0"/>
                <a:ea typeface="+mn-ea"/>
                <a:cs typeface="+mn-cs"/>
              </a:rPr>
              <a:t> some animations in the Windows 8 experience. [Demo]</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143869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sz="900" b="0" kern="1200" baseline="0" dirty="0" smtClean="0">
                <a:solidFill>
                  <a:schemeClr val="tx1"/>
                </a:solidFill>
                <a:effectLst/>
                <a:latin typeface="Segoe UI" pitchFamily="34" charset="0"/>
                <a:ea typeface="+mn-ea"/>
                <a:cs typeface="+mn-cs"/>
              </a:rPr>
              <a:t>Title slide N/A.</a:t>
            </a:r>
          </a:p>
          <a:p>
            <a:endParaRPr lang="en-US" dirty="0" smtClean="0"/>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Let’s talk about how to use the Windows 8 Animation Library.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[P</a:t>
            </a:r>
            <a:r>
              <a:rPr lang="en-US" sz="900" b="0" kern="1200" baseline="0" dirty="0" smtClean="0">
                <a:solidFill>
                  <a:schemeClr val="tx1"/>
                </a:solidFill>
                <a:effectLst/>
                <a:latin typeface="Segoe UI" pitchFamily="34" charset="0"/>
                <a:ea typeface="+mn-ea"/>
                <a:cs typeface="+mn-cs"/>
              </a:rPr>
              <a:t>lanning animations]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44519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dirty="0" smtClean="0"/>
              <a:t>It is always better to start</a:t>
            </a:r>
            <a:r>
              <a:rPr lang="en-US" baseline="0" dirty="0" smtClean="0"/>
              <a:t> early adding animations.</a:t>
            </a:r>
            <a:endParaRPr lang="en-US" sz="900" kern="1200" dirty="0" smtClean="0">
              <a:solidFill>
                <a:schemeClr val="tx1"/>
              </a:solidFill>
              <a:effectLst/>
              <a:latin typeface="Segoe UI" pitchFamily="34" charset="0"/>
              <a:ea typeface="+mn-ea"/>
              <a:cs typeface="+mn-cs"/>
            </a:endParaRPr>
          </a:p>
          <a:p>
            <a:pPr marL="171450" marR="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You get several animations</a:t>
            </a:r>
            <a:r>
              <a:rPr lang="en-US" baseline="0" dirty="0" smtClean="0"/>
              <a:t> for free.</a:t>
            </a:r>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 typeface="Arial" pitchFamily="34" charset="0"/>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Think about your animations from the start and fully understand which animations are available to you for free with the Animation Library.</a:t>
            </a:r>
            <a:r>
              <a:rPr lang="en-US" baseline="0" dirty="0" smtClean="0"/>
              <a:t> </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a:t>
            </a:r>
            <a:r>
              <a:rPr lang="en-US" sz="900" kern="1200" baseline="0" dirty="0" smtClean="0">
                <a:solidFill>
                  <a:schemeClr val="tx1"/>
                </a:solidFill>
                <a:effectLst/>
                <a:latin typeface="Segoe UI" pitchFamily="34" charset="0"/>
                <a:ea typeface="+mn-ea"/>
                <a:cs typeface="+mn-cs"/>
              </a:rPr>
              <a:t>Let’s look at some animations in action that you probably haven’t noticed, but would certainly miss if they were gone.</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2237712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Now let’s see some Animation library examples.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It matters how content enters and exits</a:t>
            </a:r>
            <a:r>
              <a:rPr lang="en-US" sz="900" b="0" kern="1200" baseline="0" dirty="0" smtClean="0">
                <a:solidFill>
                  <a:schemeClr val="tx1"/>
                </a:solidFill>
                <a:effectLst/>
                <a:latin typeface="Segoe UI" pitchFamily="34" charset="0"/>
                <a:ea typeface="+mn-ea"/>
                <a:cs typeface="+mn-cs"/>
              </a:rPr>
              <a:t> a page.</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4047700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900" b="1" i="0" kern="1200" dirty="0" smtClean="0">
                <a:solidFill>
                  <a:schemeClr val="tx1"/>
                </a:solidFill>
                <a:effectLst/>
                <a:latin typeface="Segoe UI" pitchFamily="34" charset="0"/>
                <a:ea typeface="+mn-ea"/>
                <a:cs typeface="+mn-cs"/>
              </a:rPr>
              <a:t>Kay</a:t>
            </a:r>
            <a:r>
              <a:rPr lang="en-US" sz="900" b="1" i="0" kern="1200" baseline="0" dirty="0" smtClean="0">
                <a:solidFill>
                  <a:schemeClr val="tx1"/>
                </a:solidFill>
                <a:effectLst/>
                <a:latin typeface="Segoe UI" pitchFamily="34" charset="0"/>
                <a:ea typeface="+mn-ea"/>
                <a:cs typeface="+mn-cs"/>
              </a:rPr>
              <a:t> Messages: </a:t>
            </a:r>
            <a:br>
              <a:rPr lang="en-US" sz="900" b="1" i="0" kern="1200" baseline="0" dirty="0" smtClean="0">
                <a:solidFill>
                  <a:schemeClr val="tx1"/>
                </a:solidFill>
                <a:effectLst/>
                <a:latin typeface="Segoe UI" pitchFamily="34" charset="0"/>
                <a:ea typeface="+mn-ea"/>
                <a:cs typeface="+mn-cs"/>
              </a:rPr>
            </a:br>
            <a:r>
              <a:rPr lang="en-US" sz="900" b="0" i="0" kern="1200" baseline="0" dirty="0" smtClean="0">
                <a:solidFill>
                  <a:schemeClr val="tx1"/>
                </a:solidFill>
                <a:effectLst/>
                <a:latin typeface="Segoe UI" pitchFamily="34" charset="0"/>
                <a:ea typeface="+mn-ea"/>
                <a:cs typeface="+mn-cs"/>
              </a:rPr>
              <a:t>B</a:t>
            </a:r>
            <a:r>
              <a:rPr lang="en-US" sz="900" b="0" i="0" kern="1200" dirty="0" smtClean="0">
                <a:solidFill>
                  <a:schemeClr val="tx1"/>
                </a:solidFill>
                <a:effectLst/>
                <a:latin typeface="Segoe UI" pitchFamily="34" charset="0"/>
                <a:ea typeface="+mn-ea"/>
                <a:cs typeface="+mn-cs"/>
              </a:rPr>
              <a:t>uilt-in animations in the Windows 8</a:t>
            </a:r>
            <a:r>
              <a:rPr lang="en-US" sz="900" b="0" i="0" kern="1200" baseline="0" dirty="0" smtClean="0">
                <a:solidFill>
                  <a:schemeClr val="tx1"/>
                </a:solidFill>
                <a:effectLst/>
                <a:latin typeface="Segoe UI" pitchFamily="34" charset="0"/>
                <a:ea typeface="+mn-ea"/>
                <a:cs typeface="+mn-cs"/>
              </a:rPr>
              <a:t> interface </a:t>
            </a:r>
            <a:r>
              <a:rPr lang="en-US" sz="900" b="0" i="0" kern="1200" dirty="0" smtClean="0">
                <a:solidFill>
                  <a:schemeClr val="tx1"/>
                </a:solidFill>
                <a:effectLst/>
                <a:latin typeface="Segoe UI" pitchFamily="34" charset="0"/>
                <a:ea typeface="+mn-ea"/>
                <a:cs typeface="+mn-cs"/>
              </a:rPr>
              <a:t>prompt the user and also provide feedback confirming their interaction.</a:t>
            </a:r>
          </a:p>
          <a:p>
            <a:pPr rtl="0" fontAlgn="ctr"/>
            <a:endParaRPr lang="en-US" sz="900" b="1" i="0" kern="1200" dirty="0" smtClean="0">
              <a:solidFill>
                <a:schemeClr val="tx1"/>
              </a:solidFill>
              <a:effectLst/>
              <a:latin typeface="Segoe UI" pitchFamily="34" charset="0"/>
              <a:ea typeface="+mn-ea"/>
              <a:cs typeface="+mn-cs"/>
            </a:endParaRPr>
          </a:p>
          <a:p>
            <a:pPr rtl="0" fontAlgn="ctr"/>
            <a:r>
              <a:rPr lang="en-US" sz="900" b="1" i="0" kern="1200" dirty="0" smtClean="0">
                <a:solidFill>
                  <a:schemeClr val="tx1"/>
                </a:solidFill>
                <a:effectLst/>
                <a:latin typeface="Segoe UI" pitchFamily="34" charset="0"/>
                <a:ea typeface="+mn-ea"/>
                <a:cs typeface="+mn-cs"/>
              </a:rPr>
              <a:t>Demo</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Open start screen, point out the way tiles animate on from left to right</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Select a tile and show the gentle tug and bounce animation that confirms the interaction</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Open the People app and show content from left right.</a:t>
            </a:r>
          </a:p>
          <a:p>
            <a:pPr marL="0" indent="0" rtl="0" fontAlgn="ctr">
              <a:buNone/>
            </a:pPr>
            <a:endParaRPr lang="en-US" sz="900" b="0" i="0" kern="1200" baseline="0" dirty="0" smtClean="0">
              <a:solidFill>
                <a:schemeClr val="tx1"/>
              </a:solidFill>
              <a:effectLst/>
              <a:latin typeface="Segoe UI" pitchFamily="34" charset="0"/>
              <a:ea typeface="+mn-ea"/>
              <a:cs typeface="+mn-cs"/>
            </a:endParaRPr>
          </a:p>
          <a:p>
            <a:pPr marL="0" marR="0" indent="0" algn="l" defTabSz="914363" rtl="0" eaLnBrk="1" fontAlgn="ctr"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Good animations enhance</a:t>
            </a:r>
            <a:r>
              <a:rPr lang="en-US" sz="900" kern="1200" baseline="0" dirty="0" smtClean="0">
                <a:solidFill>
                  <a:schemeClr val="tx1"/>
                </a:solidFill>
                <a:effectLst/>
                <a:latin typeface="Segoe UI" pitchFamily="34" charset="0"/>
                <a:ea typeface="+mn-ea"/>
                <a:cs typeface="+mn-cs"/>
              </a:rPr>
              <a:t> the experience of your app.</a:t>
            </a:r>
            <a:endParaRPr lang="en-US" dirty="0" smtClean="0"/>
          </a:p>
          <a:p>
            <a:pPr marL="0" indent="0" rtl="0" fontAlgn="ctr">
              <a:buNone/>
            </a:pPr>
            <a:endParaRPr lang="en-US" sz="900" b="0" i="0" kern="1200" baseline="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628976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p>
          <a:p>
            <a:pPr marL="171450" indent="-171450">
              <a:buFont typeface="Arial" panose="020B0604020202020204" pitchFamily="34" charset="0"/>
              <a:buChar char="•"/>
            </a:pPr>
            <a:r>
              <a:rPr lang="en-US" sz="900" b="0" kern="1200" dirty="0" smtClean="0">
                <a:solidFill>
                  <a:schemeClr val="tx1"/>
                </a:solidFill>
                <a:effectLst/>
                <a:latin typeface="Segoe UI" pitchFamily="34" charset="0"/>
                <a:ea typeface="+mn-ea"/>
                <a:cs typeface="+mn-cs"/>
              </a:rPr>
              <a:t>Enter</a:t>
            </a:r>
            <a:r>
              <a:rPr lang="en-US" sz="900" b="0" kern="1200" baseline="0" dirty="0" smtClean="0">
                <a:solidFill>
                  <a:schemeClr val="tx1"/>
                </a:solidFill>
                <a:effectLst/>
                <a:latin typeface="Segoe UI" pitchFamily="34" charset="0"/>
                <a:ea typeface="+mn-ea"/>
                <a:cs typeface="+mn-cs"/>
              </a:rPr>
              <a:t> Page animation is staggered and occurs when navigating to a new page or when an application is loaded</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indent="0">
              <a:buNone/>
            </a:pPr>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t>
            </a:r>
          </a:p>
          <a:p>
            <a:pPr marL="0" indent="0">
              <a:buNone/>
            </a:pPr>
            <a:r>
              <a:rPr lang="en-US" dirty="0" smtClean="0"/>
              <a:t>Use Enter Page to display the first page of your app when your app is loaded. Use Exit Page and then Enter Page when navigating to a new page.</a:t>
            </a:r>
          </a:p>
          <a:p>
            <a:pPr marL="0" indent="0">
              <a:buNone/>
            </a:pPr>
            <a:r>
              <a:rPr lang="en-US" dirty="0" smtClean="0"/>
              <a:t>The Enter Page animation is staggered, so different regions of the page come in at different times. Split up your page along the natural boundaries of your content.</a:t>
            </a:r>
            <a:endParaRPr lang="en-US" baseline="0" dirty="0" smtClean="0"/>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Demo</a:t>
            </a:r>
          </a:p>
          <a:p>
            <a:r>
              <a:rPr lang="en-US" sz="900" kern="1200" dirty="0" smtClean="0">
                <a:solidFill>
                  <a:schemeClr val="tx1"/>
                </a:solidFill>
                <a:effectLst/>
                <a:latin typeface="Segoe UI" pitchFamily="34" charset="0"/>
                <a:ea typeface="+mn-ea"/>
                <a:cs typeface="+mn-cs"/>
              </a:rPr>
              <a:t>Show Enter Page animation with Windows Store or Start screen.</a:t>
            </a:r>
            <a:r>
              <a:rPr lang="en-US" sz="900" kern="1200" baseline="0" dirty="0" smtClean="0">
                <a:solidFill>
                  <a:schemeClr val="tx1"/>
                </a:solidFill>
                <a:effectLst/>
                <a:latin typeface="Segoe UI" pitchFamily="34" charset="0"/>
                <a:ea typeface="+mn-ea"/>
                <a:cs typeface="+mn-cs"/>
              </a:rPr>
              <a:t> (Show </a:t>
            </a:r>
            <a:r>
              <a:rPr lang="en-US" sz="900" kern="1200" dirty="0" smtClean="0">
                <a:solidFill>
                  <a:schemeClr val="tx1"/>
                </a:solidFill>
                <a:effectLst/>
                <a:latin typeface="Segoe UI" pitchFamily="34" charset="0"/>
                <a:ea typeface="+mn-ea"/>
                <a:cs typeface="+mn-cs"/>
              </a:rPr>
              <a:t>staggering</a:t>
            </a:r>
            <a:r>
              <a:rPr lang="en-US" sz="900" kern="1200" baseline="0" dirty="0" smtClean="0">
                <a:solidFill>
                  <a:schemeClr val="tx1"/>
                </a:solidFill>
                <a:effectLst/>
                <a:latin typeface="Segoe UI" pitchFamily="34" charset="0"/>
                <a:ea typeface="+mn-ea"/>
                <a:cs typeface="+mn-cs"/>
              </a:rPr>
              <a:t> of elements)</a:t>
            </a:r>
            <a:r>
              <a:rPr lang="en-US" sz="900" kern="1200" dirty="0" smtClean="0">
                <a:solidFill>
                  <a:schemeClr val="tx1"/>
                </a:solidFill>
                <a:effectLst/>
                <a:latin typeface="Segoe UI" pitchFamily="34" charset="0"/>
                <a:ea typeface="+mn-ea"/>
                <a:cs typeface="+mn-cs"/>
              </a:rPr>
              <a:t> </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Now I </a:t>
            </a:r>
            <a:r>
              <a:rPr lang="en-US" sz="900" b="0" kern="1200" baseline="0" dirty="0" smtClean="0">
                <a:solidFill>
                  <a:schemeClr val="tx1"/>
                </a:solidFill>
                <a:effectLst/>
                <a:latin typeface="Segoe UI" pitchFamily="34" charset="0"/>
                <a:ea typeface="+mn-ea"/>
                <a:cs typeface="+mn-cs"/>
              </a:rPr>
              <a:t>will show you a video sample with the Enter Page animation.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2653030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dirty="0" smtClean="0"/>
              <a:t>Enter</a:t>
            </a:r>
            <a:r>
              <a:rPr lang="en-US" baseline="0" dirty="0" smtClean="0"/>
              <a:t> Page animation displays d</a:t>
            </a:r>
            <a:r>
              <a:rPr lang="en-US" dirty="0" smtClean="0"/>
              <a:t>ifferent regions of the page coming in at different times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endParaRPr lang="en-US" dirty="0" smtClean="0"/>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As you can see the Enter Page animation shows how </a:t>
            </a:r>
            <a:r>
              <a:rPr lang="en-US" dirty="0" smtClean="0"/>
              <a:t>different regions of the page come in at different times</a:t>
            </a:r>
            <a:r>
              <a:rPr lang="en-US" sz="900" b="0" kern="1200" baseline="0" dirty="0" smtClean="0">
                <a:solidFill>
                  <a:schemeClr val="tx1"/>
                </a:solidFill>
                <a:effectLst/>
                <a:latin typeface="Segoe UI" pitchFamily="34" charset="0"/>
                <a:ea typeface="+mn-ea"/>
                <a:cs typeface="+mn-cs"/>
              </a:rPr>
              <a:t>.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Next,</a:t>
            </a:r>
            <a:r>
              <a:rPr lang="en-US" sz="900" b="0" kern="1200" baseline="0" dirty="0" smtClean="0">
                <a:solidFill>
                  <a:schemeClr val="tx1"/>
                </a:solidFill>
                <a:effectLst/>
                <a:latin typeface="Segoe UI" pitchFamily="34" charset="0"/>
                <a:ea typeface="+mn-ea"/>
                <a:cs typeface="+mn-cs"/>
              </a:rPr>
              <a:t> I’ll show you the same </a:t>
            </a:r>
            <a:r>
              <a:rPr lang="en-US" sz="900" b="0" kern="1200" dirty="0" smtClean="0">
                <a:solidFill>
                  <a:schemeClr val="tx1"/>
                </a:solidFill>
                <a:effectLst/>
                <a:latin typeface="Segoe UI" pitchFamily="34" charset="0"/>
                <a:ea typeface="+mn-ea"/>
                <a:cs typeface="+mn-cs"/>
              </a:rPr>
              <a:t>Enter Page animation</a:t>
            </a:r>
            <a:r>
              <a:rPr lang="en-US" sz="900" b="0" kern="1200" baseline="0" dirty="0" smtClean="0">
                <a:solidFill>
                  <a:schemeClr val="tx1"/>
                </a:solidFill>
                <a:effectLst/>
                <a:latin typeface="Segoe UI" pitchFamily="34" charset="0"/>
                <a:ea typeface="+mn-ea"/>
                <a:cs typeface="+mn-cs"/>
              </a:rPr>
              <a:t> in Snap view</a:t>
            </a:r>
            <a:r>
              <a:rPr lang="en-US" sz="900" b="0" kern="1200" dirty="0" smtClean="0">
                <a:solidFill>
                  <a:schemeClr val="tx1"/>
                </a:solidFill>
                <a:effectLst/>
                <a:latin typeface="Segoe UI" pitchFamily="34" charset="0"/>
                <a:ea typeface="+mn-ea"/>
                <a:cs typeface="+mn-cs"/>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2335707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sz="900" b="0" kern="1200" baseline="0" dirty="0" smtClean="0">
                <a:solidFill>
                  <a:schemeClr val="tx1"/>
                </a:solidFill>
                <a:effectLst/>
                <a:latin typeface="Segoe UI" pitchFamily="34" charset="0"/>
                <a:ea typeface="+mn-ea"/>
                <a:cs typeface="+mn-cs"/>
              </a:rPr>
              <a:t>Notice the subtle differences in animations in Snap view.</a:t>
            </a:r>
          </a:p>
          <a:p>
            <a:endParaRPr lang="en-US" dirty="0" smtClean="0"/>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As you can see the Enter Page animation shows how the elements come in with a subtle animation.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[About Enter Content</a:t>
            </a:r>
            <a:r>
              <a:rPr lang="en-US" sz="900" b="0" kern="1200" baseline="0" dirty="0" smtClean="0">
                <a:solidFill>
                  <a:schemeClr val="tx1"/>
                </a:solidFill>
                <a:effectLst/>
                <a:latin typeface="Segoe UI" pitchFamily="34" charset="0"/>
                <a:ea typeface="+mn-ea"/>
                <a:cs typeface="+mn-cs"/>
              </a:rPr>
              <a:t> and Exit Content animations]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18073594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p>
          <a:p>
            <a:pPr marL="171450" indent="-171450">
              <a:buFont typeface="Arial" panose="020B0604020202020204" pitchFamily="34" charset="0"/>
              <a:buChar char="•"/>
            </a:pPr>
            <a:r>
              <a:rPr lang="en-US" sz="900" kern="1200" dirty="0" smtClean="0">
                <a:solidFill>
                  <a:schemeClr val="tx1"/>
                </a:solidFill>
                <a:effectLst/>
                <a:latin typeface="Segoe UI" pitchFamily="34" charset="0"/>
                <a:ea typeface="+mn-ea"/>
                <a:cs typeface="+mn-cs"/>
              </a:rPr>
              <a:t>Use it when content is displayed dynamically.</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dirty="0" smtClean="0"/>
              <a:t>It is important when you are refreshing a</a:t>
            </a:r>
            <a:r>
              <a:rPr lang="en-US" baseline="0" dirty="0" smtClean="0"/>
              <a:t> </a:t>
            </a:r>
            <a:r>
              <a:rPr lang="en-US" dirty="0" smtClean="0"/>
              <a:t>view.</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 </a:t>
            </a:r>
            <a:r>
              <a:rPr lang="en-US" sz="900" b="0" kern="1200" dirty="0" smtClean="0">
                <a:solidFill>
                  <a:schemeClr val="tx1"/>
                </a:solidFill>
                <a:effectLst/>
                <a:latin typeface="Segoe UI" pitchFamily="34" charset="0"/>
                <a:ea typeface="+mn-ea"/>
                <a:cs typeface="+mn-cs"/>
              </a:rPr>
              <a:t>Use Enter Content</a:t>
            </a:r>
            <a:r>
              <a:rPr lang="en-US" sz="900" b="0" kern="1200" baseline="0" dirty="0" smtClean="0">
                <a:solidFill>
                  <a:schemeClr val="tx1"/>
                </a:solidFill>
                <a:effectLst/>
                <a:latin typeface="Segoe UI" pitchFamily="34" charset="0"/>
                <a:ea typeface="+mn-ea"/>
                <a:cs typeface="+mn-cs"/>
              </a:rPr>
              <a:t> and Exit Content animations </a:t>
            </a:r>
            <a:r>
              <a:rPr lang="en-US" sz="900" b="0" kern="1200" dirty="0" smtClean="0">
                <a:solidFill>
                  <a:schemeClr val="tx1"/>
                </a:solidFill>
                <a:effectLst/>
                <a:latin typeface="Segoe UI" pitchFamily="34" charset="0"/>
                <a:ea typeface="+mn-ea"/>
                <a:cs typeface="+mn-cs"/>
              </a:rPr>
              <a:t>when</a:t>
            </a:r>
            <a:r>
              <a:rPr lang="en-US" sz="900" b="0" kern="1200" baseline="0" dirty="0" smtClean="0">
                <a:solidFill>
                  <a:schemeClr val="tx1"/>
                </a:solidFill>
                <a:effectLst/>
                <a:latin typeface="Segoe UI" pitchFamily="34" charset="0"/>
                <a:ea typeface="+mn-ea"/>
                <a:cs typeface="+mn-cs"/>
              </a:rPr>
              <a:t> the page is changing or dynamic content is rendered - also when refreshing content in a view. If some of your content is not ready, we recommend you show a progress control and use Enter Content when the content is ready to be displayed.</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Fade</a:t>
            </a:r>
            <a:r>
              <a:rPr lang="en-US" sz="900" b="0" kern="1200" baseline="0" dirty="0" smtClean="0">
                <a:solidFill>
                  <a:schemeClr val="tx1"/>
                </a:solidFill>
                <a:effectLst/>
                <a:latin typeface="Segoe UI" pitchFamily="34" charset="0"/>
                <a:ea typeface="+mn-ea"/>
                <a:cs typeface="+mn-cs"/>
              </a:rPr>
              <a:t> In, Fade Out and Crossfade animations]</a:t>
            </a:r>
            <a:endParaRPr lang="en-US" b="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939786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p>
          <a:p>
            <a:pPr marL="171450" indent="-171450">
              <a:buFont typeface="Arial" panose="020B0604020202020204" pitchFamily="34" charset="0"/>
              <a:buChar char="•"/>
            </a:pPr>
            <a:r>
              <a:rPr lang="en-US" sz="900" b="0" kern="1200" dirty="0" smtClean="0">
                <a:solidFill>
                  <a:schemeClr val="tx1"/>
                </a:solidFill>
                <a:effectLst/>
                <a:latin typeface="Segoe UI" pitchFamily="34" charset="0"/>
                <a:ea typeface="+mn-ea"/>
                <a:cs typeface="+mn-cs"/>
              </a:rPr>
              <a:t>Use</a:t>
            </a:r>
            <a:r>
              <a:rPr lang="en-US" sz="900" b="0" kern="1200" baseline="0" dirty="0" smtClean="0">
                <a:solidFill>
                  <a:schemeClr val="tx1"/>
                </a:solidFill>
                <a:effectLst/>
                <a:latin typeface="Segoe UI" pitchFamily="34" charset="0"/>
                <a:ea typeface="+mn-ea"/>
                <a:cs typeface="+mn-cs"/>
              </a:rPr>
              <a:t> Fade In or Fade Out for contextual showing or hiding of pieces of content or new controls.</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Don’t use crossfade when you’re navigating somewhere</a:t>
            </a:r>
            <a:r>
              <a:rPr lang="en-US" baseline="0" dirty="0" smtClean="0"/>
              <a:t> new, but use it when you need to refresh a page or if the layout of your content is changing. Use crossfade as a transition between new and old content.</a:t>
            </a:r>
            <a:endParaRPr lang="en-US" dirty="0" smtClean="0"/>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Demo: </a:t>
            </a:r>
          </a:p>
          <a:p>
            <a:r>
              <a:rPr lang="en-US" sz="900" b="0" kern="1200" dirty="0" smtClean="0">
                <a:solidFill>
                  <a:schemeClr val="tx1"/>
                </a:solidFill>
                <a:effectLst/>
                <a:latin typeface="Segoe UI" pitchFamily="34" charset="0"/>
                <a:ea typeface="+mn-ea"/>
                <a:cs typeface="+mn-cs"/>
              </a:rPr>
              <a:t>On Start</a:t>
            </a:r>
            <a:r>
              <a:rPr lang="en-US" sz="900" b="0" kern="1200" baseline="0" dirty="0" smtClean="0">
                <a:solidFill>
                  <a:schemeClr val="tx1"/>
                </a:solidFill>
                <a:effectLst/>
                <a:latin typeface="Segoe UI" pitchFamily="34" charset="0"/>
                <a:ea typeface="+mn-ea"/>
                <a:cs typeface="+mn-cs"/>
              </a:rPr>
              <a:t> screen, select an app and show the </a:t>
            </a:r>
            <a:r>
              <a:rPr lang="en-US" sz="900" b="0" kern="1200" dirty="0" smtClean="0">
                <a:solidFill>
                  <a:schemeClr val="tx1"/>
                </a:solidFill>
                <a:effectLst/>
                <a:latin typeface="Segoe UI" pitchFamily="34" charset="0"/>
                <a:ea typeface="+mn-ea"/>
                <a:cs typeface="+mn-cs"/>
              </a:rPr>
              <a:t>App Bar buttons and how they fade in</a:t>
            </a:r>
            <a:r>
              <a:rPr lang="en-US" sz="900" b="0" kern="1200" baseline="0" dirty="0" smtClean="0">
                <a:solidFill>
                  <a:schemeClr val="tx1"/>
                </a:solidFill>
                <a:effectLst/>
                <a:latin typeface="Segoe UI" pitchFamily="34" charset="0"/>
                <a:ea typeface="+mn-ea"/>
                <a:cs typeface="+mn-cs"/>
              </a:rPr>
              <a:t>/out contextually.</a:t>
            </a:r>
          </a:p>
          <a:p>
            <a:endParaRPr lang="en-US" sz="900" b="0" kern="1200" baseline="0" dirty="0" smtClean="0">
              <a:solidFill>
                <a:schemeClr val="tx1"/>
              </a:solidFill>
              <a:effectLst/>
              <a:latin typeface="Segoe UI" pitchFamily="34" charset="0"/>
              <a:ea typeface="+mn-ea"/>
              <a:cs typeface="+mn-cs"/>
            </a:endParaRPr>
          </a:p>
          <a:p>
            <a:pPr marL="171450" indent="-171450">
              <a:buFont typeface="Arial" panose="020B0604020202020204" pitchFamily="34" charset="0"/>
              <a:buChar char="•"/>
            </a:pPr>
            <a:r>
              <a:rPr lang="en-US" sz="900" b="0" kern="1200" baseline="0" dirty="0" smtClean="0">
                <a:solidFill>
                  <a:schemeClr val="tx1"/>
                </a:solidFill>
                <a:effectLst/>
                <a:latin typeface="Segoe UI" pitchFamily="34" charset="0"/>
                <a:ea typeface="+mn-ea"/>
                <a:cs typeface="+mn-cs"/>
              </a:rPr>
              <a:t>Go to start screen</a:t>
            </a:r>
          </a:p>
          <a:p>
            <a:pPr marL="171450" indent="-171450">
              <a:buFont typeface="Arial" panose="020B0604020202020204" pitchFamily="34" charset="0"/>
              <a:buChar char="•"/>
            </a:pPr>
            <a:r>
              <a:rPr lang="en-US" sz="900" b="0" kern="1200" baseline="0" dirty="0" smtClean="0">
                <a:solidFill>
                  <a:schemeClr val="tx1"/>
                </a:solidFill>
                <a:effectLst/>
                <a:latin typeface="Segoe UI" pitchFamily="34" charset="0"/>
                <a:ea typeface="+mn-ea"/>
                <a:cs typeface="+mn-cs"/>
              </a:rPr>
              <a:t>Swipe to select an app</a:t>
            </a:r>
          </a:p>
          <a:p>
            <a:pPr marL="171450" indent="-171450">
              <a:buFont typeface="Arial" panose="020B0604020202020204" pitchFamily="34" charset="0"/>
              <a:buChar char="•"/>
            </a:pPr>
            <a:r>
              <a:rPr lang="en-US" sz="900" b="0" kern="1200" baseline="0" dirty="0" smtClean="0">
                <a:solidFill>
                  <a:schemeClr val="tx1"/>
                </a:solidFill>
                <a:effectLst/>
                <a:latin typeface="Segoe UI" pitchFamily="34" charset="0"/>
                <a:ea typeface="+mn-ea"/>
                <a:cs typeface="+mn-cs"/>
              </a:rPr>
              <a:t>Show to the audience the app bar buttons</a:t>
            </a:r>
          </a:p>
          <a:p>
            <a:pPr marL="171450" indent="-171450">
              <a:buFont typeface="Arial" panose="020B0604020202020204" pitchFamily="34" charset="0"/>
              <a:buChar char="•"/>
            </a:pPr>
            <a:r>
              <a:rPr lang="en-US" sz="900" b="0" kern="1200" baseline="0" dirty="0" smtClean="0">
                <a:solidFill>
                  <a:schemeClr val="tx1"/>
                </a:solidFill>
                <a:effectLst/>
                <a:latin typeface="Segoe UI" pitchFamily="34" charset="0"/>
                <a:ea typeface="+mn-ea"/>
                <a:cs typeface="+mn-cs"/>
              </a:rPr>
              <a:t>Swipe to select a second app</a:t>
            </a:r>
          </a:p>
          <a:p>
            <a:pPr marL="171450" indent="-171450">
              <a:buFont typeface="Arial" panose="020B0604020202020204" pitchFamily="34" charset="0"/>
              <a:buChar char="•"/>
            </a:pPr>
            <a:r>
              <a:rPr lang="en-US" sz="900" b="0" kern="1200" baseline="0" dirty="0" smtClean="0">
                <a:solidFill>
                  <a:schemeClr val="tx1"/>
                </a:solidFill>
                <a:effectLst/>
                <a:latin typeface="Segoe UI" pitchFamily="34" charset="0"/>
                <a:ea typeface="+mn-ea"/>
                <a:cs typeface="+mn-cs"/>
              </a:rPr>
              <a:t>Show to the audience how the buttons fade in/out</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Now let’s recap.</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3410605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4/24/2013 10:23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23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fontAlgn="ctr"/>
            <a:r>
              <a:rPr lang="en-US" sz="900" b="1" i="0" kern="1200" dirty="0" smtClean="0">
                <a:solidFill>
                  <a:schemeClr val="tx1"/>
                </a:solidFill>
                <a:effectLst/>
                <a:latin typeface="Segoe UI" pitchFamily="34" charset="0"/>
                <a:ea typeface="+mn-ea"/>
                <a:cs typeface="+mn-cs"/>
              </a:rPr>
              <a:t>Kay</a:t>
            </a:r>
            <a:r>
              <a:rPr lang="en-US" sz="900" b="1" i="0" kern="1200" baseline="0" dirty="0" smtClean="0">
                <a:solidFill>
                  <a:schemeClr val="tx1"/>
                </a:solidFill>
                <a:effectLst/>
                <a:latin typeface="Segoe UI" pitchFamily="34" charset="0"/>
                <a:ea typeface="+mn-ea"/>
                <a:cs typeface="+mn-cs"/>
              </a:rPr>
              <a:t> Messages: </a:t>
            </a:r>
            <a:br>
              <a:rPr lang="en-US" sz="900" b="1" i="0" kern="1200" baseline="0" dirty="0" smtClean="0">
                <a:solidFill>
                  <a:schemeClr val="tx1"/>
                </a:solidFill>
                <a:effectLst/>
                <a:latin typeface="Segoe UI" pitchFamily="34" charset="0"/>
                <a:ea typeface="+mn-ea"/>
                <a:cs typeface="+mn-cs"/>
              </a:rPr>
            </a:br>
            <a:r>
              <a:rPr lang="en-US" sz="900" b="0" i="0" kern="1200" baseline="0" dirty="0" smtClean="0">
                <a:solidFill>
                  <a:schemeClr val="tx1"/>
                </a:solidFill>
                <a:effectLst/>
                <a:latin typeface="Segoe UI" pitchFamily="34" charset="0"/>
                <a:ea typeface="+mn-ea"/>
                <a:cs typeface="+mn-cs"/>
              </a:rPr>
              <a:t>B</a:t>
            </a:r>
            <a:r>
              <a:rPr lang="en-US" sz="900" b="0" i="0" kern="1200" dirty="0" smtClean="0">
                <a:solidFill>
                  <a:schemeClr val="tx1"/>
                </a:solidFill>
                <a:effectLst/>
                <a:latin typeface="Segoe UI" pitchFamily="34" charset="0"/>
                <a:ea typeface="+mn-ea"/>
                <a:cs typeface="+mn-cs"/>
              </a:rPr>
              <a:t>uilt-in animations in the Windows 8</a:t>
            </a:r>
            <a:r>
              <a:rPr lang="en-US" sz="900" b="0" i="0" kern="1200" baseline="0" dirty="0" smtClean="0">
                <a:solidFill>
                  <a:schemeClr val="tx1"/>
                </a:solidFill>
                <a:effectLst/>
                <a:latin typeface="Segoe UI" pitchFamily="34" charset="0"/>
                <a:ea typeface="+mn-ea"/>
                <a:cs typeface="+mn-cs"/>
              </a:rPr>
              <a:t> interface </a:t>
            </a:r>
            <a:r>
              <a:rPr lang="en-US" sz="900" b="0" i="0" kern="1200" dirty="0" smtClean="0">
                <a:solidFill>
                  <a:schemeClr val="tx1"/>
                </a:solidFill>
                <a:effectLst/>
                <a:latin typeface="Segoe UI" pitchFamily="34" charset="0"/>
                <a:ea typeface="+mn-ea"/>
                <a:cs typeface="+mn-cs"/>
              </a:rPr>
              <a:t>prompt the user and also provide feedback confirming their interaction.</a:t>
            </a:r>
          </a:p>
          <a:p>
            <a:pPr rtl="0" fontAlgn="ctr"/>
            <a:endParaRPr lang="en-US" sz="900" b="1" i="0" kern="1200" dirty="0" smtClean="0">
              <a:solidFill>
                <a:schemeClr val="tx1"/>
              </a:solidFill>
              <a:effectLst/>
              <a:latin typeface="Segoe UI" pitchFamily="34" charset="0"/>
              <a:ea typeface="+mn-ea"/>
              <a:cs typeface="+mn-cs"/>
            </a:endParaRPr>
          </a:p>
          <a:p>
            <a:pPr rtl="0" fontAlgn="ctr"/>
            <a:r>
              <a:rPr lang="en-US" sz="900" b="1" i="0" kern="1200" dirty="0" smtClean="0">
                <a:solidFill>
                  <a:schemeClr val="tx1"/>
                </a:solidFill>
                <a:effectLst/>
                <a:latin typeface="Segoe UI" pitchFamily="34" charset="0"/>
                <a:ea typeface="+mn-ea"/>
                <a:cs typeface="+mn-cs"/>
              </a:rPr>
              <a:t>Demo</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Open start screen, point out the way tiles animate on from left to right</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Select a tile and show the gentle tug and bounce animation that confirms the interaction</a:t>
            </a:r>
          </a:p>
          <a:p>
            <a:pPr marL="228600" indent="-228600" rtl="0" fontAlgn="ctr">
              <a:buAutoNum type="arabicPeriod"/>
            </a:pPr>
            <a:r>
              <a:rPr lang="en-US" sz="900" b="0" i="0" kern="1200" baseline="0" dirty="0" smtClean="0">
                <a:solidFill>
                  <a:schemeClr val="tx1"/>
                </a:solidFill>
                <a:effectLst/>
                <a:latin typeface="Segoe UI" pitchFamily="34" charset="0"/>
                <a:ea typeface="+mn-ea"/>
                <a:cs typeface="+mn-cs"/>
              </a:rPr>
              <a:t>Open the People app and show content from left right.</a:t>
            </a:r>
          </a:p>
          <a:p>
            <a:pPr marL="0" indent="0" rtl="0" fontAlgn="ctr">
              <a:buNone/>
            </a:pPr>
            <a:endParaRPr lang="en-US" sz="900" b="0" i="0" kern="1200" baseline="0" dirty="0" smtClean="0">
              <a:solidFill>
                <a:schemeClr val="tx1"/>
              </a:solidFill>
              <a:effectLst/>
              <a:latin typeface="Segoe UI" pitchFamily="34" charset="0"/>
              <a:ea typeface="+mn-ea"/>
              <a:cs typeface="+mn-cs"/>
            </a:endParaRPr>
          </a:p>
          <a:p>
            <a:pPr marL="0" marR="0" indent="0" algn="l" defTabSz="914363" rtl="0" eaLnBrk="1" fontAlgn="ctr"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Good animations enhance</a:t>
            </a:r>
            <a:r>
              <a:rPr lang="en-US" sz="900" kern="1200" baseline="0" dirty="0" smtClean="0">
                <a:solidFill>
                  <a:schemeClr val="tx1"/>
                </a:solidFill>
                <a:effectLst/>
                <a:latin typeface="Segoe UI" pitchFamily="34" charset="0"/>
                <a:ea typeface="+mn-ea"/>
                <a:cs typeface="+mn-cs"/>
              </a:rPr>
              <a:t> the experience of your app.</a:t>
            </a:r>
            <a:endParaRPr lang="en-US" dirty="0" smtClean="0"/>
          </a:p>
          <a:p>
            <a:pPr marL="0" indent="0" rtl="0" fontAlgn="ctr">
              <a:buNone/>
            </a:pPr>
            <a:endParaRPr lang="en-US" sz="900" b="0" i="0" kern="1200" baseline="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164468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 </a:t>
            </a: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Animations help users focus on content.</a:t>
            </a: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Good animations are purposeful, not distracting.</a:t>
            </a: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Good animations should help users know what to expect from your application.</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Good animations are not meaningless,</a:t>
            </a:r>
            <a:r>
              <a:rPr lang="en-US" baseline="0" dirty="0" smtClean="0"/>
              <a:t> they are about making it clear where the focus is on the current state of the app. When you use animations correctly, you drive the user’s eye where the focus of attention is. </a:t>
            </a:r>
            <a:r>
              <a:rPr lang="en-US" dirty="0" smtClean="0"/>
              <a:t>Take for example the tiles and Start screen; they have motion and activity that makes eyes move to the content. Animations should be very purposeful and provide feedback, transition information, focus on content and dismiss content without slowing down the user. </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People will expect animations in your app and if you don’t use animations you won’t delight them as much as compared to other apps that do. The animation library empowers you with a consistent and meaningful set of animations and we strongly encourage you to use it.</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Animation completes meaningful</a:t>
            </a:r>
            <a:r>
              <a:rPr lang="en-US" sz="900" kern="1200" baseline="0" dirty="0" smtClean="0">
                <a:solidFill>
                  <a:schemeClr val="tx1"/>
                </a:solidFill>
                <a:effectLst/>
                <a:latin typeface="Segoe UI" pitchFamily="34" charset="0"/>
                <a:ea typeface="+mn-ea"/>
                <a:cs typeface="+mn-cs"/>
              </a:rPr>
              <a:t> design…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808238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Key Messages:</a:t>
            </a:r>
            <a:r>
              <a:rPr lang="en-US" sz="900" b="0" kern="1200" baseline="0" dirty="0" smtClean="0">
                <a:solidFill>
                  <a:schemeClr val="tx1"/>
                </a:solidFill>
                <a:effectLst/>
                <a:latin typeface="Segoe UI" pitchFamily="34" charset="0"/>
                <a:ea typeface="+mn-ea"/>
                <a:cs typeface="+mn-cs"/>
              </a:rPr>
              <a:t>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sz="900" b="0" kern="1200" baseline="0" dirty="0" smtClean="0">
                <a:solidFill>
                  <a:schemeClr val="tx1"/>
                </a:solidFill>
                <a:effectLst/>
                <a:latin typeface="Segoe UI" pitchFamily="34" charset="0"/>
                <a:ea typeface="+mn-ea"/>
                <a:cs typeface="+mn-cs"/>
              </a:rPr>
              <a:t>Animation is a fundamental part of windows design.</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sz="900" b="0" kern="1200" baseline="0" dirty="0" smtClean="0">
                <a:solidFill>
                  <a:schemeClr val="tx1"/>
                </a:solidFill>
                <a:effectLst/>
                <a:latin typeface="Segoe UI" pitchFamily="34" charset="0"/>
                <a:ea typeface="+mn-ea"/>
                <a:cs typeface="+mn-cs"/>
              </a:rPr>
              <a:t>Animation contributes with flow and continuity in your Windows 8 experience. </a:t>
            </a:r>
          </a:p>
          <a:p>
            <a:pPr marL="171450" marR="0" indent="-171450" algn="l" defTabSz="914363"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sz="900" b="0" kern="1200" baseline="0" dirty="0" smtClean="0">
                <a:solidFill>
                  <a:schemeClr val="tx1"/>
                </a:solidFill>
                <a:effectLst/>
                <a:latin typeface="Segoe UI" pitchFamily="34" charset="0"/>
                <a:ea typeface="+mn-ea"/>
                <a:cs typeface="+mn-cs"/>
              </a:rPr>
              <a:t>Remember to make users feel your App and Windows 8 as a unified experience.</a:t>
            </a:r>
            <a:endParaRPr lang="en-US" dirty="0" smtClean="0"/>
          </a:p>
          <a:p>
            <a:endParaRPr lang="en-US" dirty="0" smtClean="0"/>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Plan and choose your animations from the very beginning of your design process. If you are using custom controls that require custom animations make sure you assign them to your development team as an integral part of the design. Avoid gratuitous custom animations or no animations at all. Given that in Windows 8 we strive to get rid of meaningless chrome, animation becomes essential to create flow and continuity in your app.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Windows</a:t>
            </a:r>
            <a:r>
              <a:rPr lang="en-US" sz="900" b="0" kern="1200" baseline="0" dirty="0" smtClean="0">
                <a:solidFill>
                  <a:schemeClr val="tx1"/>
                </a:solidFill>
                <a:effectLst/>
                <a:latin typeface="Segoe UI" pitchFamily="34" charset="0"/>
                <a:ea typeface="+mn-ea"/>
                <a:cs typeface="+mn-cs"/>
              </a:rPr>
              <a:t> 8 provides many animations for free.</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985304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anose="020B0604020202020204" pitchFamily="34" charset="0"/>
              <a:buChar char="•"/>
            </a:pPr>
            <a:r>
              <a:rPr lang="en-US" sz="900" kern="1200" dirty="0" smtClean="0">
                <a:solidFill>
                  <a:schemeClr val="tx1"/>
                </a:solidFill>
                <a:effectLst/>
                <a:latin typeface="Segoe UI" pitchFamily="34" charset="0"/>
                <a:ea typeface="+mn-ea"/>
                <a:cs typeface="+mn-cs"/>
              </a:rPr>
              <a:t>All controls have animations built-in. </a:t>
            </a:r>
          </a:p>
          <a:p>
            <a:pPr marL="171450" indent="-171450">
              <a:buFont typeface="Arial" panose="020B0604020202020204" pitchFamily="34" charset="0"/>
              <a:buChar char="•"/>
            </a:pPr>
            <a:r>
              <a:rPr lang="en-US" sz="900" kern="1200" dirty="0" smtClean="0">
                <a:solidFill>
                  <a:schemeClr val="tx1"/>
                </a:solidFill>
                <a:effectLst/>
                <a:latin typeface="Segoe UI" pitchFamily="34" charset="0"/>
                <a:ea typeface="+mn-ea"/>
                <a:cs typeface="+mn-cs"/>
              </a:rPr>
              <a:t>The system itself will give some free animations</a:t>
            </a:r>
            <a:r>
              <a:rPr lang="en-US" sz="900" kern="1200" baseline="0" dirty="0" smtClean="0">
                <a:solidFill>
                  <a:schemeClr val="tx1"/>
                </a:solidFill>
                <a:effectLst/>
                <a:latin typeface="Segoe UI" pitchFamily="34" charset="0"/>
                <a:ea typeface="+mn-ea"/>
                <a:cs typeface="+mn-cs"/>
              </a:rPr>
              <a:t> to your app.</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t>
            </a:r>
            <a:r>
              <a:rPr lang="en-US" dirty="0" smtClean="0"/>
              <a:t>Windows Store</a:t>
            </a:r>
            <a:r>
              <a:rPr lang="en-US" baseline="0" dirty="0" smtClean="0"/>
              <a:t> apps will get some animations for free, either from the system itself (animations that operate on the entire app) or by using Windows 8 common controls that have animations built-in.  There are several system scenarios where animations are built-in. </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[Animation</a:t>
            </a:r>
            <a:r>
              <a:rPr lang="en-US" sz="900" kern="1200" baseline="0" dirty="0" smtClean="0">
                <a:solidFill>
                  <a:schemeClr val="tx1"/>
                </a:solidFill>
                <a:effectLst/>
                <a:latin typeface="Segoe UI" pitchFamily="34" charset="0"/>
                <a:ea typeface="+mn-ea"/>
                <a:cs typeface="+mn-cs"/>
              </a:rPr>
              <a:t> library]</a:t>
            </a:r>
            <a:endParaRPr lang="en-US" sz="900" kern="1200" dirty="0" smtClean="0">
              <a:solidFill>
                <a:schemeClr val="tx1"/>
              </a:solidFill>
              <a:effectLst/>
              <a:latin typeface="Segoe U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697458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Now we are going to talk about the Windows 8 Animation library. </a:t>
            </a:r>
          </a:p>
          <a:p>
            <a:r>
              <a:rPr lang="en-US" sz="900" b="0" kern="1200" baseline="0" dirty="0" smtClean="0">
                <a:solidFill>
                  <a:schemeClr val="tx1"/>
                </a:solidFill>
                <a:effectLst/>
                <a:latin typeface="Segoe UI" pitchFamily="34" charset="0"/>
                <a:ea typeface="+mn-ea"/>
                <a:cs typeface="+mn-cs"/>
              </a:rPr>
              <a:t>  </a:t>
            </a:r>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b="0" kern="1200" dirty="0" smtClean="0">
                <a:solidFill>
                  <a:schemeClr val="tx1"/>
                </a:solidFill>
                <a:effectLst/>
                <a:latin typeface="Segoe UI" pitchFamily="34" charset="0"/>
                <a:ea typeface="+mn-ea"/>
                <a:cs typeface="+mn-cs"/>
              </a:rPr>
              <a:t> [</a:t>
            </a:r>
            <a:r>
              <a:rPr lang="en-US" sz="900" b="0" kern="1200" baseline="0" dirty="0" smtClean="0">
                <a:solidFill>
                  <a:schemeClr val="tx1"/>
                </a:solidFill>
                <a:effectLst/>
                <a:latin typeface="Segoe UI" pitchFamily="34" charset="0"/>
                <a:ea typeface="+mn-ea"/>
                <a:cs typeface="+mn-cs"/>
              </a:rPr>
              <a:t>Windows 8 Animation Library]</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661080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Windows 8 a</a:t>
            </a:r>
            <a:r>
              <a:rPr lang="en-US" sz="900" kern="1200" dirty="0" smtClean="0">
                <a:solidFill>
                  <a:schemeClr val="tx1"/>
                </a:solidFill>
                <a:effectLst/>
                <a:latin typeface="Segoe UI" pitchFamily="34" charset="0"/>
                <a:ea typeface="+mn-ea"/>
                <a:cs typeface="+mn-cs"/>
              </a:rPr>
              <a:t>nimations</a:t>
            </a:r>
            <a:r>
              <a:rPr lang="en-US" sz="900" kern="1200" baseline="0" dirty="0" smtClean="0">
                <a:solidFill>
                  <a:schemeClr val="tx1"/>
                </a:solidFill>
                <a:effectLst/>
                <a:latin typeface="Segoe UI" pitchFamily="34" charset="0"/>
                <a:ea typeface="+mn-ea"/>
                <a:cs typeface="+mn-cs"/>
              </a:rPr>
              <a:t> were designed to be used in Windows Store Apps.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dirty="0" smtClean="0">
                <a:effectLst/>
              </a:rPr>
              <a:t>The Windows 8 OS takes advantage of the Animation library.</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kern="1200" dirty="0" smtClean="0">
                <a:solidFill>
                  <a:schemeClr val="tx1"/>
                </a:solidFill>
                <a:effectLst/>
                <a:latin typeface="Segoe UI" pitchFamily="34" charset="0"/>
                <a:ea typeface="+mn-ea"/>
                <a:cs typeface="+mn-cs"/>
              </a:rPr>
              <a:t>Windows 8 animations</a:t>
            </a:r>
            <a:r>
              <a:rPr lang="en-US" sz="900" kern="1200" baseline="0" dirty="0" smtClean="0">
                <a:solidFill>
                  <a:schemeClr val="tx1"/>
                </a:solidFill>
                <a:effectLst/>
                <a:latin typeface="Segoe UI" pitchFamily="34" charset="0"/>
                <a:ea typeface="+mn-ea"/>
                <a:cs typeface="+mn-cs"/>
              </a:rPr>
              <a:t> are built into common controls.</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a:t>
            </a:r>
            <a:r>
              <a:rPr lang="en-US" sz="900" kern="1200" baseline="0" dirty="0" smtClean="0">
                <a:solidFill>
                  <a:schemeClr val="tx1"/>
                </a:solidFill>
                <a:effectLst/>
                <a:latin typeface="Segoe UI" pitchFamily="34" charset="0"/>
                <a:ea typeface="+mn-ea"/>
                <a:cs typeface="+mn-cs"/>
              </a:rPr>
              <a:t> Animation Library was developed to be used on Windows Store Apps. These animations are used throughout Windows 8 and are an important part of its look and feel. </a:t>
            </a:r>
            <a:r>
              <a:rPr lang="en-US" dirty="0" smtClean="0"/>
              <a:t>Keep in mind that animations are built into common controls so as a designer, you can deliver the great experiences users are looking for in a Windows Store App.</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[Demo - Animation library website]</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278986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10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anose="020B0604020202020204" pitchFamily="34" charset="0"/>
              <a:buChar char="•"/>
            </a:pPr>
            <a:r>
              <a:rPr lang="en-US" dirty="0" smtClean="0"/>
              <a:t>Get an</a:t>
            </a:r>
            <a:r>
              <a:rPr lang="en-US" baseline="0" dirty="0" smtClean="0"/>
              <a:t> idea of all the other animations available in the library.</a:t>
            </a:r>
            <a:endParaRPr lang="en-US" dirty="0" smtClean="0"/>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r>
              <a:rPr lang="en-US" sz="900" b="0" kern="1200" dirty="0" smtClean="0">
                <a:solidFill>
                  <a:schemeClr val="tx1"/>
                </a:solidFill>
                <a:effectLst/>
                <a:latin typeface="Segoe UI" pitchFamily="34" charset="0"/>
                <a:ea typeface="+mn-ea"/>
                <a:cs typeface="+mn-cs"/>
              </a:rPr>
              <a:t> Now I will show</a:t>
            </a:r>
            <a:r>
              <a:rPr lang="en-US" sz="900" b="0" kern="1200" baseline="0" dirty="0" smtClean="0">
                <a:solidFill>
                  <a:schemeClr val="tx1"/>
                </a:solidFill>
                <a:effectLst/>
                <a:latin typeface="Segoe UI" pitchFamily="34" charset="0"/>
                <a:ea typeface="+mn-ea"/>
                <a:cs typeface="+mn-cs"/>
              </a:rPr>
              <a:t> you more animations that are available in the Windows 8 Animation Library.</a:t>
            </a:r>
            <a:endParaRPr lang="en-US" sz="900" i="1" kern="1200" dirty="0" smtClean="0">
              <a:solidFill>
                <a:schemeClr val="tx2">
                  <a:lumMod val="25000"/>
                </a:schemeClr>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Demo</a:t>
            </a:r>
            <a:r>
              <a:rPr lang="en-US" sz="900" kern="1200" dirty="0" smtClean="0">
                <a:solidFill>
                  <a:schemeClr val="tx1"/>
                </a:solidFill>
                <a:effectLst/>
                <a:latin typeface="Segoe UI" pitchFamily="34" charset="0"/>
                <a:ea typeface="+mn-ea"/>
                <a:cs typeface="+mn-cs"/>
              </a:rPr>
              <a:t>:</a:t>
            </a:r>
          </a:p>
          <a:p>
            <a:pPr marL="0" marR="0" indent="0" algn="l" defTabSz="914363" rtl="0" eaLnBrk="1" fontAlgn="auto" latinLnBrk="0" hangingPunct="1">
              <a:lnSpc>
                <a:spcPct val="90000"/>
              </a:lnSpc>
              <a:spcBef>
                <a:spcPts val="0"/>
              </a:spcBef>
              <a:spcAft>
                <a:spcPts val="333"/>
              </a:spcAft>
              <a:buClrTx/>
              <a:buSzTx/>
              <a:buFont typeface="Arial" panose="020B0604020202020204" pitchFamily="34" charset="0"/>
              <a:buNone/>
              <a:tabLst/>
              <a:defRPr/>
            </a:pPr>
            <a:r>
              <a:rPr lang="en-US" sz="900" kern="1200" dirty="0" smtClean="0">
                <a:solidFill>
                  <a:schemeClr val="tx1"/>
                </a:solidFill>
                <a:effectLst/>
                <a:latin typeface="Segoe UI" pitchFamily="34" charset="0"/>
                <a:ea typeface="+mn-ea"/>
                <a:cs typeface="+mn-cs"/>
              </a:rPr>
              <a:t>Go to the animations</a:t>
            </a:r>
            <a:r>
              <a:rPr lang="en-US" sz="900" kern="1200" baseline="0" dirty="0" smtClean="0">
                <a:solidFill>
                  <a:schemeClr val="tx1"/>
                </a:solidFill>
                <a:effectLst/>
                <a:latin typeface="Segoe UI" pitchFamily="34" charset="0"/>
                <a:ea typeface="+mn-ea"/>
                <a:cs typeface="+mn-cs"/>
              </a:rPr>
              <a:t> documentation web page </a:t>
            </a:r>
            <a:r>
              <a:rPr lang="en-US" dirty="0" smtClean="0"/>
              <a:t>http://msdn.microsoft.com/en-us/library/windows/apps/hh465165.aspx</a:t>
            </a:r>
          </a:p>
          <a:p>
            <a:pPr marL="0" marR="0" indent="0" algn="l" defTabSz="914363" rtl="0" eaLnBrk="1" fontAlgn="auto" latinLnBrk="0" hangingPunct="1">
              <a:lnSpc>
                <a:spcPct val="90000"/>
              </a:lnSpc>
              <a:spcBef>
                <a:spcPts val="0"/>
              </a:spcBef>
              <a:spcAft>
                <a:spcPts val="333"/>
              </a:spcAft>
              <a:buClrTx/>
              <a:buSzTx/>
              <a:buFont typeface="Arial" panose="020B0604020202020204" pitchFamily="34" charset="0"/>
              <a:buNone/>
              <a:tabLst/>
              <a:defRPr/>
            </a:pPr>
            <a:r>
              <a:rPr lang="en-US" dirty="0" smtClean="0"/>
              <a:t>Show each animation and talk about the context of</a:t>
            </a:r>
            <a:r>
              <a:rPr lang="en-US" baseline="0" dirty="0" smtClean="0"/>
              <a:t> the animation.</a:t>
            </a:r>
            <a:endParaRPr lang="en-US" dirty="0" smtClean="0"/>
          </a:p>
          <a:p>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Why should you use Animation Library?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710394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b="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kern="1200" dirty="0" smtClean="0">
                <a:solidFill>
                  <a:schemeClr val="tx1"/>
                </a:solidFill>
                <a:effectLst/>
                <a:latin typeface="Segoe UI" pitchFamily="34" charset="0"/>
                <a:ea typeface="+mn-ea"/>
                <a:cs typeface="+mn-cs"/>
              </a:rPr>
              <a:t>If you use the animation library,</a:t>
            </a:r>
            <a:r>
              <a:rPr lang="en-US" sz="900" kern="1200" baseline="0" dirty="0" smtClean="0">
                <a:solidFill>
                  <a:schemeClr val="tx1"/>
                </a:solidFill>
                <a:effectLst/>
                <a:latin typeface="Segoe UI" pitchFamily="34" charset="0"/>
                <a:ea typeface="+mn-ea"/>
                <a:cs typeface="+mn-cs"/>
              </a:rPr>
              <a:t> you will i</a:t>
            </a:r>
            <a:r>
              <a:rPr lang="en-US" sz="900" kern="1200" dirty="0" smtClean="0">
                <a:solidFill>
                  <a:schemeClr val="tx1"/>
                </a:solidFill>
                <a:effectLst/>
                <a:latin typeface="Segoe UI" pitchFamily="34" charset="0"/>
                <a:ea typeface="+mn-ea"/>
                <a:cs typeface="+mn-cs"/>
              </a:rPr>
              <a:t>ncorporate the Windows</a:t>
            </a:r>
            <a:r>
              <a:rPr lang="en-US" sz="900" kern="1200" baseline="0" dirty="0" smtClean="0">
                <a:solidFill>
                  <a:schemeClr val="tx1"/>
                </a:solidFill>
                <a:effectLst/>
                <a:latin typeface="Segoe UI" pitchFamily="34" charset="0"/>
                <a:ea typeface="+mn-ea"/>
                <a:cs typeface="+mn-cs"/>
              </a:rPr>
              <a:t> Store style in your app.</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kern="1200" dirty="0" smtClean="0">
                <a:solidFill>
                  <a:schemeClr val="tx1"/>
                </a:solidFill>
                <a:effectLst/>
                <a:latin typeface="Segoe UI" pitchFamily="34" charset="0"/>
                <a:ea typeface="+mn-ea"/>
                <a:cs typeface="+mn-cs"/>
              </a:rPr>
              <a:t>Help</a:t>
            </a:r>
            <a:r>
              <a:rPr lang="en-US" sz="900" kern="1200" baseline="0" dirty="0" smtClean="0">
                <a:solidFill>
                  <a:schemeClr val="tx1"/>
                </a:solidFill>
                <a:effectLst/>
                <a:latin typeface="Segoe UI" pitchFamily="34" charset="0"/>
                <a:ea typeface="+mn-ea"/>
                <a:cs typeface="+mn-cs"/>
              </a:rPr>
              <a:t> your users intuitively understand your app by using the Animation Library.</a:t>
            </a:r>
          </a:p>
          <a:p>
            <a:pPr marL="171450" indent="-171450">
              <a:buFont typeface="Arial" pitchFamily="34" charset="0"/>
              <a:buChar char="•"/>
            </a:pPr>
            <a:r>
              <a:rPr lang="en-US" sz="900" kern="1200" baseline="0" dirty="0" smtClean="0">
                <a:solidFill>
                  <a:schemeClr val="tx1"/>
                </a:solidFill>
                <a:effectLst/>
                <a:latin typeface="Segoe UI" pitchFamily="34" charset="0"/>
                <a:ea typeface="+mn-ea"/>
                <a:cs typeface="+mn-cs"/>
              </a:rPr>
              <a:t>Take advantage of the Animation library.</a:t>
            </a:r>
            <a:endParaRPr lang="en-US" sz="90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Script:</a:t>
            </a:r>
            <a:r>
              <a:rPr lang="en-US" sz="900" b="0" kern="1200" baseline="0" dirty="0" smtClean="0">
                <a:solidFill>
                  <a:schemeClr val="tx1"/>
                </a:solidFill>
                <a:effectLst/>
                <a:latin typeface="Segoe UI" pitchFamily="34" charset="0"/>
                <a:ea typeface="+mn-ea"/>
                <a:cs typeface="+mn-cs"/>
              </a:rPr>
              <a:t> </a:t>
            </a:r>
            <a:r>
              <a:rPr lang="en-US" sz="900" kern="1200" baseline="0" dirty="0" smtClean="0">
                <a:solidFill>
                  <a:schemeClr val="tx1"/>
                </a:solidFill>
                <a:effectLst/>
                <a:latin typeface="Segoe UI" pitchFamily="34" charset="0"/>
                <a:ea typeface="+mn-ea"/>
                <a:cs typeface="+mn-cs"/>
              </a:rPr>
              <a:t>You don’t need to reinvent the wheel. All the animations we provide in the Animation Library have been tested thoughtfully so you can feel confident using them to create your Windows 8 experience. Take advantage of the Windows 8 Animation Library so your users will intuitively understand your app and know what to expect.</a:t>
            </a:r>
          </a:p>
          <a:p>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kern="1200" dirty="0" smtClean="0">
                <a:solidFill>
                  <a:schemeClr val="tx1"/>
                </a:solidFill>
                <a:effectLst/>
                <a:latin typeface="Segoe UI" pitchFamily="34" charset="0"/>
                <a:ea typeface="+mn-ea"/>
                <a:cs typeface="+mn-cs"/>
              </a:rPr>
              <a:t> [How to use Animation</a:t>
            </a:r>
            <a:r>
              <a:rPr lang="en-US" sz="900" kern="1200" baseline="0" dirty="0" smtClean="0">
                <a:solidFill>
                  <a:schemeClr val="tx1"/>
                </a:solidFill>
                <a:effectLst/>
                <a:latin typeface="Segoe UI" pitchFamily="34" charset="0"/>
                <a:ea typeface="+mn-ea"/>
                <a:cs typeface="+mn-cs"/>
              </a:rPr>
              <a:t> Library]</a:t>
            </a:r>
          </a:p>
          <a:p>
            <a:endParaRPr lang="en-US" sz="900" kern="1200" dirty="0" smtClean="0">
              <a:solidFill>
                <a:schemeClr val="tx1"/>
              </a:solidFill>
              <a:effectLst/>
              <a:latin typeface="Segoe U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240784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05160168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174692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87829451"/>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 id="2147483793" r:id="rId9"/>
    <p:sldLayoutId id="2147483794" r:id="rId10"/>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2"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msdn.microsoft.com/en-us/library/windows/apps/hh465165.aspx"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microsoft.com/office/2007/relationships/media" Target="../media/media1.wmv"/><Relationship Id="rId1" Type="http://schemas.openxmlformats.org/officeDocument/2006/relationships/video" Target="NULL" TargetMode="External"/><Relationship Id="rId5" Type="http://schemas.openxmlformats.org/officeDocument/2006/relationships/image" Target="../media/image3.png"/><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2.wmv"/><Relationship Id="rId1" Type="http://schemas.microsoft.com/office/2007/relationships/media" Target="../media/media2.wmv"/><Relationship Id="rId5" Type="http://schemas.openxmlformats.org/officeDocument/2006/relationships/image" Target="../media/image4.png"/><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ru-RU" dirty="0" smtClean="0"/>
              <a:t>Демонстрация</a:t>
            </a:r>
            <a:endParaRPr lang="en-US" dirty="0"/>
          </a:p>
        </p:txBody>
      </p:sp>
      <p:sp>
        <p:nvSpPr>
          <p:cNvPr id="3" name="Текст 2"/>
          <p:cNvSpPr>
            <a:spLocks noGrp="1"/>
          </p:cNvSpPr>
          <p:nvPr>
            <p:ph type="body" sz="quarter" idx="11"/>
          </p:nvPr>
        </p:nvSpPr>
        <p:spPr/>
        <p:txBody>
          <a:bodyPr/>
          <a:lstStyle/>
          <a:p>
            <a:r>
              <a:rPr lang="en-US" dirty="0">
                <a:solidFill>
                  <a:schemeClr val="tx1"/>
                </a:solidFill>
                <a:hlinkClick r:id="rId3"/>
              </a:rPr>
              <a:t>Animation Library </a:t>
            </a:r>
            <a:r>
              <a:rPr lang="en-US" dirty="0" smtClean="0">
                <a:solidFill>
                  <a:schemeClr val="tx1"/>
                </a:solidFill>
                <a:hlinkClick r:id="rId3"/>
              </a:rPr>
              <a:t>animations</a:t>
            </a:r>
            <a:endParaRPr lang="en-US" dirty="0">
              <a:solidFill>
                <a:schemeClr val="tx1"/>
              </a:solidFill>
            </a:endParaRPr>
          </a:p>
        </p:txBody>
      </p:sp>
    </p:spTree>
    <p:extLst>
      <p:ext uri="{BB962C8B-B14F-4D97-AF65-F5344CB8AC3E}">
        <p14:creationId xmlns:p14="http://schemas.microsoft.com/office/powerpoint/2010/main" val="32717908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Зачем нужна библиотека </a:t>
            </a:r>
            <a:r>
              <a:rPr lang="ru-RU" dirty="0" err="1" smtClean="0"/>
              <a:t>анимаций</a:t>
            </a:r>
            <a:r>
              <a:rPr lang="ru-RU" dirty="0" smtClean="0"/>
              <a:t>?</a:t>
            </a:r>
            <a:endParaRPr lang="en-US" dirty="0"/>
          </a:p>
        </p:txBody>
      </p:sp>
      <p:sp>
        <p:nvSpPr>
          <p:cNvPr id="6" name="Content Placeholder 5"/>
          <p:cNvSpPr>
            <a:spLocks noGrp="1"/>
          </p:cNvSpPr>
          <p:nvPr>
            <p:ph type="body" sz="quarter" idx="10"/>
          </p:nvPr>
        </p:nvSpPr>
        <p:spPr>
          <a:xfrm>
            <a:off x="519112" y="1447799"/>
            <a:ext cx="11149013" cy="3785652"/>
          </a:xfrm>
        </p:spPr>
        <p:txBody>
          <a:bodyPr/>
          <a:lstStyle/>
          <a:p>
            <a:r>
              <a:rPr lang="ru-RU" dirty="0" smtClean="0"/>
              <a:t>Быстрое внедрение стиля </a:t>
            </a:r>
            <a:r>
              <a:rPr lang="en-US" dirty="0" smtClean="0"/>
              <a:t>Windows </a:t>
            </a:r>
            <a:r>
              <a:rPr lang="ru-RU" dirty="0" smtClean="0"/>
              <a:t>в приложение</a:t>
            </a:r>
            <a:endParaRPr lang="en-US" dirty="0" smtClean="0"/>
          </a:p>
          <a:p>
            <a:endParaRPr lang="en-US" sz="2000" dirty="0" smtClean="0"/>
          </a:p>
          <a:p>
            <a:r>
              <a:rPr lang="ru-RU" dirty="0" smtClean="0"/>
              <a:t>Помоги пользователям интуитивно понимать ваше приложение и выстроить правильные ожидания</a:t>
            </a:r>
            <a:endParaRPr lang="en-US" dirty="0" smtClean="0"/>
          </a:p>
          <a:p>
            <a:endParaRPr lang="en-US" sz="2000" dirty="0"/>
          </a:p>
          <a:p>
            <a:r>
              <a:rPr lang="ru-RU" dirty="0" smtClean="0"/>
              <a:t>Не изобретайте велосипедов, сконцентрируйтесь на ценности вашего приложения</a:t>
            </a:r>
            <a:endParaRPr lang="en-US" dirty="0"/>
          </a:p>
        </p:txBody>
      </p:sp>
    </p:spTree>
    <p:extLst>
      <p:ext uri="{BB962C8B-B14F-4D97-AF65-F5344CB8AC3E}">
        <p14:creationId xmlns:p14="http://schemas.microsoft.com/office/powerpoint/2010/main" val="35009041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quarter" idx="10"/>
          </p:nvPr>
        </p:nvSpPr>
        <p:spPr>
          <a:xfrm>
            <a:off x="512764" y="1768475"/>
            <a:ext cx="11228440" cy="2437590"/>
          </a:xfrm>
        </p:spPr>
        <p:txBody>
          <a:bodyPr/>
          <a:lstStyle/>
          <a:p>
            <a:r>
              <a:rPr lang="ru-RU" dirty="0" smtClean="0"/>
              <a:t>Использование библиотеки </a:t>
            </a:r>
            <a:r>
              <a:rPr lang="ru-RU" dirty="0" err="1" smtClean="0"/>
              <a:t>анимаций</a:t>
            </a:r>
            <a:endParaRPr lang="ru-RU" dirty="0"/>
          </a:p>
        </p:txBody>
      </p:sp>
      <p:sp>
        <p:nvSpPr>
          <p:cNvPr id="5" name="Текст 4"/>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54181224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Планирование </a:t>
            </a:r>
            <a:r>
              <a:rPr lang="ru-RU" dirty="0" err="1" smtClean="0"/>
              <a:t>анимаций</a:t>
            </a:r>
            <a:endParaRPr lang="en-US" dirty="0"/>
          </a:p>
        </p:txBody>
      </p:sp>
      <p:sp>
        <p:nvSpPr>
          <p:cNvPr id="6" name="Content Placeholder 5"/>
          <p:cNvSpPr>
            <a:spLocks noGrp="1"/>
          </p:cNvSpPr>
          <p:nvPr>
            <p:ph type="body" sz="quarter" idx="10"/>
          </p:nvPr>
        </p:nvSpPr>
        <p:spPr>
          <a:xfrm>
            <a:off x="519112" y="1447799"/>
            <a:ext cx="11149013" cy="4408899"/>
          </a:xfrm>
        </p:spPr>
        <p:txBody>
          <a:bodyPr/>
          <a:lstStyle/>
          <a:p>
            <a:r>
              <a:rPr lang="ru-RU" dirty="0" smtClean="0"/>
              <a:t>Начинайте думать рано</a:t>
            </a:r>
            <a:r>
              <a:rPr lang="en-US" dirty="0" smtClean="0"/>
              <a:t>!</a:t>
            </a:r>
          </a:p>
          <a:p>
            <a:r>
              <a:rPr lang="ru-RU" sz="2000" dirty="0" smtClean="0">
                <a:latin typeface="+mn-lt"/>
              </a:rPr>
              <a:t>Добавление </a:t>
            </a:r>
            <a:r>
              <a:rPr lang="ru-RU" sz="2000" dirty="0" err="1" smtClean="0">
                <a:latin typeface="+mn-lt"/>
              </a:rPr>
              <a:t>анимаций</a:t>
            </a:r>
            <a:r>
              <a:rPr lang="ru-RU" sz="2000" dirty="0" smtClean="0">
                <a:latin typeface="+mn-lt"/>
              </a:rPr>
              <a:t> в самом конце работы не всегда легко реализуемо</a:t>
            </a:r>
            <a:endParaRPr lang="en-US" sz="2000" dirty="0" smtClean="0">
              <a:latin typeface="+mn-lt"/>
            </a:endParaRPr>
          </a:p>
          <a:p>
            <a:endParaRPr lang="en-US" sz="2000" dirty="0" smtClean="0"/>
          </a:p>
          <a:p>
            <a:r>
              <a:rPr lang="ru-RU" dirty="0" smtClean="0"/>
              <a:t>Поймите, что вы можете получить готовым</a:t>
            </a:r>
            <a:endParaRPr lang="en-US" dirty="0" smtClean="0"/>
          </a:p>
          <a:p>
            <a:endParaRPr lang="en-US" sz="2000" dirty="0" smtClean="0"/>
          </a:p>
          <a:p>
            <a:r>
              <a:rPr lang="ru-RU" dirty="0" smtClean="0"/>
              <a:t>Изучите, что вам доступно в библиотеке </a:t>
            </a:r>
            <a:r>
              <a:rPr lang="ru-RU" dirty="0" err="1" smtClean="0"/>
              <a:t>анимаций</a:t>
            </a:r>
            <a:endParaRPr lang="en-US" dirty="0"/>
          </a:p>
          <a:p>
            <a:endParaRPr lang="en-US" dirty="0"/>
          </a:p>
          <a:p>
            <a:endParaRPr lang="en-US" dirty="0"/>
          </a:p>
        </p:txBody>
      </p:sp>
    </p:spTree>
    <p:extLst>
      <p:ext uri="{BB962C8B-B14F-4D97-AF65-F5344CB8AC3E}">
        <p14:creationId xmlns:p14="http://schemas.microsoft.com/office/powerpoint/2010/main" val="4311615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ru-RU" dirty="0" smtClean="0"/>
              <a:t>Примеры</a:t>
            </a:r>
            <a:endParaRPr lang="en-US"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2339707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ru-RU" dirty="0" smtClean="0"/>
              <a:t>Демонстрация</a:t>
            </a:r>
            <a:endParaRPr lang="en-US"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31387682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Вход на страницу и выход</a:t>
            </a:r>
            <a:endParaRPr lang="en-US" dirty="0"/>
          </a:p>
        </p:txBody>
      </p:sp>
      <p:sp>
        <p:nvSpPr>
          <p:cNvPr id="3" name="Text Placeholder 2"/>
          <p:cNvSpPr>
            <a:spLocks noGrp="1"/>
          </p:cNvSpPr>
          <p:nvPr>
            <p:ph type="body" sz="quarter" idx="10"/>
          </p:nvPr>
        </p:nvSpPr>
        <p:spPr>
          <a:xfrm>
            <a:off x="519112" y="1447799"/>
            <a:ext cx="11149013" cy="2285241"/>
          </a:xfrm>
        </p:spPr>
        <p:txBody>
          <a:bodyPr/>
          <a:lstStyle/>
          <a:p>
            <a:r>
              <a:rPr lang="ru-RU" dirty="0" smtClean="0"/>
              <a:t>Используется при переходе на новую страницу</a:t>
            </a:r>
            <a:endParaRPr lang="en-US" dirty="0"/>
          </a:p>
          <a:p>
            <a:endParaRPr lang="en-US" sz="2000" dirty="0" smtClean="0"/>
          </a:p>
          <a:p>
            <a:r>
              <a:rPr lang="ru-RU" dirty="0" smtClean="0"/>
              <a:t>Анимация в шахматном порядке</a:t>
            </a:r>
            <a:endParaRPr lang="en-US" dirty="0"/>
          </a:p>
          <a:p>
            <a:pPr marL="0" indent="0">
              <a:buNone/>
            </a:pPr>
            <a:endParaRPr lang="en-US" dirty="0"/>
          </a:p>
        </p:txBody>
      </p:sp>
      <p:grpSp>
        <p:nvGrpSpPr>
          <p:cNvPr id="17" name="Group 16"/>
          <p:cNvGrpSpPr/>
          <p:nvPr/>
        </p:nvGrpSpPr>
        <p:grpSpPr>
          <a:xfrm>
            <a:off x="808118" y="3394280"/>
            <a:ext cx="10570999" cy="2560285"/>
            <a:chOff x="641039" y="4389371"/>
            <a:chExt cx="7159077" cy="1733921"/>
          </a:xfrm>
        </p:grpSpPr>
        <p:sp>
          <p:nvSpPr>
            <p:cNvPr id="5" name="Rectangle 4"/>
            <p:cNvSpPr/>
            <p:nvPr/>
          </p:nvSpPr>
          <p:spPr>
            <a:xfrm>
              <a:off x="641039" y="4389373"/>
              <a:ext cx="2125919" cy="1733919"/>
            </a:xfrm>
            <a:prstGeom prst="rect">
              <a:avLst/>
            </a:prstGeom>
            <a:solidFill>
              <a:schemeClr val="tx2">
                <a:alpha val="10196"/>
              </a:schemeClr>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endParaRPr lang="en-US" sz="2000" b="1" dirty="0">
                <a:solidFill>
                  <a:schemeClr val="tx1"/>
                </a:solidFill>
                <a:latin typeface="+mj-lt"/>
              </a:endParaRPr>
            </a:p>
          </p:txBody>
        </p:sp>
        <p:sp>
          <p:nvSpPr>
            <p:cNvPr id="6" name="Rectangle 5"/>
            <p:cNvSpPr/>
            <p:nvPr/>
          </p:nvSpPr>
          <p:spPr>
            <a:xfrm>
              <a:off x="3180379" y="4389372"/>
              <a:ext cx="2125919" cy="1733919"/>
            </a:xfrm>
            <a:prstGeom prst="rect">
              <a:avLst/>
            </a:prstGeom>
            <a:solidFill>
              <a:schemeClr val="tx2">
                <a:alpha val="10196"/>
              </a:schemeClr>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endParaRPr lang="en-US" sz="2000" b="1" dirty="0">
                <a:solidFill>
                  <a:schemeClr val="tx1"/>
                </a:solidFill>
                <a:latin typeface="+mj-lt"/>
              </a:endParaRPr>
            </a:p>
          </p:txBody>
        </p:sp>
        <p:sp>
          <p:nvSpPr>
            <p:cNvPr id="7" name="Rectangle 6"/>
            <p:cNvSpPr/>
            <p:nvPr/>
          </p:nvSpPr>
          <p:spPr>
            <a:xfrm>
              <a:off x="5674197" y="4389371"/>
              <a:ext cx="2125919" cy="1733919"/>
            </a:xfrm>
            <a:prstGeom prst="rect">
              <a:avLst/>
            </a:prstGeom>
            <a:solidFill>
              <a:schemeClr val="tx2">
                <a:alpha val="10196"/>
              </a:schemeClr>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endParaRPr lang="en-US" sz="2000" b="1" dirty="0">
                <a:solidFill>
                  <a:schemeClr val="tx1"/>
                </a:solidFill>
                <a:latin typeface="+mj-lt"/>
              </a:endParaRPr>
            </a:p>
          </p:txBody>
        </p:sp>
        <p:sp>
          <p:nvSpPr>
            <p:cNvPr id="8" name="Rectangle 7"/>
            <p:cNvSpPr/>
            <p:nvPr/>
          </p:nvSpPr>
          <p:spPr>
            <a:xfrm>
              <a:off x="793397" y="4511233"/>
              <a:ext cx="1866683" cy="30065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bg1"/>
                  </a:solidFill>
                  <a:latin typeface="+mj-lt"/>
                </a:rPr>
                <a:t>1</a:t>
              </a:r>
            </a:p>
          </p:txBody>
        </p:sp>
        <p:sp>
          <p:nvSpPr>
            <p:cNvPr id="9" name="Rectangle 8"/>
            <p:cNvSpPr/>
            <p:nvPr/>
          </p:nvSpPr>
          <p:spPr>
            <a:xfrm>
              <a:off x="793397" y="4955680"/>
              <a:ext cx="1866683" cy="975936"/>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2</a:t>
              </a:r>
              <a:endParaRPr lang="en-US" sz="2000" dirty="0">
                <a:solidFill>
                  <a:schemeClr val="bg1"/>
                </a:solidFill>
                <a:latin typeface="+mj-lt"/>
              </a:endParaRPr>
            </a:p>
          </p:txBody>
        </p:sp>
        <p:sp>
          <p:nvSpPr>
            <p:cNvPr id="10" name="Rectangle 9"/>
            <p:cNvSpPr/>
            <p:nvPr/>
          </p:nvSpPr>
          <p:spPr>
            <a:xfrm>
              <a:off x="3309996" y="4513307"/>
              <a:ext cx="1866683" cy="30065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bg1"/>
                  </a:solidFill>
                  <a:latin typeface="+mj-lt"/>
                </a:rPr>
                <a:t>1</a:t>
              </a:r>
            </a:p>
          </p:txBody>
        </p:sp>
        <p:sp>
          <p:nvSpPr>
            <p:cNvPr id="11" name="Rectangle 10"/>
            <p:cNvSpPr/>
            <p:nvPr/>
          </p:nvSpPr>
          <p:spPr>
            <a:xfrm>
              <a:off x="3309996" y="4955680"/>
              <a:ext cx="490116" cy="975936"/>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2</a:t>
              </a:r>
              <a:endParaRPr lang="en-US" sz="2000" dirty="0">
                <a:solidFill>
                  <a:schemeClr val="bg1"/>
                </a:solidFill>
                <a:latin typeface="+mj-lt"/>
              </a:endParaRPr>
            </a:p>
          </p:txBody>
        </p:sp>
        <p:sp>
          <p:nvSpPr>
            <p:cNvPr id="12" name="Rectangle 11"/>
            <p:cNvSpPr/>
            <p:nvPr/>
          </p:nvSpPr>
          <p:spPr>
            <a:xfrm>
              <a:off x="3978241" y="4955680"/>
              <a:ext cx="1198437" cy="975936"/>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3</a:t>
              </a:r>
              <a:endParaRPr lang="en-US" sz="2000" dirty="0">
                <a:solidFill>
                  <a:schemeClr val="bg1"/>
                </a:solidFill>
                <a:latin typeface="+mj-lt"/>
              </a:endParaRPr>
            </a:p>
          </p:txBody>
        </p:sp>
        <p:sp>
          <p:nvSpPr>
            <p:cNvPr id="13" name="Rectangle 12"/>
            <p:cNvSpPr/>
            <p:nvPr/>
          </p:nvSpPr>
          <p:spPr>
            <a:xfrm>
              <a:off x="6840194" y="4955680"/>
              <a:ext cx="845650" cy="975936"/>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bg1"/>
                  </a:solidFill>
                  <a:latin typeface="+mj-lt"/>
                </a:rPr>
                <a:t>4</a:t>
              </a:r>
            </a:p>
          </p:txBody>
        </p:sp>
        <p:sp>
          <p:nvSpPr>
            <p:cNvPr id="14" name="Rectangle 13"/>
            <p:cNvSpPr/>
            <p:nvPr/>
          </p:nvSpPr>
          <p:spPr>
            <a:xfrm>
              <a:off x="5819161" y="4955680"/>
              <a:ext cx="869018" cy="975936"/>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bg1"/>
                  </a:solidFill>
                  <a:latin typeface="+mj-lt"/>
                </a:rPr>
                <a:t>2</a:t>
              </a:r>
            </a:p>
          </p:txBody>
        </p:sp>
        <p:sp>
          <p:nvSpPr>
            <p:cNvPr id="15" name="Rectangle 14"/>
            <p:cNvSpPr/>
            <p:nvPr/>
          </p:nvSpPr>
          <p:spPr>
            <a:xfrm>
              <a:off x="5819162" y="4515381"/>
              <a:ext cx="869018" cy="30065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a:solidFill>
                    <a:schemeClr val="bg1"/>
                  </a:solidFill>
                  <a:latin typeface="+mj-lt"/>
                </a:rPr>
                <a:t>1</a:t>
              </a:r>
            </a:p>
          </p:txBody>
        </p:sp>
        <p:sp>
          <p:nvSpPr>
            <p:cNvPr id="16" name="Rectangle 15"/>
            <p:cNvSpPr/>
            <p:nvPr/>
          </p:nvSpPr>
          <p:spPr>
            <a:xfrm>
              <a:off x="6816826" y="4517455"/>
              <a:ext cx="869018" cy="30065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3</a:t>
              </a:r>
              <a:endParaRPr lang="en-US" sz="2000" dirty="0">
                <a:solidFill>
                  <a:schemeClr val="bg1"/>
                </a:solidFill>
                <a:latin typeface="+mj-lt"/>
              </a:endParaRPr>
            </a:p>
          </p:txBody>
        </p:sp>
      </p:grpSp>
    </p:spTree>
    <p:extLst>
      <p:ext uri="{BB962C8B-B14F-4D97-AF65-F5344CB8AC3E}">
        <p14:creationId xmlns:p14="http://schemas.microsoft.com/office/powerpoint/2010/main" val="336033328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oMail-entrance.wmv">
            <a:hlinkClick r:id="" action="ppaction://media"/>
          </p:cNvPr>
          <p:cNvPicPr>
            <a:picLocks noChangeAspect="1"/>
          </p:cNvPicPr>
          <p:nvPr>
            <a:videoFile r:link="rId1"/>
            <p:extLst>
              <p:ext uri="{DAA4B4D4-6D71-4841-9C94-3DE7FCFB9230}">
                <p14:media xmlns:p14="http://schemas.microsoft.com/office/powerpoint/2010/main" r:embed="rId2">
                  <p14:trim end="1951.074"/>
                </p14:media>
              </p:ext>
            </p:extLst>
          </p:nvPr>
        </p:nvPicPr>
        <p:blipFill>
          <a:blip r:embed="rId5"/>
          <a:stretch>
            <a:fillRect/>
          </a:stretch>
        </p:blipFill>
        <p:spPr>
          <a:xfrm>
            <a:off x="1476746" y="837310"/>
            <a:ext cx="9144000" cy="5140325"/>
          </a:xfrm>
          <a:prstGeom prst="rect">
            <a:avLst/>
          </a:prstGeom>
        </p:spPr>
      </p:pic>
    </p:spTree>
    <p:extLst>
      <p:ext uri="{BB962C8B-B14F-4D97-AF65-F5344CB8AC3E}">
        <p14:creationId xmlns:p14="http://schemas.microsoft.com/office/powerpoint/2010/main" val="394899478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napView-Horizontal.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19862" y="855796"/>
            <a:ext cx="9144000" cy="5141664"/>
          </a:xfrm>
          <a:prstGeom prst="rect">
            <a:avLst/>
          </a:prstGeom>
        </p:spPr>
      </p:pic>
    </p:spTree>
    <p:extLst>
      <p:ext uri="{BB962C8B-B14F-4D97-AF65-F5344CB8AC3E}">
        <p14:creationId xmlns:p14="http://schemas.microsoft.com/office/powerpoint/2010/main" val="89051679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Появление и исчезновение контента</a:t>
            </a:r>
            <a:endParaRPr lang="en-US" dirty="0"/>
          </a:p>
        </p:txBody>
      </p:sp>
      <p:sp>
        <p:nvSpPr>
          <p:cNvPr id="3" name="Text Placeholder 2"/>
          <p:cNvSpPr>
            <a:spLocks noGrp="1"/>
          </p:cNvSpPr>
          <p:nvPr>
            <p:ph type="body" sz="quarter" idx="10"/>
          </p:nvPr>
        </p:nvSpPr>
        <p:spPr>
          <a:xfrm>
            <a:off x="519112" y="1447799"/>
            <a:ext cx="11149013" cy="3167534"/>
          </a:xfrm>
        </p:spPr>
        <p:txBody>
          <a:bodyPr/>
          <a:lstStyle/>
          <a:p>
            <a:pPr marL="0" indent="0">
              <a:buNone/>
            </a:pPr>
            <a:r>
              <a:rPr lang="ru-RU" dirty="0"/>
              <a:t>Используйте, когда часть вашего контента изменяется</a:t>
            </a:r>
            <a:endParaRPr lang="en-US" dirty="0"/>
          </a:p>
          <a:p>
            <a:pPr marL="0" indent="0">
              <a:buNone/>
            </a:pPr>
            <a:endParaRPr lang="en-US" dirty="0"/>
          </a:p>
          <a:p>
            <a:pPr marL="0" indent="0">
              <a:buNone/>
            </a:pPr>
            <a:r>
              <a:rPr lang="ru-RU" dirty="0"/>
              <a:t>Если часть вашего контента не готова</a:t>
            </a:r>
            <a:r>
              <a:rPr lang="en-US" dirty="0"/>
              <a:t>: </a:t>
            </a:r>
          </a:p>
          <a:p>
            <a:pPr lvl="1"/>
            <a:r>
              <a:rPr lang="ru-RU" dirty="0" smtClean="0"/>
              <a:t>Покажите прогресс-бар</a:t>
            </a:r>
            <a:endParaRPr lang="en-US" dirty="0"/>
          </a:p>
          <a:p>
            <a:pPr lvl="1"/>
            <a:r>
              <a:rPr lang="ru-RU" dirty="0" smtClean="0"/>
              <a:t>Используйте анимацию </a:t>
            </a:r>
            <a:r>
              <a:rPr lang="en-US" dirty="0" smtClean="0"/>
              <a:t>Enter Content</a:t>
            </a:r>
            <a:r>
              <a:rPr lang="ru-RU" dirty="0" smtClean="0"/>
              <a:t>, когда контент готов</a:t>
            </a:r>
            <a:endParaRPr lang="en-US" dirty="0"/>
          </a:p>
        </p:txBody>
      </p:sp>
    </p:spTree>
    <p:extLst>
      <p:ext uri="{BB962C8B-B14F-4D97-AF65-F5344CB8AC3E}">
        <p14:creationId xmlns:p14="http://schemas.microsoft.com/office/powerpoint/2010/main" val="116614823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ru-RU" sz="7000" dirty="0" smtClean="0"/>
              <a:t>Анимация</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Fade In, Fade Out </a:t>
            </a:r>
            <a:r>
              <a:rPr lang="ru-RU" dirty="0" smtClean="0"/>
              <a:t>и </a:t>
            </a:r>
            <a:r>
              <a:rPr lang="en-US" dirty="0" smtClean="0"/>
              <a:t>Crossfade</a:t>
            </a:r>
            <a:endParaRPr lang="en-US" dirty="0"/>
          </a:p>
        </p:txBody>
      </p:sp>
      <p:sp>
        <p:nvSpPr>
          <p:cNvPr id="3" name="Text Placeholder 2"/>
          <p:cNvSpPr>
            <a:spLocks noGrp="1"/>
          </p:cNvSpPr>
          <p:nvPr>
            <p:ph type="body" sz="quarter" idx="10"/>
          </p:nvPr>
        </p:nvSpPr>
        <p:spPr>
          <a:xfrm>
            <a:off x="519112" y="1447799"/>
            <a:ext cx="11149013" cy="4247317"/>
          </a:xfrm>
        </p:spPr>
        <p:txBody>
          <a:bodyPr/>
          <a:lstStyle/>
          <a:p>
            <a:r>
              <a:rPr lang="ru-RU" dirty="0" smtClean="0"/>
              <a:t>Используйте эти анимации, когда</a:t>
            </a:r>
            <a:r>
              <a:rPr lang="en-US" dirty="0" smtClean="0"/>
              <a:t>:</a:t>
            </a:r>
          </a:p>
          <a:p>
            <a:r>
              <a:rPr lang="ru-RU" sz="2000" dirty="0" smtClean="0">
                <a:latin typeface="+mn-lt"/>
              </a:rPr>
              <a:t>Другие анимации не подходят</a:t>
            </a:r>
            <a:endParaRPr lang="en-US" sz="2000" dirty="0" smtClean="0">
              <a:latin typeface="+mn-lt"/>
            </a:endParaRPr>
          </a:p>
          <a:p>
            <a:r>
              <a:rPr lang="ru-RU" sz="2000" dirty="0" smtClean="0">
                <a:latin typeface="+mn-lt"/>
              </a:rPr>
              <a:t>Необходим плавный переход между состояниями</a:t>
            </a:r>
            <a:endParaRPr lang="en-US" sz="2000" dirty="0" smtClean="0">
              <a:latin typeface="+mn-lt"/>
            </a:endParaRPr>
          </a:p>
          <a:p>
            <a:endParaRPr lang="en-US" sz="2000" dirty="0">
              <a:latin typeface="+mn-lt"/>
            </a:endParaRPr>
          </a:p>
          <a:p>
            <a:r>
              <a:rPr lang="en-US" dirty="0" smtClean="0"/>
              <a:t>Fade in and Fade out</a:t>
            </a:r>
          </a:p>
          <a:p>
            <a:r>
              <a:rPr lang="ru-RU" sz="2000" dirty="0" smtClean="0">
                <a:latin typeface="+mn-lt"/>
              </a:rPr>
              <a:t>Показ и скрытие небольших кусков контента</a:t>
            </a:r>
            <a:endParaRPr lang="en-US" sz="2000" dirty="0" smtClean="0">
              <a:latin typeface="+mn-lt"/>
            </a:endParaRPr>
          </a:p>
          <a:p>
            <a:endParaRPr lang="en-US" sz="2000" dirty="0">
              <a:latin typeface="+mn-lt"/>
            </a:endParaRPr>
          </a:p>
          <a:p>
            <a:r>
              <a:rPr lang="en-US" dirty="0" smtClean="0"/>
              <a:t>Crossfade </a:t>
            </a:r>
          </a:p>
          <a:p>
            <a:r>
              <a:rPr lang="ru-RU" sz="2000" dirty="0" smtClean="0">
                <a:latin typeface="+mn-lt"/>
              </a:rPr>
              <a:t>Обновление контента внутри приложения</a:t>
            </a:r>
            <a:endParaRPr lang="en-US" sz="2000" dirty="0" smtClean="0">
              <a:latin typeface="+mn-lt"/>
            </a:endParaRPr>
          </a:p>
        </p:txBody>
      </p:sp>
    </p:spTree>
    <p:extLst>
      <p:ext uri="{BB962C8B-B14F-4D97-AF65-F5344CB8AC3E}">
        <p14:creationId xmlns:p14="http://schemas.microsoft.com/office/powerpoint/2010/main" val="7037550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Где это в коде?</a:t>
            </a:r>
            <a:endParaRPr lang="ru-RU" dirty="0"/>
          </a:p>
        </p:txBody>
      </p:sp>
      <p:sp>
        <p:nvSpPr>
          <p:cNvPr id="5" name="Текст 4"/>
          <p:cNvSpPr>
            <a:spLocks noGrp="1"/>
          </p:cNvSpPr>
          <p:nvPr>
            <p:ph type="body" sz="quarter" idx="10"/>
          </p:nvPr>
        </p:nvSpPr>
        <p:spPr>
          <a:xfrm>
            <a:off x="754912" y="1447799"/>
            <a:ext cx="10913213" cy="1384995"/>
          </a:xfrm>
        </p:spPr>
        <p:txBody>
          <a:bodyPr/>
          <a:lstStyle/>
          <a:p>
            <a:r>
              <a:rPr lang="en-US" b="1" dirty="0" smtClean="0">
                <a:solidFill>
                  <a:schemeClr val="accent2">
                    <a:lumMod val="50000"/>
                  </a:schemeClr>
                </a:solidFill>
              </a:rPr>
              <a:t>// HTML/JS: </a:t>
            </a:r>
            <a:r>
              <a:rPr lang="en-US" b="1" dirty="0" err="1" smtClean="0">
                <a:solidFill>
                  <a:schemeClr val="accent2">
                    <a:lumMod val="50000"/>
                  </a:schemeClr>
                </a:solidFill>
              </a:rPr>
              <a:t>WinJS.UI.Animation</a:t>
            </a:r>
            <a:endParaRPr lang="en-US" b="1" dirty="0" smtClean="0">
              <a:solidFill>
                <a:schemeClr val="accent2">
                  <a:lumMod val="50000"/>
                </a:schemeClr>
              </a:solidFill>
            </a:endParaRPr>
          </a:p>
          <a:p>
            <a:r>
              <a:rPr lang="en-US" dirty="0" err="1"/>
              <a:t>WinJS.UI.Animation.enterPage</a:t>
            </a:r>
            <a:r>
              <a:rPr lang="en-US" dirty="0"/>
              <a:t>([[header, </a:t>
            </a:r>
            <a:r>
              <a:rPr lang="en-US" dirty="0" err="1"/>
              <a:t>featureLabel</a:t>
            </a:r>
            <a:r>
              <a:rPr lang="en-US" dirty="0"/>
              <a:t>], [</a:t>
            </a:r>
            <a:r>
              <a:rPr lang="en-US" dirty="0" err="1"/>
              <a:t>contentHost</a:t>
            </a:r>
            <a:r>
              <a:rPr lang="en-US" dirty="0"/>
              <a:t>, footer]], null);</a:t>
            </a:r>
          </a:p>
          <a:p>
            <a:endParaRPr lang="en-US" b="1" dirty="0" smtClean="0"/>
          </a:p>
        </p:txBody>
      </p:sp>
    </p:spTree>
    <p:extLst>
      <p:ext uri="{BB962C8B-B14F-4D97-AF65-F5344CB8AC3E}">
        <p14:creationId xmlns:p14="http://schemas.microsoft.com/office/powerpoint/2010/main" val="17976078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Где это в коде?</a:t>
            </a:r>
            <a:endParaRPr lang="ru-RU" dirty="0"/>
          </a:p>
        </p:txBody>
      </p:sp>
      <p:sp>
        <p:nvSpPr>
          <p:cNvPr id="5" name="Текст 4"/>
          <p:cNvSpPr>
            <a:spLocks noGrp="1"/>
          </p:cNvSpPr>
          <p:nvPr>
            <p:ph type="body" sz="quarter" idx="10"/>
          </p:nvPr>
        </p:nvSpPr>
        <p:spPr>
          <a:xfrm>
            <a:off x="754912" y="1447799"/>
            <a:ext cx="10913213" cy="3770263"/>
          </a:xfrm>
        </p:spPr>
        <p:txBody>
          <a:bodyPr/>
          <a:lstStyle/>
          <a:p>
            <a:r>
              <a:rPr lang="en-US" b="1" dirty="0" smtClean="0">
                <a:solidFill>
                  <a:schemeClr val="accent2">
                    <a:lumMod val="50000"/>
                  </a:schemeClr>
                </a:solidFill>
              </a:rPr>
              <a:t>// XAML/C</a:t>
            </a:r>
            <a:r>
              <a:rPr lang="en-US" b="1" dirty="0">
                <a:solidFill>
                  <a:schemeClr val="accent2">
                    <a:lumMod val="50000"/>
                  </a:schemeClr>
                </a:solidFill>
              </a:rPr>
              <a:t>#: </a:t>
            </a:r>
            <a:r>
              <a:rPr lang="en-US" b="1" dirty="0" err="1" smtClean="0">
                <a:solidFill>
                  <a:schemeClr val="accent2">
                    <a:lumMod val="50000"/>
                  </a:schemeClr>
                </a:solidFill>
              </a:rPr>
              <a:t>Windows.UI.Xaml.Media.Animation</a:t>
            </a:r>
            <a:endParaRPr lang="en-US" b="1" dirty="0" smtClean="0">
              <a:solidFill>
                <a:schemeClr val="accent2">
                  <a:lumMod val="50000"/>
                </a:schemeClr>
              </a:solidFill>
            </a:endParaRPr>
          </a:p>
          <a:p>
            <a:endParaRPr lang="en-US" b="1" dirty="0"/>
          </a:p>
          <a:p>
            <a:r>
              <a:rPr lang="en-US" dirty="0">
                <a:solidFill>
                  <a:srgbClr val="0000FF"/>
                </a:solidFill>
              </a:rPr>
              <a:t>&lt;</a:t>
            </a:r>
            <a:r>
              <a:rPr lang="en-US" dirty="0">
                <a:solidFill>
                  <a:srgbClr val="A31515"/>
                </a:solidFill>
              </a:rPr>
              <a:t>Setter</a:t>
            </a:r>
            <a:r>
              <a:rPr lang="en-US" dirty="0">
                <a:solidFill>
                  <a:srgbClr val="000000"/>
                </a:solidFill>
              </a:rPr>
              <a:t> </a:t>
            </a:r>
            <a:r>
              <a:rPr lang="en-US" dirty="0">
                <a:solidFill>
                  <a:srgbClr val="FF0000"/>
                </a:solidFill>
              </a:rPr>
              <a:t>Property</a:t>
            </a:r>
            <a:r>
              <a:rPr lang="en-US" dirty="0">
                <a:solidFill>
                  <a:srgbClr val="0000FF"/>
                </a:solidFill>
              </a:rPr>
              <a:t>=</a:t>
            </a:r>
            <a:r>
              <a:rPr lang="en-US" dirty="0">
                <a:solidFill>
                  <a:srgbClr val="000000"/>
                </a:solidFill>
              </a:rPr>
              <a:t>"</a:t>
            </a:r>
            <a:r>
              <a:rPr lang="en-US" dirty="0">
                <a:solidFill>
                  <a:srgbClr val="0000FF"/>
                </a:solidFill>
              </a:rPr>
              <a:t>Transitions</a:t>
            </a:r>
            <a:r>
              <a:rPr lang="en-US" dirty="0">
                <a:solidFill>
                  <a:srgbClr val="000000"/>
                </a:solidFill>
              </a:rPr>
              <a:t>"</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a:solidFill>
                  <a:srgbClr val="000000"/>
                </a:solidFill>
              </a:rPr>
              <a:t>	</a:t>
            </a:r>
            <a:r>
              <a:rPr lang="en-US" dirty="0" smtClean="0">
                <a:solidFill>
                  <a:srgbClr val="0000FF"/>
                </a:solidFill>
              </a:rPr>
              <a:t>&lt;</a:t>
            </a:r>
            <a:r>
              <a:rPr lang="en-US" dirty="0" err="1">
                <a:solidFill>
                  <a:srgbClr val="A31515"/>
                </a:solidFill>
              </a:rPr>
              <a:t>Setter.Value</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a:solidFill>
                  <a:srgbClr val="000000"/>
                </a:solidFill>
              </a:rPr>
              <a:t>	</a:t>
            </a:r>
            <a:r>
              <a:rPr lang="en-US" dirty="0" smtClean="0">
                <a:solidFill>
                  <a:srgbClr val="000000"/>
                </a:solidFill>
              </a:rPr>
              <a:t>	</a:t>
            </a:r>
            <a:r>
              <a:rPr lang="en-US" dirty="0" smtClean="0">
                <a:solidFill>
                  <a:srgbClr val="0000FF"/>
                </a:solidFill>
              </a:rPr>
              <a:t>&lt;</a:t>
            </a:r>
            <a:r>
              <a:rPr lang="en-US" dirty="0" err="1">
                <a:solidFill>
                  <a:srgbClr val="A31515"/>
                </a:solidFill>
              </a:rPr>
              <a:t>TransitionCollection</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a:solidFill>
                  <a:srgbClr val="000000"/>
                </a:solidFill>
              </a:rPr>
              <a:t>	</a:t>
            </a:r>
            <a:r>
              <a:rPr lang="en-US" dirty="0" smtClean="0">
                <a:solidFill>
                  <a:srgbClr val="000000"/>
                </a:solidFill>
              </a:rPr>
              <a:t>		</a:t>
            </a:r>
            <a:r>
              <a:rPr lang="en-US" dirty="0" smtClean="0">
                <a:solidFill>
                  <a:srgbClr val="0000FF"/>
                </a:solidFill>
              </a:rPr>
              <a:t>&lt;</a:t>
            </a:r>
            <a:r>
              <a:rPr lang="en-US" dirty="0" err="1">
                <a:solidFill>
                  <a:srgbClr val="A31515"/>
                </a:solidFill>
              </a:rPr>
              <a:t>EntranceThemeTransition</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a:solidFill>
                  <a:srgbClr val="000000"/>
                </a:solidFill>
              </a:rPr>
              <a:t>	</a:t>
            </a:r>
            <a:r>
              <a:rPr lang="en-US" dirty="0" smtClean="0">
                <a:solidFill>
                  <a:srgbClr val="000000"/>
                </a:solidFill>
              </a:rPr>
              <a:t>	</a:t>
            </a:r>
            <a:r>
              <a:rPr lang="en-US" dirty="0" smtClean="0">
                <a:solidFill>
                  <a:srgbClr val="0000FF"/>
                </a:solidFill>
              </a:rPr>
              <a:t>&lt;/</a:t>
            </a:r>
            <a:r>
              <a:rPr lang="en-US" dirty="0" err="1">
                <a:solidFill>
                  <a:srgbClr val="A31515"/>
                </a:solidFill>
              </a:rPr>
              <a:t>TransitionCollection</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a:solidFill>
                  <a:srgbClr val="000000"/>
                </a:solidFill>
              </a:rPr>
              <a:t>	</a:t>
            </a:r>
            <a:r>
              <a:rPr lang="en-US" dirty="0" smtClean="0">
                <a:solidFill>
                  <a:srgbClr val="0000FF"/>
                </a:solidFill>
              </a:rPr>
              <a:t>&lt;/</a:t>
            </a:r>
            <a:r>
              <a:rPr lang="en-US" dirty="0" err="1">
                <a:solidFill>
                  <a:srgbClr val="A31515"/>
                </a:solidFill>
              </a:rPr>
              <a:t>Setter.Value</a:t>
            </a:r>
            <a:r>
              <a:rPr lang="en-US" dirty="0">
                <a:solidFill>
                  <a:srgbClr val="0000FF"/>
                </a:solidFill>
              </a:rPr>
              <a:t>&gt;</a:t>
            </a:r>
            <a:r>
              <a:rPr lang="en-US" dirty="0">
                <a:solidFill>
                  <a:srgbClr val="000000"/>
                </a:solidFill>
              </a:rPr>
              <a:t> </a:t>
            </a:r>
            <a:endParaRPr lang="en-US" dirty="0" smtClean="0">
              <a:solidFill>
                <a:srgbClr val="000000"/>
              </a:solidFill>
            </a:endParaRPr>
          </a:p>
          <a:p>
            <a:r>
              <a:rPr lang="en-US" dirty="0" smtClean="0">
                <a:solidFill>
                  <a:srgbClr val="0000FF"/>
                </a:solidFill>
              </a:rPr>
              <a:t>&lt;/</a:t>
            </a:r>
            <a:r>
              <a:rPr lang="en-US" dirty="0">
                <a:solidFill>
                  <a:srgbClr val="A31515"/>
                </a:solidFill>
              </a:rPr>
              <a:t>Setter</a:t>
            </a:r>
            <a:r>
              <a:rPr lang="en-US" dirty="0">
                <a:solidFill>
                  <a:srgbClr val="0000FF"/>
                </a:solidFill>
              </a:rPr>
              <a:t>&gt;</a:t>
            </a:r>
            <a:endParaRPr lang="en-US" b="1" dirty="0" smtClean="0"/>
          </a:p>
          <a:p>
            <a:endParaRPr lang="ru-RU" dirty="0"/>
          </a:p>
        </p:txBody>
      </p:sp>
    </p:spTree>
    <p:extLst>
      <p:ext uri="{BB962C8B-B14F-4D97-AF65-F5344CB8AC3E}">
        <p14:creationId xmlns:p14="http://schemas.microsoft.com/office/powerpoint/2010/main" val="6665387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0"/>
          </p:nvPr>
        </p:nvSpPr>
        <p:spPr>
          <a:xfrm>
            <a:off x="512764" y="1768475"/>
            <a:ext cx="11228440" cy="3656386"/>
          </a:xfrm>
        </p:spPr>
        <p:txBody>
          <a:bodyPr/>
          <a:lstStyle/>
          <a:p>
            <a:r>
              <a:rPr lang="ru-RU" dirty="0" smtClean="0"/>
              <a:t>Анимации добавляют красоту, энергию, движение и характер</a:t>
            </a:r>
            <a:endParaRPr lang="ru-RU"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13572816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ru-RU" dirty="0" smtClean="0"/>
              <a:t>Демонстрация</a:t>
            </a:r>
            <a:endParaRPr lang="en-US" dirty="0"/>
          </a:p>
        </p:txBody>
      </p:sp>
      <p:sp>
        <p:nvSpPr>
          <p:cNvPr id="3" name="Текст 2"/>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49289839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Анимации улучшают взаимодействие</a:t>
            </a:r>
            <a:endParaRPr lang="en-US" dirty="0"/>
          </a:p>
        </p:txBody>
      </p:sp>
      <p:sp>
        <p:nvSpPr>
          <p:cNvPr id="6" name="Content Placeholder 5"/>
          <p:cNvSpPr>
            <a:spLocks noGrp="1"/>
          </p:cNvSpPr>
          <p:nvPr>
            <p:ph type="body" sz="quarter" idx="10"/>
          </p:nvPr>
        </p:nvSpPr>
        <p:spPr>
          <a:xfrm>
            <a:off x="519112" y="1447799"/>
            <a:ext cx="11149013" cy="5098832"/>
          </a:xfrm>
        </p:spPr>
        <p:txBody>
          <a:bodyPr/>
          <a:lstStyle/>
          <a:p>
            <a:r>
              <a:rPr lang="ru-RU" dirty="0"/>
              <a:t>Акцентируйте внимание на контенте</a:t>
            </a:r>
            <a:endParaRPr lang="en-US" dirty="0"/>
          </a:p>
          <a:p>
            <a:pPr lvl="1"/>
            <a:endParaRPr lang="en-US" dirty="0"/>
          </a:p>
          <a:p>
            <a:r>
              <a:rPr lang="ru-RU" dirty="0"/>
              <a:t>Подчеркивающие и целенаправленные, а не отвлекающие</a:t>
            </a:r>
          </a:p>
          <a:p>
            <a:pPr lvl="1"/>
            <a:endParaRPr lang="en-US" dirty="0"/>
          </a:p>
          <a:p>
            <a:r>
              <a:rPr lang="ru-RU" dirty="0"/>
              <a:t>Добавляйте доверие</a:t>
            </a:r>
            <a:endParaRPr lang="en-US" dirty="0"/>
          </a:p>
          <a:p>
            <a:pPr lvl="1"/>
            <a:r>
              <a:rPr lang="ru-RU" dirty="0"/>
              <a:t>Что произойдет</a:t>
            </a:r>
            <a:endParaRPr lang="en-US" dirty="0"/>
          </a:p>
          <a:p>
            <a:pPr lvl="1"/>
            <a:r>
              <a:rPr lang="ru-RU" dirty="0"/>
              <a:t>Что произошло</a:t>
            </a:r>
            <a:endParaRPr lang="en-US" dirty="0"/>
          </a:p>
          <a:p>
            <a:endParaRPr lang="en-US" dirty="0"/>
          </a:p>
          <a:p>
            <a:r>
              <a:rPr lang="ru-RU" dirty="0" smtClean="0"/>
              <a:t>Общий язык для все системы</a:t>
            </a:r>
            <a:endParaRPr lang="en-US" dirty="0"/>
          </a:p>
        </p:txBody>
      </p:sp>
    </p:spTree>
    <p:extLst>
      <p:ext uri="{BB962C8B-B14F-4D97-AF65-F5344CB8AC3E}">
        <p14:creationId xmlns:p14="http://schemas.microsoft.com/office/powerpoint/2010/main" val="10056038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Анимации в </a:t>
            </a:r>
            <a:r>
              <a:rPr lang="en-US" dirty="0" err="1" smtClean="0"/>
              <a:t>WinRT</a:t>
            </a:r>
            <a:r>
              <a:rPr lang="en-US" dirty="0" smtClean="0"/>
              <a:t>-</a:t>
            </a:r>
            <a:r>
              <a:rPr lang="ru-RU" dirty="0" smtClean="0"/>
              <a:t>приложениях</a:t>
            </a:r>
            <a:endParaRPr lang="en-US" dirty="0"/>
          </a:p>
        </p:txBody>
      </p:sp>
      <p:sp>
        <p:nvSpPr>
          <p:cNvPr id="6" name="Content Placeholder 5"/>
          <p:cNvSpPr>
            <a:spLocks noGrp="1"/>
          </p:cNvSpPr>
          <p:nvPr>
            <p:ph type="body" sz="quarter" idx="10"/>
          </p:nvPr>
        </p:nvSpPr>
        <p:spPr>
          <a:xfrm>
            <a:off x="519112" y="1447799"/>
            <a:ext cx="11149013" cy="3657411"/>
          </a:xfrm>
        </p:spPr>
        <p:txBody>
          <a:bodyPr/>
          <a:lstStyle/>
          <a:p>
            <a:r>
              <a:rPr lang="ru-RU" altLang="zh-CN" dirty="0" smtClean="0"/>
              <a:t>Приложения – часть общей экосистемы </a:t>
            </a:r>
            <a:r>
              <a:rPr lang="en-US" altLang="zh-CN" dirty="0" smtClean="0"/>
              <a:t>Windows</a:t>
            </a:r>
          </a:p>
          <a:p>
            <a:pPr lvl="1"/>
            <a:r>
              <a:rPr lang="ru-RU" altLang="zh-CN" dirty="0" smtClean="0"/>
              <a:t>Единый визуальный язык</a:t>
            </a:r>
          </a:p>
          <a:p>
            <a:pPr lvl="1"/>
            <a:r>
              <a:rPr lang="ru-RU" altLang="zh-CN" dirty="0" smtClean="0"/>
              <a:t>Последовательный язык движения</a:t>
            </a:r>
            <a:endParaRPr lang="en-US" dirty="0"/>
          </a:p>
          <a:p>
            <a:endParaRPr lang="en-US" dirty="0"/>
          </a:p>
          <a:p>
            <a:r>
              <a:rPr lang="ru-RU" dirty="0" smtClean="0"/>
              <a:t>Убирая «оболочку», вам по-прежнему надо создавать поток взаимодействия и связывать контент</a:t>
            </a:r>
            <a:endParaRPr lang="en-US" dirty="0"/>
          </a:p>
        </p:txBody>
      </p:sp>
    </p:spTree>
    <p:extLst>
      <p:ext uri="{BB962C8B-B14F-4D97-AF65-F5344CB8AC3E}">
        <p14:creationId xmlns:p14="http://schemas.microsoft.com/office/powerpoint/2010/main" val="39944499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Встроенные анимации</a:t>
            </a:r>
            <a:endParaRPr lang="en-US" dirty="0"/>
          </a:p>
        </p:txBody>
      </p:sp>
      <p:sp>
        <p:nvSpPr>
          <p:cNvPr id="5" name="Content Placeholder 4"/>
          <p:cNvSpPr>
            <a:spLocks noGrp="1"/>
          </p:cNvSpPr>
          <p:nvPr>
            <p:ph type="body" sz="quarter" idx="10"/>
          </p:nvPr>
        </p:nvSpPr>
        <p:spPr>
          <a:xfrm>
            <a:off x="519112" y="1447799"/>
            <a:ext cx="11149013" cy="3799115"/>
          </a:xfrm>
        </p:spPr>
        <p:txBody>
          <a:bodyPr/>
          <a:lstStyle/>
          <a:p>
            <a:pPr marL="0" indent="0">
              <a:buNone/>
            </a:pPr>
            <a:r>
              <a:rPr lang="ru-RU" dirty="0" smtClean="0"/>
              <a:t>Системные сценарии с готовыми </a:t>
            </a:r>
            <a:r>
              <a:rPr lang="ru-RU" dirty="0" err="1" smtClean="0"/>
              <a:t>анимациями</a:t>
            </a:r>
            <a:endParaRPr lang="en-US" dirty="0" smtClean="0"/>
          </a:p>
          <a:p>
            <a:pPr marL="61912" indent="0">
              <a:buNone/>
            </a:pPr>
            <a:endParaRPr lang="en-US" sz="2000" dirty="0" smtClean="0">
              <a:latin typeface="+mn-lt"/>
            </a:endParaRPr>
          </a:p>
          <a:p>
            <a:endParaRPr lang="en-US" sz="2000" dirty="0">
              <a:latin typeface="+mn-lt"/>
            </a:endParaRPr>
          </a:p>
          <a:p>
            <a:endParaRPr lang="en-US" sz="2000" dirty="0" smtClean="0">
              <a:latin typeface="+mn-lt"/>
            </a:endParaRPr>
          </a:p>
          <a:p>
            <a:endParaRPr lang="en-US" sz="2000" dirty="0">
              <a:latin typeface="+mn-lt"/>
            </a:endParaRPr>
          </a:p>
          <a:p>
            <a:endParaRPr lang="en-US" sz="2000" dirty="0" smtClean="0">
              <a:latin typeface="+mn-lt"/>
            </a:endParaRPr>
          </a:p>
          <a:p>
            <a:endParaRPr lang="en-US" sz="2000" dirty="0">
              <a:latin typeface="+mn-lt"/>
            </a:endParaRPr>
          </a:p>
          <a:p>
            <a:endParaRPr lang="en-US" sz="2000" dirty="0" smtClean="0">
              <a:latin typeface="+mn-lt"/>
            </a:endParaRPr>
          </a:p>
          <a:p>
            <a:endParaRPr lang="en-US" sz="2000" dirty="0">
              <a:latin typeface="+mn-lt"/>
            </a:endParaRPr>
          </a:p>
          <a:p>
            <a:endParaRPr lang="en-US" sz="2000" dirty="0" smtClean="0">
              <a:latin typeface="+mn-lt"/>
            </a:endParaRPr>
          </a:p>
          <a:p>
            <a:pPr lvl="1"/>
            <a:endParaRPr lang="en-US" dirty="0" smtClean="0"/>
          </a:p>
          <a:p>
            <a:pPr marL="0" indent="0">
              <a:buNone/>
            </a:pPr>
            <a:r>
              <a:rPr lang="ru-RU" dirty="0" smtClean="0"/>
              <a:t>Все готовые элементы управления с </a:t>
            </a:r>
            <a:r>
              <a:rPr lang="ru-RU" dirty="0" err="1" smtClean="0"/>
              <a:t>анимациями</a:t>
            </a:r>
            <a:endParaRPr lang="en-US" dirty="0"/>
          </a:p>
        </p:txBody>
      </p:sp>
      <p:sp>
        <p:nvSpPr>
          <p:cNvPr id="3" name="TextBox 2"/>
          <p:cNvSpPr txBox="1"/>
          <p:nvPr/>
        </p:nvSpPr>
        <p:spPr>
          <a:xfrm>
            <a:off x="519113" y="2023673"/>
            <a:ext cx="11149012" cy="3693319"/>
          </a:xfrm>
          <a:prstGeom prst="rect">
            <a:avLst/>
          </a:prstGeom>
          <a:noFill/>
        </p:spPr>
        <p:txBody>
          <a:bodyPr wrap="square" lIns="0" tIns="0" rIns="0" bIns="0" numCol="2" rtlCol="0">
            <a:spAutoFit/>
          </a:bodyPr>
          <a:lstStyle/>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Переход страницы</a:t>
            </a:r>
            <a:endParaRPr lang="en-US"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Переходы между контентом</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Появление </a:t>
            </a:r>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и исчезновение</a:t>
            </a:r>
            <a:r>
              <a:rPr lang="en-US"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 </a:t>
            </a:r>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элементов</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Плавный переход между элементами</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Реакция на касания и клики</a:t>
            </a:r>
            <a:endPar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Разворачивание и сворачивание</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Перемещение</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Показ и скрытие всплывающих окон</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Показ и скрытие </a:t>
            </a:r>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элементов пользовательского интерфейса по краям</a:t>
            </a:r>
            <a:endPar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Показ и скрытие панелей</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Добавление и удаление элементов списка</a:t>
            </a:r>
          </a:p>
          <a:p>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Фильтрация элементов списка при поиске</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Обновление плиток</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Обновление </a:t>
            </a:r>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индикатора </a:t>
            </a:r>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событий</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Начало </a:t>
            </a:r>
            <a:r>
              <a:rPr lang="ru-RU" sz="20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и окончание </a:t>
            </a:r>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перетаскивания</a:t>
            </a:r>
          </a:p>
          <a:p>
            <a:r>
              <a:rPr lang="ru-RU"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Выделение элементов</a:t>
            </a:r>
          </a:p>
        </p:txBody>
      </p:sp>
    </p:spTree>
    <p:extLst>
      <p:ext uri="{BB962C8B-B14F-4D97-AF65-F5344CB8AC3E}">
        <p14:creationId xmlns:p14="http://schemas.microsoft.com/office/powerpoint/2010/main" val="139687009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ru-RU" dirty="0" smtClean="0"/>
              <a:t>Библиотека </a:t>
            </a:r>
            <a:r>
              <a:rPr lang="ru-RU" dirty="0" err="1" smtClean="0"/>
              <a:t>анимаций</a:t>
            </a:r>
            <a:endParaRPr lang="en-US" dirty="0"/>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40138838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ru-RU" dirty="0" smtClean="0"/>
              <a:t>Библиотека </a:t>
            </a:r>
            <a:r>
              <a:rPr lang="ru-RU" dirty="0" err="1" smtClean="0"/>
              <a:t>анимаций</a:t>
            </a:r>
            <a:r>
              <a:rPr lang="ru-RU" dirty="0" smtClean="0"/>
              <a:t> </a:t>
            </a:r>
            <a:r>
              <a:rPr lang="en-US" dirty="0" smtClean="0"/>
              <a:t>Windows 8</a:t>
            </a:r>
            <a:endParaRPr lang="en-US" dirty="0"/>
          </a:p>
        </p:txBody>
      </p:sp>
      <p:sp>
        <p:nvSpPr>
          <p:cNvPr id="3" name="Text Placeholder 2"/>
          <p:cNvSpPr>
            <a:spLocks noGrp="1"/>
          </p:cNvSpPr>
          <p:nvPr>
            <p:ph type="body" sz="quarter" idx="10"/>
          </p:nvPr>
        </p:nvSpPr>
        <p:spPr>
          <a:xfrm>
            <a:off x="519112" y="1447799"/>
            <a:ext cx="11149013" cy="5078313"/>
          </a:xfrm>
        </p:spPr>
        <p:txBody>
          <a:bodyPr/>
          <a:lstStyle/>
          <a:p>
            <a:r>
              <a:rPr lang="ru-RU" dirty="0" smtClean="0"/>
              <a:t>Ориентирована на сценарии, спроектирована специально для </a:t>
            </a:r>
            <a:r>
              <a:rPr lang="en-US" dirty="0" err="1" smtClean="0"/>
              <a:t>WinRT</a:t>
            </a:r>
            <a:r>
              <a:rPr lang="en-US" dirty="0" smtClean="0"/>
              <a:t>-</a:t>
            </a:r>
            <a:r>
              <a:rPr lang="ru-RU" dirty="0" smtClean="0"/>
              <a:t>приложений</a:t>
            </a:r>
            <a:endParaRPr lang="en-US" dirty="0" smtClean="0"/>
          </a:p>
          <a:p>
            <a:endParaRPr lang="en-US" sz="2000" dirty="0" smtClean="0"/>
          </a:p>
          <a:p>
            <a:r>
              <a:rPr lang="ru-RU" dirty="0" smtClean="0"/>
              <a:t>Эти же анимации используются внутри </a:t>
            </a:r>
            <a:r>
              <a:rPr lang="en-US" dirty="0" smtClean="0"/>
              <a:t>Windows 8</a:t>
            </a:r>
            <a:endParaRPr lang="en-US" dirty="0"/>
          </a:p>
          <a:p>
            <a:endParaRPr lang="en-US" sz="2000" dirty="0" smtClean="0"/>
          </a:p>
          <a:p>
            <a:r>
              <a:rPr lang="ru-RU" dirty="0" smtClean="0"/>
              <a:t>Встроены в стандартные </a:t>
            </a:r>
            <a:r>
              <a:rPr lang="ru-RU" dirty="0" err="1" smtClean="0"/>
              <a:t>контролы</a:t>
            </a:r>
            <a:r>
              <a:rPr lang="ru-RU" dirty="0" smtClean="0"/>
              <a:t> для </a:t>
            </a:r>
            <a:r>
              <a:rPr lang="en-US" dirty="0" err="1" smtClean="0"/>
              <a:t>WinRT</a:t>
            </a:r>
            <a:endParaRPr lang="en-US" dirty="0" smtClean="0"/>
          </a:p>
          <a:p>
            <a:r>
              <a:rPr lang="ru-RU" sz="2000" dirty="0" smtClean="0"/>
              <a:t>Панели приложений (</a:t>
            </a:r>
            <a:r>
              <a:rPr lang="en-US" sz="2000" dirty="0" err="1" smtClean="0"/>
              <a:t>appbar</a:t>
            </a:r>
            <a:r>
              <a:rPr lang="en-US" sz="2000" dirty="0" smtClean="0"/>
              <a:t>)</a:t>
            </a:r>
          </a:p>
          <a:p>
            <a:r>
              <a:rPr lang="ru-RU" sz="2000" dirty="0" smtClean="0"/>
              <a:t>Списки/сетки</a:t>
            </a:r>
            <a:r>
              <a:rPr lang="en-US" sz="2000" dirty="0" smtClean="0"/>
              <a:t> (</a:t>
            </a:r>
            <a:r>
              <a:rPr lang="en-US" sz="2000" dirty="0" err="1" smtClean="0"/>
              <a:t>listview</a:t>
            </a:r>
            <a:r>
              <a:rPr lang="en-US" sz="2000" dirty="0" smtClean="0"/>
              <a:t>/</a:t>
            </a:r>
            <a:r>
              <a:rPr lang="en-US" sz="2000" dirty="0" err="1" smtClean="0"/>
              <a:t>gridview</a:t>
            </a:r>
            <a:r>
              <a:rPr lang="en-US" sz="2000" dirty="0" smtClean="0"/>
              <a:t>)</a:t>
            </a:r>
          </a:p>
          <a:p>
            <a:r>
              <a:rPr lang="ru-RU" sz="2000" dirty="0" smtClean="0"/>
              <a:t>Всплывающие элементы</a:t>
            </a:r>
            <a:r>
              <a:rPr lang="en-US" sz="2000" dirty="0" smtClean="0"/>
              <a:t> (</a:t>
            </a:r>
            <a:r>
              <a:rPr lang="en-US" sz="2000" dirty="0" err="1" smtClean="0"/>
              <a:t>flyout</a:t>
            </a:r>
            <a:r>
              <a:rPr lang="en-US" sz="2000" dirty="0" smtClean="0"/>
              <a:t>)</a:t>
            </a:r>
            <a:endParaRPr lang="en-US" sz="2000" dirty="0"/>
          </a:p>
          <a:p>
            <a:endParaRPr lang="en-US" dirty="0" smtClean="0"/>
          </a:p>
        </p:txBody>
      </p:sp>
    </p:spTree>
    <p:extLst>
      <p:ext uri="{BB962C8B-B14F-4D97-AF65-F5344CB8AC3E}">
        <p14:creationId xmlns:p14="http://schemas.microsoft.com/office/powerpoint/2010/main" val="21503284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433</TotalTime>
  <Words>1347</Words>
  <Application>Microsoft Office PowerPoint</Application>
  <PresentationFormat>Произвольный</PresentationFormat>
  <Paragraphs>329</Paragraphs>
  <Slides>23</Slides>
  <Notes>19</Notes>
  <HiddenSlides>0</HiddenSlides>
  <MMClips>2</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23</vt:i4>
      </vt:variant>
    </vt:vector>
  </HeadingPairs>
  <TitlesOfParts>
    <vt:vector size="3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lpstr>Презентация PowerPoint</vt:lpstr>
      <vt:lpstr>Анимации улучшают взаимодействие</vt:lpstr>
      <vt:lpstr>Анимации в WinRT-приложениях</vt:lpstr>
      <vt:lpstr>Встроенные анимации</vt:lpstr>
      <vt:lpstr>Презентация PowerPoint</vt:lpstr>
      <vt:lpstr>Библиотека анимаций Windows 8</vt:lpstr>
      <vt:lpstr>Презентация PowerPoint</vt:lpstr>
      <vt:lpstr>Зачем нужна библиотека анимаций?</vt:lpstr>
      <vt:lpstr>Презентация PowerPoint</vt:lpstr>
      <vt:lpstr>Планирование анимаций</vt:lpstr>
      <vt:lpstr>Презентация PowerPoint</vt:lpstr>
      <vt:lpstr>Презентация PowerPoint</vt:lpstr>
      <vt:lpstr>Вход на страницу и выход</vt:lpstr>
      <vt:lpstr>Презентация PowerPoint</vt:lpstr>
      <vt:lpstr>Презентация PowerPoint</vt:lpstr>
      <vt:lpstr>Появление и исчезновение контента</vt:lpstr>
      <vt:lpstr>Fade In, Fade Out и Crossfade</vt:lpstr>
      <vt:lpstr>Где это в коде?</vt:lpstr>
      <vt:lpstr>Где это в коде?</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77</cp:revision>
  <dcterms:created xsi:type="dcterms:W3CDTF">2012-01-14T00:09:53Z</dcterms:created>
  <dcterms:modified xsi:type="dcterms:W3CDTF">2013-04-24T06:29:33Z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