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36"/>
  </p:notesMasterIdLst>
  <p:handoutMasterIdLst>
    <p:handoutMasterId r:id="rId37"/>
  </p:handoutMasterIdLst>
  <p:sldIdLst>
    <p:sldId id="382" r:id="rId6"/>
    <p:sldId id="385" r:id="rId7"/>
    <p:sldId id="388" r:id="rId8"/>
    <p:sldId id="387" r:id="rId9"/>
    <p:sldId id="386" r:id="rId10"/>
    <p:sldId id="389" r:id="rId11"/>
    <p:sldId id="390" r:id="rId12"/>
    <p:sldId id="391" r:id="rId13"/>
    <p:sldId id="420" r:id="rId14"/>
    <p:sldId id="423" r:id="rId15"/>
    <p:sldId id="424" r:id="rId16"/>
    <p:sldId id="425" r:id="rId17"/>
    <p:sldId id="426" r:id="rId18"/>
    <p:sldId id="393" r:id="rId19"/>
    <p:sldId id="394" r:id="rId20"/>
    <p:sldId id="396" r:id="rId21"/>
    <p:sldId id="419" r:id="rId22"/>
    <p:sldId id="398" r:id="rId23"/>
    <p:sldId id="400" r:id="rId24"/>
    <p:sldId id="401" r:id="rId25"/>
    <p:sldId id="422" r:id="rId26"/>
    <p:sldId id="404" r:id="rId27"/>
    <p:sldId id="405" r:id="rId28"/>
    <p:sldId id="421" r:id="rId29"/>
    <p:sldId id="407" r:id="rId30"/>
    <p:sldId id="408" r:id="rId31"/>
    <p:sldId id="413" r:id="rId32"/>
    <p:sldId id="414" r:id="rId33"/>
    <p:sldId id="415" r:id="rId34"/>
    <p:sldId id="384" r:id="rId35"/>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94" autoAdjust="0"/>
    <p:restoredTop sz="84381" autoAdjust="0"/>
  </p:normalViewPr>
  <p:slideViewPr>
    <p:cSldViewPr snapToGrid="0">
      <p:cViewPr varScale="1">
        <p:scale>
          <a:sx n="59" d="100"/>
          <a:sy n="59" d="100"/>
        </p:scale>
        <p:origin x="318" y="4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4/23/2013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4/23/2013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S</a:t>
            </a:r>
            <a:r>
              <a:rPr lang="en-US" baseline="0" dirty="0" smtClean="0"/>
              <a:t>izes are user controlled, so you want to provide for both sizes when sending notifications or your update will not be shown to users in both sizes.</a:t>
            </a:r>
          </a:p>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7F9AD8-3F68-476A-944A-0B025674D588}"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6</a:t>
            </a:fld>
            <a:endParaRPr lang="en-US" dirty="0"/>
          </a:p>
        </p:txBody>
      </p:sp>
    </p:spTree>
    <p:extLst>
      <p:ext uri="{BB962C8B-B14F-4D97-AF65-F5344CB8AC3E}">
        <p14:creationId xmlns:p14="http://schemas.microsoft.com/office/powerpoint/2010/main" val="2207265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78DF771-D80D-4F9A-8849-D27857429D6A}"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22</a:t>
            </a:fld>
            <a:endParaRPr lang="en-US" dirty="0"/>
          </a:p>
        </p:txBody>
      </p:sp>
    </p:spTree>
    <p:extLst>
      <p:ext uri="{BB962C8B-B14F-4D97-AF65-F5344CB8AC3E}">
        <p14:creationId xmlns:p14="http://schemas.microsoft.com/office/powerpoint/2010/main" val="715393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756926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extLst>
      <p:ext uri="{BB962C8B-B14F-4D97-AF65-F5344CB8AC3E}">
        <p14:creationId xmlns:p14="http://schemas.microsoft.com/office/powerpoint/2010/main" val="1699642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4/23/2013 9:58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30</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images can be located</a:t>
            </a:r>
            <a:r>
              <a:rPr lang="en-US" baseline="0" dirty="0" smtClean="0"/>
              <a:t> locally on the machine or in the cloud.</a:t>
            </a:r>
          </a:p>
          <a:p>
            <a:r>
              <a:rPr lang="en-US" baseline="0" dirty="0" smtClean="0"/>
              <a:t>If the images don’t meet the restrictions outlined (JPEG, GIF, PNG, 200KB, 1024x1024 or smaller) the tile won’t be displayed.</a:t>
            </a:r>
            <a:endParaRPr lang="en-US" baseline="0" dirty="0"/>
          </a:p>
          <a:p>
            <a:endParaRPr lang="en-US" baseline="0" dirty="0" smtClean="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54E320F-2536-482D-8B45-5F2488025C70}"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7</a:t>
            </a:fld>
            <a:endParaRPr lang="en-US" dirty="0"/>
          </a:p>
        </p:txBody>
      </p:sp>
    </p:spTree>
    <p:extLst>
      <p:ext uri="{BB962C8B-B14F-4D97-AF65-F5344CB8AC3E}">
        <p14:creationId xmlns:p14="http://schemas.microsoft.com/office/powerpoint/2010/main" val="2349387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Badges</a:t>
            </a:r>
            <a:r>
              <a:rPr lang="en-US" baseline="0" dirty="0" smtClean="0"/>
              <a:t> are updated separately from the tile notifications.</a:t>
            </a:r>
          </a:p>
          <a:p>
            <a:r>
              <a:rPr lang="en-US" baseline="0" dirty="0" smtClean="0"/>
              <a:t>Some templates are full images, some contain multiple separate images, and some are text only.</a:t>
            </a:r>
          </a:p>
          <a:p>
            <a:r>
              <a:rPr lang="en-US" baseline="0" dirty="0" smtClean="0"/>
              <a:t>Note the branding in the lower left corner of the tile – this can be your app icon or the app name.</a:t>
            </a:r>
          </a:p>
          <a:p>
            <a:r>
              <a:rPr lang="en-US" baseline="0" dirty="0" smtClean="0"/>
              <a:t>The peek templates tie together more content than can be shown on the tile into a single notification. The image and the text shown should be related.</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653332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Title</a:t>
            </a:r>
            <a:r>
              <a:rPr lang="en-US" sz="900" kern="1200" baseline="0" dirty="0" smtClean="0">
                <a:solidFill>
                  <a:schemeClr val="tx1"/>
                </a:solidFill>
                <a:effectLst/>
                <a:latin typeface="Segoe UI" pitchFamily="34" charset="0"/>
                <a:ea typeface="+mn-ea"/>
                <a:cs typeface="+mn-cs"/>
              </a:rPr>
              <a:t> slide N/A</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t>
            </a:r>
            <a:r>
              <a:rPr lang="en-US" sz="900" kern="1200" dirty="0" smtClean="0">
                <a:solidFill>
                  <a:schemeClr val="tx1"/>
                </a:solidFill>
                <a:effectLst/>
                <a:latin typeface="Segoe UI" pitchFamily="34" charset="0"/>
                <a:ea typeface="+mn-ea"/>
                <a:cs typeface="+mn-cs"/>
              </a:rPr>
              <a:t>Let’s talk about the templates that you can use to create your tiles.</a:t>
            </a:r>
            <a:r>
              <a:rPr lang="en-US" sz="900" kern="1200" baseline="0" dirty="0" smtClean="0">
                <a:solidFill>
                  <a:schemeClr val="tx1"/>
                </a:solidFill>
                <a:effectLst/>
                <a:latin typeface="Segoe UI" pitchFamily="34" charset="0"/>
                <a:ea typeface="+mn-ea"/>
                <a:cs typeface="+mn-cs"/>
              </a:rPr>
              <a:t> The provided templates help define a consistent layout for your app’s content. They both help your  belong in the Windows 8 environment, while also differentiating your app from the others around it.</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[Next, title</a:t>
            </a:r>
            <a:r>
              <a:rPr lang="en-US" sz="900" kern="1200" baseline="0" dirty="0" smtClean="0">
                <a:solidFill>
                  <a:schemeClr val="tx1"/>
                </a:solidFill>
                <a:effectLst/>
                <a:latin typeface="Segoe UI" pitchFamily="34" charset="0"/>
                <a:ea typeface="+mn-ea"/>
                <a:cs typeface="+mn-cs"/>
              </a:rPr>
              <a:t> templates on slide.]</a:t>
            </a:r>
            <a:endParaRPr lang="en-US" sz="9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506314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A24CD80-D3E4-4271-A2CA-2954D0315DBD}"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15</a:t>
            </a:fld>
            <a:endParaRPr lang="en-US" dirty="0"/>
          </a:p>
        </p:txBody>
      </p:sp>
    </p:spTree>
    <p:extLst>
      <p:ext uri="{BB962C8B-B14F-4D97-AF65-F5344CB8AC3E}">
        <p14:creationId xmlns:p14="http://schemas.microsoft.com/office/powerpoint/2010/main" val="194229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228406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See http://msdn.microsoft.com/en-us/library/windows/apps/hh761494.aspx</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3BF3071-4927-4385-913E-99A8BAF7BFD7}"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18</a:t>
            </a:fld>
            <a:endParaRPr lang="en-US" dirty="0"/>
          </a:p>
        </p:txBody>
      </p:sp>
    </p:spTree>
    <p:extLst>
      <p:ext uri="{BB962C8B-B14F-4D97-AF65-F5344CB8AC3E}">
        <p14:creationId xmlns:p14="http://schemas.microsoft.com/office/powerpoint/2010/main" val="3140266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501813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Examples:</a:t>
            </a:r>
          </a:p>
          <a:p>
            <a:pPr>
              <a:buFont typeface="Arial"/>
              <a:buNone/>
            </a:pPr>
            <a:r>
              <a:rPr lang="en-US" sz="900" dirty="0" smtClean="0"/>
              <a:t>- A game app updates the tile with the user's high score while the user is in the game.</a:t>
            </a:r>
          </a:p>
          <a:p>
            <a:pPr>
              <a:buFont typeface="Arial"/>
              <a:buNone/>
            </a:pPr>
            <a:r>
              <a:rPr lang="en-US" sz="900" dirty="0" smtClean="0"/>
              <a:t>- A badge glyph is cleared when the app is activated, letting the user know that they've seen all the new information in the app.</a:t>
            </a:r>
          </a:p>
          <a:p>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Scheduled Examples:</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 Calendar Applications using</a:t>
            </a:r>
            <a:r>
              <a:rPr lang="en-US" baseline="0" dirty="0" smtClean="0"/>
              <a:t> Toast notifications </a:t>
            </a:r>
            <a:r>
              <a:rPr lang="en-US" dirty="0" smtClean="0"/>
              <a:t>to let the user know when an event is starting.</a:t>
            </a:r>
            <a:br>
              <a:rPr lang="en-US" dirty="0" smtClean="0"/>
            </a:br>
            <a:r>
              <a:rPr lang="en-US" sz="900" dirty="0" smtClean="0"/>
              <a:t>- A days-until-the-event app updates the tile, letting the user know how many days until the big upcoming event.</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sz="900" dirty="0" smtClean="0"/>
              <a:t>Periodic:</a:t>
            </a:r>
          </a:p>
          <a:p>
            <a:pPr>
              <a:buFont typeface="Arial"/>
              <a:buNone/>
            </a:pPr>
            <a:r>
              <a:rPr lang="en-US" sz="900" dirty="0" smtClean="0"/>
              <a:t>- A weather app updates its tile, which shows the forecast, at 30-minute intervals.</a:t>
            </a:r>
          </a:p>
          <a:p>
            <a:pPr>
              <a:buFont typeface="Arial"/>
              <a:buNone/>
            </a:pPr>
            <a:r>
              <a:rPr lang="en-US" sz="900" dirty="0" smtClean="0"/>
              <a:t>- A "daily deals" site updates its deal-of-the-day every morning.</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sz="900" dirty="0" smtClean="0"/>
              <a:t>Push:</a:t>
            </a:r>
          </a:p>
          <a:p>
            <a:pPr>
              <a:buFont typeface="Arial"/>
              <a:buNone/>
            </a:pPr>
            <a:r>
              <a:rPr lang="en-US" sz="900" dirty="0" smtClean="0"/>
              <a:t>- A shopping app sends a toast notification to let a user know about a sale on an item that they're watching.</a:t>
            </a:r>
          </a:p>
          <a:p>
            <a:pPr>
              <a:buFont typeface="Arial"/>
              <a:buNone/>
            </a:pPr>
            <a:r>
              <a:rPr lang="en-US" sz="900" dirty="0" smtClean="0"/>
              <a:t>- A sports app keeps its tile up-to-date during an ongoing game.</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A307549-322E-493C-9EA1-D2BA4FD12BAE}" type="datetime1">
              <a:rPr lang="en-US" smtClean="0"/>
              <a:t>4/23/2013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20</a:t>
            </a:fld>
            <a:endParaRPr lang="en-US" dirty="0"/>
          </a:p>
        </p:txBody>
      </p:sp>
    </p:spTree>
    <p:extLst>
      <p:ext uri="{BB962C8B-B14F-4D97-AF65-F5344CB8AC3E}">
        <p14:creationId xmlns:p14="http://schemas.microsoft.com/office/powerpoint/2010/main" val="3419966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230368"/>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bg2"/>
                    </a:gs>
                    <a:gs pos="100000">
                      <a:schemeClr val="bg2"/>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1007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01748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gradFill>
                  <a:gsLst>
                    <a:gs pos="1250">
                      <a:schemeClr val="tx1"/>
                    </a:gs>
                    <a:gs pos="100000">
                      <a:schemeClr val="tx1"/>
                    </a:gs>
                  </a:gsLst>
                  <a:lin ang="5400000" scaled="0"/>
                </a:gra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60518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gradFill>
                  <a:gsLst>
                    <a:gs pos="1250">
                      <a:schemeClr val="tx1"/>
                    </a:gs>
                    <a:gs pos="100000">
                      <a:schemeClr val="tx1"/>
                    </a:gs>
                  </a:gsLst>
                  <a:lin ang="5400000" scaled="0"/>
                </a:gra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34931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a:gradFill>
                  <a:gsLst>
                    <a:gs pos="1250">
                      <a:schemeClr val="bg2"/>
                    </a:gs>
                    <a:gs pos="100000">
                      <a:schemeClr val="bg2"/>
                    </a:gs>
                  </a:gsLst>
                  <a:lin ang="5400000" scaled="0"/>
                </a:gra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gradFill>
                  <a:gsLst>
                    <a:gs pos="1250">
                      <a:schemeClr val="bg1">
                        <a:lumMod val="75000"/>
                        <a:lumOff val="25000"/>
                      </a:schemeClr>
                    </a:gs>
                    <a:gs pos="100000">
                      <a:schemeClr val="bg1">
                        <a:lumMod val="75000"/>
                        <a:lumOff val="25000"/>
                      </a:schemeClr>
                    </a:gs>
                  </a:gsLst>
                  <a:lin ang="5400000" scaled="0"/>
                </a:gradFill>
                <a:latin typeface="+mn-lt"/>
              </a:defRPr>
            </a:lvl1pPr>
            <a:lvl2pPr marL="517525" indent="-233363">
              <a:buFont typeface="Wingdings" pitchFamily="2" charset="2"/>
              <a:buChar char=""/>
              <a:defRPr>
                <a:gradFill>
                  <a:gsLst>
                    <a:gs pos="1250">
                      <a:schemeClr val="bg1">
                        <a:lumMod val="75000"/>
                        <a:lumOff val="25000"/>
                      </a:schemeClr>
                    </a:gs>
                    <a:gs pos="100000">
                      <a:schemeClr val="bg1">
                        <a:lumMod val="75000"/>
                        <a:lumOff val="25000"/>
                      </a:schemeClr>
                    </a:gs>
                  </a:gsLst>
                  <a:lin ang="5400000" scaled="0"/>
                </a:gradFill>
                <a:latin typeface="+mn-lt"/>
              </a:defRPr>
            </a:lvl2pPr>
            <a:lvl3pPr marL="741363" indent="-223838">
              <a:buFont typeface="Wingdings" pitchFamily="2" charset="2"/>
              <a:buChar char=""/>
              <a:tabLst/>
              <a:defRPr>
                <a:gradFill>
                  <a:gsLst>
                    <a:gs pos="1250">
                      <a:schemeClr val="bg1">
                        <a:lumMod val="75000"/>
                        <a:lumOff val="25000"/>
                      </a:schemeClr>
                    </a:gs>
                    <a:gs pos="100000">
                      <a:schemeClr val="bg1">
                        <a:lumMod val="75000"/>
                        <a:lumOff val="25000"/>
                      </a:schemeClr>
                    </a:gs>
                  </a:gsLst>
                  <a:lin ang="5400000" scaled="0"/>
                </a:gradFill>
                <a:latin typeface="+mn-lt"/>
              </a:defRPr>
            </a:lvl3pPr>
            <a:lvl4pPr marL="914400" indent="-173038">
              <a:buFont typeface="Wingdings" pitchFamily="2" charset="2"/>
              <a:buChar char=""/>
              <a:defRPr>
                <a:gradFill>
                  <a:gsLst>
                    <a:gs pos="1250">
                      <a:schemeClr val="bg1">
                        <a:lumMod val="75000"/>
                        <a:lumOff val="25000"/>
                      </a:schemeClr>
                    </a:gs>
                    <a:gs pos="100000">
                      <a:schemeClr val="bg1">
                        <a:lumMod val="75000"/>
                        <a:lumOff val="25000"/>
                      </a:schemeClr>
                    </a:gs>
                  </a:gsLst>
                  <a:lin ang="5400000" scaled="0"/>
                </a:gradFill>
                <a:latin typeface="+mn-lt"/>
              </a:defRPr>
            </a:lvl4pPr>
            <a:lvl5pPr marL="1087438" indent="-173038">
              <a:buFont typeface="Wingdings" pitchFamily="2" charset="2"/>
              <a:buChar char=""/>
              <a:tabLst/>
              <a:defRPr>
                <a:gradFill>
                  <a:gsLst>
                    <a:gs pos="1250">
                      <a:schemeClr val="bg1">
                        <a:lumMod val="75000"/>
                        <a:lumOff val="25000"/>
                      </a:schemeClr>
                    </a:gs>
                    <a:gs pos="100000">
                      <a:schemeClr val="bg1">
                        <a:lumMod val="75000"/>
                        <a:lumOff val="25000"/>
                      </a:schemeClr>
                    </a:gs>
                  </a:gsLst>
                  <a:lin ang="5400000" scaled="0"/>
                </a:gra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60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00092631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1" r:id="rId14"/>
    <p:sldLayoutId id="2147483792" r:id="rId15"/>
    <p:sldLayoutId id="2147483794" r:id="rId16"/>
    <p:sldLayoutId id="2147483795" r:id="rId17"/>
    <p:sldLayoutId id="2147483796" r:id="rId18"/>
    <p:sldLayoutId id="2147483798" r:id="rId19"/>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2.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Обновление (</a:t>
            </a:r>
            <a:r>
              <a:rPr lang="en-US" dirty="0" smtClean="0"/>
              <a:t>JS)</a:t>
            </a:r>
            <a:endParaRPr lang="ru-RU" dirty="0"/>
          </a:p>
        </p:txBody>
      </p:sp>
      <p:sp>
        <p:nvSpPr>
          <p:cNvPr id="3" name="Текст 2"/>
          <p:cNvSpPr>
            <a:spLocks noGrp="1"/>
          </p:cNvSpPr>
          <p:nvPr>
            <p:ph type="body" sz="quarter" idx="10"/>
          </p:nvPr>
        </p:nvSpPr>
        <p:spPr>
          <a:xfrm>
            <a:off x="754912" y="1447799"/>
            <a:ext cx="10913213" cy="4693593"/>
          </a:xfrm>
        </p:spPr>
        <p:txBody>
          <a:bodyPr/>
          <a:lstStyle/>
          <a:p>
            <a:r>
              <a:rPr lang="en-US" dirty="0" err="1">
                <a:solidFill>
                  <a:schemeClr val="accent1"/>
                </a:solidFill>
              </a:rPr>
              <a:t>var</a:t>
            </a:r>
            <a:r>
              <a:rPr lang="en-US" dirty="0"/>
              <a:t> notifications = </a:t>
            </a:r>
            <a:r>
              <a:rPr lang="en-US" dirty="0" err="1"/>
              <a:t>Windows.UI.Notifications</a:t>
            </a:r>
            <a:r>
              <a:rPr lang="en-US" dirty="0" smtClean="0"/>
              <a:t>;</a:t>
            </a:r>
          </a:p>
          <a:p>
            <a:endParaRPr lang="en-US" dirty="0"/>
          </a:p>
          <a:p>
            <a:r>
              <a:rPr lang="en-US" dirty="0" err="1">
                <a:solidFill>
                  <a:schemeClr val="accent1"/>
                </a:solidFill>
              </a:rPr>
              <a:t>var</a:t>
            </a:r>
            <a:r>
              <a:rPr lang="en-US" dirty="0" smtClean="0"/>
              <a:t> </a:t>
            </a:r>
            <a:r>
              <a:rPr lang="en-US" dirty="0"/>
              <a:t>template = notifications.TileTemplateType.tileWideImageAndText01; </a:t>
            </a:r>
            <a:endParaRPr lang="en-US" dirty="0" smtClean="0"/>
          </a:p>
          <a:p>
            <a:r>
              <a:rPr lang="en-US" dirty="0" err="1">
                <a:solidFill>
                  <a:schemeClr val="accent1"/>
                </a:solidFill>
              </a:rPr>
              <a:t>var</a:t>
            </a:r>
            <a:r>
              <a:rPr lang="en-US" dirty="0" smtClean="0"/>
              <a:t> </a:t>
            </a:r>
            <a:r>
              <a:rPr lang="en-US" dirty="0" err="1"/>
              <a:t>tileXml</a:t>
            </a:r>
            <a:r>
              <a:rPr lang="en-US" dirty="0"/>
              <a:t> = </a:t>
            </a:r>
            <a:r>
              <a:rPr lang="en-US" dirty="0" err="1"/>
              <a:t>notifications.TileUpdateManager.getTemplateContent</a:t>
            </a:r>
            <a:r>
              <a:rPr lang="en-US" dirty="0"/>
              <a:t>(template</a:t>
            </a:r>
            <a:r>
              <a:rPr lang="en-US" dirty="0" smtClean="0"/>
              <a:t>);</a:t>
            </a:r>
          </a:p>
          <a:p>
            <a:endParaRPr lang="en-US" dirty="0"/>
          </a:p>
          <a:p>
            <a:r>
              <a:rPr lang="en-US" dirty="0" err="1">
                <a:solidFill>
                  <a:schemeClr val="accent1"/>
                </a:solidFill>
              </a:rPr>
              <a:t>var</a:t>
            </a:r>
            <a:r>
              <a:rPr lang="en-US" dirty="0"/>
              <a:t> </a:t>
            </a:r>
            <a:r>
              <a:rPr lang="en-US" dirty="0" err="1"/>
              <a:t>tileTextAttributes</a:t>
            </a:r>
            <a:r>
              <a:rPr lang="en-US" dirty="0"/>
              <a:t> = </a:t>
            </a:r>
            <a:r>
              <a:rPr lang="en-US" dirty="0" err="1"/>
              <a:t>tileXml.getElementsByTagName</a:t>
            </a:r>
            <a:r>
              <a:rPr lang="en-US" dirty="0"/>
              <a:t>(</a:t>
            </a:r>
            <a:r>
              <a:rPr lang="en-US" dirty="0">
                <a:solidFill>
                  <a:schemeClr val="accent4"/>
                </a:solidFill>
              </a:rPr>
              <a:t>"text"</a:t>
            </a:r>
            <a:r>
              <a:rPr lang="en-US" dirty="0"/>
              <a:t>); </a:t>
            </a:r>
            <a:r>
              <a:rPr lang="en-US" dirty="0" err="1"/>
              <a:t>tileTextAttributes</a:t>
            </a:r>
            <a:r>
              <a:rPr lang="en-US" dirty="0"/>
              <a:t>[0].</a:t>
            </a:r>
            <a:r>
              <a:rPr lang="en-US" dirty="0" err="1"/>
              <a:t>appendChild</a:t>
            </a:r>
            <a:r>
              <a:rPr lang="en-US" dirty="0"/>
              <a:t>(</a:t>
            </a:r>
            <a:r>
              <a:rPr lang="en-US" dirty="0" err="1"/>
              <a:t>tileXml.createTextNode</a:t>
            </a:r>
            <a:r>
              <a:rPr lang="en-US" dirty="0"/>
              <a:t>(</a:t>
            </a:r>
            <a:r>
              <a:rPr lang="en-US" dirty="0">
                <a:solidFill>
                  <a:schemeClr val="accent4"/>
                </a:solidFill>
              </a:rPr>
              <a:t>"Hello World! My very own tile notification</a:t>
            </a:r>
            <a:r>
              <a:rPr lang="en-US" dirty="0" smtClean="0">
                <a:solidFill>
                  <a:schemeClr val="accent4"/>
                </a:solidFill>
              </a:rPr>
              <a:t>"</a:t>
            </a:r>
            <a:r>
              <a:rPr lang="en-US" dirty="0" smtClean="0"/>
              <a:t>));</a:t>
            </a:r>
          </a:p>
          <a:p>
            <a:r>
              <a:rPr lang="en-US" dirty="0" err="1">
                <a:solidFill>
                  <a:schemeClr val="accent1"/>
                </a:solidFill>
              </a:rPr>
              <a:t>var</a:t>
            </a:r>
            <a:r>
              <a:rPr lang="en-US" dirty="0" smtClean="0"/>
              <a:t> </a:t>
            </a:r>
            <a:r>
              <a:rPr lang="en-US" dirty="0" err="1"/>
              <a:t>tileImageAttributes</a:t>
            </a:r>
            <a:r>
              <a:rPr lang="en-US" dirty="0"/>
              <a:t> = </a:t>
            </a:r>
            <a:r>
              <a:rPr lang="en-US" dirty="0" err="1"/>
              <a:t>tileXml.getElementsByTagName</a:t>
            </a:r>
            <a:r>
              <a:rPr lang="en-US" dirty="0"/>
              <a:t>(</a:t>
            </a:r>
            <a:r>
              <a:rPr lang="en-US" dirty="0">
                <a:solidFill>
                  <a:schemeClr val="accent4"/>
                </a:solidFill>
              </a:rPr>
              <a:t>"image</a:t>
            </a:r>
            <a:r>
              <a:rPr lang="en-US" dirty="0" smtClean="0">
                <a:solidFill>
                  <a:schemeClr val="accent4"/>
                </a:solidFill>
              </a:rPr>
              <a:t>"</a:t>
            </a:r>
            <a:r>
              <a:rPr lang="en-US" dirty="0" smtClean="0"/>
              <a:t>);</a:t>
            </a:r>
          </a:p>
          <a:p>
            <a:r>
              <a:rPr lang="en-US" dirty="0" err="1"/>
              <a:t>tileImageAttributes</a:t>
            </a:r>
            <a:r>
              <a:rPr lang="en-US" dirty="0"/>
              <a:t>[0].</a:t>
            </a:r>
            <a:r>
              <a:rPr lang="en-US" dirty="0" err="1"/>
              <a:t>setAttribute</a:t>
            </a:r>
            <a:r>
              <a:rPr lang="en-US" dirty="0"/>
              <a:t>(</a:t>
            </a:r>
            <a:r>
              <a:rPr lang="en-US" dirty="0">
                <a:solidFill>
                  <a:schemeClr val="accent4"/>
                </a:solidFill>
              </a:rPr>
              <a:t>"</a:t>
            </a:r>
            <a:r>
              <a:rPr lang="en-US" dirty="0" err="1">
                <a:solidFill>
                  <a:schemeClr val="accent4"/>
                </a:solidFill>
              </a:rPr>
              <a:t>src</a:t>
            </a:r>
            <a:r>
              <a:rPr lang="en-US" dirty="0">
                <a:solidFill>
                  <a:schemeClr val="accent4"/>
                </a:solidFill>
              </a:rPr>
              <a:t>"</a:t>
            </a:r>
            <a:r>
              <a:rPr lang="en-US" dirty="0"/>
              <a:t>, </a:t>
            </a:r>
            <a:r>
              <a:rPr lang="en-US" dirty="0">
                <a:solidFill>
                  <a:schemeClr val="accent4"/>
                </a:solidFill>
              </a:rPr>
              <a:t>"</a:t>
            </a:r>
            <a:r>
              <a:rPr lang="en-US" dirty="0" err="1">
                <a:solidFill>
                  <a:schemeClr val="accent4"/>
                </a:solidFill>
              </a:rPr>
              <a:t>ms-appx</a:t>
            </a:r>
            <a:r>
              <a:rPr lang="en-US" dirty="0">
                <a:solidFill>
                  <a:schemeClr val="accent4"/>
                </a:solidFill>
              </a:rPr>
              <a:t>:///images/redWide.png"</a:t>
            </a:r>
            <a:r>
              <a:rPr lang="en-US" dirty="0"/>
              <a:t>); </a:t>
            </a:r>
            <a:r>
              <a:rPr lang="en-US" dirty="0" err="1"/>
              <a:t>tileImageAttributes</a:t>
            </a:r>
            <a:r>
              <a:rPr lang="en-US" dirty="0"/>
              <a:t>[0].</a:t>
            </a:r>
            <a:r>
              <a:rPr lang="en-US" dirty="0" err="1"/>
              <a:t>setAttribute</a:t>
            </a:r>
            <a:r>
              <a:rPr lang="en-US" dirty="0"/>
              <a:t>(</a:t>
            </a:r>
            <a:r>
              <a:rPr lang="en-US" dirty="0">
                <a:solidFill>
                  <a:schemeClr val="accent4"/>
                </a:solidFill>
              </a:rPr>
              <a:t>"alt"</a:t>
            </a:r>
            <a:r>
              <a:rPr lang="en-US" dirty="0"/>
              <a:t>, </a:t>
            </a:r>
            <a:r>
              <a:rPr lang="en-US" dirty="0">
                <a:solidFill>
                  <a:schemeClr val="accent4"/>
                </a:solidFill>
              </a:rPr>
              <a:t>"red graphic</a:t>
            </a:r>
            <a:r>
              <a:rPr lang="en-US" dirty="0" smtClean="0">
                <a:solidFill>
                  <a:schemeClr val="accent4"/>
                </a:solidFill>
              </a:rPr>
              <a:t>"</a:t>
            </a:r>
            <a:r>
              <a:rPr lang="en-US" dirty="0" smtClean="0"/>
              <a:t>);</a:t>
            </a:r>
          </a:p>
          <a:p>
            <a:endParaRPr lang="en-US" dirty="0" smtClean="0"/>
          </a:p>
          <a:p>
            <a:r>
              <a:rPr lang="en-US" dirty="0" smtClean="0">
                <a:solidFill>
                  <a:schemeClr val="accent2">
                    <a:lumMod val="75000"/>
                  </a:schemeClr>
                </a:solidFill>
              </a:rPr>
              <a:t>// </a:t>
            </a:r>
            <a:r>
              <a:rPr lang="ru-RU" dirty="0" smtClean="0">
                <a:solidFill>
                  <a:schemeClr val="accent2">
                    <a:lumMod val="75000"/>
                  </a:schemeClr>
                </a:solidFill>
              </a:rPr>
              <a:t>аналогично для квадратной плитки</a:t>
            </a:r>
            <a:endParaRPr lang="en-US" dirty="0">
              <a:solidFill>
                <a:schemeClr val="accent2">
                  <a:lumMod val="75000"/>
                </a:schemeClr>
              </a:solidFill>
            </a:endParaRPr>
          </a:p>
        </p:txBody>
      </p:sp>
    </p:spTree>
    <p:extLst>
      <p:ext uri="{BB962C8B-B14F-4D97-AF65-F5344CB8AC3E}">
        <p14:creationId xmlns:p14="http://schemas.microsoft.com/office/powerpoint/2010/main" val="344857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Обновление (</a:t>
            </a:r>
            <a:r>
              <a:rPr lang="en-US" dirty="0" smtClean="0"/>
              <a:t>JS) cont.</a:t>
            </a:r>
            <a:endParaRPr lang="ru-RU" dirty="0"/>
          </a:p>
        </p:txBody>
      </p:sp>
      <p:sp>
        <p:nvSpPr>
          <p:cNvPr id="3" name="Текст 2"/>
          <p:cNvSpPr>
            <a:spLocks noGrp="1"/>
          </p:cNvSpPr>
          <p:nvPr>
            <p:ph type="body" sz="quarter" idx="10"/>
          </p:nvPr>
        </p:nvSpPr>
        <p:spPr>
          <a:xfrm>
            <a:off x="754912" y="1447799"/>
            <a:ext cx="10913213" cy="4001095"/>
          </a:xfrm>
        </p:spPr>
        <p:txBody>
          <a:bodyPr/>
          <a:lstStyle/>
          <a:p>
            <a:r>
              <a:rPr lang="en-US" dirty="0" err="1" smtClean="0">
                <a:solidFill>
                  <a:schemeClr val="accent1"/>
                </a:solidFill>
              </a:rPr>
              <a:t>var</a:t>
            </a:r>
            <a:r>
              <a:rPr lang="en-US" dirty="0" smtClean="0">
                <a:solidFill>
                  <a:schemeClr val="accent1"/>
                </a:solidFill>
              </a:rPr>
              <a:t> </a:t>
            </a:r>
            <a:r>
              <a:rPr lang="en-US" dirty="0" err="1"/>
              <a:t>tileNotification</a:t>
            </a:r>
            <a:r>
              <a:rPr lang="en-US" dirty="0"/>
              <a:t> = </a:t>
            </a:r>
            <a:r>
              <a:rPr lang="en-US" dirty="0">
                <a:solidFill>
                  <a:schemeClr val="accent1"/>
                </a:solidFill>
              </a:rPr>
              <a:t>new</a:t>
            </a:r>
            <a:r>
              <a:rPr lang="en-US" dirty="0"/>
              <a:t> </a:t>
            </a:r>
            <a:r>
              <a:rPr lang="en-US" dirty="0" err="1"/>
              <a:t>notifications.TileNotification</a:t>
            </a:r>
            <a:r>
              <a:rPr lang="en-US" dirty="0"/>
              <a:t>(</a:t>
            </a:r>
            <a:r>
              <a:rPr lang="en-US" dirty="0" err="1"/>
              <a:t>tileXml</a:t>
            </a:r>
            <a:r>
              <a:rPr lang="en-US" dirty="0" smtClean="0"/>
              <a:t>);</a:t>
            </a:r>
          </a:p>
          <a:p>
            <a:endParaRPr lang="en-US" dirty="0"/>
          </a:p>
          <a:p>
            <a:r>
              <a:rPr lang="en-US" dirty="0" err="1">
                <a:solidFill>
                  <a:schemeClr val="accent1"/>
                </a:solidFill>
              </a:rPr>
              <a:t>var</a:t>
            </a:r>
            <a:r>
              <a:rPr lang="en-US" dirty="0">
                <a:solidFill>
                  <a:schemeClr val="accent1"/>
                </a:solidFill>
              </a:rPr>
              <a:t> </a:t>
            </a:r>
            <a:r>
              <a:rPr lang="en-US" dirty="0" err="1"/>
              <a:t>currentTime</a:t>
            </a:r>
            <a:r>
              <a:rPr lang="en-US" dirty="0"/>
              <a:t> = </a:t>
            </a:r>
            <a:r>
              <a:rPr lang="en-US" dirty="0">
                <a:solidFill>
                  <a:schemeClr val="accent1"/>
                </a:solidFill>
              </a:rPr>
              <a:t>new</a:t>
            </a:r>
            <a:r>
              <a:rPr lang="en-US" dirty="0"/>
              <a:t> Date(); </a:t>
            </a:r>
            <a:endParaRPr lang="en-US" dirty="0" smtClean="0"/>
          </a:p>
          <a:p>
            <a:r>
              <a:rPr lang="en-US" dirty="0" err="1" smtClean="0"/>
              <a:t>tileNotification.expirationTime</a:t>
            </a:r>
            <a:r>
              <a:rPr lang="en-US" dirty="0" smtClean="0"/>
              <a:t> </a:t>
            </a:r>
            <a:r>
              <a:rPr lang="en-US" dirty="0"/>
              <a:t>= </a:t>
            </a:r>
            <a:r>
              <a:rPr lang="en-US" dirty="0">
                <a:solidFill>
                  <a:schemeClr val="accent1"/>
                </a:solidFill>
              </a:rPr>
              <a:t>new</a:t>
            </a:r>
            <a:r>
              <a:rPr lang="en-US" dirty="0"/>
              <a:t> Date(</a:t>
            </a:r>
            <a:r>
              <a:rPr lang="en-US" dirty="0" err="1"/>
              <a:t>currentTime.getTime</a:t>
            </a:r>
            <a:r>
              <a:rPr lang="en-US" dirty="0"/>
              <a:t>() + 600 * 1000</a:t>
            </a:r>
            <a:r>
              <a:rPr lang="en-US" dirty="0" smtClean="0"/>
              <a:t>);</a:t>
            </a:r>
          </a:p>
          <a:p>
            <a:endParaRPr lang="en-US" dirty="0"/>
          </a:p>
          <a:p>
            <a:r>
              <a:rPr lang="en-US" dirty="0" err="1"/>
              <a:t>notifications.TileUpdateManager.createTileUpdaterForApplication</a:t>
            </a:r>
            <a:r>
              <a:rPr lang="en-US" dirty="0"/>
              <a:t>().update(</a:t>
            </a:r>
            <a:r>
              <a:rPr lang="en-US" dirty="0" err="1"/>
              <a:t>tileNotification</a:t>
            </a:r>
            <a:r>
              <a:rPr lang="en-US" dirty="0" smtClean="0"/>
              <a:t>);</a:t>
            </a:r>
          </a:p>
          <a:p>
            <a:endParaRPr lang="en-US" dirty="0" smtClean="0"/>
          </a:p>
          <a:p>
            <a:r>
              <a:rPr lang="en-US" dirty="0">
                <a:solidFill>
                  <a:schemeClr val="accent2">
                    <a:lumMod val="75000"/>
                  </a:schemeClr>
                </a:solidFill>
              </a:rPr>
              <a:t>// Clear</a:t>
            </a:r>
          </a:p>
          <a:p>
            <a:r>
              <a:rPr lang="en-US" dirty="0" err="1" smtClean="0"/>
              <a:t>notifications.TileUpdateManager.createTileUpdaterForApplication</a:t>
            </a:r>
            <a:r>
              <a:rPr lang="en-US" dirty="0"/>
              <a:t>().clear();</a:t>
            </a:r>
            <a:endParaRPr lang="ru-RU" dirty="0"/>
          </a:p>
        </p:txBody>
      </p:sp>
    </p:spTree>
    <p:extLst>
      <p:ext uri="{BB962C8B-B14F-4D97-AF65-F5344CB8AC3E}">
        <p14:creationId xmlns:p14="http://schemas.microsoft.com/office/powerpoint/2010/main" val="492458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Обновление </a:t>
            </a:r>
            <a:r>
              <a:rPr lang="en-US" dirty="0" smtClean="0"/>
              <a:t>(C#)</a:t>
            </a:r>
            <a:endParaRPr lang="ru-RU" dirty="0"/>
          </a:p>
        </p:txBody>
      </p:sp>
      <p:sp>
        <p:nvSpPr>
          <p:cNvPr id="3" name="Текст 2"/>
          <p:cNvSpPr>
            <a:spLocks noGrp="1"/>
          </p:cNvSpPr>
          <p:nvPr>
            <p:ph type="body" sz="quarter" idx="10"/>
          </p:nvPr>
        </p:nvSpPr>
        <p:spPr>
          <a:xfrm>
            <a:off x="754912" y="1447799"/>
            <a:ext cx="10913213" cy="5309146"/>
          </a:xfrm>
        </p:spPr>
        <p:txBody>
          <a:bodyPr/>
          <a:lstStyle/>
          <a:p>
            <a:r>
              <a:rPr lang="en-US" dirty="0">
                <a:solidFill>
                  <a:schemeClr val="accent5">
                    <a:lumMod val="60000"/>
                    <a:lumOff val="40000"/>
                  </a:schemeClr>
                </a:solidFill>
              </a:rPr>
              <a:t>using </a:t>
            </a:r>
            <a:r>
              <a:rPr lang="en-US" dirty="0" err="1"/>
              <a:t>Windows.UI.Notifications</a:t>
            </a:r>
            <a:r>
              <a:rPr lang="en-US" dirty="0"/>
              <a:t>; </a:t>
            </a:r>
            <a:endParaRPr lang="en-US" dirty="0" smtClean="0"/>
          </a:p>
          <a:p>
            <a:r>
              <a:rPr lang="en-US" dirty="0">
                <a:solidFill>
                  <a:schemeClr val="accent5">
                    <a:lumMod val="60000"/>
                    <a:lumOff val="40000"/>
                  </a:schemeClr>
                </a:solidFill>
              </a:rPr>
              <a:t>using</a:t>
            </a:r>
            <a:r>
              <a:rPr lang="en-US" dirty="0" smtClean="0"/>
              <a:t> </a:t>
            </a:r>
            <a:r>
              <a:rPr lang="en-US" dirty="0" err="1"/>
              <a:t>Windows.Data.Xml.Dom</a:t>
            </a:r>
            <a:r>
              <a:rPr lang="en-US" dirty="0" smtClean="0"/>
              <a:t>;</a:t>
            </a:r>
          </a:p>
          <a:p>
            <a:endParaRPr lang="en-US" dirty="0"/>
          </a:p>
          <a:p>
            <a:r>
              <a:rPr lang="en-US" dirty="0" err="1"/>
              <a:t>XmlDocument</a:t>
            </a:r>
            <a:r>
              <a:rPr lang="en-US" dirty="0"/>
              <a:t> </a:t>
            </a:r>
            <a:r>
              <a:rPr lang="en-US" dirty="0" err="1"/>
              <a:t>tileXml</a:t>
            </a:r>
            <a:r>
              <a:rPr lang="en-US" dirty="0"/>
              <a:t> = </a:t>
            </a:r>
            <a:r>
              <a:rPr lang="en-US" dirty="0" err="1"/>
              <a:t>TileUpdateManager.GetTemplateContent</a:t>
            </a:r>
            <a:r>
              <a:rPr lang="en-US" dirty="0"/>
              <a:t>(TileTemplateType.TileWideImageAndText01</a:t>
            </a:r>
            <a:r>
              <a:rPr lang="en-US" dirty="0" smtClean="0"/>
              <a:t>);</a:t>
            </a:r>
          </a:p>
          <a:p>
            <a:r>
              <a:rPr lang="en-US" dirty="0" err="1" smtClean="0"/>
              <a:t>XmlNodeList</a:t>
            </a:r>
            <a:r>
              <a:rPr lang="en-US" dirty="0" smtClean="0"/>
              <a:t> </a:t>
            </a:r>
            <a:r>
              <a:rPr lang="en-US" dirty="0" err="1"/>
              <a:t>tileTextAttributes</a:t>
            </a:r>
            <a:r>
              <a:rPr lang="en-US" dirty="0"/>
              <a:t> = </a:t>
            </a:r>
            <a:r>
              <a:rPr lang="en-US" dirty="0" err="1"/>
              <a:t>tileXml.GetElementsByTagName</a:t>
            </a:r>
            <a:r>
              <a:rPr lang="en-US" dirty="0"/>
              <a:t>(</a:t>
            </a:r>
            <a:r>
              <a:rPr lang="en-US" dirty="0">
                <a:solidFill>
                  <a:schemeClr val="accent4"/>
                </a:solidFill>
              </a:rPr>
              <a:t>"text"</a:t>
            </a:r>
            <a:r>
              <a:rPr lang="en-US" dirty="0"/>
              <a:t>); </a:t>
            </a:r>
            <a:r>
              <a:rPr lang="en-US" dirty="0" err="1"/>
              <a:t>tileTextAttributes</a:t>
            </a:r>
            <a:r>
              <a:rPr lang="en-US" dirty="0"/>
              <a:t>[0].</a:t>
            </a:r>
            <a:r>
              <a:rPr lang="en-US" dirty="0" err="1"/>
              <a:t>InnerText</a:t>
            </a:r>
            <a:r>
              <a:rPr lang="en-US" dirty="0"/>
              <a:t> = </a:t>
            </a:r>
            <a:r>
              <a:rPr lang="en-US" dirty="0">
                <a:solidFill>
                  <a:schemeClr val="accent4"/>
                </a:solidFill>
              </a:rPr>
              <a:t>"Hello World! My very own tile notification</a:t>
            </a:r>
            <a:r>
              <a:rPr lang="en-US" dirty="0" smtClean="0">
                <a:solidFill>
                  <a:schemeClr val="accent4"/>
                </a:solidFill>
              </a:rPr>
              <a:t>"</a:t>
            </a:r>
            <a:r>
              <a:rPr lang="en-US" dirty="0" smtClean="0"/>
              <a:t>;</a:t>
            </a:r>
          </a:p>
          <a:p>
            <a:endParaRPr lang="en-US" dirty="0" smtClean="0"/>
          </a:p>
          <a:p>
            <a:r>
              <a:rPr lang="en-US" dirty="0" err="1"/>
              <a:t>XmlNodeList</a:t>
            </a:r>
            <a:r>
              <a:rPr lang="en-US" dirty="0"/>
              <a:t> </a:t>
            </a:r>
            <a:r>
              <a:rPr lang="en-US" dirty="0" err="1"/>
              <a:t>tileImageAttributes</a:t>
            </a:r>
            <a:r>
              <a:rPr lang="en-US" dirty="0"/>
              <a:t> = </a:t>
            </a:r>
            <a:r>
              <a:rPr lang="en-US" dirty="0" err="1"/>
              <a:t>tileXml.GetElementsByTagName</a:t>
            </a:r>
            <a:r>
              <a:rPr lang="en-US" dirty="0"/>
              <a:t>(</a:t>
            </a:r>
            <a:r>
              <a:rPr lang="en-US" dirty="0">
                <a:solidFill>
                  <a:schemeClr val="accent4"/>
                </a:solidFill>
              </a:rPr>
              <a:t>"image"</a:t>
            </a:r>
            <a:r>
              <a:rPr lang="en-US" dirty="0"/>
              <a:t>);</a:t>
            </a:r>
            <a:endParaRPr lang="en-US" dirty="0" smtClean="0"/>
          </a:p>
          <a:p>
            <a:r>
              <a:rPr lang="en-US" dirty="0"/>
              <a:t>((</a:t>
            </a:r>
            <a:r>
              <a:rPr lang="en-US" dirty="0" err="1"/>
              <a:t>XmlElement</a:t>
            </a:r>
            <a:r>
              <a:rPr lang="en-US" dirty="0"/>
              <a:t>)</a:t>
            </a:r>
            <a:r>
              <a:rPr lang="en-US" dirty="0" err="1"/>
              <a:t>tileImageAttributes</a:t>
            </a:r>
            <a:r>
              <a:rPr lang="en-US" dirty="0"/>
              <a:t>[0]).</a:t>
            </a:r>
            <a:r>
              <a:rPr lang="en-US" dirty="0" err="1"/>
              <a:t>SetAttribute</a:t>
            </a:r>
            <a:r>
              <a:rPr lang="en-US" dirty="0"/>
              <a:t>(</a:t>
            </a:r>
            <a:r>
              <a:rPr lang="en-US" dirty="0">
                <a:solidFill>
                  <a:schemeClr val="accent4"/>
                </a:solidFill>
              </a:rPr>
              <a:t>"</a:t>
            </a:r>
            <a:r>
              <a:rPr lang="en-US" dirty="0" err="1">
                <a:solidFill>
                  <a:schemeClr val="accent4"/>
                </a:solidFill>
              </a:rPr>
              <a:t>src</a:t>
            </a:r>
            <a:r>
              <a:rPr lang="en-US" dirty="0">
                <a:solidFill>
                  <a:schemeClr val="accent4"/>
                </a:solidFill>
              </a:rPr>
              <a:t>"</a:t>
            </a:r>
            <a:r>
              <a:rPr lang="en-US" dirty="0"/>
              <a:t>, </a:t>
            </a:r>
            <a:r>
              <a:rPr lang="en-US" dirty="0">
                <a:solidFill>
                  <a:schemeClr val="accent4"/>
                </a:solidFill>
              </a:rPr>
              <a:t>"</a:t>
            </a:r>
            <a:r>
              <a:rPr lang="en-US" dirty="0" err="1">
                <a:solidFill>
                  <a:schemeClr val="accent4"/>
                </a:solidFill>
              </a:rPr>
              <a:t>ms-appx</a:t>
            </a:r>
            <a:r>
              <a:rPr lang="en-US" dirty="0">
                <a:solidFill>
                  <a:schemeClr val="accent4"/>
                </a:solidFill>
              </a:rPr>
              <a:t>:///images/redWide.png"</a:t>
            </a:r>
            <a:r>
              <a:rPr lang="en-US" dirty="0"/>
              <a:t>); ((</a:t>
            </a:r>
            <a:r>
              <a:rPr lang="en-US" dirty="0" err="1"/>
              <a:t>XmlElement</a:t>
            </a:r>
            <a:r>
              <a:rPr lang="en-US" dirty="0"/>
              <a:t>)</a:t>
            </a:r>
            <a:r>
              <a:rPr lang="en-US" dirty="0" err="1"/>
              <a:t>tileImageAttributes</a:t>
            </a:r>
            <a:r>
              <a:rPr lang="en-US" dirty="0"/>
              <a:t>[0]).</a:t>
            </a:r>
            <a:r>
              <a:rPr lang="en-US" dirty="0" err="1"/>
              <a:t>SetAttribute</a:t>
            </a:r>
            <a:r>
              <a:rPr lang="en-US" dirty="0"/>
              <a:t>(</a:t>
            </a:r>
            <a:r>
              <a:rPr lang="en-US" dirty="0">
                <a:solidFill>
                  <a:schemeClr val="accent4"/>
                </a:solidFill>
              </a:rPr>
              <a:t>"alt"</a:t>
            </a:r>
            <a:r>
              <a:rPr lang="en-US" dirty="0"/>
              <a:t>, </a:t>
            </a:r>
            <a:r>
              <a:rPr lang="en-US" dirty="0">
                <a:solidFill>
                  <a:schemeClr val="accent4"/>
                </a:solidFill>
              </a:rPr>
              <a:t>"red graphic"</a:t>
            </a:r>
            <a:r>
              <a:rPr lang="en-US" dirty="0"/>
              <a:t>);</a:t>
            </a:r>
          </a:p>
          <a:p>
            <a:r>
              <a:rPr lang="en-US" dirty="0">
                <a:solidFill>
                  <a:schemeClr val="accent2">
                    <a:lumMod val="75000"/>
                  </a:schemeClr>
                </a:solidFill>
              </a:rPr>
              <a:t>// </a:t>
            </a:r>
            <a:r>
              <a:rPr lang="ru-RU" dirty="0">
                <a:solidFill>
                  <a:schemeClr val="accent2">
                    <a:lumMod val="75000"/>
                  </a:schemeClr>
                </a:solidFill>
              </a:rPr>
              <a:t>аналогично для квадратной плитки</a:t>
            </a:r>
            <a:endParaRPr lang="en-US" dirty="0">
              <a:solidFill>
                <a:schemeClr val="accent2">
                  <a:lumMod val="75000"/>
                </a:schemeClr>
              </a:solidFill>
            </a:endParaRPr>
          </a:p>
          <a:p>
            <a:endParaRPr lang="ru-RU" dirty="0"/>
          </a:p>
        </p:txBody>
      </p:sp>
    </p:spTree>
    <p:extLst>
      <p:ext uri="{BB962C8B-B14F-4D97-AF65-F5344CB8AC3E}">
        <p14:creationId xmlns:p14="http://schemas.microsoft.com/office/powerpoint/2010/main" val="3856699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Обновление </a:t>
            </a:r>
            <a:r>
              <a:rPr lang="en-US" dirty="0" smtClean="0"/>
              <a:t>(C#) cont</a:t>
            </a:r>
            <a:r>
              <a:rPr lang="en-US" dirty="0"/>
              <a:t>.</a:t>
            </a:r>
            <a:endParaRPr lang="ru-RU" dirty="0"/>
          </a:p>
        </p:txBody>
      </p:sp>
      <p:sp>
        <p:nvSpPr>
          <p:cNvPr id="3" name="Текст 2"/>
          <p:cNvSpPr>
            <a:spLocks noGrp="1"/>
          </p:cNvSpPr>
          <p:nvPr>
            <p:ph type="body" sz="quarter" idx="10"/>
          </p:nvPr>
        </p:nvSpPr>
        <p:spPr>
          <a:xfrm>
            <a:off x="754912" y="1447799"/>
            <a:ext cx="10913213" cy="3308598"/>
          </a:xfrm>
        </p:spPr>
        <p:txBody>
          <a:bodyPr/>
          <a:lstStyle/>
          <a:p>
            <a:r>
              <a:rPr lang="en-US" dirty="0" err="1"/>
              <a:t>TileNotification</a:t>
            </a:r>
            <a:r>
              <a:rPr lang="en-US" dirty="0"/>
              <a:t> </a:t>
            </a:r>
            <a:r>
              <a:rPr lang="en-US" dirty="0" err="1"/>
              <a:t>tileNotification</a:t>
            </a:r>
            <a:r>
              <a:rPr lang="en-US" dirty="0"/>
              <a:t> = new </a:t>
            </a:r>
            <a:r>
              <a:rPr lang="en-US" dirty="0" err="1"/>
              <a:t>TileNotification</a:t>
            </a:r>
            <a:r>
              <a:rPr lang="en-US" dirty="0"/>
              <a:t>(</a:t>
            </a:r>
            <a:r>
              <a:rPr lang="en-US" dirty="0" err="1"/>
              <a:t>tileXml</a:t>
            </a:r>
            <a:r>
              <a:rPr lang="en-US" dirty="0"/>
              <a:t>); </a:t>
            </a:r>
            <a:endParaRPr lang="en-US" dirty="0" smtClean="0"/>
          </a:p>
          <a:p>
            <a:endParaRPr lang="en-US" dirty="0"/>
          </a:p>
          <a:p>
            <a:r>
              <a:rPr lang="en-US" dirty="0" err="1"/>
              <a:t>tileNotification.ExpirationTime</a:t>
            </a:r>
            <a:r>
              <a:rPr lang="en-US" dirty="0"/>
              <a:t> = </a:t>
            </a:r>
            <a:r>
              <a:rPr lang="en-US" dirty="0" err="1"/>
              <a:t>DateTimeOffset.UtcNow.AddSeconds</a:t>
            </a:r>
            <a:r>
              <a:rPr lang="en-US" dirty="0"/>
              <a:t>(10); </a:t>
            </a:r>
            <a:endParaRPr lang="en-US" dirty="0" smtClean="0"/>
          </a:p>
          <a:p>
            <a:endParaRPr lang="en-US" dirty="0"/>
          </a:p>
          <a:p>
            <a:r>
              <a:rPr lang="en-US" dirty="0" err="1"/>
              <a:t>TileUpdateManager.CreateTileUpdaterForApplication</a:t>
            </a:r>
            <a:r>
              <a:rPr lang="en-US" dirty="0"/>
              <a:t>().Update(</a:t>
            </a:r>
            <a:r>
              <a:rPr lang="en-US" dirty="0" err="1"/>
              <a:t>tileNotification</a:t>
            </a:r>
            <a:r>
              <a:rPr lang="en-US" dirty="0"/>
              <a:t>); </a:t>
            </a:r>
            <a:endParaRPr lang="en-US" dirty="0" smtClean="0"/>
          </a:p>
          <a:p>
            <a:endParaRPr lang="en-US" dirty="0"/>
          </a:p>
          <a:p>
            <a:r>
              <a:rPr lang="en-US" dirty="0" smtClean="0">
                <a:solidFill>
                  <a:schemeClr val="accent2">
                    <a:lumMod val="75000"/>
                  </a:schemeClr>
                </a:solidFill>
              </a:rPr>
              <a:t>// Clear</a:t>
            </a:r>
          </a:p>
          <a:p>
            <a:r>
              <a:rPr lang="en-US" dirty="0"/>
              <a:t>Windows.UI.Notifications.TileUpdateManager.CreateTileUpdaterForApplication().Clear(); </a:t>
            </a:r>
            <a:endParaRPr lang="ru-RU" dirty="0"/>
          </a:p>
        </p:txBody>
      </p:sp>
    </p:spTree>
    <p:extLst>
      <p:ext uri="{BB962C8B-B14F-4D97-AF65-F5344CB8AC3E}">
        <p14:creationId xmlns:p14="http://schemas.microsoft.com/office/powerpoint/2010/main" val="4113948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Очередь уведомлений</a:t>
            </a:r>
            <a:endParaRPr lang="en-US" dirty="0"/>
          </a:p>
        </p:txBody>
      </p:sp>
      <p:grpSp>
        <p:nvGrpSpPr>
          <p:cNvPr id="8" name="Group 7"/>
          <p:cNvGrpSpPr/>
          <p:nvPr/>
        </p:nvGrpSpPr>
        <p:grpSpPr>
          <a:xfrm>
            <a:off x="6173470" y="4133353"/>
            <a:ext cx="2795743" cy="2724057"/>
            <a:chOff x="5564695" y="5015589"/>
            <a:chExt cx="3209544" cy="3122062"/>
          </a:xfrm>
        </p:grpSpPr>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4695" y="5015589"/>
              <a:ext cx="3209544" cy="1566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4695" y="6578923"/>
              <a:ext cx="3205271" cy="1558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431" y="4133353"/>
            <a:ext cx="2808923" cy="1354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6173470" y="4133353"/>
            <a:ext cx="2808923" cy="2725725"/>
            <a:chOff x="5556536" y="3519954"/>
            <a:chExt cx="3223065" cy="3127601"/>
          </a:xfrm>
        </p:grpSpPr>
        <p:pic>
          <p:nvPicPr>
            <p:cNvPr id="13"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559207" y="3519954"/>
              <a:ext cx="3205271" cy="155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536" y="5074787"/>
              <a:ext cx="3223065" cy="1572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 name="Rectangle 15"/>
          <p:cNvSpPr/>
          <p:nvPr/>
        </p:nvSpPr>
        <p:spPr bwMode="auto">
          <a:xfrm>
            <a:off x="6153857" y="5490812"/>
            <a:ext cx="2828536" cy="136826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6175798" y="3983525"/>
            <a:ext cx="2828536" cy="149828"/>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p:nvGrpSpPr>
        <p:grpSpPr>
          <a:xfrm>
            <a:off x="3206431" y="1173163"/>
            <a:ext cx="5775962" cy="2810362"/>
            <a:chOff x="2102196" y="1173163"/>
            <a:chExt cx="5272229" cy="2565265"/>
          </a:xfrm>
        </p:grpSpPr>
        <p:sp>
          <p:nvSpPr>
            <p:cNvPr id="5" name="Rectangle 4"/>
            <p:cNvSpPr/>
            <p:nvPr/>
          </p:nvSpPr>
          <p:spPr bwMode="auto">
            <a:xfrm>
              <a:off x="4810474" y="1173163"/>
              <a:ext cx="2563951" cy="256526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Можно включить автоматическую ротацию последних пяти уведомлений</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6" name="Rectangle 5"/>
            <p:cNvSpPr/>
            <p:nvPr/>
          </p:nvSpPr>
          <p:spPr bwMode="auto">
            <a:xfrm>
              <a:off x="2102196" y="1173163"/>
              <a:ext cx="2563951" cy="256526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r>
                <a:rPr lang="ru-RU" sz="2400" dirty="0" smtClean="0">
                  <a:gradFill>
                    <a:gsLst>
                      <a:gs pos="1250">
                        <a:schemeClr val="tx1"/>
                      </a:gs>
                      <a:gs pos="100000">
                        <a:schemeClr val="tx1"/>
                      </a:gs>
                    </a:gsLst>
                    <a:lin ang="5400000" scaled="0"/>
                  </a:gradFill>
                </a:rPr>
                <a:t>По умолчанию показывается только последнее уведомление</a:t>
              </a:r>
              <a:endParaRPr lang="en-US" sz="2400" dirty="0">
                <a:gradFill>
                  <a:gsLst>
                    <a:gs pos="1250">
                      <a:schemeClr val="tx1"/>
                    </a:gs>
                    <a:gs pos="100000">
                      <a:schemeClr val="tx1"/>
                    </a:gs>
                  </a:gsLst>
                  <a:lin ang="5400000" scaled="0"/>
                </a:gradFill>
              </a:endParaRPr>
            </a:p>
          </p:txBody>
        </p:sp>
      </p:grpSp>
    </p:spTree>
    <p:extLst>
      <p:ext uri="{BB962C8B-B14F-4D97-AF65-F5344CB8AC3E}">
        <p14:creationId xmlns:p14="http://schemas.microsoft.com/office/powerpoint/2010/main" val="1087897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1.76655E-6 -2.75503E-6 L 1.76655E-6 -0.19685 " pathEditMode="relative" rAng="0" ptsTypes="AA">
                                      <p:cBhvr>
                                        <p:cTn id="6" dur="2000" fill="hold"/>
                                        <p:tgtEl>
                                          <p:spTgt spid="12"/>
                                        </p:tgtEl>
                                        <p:attrNameLst>
                                          <p:attrName>ppt_x</p:attrName>
                                          <p:attrName>ppt_y</p:attrName>
                                        </p:attrNameLst>
                                      </p:cBhvr>
                                      <p:rCtr x="0" y="-9854"/>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1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2.87129E-6 -2.75503E-6 L 2.87129E-6 -0.19685 " pathEditMode="relative" rAng="0" ptsTypes="AA">
                                      <p:cBhvr>
                                        <p:cTn id="13" dur="2000" fill="hold"/>
                                        <p:tgtEl>
                                          <p:spTgt spid="8"/>
                                        </p:tgtEl>
                                        <p:attrNameLst>
                                          <p:attrName>ppt_x</p:attrName>
                                          <p:attrName>ppt_y</p:attrName>
                                        </p:attrNameLst>
                                      </p:cBhvr>
                                      <p:rCtr x="0" y="-98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Вторичные плитки</a:t>
            </a:r>
            <a:endParaRPr lang="en-US" dirty="0"/>
          </a:p>
        </p:txBody>
      </p:sp>
      <p:sp>
        <p:nvSpPr>
          <p:cNvPr id="2" name="Текст 1"/>
          <p:cNvSpPr>
            <a:spLocks noGrp="1"/>
          </p:cNvSpPr>
          <p:nvPr>
            <p:ph type="body" sz="quarter" idx="10"/>
          </p:nvPr>
        </p:nvSpPr>
        <p:spPr>
          <a:xfrm>
            <a:off x="519112" y="1447799"/>
            <a:ext cx="7550067" cy="4793620"/>
          </a:xfrm>
        </p:spPr>
        <p:txBody>
          <a:bodyPr/>
          <a:lstStyle/>
          <a:p>
            <a:pPr>
              <a:spcBef>
                <a:spcPts val="1800"/>
              </a:spcBef>
            </a:pPr>
            <a:r>
              <a:rPr lang="ru-RU" dirty="0"/>
              <a:t>Плитки для</a:t>
            </a:r>
            <a:r>
              <a:rPr lang="en-US" dirty="0"/>
              <a:t> “</a:t>
            </a:r>
            <a:r>
              <a:rPr lang="ru-RU" dirty="0"/>
              <a:t>закрепления</a:t>
            </a:r>
            <a:r>
              <a:rPr lang="en-US" dirty="0"/>
              <a:t>” </a:t>
            </a:r>
            <a:r>
              <a:rPr lang="ru-RU" dirty="0"/>
              <a:t>контента из приложения</a:t>
            </a:r>
          </a:p>
          <a:p>
            <a:pPr lvl="1">
              <a:spcBef>
                <a:spcPts val="1800"/>
              </a:spcBef>
            </a:pPr>
            <a:r>
              <a:rPr lang="ru-RU" dirty="0"/>
              <a:t>Дополнительное пространство для приложения</a:t>
            </a:r>
            <a:endParaRPr lang="en-US" dirty="0"/>
          </a:p>
          <a:p>
            <a:pPr lvl="1">
              <a:spcBef>
                <a:spcPts val="1800"/>
              </a:spcBef>
            </a:pPr>
            <a:r>
              <a:rPr lang="ru-RU" dirty="0"/>
              <a:t>Те же возможности, что и у плитки приложения</a:t>
            </a:r>
          </a:p>
          <a:p>
            <a:pPr lvl="1">
              <a:spcBef>
                <a:spcPts val="1800"/>
              </a:spcBef>
            </a:pPr>
            <a:r>
              <a:rPr lang="ru-RU" dirty="0"/>
              <a:t>Запуск переводит к релевантному контенту</a:t>
            </a:r>
            <a:endParaRPr lang="en-US" dirty="0"/>
          </a:p>
          <a:p>
            <a:pPr>
              <a:spcBef>
                <a:spcPts val="1800"/>
              </a:spcBef>
            </a:pPr>
            <a:r>
              <a:rPr lang="ru-RU" dirty="0"/>
              <a:t>Закрепление инициализируется вызовом </a:t>
            </a:r>
            <a:r>
              <a:rPr lang="en-US" dirty="0"/>
              <a:t>API</a:t>
            </a:r>
            <a:r>
              <a:rPr lang="ru-RU" dirty="0"/>
              <a:t>, пользователь подтверждает через </a:t>
            </a:r>
            <a:r>
              <a:rPr lang="en-US" dirty="0"/>
              <a:t> </a:t>
            </a:r>
            <a:r>
              <a:rPr lang="ru-RU" dirty="0"/>
              <a:t>системный </a:t>
            </a:r>
            <a:r>
              <a:rPr lang="en-US" dirty="0"/>
              <a:t>UI</a:t>
            </a: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 r="1231" b="2310"/>
          <a:stretch/>
        </p:blipFill>
        <p:spPr bwMode="auto">
          <a:xfrm>
            <a:off x="8264939" y="1447799"/>
            <a:ext cx="3200442" cy="1538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64939" y="3195306"/>
            <a:ext cx="3200442" cy="156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595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0"/>
          </p:nvPr>
        </p:nvSpPr>
        <p:spPr>
          <a:xfrm>
            <a:off x="512764" y="1768475"/>
            <a:ext cx="11228440" cy="2437590"/>
          </a:xfrm>
        </p:spPr>
        <p:txBody>
          <a:bodyPr/>
          <a:lstStyle/>
          <a:p>
            <a:r>
              <a:rPr lang="ru-RU" dirty="0" smtClean="0"/>
              <a:t>Всплывающие уведомления</a:t>
            </a:r>
            <a:endParaRPr lang="ru-RU" dirty="0"/>
          </a:p>
        </p:txBody>
      </p:sp>
      <p:sp>
        <p:nvSpPr>
          <p:cNvPr id="6" name="Текст 5"/>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3730148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a:t>Всплывающие уведомления</a:t>
            </a:r>
          </a:p>
        </p:txBody>
      </p:sp>
      <p:sp>
        <p:nvSpPr>
          <p:cNvPr id="5" name="Текст 4"/>
          <p:cNvSpPr>
            <a:spLocks noGrp="1"/>
          </p:cNvSpPr>
          <p:nvPr>
            <p:ph type="body" sz="quarter" idx="10"/>
          </p:nvPr>
        </p:nvSpPr>
        <p:spPr>
          <a:xfrm>
            <a:off x="519112" y="1447799"/>
            <a:ext cx="11149013" cy="3380413"/>
          </a:xfrm>
        </p:spPr>
        <p:txBody>
          <a:bodyPr/>
          <a:lstStyle/>
          <a:p>
            <a:r>
              <a:rPr lang="ru-RU" dirty="0" smtClean="0">
                <a:gradFill>
                  <a:gsLst>
                    <a:gs pos="1250">
                      <a:schemeClr val="bg2">
                        <a:lumMod val="50000"/>
                      </a:schemeClr>
                    </a:gs>
                    <a:gs pos="100000">
                      <a:schemeClr val="bg2">
                        <a:lumMod val="50000"/>
                      </a:schemeClr>
                    </a:gs>
                  </a:gsLst>
                  <a:lin ang="5400000" scaled="0"/>
                </a:gradFill>
                <a:ea typeface="Segoe UI" pitchFamily="34" charset="0"/>
                <a:cs typeface="Segoe UI" pitchFamily="34" charset="0"/>
              </a:rPr>
              <a:t>Уведомления доставляют сообщения вне контекста приложения</a:t>
            </a:r>
          </a:p>
          <a:p>
            <a:pPr lvl="1"/>
            <a:r>
              <a:rPr lang="ru-RU" dirty="0" smtClean="0">
                <a:gradFill>
                  <a:gsLst>
                    <a:gs pos="1250">
                      <a:schemeClr val="bg2">
                        <a:lumMod val="50000"/>
                      </a:schemeClr>
                    </a:gs>
                    <a:gs pos="100000">
                      <a:schemeClr val="bg2">
                        <a:lumMod val="50000"/>
                      </a:schemeClr>
                    </a:gs>
                  </a:gsLst>
                  <a:lin ang="5400000" scaled="0"/>
                </a:gradFill>
                <a:ea typeface="Segoe UI" pitchFamily="34" charset="0"/>
                <a:cs typeface="Segoe UI" pitchFamily="34" charset="0"/>
              </a:rPr>
              <a:t>Мгновенно привлекают внимание пользователя</a:t>
            </a:r>
          </a:p>
          <a:p>
            <a:pPr lvl="1"/>
            <a:r>
              <a:rPr lang="ru-RU" dirty="0" smtClean="0">
                <a:gradFill>
                  <a:gsLst>
                    <a:gs pos="1250">
                      <a:schemeClr val="bg2">
                        <a:lumMod val="50000"/>
                      </a:schemeClr>
                    </a:gs>
                    <a:gs pos="100000">
                      <a:schemeClr val="bg2">
                        <a:lumMod val="50000"/>
                      </a:schemeClr>
                    </a:gs>
                  </a:gsLst>
                  <a:lin ang="5400000" scaled="0"/>
                </a:gradFill>
                <a:ea typeface="Segoe UI" pitchFamily="34" charset="0"/>
                <a:cs typeface="Segoe UI" pitchFamily="34" charset="0"/>
              </a:rPr>
              <a:t>Пользователь контролирует поведения и может отключить уведомления для вашего приложения</a:t>
            </a:r>
            <a:endParaRPr lang="en-US" dirty="0">
              <a:gradFill>
                <a:gsLst>
                  <a:gs pos="1250">
                    <a:schemeClr val="bg2">
                      <a:lumMod val="50000"/>
                    </a:schemeClr>
                  </a:gs>
                  <a:gs pos="100000">
                    <a:schemeClr val="bg2">
                      <a:lumMod val="50000"/>
                    </a:schemeClr>
                  </a:gs>
                </a:gsLst>
                <a:lin ang="5400000" scaled="0"/>
              </a:gradFill>
              <a:ea typeface="Segoe UI" pitchFamily="34" charset="0"/>
              <a:cs typeface="Segoe UI" pitchFamily="34" charset="0"/>
            </a:endParaRPr>
          </a:p>
          <a:p>
            <a:r>
              <a:rPr lang="ru-RU" dirty="0" smtClean="0">
                <a:gradFill>
                  <a:gsLst>
                    <a:gs pos="1250">
                      <a:schemeClr val="bg2">
                        <a:lumMod val="50000"/>
                      </a:schemeClr>
                    </a:gs>
                    <a:gs pos="100000">
                      <a:schemeClr val="bg2">
                        <a:lumMod val="50000"/>
                      </a:schemeClr>
                    </a:gs>
                  </a:gsLst>
                  <a:lin ang="5400000" scaled="0"/>
                </a:gradFill>
                <a:ea typeface="Segoe UI" pitchFamily="34" charset="0"/>
                <a:cs typeface="Segoe UI" pitchFamily="34" charset="0"/>
              </a:rPr>
              <a:t>Быстрый переход к релевантному контенту в вашем приложении</a:t>
            </a:r>
          </a:p>
          <a:p>
            <a:pPr lvl="1"/>
            <a:r>
              <a:rPr lang="ru-RU" dirty="0" smtClean="0">
                <a:gradFill>
                  <a:gsLst>
                    <a:gs pos="1250">
                      <a:schemeClr val="bg2">
                        <a:lumMod val="50000"/>
                      </a:schemeClr>
                    </a:gs>
                    <a:gs pos="100000">
                      <a:schemeClr val="bg2">
                        <a:lumMod val="50000"/>
                      </a:schemeClr>
                    </a:gs>
                  </a:gsLst>
                  <a:lin ang="5400000" scaled="0"/>
                </a:gradFill>
                <a:ea typeface="Segoe UI" pitchFamily="34" charset="0"/>
                <a:cs typeface="Segoe UI" pitchFamily="34" charset="0"/>
              </a:rPr>
              <a:t>Лучшие уведомления имеют персональную релевантность и чувствительны ко времени</a:t>
            </a:r>
            <a:endParaRPr lang="en-US" dirty="0">
              <a:gradFill>
                <a:gsLst>
                  <a:gs pos="1250">
                    <a:schemeClr val="bg2">
                      <a:lumMod val="50000"/>
                    </a:schemeClr>
                  </a:gs>
                  <a:gs pos="100000">
                    <a:schemeClr val="bg2">
                      <a:lumMod val="50000"/>
                    </a:schemeClr>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112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Шаблоны уведомлений</a:t>
            </a:r>
            <a:endParaRPr lang="en-US" dirty="0"/>
          </a:p>
        </p:txBody>
      </p:sp>
      <p:sp>
        <p:nvSpPr>
          <p:cNvPr id="6" name="Rectangle 5"/>
          <p:cNvSpPr/>
          <p:nvPr/>
        </p:nvSpPr>
        <p:spPr bwMode="auto">
          <a:xfrm>
            <a:off x="519113" y="1308915"/>
            <a:ext cx="10678459"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Всплывающие уведомления используют ту же архитектуру шаблонов, что и живые плитки</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sp>
        <p:nvSpPr>
          <p:cNvPr id="9" name="Rectangle 8"/>
          <p:cNvSpPr/>
          <p:nvPr/>
        </p:nvSpPr>
        <p:spPr bwMode="auto">
          <a:xfrm>
            <a:off x="519113" y="2160809"/>
            <a:ext cx="9926338"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Богатый набор опций отображения</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grpSp>
        <p:nvGrpSpPr>
          <p:cNvPr id="14" name="Group 13"/>
          <p:cNvGrpSpPr/>
          <p:nvPr/>
        </p:nvGrpSpPr>
        <p:grpSpPr>
          <a:xfrm>
            <a:off x="2066109" y="2880360"/>
            <a:ext cx="8056607" cy="3749040"/>
            <a:chOff x="2520777" y="2880360"/>
            <a:chExt cx="8056607" cy="3749040"/>
          </a:xfrm>
        </p:grpSpPr>
        <p:sp>
          <p:nvSpPr>
            <p:cNvPr id="13" name="Rectangle 12"/>
            <p:cNvSpPr/>
            <p:nvPr/>
          </p:nvSpPr>
          <p:spPr bwMode="auto">
            <a:xfrm>
              <a:off x="6949440" y="3829050"/>
              <a:ext cx="868680" cy="75438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949440" y="4857750"/>
              <a:ext cx="868680" cy="78867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2"/>
            <p:cNvPicPr>
              <a:picLocks noChangeAspect="1" noChangeArrowheads="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19456" t="24795" r="18616" b="23948"/>
            <a:stretch/>
          </p:blipFill>
          <p:spPr bwMode="auto">
            <a:xfrm>
              <a:off x="2520777" y="2880360"/>
              <a:ext cx="8056607" cy="3749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318781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0"/>
          </p:nvPr>
        </p:nvSpPr>
        <p:spPr>
          <a:xfrm>
            <a:off x="512764" y="1768475"/>
            <a:ext cx="11228440" cy="2437590"/>
          </a:xfrm>
        </p:spPr>
        <p:txBody>
          <a:bodyPr/>
          <a:lstStyle/>
          <a:p>
            <a:r>
              <a:rPr lang="ru-RU" dirty="0" smtClean="0"/>
              <a:t>Механизмы доставки уведомлений</a:t>
            </a:r>
            <a:endParaRPr lang="ru-RU" dirty="0"/>
          </a:p>
        </p:txBody>
      </p:sp>
      <p:sp>
        <p:nvSpPr>
          <p:cNvPr id="6" name="Текст 5"/>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1619428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ru-RU" sz="7000" dirty="0" smtClean="0"/>
              <a:t>Живые плитки и уведомления</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3447358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Механизмы доставки уведомлений</a:t>
            </a:r>
            <a:endParaRPr lang="en-US" dirty="0"/>
          </a:p>
        </p:txBody>
      </p:sp>
      <p:sp>
        <p:nvSpPr>
          <p:cNvPr id="6" name="Rectangle 5"/>
          <p:cNvSpPr/>
          <p:nvPr/>
        </p:nvSpPr>
        <p:spPr bwMode="auto">
          <a:xfrm>
            <a:off x="3448221" y="1978867"/>
            <a:ext cx="2563951" cy="883261"/>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По расписанию</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7" name="Rectangle 6"/>
          <p:cNvSpPr/>
          <p:nvPr/>
        </p:nvSpPr>
        <p:spPr bwMode="auto">
          <a:xfrm>
            <a:off x="739943" y="1978867"/>
            <a:ext cx="2563951" cy="88326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Локальные</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8" name="Rectangle 7"/>
          <p:cNvSpPr/>
          <p:nvPr/>
        </p:nvSpPr>
        <p:spPr bwMode="auto">
          <a:xfrm>
            <a:off x="6156498" y="1978867"/>
            <a:ext cx="2563951" cy="88326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Периодические</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9" name="Rectangle 8"/>
          <p:cNvSpPr/>
          <p:nvPr/>
        </p:nvSpPr>
        <p:spPr bwMode="auto">
          <a:xfrm>
            <a:off x="739943" y="2860315"/>
            <a:ext cx="2563951" cy="3203601"/>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a:lnSpc>
                <a:spcPct val="90000"/>
              </a:lnSpc>
              <a:spcBef>
                <a:spcPts val="1800"/>
              </a:spcBef>
            </a:pPr>
            <a:r>
              <a:rPr lang="ru-RU" sz="2400" dirty="0" smtClean="0">
                <a:solidFill>
                  <a:schemeClr val="tx1"/>
                </a:solidFill>
              </a:rPr>
              <a:t>Отправляет уведомление, пока работает ваше приложение</a:t>
            </a:r>
            <a:endParaRPr lang="en-US" sz="2400" dirty="0">
              <a:solidFill>
                <a:schemeClr val="tx1"/>
              </a:solidFill>
            </a:endParaRPr>
          </a:p>
        </p:txBody>
      </p:sp>
      <p:sp>
        <p:nvSpPr>
          <p:cNvPr id="10" name="Rectangle 9"/>
          <p:cNvSpPr/>
          <p:nvPr/>
        </p:nvSpPr>
        <p:spPr bwMode="auto">
          <a:xfrm>
            <a:off x="3448222" y="2860315"/>
            <a:ext cx="2563951" cy="3203601"/>
          </a:xfrm>
          <a:prstGeom prst="rect">
            <a:avLst/>
          </a:prstGeom>
          <a:solidFill>
            <a:schemeClr val="accent4">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a:lnSpc>
                <a:spcPct val="90000"/>
              </a:lnSpc>
              <a:spcBef>
                <a:spcPts val="1800"/>
              </a:spcBef>
            </a:pPr>
            <a:r>
              <a:rPr lang="ru-RU" sz="2400" dirty="0" smtClean="0">
                <a:solidFill>
                  <a:schemeClr val="tx1"/>
                </a:solidFill>
              </a:rPr>
              <a:t>Ставит уведомление на конкретное время</a:t>
            </a:r>
            <a:endParaRPr lang="en-US" sz="2400" dirty="0">
              <a:solidFill>
                <a:schemeClr val="tx1"/>
              </a:solidFill>
            </a:endParaRPr>
          </a:p>
        </p:txBody>
      </p:sp>
      <p:sp>
        <p:nvSpPr>
          <p:cNvPr id="11" name="Rectangle 10"/>
          <p:cNvSpPr/>
          <p:nvPr/>
        </p:nvSpPr>
        <p:spPr bwMode="auto">
          <a:xfrm>
            <a:off x="6156497" y="2860314"/>
            <a:ext cx="2563951" cy="3203602"/>
          </a:xfrm>
          <a:prstGeom prst="rect">
            <a:avLst/>
          </a:prstGeom>
          <a:solidFill>
            <a:schemeClr val="accent1">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a:lnSpc>
                <a:spcPct val="90000"/>
              </a:lnSpc>
              <a:spcBef>
                <a:spcPts val="1800"/>
              </a:spcBef>
            </a:pPr>
            <a:r>
              <a:rPr lang="ru-RU" sz="2400" dirty="0" smtClean="0">
                <a:solidFill>
                  <a:schemeClr val="tx1"/>
                </a:solidFill>
              </a:rPr>
              <a:t>Обновляет плитки и </a:t>
            </a:r>
            <a:r>
              <a:rPr lang="ru-RU" sz="2400" dirty="0" err="1" smtClean="0">
                <a:solidFill>
                  <a:schemeClr val="tx1"/>
                </a:solidFill>
              </a:rPr>
              <a:t>бейджи</a:t>
            </a:r>
            <a:r>
              <a:rPr lang="ru-RU" sz="2400" dirty="0" smtClean="0">
                <a:solidFill>
                  <a:schemeClr val="tx1"/>
                </a:solidFill>
              </a:rPr>
              <a:t> через фиксированные интервалы времени, запрашивая новый контент у сервиса</a:t>
            </a:r>
            <a:endParaRPr lang="en-US" sz="2400" dirty="0">
              <a:solidFill>
                <a:schemeClr val="tx1"/>
              </a:solidFill>
            </a:endParaRPr>
          </a:p>
        </p:txBody>
      </p:sp>
      <p:sp>
        <p:nvSpPr>
          <p:cNvPr id="15" name="Rectangle 14"/>
          <p:cNvSpPr/>
          <p:nvPr/>
        </p:nvSpPr>
        <p:spPr bwMode="auto">
          <a:xfrm>
            <a:off x="8864774" y="1978867"/>
            <a:ext cx="2563951" cy="883261"/>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err="1" smtClean="0">
                <a:gradFill>
                  <a:gsLst>
                    <a:gs pos="1250">
                      <a:schemeClr val="tx1"/>
                    </a:gs>
                    <a:gs pos="100000">
                      <a:schemeClr val="tx1"/>
                    </a:gs>
                  </a:gsLst>
                  <a:lin ang="5400000" scaled="0"/>
                </a:gradFill>
                <a:ea typeface="Segoe UI" pitchFamily="34" charset="0"/>
                <a:cs typeface="Segoe UI" pitchFamily="34" charset="0"/>
              </a:rPr>
              <a:t>Пуш</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17" name="Rectangle 16"/>
          <p:cNvSpPr/>
          <p:nvPr/>
        </p:nvSpPr>
        <p:spPr bwMode="auto">
          <a:xfrm>
            <a:off x="8868701" y="2860314"/>
            <a:ext cx="2563951" cy="3203602"/>
          </a:xfrm>
          <a:prstGeom prst="rect">
            <a:avLst/>
          </a:prstGeom>
          <a:solidFill>
            <a:schemeClr val="accent5">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t" anchorCtr="0" forceAA="0" compatLnSpc="1">
            <a:prstTxWarp prst="textNoShape">
              <a:avLst/>
            </a:prstTxWarp>
            <a:noAutofit/>
          </a:bodyPr>
          <a:lstStyle/>
          <a:p>
            <a:pPr>
              <a:lnSpc>
                <a:spcPct val="90000"/>
              </a:lnSpc>
              <a:spcBef>
                <a:spcPts val="1800"/>
              </a:spcBef>
            </a:pPr>
            <a:r>
              <a:rPr lang="ru-RU" sz="2400" dirty="0" smtClean="0">
                <a:solidFill>
                  <a:schemeClr val="tx1"/>
                </a:solidFill>
              </a:rPr>
              <a:t>Уведомления рассылаются напрямую из облачного сервиса для конкретного пользователя</a:t>
            </a:r>
            <a:endParaRPr lang="en-US" sz="2400" dirty="0">
              <a:solidFill>
                <a:schemeClr val="tx1"/>
              </a:solidFill>
            </a:endParaRPr>
          </a:p>
        </p:txBody>
      </p:sp>
    </p:spTree>
    <p:extLst>
      <p:ext uri="{BB962C8B-B14F-4D97-AF65-F5344CB8AC3E}">
        <p14:creationId xmlns:p14="http://schemas.microsoft.com/office/powerpoint/2010/main" val="28232447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quarter" idx="10"/>
          </p:nvPr>
        </p:nvSpPr>
        <p:spPr>
          <a:xfrm>
            <a:off x="512764" y="1768475"/>
            <a:ext cx="11228440" cy="2437590"/>
          </a:xfrm>
        </p:spPr>
        <p:txBody>
          <a:bodyPr/>
          <a:lstStyle/>
          <a:p>
            <a:r>
              <a:rPr lang="ru-RU" dirty="0" smtClean="0"/>
              <a:t>Периодические уведомления</a:t>
            </a:r>
            <a:endParaRPr lang="ru-RU" dirty="0"/>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44446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Периодические обновления</a:t>
            </a:r>
            <a:endParaRPr lang="en-US" dirty="0"/>
          </a:p>
        </p:txBody>
      </p:sp>
      <p:sp>
        <p:nvSpPr>
          <p:cNvPr id="3" name="Text Placeholder 2"/>
          <p:cNvSpPr>
            <a:spLocks noGrp="1"/>
          </p:cNvSpPr>
          <p:nvPr>
            <p:ph type="body" sz="quarter" idx="10"/>
          </p:nvPr>
        </p:nvSpPr>
        <p:spPr>
          <a:xfrm>
            <a:off x="754912" y="1447798"/>
            <a:ext cx="10913213" cy="4632159"/>
          </a:xfrm>
        </p:spPr>
        <p:txBody>
          <a:bodyPr>
            <a:normAutofit fontScale="92500" lnSpcReduction="10000"/>
          </a:bodyPr>
          <a:lstStyle/>
          <a:p>
            <a:pPr marL="268874">
              <a:buClr>
                <a:srgbClr val="00DCFF"/>
              </a:buClr>
            </a:pPr>
            <a:r>
              <a:rPr lang="en-US" sz="2400" dirty="0">
                <a:solidFill>
                  <a:schemeClr val="tx1"/>
                </a:solidFill>
              </a:rPr>
              <a:t>// </a:t>
            </a:r>
            <a:r>
              <a:rPr lang="en-US" sz="2400" dirty="0" smtClean="0">
                <a:solidFill>
                  <a:schemeClr val="tx1"/>
                </a:solidFill>
              </a:rPr>
              <a:t>update </a:t>
            </a:r>
            <a:r>
              <a:rPr lang="en-US" sz="2400" dirty="0">
                <a:solidFill>
                  <a:schemeClr val="tx1"/>
                </a:solidFill>
              </a:rPr>
              <a:t>the tile poll URL</a:t>
            </a:r>
          </a:p>
          <a:p>
            <a:pPr marL="268874">
              <a:buClr>
                <a:srgbClr val="00DCFF"/>
              </a:buClr>
            </a:pPr>
            <a:r>
              <a:rPr lang="en-US" sz="2400" dirty="0" err="1">
                <a:solidFill>
                  <a:schemeClr val="accent1"/>
                </a:solidFill>
                <a:highlight>
                  <a:srgbClr val="FFFFFF"/>
                </a:highlight>
                <a:latin typeface="Consolas"/>
                <a:ea typeface="Calibri"/>
              </a:rPr>
              <a:t>var</a:t>
            </a:r>
            <a:r>
              <a:rPr lang="en-US" sz="2400" dirty="0">
                <a:solidFill>
                  <a:schemeClr val="accent1"/>
                </a:solidFill>
                <a:highlight>
                  <a:srgbClr val="FFFFFF"/>
                </a:highlight>
                <a:latin typeface="Consolas"/>
                <a:ea typeface="Calibri"/>
              </a:rPr>
              <a:t> </a:t>
            </a:r>
            <a:r>
              <a:rPr lang="en-US" sz="2400" dirty="0" err="1">
                <a:solidFill>
                  <a:schemeClr val="tx1"/>
                </a:solidFill>
                <a:highlight>
                  <a:srgbClr val="FFFFFF"/>
                </a:highlight>
                <a:latin typeface="Consolas"/>
                <a:ea typeface="Calibri"/>
              </a:rPr>
              <a:t>polledUri</a:t>
            </a:r>
            <a:r>
              <a:rPr lang="en-US" sz="2400" dirty="0">
                <a:solidFill>
                  <a:schemeClr val="tx1"/>
                </a:solidFill>
                <a:highlight>
                  <a:srgbClr val="FFFFFF"/>
                </a:highlight>
                <a:latin typeface="Consolas"/>
                <a:ea typeface="Calibri"/>
              </a:rPr>
              <a:t> = </a:t>
            </a:r>
            <a:r>
              <a:rPr lang="en-US" sz="2400" dirty="0">
                <a:solidFill>
                  <a:schemeClr val="accent1"/>
                </a:solidFill>
                <a:highlight>
                  <a:srgbClr val="FFFFFF"/>
                </a:highlight>
                <a:latin typeface="Consolas"/>
                <a:ea typeface="Calibri"/>
              </a:rPr>
              <a:t>new</a:t>
            </a:r>
            <a:r>
              <a:rPr lang="en-US" sz="2400" dirty="0">
                <a:solidFill>
                  <a:schemeClr val="tx1"/>
                </a:solidFill>
                <a:highlight>
                  <a:srgbClr val="FFFFFF"/>
                </a:highlight>
                <a:latin typeface="Consolas"/>
                <a:ea typeface="Calibri"/>
              </a:rPr>
              <a:t> </a:t>
            </a:r>
            <a:r>
              <a:rPr lang="en-US" sz="2400" dirty="0" err="1">
                <a:solidFill>
                  <a:schemeClr val="tx1"/>
                </a:solidFill>
                <a:highlight>
                  <a:srgbClr val="FFFFFF"/>
                </a:highlight>
                <a:latin typeface="Consolas"/>
                <a:ea typeface="Calibri"/>
              </a:rPr>
              <a:t>Windows.Foundation.Uri</a:t>
            </a:r>
            <a:r>
              <a:rPr lang="en-US" sz="2400" dirty="0">
                <a:solidFill>
                  <a:schemeClr val="tx1"/>
                </a:solidFill>
                <a:highlight>
                  <a:srgbClr val="FFFFFF"/>
                </a:highlight>
                <a:latin typeface="Consolas"/>
                <a:ea typeface="Calibri"/>
              </a:rPr>
              <a:t>(</a:t>
            </a:r>
            <a:r>
              <a:rPr lang="en-US" sz="2400" dirty="0">
                <a:solidFill>
                  <a:schemeClr val="accent4"/>
                </a:solidFill>
                <a:highlight>
                  <a:srgbClr val="FFFFFF"/>
                </a:highlight>
                <a:latin typeface="Consolas"/>
                <a:ea typeface="Calibri"/>
              </a:rPr>
              <a:t>"http</a:t>
            </a:r>
            <a:r>
              <a:rPr lang="en-US" sz="2400" dirty="0" smtClean="0">
                <a:solidFill>
                  <a:schemeClr val="accent4"/>
                </a:solidFill>
                <a:highlight>
                  <a:srgbClr val="FFFFFF"/>
                </a:highlight>
                <a:latin typeface="Consolas"/>
                <a:ea typeface="Calibri"/>
              </a:rPr>
              <a:t>://www.contoso.com/tile.xml</a:t>
            </a:r>
            <a:r>
              <a:rPr lang="en-US" sz="2400" dirty="0">
                <a:solidFill>
                  <a:schemeClr val="accent4"/>
                </a:solidFill>
                <a:highlight>
                  <a:srgbClr val="FFFFFF"/>
                </a:highlight>
                <a:latin typeface="Consolas"/>
                <a:ea typeface="Calibri"/>
              </a:rPr>
              <a:t>"</a:t>
            </a:r>
            <a:r>
              <a:rPr lang="en-US" sz="2400" dirty="0">
                <a:solidFill>
                  <a:schemeClr val="tx1"/>
                </a:solidFill>
                <a:highlight>
                  <a:srgbClr val="FFFFFF"/>
                </a:highlight>
                <a:latin typeface="Consolas"/>
                <a:ea typeface="Calibri"/>
              </a:rPr>
              <a:t>);</a:t>
            </a:r>
          </a:p>
          <a:p>
            <a:pPr marL="268874">
              <a:buClr>
                <a:srgbClr val="00DCFF"/>
              </a:buClr>
            </a:pPr>
            <a:endParaRPr lang="en-US" sz="2400" dirty="0" smtClean="0">
              <a:solidFill>
                <a:schemeClr val="tx1"/>
              </a:solidFill>
              <a:highlight>
                <a:srgbClr val="FFFFFF"/>
              </a:highlight>
              <a:latin typeface="Consolas"/>
              <a:ea typeface="Calibri"/>
            </a:endParaRPr>
          </a:p>
          <a:p>
            <a:pPr marL="268874">
              <a:buClr>
                <a:srgbClr val="00DCFF"/>
              </a:buClr>
            </a:pPr>
            <a:r>
              <a:rPr lang="en-US" sz="2400" dirty="0" err="1">
                <a:solidFill>
                  <a:schemeClr val="accent1"/>
                </a:solidFill>
                <a:highlight>
                  <a:srgbClr val="FFFFFF"/>
                </a:highlight>
                <a:latin typeface="Consolas"/>
                <a:ea typeface="Calibri"/>
              </a:rPr>
              <a:t>var</a:t>
            </a:r>
            <a:r>
              <a:rPr lang="en-US" sz="2400" dirty="0" smtClean="0">
                <a:solidFill>
                  <a:schemeClr val="tx1"/>
                </a:solidFill>
                <a:highlight>
                  <a:srgbClr val="FFFFFF"/>
                </a:highlight>
                <a:latin typeface="Consolas"/>
                <a:ea typeface="Calibri"/>
              </a:rPr>
              <a:t> </a:t>
            </a:r>
            <a:r>
              <a:rPr lang="en-US" sz="2400" dirty="0">
                <a:solidFill>
                  <a:schemeClr val="tx1"/>
                </a:solidFill>
                <a:highlight>
                  <a:srgbClr val="FFFFFF"/>
                </a:highlight>
                <a:latin typeface="Consolas"/>
                <a:ea typeface="Calibri"/>
              </a:rPr>
              <a:t>recurrence = </a:t>
            </a:r>
            <a:r>
              <a:rPr lang="en-US" sz="2400" dirty="0" err="1">
                <a:solidFill>
                  <a:schemeClr val="tx1"/>
                </a:solidFill>
                <a:highlight>
                  <a:srgbClr val="FFFFFF"/>
                </a:highlight>
                <a:latin typeface="Consolas"/>
                <a:ea typeface="Calibri"/>
              </a:rPr>
              <a:t>Windows.UI.Notifications.PeriodicUpdateRecurrence.halfHour</a:t>
            </a:r>
            <a:r>
              <a:rPr lang="en-US" sz="2400" dirty="0">
                <a:solidFill>
                  <a:schemeClr val="tx1"/>
                </a:solidFill>
                <a:highlight>
                  <a:srgbClr val="FFFFFF"/>
                </a:highlight>
                <a:latin typeface="Consolas"/>
                <a:ea typeface="Calibri"/>
              </a:rPr>
              <a:t>;</a:t>
            </a:r>
          </a:p>
          <a:p>
            <a:pPr marL="268874">
              <a:buClr>
                <a:srgbClr val="00DCFF"/>
              </a:buClr>
            </a:pPr>
            <a:endParaRPr lang="en-US" sz="2400" dirty="0" smtClean="0">
              <a:solidFill>
                <a:schemeClr val="tx1"/>
              </a:solidFill>
              <a:highlight>
                <a:srgbClr val="FFFFFF"/>
              </a:highlight>
              <a:latin typeface="Consolas"/>
              <a:ea typeface="Calibri"/>
            </a:endParaRPr>
          </a:p>
          <a:p>
            <a:pPr marL="268874">
              <a:buClr>
                <a:srgbClr val="00DCFF"/>
              </a:buClr>
            </a:pPr>
            <a:r>
              <a:rPr lang="en-US" sz="2400" dirty="0" err="1">
                <a:solidFill>
                  <a:schemeClr val="accent1"/>
                </a:solidFill>
                <a:highlight>
                  <a:srgbClr val="FFFFFF"/>
                </a:highlight>
                <a:latin typeface="Consolas"/>
                <a:ea typeface="Calibri"/>
              </a:rPr>
              <a:t>var</a:t>
            </a:r>
            <a:r>
              <a:rPr lang="en-US" sz="2400" dirty="0" smtClean="0">
                <a:solidFill>
                  <a:schemeClr val="tx1"/>
                </a:solidFill>
                <a:highlight>
                  <a:srgbClr val="FFFFFF"/>
                </a:highlight>
                <a:latin typeface="Consolas"/>
                <a:ea typeface="Calibri"/>
              </a:rPr>
              <a:t> </a:t>
            </a:r>
            <a:r>
              <a:rPr lang="en-US" sz="2400" dirty="0" err="1">
                <a:solidFill>
                  <a:schemeClr val="tx1"/>
                </a:solidFill>
                <a:highlight>
                  <a:srgbClr val="FFFFFF"/>
                </a:highlight>
                <a:latin typeface="Consolas"/>
                <a:ea typeface="Calibri"/>
              </a:rPr>
              <a:t>tileUpdater</a:t>
            </a:r>
            <a:r>
              <a:rPr lang="en-US" sz="2400" dirty="0">
                <a:solidFill>
                  <a:schemeClr val="tx1"/>
                </a:solidFill>
                <a:highlight>
                  <a:srgbClr val="FFFFFF"/>
                </a:highlight>
                <a:latin typeface="Consolas"/>
                <a:ea typeface="Calibri"/>
              </a:rPr>
              <a:t> = Windows.UI.Notifications.TileUpdateManager.createTileUpdaterForApplication();</a:t>
            </a:r>
          </a:p>
          <a:p>
            <a:pPr marL="268874">
              <a:buClr>
                <a:srgbClr val="00DCFF"/>
              </a:buClr>
            </a:pPr>
            <a:endParaRPr lang="en-US" sz="2400" dirty="0" smtClean="0">
              <a:solidFill>
                <a:schemeClr val="tx1"/>
              </a:solidFill>
              <a:highlight>
                <a:srgbClr val="FFFFFF"/>
              </a:highlight>
              <a:latin typeface="Consolas"/>
              <a:ea typeface="Calibri"/>
            </a:endParaRPr>
          </a:p>
          <a:p>
            <a:pPr marL="268874">
              <a:buClr>
                <a:srgbClr val="00DCFF"/>
              </a:buClr>
            </a:pPr>
            <a:r>
              <a:rPr lang="en-US" sz="2400" dirty="0" err="1" smtClean="0">
                <a:solidFill>
                  <a:schemeClr val="tx1"/>
                </a:solidFill>
                <a:highlight>
                  <a:srgbClr val="FFFFFF"/>
                </a:highlight>
                <a:latin typeface="Consolas"/>
                <a:ea typeface="Calibri"/>
              </a:rPr>
              <a:t>tileUpdater.startPeriodicUpdate</a:t>
            </a:r>
            <a:r>
              <a:rPr lang="en-US" sz="2400" dirty="0" smtClean="0">
                <a:solidFill>
                  <a:schemeClr val="tx1"/>
                </a:solidFill>
                <a:highlight>
                  <a:srgbClr val="FFFFFF"/>
                </a:highlight>
                <a:latin typeface="Consolas"/>
                <a:ea typeface="Calibri"/>
              </a:rPr>
              <a:t>(</a:t>
            </a:r>
            <a:r>
              <a:rPr lang="en-US" sz="2400" dirty="0" err="1" smtClean="0">
                <a:solidFill>
                  <a:schemeClr val="tx1"/>
                </a:solidFill>
                <a:highlight>
                  <a:srgbClr val="FFFFFF"/>
                </a:highlight>
                <a:latin typeface="Consolas"/>
                <a:ea typeface="Calibri"/>
              </a:rPr>
              <a:t>polledUri</a:t>
            </a:r>
            <a:r>
              <a:rPr lang="en-US" sz="2400" dirty="0">
                <a:solidFill>
                  <a:schemeClr val="tx1"/>
                </a:solidFill>
                <a:highlight>
                  <a:srgbClr val="FFFFFF"/>
                </a:highlight>
                <a:latin typeface="Consolas"/>
                <a:ea typeface="Calibri"/>
              </a:rPr>
              <a:t>, recurrence);</a:t>
            </a:r>
          </a:p>
          <a:p>
            <a:endParaRPr lang="en-US" dirty="0">
              <a:solidFill>
                <a:schemeClr val="tx1"/>
              </a:solidFill>
            </a:endParaRPr>
          </a:p>
        </p:txBody>
      </p:sp>
    </p:spTree>
    <p:extLst>
      <p:ext uri="{BB962C8B-B14F-4D97-AF65-F5344CB8AC3E}">
        <p14:creationId xmlns:p14="http://schemas.microsoft.com/office/powerpoint/2010/main" val="678635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0"/>
          </p:nvPr>
        </p:nvSpPr>
        <p:spPr>
          <a:xfrm>
            <a:off x="512764" y="1768475"/>
            <a:ext cx="11228440" cy="3656386"/>
          </a:xfrm>
        </p:spPr>
        <p:txBody>
          <a:bodyPr/>
          <a:lstStyle/>
          <a:p>
            <a:r>
              <a:rPr lang="en-US" dirty="0"/>
              <a:t>Windows Push Notification Service</a:t>
            </a:r>
            <a:br>
              <a:rPr lang="en-US" dirty="0"/>
            </a:br>
            <a:r>
              <a:rPr lang="en-US" dirty="0"/>
              <a:t>(WNS)</a:t>
            </a:r>
            <a:endParaRPr lang="ru-RU" dirty="0"/>
          </a:p>
        </p:txBody>
      </p:sp>
      <p:sp>
        <p:nvSpPr>
          <p:cNvPr id="6" name="Текст 5"/>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1179512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dirty="0"/>
              <a:t>Windows Push Notification Service</a:t>
            </a:r>
            <a:endParaRPr lang="ru-RU" dirty="0"/>
          </a:p>
        </p:txBody>
      </p:sp>
      <p:sp>
        <p:nvSpPr>
          <p:cNvPr id="4" name="Текст 3"/>
          <p:cNvSpPr>
            <a:spLocks noGrp="1"/>
          </p:cNvSpPr>
          <p:nvPr>
            <p:ph type="body" sz="quarter" idx="10"/>
          </p:nvPr>
        </p:nvSpPr>
        <p:spPr>
          <a:xfrm>
            <a:off x="519112" y="1447799"/>
            <a:ext cx="11149013" cy="3985706"/>
          </a:xfrm>
        </p:spPr>
        <p:txBody>
          <a:bodyPr/>
          <a:lstStyle/>
          <a:p>
            <a:r>
              <a:rPr lang="ru-RU"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Доставка обновлений для плиток и уведомлений через интернет</a:t>
            </a:r>
          </a:p>
          <a:p>
            <a:pPr lvl="1"/>
            <a:r>
              <a:rPr lang="ru-RU"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Уведомления показываются пользователю даже если ваше приложение не запущено</a:t>
            </a:r>
          </a:p>
          <a:p>
            <a:r>
              <a:rPr lang="en-US"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WNS </a:t>
            </a:r>
            <a:r>
              <a:rPr lang="ru-RU"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берет на себя взаимодействие с вашим приложением</a:t>
            </a:r>
          </a:p>
          <a:p>
            <a:pPr lvl="1"/>
            <a:r>
              <a:rPr lang="ru-RU"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Масштабируется на миллионы пользователей</a:t>
            </a:r>
          </a:p>
          <a:p>
            <a:pPr lvl="1"/>
            <a:r>
              <a:rPr lang="en-US"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WNS </a:t>
            </a:r>
            <a:r>
              <a:rPr lang="ru-RU" dirty="0" smtClean="0">
                <a:gradFill>
                  <a:gsLst>
                    <a:gs pos="0">
                      <a:schemeClr val="bg2">
                        <a:lumMod val="50000"/>
                      </a:schemeClr>
                    </a:gs>
                    <a:gs pos="100000">
                      <a:schemeClr val="bg2">
                        <a:lumMod val="50000"/>
                      </a:schemeClr>
                    </a:gs>
                  </a:gsLst>
                  <a:lin ang="5400000" scaled="0"/>
                </a:gradFill>
                <a:ea typeface="Segoe UI" pitchFamily="34" charset="0"/>
                <a:cs typeface="Segoe UI" pitchFamily="34" charset="0"/>
              </a:rPr>
              <a:t>– бесплатный сервис для вашего приложения</a:t>
            </a:r>
            <a:endParaRPr lang="en-US" dirty="0">
              <a:gradFill>
                <a:gsLst>
                  <a:gs pos="0">
                    <a:schemeClr val="bg2">
                      <a:lumMod val="50000"/>
                    </a:schemeClr>
                  </a:gs>
                  <a:gs pos="100000">
                    <a:schemeClr val="bg2">
                      <a:lumMod val="50000"/>
                    </a:schemeClr>
                  </a:gs>
                </a:gsLst>
                <a:lin ang="5400000" scaled="0"/>
              </a:gradFill>
              <a:ea typeface="Segoe UI" pitchFamily="34" charset="0"/>
              <a:cs typeface="Segoe UI" pitchFamily="34" charset="0"/>
            </a:endParaRPr>
          </a:p>
          <a:p>
            <a:endParaRPr lang="ru-RU" dirty="0"/>
          </a:p>
        </p:txBody>
      </p:sp>
    </p:spTree>
    <p:extLst>
      <p:ext uri="{BB962C8B-B14F-4D97-AF65-F5344CB8AC3E}">
        <p14:creationId xmlns:p14="http://schemas.microsoft.com/office/powerpoint/2010/main" val="3475350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Обзор </a:t>
            </a:r>
            <a:r>
              <a:rPr lang="ru-RU" dirty="0" err="1" smtClean="0"/>
              <a:t>пуш</a:t>
            </a:r>
            <a:r>
              <a:rPr lang="ru-RU" dirty="0" smtClean="0"/>
              <a:t>-уведомлений</a:t>
            </a:r>
            <a:endParaRPr lang="en-US" dirty="0"/>
          </a:p>
        </p:txBody>
      </p:sp>
      <p:sp>
        <p:nvSpPr>
          <p:cNvPr id="5" name="Rectangle 4"/>
          <p:cNvSpPr/>
          <p:nvPr/>
        </p:nvSpPr>
        <p:spPr bwMode="auto">
          <a:xfrm>
            <a:off x="519113" y="1417593"/>
            <a:ext cx="2017832" cy="4816173"/>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r>
              <a:rPr lang="en-US" sz="2400" dirty="0">
                <a:gradFill>
                  <a:gsLst>
                    <a:gs pos="1250">
                      <a:schemeClr val="tx1"/>
                    </a:gs>
                    <a:gs pos="100000">
                      <a:schemeClr val="tx1"/>
                    </a:gs>
                  </a:gsLst>
                  <a:lin ang="5400000" scaled="0"/>
                </a:gradFill>
                <a:ea typeface="Segoe UI" pitchFamily="34" charset="0"/>
                <a:cs typeface="Segoe UI" pitchFamily="34" charset="0"/>
              </a:rPr>
              <a:t>Windows  8</a:t>
            </a:r>
          </a:p>
        </p:txBody>
      </p:sp>
      <p:sp>
        <p:nvSpPr>
          <p:cNvPr id="6" name="Rectangle 5"/>
          <p:cNvSpPr/>
          <p:nvPr/>
        </p:nvSpPr>
        <p:spPr bwMode="auto">
          <a:xfrm>
            <a:off x="3330733" y="1417594"/>
            <a:ext cx="2017832" cy="201783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r>
              <a:rPr lang="en-US" sz="2000" dirty="0">
                <a:gradFill>
                  <a:gsLst>
                    <a:gs pos="1250">
                      <a:schemeClr val="tx1"/>
                    </a:gs>
                    <a:gs pos="100000">
                      <a:schemeClr val="tx1"/>
                    </a:gs>
                  </a:gsLst>
                  <a:lin ang="5400000" scaled="0"/>
                </a:gradFill>
                <a:ea typeface="Segoe UI" pitchFamily="34" charset="0"/>
                <a:cs typeface="Segoe UI" pitchFamily="34" charset="0"/>
              </a:rPr>
              <a:t>Cloud Service</a:t>
            </a:r>
          </a:p>
        </p:txBody>
      </p:sp>
      <p:sp>
        <p:nvSpPr>
          <p:cNvPr id="7" name="Rectangle 6"/>
          <p:cNvSpPr/>
          <p:nvPr/>
        </p:nvSpPr>
        <p:spPr bwMode="auto">
          <a:xfrm>
            <a:off x="3330733" y="4215934"/>
            <a:ext cx="2017832" cy="201783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r>
              <a:rPr lang="en-US" sz="2000" dirty="0">
                <a:gradFill>
                  <a:gsLst>
                    <a:gs pos="1250">
                      <a:schemeClr val="tx1"/>
                    </a:gs>
                    <a:gs pos="100000">
                      <a:schemeClr val="tx1"/>
                    </a:gs>
                  </a:gsLst>
                  <a:lin ang="5400000" scaled="0"/>
                </a:gradFill>
                <a:ea typeface="Segoe UI" pitchFamily="34" charset="0"/>
                <a:cs typeface="Segoe UI" pitchFamily="34" charset="0"/>
              </a:rPr>
              <a:t>Windows </a:t>
            </a:r>
            <a:r>
              <a:rPr lang="en-US" sz="2000" dirty="0" smtClean="0">
                <a:gradFill>
                  <a:gsLst>
                    <a:gs pos="1250">
                      <a:schemeClr val="tx1"/>
                    </a:gs>
                    <a:gs pos="100000">
                      <a:schemeClr val="tx1"/>
                    </a:gs>
                  </a:gsLst>
                  <a:lin ang="5400000" scaled="0"/>
                </a:gradFill>
                <a:ea typeface="Segoe UI" pitchFamily="34" charset="0"/>
                <a:cs typeface="Segoe UI" pitchFamily="34" charset="0"/>
              </a:rPr>
              <a:t>Notification </a:t>
            </a:r>
            <a:r>
              <a:rPr lang="en-US" sz="2000" dirty="0">
                <a:gradFill>
                  <a:gsLst>
                    <a:gs pos="1250">
                      <a:schemeClr val="tx1"/>
                    </a:gs>
                    <a:gs pos="100000">
                      <a:schemeClr val="tx1"/>
                    </a:gs>
                  </a:gsLst>
                  <a:lin ang="5400000" scaled="0"/>
                </a:gradFill>
                <a:ea typeface="Segoe UI" pitchFamily="34" charset="0"/>
                <a:cs typeface="Segoe UI" pitchFamily="34" charset="0"/>
              </a:rPr>
              <a:t>Service</a:t>
            </a: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6322" r="26573" b="58654"/>
          <a:stretch/>
        </p:blipFill>
        <p:spPr>
          <a:xfrm>
            <a:off x="3897270" y="2299820"/>
            <a:ext cx="884759" cy="777335"/>
          </a:xfrm>
          <a:prstGeom prst="rect">
            <a:avLst/>
          </a:prstGeom>
        </p:spPr>
      </p:pic>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6322" r="26573" b="58654"/>
          <a:stretch/>
        </p:blipFill>
        <p:spPr>
          <a:xfrm>
            <a:off x="3897270" y="5188468"/>
            <a:ext cx="884759" cy="777335"/>
          </a:xfrm>
          <a:prstGeom prst="rect">
            <a:avLst/>
          </a:prstGeom>
        </p:spPr>
      </p:pic>
      <p:sp>
        <p:nvSpPr>
          <p:cNvPr id="10" name="Rectangle 9"/>
          <p:cNvSpPr/>
          <p:nvPr/>
        </p:nvSpPr>
        <p:spPr bwMode="auto">
          <a:xfrm>
            <a:off x="844208" y="2067784"/>
            <a:ext cx="1367642" cy="136764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dirty="0" smtClean="0">
                <a:gradFill>
                  <a:gsLst>
                    <a:gs pos="1250">
                      <a:schemeClr val="tx1"/>
                    </a:gs>
                    <a:gs pos="100000">
                      <a:schemeClr val="tx1"/>
                    </a:gs>
                  </a:gsLst>
                  <a:lin ang="5400000" scaled="0"/>
                </a:gradFill>
                <a:ea typeface="Segoe UI" pitchFamily="34" charset="0"/>
                <a:cs typeface="Segoe UI" pitchFamily="34" charset="0"/>
              </a:rPr>
              <a:t>Windows</a:t>
            </a:r>
            <a:br>
              <a:rPr lang="en-US" dirty="0" smtClean="0">
                <a:gradFill>
                  <a:gsLst>
                    <a:gs pos="1250">
                      <a:schemeClr val="tx1"/>
                    </a:gs>
                    <a:gs pos="100000">
                      <a:schemeClr val="tx1"/>
                    </a:gs>
                  </a:gsLst>
                  <a:lin ang="5400000" scaled="0"/>
                </a:gradFill>
                <a:ea typeface="Segoe UI" pitchFamily="34" charset="0"/>
                <a:cs typeface="Segoe UI" pitchFamily="34" charset="0"/>
              </a:rPr>
            </a:br>
            <a:r>
              <a:rPr lang="en-US" dirty="0" smtClean="0">
                <a:gradFill>
                  <a:gsLst>
                    <a:gs pos="1250">
                      <a:schemeClr val="tx1"/>
                    </a:gs>
                    <a:gs pos="100000">
                      <a:schemeClr val="tx1"/>
                    </a:gs>
                  </a:gsLst>
                  <a:lin ang="5400000" scaled="0"/>
                </a:gradFill>
                <a:ea typeface="Segoe UI" pitchFamily="34" charset="0"/>
                <a:cs typeface="Segoe UI" pitchFamily="34" charset="0"/>
              </a:rPr>
              <a:t>Store </a:t>
            </a:r>
            <a:br>
              <a:rPr lang="en-US" dirty="0" smtClean="0">
                <a:gradFill>
                  <a:gsLst>
                    <a:gs pos="1250">
                      <a:schemeClr val="tx1"/>
                    </a:gs>
                    <a:gs pos="100000">
                      <a:schemeClr val="tx1"/>
                    </a:gs>
                  </a:gsLst>
                  <a:lin ang="5400000" scaled="0"/>
                </a:gradFill>
                <a:ea typeface="Segoe UI" pitchFamily="34" charset="0"/>
                <a:cs typeface="Segoe UI" pitchFamily="34" charset="0"/>
              </a:rPr>
            </a:br>
            <a:r>
              <a:rPr lang="en-US" dirty="0" smtClean="0">
                <a:gradFill>
                  <a:gsLst>
                    <a:gs pos="1250">
                      <a:schemeClr val="tx1"/>
                    </a:gs>
                    <a:gs pos="100000">
                      <a:schemeClr val="tx1"/>
                    </a:gs>
                  </a:gsLst>
                  <a:lin ang="5400000" scaled="0"/>
                </a:gradFill>
                <a:ea typeface="Segoe UI" pitchFamily="34" charset="0"/>
                <a:cs typeface="Segoe UI" pitchFamily="34" charset="0"/>
              </a:rPr>
              <a:t>App</a:t>
            </a:r>
            <a:endParaRPr lang="en-US" dirty="0">
              <a:gradFill>
                <a:gsLst>
                  <a:gs pos="1250">
                    <a:schemeClr val="tx1"/>
                  </a:gs>
                  <a:gs pos="100000">
                    <a:schemeClr val="tx1"/>
                  </a:gs>
                </a:gsLst>
                <a:lin ang="5400000" scaled="0"/>
              </a:gradFill>
              <a:ea typeface="Segoe UI" pitchFamily="34" charset="0"/>
              <a:cs typeface="Segoe UI" pitchFamily="34" charset="0"/>
            </a:endParaRPr>
          </a:p>
        </p:txBody>
      </p:sp>
      <p:sp>
        <p:nvSpPr>
          <p:cNvPr id="11" name="Rectangle 10"/>
          <p:cNvSpPr/>
          <p:nvPr/>
        </p:nvSpPr>
        <p:spPr bwMode="auto">
          <a:xfrm>
            <a:off x="844208" y="4215934"/>
            <a:ext cx="1367642" cy="136764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dirty="0">
                <a:gradFill>
                  <a:gsLst>
                    <a:gs pos="1250">
                      <a:schemeClr val="tx1"/>
                    </a:gs>
                    <a:gs pos="100000">
                      <a:schemeClr val="tx1"/>
                    </a:gs>
                  </a:gsLst>
                  <a:lin ang="5400000" scaled="0"/>
                </a:gradFill>
                <a:ea typeface="Segoe UI" pitchFamily="34" charset="0"/>
                <a:cs typeface="Segoe UI" pitchFamily="34" charset="0"/>
              </a:rPr>
              <a:t>Notification</a:t>
            </a:r>
          </a:p>
          <a:p>
            <a:pPr algn="ctr" defTabSz="914099" fontAlgn="base">
              <a:lnSpc>
                <a:spcPct val="90000"/>
              </a:lnSpc>
              <a:spcBef>
                <a:spcPct val="0"/>
              </a:spcBef>
              <a:spcAft>
                <a:spcPct val="0"/>
              </a:spcAft>
            </a:pPr>
            <a:r>
              <a:rPr lang="en-US" dirty="0">
                <a:gradFill>
                  <a:gsLst>
                    <a:gs pos="1250">
                      <a:schemeClr val="tx1"/>
                    </a:gs>
                    <a:gs pos="100000">
                      <a:schemeClr val="tx1"/>
                    </a:gs>
                  </a:gsLst>
                  <a:lin ang="5400000" scaled="0"/>
                </a:gradFill>
                <a:ea typeface="Segoe UI" pitchFamily="34" charset="0"/>
                <a:cs typeface="Segoe UI" pitchFamily="34" charset="0"/>
              </a:rPr>
              <a:t>Client Platform</a:t>
            </a:r>
          </a:p>
        </p:txBody>
      </p:sp>
      <p:sp>
        <p:nvSpPr>
          <p:cNvPr id="12" name="Left-Right Arrow 11"/>
          <p:cNvSpPr/>
          <p:nvPr/>
        </p:nvSpPr>
        <p:spPr bwMode="auto">
          <a:xfrm>
            <a:off x="2211850" y="2468907"/>
            <a:ext cx="1118883" cy="565396"/>
          </a:xfrm>
          <a:prstGeom prst="lef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0" rIns="137160" bIns="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sz="2000" dirty="0" smtClean="0">
                <a:gradFill>
                  <a:gsLst>
                    <a:gs pos="1250">
                      <a:schemeClr val="tx1"/>
                    </a:gs>
                    <a:gs pos="100000">
                      <a:schemeClr val="tx1"/>
                    </a:gs>
                  </a:gsLst>
                  <a:lin ang="5400000" scaled="0"/>
                </a:gradFill>
                <a:ea typeface="Segoe UI" pitchFamily="34" charset="0"/>
                <a:cs typeface="Segoe UI" pitchFamily="34" charset="0"/>
              </a:rPr>
              <a:t>2</a:t>
            </a:r>
            <a:endParaRPr lang="en-US" sz="2000" dirty="0">
              <a:gradFill>
                <a:gsLst>
                  <a:gs pos="1250">
                    <a:schemeClr val="tx1"/>
                  </a:gs>
                  <a:gs pos="100000">
                    <a:schemeClr val="tx1"/>
                  </a:gs>
                </a:gsLst>
                <a:lin ang="5400000" scaled="0"/>
              </a:gradFill>
              <a:ea typeface="Segoe UI" pitchFamily="34" charset="0"/>
              <a:cs typeface="Segoe UI" pitchFamily="34" charset="0"/>
            </a:endParaRPr>
          </a:p>
        </p:txBody>
      </p:sp>
      <p:sp>
        <p:nvSpPr>
          <p:cNvPr id="13" name="Left-Right Arrow 12"/>
          <p:cNvSpPr/>
          <p:nvPr/>
        </p:nvSpPr>
        <p:spPr bwMode="auto">
          <a:xfrm>
            <a:off x="2211849" y="4617057"/>
            <a:ext cx="1118883" cy="565396"/>
          </a:xfrm>
          <a:prstGeom prst="lef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160" tIns="0" rIns="137160" bIns="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sz="2000" dirty="0" smtClean="0">
                <a:gradFill>
                  <a:gsLst>
                    <a:gs pos="1250">
                      <a:schemeClr val="tx1"/>
                    </a:gs>
                    <a:gs pos="100000">
                      <a:schemeClr val="tx1"/>
                    </a:gs>
                  </a:gsLst>
                  <a:lin ang="5400000" scaled="0"/>
                </a:gradFill>
                <a:ea typeface="Segoe UI" pitchFamily="34" charset="0"/>
                <a:cs typeface="Segoe UI" pitchFamily="34" charset="0"/>
              </a:rPr>
              <a:t>3</a:t>
            </a:r>
            <a:endParaRPr lang="en-US" sz="2000" dirty="0">
              <a:gradFill>
                <a:gsLst>
                  <a:gs pos="1250">
                    <a:schemeClr val="tx1"/>
                  </a:gs>
                  <a:gs pos="100000">
                    <a:schemeClr val="tx1"/>
                  </a:gs>
                </a:gsLst>
                <a:lin ang="5400000" scaled="0"/>
              </a:gradFill>
              <a:ea typeface="Segoe UI" pitchFamily="34" charset="0"/>
              <a:cs typeface="Segoe UI" pitchFamily="34" charset="0"/>
            </a:endParaRPr>
          </a:p>
        </p:txBody>
      </p:sp>
      <p:sp>
        <p:nvSpPr>
          <p:cNvPr id="14" name="Left-Right Arrow 13"/>
          <p:cNvSpPr/>
          <p:nvPr/>
        </p:nvSpPr>
        <p:spPr bwMode="auto">
          <a:xfrm rot="5400000">
            <a:off x="1137776" y="3542983"/>
            <a:ext cx="780506" cy="565396"/>
          </a:xfrm>
          <a:prstGeom prst="lef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37160" tIns="0" rIns="137160" bIns="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sz="2000" dirty="0" smtClean="0">
                <a:solidFill>
                  <a:schemeClr val="tx1">
                    <a:alpha val="99000"/>
                  </a:schemeClr>
                </a:solidFill>
                <a:ea typeface="Segoe UI" pitchFamily="34" charset="0"/>
                <a:cs typeface="Segoe UI" pitchFamily="34" charset="0"/>
              </a:rPr>
              <a:t>1</a:t>
            </a:r>
            <a:endParaRPr lang="en-US" sz="2000" dirty="0">
              <a:solidFill>
                <a:schemeClr val="tx1">
                  <a:alpha val="99000"/>
                </a:schemeClr>
              </a:solidFill>
              <a:ea typeface="Segoe UI" pitchFamily="34" charset="0"/>
              <a:cs typeface="Segoe UI" pitchFamily="34" charset="0"/>
            </a:endParaRPr>
          </a:p>
        </p:txBody>
      </p:sp>
      <p:sp>
        <p:nvSpPr>
          <p:cNvPr id="15" name="Left-Right Arrow 14"/>
          <p:cNvSpPr/>
          <p:nvPr/>
        </p:nvSpPr>
        <p:spPr bwMode="auto">
          <a:xfrm rot="5400000">
            <a:off x="3949396" y="3540982"/>
            <a:ext cx="780506" cy="565396"/>
          </a:xfrm>
          <a:prstGeom prst="leftRightArrow">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137160" tIns="0" rIns="137160" bIns="0" numCol="1" spcCol="0" rtlCol="0" fromWordArt="0" anchor="ctr" anchorCtr="0" forceAA="0" compatLnSpc="1">
            <a:prstTxWarp prst="textNoShape">
              <a:avLst/>
            </a:prstTxWarp>
            <a:noAutofit/>
          </a:bodyPr>
          <a:lstStyle/>
          <a:p>
            <a:pPr algn="ctr" defTabSz="914099" fontAlgn="base">
              <a:lnSpc>
                <a:spcPct val="90000"/>
              </a:lnSpc>
              <a:spcBef>
                <a:spcPct val="0"/>
              </a:spcBef>
              <a:spcAft>
                <a:spcPct val="0"/>
              </a:spcAft>
            </a:pPr>
            <a:r>
              <a:rPr lang="en-US" sz="2000" dirty="0" smtClean="0">
                <a:gradFill>
                  <a:gsLst>
                    <a:gs pos="1250">
                      <a:schemeClr val="tx1"/>
                    </a:gs>
                    <a:gs pos="100000">
                      <a:schemeClr val="tx1"/>
                    </a:gs>
                  </a:gsLst>
                  <a:lin ang="5400000" scaled="0"/>
                </a:gradFill>
                <a:ea typeface="Segoe UI" pitchFamily="34" charset="0"/>
                <a:cs typeface="Segoe UI" pitchFamily="34" charset="0"/>
              </a:rPr>
              <a:t>3</a:t>
            </a:r>
            <a:endParaRPr lang="en-US" sz="2000" dirty="0">
              <a:gradFill>
                <a:gsLst>
                  <a:gs pos="1250">
                    <a:schemeClr val="tx1"/>
                  </a:gs>
                  <a:gs pos="100000">
                    <a:schemeClr val="tx1"/>
                  </a:gs>
                </a:gsLst>
                <a:lin ang="5400000" scaled="0"/>
              </a:gradFill>
              <a:ea typeface="Segoe UI" pitchFamily="34" charset="0"/>
              <a:cs typeface="Segoe UI" pitchFamily="34" charset="0"/>
            </a:endParaRPr>
          </a:p>
        </p:txBody>
      </p:sp>
      <p:sp>
        <p:nvSpPr>
          <p:cNvPr id="16" name="TextBox 15"/>
          <p:cNvSpPr txBox="1"/>
          <p:nvPr/>
        </p:nvSpPr>
        <p:spPr>
          <a:xfrm>
            <a:off x="6094412" y="1431913"/>
            <a:ext cx="5570538" cy="1791260"/>
          </a:xfrm>
          <a:prstGeom prst="rect">
            <a:avLst/>
          </a:prstGeom>
          <a:noFill/>
        </p:spPr>
        <p:txBody>
          <a:bodyPr wrap="square" lIns="182880" tIns="0" rIns="0" bIns="0" rtlCol="0">
            <a:spAutoFit/>
          </a:bodyPr>
          <a:lstStyle/>
          <a:p>
            <a:pPr marL="514350" indent="-514350">
              <a:lnSpc>
                <a:spcPct val="90000"/>
              </a:lnSpc>
              <a:spcBef>
                <a:spcPts val="1800"/>
              </a:spcBef>
              <a:buClr>
                <a:schemeClr val="accent3"/>
              </a:buClr>
              <a:buFont typeface="+mj-lt"/>
              <a:buAutoNum type="arabicPeriod"/>
            </a:pPr>
            <a:r>
              <a:rPr lang="ru-RU" sz="2400" dirty="0" smtClean="0">
                <a:gradFill>
                  <a:gsLst>
                    <a:gs pos="1250">
                      <a:schemeClr val="bg1"/>
                    </a:gs>
                    <a:gs pos="100000">
                      <a:schemeClr val="bg1"/>
                    </a:gs>
                  </a:gsLst>
                  <a:lin ang="5400000" scaled="0"/>
                </a:gradFill>
              </a:rPr>
              <a:t>Запрос</a:t>
            </a:r>
            <a:r>
              <a:rPr lang="en-US" sz="2400" dirty="0" smtClean="0">
                <a:gradFill>
                  <a:gsLst>
                    <a:gs pos="1250">
                      <a:schemeClr val="bg1"/>
                    </a:gs>
                    <a:gs pos="100000">
                      <a:schemeClr val="bg1"/>
                    </a:gs>
                  </a:gsLst>
                  <a:lin ang="5400000" scaled="0"/>
                </a:gradFill>
              </a:rPr>
              <a:t> Channel URI</a:t>
            </a:r>
          </a:p>
          <a:p>
            <a:pPr marL="514350" indent="-514350">
              <a:lnSpc>
                <a:spcPct val="90000"/>
              </a:lnSpc>
              <a:spcBef>
                <a:spcPts val="1800"/>
              </a:spcBef>
              <a:buClr>
                <a:schemeClr val="accent3"/>
              </a:buClr>
              <a:buFont typeface="+mj-lt"/>
              <a:buAutoNum type="arabicPeriod"/>
            </a:pPr>
            <a:r>
              <a:rPr lang="ru-RU" sz="2400" dirty="0" smtClean="0">
                <a:gradFill>
                  <a:gsLst>
                    <a:gs pos="1250">
                      <a:schemeClr val="bg1"/>
                    </a:gs>
                    <a:gs pos="100000">
                      <a:schemeClr val="bg1"/>
                    </a:gs>
                  </a:gsLst>
                  <a:lin ang="5400000" scaled="0"/>
                </a:gradFill>
              </a:rPr>
              <a:t>Регистрация вашего сервиса</a:t>
            </a:r>
          </a:p>
          <a:p>
            <a:pPr marL="514350" indent="-514350">
              <a:lnSpc>
                <a:spcPct val="90000"/>
              </a:lnSpc>
              <a:spcBef>
                <a:spcPts val="1800"/>
              </a:spcBef>
              <a:buClr>
                <a:schemeClr val="accent3"/>
              </a:buClr>
              <a:buFont typeface="+mj-lt"/>
              <a:buAutoNum type="arabicPeriod"/>
            </a:pPr>
            <a:r>
              <a:rPr lang="ru-RU" sz="2400" dirty="0" smtClean="0">
                <a:gradFill>
                  <a:gsLst>
                    <a:gs pos="1250">
                      <a:schemeClr val="bg1"/>
                    </a:gs>
                    <a:gs pos="100000">
                      <a:schemeClr val="bg1"/>
                    </a:gs>
                  </a:gsLst>
                  <a:lin ang="5400000" scaled="0"/>
                </a:gradFill>
              </a:rPr>
              <a:t>Аутентификация и </a:t>
            </a:r>
            <a:r>
              <a:rPr lang="ru-RU" sz="2400" dirty="0" err="1" smtClean="0">
                <a:gradFill>
                  <a:gsLst>
                    <a:gs pos="1250">
                      <a:schemeClr val="bg1"/>
                    </a:gs>
                    <a:gs pos="100000">
                      <a:schemeClr val="bg1"/>
                    </a:gs>
                  </a:gsLst>
                  <a:lin ang="5400000" scaled="0"/>
                </a:gradFill>
              </a:rPr>
              <a:t>пуш</a:t>
            </a:r>
            <a:r>
              <a:rPr lang="ru-RU" sz="2400" dirty="0" smtClean="0">
                <a:gradFill>
                  <a:gsLst>
                    <a:gs pos="1250">
                      <a:schemeClr val="bg1"/>
                    </a:gs>
                    <a:gs pos="100000">
                      <a:schemeClr val="bg1"/>
                    </a:gs>
                  </a:gsLst>
                  <a:lin ang="5400000" scaled="0"/>
                </a:gradFill>
              </a:rPr>
              <a:t>-уведомление</a:t>
            </a:r>
            <a:endParaRPr lang="en-US" sz="2400" dirty="0" smtClean="0">
              <a:gradFill>
                <a:gsLst>
                  <a:gs pos="1250">
                    <a:schemeClr val="bg1"/>
                  </a:gs>
                  <a:gs pos="100000">
                    <a:schemeClr val="bg1"/>
                  </a:gs>
                </a:gsLst>
                <a:lin ang="5400000" scaled="0"/>
              </a:gradFill>
            </a:endParaRPr>
          </a:p>
        </p:txBody>
      </p:sp>
    </p:spTree>
    <p:extLst>
      <p:ext uri="{BB962C8B-B14F-4D97-AF65-F5344CB8AC3E}">
        <p14:creationId xmlns:p14="http://schemas.microsoft.com/office/powerpoint/2010/main" val="4080910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Effect transition="in" filter="fade">
                                      <p:cBhvr>
                                        <p:cTn id="15" dur="500"/>
                                        <p:tgtEl>
                                          <p:spTgt spid="1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
                                            <p:txEl>
                                              <p:pRg st="2" end="2"/>
                                            </p:txEl>
                                          </p:spTgt>
                                        </p:tgtEl>
                                        <p:attrNameLst>
                                          <p:attrName>style.visibility</p:attrName>
                                        </p:attrNameLst>
                                      </p:cBhvr>
                                      <p:to>
                                        <p:strVal val="visible"/>
                                      </p:to>
                                    </p:set>
                                    <p:animEffect transition="in" filter="fade">
                                      <p:cBhvr>
                                        <p:cTn id="20" dur="500"/>
                                        <p:tgtEl>
                                          <p:spTgt spid="16">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19112" y="3055051"/>
            <a:ext cx="11149013"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2">
                    <a:alpha val="99000"/>
                  </a:schemeClr>
                </a:solidFill>
                <a:effectLst/>
                <a:latin typeface="+mj-lt"/>
                <a:ea typeface="+mn-ea"/>
                <a:cs typeface="Arial" charset="0"/>
              </a:defRPr>
            </a:lvl1pPr>
          </a:lstStyle>
          <a:p>
            <a:r>
              <a:rPr lang="en-US" dirty="0" smtClean="0"/>
              <a:t>http://manage.dev.live.com/build</a:t>
            </a:r>
            <a:endParaRPr lang="en-US" dirty="0"/>
          </a:p>
        </p:txBody>
      </p:sp>
      <p:sp>
        <p:nvSpPr>
          <p:cNvPr id="2" name="Title 1"/>
          <p:cNvSpPr>
            <a:spLocks noGrp="1"/>
          </p:cNvSpPr>
          <p:nvPr>
            <p:ph type="title"/>
          </p:nvPr>
        </p:nvSpPr>
        <p:spPr/>
        <p:txBody>
          <a:bodyPr/>
          <a:lstStyle/>
          <a:p>
            <a:r>
              <a:rPr lang="ru-RU" dirty="0" smtClean="0"/>
              <a:t>Регистрация вашего приложения</a:t>
            </a:r>
            <a:endParaRPr lang="en-US" dirty="0"/>
          </a:p>
        </p:txBody>
      </p:sp>
      <p:grpSp>
        <p:nvGrpSpPr>
          <p:cNvPr id="9" name="Group 8"/>
          <p:cNvGrpSpPr/>
          <p:nvPr/>
        </p:nvGrpSpPr>
        <p:grpSpPr>
          <a:xfrm>
            <a:off x="-36" y="1219581"/>
            <a:ext cx="12256366" cy="6375680"/>
            <a:chOff x="-36" y="960506"/>
            <a:chExt cx="12256366" cy="637568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50000"/>
            <a:stretch/>
          </p:blipFill>
          <p:spPr>
            <a:xfrm>
              <a:off x="-36" y="3527178"/>
              <a:ext cx="12188825" cy="3809008"/>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554" t="2642" r="-554" b="52962"/>
            <a:stretch/>
          </p:blipFill>
          <p:spPr>
            <a:xfrm>
              <a:off x="67505" y="960506"/>
              <a:ext cx="12188825" cy="3382112"/>
            </a:xfrm>
            <a:prstGeom prst="rect">
              <a:avLst/>
            </a:prstGeom>
            <a:ln>
              <a:noFill/>
            </a:ln>
            <a:effectLst/>
          </p:spPr>
        </p:pic>
      </p:grpSp>
      <p:sp>
        <p:nvSpPr>
          <p:cNvPr id="8" name="Right Arrow 7"/>
          <p:cNvSpPr/>
          <p:nvPr/>
        </p:nvSpPr>
        <p:spPr bwMode="auto">
          <a:xfrm>
            <a:off x="409910" y="4880999"/>
            <a:ext cx="457200" cy="44143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0" name="Right Arrow 9"/>
          <p:cNvSpPr/>
          <p:nvPr/>
        </p:nvSpPr>
        <p:spPr bwMode="auto">
          <a:xfrm>
            <a:off x="409910" y="5567268"/>
            <a:ext cx="457200" cy="44143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t="2624"/>
          <a:stretch/>
        </p:blipFill>
        <p:spPr>
          <a:xfrm>
            <a:off x="1480" y="1219581"/>
            <a:ext cx="12188825" cy="7418085"/>
          </a:xfrm>
          <a:prstGeom prst="rect">
            <a:avLst/>
          </a:prstGeom>
          <a:ln>
            <a:noFill/>
          </a:ln>
          <a:effectLst/>
        </p:spPr>
      </p:pic>
      <p:sp>
        <p:nvSpPr>
          <p:cNvPr id="14" name="Right Arrow 13"/>
          <p:cNvSpPr/>
          <p:nvPr/>
        </p:nvSpPr>
        <p:spPr bwMode="auto">
          <a:xfrm>
            <a:off x="412544" y="5021207"/>
            <a:ext cx="457200" cy="44143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ight Arrow 14"/>
          <p:cNvSpPr/>
          <p:nvPr/>
        </p:nvSpPr>
        <p:spPr bwMode="auto">
          <a:xfrm>
            <a:off x="399406" y="5567268"/>
            <a:ext cx="457200" cy="44143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Right Arrow 15"/>
          <p:cNvSpPr/>
          <p:nvPr/>
        </p:nvSpPr>
        <p:spPr bwMode="auto">
          <a:xfrm>
            <a:off x="412544" y="6187965"/>
            <a:ext cx="457200" cy="44143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 name="Rectangle 2"/>
          <p:cNvSpPr/>
          <p:nvPr/>
        </p:nvSpPr>
        <p:spPr bwMode="auto">
          <a:xfrm>
            <a:off x="9886950" y="1619250"/>
            <a:ext cx="1390650" cy="55245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816458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xit" presetSubtype="0" fill="hold" grpId="1" nodeType="with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10"/>
                                        </p:tgtEl>
                                      </p:cBhvr>
                                    </p:animEffect>
                                    <p:set>
                                      <p:cBhvr>
                                        <p:cTn id="25" dur="1" fill="hold">
                                          <p:stCondLst>
                                            <p:cond delay="499"/>
                                          </p:stCondLst>
                                        </p:cTn>
                                        <p:tgtEl>
                                          <p:spTgt spid="1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xit" presetSubtype="0" fill="hold" nodeType="withEffect">
                                  <p:stCondLst>
                                    <p:cond delay="0"/>
                                  </p:stCondLst>
                                  <p:childTnLst>
                                    <p:animEffect transition="out" filter="fade">
                                      <p:cBhvr>
                                        <p:cTn id="37" dur="500"/>
                                        <p:tgtEl>
                                          <p:spTgt spid="9"/>
                                        </p:tgtEl>
                                      </p:cBhvr>
                                    </p:animEffect>
                                    <p:set>
                                      <p:cBhvr>
                                        <p:cTn id="38" dur="1" fill="hold">
                                          <p:stCondLst>
                                            <p:cond delay="499"/>
                                          </p:stCondLst>
                                        </p:cTn>
                                        <p:tgtEl>
                                          <p:spTgt spid="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xit" presetSubtype="0" fill="hold" grpId="1" nodeType="withEffect">
                                  <p:stCondLst>
                                    <p:cond delay="0"/>
                                  </p:stCondLst>
                                  <p:childTnLst>
                                    <p:animEffect transition="out" filter="fade">
                                      <p:cBhvr>
                                        <p:cTn id="45" dur="500"/>
                                        <p:tgtEl>
                                          <p:spTgt spid="14"/>
                                        </p:tgtEl>
                                      </p:cBhvr>
                                    </p:animEffect>
                                    <p:set>
                                      <p:cBhvr>
                                        <p:cTn id="46" dur="1" fill="hold">
                                          <p:stCondLst>
                                            <p:cond delay="499"/>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xit" presetSubtype="0" fill="hold" grpId="1" nodeType="withEffect">
                                  <p:stCondLst>
                                    <p:cond delay="0"/>
                                  </p:stCondLst>
                                  <p:childTnLst>
                                    <p:animEffect transition="out" filter="fade">
                                      <p:cBhvr>
                                        <p:cTn id="53" dur="500"/>
                                        <p:tgtEl>
                                          <p:spTgt spid="15"/>
                                        </p:tgtEl>
                                      </p:cBhvr>
                                    </p:animEffect>
                                    <p:set>
                                      <p:cBhvr>
                                        <p:cTn id="54"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0" grpId="1" animBg="1"/>
      <p:bldP spid="14" grpId="0" animBg="1"/>
      <p:bldP spid="14" grpId="1" animBg="1"/>
      <p:bldP spid="15" grpId="0" animBg="1"/>
      <p:bldP spid="15" grpId="1"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quarter" idx="10"/>
          </p:nvPr>
        </p:nvSpPr>
        <p:spPr/>
        <p:txBody>
          <a:bodyPr/>
          <a:lstStyle/>
          <a:p>
            <a:r>
              <a:rPr lang="ru-RU" dirty="0" smtClean="0"/>
              <a:t>Советы</a:t>
            </a:r>
            <a:endParaRPr lang="ru-RU" dirty="0"/>
          </a:p>
        </p:txBody>
      </p:sp>
      <p:sp>
        <p:nvSpPr>
          <p:cNvPr id="5" name="Текст 4"/>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86392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bwMode="auto">
          <a:xfrm>
            <a:off x="503478" y="5708153"/>
            <a:ext cx="11152188" cy="939416"/>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00303" y="4576114"/>
            <a:ext cx="11152188" cy="939416"/>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Rectangle 29"/>
          <p:cNvSpPr/>
          <p:nvPr/>
        </p:nvSpPr>
        <p:spPr bwMode="auto">
          <a:xfrm>
            <a:off x="500303" y="3456554"/>
            <a:ext cx="11152188" cy="93941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500303" y="2305202"/>
            <a:ext cx="11152188" cy="939416"/>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p:cNvSpPr/>
          <p:nvPr/>
        </p:nvSpPr>
        <p:spPr bwMode="auto">
          <a:xfrm>
            <a:off x="500303" y="1173163"/>
            <a:ext cx="11152188" cy="939416"/>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itle 4"/>
          <p:cNvSpPr>
            <a:spLocks noGrp="1"/>
          </p:cNvSpPr>
          <p:nvPr>
            <p:ph type="title"/>
          </p:nvPr>
        </p:nvSpPr>
        <p:spPr/>
        <p:txBody>
          <a:bodyPr/>
          <a:lstStyle/>
          <a:p>
            <a:r>
              <a:rPr lang="ru-RU" dirty="0" smtClean="0"/>
              <a:t>Когда и как обновлять?</a:t>
            </a:r>
            <a:endParaRPr lang="en-US" dirty="0"/>
          </a:p>
        </p:txBody>
      </p:sp>
      <p:sp>
        <p:nvSpPr>
          <p:cNvPr id="6" name="Text Placeholder 5"/>
          <p:cNvSpPr>
            <a:spLocks noGrp="1"/>
          </p:cNvSpPr>
          <p:nvPr>
            <p:ph type="body" sz="quarter" idx="4294967295"/>
          </p:nvPr>
        </p:nvSpPr>
        <p:spPr>
          <a:xfrm>
            <a:off x="515937" y="1173163"/>
            <a:ext cx="10633076" cy="482600"/>
          </a:xfrm>
          <a:solidFill>
            <a:schemeClr val="accent1"/>
          </a:solidFill>
        </p:spPr>
        <p:txBody>
          <a:bodyPr lIns="137160" anchor="ctr">
            <a:normAutofit/>
          </a:bodyPr>
          <a:lstStyle/>
          <a:p>
            <a:pPr marL="0" indent="0">
              <a:buNone/>
            </a:pPr>
            <a:r>
              <a:rPr lang="ru-RU" sz="3200" dirty="0" smtClean="0">
                <a:solidFill>
                  <a:schemeClr val="bg1"/>
                </a:solidFill>
              </a:rPr>
              <a:t>Персональный, в реальном времени</a:t>
            </a:r>
            <a:endParaRPr lang="en-US" sz="3200" dirty="0" smtClean="0">
              <a:solidFill>
                <a:schemeClr val="bg1"/>
              </a:solidFill>
            </a:endParaRPr>
          </a:p>
        </p:txBody>
      </p:sp>
      <p:sp>
        <p:nvSpPr>
          <p:cNvPr id="2" name="Pentagon 1"/>
          <p:cNvSpPr/>
          <p:nvPr/>
        </p:nvSpPr>
        <p:spPr bwMode="auto">
          <a:xfrm flipH="1">
            <a:off x="9442012" y="1173163"/>
            <a:ext cx="2222938" cy="483239"/>
          </a:xfrm>
          <a:prstGeom prst="homePlate">
            <a:avLst/>
          </a:prstGeom>
          <a:solidFill>
            <a:schemeClr val="accent1">
              <a:lumMod val="50000"/>
            </a:schemeClr>
          </a:solidFill>
          <a:ln>
            <a:solidFill>
              <a:schemeClr val="accent1">
                <a:lumMod val="75000"/>
              </a:schemeClr>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2200" b="1" dirty="0" err="1" smtClean="0">
                <a:solidFill>
                  <a:schemeClr val="bg1"/>
                </a:solidFill>
              </a:rPr>
              <a:t>Пуш</a:t>
            </a:r>
            <a:endParaRPr lang="en-US" sz="2200" b="1" dirty="0" smtClean="0">
              <a:solidFill>
                <a:schemeClr val="bg1"/>
              </a:solidFill>
            </a:endParaRPr>
          </a:p>
        </p:txBody>
      </p:sp>
      <p:sp>
        <p:nvSpPr>
          <p:cNvPr id="3" name="Rectangle 2"/>
          <p:cNvSpPr/>
          <p:nvPr/>
        </p:nvSpPr>
        <p:spPr>
          <a:xfrm>
            <a:off x="522289" y="1656402"/>
            <a:ext cx="6682076" cy="369332"/>
          </a:xfrm>
          <a:prstGeom prst="rect">
            <a:avLst/>
          </a:prstGeom>
        </p:spPr>
        <p:txBody>
          <a:bodyPr wrap="square" numCol="1">
            <a:spAutoFit/>
          </a:bodyPr>
          <a:lstStyle/>
          <a:p>
            <a:r>
              <a:rPr lang="ru-RU" spc="-50" dirty="0" smtClean="0">
                <a:gradFill>
                  <a:gsLst>
                    <a:gs pos="0">
                      <a:schemeClr val="bg1"/>
                    </a:gs>
                    <a:gs pos="100000">
                      <a:schemeClr val="bg1"/>
                    </a:gs>
                  </a:gsLst>
                  <a:lin ang="5400000" scaled="0"/>
                </a:gradFill>
              </a:rPr>
              <a:t>Друг получил новый рекорд в общей игре</a:t>
            </a:r>
            <a:endParaRPr lang="en-US" spc="-50" dirty="0">
              <a:gradFill>
                <a:gsLst>
                  <a:gs pos="0">
                    <a:schemeClr val="bg1"/>
                  </a:gs>
                  <a:gs pos="100000">
                    <a:schemeClr val="bg1"/>
                  </a:gs>
                </a:gsLst>
                <a:lin ang="5400000" scaled="0"/>
              </a:gradFill>
            </a:endParaRPr>
          </a:p>
        </p:txBody>
      </p:sp>
      <p:sp>
        <p:nvSpPr>
          <p:cNvPr id="4" name="Rectangle 3"/>
          <p:cNvSpPr/>
          <p:nvPr/>
        </p:nvSpPr>
        <p:spPr>
          <a:xfrm>
            <a:off x="6145662" y="1683033"/>
            <a:ext cx="3805272" cy="369332"/>
          </a:xfrm>
          <a:prstGeom prst="rect">
            <a:avLst/>
          </a:prstGeom>
        </p:spPr>
        <p:txBody>
          <a:bodyPr wrap="none">
            <a:spAutoFit/>
          </a:bodyPr>
          <a:lstStyle/>
          <a:p>
            <a:r>
              <a:rPr lang="ru-RU" dirty="0" smtClean="0">
                <a:gradFill>
                  <a:gsLst>
                    <a:gs pos="0">
                      <a:schemeClr val="bg1"/>
                    </a:gs>
                    <a:gs pos="100000">
                      <a:schemeClr val="bg1"/>
                    </a:gs>
                  </a:gsLst>
                  <a:lin ang="5400000" scaled="0"/>
                </a:gradFill>
              </a:rPr>
              <a:t>Комментарий к моей фотографии</a:t>
            </a:r>
            <a:endParaRPr lang="en-US" dirty="0">
              <a:gradFill>
                <a:gsLst>
                  <a:gs pos="0">
                    <a:schemeClr val="bg1"/>
                  </a:gs>
                  <a:gs pos="100000">
                    <a:schemeClr val="bg1"/>
                  </a:gs>
                </a:gsLst>
                <a:lin ang="5400000" scaled="0"/>
              </a:gradFill>
            </a:endParaRPr>
          </a:p>
        </p:txBody>
      </p:sp>
      <p:sp>
        <p:nvSpPr>
          <p:cNvPr id="14" name="Text Placeholder 5"/>
          <p:cNvSpPr txBox="1">
            <a:spLocks/>
          </p:cNvSpPr>
          <p:nvPr/>
        </p:nvSpPr>
        <p:spPr>
          <a:xfrm>
            <a:off x="503478" y="2305202"/>
            <a:ext cx="11149013" cy="483239"/>
          </a:xfrm>
          <a:prstGeom prst="rect">
            <a:avLst/>
          </a:prstGeom>
          <a:solidFill>
            <a:schemeClr val="accent2"/>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solidFill>
                  <a:schemeClr val="bg1"/>
                </a:solidFill>
                <a:latin typeface="+mj-lt"/>
              </a:rPr>
              <a:t>Подписка на важные события</a:t>
            </a:r>
            <a:endParaRPr lang="en-US" sz="3200" dirty="0">
              <a:solidFill>
                <a:schemeClr val="bg1"/>
              </a:solidFill>
              <a:latin typeface="+mj-lt"/>
            </a:endParaRPr>
          </a:p>
        </p:txBody>
      </p:sp>
      <p:sp>
        <p:nvSpPr>
          <p:cNvPr id="9" name="Pentagon 8"/>
          <p:cNvSpPr/>
          <p:nvPr/>
        </p:nvSpPr>
        <p:spPr bwMode="auto">
          <a:xfrm flipH="1">
            <a:off x="9442012" y="2305203"/>
            <a:ext cx="2222938" cy="483239"/>
          </a:xfrm>
          <a:prstGeom prst="homePlate">
            <a:avLst/>
          </a:prstGeom>
          <a:solidFill>
            <a:schemeClr val="accent2">
              <a:lumMod val="5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2200" b="1" dirty="0" err="1">
                <a:solidFill>
                  <a:schemeClr val="bg1"/>
                </a:solidFill>
              </a:rPr>
              <a:t>Пуш</a:t>
            </a:r>
            <a:endParaRPr lang="en-US" sz="2200" b="1" dirty="0" smtClean="0">
              <a:solidFill>
                <a:schemeClr val="bg1"/>
              </a:solidFill>
            </a:endParaRPr>
          </a:p>
        </p:txBody>
      </p:sp>
      <p:sp>
        <p:nvSpPr>
          <p:cNvPr id="18" name="Rectangle 17"/>
          <p:cNvSpPr/>
          <p:nvPr/>
        </p:nvSpPr>
        <p:spPr>
          <a:xfrm>
            <a:off x="503478" y="2794223"/>
            <a:ext cx="6682076" cy="369332"/>
          </a:xfrm>
          <a:prstGeom prst="rect">
            <a:avLst/>
          </a:prstGeom>
        </p:spPr>
        <p:txBody>
          <a:bodyPr wrap="square" numCol="1">
            <a:spAutoFit/>
          </a:bodyPr>
          <a:lstStyle/>
          <a:p>
            <a:r>
              <a:rPr lang="ru-RU" dirty="0" smtClean="0">
                <a:gradFill>
                  <a:gsLst>
                    <a:gs pos="0">
                      <a:schemeClr val="bg1"/>
                    </a:gs>
                    <a:gs pos="100000">
                      <a:schemeClr val="bg1"/>
                    </a:gs>
                  </a:gsLst>
                  <a:lin ang="5400000" scaled="0"/>
                </a:gradFill>
              </a:rPr>
              <a:t>Изменение счета в спортивной игре</a:t>
            </a:r>
            <a:endParaRPr lang="en-US" dirty="0">
              <a:gradFill>
                <a:gsLst>
                  <a:gs pos="0">
                    <a:schemeClr val="bg1"/>
                  </a:gs>
                  <a:gs pos="100000">
                    <a:schemeClr val="bg1"/>
                  </a:gs>
                </a:gsLst>
                <a:lin ang="5400000" scaled="0"/>
              </a:gradFill>
            </a:endParaRPr>
          </a:p>
        </p:txBody>
      </p:sp>
      <p:sp>
        <p:nvSpPr>
          <p:cNvPr id="19" name="Rectangle 18"/>
          <p:cNvSpPr/>
          <p:nvPr/>
        </p:nvSpPr>
        <p:spPr>
          <a:xfrm>
            <a:off x="6145662" y="2794223"/>
            <a:ext cx="2704971" cy="369332"/>
          </a:xfrm>
          <a:prstGeom prst="rect">
            <a:avLst/>
          </a:prstGeom>
        </p:spPr>
        <p:txBody>
          <a:bodyPr wrap="none">
            <a:spAutoFit/>
          </a:bodyPr>
          <a:lstStyle/>
          <a:p>
            <a:r>
              <a:rPr lang="ru-RU" dirty="0" smtClean="0">
                <a:gradFill>
                  <a:gsLst>
                    <a:gs pos="0">
                      <a:schemeClr val="bg1"/>
                    </a:gs>
                    <a:gs pos="100000">
                      <a:schemeClr val="bg1"/>
                    </a:gs>
                  </a:gsLst>
                  <a:lin ang="5400000" scaled="0"/>
                </a:gradFill>
              </a:rPr>
              <a:t>Чрезвычайные новости</a:t>
            </a:r>
            <a:endParaRPr lang="en-US" dirty="0">
              <a:gradFill>
                <a:gsLst>
                  <a:gs pos="0">
                    <a:schemeClr val="bg1"/>
                  </a:gs>
                  <a:gs pos="100000">
                    <a:schemeClr val="bg1"/>
                  </a:gs>
                </a:gsLst>
                <a:lin ang="5400000" scaled="0"/>
              </a:gradFill>
            </a:endParaRPr>
          </a:p>
        </p:txBody>
      </p:sp>
      <p:sp>
        <p:nvSpPr>
          <p:cNvPr id="15" name="Text Placeholder 5"/>
          <p:cNvSpPr txBox="1">
            <a:spLocks/>
          </p:cNvSpPr>
          <p:nvPr/>
        </p:nvSpPr>
        <p:spPr>
          <a:xfrm>
            <a:off x="503478" y="3443023"/>
            <a:ext cx="11149013" cy="483239"/>
          </a:xfrm>
          <a:prstGeom prst="rect">
            <a:avLst/>
          </a:prstGeom>
          <a:solidFill>
            <a:schemeClr val="accent3"/>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solidFill>
                  <a:schemeClr val="bg1"/>
                </a:solidFill>
                <a:latin typeface="+mj-lt"/>
              </a:rPr>
              <a:t>Запуск/использование приложения</a:t>
            </a:r>
            <a:endParaRPr lang="en-US" sz="3200" dirty="0">
              <a:solidFill>
                <a:schemeClr val="bg1"/>
              </a:solidFill>
              <a:latin typeface="+mj-lt"/>
            </a:endParaRPr>
          </a:p>
        </p:txBody>
      </p:sp>
      <p:sp>
        <p:nvSpPr>
          <p:cNvPr id="11" name="Pentagon 10"/>
          <p:cNvSpPr/>
          <p:nvPr/>
        </p:nvSpPr>
        <p:spPr bwMode="auto">
          <a:xfrm flipH="1">
            <a:off x="9442012" y="3443023"/>
            <a:ext cx="2222938" cy="483239"/>
          </a:xfrm>
          <a:prstGeom prst="homePlate">
            <a:avLst/>
          </a:prstGeom>
          <a:solidFill>
            <a:schemeClr val="accent3">
              <a:lumMod val="5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2200" b="1" dirty="0" err="1" smtClean="0">
                <a:solidFill>
                  <a:schemeClr val="bg1"/>
                </a:solidFill>
              </a:rPr>
              <a:t>Лок</a:t>
            </a:r>
            <a:r>
              <a:rPr lang="ru-RU" sz="2200" b="1" dirty="0" smtClean="0">
                <a:solidFill>
                  <a:schemeClr val="bg1"/>
                </a:solidFill>
              </a:rPr>
              <a:t>./</a:t>
            </a:r>
            <a:r>
              <a:rPr lang="ru-RU" sz="2200" b="1" dirty="0" err="1" smtClean="0">
                <a:solidFill>
                  <a:schemeClr val="bg1"/>
                </a:solidFill>
              </a:rPr>
              <a:t>пуш</a:t>
            </a:r>
            <a:endParaRPr lang="en-US" sz="2200" b="1" dirty="0" smtClean="0">
              <a:solidFill>
                <a:schemeClr val="bg1"/>
              </a:solidFill>
            </a:endParaRPr>
          </a:p>
        </p:txBody>
      </p:sp>
      <p:sp>
        <p:nvSpPr>
          <p:cNvPr id="20" name="Rectangle 19"/>
          <p:cNvSpPr/>
          <p:nvPr/>
        </p:nvSpPr>
        <p:spPr>
          <a:xfrm>
            <a:off x="515937" y="3913783"/>
            <a:ext cx="5562047" cy="369332"/>
          </a:xfrm>
          <a:prstGeom prst="rect">
            <a:avLst/>
          </a:prstGeom>
        </p:spPr>
        <p:txBody>
          <a:bodyPr wrap="square" numCol="1">
            <a:spAutoFit/>
          </a:bodyPr>
          <a:lstStyle/>
          <a:p>
            <a:r>
              <a:rPr lang="ru-RU" spc="-50" dirty="0" smtClean="0">
                <a:gradFill>
                  <a:gsLst>
                    <a:gs pos="0">
                      <a:schemeClr val="bg1"/>
                    </a:gs>
                    <a:gs pos="100000">
                      <a:schemeClr val="bg1"/>
                    </a:gs>
                  </a:gsLst>
                  <a:lin ang="5400000" scaled="0"/>
                </a:gradFill>
              </a:rPr>
              <a:t>Обновление плитки свежим контентом</a:t>
            </a:r>
            <a:endParaRPr lang="en-US" spc="-50" dirty="0">
              <a:gradFill>
                <a:gsLst>
                  <a:gs pos="0">
                    <a:schemeClr val="bg1"/>
                  </a:gs>
                  <a:gs pos="100000">
                    <a:schemeClr val="bg1"/>
                  </a:gs>
                </a:gsLst>
                <a:lin ang="5400000" scaled="0"/>
              </a:gradFill>
            </a:endParaRPr>
          </a:p>
        </p:txBody>
      </p:sp>
      <p:sp>
        <p:nvSpPr>
          <p:cNvPr id="21" name="Rectangle 20"/>
          <p:cNvSpPr/>
          <p:nvPr/>
        </p:nvSpPr>
        <p:spPr>
          <a:xfrm>
            <a:off x="6145662" y="3913783"/>
            <a:ext cx="5233612" cy="369332"/>
          </a:xfrm>
          <a:prstGeom prst="rect">
            <a:avLst/>
          </a:prstGeom>
        </p:spPr>
        <p:txBody>
          <a:bodyPr wrap="none">
            <a:spAutoFit/>
          </a:bodyPr>
          <a:lstStyle/>
          <a:p>
            <a:r>
              <a:rPr lang="ru-RU" spc="-50" dirty="0" smtClean="0">
                <a:gradFill>
                  <a:gsLst>
                    <a:gs pos="0">
                      <a:schemeClr val="bg1"/>
                    </a:gs>
                    <a:gs pos="100000">
                      <a:schemeClr val="bg1"/>
                    </a:gs>
                  </a:gsLst>
                  <a:lin ang="5400000" scaled="0"/>
                </a:gradFill>
              </a:rPr>
              <a:t>Обновление счетчика непрочитанных сообщений</a:t>
            </a:r>
            <a:endParaRPr lang="en-US" spc="-50" dirty="0">
              <a:gradFill>
                <a:gsLst>
                  <a:gs pos="0">
                    <a:schemeClr val="bg1"/>
                  </a:gs>
                  <a:gs pos="100000">
                    <a:schemeClr val="bg1"/>
                  </a:gs>
                </a:gsLst>
                <a:lin ang="5400000" scaled="0"/>
              </a:gradFill>
            </a:endParaRPr>
          </a:p>
        </p:txBody>
      </p:sp>
      <p:sp>
        <p:nvSpPr>
          <p:cNvPr id="16" name="Text Placeholder 5"/>
          <p:cNvSpPr txBox="1">
            <a:spLocks/>
          </p:cNvSpPr>
          <p:nvPr/>
        </p:nvSpPr>
        <p:spPr>
          <a:xfrm>
            <a:off x="503478" y="4562583"/>
            <a:ext cx="11149013" cy="483239"/>
          </a:xfrm>
          <a:prstGeom prst="rect">
            <a:avLst/>
          </a:prstGeom>
          <a:solidFill>
            <a:schemeClr val="accent4"/>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solidFill>
                  <a:schemeClr val="bg1"/>
                </a:solidFill>
                <a:latin typeface="+mj-lt"/>
              </a:rPr>
              <a:t>Периодический, не персональный</a:t>
            </a:r>
            <a:endParaRPr lang="en-US" sz="3200" dirty="0">
              <a:solidFill>
                <a:schemeClr val="bg1"/>
              </a:solidFill>
              <a:latin typeface="+mj-lt"/>
            </a:endParaRPr>
          </a:p>
        </p:txBody>
      </p:sp>
      <p:sp>
        <p:nvSpPr>
          <p:cNvPr id="10" name="Pentagon 9"/>
          <p:cNvSpPr/>
          <p:nvPr/>
        </p:nvSpPr>
        <p:spPr bwMode="auto">
          <a:xfrm flipH="1">
            <a:off x="9442012" y="4562583"/>
            <a:ext cx="2222938" cy="483239"/>
          </a:xfrm>
          <a:prstGeom prst="homePlate">
            <a:avLst/>
          </a:prstGeom>
          <a:solidFill>
            <a:schemeClr val="accent4">
              <a:lumMod val="5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2200" b="1" dirty="0" smtClean="0">
                <a:solidFill>
                  <a:schemeClr val="bg1"/>
                </a:solidFill>
              </a:rPr>
              <a:t>Период.</a:t>
            </a:r>
            <a:endParaRPr lang="en-US" sz="2200" b="1" dirty="0" smtClean="0">
              <a:solidFill>
                <a:schemeClr val="bg1"/>
              </a:solidFill>
            </a:endParaRPr>
          </a:p>
        </p:txBody>
      </p:sp>
      <p:sp>
        <p:nvSpPr>
          <p:cNvPr id="22" name="Rectangle 21"/>
          <p:cNvSpPr/>
          <p:nvPr/>
        </p:nvSpPr>
        <p:spPr>
          <a:xfrm>
            <a:off x="503478" y="5045822"/>
            <a:ext cx="7961649" cy="369332"/>
          </a:xfrm>
          <a:prstGeom prst="rect">
            <a:avLst/>
          </a:prstGeom>
        </p:spPr>
        <p:txBody>
          <a:bodyPr wrap="square" numCol="1">
            <a:spAutoFit/>
          </a:bodyPr>
          <a:lstStyle/>
          <a:p>
            <a:r>
              <a:rPr lang="ru-RU" dirty="0" smtClean="0">
                <a:gradFill>
                  <a:gsLst>
                    <a:gs pos="0">
                      <a:schemeClr val="bg1"/>
                    </a:gs>
                    <a:gs pos="100000">
                      <a:schemeClr val="bg1"/>
                    </a:gs>
                  </a:gsLst>
                  <a:lin ang="5400000" scaled="0"/>
                </a:gradFill>
              </a:rPr>
              <a:t>Каждые 30 минут обновление акций/погоды</a:t>
            </a:r>
            <a:endParaRPr lang="en-US" dirty="0">
              <a:gradFill>
                <a:gsLst>
                  <a:gs pos="0">
                    <a:schemeClr val="bg1"/>
                  </a:gs>
                  <a:gs pos="100000">
                    <a:schemeClr val="bg1"/>
                  </a:gs>
                </a:gsLst>
                <a:lin ang="5400000" scaled="0"/>
              </a:gradFill>
            </a:endParaRPr>
          </a:p>
        </p:txBody>
      </p:sp>
      <p:sp>
        <p:nvSpPr>
          <p:cNvPr id="17" name="Text Placeholder 5"/>
          <p:cNvSpPr txBox="1">
            <a:spLocks/>
          </p:cNvSpPr>
          <p:nvPr/>
        </p:nvSpPr>
        <p:spPr>
          <a:xfrm>
            <a:off x="503478" y="5694621"/>
            <a:ext cx="11149013" cy="483239"/>
          </a:xfrm>
          <a:prstGeom prst="rect">
            <a:avLst/>
          </a:prstGeom>
          <a:solidFill>
            <a:schemeClr val="accent6"/>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solidFill>
                  <a:schemeClr val="bg1"/>
                </a:solidFill>
                <a:latin typeface="+mj-lt"/>
              </a:rPr>
              <a:t>Пропущенные уведомления</a:t>
            </a:r>
            <a:endParaRPr lang="en-US" sz="3200" dirty="0">
              <a:solidFill>
                <a:schemeClr val="bg1"/>
              </a:solidFill>
              <a:latin typeface="+mj-lt"/>
            </a:endParaRPr>
          </a:p>
        </p:txBody>
      </p:sp>
      <p:sp>
        <p:nvSpPr>
          <p:cNvPr id="12" name="Pentagon 11"/>
          <p:cNvSpPr/>
          <p:nvPr/>
        </p:nvSpPr>
        <p:spPr bwMode="auto">
          <a:xfrm flipH="1">
            <a:off x="9442012" y="5694622"/>
            <a:ext cx="2222938" cy="483239"/>
          </a:xfrm>
          <a:prstGeom prst="homePlate">
            <a:avLst/>
          </a:prstGeom>
          <a:solidFill>
            <a:schemeClr val="accent6">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2200" b="1" dirty="0" err="1">
                <a:solidFill>
                  <a:schemeClr val="bg1"/>
                </a:solidFill>
              </a:rPr>
              <a:t>Лок</a:t>
            </a:r>
            <a:r>
              <a:rPr lang="ru-RU" sz="2200" b="1" dirty="0">
                <a:solidFill>
                  <a:schemeClr val="bg1"/>
                </a:solidFill>
              </a:rPr>
              <a:t>./</a:t>
            </a:r>
            <a:r>
              <a:rPr lang="ru-RU" sz="2200" b="1" dirty="0" err="1">
                <a:solidFill>
                  <a:schemeClr val="bg1"/>
                </a:solidFill>
              </a:rPr>
              <a:t>пуш</a:t>
            </a:r>
            <a:endParaRPr lang="en-US" sz="2200" b="1" dirty="0">
              <a:solidFill>
                <a:schemeClr val="bg1"/>
              </a:solidFill>
            </a:endParaRPr>
          </a:p>
        </p:txBody>
      </p:sp>
      <p:sp>
        <p:nvSpPr>
          <p:cNvPr id="26" name="Rectangle 25"/>
          <p:cNvSpPr/>
          <p:nvPr/>
        </p:nvSpPr>
        <p:spPr>
          <a:xfrm>
            <a:off x="522289" y="6168398"/>
            <a:ext cx="7961649" cy="369332"/>
          </a:xfrm>
          <a:prstGeom prst="rect">
            <a:avLst/>
          </a:prstGeom>
        </p:spPr>
        <p:txBody>
          <a:bodyPr wrap="square" numCol="1">
            <a:spAutoFit/>
          </a:bodyPr>
          <a:lstStyle/>
          <a:p>
            <a:r>
              <a:rPr lang="ru-RU" dirty="0" smtClean="0">
                <a:gradFill>
                  <a:gsLst>
                    <a:gs pos="0">
                      <a:schemeClr val="bg1"/>
                    </a:gs>
                    <a:gs pos="100000">
                      <a:schemeClr val="bg1"/>
                    </a:gs>
                  </a:gsLst>
                  <a:lin ang="5400000" scaled="0"/>
                </a:gradFill>
              </a:rPr>
              <a:t>Пропущенный звонов к </a:t>
            </a:r>
            <a:r>
              <a:rPr lang="en-US" dirty="0" smtClean="0">
                <a:gradFill>
                  <a:gsLst>
                    <a:gs pos="0">
                      <a:schemeClr val="bg1"/>
                    </a:gs>
                    <a:gs pos="100000">
                      <a:schemeClr val="bg1"/>
                    </a:gs>
                  </a:gsLst>
                  <a:lin ang="5400000" scaled="0"/>
                </a:gradFill>
              </a:rPr>
              <a:t>VOIP</a:t>
            </a:r>
            <a:r>
              <a:rPr lang="ru-RU" dirty="0" smtClean="0">
                <a:gradFill>
                  <a:gsLst>
                    <a:gs pos="0">
                      <a:schemeClr val="bg1"/>
                    </a:gs>
                    <a:gs pos="100000">
                      <a:schemeClr val="bg1"/>
                    </a:gs>
                  </a:gsLst>
                  <a:lin ang="5400000" scaled="0"/>
                </a:gradFill>
              </a:rPr>
              <a:t>-приложении</a:t>
            </a:r>
            <a:endParaRPr lang="en-US" dirty="0">
              <a:gradFill>
                <a:gsLst>
                  <a:gs pos="0">
                    <a:schemeClr val="bg1"/>
                  </a:gs>
                  <a:gs pos="100000">
                    <a:schemeClr val="bg1"/>
                  </a:gs>
                </a:gsLst>
                <a:lin ang="5400000" scaled="0"/>
              </a:gradFill>
            </a:endParaRPr>
          </a:p>
        </p:txBody>
      </p:sp>
      <p:sp useBgFill="1">
        <p:nvSpPr>
          <p:cNvPr id="37" name="Rectangle 36"/>
          <p:cNvSpPr/>
          <p:nvPr/>
        </p:nvSpPr>
        <p:spPr bwMode="auto">
          <a:xfrm>
            <a:off x="11668125" y="798786"/>
            <a:ext cx="520700" cy="6059214"/>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40951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6">
                                            <p:bg/>
                                          </p:spTgt>
                                        </p:tgtEl>
                                        <p:attrNameLst>
                                          <p:attrName>style.visibility</p:attrName>
                                        </p:attrNameLst>
                                      </p:cBhvr>
                                      <p:to>
                                        <p:strVal val="visible"/>
                                      </p:to>
                                    </p:set>
                                    <p:animEffect transition="in" filter="wipe(right)">
                                      <p:cBhvr>
                                        <p:cTn id="11" dur="500"/>
                                        <p:tgtEl>
                                          <p:spTgt spid="6">
                                            <p:bg/>
                                          </p:spTgt>
                                        </p:tgtEl>
                                      </p:cBhvr>
                                    </p:animEffect>
                                  </p:childTnLst>
                                </p:cTn>
                              </p:par>
                            </p:childTnLst>
                          </p:cTn>
                        </p:par>
                        <p:par>
                          <p:cTn id="12" fill="hold">
                            <p:stCondLst>
                              <p:cond delay="500"/>
                            </p:stCondLst>
                            <p:childTnLst>
                              <p:par>
                                <p:cTn id="13" presetID="22" presetClass="entr" presetSubtype="2" fill="hold" grpId="0"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right)">
                                      <p:cBhvr>
                                        <p:cTn id="15" dur="500"/>
                                        <p:tgtEl>
                                          <p:spTgt spid="6">
                                            <p:txEl>
                                              <p:pRg st="0" end="0"/>
                                            </p:txEl>
                                          </p:spTgt>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decel="10000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2" presetClass="entr" presetSubtype="2" fill="hold" grpId="0" nodeType="withEffect">
                                  <p:stCondLst>
                                    <p:cond delay="0"/>
                                  </p:stCondLst>
                                  <p:childTnLst>
                                    <p:set>
                                      <p:cBhvr>
                                        <p:cTn id="30" dur="1" fill="hold">
                                          <p:stCondLst>
                                            <p:cond delay="0"/>
                                          </p:stCondLst>
                                        </p:cTn>
                                        <p:tgtEl>
                                          <p:spTgt spid="14">
                                            <p:bg/>
                                          </p:spTgt>
                                        </p:tgtEl>
                                        <p:attrNameLst>
                                          <p:attrName>style.visibility</p:attrName>
                                        </p:attrNameLst>
                                      </p:cBhvr>
                                      <p:to>
                                        <p:strVal val="visible"/>
                                      </p:to>
                                    </p:set>
                                    <p:animEffect transition="in" filter="wipe(right)">
                                      <p:cBhvr>
                                        <p:cTn id="31" dur="500"/>
                                        <p:tgtEl>
                                          <p:spTgt spid="14">
                                            <p:bg/>
                                          </p:spTgt>
                                        </p:tgtEl>
                                      </p:cBhvr>
                                    </p:animEffect>
                                  </p:childTnLst>
                                </p:cTn>
                              </p:par>
                            </p:childTnLst>
                          </p:cTn>
                        </p:par>
                        <p:par>
                          <p:cTn id="32" fill="hold">
                            <p:stCondLst>
                              <p:cond delay="500"/>
                            </p:stCondLst>
                            <p:childTnLst>
                              <p:par>
                                <p:cTn id="33" presetID="22" presetClass="entr" presetSubtype="2"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decel="10000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1+#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2" presetClass="entr" presetSubtype="2" fill="hold" grpId="0" nodeType="withEffect">
                                  <p:stCondLst>
                                    <p:cond delay="0"/>
                                  </p:stCondLst>
                                  <p:childTnLst>
                                    <p:set>
                                      <p:cBhvr>
                                        <p:cTn id="50" dur="1" fill="hold">
                                          <p:stCondLst>
                                            <p:cond delay="0"/>
                                          </p:stCondLst>
                                        </p:cTn>
                                        <p:tgtEl>
                                          <p:spTgt spid="15">
                                            <p:bg/>
                                          </p:spTgt>
                                        </p:tgtEl>
                                        <p:attrNameLst>
                                          <p:attrName>style.visibility</p:attrName>
                                        </p:attrNameLst>
                                      </p:cBhvr>
                                      <p:to>
                                        <p:strVal val="visible"/>
                                      </p:to>
                                    </p:set>
                                    <p:animEffect transition="in" filter="wipe(right)">
                                      <p:cBhvr>
                                        <p:cTn id="51" dur="500"/>
                                        <p:tgtEl>
                                          <p:spTgt spid="15">
                                            <p:bg/>
                                          </p:spTgt>
                                        </p:tgtEl>
                                      </p:cBhvr>
                                    </p:animEffect>
                                  </p:childTnLst>
                                </p:cTn>
                              </p:par>
                            </p:childTnLst>
                          </p:cTn>
                        </p:par>
                        <p:par>
                          <p:cTn id="52" fill="hold">
                            <p:stCondLst>
                              <p:cond delay="500"/>
                            </p:stCondLst>
                            <p:childTnLst>
                              <p:par>
                                <p:cTn id="53" presetID="22" presetClass="entr" presetSubtype="2" fill="hold" grpId="0" nodeType="afterEffect">
                                  <p:stCondLst>
                                    <p:cond delay="0"/>
                                  </p:stCondLst>
                                  <p:childTnLst>
                                    <p:set>
                                      <p:cBhvr>
                                        <p:cTn id="54" dur="1" fill="hold">
                                          <p:stCondLst>
                                            <p:cond delay="0"/>
                                          </p:stCondLst>
                                        </p:cTn>
                                        <p:tgtEl>
                                          <p:spTgt spid="15">
                                            <p:txEl>
                                              <p:pRg st="0" end="0"/>
                                            </p:txEl>
                                          </p:spTgt>
                                        </p:tgtEl>
                                        <p:attrNameLst>
                                          <p:attrName>style.visibility</p:attrName>
                                        </p:attrNameLst>
                                      </p:cBhvr>
                                      <p:to>
                                        <p:strVal val="visible"/>
                                      </p:to>
                                    </p:set>
                                    <p:animEffect transition="in" filter="wipe(right)">
                                      <p:cBhvr>
                                        <p:cTn id="55" dur="500"/>
                                        <p:tgtEl>
                                          <p:spTgt spid="15">
                                            <p:txEl>
                                              <p:pRg st="0" end="0"/>
                                            </p:txEl>
                                          </p:spTgt>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2" decel="100000"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1+#ppt_w/2"/>
                                          </p:val>
                                        </p:tav>
                                        <p:tav tm="100000">
                                          <p:val>
                                            <p:strVal val="#ppt_x"/>
                                          </p:val>
                                        </p:tav>
                                      </p:tavLst>
                                    </p:anim>
                                    <p:anim calcmode="lin" valueType="num">
                                      <p:cBhvr additive="base">
                                        <p:cTn id="68" dur="500" fill="hold"/>
                                        <p:tgtEl>
                                          <p:spTgt spid="10"/>
                                        </p:tgtEl>
                                        <p:attrNameLst>
                                          <p:attrName>ppt_y</p:attrName>
                                        </p:attrNameLst>
                                      </p:cBhvr>
                                      <p:tavLst>
                                        <p:tav tm="0">
                                          <p:val>
                                            <p:strVal val="#ppt_y"/>
                                          </p:val>
                                        </p:tav>
                                        <p:tav tm="100000">
                                          <p:val>
                                            <p:strVal val="#ppt_y"/>
                                          </p:val>
                                        </p:tav>
                                      </p:tavLst>
                                    </p:anim>
                                  </p:childTnLst>
                                </p:cTn>
                              </p:par>
                              <p:par>
                                <p:cTn id="69" presetID="22" presetClass="entr" presetSubtype="2" fill="hold" grpId="0" nodeType="with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wipe(right)">
                                      <p:cBhvr>
                                        <p:cTn id="71" dur="500"/>
                                        <p:tgtEl>
                                          <p:spTgt spid="16">
                                            <p:bg/>
                                          </p:spTgt>
                                        </p:tgtEl>
                                      </p:cBhvr>
                                    </p:animEffect>
                                  </p:childTnLst>
                                </p:cTn>
                              </p:par>
                            </p:childTnLst>
                          </p:cTn>
                        </p:par>
                        <p:par>
                          <p:cTn id="72" fill="hold">
                            <p:stCondLst>
                              <p:cond delay="500"/>
                            </p:stCondLst>
                            <p:childTnLst>
                              <p:par>
                                <p:cTn id="73" presetID="22" presetClass="entr" presetSubtype="2" fill="hold" grpId="0" nodeType="afterEffect">
                                  <p:stCondLst>
                                    <p:cond delay="0"/>
                                  </p:stCondLst>
                                  <p:childTnLst>
                                    <p:set>
                                      <p:cBhvr>
                                        <p:cTn id="74" dur="1" fill="hold">
                                          <p:stCondLst>
                                            <p:cond delay="0"/>
                                          </p:stCondLst>
                                        </p:cTn>
                                        <p:tgtEl>
                                          <p:spTgt spid="16">
                                            <p:txEl>
                                              <p:pRg st="0" end="0"/>
                                            </p:txEl>
                                          </p:spTgt>
                                        </p:tgtEl>
                                        <p:attrNameLst>
                                          <p:attrName>style.visibility</p:attrName>
                                        </p:attrNameLst>
                                      </p:cBhvr>
                                      <p:to>
                                        <p:strVal val="visible"/>
                                      </p:to>
                                    </p:set>
                                    <p:animEffect transition="in" filter="wipe(right)">
                                      <p:cBhvr>
                                        <p:cTn id="75" dur="500"/>
                                        <p:tgtEl>
                                          <p:spTgt spid="16">
                                            <p:txEl>
                                              <p:pRg st="0" end="0"/>
                                            </p:txEl>
                                          </p:spTgt>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2" decel="10000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fill="hold"/>
                                        <p:tgtEl>
                                          <p:spTgt spid="12"/>
                                        </p:tgtEl>
                                        <p:attrNameLst>
                                          <p:attrName>ppt_x</p:attrName>
                                        </p:attrNameLst>
                                      </p:cBhvr>
                                      <p:tavLst>
                                        <p:tav tm="0">
                                          <p:val>
                                            <p:strVal val="1+#ppt_w/2"/>
                                          </p:val>
                                        </p:tav>
                                        <p:tav tm="100000">
                                          <p:val>
                                            <p:strVal val="#ppt_x"/>
                                          </p:val>
                                        </p:tav>
                                      </p:tavLst>
                                    </p:anim>
                                    <p:anim calcmode="lin" valueType="num">
                                      <p:cBhvr additive="base">
                                        <p:cTn id="85" dur="500" fill="hold"/>
                                        <p:tgtEl>
                                          <p:spTgt spid="12"/>
                                        </p:tgtEl>
                                        <p:attrNameLst>
                                          <p:attrName>ppt_y</p:attrName>
                                        </p:attrNameLst>
                                      </p:cBhvr>
                                      <p:tavLst>
                                        <p:tav tm="0">
                                          <p:val>
                                            <p:strVal val="#ppt_y"/>
                                          </p:val>
                                        </p:tav>
                                        <p:tav tm="100000">
                                          <p:val>
                                            <p:strVal val="#ppt_y"/>
                                          </p:val>
                                        </p:tav>
                                      </p:tavLst>
                                    </p:anim>
                                  </p:childTnLst>
                                </p:cTn>
                              </p:par>
                              <p:par>
                                <p:cTn id="86" presetID="22" presetClass="entr" presetSubtype="2" fill="hold" grpId="0" nodeType="withEffect">
                                  <p:stCondLst>
                                    <p:cond delay="0"/>
                                  </p:stCondLst>
                                  <p:childTnLst>
                                    <p:set>
                                      <p:cBhvr>
                                        <p:cTn id="87" dur="1" fill="hold">
                                          <p:stCondLst>
                                            <p:cond delay="0"/>
                                          </p:stCondLst>
                                        </p:cTn>
                                        <p:tgtEl>
                                          <p:spTgt spid="17">
                                            <p:bg/>
                                          </p:spTgt>
                                        </p:tgtEl>
                                        <p:attrNameLst>
                                          <p:attrName>style.visibility</p:attrName>
                                        </p:attrNameLst>
                                      </p:cBhvr>
                                      <p:to>
                                        <p:strVal val="visible"/>
                                      </p:to>
                                    </p:set>
                                    <p:animEffect transition="in" filter="wipe(right)">
                                      <p:cBhvr>
                                        <p:cTn id="88" dur="500"/>
                                        <p:tgtEl>
                                          <p:spTgt spid="17">
                                            <p:bg/>
                                          </p:spTgt>
                                        </p:tgtEl>
                                      </p:cBhvr>
                                    </p:animEffect>
                                  </p:childTnLst>
                                </p:cTn>
                              </p:par>
                            </p:childTnLst>
                          </p:cTn>
                        </p:par>
                        <p:par>
                          <p:cTn id="89" fill="hold">
                            <p:stCondLst>
                              <p:cond delay="500"/>
                            </p:stCondLst>
                            <p:childTnLst>
                              <p:par>
                                <p:cTn id="90" presetID="22" presetClass="entr" presetSubtype="2" fill="hold" grpId="0" nodeType="afterEffect">
                                  <p:stCondLst>
                                    <p:cond delay="0"/>
                                  </p:stCondLst>
                                  <p:childTnLst>
                                    <p:set>
                                      <p:cBhvr>
                                        <p:cTn id="91" dur="1" fill="hold">
                                          <p:stCondLst>
                                            <p:cond delay="0"/>
                                          </p:stCondLst>
                                        </p:cTn>
                                        <p:tgtEl>
                                          <p:spTgt spid="17">
                                            <p:txEl>
                                              <p:pRg st="0" end="0"/>
                                            </p:txEl>
                                          </p:spTgt>
                                        </p:tgtEl>
                                        <p:attrNameLst>
                                          <p:attrName>style.visibility</p:attrName>
                                        </p:attrNameLst>
                                      </p:cBhvr>
                                      <p:to>
                                        <p:strVal val="visible"/>
                                      </p:to>
                                    </p:set>
                                    <p:animEffect transition="in" filter="wipe(right)">
                                      <p:cBhvr>
                                        <p:cTn id="92" dur="500"/>
                                        <p:tgtEl>
                                          <p:spTgt spid="17">
                                            <p:txEl>
                                              <p:pRg st="0" end="0"/>
                                            </p:txEl>
                                          </p:spTgt>
                                        </p:tgtEl>
                                      </p:cBhvr>
                                    </p:animEffect>
                                  </p:childTnLst>
                                </p:cTn>
                              </p:par>
                            </p:childTnLst>
                          </p:cTn>
                        </p:par>
                        <p:par>
                          <p:cTn id="93" fill="hold">
                            <p:stCondLst>
                              <p:cond delay="1000"/>
                            </p:stCondLst>
                            <p:childTnLst>
                              <p:par>
                                <p:cTn id="94" presetID="10" presetClass="entr" presetSubtype="0"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2" grpId="0" animBg="1"/>
      <p:bldP spid="3" grpId="0"/>
      <p:bldP spid="4" grpId="0"/>
      <p:bldP spid="14" grpId="0" build="p" animBg="1"/>
      <p:bldP spid="9" grpId="0" animBg="1"/>
      <p:bldP spid="18" grpId="0"/>
      <p:bldP spid="19" grpId="0"/>
      <p:bldP spid="15" grpId="0" build="p" animBg="1"/>
      <p:bldP spid="11" grpId="0" animBg="1"/>
      <p:bldP spid="20" grpId="0"/>
      <p:bldP spid="21" grpId="0"/>
      <p:bldP spid="16" grpId="0" build="p" animBg="1"/>
      <p:bldP spid="10" grpId="0" animBg="1"/>
      <p:bldP spid="22" grpId="0"/>
      <p:bldP spid="17" grpId="0" build="p" animBg="1"/>
      <p:bldP spid="12" grpId="0" animBg="1"/>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19112" y="228600"/>
            <a:ext cx="11149013" cy="747897"/>
          </a:xfrm>
        </p:spPr>
        <p:txBody>
          <a:bodyPr/>
          <a:lstStyle/>
          <a:p>
            <a:r>
              <a:rPr lang="ru-RU" dirty="0" smtClean="0"/>
              <a:t>Как не стоит делать</a:t>
            </a:r>
            <a:endParaRPr lang="en-US" dirty="0"/>
          </a:p>
        </p:txBody>
      </p:sp>
      <p:sp>
        <p:nvSpPr>
          <p:cNvPr id="7" name="Rectangle 6"/>
          <p:cNvSpPr/>
          <p:nvPr/>
        </p:nvSpPr>
        <p:spPr bwMode="auto">
          <a:xfrm>
            <a:off x="500303" y="4942944"/>
            <a:ext cx="11152188" cy="960552"/>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500303" y="3456553"/>
            <a:ext cx="11152188" cy="1288227"/>
          </a:xfrm>
          <a:prstGeom prst="rect">
            <a:avLst/>
          </a:prstGeom>
          <a:solidFill>
            <a:schemeClr val="accent5">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500303" y="2305202"/>
            <a:ext cx="11152188" cy="939416"/>
          </a:xfrm>
          <a:prstGeom prst="rect">
            <a:avLst/>
          </a:prstGeom>
          <a:solidFill>
            <a:schemeClr val="accent3">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500303" y="1173163"/>
            <a:ext cx="11152188" cy="939416"/>
          </a:xfrm>
          <a:prstGeom prst="rect">
            <a:avLst/>
          </a:prstGeom>
          <a:solidFill>
            <a:schemeClr val="accent1">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xt Placeholder 5"/>
          <p:cNvSpPr txBox="1">
            <a:spLocks/>
          </p:cNvSpPr>
          <p:nvPr/>
        </p:nvSpPr>
        <p:spPr>
          <a:xfrm>
            <a:off x="503478" y="1173163"/>
            <a:ext cx="11149013" cy="483239"/>
          </a:xfrm>
          <a:prstGeom prst="rect">
            <a:avLst/>
          </a:prstGeom>
          <a:solidFill>
            <a:schemeClr val="accent1">
              <a:lumMod val="50000"/>
            </a:schemeClr>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gradFill>
                  <a:gsLst>
                    <a:gs pos="1250">
                      <a:schemeClr val="bg1">
                        <a:lumMod val="75000"/>
                        <a:lumOff val="25000"/>
                      </a:schemeClr>
                    </a:gs>
                    <a:gs pos="100000">
                      <a:schemeClr val="bg1">
                        <a:lumMod val="75000"/>
                        <a:lumOff val="25000"/>
                      </a:schemeClr>
                    </a:gs>
                  </a:gsLst>
                  <a:lin ang="5400000" scaled="0"/>
                </a:gra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1">
                        <a:lumMod val="75000"/>
                        <a:lumOff val="25000"/>
                      </a:schemeClr>
                    </a:gs>
                    <a:gs pos="100000">
                      <a:schemeClr val="bg1">
                        <a:lumMod val="75000"/>
                        <a:lumOff val="25000"/>
                      </a:schemeClr>
                    </a:gs>
                  </a:gsLst>
                  <a:lin ang="5400000" scaled="0"/>
                </a:gra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1">
                        <a:lumMod val="75000"/>
                        <a:lumOff val="25000"/>
                      </a:schemeClr>
                    </a:gs>
                    <a:gs pos="100000">
                      <a:schemeClr val="bg1">
                        <a:lumMod val="75000"/>
                        <a:lumOff val="25000"/>
                      </a:schemeClr>
                    </a:gs>
                  </a:gsLst>
                  <a:lin ang="5400000" scaled="0"/>
                </a:gra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1">
                        <a:lumMod val="75000"/>
                        <a:lumOff val="25000"/>
                      </a:schemeClr>
                    </a:gs>
                    <a:gs pos="100000">
                      <a:schemeClr val="bg1">
                        <a:lumMod val="75000"/>
                        <a:lumOff val="25000"/>
                      </a:schemeClr>
                    </a:gs>
                  </a:gsLst>
                  <a:lin ang="5400000" scaled="0"/>
                </a:gra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1">
                        <a:lumMod val="75000"/>
                        <a:lumOff val="25000"/>
                      </a:schemeClr>
                    </a:gs>
                    <a:gs pos="100000">
                      <a:schemeClr val="bg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gradFill>
                  <a:gsLst>
                    <a:gs pos="0">
                      <a:schemeClr val="tx1"/>
                    </a:gs>
                    <a:gs pos="100000">
                      <a:schemeClr val="tx1"/>
                    </a:gs>
                  </a:gsLst>
                  <a:lin ang="5400000" scaled="0"/>
                </a:gradFill>
              </a:rPr>
              <a:t>Избегайте слишком частых обновлений</a:t>
            </a:r>
            <a:endParaRPr lang="en-US" sz="3200" dirty="0">
              <a:gradFill>
                <a:gsLst>
                  <a:gs pos="0">
                    <a:schemeClr val="tx1"/>
                  </a:gs>
                  <a:gs pos="100000">
                    <a:schemeClr val="tx1"/>
                  </a:gs>
                </a:gsLst>
                <a:lin ang="5400000" scaled="0"/>
              </a:gradFill>
            </a:endParaRPr>
          </a:p>
        </p:txBody>
      </p:sp>
      <p:sp>
        <p:nvSpPr>
          <p:cNvPr id="13" name="Rectangle 12"/>
          <p:cNvSpPr/>
          <p:nvPr/>
        </p:nvSpPr>
        <p:spPr>
          <a:xfrm>
            <a:off x="522289" y="1656402"/>
            <a:ext cx="6682076" cy="369332"/>
          </a:xfrm>
          <a:prstGeom prst="rect">
            <a:avLst/>
          </a:prstGeom>
        </p:spPr>
        <p:txBody>
          <a:bodyPr wrap="square" numCol="1">
            <a:spAutoFit/>
          </a:bodyPr>
          <a:lstStyle/>
          <a:p>
            <a:r>
              <a:rPr lang="ru-RU" spc="-50" dirty="0" smtClean="0">
                <a:gradFill>
                  <a:gsLst>
                    <a:gs pos="0">
                      <a:schemeClr val="bg1"/>
                    </a:gs>
                    <a:gs pos="100000">
                      <a:schemeClr val="bg1"/>
                    </a:gs>
                  </a:gsLst>
                  <a:lin ang="5400000" scaled="0"/>
                </a:gradFill>
              </a:rPr>
              <a:t>Каждую минуту выводить все происходящее в игре</a:t>
            </a:r>
            <a:endParaRPr lang="en-US" spc="-50" dirty="0">
              <a:gradFill>
                <a:gsLst>
                  <a:gs pos="0">
                    <a:schemeClr val="bg1"/>
                  </a:gs>
                  <a:gs pos="100000">
                    <a:schemeClr val="bg1"/>
                  </a:gs>
                </a:gsLst>
                <a:lin ang="5400000" scaled="0"/>
              </a:gradFill>
            </a:endParaRPr>
          </a:p>
        </p:txBody>
      </p:sp>
      <p:sp>
        <p:nvSpPr>
          <p:cNvPr id="14" name="Rectangle 13"/>
          <p:cNvSpPr/>
          <p:nvPr/>
        </p:nvSpPr>
        <p:spPr>
          <a:xfrm>
            <a:off x="6898946" y="1656402"/>
            <a:ext cx="4200189" cy="369332"/>
          </a:xfrm>
          <a:prstGeom prst="rect">
            <a:avLst/>
          </a:prstGeom>
        </p:spPr>
        <p:txBody>
          <a:bodyPr wrap="none">
            <a:spAutoFit/>
          </a:bodyPr>
          <a:lstStyle/>
          <a:p>
            <a:r>
              <a:rPr lang="ru-RU" dirty="0" smtClean="0">
                <a:gradFill>
                  <a:gsLst>
                    <a:gs pos="0">
                      <a:schemeClr val="bg1"/>
                    </a:gs>
                    <a:gs pos="100000">
                      <a:schemeClr val="bg1"/>
                    </a:gs>
                  </a:gsLst>
                  <a:lin ang="5400000" scaled="0"/>
                </a:gradFill>
              </a:rPr>
              <a:t>Изменения курс в реальном времени</a:t>
            </a:r>
            <a:endParaRPr lang="en-US" dirty="0">
              <a:gradFill>
                <a:gsLst>
                  <a:gs pos="0">
                    <a:schemeClr val="bg1"/>
                  </a:gs>
                  <a:gs pos="100000">
                    <a:schemeClr val="bg1"/>
                  </a:gs>
                </a:gsLst>
                <a:lin ang="5400000" scaled="0"/>
              </a:gradFill>
            </a:endParaRPr>
          </a:p>
        </p:txBody>
      </p:sp>
      <p:sp>
        <p:nvSpPr>
          <p:cNvPr id="15" name="Text Placeholder 5"/>
          <p:cNvSpPr txBox="1">
            <a:spLocks/>
          </p:cNvSpPr>
          <p:nvPr/>
        </p:nvSpPr>
        <p:spPr>
          <a:xfrm>
            <a:off x="503478" y="2305202"/>
            <a:ext cx="11149013" cy="483239"/>
          </a:xfrm>
          <a:prstGeom prst="rect">
            <a:avLst/>
          </a:prstGeom>
          <a:solidFill>
            <a:schemeClr val="accent3">
              <a:lumMod val="75000"/>
            </a:schemeClr>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gradFill>
                  <a:gsLst>
                    <a:gs pos="0">
                      <a:schemeClr val="tx1"/>
                    </a:gs>
                    <a:gs pos="100000">
                      <a:schemeClr val="tx1"/>
                    </a:gs>
                  </a:gsLst>
                  <a:lin ang="5400000" scaled="0"/>
                </a:gradFill>
              </a:rPr>
              <a:t>Очищать плитку при запуске/выходе из приложения</a:t>
            </a:r>
            <a:endParaRPr lang="en-US" sz="3200" dirty="0">
              <a:gradFill>
                <a:gsLst>
                  <a:gs pos="0">
                    <a:schemeClr val="tx1"/>
                  </a:gs>
                  <a:gs pos="100000">
                    <a:schemeClr val="tx1"/>
                  </a:gs>
                </a:gsLst>
                <a:lin ang="5400000" scaled="0"/>
              </a:gradFill>
            </a:endParaRPr>
          </a:p>
        </p:txBody>
      </p:sp>
      <p:sp>
        <p:nvSpPr>
          <p:cNvPr id="17" name="Rectangle 16"/>
          <p:cNvSpPr/>
          <p:nvPr/>
        </p:nvSpPr>
        <p:spPr>
          <a:xfrm>
            <a:off x="503478" y="2794223"/>
            <a:ext cx="6682076" cy="369332"/>
          </a:xfrm>
          <a:prstGeom prst="rect">
            <a:avLst/>
          </a:prstGeom>
        </p:spPr>
        <p:txBody>
          <a:bodyPr wrap="square" numCol="1">
            <a:spAutoFit/>
          </a:bodyPr>
          <a:lstStyle/>
          <a:p>
            <a:r>
              <a:rPr lang="ru-RU" spc="-50" dirty="0" smtClean="0">
                <a:gradFill>
                  <a:gsLst>
                    <a:gs pos="0">
                      <a:schemeClr val="bg1"/>
                    </a:gs>
                    <a:gs pos="100000">
                      <a:schemeClr val="bg1"/>
                    </a:gs>
                  </a:gsLst>
                  <a:lin ang="5400000" scaled="0"/>
                </a:gradFill>
              </a:rPr>
              <a:t>Оставьте контент в плитке для привлечения внимания.</a:t>
            </a:r>
            <a:endParaRPr lang="en-US" spc="-50" dirty="0">
              <a:gradFill>
                <a:gsLst>
                  <a:gs pos="0">
                    <a:schemeClr val="bg1"/>
                  </a:gs>
                  <a:gs pos="100000">
                    <a:schemeClr val="bg1"/>
                  </a:gs>
                </a:gsLst>
                <a:lin ang="5400000" scaled="0"/>
              </a:gradFill>
            </a:endParaRPr>
          </a:p>
        </p:txBody>
      </p:sp>
      <p:sp>
        <p:nvSpPr>
          <p:cNvPr id="18" name="Rectangle 17"/>
          <p:cNvSpPr/>
          <p:nvPr/>
        </p:nvSpPr>
        <p:spPr>
          <a:xfrm>
            <a:off x="6898946" y="2794223"/>
            <a:ext cx="3896451" cy="369332"/>
          </a:xfrm>
          <a:prstGeom prst="rect">
            <a:avLst/>
          </a:prstGeom>
        </p:spPr>
        <p:txBody>
          <a:bodyPr wrap="none">
            <a:spAutoFit/>
          </a:bodyPr>
          <a:lstStyle/>
          <a:p>
            <a:r>
              <a:rPr lang="ru-RU" spc="-50" dirty="0" smtClean="0">
                <a:gradFill>
                  <a:gsLst>
                    <a:gs pos="0">
                      <a:schemeClr val="bg1"/>
                    </a:gs>
                    <a:gs pos="100000">
                      <a:schemeClr val="bg1"/>
                    </a:gs>
                  </a:gsLst>
                  <a:lin ang="5400000" scaled="0"/>
                </a:gradFill>
              </a:rPr>
              <a:t>Можно обновлять притку на выходе.</a:t>
            </a:r>
            <a:endParaRPr lang="en-US" spc="-50" dirty="0">
              <a:gradFill>
                <a:gsLst>
                  <a:gs pos="0">
                    <a:schemeClr val="bg1"/>
                  </a:gs>
                  <a:gs pos="100000">
                    <a:schemeClr val="bg1"/>
                  </a:gs>
                </a:gsLst>
                <a:lin ang="5400000" scaled="0"/>
              </a:gradFill>
            </a:endParaRPr>
          </a:p>
        </p:txBody>
      </p:sp>
      <p:sp>
        <p:nvSpPr>
          <p:cNvPr id="19" name="Text Placeholder 5"/>
          <p:cNvSpPr txBox="1">
            <a:spLocks/>
          </p:cNvSpPr>
          <p:nvPr/>
        </p:nvSpPr>
        <p:spPr>
          <a:xfrm>
            <a:off x="503478" y="3443023"/>
            <a:ext cx="11149013" cy="483239"/>
          </a:xfrm>
          <a:prstGeom prst="rect">
            <a:avLst/>
          </a:prstGeom>
          <a:solidFill>
            <a:schemeClr val="accent5"/>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gradFill>
                  <a:gsLst>
                    <a:gs pos="0">
                      <a:schemeClr val="tx1"/>
                    </a:gs>
                    <a:gs pos="100000">
                      <a:schemeClr val="tx1"/>
                    </a:gs>
                  </a:gsLst>
                  <a:lin ang="5400000" scaled="0"/>
                </a:gradFill>
              </a:rPr>
              <a:t>Не обновляйте, чтобы явно заместить «старый контент»</a:t>
            </a:r>
            <a:endParaRPr lang="en-US" sz="3200" dirty="0">
              <a:gradFill>
                <a:gsLst>
                  <a:gs pos="0">
                    <a:schemeClr val="tx1"/>
                  </a:gs>
                  <a:gs pos="100000">
                    <a:schemeClr val="tx1"/>
                  </a:gs>
                </a:gsLst>
                <a:lin ang="5400000" scaled="0"/>
              </a:gradFill>
            </a:endParaRPr>
          </a:p>
        </p:txBody>
      </p:sp>
      <p:sp>
        <p:nvSpPr>
          <p:cNvPr id="21" name="Rectangle 20"/>
          <p:cNvSpPr/>
          <p:nvPr/>
        </p:nvSpPr>
        <p:spPr>
          <a:xfrm>
            <a:off x="515937" y="3950165"/>
            <a:ext cx="5562047" cy="646331"/>
          </a:xfrm>
          <a:prstGeom prst="rect">
            <a:avLst/>
          </a:prstGeom>
        </p:spPr>
        <p:txBody>
          <a:bodyPr wrap="square" numCol="1">
            <a:spAutoFit/>
          </a:bodyPr>
          <a:lstStyle/>
          <a:p>
            <a:r>
              <a:rPr lang="ru-RU" dirty="0" smtClean="0">
                <a:gradFill>
                  <a:gsLst>
                    <a:gs pos="0">
                      <a:schemeClr val="bg1"/>
                    </a:gs>
                    <a:gs pos="100000">
                      <a:schemeClr val="bg1"/>
                    </a:gs>
                  </a:gsLst>
                  <a:lin ang="5400000" scaled="0"/>
                </a:gradFill>
              </a:rPr>
              <a:t>Установите срок истекания на плитке при ее установке</a:t>
            </a:r>
            <a:r>
              <a:rPr lang="en-US" dirty="0" smtClean="0">
                <a:gradFill>
                  <a:gsLst>
                    <a:gs pos="0">
                      <a:schemeClr val="bg1"/>
                    </a:gs>
                    <a:gs pos="100000">
                      <a:schemeClr val="bg1"/>
                    </a:gs>
                  </a:gsLst>
                  <a:lin ang="5400000" scaled="0"/>
                </a:gradFill>
              </a:rPr>
              <a:t>. </a:t>
            </a:r>
          </a:p>
        </p:txBody>
      </p:sp>
      <p:sp>
        <p:nvSpPr>
          <p:cNvPr id="22" name="Rectangle 21"/>
          <p:cNvSpPr/>
          <p:nvPr/>
        </p:nvSpPr>
        <p:spPr>
          <a:xfrm>
            <a:off x="6145662" y="3950165"/>
            <a:ext cx="5506829" cy="646331"/>
          </a:xfrm>
          <a:prstGeom prst="rect">
            <a:avLst/>
          </a:prstGeom>
        </p:spPr>
        <p:txBody>
          <a:bodyPr wrap="square">
            <a:spAutoFit/>
          </a:bodyPr>
          <a:lstStyle/>
          <a:p>
            <a:r>
              <a:rPr lang="ru-RU" dirty="0" smtClean="0">
                <a:gradFill>
                  <a:gsLst>
                    <a:gs pos="0">
                      <a:schemeClr val="bg1"/>
                    </a:gs>
                    <a:gs pos="100000">
                      <a:schemeClr val="bg1"/>
                    </a:gs>
                  </a:gsLst>
                  <a:lin ang="5400000" scaled="0"/>
                </a:gradFill>
              </a:rPr>
              <a:t>Посылайте новые обновления, если у вас есть новые данные для пользователя.</a:t>
            </a:r>
            <a:endParaRPr lang="en-US" dirty="0">
              <a:gradFill>
                <a:gsLst>
                  <a:gs pos="0">
                    <a:schemeClr val="bg1"/>
                  </a:gs>
                  <a:gs pos="100000">
                    <a:schemeClr val="bg1"/>
                  </a:gs>
                </a:gsLst>
                <a:lin ang="5400000" scaled="0"/>
              </a:gradFill>
            </a:endParaRPr>
          </a:p>
        </p:txBody>
      </p:sp>
      <p:sp>
        <p:nvSpPr>
          <p:cNvPr id="23" name="Text Placeholder 5"/>
          <p:cNvSpPr txBox="1">
            <a:spLocks/>
          </p:cNvSpPr>
          <p:nvPr/>
        </p:nvSpPr>
        <p:spPr>
          <a:xfrm>
            <a:off x="503478" y="4929413"/>
            <a:ext cx="11149013" cy="483239"/>
          </a:xfrm>
          <a:prstGeom prst="rect">
            <a:avLst/>
          </a:prstGeom>
          <a:solidFill>
            <a:schemeClr val="accent6"/>
          </a:solidFill>
        </p:spPr>
        <p:txBody>
          <a:bodyPr vert="horz" lIns="137160" tIns="0" rIns="0" bIns="0" rtlCol="0" anchor="ctr">
            <a:normAutofit/>
          </a:bodyPr>
          <a:lstStyle>
            <a:lvl1pPr marL="284163" marR="0" indent="-284163" algn="l" defTabSz="914363" rtl="0" eaLnBrk="1" fontAlgn="auto" latinLnBrk="0" hangingPunct="1">
              <a:lnSpc>
                <a:spcPct val="90000"/>
              </a:lnSpc>
              <a:spcBef>
                <a:spcPct val="20000"/>
              </a:spcBef>
              <a:spcAft>
                <a:spcPts val="0"/>
              </a:spcAft>
              <a:buClrTx/>
              <a:buSzPct val="90000"/>
              <a:buFont typeface="Wingdings" pitchFamily="2" charset="2"/>
              <a:buChar char=""/>
              <a:tabLst/>
              <a:defRPr sz="4000" kern="1200" spc="-70" baseline="0">
                <a:solidFill>
                  <a:schemeClr val="bg1">
                    <a:lumMod val="75000"/>
                    <a:lumOff val="25000"/>
                    <a:alpha val="99000"/>
                  </a:schemeClr>
                </a:solidFill>
                <a:latin typeface="+mn-lt"/>
                <a:ea typeface="+mn-ea"/>
                <a:cs typeface="+mn-cs"/>
              </a:defRPr>
            </a:lvl1pPr>
            <a:lvl2pPr marL="517525"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41363" marR="0" indent="-223838"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3pPr>
            <a:lvl4pPr marL="914400"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087438" marR="0" indent="-173038"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ru-RU" sz="3200" dirty="0" smtClean="0">
                <a:gradFill>
                  <a:gsLst>
                    <a:gs pos="0">
                      <a:schemeClr val="tx1"/>
                    </a:gs>
                    <a:gs pos="100000">
                      <a:schemeClr val="tx1"/>
                    </a:gs>
                  </a:gsLst>
                  <a:lin ang="5400000" scaled="0"/>
                </a:gradFill>
              </a:rPr>
              <a:t>Не зависьте от порядка показа обновлений</a:t>
            </a:r>
            <a:endParaRPr lang="en-US" sz="3200" dirty="0">
              <a:gradFill>
                <a:gsLst>
                  <a:gs pos="0">
                    <a:schemeClr val="tx1"/>
                  </a:gs>
                  <a:gs pos="100000">
                    <a:schemeClr val="tx1"/>
                  </a:gs>
                </a:gsLst>
                <a:lin ang="5400000" scaled="0"/>
              </a:gradFill>
            </a:endParaRPr>
          </a:p>
        </p:txBody>
      </p:sp>
      <p:sp>
        <p:nvSpPr>
          <p:cNvPr id="25" name="Rectangle 24"/>
          <p:cNvSpPr/>
          <p:nvPr/>
        </p:nvSpPr>
        <p:spPr>
          <a:xfrm>
            <a:off x="503478" y="5412652"/>
            <a:ext cx="11149013" cy="369332"/>
          </a:xfrm>
          <a:prstGeom prst="rect">
            <a:avLst/>
          </a:prstGeom>
        </p:spPr>
        <p:txBody>
          <a:bodyPr wrap="square" numCol="1">
            <a:spAutoFit/>
          </a:bodyPr>
          <a:lstStyle/>
          <a:p>
            <a:r>
              <a:rPr lang="ru-RU" dirty="0" smtClean="0">
                <a:gradFill>
                  <a:gsLst>
                    <a:gs pos="0">
                      <a:schemeClr val="bg1"/>
                    </a:gs>
                    <a:gs pos="100000">
                      <a:schemeClr val="bg1"/>
                    </a:gs>
                  </a:gsLst>
                  <a:lin ang="5400000" scaled="0"/>
                </a:gradFill>
              </a:rPr>
              <a:t>Порядок в очереди уведомлений не гарантирован. Плитки не должны зависеть друг от друга.</a:t>
            </a:r>
            <a:endParaRPr lang="en-US" dirty="0">
              <a:gradFill>
                <a:gsLst>
                  <a:gs pos="0">
                    <a:schemeClr val="bg1"/>
                  </a:gs>
                  <a:gs pos="100000">
                    <a:schemeClr val="bg1"/>
                  </a:gs>
                </a:gsLst>
                <a:lin ang="5400000" scaled="0"/>
              </a:gradFill>
            </a:endParaRPr>
          </a:p>
        </p:txBody>
      </p:sp>
      <p:sp useBgFill="1">
        <p:nvSpPr>
          <p:cNvPr id="29" name="Rectangle 28"/>
          <p:cNvSpPr/>
          <p:nvPr/>
        </p:nvSpPr>
        <p:spPr bwMode="auto">
          <a:xfrm>
            <a:off x="11668125" y="798786"/>
            <a:ext cx="520700" cy="6059214"/>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56446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 y="0"/>
            <a:ext cx="12197953" cy="6858000"/>
          </a:xfrm>
          <a:prstGeom prst="rect">
            <a:avLst/>
          </a:prstGeom>
        </p:spPr>
      </p:pic>
    </p:spTree>
    <p:extLst>
      <p:ext uri="{BB962C8B-B14F-4D97-AF65-F5344CB8AC3E}">
        <p14:creationId xmlns:p14="http://schemas.microsoft.com/office/powerpoint/2010/main" val="4031778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p:cNvPicPr>
            <a:picLocks noChangeAspect="1"/>
          </p:cNvPicPr>
          <p:nvPr/>
        </p:nvPicPr>
        <p:blipFill>
          <a:blip r:embed="rId2"/>
          <a:stretch>
            <a:fillRect/>
          </a:stretch>
        </p:blipFill>
        <p:spPr>
          <a:xfrm>
            <a:off x="0" y="0"/>
            <a:ext cx="12197952" cy="6858000"/>
          </a:xfrm>
          <a:prstGeom prst="rect">
            <a:avLst/>
          </a:prstGeom>
        </p:spPr>
      </p:pic>
    </p:spTree>
    <p:extLst>
      <p:ext uri="{BB962C8B-B14F-4D97-AF65-F5344CB8AC3E}">
        <p14:creationId xmlns:p14="http://schemas.microsoft.com/office/powerpoint/2010/main" val="3393223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p:txBody>
          <a:bodyPr/>
          <a:lstStyle/>
          <a:p>
            <a:r>
              <a:rPr lang="ru-RU" dirty="0" smtClean="0"/>
              <a:t>Плитки</a:t>
            </a:r>
            <a:endParaRPr lang="ru-RU"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757996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5834991" y="3539280"/>
            <a:ext cx="2952750" cy="2830658"/>
            <a:chOff x="5834991" y="3403912"/>
            <a:chExt cx="2952750" cy="2830658"/>
          </a:xfrm>
        </p:grpSpPr>
        <p:pic>
          <p:nvPicPr>
            <p:cNvPr id="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4991" y="3403912"/>
              <a:ext cx="295275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descr="C:\Users\naziaz\Desktop\part_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4991" y="4805820"/>
              <a:ext cx="2952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indesign\Modern\XDR\Storytelling\BUILD\Product\Tiles\Kieran\socialite\socialite_30x30_alph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0481" y="5801052"/>
              <a:ext cx="347472" cy="3474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 22"/>
          <p:cNvGrpSpPr/>
          <p:nvPr/>
        </p:nvGrpSpPr>
        <p:grpSpPr>
          <a:xfrm>
            <a:off x="2390504" y="3528299"/>
            <a:ext cx="1430627" cy="2857500"/>
            <a:chOff x="2390504" y="3401557"/>
            <a:chExt cx="1430627" cy="2857500"/>
          </a:xfrm>
        </p:grpSpPr>
        <p:pic>
          <p:nvPicPr>
            <p:cNvPr id="24" name="Picture 2" descr="D:\Users\naziaz\Desktop\square-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0504" y="3401557"/>
              <a:ext cx="1428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naziaz\Desktop\part_0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2381" y="4830307"/>
              <a:ext cx="1428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windesign\Modern\XDR\Storytelling\BUILD\Product\Tiles\Kieran\socialite\socialite_30x30_alph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9709" y="5824961"/>
              <a:ext cx="347472" cy="347472"/>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Rectangle 29"/>
          <p:cNvSpPr/>
          <p:nvPr/>
        </p:nvSpPr>
        <p:spPr bwMode="auto">
          <a:xfrm>
            <a:off x="2390504" y="4968030"/>
            <a:ext cx="1430627" cy="141776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834991" y="4946698"/>
            <a:ext cx="2952750" cy="143910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xtBox 27"/>
          <p:cNvSpPr txBox="1"/>
          <p:nvPr/>
        </p:nvSpPr>
        <p:spPr>
          <a:xfrm>
            <a:off x="2187081" y="4968030"/>
            <a:ext cx="1835596" cy="738664"/>
          </a:xfrm>
          <a:prstGeom prst="rect">
            <a:avLst/>
          </a:prstGeom>
          <a:noFill/>
        </p:spPr>
        <p:txBody>
          <a:bodyPr wrap="square" lIns="0" tIns="0" rIns="0" bIns="0" rtlCol="0">
            <a:spAutoFit/>
          </a:bodyPr>
          <a:lstStyle/>
          <a:p>
            <a:pPr algn="ctr"/>
            <a:r>
              <a:rPr lang="ru-RU" sz="2400" dirty="0" smtClean="0">
                <a:gradFill>
                  <a:gsLst>
                    <a:gs pos="1250">
                      <a:schemeClr val="bg2">
                        <a:lumMod val="50000"/>
                      </a:schemeClr>
                    </a:gs>
                    <a:gs pos="100000">
                      <a:schemeClr val="bg2">
                        <a:lumMod val="50000"/>
                      </a:schemeClr>
                    </a:gs>
                  </a:gsLst>
                  <a:lin ang="5400000" scaled="0"/>
                </a:gradFill>
              </a:rPr>
              <a:t>Квадратная</a:t>
            </a:r>
            <a:r>
              <a:rPr lang="en-US" sz="2400" dirty="0" smtClean="0">
                <a:gradFill>
                  <a:gsLst>
                    <a:gs pos="1250">
                      <a:schemeClr val="bg2">
                        <a:lumMod val="50000"/>
                      </a:schemeClr>
                    </a:gs>
                    <a:gs pos="100000">
                      <a:schemeClr val="bg2">
                        <a:lumMod val="50000"/>
                      </a:schemeClr>
                    </a:gs>
                  </a:gsLst>
                  <a:lin ang="5400000" scaled="0"/>
                </a:gradFill>
              </a:rPr>
              <a:t> (1x1)</a:t>
            </a:r>
          </a:p>
        </p:txBody>
      </p:sp>
      <p:sp>
        <p:nvSpPr>
          <p:cNvPr id="29" name="TextBox 28"/>
          <p:cNvSpPr txBox="1"/>
          <p:nvPr/>
        </p:nvSpPr>
        <p:spPr>
          <a:xfrm>
            <a:off x="5834991" y="4955899"/>
            <a:ext cx="2952750" cy="369332"/>
          </a:xfrm>
          <a:prstGeom prst="rect">
            <a:avLst/>
          </a:prstGeom>
          <a:noFill/>
        </p:spPr>
        <p:txBody>
          <a:bodyPr wrap="square" lIns="0" tIns="0" rIns="0" bIns="0" rtlCol="0">
            <a:spAutoFit/>
          </a:bodyPr>
          <a:lstStyle/>
          <a:p>
            <a:pPr algn="ctr"/>
            <a:r>
              <a:rPr lang="ru-RU" sz="2400" dirty="0" smtClean="0">
                <a:gradFill>
                  <a:gsLst>
                    <a:gs pos="1250">
                      <a:schemeClr val="bg2">
                        <a:lumMod val="50000"/>
                      </a:schemeClr>
                    </a:gs>
                    <a:gs pos="100000">
                      <a:schemeClr val="bg2">
                        <a:lumMod val="50000"/>
                      </a:schemeClr>
                    </a:gs>
                  </a:gsLst>
                  <a:lin ang="5400000" scaled="0"/>
                </a:gradFill>
              </a:rPr>
              <a:t>Широкая</a:t>
            </a:r>
            <a:r>
              <a:rPr lang="en-US" sz="2400" dirty="0" smtClean="0">
                <a:gradFill>
                  <a:gsLst>
                    <a:gs pos="1250">
                      <a:schemeClr val="bg2">
                        <a:lumMod val="50000"/>
                      </a:schemeClr>
                    </a:gs>
                    <a:gs pos="100000">
                      <a:schemeClr val="bg2">
                        <a:lumMod val="50000"/>
                      </a:schemeClr>
                    </a:gs>
                  </a:gsLst>
                  <a:lin ang="5400000" scaled="0"/>
                </a:gradFill>
              </a:rPr>
              <a:t> (2x1)</a:t>
            </a:r>
          </a:p>
        </p:txBody>
      </p:sp>
      <p:sp>
        <p:nvSpPr>
          <p:cNvPr id="4" name="Title 3"/>
          <p:cNvSpPr>
            <a:spLocks noGrp="1"/>
          </p:cNvSpPr>
          <p:nvPr>
            <p:ph type="title"/>
          </p:nvPr>
        </p:nvSpPr>
        <p:spPr/>
        <p:txBody>
          <a:bodyPr/>
          <a:lstStyle/>
          <a:p>
            <a:r>
              <a:rPr lang="ru-RU" dirty="0" smtClean="0"/>
              <a:t>Базовые плитки</a:t>
            </a:r>
            <a:endParaRPr lang="en-US" dirty="0"/>
          </a:p>
        </p:txBody>
      </p:sp>
      <p:sp>
        <p:nvSpPr>
          <p:cNvPr id="15" name="Rectangle 14"/>
          <p:cNvSpPr/>
          <p:nvPr/>
        </p:nvSpPr>
        <p:spPr bwMode="auto">
          <a:xfrm>
            <a:off x="519113" y="5655381"/>
            <a:ext cx="9926338"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Плитки обоих размеров могут получать «живые» обновления</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sp>
        <p:nvSpPr>
          <p:cNvPr id="32" name="Rectangle 31"/>
          <p:cNvSpPr/>
          <p:nvPr/>
        </p:nvSpPr>
        <p:spPr bwMode="auto">
          <a:xfrm>
            <a:off x="2390504" y="2110530"/>
            <a:ext cx="1430627" cy="141776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5834991" y="2089198"/>
            <a:ext cx="2952750" cy="1439101"/>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519113" y="1160325"/>
            <a:ext cx="10768012"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Нажатие на плитку запускает или переключает на приложение</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sp>
        <p:nvSpPr>
          <p:cNvPr id="9" name="Rectangle 8"/>
          <p:cNvSpPr/>
          <p:nvPr/>
        </p:nvSpPr>
        <p:spPr bwMode="auto">
          <a:xfrm>
            <a:off x="519113" y="1919307"/>
            <a:ext cx="9926338"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Статичные начальные плитки прописываются в манифесте</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sp>
        <p:nvSpPr>
          <p:cNvPr id="12" name="Rectangle 11"/>
          <p:cNvSpPr/>
          <p:nvPr/>
        </p:nvSpPr>
        <p:spPr bwMode="auto">
          <a:xfrm>
            <a:off x="519113" y="2678289"/>
            <a:ext cx="9926338" cy="63947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45720"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r>
              <a:rPr lang="ru-RU"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Два размера</a:t>
            </a:r>
            <a:r>
              <a:rPr lang="en-US" sz="2800" dirty="0" smtClean="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rPr>
              <a:t>:</a:t>
            </a:r>
            <a:endParaRPr lang="en-US" sz="2800" dirty="0">
              <a:gradFill>
                <a:gsLst>
                  <a:gs pos="1250">
                    <a:schemeClr val="bg2">
                      <a:lumMod val="50000"/>
                    </a:schemeClr>
                  </a:gs>
                  <a:gs pos="100000">
                    <a:schemeClr val="bg2">
                      <a:lumMod val="50000"/>
                    </a:schemeClr>
                  </a:gs>
                </a:gsLst>
                <a:lin ang="54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2939687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11047E-6 -2.34791E-6 L -2.11047E-6 -0.20657 " pathEditMode="relative" rAng="0" ptsTypes="AA">
                                      <p:cBhvr>
                                        <p:cTn id="6" dur="2000" fill="hold"/>
                                        <p:tgtEl>
                                          <p:spTgt spid="19"/>
                                        </p:tgtEl>
                                        <p:attrNameLst>
                                          <p:attrName>ppt_x</p:attrName>
                                          <p:attrName>ppt_y</p:attrName>
                                        </p:attrNameLst>
                                      </p:cBhvr>
                                      <p:rCtr x="0" y="-10340"/>
                                    </p:animMotion>
                                  </p:childTnLst>
                                </p:cTn>
                              </p:par>
                              <p:par>
                                <p:cTn id="7" presetID="64" presetClass="path" presetSubtype="0" accel="50000" decel="50000" fill="hold" nodeType="withEffect">
                                  <p:stCondLst>
                                    <p:cond delay="0"/>
                                  </p:stCondLst>
                                  <p:childTnLst>
                                    <p:animMotion origin="layout" path="M -2.18864E-7 -4.98959E-6 L -2.18864E-7 -0.20703 " pathEditMode="relative" rAng="0" ptsTypes="AA">
                                      <p:cBhvr>
                                        <p:cTn id="8" dur="2000" fill="hold"/>
                                        <p:tgtEl>
                                          <p:spTgt spid="23"/>
                                        </p:tgtEl>
                                        <p:attrNameLst>
                                          <p:attrName>ppt_x</p:attrName>
                                          <p:attrName>ppt_y</p:attrName>
                                        </p:attrNameLst>
                                      </p:cBhvr>
                                      <p:rCtr x="0" y="-103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ru-RU" dirty="0" smtClean="0"/>
              <a:t>Живые плитки</a:t>
            </a:r>
            <a:endParaRPr lang="en-US" dirty="0"/>
          </a:p>
        </p:txBody>
      </p:sp>
      <p:sp>
        <p:nvSpPr>
          <p:cNvPr id="6" name="Rectangle 5"/>
          <p:cNvSpPr/>
          <p:nvPr/>
        </p:nvSpPr>
        <p:spPr bwMode="auto">
          <a:xfrm>
            <a:off x="4810474" y="1173163"/>
            <a:ext cx="2563951" cy="256526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Шаблоны анимируются автоматически</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7" name="Rectangle 6"/>
          <p:cNvSpPr/>
          <p:nvPr/>
        </p:nvSpPr>
        <p:spPr bwMode="auto">
          <a:xfrm>
            <a:off x="2102196" y="1173163"/>
            <a:ext cx="2563951" cy="256526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Плитки обновляются, используя готовые шаблоны</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8" name="Rectangle 7"/>
          <p:cNvSpPr/>
          <p:nvPr/>
        </p:nvSpPr>
        <p:spPr bwMode="auto">
          <a:xfrm>
            <a:off x="7518751" y="1173163"/>
            <a:ext cx="2563951" cy="256526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Только текст, только картинка или комбинация</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9" name="Rectangle 8"/>
          <p:cNvSpPr/>
          <p:nvPr/>
        </p:nvSpPr>
        <p:spPr bwMode="auto">
          <a:xfrm>
            <a:off x="2102196" y="3904564"/>
            <a:ext cx="2563951" cy="25652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en-US" sz="2400" dirty="0" smtClean="0">
                <a:gradFill>
                  <a:gsLst>
                    <a:gs pos="1250">
                      <a:schemeClr val="tx1"/>
                    </a:gs>
                    <a:gs pos="100000">
                      <a:schemeClr val="tx1"/>
                    </a:gs>
                  </a:gsLst>
                  <a:lin ang="5400000" scaled="0"/>
                </a:gradFill>
                <a:ea typeface="Segoe UI" pitchFamily="34" charset="0"/>
                <a:cs typeface="Segoe UI" pitchFamily="34" charset="0"/>
              </a:rPr>
              <a:t>JPEG, GIF</a:t>
            </a:r>
            <a:r>
              <a:rPr lang="ru-RU" sz="2400" dirty="0" smtClean="0">
                <a:gradFill>
                  <a:gsLst>
                    <a:gs pos="1250">
                      <a:schemeClr val="tx1"/>
                    </a:gs>
                    <a:gs pos="100000">
                      <a:schemeClr val="tx1"/>
                    </a:gs>
                  </a:gsLst>
                  <a:lin ang="5400000" scaled="0"/>
                </a:gradFill>
                <a:ea typeface="Segoe UI" pitchFamily="34" charset="0"/>
                <a:cs typeface="Segoe UI" pitchFamily="34" charset="0"/>
              </a:rPr>
              <a:t> или </a:t>
            </a:r>
            <a:r>
              <a:rPr lang="en-US" sz="2400" dirty="0" smtClean="0">
                <a:gradFill>
                  <a:gsLst>
                    <a:gs pos="1250">
                      <a:schemeClr val="tx1"/>
                    </a:gs>
                    <a:gs pos="100000">
                      <a:schemeClr val="tx1"/>
                    </a:gs>
                  </a:gsLst>
                  <a:lin ang="5400000" scaled="0"/>
                </a:gradFill>
                <a:ea typeface="Segoe UI" pitchFamily="34" charset="0"/>
                <a:cs typeface="Segoe UI" pitchFamily="34" charset="0"/>
              </a:rPr>
              <a:t>PNG, </a:t>
            </a:r>
            <a:r>
              <a:rPr lang="ru-RU" sz="2400" dirty="0" smtClean="0">
                <a:gradFill>
                  <a:gsLst>
                    <a:gs pos="1250">
                      <a:schemeClr val="tx1"/>
                    </a:gs>
                    <a:gs pos="100000">
                      <a:schemeClr val="tx1"/>
                    </a:gs>
                  </a:gsLst>
                  <a:lin ang="5400000" scaled="0"/>
                </a:gradFill>
                <a:ea typeface="Segoe UI" pitchFamily="34" charset="0"/>
                <a:cs typeface="Segoe UI" pitchFamily="34" charset="0"/>
              </a:rPr>
              <a:t>максимальный размер </a:t>
            </a:r>
            <a:r>
              <a:rPr lang="en-US" sz="2400" dirty="0" smtClean="0">
                <a:gradFill>
                  <a:gsLst>
                    <a:gs pos="1250">
                      <a:schemeClr val="tx1"/>
                    </a:gs>
                    <a:gs pos="100000">
                      <a:schemeClr val="tx1"/>
                    </a:gs>
                  </a:gsLst>
                  <a:lin ang="5400000" scaled="0"/>
                </a:gradFill>
                <a:ea typeface="Segoe UI" pitchFamily="34" charset="0"/>
                <a:cs typeface="Segoe UI" pitchFamily="34" charset="0"/>
              </a:rPr>
              <a:t>200 KB</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10" name="Rectangle 9"/>
          <p:cNvSpPr/>
          <p:nvPr/>
        </p:nvSpPr>
        <p:spPr bwMode="auto">
          <a:xfrm>
            <a:off x="4810475" y="3904564"/>
            <a:ext cx="2563951" cy="256526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Опциональная анимация «считывания»</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
        <p:nvSpPr>
          <p:cNvPr id="11" name="Rectangle 10"/>
          <p:cNvSpPr/>
          <p:nvPr/>
        </p:nvSpPr>
        <p:spPr bwMode="auto">
          <a:xfrm>
            <a:off x="7522678" y="3904563"/>
            <a:ext cx="2563951" cy="256526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defTabSz="914099" fontAlgn="base">
              <a:lnSpc>
                <a:spcPct val="90000"/>
              </a:lnSpc>
              <a:spcBef>
                <a:spcPct val="0"/>
              </a:spcBef>
              <a:spcAft>
                <a:spcPct val="0"/>
              </a:spcAft>
            </a:pPr>
            <a:r>
              <a:rPr lang="ru-RU" sz="2400" dirty="0" smtClean="0">
                <a:gradFill>
                  <a:gsLst>
                    <a:gs pos="1250">
                      <a:schemeClr val="tx1"/>
                    </a:gs>
                    <a:gs pos="100000">
                      <a:schemeClr val="tx1"/>
                    </a:gs>
                  </a:gsLst>
                  <a:lin ang="5400000" scaled="0"/>
                </a:gradFill>
                <a:ea typeface="Segoe UI" pitchFamily="34" charset="0"/>
                <a:cs typeface="Segoe UI" pitchFamily="34" charset="0"/>
              </a:rPr>
              <a:t>Локальные, по расписанию, периодические или через </a:t>
            </a:r>
            <a:r>
              <a:rPr lang="ru-RU" sz="2400" dirty="0" err="1" smtClean="0">
                <a:gradFill>
                  <a:gsLst>
                    <a:gs pos="1250">
                      <a:schemeClr val="tx1"/>
                    </a:gs>
                    <a:gs pos="100000">
                      <a:schemeClr val="tx1"/>
                    </a:gs>
                  </a:gsLst>
                  <a:lin ang="5400000" scaled="0"/>
                </a:gradFill>
                <a:ea typeface="Segoe UI" pitchFamily="34" charset="0"/>
                <a:cs typeface="Segoe UI" pitchFamily="34" charset="0"/>
              </a:rPr>
              <a:t>пуш</a:t>
            </a:r>
            <a:r>
              <a:rPr lang="ru-RU" sz="2400" dirty="0" smtClean="0">
                <a:gradFill>
                  <a:gsLst>
                    <a:gs pos="1250">
                      <a:schemeClr val="tx1"/>
                    </a:gs>
                    <a:gs pos="100000">
                      <a:schemeClr val="tx1"/>
                    </a:gs>
                  </a:gsLst>
                  <a:lin ang="5400000" scaled="0"/>
                </a:gradFill>
                <a:ea typeface="Segoe UI" pitchFamily="34" charset="0"/>
                <a:cs typeface="Segoe UI" pitchFamily="34" charset="0"/>
              </a:rPr>
              <a:t>-уведомления</a:t>
            </a:r>
            <a:endParaRPr lang="en-US" sz="2400" dirty="0">
              <a:gradFill>
                <a:gsLst>
                  <a:gs pos="1250">
                    <a:schemeClr val="tx1"/>
                  </a:gs>
                  <a:gs pos="100000">
                    <a:schemeClr val="tx1"/>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08567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D:\WORK\Windows\Win8\Tiles\build_overlay_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2" y="-1344298"/>
            <a:ext cx="12232974" cy="820229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22" y="1"/>
            <a:ext cx="3284473" cy="803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941" y="-3810"/>
            <a:ext cx="12231812" cy="68618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355580" y="588832"/>
            <a:ext cx="2838472" cy="1412676"/>
          </a:xfrm>
          <a:prstGeom prst="rect">
            <a:avLst/>
          </a:prstGeom>
          <a:noFill/>
          <a:ln>
            <a:solidFill>
              <a:schemeClr val="tx1"/>
            </a:solidFill>
            <a:headEnd type="none" w="med" len="med"/>
            <a:tailEnd type="none" w="med" len="med"/>
          </a:ln>
          <a:effectLst>
            <a:glow rad="139700">
              <a:schemeClr val="tx1">
                <a:alpha val="76000"/>
              </a:schemeClr>
            </a:glow>
            <a:softEdge rad="0"/>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ffectLst>
                <a:glow rad="228600">
                  <a:schemeClr val="accent3">
                    <a:satMod val="175000"/>
                    <a:alpha val="40000"/>
                  </a:schemeClr>
                </a:glow>
              </a:effectLst>
            </a:endParaRPr>
          </a:p>
        </p:txBody>
      </p:sp>
      <p:sp>
        <p:nvSpPr>
          <p:cNvPr id="6" name="Rectangle 5"/>
          <p:cNvSpPr/>
          <p:nvPr/>
        </p:nvSpPr>
        <p:spPr bwMode="auto">
          <a:xfrm>
            <a:off x="355580" y="2014419"/>
            <a:ext cx="2838472" cy="1412676"/>
          </a:xfrm>
          <a:prstGeom prst="rect">
            <a:avLst/>
          </a:prstGeom>
          <a:noFill/>
          <a:ln>
            <a:solidFill>
              <a:schemeClr val="tx1"/>
            </a:solidFill>
            <a:headEnd type="none" w="med" len="med"/>
            <a:tailEnd type="none" w="med" len="med"/>
          </a:ln>
          <a:effectLst>
            <a:glow rad="139700">
              <a:schemeClr val="tx1">
                <a:alpha val="76000"/>
              </a:schemeClr>
            </a:glow>
            <a:softEdge rad="0"/>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ffectLst>
                <a:glow rad="228600">
                  <a:schemeClr val="accent3">
                    <a:satMod val="175000"/>
                    <a:alpha val="40000"/>
                  </a:schemeClr>
                </a:glow>
              </a:effectLst>
            </a:endParaRPr>
          </a:p>
        </p:txBody>
      </p:sp>
      <p:sp>
        <p:nvSpPr>
          <p:cNvPr id="7" name="Rectangle 6"/>
          <p:cNvSpPr/>
          <p:nvPr/>
        </p:nvSpPr>
        <p:spPr bwMode="auto">
          <a:xfrm>
            <a:off x="355580" y="3434715"/>
            <a:ext cx="2838472" cy="1412676"/>
          </a:xfrm>
          <a:prstGeom prst="rect">
            <a:avLst/>
          </a:prstGeom>
          <a:noFill/>
          <a:ln>
            <a:solidFill>
              <a:schemeClr val="tx1"/>
            </a:solidFill>
            <a:headEnd type="none" w="med" len="med"/>
            <a:tailEnd type="none" w="med" len="med"/>
          </a:ln>
          <a:effectLst>
            <a:glow rad="139700">
              <a:schemeClr val="tx1">
                <a:alpha val="76000"/>
              </a:schemeClr>
            </a:glow>
            <a:softEdge rad="0"/>
          </a:effectLst>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ffectLst>
                <a:glow rad="228600">
                  <a:schemeClr val="accent3">
                    <a:satMod val="175000"/>
                    <a:alpha val="40000"/>
                  </a:schemeClr>
                </a:glow>
              </a:effectLst>
            </a:endParaRPr>
          </a:p>
        </p:txBody>
      </p:sp>
    </p:spTree>
    <p:extLst>
      <p:ext uri="{BB962C8B-B14F-4D97-AF65-F5344CB8AC3E}">
        <p14:creationId xmlns:p14="http://schemas.microsoft.com/office/powerpoint/2010/main" val="2991777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xit" presetSubtype="0" fill="hold" grpId="1" nodeType="withEffect">
                                  <p:stCondLst>
                                    <p:cond delay="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xit" presetSubtype="0" fill="hold" grpId="1" nodeType="withEffect">
                                  <p:stCondLst>
                                    <p:cond delay="0"/>
                                  </p:stCondLst>
                                  <p:childTnLst>
                                    <p:animEffect transition="out" filter="fad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64" presetClass="path" presetSubtype="0" accel="50000" decel="50000" fill="hold" nodeType="clickEffect">
                                  <p:stCondLst>
                                    <p:cond delay="0"/>
                                  </p:stCondLst>
                                  <p:childTnLst>
                                    <p:animMotion origin="layout" path="M -4.98107E-6 3.7037E-7 L -4.98107E-6 -0.10324 " pathEditMode="relative" rAng="0" ptsTypes="AA">
                                      <p:cBhvr>
                                        <p:cTn id="27" dur="2000" fill="hold"/>
                                        <p:tgtEl>
                                          <p:spTgt spid="1027"/>
                                        </p:tgtEl>
                                        <p:attrNameLst>
                                          <p:attrName>ppt_x</p:attrName>
                                          <p:attrName>ppt_y</p:attrName>
                                        </p:attrNameLst>
                                      </p:cBhvr>
                                      <p:rCtr x="0" y="-5162"/>
                                    </p:animMotion>
                                  </p:childTnLst>
                                </p:cTn>
                              </p:par>
                              <p:par>
                                <p:cTn id="28" presetID="10" presetClass="exit" presetSubtype="0" fill="hold" grpId="1" nodeType="withEffect">
                                  <p:stCondLst>
                                    <p:cond delay="0"/>
                                  </p:stCondLst>
                                  <p:childTnLst>
                                    <p:animEffect transition="out" filter="fade">
                                      <p:cBhvr>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par>
                                <p:cTn id="31" presetID="42" presetClass="path" presetSubtype="0" accel="50000" decel="50000" fill="hold" nodeType="withEffect">
                                  <p:stCondLst>
                                    <p:cond delay="0"/>
                                  </p:stCondLst>
                                  <p:childTnLst>
                                    <p:animMotion origin="layout" path="M -3.82929E-6 -1.85185E-6 L -3.82929E-6 0.19537 " pathEditMode="relative" rAng="0" ptsTypes="AA">
                                      <p:cBhvr>
                                        <p:cTn id="32" dur="2000" fill="hold"/>
                                        <p:tgtEl>
                                          <p:spTgt spid="8"/>
                                        </p:tgtEl>
                                        <p:attrNameLst>
                                          <p:attrName>ppt_x</p:attrName>
                                          <p:attrName>ppt_y</p:attrName>
                                        </p:attrNameLst>
                                      </p:cBhvr>
                                      <p:rCtr x="0" y="97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2"/>
                </a:solidFill>
              </a:rPr>
              <a:t>Шаблоны плиток</a:t>
            </a:r>
            <a:endParaRPr lang="en-US" dirty="0">
              <a:solidFill>
                <a:schemeClr val="tx2"/>
              </a:solidFill>
            </a:endParaRPr>
          </a:p>
        </p:txBody>
      </p:sp>
      <p:sp>
        <p:nvSpPr>
          <p:cNvPr id="15" name="Content Placeholder 2"/>
          <p:cNvSpPr>
            <a:spLocks noGrp="1"/>
          </p:cNvSpPr>
          <p:nvPr>
            <p:ph type="body" sz="quarter" idx="10"/>
          </p:nvPr>
        </p:nvSpPr>
        <p:spPr>
          <a:xfrm>
            <a:off x="519113" y="1447799"/>
            <a:ext cx="8015288" cy="2157001"/>
          </a:xfrm>
        </p:spPr>
        <p:txBody>
          <a:bodyPr/>
          <a:lstStyle/>
          <a:p>
            <a:pPr lvl="0"/>
            <a:r>
              <a:rPr lang="ru-RU" dirty="0"/>
              <a:t>Шаблон задает контент и расположение</a:t>
            </a:r>
            <a:endParaRPr lang="en-US" dirty="0"/>
          </a:p>
          <a:p>
            <a:pPr lvl="1"/>
            <a:r>
              <a:rPr lang="ru-RU" dirty="0"/>
              <a:t>Может включать текст и картинки</a:t>
            </a:r>
            <a:endParaRPr lang="en-US" dirty="0"/>
          </a:p>
          <a:p>
            <a:pPr lvl="1"/>
            <a:r>
              <a:rPr lang="ru-RU" dirty="0" smtClean="0"/>
              <a:t>Единообразие </a:t>
            </a:r>
            <a:r>
              <a:rPr lang="ru-RU" dirty="0"/>
              <a:t>+ разнообразие</a:t>
            </a:r>
            <a:endParaRPr lang="en-US" dirty="0"/>
          </a:p>
          <a:p>
            <a:pPr lvl="1"/>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5375" y="1397587"/>
            <a:ext cx="2952750" cy="1428750"/>
          </a:xfrm>
          <a:prstGeom prst="rect">
            <a:avLst/>
          </a:prstGeom>
        </p:spPr>
      </p:pic>
      <p:sp>
        <p:nvSpPr>
          <p:cNvPr id="16" name="Rectangle 15"/>
          <p:cNvSpPr/>
          <p:nvPr/>
        </p:nvSpPr>
        <p:spPr>
          <a:xfrm>
            <a:off x="519112" y="3604800"/>
            <a:ext cx="6092825" cy="2308324"/>
          </a:xfrm>
          <a:prstGeom prst="rect">
            <a:avLst/>
          </a:prstGeom>
        </p:spPr>
        <p:txBody>
          <a:bodyPr>
            <a:spAutoFit/>
          </a:bodyPr>
          <a:lstStyle/>
          <a:p>
            <a:r>
              <a:rPr lang="en-US" dirty="0" smtClean="0"/>
              <a:t>&lt;tile&gt;</a:t>
            </a:r>
          </a:p>
          <a:p>
            <a:r>
              <a:rPr lang="en-US" dirty="0" smtClean="0"/>
              <a:t>  &lt;visual&gt;</a:t>
            </a:r>
          </a:p>
          <a:p>
            <a:r>
              <a:rPr lang="en-US" dirty="0" smtClean="0"/>
              <a:t>    &lt;binding template="TileWideImageAndText01"&gt;</a:t>
            </a:r>
          </a:p>
          <a:p>
            <a:r>
              <a:rPr lang="en-US" dirty="0" smtClean="0"/>
              <a:t>      &lt;image id="1" </a:t>
            </a:r>
            <a:r>
              <a:rPr lang="en-US" dirty="0" err="1" smtClean="0"/>
              <a:t>src</a:t>
            </a:r>
            <a:r>
              <a:rPr lang="en-US" dirty="0" smtClean="0"/>
              <a:t>="image1.png" alt="alt text"/&gt;</a:t>
            </a:r>
          </a:p>
          <a:p>
            <a:r>
              <a:rPr lang="en-US" dirty="0" smtClean="0"/>
              <a:t>      &lt;text id="1"&gt;Text Field 1&lt;/text&gt;</a:t>
            </a:r>
          </a:p>
          <a:p>
            <a:r>
              <a:rPr lang="en-US" dirty="0" smtClean="0"/>
              <a:t>    &lt;/binding&gt;  </a:t>
            </a:r>
          </a:p>
          <a:p>
            <a:r>
              <a:rPr lang="en-US" dirty="0" smtClean="0"/>
              <a:t>  &lt;/visual&gt;</a:t>
            </a:r>
          </a:p>
          <a:p>
            <a:r>
              <a:rPr lang="en-US" dirty="0" smtClean="0"/>
              <a:t>&lt;/tile&gt;</a:t>
            </a:r>
            <a:endParaRPr lang="en-US" dirty="0"/>
          </a:p>
        </p:txBody>
      </p:sp>
    </p:spTree>
    <p:extLst>
      <p:ext uri="{BB962C8B-B14F-4D97-AF65-F5344CB8AC3E}">
        <p14:creationId xmlns:p14="http://schemas.microsoft.com/office/powerpoint/2010/main" val="33994075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485</TotalTime>
  <Words>1979</Words>
  <Application>Microsoft Office PowerPoint</Application>
  <PresentationFormat>Произвольный</PresentationFormat>
  <Paragraphs>234</Paragraphs>
  <Slides>30</Slides>
  <Notes>13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30</vt:i4>
      </vt:variant>
    </vt:vector>
  </HeadingPairs>
  <TitlesOfParts>
    <vt:vector size="38"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lpstr>Презентация PowerPoint</vt:lpstr>
      <vt:lpstr>Презентация PowerPoint</vt:lpstr>
      <vt:lpstr>Базовые плитки</vt:lpstr>
      <vt:lpstr>Живые плитки</vt:lpstr>
      <vt:lpstr>Презентация PowerPoint</vt:lpstr>
      <vt:lpstr>Шаблоны плиток</vt:lpstr>
      <vt:lpstr>Обновление (JS)</vt:lpstr>
      <vt:lpstr>Обновление (JS) cont.</vt:lpstr>
      <vt:lpstr>Обновление (C#)</vt:lpstr>
      <vt:lpstr>Обновление (C#) cont.</vt:lpstr>
      <vt:lpstr>Очередь уведомлений</vt:lpstr>
      <vt:lpstr>Вторичные плитки</vt:lpstr>
      <vt:lpstr>Презентация PowerPoint</vt:lpstr>
      <vt:lpstr>Всплывающие уведомления</vt:lpstr>
      <vt:lpstr>Шаблоны уведомлений</vt:lpstr>
      <vt:lpstr>Презентация PowerPoint</vt:lpstr>
      <vt:lpstr>Механизмы доставки уведомлений</vt:lpstr>
      <vt:lpstr>Презентация PowerPoint</vt:lpstr>
      <vt:lpstr>Периодические обновления</vt:lpstr>
      <vt:lpstr>Презентация PowerPoint</vt:lpstr>
      <vt:lpstr>Windows Push Notification Service</vt:lpstr>
      <vt:lpstr>Обзор пуш-уведомлений</vt:lpstr>
      <vt:lpstr>Регистрация вашего приложения</vt:lpstr>
      <vt:lpstr>Презентация PowerPoint</vt:lpstr>
      <vt:lpstr>Когда и как обновлять?</vt:lpstr>
      <vt:lpstr>Как не стоит делать</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77</cp:revision>
  <dcterms:created xsi:type="dcterms:W3CDTF">2012-01-14T00:09:53Z</dcterms:created>
  <dcterms:modified xsi:type="dcterms:W3CDTF">2013-04-23T06:44:37Z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