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28"/>
  </p:notesMasterIdLst>
  <p:handoutMasterIdLst>
    <p:handoutMasterId r:id="rId29"/>
  </p:handoutMasterIdLst>
  <p:sldIdLst>
    <p:sldId id="382" r:id="rId6"/>
    <p:sldId id="383" r:id="rId7"/>
    <p:sldId id="385" r:id="rId8"/>
    <p:sldId id="395" r:id="rId9"/>
    <p:sldId id="386" r:id="rId10"/>
    <p:sldId id="387" r:id="rId11"/>
    <p:sldId id="388" r:id="rId12"/>
    <p:sldId id="396" r:id="rId13"/>
    <p:sldId id="397" r:id="rId14"/>
    <p:sldId id="389" r:id="rId15"/>
    <p:sldId id="390" r:id="rId16"/>
    <p:sldId id="391" r:id="rId17"/>
    <p:sldId id="392" r:id="rId18"/>
    <p:sldId id="393" r:id="rId19"/>
    <p:sldId id="399" r:id="rId20"/>
    <p:sldId id="400" r:id="rId21"/>
    <p:sldId id="402" r:id="rId22"/>
    <p:sldId id="401" r:id="rId23"/>
    <p:sldId id="404" r:id="rId24"/>
    <p:sldId id="403" r:id="rId25"/>
    <p:sldId id="394" r:id="rId26"/>
    <p:sldId id="384" r:id="rId27"/>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phe Nasarre" initials="CN"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434" autoAdjust="0"/>
  </p:normalViewPr>
  <p:slideViewPr>
    <p:cSldViewPr snapToGrid="0">
      <p:cViewPr varScale="1">
        <p:scale>
          <a:sx n="86" d="100"/>
          <a:sy n="86" d="100"/>
        </p:scale>
        <p:origin x="485" y="58"/>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2-06-08T17:23:17.738" idx="1">
    <p:pos x="6922" y="1882"/>
    <p:text>it was "true" but see the documentation + samples
http://msdn.microsoft.com/en-us/library/windows/apps/windows.applicationmodel.background.timetrigger.timetrigger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4/16/2013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4/16/2013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go.microsoft.com/fwlink/?LinkID=227329&amp;clcid=0x409"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41677579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Nice to run quick code for less than 1 s every 2</a:t>
            </a:r>
            <a:r>
              <a:rPr lang="en-US" baseline="0" dirty="0" smtClean="0"/>
              <a:t> hours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1228458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DEMO:</a:t>
            </a:r>
            <a:r>
              <a:rPr lang="en-US" baseline="0" dirty="0" smtClean="0"/>
              <a:t> </a:t>
            </a:r>
            <a:r>
              <a:rPr lang="en-US" dirty="0" smtClean="0"/>
              <a:t>the trigger</a:t>
            </a:r>
            <a:r>
              <a:rPr lang="en-US" baseline="0" dirty="0" smtClean="0"/>
              <a:t> categories must be defined in the </a:t>
            </a:r>
            <a:r>
              <a:rPr lang="en-US" b="1" dirty="0" smtClean="0"/>
              <a:t>Manifest</a:t>
            </a:r>
            <a:r>
              <a:rPr lang="en-US" b="1" baseline="0" dirty="0" smtClean="0"/>
              <a:t> | Declarations</a:t>
            </a:r>
          </a:p>
          <a:p>
            <a:r>
              <a:rPr lang="en-US" sz="900" kern="1200" dirty="0" smtClean="0">
                <a:solidFill>
                  <a:schemeClr val="tx1"/>
                </a:solidFill>
                <a:latin typeface="Segoe UI" pitchFamily="34" charset="0"/>
                <a:ea typeface="+mn-ea"/>
                <a:cs typeface="+mn-cs"/>
              </a:rPr>
              <a:t>&lt;Extension </a:t>
            </a:r>
            <a:r>
              <a:rPr lang="en-US" sz="900" b="1" kern="1200" dirty="0" smtClean="0">
                <a:solidFill>
                  <a:schemeClr val="tx1"/>
                </a:solidFill>
                <a:latin typeface="Segoe UI" pitchFamily="34" charset="0"/>
                <a:ea typeface="+mn-ea"/>
                <a:cs typeface="+mn-cs"/>
              </a:rPr>
              <a:t>Category</a:t>
            </a:r>
            <a:r>
              <a:rPr lang="en-US" sz="900" kern="1200" dirty="0" smtClean="0">
                <a:solidFill>
                  <a:schemeClr val="tx1"/>
                </a:solidFill>
                <a:latin typeface="Segoe UI" pitchFamily="34" charset="0"/>
                <a:ea typeface="+mn-ea"/>
                <a:cs typeface="+mn-cs"/>
              </a:rPr>
              <a:t>="</a:t>
            </a:r>
            <a:r>
              <a:rPr lang="en-US" sz="900" kern="1200" dirty="0" err="1" smtClean="0">
                <a:solidFill>
                  <a:schemeClr val="tx1"/>
                </a:solidFill>
                <a:latin typeface="Segoe UI" pitchFamily="34" charset="0"/>
                <a:ea typeface="+mn-ea"/>
                <a:cs typeface="+mn-cs"/>
              </a:rPr>
              <a:t>windows.backgroundTasks</a:t>
            </a:r>
            <a:r>
              <a:rPr lang="en-US" sz="900" kern="1200" dirty="0" smtClean="0">
                <a:solidFill>
                  <a:schemeClr val="tx1"/>
                </a:solidFill>
                <a:latin typeface="Segoe UI" pitchFamily="34" charset="0"/>
                <a:ea typeface="+mn-ea"/>
                <a:cs typeface="+mn-cs"/>
              </a:rPr>
              <a:t>" </a:t>
            </a:r>
            <a:r>
              <a:rPr lang="en-US" sz="900" b="1" kern="1200" dirty="0" err="1" smtClean="0">
                <a:solidFill>
                  <a:schemeClr val="tx1"/>
                </a:solidFill>
                <a:latin typeface="Segoe UI" pitchFamily="34" charset="0"/>
                <a:ea typeface="+mn-ea"/>
                <a:cs typeface="+mn-cs"/>
              </a:rPr>
              <a:t>StartPage</a:t>
            </a:r>
            <a:r>
              <a:rPr lang="en-US" sz="900" kern="1200" dirty="0" smtClean="0">
                <a:solidFill>
                  <a:schemeClr val="tx1"/>
                </a:solidFill>
                <a:latin typeface="Segoe UI" pitchFamily="34" charset="0"/>
                <a:ea typeface="+mn-ea"/>
                <a:cs typeface="+mn-cs"/>
              </a:rPr>
              <a:t>="backgroundTaskLogger.js"&gt;</a:t>
            </a:r>
          </a:p>
          <a:p>
            <a:r>
              <a:rPr lang="en-US" sz="900" kern="1200" dirty="0" smtClean="0">
                <a:solidFill>
                  <a:schemeClr val="tx1"/>
                </a:solidFill>
                <a:latin typeface="Segoe UI" pitchFamily="34" charset="0"/>
                <a:ea typeface="+mn-ea"/>
                <a:cs typeface="+mn-cs"/>
              </a:rPr>
              <a:t>  &lt;</a:t>
            </a:r>
            <a:r>
              <a:rPr lang="en-US" sz="900" kern="1200" dirty="0" err="1" smtClean="0">
                <a:solidFill>
                  <a:schemeClr val="tx1"/>
                </a:solidFill>
                <a:latin typeface="Segoe UI" pitchFamily="34" charset="0"/>
                <a:ea typeface="+mn-ea"/>
                <a:cs typeface="+mn-cs"/>
              </a:rPr>
              <a:t>BackgroundTasks</a:t>
            </a:r>
            <a:r>
              <a:rPr lang="en-US" sz="900" kern="1200" dirty="0" smtClean="0">
                <a:solidFill>
                  <a:schemeClr val="tx1"/>
                </a:solidFill>
                <a:latin typeface="Segoe UI" pitchFamily="34" charset="0"/>
                <a:ea typeface="+mn-ea"/>
                <a:cs typeface="+mn-cs"/>
              </a:rPr>
              <a:t>&gt;</a:t>
            </a:r>
          </a:p>
          <a:p>
            <a:r>
              <a:rPr lang="en-US" sz="900" kern="1200" dirty="0" smtClean="0">
                <a:solidFill>
                  <a:schemeClr val="tx1"/>
                </a:solidFill>
                <a:latin typeface="Segoe UI" pitchFamily="34" charset="0"/>
                <a:ea typeface="+mn-ea"/>
                <a:cs typeface="+mn-cs"/>
              </a:rPr>
              <a:t>    &lt;Task Type="timer" /&gt;</a:t>
            </a:r>
          </a:p>
          <a:p>
            <a:r>
              <a:rPr lang="en-US" sz="900" kern="1200" dirty="0" smtClean="0">
                <a:solidFill>
                  <a:schemeClr val="tx1"/>
                </a:solidFill>
                <a:latin typeface="Segoe UI" pitchFamily="34" charset="0"/>
                <a:ea typeface="+mn-ea"/>
                <a:cs typeface="+mn-cs"/>
              </a:rPr>
              <a:t>    &lt;Task Type="</a:t>
            </a:r>
            <a:r>
              <a:rPr lang="en-US" sz="900" kern="1200" dirty="0" err="1" smtClean="0">
                <a:solidFill>
                  <a:schemeClr val="tx1"/>
                </a:solidFill>
                <a:latin typeface="Segoe UI" pitchFamily="34" charset="0"/>
                <a:ea typeface="+mn-ea"/>
                <a:cs typeface="+mn-cs"/>
              </a:rPr>
              <a:t>systemEvent</a:t>
            </a:r>
            <a:r>
              <a:rPr lang="en-US" sz="900" kern="1200" dirty="0" smtClean="0">
                <a:solidFill>
                  <a:schemeClr val="tx1"/>
                </a:solidFill>
                <a:latin typeface="Segoe UI" pitchFamily="34" charset="0"/>
                <a:ea typeface="+mn-ea"/>
                <a:cs typeface="+mn-cs"/>
              </a:rPr>
              <a:t>" /&gt;</a:t>
            </a:r>
          </a:p>
          <a:p>
            <a:r>
              <a:rPr lang="en-US" sz="900" kern="1200" dirty="0" smtClean="0">
                <a:solidFill>
                  <a:schemeClr val="tx1"/>
                </a:solidFill>
                <a:latin typeface="Segoe UI" pitchFamily="34" charset="0"/>
                <a:ea typeface="+mn-ea"/>
                <a:cs typeface="+mn-cs"/>
              </a:rPr>
              <a:t>  &lt;/</a:t>
            </a:r>
            <a:r>
              <a:rPr lang="en-US" sz="900" kern="1200" dirty="0" err="1" smtClean="0">
                <a:solidFill>
                  <a:schemeClr val="tx1"/>
                </a:solidFill>
                <a:latin typeface="Segoe UI" pitchFamily="34" charset="0"/>
                <a:ea typeface="+mn-ea"/>
                <a:cs typeface="+mn-cs"/>
              </a:rPr>
              <a:t>BackgroundTasks</a:t>
            </a:r>
            <a:r>
              <a:rPr lang="en-US" sz="900" kern="1200" dirty="0" smtClean="0">
                <a:solidFill>
                  <a:schemeClr val="tx1"/>
                </a:solidFill>
                <a:latin typeface="Segoe UI" pitchFamily="34" charset="0"/>
                <a:ea typeface="+mn-ea"/>
                <a:cs typeface="+mn-cs"/>
              </a:rPr>
              <a:t>&gt;</a:t>
            </a:r>
          </a:p>
          <a:p>
            <a:r>
              <a:rPr lang="en-US" sz="900" kern="1200" dirty="0" smtClean="0">
                <a:solidFill>
                  <a:schemeClr val="tx1"/>
                </a:solidFill>
                <a:latin typeface="Segoe UI" pitchFamily="34" charset="0"/>
                <a:ea typeface="+mn-ea"/>
                <a:cs typeface="+mn-cs"/>
              </a:rPr>
              <a:t>&lt;/Extension&gt;</a:t>
            </a:r>
            <a:endParaRPr lang="en-US" dirty="0" smtClean="0"/>
          </a:p>
          <a:p>
            <a:endParaRPr lang="en-US" dirty="0" smtClean="0"/>
          </a:p>
          <a:p>
            <a:r>
              <a:rPr lang="en-US" dirty="0" smtClean="0"/>
              <a:t>Otherwise, the registration</a:t>
            </a:r>
            <a:r>
              <a:rPr lang="en-US" baseline="0" dirty="0" smtClean="0"/>
              <a:t> by code will fail like any other non defined capability</a:t>
            </a:r>
            <a:endParaRPr lang="en-US" dirty="0" smtClean="0"/>
          </a:p>
          <a:p>
            <a:endParaRPr lang="en-US" dirty="0" smtClean="0"/>
          </a:p>
          <a:p>
            <a:endParaRPr lang="en-US" dirty="0" smtClean="0"/>
          </a:p>
          <a:p>
            <a:r>
              <a:rPr lang="en-US" dirty="0" smtClean="0"/>
              <a:t>For</a:t>
            </a:r>
            <a:r>
              <a:rPr lang="en-US" baseline="0" dirty="0" smtClean="0"/>
              <a:t> complete coverage of Background tasks, </a:t>
            </a:r>
            <a:r>
              <a:rPr lang="en-US" dirty="0" smtClean="0"/>
              <a:t>read the whitepaper</a:t>
            </a:r>
            <a:r>
              <a:rPr lang="en-US" baseline="0" dirty="0" smtClean="0"/>
              <a:t> downloadable from </a:t>
            </a:r>
            <a:r>
              <a:rPr lang="en-US" sz="900" kern="1200" dirty="0" smtClean="0">
                <a:solidFill>
                  <a:schemeClr val="tx1"/>
                </a:solidFill>
                <a:effectLst/>
                <a:latin typeface="Segoe UI" pitchFamily="34" charset="0"/>
                <a:ea typeface="+mn-ea"/>
                <a:cs typeface="+mn-cs"/>
              </a:rPr>
              <a:t>http://go.microsoft.com/fwlink/?LinkID=227329 </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3211620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3159014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2777005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15682822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4/16/2013 11:36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22</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2706479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410715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Windows 8,</a:t>
            </a:r>
            <a:r>
              <a:rPr lang="en-US" baseline="0" dirty="0" smtClean="0"/>
              <a:t> you need to understand how you are activated. Some activations (e.g. Share) are not launching the full app. </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1595212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4002211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OnLaunched</a:t>
            </a:r>
            <a:r>
              <a:rPr lang="en-US" baseline="0" dirty="0" smtClean="0"/>
              <a:t> is not triggered if activated by contracts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1730359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3237223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Maintain TCP sockets in the background</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050763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US" baseline="0" dirty="0" smtClean="0"/>
              <a:t>NOTE: </a:t>
            </a:r>
            <a:r>
              <a:rPr lang="en-US" baseline="0" dirty="0" smtClean="0">
                <a:solidFill>
                  <a:srgbClr val="FF0000"/>
                </a:solidFill>
              </a:rPr>
              <a:t>#</a:t>
            </a:r>
            <a:r>
              <a:rPr lang="en-US" baseline="0" dirty="0" smtClean="0"/>
              <a:t> means that you won’t be able to run if you’re not a lock screen app</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NOTE: </a:t>
            </a:r>
            <a:r>
              <a:rPr lang="en-US" dirty="0" err="1" smtClean="0">
                <a:solidFill>
                  <a:schemeClr val="bg1">
                    <a:lumMod val="75000"/>
                    <a:lumOff val="25000"/>
                  </a:schemeClr>
                </a:solidFill>
              </a:rPr>
              <a:t>LockScreenApplicationAdded</a:t>
            </a:r>
            <a:r>
              <a:rPr lang="en-US" dirty="0" smtClean="0">
                <a:solidFill>
                  <a:schemeClr val="bg1">
                    <a:lumMod val="75000"/>
                    <a:lumOff val="25000"/>
                  </a:schemeClr>
                </a:solidFill>
              </a:rPr>
              <a:t>/Removed to know when</a:t>
            </a:r>
            <a:r>
              <a:rPr lang="en-US" baseline="0" dirty="0" smtClean="0">
                <a:solidFill>
                  <a:schemeClr val="bg1">
                    <a:lumMod val="75000"/>
                    <a:lumOff val="25000"/>
                  </a:schemeClr>
                </a:solidFill>
              </a:rPr>
              <a:t> you’re on/off the lock screen</a:t>
            </a:r>
            <a:endParaRPr lang="en-US" dirty="0" smtClean="0">
              <a:solidFill>
                <a:schemeClr val="bg1">
                  <a:lumMod val="75000"/>
                  <a:lumOff val="25000"/>
                </a:schemeClr>
              </a:solidFill>
            </a:endParaRPr>
          </a:p>
          <a:p>
            <a:endParaRPr lang="en-US" baseline="0" dirty="0" smtClean="0"/>
          </a:p>
          <a:p>
            <a:r>
              <a:rPr lang="en-US" dirty="0" smtClean="0"/>
              <a:t>For a</a:t>
            </a:r>
            <a:r>
              <a:rPr lang="en-US" baseline="0" dirty="0" smtClean="0"/>
              <a:t> background </a:t>
            </a:r>
            <a:r>
              <a:rPr lang="en-US" dirty="0" smtClean="0"/>
              <a:t>task to</a:t>
            </a:r>
            <a:r>
              <a:rPr lang="en-US" baseline="0" dirty="0" smtClean="0"/>
              <a:t> execute, we must have at least </a:t>
            </a:r>
            <a:r>
              <a:rPr lang="en-US" dirty="0" smtClean="0"/>
              <a:t>ONE trigger .. </a:t>
            </a:r>
            <a:r>
              <a:rPr lang="en-US" baseline="0" dirty="0"/>
              <a:t> </a:t>
            </a:r>
            <a:r>
              <a:rPr lang="en-US" baseline="0" dirty="0" smtClean="0"/>
              <a:t>And </a:t>
            </a:r>
            <a:r>
              <a:rPr lang="en-US" dirty="0" smtClean="0"/>
              <a:t>Zero</a:t>
            </a:r>
            <a:r>
              <a:rPr lang="en-US" baseline="0" dirty="0" smtClean="0"/>
              <a:t> or more conditions that are met when that trigger fires </a:t>
            </a:r>
          </a:p>
          <a:p>
            <a:r>
              <a:rPr lang="en-US" baseline="0" dirty="0" smtClean="0"/>
              <a:t>Ex: time trigger (every 15 minutes) BUT only meaningful if </a:t>
            </a:r>
            <a:r>
              <a:rPr lang="en-US" baseline="0" dirty="0" err="1" smtClean="0"/>
              <a:t>InternetAvailable</a:t>
            </a:r>
            <a:endParaRPr lang="en-US" baseline="0" dirty="0" smtClean="0"/>
          </a:p>
          <a:p>
            <a:endParaRPr lang="en-US" baseline="0" dirty="0" smtClean="0"/>
          </a:p>
          <a:p>
            <a:r>
              <a:rPr lang="en-US" b="1" baseline="0" dirty="0" smtClean="0"/>
              <a:t>Maintenance trigger</a:t>
            </a:r>
            <a:r>
              <a:rPr lang="en-US" baseline="0" dirty="0" smtClean="0"/>
              <a:t> is handy to update live tiles (runs for less than 1 second every 2 hours – should be enough)</a:t>
            </a:r>
          </a:p>
          <a:p>
            <a:r>
              <a:rPr lang="en-US" baseline="0" dirty="0" smtClean="0"/>
              <a:t>=============</a:t>
            </a:r>
          </a:p>
          <a:p>
            <a:endParaRPr lang="en-US" baseline="0" dirty="0" smtClean="0"/>
          </a:p>
          <a:p>
            <a:r>
              <a:rPr lang="en-US" baseline="0" dirty="0" smtClean="0"/>
              <a:t>Read </a:t>
            </a:r>
            <a:r>
              <a:rPr lang="en-US" sz="900" u="sng" kern="1200" dirty="0" smtClean="0">
                <a:solidFill>
                  <a:schemeClr val="tx1"/>
                </a:solidFill>
                <a:effectLst/>
                <a:latin typeface="Segoe UI" pitchFamily="34" charset="0"/>
                <a:ea typeface="+mn-ea"/>
                <a:cs typeface="+mn-cs"/>
                <a:hlinkClick r:id="rId3"/>
              </a:rPr>
              <a:t>http://go.microsoft.com/fwlink/?LinkID=227329&amp;clcid=0x409</a:t>
            </a:r>
            <a:r>
              <a:rPr lang="en-US" sz="900" u="none" kern="1200" dirty="0" smtClean="0">
                <a:solidFill>
                  <a:schemeClr val="tx1"/>
                </a:solidFill>
                <a:effectLst/>
                <a:latin typeface="Segoe UI" pitchFamily="34" charset="0"/>
                <a:ea typeface="+mn-ea"/>
                <a:cs typeface="+mn-cs"/>
              </a:rPr>
              <a:t> whitepaper</a:t>
            </a:r>
            <a:r>
              <a:rPr lang="en-US" sz="900" u="none" kern="1200" baseline="0" dirty="0" smtClean="0">
                <a:solidFill>
                  <a:schemeClr val="tx1"/>
                </a:solidFill>
                <a:effectLst/>
                <a:latin typeface="Segoe UI" pitchFamily="34" charset="0"/>
                <a:ea typeface="+mn-ea"/>
                <a:cs typeface="+mn-cs"/>
              </a:rPr>
              <a:t> for more details.</a:t>
            </a:r>
          </a:p>
          <a:p>
            <a:endParaRPr lang="en-US" u="none" baseline="0" dirty="0" smtClean="0"/>
          </a:p>
          <a:p>
            <a:r>
              <a:rPr lang="en-US" sz="900" b="1" kern="1200" dirty="0" err="1" smtClean="0">
                <a:solidFill>
                  <a:schemeClr val="tx1"/>
                </a:solidFill>
                <a:effectLst/>
                <a:latin typeface="Segoe UI" pitchFamily="34" charset="0"/>
                <a:ea typeface="+mn-ea"/>
                <a:cs typeface="+mn-cs"/>
              </a:rPr>
              <a:t>ControlChannelTrigger</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On incoming messages on the control channel. </a:t>
            </a:r>
          </a:p>
          <a:p>
            <a:r>
              <a:rPr lang="en-US" sz="900" b="1" kern="1200" dirty="0" err="1" smtClean="0">
                <a:solidFill>
                  <a:schemeClr val="tx1"/>
                </a:solidFill>
                <a:effectLst/>
                <a:latin typeface="Segoe UI" pitchFamily="34" charset="0"/>
                <a:ea typeface="+mn-ea"/>
                <a:cs typeface="+mn-cs"/>
              </a:rPr>
              <a:t>InternetAvailable</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 Internet becomes available.</a:t>
            </a:r>
          </a:p>
          <a:p>
            <a:r>
              <a:rPr lang="en-US" sz="900" b="1" kern="1200" dirty="0" err="1" smtClean="0">
                <a:solidFill>
                  <a:schemeClr val="tx1"/>
                </a:solidFill>
                <a:effectLst/>
                <a:latin typeface="Segoe UI" pitchFamily="34" charset="0"/>
                <a:ea typeface="+mn-ea"/>
                <a:cs typeface="+mn-cs"/>
              </a:rPr>
              <a:t>LockScreenApplicationAdded</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An app tile is added to the lock screen.</a:t>
            </a:r>
          </a:p>
          <a:p>
            <a:r>
              <a:rPr lang="en-US" sz="900" b="1" kern="1200" dirty="0" err="1" smtClean="0">
                <a:solidFill>
                  <a:schemeClr val="tx1"/>
                </a:solidFill>
                <a:effectLst/>
                <a:latin typeface="Segoe UI" pitchFamily="34" charset="0"/>
                <a:ea typeface="+mn-ea"/>
                <a:cs typeface="+mn-cs"/>
              </a:rPr>
              <a:t>LockScreenApplicationRemoved</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An app tile is removed from the lock screen.</a:t>
            </a:r>
          </a:p>
          <a:p>
            <a:r>
              <a:rPr lang="en-US" sz="900" b="1" kern="1200" dirty="0" err="1" smtClean="0">
                <a:solidFill>
                  <a:schemeClr val="tx1"/>
                </a:solidFill>
                <a:effectLst/>
                <a:latin typeface="Segoe UI" pitchFamily="34" charset="0"/>
                <a:ea typeface="+mn-ea"/>
                <a:cs typeface="+mn-cs"/>
              </a:rPr>
              <a:t>MaintenanceTrigger</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It’s time for maintenance background tasks. </a:t>
            </a:r>
          </a:p>
          <a:p>
            <a:r>
              <a:rPr lang="en-US" sz="900" b="1" kern="1200" dirty="0" err="1" smtClean="0">
                <a:solidFill>
                  <a:schemeClr val="tx1"/>
                </a:solidFill>
                <a:effectLst/>
                <a:latin typeface="Segoe UI" pitchFamily="34" charset="0"/>
                <a:ea typeface="+mn-ea"/>
                <a:cs typeface="+mn-cs"/>
              </a:rPr>
              <a:t>ControlChannelReset</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A network channel is reset. </a:t>
            </a:r>
          </a:p>
          <a:p>
            <a:r>
              <a:rPr lang="en-US" sz="900" b="1" kern="1200" dirty="0" err="1" smtClean="0">
                <a:solidFill>
                  <a:schemeClr val="tx1"/>
                </a:solidFill>
                <a:effectLst/>
                <a:latin typeface="Segoe UI" pitchFamily="34" charset="0"/>
                <a:ea typeface="+mn-ea"/>
                <a:cs typeface="+mn-cs"/>
              </a:rPr>
              <a:t>NetworkStateChange</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A network change such as a change in cost or connectivity occurs. </a:t>
            </a:r>
          </a:p>
          <a:p>
            <a:r>
              <a:rPr lang="en-US" sz="900" b="1" kern="1200" dirty="0" err="1" smtClean="0">
                <a:solidFill>
                  <a:schemeClr val="tx1"/>
                </a:solidFill>
                <a:effectLst/>
                <a:latin typeface="Segoe UI" pitchFamily="34" charset="0"/>
                <a:ea typeface="+mn-ea"/>
                <a:cs typeface="+mn-cs"/>
              </a:rPr>
              <a:t>OnlineIdConnectedStateChange</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Online ID associated with the account changes. </a:t>
            </a:r>
          </a:p>
          <a:p>
            <a:r>
              <a:rPr lang="en-US" sz="900" b="1" kern="1200" dirty="0" err="1" smtClean="0">
                <a:solidFill>
                  <a:schemeClr val="tx1"/>
                </a:solidFill>
                <a:effectLst/>
                <a:latin typeface="Segoe UI" pitchFamily="34" charset="0"/>
                <a:ea typeface="+mn-ea"/>
                <a:cs typeface="+mn-cs"/>
              </a:rPr>
              <a:t>PushNotificationTrigger</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A raw notification arrives on the WNS channel. </a:t>
            </a:r>
          </a:p>
          <a:p>
            <a:r>
              <a:rPr lang="en-US" sz="900" b="1" kern="1200" dirty="0" err="1" smtClean="0">
                <a:solidFill>
                  <a:schemeClr val="tx1"/>
                </a:solidFill>
                <a:effectLst/>
                <a:latin typeface="Segoe UI" pitchFamily="34" charset="0"/>
                <a:ea typeface="+mn-ea"/>
                <a:cs typeface="+mn-cs"/>
              </a:rPr>
              <a:t>ServicingComplete</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 system has finished updating an application.</a:t>
            </a:r>
          </a:p>
          <a:p>
            <a:r>
              <a:rPr lang="en-US" sz="900" b="1" kern="1200" dirty="0" err="1" smtClean="0">
                <a:solidFill>
                  <a:schemeClr val="tx1"/>
                </a:solidFill>
                <a:effectLst/>
                <a:latin typeface="Segoe UI" pitchFamily="34" charset="0"/>
                <a:ea typeface="+mn-ea"/>
                <a:cs typeface="+mn-cs"/>
              </a:rPr>
              <a:t>SessionConnected</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 session is connected.</a:t>
            </a:r>
          </a:p>
          <a:p>
            <a:r>
              <a:rPr lang="en-US" sz="900" b="1" kern="1200" dirty="0" err="1" smtClean="0">
                <a:solidFill>
                  <a:schemeClr val="tx1"/>
                </a:solidFill>
                <a:effectLst/>
                <a:latin typeface="Segoe UI" pitchFamily="34" charset="0"/>
                <a:ea typeface="+mn-ea"/>
                <a:cs typeface="+mn-cs"/>
              </a:rPr>
              <a:t>SessionDisconnected</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 session is disconnected.</a:t>
            </a:r>
          </a:p>
          <a:p>
            <a:r>
              <a:rPr lang="en-US" sz="900" b="1" kern="1200" dirty="0" err="1" smtClean="0">
                <a:solidFill>
                  <a:schemeClr val="tx1"/>
                </a:solidFill>
                <a:effectLst/>
                <a:latin typeface="Segoe UI" pitchFamily="34" charset="0"/>
                <a:ea typeface="+mn-ea"/>
                <a:cs typeface="+mn-cs"/>
              </a:rPr>
              <a:t>SessionStart</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 user session starts.</a:t>
            </a:r>
          </a:p>
          <a:p>
            <a:r>
              <a:rPr lang="en-US" sz="900" b="1" kern="1200" dirty="0" err="1" smtClean="0">
                <a:solidFill>
                  <a:schemeClr val="tx1"/>
                </a:solidFill>
                <a:effectLst/>
                <a:latin typeface="Segoe UI" pitchFamily="34" charset="0"/>
                <a:ea typeface="+mn-ea"/>
                <a:cs typeface="+mn-cs"/>
              </a:rPr>
              <a:t>SmsReceived</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A new SMS message is received by an installed mobile broadband device.</a:t>
            </a:r>
          </a:p>
          <a:p>
            <a:r>
              <a:rPr lang="en-US" sz="900" b="1" kern="1200" dirty="0" err="1" smtClean="0">
                <a:solidFill>
                  <a:schemeClr val="tx1"/>
                </a:solidFill>
                <a:effectLst/>
                <a:latin typeface="Segoe UI" pitchFamily="34" charset="0"/>
                <a:ea typeface="+mn-ea"/>
                <a:cs typeface="+mn-cs"/>
              </a:rPr>
              <a:t>TimeTrigger</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A time event occurs.</a:t>
            </a:r>
          </a:p>
          <a:p>
            <a:r>
              <a:rPr lang="en-US" sz="900" b="1" kern="1200" dirty="0" err="1" smtClean="0">
                <a:solidFill>
                  <a:schemeClr val="tx1"/>
                </a:solidFill>
                <a:effectLst/>
                <a:latin typeface="Segoe UI" pitchFamily="34" charset="0"/>
                <a:ea typeface="+mn-ea"/>
                <a:cs typeface="+mn-cs"/>
              </a:rPr>
              <a:t>TimeZoneChange</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 time zone changes on the device (for example, when the system adjusts the clock for daylight saving time).</a:t>
            </a:r>
          </a:p>
          <a:p>
            <a:r>
              <a:rPr lang="en-US" sz="900" b="1" kern="1200" dirty="0" err="1" smtClean="0">
                <a:solidFill>
                  <a:schemeClr val="tx1"/>
                </a:solidFill>
                <a:effectLst/>
                <a:latin typeface="Segoe UI" pitchFamily="34" charset="0"/>
                <a:ea typeface="+mn-ea"/>
                <a:cs typeface="+mn-cs"/>
              </a:rPr>
              <a:t>UserAway</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 user becomes absent.</a:t>
            </a:r>
          </a:p>
          <a:p>
            <a:r>
              <a:rPr lang="en-US" sz="900" b="1" kern="1200" dirty="0" err="1" smtClean="0">
                <a:solidFill>
                  <a:schemeClr val="tx1"/>
                </a:solidFill>
                <a:effectLst/>
                <a:latin typeface="Segoe UI" pitchFamily="34" charset="0"/>
                <a:ea typeface="+mn-ea"/>
                <a:cs typeface="+mn-cs"/>
              </a:rPr>
              <a:t>UserPresent</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 user becomes present.</a:t>
            </a:r>
            <a:endParaRPr lang="en-US" dirty="0" smtClean="0">
              <a:solidFill>
                <a:schemeClr val="bg1">
                  <a:lumMod val="75000"/>
                  <a:lumOff val="25000"/>
                </a:schemeClr>
              </a:solidFill>
            </a:endParaRPr>
          </a:p>
          <a:p>
            <a:endParaRPr lang="en-US" dirty="0" smtClean="0"/>
          </a:p>
        </p:txBody>
      </p:sp>
      <p:sp>
        <p:nvSpPr>
          <p:cNvPr id="4" name="Slide Number Placeholder 3"/>
          <p:cNvSpPr>
            <a:spLocks noGrp="1"/>
          </p:cNvSpPr>
          <p:nvPr>
            <p:ph type="sldNum" sz="quarter" idx="10"/>
          </p:nvPr>
        </p:nvSpPr>
        <p:spPr/>
        <p:txBody>
          <a:bodyPr/>
          <a:lstStyle/>
          <a:p>
            <a:fld id="{64B3FB2F-C400-46B2-8270-5BD0B082EC4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80208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042160" y="6340898"/>
            <a:ext cx="1464625" cy="184669"/>
          </a:xfrm>
          <a:prstGeom prst="rect">
            <a:avLst/>
          </a:prstGeom>
        </p:spPr>
        <p:txBody>
          <a:bodyPr/>
          <a:lstStyle/>
          <a:p>
            <a:fld id="{637A5CC9-A128-42E7-9A2E-0F0A7738497D}" type="datetime1">
              <a:rPr lang="en-US" smtClean="0"/>
              <a:t>4/16/2013</a:t>
            </a:fld>
            <a:endParaRPr lang="en-US" dirty="0"/>
          </a:p>
        </p:txBody>
      </p:sp>
      <p:sp>
        <p:nvSpPr>
          <p:cNvPr id="7" name="Slide Number Placeholder 6"/>
          <p:cNvSpPr>
            <a:spLocks noGrp="1"/>
          </p:cNvSpPr>
          <p:nvPr>
            <p:ph type="sldNum" sz="quarter" idx="12"/>
          </p:nvPr>
        </p:nvSpPr>
        <p:spPr>
          <a:xfrm>
            <a:off x="609441" y="6347739"/>
            <a:ext cx="305155" cy="184672"/>
          </a:xfrm>
          <a:prstGeom prst="rect">
            <a:avLst/>
          </a:prstGeom>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7267019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72080"/>
            <a:ext cx="11149013" cy="913840"/>
          </a:xfrm>
        </p:spPr>
        <p:txBody>
          <a:bodyPr anchor="ctr" anchorCtr="0"/>
          <a:lstStyle>
            <a:lvl1pPr>
              <a:defRPr sz="6598"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2"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2"/>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8"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2"/>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3"/>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6"/>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2" y="1879032"/>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2" y="5410282"/>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825590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4789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1874231"/>
          </a:xfrm>
          <a:prstGeom prst="rect">
            <a:avLst/>
          </a:prstGeom>
        </p:spPr>
        <p:txBody>
          <a:bodyPr/>
          <a:lstStyle>
            <a:lvl1pPr marL="284092" indent="-284092">
              <a:buFont typeface="Wingdings" pitchFamily="2" charset="2"/>
              <a:buChar char=""/>
              <a:defRPr sz="3999">
                <a:latin typeface="+mn-lt"/>
              </a:defRPr>
            </a:lvl1pPr>
            <a:lvl2pPr marL="517396" indent="-233304">
              <a:buFont typeface="Wingdings" pitchFamily="2" charset="2"/>
              <a:buChar char=""/>
              <a:defRPr>
                <a:latin typeface="+mn-lt"/>
              </a:defRPr>
            </a:lvl2pPr>
            <a:lvl3pPr marL="741177" indent="-223783">
              <a:buFont typeface="Wingdings" pitchFamily="2" charset="2"/>
              <a:buChar char=""/>
              <a:tabLst/>
              <a:defRPr>
                <a:latin typeface="+mn-lt"/>
              </a:defRPr>
            </a:lvl3pPr>
            <a:lvl4pPr marL="914171" indent="-172995">
              <a:buFont typeface="Wingdings" pitchFamily="2" charset="2"/>
              <a:buChar char=""/>
              <a:defRPr>
                <a:latin typeface="+mn-lt"/>
              </a:defRPr>
            </a:lvl4pPr>
            <a:lvl5pPr marL="1087167" indent="-172995">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943646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5117"/>
            <a:ext cx="11149013" cy="747769"/>
          </a:xfrm>
        </p:spPr>
        <p:txBody>
          <a:bodyPr anchor="ctr" anchorCtr="0"/>
          <a:lstStyle>
            <a:lvl1pPr>
              <a:defRPr sz="5399"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5492313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solidFill>
                <a:schemeClr val="tx1">
                  <a:alpha val="99000"/>
                </a:scheme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985458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eaLnBrk="1" fontAlgn="base" hangingPunct="1">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eaLnBrk="1" fontAlgn="base" hangingPunct="1">
        <a:lnSpc>
          <a:spcPct val="90000"/>
        </a:lnSpc>
        <a:spcBef>
          <a:spcPct val="0"/>
        </a:spcBef>
        <a:spcAft>
          <a:spcPct val="0"/>
        </a:spcAft>
        <a:defRPr sz="5400">
          <a:solidFill>
            <a:schemeClr val="tx1"/>
          </a:solidFill>
          <a:latin typeface="Segoe UI Light" pitchFamily="34" charset="0"/>
        </a:defRPr>
      </a:lvl2pPr>
      <a:lvl3pPr algn="l" defTabSz="912813" rtl="0" eaLnBrk="1" fontAlgn="base" hangingPunct="1">
        <a:lnSpc>
          <a:spcPct val="90000"/>
        </a:lnSpc>
        <a:spcBef>
          <a:spcPct val="0"/>
        </a:spcBef>
        <a:spcAft>
          <a:spcPct val="0"/>
        </a:spcAft>
        <a:defRPr sz="5400">
          <a:solidFill>
            <a:schemeClr val="tx1"/>
          </a:solidFill>
          <a:latin typeface="Segoe UI Light" pitchFamily="34" charset="0"/>
        </a:defRPr>
      </a:lvl3pPr>
      <a:lvl4pPr algn="l" defTabSz="912813" rtl="0" eaLnBrk="1" fontAlgn="base" hangingPunct="1">
        <a:lnSpc>
          <a:spcPct val="90000"/>
        </a:lnSpc>
        <a:spcBef>
          <a:spcPct val="0"/>
        </a:spcBef>
        <a:spcAft>
          <a:spcPct val="0"/>
        </a:spcAft>
        <a:defRPr sz="5400">
          <a:solidFill>
            <a:schemeClr val="tx1"/>
          </a:solidFill>
          <a:latin typeface="Segoe UI Light" pitchFamily="34" charset="0"/>
        </a:defRPr>
      </a:lvl4pPr>
      <a:lvl5pPr algn="l" defTabSz="912813" rtl="0" eaLnBrk="1" fontAlgn="base" hangingPunct="1">
        <a:lnSpc>
          <a:spcPct val="90000"/>
        </a:lnSpc>
        <a:spcBef>
          <a:spcPct val="0"/>
        </a:spcBef>
        <a:spcAft>
          <a:spcPct val="0"/>
        </a:spcAft>
        <a:defRPr sz="5400">
          <a:solidFill>
            <a:schemeClr val="tx1"/>
          </a:solidFill>
          <a:latin typeface="Segoe UI Light" pitchFamily="34" charset="0"/>
        </a:defRPr>
      </a:lvl5pPr>
      <a:lvl6pPr marL="457200" algn="l" defTabSz="912813" rtl="0" eaLnBrk="1" fontAlgn="base" hangingPunct="1">
        <a:lnSpc>
          <a:spcPct val="90000"/>
        </a:lnSpc>
        <a:spcBef>
          <a:spcPct val="0"/>
        </a:spcBef>
        <a:spcAft>
          <a:spcPct val="0"/>
        </a:spcAft>
        <a:defRPr sz="5400">
          <a:solidFill>
            <a:schemeClr val="tx1"/>
          </a:solidFill>
          <a:latin typeface="Segoe UI Light" pitchFamily="34" charset="0"/>
        </a:defRPr>
      </a:lvl6pPr>
      <a:lvl7pPr marL="914400" algn="l" defTabSz="912813" rtl="0" eaLnBrk="1" fontAlgn="base" hangingPunct="1">
        <a:lnSpc>
          <a:spcPct val="90000"/>
        </a:lnSpc>
        <a:spcBef>
          <a:spcPct val="0"/>
        </a:spcBef>
        <a:spcAft>
          <a:spcPct val="0"/>
        </a:spcAft>
        <a:defRPr sz="5400">
          <a:solidFill>
            <a:schemeClr val="tx1"/>
          </a:solidFill>
          <a:latin typeface="Segoe UI Light" pitchFamily="34" charset="0"/>
        </a:defRPr>
      </a:lvl7pPr>
      <a:lvl8pPr marL="1371600" algn="l" defTabSz="912813" rtl="0" eaLnBrk="1" fontAlgn="base" hangingPunct="1">
        <a:lnSpc>
          <a:spcPct val="90000"/>
        </a:lnSpc>
        <a:spcBef>
          <a:spcPct val="0"/>
        </a:spcBef>
        <a:spcAft>
          <a:spcPct val="0"/>
        </a:spcAft>
        <a:defRPr sz="5400">
          <a:solidFill>
            <a:schemeClr val="tx1"/>
          </a:solidFill>
          <a:latin typeface="Segoe UI Light" pitchFamily="34" charset="0"/>
        </a:defRPr>
      </a:lvl8pPr>
      <a:lvl9pPr marL="1828800" algn="l" defTabSz="912813" rtl="0" eaLnBrk="1" fontAlgn="base" hangingPunct="1">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eaLnBrk="1" fontAlgn="base" hangingPunct="1">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eaLnBrk="1" fontAlgn="base" hangingPunct="1">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eaLnBrk="1" fontAlgn="base" hangingPunct="1">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eaLnBrk="1" fontAlgn="base" hangingPunct="1">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eaLnBrk="1" fontAlgn="base" hangingPunct="1">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 id="2147483791" r:id="rId14"/>
    <p:sldLayoutId id="2147483792" r:id="rId15"/>
    <p:sldLayoutId id="2147483793" r:id="rId16"/>
    <p:sldLayoutId id="2147483794" r:id="rId17"/>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681232"/>
            <a:ext cx="11149013" cy="1495538"/>
          </a:xfrm>
        </p:spPr>
        <p:txBody>
          <a:bodyPr/>
          <a:lstStyle/>
          <a:p>
            <a:r>
              <a:rPr lang="ru-RU" dirty="0" smtClean="0">
                <a:solidFill>
                  <a:schemeClr val="tx2">
                    <a:alpha val="99000"/>
                  </a:schemeClr>
                </a:solidFill>
              </a:rPr>
              <a:t>Приложения, которые работают даже когда их не видит пользователь</a:t>
            </a:r>
            <a:endParaRPr lang="en-US" dirty="0">
              <a:solidFill>
                <a:schemeClr val="tx2">
                  <a:alpha val="99000"/>
                </a:schemeClr>
              </a:solidFill>
            </a:endParaRPr>
          </a:p>
        </p:txBody>
      </p:sp>
    </p:spTree>
    <p:extLst>
      <p:ext uri="{BB962C8B-B14F-4D97-AF65-F5344CB8AC3E}">
        <p14:creationId xmlns:p14="http://schemas.microsoft.com/office/powerpoint/2010/main" val="16836216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564" y="229434"/>
            <a:ext cx="11146110" cy="590803"/>
          </a:xfrm>
        </p:spPr>
        <p:txBody>
          <a:bodyPr/>
          <a:lstStyle/>
          <a:p>
            <a:r>
              <a:rPr lang="ru-RU" sz="4266" dirty="0"/>
              <a:t>Проигрывание аудио в фоновом режиме</a:t>
            </a:r>
            <a:endParaRPr lang="en-US" sz="4266" dirty="0"/>
          </a:p>
        </p:txBody>
      </p:sp>
      <p:sp>
        <p:nvSpPr>
          <p:cNvPr id="3" name="Text Placeholder 2"/>
          <p:cNvSpPr>
            <a:spLocks noGrp="1"/>
          </p:cNvSpPr>
          <p:nvPr>
            <p:ph type="body" sz="quarter" idx="10"/>
          </p:nvPr>
        </p:nvSpPr>
        <p:spPr/>
        <p:txBody>
          <a:bodyPr>
            <a:noAutofit/>
          </a:bodyPr>
          <a:lstStyle/>
          <a:p>
            <a:r>
              <a:rPr lang="ru-RU" dirty="0" smtClean="0"/>
              <a:t>Приложения могут проигрывать аудио в фоновом режиме</a:t>
            </a:r>
          </a:p>
          <a:p>
            <a:r>
              <a:rPr lang="ru-RU" dirty="0" smtClean="0"/>
              <a:t>Разработчик должен указать это в манифесте</a:t>
            </a:r>
          </a:p>
          <a:p>
            <a:r>
              <a:rPr lang="ru-RU" dirty="0" smtClean="0"/>
              <a:t>Каждому аудио-потоку присваивается тип </a:t>
            </a:r>
            <a:r>
              <a:rPr lang="en-US" dirty="0" smtClean="0"/>
              <a:t>(communication, media, game)</a:t>
            </a:r>
          </a:p>
          <a:p>
            <a:r>
              <a:rPr lang="ru-RU" dirty="0" smtClean="0"/>
              <a:t>Только один поток может играть</a:t>
            </a:r>
            <a:br>
              <a:rPr lang="ru-RU" dirty="0" smtClean="0"/>
            </a:br>
            <a:r>
              <a:rPr lang="ru-RU" dirty="0" smtClean="0"/>
              <a:t>в каждую единицу времени</a:t>
            </a:r>
            <a:endParaRPr lang="en-US" dirty="0" smtClean="0"/>
          </a:p>
          <a:p>
            <a:endParaRPr lang="en-US" dirty="0" smtClean="0"/>
          </a:p>
          <a:p>
            <a:endParaRPr lang="en-US" dirty="0" smtClean="0"/>
          </a:p>
          <a:p>
            <a:endParaRPr lang="en-US" dirty="0"/>
          </a:p>
        </p:txBody>
      </p:sp>
      <p:sp>
        <p:nvSpPr>
          <p:cNvPr id="4" name="Audio Icon"/>
          <p:cNvSpPr>
            <a:spLocks noEditPoints="1"/>
          </p:cNvSpPr>
          <p:nvPr/>
        </p:nvSpPr>
        <p:spPr bwMode="auto">
          <a:xfrm flipH="1">
            <a:off x="8825105" y="4341538"/>
            <a:ext cx="2817012" cy="2263542"/>
          </a:xfrm>
          <a:custGeom>
            <a:avLst/>
            <a:gdLst>
              <a:gd name="T0" fmla="*/ 126 w 168"/>
              <a:gd name="T1" fmla="*/ 26 h 135"/>
              <a:gd name="T2" fmla="*/ 126 w 168"/>
              <a:gd name="T3" fmla="*/ 109 h 135"/>
              <a:gd name="T4" fmla="*/ 122 w 168"/>
              <a:gd name="T5" fmla="*/ 111 h 135"/>
              <a:gd name="T6" fmla="*/ 118 w 168"/>
              <a:gd name="T7" fmla="*/ 109 h 135"/>
              <a:gd name="T8" fmla="*/ 118 w 168"/>
              <a:gd name="T9" fmla="*/ 101 h 135"/>
              <a:gd name="T10" fmla="*/ 118 w 168"/>
              <a:gd name="T11" fmla="*/ 34 h 135"/>
              <a:gd name="T12" fmla="*/ 118 w 168"/>
              <a:gd name="T13" fmla="*/ 26 h 135"/>
              <a:gd name="T14" fmla="*/ 126 w 168"/>
              <a:gd name="T15" fmla="*/ 26 h 135"/>
              <a:gd name="T16" fmla="*/ 106 w 168"/>
              <a:gd name="T17" fmla="*/ 41 h 135"/>
              <a:gd name="T18" fmla="*/ 98 w 168"/>
              <a:gd name="T19" fmla="*/ 41 h 135"/>
              <a:gd name="T20" fmla="*/ 98 w 168"/>
              <a:gd name="T21" fmla="*/ 49 h 135"/>
              <a:gd name="T22" fmla="*/ 105 w 168"/>
              <a:gd name="T23" fmla="*/ 67 h 135"/>
              <a:gd name="T24" fmla="*/ 98 w 168"/>
              <a:gd name="T25" fmla="*/ 86 h 135"/>
              <a:gd name="T26" fmla="*/ 98 w 168"/>
              <a:gd name="T27" fmla="*/ 94 h 135"/>
              <a:gd name="T28" fmla="*/ 102 w 168"/>
              <a:gd name="T29" fmla="*/ 96 h 135"/>
              <a:gd name="T30" fmla="*/ 106 w 168"/>
              <a:gd name="T31" fmla="*/ 94 h 135"/>
              <a:gd name="T32" fmla="*/ 117 w 168"/>
              <a:gd name="T33" fmla="*/ 67 h 135"/>
              <a:gd name="T34" fmla="*/ 106 w 168"/>
              <a:gd name="T35" fmla="*/ 41 h 135"/>
              <a:gd name="T36" fmla="*/ 145 w 168"/>
              <a:gd name="T37" fmla="*/ 11 h 135"/>
              <a:gd name="T38" fmla="*/ 137 w 168"/>
              <a:gd name="T39" fmla="*/ 11 h 135"/>
              <a:gd name="T40" fmla="*/ 137 w 168"/>
              <a:gd name="T41" fmla="*/ 19 h 135"/>
              <a:gd name="T42" fmla="*/ 157 w 168"/>
              <a:gd name="T43" fmla="*/ 67 h 135"/>
              <a:gd name="T44" fmla="*/ 137 w 168"/>
              <a:gd name="T45" fmla="*/ 115 h 135"/>
              <a:gd name="T46" fmla="*/ 137 w 168"/>
              <a:gd name="T47" fmla="*/ 123 h 135"/>
              <a:gd name="T48" fmla="*/ 141 w 168"/>
              <a:gd name="T49" fmla="*/ 125 h 135"/>
              <a:gd name="T50" fmla="*/ 145 w 168"/>
              <a:gd name="T51" fmla="*/ 123 h 135"/>
              <a:gd name="T52" fmla="*/ 168 w 168"/>
              <a:gd name="T53" fmla="*/ 67 h 135"/>
              <a:gd name="T54" fmla="*/ 145 w 168"/>
              <a:gd name="T55" fmla="*/ 11 h 135"/>
              <a:gd name="T56" fmla="*/ 78 w 168"/>
              <a:gd name="T57" fmla="*/ 3 h 135"/>
              <a:gd name="T58" fmla="*/ 42 w 168"/>
              <a:gd name="T59" fmla="*/ 31 h 135"/>
              <a:gd name="T60" fmla="*/ 41 w 168"/>
              <a:gd name="T61" fmla="*/ 32 h 135"/>
              <a:gd name="T62" fmla="*/ 2 w 168"/>
              <a:gd name="T63" fmla="*/ 32 h 135"/>
              <a:gd name="T64" fmla="*/ 0 w 168"/>
              <a:gd name="T65" fmla="*/ 34 h 135"/>
              <a:gd name="T66" fmla="*/ 0 w 168"/>
              <a:gd name="T67" fmla="*/ 100 h 135"/>
              <a:gd name="T68" fmla="*/ 2 w 168"/>
              <a:gd name="T69" fmla="*/ 102 h 135"/>
              <a:gd name="T70" fmla="*/ 41 w 168"/>
              <a:gd name="T71" fmla="*/ 102 h 135"/>
              <a:gd name="T72" fmla="*/ 42 w 168"/>
              <a:gd name="T73" fmla="*/ 104 h 135"/>
              <a:gd name="T74" fmla="*/ 78 w 168"/>
              <a:gd name="T75" fmla="*/ 131 h 135"/>
              <a:gd name="T76" fmla="*/ 87 w 168"/>
              <a:gd name="T77" fmla="*/ 127 h 135"/>
              <a:gd name="T78" fmla="*/ 87 w 168"/>
              <a:gd name="T79" fmla="*/ 7 h 135"/>
              <a:gd name="T80" fmla="*/ 78 w 168"/>
              <a:gd name="T81" fmla="*/ 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8" h="135">
                <a:moveTo>
                  <a:pt x="126" y="26"/>
                </a:moveTo>
                <a:cubicBezTo>
                  <a:pt x="149" y="49"/>
                  <a:pt x="149" y="86"/>
                  <a:pt x="126" y="109"/>
                </a:cubicBezTo>
                <a:cubicBezTo>
                  <a:pt x="125" y="110"/>
                  <a:pt x="123" y="111"/>
                  <a:pt x="122" y="111"/>
                </a:cubicBezTo>
                <a:cubicBezTo>
                  <a:pt x="120" y="111"/>
                  <a:pt x="119" y="110"/>
                  <a:pt x="118" y="109"/>
                </a:cubicBezTo>
                <a:cubicBezTo>
                  <a:pt x="115" y="107"/>
                  <a:pt x="115" y="103"/>
                  <a:pt x="118" y="101"/>
                </a:cubicBezTo>
                <a:cubicBezTo>
                  <a:pt x="136" y="82"/>
                  <a:pt x="136" y="52"/>
                  <a:pt x="118" y="34"/>
                </a:cubicBezTo>
                <a:cubicBezTo>
                  <a:pt x="115" y="32"/>
                  <a:pt x="115" y="28"/>
                  <a:pt x="118" y="26"/>
                </a:cubicBezTo>
                <a:cubicBezTo>
                  <a:pt x="120" y="23"/>
                  <a:pt x="124" y="23"/>
                  <a:pt x="126" y="26"/>
                </a:cubicBezTo>
                <a:moveTo>
                  <a:pt x="106" y="41"/>
                </a:moveTo>
                <a:cubicBezTo>
                  <a:pt x="104" y="38"/>
                  <a:pt x="100" y="38"/>
                  <a:pt x="98" y="41"/>
                </a:cubicBezTo>
                <a:cubicBezTo>
                  <a:pt x="96" y="43"/>
                  <a:pt x="96" y="47"/>
                  <a:pt x="98" y="49"/>
                </a:cubicBezTo>
                <a:cubicBezTo>
                  <a:pt x="103" y="54"/>
                  <a:pt x="105" y="60"/>
                  <a:pt x="105" y="67"/>
                </a:cubicBezTo>
                <a:cubicBezTo>
                  <a:pt x="105" y="74"/>
                  <a:pt x="103" y="81"/>
                  <a:pt x="98" y="86"/>
                </a:cubicBezTo>
                <a:cubicBezTo>
                  <a:pt x="96" y="88"/>
                  <a:pt x="96" y="92"/>
                  <a:pt x="98" y="94"/>
                </a:cubicBezTo>
                <a:cubicBezTo>
                  <a:pt x="99" y="95"/>
                  <a:pt x="100" y="96"/>
                  <a:pt x="102" y="96"/>
                </a:cubicBezTo>
                <a:cubicBezTo>
                  <a:pt x="103" y="96"/>
                  <a:pt x="105" y="95"/>
                  <a:pt x="106" y="94"/>
                </a:cubicBezTo>
                <a:cubicBezTo>
                  <a:pt x="113" y="87"/>
                  <a:pt x="117" y="77"/>
                  <a:pt x="117" y="67"/>
                </a:cubicBezTo>
                <a:cubicBezTo>
                  <a:pt x="117" y="57"/>
                  <a:pt x="113" y="48"/>
                  <a:pt x="106" y="41"/>
                </a:cubicBezTo>
                <a:moveTo>
                  <a:pt x="145" y="11"/>
                </a:moveTo>
                <a:cubicBezTo>
                  <a:pt x="143" y="9"/>
                  <a:pt x="139" y="9"/>
                  <a:pt x="137" y="11"/>
                </a:cubicBezTo>
                <a:cubicBezTo>
                  <a:pt x="135" y="13"/>
                  <a:pt x="135" y="17"/>
                  <a:pt x="137" y="19"/>
                </a:cubicBezTo>
                <a:cubicBezTo>
                  <a:pt x="150" y="32"/>
                  <a:pt x="157" y="49"/>
                  <a:pt x="157" y="67"/>
                </a:cubicBezTo>
                <a:cubicBezTo>
                  <a:pt x="157" y="85"/>
                  <a:pt x="150" y="102"/>
                  <a:pt x="137" y="115"/>
                </a:cubicBezTo>
                <a:cubicBezTo>
                  <a:pt x="135" y="117"/>
                  <a:pt x="135" y="121"/>
                  <a:pt x="137" y="123"/>
                </a:cubicBezTo>
                <a:cubicBezTo>
                  <a:pt x="138" y="124"/>
                  <a:pt x="140" y="125"/>
                  <a:pt x="141" y="125"/>
                </a:cubicBezTo>
                <a:cubicBezTo>
                  <a:pt x="143" y="125"/>
                  <a:pt x="144" y="124"/>
                  <a:pt x="145" y="123"/>
                </a:cubicBezTo>
                <a:cubicBezTo>
                  <a:pt x="160" y="108"/>
                  <a:pt x="168" y="88"/>
                  <a:pt x="168" y="67"/>
                </a:cubicBezTo>
                <a:cubicBezTo>
                  <a:pt x="168" y="46"/>
                  <a:pt x="160" y="26"/>
                  <a:pt x="145" y="11"/>
                </a:cubicBezTo>
                <a:moveTo>
                  <a:pt x="78" y="3"/>
                </a:moveTo>
                <a:cubicBezTo>
                  <a:pt x="42" y="31"/>
                  <a:pt x="42" y="31"/>
                  <a:pt x="42" y="31"/>
                </a:cubicBezTo>
                <a:cubicBezTo>
                  <a:pt x="42" y="31"/>
                  <a:pt x="42" y="32"/>
                  <a:pt x="41" y="32"/>
                </a:cubicBezTo>
                <a:cubicBezTo>
                  <a:pt x="2" y="32"/>
                  <a:pt x="2" y="32"/>
                  <a:pt x="2" y="32"/>
                </a:cubicBezTo>
                <a:cubicBezTo>
                  <a:pt x="1" y="32"/>
                  <a:pt x="0" y="33"/>
                  <a:pt x="0" y="34"/>
                </a:cubicBezTo>
                <a:cubicBezTo>
                  <a:pt x="0" y="100"/>
                  <a:pt x="0" y="100"/>
                  <a:pt x="0" y="100"/>
                </a:cubicBezTo>
                <a:cubicBezTo>
                  <a:pt x="0" y="101"/>
                  <a:pt x="1" y="102"/>
                  <a:pt x="2" y="102"/>
                </a:cubicBezTo>
                <a:cubicBezTo>
                  <a:pt x="41" y="102"/>
                  <a:pt x="41" y="102"/>
                  <a:pt x="41" y="102"/>
                </a:cubicBezTo>
                <a:cubicBezTo>
                  <a:pt x="41" y="103"/>
                  <a:pt x="42" y="104"/>
                  <a:pt x="42" y="104"/>
                </a:cubicBezTo>
                <a:cubicBezTo>
                  <a:pt x="78" y="131"/>
                  <a:pt x="78" y="131"/>
                  <a:pt x="78" y="131"/>
                </a:cubicBezTo>
                <a:cubicBezTo>
                  <a:pt x="83" y="135"/>
                  <a:pt x="87" y="133"/>
                  <a:pt x="87" y="127"/>
                </a:cubicBezTo>
                <a:cubicBezTo>
                  <a:pt x="87" y="7"/>
                  <a:pt x="87" y="7"/>
                  <a:pt x="87" y="7"/>
                </a:cubicBezTo>
                <a:cubicBezTo>
                  <a:pt x="87" y="2"/>
                  <a:pt x="83" y="0"/>
                  <a:pt x="78" y="3"/>
                </a:cubicBezTo>
              </a:path>
            </a:pathLst>
          </a:custGeom>
          <a:solidFill>
            <a:schemeClr val="tx2"/>
          </a:solidFill>
          <a:ln>
            <a:noFill/>
          </a:ln>
          <a:extLst/>
        </p:spPr>
        <p:txBody>
          <a:bodyPr vert="horz" wrap="square" lIns="91416" tIns="45708" rIns="91416" bIns="45708" numCol="1" anchor="t" anchorCtr="0" compatLnSpc="1">
            <a:prstTxWarp prst="textNoShape">
              <a:avLst/>
            </a:prstTxWarp>
          </a:bodyPr>
          <a:lstStyle/>
          <a:p>
            <a:pPr defTabSz="914171">
              <a:defRPr/>
            </a:pPr>
            <a:endParaRPr lang="en-US" kern="0">
              <a:solidFill>
                <a:srgbClr val="292929"/>
              </a:solidFill>
            </a:endParaRPr>
          </a:p>
        </p:txBody>
      </p:sp>
    </p:spTree>
    <p:extLst>
      <p:ext uri="{BB962C8B-B14F-4D97-AF65-F5344CB8AC3E}">
        <p14:creationId xmlns:p14="http://schemas.microsoft.com/office/powerpoint/2010/main" val="41062752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564" y="229434"/>
            <a:ext cx="11146110" cy="590803"/>
          </a:xfrm>
        </p:spPr>
        <p:txBody>
          <a:bodyPr/>
          <a:lstStyle/>
          <a:p>
            <a:r>
              <a:rPr lang="ru-RU" sz="4266" dirty="0"/>
              <a:t>Загрузка</a:t>
            </a:r>
            <a:r>
              <a:rPr lang="en-US" sz="4266" dirty="0"/>
              <a:t>/</a:t>
            </a:r>
            <a:r>
              <a:rPr lang="ru-RU" sz="4266" dirty="0"/>
              <a:t>выгрузка</a:t>
            </a:r>
            <a:r>
              <a:rPr lang="en-US" sz="4266" dirty="0"/>
              <a:t> </a:t>
            </a:r>
            <a:r>
              <a:rPr lang="ru-RU" sz="4266" dirty="0"/>
              <a:t>в фоновом режиме</a:t>
            </a:r>
            <a:endParaRPr lang="en-US" sz="4266" dirty="0"/>
          </a:p>
        </p:txBody>
      </p:sp>
      <p:sp>
        <p:nvSpPr>
          <p:cNvPr id="3" name="Text Placeholder 2"/>
          <p:cNvSpPr>
            <a:spLocks noGrp="1"/>
          </p:cNvSpPr>
          <p:nvPr>
            <p:ph type="body" sz="quarter" idx="10"/>
          </p:nvPr>
        </p:nvSpPr>
        <p:spPr>
          <a:xfrm>
            <a:off x="691971" y="1930790"/>
            <a:ext cx="14861479" cy="3446328"/>
          </a:xfrm>
        </p:spPr>
        <p:txBody>
          <a:bodyPr/>
          <a:lstStyle/>
          <a:p>
            <a:r>
              <a:rPr lang="ru-RU" dirty="0" smtClean="0"/>
              <a:t>Используйте</a:t>
            </a:r>
            <a:r>
              <a:rPr lang="en-US" dirty="0" smtClean="0"/>
              <a:t> </a:t>
            </a:r>
            <a:r>
              <a:rPr lang="en-US" b="1" dirty="0" err="1">
                <a:latin typeface="Consolas" pitchFamily="49" charset="0"/>
                <a:cs typeface="Consolas" pitchFamily="49" charset="0"/>
              </a:rPr>
              <a:t>BackgroundTransfer</a:t>
            </a:r>
            <a:r>
              <a:rPr lang="en-US" dirty="0"/>
              <a:t> </a:t>
            </a:r>
            <a:r>
              <a:rPr lang="en-US" dirty="0" smtClean="0"/>
              <a:t>API </a:t>
            </a:r>
            <a:r>
              <a:rPr lang="en-US" dirty="0" smtClean="0"/>
              <a:t/>
            </a:r>
            <a:br>
              <a:rPr lang="en-US" dirty="0" smtClean="0"/>
            </a:br>
            <a:r>
              <a:rPr lang="ru-RU" dirty="0" smtClean="0"/>
              <a:t>для </a:t>
            </a:r>
            <a:r>
              <a:rPr lang="ru-RU" dirty="0" smtClean="0"/>
              <a:t>загрузки или выгрузки по </a:t>
            </a:r>
            <a:r>
              <a:rPr lang="en-US" dirty="0" smtClean="0"/>
              <a:t>HTTP </a:t>
            </a:r>
            <a:r>
              <a:rPr lang="en-US" dirty="0" smtClean="0"/>
              <a:t/>
            </a:r>
            <a:br>
              <a:rPr lang="en-US" dirty="0" smtClean="0"/>
            </a:br>
            <a:r>
              <a:rPr lang="ru-RU" dirty="0" smtClean="0"/>
              <a:t>в </a:t>
            </a:r>
            <a:r>
              <a:rPr lang="ru-RU" dirty="0" smtClean="0"/>
              <a:t>фоновом режиме</a:t>
            </a:r>
            <a:endParaRPr lang="ru-RU" dirty="0"/>
          </a:p>
          <a:p>
            <a:r>
              <a:rPr lang="ru-RU" dirty="0"/>
              <a:t>Запустите </a:t>
            </a:r>
            <a:r>
              <a:rPr lang="ru-RU" dirty="0"/>
              <a:t>загрузку/выгрузку в работающем </a:t>
            </a:r>
            <a:r>
              <a:rPr lang="en-US" dirty="0" smtClean="0"/>
              <a:t/>
            </a:r>
            <a:br>
              <a:rPr lang="en-US" dirty="0" smtClean="0"/>
            </a:br>
            <a:r>
              <a:rPr lang="ru-RU" dirty="0" smtClean="0"/>
              <a:t>приложении </a:t>
            </a:r>
            <a:r>
              <a:rPr lang="ru-RU" dirty="0"/>
              <a:t>и оно продолжится, даже когда </a:t>
            </a:r>
            <a:r>
              <a:rPr lang="en-US" dirty="0" smtClean="0"/>
              <a:t/>
            </a:r>
            <a:br>
              <a:rPr lang="en-US" dirty="0" smtClean="0"/>
            </a:br>
            <a:r>
              <a:rPr lang="ru-RU" dirty="0" smtClean="0"/>
              <a:t>приложение </a:t>
            </a:r>
            <a:r>
              <a:rPr lang="ru-RU" dirty="0"/>
              <a:t>приостановит свою работу</a:t>
            </a:r>
            <a:endParaRPr lang="en-US" dirty="0"/>
          </a:p>
        </p:txBody>
      </p:sp>
    </p:spTree>
    <p:extLst>
      <p:ext uri="{BB962C8B-B14F-4D97-AF65-F5344CB8AC3E}">
        <p14:creationId xmlns:p14="http://schemas.microsoft.com/office/powerpoint/2010/main" val="15350110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BUILD Session\old\LockScreen_PressImage16August20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0" y="893"/>
            <a:ext cx="12194778" cy="68562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20564" y="229434"/>
            <a:ext cx="11146110" cy="747897"/>
          </a:xfrm>
        </p:spPr>
        <p:txBody>
          <a:bodyPr/>
          <a:lstStyle/>
          <a:p>
            <a:r>
              <a:rPr lang="en-US" dirty="0">
                <a:solidFill>
                  <a:schemeClr val="bg1">
                    <a:alpha val="99000"/>
                  </a:schemeClr>
                </a:solidFill>
              </a:rPr>
              <a:t>Lock Screen </a:t>
            </a:r>
            <a:r>
              <a:rPr lang="ru-RU" dirty="0" smtClean="0">
                <a:solidFill>
                  <a:schemeClr val="bg1">
                    <a:alpha val="99000"/>
                  </a:schemeClr>
                </a:solidFill>
              </a:rPr>
              <a:t>приложения</a:t>
            </a:r>
            <a:endParaRPr lang="en-US" dirty="0">
              <a:solidFill>
                <a:schemeClr val="bg1">
                  <a:alpha val="99000"/>
                </a:schemeClr>
              </a:solidFill>
            </a:endParaRPr>
          </a:p>
        </p:txBody>
      </p:sp>
      <p:sp>
        <p:nvSpPr>
          <p:cNvPr id="3" name="Text Placeholder 2"/>
          <p:cNvSpPr>
            <a:spLocks noGrp="1"/>
          </p:cNvSpPr>
          <p:nvPr>
            <p:ph type="body" sz="quarter" idx="10"/>
          </p:nvPr>
        </p:nvSpPr>
        <p:spPr>
          <a:xfrm>
            <a:off x="520564" y="1448315"/>
            <a:ext cx="9779338" cy="2582353"/>
          </a:xfrm>
          <a:solidFill>
            <a:schemeClr val="tx1">
              <a:alpha val="75000"/>
            </a:schemeClr>
          </a:solidFill>
        </p:spPr>
        <p:txBody>
          <a:bodyPr vert="horz" wrap="square" lIns="91416" tIns="91416" rIns="91416" bIns="91416" numCol="2" rtlCol="0">
            <a:normAutofit/>
          </a:bodyPr>
          <a:lstStyle/>
          <a:p>
            <a:r>
              <a:rPr lang="ru-RU" sz="3199" dirty="0">
                <a:solidFill>
                  <a:schemeClr val="bg2"/>
                </a:solidFill>
              </a:rPr>
              <a:t>Работающие в фоновом режиме</a:t>
            </a:r>
            <a:endParaRPr lang="en-US" sz="3199" dirty="0">
              <a:solidFill>
                <a:schemeClr val="bg2"/>
              </a:solidFill>
            </a:endParaRPr>
          </a:p>
          <a:p>
            <a:r>
              <a:rPr lang="ru-RU" sz="3199" dirty="0">
                <a:solidFill>
                  <a:schemeClr val="bg2"/>
                </a:solidFill>
              </a:rPr>
              <a:t>Коммуникации в реальном времени</a:t>
            </a:r>
            <a:r>
              <a:rPr lang="en-US" sz="3199" dirty="0">
                <a:solidFill>
                  <a:schemeClr val="bg2"/>
                </a:solidFill>
              </a:rPr>
              <a:t/>
            </a:r>
            <a:br>
              <a:rPr lang="en-US" sz="3199" dirty="0">
                <a:solidFill>
                  <a:schemeClr val="bg2"/>
                </a:solidFill>
              </a:rPr>
            </a:br>
            <a:r>
              <a:rPr lang="en-US" sz="3199" dirty="0">
                <a:solidFill>
                  <a:schemeClr val="bg2"/>
                </a:solidFill>
              </a:rPr>
              <a:t>(Mail, IM, VoIP)</a:t>
            </a:r>
          </a:p>
          <a:p>
            <a:r>
              <a:rPr lang="ru-RU" sz="3199" dirty="0">
                <a:solidFill>
                  <a:schemeClr val="bg2"/>
                </a:solidFill>
              </a:rPr>
              <a:t>Исполняются периодически</a:t>
            </a:r>
            <a:endParaRPr lang="en-US" sz="3199" dirty="0">
              <a:solidFill>
                <a:schemeClr val="bg2"/>
              </a:solidFill>
            </a:endParaRPr>
          </a:p>
          <a:p>
            <a:r>
              <a:rPr lang="ru-RU" sz="3199" dirty="0">
                <a:solidFill>
                  <a:schemeClr val="bg2"/>
                </a:solidFill>
              </a:rPr>
              <a:t>Исполняются по системным событиям</a:t>
            </a:r>
            <a:endParaRPr lang="en-US" sz="3199" dirty="0">
              <a:solidFill>
                <a:schemeClr val="bg2"/>
              </a:solidFill>
            </a:endParaRPr>
          </a:p>
        </p:txBody>
      </p:sp>
    </p:spTree>
    <p:extLst>
      <p:ext uri="{BB962C8B-B14F-4D97-AF65-F5344CB8AC3E}">
        <p14:creationId xmlns:p14="http://schemas.microsoft.com/office/powerpoint/2010/main" val="34309879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9434"/>
            <a:ext cx="11145581" cy="590803"/>
          </a:xfrm>
        </p:spPr>
        <p:txBody>
          <a:bodyPr/>
          <a:lstStyle/>
          <a:p>
            <a:r>
              <a:rPr lang="ru-RU" sz="4266" dirty="0"/>
              <a:t>Пользователь продолжает контролировать</a:t>
            </a:r>
            <a:endParaRPr lang="en-US" sz="4266"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566" y="1130153"/>
            <a:ext cx="9292578" cy="572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bwMode="auto">
          <a:xfrm>
            <a:off x="3682136" y="4859991"/>
            <a:ext cx="4520021" cy="1587077"/>
          </a:xfrm>
          <a:prstGeom prst="ellipse">
            <a:avLst/>
          </a:prstGeom>
          <a:noFill/>
          <a:ln w="76200">
            <a:solidFill>
              <a:schemeClr val="accent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12" tIns="45707" rIns="91412" bIns="45707" numCol="1" rtlCol="0" anchor="ctr" anchorCtr="0" compatLnSpc="1">
            <a:prstTxWarp prst="textNoShape">
              <a:avLst/>
            </a:prstTxWarp>
          </a:bodyPr>
          <a:lstStyle/>
          <a:p>
            <a:pPr algn="ctr" defTabSz="913870"/>
            <a:endParaRPr lang="en-US" sz="2199" dirty="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28744805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Исполнение </a:t>
            </a:r>
            <a:r>
              <a:rPr lang="en-US" dirty="0" smtClean="0"/>
              <a:t>= </a:t>
            </a:r>
            <a:r>
              <a:rPr lang="ru-RU" dirty="0" smtClean="0"/>
              <a:t>Триггер</a:t>
            </a:r>
            <a:r>
              <a:rPr lang="en-US" dirty="0" smtClean="0"/>
              <a:t>+ [</a:t>
            </a:r>
            <a:r>
              <a:rPr lang="ru-RU" dirty="0" smtClean="0"/>
              <a:t>Условие</a:t>
            </a:r>
            <a:r>
              <a:rPr lang="en-US" dirty="0" smtClean="0"/>
              <a:t>] </a:t>
            </a:r>
            <a:endParaRPr lang="en-US" dirty="0"/>
          </a:p>
        </p:txBody>
      </p:sp>
      <p:sp>
        <p:nvSpPr>
          <p:cNvPr id="6" name="Text Placeholder 5"/>
          <p:cNvSpPr>
            <a:spLocks noGrp="1"/>
          </p:cNvSpPr>
          <p:nvPr>
            <p:ph type="body" sz="quarter" idx="10"/>
          </p:nvPr>
        </p:nvSpPr>
        <p:spPr/>
        <p:txBody>
          <a:bodyPr/>
          <a:lstStyle/>
          <a:p>
            <a:endParaRPr lang="ru-RU"/>
          </a:p>
        </p:txBody>
      </p:sp>
      <p:sp>
        <p:nvSpPr>
          <p:cNvPr id="24" name="Rectangle 23"/>
          <p:cNvSpPr/>
          <p:nvPr/>
        </p:nvSpPr>
        <p:spPr>
          <a:xfrm>
            <a:off x="519112" y="1371600"/>
            <a:ext cx="5129166" cy="533400"/>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ru-RU" sz="2400" b="1" dirty="0" smtClean="0">
                <a:solidFill>
                  <a:srgbClr val="FFFFFF"/>
                </a:solidFill>
              </a:rPr>
              <a:t>Триггер</a:t>
            </a:r>
            <a:endParaRPr lang="en-US" sz="2400" b="1" dirty="0">
              <a:solidFill>
                <a:srgbClr val="FFFFFF"/>
              </a:solidFill>
            </a:endParaRPr>
          </a:p>
        </p:txBody>
      </p:sp>
      <p:sp>
        <p:nvSpPr>
          <p:cNvPr id="25" name="Rectangle 24"/>
          <p:cNvSpPr/>
          <p:nvPr/>
        </p:nvSpPr>
        <p:spPr>
          <a:xfrm>
            <a:off x="6095999" y="1371600"/>
            <a:ext cx="5129784" cy="533400"/>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ru-RU" sz="2400" b="1" dirty="0" smtClean="0">
                <a:solidFill>
                  <a:srgbClr val="FFFFFF"/>
                </a:solidFill>
              </a:rPr>
              <a:t>Условие</a:t>
            </a:r>
            <a:endParaRPr lang="en-US" sz="2400" b="1" dirty="0">
              <a:solidFill>
                <a:srgbClr val="FFFFFF"/>
              </a:solidFill>
            </a:endParaRPr>
          </a:p>
        </p:txBody>
      </p:sp>
      <p:sp>
        <p:nvSpPr>
          <p:cNvPr id="2" name="TextBox 1"/>
          <p:cNvSpPr txBox="1"/>
          <p:nvPr/>
        </p:nvSpPr>
        <p:spPr>
          <a:xfrm>
            <a:off x="6095999" y="1910019"/>
            <a:ext cx="5129783" cy="1906077"/>
          </a:xfrm>
          <a:prstGeom prst="rect">
            <a:avLst/>
          </a:prstGeom>
          <a:solidFill>
            <a:schemeClr val="tx2">
              <a:lumMod val="20000"/>
              <a:lumOff val="80000"/>
            </a:schemeClr>
          </a:solidFill>
        </p:spPr>
        <p:txBody>
          <a:bodyPr wrap="none" lIns="91440" tIns="91440" rIns="91440" bIns="91440" rtlCol="0">
            <a:noAutofit/>
          </a:bodyPr>
          <a:lstStyle>
            <a:defPPr>
              <a:defRPr lang="en-US"/>
            </a:defPPr>
            <a:lvl1pPr>
              <a:defRPr>
                <a:solidFill>
                  <a:schemeClr val="bg1">
                    <a:lumMod val="75000"/>
                    <a:lumOff val="25000"/>
                  </a:schemeClr>
                </a:solidFill>
              </a:defRPr>
            </a:lvl1pPr>
          </a:lstStyle>
          <a:p>
            <a:r>
              <a:rPr lang="en-US" dirty="0" err="1"/>
              <a:t>InternetAvailable</a:t>
            </a:r>
            <a:r>
              <a:rPr lang="en-US" dirty="0"/>
              <a:t>, </a:t>
            </a:r>
          </a:p>
          <a:p>
            <a:r>
              <a:rPr lang="en-US" dirty="0" err="1"/>
              <a:t>InternetNotAvailable</a:t>
            </a:r>
            <a:r>
              <a:rPr lang="en-US" dirty="0"/>
              <a:t>, </a:t>
            </a:r>
          </a:p>
          <a:p>
            <a:r>
              <a:rPr lang="en-US" dirty="0" err="1"/>
              <a:t>SessionConnected</a:t>
            </a:r>
            <a:r>
              <a:rPr lang="en-US" dirty="0"/>
              <a:t>,  </a:t>
            </a:r>
          </a:p>
          <a:p>
            <a:r>
              <a:rPr lang="en-US" dirty="0" err="1"/>
              <a:t>SessionDisconnected</a:t>
            </a:r>
            <a:r>
              <a:rPr lang="en-US" dirty="0"/>
              <a:t>, </a:t>
            </a:r>
          </a:p>
          <a:p>
            <a:r>
              <a:rPr lang="en-US" dirty="0" err="1"/>
              <a:t>UserNotPresent</a:t>
            </a:r>
            <a:r>
              <a:rPr lang="en-US" dirty="0"/>
              <a:t>, </a:t>
            </a:r>
          </a:p>
          <a:p>
            <a:r>
              <a:rPr lang="en-US" dirty="0" err="1"/>
              <a:t>UserPresent</a:t>
            </a:r>
            <a:endParaRPr lang="en-US" dirty="0"/>
          </a:p>
          <a:p>
            <a:endParaRPr lang="en-US" dirty="0"/>
          </a:p>
        </p:txBody>
      </p:sp>
      <p:sp>
        <p:nvSpPr>
          <p:cNvPr id="19" name="TextBox 18"/>
          <p:cNvSpPr txBox="1"/>
          <p:nvPr/>
        </p:nvSpPr>
        <p:spPr>
          <a:xfrm>
            <a:off x="511807" y="1926349"/>
            <a:ext cx="5136471" cy="4947980"/>
          </a:xfrm>
          <a:prstGeom prst="rect">
            <a:avLst/>
          </a:prstGeom>
          <a:solidFill>
            <a:schemeClr val="tx2">
              <a:lumMod val="20000"/>
              <a:lumOff val="80000"/>
            </a:schemeClr>
          </a:solidFill>
        </p:spPr>
        <p:txBody>
          <a:bodyPr wrap="none" lIns="91440" tIns="91440" rIns="91440" bIns="91440" rtlCol="0">
            <a:noAutofit/>
          </a:bodyPr>
          <a:lstStyle/>
          <a:p>
            <a:r>
              <a:rPr lang="en-US" b="1" dirty="0" err="1" smtClean="0">
                <a:solidFill>
                  <a:schemeClr val="bg1">
                    <a:lumMod val="75000"/>
                    <a:lumOff val="25000"/>
                  </a:schemeClr>
                </a:solidFill>
              </a:rPr>
              <a:t>SystemEventTrigger</a:t>
            </a:r>
            <a:endParaRPr lang="en-US" b="1" dirty="0" smtClean="0">
              <a:solidFill>
                <a:schemeClr val="bg1">
                  <a:lumMod val="75000"/>
                  <a:lumOff val="25000"/>
                </a:schemeClr>
              </a:solidFill>
            </a:endParaRPr>
          </a:p>
          <a:p>
            <a:pPr lvl="1"/>
            <a:r>
              <a:rPr lang="en-US" dirty="0" err="1" smtClean="0">
                <a:solidFill>
                  <a:schemeClr val="bg1">
                    <a:lumMod val="75000"/>
                    <a:lumOff val="25000"/>
                  </a:schemeClr>
                </a:solidFill>
              </a:rPr>
              <a:t>ControlChannelReset</a:t>
            </a:r>
            <a:r>
              <a:rPr lang="en-US" dirty="0" smtClean="0">
                <a:solidFill>
                  <a:schemeClr val="bg1">
                    <a:lumMod val="75000"/>
                    <a:lumOff val="25000"/>
                  </a:schemeClr>
                </a:solidFill>
              </a:rPr>
              <a:t> </a:t>
            </a:r>
            <a:r>
              <a:rPr lang="en-US" dirty="0" smtClean="0">
                <a:solidFill>
                  <a:srgbClr val="FF0000"/>
                </a:solidFill>
              </a:rPr>
              <a:t>#</a:t>
            </a:r>
            <a:endParaRPr lang="en-US" dirty="0">
              <a:solidFill>
                <a:srgbClr val="FF0000"/>
              </a:solidFill>
            </a:endParaRPr>
          </a:p>
          <a:p>
            <a:pPr lvl="1"/>
            <a:r>
              <a:rPr lang="en-US" dirty="0" err="1">
                <a:solidFill>
                  <a:schemeClr val="bg1">
                    <a:lumMod val="75000"/>
                    <a:lumOff val="25000"/>
                  </a:schemeClr>
                </a:solidFill>
              </a:rPr>
              <a:t>InternetAvailable</a:t>
            </a:r>
            <a:endParaRPr lang="en-US" dirty="0">
              <a:solidFill>
                <a:schemeClr val="bg1">
                  <a:lumMod val="75000"/>
                  <a:lumOff val="25000"/>
                </a:schemeClr>
              </a:solidFill>
            </a:endParaRPr>
          </a:p>
          <a:p>
            <a:pPr lvl="1"/>
            <a:r>
              <a:rPr lang="en-US" dirty="0" err="1">
                <a:solidFill>
                  <a:schemeClr val="bg1">
                    <a:lumMod val="75000"/>
                    <a:lumOff val="25000"/>
                  </a:schemeClr>
                </a:solidFill>
              </a:rPr>
              <a:t>LockScreenApplicationAdded</a:t>
            </a:r>
            <a:r>
              <a:rPr lang="en-US" dirty="0">
                <a:solidFill>
                  <a:schemeClr val="bg1">
                    <a:lumMod val="75000"/>
                    <a:lumOff val="25000"/>
                  </a:schemeClr>
                </a:solidFill>
              </a:rPr>
              <a:t>/Removed</a:t>
            </a:r>
          </a:p>
          <a:p>
            <a:pPr lvl="1"/>
            <a:r>
              <a:rPr lang="en-US" dirty="0" err="1">
                <a:solidFill>
                  <a:schemeClr val="bg1">
                    <a:lumMod val="75000"/>
                    <a:lumOff val="25000"/>
                  </a:schemeClr>
                </a:solidFill>
              </a:rPr>
              <a:t>NetworkStateChange</a:t>
            </a:r>
            <a:r>
              <a:rPr lang="en-US" dirty="0">
                <a:solidFill>
                  <a:schemeClr val="bg1">
                    <a:lumMod val="75000"/>
                    <a:lumOff val="25000"/>
                  </a:schemeClr>
                </a:solidFill>
              </a:rPr>
              <a:t> </a:t>
            </a:r>
            <a:endParaRPr lang="en-US" dirty="0" smtClean="0">
              <a:solidFill>
                <a:schemeClr val="bg1">
                  <a:lumMod val="75000"/>
                  <a:lumOff val="25000"/>
                </a:schemeClr>
              </a:solidFill>
            </a:endParaRPr>
          </a:p>
          <a:p>
            <a:pPr lvl="1"/>
            <a:r>
              <a:rPr lang="en-US" dirty="0" err="1" smtClean="0">
                <a:solidFill>
                  <a:schemeClr val="bg1">
                    <a:lumMod val="75000"/>
                    <a:lumOff val="25000"/>
                  </a:schemeClr>
                </a:solidFill>
              </a:rPr>
              <a:t>OnlineIdConnectedStateChange</a:t>
            </a:r>
            <a:endParaRPr lang="en-US" dirty="0" smtClean="0">
              <a:solidFill>
                <a:schemeClr val="bg1">
                  <a:lumMod val="75000"/>
                  <a:lumOff val="25000"/>
                </a:schemeClr>
              </a:solidFill>
            </a:endParaRPr>
          </a:p>
          <a:p>
            <a:pPr lvl="1"/>
            <a:r>
              <a:rPr lang="en-US" dirty="0" err="1">
                <a:solidFill>
                  <a:schemeClr val="bg1">
                    <a:lumMod val="75000"/>
                    <a:lumOff val="25000"/>
                  </a:schemeClr>
                </a:solidFill>
              </a:rPr>
              <a:t>ServicingComplete</a:t>
            </a:r>
            <a:endParaRPr lang="en-US" dirty="0">
              <a:solidFill>
                <a:schemeClr val="bg1">
                  <a:lumMod val="75000"/>
                  <a:lumOff val="25000"/>
                </a:schemeClr>
              </a:solidFill>
            </a:endParaRPr>
          </a:p>
          <a:p>
            <a:pPr lvl="1"/>
            <a:r>
              <a:rPr lang="en-US" dirty="0" err="1" smtClean="0">
                <a:solidFill>
                  <a:schemeClr val="bg1">
                    <a:lumMod val="75000"/>
                    <a:lumOff val="25000"/>
                  </a:schemeClr>
                </a:solidFill>
              </a:rPr>
              <a:t>SessionConnected</a:t>
            </a:r>
            <a:r>
              <a:rPr lang="en-US" dirty="0" smtClean="0">
                <a:solidFill>
                  <a:schemeClr val="bg1">
                    <a:lumMod val="75000"/>
                    <a:lumOff val="25000"/>
                  </a:schemeClr>
                </a:solidFill>
              </a:rPr>
              <a:t>/Disconnected </a:t>
            </a:r>
            <a:r>
              <a:rPr lang="en-US" dirty="0" smtClean="0">
                <a:solidFill>
                  <a:srgbClr val="FF0000"/>
                </a:solidFill>
              </a:rPr>
              <a:t>#</a:t>
            </a:r>
            <a:endParaRPr lang="en-US" dirty="0" smtClean="0">
              <a:solidFill>
                <a:schemeClr val="bg1">
                  <a:lumMod val="75000"/>
                  <a:lumOff val="25000"/>
                </a:schemeClr>
              </a:solidFill>
            </a:endParaRPr>
          </a:p>
          <a:p>
            <a:pPr lvl="1"/>
            <a:r>
              <a:rPr lang="en-US" dirty="0" err="1">
                <a:solidFill>
                  <a:schemeClr val="bg1">
                    <a:lumMod val="75000"/>
                    <a:lumOff val="25000"/>
                  </a:schemeClr>
                </a:solidFill>
              </a:rPr>
              <a:t>SmsReceived</a:t>
            </a:r>
            <a:endParaRPr lang="en-US" dirty="0">
              <a:solidFill>
                <a:schemeClr val="bg1">
                  <a:lumMod val="75000"/>
                  <a:lumOff val="25000"/>
                </a:schemeClr>
              </a:solidFill>
            </a:endParaRPr>
          </a:p>
          <a:p>
            <a:pPr lvl="1"/>
            <a:r>
              <a:rPr lang="en-US" dirty="0" err="1">
                <a:solidFill>
                  <a:schemeClr val="bg1">
                    <a:lumMod val="75000"/>
                    <a:lumOff val="25000"/>
                  </a:schemeClr>
                </a:solidFill>
              </a:rPr>
              <a:t>TimeZoneChange</a:t>
            </a:r>
            <a:endParaRPr lang="en-US" dirty="0">
              <a:solidFill>
                <a:schemeClr val="bg1">
                  <a:lumMod val="75000"/>
                  <a:lumOff val="25000"/>
                </a:schemeClr>
              </a:solidFill>
            </a:endParaRPr>
          </a:p>
          <a:p>
            <a:pPr lvl="1"/>
            <a:r>
              <a:rPr lang="en-US" dirty="0" err="1" smtClean="0">
                <a:solidFill>
                  <a:schemeClr val="bg1">
                    <a:lumMod val="75000"/>
                    <a:lumOff val="25000"/>
                  </a:schemeClr>
                </a:solidFill>
              </a:rPr>
              <a:t>UserAway</a:t>
            </a:r>
            <a:r>
              <a:rPr lang="en-US" dirty="0" smtClean="0">
                <a:solidFill>
                  <a:schemeClr val="bg1">
                    <a:lumMod val="75000"/>
                    <a:lumOff val="25000"/>
                  </a:schemeClr>
                </a:solidFill>
              </a:rPr>
              <a:t>/</a:t>
            </a:r>
            <a:r>
              <a:rPr lang="en-US" dirty="0" err="1" smtClean="0">
                <a:solidFill>
                  <a:schemeClr val="bg1">
                    <a:lumMod val="75000"/>
                    <a:lumOff val="25000"/>
                  </a:schemeClr>
                </a:solidFill>
              </a:rPr>
              <a:t>UserPresent</a:t>
            </a:r>
            <a:r>
              <a:rPr lang="en-US" dirty="0" smtClean="0">
                <a:solidFill>
                  <a:schemeClr val="bg1">
                    <a:lumMod val="75000"/>
                    <a:lumOff val="25000"/>
                  </a:schemeClr>
                </a:solidFill>
              </a:rPr>
              <a:t> </a:t>
            </a:r>
            <a:r>
              <a:rPr lang="en-US" dirty="0" smtClean="0">
                <a:solidFill>
                  <a:srgbClr val="FF0000"/>
                </a:solidFill>
              </a:rPr>
              <a:t>#</a:t>
            </a:r>
            <a:r>
              <a:rPr lang="en-US" dirty="0" smtClean="0">
                <a:solidFill>
                  <a:schemeClr val="bg1">
                    <a:lumMod val="75000"/>
                    <a:lumOff val="25000"/>
                  </a:schemeClr>
                </a:solidFill>
              </a:rPr>
              <a:t> </a:t>
            </a:r>
            <a:endParaRPr lang="en-US" dirty="0">
              <a:solidFill>
                <a:schemeClr val="bg1">
                  <a:lumMod val="75000"/>
                  <a:lumOff val="25000"/>
                </a:schemeClr>
              </a:solidFill>
            </a:endParaRPr>
          </a:p>
          <a:p>
            <a:endParaRPr lang="en-US" dirty="0" smtClean="0">
              <a:solidFill>
                <a:schemeClr val="bg1">
                  <a:lumMod val="75000"/>
                  <a:lumOff val="25000"/>
                </a:schemeClr>
              </a:solidFill>
            </a:endParaRPr>
          </a:p>
          <a:p>
            <a:r>
              <a:rPr lang="en-US" b="1" dirty="0" err="1" smtClean="0">
                <a:solidFill>
                  <a:schemeClr val="bg1">
                    <a:lumMod val="75000"/>
                    <a:lumOff val="25000"/>
                  </a:schemeClr>
                </a:solidFill>
              </a:rPr>
              <a:t>ControlChannelTrigger</a:t>
            </a:r>
            <a:r>
              <a:rPr lang="en-US" b="1" dirty="0" smtClean="0">
                <a:solidFill>
                  <a:schemeClr val="bg1">
                    <a:lumMod val="75000"/>
                    <a:lumOff val="25000"/>
                  </a:schemeClr>
                </a:solidFill>
              </a:rPr>
              <a:t> </a:t>
            </a:r>
            <a:r>
              <a:rPr lang="en-US" b="1" dirty="0" smtClean="0">
                <a:solidFill>
                  <a:srgbClr val="FF0000"/>
                </a:solidFill>
              </a:rPr>
              <a:t># </a:t>
            </a:r>
            <a:r>
              <a:rPr lang="en-US" b="1" dirty="0" smtClean="0">
                <a:solidFill>
                  <a:schemeClr val="bg1">
                    <a:lumMod val="75000"/>
                    <a:lumOff val="25000"/>
                  </a:schemeClr>
                </a:solidFill>
              </a:rPr>
              <a:t>(**)</a:t>
            </a:r>
          </a:p>
          <a:p>
            <a:r>
              <a:rPr lang="en-US" b="1" dirty="0" err="1" smtClean="0">
                <a:solidFill>
                  <a:schemeClr val="bg1">
                    <a:lumMod val="75000"/>
                    <a:lumOff val="25000"/>
                  </a:schemeClr>
                </a:solidFill>
              </a:rPr>
              <a:t>TimeTrigger</a:t>
            </a:r>
            <a:r>
              <a:rPr lang="en-US" b="1" dirty="0" smtClean="0">
                <a:solidFill>
                  <a:schemeClr val="bg1">
                    <a:lumMod val="75000"/>
                    <a:lumOff val="25000"/>
                  </a:schemeClr>
                </a:solidFill>
              </a:rPr>
              <a:t> </a:t>
            </a:r>
            <a:r>
              <a:rPr lang="en-US" b="1" dirty="0" smtClean="0">
                <a:solidFill>
                  <a:srgbClr val="FF0000"/>
                </a:solidFill>
              </a:rPr>
              <a:t>#</a:t>
            </a:r>
            <a:endParaRPr lang="en-US" b="1" dirty="0">
              <a:solidFill>
                <a:schemeClr val="bg1">
                  <a:lumMod val="75000"/>
                  <a:lumOff val="25000"/>
                </a:schemeClr>
              </a:solidFill>
            </a:endParaRPr>
          </a:p>
          <a:p>
            <a:r>
              <a:rPr lang="en-US" b="1" dirty="0" err="1" smtClean="0">
                <a:solidFill>
                  <a:schemeClr val="bg1">
                    <a:lumMod val="75000"/>
                    <a:lumOff val="25000"/>
                  </a:schemeClr>
                </a:solidFill>
              </a:rPr>
              <a:t>PushNotificationTrigger</a:t>
            </a:r>
            <a:r>
              <a:rPr lang="en-US" b="1" dirty="0" smtClean="0">
                <a:solidFill>
                  <a:schemeClr val="bg1">
                    <a:lumMod val="75000"/>
                    <a:lumOff val="25000"/>
                  </a:schemeClr>
                </a:solidFill>
              </a:rPr>
              <a:t> </a:t>
            </a:r>
            <a:r>
              <a:rPr lang="en-US" b="1" dirty="0" smtClean="0">
                <a:solidFill>
                  <a:srgbClr val="FF0000"/>
                </a:solidFill>
              </a:rPr>
              <a:t># </a:t>
            </a:r>
            <a:r>
              <a:rPr lang="en-US" b="1" dirty="0">
                <a:solidFill>
                  <a:schemeClr val="bg1">
                    <a:lumMod val="75000"/>
                    <a:lumOff val="25000"/>
                  </a:schemeClr>
                </a:solidFill>
              </a:rPr>
              <a:t>(**)</a:t>
            </a:r>
            <a:endParaRPr lang="en-US" b="1" dirty="0" smtClean="0">
              <a:solidFill>
                <a:schemeClr val="bg1">
                  <a:lumMod val="75000"/>
                  <a:lumOff val="25000"/>
                </a:schemeClr>
              </a:solidFill>
            </a:endParaRPr>
          </a:p>
          <a:p>
            <a:r>
              <a:rPr lang="en-US" b="1" dirty="0" err="1">
                <a:solidFill>
                  <a:schemeClr val="bg1">
                    <a:lumMod val="75000"/>
                    <a:lumOff val="25000"/>
                  </a:schemeClr>
                </a:solidFill>
              </a:rPr>
              <a:t>MaintenanceTrigger</a:t>
            </a:r>
            <a:r>
              <a:rPr lang="en-US" b="1" dirty="0">
                <a:solidFill>
                  <a:schemeClr val="bg1">
                    <a:lumMod val="75000"/>
                    <a:lumOff val="25000"/>
                  </a:schemeClr>
                </a:solidFill>
              </a:rPr>
              <a:t> </a:t>
            </a:r>
          </a:p>
          <a:p>
            <a:pPr lvl="1"/>
            <a:endParaRPr lang="en-US" dirty="0">
              <a:solidFill>
                <a:schemeClr val="bg1">
                  <a:lumMod val="75000"/>
                  <a:lumOff val="25000"/>
                </a:schemeClr>
              </a:solidFill>
            </a:endParaRPr>
          </a:p>
        </p:txBody>
      </p:sp>
      <p:sp>
        <p:nvSpPr>
          <p:cNvPr id="3" name="TextBox 2"/>
          <p:cNvSpPr txBox="1"/>
          <p:nvPr/>
        </p:nvSpPr>
        <p:spPr>
          <a:xfrm>
            <a:off x="6093619" y="5829830"/>
            <a:ext cx="2456506" cy="276999"/>
          </a:xfrm>
          <a:prstGeom prst="rect">
            <a:avLst/>
          </a:prstGeom>
          <a:noFill/>
        </p:spPr>
        <p:txBody>
          <a:bodyPr wrap="none" lIns="91440" tIns="0" rIns="0" bIns="0" rtlCol="0">
            <a:spAutoFit/>
          </a:bodyPr>
          <a:lstStyle/>
          <a:p>
            <a:r>
              <a:rPr lang="en-US" dirty="0">
                <a:solidFill>
                  <a:srgbClr val="FF0000"/>
                </a:solidFill>
              </a:rPr>
              <a:t># </a:t>
            </a:r>
            <a:r>
              <a:rPr lang="ru-RU" dirty="0" smtClean="0">
                <a:solidFill>
                  <a:schemeClr val="bg1">
                    <a:lumMod val="75000"/>
                    <a:lumOff val="25000"/>
                  </a:schemeClr>
                </a:solidFill>
              </a:rPr>
              <a:t>требует </a:t>
            </a:r>
            <a:r>
              <a:rPr lang="en-US" dirty="0" smtClean="0">
                <a:solidFill>
                  <a:schemeClr val="bg1">
                    <a:lumMod val="75000"/>
                    <a:lumOff val="25000"/>
                  </a:schemeClr>
                </a:solidFill>
              </a:rPr>
              <a:t>Lock Screen</a:t>
            </a:r>
            <a:endParaRPr lang="en-US" dirty="0" smtClean="0">
              <a:solidFill>
                <a:schemeClr val="bg1">
                  <a:lumMod val="75000"/>
                  <a:lumOff val="25000"/>
                </a:schemeClr>
              </a:solidFill>
            </a:endParaRPr>
          </a:p>
        </p:txBody>
      </p:sp>
      <p:sp>
        <p:nvSpPr>
          <p:cNvPr id="21" name="TextBox 20"/>
          <p:cNvSpPr txBox="1"/>
          <p:nvPr/>
        </p:nvSpPr>
        <p:spPr>
          <a:xfrm>
            <a:off x="6093619" y="6109823"/>
            <a:ext cx="3591176" cy="553998"/>
          </a:xfrm>
          <a:prstGeom prst="rect">
            <a:avLst/>
          </a:prstGeom>
          <a:noFill/>
        </p:spPr>
        <p:txBody>
          <a:bodyPr wrap="none" lIns="91440" tIns="0" rIns="0" bIns="0" rtlCol="0">
            <a:spAutoFit/>
          </a:bodyPr>
          <a:lstStyle/>
          <a:p>
            <a:r>
              <a:rPr lang="en-US" dirty="0" smtClean="0">
                <a:solidFill>
                  <a:schemeClr val="bg1">
                    <a:lumMod val="75000"/>
                    <a:lumOff val="25000"/>
                  </a:schemeClr>
                </a:solidFill>
              </a:rPr>
              <a:t>**</a:t>
            </a:r>
            <a:r>
              <a:rPr lang="ru-RU" dirty="0" smtClean="0">
                <a:solidFill>
                  <a:schemeClr val="bg1">
                    <a:lumMod val="75000"/>
                    <a:lumOff val="25000"/>
                  </a:schemeClr>
                </a:solidFill>
              </a:rPr>
              <a:t>может работать в приложении</a:t>
            </a:r>
            <a:r>
              <a:rPr lang="en-US" dirty="0" smtClean="0">
                <a:solidFill>
                  <a:schemeClr val="bg1">
                    <a:lumMod val="75000"/>
                    <a:lumOff val="25000"/>
                  </a:schemeClr>
                </a:solidFill>
              </a:rPr>
              <a:t> </a:t>
            </a:r>
            <a:r>
              <a:rPr lang="ru-RU" dirty="0" smtClean="0">
                <a:solidFill>
                  <a:schemeClr val="bg1">
                    <a:lumMod val="75000"/>
                    <a:lumOff val="25000"/>
                  </a:schemeClr>
                </a:solidFill>
              </a:rPr>
              <a:t/>
            </a:r>
            <a:br>
              <a:rPr lang="ru-RU" dirty="0" smtClean="0">
                <a:solidFill>
                  <a:schemeClr val="bg1">
                    <a:lumMod val="75000"/>
                    <a:lumOff val="25000"/>
                  </a:schemeClr>
                </a:solidFill>
              </a:rPr>
            </a:br>
            <a:r>
              <a:rPr lang="en-US" dirty="0" smtClean="0">
                <a:solidFill>
                  <a:schemeClr val="bg1">
                    <a:lumMod val="75000"/>
                    <a:lumOff val="25000"/>
                  </a:schemeClr>
                </a:solidFill>
              </a:rPr>
              <a:t>(</a:t>
            </a:r>
            <a:r>
              <a:rPr lang="ru-RU" dirty="0" smtClean="0">
                <a:solidFill>
                  <a:schemeClr val="bg1">
                    <a:lumMod val="75000"/>
                    <a:lumOff val="25000"/>
                  </a:schemeClr>
                </a:solidFill>
              </a:rPr>
              <a:t>не</a:t>
            </a:r>
            <a:r>
              <a:rPr lang="en-US" dirty="0" smtClean="0">
                <a:solidFill>
                  <a:schemeClr val="bg1">
                    <a:lumMod val="75000"/>
                    <a:lumOff val="25000"/>
                  </a:schemeClr>
                </a:solidFill>
              </a:rPr>
              <a:t> </a:t>
            </a:r>
            <a:r>
              <a:rPr lang="en-US" dirty="0" smtClean="0">
                <a:solidFill>
                  <a:schemeClr val="bg1">
                    <a:lumMod val="75000"/>
                    <a:lumOff val="25000"/>
                  </a:schemeClr>
                </a:solidFill>
              </a:rPr>
              <a:t>BackgroundTaskHost.exe) </a:t>
            </a:r>
          </a:p>
        </p:txBody>
      </p:sp>
    </p:spTree>
    <p:extLst>
      <p:ext uri="{BB962C8B-B14F-4D97-AF65-F5344CB8AC3E}">
        <p14:creationId xmlns:p14="http://schemas.microsoft.com/office/powerpoint/2010/main" val="24958877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MaintenanceTrigger</a:t>
            </a:r>
            <a:endParaRPr lang="en-US" dirty="0"/>
          </a:p>
        </p:txBody>
      </p:sp>
      <p:sp>
        <p:nvSpPr>
          <p:cNvPr id="3" name="Text Placeholder 2"/>
          <p:cNvSpPr>
            <a:spLocks noGrp="1"/>
          </p:cNvSpPr>
          <p:nvPr>
            <p:ph type="body" sz="quarter" idx="10"/>
          </p:nvPr>
        </p:nvSpPr>
        <p:spPr>
          <a:xfrm>
            <a:off x="519113" y="1447800"/>
            <a:ext cx="11149013" cy="2461700"/>
          </a:xfrm>
        </p:spPr>
        <p:txBody>
          <a:bodyPr/>
          <a:lstStyle/>
          <a:p>
            <a:r>
              <a:rPr lang="ru-RU" dirty="0" smtClean="0"/>
              <a:t>Только при питании от сети</a:t>
            </a:r>
            <a:endParaRPr lang="en-US" dirty="0" smtClean="0"/>
          </a:p>
          <a:p>
            <a:r>
              <a:rPr lang="ru-RU" dirty="0" smtClean="0"/>
              <a:t>Должно быть запущено в</a:t>
            </a:r>
            <a:r>
              <a:rPr lang="en-US" dirty="0" smtClean="0"/>
              <a:t> </a:t>
            </a:r>
            <a:r>
              <a:rPr lang="en-US" dirty="0" smtClean="0"/>
              <a:t>BackgroundTaskHost.exe</a:t>
            </a:r>
            <a:endParaRPr lang="en-US" dirty="0"/>
          </a:p>
          <a:p>
            <a:endParaRPr lang="en-US" dirty="0"/>
          </a:p>
        </p:txBody>
      </p:sp>
    </p:spTree>
    <p:extLst>
      <p:ext uri="{BB962C8B-B14F-4D97-AF65-F5344CB8AC3E}">
        <p14:creationId xmlns:p14="http://schemas.microsoft.com/office/powerpoint/2010/main" val="14416400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Регистрация задачи</a:t>
            </a:r>
            <a:endParaRPr lang="en-US" dirty="0"/>
          </a:p>
        </p:txBody>
      </p:sp>
      <p:sp>
        <p:nvSpPr>
          <p:cNvPr id="5" name="Text Placeholder 4"/>
          <p:cNvSpPr>
            <a:spLocks noGrp="1"/>
          </p:cNvSpPr>
          <p:nvPr>
            <p:ph type="body" sz="quarter" idx="10"/>
          </p:nvPr>
        </p:nvSpPr>
        <p:spPr>
          <a:xfrm>
            <a:off x="754912" y="1447798"/>
            <a:ext cx="10913213" cy="5059533"/>
          </a:xfrm>
        </p:spPr>
        <p:txBody>
          <a:bodyPr>
            <a:normAutofit fontScale="92500" lnSpcReduction="20000"/>
          </a:bodyPr>
          <a:lstStyle/>
          <a:p>
            <a:r>
              <a:rPr lang="en-US" sz="1800" dirty="0" smtClean="0">
                <a:solidFill>
                  <a:srgbClr val="0000FF"/>
                </a:solidFill>
                <a:highlight>
                  <a:srgbClr val="FFFFFF"/>
                </a:highlight>
                <a:latin typeface="Consolas"/>
              </a:rPr>
              <a:t>string</a:t>
            </a:r>
            <a:r>
              <a:rPr lang="en-US" sz="1800" dirty="0" smtClean="0">
                <a:solidFill>
                  <a:srgbClr val="000000"/>
                </a:solidFill>
                <a:highlight>
                  <a:srgbClr val="FFFFFF"/>
                </a:highlight>
                <a:latin typeface="Consolas"/>
              </a:rPr>
              <a:t> </a:t>
            </a:r>
            <a:r>
              <a:rPr lang="en-US" sz="1800" dirty="0" err="1">
                <a:solidFill>
                  <a:srgbClr val="000000"/>
                </a:solidFill>
                <a:highlight>
                  <a:srgbClr val="FFFFFF"/>
                </a:highlight>
                <a:latin typeface="Consolas"/>
              </a:rPr>
              <a:t>BackgroundTaskName</a:t>
            </a:r>
            <a:r>
              <a:rPr lang="en-US" sz="1800" dirty="0">
                <a:solidFill>
                  <a:srgbClr val="000000"/>
                </a:solidFill>
                <a:highlight>
                  <a:srgbClr val="FFFFFF"/>
                </a:highlight>
                <a:latin typeface="Consolas"/>
              </a:rPr>
              <a:t> = </a:t>
            </a:r>
            <a:r>
              <a:rPr lang="en-US" sz="1800" dirty="0">
                <a:solidFill>
                  <a:srgbClr val="A31515"/>
                </a:solidFill>
                <a:highlight>
                  <a:srgbClr val="FFFFFF"/>
                </a:highlight>
                <a:latin typeface="Consolas"/>
              </a:rPr>
              <a:t>"</a:t>
            </a:r>
            <a:r>
              <a:rPr lang="en-US" sz="1800" dirty="0" err="1">
                <a:solidFill>
                  <a:srgbClr val="A31515"/>
                </a:solidFill>
                <a:highlight>
                  <a:srgbClr val="FFFFFF"/>
                </a:highlight>
                <a:latin typeface="Consolas"/>
              </a:rPr>
              <a:t>SampleBackgroundTask</a:t>
            </a:r>
            <a:r>
              <a:rPr lang="en-US" sz="1800" dirty="0">
                <a:solidFill>
                  <a:srgbClr val="A31515"/>
                </a:solidFill>
                <a:highlight>
                  <a:srgbClr val="FFFFFF"/>
                </a:highlight>
                <a:latin typeface="Consolas"/>
              </a:rPr>
              <a:t>"</a:t>
            </a:r>
            <a:r>
              <a:rPr lang="en-US" sz="1800" dirty="0">
                <a:solidFill>
                  <a:srgbClr val="000000"/>
                </a:solidFill>
                <a:highlight>
                  <a:srgbClr val="FFFFFF"/>
                </a:highlight>
                <a:latin typeface="Consolas"/>
              </a:rPr>
              <a:t>;</a:t>
            </a:r>
          </a:p>
          <a:p>
            <a:r>
              <a:rPr lang="en-US" sz="1800" dirty="0" smtClean="0">
                <a:solidFill>
                  <a:srgbClr val="0000FF"/>
                </a:solidFill>
                <a:highlight>
                  <a:srgbClr val="FFFFFF"/>
                </a:highlight>
                <a:latin typeface="Consolas"/>
              </a:rPr>
              <a:t>string</a:t>
            </a:r>
            <a:r>
              <a:rPr lang="en-US" sz="1800" dirty="0" smtClean="0">
                <a:solidFill>
                  <a:srgbClr val="000000"/>
                </a:solidFill>
                <a:highlight>
                  <a:srgbClr val="FFFFFF"/>
                </a:highlight>
                <a:latin typeface="Consolas"/>
              </a:rPr>
              <a:t> </a:t>
            </a:r>
            <a:r>
              <a:rPr lang="en-US" sz="1800" dirty="0" err="1">
                <a:solidFill>
                  <a:srgbClr val="000000"/>
                </a:solidFill>
                <a:highlight>
                  <a:srgbClr val="FFFFFF"/>
                </a:highlight>
                <a:latin typeface="Consolas"/>
              </a:rPr>
              <a:t>BackgroundTaskEntryPoint</a:t>
            </a:r>
            <a:r>
              <a:rPr lang="en-US" sz="1800" dirty="0">
                <a:solidFill>
                  <a:srgbClr val="000000"/>
                </a:solidFill>
                <a:highlight>
                  <a:srgbClr val="FFFFFF"/>
                </a:highlight>
                <a:latin typeface="Consolas"/>
              </a:rPr>
              <a:t> = </a:t>
            </a:r>
            <a:r>
              <a:rPr lang="en-US" sz="1800" dirty="0">
                <a:solidFill>
                  <a:srgbClr val="A31515"/>
                </a:solidFill>
                <a:highlight>
                  <a:srgbClr val="FFFFFF"/>
                </a:highlight>
                <a:latin typeface="Consolas"/>
              </a:rPr>
              <a:t>"</a:t>
            </a:r>
            <a:r>
              <a:rPr lang="en-US" sz="1800" dirty="0" err="1">
                <a:solidFill>
                  <a:srgbClr val="A31515"/>
                </a:solidFill>
                <a:highlight>
                  <a:srgbClr val="FFFFFF"/>
                </a:highlight>
                <a:latin typeface="Consolas"/>
              </a:rPr>
              <a:t>BackgroundTask.SampleBackgroundTask</a:t>
            </a:r>
            <a:r>
              <a:rPr lang="en-US" sz="1800" dirty="0">
                <a:solidFill>
                  <a:srgbClr val="A31515"/>
                </a:solidFill>
                <a:highlight>
                  <a:srgbClr val="FFFFFF"/>
                </a:highlight>
                <a:latin typeface="Consolas"/>
              </a:rPr>
              <a:t>"</a:t>
            </a:r>
            <a:r>
              <a:rPr lang="en-US" sz="1800" dirty="0">
                <a:solidFill>
                  <a:srgbClr val="000000"/>
                </a:solidFill>
                <a:highlight>
                  <a:srgbClr val="FFFFFF"/>
                </a:highlight>
                <a:latin typeface="Consolas"/>
              </a:rPr>
              <a:t>; </a:t>
            </a:r>
            <a:endParaRPr lang="en-US" sz="1800" dirty="0" smtClean="0">
              <a:solidFill>
                <a:srgbClr val="0000FF"/>
              </a:solidFill>
              <a:highlight>
                <a:srgbClr val="FFFFFF"/>
              </a:highlight>
              <a:latin typeface="Consolas"/>
            </a:endParaRPr>
          </a:p>
          <a:p>
            <a:endParaRPr lang="en-US" sz="1800" dirty="0">
              <a:solidFill>
                <a:srgbClr val="0000FF"/>
              </a:solidFill>
              <a:highlight>
                <a:srgbClr val="FFFFFF"/>
              </a:highlight>
              <a:latin typeface="Consolas"/>
            </a:endParaRPr>
          </a:p>
          <a:p>
            <a:r>
              <a:rPr lang="en-US" sz="1800" dirty="0" smtClean="0">
                <a:solidFill>
                  <a:srgbClr val="0000FF"/>
                </a:solidFill>
                <a:highlight>
                  <a:srgbClr val="FFFFFF"/>
                </a:highlight>
                <a:latin typeface="Consolas"/>
              </a:rPr>
              <a:t>void</a:t>
            </a:r>
            <a:r>
              <a:rPr lang="en-US" sz="1800" dirty="0" smtClean="0">
                <a:solidFill>
                  <a:srgbClr val="000000"/>
                </a:solidFill>
                <a:highlight>
                  <a:srgbClr val="FFFFFF"/>
                </a:highlight>
                <a:latin typeface="Consolas"/>
              </a:rPr>
              <a:t> </a:t>
            </a:r>
            <a:r>
              <a:rPr lang="en-US" sz="1800" dirty="0" err="1">
                <a:solidFill>
                  <a:srgbClr val="000000"/>
                </a:solidFill>
                <a:highlight>
                  <a:srgbClr val="FFFFFF"/>
                </a:highlight>
                <a:latin typeface="Consolas"/>
              </a:rPr>
              <a:t>RegisterBackgroundTask</a:t>
            </a:r>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    </a:t>
            </a:r>
            <a:r>
              <a:rPr lang="en-US" sz="1800" dirty="0" err="1">
                <a:solidFill>
                  <a:srgbClr val="0000FF"/>
                </a:solidFill>
                <a:highlight>
                  <a:srgbClr val="FFFFFF"/>
                </a:highlight>
                <a:latin typeface="Consolas"/>
              </a:rPr>
              <a:t>var</a:t>
            </a:r>
            <a:r>
              <a:rPr lang="en-US" sz="1800" dirty="0">
                <a:solidFill>
                  <a:srgbClr val="000000"/>
                </a:solidFill>
                <a:highlight>
                  <a:srgbClr val="FFFFFF"/>
                </a:highlight>
                <a:latin typeface="Consolas"/>
              </a:rPr>
              <a:t> </a:t>
            </a:r>
            <a:r>
              <a:rPr lang="en-US" sz="1800" dirty="0" err="1">
                <a:solidFill>
                  <a:srgbClr val="000000"/>
                </a:solidFill>
                <a:highlight>
                  <a:srgbClr val="FFFFFF"/>
                </a:highlight>
                <a:latin typeface="Consolas"/>
              </a:rPr>
              <a:t>taskBuilder</a:t>
            </a:r>
            <a:r>
              <a:rPr lang="en-US" sz="1800" dirty="0">
                <a:solidFill>
                  <a:srgbClr val="000000"/>
                </a:solidFill>
                <a:highlight>
                  <a:srgbClr val="FFFFFF"/>
                </a:highlight>
                <a:latin typeface="Consolas"/>
              </a:rPr>
              <a:t> = </a:t>
            </a:r>
            <a:r>
              <a:rPr lang="en-US" sz="1800" dirty="0">
                <a:solidFill>
                  <a:srgbClr val="0000FF"/>
                </a:solidFill>
                <a:highlight>
                  <a:srgbClr val="FFFFFF"/>
                </a:highlight>
                <a:latin typeface="Consolas"/>
              </a:rPr>
              <a:t>new</a:t>
            </a:r>
            <a:r>
              <a:rPr lang="en-US" sz="1800" dirty="0">
                <a:solidFill>
                  <a:srgbClr val="000000"/>
                </a:solidFill>
                <a:highlight>
                  <a:srgbClr val="FFFFFF"/>
                </a:highlight>
                <a:latin typeface="Consolas"/>
              </a:rPr>
              <a:t> </a:t>
            </a:r>
            <a:r>
              <a:rPr lang="en-US" sz="1800" dirty="0" err="1">
                <a:solidFill>
                  <a:srgbClr val="000000"/>
                </a:solidFill>
                <a:highlight>
                  <a:srgbClr val="FFFFFF"/>
                </a:highlight>
                <a:latin typeface="Consolas"/>
              </a:rPr>
              <a:t>Windows.ApplicationModel.Background.</a:t>
            </a:r>
            <a:r>
              <a:rPr lang="en-US" sz="1800" dirty="0" err="1">
                <a:solidFill>
                  <a:srgbClr val="2B91AF"/>
                </a:solidFill>
                <a:highlight>
                  <a:srgbClr val="FFFFFF"/>
                </a:highlight>
                <a:latin typeface="Consolas"/>
              </a:rPr>
              <a:t>BackgroundTaskBuilder</a:t>
            </a:r>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    </a:t>
            </a:r>
            <a:r>
              <a:rPr lang="en-US" sz="1800" dirty="0" err="1">
                <a:solidFill>
                  <a:srgbClr val="0000FF"/>
                </a:solidFill>
                <a:highlight>
                  <a:srgbClr val="FFFFFF"/>
                </a:highlight>
                <a:latin typeface="Consolas"/>
              </a:rPr>
              <a:t>var</a:t>
            </a:r>
            <a:r>
              <a:rPr lang="en-US" sz="1800" dirty="0">
                <a:solidFill>
                  <a:srgbClr val="000000"/>
                </a:solidFill>
                <a:highlight>
                  <a:srgbClr val="FFFFFF"/>
                </a:highlight>
                <a:latin typeface="Consolas"/>
              </a:rPr>
              <a:t> </a:t>
            </a:r>
            <a:r>
              <a:rPr lang="en-US" sz="1800" dirty="0" err="1">
                <a:solidFill>
                  <a:srgbClr val="000000"/>
                </a:solidFill>
                <a:highlight>
                  <a:srgbClr val="FFFFFF"/>
                </a:highlight>
                <a:latin typeface="Consolas"/>
              </a:rPr>
              <a:t>systemTrigger</a:t>
            </a:r>
            <a:r>
              <a:rPr lang="en-US" sz="1800" dirty="0">
                <a:solidFill>
                  <a:srgbClr val="000000"/>
                </a:solidFill>
                <a:highlight>
                  <a:srgbClr val="FFFFFF"/>
                </a:highlight>
                <a:latin typeface="Consolas"/>
              </a:rPr>
              <a:t> = </a:t>
            </a:r>
            <a:r>
              <a:rPr lang="en-US" sz="1800" dirty="0" smtClean="0">
                <a:solidFill>
                  <a:srgbClr val="0000FF"/>
                </a:solidFill>
                <a:highlight>
                  <a:srgbClr val="FFFFFF"/>
                </a:highlight>
                <a:latin typeface="Consolas"/>
              </a:rPr>
              <a:t>new</a:t>
            </a:r>
            <a:r>
              <a:rPr lang="en-US" sz="1800" dirty="0" smtClean="0">
                <a:solidFill>
                  <a:srgbClr val="000000"/>
                </a:solidFill>
                <a:highlight>
                  <a:srgbClr val="FFFFFF"/>
                </a:highlight>
                <a:latin typeface="Consolas"/>
              </a:rPr>
              <a:t> </a:t>
            </a:r>
            <a:r>
              <a:rPr lang="en-US" sz="1800" dirty="0" err="1" smtClean="0">
                <a:solidFill>
                  <a:srgbClr val="2B91AF"/>
                </a:solidFill>
                <a:highlight>
                  <a:srgbClr val="FFFFFF"/>
                </a:highlight>
                <a:latin typeface="Consolas"/>
              </a:rPr>
              <a:t>SystemTrigger</a:t>
            </a:r>
            <a:r>
              <a:rPr lang="en-US" sz="1800" dirty="0" smtClean="0">
                <a:solidFill>
                  <a:srgbClr val="000000"/>
                </a:solidFill>
                <a:highlight>
                  <a:srgbClr val="FFFFFF"/>
                </a:highlight>
                <a:latin typeface="Consolas"/>
              </a:rPr>
              <a:t>(</a:t>
            </a:r>
            <a:r>
              <a:rPr lang="en-US" sz="1800" dirty="0" err="1" smtClean="0">
                <a:solidFill>
                  <a:srgbClr val="2B91AF"/>
                </a:solidFill>
                <a:highlight>
                  <a:srgbClr val="FFFFFF"/>
                </a:highlight>
                <a:latin typeface="Consolas"/>
              </a:rPr>
              <a:t>SystemTriggerType</a:t>
            </a:r>
            <a:r>
              <a:rPr lang="en-US" sz="1800" dirty="0" err="1" smtClean="0">
                <a:solidFill>
                  <a:srgbClr val="000000"/>
                </a:solidFill>
                <a:highlight>
                  <a:srgbClr val="FFFFFF"/>
                </a:highlight>
                <a:latin typeface="Consolas"/>
              </a:rPr>
              <a:t>.InternetAvailable</a:t>
            </a:r>
            <a:r>
              <a:rPr lang="en-US" sz="1800" dirty="0" smtClean="0">
                <a:solidFill>
                  <a:srgbClr val="000000"/>
                </a:solidFill>
                <a:highlight>
                  <a:srgbClr val="FFFFFF"/>
                </a:highlight>
                <a:latin typeface="Consolas"/>
              </a:rPr>
              <a:t> </a:t>
            </a:r>
            <a:r>
              <a:rPr lang="en-US" sz="1800" dirty="0">
                <a:solidFill>
                  <a:srgbClr val="000000"/>
                </a:solidFill>
                <a:highlight>
                  <a:srgbClr val="FFFFFF"/>
                </a:highlight>
                <a:latin typeface="Consolas"/>
              </a:rPr>
              <a:t>, </a:t>
            </a:r>
            <a:r>
              <a:rPr lang="en-US" sz="1800" dirty="0">
                <a:solidFill>
                  <a:srgbClr val="0000FF"/>
                </a:solidFill>
                <a:highlight>
                  <a:srgbClr val="FFFFFF"/>
                </a:highlight>
                <a:latin typeface="Consolas"/>
              </a:rPr>
              <a:t>false</a:t>
            </a:r>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    </a:t>
            </a:r>
            <a:r>
              <a:rPr lang="en-US" sz="1800" dirty="0" err="1">
                <a:solidFill>
                  <a:srgbClr val="0000FF"/>
                </a:solidFill>
                <a:highlight>
                  <a:srgbClr val="FFFFFF"/>
                </a:highlight>
                <a:latin typeface="Consolas"/>
              </a:rPr>
              <a:t>var</a:t>
            </a:r>
            <a:r>
              <a:rPr lang="en-US" sz="1800" dirty="0">
                <a:solidFill>
                  <a:srgbClr val="000000"/>
                </a:solidFill>
                <a:highlight>
                  <a:srgbClr val="FFFFFF"/>
                </a:highlight>
                <a:latin typeface="Consolas"/>
              </a:rPr>
              <a:t> </a:t>
            </a:r>
            <a:r>
              <a:rPr lang="en-US" sz="1800" dirty="0" err="1" smtClean="0">
                <a:solidFill>
                  <a:srgbClr val="000000"/>
                </a:solidFill>
                <a:highlight>
                  <a:srgbClr val="FFFFFF"/>
                </a:highlight>
                <a:latin typeface="Consolas"/>
              </a:rPr>
              <a:t>userPresentCondition</a:t>
            </a:r>
            <a:r>
              <a:rPr lang="en-US" sz="1800" dirty="0" smtClean="0">
                <a:solidFill>
                  <a:srgbClr val="000000"/>
                </a:solidFill>
                <a:highlight>
                  <a:srgbClr val="FFFFFF"/>
                </a:highlight>
                <a:latin typeface="Consolas"/>
              </a:rPr>
              <a:t> </a:t>
            </a:r>
            <a:r>
              <a:rPr lang="en-US" sz="1800" dirty="0">
                <a:solidFill>
                  <a:srgbClr val="000000"/>
                </a:solidFill>
                <a:highlight>
                  <a:srgbClr val="FFFFFF"/>
                </a:highlight>
                <a:latin typeface="Consolas"/>
              </a:rPr>
              <a:t>= </a:t>
            </a:r>
            <a:r>
              <a:rPr lang="en-US" sz="1800" dirty="0" smtClean="0">
                <a:solidFill>
                  <a:srgbClr val="0000FF"/>
                </a:solidFill>
                <a:highlight>
                  <a:srgbClr val="FFFFFF"/>
                </a:highlight>
                <a:latin typeface="Consolas"/>
              </a:rPr>
              <a:t>new</a:t>
            </a:r>
            <a:r>
              <a:rPr lang="en-US" sz="1800" dirty="0" smtClean="0">
                <a:solidFill>
                  <a:srgbClr val="000000"/>
                </a:solidFill>
                <a:highlight>
                  <a:srgbClr val="FFFFFF"/>
                </a:highlight>
                <a:latin typeface="Consolas"/>
              </a:rPr>
              <a:t> </a:t>
            </a:r>
            <a:r>
              <a:rPr lang="en-US" sz="1800" dirty="0" err="1" smtClean="0">
                <a:solidFill>
                  <a:srgbClr val="2B91AF"/>
                </a:solidFill>
                <a:highlight>
                  <a:srgbClr val="FFFFFF"/>
                </a:highlight>
                <a:latin typeface="Consolas"/>
              </a:rPr>
              <a:t>SystemCondition</a:t>
            </a:r>
            <a:r>
              <a:rPr lang="en-US" sz="1800" dirty="0" smtClean="0">
                <a:solidFill>
                  <a:srgbClr val="000000"/>
                </a:solidFill>
                <a:highlight>
                  <a:srgbClr val="FFFFFF"/>
                </a:highlight>
                <a:latin typeface="Consolas"/>
              </a:rPr>
              <a:t>(</a:t>
            </a:r>
            <a:r>
              <a:rPr lang="en-US" sz="1800" dirty="0" err="1" smtClean="0">
                <a:solidFill>
                  <a:srgbClr val="2B91AF"/>
                </a:solidFill>
                <a:highlight>
                  <a:srgbClr val="FFFFFF"/>
                </a:highlight>
                <a:latin typeface="Consolas"/>
              </a:rPr>
              <a:t>SystemConditionType</a:t>
            </a:r>
            <a:r>
              <a:rPr lang="en-US" sz="1800" dirty="0" err="1" smtClean="0">
                <a:solidFill>
                  <a:srgbClr val="000000"/>
                </a:solidFill>
                <a:highlight>
                  <a:srgbClr val="FFFFFF"/>
                </a:highlight>
                <a:latin typeface="Consolas"/>
              </a:rPr>
              <a:t>.UserPresent</a:t>
            </a:r>
            <a:r>
              <a:rPr lang="en-US" sz="1800" dirty="0" smtClean="0">
                <a:solidFill>
                  <a:srgbClr val="000000"/>
                </a:solidFill>
                <a:highlight>
                  <a:srgbClr val="FFFFFF"/>
                </a:highlight>
                <a:latin typeface="Consolas"/>
              </a:rPr>
              <a:t>);</a:t>
            </a:r>
            <a:endParaRPr lang="en-US" sz="1800" dirty="0">
              <a:solidFill>
                <a:srgbClr val="000000"/>
              </a:solidFill>
              <a:highlight>
                <a:srgbClr val="FFFFFF"/>
              </a:highlight>
              <a:latin typeface="Consolas"/>
            </a:endParaRPr>
          </a:p>
          <a:p>
            <a:endParaRPr lang="en-US" sz="1800" dirty="0">
              <a:solidFill>
                <a:srgbClr val="000000"/>
              </a:solidFill>
              <a:highlight>
                <a:srgbClr val="FFFFFF"/>
              </a:highlight>
              <a:latin typeface="Consolas"/>
            </a:endParaRPr>
          </a:p>
          <a:p>
            <a:r>
              <a:rPr lang="en-US" sz="1800" dirty="0">
                <a:solidFill>
                  <a:srgbClr val="000000"/>
                </a:solidFill>
                <a:highlight>
                  <a:srgbClr val="FFFFFF"/>
                </a:highlight>
                <a:latin typeface="Consolas"/>
              </a:rPr>
              <a:t>    </a:t>
            </a:r>
            <a:r>
              <a:rPr lang="en-US" sz="1800" dirty="0" err="1">
                <a:solidFill>
                  <a:srgbClr val="000000"/>
                </a:solidFill>
                <a:highlight>
                  <a:srgbClr val="FFFFFF"/>
                </a:highlight>
                <a:latin typeface="Consolas"/>
              </a:rPr>
              <a:t>taskBuilder.SetTrigger</a:t>
            </a:r>
            <a:r>
              <a:rPr lang="en-US" sz="1800" dirty="0">
                <a:solidFill>
                  <a:srgbClr val="000000"/>
                </a:solidFill>
                <a:highlight>
                  <a:srgbClr val="FFFFFF"/>
                </a:highlight>
                <a:latin typeface="Consolas"/>
              </a:rPr>
              <a:t>(</a:t>
            </a:r>
            <a:r>
              <a:rPr lang="en-US" sz="1800" dirty="0" err="1">
                <a:solidFill>
                  <a:srgbClr val="000000"/>
                </a:solidFill>
                <a:highlight>
                  <a:srgbClr val="FFFFFF"/>
                </a:highlight>
                <a:latin typeface="Consolas"/>
              </a:rPr>
              <a:t>systemTrigger</a:t>
            </a:r>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    </a:t>
            </a:r>
            <a:r>
              <a:rPr lang="en-US" sz="1800" dirty="0" err="1" smtClean="0">
                <a:solidFill>
                  <a:srgbClr val="000000"/>
                </a:solidFill>
                <a:highlight>
                  <a:srgbClr val="FFFFFF"/>
                </a:highlight>
                <a:latin typeface="Consolas"/>
              </a:rPr>
              <a:t>taskBuilder.AddCondition</a:t>
            </a:r>
            <a:r>
              <a:rPr lang="en-US" sz="1800" dirty="0" smtClean="0">
                <a:solidFill>
                  <a:srgbClr val="000000"/>
                </a:solidFill>
                <a:highlight>
                  <a:srgbClr val="FFFFFF"/>
                </a:highlight>
                <a:latin typeface="Consolas"/>
              </a:rPr>
              <a:t>(</a:t>
            </a:r>
            <a:r>
              <a:rPr lang="en-US" sz="1800" dirty="0" err="1" smtClean="0">
                <a:solidFill>
                  <a:srgbClr val="000000"/>
                </a:solidFill>
                <a:highlight>
                  <a:srgbClr val="FFFFFF"/>
                </a:highlight>
                <a:latin typeface="Consolas"/>
              </a:rPr>
              <a:t>userPresentCondition</a:t>
            </a:r>
            <a:r>
              <a:rPr lang="en-US" sz="1800" dirty="0" smtClean="0">
                <a:solidFill>
                  <a:srgbClr val="000000"/>
                </a:solidFill>
                <a:highlight>
                  <a:srgbClr val="FFFFFF"/>
                </a:highlight>
                <a:latin typeface="Consolas"/>
              </a:rPr>
              <a:t>);</a:t>
            </a:r>
            <a:endParaRPr lang="en-US" sz="1800" dirty="0">
              <a:solidFill>
                <a:srgbClr val="000000"/>
              </a:solidFill>
              <a:highlight>
                <a:srgbClr val="FFFFFF"/>
              </a:highlight>
              <a:latin typeface="Consolas"/>
            </a:endParaRPr>
          </a:p>
          <a:p>
            <a:r>
              <a:rPr lang="en-US" sz="1800" dirty="0">
                <a:solidFill>
                  <a:srgbClr val="000000"/>
                </a:solidFill>
                <a:highlight>
                  <a:srgbClr val="FFFFFF"/>
                </a:highlight>
                <a:latin typeface="Consolas"/>
              </a:rPr>
              <a:t>    </a:t>
            </a:r>
            <a:r>
              <a:rPr lang="en-US" sz="1800" dirty="0" err="1">
                <a:solidFill>
                  <a:srgbClr val="000000"/>
                </a:solidFill>
                <a:highlight>
                  <a:srgbClr val="FFFFFF"/>
                </a:highlight>
                <a:latin typeface="Consolas"/>
              </a:rPr>
              <a:t>taskBuilder.Name</a:t>
            </a:r>
            <a:r>
              <a:rPr lang="en-US" sz="1800" dirty="0">
                <a:solidFill>
                  <a:srgbClr val="000000"/>
                </a:solidFill>
                <a:highlight>
                  <a:srgbClr val="FFFFFF"/>
                </a:highlight>
                <a:latin typeface="Consolas"/>
              </a:rPr>
              <a:t> = </a:t>
            </a:r>
            <a:r>
              <a:rPr lang="en-US" sz="1800" dirty="0" err="1">
                <a:solidFill>
                  <a:srgbClr val="000000"/>
                </a:solidFill>
                <a:highlight>
                  <a:srgbClr val="FFFFFF"/>
                </a:highlight>
                <a:latin typeface="Consolas"/>
              </a:rPr>
              <a:t>BackgroundTaskName</a:t>
            </a:r>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    </a:t>
            </a:r>
            <a:r>
              <a:rPr lang="en-US" sz="1800" dirty="0" err="1">
                <a:solidFill>
                  <a:srgbClr val="000000"/>
                </a:solidFill>
                <a:highlight>
                  <a:srgbClr val="FFFFFF"/>
                </a:highlight>
                <a:latin typeface="Consolas"/>
              </a:rPr>
              <a:t>taskBuilder.TaskEntryPoint</a:t>
            </a:r>
            <a:r>
              <a:rPr lang="en-US" sz="1800" dirty="0">
                <a:solidFill>
                  <a:srgbClr val="000000"/>
                </a:solidFill>
                <a:highlight>
                  <a:srgbClr val="FFFFFF"/>
                </a:highlight>
                <a:latin typeface="Consolas"/>
              </a:rPr>
              <a:t> = </a:t>
            </a:r>
            <a:r>
              <a:rPr lang="en-US" sz="1800" dirty="0" err="1">
                <a:solidFill>
                  <a:srgbClr val="000000"/>
                </a:solidFill>
                <a:highlight>
                  <a:srgbClr val="FFFFFF"/>
                </a:highlight>
                <a:latin typeface="Consolas"/>
              </a:rPr>
              <a:t>BackgroundTaskEntryPoint</a:t>
            </a:r>
            <a:r>
              <a:rPr lang="en-US" sz="1800" dirty="0">
                <a:solidFill>
                  <a:srgbClr val="000000"/>
                </a:solidFill>
                <a:highlight>
                  <a:srgbClr val="FFFFFF"/>
                </a:highlight>
                <a:latin typeface="Consolas"/>
              </a:rPr>
              <a:t>;</a:t>
            </a:r>
          </a:p>
          <a:p>
            <a:endParaRPr lang="en-US" sz="1800" dirty="0">
              <a:solidFill>
                <a:srgbClr val="000000"/>
              </a:solidFill>
              <a:highlight>
                <a:srgbClr val="FFFFFF"/>
              </a:highlight>
              <a:latin typeface="Consolas"/>
            </a:endParaRPr>
          </a:p>
          <a:p>
            <a:r>
              <a:rPr lang="en-US" sz="1800" dirty="0">
                <a:solidFill>
                  <a:srgbClr val="000000"/>
                </a:solidFill>
                <a:highlight>
                  <a:srgbClr val="FFFFFF"/>
                </a:highlight>
                <a:latin typeface="Consolas"/>
              </a:rPr>
              <a:t>    </a:t>
            </a:r>
            <a:r>
              <a:rPr lang="en-US" sz="1800" dirty="0" err="1">
                <a:solidFill>
                  <a:srgbClr val="0000FF"/>
                </a:solidFill>
                <a:highlight>
                  <a:srgbClr val="FFFFFF"/>
                </a:highlight>
                <a:latin typeface="Consolas"/>
              </a:rPr>
              <a:t>var</a:t>
            </a:r>
            <a:r>
              <a:rPr lang="en-US" sz="1800" dirty="0">
                <a:solidFill>
                  <a:srgbClr val="000000"/>
                </a:solidFill>
                <a:highlight>
                  <a:srgbClr val="FFFFFF"/>
                </a:highlight>
                <a:latin typeface="Consolas"/>
              </a:rPr>
              <a:t> task = </a:t>
            </a:r>
            <a:r>
              <a:rPr lang="en-US" sz="1800" dirty="0" err="1">
                <a:solidFill>
                  <a:srgbClr val="000000"/>
                </a:solidFill>
                <a:highlight>
                  <a:srgbClr val="FFFFFF"/>
                </a:highlight>
                <a:latin typeface="Consolas"/>
              </a:rPr>
              <a:t>taskBuilder.Register</a:t>
            </a:r>
            <a:r>
              <a:rPr lang="en-US" sz="1800" dirty="0">
                <a:solidFill>
                  <a:srgbClr val="000000"/>
                </a:solidFill>
                <a:highlight>
                  <a:srgbClr val="FFFFFF"/>
                </a:highlight>
                <a:latin typeface="Consolas"/>
              </a:rPr>
              <a:t>();                         </a:t>
            </a:r>
          </a:p>
          <a:p>
            <a:r>
              <a:rPr lang="en-US" sz="1800" dirty="0">
                <a:solidFill>
                  <a:srgbClr val="000000"/>
                </a:solidFill>
                <a:highlight>
                  <a:srgbClr val="FFFFFF"/>
                </a:highlight>
                <a:latin typeface="Consolas"/>
              </a:rPr>
              <a:t> </a:t>
            </a:r>
            <a:r>
              <a:rPr lang="en-US" sz="1800" dirty="0" smtClean="0">
                <a:solidFill>
                  <a:srgbClr val="000000"/>
                </a:solidFill>
                <a:highlight>
                  <a:srgbClr val="FFFFFF"/>
                </a:highlight>
                <a:latin typeface="Consolas"/>
              </a:rPr>
              <a:t>   </a:t>
            </a:r>
            <a:r>
              <a:rPr lang="en-US" sz="1800" dirty="0" err="1" smtClean="0">
                <a:solidFill>
                  <a:srgbClr val="000000"/>
                </a:solidFill>
                <a:highlight>
                  <a:srgbClr val="FFFFFF"/>
                </a:highlight>
                <a:latin typeface="Consolas"/>
              </a:rPr>
              <a:t>task.Progress</a:t>
            </a:r>
            <a:r>
              <a:rPr lang="en-US" sz="1800" dirty="0" smtClean="0">
                <a:solidFill>
                  <a:srgbClr val="000000"/>
                </a:solidFill>
                <a:highlight>
                  <a:srgbClr val="FFFFFF"/>
                </a:highlight>
                <a:latin typeface="Consolas"/>
              </a:rPr>
              <a:t> += </a:t>
            </a:r>
            <a:r>
              <a:rPr lang="en-US" sz="1800" dirty="0" err="1" smtClean="0">
                <a:solidFill>
                  <a:srgbClr val="000000"/>
                </a:solidFill>
                <a:highlight>
                  <a:srgbClr val="FFFFFF"/>
                </a:highlight>
                <a:latin typeface="Consolas"/>
              </a:rPr>
              <a:t>task_Progress</a:t>
            </a:r>
            <a:r>
              <a:rPr lang="en-US" sz="1800" dirty="0">
                <a:solidFill>
                  <a:srgbClr val="000000"/>
                </a:solidFill>
                <a:highlight>
                  <a:srgbClr val="FFFFFF"/>
                </a:highlight>
                <a:latin typeface="Consolas"/>
              </a:rPr>
              <a:t>;</a:t>
            </a:r>
          </a:p>
          <a:p>
            <a:r>
              <a:rPr lang="en-US" sz="1800" dirty="0" smtClean="0">
                <a:solidFill>
                  <a:srgbClr val="000000"/>
                </a:solidFill>
                <a:highlight>
                  <a:srgbClr val="FFFFFF"/>
                </a:highlight>
                <a:latin typeface="Consolas"/>
              </a:rPr>
              <a:t>    </a:t>
            </a:r>
            <a:r>
              <a:rPr lang="en-US" sz="1800" dirty="0" err="1" smtClean="0">
                <a:solidFill>
                  <a:srgbClr val="000000"/>
                </a:solidFill>
                <a:highlight>
                  <a:srgbClr val="FFFFFF"/>
                </a:highlight>
                <a:latin typeface="Consolas"/>
              </a:rPr>
              <a:t>task.Completed</a:t>
            </a:r>
            <a:r>
              <a:rPr lang="en-US" sz="1800" dirty="0" smtClean="0">
                <a:solidFill>
                  <a:srgbClr val="000000"/>
                </a:solidFill>
                <a:highlight>
                  <a:srgbClr val="FFFFFF"/>
                </a:highlight>
                <a:latin typeface="Consolas"/>
              </a:rPr>
              <a:t> += </a:t>
            </a:r>
            <a:r>
              <a:rPr lang="en-US" sz="1800" dirty="0" err="1" smtClean="0">
                <a:solidFill>
                  <a:srgbClr val="000000"/>
                </a:solidFill>
                <a:highlight>
                  <a:srgbClr val="FFFFFF"/>
                </a:highlight>
                <a:latin typeface="Consolas"/>
              </a:rPr>
              <a:t>task_Completed</a:t>
            </a:r>
            <a:r>
              <a:rPr lang="en-US" sz="1800" dirty="0" smtClean="0">
                <a:solidFill>
                  <a:srgbClr val="000000"/>
                </a:solidFill>
                <a:highlight>
                  <a:srgbClr val="FFFFFF"/>
                </a:highlight>
                <a:latin typeface="Consolas"/>
              </a:rPr>
              <a:t>;         </a:t>
            </a:r>
            <a:endParaRPr lang="en-US" sz="1800" dirty="0">
              <a:solidFill>
                <a:srgbClr val="000000"/>
              </a:solidFill>
              <a:highlight>
                <a:srgbClr val="FFFFFF"/>
              </a:highlight>
              <a:latin typeface="Consolas"/>
            </a:endParaRPr>
          </a:p>
          <a:p>
            <a:r>
              <a:rPr lang="en-US" sz="1800" dirty="0">
                <a:solidFill>
                  <a:srgbClr val="000000"/>
                </a:solidFill>
                <a:highlight>
                  <a:srgbClr val="FFFFFF"/>
                </a:highlight>
                <a:latin typeface="Consolas"/>
              </a:rPr>
              <a:t>}</a:t>
            </a:r>
            <a:endParaRPr lang="en-US" sz="1800" dirty="0">
              <a:solidFill>
                <a:srgbClr val="000000"/>
              </a:solidFill>
              <a:effectLst/>
              <a:latin typeface="Lucida Sans Typewriter"/>
              <a:ea typeface="MS Mincho"/>
              <a:cs typeface="Courier New"/>
            </a:endParaRPr>
          </a:p>
        </p:txBody>
      </p:sp>
    </p:spTree>
    <p:extLst>
      <p:ext uri="{BB962C8B-B14F-4D97-AF65-F5344CB8AC3E}">
        <p14:creationId xmlns:p14="http://schemas.microsoft.com/office/powerpoint/2010/main" val="15472946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Регистрация задачи</a:t>
            </a:r>
            <a:endParaRPr lang="en-US" dirty="0"/>
          </a:p>
        </p:txBody>
      </p:sp>
      <p:sp>
        <p:nvSpPr>
          <p:cNvPr id="5" name="Text Placeholder 4"/>
          <p:cNvSpPr>
            <a:spLocks noGrp="1"/>
          </p:cNvSpPr>
          <p:nvPr>
            <p:ph type="body" sz="quarter" idx="10"/>
          </p:nvPr>
        </p:nvSpPr>
        <p:spPr>
          <a:xfrm>
            <a:off x="754912" y="1447799"/>
            <a:ext cx="10913213" cy="4864224"/>
          </a:xfrm>
        </p:spPr>
        <p:txBody>
          <a:bodyPr>
            <a:normAutofit fontScale="70000" lnSpcReduction="20000"/>
          </a:bodyPr>
          <a:lstStyle/>
          <a:p>
            <a:pPr>
              <a:spcBef>
                <a:spcPts val="0"/>
              </a:spcBef>
            </a:pPr>
            <a:r>
              <a:rPr lang="en-US" sz="1800" dirty="0">
                <a:solidFill>
                  <a:srgbClr val="0000FF"/>
                </a:solidFill>
                <a:highlight>
                  <a:srgbClr val="FFFFFF"/>
                </a:highlight>
                <a:latin typeface="Lucida Sans Typewriter"/>
                <a:ea typeface="MS Mincho"/>
                <a:cs typeface="Courier New"/>
              </a:rPr>
              <a:t>function</a:t>
            </a: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RegisterSampleBackgroundTaskWithCondition</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 </a:t>
            </a:r>
            <a:endParaRPr lang="en-US" sz="1800" dirty="0">
              <a:solidFill>
                <a:srgbClr val="000000"/>
              </a:solidFill>
              <a:latin typeface="Lucida Sans Typewriter"/>
              <a:ea typeface="MS Mincho"/>
              <a:cs typeface="Courier New"/>
            </a:endParaRPr>
          </a:p>
          <a:p>
            <a:pPr>
              <a:spcBef>
                <a:spcPts val="0"/>
              </a:spcBef>
            </a:pPr>
            <a:r>
              <a:rPr lang="en-US" sz="1800" dirty="0">
                <a:solidFill>
                  <a:srgbClr val="008080"/>
                </a:solidFill>
                <a:highlight>
                  <a:srgbClr val="FFFFFF"/>
                </a:highlight>
                <a:latin typeface="Lucida Sans Typewriter"/>
                <a:ea typeface="MS Mincho"/>
                <a:cs typeface="Courier New"/>
              </a:rPr>
              <a:t>{</a:t>
            </a:r>
            <a:endParaRPr lang="en-US" sz="1800" dirty="0">
              <a:solidFill>
                <a:srgbClr val="000000"/>
              </a:solidFill>
              <a:latin typeface="Lucida Sans Typewriter"/>
              <a:ea typeface="MS Mincho"/>
              <a:cs typeface="Courier New"/>
            </a:endParaRPr>
          </a:p>
          <a:p>
            <a:pPr>
              <a:spcBef>
                <a:spcPts val="0"/>
              </a:spcBef>
            </a:pPr>
            <a:r>
              <a:rPr lang="en-US" sz="1800" dirty="0">
                <a:solidFill>
                  <a:srgbClr val="000000"/>
                </a:solidFill>
                <a:highlight>
                  <a:srgbClr val="FFFFFF"/>
                </a:highlight>
                <a:latin typeface="Lucida Sans Typewriter"/>
                <a:ea typeface="MS Mincho"/>
                <a:cs typeface="Courier New"/>
              </a:rPr>
              <a:t>    </a:t>
            </a:r>
            <a:r>
              <a:rPr lang="en-US" sz="1800" dirty="0" err="1">
                <a:solidFill>
                  <a:srgbClr val="0000FF"/>
                </a:solidFill>
                <a:highlight>
                  <a:srgbClr val="FFFFFF"/>
                </a:highlight>
                <a:latin typeface="Lucida Sans Typewriter"/>
                <a:ea typeface="MS Mincho"/>
                <a:cs typeface="Courier New"/>
              </a:rPr>
              <a:t>var</a:t>
            </a:r>
            <a:r>
              <a:rPr lang="en-US" sz="1800" dirty="0">
                <a:solidFill>
                  <a:srgbClr val="000000"/>
                </a:solidFill>
                <a:highlight>
                  <a:srgbClr val="FFFFFF"/>
                </a:highlight>
                <a:latin typeface="Lucida Sans Typewriter"/>
                <a:ea typeface="MS Mincho"/>
                <a:cs typeface="Courier New"/>
              </a:rPr>
              <a:t> builder </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 </a:t>
            </a:r>
            <a:r>
              <a:rPr lang="en-US" sz="1800" dirty="0">
                <a:solidFill>
                  <a:srgbClr val="0000FF"/>
                </a:solidFill>
                <a:highlight>
                  <a:srgbClr val="FFFFFF"/>
                </a:highlight>
                <a:latin typeface="Lucida Sans Typewriter"/>
                <a:ea typeface="MS Mincho"/>
                <a:cs typeface="Courier New"/>
              </a:rPr>
              <a:t>new</a:t>
            </a: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Windows</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ApplicationModel</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Background</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BackgroundTaskBuilder</a:t>
            </a:r>
            <a:r>
              <a:rPr lang="en-US" sz="1800" dirty="0">
                <a:solidFill>
                  <a:srgbClr val="008080"/>
                </a:solidFill>
                <a:highlight>
                  <a:srgbClr val="FFFFFF"/>
                </a:highlight>
                <a:latin typeface="Lucida Sans Typewriter"/>
                <a:ea typeface="MS Mincho"/>
                <a:cs typeface="Courier New"/>
              </a:rPr>
              <a:t>();</a:t>
            </a:r>
            <a:endParaRPr lang="en-US" sz="1800" dirty="0">
              <a:solidFill>
                <a:srgbClr val="000000"/>
              </a:solidFill>
              <a:latin typeface="Lucida Sans Typewriter"/>
              <a:ea typeface="MS Mincho"/>
              <a:cs typeface="Courier New"/>
            </a:endParaRPr>
          </a:p>
          <a:p>
            <a:pPr>
              <a:spcBef>
                <a:spcPts val="0"/>
              </a:spcBef>
            </a:pPr>
            <a:r>
              <a:rPr lang="en-US" sz="1800" dirty="0">
                <a:solidFill>
                  <a:srgbClr val="000000"/>
                </a:solidFill>
                <a:highlight>
                  <a:srgbClr val="FFFFFF"/>
                </a:highlight>
                <a:latin typeface="Lucida Sans Typewriter"/>
                <a:ea typeface="MS Mincho"/>
                <a:cs typeface="Courier New"/>
              </a:rPr>
              <a:t>    builder</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name </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 </a:t>
            </a:r>
            <a:r>
              <a:rPr lang="en-US" sz="1800" dirty="0">
                <a:solidFill>
                  <a:srgbClr val="A31515"/>
                </a:solidFill>
                <a:highlight>
                  <a:srgbClr val="FFFFFF"/>
                </a:highlight>
                <a:latin typeface="Lucida Sans Typewriter"/>
                <a:ea typeface="MS Mincho"/>
                <a:cs typeface="Courier New"/>
              </a:rPr>
              <a:t>"</a:t>
            </a:r>
            <a:r>
              <a:rPr lang="en-US" sz="1800" dirty="0" err="1" smtClean="0">
                <a:solidFill>
                  <a:srgbClr val="A31515"/>
                </a:solidFill>
                <a:highlight>
                  <a:srgbClr val="FFFFFF"/>
                </a:highlight>
                <a:latin typeface="Lucida Sans Typewriter"/>
                <a:ea typeface="MS Mincho"/>
                <a:cs typeface="Courier New"/>
              </a:rPr>
              <a:t>BackgroundTestWorker</a:t>
            </a:r>
            <a:r>
              <a:rPr lang="en-US" sz="1800" dirty="0" smtClean="0">
                <a:solidFill>
                  <a:srgbClr val="A31515"/>
                </a:solidFill>
                <a:highlight>
                  <a:srgbClr val="FFFFFF"/>
                </a:highlight>
                <a:latin typeface="Lucida Sans Typewriter"/>
                <a:ea typeface="MS Mincho"/>
                <a:cs typeface="Courier New"/>
              </a:rPr>
              <a:t>“</a:t>
            </a:r>
            <a:r>
              <a:rPr lang="en-US" sz="1800" dirty="0" smtClean="0">
                <a:solidFill>
                  <a:srgbClr val="000000"/>
                </a:solidFill>
                <a:highlight>
                  <a:srgbClr val="FFFFFF"/>
                </a:highlight>
                <a:latin typeface="Lucida Sans Typewriter"/>
                <a:ea typeface="MS Mincho"/>
                <a:cs typeface="Courier New"/>
              </a:rPr>
              <a:t>; </a:t>
            </a:r>
            <a:endParaRPr lang="en-US" sz="1800" dirty="0">
              <a:solidFill>
                <a:srgbClr val="000000"/>
              </a:solidFill>
              <a:latin typeface="Lucida Sans Typewriter"/>
              <a:ea typeface="MS Mincho"/>
              <a:cs typeface="Courier New"/>
            </a:endParaRPr>
          </a:p>
          <a:p>
            <a:pPr>
              <a:spcBef>
                <a:spcPts val="0"/>
              </a:spcBef>
            </a:pP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builder.taskEntryPoint</a:t>
            </a:r>
            <a:r>
              <a:rPr lang="en-US" sz="1800" dirty="0">
                <a:solidFill>
                  <a:srgbClr val="000000"/>
                </a:solidFill>
                <a:highlight>
                  <a:srgbClr val="FFFFFF"/>
                </a:highlight>
                <a:latin typeface="Lucida Sans Typewriter"/>
                <a:ea typeface="MS Mincho"/>
                <a:cs typeface="Courier New"/>
              </a:rPr>
              <a:t> = </a:t>
            </a:r>
            <a:r>
              <a:rPr lang="en-US" sz="1800" dirty="0">
                <a:solidFill>
                  <a:srgbClr val="A31515"/>
                </a:solidFill>
                <a:highlight>
                  <a:srgbClr val="FFFFFF"/>
                </a:highlight>
                <a:latin typeface="Lucida Sans Typewriter"/>
                <a:ea typeface="MS Mincho"/>
                <a:cs typeface="Courier New"/>
              </a:rPr>
              <a:t>"BackgroundTestWorker.js"</a:t>
            </a:r>
            <a:r>
              <a:rPr lang="en-US" sz="1800" dirty="0">
                <a:solidFill>
                  <a:srgbClr val="000000"/>
                </a:solidFill>
                <a:highlight>
                  <a:srgbClr val="FFFFFF"/>
                </a:highlight>
                <a:latin typeface="Lucida Sans Typewriter"/>
                <a:ea typeface="MS Mincho"/>
                <a:cs typeface="Courier New"/>
              </a:rPr>
              <a:t>; </a:t>
            </a:r>
            <a:endParaRPr lang="en-US" sz="1800" dirty="0" smtClean="0">
              <a:solidFill>
                <a:srgbClr val="000000"/>
              </a:solidFill>
              <a:highlight>
                <a:srgbClr val="FFFFFF"/>
              </a:highlight>
              <a:latin typeface="Lucida Sans Typewriter"/>
              <a:ea typeface="MS Mincho"/>
              <a:cs typeface="Courier New"/>
            </a:endParaRPr>
          </a:p>
          <a:p>
            <a:pPr>
              <a:spcBef>
                <a:spcPts val="0"/>
              </a:spcBef>
            </a:pPr>
            <a:endParaRPr lang="en-US" sz="1800" dirty="0">
              <a:solidFill>
                <a:srgbClr val="000000"/>
              </a:solidFill>
              <a:highlight>
                <a:srgbClr val="FFFFFF"/>
              </a:highlight>
              <a:latin typeface="Lucida Sans Typewriter"/>
              <a:ea typeface="MS Mincho"/>
              <a:cs typeface="Courier New"/>
            </a:endParaRPr>
          </a:p>
          <a:p>
            <a:pPr>
              <a:spcBef>
                <a:spcPts val="0"/>
              </a:spcBef>
            </a:pPr>
            <a:r>
              <a:rPr lang="en-US" sz="1800" dirty="0" smtClean="0">
                <a:solidFill>
                  <a:schemeClr val="accent1">
                    <a:lumMod val="75000"/>
                  </a:schemeClr>
                </a:solidFill>
                <a:highlight>
                  <a:srgbClr val="FFFFFF"/>
                </a:highlight>
                <a:latin typeface="Lucida Sans Typewriter"/>
                <a:ea typeface="MS Mincho"/>
                <a:cs typeface="Courier New"/>
              </a:rPr>
              <a:t>// run a </a:t>
            </a:r>
            <a:r>
              <a:rPr lang="en-US" sz="1800" dirty="0" err="1" smtClean="0">
                <a:solidFill>
                  <a:schemeClr val="accent1">
                    <a:lumMod val="75000"/>
                  </a:schemeClr>
                </a:solidFill>
                <a:highlight>
                  <a:srgbClr val="FFFFFF"/>
                </a:highlight>
                <a:latin typeface="Lucida Sans Typewriter"/>
                <a:ea typeface="MS Mincho"/>
                <a:cs typeface="Courier New"/>
              </a:rPr>
              <a:t>timetrigger</a:t>
            </a:r>
            <a:r>
              <a:rPr lang="en-US" sz="1800" dirty="0" smtClean="0">
                <a:solidFill>
                  <a:schemeClr val="accent1">
                    <a:lumMod val="75000"/>
                  </a:schemeClr>
                </a:solidFill>
                <a:highlight>
                  <a:srgbClr val="FFFFFF"/>
                </a:highlight>
                <a:latin typeface="Lucida Sans Typewriter"/>
                <a:ea typeface="MS Mincho"/>
                <a:cs typeface="Courier New"/>
              </a:rPr>
              <a:t> for every 15 minutes </a:t>
            </a:r>
            <a:r>
              <a:rPr lang="en-US" sz="1800" dirty="0" smtClean="0">
                <a:solidFill>
                  <a:srgbClr val="000000"/>
                </a:solidFill>
                <a:highlight>
                  <a:srgbClr val="FFFFFF"/>
                </a:highlight>
                <a:latin typeface="Lucida Sans Typewriter"/>
                <a:ea typeface="MS Mincho"/>
                <a:cs typeface="Courier New"/>
              </a:rPr>
              <a:t>    </a:t>
            </a:r>
            <a:endParaRPr lang="en-US" sz="1800" dirty="0">
              <a:solidFill>
                <a:srgbClr val="000000"/>
              </a:solidFill>
              <a:latin typeface="Lucida Sans Typewriter"/>
              <a:ea typeface="MS Mincho"/>
              <a:cs typeface="Courier New"/>
            </a:endParaRPr>
          </a:p>
          <a:p>
            <a:pPr>
              <a:spcBef>
                <a:spcPts val="0"/>
              </a:spcBef>
            </a:pPr>
            <a:r>
              <a:rPr lang="en-US" sz="1800" dirty="0">
                <a:solidFill>
                  <a:srgbClr val="0000FF"/>
                </a:solidFill>
                <a:highlight>
                  <a:srgbClr val="FFFFFF"/>
                </a:highlight>
                <a:latin typeface="Lucida Sans Typewriter"/>
                <a:ea typeface="MS Mincho"/>
                <a:cs typeface="Courier New"/>
              </a:rPr>
              <a:t>    </a:t>
            </a:r>
            <a:r>
              <a:rPr lang="en-US" sz="1800" dirty="0" err="1">
                <a:solidFill>
                  <a:srgbClr val="0000FF"/>
                </a:solidFill>
                <a:highlight>
                  <a:srgbClr val="FFFFFF"/>
                </a:highlight>
                <a:latin typeface="Lucida Sans Typewriter"/>
                <a:ea typeface="MS Mincho"/>
                <a:cs typeface="Courier New"/>
              </a:rPr>
              <a:t>var</a:t>
            </a: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myTrigger</a:t>
            </a:r>
            <a:r>
              <a:rPr lang="en-US" sz="1800" dirty="0">
                <a:solidFill>
                  <a:srgbClr val="000000"/>
                </a:solidFill>
                <a:highlight>
                  <a:srgbClr val="FFFFFF"/>
                </a:highlight>
                <a:latin typeface="Lucida Sans Typewriter"/>
                <a:ea typeface="MS Mincho"/>
                <a:cs typeface="Courier New"/>
              </a:rPr>
              <a:t> </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 </a:t>
            </a:r>
            <a:r>
              <a:rPr lang="en-US" sz="1800" dirty="0">
                <a:solidFill>
                  <a:srgbClr val="0000FF"/>
                </a:solidFill>
                <a:highlight>
                  <a:srgbClr val="FFFFFF"/>
                </a:highlight>
                <a:latin typeface="Lucida Sans Typewriter"/>
                <a:ea typeface="MS Mincho"/>
                <a:cs typeface="Courier New"/>
              </a:rPr>
              <a:t>new</a:t>
            </a: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Windows</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ApplicationModel</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Background</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TimeTrigger</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15</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 </a:t>
            </a:r>
            <a:r>
              <a:rPr lang="en-US" sz="1800" dirty="0" smtClean="0">
                <a:solidFill>
                  <a:srgbClr val="0000FF"/>
                </a:solidFill>
                <a:highlight>
                  <a:srgbClr val="FFFFFF"/>
                </a:highlight>
                <a:latin typeface="Lucida Sans Typewriter"/>
                <a:ea typeface="MS Mincho"/>
                <a:cs typeface="Courier New"/>
              </a:rPr>
              <a:t>false</a:t>
            </a:r>
            <a:r>
              <a:rPr lang="en-US" sz="1800" dirty="0" smtClean="0">
                <a:solidFill>
                  <a:srgbClr val="008080"/>
                </a:solidFill>
                <a:highlight>
                  <a:srgbClr val="FFFFFF"/>
                </a:highlight>
                <a:latin typeface="Lucida Sans Typewriter"/>
                <a:ea typeface="MS Mincho"/>
                <a:cs typeface="Courier New"/>
              </a:rPr>
              <a:t>);</a:t>
            </a:r>
            <a:endParaRPr lang="en-US" sz="1800" dirty="0">
              <a:solidFill>
                <a:srgbClr val="000000"/>
              </a:solidFill>
              <a:latin typeface="Lucida Sans Typewriter"/>
              <a:ea typeface="MS Mincho"/>
              <a:cs typeface="Courier New"/>
            </a:endParaRPr>
          </a:p>
          <a:p>
            <a:pPr>
              <a:spcBef>
                <a:spcPts val="0"/>
              </a:spcBef>
            </a:pP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builder</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setTrigger</a:t>
            </a:r>
            <a:r>
              <a:rPr lang="en-US" sz="1800" dirty="0">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myTrigger</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 </a:t>
            </a:r>
            <a:r>
              <a:rPr lang="en-US" sz="1800" dirty="0" smtClean="0">
                <a:solidFill>
                  <a:srgbClr val="000000"/>
                </a:solidFill>
                <a:highlight>
                  <a:srgbClr val="FFFFFF"/>
                </a:highlight>
                <a:latin typeface="Lucida Sans Typewriter"/>
                <a:ea typeface="MS Mincho"/>
                <a:cs typeface="Courier New"/>
              </a:rPr>
              <a:t/>
            </a:r>
            <a:br>
              <a:rPr lang="en-US" sz="1800" dirty="0" smtClean="0">
                <a:solidFill>
                  <a:srgbClr val="000000"/>
                </a:solidFill>
                <a:highlight>
                  <a:srgbClr val="FFFFFF"/>
                </a:highlight>
                <a:latin typeface="Lucida Sans Typewriter"/>
                <a:ea typeface="MS Mincho"/>
                <a:cs typeface="Courier New"/>
              </a:rPr>
            </a:br>
            <a:endParaRPr lang="en-US" sz="1800" dirty="0" smtClean="0">
              <a:solidFill>
                <a:srgbClr val="000000"/>
              </a:solidFill>
              <a:highlight>
                <a:srgbClr val="FFFFFF"/>
              </a:highlight>
              <a:latin typeface="Lucida Sans Typewriter"/>
              <a:ea typeface="MS Mincho"/>
              <a:cs typeface="Courier New"/>
            </a:endParaRPr>
          </a:p>
          <a:p>
            <a:pPr>
              <a:spcBef>
                <a:spcPts val="0"/>
              </a:spcBef>
            </a:pPr>
            <a:r>
              <a:rPr lang="en-US" sz="1800" dirty="0" smtClean="0">
                <a:solidFill>
                  <a:schemeClr val="accent1">
                    <a:lumMod val="75000"/>
                  </a:schemeClr>
                </a:solidFill>
                <a:highlight>
                  <a:srgbClr val="FFFFFF"/>
                </a:highlight>
                <a:latin typeface="Lucida Sans Typewriter"/>
                <a:ea typeface="MS Mincho"/>
                <a:cs typeface="Courier New"/>
              </a:rPr>
              <a:t>// required condition: </a:t>
            </a:r>
            <a:r>
              <a:rPr lang="en-US" sz="1800" dirty="0" err="1" smtClean="0">
                <a:solidFill>
                  <a:schemeClr val="accent1">
                    <a:lumMod val="75000"/>
                  </a:schemeClr>
                </a:solidFill>
                <a:highlight>
                  <a:srgbClr val="FFFFFF"/>
                </a:highlight>
                <a:latin typeface="Lucida Sans Typewriter"/>
                <a:ea typeface="MS Mincho"/>
                <a:cs typeface="Courier New"/>
              </a:rPr>
              <a:t>internetAvailable</a:t>
            </a:r>
            <a:endParaRPr lang="en-US" sz="1800" dirty="0" smtClean="0">
              <a:solidFill>
                <a:srgbClr val="000000"/>
              </a:solidFill>
              <a:latin typeface="Lucida Sans Typewriter"/>
              <a:ea typeface="MS Mincho"/>
              <a:cs typeface="Courier New"/>
            </a:endParaRPr>
          </a:p>
          <a:p>
            <a:pPr>
              <a:spcBef>
                <a:spcPts val="0"/>
              </a:spcBef>
            </a:pPr>
            <a:r>
              <a:rPr lang="en-US" sz="1800" dirty="0" smtClean="0">
                <a:solidFill>
                  <a:srgbClr val="000000"/>
                </a:solidFill>
                <a:highlight>
                  <a:srgbClr val="FFFFFF"/>
                </a:highlight>
                <a:latin typeface="Lucida Sans Typewriter"/>
                <a:ea typeface="MS Mincho"/>
                <a:cs typeface="Courier New"/>
              </a:rPr>
              <a:t>    </a:t>
            </a:r>
            <a:r>
              <a:rPr lang="en-US" sz="1800" dirty="0" err="1" smtClean="0">
                <a:solidFill>
                  <a:srgbClr val="0000FF"/>
                </a:solidFill>
                <a:highlight>
                  <a:srgbClr val="FFFFFF"/>
                </a:highlight>
                <a:latin typeface="Lucida Sans Typewriter"/>
                <a:ea typeface="MS Mincho"/>
                <a:cs typeface="Courier New"/>
              </a:rPr>
              <a:t>var</a:t>
            </a:r>
            <a:r>
              <a:rPr lang="en-US" sz="1800" dirty="0" smtClean="0">
                <a:solidFill>
                  <a:srgbClr val="000000"/>
                </a:solidFill>
                <a:highlight>
                  <a:srgbClr val="FFFFFF"/>
                </a:highlight>
                <a:latin typeface="Lucida Sans Typewriter"/>
                <a:ea typeface="MS Mincho"/>
                <a:cs typeface="Courier New"/>
              </a:rPr>
              <a:t> condition </a:t>
            </a:r>
            <a:r>
              <a:rPr lang="en-US" sz="1800" dirty="0" smtClean="0">
                <a:solidFill>
                  <a:srgbClr val="008080"/>
                </a:solidFill>
                <a:highlight>
                  <a:srgbClr val="FFFFFF"/>
                </a:highlight>
                <a:latin typeface="Lucida Sans Typewriter"/>
                <a:ea typeface="MS Mincho"/>
                <a:cs typeface="Courier New"/>
              </a:rPr>
              <a:t>=</a:t>
            </a:r>
            <a:r>
              <a:rPr lang="en-US" sz="1800" dirty="0" smtClean="0">
                <a:solidFill>
                  <a:srgbClr val="000000"/>
                </a:solidFill>
                <a:highlight>
                  <a:srgbClr val="FFFFFF"/>
                </a:highlight>
                <a:latin typeface="Lucida Sans Typewriter"/>
                <a:ea typeface="MS Mincho"/>
                <a:cs typeface="Courier New"/>
              </a:rPr>
              <a:t> </a:t>
            </a:r>
            <a:r>
              <a:rPr lang="en-US" sz="1800" dirty="0" smtClean="0">
                <a:solidFill>
                  <a:srgbClr val="0000FF"/>
                </a:solidFill>
                <a:highlight>
                  <a:srgbClr val="FFFFFF"/>
                </a:highlight>
                <a:latin typeface="Lucida Sans Typewriter"/>
                <a:ea typeface="MS Mincho"/>
                <a:cs typeface="Courier New"/>
              </a:rPr>
              <a:t>new</a:t>
            </a:r>
            <a:r>
              <a:rPr lang="en-US" sz="1800" dirty="0" smtClean="0">
                <a:solidFill>
                  <a:srgbClr val="000000"/>
                </a:solidFill>
                <a:highlight>
                  <a:srgbClr val="FFFFFF"/>
                </a:highlight>
                <a:latin typeface="Lucida Sans Typewriter"/>
                <a:ea typeface="MS Mincho"/>
                <a:cs typeface="Courier New"/>
              </a:rPr>
              <a:t> </a:t>
            </a:r>
            <a:r>
              <a:rPr lang="en-US" sz="1800" dirty="0" err="1" smtClean="0">
                <a:solidFill>
                  <a:srgbClr val="000000"/>
                </a:solidFill>
                <a:highlight>
                  <a:srgbClr val="FFFFFF"/>
                </a:highlight>
                <a:latin typeface="Lucida Sans Typewriter"/>
                <a:ea typeface="MS Mincho"/>
                <a:cs typeface="Courier New"/>
              </a:rPr>
              <a:t>Windows</a:t>
            </a:r>
            <a:r>
              <a:rPr lang="en-US" sz="1800" dirty="0" err="1" smtClean="0">
                <a:solidFill>
                  <a:srgbClr val="008080"/>
                </a:solidFill>
                <a:highlight>
                  <a:srgbClr val="FFFFFF"/>
                </a:highlight>
                <a:latin typeface="Lucida Sans Typewriter"/>
                <a:ea typeface="MS Mincho"/>
                <a:cs typeface="Courier New"/>
              </a:rPr>
              <a:t>.</a:t>
            </a:r>
            <a:r>
              <a:rPr lang="en-US" sz="1800" dirty="0" err="1" smtClean="0">
                <a:solidFill>
                  <a:srgbClr val="000000"/>
                </a:solidFill>
                <a:highlight>
                  <a:srgbClr val="FFFFFF"/>
                </a:highlight>
                <a:latin typeface="Lucida Sans Typewriter"/>
                <a:ea typeface="MS Mincho"/>
                <a:cs typeface="Courier New"/>
              </a:rPr>
              <a:t>ApplicationModel</a:t>
            </a:r>
            <a:r>
              <a:rPr lang="en-US" sz="1800" dirty="0" err="1" smtClean="0">
                <a:solidFill>
                  <a:srgbClr val="008080"/>
                </a:solidFill>
                <a:highlight>
                  <a:srgbClr val="FFFFFF"/>
                </a:highlight>
                <a:latin typeface="Lucida Sans Typewriter"/>
                <a:ea typeface="MS Mincho"/>
                <a:cs typeface="Courier New"/>
              </a:rPr>
              <a:t>.</a:t>
            </a:r>
            <a:r>
              <a:rPr lang="en-US" sz="1800" dirty="0" err="1" smtClean="0">
                <a:solidFill>
                  <a:srgbClr val="000000"/>
                </a:solidFill>
                <a:highlight>
                  <a:srgbClr val="FFFFFF"/>
                </a:highlight>
                <a:latin typeface="Lucida Sans Typewriter"/>
                <a:ea typeface="MS Mincho"/>
                <a:cs typeface="Courier New"/>
              </a:rPr>
              <a:t>Background</a:t>
            </a:r>
            <a:r>
              <a:rPr lang="en-US" sz="1800" dirty="0" err="1" smtClean="0">
                <a:solidFill>
                  <a:srgbClr val="008080"/>
                </a:solidFill>
                <a:highlight>
                  <a:srgbClr val="FFFFFF"/>
                </a:highlight>
                <a:latin typeface="Lucida Sans Typewriter"/>
                <a:ea typeface="MS Mincho"/>
                <a:cs typeface="Courier New"/>
              </a:rPr>
              <a:t>.</a:t>
            </a:r>
            <a:r>
              <a:rPr lang="en-US" sz="1800" dirty="0" err="1" smtClean="0">
                <a:solidFill>
                  <a:srgbClr val="000000"/>
                </a:solidFill>
                <a:highlight>
                  <a:srgbClr val="FFFFFF"/>
                </a:highlight>
                <a:latin typeface="Lucida Sans Typewriter"/>
                <a:ea typeface="MS Mincho"/>
                <a:cs typeface="Courier New"/>
              </a:rPr>
              <a:t>SystemCondition</a:t>
            </a:r>
            <a:r>
              <a:rPr lang="en-US" sz="1800" dirty="0" smtClean="0">
                <a:solidFill>
                  <a:srgbClr val="008080"/>
                </a:solidFill>
                <a:highlight>
                  <a:srgbClr val="FFFFFF"/>
                </a:highlight>
                <a:latin typeface="Lucida Sans Typewriter"/>
                <a:ea typeface="MS Mincho"/>
                <a:cs typeface="Courier New"/>
              </a:rPr>
              <a:t>(</a:t>
            </a:r>
            <a:r>
              <a:rPr lang="en-US" sz="1800" dirty="0" smtClean="0">
                <a:solidFill>
                  <a:srgbClr val="000000"/>
                </a:solidFill>
                <a:highlight>
                  <a:srgbClr val="FFFFFF"/>
                </a:highlight>
                <a:latin typeface="Lucida Sans Typewriter"/>
                <a:ea typeface="MS Mincho"/>
                <a:cs typeface="Courier New"/>
              </a:rPr>
              <a:t>Windows</a:t>
            </a:r>
            <a:r>
              <a:rPr lang="en-US" sz="1800" dirty="0" smtClean="0">
                <a:solidFill>
                  <a:srgbClr val="008080"/>
                </a:solidFill>
                <a:highlight>
                  <a:srgbClr val="FFFFFF"/>
                </a:highlight>
                <a:latin typeface="Lucida Sans Typewriter"/>
                <a:ea typeface="MS Mincho"/>
                <a:cs typeface="Courier New"/>
              </a:rPr>
              <a:t>.</a:t>
            </a:r>
            <a:r>
              <a:rPr lang="en-US" sz="1800" dirty="0" smtClean="0">
                <a:solidFill>
                  <a:srgbClr val="000000"/>
                </a:solidFill>
                <a:highlight>
                  <a:srgbClr val="FFFFFF"/>
                </a:highlight>
                <a:latin typeface="Lucida Sans Typewriter"/>
                <a:ea typeface="MS Mincho"/>
                <a:cs typeface="Courier New"/>
              </a:rPr>
              <a:t>ApplicationModel</a:t>
            </a:r>
            <a:r>
              <a:rPr lang="en-US" sz="1800" dirty="0" smtClean="0">
                <a:solidFill>
                  <a:srgbClr val="008080"/>
                </a:solidFill>
                <a:highlight>
                  <a:srgbClr val="FFFFFF"/>
                </a:highlight>
                <a:latin typeface="Lucida Sans Typewriter"/>
                <a:ea typeface="MS Mincho"/>
                <a:cs typeface="Courier New"/>
              </a:rPr>
              <a:t>.</a:t>
            </a:r>
            <a:r>
              <a:rPr lang="en-US" sz="1800" dirty="0" smtClean="0">
                <a:solidFill>
                  <a:srgbClr val="000000"/>
                </a:solidFill>
                <a:highlight>
                  <a:srgbClr val="FFFFFF"/>
                </a:highlight>
                <a:latin typeface="Lucida Sans Typewriter"/>
                <a:ea typeface="MS Mincho"/>
                <a:cs typeface="Courier New"/>
              </a:rPr>
              <a:t>Background</a:t>
            </a:r>
            <a:r>
              <a:rPr lang="en-US" sz="1800" dirty="0" smtClean="0">
                <a:solidFill>
                  <a:srgbClr val="008080"/>
                </a:solidFill>
                <a:highlight>
                  <a:srgbClr val="FFFFFF"/>
                </a:highlight>
                <a:latin typeface="Lucida Sans Typewriter"/>
                <a:ea typeface="MS Mincho"/>
                <a:cs typeface="Courier New"/>
              </a:rPr>
              <a:t>.</a:t>
            </a:r>
            <a:r>
              <a:rPr lang="en-US" sz="1800" dirty="0" smtClean="0">
                <a:solidFill>
                  <a:srgbClr val="000000"/>
                </a:solidFill>
                <a:highlight>
                  <a:srgbClr val="FFFFFF"/>
                </a:highlight>
                <a:latin typeface="Lucida Sans Typewriter"/>
                <a:ea typeface="MS Mincho"/>
                <a:cs typeface="Courier New"/>
              </a:rPr>
              <a:t>SystemConditionType</a:t>
            </a:r>
            <a:r>
              <a:rPr lang="en-US" sz="1800" dirty="0" smtClean="0">
                <a:solidFill>
                  <a:srgbClr val="008080"/>
                </a:solidFill>
                <a:highlight>
                  <a:srgbClr val="FFFFFF"/>
                </a:highlight>
                <a:latin typeface="Lucida Sans Typewriter"/>
                <a:ea typeface="MS Mincho"/>
                <a:cs typeface="Courier New"/>
              </a:rPr>
              <a:t>.</a:t>
            </a:r>
            <a:r>
              <a:rPr lang="en-US" sz="1800" dirty="0" smtClean="0">
                <a:solidFill>
                  <a:srgbClr val="000000"/>
                </a:solidFill>
                <a:highlight>
                  <a:srgbClr val="FFFFFF"/>
                </a:highlight>
                <a:latin typeface="Lucida Sans Typewriter"/>
                <a:ea typeface="MS Mincho"/>
                <a:cs typeface="Courier New"/>
              </a:rPr>
              <a:t>internetAvailable</a:t>
            </a:r>
            <a:r>
              <a:rPr lang="en-US" sz="1800" dirty="0" smtClean="0">
                <a:solidFill>
                  <a:srgbClr val="008080"/>
                </a:solidFill>
                <a:highlight>
                  <a:srgbClr val="FFFFFF"/>
                </a:highlight>
                <a:latin typeface="Lucida Sans Typewriter"/>
                <a:ea typeface="MS Mincho"/>
                <a:cs typeface="Courier New"/>
              </a:rPr>
              <a:t>);</a:t>
            </a:r>
            <a:endParaRPr lang="en-US" sz="1800" dirty="0" smtClean="0">
              <a:solidFill>
                <a:srgbClr val="000000"/>
              </a:solidFill>
              <a:latin typeface="Lucida Sans Typewriter"/>
              <a:ea typeface="MS Mincho"/>
              <a:cs typeface="Courier New"/>
            </a:endParaRPr>
          </a:p>
          <a:p>
            <a:pPr>
              <a:spcBef>
                <a:spcPts val="0"/>
              </a:spcBef>
            </a:pPr>
            <a:r>
              <a:rPr lang="en-US" sz="1800" dirty="0" smtClean="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builder</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addCondition</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condition</a:t>
            </a:r>
            <a:r>
              <a:rPr lang="en-US" sz="1800" dirty="0">
                <a:solidFill>
                  <a:srgbClr val="008080"/>
                </a:solidFill>
                <a:highlight>
                  <a:srgbClr val="FFFFFF"/>
                </a:highlight>
                <a:latin typeface="Lucida Sans Typewriter"/>
                <a:ea typeface="MS Mincho"/>
                <a:cs typeface="Courier New"/>
              </a:rPr>
              <a:t>);</a:t>
            </a:r>
            <a:endParaRPr lang="en-US" sz="1800" dirty="0">
              <a:solidFill>
                <a:srgbClr val="000000"/>
              </a:solidFill>
              <a:latin typeface="Lucida Sans Typewriter"/>
              <a:ea typeface="MS Mincho"/>
              <a:cs typeface="Courier New"/>
            </a:endParaRPr>
          </a:p>
          <a:p>
            <a:pPr>
              <a:spcBef>
                <a:spcPts val="0"/>
              </a:spcBef>
            </a:pPr>
            <a:r>
              <a:rPr lang="en-US" sz="1800" dirty="0">
                <a:solidFill>
                  <a:srgbClr val="000000"/>
                </a:solidFill>
                <a:highlight>
                  <a:srgbClr val="FFFFFF"/>
                </a:highlight>
                <a:latin typeface="Lucida Sans Typewriter"/>
                <a:ea typeface="MS Mincho"/>
                <a:cs typeface="Courier New"/>
              </a:rPr>
              <a:t> </a:t>
            </a:r>
            <a:r>
              <a:rPr lang="en-US" sz="1800" dirty="0" smtClean="0">
                <a:solidFill>
                  <a:srgbClr val="000000"/>
                </a:solidFill>
                <a:highlight>
                  <a:srgbClr val="FFFFFF"/>
                </a:highlight>
                <a:latin typeface="Lucida Sans Typewriter"/>
                <a:ea typeface="MS Mincho"/>
                <a:cs typeface="Courier New"/>
              </a:rPr>
              <a:t/>
            </a:r>
            <a:br>
              <a:rPr lang="en-US" sz="1800" dirty="0" smtClean="0">
                <a:solidFill>
                  <a:srgbClr val="000000"/>
                </a:solidFill>
                <a:highlight>
                  <a:srgbClr val="FFFFFF"/>
                </a:highlight>
                <a:latin typeface="Lucida Sans Typewriter"/>
                <a:ea typeface="MS Mincho"/>
                <a:cs typeface="Courier New"/>
              </a:rPr>
            </a:br>
            <a:r>
              <a:rPr lang="en-US" sz="1800" dirty="0" smtClean="0">
                <a:solidFill>
                  <a:schemeClr val="accent1">
                    <a:lumMod val="75000"/>
                  </a:schemeClr>
                </a:solidFill>
                <a:highlight>
                  <a:srgbClr val="FFFFFF"/>
                </a:highlight>
                <a:latin typeface="Lucida Sans Typewriter"/>
                <a:ea typeface="MS Mincho"/>
                <a:cs typeface="Courier New"/>
              </a:rPr>
              <a:t>// register the task </a:t>
            </a:r>
            <a:endParaRPr lang="en-US" sz="1800" dirty="0">
              <a:solidFill>
                <a:schemeClr val="accent1">
                  <a:lumMod val="75000"/>
                </a:schemeClr>
              </a:solidFill>
              <a:latin typeface="Lucida Sans Typewriter"/>
              <a:ea typeface="MS Mincho"/>
              <a:cs typeface="Courier New"/>
            </a:endParaRPr>
          </a:p>
          <a:p>
            <a:pPr>
              <a:spcBef>
                <a:spcPts val="0"/>
              </a:spcBef>
            </a:pPr>
            <a:r>
              <a:rPr lang="en-US" sz="1800" dirty="0">
                <a:solidFill>
                  <a:srgbClr val="000000"/>
                </a:solidFill>
                <a:highlight>
                  <a:srgbClr val="FFFFFF"/>
                </a:highlight>
                <a:latin typeface="Lucida Sans Typewriter"/>
                <a:ea typeface="MS Mincho"/>
                <a:cs typeface="Courier New"/>
              </a:rPr>
              <a:t>    </a:t>
            </a:r>
            <a:r>
              <a:rPr lang="en-US" sz="1800" dirty="0" err="1">
                <a:solidFill>
                  <a:srgbClr val="0000FF"/>
                </a:solidFill>
                <a:highlight>
                  <a:srgbClr val="FFFFFF"/>
                </a:highlight>
                <a:latin typeface="Lucida Sans Typewriter"/>
                <a:ea typeface="MS Mincho"/>
                <a:cs typeface="Courier New"/>
              </a:rPr>
              <a:t>var</a:t>
            </a:r>
            <a:r>
              <a:rPr lang="en-US" sz="1800" dirty="0">
                <a:solidFill>
                  <a:srgbClr val="000000"/>
                </a:solidFill>
                <a:highlight>
                  <a:srgbClr val="FFFFFF"/>
                </a:highlight>
                <a:latin typeface="Lucida Sans Typewriter"/>
                <a:ea typeface="MS Mincho"/>
                <a:cs typeface="Courier New"/>
              </a:rPr>
              <a:t> task </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 </a:t>
            </a:r>
            <a:r>
              <a:rPr lang="en-US" sz="1800" dirty="0" err="1" smtClean="0">
                <a:solidFill>
                  <a:srgbClr val="000000"/>
                </a:solidFill>
                <a:highlight>
                  <a:srgbClr val="FFFFFF"/>
                </a:highlight>
                <a:latin typeface="Lucida Sans Typewriter"/>
                <a:ea typeface="MS Mincho"/>
                <a:cs typeface="Courier New"/>
              </a:rPr>
              <a:t>builder</a:t>
            </a:r>
            <a:r>
              <a:rPr lang="en-US" sz="1800" dirty="0" err="1" smtClean="0">
                <a:solidFill>
                  <a:srgbClr val="008080"/>
                </a:solidFill>
                <a:highlight>
                  <a:srgbClr val="FFFFFF"/>
                </a:highlight>
                <a:latin typeface="Lucida Sans Typewriter"/>
                <a:ea typeface="MS Mincho"/>
                <a:cs typeface="Courier New"/>
              </a:rPr>
              <a:t>.</a:t>
            </a:r>
            <a:r>
              <a:rPr lang="en-US" sz="1800" dirty="0" err="1" smtClean="0">
                <a:solidFill>
                  <a:srgbClr val="000000"/>
                </a:solidFill>
                <a:highlight>
                  <a:srgbClr val="FFFFFF"/>
                </a:highlight>
                <a:latin typeface="Lucida Sans Typewriter"/>
                <a:ea typeface="MS Mincho"/>
                <a:cs typeface="Courier New"/>
              </a:rPr>
              <a:t>register</a:t>
            </a:r>
            <a:r>
              <a:rPr lang="en-US" sz="1800" dirty="0" smtClean="0">
                <a:solidFill>
                  <a:srgbClr val="008080"/>
                </a:solidFill>
                <a:highlight>
                  <a:srgbClr val="FFFFFF"/>
                </a:highlight>
                <a:latin typeface="Lucida Sans Typewriter"/>
                <a:ea typeface="MS Mincho"/>
                <a:cs typeface="Courier New"/>
              </a:rPr>
              <a:t>();</a:t>
            </a:r>
            <a:endParaRPr lang="en-US" sz="1800" dirty="0" smtClean="0">
              <a:solidFill>
                <a:srgbClr val="000000"/>
              </a:solidFill>
              <a:highlight>
                <a:srgbClr val="FFFFFF"/>
              </a:highlight>
              <a:latin typeface="Lucida Sans Typewriter"/>
              <a:ea typeface="MS Mincho"/>
              <a:cs typeface="Courier New"/>
            </a:endParaRPr>
          </a:p>
          <a:p>
            <a:pPr>
              <a:spcBef>
                <a:spcPts val="0"/>
              </a:spcBef>
            </a:pPr>
            <a:endParaRPr lang="en-US" sz="1800" dirty="0">
              <a:solidFill>
                <a:srgbClr val="000000"/>
              </a:solidFill>
              <a:latin typeface="Lucida Sans Typewriter"/>
              <a:ea typeface="MS Mincho"/>
              <a:cs typeface="Courier New"/>
            </a:endParaRPr>
          </a:p>
          <a:p>
            <a:pPr>
              <a:spcBef>
                <a:spcPts val="0"/>
              </a:spcBef>
            </a:pP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task</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addEventListener</a:t>
            </a:r>
            <a:r>
              <a:rPr lang="en-US" sz="1800" dirty="0">
                <a:solidFill>
                  <a:srgbClr val="008080"/>
                </a:solidFill>
                <a:highlight>
                  <a:srgbClr val="FFFFFF"/>
                </a:highlight>
                <a:latin typeface="Lucida Sans Typewriter"/>
                <a:ea typeface="MS Mincho"/>
                <a:cs typeface="Courier New"/>
              </a:rPr>
              <a:t>(</a:t>
            </a:r>
            <a:r>
              <a:rPr lang="en-US" sz="1800" dirty="0">
                <a:solidFill>
                  <a:srgbClr val="A31515"/>
                </a:solidFill>
                <a:highlight>
                  <a:srgbClr val="FFFFFF"/>
                </a:highlight>
                <a:latin typeface="Lucida Sans Typewriter"/>
                <a:ea typeface="MS Mincho"/>
                <a:cs typeface="Courier New"/>
              </a:rPr>
              <a:t>"progress"</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task_Progress</a:t>
            </a:r>
            <a:r>
              <a:rPr lang="en-US" sz="1800" dirty="0">
                <a:solidFill>
                  <a:srgbClr val="008080"/>
                </a:solidFill>
                <a:highlight>
                  <a:srgbClr val="FFFFFF"/>
                </a:highlight>
                <a:latin typeface="Lucida Sans Typewriter"/>
                <a:ea typeface="MS Mincho"/>
                <a:cs typeface="Courier New"/>
              </a:rPr>
              <a:t>);</a:t>
            </a:r>
            <a:endParaRPr lang="en-US" sz="1800" dirty="0">
              <a:solidFill>
                <a:srgbClr val="000000"/>
              </a:solidFill>
              <a:latin typeface="Lucida Sans Typewriter"/>
              <a:ea typeface="MS Mincho"/>
              <a:cs typeface="Courier New"/>
            </a:endParaRPr>
          </a:p>
          <a:p>
            <a:pPr>
              <a:spcBef>
                <a:spcPts val="0"/>
              </a:spcBef>
            </a:pP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task</a:t>
            </a:r>
            <a:r>
              <a:rPr lang="en-US" sz="1800" dirty="0" err="1">
                <a:solidFill>
                  <a:srgbClr val="008080"/>
                </a:solidFill>
                <a:highlight>
                  <a:srgbClr val="FFFFFF"/>
                </a:highlight>
                <a:latin typeface="Lucida Sans Typewriter"/>
                <a:ea typeface="MS Mincho"/>
                <a:cs typeface="Courier New"/>
              </a:rPr>
              <a:t>.</a:t>
            </a:r>
            <a:r>
              <a:rPr lang="en-US" sz="1800" dirty="0" err="1">
                <a:solidFill>
                  <a:srgbClr val="000000"/>
                </a:solidFill>
                <a:highlight>
                  <a:srgbClr val="FFFFFF"/>
                </a:highlight>
                <a:latin typeface="Lucida Sans Typewriter"/>
                <a:ea typeface="MS Mincho"/>
                <a:cs typeface="Courier New"/>
              </a:rPr>
              <a:t>addEventListener</a:t>
            </a:r>
            <a:r>
              <a:rPr lang="en-US" sz="1800" dirty="0">
                <a:solidFill>
                  <a:srgbClr val="008080"/>
                </a:solidFill>
                <a:highlight>
                  <a:srgbClr val="FFFFFF"/>
                </a:highlight>
                <a:latin typeface="Lucida Sans Typewriter"/>
                <a:ea typeface="MS Mincho"/>
                <a:cs typeface="Courier New"/>
              </a:rPr>
              <a:t>(</a:t>
            </a:r>
            <a:r>
              <a:rPr lang="en-US" sz="1800" dirty="0">
                <a:solidFill>
                  <a:srgbClr val="A31515"/>
                </a:solidFill>
                <a:highlight>
                  <a:srgbClr val="FFFFFF"/>
                </a:highlight>
                <a:latin typeface="Lucida Sans Typewriter"/>
                <a:ea typeface="MS Mincho"/>
                <a:cs typeface="Courier New"/>
              </a:rPr>
              <a:t>"completed"</a:t>
            </a:r>
            <a:r>
              <a:rPr lang="en-US" sz="1800" dirty="0">
                <a:solidFill>
                  <a:srgbClr val="008080"/>
                </a:solidFill>
                <a:highlight>
                  <a:srgbClr val="FFFFFF"/>
                </a:highlight>
                <a:latin typeface="Lucida Sans Typewriter"/>
                <a:ea typeface="MS Mincho"/>
                <a:cs typeface="Courier New"/>
              </a:rPr>
              <a:t>,</a:t>
            </a:r>
            <a:r>
              <a:rPr lang="en-US" sz="1800" dirty="0">
                <a:solidFill>
                  <a:srgbClr val="000000"/>
                </a:solidFill>
                <a:highlight>
                  <a:srgbClr val="FFFFFF"/>
                </a:highlight>
                <a:latin typeface="Lucida Sans Typewriter"/>
                <a:ea typeface="MS Mincho"/>
                <a:cs typeface="Courier New"/>
              </a:rPr>
              <a:t> </a:t>
            </a:r>
            <a:r>
              <a:rPr lang="en-US" sz="1800" dirty="0" err="1">
                <a:solidFill>
                  <a:srgbClr val="000000"/>
                </a:solidFill>
                <a:highlight>
                  <a:srgbClr val="FFFFFF"/>
                </a:highlight>
                <a:latin typeface="Lucida Sans Typewriter"/>
                <a:ea typeface="MS Mincho"/>
                <a:cs typeface="Courier New"/>
              </a:rPr>
              <a:t>task_Completed</a:t>
            </a:r>
            <a:r>
              <a:rPr lang="en-US" sz="1800" dirty="0">
                <a:solidFill>
                  <a:srgbClr val="008080"/>
                </a:solidFill>
                <a:highlight>
                  <a:srgbClr val="FFFFFF"/>
                </a:highlight>
                <a:latin typeface="Lucida Sans Typewriter"/>
                <a:ea typeface="MS Mincho"/>
                <a:cs typeface="Courier New"/>
              </a:rPr>
              <a:t>);</a:t>
            </a:r>
            <a:endParaRPr lang="en-US" sz="1800" dirty="0">
              <a:solidFill>
                <a:srgbClr val="000000"/>
              </a:solidFill>
              <a:latin typeface="Lucida Sans Typewriter"/>
              <a:ea typeface="MS Mincho"/>
              <a:cs typeface="Courier New"/>
            </a:endParaRPr>
          </a:p>
          <a:p>
            <a:pPr>
              <a:spcBef>
                <a:spcPts val="0"/>
              </a:spcBef>
            </a:pPr>
            <a:r>
              <a:rPr lang="en-US" sz="1800" dirty="0">
                <a:solidFill>
                  <a:srgbClr val="008080"/>
                </a:solidFill>
                <a:highlight>
                  <a:srgbClr val="FFFFFF"/>
                </a:highlight>
                <a:latin typeface="Lucida Sans Typewriter"/>
                <a:ea typeface="MS Mincho"/>
                <a:cs typeface="Courier New"/>
              </a:rPr>
              <a:t>}</a:t>
            </a:r>
            <a:endParaRPr lang="en-US" sz="1800" dirty="0">
              <a:solidFill>
                <a:srgbClr val="000000"/>
              </a:solidFill>
              <a:effectLst/>
              <a:latin typeface="Lucida Sans Typewriter"/>
              <a:ea typeface="MS Mincho"/>
              <a:cs typeface="Courier New"/>
            </a:endParaRPr>
          </a:p>
        </p:txBody>
      </p:sp>
    </p:spTree>
    <p:extLst>
      <p:ext uri="{BB962C8B-B14F-4D97-AF65-F5344CB8AC3E}">
        <p14:creationId xmlns:p14="http://schemas.microsoft.com/office/powerpoint/2010/main" val="65119617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9112" y="228600"/>
            <a:ext cx="11149013" cy="747897"/>
          </a:xfrm>
        </p:spPr>
        <p:txBody>
          <a:bodyPr/>
          <a:lstStyle/>
          <a:p>
            <a:r>
              <a:rPr lang="ru-RU" dirty="0" smtClean="0"/>
              <a:t>Определите</a:t>
            </a:r>
            <a:endParaRPr lang="en-US" dirty="0"/>
          </a:p>
        </p:txBody>
      </p:sp>
      <p:sp>
        <p:nvSpPr>
          <p:cNvPr id="2" name="TextBox 1"/>
          <p:cNvSpPr txBox="1"/>
          <p:nvPr/>
        </p:nvSpPr>
        <p:spPr>
          <a:xfrm>
            <a:off x="519112" y="1572768"/>
            <a:ext cx="8745984" cy="2800767"/>
          </a:xfrm>
          <a:prstGeom prst="rect">
            <a:avLst/>
          </a:prstGeom>
          <a:noFill/>
        </p:spPr>
        <p:txBody>
          <a:bodyPr wrap="none" lIns="0" tIns="0" rIns="0" bIns="0" rtlCol="0">
            <a:spAutoFit/>
          </a:bodyPr>
          <a:lstStyle/>
          <a:p>
            <a:r>
              <a:rPr lang="en-US" sz="1400" dirty="0">
                <a:solidFill>
                  <a:srgbClr val="0000FF"/>
                </a:solidFill>
                <a:highlight>
                  <a:srgbClr val="FFFFFF"/>
                </a:highlight>
                <a:latin typeface="Consolas"/>
              </a:rPr>
              <a:t>&lt;</a:t>
            </a:r>
            <a:r>
              <a:rPr lang="en-US" sz="1400" dirty="0">
                <a:solidFill>
                  <a:srgbClr val="A31515"/>
                </a:solidFill>
                <a:highlight>
                  <a:srgbClr val="FFFFFF"/>
                </a:highlight>
                <a:latin typeface="Consolas"/>
              </a:rPr>
              <a:t>Extensions</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Extension</a:t>
            </a:r>
            <a:r>
              <a:rPr lang="en-US" sz="1400" dirty="0">
                <a:solidFill>
                  <a:srgbClr val="0000FF"/>
                </a:solidFill>
                <a:highlight>
                  <a:srgbClr val="FFFFFF"/>
                </a:highlight>
                <a:latin typeface="Consolas"/>
              </a:rPr>
              <a:t> </a:t>
            </a:r>
            <a:r>
              <a:rPr lang="en-US" sz="1400" dirty="0">
                <a:solidFill>
                  <a:srgbClr val="FF0000"/>
                </a:solidFill>
                <a:highlight>
                  <a:srgbClr val="FFFFFF"/>
                </a:highlight>
                <a:latin typeface="Consolas"/>
              </a:rPr>
              <a:t>Category</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err="1">
                <a:solidFill>
                  <a:srgbClr val="0000FF"/>
                </a:solidFill>
                <a:highlight>
                  <a:srgbClr val="FFFFFF"/>
                </a:highlight>
                <a:latin typeface="Consolas"/>
              </a:rPr>
              <a:t>windows.backgroundTasks</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 </a:t>
            </a:r>
            <a:r>
              <a:rPr lang="en-US" sz="1400" dirty="0" err="1">
                <a:solidFill>
                  <a:srgbClr val="FF0000"/>
                </a:solidFill>
                <a:highlight>
                  <a:srgbClr val="FFFFFF"/>
                </a:highlight>
                <a:latin typeface="Consolas"/>
              </a:rPr>
              <a:t>EntryPoint</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err="1">
                <a:solidFill>
                  <a:srgbClr val="0000FF"/>
                </a:solidFill>
                <a:highlight>
                  <a:srgbClr val="FFFFFF"/>
                </a:highlight>
                <a:latin typeface="Consolas"/>
              </a:rPr>
              <a:t>Tasks.SampleBackgroundTask</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err="1">
                <a:solidFill>
                  <a:srgbClr val="A31515"/>
                </a:solidFill>
                <a:highlight>
                  <a:srgbClr val="FFFFFF"/>
                </a:highlight>
                <a:latin typeface="Consolas"/>
              </a:rPr>
              <a:t>BackgroundTasks</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Task</a:t>
            </a:r>
            <a:r>
              <a:rPr lang="en-US" sz="1400" dirty="0">
                <a:solidFill>
                  <a:srgbClr val="0000FF"/>
                </a:solidFill>
                <a:highlight>
                  <a:srgbClr val="FFFFFF"/>
                </a:highlight>
                <a:latin typeface="Consolas"/>
              </a:rPr>
              <a:t> </a:t>
            </a:r>
            <a:r>
              <a:rPr lang="en-US" sz="1400" dirty="0">
                <a:solidFill>
                  <a:srgbClr val="FF0000"/>
                </a:solidFill>
                <a:highlight>
                  <a:srgbClr val="FFFFFF"/>
                </a:highlight>
                <a:latin typeface="Consolas"/>
              </a:rPr>
              <a:t>Type</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err="1">
                <a:solidFill>
                  <a:srgbClr val="0000FF"/>
                </a:solidFill>
                <a:highlight>
                  <a:srgbClr val="FFFFFF"/>
                </a:highlight>
                <a:latin typeface="Consolas"/>
              </a:rPr>
              <a:t>systemEvent</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 /&gt;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Task</a:t>
            </a:r>
            <a:r>
              <a:rPr lang="en-US" sz="1400" dirty="0">
                <a:solidFill>
                  <a:srgbClr val="0000FF"/>
                </a:solidFill>
                <a:highlight>
                  <a:srgbClr val="FFFFFF"/>
                </a:highlight>
                <a:latin typeface="Consolas"/>
              </a:rPr>
              <a:t> </a:t>
            </a:r>
            <a:r>
              <a:rPr lang="en-US" sz="1400" dirty="0">
                <a:solidFill>
                  <a:srgbClr val="FF0000"/>
                </a:solidFill>
                <a:highlight>
                  <a:srgbClr val="FFFFFF"/>
                </a:highlight>
                <a:latin typeface="Consolas"/>
              </a:rPr>
              <a:t>Type</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timer</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 /&gt;</a:t>
            </a:r>
          </a:p>
          <a:p>
            <a:r>
              <a:rPr lang="en-US" sz="1400" dirty="0">
                <a:solidFill>
                  <a:srgbClr val="0000FF"/>
                </a:solidFill>
                <a:highlight>
                  <a:srgbClr val="FFFFFF"/>
                </a:highlight>
                <a:latin typeface="Consolas"/>
              </a:rPr>
              <a:t>    &lt;/</a:t>
            </a:r>
            <a:r>
              <a:rPr lang="en-US" sz="1400" dirty="0" err="1">
                <a:solidFill>
                  <a:srgbClr val="A31515"/>
                </a:solidFill>
                <a:highlight>
                  <a:srgbClr val="FFFFFF"/>
                </a:highlight>
                <a:latin typeface="Consolas"/>
              </a:rPr>
              <a:t>BackgroundTasks</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Extension</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Extension</a:t>
            </a:r>
            <a:r>
              <a:rPr lang="en-US" sz="1400" dirty="0">
                <a:solidFill>
                  <a:srgbClr val="0000FF"/>
                </a:solidFill>
                <a:highlight>
                  <a:srgbClr val="FFFFFF"/>
                </a:highlight>
                <a:latin typeface="Consolas"/>
              </a:rPr>
              <a:t> </a:t>
            </a:r>
            <a:r>
              <a:rPr lang="en-US" sz="1400" dirty="0">
                <a:solidFill>
                  <a:srgbClr val="FF0000"/>
                </a:solidFill>
                <a:highlight>
                  <a:srgbClr val="FFFFFF"/>
                </a:highlight>
                <a:latin typeface="Consolas"/>
              </a:rPr>
              <a:t>Category</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err="1">
                <a:solidFill>
                  <a:srgbClr val="0000FF"/>
                </a:solidFill>
                <a:highlight>
                  <a:srgbClr val="FFFFFF"/>
                </a:highlight>
                <a:latin typeface="Consolas"/>
              </a:rPr>
              <a:t>windows.backgroundTasks</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 </a:t>
            </a:r>
            <a:r>
              <a:rPr lang="en-US" sz="1400" dirty="0" err="1">
                <a:solidFill>
                  <a:srgbClr val="FF0000"/>
                </a:solidFill>
                <a:highlight>
                  <a:srgbClr val="FFFFFF"/>
                </a:highlight>
                <a:latin typeface="Consolas"/>
              </a:rPr>
              <a:t>EntryPoint</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err="1">
                <a:solidFill>
                  <a:srgbClr val="0000FF"/>
                </a:solidFill>
                <a:highlight>
                  <a:srgbClr val="FFFFFF"/>
                </a:highlight>
                <a:latin typeface="Consolas"/>
              </a:rPr>
              <a:t>Tasks.ServicingComplete</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err="1">
                <a:solidFill>
                  <a:srgbClr val="A31515"/>
                </a:solidFill>
                <a:highlight>
                  <a:srgbClr val="FFFFFF"/>
                </a:highlight>
                <a:latin typeface="Consolas"/>
              </a:rPr>
              <a:t>BackgroundTasks</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Task</a:t>
            </a:r>
            <a:r>
              <a:rPr lang="en-US" sz="1400" dirty="0">
                <a:solidFill>
                  <a:srgbClr val="0000FF"/>
                </a:solidFill>
                <a:highlight>
                  <a:srgbClr val="FFFFFF"/>
                </a:highlight>
                <a:latin typeface="Consolas"/>
              </a:rPr>
              <a:t> </a:t>
            </a:r>
            <a:r>
              <a:rPr lang="en-US" sz="1400" dirty="0">
                <a:solidFill>
                  <a:srgbClr val="FF0000"/>
                </a:solidFill>
                <a:highlight>
                  <a:srgbClr val="FFFFFF"/>
                </a:highlight>
                <a:latin typeface="Consolas"/>
              </a:rPr>
              <a:t>Type</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err="1">
                <a:solidFill>
                  <a:srgbClr val="0000FF"/>
                </a:solidFill>
                <a:highlight>
                  <a:srgbClr val="FFFFFF"/>
                </a:highlight>
                <a:latin typeface="Consolas"/>
              </a:rPr>
              <a:t>systemEvent</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 /&gt;</a:t>
            </a:r>
          </a:p>
          <a:p>
            <a:r>
              <a:rPr lang="en-US" sz="1400" dirty="0">
                <a:solidFill>
                  <a:srgbClr val="0000FF"/>
                </a:solidFill>
                <a:highlight>
                  <a:srgbClr val="FFFFFF"/>
                </a:highlight>
                <a:latin typeface="Consolas"/>
              </a:rPr>
              <a:t>    &lt;/</a:t>
            </a:r>
            <a:r>
              <a:rPr lang="en-US" sz="1400" dirty="0" err="1">
                <a:solidFill>
                  <a:srgbClr val="A31515"/>
                </a:solidFill>
                <a:highlight>
                  <a:srgbClr val="FFFFFF"/>
                </a:highlight>
                <a:latin typeface="Consolas"/>
              </a:rPr>
              <a:t>BackgroundTasks</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Extension</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&lt;/</a:t>
            </a:r>
            <a:r>
              <a:rPr lang="en-US" sz="1400" dirty="0">
                <a:solidFill>
                  <a:srgbClr val="A31515"/>
                </a:solidFill>
                <a:highlight>
                  <a:srgbClr val="FFFFFF"/>
                </a:highlight>
                <a:latin typeface="Consolas"/>
              </a:rPr>
              <a:t>Extensions</a:t>
            </a:r>
            <a:r>
              <a:rPr lang="en-US" sz="1400" dirty="0">
                <a:solidFill>
                  <a:srgbClr val="0000FF"/>
                </a:solidFill>
                <a:highlight>
                  <a:srgbClr val="FFFFFF"/>
                </a:highlight>
                <a:latin typeface="Consolas"/>
              </a:rPr>
              <a:t>&gt;</a:t>
            </a:r>
            <a:endParaRPr lang="en-US" sz="1400" dirty="0" smtClean="0">
              <a:gradFill>
                <a:gsLst>
                  <a:gs pos="2917">
                    <a:schemeClr val="tx1"/>
                  </a:gs>
                  <a:gs pos="30000">
                    <a:schemeClr val="tx1"/>
                  </a:gs>
                </a:gsLst>
                <a:lin ang="5400000" scaled="0"/>
              </a:gra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6792" y="3445329"/>
            <a:ext cx="5090562" cy="3261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99946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38992"/>
          </a:xfrm>
        </p:spPr>
        <p:txBody>
          <a:bodyPr/>
          <a:lstStyle/>
          <a:p>
            <a:pPr defTabSz="914363" fontAlgn="auto">
              <a:spcAft>
                <a:spcPts val="0"/>
              </a:spcAft>
              <a:defRPr/>
            </a:pPr>
            <a:r>
              <a:rPr lang="ru-RU" sz="7000" dirty="0" smtClean="0"/>
              <a:t>Модель </a:t>
            </a:r>
            <a:r>
              <a:rPr lang="ru-RU" sz="7000" dirty="0"/>
              <a:t>многозадачности, фоновые задачи </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p>
          <a:p>
            <a:pPr defTabSz="914363" fontAlgn="auto">
              <a:spcAft>
                <a:spcPts val="0"/>
              </a:spcAft>
              <a:defRPr/>
            </a:pPr>
            <a:r>
              <a:rPr lang="en-US" dirty="0" smtClean="0"/>
              <a:t>@</a:t>
            </a:r>
            <a:r>
              <a:rPr lang="en-US" dirty="0" err="1" smtClean="0"/>
              <a:t>stasus</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9112" y="228600"/>
            <a:ext cx="11149013" cy="747897"/>
          </a:xfrm>
        </p:spPr>
        <p:txBody>
          <a:bodyPr/>
          <a:lstStyle/>
          <a:p>
            <a:r>
              <a:rPr lang="ru-RU" dirty="0" smtClean="0"/>
              <a:t>Определите</a:t>
            </a:r>
            <a:r>
              <a:rPr lang="en-US" dirty="0" smtClean="0"/>
              <a:t> </a:t>
            </a:r>
            <a:endParaRPr lang="en-US" dirty="0"/>
          </a:p>
        </p:txBody>
      </p:sp>
      <p:sp>
        <p:nvSpPr>
          <p:cNvPr id="2" name="TextBox 1"/>
          <p:cNvSpPr txBox="1"/>
          <p:nvPr/>
        </p:nvSpPr>
        <p:spPr>
          <a:xfrm>
            <a:off x="519112" y="1572768"/>
            <a:ext cx="8050281" cy="1508105"/>
          </a:xfrm>
          <a:prstGeom prst="rect">
            <a:avLst/>
          </a:prstGeom>
          <a:noFill/>
        </p:spPr>
        <p:txBody>
          <a:bodyPr wrap="none" lIns="0" tIns="0" rIns="0" bIns="0" rtlCol="0">
            <a:spAutoFit/>
          </a:bodyPr>
          <a:lstStyle/>
          <a:p>
            <a:r>
              <a:rPr lang="en-US" sz="1400" dirty="0">
                <a:solidFill>
                  <a:srgbClr val="0000FF"/>
                </a:solidFill>
                <a:highlight>
                  <a:srgbClr val="FFFFFF"/>
                </a:highlight>
                <a:latin typeface="Consolas"/>
              </a:rPr>
              <a:t>&lt;</a:t>
            </a:r>
            <a:r>
              <a:rPr lang="en-US" sz="1400" dirty="0">
                <a:solidFill>
                  <a:srgbClr val="A31515"/>
                </a:solidFill>
                <a:highlight>
                  <a:srgbClr val="FFFFFF"/>
                </a:highlight>
                <a:latin typeface="Consolas"/>
              </a:rPr>
              <a:t>Extensions</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Extension</a:t>
            </a:r>
            <a:r>
              <a:rPr lang="en-US" sz="1400" dirty="0">
                <a:solidFill>
                  <a:srgbClr val="0000FF"/>
                </a:solidFill>
                <a:highlight>
                  <a:srgbClr val="FFFFFF"/>
                </a:highlight>
                <a:latin typeface="Consolas"/>
              </a:rPr>
              <a:t> </a:t>
            </a:r>
            <a:r>
              <a:rPr lang="en-US" sz="1400" dirty="0">
                <a:solidFill>
                  <a:srgbClr val="FF0000"/>
                </a:solidFill>
                <a:highlight>
                  <a:srgbClr val="FFFFFF"/>
                </a:highlight>
                <a:latin typeface="Consolas"/>
              </a:rPr>
              <a:t>Category</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err="1">
                <a:solidFill>
                  <a:srgbClr val="0000FF"/>
                </a:solidFill>
                <a:highlight>
                  <a:srgbClr val="FFFFFF"/>
                </a:highlight>
                <a:latin typeface="Consolas"/>
              </a:rPr>
              <a:t>windows.backgroundTasks</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 </a:t>
            </a:r>
            <a:r>
              <a:rPr lang="en-US" sz="1400" dirty="0" err="1">
                <a:solidFill>
                  <a:srgbClr val="FF0000"/>
                </a:solidFill>
                <a:highlight>
                  <a:srgbClr val="FFFFFF"/>
                </a:highlight>
                <a:latin typeface="Consolas"/>
              </a:rPr>
              <a:t>StartPage</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err="1">
                <a:solidFill>
                  <a:srgbClr val="0000FF"/>
                </a:solidFill>
                <a:highlight>
                  <a:srgbClr val="FFFFFF"/>
                </a:highlight>
                <a:latin typeface="Consolas"/>
              </a:rPr>
              <a:t>js</a:t>
            </a:r>
            <a:r>
              <a:rPr lang="en-US" sz="1400" dirty="0">
                <a:solidFill>
                  <a:srgbClr val="0000FF"/>
                </a:solidFill>
                <a:highlight>
                  <a:srgbClr val="FFFFFF"/>
                </a:highlight>
                <a:latin typeface="Consolas"/>
              </a:rPr>
              <a:t>\backgroundtask.js</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err="1">
                <a:solidFill>
                  <a:srgbClr val="A31515"/>
                </a:solidFill>
                <a:highlight>
                  <a:srgbClr val="FFFFFF"/>
                </a:highlight>
                <a:latin typeface="Consolas"/>
              </a:rPr>
              <a:t>BackgroundTasks</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Task</a:t>
            </a:r>
            <a:r>
              <a:rPr lang="en-US" sz="1400" dirty="0">
                <a:solidFill>
                  <a:srgbClr val="0000FF"/>
                </a:solidFill>
                <a:highlight>
                  <a:srgbClr val="FFFFFF"/>
                </a:highlight>
                <a:latin typeface="Consolas"/>
              </a:rPr>
              <a:t> </a:t>
            </a:r>
            <a:r>
              <a:rPr lang="en-US" sz="1400" dirty="0">
                <a:solidFill>
                  <a:srgbClr val="FF0000"/>
                </a:solidFill>
                <a:highlight>
                  <a:srgbClr val="FFFFFF"/>
                </a:highlight>
                <a:latin typeface="Consolas"/>
              </a:rPr>
              <a:t>Type</a:t>
            </a:r>
            <a:r>
              <a:rPr lang="en-US" sz="1400" dirty="0">
                <a:solidFill>
                  <a:srgbClr val="0000FF"/>
                </a:solidFill>
                <a:highlight>
                  <a:srgbClr val="FFFFFF"/>
                </a:highlight>
                <a:latin typeface="Consolas"/>
              </a:rPr>
              <a:t>=</a:t>
            </a:r>
            <a:r>
              <a:rPr lang="en-US" sz="1400" dirty="0">
                <a:solidFill>
                  <a:srgbClr val="000000"/>
                </a:solidFill>
                <a:highlight>
                  <a:srgbClr val="FFFFFF"/>
                </a:highlight>
                <a:latin typeface="Consolas"/>
              </a:rPr>
              <a:t>"</a:t>
            </a:r>
            <a:r>
              <a:rPr lang="en-US" sz="1400" dirty="0" err="1">
                <a:solidFill>
                  <a:srgbClr val="0000FF"/>
                </a:solidFill>
                <a:highlight>
                  <a:srgbClr val="FFFFFF"/>
                </a:highlight>
                <a:latin typeface="Consolas"/>
              </a:rPr>
              <a:t>systemEvent</a:t>
            </a:r>
            <a:r>
              <a:rPr lang="en-US" sz="1400" dirty="0">
                <a:solidFill>
                  <a:srgbClr val="000000"/>
                </a:solidFill>
                <a:highlight>
                  <a:srgbClr val="FFFFFF"/>
                </a:highlight>
                <a:latin typeface="Consolas"/>
              </a:rPr>
              <a:t>"</a:t>
            </a:r>
            <a:r>
              <a:rPr lang="en-US" sz="1400" dirty="0">
                <a:solidFill>
                  <a:srgbClr val="0000FF"/>
                </a:solidFill>
                <a:highlight>
                  <a:srgbClr val="FFFFFF"/>
                </a:highlight>
                <a:latin typeface="Consolas"/>
              </a:rPr>
              <a:t> /&gt;</a:t>
            </a:r>
          </a:p>
          <a:p>
            <a:r>
              <a:rPr lang="en-US" sz="1400" dirty="0">
                <a:solidFill>
                  <a:srgbClr val="0000FF"/>
                </a:solidFill>
                <a:highlight>
                  <a:srgbClr val="FFFFFF"/>
                </a:highlight>
                <a:latin typeface="Consolas"/>
              </a:rPr>
              <a:t>    &lt;/</a:t>
            </a:r>
            <a:r>
              <a:rPr lang="en-US" sz="1400" dirty="0" err="1">
                <a:solidFill>
                  <a:srgbClr val="A31515"/>
                </a:solidFill>
                <a:highlight>
                  <a:srgbClr val="FFFFFF"/>
                </a:highlight>
                <a:latin typeface="Consolas"/>
              </a:rPr>
              <a:t>BackgroundTasks</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  &lt;/</a:t>
            </a:r>
            <a:r>
              <a:rPr lang="en-US" sz="1400" dirty="0">
                <a:solidFill>
                  <a:srgbClr val="A31515"/>
                </a:solidFill>
                <a:highlight>
                  <a:srgbClr val="FFFFFF"/>
                </a:highlight>
                <a:latin typeface="Consolas"/>
              </a:rPr>
              <a:t>Extension</a:t>
            </a:r>
            <a:r>
              <a:rPr lang="en-US" sz="1400" dirty="0">
                <a:solidFill>
                  <a:srgbClr val="0000FF"/>
                </a:solidFill>
                <a:highlight>
                  <a:srgbClr val="FFFFFF"/>
                </a:highlight>
                <a:latin typeface="Consolas"/>
              </a:rPr>
              <a:t>&gt;</a:t>
            </a:r>
          </a:p>
          <a:p>
            <a:r>
              <a:rPr lang="en-US" sz="1400" dirty="0">
                <a:solidFill>
                  <a:srgbClr val="0000FF"/>
                </a:solidFill>
                <a:highlight>
                  <a:srgbClr val="FFFFFF"/>
                </a:highlight>
                <a:latin typeface="Consolas"/>
              </a:rPr>
              <a:t>&lt;/</a:t>
            </a:r>
            <a:r>
              <a:rPr lang="en-US" sz="1400" dirty="0">
                <a:solidFill>
                  <a:srgbClr val="A31515"/>
                </a:solidFill>
                <a:highlight>
                  <a:srgbClr val="FFFFFF"/>
                </a:highlight>
                <a:latin typeface="Consolas"/>
              </a:rPr>
              <a:t>Extensions</a:t>
            </a:r>
            <a:r>
              <a:rPr lang="en-US" sz="1400" dirty="0">
                <a:solidFill>
                  <a:srgbClr val="0000FF"/>
                </a:solidFill>
                <a:highlight>
                  <a:srgbClr val="FFFFFF"/>
                </a:highlight>
                <a:latin typeface="Consolas"/>
              </a:rPr>
              <a:t>&gt;</a:t>
            </a:r>
            <a:endParaRPr lang="en-US" sz="1400" dirty="0" smtClean="0">
              <a:gradFill>
                <a:gsLst>
                  <a:gs pos="2917">
                    <a:schemeClr val="tx1"/>
                  </a:gs>
                  <a:gs pos="30000">
                    <a:schemeClr val="tx1"/>
                  </a:gs>
                </a:gsLst>
                <a:lin ang="5400000" scaled="0"/>
              </a:gra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8284" y="2228464"/>
            <a:ext cx="5094512" cy="4254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459074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307348"/>
            <a:ext cx="11149013" cy="2243306"/>
          </a:xfrm>
        </p:spPr>
        <p:txBody>
          <a:bodyPr/>
          <a:lstStyle/>
          <a:p>
            <a:r>
              <a:rPr lang="ru-RU" dirty="0" smtClean="0">
                <a:solidFill>
                  <a:schemeClr val="tx2">
                    <a:alpha val="99000"/>
                  </a:schemeClr>
                </a:solidFill>
              </a:rPr>
              <a:t>Используйте живые </a:t>
            </a:r>
            <a:r>
              <a:rPr lang="ru-RU" dirty="0" err="1" smtClean="0">
                <a:solidFill>
                  <a:schemeClr val="tx2">
                    <a:alpha val="99000"/>
                  </a:schemeClr>
                </a:solidFill>
              </a:rPr>
              <a:t>тайлы</a:t>
            </a:r>
            <a:r>
              <a:rPr lang="ru-RU" dirty="0" smtClean="0">
                <a:solidFill>
                  <a:schemeClr val="tx2">
                    <a:alpha val="99000"/>
                  </a:schemeClr>
                </a:solidFill>
              </a:rPr>
              <a:t>, чтобы показать, что приложение всегда работает</a:t>
            </a:r>
            <a:endParaRPr lang="en-US" dirty="0">
              <a:solidFill>
                <a:schemeClr val="tx2">
                  <a:alpha val="99000"/>
                </a:schemeClr>
              </a:solidFill>
            </a:endParaRPr>
          </a:p>
        </p:txBody>
      </p:sp>
    </p:spTree>
    <p:extLst>
      <p:ext uri="{BB962C8B-B14F-4D97-AF65-F5344CB8AC3E}">
        <p14:creationId xmlns:p14="http://schemas.microsoft.com/office/powerpoint/2010/main" val="8605165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9613" y="348603"/>
            <a:ext cx="10969943" cy="747897"/>
          </a:xfrm>
        </p:spPr>
        <p:txBody>
          <a:bodyPr/>
          <a:lstStyle/>
          <a:p>
            <a:r>
              <a:rPr lang="ru-RU" dirty="0" smtClean="0">
                <a:solidFill>
                  <a:schemeClr val="tx1">
                    <a:alpha val="99000"/>
                  </a:schemeClr>
                </a:solidFill>
              </a:rPr>
              <a:t>Жизненный цикл по шагам</a:t>
            </a:r>
            <a:endParaRPr lang="en-US" dirty="0">
              <a:solidFill>
                <a:schemeClr val="tx1">
                  <a:alpha val="99000"/>
                </a:schemeClr>
              </a:solidFill>
            </a:endParaRPr>
          </a:p>
        </p:txBody>
      </p:sp>
      <p:sp>
        <p:nvSpPr>
          <p:cNvPr id="9" name="TextBox 8"/>
          <p:cNvSpPr txBox="1"/>
          <p:nvPr/>
        </p:nvSpPr>
        <p:spPr>
          <a:xfrm>
            <a:off x="29613" y="1814448"/>
            <a:ext cx="2316916" cy="492314"/>
          </a:xfrm>
          <a:prstGeom prst="rect">
            <a:avLst/>
          </a:prstGeom>
        </p:spPr>
        <p:txBody>
          <a:bodyPr wrap="none" lIns="0" tIns="0" rIns="0" bIns="0" rtlCol="0">
            <a:spAutoFit/>
          </a:bodyPr>
          <a:lstStyle/>
          <a:p>
            <a:r>
              <a:rPr lang="ru-RU" sz="3199" dirty="0">
                <a:solidFill>
                  <a:schemeClr val="tx2">
                    <a:alpha val="99000"/>
                  </a:schemeClr>
                </a:solidFill>
              </a:rPr>
              <a:t>Исполнение</a:t>
            </a:r>
            <a:endParaRPr lang="en-US" sz="3199" dirty="0">
              <a:solidFill>
                <a:schemeClr val="tx2">
                  <a:alpha val="99000"/>
                </a:schemeClr>
              </a:solidFill>
            </a:endParaRPr>
          </a:p>
        </p:txBody>
      </p:sp>
      <p:sp>
        <p:nvSpPr>
          <p:cNvPr id="11" name="TextBox 10"/>
          <p:cNvSpPr txBox="1"/>
          <p:nvPr/>
        </p:nvSpPr>
        <p:spPr>
          <a:xfrm>
            <a:off x="17424" y="5366490"/>
            <a:ext cx="2383858" cy="492314"/>
          </a:xfrm>
          <a:prstGeom prst="rect">
            <a:avLst/>
          </a:prstGeom>
        </p:spPr>
        <p:txBody>
          <a:bodyPr wrap="none" lIns="0" tIns="0" rIns="0" bIns="0" rtlCol="0">
            <a:spAutoFit/>
          </a:bodyPr>
          <a:lstStyle/>
          <a:p>
            <a:r>
              <a:rPr lang="ru-RU" sz="3199" dirty="0">
                <a:solidFill>
                  <a:schemeClr val="tx2">
                    <a:alpha val="99000"/>
                  </a:schemeClr>
                </a:solidFill>
              </a:rPr>
              <a:t>Завершение</a:t>
            </a:r>
            <a:endParaRPr lang="en-US" sz="3199" dirty="0">
              <a:solidFill>
                <a:schemeClr val="tx2">
                  <a:alpha val="99000"/>
                </a:schemeClr>
              </a:solidFill>
            </a:endParaRPr>
          </a:p>
        </p:txBody>
      </p:sp>
      <p:sp>
        <p:nvSpPr>
          <p:cNvPr id="12" name="TextBox 11"/>
          <p:cNvSpPr txBox="1"/>
          <p:nvPr/>
        </p:nvSpPr>
        <p:spPr>
          <a:xfrm>
            <a:off x="9757456" y="1717815"/>
            <a:ext cx="410369" cy="492314"/>
          </a:xfrm>
          <a:prstGeom prst="rect">
            <a:avLst/>
          </a:prstGeom>
        </p:spPr>
        <p:txBody>
          <a:bodyPr wrap="none" lIns="0" tIns="0" rIns="0" bIns="0" rtlCol="0">
            <a:spAutoFit/>
          </a:bodyPr>
          <a:lstStyle/>
          <a:p>
            <a:r>
              <a:rPr lang="en-US" sz="3199" dirty="0">
                <a:solidFill>
                  <a:schemeClr val="tx1">
                    <a:alpha val="99000"/>
                  </a:schemeClr>
                </a:solidFill>
              </a:rPr>
              <a:t>…</a:t>
            </a:r>
          </a:p>
        </p:txBody>
      </p:sp>
      <p:sp>
        <p:nvSpPr>
          <p:cNvPr id="10" name="TextBox 9"/>
          <p:cNvSpPr txBox="1"/>
          <p:nvPr/>
        </p:nvSpPr>
        <p:spPr>
          <a:xfrm>
            <a:off x="17424" y="3604113"/>
            <a:ext cx="2683042" cy="492314"/>
          </a:xfrm>
          <a:prstGeom prst="rect">
            <a:avLst/>
          </a:prstGeom>
        </p:spPr>
        <p:txBody>
          <a:bodyPr wrap="none" lIns="0" tIns="0" rIns="0" bIns="0" rtlCol="0">
            <a:spAutoFit/>
          </a:bodyPr>
          <a:lstStyle/>
          <a:p>
            <a:r>
              <a:rPr lang="ru-RU" sz="3199" dirty="0">
                <a:solidFill>
                  <a:schemeClr val="tx2">
                    <a:alpha val="99000"/>
                  </a:schemeClr>
                </a:solidFill>
              </a:rPr>
              <a:t>Приостановка</a:t>
            </a:r>
            <a:endParaRPr lang="en-US" sz="3199" dirty="0">
              <a:solidFill>
                <a:schemeClr val="tx2">
                  <a:alpha val="99000"/>
                </a:schemeClr>
              </a:solidFill>
            </a:endParaRPr>
          </a:p>
        </p:txBody>
      </p:sp>
      <p:sp>
        <p:nvSpPr>
          <p:cNvPr id="14" name="TextBox 13"/>
          <p:cNvSpPr txBox="1"/>
          <p:nvPr/>
        </p:nvSpPr>
        <p:spPr>
          <a:xfrm>
            <a:off x="2701733" y="4312109"/>
            <a:ext cx="2196157" cy="830997"/>
          </a:xfrm>
          <a:prstGeom prst="rect">
            <a:avLst/>
          </a:prstGeom>
        </p:spPr>
        <p:txBody>
          <a:bodyPr wrap="square" lIns="0" tIns="0" rIns="0" bIns="0" rtlCol="0">
            <a:spAutoFit/>
          </a:bodyPr>
          <a:lstStyle/>
          <a:p>
            <a:pPr algn="ctr"/>
            <a:r>
              <a:rPr lang="ru-RU" dirty="0">
                <a:solidFill>
                  <a:schemeClr val="tx2">
                    <a:alpha val="99000"/>
                  </a:schemeClr>
                </a:solidFill>
              </a:rPr>
              <a:t>Завершение работы приложения</a:t>
            </a:r>
            <a:r>
              <a:rPr lang="en-US" dirty="0">
                <a:solidFill>
                  <a:schemeClr val="tx2">
                    <a:alpha val="99000"/>
                  </a:schemeClr>
                </a:solidFill>
              </a:rPr>
              <a:t> </a:t>
            </a:r>
            <a:r>
              <a:rPr lang="ru-RU" b="1" dirty="0">
                <a:solidFill>
                  <a:schemeClr val="tx2">
                    <a:alpha val="99000"/>
                  </a:schemeClr>
                </a:solidFill>
              </a:rPr>
              <a:t>без предупреждения</a:t>
            </a:r>
            <a:endParaRPr lang="en-US" b="1" dirty="0">
              <a:solidFill>
                <a:schemeClr val="tx2">
                  <a:alpha val="99000"/>
                </a:schemeClr>
              </a:solidFill>
            </a:endParaRPr>
          </a:p>
        </p:txBody>
      </p:sp>
      <p:sp>
        <p:nvSpPr>
          <p:cNvPr id="5" name="Flowchart: Process 4"/>
          <p:cNvSpPr/>
          <p:nvPr/>
        </p:nvSpPr>
        <p:spPr bwMode="auto">
          <a:xfrm>
            <a:off x="2701733" y="1706419"/>
            <a:ext cx="2128496" cy="805009"/>
          </a:xfrm>
          <a:prstGeom prst="flowChartProcess">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12" tIns="45707" rIns="91412" bIns="45707" numCol="1" rtlCol="0" anchor="ctr" anchorCtr="0" compatLnSpc="1">
            <a:prstTxWarp prst="textNoShape">
              <a:avLst/>
            </a:prstTxWarp>
          </a:bodyPr>
          <a:lstStyle/>
          <a:p>
            <a:pPr algn="ctr" defTabSz="913870"/>
            <a:r>
              <a:rPr lang="ru-RU" sz="1866" b="1" dirty="0">
                <a:solidFill>
                  <a:schemeClr val="bg1"/>
                </a:solidFill>
              </a:rPr>
              <a:t>Приложение</a:t>
            </a:r>
            <a:r>
              <a:rPr lang="en-US" sz="1866" b="1" dirty="0">
                <a:solidFill>
                  <a:schemeClr val="bg1"/>
                </a:solidFill>
              </a:rPr>
              <a:t> </a:t>
            </a:r>
            <a:r>
              <a:rPr lang="en-US" sz="1866" b="1" dirty="0">
                <a:solidFill>
                  <a:schemeClr val="bg1"/>
                </a:solidFill>
              </a:rPr>
              <a:t>1</a:t>
            </a:r>
          </a:p>
        </p:txBody>
      </p:sp>
      <p:sp>
        <p:nvSpPr>
          <p:cNvPr id="6" name="Flowchart: Process 5"/>
          <p:cNvSpPr/>
          <p:nvPr/>
        </p:nvSpPr>
        <p:spPr bwMode="auto">
          <a:xfrm>
            <a:off x="5199176" y="1706419"/>
            <a:ext cx="2128496" cy="805009"/>
          </a:xfrm>
          <a:prstGeom prst="flowChartProcess">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7" rIns="91412" bIns="45707" numCol="1" rtlCol="0" anchor="ctr" anchorCtr="0" compatLnSpc="1">
            <a:prstTxWarp prst="textNoShape">
              <a:avLst/>
            </a:prstTxWarp>
          </a:bodyPr>
          <a:lstStyle/>
          <a:p>
            <a:pPr algn="ctr" defTabSz="913870"/>
            <a:r>
              <a:rPr lang="ru-RU" sz="1866" b="1" dirty="0">
                <a:solidFill>
                  <a:schemeClr val="bg1"/>
                </a:solidFill>
              </a:rPr>
              <a:t>Приложение</a:t>
            </a:r>
            <a:r>
              <a:rPr lang="en-US" sz="1866" b="1" dirty="0">
                <a:solidFill>
                  <a:schemeClr val="bg1"/>
                </a:solidFill>
              </a:rPr>
              <a:t> </a:t>
            </a:r>
            <a:r>
              <a:rPr lang="ru-RU" sz="1866" b="1" dirty="0">
                <a:solidFill>
                  <a:schemeClr val="bg1"/>
                </a:solidFill>
              </a:rPr>
              <a:t>2</a:t>
            </a:r>
            <a:endParaRPr lang="en-US" sz="2133" b="1" dirty="0">
              <a:solidFill>
                <a:schemeClr val="bg1"/>
              </a:solidFill>
            </a:endParaRPr>
          </a:p>
        </p:txBody>
      </p:sp>
      <p:sp>
        <p:nvSpPr>
          <p:cNvPr id="7" name="Flowchart: Process 6"/>
          <p:cNvSpPr/>
          <p:nvPr/>
        </p:nvSpPr>
        <p:spPr bwMode="auto">
          <a:xfrm>
            <a:off x="7628959" y="1717815"/>
            <a:ext cx="2128496" cy="805009"/>
          </a:xfrm>
          <a:prstGeom prst="flowChartProcess">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7" rIns="91412" bIns="45707" numCol="1" rtlCol="0" anchor="ctr" anchorCtr="0" compatLnSpc="1">
            <a:prstTxWarp prst="textNoShape">
              <a:avLst/>
            </a:prstTxWarp>
          </a:bodyPr>
          <a:lstStyle/>
          <a:p>
            <a:pPr algn="ctr" defTabSz="913870"/>
            <a:r>
              <a:rPr lang="ru-RU" sz="1866" b="1" dirty="0">
                <a:gradFill>
                  <a:gsLst>
                    <a:gs pos="0">
                      <a:srgbClr val="FFFFFF"/>
                    </a:gs>
                    <a:gs pos="100000">
                      <a:srgbClr val="FFFFFF"/>
                    </a:gs>
                  </a:gsLst>
                  <a:lin ang="5400000" scaled="0"/>
                </a:gradFill>
              </a:rPr>
              <a:t>Приложение</a:t>
            </a:r>
            <a:r>
              <a:rPr lang="en-US" sz="1866" b="1" dirty="0">
                <a:gradFill>
                  <a:gsLst>
                    <a:gs pos="0">
                      <a:srgbClr val="FFFFFF"/>
                    </a:gs>
                    <a:gs pos="100000">
                      <a:srgbClr val="FFFFFF"/>
                    </a:gs>
                  </a:gsLst>
                  <a:lin ang="5400000" scaled="0"/>
                </a:gradFill>
              </a:rPr>
              <a:t> </a:t>
            </a:r>
            <a:r>
              <a:rPr lang="ru-RU" sz="1866" b="1" dirty="0">
                <a:gradFill>
                  <a:gsLst>
                    <a:gs pos="0">
                      <a:srgbClr val="FFFFFF"/>
                    </a:gs>
                    <a:gs pos="100000">
                      <a:srgbClr val="FFFFFF"/>
                    </a:gs>
                  </a:gsLst>
                  <a:lin ang="5400000" scaled="0"/>
                </a:gradFill>
              </a:rPr>
              <a:t>3</a:t>
            </a:r>
            <a:endParaRPr lang="en-US" sz="2133" b="1" dirty="0">
              <a:gradFill>
                <a:gsLst>
                  <a:gs pos="0">
                    <a:srgbClr val="FFFFFF"/>
                  </a:gs>
                  <a:gs pos="100000">
                    <a:srgbClr val="FFFFFF"/>
                  </a:gs>
                </a:gsLst>
                <a:lin ang="5400000" scaled="0"/>
              </a:gradFill>
            </a:endParaRPr>
          </a:p>
        </p:txBody>
      </p:sp>
      <p:sp>
        <p:nvSpPr>
          <p:cNvPr id="13" name="Flowchart: Process 12"/>
          <p:cNvSpPr/>
          <p:nvPr/>
        </p:nvSpPr>
        <p:spPr bwMode="auto">
          <a:xfrm>
            <a:off x="10058742" y="1706419"/>
            <a:ext cx="2128496" cy="805009"/>
          </a:xfrm>
          <a:prstGeom prst="flowChartProcess">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7" rIns="91412" bIns="45707" numCol="1" rtlCol="0" anchor="ctr" anchorCtr="0" compatLnSpc="1">
            <a:prstTxWarp prst="textNoShape">
              <a:avLst/>
            </a:prstTxWarp>
          </a:bodyPr>
          <a:lstStyle/>
          <a:p>
            <a:pPr algn="ctr" defTabSz="913870"/>
            <a:r>
              <a:rPr lang="ru-RU" sz="1866" b="1" dirty="0">
                <a:gradFill>
                  <a:gsLst>
                    <a:gs pos="0">
                      <a:srgbClr val="FFFFFF"/>
                    </a:gs>
                    <a:gs pos="100000">
                      <a:srgbClr val="FFFFFF"/>
                    </a:gs>
                  </a:gsLst>
                  <a:lin ang="5400000" scaled="0"/>
                </a:gradFill>
              </a:rPr>
              <a:t>Приложение</a:t>
            </a:r>
            <a:r>
              <a:rPr lang="en-US" sz="1866" b="1" dirty="0">
                <a:gradFill>
                  <a:gsLst>
                    <a:gs pos="0">
                      <a:srgbClr val="FFFFFF"/>
                    </a:gs>
                    <a:gs pos="100000">
                      <a:srgbClr val="FFFFFF"/>
                    </a:gs>
                  </a:gsLst>
                  <a:lin ang="5400000" scaled="0"/>
                </a:gradFill>
              </a:rPr>
              <a:t> N</a:t>
            </a:r>
            <a:endParaRPr lang="en-US" sz="2199" b="1" dirty="0">
              <a:gradFill>
                <a:gsLst>
                  <a:gs pos="0">
                    <a:schemeClr val="tx1"/>
                  </a:gs>
                  <a:gs pos="100000">
                    <a:schemeClr val="tx1"/>
                  </a:gs>
                </a:gsLst>
                <a:lin ang="5400000" scaled="0"/>
              </a:gradFill>
            </a:endParaRPr>
          </a:p>
        </p:txBody>
      </p:sp>
      <p:sp>
        <p:nvSpPr>
          <p:cNvPr id="2" name="TextBox 1"/>
          <p:cNvSpPr txBox="1"/>
          <p:nvPr/>
        </p:nvSpPr>
        <p:spPr>
          <a:xfrm>
            <a:off x="2701733" y="2518849"/>
            <a:ext cx="2196157" cy="830997"/>
          </a:xfrm>
          <a:prstGeom prst="rect">
            <a:avLst/>
          </a:prstGeom>
        </p:spPr>
        <p:txBody>
          <a:bodyPr wrap="square" lIns="0" tIns="0" rIns="0" bIns="0" rtlCol="0">
            <a:spAutoFit/>
          </a:bodyPr>
          <a:lstStyle/>
          <a:p>
            <a:pPr algn="ctr"/>
            <a:r>
              <a:rPr lang="ru-RU" dirty="0">
                <a:solidFill>
                  <a:schemeClr val="tx2">
                    <a:alpha val="99000"/>
                  </a:schemeClr>
                </a:solidFill>
              </a:rPr>
              <a:t>Приостанавливается после небольшой задержки</a:t>
            </a:r>
            <a:endParaRPr lang="en-US" dirty="0">
              <a:solidFill>
                <a:schemeClr val="tx2">
                  <a:alpha val="99000"/>
                </a:schemeClr>
              </a:solidFill>
            </a:endParaRPr>
          </a:p>
        </p:txBody>
      </p:sp>
      <p:sp>
        <p:nvSpPr>
          <p:cNvPr id="3" name="TextBox 2"/>
          <p:cNvSpPr txBox="1"/>
          <p:nvPr/>
        </p:nvSpPr>
        <p:spPr>
          <a:xfrm>
            <a:off x="5199176" y="2522825"/>
            <a:ext cx="2128496" cy="1384995"/>
          </a:xfrm>
          <a:prstGeom prst="rect">
            <a:avLst/>
          </a:prstGeom>
        </p:spPr>
        <p:txBody>
          <a:bodyPr wrap="square" lIns="0" tIns="0" rIns="0" bIns="0" rtlCol="0">
            <a:spAutoFit/>
          </a:bodyPr>
          <a:lstStyle/>
          <a:p>
            <a:pPr algn="ctr"/>
            <a:r>
              <a:rPr lang="ru-RU" dirty="0">
                <a:solidFill>
                  <a:schemeClr val="tx2">
                    <a:alpha val="99000"/>
                  </a:schemeClr>
                </a:solidFill>
              </a:rPr>
              <a:t>Быстро восстанавливает работу из приостановленного состояния</a:t>
            </a:r>
            <a:endParaRPr lang="en-US" dirty="0">
              <a:solidFill>
                <a:schemeClr val="tx2">
                  <a:alpha val="99000"/>
                </a:schemeClr>
              </a:solidFill>
            </a:endParaRPr>
          </a:p>
        </p:txBody>
      </p:sp>
    </p:spTree>
    <p:extLst>
      <p:ext uri="{BB962C8B-B14F-4D97-AF65-F5344CB8AC3E}">
        <p14:creationId xmlns:p14="http://schemas.microsoft.com/office/powerpoint/2010/main" val="34190550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42" presetClass="path" presetSubtype="0" accel="50000" decel="50000" fill="hold" grpId="0" nodeType="withEffect">
                                  <p:stCondLst>
                                    <p:cond delay="0"/>
                                  </p:stCondLst>
                                  <p:childTnLst>
                                    <p:animMotion origin="layout" path="M 0 0 L 0 0.25 E" pathEditMode="relative" ptsTypes="">
                                      <p:cBhvr>
                                        <p:cTn id="9" dur="2000" fill="hold"/>
                                        <p:tgtEl>
                                          <p:spTgt spid="5"/>
                                        </p:tgtEl>
                                        <p:attrNameLst>
                                          <p:attrName>ppt_x</p:attrName>
                                          <p:attrName>ppt_y</p:attrName>
                                        </p:attrNameLst>
                                      </p:cBhvr>
                                    </p:animMotion>
                                  </p:childTnLst>
                                </p:cTn>
                              </p:par>
                              <p:par>
                                <p:cTn id="10" presetID="1" presetClass="emph" presetSubtype="2" fill="hold" nodeType="withEffect">
                                  <p:stCondLst>
                                    <p:cond delay="0"/>
                                  </p:stCondLst>
                                  <p:childTnLst>
                                    <p:animClr clrSpc="rgb" dir="cw">
                                      <p:cBhvr>
                                        <p:cTn id="11" dur="2000" fill="hold"/>
                                        <p:tgtEl>
                                          <p:spTgt spid="5"/>
                                        </p:tgtEl>
                                        <p:attrNameLst>
                                          <p:attrName>fillcolor</p:attrName>
                                        </p:attrNameLst>
                                      </p:cBhvr>
                                      <p:to>
                                        <a:schemeClr val="folHlink"/>
                                      </p:to>
                                    </p:animClr>
                                    <p:set>
                                      <p:cBhvr>
                                        <p:cTn id="12" dur="2000" fill="hold"/>
                                        <p:tgtEl>
                                          <p:spTgt spid="5"/>
                                        </p:tgtEl>
                                        <p:attrNameLst>
                                          <p:attrName>fill.type</p:attrName>
                                        </p:attrNameLst>
                                      </p:cBhvr>
                                      <p:to>
                                        <p:strVal val="solid"/>
                                      </p:to>
                                    </p:set>
                                    <p:set>
                                      <p:cBhvr>
                                        <p:cTn id="13" dur="2000" fill="hold"/>
                                        <p:tgtEl>
                                          <p:spTgt spid="5"/>
                                        </p:tgtEl>
                                        <p:attrNameLst>
                                          <p:attrName>fill.on</p:attrName>
                                        </p:attrNameLst>
                                      </p:cBhvr>
                                      <p:to>
                                        <p:strVal val="true"/>
                                      </p:to>
                                    </p:se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42" presetClass="path" presetSubtype="0" accel="50000" decel="50000" fill="hold" grpId="0" nodeType="withEffect">
                                  <p:stCondLst>
                                    <p:cond delay="0"/>
                                  </p:stCondLst>
                                  <p:childTnLst>
                                    <p:animMotion origin="layout" path="M 0 0 L 0 0.25 E" pathEditMode="relative" ptsTypes="">
                                      <p:cBhvr>
                                        <p:cTn id="24" dur="2000" fill="hold"/>
                                        <p:tgtEl>
                                          <p:spTgt spid="6"/>
                                        </p:tgtEl>
                                        <p:attrNameLst>
                                          <p:attrName>ppt_x</p:attrName>
                                          <p:attrName>ppt_y</p:attrName>
                                        </p:attrNameLst>
                                      </p:cBhvr>
                                    </p:animMotion>
                                  </p:childTnLst>
                                </p:cTn>
                              </p:par>
                              <p:par>
                                <p:cTn id="25" presetID="1" presetClass="emph" presetSubtype="2" fill="hold" nodeType="withEffect">
                                  <p:stCondLst>
                                    <p:cond delay="0"/>
                                  </p:stCondLst>
                                  <p:childTnLst>
                                    <p:animClr clrSpc="rgb" dir="cw">
                                      <p:cBhvr>
                                        <p:cTn id="26" dur="2000" fill="hold"/>
                                        <p:tgtEl>
                                          <p:spTgt spid="6"/>
                                        </p:tgtEl>
                                        <p:attrNameLst>
                                          <p:attrName>fillcolor</p:attrName>
                                        </p:attrNameLst>
                                      </p:cBhvr>
                                      <p:to>
                                        <a:schemeClr val="folHlink"/>
                                      </p:to>
                                    </p:animClr>
                                    <p:set>
                                      <p:cBhvr>
                                        <p:cTn id="27" dur="2000" fill="hold"/>
                                        <p:tgtEl>
                                          <p:spTgt spid="6"/>
                                        </p:tgtEl>
                                        <p:attrNameLst>
                                          <p:attrName>fill.type</p:attrName>
                                        </p:attrNameLst>
                                      </p:cBhvr>
                                      <p:to>
                                        <p:strVal val="solid"/>
                                      </p:to>
                                    </p:set>
                                    <p:set>
                                      <p:cBhvr>
                                        <p:cTn id="28" dur="2000" fill="hold"/>
                                        <p:tgtEl>
                                          <p:spTgt spid="6"/>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42" presetClass="path" presetSubtype="0" accel="50000" decel="50000" fill="hold" grpId="1" nodeType="withEffect">
                                  <p:stCondLst>
                                    <p:cond delay="0"/>
                                  </p:stCondLst>
                                  <p:childTnLst>
                                    <p:animMotion origin="layout" path="M 0 0 L 0 0.25 E" pathEditMode="relative" ptsTypes="">
                                      <p:cBhvr>
                                        <p:cTn id="38" dur="2000" fill="hold"/>
                                        <p:tgtEl>
                                          <p:spTgt spid="7"/>
                                        </p:tgtEl>
                                        <p:attrNameLst>
                                          <p:attrName>ppt_x</p:attrName>
                                          <p:attrName>ppt_y</p:attrName>
                                        </p:attrNameLst>
                                      </p:cBhvr>
                                    </p:animMotion>
                                  </p:childTnLst>
                                </p:cTn>
                              </p:par>
                              <p:par>
                                <p:cTn id="39" presetID="1" presetClass="emph" presetSubtype="2" fill="hold" nodeType="withEffect">
                                  <p:stCondLst>
                                    <p:cond delay="0"/>
                                  </p:stCondLst>
                                  <p:childTnLst>
                                    <p:animClr clrSpc="rgb" dir="cw">
                                      <p:cBhvr>
                                        <p:cTn id="40" dur="2000" fill="hold"/>
                                        <p:tgtEl>
                                          <p:spTgt spid="7"/>
                                        </p:tgtEl>
                                        <p:attrNameLst>
                                          <p:attrName>fillcolor</p:attrName>
                                        </p:attrNameLst>
                                      </p:cBhvr>
                                      <p:to>
                                        <a:schemeClr val="folHlink"/>
                                      </p:to>
                                    </p:animClr>
                                    <p:set>
                                      <p:cBhvr>
                                        <p:cTn id="41" dur="2000" fill="hold"/>
                                        <p:tgtEl>
                                          <p:spTgt spid="7"/>
                                        </p:tgtEl>
                                        <p:attrNameLst>
                                          <p:attrName>fill.type</p:attrName>
                                        </p:attrNameLst>
                                      </p:cBhvr>
                                      <p:to>
                                        <p:strVal val="solid"/>
                                      </p:to>
                                    </p:set>
                                    <p:set>
                                      <p:cBhvr>
                                        <p:cTn id="42" dur="2000" fill="hold"/>
                                        <p:tgtEl>
                                          <p:spTgt spid="7"/>
                                        </p:tgtEl>
                                        <p:attrNameLst>
                                          <p:attrName>fill.on</p:attrName>
                                        </p:attrNameLst>
                                      </p:cBhvr>
                                      <p:to>
                                        <p:strVal val="true"/>
                                      </p:to>
                                    </p:se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2"/>
                                        </p:tgtEl>
                                      </p:cBhvr>
                                    </p:animEffect>
                                    <p:set>
                                      <p:cBhvr>
                                        <p:cTn id="47" dur="1" fill="hold">
                                          <p:stCondLst>
                                            <p:cond delay="499"/>
                                          </p:stCondLst>
                                        </p:cTn>
                                        <p:tgtEl>
                                          <p:spTgt spid="2"/>
                                        </p:tgtEl>
                                        <p:attrNameLst>
                                          <p:attrName>style.visibility</p:attrName>
                                        </p:attrNameLst>
                                      </p:cBhvr>
                                      <p:to>
                                        <p:strVal val="hidden"/>
                                      </p:to>
                                    </p:set>
                                  </p:childTnLst>
                                </p:cTn>
                              </p:par>
                              <p:par>
                                <p:cTn id="48" presetID="42" presetClass="path" presetSubtype="0" accel="50000" decel="50000" fill="hold" grpId="1" nodeType="withEffect">
                                  <p:stCondLst>
                                    <p:cond delay="0"/>
                                  </p:stCondLst>
                                  <p:childTnLst>
                                    <p:animMotion origin="layout" path="M -3.95833E-6 0.25 L -3.95833E-6 0.5525 " pathEditMode="relative" rAng="0" ptsTypes="AA">
                                      <p:cBhvr>
                                        <p:cTn id="49" dur="2000" fill="hold"/>
                                        <p:tgtEl>
                                          <p:spTgt spid="5"/>
                                        </p:tgtEl>
                                        <p:attrNameLst>
                                          <p:attrName>ppt_x</p:attrName>
                                          <p:attrName>ppt_y</p:attrName>
                                        </p:attrNameLst>
                                      </p:cBhvr>
                                      <p:rCtr x="0" y="15125"/>
                                    </p:animMotion>
                                  </p:childTnLst>
                                </p:cTn>
                              </p:par>
                              <p:par>
                                <p:cTn id="50" presetID="1" presetClass="emph" presetSubtype="2" fill="hold" nodeType="withEffect">
                                  <p:stCondLst>
                                    <p:cond delay="0"/>
                                  </p:stCondLst>
                                  <p:childTnLst>
                                    <p:animClr clrSpc="rgb" dir="cw">
                                      <p:cBhvr>
                                        <p:cTn id="51" dur="2000" fill="hold"/>
                                        <p:tgtEl>
                                          <p:spTgt spid="5"/>
                                        </p:tgtEl>
                                        <p:attrNameLst>
                                          <p:attrName>fillcolor</p:attrName>
                                        </p:attrNameLst>
                                      </p:cBhvr>
                                      <p:to>
                                        <a:srgbClr val="FF8C00"/>
                                      </p:to>
                                    </p:animClr>
                                    <p:set>
                                      <p:cBhvr>
                                        <p:cTn id="52" dur="2000" fill="hold"/>
                                        <p:tgtEl>
                                          <p:spTgt spid="5"/>
                                        </p:tgtEl>
                                        <p:attrNameLst>
                                          <p:attrName>fill.type</p:attrName>
                                        </p:attrNameLst>
                                      </p:cBhvr>
                                      <p:to>
                                        <p:strVal val="solid"/>
                                      </p:to>
                                    </p:set>
                                    <p:set>
                                      <p:cBhvr>
                                        <p:cTn id="53" dur="2000" fill="hold"/>
                                        <p:tgtEl>
                                          <p:spTgt spid="5"/>
                                        </p:tgtEl>
                                        <p:attrNameLst>
                                          <p:attrName>fill.on</p:attrName>
                                        </p:attrNameLst>
                                      </p:cBhvr>
                                      <p:to>
                                        <p:strVal val="true"/>
                                      </p:to>
                                    </p:set>
                                  </p:childTnLst>
                                </p:cTn>
                              </p:par>
                            </p:childTnLst>
                          </p:cTn>
                        </p:par>
                        <p:par>
                          <p:cTn id="54" fill="hold">
                            <p:stCondLst>
                              <p:cond delay="20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decel="50000" fill="hold" grpId="2" nodeType="clickEffect">
                                  <p:stCondLst>
                                    <p:cond delay="0"/>
                                  </p:stCondLst>
                                  <p:childTnLst>
                                    <p:animMotion origin="layout" path="M 4.85867E-6 0.25 L 4.85867E-6 0.00162 " pathEditMode="relative" rAng="0" ptsTypes="AA">
                                      <p:cBhvr>
                                        <p:cTn id="61" dur="2000" fill="hold"/>
                                        <p:tgtEl>
                                          <p:spTgt spid="6"/>
                                        </p:tgtEl>
                                        <p:attrNameLst>
                                          <p:attrName>ppt_x</p:attrName>
                                          <p:attrName>ppt_y</p:attrName>
                                        </p:attrNameLst>
                                      </p:cBhvr>
                                      <p:rCtr x="0" y="-12419"/>
                                    </p:animMotion>
                                  </p:childTnLst>
                                </p:cTn>
                              </p:par>
                              <p:par>
                                <p:cTn id="62" presetID="1" presetClass="emph" presetSubtype="2" fill="hold" nodeType="withEffect">
                                  <p:stCondLst>
                                    <p:cond delay="0"/>
                                  </p:stCondLst>
                                  <p:childTnLst>
                                    <p:animClr clrSpc="rgb" dir="cw">
                                      <p:cBhvr>
                                        <p:cTn id="63" dur="2000" fill="hold"/>
                                        <p:tgtEl>
                                          <p:spTgt spid="6"/>
                                        </p:tgtEl>
                                        <p:attrNameLst>
                                          <p:attrName>fillcolor</p:attrName>
                                        </p:attrNameLst>
                                      </p:cBhvr>
                                      <p:to>
                                        <a:srgbClr val="55D455"/>
                                      </p:to>
                                    </p:animClr>
                                    <p:set>
                                      <p:cBhvr>
                                        <p:cTn id="64" dur="2000" fill="hold"/>
                                        <p:tgtEl>
                                          <p:spTgt spid="6"/>
                                        </p:tgtEl>
                                        <p:attrNameLst>
                                          <p:attrName>fill.type</p:attrName>
                                        </p:attrNameLst>
                                      </p:cBhvr>
                                      <p:to>
                                        <p:strVal val="solid"/>
                                      </p:to>
                                    </p:set>
                                    <p:set>
                                      <p:cBhvr>
                                        <p:cTn id="65" dur="2000" fill="hold"/>
                                        <p:tgtEl>
                                          <p:spTgt spid="6"/>
                                        </p:tgtEl>
                                        <p:attrNameLst>
                                          <p:attrName>fill.on</p:attrName>
                                        </p:attrNameLst>
                                      </p:cBhvr>
                                      <p:to>
                                        <p:strVal val="true"/>
                                      </p:to>
                                    </p:set>
                                  </p:childTnLst>
                                </p:cTn>
                              </p:par>
                              <p:par>
                                <p:cTn id="66" presetID="42" presetClass="path" presetSubtype="0" accel="50000" decel="50000" fill="hold" grpId="1" nodeType="withEffect">
                                  <p:stCondLst>
                                    <p:cond delay="0"/>
                                  </p:stCondLst>
                                  <p:childTnLst>
                                    <p:animMotion origin="layout" path="M 0 0 L 0 0.25 E" pathEditMode="relative" ptsTypes="">
                                      <p:cBhvr>
                                        <p:cTn id="67" dur="2000" fill="hold"/>
                                        <p:tgtEl>
                                          <p:spTgt spid="13"/>
                                        </p:tgtEl>
                                        <p:attrNameLst>
                                          <p:attrName>ppt_x</p:attrName>
                                          <p:attrName>ppt_y</p:attrName>
                                        </p:attrNameLst>
                                      </p:cBhvr>
                                    </p:animMotion>
                                  </p:childTnLst>
                                </p:cTn>
                              </p:par>
                              <p:par>
                                <p:cTn id="68" presetID="1" presetClass="emph" presetSubtype="2" fill="hold" nodeType="withEffect">
                                  <p:stCondLst>
                                    <p:cond delay="0"/>
                                  </p:stCondLst>
                                  <p:childTnLst>
                                    <p:animClr clrSpc="rgb" dir="cw">
                                      <p:cBhvr>
                                        <p:cTn id="69" dur="2000" fill="hold"/>
                                        <p:tgtEl>
                                          <p:spTgt spid="13"/>
                                        </p:tgtEl>
                                        <p:attrNameLst>
                                          <p:attrName>fillcolor</p:attrName>
                                        </p:attrNameLst>
                                      </p:cBhvr>
                                      <p:to>
                                        <a:schemeClr val="folHlink"/>
                                      </p:to>
                                    </p:animClr>
                                    <p:set>
                                      <p:cBhvr>
                                        <p:cTn id="70" dur="2000" fill="hold"/>
                                        <p:tgtEl>
                                          <p:spTgt spid="13"/>
                                        </p:tgtEl>
                                        <p:attrNameLst>
                                          <p:attrName>fill.type</p:attrName>
                                        </p:attrNameLst>
                                      </p:cBhvr>
                                      <p:to>
                                        <p:strVal val="solid"/>
                                      </p:to>
                                    </p:set>
                                    <p:set>
                                      <p:cBhvr>
                                        <p:cTn id="71" dur="2000" fill="hold"/>
                                        <p:tgtEl>
                                          <p:spTgt spid="13"/>
                                        </p:tgtEl>
                                        <p:attrNameLst>
                                          <p:attrName>fill.on</p:attrName>
                                        </p:attrNameLst>
                                      </p:cBhvr>
                                      <p:to>
                                        <p:strVal val="true"/>
                                      </p:to>
                                    </p:se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fade">
                                      <p:cBhvr>
                                        <p:cTn id="7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5" grpId="0" animBg="1"/>
      <p:bldP spid="5" grpId="1" animBg="1"/>
      <p:bldP spid="6" grpId="0" animBg="1"/>
      <p:bldP spid="6" grpId="1" animBg="1"/>
      <p:bldP spid="6" grpId="2" animBg="1"/>
      <p:bldP spid="7" grpId="0" animBg="1"/>
      <p:bldP spid="7" grpId="1" animBg="1"/>
      <p:bldP spid="13" grpId="0" animBg="1"/>
      <p:bldP spid="13" grpId="1" animBg="1"/>
      <p:bldP spid="2" grpId="0"/>
      <p:bldP spid="2" grpId="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ru-RU" dirty="0" smtClean="0"/>
              <a:t>Жизненный цикл по шагам</a:t>
            </a:r>
            <a:endParaRPr lang="en-US" dirty="0"/>
          </a:p>
        </p:txBody>
      </p:sp>
      <p:sp>
        <p:nvSpPr>
          <p:cNvPr id="4" name="Flowchart: Process 3"/>
          <p:cNvSpPr/>
          <p:nvPr/>
        </p:nvSpPr>
        <p:spPr bwMode="auto">
          <a:xfrm>
            <a:off x="2019352" y="2365614"/>
            <a:ext cx="1531840" cy="1578582"/>
          </a:xfrm>
          <a:prstGeom prst="flowChartProcess">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dirty="0" smtClean="0">
                <a:gradFill>
                  <a:gsLst>
                    <a:gs pos="0">
                      <a:schemeClr val="tx1"/>
                    </a:gs>
                    <a:gs pos="100000">
                      <a:schemeClr val="tx1"/>
                    </a:gs>
                  </a:gsLst>
                  <a:lin ang="5400000" scaled="0"/>
                </a:gradFill>
              </a:rPr>
              <a:t>Работающее приложение</a:t>
            </a:r>
            <a:endParaRPr lang="en-US" dirty="0" smtClean="0">
              <a:gradFill>
                <a:gsLst>
                  <a:gs pos="0">
                    <a:schemeClr val="tx1"/>
                  </a:gs>
                  <a:gs pos="100000">
                    <a:schemeClr val="tx1"/>
                  </a:gs>
                </a:gsLst>
                <a:lin ang="5400000" scaled="0"/>
              </a:gradFill>
            </a:endParaRPr>
          </a:p>
        </p:txBody>
      </p:sp>
      <p:sp>
        <p:nvSpPr>
          <p:cNvPr id="8" name="Flowchart: Process 7"/>
          <p:cNvSpPr/>
          <p:nvPr/>
        </p:nvSpPr>
        <p:spPr bwMode="auto">
          <a:xfrm>
            <a:off x="6360468" y="2365614"/>
            <a:ext cx="1795082" cy="1578582"/>
          </a:xfrm>
          <a:prstGeom prst="flowChartProcess">
            <a:avLst/>
          </a:prstGeom>
          <a:solidFill>
            <a:schemeClr val="accent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200" dirty="0" smtClean="0">
                <a:gradFill>
                  <a:gsLst>
                    <a:gs pos="0">
                      <a:schemeClr val="tx1"/>
                    </a:gs>
                    <a:gs pos="100000">
                      <a:schemeClr val="tx1"/>
                    </a:gs>
                  </a:gsLst>
                  <a:lin ang="5400000" scaled="0"/>
                </a:gradFill>
              </a:rPr>
              <a:t>Приостановленное приложение</a:t>
            </a:r>
            <a:endParaRPr lang="en-US" sz="2200" dirty="0" smtClean="0">
              <a:gradFill>
                <a:gsLst>
                  <a:gs pos="0">
                    <a:schemeClr val="tx1"/>
                  </a:gs>
                  <a:gs pos="100000">
                    <a:schemeClr val="tx1"/>
                  </a:gs>
                </a:gsLst>
                <a:lin ang="5400000" scaled="0"/>
              </a:gradFill>
            </a:endParaRPr>
          </a:p>
        </p:txBody>
      </p:sp>
      <p:sp>
        <p:nvSpPr>
          <p:cNvPr id="9" name="Right Arrow 8"/>
          <p:cNvSpPr/>
          <p:nvPr/>
        </p:nvSpPr>
        <p:spPr bwMode="auto">
          <a:xfrm>
            <a:off x="3904951" y="2344925"/>
            <a:ext cx="2252022" cy="818865"/>
          </a:xfrm>
          <a:prstGeom prst="rightArrow">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a:gradFill>
                  <a:gsLst>
                    <a:gs pos="0">
                      <a:schemeClr val="tx1"/>
                    </a:gs>
                    <a:gs pos="100000">
                      <a:schemeClr val="tx1"/>
                    </a:gs>
                  </a:gsLst>
                  <a:lin ang="5400000" scaled="0"/>
                </a:gradFill>
                <a:latin typeface="Consolas" pitchFamily="49" charset="0"/>
                <a:cs typeface="Consolas" pitchFamily="49" charset="0"/>
              </a:rPr>
              <a:t>s</a:t>
            </a:r>
            <a:r>
              <a:rPr lang="en-US" sz="2200" dirty="0" smtClean="0">
                <a:gradFill>
                  <a:gsLst>
                    <a:gs pos="0">
                      <a:schemeClr val="tx1"/>
                    </a:gs>
                    <a:gs pos="100000">
                      <a:schemeClr val="tx1"/>
                    </a:gs>
                  </a:gsLst>
                  <a:lin ang="5400000" scaled="0"/>
                </a:gradFill>
                <a:latin typeface="Consolas" pitchFamily="49" charset="0"/>
                <a:cs typeface="Consolas" pitchFamily="49" charset="0"/>
              </a:rPr>
              <a:t>uspending</a:t>
            </a:r>
          </a:p>
        </p:txBody>
      </p:sp>
      <p:sp>
        <p:nvSpPr>
          <p:cNvPr id="13" name="Flowchart: Process 12"/>
          <p:cNvSpPr/>
          <p:nvPr/>
        </p:nvSpPr>
        <p:spPr bwMode="auto">
          <a:xfrm>
            <a:off x="10219512" y="2365614"/>
            <a:ext cx="1818882" cy="1578582"/>
          </a:xfrm>
          <a:prstGeom prst="flowChartProcess">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000" dirty="0" smtClean="0">
                <a:gradFill>
                  <a:gsLst>
                    <a:gs pos="0">
                      <a:schemeClr val="tx1"/>
                    </a:gs>
                    <a:gs pos="100000">
                      <a:schemeClr val="tx1"/>
                    </a:gs>
                  </a:gsLst>
                  <a:lin ang="5400000" scaled="0"/>
                </a:gradFill>
              </a:rPr>
              <a:t>Приложение завершается</a:t>
            </a:r>
            <a:endParaRPr lang="en-US" sz="2000" dirty="0" smtClean="0">
              <a:gradFill>
                <a:gsLst>
                  <a:gs pos="0">
                    <a:schemeClr val="tx1"/>
                  </a:gs>
                  <a:gs pos="100000">
                    <a:schemeClr val="tx1"/>
                  </a:gs>
                </a:gsLst>
                <a:lin ang="5400000" scaled="0"/>
              </a:gradFill>
            </a:endParaRPr>
          </a:p>
        </p:txBody>
      </p:sp>
      <p:sp>
        <p:nvSpPr>
          <p:cNvPr id="14" name="Right Arrow 13"/>
          <p:cNvSpPr/>
          <p:nvPr/>
        </p:nvSpPr>
        <p:spPr bwMode="auto">
          <a:xfrm>
            <a:off x="8219277" y="2491229"/>
            <a:ext cx="1965276" cy="1138977"/>
          </a:xfrm>
          <a:prstGeom prst="rightArrow">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000" dirty="0" smtClean="0">
                <a:gradFill>
                  <a:gsLst>
                    <a:gs pos="0">
                      <a:schemeClr val="tx1"/>
                    </a:gs>
                    <a:gs pos="100000">
                      <a:schemeClr val="tx1"/>
                    </a:gs>
                  </a:gsLst>
                  <a:lin ang="5400000" scaled="0"/>
                </a:gradFill>
              </a:rPr>
              <a:t>Мало памяти</a:t>
            </a:r>
            <a:endParaRPr lang="en-US" sz="2200" dirty="0" smtClean="0">
              <a:gradFill>
                <a:gsLst>
                  <a:gs pos="0">
                    <a:schemeClr val="tx1"/>
                  </a:gs>
                  <a:gs pos="100000">
                    <a:schemeClr val="tx1"/>
                  </a:gs>
                </a:gsLst>
                <a:lin ang="5400000" scaled="0"/>
              </a:gradFill>
            </a:endParaRPr>
          </a:p>
        </p:txBody>
      </p:sp>
      <p:sp>
        <p:nvSpPr>
          <p:cNvPr id="3" name="Rectangle 2"/>
          <p:cNvSpPr/>
          <p:nvPr/>
        </p:nvSpPr>
        <p:spPr bwMode="auto">
          <a:xfrm>
            <a:off x="2019351" y="4963248"/>
            <a:ext cx="4082205" cy="65509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000" dirty="0" smtClean="0">
                <a:gradFill>
                  <a:gsLst>
                    <a:gs pos="0">
                      <a:schemeClr val="tx1"/>
                    </a:gs>
                    <a:gs pos="100000">
                      <a:schemeClr val="tx1"/>
                    </a:gs>
                  </a:gsLst>
                  <a:lin ang="5400000" scaled="0"/>
                </a:gradFill>
              </a:rPr>
              <a:t>Код готовится к запуску</a:t>
            </a:r>
            <a:endParaRPr lang="en-US" sz="2000" dirty="0" smtClean="0">
              <a:gradFill>
                <a:gsLst>
                  <a:gs pos="0">
                    <a:schemeClr val="tx1"/>
                  </a:gs>
                  <a:gs pos="100000">
                    <a:schemeClr val="tx1"/>
                  </a:gs>
                </a:gsLst>
                <a:lin ang="5400000" scaled="0"/>
              </a:gradFill>
            </a:endParaRPr>
          </a:p>
        </p:txBody>
      </p:sp>
      <p:cxnSp>
        <p:nvCxnSpPr>
          <p:cNvPr id="11" name="Straight Connector 10"/>
          <p:cNvCxnSpPr/>
          <p:nvPr/>
        </p:nvCxnSpPr>
        <p:spPr>
          <a:xfrm>
            <a:off x="0" y="4635702"/>
            <a:ext cx="1218882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bwMode="auto">
          <a:xfrm>
            <a:off x="6421428" y="4963248"/>
            <a:ext cx="1531840" cy="655092"/>
          </a:xfrm>
          <a:prstGeom prst="rect">
            <a:avLst/>
          </a:prstGeom>
          <a:solidFill>
            <a:schemeClr val="accent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000" dirty="0" smtClean="0">
                <a:gradFill>
                  <a:gsLst>
                    <a:gs pos="0">
                      <a:schemeClr val="tx1"/>
                    </a:gs>
                    <a:gs pos="100000">
                      <a:schemeClr val="tx1"/>
                    </a:gs>
                  </a:gsLst>
                  <a:lin ang="5400000" scaled="0"/>
                </a:gradFill>
              </a:rPr>
              <a:t>Нет кода</a:t>
            </a:r>
            <a:endParaRPr lang="en-US" sz="2000" dirty="0" smtClean="0">
              <a:gradFill>
                <a:gsLst>
                  <a:gs pos="0">
                    <a:schemeClr val="tx1"/>
                  </a:gs>
                  <a:gs pos="100000">
                    <a:schemeClr val="tx1"/>
                  </a:gs>
                </a:gsLst>
                <a:lin ang="5400000" scaled="0"/>
              </a:gradFill>
            </a:endParaRPr>
          </a:p>
        </p:txBody>
      </p:sp>
      <p:sp>
        <p:nvSpPr>
          <p:cNvPr id="15" name="Rectangle 14"/>
          <p:cNvSpPr/>
          <p:nvPr/>
        </p:nvSpPr>
        <p:spPr bwMode="auto">
          <a:xfrm>
            <a:off x="8281945" y="4976895"/>
            <a:ext cx="3756449" cy="655092"/>
          </a:xfrm>
          <a:prstGeom prst="rect">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000" dirty="0" smtClean="0">
                <a:gradFill>
                  <a:gsLst>
                    <a:gs pos="0">
                      <a:schemeClr val="tx1"/>
                    </a:gs>
                    <a:gs pos="100000">
                      <a:schemeClr val="tx1"/>
                    </a:gs>
                  </a:gsLst>
                  <a:lin ang="5400000" scaled="0"/>
                </a:gradFill>
              </a:rPr>
              <a:t>Приложение не запущено</a:t>
            </a:r>
            <a:endParaRPr lang="en-US" sz="2000" dirty="0" smtClean="0">
              <a:gradFill>
                <a:gsLst>
                  <a:gs pos="0">
                    <a:schemeClr val="tx1"/>
                  </a:gs>
                  <a:gs pos="100000">
                    <a:schemeClr val="tx1"/>
                  </a:gs>
                </a:gsLst>
                <a:lin ang="5400000" scaled="0"/>
              </a:gradFill>
            </a:endParaRPr>
          </a:p>
        </p:txBody>
      </p:sp>
      <p:sp>
        <p:nvSpPr>
          <p:cNvPr id="16" name="Left Arrow 15"/>
          <p:cNvSpPr/>
          <p:nvPr/>
        </p:nvSpPr>
        <p:spPr bwMode="auto">
          <a:xfrm>
            <a:off x="3864007" y="3079026"/>
            <a:ext cx="2252022" cy="809753"/>
          </a:xfrm>
          <a:prstGeom prst="leftArrow">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a:gradFill>
                  <a:gsLst>
                    <a:gs pos="0">
                      <a:schemeClr val="tx1"/>
                    </a:gs>
                    <a:gs pos="100000">
                      <a:schemeClr val="tx1"/>
                    </a:gs>
                  </a:gsLst>
                  <a:lin ang="5400000" scaled="0"/>
                </a:gradFill>
                <a:latin typeface="Consolas" pitchFamily="49" charset="0"/>
                <a:cs typeface="Consolas" pitchFamily="49" charset="0"/>
              </a:rPr>
              <a:t>r</a:t>
            </a:r>
            <a:r>
              <a:rPr lang="en-US" sz="2200" dirty="0" smtClean="0">
                <a:gradFill>
                  <a:gsLst>
                    <a:gs pos="0">
                      <a:schemeClr val="tx1"/>
                    </a:gs>
                    <a:gs pos="100000">
                      <a:schemeClr val="tx1"/>
                    </a:gs>
                  </a:gsLst>
                  <a:lin ang="5400000" scaled="0"/>
                </a:gradFill>
                <a:latin typeface="Consolas" pitchFamily="49" charset="0"/>
                <a:cs typeface="Consolas" pitchFamily="49" charset="0"/>
              </a:rPr>
              <a:t>esuming</a:t>
            </a:r>
          </a:p>
        </p:txBody>
      </p:sp>
      <p:sp>
        <p:nvSpPr>
          <p:cNvPr id="5" name="TextBox 4"/>
          <p:cNvSpPr txBox="1"/>
          <p:nvPr/>
        </p:nvSpPr>
        <p:spPr>
          <a:xfrm>
            <a:off x="3721051" y="1486778"/>
            <a:ext cx="2537934" cy="830997"/>
          </a:xfrm>
          <a:prstGeom prst="rect">
            <a:avLst/>
          </a:prstGeom>
          <a:noFill/>
        </p:spPr>
        <p:txBody>
          <a:bodyPr wrap="square" lIns="0" tIns="0" rIns="0" bIns="0" rtlCol="0">
            <a:spAutoFit/>
          </a:bodyPr>
          <a:lstStyle/>
          <a:p>
            <a:pPr algn="ctr"/>
            <a:r>
              <a:rPr lang="ru-RU" dirty="0" smtClean="0">
                <a:gradFill>
                  <a:gsLst>
                    <a:gs pos="0">
                      <a:schemeClr val="tx1"/>
                    </a:gs>
                    <a:gs pos="86000">
                      <a:schemeClr val="tx1"/>
                    </a:gs>
                  </a:gsLst>
                  <a:lin ang="5400000" scaled="0"/>
                </a:gradFill>
              </a:rPr>
              <a:t>У приложения есть</a:t>
            </a:r>
            <a:r>
              <a:rPr lang="en-US" dirty="0" smtClean="0">
                <a:gradFill>
                  <a:gsLst>
                    <a:gs pos="0">
                      <a:schemeClr val="tx1"/>
                    </a:gs>
                    <a:gs pos="86000">
                      <a:schemeClr val="tx1"/>
                    </a:gs>
                  </a:gsLst>
                  <a:lin ang="5400000" scaled="0"/>
                </a:gradFill>
              </a:rPr>
              <a:t> 5</a:t>
            </a:r>
            <a:r>
              <a:rPr lang="ru-RU" dirty="0" smtClean="0">
                <a:gradFill>
                  <a:gsLst>
                    <a:gs pos="0">
                      <a:schemeClr val="tx1"/>
                    </a:gs>
                    <a:gs pos="86000">
                      <a:schemeClr val="tx1"/>
                    </a:gs>
                  </a:gsLst>
                  <a:lin ang="5400000" scaled="0"/>
                </a:gradFill>
              </a:rPr>
              <a:t> с</a:t>
            </a:r>
            <a:r>
              <a:rPr lang="en-US" dirty="0" smtClean="0">
                <a:gradFill>
                  <a:gsLst>
                    <a:gs pos="0">
                      <a:schemeClr val="tx1"/>
                    </a:gs>
                    <a:gs pos="86000">
                      <a:schemeClr val="tx1"/>
                    </a:gs>
                  </a:gsLst>
                  <a:lin ang="5400000" scaled="0"/>
                </a:gradFill>
              </a:rPr>
              <a:t> </a:t>
            </a:r>
            <a:r>
              <a:rPr lang="ru-RU" dirty="0" smtClean="0">
                <a:gradFill>
                  <a:gsLst>
                    <a:gs pos="0">
                      <a:schemeClr val="tx1"/>
                    </a:gs>
                    <a:gs pos="86000">
                      <a:schemeClr val="tx1"/>
                    </a:gs>
                  </a:gsLst>
                  <a:lin ang="5400000" scaled="0"/>
                </a:gradFill>
              </a:rPr>
              <a:t>на обработку </a:t>
            </a:r>
            <a:r>
              <a:rPr lang="ru-RU" dirty="0" err="1" smtClean="0">
                <a:gradFill>
                  <a:gsLst>
                    <a:gs pos="0">
                      <a:schemeClr val="tx1"/>
                    </a:gs>
                    <a:gs pos="86000">
                      <a:schemeClr val="tx1"/>
                    </a:gs>
                  </a:gsLst>
                  <a:lin ang="5400000" scaled="0"/>
                </a:gradFill>
              </a:rPr>
              <a:t>приоставновки</a:t>
            </a:r>
            <a:endParaRPr lang="en-US" dirty="0" smtClean="0">
              <a:gradFill>
                <a:gsLst>
                  <a:gs pos="0">
                    <a:schemeClr val="tx1"/>
                  </a:gs>
                  <a:gs pos="86000">
                    <a:schemeClr val="tx1"/>
                  </a:gs>
                </a:gsLst>
                <a:lin ang="5400000" scaled="0"/>
              </a:gradFill>
            </a:endParaRPr>
          </a:p>
        </p:txBody>
      </p:sp>
      <p:sp>
        <p:nvSpPr>
          <p:cNvPr id="19" name="TextBox 18"/>
          <p:cNvSpPr txBox="1"/>
          <p:nvPr/>
        </p:nvSpPr>
        <p:spPr>
          <a:xfrm>
            <a:off x="8155550" y="1649971"/>
            <a:ext cx="2218063" cy="830997"/>
          </a:xfrm>
          <a:prstGeom prst="rect">
            <a:avLst/>
          </a:prstGeom>
          <a:noFill/>
        </p:spPr>
        <p:txBody>
          <a:bodyPr wrap="square" lIns="0" tIns="0" rIns="0" bIns="0" rtlCol="0">
            <a:spAutoFit/>
          </a:bodyPr>
          <a:lstStyle/>
          <a:p>
            <a:pPr algn="ctr"/>
            <a:r>
              <a:rPr lang="ru-RU" dirty="0" smtClean="0">
                <a:gradFill>
                  <a:gsLst>
                    <a:gs pos="0">
                      <a:schemeClr val="tx1"/>
                    </a:gs>
                    <a:gs pos="86000">
                      <a:schemeClr val="tx1"/>
                    </a:gs>
                  </a:gsLst>
                  <a:lin ang="5400000" scaled="0"/>
                </a:gradFill>
              </a:rPr>
              <a:t>Приложение</a:t>
            </a:r>
            <a:r>
              <a:rPr lang="en-US" dirty="0" smtClean="0">
                <a:gradFill>
                  <a:gsLst>
                    <a:gs pos="0">
                      <a:schemeClr val="tx1"/>
                    </a:gs>
                    <a:gs pos="86000">
                      <a:schemeClr val="tx1"/>
                    </a:gs>
                  </a:gsLst>
                  <a:lin ang="5400000" scaled="0"/>
                </a:gradFill>
              </a:rPr>
              <a:t> </a:t>
            </a:r>
            <a:r>
              <a:rPr lang="ru-RU" u="sng" dirty="0" smtClean="0">
                <a:gradFill>
                  <a:gsLst>
                    <a:gs pos="0">
                      <a:schemeClr val="tx1"/>
                    </a:gs>
                    <a:gs pos="86000">
                      <a:schemeClr val="tx1"/>
                    </a:gs>
                  </a:gsLst>
                  <a:lin ang="5400000" scaled="0"/>
                </a:gradFill>
              </a:rPr>
              <a:t>не</a:t>
            </a:r>
            <a:r>
              <a:rPr lang="en-US" dirty="0" smtClean="0">
                <a:gradFill>
                  <a:gsLst>
                    <a:gs pos="0">
                      <a:schemeClr val="tx1"/>
                    </a:gs>
                    <a:gs pos="86000">
                      <a:schemeClr val="tx1"/>
                    </a:gs>
                  </a:gsLst>
                  <a:lin ang="5400000" scaled="0"/>
                </a:gradFill>
              </a:rPr>
              <a:t> </a:t>
            </a:r>
            <a:r>
              <a:rPr lang="ru-RU" dirty="0" smtClean="0">
                <a:gradFill>
                  <a:gsLst>
                    <a:gs pos="0">
                      <a:schemeClr val="tx1"/>
                    </a:gs>
                    <a:gs pos="86000">
                      <a:schemeClr val="tx1"/>
                    </a:gs>
                  </a:gsLst>
                  <a:lin ang="5400000" scaled="0"/>
                </a:gradFill>
              </a:rPr>
              <a:t>получает оповещения</a:t>
            </a:r>
            <a:endParaRPr lang="en-US" dirty="0" smtClean="0">
              <a:gradFill>
                <a:gsLst>
                  <a:gs pos="0">
                    <a:schemeClr val="tx1"/>
                  </a:gs>
                  <a:gs pos="86000">
                    <a:schemeClr val="tx1"/>
                  </a:gs>
                </a:gsLst>
                <a:lin ang="5400000" scaled="0"/>
              </a:gradFill>
            </a:endParaRPr>
          </a:p>
        </p:txBody>
      </p:sp>
      <p:sp>
        <p:nvSpPr>
          <p:cNvPr id="20" name="TextBox 19"/>
          <p:cNvSpPr txBox="1"/>
          <p:nvPr/>
        </p:nvSpPr>
        <p:spPr>
          <a:xfrm>
            <a:off x="3820701" y="3963932"/>
            <a:ext cx="2454482" cy="553998"/>
          </a:xfrm>
          <a:prstGeom prst="rect">
            <a:avLst/>
          </a:prstGeom>
          <a:noFill/>
        </p:spPr>
        <p:txBody>
          <a:bodyPr wrap="square" lIns="0" tIns="0" rIns="0" bIns="0" rtlCol="0">
            <a:spAutoFit/>
          </a:bodyPr>
          <a:lstStyle/>
          <a:p>
            <a:pPr algn="ctr"/>
            <a:r>
              <a:rPr lang="ru-RU" dirty="0" smtClean="0">
                <a:gradFill>
                  <a:gsLst>
                    <a:gs pos="0">
                      <a:schemeClr val="tx1"/>
                    </a:gs>
                    <a:gs pos="86000">
                      <a:schemeClr val="tx1"/>
                    </a:gs>
                  </a:gsLst>
                  <a:lin ang="5400000" scaled="0"/>
                </a:gradFill>
              </a:rPr>
              <a:t>Приложение оповещается</a:t>
            </a:r>
            <a:endParaRPr lang="en-US" dirty="0" smtClean="0">
              <a:gradFill>
                <a:gsLst>
                  <a:gs pos="0">
                    <a:schemeClr val="tx1"/>
                  </a:gs>
                  <a:gs pos="86000">
                    <a:schemeClr val="tx1"/>
                  </a:gs>
                </a:gsLst>
                <a:lin ang="5400000" scaled="0"/>
              </a:gradFill>
            </a:endParaRPr>
          </a:p>
        </p:txBody>
      </p:sp>
      <p:sp>
        <p:nvSpPr>
          <p:cNvPr id="24" name="Pentagon 23"/>
          <p:cNvSpPr/>
          <p:nvPr/>
        </p:nvSpPr>
        <p:spPr bwMode="auto">
          <a:xfrm>
            <a:off x="128949" y="2482793"/>
            <a:ext cx="1468942" cy="1405986"/>
          </a:xfrm>
          <a:prstGeom prst="homePlate">
            <a:avLst>
              <a:gd name="adj" fmla="val 10700"/>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200" dirty="0" smtClean="0">
                <a:solidFill>
                  <a:schemeClr val="bg1"/>
                </a:solidFill>
              </a:rPr>
              <a:t>Пользователь запустил</a:t>
            </a:r>
            <a:endParaRPr lang="en-US" sz="2200" dirty="0" smtClean="0">
              <a:solidFill>
                <a:schemeClr val="bg1"/>
              </a:solidFill>
            </a:endParaRPr>
          </a:p>
        </p:txBody>
      </p:sp>
      <p:sp>
        <p:nvSpPr>
          <p:cNvPr id="25" name="Rectangle 24"/>
          <p:cNvSpPr/>
          <p:nvPr/>
        </p:nvSpPr>
        <p:spPr bwMode="auto">
          <a:xfrm>
            <a:off x="128949" y="4943466"/>
            <a:ext cx="1529277" cy="65509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000" dirty="0" smtClean="0">
                <a:solidFill>
                  <a:schemeClr val="bg1"/>
                </a:solidFill>
              </a:rPr>
              <a:t>Экран-заставка</a:t>
            </a:r>
            <a:endParaRPr lang="en-US" sz="2000" dirty="0" smtClean="0">
              <a:solidFill>
                <a:schemeClr val="bg1"/>
              </a:solidFill>
            </a:endParaRPr>
          </a:p>
        </p:txBody>
      </p:sp>
    </p:spTree>
    <p:extLst>
      <p:ext uri="{BB962C8B-B14F-4D97-AF65-F5344CB8AC3E}">
        <p14:creationId xmlns:p14="http://schemas.microsoft.com/office/powerpoint/2010/main" val="10907802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3" grpId="0" animBg="1"/>
      <p:bldP spid="14" grpId="0" animBg="1"/>
      <p:bldP spid="3" grpId="0" animBg="1"/>
      <p:bldP spid="12" grpId="0" animBg="1"/>
      <p:bldP spid="15" grpId="0" animBg="1"/>
      <p:bldP spid="16" grpId="0" animBg="1"/>
      <p:bldP spid="5" grpId="0"/>
      <p:bldP spid="19" grpId="0"/>
      <p:bldP spid="20" grpId="0"/>
      <p:bldP spid="24"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972080"/>
            <a:ext cx="11149013" cy="913840"/>
          </a:xfrm>
        </p:spPr>
        <p:txBody>
          <a:bodyPr/>
          <a:lstStyle/>
          <a:p>
            <a:r>
              <a:rPr lang="ru-RU" dirty="0" smtClean="0">
                <a:solidFill>
                  <a:schemeClr val="bg1">
                    <a:alpha val="99000"/>
                  </a:schemeClr>
                </a:solidFill>
              </a:rPr>
              <a:t>Запуск приложений</a:t>
            </a:r>
            <a:endParaRPr lang="en-US" dirty="0">
              <a:solidFill>
                <a:schemeClr val="bg1">
                  <a:alpha val="99000"/>
                </a:schemeClr>
              </a:solidFill>
            </a:endParaRPr>
          </a:p>
        </p:txBody>
      </p:sp>
    </p:spTree>
    <p:extLst>
      <p:ext uri="{BB962C8B-B14F-4D97-AF65-F5344CB8AC3E}">
        <p14:creationId xmlns:p14="http://schemas.microsoft.com/office/powerpoint/2010/main" val="10212061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1587" y="1847318"/>
            <a:ext cx="12185650" cy="4772943"/>
          </a:xfrm>
          <a:prstGeom prst="rect">
            <a:avLst/>
          </a:prstGeom>
          <a:solidFill>
            <a:schemeClr val="bg1">
              <a:lumMod val="50000"/>
              <a:lumOff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8" tIns="45708" rIns="45708" bIns="45708" numCol="1" spcCol="0" rtlCol="0" fromWordArt="0" anchor="ctr" anchorCtr="0" forceAA="0" compatLnSpc="1">
            <a:prstTxWarp prst="textNoShape">
              <a:avLst/>
            </a:prstTxWarp>
            <a:noAutofit/>
          </a:bodyPr>
          <a:lstStyle/>
          <a:p>
            <a:pPr algn="ctr" defTabSz="913870"/>
            <a:endParaRPr lang="en-US"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a:xfrm>
            <a:off x="93956" y="147902"/>
            <a:ext cx="11146110" cy="747897"/>
          </a:xfrm>
        </p:spPr>
        <p:txBody>
          <a:bodyPr/>
          <a:lstStyle/>
          <a:p>
            <a:r>
              <a:rPr lang="ru-RU" dirty="0" smtClean="0"/>
              <a:t>Приложения запускаются по другому</a:t>
            </a:r>
            <a:endParaRPr lang="en-US" dirty="0"/>
          </a:p>
        </p:txBody>
      </p:sp>
      <p:sp>
        <p:nvSpPr>
          <p:cNvPr id="14" name="Rectangle 13"/>
          <p:cNvSpPr/>
          <p:nvPr/>
        </p:nvSpPr>
        <p:spPr>
          <a:xfrm>
            <a:off x="93956" y="979483"/>
            <a:ext cx="5091996" cy="953851"/>
          </a:xfrm>
          <a:prstGeom prst="rect">
            <a:avLst/>
          </a:prstGeom>
        </p:spPr>
        <p:txBody>
          <a:bodyPr wrap="square">
            <a:spAutoFit/>
          </a:bodyPr>
          <a:lstStyle/>
          <a:p>
            <a:r>
              <a:rPr lang="ru-RU" sz="2799" dirty="0">
                <a:solidFill>
                  <a:schemeClr val="tx2">
                    <a:alpha val="99000"/>
                  </a:schemeClr>
                </a:solidFill>
              </a:rPr>
              <a:t>Приложение запускаются из меню</a:t>
            </a:r>
            <a:r>
              <a:rPr lang="en-US" sz="2799" dirty="0">
                <a:solidFill>
                  <a:schemeClr val="tx2">
                    <a:alpha val="99000"/>
                  </a:schemeClr>
                </a:solidFill>
              </a:rPr>
              <a:t> </a:t>
            </a:r>
            <a:r>
              <a:rPr lang="ru-RU" sz="2799" dirty="0">
                <a:solidFill>
                  <a:schemeClr val="tx2">
                    <a:alpha val="99000"/>
                  </a:schemeClr>
                </a:solidFill>
              </a:rPr>
              <a:t>Пуск</a:t>
            </a:r>
            <a:endParaRPr lang="en-US" sz="2799" dirty="0">
              <a:solidFill>
                <a:schemeClr val="tx2">
                  <a:alpha val="99000"/>
                </a:schemeClr>
              </a:solidFill>
            </a:endParaRPr>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334"/>
          <a:stretch/>
        </p:blipFill>
        <p:spPr bwMode="auto">
          <a:xfrm>
            <a:off x="1712" y="1905525"/>
            <a:ext cx="5580073" cy="470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76935" y="1881733"/>
            <a:ext cx="3514691" cy="470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5612562" y="952399"/>
            <a:ext cx="6539762" cy="953851"/>
          </a:xfrm>
          <a:prstGeom prst="rect">
            <a:avLst/>
          </a:prstGeom>
        </p:spPr>
        <p:txBody>
          <a:bodyPr wrap="square">
            <a:spAutoFit/>
          </a:bodyPr>
          <a:lstStyle/>
          <a:p>
            <a:r>
              <a:rPr lang="ru-RU" sz="2799" dirty="0">
                <a:solidFill>
                  <a:schemeClr val="tx2">
                    <a:alpha val="99000"/>
                  </a:schemeClr>
                </a:solidFill>
              </a:rPr>
              <a:t>Активация</a:t>
            </a:r>
            <a:r>
              <a:rPr lang="en-US" sz="2799" dirty="0">
                <a:solidFill>
                  <a:schemeClr val="tx2">
                    <a:alpha val="99000"/>
                  </a:schemeClr>
                </a:solidFill>
              </a:rPr>
              <a:t> </a:t>
            </a:r>
            <a:r>
              <a:rPr lang="ru-RU" sz="2799" dirty="0">
                <a:solidFill>
                  <a:schemeClr val="tx2">
                    <a:alpha val="99000"/>
                  </a:schemeClr>
                </a:solidFill>
              </a:rPr>
              <a:t>с</a:t>
            </a:r>
            <a:r>
              <a:rPr lang="en-US" sz="2799" dirty="0">
                <a:solidFill>
                  <a:schemeClr val="tx2">
                    <a:alpha val="99000"/>
                  </a:schemeClr>
                </a:solidFill>
              </a:rPr>
              <a:t> </a:t>
            </a:r>
            <a:r>
              <a:rPr lang="ru-RU" sz="2799" dirty="0" err="1">
                <a:solidFill>
                  <a:schemeClr val="tx2">
                    <a:alpha val="99000"/>
                  </a:schemeClr>
                </a:solidFill>
              </a:rPr>
              <a:t>тайла</a:t>
            </a:r>
            <a:r>
              <a:rPr lang="en-US" sz="2799" dirty="0">
                <a:solidFill>
                  <a:schemeClr val="tx2">
                    <a:alpha val="99000"/>
                  </a:schemeClr>
                </a:solidFill>
              </a:rPr>
              <a:t>, </a:t>
            </a:r>
            <a:r>
              <a:rPr lang="ru-RU" sz="2799" dirty="0">
                <a:solidFill>
                  <a:schemeClr val="tx2">
                    <a:alpha val="99000"/>
                  </a:schemeClr>
                </a:solidFill>
              </a:rPr>
              <a:t>поиска</a:t>
            </a:r>
            <a:r>
              <a:rPr lang="en-US" sz="2799" dirty="0">
                <a:solidFill>
                  <a:schemeClr val="tx2">
                    <a:alpha val="99000"/>
                  </a:schemeClr>
                </a:solidFill>
              </a:rPr>
              <a:t>, </a:t>
            </a:r>
            <a:r>
              <a:rPr lang="ru-RU" sz="2799" dirty="0" err="1">
                <a:solidFill>
                  <a:schemeClr val="tx2">
                    <a:alpha val="99000"/>
                  </a:schemeClr>
                </a:solidFill>
              </a:rPr>
              <a:t>расшаривания</a:t>
            </a:r>
            <a:r>
              <a:rPr lang="ru-RU" sz="2799" dirty="0">
                <a:solidFill>
                  <a:schemeClr val="tx2">
                    <a:alpha val="99000"/>
                  </a:schemeClr>
                </a:solidFill>
              </a:rPr>
              <a:t> и т.д.</a:t>
            </a:r>
            <a:endParaRPr lang="en-US" sz="2799" dirty="0">
              <a:solidFill>
                <a:schemeClr val="tx2">
                  <a:alpha val="99000"/>
                </a:schemeClr>
              </a:solidFill>
            </a:endParaRPr>
          </a:p>
        </p:txBody>
      </p:sp>
      <p:pic>
        <p:nvPicPr>
          <p:cNvPr id="2050" name="Picture 1" descr="image0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8001" y="4233789"/>
            <a:ext cx="3116619" cy="15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p:nvCxnSpPr>
        <p:spPr>
          <a:xfrm flipH="1" flipV="1">
            <a:off x="1711" y="6609469"/>
            <a:ext cx="12185529" cy="10048"/>
          </a:xfrm>
          <a:prstGeom prst="line">
            <a:avLst/>
          </a:prstGeom>
          <a:ln w="57150">
            <a:solidFill>
              <a:schemeClr val="bg1">
                <a:lumMod val="50000"/>
                <a:lumOff val="50000"/>
              </a:schemeClr>
            </a:solidFill>
          </a:ln>
        </p:spPr>
        <p:style>
          <a:lnRef idx="1">
            <a:schemeClr val="accent2"/>
          </a:lnRef>
          <a:fillRef idx="0">
            <a:schemeClr val="accent2"/>
          </a:fillRef>
          <a:effectRef idx="0">
            <a:schemeClr val="accent2"/>
          </a:effectRef>
          <a:fontRef idx="minor">
            <a:schemeClr val="tx1"/>
          </a:fontRef>
        </p:style>
      </p:cxnSp>
      <p:cxnSp>
        <p:nvCxnSpPr>
          <p:cNvPr id="12" name="Straight Connector 11"/>
          <p:cNvCxnSpPr/>
          <p:nvPr/>
        </p:nvCxnSpPr>
        <p:spPr>
          <a:xfrm>
            <a:off x="5581784" y="1905525"/>
            <a:ext cx="0" cy="4708967"/>
          </a:xfrm>
          <a:prstGeom prst="line">
            <a:avLst/>
          </a:prstGeom>
          <a:ln w="57150">
            <a:solidFill>
              <a:schemeClr val="bg1">
                <a:lumMod val="50000"/>
                <a:lumOff val="50000"/>
              </a:schemeClr>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048269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564" y="229434"/>
            <a:ext cx="11146110" cy="747897"/>
          </a:xfrm>
        </p:spPr>
        <p:txBody>
          <a:bodyPr/>
          <a:lstStyle/>
          <a:p>
            <a:r>
              <a:rPr lang="ru-RU" dirty="0" smtClean="0"/>
              <a:t>Активация приложений по контрактам</a:t>
            </a:r>
            <a:endParaRPr lang="en-US" dirty="0"/>
          </a:p>
        </p:txBody>
      </p:sp>
      <p:sp>
        <p:nvSpPr>
          <p:cNvPr id="3" name="Text Placeholder 2"/>
          <p:cNvSpPr>
            <a:spLocks noGrp="1"/>
          </p:cNvSpPr>
          <p:nvPr>
            <p:ph type="body" sz="quarter" idx="10"/>
          </p:nvPr>
        </p:nvSpPr>
        <p:spPr/>
        <p:txBody>
          <a:bodyPr>
            <a:noAutofit/>
          </a:bodyPr>
          <a:lstStyle/>
          <a:p>
            <a:r>
              <a:rPr lang="ru-RU" sz="3599" dirty="0"/>
              <a:t>Приложение активируются по контрактам</a:t>
            </a:r>
            <a:endParaRPr lang="en-US" sz="3599" dirty="0"/>
          </a:p>
          <a:p>
            <a:pPr lvl="1"/>
            <a:r>
              <a:rPr lang="ru-RU" sz="2799" dirty="0"/>
              <a:t>Запуск</a:t>
            </a:r>
            <a:r>
              <a:rPr lang="en-US" sz="2799" dirty="0"/>
              <a:t>, </a:t>
            </a:r>
            <a:r>
              <a:rPr lang="ru-RU" sz="2799" dirty="0"/>
              <a:t>поиск, место куда </a:t>
            </a:r>
            <a:r>
              <a:rPr lang="ru-RU" sz="2799" dirty="0" err="1"/>
              <a:t>расшарить</a:t>
            </a:r>
            <a:r>
              <a:rPr lang="ru-RU" sz="2799" dirty="0"/>
              <a:t> и т</a:t>
            </a:r>
            <a:r>
              <a:rPr lang="en-US" sz="2799" dirty="0"/>
              <a:t>.</a:t>
            </a:r>
            <a:r>
              <a:rPr lang="ru-RU" sz="2799" dirty="0"/>
              <a:t>д.</a:t>
            </a:r>
            <a:endParaRPr lang="en-US" sz="2799" dirty="0"/>
          </a:p>
          <a:p>
            <a:endParaRPr lang="en-US" sz="3599" dirty="0"/>
          </a:p>
          <a:p>
            <a:r>
              <a:rPr lang="ru-RU" sz="3599" dirty="0"/>
              <a:t>Приложению </a:t>
            </a:r>
            <a:br>
              <a:rPr lang="ru-RU" sz="3599" dirty="0"/>
            </a:br>
            <a:r>
              <a:rPr lang="ru-RU" sz="3599" dirty="0"/>
              <a:t>необходимо выполнить</a:t>
            </a:r>
            <a:br>
              <a:rPr lang="ru-RU" sz="3599" dirty="0"/>
            </a:br>
            <a:r>
              <a:rPr lang="ru-RU" sz="3599" dirty="0"/>
              <a:t>специфические </a:t>
            </a:r>
            <a:br>
              <a:rPr lang="ru-RU" sz="3599" dirty="0"/>
            </a:br>
            <a:r>
              <a:rPr lang="ru-RU" sz="3599" dirty="0"/>
              <a:t>для контракта действия</a:t>
            </a:r>
          </a:p>
          <a:p>
            <a:endParaRPr lang="ru-RU" sz="3599" dirty="0">
              <a:cs typeface="Consolas" pitchFamily="49" charset="0"/>
            </a:endParaRPr>
          </a:p>
          <a:p>
            <a:r>
              <a:rPr lang="ru-RU" sz="3599" dirty="0">
                <a:cs typeface="Consolas" pitchFamily="49" charset="0"/>
              </a:rPr>
              <a:t>Предоставляется </a:t>
            </a:r>
            <a:br>
              <a:rPr lang="ru-RU" sz="3599" dirty="0">
                <a:cs typeface="Consolas" pitchFamily="49" charset="0"/>
              </a:rPr>
            </a:br>
            <a:r>
              <a:rPr lang="ru-RU" sz="3599" dirty="0">
                <a:cs typeface="Consolas" pitchFamily="49" charset="0"/>
              </a:rPr>
              <a:t>контекст</a:t>
            </a:r>
            <a:endParaRPr lang="en-US" sz="3599" dirty="0">
              <a:cs typeface="Consolas" pitchFamily="49" charset="0"/>
            </a:endParaRPr>
          </a:p>
        </p:txBody>
      </p:sp>
      <p:grpSp>
        <p:nvGrpSpPr>
          <p:cNvPr id="4" name="Group 3"/>
          <p:cNvGrpSpPr/>
          <p:nvPr/>
        </p:nvGrpSpPr>
        <p:grpSpPr>
          <a:xfrm>
            <a:off x="5903599" y="2621022"/>
            <a:ext cx="5905071" cy="3588171"/>
            <a:chOff x="6096000" y="2266263"/>
            <a:chExt cx="5906609" cy="3589105"/>
          </a:xfrm>
        </p:grpSpPr>
        <p:sp>
          <p:nvSpPr>
            <p:cNvPr id="6" name="Flowchart: Process 5"/>
            <p:cNvSpPr/>
            <p:nvPr/>
          </p:nvSpPr>
          <p:spPr bwMode="auto">
            <a:xfrm>
              <a:off x="9021016" y="2925366"/>
              <a:ext cx="2981593" cy="2930002"/>
            </a:xfrm>
            <a:prstGeom prst="flowChartProcess">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16" tIns="45707" rIns="91412" bIns="731330" numCol="1" rtlCol="0" anchor="b" anchorCtr="0" compatLnSpc="1">
              <a:prstTxWarp prst="textNoShape">
                <a:avLst/>
              </a:prstTxWarp>
            </a:bodyPr>
            <a:lstStyle/>
            <a:p>
              <a:pPr algn="r" defTabSz="913870"/>
              <a:endParaRPr lang="en-US" sz="3199" dirty="0">
                <a:gradFill>
                  <a:gsLst>
                    <a:gs pos="0">
                      <a:schemeClr val="tx1"/>
                    </a:gs>
                    <a:gs pos="100000">
                      <a:schemeClr val="tx1"/>
                    </a:gs>
                  </a:gsLst>
                  <a:lin ang="5400000" scaled="0"/>
                </a:gradFill>
              </a:endParaRPr>
            </a:p>
            <a:p>
              <a:pPr algn="r" defTabSz="913870"/>
              <a:endParaRPr lang="en-US" sz="3199" dirty="0">
                <a:gradFill>
                  <a:gsLst>
                    <a:gs pos="0">
                      <a:schemeClr val="tx1"/>
                    </a:gs>
                    <a:gs pos="100000">
                      <a:schemeClr val="tx1"/>
                    </a:gs>
                  </a:gsLst>
                  <a:lin ang="5400000" scaled="0"/>
                </a:gradFill>
              </a:endParaRPr>
            </a:p>
            <a:p>
              <a:pPr algn="ctr" defTabSz="913870"/>
              <a:r>
                <a:rPr lang="en-US" sz="3199" dirty="0">
                  <a:gradFill>
                    <a:gsLst>
                      <a:gs pos="0">
                        <a:schemeClr val="tx1"/>
                      </a:gs>
                      <a:gs pos="100000">
                        <a:schemeClr val="tx1"/>
                      </a:gs>
                    </a:gsLst>
                    <a:lin ang="5400000" scaled="0"/>
                  </a:gradFill>
                </a:rPr>
                <a:t>Running App</a:t>
              </a:r>
              <a:endParaRPr lang="en-US" sz="3199" dirty="0">
                <a:gradFill>
                  <a:gsLst>
                    <a:gs pos="0">
                      <a:schemeClr val="tx1"/>
                    </a:gs>
                    <a:gs pos="100000">
                      <a:schemeClr val="tx1"/>
                    </a:gs>
                  </a:gsLst>
                  <a:lin ang="5400000" scaled="0"/>
                </a:gradFill>
              </a:endParaRPr>
            </a:p>
          </p:txBody>
        </p:sp>
        <p:sp>
          <p:nvSpPr>
            <p:cNvPr id="7" name="Rectangle 6"/>
            <p:cNvSpPr/>
            <p:nvPr/>
          </p:nvSpPr>
          <p:spPr bwMode="auto">
            <a:xfrm>
              <a:off x="6096002" y="2925366"/>
              <a:ext cx="2060390" cy="805195"/>
            </a:xfrm>
            <a:prstGeom prst="rect">
              <a:avLst/>
            </a:prstGeom>
            <a:solidFill>
              <a:schemeClr val="bg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2" tIns="45707" rIns="91412" bIns="45707" numCol="1" rtlCol="0" anchor="ctr" anchorCtr="0" compatLnSpc="1">
              <a:prstTxWarp prst="textNoShape">
                <a:avLst/>
              </a:prstTxWarp>
            </a:bodyPr>
            <a:lstStyle/>
            <a:p>
              <a:pPr algn="ctr" defTabSz="913870"/>
              <a:r>
                <a:rPr lang="en-US" dirty="0">
                  <a:solidFill>
                    <a:schemeClr val="tx1">
                      <a:alpha val="99000"/>
                    </a:schemeClr>
                  </a:solidFill>
                  <a:latin typeface="Consolas" pitchFamily="49" charset="0"/>
                  <a:cs typeface="Consolas" pitchFamily="49" charset="0"/>
                </a:rPr>
                <a:t>launch</a:t>
              </a:r>
              <a:endParaRPr lang="en-US" sz="2000" dirty="0">
                <a:solidFill>
                  <a:schemeClr val="tx1">
                    <a:alpha val="99000"/>
                  </a:schemeClr>
                </a:solidFill>
                <a:latin typeface="Consolas" pitchFamily="49" charset="0"/>
                <a:cs typeface="Consolas" pitchFamily="49" charset="0"/>
              </a:endParaRPr>
            </a:p>
          </p:txBody>
        </p:sp>
        <p:sp>
          <p:nvSpPr>
            <p:cNvPr id="8" name="Rectangle 7"/>
            <p:cNvSpPr/>
            <p:nvPr/>
          </p:nvSpPr>
          <p:spPr bwMode="auto">
            <a:xfrm>
              <a:off x="6096002" y="3987769"/>
              <a:ext cx="2060391" cy="805195"/>
            </a:xfrm>
            <a:prstGeom prst="rect">
              <a:avLst/>
            </a:prstGeom>
            <a:solidFill>
              <a:schemeClr val="bg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2" tIns="45707" rIns="91412" bIns="45707" numCol="1" rtlCol="0" anchor="ctr" anchorCtr="0" compatLnSpc="1">
              <a:prstTxWarp prst="textNoShape">
                <a:avLst/>
              </a:prstTxWarp>
            </a:bodyPr>
            <a:lstStyle/>
            <a:p>
              <a:pPr algn="ctr" defTabSz="913870"/>
              <a:r>
                <a:rPr lang="en-US" dirty="0" err="1">
                  <a:solidFill>
                    <a:schemeClr val="tx1">
                      <a:alpha val="99000"/>
                    </a:schemeClr>
                  </a:solidFill>
                  <a:latin typeface="Consolas" pitchFamily="49" charset="0"/>
                  <a:cs typeface="Consolas" pitchFamily="49" charset="0"/>
                </a:rPr>
                <a:t>shareTarget</a:t>
              </a:r>
              <a:endParaRPr lang="en-US" dirty="0">
                <a:solidFill>
                  <a:schemeClr val="tx1">
                    <a:alpha val="99000"/>
                  </a:schemeClr>
                </a:solidFill>
                <a:latin typeface="Consolas" pitchFamily="49" charset="0"/>
                <a:cs typeface="Consolas" pitchFamily="49" charset="0"/>
              </a:endParaRPr>
            </a:p>
          </p:txBody>
        </p:sp>
        <p:sp>
          <p:nvSpPr>
            <p:cNvPr id="10" name="Rectangle 9"/>
            <p:cNvSpPr/>
            <p:nvPr/>
          </p:nvSpPr>
          <p:spPr bwMode="auto">
            <a:xfrm>
              <a:off x="9235805" y="3155146"/>
              <a:ext cx="2552014" cy="1235219"/>
            </a:xfrm>
            <a:prstGeom prst="rect">
              <a:avLst/>
            </a:prstGeom>
            <a:ln w="50800">
              <a:solidFill>
                <a:schemeClr val="tx1"/>
              </a:solidFill>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7" rIns="91412" bIns="45707" numCol="1" rtlCol="0" anchor="ctr" anchorCtr="0" compatLnSpc="1">
              <a:prstTxWarp prst="textNoShape">
                <a:avLst/>
              </a:prstTxWarp>
            </a:bodyPr>
            <a:lstStyle/>
            <a:p>
              <a:pPr algn="ctr" defTabSz="913870"/>
              <a:r>
                <a:rPr lang="en-US" sz="2799" dirty="0">
                  <a:gradFill>
                    <a:gsLst>
                      <a:gs pos="0">
                        <a:schemeClr val="tx1"/>
                      </a:gs>
                      <a:gs pos="100000">
                        <a:schemeClr val="tx1"/>
                      </a:gs>
                    </a:gsLst>
                    <a:lin ang="5400000" scaled="0"/>
                  </a:gradFill>
                  <a:latin typeface="Consolas" pitchFamily="49" charset="0"/>
                  <a:cs typeface="Consolas" pitchFamily="49" charset="0"/>
                </a:rPr>
                <a:t>activated</a:t>
              </a:r>
              <a:endParaRPr lang="en-US" sz="2799" dirty="0">
                <a:gradFill>
                  <a:gsLst>
                    <a:gs pos="0">
                      <a:schemeClr val="tx1"/>
                    </a:gs>
                    <a:gs pos="100000">
                      <a:schemeClr val="tx1"/>
                    </a:gs>
                  </a:gsLst>
                  <a:lin ang="5400000" scaled="0"/>
                </a:gradFill>
              </a:endParaRPr>
            </a:p>
          </p:txBody>
        </p:sp>
        <p:sp>
          <p:nvSpPr>
            <p:cNvPr id="11" name="Rectangle 10"/>
            <p:cNvSpPr/>
            <p:nvPr/>
          </p:nvSpPr>
          <p:spPr>
            <a:xfrm>
              <a:off x="6096000" y="2266263"/>
              <a:ext cx="2060393" cy="584799"/>
            </a:xfrm>
            <a:prstGeom prst="rect">
              <a:avLst/>
            </a:prstGeom>
          </p:spPr>
          <p:txBody>
            <a:bodyPr wrap="square">
              <a:spAutoFit/>
            </a:bodyPr>
            <a:lstStyle/>
            <a:p>
              <a:pPr algn="ctr"/>
              <a:r>
                <a:rPr lang="ru-RU" sz="3199" dirty="0">
                  <a:solidFill>
                    <a:schemeClr val="bg1">
                      <a:lumMod val="75000"/>
                      <a:lumOff val="25000"/>
                      <a:alpha val="99000"/>
                    </a:schemeClr>
                  </a:solidFill>
                  <a:latin typeface="Consolas" pitchFamily="49" charset="0"/>
                  <a:cs typeface="Consolas" pitchFamily="49" charset="0"/>
                </a:rPr>
                <a:t>контракт</a:t>
              </a:r>
              <a:endParaRPr lang="en-US" sz="3999" dirty="0">
                <a:solidFill>
                  <a:schemeClr val="bg1">
                    <a:lumMod val="75000"/>
                    <a:lumOff val="25000"/>
                    <a:alpha val="99000"/>
                  </a:schemeClr>
                </a:solidFill>
                <a:latin typeface="Consolas" pitchFamily="49" charset="0"/>
                <a:cs typeface="Consolas" pitchFamily="49" charset="0"/>
              </a:endParaRPr>
            </a:p>
          </p:txBody>
        </p:sp>
        <p:sp>
          <p:nvSpPr>
            <p:cNvPr id="12" name="Flowchart: Extract 11"/>
            <p:cNvSpPr/>
            <p:nvPr/>
          </p:nvSpPr>
          <p:spPr bwMode="auto">
            <a:xfrm rot="5400000">
              <a:off x="7368756" y="4178584"/>
              <a:ext cx="2439896" cy="429234"/>
            </a:xfrm>
            <a:prstGeom prst="flowChartExtract">
              <a:avLst/>
            </a:prstGeom>
            <a:solidFill>
              <a:schemeClr val="tx2"/>
            </a:solidFill>
            <a:ln>
              <a:no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12" tIns="45707" rIns="91412" bIns="45707" numCol="1" rtlCol="0" anchor="ctr" anchorCtr="0" compatLnSpc="1">
              <a:prstTxWarp prst="textNoShape">
                <a:avLst/>
              </a:prstTxWarp>
            </a:bodyPr>
            <a:lstStyle/>
            <a:p>
              <a:pPr algn="ctr" defTabSz="913870"/>
              <a:endParaRPr lang="en-US" sz="2199" dirty="0">
                <a:gradFill>
                  <a:gsLst>
                    <a:gs pos="0">
                      <a:schemeClr val="tx1"/>
                    </a:gs>
                    <a:gs pos="100000">
                      <a:schemeClr val="tx1"/>
                    </a:gs>
                  </a:gsLst>
                  <a:lin ang="5400000" scaled="0"/>
                </a:gradFill>
              </a:endParaRPr>
            </a:p>
          </p:txBody>
        </p:sp>
        <p:sp>
          <p:nvSpPr>
            <p:cNvPr id="13" name="Rectangle 12"/>
            <p:cNvSpPr/>
            <p:nvPr/>
          </p:nvSpPr>
          <p:spPr bwMode="auto">
            <a:xfrm>
              <a:off x="6096000" y="5050173"/>
              <a:ext cx="2060392" cy="805195"/>
            </a:xfrm>
            <a:prstGeom prst="rect">
              <a:avLst/>
            </a:prstGeom>
            <a:solidFill>
              <a:schemeClr val="bg2"/>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2" tIns="45707" rIns="91412" bIns="45707" numCol="1" rtlCol="0" anchor="ctr" anchorCtr="0" compatLnSpc="1">
              <a:prstTxWarp prst="textNoShape">
                <a:avLst/>
              </a:prstTxWarp>
            </a:bodyPr>
            <a:lstStyle/>
            <a:p>
              <a:pPr algn="ctr" defTabSz="913870"/>
              <a:r>
                <a:rPr lang="en-US" dirty="0">
                  <a:solidFill>
                    <a:schemeClr val="tx1">
                      <a:alpha val="99000"/>
                    </a:schemeClr>
                  </a:solidFill>
                  <a:latin typeface="Consolas" pitchFamily="49" charset="0"/>
                  <a:cs typeface="Consolas" pitchFamily="49" charset="0"/>
                </a:rPr>
                <a:t>search</a:t>
              </a:r>
              <a:endParaRPr lang="en-US" dirty="0">
                <a:solidFill>
                  <a:schemeClr val="tx1">
                    <a:alpha val="99000"/>
                  </a:schemeClr>
                </a:solidFill>
              </a:endParaRPr>
            </a:p>
          </p:txBody>
        </p:sp>
      </p:grpSp>
    </p:spTree>
    <p:extLst>
      <p:ext uri="{BB962C8B-B14F-4D97-AF65-F5344CB8AC3E}">
        <p14:creationId xmlns:p14="http://schemas.microsoft.com/office/powerpoint/2010/main" val="24287845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Активация</a:t>
            </a:r>
            <a:endParaRPr lang="en-US" dirty="0"/>
          </a:p>
        </p:txBody>
      </p:sp>
      <p:sp>
        <p:nvSpPr>
          <p:cNvPr id="5" name="Text Placeholder 4"/>
          <p:cNvSpPr>
            <a:spLocks noGrp="1"/>
          </p:cNvSpPr>
          <p:nvPr>
            <p:ph type="body" sz="quarter" idx="10"/>
          </p:nvPr>
        </p:nvSpPr>
        <p:spPr>
          <a:xfrm>
            <a:off x="754912" y="1225118"/>
            <a:ext cx="10913213" cy="5299969"/>
          </a:xfrm>
        </p:spPr>
        <p:txBody>
          <a:bodyPr>
            <a:normAutofit fontScale="92500" lnSpcReduction="10000"/>
          </a:bodyPr>
          <a:lstStyle/>
          <a:p>
            <a:r>
              <a:rPr lang="en-US" sz="1800" dirty="0" smtClean="0">
                <a:solidFill>
                  <a:schemeClr val="accent2">
                    <a:lumMod val="75000"/>
                  </a:schemeClr>
                </a:solidFill>
                <a:highlight>
                  <a:srgbClr val="FFFFFF"/>
                </a:highlight>
                <a:latin typeface="Consolas"/>
              </a:rPr>
              <a:t>// Override App’s </a:t>
            </a:r>
            <a:r>
              <a:rPr lang="en-US" sz="1800" dirty="0" err="1" smtClean="0">
                <a:solidFill>
                  <a:schemeClr val="accent2">
                    <a:lumMod val="75000"/>
                  </a:schemeClr>
                </a:solidFill>
                <a:highlight>
                  <a:srgbClr val="FFFFFF"/>
                </a:highlight>
                <a:latin typeface="Consolas"/>
              </a:rPr>
              <a:t>OnLaunched</a:t>
            </a:r>
            <a:r>
              <a:rPr lang="en-US" sz="1800" dirty="0" smtClean="0">
                <a:solidFill>
                  <a:schemeClr val="accent2">
                    <a:lumMod val="75000"/>
                  </a:schemeClr>
                </a:solidFill>
                <a:highlight>
                  <a:srgbClr val="FFFFFF"/>
                </a:highlight>
                <a:latin typeface="Consolas"/>
              </a:rPr>
              <a:t> for default tile based activation</a:t>
            </a:r>
          </a:p>
          <a:p>
            <a:r>
              <a:rPr lang="en-US" sz="1800" dirty="0" smtClean="0">
                <a:solidFill>
                  <a:srgbClr val="0000FF"/>
                </a:solidFill>
                <a:highlight>
                  <a:srgbClr val="FFFFFF"/>
                </a:highlight>
                <a:latin typeface="Consolas"/>
              </a:rPr>
              <a:t>protected</a:t>
            </a:r>
            <a:r>
              <a:rPr lang="en-US" sz="1800" dirty="0" smtClean="0">
                <a:solidFill>
                  <a:srgbClr val="000000"/>
                </a:solidFill>
                <a:highlight>
                  <a:srgbClr val="FFFFFF"/>
                </a:highlight>
                <a:latin typeface="Consolas"/>
              </a:rPr>
              <a:t> </a:t>
            </a:r>
            <a:r>
              <a:rPr lang="en-US" sz="1800" dirty="0" err="1" smtClean="0">
                <a:solidFill>
                  <a:srgbClr val="0000FF"/>
                </a:solidFill>
                <a:highlight>
                  <a:srgbClr val="FFFFFF"/>
                </a:highlight>
                <a:latin typeface="Consolas"/>
              </a:rPr>
              <a:t>async</a:t>
            </a:r>
            <a:r>
              <a:rPr lang="en-US" sz="1800" dirty="0" smtClean="0">
                <a:solidFill>
                  <a:srgbClr val="000000"/>
                </a:solidFill>
                <a:highlight>
                  <a:srgbClr val="FFFFFF"/>
                </a:highlight>
                <a:latin typeface="Consolas"/>
              </a:rPr>
              <a:t> </a:t>
            </a:r>
            <a:r>
              <a:rPr lang="en-US" sz="1800" dirty="0">
                <a:solidFill>
                  <a:srgbClr val="0000FF"/>
                </a:solidFill>
                <a:highlight>
                  <a:srgbClr val="FFFFFF"/>
                </a:highlight>
                <a:latin typeface="Consolas"/>
              </a:rPr>
              <a:t>override</a:t>
            </a:r>
            <a:r>
              <a:rPr lang="en-US" sz="1800" dirty="0">
                <a:solidFill>
                  <a:srgbClr val="000000"/>
                </a:solidFill>
                <a:highlight>
                  <a:srgbClr val="FFFFFF"/>
                </a:highlight>
                <a:latin typeface="Consolas"/>
              </a:rPr>
              <a:t> </a:t>
            </a:r>
            <a:r>
              <a:rPr lang="en-US" sz="1800" dirty="0">
                <a:solidFill>
                  <a:srgbClr val="0000FF"/>
                </a:solidFill>
                <a:highlight>
                  <a:srgbClr val="FFFFFF"/>
                </a:highlight>
                <a:latin typeface="Consolas"/>
              </a:rPr>
              <a:t>void</a:t>
            </a:r>
            <a:r>
              <a:rPr lang="en-US" sz="1800" dirty="0">
                <a:solidFill>
                  <a:srgbClr val="000000"/>
                </a:solidFill>
                <a:highlight>
                  <a:srgbClr val="FFFFFF"/>
                </a:highlight>
                <a:latin typeface="Consolas"/>
              </a:rPr>
              <a:t> </a:t>
            </a:r>
            <a:r>
              <a:rPr lang="en-US" sz="1800" dirty="0" err="1">
                <a:solidFill>
                  <a:srgbClr val="000000"/>
                </a:solidFill>
                <a:highlight>
                  <a:srgbClr val="FFFFFF"/>
                </a:highlight>
                <a:latin typeface="Consolas"/>
              </a:rPr>
              <a:t>OnLaunched</a:t>
            </a:r>
            <a:r>
              <a:rPr lang="en-US" sz="1800" dirty="0">
                <a:solidFill>
                  <a:srgbClr val="000000"/>
                </a:solidFill>
                <a:highlight>
                  <a:srgbClr val="FFFFFF"/>
                </a:highlight>
                <a:latin typeface="Consolas"/>
              </a:rPr>
              <a:t>(</a:t>
            </a:r>
            <a:r>
              <a:rPr lang="en-US" sz="1800" dirty="0" err="1">
                <a:solidFill>
                  <a:srgbClr val="2B91AF"/>
                </a:solidFill>
                <a:highlight>
                  <a:srgbClr val="FFFFFF"/>
                </a:highlight>
                <a:latin typeface="Consolas"/>
              </a:rPr>
              <a:t>LaunchActivatedEventArgs</a:t>
            </a:r>
            <a:r>
              <a:rPr lang="en-US" sz="1800" dirty="0">
                <a:solidFill>
                  <a:srgbClr val="000000"/>
                </a:solidFill>
                <a:highlight>
                  <a:srgbClr val="FFFFFF"/>
                </a:highlight>
                <a:latin typeface="Consolas"/>
              </a:rPr>
              <a:t> </a:t>
            </a:r>
            <a:r>
              <a:rPr lang="en-US" sz="1800" dirty="0" err="1">
                <a:solidFill>
                  <a:srgbClr val="000000"/>
                </a:solidFill>
                <a:highlight>
                  <a:srgbClr val="FFFFFF"/>
                </a:highlight>
                <a:latin typeface="Consolas"/>
              </a:rPr>
              <a:t>args</a:t>
            </a:r>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    </a:t>
            </a:r>
            <a:r>
              <a:rPr lang="en-US" sz="1800" dirty="0">
                <a:solidFill>
                  <a:srgbClr val="0000FF"/>
                </a:solidFill>
                <a:highlight>
                  <a:srgbClr val="FFFFFF"/>
                </a:highlight>
                <a:latin typeface="Consolas"/>
              </a:rPr>
              <a:t>if</a:t>
            </a:r>
            <a:r>
              <a:rPr lang="en-US" sz="1800" dirty="0">
                <a:solidFill>
                  <a:srgbClr val="000000"/>
                </a:solidFill>
                <a:highlight>
                  <a:srgbClr val="FFFFFF"/>
                </a:highlight>
                <a:latin typeface="Consolas"/>
              </a:rPr>
              <a:t> (</a:t>
            </a:r>
            <a:r>
              <a:rPr lang="en-US" sz="1800" dirty="0" err="1">
                <a:solidFill>
                  <a:srgbClr val="000000"/>
                </a:solidFill>
                <a:highlight>
                  <a:srgbClr val="FFFFFF"/>
                </a:highlight>
                <a:latin typeface="Consolas"/>
              </a:rPr>
              <a:t>args.PreviousExecutionState</a:t>
            </a:r>
            <a:r>
              <a:rPr lang="en-US" sz="1800" dirty="0">
                <a:solidFill>
                  <a:srgbClr val="000000"/>
                </a:solidFill>
                <a:highlight>
                  <a:srgbClr val="FFFFFF"/>
                </a:highlight>
                <a:latin typeface="Consolas"/>
              </a:rPr>
              <a:t> == </a:t>
            </a:r>
            <a:r>
              <a:rPr lang="en-US" sz="1800" dirty="0" err="1">
                <a:solidFill>
                  <a:srgbClr val="2B91AF"/>
                </a:solidFill>
                <a:highlight>
                  <a:srgbClr val="FFFFFF"/>
                </a:highlight>
                <a:latin typeface="Consolas"/>
              </a:rPr>
              <a:t>ApplicationExecutionState</a:t>
            </a:r>
            <a:r>
              <a:rPr lang="en-US" sz="1800" dirty="0" err="1">
                <a:solidFill>
                  <a:srgbClr val="000000"/>
                </a:solidFill>
                <a:highlight>
                  <a:srgbClr val="FFFFFF"/>
                </a:highlight>
                <a:latin typeface="Consolas"/>
              </a:rPr>
              <a:t>.Terminated</a:t>
            </a:r>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    {</a:t>
            </a:r>
          </a:p>
          <a:p>
            <a:r>
              <a:rPr lang="en-US" sz="1800" dirty="0">
                <a:solidFill>
                  <a:srgbClr val="000000"/>
                </a:solidFill>
                <a:highlight>
                  <a:srgbClr val="FFFFFF"/>
                </a:highlight>
                <a:latin typeface="Consolas"/>
              </a:rPr>
              <a:t>        </a:t>
            </a:r>
            <a:r>
              <a:rPr lang="en-US" sz="1800" dirty="0">
                <a:solidFill>
                  <a:srgbClr val="008000"/>
                </a:solidFill>
                <a:highlight>
                  <a:srgbClr val="FFFFFF"/>
                </a:highlight>
                <a:latin typeface="Consolas"/>
              </a:rPr>
              <a:t>//     Do an asynchronous restore</a:t>
            </a:r>
            <a:endParaRPr lang="en-US" sz="1800" dirty="0">
              <a:solidFill>
                <a:srgbClr val="000000"/>
              </a:solidFill>
              <a:highlight>
                <a:srgbClr val="FFFFFF"/>
              </a:highlight>
              <a:latin typeface="Consolas"/>
            </a:endParaRPr>
          </a:p>
          <a:p>
            <a:r>
              <a:rPr lang="en-US" sz="1800" dirty="0">
                <a:solidFill>
                  <a:srgbClr val="000000"/>
                </a:solidFill>
                <a:highlight>
                  <a:srgbClr val="FFFFFF"/>
                </a:highlight>
                <a:latin typeface="Consolas"/>
              </a:rPr>
              <a:t>        </a:t>
            </a:r>
            <a:r>
              <a:rPr lang="en-US" sz="1800" dirty="0">
                <a:solidFill>
                  <a:srgbClr val="0000FF"/>
                </a:solidFill>
                <a:highlight>
                  <a:srgbClr val="FFFFFF"/>
                </a:highlight>
                <a:latin typeface="Consolas"/>
              </a:rPr>
              <a:t>await</a:t>
            </a:r>
            <a:r>
              <a:rPr lang="en-US" sz="1800" dirty="0">
                <a:solidFill>
                  <a:srgbClr val="000000"/>
                </a:solidFill>
                <a:highlight>
                  <a:srgbClr val="FFFFFF"/>
                </a:highlight>
                <a:latin typeface="Consolas"/>
              </a:rPr>
              <a:t> </a:t>
            </a:r>
            <a:r>
              <a:rPr lang="en-US" sz="1800" dirty="0" err="1">
                <a:solidFill>
                  <a:srgbClr val="2B91AF"/>
                </a:solidFill>
                <a:highlight>
                  <a:srgbClr val="FFFFFF"/>
                </a:highlight>
                <a:latin typeface="Consolas"/>
              </a:rPr>
              <a:t>SuspensionManager</a:t>
            </a:r>
            <a:r>
              <a:rPr lang="en-US" sz="1800" dirty="0" err="1">
                <a:solidFill>
                  <a:srgbClr val="000000"/>
                </a:solidFill>
                <a:highlight>
                  <a:srgbClr val="FFFFFF"/>
                </a:highlight>
                <a:latin typeface="Consolas"/>
              </a:rPr>
              <a:t>.RestoreAsync</a:t>
            </a:r>
            <a:r>
              <a:rPr lang="en-US" sz="1800" dirty="0">
                <a:solidFill>
                  <a:srgbClr val="000000"/>
                </a:solidFill>
                <a:highlight>
                  <a:srgbClr val="FFFFFF"/>
                </a:highlight>
                <a:latin typeface="Consolas"/>
              </a:rPr>
              <a:t>();</a:t>
            </a:r>
          </a:p>
          <a:p>
            <a:r>
              <a:rPr lang="en-US" sz="1800" dirty="0">
                <a:solidFill>
                  <a:srgbClr val="000000"/>
                </a:solidFill>
                <a:highlight>
                  <a:srgbClr val="FFFFFF"/>
                </a:highlight>
                <a:latin typeface="Consolas"/>
              </a:rPr>
              <a:t>    }</a:t>
            </a:r>
          </a:p>
          <a:p>
            <a:r>
              <a:rPr lang="en-US" sz="1800" dirty="0" smtClean="0">
                <a:solidFill>
                  <a:schemeClr val="accent2">
                    <a:lumMod val="75000"/>
                  </a:schemeClr>
                </a:solidFill>
                <a:highlight>
                  <a:srgbClr val="FFFFFF"/>
                </a:highlight>
                <a:latin typeface="Consolas"/>
              </a:rPr>
              <a:t>// … </a:t>
            </a:r>
            <a:endParaRPr lang="en-US" sz="1800" dirty="0">
              <a:solidFill>
                <a:schemeClr val="accent2">
                  <a:lumMod val="75000"/>
                </a:schemeClr>
              </a:solidFill>
              <a:highlight>
                <a:srgbClr val="FFFFFF"/>
              </a:highlight>
              <a:latin typeface="Consolas"/>
            </a:endParaRPr>
          </a:p>
          <a:p>
            <a:r>
              <a:rPr lang="en-US" sz="1800" dirty="0" smtClean="0">
                <a:solidFill>
                  <a:srgbClr val="000000"/>
                </a:solidFill>
                <a:highlight>
                  <a:srgbClr val="FFFFFF"/>
                </a:highlight>
                <a:latin typeface="Consolas"/>
              </a:rPr>
              <a:t>}</a:t>
            </a:r>
          </a:p>
          <a:p>
            <a:endParaRPr lang="en-US" sz="1800" dirty="0" smtClean="0">
              <a:solidFill>
                <a:schemeClr val="accent2">
                  <a:lumMod val="75000"/>
                </a:schemeClr>
              </a:solidFill>
              <a:highlight>
                <a:srgbClr val="FFFFFF"/>
              </a:highlight>
              <a:latin typeface="Consolas"/>
            </a:endParaRPr>
          </a:p>
          <a:p>
            <a:r>
              <a:rPr lang="en-US" sz="1800" dirty="0" smtClean="0">
                <a:solidFill>
                  <a:schemeClr val="accent2">
                    <a:lumMod val="75000"/>
                  </a:schemeClr>
                </a:solidFill>
                <a:highlight>
                  <a:srgbClr val="FFFFFF"/>
                </a:highlight>
                <a:latin typeface="Consolas"/>
              </a:rPr>
              <a:t>// Other App overrides for contracts activation</a:t>
            </a:r>
            <a:endParaRPr lang="en-US" sz="1800" dirty="0">
              <a:solidFill>
                <a:schemeClr val="accent2">
                  <a:lumMod val="75000"/>
                </a:schemeClr>
              </a:solidFill>
              <a:highlight>
                <a:srgbClr val="FFFFFF"/>
              </a:highlight>
              <a:latin typeface="Consolas"/>
            </a:endParaRPr>
          </a:p>
          <a:p>
            <a:r>
              <a:rPr lang="en-US" sz="1800" dirty="0">
                <a:solidFill>
                  <a:srgbClr val="0000FF"/>
                </a:solidFill>
                <a:highlight>
                  <a:srgbClr val="FFFFFF"/>
                </a:highlight>
                <a:latin typeface="Consolas"/>
              </a:rPr>
              <a:t>protected override void </a:t>
            </a:r>
            <a:r>
              <a:rPr lang="en-US" sz="1800" dirty="0" err="1"/>
              <a:t>OnShareTargetActivated</a:t>
            </a:r>
            <a:r>
              <a:rPr lang="en-US" sz="1800" dirty="0"/>
              <a:t>(</a:t>
            </a:r>
            <a:r>
              <a:rPr lang="en-US" sz="1800" dirty="0" err="1">
                <a:solidFill>
                  <a:srgbClr val="2B91AF"/>
                </a:solidFill>
                <a:highlight>
                  <a:srgbClr val="FFFFFF"/>
                </a:highlight>
                <a:latin typeface="Consolas"/>
              </a:rPr>
              <a:t>ShareTargetActivatedEventArgs</a:t>
            </a:r>
            <a:r>
              <a:rPr lang="en-US" sz="1800" dirty="0"/>
              <a:t> </a:t>
            </a:r>
            <a:r>
              <a:rPr lang="en-US" sz="1800" dirty="0" err="1"/>
              <a:t>args</a:t>
            </a:r>
            <a:r>
              <a:rPr lang="en-US" sz="1800" dirty="0" smtClean="0"/>
              <a:t>)</a:t>
            </a:r>
          </a:p>
          <a:p>
            <a:r>
              <a:rPr lang="en-US" sz="1800" dirty="0">
                <a:solidFill>
                  <a:srgbClr val="0000FF"/>
                </a:solidFill>
                <a:highlight>
                  <a:srgbClr val="FFFFFF"/>
                </a:highlight>
                <a:latin typeface="Consolas"/>
              </a:rPr>
              <a:t>protected override void </a:t>
            </a:r>
            <a:r>
              <a:rPr lang="en-US" sz="1800" dirty="0" err="1"/>
              <a:t>OnSearchActivated</a:t>
            </a:r>
            <a:r>
              <a:rPr lang="en-US" sz="1800" dirty="0"/>
              <a:t>(</a:t>
            </a:r>
            <a:r>
              <a:rPr lang="en-US" sz="1800" dirty="0" err="1">
                <a:solidFill>
                  <a:srgbClr val="2B91AF"/>
                </a:solidFill>
                <a:highlight>
                  <a:srgbClr val="FFFFFF"/>
                </a:highlight>
                <a:latin typeface="Consolas"/>
              </a:rPr>
              <a:t>SearchActivatedEventArgs</a:t>
            </a:r>
            <a:r>
              <a:rPr lang="en-US" sz="1800" dirty="0"/>
              <a:t> </a:t>
            </a:r>
            <a:r>
              <a:rPr lang="en-US" sz="1800" dirty="0" err="1"/>
              <a:t>args</a:t>
            </a:r>
            <a:r>
              <a:rPr lang="en-US" sz="1800" dirty="0" smtClean="0"/>
              <a:t>)</a:t>
            </a:r>
          </a:p>
          <a:p>
            <a:r>
              <a:rPr lang="en-US" sz="1800" dirty="0">
                <a:solidFill>
                  <a:srgbClr val="0000FF"/>
                </a:solidFill>
                <a:highlight>
                  <a:srgbClr val="FFFFFF"/>
                </a:highlight>
                <a:latin typeface="Consolas"/>
              </a:rPr>
              <a:t>protected override void </a:t>
            </a:r>
            <a:r>
              <a:rPr lang="en-US" sz="1800" dirty="0" err="1" smtClean="0"/>
              <a:t>OnFileActivated</a:t>
            </a:r>
            <a:r>
              <a:rPr lang="en-US" sz="1800" dirty="0" smtClean="0"/>
              <a:t>(</a:t>
            </a:r>
            <a:r>
              <a:rPr lang="en-US" sz="1800" dirty="0" err="1">
                <a:solidFill>
                  <a:srgbClr val="2B91AF"/>
                </a:solidFill>
                <a:highlight>
                  <a:srgbClr val="FFFFFF"/>
                </a:highlight>
                <a:latin typeface="Consolas"/>
              </a:rPr>
              <a:t>FileActivatedEventArgs</a:t>
            </a:r>
            <a:r>
              <a:rPr lang="en-US" sz="1800" dirty="0" smtClean="0"/>
              <a:t> </a:t>
            </a:r>
            <a:r>
              <a:rPr lang="en-US" sz="1800" dirty="0" err="1"/>
              <a:t>args</a:t>
            </a:r>
            <a:r>
              <a:rPr lang="en-US" sz="1800" dirty="0" smtClean="0"/>
              <a:t>)</a:t>
            </a:r>
          </a:p>
          <a:p>
            <a:r>
              <a:rPr lang="en-US" sz="1800" dirty="0">
                <a:solidFill>
                  <a:srgbClr val="0000FF"/>
                </a:solidFill>
                <a:highlight>
                  <a:srgbClr val="FFFFFF"/>
                </a:highlight>
                <a:latin typeface="Consolas"/>
              </a:rPr>
              <a:t>protected override void </a:t>
            </a:r>
            <a:r>
              <a:rPr lang="en-US" sz="1800" dirty="0" err="1" smtClean="0"/>
              <a:t>OnFileOpenPickerActivated</a:t>
            </a:r>
            <a:r>
              <a:rPr lang="en-US" sz="1800" dirty="0" smtClean="0"/>
              <a:t>(</a:t>
            </a:r>
            <a:r>
              <a:rPr lang="en-US" sz="1800" dirty="0" err="1" smtClean="0">
                <a:solidFill>
                  <a:srgbClr val="2B91AF"/>
                </a:solidFill>
                <a:highlight>
                  <a:srgbClr val="FFFFFF"/>
                </a:highlight>
                <a:latin typeface="Consolas"/>
              </a:rPr>
              <a:t>FileOpenPickerActivatedEventArgs</a:t>
            </a:r>
            <a:r>
              <a:rPr lang="en-US" sz="1800" dirty="0" smtClean="0"/>
              <a:t> </a:t>
            </a:r>
            <a:r>
              <a:rPr lang="en-US" sz="1800" dirty="0" err="1"/>
              <a:t>args</a:t>
            </a:r>
            <a:r>
              <a:rPr lang="en-US" sz="1800" dirty="0" smtClean="0"/>
              <a:t>)</a:t>
            </a:r>
          </a:p>
          <a:p>
            <a:r>
              <a:rPr lang="en-US" sz="1800" dirty="0">
                <a:solidFill>
                  <a:srgbClr val="0000FF"/>
                </a:solidFill>
                <a:highlight>
                  <a:srgbClr val="FFFFFF"/>
                </a:highlight>
                <a:latin typeface="Consolas"/>
              </a:rPr>
              <a:t>protected override void </a:t>
            </a:r>
            <a:r>
              <a:rPr lang="en-US" sz="1800" dirty="0" err="1" smtClean="0"/>
              <a:t>OnFileSavePickerActivated</a:t>
            </a:r>
            <a:r>
              <a:rPr lang="en-US" sz="1800" dirty="0" smtClean="0"/>
              <a:t>(</a:t>
            </a:r>
            <a:r>
              <a:rPr lang="en-US" sz="1800" dirty="0" err="1" smtClean="0">
                <a:solidFill>
                  <a:srgbClr val="2B91AF"/>
                </a:solidFill>
                <a:highlight>
                  <a:srgbClr val="FFFFFF"/>
                </a:highlight>
                <a:latin typeface="Consolas"/>
              </a:rPr>
              <a:t>FileSavePickerActivatedEventArgs</a:t>
            </a:r>
            <a:r>
              <a:rPr lang="en-US" sz="1800" dirty="0" smtClean="0"/>
              <a:t> </a:t>
            </a:r>
            <a:r>
              <a:rPr lang="en-US" sz="1800" dirty="0" err="1"/>
              <a:t>args</a:t>
            </a:r>
            <a:r>
              <a:rPr lang="en-US" sz="1800" dirty="0"/>
              <a:t>)</a:t>
            </a:r>
            <a:endParaRPr lang="en-US" sz="1800" dirty="0" smtClean="0"/>
          </a:p>
          <a:p>
            <a:endParaRPr lang="en-US" sz="1800" dirty="0" smtClean="0">
              <a:solidFill>
                <a:srgbClr val="000000"/>
              </a:solidFill>
              <a:highlight>
                <a:srgbClr val="FFFFFF"/>
              </a:highlight>
              <a:latin typeface="Consolas"/>
            </a:endParaRPr>
          </a:p>
        </p:txBody>
      </p:sp>
    </p:spTree>
    <p:extLst>
      <p:ext uri="{BB962C8B-B14F-4D97-AF65-F5344CB8AC3E}">
        <p14:creationId xmlns:p14="http://schemas.microsoft.com/office/powerpoint/2010/main" val="252379883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t>Активация</a:t>
            </a:r>
            <a:endParaRPr lang="en-US" dirty="0"/>
          </a:p>
        </p:txBody>
      </p:sp>
      <p:sp>
        <p:nvSpPr>
          <p:cNvPr id="5" name="Text Placeholder 4"/>
          <p:cNvSpPr>
            <a:spLocks noGrp="1"/>
          </p:cNvSpPr>
          <p:nvPr>
            <p:ph type="body" sz="quarter" idx="10"/>
          </p:nvPr>
        </p:nvSpPr>
        <p:spPr>
          <a:xfrm>
            <a:off x="754912" y="1047565"/>
            <a:ext cx="10913213" cy="5573898"/>
          </a:xfrm>
        </p:spPr>
        <p:txBody>
          <a:bodyPr>
            <a:normAutofit fontScale="92500" lnSpcReduction="20000"/>
          </a:bodyPr>
          <a:lstStyle/>
          <a:p>
            <a:r>
              <a:rPr lang="en-US" sz="1800" dirty="0" err="1" smtClean="0">
                <a:solidFill>
                  <a:srgbClr val="000000"/>
                </a:solidFill>
                <a:highlight>
                  <a:srgbClr val="FFFFFF"/>
                </a:highlight>
                <a:latin typeface="Consolas"/>
              </a:rPr>
              <a:t>Windows</a:t>
            </a:r>
            <a:r>
              <a:rPr lang="en-US" sz="1800" dirty="0" err="1" smtClean="0">
                <a:solidFill>
                  <a:srgbClr val="008080"/>
                </a:solidFill>
                <a:highlight>
                  <a:srgbClr val="FFFFFF"/>
                </a:highlight>
                <a:latin typeface="Consolas"/>
              </a:rPr>
              <a:t>.</a:t>
            </a:r>
            <a:r>
              <a:rPr lang="en-US" sz="1800" dirty="0" err="1" smtClean="0">
                <a:solidFill>
                  <a:srgbClr val="000000"/>
                </a:solidFill>
                <a:highlight>
                  <a:srgbClr val="FFFFFF"/>
                </a:highlight>
                <a:latin typeface="Consolas"/>
              </a:rPr>
              <a:t>UI</a:t>
            </a:r>
            <a:r>
              <a:rPr lang="en-US" sz="1800" dirty="0" err="1" smtClean="0">
                <a:solidFill>
                  <a:srgbClr val="008080"/>
                </a:solidFill>
                <a:highlight>
                  <a:srgbClr val="FFFFFF"/>
                </a:highlight>
                <a:latin typeface="Consolas"/>
              </a:rPr>
              <a:t>.</a:t>
            </a:r>
            <a:r>
              <a:rPr lang="en-US" sz="1800" dirty="0" err="1" smtClean="0">
                <a:solidFill>
                  <a:srgbClr val="000000"/>
                </a:solidFill>
                <a:highlight>
                  <a:srgbClr val="FFFFFF"/>
                </a:highlight>
                <a:latin typeface="Consolas"/>
              </a:rPr>
              <a:t>WebUI</a:t>
            </a:r>
            <a:r>
              <a:rPr lang="en-US" sz="1800" dirty="0" err="1" smtClean="0">
                <a:solidFill>
                  <a:srgbClr val="008080"/>
                </a:solidFill>
                <a:highlight>
                  <a:srgbClr val="FFFFFF"/>
                </a:highlight>
                <a:latin typeface="Consolas"/>
              </a:rPr>
              <a:t>.</a:t>
            </a:r>
            <a:r>
              <a:rPr lang="en-US" sz="1800" dirty="0" err="1" smtClean="0">
                <a:solidFill>
                  <a:srgbClr val="000000"/>
                </a:solidFill>
                <a:highlight>
                  <a:srgbClr val="FFFFFF"/>
                </a:highlight>
                <a:latin typeface="Consolas"/>
              </a:rPr>
              <a:t>WebUIApplication</a:t>
            </a:r>
            <a:r>
              <a:rPr lang="en-US" sz="1800" dirty="0" err="1" smtClean="0">
                <a:solidFill>
                  <a:srgbClr val="008080"/>
                </a:solidFill>
                <a:highlight>
                  <a:srgbClr val="FFFFFF"/>
                </a:highlight>
                <a:latin typeface="Consolas"/>
              </a:rPr>
              <a:t>.</a:t>
            </a:r>
            <a:r>
              <a:rPr lang="en-US" sz="1800" dirty="0" err="1" smtClean="0">
                <a:solidFill>
                  <a:srgbClr val="000000"/>
                </a:solidFill>
                <a:highlight>
                  <a:srgbClr val="FFFFFF"/>
                </a:highlight>
                <a:latin typeface="Consolas"/>
              </a:rPr>
              <a:t>addEventListener</a:t>
            </a:r>
            <a:r>
              <a:rPr lang="en-US" sz="1800" dirty="0" smtClean="0">
                <a:solidFill>
                  <a:srgbClr val="008080"/>
                </a:solidFill>
                <a:highlight>
                  <a:srgbClr val="FFFFFF"/>
                </a:highlight>
                <a:latin typeface="Consolas"/>
              </a:rPr>
              <a:t>(</a:t>
            </a:r>
            <a:r>
              <a:rPr lang="en-US" sz="1800" dirty="0" smtClean="0">
                <a:solidFill>
                  <a:srgbClr val="A31515"/>
                </a:solidFill>
                <a:highlight>
                  <a:srgbClr val="FFFFFF"/>
                </a:highlight>
                <a:latin typeface="Consolas"/>
              </a:rPr>
              <a:t>"activated"</a:t>
            </a:r>
            <a:r>
              <a:rPr lang="en-US" sz="1800" dirty="0" smtClean="0">
                <a:solidFill>
                  <a:srgbClr val="008080"/>
                </a:solidFill>
                <a:highlight>
                  <a:srgbClr val="FFFFFF"/>
                </a:highlight>
                <a:latin typeface="Consolas"/>
              </a:rPr>
              <a:t>,</a:t>
            </a:r>
            <a:r>
              <a:rPr lang="en-US" sz="1800" dirty="0" smtClean="0">
                <a:solidFill>
                  <a:srgbClr val="000000"/>
                </a:solidFill>
                <a:highlight>
                  <a:srgbClr val="FFFFFF"/>
                </a:highlight>
                <a:latin typeface="Consolas"/>
              </a:rPr>
              <a:t> </a:t>
            </a:r>
            <a:r>
              <a:rPr lang="en-US" sz="1800" dirty="0" err="1" smtClean="0">
                <a:solidFill>
                  <a:srgbClr val="000000"/>
                </a:solidFill>
                <a:highlight>
                  <a:srgbClr val="FFFFFF"/>
                </a:highlight>
                <a:latin typeface="Consolas"/>
              </a:rPr>
              <a:t>activatedHandler</a:t>
            </a:r>
            <a:r>
              <a:rPr lang="en-US" sz="1800" dirty="0" smtClean="0">
                <a:solidFill>
                  <a:srgbClr val="008080"/>
                </a:solidFill>
                <a:highlight>
                  <a:srgbClr val="FFFFFF"/>
                </a:highlight>
                <a:latin typeface="Consolas"/>
              </a:rPr>
              <a:t>);</a:t>
            </a:r>
            <a:r>
              <a:rPr lang="en-US" sz="1800" dirty="0" smtClean="0">
                <a:solidFill>
                  <a:srgbClr val="000000"/>
                </a:solidFill>
                <a:highlight>
                  <a:srgbClr val="FFFFFF"/>
                </a:highlight>
                <a:latin typeface="Consolas"/>
              </a:rPr>
              <a:t/>
            </a:r>
            <a:br>
              <a:rPr lang="en-US" sz="1800" dirty="0" smtClean="0">
                <a:solidFill>
                  <a:srgbClr val="000000"/>
                </a:solidFill>
                <a:highlight>
                  <a:srgbClr val="FFFFFF"/>
                </a:highlight>
                <a:latin typeface="Consolas"/>
              </a:rPr>
            </a:br>
            <a:endParaRPr lang="en-US" sz="1800" dirty="0" smtClean="0">
              <a:solidFill>
                <a:srgbClr val="000000"/>
              </a:solidFill>
              <a:highlight>
                <a:srgbClr val="FFFFFF"/>
              </a:highlight>
              <a:latin typeface="Consolas"/>
            </a:endParaRPr>
          </a:p>
          <a:p>
            <a:r>
              <a:rPr lang="en-US" sz="1800" dirty="0" smtClean="0">
                <a:solidFill>
                  <a:srgbClr val="0000FF"/>
                </a:solidFill>
                <a:highlight>
                  <a:srgbClr val="FFFFFF"/>
                </a:highlight>
                <a:latin typeface="Consolas"/>
              </a:rPr>
              <a:t>function</a:t>
            </a:r>
            <a:r>
              <a:rPr lang="en-US" sz="1800" dirty="0" smtClean="0">
                <a:solidFill>
                  <a:srgbClr val="000000"/>
                </a:solidFill>
                <a:highlight>
                  <a:srgbClr val="FFFFFF"/>
                </a:highlight>
                <a:latin typeface="Consolas"/>
              </a:rPr>
              <a:t> </a:t>
            </a:r>
            <a:r>
              <a:rPr lang="en-US" sz="1800" dirty="0" err="1" smtClean="0">
                <a:solidFill>
                  <a:srgbClr val="000000"/>
                </a:solidFill>
                <a:highlight>
                  <a:srgbClr val="FFFFFF"/>
                </a:highlight>
                <a:latin typeface="Consolas"/>
              </a:rPr>
              <a:t>activatedHandler</a:t>
            </a:r>
            <a:r>
              <a:rPr lang="en-US" sz="1800" dirty="0" smtClean="0">
                <a:solidFill>
                  <a:srgbClr val="008080"/>
                </a:solidFill>
                <a:highlight>
                  <a:srgbClr val="FFFFFF"/>
                </a:highlight>
                <a:latin typeface="Consolas"/>
              </a:rPr>
              <a:t>(</a:t>
            </a:r>
            <a:r>
              <a:rPr lang="en-US" sz="1800" dirty="0" err="1" smtClean="0">
                <a:solidFill>
                  <a:srgbClr val="000000"/>
                </a:solidFill>
                <a:highlight>
                  <a:srgbClr val="FFFFFF"/>
                </a:highlight>
                <a:latin typeface="Consolas"/>
              </a:rPr>
              <a:t>eventArgs</a:t>
            </a:r>
            <a:r>
              <a:rPr lang="en-US" sz="1800" dirty="0" smtClean="0">
                <a:solidFill>
                  <a:srgbClr val="008080"/>
                </a:solidFill>
                <a:highlight>
                  <a:srgbClr val="FFFFFF"/>
                </a:highlight>
                <a:latin typeface="Consolas"/>
              </a:rPr>
              <a:t>)</a:t>
            </a:r>
            <a:r>
              <a:rPr lang="en-US" sz="1800" dirty="0" smtClean="0">
                <a:solidFill>
                  <a:srgbClr val="000000"/>
                </a:solidFill>
                <a:highlight>
                  <a:srgbClr val="FFFFFF"/>
                </a:highlight>
                <a:latin typeface="Consolas"/>
              </a:rPr>
              <a:t> </a:t>
            </a:r>
            <a:r>
              <a:rPr lang="en-US" sz="1800" dirty="0" smtClean="0">
                <a:solidFill>
                  <a:srgbClr val="008080"/>
                </a:solidFill>
                <a:highlight>
                  <a:srgbClr val="FFFFFF"/>
                </a:highlight>
                <a:latin typeface="Consolas"/>
              </a:rPr>
              <a:t>{</a:t>
            </a:r>
            <a:endParaRPr lang="en-US" sz="1800" dirty="0" smtClean="0">
              <a:solidFill>
                <a:srgbClr val="000000"/>
              </a:solidFill>
              <a:highlight>
                <a:srgbClr val="FFFFFF"/>
              </a:highlight>
              <a:latin typeface="Consolas"/>
            </a:endParaRPr>
          </a:p>
          <a:p>
            <a:r>
              <a:rPr lang="en-US" sz="1800" dirty="0" smtClean="0"/>
              <a:t>   </a:t>
            </a:r>
            <a:r>
              <a:rPr lang="en-US" sz="1800" dirty="0" err="1" smtClean="0"/>
              <a:t>var</a:t>
            </a:r>
            <a:r>
              <a:rPr lang="en-US" sz="1800" dirty="0" smtClean="0"/>
              <a:t> </a:t>
            </a:r>
            <a:r>
              <a:rPr lang="en-US" sz="1800" dirty="0" err="1" smtClean="0"/>
              <a:t>aK</a:t>
            </a:r>
            <a:r>
              <a:rPr lang="en-US" sz="1800" dirty="0" smtClean="0"/>
              <a:t> = </a:t>
            </a:r>
            <a:r>
              <a:rPr lang="en-US" sz="1800" dirty="0" err="1" smtClean="0"/>
              <a:t>Windows.ApplicationModel.Activation.ActivationKind</a:t>
            </a:r>
            <a:r>
              <a:rPr lang="en-US" sz="1800" dirty="0" smtClean="0"/>
              <a:t>; </a:t>
            </a:r>
            <a:br>
              <a:rPr lang="en-US" sz="1800" dirty="0" smtClean="0"/>
            </a:br>
            <a:r>
              <a:rPr lang="en-US" sz="1800" dirty="0" smtClean="0"/>
              <a:t>   </a:t>
            </a:r>
            <a:r>
              <a:rPr lang="en-US" sz="1800" dirty="0" err="1" smtClean="0"/>
              <a:t>var</a:t>
            </a:r>
            <a:r>
              <a:rPr lang="en-US" sz="1800" dirty="0" smtClean="0"/>
              <a:t> detail = </a:t>
            </a:r>
            <a:r>
              <a:rPr lang="en-US" sz="1800" dirty="0" err="1" smtClean="0"/>
              <a:t>eventArgs.detail</a:t>
            </a:r>
            <a:r>
              <a:rPr lang="en-US" sz="1800" dirty="0" smtClean="0"/>
              <a:t>; </a:t>
            </a:r>
          </a:p>
          <a:p>
            <a:r>
              <a:rPr lang="en-US" sz="1800" dirty="0" smtClean="0"/>
              <a:t/>
            </a:r>
            <a:br>
              <a:rPr lang="en-US" sz="1800" dirty="0" smtClean="0"/>
            </a:br>
            <a:r>
              <a:rPr lang="en-US" sz="1800" dirty="0" smtClean="0"/>
              <a:t>        if (</a:t>
            </a:r>
            <a:r>
              <a:rPr lang="en-US" sz="1800" dirty="0" err="1" smtClean="0"/>
              <a:t>detail.kind</a:t>
            </a:r>
            <a:r>
              <a:rPr lang="en-US" sz="1800" dirty="0" smtClean="0"/>
              <a:t> === </a:t>
            </a:r>
            <a:r>
              <a:rPr lang="en-US" sz="1800" dirty="0" err="1" smtClean="0"/>
              <a:t>aK.launch</a:t>
            </a:r>
            <a:r>
              <a:rPr lang="en-US" sz="1800" dirty="0" smtClean="0"/>
              <a:t>) {</a:t>
            </a:r>
          </a:p>
          <a:p>
            <a:r>
              <a:rPr lang="en-US" sz="1800" dirty="0" smtClean="0"/>
              <a:t>	    if (</a:t>
            </a:r>
            <a:r>
              <a:rPr lang="en-US" sz="1800" dirty="0" err="1" smtClean="0"/>
              <a:t>detail.arguments</a:t>
            </a:r>
            <a:r>
              <a:rPr lang="en-US" sz="1800" dirty="0" smtClean="0"/>
              <a:t> !== "") console.log("tile: " + </a:t>
            </a:r>
            <a:r>
              <a:rPr lang="en-US" sz="1800" dirty="0" err="1" smtClean="0"/>
              <a:t>detail.arguments</a:t>
            </a:r>
            <a:r>
              <a:rPr lang="en-US" sz="1800" dirty="0" smtClean="0"/>
              <a:t>);             </a:t>
            </a:r>
          </a:p>
          <a:p>
            <a:r>
              <a:rPr lang="en-US" sz="1800" dirty="0" smtClean="0"/>
              <a:t>        }</a:t>
            </a:r>
          </a:p>
          <a:p>
            <a:r>
              <a:rPr lang="en-US" sz="1800" dirty="0" smtClean="0"/>
              <a:t>        else if (</a:t>
            </a:r>
            <a:r>
              <a:rPr lang="en-US" sz="1800" dirty="0" err="1" smtClean="0"/>
              <a:t>detail.kind</a:t>
            </a:r>
            <a:r>
              <a:rPr lang="en-US" sz="1800" dirty="0" smtClean="0"/>
              <a:t> === </a:t>
            </a:r>
            <a:r>
              <a:rPr lang="en-US" sz="1800" dirty="0" err="1" smtClean="0"/>
              <a:t>aK.search</a:t>
            </a:r>
            <a:r>
              <a:rPr lang="en-US" sz="1800" dirty="0" smtClean="0"/>
              <a:t>)  console.log (</a:t>
            </a:r>
            <a:r>
              <a:rPr lang="en-US" sz="1800" dirty="0" err="1" smtClean="0"/>
              <a:t>detail.queryText</a:t>
            </a:r>
            <a:r>
              <a:rPr lang="en-US" sz="1800" dirty="0" smtClean="0"/>
              <a:t> );         </a:t>
            </a:r>
            <a:br>
              <a:rPr lang="en-US" sz="1800" dirty="0" smtClean="0"/>
            </a:br>
            <a:endParaRPr lang="en-US" sz="1800" dirty="0" smtClean="0"/>
          </a:p>
          <a:p>
            <a:r>
              <a:rPr lang="en-US" sz="1800" dirty="0" smtClean="0"/>
              <a:t>        else  console.log(</a:t>
            </a:r>
            <a:r>
              <a:rPr lang="en-US" sz="1800" dirty="0" err="1" smtClean="0"/>
              <a:t>detail.kind</a:t>
            </a:r>
            <a:r>
              <a:rPr lang="en-US" sz="1800" dirty="0" smtClean="0"/>
              <a:t>);   </a:t>
            </a:r>
            <a:r>
              <a:rPr lang="en-US" sz="1800" dirty="0" smtClean="0">
                <a:solidFill>
                  <a:schemeClr val="accent5">
                    <a:lumMod val="50000"/>
                  </a:schemeClr>
                </a:solidFill>
              </a:rPr>
              <a:t>/*  </a:t>
            </a:r>
            <a:r>
              <a:rPr lang="en-US" sz="1800" dirty="0" err="1" smtClean="0">
                <a:solidFill>
                  <a:schemeClr val="accent5">
                    <a:lumMod val="50000"/>
                  </a:schemeClr>
                </a:solidFill>
              </a:rPr>
              <a:t>aK.shareTarget</a:t>
            </a:r>
            <a:r>
              <a:rPr lang="en-US" sz="1800" dirty="0" smtClean="0">
                <a:solidFill>
                  <a:schemeClr val="accent5">
                    <a:lumMod val="50000"/>
                  </a:schemeClr>
                </a:solidFill>
              </a:rPr>
              <a:t>  ||  </a:t>
            </a:r>
            <a:r>
              <a:rPr lang="en-US" sz="1800" dirty="0" err="1" smtClean="0">
                <a:solidFill>
                  <a:schemeClr val="accent5">
                    <a:lumMod val="50000"/>
                  </a:schemeClr>
                </a:solidFill>
              </a:rPr>
              <a:t>aK.cameraSettings</a:t>
            </a:r>
            <a:r>
              <a:rPr lang="en-US" sz="1800" dirty="0" smtClean="0">
                <a:solidFill>
                  <a:schemeClr val="accent5">
                    <a:lumMod val="50000"/>
                  </a:schemeClr>
                </a:solidFill>
              </a:rPr>
              <a:t> || </a:t>
            </a:r>
          </a:p>
          <a:p>
            <a:r>
              <a:rPr lang="en-US" sz="1800" dirty="0" smtClean="0">
                <a:solidFill>
                  <a:schemeClr val="accent5">
                    <a:lumMod val="50000"/>
                  </a:schemeClr>
                </a:solidFill>
              </a:rPr>
              <a:t>                </a:t>
            </a:r>
            <a:r>
              <a:rPr lang="en-US" sz="1800" dirty="0" err="1" smtClean="0">
                <a:solidFill>
                  <a:schemeClr val="accent5">
                    <a:lumMod val="50000"/>
                  </a:schemeClr>
                </a:solidFill>
              </a:rPr>
              <a:t>aK.contactPicker</a:t>
            </a:r>
            <a:r>
              <a:rPr lang="en-US" sz="1800" dirty="0" smtClean="0">
                <a:solidFill>
                  <a:schemeClr val="accent5">
                    <a:lumMod val="50000"/>
                  </a:schemeClr>
                </a:solidFill>
              </a:rPr>
              <a:t> || </a:t>
            </a:r>
            <a:r>
              <a:rPr lang="en-US" sz="1800" dirty="0" err="1" smtClean="0">
                <a:solidFill>
                  <a:schemeClr val="accent5">
                    <a:lumMod val="50000"/>
                  </a:schemeClr>
                </a:solidFill>
              </a:rPr>
              <a:t>aK.device</a:t>
            </a:r>
            <a:r>
              <a:rPr lang="en-US" sz="1800" dirty="0" smtClean="0">
                <a:solidFill>
                  <a:schemeClr val="accent5">
                    <a:lumMod val="50000"/>
                  </a:schemeClr>
                </a:solidFill>
              </a:rPr>
              <a:t> || </a:t>
            </a:r>
            <a:r>
              <a:rPr lang="en-US" sz="1800" dirty="0" err="1" smtClean="0">
                <a:solidFill>
                  <a:schemeClr val="accent5">
                    <a:lumMod val="50000"/>
                  </a:schemeClr>
                </a:solidFill>
              </a:rPr>
              <a:t>aK.file</a:t>
            </a:r>
            <a:r>
              <a:rPr lang="en-US" sz="1800" dirty="0" smtClean="0">
                <a:solidFill>
                  <a:schemeClr val="accent5">
                    <a:lumMod val="50000"/>
                  </a:schemeClr>
                </a:solidFill>
              </a:rPr>
              <a:t> || </a:t>
            </a:r>
            <a:r>
              <a:rPr lang="en-US" sz="1800" dirty="0" err="1" smtClean="0">
                <a:solidFill>
                  <a:schemeClr val="accent5">
                    <a:lumMod val="50000"/>
                  </a:schemeClr>
                </a:solidFill>
              </a:rPr>
              <a:t>aK.fileOpenPicker</a:t>
            </a:r>
            <a:r>
              <a:rPr lang="en-US" sz="1800" dirty="0" smtClean="0">
                <a:solidFill>
                  <a:schemeClr val="accent5">
                    <a:lumMod val="50000"/>
                  </a:schemeClr>
                </a:solidFill>
              </a:rPr>
              <a:t> || .. */</a:t>
            </a:r>
            <a:r>
              <a:rPr lang="en-US" sz="1800" dirty="0" smtClean="0"/>
              <a:t/>
            </a:r>
            <a:br>
              <a:rPr lang="en-US" sz="1800" dirty="0" smtClean="0"/>
            </a:br>
            <a:r>
              <a:rPr lang="en-US" sz="1800" dirty="0" smtClean="0"/>
              <a:t>       </a:t>
            </a:r>
          </a:p>
          <a:p>
            <a:r>
              <a:rPr lang="en-US" sz="1800" dirty="0" smtClean="0">
                <a:solidFill>
                  <a:schemeClr val="accent5">
                    <a:lumMod val="50000"/>
                  </a:schemeClr>
                </a:solidFill>
              </a:rPr>
              <a:t>        // previous state:</a:t>
            </a:r>
          </a:p>
          <a:p>
            <a:r>
              <a:rPr lang="en-US" sz="1800" dirty="0" smtClean="0"/>
              <a:t>        </a:t>
            </a:r>
            <a:r>
              <a:rPr lang="en-US" sz="1800" dirty="0" err="1" smtClean="0"/>
              <a:t>var</a:t>
            </a:r>
            <a:r>
              <a:rPr lang="en-US" sz="1800" dirty="0" smtClean="0"/>
              <a:t> </a:t>
            </a:r>
            <a:r>
              <a:rPr lang="en-US" sz="1800" dirty="0" err="1" smtClean="0"/>
              <a:t>previousState</a:t>
            </a:r>
            <a:r>
              <a:rPr lang="en-US" sz="1800" dirty="0" smtClean="0"/>
              <a:t> = </a:t>
            </a:r>
            <a:r>
              <a:rPr lang="en-US" sz="1800" dirty="0" err="1" smtClean="0"/>
              <a:t>Windows.ApplicationModel.Activation.ApplicationExecutionState</a:t>
            </a:r>
            <a:r>
              <a:rPr lang="en-US" sz="1800" dirty="0" smtClean="0"/>
              <a:t>; </a:t>
            </a:r>
          </a:p>
          <a:p>
            <a:r>
              <a:rPr lang="en-US" sz="1800" dirty="0" smtClean="0"/>
              <a:t>        if (</a:t>
            </a:r>
            <a:r>
              <a:rPr lang="en-US" sz="1800" dirty="0" err="1" smtClean="0"/>
              <a:t>detail.previousExecutionState</a:t>
            </a:r>
            <a:r>
              <a:rPr lang="en-US" sz="1800" dirty="0" smtClean="0"/>
              <a:t> === </a:t>
            </a:r>
            <a:r>
              <a:rPr lang="en-US" sz="1800" dirty="0" err="1" smtClean="0"/>
              <a:t>previousState.terminated</a:t>
            </a:r>
            <a:r>
              <a:rPr lang="en-US" sz="1800" dirty="0" smtClean="0"/>
              <a:t> ) </a:t>
            </a:r>
          </a:p>
          <a:p>
            <a:r>
              <a:rPr lang="en-US" sz="1800" dirty="0" smtClean="0"/>
              <a:t>            console.log("load state, since we were terminated ");               </a:t>
            </a:r>
          </a:p>
          <a:p>
            <a:r>
              <a:rPr lang="en-US" sz="1800" dirty="0" smtClean="0"/>
              <a:t>   }</a:t>
            </a:r>
          </a:p>
          <a:p>
            <a:r>
              <a:rPr lang="en-US" sz="1800" dirty="0" smtClean="0">
                <a:solidFill>
                  <a:srgbClr val="000000"/>
                </a:solidFill>
                <a:highlight>
                  <a:srgbClr val="FFFFFF"/>
                </a:highlight>
                <a:latin typeface="Consolas"/>
              </a:rPr>
              <a:t>}</a:t>
            </a:r>
          </a:p>
        </p:txBody>
      </p:sp>
    </p:spTree>
    <p:extLst>
      <p:ext uri="{BB962C8B-B14F-4D97-AF65-F5344CB8AC3E}">
        <p14:creationId xmlns:p14="http://schemas.microsoft.com/office/powerpoint/2010/main" val="220377935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CS_XAML GridView Databinding</Template>
  <TotalTime>32</TotalTime>
  <Words>1242</Words>
  <Application>Microsoft Office PowerPoint</Application>
  <PresentationFormat>Custom</PresentationFormat>
  <Paragraphs>277</Paragraphs>
  <Slides>22</Slides>
  <Notes>15</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22</vt:i4>
      </vt:variant>
    </vt:vector>
  </HeadingPairs>
  <TitlesOfParts>
    <vt:vector size="33" baseType="lpstr">
      <vt:lpstr>MS Mincho</vt:lpstr>
      <vt:lpstr>Arial</vt:lpstr>
      <vt:lpstr>Calibri</vt:lpstr>
      <vt:lpstr>Consolas</vt:lpstr>
      <vt:lpstr>Courier New</vt:lpstr>
      <vt:lpstr>Lucida Sans Typewriter</vt:lpstr>
      <vt:lpstr>Segoe UI</vt:lpstr>
      <vt:lpstr>Segoe UI Light</vt:lpstr>
      <vt:lpstr>Wingdings</vt:lpstr>
      <vt:lpstr>Metro Template Light 16x9</vt:lpstr>
      <vt:lpstr>Metro Template Colored Titles Segoe UI 16x9</vt:lpstr>
      <vt:lpstr>PowerPoint Presentation</vt:lpstr>
      <vt:lpstr>PowerPoint Presentation</vt:lpstr>
      <vt:lpstr>Жизненный цикл по шагам</vt:lpstr>
      <vt:lpstr>Жизненный цикл по шагам</vt:lpstr>
      <vt:lpstr>Запуск приложений</vt:lpstr>
      <vt:lpstr>Приложения запускаются по другому</vt:lpstr>
      <vt:lpstr>Активация приложений по контрактам</vt:lpstr>
      <vt:lpstr>Активация</vt:lpstr>
      <vt:lpstr>Активация</vt:lpstr>
      <vt:lpstr>Приложения, которые работают даже когда их не видит пользователь</vt:lpstr>
      <vt:lpstr>Проигрывание аудио в фоновом режиме</vt:lpstr>
      <vt:lpstr>Загрузка/выгрузка в фоновом режиме</vt:lpstr>
      <vt:lpstr>Lock Screen приложения</vt:lpstr>
      <vt:lpstr>Пользователь продолжает контролировать</vt:lpstr>
      <vt:lpstr>Исполнение = Триггер+ [Условие] </vt:lpstr>
      <vt:lpstr>MaintenanceTrigger</vt:lpstr>
      <vt:lpstr>Регистрация задачи</vt:lpstr>
      <vt:lpstr>Регистрация задачи</vt:lpstr>
      <vt:lpstr>Определите</vt:lpstr>
      <vt:lpstr>Определите </vt:lpstr>
      <vt:lpstr>Используйте живые тайлы, чтобы показать, что приложение всегда работает</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Stas Pavlov</dc:creator>
  <cp:keywords>&lt;Any Related Keywords&gt;</cp:keywords>
  <dc:description>Audience Type: Internal</dc:description>
  <cp:lastModifiedBy>Stas Pavlov</cp:lastModifiedBy>
  <cp:revision>4</cp:revision>
  <dcterms:created xsi:type="dcterms:W3CDTF">2013-04-16T07:36:18Z</dcterms:created>
  <dcterms:modified xsi:type="dcterms:W3CDTF">2013-04-16T08:08:59Z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