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9" r:id="rId4"/>
    <p:sldMasterId id="2147483928" r:id="rId5"/>
  </p:sldMasterIdLst>
  <p:notesMasterIdLst>
    <p:notesMasterId r:id="rId25"/>
  </p:notesMasterIdLst>
  <p:handoutMasterIdLst>
    <p:handoutMasterId r:id="rId26"/>
  </p:handoutMasterIdLst>
  <p:sldIdLst>
    <p:sldId id="677" r:id="rId6"/>
    <p:sldId id="678" r:id="rId7"/>
    <p:sldId id="593" r:id="rId8"/>
    <p:sldId id="595" r:id="rId9"/>
    <p:sldId id="596" r:id="rId10"/>
    <p:sldId id="651" r:id="rId11"/>
    <p:sldId id="652" r:id="rId12"/>
    <p:sldId id="679" r:id="rId13"/>
    <p:sldId id="637" r:id="rId14"/>
    <p:sldId id="659" r:id="rId15"/>
    <p:sldId id="660" r:id="rId16"/>
    <p:sldId id="671" r:id="rId17"/>
    <p:sldId id="672" r:id="rId18"/>
    <p:sldId id="642" r:id="rId19"/>
    <p:sldId id="673" r:id="rId20"/>
    <p:sldId id="680" r:id="rId21"/>
    <p:sldId id="682" r:id="rId22"/>
    <p:sldId id="683" r:id="rId23"/>
    <p:sldId id="681" r:id="rId24"/>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C203ABEB-2F91-4EB4-811D-90E6A31DF5A2}">
          <p14:sldIdLst>
            <p14:sldId id="677"/>
            <p14:sldId id="678"/>
            <p14:sldId id="593"/>
            <p14:sldId id="595"/>
          </p14:sldIdLst>
        </p14:section>
        <p14:section name="Search" id="{3134B837-DC82-4AD0-A289-C27747844212}">
          <p14:sldIdLst>
            <p14:sldId id="596"/>
            <p14:sldId id="651"/>
            <p14:sldId id="652"/>
            <p14:sldId id="679"/>
          </p14:sldIdLst>
        </p14:section>
        <p14:section name="Share" id="{EC498F1B-ED91-4B88-9E68-B4F3D7C45D2F}">
          <p14:sldIdLst>
            <p14:sldId id="637"/>
            <p14:sldId id="659"/>
            <p14:sldId id="660"/>
            <p14:sldId id="671"/>
            <p14:sldId id="672"/>
          </p14:sldIdLst>
        </p14:section>
        <p14:section name="Settings" id="{FD953C5C-437B-488D-A1AC-42B8DD25258B}">
          <p14:sldIdLst>
            <p14:sldId id="642"/>
            <p14:sldId id="673"/>
            <p14:sldId id="680"/>
            <p14:sldId id="682"/>
            <p14:sldId id="683"/>
            <p14:sldId id="681"/>
          </p14:sldIdLst>
        </p14:section>
      </p14:sectionLst>
    </p:ext>
    <p:ext uri="{EFAFB233-063F-42B5-8137-9DF3F51BA10A}">
      <p15:sldGuideLst xmlns:p15="http://schemas.microsoft.com/office/powerpoint/2012/main" xmlns="">
        <p15:guide id="1" orient="horz" pos="144">
          <p15:clr>
            <a:srgbClr val="A4A3A4"/>
          </p15:clr>
        </p15:guide>
        <p15:guide id="2" orient="horz" pos="1200">
          <p15:clr>
            <a:srgbClr val="A4A3A4"/>
          </p15:clr>
        </p15:guide>
        <p15:guide id="3" orient="horz" pos="2173">
          <p15:clr>
            <a:srgbClr val="A4A3A4"/>
          </p15:clr>
        </p15:guide>
        <p15:guide id="4" orient="horz" pos="4176">
          <p15:clr>
            <a:srgbClr val="A4A3A4"/>
          </p15:clr>
        </p15:guide>
        <p15:guide id="5" orient="horz" pos="1488">
          <p15:clr>
            <a:srgbClr val="A4A3A4"/>
          </p15:clr>
        </p15:guide>
        <p15:guide id="6" orient="horz" pos="454">
          <p15:clr>
            <a:srgbClr val="A4A3A4"/>
          </p15:clr>
        </p15:guide>
        <p15:guide id="7" pos="3840">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rek Gebhard" initials="DG" lastIdx="11" clrIdx="0"/>
  <p:cmAuthor id="1" name="Brian Uphoff" initials="BU" lastIdx="7" clrIdx="1"/>
  <p:cmAuthor id="2" name="Chris Mayo" initials="CM"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8845"/>
    <a:srgbClr val="000000"/>
    <a:srgbClr val="FFFFFF"/>
    <a:srgbClr val="EF4423"/>
    <a:srgbClr val="292929"/>
    <a:srgbClr val="65BC46"/>
    <a:srgbClr val="457EC1"/>
    <a:srgbClr val="59CC0E"/>
    <a:srgbClr val="0087FF"/>
    <a:srgbClr val="FF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91" autoAdjust="0"/>
    <p:restoredTop sz="79461" autoAdjust="0"/>
  </p:normalViewPr>
  <p:slideViewPr>
    <p:cSldViewPr snapToGrid="0" snapToObjects="1">
      <p:cViewPr varScale="1">
        <p:scale>
          <a:sx n="54" d="100"/>
          <a:sy n="54" d="100"/>
        </p:scale>
        <p:origin x="-126" y="-84"/>
      </p:cViewPr>
      <p:guideLst>
        <p:guide orient="horz" pos="144"/>
        <p:guide orient="horz" pos="1200"/>
        <p:guide orient="horz" pos="2173"/>
        <p:guide orient="horz" pos="4176"/>
        <p:guide orient="horz" pos="1488"/>
        <p:guide orient="horz" pos="454"/>
        <p:guide pos="3840"/>
        <p:guide pos="327"/>
        <p:guide pos="1190"/>
        <p:guide pos="7350"/>
        <p:guide pos="7063"/>
        <p:guide pos="611"/>
      </p:guideLst>
    </p:cSldViewPr>
  </p:slideViewPr>
  <p:notesTextViewPr>
    <p:cViewPr>
      <p:scale>
        <a:sx n="100" d="100"/>
        <a:sy n="100" d="100"/>
      </p:scale>
      <p:origin x="0" y="0"/>
    </p:cViewPr>
  </p:notesTextViewPr>
  <p:sorterViewPr>
    <p:cViewPr varScale="1">
      <p:scale>
        <a:sx n="1" d="1"/>
        <a:sy n="1" d="1"/>
      </p:scale>
      <p:origin x="0" y="30"/>
    </p:cViewPr>
  </p:sorterViewPr>
  <p:notesViewPr>
    <p:cSldViewPr snapToGrid="0" snapToObjects="1" showGuides="1">
      <p:cViewPr varScale="1">
        <p:scale>
          <a:sx n="80" d="100"/>
          <a:sy n="80" d="100"/>
        </p:scale>
        <p:origin x="-292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4/10/2013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4/10/2013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326560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a:t>
            </a:r>
            <a:r>
              <a:rPr lang="en-US" dirty="0" err="1" smtClean="0"/>
              <a:t>decompiler</a:t>
            </a:r>
            <a:r>
              <a:rPr lang="en-US" dirty="0" smtClean="0"/>
              <a:t> (</a:t>
            </a:r>
            <a:r>
              <a:rPr lang="en-US" dirty="0" err="1" smtClean="0"/>
              <a:t>ILSpy</a:t>
            </a:r>
            <a:r>
              <a:rPr lang="en-US" dirty="0" smtClean="0"/>
              <a:t>) to show the details of: </a:t>
            </a:r>
          </a:p>
          <a:p>
            <a:pPr marL="384431" lvl="1" indent="-171450">
              <a:buFont typeface="Arial" pitchFamily="34" charset="0"/>
              <a:buChar char="•"/>
            </a:pPr>
            <a:r>
              <a:rPr lang="en-US" dirty="0" err="1" smtClean="0"/>
              <a:t>ShareOperation</a:t>
            </a:r>
            <a:endParaRPr lang="en-US" dirty="0" smtClean="0"/>
          </a:p>
          <a:p>
            <a:pPr marL="384431" lvl="1" indent="-171450">
              <a:buFont typeface="Arial" pitchFamily="34" charset="0"/>
              <a:buChar char="•"/>
            </a:pPr>
            <a:r>
              <a:rPr lang="en-US" dirty="0" err="1" smtClean="0"/>
              <a:t>DataPackageView</a:t>
            </a:r>
            <a:r>
              <a:rPr lang="en-US" dirty="0" smtClean="0"/>
              <a:t>: the</a:t>
            </a:r>
            <a:r>
              <a:rPr lang="en-US" baseline="0" dirty="0" smtClean="0"/>
              <a:t> sibling of </a:t>
            </a:r>
            <a:r>
              <a:rPr lang="en-US" baseline="0" dirty="0" err="1" smtClean="0"/>
              <a:t>DataPackage</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118472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Show the</a:t>
            </a:r>
            <a:r>
              <a:rPr lang="en-US" baseline="0" dirty="0" smtClean="0"/>
              <a:t> “(2) Add settings commands to the settings charm” scenario</a:t>
            </a:r>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See the following for a XAML implementation of </a:t>
            </a:r>
            <a:r>
              <a:rPr lang="en-US" dirty="0" err="1" smtClean="0"/>
              <a:t>Javascript</a:t>
            </a:r>
            <a:r>
              <a:rPr lang="en-US" dirty="0" smtClean="0"/>
              <a:t> </a:t>
            </a:r>
            <a:r>
              <a:rPr lang="en-US" dirty="0" err="1" smtClean="0"/>
              <a:t>SettingsFlyout</a:t>
            </a:r>
            <a:r>
              <a:rPr lang="en-US" dirty="0" smtClean="0"/>
              <a:t>:</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http://timheuer.com/blog/archive/2012/03/06/creating-custom-settings-pane-xaml-windows-8.aspx for XAML implementation</a:t>
            </a:r>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118472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fr-FR" dirty="0" err="1" smtClean="0"/>
              <a:t>Windows+Q</a:t>
            </a:r>
            <a:r>
              <a:rPr lang="fr-FR" dirty="0" smtClean="0"/>
              <a:t>/F(iles)</a:t>
            </a:r>
          </a:p>
          <a:p>
            <a:pPr marL="228600" indent="-228600">
              <a:buAutoNum type="arabicPeriod"/>
            </a:pPr>
            <a:r>
              <a:rPr lang="fr-FR" dirty="0" err="1" smtClean="0"/>
              <a:t>Mandatory</a:t>
            </a:r>
            <a:r>
              <a:rPr lang="fr-FR" dirty="0" smtClean="0"/>
              <a:t> for applications </a:t>
            </a:r>
            <a:r>
              <a:rPr lang="fr-FR" dirty="0" err="1" smtClean="0"/>
              <a:t>that</a:t>
            </a:r>
            <a:r>
              <a:rPr lang="fr-FR" dirty="0" smtClean="0"/>
              <a:t> support « </a:t>
            </a:r>
            <a:r>
              <a:rPr lang="fr-FR" dirty="0" err="1" smtClean="0"/>
              <a:t>Search</a:t>
            </a:r>
            <a:r>
              <a:rPr lang="fr-FR" dirty="0" smtClean="0"/>
              <a:t> » </a:t>
            </a:r>
            <a:r>
              <a:rPr lang="fr-FR" dirty="0" err="1" smtClean="0"/>
              <a:t>feature</a:t>
            </a:r>
            <a:r>
              <a:rPr lang="fr-FR" dirty="0" smtClean="0"/>
              <a:t> </a:t>
            </a:r>
            <a:r>
              <a:rPr lang="fr-FR" dirty="0" smtClean="0">
                <a:sym typeface="Wingdings" pitchFamily="2" charset="2"/>
              </a:rPr>
              <a:t> end</a:t>
            </a:r>
            <a:r>
              <a:rPr lang="fr-FR" baseline="0" dirty="0" smtClean="0">
                <a:sym typeface="Wingdings" pitchFamily="2" charset="2"/>
              </a:rPr>
              <a:t> </a:t>
            </a:r>
            <a:r>
              <a:rPr lang="fr-FR" baseline="0" dirty="0" err="1" smtClean="0">
                <a:sym typeface="Wingdings" pitchFamily="2" charset="2"/>
              </a:rPr>
              <a:t>users</a:t>
            </a:r>
            <a:r>
              <a:rPr lang="fr-FR" baseline="0" dirty="0" smtClean="0">
                <a:sym typeface="Wingdings" pitchFamily="2" charset="2"/>
              </a:rPr>
              <a:t> know </a:t>
            </a:r>
            <a:r>
              <a:rPr lang="fr-FR" baseline="0" dirty="0" err="1" smtClean="0">
                <a:sym typeface="Wingdings" pitchFamily="2" charset="2"/>
              </a:rPr>
              <a:t>where</a:t>
            </a:r>
            <a:r>
              <a:rPr lang="fr-FR" baseline="0" dirty="0" smtClean="0">
                <a:sym typeface="Wingdings" pitchFamily="2" charset="2"/>
              </a:rPr>
              <a:t> to </a:t>
            </a:r>
            <a:r>
              <a:rPr lang="fr-FR" baseline="0" dirty="0" err="1" smtClean="0">
                <a:sym typeface="Wingdings" pitchFamily="2" charset="2"/>
              </a:rPr>
              <a:t>search</a:t>
            </a:r>
            <a:r>
              <a:rPr lang="fr-FR" baseline="0" dirty="0" smtClean="0">
                <a:sym typeface="Wingdings" pitchFamily="2" charset="2"/>
              </a:rPr>
              <a:t> in the UI </a:t>
            </a:r>
            <a:r>
              <a:rPr lang="fr-FR" baseline="0" dirty="0" err="1" smtClean="0">
                <a:sym typeface="Wingdings" pitchFamily="2" charset="2"/>
              </a:rPr>
              <a:t>whatever</a:t>
            </a:r>
            <a:r>
              <a:rPr lang="fr-FR" baseline="0" dirty="0" smtClean="0">
                <a:sym typeface="Wingdings" pitchFamily="2" charset="2"/>
              </a:rPr>
              <a:t> App </a:t>
            </a:r>
            <a:r>
              <a:rPr lang="fr-FR" baseline="0" dirty="0" err="1" smtClean="0">
                <a:sym typeface="Wingdings" pitchFamily="2" charset="2"/>
              </a:rPr>
              <a:t>they</a:t>
            </a:r>
            <a:r>
              <a:rPr lang="fr-FR" baseline="0" dirty="0" smtClean="0">
                <a:sym typeface="Wingdings" pitchFamily="2" charset="2"/>
              </a:rPr>
              <a:t> are </a:t>
            </a:r>
            <a:r>
              <a:rPr lang="fr-FR" baseline="0" dirty="0" err="1" smtClean="0">
                <a:sym typeface="Wingdings" pitchFamily="2" charset="2"/>
              </a:rPr>
              <a:t>using</a:t>
            </a:r>
            <a:endParaRPr lang="fr-FR" dirty="0" smtClean="0"/>
          </a:p>
          <a:p>
            <a:pPr marL="228600" indent="-228600">
              <a:buAutoNum type="arabicPeriod"/>
            </a:pPr>
            <a:r>
              <a:rPr lang="fr-FR" dirty="0" smtClean="0"/>
              <a:t>More </a:t>
            </a:r>
            <a:r>
              <a:rPr lang="fr-FR" dirty="0" err="1" smtClean="0"/>
              <a:t>visibility</a:t>
            </a:r>
            <a:r>
              <a:rPr lang="fr-FR" baseline="0" dirty="0" smtClean="0"/>
              <a:t> for the applications </a:t>
            </a:r>
            <a:r>
              <a:rPr lang="fr-FR" baseline="0" dirty="0" err="1" smtClean="0"/>
              <a:t>that</a:t>
            </a:r>
            <a:r>
              <a:rPr lang="fr-FR" baseline="0" dirty="0" smtClean="0"/>
              <a:t> support </a:t>
            </a:r>
            <a:r>
              <a:rPr lang="fr-FR" baseline="0" dirty="0" err="1" smtClean="0"/>
              <a:t>search</a:t>
            </a:r>
            <a:endParaRPr lang="fr-FR"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1945384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4/10/2013 3:34 PM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19</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We’ve seen with different demos how to integrate with Windows 8 through contracts (search, settings, share) that are implemented both by Windows and Apps</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Let’s dig into the details</a:t>
            </a:r>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846306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Only details the first three in this presentation</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fr-FR"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fr-FR" b="1" baseline="0" dirty="0" smtClean="0"/>
              <a:t>Play To </a:t>
            </a:r>
            <a:r>
              <a:rPr lang="fr-FR" baseline="0" dirty="0" smtClean="0"/>
              <a:t>= </a:t>
            </a:r>
            <a:r>
              <a:rPr lang="fr-FR" baseline="0" dirty="0" err="1" smtClean="0"/>
              <a:t>steaming</a:t>
            </a:r>
            <a:r>
              <a:rPr lang="fr-FR" baseline="0" dirty="0" smtClean="0"/>
              <a:t> media to DLNA </a:t>
            </a:r>
            <a:r>
              <a:rPr lang="fr-FR" baseline="0" dirty="0" err="1" smtClean="0"/>
              <a:t>aware</a:t>
            </a:r>
            <a:r>
              <a:rPr lang="fr-FR" baseline="0" dirty="0" smtClean="0"/>
              <a:t> clients</a:t>
            </a: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1" baseline="0" dirty="0" smtClean="0"/>
              <a:t>App to App Picking </a:t>
            </a:r>
            <a:r>
              <a:rPr lang="en-US" baseline="0" dirty="0" smtClean="0">
                <a:sym typeface="Wingdings" pitchFamily="2" charset="2"/>
              </a:rPr>
              <a:t>= “File” picker on steroids</a:t>
            </a:r>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sym typeface="Wingdings" pitchFamily="2" charset="2"/>
              </a:rPr>
              <a:t>DEMO: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sym typeface="Wingdings" pitchFamily="2" charset="2"/>
              </a:rPr>
              <a:t>Start Mail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sym typeface="Wingdings" pitchFamily="2" charset="2"/>
              </a:rPr>
              <a:t>Click the + button to create a new email</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fr-FR" baseline="0" dirty="0" smtClean="0">
                <a:sym typeface="Wingdings" pitchFamily="2" charset="2"/>
              </a:rPr>
              <a:t>Click the Attachement </a:t>
            </a:r>
            <a:r>
              <a:rPr lang="fr-FR" baseline="0" dirty="0" err="1" smtClean="0">
                <a:sym typeface="Wingdings" pitchFamily="2" charset="2"/>
              </a:rPr>
              <a:t>link</a:t>
            </a:r>
            <a:endParaRPr lang="fr-FR" baseline="0" dirty="0" smtClean="0">
              <a:sym typeface="Wingdings" pitchFamily="2" charset="2"/>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fr-FR" baseline="0" dirty="0" smtClean="0">
                <a:sym typeface="Wingdings" pitchFamily="2" charset="2"/>
              </a:rPr>
              <a:t>Show the </a:t>
            </a:r>
            <a:r>
              <a:rPr lang="fr-FR" baseline="0" dirty="0" err="1" smtClean="0">
                <a:sym typeface="Wingdings" pitchFamily="2" charset="2"/>
              </a:rPr>
              <a:t>different</a:t>
            </a:r>
            <a:r>
              <a:rPr lang="fr-FR" baseline="0" dirty="0" smtClean="0">
                <a:sym typeface="Wingdings" pitchFamily="2" charset="2"/>
              </a:rPr>
              <a:t> « </a:t>
            </a:r>
            <a:r>
              <a:rPr lang="fr-FR" baseline="0" dirty="0" err="1" smtClean="0">
                <a:sym typeface="Wingdings" pitchFamily="2" charset="2"/>
              </a:rPr>
              <a:t>picker</a:t>
            </a:r>
            <a:r>
              <a:rPr lang="fr-FR" baseline="0" dirty="0" smtClean="0">
                <a:sym typeface="Wingdings" pitchFamily="2" charset="2"/>
              </a:rPr>
              <a:t> » Apps (camera, </a:t>
            </a:r>
            <a:r>
              <a:rPr lang="fr-FR" baseline="0" dirty="0" err="1" smtClean="0">
                <a:sym typeface="Wingdings" pitchFamily="2" charset="2"/>
              </a:rPr>
              <a:t>skydrive</a:t>
            </a:r>
            <a:r>
              <a:rPr lang="fr-FR" baseline="0" dirty="0" smtClean="0">
                <a:sym typeface="Wingdings" pitchFamily="2" charset="2"/>
              </a:rPr>
              <a:t>, photo…)</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fr-FR"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fr-FR" baseline="0" dirty="0" err="1" smtClean="0"/>
              <a:t>See</a:t>
            </a:r>
            <a:r>
              <a:rPr lang="fr-FR" baseline="0" dirty="0" smtClean="0"/>
              <a:t> http://msdn.microsoft.com/en-us/library/windows/apps/hh464906.aspx for the </a:t>
            </a:r>
            <a:r>
              <a:rPr lang="fr-FR" baseline="0" dirty="0" err="1" smtClean="0"/>
              <a:t>list</a:t>
            </a:r>
            <a:r>
              <a:rPr lang="fr-FR" baseline="0" dirty="0" smtClean="0"/>
              <a:t> of all </a:t>
            </a:r>
            <a:r>
              <a:rPr lang="fr-FR" baseline="0" dirty="0" err="1" smtClean="0"/>
              <a:t>contracts</a:t>
            </a: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846306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094273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fr-FR" baseline="0" dirty="0" smtClean="0"/>
              <a:t>Note: It </a:t>
            </a:r>
            <a:r>
              <a:rPr lang="fr-FR" baseline="0" dirty="0" err="1" smtClean="0"/>
              <a:t>is</a:t>
            </a:r>
            <a:r>
              <a:rPr lang="fr-FR" baseline="0" dirty="0" smtClean="0"/>
              <a:t> possible to change </a:t>
            </a:r>
            <a:r>
              <a:rPr lang="fr-FR" baseline="0" dirty="0" err="1" smtClean="0"/>
              <a:t>which</a:t>
            </a:r>
            <a:r>
              <a:rPr lang="fr-FR" baseline="0" dirty="0" smtClean="0"/>
              <a:t> App </a:t>
            </a:r>
            <a:r>
              <a:rPr lang="fr-FR" baseline="0" dirty="0" err="1" smtClean="0"/>
              <a:t>will</a:t>
            </a:r>
            <a:r>
              <a:rPr lang="fr-FR" baseline="0" dirty="0" smtClean="0"/>
              <a:t> </a:t>
            </a:r>
            <a:r>
              <a:rPr lang="fr-FR" baseline="0" dirty="0" err="1" smtClean="0"/>
              <a:t>get</a:t>
            </a:r>
            <a:r>
              <a:rPr lang="fr-FR" baseline="0" dirty="0" smtClean="0"/>
              <a:t> the </a:t>
            </a:r>
            <a:r>
              <a:rPr lang="fr-FR" baseline="0" dirty="0" err="1" smtClean="0"/>
              <a:t>Search</a:t>
            </a:r>
            <a:r>
              <a:rPr lang="fr-FR" baseline="0" dirty="0" smtClean="0"/>
              <a:t> </a:t>
            </a:r>
            <a:r>
              <a:rPr lang="fr-FR" baseline="0" dirty="0" err="1" smtClean="0"/>
              <a:t>query</a:t>
            </a:r>
            <a:r>
              <a:rPr lang="fr-FR" baseline="0" dirty="0" smtClean="0"/>
              <a:t> (not </a:t>
            </a:r>
            <a:r>
              <a:rPr lang="fr-FR" baseline="0" dirty="0" err="1" smtClean="0"/>
              <a:t>only</a:t>
            </a:r>
            <a:r>
              <a:rPr lang="fr-FR" baseline="0" dirty="0" smtClean="0"/>
              <a:t> the </a:t>
            </a:r>
            <a:r>
              <a:rPr lang="fr-FR" baseline="0" dirty="0" err="1" smtClean="0"/>
              <a:t>current</a:t>
            </a:r>
            <a:r>
              <a:rPr lang="fr-FR" baseline="0" dirty="0" smtClean="0"/>
              <a:t> active App) </a:t>
            </a:r>
            <a:r>
              <a:rPr lang="fr-FR" baseline="0" dirty="0" smtClean="0">
                <a:sym typeface="Wingdings" pitchFamily="2" charset="2"/>
              </a:rPr>
              <a:t> </a:t>
            </a:r>
            <a:r>
              <a:rPr lang="fr-FR" baseline="0" dirty="0" err="1" smtClean="0">
                <a:sym typeface="Wingdings" pitchFamily="2" charset="2"/>
              </a:rPr>
              <a:t>another</a:t>
            </a:r>
            <a:r>
              <a:rPr lang="fr-FR" baseline="0" dirty="0" smtClean="0">
                <a:sym typeface="Wingdings" pitchFamily="2" charset="2"/>
              </a:rPr>
              <a:t> </a:t>
            </a:r>
            <a:r>
              <a:rPr lang="fr-FR" baseline="0" dirty="0" err="1" smtClean="0">
                <a:sym typeface="Wingdings" pitchFamily="2" charset="2"/>
              </a:rPr>
              <a:t>kind</a:t>
            </a:r>
            <a:r>
              <a:rPr lang="fr-FR" baseline="0" dirty="0" smtClean="0">
                <a:sym typeface="Wingdings" pitchFamily="2" charset="2"/>
              </a:rPr>
              <a:t> of activation for the App</a:t>
            </a:r>
            <a:endParaRPr lang="fr-FR"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118472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A « </a:t>
            </a:r>
            <a:r>
              <a:rPr lang="fr-FR" dirty="0" err="1" smtClean="0"/>
              <a:t>recommendation</a:t>
            </a:r>
            <a:r>
              <a:rPr lang="fr-FR" dirty="0" smtClean="0"/>
              <a:t> » </a:t>
            </a:r>
            <a:r>
              <a:rPr lang="fr-FR" dirty="0" err="1" smtClean="0"/>
              <a:t>is</a:t>
            </a:r>
            <a:r>
              <a:rPr lang="fr-FR" dirty="0" smtClean="0"/>
              <a:t> a </a:t>
            </a:r>
            <a:r>
              <a:rPr lang="fr-FR" dirty="0" err="1" smtClean="0"/>
              <a:t>strong</a:t>
            </a:r>
            <a:r>
              <a:rPr lang="fr-FR" dirty="0" smtClean="0"/>
              <a:t> </a:t>
            </a:r>
            <a:r>
              <a:rPr lang="fr-FR" dirty="0" err="1" smtClean="0"/>
              <a:t>result</a:t>
            </a:r>
            <a:r>
              <a:rPr lang="fr-FR" dirty="0" smtClean="0"/>
              <a:t> to</a:t>
            </a:r>
            <a:r>
              <a:rPr lang="fr-FR" baseline="0" dirty="0" smtClean="0"/>
              <a:t> </a:t>
            </a:r>
            <a:r>
              <a:rPr lang="fr-FR" baseline="0" dirty="0" err="1" smtClean="0"/>
              <a:t>directly</a:t>
            </a:r>
            <a:r>
              <a:rPr lang="fr-FR" baseline="0" dirty="0" smtClean="0"/>
              <a:t> jump to </a:t>
            </a:r>
            <a:r>
              <a:rPr lang="fr-FR" baseline="0" dirty="0" err="1" smtClean="0"/>
              <a:t>instead</a:t>
            </a:r>
            <a:r>
              <a:rPr lang="fr-FR" baseline="0" dirty="0" smtClean="0"/>
              <a:t> of </a:t>
            </a:r>
            <a:r>
              <a:rPr lang="fr-FR" baseline="0" dirty="0" err="1" smtClean="0"/>
              <a:t>see</a:t>
            </a:r>
            <a:r>
              <a:rPr lang="fr-FR" baseline="0" dirty="0" smtClean="0"/>
              <a:t> </a:t>
            </a:r>
            <a:r>
              <a:rPr lang="fr-FR" baseline="0" dirty="0" err="1" smtClean="0"/>
              <a:t>many</a:t>
            </a:r>
            <a:r>
              <a:rPr lang="fr-FR" baseline="0" dirty="0" smtClean="0"/>
              <a:t> </a:t>
            </a:r>
            <a:r>
              <a:rPr lang="fr-FR" baseline="0" dirty="0" err="1" smtClean="0"/>
              <a:t>results</a:t>
            </a:r>
            <a:r>
              <a:rPr lang="fr-FR" baseline="0" dirty="0" smtClean="0"/>
              <a:t> in the App</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118472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3 different actors:</a:t>
            </a:r>
          </a:p>
          <a:p>
            <a:pPr marL="171450" indent="-171450">
              <a:buFont typeface="Arial" pitchFamily="34" charset="0"/>
              <a:buChar char="•"/>
            </a:pPr>
            <a:r>
              <a:rPr lang="en-US" dirty="0" smtClean="0"/>
              <a:t>Source</a:t>
            </a:r>
            <a:r>
              <a:rPr lang="en-US" baseline="0" dirty="0" smtClean="0"/>
              <a:t> from which the Share Charm is required + fill up a </a:t>
            </a:r>
            <a:r>
              <a:rPr lang="en-US" baseline="0" dirty="0" err="1" smtClean="0"/>
              <a:t>DataPackage</a:t>
            </a:r>
            <a:endParaRPr lang="en-US" baseline="0" dirty="0" smtClean="0"/>
          </a:p>
          <a:p>
            <a:pPr marL="171450" indent="-171450">
              <a:buFont typeface="Arial" pitchFamily="34" charset="0"/>
              <a:buChar char="•"/>
            </a:pPr>
            <a:r>
              <a:rPr lang="en-US" baseline="0" dirty="0" smtClean="0"/>
              <a:t>Broker/Win8 that provides the Charm UI with list of Targets</a:t>
            </a:r>
          </a:p>
          <a:p>
            <a:pPr marL="171450" indent="-171450">
              <a:buFont typeface="Arial" pitchFamily="34" charset="0"/>
              <a:buChar char="•"/>
            </a:pPr>
            <a:r>
              <a:rPr lang="en-US" baseline="0" dirty="0" smtClean="0"/>
              <a:t>Target that provides UI + extract what it needs from the </a:t>
            </a:r>
            <a:r>
              <a:rPr lang="en-US" baseline="0" dirty="0" err="1" smtClean="0"/>
              <a:t>DataPackage</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aseline="0" dirty="0" smtClean="0"/>
              <a:t>Use the Picture </a:t>
            </a:r>
            <a:r>
              <a:rPr lang="en-US" baseline="0" dirty="0" smtClean="0">
                <a:sym typeface="Wingdings" pitchFamily="2" charset="2"/>
              </a:rPr>
              <a:t> Share  Email for the description of the interactions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88644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source decides what to store into the Data Package.. Even custom schema of data (JSON is a good candidate to serialize objects)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979333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a:t>
            </a:r>
            <a:r>
              <a:rPr lang="en-US" dirty="0" err="1" smtClean="0"/>
              <a:t>decompiler</a:t>
            </a:r>
            <a:r>
              <a:rPr lang="en-US" dirty="0" smtClean="0"/>
              <a:t> (</a:t>
            </a:r>
            <a:r>
              <a:rPr lang="en-US" dirty="0" err="1" smtClean="0"/>
              <a:t>ILSpy</a:t>
            </a:r>
            <a:r>
              <a:rPr lang="en-US" dirty="0" smtClean="0"/>
              <a:t>) to show the details of: </a:t>
            </a:r>
          </a:p>
          <a:p>
            <a:pPr marL="384431" lvl="1" indent="-171450">
              <a:buFont typeface="Arial" pitchFamily="34" charset="0"/>
              <a:buChar char="•"/>
            </a:pPr>
            <a:r>
              <a:rPr lang="en-US" dirty="0" err="1" smtClean="0"/>
              <a:t>DataTransferManager</a:t>
            </a:r>
            <a:endParaRPr lang="en-US" dirty="0" smtClean="0"/>
          </a:p>
          <a:p>
            <a:pPr marL="384431" lvl="1" indent="-171450">
              <a:buFont typeface="Arial" pitchFamily="34" charset="0"/>
              <a:buChar char="•"/>
            </a:pPr>
            <a:r>
              <a:rPr lang="en-US" dirty="0" err="1" smtClean="0"/>
              <a:t>DataRequestedEventArgs</a:t>
            </a:r>
            <a:endParaRPr lang="en-US" dirty="0" smtClean="0"/>
          </a:p>
          <a:p>
            <a:pPr marL="384431" lvl="1" indent="-171450">
              <a:buFont typeface="Arial" pitchFamily="34" charset="0"/>
              <a:buChar char="•"/>
            </a:pPr>
            <a:r>
              <a:rPr lang="en-US" dirty="0" err="1" smtClean="0"/>
              <a:t>DataPackage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18472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92642"/>
            <a:ext cx="10237787" cy="914096"/>
          </a:xfrm>
        </p:spPr>
        <p:txBody>
          <a:bodyPr anchor="b" anchorCtr="0"/>
          <a:lstStyle>
            <a:lvl1pPr>
              <a:defRPr sz="6600" spc="-150"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userDrawn="1"/>
        </p:nvSpPr>
        <p:spPr bwMode="auto">
          <a:xfrm>
            <a:off x="9847978"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20" y="1298576"/>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0" y="-160540"/>
            <a:ext cx="875010" cy="875010"/>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20" y="5753556"/>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3" y="6339014"/>
            <a:ext cx="2361286" cy="2361286"/>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0"/>
            <a:ext cx="1255574" cy="1255574"/>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2" y="-160540"/>
            <a:ext cx="513190" cy="513190"/>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6" y="1234418"/>
            <a:ext cx="244474" cy="244474"/>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2"/>
            <a:ext cx="875010" cy="875010"/>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1" y="5410281"/>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3292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79948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57271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22922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2309688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789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0"/>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solidFill>
                <a:schemeClr val="tx1">
                  <a:alpha val="99000"/>
                </a:scheme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447800"/>
            <a:ext cx="11152188" cy="5181600"/>
          </a:xfrm>
        </p:spPr>
        <p:txBody>
          <a:bodyPr>
            <a:normAutofit/>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850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30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804505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149902238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851532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971952"/>
            <a:ext cx="11149013" cy="914096"/>
          </a:xfrm>
        </p:spPr>
        <p:txBody>
          <a:bodyPr anchor="ctr" anchorCtr="0"/>
          <a:lstStyle>
            <a:lvl1pPr>
              <a:defRPr sz="6600" spc="-300" baseline="0">
                <a:solidFill>
                  <a:schemeClr val="tx1">
                    <a:alpha val="99000"/>
                  </a:schemeClr>
                </a:solidFill>
              </a:defRPr>
            </a:lvl1pPr>
          </a:lstStyle>
          <a:p>
            <a:r>
              <a:rPr lang="en-US" dirty="0" smtClean="0"/>
              <a:t>Click to edit title style</a:t>
            </a:r>
            <a:endParaRPr lang="en-US" dirty="0"/>
          </a:p>
        </p:txBody>
      </p:sp>
      <p:sp>
        <p:nvSpPr>
          <p:cNvPr id="3" name="Oval 2"/>
          <p:cNvSpPr/>
          <p:nvPr userDrawn="1"/>
        </p:nvSpPr>
        <p:spPr bwMode="auto">
          <a:xfrm>
            <a:off x="10202421" y="-383422"/>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4"/>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2"/>
            <a:ext cx="875010" cy="875010"/>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50" y="1200178"/>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1"/>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17" y="4827762"/>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59"/>
            <a:ext cx="2361286" cy="2361286"/>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8" y="1115602"/>
            <a:ext cx="1255574" cy="1255574"/>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2"/>
            <a:ext cx="513190" cy="513190"/>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09" y="1011536"/>
            <a:ext cx="244474" cy="244474"/>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1" y="1879032"/>
            <a:ext cx="875010" cy="875010"/>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1" y="5410281"/>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8776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188825" cy="6841033"/>
          </a:xfrm>
          <a:prstGeom prst="rect">
            <a:avLst/>
          </a:prstGeom>
        </p:spPr>
      </p:pic>
    </p:spTree>
    <p:extLst>
      <p:ext uri="{BB962C8B-B14F-4D97-AF65-F5344CB8AC3E}">
        <p14:creationId xmlns:p14="http://schemas.microsoft.com/office/powerpoint/2010/main" val="234199684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47202521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1"/>
            <a:ext cx="11149012" cy="15850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686882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u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7" y="2722611"/>
            <a:ext cx="10242549" cy="1523497"/>
          </a:xfrm>
        </p:spPr>
        <p:txBody>
          <a:bodyPr anchor="ctr">
            <a:noAutofit/>
          </a:bodyPr>
          <a:lstStyle>
            <a:lvl1pPr algn="ctr">
              <a:lnSpc>
                <a:spcPct val="90000"/>
              </a:lnSpc>
              <a:defRPr sz="8000" spc="-4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3" y="5677397"/>
            <a:ext cx="10242551" cy="463255"/>
          </a:xfrm>
        </p:spPr>
        <p:txBody>
          <a:bodyPr>
            <a:noAutofit/>
          </a:bodyPr>
          <a:lstStyle>
            <a:lvl1pPr marL="0" indent="0" algn="l">
              <a:lnSpc>
                <a:spcPct val="90000"/>
              </a:lnSpc>
              <a:spcBef>
                <a:spcPts val="0"/>
              </a:spcBef>
              <a:buNone/>
              <a:defRPr sz="2700" b="1" cap="all" baseline="0">
                <a:solidFill>
                  <a:schemeClr val="bg1">
                    <a:alpha val="99000"/>
                  </a:schemeClr>
                </a:solidFill>
              </a:defRPr>
            </a:lvl1pPr>
            <a:lvl2pPr marL="609444" indent="0" algn="ctr">
              <a:buNone/>
              <a:defRPr>
                <a:solidFill>
                  <a:schemeClr val="tx1">
                    <a:tint val="75000"/>
                  </a:schemeClr>
                </a:solidFill>
              </a:defRPr>
            </a:lvl2pPr>
            <a:lvl3pPr marL="1218887" indent="0" algn="ctr">
              <a:buNone/>
              <a:defRPr>
                <a:solidFill>
                  <a:schemeClr val="tx1">
                    <a:tint val="75000"/>
                  </a:schemeClr>
                </a:solidFill>
              </a:defRPr>
            </a:lvl3pPr>
            <a:lvl4pPr marL="1828331" indent="0" algn="ctr">
              <a:buNone/>
              <a:defRPr>
                <a:solidFill>
                  <a:schemeClr val="tx1">
                    <a:tint val="75000"/>
                  </a:schemeClr>
                </a:solidFill>
              </a:defRPr>
            </a:lvl4pPr>
            <a:lvl5pPr marL="2437775" indent="0" algn="ctr">
              <a:buNone/>
              <a:defRPr>
                <a:solidFill>
                  <a:schemeClr val="tx1">
                    <a:tint val="75000"/>
                  </a:schemeClr>
                </a:solidFill>
              </a:defRPr>
            </a:lvl5pPr>
            <a:lvl6pPr marL="3047217" indent="0" algn="ctr">
              <a:buNone/>
              <a:defRPr>
                <a:solidFill>
                  <a:schemeClr val="tx1">
                    <a:tint val="75000"/>
                  </a:schemeClr>
                </a:solidFill>
              </a:defRPr>
            </a:lvl6pPr>
            <a:lvl7pPr marL="3656660" indent="0" algn="ctr">
              <a:buNone/>
              <a:defRPr>
                <a:solidFill>
                  <a:schemeClr val="tx1">
                    <a:tint val="75000"/>
                  </a:schemeClr>
                </a:solidFill>
              </a:defRPr>
            </a:lvl7pPr>
            <a:lvl8pPr marL="4266105" indent="0" algn="ctr">
              <a:buNone/>
              <a:defRPr>
                <a:solidFill>
                  <a:schemeClr val="tx1">
                    <a:tint val="75000"/>
                  </a:schemeClr>
                </a:solidFill>
              </a:defRPr>
            </a:lvl8pPr>
            <a:lvl9pPr marL="4875549"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6" y="6121406"/>
            <a:ext cx="5335587" cy="295465"/>
          </a:xfrm>
        </p:spPr>
        <p:txBody>
          <a:bodyPr/>
          <a:lstStyle>
            <a:lvl1pPr marL="0" indent="0">
              <a:buNone/>
              <a:defRPr sz="21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91151325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950203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684475"/>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9"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Tree>
    <p:extLst>
      <p:ext uri="{BB962C8B-B14F-4D97-AF65-F5344CB8AC3E}">
        <p14:creationId xmlns:p14="http://schemas.microsoft.com/office/powerpoint/2010/main" val="130331340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722608"/>
            <a:ext cx="10242549" cy="1523497"/>
          </a:xfrm>
        </p:spPr>
        <p:txBody>
          <a:bodyPr anchor="ctr">
            <a:noAutofit/>
          </a:bodyPr>
          <a:lstStyle>
            <a:lvl1pPr algn="ctr">
              <a:lnSpc>
                <a:spcPct val="90000"/>
              </a:lnSpc>
              <a:defRPr sz="6000" spc="-3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2" y="5677392"/>
            <a:ext cx="10242550" cy="463255"/>
          </a:xfrm>
        </p:spPr>
        <p:txBody>
          <a:bodyPr>
            <a:noAutofit/>
          </a:bodyPr>
          <a:lstStyle>
            <a:lvl1pPr marL="0" indent="0" algn="l">
              <a:lnSpc>
                <a:spcPct val="90000"/>
              </a:lnSpc>
              <a:spcBef>
                <a:spcPts val="0"/>
              </a:spcBef>
              <a:buNone/>
              <a:defRPr sz="2000" b="1" cap="all" baseline="0">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2" y="6121400"/>
            <a:ext cx="5335587" cy="221599"/>
          </a:xfrm>
        </p:spPr>
        <p:txBody>
          <a:bodyPr/>
          <a:lstStyle>
            <a:lvl1pPr marL="0" indent="0">
              <a:buNone/>
              <a:defRPr sz="16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416733309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in Blue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129099"/>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3055051"/>
            <a:ext cx="11149013" cy="747897"/>
          </a:xfrm>
        </p:spPr>
        <p:txBody>
          <a:bodyPr anchor="ctr" anchorCtr="0"/>
          <a:lstStyle>
            <a:lvl1pPr>
              <a:defRPr sz="54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3734226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6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4" y="3219166"/>
            <a:ext cx="7513637" cy="443199"/>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205964614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64900133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8"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20" y="1298576"/>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0" y="-160540"/>
            <a:ext cx="875010" cy="875010"/>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20" y="5753556"/>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3" y="6339014"/>
            <a:ext cx="2361286" cy="2361286"/>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0"/>
            <a:ext cx="1255574" cy="1255574"/>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2" y="-160540"/>
            <a:ext cx="513190" cy="513190"/>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6" y="1234418"/>
            <a:ext cx="244474" cy="244474"/>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2"/>
            <a:ext cx="875010" cy="875010"/>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1" y="5410281"/>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7800"/>
            <a:ext cx="10237787" cy="914096"/>
          </a:xfrm>
        </p:spPr>
        <p:txBody>
          <a:bodyPr wrap="square" anchor="ctr">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57169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114350101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45953438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63793295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113646750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13359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97700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2683939"/>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49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0685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761349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8"/>
            <a:ext cx="11149013" cy="5181601"/>
          </a:xfrm>
          <a:prstGeom prst="rect">
            <a:avLst/>
          </a:prstGeom>
        </p:spPr>
        <p:txBody>
          <a:bodyPr/>
          <a:lstStyle>
            <a:lvl1pPr marL="284163" indent="-284163">
              <a:buFont typeface="Wingdings" pitchFamily="2" charset="2"/>
              <a:buChar char=""/>
              <a:defRPr sz="4000">
                <a:latin typeface="+mn-lt"/>
              </a:defRPr>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137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235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213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100" indent="-292100">
              <a:spcBef>
                <a:spcPts val="1200"/>
              </a:spcBef>
              <a:buClr>
                <a:schemeClr val="tx1"/>
              </a:buClr>
              <a:buFont typeface="Wingdings" pitchFamily="2" charset="2"/>
              <a:buChar char=""/>
              <a:defRPr>
                <a:solidFill>
                  <a:schemeClr val="bg1">
                    <a:lumMod val="75000"/>
                    <a:lumOff val="25000"/>
                  </a:schemeClr>
                </a:solidFill>
              </a:defRPr>
            </a:lvl1pPr>
            <a:lvl2pPr marL="520700" indent="-228600">
              <a:defRPr sz="2000">
                <a:solidFill>
                  <a:schemeClr val="bg1">
                    <a:lumMod val="75000"/>
                    <a:lumOff val="25000"/>
                  </a:schemeClr>
                </a:solidFill>
              </a:defRPr>
            </a:lvl2pPr>
            <a:lvl3pPr marL="685800" indent="-165100">
              <a:tabLst/>
              <a:defRPr sz="2000">
                <a:solidFill>
                  <a:schemeClr val="bg1">
                    <a:lumMod val="75000"/>
                    <a:lumOff val="25000"/>
                  </a:schemeClr>
                </a:solidFill>
              </a:defRPr>
            </a:lvl3pPr>
            <a:lvl4pPr marL="863600" indent="-177800">
              <a:defRPr>
                <a:solidFill>
                  <a:schemeClr val="bg1">
                    <a:lumMod val="75000"/>
                    <a:lumOff val="25000"/>
                  </a:schemeClr>
                </a:solidFill>
              </a:defRPr>
            </a:lvl4pPr>
            <a:lvl5pPr marL="1028700" indent="-165100">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5181600"/>
          </a:xfrm>
        </p:spPr>
        <p:txBody>
          <a:bodyPr>
            <a:noAutofit/>
          </a:bodyPr>
          <a:lstStyle>
            <a:lvl1pPr marL="339725" indent="-339725">
              <a:spcBef>
                <a:spcPts val="1200"/>
              </a:spcBef>
              <a:buFont typeface="Wingdings" pitchFamily="2" charset="2"/>
              <a:buChar char=""/>
              <a:defRPr lang="en-US" sz="3600" kern="1200" spc="-70" baseline="0" dirty="0" smtClean="0">
                <a:solidFill>
                  <a:schemeClr val="bg1">
                    <a:lumMod val="75000"/>
                    <a:lumOff val="25000"/>
                  </a:schemeClr>
                </a:solidFill>
                <a:latin typeface="+mj-lt"/>
                <a:ea typeface="+mn-ea"/>
                <a:cs typeface="+mn-cs"/>
              </a:defRPr>
            </a:lvl1pPr>
            <a:lvl2pPr marL="635000" indent="-342900">
              <a:defRPr lang="en-US" sz="2000" kern="1200" spc="0" baseline="0" dirty="0" smtClean="0">
                <a:solidFill>
                  <a:schemeClr val="bg1">
                    <a:lumMod val="75000"/>
                    <a:lumOff val="25000"/>
                  </a:schemeClr>
                </a:solidFill>
                <a:latin typeface="+mn-lt"/>
                <a:ea typeface="+mn-ea"/>
                <a:cs typeface="+mn-cs"/>
              </a:defRPr>
            </a:lvl2pPr>
            <a:lvl3pPr marL="863600" indent="-342900">
              <a:defRPr lang="en-US" sz="2000" kern="1200" spc="0" baseline="0" dirty="0" smtClean="0">
                <a:solidFill>
                  <a:schemeClr val="bg1">
                    <a:lumMod val="75000"/>
                    <a:lumOff val="25000"/>
                  </a:schemeClr>
                </a:solidFill>
                <a:latin typeface="+mn-lt"/>
                <a:ea typeface="+mn-ea"/>
                <a:cs typeface="+mn-cs"/>
              </a:defRPr>
            </a:lvl3pPr>
            <a:lvl4pPr marL="1028700" indent="-342900">
              <a:defRPr lang="en-US" sz="2000" kern="1200" spc="0" baseline="0" dirty="0" smtClean="0">
                <a:solidFill>
                  <a:schemeClr val="bg1">
                    <a:lumMod val="75000"/>
                    <a:lumOff val="25000"/>
                  </a:schemeClr>
                </a:solidFill>
                <a:latin typeface="+mn-lt"/>
                <a:ea typeface="+mn-ea"/>
                <a:cs typeface="+mn-cs"/>
              </a:defRPr>
            </a:lvl4pPr>
            <a:lvl5pPr marL="1206500" indent="-342900">
              <a:defRPr lang="en-US" sz="2000" kern="1200" spc="0" baseline="0" dirty="0">
                <a:solidFill>
                  <a:schemeClr val="bg1">
                    <a:lumMod val="75000"/>
                    <a:lumOff val="25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24493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63"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5181600"/>
          </a:xfrm>
        </p:spPr>
        <p:txBody>
          <a:bodyPr/>
          <a:lstStyle>
            <a:lvl1pPr marL="0" indent="0">
              <a:spcBef>
                <a:spcPts val="1200"/>
              </a:spcBef>
              <a:buNone/>
              <a:defRPr lang="en-US" sz="4000" kern="1200" spc="-70" baseline="0" dirty="0" smtClean="0">
                <a:solidFill>
                  <a:schemeClr val="bg1">
                    <a:lumMod val="75000"/>
                    <a:lumOff val="25000"/>
                  </a:schemeClr>
                </a:solidFill>
                <a:latin typeface="+mn-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solidFill>
                  <a:schemeClr val="bg1">
                    <a:lumMod val="75000"/>
                    <a:lumOff val="25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79904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2.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0"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632574"/>
      </p:ext>
    </p:extLst>
  </p:cSld>
  <p:clrMap bg1="dk1" tx1="lt1" bg2="dk2" tx2="lt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 id="2147483908" r:id="rId19"/>
    <p:sldLayoutId id="2147483909" r:id="rId20"/>
    <p:sldLayoutId id="2147483910" r:id="rId21"/>
    <p:sldLayoutId id="2147483911" r:id="rId22"/>
    <p:sldLayoutId id="2147483912" r:id="rId23"/>
    <p:sldLayoutId id="2147483913" r:id="rId24"/>
    <p:sldLayoutId id="2147483914" r:id="rId25"/>
    <p:sldLayoutId id="2147483915" r:id="rId26"/>
    <p:sldLayoutId id="2147483916" r:id="rId27"/>
    <p:sldLayoutId id="2147483917" r:id="rId28"/>
    <p:sldLayoutId id="2147483918" r:id="rId29"/>
    <p:sldLayoutId id="2147483919" r:id="rId30"/>
    <p:sldLayoutId id="2147483920" r:id="rId31"/>
    <p:sldLayoutId id="2147483921" r:id="rId32"/>
    <p:sldLayoutId id="2147483922" r:id="rId33"/>
    <p:sldLayoutId id="2147483924" r:id="rId34"/>
    <p:sldLayoutId id="2147483925" r:id="rId35"/>
    <p:sldLayoutId id="2147483926" r:id="rId36"/>
    <p:sldLayoutId id="2147483927" r:id="rId3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bg1">
              <a:lumMod val="75000"/>
              <a:lumOff val="25000"/>
              <a:alpha val="99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1"/>
            <a:ext cx="11149012" cy="108645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99263850"/>
      </p:ext>
    </p:extLst>
  </p:cSld>
  <p:clrMap bg1="dk1" tx1="lt1" bg2="dk2" tx2="lt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Lst>
  <p:transition>
    <p:fade/>
  </p:transition>
  <p:txStyles>
    <p:titleStyle>
      <a:lvl1pPr algn="l" defTabSz="912775" rtl="0" fontAlgn="base">
        <a:lnSpc>
          <a:spcPct val="90000"/>
        </a:lnSpc>
        <a:spcBef>
          <a:spcPct val="0"/>
        </a:spcBef>
        <a:spcAft>
          <a:spcPct val="0"/>
        </a:spcAft>
        <a:defRPr lang="en-US" sz="55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2pPr>
      <a:lvl3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3pPr>
      <a:lvl4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4pPr>
      <a:lvl5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5pPr>
      <a:lvl6pPr marL="457181"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6pPr>
      <a:lvl7pPr marL="914361"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7pPr>
      <a:lvl8pPr marL="1371543"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8pPr>
      <a:lvl9pPr marL="1828724"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9pPr>
    </p:titleStyle>
    <p:bodyStyle>
      <a:lvl1pPr marL="346061" indent="-346061" algn="l" defTabSz="912775"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12" indent="-284152" algn="l" defTabSz="912775" rtl="0" fontAlgn="base">
        <a:lnSpc>
          <a:spcPct val="90000"/>
        </a:lnSpc>
        <a:spcBef>
          <a:spcPct val="20000"/>
        </a:spcBef>
        <a:spcAft>
          <a:spcPct val="0"/>
        </a:spcAft>
        <a:buSzPct val="90000"/>
        <a:buFont typeface="Arial" pitchFamily="34" charset="0"/>
        <a:buChar char="•"/>
        <a:tabLst>
          <a:tab pos="630212"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361" indent="-284152" algn="l" defTabSz="912775"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663" indent="-223829" algn="l" defTabSz="912775" rtl="0" fontAlgn="base">
        <a:lnSpc>
          <a:spcPct val="90000"/>
        </a:lnSpc>
        <a:spcBef>
          <a:spcPct val="20000"/>
        </a:spcBef>
        <a:spcAft>
          <a:spcPct val="0"/>
        </a:spcAft>
        <a:buSzPct val="90000"/>
        <a:buFont typeface="Arial" pitchFamily="34" charset="0"/>
        <a:buChar char="•"/>
        <a:tabLst>
          <a:tab pos="914361"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842" indent="-230178" algn="l" defTabSz="912775"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Autofit/>
          </a:bodyPr>
          <a:lstStyle/>
          <a:p>
            <a:pPr algn="ctr" defTabSz="914061" fontAlgn="base">
              <a:spcBef>
                <a:spcPct val="0"/>
              </a:spcBef>
              <a:spcAft>
                <a:spcPct val="0"/>
              </a:spcAft>
            </a:pPr>
            <a:endParaRPr lang="ru-RU" spc="-51" dirty="0">
              <a:gradFill>
                <a:gsLst>
                  <a:gs pos="0">
                    <a:srgbClr val="FFFFFF"/>
                  </a:gs>
                  <a:gs pos="100000">
                    <a:srgbClr val="FFFFFF"/>
                  </a:gs>
                </a:gsLst>
                <a:lin ang="5400000" scaled="0"/>
              </a:gradFill>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607893"/>
          </a:xfrm>
        </p:spPr>
        <p:txBody>
          <a:bodyPr/>
          <a:lstStyle/>
          <a:p>
            <a:r>
              <a:rPr lang="ru-RU" sz="5500" dirty="0" err="1"/>
              <a:t>Online</a:t>
            </a:r>
            <a:r>
              <a:rPr lang="ru-RU" sz="5500" dirty="0"/>
              <a:t>-школа</a:t>
            </a:r>
          </a:p>
          <a:p>
            <a:r>
              <a:rPr lang="ru-RU" sz="5500" dirty="0"/>
              <a:t>по разработке приложений</a:t>
            </a:r>
          </a:p>
          <a:p>
            <a:r>
              <a:rPr lang="ru-RU" sz="5500" dirty="0"/>
              <a:t>для Windows 8</a:t>
            </a:r>
          </a:p>
        </p:txBody>
      </p:sp>
      <p:sp>
        <p:nvSpPr>
          <p:cNvPr id="4" name="Текст 3"/>
          <p:cNvSpPr>
            <a:spLocks noGrp="1"/>
          </p:cNvSpPr>
          <p:nvPr>
            <p:ph type="body" sz="quarter" idx="11"/>
          </p:nvPr>
        </p:nvSpPr>
        <p:spPr>
          <a:xfrm>
            <a:off x="512764" y="4174510"/>
            <a:ext cx="7513637" cy="443199"/>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2" y="6013429"/>
            <a:ext cx="1872532" cy="429123"/>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4"/>
            <a:ext cx="1840378" cy="393841"/>
          </a:xfrm>
          <a:prstGeom prst="rect">
            <a:avLst/>
          </a:prstGeom>
        </p:spPr>
      </p:pic>
    </p:spTree>
    <p:extLst>
      <p:ext uri="{BB962C8B-B14F-4D97-AF65-F5344CB8AC3E}">
        <p14:creationId xmlns:p14="http://schemas.microsoft.com/office/powerpoint/2010/main" val="271436722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ru-RU" dirty="0" smtClean="0"/>
              <a:t>Как работает общий доступ</a:t>
            </a:r>
            <a:endParaRPr lang="en-US" dirty="0"/>
          </a:p>
        </p:txBody>
      </p:sp>
      <p:sp>
        <p:nvSpPr>
          <p:cNvPr id="26" name="Rectangle 25"/>
          <p:cNvSpPr/>
          <p:nvPr/>
        </p:nvSpPr>
        <p:spPr bwMode="auto">
          <a:xfrm>
            <a:off x="969963" y="1562854"/>
            <a:ext cx="3044952" cy="5295146"/>
          </a:xfrm>
          <a:prstGeom prst="rect">
            <a:avLst/>
          </a:prstGeom>
          <a:solidFill>
            <a:srgbClr val="C7C7C7"/>
          </a:solidFill>
          <a:ln>
            <a:noFill/>
            <a:headEnd type="none" w="med" len="med"/>
            <a:tailEnd type="none" w="med" len="med"/>
          </a:ln>
          <a:effectLst/>
        </p:spPr>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p>
            <a:pPr>
              <a:lnSpc>
                <a:spcPct val="90000"/>
              </a:lnSpc>
              <a:spcBef>
                <a:spcPct val="20000"/>
              </a:spcBef>
              <a:buSzPct val="90000"/>
              <a:buFont typeface="Arial" pitchFamily="34" charset="0"/>
              <a:buNone/>
            </a:pPr>
            <a:endParaRPr lang="en-US" sz="4800" spc="-70" dirty="0">
              <a:solidFill>
                <a:srgbClr val="0072C6">
                  <a:lumMod val="50000"/>
                  <a:alpha val="99000"/>
                </a:srgbClr>
              </a:solidFill>
            </a:endParaRPr>
          </a:p>
        </p:txBody>
      </p:sp>
      <p:sp>
        <p:nvSpPr>
          <p:cNvPr id="27" name="Rectangle 26"/>
          <p:cNvSpPr/>
          <p:nvPr/>
        </p:nvSpPr>
        <p:spPr bwMode="auto">
          <a:xfrm>
            <a:off x="8167561" y="1562854"/>
            <a:ext cx="3044952" cy="5295146"/>
          </a:xfrm>
          <a:prstGeom prst="rect">
            <a:avLst/>
          </a:prstGeom>
          <a:solidFill>
            <a:srgbClr val="C7C7C7"/>
          </a:solidFill>
          <a:ln>
            <a:noFill/>
            <a:headEnd type="none" w="med" len="med"/>
            <a:tailEnd type="none" w="med" len="med"/>
          </a:ln>
          <a:effectLst/>
        </p:spPr>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p>
            <a:pPr>
              <a:lnSpc>
                <a:spcPct val="90000"/>
              </a:lnSpc>
              <a:spcBef>
                <a:spcPct val="20000"/>
              </a:spcBef>
              <a:buSzPct val="90000"/>
              <a:buFont typeface="Arial" pitchFamily="34" charset="0"/>
              <a:buNone/>
            </a:pPr>
            <a:endParaRPr lang="en-US" sz="4800" spc="-70" dirty="0">
              <a:solidFill>
                <a:srgbClr val="0072C6">
                  <a:lumMod val="50000"/>
                  <a:alpha val="99000"/>
                </a:srgbClr>
              </a:solidFill>
            </a:endParaRPr>
          </a:p>
        </p:txBody>
      </p:sp>
      <p:sp>
        <p:nvSpPr>
          <p:cNvPr id="28" name="Rectangle 27"/>
          <p:cNvSpPr/>
          <p:nvPr/>
        </p:nvSpPr>
        <p:spPr bwMode="auto">
          <a:xfrm>
            <a:off x="4566272" y="1562854"/>
            <a:ext cx="3044952" cy="5295146"/>
          </a:xfrm>
          <a:prstGeom prst="rect">
            <a:avLst/>
          </a:prstGeom>
          <a:solidFill>
            <a:srgbClr val="C7C7C7"/>
          </a:solidFill>
          <a:ln>
            <a:noFill/>
            <a:headEnd type="none" w="med" len="med"/>
            <a:tailEnd type="none" w="med" len="med"/>
          </a:ln>
          <a:effectLst/>
        </p:spPr>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p>
            <a:pPr>
              <a:lnSpc>
                <a:spcPct val="90000"/>
              </a:lnSpc>
              <a:spcBef>
                <a:spcPct val="20000"/>
              </a:spcBef>
              <a:buSzPct val="90000"/>
              <a:buFont typeface="Arial" pitchFamily="34" charset="0"/>
              <a:buNone/>
            </a:pPr>
            <a:endParaRPr lang="en-US" sz="4800" spc="-70" dirty="0">
              <a:solidFill>
                <a:srgbClr val="0072C6">
                  <a:lumMod val="50000"/>
                  <a:alpha val="99000"/>
                </a:srgbClr>
              </a:solidFill>
            </a:endParaRPr>
          </a:p>
        </p:txBody>
      </p:sp>
      <p:sp>
        <p:nvSpPr>
          <p:cNvPr id="29" name="TextBox 28"/>
          <p:cNvSpPr txBox="1"/>
          <p:nvPr/>
        </p:nvSpPr>
        <p:spPr>
          <a:xfrm>
            <a:off x="8169275" y="1084565"/>
            <a:ext cx="3043238" cy="369332"/>
          </a:xfrm>
          <a:prstGeom prst="rect">
            <a:avLst/>
          </a:prstGeom>
          <a:noFill/>
        </p:spPr>
        <p:txBody>
          <a:bodyPr wrap="square" lIns="0" tIns="0" rIns="0" bIns="0" rtlCol="0">
            <a:spAutoFit/>
          </a:bodyPr>
          <a:lstStyle/>
          <a:p>
            <a:pPr algn="ctr"/>
            <a:r>
              <a:rPr lang="ru-RU" sz="2400" dirty="0" smtClean="0">
                <a:solidFill>
                  <a:schemeClr val="bg2">
                    <a:lumMod val="60000"/>
                    <a:lumOff val="40000"/>
                    <a:alpha val="99000"/>
                  </a:schemeClr>
                </a:solidFill>
              </a:rPr>
              <a:t>Приемник</a:t>
            </a:r>
            <a:endParaRPr lang="en-US" sz="2400" dirty="0" smtClean="0">
              <a:solidFill>
                <a:schemeClr val="bg2">
                  <a:lumMod val="60000"/>
                  <a:lumOff val="40000"/>
                  <a:alpha val="99000"/>
                </a:schemeClr>
              </a:solidFill>
            </a:endParaRPr>
          </a:p>
        </p:txBody>
      </p:sp>
      <p:sp>
        <p:nvSpPr>
          <p:cNvPr id="31" name="TextBox 30"/>
          <p:cNvSpPr txBox="1"/>
          <p:nvPr/>
        </p:nvSpPr>
        <p:spPr>
          <a:xfrm>
            <a:off x="4566272" y="1084565"/>
            <a:ext cx="3044952" cy="369332"/>
          </a:xfrm>
          <a:prstGeom prst="rect">
            <a:avLst/>
          </a:prstGeom>
          <a:noFill/>
        </p:spPr>
        <p:txBody>
          <a:bodyPr wrap="square" lIns="0" tIns="0" rIns="0" bIns="0" rtlCol="0">
            <a:spAutoFit/>
          </a:bodyPr>
          <a:lstStyle/>
          <a:p>
            <a:pPr algn="ctr"/>
            <a:r>
              <a:rPr lang="ru-RU" sz="2400" dirty="0" smtClean="0">
                <a:solidFill>
                  <a:schemeClr val="bg2">
                    <a:alpha val="99000"/>
                  </a:schemeClr>
                </a:solidFill>
              </a:rPr>
              <a:t>Брокер</a:t>
            </a:r>
            <a:endParaRPr lang="en-US" sz="2400" dirty="0" smtClean="0">
              <a:solidFill>
                <a:schemeClr val="bg2">
                  <a:alpha val="99000"/>
                </a:schemeClr>
              </a:solidFill>
            </a:endParaRPr>
          </a:p>
        </p:txBody>
      </p:sp>
      <p:sp>
        <p:nvSpPr>
          <p:cNvPr id="32" name="Rectangle 31"/>
          <p:cNvSpPr/>
          <p:nvPr/>
        </p:nvSpPr>
        <p:spPr bwMode="auto">
          <a:xfrm>
            <a:off x="4733817" y="1728790"/>
            <a:ext cx="2709863" cy="6667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Пользователь выбирает </a:t>
            </a:r>
            <a:r>
              <a:rPr lang="en-US" dirty="0" smtClean="0">
                <a:gradFill>
                  <a:gsLst>
                    <a:gs pos="0">
                      <a:srgbClr val="FFFFFF"/>
                    </a:gs>
                    <a:gs pos="100000">
                      <a:srgbClr val="FFFFFF"/>
                    </a:gs>
                  </a:gsLst>
                  <a:lin ang="5400000" scaled="0"/>
                </a:gradFill>
              </a:rPr>
              <a:t>“Share”</a:t>
            </a:r>
            <a:endParaRPr lang="en-US" dirty="0">
              <a:gradFill>
                <a:gsLst>
                  <a:gs pos="0">
                    <a:srgbClr val="FFFFFF"/>
                  </a:gs>
                  <a:gs pos="100000">
                    <a:srgbClr val="FFFFFF"/>
                  </a:gs>
                </a:gsLst>
                <a:lin ang="5400000" scaled="0"/>
              </a:gradFill>
            </a:endParaRPr>
          </a:p>
        </p:txBody>
      </p:sp>
      <p:sp>
        <p:nvSpPr>
          <p:cNvPr id="39" name="Rectangle 38"/>
          <p:cNvSpPr/>
          <p:nvPr/>
        </p:nvSpPr>
        <p:spPr bwMode="auto">
          <a:xfrm>
            <a:off x="8335962" y="4270434"/>
            <a:ext cx="2709863" cy="667512"/>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Активация приложения</a:t>
            </a:r>
            <a:endParaRPr lang="en-US" dirty="0">
              <a:gradFill>
                <a:gsLst>
                  <a:gs pos="0">
                    <a:srgbClr val="FFFFFF"/>
                  </a:gs>
                  <a:gs pos="100000">
                    <a:srgbClr val="FFFFFF"/>
                  </a:gs>
                </a:gsLst>
                <a:lin ang="5400000" scaled="0"/>
              </a:gradFill>
            </a:endParaRPr>
          </a:p>
        </p:txBody>
      </p:sp>
      <p:sp>
        <p:nvSpPr>
          <p:cNvPr id="42" name="Rectangle 41"/>
          <p:cNvSpPr/>
          <p:nvPr/>
        </p:nvSpPr>
        <p:spPr bwMode="auto">
          <a:xfrm>
            <a:off x="1137508" y="1728790"/>
            <a:ext cx="2709863" cy="66674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Регистрация через</a:t>
            </a:r>
            <a:r>
              <a:rPr lang="en-US" dirty="0" smtClean="0">
                <a:gradFill>
                  <a:gsLst>
                    <a:gs pos="0">
                      <a:srgbClr val="FFFFFF"/>
                    </a:gs>
                    <a:gs pos="100000">
                      <a:srgbClr val="FFFFFF"/>
                    </a:gs>
                  </a:gsLst>
                  <a:lin ang="5400000" scaled="0"/>
                </a:gradFill>
              </a:rPr>
              <a:t> </a:t>
            </a:r>
            <a:r>
              <a:rPr lang="en-US" dirty="0" err="1" smtClean="0">
                <a:gradFill>
                  <a:gsLst>
                    <a:gs pos="0">
                      <a:srgbClr val="FFFFFF"/>
                    </a:gs>
                    <a:gs pos="100000">
                      <a:srgbClr val="FFFFFF"/>
                    </a:gs>
                  </a:gsLst>
                  <a:lin ang="5400000" scaled="0"/>
                </a:gradFill>
              </a:rPr>
              <a:t>DataTransfer</a:t>
            </a:r>
            <a:r>
              <a:rPr lang="en-US" dirty="0" smtClean="0">
                <a:gradFill>
                  <a:gsLst>
                    <a:gs pos="0">
                      <a:srgbClr val="FFFFFF"/>
                    </a:gs>
                    <a:gs pos="100000">
                      <a:srgbClr val="FFFFFF"/>
                    </a:gs>
                  </a:gsLst>
                  <a:lin ang="5400000" scaled="0"/>
                </a:gradFill>
              </a:rPr>
              <a:t> </a:t>
            </a:r>
            <a:r>
              <a:rPr lang="en-US" dirty="0">
                <a:gradFill>
                  <a:gsLst>
                    <a:gs pos="0">
                      <a:srgbClr val="FFFFFF"/>
                    </a:gs>
                    <a:gs pos="100000">
                      <a:srgbClr val="FFFFFF"/>
                    </a:gs>
                  </a:gsLst>
                  <a:lin ang="5400000" scaled="0"/>
                </a:gradFill>
              </a:rPr>
              <a:t>Manager</a:t>
            </a:r>
          </a:p>
        </p:txBody>
      </p:sp>
      <p:sp>
        <p:nvSpPr>
          <p:cNvPr id="44" name="TextBox 43"/>
          <p:cNvSpPr txBox="1"/>
          <p:nvPr/>
        </p:nvSpPr>
        <p:spPr>
          <a:xfrm>
            <a:off x="969963" y="1084565"/>
            <a:ext cx="3044951" cy="369332"/>
          </a:xfrm>
          <a:prstGeom prst="rect">
            <a:avLst/>
          </a:prstGeom>
          <a:noFill/>
        </p:spPr>
        <p:txBody>
          <a:bodyPr wrap="square" lIns="0" tIns="0" rIns="0" bIns="0" rtlCol="0">
            <a:spAutoFit/>
          </a:bodyPr>
          <a:lstStyle/>
          <a:p>
            <a:pPr algn="ctr"/>
            <a:r>
              <a:rPr lang="ru-RU" sz="2400" dirty="0" smtClean="0">
                <a:solidFill>
                  <a:schemeClr val="bg2">
                    <a:lumMod val="50000"/>
                    <a:alpha val="99000"/>
                  </a:schemeClr>
                </a:solidFill>
              </a:rPr>
              <a:t>Поставщик</a:t>
            </a:r>
            <a:endParaRPr lang="en-US" sz="2400" dirty="0" smtClean="0">
              <a:solidFill>
                <a:schemeClr val="bg2">
                  <a:lumMod val="50000"/>
                  <a:alpha val="99000"/>
                </a:schemeClr>
              </a:solidFill>
            </a:endParaRPr>
          </a:p>
        </p:txBody>
      </p:sp>
      <p:sp>
        <p:nvSpPr>
          <p:cNvPr id="60" name="Rectangle 59"/>
          <p:cNvSpPr/>
          <p:nvPr/>
        </p:nvSpPr>
        <p:spPr bwMode="auto">
          <a:xfrm>
            <a:off x="4733816" y="2587038"/>
            <a:ext cx="2709863" cy="6667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Получает список целевых приложений</a:t>
            </a:r>
            <a:endParaRPr lang="en-US" dirty="0">
              <a:gradFill>
                <a:gsLst>
                  <a:gs pos="0">
                    <a:srgbClr val="FFFFFF"/>
                  </a:gs>
                  <a:gs pos="100000">
                    <a:srgbClr val="FFFFFF"/>
                  </a:gs>
                </a:gsLst>
                <a:lin ang="5400000" scaled="0"/>
              </a:gradFill>
            </a:endParaRPr>
          </a:p>
        </p:txBody>
      </p:sp>
      <p:sp>
        <p:nvSpPr>
          <p:cNvPr id="61" name="Rectangle 60"/>
          <p:cNvSpPr/>
          <p:nvPr/>
        </p:nvSpPr>
        <p:spPr bwMode="auto">
          <a:xfrm>
            <a:off x="4733815" y="3429244"/>
            <a:ext cx="2709863" cy="6675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Пользователь выбирает приложение</a:t>
            </a:r>
            <a:endParaRPr lang="en-US" dirty="0">
              <a:gradFill>
                <a:gsLst>
                  <a:gs pos="0">
                    <a:srgbClr val="FFFFFF"/>
                  </a:gs>
                  <a:gs pos="100000">
                    <a:srgbClr val="FFFFFF"/>
                  </a:gs>
                </a:gsLst>
                <a:lin ang="5400000" scaled="0"/>
              </a:gradFill>
            </a:endParaRPr>
          </a:p>
        </p:txBody>
      </p:sp>
      <p:sp>
        <p:nvSpPr>
          <p:cNvPr id="62" name="Rectangle 61"/>
          <p:cNvSpPr/>
          <p:nvPr/>
        </p:nvSpPr>
        <p:spPr bwMode="auto">
          <a:xfrm>
            <a:off x="8335962" y="5111624"/>
            <a:ext cx="2709863" cy="667512"/>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Обработка содержимого</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err="1" smtClean="0">
                <a:gradFill>
                  <a:gsLst>
                    <a:gs pos="0">
                      <a:srgbClr val="FFFFFF"/>
                    </a:gs>
                    <a:gs pos="100000">
                      <a:srgbClr val="FFFFFF"/>
                    </a:gs>
                  </a:gsLst>
                  <a:lin ang="5400000" scaled="0"/>
                </a:gradFill>
              </a:rPr>
              <a:t>DataPackage</a:t>
            </a:r>
            <a:endParaRPr lang="en-US" dirty="0">
              <a:gradFill>
                <a:gsLst>
                  <a:gs pos="0">
                    <a:srgbClr val="FFFFFF"/>
                  </a:gs>
                  <a:gs pos="100000">
                    <a:srgbClr val="FFFFFF"/>
                  </a:gs>
                </a:gsLst>
                <a:lin ang="5400000" scaled="0"/>
              </a:gradFill>
            </a:endParaRPr>
          </a:p>
        </p:txBody>
      </p:sp>
      <p:sp>
        <p:nvSpPr>
          <p:cNvPr id="65" name="Rectangle 64"/>
          <p:cNvSpPr/>
          <p:nvPr/>
        </p:nvSpPr>
        <p:spPr bwMode="auto">
          <a:xfrm>
            <a:off x="8335962" y="5961888"/>
            <a:ext cx="2709863" cy="667512"/>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Сообщение об успехе</a:t>
            </a:r>
            <a:endParaRPr lang="en-US" dirty="0">
              <a:gradFill>
                <a:gsLst>
                  <a:gs pos="0">
                    <a:srgbClr val="FFFFFF"/>
                  </a:gs>
                  <a:gs pos="100000">
                    <a:srgbClr val="FFFFFF"/>
                  </a:gs>
                </a:gsLst>
                <a:lin ang="5400000" scaled="0"/>
              </a:gradFill>
            </a:endParaRPr>
          </a:p>
        </p:txBody>
      </p:sp>
      <p:sp>
        <p:nvSpPr>
          <p:cNvPr id="66" name="Rectangle 65"/>
          <p:cNvSpPr/>
          <p:nvPr/>
        </p:nvSpPr>
        <p:spPr bwMode="auto">
          <a:xfrm>
            <a:off x="1136652" y="3431527"/>
            <a:ext cx="2709863" cy="667512"/>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Завершает </a:t>
            </a:r>
            <a:r>
              <a:rPr lang="en-US" dirty="0" err="1" smtClean="0">
                <a:gradFill>
                  <a:gsLst>
                    <a:gs pos="0">
                      <a:srgbClr val="FFFFFF"/>
                    </a:gs>
                    <a:gs pos="100000">
                      <a:srgbClr val="FFFFFF"/>
                    </a:gs>
                  </a:gsLst>
                  <a:lin ang="5400000" scaled="0"/>
                </a:gradFill>
              </a:rPr>
              <a:t>Async</a:t>
            </a:r>
            <a:r>
              <a:rPr lang="ru-RU" dirty="0" smtClean="0">
                <a:gradFill>
                  <a:gsLst>
                    <a:gs pos="0">
                      <a:srgbClr val="FFFFFF"/>
                    </a:gs>
                    <a:gs pos="100000">
                      <a:srgbClr val="FFFFFF"/>
                    </a:gs>
                  </a:gsLst>
                  <a:lin ang="5400000" scaled="0"/>
                </a:gradFill>
              </a:rPr>
              <a:t>-вызов</a:t>
            </a:r>
            <a:endParaRPr lang="en-US" dirty="0">
              <a:gradFill>
                <a:gsLst>
                  <a:gs pos="0">
                    <a:srgbClr val="FFFFFF"/>
                  </a:gs>
                  <a:gs pos="100000">
                    <a:srgbClr val="FFFFFF"/>
                  </a:gs>
                </a:gsLst>
                <a:lin ang="5400000" scaled="0"/>
              </a:gradFill>
            </a:endParaRPr>
          </a:p>
        </p:txBody>
      </p:sp>
      <p:sp>
        <p:nvSpPr>
          <p:cNvPr id="71" name="Rectangle 70"/>
          <p:cNvSpPr/>
          <p:nvPr/>
        </p:nvSpPr>
        <p:spPr bwMode="auto">
          <a:xfrm>
            <a:off x="1136651" y="2587037"/>
            <a:ext cx="2709863" cy="66674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Получение события и заполн. </a:t>
            </a:r>
            <a:r>
              <a:rPr lang="en-US" dirty="0" err="1" smtClean="0">
                <a:gradFill>
                  <a:gsLst>
                    <a:gs pos="0">
                      <a:srgbClr val="FFFFFF"/>
                    </a:gs>
                    <a:gs pos="100000">
                      <a:srgbClr val="FFFFFF"/>
                    </a:gs>
                  </a:gsLst>
                  <a:lin ang="5400000" scaled="0"/>
                </a:gradFill>
              </a:rPr>
              <a:t>DataPackage</a:t>
            </a:r>
            <a:endParaRPr lang="en-US" dirty="0">
              <a:gradFill>
                <a:gsLst>
                  <a:gs pos="0">
                    <a:srgbClr val="FFFFFF"/>
                  </a:gs>
                  <a:gs pos="100000">
                    <a:srgbClr val="FFFFFF"/>
                  </a:gs>
                </a:gsLst>
                <a:lin ang="5400000" scaled="0"/>
              </a:gradFill>
            </a:endParaRPr>
          </a:p>
        </p:txBody>
      </p:sp>
      <p:sp>
        <p:nvSpPr>
          <p:cNvPr id="72" name="TextBox 71"/>
          <p:cNvSpPr txBox="1"/>
          <p:nvPr/>
        </p:nvSpPr>
        <p:spPr>
          <a:xfrm>
            <a:off x="969105" y="5092974"/>
            <a:ext cx="3044951" cy="1477328"/>
          </a:xfrm>
          <a:prstGeom prst="rect">
            <a:avLst/>
          </a:prstGeom>
          <a:noFill/>
        </p:spPr>
        <p:txBody>
          <a:bodyPr wrap="square" lIns="0" tIns="0" rIns="0" bIns="0" rtlCol="0">
            <a:spAutoFit/>
          </a:bodyPr>
          <a:lstStyle>
            <a:defPPr>
              <a:defRPr lang="en-US"/>
            </a:defPPr>
            <a:lvl1pPr algn="ctr">
              <a:defRPr sz="2400">
                <a:solidFill>
                  <a:schemeClr val="bg2">
                    <a:lumMod val="50000"/>
                    <a:alpha val="99000"/>
                  </a:schemeClr>
                </a:solidFill>
              </a:defRPr>
            </a:lvl1pPr>
          </a:lstStyle>
          <a:p>
            <a:r>
              <a:rPr lang="en-US" dirty="0" err="1"/>
              <a:t>DataPackage</a:t>
            </a:r>
            <a:r>
              <a:rPr lang="en-US" dirty="0"/>
              <a:t> </a:t>
            </a:r>
            <a:r>
              <a:rPr lang="ru-RU" dirty="0" smtClean="0"/>
              <a:t>находится в приложении-поставщике</a:t>
            </a:r>
            <a:endParaRPr lang="en-US" dirty="0"/>
          </a:p>
        </p:txBody>
      </p:sp>
      <p:sp>
        <p:nvSpPr>
          <p:cNvPr id="73" name="Rectangle 72"/>
          <p:cNvSpPr/>
          <p:nvPr/>
        </p:nvSpPr>
        <p:spPr bwMode="auto">
          <a:xfrm>
            <a:off x="4733815" y="4270434"/>
            <a:ext cx="2709863" cy="6675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ru-RU" dirty="0" smtClean="0">
                <a:gradFill>
                  <a:gsLst>
                    <a:gs pos="0">
                      <a:srgbClr val="FFFFFF"/>
                    </a:gs>
                    <a:gs pos="100000">
                      <a:srgbClr val="FFFFFF"/>
                    </a:gs>
                  </a:gsLst>
                  <a:lin ang="5400000" scaled="0"/>
                </a:gradFill>
              </a:rPr>
              <a:t>Активируем приложение-приемник</a:t>
            </a:r>
            <a:endParaRPr lang="en-US" dirty="0">
              <a:gradFill>
                <a:gsLst>
                  <a:gs pos="0">
                    <a:srgbClr val="FFFFFF"/>
                  </a:gs>
                  <a:gs pos="100000">
                    <a:srgbClr val="FFFFFF"/>
                  </a:gs>
                </a:gsLst>
                <a:lin ang="5400000" scaled="0"/>
              </a:gradFill>
            </a:endParaRPr>
          </a:p>
        </p:txBody>
      </p:sp>
      <p:cxnSp>
        <p:nvCxnSpPr>
          <p:cNvPr id="74" name="Straight Arrow Connector 73"/>
          <p:cNvCxnSpPr/>
          <p:nvPr/>
        </p:nvCxnSpPr>
        <p:spPr>
          <a:xfrm flipH="1">
            <a:off x="7449516" y="6308851"/>
            <a:ext cx="886446" cy="0"/>
          </a:xfrm>
          <a:prstGeom prst="straightConnector1">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cxnSp>
        <p:nvCxnSpPr>
          <p:cNvPr id="75" name="Straight Arrow Connector 74"/>
          <p:cNvCxnSpPr/>
          <p:nvPr/>
        </p:nvCxnSpPr>
        <p:spPr>
          <a:xfrm>
            <a:off x="7449516" y="4604190"/>
            <a:ext cx="886446" cy="0"/>
          </a:xfrm>
          <a:prstGeom prst="straightConnector1">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cxnSp>
        <p:nvCxnSpPr>
          <p:cNvPr id="76" name="Elbow Connector 75"/>
          <p:cNvCxnSpPr>
            <a:endCxn id="60" idx="1"/>
          </p:cNvCxnSpPr>
          <p:nvPr/>
        </p:nvCxnSpPr>
        <p:spPr>
          <a:xfrm flipV="1">
            <a:off x="3846514" y="2920413"/>
            <a:ext cx="887302" cy="842588"/>
          </a:xfrm>
          <a:prstGeom prst="bentConnector3">
            <a:avLst>
              <a:gd name="adj1" fmla="val 65305"/>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cxnSp>
        <p:nvCxnSpPr>
          <p:cNvPr id="77" name="Elbow Connector 76"/>
          <p:cNvCxnSpPr/>
          <p:nvPr/>
        </p:nvCxnSpPr>
        <p:spPr>
          <a:xfrm flipH="1">
            <a:off x="3847371" y="2062164"/>
            <a:ext cx="887302" cy="842588"/>
          </a:xfrm>
          <a:prstGeom prst="bentConnector3">
            <a:avLst>
              <a:gd name="adj1" fmla="val 65305"/>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23608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up)">
                                      <p:cBhvr>
                                        <p:cTn id="34" dur="500"/>
                                        <p:tgtEl>
                                          <p:spTgt spid="77"/>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childTnLst>
                          </p:cTn>
                        </p:par>
                        <p:par>
                          <p:cTn id="44" fill="hold">
                            <p:stCondLst>
                              <p:cond delay="500"/>
                            </p:stCondLst>
                            <p:childTnLst>
                              <p:par>
                                <p:cTn id="45" presetID="22" presetClass="exit" presetSubtype="8" fill="hold" nodeType="afterEffect">
                                  <p:stCondLst>
                                    <p:cond delay="0"/>
                                  </p:stCondLst>
                                  <p:childTnLst>
                                    <p:animEffect transition="out" filter="wipe(left)">
                                      <p:cBhvr>
                                        <p:cTn id="46" dur="500"/>
                                        <p:tgtEl>
                                          <p:spTgt spid="77"/>
                                        </p:tgtEl>
                                      </p:cBhvr>
                                    </p:animEffect>
                                    <p:set>
                                      <p:cBhvr>
                                        <p:cTn id="47" dur="1" fill="hold">
                                          <p:stCondLst>
                                            <p:cond delay="499"/>
                                          </p:stCondLst>
                                        </p:cTn>
                                        <p:tgtEl>
                                          <p:spTgt spid="7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down)">
                                      <p:cBhvr>
                                        <p:cTn id="52" dur="500"/>
                                        <p:tgtEl>
                                          <p:spTgt spid="7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childTnLst>
                          </p:cTn>
                        </p:par>
                        <p:par>
                          <p:cTn id="62" fill="hold">
                            <p:stCondLst>
                              <p:cond delay="500"/>
                            </p:stCondLst>
                            <p:childTnLst>
                              <p:par>
                                <p:cTn id="63" presetID="22" presetClass="exit" presetSubtype="2" fill="hold" nodeType="afterEffect">
                                  <p:stCondLst>
                                    <p:cond delay="0"/>
                                  </p:stCondLst>
                                  <p:childTnLst>
                                    <p:animEffect transition="out" filter="wipe(right)">
                                      <p:cBhvr>
                                        <p:cTn id="64" dur="500"/>
                                        <p:tgtEl>
                                          <p:spTgt spid="76"/>
                                        </p:tgtEl>
                                      </p:cBhvr>
                                    </p:animEffect>
                                    <p:set>
                                      <p:cBhvr>
                                        <p:cTn id="65" dur="1" fill="hold">
                                          <p:stCondLst>
                                            <p:cond delay="499"/>
                                          </p:stCondLst>
                                        </p:cTn>
                                        <p:tgtEl>
                                          <p:spTgt spid="76"/>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500"/>
                                        <p:tgtEl>
                                          <p:spTgt spid="7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500"/>
                                        <p:tgtEl>
                                          <p:spTgt spid="75"/>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childTnLst>
                          </p:cTn>
                        </p:par>
                        <p:par>
                          <p:cTn id="91" fill="hold">
                            <p:stCondLst>
                              <p:cond delay="500"/>
                            </p:stCondLst>
                            <p:childTnLst>
                              <p:par>
                                <p:cTn id="92" presetID="22" presetClass="exit" presetSubtype="2" fill="hold" nodeType="afterEffect">
                                  <p:stCondLst>
                                    <p:cond delay="0"/>
                                  </p:stCondLst>
                                  <p:childTnLst>
                                    <p:animEffect transition="out" filter="wipe(right)">
                                      <p:cBhvr>
                                        <p:cTn id="93" dur="500"/>
                                        <p:tgtEl>
                                          <p:spTgt spid="75"/>
                                        </p:tgtEl>
                                      </p:cBhvr>
                                    </p:animEffect>
                                    <p:set>
                                      <p:cBhvr>
                                        <p:cTn id="94" dur="1" fill="hold">
                                          <p:stCondLst>
                                            <p:cond delay="499"/>
                                          </p:stCondLst>
                                        </p:cTn>
                                        <p:tgtEl>
                                          <p:spTgt spid="75"/>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65"/>
                                        </p:tgtEl>
                                        <p:attrNameLst>
                                          <p:attrName>style.visibility</p:attrName>
                                        </p:attrNameLst>
                                      </p:cBhvr>
                                      <p:to>
                                        <p:strVal val="visible"/>
                                      </p:to>
                                    </p:set>
                                    <p:animEffect transition="in" filter="fade">
                                      <p:cBhvr>
                                        <p:cTn id="99" dur="500"/>
                                        <p:tgtEl>
                                          <p:spTgt spid="65"/>
                                        </p:tgtEl>
                                      </p:cBhvr>
                                    </p:animEffect>
                                  </p:childTnLst>
                                </p:cTn>
                              </p:par>
                            </p:childTnLst>
                          </p:cTn>
                        </p:par>
                        <p:par>
                          <p:cTn id="100" fill="hold">
                            <p:stCondLst>
                              <p:cond delay="500"/>
                            </p:stCondLst>
                            <p:childTnLst>
                              <p:par>
                                <p:cTn id="101" presetID="22" presetClass="entr" presetSubtype="2" fill="hold" nodeType="afterEffect">
                                  <p:stCondLst>
                                    <p:cond delay="0"/>
                                  </p:stCondLst>
                                  <p:childTnLst>
                                    <p:set>
                                      <p:cBhvr>
                                        <p:cTn id="102" dur="1" fill="hold">
                                          <p:stCondLst>
                                            <p:cond delay="0"/>
                                          </p:stCondLst>
                                        </p:cTn>
                                        <p:tgtEl>
                                          <p:spTgt spid="74"/>
                                        </p:tgtEl>
                                        <p:attrNameLst>
                                          <p:attrName>style.visibility</p:attrName>
                                        </p:attrNameLst>
                                      </p:cBhvr>
                                      <p:to>
                                        <p:strVal val="visible"/>
                                      </p:to>
                                    </p:set>
                                    <p:animEffect transition="in" filter="wipe(right)">
                                      <p:cBhvr>
                                        <p:cTn id="10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1" grpId="0"/>
      <p:bldP spid="32" grpId="0" animBg="1"/>
      <p:bldP spid="39" grpId="0" animBg="1"/>
      <p:bldP spid="42" grpId="0" animBg="1"/>
      <p:bldP spid="44" grpId="0"/>
      <p:bldP spid="60" grpId="0" animBg="1"/>
      <p:bldP spid="61" grpId="0" animBg="1"/>
      <p:bldP spid="62" grpId="0" animBg="1"/>
      <p:bldP spid="65" grpId="0" animBg="1"/>
      <p:bldP spid="66" grpId="0" animBg="1"/>
      <p:bldP spid="71" grpId="0" animBg="1"/>
      <p:bldP spid="72" grpId="0"/>
      <p:bldP spid="7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Что может быть внутри DataPackage</a:t>
            </a:r>
            <a:endParaRPr lang="en-US" dirty="0"/>
          </a:p>
        </p:txBody>
      </p:sp>
      <p:grpSp>
        <p:nvGrpSpPr>
          <p:cNvPr id="31" name="Group 30"/>
          <p:cNvGrpSpPr/>
          <p:nvPr/>
        </p:nvGrpSpPr>
        <p:grpSpPr>
          <a:xfrm>
            <a:off x="641752" y="1318309"/>
            <a:ext cx="6360907" cy="480502"/>
            <a:chOff x="1879402" y="2396011"/>
            <a:chExt cx="10108154" cy="763569"/>
          </a:xfrm>
        </p:grpSpPr>
        <p:sp>
          <p:nvSpPr>
            <p:cNvPr id="32" name="Rectangle 31"/>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ru-RU"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Текст</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3" name="Isosceles Triangle 32"/>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34" name="Group 33"/>
          <p:cNvGrpSpPr/>
          <p:nvPr/>
        </p:nvGrpSpPr>
        <p:grpSpPr>
          <a:xfrm>
            <a:off x="641752" y="1945903"/>
            <a:ext cx="6360907" cy="480502"/>
            <a:chOff x="1879402" y="2396011"/>
            <a:chExt cx="10108154" cy="763569"/>
          </a:xfrm>
        </p:grpSpPr>
        <p:sp>
          <p:nvSpPr>
            <p:cNvPr id="35" name="Rectangle 34"/>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ru-RU" sz="3200" kern="0" noProof="0" dirty="0" smtClean="0">
                  <a:solidFill>
                    <a:srgbClr val="0072C6">
                      <a:lumMod val="75000"/>
                      <a:alpha val="99000"/>
                    </a:srgbClr>
                  </a:solidFill>
                  <a:latin typeface="Segoe UI Light"/>
                  <a:ea typeface="Segoe UI" pitchFamily="34" charset="0"/>
                  <a:cs typeface="Segoe UI" pitchFamily="34" charset="0"/>
                </a:rPr>
                <a:t>Форматированный текст</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6" name="Isosceles Triangle 35"/>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37" name="Group 36"/>
          <p:cNvGrpSpPr/>
          <p:nvPr/>
        </p:nvGrpSpPr>
        <p:grpSpPr>
          <a:xfrm>
            <a:off x="641752" y="2573497"/>
            <a:ext cx="6360907" cy="480502"/>
            <a:chOff x="1879402" y="2396011"/>
            <a:chExt cx="10108154" cy="763569"/>
          </a:xfrm>
        </p:grpSpPr>
        <p:sp>
          <p:nvSpPr>
            <p:cNvPr id="38" name="Rectangle 37"/>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dirty="0" smtClean="0">
                  <a:solidFill>
                    <a:srgbClr val="0072C6">
                      <a:lumMod val="75000"/>
                      <a:alpha val="99000"/>
                    </a:srgbClr>
                  </a:solidFill>
                  <a:latin typeface="Segoe UI Light"/>
                  <a:ea typeface="Segoe UI" pitchFamily="34" charset="0"/>
                  <a:cs typeface="Segoe UI" pitchFamily="34" charset="0"/>
                </a:rPr>
                <a:t>URI</a:t>
              </a:r>
            </a:p>
          </p:txBody>
        </p:sp>
        <p:sp>
          <p:nvSpPr>
            <p:cNvPr id="39" name="Isosceles Triangle 38"/>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16" name="Group 15"/>
          <p:cNvGrpSpPr/>
          <p:nvPr/>
        </p:nvGrpSpPr>
        <p:grpSpPr>
          <a:xfrm>
            <a:off x="638512" y="3202204"/>
            <a:ext cx="6360907" cy="480502"/>
            <a:chOff x="1879402" y="2396011"/>
            <a:chExt cx="10108154" cy="763569"/>
          </a:xfrm>
        </p:grpSpPr>
        <p:sp>
          <p:nvSpPr>
            <p:cNvPr id="17" name="Rectangle 16"/>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HTML</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18" name="Isosceles Triangle 17"/>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19" name="Group 18"/>
          <p:cNvGrpSpPr/>
          <p:nvPr/>
        </p:nvGrpSpPr>
        <p:grpSpPr>
          <a:xfrm>
            <a:off x="638512" y="3829798"/>
            <a:ext cx="6360907" cy="480502"/>
            <a:chOff x="1879402" y="2396011"/>
            <a:chExt cx="10108154" cy="763569"/>
          </a:xfrm>
        </p:grpSpPr>
        <p:sp>
          <p:nvSpPr>
            <p:cNvPr id="20" name="Rectangle 19"/>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ru-RU" sz="3200" kern="0" noProof="0" dirty="0" smtClean="0">
                  <a:solidFill>
                    <a:srgbClr val="0072C6">
                      <a:lumMod val="75000"/>
                      <a:alpha val="99000"/>
                    </a:srgbClr>
                  </a:solidFill>
                  <a:latin typeface="Segoe UI Light"/>
                  <a:ea typeface="Segoe UI" pitchFamily="34" charset="0"/>
                  <a:cs typeface="Segoe UI" pitchFamily="34" charset="0"/>
                </a:rPr>
                <a:t>Изображения</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21" name="Isosceles Triangle 20"/>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22" name="Group 21"/>
          <p:cNvGrpSpPr/>
          <p:nvPr/>
        </p:nvGrpSpPr>
        <p:grpSpPr>
          <a:xfrm>
            <a:off x="638512" y="4457392"/>
            <a:ext cx="6360907" cy="480502"/>
            <a:chOff x="1879402" y="2396011"/>
            <a:chExt cx="10108154" cy="763569"/>
          </a:xfrm>
        </p:grpSpPr>
        <p:sp>
          <p:nvSpPr>
            <p:cNvPr id="23" name="Rectangle 22"/>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ru-RU" sz="3200" kern="0" dirty="0" smtClean="0">
                  <a:solidFill>
                    <a:srgbClr val="0072C6">
                      <a:lumMod val="75000"/>
                      <a:alpha val="99000"/>
                    </a:srgbClr>
                  </a:solidFill>
                  <a:latin typeface="Segoe UI Light"/>
                  <a:ea typeface="Segoe UI" pitchFamily="34" charset="0"/>
                  <a:cs typeface="Segoe UI" pitchFamily="34" charset="0"/>
                </a:rPr>
                <a:t>Файлы</a:t>
              </a:r>
              <a:endParaRPr lang="en-US" sz="3200" kern="0" dirty="0" smtClean="0">
                <a:solidFill>
                  <a:srgbClr val="0072C6">
                    <a:lumMod val="75000"/>
                    <a:alpha val="99000"/>
                  </a:srgbClr>
                </a:solidFill>
                <a:latin typeface="Segoe UI Light"/>
                <a:ea typeface="Segoe UI" pitchFamily="34" charset="0"/>
                <a:cs typeface="Segoe UI" pitchFamily="34" charset="0"/>
              </a:endParaRPr>
            </a:p>
          </p:txBody>
        </p:sp>
        <p:sp>
          <p:nvSpPr>
            <p:cNvPr id="24" name="Isosceles Triangle 23"/>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25" name="Group 24"/>
          <p:cNvGrpSpPr/>
          <p:nvPr/>
        </p:nvGrpSpPr>
        <p:grpSpPr>
          <a:xfrm>
            <a:off x="635272" y="5057257"/>
            <a:ext cx="6360907" cy="480502"/>
            <a:chOff x="1879402" y="2396011"/>
            <a:chExt cx="10108154" cy="763569"/>
          </a:xfrm>
        </p:grpSpPr>
        <p:sp>
          <p:nvSpPr>
            <p:cNvPr id="26" name="Rectangle 25"/>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ru-RU" sz="3200" kern="0" dirty="0" smtClean="0">
                  <a:solidFill>
                    <a:srgbClr val="0072C6">
                      <a:lumMod val="75000"/>
                      <a:alpha val="99000"/>
                    </a:srgbClr>
                  </a:solidFill>
                  <a:latin typeface="Segoe UI Light"/>
                  <a:ea typeface="Segoe UI" pitchFamily="34" charset="0"/>
                  <a:cs typeface="Segoe UI" pitchFamily="34" charset="0"/>
                </a:rPr>
                <a:t>Произвольные форматы (JSON)</a:t>
              </a:r>
              <a:endParaRPr lang="en-US" sz="3200" kern="0" dirty="0" smtClean="0">
                <a:solidFill>
                  <a:srgbClr val="0072C6">
                    <a:lumMod val="75000"/>
                    <a:alpha val="99000"/>
                  </a:srgbClr>
                </a:solidFill>
                <a:latin typeface="Segoe UI Light"/>
                <a:ea typeface="Segoe UI" pitchFamily="34" charset="0"/>
                <a:cs typeface="Segoe UI" pitchFamily="34" charset="0"/>
              </a:endParaRPr>
            </a:p>
          </p:txBody>
        </p:sp>
        <p:sp>
          <p:nvSpPr>
            <p:cNvPr id="27" name="Isosceles Triangle 26"/>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5281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92852" y="2455626"/>
            <a:ext cx="11149013" cy="2000548"/>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0">
                    <a:srgbClr val="FFFFFF"/>
                  </a:gs>
                  <a:gs pos="86000">
                    <a:srgbClr val="FFFFFF"/>
                  </a:gs>
                </a:gsLst>
                <a:lin ang="5400000" scaled="0"/>
              </a:gradFill>
            </a:endParaRPr>
          </a:p>
        </p:txBody>
      </p:sp>
      <p:sp>
        <p:nvSpPr>
          <p:cNvPr id="6" name="Title 5"/>
          <p:cNvSpPr>
            <a:spLocks noGrp="1"/>
          </p:cNvSpPr>
          <p:nvPr>
            <p:ph type="title"/>
          </p:nvPr>
        </p:nvSpPr>
        <p:spPr>
          <a:xfrm>
            <a:off x="519112" y="228600"/>
            <a:ext cx="11149013" cy="747897"/>
          </a:xfrm>
        </p:spPr>
        <p:txBody>
          <a:bodyPr/>
          <a:lstStyle/>
          <a:p>
            <a:r>
              <a:rPr lang="ru-RU" dirty="0" smtClean="0"/>
              <a:t>Источник данных</a:t>
            </a:r>
            <a:endParaRPr lang="en-US" dirty="0"/>
          </a:p>
        </p:txBody>
      </p:sp>
      <p:sp>
        <p:nvSpPr>
          <p:cNvPr id="2" name="Text Placeholder 1"/>
          <p:cNvSpPr>
            <a:spLocks noGrp="1"/>
          </p:cNvSpPr>
          <p:nvPr>
            <p:ph type="body" sz="quarter" idx="10"/>
          </p:nvPr>
        </p:nvSpPr>
        <p:spPr/>
        <p:txBody>
          <a:bodyPr/>
          <a:lstStyle/>
          <a:p>
            <a:pPr marL="742950" lvl="1" indent="-742950">
              <a:buFont typeface="Wingdings" pitchFamily="2" charset="2"/>
              <a:buAutoNum type="arabicPeriod"/>
            </a:pPr>
            <a:r>
              <a:rPr lang="ru-RU" sz="4000" spc="-70" dirty="0" smtClean="0">
                <a:solidFill>
                  <a:srgbClr val="000000">
                    <a:lumMod val="75000"/>
                    <a:lumOff val="25000"/>
                    <a:alpha val="99000"/>
                  </a:srgbClr>
                </a:solidFill>
              </a:rPr>
              <a:t>Регистрация в </a:t>
            </a:r>
            <a:r>
              <a:rPr lang="fr-FR" sz="4000" spc="-70" dirty="0" err="1" smtClean="0">
                <a:solidFill>
                  <a:srgbClr val="000000">
                    <a:lumMod val="75000"/>
                    <a:lumOff val="25000"/>
                    <a:alpha val="99000"/>
                  </a:srgbClr>
                </a:solidFill>
              </a:rPr>
              <a:t>DataTransfertManager</a:t>
            </a:r>
            <a:r>
              <a:rPr lang="fr-FR" sz="4000" spc="-70" dirty="0">
                <a:solidFill>
                  <a:srgbClr val="000000">
                    <a:lumMod val="75000"/>
                    <a:lumOff val="25000"/>
                    <a:alpha val="99000"/>
                  </a:srgbClr>
                </a:solidFill>
              </a:rPr>
              <a:t/>
            </a:r>
            <a:br>
              <a:rPr lang="fr-FR" sz="4000" spc="-70" dirty="0">
                <a:solidFill>
                  <a:srgbClr val="000000">
                    <a:lumMod val="75000"/>
                    <a:lumOff val="25000"/>
                    <a:alpha val="99000"/>
                  </a:srgbClr>
                </a:solidFill>
              </a:rPr>
            </a:br>
            <a:r>
              <a:rPr lang="en-US" sz="2000" dirty="0" err="1">
                <a:solidFill>
                  <a:srgbClr val="000000">
                    <a:lumMod val="75000"/>
                    <a:lumOff val="25000"/>
                    <a:alpha val="99000"/>
                  </a:srgbClr>
                </a:solidFill>
              </a:rPr>
              <a:t>DataTransferManager.GetForCurrentView</a:t>
            </a:r>
            <a:r>
              <a:rPr lang="en-US" sz="2000" dirty="0">
                <a:solidFill>
                  <a:srgbClr val="000000">
                    <a:lumMod val="75000"/>
                    <a:lumOff val="25000"/>
                    <a:alpha val="99000"/>
                  </a:srgbClr>
                </a:solidFill>
              </a:rPr>
              <a:t>() .</a:t>
            </a:r>
            <a:r>
              <a:rPr lang="en-US" sz="2000" b="1" dirty="0" err="1">
                <a:solidFill>
                  <a:srgbClr val="000000">
                    <a:lumMod val="75000"/>
                    <a:lumOff val="25000"/>
                    <a:alpha val="99000"/>
                  </a:srgbClr>
                </a:solidFill>
              </a:rPr>
              <a:t>DataRequested</a:t>
            </a:r>
            <a:r>
              <a:rPr lang="en-US" sz="2000" dirty="0">
                <a:solidFill>
                  <a:srgbClr val="000000">
                    <a:lumMod val="75000"/>
                    <a:lumOff val="25000"/>
                    <a:alpha val="99000"/>
                  </a:srgbClr>
                </a:solidFill>
              </a:rPr>
              <a:t> += </a:t>
            </a:r>
            <a:r>
              <a:rPr lang="en-US" sz="2000" dirty="0" smtClean="0">
                <a:solidFill>
                  <a:srgbClr val="000000">
                    <a:lumMod val="75000"/>
                    <a:lumOff val="25000"/>
                    <a:alpha val="99000"/>
                  </a:srgbClr>
                </a:solidFill>
              </a:rPr>
              <a:t>…</a:t>
            </a:r>
            <a:endParaRPr lang="ru-RU" sz="4000" spc="-70" dirty="0" smtClean="0"/>
          </a:p>
          <a:p>
            <a:pPr marL="742950" lvl="1" indent="-742950">
              <a:buAutoNum type="arabicPeriod"/>
            </a:pPr>
            <a:r>
              <a:rPr lang="ru-RU" sz="4000" spc="-70" dirty="0" smtClean="0"/>
              <a:t>Показать панель обмена можно из программы (или пользователь выбирает сам)</a:t>
            </a:r>
            <a:r>
              <a:rPr lang="fr-FR" sz="4000" spc="-70" dirty="0" smtClean="0"/>
              <a:t/>
            </a:r>
            <a:br>
              <a:rPr lang="fr-FR" sz="4000" spc="-70" dirty="0" smtClean="0"/>
            </a:br>
            <a:r>
              <a:rPr lang="fr-FR" sz="2000" b="1" spc="-70" dirty="0" err="1" smtClean="0"/>
              <a:t>DataTransferManager.ShowShareUI</a:t>
            </a:r>
            <a:r>
              <a:rPr lang="fr-FR" sz="2000" spc="-70" dirty="0" smtClean="0"/>
              <a:t>()</a:t>
            </a:r>
            <a:br>
              <a:rPr lang="fr-FR" sz="2000" spc="-70" dirty="0" smtClean="0"/>
            </a:br>
            <a:endParaRPr lang="fr-FR" sz="2000" spc="-70" dirty="0" smtClean="0"/>
          </a:p>
          <a:p>
            <a:pPr marL="742950" lvl="1" indent="-742950">
              <a:buAutoNum type="arabicPeriod"/>
            </a:pPr>
            <a:r>
              <a:rPr lang="ru-RU" sz="4000" spc="-70" dirty="0" smtClean="0"/>
              <a:t>Заполнение пакета данных </a:t>
            </a:r>
            <a:r>
              <a:rPr lang="fr-FR" sz="4000" spc="-70" dirty="0" err="1" smtClean="0"/>
              <a:t>DataPackage</a:t>
            </a:r>
            <a:r>
              <a:rPr lang="fr-FR" sz="4000" spc="-70" dirty="0" smtClean="0"/>
              <a:t/>
            </a:r>
            <a:br>
              <a:rPr lang="fr-FR" sz="4000" spc="-70" dirty="0" smtClean="0"/>
            </a:br>
            <a:r>
              <a:rPr lang="en-US" sz="2000" dirty="0" err="1"/>
              <a:t>e.</a:t>
            </a:r>
            <a:r>
              <a:rPr lang="en-US" sz="2000" b="1" dirty="0" err="1"/>
              <a:t>Request.Data.Properties.</a:t>
            </a:r>
            <a:r>
              <a:rPr lang="en-US" sz="2000" dirty="0" err="1"/>
              <a:t>Title</a:t>
            </a:r>
            <a:r>
              <a:rPr lang="en-US" sz="2000" dirty="0"/>
              <a:t>/.Description/.</a:t>
            </a:r>
            <a:r>
              <a:rPr lang="en-US" sz="2000" dirty="0" smtClean="0"/>
              <a:t>Thumbnail</a:t>
            </a:r>
            <a:r>
              <a:rPr lang="en-US" sz="2000" dirty="0"/>
              <a:t/>
            </a:r>
            <a:br>
              <a:rPr lang="en-US" sz="2000" dirty="0"/>
            </a:br>
            <a:r>
              <a:rPr lang="en-US" sz="2000" dirty="0" err="1"/>
              <a:t>e.</a:t>
            </a:r>
            <a:r>
              <a:rPr lang="en-US" sz="2000" b="1" dirty="0" err="1"/>
              <a:t>Request.Data.Set</a:t>
            </a:r>
            <a:r>
              <a:rPr lang="en-US" sz="2000" dirty="0" err="1"/>
              <a:t>XXX</a:t>
            </a:r>
            <a:r>
              <a:rPr lang="en-US" sz="2000" b="1" dirty="0"/>
              <a:t>(Bitmap/Text/Uri/Html/Rtf)</a:t>
            </a:r>
            <a:r>
              <a:rPr lang="en-US" sz="4000" dirty="0"/>
              <a:t/>
            </a:r>
            <a:br>
              <a:rPr lang="en-US" sz="4000" dirty="0"/>
            </a:br>
            <a:r>
              <a:rPr lang="fr-FR" sz="4000" spc="-70" dirty="0" smtClean="0"/>
              <a:t/>
            </a:r>
            <a:br>
              <a:rPr lang="fr-FR" sz="4000" spc="-70" dirty="0" smtClean="0"/>
            </a:br>
            <a:r>
              <a:rPr lang="fr-FR" sz="4000" spc="-70" dirty="0" smtClean="0"/>
              <a:t/>
            </a:r>
            <a:br>
              <a:rPr lang="fr-FR" sz="4000" spc="-70" dirty="0" smtClean="0"/>
            </a:br>
            <a:endParaRPr lang="fr-FR" sz="4000" spc="-70" dirty="0"/>
          </a:p>
        </p:txBody>
      </p:sp>
    </p:spTree>
    <p:extLst>
      <p:ext uri="{BB962C8B-B14F-4D97-AF65-F5344CB8AC3E}">
        <p14:creationId xmlns:p14="http://schemas.microsoft.com/office/powerpoint/2010/main" val="12035473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92852" y="2455626"/>
            <a:ext cx="11149013" cy="2000548"/>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0">
                    <a:srgbClr val="FFFFFF"/>
                  </a:gs>
                  <a:gs pos="86000">
                    <a:srgbClr val="FFFFFF"/>
                  </a:gs>
                </a:gsLst>
                <a:lin ang="5400000" scaled="0"/>
              </a:gradFill>
            </a:endParaRPr>
          </a:p>
        </p:txBody>
      </p:sp>
      <p:sp>
        <p:nvSpPr>
          <p:cNvPr id="6" name="Title 5"/>
          <p:cNvSpPr>
            <a:spLocks noGrp="1"/>
          </p:cNvSpPr>
          <p:nvPr>
            <p:ph type="title"/>
          </p:nvPr>
        </p:nvSpPr>
        <p:spPr>
          <a:xfrm>
            <a:off x="519112" y="228600"/>
            <a:ext cx="11149013" cy="747897"/>
          </a:xfrm>
        </p:spPr>
        <p:txBody>
          <a:bodyPr/>
          <a:lstStyle/>
          <a:p>
            <a:r>
              <a:rPr lang="ru-RU" dirty="0" smtClean="0"/>
              <a:t>Приемник данных</a:t>
            </a:r>
            <a:endParaRPr lang="en-US" dirty="0"/>
          </a:p>
        </p:txBody>
      </p:sp>
      <p:sp>
        <p:nvSpPr>
          <p:cNvPr id="2" name="Text Placeholder 1"/>
          <p:cNvSpPr>
            <a:spLocks noGrp="1"/>
          </p:cNvSpPr>
          <p:nvPr>
            <p:ph type="body" sz="quarter" idx="10"/>
          </p:nvPr>
        </p:nvSpPr>
        <p:spPr/>
        <p:txBody>
          <a:bodyPr/>
          <a:lstStyle/>
          <a:p>
            <a:pPr marL="742950" lvl="1" indent="-742950">
              <a:buAutoNum type="arabicPeriod"/>
            </a:pPr>
            <a:r>
              <a:rPr lang="ru-RU" sz="4000" spc="-70" dirty="0" smtClean="0"/>
              <a:t>Описать принимаемые данные в Manifest</a:t>
            </a:r>
            <a:r>
              <a:rPr lang="fr-FR" sz="4000" spc="-70" dirty="0" smtClean="0"/>
              <a:t/>
            </a:r>
            <a:br>
              <a:rPr lang="fr-FR" sz="4000" spc="-70" dirty="0" smtClean="0"/>
            </a:br>
            <a:r>
              <a:rPr lang="fr-FR" sz="2000" spc="-70" dirty="0" smtClean="0">
                <a:sym typeface="Wingdings" pitchFamily="2" charset="2"/>
              </a:rPr>
              <a:t/>
            </a:r>
            <a:br>
              <a:rPr lang="fr-FR" sz="2000" spc="-70" dirty="0" smtClean="0">
                <a:sym typeface="Wingdings" pitchFamily="2" charset="2"/>
              </a:rPr>
            </a:br>
            <a:endParaRPr lang="fr-FR" sz="2000" spc="-70" dirty="0" smtClean="0"/>
          </a:p>
          <a:p>
            <a:pPr marL="742950" lvl="1" indent="-742950">
              <a:buAutoNum type="arabicPeriod"/>
            </a:pPr>
            <a:r>
              <a:rPr lang="ru-RU" sz="4000" spc="-70" dirty="0" smtClean="0"/>
              <a:t>Активация приложения в </a:t>
            </a:r>
            <a:r>
              <a:rPr lang="fr-FR" sz="4000" spc="-70" dirty="0" err="1" smtClean="0"/>
              <a:t>App.xaml.cs</a:t>
            </a:r>
            <a:r>
              <a:rPr lang="fr-FR" sz="4000" spc="-70" dirty="0" smtClean="0"/>
              <a:t/>
            </a:r>
            <a:br>
              <a:rPr lang="fr-FR" sz="4000" spc="-70" dirty="0" smtClean="0"/>
            </a:br>
            <a:r>
              <a:rPr lang="fr-FR" sz="2000" spc="-70" dirty="0" smtClean="0"/>
              <a:t>App.</a:t>
            </a:r>
            <a:r>
              <a:rPr lang="en-US" sz="2000" b="1" dirty="0" err="1" smtClean="0"/>
              <a:t>OnShareTargetActivated</a:t>
            </a:r>
            <a:r>
              <a:rPr lang="en-US" sz="2000" b="1" dirty="0" smtClean="0"/>
              <a:t>()</a:t>
            </a:r>
            <a:r>
              <a:rPr lang="en-US" sz="2000" dirty="0" smtClean="0"/>
              <a:t> </a:t>
            </a:r>
            <a:r>
              <a:rPr lang="ru-RU" sz="2000" dirty="0" smtClean="0"/>
              <a:t>вместо </a:t>
            </a:r>
            <a:r>
              <a:rPr lang="en-US" sz="2000" dirty="0" err="1" smtClean="0"/>
              <a:t>OnLaunched</a:t>
            </a:r>
            <a:r>
              <a:rPr lang="en-US" sz="2000" dirty="0" smtClean="0"/>
              <a:t/>
            </a:r>
            <a:br>
              <a:rPr lang="en-US" sz="2000" dirty="0" smtClean="0"/>
            </a:br>
            <a:endParaRPr lang="fr-FR" sz="2000" spc="-70" dirty="0" smtClean="0"/>
          </a:p>
          <a:p>
            <a:pPr marL="742950" lvl="1" indent="-742950">
              <a:buAutoNum type="arabicPeriod"/>
            </a:pPr>
            <a:r>
              <a:rPr lang="ru-RU" sz="4000" spc="-70" dirty="0" smtClean="0"/>
              <a:t>Получить данные из </a:t>
            </a:r>
            <a:r>
              <a:rPr lang="fr-FR" sz="4000" spc="-70" dirty="0" err="1" smtClean="0"/>
              <a:t>DataPackageView</a:t>
            </a:r>
            <a:r>
              <a:rPr lang="fr-FR" sz="4000" spc="-70" dirty="0" smtClean="0"/>
              <a:t/>
            </a:r>
            <a:br>
              <a:rPr lang="fr-FR" sz="4000" spc="-70" dirty="0" smtClean="0"/>
            </a:br>
            <a:r>
              <a:rPr lang="fr-FR" sz="2000" spc="-70" dirty="0" err="1" smtClean="0"/>
              <a:t>MainPage.OnNavigatedTo</a:t>
            </a:r>
            <a:r>
              <a:rPr lang="ru-RU" sz="2000" spc="-70" dirty="0"/>
              <a:t> </a:t>
            </a:r>
            <a:r>
              <a:rPr lang="ru-RU" sz="2000" spc="-70" dirty="0" smtClean="0"/>
              <a:t>чтобы получить </a:t>
            </a:r>
            <a:r>
              <a:rPr lang="fr-FR" sz="2000" b="1" spc="-70" dirty="0" err="1" smtClean="0"/>
              <a:t>ShareOperation</a:t>
            </a:r>
            <a:r>
              <a:rPr lang="fr-FR" sz="2000" spc="-70" dirty="0" smtClean="0"/>
              <a:t> </a:t>
            </a:r>
            <a:r>
              <a:rPr lang="fr-FR" sz="2000" spc="-70" dirty="0" smtClean="0"/>
              <a:t/>
            </a:r>
            <a:br>
              <a:rPr lang="fr-FR" sz="2000" spc="-70" dirty="0" smtClean="0"/>
            </a:br>
            <a:r>
              <a:rPr lang="ru-RU" sz="2000" spc="-70" dirty="0" smtClean="0"/>
              <a:t>Получаем данные из </a:t>
            </a:r>
            <a:r>
              <a:rPr lang="en-US" sz="2000" dirty="0" err="1" smtClean="0"/>
              <a:t>ShareTargetActivatedEventArgs</a:t>
            </a:r>
            <a:r>
              <a:rPr lang="ru-RU" sz="2000" dirty="0"/>
              <a:t> </a:t>
            </a:r>
            <a:r>
              <a:rPr lang="ru-RU" sz="2000" dirty="0" smtClean="0"/>
              <a:t>и </a:t>
            </a:r>
            <a:r>
              <a:rPr lang="en-US" sz="2000" b="1" dirty="0" err="1" smtClean="0"/>
              <a:t>DataPackageView</a:t>
            </a:r>
            <a:endParaRPr lang="fr-FR" sz="2000" spc="-70" dirty="0"/>
          </a:p>
        </p:txBody>
      </p:sp>
    </p:spTree>
    <p:extLst>
      <p:ext uri="{BB962C8B-B14F-4D97-AF65-F5344CB8AC3E}">
        <p14:creationId xmlns:p14="http://schemas.microsoft.com/office/powerpoint/2010/main" val="17896656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Параметры</a:t>
            </a:r>
            <a:endParaRPr lang="en-US" dirty="0"/>
          </a:p>
        </p:txBody>
      </p:sp>
    </p:spTree>
    <p:extLst>
      <p:ext uri="{BB962C8B-B14F-4D97-AF65-F5344CB8AC3E}">
        <p14:creationId xmlns:p14="http://schemas.microsoft.com/office/powerpoint/2010/main" val="325960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p:cNvSpPr txBox="1">
            <a:spLocks/>
          </p:cNvSpPr>
          <p:nvPr/>
        </p:nvSpPr>
        <p:spPr>
          <a:xfrm>
            <a:off x="592852" y="2455626"/>
            <a:ext cx="11149013" cy="2000548"/>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0">
                    <a:srgbClr val="FFFFFF"/>
                  </a:gs>
                  <a:gs pos="86000">
                    <a:srgbClr val="FFFFFF"/>
                  </a:gs>
                </a:gsLst>
                <a:lin ang="5400000" scaled="0"/>
              </a:gradFill>
            </a:endParaRPr>
          </a:p>
        </p:txBody>
      </p:sp>
      <p:sp>
        <p:nvSpPr>
          <p:cNvPr id="6" name="Title 5"/>
          <p:cNvSpPr>
            <a:spLocks noGrp="1"/>
          </p:cNvSpPr>
          <p:nvPr>
            <p:ph type="title"/>
          </p:nvPr>
        </p:nvSpPr>
        <p:spPr>
          <a:xfrm>
            <a:off x="519112" y="228600"/>
            <a:ext cx="11149013" cy="747897"/>
          </a:xfrm>
        </p:spPr>
        <p:txBody>
          <a:bodyPr/>
          <a:lstStyle/>
          <a:p>
            <a:r>
              <a:rPr lang="ru-RU" dirty="0" smtClean="0"/>
              <a:t>Основные моменты</a:t>
            </a:r>
            <a:endParaRPr lang="en-US" dirty="0"/>
          </a:p>
        </p:txBody>
      </p:sp>
      <p:sp>
        <p:nvSpPr>
          <p:cNvPr id="2" name="Text Placeholder 1"/>
          <p:cNvSpPr>
            <a:spLocks noGrp="1"/>
          </p:cNvSpPr>
          <p:nvPr>
            <p:ph type="body" sz="quarter" idx="10"/>
          </p:nvPr>
        </p:nvSpPr>
        <p:spPr>
          <a:xfrm>
            <a:off x="519112" y="1447799"/>
            <a:ext cx="11149013" cy="3855722"/>
          </a:xfrm>
        </p:spPr>
        <p:txBody>
          <a:bodyPr/>
          <a:lstStyle/>
          <a:p>
            <a:pPr marL="742950" lvl="1" indent="-742950">
              <a:buAutoNum type="arabicPeriod"/>
            </a:pPr>
            <a:r>
              <a:rPr lang="ru-RU" sz="4000" spc="-70" dirty="0" smtClean="0"/>
              <a:t>Показать панель параметров:</a:t>
            </a:r>
            <a:r>
              <a:rPr lang="fr-FR" sz="4000" spc="-70" dirty="0" smtClean="0"/>
              <a:t/>
            </a:r>
            <a:br>
              <a:rPr lang="fr-FR" sz="4000" spc="-70" dirty="0" smtClean="0"/>
            </a:br>
            <a:r>
              <a:rPr lang="fr-FR" sz="2000" b="1" spc="-70" dirty="0" err="1" smtClean="0"/>
              <a:t>SettingsPane.Show</a:t>
            </a:r>
            <a:r>
              <a:rPr lang="fr-FR" sz="2000" b="1" spc="-70" dirty="0" smtClean="0"/>
              <a:t>()</a:t>
            </a:r>
            <a:r>
              <a:rPr lang="fr-FR" sz="2000" spc="-70" dirty="0" smtClean="0"/>
              <a:t/>
            </a:r>
            <a:br>
              <a:rPr lang="fr-FR" sz="2000" spc="-70" dirty="0" smtClean="0"/>
            </a:br>
            <a:endParaRPr lang="fr-FR" sz="2000" spc="-70" dirty="0" smtClean="0"/>
          </a:p>
          <a:p>
            <a:pPr marL="742950" lvl="1" indent="-742950">
              <a:buAutoNum type="arabicPeriod"/>
            </a:pPr>
            <a:r>
              <a:rPr lang="ru-RU" sz="4000" spc="-70" dirty="0" smtClean="0"/>
              <a:t>Добавление пунктов меню:</a:t>
            </a:r>
            <a:r>
              <a:rPr lang="fr-FR" sz="4000" spc="-70" dirty="0" smtClean="0"/>
              <a:t/>
            </a:r>
            <a:br>
              <a:rPr lang="fr-FR" sz="4000" spc="-70" dirty="0" smtClean="0"/>
            </a:br>
            <a:r>
              <a:rPr lang="ru-RU" sz="2000" spc="-70" dirty="0" smtClean="0"/>
              <a:t>нотификация перед показом панели настроек</a:t>
            </a:r>
            <a:r>
              <a:rPr lang="fr-FR" sz="2000" spc="-70" dirty="0" smtClean="0"/>
              <a:t>:  </a:t>
            </a:r>
            <a:r>
              <a:rPr lang="en-US" sz="2000" dirty="0" err="1" smtClean="0"/>
              <a:t>SettingsPane.GetForCurrentView</a:t>
            </a:r>
            <a:r>
              <a:rPr lang="en-US" sz="2000" dirty="0"/>
              <a:t>().</a:t>
            </a:r>
            <a:r>
              <a:rPr lang="en-US" sz="2000" b="1" dirty="0" err="1"/>
              <a:t>CommandsRequested</a:t>
            </a:r>
            <a:r>
              <a:rPr lang="en-US" sz="2000" b="1" dirty="0"/>
              <a:t> </a:t>
            </a:r>
            <a:r>
              <a:rPr lang="en-US" sz="2000" dirty="0" smtClean="0"/>
              <a:t>+=</a:t>
            </a:r>
            <a:br>
              <a:rPr lang="en-US" sz="2000" dirty="0" smtClean="0"/>
            </a:br>
            <a:r>
              <a:rPr lang="en-US" sz="2000" dirty="0" smtClean="0"/>
              <a:t/>
            </a:r>
            <a:br>
              <a:rPr lang="en-US" sz="2000" dirty="0" smtClean="0"/>
            </a:br>
            <a:r>
              <a:rPr lang="ru-RU" sz="2000" dirty="0" smtClean="0"/>
              <a:t>на каждый пункт меню указать </a:t>
            </a:r>
            <a:r>
              <a:rPr lang="en-US" sz="2000" b="1" dirty="0" err="1" smtClean="0"/>
              <a:t>SettingsCommand</a:t>
            </a:r>
            <a:r>
              <a:rPr lang="en-US" sz="2000" dirty="0" smtClean="0"/>
              <a:t/>
            </a:r>
            <a:br>
              <a:rPr lang="en-US" sz="2000" dirty="0" smtClean="0"/>
            </a:br>
            <a:r>
              <a:rPr lang="en-US" sz="2000" dirty="0" smtClean="0"/>
              <a:t>SettingsPaneCommandsRequestedEventArgs.</a:t>
            </a:r>
            <a:r>
              <a:rPr lang="en-US" sz="2000" b="1" dirty="0" smtClean="0"/>
              <a:t>Request.ApplicationCommands.Add</a:t>
            </a:r>
            <a:r>
              <a:rPr lang="en-US" sz="2000" dirty="0" smtClean="0"/>
              <a:t>()</a:t>
            </a:r>
            <a:br>
              <a:rPr lang="en-US" sz="2000" dirty="0" smtClean="0"/>
            </a:br>
            <a:r>
              <a:rPr lang="en-US" sz="2000" dirty="0" smtClean="0"/>
              <a:t/>
            </a:r>
            <a:br>
              <a:rPr lang="en-US" sz="2000" dirty="0" smtClean="0"/>
            </a:br>
            <a:r>
              <a:rPr lang="ru-RU" sz="2000" dirty="0" smtClean="0"/>
              <a:t>Указать </a:t>
            </a:r>
            <a:r>
              <a:rPr lang="en-US" sz="2000" b="1" dirty="0" err="1" smtClean="0"/>
              <a:t>UICommandInvokedHandler</a:t>
            </a:r>
            <a:r>
              <a:rPr lang="en-US" sz="2000" dirty="0" smtClean="0"/>
              <a:t> </a:t>
            </a:r>
            <a:r>
              <a:rPr lang="ru-RU" sz="2000" dirty="0" smtClean="0"/>
              <a:t>для каждой </a:t>
            </a:r>
            <a:r>
              <a:rPr lang="en-US" sz="2000" dirty="0" smtClean="0"/>
              <a:t>Setting</a:t>
            </a:r>
            <a:r>
              <a:rPr lang="ru-RU" sz="2000" dirty="0" smtClean="0"/>
              <a:t>sC</a:t>
            </a:r>
            <a:r>
              <a:rPr lang="en-US" sz="2000" dirty="0" err="1" smtClean="0"/>
              <a:t>ommand</a:t>
            </a:r>
            <a:r>
              <a:rPr lang="en-US" sz="2000" dirty="0" smtClean="0"/>
              <a:t/>
            </a:r>
            <a:br>
              <a:rPr lang="en-US" sz="2000" dirty="0" smtClean="0"/>
            </a:br>
            <a:endParaRPr lang="fr-FR" sz="2000" spc="-70" dirty="0" smtClean="0"/>
          </a:p>
        </p:txBody>
      </p:sp>
      <p:sp>
        <p:nvSpPr>
          <p:cNvPr id="3" name="TextBox 2"/>
          <p:cNvSpPr txBox="1"/>
          <p:nvPr/>
        </p:nvSpPr>
        <p:spPr>
          <a:xfrm>
            <a:off x="997527" y="5336771"/>
            <a:ext cx="8890254" cy="1231106"/>
          </a:xfrm>
          <a:prstGeom prst="rect">
            <a:avLst/>
          </a:prstGeom>
          <a:noFill/>
        </p:spPr>
        <p:txBody>
          <a:bodyPr wrap="none" lIns="0" tIns="0" rIns="0" bIns="0" rtlCol="0">
            <a:spAutoFit/>
          </a:bodyPr>
          <a:lstStyle/>
          <a:p>
            <a:r>
              <a:rPr lang="en-US" sz="1600" dirty="0">
                <a:solidFill>
                  <a:schemeClr val="bg1"/>
                </a:solidFill>
                <a:latin typeface="Consolas" pitchFamily="49" charset="0"/>
                <a:cs typeface="Consolas" pitchFamily="49" charset="0"/>
              </a:rPr>
              <a:t> </a:t>
            </a:r>
            <a:r>
              <a:rPr lang="ru-RU" sz="1600" dirty="0" smtClean="0">
                <a:solidFill>
                  <a:schemeClr val="bg1"/>
                </a:solidFill>
                <a:latin typeface="Consolas" pitchFamily="49" charset="0"/>
                <a:cs typeface="Consolas" pitchFamily="49" charset="0"/>
              </a:rPr>
              <a:t>	</a:t>
            </a:r>
            <a:r>
              <a:rPr lang="en-US" sz="1600" dirty="0" err="1" smtClean="0">
                <a:solidFill>
                  <a:schemeClr val="bg1"/>
                </a:solidFill>
                <a:latin typeface="Consolas" pitchFamily="49" charset="0"/>
                <a:cs typeface="Consolas" pitchFamily="49" charset="0"/>
              </a:rPr>
              <a:t>var</a:t>
            </a:r>
            <a:r>
              <a:rPr lang="en-US" sz="1600" dirty="0" smtClean="0">
                <a:solidFill>
                  <a:schemeClr val="bg1"/>
                </a:solidFill>
                <a:latin typeface="Consolas" pitchFamily="49" charset="0"/>
                <a:cs typeface="Consolas" pitchFamily="49" charset="0"/>
              </a:rPr>
              <a:t> </a:t>
            </a:r>
            <a:r>
              <a:rPr lang="en-US" sz="1600" dirty="0" err="1">
                <a:solidFill>
                  <a:schemeClr val="bg1"/>
                </a:solidFill>
                <a:latin typeface="Consolas" pitchFamily="49" charset="0"/>
                <a:cs typeface="Consolas" pitchFamily="49" charset="0"/>
              </a:rPr>
              <a:t>viewAboutPage</a:t>
            </a:r>
            <a:r>
              <a:rPr lang="en-US" sz="1600" dirty="0">
                <a:solidFill>
                  <a:schemeClr val="bg1"/>
                </a:solidFill>
                <a:latin typeface="Consolas" pitchFamily="49" charset="0"/>
                <a:cs typeface="Consolas" pitchFamily="49" charset="0"/>
              </a:rPr>
              <a:t> = new </a:t>
            </a:r>
            <a:r>
              <a:rPr lang="en-US" sz="1600" dirty="0" err="1">
                <a:solidFill>
                  <a:schemeClr val="bg1"/>
                </a:solidFill>
                <a:latin typeface="Consolas" pitchFamily="49" charset="0"/>
                <a:cs typeface="Consolas" pitchFamily="49" charset="0"/>
              </a:rPr>
              <a:t>SettingsCommand</a:t>
            </a:r>
            <a:r>
              <a:rPr lang="en-US" sz="1600" dirty="0">
                <a:solidFill>
                  <a:schemeClr val="bg1"/>
                </a:solidFill>
                <a:latin typeface="Consolas" pitchFamily="49" charset="0"/>
                <a:cs typeface="Consolas" pitchFamily="49" charset="0"/>
              </a:rPr>
              <a:t>("", "Privacy Statement", </a:t>
            </a:r>
            <a:r>
              <a:rPr lang="en-US" sz="1600" dirty="0" err="1">
                <a:solidFill>
                  <a:schemeClr val="bg1"/>
                </a:solidFill>
                <a:latin typeface="Consolas" pitchFamily="49" charset="0"/>
                <a:cs typeface="Consolas" pitchFamily="49" charset="0"/>
              </a:rPr>
              <a:t>cmd</a:t>
            </a:r>
            <a:r>
              <a:rPr lang="en-US" sz="1600" dirty="0">
                <a:solidFill>
                  <a:schemeClr val="bg1"/>
                </a:solidFill>
                <a:latin typeface="Consolas" pitchFamily="49" charset="0"/>
                <a:cs typeface="Consolas" pitchFamily="49" charset="0"/>
              </a:rPr>
              <a:t> =&gt;</a:t>
            </a:r>
          </a:p>
          <a:p>
            <a:r>
              <a:rPr lang="en-US" sz="1600" dirty="0">
                <a:solidFill>
                  <a:schemeClr val="bg1"/>
                </a:solidFill>
                <a:latin typeface="Consolas" pitchFamily="49" charset="0"/>
                <a:cs typeface="Consolas" pitchFamily="49" charset="0"/>
              </a:rPr>
              <a:t>            {</a:t>
            </a:r>
          </a:p>
          <a:p>
            <a:r>
              <a:rPr lang="en-US" sz="1600" dirty="0">
                <a:solidFill>
                  <a:schemeClr val="bg1"/>
                </a:solidFill>
                <a:latin typeface="Consolas" pitchFamily="49" charset="0"/>
                <a:cs typeface="Consolas" pitchFamily="49" charset="0"/>
              </a:rPr>
              <a:t>                </a:t>
            </a:r>
            <a:r>
              <a:rPr lang="ru-RU" sz="1600" dirty="0" smtClean="0">
                <a:solidFill>
                  <a:schemeClr val="bg1"/>
                </a:solidFill>
                <a:latin typeface="Consolas" pitchFamily="49" charset="0"/>
                <a:cs typeface="Consolas" pitchFamily="49" charset="0"/>
              </a:rPr>
              <a:t>… </a:t>
            </a:r>
            <a:endParaRPr lang="en-US" sz="1600" dirty="0">
              <a:solidFill>
                <a:schemeClr val="bg1"/>
              </a:solidFill>
              <a:latin typeface="Consolas" pitchFamily="49" charset="0"/>
              <a:cs typeface="Consolas" pitchFamily="49" charset="0"/>
            </a:endParaRPr>
          </a:p>
          <a:p>
            <a:r>
              <a:rPr lang="en-US" sz="1600" dirty="0">
                <a:solidFill>
                  <a:schemeClr val="bg1"/>
                </a:solidFill>
                <a:latin typeface="Consolas" pitchFamily="49" charset="0"/>
                <a:cs typeface="Consolas" pitchFamily="49" charset="0"/>
              </a:rPr>
              <a:t>            });</a:t>
            </a:r>
          </a:p>
          <a:p>
            <a:r>
              <a:rPr lang="en-US" sz="1600" dirty="0">
                <a:solidFill>
                  <a:schemeClr val="bg1"/>
                </a:solidFill>
                <a:latin typeface="Consolas" pitchFamily="49" charset="0"/>
                <a:cs typeface="Consolas" pitchFamily="49" charset="0"/>
              </a:rPr>
              <a:t>        </a:t>
            </a:r>
            <a:r>
              <a:rPr lang="en-US" sz="1600" dirty="0" err="1" smtClean="0">
                <a:solidFill>
                  <a:schemeClr val="bg1"/>
                </a:solidFill>
                <a:latin typeface="Consolas" pitchFamily="49" charset="0"/>
                <a:cs typeface="Consolas" pitchFamily="49" charset="0"/>
              </a:rPr>
              <a:t>args.Request.ApplicationCommands.Add</a:t>
            </a:r>
            <a:r>
              <a:rPr lang="en-US" sz="1600" dirty="0" smtClean="0">
                <a:solidFill>
                  <a:schemeClr val="bg1"/>
                </a:solidFill>
                <a:latin typeface="Consolas" pitchFamily="49" charset="0"/>
                <a:cs typeface="Consolas" pitchFamily="49" charset="0"/>
              </a:rPr>
              <a:t>(</a:t>
            </a:r>
            <a:r>
              <a:rPr lang="en-US" sz="1600" dirty="0" err="1" smtClean="0">
                <a:solidFill>
                  <a:schemeClr val="bg1"/>
                </a:solidFill>
                <a:latin typeface="Consolas" pitchFamily="49" charset="0"/>
                <a:cs typeface="Consolas" pitchFamily="49" charset="0"/>
              </a:rPr>
              <a:t>viewAboutPage</a:t>
            </a:r>
            <a:r>
              <a:rPr lang="en-US" sz="1600" dirty="0">
                <a:solidFill>
                  <a:schemeClr val="bg1"/>
                </a:solidFill>
                <a:latin typeface="Consolas" pitchFamily="49" charset="0"/>
                <a:cs typeface="Consolas" pitchFamily="49" charset="0"/>
              </a:rPr>
              <a:t>);</a:t>
            </a:r>
            <a:endParaRPr lang="ru-RU" sz="1600" dirty="0" err="1" smtClean="0">
              <a:solidFill>
                <a:schemeClr val="bg1"/>
              </a:solidFill>
              <a:latin typeface="Consolas" pitchFamily="49" charset="0"/>
              <a:cs typeface="Consolas" pitchFamily="49" charset="0"/>
            </a:endParaRPr>
          </a:p>
        </p:txBody>
      </p:sp>
    </p:spTree>
    <p:extLst>
      <p:ext uri="{BB962C8B-B14F-4D97-AF65-F5344CB8AC3E}">
        <p14:creationId xmlns:p14="http://schemas.microsoft.com/office/powerpoint/2010/main" val="405057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307155"/>
            <a:ext cx="11149013" cy="2243691"/>
          </a:xfrm>
        </p:spPr>
        <p:txBody>
          <a:bodyPr/>
          <a:lstStyle/>
          <a:p>
            <a:r>
              <a:rPr lang="ru-RU" dirty="0" smtClean="0"/>
              <a:t>Панель параметров очень важна, т.к. для все приложений, выходящих в интернет, нужна Privacy Policy</a:t>
            </a:r>
            <a:endParaRPr lang="en-US" dirty="0"/>
          </a:p>
        </p:txBody>
      </p:sp>
    </p:spTree>
    <p:extLst>
      <p:ext uri="{BB962C8B-B14F-4D97-AF65-F5344CB8AC3E}">
        <p14:creationId xmlns:p14="http://schemas.microsoft.com/office/powerpoint/2010/main" val="3194515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Другие контракты и расширения</a:t>
            </a:r>
            <a:endParaRPr lang="en-US" dirty="0"/>
          </a:p>
        </p:txBody>
      </p:sp>
    </p:spTree>
    <p:extLst>
      <p:ext uri="{BB962C8B-B14F-4D97-AF65-F5344CB8AC3E}">
        <p14:creationId xmlns:p14="http://schemas.microsoft.com/office/powerpoint/2010/main" val="186708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747897"/>
          </a:xfrm>
        </p:spPr>
        <p:txBody>
          <a:bodyPr/>
          <a:lstStyle/>
          <a:p>
            <a:r>
              <a:rPr lang="ru-RU" dirty="0" smtClean="0"/>
              <a:t>Другие контракты и расширения</a:t>
            </a:r>
            <a:endParaRPr lang="ru-RU" dirty="0"/>
          </a:p>
        </p:txBody>
      </p:sp>
      <p:sp>
        <p:nvSpPr>
          <p:cNvPr id="4" name="Text Placeholder 3"/>
          <p:cNvSpPr>
            <a:spLocks noGrp="1"/>
          </p:cNvSpPr>
          <p:nvPr>
            <p:ph type="body" sz="quarter" idx="10"/>
          </p:nvPr>
        </p:nvSpPr>
        <p:spPr/>
        <p:txBody>
          <a:bodyPr/>
          <a:lstStyle/>
          <a:p>
            <a:r>
              <a:rPr lang="ru-RU" dirty="0" smtClean="0"/>
              <a:t>Ассоциация с расширением файла и протоколом</a:t>
            </a:r>
          </a:p>
          <a:p>
            <a:r>
              <a:rPr lang="ru-RU" dirty="0" smtClean="0"/>
              <a:t>Выбор файла / папки (File Picker)</a:t>
            </a:r>
          </a:p>
          <a:p>
            <a:r>
              <a:rPr lang="ru-RU" dirty="0" smtClean="0"/>
              <a:t>Печать</a:t>
            </a:r>
          </a:p>
          <a:p>
            <a:r>
              <a:rPr lang="ru-RU" dirty="0" smtClean="0"/>
              <a:t>Воспроизвести на… (Play to)</a:t>
            </a:r>
          </a:p>
          <a:p>
            <a:r>
              <a:rPr lang="ru-RU" dirty="0" smtClean="0"/>
              <a:t>Работа с камерой</a:t>
            </a:r>
          </a:p>
          <a:p>
            <a:r>
              <a:rPr lang="ru-RU" dirty="0" smtClean="0"/>
              <a:t>…</a:t>
            </a:r>
            <a:endParaRPr lang="ru-RU" dirty="0"/>
          </a:p>
        </p:txBody>
      </p:sp>
    </p:spTree>
    <p:extLst>
      <p:ext uri="{BB962C8B-B14F-4D97-AF65-F5344CB8AC3E}">
        <p14:creationId xmlns:p14="http://schemas.microsoft.com/office/powerpoint/2010/main" val="341399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9"/>
            <a:ext cx="11173090" cy="323165"/>
          </a:xfrm>
          <a:prstGeom prst="rect">
            <a:avLst/>
          </a:prstGeom>
          <a:noFill/>
          <a:ln w="12700">
            <a:noFill/>
            <a:miter lim="800000"/>
            <a:headEnd type="none" w="sm" len="sm"/>
            <a:tailEnd type="none" w="sm" len="sm"/>
          </a:ln>
          <a:effectLst/>
        </p:spPr>
        <p:txBody>
          <a:bodyPr lIns="0" tIns="0" rIns="0" bIns="0">
            <a:spAutoFit/>
          </a:bodyPr>
          <a:lstStyle/>
          <a:p>
            <a:pPr defTabSz="914061"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2013 Microsoft Corporation. All rights reserved. Microsoft, Windows, Windows Vista and other product names are or may be registered trademarks and/or trademarks in the U.S. and/or other countries.</a:t>
            </a:r>
          </a:p>
          <a:p>
            <a:pPr defTabSz="914061"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1"/>
            <a:ext cx="5102226" cy="1091876"/>
          </a:xfrm>
          <a:prstGeom prst="rect">
            <a:avLst/>
          </a:prstGeom>
        </p:spPr>
      </p:pic>
    </p:spTree>
    <p:extLst>
      <p:ext uri="{BB962C8B-B14F-4D97-AF65-F5344CB8AC3E}">
        <p14:creationId xmlns:p14="http://schemas.microsoft.com/office/powerpoint/2010/main" val="1253341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764" y="2041430"/>
            <a:ext cx="11228440" cy="1795876"/>
          </a:xfrm>
        </p:spPr>
        <p:txBody>
          <a:bodyPr/>
          <a:lstStyle/>
          <a:p>
            <a:pPr defTabSz="914325" fontAlgn="auto">
              <a:spcAft>
                <a:spcPts val="0"/>
              </a:spcAft>
              <a:defRPr/>
            </a:pPr>
            <a:r>
              <a:rPr lang="ru-RU" sz="7100" spc="-400" dirty="0" smtClean="0"/>
              <a:t>Контракты и расширения I</a:t>
            </a:r>
          </a:p>
          <a:p>
            <a:pPr defTabSz="914325" fontAlgn="auto">
              <a:spcAft>
                <a:spcPts val="0"/>
              </a:spcAft>
              <a:defRPr/>
            </a:pPr>
            <a:r>
              <a:rPr lang="ru-RU" sz="4800" spc="-400" dirty="0"/>
              <a:t>ч</a:t>
            </a:r>
            <a:r>
              <a:rPr lang="ru-RU" sz="4800" spc="-400" dirty="0" smtClean="0"/>
              <a:t>то нужно, чтобы сделать хорошее приложение</a:t>
            </a:r>
            <a:endParaRPr lang="ru-RU" sz="7100" spc="-400" dirty="0" smtClean="0"/>
          </a:p>
        </p:txBody>
      </p:sp>
      <p:sp>
        <p:nvSpPr>
          <p:cNvPr id="7" name="Text Placeholder 6"/>
          <p:cNvSpPr>
            <a:spLocks noGrp="1"/>
          </p:cNvSpPr>
          <p:nvPr>
            <p:ph type="body" sz="quarter" idx="11"/>
          </p:nvPr>
        </p:nvSpPr>
        <p:spPr>
          <a:xfrm>
            <a:off x="512764" y="4993374"/>
            <a:ext cx="7513637" cy="443199"/>
          </a:xfrm>
        </p:spPr>
        <p:txBody>
          <a:bodyPr/>
          <a:lstStyle/>
          <a:p>
            <a:pPr defTabSz="914325" fontAlgn="auto">
              <a:spcAft>
                <a:spcPts val="0"/>
              </a:spcAft>
              <a:defRPr/>
            </a:pPr>
            <a:r>
              <a:rPr lang="ru-RU" dirty="0" smtClean="0"/>
              <a:t>Дмитрий Сошников</a:t>
            </a:r>
            <a:r>
              <a:rPr dirty="0" smtClean="0"/>
              <a:t>, </a:t>
            </a:r>
            <a:r>
              <a:rPr lang="en-US" dirty="0" smtClean="0"/>
              <a:t>Microsoft</a:t>
            </a:r>
            <a:endParaRPr dirty="0"/>
          </a:p>
        </p:txBody>
      </p:sp>
    </p:spTree>
    <p:extLst>
      <p:ext uri="{BB962C8B-B14F-4D97-AF65-F5344CB8AC3E}">
        <p14:creationId xmlns:p14="http://schemas.microsoft.com/office/powerpoint/2010/main" val="3080943924"/>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96204" y="2999633"/>
            <a:ext cx="10398270" cy="747897"/>
          </a:xfrm>
        </p:spPr>
        <p:txBody>
          <a:bodyPr>
            <a:noAutofit/>
          </a:bodyPr>
          <a:lstStyle/>
          <a:p>
            <a:pPr algn="ctr"/>
            <a:r>
              <a:rPr lang="ru-RU" dirty="0" smtClean="0">
                <a:latin typeface="+mn-lt"/>
              </a:rPr>
              <a:t>Контракты = синергия</a:t>
            </a:r>
            <a:br>
              <a:rPr lang="ru-RU" dirty="0" smtClean="0">
                <a:latin typeface="+mn-lt"/>
              </a:rPr>
            </a:br>
            <a:r>
              <a:rPr lang="ru-RU" dirty="0" smtClean="0">
                <a:latin typeface="+mn-lt"/>
              </a:rPr>
              <a:t>Это самое главное в Win8!</a:t>
            </a:r>
            <a:endParaRPr lang="en-US" dirty="0">
              <a:latin typeface="+mn-lt"/>
            </a:endParaRPr>
          </a:p>
        </p:txBody>
      </p:sp>
    </p:spTree>
    <p:extLst>
      <p:ext uri="{BB962C8B-B14F-4D97-AF65-F5344CB8AC3E}">
        <p14:creationId xmlns:p14="http://schemas.microsoft.com/office/powerpoint/2010/main" val="66951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56213" y="2309351"/>
            <a:ext cx="2670048" cy="914400"/>
          </a:xfrm>
        </p:spPr>
        <p:txBody>
          <a:bodyPr/>
          <a:lstStyle/>
          <a:p>
            <a:endParaRPr lang="en-US"/>
          </a:p>
        </p:txBody>
      </p:sp>
      <p:sp>
        <p:nvSpPr>
          <p:cNvPr id="3" name="Text Placeholder 2"/>
          <p:cNvSpPr>
            <a:spLocks noGrp="1"/>
          </p:cNvSpPr>
          <p:nvPr>
            <p:ph type="body" sz="quarter" idx="12"/>
          </p:nvPr>
        </p:nvSpPr>
        <p:spPr>
          <a:xfrm>
            <a:off x="4756213" y="3223751"/>
            <a:ext cx="2670048" cy="1527048"/>
          </a:xfrm>
        </p:spPr>
        <p:txBody>
          <a:bodyPr/>
          <a:lstStyle/>
          <a:p>
            <a:r>
              <a:rPr lang="ru-RU" sz="4000" dirty="0" smtClean="0"/>
              <a:t>Общий доступ</a:t>
            </a:r>
            <a:endParaRPr lang="en-US" sz="4000" dirty="0"/>
          </a:p>
        </p:txBody>
      </p:sp>
      <p:sp>
        <p:nvSpPr>
          <p:cNvPr id="4" name="Text Placeholder 3"/>
          <p:cNvSpPr>
            <a:spLocks noGrp="1"/>
          </p:cNvSpPr>
          <p:nvPr>
            <p:ph type="body" sz="quarter" idx="13"/>
          </p:nvPr>
        </p:nvSpPr>
        <p:spPr>
          <a:xfrm>
            <a:off x="7533395" y="2309351"/>
            <a:ext cx="2807637" cy="914400"/>
          </a:xfrm>
        </p:spPr>
        <p:txBody>
          <a:bodyPr/>
          <a:lstStyle/>
          <a:p>
            <a:endParaRPr lang="en-US" dirty="0"/>
          </a:p>
        </p:txBody>
      </p:sp>
      <p:sp>
        <p:nvSpPr>
          <p:cNvPr id="5" name="Text Placeholder 4"/>
          <p:cNvSpPr>
            <a:spLocks noGrp="1"/>
          </p:cNvSpPr>
          <p:nvPr>
            <p:ph type="body" sz="quarter" idx="14"/>
          </p:nvPr>
        </p:nvSpPr>
        <p:spPr>
          <a:xfrm>
            <a:off x="7533397" y="3223751"/>
            <a:ext cx="2807636" cy="1527048"/>
          </a:xfrm>
        </p:spPr>
        <p:txBody>
          <a:bodyPr>
            <a:normAutofit/>
          </a:bodyPr>
          <a:lstStyle/>
          <a:p>
            <a:r>
              <a:rPr lang="ru-RU" sz="4000" dirty="0" smtClean="0"/>
              <a:t>Параметры</a:t>
            </a:r>
            <a:endParaRPr lang="en-US" sz="4000" dirty="0"/>
          </a:p>
        </p:txBody>
      </p:sp>
      <p:sp>
        <p:nvSpPr>
          <p:cNvPr id="7" name="Text Placeholder 6"/>
          <p:cNvSpPr>
            <a:spLocks noGrp="1"/>
          </p:cNvSpPr>
          <p:nvPr>
            <p:ph type="body" sz="quarter" idx="15"/>
          </p:nvPr>
        </p:nvSpPr>
        <p:spPr>
          <a:xfrm>
            <a:off x="1982114" y="2309351"/>
            <a:ext cx="2670048" cy="914400"/>
          </a:xfrm>
        </p:spPr>
        <p:txBody>
          <a:bodyPr/>
          <a:lstStyle/>
          <a:p>
            <a:endParaRPr lang="en-US"/>
          </a:p>
        </p:txBody>
      </p:sp>
      <p:sp>
        <p:nvSpPr>
          <p:cNvPr id="8" name="Text Placeholder 7"/>
          <p:cNvSpPr>
            <a:spLocks noGrp="1"/>
          </p:cNvSpPr>
          <p:nvPr>
            <p:ph type="body" sz="quarter" idx="16"/>
          </p:nvPr>
        </p:nvSpPr>
        <p:spPr>
          <a:xfrm>
            <a:off x="1982114" y="3223751"/>
            <a:ext cx="2670048" cy="1527048"/>
          </a:xfrm>
        </p:spPr>
        <p:txBody>
          <a:bodyPr/>
          <a:lstStyle/>
          <a:p>
            <a:r>
              <a:rPr lang="ru-RU" sz="4000" dirty="0" smtClean="0"/>
              <a:t>Поиск</a:t>
            </a:r>
            <a:endParaRPr lang="en-US" sz="4000" dirty="0"/>
          </a:p>
        </p:txBody>
      </p:sp>
      <p:sp>
        <p:nvSpPr>
          <p:cNvPr id="15" name="Title 14"/>
          <p:cNvSpPr>
            <a:spLocks noGrp="1"/>
          </p:cNvSpPr>
          <p:nvPr>
            <p:ph type="title"/>
          </p:nvPr>
        </p:nvSpPr>
        <p:spPr/>
        <p:txBody>
          <a:bodyPr/>
          <a:lstStyle/>
          <a:p>
            <a:r>
              <a:rPr lang="ru-RU" dirty="0" smtClean="0"/>
              <a:t>Основные контракты</a:t>
            </a:r>
            <a:endParaRPr lang="en-US" dirty="0"/>
          </a:p>
        </p:txBody>
      </p:sp>
    </p:spTree>
    <p:extLst>
      <p:ext uri="{BB962C8B-B14F-4D97-AF65-F5344CB8AC3E}">
        <p14:creationId xmlns:p14="http://schemas.microsoft.com/office/powerpoint/2010/main" val="12579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ru-RU" dirty="0" smtClean="0"/>
              <a:t>Контракт поиска</a:t>
            </a:r>
            <a:endParaRPr lang="en-US" dirty="0"/>
          </a:p>
        </p:txBody>
      </p:sp>
    </p:spTree>
    <p:extLst>
      <p:ext uri="{BB962C8B-B14F-4D97-AF65-F5344CB8AC3E}">
        <p14:creationId xmlns:p14="http://schemas.microsoft.com/office/powerpoint/2010/main" val="514914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9231" y="0"/>
            <a:ext cx="275959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519112" y="228600"/>
            <a:ext cx="11149013" cy="1495794"/>
          </a:xfrm>
        </p:spPr>
        <p:txBody>
          <a:bodyPr/>
          <a:lstStyle/>
          <a:p>
            <a:r>
              <a:rPr lang="ru-RU" dirty="0" smtClean="0"/>
              <a:t>Анатомия поиска</a:t>
            </a:r>
            <a:r>
              <a:rPr lang="en-US" dirty="0" smtClean="0"/>
              <a:t/>
            </a:r>
            <a:br>
              <a:rPr lang="en-US" dirty="0" smtClean="0"/>
            </a:br>
            <a:endParaRPr lang="en-US" dirty="0"/>
          </a:p>
        </p:txBody>
      </p:sp>
      <p:sp>
        <p:nvSpPr>
          <p:cNvPr id="14" name="Text Placeholder 13"/>
          <p:cNvSpPr>
            <a:spLocks noGrp="1"/>
          </p:cNvSpPr>
          <p:nvPr>
            <p:ph type="body" sz="quarter" idx="10"/>
          </p:nvPr>
        </p:nvSpPr>
        <p:spPr>
          <a:xfrm>
            <a:off x="519112" y="1447798"/>
            <a:ext cx="8342255" cy="5181601"/>
          </a:xfrm>
        </p:spPr>
        <p:txBody>
          <a:bodyPr/>
          <a:lstStyle/>
          <a:p>
            <a:pPr marL="742950" indent="-742950">
              <a:buFont typeface="+mj-lt"/>
              <a:buAutoNum type="arabicPeriod"/>
            </a:pPr>
            <a:r>
              <a:rPr lang="ru-RU" sz="3600" dirty="0" smtClean="0"/>
              <a:t>Окно поиска по умолчанию ищет в активном приложении </a:t>
            </a:r>
            <a:endParaRPr lang="en-US" sz="2400" dirty="0"/>
          </a:p>
          <a:p>
            <a:pPr marL="742950" indent="-742950">
              <a:buFont typeface="+mj-lt"/>
              <a:buAutoNum type="arabicPeriod"/>
            </a:pPr>
            <a:endParaRPr lang="en-US" sz="2400" dirty="0"/>
          </a:p>
          <a:p>
            <a:pPr marL="742950" indent="-742950">
              <a:buFont typeface="+mj-lt"/>
              <a:buAutoNum type="arabicPeriod"/>
            </a:pPr>
            <a:r>
              <a:rPr lang="ru-RU" sz="3600" dirty="0" smtClean="0"/>
              <a:t>Подсказки поиска от активного приложения</a:t>
            </a:r>
            <a:endParaRPr lang="en-US" sz="3600" dirty="0"/>
          </a:p>
          <a:p>
            <a:pPr marL="742950" indent="-742950">
              <a:buFont typeface="+mj-lt"/>
              <a:buAutoNum type="arabicPeriod"/>
            </a:pPr>
            <a:endParaRPr lang="en-US" sz="2400" dirty="0"/>
          </a:p>
          <a:p>
            <a:pPr marL="742950" indent="-742950">
              <a:buFont typeface="+mj-lt"/>
              <a:buAutoNum type="arabicPeriod"/>
            </a:pPr>
            <a:r>
              <a:rPr lang="ru-RU" sz="3600" dirty="0" smtClean="0"/>
              <a:t>Список всех приложений, реализующих контракт поиска</a:t>
            </a: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a:p>
            <a:endParaRPr lang="en-US" sz="3600" dirty="0"/>
          </a:p>
        </p:txBody>
      </p:sp>
      <p:sp>
        <p:nvSpPr>
          <p:cNvPr id="4" name="Content Placeholder 2"/>
          <p:cNvSpPr txBox="1">
            <a:spLocks/>
          </p:cNvSpPr>
          <p:nvPr/>
        </p:nvSpPr>
        <p:spPr>
          <a:xfrm>
            <a:off x="592852" y="2455626"/>
            <a:ext cx="11149013" cy="2000548"/>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0">
                    <a:srgbClr val="FFFFFF"/>
                  </a:gs>
                  <a:gs pos="86000">
                    <a:srgbClr val="FFFFFF"/>
                  </a:gs>
                </a:gsLst>
                <a:lin ang="5400000" scaled="0"/>
              </a:gradFill>
            </a:endParaRPr>
          </a:p>
        </p:txBody>
      </p:sp>
      <p:sp>
        <p:nvSpPr>
          <p:cNvPr id="8" name="Oval 7"/>
          <p:cNvSpPr/>
          <p:nvPr/>
        </p:nvSpPr>
        <p:spPr bwMode="auto">
          <a:xfrm>
            <a:off x="9203144" y="1912107"/>
            <a:ext cx="365760" cy="36981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chemeClr val="tx1"/>
                    </a:gs>
                    <a:gs pos="100000">
                      <a:schemeClr val="tx1"/>
                    </a:gs>
                  </a:gsLst>
                  <a:lin ang="5400000" scaled="0"/>
                </a:gradFill>
              </a:rPr>
              <a:t>2</a:t>
            </a:r>
          </a:p>
        </p:txBody>
      </p:sp>
      <p:sp>
        <p:nvSpPr>
          <p:cNvPr id="10" name="Oval 9"/>
          <p:cNvSpPr/>
          <p:nvPr/>
        </p:nvSpPr>
        <p:spPr bwMode="auto">
          <a:xfrm>
            <a:off x="9203144" y="6322731"/>
            <a:ext cx="365760" cy="36981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chemeClr val="tx1"/>
                    </a:gs>
                    <a:gs pos="100000">
                      <a:schemeClr val="tx1"/>
                    </a:gs>
                  </a:gsLst>
                  <a:lin ang="5400000" scaled="0"/>
                </a:gradFill>
              </a:rPr>
              <a:t>3</a:t>
            </a:r>
          </a:p>
        </p:txBody>
      </p:sp>
      <p:sp>
        <p:nvSpPr>
          <p:cNvPr id="6" name="Oval 5"/>
          <p:cNvSpPr/>
          <p:nvPr/>
        </p:nvSpPr>
        <p:spPr bwMode="auto">
          <a:xfrm>
            <a:off x="9203144" y="800461"/>
            <a:ext cx="365760" cy="36981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chemeClr val="tx1"/>
                    </a:gs>
                    <a:gs pos="100000">
                      <a:schemeClr val="tx1"/>
                    </a:gs>
                  </a:gsLst>
                  <a:lin ang="5400000" scaled="0"/>
                </a:gradFill>
              </a:rPr>
              <a:t>1</a:t>
            </a:r>
          </a:p>
        </p:txBody>
      </p:sp>
    </p:spTree>
    <p:extLst>
      <p:ext uri="{BB962C8B-B14F-4D97-AF65-F5344CB8AC3E}">
        <p14:creationId xmlns:p14="http://schemas.microsoft.com/office/powerpoint/2010/main" val="3537138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3796" y="0"/>
            <a:ext cx="276502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Placeholder 11"/>
          <p:cNvSpPr>
            <a:spLocks noGrp="1"/>
          </p:cNvSpPr>
          <p:nvPr>
            <p:ph type="body" sz="quarter" idx="10"/>
          </p:nvPr>
        </p:nvSpPr>
        <p:spPr/>
        <p:txBody>
          <a:bodyPr/>
          <a:lstStyle/>
          <a:p>
            <a:pPr marL="742950" indent="-742950">
              <a:buFont typeface="+mj-lt"/>
              <a:buAutoNum type="arabicPeriod" startAt="4"/>
            </a:pPr>
            <a:r>
              <a:rPr lang="ru-RU" sz="3600" dirty="0" smtClean="0"/>
              <a:t>Рекомендации поиска</a:t>
            </a:r>
            <a:endParaRPr lang="en-US" sz="3600" dirty="0" smtClean="0"/>
          </a:p>
          <a:p>
            <a:pPr lvl="3">
              <a:buFont typeface="Arial" pitchFamily="34" charset="0"/>
              <a:buChar char="•"/>
            </a:pPr>
            <a:r>
              <a:rPr lang="ru-RU" sz="2400" dirty="0" smtClean="0"/>
              <a:t>Картинка + заголовок</a:t>
            </a:r>
            <a:endParaRPr lang="en-US" sz="2400" dirty="0" smtClean="0"/>
          </a:p>
          <a:p>
            <a:pPr lvl="3">
              <a:buFont typeface="Arial" pitchFamily="34" charset="0"/>
              <a:buChar char="•"/>
            </a:pPr>
            <a:r>
              <a:rPr lang="ru-RU" sz="2400" dirty="0" smtClean="0"/>
              <a:t>Указывает на полное или «сильное» совпадение</a:t>
            </a:r>
            <a:endParaRPr lang="en-US" sz="2400" dirty="0"/>
          </a:p>
          <a:p>
            <a:pPr lvl="3">
              <a:buFont typeface="Arial" pitchFamily="34" charset="0"/>
              <a:buChar char="•"/>
            </a:pPr>
            <a:r>
              <a:rPr lang="ru-RU" sz="2400" dirty="0" smtClean="0"/>
              <a:t>Пользователь переходит сразу к результатам поиска</a:t>
            </a:r>
            <a:endParaRPr lang="en-US" sz="2400" dirty="0"/>
          </a:p>
          <a:p>
            <a:pPr lvl="3">
              <a:buFont typeface="Arial" pitchFamily="34" charset="0"/>
              <a:buChar char="•"/>
            </a:pPr>
            <a:endParaRPr lang="fr-FR" sz="2400" dirty="0"/>
          </a:p>
          <a:p>
            <a:pPr lvl="3">
              <a:buFont typeface="Arial" pitchFamily="34" charset="0"/>
              <a:buChar char="•"/>
            </a:pPr>
            <a:endParaRPr lang="fr-FR" sz="2400" dirty="0"/>
          </a:p>
          <a:p>
            <a:pPr marL="742950" indent="-742950">
              <a:buFont typeface="+mj-lt"/>
              <a:buAutoNum type="arabicPeriod" startAt="4"/>
            </a:pPr>
            <a:r>
              <a:rPr lang="ru-RU" sz="3600" dirty="0" smtClean="0"/>
              <a:t>Результаты</a:t>
            </a:r>
            <a:endParaRPr lang="en-US" sz="3600" dirty="0"/>
          </a:p>
          <a:p>
            <a:pPr lvl="3">
              <a:buFont typeface="Arial" pitchFamily="34" charset="0"/>
              <a:buChar char="•"/>
            </a:pPr>
            <a:r>
              <a:rPr lang="ru-RU" sz="2400" dirty="0" smtClean="0"/>
              <a:t>Показать количество</a:t>
            </a:r>
            <a:endParaRPr lang="fr-FR" sz="2400" dirty="0" smtClean="0"/>
          </a:p>
          <a:p>
            <a:pPr marL="741362" lvl="3" indent="0">
              <a:buNone/>
            </a:pPr>
            <a:r>
              <a:rPr lang="ru-RU" sz="2400" dirty="0" smtClean="0"/>
              <a:t>	и результаты</a:t>
            </a:r>
            <a:endParaRPr lang="fr-FR" sz="2400" dirty="0" smtClean="0"/>
          </a:p>
          <a:p>
            <a:pPr lvl="3">
              <a:buFont typeface="Arial" pitchFamily="34" charset="0"/>
              <a:buChar char="•"/>
            </a:pPr>
            <a:r>
              <a:rPr lang="ru-RU" sz="2400" dirty="0" smtClean="0"/>
              <a:t>Реализовать улучшение </a:t>
            </a:r>
            <a:br>
              <a:rPr lang="ru-RU" sz="2400" dirty="0" smtClean="0"/>
            </a:br>
            <a:r>
              <a:rPr lang="ru-RU" sz="2400" dirty="0" smtClean="0"/>
              <a:t>поиска с фильтрами</a:t>
            </a:r>
            <a:endParaRPr lang="en-US" sz="2400" dirty="0"/>
          </a:p>
          <a:p>
            <a:pPr marL="741362" lvl="3" indent="0">
              <a:buNone/>
            </a:pPr>
            <a:endParaRPr lang="fr-FR" sz="2400" dirty="0"/>
          </a:p>
        </p:txBody>
      </p:sp>
      <p:sp>
        <p:nvSpPr>
          <p:cNvPr id="4" name="Content Placeholder 2"/>
          <p:cNvSpPr txBox="1">
            <a:spLocks/>
          </p:cNvSpPr>
          <p:nvPr/>
        </p:nvSpPr>
        <p:spPr>
          <a:xfrm>
            <a:off x="592852" y="2455626"/>
            <a:ext cx="11149013" cy="2000548"/>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0">
                    <a:srgbClr val="FFFFFF"/>
                  </a:gs>
                  <a:gs pos="86000">
                    <a:srgbClr val="FFFFFF"/>
                  </a:gs>
                </a:gsLst>
                <a:lin ang="5400000" scaled="0"/>
              </a:gradFill>
            </a:endParaRPr>
          </a:p>
        </p:txBody>
      </p:sp>
      <p:sp>
        <p:nvSpPr>
          <p:cNvPr id="6" name="Title 5"/>
          <p:cNvSpPr>
            <a:spLocks noGrp="1"/>
          </p:cNvSpPr>
          <p:nvPr>
            <p:ph type="title"/>
          </p:nvPr>
        </p:nvSpPr>
        <p:spPr>
          <a:xfrm>
            <a:off x="519112" y="228600"/>
            <a:ext cx="11149013" cy="747897"/>
          </a:xfrm>
        </p:spPr>
        <p:txBody>
          <a:bodyPr/>
          <a:lstStyle/>
          <a:p>
            <a:r>
              <a:rPr lang="ru-RU" dirty="0" smtClean="0"/>
              <a:t>Анатомия поиска</a:t>
            </a:r>
            <a:endParaRPr lang="en-US" dirty="0"/>
          </a:p>
        </p:txBody>
      </p:sp>
      <p:sp>
        <p:nvSpPr>
          <p:cNvPr id="11" name="Oval 10"/>
          <p:cNvSpPr/>
          <p:nvPr/>
        </p:nvSpPr>
        <p:spPr bwMode="auto">
          <a:xfrm>
            <a:off x="9240916" y="2127542"/>
            <a:ext cx="365760" cy="36981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chemeClr val="tx1"/>
                    </a:gs>
                    <a:gs pos="100000">
                      <a:schemeClr val="tx1"/>
                    </a:gs>
                  </a:gsLst>
                  <a:lin ang="5400000" scaled="0"/>
                </a:gradFill>
              </a:rPr>
              <a:t>4</a:t>
            </a: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3922" y="3637326"/>
            <a:ext cx="3736994" cy="310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bwMode="auto">
          <a:xfrm>
            <a:off x="5178472" y="3922130"/>
            <a:ext cx="365760" cy="36981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chemeClr val="tx1"/>
                    </a:gs>
                    <a:gs pos="100000">
                      <a:schemeClr val="tx1"/>
                    </a:gs>
                  </a:gsLst>
                  <a:lin ang="5400000" scaled="0"/>
                </a:gradFill>
              </a:rPr>
              <a:t>5</a:t>
            </a:r>
          </a:p>
        </p:txBody>
      </p:sp>
    </p:spTree>
    <p:extLst>
      <p:ext uri="{BB962C8B-B14F-4D97-AF65-F5344CB8AC3E}">
        <p14:creationId xmlns:p14="http://schemas.microsoft.com/office/powerpoint/2010/main" val="2960619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ru-RU" dirty="0" smtClean="0"/>
              <a:t>Как реализовать поиск</a:t>
            </a:r>
            <a:endParaRPr lang="ru-RU" dirty="0"/>
          </a:p>
        </p:txBody>
      </p:sp>
      <p:sp>
        <p:nvSpPr>
          <p:cNvPr id="3" name="Text Placeholder 2"/>
          <p:cNvSpPr>
            <a:spLocks noGrp="1"/>
          </p:cNvSpPr>
          <p:nvPr>
            <p:ph type="body" sz="quarter" idx="10"/>
          </p:nvPr>
        </p:nvSpPr>
        <p:spPr/>
        <p:txBody>
          <a:bodyPr/>
          <a:lstStyle/>
          <a:p>
            <a:r>
              <a:rPr lang="ru-RU" dirty="0" smtClean="0"/>
              <a:t>Отдельная страница для результатов поиска</a:t>
            </a:r>
          </a:p>
          <a:p>
            <a:pPr lvl="1"/>
            <a:r>
              <a:rPr lang="ru-RU" b="1" dirty="0" smtClean="0"/>
              <a:t>Новая точка входа в приложение (App.cs) </a:t>
            </a:r>
            <a:r>
              <a:rPr lang="en-US" b="1" dirty="0" err="1" smtClean="0"/>
              <a:t>OnSearchActivated</a:t>
            </a:r>
            <a:r>
              <a:rPr lang="en-US" dirty="0" smtClean="0"/>
              <a:t>(</a:t>
            </a:r>
            <a:r>
              <a:rPr lang="en-US" dirty="0" err="1" smtClean="0"/>
              <a:t>SearchActivatedEventArgs</a:t>
            </a:r>
            <a:r>
              <a:rPr lang="en-US" dirty="0" smtClean="0"/>
              <a:t> </a:t>
            </a:r>
            <a:r>
              <a:rPr lang="en-US" dirty="0" err="1" smtClean="0"/>
              <a:t>args</a:t>
            </a:r>
            <a:r>
              <a:rPr lang="en-US" dirty="0" smtClean="0"/>
              <a:t>)</a:t>
            </a:r>
            <a:endParaRPr lang="ru-RU" dirty="0" smtClean="0"/>
          </a:p>
          <a:p>
            <a:pPr lvl="1"/>
            <a:r>
              <a:rPr lang="en-US" dirty="0" err="1" smtClean="0"/>
              <a:t>args.QueryText</a:t>
            </a:r>
            <a:r>
              <a:rPr lang="ru-RU" dirty="0" smtClean="0"/>
              <a:t> – поисковый запрос</a:t>
            </a:r>
          </a:p>
          <a:p>
            <a:r>
              <a:rPr lang="ru-RU" dirty="0" smtClean="0"/>
              <a:t>Поиск по мере ввода текста vs. по запросу</a:t>
            </a:r>
          </a:p>
          <a:p>
            <a:pPr lvl="1"/>
            <a:r>
              <a:rPr lang="fr-FR" spc="-70" dirty="0" err="1"/>
              <a:t>SearchPane.GetForCurrentView</a:t>
            </a:r>
            <a:r>
              <a:rPr lang="fr-FR" spc="-70" dirty="0"/>
              <a:t>().</a:t>
            </a:r>
            <a:r>
              <a:rPr lang="fr-FR" b="1" spc="-70" dirty="0" err="1"/>
              <a:t>QuerySubmitted</a:t>
            </a:r>
            <a:r>
              <a:rPr lang="fr-FR" spc="-70" dirty="0"/>
              <a:t> += </a:t>
            </a:r>
            <a:r>
              <a:rPr lang="fr-FR" spc="-70" dirty="0" smtClean="0"/>
              <a:t>…</a:t>
            </a:r>
            <a:endParaRPr lang="ru-RU" spc="-70" dirty="0" smtClean="0"/>
          </a:p>
          <a:p>
            <a:pPr lvl="1"/>
            <a:r>
              <a:rPr lang="fr-FR" spc="-70" dirty="0" err="1"/>
              <a:t>SearchPane.GetForCurrentView</a:t>
            </a:r>
            <a:r>
              <a:rPr lang="fr-FR" spc="-70" dirty="0"/>
              <a:t>().</a:t>
            </a:r>
            <a:r>
              <a:rPr lang="fr-FR" b="1" spc="-70" dirty="0" err="1" smtClean="0"/>
              <a:t>Query</a:t>
            </a:r>
            <a:r>
              <a:rPr lang="ru-RU" b="1" spc="-70" dirty="0" smtClean="0"/>
              <a:t>Changed</a:t>
            </a:r>
            <a:r>
              <a:rPr lang="fr-FR" spc="-70" dirty="0" smtClean="0"/>
              <a:t> </a:t>
            </a:r>
            <a:r>
              <a:rPr lang="fr-FR" spc="-70" dirty="0"/>
              <a:t>+= </a:t>
            </a:r>
            <a:r>
              <a:rPr lang="fr-FR" spc="-70" dirty="0" smtClean="0"/>
              <a:t>…</a:t>
            </a:r>
            <a:endParaRPr lang="ru-RU" dirty="0" smtClean="0"/>
          </a:p>
          <a:p>
            <a:r>
              <a:rPr lang="ru-RU" dirty="0" smtClean="0"/>
              <a:t>Автозаполнение результатов в панели поиска</a:t>
            </a:r>
          </a:p>
          <a:p>
            <a:pPr lvl="1"/>
            <a:r>
              <a:rPr lang="en-US" dirty="0" err="1"/>
              <a:t>searchPane.</a:t>
            </a:r>
            <a:r>
              <a:rPr lang="en-US" b="1" dirty="0" err="1"/>
              <a:t>SuggestionsRequested</a:t>
            </a:r>
            <a:r>
              <a:rPr lang="en-US" dirty="0"/>
              <a:t> += </a:t>
            </a:r>
            <a:r>
              <a:rPr lang="en-US" dirty="0" smtClean="0"/>
              <a:t>…</a:t>
            </a:r>
            <a:endParaRPr lang="ru-RU" dirty="0" smtClean="0"/>
          </a:p>
          <a:p>
            <a:pPr lvl="1"/>
            <a:r>
              <a:rPr lang="ru-RU" dirty="0" smtClean="0">
                <a:sym typeface="Wingdings" pitchFamily="2" charset="2"/>
              </a:rPr>
              <a:t>Заполнить подсказки и рекомендацими в </a:t>
            </a:r>
            <a:r>
              <a:rPr lang="en-US" dirty="0" err="1" smtClean="0">
                <a:sym typeface="Wingdings" pitchFamily="2" charset="2"/>
              </a:rPr>
              <a:t>e.request.SearchSuggestionCollection</a:t>
            </a:r>
            <a:r>
              <a:rPr lang="en-US" dirty="0" smtClean="0">
                <a:sym typeface="Wingdings" pitchFamily="2" charset="2"/>
              </a:rPr>
              <a:t> </a:t>
            </a:r>
            <a:r>
              <a:rPr lang="en-US" dirty="0">
                <a:sym typeface="Wingdings" pitchFamily="2" charset="2"/>
              </a:rPr>
              <a:t>with</a:t>
            </a:r>
            <a:br>
              <a:rPr lang="en-US" dirty="0">
                <a:sym typeface="Wingdings" pitchFamily="2" charset="2"/>
              </a:rPr>
            </a:br>
            <a:endParaRPr lang="ru-RU" dirty="0" smtClean="0"/>
          </a:p>
          <a:p>
            <a:pPr lvl="1"/>
            <a:endParaRPr lang="ru-RU" dirty="0"/>
          </a:p>
        </p:txBody>
      </p:sp>
    </p:spTree>
    <p:extLst>
      <p:ext uri="{BB962C8B-B14F-4D97-AF65-F5344CB8AC3E}">
        <p14:creationId xmlns:p14="http://schemas.microsoft.com/office/powerpoint/2010/main" val="2542650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Общий доступ</a:t>
            </a:r>
            <a:endParaRPr lang="en-US" dirty="0"/>
          </a:p>
        </p:txBody>
      </p:sp>
    </p:spTree>
    <p:extLst>
      <p:ext uri="{BB962C8B-B14F-4D97-AF65-F5344CB8AC3E}">
        <p14:creationId xmlns:p14="http://schemas.microsoft.com/office/powerpoint/2010/main" val="493643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A9A772780AAE043B02F447FDD204C6F" ma:contentTypeVersion="0" ma:contentTypeDescription="Create a new document." ma:contentTypeScope="" ma:versionID="8521d547e6875f8e9efeb25124febd4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050F5A-4396-4793-90C3-6602635E4A48}">
  <ds:schemaRefs>
    <ds:schemaRef ds:uri="http://purl.org/dc/elements/1.1/"/>
    <ds:schemaRef ds:uri="http://purl.org/dc/dcmitype/"/>
    <ds:schemaRef ds:uri="http://purl.org/dc/term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2522FCF4-CE78-4E67-B13C-F576E19239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229D27D-5675-42F9-857F-9B209CCA94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BUILD_Gold Standard 8 16</Template>
  <TotalTime>12189</TotalTime>
  <Words>775</Words>
  <Application>Microsoft Office PowerPoint</Application>
  <PresentationFormat>Custom</PresentationFormat>
  <Paragraphs>153</Paragraphs>
  <Slides>19</Slides>
  <Notes>13</Notes>
  <HiddenSlides>1</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Metro_TT_Blue_16x9_02-12</vt:lpstr>
      <vt:lpstr>Metro Template Colored Titles Segoe UI 16x9</vt:lpstr>
      <vt:lpstr>PowerPoint Presentation</vt:lpstr>
      <vt:lpstr>PowerPoint Presentation</vt:lpstr>
      <vt:lpstr>Контракты = синергия Это самое главное в Win8!</vt:lpstr>
      <vt:lpstr>Основные контракты</vt:lpstr>
      <vt:lpstr>Контракт поиска</vt:lpstr>
      <vt:lpstr>Анатомия поиска </vt:lpstr>
      <vt:lpstr>Анатомия поиска</vt:lpstr>
      <vt:lpstr>Как реализовать поиск</vt:lpstr>
      <vt:lpstr>Общий доступ</vt:lpstr>
      <vt:lpstr>Как работает общий доступ</vt:lpstr>
      <vt:lpstr>Что может быть внутри DataPackage</vt:lpstr>
      <vt:lpstr>Источник данных</vt:lpstr>
      <vt:lpstr>Приемник данных</vt:lpstr>
      <vt:lpstr>Параметры</vt:lpstr>
      <vt:lpstr>Основные моменты</vt:lpstr>
      <vt:lpstr>Панель параметров очень важна, т.к. для все приложений, выходящих в интернет, нужна Privacy Policy</vt:lpstr>
      <vt:lpstr>Другие контракты и расширения</vt:lpstr>
      <vt:lpstr>Другие контракты и расширения</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Contracts in Windows 8</dc:title>
  <dc:subject>BUILD</dc:subject>
  <dc:creator>Priya Vaidyanathan (WINDOWS);Christophe.Nasarre@microsoft.com</dc:creator>
  <cp:keywords>Developers, IT Pros, TDMs, Technical Decision Makers, PDC, Build, Developer Conference, ISVs, Programmers, Partners</cp:keywords>
  <dc:description>Contracts are agreements between Windows and your Metro style app that allow you to integrate Windows 8 features into your app. For example, Windows 8 lets users share content from one application to another by using the Share contract. In this session, you'll learn how contracts work and how to implement the built-in contracts such as Search, Share, Settings.</dc:description>
  <cp:lastModifiedBy>Dmitry Soshnikov</cp:lastModifiedBy>
  <cp:revision>328</cp:revision>
  <cp:lastPrinted>2010-05-11T05:02:34Z</cp:lastPrinted>
  <dcterms:created xsi:type="dcterms:W3CDTF">2011-08-17T21:33:07Z</dcterms:created>
  <dcterms:modified xsi:type="dcterms:W3CDTF">2013-04-10T11:46:34Z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0x0101005A9A772780AAE043B02F447FDD204C6F</vt:lpwstr>
  </property>
  <property fmtid="{D5CDD505-2E9C-101B-9397-08002B2CF9AE}" pid="3" name="Product">
    <vt:lpwstr>28;#Windows|d15bdf11-7aa9-4bf1-b584-c45e6bd87557</vt:lpwstr>
  </property>
  <property fmtid="{D5CDD505-2E9C-101B-9397-08002B2CF9AE}" pid="4" name="Event Venue">
    <vt:lpwstr>210;#Anaheim CC Anaheim, CA|c525dbc1-fb46-4f9d-a196-ce33b4962b5a</vt:lpwstr>
  </property>
  <property fmtid="{D5CDD505-2E9C-101B-9397-08002B2CF9AE}" pid="5" name="Event Location">
    <vt:lpwstr>209;#Anaheim, CA|67ffa72a-1f39-45c3-9bb1-f96b5f9c92e3</vt:lpwstr>
  </property>
  <property fmtid="{D5CDD505-2E9C-101B-9397-08002B2CF9AE}" pid="6" name="Event1">
    <vt:lpwstr>211;#BUILD|daffb02e-8105-4a1d-9c8d-6ffd36a19d83</vt:lpwstr>
  </property>
  <property fmtid="{D5CDD505-2E9C-101B-9397-08002B2CF9AE}" pid="7" name="Audience">
    <vt:lpwstr>34;#Developers|389e14a2-def5-4335-8627-c0368c2934a2;#96;#Other|1d63dafe-c6b5-450d-9d7f-2a5af3513850</vt:lpwstr>
  </property>
  <property fmtid="{D5CDD505-2E9C-101B-9397-08002B2CF9AE}" pid="8" name="TrackTaxHTField0">
    <vt:lpwstr/>
  </property>
  <property fmtid="{D5CDD505-2E9C-101B-9397-08002B2CF9AE}" pid="9" name="AudienceTaxHTField0">
    <vt:lpwstr>Developers389e14a2-def5-4335-8627-c0368c2934a2Other1d63dafe-c6b5-450d-9d7f-2a5af3513850</vt:lpwstr>
  </property>
  <property fmtid="{D5CDD505-2E9C-101B-9397-08002B2CF9AE}" pid="10" name="Event End Date">
    <vt:lpwstr>2011-09-16T07:00:00+00:00</vt:lpwstr>
  </property>
  <property fmtid="{D5CDD505-2E9C-101B-9397-08002B2CF9AE}" pid="11" name="MS Speaker">
    <vt:lpwstr/>
  </property>
  <property fmtid="{D5CDD505-2E9C-101B-9397-08002B2CF9AE}" pid="12" name="Event VenueTaxHTField0">
    <vt:lpwstr>Anaheim CC Anaheim, CAc525dbc1-fb46-4f9d-a196-ce33b4962b5a</vt:lpwstr>
  </property>
  <property fmtid="{D5CDD505-2E9C-101B-9397-08002B2CF9AE}" pid="13" name="MS Content Owner">
    <vt:lpwstr>Steven Sinofsky53</vt:lpwstr>
  </property>
  <property fmtid="{D5CDD505-2E9C-101B-9397-08002B2CF9AE}" pid="14" name="TaxCatchAll">
    <vt:lpwstr>962834211210209</vt:lpwstr>
  </property>
  <property fmtid="{D5CDD505-2E9C-101B-9397-08002B2CF9AE}" pid="15" name="CampaignTaxHTField0">
    <vt:lpwstr/>
  </property>
  <property fmtid="{D5CDD505-2E9C-101B-9397-08002B2CF9AE}" pid="16" name="Event Start Date">
    <vt:lpwstr>2011-09-13T07:00:00+00:00</vt:lpwstr>
  </property>
  <property fmtid="{D5CDD505-2E9C-101B-9397-08002B2CF9AE}" pid="17" name="ProductTaxHTField0">
    <vt:lpwstr>Windowsd15bdf11-7aa9-4bf1-b584-c45e6bd87557</vt:lpwstr>
  </property>
  <property fmtid="{D5CDD505-2E9C-101B-9397-08002B2CF9AE}" pid="18" name="Event LocationTaxHTField0">
    <vt:lpwstr>Anaheim, CA67ffa72a-1f39-45c3-9bb1-f96b5f9c92e3</vt:lpwstr>
  </property>
  <property fmtid="{D5CDD505-2E9C-101B-9397-08002B2CF9AE}" pid="19" name="Event1TaxHTField0">
    <vt:lpwstr>BUILDdaffb02e-8105-4a1d-9c8d-6ffd36a19d83</vt:lpwstr>
  </property>
</Properties>
</file>