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13"/>
  </p:notesMasterIdLst>
  <p:handoutMasterIdLst>
    <p:handoutMasterId r:id="rId14"/>
  </p:handoutMasterIdLst>
  <p:sldIdLst>
    <p:sldId id="382" r:id="rId6"/>
    <p:sldId id="383" r:id="rId7"/>
    <p:sldId id="385" r:id="rId8"/>
    <p:sldId id="386" r:id="rId9"/>
    <p:sldId id="388" r:id="rId10"/>
    <p:sldId id="387" r:id="rId11"/>
    <p:sldId id="384" r:id="rId12"/>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94434" autoAdjust="0"/>
  </p:normalViewPr>
  <p:slideViewPr>
    <p:cSldViewPr snapToGrid="0">
      <p:cViewPr varScale="1">
        <p:scale>
          <a:sx n="67" d="100"/>
          <a:sy n="67" d="100"/>
        </p:scale>
        <p:origin x="858" y="60"/>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4/2/2013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4/2/2013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Apps are suspended</a:t>
            </a:r>
            <a:r>
              <a:rPr lang="en-US" baseline="0" dirty="0" smtClean="0"/>
              <a:t> 5 seconds after leaving foreground.</a:t>
            </a:r>
          </a:p>
          <a:p>
            <a:r>
              <a:rPr lang="en-US" baseline="0" dirty="0" smtClean="0"/>
              <a:t>However, you get 10 seconds instead when you switch from one App to another.</a:t>
            </a:r>
          </a:p>
          <a:p>
            <a:r>
              <a:rPr lang="en-US" baseline="0" dirty="0" smtClean="0"/>
              <a:t>You can check it if you launch an App in Snap view and keep the Task Manager in the Filled view (I’m not able to find a workflow that ends up to the 5 seconds…)</a:t>
            </a:r>
            <a:endParaRPr lang="en-US" dirty="0" smtClean="0"/>
          </a:p>
          <a:p>
            <a:endParaRPr lang="en-US" dirty="0" smtClean="0"/>
          </a:p>
          <a:p>
            <a:r>
              <a:rPr lang="en-US" dirty="0" smtClean="0"/>
              <a:t>Suspended</a:t>
            </a:r>
            <a:r>
              <a:rPr lang="en-US" baseline="0" dirty="0" smtClean="0"/>
              <a:t> Apps are notified before being suspending</a:t>
            </a:r>
          </a:p>
          <a:p>
            <a:pPr marL="171450" indent="-171450">
              <a:buFont typeface="Arial" pitchFamily="34" charset="0"/>
              <a:buChar char="•"/>
            </a:pPr>
            <a:r>
              <a:rPr lang="en-US" baseline="0" dirty="0" smtClean="0"/>
              <a:t>After that event, no more CPU for the application threads</a:t>
            </a:r>
            <a:endParaRPr lang="en-US" dirty="0" smtClean="0"/>
          </a:p>
          <a:p>
            <a:pPr marL="171450" indent="-171450">
              <a:buFont typeface="Arial" pitchFamily="34" charset="0"/>
              <a:buChar char="•"/>
            </a:pPr>
            <a:r>
              <a:rPr lang="en-US" dirty="0" smtClean="0"/>
              <a:t>If you take too long to suspend… you’ll get terminated</a:t>
            </a:r>
          </a:p>
          <a:p>
            <a:pPr marL="0" indent="0">
              <a:buFont typeface="Arial" pitchFamily="34" charset="0"/>
              <a:buNone/>
            </a:pPr>
            <a:endParaRPr lang="en-US" dirty="0" smtClean="0"/>
          </a:p>
          <a:p>
            <a:r>
              <a:rPr lang="en-US" dirty="0" smtClean="0"/>
              <a:t>Windows is free to “terminate” any Windows Store </a:t>
            </a:r>
            <a:r>
              <a:rPr lang="en-US" baseline="0" dirty="0" smtClean="0"/>
              <a:t>App if memory pressure is detected</a:t>
            </a:r>
            <a:endParaRPr lang="en-US" dirty="0" smtClean="0"/>
          </a:p>
          <a:p>
            <a:pPr marL="171450" indent="-171450">
              <a:buFont typeface="Arial" pitchFamily="34" charset="0"/>
              <a:buChar char="•"/>
            </a:pPr>
            <a:r>
              <a:rPr lang="en-US" dirty="0" smtClean="0"/>
              <a:t>Terminated Apps are not notified before</a:t>
            </a:r>
            <a:r>
              <a:rPr lang="en-US" baseline="0" dirty="0" smtClean="0"/>
              <a:t> being terminated</a:t>
            </a:r>
            <a:endParaRPr lang="en-US" dirty="0" smtClean="0"/>
          </a:p>
          <a:p>
            <a:r>
              <a:rPr lang="en-US" dirty="0" smtClean="0"/>
              <a:t>See http://msdn.microsoft.com/en-us/library/windows/desktop/aa366541(v=vs.85).aspx for API</a:t>
            </a:r>
            <a:r>
              <a:rPr lang="en-US" baseline="0" dirty="0" smtClean="0"/>
              <a:t> to use to detect when memory is running high/low</a:t>
            </a:r>
            <a:endParaRPr lang="en-US" dirty="0" smtClean="0"/>
          </a:p>
          <a:p>
            <a:endParaRPr lang="en-US" dirty="0" smtClean="0"/>
          </a:p>
          <a:p>
            <a:r>
              <a:rPr lang="en-US" dirty="0" smtClean="0"/>
              <a:t>See http://blogs.msdn.com/b/b8/archive/2012/04/17/reclaiming-memory-from-metro-style-apps.aspx for details about memory</a:t>
            </a:r>
            <a:r>
              <a:rPr lang="en-US" baseline="0" dirty="0" smtClean="0"/>
              <a:t> management based on Working Set metrics in Windows 8</a:t>
            </a:r>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2830447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3061119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4/2/2013 3:36 PM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7</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Only">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2">
                    <a:alpha val="99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2838706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 id="2147483790" r:id="rId13"/>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2908489"/>
          </a:xfrm>
        </p:spPr>
        <p:txBody>
          <a:bodyPr/>
          <a:lstStyle/>
          <a:p>
            <a:pPr defTabSz="914363" fontAlgn="auto">
              <a:spcAft>
                <a:spcPts val="0"/>
              </a:spcAft>
              <a:defRPr/>
            </a:pPr>
            <a:r>
              <a:rPr lang="en-US" sz="7000" dirty="0"/>
              <a:t>HTML/JS</a:t>
            </a:r>
            <a:r>
              <a:rPr lang="en-US" sz="7000" dirty="0" smtClean="0"/>
              <a:t>:</a:t>
            </a:r>
            <a:r>
              <a:rPr lang="ru-RU" sz="7000" dirty="0" smtClean="0"/>
              <a:t> сохранение и восстановление состояния приложения</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a:t>Константин </a:t>
            </a:r>
            <a:r>
              <a:rPr lang="ru-RU" dirty="0" err="1"/>
              <a:t>Кичинский</a:t>
            </a:r>
            <a:r>
              <a:rPr lang="ru-RU" dirty="0"/>
              <a:t>, </a:t>
            </a:r>
            <a:r>
              <a:rPr lang="en-US" dirty="0"/>
              <a:t>Microsoft</a:t>
            </a:r>
          </a:p>
          <a:p>
            <a:pPr defTabSz="914363" fontAlgn="auto">
              <a:spcAft>
                <a:spcPts val="0"/>
              </a:spcAft>
              <a:defRPr/>
            </a:pPr>
            <a:r>
              <a:rPr lang="en-US" dirty="0"/>
              <a:t>@</a:t>
            </a:r>
            <a:r>
              <a:rPr lang="en-US" dirty="0" err="1"/>
              <a:t>kichinsky</a:t>
            </a:r>
            <a:endParaRPr lang="en-US" dirty="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ru-RU" dirty="0" smtClean="0">
                <a:solidFill>
                  <a:schemeClr val="bg1">
                    <a:lumMod val="75000"/>
                    <a:lumOff val="25000"/>
                    <a:alpha val="99000"/>
                  </a:schemeClr>
                </a:solidFill>
              </a:rPr>
              <a:t>Жизненный цикл приложения</a:t>
            </a:r>
            <a:endParaRPr lang="en-US" dirty="0">
              <a:solidFill>
                <a:schemeClr val="bg1">
                  <a:lumMod val="75000"/>
                  <a:lumOff val="25000"/>
                  <a:alpha val="99000"/>
                </a:schemeClr>
              </a:solidFill>
            </a:endParaRPr>
          </a:p>
        </p:txBody>
      </p:sp>
      <p:sp>
        <p:nvSpPr>
          <p:cNvPr id="9" name="TextBox 8"/>
          <p:cNvSpPr txBox="1"/>
          <p:nvPr/>
        </p:nvSpPr>
        <p:spPr>
          <a:xfrm>
            <a:off x="515713" y="1814028"/>
            <a:ext cx="2032736" cy="430887"/>
          </a:xfrm>
          <a:prstGeom prst="rect">
            <a:avLst/>
          </a:prstGeom>
        </p:spPr>
        <p:txBody>
          <a:bodyPr wrap="none" lIns="0" tIns="0" rIns="0" bIns="0" rtlCol="0">
            <a:spAutoFit/>
          </a:bodyPr>
          <a:lstStyle/>
          <a:p>
            <a:r>
              <a:rPr lang="ru-RU" sz="2800" dirty="0">
                <a:solidFill>
                  <a:schemeClr val="bg1">
                    <a:lumMod val="75000"/>
                    <a:lumOff val="25000"/>
                    <a:alpha val="99000"/>
                  </a:schemeClr>
                </a:solidFill>
              </a:rPr>
              <a:t>Исполнение</a:t>
            </a:r>
            <a:endParaRPr lang="en-US" sz="2800" dirty="0" smtClean="0">
              <a:solidFill>
                <a:schemeClr val="bg1">
                  <a:lumMod val="75000"/>
                  <a:lumOff val="25000"/>
                  <a:alpha val="99000"/>
                </a:schemeClr>
              </a:solidFill>
            </a:endParaRPr>
          </a:p>
        </p:txBody>
      </p:sp>
      <p:sp>
        <p:nvSpPr>
          <p:cNvPr id="11" name="TextBox 10"/>
          <p:cNvSpPr txBox="1"/>
          <p:nvPr/>
        </p:nvSpPr>
        <p:spPr>
          <a:xfrm>
            <a:off x="515713" y="5366995"/>
            <a:ext cx="2092689" cy="430887"/>
          </a:xfrm>
          <a:prstGeom prst="rect">
            <a:avLst/>
          </a:prstGeom>
        </p:spPr>
        <p:txBody>
          <a:bodyPr wrap="none" lIns="0" tIns="0" rIns="0" bIns="0" rtlCol="0">
            <a:spAutoFit/>
          </a:bodyPr>
          <a:lstStyle/>
          <a:p>
            <a:r>
              <a:rPr lang="ru-RU" sz="2800" dirty="0" smtClean="0">
                <a:solidFill>
                  <a:schemeClr val="bg1">
                    <a:lumMod val="75000"/>
                    <a:lumOff val="25000"/>
                    <a:alpha val="99000"/>
                  </a:schemeClr>
                </a:solidFill>
              </a:rPr>
              <a:t>Завершение</a:t>
            </a:r>
            <a:endParaRPr lang="en-US" sz="2800" dirty="0" smtClean="0">
              <a:solidFill>
                <a:schemeClr val="bg1">
                  <a:lumMod val="75000"/>
                  <a:lumOff val="25000"/>
                  <a:alpha val="99000"/>
                </a:schemeClr>
              </a:solidFill>
            </a:endParaRPr>
          </a:p>
        </p:txBody>
      </p:sp>
      <p:sp>
        <p:nvSpPr>
          <p:cNvPr id="12" name="TextBox 11"/>
          <p:cNvSpPr txBox="1"/>
          <p:nvPr/>
        </p:nvSpPr>
        <p:spPr>
          <a:xfrm>
            <a:off x="9758409" y="1717369"/>
            <a:ext cx="301365" cy="492443"/>
          </a:xfrm>
          <a:prstGeom prst="rect">
            <a:avLst/>
          </a:prstGeom>
        </p:spPr>
        <p:txBody>
          <a:bodyPr wrap="none" lIns="0" tIns="0" rIns="0" bIns="0" rtlCol="0">
            <a:spAutoFit/>
          </a:bodyPr>
          <a:lstStyle/>
          <a:p>
            <a:r>
              <a:rPr lang="en-US" sz="3200" dirty="0" smtClean="0">
                <a:solidFill>
                  <a:schemeClr val="bg1">
                    <a:lumMod val="75000"/>
                    <a:lumOff val="25000"/>
                    <a:alpha val="99000"/>
                  </a:schemeClr>
                </a:solidFill>
              </a:rPr>
              <a:t>…</a:t>
            </a:r>
          </a:p>
        </p:txBody>
      </p:sp>
      <p:sp>
        <p:nvSpPr>
          <p:cNvPr id="10" name="TextBox 9"/>
          <p:cNvSpPr txBox="1"/>
          <p:nvPr/>
        </p:nvSpPr>
        <p:spPr>
          <a:xfrm>
            <a:off x="515713" y="3604159"/>
            <a:ext cx="2355453" cy="430887"/>
          </a:xfrm>
          <a:prstGeom prst="rect">
            <a:avLst/>
          </a:prstGeom>
        </p:spPr>
        <p:txBody>
          <a:bodyPr wrap="none" lIns="0" tIns="0" rIns="0" bIns="0" rtlCol="0">
            <a:spAutoFit/>
          </a:bodyPr>
          <a:lstStyle/>
          <a:p>
            <a:r>
              <a:rPr lang="ru-RU" sz="2800" dirty="0" smtClean="0">
                <a:solidFill>
                  <a:schemeClr val="bg1">
                    <a:lumMod val="75000"/>
                    <a:lumOff val="25000"/>
                    <a:alpha val="99000"/>
                  </a:schemeClr>
                </a:solidFill>
              </a:rPr>
              <a:t>Приостановка</a:t>
            </a:r>
            <a:endParaRPr lang="en-US" sz="2800" dirty="0" smtClean="0">
              <a:solidFill>
                <a:schemeClr val="bg1">
                  <a:lumMod val="75000"/>
                  <a:lumOff val="25000"/>
                  <a:alpha val="99000"/>
                </a:schemeClr>
              </a:solidFill>
            </a:endParaRPr>
          </a:p>
        </p:txBody>
      </p:sp>
      <p:sp>
        <p:nvSpPr>
          <p:cNvPr id="14" name="TextBox 13"/>
          <p:cNvSpPr txBox="1"/>
          <p:nvPr/>
        </p:nvSpPr>
        <p:spPr>
          <a:xfrm>
            <a:off x="2700848" y="4312338"/>
            <a:ext cx="2196729" cy="830997"/>
          </a:xfrm>
          <a:prstGeom prst="rect">
            <a:avLst/>
          </a:prstGeom>
        </p:spPr>
        <p:txBody>
          <a:bodyPr wrap="square" lIns="0" tIns="0" rIns="0" bIns="0" rtlCol="0">
            <a:spAutoFit/>
          </a:bodyPr>
          <a:lstStyle/>
          <a:p>
            <a:pPr algn="ctr"/>
            <a:r>
              <a:rPr lang="ru-RU" dirty="0">
                <a:solidFill>
                  <a:schemeClr val="bg1">
                    <a:lumMod val="75000"/>
                    <a:lumOff val="25000"/>
                    <a:alpha val="99000"/>
                  </a:schemeClr>
                </a:solidFill>
              </a:rPr>
              <a:t>Завершение работы приложения </a:t>
            </a:r>
            <a:r>
              <a:rPr lang="ru-RU" b="1" dirty="0">
                <a:solidFill>
                  <a:schemeClr val="bg1">
                    <a:lumMod val="75000"/>
                    <a:lumOff val="25000"/>
                    <a:alpha val="99000"/>
                  </a:schemeClr>
                </a:solidFill>
              </a:rPr>
              <a:t>без предупреждения</a:t>
            </a:r>
          </a:p>
        </p:txBody>
      </p:sp>
      <p:sp>
        <p:nvSpPr>
          <p:cNvPr id="5" name="Flowchart: Process 4"/>
          <p:cNvSpPr/>
          <p:nvPr/>
        </p:nvSpPr>
        <p:spPr bwMode="auto">
          <a:xfrm>
            <a:off x="2700848" y="1705970"/>
            <a:ext cx="2129051" cy="805219"/>
          </a:xfrm>
          <a:prstGeom prst="flowChartProcess">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b="1" dirty="0" smtClean="0">
                <a:gradFill>
                  <a:gsLst>
                    <a:gs pos="0">
                      <a:schemeClr val="tx1"/>
                    </a:gs>
                    <a:gs pos="100000">
                      <a:schemeClr val="tx1"/>
                    </a:gs>
                  </a:gsLst>
                  <a:lin ang="5400000" scaled="0"/>
                </a:gradFill>
              </a:rPr>
              <a:t>App 1</a:t>
            </a:r>
          </a:p>
        </p:txBody>
      </p:sp>
      <p:sp>
        <p:nvSpPr>
          <p:cNvPr id="6" name="Flowchart: Process 5"/>
          <p:cNvSpPr/>
          <p:nvPr/>
        </p:nvSpPr>
        <p:spPr bwMode="auto">
          <a:xfrm>
            <a:off x="5198942" y="1705970"/>
            <a:ext cx="2129051" cy="805219"/>
          </a:xfrm>
          <a:prstGeom prst="flowChartProcess">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b="1" dirty="0" smtClean="0">
                <a:gradFill>
                  <a:gsLst>
                    <a:gs pos="0">
                      <a:schemeClr val="tx1"/>
                    </a:gs>
                    <a:gs pos="100000">
                      <a:schemeClr val="tx1"/>
                    </a:gs>
                  </a:gsLst>
                  <a:lin ang="5400000" scaled="0"/>
                </a:gradFill>
              </a:rPr>
              <a:t>App 2</a:t>
            </a:r>
          </a:p>
        </p:txBody>
      </p:sp>
      <p:sp>
        <p:nvSpPr>
          <p:cNvPr id="7" name="Flowchart: Process 6"/>
          <p:cNvSpPr/>
          <p:nvPr/>
        </p:nvSpPr>
        <p:spPr bwMode="auto">
          <a:xfrm>
            <a:off x="7629358" y="1717369"/>
            <a:ext cx="2129051" cy="805219"/>
          </a:xfrm>
          <a:prstGeom prst="flowChartProcess">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b="1" dirty="0" smtClean="0">
                <a:gradFill>
                  <a:gsLst>
                    <a:gs pos="0">
                      <a:schemeClr val="tx1"/>
                    </a:gs>
                    <a:gs pos="100000">
                      <a:schemeClr val="tx1"/>
                    </a:gs>
                  </a:gsLst>
                  <a:lin ang="5400000" scaled="0"/>
                </a:gradFill>
              </a:rPr>
              <a:t>App 3</a:t>
            </a:r>
          </a:p>
        </p:txBody>
      </p:sp>
      <p:sp>
        <p:nvSpPr>
          <p:cNvPr id="13" name="Flowchart: Process 12"/>
          <p:cNvSpPr/>
          <p:nvPr/>
        </p:nvSpPr>
        <p:spPr bwMode="auto">
          <a:xfrm>
            <a:off x="10059774" y="1705970"/>
            <a:ext cx="2129051" cy="805219"/>
          </a:xfrm>
          <a:prstGeom prst="flowChartProcess">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b="1" dirty="0" smtClean="0">
                <a:gradFill>
                  <a:gsLst>
                    <a:gs pos="0">
                      <a:schemeClr val="tx1"/>
                    </a:gs>
                    <a:gs pos="100000">
                      <a:schemeClr val="tx1"/>
                    </a:gs>
                  </a:gsLst>
                  <a:lin ang="5400000" scaled="0"/>
                </a:gradFill>
              </a:rPr>
              <a:t>App N</a:t>
            </a:r>
          </a:p>
        </p:txBody>
      </p:sp>
      <p:sp>
        <p:nvSpPr>
          <p:cNvPr id="2" name="TextBox 1"/>
          <p:cNvSpPr txBox="1"/>
          <p:nvPr/>
        </p:nvSpPr>
        <p:spPr>
          <a:xfrm>
            <a:off x="2608402" y="2518612"/>
            <a:ext cx="2289175" cy="830997"/>
          </a:xfrm>
          <a:prstGeom prst="rect">
            <a:avLst/>
          </a:prstGeom>
        </p:spPr>
        <p:txBody>
          <a:bodyPr wrap="square" lIns="0" tIns="0" rIns="0" bIns="0" rtlCol="0">
            <a:spAutoFit/>
          </a:bodyPr>
          <a:lstStyle/>
          <a:p>
            <a:pPr algn="ctr"/>
            <a:r>
              <a:rPr lang="ru-RU" dirty="0">
                <a:solidFill>
                  <a:schemeClr val="bg1">
                    <a:lumMod val="75000"/>
                    <a:lumOff val="25000"/>
                    <a:alpha val="99000"/>
                  </a:schemeClr>
                </a:solidFill>
              </a:rPr>
              <a:t>Приостанавливается после небольшой задержки</a:t>
            </a:r>
          </a:p>
        </p:txBody>
      </p:sp>
      <p:sp>
        <p:nvSpPr>
          <p:cNvPr id="3" name="TextBox 2"/>
          <p:cNvSpPr txBox="1"/>
          <p:nvPr/>
        </p:nvSpPr>
        <p:spPr>
          <a:xfrm>
            <a:off x="5198942" y="2522588"/>
            <a:ext cx="2129051" cy="1384995"/>
          </a:xfrm>
          <a:prstGeom prst="rect">
            <a:avLst/>
          </a:prstGeom>
        </p:spPr>
        <p:txBody>
          <a:bodyPr wrap="square" lIns="0" tIns="0" rIns="0" bIns="0" rtlCol="0">
            <a:spAutoFit/>
          </a:bodyPr>
          <a:lstStyle/>
          <a:p>
            <a:pPr algn="ctr"/>
            <a:r>
              <a:rPr lang="ru-RU" dirty="0">
                <a:solidFill>
                  <a:schemeClr val="bg1">
                    <a:lumMod val="75000"/>
                    <a:lumOff val="25000"/>
                    <a:alpha val="99000"/>
                  </a:schemeClr>
                </a:solidFill>
              </a:rPr>
              <a:t>Быстро восстанавливает работу из приостановленного состояния</a:t>
            </a:r>
          </a:p>
        </p:txBody>
      </p:sp>
    </p:spTree>
    <p:extLst>
      <p:ext uri="{BB962C8B-B14F-4D97-AF65-F5344CB8AC3E}">
        <p14:creationId xmlns:p14="http://schemas.microsoft.com/office/powerpoint/2010/main" val="28829297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42" presetClass="path" presetSubtype="0" accel="50000" decel="50000" fill="hold" grpId="0" nodeType="withEffect">
                                  <p:stCondLst>
                                    <p:cond delay="0"/>
                                  </p:stCondLst>
                                  <p:childTnLst>
                                    <p:animMotion origin="layout" path="M 0 0 L 0 0.25 E" pathEditMode="relative" ptsTypes="">
                                      <p:cBhvr>
                                        <p:cTn id="9" dur="2000" fill="hold"/>
                                        <p:tgtEl>
                                          <p:spTgt spid="5"/>
                                        </p:tgtEl>
                                        <p:attrNameLst>
                                          <p:attrName>ppt_x</p:attrName>
                                          <p:attrName>ppt_y</p:attrName>
                                        </p:attrNameLst>
                                      </p:cBhvr>
                                    </p:animMotion>
                                  </p:childTnLst>
                                </p:cTn>
                              </p:par>
                              <p:par>
                                <p:cTn id="10" presetID="1" presetClass="emph" presetSubtype="2" fill="hold" nodeType="withEffect">
                                  <p:stCondLst>
                                    <p:cond delay="0"/>
                                  </p:stCondLst>
                                  <p:childTnLst>
                                    <p:animClr clrSpc="rgb" dir="cw">
                                      <p:cBhvr>
                                        <p:cTn id="11" dur="2000" fill="hold"/>
                                        <p:tgtEl>
                                          <p:spTgt spid="5"/>
                                        </p:tgtEl>
                                        <p:attrNameLst>
                                          <p:attrName>fillcolor</p:attrName>
                                        </p:attrNameLst>
                                      </p:cBhvr>
                                      <p:to>
                                        <a:schemeClr val="folHlink"/>
                                      </p:to>
                                    </p:animClr>
                                    <p:set>
                                      <p:cBhvr>
                                        <p:cTn id="12" dur="2000" fill="hold"/>
                                        <p:tgtEl>
                                          <p:spTgt spid="5"/>
                                        </p:tgtEl>
                                        <p:attrNameLst>
                                          <p:attrName>fill.type</p:attrName>
                                        </p:attrNameLst>
                                      </p:cBhvr>
                                      <p:to>
                                        <p:strVal val="solid"/>
                                      </p:to>
                                    </p:set>
                                    <p:set>
                                      <p:cBhvr>
                                        <p:cTn id="13" dur="2000" fill="hold"/>
                                        <p:tgtEl>
                                          <p:spTgt spid="5"/>
                                        </p:tgtEl>
                                        <p:attrNameLst>
                                          <p:attrName>fill.on</p:attrName>
                                        </p:attrNameLst>
                                      </p:cBhvr>
                                      <p:to>
                                        <p:strVal val="true"/>
                                      </p:to>
                                    </p:set>
                                  </p:childTnLst>
                                </p:cTn>
                              </p:par>
                            </p:childTnLst>
                          </p:cTn>
                        </p:par>
                        <p:par>
                          <p:cTn id="14" fill="hold">
                            <p:stCondLst>
                              <p:cond delay="20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42" presetClass="path" presetSubtype="0" accel="50000" decel="50000" fill="hold" grpId="0" nodeType="withEffect">
                                  <p:stCondLst>
                                    <p:cond delay="0"/>
                                  </p:stCondLst>
                                  <p:childTnLst>
                                    <p:animMotion origin="layout" path="M 0 0 L 0 0.25 E" pathEditMode="relative" ptsTypes="">
                                      <p:cBhvr>
                                        <p:cTn id="24" dur="2000" fill="hold"/>
                                        <p:tgtEl>
                                          <p:spTgt spid="6"/>
                                        </p:tgtEl>
                                        <p:attrNameLst>
                                          <p:attrName>ppt_x</p:attrName>
                                          <p:attrName>ppt_y</p:attrName>
                                        </p:attrNameLst>
                                      </p:cBhvr>
                                    </p:animMotion>
                                  </p:childTnLst>
                                </p:cTn>
                              </p:par>
                              <p:par>
                                <p:cTn id="25" presetID="1" presetClass="emph" presetSubtype="2" fill="hold" nodeType="withEffect">
                                  <p:stCondLst>
                                    <p:cond delay="0"/>
                                  </p:stCondLst>
                                  <p:childTnLst>
                                    <p:animClr clrSpc="rgb" dir="cw">
                                      <p:cBhvr>
                                        <p:cTn id="26" dur="2000" fill="hold"/>
                                        <p:tgtEl>
                                          <p:spTgt spid="6"/>
                                        </p:tgtEl>
                                        <p:attrNameLst>
                                          <p:attrName>fillcolor</p:attrName>
                                        </p:attrNameLst>
                                      </p:cBhvr>
                                      <p:to>
                                        <a:schemeClr val="folHlink"/>
                                      </p:to>
                                    </p:animClr>
                                    <p:set>
                                      <p:cBhvr>
                                        <p:cTn id="27" dur="2000" fill="hold"/>
                                        <p:tgtEl>
                                          <p:spTgt spid="6"/>
                                        </p:tgtEl>
                                        <p:attrNameLst>
                                          <p:attrName>fill.type</p:attrName>
                                        </p:attrNameLst>
                                      </p:cBhvr>
                                      <p:to>
                                        <p:strVal val="solid"/>
                                      </p:to>
                                    </p:set>
                                    <p:set>
                                      <p:cBhvr>
                                        <p:cTn id="28" dur="2000" fill="hold"/>
                                        <p:tgtEl>
                                          <p:spTgt spid="6"/>
                                        </p:tgtEl>
                                        <p:attrNameLst>
                                          <p:attrName>fill.on</p:attrName>
                                        </p:attrNameLst>
                                      </p:cBhvr>
                                      <p:to>
                                        <p:strVal val="true"/>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par>
                                <p:cTn id="37" presetID="42" presetClass="path" presetSubtype="0" accel="50000" decel="50000" fill="hold" grpId="1" nodeType="withEffect">
                                  <p:stCondLst>
                                    <p:cond delay="0"/>
                                  </p:stCondLst>
                                  <p:childTnLst>
                                    <p:animMotion origin="layout" path="M 0 0 L 0 0.25 E" pathEditMode="relative" ptsTypes="">
                                      <p:cBhvr>
                                        <p:cTn id="38" dur="2000" fill="hold"/>
                                        <p:tgtEl>
                                          <p:spTgt spid="7"/>
                                        </p:tgtEl>
                                        <p:attrNameLst>
                                          <p:attrName>ppt_x</p:attrName>
                                          <p:attrName>ppt_y</p:attrName>
                                        </p:attrNameLst>
                                      </p:cBhvr>
                                    </p:animMotion>
                                  </p:childTnLst>
                                </p:cTn>
                              </p:par>
                              <p:par>
                                <p:cTn id="39" presetID="1" presetClass="emph" presetSubtype="2" fill="hold" nodeType="withEffect">
                                  <p:stCondLst>
                                    <p:cond delay="0"/>
                                  </p:stCondLst>
                                  <p:childTnLst>
                                    <p:animClr clrSpc="rgb" dir="cw">
                                      <p:cBhvr>
                                        <p:cTn id="40" dur="2000" fill="hold"/>
                                        <p:tgtEl>
                                          <p:spTgt spid="7"/>
                                        </p:tgtEl>
                                        <p:attrNameLst>
                                          <p:attrName>fillcolor</p:attrName>
                                        </p:attrNameLst>
                                      </p:cBhvr>
                                      <p:to>
                                        <a:schemeClr val="folHlink"/>
                                      </p:to>
                                    </p:animClr>
                                    <p:set>
                                      <p:cBhvr>
                                        <p:cTn id="41" dur="2000" fill="hold"/>
                                        <p:tgtEl>
                                          <p:spTgt spid="7"/>
                                        </p:tgtEl>
                                        <p:attrNameLst>
                                          <p:attrName>fill.type</p:attrName>
                                        </p:attrNameLst>
                                      </p:cBhvr>
                                      <p:to>
                                        <p:strVal val="solid"/>
                                      </p:to>
                                    </p:set>
                                    <p:set>
                                      <p:cBhvr>
                                        <p:cTn id="42" dur="2000" fill="hold"/>
                                        <p:tgtEl>
                                          <p:spTgt spid="7"/>
                                        </p:tgtEl>
                                        <p:attrNameLst>
                                          <p:attrName>fill.on</p:attrName>
                                        </p:attrNameLst>
                                      </p:cBhvr>
                                      <p:to>
                                        <p:strVal val="true"/>
                                      </p:to>
                                    </p:se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grpId="1" nodeType="clickEffect">
                                  <p:stCondLst>
                                    <p:cond delay="0"/>
                                  </p:stCondLst>
                                  <p:childTnLst>
                                    <p:animEffect transition="out" filter="fade">
                                      <p:cBhvr>
                                        <p:cTn id="46" dur="500"/>
                                        <p:tgtEl>
                                          <p:spTgt spid="2"/>
                                        </p:tgtEl>
                                      </p:cBhvr>
                                    </p:animEffect>
                                    <p:set>
                                      <p:cBhvr>
                                        <p:cTn id="47" dur="1" fill="hold">
                                          <p:stCondLst>
                                            <p:cond delay="499"/>
                                          </p:stCondLst>
                                        </p:cTn>
                                        <p:tgtEl>
                                          <p:spTgt spid="2"/>
                                        </p:tgtEl>
                                        <p:attrNameLst>
                                          <p:attrName>style.visibility</p:attrName>
                                        </p:attrNameLst>
                                      </p:cBhvr>
                                      <p:to>
                                        <p:strVal val="hidden"/>
                                      </p:to>
                                    </p:set>
                                  </p:childTnLst>
                                </p:cTn>
                              </p:par>
                              <p:par>
                                <p:cTn id="48" presetID="42" presetClass="path" presetSubtype="0" accel="50000" decel="50000" fill="hold" grpId="1" nodeType="withEffect">
                                  <p:stCondLst>
                                    <p:cond delay="0"/>
                                  </p:stCondLst>
                                  <p:childTnLst>
                                    <p:animMotion origin="layout" path="M -3.95833E-6 0.25 L -3.95833E-6 0.5525 " pathEditMode="relative" rAng="0" ptsTypes="AA">
                                      <p:cBhvr>
                                        <p:cTn id="49" dur="2000" fill="hold"/>
                                        <p:tgtEl>
                                          <p:spTgt spid="5"/>
                                        </p:tgtEl>
                                        <p:attrNameLst>
                                          <p:attrName>ppt_x</p:attrName>
                                          <p:attrName>ppt_y</p:attrName>
                                        </p:attrNameLst>
                                      </p:cBhvr>
                                      <p:rCtr x="0" y="15125"/>
                                    </p:animMotion>
                                  </p:childTnLst>
                                </p:cTn>
                              </p:par>
                              <p:par>
                                <p:cTn id="50" presetID="1" presetClass="emph" presetSubtype="2" fill="hold" nodeType="withEffect">
                                  <p:stCondLst>
                                    <p:cond delay="0"/>
                                  </p:stCondLst>
                                  <p:childTnLst>
                                    <p:animClr clrSpc="rgb" dir="cw">
                                      <p:cBhvr>
                                        <p:cTn id="51" dur="2000" fill="hold"/>
                                        <p:tgtEl>
                                          <p:spTgt spid="5"/>
                                        </p:tgtEl>
                                        <p:attrNameLst>
                                          <p:attrName>fillcolor</p:attrName>
                                        </p:attrNameLst>
                                      </p:cBhvr>
                                      <p:to>
                                        <a:srgbClr val="FF8C00"/>
                                      </p:to>
                                    </p:animClr>
                                    <p:set>
                                      <p:cBhvr>
                                        <p:cTn id="52" dur="2000" fill="hold"/>
                                        <p:tgtEl>
                                          <p:spTgt spid="5"/>
                                        </p:tgtEl>
                                        <p:attrNameLst>
                                          <p:attrName>fill.type</p:attrName>
                                        </p:attrNameLst>
                                      </p:cBhvr>
                                      <p:to>
                                        <p:strVal val="solid"/>
                                      </p:to>
                                    </p:set>
                                    <p:set>
                                      <p:cBhvr>
                                        <p:cTn id="53" dur="2000" fill="hold"/>
                                        <p:tgtEl>
                                          <p:spTgt spid="5"/>
                                        </p:tgtEl>
                                        <p:attrNameLst>
                                          <p:attrName>fill.on</p:attrName>
                                        </p:attrNameLst>
                                      </p:cBhvr>
                                      <p:to>
                                        <p:strVal val="true"/>
                                      </p:to>
                                    </p:set>
                                  </p:childTnLst>
                                </p:cTn>
                              </p:par>
                            </p:childTnLst>
                          </p:cTn>
                        </p:par>
                        <p:par>
                          <p:cTn id="54" fill="hold">
                            <p:stCondLst>
                              <p:cond delay="2000"/>
                            </p:stCondLst>
                            <p:childTnLst>
                              <p:par>
                                <p:cTn id="55" presetID="10"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42" presetClass="path" presetSubtype="0" accel="50000" decel="50000" fill="hold" grpId="2" nodeType="clickEffect">
                                  <p:stCondLst>
                                    <p:cond delay="0"/>
                                  </p:stCondLst>
                                  <p:childTnLst>
                                    <p:animMotion origin="layout" path="M 4.85867E-6 0.25 L 4.85867E-6 0.00162 " pathEditMode="relative" rAng="0" ptsTypes="AA">
                                      <p:cBhvr>
                                        <p:cTn id="61" dur="2000" fill="hold"/>
                                        <p:tgtEl>
                                          <p:spTgt spid="6"/>
                                        </p:tgtEl>
                                        <p:attrNameLst>
                                          <p:attrName>ppt_x</p:attrName>
                                          <p:attrName>ppt_y</p:attrName>
                                        </p:attrNameLst>
                                      </p:cBhvr>
                                      <p:rCtr x="0" y="-12419"/>
                                    </p:animMotion>
                                  </p:childTnLst>
                                </p:cTn>
                              </p:par>
                              <p:par>
                                <p:cTn id="62" presetID="1" presetClass="emph" presetSubtype="2" fill="hold" nodeType="withEffect">
                                  <p:stCondLst>
                                    <p:cond delay="0"/>
                                  </p:stCondLst>
                                  <p:childTnLst>
                                    <p:animClr clrSpc="rgb" dir="cw">
                                      <p:cBhvr>
                                        <p:cTn id="63" dur="2000" fill="hold"/>
                                        <p:tgtEl>
                                          <p:spTgt spid="6"/>
                                        </p:tgtEl>
                                        <p:attrNameLst>
                                          <p:attrName>fillcolor</p:attrName>
                                        </p:attrNameLst>
                                      </p:cBhvr>
                                      <p:to>
                                        <a:srgbClr val="55D455"/>
                                      </p:to>
                                    </p:animClr>
                                    <p:set>
                                      <p:cBhvr>
                                        <p:cTn id="64" dur="2000" fill="hold"/>
                                        <p:tgtEl>
                                          <p:spTgt spid="6"/>
                                        </p:tgtEl>
                                        <p:attrNameLst>
                                          <p:attrName>fill.type</p:attrName>
                                        </p:attrNameLst>
                                      </p:cBhvr>
                                      <p:to>
                                        <p:strVal val="solid"/>
                                      </p:to>
                                    </p:set>
                                    <p:set>
                                      <p:cBhvr>
                                        <p:cTn id="65" dur="2000" fill="hold"/>
                                        <p:tgtEl>
                                          <p:spTgt spid="6"/>
                                        </p:tgtEl>
                                        <p:attrNameLst>
                                          <p:attrName>fill.on</p:attrName>
                                        </p:attrNameLst>
                                      </p:cBhvr>
                                      <p:to>
                                        <p:strVal val="true"/>
                                      </p:to>
                                    </p:set>
                                  </p:childTnLst>
                                </p:cTn>
                              </p:par>
                              <p:par>
                                <p:cTn id="66" presetID="42" presetClass="path" presetSubtype="0" accel="50000" decel="50000" fill="hold" grpId="1" nodeType="withEffect">
                                  <p:stCondLst>
                                    <p:cond delay="0"/>
                                  </p:stCondLst>
                                  <p:childTnLst>
                                    <p:animMotion origin="layout" path="M 0 0 L 0 0.25 E" pathEditMode="relative" ptsTypes="">
                                      <p:cBhvr>
                                        <p:cTn id="67" dur="2000" fill="hold"/>
                                        <p:tgtEl>
                                          <p:spTgt spid="13"/>
                                        </p:tgtEl>
                                        <p:attrNameLst>
                                          <p:attrName>ppt_x</p:attrName>
                                          <p:attrName>ppt_y</p:attrName>
                                        </p:attrNameLst>
                                      </p:cBhvr>
                                    </p:animMotion>
                                  </p:childTnLst>
                                </p:cTn>
                              </p:par>
                              <p:par>
                                <p:cTn id="68" presetID="1" presetClass="emph" presetSubtype="2" fill="hold" nodeType="withEffect">
                                  <p:stCondLst>
                                    <p:cond delay="0"/>
                                  </p:stCondLst>
                                  <p:childTnLst>
                                    <p:animClr clrSpc="rgb" dir="cw">
                                      <p:cBhvr>
                                        <p:cTn id="69" dur="2000" fill="hold"/>
                                        <p:tgtEl>
                                          <p:spTgt spid="13"/>
                                        </p:tgtEl>
                                        <p:attrNameLst>
                                          <p:attrName>fillcolor</p:attrName>
                                        </p:attrNameLst>
                                      </p:cBhvr>
                                      <p:to>
                                        <a:schemeClr val="folHlink"/>
                                      </p:to>
                                    </p:animClr>
                                    <p:set>
                                      <p:cBhvr>
                                        <p:cTn id="70" dur="2000" fill="hold"/>
                                        <p:tgtEl>
                                          <p:spTgt spid="13"/>
                                        </p:tgtEl>
                                        <p:attrNameLst>
                                          <p:attrName>fill.type</p:attrName>
                                        </p:attrNameLst>
                                      </p:cBhvr>
                                      <p:to>
                                        <p:strVal val="solid"/>
                                      </p:to>
                                    </p:set>
                                    <p:set>
                                      <p:cBhvr>
                                        <p:cTn id="71" dur="2000" fill="hold"/>
                                        <p:tgtEl>
                                          <p:spTgt spid="13"/>
                                        </p:tgtEl>
                                        <p:attrNameLst>
                                          <p:attrName>fill.on</p:attrName>
                                        </p:attrNameLst>
                                      </p:cBhvr>
                                      <p:to>
                                        <p:strVal val="true"/>
                                      </p:to>
                                    </p:set>
                                  </p:childTnLst>
                                </p:cTn>
                              </p:par>
                            </p:childTnLst>
                          </p:cTn>
                        </p:par>
                        <p:par>
                          <p:cTn id="72" fill="hold">
                            <p:stCondLst>
                              <p:cond delay="2000"/>
                            </p:stCondLst>
                            <p:childTnLst>
                              <p:par>
                                <p:cTn id="73" presetID="10" presetClass="entr" presetSubtype="0" fill="hold" grpId="0" nodeType="afterEffect">
                                  <p:stCondLst>
                                    <p:cond delay="0"/>
                                  </p:stCondLst>
                                  <p:childTnLst>
                                    <p:set>
                                      <p:cBhvr>
                                        <p:cTn id="74" dur="1" fill="hold">
                                          <p:stCondLst>
                                            <p:cond delay="0"/>
                                          </p:stCondLst>
                                        </p:cTn>
                                        <p:tgtEl>
                                          <p:spTgt spid="3"/>
                                        </p:tgtEl>
                                        <p:attrNameLst>
                                          <p:attrName>style.visibility</p:attrName>
                                        </p:attrNameLst>
                                      </p:cBhvr>
                                      <p:to>
                                        <p:strVal val="visible"/>
                                      </p:to>
                                    </p:set>
                                    <p:animEffect transition="in" filter="fade">
                                      <p:cBhvr>
                                        <p:cTn id="7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5" grpId="0" animBg="1"/>
      <p:bldP spid="5" grpId="1" animBg="1"/>
      <p:bldP spid="6" grpId="0" animBg="1"/>
      <p:bldP spid="6" grpId="1" animBg="1"/>
      <p:bldP spid="6" grpId="2" animBg="1"/>
      <p:bldP spid="7" grpId="0" animBg="1"/>
      <p:bldP spid="7" grpId="1" animBg="1"/>
      <p:bldP spid="13" grpId="0" animBg="1"/>
      <p:bldP spid="13" grpId="1" animBg="1"/>
      <p:bldP spid="2" grpId="0"/>
      <p:bldP spid="2" grpId="1"/>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Приостановка и восстановление</a:t>
            </a:r>
            <a:endParaRPr lang="ru-RU" dirty="0"/>
          </a:p>
        </p:txBody>
      </p:sp>
      <p:sp>
        <p:nvSpPr>
          <p:cNvPr id="4" name="Текст 3"/>
          <p:cNvSpPr>
            <a:spLocks noGrp="1"/>
          </p:cNvSpPr>
          <p:nvPr>
            <p:ph type="body" sz="quarter" idx="10"/>
          </p:nvPr>
        </p:nvSpPr>
        <p:spPr>
          <a:xfrm>
            <a:off x="754912" y="1447799"/>
            <a:ext cx="10913213" cy="5155257"/>
          </a:xfrm>
        </p:spPr>
        <p:txBody>
          <a:bodyPr/>
          <a:lstStyle/>
          <a:p>
            <a:r>
              <a:rPr lang="en-US" dirty="0" err="1" smtClean="0"/>
              <a:t>Windows.UI.WebUI.WebUIApplication.addEventListener</a:t>
            </a:r>
            <a:r>
              <a:rPr lang="en-US" dirty="0"/>
              <a:t>(</a:t>
            </a:r>
            <a:r>
              <a:rPr lang="en-US" dirty="0">
                <a:solidFill>
                  <a:schemeClr val="accent4"/>
                </a:solidFill>
              </a:rPr>
              <a:t>"suspending"</a:t>
            </a:r>
            <a:r>
              <a:rPr lang="en-US" dirty="0"/>
              <a:t>, </a:t>
            </a:r>
            <a:r>
              <a:rPr lang="en-US" dirty="0" err="1"/>
              <a:t>suspendingHandler</a:t>
            </a:r>
            <a:r>
              <a:rPr lang="en-US" dirty="0"/>
              <a:t>);</a:t>
            </a:r>
          </a:p>
          <a:p>
            <a:endParaRPr lang="ru-RU" dirty="0" smtClean="0"/>
          </a:p>
          <a:p>
            <a:r>
              <a:rPr lang="en-US" dirty="0" smtClean="0"/>
              <a:t>function </a:t>
            </a:r>
            <a:r>
              <a:rPr lang="en-US" dirty="0" err="1"/>
              <a:t>suspendingHandler</a:t>
            </a:r>
            <a:r>
              <a:rPr lang="en-US" dirty="0"/>
              <a:t>(</a:t>
            </a:r>
            <a:r>
              <a:rPr lang="en-US" dirty="0" err="1"/>
              <a:t>eventArgs</a:t>
            </a:r>
            <a:r>
              <a:rPr lang="en-US" dirty="0"/>
              <a:t>) </a:t>
            </a:r>
            <a:r>
              <a:rPr lang="en-US" dirty="0" smtClean="0"/>
              <a:t>{</a:t>
            </a:r>
          </a:p>
          <a:p>
            <a:r>
              <a:rPr lang="en-US" dirty="0"/>
              <a:t>	</a:t>
            </a:r>
            <a:r>
              <a:rPr lang="en-US" dirty="0" smtClean="0"/>
              <a:t>//</a:t>
            </a:r>
            <a:r>
              <a:rPr lang="en-US" dirty="0"/>
              <a:t>We are getting suspended</a:t>
            </a:r>
          </a:p>
          <a:p>
            <a:r>
              <a:rPr lang="en-US" dirty="0" smtClean="0"/>
              <a:t>}    </a:t>
            </a:r>
            <a:endParaRPr lang="en-US" dirty="0"/>
          </a:p>
          <a:p>
            <a:r>
              <a:rPr lang="en-US" dirty="0"/>
              <a:t>   </a:t>
            </a:r>
          </a:p>
          <a:p>
            <a:r>
              <a:rPr lang="en-US" dirty="0" err="1" smtClean="0"/>
              <a:t>Windows.UI.WebUI.WebUIApplication.addEventListener</a:t>
            </a:r>
            <a:r>
              <a:rPr lang="en-US" dirty="0"/>
              <a:t>(</a:t>
            </a:r>
            <a:r>
              <a:rPr lang="en-US" dirty="0">
                <a:solidFill>
                  <a:schemeClr val="accent4"/>
                </a:solidFill>
              </a:rPr>
              <a:t>"resuming"</a:t>
            </a:r>
            <a:r>
              <a:rPr lang="en-US" dirty="0"/>
              <a:t>, </a:t>
            </a:r>
            <a:r>
              <a:rPr lang="en-US" dirty="0" err="1" smtClean="0"/>
              <a:t>resumingHandler</a:t>
            </a:r>
            <a:r>
              <a:rPr lang="en-US" dirty="0"/>
              <a:t>);</a:t>
            </a:r>
          </a:p>
          <a:p>
            <a:endParaRPr lang="en-US" dirty="0"/>
          </a:p>
          <a:p>
            <a:r>
              <a:rPr lang="en-US" dirty="0" smtClean="0"/>
              <a:t>function </a:t>
            </a:r>
            <a:r>
              <a:rPr lang="en-US" dirty="0" err="1"/>
              <a:t>resumingHandler</a:t>
            </a:r>
            <a:r>
              <a:rPr lang="en-US" dirty="0"/>
              <a:t>(</a:t>
            </a:r>
            <a:r>
              <a:rPr lang="en-US" dirty="0" err="1"/>
              <a:t>eventObject</a:t>
            </a:r>
            <a:r>
              <a:rPr lang="en-US" dirty="0"/>
              <a:t>) {</a:t>
            </a:r>
          </a:p>
          <a:p>
            <a:r>
              <a:rPr lang="en-US" dirty="0" smtClean="0"/>
              <a:t>	//We are getting resumed, in general do nothing</a:t>
            </a:r>
          </a:p>
          <a:p>
            <a:r>
              <a:rPr lang="en-US" dirty="0" smtClean="0"/>
              <a:t>}</a:t>
            </a:r>
            <a:endParaRPr lang="en-US" dirty="0"/>
          </a:p>
          <a:p>
            <a:endParaRPr lang="ru-RU" dirty="0"/>
          </a:p>
        </p:txBody>
      </p:sp>
    </p:spTree>
    <p:extLst>
      <p:ext uri="{BB962C8B-B14F-4D97-AF65-F5344CB8AC3E}">
        <p14:creationId xmlns:p14="http://schemas.microsoft.com/office/powerpoint/2010/main" val="2413059677"/>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quarter" idx="10"/>
          </p:nvPr>
        </p:nvSpPr>
        <p:spPr>
          <a:xfrm>
            <a:off x="512764" y="1768475"/>
            <a:ext cx="11228440" cy="2437590"/>
          </a:xfrm>
        </p:spPr>
        <p:txBody>
          <a:bodyPr/>
          <a:lstStyle/>
          <a:p>
            <a:r>
              <a:rPr lang="ru-RU" dirty="0" smtClean="0"/>
              <a:t>Состояние приложения</a:t>
            </a:r>
            <a:endParaRPr lang="ru-RU" dirty="0"/>
          </a:p>
        </p:txBody>
      </p:sp>
      <p:sp>
        <p:nvSpPr>
          <p:cNvPr id="5" name="Текст 4"/>
          <p:cNvSpPr>
            <a:spLocks noGrp="1"/>
          </p:cNvSpPr>
          <p:nvPr>
            <p:ph type="body" sz="quarter" idx="11"/>
          </p:nvPr>
        </p:nvSpPr>
        <p:spPr>
          <a:xfrm>
            <a:off x="512763" y="4433602"/>
            <a:ext cx="7513637" cy="443198"/>
          </a:xfrm>
        </p:spPr>
        <p:txBody>
          <a:bodyPr/>
          <a:lstStyle/>
          <a:p>
            <a:r>
              <a:rPr lang="en-US" smtClean="0"/>
              <a:t>Demo</a:t>
            </a:r>
            <a:endParaRPr lang="ru-RU" dirty="0"/>
          </a:p>
        </p:txBody>
      </p:sp>
    </p:spTree>
    <p:extLst>
      <p:ext uri="{BB962C8B-B14F-4D97-AF65-F5344CB8AC3E}">
        <p14:creationId xmlns:p14="http://schemas.microsoft.com/office/powerpoint/2010/main" val="379547292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4797"/>
          </a:xfrm>
        </p:spPr>
        <p:txBody>
          <a:bodyPr/>
          <a:lstStyle/>
          <a:p>
            <a:r>
              <a:rPr lang="ru-RU" sz="4800" dirty="0" smtClean="0"/>
              <a:t>Сохранение и восстановление состояния</a:t>
            </a:r>
            <a:endParaRPr lang="en-US" sz="4800" dirty="0"/>
          </a:p>
        </p:txBody>
      </p:sp>
      <p:graphicFrame>
        <p:nvGraphicFramePr>
          <p:cNvPr id="4" name="Table 3"/>
          <p:cNvGraphicFramePr>
            <a:graphicFrameLocks noGrp="1"/>
          </p:cNvGraphicFramePr>
          <p:nvPr>
            <p:extLst>
              <p:ext uri="{D42A27DB-BD31-4B8C-83A1-F6EECF244321}">
                <p14:modId xmlns:p14="http://schemas.microsoft.com/office/powerpoint/2010/main" val="3845176935"/>
              </p:ext>
            </p:extLst>
          </p:nvPr>
        </p:nvGraphicFramePr>
        <p:xfrm>
          <a:off x="969963" y="1905000"/>
          <a:ext cx="10242550" cy="4724400"/>
        </p:xfrm>
        <a:graphic>
          <a:graphicData uri="http://schemas.openxmlformats.org/drawingml/2006/table">
            <a:tbl>
              <a:tblPr firstRow="1" bandRow="1">
                <a:tableStyleId>{5C22544A-7EE6-4342-B048-85BDC9FD1C3A}</a:tableStyleId>
              </a:tblPr>
              <a:tblGrid>
                <a:gridCol w="4335368"/>
                <a:gridCol w="5907182"/>
              </a:tblGrid>
              <a:tr h="710750">
                <a:tc>
                  <a:txBody>
                    <a:bodyPr/>
                    <a:lstStyle/>
                    <a:p>
                      <a:r>
                        <a:rPr lang="ru-RU" dirty="0" smtClean="0">
                          <a:solidFill>
                            <a:schemeClr val="accent4"/>
                          </a:solidFill>
                        </a:rPr>
                        <a:t>Сценарий</a:t>
                      </a:r>
                      <a:endParaRPr lang="en-US" dirty="0">
                        <a:solidFill>
                          <a:schemeClr val="accent4"/>
                        </a:solidFill>
                      </a:endParaRPr>
                    </a:p>
                  </a:txBody>
                  <a:tcPr marL="182880" marR="182880" anchor="ctr">
                    <a:lnL w="762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2"/>
                    </a:solidFill>
                  </a:tcPr>
                </a:tc>
                <a:tc>
                  <a:txBody>
                    <a:bodyPr/>
                    <a:lstStyle/>
                    <a:p>
                      <a:r>
                        <a:rPr lang="ru-RU" dirty="0" smtClean="0">
                          <a:solidFill>
                            <a:schemeClr val="accent4"/>
                          </a:solidFill>
                        </a:rPr>
                        <a:t>Рекомендация</a:t>
                      </a:r>
                      <a:endParaRPr lang="en-US" dirty="0">
                        <a:solidFill>
                          <a:schemeClr val="accent4"/>
                        </a:solidFill>
                      </a:endParaRPr>
                    </a:p>
                  </a:txBody>
                  <a:tcPr marL="182880" marR="182880" anchor="ctr">
                    <a:lnL w="762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2"/>
                    </a:solidFill>
                  </a:tcPr>
                </a:tc>
              </a:tr>
              <a:tr h="627133">
                <a:tc>
                  <a:txBody>
                    <a:bodyPr/>
                    <a:lstStyle/>
                    <a:p>
                      <a:r>
                        <a:rPr lang="ru-RU" dirty="0" smtClean="0"/>
                        <a:t>Работа с приложением</a:t>
                      </a:r>
                      <a:endParaRPr lang="en-US" dirty="0"/>
                    </a:p>
                  </a:txBody>
                  <a:tcPr marL="182880" marR="182880" anchor="ctr">
                    <a:lnL w="762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indent="0">
                        <a:buFont typeface="Arial" pitchFamily="34" charset="0"/>
                        <a:buNone/>
                      </a:pPr>
                      <a:r>
                        <a:rPr lang="ru-RU" dirty="0" smtClean="0"/>
                        <a:t>Инкрементальное сохранение</a:t>
                      </a:r>
                      <a:endParaRPr lang="en-US" dirty="0"/>
                    </a:p>
                  </a:txBody>
                  <a:tcPr marL="182880" marR="182880" anchor="ctr">
                    <a:lnL w="762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2">
                        <a:lumMod val="20000"/>
                        <a:lumOff val="80000"/>
                      </a:schemeClr>
                    </a:solidFill>
                  </a:tcPr>
                </a:tc>
              </a:tr>
              <a:tr h="1128839">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ru-RU" dirty="0" smtClean="0"/>
                        <a:t>Смена приложения (приостановка)</a:t>
                      </a:r>
                      <a:endParaRPr lang="en-US" dirty="0" smtClean="0"/>
                    </a:p>
                  </a:txBody>
                  <a:tcPr marL="182880" marR="182880" anchor="ctr">
                    <a:lnL w="762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indent="0">
                        <a:buFont typeface="Arial" pitchFamily="34" charset="0"/>
                        <a:buNone/>
                      </a:pPr>
                      <a:r>
                        <a:rPr lang="ru-RU" dirty="0" smtClean="0"/>
                        <a:t>Сохранить текущее состояние (экран, положение и т.п.)</a:t>
                      </a:r>
                      <a:endParaRPr lang="en-US" dirty="0" smtClean="0"/>
                    </a:p>
                  </a:txBody>
                  <a:tcPr marL="182880" marR="182880" anchor="ctr">
                    <a:lnL w="762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2">
                        <a:lumMod val="20000"/>
                        <a:lumOff val="80000"/>
                      </a:schemeClr>
                    </a:solidFill>
                  </a:tcPr>
                </a:tc>
              </a:tr>
              <a:tr h="1128839">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ru-RU" dirty="0" smtClean="0"/>
                        <a:t>Запуск приложения</a:t>
                      </a:r>
                      <a:r>
                        <a:rPr lang="ru-RU" baseline="0" dirty="0" smtClean="0"/>
                        <a:t> (активация)</a:t>
                      </a:r>
                      <a:endParaRPr lang="en-US" dirty="0" smtClean="0"/>
                    </a:p>
                  </a:txBody>
                  <a:tcPr marL="182880" marR="182880" anchor="ctr">
                    <a:lnL w="762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indent="0">
                        <a:buFont typeface="Arial" pitchFamily="34" charset="0"/>
                        <a:buNone/>
                      </a:pPr>
                      <a:r>
                        <a:rPr lang="ru-RU" dirty="0" smtClean="0"/>
                        <a:t>Восстановите состояние,</a:t>
                      </a:r>
                      <a:r>
                        <a:rPr lang="ru-RU" baseline="0" dirty="0" smtClean="0"/>
                        <a:t> как будет пользователь никуда не уходил</a:t>
                      </a:r>
                      <a:endParaRPr lang="en-US" dirty="0"/>
                    </a:p>
                  </a:txBody>
                  <a:tcPr marL="182880" marR="182880" anchor="ctr">
                    <a:lnL w="762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2">
                        <a:lumMod val="20000"/>
                        <a:lumOff val="80000"/>
                      </a:schemeClr>
                    </a:solidFill>
                  </a:tcPr>
                </a:tc>
              </a:tr>
              <a:tr h="1128839">
                <a:tc>
                  <a:txBody>
                    <a:bodyPr/>
                    <a:lstStyle/>
                    <a:p>
                      <a:r>
                        <a:rPr lang="ru-RU" dirty="0" smtClean="0"/>
                        <a:t>Приостановленное приложение запущено (восстановление)</a:t>
                      </a:r>
                      <a:endParaRPr lang="en-US" dirty="0"/>
                    </a:p>
                  </a:txBody>
                  <a:tcPr marL="182880" marR="182880" anchor="ctr">
                    <a:lnL w="762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2">
                        <a:lumMod val="20000"/>
                        <a:lumOff val="80000"/>
                      </a:schemeClr>
                    </a:solidFill>
                  </a:tcPr>
                </a:tc>
                <a:tc>
                  <a:txBody>
                    <a:bodyPr/>
                    <a:lstStyle/>
                    <a:p>
                      <a:pPr marL="0" indent="0">
                        <a:buFont typeface="Arial" pitchFamily="34" charset="0"/>
                        <a:buNone/>
                      </a:pPr>
                      <a:r>
                        <a:rPr lang="ru-RU" dirty="0" smtClean="0"/>
                        <a:t>Ничего не делайте</a:t>
                      </a:r>
                      <a:endParaRPr lang="en-US" dirty="0"/>
                    </a:p>
                  </a:txBody>
                  <a:tcPr marL="182880" marR="182880" anchor="ctr">
                    <a:lnL w="76200" cap="flat" cmpd="sng" algn="ctr">
                      <a:solidFill>
                        <a:schemeClr val="tx1"/>
                      </a:solidFill>
                      <a:prstDash val="solid"/>
                      <a:round/>
                      <a:headEnd type="none" w="med" len="med"/>
                      <a:tailEnd type="none" w="med" len="med"/>
                    </a:lnL>
                    <a:lnR w="76200"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solidFill>
                      <a:schemeClr val="bg2">
                        <a:lumMod val="20000"/>
                        <a:lumOff val="80000"/>
                      </a:schemeClr>
                    </a:solidFill>
                  </a:tcPr>
                </a:tc>
              </a:tr>
            </a:tbl>
          </a:graphicData>
        </a:graphic>
      </p:graphicFrame>
    </p:spTree>
    <p:extLst>
      <p:ext uri="{BB962C8B-B14F-4D97-AF65-F5344CB8AC3E}">
        <p14:creationId xmlns:p14="http://schemas.microsoft.com/office/powerpoint/2010/main" val="1628154189"/>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356</TotalTime>
  <Words>488</Words>
  <Application>Microsoft Office PowerPoint</Application>
  <PresentationFormat>Произвольный</PresentationFormat>
  <Paragraphs>65</Paragraphs>
  <Slides>7</Slides>
  <Notes>3</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7</vt:i4>
      </vt:variant>
    </vt:vector>
  </HeadingPairs>
  <TitlesOfParts>
    <vt:vector size="15" baseType="lpstr">
      <vt:lpstr>Arial</vt:lpstr>
      <vt:lpstr>Calibri</vt:lpstr>
      <vt:lpstr>Consolas</vt:lpstr>
      <vt:lpstr>Segoe UI</vt:lpstr>
      <vt:lpstr>Segoe UI Light</vt:lpstr>
      <vt:lpstr>Wingdings</vt:lpstr>
      <vt:lpstr>Metro Template Light 16x9</vt:lpstr>
      <vt:lpstr>Metro Template Colored Titles Segoe UI 16x9</vt:lpstr>
      <vt:lpstr>Презентация PowerPoint</vt:lpstr>
      <vt:lpstr>Презентация PowerPoint</vt:lpstr>
      <vt:lpstr>Жизненный цикл приложения</vt:lpstr>
      <vt:lpstr>Приостановка и восстановление</vt:lpstr>
      <vt:lpstr>Презентация PowerPoint</vt:lpstr>
      <vt:lpstr>Сохранение и восстановление состояния</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Konstantin Kichinsky</cp:lastModifiedBy>
  <cp:revision>72</cp:revision>
  <dcterms:created xsi:type="dcterms:W3CDTF">2012-01-14T00:09:53Z</dcterms:created>
  <dcterms:modified xsi:type="dcterms:W3CDTF">2013-04-02T11:57:38Z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