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25"/>
  </p:notesMasterIdLst>
  <p:handoutMasterIdLst>
    <p:handoutMasterId r:id="rId26"/>
  </p:handoutMasterIdLst>
  <p:sldIdLst>
    <p:sldId id="382" r:id="rId6"/>
    <p:sldId id="405" r:id="rId7"/>
    <p:sldId id="408" r:id="rId8"/>
    <p:sldId id="423" r:id="rId9"/>
    <p:sldId id="425" r:id="rId10"/>
    <p:sldId id="410" r:id="rId11"/>
    <p:sldId id="409" r:id="rId12"/>
    <p:sldId id="392" r:id="rId13"/>
    <p:sldId id="411" r:id="rId14"/>
    <p:sldId id="413" r:id="rId15"/>
    <p:sldId id="414" r:id="rId16"/>
    <p:sldId id="415" r:id="rId17"/>
    <p:sldId id="393" r:id="rId18"/>
    <p:sldId id="417" r:id="rId19"/>
    <p:sldId id="418" r:id="rId20"/>
    <p:sldId id="419" r:id="rId21"/>
    <p:sldId id="422" r:id="rId22"/>
    <p:sldId id="424" r:id="rId23"/>
    <p:sldId id="384" r:id="rId24"/>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198F"/>
    <a:srgbClr val="575757"/>
    <a:srgbClr val="4C4C4C"/>
    <a:srgbClr val="9B4F96"/>
    <a:srgbClr val="F472D0"/>
    <a:srgbClr val="00188F"/>
    <a:srgbClr val="7FBA00"/>
    <a:srgbClr val="E81123"/>
    <a:srgbClr val="BAD80A"/>
    <a:srgbClr val="6821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79542" autoAdjust="0"/>
  </p:normalViewPr>
  <p:slideViewPr>
    <p:cSldViewPr snapToGrid="0">
      <p:cViewPr varScale="1">
        <p:scale>
          <a:sx n="48" d="100"/>
          <a:sy n="48" d="100"/>
        </p:scale>
        <p:origin x="534" y="54"/>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04-Apr-13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04-Apr-13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2</a:t>
            </a:fld>
            <a:endParaRPr lang="en-US" dirty="0"/>
          </a:p>
        </p:txBody>
      </p:sp>
    </p:spTree>
    <p:extLst>
      <p:ext uri="{BB962C8B-B14F-4D97-AF65-F5344CB8AC3E}">
        <p14:creationId xmlns:p14="http://schemas.microsoft.com/office/powerpoint/2010/main" val="1189725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04-Apr-13 9:21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19</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2813" rtl="0" eaLnBrk="1" fontAlgn="base" latinLnBrk="0" hangingPunct="1">
              <a:lnSpc>
                <a:spcPct val="90000"/>
              </a:lnSpc>
              <a:spcBef>
                <a:spcPct val="30000"/>
              </a:spcBef>
              <a:spcAft>
                <a:spcPts val="338"/>
              </a:spcAft>
              <a:buClrTx/>
              <a:buSzTx/>
              <a:buFontTx/>
              <a:buNone/>
              <a:tabLst/>
              <a:defRPr/>
            </a:pPr>
            <a:endParaRPr lang="en-US" sz="900" b="0" i="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3</a:t>
            </a:fld>
            <a:endParaRPr lang="en-US" dirty="0"/>
          </a:p>
        </p:txBody>
      </p:sp>
    </p:spTree>
    <p:extLst>
      <p:ext uri="{BB962C8B-B14F-4D97-AF65-F5344CB8AC3E}">
        <p14:creationId xmlns:p14="http://schemas.microsoft.com/office/powerpoint/2010/main" val="122383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8</a:t>
            </a:fld>
            <a:endParaRPr lang="en-US" dirty="0"/>
          </a:p>
        </p:txBody>
      </p:sp>
    </p:spTree>
    <p:extLst>
      <p:ext uri="{BB962C8B-B14F-4D97-AF65-F5344CB8AC3E}">
        <p14:creationId xmlns:p14="http://schemas.microsoft.com/office/powerpoint/2010/main" val="1615909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365408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10</a:t>
            </a:fld>
            <a:endParaRPr lang="en-US" dirty="0"/>
          </a:p>
        </p:txBody>
      </p:sp>
    </p:spTree>
    <p:extLst>
      <p:ext uri="{BB962C8B-B14F-4D97-AF65-F5344CB8AC3E}">
        <p14:creationId xmlns:p14="http://schemas.microsoft.com/office/powerpoint/2010/main" val="3160378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11</a:t>
            </a:fld>
            <a:endParaRPr lang="en-US" dirty="0"/>
          </a:p>
        </p:txBody>
      </p:sp>
    </p:spTree>
    <p:extLst>
      <p:ext uri="{BB962C8B-B14F-4D97-AF65-F5344CB8AC3E}">
        <p14:creationId xmlns:p14="http://schemas.microsoft.com/office/powerpoint/2010/main" val="1403992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12</a:t>
            </a:fld>
            <a:endParaRPr lang="en-US" dirty="0"/>
          </a:p>
        </p:txBody>
      </p:sp>
    </p:spTree>
    <p:extLst>
      <p:ext uri="{BB962C8B-B14F-4D97-AF65-F5344CB8AC3E}">
        <p14:creationId xmlns:p14="http://schemas.microsoft.com/office/powerpoint/2010/main" val="2586474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13</a:t>
            </a:fld>
            <a:endParaRPr lang="en-US" dirty="0"/>
          </a:p>
        </p:txBody>
      </p:sp>
    </p:spTree>
    <p:extLst>
      <p:ext uri="{BB962C8B-B14F-4D97-AF65-F5344CB8AC3E}">
        <p14:creationId xmlns:p14="http://schemas.microsoft.com/office/powerpoint/2010/main" val="2627650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270006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88825" cy="443198"/>
          </a:xfrm>
          <a:prstGeom prst="rect">
            <a:avLst/>
          </a:prstGeom>
        </p:spPr>
        <p:txBody>
          <a:bodyPr/>
          <a:lstStyle>
            <a:lvl1pPr marL="0" indent="0">
              <a:buNone/>
              <a:defRPr/>
            </a:lvl1pPr>
          </a:lstStyle>
          <a:p>
            <a:endParaRPr lang="ru-RU" dirty="0"/>
          </a:p>
        </p:txBody>
      </p:sp>
    </p:spTree>
    <p:extLst>
      <p:ext uri="{BB962C8B-B14F-4D97-AF65-F5344CB8AC3E}">
        <p14:creationId xmlns:p14="http://schemas.microsoft.com/office/powerpoint/2010/main" val="2134349587"/>
      </p:ext>
    </p:extLst>
  </p:cSld>
  <p:clrMapOvr>
    <a:masterClrMapping/>
  </p:clrMapOvr>
  <mc:AlternateContent xmlns:mc="http://schemas.openxmlformats.org/markup-compatibility/2006" xmlns:p14="http://schemas.microsoft.com/office/powerpoint/2010/main">
    <mc:Choice Requires="p14">
      <p:transition spd="slow" p14:dur="1500">
        <p14:reveal thruBlk="1"/>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8" name="Rectangle 7"/>
          <p:cNvSpPr/>
          <p:nvPr userDrawn="1"/>
        </p:nvSpPr>
        <p:spPr>
          <a:xfrm>
            <a:off x="0" y="0"/>
            <a:ext cx="12188825"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hasCustomPrompt="1"/>
          </p:nvPr>
        </p:nvSpPr>
        <p:spPr>
          <a:xfrm>
            <a:off x="711014" y="970219"/>
            <a:ext cx="6919698" cy="4901688"/>
          </a:xfrm>
        </p:spPr>
        <p:txBody>
          <a:bodyPr anchor="ctr" anchorCtr="0">
            <a:noAutofit/>
          </a:bodyPr>
          <a:lstStyle>
            <a:lvl1pPr algn="l">
              <a:defRPr sz="7998" b="0" cap="none" baseline="0">
                <a:solidFill>
                  <a:srgbClr val="FFFFFF"/>
                </a:solidFill>
              </a:defRPr>
            </a:lvl1pPr>
          </a:lstStyle>
          <a:p>
            <a:r>
              <a:rPr lang="en-US" dirty="0" smtClean="0"/>
              <a:t>Click to edit section title</a:t>
            </a:r>
            <a:endParaRPr lang="en-US" dirty="0"/>
          </a:p>
        </p:txBody>
      </p:sp>
      <p:sp>
        <p:nvSpPr>
          <p:cNvPr id="4" name="Rectangle 3"/>
          <p:cNvSpPr/>
          <p:nvPr userDrawn="1"/>
        </p:nvSpPr>
        <p:spPr>
          <a:xfrm>
            <a:off x="8037007" y="0"/>
            <a:ext cx="413277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128" dirty="0" smtClean="0">
                <a:solidFill>
                  <a:srgbClr val="FFFFFF"/>
                </a:solidFill>
                <a:sym typeface="Wingdings" pitchFamily="2" charset="2"/>
              </a:rPr>
              <a:t></a:t>
            </a:r>
            <a:endParaRPr lang="en-US" sz="38257" dirty="0">
              <a:solidFill>
                <a:srgbClr val="FFFFFF"/>
              </a:solidFill>
            </a:endParaRPr>
          </a:p>
        </p:txBody>
      </p:sp>
    </p:spTree>
    <p:extLst>
      <p:ext uri="{BB962C8B-B14F-4D97-AF65-F5344CB8AC3E}">
        <p14:creationId xmlns:p14="http://schemas.microsoft.com/office/powerpoint/2010/main" val="203376588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Click to edit agenda title</a:t>
            </a:r>
            <a:endParaRPr lang="en-US" dirty="0"/>
          </a:p>
        </p:txBody>
      </p:sp>
      <p:sp>
        <p:nvSpPr>
          <p:cNvPr id="6" name="Content Placeholder 6"/>
          <p:cNvSpPr>
            <a:spLocks noGrp="1"/>
          </p:cNvSpPr>
          <p:nvPr>
            <p:ph sz="quarter" idx="14"/>
          </p:nvPr>
        </p:nvSpPr>
        <p:spPr>
          <a:xfrm>
            <a:off x="507868" y="1905000"/>
            <a:ext cx="11173090" cy="4221163"/>
          </a:xfrm>
        </p:spPr>
        <p:txBody>
          <a:bodyPr>
            <a:normAutofit/>
          </a:bodyPr>
          <a:lstStyle>
            <a:lvl1pPr marL="463435" indent="-463435">
              <a:buFont typeface="Wingdings" pitchFamily="2" charset="2"/>
              <a:buChar char="§"/>
              <a:defRPr sz="4799">
                <a:solidFill>
                  <a:schemeClr val="tx1"/>
                </a:solidFill>
              </a:defRPr>
            </a:lvl1pPr>
            <a:lvl2pPr marL="1064418" indent="-454970">
              <a:buFont typeface="Wingdings" pitchFamily="2" charset="2"/>
              <a:buChar char="§"/>
              <a:defRPr sz="3732">
                <a:solidFill>
                  <a:schemeClr val="tx1"/>
                </a:solidFill>
              </a:defRPr>
            </a:lvl2pPr>
            <a:lvl3pPr marL="1682330" indent="-463435">
              <a:buFont typeface="Wingdings" pitchFamily="2" charset="2"/>
              <a:buChar char="§"/>
              <a:defRPr sz="3199">
                <a:solidFill>
                  <a:schemeClr val="tx1"/>
                </a:solidFill>
              </a:defRPr>
            </a:lvl3pPr>
            <a:lvl4pPr marL="2283313" indent="-454970">
              <a:buFont typeface="Wingdings" pitchFamily="2" charset="2"/>
              <a:buChar char="§"/>
              <a:defRPr sz="3199">
                <a:solidFill>
                  <a:schemeClr val="tx1"/>
                </a:solidFill>
              </a:defRPr>
            </a:lvl4pPr>
            <a:lvl5pPr marL="2901225" indent="-463435">
              <a:buFont typeface="Wingdings" pitchFamily="2" charset="2"/>
              <a:buChar char="§"/>
              <a:defRPr sz="3199">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4767432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dirty="0"/>
          </a:p>
        </p:txBody>
      </p:sp>
      <p:sp>
        <p:nvSpPr>
          <p:cNvPr id="3" name="Content Placeholder 2"/>
          <p:cNvSpPr>
            <a:spLocks noGrp="1"/>
          </p:cNvSpPr>
          <p:nvPr>
            <p:ph idx="1" hasCustomPrompt="1"/>
          </p:nvPr>
        </p:nvSpPr>
        <p:spPr>
          <a:xfrm>
            <a:off x="519113" y="1447800"/>
            <a:ext cx="11149012" cy="1763560"/>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824814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88825" cy="443198"/>
          </a:xfrm>
          <a:prstGeom prst="rect">
            <a:avLst/>
          </a:prstGeom>
        </p:spPr>
        <p:txBody>
          <a:bodyPr/>
          <a:lstStyle>
            <a:lvl1pPr marL="0" indent="0">
              <a:buNone/>
              <a:defRPr/>
            </a:lvl1pPr>
          </a:lstStyle>
          <a:p>
            <a:endParaRPr lang="ru-RU" dirty="0"/>
          </a:p>
        </p:txBody>
      </p:sp>
    </p:spTree>
    <p:extLst>
      <p:ext uri="{BB962C8B-B14F-4D97-AF65-F5344CB8AC3E}">
        <p14:creationId xmlns:p14="http://schemas.microsoft.com/office/powerpoint/2010/main" val="3624037534"/>
      </p:ext>
    </p:extLst>
  </p:cSld>
  <p:clrMapOvr>
    <a:masterClrMapping/>
  </p:clrMapOvr>
  <mc:AlternateContent xmlns:mc="http://schemas.openxmlformats.org/markup-compatibility/2006" xmlns:p14="http://schemas.microsoft.com/office/powerpoint/2010/main">
    <mc:Choice Requires="p14">
      <p:transition spd="slow" p14:dur="1500">
        <p14:reveal thruBlk="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Click to edit agenda title</a:t>
            </a:r>
            <a:endParaRPr lang="en-US" dirty="0"/>
          </a:p>
        </p:txBody>
      </p:sp>
      <p:sp>
        <p:nvSpPr>
          <p:cNvPr id="6" name="Content Placeholder 6"/>
          <p:cNvSpPr>
            <a:spLocks noGrp="1"/>
          </p:cNvSpPr>
          <p:nvPr>
            <p:ph sz="quarter" idx="14"/>
          </p:nvPr>
        </p:nvSpPr>
        <p:spPr>
          <a:xfrm>
            <a:off x="507868" y="1905000"/>
            <a:ext cx="11173090" cy="4221163"/>
          </a:xfrm>
        </p:spPr>
        <p:txBody>
          <a:bodyPr>
            <a:normAutofit/>
          </a:bodyPr>
          <a:lstStyle>
            <a:lvl1pPr marL="463435" indent="-463435">
              <a:buFont typeface="Wingdings" pitchFamily="2" charset="2"/>
              <a:buChar char="§"/>
              <a:defRPr sz="4799">
                <a:solidFill>
                  <a:schemeClr val="tx1"/>
                </a:solidFill>
              </a:defRPr>
            </a:lvl1pPr>
            <a:lvl2pPr marL="1064418" indent="-454970">
              <a:buFont typeface="Wingdings" pitchFamily="2" charset="2"/>
              <a:buChar char="§"/>
              <a:defRPr sz="3732">
                <a:solidFill>
                  <a:schemeClr val="tx1"/>
                </a:solidFill>
              </a:defRPr>
            </a:lvl2pPr>
            <a:lvl3pPr marL="1682330" indent="-463435">
              <a:buFont typeface="Wingdings" pitchFamily="2" charset="2"/>
              <a:buChar char="§"/>
              <a:defRPr sz="3199">
                <a:solidFill>
                  <a:schemeClr val="tx1"/>
                </a:solidFill>
              </a:defRPr>
            </a:lvl3pPr>
            <a:lvl4pPr marL="2283313" indent="-454970">
              <a:buFont typeface="Wingdings" pitchFamily="2" charset="2"/>
              <a:buChar char="§"/>
              <a:defRPr sz="3199">
                <a:solidFill>
                  <a:schemeClr val="tx1"/>
                </a:solidFill>
              </a:defRPr>
            </a:lvl4pPr>
            <a:lvl5pPr marL="2901225" indent="-463435">
              <a:buFont typeface="Wingdings" pitchFamily="2" charset="2"/>
              <a:buChar char="§"/>
              <a:defRPr sz="3199">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744522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theme" Target="../theme/theme2.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 id="2147483795" r:id="rId9"/>
    <p:sldLayoutId id="2147483796" r:id="rId10"/>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 id="2147483792" r:id="rId14"/>
    <p:sldLayoutId id="2147483793" r:id="rId15"/>
    <p:sldLayoutId id="2147483794" r:id="rId16"/>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msdn.microsoft.com/ru-ru/library/windows/apps/hh761500.aspx"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765" y="646044"/>
            <a:ext cx="11149012" cy="747713"/>
          </a:xfrm>
        </p:spPr>
        <p:txBody>
          <a:bodyPr/>
          <a:lstStyle/>
          <a:p>
            <a:r>
              <a:rPr lang="ru-RU" dirty="0" smtClean="0"/>
              <a:t>Информационная карта</a:t>
            </a:r>
            <a:endParaRPr lang="ru-RU" dirty="0"/>
          </a:p>
        </p:txBody>
      </p:sp>
      <p:pic>
        <p:nvPicPr>
          <p:cNvPr id="5" name="Picture 2" descr="Navigation diagram for an example food app"/>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854765" y="1628775"/>
            <a:ext cx="6923088" cy="4679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3124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7" name="Picture 2" descr="Screen shot showing level hierarchy on hub page"/>
          <p:cNvPicPr>
            <a:picLocks noGrp="1" noChangeAspect="1" noChangeArrowheads="1"/>
          </p:cNvPicPr>
          <p:nvPr>
            <p:ph type="pic" sz="quarter" idx="4294967295"/>
          </p:nvPr>
        </p:nvPicPr>
        <p:blipFill>
          <a:blip r:embed="rId3">
            <a:extLst>
              <a:ext uri="{28A0092B-C50C-407E-A947-70E740481C1C}">
                <a14:useLocalDpi xmlns:a14="http://schemas.microsoft.com/office/drawing/2010/main" val="0"/>
              </a:ext>
            </a:extLst>
          </a:blip>
          <a:srcRect l="7" r="7"/>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5313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2" descr="The header dropdown for content"/>
          <p:cNvPicPr>
            <a:picLocks noGrp="1" noChangeAspect="1" noChangeArrowheads="1"/>
          </p:cNvPicPr>
          <p:nvPr>
            <p:ph type="pic" sz="quarter" idx="4294967295"/>
          </p:nvPr>
        </p:nvPicPr>
        <p:blipFill>
          <a:blip r:embed="rId3">
            <a:extLst>
              <a:ext uri="{28A0092B-C50C-407E-A947-70E740481C1C}">
                <a14:useLocalDpi xmlns:a14="http://schemas.microsoft.com/office/drawing/2010/main" val="0"/>
              </a:ext>
            </a:extLst>
          </a:blip>
          <a:srcRect l="127" r="127"/>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40910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Плоский</a:t>
            </a:r>
            <a:br>
              <a:rPr lang="ru-RU" dirty="0" smtClean="0"/>
            </a:br>
            <a:r>
              <a:rPr lang="ru-RU" dirty="0" smtClean="0"/>
              <a:t>шаблон</a:t>
            </a:r>
            <a:endParaRPr lang="en-US" dirty="0"/>
          </a:p>
        </p:txBody>
      </p:sp>
    </p:spTree>
    <p:extLst>
      <p:ext uri="{BB962C8B-B14F-4D97-AF65-F5344CB8AC3E}">
        <p14:creationId xmlns:p14="http://schemas.microsoft.com/office/powerpoint/2010/main" val="35480304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52" y="429382"/>
            <a:ext cx="11149012" cy="1495794"/>
          </a:xfrm>
        </p:spPr>
        <p:txBody>
          <a:bodyPr/>
          <a:lstStyle/>
          <a:p>
            <a:r>
              <a:rPr lang="ru-RU" dirty="0"/>
              <a:t>Компоненты </a:t>
            </a:r>
            <a:r>
              <a:rPr lang="ru-RU" dirty="0" smtClean="0"/>
              <a:t>плоского </a:t>
            </a:r>
            <a:br>
              <a:rPr lang="ru-RU" dirty="0" smtClean="0"/>
            </a:br>
            <a:r>
              <a:rPr lang="ru-RU" dirty="0" smtClean="0"/>
              <a:t>шаблона </a:t>
            </a:r>
            <a:r>
              <a:rPr lang="ru-RU" dirty="0"/>
              <a:t>навигации</a:t>
            </a:r>
            <a:endParaRPr lang="en-US" dirty="0"/>
          </a:p>
        </p:txBody>
      </p:sp>
      <p:sp>
        <p:nvSpPr>
          <p:cNvPr id="3" name="Content Placeholder 2"/>
          <p:cNvSpPr>
            <a:spLocks noGrp="1"/>
          </p:cNvSpPr>
          <p:nvPr>
            <p:ph sz="quarter" idx="14"/>
          </p:nvPr>
        </p:nvSpPr>
        <p:spPr>
          <a:xfrm>
            <a:off x="507074" y="2344838"/>
            <a:ext cx="11173090" cy="4221163"/>
          </a:xfrm>
        </p:spPr>
        <p:txBody>
          <a:bodyPr>
            <a:normAutofit/>
          </a:bodyPr>
          <a:lstStyle/>
          <a:p>
            <a:pPr marL="685629" indent="-685629">
              <a:buFont typeface="+mj-lt"/>
              <a:buAutoNum type="arabicPeriod"/>
            </a:pPr>
            <a:r>
              <a:rPr lang="ru-RU" sz="3600" dirty="0"/>
              <a:t>Контент</a:t>
            </a:r>
            <a:endParaRPr lang="en-US" sz="3600" dirty="0"/>
          </a:p>
          <a:p>
            <a:pPr marL="685629" indent="-685629">
              <a:buFont typeface="+mj-lt"/>
              <a:buAutoNum type="arabicPeriod"/>
            </a:pPr>
            <a:r>
              <a:rPr lang="ru-RU" sz="3600" dirty="0"/>
              <a:t>Панель навигации</a:t>
            </a:r>
            <a:endParaRPr lang="en-US" sz="3600" dirty="0"/>
          </a:p>
          <a:p>
            <a:pPr marL="685629" indent="-685629">
              <a:buFont typeface="+mj-lt"/>
              <a:buAutoNum type="arabicPeriod"/>
            </a:pPr>
            <a:r>
              <a:rPr lang="ru-RU" sz="3600" dirty="0"/>
              <a:t>Секции</a:t>
            </a:r>
            <a:endParaRPr lang="en-US" sz="3600" dirty="0"/>
          </a:p>
          <a:p>
            <a:pPr marL="685629" indent="-685629">
              <a:buFont typeface="+mj-lt"/>
              <a:buAutoNum type="arabicPeriod"/>
            </a:pPr>
            <a:r>
              <a:rPr lang="ru-RU" sz="3600" dirty="0"/>
              <a:t>Добавление</a:t>
            </a:r>
            <a:endParaRPr lang="en-US" sz="3600" dirty="0"/>
          </a:p>
          <a:p>
            <a:pPr marL="685629" indent="-685629">
              <a:buFont typeface="+mj-lt"/>
              <a:buAutoNum type="arabicPeriod"/>
            </a:pPr>
            <a:r>
              <a:rPr lang="ru-RU" sz="3600" dirty="0"/>
              <a:t>Удаление</a:t>
            </a:r>
            <a:endParaRPr lang="en-US" sz="3600" dirty="0"/>
          </a:p>
          <a:p>
            <a:endParaRPr lang="ru-RU" sz="44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8343" y="2469122"/>
            <a:ext cx="4284715" cy="2929320"/>
          </a:xfrm>
          <a:prstGeom prst="rect">
            <a:avLst/>
          </a:prstGeom>
        </p:spPr>
      </p:pic>
    </p:spTree>
    <p:extLst>
      <p:ext uri="{BB962C8B-B14F-4D97-AF65-F5344CB8AC3E}">
        <p14:creationId xmlns:p14="http://schemas.microsoft.com/office/powerpoint/2010/main" val="16406707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473299"/>
            <a:ext cx="11149012" cy="747713"/>
          </a:xfrm>
        </p:spPr>
        <p:txBody>
          <a:bodyPr/>
          <a:lstStyle/>
          <a:p>
            <a:r>
              <a:rPr lang="ru-RU" dirty="0" smtClean="0"/>
              <a:t>Информационная карта</a:t>
            </a:r>
            <a:endParaRPr lang="ru-R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2988" y="1751527"/>
            <a:ext cx="2987907" cy="4492936"/>
          </a:xfrm>
          <a:prstGeom prst="rect">
            <a:avLst/>
          </a:prstGeom>
        </p:spPr>
      </p:pic>
    </p:spTree>
    <p:extLst>
      <p:ext uri="{BB962C8B-B14F-4D97-AF65-F5344CB8AC3E}">
        <p14:creationId xmlns:p14="http://schemas.microsoft.com/office/powerpoint/2010/main" val="1205376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showing game layout using flat pattern"/>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114" r="114"/>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916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538991" y="414764"/>
            <a:ext cx="11149012" cy="747713"/>
          </a:xfrm>
        </p:spPr>
        <p:txBody>
          <a:bodyPr/>
          <a:lstStyle/>
          <a:p>
            <a:r>
              <a:rPr lang="ru-RU" dirty="0" smtClean="0"/>
              <a:t>Шаблоны навигации</a:t>
            </a:r>
            <a:endParaRPr lang="en-US" dirty="0"/>
          </a:p>
        </p:txBody>
      </p:sp>
      <p:grpSp>
        <p:nvGrpSpPr>
          <p:cNvPr id="5" name="Group 4"/>
          <p:cNvGrpSpPr/>
          <p:nvPr/>
        </p:nvGrpSpPr>
        <p:grpSpPr>
          <a:xfrm>
            <a:off x="598625" y="1569595"/>
            <a:ext cx="5376961" cy="4679405"/>
            <a:chOff x="554501" y="2505368"/>
            <a:chExt cx="5376961" cy="4680624"/>
          </a:xfrm>
        </p:grpSpPr>
        <p:sp>
          <p:nvSpPr>
            <p:cNvPr id="12" name="Rectangle 11"/>
            <p:cNvSpPr/>
            <p:nvPr/>
          </p:nvSpPr>
          <p:spPr bwMode="auto">
            <a:xfrm>
              <a:off x="554501" y="3439115"/>
              <a:ext cx="5376961" cy="3746877"/>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121888" tIns="121888" rIns="60944" bIns="60944" numCol="1" spcCol="0" rtlCol="0" fromWordArt="0" anchor="t" anchorCtr="0" forceAA="0" compatLnSpc="1">
              <a:prstTxWarp prst="textNoShape">
                <a:avLst/>
              </a:prstTxWarp>
              <a:noAutofit/>
            </a:bodyPr>
            <a:lstStyle/>
            <a:p>
              <a:pPr marL="0" lvl="1" indent="-457147">
                <a:spcAft>
                  <a:spcPts val="1200"/>
                </a:spcAft>
              </a:pPr>
              <a:r>
                <a:rPr lang="ru-RU" kern="0" dirty="0" smtClean="0">
                  <a:solidFill>
                    <a:srgbClr val="0072C6">
                      <a:lumMod val="50000"/>
                      <a:alpha val="99000"/>
                    </a:srgbClr>
                  </a:solidFill>
                </a:rPr>
                <a:t>Большие коллекции, много категорий или секций для изучения</a:t>
              </a:r>
            </a:p>
            <a:p>
              <a:pPr marL="0" lvl="1" indent="-457147">
                <a:spcAft>
                  <a:spcPts val="1200"/>
                </a:spcAft>
              </a:pPr>
              <a:r>
                <a:rPr lang="ru-RU" kern="0" dirty="0" smtClean="0">
                  <a:solidFill>
                    <a:srgbClr val="0072C6">
                      <a:lumMod val="50000"/>
                      <a:alpha val="99000"/>
                    </a:srgbClr>
                  </a:solidFill>
                </a:rPr>
                <a:t>Прямое взаимодействие, кнопка назад, меню в заголовке для переходов между секциями</a:t>
              </a:r>
              <a:endParaRPr lang="en-US" kern="0" dirty="0">
                <a:solidFill>
                  <a:srgbClr val="0072C6">
                    <a:lumMod val="50000"/>
                    <a:alpha val="99000"/>
                  </a:srgbClr>
                </a:solidFill>
              </a:endParaRPr>
            </a:p>
            <a:p>
              <a:pPr marL="0" lvl="1" indent="-457147">
                <a:spcAft>
                  <a:spcPts val="1200"/>
                </a:spcAft>
              </a:pPr>
              <a:r>
                <a:rPr lang="ru-RU" kern="0" dirty="0" smtClean="0">
                  <a:solidFill>
                    <a:srgbClr val="0072C6">
                      <a:lumMod val="50000"/>
                      <a:alpha val="99000"/>
                    </a:srgbClr>
                  </a:solidFill>
                </a:rPr>
                <a:t>Контекстное масштабирование для быстрого перемещения по большим спискам</a:t>
              </a:r>
              <a:endParaRPr lang="en-US" kern="0" dirty="0">
                <a:solidFill>
                  <a:srgbClr val="0072C6">
                    <a:lumMod val="50000"/>
                    <a:alpha val="99000"/>
                  </a:srgbClr>
                </a:solidFill>
              </a:endParaRPr>
            </a:p>
          </p:txBody>
        </p:sp>
        <p:sp>
          <p:nvSpPr>
            <p:cNvPr id="13" name="Rectangle 12"/>
            <p:cNvSpPr/>
            <p:nvPr/>
          </p:nvSpPr>
          <p:spPr bwMode="auto">
            <a:xfrm>
              <a:off x="554501" y="2505368"/>
              <a:ext cx="5376961" cy="941839"/>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21888" tIns="60944" rIns="60944" bIns="121888" numCol="1" spcCol="0" rtlCol="0" fromWordArt="0" anchor="b" anchorCtr="0" forceAA="0" compatLnSpc="1">
              <a:prstTxWarp prst="textNoShape">
                <a:avLst/>
              </a:prstTxWarp>
              <a:noAutofit/>
            </a:bodyPr>
            <a:lstStyle/>
            <a:p>
              <a:pPr defTabSz="913993">
                <a:lnSpc>
                  <a:spcPct val="90000"/>
                </a:lnSpc>
              </a:pPr>
              <a:r>
                <a:rPr lang="ru-RU" sz="2266" kern="0" dirty="0">
                  <a:solidFill>
                    <a:srgbClr val="FFFFFF">
                      <a:alpha val="99000"/>
                    </a:srgbClr>
                  </a:solidFill>
                  <a:ea typeface="Segoe UI" pitchFamily="34" charset="0"/>
                  <a:cs typeface="Segoe UI" pitchFamily="34" charset="0"/>
                </a:rPr>
                <a:t>Иерархический шаблон</a:t>
              </a:r>
              <a:endParaRPr lang="en-US" sz="2266" kern="0" dirty="0">
                <a:solidFill>
                  <a:srgbClr val="FFFFFF">
                    <a:alpha val="99000"/>
                  </a:srgbClr>
                </a:solidFill>
                <a:ea typeface="Segoe UI" pitchFamily="34" charset="0"/>
                <a:cs typeface="Segoe UI" pitchFamily="34" charset="0"/>
              </a:endParaRPr>
            </a:p>
          </p:txBody>
        </p:sp>
      </p:grpSp>
      <p:grpSp>
        <p:nvGrpSpPr>
          <p:cNvPr id="6" name="Group 5"/>
          <p:cNvGrpSpPr/>
          <p:nvPr/>
        </p:nvGrpSpPr>
        <p:grpSpPr>
          <a:xfrm>
            <a:off x="6101209" y="1569595"/>
            <a:ext cx="5376961" cy="4679405"/>
            <a:chOff x="6057085" y="2505368"/>
            <a:chExt cx="5376961" cy="4680624"/>
          </a:xfrm>
        </p:grpSpPr>
        <p:sp>
          <p:nvSpPr>
            <p:cNvPr id="17" name="Rectangle 16"/>
            <p:cNvSpPr/>
            <p:nvPr/>
          </p:nvSpPr>
          <p:spPr bwMode="auto">
            <a:xfrm>
              <a:off x="6057085" y="3439115"/>
              <a:ext cx="5376961" cy="3746877"/>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121888" tIns="121888" rIns="60944" bIns="60944" numCol="1" spcCol="0" rtlCol="0" fromWordArt="0" anchor="t" anchorCtr="0" forceAA="0" compatLnSpc="1">
              <a:prstTxWarp prst="textNoShape">
                <a:avLst/>
              </a:prstTxWarp>
              <a:noAutofit/>
            </a:bodyPr>
            <a:lstStyle/>
            <a:p>
              <a:pPr marL="0" lvl="1" indent="-457147">
                <a:spcAft>
                  <a:spcPts val="1200"/>
                </a:spcAft>
              </a:pPr>
              <a:r>
                <a:rPr lang="ru-RU" kern="0" dirty="0" smtClean="0">
                  <a:solidFill>
                    <a:srgbClr val="0072C6">
                      <a:lumMod val="50000"/>
                      <a:alpha val="99000"/>
                    </a:srgbClr>
                  </a:solidFill>
                </a:rPr>
                <a:t>Множество вкладок, документов, сообщений — эффективное переключение</a:t>
              </a:r>
            </a:p>
            <a:p>
              <a:pPr marL="0" lvl="1" indent="-457147">
                <a:spcAft>
                  <a:spcPts val="1200"/>
                </a:spcAft>
              </a:pPr>
              <a:r>
                <a:rPr lang="ru-RU" kern="0" dirty="0" smtClean="0">
                  <a:solidFill>
                    <a:srgbClr val="0072C6">
                      <a:lumMod val="50000"/>
                      <a:alpha val="99000"/>
                    </a:srgbClr>
                  </a:solidFill>
                </a:rPr>
                <a:t>Панель навигации доступна на каждой странице для быстрого перехода между ними</a:t>
              </a:r>
            </a:p>
            <a:p>
              <a:pPr marL="0" lvl="1" indent="-457147">
                <a:spcAft>
                  <a:spcPts val="1200"/>
                </a:spcAft>
              </a:pPr>
              <a:r>
                <a:rPr lang="ru-RU" kern="0" dirty="0" smtClean="0">
                  <a:solidFill>
                    <a:srgbClr val="0072C6">
                      <a:lumMod val="50000"/>
                      <a:alpha val="99000"/>
                    </a:srgbClr>
                  </a:solidFill>
                </a:rPr>
                <a:t>Все элементы умещаются в панель приложения</a:t>
              </a:r>
              <a:endParaRPr lang="en-US" kern="0" dirty="0">
                <a:solidFill>
                  <a:srgbClr val="0072C6">
                    <a:lumMod val="50000"/>
                    <a:alpha val="99000"/>
                  </a:srgbClr>
                </a:solidFill>
                <a:latin typeface="Segoe UI"/>
              </a:endParaRPr>
            </a:p>
          </p:txBody>
        </p:sp>
        <p:sp>
          <p:nvSpPr>
            <p:cNvPr id="18" name="Rectangle 17"/>
            <p:cNvSpPr/>
            <p:nvPr/>
          </p:nvSpPr>
          <p:spPr bwMode="auto">
            <a:xfrm>
              <a:off x="6057085" y="2505368"/>
              <a:ext cx="5376961" cy="941839"/>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21888" tIns="60944" rIns="60944" bIns="121888" numCol="1" spcCol="0" rtlCol="0" fromWordArt="0" anchor="b" anchorCtr="0" forceAA="0" compatLnSpc="1">
              <a:prstTxWarp prst="textNoShape">
                <a:avLst/>
              </a:prstTxWarp>
              <a:noAutofit/>
            </a:bodyPr>
            <a:lstStyle/>
            <a:p>
              <a:pPr defTabSz="913993">
                <a:lnSpc>
                  <a:spcPct val="90000"/>
                </a:lnSpc>
              </a:pPr>
              <a:r>
                <a:rPr lang="ru-RU" sz="2266" kern="0" dirty="0">
                  <a:solidFill>
                    <a:srgbClr val="FFFFFF">
                      <a:alpha val="99000"/>
                    </a:srgbClr>
                  </a:solidFill>
                  <a:ea typeface="Segoe UI" pitchFamily="34" charset="0"/>
                  <a:cs typeface="Segoe UI" pitchFamily="34" charset="0"/>
                </a:rPr>
                <a:t>Плоский шаблон</a:t>
              </a:r>
              <a:endParaRPr lang="en-US" sz="2266" kern="0" dirty="0">
                <a:solidFill>
                  <a:srgbClr val="FFFFFF">
                    <a:alpha val="99000"/>
                  </a:srgbClr>
                </a:solidFill>
                <a:latin typeface="Segoe UI"/>
                <a:ea typeface="Segoe UI" pitchFamily="34" charset="0"/>
                <a:cs typeface="Segoe UI" pitchFamily="34" charset="0"/>
              </a:endParaRPr>
            </a:p>
          </p:txBody>
        </p:sp>
      </p:grpSp>
    </p:spTree>
    <p:extLst>
      <p:ext uri="{BB962C8B-B14F-4D97-AF65-F5344CB8AC3E}">
        <p14:creationId xmlns:p14="http://schemas.microsoft.com/office/powerpoint/2010/main" val="2372396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813" y="769513"/>
            <a:ext cx="11149012" cy="747713"/>
          </a:xfrm>
        </p:spPr>
        <p:txBody>
          <a:bodyPr/>
          <a:lstStyle/>
          <a:p>
            <a:r>
              <a:rPr lang="en-US" dirty="0" smtClean="0"/>
              <a:t>MSDN</a:t>
            </a:r>
            <a:endParaRPr lang="en-US" dirty="0"/>
          </a:p>
        </p:txBody>
      </p:sp>
      <p:sp>
        <p:nvSpPr>
          <p:cNvPr id="3" name="Content Placeholder 2"/>
          <p:cNvSpPr>
            <a:spLocks noGrp="1"/>
          </p:cNvSpPr>
          <p:nvPr>
            <p:ph idx="1"/>
          </p:nvPr>
        </p:nvSpPr>
        <p:spPr>
          <a:xfrm>
            <a:off x="1039813" y="3096295"/>
            <a:ext cx="7627670" cy="886397"/>
          </a:xfrm>
        </p:spPr>
        <p:txBody>
          <a:bodyPr/>
          <a:lstStyle/>
          <a:p>
            <a:pPr marL="0" indent="0">
              <a:buNone/>
            </a:pPr>
            <a:r>
              <a:rPr lang="en-US" dirty="0">
                <a:hlinkClick r:id="rId2"/>
              </a:rPr>
              <a:t>http://msdn.microsoft.com/ru-ru/library/windows/apps/hh761500.aspx</a:t>
            </a:r>
            <a:endParaRPr lang="en-US" dirty="0"/>
          </a:p>
        </p:txBody>
      </p:sp>
    </p:spTree>
    <p:extLst>
      <p:ext uri="{BB962C8B-B14F-4D97-AF65-F5344CB8AC3E}">
        <p14:creationId xmlns:p14="http://schemas.microsoft.com/office/powerpoint/2010/main" val="330960407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42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960385" y="1926940"/>
            <a:ext cx="11228440" cy="1218795"/>
          </a:xfrm>
        </p:spPr>
        <p:txBody>
          <a:bodyPr/>
          <a:lstStyle/>
          <a:p>
            <a:r>
              <a:rPr lang="ru-RU" dirty="0" smtClean="0"/>
              <a:t>Шаблоны навигации</a:t>
            </a:r>
            <a:endParaRPr lang="en-US" dirty="0"/>
          </a:p>
        </p:txBody>
      </p:sp>
      <p:sp>
        <p:nvSpPr>
          <p:cNvPr id="5" name="Text Placeholder 4"/>
          <p:cNvSpPr>
            <a:spLocks noGrp="1"/>
          </p:cNvSpPr>
          <p:nvPr>
            <p:ph type="body" sz="quarter" idx="11"/>
          </p:nvPr>
        </p:nvSpPr>
        <p:spPr>
          <a:xfrm>
            <a:off x="960385" y="5467065"/>
            <a:ext cx="7513637" cy="443198"/>
          </a:xfrm>
        </p:spPr>
        <p:txBody>
          <a:bodyPr/>
          <a:lstStyle/>
          <a:p>
            <a:r>
              <a:rPr lang="ru-RU" dirty="0" smtClean="0"/>
              <a:t>Алёна </a:t>
            </a:r>
            <a:r>
              <a:rPr lang="ru-RU" dirty="0" err="1" smtClean="0"/>
              <a:t>Гилевская</a:t>
            </a:r>
            <a:endParaRPr lang="en-US" dirty="0"/>
          </a:p>
        </p:txBody>
      </p:sp>
    </p:spTree>
    <p:extLst>
      <p:ext uri="{BB962C8B-B14F-4D97-AF65-F5344CB8AC3E}">
        <p14:creationId xmlns:p14="http://schemas.microsoft.com/office/powerpoint/2010/main" val="165737227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7309" y="602455"/>
            <a:ext cx="11149012" cy="747713"/>
          </a:xfrm>
        </p:spPr>
        <p:txBody>
          <a:bodyPr/>
          <a:lstStyle/>
          <a:p>
            <a:r>
              <a:rPr lang="ru-RU" dirty="0" smtClean="0"/>
              <a:t>Шаблоны навигации</a:t>
            </a:r>
            <a:endParaRPr lang="en-US" dirty="0"/>
          </a:p>
        </p:txBody>
      </p:sp>
      <p:pic>
        <p:nvPicPr>
          <p:cNvPr id="23" name="Content Placeholder 2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55054" y="2887996"/>
            <a:ext cx="4344368" cy="239969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74427" y="2887996"/>
            <a:ext cx="5254527" cy="730322"/>
          </a:xfrm>
          <a:prstGeom prst="rect">
            <a:avLst/>
          </a:prstGeom>
        </p:spPr>
      </p:pic>
      <p:sp>
        <p:nvSpPr>
          <p:cNvPr id="12" name="Text Placeholder 16"/>
          <p:cNvSpPr txBox="1">
            <a:spLocks/>
          </p:cNvSpPr>
          <p:nvPr/>
        </p:nvSpPr>
        <p:spPr>
          <a:xfrm>
            <a:off x="877088" y="1843198"/>
            <a:ext cx="5484971" cy="346159"/>
          </a:xfrm>
          <a:prstGeom prst="rect">
            <a:avLst/>
          </a:prstGeom>
        </p:spPr>
        <p:txBody>
          <a:bodyPr vert="horz" wrap="square" lIns="0" tIns="0" rIns="0" bIns="0" rtlCol="0">
            <a:noAutofit/>
          </a:bodyPr>
          <a:lst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dirty="0" smtClean="0"/>
              <a:t>Иерархическая модель</a:t>
            </a:r>
            <a:endParaRPr lang="ru-RU" dirty="0"/>
          </a:p>
        </p:txBody>
      </p:sp>
      <p:sp>
        <p:nvSpPr>
          <p:cNvPr id="13" name="Text Placeholder 18"/>
          <p:cNvSpPr txBox="1">
            <a:spLocks/>
          </p:cNvSpPr>
          <p:nvPr/>
        </p:nvSpPr>
        <p:spPr>
          <a:xfrm>
            <a:off x="6686949" y="1843198"/>
            <a:ext cx="3109510" cy="346159"/>
          </a:xfrm>
          <a:prstGeom prst="rect">
            <a:avLst/>
          </a:prstGeom>
        </p:spPr>
        <p:txBody>
          <a:bodyPr>
            <a:noAutofit/>
          </a:bodyPr>
          <a:lst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dirty="0" smtClean="0"/>
              <a:t>Плоская модель</a:t>
            </a:r>
            <a:endParaRPr lang="ru-RU" dirty="0"/>
          </a:p>
        </p:txBody>
      </p:sp>
    </p:spTree>
    <p:extLst>
      <p:ext uri="{BB962C8B-B14F-4D97-AF65-F5344CB8AC3E}">
        <p14:creationId xmlns:p14="http://schemas.microsoft.com/office/powerpoint/2010/main" val="27611289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448"/>
            <a:ext cx="12188825" cy="7618016"/>
          </a:xfrm>
          <a:prstGeom prst="rect">
            <a:avLst/>
          </a:prstGeom>
        </p:spPr>
      </p:pic>
    </p:spTree>
    <p:extLst>
      <p:ext uri="{BB962C8B-B14F-4D97-AF65-F5344CB8AC3E}">
        <p14:creationId xmlns:p14="http://schemas.microsoft.com/office/powerpoint/2010/main" val="69821780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566"/>
            <a:ext cx="12188824" cy="6852868"/>
          </a:xfrm>
          <a:prstGeom prst="rect">
            <a:avLst/>
          </a:prstGeom>
        </p:spPr>
      </p:pic>
    </p:spTree>
    <p:extLst>
      <p:ext uri="{BB962C8B-B14F-4D97-AF65-F5344CB8AC3E}">
        <p14:creationId xmlns:p14="http://schemas.microsoft.com/office/powerpoint/2010/main" val="64017988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19112" y="1447799"/>
            <a:ext cx="11149013" cy="443198"/>
          </a:xfrm>
        </p:spPr>
        <p:txBody>
          <a:bodyPr/>
          <a:lstStyle/>
          <a:p>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239"/>
            <a:ext cx="12188825" cy="6852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16824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19112" y="1447799"/>
            <a:ext cx="11149013" cy="443198"/>
          </a:xfrm>
        </p:spPr>
        <p:txBody>
          <a:bodyPr/>
          <a:lstStyle/>
          <a:p>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3"/>
            <a:ext cx="12194775" cy="6856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68479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Иерархический</a:t>
            </a:r>
            <a:br>
              <a:rPr lang="ru-RU" dirty="0" smtClean="0"/>
            </a:br>
            <a:r>
              <a:rPr lang="ru-RU" dirty="0" smtClean="0"/>
              <a:t>шаблон</a:t>
            </a:r>
            <a:endParaRPr lang="en-US" dirty="0"/>
          </a:p>
        </p:txBody>
      </p:sp>
    </p:spTree>
    <p:extLst>
      <p:ext uri="{BB962C8B-B14F-4D97-AF65-F5344CB8AC3E}">
        <p14:creationId xmlns:p14="http://schemas.microsoft.com/office/powerpoint/2010/main" val="11652142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2121" y="495317"/>
            <a:ext cx="11149012" cy="1218795"/>
          </a:xfrm>
        </p:spPr>
        <p:txBody>
          <a:bodyPr/>
          <a:lstStyle/>
          <a:p>
            <a:r>
              <a:rPr lang="ru-RU" sz="4400" dirty="0" smtClean="0"/>
              <a:t>Компоненты иерархического шаблона навигации</a:t>
            </a:r>
            <a:endParaRPr lang="en-US" sz="4400" dirty="0"/>
          </a:p>
        </p:txBody>
      </p:sp>
      <p:sp>
        <p:nvSpPr>
          <p:cNvPr id="3" name="Text Placeholder 2"/>
          <p:cNvSpPr>
            <a:spLocks noGrp="1"/>
          </p:cNvSpPr>
          <p:nvPr>
            <p:ph sz="quarter" idx="4294967295"/>
          </p:nvPr>
        </p:nvSpPr>
        <p:spPr>
          <a:xfrm>
            <a:off x="742121" y="2455499"/>
            <a:ext cx="11172825" cy="4221163"/>
          </a:xfrm>
        </p:spPr>
        <p:txBody>
          <a:bodyPr>
            <a:normAutofit/>
          </a:bodyPr>
          <a:lstStyle/>
          <a:p>
            <a:pPr marL="600983" indent="-600983">
              <a:buFont typeface="+mj-lt"/>
              <a:buAutoNum type="arabicPeriod"/>
            </a:pPr>
            <a:r>
              <a:rPr lang="ru-RU" dirty="0"/>
              <a:t>Контент</a:t>
            </a:r>
            <a:endParaRPr lang="en-US" dirty="0"/>
          </a:p>
          <a:p>
            <a:pPr marL="600983" indent="-600983">
              <a:buFont typeface="+mj-lt"/>
              <a:buAutoNum type="arabicPeriod"/>
            </a:pPr>
            <a:r>
              <a:rPr lang="ru-RU" dirty="0"/>
              <a:t>Секции</a:t>
            </a:r>
            <a:endParaRPr lang="en-US" dirty="0"/>
          </a:p>
          <a:p>
            <a:pPr marL="600983" indent="-600983">
              <a:buFont typeface="+mj-lt"/>
              <a:buAutoNum type="arabicPeriod"/>
            </a:pPr>
            <a:r>
              <a:rPr lang="ru-RU" dirty="0"/>
              <a:t>Заголовок</a:t>
            </a:r>
            <a:endParaRPr lang="en-US" dirty="0"/>
          </a:p>
          <a:p>
            <a:pPr marL="600983" indent="-600983">
              <a:buFont typeface="+mj-lt"/>
              <a:buAutoNum type="arabicPeriod"/>
            </a:pPr>
            <a:r>
              <a:rPr lang="ru-RU" dirty="0"/>
              <a:t>Кнопка назад</a:t>
            </a:r>
            <a:endParaRPr lang="en-US" dirty="0"/>
          </a:p>
          <a:p>
            <a:pPr marL="600983" indent="-600983">
              <a:buFont typeface="+mj-lt"/>
              <a:buAutoNum type="arabicPeriod"/>
            </a:pPr>
            <a:r>
              <a:rPr lang="ru-RU" dirty="0"/>
              <a:t>Меню заголовка</a:t>
            </a:r>
            <a:endParaRPr lang="en-US" dirty="0"/>
          </a:p>
          <a:p>
            <a:pPr marL="600983" indent="-600983">
              <a:buFont typeface="+mj-lt"/>
              <a:buAutoNum type="arabicPeriod"/>
            </a:pPr>
            <a:r>
              <a:rPr lang="ru-RU" dirty="0"/>
              <a:t>Контекстное масштабирование</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3412" y="1714112"/>
            <a:ext cx="3719527" cy="254427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41530" y="3943963"/>
            <a:ext cx="1648432" cy="2549255"/>
          </a:xfrm>
          <a:prstGeom prst="rect">
            <a:avLst/>
          </a:prstGeom>
        </p:spPr>
      </p:pic>
      <p:pic>
        <p:nvPicPr>
          <p:cNvPr id="7" name="Picture 4" descr="Header menu containing links to section pages and a link back to the hu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4144" y="1362513"/>
            <a:ext cx="2095818" cy="2398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8870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878</TotalTime>
  <Words>341</Words>
  <Application>Microsoft Office PowerPoint</Application>
  <PresentationFormat>Custom</PresentationFormat>
  <Paragraphs>52</Paragraphs>
  <Slides>19</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Arial</vt:lpstr>
      <vt:lpstr>Calibri</vt:lpstr>
      <vt:lpstr>Consolas</vt:lpstr>
      <vt:lpstr>Segoe UI</vt:lpstr>
      <vt:lpstr>Segoe UI Light</vt:lpstr>
      <vt:lpstr>Wingdings</vt:lpstr>
      <vt:lpstr>Metro Template Light 16x9</vt:lpstr>
      <vt:lpstr>Metro Template Colored Titles Segoe UI 16x9</vt:lpstr>
      <vt:lpstr>PowerPoint Presentation</vt:lpstr>
      <vt:lpstr>PowerPoint Presentation</vt:lpstr>
      <vt:lpstr>Шаблоны навигации</vt:lpstr>
      <vt:lpstr>PowerPoint Presentation</vt:lpstr>
      <vt:lpstr>PowerPoint Presentation</vt:lpstr>
      <vt:lpstr>PowerPoint Presentation</vt:lpstr>
      <vt:lpstr>PowerPoint Presentation</vt:lpstr>
      <vt:lpstr>Иерархический шаблон</vt:lpstr>
      <vt:lpstr>Компоненты иерархического шаблона навигации</vt:lpstr>
      <vt:lpstr>Информационная карта</vt:lpstr>
      <vt:lpstr>PowerPoint Presentation</vt:lpstr>
      <vt:lpstr>PowerPoint Presentation</vt:lpstr>
      <vt:lpstr>Плоский шаблон</vt:lpstr>
      <vt:lpstr>Компоненты плоского  шаблона навигации</vt:lpstr>
      <vt:lpstr>Информационная карта</vt:lpstr>
      <vt:lpstr>PowerPoint Presentation</vt:lpstr>
      <vt:lpstr>Шаблоны навигации</vt:lpstr>
      <vt:lpstr>MSDN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Alena Gilevskaya</cp:lastModifiedBy>
  <cp:revision>93</cp:revision>
  <dcterms:created xsi:type="dcterms:W3CDTF">2012-01-14T00:09:53Z</dcterms:created>
  <dcterms:modified xsi:type="dcterms:W3CDTF">2013-04-04T05:24:26Z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