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12"/>
  </p:notesMasterIdLst>
  <p:handoutMasterIdLst>
    <p:handoutMasterId r:id="rId13"/>
  </p:handoutMasterIdLst>
  <p:sldIdLst>
    <p:sldId id="382" r:id="rId6"/>
    <p:sldId id="383" r:id="rId7"/>
    <p:sldId id="385" r:id="rId8"/>
    <p:sldId id="386" r:id="rId9"/>
    <p:sldId id="387" r:id="rId10"/>
    <p:sldId id="384" r:id="rId11"/>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434" autoAdjust="0"/>
  </p:normalViewPr>
  <p:slideViewPr>
    <p:cSldViewPr snapToGrid="0">
      <p:cViewPr varScale="1">
        <p:scale>
          <a:sx n="67" d="100"/>
          <a:sy n="67" d="100"/>
        </p:scale>
        <p:origin x="282" y="60"/>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3/27/2013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3/27/2013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Every</a:t>
            </a:r>
            <a:r>
              <a:rPr lang="en-US" baseline="0" dirty="0" smtClean="0"/>
              <a:t> language is a first class citizen..  </a:t>
            </a:r>
          </a:p>
          <a:p>
            <a:r>
              <a:rPr lang="en-US" baseline="0" dirty="0" smtClean="0"/>
              <a:t>This is the official slide, Direct X is missing from this slide.. But you can show it.. </a:t>
            </a:r>
          </a:p>
          <a:p>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latin typeface="Calibri"/>
              </a:rPr>
              <a:pPr/>
              <a:t>3</a:t>
            </a:fld>
            <a:endParaRPr lang="en-US" dirty="0">
              <a:solidFill>
                <a:prstClr val="black"/>
              </a:solidFill>
              <a:latin typeface="Calibri"/>
            </a:endParaRPr>
          </a:p>
        </p:txBody>
      </p:sp>
    </p:spTree>
    <p:extLst>
      <p:ext uri="{BB962C8B-B14F-4D97-AF65-F5344CB8AC3E}">
        <p14:creationId xmlns:p14="http://schemas.microsoft.com/office/powerpoint/2010/main" val="295909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Every</a:t>
            </a:r>
            <a:r>
              <a:rPr lang="en-US" baseline="0" dirty="0" smtClean="0"/>
              <a:t> language is a first class citizen..  </a:t>
            </a:r>
          </a:p>
          <a:p>
            <a:r>
              <a:rPr lang="en-US" baseline="0" dirty="0" smtClean="0"/>
              <a:t>This is the official slide, Direct X is missing from this slide.. But you can show it.. </a:t>
            </a:r>
          </a:p>
          <a:p>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latin typeface="Calibri"/>
              </a:rPr>
              <a:pPr/>
              <a:t>4</a:t>
            </a:fld>
            <a:endParaRPr lang="en-US" dirty="0">
              <a:solidFill>
                <a:prstClr val="black"/>
              </a:solidFill>
              <a:latin typeface="Calibri"/>
            </a:endParaRPr>
          </a:p>
        </p:txBody>
      </p:sp>
    </p:spTree>
    <p:extLst>
      <p:ext uri="{BB962C8B-B14F-4D97-AF65-F5344CB8AC3E}">
        <p14:creationId xmlns:p14="http://schemas.microsoft.com/office/powerpoint/2010/main" val="73797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3/27/2013 12:05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6</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043049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 id="2147483790" r:id="rId13"/>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1938992"/>
          </a:xfrm>
        </p:spPr>
        <p:txBody>
          <a:bodyPr/>
          <a:lstStyle/>
          <a:p>
            <a:pPr defTabSz="914363" fontAlgn="auto">
              <a:spcAft>
                <a:spcPts val="0"/>
              </a:spcAft>
              <a:defRPr/>
            </a:pPr>
            <a:r>
              <a:rPr lang="en-US" sz="7000" dirty="0" smtClean="0"/>
              <a:t>HTML/JS: </a:t>
            </a:r>
            <a:r>
              <a:rPr lang="ru-RU" sz="7000" dirty="0" smtClean="0"/>
              <a:t>введение </a:t>
            </a:r>
            <a:br>
              <a:rPr lang="ru-RU" sz="7000" dirty="0" smtClean="0"/>
            </a:br>
            <a:r>
              <a:rPr lang="ru-RU" sz="7000" dirty="0" smtClean="0"/>
              <a:t>в разработку на </a:t>
            </a:r>
            <a:r>
              <a:rPr lang="ru-RU" sz="7000" dirty="0" err="1" smtClean="0"/>
              <a:t>Visual</a:t>
            </a:r>
            <a:r>
              <a:rPr lang="ru-RU" sz="7000" dirty="0" smtClean="0"/>
              <a:t> </a:t>
            </a:r>
            <a:r>
              <a:rPr lang="ru-RU" sz="7000" dirty="0"/>
              <a:t>Studio</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Константин </a:t>
            </a:r>
            <a:r>
              <a:rPr lang="ru-RU" dirty="0" err="1" smtClean="0"/>
              <a:t>Кичинский</a:t>
            </a:r>
            <a:r>
              <a:rPr dirty="0" smtClean="0"/>
              <a:t>, </a:t>
            </a:r>
            <a:r>
              <a:rPr lang="en-US" dirty="0" smtClean="0"/>
              <a:t>Microsoft</a:t>
            </a:r>
            <a:endParaRPr lang="ru-RU" dirty="0" smtClean="0"/>
          </a:p>
          <a:p>
            <a:pPr defTabSz="914363" fontAlgn="auto">
              <a:spcAft>
                <a:spcPts val="0"/>
              </a:spcAft>
              <a:defRPr/>
            </a:pPr>
            <a:r>
              <a:rPr lang="en-US" dirty="0" smtClean="0"/>
              <a:t>@</a:t>
            </a:r>
            <a:r>
              <a:rPr lang="en-US" dirty="0" err="1" smtClean="0"/>
              <a:t>kichinsky</a:t>
            </a:r>
            <a:endParaRPr dirty="0"/>
          </a:p>
        </p:txBody>
      </p:sp>
    </p:spTree>
    <p:extLst>
      <p:ext uri="{BB962C8B-B14F-4D97-AF65-F5344CB8AC3E}">
        <p14:creationId xmlns:p14="http://schemas.microsoft.com/office/powerpoint/2010/main" val="232979752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Платформа </a:t>
            </a:r>
            <a:r>
              <a:rPr lang="en-US" dirty="0" smtClean="0"/>
              <a:t>Windows </a:t>
            </a:r>
            <a:r>
              <a:rPr lang="ru-RU" dirty="0" smtClean="0"/>
              <a:t>8</a:t>
            </a:r>
            <a:endParaRPr lang="en-US" dirty="0"/>
          </a:p>
        </p:txBody>
      </p:sp>
      <p:sp>
        <p:nvSpPr>
          <p:cNvPr id="26" name="Rectangle 25"/>
          <p:cNvSpPr/>
          <p:nvPr/>
        </p:nvSpPr>
        <p:spPr>
          <a:xfrm>
            <a:off x="1828356" y="1456833"/>
            <a:ext cx="6352283" cy="631607"/>
          </a:xfrm>
          <a:prstGeom prst="rect">
            <a:avLst/>
          </a:prstGeom>
          <a:solidFill>
            <a:schemeClr val="bg2">
              <a:lumMod val="50000"/>
            </a:schemeClr>
          </a:solidFill>
          <a:ln>
            <a:noFill/>
          </a:ln>
        </p:spPr>
        <p:style>
          <a:lnRef idx="2">
            <a:schemeClr val="accent1"/>
          </a:lnRef>
          <a:fillRef idx="1">
            <a:schemeClr val="lt1"/>
          </a:fillRef>
          <a:effectRef idx="0">
            <a:schemeClr val="accent1"/>
          </a:effectRef>
          <a:fontRef idx="minor">
            <a:schemeClr val="dk1"/>
          </a:fontRef>
        </p:style>
        <p:txBody>
          <a:bodyPr lIns="121699" tIns="60849" rIns="121699" bIns="60849" rtlCol="0" anchor="ctr"/>
          <a:lstStyle/>
          <a:p>
            <a:pPr algn="ctr" defTabSz="914181"/>
            <a:r>
              <a:rPr lang="ru-RU" sz="2799" dirty="0">
                <a:solidFill>
                  <a:srgbClr val="FFFFFF">
                    <a:alpha val="99000"/>
                  </a:srgbClr>
                </a:solidFill>
              </a:rPr>
              <a:t>Windows Store </a:t>
            </a:r>
            <a:r>
              <a:rPr lang="en-US" sz="2799" dirty="0">
                <a:solidFill>
                  <a:srgbClr val="FFFFFF">
                    <a:alpha val="99000"/>
                  </a:srgbClr>
                </a:solidFill>
              </a:rPr>
              <a:t>Apps</a:t>
            </a:r>
          </a:p>
        </p:txBody>
      </p:sp>
      <p:grpSp>
        <p:nvGrpSpPr>
          <p:cNvPr id="6" name="Group 5"/>
          <p:cNvGrpSpPr/>
          <p:nvPr/>
        </p:nvGrpSpPr>
        <p:grpSpPr>
          <a:xfrm>
            <a:off x="8252772" y="1456833"/>
            <a:ext cx="2921359" cy="4231614"/>
            <a:chOff x="8252771" y="1456316"/>
            <a:chExt cx="2921359" cy="4232716"/>
          </a:xfrm>
        </p:grpSpPr>
        <p:sp>
          <p:nvSpPr>
            <p:cNvPr id="40" name="Rectangle 39"/>
            <p:cNvSpPr/>
            <p:nvPr/>
          </p:nvSpPr>
          <p:spPr>
            <a:xfrm>
              <a:off x="8252771" y="2171232"/>
              <a:ext cx="1066324" cy="2814029"/>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sz="2000" dirty="0">
                  <a:solidFill>
                    <a:srgbClr val="FFFFFF">
                      <a:alpha val="99000"/>
                    </a:srgbClr>
                  </a:solidFill>
                </a:rPr>
                <a:t>HTML</a:t>
              </a:r>
              <a:endParaRPr lang="en-US" sz="1866" dirty="0">
                <a:solidFill>
                  <a:srgbClr val="FFFFFF">
                    <a:alpha val="99000"/>
                  </a:srgbClr>
                </a:solidFill>
              </a:endParaRPr>
            </a:p>
            <a:p>
              <a:pPr algn="ctr" defTabSz="914181"/>
              <a:r>
                <a:rPr lang="en-US" sz="1466" dirty="0">
                  <a:solidFill>
                    <a:srgbClr val="FFFFFF">
                      <a:alpha val="99000"/>
                    </a:srgbClr>
                  </a:solidFill>
                </a:rPr>
                <a:t>JavaScript</a:t>
              </a:r>
              <a:endParaRPr lang="en-US" sz="1200" dirty="0">
                <a:solidFill>
                  <a:srgbClr val="FFFFFF">
                    <a:alpha val="99000"/>
                  </a:srgbClr>
                </a:solidFill>
              </a:endParaRPr>
            </a:p>
          </p:txBody>
        </p:sp>
        <p:sp>
          <p:nvSpPr>
            <p:cNvPr id="53" name="Rectangle 52"/>
            <p:cNvSpPr/>
            <p:nvPr/>
          </p:nvSpPr>
          <p:spPr>
            <a:xfrm>
              <a:off x="10461461" y="2171232"/>
              <a:ext cx="707326" cy="2814028"/>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endParaRPr lang="en-US" dirty="0">
                <a:solidFill>
                  <a:srgbClr val="FFFFFF">
                    <a:alpha val="99000"/>
                  </a:srgbClr>
                </a:solidFill>
              </a:endParaRPr>
            </a:p>
          </p:txBody>
        </p:sp>
        <p:sp>
          <p:nvSpPr>
            <p:cNvPr id="54" name="Rectangle 53"/>
            <p:cNvSpPr/>
            <p:nvPr/>
          </p:nvSpPr>
          <p:spPr>
            <a:xfrm>
              <a:off x="9397076" y="2175777"/>
              <a:ext cx="996180" cy="2809483"/>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endParaRPr lang="en-US" dirty="0">
                <a:solidFill>
                  <a:srgbClr val="FFFFFF">
                    <a:alpha val="99000"/>
                  </a:srgbClr>
                </a:solidFill>
              </a:endParaRPr>
            </a:p>
          </p:txBody>
        </p:sp>
        <p:sp>
          <p:nvSpPr>
            <p:cNvPr id="55" name="TextBox 54"/>
            <p:cNvSpPr txBox="1"/>
            <p:nvPr/>
          </p:nvSpPr>
          <p:spPr>
            <a:xfrm>
              <a:off x="9499878" y="3272743"/>
              <a:ext cx="790575" cy="615713"/>
            </a:xfrm>
            <a:prstGeom prst="rect">
              <a:avLst/>
            </a:prstGeom>
            <a:noFill/>
          </p:spPr>
          <p:txBody>
            <a:bodyPr wrap="square" lIns="0" tIns="0" rIns="0" bIns="0" rtlCol="0">
              <a:spAutoFit/>
            </a:bodyPr>
            <a:lstStyle/>
            <a:p>
              <a:pPr algn="ctr" defTabSz="914181"/>
              <a:r>
                <a:rPr lang="en-US" sz="2000" dirty="0">
                  <a:solidFill>
                    <a:srgbClr val="FFFFFF">
                      <a:alpha val="99000"/>
                    </a:srgbClr>
                  </a:solidFill>
                </a:rPr>
                <a:t>C</a:t>
              </a:r>
            </a:p>
            <a:p>
              <a:pPr algn="ctr" defTabSz="914181"/>
              <a:r>
                <a:rPr lang="en-US" sz="2000" dirty="0">
                  <a:solidFill>
                    <a:srgbClr val="FFFFFF">
                      <a:alpha val="99000"/>
                    </a:srgbClr>
                  </a:solidFill>
                </a:rPr>
                <a:t>C++</a:t>
              </a:r>
            </a:p>
          </p:txBody>
        </p:sp>
        <p:sp>
          <p:nvSpPr>
            <p:cNvPr id="57" name="TextBox 56"/>
            <p:cNvSpPr txBox="1"/>
            <p:nvPr/>
          </p:nvSpPr>
          <p:spPr>
            <a:xfrm>
              <a:off x="10500416" y="3270471"/>
              <a:ext cx="629416" cy="615713"/>
            </a:xfrm>
            <a:prstGeom prst="rect">
              <a:avLst/>
            </a:prstGeom>
            <a:noFill/>
          </p:spPr>
          <p:txBody>
            <a:bodyPr wrap="square" lIns="0" tIns="0" rIns="0" bIns="0" rtlCol="0">
              <a:spAutoFit/>
            </a:bodyPr>
            <a:lstStyle/>
            <a:p>
              <a:pPr algn="ctr" defTabSz="914181"/>
              <a:r>
                <a:rPr lang="en-US" sz="2000" dirty="0">
                  <a:solidFill>
                    <a:srgbClr val="FFFFFF">
                      <a:alpha val="99000"/>
                    </a:srgbClr>
                  </a:solidFill>
                </a:rPr>
                <a:t>C#</a:t>
              </a:r>
            </a:p>
            <a:p>
              <a:pPr algn="ctr" defTabSz="914181"/>
              <a:r>
                <a:rPr lang="en-US" sz="2000" dirty="0">
                  <a:solidFill>
                    <a:srgbClr val="FFFFFF">
                      <a:alpha val="99000"/>
                    </a:srgbClr>
                  </a:solidFill>
                </a:rPr>
                <a:t>VB</a:t>
              </a:r>
            </a:p>
          </p:txBody>
        </p:sp>
        <p:sp>
          <p:nvSpPr>
            <p:cNvPr id="58" name="Rectangle 57"/>
            <p:cNvSpPr/>
            <p:nvPr/>
          </p:nvSpPr>
          <p:spPr>
            <a:xfrm>
              <a:off x="8252771" y="1456316"/>
              <a:ext cx="2921359" cy="631772"/>
            </a:xfrm>
            <a:prstGeom prst="rect">
              <a:avLst/>
            </a:prstGeom>
            <a:solidFill>
              <a:schemeClr val="bg2">
                <a:lumMod val="50000"/>
              </a:schemeClr>
            </a:solidFill>
            <a:ln>
              <a:noFill/>
            </a:ln>
          </p:spPr>
          <p:style>
            <a:lnRef idx="2">
              <a:schemeClr val="accent1"/>
            </a:lnRef>
            <a:fillRef idx="1">
              <a:schemeClr val="lt1"/>
            </a:fillRef>
            <a:effectRef idx="0">
              <a:schemeClr val="accent1"/>
            </a:effectRef>
            <a:fontRef idx="minor">
              <a:schemeClr val="dk1"/>
            </a:fontRef>
          </p:style>
          <p:txBody>
            <a:bodyPr lIns="162258" tIns="81128" rIns="162258" bIns="81128" rtlCol="0" anchor="ctr"/>
            <a:lstStyle/>
            <a:p>
              <a:pPr algn="ctr" defTabSz="914181"/>
              <a:r>
                <a:rPr lang="en-US" sz="2799" dirty="0">
                  <a:solidFill>
                    <a:srgbClr val="FFFFFF">
                      <a:alpha val="99000"/>
                    </a:srgbClr>
                  </a:solidFill>
                </a:rPr>
                <a:t>Desktop Apps</a:t>
              </a:r>
            </a:p>
          </p:txBody>
        </p:sp>
        <p:sp>
          <p:nvSpPr>
            <p:cNvPr id="33" name="Rectangle 32"/>
            <p:cNvSpPr/>
            <p:nvPr/>
          </p:nvSpPr>
          <p:spPr>
            <a:xfrm>
              <a:off x="9397076" y="5053654"/>
              <a:ext cx="996179" cy="635378"/>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sz="2000" dirty="0">
                  <a:solidFill>
                    <a:srgbClr val="FFFFFF">
                      <a:alpha val="99000"/>
                    </a:srgbClr>
                  </a:solidFill>
                </a:rPr>
                <a:t>Win32</a:t>
              </a:r>
            </a:p>
          </p:txBody>
        </p:sp>
        <p:sp>
          <p:nvSpPr>
            <p:cNvPr id="34" name="Rectangle 33"/>
            <p:cNvSpPr/>
            <p:nvPr/>
          </p:nvSpPr>
          <p:spPr>
            <a:xfrm>
              <a:off x="10461461" y="5053651"/>
              <a:ext cx="707326" cy="635378"/>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sz="1600" dirty="0">
                  <a:solidFill>
                    <a:srgbClr val="FFFFFF">
                      <a:alpha val="99000"/>
                    </a:srgbClr>
                  </a:solidFill>
                </a:rPr>
                <a:t>.NET / SL</a:t>
              </a:r>
            </a:p>
          </p:txBody>
        </p:sp>
        <p:sp>
          <p:nvSpPr>
            <p:cNvPr id="35" name="Rectangle 34"/>
            <p:cNvSpPr/>
            <p:nvPr/>
          </p:nvSpPr>
          <p:spPr>
            <a:xfrm>
              <a:off x="8252771" y="5053654"/>
              <a:ext cx="1066324" cy="635378"/>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sz="1600" dirty="0">
                  <a:solidFill>
                    <a:srgbClr val="FFFFFF">
                      <a:alpha val="99000"/>
                    </a:srgbClr>
                  </a:solidFill>
                </a:rPr>
                <a:t>Internet Explorer</a:t>
              </a:r>
            </a:p>
          </p:txBody>
        </p:sp>
      </p:grpSp>
      <p:grpSp>
        <p:nvGrpSpPr>
          <p:cNvPr id="3" name="Group 2"/>
          <p:cNvGrpSpPr/>
          <p:nvPr/>
        </p:nvGrpSpPr>
        <p:grpSpPr>
          <a:xfrm>
            <a:off x="1014696" y="3839127"/>
            <a:ext cx="7165940" cy="1849320"/>
            <a:chOff x="1014696" y="3839230"/>
            <a:chExt cx="7165940" cy="1849801"/>
          </a:xfrm>
        </p:grpSpPr>
        <p:sp>
          <p:nvSpPr>
            <p:cNvPr id="24" name="Rectangle 23"/>
            <p:cNvSpPr/>
            <p:nvPr/>
          </p:nvSpPr>
          <p:spPr>
            <a:xfrm>
              <a:off x="1828225" y="3839230"/>
              <a:ext cx="6352411" cy="1849799"/>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endParaRPr lang="en-US" dirty="0">
                <a:solidFill>
                  <a:srgbClr val="FFFFFF">
                    <a:alpha val="99000"/>
                  </a:srgbClr>
                </a:solidFill>
              </a:endParaRPr>
            </a:p>
          </p:txBody>
        </p:sp>
        <p:sp>
          <p:nvSpPr>
            <p:cNvPr id="16" name="Rectangle 15"/>
            <p:cNvSpPr/>
            <p:nvPr/>
          </p:nvSpPr>
          <p:spPr>
            <a:xfrm>
              <a:off x="1943530" y="4361730"/>
              <a:ext cx="2036218" cy="623531"/>
            </a:xfrm>
            <a:prstGeom prst="rect">
              <a:avLst/>
            </a:prstGeom>
            <a:solidFill>
              <a:schemeClr val="bg2">
                <a:lumMod val="75000"/>
              </a:schemeClr>
            </a:solidFill>
            <a:ln w="28575">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sz="1866" dirty="0">
                  <a:solidFill>
                    <a:srgbClr val="FFFFFF">
                      <a:alpha val="99000"/>
                    </a:srgbClr>
                  </a:solidFill>
                </a:rPr>
                <a:t>Communication</a:t>
              </a:r>
            </a:p>
            <a:p>
              <a:pPr algn="ctr" defTabSz="914181"/>
              <a:r>
                <a:rPr lang="en-US" sz="1866" dirty="0">
                  <a:solidFill>
                    <a:srgbClr val="FFFFFF">
                      <a:alpha val="99000"/>
                    </a:srgbClr>
                  </a:solidFill>
                </a:rPr>
                <a:t> &amp; Data</a:t>
              </a:r>
            </a:p>
          </p:txBody>
        </p:sp>
        <p:sp>
          <p:nvSpPr>
            <p:cNvPr id="17" name="Rectangle 16"/>
            <p:cNvSpPr/>
            <p:nvPr/>
          </p:nvSpPr>
          <p:spPr>
            <a:xfrm>
              <a:off x="1943530" y="5101154"/>
              <a:ext cx="6122220" cy="476034"/>
            </a:xfrm>
            <a:prstGeom prst="rect">
              <a:avLst/>
            </a:prstGeom>
            <a:solidFill>
              <a:schemeClr val="bg2">
                <a:lumMod val="75000"/>
              </a:schemeClr>
            </a:solidFill>
            <a:ln w="28575">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sz="1866" dirty="0">
                  <a:solidFill>
                    <a:srgbClr val="FFFFFF">
                      <a:alpha val="99000"/>
                    </a:srgbClr>
                  </a:solidFill>
                </a:rPr>
                <a:t>Application Model</a:t>
              </a:r>
            </a:p>
          </p:txBody>
        </p:sp>
        <p:sp>
          <p:nvSpPr>
            <p:cNvPr id="18" name="Rectangle 17"/>
            <p:cNvSpPr/>
            <p:nvPr/>
          </p:nvSpPr>
          <p:spPr>
            <a:xfrm>
              <a:off x="6145509" y="4361729"/>
              <a:ext cx="1920240" cy="623532"/>
            </a:xfrm>
            <a:prstGeom prst="rect">
              <a:avLst/>
            </a:prstGeom>
            <a:solidFill>
              <a:schemeClr val="bg2">
                <a:lumMod val="75000"/>
              </a:schemeClr>
            </a:solidFill>
            <a:ln w="28575">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sz="1866" dirty="0">
                  <a:solidFill>
                    <a:srgbClr val="FFFFFF">
                      <a:alpha val="99000"/>
                    </a:srgbClr>
                  </a:solidFill>
                </a:rPr>
                <a:t>Devices &amp; Printing</a:t>
              </a:r>
            </a:p>
          </p:txBody>
        </p:sp>
        <p:sp>
          <p:nvSpPr>
            <p:cNvPr id="4" name="Rectangle 3"/>
            <p:cNvSpPr/>
            <p:nvPr/>
          </p:nvSpPr>
          <p:spPr>
            <a:xfrm>
              <a:off x="2940616" y="3841581"/>
              <a:ext cx="3944958" cy="369428"/>
            </a:xfrm>
            <a:prstGeom prst="rect">
              <a:avLst/>
            </a:prstGeom>
          </p:spPr>
          <p:txBody>
            <a:bodyPr wrap="square">
              <a:spAutoFit/>
            </a:bodyPr>
            <a:lstStyle/>
            <a:p>
              <a:pPr algn="ctr" defTabSz="914181"/>
              <a:r>
                <a:rPr lang="en-US" dirty="0" err="1">
                  <a:solidFill>
                    <a:srgbClr val="FFFFFF">
                      <a:alpha val="99000"/>
                    </a:srgbClr>
                  </a:solidFill>
                </a:rPr>
                <a:t>WinRT</a:t>
              </a:r>
              <a:r>
                <a:rPr lang="en-US" dirty="0">
                  <a:solidFill>
                    <a:srgbClr val="FFFFFF">
                      <a:alpha val="99000"/>
                    </a:srgbClr>
                  </a:solidFill>
                </a:rPr>
                <a:t> APIs</a:t>
              </a:r>
            </a:p>
          </p:txBody>
        </p:sp>
        <p:sp>
          <p:nvSpPr>
            <p:cNvPr id="23" name="Rectangle 22"/>
            <p:cNvSpPr/>
            <p:nvPr/>
          </p:nvSpPr>
          <p:spPr>
            <a:xfrm>
              <a:off x="4098081" y="4361730"/>
              <a:ext cx="1922623" cy="623531"/>
            </a:xfrm>
            <a:prstGeom prst="rect">
              <a:avLst/>
            </a:prstGeom>
            <a:solidFill>
              <a:schemeClr val="bg2">
                <a:lumMod val="75000"/>
              </a:schemeClr>
            </a:solidFill>
            <a:ln w="28575">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sz="1866" dirty="0">
                  <a:solidFill>
                    <a:srgbClr val="FFFFFF">
                      <a:alpha val="99000"/>
                    </a:srgbClr>
                  </a:solidFill>
                </a:rPr>
                <a:t>Graphics &amp; Media </a:t>
              </a:r>
            </a:p>
          </p:txBody>
        </p:sp>
        <p:sp>
          <p:nvSpPr>
            <p:cNvPr id="38" name="Rectangle 37"/>
            <p:cNvSpPr/>
            <p:nvPr/>
          </p:nvSpPr>
          <p:spPr>
            <a:xfrm rot="16200000">
              <a:off x="402736" y="4453539"/>
              <a:ext cx="1847452" cy="623531"/>
            </a:xfrm>
            <a:prstGeom prst="rect">
              <a:avLst/>
            </a:prstGeom>
            <a:solidFill>
              <a:schemeClr val="bg2">
                <a:lumMod val="20000"/>
                <a:lumOff val="80000"/>
              </a:schemeClr>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defTabSz="914181"/>
              <a:r>
                <a:rPr lang="en-US" sz="1466" dirty="0">
                  <a:solidFill>
                    <a:srgbClr val="000000">
                      <a:lumMod val="75000"/>
                      <a:lumOff val="25000"/>
                      <a:alpha val="99000"/>
                    </a:srgbClr>
                  </a:solidFill>
                </a:rPr>
                <a:t>System Services</a:t>
              </a:r>
            </a:p>
          </p:txBody>
        </p:sp>
      </p:grpSp>
      <p:grpSp>
        <p:nvGrpSpPr>
          <p:cNvPr id="5" name="Group 4"/>
          <p:cNvGrpSpPr/>
          <p:nvPr/>
        </p:nvGrpSpPr>
        <p:grpSpPr>
          <a:xfrm>
            <a:off x="1014696" y="2176104"/>
            <a:ext cx="7170767" cy="1584838"/>
            <a:chOff x="1014697" y="2175777"/>
            <a:chExt cx="7170767" cy="1585251"/>
          </a:xfrm>
        </p:grpSpPr>
        <p:sp>
          <p:nvSpPr>
            <p:cNvPr id="41" name="Rectangle 40"/>
            <p:cNvSpPr/>
            <p:nvPr/>
          </p:nvSpPr>
          <p:spPr>
            <a:xfrm>
              <a:off x="5901351" y="2975039"/>
              <a:ext cx="2284113" cy="784727"/>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dirty="0">
                  <a:solidFill>
                    <a:srgbClr val="FFFFFF">
                      <a:alpha val="99000"/>
                    </a:srgbClr>
                  </a:solidFill>
                </a:rPr>
                <a:t>JavaScript</a:t>
              </a:r>
            </a:p>
            <a:p>
              <a:pPr algn="ctr" defTabSz="914181"/>
              <a:r>
                <a:rPr lang="en-US" dirty="0">
                  <a:solidFill>
                    <a:srgbClr val="FFFFFF">
                      <a:alpha val="99000"/>
                    </a:srgbClr>
                  </a:solidFill>
                </a:rPr>
                <a:t>(Chakra)</a:t>
              </a:r>
            </a:p>
          </p:txBody>
        </p:sp>
        <p:sp>
          <p:nvSpPr>
            <p:cNvPr id="46" name="Rectangle 45"/>
            <p:cNvSpPr/>
            <p:nvPr/>
          </p:nvSpPr>
          <p:spPr>
            <a:xfrm>
              <a:off x="1828225" y="2975145"/>
              <a:ext cx="2048595" cy="785883"/>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dirty="0">
                  <a:solidFill>
                    <a:srgbClr val="FFFFFF">
                      <a:alpha val="99000"/>
                    </a:srgbClr>
                  </a:solidFill>
                </a:rPr>
                <a:t>C</a:t>
              </a:r>
            </a:p>
            <a:p>
              <a:pPr algn="ctr" defTabSz="914181"/>
              <a:r>
                <a:rPr lang="en-US" dirty="0">
                  <a:solidFill>
                    <a:srgbClr val="FFFFFF">
                      <a:alpha val="99000"/>
                    </a:srgbClr>
                  </a:solidFill>
                </a:rPr>
                <a:t>C++</a:t>
              </a:r>
            </a:p>
          </p:txBody>
        </p:sp>
        <p:sp>
          <p:nvSpPr>
            <p:cNvPr id="47" name="Rectangle 46"/>
            <p:cNvSpPr/>
            <p:nvPr/>
          </p:nvSpPr>
          <p:spPr>
            <a:xfrm>
              <a:off x="3952448" y="2975145"/>
              <a:ext cx="1876939" cy="785883"/>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dirty="0">
                  <a:solidFill>
                    <a:srgbClr val="FFFFFF">
                      <a:alpha val="99000"/>
                    </a:srgbClr>
                  </a:solidFill>
                </a:rPr>
                <a:t>C#</a:t>
              </a:r>
            </a:p>
            <a:p>
              <a:pPr algn="ctr" defTabSz="914181"/>
              <a:r>
                <a:rPr lang="en-US" dirty="0">
                  <a:solidFill>
                    <a:srgbClr val="FFFFFF">
                      <a:alpha val="99000"/>
                    </a:srgbClr>
                  </a:solidFill>
                </a:rPr>
                <a:t>VB</a:t>
              </a:r>
            </a:p>
          </p:txBody>
        </p:sp>
        <p:sp>
          <p:nvSpPr>
            <p:cNvPr id="30" name="Rectangle 29"/>
            <p:cNvSpPr/>
            <p:nvPr/>
          </p:nvSpPr>
          <p:spPr>
            <a:xfrm>
              <a:off x="2400330" y="2175778"/>
              <a:ext cx="2952980" cy="719190"/>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dirty="0">
                  <a:solidFill>
                    <a:srgbClr val="FFFFFF">
                      <a:alpha val="99000"/>
                    </a:srgbClr>
                  </a:solidFill>
                </a:rPr>
                <a:t>XAML</a:t>
              </a:r>
            </a:p>
          </p:txBody>
        </p:sp>
        <p:sp>
          <p:nvSpPr>
            <p:cNvPr id="32" name="Rectangle 31"/>
            <p:cNvSpPr/>
            <p:nvPr/>
          </p:nvSpPr>
          <p:spPr>
            <a:xfrm>
              <a:off x="5901479" y="2175777"/>
              <a:ext cx="2281602" cy="719191"/>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dirty="0">
                  <a:solidFill>
                    <a:srgbClr val="FFFFFF">
                      <a:alpha val="99000"/>
                    </a:srgbClr>
                  </a:solidFill>
                </a:rPr>
                <a:t>HTML / CSS</a:t>
              </a:r>
            </a:p>
          </p:txBody>
        </p:sp>
        <p:sp>
          <p:nvSpPr>
            <p:cNvPr id="36" name="Rectangle 35"/>
            <p:cNvSpPr/>
            <p:nvPr/>
          </p:nvSpPr>
          <p:spPr>
            <a:xfrm>
              <a:off x="1828225" y="2175778"/>
              <a:ext cx="486953" cy="801935"/>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endParaRPr lang="en-US" dirty="0">
                <a:solidFill>
                  <a:srgbClr val="FFFFFF">
                    <a:alpha val="99000"/>
                  </a:srgbClr>
                </a:solidFill>
              </a:endParaRPr>
            </a:p>
          </p:txBody>
        </p:sp>
        <p:sp>
          <p:nvSpPr>
            <p:cNvPr id="37" name="Rectangle 36"/>
            <p:cNvSpPr/>
            <p:nvPr/>
          </p:nvSpPr>
          <p:spPr>
            <a:xfrm>
              <a:off x="5436658" y="2175778"/>
              <a:ext cx="392730" cy="814442"/>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endParaRPr lang="en-US" dirty="0">
                <a:solidFill>
                  <a:srgbClr val="FFFFFF">
                    <a:alpha val="99000"/>
                  </a:srgbClr>
                </a:solidFill>
              </a:endParaRPr>
            </a:p>
          </p:txBody>
        </p:sp>
        <p:sp>
          <p:nvSpPr>
            <p:cNvPr id="45" name="Rectangle 44"/>
            <p:cNvSpPr/>
            <p:nvPr/>
          </p:nvSpPr>
          <p:spPr>
            <a:xfrm rot="16200000">
              <a:off x="1012141" y="2193309"/>
              <a:ext cx="628651" cy="623531"/>
            </a:xfrm>
            <a:prstGeom prst="rect">
              <a:avLst/>
            </a:prstGeom>
            <a:solidFill>
              <a:schemeClr val="bg2">
                <a:lumMod val="20000"/>
                <a:lumOff val="80000"/>
              </a:schemeClr>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defTabSz="914181"/>
              <a:r>
                <a:rPr lang="en-US" sz="1466" dirty="0">
                  <a:solidFill>
                    <a:srgbClr val="000000">
                      <a:lumMod val="75000"/>
                      <a:lumOff val="25000"/>
                      <a:alpha val="99000"/>
                    </a:srgbClr>
                  </a:solidFill>
                </a:rPr>
                <a:t>View</a:t>
              </a:r>
            </a:p>
          </p:txBody>
        </p:sp>
        <p:sp>
          <p:nvSpPr>
            <p:cNvPr id="59" name="Rectangle 58"/>
            <p:cNvSpPr/>
            <p:nvPr/>
          </p:nvSpPr>
          <p:spPr>
            <a:xfrm rot="16200000">
              <a:off x="894066" y="3015600"/>
              <a:ext cx="864794" cy="623531"/>
            </a:xfrm>
            <a:prstGeom prst="rect">
              <a:avLst/>
            </a:prstGeom>
            <a:solidFill>
              <a:schemeClr val="bg2">
                <a:lumMod val="20000"/>
                <a:lumOff val="80000"/>
              </a:schemeClr>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defTabSz="914181"/>
              <a:r>
                <a:rPr lang="en-US" sz="1466" dirty="0">
                  <a:solidFill>
                    <a:srgbClr val="000000">
                      <a:lumMod val="75000"/>
                      <a:lumOff val="25000"/>
                      <a:alpha val="99000"/>
                    </a:srgbClr>
                  </a:solidFill>
                </a:rPr>
                <a:t>Model Controller</a:t>
              </a:r>
            </a:p>
          </p:txBody>
        </p:sp>
      </p:grpSp>
      <p:grpSp>
        <p:nvGrpSpPr>
          <p:cNvPr id="7" name="Group 6"/>
          <p:cNvGrpSpPr/>
          <p:nvPr/>
        </p:nvGrpSpPr>
        <p:grpSpPr>
          <a:xfrm>
            <a:off x="1014694" y="5772084"/>
            <a:ext cx="10154094" cy="657163"/>
            <a:chOff x="1014694" y="5772690"/>
            <a:chExt cx="10154094" cy="657335"/>
          </a:xfrm>
        </p:grpSpPr>
        <p:sp>
          <p:nvSpPr>
            <p:cNvPr id="28" name="Rectangle 27"/>
            <p:cNvSpPr/>
            <p:nvPr/>
          </p:nvSpPr>
          <p:spPr>
            <a:xfrm>
              <a:off x="1828354" y="5772690"/>
              <a:ext cx="9340434" cy="645459"/>
            </a:xfrm>
            <a:prstGeom prst="rect">
              <a:avLst/>
            </a:prstGeom>
            <a:solidFill>
              <a:schemeClr val="accent2"/>
            </a:solidFill>
            <a:ln>
              <a:noFill/>
            </a:ln>
            <a:effectLst/>
          </p:spPr>
          <p:style>
            <a:lnRef idx="1">
              <a:schemeClr val="accent3"/>
            </a:lnRef>
            <a:fillRef idx="2">
              <a:schemeClr val="accent3"/>
            </a:fillRef>
            <a:effectRef idx="1">
              <a:schemeClr val="accent3"/>
            </a:effectRef>
            <a:fontRef idx="minor">
              <a:schemeClr val="dk1"/>
            </a:fontRef>
          </p:style>
          <p:txBody>
            <a:bodyPr lIns="162258" tIns="81128" rIns="162258" bIns="81128" rtlCol="0" anchor="ctr"/>
            <a:lstStyle/>
            <a:p>
              <a:pPr algn="ctr" defTabSz="914181"/>
              <a:r>
                <a:rPr lang="en-US" sz="2799" dirty="0">
                  <a:solidFill>
                    <a:srgbClr val="FFFFFF">
                      <a:alpha val="99000"/>
                    </a:srgbClr>
                  </a:solidFill>
                </a:rPr>
                <a:t>Windows Core OS Services</a:t>
              </a:r>
            </a:p>
          </p:txBody>
        </p:sp>
        <p:sp>
          <p:nvSpPr>
            <p:cNvPr id="60" name="Rectangle 59"/>
            <p:cNvSpPr/>
            <p:nvPr/>
          </p:nvSpPr>
          <p:spPr>
            <a:xfrm rot="16200000">
              <a:off x="1003730" y="5795529"/>
              <a:ext cx="645460" cy="623531"/>
            </a:xfrm>
            <a:prstGeom prst="rect">
              <a:avLst/>
            </a:prstGeom>
            <a:solidFill>
              <a:schemeClr val="accent2">
                <a:lumMod val="20000"/>
                <a:lumOff val="80000"/>
              </a:schemeClr>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defTabSz="914181"/>
              <a:r>
                <a:rPr lang="en-US" sz="1466" dirty="0">
                  <a:solidFill>
                    <a:srgbClr val="000000">
                      <a:lumMod val="75000"/>
                      <a:lumOff val="25000"/>
                      <a:alpha val="99000"/>
                    </a:srgbClr>
                  </a:solidFill>
                </a:rPr>
                <a:t>Core</a:t>
              </a:r>
            </a:p>
          </p:txBody>
        </p:sp>
      </p:grpSp>
    </p:spTree>
    <p:extLst>
      <p:ext uri="{BB962C8B-B14F-4D97-AF65-F5344CB8AC3E}">
        <p14:creationId xmlns:p14="http://schemas.microsoft.com/office/powerpoint/2010/main" val="138317594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Платформа </a:t>
            </a:r>
            <a:r>
              <a:rPr lang="en-US" dirty="0" smtClean="0"/>
              <a:t>Windows </a:t>
            </a:r>
            <a:r>
              <a:rPr lang="ru-RU" dirty="0" smtClean="0"/>
              <a:t>8</a:t>
            </a:r>
            <a:endParaRPr lang="en-US" dirty="0"/>
          </a:p>
        </p:txBody>
      </p:sp>
      <p:sp>
        <p:nvSpPr>
          <p:cNvPr id="26" name="Rectangle 25"/>
          <p:cNvSpPr/>
          <p:nvPr/>
        </p:nvSpPr>
        <p:spPr>
          <a:xfrm>
            <a:off x="1828356" y="1456833"/>
            <a:ext cx="6352283" cy="631607"/>
          </a:xfrm>
          <a:prstGeom prst="rect">
            <a:avLst/>
          </a:prstGeom>
          <a:solidFill>
            <a:schemeClr val="bg2">
              <a:lumMod val="50000"/>
            </a:schemeClr>
          </a:solidFill>
          <a:ln>
            <a:noFill/>
          </a:ln>
        </p:spPr>
        <p:style>
          <a:lnRef idx="2">
            <a:schemeClr val="accent1"/>
          </a:lnRef>
          <a:fillRef idx="1">
            <a:schemeClr val="lt1"/>
          </a:fillRef>
          <a:effectRef idx="0">
            <a:schemeClr val="accent1"/>
          </a:effectRef>
          <a:fontRef idx="minor">
            <a:schemeClr val="dk1"/>
          </a:fontRef>
        </p:style>
        <p:txBody>
          <a:bodyPr lIns="121699" tIns="60849" rIns="121699" bIns="60849" rtlCol="0" anchor="ctr"/>
          <a:lstStyle/>
          <a:p>
            <a:pPr algn="ctr" defTabSz="914181"/>
            <a:r>
              <a:rPr lang="ru-RU" sz="2799" dirty="0">
                <a:solidFill>
                  <a:srgbClr val="FFFFFF">
                    <a:alpha val="99000"/>
                  </a:srgbClr>
                </a:solidFill>
              </a:rPr>
              <a:t>Windows Store </a:t>
            </a:r>
            <a:r>
              <a:rPr lang="en-US" sz="2799" dirty="0">
                <a:solidFill>
                  <a:srgbClr val="FFFFFF">
                    <a:alpha val="99000"/>
                  </a:srgbClr>
                </a:solidFill>
              </a:rPr>
              <a:t>Apps</a:t>
            </a:r>
          </a:p>
        </p:txBody>
      </p:sp>
      <p:grpSp>
        <p:nvGrpSpPr>
          <p:cNvPr id="6" name="Group 5"/>
          <p:cNvGrpSpPr/>
          <p:nvPr/>
        </p:nvGrpSpPr>
        <p:grpSpPr>
          <a:xfrm>
            <a:off x="8252772" y="1456833"/>
            <a:ext cx="2921359" cy="4231614"/>
            <a:chOff x="8252771" y="1456316"/>
            <a:chExt cx="2921359" cy="4232716"/>
          </a:xfrm>
        </p:grpSpPr>
        <p:sp>
          <p:nvSpPr>
            <p:cNvPr id="40" name="Rectangle 39"/>
            <p:cNvSpPr/>
            <p:nvPr/>
          </p:nvSpPr>
          <p:spPr>
            <a:xfrm>
              <a:off x="8252771" y="2171232"/>
              <a:ext cx="1066324" cy="2814029"/>
            </a:xfrm>
            <a:prstGeom prst="rect">
              <a:avLst/>
            </a:prstGeom>
            <a:solidFill>
              <a:schemeClr val="accent5">
                <a:lumMod val="60000"/>
                <a:lumOff val="40000"/>
              </a:schemeClr>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sz="2000" dirty="0">
                  <a:solidFill>
                    <a:srgbClr val="FFFFFF">
                      <a:alpha val="99000"/>
                    </a:srgbClr>
                  </a:solidFill>
                </a:rPr>
                <a:t>HTML</a:t>
              </a:r>
              <a:endParaRPr lang="en-US" sz="1866" dirty="0">
                <a:solidFill>
                  <a:srgbClr val="FFFFFF">
                    <a:alpha val="99000"/>
                  </a:srgbClr>
                </a:solidFill>
              </a:endParaRPr>
            </a:p>
            <a:p>
              <a:pPr algn="ctr" defTabSz="914181"/>
              <a:r>
                <a:rPr lang="en-US" sz="1466" dirty="0">
                  <a:solidFill>
                    <a:srgbClr val="FFFFFF">
                      <a:alpha val="99000"/>
                    </a:srgbClr>
                  </a:solidFill>
                </a:rPr>
                <a:t>JavaScript</a:t>
              </a:r>
              <a:endParaRPr lang="en-US" sz="1200" dirty="0">
                <a:solidFill>
                  <a:srgbClr val="FFFFFF">
                    <a:alpha val="99000"/>
                  </a:srgbClr>
                </a:solidFill>
              </a:endParaRPr>
            </a:p>
          </p:txBody>
        </p:sp>
        <p:sp>
          <p:nvSpPr>
            <p:cNvPr id="53" name="Rectangle 52"/>
            <p:cNvSpPr/>
            <p:nvPr/>
          </p:nvSpPr>
          <p:spPr>
            <a:xfrm>
              <a:off x="10461461" y="2171232"/>
              <a:ext cx="707326" cy="2814028"/>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endParaRPr lang="en-US" dirty="0">
                <a:solidFill>
                  <a:srgbClr val="FFFFFF">
                    <a:alpha val="99000"/>
                  </a:srgbClr>
                </a:solidFill>
              </a:endParaRPr>
            </a:p>
          </p:txBody>
        </p:sp>
        <p:sp>
          <p:nvSpPr>
            <p:cNvPr id="54" name="Rectangle 53"/>
            <p:cNvSpPr/>
            <p:nvPr/>
          </p:nvSpPr>
          <p:spPr>
            <a:xfrm>
              <a:off x="9397076" y="2175777"/>
              <a:ext cx="996180" cy="2809483"/>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endParaRPr lang="en-US" dirty="0">
                <a:solidFill>
                  <a:srgbClr val="FFFFFF">
                    <a:alpha val="99000"/>
                  </a:srgbClr>
                </a:solidFill>
              </a:endParaRPr>
            </a:p>
          </p:txBody>
        </p:sp>
        <p:sp>
          <p:nvSpPr>
            <p:cNvPr id="55" name="TextBox 54"/>
            <p:cNvSpPr txBox="1"/>
            <p:nvPr/>
          </p:nvSpPr>
          <p:spPr>
            <a:xfrm>
              <a:off x="9499878" y="3272743"/>
              <a:ext cx="790575" cy="615713"/>
            </a:xfrm>
            <a:prstGeom prst="rect">
              <a:avLst/>
            </a:prstGeom>
            <a:noFill/>
          </p:spPr>
          <p:txBody>
            <a:bodyPr wrap="square" lIns="0" tIns="0" rIns="0" bIns="0" rtlCol="0">
              <a:spAutoFit/>
            </a:bodyPr>
            <a:lstStyle/>
            <a:p>
              <a:pPr algn="ctr" defTabSz="914181"/>
              <a:r>
                <a:rPr lang="en-US" sz="2000" dirty="0">
                  <a:solidFill>
                    <a:srgbClr val="FFFFFF">
                      <a:alpha val="99000"/>
                    </a:srgbClr>
                  </a:solidFill>
                </a:rPr>
                <a:t>C</a:t>
              </a:r>
            </a:p>
            <a:p>
              <a:pPr algn="ctr" defTabSz="914181"/>
              <a:r>
                <a:rPr lang="en-US" sz="2000" dirty="0">
                  <a:solidFill>
                    <a:srgbClr val="FFFFFF">
                      <a:alpha val="99000"/>
                    </a:srgbClr>
                  </a:solidFill>
                </a:rPr>
                <a:t>C++</a:t>
              </a:r>
            </a:p>
          </p:txBody>
        </p:sp>
        <p:sp>
          <p:nvSpPr>
            <p:cNvPr id="57" name="TextBox 56"/>
            <p:cNvSpPr txBox="1"/>
            <p:nvPr/>
          </p:nvSpPr>
          <p:spPr>
            <a:xfrm>
              <a:off x="10500416" y="3270471"/>
              <a:ext cx="629416" cy="615713"/>
            </a:xfrm>
            <a:prstGeom prst="rect">
              <a:avLst/>
            </a:prstGeom>
            <a:noFill/>
          </p:spPr>
          <p:txBody>
            <a:bodyPr wrap="square" lIns="0" tIns="0" rIns="0" bIns="0" rtlCol="0">
              <a:spAutoFit/>
            </a:bodyPr>
            <a:lstStyle/>
            <a:p>
              <a:pPr algn="ctr" defTabSz="914181"/>
              <a:r>
                <a:rPr lang="en-US" sz="2000" dirty="0">
                  <a:solidFill>
                    <a:srgbClr val="FFFFFF">
                      <a:alpha val="99000"/>
                    </a:srgbClr>
                  </a:solidFill>
                </a:rPr>
                <a:t>C#</a:t>
              </a:r>
            </a:p>
            <a:p>
              <a:pPr algn="ctr" defTabSz="914181"/>
              <a:r>
                <a:rPr lang="en-US" sz="2000" dirty="0">
                  <a:solidFill>
                    <a:srgbClr val="FFFFFF">
                      <a:alpha val="99000"/>
                    </a:srgbClr>
                  </a:solidFill>
                </a:rPr>
                <a:t>VB</a:t>
              </a:r>
            </a:p>
          </p:txBody>
        </p:sp>
        <p:sp>
          <p:nvSpPr>
            <p:cNvPr id="58" name="Rectangle 57"/>
            <p:cNvSpPr/>
            <p:nvPr/>
          </p:nvSpPr>
          <p:spPr>
            <a:xfrm>
              <a:off x="8252771" y="1456316"/>
              <a:ext cx="2921359" cy="631772"/>
            </a:xfrm>
            <a:prstGeom prst="rect">
              <a:avLst/>
            </a:prstGeom>
            <a:solidFill>
              <a:schemeClr val="bg2">
                <a:lumMod val="50000"/>
              </a:schemeClr>
            </a:solidFill>
            <a:ln>
              <a:noFill/>
            </a:ln>
          </p:spPr>
          <p:style>
            <a:lnRef idx="2">
              <a:schemeClr val="accent1"/>
            </a:lnRef>
            <a:fillRef idx="1">
              <a:schemeClr val="lt1"/>
            </a:fillRef>
            <a:effectRef idx="0">
              <a:schemeClr val="accent1"/>
            </a:effectRef>
            <a:fontRef idx="minor">
              <a:schemeClr val="dk1"/>
            </a:fontRef>
          </p:style>
          <p:txBody>
            <a:bodyPr lIns="162258" tIns="81128" rIns="162258" bIns="81128" rtlCol="0" anchor="ctr"/>
            <a:lstStyle/>
            <a:p>
              <a:pPr algn="ctr" defTabSz="914181"/>
              <a:r>
                <a:rPr lang="en-US" sz="2799" dirty="0">
                  <a:solidFill>
                    <a:srgbClr val="FFFFFF">
                      <a:alpha val="99000"/>
                    </a:srgbClr>
                  </a:solidFill>
                </a:rPr>
                <a:t>Desktop Apps</a:t>
              </a:r>
            </a:p>
          </p:txBody>
        </p:sp>
        <p:sp>
          <p:nvSpPr>
            <p:cNvPr id="33" name="Rectangle 32"/>
            <p:cNvSpPr/>
            <p:nvPr/>
          </p:nvSpPr>
          <p:spPr>
            <a:xfrm>
              <a:off x="9397076" y="5053654"/>
              <a:ext cx="996179" cy="635378"/>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sz="2000" dirty="0">
                  <a:solidFill>
                    <a:srgbClr val="FFFFFF">
                      <a:alpha val="99000"/>
                    </a:srgbClr>
                  </a:solidFill>
                </a:rPr>
                <a:t>Win32</a:t>
              </a:r>
            </a:p>
          </p:txBody>
        </p:sp>
        <p:sp>
          <p:nvSpPr>
            <p:cNvPr id="34" name="Rectangle 33"/>
            <p:cNvSpPr/>
            <p:nvPr/>
          </p:nvSpPr>
          <p:spPr>
            <a:xfrm>
              <a:off x="10461461" y="5053651"/>
              <a:ext cx="707326" cy="635378"/>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sz="1600" dirty="0">
                  <a:solidFill>
                    <a:srgbClr val="FFFFFF">
                      <a:alpha val="99000"/>
                    </a:srgbClr>
                  </a:solidFill>
                </a:rPr>
                <a:t>.NET / SL</a:t>
              </a:r>
            </a:p>
          </p:txBody>
        </p:sp>
        <p:sp>
          <p:nvSpPr>
            <p:cNvPr id="35" name="Rectangle 34"/>
            <p:cNvSpPr/>
            <p:nvPr/>
          </p:nvSpPr>
          <p:spPr>
            <a:xfrm>
              <a:off x="8252771" y="5053654"/>
              <a:ext cx="1066324" cy="635378"/>
            </a:xfrm>
            <a:prstGeom prst="rect">
              <a:avLst/>
            </a:prstGeom>
            <a:solidFill>
              <a:schemeClr val="accent5">
                <a:lumMod val="60000"/>
                <a:lumOff val="40000"/>
              </a:schemeClr>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sz="1600" dirty="0">
                  <a:solidFill>
                    <a:srgbClr val="FFFFFF">
                      <a:alpha val="99000"/>
                    </a:srgbClr>
                  </a:solidFill>
                </a:rPr>
                <a:t>Internet Explorer</a:t>
              </a:r>
            </a:p>
          </p:txBody>
        </p:sp>
      </p:grpSp>
      <p:grpSp>
        <p:nvGrpSpPr>
          <p:cNvPr id="3" name="Group 2"/>
          <p:cNvGrpSpPr/>
          <p:nvPr/>
        </p:nvGrpSpPr>
        <p:grpSpPr>
          <a:xfrm>
            <a:off x="1014696" y="3839127"/>
            <a:ext cx="7165940" cy="1849320"/>
            <a:chOff x="1014696" y="3839230"/>
            <a:chExt cx="7165940" cy="1849801"/>
          </a:xfrm>
        </p:grpSpPr>
        <p:sp>
          <p:nvSpPr>
            <p:cNvPr id="24" name="Rectangle 23"/>
            <p:cNvSpPr/>
            <p:nvPr/>
          </p:nvSpPr>
          <p:spPr>
            <a:xfrm>
              <a:off x="1828225" y="3839230"/>
              <a:ext cx="6352411" cy="1849799"/>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endParaRPr lang="en-US" dirty="0">
                <a:solidFill>
                  <a:srgbClr val="FFFFFF">
                    <a:alpha val="99000"/>
                  </a:srgbClr>
                </a:solidFill>
              </a:endParaRPr>
            </a:p>
          </p:txBody>
        </p:sp>
        <p:sp>
          <p:nvSpPr>
            <p:cNvPr id="16" name="Rectangle 15"/>
            <p:cNvSpPr/>
            <p:nvPr/>
          </p:nvSpPr>
          <p:spPr>
            <a:xfrm>
              <a:off x="1943530" y="4361730"/>
              <a:ext cx="2036218" cy="623531"/>
            </a:xfrm>
            <a:prstGeom prst="rect">
              <a:avLst/>
            </a:prstGeom>
            <a:solidFill>
              <a:schemeClr val="bg2">
                <a:lumMod val="75000"/>
              </a:schemeClr>
            </a:solidFill>
            <a:ln w="28575">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sz="1866" dirty="0">
                  <a:solidFill>
                    <a:srgbClr val="FFFFFF">
                      <a:alpha val="99000"/>
                    </a:srgbClr>
                  </a:solidFill>
                </a:rPr>
                <a:t>Communication</a:t>
              </a:r>
            </a:p>
            <a:p>
              <a:pPr algn="ctr" defTabSz="914181"/>
              <a:r>
                <a:rPr lang="en-US" sz="1866" dirty="0">
                  <a:solidFill>
                    <a:srgbClr val="FFFFFF">
                      <a:alpha val="99000"/>
                    </a:srgbClr>
                  </a:solidFill>
                </a:rPr>
                <a:t> &amp; Data</a:t>
              </a:r>
            </a:p>
          </p:txBody>
        </p:sp>
        <p:sp>
          <p:nvSpPr>
            <p:cNvPr id="17" name="Rectangle 16"/>
            <p:cNvSpPr/>
            <p:nvPr/>
          </p:nvSpPr>
          <p:spPr>
            <a:xfrm>
              <a:off x="1943530" y="5101154"/>
              <a:ext cx="6122220" cy="476034"/>
            </a:xfrm>
            <a:prstGeom prst="rect">
              <a:avLst/>
            </a:prstGeom>
            <a:solidFill>
              <a:schemeClr val="bg2">
                <a:lumMod val="75000"/>
              </a:schemeClr>
            </a:solidFill>
            <a:ln w="28575">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sz="1866" dirty="0">
                  <a:solidFill>
                    <a:srgbClr val="FFFFFF">
                      <a:alpha val="99000"/>
                    </a:srgbClr>
                  </a:solidFill>
                </a:rPr>
                <a:t>Application Model</a:t>
              </a:r>
            </a:p>
          </p:txBody>
        </p:sp>
        <p:sp>
          <p:nvSpPr>
            <p:cNvPr id="18" name="Rectangle 17"/>
            <p:cNvSpPr/>
            <p:nvPr/>
          </p:nvSpPr>
          <p:spPr>
            <a:xfrm>
              <a:off x="6145509" y="4361729"/>
              <a:ext cx="1920240" cy="623532"/>
            </a:xfrm>
            <a:prstGeom prst="rect">
              <a:avLst/>
            </a:prstGeom>
            <a:solidFill>
              <a:schemeClr val="bg2">
                <a:lumMod val="75000"/>
              </a:schemeClr>
            </a:solidFill>
            <a:ln w="28575">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sz="1866" dirty="0">
                  <a:solidFill>
                    <a:srgbClr val="FFFFFF">
                      <a:alpha val="99000"/>
                    </a:srgbClr>
                  </a:solidFill>
                </a:rPr>
                <a:t>Devices &amp; Printing</a:t>
              </a:r>
            </a:p>
          </p:txBody>
        </p:sp>
        <p:sp>
          <p:nvSpPr>
            <p:cNvPr id="4" name="Rectangle 3"/>
            <p:cNvSpPr/>
            <p:nvPr/>
          </p:nvSpPr>
          <p:spPr>
            <a:xfrm>
              <a:off x="2940616" y="3841581"/>
              <a:ext cx="3944958" cy="369428"/>
            </a:xfrm>
            <a:prstGeom prst="rect">
              <a:avLst/>
            </a:prstGeom>
          </p:spPr>
          <p:txBody>
            <a:bodyPr wrap="square">
              <a:spAutoFit/>
            </a:bodyPr>
            <a:lstStyle/>
            <a:p>
              <a:pPr algn="ctr" defTabSz="914181"/>
              <a:r>
                <a:rPr lang="en-US" dirty="0" err="1">
                  <a:solidFill>
                    <a:srgbClr val="FFFFFF">
                      <a:alpha val="99000"/>
                    </a:srgbClr>
                  </a:solidFill>
                </a:rPr>
                <a:t>WinRT</a:t>
              </a:r>
              <a:r>
                <a:rPr lang="en-US" dirty="0">
                  <a:solidFill>
                    <a:srgbClr val="FFFFFF">
                      <a:alpha val="99000"/>
                    </a:srgbClr>
                  </a:solidFill>
                </a:rPr>
                <a:t> APIs</a:t>
              </a:r>
            </a:p>
          </p:txBody>
        </p:sp>
        <p:sp>
          <p:nvSpPr>
            <p:cNvPr id="23" name="Rectangle 22"/>
            <p:cNvSpPr/>
            <p:nvPr/>
          </p:nvSpPr>
          <p:spPr>
            <a:xfrm>
              <a:off x="4098081" y="4361730"/>
              <a:ext cx="1922623" cy="623531"/>
            </a:xfrm>
            <a:prstGeom prst="rect">
              <a:avLst/>
            </a:prstGeom>
            <a:solidFill>
              <a:schemeClr val="bg2">
                <a:lumMod val="75000"/>
              </a:schemeClr>
            </a:solidFill>
            <a:ln w="28575">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sz="1866" dirty="0">
                  <a:solidFill>
                    <a:srgbClr val="FFFFFF">
                      <a:alpha val="99000"/>
                    </a:srgbClr>
                  </a:solidFill>
                </a:rPr>
                <a:t>Graphics &amp; Media </a:t>
              </a:r>
            </a:p>
          </p:txBody>
        </p:sp>
        <p:sp>
          <p:nvSpPr>
            <p:cNvPr id="38" name="Rectangle 37"/>
            <p:cNvSpPr/>
            <p:nvPr/>
          </p:nvSpPr>
          <p:spPr>
            <a:xfrm rot="16200000">
              <a:off x="402736" y="4453539"/>
              <a:ext cx="1847452" cy="623531"/>
            </a:xfrm>
            <a:prstGeom prst="rect">
              <a:avLst/>
            </a:prstGeom>
            <a:solidFill>
              <a:schemeClr val="bg2">
                <a:lumMod val="20000"/>
                <a:lumOff val="80000"/>
              </a:schemeClr>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defTabSz="914181"/>
              <a:r>
                <a:rPr lang="en-US" sz="1466" dirty="0">
                  <a:solidFill>
                    <a:srgbClr val="000000">
                      <a:lumMod val="75000"/>
                      <a:lumOff val="25000"/>
                      <a:alpha val="99000"/>
                    </a:srgbClr>
                  </a:solidFill>
                </a:rPr>
                <a:t>System Services</a:t>
              </a:r>
            </a:p>
          </p:txBody>
        </p:sp>
      </p:grpSp>
      <p:grpSp>
        <p:nvGrpSpPr>
          <p:cNvPr id="5" name="Group 4"/>
          <p:cNvGrpSpPr/>
          <p:nvPr/>
        </p:nvGrpSpPr>
        <p:grpSpPr>
          <a:xfrm>
            <a:off x="1014696" y="2176104"/>
            <a:ext cx="7170767" cy="1584838"/>
            <a:chOff x="1014697" y="2175777"/>
            <a:chExt cx="7170767" cy="1585251"/>
          </a:xfrm>
        </p:grpSpPr>
        <p:sp>
          <p:nvSpPr>
            <p:cNvPr id="41" name="Rectangle 40"/>
            <p:cNvSpPr/>
            <p:nvPr/>
          </p:nvSpPr>
          <p:spPr>
            <a:xfrm>
              <a:off x="5901351" y="2975039"/>
              <a:ext cx="2284113" cy="784727"/>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dirty="0">
                  <a:solidFill>
                    <a:srgbClr val="FFFFFF">
                      <a:alpha val="99000"/>
                    </a:srgbClr>
                  </a:solidFill>
                </a:rPr>
                <a:t>JavaScript</a:t>
              </a:r>
            </a:p>
            <a:p>
              <a:pPr algn="ctr" defTabSz="914181"/>
              <a:r>
                <a:rPr lang="en-US" dirty="0">
                  <a:solidFill>
                    <a:srgbClr val="FFFFFF">
                      <a:alpha val="99000"/>
                    </a:srgbClr>
                  </a:solidFill>
                </a:rPr>
                <a:t>(Chakra)</a:t>
              </a:r>
            </a:p>
          </p:txBody>
        </p:sp>
        <p:sp>
          <p:nvSpPr>
            <p:cNvPr id="46" name="Rectangle 45"/>
            <p:cNvSpPr/>
            <p:nvPr/>
          </p:nvSpPr>
          <p:spPr>
            <a:xfrm>
              <a:off x="1828225" y="2975145"/>
              <a:ext cx="2048595" cy="785883"/>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dirty="0">
                  <a:solidFill>
                    <a:srgbClr val="FFFFFF">
                      <a:alpha val="99000"/>
                    </a:srgbClr>
                  </a:solidFill>
                </a:rPr>
                <a:t>C</a:t>
              </a:r>
            </a:p>
            <a:p>
              <a:pPr algn="ctr" defTabSz="914181"/>
              <a:r>
                <a:rPr lang="en-US" dirty="0">
                  <a:solidFill>
                    <a:srgbClr val="FFFFFF">
                      <a:alpha val="99000"/>
                    </a:srgbClr>
                  </a:solidFill>
                </a:rPr>
                <a:t>C++</a:t>
              </a:r>
            </a:p>
          </p:txBody>
        </p:sp>
        <p:sp>
          <p:nvSpPr>
            <p:cNvPr id="47" name="Rectangle 46"/>
            <p:cNvSpPr/>
            <p:nvPr/>
          </p:nvSpPr>
          <p:spPr>
            <a:xfrm>
              <a:off x="3952448" y="2975145"/>
              <a:ext cx="1876939" cy="785883"/>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dirty="0">
                  <a:solidFill>
                    <a:srgbClr val="FFFFFF">
                      <a:alpha val="99000"/>
                    </a:srgbClr>
                  </a:solidFill>
                </a:rPr>
                <a:t>C#</a:t>
              </a:r>
            </a:p>
            <a:p>
              <a:pPr algn="ctr" defTabSz="914181"/>
              <a:r>
                <a:rPr lang="en-US" dirty="0">
                  <a:solidFill>
                    <a:srgbClr val="FFFFFF">
                      <a:alpha val="99000"/>
                    </a:srgbClr>
                  </a:solidFill>
                </a:rPr>
                <a:t>VB</a:t>
              </a:r>
            </a:p>
          </p:txBody>
        </p:sp>
        <p:sp>
          <p:nvSpPr>
            <p:cNvPr id="30" name="Rectangle 29"/>
            <p:cNvSpPr/>
            <p:nvPr/>
          </p:nvSpPr>
          <p:spPr>
            <a:xfrm>
              <a:off x="2400330" y="2175778"/>
              <a:ext cx="2952980" cy="719190"/>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dirty="0">
                  <a:solidFill>
                    <a:srgbClr val="FFFFFF">
                      <a:alpha val="99000"/>
                    </a:srgbClr>
                  </a:solidFill>
                </a:rPr>
                <a:t>XAML</a:t>
              </a:r>
            </a:p>
          </p:txBody>
        </p:sp>
        <p:sp>
          <p:nvSpPr>
            <p:cNvPr id="32" name="Rectangle 31"/>
            <p:cNvSpPr/>
            <p:nvPr/>
          </p:nvSpPr>
          <p:spPr>
            <a:xfrm>
              <a:off x="5901479" y="2175777"/>
              <a:ext cx="2281602" cy="719191"/>
            </a:xfrm>
            <a:prstGeom prst="rect">
              <a:avLst/>
            </a:prstGeom>
            <a:solidFill>
              <a:schemeClr val="accent1"/>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r>
                <a:rPr lang="en-US" dirty="0">
                  <a:solidFill>
                    <a:srgbClr val="FFFFFF">
                      <a:alpha val="99000"/>
                    </a:srgbClr>
                  </a:solidFill>
                </a:rPr>
                <a:t>HTML / CSS</a:t>
              </a:r>
            </a:p>
          </p:txBody>
        </p:sp>
        <p:sp>
          <p:nvSpPr>
            <p:cNvPr id="36" name="Rectangle 35"/>
            <p:cNvSpPr/>
            <p:nvPr/>
          </p:nvSpPr>
          <p:spPr>
            <a:xfrm>
              <a:off x="1828225" y="2175778"/>
              <a:ext cx="486953" cy="801935"/>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endParaRPr lang="en-US" dirty="0">
                <a:solidFill>
                  <a:srgbClr val="FFFFFF">
                    <a:alpha val="99000"/>
                  </a:srgbClr>
                </a:solidFill>
              </a:endParaRPr>
            </a:p>
          </p:txBody>
        </p:sp>
        <p:sp>
          <p:nvSpPr>
            <p:cNvPr id="37" name="Rectangle 36"/>
            <p:cNvSpPr/>
            <p:nvPr/>
          </p:nvSpPr>
          <p:spPr>
            <a:xfrm>
              <a:off x="5436658" y="2175778"/>
              <a:ext cx="392730" cy="814442"/>
            </a:xfrm>
            <a:prstGeom prst="rect">
              <a:avLst/>
            </a:prstGeom>
            <a:solidFill>
              <a:schemeClr val="bg2"/>
            </a:solidFill>
            <a:ln>
              <a:noFill/>
            </a:ln>
            <a:effectLst/>
          </p:spPr>
          <p:style>
            <a:lnRef idx="1">
              <a:schemeClr val="accent1"/>
            </a:lnRef>
            <a:fillRef idx="2">
              <a:schemeClr val="accent1"/>
            </a:fillRef>
            <a:effectRef idx="1">
              <a:schemeClr val="accent1"/>
            </a:effectRef>
            <a:fontRef idx="minor">
              <a:schemeClr val="dk1"/>
            </a:fontRef>
          </p:style>
          <p:txBody>
            <a:bodyPr lIns="162258" tIns="81128" rIns="162258" bIns="81128" rtlCol="0" anchor="ctr"/>
            <a:lstStyle/>
            <a:p>
              <a:pPr algn="ctr" defTabSz="914181"/>
              <a:endParaRPr lang="en-US" dirty="0">
                <a:solidFill>
                  <a:srgbClr val="FFFFFF">
                    <a:alpha val="99000"/>
                  </a:srgbClr>
                </a:solidFill>
              </a:endParaRPr>
            </a:p>
          </p:txBody>
        </p:sp>
        <p:sp>
          <p:nvSpPr>
            <p:cNvPr id="45" name="Rectangle 44"/>
            <p:cNvSpPr/>
            <p:nvPr/>
          </p:nvSpPr>
          <p:spPr>
            <a:xfrm rot="16200000">
              <a:off x="1012141" y="2193309"/>
              <a:ext cx="628651" cy="623531"/>
            </a:xfrm>
            <a:prstGeom prst="rect">
              <a:avLst/>
            </a:prstGeom>
            <a:solidFill>
              <a:schemeClr val="bg2">
                <a:lumMod val="20000"/>
                <a:lumOff val="80000"/>
              </a:schemeClr>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defTabSz="914181"/>
              <a:r>
                <a:rPr lang="en-US" sz="1466" dirty="0">
                  <a:solidFill>
                    <a:srgbClr val="000000">
                      <a:lumMod val="75000"/>
                      <a:lumOff val="25000"/>
                      <a:alpha val="99000"/>
                    </a:srgbClr>
                  </a:solidFill>
                </a:rPr>
                <a:t>View</a:t>
              </a:r>
            </a:p>
          </p:txBody>
        </p:sp>
        <p:sp>
          <p:nvSpPr>
            <p:cNvPr id="59" name="Rectangle 58"/>
            <p:cNvSpPr/>
            <p:nvPr/>
          </p:nvSpPr>
          <p:spPr>
            <a:xfrm rot="16200000">
              <a:off x="894066" y="3015600"/>
              <a:ext cx="864794" cy="623531"/>
            </a:xfrm>
            <a:prstGeom prst="rect">
              <a:avLst/>
            </a:prstGeom>
            <a:solidFill>
              <a:schemeClr val="bg2">
                <a:lumMod val="20000"/>
                <a:lumOff val="80000"/>
              </a:schemeClr>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defTabSz="914181"/>
              <a:r>
                <a:rPr lang="en-US" sz="1466" dirty="0">
                  <a:solidFill>
                    <a:srgbClr val="000000">
                      <a:lumMod val="75000"/>
                      <a:lumOff val="25000"/>
                      <a:alpha val="99000"/>
                    </a:srgbClr>
                  </a:solidFill>
                </a:rPr>
                <a:t>Model Controller</a:t>
              </a:r>
            </a:p>
          </p:txBody>
        </p:sp>
      </p:grpSp>
      <p:grpSp>
        <p:nvGrpSpPr>
          <p:cNvPr id="7" name="Group 6"/>
          <p:cNvGrpSpPr/>
          <p:nvPr/>
        </p:nvGrpSpPr>
        <p:grpSpPr>
          <a:xfrm>
            <a:off x="1014694" y="5772084"/>
            <a:ext cx="10154094" cy="657163"/>
            <a:chOff x="1014694" y="5772690"/>
            <a:chExt cx="10154094" cy="657335"/>
          </a:xfrm>
        </p:grpSpPr>
        <p:sp>
          <p:nvSpPr>
            <p:cNvPr id="28" name="Rectangle 27"/>
            <p:cNvSpPr/>
            <p:nvPr/>
          </p:nvSpPr>
          <p:spPr>
            <a:xfrm>
              <a:off x="1828354" y="5772690"/>
              <a:ext cx="9340434" cy="645459"/>
            </a:xfrm>
            <a:prstGeom prst="rect">
              <a:avLst/>
            </a:prstGeom>
            <a:solidFill>
              <a:schemeClr val="accent2"/>
            </a:solidFill>
            <a:ln>
              <a:noFill/>
            </a:ln>
            <a:effectLst/>
          </p:spPr>
          <p:style>
            <a:lnRef idx="1">
              <a:schemeClr val="accent3"/>
            </a:lnRef>
            <a:fillRef idx="2">
              <a:schemeClr val="accent3"/>
            </a:fillRef>
            <a:effectRef idx="1">
              <a:schemeClr val="accent3"/>
            </a:effectRef>
            <a:fontRef idx="minor">
              <a:schemeClr val="dk1"/>
            </a:fontRef>
          </p:style>
          <p:txBody>
            <a:bodyPr lIns="162258" tIns="81128" rIns="162258" bIns="81128" rtlCol="0" anchor="ctr"/>
            <a:lstStyle/>
            <a:p>
              <a:pPr algn="ctr" defTabSz="914181"/>
              <a:r>
                <a:rPr lang="en-US" sz="2799" dirty="0">
                  <a:solidFill>
                    <a:srgbClr val="FFFFFF">
                      <a:alpha val="99000"/>
                    </a:srgbClr>
                  </a:solidFill>
                </a:rPr>
                <a:t>Windows Core OS Services</a:t>
              </a:r>
            </a:p>
          </p:txBody>
        </p:sp>
        <p:sp>
          <p:nvSpPr>
            <p:cNvPr id="60" name="Rectangle 59"/>
            <p:cNvSpPr/>
            <p:nvPr/>
          </p:nvSpPr>
          <p:spPr>
            <a:xfrm rot="16200000">
              <a:off x="1003730" y="5795529"/>
              <a:ext cx="645460" cy="623531"/>
            </a:xfrm>
            <a:prstGeom prst="rect">
              <a:avLst/>
            </a:prstGeom>
            <a:solidFill>
              <a:schemeClr val="accent2">
                <a:lumMod val="20000"/>
                <a:lumOff val="80000"/>
              </a:schemeClr>
            </a:solidFill>
            <a:ln w="28575">
              <a:solidFill>
                <a:schemeClr val="tx1"/>
              </a:solidFill>
            </a:ln>
            <a:effectLst/>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defTabSz="914181"/>
              <a:r>
                <a:rPr lang="en-US" sz="1466" dirty="0">
                  <a:solidFill>
                    <a:srgbClr val="000000">
                      <a:lumMod val="75000"/>
                      <a:lumOff val="25000"/>
                      <a:alpha val="99000"/>
                    </a:srgbClr>
                  </a:solidFill>
                </a:rPr>
                <a:t>Core</a:t>
              </a:r>
            </a:p>
          </p:txBody>
        </p:sp>
      </p:grpSp>
    </p:spTree>
    <p:extLst>
      <p:ext uri="{BB962C8B-B14F-4D97-AF65-F5344CB8AC3E}">
        <p14:creationId xmlns:p14="http://schemas.microsoft.com/office/powerpoint/2010/main" val="201587351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quarter" idx="10"/>
          </p:nvPr>
        </p:nvSpPr>
        <p:spPr/>
        <p:txBody>
          <a:bodyPr/>
          <a:lstStyle/>
          <a:p>
            <a:r>
              <a:rPr lang="en-US" dirty="0" smtClean="0"/>
              <a:t>Hello, World!</a:t>
            </a:r>
            <a:endParaRPr lang="ru-RU" dirty="0"/>
          </a:p>
        </p:txBody>
      </p:sp>
      <p:sp>
        <p:nvSpPr>
          <p:cNvPr id="5" name="Текст 4"/>
          <p:cNvSpPr>
            <a:spLocks noGrp="1"/>
          </p:cNvSpPr>
          <p:nvPr>
            <p:ph type="body" sz="quarter" idx="11"/>
          </p:nvPr>
        </p:nvSpPr>
        <p:spPr/>
        <p:txBody>
          <a:bodyPr/>
          <a:lstStyle/>
          <a:p>
            <a:r>
              <a:rPr lang="en-US" dirty="0" smtClean="0"/>
              <a:t>Demo</a:t>
            </a:r>
            <a:endParaRPr lang="ru-RU" dirty="0"/>
          </a:p>
        </p:txBody>
      </p:sp>
    </p:spTree>
    <p:extLst>
      <p:ext uri="{BB962C8B-B14F-4D97-AF65-F5344CB8AC3E}">
        <p14:creationId xmlns:p14="http://schemas.microsoft.com/office/powerpoint/2010/main" val="245742258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990F116-B58F-4255-B05B-DA3808E0E5C6}">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433</TotalTime>
  <Words>423</Words>
  <Application>Microsoft Office PowerPoint</Application>
  <PresentationFormat>Произвольный</PresentationFormat>
  <Paragraphs>83</Paragraphs>
  <Slides>6</Slides>
  <Notes>3</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6</vt:i4>
      </vt:variant>
    </vt:vector>
  </HeadingPairs>
  <TitlesOfParts>
    <vt:vector size="14"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Платформа Windows 8</vt:lpstr>
      <vt:lpstr>Платформа Windows 8</vt:lpstr>
      <vt:lpstr>Презентация PowerPoint</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72</cp:revision>
  <dcterms:created xsi:type="dcterms:W3CDTF">2012-01-14T00:09:53Z</dcterms:created>
  <dcterms:modified xsi:type="dcterms:W3CDTF">2013-03-27T08:31:38Z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