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8" r:id="rId3"/>
    <p:sldId id="259" r:id="rId4"/>
    <p:sldId id="260" r:id="rId5"/>
    <p:sldId id="261" r:id="rId6"/>
    <p:sldId id="270" r:id="rId7"/>
    <p:sldId id="271" r:id="rId8"/>
    <p:sldId id="272" r:id="rId9"/>
    <p:sldId id="273" r:id="rId10"/>
    <p:sldId id="262" r:id="rId11"/>
    <p:sldId id="274" r:id="rId12"/>
    <p:sldId id="275" r:id="rId13"/>
    <p:sldId id="276" r:id="rId14"/>
    <p:sldId id="277" r:id="rId1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0" d="100"/>
          <a:sy n="120" d="100"/>
        </p:scale>
        <p:origin x="-137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DFCD38FB-0604-4381-B9A6-48E452A430A0}" type="datetimeFigureOut">
              <a:rPr lang="ru-RU"/>
              <a:pPr>
                <a:defRPr/>
              </a:pPr>
              <a:t>01.03.2014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F4BCEA7-8996-4960-A2E8-A9D88612140F}"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8E0D3DF7-9517-49C5-B579-EDF8A971C87A}" type="datetimeFigureOut">
              <a:rPr lang="ru-RU"/>
              <a:pPr>
                <a:defRPr/>
              </a:pPr>
              <a:t>01.03.2014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48462B7-C21B-4632-BE69-4784E067F149}"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3D5D4735-9A46-4635-AAAC-0650DF09329D}" type="datetimeFigureOut">
              <a:rPr lang="ru-RU"/>
              <a:pPr>
                <a:defRPr/>
              </a:pPr>
              <a:t>01.03.2014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893A773-DAEE-453C-9071-2626094A474A}"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C7DE5EC0-3DD2-45DE-8A38-AEA36ACA707F}" type="datetimeFigureOut">
              <a:rPr lang="ru-RU"/>
              <a:pPr>
                <a:defRPr/>
              </a:pPr>
              <a:t>01.03.2014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D72C9E8-647B-46D0-9BD9-6C472C8FCF3D}"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75D764A6-30D1-4B46-BE0C-BFF2B8000364}" type="datetimeFigureOut">
              <a:rPr lang="ru-RU"/>
              <a:pPr>
                <a:defRPr/>
              </a:pPr>
              <a:t>01.03.2014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0A5ED0A-DAEE-4D58-BB17-D4F7D4EA1DED}"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81CFAA2E-ABC1-490B-A16B-1971D5FFE367}" type="datetimeFigureOut">
              <a:rPr lang="ru-RU"/>
              <a:pPr>
                <a:defRPr/>
              </a:pPr>
              <a:t>01.03.2014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1A927306-674B-41C0-B5A1-A1EAD463A110}"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A04CD66B-7BAD-45BB-AF07-B67ADBE7AA01}" type="datetimeFigureOut">
              <a:rPr lang="ru-RU"/>
              <a:pPr>
                <a:defRPr/>
              </a:pPr>
              <a:t>01.03.2014</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20BC2617-72F6-4060-9A84-B788B118E048}"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AA0AD366-DD5A-4928-AD71-C72270E0BCA4}" type="datetimeFigureOut">
              <a:rPr lang="ru-RU"/>
              <a:pPr>
                <a:defRPr/>
              </a:pPr>
              <a:t>01.03.2014</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6FA07671-B315-43C5-B0DF-FF85B9A39D30}"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27CF2259-AEDA-4DA1-BC2E-461880408899}" type="datetimeFigureOut">
              <a:rPr lang="ru-RU"/>
              <a:pPr>
                <a:defRPr/>
              </a:pPr>
              <a:t>01.03.2014</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2953E4B1-C583-4182-B2FB-9DBCC68D7F6E}"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62A936A2-8EB8-415F-A786-1D0C54A9D934}" type="datetimeFigureOut">
              <a:rPr lang="ru-RU"/>
              <a:pPr>
                <a:defRPr/>
              </a:pPr>
              <a:t>01.03.2014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1EF86F2E-E54F-46DE-AF5F-1DF490A38FAA}"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C192404C-A05E-4833-A72C-B4C023B0D692}" type="datetimeFigureOut">
              <a:rPr lang="ru-RU"/>
              <a:pPr>
                <a:defRPr/>
              </a:pPr>
              <a:t>01.03.2014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30DADF43-1331-484A-832D-606C3FAAD717}"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1A08CCB-817B-4105-8DAF-1092AC5E4D35}" type="datetimeFigureOut">
              <a:rPr lang="ru-RU"/>
              <a:pPr>
                <a:defRPr/>
              </a:pPr>
              <a:t>01.03.2014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4F438A6-06AC-4A38-BB52-68D72377FC09}"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http://cs322528.vk.me/v322528265/57b/ARHMH-kXQlM.jpg"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http://cs322528.vk.me/v322528265/57b/ARHMH-kXQlM.jpg"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http://cs322528.vk.me/v322528265/57b/ARHMH-kXQlM.jpg"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http://cs322528.vk.me/v322528265/57b/ARHMH-kXQlM.jpg"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http://cs322528.vk.me/v322528265/57b/ARHMH-kXQlM.jpg"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http://cs322528.vk.me/v322528265/57b/ARHMH-kXQlM.jp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http://cs322528.vk.me/v322528265/57b/ARHMH-kXQlM.jp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http://cs322528.vk.me/v322528265/57b/ARHMH-kXQlM.jp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http://cs322528.vk.me/v322528265/57b/ARHMH-kXQlM.jp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http://cs322528.vk.me/v322528265/57b/ARHMH-kXQlM.jpg"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http://cs322528.vk.me/v322528265/57b/ARHMH-kXQlM.jp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http://cs322528.vk.me/v322528265/57b/ARHMH-kXQlM.jp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http://cs322528.vk.me/v322528265/57b/ARHMH-kXQlM.jpg"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image" Target="http://cs322528.vk.me/v322528265/57b/ARHMH-kXQlM.jpg"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Заголовок 1"/>
          <p:cNvSpPr>
            <a:spLocks noGrp="1"/>
          </p:cNvSpPr>
          <p:nvPr>
            <p:ph type="ctrTitle"/>
          </p:nvPr>
        </p:nvSpPr>
        <p:spPr>
          <a:xfrm>
            <a:off x="1476375" y="2205038"/>
            <a:ext cx="6911975" cy="1470025"/>
          </a:xfrm>
        </p:spPr>
        <p:txBody>
          <a:bodyPr/>
          <a:lstStyle/>
          <a:p>
            <a:pPr eaLnBrk="1" hangingPunct="1"/>
            <a:r>
              <a:rPr lang="ru-RU" sz="2800" b="1" smtClean="0"/>
              <a:t>Экспертная оценка рынка и проработка бизнес-модели</a:t>
            </a:r>
            <a:endParaRPr lang="ru-RU" sz="2800" smtClean="0">
              <a:latin typeface="Arial" charset="0"/>
              <a:cs typeface="Arial" charset="0"/>
            </a:endParaRPr>
          </a:p>
        </p:txBody>
      </p:sp>
      <p:pic>
        <p:nvPicPr>
          <p:cNvPr id="2051" name="Рисунок 2" descr="logos"/>
          <p:cNvPicPr>
            <a:picLocks noChangeAspect="1" noChangeArrowheads="1"/>
          </p:cNvPicPr>
          <p:nvPr/>
        </p:nvPicPr>
        <p:blipFill>
          <a:blip r:embed="rId2" cstate="print"/>
          <a:srcRect l="2728" t="76627" r="60995" b="6989"/>
          <a:stretch>
            <a:fillRect/>
          </a:stretch>
        </p:blipFill>
        <p:spPr bwMode="auto">
          <a:xfrm>
            <a:off x="0" y="0"/>
            <a:ext cx="3176588" cy="955675"/>
          </a:xfrm>
          <a:prstGeom prst="rect">
            <a:avLst/>
          </a:prstGeom>
          <a:noFill/>
          <a:ln w="9525">
            <a:noFill/>
            <a:miter lim="800000"/>
            <a:headEnd/>
            <a:tailEnd/>
          </a:ln>
        </p:spPr>
      </p:pic>
      <p:pic>
        <p:nvPicPr>
          <p:cNvPr id="2052" name="Picture 5" descr="QD community"/>
          <p:cNvPicPr>
            <a:picLocks noChangeAspect="1" noChangeArrowheads="1"/>
          </p:cNvPicPr>
          <p:nvPr/>
        </p:nvPicPr>
        <p:blipFill>
          <a:blip r:embed="rId3" r:link="rId4" cstate="print"/>
          <a:srcRect/>
          <a:stretch>
            <a:fillRect/>
          </a:stretch>
        </p:blipFill>
        <p:spPr bwMode="auto">
          <a:xfrm>
            <a:off x="7596188" y="5300663"/>
            <a:ext cx="1397000" cy="1416050"/>
          </a:xfrm>
          <a:prstGeom prst="rect">
            <a:avLst/>
          </a:prstGeom>
          <a:noFill/>
          <a:ln w="9525">
            <a:noFill/>
            <a:miter lim="800000"/>
            <a:headEnd/>
            <a:tailEnd/>
          </a:ln>
        </p:spPr>
      </p:pic>
      <p:pic>
        <p:nvPicPr>
          <p:cNvPr id="2053" name="Рисунок 3" descr="logos"/>
          <p:cNvPicPr>
            <a:picLocks noChangeAspect="1" noChangeArrowheads="1"/>
          </p:cNvPicPr>
          <p:nvPr/>
        </p:nvPicPr>
        <p:blipFill>
          <a:blip r:embed="rId2" cstate="print"/>
          <a:srcRect l="74638" t="73976" r="8186" b="4819"/>
          <a:stretch>
            <a:fillRect/>
          </a:stretch>
        </p:blipFill>
        <p:spPr bwMode="auto">
          <a:xfrm>
            <a:off x="7419975" y="0"/>
            <a:ext cx="1724025" cy="14224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Рисунок 2" descr="logos"/>
          <p:cNvPicPr>
            <a:picLocks noChangeAspect="1" noChangeArrowheads="1"/>
          </p:cNvPicPr>
          <p:nvPr/>
        </p:nvPicPr>
        <p:blipFill>
          <a:blip r:embed="rId2" cstate="print"/>
          <a:srcRect l="2728" t="76627" r="60995" b="6989"/>
          <a:stretch>
            <a:fillRect/>
          </a:stretch>
        </p:blipFill>
        <p:spPr bwMode="auto">
          <a:xfrm>
            <a:off x="0" y="0"/>
            <a:ext cx="2843213" cy="855663"/>
          </a:xfrm>
          <a:prstGeom prst="rect">
            <a:avLst/>
          </a:prstGeom>
          <a:noFill/>
          <a:ln w="9525">
            <a:noFill/>
            <a:miter lim="800000"/>
            <a:headEnd/>
            <a:tailEnd/>
          </a:ln>
        </p:spPr>
      </p:pic>
      <p:pic>
        <p:nvPicPr>
          <p:cNvPr id="11267" name="Picture 5" descr="QD community"/>
          <p:cNvPicPr>
            <a:picLocks noChangeAspect="1" noChangeArrowheads="1"/>
          </p:cNvPicPr>
          <p:nvPr/>
        </p:nvPicPr>
        <p:blipFill>
          <a:blip r:embed="rId3" r:link="rId4" cstate="print"/>
          <a:srcRect/>
          <a:stretch>
            <a:fillRect/>
          </a:stretch>
        </p:blipFill>
        <p:spPr bwMode="auto">
          <a:xfrm>
            <a:off x="7893050" y="5589588"/>
            <a:ext cx="1250950" cy="1268412"/>
          </a:xfrm>
          <a:prstGeom prst="rect">
            <a:avLst/>
          </a:prstGeom>
          <a:noFill/>
          <a:ln w="9525">
            <a:noFill/>
            <a:miter lim="800000"/>
            <a:headEnd/>
            <a:tailEnd/>
          </a:ln>
        </p:spPr>
      </p:pic>
      <p:pic>
        <p:nvPicPr>
          <p:cNvPr id="11268" name="Рисунок 3" descr="logos"/>
          <p:cNvPicPr>
            <a:picLocks noChangeAspect="1" noChangeArrowheads="1"/>
          </p:cNvPicPr>
          <p:nvPr/>
        </p:nvPicPr>
        <p:blipFill>
          <a:blip r:embed="rId2" cstate="print"/>
          <a:srcRect l="74638" t="73976" r="8186" b="4819"/>
          <a:stretch>
            <a:fillRect/>
          </a:stretch>
        </p:blipFill>
        <p:spPr bwMode="auto">
          <a:xfrm>
            <a:off x="7599363" y="0"/>
            <a:ext cx="1544637" cy="1273175"/>
          </a:xfrm>
          <a:prstGeom prst="rect">
            <a:avLst/>
          </a:prstGeom>
          <a:noFill/>
          <a:ln w="9525">
            <a:noFill/>
            <a:miter lim="800000"/>
            <a:headEnd/>
            <a:tailEnd/>
          </a:ln>
        </p:spPr>
      </p:pic>
      <p:sp>
        <p:nvSpPr>
          <p:cNvPr id="5" name="TextBox 4"/>
          <p:cNvSpPr txBox="1"/>
          <p:nvPr/>
        </p:nvSpPr>
        <p:spPr>
          <a:xfrm>
            <a:off x="255588" y="2060575"/>
            <a:ext cx="4748460" cy="1938992"/>
          </a:xfrm>
          <a:prstGeom prst="rect">
            <a:avLst/>
          </a:prstGeom>
          <a:noFill/>
        </p:spPr>
        <p:txBody>
          <a:bodyPr wrap="square">
            <a:spAutoFit/>
          </a:bodyPr>
          <a:lstStyle/>
          <a:p>
            <a:pPr fontAlgn="auto">
              <a:spcBef>
                <a:spcPts val="0"/>
              </a:spcBef>
              <a:spcAft>
                <a:spcPts val="0"/>
              </a:spcAft>
              <a:defRPr/>
            </a:pPr>
            <a:r>
              <a:rPr lang="ru-RU" sz="2000" dirty="0">
                <a:latin typeface="+mn-lt"/>
                <a:cs typeface="+mn-cs"/>
              </a:rPr>
              <a:t>Главное </a:t>
            </a:r>
            <a:r>
              <a:rPr lang="ru-RU" sz="2000" dirty="0">
                <a:latin typeface="+mn-lt"/>
                <a:cs typeface="+mn-cs"/>
              </a:rPr>
              <a:t>правило:</a:t>
            </a:r>
            <a:endParaRPr lang="ru-RU" sz="2000" dirty="0">
              <a:latin typeface="+mn-lt"/>
              <a:cs typeface="+mn-cs"/>
            </a:endParaRPr>
          </a:p>
          <a:p>
            <a:pPr fontAlgn="auto">
              <a:spcBef>
                <a:spcPts val="0"/>
              </a:spcBef>
              <a:spcAft>
                <a:spcPts val="0"/>
              </a:spcAft>
              <a:defRPr/>
            </a:pPr>
            <a:endParaRPr lang="ru-RU" sz="2000" dirty="0">
              <a:latin typeface="+mn-lt"/>
              <a:cs typeface="+mn-cs"/>
            </a:endParaRPr>
          </a:p>
          <a:p>
            <a:pPr algn="just" fontAlgn="auto">
              <a:spcBef>
                <a:spcPts val="0"/>
              </a:spcBef>
              <a:spcAft>
                <a:spcPts val="0"/>
              </a:spcAft>
              <a:defRPr/>
            </a:pPr>
            <a:r>
              <a:rPr lang="ru-RU" sz="2000" dirty="0">
                <a:latin typeface="+mn-lt"/>
                <a:cs typeface="+mn-cs"/>
              </a:rPr>
              <a:t>Приготовьтесь слушать. У вас нет задачи переубедить собеседника или вступать с ним в спор. Лучше всего воспользоваться навыками активного слушания. </a:t>
            </a:r>
          </a:p>
        </p:txBody>
      </p:sp>
      <p:sp>
        <p:nvSpPr>
          <p:cNvPr id="11270" name="Заголовок 1"/>
          <p:cNvSpPr>
            <a:spLocks noGrp="1"/>
          </p:cNvSpPr>
          <p:nvPr>
            <p:ph type="title"/>
          </p:nvPr>
        </p:nvSpPr>
        <p:spPr>
          <a:xfrm>
            <a:off x="1835150" y="404813"/>
            <a:ext cx="5572125" cy="1143000"/>
          </a:xfrm>
        </p:spPr>
        <p:txBody>
          <a:bodyPr/>
          <a:lstStyle/>
          <a:p>
            <a:pPr eaLnBrk="1" hangingPunct="1"/>
            <a:r>
              <a:rPr lang="ru-RU" sz="2800" dirty="0" smtClean="0">
                <a:latin typeface="Arial" charset="0"/>
                <a:cs typeface="Arial" charset="0"/>
              </a:rPr>
              <a:t>Проведение интервью</a:t>
            </a:r>
          </a:p>
        </p:txBody>
      </p:sp>
      <p:sp>
        <p:nvSpPr>
          <p:cNvPr id="11272" name="AutoShape 8" descr="data:image/jpeg;base64,/9j/4AAQSkZJRgABAQAAAQABAAD/2wCEAAkGBhMSERUTEhQVFBUWFxwWGRgWFxgaHhscGxsbGB8aGhoZICYeGxsjGxcdIDIhIycsLSwvGB8xNTEqNSYrLCsBCQoKBQUFDQUFDSkYEhgpKSkpKSkpKSkpKSkpKSkpKSkpKSkpKSkpKSkpKSkpKSkpKSkpKSkpKSkpKSkpKSkpKf/AABEIAL4A0gMBIgACEQEDEQH/xAAcAAACAgMBAQAAAAAAAAAAAAAABQQGAgMHAQj/xABCEAACAQMCBAQFAgMFBgUFAAABAgMABBESIQUGMUETIlFhBxQycYFCkSNSgmJyobHBFSQzQ1OSFjRj4fAlc6Ky0f/EABQBAQAAAAAAAAAAAAAAAAAAAAD/xAAUEQEAAAAAAAAAAAAAAAAAAAAA/9oADAMBAAIRAxEAPwDuNFFFAUUUUBSrjnM9tZ6PmJNBckIoVmZiNzpVAWP7VOv75IYnlkOlI1LsfQKMk/sKq/JdjqRuJXP/AB7nzjV0ih/5ca+g04JPUlqB5wrmOC4JWN/OoyUdWRwPXQ4DY98YpnSbisEFwAJNUbKf4cuGQox6FHPQ5xsdjsCD0rPhPEX1m3uMeMi6gy7CVOmsD9Jzsy9iRvgigbUUUUBRWu5uUjRnkZURQWZmIAAHUknYCqf/AOMbq8OOF26tFj/zVzqSMn/00A1yffYbEUF0oqqpy5xA7vxNweuIraAKPYawxI+5ranBuIxnUt+kox9E9smD/VCyEf49ehoLLRSBOZJIjpvYDCP+tGxkh+7NgNHv/OuPenyOCAQcg7gig9ooooCiiqNd8Rl4rPJbWzmKyjJjuLhfqkfvBCf0gA+Z9/T7gw4lz6glNvaRSXs6/UkWAqf35W8gPtuayi4txMLqexgOd9CXfnA9PNGELe2QPcVLs7WO3RbWyRI1TYnBKpnB3wQXcgg4z7k9Myf9nzKMrcMzDs6R6T7HQoIH2PfvQe8I4/HcFkAaOVPrikGl1z0OO6nsy5B9dqZUj4jam5iEsY8O5hJMZO5Vx1jPTVG+MH1BBGDgibwHi63VtFcICBIgbB6qe6n3Ugj8UE+iiigKKKKAooooCiiigqfxPc/IMg38WWKI748ryKp/GKfQwBn6DRHhVGP1Dq342A9MN7Ul5/OI7XO6/O2+r7eIMf8A5YpzwcDQ5HQyyH0/Wc/45oJdxGGUqQCDtvVV4mrqGeMFprUNLD/bj6NA7HrkDHXb+GeoNO7ziyA/qKqdLOFJUE5GCw99j2HcikdzcsJoXUjOsRkEZDK3lI65Az/iooLRZXiyxpIhyrqGU+oIyK2TTKilmIVVBJJIAAG5JJ2AA71XeRpAkc1rne1neID0jY+JH+NDgf00r5yuzeXCcOTPgriW9Zf5OqW+ezSnruCFGehoI8CnjE4kmBHDkbMEecG5ZT/xpAN/CUjyqcZyCfSr/HGFAVQAAMAAYAA7ADoKg8IgIXJAUEAAAAeUdPTAA2Ax2ydztOlkCgsxAAGSScAD1JPaghy8T6+GA4U4ZiwVFx1y3c+wBx3xUeO4uHIKG2K6gGIZ3x6gYwM17w+8tbtFaFo5VjIK4AOk42Ok9Num32phFlU87LkDLMBpHucEnA/NBsZQQQRkHYg1W72zexPjWql4Af4tsvZf57cdmB3MY2YZwA2Mu+HcVhuFLwSxyqDpLRurjI7ZUnetXFmbCgAEFhq9QMjzL7qTq/FBIsr1Jo0liYOjqGVh0IO4Nb6qaxy2mbiBDJA5Jnt4/MY3Bw0kCjr5gS0Q6nJXzZDO7rmGCO1N20g8EJr1+3oPfO2OudqBLzxxCVjFYWz6J7okM46xQKP4kg9G3Cj3b2ps8SWdqscCKoUCONegz0GcflifYmlXIvD5mV766BFxdHOg/wDKhGfCix2IU6j7sc7itvFuIq07LnAhAy4KkhjhmAU/q0lV9tZPagn8P0RsF1DUeilvMdR+rBOck7nb/wBm1VqxCSeRowQxDDGSRn9Rf6i22dXt12p5w5iYkLEk46nqfc0GuNCs7Y6OocjPRlwuQPcY/wC391HJq+G13b4wIrpyvppmAnAHsDIR+KbyLm5U5+mNsj1yy4z+xpRy3JqvOI+08S9uot499vX3oLJRRRQFFFFAUUUUBRRRQVX4lHTZeJsfCmhlIJxkJKpIz2ppbxjQ8allBmOdPUBz4h+wIbr1Gqo3P1ur8NuldtA8FjqzjBUagc/3gKqvHOeTDFw25jj8UXaAyaNmwiLJlcnGV84OT0J3oL9cBEj0nSiKMb7KOgA9MbgYrm91xkNIQmXEUjYEg8ymJ1DI2/UYyp7qQeoOd3HeGNcKvE/GN7HDL4gtxHoRYRkOPCOS1zH9WW3ymMDYVWviNyw8lyt5bLHNHcw5BEmkJKFXFyADudAGPcb9cUF85ohvLWeS6s1V1uEjjk1B28F0YgT+GgLSLobBVd/Kp6ZrXy5wpI7dXV/F8VnlkmdWLTSY3kZNiqjSQE9gOpq2FjHbqC+p9KpqO2WIC6j6b7n817ZoHjXY6QQUy2osF+liT641fsaCTAmlQN9h36/c+9ct5m55t7mYLLLHHZITpMurRcOp+vSnmkhQrsowHYZJAAyz+MfNUkFvHZ2u91eN4SBT5gpIUkehOdIPuT2rmXxV5bHDbS0gJ8SafLTykDfwwgWNNvLGuroMZwCfYOz8G4zG6fM208V1FgLL4aKGXGcY07gKGzoYE4yQexd8SnO0SqrNIGHnGVCgblh+obgacjOeoGTXz/8ADzmO0imsIbZHV5EmS9Y58+pWKjqQwXSGG2wOOpNdU5w4zNbw2cUWpZropaK+AfDLlNT7/qChsD1+1Bt4rwpoHEts8C3CKMBVWPVGNhHNGp88Xoy4ZDuMjKmxcG4tHe24kUEBsq6E+ZGGzI2O4O3odiNiK+XuVeOWsHEZZb6N5oysy/xPO4Yg6WOfqfbTnbBbParp8BObpWvnt5ZAVliJAbq0iYwfdvDyCepCDOcCg7VxniZtVXwoHneRyAiMi74LEkyMABsTt+1UzgHw8uJnL8RZfAMz3ItFJYGR3Zw0z9H0hgNKjBwM983Tj0wQROdwrs37QymmNu5KKWGCQCR6HG4oCeUIjMeign9hmqDcy74OrZi7oSBl3ySOn1fxMf0r6Vcrg+K+nqkfmb0LDdU/H1H7LXOr3h093fQwQTGBTF8zLKgBfBYooQnYMWDb9t/yF+4BYlULMTrbruDsAAADjoMY/FTeF/8ACX7f61XLHiUljast3KrmOR18YgL5Sx8MMFHnmKkHSi5JOOvVxwnisTWcc6FjGYwylxhmGO465OOlBvtzqmlbGyhYwTjc7sce3mX9jSvknDxS3AyBc3Esoz/KD4Sn8pEp/NY8cme3sisYPjTvoUDc+JO3mI/uhmb2CU74bYJBDHDGMJGgRfsox++1BJooooCiiigKK03l4kUbySMFRFLMx6BQMkn8CqNypz7e30ySx2OLCR2RZTINY0g+dlzjSSMYHfuaC733EIoU1zSJGmQNTsFGScAZbbc7Up4lzR4N5bWxiJW5DaJta6dSrq0Y65Ixj13x0qivxeTxOIJxBjLw57l7V89bbIVkfIGREQ4Gf0kA9zWrnnlV0ggWS6lujGrLZQxw6XMmkKjySxnBCZU5woOPegsHF+cHWzl+ajizDN4N7F5t4JMr4kOSCQyMGGc5w46jamcrcCF6kVkrytBaXUjBstE0lnOjKjKTgsrPlTjAKk4rpUXJkNwLae+iSW6iiQMx3BcDJJX6WwxYjI21HHWo/MdsLS5tb1FCxr/us+MDEUjDQcdNKSkfhzQSeSeCJBEXVPDkYLHKqk6NUOY9YUk4LKBk9SAuelecds1mR5iThFeNAMEEnynr6uFUf3d+tMbX+FcPHjyzfxVO2NWyuv5wG+7N7Vov1HjIkX/NyWwMgacHxPQHbHvkelBlxucgxxqd2zsds9E+rt9WacqNqjXVjreNidkJOPXbb7EHfNZXN4E22z7n3A/1oKNY8L+Y5iuJ5CGWzgjjiAP0tKpY5Hrgt/3D8SPiv8OzxW3Tw2CzwkmPV9LBsalb0zpGD2x71p5UlW34rfRSNj5kxzQs2AHAUqUDDqy+nXGTvgmrXx7ma3s01zyBc/Sg8zuf5UQeZj9h98UHztyp8L7uLi9pBdx+GC5l2dW1JFhjjSTsThd/5q7R8QlPzHCmP0i+UE98sjBR9idv2qlck86XN/f3N5HaPM+kQQqzrHFDHnUdchyS5OCQqk/YYp98ReIXT2EnzNs1s0ZSaOaGT5hFeNg66wFV1HUatOAe9Ag+IHwFee4a4sHRRKxaSOQkBWJyShAPlO50np222Ba/CU8K4dcXbOr3sWmdHXOmNYmDsq5wSWUMCT1GBjrnpHB+con0x3DJDOVDYYlUkU4xJC7bOjZyBnUM4IBFVf4pcwi5jPDbQiSWQp4xXdYoyVIDN01SHSoXO+r3oLXzbKTaiRfVcA7Z8UGIA9sZlGcnpmm62+qILqPQeZSQT06Hrv8A61XprqOW3ljZ1SFE3ZsYRVGQSdgMYBz6CpPLfO9jeHw7WUMVGANLrkLgHRrA1Ae3TvQPY4AqhVAUAYAHQVTeIcmhkt28SeCcIsBa3lK6hqJ0vjqq6mbIwcZ3FXaoV3pEiMQzMAdKqPwWPbocb+tBQuI8MlhgQTgC6nm+UhZSzxwRufNIhxlZDGGJdvMznqBsIHFb1bvitrbaGjsLWQRpIoJR7hMEIGGy4KeGD3xIo+rbpgu5Tt4JB93XA9yRv+ADXPubOXXgKx2LSSXczvOkGtVhifGXudGnbBIChm06nU4yKBvw7mJbzjDwqjmK0ibRIPoaUkI5z3KjKDHfxKu9cituFxcPt47O4LCa6w9xoJ8R116EtoSv1uWfDMp2zIxxrFdBtOMM1yIIEEkESlJpS5ykgA0xjIPiNj6t9sjO+1A8orVBdI+rQytpbS2kg4YYJBx0OCNvettAUUUUETi/DVuIJYHyFljaM464YFcj33rlnD343w+1/wBmwWYkdTpgu0KmPSWLEur7BgD3/Y9+vUUCTg3LSxJN4p8VrlhJMGAKFiiowVSPoOnODnrTmOMKAFAAAwANgANgAB2rKigKjcS4ek8TwyDKSKVI9j3HoR1B9RUmigq/BdVzbhZGC3dq5iZlzs64IJB3KSJpJHcNscgGrHDbKuSqqpPUgAZpfxLgetxNC5gnAxrUAhh/LIh2dfToR2IpLxXhN/MClzd28Nrt4phjdHdf1LrkkIiDdMjJGetBPteahJfC2VQY2gaVZAfqKSaGA7afQ98HtvUfj8LeJq9PXt3Db7DA/V9/QUn4TzLZz8aSO1eOQR2Tx5jHlXEiHSrDykaR2yNutXe4AZvDZQylTq1AEHO2nB65Gf2oObcvcWXilzcRxxJLb26rGHkBZJHJJxjoAuCVceZffXThvh7HI2lIEsoyMSvGQZpBjHhrJv4cRBIYjzHoAvWnTcj2q4a3T5WRTkPb4jP2YDyyL/ZcEV7Dx54GEV9pXJwlwoIikO+zZJ8F9ujHB/Sx6AKLa20nBxNb6VihMzyRSsH8NkcjCtIitodAMefGdI3IO2qL4jXMg0E28zEMkcFs/jySPowNZXyiHU25bTspzmuuFgRkHIxkGtFgo8NGwASoJwAOo9qCmcJ5els7RLa4jjvLcRp5JCpKSBQDGgcaXQtqK5wVzjcYxUOPG5luflOGwRRCFxLJHFpjRSwOPGcAZkK9FUbe9dJ5l464Pylp57uQYG2VhVjgzS9gqjJCndyMDvify/y/FZwLDENlySzbs7Nuzs3Usx3J/wBBQL+H8rKYfDmUFGKM0ZbUuVIbB23GVG3fFL+BcDE/ClVMxyF5Z4nxgxytLI6uv5b7FSR0OKs/Gb8QW80zfTFG8h+yqWP+VIvh5xhJLRISy+PbqIpU1ZIZQPNjAOlsgg4747UDTljjHzVrFMRpcjTIvTTIpKOpHbDqRW/hQ1BpGHnZmB9grFQoz2GP3JPekccv+z7qQSH/AHW6k1o+NopmwGjc9lkPmVjtq1KeozaFUDpgd9vffNBhd3KxxvI5wqKWY+gUZJ/YUg5QsWfVfTAie5AIVusUPWOEem3mb1Zm9BUfmp/m5o+Hpkgsstyy9EiQ6ljY9mlYBcfyhjVsFBB4xwSG6TROgcA5B3BU/wAyMN1b3BzVZ43y7LDZNFb3C2ttBHrz5maTTqeTxnyCqtvkp5iSTntV0rx0BBBGQdiDQU3lnhRtuElojHaSSK10x05SNn/iYKn9CqAnrhfWmPKHNL3UZFxA9vNGql1YHQQ4yrxseqn0O69DWXH+ET3E8C5jNmCTPGchmKgsm+4aPWFym2e5I2qvvzKl7fJEyObRZzCpDLpe5jVpcTIWDhVCHSpXBYAnbTQdAooooCiiigKKKKAooooCqfzVYre3ttZv5okDXMyZyGC4WNXXPQuc77HTVvJxVc5WiEzz3pz/ABm0R7EYijJVdj/M2pvsVoI/NUK28/D7lQEjhmMDADACTr4Y6bACQR02ubjTcDV0wOvbHp+C+/sPeo3D9F5Z+BN5tUWl/XBLIGyf1ZQnPqM1r4LcM3+6XZBuYQpD4wJkGwlUHucEMu+k+zDIWOsXQEEEAg7EHuPQ1hbzFhuCCOo/x69DtW2go/FrBrZyIReW8ORhrYLcR7jJ1W7KzRgEY/hjfP3xE4ak9zIIfnr0w4wWisltVGB9JkddXT+QdxvXQ6KBZwLlyCzQpAmnUdTsSWZ2/md2JZj9zTOitF9fJDG8srBERSzM3QAbkmgq/wARbkukNmhGu5lXUD/0YyHkOPfyp/XSjjPC2W8uHhOLiOyiuI2xuHjeZdG3VJEGhl+x2IBrHlZjfX738oIXGmBWG6QqfLsP1SMQ5zkjKjts3uLgG/vzjHhWES5+5uHP+m1BZ7eVLiFWwGjlQHDDIKuM4IPbB6UnfkpFGmCe6tk38kMo077bCRX0/wBOKmcpQ6LC1XIOm3iGR0OEXpjtTaggcH4HDaoUgQICSzHJLMx6s7HJZj6k1PoooCiiigKWf+GbX5r5zwE+Yxp8XHmxjT++k4z1xtTOigKKKKAooooCiiigKKKxkcKCScADJPsKBFzJI0zJZxHDS+aZh+iEHDdNwz7ov9R/TU7i9/HZ2skpwkcMZOANgFGwAH4AHuKUcFvY4o2u5NRe8fxFCqzsVC4jjAUHogB9Ms1LL+4mvJSlzF8vBbol1o1B2kYMxiEpXZQGj1FMnO2TgUDbkK2b5VZpFZGmVCFY+ZUVQEDdtRGWOO7mm3EuFR3KANkEbpIhAdD/ADI2+D/gRsQRtWVw2hFQEnoN9yQMDrkbnYZJ71JgPlG4Ow3HT8e1AlHEbm32uIzOnaW3Qlv64ck590LZ9FrC854tFidkmhaVUdlieQRuxVSdOl/ODkY+nI9KsNaLqxjlGmREkU9Q6hh+xoIPDuYEmit5VxpuEV137tp8vuRqP7UzRwRkEEHuN6rsXKT26lLG4NvGSW8Jo1lRSTnMYJVkGSTp1EegG+fBy/fMcPxAqnpBbRRt9tbmTA+wz70ES5+KljHPPbs7GSBlTSiFzIzDOmMJkkqfKc4AJxSm+jub9w93G1vbR+dIM5DEHZ5mA0llOCIwSAR1Y9Lby9yjbWSFYI8FiS7sdTuTuS7ncknf09hTDiCZjYYz7bevv2HX8UFa5evCzOgGMYx+2Tj33AHp+DRbWH/1G9ibIWe0gII7AeNEdz33B/NJ+E3XhToT+qRVY/32AB36ebbc99u2LHxHycUtGHWWGaJvcIUkX8g6v3NBq5a4v4CpZXbLHPEiqCSAkyAhFkjJ7nYFOoY43GCbRXMubLQXr3cxVSqKOHWxIViZpJFEki5+kq5CA7Y0Oc1c+CcYct8vcgJcKDjoFmQbeLFudjtleqE4OxBIOqp/FPiNHHK6xRPNFAwW5nU4SLUwXSpwfFdSwLKvQZ77V5zbzLJIXsOHAyXTALJIB5LZX2LyPsA+nJVBv3x6q7DhCTTrw2AabPh7RvM2QTPPtKEPfAY63Pc4FB0WiiigKKKKAooooCiiigKKKKApfzBKFtZizBR4bDJOAMgjJPbrTCqpfO3ELhrZdrW3dTO3XxZFIcQDtoAwX+6jpmge3FixjWOGTwQAFyqqx0gYwurYH3wftVJ5cu4ls5keUNds8skgkYeMTHIxQOhwSAiADA04G2xrolL+NcEjuYmjcbkeVwBqRuzKexBwfxQa+MORjrgAk7ZHUDO4O4BJ/AphA3lHTbbbptttSrgNyZ7ZPEykkZCSLncSREAg57EgN7hh61NsFKeRjnGB06tgsxz6b/4UEyiiigKKj316Ik1EM24GFxncgfqIAG/UmixuxKgcAgHOM43wcZGOoPrQSKhcTuAFK9zj/X/+VKllx+arvErzCkk+g9s46dfc0FbmXxLhIt93ibIxtmUMOh2wUJ99sZp1zdxKOG/4c8rFV1T5OCQAyKgLY+lNTqCx2GRnA3qPytw6WSRZ3XRkZYP18rsV0j9hk9l96mcJVb27uZ2AeGNTZR53DY3nbHYFysfv4RPcUDU8uRfwABiOBzIqbnLkMAzE5JILs2/c57VlzFaQSQnx2SMD6JWKgxufKrKW2DZO3r071Bg5buVUR/PzCNRpXEcPiadwA0jq2ogY82kE4Gc75g8Y5HmkETLezO0EqzIlwsTxl0zjXoRH79m2642oHHLPLcNhbCGPJAyzyPjU7E5Z3Pcn/ICq7yjyzBcxzXbqc3NzLPG6s8biMkIuHQhsMsYbGceemUfOLQ6l4hA1sQQBIoeWFwQN/FVPJvnZwvTvT6C/iMQkjZXjxsYvOMe2jOfxQc15tdLTiVpB4vEZo5Y5GaCKeZyxGAmnDB9zqJ82PL0Fbbjk9pwy2/C0gyP+LeXTlsnbIWB3LEdTlxnak8HEbm4uL+eW3UxmfwB4ts1yqrBsFIicTRkFtRIVhlidsZLEXQEPzENsQiAs0nDuIaVQDcl4pdAJGPpZD6UHRuAcMNvbRQtI0zRoFMjnJYjqTnP7Z6YphVW5E4ndTxtJKreAwVrd5WhMrqRklxB5MdMdDucjbNWmgKKKKAooooCiiigU808cFpayTdW2WNcZ1SMdKLjvliKqHK3HrW3iliWdmbh6M90wC6ZHf+I+ljtnxFZfXt71L+Ktx4aWkh0/w7hpAW6B0gmaPP8AWB/l3rn3w/4esnDreGQYPEb1jM5z54bcGUqT2BZSP6moOvcv8wJPbm5Dt4epywlTQ0QXqjKO6kZ39ftSXgs/EpIhfGQOJPOtn4aoBESSAJD5vG04OT5SdsDOQospDJwxYwdEvE7yQjGMtG8pd2GMjHyyYz0AIrpcUQVQqjAAAA9ANgP2oOfcQ5rjm1TcNW5+bPlKi2kKSFCV0TlwIxpIILq2pRnBb6avcyNgOBmRVOADtk4z1+3WknBr0QvPDjyrOdIGDjxXRt99hmYH7E05urwoR5Cy9yv1Dqc6erDb9OT12oJdFYRTBlDKQQehFZ5oPGUEYIyPesJJdPX/AOda2ZrCSMEb+hGen+PagVXU22W6gbbbnboo6k6iBgZ3I60Q8KBYu/0q5IDdP+H4ZOOmDk9fQGk3Gee+HWRKhxNNgARQ5lkYrnA2zpPXdiPWseXr254hk3UYghPSFckkHO0r7ZO48qjHrQbOKcTkug0UBaC0RSZrobFlX6o7f0yBjxT0GdOTgibyBwBbOxiiUac6pSN/L4jF9O+/lBC7/wAtKOdOIu/g20GEh+agimfGx1SKfBTsfKPMeg2XfJAvAoPaKKKAxSa+5bUsZbdjbzfzp9Le0keyyD77+hFOaKCgXUwhleR2/wBm3OQXkIJtLnoAWZvKDsBk6JFyd2G5Z8P4fZ8WtYrqW2TMi7ncNsShHiLpZkypx2Iwcb1apIwwIYAg7EEZB+4r1VwMDYUGmxskhjSKJQiIoRVHQADAH7VvoooCiiigKKKKAoqBeu3jwAEBcuT6nC4GPy3+VS7e5WRdSEMpyMj2JB/xBoNHFOEw3MZinjWWNsZVxkbbg/cetcm4/wAuXFnBKWixBbJfeC8bah/vjKkemNfMvhoz5yMDsT263bXwd5ExjwyBn1yobI9skj7g1INBz/hzpLxe3giKeDY2WpQjBhrkIiwcHYqi9D65roNRLHhMEGfBiji1HJ8NFXJ676Rv1qXQUiJg93f4IJWaFNPQqDbhCV7n69Wf7PtVyiGVGrBON8dM4wcZ7Vyfmri/yfEZw2V8RlkQnoweNEz9laNgd9s+9WLgPGbuRcRPCq7gvMCem+wQjzbk4J6AdOrA+4hy4NRlheSN8H6HYA565U5U+p2z71WeX7Wa9luf99uxbxFIkeORPPINRlKsE8yDUq7HqpFLOKQXN65tY+ISXRkU6vDVILdFBCuTIgLzEZx4aMdz5iBkV03h3D44IkiiUIiDSqqMACgqx5BnbHicV4gdJ8uh4o/30p5tvUVlH8L7Ykmaa8uAeqzXUpU/cKVBHsfWrLd8QCMiY1M5xgdhuSx9AAP8qwi43CzBQ+SSwGx30fUQcfSp2LdM7ZzQc/t+R47PiJjiULDcfxY/RWXSskQ9BjS4wM4yP010RbVFiKgeXBzg4z+3+lVvm64WeK3kt5gpS6iPipglVZjCWGdih1aTnYgmmsFxd5WOWFG3GZo5NK47tobLq39kZH9qgrXPkpSGNkUEQvHLoXIBMUiy4UDrlVIGe7Ad6vFndrLGkiHKOodT6hhkH9jVI55vVht5HfZVOT9xjSAOpJ2AG25HWn/Idg0PDrWNyCwiUnHTLefA9hqx+KB9RWme8RNmYA9h1J+wG5/FV3i3MpEqxr5dJDMpOCT1VSRnSMDWQMtpxkLqoLRRSm35ijKKzhkLNpxpLEHf6gmrRkDI1YPrg7VOXiMZQPrXScYJIHXp17+1BIopRxDmJUIRAGc7gM2gYzjUS2+nvqAwcbEnamqHYZ/woMqKKKAooooClPFbQqwmR2QgaXxuNPZih2Ok98ZwW3HZnMhKkBipPcYyPtqBH7ilDtcRbPIkgOFBZQoJ22bH05O2QCNxtQe3jS7Ex5ZNTBlPlONLDvqXUARjBGcdahcJtrlvpfwYSA6eVCfMgYjBzg6mJ9Mqdt9rDbW4RdIzgdAd8D0HsOlVjnbikzabC0UGe5R8uwOiKIDS7nBB1HVhR6/bBCPxW6tgzGbiEcZj8RpUikCsUbbBCsXBG+CN8vtuAaOGc0WxKtG1xbiTzK9zE6RSkgZOphgMQAdyuewO9ViDkf5O18DQOILpJkgkgVZFIBJlilTDnDDZdRJBwpz1m8l8Jk4msj8RmW7hidYo0jLCFyiKzSMDgynU2nLbZRtqC28T5psEZTLcx6t8KkrMTjc+SMnV+QahW/xE4Wm3zSqT1Mnig9f1GQZGM9+lWKw4RBAMQwxxD0jRV/8A1FSniBGCAfuM/wCdByj4jtbcRurWGGUao9QabQzQgyKrRRySrsNbAYwcjPqatnLHK0iwGK8SNhsNIYSK3Q5bKL+oA/gH1p3Y8uwRW3yojUxYIZWAOvVuxbsSxJJ+9FlaR2cWgFtGs6Qctp1HIRcAnSOw7UCm8uwlzZylPDTXNaH0QuV0dNgGaIAH1ZR3qyyglSFOCQcHGcH1x3pb8msscyzAiOZj5W8pClVT+klgWHcZHetXKfEnlgIlIMsMjwSH1aM4DexZCrf1UG88FBkVnbUqrjSerOT5mc99gAF6btt0xug4PCgwEHUncljudR3YkkZ7dBgY6VNooIV/aQ+FIJFTwyhD5AA0gHOfbFJ+Xb2cWkU0ziRDEjDCEOdWDliTjZT6ZPU4o5xjM/hWeoJHNqedu/gx6SyL285ZVJ7KWpvdozwYiGCQCFOBsCCV9sgFc9s+1B7ecHhlkjkkQO0RJTOSAT+rT0LDGxI23xjNV75a+sBpto1vbbJKRNII5YlP6Fd/LJGN8BsMBgbgDFntbxXzjIYfUrDBU+h/9sit9BTD8SIYzm5tL22bGMvbMwOOweLUCKyh+JfCGJHzMS6s51o6A6uuougG/TerJevMM+GFx69T98eg/JO21L/Amc4Zc7b6goUZ36b5+5zj0GaDVDz/AMM6Le2qgesqKPxkjP4rfccyWEaeM1xbBOuvXH1PoQdzv2oTlSE4MiozbZwijOO2SC2PyB7VV+euQ7RLczW1osdwHBSWFkh8JjnEkjHbwlO7DB27dwFri4PbSgTRYIf+IGRjpctgh2wfP2xnIrCSC5gjzG3jkfoKhepJLai2fx+wrnPw54xDaTw2o4oLsSGVSm4iU/WrRMwABLZUqpIJb2rsNBBseLJIdGQJAAWTJOD0IDEANggjb84qdWsW6g5CrnrnArZQFFFFBA4podTEQzE48qHBG+QWPRR5e+x6b9KxseDqq4cBt8gEKdPsDpGfXJphivaAqo81weBcC8OdBh+XkYhmWMB/FVyq76ScqxAPVc7A1bqKCv8ABuc7ScqiXEbscjY+nQHOPMRv0Gd8dKdEpEpJ0ou7E7KMncknp75rC94dFMhjljSRGxlWUEHByNj6Heq8/wAMOHlgWhZlG/htLM0ZPqY2cqcfag9vPidw2M6fmVkbONMKvMR9/CDVHm+JCttbWV9cMemLd416Z3eXSBTxhb2YjWOFYw7rGBEiqMkgDOMbb1PntEfGsagOx6ffHTPvQViPi3F5N1sbaEdMTXJZvv8AwkIwPTOa8k49xODeexS4TqWs5csB/wDamClj/dJq0zREoVVtBxgNgEj99s/eiCHSoGWbbGWOSfc9v2oKJxHmyedlEXD759LhwJUS2RWXBUM7t5hqyT26Y6VP5a4Tc2sDNdzxeLPJrkGgsoJRVCIAwzhUOT3Jq2TWyPjUqtpOpcgHB9RnoazkjDDDAEehGaBZZKuAYQrHq2daYBzg6SD6dPuamxXq5CF08TuoYE/t17VvVQOgxWKwqCSAAT1IA3+9Ag5v4XI6pNCGZ4tQZEYK0kbYLIjEYDakRhnY6SNs5pNa/EO2hbTN85H/AOnJZzBlyTudCkaQoUAL6EnUTte6j3cTsAI2Cb7nTk4x+nOwOe5B+1BX157WRNVta3k+dlxA0YJ/vTaQB3z0rwcY4pjWbCHT/wBMXY8TGO2UEft9XarLDHpUAksR3OM/4VHWzcnLyt9kwo/y1fuaBA3xBji/85b3Vp21SRGRD9pIdY/fFTY+fOHFS4vbXSOp8ZP8s5p3HHgYyT7k5P71Aflq0L+IbaAv/MYkz69cZoFUHxK4c8ywpdRszbA76Cey+IRo1HsM5OKh8T4Q3EZmF3iOzgYGNBKh8d1IbxZMZXwwBgRt31E9qtV1wyGSMxSRRvGeqMilT/SRikL/AAz4YW1Gzhz1xghf+0HSf2oEXM09vchbCyVLm4YoWkQoVt0WRGZ2ceWM4GyruTjauiConDeEQW66IIo4VJzpjRUGfXCgVLoCiiigKKKK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1274" name="Picture 10" descr="http://odezhdaopt87.ru/wp-content/uploads/2012/07/top-10-4-1.gif"/>
          <p:cNvPicPr>
            <a:picLocks noChangeAspect="1" noChangeArrowheads="1"/>
          </p:cNvPicPr>
          <p:nvPr/>
        </p:nvPicPr>
        <p:blipFill>
          <a:blip r:embed="rId5" cstate="print"/>
          <a:srcRect/>
          <a:stretch>
            <a:fillRect/>
          </a:stretch>
        </p:blipFill>
        <p:spPr bwMode="auto">
          <a:xfrm>
            <a:off x="5436096" y="1988840"/>
            <a:ext cx="3342017" cy="3024336"/>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Рисунок 2" descr="logos"/>
          <p:cNvPicPr>
            <a:picLocks noChangeAspect="1" noChangeArrowheads="1"/>
          </p:cNvPicPr>
          <p:nvPr/>
        </p:nvPicPr>
        <p:blipFill>
          <a:blip r:embed="rId2" cstate="print"/>
          <a:srcRect l="2728" t="76627" r="60995" b="6989"/>
          <a:stretch>
            <a:fillRect/>
          </a:stretch>
        </p:blipFill>
        <p:spPr bwMode="auto">
          <a:xfrm>
            <a:off x="0" y="0"/>
            <a:ext cx="2843213" cy="855663"/>
          </a:xfrm>
          <a:prstGeom prst="rect">
            <a:avLst/>
          </a:prstGeom>
          <a:noFill/>
          <a:ln w="9525">
            <a:noFill/>
            <a:miter lim="800000"/>
            <a:headEnd/>
            <a:tailEnd/>
          </a:ln>
        </p:spPr>
      </p:pic>
      <p:pic>
        <p:nvPicPr>
          <p:cNvPr id="12291" name="Picture 5" descr="QD community"/>
          <p:cNvPicPr>
            <a:picLocks noChangeAspect="1" noChangeArrowheads="1"/>
          </p:cNvPicPr>
          <p:nvPr/>
        </p:nvPicPr>
        <p:blipFill>
          <a:blip r:embed="rId3" r:link="rId4" cstate="print"/>
          <a:srcRect/>
          <a:stretch>
            <a:fillRect/>
          </a:stretch>
        </p:blipFill>
        <p:spPr bwMode="auto">
          <a:xfrm>
            <a:off x="7893050" y="5589588"/>
            <a:ext cx="1250950" cy="1268412"/>
          </a:xfrm>
          <a:prstGeom prst="rect">
            <a:avLst/>
          </a:prstGeom>
          <a:noFill/>
          <a:ln w="9525">
            <a:noFill/>
            <a:miter lim="800000"/>
            <a:headEnd/>
            <a:tailEnd/>
          </a:ln>
        </p:spPr>
      </p:pic>
      <p:pic>
        <p:nvPicPr>
          <p:cNvPr id="12292" name="Рисунок 3" descr="logos"/>
          <p:cNvPicPr>
            <a:picLocks noChangeAspect="1" noChangeArrowheads="1"/>
          </p:cNvPicPr>
          <p:nvPr/>
        </p:nvPicPr>
        <p:blipFill>
          <a:blip r:embed="rId2" cstate="print"/>
          <a:srcRect l="74638" t="73976" r="8186" b="4819"/>
          <a:stretch>
            <a:fillRect/>
          </a:stretch>
        </p:blipFill>
        <p:spPr bwMode="auto">
          <a:xfrm>
            <a:off x="7599363" y="0"/>
            <a:ext cx="1544637" cy="1273175"/>
          </a:xfrm>
          <a:prstGeom prst="rect">
            <a:avLst/>
          </a:prstGeom>
          <a:noFill/>
          <a:ln w="9525">
            <a:noFill/>
            <a:miter lim="800000"/>
            <a:headEnd/>
            <a:tailEnd/>
          </a:ln>
        </p:spPr>
      </p:pic>
      <p:sp>
        <p:nvSpPr>
          <p:cNvPr id="5" name="TextBox 4"/>
          <p:cNvSpPr txBox="1"/>
          <p:nvPr/>
        </p:nvSpPr>
        <p:spPr>
          <a:xfrm>
            <a:off x="255588" y="2060575"/>
            <a:ext cx="8420100" cy="3447098"/>
          </a:xfrm>
          <a:prstGeom prst="rect">
            <a:avLst/>
          </a:prstGeom>
          <a:noFill/>
        </p:spPr>
        <p:txBody>
          <a:bodyPr>
            <a:spAutoFit/>
          </a:bodyPr>
          <a:lstStyle/>
          <a:p>
            <a:pPr algn="just" fontAlgn="auto">
              <a:spcBef>
                <a:spcPts val="0"/>
              </a:spcBef>
              <a:spcAft>
                <a:spcPts val="0"/>
              </a:spcAft>
              <a:defRPr/>
            </a:pPr>
            <a:r>
              <a:rPr lang="ru-RU" sz="2000" dirty="0">
                <a:latin typeface="+mn-lt"/>
                <a:cs typeface="+mn-cs"/>
              </a:rPr>
              <a:t>Интервью с экспертом-технологом должно дать оценочную информацию по следующим направлениям:</a:t>
            </a:r>
          </a:p>
          <a:p>
            <a:pPr algn="just" fontAlgn="auto">
              <a:spcBef>
                <a:spcPts val="0"/>
              </a:spcBef>
              <a:spcAft>
                <a:spcPts val="0"/>
              </a:spcAft>
              <a:buFont typeface="Arial" pitchFamily="34" charset="0"/>
              <a:buChar char="•"/>
              <a:defRPr/>
            </a:pPr>
            <a:r>
              <a:rPr lang="ru-RU" sz="2000" dirty="0">
                <a:latin typeface="+mn-lt"/>
                <a:cs typeface="+mn-cs"/>
              </a:rPr>
              <a:t>основные утверждения о вашей технологии;</a:t>
            </a:r>
          </a:p>
          <a:p>
            <a:pPr algn="just" fontAlgn="auto">
              <a:spcBef>
                <a:spcPts val="0"/>
              </a:spcBef>
              <a:spcAft>
                <a:spcPts val="0"/>
              </a:spcAft>
              <a:buFont typeface="Arial" pitchFamily="34" charset="0"/>
              <a:buChar char="•"/>
              <a:defRPr/>
            </a:pPr>
            <a:r>
              <a:rPr lang="ru-RU" sz="2000" dirty="0">
                <a:latin typeface="+mn-lt"/>
                <a:cs typeface="+mn-cs"/>
              </a:rPr>
              <a:t>новизна технологии;</a:t>
            </a:r>
          </a:p>
          <a:p>
            <a:pPr algn="just" fontAlgn="auto">
              <a:spcBef>
                <a:spcPts val="0"/>
              </a:spcBef>
              <a:spcAft>
                <a:spcPts val="0"/>
              </a:spcAft>
              <a:buFont typeface="Arial" pitchFamily="34" charset="0"/>
              <a:buChar char="•"/>
              <a:defRPr/>
            </a:pPr>
            <a:r>
              <a:rPr lang="ru-RU" sz="2000" dirty="0">
                <a:latin typeface="+mn-lt"/>
                <a:cs typeface="+mn-cs"/>
              </a:rPr>
              <a:t>тренды в индустрии;</a:t>
            </a:r>
          </a:p>
          <a:p>
            <a:pPr algn="just" fontAlgn="auto">
              <a:spcBef>
                <a:spcPts val="0"/>
              </a:spcBef>
              <a:spcAft>
                <a:spcPts val="0"/>
              </a:spcAft>
              <a:buFont typeface="Arial" pitchFamily="34" charset="0"/>
              <a:buChar char="•"/>
              <a:defRPr/>
            </a:pPr>
            <a:r>
              <a:rPr lang="ru-RU" sz="2000" dirty="0">
                <a:latin typeface="+mn-lt"/>
                <a:cs typeface="+mn-cs"/>
              </a:rPr>
              <a:t>реалистичность плана R&amp;D;</a:t>
            </a:r>
          </a:p>
          <a:p>
            <a:pPr algn="just" fontAlgn="auto">
              <a:spcBef>
                <a:spcPts val="0"/>
              </a:spcBef>
              <a:spcAft>
                <a:spcPts val="0"/>
              </a:spcAft>
              <a:buFont typeface="Arial" pitchFamily="34" charset="0"/>
              <a:buChar char="•"/>
              <a:defRPr/>
            </a:pPr>
            <a:r>
              <a:rPr lang="ru-RU" sz="2000" dirty="0">
                <a:latin typeface="+mn-lt"/>
                <a:cs typeface="+mn-cs"/>
              </a:rPr>
              <a:t>навыки и степень подготовки для дальнейшего развития продукта и технологии;</a:t>
            </a:r>
          </a:p>
          <a:p>
            <a:pPr algn="just" fontAlgn="auto">
              <a:spcBef>
                <a:spcPts val="0"/>
              </a:spcBef>
              <a:spcAft>
                <a:spcPts val="0"/>
              </a:spcAft>
              <a:buFont typeface="Arial" pitchFamily="34" charset="0"/>
              <a:buChar char="•"/>
              <a:defRPr/>
            </a:pPr>
            <a:r>
              <a:rPr lang="ru-RU" sz="2000" dirty="0">
                <a:latin typeface="+mn-lt"/>
                <a:cs typeface="+mn-cs"/>
              </a:rPr>
              <a:t>поиск талантливых молодых специалистов и сотрудников.</a:t>
            </a:r>
          </a:p>
          <a:p>
            <a:pPr algn="just" fontAlgn="auto">
              <a:spcBef>
                <a:spcPts val="0"/>
              </a:spcBef>
              <a:spcAft>
                <a:spcPts val="0"/>
              </a:spcAft>
              <a:defRPr/>
            </a:pPr>
            <a:endParaRPr lang="ru-RU" sz="2000" dirty="0">
              <a:latin typeface="+mn-lt"/>
              <a:cs typeface="+mn-cs"/>
            </a:endParaRPr>
          </a:p>
          <a:p>
            <a:pPr algn="just" fontAlgn="auto">
              <a:spcBef>
                <a:spcPts val="0"/>
              </a:spcBef>
              <a:spcAft>
                <a:spcPts val="0"/>
              </a:spcAft>
              <a:defRPr/>
            </a:pPr>
            <a:r>
              <a:rPr lang="ru-RU" sz="2000" dirty="0">
                <a:latin typeface="+mn-lt"/>
                <a:cs typeface="+mn-cs"/>
              </a:rPr>
              <a:t>Всегда вырабатывайте четкие задачи для интервью со всеми экспертами. </a:t>
            </a:r>
          </a:p>
        </p:txBody>
      </p:sp>
      <p:sp>
        <p:nvSpPr>
          <p:cNvPr id="12294" name="Заголовок 1"/>
          <p:cNvSpPr>
            <a:spLocks noGrp="1"/>
          </p:cNvSpPr>
          <p:nvPr>
            <p:ph type="title"/>
          </p:nvPr>
        </p:nvSpPr>
        <p:spPr>
          <a:xfrm>
            <a:off x="1835150" y="404813"/>
            <a:ext cx="5572125" cy="1143000"/>
          </a:xfrm>
        </p:spPr>
        <p:txBody>
          <a:bodyPr/>
          <a:lstStyle/>
          <a:p>
            <a:pPr eaLnBrk="1" hangingPunct="1"/>
            <a:r>
              <a:rPr lang="ru-RU" sz="2800" smtClean="0">
                <a:latin typeface="Arial" charset="0"/>
                <a:cs typeface="Arial" charset="0"/>
              </a:rPr>
              <a:t>Проведение интервью</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Рисунок 2" descr="logos"/>
          <p:cNvPicPr>
            <a:picLocks noChangeAspect="1" noChangeArrowheads="1"/>
          </p:cNvPicPr>
          <p:nvPr/>
        </p:nvPicPr>
        <p:blipFill>
          <a:blip r:embed="rId2" cstate="print"/>
          <a:srcRect l="2728" t="76627" r="60995" b="6989"/>
          <a:stretch>
            <a:fillRect/>
          </a:stretch>
        </p:blipFill>
        <p:spPr bwMode="auto">
          <a:xfrm>
            <a:off x="0" y="0"/>
            <a:ext cx="2843213" cy="855663"/>
          </a:xfrm>
          <a:prstGeom prst="rect">
            <a:avLst/>
          </a:prstGeom>
          <a:noFill/>
          <a:ln w="9525">
            <a:noFill/>
            <a:miter lim="800000"/>
            <a:headEnd/>
            <a:tailEnd/>
          </a:ln>
        </p:spPr>
      </p:pic>
      <p:pic>
        <p:nvPicPr>
          <p:cNvPr id="13315" name="Picture 5" descr="QD community"/>
          <p:cNvPicPr>
            <a:picLocks noChangeAspect="1" noChangeArrowheads="1"/>
          </p:cNvPicPr>
          <p:nvPr/>
        </p:nvPicPr>
        <p:blipFill>
          <a:blip r:embed="rId3" r:link="rId4" cstate="print"/>
          <a:srcRect/>
          <a:stretch>
            <a:fillRect/>
          </a:stretch>
        </p:blipFill>
        <p:spPr bwMode="auto">
          <a:xfrm>
            <a:off x="7893050" y="5589588"/>
            <a:ext cx="1250950" cy="1268412"/>
          </a:xfrm>
          <a:prstGeom prst="rect">
            <a:avLst/>
          </a:prstGeom>
          <a:noFill/>
          <a:ln w="9525">
            <a:noFill/>
            <a:miter lim="800000"/>
            <a:headEnd/>
            <a:tailEnd/>
          </a:ln>
        </p:spPr>
      </p:pic>
      <p:pic>
        <p:nvPicPr>
          <p:cNvPr id="13316" name="Рисунок 3" descr="logos"/>
          <p:cNvPicPr>
            <a:picLocks noChangeAspect="1" noChangeArrowheads="1"/>
          </p:cNvPicPr>
          <p:nvPr/>
        </p:nvPicPr>
        <p:blipFill>
          <a:blip r:embed="rId2" cstate="print"/>
          <a:srcRect l="74638" t="73976" r="8186" b="4819"/>
          <a:stretch>
            <a:fillRect/>
          </a:stretch>
        </p:blipFill>
        <p:spPr bwMode="auto">
          <a:xfrm>
            <a:off x="7599363" y="0"/>
            <a:ext cx="1544637" cy="1273175"/>
          </a:xfrm>
          <a:prstGeom prst="rect">
            <a:avLst/>
          </a:prstGeom>
          <a:noFill/>
          <a:ln w="9525">
            <a:noFill/>
            <a:miter lim="800000"/>
            <a:headEnd/>
            <a:tailEnd/>
          </a:ln>
        </p:spPr>
      </p:pic>
      <p:sp>
        <p:nvSpPr>
          <p:cNvPr id="5" name="TextBox 4"/>
          <p:cNvSpPr txBox="1"/>
          <p:nvPr/>
        </p:nvSpPr>
        <p:spPr>
          <a:xfrm>
            <a:off x="255588" y="2060575"/>
            <a:ext cx="8420100" cy="3447098"/>
          </a:xfrm>
          <a:prstGeom prst="rect">
            <a:avLst/>
          </a:prstGeom>
          <a:noFill/>
        </p:spPr>
        <p:txBody>
          <a:bodyPr>
            <a:spAutoFit/>
          </a:bodyPr>
          <a:lstStyle/>
          <a:p>
            <a:pPr algn="just" fontAlgn="auto">
              <a:spcBef>
                <a:spcPts val="0"/>
              </a:spcBef>
              <a:spcAft>
                <a:spcPts val="0"/>
              </a:spcAft>
              <a:defRPr/>
            </a:pPr>
            <a:r>
              <a:rPr lang="ru-RU" sz="2000" dirty="0">
                <a:latin typeface="+mn-lt"/>
                <a:cs typeface="+mn-cs"/>
              </a:rPr>
              <a:t>Интервью с экспертами по принятию решений должно решить следующие задачи:</a:t>
            </a:r>
          </a:p>
          <a:p>
            <a:pPr algn="just" fontAlgn="auto">
              <a:spcBef>
                <a:spcPts val="0"/>
              </a:spcBef>
              <a:spcAft>
                <a:spcPts val="0"/>
              </a:spcAft>
              <a:buFont typeface="Arial" pitchFamily="34" charset="0"/>
              <a:buChar char="•"/>
              <a:defRPr/>
            </a:pPr>
            <a:r>
              <a:rPr lang="ru-RU" sz="2000" dirty="0">
                <a:latin typeface="+mn-lt"/>
                <a:cs typeface="+mn-cs"/>
              </a:rPr>
              <a:t>запросы и потребности лиц, принимающих решение о покупке;</a:t>
            </a:r>
          </a:p>
          <a:p>
            <a:pPr algn="just" fontAlgn="auto">
              <a:spcBef>
                <a:spcPts val="0"/>
              </a:spcBef>
              <a:spcAft>
                <a:spcPts val="0"/>
              </a:spcAft>
              <a:buFont typeface="Arial" pitchFamily="34" charset="0"/>
              <a:buChar char="•"/>
              <a:defRPr/>
            </a:pPr>
            <a:r>
              <a:rPr lang="ru-RU" sz="2000" dirty="0">
                <a:latin typeface="+mn-lt"/>
                <a:cs typeface="+mn-cs"/>
              </a:rPr>
              <a:t>определение успешности сделки;</a:t>
            </a:r>
          </a:p>
          <a:p>
            <a:pPr algn="just" fontAlgn="auto">
              <a:spcBef>
                <a:spcPts val="0"/>
              </a:spcBef>
              <a:spcAft>
                <a:spcPts val="0"/>
              </a:spcAft>
              <a:buFont typeface="Arial" pitchFamily="34" charset="0"/>
              <a:buChar char="•"/>
              <a:defRPr/>
            </a:pPr>
            <a:r>
              <a:rPr lang="ru-RU" sz="2000" dirty="0">
                <a:latin typeface="+mn-lt"/>
                <a:cs typeface="+mn-cs"/>
              </a:rPr>
              <a:t>разобраться, как ваш продукт способствует успеху ЛПР;</a:t>
            </a:r>
          </a:p>
          <a:p>
            <a:pPr algn="just" fontAlgn="auto">
              <a:spcBef>
                <a:spcPts val="0"/>
              </a:spcBef>
              <a:spcAft>
                <a:spcPts val="0"/>
              </a:spcAft>
              <a:buFont typeface="Arial" pitchFamily="34" charset="0"/>
              <a:buChar char="•"/>
              <a:defRPr/>
            </a:pPr>
            <a:r>
              <a:rPr lang="ru-RU" sz="2000" dirty="0">
                <a:latin typeface="+mn-lt"/>
                <a:cs typeface="+mn-cs"/>
              </a:rPr>
              <a:t>выяснить возможные насущные проблемы ЛПР;</a:t>
            </a:r>
          </a:p>
          <a:p>
            <a:pPr algn="just" fontAlgn="auto">
              <a:spcBef>
                <a:spcPts val="0"/>
              </a:spcBef>
              <a:spcAft>
                <a:spcPts val="0"/>
              </a:spcAft>
              <a:buFont typeface="Arial" pitchFamily="34" charset="0"/>
              <a:buChar char="•"/>
              <a:defRPr/>
            </a:pPr>
            <a:r>
              <a:rPr lang="ru-RU" sz="2000" dirty="0">
                <a:latin typeface="+mn-lt"/>
                <a:cs typeface="+mn-cs"/>
              </a:rPr>
              <a:t>разобраться в процессе закупок;</a:t>
            </a:r>
          </a:p>
          <a:p>
            <a:pPr algn="just" fontAlgn="auto">
              <a:spcBef>
                <a:spcPts val="0"/>
              </a:spcBef>
              <a:spcAft>
                <a:spcPts val="0"/>
              </a:spcAft>
              <a:buFont typeface="Arial" pitchFamily="34" charset="0"/>
              <a:buChar char="•"/>
              <a:defRPr/>
            </a:pPr>
            <a:r>
              <a:rPr lang="ru-RU" sz="2000" dirty="0">
                <a:latin typeface="+mn-lt"/>
                <a:cs typeface="+mn-cs"/>
              </a:rPr>
              <a:t>узнать, на что они рассчитывают до и после покупки.</a:t>
            </a:r>
          </a:p>
          <a:p>
            <a:pPr algn="just" fontAlgn="auto">
              <a:spcBef>
                <a:spcPts val="0"/>
              </a:spcBef>
              <a:spcAft>
                <a:spcPts val="0"/>
              </a:spcAft>
              <a:defRPr/>
            </a:pPr>
            <a:endParaRPr lang="ru-RU" sz="2000" dirty="0">
              <a:latin typeface="+mn-lt"/>
              <a:cs typeface="+mn-cs"/>
            </a:endParaRPr>
          </a:p>
          <a:p>
            <a:pPr algn="just" fontAlgn="auto">
              <a:spcBef>
                <a:spcPts val="0"/>
              </a:spcBef>
              <a:spcAft>
                <a:spcPts val="0"/>
              </a:spcAft>
              <a:defRPr/>
            </a:pPr>
            <a:r>
              <a:rPr lang="ru-RU" sz="2000" dirty="0">
                <a:latin typeface="+mn-lt"/>
                <a:cs typeface="+mn-cs"/>
              </a:rPr>
              <a:t>После 3-4 интервью с экспертами по принятию решений, вам станет понятно, заинтересованы ли они в вашем продукте и каковы их ожидания.</a:t>
            </a:r>
          </a:p>
        </p:txBody>
      </p:sp>
      <p:sp>
        <p:nvSpPr>
          <p:cNvPr id="13318" name="Заголовок 1"/>
          <p:cNvSpPr>
            <a:spLocks noGrp="1"/>
          </p:cNvSpPr>
          <p:nvPr>
            <p:ph type="title"/>
          </p:nvPr>
        </p:nvSpPr>
        <p:spPr>
          <a:xfrm>
            <a:off x="1835150" y="404813"/>
            <a:ext cx="5572125" cy="1143000"/>
          </a:xfrm>
        </p:spPr>
        <p:txBody>
          <a:bodyPr/>
          <a:lstStyle/>
          <a:p>
            <a:pPr eaLnBrk="1" hangingPunct="1"/>
            <a:r>
              <a:rPr lang="ru-RU" sz="2800" smtClean="0">
                <a:latin typeface="Arial" charset="0"/>
                <a:cs typeface="Arial" charset="0"/>
              </a:rPr>
              <a:t>Проведение интервью</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Рисунок 2" descr="logos"/>
          <p:cNvPicPr>
            <a:picLocks noChangeAspect="1" noChangeArrowheads="1"/>
          </p:cNvPicPr>
          <p:nvPr/>
        </p:nvPicPr>
        <p:blipFill>
          <a:blip r:embed="rId2" cstate="print"/>
          <a:srcRect l="2728" t="76627" r="60995" b="6989"/>
          <a:stretch>
            <a:fillRect/>
          </a:stretch>
        </p:blipFill>
        <p:spPr bwMode="auto">
          <a:xfrm>
            <a:off x="0" y="0"/>
            <a:ext cx="2843213" cy="855663"/>
          </a:xfrm>
          <a:prstGeom prst="rect">
            <a:avLst/>
          </a:prstGeom>
          <a:noFill/>
          <a:ln w="9525">
            <a:noFill/>
            <a:miter lim="800000"/>
            <a:headEnd/>
            <a:tailEnd/>
          </a:ln>
        </p:spPr>
      </p:pic>
      <p:pic>
        <p:nvPicPr>
          <p:cNvPr id="14339" name="Picture 5" descr="QD community"/>
          <p:cNvPicPr>
            <a:picLocks noChangeAspect="1" noChangeArrowheads="1"/>
          </p:cNvPicPr>
          <p:nvPr/>
        </p:nvPicPr>
        <p:blipFill>
          <a:blip r:embed="rId3" r:link="rId4" cstate="print"/>
          <a:srcRect/>
          <a:stretch>
            <a:fillRect/>
          </a:stretch>
        </p:blipFill>
        <p:spPr bwMode="auto">
          <a:xfrm>
            <a:off x="7893050" y="5589588"/>
            <a:ext cx="1250950" cy="1268412"/>
          </a:xfrm>
          <a:prstGeom prst="rect">
            <a:avLst/>
          </a:prstGeom>
          <a:noFill/>
          <a:ln w="9525">
            <a:noFill/>
            <a:miter lim="800000"/>
            <a:headEnd/>
            <a:tailEnd/>
          </a:ln>
        </p:spPr>
      </p:pic>
      <p:pic>
        <p:nvPicPr>
          <p:cNvPr id="14340" name="Рисунок 3" descr="logos"/>
          <p:cNvPicPr>
            <a:picLocks noChangeAspect="1" noChangeArrowheads="1"/>
          </p:cNvPicPr>
          <p:nvPr/>
        </p:nvPicPr>
        <p:blipFill>
          <a:blip r:embed="rId2" cstate="print"/>
          <a:srcRect l="74638" t="73976" r="8186" b="4819"/>
          <a:stretch>
            <a:fillRect/>
          </a:stretch>
        </p:blipFill>
        <p:spPr bwMode="auto">
          <a:xfrm>
            <a:off x="7599363" y="0"/>
            <a:ext cx="1544637" cy="1273175"/>
          </a:xfrm>
          <a:prstGeom prst="rect">
            <a:avLst/>
          </a:prstGeom>
          <a:noFill/>
          <a:ln w="9525">
            <a:noFill/>
            <a:miter lim="800000"/>
            <a:headEnd/>
            <a:tailEnd/>
          </a:ln>
        </p:spPr>
      </p:pic>
      <p:sp>
        <p:nvSpPr>
          <p:cNvPr id="5" name="TextBox 4"/>
          <p:cNvSpPr txBox="1"/>
          <p:nvPr/>
        </p:nvSpPr>
        <p:spPr>
          <a:xfrm>
            <a:off x="255588" y="1484784"/>
            <a:ext cx="4892476" cy="3785652"/>
          </a:xfrm>
          <a:prstGeom prst="rect">
            <a:avLst/>
          </a:prstGeom>
          <a:noFill/>
        </p:spPr>
        <p:txBody>
          <a:bodyPr wrap="square">
            <a:spAutoFit/>
          </a:bodyPr>
          <a:lstStyle/>
          <a:p>
            <a:pPr algn="just" fontAlgn="auto">
              <a:spcBef>
                <a:spcPts val="0"/>
              </a:spcBef>
              <a:spcAft>
                <a:spcPts val="0"/>
              </a:spcAft>
              <a:defRPr/>
            </a:pPr>
            <a:r>
              <a:rPr lang="ru-RU" sz="2000" dirty="0">
                <a:latin typeface="+mn-lt"/>
                <a:cs typeface="+mn-cs"/>
              </a:rPr>
              <a:t>Во время интервью с пользователями вы сможете понять следующие ключевые моменты:</a:t>
            </a:r>
          </a:p>
          <a:p>
            <a:pPr algn="just" fontAlgn="auto">
              <a:spcBef>
                <a:spcPts val="0"/>
              </a:spcBef>
              <a:spcAft>
                <a:spcPts val="0"/>
              </a:spcAft>
              <a:defRPr/>
            </a:pPr>
            <a:endParaRPr lang="ru-RU" sz="2000" dirty="0">
              <a:latin typeface="+mn-lt"/>
              <a:cs typeface="+mn-cs"/>
            </a:endParaRPr>
          </a:p>
          <a:p>
            <a:pPr algn="just" fontAlgn="auto">
              <a:spcBef>
                <a:spcPts val="0"/>
              </a:spcBef>
              <a:spcAft>
                <a:spcPts val="0"/>
              </a:spcAft>
              <a:buFont typeface="Arial" pitchFamily="34" charset="0"/>
              <a:buChar char="•"/>
              <a:defRPr/>
            </a:pPr>
            <a:r>
              <a:rPr lang="ru-RU" sz="2000" dirty="0">
                <a:latin typeface="+mn-lt"/>
                <a:cs typeface="+mn-cs"/>
              </a:rPr>
              <a:t>узнать список необходимых (</a:t>
            </a:r>
            <a:r>
              <a:rPr lang="ru-RU" sz="2000" dirty="0" err="1">
                <a:latin typeface="+mn-lt"/>
                <a:cs typeface="+mn-cs"/>
              </a:rPr>
              <a:t>must</a:t>
            </a:r>
            <a:r>
              <a:rPr lang="ru-RU" sz="2000" dirty="0">
                <a:latin typeface="+mn-lt"/>
                <a:cs typeface="+mn-cs"/>
              </a:rPr>
              <a:t> </a:t>
            </a:r>
            <a:r>
              <a:rPr lang="ru-RU" sz="2000" dirty="0" err="1">
                <a:latin typeface="+mn-lt"/>
                <a:cs typeface="+mn-cs"/>
              </a:rPr>
              <a:t>have</a:t>
            </a:r>
            <a:r>
              <a:rPr lang="ru-RU" sz="2000" dirty="0">
                <a:latin typeface="+mn-lt"/>
                <a:cs typeface="+mn-cs"/>
              </a:rPr>
              <a:t>, </a:t>
            </a:r>
            <a:r>
              <a:rPr lang="ru-RU" sz="2000" dirty="0" err="1">
                <a:latin typeface="+mn-lt"/>
                <a:cs typeface="+mn-cs"/>
              </a:rPr>
              <a:t>mission</a:t>
            </a:r>
            <a:r>
              <a:rPr lang="ru-RU" sz="2000" dirty="0">
                <a:latin typeface="+mn-lt"/>
                <a:cs typeface="+mn-cs"/>
              </a:rPr>
              <a:t> </a:t>
            </a:r>
            <a:r>
              <a:rPr lang="ru-RU" sz="2000" dirty="0" err="1">
                <a:latin typeface="+mn-lt"/>
                <a:cs typeface="+mn-cs"/>
              </a:rPr>
              <a:t>critical</a:t>
            </a:r>
            <a:r>
              <a:rPr lang="ru-RU" sz="2000" dirty="0">
                <a:latin typeface="+mn-lt"/>
                <a:cs typeface="+mn-cs"/>
              </a:rPr>
              <a:t>) функций;</a:t>
            </a:r>
          </a:p>
          <a:p>
            <a:pPr algn="just" fontAlgn="auto">
              <a:spcBef>
                <a:spcPts val="0"/>
              </a:spcBef>
              <a:spcAft>
                <a:spcPts val="0"/>
              </a:spcAft>
              <a:buFont typeface="Arial" pitchFamily="34" charset="0"/>
              <a:buChar char="•"/>
              <a:defRPr/>
            </a:pPr>
            <a:r>
              <a:rPr lang="ru-RU" sz="2000" dirty="0">
                <a:latin typeface="+mn-lt"/>
                <a:cs typeface="+mn-cs"/>
              </a:rPr>
              <a:t>понять, какими критериями руководствуются ЛПР;</a:t>
            </a:r>
          </a:p>
          <a:p>
            <a:pPr algn="just" fontAlgn="auto">
              <a:spcBef>
                <a:spcPts val="0"/>
              </a:spcBef>
              <a:spcAft>
                <a:spcPts val="0"/>
              </a:spcAft>
              <a:buFont typeface="Arial" pitchFamily="34" charset="0"/>
              <a:buChar char="•"/>
              <a:defRPr/>
            </a:pPr>
            <a:r>
              <a:rPr lang="ru-RU" sz="2000" dirty="0">
                <a:latin typeface="+mn-lt"/>
                <a:cs typeface="+mn-cs"/>
              </a:rPr>
              <a:t>понять, почему пользователи предпочитают тот или иной продукт;</a:t>
            </a:r>
          </a:p>
          <a:p>
            <a:pPr algn="just" fontAlgn="auto">
              <a:spcBef>
                <a:spcPts val="0"/>
              </a:spcBef>
              <a:spcAft>
                <a:spcPts val="0"/>
              </a:spcAft>
              <a:buFont typeface="Arial" pitchFamily="34" charset="0"/>
              <a:buChar char="•"/>
              <a:defRPr/>
            </a:pPr>
            <a:r>
              <a:rPr lang="ru-RU" sz="2000" dirty="0">
                <a:latin typeface="+mn-lt"/>
                <a:cs typeface="+mn-cs"/>
              </a:rPr>
              <a:t>отыскать возможные преимущества вашего продукта.</a:t>
            </a:r>
          </a:p>
        </p:txBody>
      </p:sp>
      <p:sp>
        <p:nvSpPr>
          <p:cNvPr id="14342" name="Заголовок 1"/>
          <p:cNvSpPr>
            <a:spLocks noGrp="1"/>
          </p:cNvSpPr>
          <p:nvPr>
            <p:ph type="title"/>
          </p:nvPr>
        </p:nvSpPr>
        <p:spPr>
          <a:xfrm>
            <a:off x="1835150" y="404813"/>
            <a:ext cx="5572125" cy="1143000"/>
          </a:xfrm>
        </p:spPr>
        <p:txBody>
          <a:bodyPr/>
          <a:lstStyle/>
          <a:p>
            <a:pPr eaLnBrk="1" hangingPunct="1"/>
            <a:r>
              <a:rPr lang="ru-RU" sz="2800" smtClean="0">
                <a:latin typeface="Arial" charset="0"/>
                <a:cs typeface="Arial" charset="0"/>
              </a:rPr>
              <a:t>Проведение интервью</a:t>
            </a:r>
          </a:p>
        </p:txBody>
      </p:sp>
      <p:sp>
        <p:nvSpPr>
          <p:cNvPr id="14344" name="AutoShape 8" descr="data:image/jpeg;base64,/9j/4AAQSkZJRgABAQAAAQABAAD/2wCEAAkGBxIQEhUUEhAWFRUUFRMVFRgXFRUXFRQXFBQXGBYYFhgYHikgGxolGxcUIzEiMSosLi4uFx8zODMsNyguLisBCgoKDg0OGhAQGywkHyQ1LCwsLCwsLC8sLywsLC0sLCwsLzQsLDgsLCwtLDQsNCwsNzEsLCwuLCwsNCwsLCwsLP/AABEIALgBEQMBIgACEQEDEQH/xAAcAAEAAgMBAQEAAAAAAAAAAAAABQYDBAcCAQj/xABEEAACAgECAwQGBwYDBgcAAAABAgADEQQSBSExBhNBUSJhcYGRoQcUMjNCUmIjcoKSscFDU6IkY3Oys9EWNIOEk+Hw/8QAGwEBAAMBAQEBAAAAAAAAAAAAAAEDBAIFBgf/xAAxEQACAgEDAgIIBQUAAAAAAAAAAQIDEQQhMRJBBVETMkJhcZGxwSJDgaHRBlLh8PH/2gAMAwEAAhEDEQA/AO4xEQBERAEREAREQBERAEREAREQBERAEREAREQBERAEREAREQBERAEREAREQBERAEREAREQBERAEREAREQBERAEREAREQBERAEREAREQBESkdvFZtTplFliq1OqyFuuqUsvdFC5pZScc/iZXbYq4OTWcEpZLvE5tw7SWrb3T331sUNi7dZqLDt3bQSL1I5kH8RkqNDq1Po8U1A9TJpXHzqz855mo8b0+ns9HcpRfwT+jZ3GqUllF0iVANxBemtqb9/Tf3Swf0ns8S4kv4dJZ7TdV/Z4h47oJfmfNP8Agl0z8i2RKrXx/XD7egqP/D1Wf+pUs9jtXYDhuG6n2o2mcf8AVB+U0x8T0cuLY/NHLrkuxZ4lbHbKkfb0+rT26W0j4oGEz0dsNE7Knf7WdlRVdLKyzMcKo3qOZJAxNMLq5+rJP4NHOGTsREtIEREAREQBERAEREAREQBERAEREAREQBERAERIHtubvqVopDljsDd3k2CsuotKAcy2zdjHPy5wCO4p2zJY16KoXFSVe1226dSDgqGALWMPUMevMh7e1muqy72aewIyd5UtbodrkDk5diG55GRg/ORmm4gjBadJUzMAFRe7eqtAMD03dQFVc9OvLkCZG36NNLq30tlpLW6nQ2tY3JLMFLLju6KMI2FJ5DHWVJyZc1BbcnbJGce45Vo0VrNzF22Voi7ndsE4UdOgJySAPOeNV2j0tVgrsvVC1YtUsQqspbHoseRPq9YkFx+yjiD1fVNUh1FJcoMO1Tqy4dHZRhcgDDZ5EdD0lrKVyZf/AByPHh+qx/7Y/IXZkPxnj+l1mq0iekufrKOlqPUfTqGB6WAc7fAmafGrdVo1Bu0gJdgiBL627xz0VQcMeWSeXIAkyO1OtZz3F1NVr2kItKsWAJBObbGAVOQOOWeRxmY9UnOmcJPpynv5e/8AQvUY8plz0PBqaG3VhhyIwbHZeZ8FYkDpM3FLWSmx0KhkRmBcEr6IzzAIOOXnMXAdJZTp6q7X3uiBWbJOcdObczgYGT1xNXjJvtLadKD3diANfvTaoZiLF2Z3btnTlglp+aylO2/8c+rHdvlJ+/n4cmvZR2Rp6Tj2o7/T0W0V7tRSbiVdh3YXbuBUqckFvPnjwm1X2iU3XU/V7i1GzeVVHXDjchG1txyPDGZH6pwOL6fkQq6S5ASrBd7PWVQMRgnaCcZ8J97M2B+I8SIIOH0q8jnpQPL15mudNbg59GPwKXflzx9GcJvOM/7gmNHx7T2iwrZjuSRbuV07sjqG3gAHmPjN3T6quwZrsVx+lg39JV+yZ/Z8Qbz1mqPwRR/aQXZrQ6i7S8MNNLVGrY9l5ar0qcNuRcMWYNn7JA6Z64kS0Nbc8S6cNLdrvFv3d1jbfcnrex0qRXGK+8u0VfXdq0sP/oI9o/1IslZHVAvxLTDwr0+rsP7zNRWvyNkjwOvr19a9+fkm/sLniDLjERP0088REQBERAEREAREQBERAEREAREQBERAETQ47xEaXT23Hn3aMwHmQPRHvOB75yjW9r9beUGoqrsqG7fXTbbQbCcY3HnkLg+jkA55yG0uSUm+Dpva7jf1HS2agV94U2gLnaCXYKNxwcLk8zjpOcj6VNZn/wAtRjy3Wf1/+pEL2w1Y0o0rrUlQr7tu9pst3JjHpPv2k48ZWXrNQUbu9Q8ldBuPIZIYDPl1jqREoy5RbdJ2tpsssfiPDk1bO5KkstgpQgAV1VXDaoAHMgjJJJm3q+IcIZ6rNN6DoWuOktRhRZ3NZ5bSCFfDegVyMr05ZFF+tJ4uo9pwfgZ4s1FRxmxcggg7hkEHII8iDJOFJnc9Nw1uI+nq32AYxparNrVA8wNRYhDl/NQQo6eljM3/APwboB00qg/mBcOPWHByD68znf0R8Y0mnXUWaniCrY9rkix60V+8IY2An0nY4APM4IOAMy0ce7SHWK1Gk3CpgVs1GCmVP2lo8SSMjfyA8MnpDeOSxLPBVdKguura/UW9y92opGoexmdKVtZaa0b/AA1s2jNvU4GTlgR0XWdlaTSlVAGn7u1blZFU5dQRl9328hjkk59cqq6VNgr2Du9uzbj0duMYx5Ykb9G30h7bDotY23DslFjHOAGIWqxj1I6Bj16H11JxmnGS5+hdOtpZRcjwviCdLNNf7UsoPxDWD5TC2o1afecPc+ZptqtHwYo3ylwiebb4DobPYx8G1/g5V013KQe0dKki1b6cde909yL/ADldh+M96LW6K1i1NunZiCpKNXvweoyDulzxI/X8B0l/32lps9b1ox+JGZ59n9L0/l2SXxw/4O1qH3RXqeBU1pYlStWt2S+xm6t9pgDkBjnmcc5l4Pw5dLSlKMxSsbU3YyFHQZAGcec2LOw+kzmvvqT/ALnUXVr/ACBtvymF+y2pT7nidnqW6mq1fioRvnMd/wDTmraajapLnfK3/c6V8fI2pqdnyX4jqT4VabSqPbbZezD4KnxmJ9FxSvHoaXUeZD26dvcCtg+c3eyOgvRtTbfV3bXWoVXeHwldSIOY5dd598s8F8H1Ol1fXdHCSeHlPf8A4LbYyjhFkiIn2BlEREAREQBERAEREAREQBERAEREAREQCs/SQpPDr8eHdMf3VuRm+QM5bO18b0A1OnupP+LW6ezcpAPxnD9KxKjcMMMq4/K6Eq49zBh7pVb2LqXyjLNa3Qoxzja35kJVvl1982YlOS7BpGq5fFbR5OAr/EDB+Am1wmg6q5aK0Suxv83CKAOuMZ3nyAz7p7ni2pWGGAI8jOk13IafY3OH8ResYIB2llK+AKsVbB6jmDLDo9elvQ4Pkevu85SO5er7v01ySUY+kMnJ2sevjyPxmzpdSHG5SQQcEdGUjwI8DOWiU/MmO0/GtRpmpFOn70WEhjhuWCMD0ehOTzMhOK9l69fbbZSXpdX22Cys7HYfjTBzLFw/i270LDjPIN0+OOh9clxgDryA6k55DzJkcFmSBv7Qa/SUpp31JYpsFRVQLtUpHpItjZCMmC3TLDHOXfU9rE0fDqL73FttlNQUJjN1pQbseQzkk+AzKpoB3zDVGoWFz3XDamGQ5ODZq2B6IAAQfyry5sJEduey2o0oSxrW1FNabA5VQ1RZtzlwoxhnOS3sz0zNLbUM9zLVCE7lGTwn3I/ivbXiGpPpak1L4JR6AHtf7Z+PumPQ9r+IUH0NbYR+WwLap9pcbvnIWJj9LPzPqVodOo9PQvv8zo/B/pZdeWr0u4fnoPP2mtz/AEY+ydD4Hx7Ta1N+nuVwDhgOTIfJ1PNT7RPzpMuj1dlFi20ua7V6Ovl+Vh+JT4gy2Oox6xg1HhEWs1PD8nwfpmJB9jOPDX6VLsBX5pao6LYnJgM+B5EeoiTk1HgNNPDEREECIiAIiIAiIgCIiAIiIAic41PFxqtQg1eoqorSy2ltMupvrvNhfbUz7Np58sZ9HFmR4TV7L8U1dyGpdalIRs2Jblr66Sd9rVXWk7u7J7rJBHoEnBwIB1GJzzR8d1depetNQNbXU1P2TQM03rYFNlgwBYtleCehUg4zLlwbiy6lWwpR63NdqEqWrcAHBKkggqVYHxDCASMw6zVJSjWWMFRBliegH/7wmaU7tzeXt09H4f2l7jwbutq1g+oPYG9qCQ3hZJisvBXeP/TNVp7GrTRWsV8bGFWfIhcFse3ErWp1VlzDVvpu4r1pNlQ37gXUAOScDG8YYDx9IyU41Veyt+ypdBTdudlItDhXx3aMDgZ2+PiZdtTwOvVcProBC/saTSwH3bogNbD1Z6jxBI8ZXH8aeS2zFbWDmsTwm4FksXbZWxSxfysOvuPIg+IIM9ylrBcnkREQSJgfTAuHGQw5HH4h5N5/2meeLbVQFmIUDqScAQQe5uaTUNdWVs3HThxWduTbqX6jS0eefxN0VQ2SOZGPTcJexVsvWyulztrqUEavWMfwVqcGtPEuccsnkPSnQ+zvAO5xbaqC0JsrrrH7HS1/5VI/5nwCx8gABdCvuyiy3sjL2f4U9ZN2o2nUWKF2r93p6x9min9I8W/EefIYAmXQMCCAQQQQehB6g+qeol5mOFds+AfUNSa1+6sBspPkoPpJ/CSPcRISdc+ljQd5oTaB6WndbM+SE7bfdtOf4RORzDfDplldz6rwrUO2nplzHb9Ox8nzE9T1RS9jrXWu+yxgqKOrMf7DmSfAAmU9OXg9KU1CLlLhHU/oTDdxqT+H6wMe0VJu/tOkSG7I8DXQaWugEFlGbGAxvsbm7e8592JMz0YrCSPi7p9dkpebbEREkrEREAREQBERAERMd9yopZiAB1J6CAZIlX1H0gcPQkDUGwgkfs67H5j1quPnI3UfSZQPu9LqH9ZFSD/U+flOHZFcs7VcnwmaH0x8MFo0j5Zf2r1krjkWrLqTn11498op4Y5e5+/OdQtqWYrrAIuKmzAxgZKg+8+csHbHtpZq6lQ6Za1F1Lbu9LOMWAHAC46E+M0TPF8R1VkJp1y2a/c0V1bYmtzxwPhZe3R6VrGen60LDWVrCMVD2MX2qC/QjmSBmdr0ekqoXbVWlaDJwqhVyep5ThV9zrfWa3ZCqWNuU4YbtqjB9hafbwbPvHez/iWO/wAmJE0aTVtUp2ZbZL0zm8x2R3ZtZWFLmxAi/abcNq465OcCUPtFxnS36yk06qmw9zchCWKxz3lTDof3vhOcXJTWwL5SsKz4Q7O8dcbEPh4k5/TLA9IpQLfstFrbUpXdYWcrkbbbWz4E55Dy5zcrVOOcclfonCfPBPlbbrBRQitYylmLkiuqvO0s+OZycgL4kHmMEyRarWcK0qb9RpraqVSsKy2Uu4HJVR9z7rPALt5nHtlWPEX4c9dtR/2hlSpqWsNgtqVifTcjcNm5iH9eDmbvCe1lLW9/r6rTeM7GCrZRQD1FKqdw9bldx9Q5SYShHbO5zbGct8bGHtHoBfdZqT/straWm4Je6oHVC6WV2HJUMB3WG8MjPUiVfTcUpsxtfr0zy5+WemZ1K7tDwu9e9e+hjSrOO8AFlYxzIVxuB5DoJy7sTwhdfemntyiLWbXBwGsVGUbVx0yWGTyIHSaFTGacm8YMzvnW1FLOTaZgOpx7ZgGtrLbQ4Zvyr6bH2KuTOh29jqtM5t02lqtU83osVSfWaLHztb9JO0+ayd4VxHTPUbKttaplbAVFbVMOq2KcbSPXKfQ+8vd/kjnHDezus1ONlHdL+e/KcvNa8bz79vtlho4Dp9C6jYdbrWG6tWwFT9ZXmtVYP4yC3gMnlJt+K26r0dEuEP2tS6nu1H+5U87W8j9nxyekkOFcLr0ykLlmc7rLHO6y1vzO39B0A5AATuMEiqVkpcmDhXCTWxuufvdQ4wz4wqL17ulfwp09bEZMz8P4pXe9y15PcP3bnlgvgFgvicZAJ88jwMh+1HHHBbTaVsXkftLMAjTKw5EjxtORtX3nljPHdD2P4lRdvruFRBJNy2kcupY+J8eREiVii8HddLmsn6IiU/g/aV6tqauwWVtgJqQFUZPIC8L6K5PRxyJOCB42rV6lKkayxgqICzE9ABzM7TT4K5RcXhmtru6v7zStzNlLbxjkEsynM+BPpY9hn57qUgbW+0pKN+8hKt8wZ3Ds7pdSbbNTaURLyGFewm0Iq7aVdicLgZYqAebnnOW9ueDto9daDjZqC+oqx4bm/aL7Qxz/ABSnURzHJ6nhFyhd0P2vqQY5lVAyzsFUZA3MxwBk8hzM7V9H/YkaAG27a+pcYJHNal/JWf6t1PsE5X2Q4N9e11VLKWqwz27TghFBIJbwBfYMdTk+U/RE5ogkslviuolKz0Sey+oiIl55AiIgCIiAIiIAiIgCIiARnEeAabUfeUqT+YDa38w5yrcR+jteZovI/TYMj+ZenwMvkSqdMJcothdOHDOLca7JaqtWV6WKn8VfpgY5g8uY94kP3945baz68svxXB/rP0DI7iPA9PqPvaVY/mxhv5hzmS3QRkvP4l61Kfrr5HDaam3F3YFiAuFBCqFycDJJPWZ50PiP0doedFxX9LjcPiMEfOVfiPZTV0ZJpLqPxV+mPgOfylE6Jw7be4113VtYiyEIzNddBUOlajpzUYPI5GCOY5zZIxyPWfJUm1wXNJ8niqlVyQOZ6nmWPtJ5me4iG88hLHB5srVhhlBHrAP9Z40unFLiylmqcAgNW20gHqMdMH2TLBEmM5R4ZzKEZcrJJ8P7YcS3YSzvaxkGx9K1uW/KvdFAceJm0/aDe/fXaCnV2IFLFa7aLVVScM1N2d4U5wcnHPEgdNfjua9QD3FVZQd0bBluWHsVOfQY5ZwST7JzhnENMhIXW7lxyW5+a467WswxHqOek9ONu2zyebKlZ3WCw8P+krRWkBhbWxHId2bfgad3zxPvEO0V+oymnRqEPI3WAC0g/wCVXz2n9TdPKRFPGdJkhdRUD+8oz7+hmydfT176v/5E/wC8l2ywcqmGd2etJpVqXagwMknxLMxyzMTzZickk8yTMPGdD9Yosp3be8Urnrj3eMwX9oNMn+MrHyrzYfgmZoantIx5U0EfqtOB7kXmflKW8cmhe4wcH4WdKq02u4ppWxrGbYNPd3owUwTkBestnZTht19ad+SdLS5bSo4O+wA5qe4HntTHoA8+QJ5gSpcL4s1dgs1OnXVMDlCXKCvy2VEFM/qJz65ddL9IGkb71baT+qsuv81e4f0l1U4f3Ge+Nj5iW2Un6WeF97ojeoy+lJt5dTXjFo+GD/DLJo+PaS4E16qlgBk/tF5AdcgnIkCe1NXENT9R0r5V0sNt2MrsXAZKc9WIb7f2RzxmaMZRnrcoyUo8rcl+wHZsaDTKDg3W4suYeLEclB/Ko5D3nxlmmPT0rWqoowqqFUeQUYHymSQtjqUnJtvkREQQIiIAiIgCIiAIiIAiIgCIiAIiIAiIgGjxDg+n1H3tKN6yPS9zDmJV+I/R7U3Oi1k/Sw3r8eRHzl2iVzqhLlFkLZw4ZyHiPZHV0c+67xfOv0v9P2vlIJlIOCCCOoIwR7QZ3uaev4XTeMW1K/tHMew9RM09GvZZqhrX7SOHxOk8R+j2ludNjVnyPpr8/S+cq/EexuspyRWLB51nJ/lODMs9PZHsaYaiuXcr0+OoPUA+0ZnuxCpIYEEdQQQR7QZ5lJcfGQEYIBHljlMY0tf+Wn8q/wDaZYk5GEFAHQYiIkEiJjuvVPtMBnoPE+wdTPVVV1n2a9g/NZyPuQc/jidKLZy5JHi/TVuPTRWH6gD/AFmDh37K0WaM2LYAVDVEbAD1BL5THITNaNOhw7NqbB+BcEL7VGFX+I5njW6jUOh2kVcsIleCxJ5KC5HLmR0A9svhmPcom1JPY6h9HHFtbqe/GrsrcVGtVKrhgzKWZWIwDhSh6D7Uusj+BcIq0dK1VIFAALEdXfADMxPMk46mSE9NZxueW8Z2EREkgREQBERAEREAREQBERAEREAREQBERAEREAREQBERANXXcPqvGLalcfqAOPYfCVniP0f0Pzqdqj5fbT4Hn85cInEq4S5R3CycPVZyfiPYnV1c1QWjzQ8/5Tg/DMr1tTIdrKVI6hgQR7jO8yu9uOD1anTM1q57kNYMkheWC24ZweQPWZbNJHGYs116yWcSRx8akMcVqbD+jmB7WPoj4zZr4ba/OywVjyTm3vdhge4e+bVd9jjbpNLZaB0YVutI9jY9L3ZHrmQdjtfqPvqXcfkJWuofwlsn3kzOoY7fdl7sz3+yIyvWUVEjT196/QsDkfx2t/bMx2i2772zC/5deVX+JvtN8h6pbtN2A1ZwCK0Hlu6e5RJCj6OX/HqVH7qE/MkTrotfETnrqXMiiU1KgwqhQPADAkj2f0nfazTV4yDcLG/dpBs/5lUe+Xqn6O6B9u+1vZsX+xkhwnsfTpdSt9Zb0arK8MckmxkO7PTkEx08TO6tNNTUpHFupg4OMSyRET0DzxERAEREAREQBERAEREAREQBERAEREAREQBERAEREAREQBERAE8ugIwQCDyIPMGeogHwDE+xEAREQBERAEREAREQBERAEREAREQBERAEREAREQBERAEREAREQBERAEREAREQBERAEREAREQBERAEREAREQBERAEREAREQ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4346" name="Picture 10" descr="http://shard-copywriting.ru/wp-content/uploads/2013/04/lpr.jpg"/>
          <p:cNvPicPr>
            <a:picLocks noChangeAspect="1" noChangeArrowheads="1"/>
          </p:cNvPicPr>
          <p:nvPr/>
        </p:nvPicPr>
        <p:blipFill>
          <a:blip r:embed="rId5" cstate="print"/>
          <a:srcRect/>
          <a:stretch>
            <a:fillRect/>
          </a:stretch>
        </p:blipFill>
        <p:spPr bwMode="auto">
          <a:xfrm>
            <a:off x="5177522" y="2060848"/>
            <a:ext cx="3966478" cy="2679577"/>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Рисунок 2" descr="logos"/>
          <p:cNvPicPr>
            <a:picLocks noChangeAspect="1" noChangeArrowheads="1"/>
          </p:cNvPicPr>
          <p:nvPr/>
        </p:nvPicPr>
        <p:blipFill>
          <a:blip r:embed="rId2" cstate="print"/>
          <a:srcRect l="2728" t="76627" r="60995" b="6989"/>
          <a:stretch>
            <a:fillRect/>
          </a:stretch>
        </p:blipFill>
        <p:spPr bwMode="auto">
          <a:xfrm>
            <a:off x="0" y="0"/>
            <a:ext cx="2843213" cy="855663"/>
          </a:xfrm>
          <a:prstGeom prst="rect">
            <a:avLst/>
          </a:prstGeom>
          <a:noFill/>
          <a:ln w="9525">
            <a:noFill/>
            <a:miter lim="800000"/>
            <a:headEnd/>
            <a:tailEnd/>
          </a:ln>
        </p:spPr>
      </p:pic>
      <p:pic>
        <p:nvPicPr>
          <p:cNvPr id="15363" name="Picture 5" descr="QD community"/>
          <p:cNvPicPr>
            <a:picLocks noChangeAspect="1" noChangeArrowheads="1"/>
          </p:cNvPicPr>
          <p:nvPr/>
        </p:nvPicPr>
        <p:blipFill>
          <a:blip r:embed="rId3" r:link="rId4" cstate="print"/>
          <a:srcRect/>
          <a:stretch>
            <a:fillRect/>
          </a:stretch>
        </p:blipFill>
        <p:spPr bwMode="auto">
          <a:xfrm>
            <a:off x="7893050" y="5589588"/>
            <a:ext cx="1250950" cy="1268412"/>
          </a:xfrm>
          <a:prstGeom prst="rect">
            <a:avLst/>
          </a:prstGeom>
          <a:noFill/>
          <a:ln w="9525">
            <a:noFill/>
            <a:miter lim="800000"/>
            <a:headEnd/>
            <a:tailEnd/>
          </a:ln>
        </p:spPr>
      </p:pic>
      <p:pic>
        <p:nvPicPr>
          <p:cNvPr id="15364" name="Рисунок 3" descr="logos"/>
          <p:cNvPicPr>
            <a:picLocks noChangeAspect="1" noChangeArrowheads="1"/>
          </p:cNvPicPr>
          <p:nvPr/>
        </p:nvPicPr>
        <p:blipFill>
          <a:blip r:embed="rId2" cstate="print"/>
          <a:srcRect l="74638" t="73976" r="8186" b="4819"/>
          <a:stretch>
            <a:fillRect/>
          </a:stretch>
        </p:blipFill>
        <p:spPr bwMode="auto">
          <a:xfrm>
            <a:off x="7599363" y="0"/>
            <a:ext cx="1544637" cy="1273175"/>
          </a:xfrm>
          <a:prstGeom prst="rect">
            <a:avLst/>
          </a:prstGeom>
          <a:noFill/>
          <a:ln w="9525">
            <a:noFill/>
            <a:miter lim="800000"/>
            <a:headEnd/>
            <a:tailEnd/>
          </a:ln>
        </p:spPr>
      </p:pic>
      <p:sp>
        <p:nvSpPr>
          <p:cNvPr id="5" name="TextBox 4"/>
          <p:cNvSpPr txBox="1"/>
          <p:nvPr/>
        </p:nvSpPr>
        <p:spPr>
          <a:xfrm>
            <a:off x="251520" y="1484784"/>
            <a:ext cx="8420100" cy="4401205"/>
          </a:xfrm>
          <a:prstGeom prst="rect">
            <a:avLst/>
          </a:prstGeom>
          <a:noFill/>
        </p:spPr>
        <p:txBody>
          <a:bodyPr>
            <a:spAutoFit/>
          </a:bodyPr>
          <a:lstStyle/>
          <a:p>
            <a:pPr algn="just" fontAlgn="auto">
              <a:spcBef>
                <a:spcPts val="0"/>
              </a:spcBef>
              <a:spcAft>
                <a:spcPts val="0"/>
              </a:spcAft>
              <a:defRPr/>
            </a:pPr>
            <a:r>
              <a:rPr lang="ru-RU" sz="2000" dirty="0">
                <a:latin typeface="+mn-lt"/>
                <a:cs typeface="+mn-cs"/>
              </a:rPr>
              <a:t>После проведения интервью нужно проанализировать отзывы экспертов. Используйте для это свои заметки, структурируйте и проанализируйте информацию.</a:t>
            </a:r>
          </a:p>
          <a:p>
            <a:pPr algn="just" fontAlgn="auto">
              <a:spcBef>
                <a:spcPts val="0"/>
              </a:spcBef>
              <a:spcAft>
                <a:spcPts val="0"/>
              </a:spcAft>
              <a:defRPr/>
            </a:pPr>
            <a:r>
              <a:rPr lang="ru-RU" sz="2000" dirty="0">
                <a:latin typeface="+mn-lt"/>
                <a:cs typeface="+mn-cs"/>
              </a:rPr>
              <a:t>Отзывы экспертов сообщат вам:</a:t>
            </a:r>
          </a:p>
          <a:p>
            <a:pPr algn="just" fontAlgn="auto">
              <a:spcBef>
                <a:spcPts val="0"/>
              </a:spcBef>
              <a:spcAft>
                <a:spcPts val="0"/>
              </a:spcAft>
              <a:buFont typeface="Arial" pitchFamily="34" charset="0"/>
              <a:buChar char="•"/>
              <a:defRPr/>
            </a:pPr>
            <a:r>
              <a:rPr lang="ru-RU" sz="2000" dirty="0">
                <a:latin typeface="+mn-lt"/>
                <a:cs typeface="+mn-cs"/>
              </a:rPr>
              <a:t>как ещё можно применить вашу технологию;</a:t>
            </a:r>
          </a:p>
          <a:p>
            <a:pPr algn="just" fontAlgn="auto">
              <a:spcBef>
                <a:spcPts val="0"/>
              </a:spcBef>
              <a:spcAft>
                <a:spcPts val="0"/>
              </a:spcAft>
              <a:buFont typeface="Arial" pitchFamily="34" charset="0"/>
              <a:buChar char="•"/>
              <a:defRPr/>
            </a:pPr>
            <a:r>
              <a:rPr lang="ru-RU" sz="2000" dirty="0">
                <a:latin typeface="+mn-lt"/>
                <a:cs typeface="+mn-cs"/>
              </a:rPr>
              <a:t>кто ваши настоящие покупатели, что имеет для них значение и как они будут пользоваться вашей технологией;</a:t>
            </a:r>
          </a:p>
          <a:p>
            <a:pPr algn="just" fontAlgn="auto">
              <a:spcBef>
                <a:spcPts val="0"/>
              </a:spcBef>
              <a:spcAft>
                <a:spcPts val="0"/>
              </a:spcAft>
              <a:buFont typeface="Arial" pitchFamily="34" charset="0"/>
              <a:buChar char="•"/>
              <a:defRPr/>
            </a:pPr>
            <a:r>
              <a:rPr lang="ru-RU" sz="2000" dirty="0">
                <a:latin typeface="+mn-lt"/>
                <a:cs typeface="+mn-cs"/>
              </a:rPr>
              <a:t>каковы ваши преимущества по сравнению с конкурентами;</a:t>
            </a:r>
          </a:p>
          <a:p>
            <a:pPr algn="just" fontAlgn="auto">
              <a:spcBef>
                <a:spcPts val="0"/>
              </a:spcBef>
              <a:spcAft>
                <a:spcPts val="0"/>
              </a:spcAft>
              <a:buFont typeface="Arial" pitchFamily="34" charset="0"/>
              <a:buChar char="•"/>
              <a:defRPr/>
            </a:pPr>
            <a:r>
              <a:rPr lang="ru-RU" sz="2000" dirty="0">
                <a:latin typeface="+mn-lt"/>
                <a:cs typeface="+mn-cs"/>
              </a:rPr>
              <a:t>каковы риски и препятствия на пути к успеху;</a:t>
            </a:r>
          </a:p>
          <a:p>
            <a:pPr algn="just" fontAlgn="auto">
              <a:spcBef>
                <a:spcPts val="0"/>
              </a:spcBef>
              <a:spcAft>
                <a:spcPts val="0"/>
              </a:spcAft>
              <a:buFont typeface="Arial" pitchFamily="34" charset="0"/>
              <a:buChar char="•"/>
              <a:defRPr/>
            </a:pPr>
            <a:r>
              <a:rPr lang="ru-RU" sz="2000" dirty="0">
                <a:latin typeface="+mn-lt"/>
                <a:cs typeface="+mn-cs"/>
              </a:rPr>
              <a:t>как расширить круг знакомств и завоевать доверие опрашиваемых экспертов;</a:t>
            </a:r>
          </a:p>
          <a:p>
            <a:pPr algn="just" fontAlgn="auto">
              <a:spcBef>
                <a:spcPts val="0"/>
              </a:spcBef>
              <a:spcAft>
                <a:spcPts val="0"/>
              </a:spcAft>
              <a:buFont typeface="Arial" pitchFamily="34" charset="0"/>
              <a:buChar char="•"/>
              <a:defRPr/>
            </a:pPr>
            <a:r>
              <a:rPr lang="ru-RU" sz="2000" dirty="0">
                <a:latin typeface="+mn-lt"/>
                <a:cs typeface="+mn-cs"/>
              </a:rPr>
              <a:t>как впечатлить инвесторов масштабом вашей экспертной оценки</a:t>
            </a:r>
            <a:r>
              <a:rPr lang="ru-RU" sz="2000" dirty="0" smtClean="0">
                <a:latin typeface="+mn-lt"/>
                <a:cs typeface="+mn-cs"/>
              </a:rPr>
              <a:t>.</a:t>
            </a:r>
            <a:endParaRPr lang="ru-RU" sz="2000" dirty="0">
              <a:latin typeface="+mn-lt"/>
              <a:cs typeface="+mn-cs"/>
            </a:endParaRPr>
          </a:p>
          <a:p>
            <a:pPr algn="just" fontAlgn="auto">
              <a:spcBef>
                <a:spcPts val="0"/>
              </a:spcBef>
              <a:spcAft>
                <a:spcPts val="0"/>
              </a:spcAft>
              <a:defRPr/>
            </a:pPr>
            <a:r>
              <a:rPr lang="ru-RU" sz="2000" b="1" i="1" dirty="0">
                <a:solidFill>
                  <a:srgbClr val="C00000"/>
                </a:solidFill>
                <a:latin typeface="+mn-lt"/>
                <a:cs typeface="+mn-cs"/>
              </a:rPr>
              <a:t>С помощью собранных данных вы сможете оценить, насколько успешно ваш продукт будет конкурировать на рынке.</a:t>
            </a:r>
          </a:p>
        </p:txBody>
      </p:sp>
      <p:sp>
        <p:nvSpPr>
          <p:cNvPr id="15366" name="Заголовок 1"/>
          <p:cNvSpPr>
            <a:spLocks noGrp="1"/>
          </p:cNvSpPr>
          <p:nvPr>
            <p:ph type="title"/>
          </p:nvPr>
        </p:nvSpPr>
        <p:spPr>
          <a:xfrm>
            <a:off x="1835150" y="404813"/>
            <a:ext cx="5572125" cy="1143000"/>
          </a:xfrm>
        </p:spPr>
        <p:txBody>
          <a:bodyPr/>
          <a:lstStyle/>
          <a:p>
            <a:pPr eaLnBrk="1" hangingPunct="1"/>
            <a:r>
              <a:rPr lang="ru-RU" sz="2800" smtClean="0">
                <a:latin typeface="Arial" charset="0"/>
                <a:cs typeface="Arial" charset="0"/>
              </a:rPr>
              <a:t>Оценка результатов</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Рисунок 2" descr="logos"/>
          <p:cNvPicPr>
            <a:picLocks noChangeAspect="1" noChangeArrowheads="1"/>
          </p:cNvPicPr>
          <p:nvPr/>
        </p:nvPicPr>
        <p:blipFill>
          <a:blip r:embed="rId2" cstate="print"/>
          <a:srcRect l="2728" t="76627" r="60995" b="6989"/>
          <a:stretch>
            <a:fillRect/>
          </a:stretch>
        </p:blipFill>
        <p:spPr bwMode="auto">
          <a:xfrm>
            <a:off x="0" y="0"/>
            <a:ext cx="2843213" cy="855663"/>
          </a:xfrm>
          <a:prstGeom prst="rect">
            <a:avLst/>
          </a:prstGeom>
          <a:noFill/>
          <a:ln w="9525">
            <a:noFill/>
            <a:miter lim="800000"/>
            <a:headEnd/>
            <a:tailEnd/>
          </a:ln>
        </p:spPr>
      </p:pic>
      <p:pic>
        <p:nvPicPr>
          <p:cNvPr id="3075" name="Picture 5" descr="QD community"/>
          <p:cNvPicPr>
            <a:picLocks noChangeAspect="1" noChangeArrowheads="1"/>
          </p:cNvPicPr>
          <p:nvPr/>
        </p:nvPicPr>
        <p:blipFill>
          <a:blip r:embed="rId3" r:link="rId4" cstate="print"/>
          <a:srcRect/>
          <a:stretch>
            <a:fillRect/>
          </a:stretch>
        </p:blipFill>
        <p:spPr bwMode="auto">
          <a:xfrm>
            <a:off x="7893050" y="5589588"/>
            <a:ext cx="1250950" cy="1268412"/>
          </a:xfrm>
          <a:prstGeom prst="rect">
            <a:avLst/>
          </a:prstGeom>
          <a:noFill/>
          <a:ln w="9525">
            <a:noFill/>
            <a:miter lim="800000"/>
            <a:headEnd/>
            <a:tailEnd/>
          </a:ln>
        </p:spPr>
      </p:pic>
      <p:pic>
        <p:nvPicPr>
          <p:cNvPr id="3076" name="Рисунок 3" descr="logos"/>
          <p:cNvPicPr>
            <a:picLocks noChangeAspect="1" noChangeArrowheads="1"/>
          </p:cNvPicPr>
          <p:nvPr/>
        </p:nvPicPr>
        <p:blipFill>
          <a:blip r:embed="rId2" cstate="print"/>
          <a:srcRect l="74638" t="73976" r="8186" b="4819"/>
          <a:stretch>
            <a:fillRect/>
          </a:stretch>
        </p:blipFill>
        <p:spPr bwMode="auto">
          <a:xfrm>
            <a:off x="7599363" y="0"/>
            <a:ext cx="1544637" cy="1273175"/>
          </a:xfrm>
          <a:prstGeom prst="rect">
            <a:avLst/>
          </a:prstGeom>
          <a:noFill/>
          <a:ln w="9525">
            <a:noFill/>
            <a:miter lim="800000"/>
            <a:headEnd/>
            <a:tailEnd/>
          </a:ln>
        </p:spPr>
      </p:pic>
      <p:sp>
        <p:nvSpPr>
          <p:cNvPr id="3077" name="TextBox 2"/>
          <p:cNvSpPr txBox="1">
            <a:spLocks noChangeArrowheads="1"/>
          </p:cNvSpPr>
          <p:nvPr/>
        </p:nvSpPr>
        <p:spPr bwMode="auto">
          <a:xfrm>
            <a:off x="755650" y="1844675"/>
            <a:ext cx="5184775" cy="369888"/>
          </a:xfrm>
          <a:prstGeom prst="rect">
            <a:avLst/>
          </a:prstGeom>
          <a:noFill/>
          <a:ln w="9525">
            <a:noFill/>
            <a:miter lim="800000"/>
            <a:headEnd/>
            <a:tailEnd/>
          </a:ln>
        </p:spPr>
        <p:txBody>
          <a:bodyPr>
            <a:spAutoFit/>
          </a:bodyPr>
          <a:lstStyle/>
          <a:p>
            <a:endParaRPr lang="ru-RU">
              <a:latin typeface="Calibri" pitchFamily="34" charset="0"/>
            </a:endParaRPr>
          </a:p>
        </p:txBody>
      </p:sp>
      <p:sp>
        <p:nvSpPr>
          <p:cNvPr id="3078" name="TextBox 3"/>
          <p:cNvSpPr txBox="1">
            <a:spLocks noChangeArrowheads="1"/>
          </p:cNvSpPr>
          <p:nvPr/>
        </p:nvSpPr>
        <p:spPr bwMode="auto">
          <a:xfrm>
            <a:off x="250825" y="1844675"/>
            <a:ext cx="8497888" cy="2554288"/>
          </a:xfrm>
          <a:prstGeom prst="rect">
            <a:avLst/>
          </a:prstGeom>
          <a:noFill/>
          <a:ln w="9525">
            <a:noFill/>
            <a:miter lim="800000"/>
            <a:headEnd/>
            <a:tailEnd/>
          </a:ln>
        </p:spPr>
        <p:txBody>
          <a:bodyPr>
            <a:spAutoFit/>
          </a:bodyPr>
          <a:lstStyle/>
          <a:p>
            <a:pPr algn="just"/>
            <a:r>
              <a:rPr lang="ru-RU" sz="2000" dirty="0">
                <a:latin typeface="Calibri" pitchFamily="34" charset="0"/>
              </a:rPr>
              <a:t>Чем раньше авторы проекта будут обладать информацией о рынке, тем эффективнее будет проходить работа над проектом, т.к. становится понятно:</a:t>
            </a:r>
          </a:p>
          <a:p>
            <a:pPr algn="just"/>
            <a:endParaRPr lang="ru-RU" sz="2000" dirty="0">
              <a:latin typeface="Calibri" pitchFamily="34" charset="0"/>
            </a:endParaRPr>
          </a:p>
          <a:p>
            <a:pPr algn="just">
              <a:buFont typeface="Arial" charset="0"/>
              <a:buChar char="•"/>
            </a:pPr>
            <a:r>
              <a:rPr lang="ru-RU" sz="2000" dirty="0">
                <a:latin typeface="Calibri" pitchFamily="34" charset="0"/>
              </a:rPr>
              <a:t> какова потребность покупателя в создаваемом продукте?</a:t>
            </a:r>
          </a:p>
          <a:p>
            <a:pPr algn="just">
              <a:buFont typeface="Arial" charset="0"/>
              <a:buChar char="•"/>
            </a:pPr>
            <a:r>
              <a:rPr lang="ru-RU" sz="2000" dirty="0">
                <a:latin typeface="Calibri" pitchFamily="34" charset="0"/>
              </a:rPr>
              <a:t> каков уровень конкуренции на рынке?</a:t>
            </a:r>
          </a:p>
          <a:p>
            <a:pPr algn="just">
              <a:buFont typeface="Arial" charset="0"/>
              <a:buChar char="•"/>
            </a:pPr>
            <a:r>
              <a:rPr lang="ru-RU" sz="2000" dirty="0">
                <a:latin typeface="Calibri" pitchFamily="34" charset="0"/>
              </a:rPr>
              <a:t> каков общий объем рынка и какую долю может занять создаваемый проект?</a:t>
            </a:r>
          </a:p>
        </p:txBody>
      </p:sp>
      <p:sp>
        <p:nvSpPr>
          <p:cNvPr id="12" name="Заголовок 1"/>
          <p:cNvSpPr txBox="1">
            <a:spLocks/>
          </p:cNvSpPr>
          <p:nvPr/>
        </p:nvSpPr>
        <p:spPr>
          <a:xfrm>
            <a:off x="1835150" y="620713"/>
            <a:ext cx="5572125" cy="1143000"/>
          </a:xfrm>
          <a:prstGeom prst="rect">
            <a:avLst/>
          </a:prstGeom>
        </p:spPr>
        <p:txBody>
          <a:bodyPr anchor="ctr">
            <a:normAutofit/>
          </a:bodyPr>
          <a:lstStyle/>
          <a:p>
            <a:pPr algn="ctr" fontAlgn="auto">
              <a:spcBef>
                <a:spcPts val="0"/>
              </a:spcBef>
              <a:spcAft>
                <a:spcPts val="0"/>
              </a:spcAft>
              <a:defRPr/>
            </a:pPr>
            <a:r>
              <a:rPr lang="ru-RU" sz="2800" dirty="0">
                <a:latin typeface="Arial" pitchFamily="34" charset="0"/>
                <a:ea typeface="+mj-ea"/>
                <a:cs typeface="Arial" pitchFamily="34" charset="0"/>
              </a:rPr>
              <a:t>Зачем нужна экспертная оценка рынка</a:t>
            </a:r>
            <a:endParaRPr lang="ru-RU" sz="2800" dirty="0">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Рисунок 2" descr="logos"/>
          <p:cNvPicPr>
            <a:picLocks noChangeAspect="1" noChangeArrowheads="1"/>
          </p:cNvPicPr>
          <p:nvPr/>
        </p:nvPicPr>
        <p:blipFill>
          <a:blip r:embed="rId2" cstate="print"/>
          <a:srcRect l="2728" t="76627" r="60995" b="6989"/>
          <a:stretch>
            <a:fillRect/>
          </a:stretch>
        </p:blipFill>
        <p:spPr bwMode="auto">
          <a:xfrm>
            <a:off x="0" y="0"/>
            <a:ext cx="2843213" cy="855663"/>
          </a:xfrm>
          <a:prstGeom prst="rect">
            <a:avLst/>
          </a:prstGeom>
          <a:noFill/>
          <a:ln w="9525">
            <a:noFill/>
            <a:miter lim="800000"/>
            <a:headEnd/>
            <a:tailEnd/>
          </a:ln>
        </p:spPr>
      </p:pic>
      <p:pic>
        <p:nvPicPr>
          <p:cNvPr id="4099" name="Picture 5" descr="QD community"/>
          <p:cNvPicPr>
            <a:picLocks noChangeAspect="1" noChangeArrowheads="1"/>
          </p:cNvPicPr>
          <p:nvPr/>
        </p:nvPicPr>
        <p:blipFill>
          <a:blip r:embed="rId3" r:link="rId4" cstate="print"/>
          <a:srcRect/>
          <a:stretch>
            <a:fillRect/>
          </a:stretch>
        </p:blipFill>
        <p:spPr bwMode="auto">
          <a:xfrm>
            <a:off x="7893050" y="5589588"/>
            <a:ext cx="1250950" cy="1268412"/>
          </a:xfrm>
          <a:prstGeom prst="rect">
            <a:avLst/>
          </a:prstGeom>
          <a:noFill/>
          <a:ln w="9525">
            <a:noFill/>
            <a:miter lim="800000"/>
            <a:headEnd/>
            <a:tailEnd/>
          </a:ln>
        </p:spPr>
      </p:pic>
      <p:pic>
        <p:nvPicPr>
          <p:cNvPr id="4100" name="Рисунок 3" descr="logos"/>
          <p:cNvPicPr>
            <a:picLocks noChangeAspect="1" noChangeArrowheads="1"/>
          </p:cNvPicPr>
          <p:nvPr/>
        </p:nvPicPr>
        <p:blipFill>
          <a:blip r:embed="rId2" cstate="print"/>
          <a:srcRect l="74638" t="73976" r="8186" b="4819"/>
          <a:stretch>
            <a:fillRect/>
          </a:stretch>
        </p:blipFill>
        <p:spPr bwMode="auto">
          <a:xfrm>
            <a:off x="7599363" y="0"/>
            <a:ext cx="1544637" cy="1273175"/>
          </a:xfrm>
          <a:prstGeom prst="rect">
            <a:avLst/>
          </a:prstGeom>
          <a:noFill/>
          <a:ln w="9525">
            <a:noFill/>
            <a:miter lim="800000"/>
            <a:headEnd/>
            <a:tailEnd/>
          </a:ln>
        </p:spPr>
      </p:pic>
      <p:sp>
        <p:nvSpPr>
          <p:cNvPr id="5" name="TextBox 4"/>
          <p:cNvSpPr txBox="1"/>
          <p:nvPr/>
        </p:nvSpPr>
        <p:spPr>
          <a:xfrm>
            <a:off x="250825" y="1844675"/>
            <a:ext cx="8497888" cy="4094163"/>
          </a:xfrm>
          <a:prstGeom prst="rect">
            <a:avLst/>
          </a:prstGeom>
          <a:noFill/>
        </p:spPr>
        <p:txBody>
          <a:bodyPr>
            <a:spAutoFit/>
          </a:bodyPr>
          <a:lstStyle/>
          <a:p>
            <a:pPr algn="just" fontAlgn="auto">
              <a:spcBef>
                <a:spcPts val="0"/>
              </a:spcBef>
              <a:spcAft>
                <a:spcPts val="0"/>
              </a:spcAft>
              <a:defRPr/>
            </a:pPr>
            <a:r>
              <a:rPr lang="ru-RU" sz="2000" dirty="0">
                <a:latin typeface="+mn-lt"/>
                <a:cs typeface="+mn-cs"/>
              </a:rPr>
              <a:t>Существует две очень больших группы методов для оценки рынка: </a:t>
            </a:r>
          </a:p>
          <a:p>
            <a:pPr algn="just" fontAlgn="auto">
              <a:spcBef>
                <a:spcPts val="0"/>
              </a:spcBef>
              <a:spcAft>
                <a:spcPts val="0"/>
              </a:spcAft>
              <a:buFont typeface="Arial" pitchFamily="34" charset="0"/>
              <a:buChar char="•"/>
              <a:defRPr/>
            </a:pPr>
            <a:r>
              <a:rPr lang="ru-RU" sz="2000" dirty="0">
                <a:latin typeface="+mn-lt"/>
                <a:cs typeface="+mn-cs"/>
              </a:rPr>
              <a:t> статистические </a:t>
            </a:r>
            <a:r>
              <a:rPr lang="ru-RU" sz="2000" dirty="0">
                <a:latin typeface="+mn-lt"/>
                <a:cs typeface="+mn-cs"/>
              </a:rPr>
              <a:t>методы (интерполяция, экстраполяция, эконометрика и др.);</a:t>
            </a:r>
          </a:p>
          <a:p>
            <a:pPr algn="just" fontAlgn="auto">
              <a:spcBef>
                <a:spcPts val="0"/>
              </a:spcBef>
              <a:spcAft>
                <a:spcPts val="0"/>
              </a:spcAft>
              <a:buFont typeface="Arial" pitchFamily="34" charset="0"/>
              <a:buChar char="•"/>
              <a:defRPr/>
            </a:pPr>
            <a:r>
              <a:rPr lang="ru-RU" sz="2000" dirty="0">
                <a:latin typeface="+mn-lt"/>
                <a:cs typeface="+mn-cs"/>
              </a:rPr>
              <a:t> методы </a:t>
            </a:r>
            <a:r>
              <a:rPr lang="ru-RU" sz="2000" dirty="0">
                <a:latin typeface="+mn-lt"/>
                <a:cs typeface="+mn-cs"/>
              </a:rPr>
              <a:t>экспертной оценки (метод </a:t>
            </a:r>
            <a:r>
              <a:rPr lang="ru-RU" sz="2000" dirty="0" err="1">
                <a:latin typeface="+mn-lt"/>
                <a:cs typeface="+mn-cs"/>
              </a:rPr>
              <a:t>Делфи</a:t>
            </a:r>
            <a:r>
              <a:rPr lang="ru-RU" sz="2000" dirty="0">
                <a:latin typeface="+mn-lt"/>
                <a:cs typeface="+mn-cs"/>
              </a:rPr>
              <a:t>, получение обратной связи от экспертов и т.д.).</a:t>
            </a:r>
          </a:p>
          <a:p>
            <a:pPr algn="just" fontAlgn="auto">
              <a:spcBef>
                <a:spcPts val="0"/>
              </a:spcBef>
              <a:spcAft>
                <a:spcPts val="0"/>
              </a:spcAft>
              <a:defRPr/>
            </a:pPr>
            <a:endParaRPr lang="ru-RU" sz="2000" dirty="0">
              <a:latin typeface="+mn-lt"/>
              <a:cs typeface="+mn-cs"/>
            </a:endParaRPr>
          </a:p>
          <a:p>
            <a:pPr algn="just" fontAlgn="auto">
              <a:spcBef>
                <a:spcPts val="0"/>
              </a:spcBef>
              <a:spcAft>
                <a:spcPts val="0"/>
              </a:spcAft>
              <a:defRPr/>
            </a:pPr>
            <a:r>
              <a:rPr lang="ru-RU" sz="2000" dirty="0">
                <a:latin typeface="+mn-lt"/>
                <a:cs typeface="+mn-cs"/>
              </a:rPr>
              <a:t>Статистически </a:t>
            </a:r>
            <a:r>
              <a:rPr lang="ru-RU" sz="2000" dirty="0">
                <a:latin typeface="+mn-lt"/>
                <a:cs typeface="+mn-cs"/>
              </a:rPr>
              <a:t>методы не подходят для наукоемких </a:t>
            </a:r>
            <a:r>
              <a:rPr lang="ru-RU" sz="2000" dirty="0" err="1">
                <a:latin typeface="+mn-lt"/>
                <a:cs typeface="+mn-cs"/>
              </a:rPr>
              <a:t>стартапов</a:t>
            </a:r>
            <a:r>
              <a:rPr lang="ru-RU" sz="2000" dirty="0">
                <a:latin typeface="+mn-lt"/>
                <a:cs typeface="+mn-cs"/>
              </a:rPr>
              <a:t> в </a:t>
            </a:r>
            <a:r>
              <a:rPr lang="ru-RU" sz="2000" dirty="0">
                <a:latin typeface="+mn-lt"/>
                <a:cs typeface="+mn-cs"/>
              </a:rPr>
              <a:t>виду отсутствия </a:t>
            </a:r>
            <a:r>
              <a:rPr lang="ru-RU" sz="2000" dirty="0">
                <a:latin typeface="+mn-lt"/>
                <a:cs typeface="+mn-cs"/>
              </a:rPr>
              <a:t>подходящих данных, т.к., как правило, </a:t>
            </a:r>
            <a:r>
              <a:rPr lang="ru-RU" sz="2000" dirty="0" err="1">
                <a:latin typeface="+mn-lt"/>
                <a:cs typeface="+mn-cs"/>
              </a:rPr>
              <a:t>стартапы</a:t>
            </a:r>
            <a:r>
              <a:rPr lang="ru-RU" sz="2000" dirty="0">
                <a:latin typeface="+mn-lt"/>
                <a:cs typeface="+mn-cs"/>
              </a:rPr>
              <a:t> направлены на молодые, только формирующиеся рынки</a:t>
            </a:r>
            <a:r>
              <a:rPr lang="ru-RU" sz="2000" dirty="0">
                <a:latin typeface="+mn-lt"/>
                <a:cs typeface="+mn-cs"/>
              </a:rPr>
              <a:t>; отсутствия </a:t>
            </a:r>
            <a:r>
              <a:rPr lang="ru-RU" sz="2000" dirty="0">
                <a:latin typeface="+mn-lt"/>
                <a:cs typeface="+mn-cs"/>
              </a:rPr>
              <a:t>средств для сбора данных и проведения качественного моделирования, т.к. бюджет </a:t>
            </a:r>
            <a:r>
              <a:rPr lang="ru-RU" sz="2000" dirty="0" err="1">
                <a:latin typeface="+mn-lt"/>
                <a:cs typeface="+mn-cs"/>
              </a:rPr>
              <a:t>стартапа</a:t>
            </a:r>
            <a:r>
              <a:rPr lang="ru-RU" sz="2000" dirty="0">
                <a:latin typeface="+mn-lt"/>
                <a:cs typeface="+mn-cs"/>
              </a:rPr>
              <a:t> на </a:t>
            </a:r>
            <a:r>
              <a:rPr lang="ru-RU" sz="2000" dirty="0">
                <a:latin typeface="+mn-lt"/>
                <a:cs typeface="+mn-cs"/>
              </a:rPr>
              <a:t>ранней стадии обычно </a:t>
            </a:r>
            <a:r>
              <a:rPr lang="ru-RU" sz="2000" dirty="0">
                <a:latin typeface="+mn-lt"/>
                <a:cs typeface="+mn-cs"/>
              </a:rPr>
              <a:t>равен наличным деньгам авторов идеи;</a:t>
            </a:r>
          </a:p>
          <a:p>
            <a:pPr algn="just" fontAlgn="auto">
              <a:spcBef>
                <a:spcPts val="0"/>
              </a:spcBef>
              <a:spcAft>
                <a:spcPts val="0"/>
              </a:spcAft>
              <a:defRPr/>
            </a:pPr>
            <a:r>
              <a:rPr lang="ru-RU" sz="2000" dirty="0">
                <a:latin typeface="+mn-lt"/>
                <a:cs typeface="+mn-cs"/>
              </a:rPr>
              <a:t>отсутствия </a:t>
            </a:r>
            <a:r>
              <a:rPr lang="ru-RU" sz="2000" dirty="0">
                <a:latin typeface="+mn-lt"/>
                <a:cs typeface="+mn-cs"/>
              </a:rPr>
              <a:t>навыков для самостоятельного проведения статистического </a:t>
            </a:r>
            <a:r>
              <a:rPr lang="ru-RU" sz="2000" dirty="0">
                <a:latin typeface="+mn-lt"/>
                <a:cs typeface="+mn-cs"/>
              </a:rPr>
              <a:t>анализа.</a:t>
            </a:r>
            <a:endParaRPr lang="ru-RU" sz="2000" dirty="0">
              <a:latin typeface="+mn-lt"/>
              <a:cs typeface="+mn-cs"/>
            </a:endParaRPr>
          </a:p>
        </p:txBody>
      </p:sp>
      <p:sp>
        <p:nvSpPr>
          <p:cNvPr id="10" name="Заголовок 1"/>
          <p:cNvSpPr txBox="1">
            <a:spLocks/>
          </p:cNvSpPr>
          <p:nvPr/>
        </p:nvSpPr>
        <p:spPr>
          <a:xfrm>
            <a:off x="1116013" y="836613"/>
            <a:ext cx="6651625" cy="1143000"/>
          </a:xfrm>
          <a:prstGeom prst="rect">
            <a:avLst/>
          </a:prstGeom>
        </p:spPr>
        <p:txBody>
          <a:bodyPr anchor="ctr">
            <a:normAutofit/>
          </a:bodyPr>
          <a:lstStyle/>
          <a:p>
            <a:pPr algn="ctr" fontAlgn="auto">
              <a:spcBef>
                <a:spcPts val="0"/>
              </a:spcBef>
              <a:spcAft>
                <a:spcPts val="0"/>
              </a:spcAft>
              <a:defRPr/>
            </a:pPr>
            <a:r>
              <a:rPr lang="ru-RU" sz="2800" dirty="0">
                <a:latin typeface="Arial" pitchFamily="34" charset="0"/>
                <a:ea typeface="+mj-ea"/>
                <a:cs typeface="Arial" pitchFamily="34" charset="0"/>
              </a:rPr>
              <a:t>Методы экспертной оценки рынка</a:t>
            </a:r>
            <a:endParaRPr lang="ru-RU" sz="2800" dirty="0">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Рисунок 2" descr="logos"/>
          <p:cNvPicPr>
            <a:picLocks noChangeAspect="1" noChangeArrowheads="1"/>
          </p:cNvPicPr>
          <p:nvPr/>
        </p:nvPicPr>
        <p:blipFill>
          <a:blip r:embed="rId2" cstate="print"/>
          <a:srcRect l="2728" t="76627" r="60995" b="6989"/>
          <a:stretch>
            <a:fillRect/>
          </a:stretch>
        </p:blipFill>
        <p:spPr bwMode="auto">
          <a:xfrm>
            <a:off x="0" y="0"/>
            <a:ext cx="2843213" cy="855663"/>
          </a:xfrm>
          <a:prstGeom prst="rect">
            <a:avLst/>
          </a:prstGeom>
          <a:noFill/>
          <a:ln w="9525">
            <a:noFill/>
            <a:miter lim="800000"/>
            <a:headEnd/>
            <a:tailEnd/>
          </a:ln>
        </p:spPr>
      </p:pic>
      <p:pic>
        <p:nvPicPr>
          <p:cNvPr id="5123" name="Picture 5" descr="QD community"/>
          <p:cNvPicPr>
            <a:picLocks noChangeAspect="1" noChangeArrowheads="1"/>
          </p:cNvPicPr>
          <p:nvPr/>
        </p:nvPicPr>
        <p:blipFill>
          <a:blip r:embed="rId3" r:link="rId4" cstate="print"/>
          <a:srcRect/>
          <a:stretch>
            <a:fillRect/>
          </a:stretch>
        </p:blipFill>
        <p:spPr bwMode="auto">
          <a:xfrm>
            <a:off x="7893050" y="5589588"/>
            <a:ext cx="1250950" cy="1268412"/>
          </a:xfrm>
          <a:prstGeom prst="rect">
            <a:avLst/>
          </a:prstGeom>
          <a:noFill/>
          <a:ln w="9525">
            <a:noFill/>
            <a:miter lim="800000"/>
            <a:headEnd/>
            <a:tailEnd/>
          </a:ln>
        </p:spPr>
      </p:pic>
      <p:pic>
        <p:nvPicPr>
          <p:cNvPr id="5124" name="Рисунок 3" descr="logos"/>
          <p:cNvPicPr>
            <a:picLocks noChangeAspect="1" noChangeArrowheads="1"/>
          </p:cNvPicPr>
          <p:nvPr/>
        </p:nvPicPr>
        <p:blipFill>
          <a:blip r:embed="rId2" cstate="print"/>
          <a:srcRect l="74638" t="73976" r="8186" b="4819"/>
          <a:stretch>
            <a:fillRect/>
          </a:stretch>
        </p:blipFill>
        <p:spPr bwMode="auto">
          <a:xfrm>
            <a:off x="7599363" y="0"/>
            <a:ext cx="1544637" cy="1273175"/>
          </a:xfrm>
          <a:prstGeom prst="rect">
            <a:avLst/>
          </a:prstGeom>
          <a:noFill/>
          <a:ln w="9525">
            <a:noFill/>
            <a:miter lim="800000"/>
            <a:headEnd/>
            <a:tailEnd/>
          </a:ln>
        </p:spPr>
      </p:pic>
      <p:sp>
        <p:nvSpPr>
          <p:cNvPr id="5125" name="TextBox 4"/>
          <p:cNvSpPr txBox="1">
            <a:spLocks noChangeArrowheads="1"/>
          </p:cNvSpPr>
          <p:nvPr/>
        </p:nvSpPr>
        <p:spPr bwMode="auto">
          <a:xfrm>
            <a:off x="323850" y="1844675"/>
            <a:ext cx="6192838" cy="4007251"/>
          </a:xfrm>
          <a:prstGeom prst="rect">
            <a:avLst/>
          </a:prstGeom>
          <a:noFill/>
          <a:ln w="9525">
            <a:noFill/>
            <a:miter lim="800000"/>
            <a:headEnd/>
            <a:tailEnd/>
          </a:ln>
        </p:spPr>
        <p:txBody>
          <a:bodyPr>
            <a:spAutoFit/>
          </a:bodyPr>
          <a:lstStyle/>
          <a:p>
            <a:pPr algn="just" fontAlgn="auto">
              <a:spcBef>
                <a:spcPts val="0"/>
              </a:spcBef>
              <a:spcAft>
                <a:spcPts val="0"/>
              </a:spcAft>
              <a:defRPr/>
            </a:pPr>
            <a:r>
              <a:rPr lang="ru-RU" sz="2000" dirty="0">
                <a:latin typeface="+mn-lt"/>
                <a:cs typeface="+mn-cs"/>
              </a:rPr>
              <a:t>Давайте составим схему подготовки экспертного опроса для авторов </a:t>
            </a:r>
            <a:r>
              <a:rPr lang="ru-RU" sz="2000" dirty="0" err="1">
                <a:latin typeface="+mn-lt"/>
                <a:cs typeface="+mn-cs"/>
              </a:rPr>
              <a:t>стартапа</a:t>
            </a:r>
            <a:r>
              <a:rPr lang="ru-RU" sz="2000" dirty="0">
                <a:latin typeface="+mn-lt"/>
                <a:cs typeface="+mn-cs"/>
              </a:rPr>
              <a:t>:</a:t>
            </a:r>
          </a:p>
          <a:p>
            <a:pPr algn="just" fontAlgn="auto">
              <a:spcBef>
                <a:spcPts val="0"/>
              </a:spcBef>
              <a:spcAft>
                <a:spcPts val="0"/>
              </a:spcAft>
              <a:defRPr/>
            </a:pPr>
            <a:endParaRPr lang="ru-RU" sz="2000" dirty="0">
              <a:latin typeface="+mn-lt"/>
              <a:cs typeface="+mn-cs"/>
            </a:endParaRPr>
          </a:p>
          <a:p>
            <a:pPr algn="just" fontAlgn="auto">
              <a:lnSpc>
                <a:spcPct val="200000"/>
              </a:lnSpc>
              <a:spcBef>
                <a:spcPts val="0"/>
              </a:spcBef>
              <a:spcAft>
                <a:spcPts val="0"/>
              </a:spcAft>
              <a:buFont typeface="Arial" charset="0"/>
              <a:buChar char="•"/>
              <a:defRPr/>
            </a:pPr>
            <a:r>
              <a:rPr lang="ru-RU" sz="2000" dirty="0">
                <a:latin typeface="+mn-lt"/>
                <a:cs typeface="+mn-cs"/>
              </a:rPr>
              <a:t>Подготовка описания проекта.</a:t>
            </a:r>
          </a:p>
          <a:p>
            <a:pPr algn="just" fontAlgn="auto">
              <a:lnSpc>
                <a:spcPct val="200000"/>
              </a:lnSpc>
              <a:spcBef>
                <a:spcPts val="0"/>
              </a:spcBef>
              <a:spcAft>
                <a:spcPts val="0"/>
              </a:spcAft>
              <a:buFont typeface="Arial" charset="0"/>
              <a:buChar char="•"/>
              <a:defRPr/>
            </a:pPr>
            <a:r>
              <a:rPr lang="ru-RU" sz="2000" dirty="0">
                <a:latin typeface="+mn-lt"/>
                <a:cs typeface="+mn-cs"/>
              </a:rPr>
              <a:t>Подготовка вопросов.</a:t>
            </a:r>
          </a:p>
          <a:p>
            <a:pPr algn="just" fontAlgn="auto">
              <a:lnSpc>
                <a:spcPct val="200000"/>
              </a:lnSpc>
              <a:spcBef>
                <a:spcPts val="0"/>
              </a:spcBef>
              <a:spcAft>
                <a:spcPts val="0"/>
              </a:spcAft>
              <a:buFont typeface="Arial" charset="0"/>
              <a:buChar char="•"/>
              <a:defRPr/>
            </a:pPr>
            <a:r>
              <a:rPr lang="ru-RU" sz="2000" dirty="0">
                <a:latin typeface="+mn-lt"/>
                <a:cs typeface="+mn-cs"/>
              </a:rPr>
              <a:t>Поиск экспертов.</a:t>
            </a:r>
          </a:p>
          <a:p>
            <a:pPr algn="just" fontAlgn="auto">
              <a:lnSpc>
                <a:spcPct val="200000"/>
              </a:lnSpc>
              <a:spcBef>
                <a:spcPts val="0"/>
              </a:spcBef>
              <a:spcAft>
                <a:spcPts val="0"/>
              </a:spcAft>
              <a:buFont typeface="Arial" charset="0"/>
              <a:buChar char="•"/>
              <a:defRPr/>
            </a:pPr>
            <a:r>
              <a:rPr lang="ru-RU" sz="2000" dirty="0">
                <a:latin typeface="+mn-lt"/>
                <a:cs typeface="+mn-cs"/>
              </a:rPr>
              <a:t>Проведение интервью.</a:t>
            </a:r>
          </a:p>
          <a:p>
            <a:pPr algn="just" fontAlgn="auto">
              <a:lnSpc>
                <a:spcPct val="200000"/>
              </a:lnSpc>
              <a:spcBef>
                <a:spcPts val="0"/>
              </a:spcBef>
              <a:spcAft>
                <a:spcPts val="0"/>
              </a:spcAft>
              <a:buFont typeface="Arial" charset="0"/>
              <a:buChar char="•"/>
              <a:defRPr/>
            </a:pPr>
            <a:r>
              <a:rPr lang="ru-RU" sz="2000" dirty="0">
                <a:latin typeface="+mn-lt"/>
                <a:cs typeface="+mn-cs"/>
              </a:rPr>
              <a:t>Оценка результатов.</a:t>
            </a:r>
          </a:p>
        </p:txBody>
      </p:sp>
      <p:sp>
        <p:nvSpPr>
          <p:cNvPr id="9" name="Заголовок 1"/>
          <p:cNvSpPr txBox="1">
            <a:spLocks/>
          </p:cNvSpPr>
          <p:nvPr/>
        </p:nvSpPr>
        <p:spPr>
          <a:xfrm>
            <a:off x="1116013" y="836613"/>
            <a:ext cx="6651625" cy="1143000"/>
          </a:xfrm>
          <a:prstGeom prst="rect">
            <a:avLst/>
          </a:prstGeom>
        </p:spPr>
        <p:txBody>
          <a:bodyPr anchor="ctr">
            <a:normAutofit/>
          </a:bodyPr>
          <a:lstStyle/>
          <a:p>
            <a:pPr algn="ctr" fontAlgn="auto">
              <a:spcBef>
                <a:spcPts val="0"/>
              </a:spcBef>
              <a:spcAft>
                <a:spcPts val="0"/>
              </a:spcAft>
              <a:defRPr/>
            </a:pPr>
            <a:r>
              <a:rPr lang="ru-RU" sz="2800" dirty="0">
                <a:latin typeface="Arial" pitchFamily="34" charset="0"/>
                <a:ea typeface="+mj-ea"/>
                <a:cs typeface="Arial" pitchFamily="34" charset="0"/>
              </a:rPr>
              <a:t>Методы экспертной оценки рынка</a:t>
            </a:r>
            <a:endParaRPr lang="ru-RU" sz="2800" dirty="0">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Рисунок 2" descr="logos"/>
          <p:cNvPicPr>
            <a:picLocks noChangeAspect="1" noChangeArrowheads="1"/>
          </p:cNvPicPr>
          <p:nvPr/>
        </p:nvPicPr>
        <p:blipFill>
          <a:blip r:embed="rId2" cstate="print"/>
          <a:srcRect l="2728" t="76627" r="60995" b="6989"/>
          <a:stretch>
            <a:fillRect/>
          </a:stretch>
        </p:blipFill>
        <p:spPr bwMode="auto">
          <a:xfrm>
            <a:off x="0" y="0"/>
            <a:ext cx="2843213" cy="855663"/>
          </a:xfrm>
          <a:prstGeom prst="rect">
            <a:avLst/>
          </a:prstGeom>
          <a:noFill/>
          <a:ln w="9525">
            <a:noFill/>
            <a:miter lim="800000"/>
            <a:headEnd/>
            <a:tailEnd/>
          </a:ln>
        </p:spPr>
      </p:pic>
      <p:pic>
        <p:nvPicPr>
          <p:cNvPr id="6147" name="Picture 5" descr="QD community"/>
          <p:cNvPicPr>
            <a:picLocks noChangeAspect="1" noChangeArrowheads="1"/>
          </p:cNvPicPr>
          <p:nvPr/>
        </p:nvPicPr>
        <p:blipFill>
          <a:blip r:embed="rId3" r:link="rId4" cstate="print"/>
          <a:srcRect/>
          <a:stretch>
            <a:fillRect/>
          </a:stretch>
        </p:blipFill>
        <p:spPr bwMode="auto">
          <a:xfrm>
            <a:off x="7893050" y="5589588"/>
            <a:ext cx="1250950" cy="1268412"/>
          </a:xfrm>
          <a:prstGeom prst="rect">
            <a:avLst/>
          </a:prstGeom>
          <a:noFill/>
          <a:ln w="9525">
            <a:noFill/>
            <a:miter lim="800000"/>
            <a:headEnd/>
            <a:tailEnd/>
          </a:ln>
        </p:spPr>
      </p:pic>
      <p:pic>
        <p:nvPicPr>
          <p:cNvPr id="6148" name="Рисунок 3" descr="logos"/>
          <p:cNvPicPr>
            <a:picLocks noChangeAspect="1" noChangeArrowheads="1"/>
          </p:cNvPicPr>
          <p:nvPr/>
        </p:nvPicPr>
        <p:blipFill>
          <a:blip r:embed="rId2" cstate="print"/>
          <a:srcRect l="74638" t="73976" r="8186" b="4819"/>
          <a:stretch>
            <a:fillRect/>
          </a:stretch>
        </p:blipFill>
        <p:spPr bwMode="auto">
          <a:xfrm>
            <a:off x="7599363" y="0"/>
            <a:ext cx="1544637" cy="1273175"/>
          </a:xfrm>
          <a:prstGeom prst="rect">
            <a:avLst/>
          </a:prstGeom>
          <a:noFill/>
          <a:ln w="9525">
            <a:noFill/>
            <a:miter lim="800000"/>
            <a:headEnd/>
            <a:tailEnd/>
          </a:ln>
        </p:spPr>
      </p:pic>
      <p:sp>
        <p:nvSpPr>
          <p:cNvPr id="6149" name="TextBox 4"/>
          <p:cNvSpPr txBox="1">
            <a:spLocks noChangeArrowheads="1"/>
          </p:cNvSpPr>
          <p:nvPr/>
        </p:nvSpPr>
        <p:spPr bwMode="auto">
          <a:xfrm>
            <a:off x="255588" y="2060575"/>
            <a:ext cx="8493125" cy="2800767"/>
          </a:xfrm>
          <a:prstGeom prst="rect">
            <a:avLst/>
          </a:prstGeom>
          <a:noFill/>
          <a:ln w="9525">
            <a:noFill/>
            <a:miter lim="800000"/>
            <a:headEnd/>
            <a:tailEnd/>
          </a:ln>
        </p:spPr>
        <p:txBody>
          <a:bodyPr>
            <a:spAutoFit/>
          </a:bodyPr>
          <a:lstStyle/>
          <a:p>
            <a:r>
              <a:rPr lang="ru-RU" i="1" dirty="0"/>
              <a:t>Описание технологии.</a:t>
            </a:r>
          </a:p>
          <a:p>
            <a:endParaRPr lang="ru-RU" i="1" dirty="0"/>
          </a:p>
          <a:p>
            <a:pPr algn="just"/>
            <a:r>
              <a:rPr lang="ru-RU" sz="2000" dirty="0">
                <a:latin typeface="+mn-lt"/>
                <a:cs typeface="+mn-cs"/>
              </a:rPr>
              <a:t>Авторам проекта всегда кажется, что их проект прост и понятен, но это не так. Нужно составить краткое описание проекта (или презентацию) с минимальным использованием технических терминов (хотя следует оговориться, что это зависит от квалификации эксперта). Это нужно для того, чтобы эксперт лучше понимал предмет разговора. Особое внимание такой презентации следует уделить, если вы проводите не интервью, а заочное анкетирование, например по электронной почте.</a:t>
            </a:r>
          </a:p>
        </p:txBody>
      </p:sp>
      <p:sp>
        <p:nvSpPr>
          <p:cNvPr id="9" name="Заголовок 1"/>
          <p:cNvSpPr txBox="1">
            <a:spLocks/>
          </p:cNvSpPr>
          <p:nvPr/>
        </p:nvSpPr>
        <p:spPr>
          <a:xfrm>
            <a:off x="1116013" y="836613"/>
            <a:ext cx="6651625" cy="1143000"/>
          </a:xfrm>
          <a:prstGeom prst="rect">
            <a:avLst/>
          </a:prstGeom>
        </p:spPr>
        <p:txBody>
          <a:bodyPr anchor="ctr">
            <a:normAutofit/>
          </a:bodyPr>
          <a:lstStyle/>
          <a:p>
            <a:pPr algn="ctr" fontAlgn="auto">
              <a:spcBef>
                <a:spcPts val="0"/>
              </a:spcBef>
              <a:spcAft>
                <a:spcPts val="0"/>
              </a:spcAft>
              <a:defRPr/>
            </a:pPr>
            <a:r>
              <a:rPr lang="ru-RU" sz="2800" dirty="0">
                <a:latin typeface="Arial" pitchFamily="34" charset="0"/>
                <a:ea typeface="+mj-ea"/>
                <a:cs typeface="Arial" pitchFamily="34" charset="0"/>
              </a:rPr>
              <a:t>Методы экспертной оценки рынка</a:t>
            </a:r>
            <a:endParaRPr lang="ru-RU" sz="2800" dirty="0">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Рисунок 2" descr="logos"/>
          <p:cNvPicPr>
            <a:picLocks noChangeAspect="1" noChangeArrowheads="1"/>
          </p:cNvPicPr>
          <p:nvPr/>
        </p:nvPicPr>
        <p:blipFill>
          <a:blip r:embed="rId2" cstate="print"/>
          <a:srcRect l="2728" t="76627" r="60995" b="6989"/>
          <a:stretch>
            <a:fillRect/>
          </a:stretch>
        </p:blipFill>
        <p:spPr bwMode="auto">
          <a:xfrm>
            <a:off x="0" y="0"/>
            <a:ext cx="2843213" cy="855663"/>
          </a:xfrm>
          <a:prstGeom prst="rect">
            <a:avLst/>
          </a:prstGeom>
          <a:noFill/>
          <a:ln w="9525">
            <a:noFill/>
            <a:miter lim="800000"/>
            <a:headEnd/>
            <a:tailEnd/>
          </a:ln>
        </p:spPr>
      </p:pic>
      <p:pic>
        <p:nvPicPr>
          <p:cNvPr id="7171" name="Picture 5" descr="QD community"/>
          <p:cNvPicPr>
            <a:picLocks noChangeAspect="1" noChangeArrowheads="1"/>
          </p:cNvPicPr>
          <p:nvPr/>
        </p:nvPicPr>
        <p:blipFill>
          <a:blip r:embed="rId3" r:link="rId4" cstate="print"/>
          <a:srcRect/>
          <a:stretch>
            <a:fillRect/>
          </a:stretch>
        </p:blipFill>
        <p:spPr bwMode="auto">
          <a:xfrm>
            <a:off x="7893050" y="5589588"/>
            <a:ext cx="1250950" cy="1268412"/>
          </a:xfrm>
          <a:prstGeom prst="rect">
            <a:avLst/>
          </a:prstGeom>
          <a:noFill/>
          <a:ln w="9525">
            <a:noFill/>
            <a:miter lim="800000"/>
            <a:headEnd/>
            <a:tailEnd/>
          </a:ln>
        </p:spPr>
      </p:pic>
      <p:pic>
        <p:nvPicPr>
          <p:cNvPr id="7172" name="Рисунок 3" descr="logos"/>
          <p:cNvPicPr>
            <a:picLocks noChangeAspect="1" noChangeArrowheads="1"/>
          </p:cNvPicPr>
          <p:nvPr/>
        </p:nvPicPr>
        <p:blipFill>
          <a:blip r:embed="rId2" cstate="print"/>
          <a:srcRect l="74638" t="73976" r="8186" b="4819"/>
          <a:stretch>
            <a:fillRect/>
          </a:stretch>
        </p:blipFill>
        <p:spPr bwMode="auto">
          <a:xfrm>
            <a:off x="7599363" y="0"/>
            <a:ext cx="1544637" cy="1273175"/>
          </a:xfrm>
          <a:prstGeom prst="rect">
            <a:avLst/>
          </a:prstGeom>
          <a:noFill/>
          <a:ln w="9525">
            <a:noFill/>
            <a:miter lim="800000"/>
            <a:headEnd/>
            <a:tailEnd/>
          </a:ln>
        </p:spPr>
      </p:pic>
      <p:sp>
        <p:nvSpPr>
          <p:cNvPr id="7173" name="TextBox 4"/>
          <p:cNvSpPr txBox="1">
            <a:spLocks noChangeArrowheads="1"/>
          </p:cNvSpPr>
          <p:nvPr/>
        </p:nvSpPr>
        <p:spPr bwMode="auto">
          <a:xfrm>
            <a:off x="255588" y="2060575"/>
            <a:ext cx="8493125" cy="3108543"/>
          </a:xfrm>
          <a:prstGeom prst="rect">
            <a:avLst/>
          </a:prstGeom>
          <a:noFill/>
          <a:ln w="9525">
            <a:noFill/>
            <a:miter lim="800000"/>
            <a:headEnd/>
            <a:tailEnd/>
          </a:ln>
        </p:spPr>
        <p:txBody>
          <a:bodyPr>
            <a:spAutoFit/>
          </a:bodyPr>
          <a:lstStyle/>
          <a:p>
            <a:r>
              <a:rPr lang="ru-RU" i="1" dirty="0"/>
              <a:t>Подготовка вопросов.</a:t>
            </a:r>
            <a:r>
              <a:rPr lang="ru-RU" dirty="0"/>
              <a:t> </a:t>
            </a:r>
          </a:p>
          <a:p>
            <a:endParaRPr lang="ru-RU" i="1" dirty="0"/>
          </a:p>
          <a:p>
            <a:pPr algn="just"/>
            <a:r>
              <a:rPr lang="ru-RU" sz="2000" dirty="0">
                <a:latin typeface="+mn-lt"/>
                <a:cs typeface="+mn-cs"/>
              </a:rPr>
              <a:t>Вопросы должны строиться по гипотезам, о которых мы говорили </a:t>
            </a:r>
            <a:r>
              <a:rPr lang="ru-RU" sz="2000" dirty="0" err="1">
                <a:latin typeface="+mn-lt"/>
                <a:cs typeface="+mn-cs"/>
              </a:rPr>
              <a:t>ранее,т.е</a:t>
            </a:r>
            <a:r>
              <a:rPr lang="ru-RU" sz="2000" dirty="0">
                <a:latin typeface="+mn-lt"/>
                <a:cs typeface="+mn-cs"/>
              </a:rPr>
              <a:t>. охватывать следующие элементы </a:t>
            </a:r>
            <a:r>
              <a:rPr lang="ru-RU" sz="2000" dirty="0" err="1">
                <a:latin typeface="+mn-lt"/>
                <a:cs typeface="+mn-cs"/>
              </a:rPr>
              <a:t>стартапа</a:t>
            </a:r>
            <a:r>
              <a:rPr lang="ru-RU" sz="2000" dirty="0">
                <a:latin typeface="+mn-lt"/>
                <a:cs typeface="+mn-cs"/>
              </a:rPr>
              <a:t>:</a:t>
            </a:r>
          </a:p>
          <a:p>
            <a:pPr algn="just"/>
            <a:endParaRPr lang="ru-RU" sz="2000" dirty="0">
              <a:latin typeface="+mn-lt"/>
              <a:cs typeface="+mn-cs"/>
            </a:endParaRPr>
          </a:p>
          <a:p>
            <a:pPr algn="just">
              <a:buFont typeface="Arial" charset="0"/>
              <a:buChar char="•"/>
            </a:pPr>
            <a:r>
              <a:rPr lang="ru-RU" sz="2000" dirty="0">
                <a:latin typeface="+mn-lt"/>
                <a:cs typeface="+mn-cs"/>
              </a:rPr>
              <a:t>Потребитель и его проблема</a:t>
            </a:r>
          </a:p>
          <a:p>
            <a:pPr algn="just">
              <a:buFont typeface="Arial" charset="0"/>
              <a:buChar char="•"/>
            </a:pPr>
            <a:r>
              <a:rPr lang="ru-RU" sz="2000" dirty="0">
                <a:latin typeface="+mn-lt"/>
                <a:cs typeface="+mn-cs"/>
              </a:rPr>
              <a:t>Продукт и ваше решение проблемы</a:t>
            </a:r>
          </a:p>
          <a:p>
            <a:pPr algn="just">
              <a:buFont typeface="Arial" charset="0"/>
              <a:buChar char="•"/>
            </a:pPr>
            <a:r>
              <a:rPr lang="ru-RU" sz="2000" dirty="0">
                <a:latin typeface="+mn-lt"/>
                <a:cs typeface="+mn-cs"/>
              </a:rPr>
              <a:t>Рынок, его объем и темпы роста</a:t>
            </a:r>
          </a:p>
          <a:p>
            <a:pPr algn="just">
              <a:buFont typeface="Arial" charset="0"/>
              <a:buChar char="•"/>
            </a:pPr>
            <a:r>
              <a:rPr lang="ru-RU" sz="2000" dirty="0">
                <a:latin typeface="+mn-lt"/>
                <a:cs typeface="+mn-cs"/>
              </a:rPr>
              <a:t>Конкуренты</a:t>
            </a:r>
          </a:p>
          <a:p>
            <a:pPr algn="just">
              <a:buFont typeface="Arial" charset="0"/>
              <a:buChar char="•"/>
            </a:pPr>
            <a:r>
              <a:rPr lang="ru-RU" sz="2000" dirty="0">
                <a:latin typeface="+mn-lt"/>
                <a:cs typeface="+mn-cs"/>
              </a:rPr>
              <a:t>Продажи – процесс и ценовая политика</a:t>
            </a:r>
          </a:p>
        </p:txBody>
      </p:sp>
      <p:sp>
        <p:nvSpPr>
          <p:cNvPr id="9" name="Заголовок 1"/>
          <p:cNvSpPr txBox="1">
            <a:spLocks/>
          </p:cNvSpPr>
          <p:nvPr/>
        </p:nvSpPr>
        <p:spPr>
          <a:xfrm>
            <a:off x="1116013" y="836613"/>
            <a:ext cx="6651625" cy="1143000"/>
          </a:xfrm>
          <a:prstGeom prst="rect">
            <a:avLst/>
          </a:prstGeom>
        </p:spPr>
        <p:txBody>
          <a:bodyPr anchor="ctr">
            <a:normAutofit/>
          </a:bodyPr>
          <a:lstStyle/>
          <a:p>
            <a:pPr algn="ctr" fontAlgn="auto">
              <a:spcBef>
                <a:spcPts val="0"/>
              </a:spcBef>
              <a:spcAft>
                <a:spcPts val="0"/>
              </a:spcAft>
              <a:defRPr/>
            </a:pPr>
            <a:r>
              <a:rPr lang="ru-RU" sz="2800" dirty="0">
                <a:latin typeface="Arial" pitchFamily="34" charset="0"/>
                <a:ea typeface="+mj-ea"/>
                <a:cs typeface="Arial" pitchFamily="34" charset="0"/>
              </a:rPr>
              <a:t>Методы экспертной оценки рынка</a:t>
            </a:r>
            <a:endParaRPr lang="ru-RU" sz="2800" dirty="0">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Рисунок 2" descr="logos"/>
          <p:cNvPicPr>
            <a:picLocks noChangeAspect="1" noChangeArrowheads="1"/>
          </p:cNvPicPr>
          <p:nvPr/>
        </p:nvPicPr>
        <p:blipFill>
          <a:blip r:embed="rId2" cstate="print"/>
          <a:srcRect l="2728" t="76627" r="60995" b="6989"/>
          <a:stretch>
            <a:fillRect/>
          </a:stretch>
        </p:blipFill>
        <p:spPr bwMode="auto">
          <a:xfrm>
            <a:off x="0" y="0"/>
            <a:ext cx="2843213" cy="855663"/>
          </a:xfrm>
          <a:prstGeom prst="rect">
            <a:avLst/>
          </a:prstGeom>
          <a:noFill/>
          <a:ln w="9525">
            <a:noFill/>
            <a:miter lim="800000"/>
            <a:headEnd/>
            <a:tailEnd/>
          </a:ln>
        </p:spPr>
      </p:pic>
      <p:pic>
        <p:nvPicPr>
          <p:cNvPr id="8195" name="Picture 5" descr="QD community"/>
          <p:cNvPicPr>
            <a:picLocks noChangeAspect="1" noChangeArrowheads="1"/>
          </p:cNvPicPr>
          <p:nvPr/>
        </p:nvPicPr>
        <p:blipFill>
          <a:blip r:embed="rId3" r:link="rId4" cstate="print"/>
          <a:srcRect/>
          <a:stretch>
            <a:fillRect/>
          </a:stretch>
        </p:blipFill>
        <p:spPr bwMode="auto">
          <a:xfrm>
            <a:off x="7893050" y="5589588"/>
            <a:ext cx="1250950" cy="1268412"/>
          </a:xfrm>
          <a:prstGeom prst="rect">
            <a:avLst/>
          </a:prstGeom>
          <a:noFill/>
          <a:ln w="9525">
            <a:noFill/>
            <a:miter lim="800000"/>
            <a:headEnd/>
            <a:tailEnd/>
          </a:ln>
        </p:spPr>
      </p:pic>
      <p:pic>
        <p:nvPicPr>
          <p:cNvPr id="8196" name="Рисунок 3" descr="logos"/>
          <p:cNvPicPr>
            <a:picLocks noChangeAspect="1" noChangeArrowheads="1"/>
          </p:cNvPicPr>
          <p:nvPr/>
        </p:nvPicPr>
        <p:blipFill>
          <a:blip r:embed="rId2" cstate="print"/>
          <a:srcRect l="74638" t="73976" r="8186" b="4819"/>
          <a:stretch>
            <a:fillRect/>
          </a:stretch>
        </p:blipFill>
        <p:spPr bwMode="auto">
          <a:xfrm>
            <a:off x="7599363" y="0"/>
            <a:ext cx="1544637" cy="1273175"/>
          </a:xfrm>
          <a:prstGeom prst="rect">
            <a:avLst/>
          </a:prstGeom>
          <a:noFill/>
          <a:ln w="9525">
            <a:noFill/>
            <a:miter lim="800000"/>
            <a:headEnd/>
            <a:tailEnd/>
          </a:ln>
        </p:spPr>
      </p:pic>
      <p:sp>
        <p:nvSpPr>
          <p:cNvPr id="8197" name="TextBox 4"/>
          <p:cNvSpPr txBox="1">
            <a:spLocks noChangeArrowheads="1"/>
          </p:cNvSpPr>
          <p:nvPr/>
        </p:nvSpPr>
        <p:spPr bwMode="auto">
          <a:xfrm>
            <a:off x="255588" y="2060575"/>
            <a:ext cx="8493125" cy="3724096"/>
          </a:xfrm>
          <a:prstGeom prst="rect">
            <a:avLst/>
          </a:prstGeom>
          <a:noFill/>
          <a:ln w="9525">
            <a:noFill/>
            <a:miter lim="800000"/>
            <a:headEnd/>
            <a:tailEnd/>
          </a:ln>
        </p:spPr>
        <p:txBody>
          <a:bodyPr>
            <a:spAutoFit/>
          </a:bodyPr>
          <a:lstStyle/>
          <a:p>
            <a:r>
              <a:rPr lang="ru-RU" i="1" dirty="0"/>
              <a:t>Типы экспертов.</a:t>
            </a:r>
            <a:endParaRPr lang="ru-RU" dirty="0"/>
          </a:p>
          <a:p>
            <a:pPr algn="just"/>
            <a:endParaRPr lang="ru-RU" sz="2000" dirty="0">
              <a:latin typeface="+mn-lt"/>
              <a:cs typeface="+mn-cs"/>
            </a:endParaRPr>
          </a:p>
          <a:p>
            <a:pPr algn="just">
              <a:buFont typeface="Arial" charset="0"/>
              <a:buChar char="•"/>
            </a:pPr>
            <a:r>
              <a:rPr lang="ru-RU" sz="2000" dirty="0">
                <a:latin typeface="+mn-lt"/>
                <a:cs typeface="+mn-cs"/>
              </a:rPr>
              <a:t>технолог – может оценить технические характеристики вашего продукта и поделиться информацией о текущей ситуации в отрасли</a:t>
            </a:r>
            <a:r>
              <a:rPr lang="ru-RU" sz="2000" dirty="0" smtClean="0">
                <a:latin typeface="+mn-lt"/>
                <a:cs typeface="+mn-cs"/>
              </a:rPr>
              <a:t>;</a:t>
            </a:r>
            <a:endParaRPr lang="ru-RU" sz="2000" dirty="0">
              <a:latin typeface="+mn-lt"/>
              <a:cs typeface="+mn-cs"/>
            </a:endParaRPr>
          </a:p>
          <a:p>
            <a:pPr algn="just">
              <a:buFont typeface="Arial" charset="0"/>
              <a:buChar char="•"/>
            </a:pPr>
            <a:r>
              <a:rPr lang="ru-RU" sz="2000" dirty="0">
                <a:latin typeface="+mn-lt"/>
                <a:cs typeface="+mn-cs"/>
              </a:rPr>
              <a:t>покупатель – принимают решение о покупке, они могут рассказать о процессе принятия решений о покупке и условиях покупки</a:t>
            </a:r>
            <a:r>
              <a:rPr lang="ru-RU" sz="2000" dirty="0" smtClean="0">
                <a:latin typeface="+mn-lt"/>
                <a:cs typeface="+mn-cs"/>
              </a:rPr>
              <a:t>;</a:t>
            </a:r>
            <a:endParaRPr lang="ru-RU" sz="2000" dirty="0">
              <a:latin typeface="+mn-lt"/>
              <a:cs typeface="+mn-cs"/>
            </a:endParaRPr>
          </a:p>
          <a:p>
            <a:pPr algn="just">
              <a:buFont typeface="Arial" charset="0"/>
              <a:buChar char="•"/>
            </a:pPr>
            <a:r>
              <a:rPr lang="ru-RU" sz="2000" dirty="0">
                <a:latin typeface="+mn-lt"/>
                <a:cs typeface="+mn-cs"/>
              </a:rPr>
              <a:t>пользователь – люди, которые будут непосредственно пользоваться вашим продуктом. </a:t>
            </a:r>
            <a:r>
              <a:rPr lang="ru-RU" sz="2000" dirty="0">
                <a:latin typeface="+mn-lt"/>
                <a:cs typeface="+mn-cs"/>
              </a:rPr>
              <a:t>Во многих случаях покупатель и пользователь – это одно и то же лицо</a:t>
            </a:r>
            <a:r>
              <a:rPr lang="ru-RU" sz="2000" dirty="0" smtClean="0">
                <a:latin typeface="+mn-lt"/>
                <a:cs typeface="+mn-cs"/>
              </a:rPr>
              <a:t>;</a:t>
            </a:r>
            <a:endParaRPr lang="ru-RU" sz="2000" dirty="0">
              <a:latin typeface="+mn-lt"/>
              <a:cs typeface="+mn-cs"/>
            </a:endParaRPr>
          </a:p>
          <a:p>
            <a:pPr algn="just">
              <a:buFont typeface="Arial" charset="0"/>
              <a:buChar char="•"/>
            </a:pPr>
            <a:r>
              <a:rPr lang="ru-RU" sz="2000" dirty="0">
                <a:latin typeface="+mn-lt"/>
                <a:cs typeface="+mn-cs"/>
              </a:rPr>
              <a:t>партнер – может рассказать о процессе выхода на рынок, о производственных требованиях, каналах сбыта и т.д.</a:t>
            </a:r>
          </a:p>
          <a:p>
            <a:pPr algn="just">
              <a:buFont typeface="Arial" charset="0"/>
              <a:buChar char="•"/>
            </a:pPr>
            <a:endParaRPr lang="ru-RU" dirty="0"/>
          </a:p>
        </p:txBody>
      </p:sp>
      <p:sp>
        <p:nvSpPr>
          <p:cNvPr id="9" name="Заголовок 1"/>
          <p:cNvSpPr txBox="1">
            <a:spLocks/>
          </p:cNvSpPr>
          <p:nvPr/>
        </p:nvSpPr>
        <p:spPr>
          <a:xfrm>
            <a:off x="1116013" y="836613"/>
            <a:ext cx="6651625" cy="1143000"/>
          </a:xfrm>
          <a:prstGeom prst="rect">
            <a:avLst/>
          </a:prstGeom>
        </p:spPr>
        <p:txBody>
          <a:bodyPr anchor="ctr">
            <a:normAutofit/>
          </a:bodyPr>
          <a:lstStyle/>
          <a:p>
            <a:pPr algn="ctr" fontAlgn="auto">
              <a:spcBef>
                <a:spcPts val="0"/>
              </a:spcBef>
              <a:spcAft>
                <a:spcPts val="0"/>
              </a:spcAft>
              <a:defRPr/>
            </a:pPr>
            <a:r>
              <a:rPr lang="ru-RU" sz="2800" dirty="0">
                <a:latin typeface="Arial" pitchFamily="34" charset="0"/>
                <a:ea typeface="+mj-ea"/>
                <a:cs typeface="Arial" pitchFamily="34" charset="0"/>
              </a:rPr>
              <a:t>Методы экспертной оценки рынка</a:t>
            </a:r>
            <a:endParaRPr lang="ru-RU" sz="2800" dirty="0">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 descr="QD community"/>
          <p:cNvPicPr>
            <a:picLocks noChangeAspect="1" noChangeArrowheads="1"/>
          </p:cNvPicPr>
          <p:nvPr/>
        </p:nvPicPr>
        <p:blipFill>
          <a:blip r:embed="rId2" r:link="rId3" cstate="print"/>
          <a:srcRect/>
          <a:stretch>
            <a:fillRect/>
          </a:stretch>
        </p:blipFill>
        <p:spPr bwMode="auto">
          <a:xfrm>
            <a:off x="7893050" y="5589588"/>
            <a:ext cx="1250950" cy="1268412"/>
          </a:xfrm>
          <a:prstGeom prst="rect">
            <a:avLst/>
          </a:prstGeom>
          <a:noFill/>
          <a:ln w="9525">
            <a:noFill/>
            <a:miter lim="800000"/>
            <a:headEnd/>
            <a:tailEnd/>
          </a:ln>
        </p:spPr>
      </p:pic>
      <p:sp>
        <p:nvSpPr>
          <p:cNvPr id="9219" name="TextBox 4"/>
          <p:cNvSpPr txBox="1">
            <a:spLocks noChangeArrowheads="1"/>
          </p:cNvSpPr>
          <p:nvPr/>
        </p:nvSpPr>
        <p:spPr bwMode="auto">
          <a:xfrm>
            <a:off x="251520" y="1412776"/>
            <a:ext cx="8493125" cy="5016758"/>
          </a:xfrm>
          <a:prstGeom prst="rect">
            <a:avLst/>
          </a:prstGeom>
          <a:noFill/>
          <a:ln w="9525">
            <a:noFill/>
            <a:miter lim="800000"/>
            <a:headEnd/>
            <a:tailEnd/>
          </a:ln>
        </p:spPr>
        <p:txBody>
          <a:bodyPr>
            <a:spAutoFit/>
          </a:bodyPr>
          <a:lstStyle/>
          <a:p>
            <a:r>
              <a:rPr lang="ru-RU" sz="2000" dirty="0">
                <a:latin typeface="+mn-lt"/>
                <a:cs typeface="+mn-cs"/>
              </a:rPr>
              <a:t>Где искать экспертов</a:t>
            </a:r>
            <a:r>
              <a:rPr lang="ru-RU" sz="2000" dirty="0">
                <a:latin typeface="+mn-lt"/>
                <a:cs typeface="+mn-cs"/>
              </a:rPr>
              <a:t>?</a:t>
            </a:r>
            <a:endParaRPr lang="ru-RU" sz="2000" dirty="0">
              <a:latin typeface="+mn-lt"/>
              <a:cs typeface="+mn-cs"/>
            </a:endParaRPr>
          </a:p>
          <a:p>
            <a:r>
              <a:rPr lang="ru-RU" sz="2000" b="1" dirty="0">
                <a:solidFill>
                  <a:srgbClr val="C00000"/>
                </a:solidFill>
                <a:latin typeface="+mn-lt"/>
                <a:cs typeface="+mn-cs"/>
              </a:rPr>
              <a:t>Экспертов-технологов</a:t>
            </a:r>
            <a:r>
              <a:rPr lang="ru-RU" sz="2000" dirty="0">
                <a:latin typeface="+mn-lt"/>
                <a:cs typeface="+mn-cs"/>
              </a:rPr>
              <a:t> можно найти в ВУЗах. Это могут быть профессора и преподаватели, которые занимаются исследованиями в вашей предметной области. Они так же могут подсказать контакты своих выпускников, которые занимаются коммерческой деятельностью по вашему направлению.</a:t>
            </a:r>
          </a:p>
          <a:p>
            <a:r>
              <a:rPr lang="ru-RU" sz="2000" dirty="0">
                <a:latin typeface="+mn-lt"/>
                <a:cs typeface="+mn-cs"/>
              </a:rPr>
              <a:t>В реальном мире экспертом технологов можно найти на конференциях, а в виртуальном – на </a:t>
            </a:r>
            <a:r>
              <a:rPr lang="ru-RU" sz="2000" dirty="0" err="1">
                <a:latin typeface="+mn-lt"/>
                <a:cs typeface="+mn-cs"/>
              </a:rPr>
              <a:t>веб-страницах</a:t>
            </a:r>
            <a:r>
              <a:rPr lang="ru-RU" sz="2000" dirty="0">
                <a:latin typeface="+mn-lt"/>
                <a:cs typeface="+mn-cs"/>
              </a:rPr>
              <a:t> профессиональных сообществ.</a:t>
            </a:r>
          </a:p>
          <a:p>
            <a:endParaRPr lang="ru-RU" sz="2000" dirty="0">
              <a:latin typeface="+mn-lt"/>
              <a:cs typeface="+mn-cs"/>
            </a:endParaRPr>
          </a:p>
          <a:p>
            <a:r>
              <a:rPr lang="ru-RU" sz="2000" b="1" dirty="0">
                <a:solidFill>
                  <a:srgbClr val="C00000"/>
                </a:solidFill>
                <a:latin typeface="+mn-lt"/>
                <a:cs typeface="+mn-cs"/>
              </a:rPr>
              <a:t>Эксперты по принятию решений </a:t>
            </a:r>
            <a:r>
              <a:rPr lang="ru-RU" sz="2000" dirty="0">
                <a:latin typeface="+mn-lt"/>
                <a:cs typeface="+mn-cs"/>
              </a:rPr>
              <a:t>(эксперты-покупатели) – самые важные с точки зрения коммерциализации эксперты. Это менеджеры по закупкам или лица, занимающие руководящие посты в компании (генеральный директор, </a:t>
            </a:r>
            <a:r>
              <a:rPr lang="ru-RU" sz="2000" dirty="0" err="1">
                <a:latin typeface="+mn-lt"/>
                <a:cs typeface="+mn-cs"/>
              </a:rPr>
              <a:t>топ-менеджеры</a:t>
            </a:r>
            <a:r>
              <a:rPr lang="ru-RU" sz="2000" dirty="0">
                <a:latin typeface="+mn-lt"/>
                <a:cs typeface="+mn-cs"/>
              </a:rPr>
              <a:t> и т.д.). Для того, чтобы найти таких экспертов, нужно очень хорошо разбираться в структуре компании. </a:t>
            </a:r>
            <a:r>
              <a:rPr lang="ru-RU" sz="2000" dirty="0">
                <a:latin typeface="+mn-lt"/>
                <a:cs typeface="+mn-cs"/>
              </a:rPr>
              <a:t>Найти таких экспертов можно с помощью сайта компании, но встретиться с ним очень сложно, поэтому лучше начать с менеджера среднего уровня и попросить его о рекомендации</a:t>
            </a:r>
            <a:r>
              <a:rPr lang="ru-RU" sz="2000" dirty="0" smtClean="0">
                <a:latin typeface="+mn-lt"/>
                <a:cs typeface="+mn-cs"/>
              </a:rPr>
              <a:t>.</a:t>
            </a:r>
            <a:endParaRPr lang="ru-RU" sz="2000" dirty="0">
              <a:latin typeface="+mn-lt"/>
              <a:cs typeface="+mn-cs"/>
            </a:endParaRPr>
          </a:p>
        </p:txBody>
      </p:sp>
      <p:pic>
        <p:nvPicPr>
          <p:cNvPr id="9220" name="Рисунок 2" descr="logos"/>
          <p:cNvPicPr>
            <a:picLocks noChangeAspect="1" noChangeArrowheads="1"/>
          </p:cNvPicPr>
          <p:nvPr/>
        </p:nvPicPr>
        <p:blipFill>
          <a:blip r:embed="rId4" cstate="print"/>
          <a:srcRect l="2728" t="76627" r="60995" b="6989"/>
          <a:stretch>
            <a:fillRect/>
          </a:stretch>
        </p:blipFill>
        <p:spPr bwMode="auto">
          <a:xfrm>
            <a:off x="0" y="0"/>
            <a:ext cx="2843213" cy="855663"/>
          </a:xfrm>
          <a:prstGeom prst="rect">
            <a:avLst/>
          </a:prstGeom>
          <a:noFill/>
          <a:ln w="9525">
            <a:noFill/>
            <a:miter lim="800000"/>
            <a:headEnd/>
            <a:tailEnd/>
          </a:ln>
        </p:spPr>
      </p:pic>
      <p:pic>
        <p:nvPicPr>
          <p:cNvPr id="9221" name="Рисунок 3" descr="logos"/>
          <p:cNvPicPr>
            <a:picLocks noChangeAspect="1" noChangeArrowheads="1"/>
          </p:cNvPicPr>
          <p:nvPr/>
        </p:nvPicPr>
        <p:blipFill>
          <a:blip r:embed="rId4" cstate="print"/>
          <a:srcRect l="74638" t="73976" r="8186" b="4819"/>
          <a:stretch>
            <a:fillRect/>
          </a:stretch>
        </p:blipFill>
        <p:spPr bwMode="auto">
          <a:xfrm>
            <a:off x="7599363" y="0"/>
            <a:ext cx="1544637" cy="1273175"/>
          </a:xfrm>
          <a:prstGeom prst="rect">
            <a:avLst/>
          </a:prstGeom>
          <a:noFill/>
          <a:ln w="9525">
            <a:noFill/>
            <a:miter lim="800000"/>
            <a:headEnd/>
            <a:tailEnd/>
          </a:ln>
        </p:spPr>
      </p:pic>
      <p:sp>
        <p:nvSpPr>
          <p:cNvPr id="9" name="Заголовок 1"/>
          <p:cNvSpPr txBox="1">
            <a:spLocks/>
          </p:cNvSpPr>
          <p:nvPr/>
        </p:nvSpPr>
        <p:spPr>
          <a:xfrm>
            <a:off x="1115616" y="476672"/>
            <a:ext cx="6651625" cy="1143000"/>
          </a:xfrm>
          <a:prstGeom prst="rect">
            <a:avLst/>
          </a:prstGeom>
        </p:spPr>
        <p:txBody>
          <a:bodyPr anchor="ctr">
            <a:normAutofit/>
          </a:bodyPr>
          <a:lstStyle/>
          <a:p>
            <a:pPr algn="ctr" fontAlgn="auto">
              <a:spcBef>
                <a:spcPts val="0"/>
              </a:spcBef>
              <a:spcAft>
                <a:spcPts val="0"/>
              </a:spcAft>
              <a:defRPr/>
            </a:pPr>
            <a:r>
              <a:rPr lang="ru-RU" sz="2800" dirty="0">
                <a:latin typeface="Arial" pitchFamily="34" charset="0"/>
                <a:ea typeface="+mj-ea"/>
                <a:cs typeface="Arial" pitchFamily="34" charset="0"/>
              </a:rPr>
              <a:t>Методы экспертной оценки рынка</a:t>
            </a:r>
            <a:endParaRPr lang="ru-RU" sz="2800" dirty="0">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5" descr="QD community"/>
          <p:cNvPicPr>
            <a:picLocks noChangeAspect="1" noChangeArrowheads="1"/>
          </p:cNvPicPr>
          <p:nvPr/>
        </p:nvPicPr>
        <p:blipFill>
          <a:blip r:embed="rId2" r:link="rId3" cstate="print"/>
          <a:srcRect/>
          <a:stretch>
            <a:fillRect/>
          </a:stretch>
        </p:blipFill>
        <p:spPr bwMode="auto">
          <a:xfrm>
            <a:off x="7893050" y="5589588"/>
            <a:ext cx="1250950" cy="1268412"/>
          </a:xfrm>
          <a:prstGeom prst="rect">
            <a:avLst/>
          </a:prstGeom>
          <a:noFill/>
          <a:ln w="9525">
            <a:noFill/>
            <a:miter lim="800000"/>
            <a:headEnd/>
            <a:tailEnd/>
          </a:ln>
        </p:spPr>
      </p:pic>
      <p:sp>
        <p:nvSpPr>
          <p:cNvPr id="10243" name="TextBox 4"/>
          <p:cNvSpPr txBox="1">
            <a:spLocks noChangeArrowheads="1"/>
          </p:cNvSpPr>
          <p:nvPr/>
        </p:nvSpPr>
        <p:spPr bwMode="auto">
          <a:xfrm>
            <a:off x="251520" y="1628800"/>
            <a:ext cx="8493125" cy="4708981"/>
          </a:xfrm>
          <a:prstGeom prst="rect">
            <a:avLst/>
          </a:prstGeom>
          <a:noFill/>
          <a:ln w="9525">
            <a:noFill/>
            <a:miter lim="800000"/>
            <a:headEnd/>
            <a:tailEnd/>
          </a:ln>
        </p:spPr>
        <p:txBody>
          <a:bodyPr>
            <a:spAutoFit/>
          </a:bodyPr>
          <a:lstStyle/>
          <a:p>
            <a:r>
              <a:rPr lang="ru-RU" sz="2000" dirty="0">
                <a:latin typeface="+mn-lt"/>
                <a:cs typeface="+mn-cs"/>
              </a:rPr>
              <a:t>Где искать экспертов</a:t>
            </a:r>
            <a:r>
              <a:rPr lang="ru-RU" sz="2000" dirty="0" smtClean="0">
                <a:latin typeface="+mn-lt"/>
                <a:cs typeface="+mn-cs"/>
              </a:rPr>
              <a:t>?</a:t>
            </a:r>
            <a:endParaRPr lang="ru-RU" sz="2000" dirty="0">
              <a:latin typeface="+mn-lt"/>
              <a:cs typeface="+mn-cs"/>
            </a:endParaRPr>
          </a:p>
          <a:p>
            <a:r>
              <a:rPr lang="ru-RU" sz="2000" b="1" i="1" dirty="0">
                <a:solidFill>
                  <a:srgbClr val="C00000"/>
                </a:solidFill>
                <a:latin typeface="+mn-lt"/>
                <a:cs typeface="+mn-cs"/>
              </a:rPr>
              <a:t>Эксперты пользователи </a:t>
            </a:r>
            <a:r>
              <a:rPr lang="ru-RU" sz="2000" dirty="0">
                <a:latin typeface="+mn-lt"/>
                <a:cs typeface="+mn-cs"/>
              </a:rPr>
              <a:t>должны рассказать вам о своей текущей работе и помочь вам выявить ключевые моменты их деятельности, в которых использование вашего продукта даст весомые преимущества. Они могут подсказать выгоду, которую получает компания от использования вашего продукта, а также дадут оценку приспособленности вашей технологии для использования в реальной жизни.</a:t>
            </a:r>
          </a:p>
          <a:p>
            <a:r>
              <a:rPr lang="ru-RU" sz="2000" dirty="0">
                <a:latin typeface="+mn-lt"/>
                <a:cs typeface="+mn-cs"/>
              </a:rPr>
              <a:t>С экспертами-пользователями проще всего наладить контакт. </a:t>
            </a:r>
            <a:r>
              <a:rPr lang="ru-RU" sz="2000" dirty="0">
                <a:latin typeface="+mn-lt"/>
                <a:cs typeface="+mn-cs"/>
              </a:rPr>
              <a:t>Лучше сначала опросить как можно больше пользователей, а потом уже переходить к экспертам-покупателям</a:t>
            </a:r>
            <a:r>
              <a:rPr lang="ru-RU" sz="2000" dirty="0" smtClean="0">
                <a:latin typeface="+mn-lt"/>
                <a:cs typeface="+mn-cs"/>
              </a:rPr>
              <a:t>.</a:t>
            </a:r>
            <a:endParaRPr lang="ru-RU" sz="2000" dirty="0">
              <a:latin typeface="+mn-lt"/>
              <a:cs typeface="+mn-cs"/>
            </a:endParaRPr>
          </a:p>
          <a:p>
            <a:r>
              <a:rPr lang="ru-RU" sz="2000" b="1" i="1" dirty="0">
                <a:solidFill>
                  <a:srgbClr val="C00000"/>
                </a:solidFill>
                <a:latin typeface="+mn-lt"/>
                <a:cs typeface="+mn-cs"/>
              </a:rPr>
              <a:t>Эксперты-партнеры </a:t>
            </a:r>
            <a:r>
              <a:rPr lang="ru-RU" sz="2000" dirty="0">
                <a:latin typeface="+mn-lt"/>
                <a:cs typeface="+mn-cs"/>
              </a:rPr>
              <a:t>– очень неоднородная категория. Партнером в данном случае считается любой человек, который может вам помочь пробиться на целевой рынок. Отзывы от экспертов-партнеров помогают выстроить стратегию выхода на рынок. </a:t>
            </a:r>
            <a:r>
              <a:rPr lang="ru-RU" sz="2000" dirty="0">
                <a:latin typeface="+mn-lt"/>
                <a:cs typeface="+mn-cs"/>
              </a:rPr>
              <a:t>Интервью с партнерами помогают завязать нужные знакомства на будущее</a:t>
            </a:r>
            <a:r>
              <a:rPr lang="ru-RU" sz="2000" dirty="0" smtClean="0">
                <a:latin typeface="+mn-lt"/>
                <a:cs typeface="+mn-cs"/>
              </a:rPr>
              <a:t>.</a:t>
            </a:r>
            <a:endParaRPr lang="ru-RU" sz="2000" dirty="0">
              <a:latin typeface="+mn-lt"/>
              <a:cs typeface="+mn-cs"/>
            </a:endParaRPr>
          </a:p>
        </p:txBody>
      </p:sp>
      <p:pic>
        <p:nvPicPr>
          <p:cNvPr id="10244" name="Рисунок 2" descr="logos"/>
          <p:cNvPicPr>
            <a:picLocks noChangeAspect="1" noChangeArrowheads="1"/>
          </p:cNvPicPr>
          <p:nvPr/>
        </p:nvPicPr>
        <p:blipFill>
          <a:blip r:embed="rId4" cstate="print"/>
          <a:srcRect l="2728" t="76627" r="60995" b="6989"/>
          <a:stretch>
            <a:fillRect/>
          </a:stretch>
        </p:blipFill>
        <p:spPr bwMode="auto">
          <a:xfrm>
            <a:off x="0" y="0"/>
            <a:ext cx="2843213" cy="855663"/>
          </a:xfrm>
          <a:prstGeom prst="rect">
            <a:avLst/>
          </a:prstGeom>
          <a:noFill/>
          <a:ln w="9525">
            <a:noFill/>
            <a:miter lim="800000"/>
            <a:headEnd/>
            <a:tailEnd/>
          </a:ln>
        </p:spPr>
      </p:pic>
      <p:pic>
        <p:nvPicPr>
          <p:cNvPr id="10245" name="Рисунок 3" descr="logos"/>
          <p:cNvPicPr>
            <a:picLocks noChangeAspect="1" noChangeArrowheads="1"/>
          </p:cNvPicPr>
          <p:nvPr/>
        </p:nvPicPr>
        <p:blipFill>
          <a:blip r:embed="rId4" cstate="print"/>
          <a:srcRect l="74638" t="73976" r="8186" b="4819"/>
          <a:stretch>
            <a:fillRect/>
          </a:stretch>
        </p:blipFill>
        <p:spPr bwMode="auto">
          <a:xfrm>
            <a:off x="7599363" y="0"/>
            <a:ext cx="1544637" cy="1273175"/>
          </a:xfrm>
          <a:prstGeom prst="rect">
            <a:avLst/>
          </a:prstGeom>
          <a:noFill/>
          <a:ln w="9525">
            <a:noFill/>
            <a:miter lim="800000"/>
            <a:headEnd/>
            <a:tailEnd/>
          </a:ln>
        </p:spPr>
      </p:pic>
      <p:sp>
        <p:nvSpPr>
          <p:cNvPr id="9" name="Заголовок 1"/>
          <p:cNvSpPr txBox="1">
            <a:spLocks/>
          </p:cNvSpPr>
          <p:nvPr/>
        </p:nvSpPr>
        <p:spPr>
          <a:xfrm>
            <a:off x="1115616" y="620688"/>
            <a:ext cx="6651625" cy="1143000"/>
          </a:xfrm>
          <a:prstGeom prst="rect">
            <a:avLst/>
          </a:prstGeom>
        </p:spPr>
        <p:txBody>
          <a:bodyPr anchor="ctr">
            <a:normAutofit/>
          </a:bodyPr>
          <a:lstStyle/>
          <a:p>
            <a:pPr algn="ctr" fontAlgn="auto">
              <a:spcBef>
                <a:spcPts val="0"/>
              </a:spcBef>
              <a:spcAft>
                <a:spcPts val="0"/>
              </a:spcAft>
              <a:defRPr/>
            </a:pPr>
            <a:r>
              <a:rPr lang="ru-RU" sz="2800" dirty="0">
                <a:latin typeface="Arial" pitchFamily="34" charset="0"/>
                <a:ea typeface="+mj-ea"/>
                <a:cs typeface="Arial" pitchFamily="34" charset="0"/>
              </a:rPr>
              <a:t>Методы экспертной оценки рынка</a:t>
            </a:r>
            <a:endParaRPr lang="ru-RU" sz="2800" dirty="0">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1004</Words>
  <Application>Microsoft Office PowerPoint</Application>
  <PresentationFormat>Экран (4:3)</PresentationFormat>
  <Paragraphs>95</Paragraphs>
  <Slides>14</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14</vt:i4>
      </vt:variant>
    </vt:vector>
  </HeadingPairs>
  <TitlesOfParts>
    <vt:vector size="17" baseType="lpstr">
      <vt:lpstr>Arial</vt:lpstr>
      <vt:lpstr>Calibri</vt:lpstr>
      <vt:lpstr>Тема Office</vt:lpstr>
      <vt:lpstr>Экспертная оценка рынка и проработка бизнес-модели</vt:lpstr>
      <vt:lpstr>Слайд 2</vt:lpstr>
      <vt:lpstr>Слайд 3</vt:lpstr>
      <vt:lpstr>Слайд 4</vt:lpstr>
      <vt:lpstr>Слайд 5</vt:lpstr>
      <vt:lpstr>Слайд 6</vt:lpstr>
      <vt:lpstr>Слайд 7</vt:lpstr>
      <vt:lpstr>Слайд 8</vt:lpstr>
      <vt:lpstr>Слайд 9</vt:lpstr>
      <vt:lpstr>Проведение интервью</vt:lpstr>
      <vt:lpstr>Проведение интервью</vt:lpstr>
      <vt:lpstr>Проведение интервью</vt:lpstr>
      <vt:lpstr>Проведение интервью</vt:lpstr>
      <vt:lpstr>Оценка результатов</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Шаблоны бизнес-моделирования</dc:title>
  <dc:creator>047</dc:creator>
  <cp:lastModifiedBy>Marina</cp:lastModifiedBy>
  <cp:revision>6</cp:revision>
  <dcterms:created xsi:type="dcterms:W3CDTF">2014-02-26T11:18:33Z</dcterms:created>
  <dcterms:modified xsi:type="dcterms:W3CDTF">2014-03-01T12:53:39Z</dcterms:modified>
</cp:coreProperties>
</file>