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2" r:id="rId1"/>
  </p:sldMasterIdLst>
  <p:notesMasterIdLst>
    <p:notesMasterId r:id="rId23"/>
  </p:notesMasterIdLst>
  <p:sldIdLst>
    <p:sldId id="256" r:id="rId2"/>
    <p:sldId id="280" r:id="rId3"/>
    <p:sldId id="29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79" r:id="rId21"/>
    <p:sldId id="26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15F72E-AD00-43A6-94E1-87C5D9C64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80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9BF9-B07C-490E-8B30-F673EE4198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5F72E-AD00-43A6-94E1-87C5D9C6498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04326E-020D-40CD-B78C-F8E813F057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4290"/>
            <a:ext cx="8029604" cy="32147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dirty="0"/>
              <a:t>Возможности </a:t>
            </a:r>
            <a:r>
              <a:rPr lang="en-US" sz="3600" dirty="0"/>
              <a:t>Visual Studio</a:t>
            </a:r>
            <a:r>
              <a:rPr lang="ru-RU" sz="3600" dirty="0"/>
              <a:t> 2013 и их использование для облачных вычислений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ru-RU" sz="2800" i="1" dirty="0"/>
              <a:t>Лекция 4</a:t>
            </a: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>Пользовательски</a:t>
            </a:r>
            <a:r>
              <a:rPr lang="ru-RU" sz="3100" i="1" dirty="0"/>
              <a:t>й</a:t>
            </a:r>
            <a:r>
              <a:rPr lang="ru-RU" sz="3100" i="1" dirty="0" smtClean="0"/>
              <a:t> интерфейс </a:t>
            </a:r>
            <a:r>
              <a:rPr lang="en-US" sz="3100" i="1" dirty="0" smtClean="0"/>
              <a:t>Visual Studio 2013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0438"/>
            <a:ext cx="7529264" cy="187277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/>
              <a:t>Сафонов </a:t>
            </a:r>
            <a:r>
              <a:rPr lang="ru-RU" sz="2800" b="1" i="1" dirty="0"/>
              <a:t>Владимир </a:t>
            </a:r>
            <a:r>
              <a:rPr lang="ru-RU" sz="2800" b="1" i="1" dirty="0" smtClean="0"/>
              <a:t>Олегович</a:t>
            </a:r>
            <a:endParaRPr lang="ru-RU" sz="2800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Профессор кафедры информатики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Заведующий лабораторией </a:t>
            </a:r>
            <a:r>
              <a:rPr lang="en-US" sz="2400" dirty="0"/>
              <a:t>Java-</a:t>
            </a:r>
            <a:r>
              <a:rPr lang="ru-RU" sz="2400" dirty="0" smtClean="0"/>
              <a:t>технологии</a:t>
            </a:r>
            <a:endParaRPr lang="en-US" sz="2400" i="1" dirty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/>
              <a:t>Санкт-Петербургский государственный университет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i="1" dirty="0"/>
              <a:t>Email: </a:t>
            </a:r>
            <a:r>
              <a:rPr lang="en-US" sz="2400" dirty="0" smtClean="0"/>
              <a:t>vosafonov@gmail.com</a:t>
            </a:r>
            <a:endParaRPr lang="ru-RU" sz="2400" b="1" dirty="0">
              <a:latin typeface="Courier New" pitchFamily="49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1" i="1" dirty="0">
                <a:latin typeface="Courier New" pitchFamily="49" charset="0"/>
              </a:rPr>
              <a:t>WWW: </a:t>
            </a:r>
            <a:r>
              <a:rPr lang="en-US" sz="2400" b="1" dirty="0">
                <a:latin typeface="Courier New" pitchFamily="49" charset="0"/>
              </a:rPr>
              <a:t>http</a:t>
            </a:r>
            <a:r>
              <a:rPr lang="en-US" sz="2400" b="1" dirty="0" smtClean="0">
                <a:latin typeface="Courier New" pitchFamily="49" charset="0"/>
              </a:rPr>
              <a:t>://www.vladimirsafonov.org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660373" cy="4641379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/>
              <a:t>File</a:t>
            </a:r>
            <a:r>
              <a:rPr lang="ru-RU" dirty="0"/>
              <a:t> </a:t>
            </a:r>
            <a:r>
              <a:rPr lang="ru-RU" dirty="0" smtClean="0"/>
              <a:t>–действия </a:t>
            </a:r>
            <a:r>
              <a:rPr lang="ru-RU" dirty="0"/>
              <a:t>над файлами: создание проекта, открытие проекта </a:t>
            </a:r>
            <a:r>
              <a:rPr lang="ru-RU" dirty="0" smtClean="0"/>
              <a:t>(файла </a:t>
            </a:r>
            <a:r>
              <a:rPr lang="ru-RU" dirty="0"/>
              <a:t>в проекте), закрытие проекта, обращение к системе управления исходным кодом проекта, настройка учетной записи пользователя, выход из </a:t>
            </a:r>
            <a:r>
              <a:rPr lang="en-US" dirty="0"/>
              <a:t>Visual Studio</a:t>
            </a:r>
            <a:r>
              <a:rPr lang="ru-RU" dirty="0"/>
              <a:t>)</a:t>
            </a:r>
          </a:p>
          <a:p>
            <a:pPr lvl="0"/>
            <a:r>
              <a:rPr lang="en-US" i="1" dirty="0"/>
              <a:t>Edit </a:t>
            </a:r>
            <a:r>
              <a:rPr lang="ru-RU" dirty="0"/>
              <a:t>- </a:t>
            </a:r>
            <a:r>
              <a:rPr lang="ru-RU" i="1" dirty="0"/>
              <a:t> </a:t>
            </a:r>
            <a:r>
              <a:rPr lang="ru-RU" dirty="0"/>
              <a:t>действия по редактированию файлов, поиску и замене их элементов, навигации в файлах</a:t>
            </a:r>
          </a:p>
          <a:p>
            <a:pPr lvl="0"/>
            <a:r>
              <a:rPr lang="en-US" i="1" dirty="0"/>
              <a:t>View </a:t>
            </a:r>
            <a:r>
              <a:rPr lang="ru-RU" dirty="0"/>
              <a:t>– различные способы визуализации элементов проекта: просмотр классов, открытых решений (проектов), информации о команде разработчиков, информации об объектах используемой базы данных </a:t>
            </a:r>
            <a:r>
              <a:rPr lang="en-US" dirty="0"/>
              <a:t>SQL Server</a:t>
            </a:r>
            <a:r>
              <a:rPr lang="ru-RU" dirty="0"/>
              <a:t>, списка ошибок, найденных при компиляции проекта и др.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024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Основное меню </a:t>
            </a:r>
            <a:r>
              <a:rPr lang="en-US" sz="3600" dirty="0" smtClean="0"/>
              <a:t>VS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892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804389" cy="4968552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/>
              <a:t>Debug </a:t>
            </a:r>
            <a:r>
              <a:rPr lang="ru-RU" dirty="0"/>
              <a:t>– действия при отладке программы проекта: установка контрольных точек, присоединение отладчика к исполняемой программе, обработка возникающих исключений, анализ производительности программы и т.д.</a:t>
            </a:r>
          </a:p>
          <a:p>
            <a:pPr lvl="0"/>
            <a:r>
              <a:rPr lang="en-US" i="1" dirty="0"/>
              <a:t>Team</a:t>
            </a:r>
            <a:r>
              <a:rPr lang="ru-RU" dirty="0"/>
              <a:t> – взаимодействие с командой проекта. Для выполнения данных функций в </a:t>
            </a:r>
            <a:r>
              <a:rPr lang="en-US" dirty="0"/>
              <a:t>Visual Studio </a:t>
            </a:r>
            <a:r>
              <a:rPr lang="ru-RU" dirty="0"/>
              <a:t>в некоторых новых версиях используется компонента </a:t>
            </a:r>
            <a:r>
              <a:rPr lang="en-US" dirty="0"/>
              <a:t>Team Foundation Server</a:t>
            </a:r>
            <a:r>
              <a:rPr lang="ru-RU" dirty="0"/>
              <a:t>. При выборе пункта </a:t>
            </a:r>
            <a:r>
              <a:rPr lang="en-US" dirty="0"/>
              <a:t>Connect to Team Foundation Server </a:t>
            </a:r>
            <a:r>
              <a:rPr lang="ru-RU" dirty="0" err="1"/>
              <a:t>появлляется</a:t>
            </a:r>
            <a:r>
              <a:rPr lang="ru-RU" dirty="0"/>
              <a:t> окно </a:t>
            </a:r>
            <a:r>
              <a:rPr lang="en-US" dirty="0"/>
              <a:t>Team Explorer </a:t>
            </a:r>
            <a:r>
              <a:rPr lang="ru-RU" dirty="0"/>
              <a:t>для просмотра информации о команде проекта</a:t>
            </a:r>
          </a:p>
          <a:p>
            <a:r>
              <a:rPr lang="en-US" i="1" dirty="0"/>
              <a:t>Tools</a:t>
            </a:r>
            <a:r>
              <a:rPr lang="ru-RU" i="1" dirty="0"/>
              <a:t> – </a:t>
            </a:r>
            <a:r>
              <a:rPr lang="ru-RU" dirty="0"/>
              <a:t>меню разнообразных инструментов и опций, доступных в среде </a:t>
            </a:r>
            <a:r>
              <a:rPr lang="en-US" dirty="0"/>
              <a:t>Visual </a:t>
            </a:r>
            <a:r>
              <a:rPr lang="en-US" dirty="0" smtClean="0"/>
              <a:t>Studio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ru-RU" dirty="0" smtClean="0"/>
              <a:t>см. след. </a:t>
            </a:r>
            <a:r>
              <a:rPr lang="ru-RU" dirty="0"/>
              <a:t>с</a:t>
            </a:r>
            <a:r>
              <a:rPr lang="ru-RU" dirty="0" smtClean="0"/>
              <a:t>лайд)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3600" dirty="0"/>
              <a:t>Основное меню </a:t>
            </a:r>
            <a:r>
              <a:rPr lang="en-US" sz="3600" dirty="0"/>
              <a:t>VS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2127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804389" cy="4896544"/>
          </a:xfrm>
        </p:spPr>
        <p:txBody>
          <a:bodyPr/>
          <a:lstStyle/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Attach to process</a:t>
            </a:r>
            <a:r>
              <a:rPr lang="ru-RU" dirty="0"/>
              <a:t> – присоединение в отладочном режиме к одному из выполняемых на компьютере процессов;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Connect to database </a:t>
            </a:r>
            <a:r>
              <a:rPr lang="ru-RU" dirty="0"/>
              <a:t>– соединение с одной из доступных на компьютере баз данных;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Connect to server </a:t>
            </a:r>
            <a:r>
              <a:rPr lang="ru-RU" dirty="0"/>
              <a:t>– соединение с заданным серверным компьютером;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Add SharePoint connection</a:t>
            </a:r>
            <a:r>
              <a:rPr lang="en-US" dirty="0"/>
              <a:t> </a:t>
            </a:r>
            <a:r>
              <a:rPr lang="ru-RU" dirty="0"/>
              <a:t>– обращение к инструменту </a:t>
            </a:r>
            <a:r>
              <a:rPr lang="en-US" dirty="0"/>
              <a:t>Microsoft SharePoint</a:t>
            </a:r>
            <a:r>
              <a:rPr lang="ru-RU" dirty="0"/>
              <a:t>, предназначенному для создания веб-сайтов, с целью разработки программных решений для </a:t>
            </a:r>
            <a:r>
              <a:rPr lang="en-US" dirty="0"/>
              <a:t>SharePoint</a:t>
            </a:r>
            <a:r>
              <a:rPr lang="ru-RU" dirty="0"/>
              <a:t> (данный продукт должен быть инсталлирован на компьютере);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9304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Подменю </a:t>
            </a:r>
            <a:r>
              <a:rPr lang="en-US" sz="3600" dirty="0" smtClean="0"/>
              <a:t>Tools (</a:t>
            </a:r>
            <a:r>
              <a:rPr lang="ru-RU" sz="3600" dirty="0" smtClean="0"/>
              <a:t>Инструменты)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5641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1484784"/>
            <a:ext cx="7848872" cy="46805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Connect to Microsoft Azure </a:t>
            </a:r>
            <a:r>
              <a:rPr lang="ru-RU" dirty="0"/>
              <a:t>– вход в облако </a:t>
            </a:r>
            <a:r>
              <a:rPr lang="en-US" dirty="0"/>
              <a:t>Microsoft Azure </a:t>
            </a:r>
            <a:r>
              <a:rPr lang="ru-RU" dirty="0"/>
              <a:t>непосредственно из </a:t>
            </a:r>
            <a:r>
              <a:rPr lang="en-US" dirty="0"/>
              <a:t>Visual </a:t>
            </a:r>
            <a:r>
              <a:rPr lang="en-US" dirty="0" err="1"/>
              <a:t>Studi</a:t>
            </a:r>
            <a:r>
              <a:rPr lang="ru-RU" dirty="0"/>
              <a:t>о; эта удобная возможность появилась только в новой версии </a:t>
            </a:r>
            <a:r>
              <a:rPr lang="en-US" dirty="0"/>
              <a:t>VS</a:t>
            </a:r>
            <a:r>
              <a:rPr lang="ru-RU" dirty="0"/>
              <a:t>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SQL Server </a:t>
            </a:r>
            <a:r>
              <a:rPr lang="ru-RU" dirty="0"/>
              <a:t>– обращение к СУБД </a:t>
            </a:r>
            <a:r>
              <a:rPr lang="en-US" dirty="0"/>
              <a:t>Microsoft SQL Server</a:t>
            </a:r>
            <a:r>
              <a:rPr lang="ru-RU" dirty="0"/>
              <a:t> (он должен быть инсталлирован на компьютере) для ввода и выполнения </a:t>
            </a:r>
            <a:r>
              <a:rPr lang="en-US" dirty="0"/>
              <a:t>SQL</a:t>
            </a:r>
            <a:r>
              <a:rPr lang="ru-RU" dirty="0"/>
              <a:t>-запросов;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Code snippets manager</a:t>
            </a:r>
            <a:r>
              <a:rPr lang="en-US" dirty="0"/>
              <a:t> </a:t>
            </a:r>
            <a:r>
              <a:rPr lang="ru-RU" dirty="0"/>
              <a:t>– использование полезных небольших фрагментов кода (</a:t>
            </a:r>
            <a:r>
              <a:rPr lang="en-US" dirty="0"/>
              <a:t>snippets</a:t>
            </a:r>
            <a:r>
              <a:rPr lang="ru-RU" dirty="0"/>
              <a:t>) на различных языках, доступных в </a:t>
            </a:r>
            <a:r>
              <a:rPr lang="en-US" dirty="0"/>
              <a:t>Visual Studio</a:t>
            </a:r>
            <a:r>
              <a:rPr lang="ru-RU" dirty="0"/>
              <a:t> (простой пример: обмен значениями двух переменных);</a:t>
            </a:r>
          </a:p>
          <a:p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Choose Toolbox Items</a:t>
            </a:r>
            <a:r>
              <a:rPr lang="ru-RU" dirty="0"/>
              <a:t> – возможность добавления в проект элементов управления (</a:t>
            </a:r>
            <a:r>
              <a:rPr lang="en-US" dirty="0"/>
              <a:t>controls</a:t>
            </a:r>
            <a:r>
              <a:rPr lang="ru-RU" dirty="0"/>
              <a:t>) различными программными компонентами – </a:t>
            </a:r>
            <a:r>
              <a:rPr lang="en-US" dirty="0"/>
              <a:t>COM</a:t>
            </a:r>
            <a:r>
              <a:rPr lang="ru-RU" dirty="0"/>
              <a:t>, .</a:t>
            </a:r>
            <a:r>
              <a:rPr lang="en-US" dirty="0"/>
              <a:t>NET </a:t>
            </a:r>
            <a:r>
              <a:rPr lang="ru-RU" dirty="0"/>
              <a:t>и др. для последующего использования в </a:t>
            </a:r>
            <a:r>
              <a:rPr lang="ru-RU" dirty="0" smtClean="0"/>
              <a:t>проекте</a:t>
            </a:r>
            <a:r>
              <a:rPr lang="ru-RU" dirty="0"/>
              <a:t> </a:t>
            </a:r>
            <a:r>
              <a:rPr lang="ru-RU" dirty="0" smtClean="0"/>
              <a:t>(см. след. </a:t>
            </a:r>
            <a:r>
              <a:rPr lang="ru-RU" dirty="0"/>
              <a:t>с</a:t>
            </a:r>
            <a:r>
              <a:rPr lang="ru-RU" dirty="0" smtClean="0"/>
              <a:t>лайд)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930432"/>
          </a:xfrm>
        </p:spPr>
        <p:txBody>
          <a:bodyPr>
            <a:normAutofit/>
          </a:bodyPr>
          <a:lstStyle/>
          <a:p>
            <a:r>
              <a:rPr lang="ru-RU" sz="3600" dirty="0"/>
              <a:t>Подменю </a:t>
            </a:r>
            <a:r>
              <a:rPr lang="en-US" sz="3600" dirty="0"/>
              <a:t>Tools (</a:t>
            </a:r>
            <a:r>
              <a:rPr lang="ru-RU" sz="3600" dirty="0"/>
              <a:t>Инструменты)</a:t>
            </a:r>
          </a:p>
        </p:txBody>
      </p:sp>
    </p:spTree>
    <p:extLst>
      <p:ext uri="{BB962C8B-B14F-4D97-AF65-F5344CB8AC3E}">
        <p14:creationId xmlns:p14="http://schemas.microsoft.com/office/powerpoint/2010/main" val="1668241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493" y="1557338"/>
            <a:ext cx="6468915" cy="4608512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744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Окно </a:t>
            </a:r>
            <a:r>
              <a:rPr lang="en-US" sz="3600" dirty="0" smtClean="0"/>
              <a:t> Choose Toolbox Items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ru-RU" sz="3600" dirty="0" smtClean="0"/>
              <a:t>Выбор Элементов Управления)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509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660373" cy="4713387"/>
          </a:xfrm>
        </p:spPr>
        <p:txBody>
          <a:bodyPr>
            <a:normAutofit/>
          </a:bodyPr>
          <a:lstStyle/>
          <a:p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Add</a:t>
            </a:r>
            <a:r>
              <a:rPr lang="ru-RU" i="1" dirty="0"/>
              <a:t>-</a:t>
            </a:r>
            <a:r>
              <a:rPr lang="en-US" i="1" dirty="0"/>
              <a:t>in Manager</a:t>
            </a:r>
            <a:r>
              <a:rPr lang="ru-RU" dirty="0"/>
              <a:t> -  управление </a:t>
            </a:r>
            <a:r>
              <a:rPr lang="ru-RU" i="1" dirty="0"/>
              <a:t>расширениями (</a:t>
            </a:r>
            <a:r>
              <a:rPr lang="en-US" i="1" dirty="0"/>
              <a:t>add</a:t>
            </a:r>
            <a:r>
              <a:rPr lang="ru-RU" i="1" dirty="0"/>
              <a:t>-</a:t>
            </a:r>
            <a:r>
              <a:rPr lang="en-US" i="1" dirty="0"/>
              <a:t>ins</a:t>
            </a:r>
            <a:r>
              <a:rPr lang="ru-RU" dirty="0"/>
              <a:t>) среды </a:t>
            </a:r>
            <a:r>
              <a:rPr lang="en-US" dirty="0"/>
              <a:t>Visual Studio</a:t>
            </a:r>
            <a:r>
              <a:rPr lang="ru-RU" dirty="0"/>
              <a:t>, которые могут быть добавлены к среде и могут использоваться при разработке. </a:t>
            </a:r>
            <a:r>
              <a:rPr lang="ru-RU" dirty="0" smtClean="0"/>
              <a:t> </a:t>
            </a:r>
            <a:r>
              <a:rPr lang="en-US" dirty="0" smtClean="0"/>
              <a:t>Add</a:t>
            </a:r>
            <a:r>
              <a:rPr lang="ru-RU" dirty="0"/>
              <a:t>-</a:t>
            </a:r>
            <a:r>
              <a:rPr lang="en-US" dirty="0"/>
              <a:t>in </a:t>
            </a:r>
            <a:r>
              <a:rPr lang="ru-RU" dirty="0"/>
              <a:t>можно рассматривать как расширение возможностей </a:t>
            </a:r>
            <a:r>
              <a:rPr lang="en-US" dirty="0"/>
              <a:t>GUI </a:t>
            </a:r>
            <a:r>
              <a:rPr lang="ru-RU" dirty="0"/>
              <a:t>интегрированной среды;</a:t>
            </a:r>
          </a:p>
          <a:p>
            <a:r>
              <a:rPr lang="en-US" dirty="0"/>
              <a:t>         - </a:t>
            </a:r>
            <a:r>
              <a:rPr lang="en-US" i="1" dirty="0"/>
              <a:t>Tools / Library Package Manager</a:t>
            </a:r>
            <a:r>
              <a:rPr lang="en-US" dirty="0"/>
              <a:t> – </a:t>
            </a:r>
            <a:r>
              <a:rPr lang="ru-RU" dirty="0"/>
              <a:t>управление библиотеками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        -  </a:t>
            </a:r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Extensions and Updates</a:t>
            </a:r>
            <a:r>
              <a:rPr lang="en-US" dirty="0"/>
              <a:t> </a:t>
            </a:r>
            <a:r>
              <a:rPr lang="ru-RU" dirty="0"/>
              <a:t>– управление расширениями и обновлениями среды. Пример – инструмент </a:t>
            </a:r>
            <a:r>
              <a:rPr lang="en-US" i="1" dirty="0" err="1"/>
              <a:t>NuGet</a:t>
            </a:r>
            <a:r>
              <a:rPr lang="en-US" i="1" dirty="0"/>
              <a:t> </a:t>
            </a:r>
            <a:r>
              <a:rPr lang="ru-RU" dirty="0"/>
              <a:t> для управления пакетами (</a:t>
            </a:r>
            <a:r>
              <a:rPr lang="en-US" dirty="0"/>
              <a:t>packages</a:t>
            </a:r>
            <a:r>
              <a:rPr lang="ru-RU" dirty="0"/>
              <a:t>);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Подменю </a:t>
            </a:r>
            <a:r>
              <a:rPr lang="en-US" sz="3600" dirty="0" smtClean="0"/>
              <a:t>Tools (</a:t>
            </a:r>
            <a:r>
              <a:rPr lang="ru-RU" sz="3600" dirty="0" smtClean="0"/>
              <a:t>Инструменты)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30604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804389" cy="468052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Create GUID</a:t>
            </a:r>
            <a:r>
              <a:rPr lang="ru-RU" dirty="0"/>
              <a:t> – инструмент для создания </a:t>
            </a:r>
            <a:r>
              <a:rPr lang="ru-RU" i="1" dirty="0"/>
              <a:t>глобального уникального идентификатора (</a:t>
            </a:r>
            <a:r>
              <a:rPr lang="en-US" i="1" dirty="0"/>
              <a:t>GUID</a:t>
            </a:r>
            <a:r>
              <a:rPr lang="ru-RU" i="1" dirty="0"/>
              <a:t>) </a:t>
            </a:r>
            <a:r>
              <a:rPr lang="ru-RU" dirty="0"/>
              <a:t>для обозначения </a:t>
            </a:r>
            <a:r>
              <a:rPr lang="en-US" dirty="0"/>
              <a:t>COM</a:t>
            </a:r>
            <a:r>
              <a:rPr lang="ru-RU" dirty="0"/>
              <a:t>-объектов;</a:t>
            </a:r>
          </a:p>
          <a:p>
            <a:r>
              <a:rPr lang="ru-RU" dirty="0"/>
              <a:t>     - </a:t>
            </a:r>
            <a:r>
              <a:rPr lang="en-US" i="1" dirty="0"/>
              <a:t>Tools</a:t>
            </a:r>
            <a:r>
              <a:rPr lang="ru-RU" i="1" dirty="0"/>
              <a:t> /</a:t>
            </a:r>
            <a:r>
              <a:rPr lang="ru-RU" dirty="0"/>
              <a:t> </a:t>
            </a:r>
            <a:r>
              <a:rPr lang="en-US" i="1" dirty="0"/>
              <a:t>Error </a:t>
            </a:r>
            <a:r>
              <a:rPr lang="en-US" i="1" dirty="0" err="1"/>
              <a:t>LookUp</a:t>
            </a:r>
            <a:r>
              <a:rPr lang="ru-RU" i="1" dirty="0"/>
              <a:t> – </a:t>
            </a:r>
            <a:r>
              <a:rPr lang="ru-RU" dirty="0"/>
              <a:t>поиск информации об ошибках, обнаруженных средой;</a:t>
            </a:r>
          </a:p>
          <a:p>
            <a:r>
              <a:rPr lang="en-US" dirty="0"/>
              <a:t>    - </a:t>
            </a:r>
            <a:r>
              <a:rPr lang="en-US" i="1" dirty="0"/>
              <a:t>Tools / Preemptive </a:t>
            </a:r>
            <a:r>
              <a:rPr lang="en-US" i="1" dirty="0" err="1"/>
              <a:t>DotFuscator</a:t>
            </a:r>
            <a:r>
              <a:rPr lang="en-US" i="1" dirty="0"/>
              <a:t> and Analytics</a:t>
            </a:r>
            <a:r>
              <a:rPr lang="en-US" dirty="0"/>
              <a:t> – </a:t>
            </a:r>
            <a:r>
              <a:rPr lang="ru-RU" dirty="0"/>
              <a:t>управление </a:t>
            </a:r>
            <a:r>
              <a:rPr lang="ru-RU" i="1" dirty="0" err="1"/>
              <a:t>обфускатором</a:t>
            </a:r>
            <a:r>
              <a:rPr lang="ru-RU" i="1" dirty="0"/>
              <a:t> </a:t>
            </a:r>
            <a:r>
              <a:rPr lang="ru-RU" dirty="0"/>
              <a:t>среды </a:t>
            </a:r>
            <a:r>
              <a:rPr lang="en-US" dirty="0"/>
              <a:t>Visual Studio (</a:t>
            </a:r>
            <a:r>
              <a:rPr lang="ru-RU" dirty="0"/>
              <a:t>см</a:t>
            </a:r>
            <a:r>
              <a:rPr lang="en-US" dirty="0"/>
              <a:t>. </a:t>
            </a:r>
            <a:r>
              <a:rPr lang="ru-RU" dirty="0"/>
              <a:t>Лекцию</a:t>
            </a:r>
            <a:r>
              <a:rPr lang="en-US" dirty="0"/>
              <a:t> 1);  </a:t>
            </a:r>
            <a:r>
              <a:rPr lang="ru-RU" dirty="0"/>
              <a:t>штатный </a:t>
            </a:r>
            <a:r>
              <a:rPr lang="ru-RU" dirty="0" err="1"/>
              <a:t>обфускатор</a:t>
            </a:r>
            <a:r>
              <a:rPr lang="ru-RU" dirty="0"/>
              <a:t> среды </a:t>
            </a:r>
            <a:r>
              <a:rPr lang="en-US" dirty="0"/>
              <a:t>Visual Studio </a:t>
            </a:r>
            <a:r>
              <a:rPr lang="ru-RU" dirty="0"/>
              <a:t>носит название </a:t>
            </a:r>
            <a:r>
              <a:rPr lang="en-US" i="1" dirty="0" err="1"/>
              <a:t>DotFuscator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/>
              <a:t>- </a:t>
            </a:r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Spy</a:t>
            </a:r>
            <a:r>
              <a:rPr lang="ru-RU" i="1" dirty="0"/>
              <a:t>++</a:t>
            </a:r>
            <a:r>
              <a:rPr lang="ru-RU" dirty="0"/>
              <a:t> - запуск инструмента </a:t>
            </a:r>
            <a:r>
              <a:rPr lang="en-US" dirty="0"/>
              <a:t>Spy</a:t>
            </a:r>
            <a:r>
              <a:rPr lang="ru-RU" dirty="0"/>
              <a:t>++ для управления окнами, потоками, процессами и </a:t>
            </a:r>
            <a:r>
              <a:rPr lang="ru-RU" dirty="0" smtClean="0"/>
              <a:t>сообщениями</a:t>
            </a:r>
            <a:r>
              <a:rPr lang="ru-RU" dirty="0"/>
              <a:t> </a:t>
            </a:r>
            <a:r>
              <a:rPr lang="ru-RU" dirty="0" smtClean="0"/>
              <a:t>(см. след. </a:t>
            </a:r>
            <a:r>
              <a:rPr lang="ru-RU" dirty="0"/>
              <a:t>с</a:t>
            </a:r>
            <a:r>
              <a:rPr lang="ru-RU" dirty="0" smtClean="0"/>
              <a:t>лайд)</a:t>
            </a:r>
            <a:endParaRPr lang="ru-RU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02440"/>
          </a:xfrm>
        </p:spPr>
        <p:txBody>
          <a:bodyPr>
            <a:normAutofit/>
          </a:bodyPr>
          <a:lstStyle/>
          <a:p>
            <a:r>
              <a:rPr lang="ru-RU" sz="3600" dirty="0"/>
              <a:t>Подменю </a:t>
            </a:r>
            <a:r>
              <a:rPr lang="en-US" sz="3600" dirty="0"/>
              <a:t>Tools (</a:t>
            </a:r>
            <a:r>
              <a:rPr lang="ru-RU" sz="3600" dirty="0"/>
              <a:t>Инструменты)</a:t>
            </a:r>
          </a:p>
        </p:txBody>
      </p:sp>
    </p:spTree>
    <p:extLst>
      <p:ext uri="{BB962C8B-B14F-4D97-AF65-F5344CB8AC3E}">
        <p14:creationId xmlns:p14="http://schemas.microsoft.com/office/powerpoint/2010/main" val="265239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88" y="1412776"/>
            <a:ext cx="8010178" cy="4589165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Окно </a:t>
            </a:r>
            <a:r>
              <a:rPr lang="en-US" sz="3600" dirty="0" smtClean="0"/>
              <a:t>Spy++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0934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732381" cy="4824536"/>
          </a:xfrm>
        </p:spPr>
        <p:txBody>
          <a:bodyPr>
            <a:normAutofit fontScale="92500"/>
          </a:bodyPr>
          <a:lstStyle/>
          <a:p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WCF Service Configuration Editor</a:t>
            </a:r>
            <a:r>
              <a:rPr lang="ru-RU" dirty="0"/>
              <a:t> – вызов редактора конфигураций сервисов </a:t>
            </a:r>
            <a:r>
              <a:rPr lang="en-US" i="1" dirty="0"/>
              <a:t>Windows Communication Foundation</a:t>
            </a:r>
            <a:r>
              <a:rPr lang="ru-RU" i="1" dirty="0"/>
              <a:t> (</a:t>
            </a:r>
            <a:r>
              <a:rPr lang="en-US" i="1" dirty="0"/>
              <a:t>WCF</a:t>
            </a:r>
            <a:r>
              <a:rPr lang="ru-RU" i="1" dirty="0"/>
              <a:t>)</a:t>
            </a:r>
            <a:r>
              <a:rPr lang="ru-RU" dirty="0"/>
              <a:t>; сервисы </a:t>
            </a:r>
            <a:r>
              <a:rPr lang="en-US" dirty="0"/>
              <a:t>WCF </a:t>
            </a:r>
            <a:r>
              <a:rPr lang="ru-RU" dirty="0"/>
              <a:t>использованы в качестве основы для реализации облачной платформы </a:t>
            </a:r>
            <a:r>
              <a:rPr lang="en-US" dirty="0"/>
              <a:t>Microsoft Azure</a:t>
            </a:r>
            <a:r>
              <a:rPr lang="ru-RU" dirty="0" smtClean="0"/>
              <a:t>;</a:t>
            </a:r>
            <a:endParaRPr lang="ru-RU" dirty="0"/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External Tools </a:t>
            </a:r>
            <a:r>
              <a:rPr lang="ru-RU" dirty="0"/>
              <a:t> - пункт меню для расширения набора инструментов, вызываемых из меню </a:t>
            </a:r>
            <a:r>
              <a:rPr lang="en-US" dirty="0"/>
              <a:t>Tools;</a:t>
            </a:r>
            <a:endParaRPr lang="ru-RU" dirty="0"/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Import and Export Settings</a:t>
            </a:r>
            <a:r>
              <a:rPr lang="ru-RU" dirty="0"/>
              <a:t> – возможность сохранения набора всех установок среды в файл и, наоборот, настройка среды на набор установок, извлеченных из такого файла;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Customize </a:t>
            </a:r>
            <a:r>
              <a:rPr lang="ru-RU" dirty="0"/>
              <a:t>– настройка </a:t>
            </a:r>
            <a:r>
              <a:rPr lang="en-US" dirty="0"/>
              <a:t>GUI </a:t>
            </a:r>
            <a:r>
              <a:rPr lang="ru-RU" dirty="0"/>
              <a:t>интегрированной среды;</a:t>
            </a:r>
          </a:p>
          <a:p>
            <a:pPr lvl="0"/>
            <a:r>
              <a:rPr lang="en-US" i="1" dirty="0"/>
              <a:t>Tools</a:t>
            </a:r>
            <a:r>
              <a:rPr lang="ru-RU" i="1" dirty="0"/>
              <a:t> / </a:t>
            </a:r>
            <a:r>
              <a:rPr lang="en-US" i="1" dirty="0"/>
              <a:t>Options</a:t>
            </a:r>
            <a:r>
              <a:rPr lang="ru-RU" dirty="0"/>
              <a:t> – настройка опций интегрированной среды.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02440"/>
          </a:xfrm>
        </p:spPr>
        <p:txBody>
          <a:bodyPr>
            <a:normAutofit/>
          </a:bodyPr>
          <a:lstStyle/>
          <a:p>
            <a:r>
              <a:rPr lang="ru-RU" sz="3600" dirty="0"/>
              <a:t>Подменю </a:t>
            </a:r>
            <a:r>
              <a:rPr lang="en-US" sz="3600" dirty="0"/>
              <a:t>Tools (</a:t>
            </a:r>
            <a:r>
              <a:rPr lang="ru-RU" sz="3600" dirty="0"/>
              <a:t>Инструменты)</a:t>
            </a:r>
          </a:p>
        </p:txBody>
      </p:sp>
    </p:spTree>
    <p:extLst>
      <p:ext uri="{BB962C8B-B14F-4D97-AF65-F5344CB8AC3E}">
        <p14:creationId xmlns:p14="http://schemas.microsoft.com/office/powerpoint/2010/main" val="248585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660373" cy="4713387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Test</a:t>
            </a:r>
            <a:r>
              <a:rPr lang="ru-RU" i="1" dirty="0"/>
              <a:t> – </a:t>
            </a:r>
            <a:r>
              <a:rPr lang="ru-RU" dirty="0"/>
              <a:t>пункт главного меню для управления тестированием проекта;</a:t>
            </a:r>
          </a:p>
          <a:p>
            <a:r>
              <a:rPr lang="ru-RU" dirty="0"/>
              <a:t>- </a:t>
            </a:r>
            <a:r>
              <a:rPr lang="en-US" i="1" dirty="0"/>
              <a:t>Architecture</a:t>
            </a:r>
            <a:r>
              <a:rPr lang="ru-RU" dirty="0"/>
              <a:t> – пункт главного меню для </a:t>
            </a:r>
            <a:r>
              <a:rPr lang="ru-RU" dirty="0" err="1"/>
              <a:t>построени</a:t>
            </a:r>
            <a:r>
              <a:rPr lang="en-US" dirty="0"/>
              <a:t>z UML</a:t>
            </a:r>
            <a:r>
              <a:rPr lang="ru-RU" dirty="0"/>
              <a:t>-диаграмм, характеризующих архитектуру проекта;</a:t>
            </a:r>
          </a:p>
          <a:p>
            <a:r>
              <a:rPr lang="ru-RU" i="1" dirty="0"/>
              <a:t>- </a:t>
            </a:r>
            <a:r>
              <a:rPr lang="en-US" i="1" dirty="0"/>
              <a:t>Analyze</a:t>
            </a:r>
            <a:r>
              <a:rPr lang="ru-RU" i="1" dirty="0"/>
              <a:t> - </a:t>
            </a:r>
            <a:r>
              <a:rPr lang="ru-RU" dirty="0"/>
              <a:t> пункт главного меню для </a:t>
            </a:r>
            <a:r>
              <a:rPr lang="ru-RU" dirty="0" smtClean="0"/>
              <a:t>использовани</a:t>
            </a: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инструментов профилирования программы и исследования ее производительности;</a:t>
            </a:r>
          </a:p>
          <a:p>
            <a:r>
              <a:rPr lang="ru-RU" dirty="0"/>
              <a:t>- </a:t>
            </a:r>
            <a:r>
              <a:rPr lang="en-US" i="1" dirty="0"/>
              <a:t>Windows</a:t>
            </a:r>
            <a:r>
              <a:rPr lang="ru-RU" i="1" dirty="0"/>
              <a:t> – </a:t>
            </a:r>
            <a:r>
              <a:rPr lang="ru-RU" dirty="0"/>
              <a:t>пункт главного меню для управления окнами </a:t>
            </a:r>
            <a:r>
              <a:rPr lang="en-US" dirty="0"/>
              <a:t>GUI </a:t>
            </a:r>
            <a:r>
              <a:rPr lang="ru-RU" dirty="0"/>
              <a:t>интегрированной среды;</a:t>
            </a:r>
          </a:p>
          <a:p>
            <a:r>
              <a:rPr lang="ru-RU" i="1" dirty="0"/>
              <a:t>- </a:t>
            </a:r>
            <a:r>
              <a:rPr lang="en-US" i="1" dirty="0"/>
              <a:t>Help</a:t>
            </a:r>
            <a:r>
              <a:rPr lang="ru-RU" i="1" dirty="0"/>
              <a:t> – </a:t>
            </a:r>
            <a:r>
              <a:rPr lang="ru-RU" dirty="0"/>
              <a:t>пункт главного меню для вызова общей интерактивной справки по среде. Имеется также возможность использования </a:t>
            </a:r>
            <a:r>
              <a:rPr lang="ru-RU" i="1" dirty="0"/>
              <a:t>контекстной</a:t>
            </a:r>
            <a:r>
              <a:rPr lang="ru-RU" dirty="0"/>
              <a:t> справки для </a:t>
            </a:r>
            <a:r>
              <a:rPr lang="ru-RU" dirty="0" smtClean="0"/>
              <a:t>каждого </a:t>
            </a:r>
            <a:r>
              <a:rPr lang="ru-RU" dirty="0"/>
              <a:t>окна среды.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024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Главное меню (</a:t>
            </a:r>
            <a:r>
              <a:rPr lang="ru-RU" sz="3600" dirty="0" err="1" smtClean="0"/>
              <a:t>прод</a:t>
            </a:r>
            <a:r>
              <a:rPr lang="ru-RU" sz="3600" dirty="0" smtClean="0"/>
              <a:t>.)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7819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804389" cy="4752528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/>
              <a:t>Visual Studio</a:t>
            </a:r>
            <a:r>
              <a:rPr lang="ru-RU" i="1" dirty="0"/>
              <a:t> 2013 </a:t>
            </a:r>
            <a:r>
              <a:rPr lang="en-US" i="1" dirty="0"/>
              <a:t>Ultimate</a:t>
            </a:r>
            <a:r>
              <a:rPr lang="ru-RU" dirty="0"/>
              <a:t> – наиболее полная версия; </a:t>
            </a:r>
            <a:r>
              <a:rPr lang="ru-RU" dirty="0" smtClean="0"/>
              <a:t>рассматривается </a:t>
            </a:r>
            <a:r>
              <a:rPr lang="ru-RU" dirty="0"/>
              <a:t>в данном курсе, включая лекции и лабораторные работы</a:t>
            </a:r>
          </a:p>
          <a:p>
            <a:pPr lvl="0"/>
            <a:r>
              <a:rPr lang="en-US" i="1" dirty="0"/>
              <a:t>Visual Studio</a:t>
            </a:r>
            <a:r>
              <a:rPr lang="ru-RU" i="1" dirty="0"/>
              <a:t> 2013 </a:t>
            </a:r>
            <a:r>
              <a:rPr lang="en-US" i="1" dirty="0"/>
              <a:t>Professional</a:t>
            </a:r>
            <a:r>
              <a:rPr lang="en-US" dirty="0"/>
              <a:t> </a:t>
            </a:r>
            <a:r>
              <a:rPr lang="ru-RU" dirty="0"/>
              <a:t>– профессиональная версия (распространяется бесплатно </a:t>
            </a:r>
            <a:r>
              <a:rPr lang="ru-RU" dirty="0" smtClean="0"/>
              <a:t>для студентов</a:t>
            </a:r>
            <a:r>
              <a:rPr lang="ru-RU" dirty="0"/>
              <a:t>)</a:t>
            </a:r>
          </a:p>
          <a:p>
            <a:pPr lvl="0"/>
            <a:r>
              <a:rPr lang="en-US" i="1" dirty="0"/>
              <a:t>Visual Studio</a:t>
            </a:r>
            <a:r>
              <a:rPr lang="ru-RU" i="1" dirty="0"/>
              <a:t> 2013 </a:t>
            </a:r>
            <a:r>
              <a:rPr lang="en-US" i="1" dirty="0"/>
              <a:t>Premium</a:t>
            </a:r>
            <a:r>
              <a:rPr lang="en-US" dirty="0"/>
              <a:t> </a:t>
            </a:r>
            <a:r>
              <a:rPr lang="ru-RU" dirty="0"/>
              <a:t>– версия для поддержки коллективной разработки программ методами </a:t>
            </a:r>
            <a:r>
              <a:rPr lang="ru-RU" i="1" dirty="0"/>
              <a:t>гибкой (</a:t>
            </a:r>
            <a:r>
              <a:rPr lang="en-US" i="1" dirty="0"/>
              <a:t>agile</a:t>
            </a:r>
            <a:r>
              <a:rPr lang="ru-RU" i="1" dirty="0"/>
              <a:t>) разработки</a:t>
            </a:r>
            <a:endParaRPr lang="ru-RU" dirty="0"/>
          </a:p>
          <a:p>
            <a:pPr lvl="0"/>
            <a:r>
              <a:rPr lang="en-US" i="1" dirty="0"/>
              <a:t>Visual Studio</a:t>
            </a:r>
            <a:r>
              <a:rPr lang="ru-RU" i="1" dirty="0"/>
              <a:t> 2013 </a:t>
            </a:r>
            <a:r>
              <a:rPr lang="en-US" i="1" dirty="0"/>
              <a:t>Test Professional</a:t>
            </a:r>
            <a:r>
              <a:rPr lang="ru-RU" dirty="0"/>
              <a:t> – версия для включения тестирования и </a:t>
            </a:r>
            <a:r>
              <a:rPr lang="ru-RU" dirty="0" err="1" smtClean="0"/>
              <a:t>тестировщиков</a:t>
            </a:r>
            <a:r>
              <a:rPr lang="ru-RU" dirty="0" smtClean="0"/>
              <a:t> </a:t>
            </a:r>
            <a:r>
              <a:rPr lang="ru-RU" dirty="0"/>
              <a:t>в процесс разработки программ</a:t>
            </a:r>
          </a:p>
          <a:p>
            <a:pPr lvl="0"/>
            <a:r>
              <a:rPr lang="en-US" i="1" dirty="0"/>
              <a:t>Visual Studio</a:t>
            </a:r>
            <a:r>
              <a:rPr lang="ru-RU" i="1" dirty="0"/>
              <a:t> 2013 </a:t>
            </a:r>
            <a:r>
              <a:rPr lang="en-US" i="1" dirty="0"/>
              <a:t>Online</a:t>
            </a:r>
            <a:r>
              <a:rPr lang="ru-RU" dirty="0"/>
              <a:t> – облачная версия </a:t>
            </a:r>
            <a:r>
              <a:rPr lang="en-US" dirty="0"/>
              <a:t>Visual Studio </a:t>
            </a:r>
            <a:r>
              <a:rPr lang="ru-RU" dirty="0"/>
              <a:t>для коллективной разработки программ.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024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Издания </a:t>
            </a:r>
            <a:r>
              <a:rPr lang="en-US" sz="3600" dirty="0" smtClean="0"/>
              <a:t>Visual Studio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93253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516357" cy="464137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Интерфейс среды </a:t>
            </a:r>
            <a:r>
              <a:rPr lang="en-US" dirty="0"/>
              <a:t>VS</a:t>
            </a:r>
            <a:r>
              <a:rPr lang="ru-RU" dirty="0"/>
              <a:t> 2013 построен по расширяемому и управляемому </a:t>
            </a:r>
            <a:r>
              <a:rPr lang="ru-RU" dirty="0" smtClean="0"/>
              <a:t>принципу</a:t>
            </a:r>
          </a:p>
          <a:p>
            <a:r>
              <a:rPr lang="ru-RU" dirty="0" smtClean="0"/>
              <a:t>Набором </a:t>
            </a:r>
            <a:r>
              <a:rPr lang="ru-RU" dirty="0"/>
              <a:t>пунктов </a:t>
            </a:r>
            <a:r>
              <a:rPr lang="en-US" dirty="0"/>
              <a:t>GUI </a:t>
            </a:r>
            <a:r>
              <a:rPr lang="ru-RU" dirty="0"/>
              <a:t>и способами их визуализации можно </a:t>
            </a:r>
            <a:r>
              <a:rPr lang="ru-RU" dirty="0" smtClean="0"/>
              <a:t>управлять</a:t>
            </a:r>
          </a:p>
          <a:p>
            <a:r>
              <a:rPr lang="ru-RU" dirty="0" smtClean="0"/>
              <a:t>Имеется </a:t>
            </a:r>
            <a:r>
              <a:rPr lang="ru-RU" dirty="0"/>
              <a:t>возможность расширения среды (</a:t>
            </a:r>
            <a:r>
              <a:rPr lang="en-US" dirty="0"/>
              <a:t>add</a:t>
            </a:r>
            <a:r>
              <a:rPr lang="ru-RU" dirty="0"/>
              <a:t>-</a:t>
            </a:r>
            <a:r>
              <a:rPr lang="en-US" dirty="0"/>
              <a:t>in</a:t>
            </a:r>
            <a:r>
              <a:rPr lang="ru-RU" dirty="0" smtClean="0"/>
              <a:t>)</a:t>
            </a:r>
          </a:p>
          <a:p>
            <a:r>
              <a:rPr lang="ru-RU" dirty="0" smtClean="0"/>
              <a:t>Интерфейс </a:t>
            </a:r>
            <a:r>
              <a:rPr lang="ru-RU" dirty="0"/>
              <a:t>пользователя содержит большое число полезных инструментов и возможность обращения к внешним инструментам, набор которых также </a:t>
            </a:r>
            <a:r>
              <a:rPr lang="ru-RU" dirty="0" smtClean="0"/>
              <a:t>расширяем</a:t>
            </a:r>
          </a:p>
          <a:p>
            <a:r>
              <a:rPr lang="ru-RU" dirty="0" smtClean="0"/>
              <a:t>В </a:t>
            </a:r>
            <a:r>
              <a:rPr lang="ru-RU" dirty="0"/>
              <a:t>целом пользовательский интерфейс </a:t>
            </a:r>
            <a:r>
              <a:rPr lang="en-US" dirty="0"/>
              <a:t>VS</a:t>
            </a:r>
            <a:r>
              <a:rPr lang="ru-RU" dirty="0"/>
              <a:t> 2013  можно охарактеризовать как современный, гибкий, расширяемый и удобный.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Резюме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7471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56792"/>
            <a:ext cx="7444349" cy="4569371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Вызовите </a:t>
            </a:r>
            <a:r>
              <a:rPr lang="en-US" sz="2000" dirty="0"/>
              <a:t>VS</a:t>
            </a:r>
            <a:r>
              <a:rPr lang="ru-RU" sz="2000" dirty="0"/>
              <a:t> 2013, просмотрите, изучите и проанализируйте все пункты основного меню.</a:t>
            </a:r>
          </a:p>
          <a:p>
            <a:pPr lvl="0"/>
            <a:r>
              <a:rPr lang="ru-RU" sz="2000" dirty="0"/>
              <a:t>Попрактикуйтесь в настройке элементов </a:t>
            </a:r>
            <a:r>
              <a:rPr lang="en-US" sz="2000" dirty="0"/>
              <a:t>GUI Visual Studio</a:t>
            </a:r>
            <a:r>
              <a:rPr lang="ru-RU" sz="2000" dirty="0"/>
              <a:t>. </a:t>
            </a:r>
          </a:p>
          <a:p>
            <a:pPr marL="182880" indent="-457200"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472518" cy="98106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Домашнее задание к лекции </a:t>
            </a:r>
            <a:r>
              <a:rPr lang="ru-RU" sz="4000" dirty="0" smtClean="0"/>
              <a:t>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556792"/>
            <a:ext cx="8064896" cy="4608512"/>
          </a:xfrm>
        </p:spPr>
        <p:txBody>
          <a:bodyPr>
            <a:normAutofit fontScale="92500"/>
          </a:bodyPr>
          <a:lstStyle/>
          <a:p>
            <a:r>
              <a:rPr lang="ru-RU" dirty="0"/>
              <a:t>Наиболее благоприятный вариант для инсталляции </a:t>
            </a:r>
            <a:r>
              <a:rPr lang="en-US" dirty="0"/>
              <a:t>Visual Studio</a:t>
            </a:r>
            <a:r>
              <a:rPr lang="ru-RU" dirty="0"/>
              <a:t> 2013 – если на Вашем компьютере инсталлирована операционная система </a:t>
            </a:r>
            <a:r>
              <a:rPr lang="en-US" dirty="0"/>
              <a:t>Windows</a:t>
            </a:r>
            <a:r>
              <a:rPr lang="ru-RU" dirty="0"/>
              <a:t> 8 или </a:t>
            </a:r>
            <a:r>
              <a:rPr lang="en-US" dirty="0"/>
              <a:t>Windows</a:t>
            </a:r>
            <a:r>
              <a:rPr lang="ru-RU" dirty="0"/>
              <a:t> 8.1.</a:t>
            </a:r>
          </a:p>
          <a:p>
            <a:r>
              <a:rPr lang="ru-RU" dirty="0"/>
              <a:t>Если Вы используете </a:t>
            </a:r>
            <a:r>
              <a:rPr lang="en-US" dirty="0"/>
              <a:t>Windows</a:t>
            </a:r>
            <a:r>
              <a:rPr lang="ru-RU" dirty="0"/>
              <a:t> 7, то перед инсталляцией </a:t>
            </a:r>
            <a:r>
              <a:rPr lang="en-US" dirty="0"/>
              <a:t>Visual Studio</a:t>
            </a:r>
            <a:r>
              <a:rPr lang="ru-RU" dirty="0"/>
              <a:t> 2013 Вам необходимо инсталлировать пакет обновления (</a:t>
            </a:r>
            <a:r>
              <a:rPr lang="en-US" i="1" dirty="0"/>
              <a:t>Service Pack</a:t>
            </a:r>
            <a:r>
              <a:rPr lang="ru-RU" dirty="0"/>
              <a:t>)</a:t>
            </a:r>
            <a:r>
              <a:rPr lang="ru-RU" i="1" dirty="0"/>
              <a:t> </a:t>
            </a:r>
            <a:r>
              <a:rPr lang="ru-RU" dirty="0"/>
              <a:t>номер 1 для </a:t>
            </a:r>
            <a:r>
              <a:rPr lang="en-US" dirty="0"/>
              <a:t>Windows</a:t>
            </a:r>
            <a:r>
              <a:rPr lang="ru-RU" dirty="0"/>
              <a:t> 7. </a:t>
            </a:r>
            <a:endParaRPr lang="en-US" dirty="0" smtClean="0"/>
          </a:p>
          <a:p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инсталляции </a:t>
            </a:r>
            <a:r>
              <a:rPr lang="en-US" dirty="0"/>
              <a:t>Visual Studio</a:t>
            </a:r>
            <a:r>
              <a:rPr lang="ru-RU" dirty="0"/>
              <a:t> 2013 для </a:t>
            </a:r>
            <a:r>
              <a:rPr lang="en-US" dirty="0"/>
              <a:t>Windows</a:t>
            </a:r>
            <a:r>
              <a:rPr lang="ru-RU" dirty="0"/>
              <a:t> 7 возможны проблемы, связанные с версией .</a:t>
            </a:r>
            <a:r>
              <a:rPr lang="en-US" dirty="0"/>
              <a:t>NET Framework</a:t>
            </a:r>
            <a:r>
              <a:rPr lang="ru-RU" dirty="0"/>
              <a:t> 4.5.1. </a:t>
            </a:r>
            <a:r>
              <a:rPr lang="ru-RU" dirty="0" smtClean="0"/>
              <a:t>Настоятельно рекомендуется </a:t>
            </a:r>
            <a:r>
              <a:rPr lang="ru-RU" i="1" dirty="0"/>
              <a:t>заранее</a:t>
            </a:r>
            <a:r>
              <a:rPr lang="ru-RU" dirty="0"/>
              <a:t> найти в Интернете, скачать и инсталлировать </a:t>
            </a:r>
            <a:r>
              <a:rPr lang="ru-RU" i="1" dirty="0"/>
              <a:t>отдельно</a:t>
            </a:r>
            <a:r>
              <a:rPr lang="ru-RU" dirty="0"/>
              <a:t> .</a:t>
            </a:r>
            <a:r>
              <a:rPr lang="en-US" dirty="0"/>
              <a:t>NET Framework</a:t>
            </a:r>
            <a:r>
              <a:rPr lang="ru-RU" dirty="0"/>
              <a:t> 4.5.1, тогда инсталляция </a:t>
            </a:r>
            <a:r>
              <a:rPr lang="en-US" dirty="0"/>
              <a:t>Visual Studio</a:t>
            </a:r>
            <a:r>
              <a:rPr lang="ru-RU" dirty="0"/>
              <a:t> 2013 для </a:t>
            </a:r>
            <a:r>
              <a:rPr lang="en-US" dirty="0"/>
              <a:t>Windows</a:t>
            </a:r>
            <a:r>
              <a:rPr lang="ru-RU" dirty="0"/>
              <a:t> 7 (с пакетом обновления номер 1) пройдет быстрее и </a:t>
            </a:r>
            <a:r>
              <a:rPr lang="ru-RU" dirty="0" smtClean="0"/>
              <a:t>без проблем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Инсталляция </a:t>
            </a:r>
            <a:r>
              <a:rPr lang="en-US" sz="3600" dirty="0" smtClean="0"/>
              <a:t>Visual Studio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5542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38" y="1268760"/>
            <a:ext cx="7949683" cy="4968552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Стартовая страница </a:t>
            </a:r>
            <a:r>
              <a:rPr lang="en-US" sz="3600" dirty="0" smtClean="0"/>
              <a:t>Visual Studio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201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340768"/>
            <a:ext cx="7921789" cy="4753074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Вход в учетную запись </a:t>
            </a:r>
            <a:r>
              <a:rPr lang="en-US" sz="3600" dirty="0" smtClean="0"/>
              <a:t>Visual Studio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4809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" y="1467043"/>
            <a:ext cx="7518092" cy="4698808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10024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Вход в единую учетную запись </a:t>
            </a:r>
            <a:r>
              <a:rPr lang="en-US" sz="3600" dirty="0" smtClean="0"/>
              <a:t>Microsoft</a:t>
            </a:r>
            <a:br>
              <a:rPr lang="en-US" sz="3600" dirty="0" smtClean="0"/>
            </a:br>
            <a:r>
              <a:rPr lang="ru-RU" sz="3600" dirty="0" smtClean="0"/>
              <a:t>для входа в учетную запись </a:t>
            </a:r>
            <a:r>
              <a:rPr lang="en-US" sz="3600" dirty="0" smtClean="0"/>
              <a:t>Visual Studio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4413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7834470" cy="4896544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Вход в учетную запись </a:t>
            </a:r>
            <a:r>
              <a:rPr lang="en-US" sz="3600" dirty="0" smtClean="0"/>
              <a:t>VS 2013 </a:t>
            </a:r>
            <a:r>
              <a:rPr lang="ru-RU" sz="3600" dirty="0" smtClean="0"/>
              <a:t>выполнен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96328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413351"/>
            <a:ext cx="7920037" cy="4752022"/>
          </a:xfr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Основное окно пользовательского интерфейса </a:t>
            </a:r>
            <a:r>
              <a:rPr lang="en-US" sz="3600" dirty="0" smtClean="0"/>
              <a:t>VS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0484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876397" cy="4824536"/>
          </a:xfrm>
        </p:spPr>
        <p:txBody>
          <a:bodyPr>
            <a:normAutofit fontScale="92500"/>
          </a:bodyPr>
          <a:lstStyle/>
          <a:p>
            <a:pPr lvl="0"/>
            <a:r>
              <a:rPr lang="ru-RU" i="1" dirty="0"/>
              <a:t>Основное меню</a:t>
            </a:r>
            <a:r>
              <a:rPr lang="ru-RU" dirty="0"/>
              <a:t> (верхняя строчка, под надписью </a:t>
            </a:r>
            <a:r>
              <a:rPr lang="en-US" i="1" dirty="0"/>
              <a:t>Microsoft Visual Studio</a:t>
            </a:r>
            <a:r>
              <a:rPr lang="en-US" dirty="0"/>
              <a:t>);</a:t>
            </a:r>
            <a:endParaRPr lang="ru-RU" dirty="0"/>
          </a:p>
          <a:p>
            <a:pPr lvl="0"/>
            <a:r>
              <a:rPr lang="ru-RU" i="1" dirty="0"/>
              <a:t>Область визуализации</a:t>
            </a:r>
            <a:r>
              <a:rPr lang="ru-RU" dirty="0"/>
              <a:t> </a:t>
            </a:r>
            <a:r>
              <a:rPr lang="ru-RU" i="1" dirty="0"/>
              <a:t>файлов </a:t>
            </a:r>
            <a:r>
              <a:rPr lang="ru-RU" dirty="0"/>
              <a:t>– область для визуализации текущих файлов исходного кода и конфигурационных файлов проектов (под основным меню);</a:t>
            </a:r>
          </a:p>
          <a:p>
            <a:pPr lvl="0"/>
            <a:r>
              <a:rPr lang="ru-RU" i="1" dirty="0"/>
              <a:t>Область вывода</a:t>
            </a:r>
            <a:r>
              <a:rPr lang="ru-RU" dirty="0"/>
              <a:t> (</a:t>
            </a:r>
            <a:r>
              <a:rPr lang="en-US" dirty="0"/>
              <a:t>Output</a:t>
            </a:r>
            <a:r>
              <a:rPr lang="ru-RU" dirty="0"/>
              <a:t>) для визуализации вывода из программных инструментов, выполняющих </a:t>
            </a:r>
            <a:r>
              <a:rPr lang="ru-RU" dirty="0" err="1"/>
              <a:t>текущия</a:t>
            </a:r>
            <a:r>
              <a:rPr lang="ru-RU" dirty="0"/>
              <a:t> действия над проектом (сборка программы, выполнение программы и т.д.);</a:t>
            </a:r>
          </a:p>
          <a:p>
            <a:r>
              <a:rPr lang="ru-RU" i="1" dirty="0"/>
              <a:t>Область визуализации информации о структуре проекта</a:t>
            </a:r>
            <a:r>
              <a:rPr lang="ru-RU" dirty="0"/>
              <a:t> (иерархия классов, состав файлов проекта, результатах анализа кода проекта, состав команды проекта) – справа от области визуализации текущих файлов проекта.</a:t>
            </a: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</a:t>
            </a:r>
            <a:r>
              <a:rPr lang="ru-RU" smtClean="0"/>
              <a:t>Сафонов В.О. 2014</a:t>
            </a:r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107444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Структура основного окна </a:t>
            </a:r>
            <a:r>
              <a:rPr lang="en-US" sz="3600" dirty="0" smtClean="0"/>
              <a:t>VS 2013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80256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1353</Words>
  <Application>Microsoft Office PowerPoint</Application>
  <PresentationFormat>Экран (4:3)</PresentationFormat>
  <Paragraphs>100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Возможности Visual Studio 2013 и их использование для облачных вычислений Лекция 4 Пользовательский интерфейс Visual Studio 2013</vt:lpstr>
      <vt:lpstr>Издания Visual Studio 2013</vt:lpstr>
      <vt:lpstr>Инсталляция Visual Studio 2013</vt:lpstr>
      <vt:lpstr>Стартовая страница Visual Studio 2013</vt:lpstr>
      <vt:lpstr>Вход в учетную запись Visual Studio 2013</vt:lpstr>
      <vt:lpstr>Вход в единую учетную запись Microsoft для входа в учетную запись Visual Studio 2013</vt:lpstr>
      <vt:lpstr>Вход в учетную запись VS 2013 выполнен</vt:lpstr>
      <vt:lpstr>Основное окно пользовательского интерфейса VS 2013</vt:lpstr>
      <vt:lpstr>Структура основного окна VS 2013</vt:lpstr>
      <vt:lpstr>Основное меню VS 2013</vt:lpstr>
      <vt:lpstr>Основное меню VS 2013</vt:lpstr>
      <vt:lpstr>Подменю Tools (Инструменты)</vt:lpstr>
      <vt:lpstr>Подменю Tools (Инструменты)</vt:lpstr>
      <vt:lpstr>Окно  Choose Toolbox Items (Выбор Элементов Управления)</vt:lpstr>
      <vt:lpstr>Подменю Tools (Инструменты)</vt:lpstr>
      <vt:lpstr>Подменю Tools (Инструменты)</vt:lpstr>
      <vt:lpstr>Окно Spy++</vt:lpstr>
      <vt:lpstr>Подменю Tools (Инструменты)</vt:lpstr>
      <vt:lpstr>Главное меню (прод.)</vt:lpstr>
      <vt:lpstr>Резюме</vt:lpstr>
      <vt:lpstr>Домашнее задание к лекции 4</vt:lpstr>
    </vt:vector>
  </TitlesOfParts>
  <Company>St.Petersburg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Архитектуры и модели программ и знаний. Лекция 2</dc:title>
  <dc:creator>Vladimir O. Safonov</dc:creator>
  <cp:lastModifiedBy>Vladimir O. Safonov</cp:lastModifiedBy>
  <cp:revision>193</cp:revision>
  <dcterms:created xsi:type="dcterms:W3CDTF">2001-09-03T03:38:43Z</dcterms:created>
  <dcterms:modified xsi:type="dcterms:W3CDTF">2014-06-03T09:35:30Z</dcterms:modified>
</cp:coreProperties>
</file>