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2" r:id="rId1"/>
  </p:sldMasterIdLst>
  <p:notesMasterIdLst>
    <p:notesMasterId r:id="rId17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15F72E-AD00-43A6-94E1-87C5D9C64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80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99BF9-B07C-490E-8B30-F673EE4198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В</a:t>
            </a:r>
            <a:r>
              <a:rPr lang="ru-RU" baseline="0" dirty="0" smtClean="0"/>
              <a:t> данной лекции дан обзор современных подходов к архитектуре программного обеспечения.</a:t>
            </a:r>
            <a:endParaRPr lang="ru-RU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wledge-net.ru/" TargetMode="External"/><Relationship Id="rId2" Type="http://schemas.openxmlformats.org/officeDocument/2006/relationships/hyperlink" Target="http://www.academicresourcecenter.net/curriculum/pfv.aspx?ID=59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290"/>
            <a:ext cx="8029604" cy="32147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/>
              <a:t>Возможности </a:t>
            </a:r>
            <a:r>
              <a:rPr lang="en-US" sz="3600" dirty="0"/>
              <a:t>Visual Studio</a:t>
            </a:r>
            <a:r>
              <a:rPr lang="ru-RU" sz="3600" dirty="0"/>
              <a:t> 2013 и их использование для облачных вычислений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2800" i="1" dirty="0"/>
              <a:t>Лекция </a:t>
            </a:r>
            <a:r>
              <a:rPr lang="ru-RU" sz="2800" i="1" dirty="0"/>
              <a:t>2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История развития </a:t>
            </a:r>
            <a:r>
              <a:rPr lang="en-US" sz="3100" i="1" dirty="0" smtClean="0"/>
              <a:t>Visual Studio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0438"/>
            <a:ext cx="7529264" cy="187277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i="1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/>
              <a:t>Сафонов </a:t>
            </a:r>
            <a:r>
              <a:rPr lang="ru-RU" sz="2800" b="1" i="1" dirty="0"/>
              <a:t>Владимир </a:t>
            </a:r>
            <a:r>
              <a:rPr lang="ru-RU" sz="2800" b="1" i="1" dirty="0" smtClean="0"/>
              <a:t>Олегович</a:t>
            </a:r>
            <a:endParaRPr lang="ru-RU" sz="2800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Профессор кафедры информатики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Заведующий лабораторией </a:t>
            </a:r>
            <a:r>
              <a:rPr lang="en-US" sz="2400" dirty="0"/>
              <a:t>Java-</a:t>
            </a:r>
            <a:r>
              <a:rPr lang="ru-RU" sz="2400" dirty="0" smtClean="0"/>
              <a:t>технологии</a:t>
            </a:r>
            <a:endParaRPr lang="en-US" sz="2400" i="1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Санкт-Петербургский государственный университет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i="1" dirty="0"/>
              <a:t>Email: </a:t>
            </a:r>
            <a:r>
              <a:rPr lang="en-US" sz="2400" dirty="0" smtClean="0"/>
              <a:t>vosafonov@gmail.com</a:t>
            </a:r>
            <a:endParaRPr lang="ru-RU" sz="2400" b="1" dirty="0">
              <a:latin typeface="Courier New" pitchFamily="49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1" i="1" dirty="0">
                <a:latin typeface="Courier New" pitchFamily="49" charset="0"/>
              </a:rPr>
              <a:t>WWW: </a:t>
            </a:r>
            <a:r>
              <a:rPr lang="en-US" sz="2400" b="1" dirty="0">
                <a:latin typeface="Courier New" pitchFamily="49" charset="0"/>
              </a:rPr>
              <a:t>http</a:t>
            </a:r>
            <a:r>
              <a:rPr lang="en-US" sz="2400" b="1" dirty="0" smtClean="0">
                <a:latin typeface="Courier New" pitchFamily="49" charset="0"/>
              </a:rPr>
              <a:t>://www.vladimirsafonov.org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3" cy="47525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Реализация </a:t>
            </a:r>
            <a:r>
              <a:rPr lang="ru-RU" i="1" dirty="0"/>
              <a:t>параметризованных типов данных (</a:t>
            </a:r>
            <a:r>
              <a:rPr lang="en-US" i="1" dirty="0"/>
              <a:t>generics</a:t>
            </a:r>
            <a:r>
              <a:rPr lang="ru-RU" i="1" dirty="0"/>
              <a:t>) </a:t>
            </a:r>
            <a:r>
              <a:rPr lang="ru-RU" dirty="0" smtClean="0"/>
              <a:t>в </a:t>
            </a:r>
            <a:r>
              <a:rPr lang="ru-RU" dirty="0"/>
              <a:t>версии языка </a:t>
            </a:r>
            <a:r>
              <a:rPr lang="en-US" dirty="0"/>
              <a:t>C</a:t>
            </a:r>
            <a:r>
              <a:rPr lang="ru-RU" dirty="0"/>
              <a:t># 2.0 и в .</a:t>
            </a:r>
            <a:r>
              <a:rPr lang="en-US" dirty="0"/>
              <a:t>NET Framework</a:t>
            </a:r>
            <a:r>
              <a:rPr lang="ru-RU" dirty="0"/>
              <a:t> </a:t>
            </a:r>
            <a:r>
              <a:rPr lang="ru-RU" dirty="0" smtClean="0"/>
              <a:t>2.0</a:t>
            </a:r>
          </a:p>
          <a:p>
            <a:r>
              <a:rPr lang="en-US" dirty="0" smtClean="0"/>
              <a:t>ASP</a:t>
            </a:r>
            <a:r>
              <a:rPr lang="ru-RU" dirty="0"/>
              <a:t>.</a:t>
            </a:r>
            <a:r>
              <a:rPr lang="en-US" dirty="0"/>
              <a:t>NET </a:t>
            </a:r>
            <a:r>
              <a:rPr lang="ru-RU" dirty="0"/>
              <a:t>– </a:t>
            </a:r>
            <a:r>
              <a:rPr lang="ru-RU" dirty="0" smtClean="0"/>
              <a:t>развитие </a:t>
            </a:r>
            <a:r>
              <a:rPr lang="ru-RU" dirty="0"/>
              <a:t>технологии </a:t>
            </a:r>
            <a:r>
              <a:rPr lang="en-US" dirty="0"/>
              <a:t>ASP</a:t>
            </a:r>
            <a:r>
              <a:rPr lang="ru-RU" dirty="0"/>
              <a:t>, предназначенной для </a:t>
            </a:r>
            <a:r>
              <a:rPr lang="ru-RU" dirty="0" smtClean="0"/>
              <a:t>реализации </a:t>
            </a:r>
            <a:r>
              <a:rPr lang="ru-RU" dirty="0"/>
              <a:t>активных </a:t>
            </a:r>
            <a:r>
              <a:rPr lang="en-US" dirty="0"/>
              <a:t>Web</a:t>
            </a:r>
            <a:r>
              <a:rPr lang="ru-RU" dirty="0"/>
              <a:t>-страниц, в сочетании с надежностью и безопасностью кода, присущими платформе .</a:t>
            </a:r>
            <a:r>
              <a:rPr lang="en-US" dirty="0"/>
              <a:t>NET</a:t>
            </a:r>
            <a:r>
              <a:rPr lang="ru-RU" dirty="0"/>
              <a:t>. В версии </a:t>
            </a:r>
            <a:r>
              <a:rPr lang="en-US" dirty="0"/>
              <a:t>Visual Studio</a:t>
            </a:r>
            <a:r>
              <a:rPr lang="ru-RU" dirty="0"/>
              <a:t> 2005 впервые были реализованы дополнительные виды проектов для поддержки концепции </a:t>
            </a:r>
            <a:r>
              <a:rPr lang="en-US" dirty="0"/>
              <a:t>ASP</a:t>
            </a:r>
            <a:r>
              <a:rPr lang="ru-RU" dirty="0"/>
              <a:t>.</a:t>
            </a:r>
            <a:r>
              <a:rPr lang="en-US" dirty="0"/>
              <a:t>NET Web</a:t>
            </a:r>
            <a:r>
              <a:rPr lang="ru-RU" dirty="0" smtClean="0"/>
              <a:t>-сервисов</a:t>
            </a:r>
            <a:endParaRPr lang="ru-RU" dirty="0"/>
          </a:p>
          <a:p>
            <a:r>
              <a:rPr lang="ru-RU" dirty="0" smtClean="0"/>
              <a:t>СПбГУ</a:t>
            </a:r>
            <a:r>
              <a:rPr lang="en-US" dirty="0" smtClean="0"/>
              <a:t>: </a:t>
            </a:r>
            <a:r>
              <a:rPr lang="ru-RU" dirty="0" smtClean="0"/>
              <a:t>Для этой версии реализован </a:t>
            </a:r>
            <a:r>
              <a:rPr lang="en-US" dirty="0" smtClean="0"/>
              <a:t>plug-in Aspect.NET Framework </a:t>
            </a:r>
            <a:r>
              <a:rPr lang="ru-RU" dirty="0" smtClean="0"/>
              <a:t>для поддержки </a:t>
            </a:r>
            <a:r>
              <a:rPr lang="ru-RU" dirty="0" err="1" smtClean="0"/>
              <a:t>аспектно</a:t>
            </a:r>
            <a:r>
              <a:rPr lang="ru-RU" dirty="0" smtClean="0"/>
              <a:t>-ориентированного программирования для платформы </a:t>
            </a:r>
            <a:r>
              <a:rPr lang="en-US" dirty="0" smtClean="0"/>
              <a:t>.NET (</a:t>
            </a:r>
            <a:r>
              <a:rPr lang="ru-RU" dirty="0" smtClean="0"/>
              <a:t>используется в 26 странах)</a:t>
            </a:r>
          </a:p>
          <a:p>
            <a:r>
              <a:rPr lang="ru-RU" dirty="0" smtClean="0"/>
              <a:t>СПбГУ</a:t>
            </a:r>
            <a:r>
              <a:rPr lang="en-US" dirty="0" smtClean="0"/>
              <a:t>: </a:t>
            </a:r>
            <a:r>
              <a:rPr lang="ru-RU" dirty="0" smtClean="0"/>
              <a:t>Для этой версии также реализован </a:t>
            </a:r>
            <a:r>
              <a:rPr lang="en-US" dirty="0" smtClean="0"/>
              <a:t>plug-in Knowledge.NET – </a:t>
            </a:r>
            <a:r>
              <a:rPr lang="ru-RU" dirty="0" smtClean="0"/>
              <a:t>расширение </a:t>
            </a:r>
            <a:r>
              <a:rPr lang="en-US" dirty="0" smtClean="0"/>
              <a:t>C# </a:t>
            </a:r>
            <a:r>
              <a:rPr lang="ru-RU" dirty="0" smtClean="0"/>
              <a:t>средствами представления знаний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74448"/>
          </a:xfrm>
        </p:spPr>
        <p:txBody>
          <a:bodyPr>
            <a:normAutofit/>
          </a:bodyPr>
          <a:lstStyle/>
          <a:p>
            <a:r>
              <a:rPr lang="en-US" sz="3600" b="1" dirty="0"/>
              <a:t>Visual Studio</a:t>
            </a:r>
            <a:r>
              <a:rPr lang="ru-RU" sz="3600" b="1" dirty="0"/>
              <a:t>.</a:t>
            </a:r>
            <a:r>
              <a:rPr lang="en-US" sz="3600" b="1" dirty="0"/>
              <a:t>NET</a:t>
            </a:r>
            <a:r>
              <a:rPr lang="ru-RU" sz="3600" b="1" dirty="0"/>
              <a:t> </a:t>
            </a:r>
            <a:r>
              <a:rPr lang="ru-RU" sz="3600" b="1" dirty="0" smtClean="0"/>
              <a:t>2005 (</a:t>
            </a:r>
            <a:r>
              <a:rPr lang="en-US" sz="3600" b="1" dirty="0" smtClean="0"/>
              <a:t>Whidbey)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26014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478539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Версия предназначена для ОС </a:t>
            </a:r>
            <a:r>
              <a:rPr lang="en-US" dirty="0" smtClean="0"/>
              <a:t>Windows Vista</a:t>
            </a:r>
            <a:endParaRPr lang="en-US" dirty="0"/>
          </a:p>
          <a:p>
            <a:r>
              <a:rPr lang="en-US" dirty="0" smtClean="0"/>
              <a:t>C</a:t>
            </a:r>
            <a:r>
              <a:rPr lang="ru-RU" dirty="0" err="1" smtClean="0"/>
              <a:t>оответствует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версии </a:t>
            </a:r>
            <a:r>
              <a:rPr lang="en-US" dirty="0" smtClean="0"/>
              <a:t>Microsoft Office</a:t>
            </a:r>
            <a:r>
              <a:rPr lang="ru-RU" dirty="0" smtClean="0"/>
              <a:t> 2007</a:t>
            </a:r>
          </a:p>
          <a:p>
            <a:r>
              <a:rPr lang="ru-RU" dirty="0" smtClean="0"/>
              <a:t>Содержит развитые средства поддержки </a:t>
            </a:r>
            <a:r>
              <a:rPr lang="en-US" dirty="0" smtClean="0"/>
              <a:t>Web</a:t>
            </a:r>
            <a:r>
              <a:rPr lang="ru-RU" dirty="0" smtClean="0"/>
              <a:t>-программирования.</a:t>
            </a:r>
          </a:p>
          <a:p>
            <a:r>
              <a:rPr lang="ru-RU" dirty="0" smtClean="0"/>
              <a:t>Соответствует версии  .</a:t>
            </a:r>
            <a:r>
              <a:rPr lang="en-US" dirty="0" smtClean="0"/>
              <a:t>NET Framework</a:t>
            </a:r>
            <a:r>
              <a:rPr lang="ru-RU" dirty="0" smtClean="0"/>
              <a:t> 3.5 </a:t>
            </a:r>
          </a:p>
          <a:p>
            <a:r>
              <a:rPr lang="ru-RU" dirty="0" smtClean="0"/>
              <a:t>Реализован </a:t>
            </a:r>
            <a:r>
              <a:rPr lang="ru-RU" dirty="0"/>
              <a:t>новый визуальный дизайнер приложений, использующих </a:t>
            </a:r>
            <a:r>
              <a:rPr lang="en-US" i="1" dirty="0"/>
              <a:t>Windows Presentation Foundation</a:t>
            </a:r>
            <a:r>
              <a:rPr lang="ru-RU" i="1" dirty="0"/>
              <a:t> (</a:t>
            </a:r>
            <a:r>
              <a:rPr lang="en-US" i="1" dirty="0"/>
              <a:t>WPF</a:t>
            </a:r>
            <a:r>
              <a:rPr lang="ru-RU" i="1" dirty="0"/>
              <a:t>) – </a:t>
            </a:r>
            <a:r>
              <a:rPr lang="en-US" dirty="0"/>
              <a:t>API </a:t>
            </a:r>
            <a:r>
              <a:rPr lang="ru-RU" dirty="0"/>
              <a:t>для поддержки </a:t>
            </a:r>
            <a:r>
              <a:rPr lang="en-US" dirty="0" smtClean="0"/>
              <a:t>GUI</a:t>
            </a:r>
            <a:endParaRPr lang="ru-RU" dirty="0"/>
          </a:p>
          <a:p>
            <a:r>
              <a:rPr lang="ru-RU" dirty="0"/>
              <a:t>В отладчике </a:t>
            </a:r>
            <a:r>
              <a:rPr lang="ru-RU" dirty="0" smtClean="0"/>
              <a:t>реализована </a:t>
            </a:r>
            <a:r>
              <a:rPr lang="ru-RU" dirty="0"/>
              <a:t>поддержка отладки многопоточных </a:t>
            </a:r>
            <a:r>
              <a:rPr lang="ru-RU" dirty="0" smtClean="0"/>
              <a:t>приложений</a:t>
            </a:r>
          </a:p>
          <a:p>
            <a:r>
              <a:rPr lang="ru-RU" dirty="0"/>
              <a:t>В версию </a:t>
            </a:r>
            <a:r>
              <a:rPr lang="en-US" dirty="0"/>
              <a:t>VS</a:t>
            </a:r>
            <a:r>
              <a:rPr lang="ru-RU" dirty="0"/>
              <a:t> 2008 впервые </a:t>
            </a:r>
            <a:r>
              <a:rPr lang="ru-RU" i="1" dirty="0"/>
              <a:t>не</a:t>
            </a:r>
            <a:r>
              <a:rPr lang="ru-RU" dirty="0"/>
              <a:t> была включена поддержка языка </a:t>
            </a:r>
            <a:r>
              <a:rPr lang="en-US" dirty="0"/>
              <a:t>J</a:t>
            </a:r>
            <a:r>
              <a:rPr lang="ru-RU" dirty="0"/>
              <a:t>#, - </a:t>
            </a:r>
            <a:r>
              <a:rPr lang="ru-RU" dirty="0" err="1"/>
              <a:t>майкрософтовского</a:t>
            </a:r>
            <a:r>
              <a:rPr lang="ru-RU" dirty="0"/>
              <a:t> расширения языка </a:t>
            </a:r>
            <a:r>
              <a:rPr lang="en-US" dirty="0" smtClean="0"/>
              <a:t>Java</a:t>
            </a:r>
            <a:r>
              <a:rPr lang="ru-RU" dirty="0" smtClean="0"/>
              <a:t>. </a:t>
            </a:r>
            <a:r>
              <a:rPr lang="ru-RU" dirty="0"/>
              <a:t>Вместо этого пользователям </a:t>
            </a:r>
            <a:r>
              <a:rPr lang="ru-RU" dirty="0" smtClean="0"/>
              <a:t>предложен </a:t>
            </a:r>
            <a:r>
              <a:rPr lang="ru-RU" dirty="0"/>
              <a:t>входящий в среду инструмент </a:t>
            </a:r>
            <a:r>
              <a:rPr lang="en-US" i="1" dirty="0"/>
              <a:t>Java Language Converter </a:t>
            </a:r>
            <a:r>
              <a:rPr lang="en-US" i="1" dirty="0" err="1"/>
              <a:t>Assiatant</a:t>
            </a:r>
            <a:r>
              <a:rPr lang="ru-RU" i="1" dirty="0"/>
              <a:t> (</a:t>
            </a:r>
            <a:r>
              <a:rPr lang="en-US" i="1" dirty="0"/>
              <a:t>JLCA</a:t>
            </a:r>
            <a:r>
              <a:rPr lang="ru-RU" i="1" dirty="0"/>
              <a:t>)</a:t>
            </a:r>
            <a:r>
              <a:rPr lang="ru-RU" dirty="0"/>
              <a:t> для переноса приложений из языка и среды </a:t>
            </a:r>
            <a:r>
              <a:rPr lang="en-US" dirty="0"/>
              <a:t>Java </a:t>
            </a:r>
            <a:r>
              <a:rPr lang="ru-RU" dirty="0"/>
              <a:t>в среду .</a:t>
            </a:r>
            <a:r>
              <a:rPr lang="en-US" dirty="0" smtClean="0"/>
              <a:t>NET</a:t>
            </a:r>
            <a:endParaRPr lang="ru-RU" dirty="0"/>
          </a:p>
          <a:p>
            <a:r>
              <a:rPr lang="en-US" dirty="0" smtClean="0"/>
              <a:t>VS 2008 – </a:t>
            </a:r>
            <a:r>
              <a:rPr lang="ru-RU" dirty="0" smtClean="0"/>
              <a:t>последняя версия среды,  для которой реализован </a:t>
            </a:r>
            <a:r>
              <a:rPr lang="en-US" i="1" dirty="0" smtClean="0"/>
              <a:t>Phoenix – </a:t>
            </a:r>
            <a:r>
              <a:rPr lang="ru-RU" dirty="0" smtClean="0"/>
              <a:t>инструментарий  для разработки оптимизирующих компиляторов и языковых </a:t>
            </a:r>
            <a:r>
              <a:rPr lang="ru-RU" dirty="0" err="1" smtClean="0"/>
              <a:t>процесслров</a:t>
            </a:r>
            <a:r>
              <a:rPr lang="ru-RU" dirty="0" smtClean="0"/>
              <a:t> (используется в проекте </a:t>
            </a:r>
            <a:r>
              <a:rPr lang="en-US" dirty="0" smtClean="0"/>
              <a:t>Aspect.NET)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Visual Stu</a:t>
            </a:r>
            <a:r>
              <a:rPr lang="en-US" sz="3600" b="1" dirty="0"/>
              <a:t>d</a:t>
            </a:r>
            <a:r>
              <a:rPr lang="en-US" sz="3600" b="1" dirty="0" smtClean="0"/>
              <a:t>io</a:t>
            </a:r>
            <a:r>
              <a:rPr lang="ru-RU" sz="3600" b="1" dirty="0" smtClean="0"/>
              <a:t>.</a:t>
            </a:r>
            <a:r>
              <a:rPr lang="en-US" sz="3600" b="1" dirty="0" smtClean="0"/>
              <a:t>NET</a:t>
            </a:r>
            <a:r>
              <a:rPr lang="ru-RU" sz="3600" b="1" dirty="0" smtClean="0"/>
              <a:t> 2008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1886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516357" cy="442535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Введен новый язык – функциональный язык программирования </a:t>
            </a:r>
            <a:r>
              <a:rPr lang="en-US" dirty="0" smtClean="0"/>
              <a:t>F# (Don </a:t>
            </a:r>
            <a:r>
              <a:rPr lang="en-US" dirty="0" err="1" smtClean="0"/>
              <a:t>Syme</a:t>
            </a:r>
            <a:r>
              <a:rPr lang="en-US" dirty="0" smtClean="0"/>
              <a:t>, Microsoft Research)</a:t>
            </a:r>
          </a:p>
          <a:p>
            <a:r>
              <a:rPr lang="ru-RU" dirty="0" smtClean="0"/>
              <a:t>В максимальной версии </a:t>
            </a:r>
            <a:r>
              <a:rPr lang="en-US" dirty="0" smtClean="0"/>
              <a:t>VS 2010 Ultimate </a:t>
            </a:r>
            <a:r>
              <a:rPr lang="ru-RU" dirty="0" smtClean="0"/>
              <a:t>имеются средства поддержки моделирования структуры проектов на языке </a:t>
            </a:r>
            <a:r>
              <a:rPr lang="en-US" dirty="0" smtClean="0"/>
              <a:t>UML</a:t>
            </a:r>
          </a:p>
          <a:p>
            <a:r>
              <a:rPr lang="en-US" dirty="0" smtClean="0"/>
              <a:t>Test Impact Analysis – </a:t>
            </a:r>
            <a:r>
              <a:rPr lang="ru-RU" dirty="0" smtClean="0"/>
              <a:t>компонента для анализа влияния изменений в исходном коде проекта на набор и число пропускаемых тестов</a:t>
            </a:r>
          </a:p>
          <a:p>
            <a:r>
              <a:rPr lang="ru-RU" dirty="0" smtClean="0"/>
              <a:t>Поддержка облачных проектов (</a:t>
            </a:r>
            <a:r>
              <a:rPr lang="en-US" dirty="0" smtClean="0"/>
              <a:t>Windows Azure Project), </a:t>
            </a:r>
            <a:r>
              <a:rPr lang="ru-RU" dirty="0" smtClean="0"/>
              <a:t>после инсталляции дополнительного инструмента – </a:t>
            </a:r>
            <a:r>
              <a:rPr lang="en-US" dirty="0" smtClean="0"/>
              <a:t>Windows Azure SDK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Visual Studio</a:t>
            </a:r>
            <a:r>
              <a:rPr lang="ru-RU" sz="3600" b="1" dirty="0"/>
              <a:t>.</a:t>
            </a:r>
            <a:r>
              <a:rPr lang="en-US" sz="3600" b="1" dirty="0"/>
              <a:t>NET</a:t>
            </a:r>
            <a:r>
              <a:rPr lang="ru-RU" sz="3600" b="1" dirty="0"/>
              <a:t> 2010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68511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588365" cy="4641379"/>
          </a:xfrm>
        </p:spPr>
        <p:txBody>
          <a:bodyPr/>
          <a:lstStyle/>
          <a:p>
            <a:r>
              <a:rPr lang="ru-RU" dirty="0" smtClean="0"/>
              <a:t>Улучшен пользовательский интерфейс</a:t>
            </a:r>
          </a:p>
          <a:p>
            <a:r>
              <a:rPr lang="ru-RU" dirty="0" smtClean="0"/>
              <a:t>Разработан новый инструмент просмотра проектов (</a:t>
            </a:r>
            <a:r>
              <a:rPr lang="en-US" dirty="0" smtClean="0"/>
              <a:t>solution explorer)</a:t>
            </a:r>
          </a:p>
          <a:p>
            <a:r>
              <a:rPr lang="ru-RU" dirty="0" smtClean="0"/>
              <a:t>Улучшена поддержка цветов для выделения фрагментов кода</a:t>
            </a:r>
          </a:p>
          <a:p>
            <a:r>
              <a:rPr lang="ru-RU" dirty="0" smtClean="0"/>
              <a:t>Общий размер исходного кода </a:t>
            </a:r>
            <a:r>
              <a:rPr lang="en-US" dirty="0" smtClean="0"/>
              <a:t>Visual Studio </a:t>
            </a:r>
            <a:r>
              <a:rPr lang="ru-RU" dirty="0" smtClean="0"/>
              <a:t>в версии </a:t>
            </a:r>
            <a:r>
              <a:rPr lang="en-US" dirty="0" smtClean="0"/>
              <a:t>VS 2012 </a:t>
            </a:r>
            <a:r>
              <a:rPr lang="ru-RU" dirty="0" smtClean="0"/>
              <a:t>достиг 50 миллионов строк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Visual Studio 2012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28579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516357" cy="4641379"/>
          </a:xfrm>
        </p:spPr>
        <p:txBody>
          <a:bodyPr/>
          <a:lstStyle/>
          <a:p>
            <a:r>
              <a:rPr lang="ru-RU" dirty="0" smtClean="0"/>
              <a:t>Активное инновационное развитие среды </a:t>
            </a:r>
            <a:r>
              <a:rPr lang="en-US" dirty="0" smtClean="0"/>
              <a:t>Visual Studio</a:t>
            </a:r>
          </a:p>
          <a:p>
            <a:r>
              <a:rPr lang="ru-RU" dirty="0" smtClean="0"/>
              <a:t>С 1995 года выпущено 12 версий</a:t>
            </a:r>
          </a:p>
          <a:p>
            <a:r>
              <a:rPr lang="ru-RU" dirty="0" smtClean="0"/>
              <a:t>В каждой версии – большое число нововведений, в том числе</a:t>
            </a:r>
            <a:r>
              <a:rPr lang="en-US" dirty="0" smtClean="0"/>
              <a:t>, </a:t>
            </a:r>
            <a:r>
              <a:rPr lang="ru-RU" dirty="0" smtClean="0"/>
              <a:t>среди самых новых, - – средств поддержки коллективной разработки программ и облачных вычислений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Резюме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57471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56792"/>
            <a:ext cx="7444349" cy="4569371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Скачайте и инсталлируйте новейшую среду разработки </a:t>
            </a:r>
            <a:r>
              <a:rPr lang="en-US" sz="2000" dirty="0"/>
              <a:t>Visual Studio</a:t>
            </a:r>
            <a:r>
              <a:rPr lang="ru-RU" sz="2000" dirty="0"/>
              <a:t> 2013 и изучите ее основные возможности.</a:t>
            </a:r>
          </a:p>
          <a:p>
            <a:pPr lvl="0"/>
            <a:r>
              <a:rPr lang="ru-RU" sz="2000" dirty="0"/>
              <a:t>Сравните возможности языков программирования, реализованных в среде </a:t>
            </a:r>
            <a:r>
              <a:rPr lang="en-US" sz="2000" dirty="0"/>
              <a:t>Visual Studio</a:t>
            </a:r>
            <a:r>
              <a:rPr lang="ru-RU" sz="2000" dirty="0"/>
              <a:t>, сформулируйте их отличия и основные особенности.</a:t>
            </a:r>
          </a:p>
          <a:p>
            <a:pPr lvl="0"/>
            <a:r>
              <a:rPr lang="ru-RU" sz="2000" dirty="0"/>
              <a:t>Воспользуйтесь </a:t>
            </a:r>
            <a:r>
              <a:rPr lang="en-US" sz="2000" dirty="0"/>
              <a:t>Team Foundation Server </a:t>
            </a:r>
            <a:r>
              <a:rPr lang="ru-RU" sz="2000"/>
              <a:t>и выполните с его помощью простой коллективный проект в составе группы Ваших коллег (сокурсников),</a:t>
            </a:r>
          </a:p>
          <a:p>
            <a:pPr marL="182880" indent="-457200">
              <a:buAutoNum type="arabicPeriod"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72518" cy="9810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Домашнее задание к лекции </a:t>
            </a:r>
            <a:r>
              <a:rPr lang="ru-RU" sz="4000" dirty="0" smtClean="0"/>
              <a:t>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732381" cy="439248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Mitchell S, Designing Active Server Pages. – Microsoft Press, 2000, 368 </a:t>
            </a:r>
            <a:r>
              <a:rPr lang="en-US" dirty="0" err="1"/>
              <a:t>pp</a:t>
            </a:r>
            <a:r>
              <a:rPr lang="en-US" dirty="0"/>
              <a:t>/</a:t>
            </a:r>
            <a:endParaRPr lang="ru-RU" dirty="0"/>
          </a:p>
          <a:p>
            <a:pPr lvl="0"/>
            <a:r>
              <a:rPr lang="en-US" dirty="0" err="1"/>
              <a:t>Safonov</a:t>
            </a:r>
            <a:r>
              <a:rPr lang="en-US" dirty="0"/>
              <a:t> V.O. Microsoft.NET Architecture and the C# Language. University course curriculum.  </a:t>
            </a:r>
            <a:r>
              <a:rPr lang="en-US" u="sng" dirty="0">
                <a:hlinkClick r:id="rId2"/>
              </a:rPr>
              <a:t>http://www.academicresourcecenter.net/curriculum/pfv.aspx?ID=5911</a:t>
            </a:r>
            <a:r>
              <a:rPr lang="en-US" dirty="0"/>
              <a:t> </a:t>
            </a:r>
            <a:endParaRPr lang="ru-RU" dirty="0"/>
          </a:p>
          <a:p>
            <a:pPr lvl="0"/>
            <a:r>
              <a:rPr lang="ru-RU" dirty="0"/>
              <a:t>Сафонов В.О. Параметризованные типы данных: история, теория, реализация и применение. – СПб..: изд-во СПбГУ, 2013, 114 с.</a:t>
            </a:r>
          </a:p>
          <a:p>
            <a:pPr lvl="0"/>
            <a:r>
              <a:rPr lang="ru-RU" dirty="0"/>
              <a:t>Сафонов В.О. </a:t>
            </a:r>
            <a:r>
              <a:rPr lang="ru-RU" dirty="0" err="1"/>
              <a:t>Аспектно</a:t>
            </a:r>
            <a:r>
              <a:rPr lang="ru-RU" dirty="0"/>
              <a:t>-ориентированное программирование. – СПб.: изд-во СПбГУ, 2011, 104 с.</a:t>
            </a:r>
          </a:p>
          <a:p>
            <a:pPr lvl="0"/>
            <a:r>
              <a:rPr lang="en-US" dirty="0"/>
              <a:t>Web-</a:t>
            </a:r>
            <a:r>
              <a:rPr lang="ru-RU" dirty="0"/>
              <a:t>сайт проекта </a:t>
            </a:r>
            <a:r>
              <a:rPr lang="en-US" dirty="0"/>
              <a:t>Knowledge.NET. </a:t>
            </a:r>
            <a:r>
              <a:rPr lang="en-US" u="sng" dirty="0">
                <a:hlinkClick r:id="rId3"/>
              </a:rPr>
              <a:t>http://www.knowledge-net.ru</a:t>
            </a:r>
            <a:r>
              <a:rPr lang="en-US" dirty="0"/>
              <a:t> . </a:t>
            </a:r>
            <a:r>
              <a:rPr lang="ru-RU" dirty="0"/>
              <a:t>Проверено 17.05.2014.</a:t>
            </a:r>
          </a:p>
          <a:p>
            <a:pPr lvl="0"/>
            <a:r>
              <a:rPr lang="en-US" dirty="0" err="1"/>
              <a:t>Safonov</a:t>
            </a:r>
            <a:r>
              <a:rPr lang="en-US" dirty="0"/>
              <a:t> V/O/ Trustworthy Compilers. – Wiley </a:t>
            </a:r>
            <a:r>
              <a:rPr lang="en-US" dirty="0" err="1"/>
              <a:t>Interscience</a:t>
            </a:r>
            <a:r>
              <a:rPr lang="en-US" dirty="0"/>
              <a:t>. John Wiley &amp; Sons, 2010, 295 pp.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по </a:t>
            </a:r>
            <a:r>
              <a:rPr lang="ru-RU" dirty="0" smtClean="0"/>
              <a:t>теме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37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772816"/>
            <a:ext cx="8280920" cy="439248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i="1" dirty="0"/>
              <a:t>Microsoft Visual C</a:t>
            </a:r>
            <a:r>
              <a:rPr lang="ru-RU" i="1" dirty="0"/>
              <a:t>++ </a:t>
            </a:r>
            <a:r>
              <a:rPr lang="ru-RU" dirty="0"/>
              <a:t> - интерактивная среда программирования на языке </a:t>
            </a:r>
            <a:r>
              <a:rPr lang="en-US" dirty="0"/>
              <a:t>Visual C</a:t>
            </a:r>
            <a:r>
              <a:rPr lang="ru-RU" dirty="0"/>
              <a:t>++ - расширении языка </a:t>
            </a:r>
            <a:r>
              <a:rPr lang="en-US" dirty="0"/>
              <a:t>C</a:t>
            </a:r>
            <a:r>
              <a:rPr lang="ru-RU" dirty="0"/>
              <a:t>++, предложенном и реализованном фирмой </a:t>
            </a:r>
            <a:r>
              <a:rPr lang="en-US" dirty="0"/>
              <a:t>Microsoft</a:t>
            </a:r>
            <a:r>
              <a:rPr lang="ru-RU" dirty="0"/>
              <a:t>. </a:t>
            </a:r>
            <a:endParaRPr lang="en-US" dirty="0" smtClean="0"/>
          </a:p>
          <a:p>
            <a:pPr lvl="0"/>
            <a:r>
              <a:rPr lang="en-US" i="1" dirty="0" smtClean="0"/>
              <a:t>Visual </a:t>
            </a:r>
            <a:r>
              <a:rPr lang="en-US" i="1" dirty="0"/>
              <a:t>Basic</a:t>
            </a:r>
            <a:r>
              <a:rPr lang="ru-RU" dirty="0"/>
              <a:t> – объектно-ориентированное расширение языка </a:t>
            </a:r>
            <a:r>
              <a:rPr lang="en-US" dirty="0"/>
              <a:t>BASIC</a:t>
            </a:r>
            <a:r>
              <a:rPr lang="ru-RU" dirty="0"/>
              <a:t>, разработанное и реализованное фирмой </a:t>
            </a:r>
            <a:r>
              <a:rPr lang="en-US" dirty="0"/>
              <a:t>Microsoft</a:t>
            </a:r>
            <a:r>
              <a:rPr lang="ru-RU" dirty="0"/>
              <a:t>, </a:t>
            </a:r>
            <a:r>
              <a:rPr lang="ru-RU" dirty="0" smtClean="0"/>
              <a:t>сочетает </a:t>
            </a:r>
            <a:r>
              <a:rPr lang="ru-RU" dirty="0"/>
              <a:t>в себе простоту языка </a:t>
            </a:r>
            <a:r>
              <a:rPr lang="en-US" dirty="0"/>
              <a:t>BASIC </a:t>
            </a:r>
            <a:r>
              <a:rPr lang="ru-RU" dirty="0"/>
              <a:t>с новейшими объектно-ориентированными расширениями. </a:t>
            </a:r>
            <a:endParaRPr lang="en-US" dirty="0" smtClean="0"/>
          </a:p>
          <a:p>
            <a:pPr lvl="0"/>
            <a:r>
              <a:rPr lang="en-US" i="1" dirty="0" smtClean="0"/>
              <a:t>Microsoft </a:t>
            </a:r>
            <a:r>
              <a:rPr lang="en-US" i="1" dirty="0"/>
              <a:t>Visual FoxPro</a:t>
            </a:r>
            <a:r>
              <a:rPr lang="ru-RU" dirty="0"/>
              <a:t> – интерактивная среда программирования на языке </a:t>
            </a:r>
            <a:r>
              <a:rPr lang="en-US" dirty="0"/>
              <a:t>Visual </a:t>
            </a:r>
            <a:r>
              <a:rPr lang="en-US" dirty="0" smtClean="0"/>
              <a:t>Fo</a:t>
            </a:r>
            <a:r>
              <a:rPr lang="en-US" dirty="0"/>
              <a:t>x</a:t>
            </a:r>
            <a:r>
              <a:rPr lang="en-US" dirty="0" smtClean="0"/>
              <a:t>Pro</a:t>
            </a:r>
            <a:r>
              <a:rPr lang="ru-RU" dirty="0" smtClean="0"/>
              <a:t> </a:t>
            </a:r>
            <a:r>
              <a:rPr lang="ru-RU" dirty="0"/>
              <a:t>– объектно-ориентированном языке с элементами процедурного программирования, разработанном под названием </a:t>
            </a:r>
            <a:r>
              <a:rPr lang="en-US" dirty="0" err="1"/>
              <a:t>FoxBase</a:t>
            </a:r>
            <a:r>
              <a:rPr lang="en-US" dirty="0"/>
              <a:t> </a:t>
            </a:r>
            <a:r>
              <a:rPr lang="ru-RU" dirty="0"/>
              <a:t>первоначально </a:t>
            </a:r>
            <a:r>
              <a:rPr lang="ru-RU" dirty="0" smtClean="0"/>
              <a:t>фирмой </a:t>
            </a:r>
            <a:r>
              <a:rPr lang="en-US" dirty="0"/>
              <a:t>Fox Software</a:t>
            </a:r>
            <a:r>
              <a:rPr lang="ru-RU" dirty="0"/>
              <a:t>. </a:t>
            </a:r>
            <a:r>
              <a:rPr lang="ru-RU" dirty="0" smtClean="0"/>
              <a:t>Важная возможность этого </a:t>
            </a:r>
            <a:r>
              <a:rPr lang="ru-RU" dirty="0"/>
              <a:t>языка </a:t>
            </a:r>
            <a:r>
              <a:rPr lang="ru-RU" dirty="0" smtClean="0"/>
              <a:t>- обращение </a:t>
            </a:r>
            <a:r>
              <a:rPr lang="ru-RU" dirty="0"/>
              <a:t>непосредственно </a:t>
            </a:r>
            <a:r>
              <a:rPr lang="ru-RU" dirty="0" smtClean="0"/>
              <a:t>из </a:t>
            </a:r>
            <a:r>
              <a:rPr lang="ru-RU" dirty="0"/>
              <a:t>программы </a:t>
            </a:r>
            <a:r>
              <a:rPr lang="ru-RU" dirty="0" smtClean="0"/>
              <a:t>к </a:t>
            </a:r>
            <a:r>
              <a:rPr lang="ru-RU" dirty="0"/>
              <a:t>базам данных, основанных на языке </a:t>
            </a:r>
            <a:r>
              <a:rPr lang="en-US" dirty="0" smtClean="0"/>
              <a:t>SQL</a:t>
            </a:r>
            <a:endParaRPr lang="ru-RU" dirty="0"/>
          </a:p>
          <a:p>
            <a:pPr lvl="0"/>
            <a:r>
              <a:rPr lang="en-US" i="1" dirty="0"/>
              <a:t>Microsoft Visual SourceSafe </a:t>
            </a:r>
            <a:r>
              <a:rPr lang="ru-RU" dirty="0"/>
              <a:t>– разработанная фирмой </a:t>
            </a:r>
            <a:r>
              <a:rPr lang="en-US" dirty="0"/>
              <a:t>Microsoft </a:t>
            </a:r>
            <a:r>
              <a:rPr lang="ru-RU" dirty="0"/>
              <a:t>система управления версиями исходных кодов, впоследствии интегрированная со всеми версиями </a:t>
            </a:r>
            <a:r>
              <a:rPr lang="en-US" dirty="0"/>
              <a:t>Visual Studio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Продукты </a:t>
            </a:r>
            <a:r>
              <a:rPr lang="en-US" sz="3600" dirty="0" smtClean="0"/>
              <a:t>Microsoft</a:t>
            </a:r>
            <a:r>
              <a:rPr lang="ru-RU" sz="3600" dirty="0" smtClean="0"/>
              <a:t> в начале 1990-х гг., включенные в среду </a:t>
            </a:r>
            <a:r>
              <a:rPr lang="en-US" sz="3600" dirty="0" smtClean="0"/>
              <a:t>Visual Studio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9721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536504"/>
          </a:xfrm>
        </p:spPr>
        <p:txBody>
          <a:bodyPr/>
          <a:lstStyle/>
          <a:p>
            <a:r>
              <a:rPr lang="ru-RU" dirty="0" smtClean="0"/>
              <a:t>Компоненты</a:t>
            </a:r>
            <a:r>
              <a:rPr lang="en-US" dirty="0" smtClean="0"/>
              <a:t>: Visual C++, Visual Basic, Visual FoxPro, Visual SourceSafe</a:t>
            </a:r>
            <a:r>
              <a:rPr lang="ru-RU" dirty="0" smtClean="0"/>
              <a:t>  с единой интегрированной средой разработки программ</a:t>
            </a:r>
            <a:endParaRPr lang="en-US" dirty="0" smtClean="0"/>
          </a:p>
          <a:p>
            <a:r>
              <a:rPr lang="ru-RU" dirty="0" smtClean="0"/>
              <a:t>Удобство среды  высоко оценено программистами.  Широкое распространение </a:t>
            </a:r>
            <a:r>
              <a:rPr lang="en-US" dirty="0" smtClean="0"/>
              <a:t>Visual Studio</a:t>
            </a:r>
            <a:endParaRPr lang="ru-RU" dirty="0" smtClean="0"/>
          </a:p>
          <a:p>
            <a:r>
              <a:rPr lang="ru-RU" dirty="0" smtClean="0"/>
              <a:t>Пример</a:t>
            </a:r>
            <a:r>
              <a:rPr lang="en-US" dirty="0" smtClean="0"/>
              <a:t>: </a:t>
            </a:r>
            <a:r>
              <a:rPr lang="ru-RU" dirty="0" smtClean="0"/>
              <a:t>использование в 1995-1997 гг. фирмой </a:t>
            </a:r>
            <a:r>
              <a:rPr lang="en-US" dirty="0" smtClean="0"/>
              <a:t>Sun </a:t>
            </a:r>
            <a:r>
              <a:rPr lang="ru-RU" dirty="0" smtClean="0"/>
              <a:t>среды </a:t>
            </a:r>
            <a:r>
              <a:rPr lang="en-US" dirty="0" smtClean="0"/>
              <a:t>Visual Studio </a:t>
            </a:r>
            <a:r>
              <a:rPr lang="ru-RU" dirty="0" smtClean="0"/>
              <a:t>для реализации для платформы </a:t>
            </a:r>
            <a:r>
              <a:rPr lang="en-US" dirty="0" smtClean="0"/>
              <a:t>Windows </a:t>
            </a:r>
            <a:r>
              <a:rPr lang="ru-RU" dirty="0" err="1" smtClean="0"/>
              <a:t>платформно</a:t>
            </a:r>
            <a:r>
              <a:rPr lang="ru-RU" dirty="0" smtClean="0"/>
              <a:t>-независимого инструмента разработки </a:t>
            </a:r>
            <a:r>
              <a:rPr lang="en-US" dirty="0" smtClean="0"/>
              <a:t>GUI </a:t>
            </a:r>
            <a:r>
              <a:rPr lang="ru-RU" dirty="0" smtClean="0"/>
              <a:t>для языка </a:t>
            </a:r>
            <a:r>
              <a:rPr lang="en-US" dirty="0" smtClean="0"/>
              <a:t>Java – Abstract Window Toolkit (AWT)</a:t>
            </a:r>
          </a:p>
          <a:p>
            <a:r>
              <a:rPr lang="ru-RU" dirty="0" smtClean="0"/>
              <a:t>Широкая популярность </a:t>
            </a:r>
            <a:r>
              <a:rPr lang="en-US" dirty="0" smtClean="0"/>
              <a:t>Visual Studio </a:t>
            </a:r>
            <a:r>
              <a:rPr lang="ru-RU" dirty="0" smtClean="0"/>
              <a:t>в среде университетских программистов России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0744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Первая версия</a:t>
            </a:r>
            <a:r>
              <a:rPr lang="en-US" sz="3600" dirty="0" smtClean="0"/>
              <a:t> </a:t>
            </a:r>
            <a:r>
              <a:rPr lang="ru-RU" sz="3600" dirty="0" smtClean="0"/>
              <a:t>среды </a:t>
            </a:r>
            <a:r>
              <a:rPr lang="en-US" sz="3600" dirty="0" smtClean="0"/>
              <a:t>Visual Studio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>(1995; </a:t>
            </a:r>
            <a:r>
              <a:rPr lang="ru-RU" sz="3600" dirty="0" smtClean="0"/>
              <a:t>номер версии – 4.0)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4146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484784"/>
            <a:ext cx="8064896" cy="46805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Новые возможности среды</a:t>
            </a:r>
            <a:r>
              <a:rPr lang="en-US" dirty="0" smtClean="0"/>
              <a:t>:</a:t>
            </a:r>
          </a:p>
          <a:p>
            <a:r>
              <a:rPr lang="en-US" i="1" dirty="0"/>
              <a:t>Visual Studio InterDev </a:t>
            </a:r>
            <a:r>
              <a:rPr lang="ru-RU" dirty="0"/>
              <a:t> - инструмент разработки интерактивных </a:t>
            </a:r>
            <a:r>
              <a:rPr lang="en-US" dirty="0"/>
              <a:t>Web</a:t>
            </a:r>
            <a:r>
              <a:rPr lang="ru-RU" dirty="0"/>
              <a:t>-сайтов на основе технологии </a:t>
            </a:r>
            <a:r>
              <a:rPr lang="en-US" i="1" dirty="0"/>
              <a:t>ASP</a:t>
            </a:r>
            <a:r>
              <a:rPr lang="ru-RU" i="1" dirty="0"/>
              <a:t> (</a:t>
            </a:r>
            <a:r>
              <a:rPr lang="en-US" i="1" dirty="0"/>
              <a:t>Active Server Pages</a:t>
            </a:r>
            <a:r>
              <a:rPr lang="ru-RU" i="1" dirty="0"/>
              <a:t>)</a:t>
            </a:r>
            <a:r>
              <a:rPr lang="ru-RU" dirty="0"/>
              <a:t> </a:t>
            </a:r>
            <a:r>
              <a:rPr lang="en-US" dirty="0" smtClean="0"/>
              <a:t>– </a:t>
            </a:r>
            <a:r>
              <a:rPr lang="ru-RU" dirty="0" smtClean="0"/>
              <a:t>шаблонов динамически генерируемых </a:t>
            </a:r>
            <a:r>
              <a:rPr lang="en-US" dirty="0" smtClean="0"/>
              <a:t>Web-</a:t>
            </a:r>
            <a:r>
              <a:rPr lang="ru-RU" dirty="0" smtClean="0"/>
              <a:t>страниц</a:t>
            </a:r>
          </a:p>
          <a:p>
            <a:r>
              <a:rPr lang="en-US" i="1" dirty="0"/>
              <a:t>Visual Java</a:t>
            </a:r>
            <a:r>
              <a:rPr lang="ru-RU" i="1" dirty="0"/>
              <a:t>++</a:t>
            </a:r>
            <a:r>
              <a:rPr lang="ru-RU" dirty="0"/>
              <a:t> - среда программирования на </a:t>
            </a:r>
            <a:r>
              <a:rPr lang="en-US" dirty="0"/>
              <a:t>Java</a:t>
            </a:r>
            <a:r>
              <a:rPr lang="ru-RU" dirty="0"/>
              <a:t> </a:t>
            </a:r>
            <a:r>
              <a:rPr lang="ru-RU" dirty="0" smtClean="0"/>
              <a:t>от </a:t>
            </a:r>
            <a:r>
              <a:rPr lang="en-US" dirty="0" smtClean="0"/>
              <a:t>Microsoft</a:t>
            </a:r>
            <a:r>
              <a:rPr lang="ru-RU" dirty="0"/>
              <a:t> </a:t>
            </a:r>
            <a:r>
              <a:rPr lang="ru-RU" dirty="0" smtClean="0"/>
              <a:t>как компонента среды </a:t>
            </a:r>
            <a:r>
              <a:rPr lang="en-US" dirty="0" smtClean="0"/>
              <a:t>Visual Studio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Впоследствии переименована в </a:t>
            </a:r>
            <a:r>
              <a:rPr lang="en-US" dirty="0" smtClean="0"/>
              <a:t>VJ++, </a:t>
            </a:r>
            <a:r>
              <a:rPr lang="ru-RU" dirty="0" smtClean="0"/>
              <a:t>в связи с реализованными расширениями </a:t>
            </a:r>
            <a:r>
              <a:rPr lang="en-US" dirty="0" smtClean="0"/>
              <a:t>Java, </a:t>
            </a:r>
            <a:r>
              <a:rPr lang="ru-RU" dirty="0" smtClean="0"/>
              <a:t>не соответствующими ведомственному стандарту языка </a:t>
            </a:r>
          </a:p>
          <a:p>
            <a:r>
              <a:rPr lang="ru-RU" dirty="0" smtClean="0"/>
              <a:t>Состав среды</a:t>
            </a:r>
            <a:r>
              <a:rPr lang="en-US" dirty="0" smtClean="0"/>
              <a:t>: </a:t>
            </a:r>
            <a:r>
              <a:rPr lang="en-US" i="1" dirty="0" smtClean="0"/>
              <a:t>Visual C++, Visual Basic, VJ++, Visual Studio InterDev</a:t>
            </a:r>
            <a:endParaRPr lang="ru-RU" dirty="0"/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0744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Visual Studio 1997 (Boston)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0138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84784"/>
            <a:ext cx="7848871" cy="4680520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Visual </a:t>
            </a:r>
            <a:r>
              <a:rPr lang="en-US" i="1" dirty="0"/>
              <a:t>C</a:t>
            </a:r>
            <a:r>
              <a:rPr lang="ru-RU" i="1" dirty="0"/>
              <a:t>++, </a:t>
            </a:r>
            <a:r>
              <a:rPr lang="en-US" i="1" dirty="0"/>
              <a:t>Visual Basic</a:t>
            </a:r>
            <a:r>
              <a:rPr lang="ru-RU" i="1" dirty="0"/>
              <a:t>, </a:t>
            </a:r>
            <a:r>
              <a:rPr lang="en-US" i="1" dirty="0"/>
              <a:t>VJ</a:t>
            </a:r>
            <a:r>
              <a:rPr lang="ru-RU" i="1" dirty="0"/>
              <a:t>++ </a:t>
            </a:r>
            <a:r>
              <a:rPr lang="en-US" i="1" dirty="0"/>
              <a:t> </a:t>
            </a:r>
            <a:r>
              <a:rPr lang="en-US" i="1" dirty="0" smtClean="0"/>
              <a:t>InterDev</a:t>
            </a:r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максимальном варианте – </a:t>
            </a:r>
            <a:r>
              <a:rPr lang="en-US" i="1" dirty="0"/>
              <a:t>Visual Studio Enterprise </a:t>
            </a:r>
            <a:r>
              <a:rPr lang="en-US" i="1" dirty="0" smtClean="0"/>
              <a:t>Edition</a:t>
            </a:r>
            <a:r>
              <a:rPr lang="ru-RU" dirty="0"/>
              <a:t> </a:t>
            </a:r>
            <a:r>
              <a:rPr lang="ru-RU" dirty="0" smtClean="0"/>
              <a:t>-  в среду вошли новые </a:t>
            </a:r>
            <a:r>
              <a:rPr lang="ru-RU" dirty="0"/>
              <a:t>компоненты для поддержки </a:t>
            </a:r>
            <a:r>
              <a:rPr lang="ru-RU" i="1" dirty="0"/>
              <a:t>визуального моделирования </a:t>
            </a:r>
            <a:r>
              <a:rPr lang="ru-RU" dirty="0"/>
              <a:t>и анализа производительности программ:</a:t>
            </a:r>
          </a:p>
          <a:p>
            <a:pPr marL="0" lvl="0" indent="0">
              <a:buNone/>
            </a:pPr>
            <a:r>
              <a:rPr lang="ru-RU" i="1" dirty="0" smtClean="0"/>
              <a:t>- </a:t>
            </a:r>
            <a:r>
              <a:rPr lang="ru-RU" i="1" dirty="0" err="1" smtClean="0"/>
              <a:t>Application</a:t>
            </a:r>
            <a:r>
              <a:rPr lang="ru-RU" i="1" dirty="0" smtClean="0"/>
              <a:t> </a:t>
            </a:r>
            <a:r>
              <a:rPr lang="ru-RU" i="1" dirty="0" err="1"/>
              <a:t>Performance</a:t>
            </a:r>
            <a:r>
              <a:rPr lang="ru-RU" i="1" dirty="0"/>
              <a:t> </a:t>
            </a:r>
            <a:r>
              <a:rPr lang="ru-RU" i="1" dirty="0" err="1"/>
              <a:t>Explorer</a:t>
            </a:r>
            <a:endParaRPr lang="ru-RU" dirty="0"/>
          </a:p>
          <a:p>
            <a:pPr marL="0" lvl="0" indent="0">
              <a:buNone/>
            </a:pPr>
            <a:r>
              <a:rPr lang="ru-RU" i="1" dirty="0" smtClean="0"/>
              <a:t>- </a:t>
            </a:r>
            <a:r>
              <a:rPr lang="ru-RU" i="1" dirty="0" err="1" smtClean="0"/>
              <a:t>Automation</a:t>
            </a:r>
            <a:r>
              <a:rPr lang="ru-RU" i="1" dirty="0" smtClean="0"/>
              <a:t> </a:t>
            </a:r>
            <a:r>
              <a:rPr lang="ru-RU" i="1" dirty="0" err="1"/>
              <a:t>Manager</a:t>
            </a:r>
            <a:endParaRPr lang="ru-RU" dirty="0"/>
          </a:p>
          <a:p>
            <a:pPr marL="0" lvl="0" indent="0">
              <a:buNone/>
            </a:pPr>
            <a:r>
              <a:rPr lang="ru-RU" i="1" dirty="0" smtClean="0"/>
              <a:t>- Microsoft </a:t>
            </a:r>
            <a:r>
              <a:rPr lang="ru-RU" i="1" dirty="0" err="1"/>
              <a:t>Visual</a:t>
            </a:r>
            <a:r>
              <a:rPr lang="ru-RU" i="1" dirty="0"/>
              <a:t> </a:t>
            </a:r>
            <a:r>
              <a:rPr lang="ru-RU" i="1" dirty="0" err="1"/>
              <a:t>Modeler</a:t>
            </a:r>
            <a:endParaRPr lang="ru-RU" dirty="0"/>
          </a:p>
          <a:p>
            <a:pPr marL="0" lvl="0" indent="0">
              <a:buNone/>
            </a:pPr>
            <a:r>
              <a:rPr lang="ru-RU" i="1" dirty="0" smtClean="0"/>
              <a:t>- </a:t>
            </a:r>
            <a:r>
              <a:rPr lang="ru-RU" i="1" dirty="0" err="1" smtClean="0"/>
              <a:t>RemAuto</a:t>
            </a:r>
            <a:r>
              <a:rPr lang="ru-RU" i="1" dirty="0" smtClean="0"/>
              <a:t> </a:t>
            </a:r>
            <a:r>
              <a:rPr lang="ru-RU" i="1" dirty="0"/>
              <a:t>Connection </a:t>
            </a:r>
            <a:r>
              <a:rPr lang="ru-RU" i="1" dirty="0" err="1"/>
              <a:t>Manager</a:t>
            </a:r>
            <a:endParaRPr lang="ru-RU" dirty="0"/>
          </a:p>
          <a:p>
            <a:pPr marL="0" lvl="0" indent="0">
              <a:buNone/>
            </a:pPr>
            <a:r>
              <a:rPr lang="ru-RU" i="1" dirty="0" smtClean="0"/>
              <a:t>- </a:t>
            </a:r>
            <a:r>
              <a:rPr lang="ru-RU" i="1" dirty="0" err="1" smtClean="0"/>
              <a:t>Visual</a:t>
            </a:r>
            <a:r>
              <a:rPr lang="ru-RU" i="1" dirty="0" smtClean="0"/>
              <a:t> </a:t>
            </a:r>
            <a:r>
              <a:rPr lang="ru-RU" i="1" dirty="0" err="1"/>
              <a:t>Studio</a:t>
            </a:r>
            <a:r>
              <a:rPr lang="ru-RU" i="1" dirty="0"/>
              <a:t> </a:t>
            </a:r>
            <a:r>
              <a:rPr lang="ru-RU" i="1" dirty="0" err="1"/>
              <a:t>Analyzer</a:t>
            </a:r>
            <a:endParaRPr lang="ru-RU" dirty="0"/>
          </a:p>
          <a:p>
            <a:r>
              <a:rPr lang="en-US" dirty="0"/>
              <a:t>Visual Studio</a:t>
            </a:r>
            <a:r>
              <a:rPr lang="ru-RU" dirty="0"/>
              <a:t> 6.0 – версия, использованная фирмой </a:t>
            </a:r>
            <a:r>
              <a:rPr lang="en-US" dirty="0"/>
              <a:t>Microsoft </a:t>
            </a:r>
            <a:r>
              <a:rPr lang="ru-RU" dirty="0"/>
              <a:t>в качестве основы для создания </a:t>
            </a:r>
            <a:r>
              <a:rPr lang="en-US" dirty="0" smtClean="0"/>
              <a:t>Visual Studio</a:t>
            </a:r>
            <a:r>
              <a:rPr lang="ru-RU" dirty="0" smtClean="0"/>
              <a:t> </a:t>
            </a:r>
            <a:r>
              <a:rPr lang="ru-RU" i="1" dirty="0"/>
              <a:t>.</a:t>
            </a:r>
            <a:r>
              <a:rPr lang="en-US" i="1" dirty="0"/>
              <a:t>NET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10024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Visual Studio 6.0 (1998, Aspen)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506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12776"/>
            <a:ext cx="8064895" cy="47525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</a:t>
            </a:r>
            <a:r>
              <a:rPr lang="ru-RU" dirty="0" smtClean="0"/>
              <a:t>еализация </a:t>
            </a:r>
            <a:r>
              <a:rPr lang="ru-RU" i="1" dirty="0"/>
              <a:t>многоязыковой платформы .</a:t>
            </a:r>
            <a:r>
              <a:rPr lang="en-US" i="1" dirty="0"/>
              <a:t>NET Framework</a:t>
            </a:r>
            <a:r>
              <a:rPr lang="ru-RU" dirty="0"/>
              <a:t>, обеспечивающей надежное и безопасное программирование с полным контролем типов и безопасности на базе </a:t>
            </a:r>
            <a:r>
              <a:rPr lang="ru-RU" i="1" dirty="0"/>
              <a:t>управляемого кода (</a:t>
            </a:r>
            <a:r>
              <a:rPr lang="en-US" i="1" dirty="0"/>
              <a:t>managed code</a:t>
            </a:r>
            <a:r>
              <a:rPr lang="ru-RU" i="1" dirty="0"/>
              <a:t>), общей инфраструктуры языков (</a:t>
            </a:r>
            <a:r>
              <a:rPr lang="en-US" i="1" dirty="0"/>
              <a:t>Common Language Infrastructure</a:t>
            </a:r>
            <a:r>
              <a:rPr lang="ru-RU" i="1" dirty="0"/>
              <a:t> – </a:t>
            </a:r>
            <a:r>
              <a:rPr lang="en-US" i="1" dirty="0"/>
              <a:t>CLI</a:t>
            </a:r>
            <a:r>
              <a:rPr lang="ru-RU" i="1" dirty="0"/>
              <a:t>)</a:t>
            </a:r>
            <a:r>
              <a:rPr lang="ru-RU" dirty="0"/>
              <a:t>, </a:t>
            </a:r>
            <a:r>
              <a:rPr lang="ru-RU" i="1" dirty="0"/>
              <a:t>единого промежуточного языка (</a:t>
            </a:r>
            <a:r>
              <a:rPr lang="en-US" i="1" dirty="0"/>
              <a:t>Common Intermediate Language</a:t>
            </a:r>
            <a:r>
              <a:rPr lang="ru-RU" i="1" dirty="0"/>
              <a:t> – </a:t>
            </a:r>
            <a:r>
              <a:rPr lang="en-US" i="1" dirty="0"/>
              <a:t>CIL</a:t>
            </a:r>
            <a:r>
              <a:rPr lang="ru-RU" i="1" dirty="0"/>
              <a:t>), общей системы типов (</a:t>
            </a:r>
            <a:r>
              <a:rPr lang="en-US" i="1" dirty="0"/>
              <a:t>Common Type System</a:t>
            </a:r>
            <a:r>
              <a:rPr lang="ru-RU" i="1" dirty="0"/>
              <a:t> – </a:t>
            </a:r>
            <a:r>
              <a:rPr lang="en-US" i="1" dirty="0"/>
              <a:t>CTS</a:t>
            </a:r>
            <a:r>
              <a:rPr lang="ru-RU" i="1" dirty="0" smtClean="0"/>
              <a:t>)</a:t>
            </a:r>
            <a:endParaRPr lang="ru-RU" dirty="0"/>
          </a:p>
          <a:p>
            <a:r>
              <a:rPr lang="ru-RU" dirty="0"/>
              <a:t>На платформе .</a:t>
            </a:r>
            <a:r>
              <a:rPr lang="en-US" dirty="0"/>
              <a:t>NET </a:t>
            </a:r>
            <a:r>
              <a:rPr lang="ru-RU" dirty="0"/>
              <a:t>все компиляторы транслируют исходный код с </a:t>
            </a:r>
            <a:r>
              <a:rPr lang="ru-RU" dirty="0" smtClean="0"/>
              <a:t> </a:t>
            </a:r>
            <a:r>
              <a:rPr lang="ru-RU" dirty="0"/>
              <a:t>языка </a:t>
            </a:r>
            <a:r>
              <a:rPr lang="en-US" dirty="0" smtClean="0"/>
              <a:t>C</a:t>
            </a:r>
            <a:r>
              <a:rPr lang="ru-RU" dirty="0"/>
              <a:t>#, </a:t>
            </a:r>
            <a:r>
              <a:rPr lang="en-US" dirty="0"/>
              <a:t>C</a:t>
            </a:r>
            <a:r>
              <a:rPr lang="ru-RU" dirty="0"/>
              <a:t>++, </a:t>
            </a:r>
            <a:r>
              <a:rPr lang="en-US" dirty="0"/>
              <a:t>Visual Basic </a:t>
            </a:r>
            <a:r>
              <a:rPr lang="ru-RU" dirty="0"/>
              <a:t>и т.д</a:t>
            </a:r>
            <a:r>
              <a:rPr lang="ru-RU" dirty="0" smtClean="0"/>
              <a:t>. </a:t>
            </a:r>
            <a:r>
              <a:rPr lang="ru-RU" dirty="0"/>
              <a:t>в бинарный формат единого промежуточного кода </a:t>
            </a:r>
            <a:r>
              <a:rPr lang="en-US" dirty="0"/>
              <a:t>CIL </a:t>
            </a:r>
            <a:r>
              <a:rPr lang="ru-RU" dirty="0"/>
              <a:t>– </a:t>
            </a:r>
            <a:r>
              <a:rPr lang="ru-RU" dirty="0" smtClean="0"/>
              <a:t>инструкции </a:t>
            </a:r>
            <a:r>
              <a:rPr lang="ru-RU" dirty="0"/>
              <a:t>виртуальной машины .</a:t>
            </a:r>
            <a:r>
              <a:rPr lang="en-US" dirty="0"/>
              <a:t>NET </a:t>
            </a:r>
            <a:r>
              <a:rPr lang="ru-RU" dirty="0"/>
              <a:t>– </a:t>
            </a:r>
            <a:r>
              <a:rPr lang="en-US" i="1" dirty="0"/>
              <a:t>Virtual </a:t>
            </a:r>
            <a:r>
              <a:rPr lang="en-US" i="1" dirty="0" smtClean="0"/>
              <a:t>Execution </a:t>
            </a:r>
            <a:r>
              <a:rPr lang="en-US" i="1" dirty="0"/>
              <a:t>System</a:t>
            </a:r>
            <a:r>
              <a:rPr lang="ru-RU" i="1" dirty="0"/>
              <a:t> (</a:t>
            </a:r>
            <a:r>
              <a:rPr lang="en-US" i="1" dirty="0"/>
              <a:t>VES</a:t>
            </a:r>
            <a:r>
              <a:rPr lang="ru-RU" i="1" dirty="0" smtClean="0"/>
              <a:t>)</a:t>
            </a:r>
          </a:p>
          <a:p>
            <a:r>
              <a:rPr lang="ru-RU" dirty="0"/>
              <a:t>Обеспечиваются совместимость в рамках одного .</a:t>
            </a:r>
            <a:r>
              <a:rPr lang="en-US" dirty="0"/>
              <a:t>NET</a:t>
            </a:r>
            <a:r>
              <a:rPr lang="ru-RU" dirty="0"/>
              <a:t> – приложения кодов, откомпилированных с различных языков; единый механизм контроля типов и безопасности на основе </a:t>
            </a:r>
            <a:r>
              <a:rPr lang="ru-RU" i="1" dirty="0"/>
              <a:t>метаданных</a:t>
            </a:r>
            <a:r>
              <a:rPr lang="ru-RU" dirty="0"/>
              <a:t>; единая среда выполнения, </a:t>
            </a:r>
            <a:r>
              <a:rPr lang="ru-RU" dirty="0" smtClean="0"/>
              <a:t>включающая </a:t>
            </a:r>
            <a:r>
              <a:rPr lang="ru-RU" dirty="0"/>
              <a:t>единый многоязыковый механизм обработки исключений.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1002440"/>
          </a:xfrm>
        </p:spPr>
        <p:txBody>
          <a:bodyPr>
            <a:noAutofit/>
          </a:bodyPr>
          <a:lstStyle/>
          <a:p>
            <a:r>
              <a:rPr lang="en-US" sz="3600" b="1" dirty="0"/>
              <a:t>Visual Studio</a:t>
            </a:r>
            <a:r>
              <a:rPr lang="ru-RU" sz="3600" b="1" dirty="0"/>
              <a:t>.</a:t>
            </a:r>
            <a:r>
              <a:rPr lang="en-US" sz="3600" b="1" dirty="0"/>
              <a:t>NET</a:t>
            </a:r>
            <a:r>
              <a:rPr lang="ru-RU" sz="3600" b="1" dirty="0"/>
              <a:t> (</a:t>
            </a:r>
            <a:r>
              <a:rPr lang="ru-RU" sz="3600" b="1" dirty="0" smtClean="0"/>
              <a:t>2002</a:t>
            </a:r>
            <a:r>
              <a:rPr lang="en-US" sz="3600" b="1" dirty="0" smtClean="0"/>
              <a:t>, Rainier</a:t>
            </a:r>
            <a:r>
              <a:rPr lang="ru-RU" sz="3600" b="1" dirty="0" smtClean="0"/>
              <a:t>)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66193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732381" cy="464137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Выпущена </a:t>
            </a:r>
            <a:r>
              <a:rPr lang="ru-RU" dirty="0"/>
              <a:t>в четырех вариантах</a:t>
            </a:r>
            <a:r>
              <a:rPr lang="en-US" dirty="0"/>
              <a:t> (</a:t>
            </a:r>
            <a:r>
              <a:rPr lang="ru-RU" dirty="0"/>
              <a:t>изданиях</a:t>
            </a:r>
            <a:r>
              <a:rPr lang="en-US" dirty="0"/>
              <a:t>): </a:t>
            </a:r>
            <a:r>
              <a:rPr lang="ru-RU" dirty="0"/>
              <a:t> </a:t>
            </a:r>
            <a:r>
              <a:rPr lang="ru-RU" dirty="0" err="1"/>
              <a:t>Academic</a:t>
            </a:r>
            <a:r>
              <a:rPr lang="ru-RU" dirty="0"/>
              <a:t>, </a:t>
            </a:r>
            <a:r>
              <a:rPr lang="ru-RU" dirty="0" err="1"/>
              <a:t>Professional</a:t>
            </a:r>
            <a:r>
              <a:rPr lang="ru-RU" dirty="0"/>
              <a:t>, </a:t>
            </a:r>
            <a:r>
              <a:rPr lang="ru-RU" dirty="0" err="1"/>
              <a:t>Enterprise</a:t>
            </a:r>
            <a:r>
              <a:rPr lang="ru-RU" dirty="0"/>
              <a:t> </a:t>
            </a:r>
            <a:r>
              <a:rPr lang="ru-RU" dirty="0" err="1"/>
              <a:t>Developer</a:t>
            </a:r>
            <a:r>
              <a:rPr lang="ru-RU" dirty="0"/>
              <a:t>, </a:t>
            </a:r>
            <a:r>
              <a:rPr lang="ru-RU" dirty="0" err="1"/>
              <a:t>Enterprise</a:t>
            </a:r>
            <a:r>
              <a:rPr lang="ru-RU" dirty="0"/>
              <a:t> </a:t>
            </a:r>
            <a:r>
              <a:rPr lang="ru-RU" dirty="0" err="1"/>
              <a:t>Architect</a:t>
            </a:r>
            <a:r>
              <a:rPr lang="ru-RU" dirty="0"/>
              <a:t>.</a:t>
            </a:r>
          </a:p>
          <a:p>
            <a:r>
              <a:rPr lang="ru-RU" dirty="0" smtClean="0"/>
              <a:t>Разработан </a:t>
            </a:r>
            <a:r>
              <a:rPr lang="ru-RU" dirty="0"/>
              <a:t>и реализован новый язык программирования – </a:t>
            </a:r>
            <a:r>
              <a:rPr lang="en-US" i="1" dirty="0"/>
              <a:t>C</a:t>
            </a:r>
            <a:r>
              <a:rPr lang="ru-RU" i="1" dirty="0" smtClean="0"/>
              <a:t># </a:t>
            </a:r>
            <a:r>
              <a:rPr lang="ru-RU" dirty="0" smtClean="0"/>
              <a:t>– </a:t>
            </a:r>
            <a:r>
              <a:rPr lang="ru-RU" dirty="0"/>
              <a:t>наиболее мощный, современный и полный язык программирования в настоящее время. </a:t>
            </a:r>
          </a:p>
          <a:p>
            <a:r>
              <a:rPr lang="ru-RU" dirty="0"/>
              <a:t>Значительные расширения </a:t>
            </a:r>
            <a:r>
              <a:rPr lang="ru-RU" dirty="0" smtClean="0"/>
              <a:t>реализованы </a:t>
            </a:r>
            <a:r>
              <a:rPr lang="ru-RU" dirty="0"/>
              <a:t>в языках </a:t>
            </a:r>
            <a:r>
              <a:rPr lang="en-US" dirty="0"/>
              <a:t>Visual C</a:t>
            </a:r>
            <a:r>
              <a:rPr lang="ru-RU" dirty="0"/>
              <a:t>++ и </a:t>
            </a:r>
            <a:r>
              <a:rPr lang="en-US" dirty="0"/>
              <a:t>Visual Basic</a:t>
            </a:r>
            <a:r>
              <a:rPr lang="ru-RU" dirty="0"/>
              <a:t>. Фактически, несмотря на некоторую разницу в синтаксисе, эти языки стали “равновеликими” языку </a:t>
            </a:r>
            <a:r>
              <a:rPr lang="en-US" dirty="0"/>
              <a:t>C</a:t>
            </a:r>
            <a:r>
              <a:rPr lang="ru-RU" dirty="0"/>
              <a:t>#, предоставляя почти аналогичные возможности. Новая версия языка </a:t>
            </a:r>
            <a:r>
              <a:rPr lang="en-US" dirty="0"/>
              <a:t>Visual C</a:t>
            </a:r>
            <a:r>
              <a:rPr lang="ru-RU" dirty="0"/>
              <a:t>++, совместимая с .</a:t>
            </a:r>
            <a:r>
              <a:rPr lang="en-US" dirty="0"/>
              <a:t>NET</a:t>
            </a:r>
            <a:r>
              <a:rPr lang="ru-RU" dirty="0"/>
              <a:t>, получила название </a:t>
            </a:r>
            <a:r>
              <a:rPr lang="en-US" i="1" dirty="0"/>
              <a:t>Managed C</a:t>
            </a:r>
            <a:r>
              <a:rPr lang="ru-RU" i="1" dirty="0"/>
              <a:t>++, </a:t>
            </a:r>
            <a:r>
              <a:rPr lang="ru-RU" dirty="0"/>
              <a:t>а новая версия языка </a:t>
            </a:r>
            <a:r>
              <a:rPr lang="en-US" dirty="0"/>
              <a:t>Visual Basic</a:t>
            </a:r>
            <a:r>
              <a:rPr lang="ru-RU" dirty="0"/>
              <a:t>, совместимая с .</a:t>
            </a:r>
            <a:r>
              <a:rPr lang="en-US" dirty="0"/>
              <a:t>NET</a:t>
            </a:r>
            <a:r>
              <a:rPr lang="ru-RU" dirty="0"/>
              <a:t>, - название </a:t>
            </a:r>
            <a:r>
              <a:rPr lang="en-US" i="1" dirty="0"/>
              <a:t>Visual Basic</a:t>
            </a:r>
            <a:r>
              <a:rPr lang="ru-RU" i="1" dirty="0"/>
              <a:t>.</a:t>
            </a:r>
            <a:r>
              <a:rPr lang="en-US" i="1" dirty="0"/>
              <a:t>NET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Visual Studio.NET, 2002:</a:t>
            </a:r>
            <a:br>
              <a:rPr lang="en-US" sz="3600" dirty="0" smtClean="0"/>
            </a:br>
            <a:r>
              <a:rPr lang="ru-RU" sz="3600" dirty="0" smtClean="0"/>
              <a:t>Продолжение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0151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7992888" cy="46805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бновление </a:t>
            </a:r>
            <a:r>
              <a:rPr lang="ru-RU" dirty="0"/>
              <a:t>до версии .</a:t>
            </a:r>
            <a:r>
              <a:rPr lang="en-US" dirty="0"/>
              <a:t>NET Framework</a:t>
            </a:r>
            <a:r>
              <a:rPr lang="ru-RU" dirty="0"/>
              <a:t> </a:t>
            </a:r>
            <a:r>
              <a:rPr lang="ru-RU" dirty="0" smtClean="0"/>
              <a:t>1.1</a:t>
            </a:r>
          </a:p>
          <a:p>
            <a:r>
              <a:rPr lang="ru-RU" dirty="0" smtClean="0"/>
              <a:t> Реализация </a:t>
            </a:r>
            <a:r>
              <a:rPr lang="ru-RU" dirty="0"/>
              <a:t>версии .</a:t>
            </a:r>
            <a:r>
              <a:rPr lang="en-US" dirty="0"/>
              <a:t>NET </a:t>
            </a:r>
            <a:r>
              <a:rPr lang="ru-RU" dirty="0"/>
              <a:t>для мобильных устройств </a:t>
            </a:r>
            <a:r>
              <a:rPr lang="en-US" dirty="0" smtClean="0"/>
              <a:t>.NET </a:t>
            </a:r>
            <a:r>
              <a:rPr lang="en-US" dirty="0"/>
              <a:t>Compact Framework </a:t>
            </a:r>
            <a:r>
              <a:rPr lang="ru-RU" dirty="0"/>
              <a:t>и возможности разработки приложений для мобильных устройств средствами </a:t>
            </a:r>
            <a:r>
              <a:rPr lang="en-US" dirty="0"/>
              <a:t>Visual </a:t>
            </a:r>
            <a:r>
              <a:rPr lang="en-US" dirty="0" smtClean="0"/>
              <a:t>Studio</a:t>
            </a:r>
          </a:p>
          <a:p>
            <a:r>
              <a:rPr lang="ru-RU" dirty="0"/>
              <a:t>В</a:t>
            </a:r>
            <a:r>
              <a:rPr lang="ru-RU" dirty="0" smtClean="0"/>
              <a:t>ыпущена </a:t>
            </a:r>
            <a:r>
              <a:rPr lang="ru-RU" dirty="0"/>
              <a:t>в четырех изданиях</a:t>
            </a:r>
            <a:r>
              <a:rPr lang="en-US" dirty="0"/>
              <a:t>: </a:t>
            </a:r>
            <a:r>
              <a:rPr lang="ru-RU" dirty="0"/>
              <a:t> </a:t>
            </a:r>
            <a:r>
              <a:rPr lang="ru-RU" dirty="0" err="1"/>
              <a:t>Academic</a:t>
            </a:r>
            <a:r>
              <a:rPr lang="ru-RU" dirty="0"/>
              <a:t>, </a:t>
            </a:r>
            <a:r>
              <a:rPr lang="ru-RU" dirty="0" err="1"/>
              <a:t>Professional</a:t>
            </a:r>
            <a:r>
              <a:rPr lang="ru-RU" dirty="0"/>
              <a:t>, </a:t>
            </a:r>
            <a:r>
              <a:rPr lang="ru-RU" dirty="0" err="1"/>
              <a:t>Enterprise</a:t>
            </a:r>
            <a:r>
              <a:rPr lang="ru-RU" dirty="0"/>
              <a:t> </a:t>
            </a:r>
            <a:r>
              <a:rPr lang="ru-RU" dirty="0" err="1"/>
              <a:t>Developer</a:t>
            </a:r>
            <a:r>
              <a:rPr lang="ru-RU" dirty="0"/>
              <a:t>, </a:t>
            </a:r>
            <a:r>
              <a:rPr lang="ru-RU" dirty="0" err="1"/>
              <a:t>Enterprise</a:t>
            </a:r>
            <a:r>
              <a:rPr lang="ru-RU" dirty="0"/>
              <a:t> </a:t>
            </a:r>
            <a:r>
              <a:rPr lang="ru-RU" dirty="0" err="1" smtClean="0"/>
              <a:t>Architect</a:t>
            </a:r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“максимальном” варианте – </a:t>
            </a:r>
            <a:r>
              <a:rPr lang="en-US" dirty="0"/>
              <a:t>Enterprise Architect</a:t>
            </a:r>
            <a:r>
              <a:rPr lang="ru-RU" dirty="0"/>
              <a:t> – </a:t>
            </a:r>
            <a:r>
              <a:rPr lang="ru-RU" dirty="0" smtClean="0"/>
              <a:t>реализована </a:t>
            </a:r>
            <a:r>
              <a:rPr lang="ru-RU" dirty="0"/>
              <a:t>поддержка средств моделирования программ в стиле </a:t>
            </a:r>
            <a:r>
              <a:rPr lang="en-US" i="1" dirty="0" smtClean="0"/>
              <a:t>Microsoft </a:t>
            </a:r>
            <a:r>
              <a:rPr lang="en-US" i="1" dirty="0"/>
              <a:t>Visio</a:t>
            </a:r>
            <a:r>
              <a:rPr lang="ru-RU" i="1" dirty="0"/>
              <a:t>, </a:t>
            </a:r>
            <a:r>
              <a:rPr lang="ru-RU" dirty="0"/>
              <a:t>в том числе – поддержка </a:t>
            </a:r>
            <a:r>
              <a:rPr lang="en-US" dirty="0"/>
              <a:t>UML</a:t>
            </a:r>
            <a:r>
              <a:rPr lang="ru-RU" dirty="0"/>
              <a:t>-диаграмм, визуализирующих архитектуру приложения.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/>
          </a:bodyPr>
          <a:lstStyle/>
          <a:p>
            <a:r>
              <a:rPr lang="en-US" sz="3600" b="1" dirty="0"/>
              <a:t>Visual Studio</a:t>
            </a:r>
            <a:r>
              <a:rPr lang="ru-RU" sz="3600" b="1" dirty="0"/>
              <a:t>.</a:t>
            </a:r>
            <a:r>
              <a:rPr lang="en-US" sz="3600" b="1" dirty="0"/>
              <a:t>NET</a:t>
            </a:r>
            <a:r>
              <a:rPr lang="ru-RU" sz="3600" b="1" dirty="0"/>
              <a:t> 2003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33054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</TotalTime>
  <Words>1316</Words>
  <Application>Microsoft Office PowerPoint</Application>
  <PresentationFormat>Экран (4:3)</PresentationFormat>
  <Paragraphs>102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Возможности Visual Studio 2013 и их использование для облачных вычислений Лекция 2 История развития Visual Studio</vt:lpstr>
      <vt:lpstr>Литература по теме</vt:lpstr>
      <vt:lpstr>Продукты Microsoft в начале 1990-х гг., включенные в среду Visual Studio</vt:lpstr>
      <vt:lpstr>Первая версия среды Visual Studio  (1995; номер версии – 4.0)</vt:lpstr>
      <vt:lpstr>Visual Studio 1997 (Boston)</vt:lpstr>
      <vt:lpstr>Visual Studio 6.0 (1998, Aspen)</vt:lpstr>
      <vt:lpstr>Visual Studio.NET (2002, Rainier) </vt:lpstr>
      <vt:lpstr>Visual Studio.NET, 2002: Продолжение</vt:lpstr>
      <vt:lpstr>Visual Studio.NET 2003</vt:lpstr>
      <vt:lpstr>Visual Studio.NET 2005 (Whidbey)</vt:lpstr>
      <vt:lpstr>Visual Studio.NET 2008</vt:lpstr>
      <vt:lpstr>Visual Studio.NET 2010</vt:lpstr>
      <vt:lpstr>Visual Studio 2012</vt:lpstr>
      <vt:lpstr>Резюме</vt:lpstr>
      <vt:lpstr>Домашнее задание к лекции 2</vt:lpstr>
    </vt:vector>
  </TitlesOfParts>
  <Company>St.Petersburg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Архитектуры и модели программ и знаний. Лекция 2</dc:title>
  <dc:creator>Vladimir O. Safonov</dc:creator>
  <cp:lastModifiedBy>Vladimir O. Safonov</cp:lastModifiedBy>
  <cp:revision>171</cp:revision>
  <dcterms:created xsi:type="dcterms:W3CDTF">2001-09-03T03:38:43Z</dcterms:created>
  <dcterms:modified xsi:type="dcterms:W3CDTF">2014-05-19T08:17:06Z</dcterms:modified>
</cp:coreProperties>
</file>