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84" r:id="rId3"/>
    <p:sldId id="288" r:id="rId4"/>
    <p:sldId id="312" r:id="rId5"/>
    <p:sldId id="313" r:id="rId6"/>
    <p:sldId id="323" r:id="rId7"/>
    <p:sldId id="315" r:id="rId8"/>
    <p:sldId id="316" r:id="rId9"/>
    <p:sldId id="318" r:id="rId10"/>
    <p:sldId id="319" r:id="rId11"/>
    <p:sldId id="321" r:id="rId12"/>
    <p:sldId id="326" r:id="rId13"/>
    <p:sldId id="322" r:id="rId14"/>
    <p:sldId id="320" r:id="rId15"/>
    <p:sldId id="317" r:id="rId16"/>
    <p:sldId id="325" r:id="rId17"/>
    <p:sldId id="324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й Николаевич Павловский" initials="Е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6" autoAdjust="0"/>
    <p:restoredTop sz="51509" autoAdjust="0"/>
  </p:normalViewPr>
  <p:slideViewPr>
    <p:cSldViewPr snapToGrid="0">
      <p:cViewPr varScale="1">
        <p:scale>
          <a:sx n="61" d="100"/>
          <a:sy n="61" d="100"/>
        </p:scale>
        <p:origin x="-750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-229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4132634" cy="232460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93971" y="3020439"/>
            <a:ext cx="5486400" cy="18823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6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Перейдем ко второй</a:t>
            </a:r>
            <a:r>
              <a:rPr lang="ru-RU" baseline="0" dirty="0" smtClean="0"/>
              <a:t> большой части темы «Технологии хранения больших данных»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F73B42-7B8B-4882-A809-3559C0742A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4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42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1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8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0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2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1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0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6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3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Направленные, типизированные, гиперграфы (</a:t>
            </a:r>
            <a:r>
              <a:rPr lang="ru-RU" dirty="0" err="1" smtClean="0"/>
              <a:t>многопродуктовые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F73B42-7B8B-4882-A809-3559C0742A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7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1F73B42-7B8B-4882-A809-3559C0742A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6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4132263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C9E84F4-BCF7-46EA-9911-8EEEF4669839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F76288-4F85-4F59-B786-02C6DC4B75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234" b="40000"/>
          <a:stretch>
            <a:fillRect/>
          </a:stretch>
        </p:blipFill>
        <p:spPr bwMode="auto">
          <a:xfrm>
            <a:off x="10621645" y="0"/>
            <a:ext cx="1570355" cy="4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29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5C41-53C6-4506-9912-B8A97176D81C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3FCB-37C4-418F-8ACB-5BEB28A17ADA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64" y="240453"/>
            <a:ext cx="10772775" cy="16581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9E7-1919-4AB4-A1E8-E46B434F576F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234" b="40000"/>
          <a:stretch>
            <a:fillRect/>
          </a:stretch>
        </p:blipFill>
        <p:spPr bwMode="auto">
          <a:xfrm>
            <a:off x="10621645" y="0"/>
            <a:ext cx="1570355" cy="4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2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DB56-F002-4DBB-8550-09C3651CAADF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234" b="40000"/>
          <a:stretch>
            <a:fillRect/>
          </a:stretch>
        </p:blipFill>
        <p:spPr bwMode="auto">
          <a:xfrm>
            <a:off x="10621645" y="0"/>
            <a:ext cx="1570355" cy="4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0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DCBF-DDA7-4163-9F46-42A5B5E5F02E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F9E-C98F-4E27-990C-5CB47E27C1C6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F08-80EF-45B3-BFA1-49F448344DEE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8DB9-1EB6-4F15-A388-BEEA1B07F022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8630-FE69-44B1-86BB-3BDEFCEB2B74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E79F3C3-3F8F-4383-ABD0-2BB5D18253E2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47" y="0"/>
            <a:ext cx="1333753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·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</a:rPr>
              <a:t>Образец текста</a:t>
            </a:r>
          </a:p>
          <a:p>
            <a:pPr marL="533400" marR="0" lvl="1" indent="-346075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·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723900" marR="0" lvl="2" indent="-3683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·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  <a:p>
            <a:pPr marL="822325" marR="0" lvl="3" indent="-200025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</a:rPr>
              <a:t>Четвертый уровень</a:t>
            </a:r>
          </a:p>
          <a:p>
            <a:pPr marL="1096963" marR="0" lvl="4" indent="-195263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</a:rPr>
              <a:t>Пятый уровень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753DCCE-50A5-4545-B01C-2A0D8FBD22B4}" type="datetime1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1F76288-4F85-4F59-B786-02C6DC4B7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marR="0" indent="-177800" algn="l" defTabSz="914400" rtl="0" eaLnBrk="1" fontAlgn="auto" latinLnBrk="0" hangingPunct="1">
        <a:lnSpc>
          <a:spcPct val="85000"/>
        </a:lnSpc>
        <a:spcBef>
          <a:spcPts val="1300"/>
        </a:spcBef>
        <a:spcAft>
          <a:spcPts val="0"/>
        </a:spcAft>
        <a:buClrTx/>
        <a:buSzTx/>
        <a:buFont typeface="Calibri Light" panose="020F0302020204030204" pitchFamily="34" charset="0"/>
        <a:buChar char="·"/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3400" marR="0" indent="-346075" algn="l" defTabSz="914400" rtl="0" eaLnBrk="1" fontAlgn="auto" latinLnBrk="0" hangingPunct="1">
        <a:lnSpc>
          <a:spcPct val="85000"/>
        </a:lnSpc>
        <a:spcBef>
          <a:spcPts val="600"/>
        </a:spcBef>
        <a:spcAft>
          <a:spcPts val="0"/>
        </a:spcAft>
        <a:buClrTx/>
        <a:buSzTx/>
        <a:buFont typeface="Calibri Light" panose="020F0302020204030204" pitchFamily="34" charset="0"/>
        <a:buChar char="·"/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23900" marR="0" indent="-368300" algn="l" defTabSz="914400" rtl="0" eaLnBrk="1" fontAlgn="auto" latinLnBrk="0" hangingPunct="1">
        <a:lnSpc>
          <a:spcPct val="85000"/>
        </a:lnSpc>
        <a:spcBef>
          <a:spcPts val="600"/>
        </a:spcBef>
        <a:spcAft>
          <a:spcPts val="0"/>
        </a:spcAft>
        <a:buClrTx/>
        <a:buSzTx/>
        <a:buFont typeface="Calibri Light" panose="020F0302020204030204" pitchFamily="34" charset="0"/>
        <a:buChar char="·"/>
        <a:tabLst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325" marR="0" indent="-200025" algn="l" defTabSz="914400" rtl="0" eaLnBrk="1" fontAlgn="auto" latinLnBrk="0" hangingPunct="1">
        <a:lnSpc>
          <a:spcPct val="85000"/>
        </a:lnSpc>
        <a:spcBef>
          <a:spcPts val="600"/>
        </a:spcBef>
        <a:spcAft>
          <a:spcPts val="0"/>
        </a:spcAft>
        <a:buClrTx/>
        <a:buSzTx/>
        <a:buFont typeface="Calibri Light" panose="020F0302020204030204" pitchFamily="34" charset="0"/>
        <a:buChar char="·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63" marR="0" indent="-195263" algn="l" defTabSz="914400" rtl="0" eaLnBrk="1" fontAlgn="auto" latinLnBrk="0" hangingPunct="1">
        <a:lnSpc>
          <a:spcPct val="85000"/>
        </a:lnSpc>
        <a:spcBef>
          <a:spcPts val="600"/>
        </a:spcBef>
        <a:spcAft>
          <a:spcPts val="0"/>
        </a:spcAft>
        <a:buClrTx/>
        <a:buSzTx/>
        <a:buFont typeface="Calibri Light" panose="020F0302020204030204" pitchFamily="34" charset="0"/>
        <a:buChar char="·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b-engines.com/en/systems" TargetMode="External"/><Relationship Id="rId3" Type="http://schemas.openxmlformats.org/officeDocument/2006/relationships/hyperlink" Target="http://cassandra.apache.org/" TargetMode="External"/><Relationship Id="rId7" Type="http://schemas.openxmlformats.org/officeDocument/2006/relationships/hyperlink" Target="http://www.slideshare.net/EvgenyGazdovsky/neo4j-12938412" TargetMode="External"/><Relationship Id="rId2" Type="http://schemas.openxmlformats.org/officeDocument/2006/relationships/hyperlink" Target="http://hbase.apach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o4j.org/" TargetMode="External"/><Relationship Id="rId5" Type="http://schemas.openxmlformats.org/officeDocument/2006/relationships/hyperlink" Target="http://orgwww.mongodb.org/" TargetMode="External"/><Relationship Id="rId4" Type="http://schemas.openxmlformats.org/officeDocument/2006/relationships/hyperlink" Target="http://redis.i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EvgenyGazdovsky/neo4j-129384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Графовые</a:t>
            </a:r>
            <a:r>
              <a:rPr lang="ru-RU" dirty="0"/>
              <a:t> базы данных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396728" cy="16459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6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Java API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Node </a:t>
            </a:r>
            <a:r>
              <a:rPr lang="en-US" b="1" dirty="0" smtClean="0"/>
              <a:t>start</a:t>
            </a:r>
            <a:r>
              <a:rPr lang="en-US" dirty="0" smtClean="0"/>
              <a:t> = </a:t>
            </a:r>
            <a:r>
              <a:rPr lang="en-US" dirty="0" err="1" smtClean="0"/>
              <a:t>r.getStartNode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Node end = </a:t>
            </a:r>
            <a:r>
              <a:rPr lang="en-US" dirty="0" err="1" smtClean="0"/>
              <a:t>r.getEndNode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Node n = </a:t>
            </a:r>
            <a:r>
              <a:rPr lang="en-US" dirty="0" err="1" smtClean="0"/>
              <a:t>r.getOtherNode</a:t>
            </a:r>
            <a:r>
              <a:rPr lang="en-US" dirty="0" smtClean="0"/>
              <a:t>(start);</a:t>
            </a:r>
          </a:p>
          <a:p>
            <a:r>
              <a:rPr lang="en-US" b="1" dirty="0" smtClean="0"/>
              <a:t>Relationship</a:t>
            </a:r>
            <a:r>
              <a:rPr lang="en-US" dirty="0" smtClean="0"/>
              <a:t> x = </a:t>
            </a:r>
            <a:r>
              <a:rPr lang="en-US" dirty="0" err="1" smtClean="0"/>
              <a:t>neo.getSingleRelationship</a:t>
            </a:r>
            <a:r>
              <a:rPr lang="en-US" dirty="0" smtClean="0"/>
              <a:t>(</a:t>
            </a:r>
            <a:r>
              <a:rPr lang="en-US" dirty="0" err="1" smtClean="0"/>
              <a:t>Direction.</a:t>
            </a:r>
            <a:r>
              <a:rPr lang="en-US" b="1" dirty="0" err="1" smtClean="0"/>
              <a:t>OUTGOING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Relationship y = </a:t>
            </a:r>
            <a:r>
              <a:rPr lang="en-US" dirty="0" err="1" smtClean="0"/>
              <a:t>trinyty.getSingleRelationship</a:t>
            </a:r>
            <a:r>
              <a:rPr lang="en-US" dirty="0" smtClean="0"/>
              <a:t>(</a:t>
            </a:r>
            <a:r>
              <a:rPr lang="en-US" dirty="0" err="1" smtClean="0"/>
              <a:t>Direction.INCOMING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err="1" smtClean="0"/>
              <a:t>Itreator</a:t>
            </a:r>
            <a:r>
              <a:rPr lang="en-US" dirty="0" smtClean="0"/>
              <a:t>&lt;Relationship&gt; it = </a:t>
            </a:r>
            <a:r>
              <a:rPr lang="en-US" dirty="0" err="1" smtClean="0"/>
              <a:t>neo.getRelationships</a:t>
            </a:r>
            <a:r>
              <a:rPr lang="en-US" dirty="0" smtClean="0"/>
              <a:t>(ROOT);</a:t>
            </a:r>
          </a:p>
          <a:p>
            <a:r>
              <a:rPr lang="en-US" b="1" dirty="0" err="1" smtClean="0"/>
              <a:t>IndexManager</a:t>
            </a:r>
            <a:r>
              <a:rPr lang="en-US" dirty="0" smtClean="0"/>
              <a:t> index = </a:t>
            </a:r>
            <a:r>
              <a:rPr lang="en-US" dirty="0" err="1" smtClean="0"/>
              <a:t>graphDb.index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Index&lt;Node&gt; </a:t>
            </a:r>
            <a:r>
              <a:rPr lang="en-US" dirty="0" err="1" smtClean="0"/>
              <a:t>fulltextMovies</a:t>
            </a:r>
            <a:r>
              <a:rPr lang="en-US" dirty="0" smtClean="0"/>
              <a:t> = </a:t>
            </a:r>
            <a:r>
              <a:rPr lang="en-US" dirty="0" err="1" smtClean="0"/>
              <a:t>index.forNodes</a:t>
            </a:r>
            <a:r>
              <a:rPr lang="en-US" dirty="0" smtClean="0"/>
              <a:t>( "</a:t>
            </a:r>
            <a:r>
              <a:rPr lang="en-US" dirty="0" err="1" smtClean="0"/>
              <a:t>moviesfulltext</a:t>
            </a:r>
            <a:r>
              <a:rPr lang="en-US" dirty="0" smtClean="0"/>
              <a:t>", </a:t>
            </a:r>
            <a:r>
              <a:rPr lang="en-US" dirty="0" err="1" smtClean="0"/>
              <a:t>MapUtil.stringMap</a:t>
            </a:r>
            <a:r>
              <a:rPr lang="en-US" dirty="0" smtClean="0"/>
              <a:t>( </a:t>
            </a:r>
            <a:r>
              <a:rPr lang="en-US" dirty="0" err="1" smtClean="0"/>
              <a:t>IndexManager.PROVIDER</a:t>
            </a:r>
            <a:r>
              <a:rPr lang="en-US" dirty="0" smtClean="0"/>
              <a:t>, "</a:t>
            </a:r>
            <a:r>
              <a:rPr lang="en-US" b="1" dirty="0" err="1" smtClean="0"/>
              <a:t>lucene</a:t>
            </a:r>
            <a:r>
              <a:rPr lang="en-US" dirty="0" smtClean="0"/>
              <a:t>", "type", "</a:t>
            </a:r>
            <a:r>
              <a:rPr lang="en-US" b="1" dirty="0" err="1" smtClean="0"/>
              <a:t>fulltext</a:t>
            </a:r>
            <a:r>
              <a:rPr lang="en-US" dirty="0" smtClean="0"/>
              <a:t>" ) );</a:t>
            </a:r>
            <a:br>
              <a:rPr lang="en-US" dirty="0" smtClean="0"/>
            </a:br>
            <a:r>
              <a:rPr lang="en-US" dirty="0" err="1" smtClean="0"/>
              <a:t>fulltextMovies.add</a:t>
            </a:r>
            <a:r>
              <a:rPr lang="en-US" dirty="0" smtClean="0"/>
              <a:t>( </a:t>
            </a:r>
            <a:r>
              <a:rPr lang="en-US" dirty="0" err="1" smtClean="0"/>
              <a:t>theMatrix</a:t>
            </a:r>
            <a:r>
              <a:rPr lang="en-US" dirty="0" smtClean="0"/>
              <a:t>, "title", "The Matrix" );</a:t>
            </a:r>
            <a:br>
              <a:rPr lang="en-US" dirty="0" smtClean="0"/>
            </a:br>
            <a:r>
              <a:rPr lang="en-US" dirty="0" smtClean="0"/>
              <a:t>Node found = </a:t>
            </a:r>
            <a:r>
              <a:rPr lang="en-US" dirty="0" err="1" smtClean="0"/>
              <a:t>fulltextMovies.query</a:t>
            </a:r>
            <a:r>
              <a:rPr lang="en-US" dirty="0" smtClean="0"/>
              <a:t>( "title", "reloaded" ).</a:t>
            </a:r>
            <a:r>
              <a:rPr lang="en-US" dirty="0" err="1" smtClean="0"/>
              <a:t>getSingle</a:t>
            </a:r>
            <a:r>
              <a:rPr lang="en-US" dirty="0" smtClean="0"/>
              <a:t>();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Запросы в </a:t>
            </a:r>
            <a:r>
              <a:rPr lang="en-US" dirty="0" smtClean="0"/>
              <a:t>Neo4j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Поиск узлов и связей по индексу/</a:t>
            </a:r>
            <a:r>
              <a:rPr lang="ru-RU" dirty="0" err="1" smtClean="0"/>
              <a:t>ам</a:t>
            </a:r>
            <a:endParaRPr lang="ru-RU" dirty="0" smtClean="0"/>
          </a:p>
          <a:p>
            <a:r>
              <a:rPr lang="ru-RU" dirty="0" smtClean="0"/>
              <a:t>Траверс графа</a:t>
            </a:r>
          </a:p>
          <a:p>
            <a:pPr lvl="1"/>
            <a:r>
              <a:rPr lang="ru-RU" dirty="0" smtClean="0"/>
              <a:t>Поиск путей по заданным условиям</a:t>
            </a:r>
          </a:p>
          <a:p>
            <a:pPr lvl="1"/>
            <a:r>
              <a:rPr lang="en-US" dirty="0" err="1" smtClean="0"/>
              <a:t>TraversalDescription</a:t>
            </a:r>
            <a:r>
              <a:rPr lang="en-US" dirty="0" smtClean="0"/>
              <a:t> </a:t>
            </a:r>
            <a:r>
              <a:rPr lang="en-US" dirty="0" err="1" smtClean="0"/>
              <a:t>td_KNOWS</a:t>
            </a:r>
            <a:r>
              <a:rPr lang="en-US" dirty="0" smtClean="0"/>
              <a:t> =</a:t>
            </a:r>
            <a:r>
              <a:rPr lang="en-US" dirty="0" err="1" smtClean="0"/>
              <a:t>Traversal.description</a:t>
            </a:r>
            <a:r>
              <a:rPr lang="en-US" dirty="0" smtClean="0"/>
              <a:t>().</a:t>
            </a:r>
            <a:r>
              <a:rPr lang="en-US" dirty="0" err="1" smtClean="0"/>
              <a:t>breadthFirst</a:t>
            </a:r>
            <a:r>
              <a:rPr lang="en-US" dirty="0" smtClean="0"/>
              <a:t>().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relationships(KNOWS, OUTGOING);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Traverce</a:t>
            </a:r>
            <a:r>
              <a:rPr lang="en-US" dirty="0" smtClean="0"/>
              <a:t> t = </a:t>
            </a:r>
            <a:r>
              <a:rPr lang="en-US" dirty="0" err="1" smtClean="0"/>
              <a:t>td_KNOWS.traverce</a:t>
            </a:r>
            <a:r>
              <a:rPr lang="en-US" dirty="0" smtClean="0"/>
              <a:t>(neo);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Path p;</a:t>
            </a:r>
            <a:r>
              <a:rPr lang="ru-RU" dirty="0" smtClean="0"/>
              <a:t> </a:t>
            </a:r>
            <a:r>
              <a:rPr lang="en-US" dirty="0" err="1" smtClean="0"/>
              <a:t>Iterator</a:t>
            </a:r>
            <a:r>
              <a:rPr lang="en-US" dirty="0" smtClean="0"/>
              <a:t>&lt;Path&gt; paths = </a:t>
            </a:r>
            <a:r>
              <a:rPr lang="en-US" dirty="0" err="1" smtClean="0"/>
              <a:t>t.iterator</a:t>
            </a:r>
            <a:r>
              <a:rPr lang="en-US" dirty="0" smtClean="0"/>
              <a:t>();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for (Relationship n : relationships) {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…</a:t>
            </a:r>
            <a:br>
              <a:rPr lang="ru-RU" dirty="0" smtClean="0"/>
            </a:br>
            <a:r>
              <a:rPr lang="ru-RU" dirty="0" smtClean="0"/>
              <a:t>}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на </a:t>
            </a:r>
            <a:r>
              <a:rPr lang="en-US" dirty="0" err="1" smtClean="0"/>
              <a:t>php</a:t>
            </a:r>
            <a:r>
              <a:rPr lang="en-US" dirty="0" smtClean="0"/>
              <a:t> (Neo4jPHP)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r>
              <a:rPr lang="en-US" dirty="0" err="1" smtClean="0"/>
              <a:t>keanu</a:t>
            </a:r>
            <a:r>
              <a:rPr lang="en-US" dirty="0" smtClean="0"/>
              <a:t>-&gt;</a:t>
            </a:r>
            <a:r>
              <a:rPr lang="en-US" dirty="0" err="1" smtClean="0"/>
              <a:t>relateTo</a:t>
            </a:r>
            <a:r>
              <a:rPr lang="en-US" dirty="0" smtClean="0"/>
              <a:t>($matrix, 'IN')-&gt;save(); 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laurence</a:t>
            </a:r>
            <a:r>
              <a:rPr lang="en-US" dirty="0" smtClean="0"/>
              <a:t>-&gt;</a:t>
            </a:r>
            <a:r>
              <a:rPr lang="en-US" dirty="0" err="1" smtClean="0"/>
              <a:t>relateTo</a:t>
            </a:r>
            <a:r>
              <a:rPr lang="en-US" dirty="0" smtClean="0"/>
              <a:t>($matrix, 'IN')-&gt;save();</a:t>
            </a:r>
          </a:p>
          <a:p>
            <a:r>
              <a:rPr lang="en-US" dirty="0" smtClean="0"/>
              <a:t>$path = $</a:t>
            </a:r>
            <a:r>
              <a:rPr lang="en-US" dirty="0" err="1" smtClean="0"/>
              <a:t>keanu</a:t>
            </a:r>
            <a:r>
              <a:rPr lang="en-US" dirty="0" smtClean="0"/>
              <a:t>-&gt;</a:t>
            </a:r>
            <a:r>
              <a:rPr lang="en-US" dirty="0" err="1" smtClean="0"/>
              <a:t>findPathsTo</a:t>
            </a:r>
            <a:r>
              <a:rPr lang="en-US" dirty="0" smtClean="0"/>
              <a:t>($</a:t>
            </a:r>
            <a:r>
              <a:rPr lang="en-US" dirty="0" err="1" smtClean="0"/>
              <a:t>kevin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	-&gt;</a:t>
            </a:r>
            <a:r>
              <a:rPr lang="en-US" dirty="0" err="1" smtClean="0"/>
              <a:t>setMaxDepth</a:t>
            </a:r>
            <a:r>
              <a:rPr lang="en-US" dirty="0" smtClean="0"/>
              <a:t>(12) </a:t>
            </a:r>
            <a:br>
              <a:rPr lang="en-US" dirty="0" smtClean="0"/>
            </a:br>
            <a:r>
              <a:rPr lang="en-US" dirty="0" smtClean="0"/>
              <a:t>	-&gt;</a:t>
            </a:r>
            <a:r>
              <a:rPr lang="en-US" dirty="0" err="1" smtClean="0"/>
              <a:t>getSinglePath</a:t>
            </a:r>
            <a:r>
              <a:rPr lang="en-US" dirty="0" smtClean="0"/>
              <a:t>();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</a:t>
            </a:r>
            <a:r>
              <a:rPr lang="en-US" dirty="0" smtClean="0"/>
              <a:t>Neo4j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ACID</a:t>
            </a:r>
          </a:p>
          <a:p>
            <a:r>
              <a:rPr lang="ru-RU" dirty="0" err="1" smtClean="0"/>
              <a:t>Многопоточность</a:t>
            </a:r>
            <a:endParaRPr lang="ru-RU" dirty="0" smtClean="0"/>
          </a:p>
          <a:p>
            <a:r>
              <a:rPr lang="ru-RU" dirty="0" smtClean="0"/>
              <a:t>Транзакции только на запись</a:t>
            </a:r>
          </a:p>
          <a:p>
            <a:r>
              <a:rPr lang="ru-RU" dirty="0" smtClean="0"/>
              <a:t>Встроенные алгоритмы</a:t>
            </a:r>
            <a:endParaRPr lang="ru-RU" b="1" dirty="0" smtClean="0"/>
          </a:p>
          <a:p>
            <a:pPr lvl="1"/>
            <a:r>
              <a:rPr lang="ru-RU" dirty="0" smtClean="0"/>
              <a:t>Обход в ширину и в глубину</a:t>
            </a:r>
          </a:p>
          <a:p>
            <a:pPr lvl="1"/>
            <a:r>
              <a:rPr lang="ru-RU" dirty="0" smtClean="0"/>
              <a:t>Поиск пути </a:t>
            </a:r>
            <a:r>
              <a:rPr lang="ru-RU" dirty="0" err="1" smtClean="0"/>
              <a:t>Дейкстры</a:t>
            </a:r>
            <a:endParaRPr lang="ru-RU" dirty="0" smtClean="0"/>
          </a:p>
          <a:p>
            <a:pPr lvl="1"/>
            <a:r>
              <a:rPr lang="ru-RU" dirty="0" smtClean="0"/>
              <a:t>Поиск всех путей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Neo4j </a:t>
            </a:r>
            <a:r>
              <a:rPr lang="en-US" dirty="0" err="1" smtClean="0"/>
              <a:t>WebAdmin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061" y="1971137"/>
            <a:ext cx="8128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Gephi</a:t>
            </a:r>
            <a:r>
              <a:rPr lang="en-US" dirty="0" smtClean="0"/>
              <a:t> – open-source </a:t>
            </a:r>
            <a:r>
              <a:rPr lang="ru-RU" dirty="0" smtClean="0"/>
              <a:t>инструмент анализа и визуализации сетей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141" y="2293183"/>
            <a:ext cx="6306598" cy="311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97" y="1878785"/>
            <a:ext cx="3810393" cy="439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Графовые</a:t>
            </a:r>
            <a:r>
              <a:rPr lang="ru-RU" dirty="0" smtClean="0"/>
              <a:t> базы и </a:t>
            </a:r>
            <a:r>
              <a:rPr lang="ru-RU" dirty="0" err="1" smtClean="0"/>
              <a:t>распределенность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6657" y="2011680"/>
            <a:ext cx="4112320" cy="3766185"/>
          </a:xfrm>
        </p:spPr>
        <p:txBody>
          <a:bodyPr/>
          <a:lstStyle/>
          <a:p>
            <a:r>
              <a:rPr lang="ru-RU" dirty="0" smtClean="0"/>
              <a:t>Проблемы:</a:t>
            </a:r>
          </a:p>
          <a:p>
            <a:pPr lvl="1"/>
            <a:r>
              <a:rPr lang="ru-RU" dirty="0" smtClean="0"/>
              <a:t>Операции обхода графа (в ширину и в глубину)</a:t>
            </a:r>
          </a:p>
          <a:p>
            <a:pPr lvl="1"/>
            <a:r>
              <a:rPr lang="ru-RU" dirty="0" smtClean="0"/>
              <a:t>Поиск пути</a:t>
            </a:r>
          </a:p>
          <a:p>
            <a:r>
              <a:rPr lang="ru-RU" dirty="0" smtClean="0"/>
              <a:t>Возможный вариант</a:t>
            </a:r>
          </a:p>
          <a:p>
            <a:pPr lvl="1"/>
            <a:r>
              <a:rPr lang="ru-RU" dirty="0" smtClean="0"/>
              <a:t>Наименьшее сечение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91933" y="1965185"/>
            <a:ext cx="3115159" cy="3766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Pregel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(Google)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GraphLab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(CMU/UW)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Giraph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(Apache), used in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PowerGraph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GraphLab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Org)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GrapChi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GraphLab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Org)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Cassovary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(Twitter)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Naiad (Microsoft Research)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338089" y="1934188"/>
            <a:ext cx="3394128" cy="3766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GraphBuilder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(Intel Labs)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Neo4j (Neo Technology)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Grappa (UW)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MLBase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(Berkeley)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GraphX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(Berkeley)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Stinger (Georgia Tech)</a:t>
            </a: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bigML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7800" lvl="0" indent="-177800">
              <a:lnSpc>
                <a:spcPct val="85000"/>
              </a:lnSpc>
              <a:spcBef>
                <a:spcPts val="1300"/>
              </a:spcBef>
              <a:buFont typeface="Calibri Light" panose="020F0302020204030204" pitchFamily="34" charset="0"/>
              <a:buChar char="·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DEX (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Sparsity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Technologies)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 Выберите свое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8613" name="Picture 5" descr="C:\Users\yury\AppData\Local\Microsoft\Windows\Temporary Internet Files\Content.IE5\62GNZ9OF\Новый документ.png"/>
          <p:cNvPicPr>
            <a:picLocks noChangeAspect="1" noChangeArrowheads="1"/>
          </p:cNvPicPr>
          <p:nvPr/>
        </p:nvPicPr>
        <p:blipFill>
          <a:blip r:embed="rId2" cstate="print"/>
          <a:srcRect t="10629" r="8216" b="21339"/>
          <a:stretch>
            <a:fillRect/>
          </a:stretch>
        </p:blipFill>
        <p:spPr bwMode="auto">
          <a:xfrm>
            <a:off x="1675883" y="1735810"/>
            <a:ext cx="8057052" cy="447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Официальный сайт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http://hbase.apache.org</a:t>
            </a:r>
            <a:r>
              <a:rPr lang="en-US" dirty="0" smtClean="0"/>
              <a:t> </a:t>
            </a:r>
          </a:p>
          <a:p>
            <a:r>
              <a:rPr lang="ru-RU" dirty="0" smtClean="0"/>
              <a:t>Официальный сайт </a:t>
            </a:r>
            <a:r>
              <a:rPr lang="en-US" dirty="0" smtClean="0"/>
              <a:t>Cassandra  </a:t>
            </a:r>
            <a:r>
              <a:rPr lang="en-US" dirty="0" smtClean="0">
                <a:hlinkClick r:id="rId3"/>
              </a:rPr>
              <a:t>http://cassandra.apache.org</a:t>
            </a:r>
            <a:r>
              <a:rPr lang="en-US" dirty="0" smtClean="0"/>
              <a:t> </a:t>
            </a:r>
          </a:p>
          <a:p>
            <a:r>
              <a:rPr lang="ru-RU" dirty="0" smtClean="0"/>
              <a:t>Официальный сайт </a:t>
            </a:r>
            <a:r>
              <a:rPr lang="en-US" dirty="0" err="1" smtClean="0"/>
              <a:t>Redis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</a:t>
            </a:r>
            <a:r>
              <a:rPr lang="ru-RU" dirty="0" err="1" smtClean="0">
                <a:hlinkClick r:id="rId4"/>
              </a:rPr>
              <a:t>redis.io</a:t>
            </a:r>
            <a:r>
              <a:rPr lang="en-US" dirty="0" smtClean="0"/>
              <a:t> </a:t>
            </a:r>
          </a:p>
          <a:p>
            <a:r>
              <a:rPr lang="ru-RU" dirty="0" smtClean="0"/>
              <a:t>Официальный сайт </a:t>
            </a:r>
            <a:r>
              <a:rPr lang="en-US" dirty="0" smtClean="0"/>
              <a:t>M</a:t>
            </a:r>
            <a:r>
              <a:rPr lang="ru-RU" dirty="0" err="1" smtClean="0"/>
              <a:t>ongo</a:t>
            </a:r>
            <a:r>
              <a:rPr lang="en-US" dirty="0" smtClean="0"/>
              <a:t>DB </a:t>
            </a:r>
            <a:r>
              <a:rPr lang="en-US" dirty="0" smtClean="0">
                <a:hlinkClick r:id="rId5"/>
              </a:rPr>
              <a:t>http://</a:t>
            </a:r>
            <a:r>
              <a:rPr lang="ru-RU" dirty="0" err="1" smtClean="0">
                <a:hlinkClick r:id="rId5"/>
              </a:rPr>
              <a:t>orgwww.mongodb.org</a:t>
            </a:r>
            <a:r>
              <a:rPr lang="en-US" dirty="0" smtClean="0"/>
              <a:t> </a:t>
            </a:r>
          </a:p>
          <a:p>
            <a:r>
              <a:rPr lang="ru-RU" dirty="0" smtClean="0"/>
              <a:t>Официальный сайт </a:t>
            </a:r>
            <a:r>
              <a:rPr lang="en-US" dirty="0" smtClean="0"/>
              <a:t> Neo4j </a:t>
            </a:r>
            <a:r>
              <a:rPr lang="en-US" dirty="0" smtClean="0">
                <a:hlinkClick r:id="rId6"/>
              </a:rPr>
              <a:t>http://neo4j.org</a:t>
            </a:r>
            <a:r>
              <a:rPr lang="en-US" dirty="0" smtClean="0"/>
              <a:t> </a:t>
            </a:r>
          </a:p>
          <a:p>
            <a:r>
              <a:rPr lang="ru-RU" dirty="0" smtClean="0"/>
              <a:t>Использованы материалы презентации </a:t>
            </a:r>
            <a:r>
              <a:rPr lang="en-US" dirty="0" err="1" smtClean="0"/>
              <a:t>NeoNechnology</a:t>
            </a:r>
            <a:r>
              <a:rPr lang="en-US" dirty="0" smtClean="0"/>
              <a:t> </a:t>
            </a:r>
            <a:r>
              <a:rPr lang="ru-RU" i="1" dirty="0" err="1" smtClean="0">
                <a:hlinkClick r:id="rId7"/>
              </a:rPr>
              <a:t>www.slideshare.net</a:t>
            </a:r>
            <a:r>
              <a:rPr lang="ru-RU" i="1" dirty="0" smtClean="0">
                <a:hlinkClick r:id="rId7"/>
              </a:rPr>
              <a:t>/</a:t>
            </a:r>
            <a:r>
              <a:rPr lang="ru-RU" i="1" dirty="0" err="1" smtClean="0">
                <a:hlinkClick r:id="rId7"/>
              </a:rPr>
              <a:t>EvgenyGazdovsky</a:t>
            </a:r>
            <a:r>
              <a:rPr lang="ru-RU" i="1" dirty="0" smtClean="0">
                <a:hlinkClick r:id="rId7"/>
              </a:rPr>
              <a:t>/</a:t>
            </a:r>
            <a:r>
              <a:rPr lang="ru-RU" b="1" i="1" dirty="0" smtClean="0">
                <a:hlinkClick r:id="rId7"/>
              </a:rPr>
              <a:t>neo4j</a:t>
            </a:r>
            <a:r>
              <a:rPr lang="ru-RU" i="1" dirty="0" smtClean="0">
                <a:hlinkClick r:id="rId7"/>
              </a:rPr>
              <a:t>-12938412</a:t>
            </a:r>
            <a:endParaRPr lang="ru-RU" dirty="0" smtClean="0"/>
          </a:p>
          <a:p>
            <a:r>
              <a:rPr lang="ru-RU" dirty="0" smtClean="0"/>
              <a:t>Сравнение десятков </a:t>
            </a:r>
            <a:r>
              <a:rPr lang="en-US" dirty="0" smtClean="0"/>
              <a:t>RDBMS</a:t>
            </a:r>
            <a:r>
              <a:rPr lang="ru-RU" dirty="0" smtClean="0"/>
              <a:t> и </a:t>
            </a:r>
            <a:r>
              <a:rPr lang="en-US" dirty="0" err="1" smtClean="0"/>
              <a:t>NoSQL</a:t>
            </a:r>
            <a:r>
              <a:rPr lang="ru-RU" dirty="0" smtClean="0"/>
              <a:t> систем </a:t>
            </a:r>
            <a:r>
              <a:rPr lang="en-US" dirty="0" smtClean="0">
                <a:hlinkClick r:id="rId8"/>
              </a:rPr>
              <a:t>http://db-engines.com/en/systems</a:t>
            </a:r>
            <a:r>
              <a:rPr lang="en-US" dirty="0" smtClean="0"/>
              <a:t> 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Графовые</a:t>
            </a:r>
            <a:r>
              <a:rPr lang="ru-RU" dirty="0" smtClean="0"/>
              <a:t> базы данных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Neo4j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</a:t>
            </a:r>
            <a:r>
              <a:rPr lang="ru-RU" dirty="0" err="1" smtClean="0"/>
              <a:t>графовых</a:t>
            </a:r>
            <a:r>
              <a:rPr lang="ru-RU" dirty="0" smtClean="0"/>
              <a:t> баз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Используют узлы, связи между узлами, свойства узлов и связей в виде пар «ключ-значение»</a:t>
            </a:r>
            <a:endParaRPr lang="en-US" dirty="0" smtClean="0"/>
          </a:p>
          <a:p>
            <a:r>
              <a:rPr lang="ru-RU" dirty="0" smtClean="0"/>
              <a:t>Предоставляют доступ к данным в виде операций обхода графа (поиск узла, переход к соседям, …)</a:t>
            </a:r>
            <a:endParaRPr lang="en-US" dirty="0" smtClean="0"/>
          </a:p>
          <a:p>
            <a:r>
              <a:rPr lang="ru-RU" dirty="0" smtClean="0"/>
              <a:t>Для подходящих массивов данных работают быстрее</a:t>
            </a:r>
            <a:endParaRPr lang="en-US" dirty="0" smtClean="0"/>
          </a:p>
          <a:p>
            <a:r>
              <a:rPr lang="ru-RU" dirty="0" smtClean="0"/>
              <a:t>Не используют сложных схем данных для быстрого захвата (сохранения) и изменения данных</a:t>
            </a:r>
            <a:endParaRPr lang="en-US" dirty="0" smtClean="0"/>
          </a:p>
          <a:p>
            <a:r>
              <a:rPr lang="ru-RU" dirty="0" smtClean="0"/>
              <a:t>Типичная схема данных</a:t>
            </a:r>
            <a:r>
              <a:rPr lang="en-US" dirty="0" smtClean="0"/>
              <a:t>: RDF</a:t>
            </a:r>
          </a:p>
          <a:p>
            <a:r>
              <a:rPr lang="ru-RU" dirty="0" smtClean="0"/>
              <a:t>Приложения</a:t>
            </a:r>
            <a:r>
              <a:rPr lang="en-US" dirty="0" smtClean="0"/>
              <a:t>:</a:t>
            </a:r>
            <a:r>
              <a:rPr lang="ru-RU" dirty="0" smtClean="0"/>
              <a:t> хранение и анализ сложных связанных данных, например, системы, увязывающие данные из разных источников о связях одних и тех же объектов; анализ и визуализация социальных сетей</a:t>
            </a:r>
            <a:endParaRPr lang="en-US" dirty="0" smtClean="0"/>
          </a:p>
          <a:p>
            <a:r>
              <a:rPr lang="ru-RU" dirty="0" smtClean="0"/>
              <a:t>Примеры</a:t>
            </a:r>
            <a:r>
              <a:rPr lang="en-US" dirty="0" smtClean="0"/>
              <a:t>: Neo4J, DB2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графов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788" t="21668" r="26832" b="7378"/>
          <a:stretch>
            <a:fillRect/>
          </a:stretch>
        </p:blipFill>
        <p:spPr bwMode="auto">
          <a:xfrm>
            <a:off x="1053884" y="2092272"/>
            <a:ext cx="2324747" cy="222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299" y="1572548"/>
            <a:ext cx="5201215" cy="274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rus-map.ru/311050_SMALL_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4605" y="2467191"/>
            <a:ext cx="2741694" cy="372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Позиционирование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err="1" smtClean="0">
                <a:hlinkClick r:id="rId3"/>
              </a:rPr>
              <a:t>www.slideshare.net</a:t>
            </a:r>
            <a:r>
              <a:rPr lang="ru-RU" i="1" dirty="0" smtClean="0">
                <a:hlinkClick r:id="rId3"/>
              </a:rPr>
              <a:t>/</a:t>
            </a:r>
            <a:r>
              <a:rPr lang="ru-RU" i="1" dirty="0" err="1" smtClean="0">
                <a:hlinkClick r:id="rId3"/>
              </a:rPr>
              <a:t>EvgenyGazdovsky</a:t>
            </a:r>
            <a:r>
              <a:rPr lang="ru-RU" i="1" dirty="0" smtClean="0">
                <a:hlinkClick r:id="rId3"/>
              </a:rPr>
              <a:t>/</a:t>
            </a:r>
            <a:r>
              <a:rPr lang="ru-RU" b="1" i="1" dirty="0" smtClean="0">
                <a:hlinkClick r:id="rId3"/>
              </a:rPr>
              <a:t>neo4j</a:t>
            </a:r>
            <a:r>
              <a:rPr lang="ru-RU" i="1" dirty="0" smtClean="0">
                <a:hlinkClick r:id="rId3"/>
              </a:rPr>
              <a:t>-12938412</a:t>
            </a:r>
            <a:r>
              <a:rPr lang="ru-RU" i="1" dirty="0" smtClean="0"/>
              <a:t> </a:t>
            </a:r>
            <a:r>
              <a:rPr lang="en-US" i="1" dirty="0" smtClean="0"/>
              <a:t> </a:t>
            </a:r>
            <a:r>
              <a:rPr lang="ru-RU" i="1" dirty="0" smtClean="0"/>
              <a:t>и далее по </a:t>
            </a:r>
            <a:r>
              <a:rPr lang="en-US" i="1" dirty="0" smtClean="0"/>
              <a:t>neo4j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084" y="2092756"/>
            <a:ext cx="68389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Neo4j — </a:t>
            </a:r>
            <a:r>
              <a:rPr lang="ru-RU" dirty="0" smtClean="0"/>
              <a:t>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Встраиваемая </a:t>
            </a:r>
            <a:r>
              <a:rPr lang="en-US" dirty="0" smtClean="0"/>
              <a:t>Java </a:t>
            </a:r>
            <a:r>
              <a:rPr lang="ru-RU" dirty="0" err="1" smtClean="0"/>
              <a:t>СуБД</a:t>
            </a:r>
            <a:endParaRPr lang="ru-RU" dirty="0" smtClean="0"/>
          </a:p>
          <a:p>
            <a:r>
              <a:rPr lang="ru-RU" dirty="0" smtClean="0"/>
              <a:t>Полностью </a:t>
            </a:r>
            <a:r>
              <a:rPr lang="en-US" dirty="0" smtClean="0"/>
              <a:t>ACID</a:t>
            </a:r>
          </a:p>
          <a:p>
            <a:r>
              <a:rPr lang="ru-RU" dirty="0" smtClean="0"/>
              <a:t>Фреймворк построения индексов</a:t>
            </a:r>
          </a:p>
          <a:p>
            <a:r>
              <a:rPr lang="ru-RU" dirty="0" smtClean="0"/>
              <a:t>Поддержка 24/7 с 2003 года</a:t>
            </a:r>
          </a:p>
          <a:p>
            <a:r>
              <a:rPr lang="ru-RU" dirty="0" smtClean="0"/>
              <a:t>Высоко доступная кластеризация (</a:t>
            </a:r>
            <a:r>
              <a:rPr lang="en-US" dirty="0" smtClean="0"/>
              <a:t>CA)</a:t>
            </a:r>
          </a:p>
          <a:p>
            <a:r>
              <a:rPr lang="ru-RU" dirty="0" smtClean="0"/>
              <a:t>Большое </a:t>
            </a:r>
            <a:r>
              <a:rPr lang="ru-RU" dirty="0" err="1" smtClean="0"/>
              <a:t>комьюнити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данных </a:t>
            </a:r>
            <a:r>
              <a:rPr lang="en-US" dirty="0" smtClean="0"/>
              <a:t>Neo4j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105" y="2135780"/>
            <a:ext cx="68199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Интерфейсы </a:t>
            </a:r>
            <a:r>
              <a:rPr lang="en-US" dirty="0" smtClean="0"/>
              <a:t>Neo4j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Java, Ruby, Python API</a:t>
            </a:r>
          </a:p>
          <a:p>
            <a:r>
              <a:rPr lang="en-US" dirty="0" smtClean="0"/>
              <a:t>Embedded Java API</a:t>
            </a:r>
          </a:p>
          <a:p>
            <a:r>
              <a:rPr lang="en-US" dirty="0" smtClean="0"/>
              <a:t>Blueprints, Gremlin</a:t>
            </a:r>
          </a:p>
          <a:p>
            <a:r>
              <a:rPr lang="en-US" dirty="0" err="1" smtClean="0"/>
              <a:t>Cypher</a:t>
            </a:r>
            <a:r>
              <a:rPr lang="en-US" dirty="0" smtClean="0"/>
              <a:t> Query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Java API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String STORAGE = "/home/</a:t>
            </a:r>
            <a:r>
              <a:rPr lang="en-US" dirty="0" err="1" smtClean="0"/>
              <a:t>foo</a:t>
            </a:r>
            <a:r>
              <a:rPr lang="en-US" dirty="0" smtClean="0"/>
              <a:t>/data“;</a:t>
            </a:r>
            <a:br>
              <a:rPr lang="en-US" dirty="0" smtClean="0"/>
            </a:br>
            <a:r>
              <a:rPr lang="en-US" dirty="0" err="1" smtClean="0"/>
              <a:t>EmbeddedGraphDatabase</a:t>
            </a:r>
            <a:r>
              <a:rPr lang="en-US" dirty="0" smtClean="0"/>
              <a:t> </a:t>
            </a:r>
            <a:r>
              <a:rPr lang="en-US" dirty="0" err="1" smtClean="0"/>
              <a:t>graphDb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graphDb</a:t>
            </a:r>
            <a:r>
              <a:rPr lang="en-US" dirty="0" smtClean="0"/>
              <a:t> = new </a:t>
            </a:r>
            <a:r>
              <a:rPr lang="en-US" dirty="0" err="1" smtClean="0"/>
              <a:t>EmbeddedGraphDatabase</a:t>
            </a:r>
            <a:r>
              <a:rPr lang="en-US" dirty="0" smtClean="0"/>
              <a:t>(STORAGE);</a:t>
            </a:r>
            <a:br>
              <a:rPr lang="en-US" dirty="0" smtClean="0"/>
            </a:br>
            <a:r>
              <a:rPr lang="en-US" dirty="0" smtClean="0"/>
              <a:t>Node root = </a:t>
            </a:r>
            <a:r>
              <a:rPr lang="en-US" dirty="0" err="1" smtClean="0"/>
              <a:t>graphDb.getReferenceNode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Node neo = </a:t>
            </a:r>
            <a:r>
              <a:rPr lang="en-US" dirty="0" err="1" smtClean="0"/>
              <a:t>graphDb.createNode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err="1" smtClean="0"/>
              <a:t>neo.setProperty</a:t>
            </a:r>
            <a:r>
              <a:rPr lang="en-US" dirty="0" smtClean="0"/>
              <a:t>("name", "Thomas Anderson");</a:t>
            </a:r>
            <a:br>
              <a:rPr lang="en-US" dirty="0" smtClean="0"/>
            </a:br>
            <a:r>
              <a:rPr lang="en-US" dirty="0" err="1" smtClean="0"/>
              <a:t>neo.setProperty</a:t>
            </a:r>
            <a:r>
              <a:rPr lang="en-US" dirty="0" smtClean="0"/>
              <a:t>("age", 29);</a:t>
            </a:r>
            <a:br>
              <a:rPr lang="en-US" dirty="0" smtClean="0"/>
            </a:br>
            <a:r>
              <a:rPr lang="en-US" dirty="0" smtClean="0"/>
              <a:t>Node trinity = </a:t>
            </a:r>
            <a:r>
              <a:rPr lang="en-US" dirty="0" err="1" smtClean="0"/>
              <a:t>graphDb.createNode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err="1" smtClean="0"/>
              <a:t>trinity.setProperty</a:t>
            </a:r>
            <a:r>
              <a:rPr lang="en-US" dirty="0" smtClean="0"/>
              <a:t>("name", "Trinity");</a:t>
            </a:r>
          </a:p>
          <a:p>
            <a:r>
              <a:rPr lang="en-US" dirty="0" err="1" smtClean="0"/>
              <a:t>root.createRelationshipTo</a:t>
            </a:r>
            <a:r>
              <a:rPr lang="en-US" dirty="0" smtClean="0"/>
              <a:t>(neo, ROOT);</a:t>
            </a:r>
            <a:br>
              <a:rPr lang="en-US" dirty="0" smtClean="0"/>
            </a:br>
            <a:r>
              <a:rPr lang="en-US" dirty="0" smtClean="0"/>
              <a:t>Relationship r;</a:t>
            </a:r>
            <a:br>
              <a:rPr lang="en-US" dirty="0" smtClean="0"/>
            </a:br>
            <a:r>
              <a:rPr lang="en-US" dirty="0" smtClean="0"/>
              <a:t>r = </a:t>
            </a:r>
            <a:r>
              <a:rPr lang="en-US" dirty="0" err="1" smtClean="0"/>
              <a:t>neo.createRelationshipTo</a:t>
            </a:r>
            <a:r>
              <a:rPr lang="en-US" dirty="0" smtClean="0"/>
              <a:t>(trinity, KNOWS);</a:t>
            </a:r>
            <a:br>
              <a:rPr lang="en-US" dirty="0" smtClean="0"/>
            </a:br>
            <a:r>
              <a:rPr lang="en-US" dirty="0" err="1" smtClean="0"/>
              <a:t>r.setProperty</a:t>
            </a:r>
            <a:r>
              <a:rPr lang="en-US" dirty="0" smtClean="0"/>
              <a:t>("age", "3 days")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6288-4F85-4F59-B786-02C6DC4B752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лекций Интуит">
  <a:themeElements>
    <a:clrScheme name="Метрополия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лекций Интуит</Template>
  <TotalTime>1316</TotalTime>
  <Words>429</Words>
  <Application>Microsoft Office PowerPoint</Application>
  <PresentationFormat>Произвольный</PresentationFormat>
  <Paragraphs>105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лекций Интуит</vt:lpstr>
      <vt:lpstr>Графовые базы данных</vt:lpstr>
      <vt:lpstr>Графовые базы данных</vt:lpstr>
      <vt:lpstr>Свойства графовых баз данных</vt:lpstr>
      <vt:lpstr>Примеры графов</vt:lpstr>
      <vt:lpstr>Позиционирование</vt:lpstr>
      <vt:lpstr>Neo4j — это</vt:lpstr>
      <vt:lpstr>Схема данных Neo4j</vt:lpstr>
      <vt:lpstr>Интерфейсы Neo4j</vt:lpstr>
      <vt:lpstr>Embedded Java API</vt:lpstr>
      <vt:lpstr>Embedded Java API</vt:lpstr>
      <vt:lpstr>Запросы в Neo4j</vt:lpstr>
      <vt:lpstr>Пример на php (Neo4jPHP)</vt:lpstr>
      <vt:lpstr>Свойства Neo4j</vt:lpstr>
      <vt:lpstr>Neo4j WebAdmin</vt:lpstr>
      <vt:lpstr>Gephi – open-source инструмент анализа и визуализации сетей</vt:lpstr>
      <vt:lpstr>Графовые базы и распределенность</vt:lpstr>
      <vt:lpstr>Заключение. Выберите свое</vt:lpstr>
      <vt:lpstr>Ссылки и литература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хранения больших данных</dc:title>
  <dc:creator>Yury Anikin</dc:creator>
  <cp:lastModifiedBy>rana</cp:lastModifiedBy>
  <cp:revision>25</cp:revision>
  <dcterms:created xsi:type="dcterms:W3CDTF">2014-02-09T23:27:10Z</dcterms:created>
  <dcterms:modified xsi:type="dcterms:W3CDTF">2014-03-18T13:50:39Z</dcterms:modified>
</cp:coreProperties>
</file>