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22"/>
  </p:notesMasterIdLst>
  <p:sldIdLst>
    <p:sldId id="256" r:id="rId2"/>
    <p:sldId id="275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F63F8B-7CB9-4D83-AED2-2DF14B5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D2BAA-42EA-4987-8213-EDACD5BB1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0AAA-90EE-4400-9B7F-FDA72805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52A8-285D-4DAD-B138-945EF1DC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7E44-4516-4AEB-8D61-C4E424C8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E7E5-E3E1-4587-81DA-DCBE7832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1AD90A2-47A1-43A9-8C44-7446FC7F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r>
              <a:rPr lang="en-US" sz="4000" b="1" dirty="0" smtClean="0"/>
              <a:t>         </a:t>
            </a:r>
            <a:r>
              <a:rPr lang="ru-RU" sz="4000" b="1" dirty="0" smtClean="0"/>
              <a:t>Основы современных        </a:t>
            </a:r>
            <a:br>
              <a:rPr lang="ru-RU" sz="4000" b="1" dirty="0" smtClean="0"/>
            </a:br>
            <a:r>
              <a:rPr lang="en-US" sz="4000" b="1" dirty="0" smtClean="0"/>
              <a:t>         </a:t>
            </a:r>
            <a:r>
              <a:rPr lang="ru-RU" sz="4000" b="1" dirty="0" smtClean="0"/>
              <a:t>операционных систем</a:t>
            </a:r>
            <a:br>
              <a:rPr lang="ru-RU" sz="4000" b="1" dirty="0" smtClean="0"/>
            </a:br>
            <a:r>
              <a:rPr lang="en-US" sz="4000" b="1" dirty="0" smtClean="0"/>
              <a:t>                          </a:t>
            </a:r>
            <a:r>
              <a:rPr lang="ru-RU" sz="3200" i="1" dirty="0" smtClean="0"/>
              <a:t>Лекция </a:t>
            </a:r>
            <a:r>
              <a:rPr lang="en-US" sz="3200" i="1" dirty="0" smtClean="0"/>
              <a:t>8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34350" cy="1108075"/>
          </a:xfrm>
        </p:spPr>
        <p:txBody>
          <a:bodyPr/>
          <a:lstStyle/>
          <a:p>
            <a:r>
              <a:rPr lang="ru-RU" sz="2800" b="1" dirty="0"/>
              <a:t>Очередь готовых процессов и очереди </a:t>
            </a:r>
            <a:r>
              <a:rPr lang="ru-RU" sz="2800" b="1" dirty="0" smtClean="0"/>
              <a:t>к различным устройствам </a:t>
            </a:r>
            <a:r>
              <a:rPr lang="ru-RU" sz="2800" b="1" dirty="0"/>
              <a:t>ввода-вывода</a:t>
            </a:r>
            <a:endParaRPr lang="en-US" sz="2800" b="1" dirty="0"/>
          </a:p>
        </p:txBody>
      </p:sp>
      <p:pic>
        <p:nvPicPr>
          <p:cNvPr id="7" name="Content Placeholder 6" descr="Fig_8.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547195"/>
            <a:ext cx="5357850" cy="482016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329642" cy="1055673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Графическое представление диспетчеризации процессов</a:t>
            </a:r>
            <a:endParaRPr lang="en-US" sz="3600" b="1" dirty="0"/>
          </a:p>
        </p:txBody>
      </p:sp>
      <p:pic>
        <p:nvPicPr>
          <p:cNvPr id="7" name="Content Placeholder 6" descr="Fig_8.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5" y="1616908"/>
            <a:ext cx="7358114" cy="448192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Планировщики</a:t>
            </a:r>
            <a:endParaRPr lang="en-US" sz="3600" b="1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i="1" dirty="0"/>
              <a:t>Долговременный </a:t>
            </a:r>
            <a:r>
              <a:rPr lang="ru-RU" sz="2400" b="1" i="1" dirty="0" smtClean="0"/>
              <a:t>планировщик </a:t>
            </a:r>
            <a:r>
              <a:rPr lang="ru-RU" sz="2400" b="1" dirty="0" smtClean="0"/>
              <a:t>(планировщик заданий</a:t>
            </a:r>
            <a:r>
              <a:rPr lang="ru-RU" sz="2400" b="1" dirty="0"/>
              <a:t>)</a:t>
            </a:r>
            <a:r>
              <a:rPr lang="en-US" sz="2400" b="1" dirty="0"/>
              <a:t> – </a:t>
            </a:r>
            <a:r>
              <a:rPr lang="ru-RU" sz="2400" b="1" dirty="0"/>
              <a:t>определяет, какие процессы должны быть перемещены в очередь готовых процессов</a:t>
            </a:r>
            <a:endParaRPr lang="en-US" sz="2400" b="1" dirty="0"/>
          </a:p>
          <a:p>
            <a:r>
              <a:rPr lang="ru-RU" sz="2400" b="1" i="1" dirty="0"/>
              <a:t>Кратковременный </a:t>
            </a:r>
            <a:r>
              <a:rPr lang="ru-RU" sz="2400" b="1" i="1" dirty="0" smtClean="0"/>
              <a:t>планировщик </a:t>
            </a:r>
            <a:r>
              <a:rPr lang="ru-RU" sz="2400" b="1" dirty="0" smtClean="0"/>
              <a:t>(</a:t>
            </a:r>
            <a:r>
              <a:rPr lang="ru-RU" sz="2400" b="1" dirty="0" smtClean="0"/>
              <a:t>планировщик процессора</a:t>
            </a:r>
            <a:r>
              <a:rPr lang="ru-RU" sz="2400" b="1" dirty="0"/>
              <a:t>) </a:t>
            </a:r>
            <a:r>
              <a:rPr lang="en-US" sz="2400" b="1" dirty="0"/>
              <a:t> – </a:t>
            </a:r>
            <a:r>
              <a:rPr lang="ru-RU" sz="2400" b="1" dirty="0"/>
              <a:t>определяет, какие процессы должны быть выполнены следующими и каким процессам должны быть предоставлены процессоры</a:t>
            </a:r>
            <a:r>
              <a:rPr lang="en-US" sz="2400" b="1" dirty="0"/>
              <a:t>.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Добавление </a:t>
            </a:r>
            <a:r>
              <a:rPr lang="ru-RU" sz="3600" b="1" dirty="0" smtClean="0"/>
              <a:t>планировщика откачки и подкачки процессов</a:t>
            </a:r>
            <a:endParaRPr lang="en-US" sz="3600" b="1" dirty="0"/>
          </a:p>
        </p:txBody>
      </p:sp>
      <p:pic>
        <p:nvPicPr>
          <p:cNvPr id="7" name="Content Placeholder 6" descr="Fig_8.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857363"/>
            <a:ext cx="8810328" cy="361780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142852"/>
            <a:ext cx="7996266" cy="928694"/>
          </a:xfrm>
        </p:spPr>
        <p:txBody>
          <a:bodyPr/>
          <a:lstStyle/>
          <a:p>
            <a:r>
              <a:rPr lang="ru-RU" sz="3600" b="1" dirty="0" smtClean="0"/>
              <a:t>Особенности п</a:t>
            </a:r>
            <a:r>
              <a:rPr lang="ru-RU" sz="3600" b="1" dirty="0" smtClean="0"/>
              <a:t>ланировщиков</a:t>
            </a:r>
            <a:br>
              <a:rPr lang="ru-RU" sz="3600" b="1" dirty="0" smtClean="0"/>
            </a:br>
            <a:r>
              <a:rPr lang="ru-RU" sz="3600" b="1" dirty="0" smtClean="0"/>
              <a:t>и процессов</a:t>
            </a:r>
            <a:r>
              <a:rPr lang="ru-RU" sz="3600" b="1" dirty="0" smtClean="0"/>
              <a:t> </a:t>
            </a:r>
            <a:endParaRPr lang="en-US" sz="3600" b="1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4422"/>
            <a:ext cx="8029604" cy="53387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 dirty="0"/>
              <a:t>Кратковременный </a:t>
            </a:r>
            <a:r>
              <a:rPr lang="ru-RU" sz="1800" b="1" dirty="0" smtClean="0"/>
              <a:t>планировщик вызывается </a:t>
            </a:r>
            <a:r>
              <a:rPr lang="ru-RU" sz="1800" b="1" dirty="0"/>
              <a:t>очень часто (в течение ближайших миллисекунд) </a:t>
            </a:r>
            <a:r>
              <a:rPr lang="en-US" sz="1800" b="1" dirty="0"/>
              <a:t>=&gt; </a:t>
            </a:r>
            <a:r>
              <a:rPr lang="ru-RU" sz="1800" b="1" dirty="0"/>
              <a:t>должен быть очень быстрым</a:t>
            </a:r>
            <a:endParaRPr lang="en-US" sz="1800" b="1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ru-RU" sz="1800" b="1" dirty="0">
                <a:sym typeface="Symbol" pitchFamily="18" charset="2"/>
              </a:rPr>
              <a:t>Долговременный </a:t>
            </a:r>
            <a:r>
              <a:rPr lang="ru-RU" sz="1800" b="1" dirty="0" smtClean="0"/>
              <a:t>планировщик </a:t>
            </a:r>
            <a:r>
              <a:rPr lang="ru-RU" sz="1800" b="1" dirty="0" smtClean="0">
                <a:sym typeface="Symbol" pitchFamily="18" charset="2"/>
              </a:rPr>
              <a:t>вызывается </a:t>
            </a:r>
            <a:r>
              <a:rPr lang="ru-RU" sz="1800" b="1" dirty="0">
                <a:sym typeface="Symbol" pitchFamily="18" charset="2"/>
              </a:rPr>
              <a:t>относительно редко (минуты, секунды) </a:t>
            </a:r>
            <a:r>
              <a:rPr lang="en-US" sz="1800" b="1" dirty="0">
                <a:sym typeface="Symbol" pitchFamily="18" charset="2"/>
              </a:rPr>
              <a:t>=&gt; </a:t>
            </a:r>
            <a:r>
              <a:rPr lang="ru-RU" sz="1800" b="1" dirty="0">
                <a:sym typeface="Symbol" pitchFamily="18" charset="2"/>
              </a:rPr>
              <a:t>может быть сравнительно медленным</a:t>
            </a:r>
            <a:endParaRPr lang="en-US" sz="1800" b="1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ru-RU" sz="1800" b="1" dirty="0">
                <a:sym typeface="Symbol" pitchFamily="18" charset="2"/>
              </a:rPr>
              <a:t>Именно долговременный </a:t>
            </a:r>
            <a:r>
              <a:rPr lang="ru-RU" sz="1800" b="1" dirty="0" smtClean="0"/>
              <a:t>планировщик </a:t>
            </a:r>
            <a:r>
              <a:rPr lang="ru-RU" sz="1800" b="1" dirty="0" smtClean="0">
                <a:sym typeface="Symbol" pitchFamily="18" charset="2"/>
              </a:rPr>
              <a:t>определяет </a:t>
            </a:r>
            <a:r>
              <a:rPr lang="ru-RU" sz="1800" b="1" i="1" dirty="0">
                <a:sym typeface="Symbol" pitchFamily="18" charset="2"/>
              </a:rPr>
              <a:t>степень (коэффициент) мультипрограммирования</a:t>
            </a:r>
            <a:endParaRPr lang="en-US" sz="1800" b="1" i="1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ru-RU" sz="1800" b="1" dirty="0">
                <a:sym typeface="Symbol" pitchFamily="18" charset="2"/>
              </a:rPr>
              <a:t>Процессы можно описать как</a:t>
            </a:r>
            <a:r>
              <a:rPr lang="en-US" sz="1800" b="1" dirty="0">
                <a:sym typeface="Symbol" pitchFamily="18" charset="2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ru-RU" sz="1800" b="1" dirty="0">
                <a:sym typeface="Symbol" pitchFamily="18" charset="2"/>
              </a:rPr>
              <a:t>Ориентированные на ввод-вывод (</a:t>
            </a:r>
            <a:r>
              <a:rPr lang="en-US" sz="1800" b="1" dirty="0">
                <a:sym typeface="Symbol" pitchFamily="18" charset="2"/>
              </a:rPr>
              <a:t>I/O-</a:t>
            </a:r>
            <a:r>
              <a:rPr lang="en-US" sz="1800" b="1" i="1" dirty="0">
                <a:sym typeface="Symbol" pitchFamily="18" charset="2"/>
              </a:rPr>
              <a:t>bound</a:t>
            </a:r>
            <a:r>
              <a:rPr lang="ru-RU" sz="1800" b="1" dirty="0">
                <a:sym typeface="Symbol" pitchFamily="18" charset="2"/>
              </a:rPr>
              <a:t>)</a:t>
            </a:r>
            <a:r>
              <a:rPr lang="en-US" sz="1800" b="1" dirty="0">
                <a:sym typeface="Symbol" pitchFamily="18" charset="2"/>
              </a:rPr>
              <a:t> – </a:t>
            </a:r>
            <a:r>
              <a:rPr lang="ru-RU" sz="1800" b="1" dirty="0">
                <a:sym typeface="Symbol" pitchFamily="18" charset="2"/>
              </a:rPr>
              <a:t>тратят больше времени на ввод-вывод, чем на вычисления</a:t>
            </a:r>
            <a:r>
              <a:rPr lang="en-US" sz="1800" b="1" dirty="0">
                <a:sym typeface="Symbol" pitchFamily="18" charset="2"/>
              </a:rPr>
              <a:t>; </a:t>
            </a:r>
            <a:r>
              <a:rPr lang="ru-RU" sz="1800" b="1" dirty="0">
                <a:sym typeface="Symbol" pitchFamily="18" charset="2"/>
              </a:rPr>
              <a:t>расходуют много коротких квантов процессорного времени</a:t>
            </a:r>
            <a:endParaRPr lang="en-US" sz="1800" b="1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ru-RU" sz="1800" b="1" i="1" dirty="0">
                <a:sym typeface="Symbol" pitchFamily="18" charset="2"/>
              </a:rPr>
              <a:t>Ориентированные на использование процессора (</a:t>
            </a:r>
            <a:r>
              <a:rPr lang="en-US" sz="1800" b="1" i="1" dirty="0">
                <a:sym typeface="Symbol" pitchFamily="18" charset="2"/>
              </a:rPr>
              <a:t>CPU</a:t>
            </a:r>
            <a:r>
              <a:rPr lang="en-US" sz="1800" b="1" dirty="0">
                <a:sym typeface="Symbol" pitchFamily="18" charset="2"/>
              </a:rPr>
              <a:t>-</a:t>
            </a:r>
            <a:r>
              <a:rPr lang="en-US" sz="1800" b="1" i="1" dirty="0">
                <a:sym typeface="Symbol" pitchFamily="18" charset="2"/>
              </a:rPr>
              <a:t>bound</a:t>
            </a:r>
            <a:r>
              <a:rPr lang="ru-RU" sz="1800" b="1" dirty="0">
                <a:sym typeface="Symbol" pitchFamily="18" charset="2"/>
              </a:rPr>
              <a:t>)</a:t>
            </a:r>
            <a:r>
              <a:rPr lang="en-US" sz="1800" b="1" dirty="0">
                <a:sym typeface="Symbol" pitchFamily="18" charset="2"/>
              </a:rPr>
              <a:t> – </a:t>
            </a:r>
            <a:r>
              <a:rPr lang="ru-RU" sz="1800" b="1" dirty="0">
                <a:sym typeface="Symbol" pitchFamily="18" charset="2"/>
              </a:rPr>
              <a:t>тратят основное время на вычисления</a:t>
            </a:r>
            <a:r>
              <a:rPr lang="en-US" sz="1800" b="1" dirty="0">
                <a:sym typeface="Symbol" pitchFamily="18" charset="2"/>
              </a:rPr>
              <a:t>; </a:t>
            </a:r>
            <a:r>
              <a:rPr lang="ru-RU" sz="1800" b="1" dirty="0">
                <a:sym typeface="Symbol" pitchFamily="18" charset="2"/>
              </a:rPr>
              <a:t>расходуют небольшое число долговременных квантов процессорного времени</a:t>
            </a:r>
            <a:endParaRPr lang="en-US" sz="1800" b="1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1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Переключение контекста процесса </a:t>
            </a:r>
            <a:r>
              <a:rPr lang="en-US" sz="3600" b="1"/>
              <a:t>(context switch)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572000"/>
          </a:xfrm>
        </p:spPr>
        <p:txBody>
          <a:bodyPr/>
          <a:lstStyle/>
          <a:p>
            <a:r>
              <a:rPr lang="ru-RU" sz="2000" b="1" dirty="0"/>
              <a:t>Когда процессор переключается на другой процесс</a:t>
            </a:r>
            <a:r>
              <a:rPr lang="en-US" sz="2000" b="1" dirty="0"/>
              <a:t>, </a:t>
            </a:r>
            <a:r>
              <a:rPr lang="ru-RU" sz="2000" b="1" dirty="0"/>
              <a:t>система должна сохранить состояние старого процесса и </a:t>
            </a:r>
            <a:r>
              <a:rPr lang="en-US" sz="2000" b="1" dirty="0"/>
              <a:t> </a:t>
            </a:r>
            <a:r>
              <a:rPr lang="ru-RU" sz="2000" b="1" dirty="0"/>
              <a:t>загрузить сохраненное состояние для нового процесса</a:t>
            </a:r>
            <a:endParaRPr lang="en-US" sz="2000" b="1" dirty="0"/>
          </a:p>
          <a:p>
            <a:r>
              <a:rPr lang="ru-RU" sz="2000" b="1" dirty="0"/>
              <a:t>Переключение контекста относится к накладным расходам</a:t>
            </a:r>
            <a:r>
              <a:rPr lang="en-US" sz="2000" b="1" dirty="0"/>
              <a:t> (overhead); </a:t>
            </a:r>
            <a:r>
              <a:rPr lang="ru-RU" sz="2000" b="1" dirty="0"/>
              <a:t>система не выполняет никаких полезных действий при переключении с одного процесса на другой</a:t>
            </a:r>
            <a:endParaRPr lang="en-US" sz="2000" b="1" dirty="0"/>
          </a:p>
          <a:p>
            <a:r>
              <a:rPr lang="ru-RU" sz="2000" b="1" dirty="0"/>
              <a:t>Время зависит от аппаратной поддержки</a:t>
            </a:r>
            <a:r>
              <a:rPr lang="en-US" sz="2000" b="1" dirty="0"/>
              <a:t>.</a:t>
            </a:r>
          </a:p>
          <a:p>
            <a:r>
              <a:rPr lang="ru-RU" sz="2000" b="1" dirty="0"/>
              <a:t>Пример</a:t>
            </a:r>
            <a:r>
              <a:rPr lang="en-US" sz="2000" b="1" dirty="0"/>
              <a:t>: “</a:t>
            </a:r>
            <a:r>
              <a:rPr lang="ru-RU" sz="2000" b="1" dirty="0"/>
              <a:t>Эльбрус</a:t>
            </a:r>
            <a:r>
              <a:rPr lang="en-US" sz="2000" b="1" dirty="0"/>
              <a:t>” – </a:t>
            </a:r>
            <a:r>
              <a:rPr lang="ru-RU" sz="2000" b="1" dirty="0"/>
              <a:t>контекстное переключение – одна команда </a:t>
            </a:r>
            <a:r>
              <a:rPr lang="ru-RU" sz="2000" b="1" i="1" dirty="0"/>
              <a:t>СМСТЕК </a:t>
            </a:r>
            <a:r>
              <a:rPr lang="ru-RU" sz="2000" b="1" dirty="0"/>
              <a:t>(сменить стек, т.е. переключиться с одного облегченного процесса на другой)</a:t>
            </a:r>
            <a:endParaRPr lang="en-US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385763"/>
            <a:ext cx="7702550" cy="546100"/>
          </a:xfrm>
        </p:spPr>
        <p:txBody>
          <a:bodyPr/>
          <a:lstStyle/>
          <a:p>
            <a:r>
              <a:rPr lang="ru-RU" sz="3600" b="1"/>
              <a:t>Создание процесса</a:t>
            </a:r>
            <a:endParaRPr lang="en-US" sz="3600" b="1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71546"/>
            <a:ext cx="8243918" cy="5286412"/>
          </a:xfrm>
        </p:spPr>
        <p:txBody>
          <a:bodyPr/>
          <a:lstStyle/>
          <a:p>
            <a:r>
              <a:rPr lang="ru-RU" sz="1800" b="1" dirty="0"/>
              <a:t>Процесс-родитель создает дочерние процессы</a:t>
            </a:r>
            <a:r>
              <a:rPr lang="en-US" sz="1800" b="1" dirty="0"/>
              <a:t>, </a:t>
            </a:r>
            <a:r>
              <a:rPr lang="ru-RU" sz="1800" b="1" dirty="0"/>
              <a:t>которые, в свою очередь, создают другие процессы,</a:t>
            </a:r>
            <a:r>
              <a:rPr lang="en-US" sz="1800" b="1" dirty="0"/>
              <a:t> </a:t>
            </a:r>
            <a:r>
              <a:rPr lang="ru-RU" sz="1800" b="1" dirty="0"/>
              <a:t>тем самым формируя </a:t>
            </a:r>
            <a:r>
              <a:rPr lang="ru-RU" sz="1800" b="1" i="1" dirty="0"/>
              <a:t>дерево процессов</a:t>
            </a:r>
            <a:endParaRPr lang="en-US" sz="1800" b="1" dirty="0"/>
          </a:p>
          <a:p>
            <a:r>
              <a:rPr lang="ru-RU" sz="1800" b="1" dirty="0"/>
              <a:t>Разделение ресурсов</a:t>
            </a:r>
            <a:endParaRPr lang="en-US" sz="1800" b="1" dirty="0"/>
          </a:p>
          <a:p>
            <a:pPr lvl="1"/>
            <a:r>
              <a:rPr lang="ru-RU" sz="1800" b="1" dirty="0"/>
              <a:t>Процесс-родитель и дочерние процессы разделяют все ресурсы</a:t>
            </a:r>
            <a:endParaRPr lang="en-US" sz="1800" b="1" dirty="0"/>
          </a:p>
          <a:p>
            <a:pPr lvl="1"/>
            <a:r>
              <a:rPr lang="ru-RU" sz="1800" b="1" dirty="0"/>
              <a:t>Дочерние процессы разделяют подмножество ресурсов процесса-родителя</a:t>
            </a:r>
            <a:endParaRPr lang="en-US" sz="1800" b="1" dirty="0"/>
          </a:p>
          <a:p>
            <a:pPr lvl="1"/>
            <a:r>
              <a:rPr lang="ru-RU" sz="1800" b="1" dirty="0"/>
              <a:t>Процесс-родитель и дочерний процесс не имеют общих ресурсов</a:t>
            </a:r>
            <a:endParaRPr lang="en-US" sz="1800" b="1" dirty="0"/>
          </a:p>
          <a:p>
            <a:r>
              <a:rPr lang="ru-RU" sz="1800" b="1" dirty="0"/>
              <a:t>Исполнение</a:t>
            </a:r>
            <a:endParaRPr lang="en-US" sz="1800" b="1" dirty="0"/>
          </a:p>
          <a:p>
            <a:pPr lvl="1"/>
            <a:r>
              <a:rPr lang="ru-RU" sz="1800" b="1" dirty="0"/>
              <a:t>Процесс-родитель и дочерние процессы исполняются совместно</a:t>
            </a:r>
            <a:endParaRPr lang="en-US" sz="1800" b="1" dirty="0"/>
          </a:p>
          <a:p>
            <a:pPr lvl="1"/>
            <a:r>
              <a:rPr lang="ru-RU" sz="1800" b="1" dirty="0"/>
              <a:t>Процесс-родитель ожидает завершения дочерних процессов</a:t>
            </a:r>
            <a:endParaRPr lang="en-US" sz="1800" b="1" dirty="0"/>
          </a:p>
          <a:p>
            <a:endParaRPr lang="en-US" sz="1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Адресация и создание процесса</a:t>
            </a:r>
            <a:endParaRPr lang="en-US" sz="3600" b="1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Адресное пространство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ru-RU" sz="2400" b="1" dirty="0"/>
              <a:t>Дочернего процесса копирует адресное пространство процесса-родителя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ru-RU" sz="2400" b="1" dirty="0"/>
              <a:t>У дочернего процесса имеется программа, загруженная в него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UNIX: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fork – </a:t>
            </a:r>
            <a:r>
              <a:rPr lang="ru-RU" sz="2400" b="1" dirty="0"/>
              <a:t>системный вызов, создающий новый процесс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exec (</a:t>
            </a:r>
            <a:r>
              <a:rPr lang="en-US" sz="2400" b="1" dirty="0" err="1"/>
              <a:t>execve</a:t>
            </a:r>
            <a:r>
              <a:rPr lang="en-US" sz="2400" b="1" dirty="0"/>
              <a:t>) </a:t>
            </a:r>
            <a:r>
              <a:rPr lang="ru-RU" sz="2400" b="1" dirty="0"/>
              <a:t>– системный вызов, используемый после </a:t>
            </a:r>
            <a:r>
              <a:rPr lang="en-US" sz="2400" b="1" dirty="0"/>
              <a:t>fork,  </a:t>
            </a:r>
            <a:r>
              <a:rPr lang="ru-RU" sz="2400" b="1" dirty="0"/>
              <a:t>с целью замены пространства памяти процесса новой программой</a:t>
            </a:r>
            <a:endParaRPr lang="en-US" sz="2400" b="1" dirty="0"/>
          </a:p>
          <a:p>
            <a:pPr>
              <a:lnSpc>
                <a:spcPct val="90000"/>
              </a:lnSpc>
            </a:pPr>
            <a:endParaRPr lang="en-U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Дерево процессов в системе </a:t>
            </a:r>
            <a:r>
              <a:rPr lang="en-US" sz="3200" b="1"/>
              <a:t>UNIX</a:t>
            </a:r>
          </a:p>
        </p:txBody>
      </p:sp>
      <p:pic>
        <p:nvPicPr>
          <p:cNvPr id="2232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665" t="11009" r="528" b="10808"/>
          <a:stretch>
            <a:fillRect/>
          </a:stretch>
        </p:blipFill>
        <p:spPr>
          <a:xfrm>
            <a:off x="1130300" y="1600200"/>
            <a:ext cx="6883400" cy="4530725"/>
          </a:xfrm>
          <a:noFill/>
          <a:ln w="57150" cmpd="thickThin"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07375" cy="814387"/>
          </a:xfrm>
        </p:spPr>
        <p:txBody>
          <a:bodyPr/>
          <a:lstStyle/>
          <a:p>
            <a:r>
              <a:rPr lang="ru-RU" sz="3600" b="1"/>
              <a:t>Уничтожение процесса</a:t>
            </a:r>
            <a:endParaRPr lang="en-US" sz="3600" b="1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848600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1800" b="1" dirty="0"/>
              <a:t>Процесс исполняет заключительный оператор и обращается к ОС для своей ликвидации</a:t>
            </a:r>
            <a:r>
              <a:rPr lang="en-US" sz="1800" b="1" dirty="0"/>
              <a:t> (exit).</a:t>
            </a:r>
          </a:p>
          <a:p>
            <a:pPr lvl="1">
              <a:lnSpc>
                <a:spcPct val="90000"/>
              </a:lnSpc>
            </a:pPr>
            <a:r>
              <a:rPr lang="ru-RU" sz="1800" b="1" dirty="0"/>
              <a:t>Передача данных от дочернего процесса процессу-родителю</a:t>
            </a:r>
            <a:r>
              <a:rPr lang="en-US" sz="1800" b="1" dirty="0"/>
              <a:t> (wait).</a:t>
            </a:r>
          </a:p>
          <a:p>
            <a:pPr lvl="1">
              <a:lnSpc>
                <a:spcPct val="90000"/>
              </a:lnSpc>
            </a:pPr>
            <a:r>
              <a:rPr lang="ru-RU" sz="1800" b="1" dirty="0"/>
              <a:t>Ресурсы процесса освобождаются операционной системой</a:t>
            </a:r>
            <a:endParaRPr lang="en-US" sz="1800" b="1" dirty="0"/>
          </a:p>
          <a:p>
            <a:pPr>
              <a:lnSpc>
                <a:spcPct val="90000"/>
              </a:lnSpc>
            </a:pPr>
            <a:r>
              <a:rPr lang="ru-RU" sz="1800" b="1" dirty="0"/>
              <a:t>Процесс-родитель может уничтожить дочерние процессы</a:t>
            </a:r>
            <a:r>
              <a:rPr lang="en-US" sz="1800" b="1" dirty="0"/>
              <a:t> (abort).</a:t>
            </a:r>
          </a:p>
          <a:p>
            <a:pPr lvl="1">
              <a:lnSpc>
                <a:spcPct val="90000"/>
              </a:lnSpc>
            </a:pPr>
            <a:r>
              <a:rPr lang="ru-RU" sz="1800" b="1" dirty="0"/>
              <a:t>Дочерний процесс превысил выделенные ему ресурсы</a:t>
            </a:r>
            <a:endParaRPr lang="en-US" sz="1800" b="1" dirty="0"/>
          </a:p>
          <a:p>
            <a:pPr lvl="1">
              <a:lnSpc>
                <a:spcPct val="90000"/>
              </a:lnSpc>
            </a:pPr>
            <a:r>
              <a:rPr lang="ru-RU" sz="1800" b="1" dirty="0"/>
              <a:t>Решения задачи, порученной дочернему процессу, больше не требуется</a:t>
            </a:r>
            <a:endParaRPr lang="en-US" sz="1800" b="1" dirty="0"/>
          </a:p>
          <a:p>
            <a:pPr lvl="1">
              <a:lnSpc>
                <a:spcPct val="90000"/>
              </a:lnSpc>
            </a:pPr>
            <a:r>
              <a:rPr lang="ru-RU" sz="1800" b="1" dirty="0"/>
              <a:t>Происходит выход из процесса-родителя</a:t>
            </a:r>
            <a:endParaRPr lang="en-US" sz="1800" b="1" dirty="0"/>
          </a:p>
          <a:p>
            <a:pPr lvl="2">
              <a:lnSpc>
                <a:spcPct val="90000"/>
              </a:lnSpc>
            </a:pPr>
            <a:r>
              <a:rPr lang="ru-RU" sz="1800" b="1" dirty="0"/>
              <a:t>ОС не допускает продолжения исполнения дочернего процесса, если его процесс-родитель уничтожается</a:t>
            </a:r>
            <a:endParaRPr lang="en-US" sz="1800" b="1" dirty="0"/>
          </a:p>
          <a:p>
            <a:pPr lvl="2">
              <a:lnSpc>
                <a:spcPct val="90000"/>
              </a:lnSpc>
            </a:pPr>
            <a:r>
              <a:rPr lang="en-US" sz="1800" b="1" dirty="0"/>
              <a:t>“</a:t>
            </a:r>
            <a:r>
              <a:rPr lang="ru-RU" sz="1800" b="1" dirty="0"/>
              <a:t>Каскадное</a:t>
            </a:r>
            <a:r>
              <a:rPr lang="en-US" sz="1800" b="1" dirty="0"/>
              <a:t>” </a:t>
            </a:r>
            <a:r>
              <a:rPr lang="ru-RU" sz="1800" b="1" dirty="0"/>
              <a:t>уничтожение процессов</a:t>
            </a:r>
            <a:endParaRPr lang="en-US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6758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6F0BE76B-8CA1-448F-8FBC-36B400F1AD82}" type="slidenum">
              <a:rPr lang="en-US" sz="1100"/>
              <a:pPr algn="r" eaLnBrk="0" hangingPunct="0"/>
              <a:t>2</a:t>
            </a:fld>
            <a:endParaRPr lang="en-US" sz="110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4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Процессы</a:t>
            </a:r>
            <a:endParaRPr lang="en-US" sz="4400" b="1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Candara" pitchFamily="34" charset="0"/>
              </a:rPr>
              <a:t>Понятие </a:t>
            </a:r>
            <a:r>
              <a:rPr lang="ru-RU" b="1" i="1" dirty="0" smtClean="0">
                <a:solidFill>
                  <a:schemeClr val="tx1"/>
                </a:solidFill>
                <a:latin typeface="Candara" pitchFamily="34" charset="0"/>
              </a:rPr>
              <a:t>процесса</a:t>
            </a:r>
            <a:endParaRPr lang="en-US" b="1" i="1" dirty="0" smtClean="0">
              <a:solidFill>
                <a:schemeClr val="tx1"/>
              </a:solidFill>
              <a:latin typeface="Candara" pitchFamily="34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Candara" pitchFamily="34" charset="0"/>
              </a:rPr>
              <a:t>Состояния процесса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Candara" pitchFamily="34" charset="0"/>
              </a:rPr>
              <a:t>Блок управления процессом</a:t>
            </a:r>
            <a:endParaRPr lang="en-US" b="1" i="1" dirty="0" smtClean="0">
              <a:solidFill>
                <a:schemeClr val="tx1"/>
              </a:solidFill>
              <a:latin typeface="Candara" pitchFamily="34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Candara" pitchFamily="34" charset="0"/>
              </a:rPr>
              <a:t>Диспетчеризация процессов </a:t>
            </a:r>
            <a:r>
              <a:rPr lang="en-US" b="1" i="1" dirty="0" smtClean="0">
                <a:solidFill>
                  <a:schemeClr val="tx1"/>
                </a:solidFill>
                <a:latin typeface="Candara" pitchFamily="34" charset="0"/>
              </a:rPr>
              <a:t>(scheduling)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Candara" pitchFamily="34" charset="0"/>
              </a:rPr>
              <a:t>Операции над процессами</a:t>
            </a:r>
            <a:endParaRPr lang="en-US" b="1" i="1" dirty="0" smtClean="0">
              <a:solidFill>
                <a:schemeClr val="tx1"/>
              </a:solidFill>
              <a:latin typeface="Candara" pitchFamily="34" charset="0"/>
            </a:endParaRPr>
          </a:p>
          <a:p>
            <a:endParaRPr lang="en-US" b="1" dirty="0" smtClean="0">
              <a:solidFill>
                <a:schemeClr val="tx1"/>
              </a:solidFill>
              <a:latin typeface="Candara" pitchFamily="34" charset="0"/>
            </a:endParaRPr>
          </a:p>
          <a:p>
            <a:endParaRPr lang="en-US" b="1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 &amp; A</a:t>
            </a:r>
            <a:endParaRPr lang="ru-RU" b="1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Вопросы и ответы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68611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86922618-9EFE-4C38-9164-7B2651FEA856}" type="slidenum">
              <a:rPr lang="en-US" sz="1100"/>
              <a:pPr algn="r" eaLnBrk="0" hangingPunct="0"/>
              <a:t>3</a:t>
            </a:fld>
            <a:endParaRPr lang="en-US" sz="110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137525" cy="814387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Понятие процесса</a:t>
            </a:r>
            <a:endParaRPr lang="en-US" sz="3600" b="1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412875"/>
            <a:ext cx="8007350" cy="41910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ОС исполняет множество классов программ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Пакетная система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(batch system) –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задания (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jobs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Система с разделением времени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– 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пользовательские программы (задачи – 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tasks)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Во многих  учебниках термины 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“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задание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”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и 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“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процесс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” –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почти синонимы</a:t>
            </a:r>
            <a:endParaRPr lang="en-US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Процесс – программа при ее выполнении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;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он должен выполняться последовательно</a:t>
            </a:r>
            <a:endParaRPr lang="en-US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Процесс включает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Счетчик команд (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program counter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Стек (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stack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Секцию данных (</a:t>
            </a:r>
            <a:r>
              <a:rPr lang="en-US" sz="1800" b="1" dirty="0" smtClean="0">
                <a:solidFill>
                  <a:schemeClr val="tx1"/>
                </a:solidFill>
                <a:latin typeface="Candara" pitchFamily="34" charset="0"/>
              </a:rPr>
              <a:t>data section</a:t>
            </a:r>
            <a:r>
              <a:rPr lang="ru-RU" sz="1800" b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</a:pP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/>
              <a:t>(C) </a:t>
            </a:r>
            <a:r>
              <a:rPr lang="ru-RU" sz="1100"/>
              <a:t>В.О. Сафонов, 2010</a:t>
            </a:r>
            <a:endParaRPr lang="en-US" sz="1100"/>
          </a:p>
        </p:txBody>
      </p:sp>
      <p:sp>
        <p:nvSpPr>
          <p:cNvPr id="69635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C6450266-AF08-4FBB-96C1-B83F0555DA71}" type="slidenum">
              <a:rPr lang="en-US" sz="1100"/>
              <a:pPr algn="r" eaLnBrk="0" hangingPunct="0"/>
              <a:t>4</a:t>
            </a:fld>
            <a:endParaRPr lang="en-US" sz="1100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07375" cy="814387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</a:rPr>
              <a:t>Состояния процесса</a:t>
            </a:r>
            <a:endParaRPr lang="en-US" sz="3600" b="1">
              <a:solidFill>
                <a:schemeClr val="tx2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268413"/>
            <a:ext cx="8064500" cy="4752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При исполнении процесс может изменять свое состояние следующим образом</a:t>
            </a: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Candara" pitchFamily="34" charset="0"/>
              </a:rPr>
              <a:t>Новый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 (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new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:  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Процесс создается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Candara" pitchFamily="34" charset="0"/>
              </a:rPr>
              <a:t>Исполняемый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 (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running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:  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Исполняются команды процесса</a:t>
            </a:r>
            <a:endParaRPr lang="en-US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>
              <a:lnSpc>
                <a:spcPct val="9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Candara" pitchFamily="34" charset="0"/>
              </a:rPr>
              <a:t>Ожидающий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 (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waiting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:  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Процесс ожидает наступления некоторого события 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(event)</a:t>
            </a:r>
          </a:p>
          <a:p>
            <a:pPr lvl="1">
              <a:lnSpc>
                <a:spcPct val="9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Candara" pitchFamily="34" charset="0"/>
              </a:rPr>
              <a:t>Готовый к выполнению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 (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ready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:  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Процесс ожидает получения ресурсов процессора для его исполнения</a:t>
            </a:r>
            <a:endParaRPr lang="en-US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1">
              <a:lnSpc>
                <a:spcPct val="9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Candara" pitchFamily="34" charset="0"/>
              </a:rPr>
              <a:t>Завершенный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 (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terminated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:  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</a:rPr>
              <a:t>Исполнение процесса завершено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en-US" sz="1800" b="1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Диаграмма состояний процесса</a:t>
            </a:r>
            <a:endParaRPr lang="en-US" sz="3600" b="1"/>
          </a:p>
        </p:txBody>
      </p:sp>
      <p:pic>
        <p:nvPicPr>
          <p:cNvPr id="7" name="Content Placeholder 6" descr="Fig_8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8869495" cy="392909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/>
              <a:t>Блок управления процессом </a:t>
            </a:r>
            <a:r>
              <a:rPr lang="en-US" sz="3600" b="1"/>
              <a:t>(Process Control Block – PCB)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2400" b="1" dirty="0"/>
              <a:t>Информация, ассоциируемая с каждым процессом</a:t>
            </a:r>
            <a:endParaRPr lang="en-US" sz="2400" b="1" dirty="0"/>
          </a:p>
          <a:p>
            <a:r>
              <a:rPr lang="ru-RU" sz="2400" b="1" dirty="0"/>
              <a:t>Состояние процесса</a:t>
            </a:r>
            <a:endParaRPr lang="en-US" sz="2400" b="1" dirty="0"/>
          </a:p>
          <a:p>
            <a:r>
              <a:rPr lang="ru-RU" sz="2400" b="1" dirty="0"/>
              <a:t>Счетчик команд</a:t>
            </a:r>
            <a:endParaRPr lang="en-US" sz="2400" b="1" dirty="0"/>
          </a:p>
          <a:p>
            <a:r>
              <a:rPr lang="ru-RU" sz="2400" b="1" dirty="0"/>
              <a:t>Регистры процессора</a:t>
            </a:r>
            <a:endParaRPr lang="en-US" sz="2400" b="1" dirty="0"/>
          </a:p>
          <a:p>
            <a:r>
              <a:rPr lang="ru-RU" sz="2400" b="1" dirty="0"/>
              <a:t>Информация для диспетчеризации процессора</a:t>
            </a:r>
            <a:endParaRPr lang="en-US" sz="2400" b="1" dirty="0"/>
          </a:p>
          <a:p>
            <a:r>
              <a:rPr lang="ru-RU" sz="2400" b="1" dirty="0"/>
              <a:t>Информация для управления памятью</a:t>
            </a:r>
            <a:endParaRPr lang="en-US" sz="2400" b="1" dirty="0"/>
          </a:p>
          <a:p>
            <a:r>
              <a:rPr lang="ru-RU" sz="2400" b="1" dirty="0"/>
              <a:t>Статистическая информация</a:t>
            </a:r>
            <a:endParaRPr lang="en-US" sz="2400" b="1" dirty="0"/>
          </a:p>
          <a:p>
            <a:r>
              <a:rPr lang="ru-RU" sz="2400" b="1" dirty="0"/>
              <a:t>Информация о состоянии ввода-вывода</a:t>
            </a:r>
            <a:endParaRPr lang="en-US" sz="2400" b="1" dirty="0"/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58204" cy="1127111"/>
          </a:xfrm>
        </p:spPr>
        <p:txBody>
          <a:bodyPr/>
          <a:lstStyle/>
          <a:p>
            <a:r>
              <a:rPr lang="ru-RU" sz="3600" b="1" dirty="0"/>
              <a:t>Блок управления процессом </a:t>
            </a:r>
            <a:r>
              <a:rPr lang="en-US" sz="3600" b="1" dirty="0"/>
              <a:t>(PCB)</a:t>
            </a:r>
          </a:p>
        </p:txBody>
      </p:sp>
      <p:pic>
        <p:nvPicPr>
          <p:cNvPr id="7" name="Content Placeholder 6" descr="Fig_8.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1285860"/>
            <a:ext cx="2714644" cy="496057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58204" cy="1127111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Переключение процессора с одного процесса на другой</a:t>
            </a:r>
            <a:endParaRPr lang="en-US" sz="3600" b="1" dirty="0"/>
          </a:p>
        </p:txBody>
      </p:sp>
      <p:pic>
        <p:nvPicPr>
          <p:cNvPr id="7" name="Content Placeholder 6" descr="Fig_8.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3" y="1542198"/>
            <a:ext cx="5251710" cy="458396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/>
              <a:t>Очереди, связанные с диспетчеризацией процессов</a:t>
            </a:r>
            <a:endParaRPr lang="en-US" sz="3600" b="1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/>
              <a:t>Очередь заданий (</a:t>
            </a:r>
            <a:r>
              <a:rPr lang="en-US" sz="2400" b="1" dirty="0"/>
              <a:t>Job queue</a:t>
            </a:r>
            <a:r>
              <a:rPr lang="ru-RU" sz="2400" b="1" dirty="0"/>
              <a:t>)</a:t>
            </a:r>
            <a:r>
              <a:rPr lang="en-US" sz="2400" b="1" dirty="0"/>
              <a:t> – </a:t>
            </a:r>
            <a:r>
              <a:rPr lang="ru-RU" sz="2400" b="1" dirty="0"/>
              <a:t>множество всех процессов в системе</a:t>
            </a:r>
            <a:endParaRPr lang="en-US" sz="2400" b="1" dirty="0"/>
          </a:p>
          <a:p>
            <a:r>
              <a:rPr lang="ru-RU" sz="2400" b="1" dirty="0"/>
              <a:t>Очередь готовых процессов (</a:t>
            </a:r>
            <a:r>
              <a:rPr lang="en-US" sz="2400" b="1" dirty="0"/>
              <a:t>Ready queue</a:t>
            </a:r>
            <a:r>
              <a:rPr lang="ru-RU" sz="2400" b="1" dirty="0"/>
              <a:t>)</a:t>
            </a:r>
            <a:r>
              <a:rPr lang="en-US" sz="2400" b="1" dirty="0"/>
              <a:t> – </a:t>
            </a:r>
            <a:r>
              <a:rPr lang="ru-RU" sz="2400" b="1" dirty="0"/>
              <a:t>множество всех процессов, находящихся в основной памяти и готовых к выполнению</a:t>
            </a:r>
            <a:endParaRPr lang="en-US" sz="2400" b="1" dirty="0"/>
          </a:p>
          <a:p>
            <a:r>
              <a:rPr lang="ru-RU" sz="2400" b="1" dirty="0"/>
              <a:t>Очередь ожидающих ввода-вывода (</a:t>
            </a:r>
            <a:r>
              <a:rPr lang="en-US" sz="2400" b="1" dirty="0"/>
              <a:t>Device queues</a:t>
            </a:r>
            <a:r>
              <a:rPr lang="ru-RU" sz="2400" b="1" dirty="0"/>
              <a:t>)</a:t>
            </a:r>
            <a:r>
              <a:rPr lang="en-US" sz="2400" b="1" dirty="0"/>
              <a:t> – </a:t>
            </a:r>
            <a:r>
              <a:rPr lang="ru-RU" sz="2400" b="1" dirty="0"/>
              <a:t>множество процессов, ожидающих результата работы устройства ввода-вывода</a:t>
            </a:r>
            <a:endParaRPr lang="en-US" sz="2400" b="1" dirty="0"/>
          </a:p>
          <a:p>
            <a:r>
              <a:rPr lang="ru-RU" sz="2400" b="1" dirty="0"/>
              <a:t>Процессы мигрируют между различными очередями</a:t>
            </a:r>
            <a:endParaRPr lang="en-US" sz="2400" b="1" dirty="0"/>
          </a:p>
          <a:p>
            <a:pPr>
              <a:buFont typeface="Wingdings" pitchFamily="2" charset="2"/>
              <a:buNone/>
            </a:pP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1370</TotalTime>
  <Words>883</Words>
  <Application>Microsoft PowerPoint</Application>
  <PresentationFormat>On-screen Show (4:3)</PresentationFormat>
  <Paragraphs>117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1_Wildflowers</vt:lpstr>
      <vt:lpstr>         Основы современных                  операционных систем                           Лекция 8</vt:lpstr>
      <vt:lpstr>Процессы</vt:lpstr>
      <vt:lpstr>Понятие процесса</vt:lpstr>
      <vt:lpstr>Состояния процесса</vt:lpstr>
      <vt:lpstr>Диаграмма состояний процесса</vt:lpstr>
      <vt:lpstr>Блок управления процессом (Process Control Block – PCB)</vt:lpstr>
      <vt:lpstr>Блок управления процессом (PCB)</vt:lpstr>
      <vt:lpstr>Переключение процессора с одного процесса на другой</vt:lpstr>
      <vt:lpstr>Очереди, связанные с диспетчеризацией процессов</vt:lpstr>
      <vt:lpstr>Очередь готовых процессов и очереди к различным устройствам ввода-вывода</vt:lpstr>
      <vt:lpstr>Графическое представление диспетчеризации процессов</vt:lpstr>
      <vt:lpstr>Планировщики</vt:lpstr>
      <vt:lpstr>Добавление планировщика откачки и подкачки процессов</vt:lpstr>
      <vt:lpstr>Особенности планировщиков и процессов </vt:lpstr>
      <vt:lpstr>Переключение контекста процесса (context switch)</vt:lpstr>
      <vt:lpstr>Создание процесса</vt:lpstr>
      <vt:lpstr>Адресация и создание процесса</vt:lpstr>
      <vt:lpstr>Дерево процессов в системе UNIX</vt:lpstr>
      <vt:lpstr>Уничтожение процесса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81</cp:revision>
  <dcterms:created xsi:type="dcterms:W3CDTF">2001-09-03T03:38:43Z</dcterms:created>
  <dcterms:modified xsi:type="dcterms:W3CDTF">2010-07-18T16:33:25Z</dcterms:modified>
</cp:coreProperties>
</file>