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23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F63F8B-7CB9-4D83-AED2-2DF14B53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D2BAA-42EA-4987-8213-EDACD5BB12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0AAA-90EE-4400-9B7F-FDA72805C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52A8-285D-4DAD-B138-945EF1DC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7E44-4516-4AEB-8D61-C4E424C8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E7E5-E3E1-4587-81DA-DCBE7832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0960-5E6F-4DE7-9F81-208B59385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1AD90A2-47A1-43A9-8C44-7446FC7FE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fontAlgn="base">
        <a:spcBef>
          <a:spcPts val="1800"/>
        </a:spcBef>
        <a:spcAft>
          <a:spcPct val="0"/>
        </a:spcAft>
        <a:buBlip>
          <a:blip r:embed="rId9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fontAlgn="base">
        <a:spcBef>
          <a:spcPts val="1800"/>
        </a:spcBef>
        <a:spcAft>
          <a:spcPct val="0"/>
        </a:spcAft>
        <a:buBlip>
          <a:blip r:embed="rId9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9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9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Основы современных        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операционных систем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                 </a:t>
            </a:r>
            <a:r>
              <a:rPr lang="ru-RU" sz="3200" i="1" dirty="0" smtClean="0">
                <a:solidFill>
                  <a:srgbClr val="666666"/>
                </a:solidFill>
              </a:rPr>
              <a:t>Лекция </a:t>
            </a:r>
            <a:r>
              <a:rPr lang="en-US" sz="3200" i="1" dirty="0" smtClean="0">
                <a:solidFill>
                  <a:srgbClr val="666666"/>
                </a:solidFill>
              </a:rPr>
              <a:t>23</a:t>
            </a:r>
            <a:endParaRPr lang="en-US" sz="3200" dirty="0" smtClean="0">
              <a:solidFill>
                <a:srgbClr val="666666"/>
              </a:solidFill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r>
              <a:rPr lang="en-US" sz="7000" b="1" i="1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3EC13-8CC7-422C-BAD0-E0B626EDCDD5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612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/>
              <a:t>Устойчивость сетей к ошибкам</a:t>
            </a:r>
            <a:endParaRPr lang="en-US" sz="3600"/>
          </a:p>
        </p:txBody>
      </p:sp>
      <p:sp>
        <p:nvSpPr>
          <p:cNvPr id="6123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2400" b="1"/>
              <a:t>Обнаружение ошибок</a:t>
            </a:r>
            <a:r>
              <a:rPr lang="en-US" sz="2400" b="1"/>
              <a:t/>
            </a:r>
            <a:br>
              <a:rPr lang="en-US" sz="2400" b="1"/>
            </a:br>
            <a:endParaRPr lang="en-US" sz="2400" b="1"/>
          </a:p>
          <a:p>
            <a:pPr>
              <a:defRPr/>
            </a:pPr>
            <a:r>
              <a:rPr lang="ru-RU" sz="2400" b="1"/>
              <a:t>Реконфигурация</a:t>
            </a:r>
            <a:endParaRPr lang="en-US" sz="24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1732E-0BF3-4C61-99FC-3ECBA9C11ACB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613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/>
              <a:t>Обнаружение ошибок в сетях</a:t>
            </a:r>
            <a:endParaRPr lang="en-US" sz="3200"/>
          </a:p>
        </p:txBody>
      </p:sp>
      <p:sp>
        <p:nvSpPr>
          <p:cNvPr id="6133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65250" y="1428736"/>
            <a:ext cx="6778650" cy="469742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dirty="0"/>
              <a:t>Обнаружение ошибок аппаратуры достаточно сложно</a:t>
            </a:r>
            <a:r>
              <a:rPr lang="en-US" sz="2000" b="1" dirty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/>
              <a:t>Для обнаружение ошибки связи</a:t>
            </a:r>
            <a:r>
              <a:rPr lang="en-US" sz="2000" b="1" dirty="0"/>
              <a:t> </a:t>
            </a:r>
            <a:r>
              <a:rPr lang="ru-RU" sz="2000" b="1" dirty="0"/>
              <a:t>может быть использован протокол </a:t>
            </a:r>
            <a:r>
              <a:rPr lang="en-US" sz="2000" b="1" dirty="0"/>
              <a:t>“</a:t>
            </a:r>
            <a:r>
              <a:rPr lang="ru-RU" sz="2000" b="1" dirty="0"/>
              <a:t>рукопожатия</a:t>
            </a:r>
            <a:r>
              <a:rPr lang="en-US" sz="2000" b="1" dirty="0"/>
              <a:t>”</a:t>
            </a:r>
            <a:r>
              <a:rPr lang="ru-RU" sz="2000" b="1" dirty="0"/>
              <a:t> </a:t>
            </a:r>
            <a:r>
              <a:rPr lang="en-US" sz="2000" b="1" dirty="0"/>
              <a:t>(handshake).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/>
              <a:t>Предположим, что система</a:t>
            </a:r>
            <a:r>
              <a:rPr lang="en-US" sz="2000" b="1" dirty="0"/>
              <a:t> A </a:t>
            </a:r>
            <a:r>
              <a:rPr lang="ru-RU" sz="2000" b="1" dirty="0"/>
              <a:t>и система</a:t>
            </a:r>
            <a:r>
              <a:rPr lang="en-US" sz="2000" b="1" dirty="0"/>
              <a:t> B </a:t>
            </a:r>
            <a:r>
              <a:rPr lang="ru-RU" sz="2000" b="1" dirty="0"/>
              <a:t>установили связь</a:t>
            </a:r>
            <a:r>
              <a:rPr lang="en-US" sz="2000" b="1" dirty="0"/>
              <a:t>. </a:t>
            </a:r>
            <a:r>
              <a:rPr lang="ru-RU" sz="2000" b="1" dirty="0"/>
              <a:t>Через фиксированные интервалы времени системы должны обмениваться сообщениями типа </a:t>
            </a:r>
            <a:r>
              <a:rPr lang="en-US" sz="2000" b="1" dirty="0"/>
              <a:t>“</a:t>
            </a:r>
            <a:r>
              <a:rPr lang="ru-RU" sz="2000" b="1" dirty="0"/>
              <a:t>я в порядке</a:t>
            </a:r>
            <a:r>
              <a:rPr lang="en-US" sz="2000" b="1" dirty="0"/>
              <a:t>” (</a:t>
            </a:r>
            <a:r>
              <a:rPr lang="en-US" sz="2000" b="1" i="1" dirty="0"/>
              <a:t>I-am-up</a:t>
            </a:r>
            <a:r>
              <a:rPr lang="en-US" sz="2000" b="1" dirty="0"/>
              <a:t>), </a:t>
            </a:r>
            <a:r>
              <a:rPr lang="ru-RU" sz="2000" b="1" dirty="0"/>
              <a:t>указывающими, что они нормально функционируют</a:t>
            </a:r>
            <a:r>
              <a:rPr lang="en-US" sz="2000" b="1" dirty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/>
              <a:t>Если система</a:t>
            </a:r>
            <a:r>
              <a:rPr lang="en-US" sz="2000" b="1" dirty="0"/>
              <a:t> A </a:t>
            </a:r>
            <a:r>
              <a:rPr lang="ru-RU" sz="2000" b="1" dirty="0"/>
              <a:t>не получает сообщения через фиксированный интервал</a:t>
            </a:r>
            <a:r>
              <a:rPr lang="en-US" sz="2000" b="1" dirty="0"/>
              <a:t>, </a:t>
            </a:r>
            <a:r>
              <a:rPr lang="ru-RU" sz="2000" b="1" dirty="0"/>
              <a:t>то, по-видимому, </a:t>
            </a:r>
            <a:r>
              <a:rPr lang="en-US" sz="2000" b="1" dirty="0"/>
              <a:t>(a) </a:t>
            </a:r>
            <a:r>
              <a:rPr lang="ru-RU" sz="2000" b="1" dirty="0"/>
              <a:t>другая система не работает, или</a:t>
            </a:r>
            <a:r>
              <a:rPr lang="en-US" sz="2000" b="1" dirty="0"/>
              <a:t> (b) </a:t>
            </a:r>
            <a:r>
              <a:rPr lang="ru-RU" sz="2000" b="1" dirty="0"/>
              <a:t>данное сообщение потеряно</a:t>
            </a:r>
            <a:r>
              <a:rPr lang="en-US" sz="2000" b="1" dirty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/>
              <a:t>Система </a:t>
            </a:r>
            <a:r>
              <a:rPr lang="en-US" sz="2000" b="1" dirty="0"/>
              <a:t>A </a:t>
            </a:r>
            <a:r>
              <a:rPr lang="ru-RU" sz="2000" b="1" dirty="0"/>
              <a:t>теперь посылает сообщение вида</a:t>
            </a:r>
            <a:r>
              <a:rPr lang="en-US" sz="2000" b="1" dirty="0"/>
              <a:t>: “</a:t>
            </a:r>
            <a:r>
              <a:rPr lang="ru-RU" sz="2000" b="1" dirty="0"/>
              <a:t>Вы в порядке</a:t>
            </a:r>
            <a:r>
              <a:rPr lang="en-US" sz="2000" b="1" dirty="0"/>
              <a:t>?” (a</a:t>
            </a:r>
            <a:r>
              <a:rPr lang="en-US" sz="2000" b="1" i="1" dirty="0"/>
              <a:t>re-you-up?)</a:t>
            </a:r>
            <a:r>
              <a:rPr lang="en-US" sz="2000" b="1" dirty="0"/>
              <a:t> </a:t>
            </a:r>
            <a:r>
              <a:rPr lang="ru-RU" sz="2000" b="1" dirty="0"/>
              <a:t>системе</a:t>
            </a:r>
            <a:r>
              <a:rPr lang="en-US" sz="2000" b="1" dirty="0"/>
              <a:t> B.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/>
              <a:t>Если система</a:t>
            </a:r>
            <a:r>
              <a:rPr lang="en-US" sz="2000" b="1" dirty="0"/>
              <a:t> A </a:t>
            </a:r>
            <a:r>
              <a:rPr lang="ru-RU" sz="2000" b="1" dirty="0"/>
              <a:t>не получает ответа</a:t>
            </a:r>
            <a:r>
              <a:rPr lang="en-US" sz="2000" b="1" dirty="0"/>
              <a:t>, </a:t>
            </a:r>
            <a:r>
              <a:rPr lang="ru-RU" sz="2000" b="1" dirty="0"/>
              <a:t>она может повторить сообщение</a:t>
            </a:r>
            <a:r>
              <a:rPr lang="en-US" sz="2000" b="1" dirty="0"/>
              <a:t> </a:t>
            </a:r>
            <a:r>
              <a:rPr lang="ru-RU" sz="2000" b="1" dirty="0"/>
              <a:t>или попробовать альтернативный маршрут к системе</a:t>
            </a:r>
            <a:r>
              <a:rPr lang="en-US" sz="2000" b="1" dirty="0"/>
              <a:t> </a:t>
            </a:r>
            <a:r>
              <a:rPr lang="en-US" sz="2000" b="1" dirty="0" smtClean="0"/>
              <a:t>B</a:t>
            </a:r>
            <a:endParaRPr lang="ru-RU" sz="2000" b="1" dirty="0" smtClean="0"/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/>
              <a:t>Метод обнаружения, работает ли хост </a:t>
            </a:r>
            <a:r>
              <a:rPr lang="en-US" sz="2000" b="1" i="1" dirty="0" smtClean="0"/>
              <a:t>hostname</a:t>
            </a:r>
            <a:r>
              <a:rPr lang="en-US" sz="2000" b="1" dirty="0" smtClean="0"/>
              <a:t>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000" b="1" dirty="0" smtClean="0"/>
              <a:t>                </a:t>
            </a:r>
            <a:r>
              <a:rPr lang="en-US" sz="2000" b="1" i="1" dirty="0" smtClean="0"/>
              <a:t>ping hostname    (</a:t>
            </a:r>
            <a:r>
              <a:rPr lang="ru-RU" sz="2000" b="1" i="1" dirty="0" smtClean="0"/>
              <a:t>или:  </a:t>
            </a:r>
            <a:r>
              <a:rPr lang="en-US" sz="2000" b="1" i="1" dirty="0" smtClean="0"/>
              <a:t>ping  A.B.C.D) </a:t>
            </a:r>
            <a:endParaRPr lang="en-US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60A92-F7E1-42B9-87B0-4B39989E8829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614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/>
              <a:t>Обнаружение ошибок (прод.)</a:t>
            </a:r>
            <a:endParaRPr lang="en-US" sz="3200"/>
          </a:p>
        </p:txBody>
      </p:sp>
      <p:sp>
        <p:nvSpPr>
          <p:cNvPr id="6144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sz="2000" b="1" dirty="0"/>
              <a:t>Если система</a:t>
            </a:r>
            <a:r>
              <a:rPr lang="en-US" sz="2000" b="1" dirty="0"/>
              <a:t> A </a:t>
            </a:r>
            <a:r>
              <a:rPr lang="ru-RU" sz="2000" b="1" dirty="0"/>
              <a:t>не получает обязательного ответа от системы</a:t>
            </a:r>
            <a:r>
              <a:rPr lang="en-US" sz="2000" b="1" dirty="0"/>
              <a:t> B, </a:t>
            </a:r>
            <a:r>
              <a:rPr lang="ru-RU" sz="2000" b="1" dirty="0"/>
              <a:t>она заключает, что имеет место какая-либо ошибка</a:t>
            </a:r>
            <a:r>
              <a:rPr lang="en-US" sz="2000" b="1" dirty="0"/>
              <a:t>.</a:t>
            </a:r>
            <a:br>
              <a:rPr lang="en-US" sz="2000" b="1" dirty="0"/>
            </a:br>
            <a:endParaRPr lang="en-US" sz="2000" b="1" dirty="0"/>
          </a:p>
          <a:p>
            <a:pPr>
              <a:defRPr/>
            </a:pPr>
            <a:r>
              <a:rPr lang="ru-RU" sz="2000" b="1" dirty="0"/>
              <a:t>Типы ошибок</a:t>
            </a:r>
            <a:r>
              <a:rPr lang="en-US" sz="2000" b="1" dirty="0"/>
              <a:t>:</a:t>
            </a:r>
            <a:br>
              <a:rPr lang="en-US" sz="2000" b="1" dirty="0"/>
            </a:br>
            <a:r>
              <a:rPr lang="en-US" sz="2000" b="1" dirty="0"/>
              <a:t>- </a:t>
            </a:r>
            <a:r>
              <a:rPr lang="ru-RU" sz="2000" b="1" dirty="0"/>
              <a:t>Система </a:t>
            </a:r>
            <a:r>
              <a:rPr lang="en-US" sz="2000" b="1" dirty="0"/>
              <a:t>B </a:t>
            </a:r>
            <a:r>
              <a:rPr lang="ru-RU" sz="2000" b="1" dirty="0"/>
              <a:t>не работает</a:t>
            </a:r>
            <a:endParaRPr lang="en-US" sz="2000" b="1" dirty="0"/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/>
              <a:t>	- </a:t>
            </a:r>
            <a:r>
              <a:rPr lang="ru-RU" sz="2000" b="1" dirty="0"/>
              <a:t>Непосредственная связь между</a:t>
            </a:r>
            <a:r>
              <a:rPr lang="en-US" sz="2000" b="1" dirty="0"/>
              <a:t> A </a:t>
            </a:r>
            <a:r>
              <a:rPr lang="ru-RU" sz="2000" b="1" dirty="0"/>
              <a:t>и</a:t>
            </a:r>
            <a:r>
              <a:rPr lang="en-US" sz="2000" b="1" dirty="0"/>
              <a:t> B </a:t>
            </a:r>
            <a:r>
              <a:rPr lang="ru-RU" sz="2000" b="1" dirty="0"/>
              <a:t>не работает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- </a:t>
            </a:r>
            <a:r>
              <a:rPr lang="ru-RU" sz="2000" b="1" dirty="0"/>
              <a:t>Альтернативная связь между</a:t>
            </a:r>
            <a:r>
              <a:rPr lang="en-US" sz="2000" b="1" dirty="0"/>
              <a:t> A </a:t>
            </a:r>
            <a:r>
              <a:rPr lang="ru-RU" sz="2000" b="1" dirty="0"/>
              <a:t>и</a:t>
            </a:r>
            <a:r>
              <a:rPr lang="en-US" sz="2000" b="1" dirty="0"/>
              <a:t> B </a:t>
            </a:r>
            <a:r>
              <a:rPr lang="ru-RU" sz="2000" b="1" dirty="0"/>
              <a:t>не работает</a:t>
            </a:r>
            <a:endParaRPr lang="en-US" sz="2000" b="1" dirty="0"/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/>
              <a:t>	- </a:t>
            </a:r>
            <a:r>
              <a:rPr lang="ru-RU" sz="2000" b="1" dirty="0"/>
              <a:t>Сообщение потеряно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  <a:p>
            <a:pPr>
              <a:defRPr/>
            </a:pPr>
            <a:r>
              <a:rPr lang="ru-RU" sz="2000" b="1" dirty="0"/>
              <a:t>Однако система</a:t>
            </a:r>
            <a:r>
              <a:rPr lang="en-US" sz="2000" b="1" dirty="0"/>
              <a:t> A </a:t>
            </a:r>
            <a:r>
              <a:rPr lang="ru-RU" sz="2000" b="1" dirty="0"/>
              <a:t>не может точно определить, почему произошла ошибка</a:t>
            </a:r>
            <a:r>
              <a:rPr lang="en-US" sz="2000" b="1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5FCDC-A657-41EF-8626-D157CAE03EF3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615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/>
              <a:t>Реконфигурация</a:t>
            </a:r>
            <a:endParaRPr lang="en-US" sz="3600"/>
          </a:p>
        </p:txBody>
      </p:sp>
      <p:sp>
        <p:nvSpPr>
          <p:cNvPr id="6154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000" b="1" dirty="0"/>
              <a:t>Когда система</a:t>
            </a:r>
            <a:r>
              <a:rPr lang="en-US" sz="2000" b="1" dirty="0"/>
              <a:t> A </a:t>
            </a:r>
            <a:r>
              <a:rPr lang="ru-RU" sz="2000" b="1" dirty="0"/>
              <a:t>определяет, что произошла ошибка</a:t>
            </a:r>
            <a:r>
              <a:rPr lang="en-US" sz="2000" b="1" dirty="0"/>
              <a:t>, </a:t>
            </a:r>
            <a:r>
              <a:rPr lang="ru-RU" sz="2000" b="1" dirty="0"/>
              <a:t>она должна реконфигурировать систему</a:t>
            </a:r>
            <a:r>
              <a:rPr lang="en-US" sz="2000" b="1" dirty="0"/>
              <a:t>: </a:t>
            </a:r>
            <a:br>
              <a:rPr lang="en-US" sz="2000" b="1" dirty="0"/>
            </a:br>
            <a:endParaRPr lang="en-US" sz="2000" b="1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	1. </a:t>
            </a:r>
            <a:r>
              <a:rPr lang="ru-RU" sz="2000" b="1" dirty="0"/>
              <a:t>Если связь между</a:t>
            </a:r>
            <a:r>
              <a:rPr lang="en-US" sz="2000" b="1" dirty="0"/>
              <a:t> A </a:t>
            </a:r>
            <a:r>
              <a:rPr lang="ru-RU" sz="2000" b="1" dirty="0"/>
              <a:t>и</a:t>
            </a:r>
            <a:r>
              <a:rPr lang="en-US" sz="2000" b="1" dirty="0"/>
              <a:t> B </a:t>
            </a:r>
            <a:r>
              <a:rPr lang="ru-RU" sz="2000" b="1" dirty="0"/>
              <a:t>отказала</a:t>
            </a:r>
            <a:r>
              <a:rPr lang="en-US" sz="2000" b="1" dirty="0"/>
              <a:t>, </a:t>
            </a:r>
            <a:r>
              <a:rPr lang="ru-RU" sz="2000" b="1" dirty="0"/>
              <a:t>эта информация должна быть доведена до любой машины в сети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	2. </a:t>
            </a:r>
            <a:r>
              <a:rPr lang="ru-RU" sz="2000" b="1" dirty="0"/>
              <a:t>Если имеет место отказ машины</a:t>
            </a:r>
            <a:r>
              <a:rPr lang="en-US" sz="2000" b="1" dirty="0"/>
              <a:t>, </a:t>
            </a:r>
            <a:r>
              <a:rPr lang="ru-RU" sz="2000" b="1" dirty="0"/>
              <a:t>то любая другая машина должна быть также нотифицирована о том, что </a:t>
            </a:r>
            <a:r>
              <a:rPr lang="en-US" sz="2000" b="1" dirty="0"/>
              <a:t> </a:t>
            </a:r>
            <a:r>
              <a:rPr lang="ru-RU" sz="2000" b="1" dirty="0"/>
              <a:t>сервисы, обеспечиваемые отказавшей машиной, </a:t>
            </a:r>
            <a:r>
              <a:rPr lang="en-US" sz="2000" b="1" dirty="0"/>
              <a:t> </a:t>
            </a:r>
            <a:r>
              <a:rPr lang="ru-RU" sz="2000" b="1" dirty="0"/>
              <a:t>более не доступны</a:t>
            </a:r>
            <a:r>
              <a:rPr lang="en-US" sz="2000" b="1" dirty="0"/>
              <a:t>.</a:t>
            </a:r>
            <a:br>
              <a:rPr lang="en-US" sz="2000" b="1" dirty="0"/>
            </a:br>
            <a:endParaRPr lang="en-US" sz="2000" b="1" dirty="0"/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Когда связь или машина становятся доступны снова</a:t>
            </a:r>
            <a:r>
              <a:rPr lang="en-US" sz="2000" b="1" dirty="0"/>
              <a:t>, </a:t>
            </a:r>
            <a:r>
              <a:rPr lang="ru-RU" sz="2000" b="1" dirty="0"/>
              <a:t>данная информация должна также быть сообщена</a:t>
            </a:r>
            <a:r>
              <a:rPr lang="en-US" sz="2000" b="1" dirty="0"/>
              <a:t> </a:t>
            </a:r>
            <a:r>
              <a:rPr lang="ru-RU" sz="2000" b="1" dirty="0"/>
              <a:t>всем машинам в сети</a:t>
            </a:r>
            <a:r>
              <a:rPr lang="en-US" sz="2000" b="1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3498F-5F65-4FC6-9C1F-71A73FB8F44C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616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/>
              <a:t>Задачи проектирования</a:t>
            </a:r>
            <a:endParaRPr lang="en-US" sz="3600"/>
          </a:p>
        </p:txBody>
      </p:sp>
      <p:sp>
        <p:nvSpPr>
          <p:cNvPr id="6164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 </a:t>
            </a:r>
            <a:r>
              <a:rPr lang="ru-RU" sz="2000" b="1" i="1" dirty="0"/>
              <a:t>Прозрачность</a:t>
            </a:r>
            <a:r>
              <a:rPr lang="en-US" sz="2000" b="1" dirty="0"/>
              <a:t> – </a:t>
            </a:r>
            <a:r>
              <a:rPr lang="ru-RU" sz="2000" b="1" dirty="0"/>
              <a:t>распределенная система должна быть представлена пользователю как обычная централизованная система</a:t>
            </a:r>
            <a:r>
              <a:rPr lang="en-US" sz="2000" b="1" dirty="0"/>
              <a:t>.</a:t>
            </a:r>
            <a:br>
              <a:rPr lang="en-US" sz="2000" b="1" dirty="0"/>
            </a:br>
            <a:endParaRPr lang="en-US" sz="2000" b="1" dirty="0"/>
          </a:p>
          <a:p>
            <a:pPr>
              <a:lnSpc>
                <a:spcPct val="90000"/>
              </a:lnSpc>
              <a:defRPr/>
            </a:pPr>
            <a:r>
              <a:rPr lang="ru-RU" sz="2000" b="1" i="1" dirty="0"/>
              <a:t>Устойчивость к ошибкам</a:t>
            </a:r>
            <a:r>
              <a:rPr lang="en-US" sz="2000" b="1" dirty="0"/>
              <a:t> – </a:t>
            </a:r>
            <a:r>
              <a:rPr lang="ru-RU" sz="2000" b="1" dirty="0"/>
              <a:t>распределенная система</a:t>
            </a:r>
            <a:r>
              <a:rPr lang="en-US" sz="2000" b="1" dirty="0"/>
              <a:t> </a:t>
            </a:r>
            <a:r>
              <a:rPr lang="ru-RU" sz="2000" b="1" dirty="0"/>
              <a:t>должна продолжать функционировать в случае ошибок</a:t>
            </a:r>
            <a:r>
              <a:rPr lang="en-US" sz="2000" b="1" dirty="0"/>
              <a:t>.</a:t>
            </a:r>
            <a:br>
              <a:rPr lang="en-US" sz="2000" b="1" dirty="0"/>
            </a:br>
            <a:endParaRPr lang="en-US" sz="2000" b="1" dirty="0"/>
          </a:p>
          <a:p>
            <a:pPr>
              <a:lnSpc>
                <a:spcPct val="90000"/>
              </a:lnSpc>
              <a:defRPr/>
            </a:pPr>
            <a:r>
              <a:rPr lang="ru-RU" sz="2000" b="1" i="1" dirty="0"/>
              <a:t>Масштабируемость</a:t>
            </a:r>
            <a:r>
              <a:rPr lang="en-US" sz="2000" b="1" dirty="0"/>
              <a:t> – </a:t>
            </a:r>
            <a:r>
              <a:rPr lang="ru-RU" sz="2000" b="1" dirty="0"/>
              <a:t>по мере расширения запросов</a:t>
            </a:r>
            <a:r>
              <a:rPr lang="en-US" sz="2000" b="1" dirty="0"/>
              <a:t>, </a:t>
            </a:r>
            <a:r>
              <a:rPr lang="ru-RU" sz="2000" b="1" dirty="0"/>
              <a:t>система должна легко воспринимать добавление новых ресурсов</a:t>
            </a:r>
            <a:r>
              <a:rPr lang="en-US" sz="2000" b="1" dirty="0"/>
              <a:t> </a:t>
            </a:r>
            <a:r>
              <a:rPr lang="ru-RU" sz="2000" b="1" dirty="0"/>
              <a:t>с целью удовлетворения расширенных запросов</a:t>
            </a:r>
            <a:r>
              <a:rPr lang="en-US" sz="2000" b="1" dirty="0"/>
              <a:t>.</a:t>
            </a:r>
            <a:br>
              <a:rPr lang="en-US" sz="2000" b="1" dirty="0"/>
            </a:br>
            <a:endParaRPr lang="en-US" sz="2000" b="1" dirty="0"/>
          </a:p>
          <a:p>
            <a:pPr>
              <a:lnSpc>
                <a:spcPct val="90000"/>
              </a:lnSpc>
              <a:defRPr/>
            </a:pPr>
            <a:r>
              <a:rPr lang="ru-RU" sz="2000" b="1" i="1" dirty="0"/>
              <a:t>Кластер</a:t>
            </a:r>
            <a:r>
              <a:rPr lang="en-US" sz="2000" b="1" dirty="0"/>
              <a:t> – </a:t>
            </a:r>
            <a:r>
              <a:rPr lang="ru-RU" sz="2000" b="1" dirty="0"/>
              <a:t>совокупность полуавтономных машин,</a:t>
            </a:r>
            <a:r>
              <a:rPr lang="en-US" sz="2000" b="1" dirty="0"/>
              <a:t> </a:t>
            </a:r>
            <a:r>
              <a:rPr lang="ru-RU" sz="2000" b="1" dirty="0"/>
              <a:t>функционирующих как одна система</a:t>
            </a:r>
            <a:r>
              <a:rPr lang="en-US" sz="2000" b="1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2A835-406F-4F7B-9979-9C4E6BB2814C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617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>Функционирование сети </a:t>
            </a:r>
            <a:r>
              <a:rPr lang="en-US" sz="3200" dirty="0" smtClean="0"/>
              <a:t>Ethernet</a:t>
            </a:r>
            <a:endParaRPr lang="en-US" sz="3200" dirty="0"/>
          </a:p>
        </p:txBody>
      </p:sp>
      <p:sp>
        <p:nvSpPr>
          <p:cNvPr id="6174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000" b="1" dirty="0"/>
              <a:t>Передача сетевых пакетов между машинами в сети</a:t>
            </a:r>
            <a:r>
              <a:rPr lang="en-US" sz="2000" b="1" dirty="0"/>
              <a:t> Ethernet.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Каждая машина имеет </a:t>
            </a:r>
            <a:r>
              <a:rPr lang="ru-RU" sz="2000" b="1" dirty="0" smtClean="0"/>
              <a:t>уникальный</a:t>
            </a:r>
            <a:r>
              <a:rPr lang="en-US" sz="2000" b="1" dirty="0" smtClean="0"/>
              <a:t> </a:t>
            </a:r>
            <a:r>
              <a:rPr lang="en-US" sz="2000" b="1" dirty="0"/>
              <a:t>IP</a:t>
            </a:r>
            <a:r>
              <a:rPr lang="ru-RU" sz="2000" b="1" dirty="0"/>
              <a:t>-адрес и соответствующий </a:t>
            </a:r>
            <a:r>
              <a:rPr lang="en-US" sz="2000" b="1" dirty="0"/>
              <a:t> Ethernet</a:t>
            </a:r>
            <a:r>
              <a:rPr lang="ru-RU" sz="2000" b="1" dirty="0"/>
              <a:t>-</a:t>
            </a:r>
            <a:r>
              <a:rPr lang="en-US" sz="2000" b="1" dirty="0"/>
              <a:t> (MAC</a:t>
            </a:r>
            <a:r>
              <a:rPr lang="ru-RU" sz="2000" b="1" dirty="0"/>
              <a:t>-</a:t>
            </a:r>
            <a:r>
              <a:rPr lang="en-US" sz="2000" b="1" dirty="0"/>
              <a:t>) </a:t>
            </a:r>
            <a:r>
              <a:rPr lang="ru-RU" sz="2000" b="1" dirty="0"/>
              <a:t>адрес</a:t>
            </a:r>
            <a:r>
              <a:rPr lang="en-US" sz="2000" b="1" dirty="0"/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Для коммуникации требуются оба адреса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/>
              <a:t>Domain Name Service (DNS) </a:t>
            </a:r>
            <a:r>
              <a:rPr lang="ru-RU" sz="2000" b="1" dirty="0"/>
              <a:t>может быть использована для поиска</a:t>
            </a:r>
            <a:r>
              <a:rPr lang="en-US" sz="2000" b="1" dirty="0"/>
              <a:t> IP</a:t>
            </a:r>
            <a:r>
              <a:rPr lang="ru-RU" sz="2000" b="1" dirty="0"/>
              <a:t>-адресов</a:t>
            </a:r>
            <a:r>
              <a:rPr lang="en-US" sz="2000" b="1" dirty="0"/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/>
              <a:t>Address Resolution Protocol (ARP) </a:t>
            </a:r>
            <a:r>
              <a:rPr lang="ru-RU" sz="2000" b="1" dirty="0"/>
              <a:t>используется для отображения</a:t>
            </a:r>
            <a:r>
              <a:rPr lang="en-US" sz="2000" b="1" dirty="0"/>
              <a:t> MAC</a:t>
            </a:r>
            <a:r>
              <a:rPr lang="ru-RU" sz="2000" b="1" dirty="0"/>
              <a:t>-адресов в </a:t>
            </a:r>
            <a:r>
              <a:rPr lang="en-US" sz="2000" b="1" dirty="0"/>
              <a:t>IP</a:t>
            </a:r>
            <a:r>
              <a:rPr lang="ru-RU" sz="2000" b="1" dirty="0"/>
              <a:t>-адреса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Если машины находятся в одной и той же локальной сети</a:t>
            </a:r>
            <a:r>
              <a:rPr lang="en-US" sz="2000" b="1" dirty="0"/>
              <a:t>, </a:t>
            </a:r>
            <a:r>
              <a:rPr lang="ru-RU" sz="2000" b="1" dirty="0"/>
              <a:t>то может использоваться </a:t>
            </a:r>
            <a:r>
              <a:rPr lang="en-US" sz="2000" b="1" dirty="0"/>
              <a:t>ARP. </a:t>
            </a:r>
            <a:r>
              <a:rPr lang="ru-RU" sz="2000" b="1" dirty="0"/>
              <a:t>Если машины в разных локальных сетях</a:t>
            </a:r>
            <a:r>
              <a:rPr lang="en-US" sz="2000" b="1" dirty="0"/>
              <a:t>, </a:t>
            </a:r>
            <a:r>
              <a:rPr lang="ru-RU" sz="2000" b="1" dirty="0"/>
              <a:t>то машина-отправитель</a:t>
            </a:r>
            <a:r>
              <a:rPr lang="en-US" sz="2000" b="1" dirty="0"/>
              <a:t> </a:t>
            </a:r>
            <a:r>
              <a:rPr lang="ru-RU" sz="2000" b="1" dirty="0"/>
              <a:t>посылает пакет</a:t>
            </a:r>
            <a:r>
              <a:rPr lang="en-US" sz="2000" b="1" dirty="0"/>
              <a:t> </a:t>
            </a:r>
            <a:r>
              <a:rPr lang="ru-RU" sz="2000" b="1" i="1" dirty="0" smtClean="0"/>
              <a:t>маршрутизатору </a:t>
            </a:r>
            <a:r>
              <a:rPr lang="ru-RU" sz="2000" b="1" dirty="0" smtClean="0"/>
              <a:t>(</a:t>
            </a:r>
            <a:r>
              <a:rPr lang="en-US" sz="2000" b="1" i="1" dirty="0"/>
              <a:t>router</a:t>
            </a:r>
            <a:r>
              <a:rPr lang="ru-RU" sz="2000" b="1" dirty="0"/>
              <a:t>), который маршрутизирует данный пакет до принимающей сети.</a:t>
            </a:r>
            <a:endParaRPr lang="en-US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2A572-8E57-4791-B3F0-D2B43CDB4612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618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472" y="214290"/>
            <a:ext cx="7847012" cy="5159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/>
              <a:t>Структура пакета в</a:t>
            </a:r>
            <a:r>
              <a:rPr lang="en-US" sz="3600" dirty="0"/>
              <a:t> Ethernet</a:t>
            </a:r>
          </a:p>
        </p:txBody>
      </p:sp>
      <p:pic>
        <p:nvPicPr>
          <p:cNvPr id="7" name="Picture 6" descr="Fig_23.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85794"/>
            <a:ext cx="8215338" cy="56217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0FCD4-11A8-439E-BC6F-9CA10540A216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632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62950" cy="663575"/>
          </a:xfrm>
        </p:spPr>
        <p:txBody>
          <a:bodyPr/>
          <a:lstStyle/>
          <a:p>
            <a:pPr>
              <a:defRPr/>
            </a:pPr>
            <a:r>
              <a:rPr lang="en-US" sz="2800"/>
              <a:t>GPRS (General Packet Radio Service)</a:t>
            </a:r>
          </a:p>
        </p:txBody>
      </p:sp>
      <p:sp>
        <p:nvSpPr>
          <p:cNvPr id="6328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2" y="1052513"/>
            <a:ext cx="8389967" cy="51625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1600" dirty="0"/>
              <a:t>Протокол беспроводной радиосвязи уровня </a:t>
            </a:r>
            <a:r>
              <a:rPr lang="en-US" sz="1600" dirty="0"/>
              <a:t>data link (</a:t>
            </a:r>
            <a:r>
              <a:rPr lang="ru-RU" sz="1600" dirty="0"/>
              <a:t>уровня </a:t>
            </a:r>
            <a:r>
              <a:rPr lang="en-US" sz="1600" dirty="0"/>
              <a:t>2), </a:t>
            </a:r>
            <a:r>
              <a:rPr lang="ru-RU" sz="1600" dirty="0"/>
              <a:t>широко используемый в мобильной связи </a:t>
            </a:r>
            <a:r>
              <a:rPr lang="en-US" sz="1600" dirty="0"/>
              <a:t>(GSM)</a:t>
            </a:r>
            <a:r>
              <a:rPr lang="ru-RU" sz="1600" dirty="0"/>
              <a:t>. </a:t>
            </a:r>
            <a:r>
              <a:rPr lang="en-US" sz="1600" dirty="0"/>
              <a:t>“</a:t>
            </a:r>
            <a:r>
              <a:rPr lang="ru-RU" sz="1600" dirty="0"/>
              <a:t>Понимает</a:t>
            </a:r>
            <a:r>
              <a:rPr lang="en-US" sz="1600" dirty="0"/>
              <a:t>” IP-</a:t>
            </a:r>
            <a:r>
              <a:rPr lang="ru-RU" sz="1600" dirty="0"/>
              <a:t>пакеты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/>
              <a:t>Скорость </a:t>
            </a:r>
            <a:r>
              <a:rPr lang="en-US" sz="1600" dirty="0"/>
              <a:t>~ </a:t>
            </a:r>
            <a:r>
              <a:rPr lang="ru-RU" sz="1600" dirty="0"/>
              <a:t>60 КБит </a:t>
            </a:r>
            <a:r>
              <a:rPr lang="en-US" sz="1600" dirty="0"/>
              <a:t>/ </a:t>
            </a:r>
            <a:r>
              <a:rPr lang="ru-RU" sz="1600" dirty="0"/>
              <a:t>с (сравнима со скоростью обычного модема и обмена через телефонную линию - </a:t>
            </a:r>
            <a:r>
              <a:rPr lang="en-US" sz="1600" dirty="0"/>
              <a:t>dial-up)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/>
              <a:t>Используется для реализации </a:t>
            </a:r>
            <a:r>
              <a:rPr lang="en-US" sz="1600" dirty="0"/>
              <a:t>SMS, MMS, Instant messaging and presence, WAP, </a:t>
            </a:r>
            <a:r>
              <a:rPr lang="ru-RU" sz="1600" dirty="0"/>
              <a:t>мобильного Интернета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/>
              <a:t>В некоторых местностях и странах является фактически единственным способом организации связи для передачи данных и выхода в Интернет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/>
              <a:t>При использовании </a:t>
            </a:r>
            <a:r>
              <a:rPr lang="en-US" sz="1600" dirty="0"/>
              <a:t>TCP/IP, GPRS-</a:t>
            </a:r>
            <a:r>
              <a:rPr lang="ru-RU" sz="1600" dirty="0"/>
              <a:t>протокол присваивает каждому мобильному телефону один или несколько </a:t>
            </a:r>
            <a:r>
              <a:rPr lang="en-US" sz="1600" i="1" dirty="0"/>
              <a:t>IP-</a:t>
            </a:r>
            <a:r>
              <a:rPr lang="ru-RU" sz="1600" i="1" dirty="0"/>
              <a:t>адресов</a:t>
            </a:r>
            <a:r>
              <a:rPr lang="ru-RU" sz="1600" dirty="0"/>
              <a:t> и обеспечивает надежную пересылку </a:t>
            </a:r>
            <a:r>
              <a:rPr lang="en-US" sz="1600" dirty="0"/>
              <a:t>IP-</a:t>
            </a:r>
            <a:r>
              <a:rPr lang="ru-RU" sz="1600" dirty="0"/>
              <a:t>пакетов. </a:t>
            </a:r>
            <a:r>
              <a:rPr lang="en-US" sz="1600" dirty="0"/>
              <a:t>IP-</a:t>
            </a:r>
            <a:r>
              <a:rPr lang="ru-RU" sz="1600" dirty="0"/>
              <a:t>адреса, как правило, присваиваются динамически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/>
              <a:t>Для маршрутизации пакетов используются </a:t>
            </a:r>
            <a:r>
              <a:rPr lang="ru-RU" sz="1600" i="1" dirty="0"/>
              <a:t>точки доступа</a:t>
            </a:r>
            <a:r>
              <a:rPr lang="ru-RU" sz="1600" dirty="0"/>
              <a:t> </a:t>
            </a:r>
            <a:r>
              <a:rPr lang="en-US" sz="1600" dirty="0"/>
              <a:t>(access points) </a:t>
            </a:r>
            <a:r>
              <a:rPr lang="ru-RU" sz="1600" dirty="0"/>
              <a:t>со своими </a:t>
            </a:r>
            <a:r>
              <a:rPr lang="en-US" sz="1600" dirty="0"/>
              <a:t>Access Point Names (APNs). </a:t>
            </a:r>
            <a:r>
              <a:rPr lang="ru-RU" sz="1600" dirty="0"/>
              <a:t>При настройке </a:t>
            </a:r>
            <a:r>
              <a:rPr lang="en-US" sz="1600" dirty="0"/>
              <a:t>GPRS </a:t>
            </a:r>
            <a:r>
              <a:rPr lang="ru-RU" sz="1600" dirty="0"/>
              <a:t>в мобильном телефоне необходимо указать </a:t>
            </a:r>
            <a:r>
              <a:rPr lang="en-US" sz="1600" dirty="0"/>
              <a:t>APN, </a:t>
            </a:r>
            <a:r>
              <a:rPr lang="ru-RU" sz="1600" dirty="0"/>
              <a:t>предоставляемую Вашим провайдером (например, МТС)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/>
              <a:t>При использовании телефона как </a:t>
            </a:r>
            <a:r>
              <a:rPr lang="en-US" sz="1600" dirty="0"/>
              <a:t>GPRS-</a:t>
            </a:r>
            <a:r>
              <a:rPr lang="ru-RU" sz="1600" dirty="0"/>
              <a:t>модема (для выхода в Интернет, приема электронной почты и т.д.) связь с компьютером осуществляется через </a:t>
            </a:r>
            <a:r>
              <a:rPr lang="en-US" sz="1600" dirty="0"/>
              <a:t>Bluetooth </a:t>
            </a:r>
            <a:r>
              <a:rPr lang="ru-RU" sz="1600" dirty="0"/>
              <a:t>или через инфракрасный порт </a:t>
            </a:r>
            <a:r>
              <a:rPr lang="en-US" sz="1600" dirty="0"/>
              <a:t>(IrDA)</a:t>
            </a:r>
            <a:endParaRPr lang="ru-RU" sz="1600" dirty="0"/>
          </a:p>
          <a:p>
            <a:pPr>
              <a:lnSpc>
                <a:spcPct val="80000"/>
              </a:lnSpc>
              <a:defRPr/>
            </a:pPr>
            <a:r>
              <a:rPr lang="ru-RU" sz="1600" dirty="0"/>
              <a:t>Три уровня </a:t>
            </a:r>
            <a:r>
              <a:rPr lang="en-US" sz="1600" dirty="0"/>
              <a:t>GPRS-</a:t>
            </a:r>
            <a:r>
              <a:rPr lang="ru-RU" sz="1600" dirty="0"/>
              <a:t>протоколов</a:t>
            </a:r>
          </a:p>
          <a:p>
            <a:pPr>
              <a:lnSpc>
                <a:spcPct val="80000"/>
              </a:lnSpc>
              <a:defRPr/>
            </a:pPr>
            <a:r>
              <a:rPr lang="ru-RU" sz="1600" b="1" i="1" dirty="0"/>
              <a:t>Не следует путать </a:t>
            </a:r>
            <a:r>
              <a:rPr lang="en-US" sz="1600" b="1" i="1" dirty="0"/>
              <a:t>GPRS </a:t>
            </a:r>
            <a:r>
              <a:rPr lang="ru-RU" sz="1600" b="1" i="1" dirty="0"/>
              <a:t>с </a:t>
            </a:r>
            <a:r>
              <a:rPr lang="en-US" sz="1600" b="1" i="1" dirty="0"/>
              <a:t>GPS (</a:t>
            </a:r>
            <a:r>
              <a:rPr lang="ru-RU" sz="1600" b="1" i="1" dirty="0"/>
              <a:t>глобальной системой спутниковой навигации), как </a:t>
            </a:r>
            <a:r>
              <a:rPr lang="ru-RU" sz="1600" b="1" i="1" dirty="0" smtClean="0"/>
              <a:t>иногда делают </a:t>
            </a:r>
            <a:r>
              <a:rPr lang="en-US" sz="1600" b="1" dirty="0" smtClean="0">
                <a:sym typeface="Wingdings" pitchFamily="2" charset="2"/>
              </a:rPr>
              <a:t> </a:t>
            </a:r>
            <a:endParaRPr lang="en-US" sz="1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782EB-52D6-419F-8D33-065DCD1756FE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633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1625"/>
            <a:ext cx="8186766" cy="91279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GPRS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Схема работы</a:t>
            </a:r>
            <a:endParaRPr lang="en-US" dirty="0"/>
          </a:p>
        </p:txBody>
      </p:sp>
      <p:pic>
        <p:nvPicPr>
          <p:cNvPr id="8" name="Content Placeholder 7" descr="Fig_23.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8179163" cy="450059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BEDDC-CD6C-4CA1-86EE-8E29D3FBA343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634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44475"/>
            <a:ext cx="8447087" cy="881063"/>
          </a:xfrm>
        </p:spPr>
        <p:txBody>
          <a:bodyPr/>
          <a:lstStyle/>
          <a:p>
            <a:pPr>
              <a:defRPr/>
            </a:pPr>
            <a:r>
              <a:rPr lang="en-US" sz="3200"/>
              <a:t>Wi-Fi (IEEE.802.11x)</a:t>
            </a:r>
          </a:p>
        </p:txBody>
      </p:sp>
      <p:sp>
        <p:nvSpPr>
          <p:cNvPr id="6348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125538"/>
            <a:ext cx="8496300" cy="51117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1800" dirty="0"/>
              <a:t>Семейство протоколов уровня </a:t>
            </a:r>
            <a:r>
              <a:rPr lang="en-US" sz="1800" dirty="0"/>
              <a:t>data link (2) </a:t>
            </a:r>
            <a:r>
              <a:rPr lang="ru-RU" sz="1800" dirty="0"/>
              <a:t>для беспроводной радиосвязи в локальных сетях </a:t>
            </a:r>
            <a:r>
              <a:rPr lang="en-US" sz="1800" dirty="0"/>
              <a:t>(WLAN)</a:t>
            </a:r>
            <a:endParaRPr lang="ru-RU" sz="1800" dirty="0"/>
          </a:p>
          <a:p>
            <a:pPr>
              <a:lnSpc>
                <a:spcPct val="90000"/>
              </a:lnSpc>
              <a:defRPr/>
            </a:pPr>
            <a:r>
              <a:rPr lang="ru-RU" sz="1800" dirty="0"/>
              <a:t>Другое название - </a:t>
            </a:r>
            <a:r>
              <a:rPr lang="en-US" sz="1800" i="1" dirty="0" err="1"/>
              <a:t>RadioEthernet</a:t>
            </a:r>
            <a:endParaRPr lang="en-US" sz="1800" i="1" dirty="0"/>
          </a:p>
          <a:p>
            <a:pPr>
              <a:lnSpc>
                <a:spcPct val="90000"/>
              </a:lnSpc>
              <a:defRPr/>
            </a:pPr>
            <a:r>
              <a:rPr lang="ru-RU" sz="1800" dirty="0"/>
              <a:t>Используется для выхода в Интернет, передачи голосовых сообщений через </a:t>
            </a:r>
            <a:r>
              <a:rPr lang="en-US" sz="1800" dirty="0"/>
              <a:t>TCP/IP (VoIP), </a:t>
            </a:r>
            <a:r>
              <a:rPr lang="ru-RU" sz="1800" dirty="0"/>
              <a:t>связи с мультимедийными устройствами (цифровыми камерами, проекторами и т.п.)</a:t>
            </a:r>
            <a:endParaRPr lang="en-US" sz="1800" dirty="0"/>
          </a:p>
          <a:p>
            <a:pPr>
              <a:lnSpc>
                <a:spcPct val="90000"/>
              </a:lnSpc>
              <a:defRPr/>
            </a:pPr>
            <a:r>
              <a:rPr lang="ru-RU" sz="1800" dirty="0"/>
              <a:t>Скорость</a:t>
            </a:r>
            <a:r>
              <a:rPr lang="en-US" sz="1800" dirty="0"/>
              <a:t>: 11 </a:t>
            </a:r>
            <a:r>
              <a:rPr lang="ru-RU" sz="1800" dirty="0"/>
              <a:t>МБит </a:t>
            </a:r>
            <a:r>
              <a:rPr lang="en-US" sz="1800" dirty="0"/>
              <a:t>/ </a:t>
            </a:r>
            <a:r>
              <a:rPr lang="ru-RU" sz="1800" dirty="0"/>
              <a:t>с (802.11</a:t>
            </a:r>
            <a:r>
              <a:rPr lang="en-US" sz="1800" dirty="0"/>
              <a:t>b), 54 </a:t>
            </a:r>
            <a:r>
              <a:rPr lang="ru-RU" sz="1800" dirty="0"/>
              <a:t>МБит</a:t>
            </a:r>
            <a:r>
              <a:rPr lang="en-US" sz="1800" dirty="0"/>
              <a:t>/</a:t>
            </a:r>
            <a:r>
              <a:rPr lang="ru-RU" sz="1800" dirty="0"/>
              <a:t>с </a:t>
            </a:r>
            <a:r>
              <a:rPr lang="en-US" sz="1800" dirty="0"/>
              <a:t>(802.11a, 802.11c)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/>
              <a:t>Wi-Fi </a:t>
            </a:r>
            <a:r>
              <a:rPr lang="ru-RU" sz="1800" dirty="0"/>
              <a:t>связь доступна в радиусе действия </a:t>
            </a:r>
            <a:r>
              <a:rPr lang="ru-RU" sz="1800" i="1" dirty="0"/>
              <a:t>точки доступа</a:t>
            </a:r>
            <a:r>
              <a:rPr lang="ru-RU" sz="1800" dirty="0"/>
              <a:t> </a:t>
            </a:r>
            <a:r>
              <a:rPr lang="en-US" sz="1800" dirty="0"/>
              <a:t>(access point) ~ </a:t>
            </a:r>
            <a:r>
              <a:rPr lang="ru-RU" sz="1800" dirty="0"/>
              <a:t>200-250 м. Зона доступа носит название </a:t>
            </a:r>
            <a:r>
              <a:rPr lang="en-US" sz="1800" i="1" dirty="0"/>
              <a:t>hotspot. </a:t>
            </a:r>
            <a:r>
              <a:rPr lang="ru-RU" sz="1800" dirty="0"/>
              <a:t>Типичная зона доступа – гостиница, аэропорт, вокзал, Интернет-кафе</a:t>
            </a:r>
            <a:endParaRPr lang="en-US" sz="1800" dirty="0"/>
          </a:p>
          <a:p>
            <a:pPr>
              <a:lnSpc>
                <a:spcPct val="90000"/>
              </a:lnSpc>
              <a:defRPr/>
            </a:pPr>
            <a:r>
              <a:rPr lang="en-US" sz="1800" dirty="0"/>
              <a:t>Wi-Fi – </a:t>
            </a:r>
            <a:r>
              <a:rPr lang="ru-RU" sz="1800" dirty="0"/>
              <a:t>адаптеры встраиваются в портативные компьютеры, органайзеры </a:t>
            </a:r>
            <a:r>
              <a:rPr lang="en-US" sz="1800" dirty="0"/>
              <a:t>(PDA), </a:t>
            </a:r>
            <a:r>
              <a:rPr lang="ru-RU" sz="1800" dirty="0"/>
              <a:t>коммуникаторы</a:t>
            </a:r>
            <a:endParaRPr lang="en-US" sz="1800" dirty="0"/>
          </a:p>
          <a:p>
            <a:pPr>
              <a:lnSpc>
                <a:spcPct val="90000"/>
              </a:lnSpc>
              <a:defRPr/>
            </a:pPr>
            <a:r>
              <a:rPr lang="ru-RU" sz="1800" i="1" dirty="0"/>
              <a:t>Преимущества: </a:t>
            </a:r>
            <a:r>
              <a:rPr lang="ru-RU" sz="1800" dirty="0"/>
              <a:t>при наличии </a:t>
            </a:r>
            <a:r>
              <a:rPr lang="en-US" sz="1800" dirty="0"/>
              <a:t>access point, </a:t>
            </a:r>
            <a:r>
              <a:rPr lang="ru-RU" sz="1800" dirty="0"/>
              <a:t>доступ возможен везде (даже на пляже </a:t>
            </a:r>
            <a:r>
              <a:rPr lang="en-US" sz="1800" dirty="0">
                <a:sym typeface="Wingdings" pitchFamily="2" charset="2"/>
              </a:rPr>
              <a:t> )</a:t>
            </a:r>
          </a:p>
          <a:p>
            <a:pPr>
              <a:lnSpc>
                <a:spcPct val="90000"/>
              </a:lnSpc>
              <a:defRPr/>
            </a:pPr>
            <a:r>
              <a:rPr lang="ru-RU" sz="1800" i="1" dirty="0">
                <a:sym typeface="Wingdings" pitchFamily="2" charset="2"/>
              </a:rPr>
              <a:t>Недостатки: </a:t>
            </a:r>
            <a:r>
              <a:rPr lang="ru-RU" sz="1800" dirty="0">
                <a:sym typeface="Wingdings" pitchFamily="2" charset="2"/>
              </a:rPr>
              <a:t>Локальный характер связи</a:t>
            </a:r>
            <a:r>
              <a:rPr lang="en-US" sz="1800" dirty="0">
                <a:sym typeface="Wingdings" pitchFamily="2" charset="2"/>
              </a:rPr>
              <a:t>; </a:t>
            </a:r>
            <a:r>
              <a:rPr lang="ru-RU" sz="1800" dirty="0">
                <a:sym typeface="Wingdings" pitchFamily="2" charset="2"/>
              </a:rPr>
              <a:t>различие числа </a:t>
            </a:r>
            <a:r>
              <a:rPr lang="en-US" sz="1800" dirty="0">
                <a:sym typeface="Wingdings" pitchFamily="2" charset="2"/>
              </a:rPr>
              <a:t>Wi-Fi </a:t>
            </a:r>
            <a:r>
              <a:rPr lang="ru-RU" sz="1800" dirty="0">
                <a:sym typeface="Wingdings" pitchFamily="2" charset="2"/>
              </a:rPr>
              <a:t>каналов в Европе, Америке и Азии</a:t>
            </a:r>
            <a:r>
              <a:rPr lang="en-US" sz="1800" dirty="0">
                <a:sym typeface="Wingdings" pitchFamily="2" charset="2"/>
              </a:rPr>
              <a:t>; </a:t>
            </a:r>
            <a:r>
              <a:rPr lang="ru-RU" sz="1800" dirty="0">
                <a:sym typeface="Wingdings" pitchFamily="2" charset="2"/>
              </a:rPr>
              <a:t>недостаточная безопасность</a:t>
            </a:r>
            <a:r>
              <a:rPr lang="en-US" sz="1800" dirty="0">
                <a:sym typeface="Wingdings" pitchFamily="2" charset="2"/>
              </a:rPr>
              <a:t>; </a:t>
            </a:r>
            <a:r>
              <a:rPr lang="ru-RU" sz="1800" dirty="0">
                <a:sym typeface="Wingdings" pitchFamily="2" charset="2"/>
              </a:rPr>
              <a:t>на практике, недостаточная надежность при числе пользователей 1000 – 10000 и более</a:t>
            </a:r>
            <a:r>
              <a:rPr lang="en-US" sz="1800" dirty="0">
                <a:sym typeface="Wingdings" pitchFamily="2" charset="2"/>
              </a:rPr>
              <a:t>; </a:t>
            </a:r>
            <a:r>
              <a:rPr lang="ru-RU" sz="1800" dirty="0">
                <a:sym typeface="Wingdings" pitchFamily="2" charset="2"/>
              </a:rPr>
              <a:t>не безвредна для здоровья (ограничена в </a:t>
            </a:r>
            <a:r>
              <a:rPr lang="en-US" sz="1800" dirty="0">
                <a:sym typeface="Wingdings" pitchFamily="2" charset="2"/>
              </a:rPr>
              <a:t>EU</a:t>
            </a:r>
            <a:r>
              <a:rPr lang="en-US" sz="1800" dirty="0" smtClean="0">
                <a:sym typeface="Wingdings" pitchFamily="2" charset="2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1800" i="1" dirty="0" err="1" smtClean="0">
                <a:sym typeface="Wingdings" pitchFamily="2" charset="2"/>
              </a:rPr>
              <a:t>Wi</a:t>
            </a:r>
            <a:r>
              <a:rPr lang="en-US" sz="1800" i="1" dirty="0" smtClean="0">
                <a:sym typeface="Wingdings" pitchFamily="2" charset="2"/>
              </a:rPr>
              <a:t>-MAX </a:t>
            </a:r>
            <a:r>
              <a:rPr lang="ru-RU" sz="1800" dirty="0" smtClean="0">
                <a:sym typeface="Wingdings" pitchFamily="2" charset="2"/>
              </a:rPr>
              <a:t>– более высокоскоростной вариант </a:t>
            </a:r>
            <a:r>
              <a:rPr lang="en-US" sz="1800" dirty="0" smtClean="0">
                <a:sym typeface="Wingdings" pitchFamily="2" charset="2"/>
              </a:rPr>
              <a:t>Wi-Fi (</a:t>
            </a:r>
            <a:r>
              <a:rPr lang="ru-RU" sz="1800" dirty="0" smtClean="0">
                <a:sym typeface="Wingdings" pitchFamily="2" charset="2"/>
              </a:rPr>
              <a:t>до 1 </a:t>
            </a:r>
            <a:r>
              <a:rPr lang="en-US" sz="1800" dirty="0" err="1" smtClean="0">
                <a:sym typeface="Wingdings" pitchFamily="2" charset="2"/>
              </a:rPr>
              <a:t>Gbit</a:t>
            </a:r>
            <a:r>
              <a:rPr lang="en-US" sz="1800" dirty="0" smtClean="0">
                <a:sym typeface="Wingdings" pitchFamily="2" charset="2"/>
              </a:rPr>
              <a:t>/s)</a:t>
            </a:r>
            <a:r>
              <a:rPr lang="ru-RU" sz="1800" dirty="0" smtClean="0">
                <a:sym typeface="Wingdings" pitchFamily="2" charset="2"/>
              </a:rPr>
              <a:t> с б</a:t>
            </a:r>
            <a:r>
              <a:rPr lang="ru-RU" sz="1800" i="1" dirty="0" smtClean="0">
                <a:sym typeface="Wingdings" pitchFamily="2" charset="2"/>
              </a:rPr>
              <a:t>о</a:t>
            </a:r>
            <a:r>
              <a:rPr lang="ru-RU" sz="1800" dirty="0" smtClean="0">
                <a:sym typeface="Wingdings" pitchFamily="2" charset="2"/>
              </a:rPr>
              <a:t>льшим радиусом действия</a:t>
            </a:r>
            <a:endParaRPr lang="ru-RU" sz="1800" i="1" dirty="0">
              <a:sym typeface="Wingdings" pitchFamily="2" charset="2"/>
            </a:endParaRPr>
          </a:p>
          <a:p>
            <a:pPr>
              <a:lnSpc>
                <a:spcPct val="90000"/>
              </a:lnSpc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54AC1-0B50-426D-81EC-F9BE95292234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06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404813"/>
            <a:ext cx="7989887" cy="587375"/>
          </a:xfrm>
        </p:spPr>
        <p:txBody>
          <a:bodyPr/>
          <a:lstStyle/>
          <a:p>
            <a:pPr>
              <a:defRPr/>
            </a:pPr>
            <a:r>
              <a:rPr lang="ru-RU" sz="3200"/>
              <a:t>Коммуникационные протоколы</a:t>
            </a:r>
            <a:endParaRPr lang="en-US" sz="3200"/>
          </a:p>
        </p:txBody>
      </p:sp>
      <p:sp>
        <p:nvSpPr>
          <p:cNvPr id="6062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47750" y="1916113"/>
            <a:ext cx="7772400" cy="43116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i="1" dirty="0"/>
              <a:t>Физический уровень</a:t>
            </a:r>
            <a:r>
              <a:rPr lang="en-US" sz="2000" b="1" dirty="0"/>
              <a:t> – </a:t>
            </a:r>
            <a:r>
              <a:rPr lang="ru-RU" sz="2000" b="1" dirty="0"/>
              <a:t>механические и электрические устройства для передачи сигналов</a:t>
            </a:r>
            <a:r>
              <a:rPr lang="en-US" sz="2000" b="1" dirty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i="1" dirty="0"/>
              <a:t>Уровень (связывания) данных</a:t>
            </a:r>
            <a:r>
              <a:rPr lang="en-US" sz="2000" b="1" dirty="0"/>
              <a:t> – </a:t>
            </a:r>
            <a:r>
              <a:rPr lang="ru-RU" sz="2000" b="1" dirty="0"/>
              <a:t>обрабатывает фреймы</a:t>
            </a:r>
            <a:r>
              <a:rPr lang="en-US" sz="2000" b="1" dirty="0"/>
              <a:t> </a:t>
            </a:r>
            <a:r>
              <a:rPr lang="ru-RU" sz="2000" b="1" dirty="0"/>
              <a:t>(</a:t>
            </a:r>
            <a:r>
              <a:rPr lang="en-US" sz="2000" b="1" i="1" dirty="0"/>
              <a:t>frames</a:t>
            </a:r>
            <a:r>
              <a:rPr lang="ru-RU" sz="2000" b="1" i="1" dirty="0"/>
              <a:t>)</a:t>
            </a:r>
            <a:r>
              <a:rPr lang="en-US" sz="2000" b="1" dirty="0"/>
              <a:t>, </a:t>
            </a:r>
            <a:r>
              <a:rPr lang="ru-RU" sz="2000" b="1" dirty="0"/>
              <a:t>или части пакетов фиксированной длины</a:t>
            </a:r>
            <a:r>
              <a:rPr lang="en-US" sz="2000" b="1" dirty="0"/>
              <a:t>, </a:t>
            </a:r>
            <a:r>
              <a:rPr lang="ru-RU" sz="2000" b="1" dirty="0"/>
              <a:t>включая обнаружение ошибок и восстановление после ошибок на физическом уровне</a:t>
            </a:r>
            <a:r>
              <a:rPr lang="en-US" sz="2000" b="1" dirty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i="1" dirty="0"/>
              <a:t>Сетевой уровень</a:t>
            </a:r>
            <a:r>
              <a:rPr lang="en-US" sz="2000" b="1" dirty="0"/>
              <a:t> – </a:t>
            </a:r>
            <a:r>
              <a:rPr lang="ru-RU" sz="2000" b="1" dirty="0"/>
              <a:t>обеспечивает соединение и маршрутизацию пакетов в коммуникационной сети</a:t>
            </a:r>
            <a:r>
              <a:rPr lang="en-US" sz="2000" b="1" dirty="0"/>
              <a:t>, </a:t>
            </a:r>
            <a:r>
              <a:rPr lang="ru-RU" sz="2000" b="1" dirty="0"/>
              <a:t>включая обработку адресов исходящих пакетов</a:t>
            </a:r>
            <a:r>
              <a:rPr lang="en-US" sz="2000" b="1" dirty="0"/>
              <a:t>, </a:t>
            </a:r>
            <a:r>
              <a:rPr lang="ru-RU" sz="2000" b="1" dirty="0"/>
              <a:t>декодирование адресов входящих пакетов</a:t>
            </a:r>
            <a:r>
              <a:rPr lang="en-US" sz="2000" b="1" dirty="0"/>
              <a:t> </a:t>
            </a:r>
            <a:r>
              <a:rPr lang="ru-RU" sz="2000" b="1" dirty="0"/>
              <a:t>и поддержку информации для маршрутизации</a:t>
            </a:r>
            <a:r>
              <a:rPr lang="en-US" sz="2000" b="1" dirty="0"/>
              <a:t> </a:t>
            </a:r>
            <a:r>
              <a:rPr lang="ru-RU" sz="2000" b="1" dirty="0"/>
              <a:t>для соответствующего ответа для изменения уровней </a:t>
            </a:r>
            <a:r>
              <a:rPr lang="ru-RU" sz="2000" b="1" dirty="0" smtClean="0"/>
              <a:t>загрузки</a:t>
            </a:r>
            <a:r>
              <a:rPr lang="en-US" sz="2000" b="1" dirty="0"/>
              <a:t>.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900113" y="1196975"/>
            <a:ext cx="70945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latin typeface="Helvetica"/>
              </a:rPr>
              <a:t>Коммуникационная сеть подразделяется на следующие основные уровни </a:t>
            </a:r>
            <a:r>
              <a:rPr lang="en-US" sz="1600" b="1">
                <a:latin typeface="Helvetica"/>
              </a:rPr>
              <a:t>(layers):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76D54-33F2-4259-B828-18D07B4E8F37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6369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62950" cy="881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/>
              <a:t>Instant Messaging and Presence </a:t>
            </a:r>
            <a:r>
              <a:rPr lang="ru-RU" sz="2800"/>
              <a:t/>
            </a:r>
            <a:br>
              <a:rPr lang="ru-RU" sz="2800"/>
            </a:br>
            <a:r>
              <a:rPr lang="en-US" sz="2800"/>
              <a:t>(</a:t>
            </a:r>
            <a:r>
              <a:rPr lang="ru-RU" sz="2800"/>
              <a:t>обмен мгновенными сообщениями)</a:t>
            </a:r>
            <a:endParaRPr lang="en-US" sz="2800"/>
          </a:p>
        </p:txBody>
      </p:sp>
      <p:sp>
        <p:nvSpPr>
          <p:cNvPr id="6369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268413"/>
            <a:ext cx="8353425" cy="50403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1800" dirty="0"/>
              <a:t>Семейство протоколов и технологий верхнего уровня </a:t>
            </a:r>
            <a:r>
              <a:rPr lang="en-US" sz="1800" dirty="0"/>
              <a:t>(application layer) </a:t>
            </a:r>
            <a:r>
              <a:rPr lang="ru-RU" sz="1800" dirty="0"/>
              <a:t>для обмена сообщениями между людьми, использующими мобильные телефоны, коммуникаторы, лаптопы и перемещающимися из одной точки Земли в другую</a:t>
            </a:r>
          </a:p>
          <a:p>
            <a:pPr>
              <a:defRPr/>
            </a:pPr>
            <a:r>
              <a:rPr lang="ru-RU" sz="1800" dirty="0"/>
              <a:t>Использует адреса, сходные с </a:t>
            </a:r>
            <a:r>
              <a:rPr lang="en-US" sz="1800" dirty="0"/>
              <a:t>email-</a:t>
            </a:r>
            <a:r>
              <a:rPr lang="ru-RU" sz="1800" dirty="0"/>
              <a:t>адресами, например: </a:t>
            </a:r>
            <a:r>
              <a:rPr lang="en-US" sz="1800" dirty="0" err="1"/>
              <a:t>node@domain</a:t>
            </a:r>
            <a:r>
              <a:rPr lang="en-US" sz="1800" dirty="0"/>
              <a:t>/work</a:t>
            </a:r>
            <a:r>
              <a:rPr lang="ru-RU" sz="1800" dirty="0"/>
              <a:t> – </a:t>
            </a:r>
            <a:r>
              <a:rPr lang="en-US" sz="1800" dirty="0"/>
              <a:t>XMPP address</a:t>
            </a:r>
          </a:p>
          <a:p>
            <a:pPr>
              <a:defRPr/>
            </a:pPr>
            <a:r>
              <a:rPr lang="ru-RU" sz="1800" dirty="0"/>
              <a:t>Сообщения – как правило, текстовые, но становится возможным посылать и графические образы</a:t>
            </a:r>
            <a:endParaRPr lang="en-US" sz="1800" dirty="0"/>
          </a:p>
          <a:p>
            <a:pPr>
              <a:defRPr/>
            </a:pPr>
            <a:r>
              <a:rPr lang="ru-RU" sz="1800" dirty="0"/>
              <a:t>Основные понятия: </a:t>
            </a:r>
            <a:r>
              <a:rPr lang="en-US" sz="1800" i="1" dirty="0"/>
              <a:t>client – </a:t>
            </a:r>
            <a:r>
              <a:rPr lang="ru-RU" sz="1800" dirty="0"/>
              <a:t>пользователь сети</a:t>
            </a:r>
            <a:r>
              <a:rPr lang="en-US" sz="1800" dirty="0"/>
              <a:t>; </a:t>
            </a:r>
            <a:r>
              <a:rPr lang="en-US" sz="1800" i="1" dirty="0"/>
              <a:t>presence</a:t>
            </a:r>
            <a:r>
              <a:rPr lang="en-US" sz="1800" dirty="0"/>
              <a:t> – </a:t>
            </a:r>
            <a:r>
              <a:rPr lang="ru-RU" sz="1800" dirty="0"/>
              <a:t>информация о присутствии клиента на связи</a:t>
            </a:r>
            <a:r>
              <a:rPr lang="en-US" sz="1800" dirty="0"/>
              <a:t>; </a:t>
            </a:r>
            <a:r>
              <a:rPr lang="en-US" sz="1800" i="1" dirty="0" err="1"/>
              <a:t>presentity</a:t>
            </a:r>
            <a:r>
              <a:rPr lang="en-US" sz="1800" i="1" dirty="0"/>
              <a:t> (presence server</a:t>
            </a:r>
            <a:r>
              <a:rPr lang="en-US" sz="1800" dirty="0"/>
              <a:t>) – </a:t>
            </a:r>
            <a:r>
              <a:rPr lang="ru-RU" sz="1800" dirty="0"/>
              <a:t>сервер сети, </a:t>
            </a:r>
            <a:r>
              <a:rPr lang="ru-RU" sz="1800"/>
              <a:t>обеспечивающий </a:t>
            </a:r>
            <a:r>
              <a:rPr lang="ru-RU" sz="1800" smtClean="0"/>
              <a:t>регистрацию </a:t>
            </a:r>
            <a:r>
              <a:rPr lang="ru-RU" sz="1800" dirty="0"/>
              <a:t>клиентов и выдачу информации о </a:t>
            </a:r>
            <a:r>
              <a:rPr lang="en-US" sz="1800" dirty="0"/>
              <a:t>presence</a:t>
            </a:r>
            <a:endParaRPr lang="ru-RU" sz="1800" dirty="0"/>
          </a:p>
          <a:p>
            <a:pPr>
              <a:defRPr/>
            </a:pPr>
            <a:r>
              <a:rPr lang="ru-RU" sz="1800" dirty="0"/>
              <a:t>Основные протоколы</a:t>
            </a:r>
            <a:r>
              <a:rPr lang="en-US" sz="1800" dirty="0"/>
              <a:t>: </a:t>
            </a:r>
            <a:r>
              <a:rPr lang="en-US" sz="1800" i="1" dirty="0"/>
              <a:t>SIMPLE / SIP; XMPP / Jabber, Wireless Village</a:t>
            </a:r>
            <a:endParaRPr lang="en-US" sz="1800" dirty="0"/>
          </a:p>
          <a:p>
            <a:pPr>
              <a:defRPr/>
            </a:pPr>
            <a:r>
              <a:rPr lang="ru-RU" sz="1800" dirty="0"/>
              <a:t>Лаборатория </a:t>
            </a:r>
            <a:r>
              <a:rPr lang="en-US" sz="1800" dirty="0"/>
              <a:t>Java-</a:t>
            </a:r>
            <a:r>
              <a:rPr lang="ru-RU" sz="1800" dirty="0"/>
              <a:t>технологии выполнила работы для </a:t>
            </a:r>
            <a:r>
              <a:rPr lang="en-US" sz="1800" dirty="0"/>
              <a:t>Panasonic Research </a:t>
            </a:r>
            <a:r>
              <a:rPr lang="ru-RU" sz="1800" dirty="0"/>
              <a:t>по реализации </a:t>
            </a:r>
            <a:r>
              <a:rPr lang="en-US" sz="1800" dirty="0"/>
              <a:t>Java API </a:t>
            </a:r>
            <a:r>
              <a:rPr lang="ru-RU" sz="1800" dirty="0"/>
              <a:t>для мгновенных сообщений </a:t>
            </a:r>
            <a:r>
              <a:rPr lang="en-US" sz="1800" dirty="0"/>
              <a:t>(JSR 164, 165, 186, 187) </a:t>
            </a:r>
            <a:r>
              <a:rPr lang="ru-RU" sz="1800" dirty="0"/>
              <a:t>и тестовых комплексов для них </a:t>
            </a:r>
            <a:r>
              <a:rPr lang="en-US" sz="1800" dirty="0"/>
              <a:t>(TCKs); 2003 – 2006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04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 &amp; A</a:t>
            </a:r>
            <a:endParaRPr lang="ru-RU"/>
          </a:p>
        </p:txBody>
      </p:sp>
      <p:sp>
        <p:nvSpPr>
          <p:cNvPr id="6041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Вопросы и ответы</a:t>
            </a:r>
            <a:r>
              <a:rPr lang="ru-RU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3F05A-17A2-4CB5-B825-25F93A789D9F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607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12200" cy="720725"/>
          </a:xfrm>
        </p:spPr>
        <p:txBody>
          <a:bodyPr/>
          <a:lstStyle/>
          <a:p>
            <a:pPr>
              <a:defRPr/>
            </a:pPr>
            <a:r>
              <a:rPr lang="ru-RU" sz="2800"/>
              <a:t>Коммуникационные протоколы (прод.)</a:t>
            </a:r>
            <a:endParaRPr lang="en-US" sz="2800"/>
          </a:p>
        </p:txBody>
      </p:sp>
      <p:sp>
        <p:nvSpPr>
          <p:cNvPr id="6072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1" y="1071547"/>
            <a:ext cx="8101042" cy="559754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000" b="1" i="1" dirty="0"/>
              <a:t>Транспортный уровень</a:t>
            </a:r>
            <a:r>
              <a:rPr lang="ru-RU" sz="2000" b="1" dirty="0"/>
              <a:t> – отвечает за сетевой доступ нижнего уровня</a:t>
            </a:r>
            <a:r>
              <a:rPr lang="en-US" sz="2000" b="1" dirty="0"/>
              <a:t> </a:t>
            </a:r>
            <a:r>
              <a:rPr lang="ru-RU" sz="2000" b="1" dirty="0"/>
              <a:t>и за передачу сообщений между клиентами</a:t>
            </a:r>
            <a:r>
              <a:rPr lang="en-US" sz="2000" b="1" dirty="0"/>
              <a:t>, </a:t>
            </a:r>
            <a:r>
              <a:rPr lang="ru-RU" sz="2000" b="1" dirty="0"/>
              <a:t>включая разделение сообщений на пакеты</a:t>
            </a:r>
            <a:r>
              <a:rPr lang="en-US" sz="2000" b="1" dirty="0"/>
              <a:t>, </a:t>
            </a:r>
            <a:r>
              <a:rPr lang="ru-RU" sz="2000" b="1" dirty="0"/>
              <a:t>сопровождение порядка пакетов</a:t>
            </a:r>
            <a:r>
              <a:rPr lang="en-US" sz="2000" b="1" dirty="0"/>
              <a:t>, </a:t>
            </a:r>
            <a:r>
              <a:rPr lang="ru-RU" sz="2000" b="1" dirty="0"/>
              <a:t>поток управления</a:t>
            </a:r>
            <a:r>
              <a:rPr lang="en-US" sz="2000" b="1" dirty="0"/>
              <a:t> </a:t>
            </a:r>
            <a:r>
              <a:rPr lang="ru-RU" sz="2000" b="1" dirty="0"/>
              <a:t>и генерацию физических адресов</a:t>
            </a:r>
            <a:r>
              <a:rPr lang="en-US" sz="2000" b="1" dirty="0"/>
              <a:t>.</a:t>
            </a:r>
          </a:p>
          <a:p>
            <a:pPr>
              <a:defRPr/>
            </a:pPr>
            <a:r>
              <a:rPr lang="ru-RU" sz="2000" b="1" i="1" dirty="0"/>
              <a:t>Уровень сеанса</a:t>
            </a:r>
            <a:r>
              <a:rPr lang="en-US" sz="2000" b="1" dirty="0"/>
              <a:t> – </a:t>
            </a:r>
            <a:r>
              <a:rPr lang="ru-RU" sz="2000" b="1" dirty="0"/>
              <a:t>реализует сеансы </a:t>
            </a:r>
            <a:r>
              <a:rPr lang="en-US" sz="2000" b="1" dirty="0"/>
              <a:t>(sessions), </a:t>
            </a:r>
            <a:r>
              <a:rPr lang="ru-RU" sz="2000" b="1" dirty="0"/>
              <a:t>или протоколы коммуникации между процессами</a:t>
            </a:r>
            <a:r>
              <a:rPr lang="en-US" sz="2000" b="1" dirty="0"/>
              <a:t>.</a:t>
            </a:r>
          </a:p>
          <a:p>
            <a:pPr>
              <a:defRPr/>
            </a:pPr>
            <a:r>
              <a:rPr lang="ru-RU" sz="2000" b="1" i="1" dirty="0"/>
              <a:t>Уровень презентаций</a:t>
            </a:r>
            <a:r>
              <a:rPr lang="en-US" sz="2000" b="1" dirty="0"/>
              <a:t> – </a:t>
            </a:r>
            <a:r>
              <a:rPr lang="ru-RU" sz="2000" b="1" dirty="0"/>
              <a:t>разрешает различие в форматах</a:t>
            </a:r>
            <a:r>
              <a:rPr lang="en-US" sz="2000" b="1" dirty="0"/>
              <a:t> </a:t>
            </a:r>
            <a:r>
              <a:rPr lang="ru-RU" sz="2000" b="1" dirty="0"/>
              <a:t>между различными системами в сети</a:t>
            </a:r>
            <a:r>
              <a:rPr lang="en-US" sz="2000" b="1" dirty="0"/>
              <a:t>, </a:t>
            </a:r>
            <a:r>
              <a:rPr lang="ru-RU" sz="2000" b="1" dirty="0"/>
              <a:t>включая преобразования символов</a:t>
            </a:r>
            <a:r>
              <a:rPr lang="en-US" sz="2000" b="1" dirty="0"/>
              <a:t> </a:t>
            </a:r>
            <a:r>
              <a:rPr lang="ru-RU" sz="2000" b="1" dirty="0"/>
              <a:t>и полудуплексную (дуплексную) </a:t>
            </a:r>
            <a:r>
              <a:rPr lang="en-US" sz="2000" b="1" dirty="0"/>
              <a:t> </a:t>
            </a:r>
            <a:r>
              <a:rPr lang="ru-RU" sz="2000" b="1" dirty="0"/>
              <a:t>связь (эхо-вывод).</a:t>
            </a:r>
            <a:endParaRPr lang="en-US" sz="2000" b="1" dirty="0"/>
          </a:p>
          <a:p>
            <a:pPr>
              <a:defRPr/>
            </a:pPr>
            <a:r>
              <a:rPr lang="ru-RU" sz="2000" b="1" i="1" dirty="0"/>
              <a:t>Уровень приложений</a:t>
            </a:r>
            <a:r>
              <a:rPr lang="en-US" sz="2000" b="1" dirty="0"/>
              <a:t> – </a:t>
            </a:r>
            <a:r>
              <a:rPr lang="ru-RU" sz="2000" b="1" dirty="0"/>
              <a:t>взаимодействует непосредственно с запросами на передачу файлов пользовательского уровня</a:t>
            </a:r>
            <a:r>
              <a:rPr lang="en-US" sz="2000" b="1" dirty="0"/>
              <a:t>, </a:t>
            </a:r>
            <a:r>
              <a:rPr lang="ru-RU" sz="2000" b="1" dirty="0"/>
              <a:t>протоколами удаленных входов и передачи электронной почты</a:t>
            </a:r>
            <a:r>
              <a:rPr lang="en-US" sz="2000" b="1" dirty="0"/>
              <a:t>, </a:t>
            </a:r>
            <a:r>
              <a:rPr lang="ru-RU" sz="2000" b="1" dirty="0"/>
              <a:t>а также со схемами распределенных баз данных</a:t>
            </a:r>
            <a:r>
              <a:rPr lang="en-US" sz="2000" b="1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CE9D7-EBE7-4ABE-82B8-8DC92192B5F8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608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705850" cy="863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/>
              <a:t>Коммуникация в сети, согласно многоуровневой модели </a:t>
            </a:r>
            <a:r>
              <a:rPr lang="en-US" sz="3200"/>
              <a:t>ISO</a:t>
            </a:r>
          </a:p>
        </p:txBody>
      </p:sp>
      <p:pic>
        <p:nvPicPr>
          <p:cNvPr id="7" name="Picture 6" descr="Fig_23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71546"/>
            <a:ext cx="8786842" cy="53693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3A778-F633-4775-A1C5-700A6C4D230F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609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48" y="142853"/>
            <a:ext cx="8072494" cy="2857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           </a:t>
            </a:r>
            <a:r>
              <a:rPr lang="ru-RU" sz="3200" dirty="0" smtClean="0"/>
              <a:t>Уровни сетевых протоколов (</a:t>
            </a:r>
            <a:r>
              <a:rPr lang="en-US" sz="3200" dirty="0" smtClean="0"/>
              <a:t>ISO</a:t>
            </a:r>
            <a:r>
              <a:rPr lang="ru-RU" sz="3200" dirty="0" smtClean="0"/>
              <a:t>)</a:t>
            </a:r>
            <a:endParaRPr lang="en-US" sz="3200" dirty="0"/>
          </a:p>
        </p:txBody>
      </p:sp>
      <p:pic>
        <p:nvPicPr>
          <p:cNvPr id="7" name="Picture 6" descr="Fig_23.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500042"/>
            <a:ext cx="4198511" cy="59673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9B325-16CB-4AAB-A6B5-0F6208C8191C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610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650" y="214290"/>
            <a:ext cx="8102630" cy="63502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/>
              <a:t>Сетевое сообщение, согласно модели </a:t>
            </a:r>
            <a:r>
              <a:rPr lang="en-US" sz="3200" dirty="0"/>
              <a:t>ISO</a:t>
            </a:r>
          </a:p>
        </p:txBody>
      </p:sp>
      <p:pic>
        <p:nvPicPr>
          <p:cNvPr id="7" name="Picture 6" descr="Fig_23.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928670"/>
            <a:ext cx="3463658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5F3F-779E-478F-BE8F-9EC177FDFCB4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628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435975" cy="663575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Ethernet</a:t>
            </a:r>
            <a:endParaRPr lang="en-US" sz="3200" dirty="0"/>
          </a:p>
        </p:txBody>
      </p:sp>
      <p:sp>
        <p:nvSpPr>
          <p:cNvPr id="6287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908050"/>
            <a:ext cx="8351837" cy="54006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1800" i="1" dirty="0"/>
              <a:t>Ether</a:t>
            </a:r>
            <a:r>
              <a:rPr lang="en-US" sz="1800" dirty="0"/>
              <a:t> – </a:t>
            </a:r>
            <a:r>
              <a:rPr lang="ru-RU" sz="1800" dirty="0"/>
              <a:t>эфир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/>
              <a:t>Ethernet (</a:t>
            </a:r>
            <a:r>
              <a:rPr lang="ru-RU" sz="1800" dirty="0"/>
              <a:t>стандарт </a:t>
            </a:r>
            <a:r>
              <a:rPr lang="en-US" sz="1800" dirty="0"/>
              <a:t>IEEE 802.3) - </a:t>
            </a:r>
            <a:r>
              <a:rPr lang="ru-RU" sz="1800" dirty="0"/>
              <a:t>наиболее распространенный метод организации сетей</a:t>
            </a:r>
          </a:p>
          <a:p>
            <a:pPr>
              <a:lnSpc>
                <a:spcPct val="90000"/>
              </a:lnSpc>
              <a:defRPr/>
            </a:pPr>
            <a:r>
              <a:rPr lang="ru-RU" sz="1800" dirty="0"/>
              <a:t>Относится к физическому </a:t>
            </a:r>
            <a:r>
              <a:rPr lang="en-US" sz="1800" dirty="0"/>
              <a:t>(physical Ethernet) </a:t>
            </a:r>
            <a:r>
              <a:rPr lang="ru-RU" sz="1800" dirty="0"/>
              <a:t>уровню и уровню связывания данных, согласно 8-уровневой модели </a:t>
            </a:r>
            <a:r>
              <a:rPr lang="en-US" sz="1800" dirty="0"/>
              <a:t>OSI</a:t>
            </a:r>
          </a:p>
          <a:p>
            <a:pPr>
              <a:lnSpc>
                <a:spcPct val="90000"/>
              </a:lnSpc>
              <a:defRPr/>
            </a:pPr>
            <a:r>
              <a:rPr lang="ru-RU" sz="1800" dirty="0"/>
              <a:t>Основоположник: </a:t>
            </a:r>
            <a:r>
              <a:rPr lang="en-US" sz="1800" dirty="0"/>
              <a:t>R. Metcalfe (</a:t>
            </a:r>
            <a:r>
              <a:rPr lang="ru-RU" sz="1800" dirty="0"/>
              <a:t>1973)</a:t>
            </a:r>
            <a:r>
              <a:rPr lang="en-US" sz="1800" dirty="0"/>
              <a:t>; </a:t>
            </a:r>
            <a:r>
              <a:rPr lang="ru-RU" sz="1800" dirty="0"/>
              <a:t>он же впоследствии – основатель фирмы 3</a:t>
            </a:r>
            <a:r>
              <a:rPr lang="en-US" sz="1800" dirty="0"/>
              <a:t>COM</a:t>
            </a:r>
            <a:endParaRPr lang="ru-RU" sz="1800" dirty="0"/>
          </a:p>
          <a:p>
            <a:pPr>
              <a:lnSpc>
                <a:spcPct val="90000"/>
              </a:lnSpc>
              <a:defRPr/>
            </a:pPr>
            <a:r>
              <a:rPr lang="ru-RU" sz="1800" dirty="0"/>
              <a:t>Основные идеи </a:t>
            </a:r>
            <a:r>
              <a:rPr lang="en-US" sz="1800" dirty="0"/>
              <a:t>Ethernet: </a:t>
            </a:r>
            <a:r>
              <a:rPr lang="ru-RU" sz="1800" dirty="0"/>
              <a:t>использование </a:t>
            </a:r>
            <a:r>
              <a:rPr lang="ru-RU" sz="1800" i="1" dirty="0"/>
              <a:t>коаксиального кабеля </a:t>
            </a:r>
            <a:r>
              <a:rPr lang="en-US" sz="1800" i="1" dirty="0"/>
              <a:t>(BNC)</a:t>
            </a:r>
            <a:r>
              <a:rPr lang="ru-RU" sz="1800" i="1" dirty="0"/>
              <a:t> </a:t>
            </a:r>
            <a:r>
              <a:rPr lang="ru-RU" sz="1800" dirty="0"/>
              <a:t> и </a:t>
            </a:r>
            <a:r>
              <a:rPr lang="ru-RU" sz="1800" i="1" dirty="0"/>
              <a:t>48-битового адреса</a:t>
            </a:r>
            <a:r>
              <a:rPr lang="ru-RU" sz="1800" dirty="0"/>
              <a:t>, который присваивается каждой рабочей станции (компьютеру) и используется для идентификации источников и получателей пакетов в сетях</a:t>
            </a:r>
          </a:p>
          <a:p>
            <a:pPr>
              <a:lnSpc>
                <a:spcPct val="90000"/>
              </a:lnSpc>
              <a:defRPr/>
            </a:pPr>
            <a:r>
              <a:rPr lang="ru-RU" sz="1800" dirty="0"/>
              <a:t>Первоначально: 3 МБит</a:t>
            </a:r>
            <a:r>
              <a:rPr lang="en-US" sz="1800" dirty="0"/>
              <a:t>/</a:t>
            </a:r>
            <a:r>
              <a:rPr lang="ru-RU" sz="1800" dirty="0"/>
              <a:t>с</a:t>
            </a:r>
            <a:r>
              <a:rPr lang="en-US" sz="1800" dirty="0"/>
              <a:t>; </a:t>
            </a:r>
            <a:r>
              <a:rPr lang="ru-RU" sz="1800" dirty="0"/>
              <a:t>в настоящее время – до 1 Гбит</a:t>
            </a:r>
            <a:r>
              <a:rPr lang="en-US" sz="1800" dirty="0"/>
              <a:t>/</a:t>
            </a:r>
            <a:r>
              <a:rPr lang="ru-RU" sz="1800" dirty="0"/>
              <a:t>с (</a:t>
            </a:r>
            <a:r>
              <a:rPr lang="en-US" sz="1800" dirty="0"/>
              <a:t>Gigabit Ethernet)</a:t>
            </a:r>
          </a:p>
          <a:p>
            <a:pPr>
              <a:lnSpc>
                <a:spcPct val="90000"/>
              </a:lnSpc>
              <a:defRPr/>
            </a:pPr>
            <a:r>
              <a:rPr lang="ru-RU" sz="1800" dirty="0"/>
              <a:t>В большинстве локальных сетей используется </a:t>
            </a:r>
            <a:r>
              <a:rPr lang="ru-RU" sz="1800" i="1" dirty="0"/>
              <a:t>витая пара</a:t>
            </a:r>
            <a:r>
              <a:rPr lang="ru-RU" sz="1800" dirty="0"/>
              <a:t> </a:t>
            </a:r>
            <a:r>
              <a:rPr lang="en-US" sz="1800" dirty="0"/>
              <a:t>(twisted pair) </a:t>
            </a:r>
            <a:r>
              <a:rPr lang="ru-RU" sz="1800" dirty="0"/>
              <a:t>с разъемами типа </a:t>
            </a:r>
            <a:r>
              <a:rPr lang="en-US" sz="1800" dirty="0"/>
              <a:t>RJ 45</a:t>
            </a:r>
            <a:endParaRPr lang="ru-RU" sz="1800" dirty="0"/>
          </a:p>
          <a:p>
            <a:pPr>
              <a:lnSpc>
                <a:spcPct val="90000"/>
              </a:lnSpc>
              <a:defRPr/>
            </a:pPr>
            <a:r>
              <a:rPr lang="ru-RU" sz="1800" dirty="0"/>
              <a:t>Для соединений используются </a:t>
            </a:r>
            <a:r>
              <a:rPr lang="ru-RU" sz="1800" i="1" dirty="0"/>
              <a:t>концентраторы </a:t>
            </a:r>
            <a:r>
              <a:rPr lang="en-US" sz="1800" i="1" dirty="0"/>
              <a:t>(hubs) </a:t>
            </a:r>
            <a:r>
              <a:rPr lang="ru-RU" sz="1800" dirty="0"/>
              <a:t>с быстродействием 10 МБит</a:t>
            </a:r>
            <a:r>
              <a:rPr lang="en-US" sz="1800" dirty="0"/>
              <a:t>/</a:t>
            </a:r>
            <a:r>
              <a:rPr lang="ru-RU" sz="1800" dirty="0"/>
              <a:t>с </a:t>
            </a:r>
            <a:r>
              <a:rPr lang="en-US" sz="1800" dirty="0"/>
              <a:t>(10BASE-T) </a:t>
            </a:r>
            <a:r>
              <a:rPr lang="ru-RU" sz="1800" dirty="0"/>
              <a:t>или переключатели </a:t>
            </a:r>
            <a:r>
              <a:rPr lang="en-US" sz="1800" dirty="0"/>
              <a:t>(switches) </a:t>
            </a:r>
            <a:r>
              <a:rPr lang="ru-RU" sz="1800" dirty="0"/>
              <a:t>с быстродействием 100 МБит</a:t>
            </a:r>
            <a:r>
              <a:rPr lang="en-US" sz="1800" dirty="0"/>
              <a:t>/</a:t>
            </a:r>
            <a:r>
              <a:rPr lang="ru-RU" sz="1800" dirty="0"/>
              <a:t>с </a:t>
            </a:r>
            <a:r>
              <a:rPr lang="en-US" sz="1800" dirty="0"/>
              <a:t>(100BASE-T)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69609-DDCD-4403-98F9-2DA8F1F4BDD2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631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62950" cy="808038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 </a:t>
            </a:r>
            <a:r>
              <a:rPr lang="en-US" sz="3200" dirty="0" smtClean="0"/>
              <a:t>TCP </a:t>
            </a:r>
            <a:r>
              <a:rPr lang="en-US" sz="3200" dirty="0"/>
              <a:t>/ IP</a:t>
            </a:r>
          </a:p>
        </p:txBody>
      </p:sp>
      <p:sp>
        <p:nvSpPr>
          <p:cNvPr id="6318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196975"/>
            <a:ext cx="8377237" cy="48990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1800" dirty="0"/>
              <a:t>Transmission Control Protocol / Internet Protocol</a:t>
            </a:r>
          </a:p>
          <a:p>
            <a:pPr>
              <a:defRPr/>
            </a:pPr>
            <a:r>
              <a:rPr lang="ru-RU" sz="1800" dirty="0"/>
              <a:t>Основоположники</a:t>
            </a:r>
            <a:r>
              <a:rPr lang="en-US" sz="1800" dirty="0"/>
              <a:t>: Robert Kahn, Vinton Cerf (</a:t>
            </a:r>
            <a:r>
              <a:rPr lang="ru-RU" sz="1800" dirty="0"/>
              <a:t>1972 – 1974)</a:t>
            </a:r>
          </a:p>
          <a:p>
            <a:pPr>
              <a:defRPr/>
            </a:pPr>
            <a:r>
              <a:rPr lang="ru-RU" sz="1800" dirty="0"/>
              <a:t>Основан на использовании </a:t>
            </a:r>
            <a:r>
              <a:rPr lang="en-US" sz="1800" dirty="0"/>
              <a:t>IP</a:t>
            </a:r>
            <a:r>
              <a:rPr lang="ru-RU" sz="1800" dirty="0"/>
              <a:t>-адресов вида</a:t>
            </a:r>
            <a:r>
              <a:rPr lang="en-US" sz="1800" dirty="0"/>
              <a:t>: </a:t>
            </a:r>
            <a:r>
              <a:rPr lang="en-US" sz="1800" i="1" dirty="0" err="1"/>
              <a:t>a.b.c.d</a:t>
            </a:r>
            <a:r>
              <a:rPr lang="en-US" sz="1800" i="1" dirty="0"/>
              <a:t> </a:t>
            </a:r>
            <a:r>
              <a:rPr lang="en-US" sz="1800" dirty="0"/>
              <a:t>(</a:t>
            </a:r>
            <a:r>
              <a:rPr lang="ru-RU" sz="1800" dirty="0"/>
              <a:t>четыре числа от 0 до 255) для любого </a:t>
            </a:r>
            <a:r>
              <a:rPr lang="ru-RU" sz="1800" i="1" dirty="0"/>
              <a:t>хоста </a:t>
            </a:r>
            <a:r>
              <a:rPr lang="ru-RU" sz="1800" dirty="0"/>
              <a:t>(компьютера) в сети и </a:t>
            </a:r>
            <a:r>
              <a:rPr lang="ru-RU" sz="1800" i="1" dirty="0"/>
              <a:t>пакетов </a:t>
            </a:r>
            <a:r>
              <a:rPr lang="en-US" sz="1800" i="1" dirty="0"/>
              <a:t>(packets) </a:t>
            </a:r>
            <a:r>
              <a:rPr lang="ru-RU" sz="1800" dirty="0"/>
              <a:t>фиксированного размера, содержащих адрес получателя</a:t>
            </a:r>
          </a:p>
          <a:p>
            <a:pPr>
              <a:defRPr/>
            </a:pPr>
            <a:r>
              <a:rPr lang="ru-RU" sz="1800" dirty="0"/>
              <a:t>Используется в Интернете</a:t>
            </a:r>
          </a:p>
          <a:p>
            <a:pPr>
              <a:defRPr/>
            </a:pPr>
            <a:r>
              <a:rPr lang="ru-RU" sz="1800" dirty="0"/>
              <a:t>Более общее современное название</a:t>
            </a:r>
            <a:r>
              <a:rPr lang="en-US" sz="1800" dirty="0"/>
              <a:t>: Internet Protocol Suite (</a:t>
            </a:r>
            <a:r>
              <a:rPr lang="ru-RU" sz="1800" dirty="0"/>
              <a:t>различаются более новая версия </a:t>
            </a:r>
            <a:r>
              <a:rPr lang="en-US" sz="1800" dirty="0"/>
              <a:t>– IPv6 </a:t>
            </a:r>
            <a:r>
              <a:rPr lang="ru-RU" sz="1800" dirty="0"/>
              <a:t>и более старая – </a:t>
            </a:r>
            <a:r>
              <a:rPr lang="en-US" sz="1800" dirty="0"/>
              <a:t>IPv4)</a:t>
            </a:r>
          </a:p>
          <a:p>
            <a:pPr>
              <a:defRPr/>
            </a:pPr>
            <a:r>
              <a:rPr lang="ru-RU" sz="1800" dirty="0"/>
              <a:t>Другой вариант</a:t>
            </a:r>
            <a:r>
              <a:rPr lang="en-US" sz="1800" dirty="0"/>
              <a:t>: UDP/IP (UDP – </a:t>
            </a:r>
            <a:r>
              <a:rPr lang="ru-RU" sz="1800" dirty="0"/>
              <a:t>асинхронный транспортный протокол, обеспечивающий обмен </a:t>
            </a:r>
            <a:r>
              <a:rPr lang="ru-RU" sz="1800" i="1" dirty="0"/>
              <a:t>датаграммами</a:t>
            </a:r>
            <a:r>
              <a:rPr lang="ru-RU" sz="1800" dirty="0"/>
              <a:t> – байтовыми массивами переменной длины)</a:t>
            </a:r>
            <a:r>
              <a:rPr lang="en-US" sz="1800" dirty="0"/>
              <a:t>; </a:t>
            </a:r>
            <a:r>
              <a:rPr lang="ru-RU" sz="1800" dirty="0"/>
              <a:t>менее </a:t>
            </a:r>
            <a:r>
              <a:rPr lang="ru-RU" sz="1800" dirty="0" smtClean="0"/>
              <a:t>надежный</a:t>
            </a:r>
            <a:r>
              <a:rPr lang="ru-RU" sz="1800" dirty="0"/>
              <a:t>, но более быстрый</a:t>
            </a:r>
          </a:p>
          <a:p>
            <a:pPr>
              <a:defRPr/>
            </a:pPr>
            <a:r>
              <a:rPr lang="ru-RU" sz="1800" dirty="0"/>
              <a:t>Скорость </a:t>
            </a:r>
            <a:r>
              <a:rPr lang="en-US" sz="1800" dirty="0"/>
              <a:t>TCP/IP </a:t>
            </a:r>
            <a:r>
              <a:rPr lang="ru-RU" sz="1800" dirty="0"/>
              <a:t>не всегда удовлетворительна.</a:t>
            </a:r>
            <a:r>
              <a:rPr lang="en-US" sz="1800" dirty="0"/>
              <a:t> </a:t>
            </a:r>
            <a:r>
              <a:rPr lang="ru-RU" sz="1800" dirty="0"/>
              <a:t>Для оптимизации связи между узлами сети применяются </a:t>
            </a:r>
            <a:r>
              <a:rPr lang="en-US" sz="1800" i="1" dirty="0"/>
              <a:t>Distributed Hash Tables (DHT) – </a:t>
            </a:r>
            <a:r>
              <a:rPr lang="ru-RU" sz="1800" i="1" dirty="0"/>
              <a:t>распределенные хеш-таблицы</a:t>
            </a:r>
            <a:r>
              <a:rPr lang="en-US" sz="1800" i="1" dirty="0"/>
              <a:t> </a:t>
            </a:r>
            <a:r>
              <a:rPr lang="ru-RU" sz="1800" dirty="0"/>
              <a:t>и </a:t>
            </a:r>
            <a:r>
              <a:rPr lang="en-US" sz="1800" i="1" dirty="0"/>
              <a:t>Peer-to-Peer (P2P) Networks – </a:t>
            </a:r>
            <a:r>
              <a:rPr lang="ru-RU" sz="1800" i="1" dirty="0"/>
              <a:t>одноранговые сети. </a:t>
            </a:r>
            <a:r>
              <a:rPr lang="ru-RU" sz="1800" dirty="0"/>
              <a:t>В них реализована своя система имен узлов сети и более быстрого их поиска, чем с использованием </a:t>
            </a:r>
            <a:r>
              <a:rPr lang="en-US" sz="1800" dirty="0"/>
              <a:t>TCP/IP</a:t>
            </a:r>
            <a:r>
              <a:rPr lang="ru-RU" sz="1800" dirty="0"/>
              <a:t> протоколов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761AA-04BB-414A-BC6E-77363757BC72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611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1" y="188913"/>
            <a:ext cx="8029604" cy="4540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/>
              <a:t>Уровни протокола</a:t>
            </a:r>
            <a:r>
              <a:rPr lang="en-US" sz="3200" dirty="0"/>
              <a:t> TCP/IP</a:t>
            </a:r>
          </a:p>
        </p:txBody>
      </p:sp>
      <p:pic>
        <p:nvPicPr>
          <p:cNvPr id="7" name="Picture 6" descr="Fig_23.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5" y="680440"/>
            <a:ext cx="7500989" cy="56577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1094</TotalTime>
  <Words>1596</Words>
  <Application>Microsoft PowerPoint</Application>
  <PresentationFormat>On-screen Show (4:3)</PresentationFormat>
  <Paragraphs>146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1_Wildflowers</vt:lpstr>
      <vt:lpstr>         Основы современных                  операционных систем                           Лекция 23</vt:lpstr>
      <vt:lpstr>Коммуникационные протоколы</vt:lpstr>
      <vt:lpstr>Коммуникационные протоколы (прод.)</vt:lpstr>
      <vt:lpstr>Коммуникация в сети, согласно многоуровневой модели ISO</vt:lpstr>
      <vt:lpstr>           Уровни сетевых протоколов (ISO)</vt:lpstr>
      <vt:lpstr>Сетевое сообщение, согласно модели ISO</vt:lpstr>
      <vt:lpstr>Ethernet</vt:lpstr>
      <vt:lpstr> TCP / IP</vt:lpstr>
      <vt:lpstr>Уровни протокола TCP/IP</vt:lpstr>
      <vt:lpstr>Устойчивость сетей к ошибкам</vt:lpstr>
      <vt:lpstr>Обнаружение ошибок в сетях</vt:lpstr>
      <vt:lpstr>Обнаружение ошибок (прод.)</vt:lpstr>
      <vt:lpstr>Реконфигурация</vt:lpstr>
      <vt:lpstr>Задачи проектирования</vt:lpstr>
      <vt:lpstr>Функционирование сети Ethernet</vt:lpstr>
      <vt:lpstr>Структура пакета в Ethernet</vt:lpstr>
      <vt:lpstr>GPRS (General Packet Radio Service)</vt:lpstr>
      <vt:lpstr>GPRS: Схема работы</vt:lpstr>
      <vt:lpstr>Wi-Fi (IEEE.802.11x)</vt:lpstr>
      <vt:lpstr>Instant Messaging and Presence  (обмен мгновенными сообщениями)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105</cp:revision>
  <dcterms:created xsi:type="dcterms:W3CDTF">2001-09-03T03:38:43Z</dcterms:created>
  <dcterms:modified xsi:type="dcterms:W3CDTF">2010-08-08T19:28:15Z</dcterms:modified>
</cp:coreProperties>
</file>