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8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93E7F2-F182-4336-8854-7ADA152A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9910C-96FA-4940-8FF6-B10B8BDE38B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3FB3-EC92-4843-BA4D-C3441B81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4528-1ED7-4B71-94E4-D8CBB4BF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1ACA-0BCD-4336-8428-45E92686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41B6-BFC1-45AD-8654-69D7C9D48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C50550-92BA-4845-9404-2FDEFF4F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3FB807E-CF03-4D2F-BC2A-87BC190A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                                  </a:t>
            </a:r>
            <a:r>
              <a:rPr lang="ru-RU" sz="4500" dirty="0" smtClean="0"/>
              <a:t>Сайт лаборатории</a:t>
            </a:r>
            <a:r>
              <a:rPr lang="en-US" sz="4500" dirty="0" smtClean="0"/>
              <a:t>: </a:t>
            </a:r>
            <a:r>
              <a:rPr lang="en-US" sz="4500" b="1" dirty="0" smtClean="0">
                <a:hlinkClick r:id="rId4"/>
              </a:rPr>
              <a:t>http://polyhimnie.math.spbu.ru/jtl</a:t>
            </a:r>
            <a:r>
              <a:rPr lang="en-US" sz="4500" b="1" dirty="0" smtClean="0"/>
              <a:t> 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325562"/>
          </a:xfrm>
        </p:spPr>
        <p:txBody>
          <a:bodyPr/>
          <a:lstStyle/>
          <a:p>
            <a:pPr eaLnBrk="1" hangingPunct="1"/>
            <a:r>
              <a:rPr lang="ru-RU" sz="3600" b="1" smtClean="0"/>
              <a:t>Граф распределения ресурсов с циклом, но без тупика</a:t>
            </a:r>
            <a:endParaRPr lang="en-US" sz="3600" b="1" smtClean="0"/>
          </a:p>
        </p:txBody>
      </p:sp>
      <p:pic>
        <p:nvPicPr>
          <p:cNvPr id="655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9093" t="700" r="19093" b="700"/>
          <a:stretch>
            <a:fillRect/>
          </a:stretch>
        </p:blipFill>
        <p:spPr bwMode="auto">
          <a:xfrm>
            <a:off x="2863850" y="1600200"/>
            <a:ext cx="3414713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Основные утверждения (факты)</a:t>
            </a:r>
            <a:endParaRPr lang="en-US" sz="3600" b="1" smtClean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Граф не содержит циклов</a:t>
            </a:r>
            <a:r>
              <a:rPr lang="en-US" sz="2400" b="1">
                <a:latin typeface="+mn-lt"/>
              </a:rPr>
              <a:t> </a:t>
            </a:r>
            <a:r>
              <a:rPr lang="en-US" sz="2400" b="1">
                <a:latin typeface="+mn-lt"/>
                <a:sym typeface="Symbol" pitchFamily="18" charset="2"/>
              </a:rPr>
              <a:t> </a:t>
            </a:r>
            <a:r>
              <a:rPr lang="ru-RU" sz="2400" b="1">
                <a:latin typeface="+mn-lt"/>
                <a:sym typeface="Symbol" pitchFamily="18" charset="2"/>
              </a:rPr>
              <a:t>тупиков нет</a:t>
            </a:r>
            <a:r>
              <a:rPr lang="en-US" sz="2400" b="1">
                <a:latin typeface="+mn-lt"/>
                <a:sym typeface="Symbol" pitchFamily="18" charset="2"/>
              </a:rPr>
              <a:t>.</a:t>
            </a:r>
            <a:br>
              <a:rPr lang="en-US" sz="2400" b="1">
                <a:latin typeface="+mn-lt"/>
                <a:sym typeface="Symbol" pitchFamily="18" charset="2"/>
              </a:rPr>
            </a:br>
            <a:endParaRPr lang="en-US" sz="2400" b="1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  <a:sym typeface="Symbol" pitchFamily="18" charset="2"/>
              </a:rPr>
              <a:t>Граф содержит цикл</a:t>
            </a:r>
            <a:r>
              <a:rPr lang="en-US" sz="2400" b="1">
                <a:latin typeface="+mn-lt"/>
                <a:sym typeface="Symbol" pitchFamily="18" charset="2"/>
              </a:rPr>
              <a:t> </a:t>
            </a:r>
          </a:p>
          <a:p>
            <a:pPr lvl="1" eaLnBrk="1" hangingPunct="1">
              <a:defRPr/>
            </a:pPr>
            <a:r>
              <a:rPr lang="ru-RU" sz="2400" b="1">
                <a:latin typeface="+mn-lt"/>
                <a:sym typeface="Symbol" pitchFamily="18" charset="2"/>
              </a:rPr>
              <a:t>Если ресурсов каждого типа только по одному экземпляру, то тупик</a:t>
            </a:r>
            <a:r>
              <a:rPr lang="en-US" sz="2400" b="1">
                <a:latin typeface="+mn-lt"/>
                <a:sym typeface="Symbol" pitchFamily="18" charset="2"/>
              </a:rPr>
              <a:t>.</a:t>
            </a:r>
          </a:p>
          <a:p>
            <a:pPr lvl="1" eaLnBrk="1" hangingPunct="1">
              <a:defRPr/>
            </a:pPr>
            <a:r>
              <a:rPr lang="ru-RU" sz="2400" b="1">
                <a:latin typeface="+mn-lt"/>
                <a:sym typeface="Symbol" pitchFamily="18" charset="2"/>
              </a:rPr>
              <a:t>Если ресурсов по несколько экземпляров, то возможность тупика</a:t>
            </a:r>
            <a:r>
              <a:rPr lang="en-US" sz="2400" b="1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Методы обработки тупиков</a:t>
            </a:r>
            <a:endParaRPr lang="en-US" sz="3600" b="1" smtClean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064500" cy="43926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Убедиться в том, что система никогда не войдет в состояние тупика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Допустить, чтобы система могла входить в состояние тупика, но затем восстанавливалась </a:t>
            </a:r>
            <a:r>
              <a:rPr lang="en-US" sz="2400" b="1">
                <a:latin typeface="+mn-lt"/>
              </a:rPr>
              <a:t>(recover).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Игнорировать эту проблему, но претендовать на то, что в системе тупики невозможны</a:t>
            </a:r>
            <a:r>
              <a:rPr lang="en-US" sz="2400" b="1">
                <a:latin typeface="+mn-lt"/>
              </a:rPr>
              <a:t> </a:t>
            </a:r>
            <a:r>
              <a:rPr lang="en-US" sz="2400" b="1">
                <a:latin typeface="+mn-lt"/>
                <a:sym typeface="Wingdings" pitchFamily="2" charset="2"/>
              </a:rPr>
              <a:t></a:t>
            </a:r>
            <a:r>
              <a:rPr lang="ru-RU" sz="2400" b="1">
                <a:latin typeface="+mn-lt"/>
              </a:rPr>
              <a:t> (используется практически во всех ОС, включая </a:t>
            </a:r>
            <a:r>
              <a:rPr lang="en-US" sz="2400" b="1">
                <a:latin typeface="+mn-lt"/>
              </a:rPr>
              <a:t>UNIX).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Предотвращение тупиков</a:t>
            </a:r>
            <a:endParaRPr lang="en-US" sz="3600" b="1" smtClean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848600" cy="46815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>
                <a:latin typeface="+mn-lt"/>
              </a:rPr>
              <a:t>Ограничить методы запросов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Взаимное исключение – не требуется для разделяемых ресурсов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должно соблюдаться только для не разделяемых ресурсов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Удержание и ожидание</a:t>
            </a:r>
            <a:r>
              <a:rPr lang="en-US" sz="2000" b="1">
                <a:latin typeface="+mn-lt"/>
              </a:rPr>
              <a:t> – </a:t>
            </a:r>
            <a:r>
              <a:rPr lang="ru-RU" sz="2000" b="1">
                <a:latin typeface="+mn-lt"/>
              </a:rPr>
              <a:t>необходимо гарантировать, чтобы, когда процесс запрашивает некоторый ресурс, он не владел бы никакими другими ресурсами</a:t>
            </a:r>
            <a:r>
              <a:rPr lang="en-US" sz="20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Либо требовать от процессов, чтобы они запрашивали и приобретали все необходимые ресурсы до начала их исполнения, либо требовать, чтобы процесс, запрашивающий ресурс, ничем больше не обладал</a:t>
            </a:r>
            <a:r>
              <a:rPr lang="en-US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Приводит к недостаточному использованию ресурсов</a:t>
            </a:r>
            <a:r>
              <a:rPr lang="en-US" b="1">
                <a:latin typeface="+mn-lt"/>
              </a:rPr>
              <a:t>; </a:t>
            </a:r>
            <a:r>
              <a:rPr lang="ru-RU" b="1">
                <a:latin typeface="+mn-lt"/>
              </a:rPr>
              <a:t>возможна ситуация </a:t>
            </a:r>
            <a:r>
              <a:rPr lang="en-US" b="1">
                <a:latin typeface="+mn-lt"/>
              </a:rPr>
              <a:t>“</a:t>
            </a:r>
            <a:r>
              <a:rPr lang="ru-RU" b="1">
                <a:latin typeface="+mn-lt"/>
              </a:rPr>
              <a:t>голодания</a:t>
            </a:r>
            <a:r>
              <a:rPr lang="en-US" b="1">
                <a:latin typeface="+mn-lt"/>
              </a:rPr>
              <a:t>” (starvation).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Предотвращение тупиков (продолжение)</a:t>
            </a:r>
            <a:endParaRPr lang="en-US" sz="3600" b="1" smtClean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989888" cy="41925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Отсутствие перераспределения ресурсов</a:t>
            </a:r>
            <a:r>
              <a:rPr lang="en-US" sz="1800" b="1">
                <a:latin typeface="+mn-lt"/>
              </a:rPr>
              <a:t> –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Если процесс, обладающий некоторыми ресурсами, запрашивает другой ресурс, который не может быть ему немедленно выделен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то все ресурсы, которыми он обладает, должны быть освобождены</a:t>
            </a:r>
            <a:r>
              <a:rPr lang="en-US" sz="18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Перераспределяемые ресурсы добавдяются к списку ресурсов, которые ожидает процесс</a:t>
            </a:r>
            <a:r>
              <a:rPr lang="en-US" sz="18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Процесс будет перезапущен только в случае, если он может вновь получить все старые ресурсы, которыми он обладал, а также все новые ресурсы, которые он запрашивает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Циклическое ожидание</a:t>
            </a:r>
            <a:r>
              <a:rPr lang="en-US" sz="1800" b="1">
                <a:latin typeface="+mn-lt"/>
              </a:rPr>
              <a:t> – </a:t>
            </a:r>
            <a:r>
              <a:rPr lang="ru-RU" sz="1800" b="1">
                <a:latin typeface="+mn-lt"/>
              </a:rPr>
              <a:t>ввести общую нумерацию (упорядочение) всех типов ресурсов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и потребовать, чтобы процесс запрашивал ресурсы только в порядке возрастания номеров</a:t>
            </a:r>
            <a:r>
              <a:rPr lang="en-US" sz="18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pPr eaLnBrk="1" hangingPunct="1"/>
            <a:r>
              <a:rPr lang="ru-RU" sz="3600" b="1" smtClean="0"/>
              <a:t>Как избежать тупиков</a:t>
            </a:r>
            <a:endParaRPr lang="en-US" sz="3600" b="1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7924800" cy="4953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>
                <a:latin typeface="+mn-lt"/>
              </a:rPr>
              <a:t>Данные методы требуют, чтобы система обладала дополнительной априорной информацией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Самая простая и полезная модель требует, чтобы каждый процесс указывал максимальный объем ресурсов каждого типа, которые могут ему понадобиться (как в ранних ОС – паспорт  задачи и т.д. )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Алгоритм избежания тупиков динамически анализирует состояние распределения ресурсов, чтобы убедиться, что никогда не может возникнуть ситуация циклического ожидания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Состояние распределения ресурсов 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определяется как объем доступных и распределенных ресурсов, а также максимальные требования процессов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 &amp; A</a:t>
            </a:r>
            <a:endParaRPr lang="ru-RU" b="1" smtClean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latin typeface="+mn-lt"/>
              </a:rPr>
              <a:t>Вопросы и ответы</a:t>
            </a:r>
            <a:r>
              <a:rPr lang="ru-RU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Тупики </a:t>
            </a:r>
            <a:r>
              <a:rPr lang="en-US" sz="3600" b="1" smtClean="0"/>
              <a:t>(deadlocks)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Модель системы</a:t>
            </a:r>
            <a:r>
              <a:rPr lang="en-US" sz="2400" b="1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Характеристики тупиков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Обработка тупиков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Предотвращение тупиков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Как избежать тупиков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Обнаружение тупиков</a:t>
            </a:r>
            <a:r>
              <a:rPr lang="en-US" sz="2400" b="1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Восстановление после выхода из тупика</a:t>
            </a:r>
            <a:r>
              <a:rPr lang="en-US" sz="2400" b="1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Комбинированный подход к обработке тупиков</a:t>
            </a:r>
            <a:endParaRPr lang="en-US" sz="2400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038" y="385763"/>
            <a:ext cx="7627937" cy="911225"/>
          </a:xfrm>
        </p:spPr>
        <p:txBody>
          <a:bodyPr/>
          <a:lstStyle/>
          <a:p>
            <a:pPr eaLnBrk="1" hangingPunct="1"/>
            <a:r>
              <a:rPr lang="ru-RU" sz="3600" b="1" smtClean="0"/>
              <a:t>Проблема тупиков</a:t>
            </a:r>
            <a:endParaRPr lang="en-US" sz="3600" b="1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85860"/>
            <a:ext cx="7886728" cy="52673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Тупик - множество заблокированных процессов, каждый из которых владеет некоторым ресурсом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 ожидает ресурса, которым владеет какой-либо другой процесс из этого множества</a:t>
            </a: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Пример</a:t>
            </a:r>
            <a:r>
              <a:rPr lang="en-US" sz="2000" b="1" dirty="0"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Система имеет два внешних устройства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>
                <a:latin typeface="+mn-lt"/>
              </a:rPr>
              <a:t>P</a:t>
            </a:r>
            <a:r>
              <a:rPr lang="en-US" b="1" baseline="-25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и </a:t>
            </a:r>
            <a:r>
              <a:rPr lang="en-US" b="1" i="1" dirty="0">
                <a:latin typeface="+mn-lt"/>
              </a:rPr>
              <a:t>P</a:t>
            </a:r>
            <a:r>
              <a:rPr lang="en-US" b="1" baseline="-25000" dirty="0">
                <a:latin typeface="+mn-lt"/>
              </a:rPr>
              <a:t>2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– каждый пользуется некоторым устройством и требует использования другого устройства</a:t>
            </a:r>
            <a:r>
              <a:rPr lang="en-US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Пример</a:t>
            </a:r>
            <a:r>
              <a:rPr lang="en-US" sz="2000" b="1" dirty="0"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семафоры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A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и</a:t>
            </a:r>
            <a:r>
              <a:rPr lang="en-US" b="1" i="1" dirty="0">
                <a:latin typeface="+mn-lt"/>
              </a:rPr>
              <a:t> B</a:t>
            </a:r>
            <a:r>
              <a:rPr lang="en-US" b="1" dirty="0">
                <a:latin typeface="+mn-lt"/>
              </a:rPr>
              <a:t>, </a:t>
            </a:r>
            <a:r>
              <a:rPr lang="ru-RU" b="1" dirty="0">
                <a:latin typeface="+mn-lt"/>
              </a:rPr>
              <a:t>инициализированные</a:t>
            </a:r>
            <a:r>
              <a:rPr lang="en-US" b="1" dirty="0">
                <a:latin typeface="+mn-lt"/>
              </a:rPr>
              <a:t> 1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+mn-lt"/>
            </a:endParaRP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    </a:t>
            </a:r>
            <a:r>
              <a:rPr lang="en-US" sz="1800" b="1" i="1" dirty="0">
                <a:latin typeface="+mn-lt"/>
              </a:rPr>
              <a:t>P</a:t>
            </a:r>
            <a:r>
              <a:rPr lang="ru-RU" sz="1800" b="1" i="1" dirty="0">
                <a:latin typeface="+mn-lt"/>
              </a:rPr>
              <a:t>1</a:t>
            </a:r>
            <a:r>
              <a:rPr lang="en-US" sz="1800" b="1" dirty="0">
                <a:latin typeface="+mn-lt"/>
              </a:rPr>
              <a:t>		   </a:t>
            </a:r>
            <a:r>
              <a:rPr lang="en-US" sz="1800" b="1" i="1" dirty="0">
                <a:latin typeface="+mn-lt"/>
              </a:rPr>
              <a:t>P</a:t>
            </a:r>
            <a:r>
              <a:rPr lang="ru-RU" sz="1800" b="1" i="1" dirty="0">
                <a:latin typeface="+mn-lt"/>
              </a:rPr>
              <a:t>2</a:t>
            </a:r>
            <a:endParaRPr lang="en-US" sz="1800" b="1" dirty="0">
              <a:latin typeface="+mn-lt"/>
            </a:endParaRP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i="1" dirty="0">
                <a:latin typeface="+mn-lt"/>
              </a:rPr>
              <a:t>wait (A);	wait(B)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i="1" dirty="0">
                <a:latin typeface="+mn-lt"/>
              </a:rPr>
              <a:t>wait (B);	wait(A)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Модель системы</a:t>
            </a:r>
            <a:endParaRPr lang="en-US" sz="3600" b="1" smtClean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Типы ресурсов -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1</a:t>
            </a:r>
            <a:r>
              <a:rPr lang="en-US" sz="2400" b="1">
                <a:latin typeface="+mn-lt"/>
              </a:rPr>
              <a:t>, </a:t>
            </a:r>
            <a:r>
              <a:rPr lang="en-US" sz="2400" b="1" i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2</a:t>
            </a:r>
            <a:r>
              <a:rPr lang="en-US" sz="2400" b="1">
                <a:latin typeface="+mn-lt"/>
              </a:rPr>
              <a:t>, . . ., </a:t>
            </a:r>
            <a:r>
              <a:rPr lang="en-US" sz="2400" b="1" i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m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sz="1800" b="1" i="1">
                <a:latin typeface="+mn-lt"/>
              </a:rPr>
              <a:t>Процессор, память, устройства ввода-вывода</a:t>
            </a:r>
            <a:endParaRPr lang="en-US" sz="1800" b="1" i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Каждый тип ресурса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i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имеет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W</a:t>
            </a:r>
            <a:r>
              <a:rPr lang="en-US" sz="2400" b="1" baseline="-25000">
                <a:latin typeface="+mn-lt"/>
              </a:rPr>
              <a:t>i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экземпляров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Каждый процесс использует ресурс с помощью одним из следующих способов</a:t>
            </a:r>
            <a:r>
              <a:rPr lang="en-US" sz="2400" b="1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en-US" sz="2400" b="1">
                <a:latin typeface="+mn-lt"/>
              </a:rPr>
              <a:t>request </a:t>
            </a:r>
            <a:r>
              <a:rPr lang="ru-RU" sz="2400" b="1">
                <a:latin typeface="+mn-lt"/>
              </a:rPr>
              <a:t> (запрос)</a:t>
            </a:r>
            <a:endParaRPr lang="en-US" sz="2400" b="1">
              <a:latin typeface="+mn-lt"/>
            </a:endParaRPr>
          </a:p>
          <a:p>
            <a:pPr lvl="1" eaLnBrk="1" hangingPunct="1">
              <a:defRPr/>
            </a:pPr>
            <a:r>
              <a:rPr lang="en-US" sz="2400" b="1">
                <a:latin typeface="+mn-lt"/>
              </a:rPr>
              <a:t>use </a:t>
            </a:r>
            <a:r>
              <a:rPr lang="ru-RU" sz="2400" b="1">
                <a:latin typeface="+mn-lt"/>
              </a:rPr>
              <a:t>(использование)</a:t>
            </a:r>
            <a:endParaRPr lang="en-US" sz="2400" b="1">
              <a:latin typeface="+mn-lt"/>
            </a:endParaRPr>
          </a:p>
          <a:p>
            <a:pPr lvl="1" eaLnBrk="1" hangingPunct="1">
              <a:defRPr/>
            </a:pPr>
            <a:r>
              <a:rPr lang="en-US" sz="2400" b="1">
                <a:latin typeface="+mn-lt"/>
              </a:rPr>
              <a:t>release</a:t>
            </a:r>
            <a:r>
              <a:rPr lang="ru-RU" sz="2400" b="1">
                <a:latin typeface="+mn-lt"/>
              </a:rPr>
              <a:t> (освобождение)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08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Характеристики тупика</a:t>
            </a:r>
            <a:endParaRPr lang="en-US" sz="3600" b="1">
              <a:latin typeface="+mj-lt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96975"/>
            <a:ext cx="7924800" cy="5181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>
                <a:latin typeface="+mn-lt"/>
              </a:rPr>
              <a:t>Тупик может возникнуть, если одновременно выполняются четыре условия</a:t>
            </a:r>
            <a:r>
              <a:rPr lang="en-US" sz="2000" b="1"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Взаимное исключение</a:t>
            </a:r>
            <a:r>
              <a:rPr lang="en-US" sz="2000" b="1">
                <a:latin typeface="+mn-lt"/>
              </a:rPr>
              <a:t>:</a:t>
            </a:r>
            <a:r>
              <a:rPr lang="en-US" sz="2000">
                <a:latin typeface="+mn-lt"/>
              </a:rPr>
              <a:t>  </a:t>
            </a:r>
            <a:r>
              <a:rPr lang="ru-RU" sz="2000">
                <a:latin typeface="+mn-lt"/>
              </a:rPr>
              <a:t>Только один процесс в каждый момент времени может получить доступ к ресурсу</a:t>
            </a:r>
            <a:endParaRPr lang="en-US" sz="2000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Удержание и ожидание</a:t>
            </a:r>
            <a:r>
              <a:rPr lang="en-US" sz="2000" b="1">
                <a:latin typeface="+mn-lt"/>
              </a:rPr>
              <a:t>:</a:t>
            </a:r>
            <a:r>
              <a:rPr lang="en-US" sz="2000">
                <a:latin typeface="+mn-lt"/>
              </a:rPr>
              <a:t>  </a:t>
            </a:r>
            <a:r>
              <a:rPr lang="ru-RU" sz="2000">
                <a:latin typeface="+mn-lt"/>
              </a:rPr>
              <a:t>процесс, удерживающий один ресурс, ожидает приобретения других ресурсов, которыми обладают другие процессы</a:t>
            </a:r>
            <a:r>
              <a:rPr lang="en-US" sz="200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Отсутствие прерываний</a:t>
            </a:r>
            <a:r>
              <a:rPr lang="en-US" sz="2000" b="1">
                <a:latin typeface="+mn-lt"/>
              </a:rPr>
              <a:t>:</a:t>
            </a:r>
            <a:r>
              <a:rPr lang="en-US" sz="2000">
                <a:latin typeface="+mn-lt"/>
              </a:rPr>
              <a:t>  </a:t>
            </a:r>
            <a:r>
              <a:rPr lang="ru-RU" sz="2000">
                <a:latin typeface="+mn-lt"/>
              </a:rPr>
              <a:t>ресурс может быть освобожден процессом только добровольно, когда процесс завершает свою работу</a:t>
            </a:r>
            <a:r>
              <a:rPr lang="en-US" sz="200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Циклическое ожидание</a:t>
            </a:r>
            <a:r>
              <a:rPr lang="en-US" sz="2000" b="1">
                <a:latin typeface="+mn-lt"/>
              </a:rPr>
              <a:t>:</a:t>
            </a:r>
            <a:r>
              <a:rPr lang="en-US" sz="2000">
                <a:latin typeface="+mn-lt"/>
              </a:rPr>
              <a:t>  </a:t>
            </a:r>
            <a:r>
              <a:rPr lang="ru-RU" sz="2000">
                <a:latin typeface="+mn-lt"/>
              </a:rPr>
              <a:t>существует множество процессов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    </a:t>
            </a:r>
            <a:r>
              <a:rPr lang="en-US" sz="2000">
                <a:latin typeface="+mn-lt"/>
              </a:rPr>
              <a:t>{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0</a:t>
            </a:r>
            <a:r>
              <a:rPr lang="en-US" sz="2000">
                <a:latin typeface="+mn-lt"/>
              </a:rPr>
              <a:t>,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, …,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0</a:t>
            </a:r>
            <a:r>
              <a:rPr lang="en-US" sz="2000">
                <a:latin typeface="+mn-lt"/>
              </a:rPr>
              <a:t>} </a:t>
            </a:r>
            <a:r>
              <a:rPr lang="ru-RU" sz="2000">
                <a:latin typeface="+mn-lt"/>
              </a:rPr>
              <a:t>, таких, что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0 </a:t>
            </a:r>
            <a:r>
              <a:rPr lang="ru-RU" sz="2000">
                <a:latin typeface="+mn-lt"/>
              </a:rPr>
              <a:t>ожидает ресурса, которым обладает 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,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ожидает ресурса, которым обладает 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2</a:t>
            </a:r>
            <a:r>
              <a:rPr lang="en-US" sz="2000">
                <a:latin typeface="+mn-lt"/>
              </a:rPr>
              <a:t>, </a:t>
            </a:r>
            <a:r>
              <a:rPr lang="ru-RU" sz="2000">
                <a:latin typeface="+mn-lt"/>
              </a:rPr>
              <a:t> </a:t>
            </a:r>
            <a:r>
              <a:rPr lang="en-US" sz="2000">
                <a:latin typeface="+mn-lt"/>
              </a:rPr>
              <a:t>…</a:t>
            </a:r>
            <a:r>
              <a:rPr lang="ru-RU" sz="2000">
                <a:latin typeface="+mn-lt"/>
              </a:rPr>
              <a:t> </a:t>
            </a:r>
            <a:r>
              <a:rPr lang="en-US" sz="2000">
                <a:latin typeface="+mn-lt"/>
              </a:rPr>
              <a:t>, </a:t>
            </a:r>
            <a:r>
              <a:rPr lang="en-US" sz="2000" i="1">
                <a:latin typeface="+mn-lt"/>
              </a:rPr>
              <a:t>P</a:t>
            </a:r>
            <a:r>
              <a:rPr lang="en-US" sz="2000" i="1" baseline="-25000">
                <a:latin typeface="+mn-lt"/>
              </a:rPr>
              <a:t>n</a:t>
            </a:r>
            <a:r>
              <a:rPr lang="en-US" sz="2000" baseline="-25000">
                <a:latin typeface="+mn-lt"/>
              </a:rPr>
              <a:t>–1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ожидает ресурса, которым обладает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n , </a:t>
            </a:r>
            <a:r>
              <a:rPr lang="ru-RU" sz="2000">
                <a:latin typeface="+mn-lt"/>
              </a:rPr>
              <a:t>а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n</a:t>
            </a:r>
            <a:r>
              <a:rPr lang="ru-RU" sz="2000" baseline="-25000">
                <a:latin typeface="+mn-lt"/>
              </a:rPr>
              <a:t> </a:t>
            </a:r>
            <a:r>
              <a:rPr lang="ru-RU" sz="2000">
                <a:latin typeface="+mn-lt"/>
              </a:rPr>
              <a:t>ожидает ресурса, которым 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владеет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P</a:t>
            </a:r>
            <a:r>
              <a:rPr lang="en-US" sz="2000" baseline="-25000">
                <a:latin typeface="+mn-lt"/>
              </a:rPr>
              <a:t>0</a:t>
            </a:r>
            <a:r>
              <a:rPr lang="en-US" sz="2000">
                <a:latin typeface="+mn-lt"/>
              </a:rPr>
              <a:t>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Граф распределения ресурсов</a:t>
            </a:r>
            <a:endParaRPr lang="en-US" sz="3600" b="1" smtClean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>
                <a:latin typeface="+mn-lt"/>
              </a:rPr>
              <a:t>Множество вершин</a:t>
            </a:r>
            <a:r>
              <a:rPr lang="en-US" sz="2400">
                <a:latin typeface="+mn-lt"/>
              </a:rPr>
              <a:t> </a:t>
            </a:r>
            <a:r>
              <a:rPr lang="en-US" sz="2400" i="1">
                <a:latin typeface="+mn-lt"/>
              </a:rPr>
              <a:t>V</a:t>
            </a:r>
            <a:r>
              <a:rPr lang="en-US" sz="2400">
                <a:latin typeface="+mn-lt"/>
              </a:rPr>
              <a:t> </a:t>
            </a:r>
            <a:r>
              <a:rPr lang="ru-RU" sz="2400">
                <a:latin typeface="+mn-lt"/>
              </a:rPr>
              <a:t>и множество дуг</a:t>
            </a:r>
            <a:r>
              <a:rPr lang="en-US" sz="2400">
                <a:latin typeface="+mn-lt"/>
              </a:rPr>
              <a:t> </a:t>
            </a:r>
            <a:r>
              <a:rPr lang="en-US" sz="2400" i="1">
                <a:latin typeface="+mn-lt"/>
              </a:rPr>
              <a:t>E</a:t>
            </a:r>
            <a:r>
              <a:rPr lang="en-US" sz="2400">
                <a:latin typeface="+mn-lt"/>
              </a:rPr>
              <a:t>.</a:t>
            </a:r>
            <a:endParaRPr lang="ru-RU" sz="2400">
              <a:latin typeface="+mn-lt"/>
            </a:endParaRPr>
          </a:p>
          <a:p>
            <a:pPr eaLnBrk="1" hangingPunct="1">
              <a:defRPr/>
            </a:pPr>
            <a:r>
              <a:rPr lang="en-US" sz="2400" i="1">
                <a:latin typeface="+mn-lt"/>
              </a:rPr>
              <a:t>V</a:t>
            </a:r>
            <a:r>
              <a:rPr lang="en-US" sz="2400">
                <a:latin typeface="+mn-lt"/>
              </a:rPr>
              <a:t> </a:t>
            </a:r>
            <a:r>
              <a:rPr lang="ru-RU" sz="2400">
                <a:latin typeface="+mn-lt"/>
              </a:rPr>
              <a:t>подразделяется на два типа вершин</a:t>
            </a:r>
            <a:r>
              <a:rPr lang="en-US" sz="240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en-US" sz="2400" i="1">
                <a:latin typeface="+mn-lt"/>
              </a:rPr>
              <a:t>P</a:t>
            </a:r>
            <a:r>
              <a:rPr lang="en-US" sz="2400">
                <a:latin typeface="+mn-lt"/>
              </a:rPr>
              <a:t> = {</a:t>
            </a:r>
            <a:r>
              <a:rPr lang="en-US" sz="2400" i="1">
                <a:latin typeface="+mn-lt"/>
              </a:rPr>
              <a:t>P</a:t>
            </a:r>
            <a:r>
              <a:rPr lang="en-US" sz="2400" baseline="-25000">
                <a:latin typeface="+mn-lt"/>
              </a:rPr>
              <a:t>1</a:t>
            </a:r>
            <a:r>
              <a:rPr lang="en-US" sz="2400">
                <a:latin typeface="+mn-lt"/>
              </a:rPr>
              <a:t>, </a:t>
            </a:r>
            <a:r>
              <a:rPr lang="en-US" sz="2400" i="1">
                <a:latin typeface="+mn-lt"/>
              </a:rPr>
              <a:t>P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, …, </a:t>
            </a:r>
            <a:r>
              <a:rPr lang="en-US" sz="2400" i="1">
                <a:latin typeface="+mn-lt"/>
              </a:rPr>
              <a:t>P</a:t>
            </a:r>
            <a:r>
              <a:rPr lang="en-US" sz="2400" i="1" baseline="-25000">
                <a:latin typeface="+mn-lt"/>
              </a:rPr>
              <a:t>n</a:t>
            </a:r>
            <a:r>
              <a:rPr lang="en-US" sz="2400">
                <a:latin typeface="+mn-lt"/>
              </a:rPr>
              <a:t>}, </a:t>
            </a:r>
            <a:r>
              <a:rPr lang="ru-RU" sz="2400">
                <a:latin typeface="+mn-lt"/>
              </a:rPr>
              <a:t>множество всех процессов в системе</a:t>
            </a:r>
            <a:r>
              <a:rPr lang="en-US" sz="240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en-US" sz="2400" i="1">
                <a:latin typeface="+mn-lt"/>
              </a:rPr>
              <a:t>R</a:t>
            </a:r>
            <a:r>
              <a:rPr lang="en-US" sz="2400">
                <a:latin typeface="+mn-lt"/>
              </a:rPr>
              <a:t> = {</a:t>
            </a:r>
            <a:r>
              <a:rPr lang="en-US" sz="2400" i="1">
                <a:latin typeface="+mn-lt"/>
              </a:rPr>
              <a:t>R</a:t>
            </a:r>
            <a:r>
              <a:rPr lang="en-US" sz="2400" baseline="-25000">
                <a:latin typeface="+mn-lt"/>
              </a:rPr>
              <a:t>1</a:t>
            </a:r>
            <a:r>
              <a:rPr lang="en-US" sz="2400">
                <a:latin typeface="+mn-lt"/>
              </a:rPr>
              <a:t>, </a:t>
            </a:r>
            <a:r>
              <a:rPr lang="en-US" sz="2400" i="1">
                <a:latin typeface="+mn-lt"/>
              </a:rPr>
              <a:t>R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, …, </a:t>
            </a:r>
            <a:r>
              <a:rPr lang="en-US" sz="2400" i="1">
                <a:latin typeface="+mn-lt"/>
              </a:rPr>
              <a:t>R</a:t>
            </a:r>
            <a:r>
              <a:rPr lang="en-US" sz="2400" i="1" baseline="-25000">
                <a:latin typeface="+mn-lt"/>
              </a:rPr>
              <a:t>m</a:t>
            </a:r>
            <a:r>
              <a:rPr lang="en-US" sz="2400">
                <a:latin typeface="+mn-lt"/>
              </a:rPr>
              <a:t>}, </a:t>
            </a:r>
            <a:r>
              <a:rPr lang="ru-RU" sz="2400">
                <a:latin typeface="+mn-lt"/>
              </a:rPr>
              <a:t>множество всех ресурсов в системе</a:t>
            </a:r>
            <a:r>
              <a:rPr lang="en-US" sz="240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>
                <a:latin typeface="+mn-lt"/>
              </a:rPr>
              <a:t>Дуга типа </a:t>
            </a:r>
            <a:r>
              <a:rPr lang="en-US" sz="2400">
                <a:latin typeface="+mn-lt"/>
              </a:rPr>
              <a:t>“</a:t>
            </a:r>
            <a:r>
              <a:rPr lang="ru-RU" sz="2400">
                <a:latin typeface="+mn-lt"/>
              </a:rPr>
              <a:t>запрос</a:t>
            </a:r>
            <a:r>
              <a:rPr lang="en-US" sz="2400">
                <a:latin typeface="+mn-lt"/>
              </a:rPr>
              <a:t>” (request edge) – </a:t>
            </a:r>
            <a:r>
              <a:rPr lang="ru-RU" sz="2400">
                <a:latin typeface="+mn-lt"/>
              </a:rPr>
              <a:t>направленная дуга</a:t>
            </a:r>
            <a:r>
              <a:rPr lang="en-US" sz="2400">
                <a:latin typeface="+mn-lt"/>
              </a:rPr>
              <a:t> </a:t>
            </a:r>
            <a:r>
              <a:rPr lang="en-US" sz="2400" i="1">
                <a:latin typeface="+mn-lt"/>
              </a:rPr>
              <a:t>P</a:t>
            </a:r>
            <a:r>
              <a:rPr lang="en-US" sz="2400" baseline="-25000">
                <a:latin typeface="+mn-lt"/>
              </a:rPr>
              <a:t>1 </a:t>
            </a:r>
            <a:r>
              <a:rPr lang="en-US" sz="2400">
                <a:latin typeface="+mn-lt"/>
                <a:sym typeface="Symbol" pitchFamily="18" charset="2"/>
              </a:rPr>
              <a:t> </a:t>
            </a:r>
            <a:r>
              <a:rPr lang="en-US" sz="2400" i="1">
                <a:latin typeface="+mn-lt"/>
                <a:sym typeface="Symbol" pitchFamily="18" charset="2"/>
              </a:rPr>
              <a:t>R</a:t>
            </a:r>
            <a:r>
              <a:rPr lang="en-US" sz="2400" i="1" baseline="-25000">
                <a:latin typeface="+mn-lt"/>
                <a:sym typeface="Symbol" pitchFamily="18" charset="2"/>
              </a:rPr>
              <a:t>j</a:t>
            </a:r>
            <a:endParaRPr lang="en-US" sz="2400" i="1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400">
                <a:latin typeface="+mn-lt"/>
                <a:sym typeface="Symbol" pitchFamily="18" charset="2"/>
              </a:rPr>
              <a:t>Дуга типа </a:t>
            </a:r>
            <a:r>
              <a:rPr lang="en-US" sz="2400">
                <a:latin typeface="+mn-lt"/>
                <a:sym typeface="Symbol" pitchFamily="18" charset="2"/>
              </a:rPr>
              <a:t>“</a:t>
            </a:r>
            <a:r>
              <a:rPr lang="ru-RU" sz="2400">
                <a:latin typeface="+mn-lt"/>
                <a:sym typeface="Symbol" pitchFamily="18" charset="2"/>
              </a:rPr>
              <a:t>присваивание</a:t>
            </a:r>
            <a:r>
              <a:rPr lang="en-US" sz="2400">
                <a:latin typeface="+mn-lt"/>
                <a:sym typeface="Symbol" pitchFamily="18" charset="2"/>
              </a:rPr>
              <a:t>” (assignment edge) </a:t>
            </a:r>
            <a:r>
              <a:rPr lang="en-US" sz="2400">
                <a:latin typeface="+mn-lt"/>
              </a:rPr>
              <a:t>– </a:t>
            </a:r>
            <a:r>
              <a:rPr lang="ru-RU" sz="2400">
                <a:latin typeface="+mn-lt"/>
              </a:rPr>
              <a:t>направленная дуга</a:t>
            </a:r>
            <a:r>
              <a:rPr lang="en-US" sz="2400">
                <a:latin typeface="+mn-lt"/>
              </a:rPr>
              <a:t> </a:t>
            </a:r>
            <a:r>
              <a:rPr lang="en-US" sz="2400" i="1">
                <a:latin typeface="+mn-lt"/>
              </a:rPr>
              <a:t>R</a:t>
            </a:r>
            <a:r>
              <a:rPr lang="en-US" sz="2400" i="1" baseline="-25000">
                <a:latin typeface="+mn-lt"/>
              </a:rPr>
              <a:t>j</a:t>
            </a:r>
            <a:r>
              <a:rPr lang="en-US" sz="2400" i="1">
                <a:latin typeface="+mn-lt"/>
              </a:rPr>
              <a:t> </a:t>
            </a:r>
            <a:r>
              <a:rPr lang="en-US" sz="2400">
                <a:latin typeface="+mn-lt"/>
                <a:sym typeface="Symbol" pitchFamily="18" charset="2"/>
              </a:rPr>
              <a:t> </a:t>
            </a:r>
            <a:r>
              <a:rPr lang="en-US" sz="2400" i="1">
                <a:latin typeface="+mn-lt"/>
                <a:sym typeface="Symbol" pitchFamily="18" charset="2"/>
              </a:rPr>
              <a:t>P</a:t>
            </a:r>
            <a:r>
              <a:rPr lang="en-US" sz="2400" i="1" baseline="-25000">
                <a:latin typeface="+mn-lt"/>
                <a:sym typeface="Symbol" pitchFamily="18" charset="2"/>
              </a:rPr>
              <a:t>i</a:t>
            </a:r>
            <a:endParaRPr lang="en-US" sz="2400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endParaRPr lang="en-US" sz="240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Граф распределения ресурсов (продолжение)</a:t>
            </a:r>
            <a:endParaRPr lang="en-US" sz="3600" b="1">
              <a:latin typeface="+mj-lt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958166" cy="490063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Процесс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ru-RU" sz="2400" b="1" dirty="0">
              <a:latin typeface="+mn-lt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+mn-lt"/>
              </a:rPr>
              <a:t>Тип </a:t>
            </a:r>
            <a:r>
              <a:rPr lang="ru-RU" sz="2400" b="1" dirty="0">
                <a:latin typeface="+mn-lt"/>
              </a:rPr>
              <a:t>ресурса, имеющий 4 экземпляра</a:t>
            </a:r>
            <a:endParaRPr lang="en-US" sz="2400" b="1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endParaRPr lang="en-US" sz="2400" b="1" i="1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2400" b="1" i="1" dirty="0" smtClean="0">
                <a:latin typeface="+mn-lt"/>
              </a:rPr>
              <a:t>P</a:t>
            </a:r>
            <a:r>
              <a:rPr lang="en-US" sz="2400" b="1" i="1" baseline="-25000" dirty="0" smtClean="0">
                <a:latin typeface="+mn-lt"/>
              </a:rPr>
              <a:t>i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запрашивает экземпляр ресурса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R</a:t>
            </a:r>
            <a:r>
              <a:rPr lang="en-US" sz="2400" b="1" i="1" baseline="-25000" dirty="0" err="1">
                <a:latin typeface="+mn-lt"/>
              </a:rPr>
              <a:t>j</a:t>
            </a: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endParaRPr lang="en-US" sz="2400" b="1" i="1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2400" b="1" i="1" dirty="0" smtClean="0">
                <a:latin typeface="+mn-lt"/>
              </a:rPr>
              <a:t>P</a:t>
            </a:r>
            <a:r>
              <a:rPr lang="en-US" sz="2400" b="1" i="1" baseline="-25000" dirty="0" smtClean="0">
                <a:latin typeface="+mn-lt"/>
              </a:rPr>
              <a:t>i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удерживает экземпляр ресурса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R</a:t>
            </a:r>
            <a:r>
              <a:rPr lang="en-US" sz="2400" b="1" i="1" baseline="-25000" dirty="0" err="1">
                <a:latin typeface="+mn-lt"/>
              </a:rPr>
              <a:t>j</a:t>
            </a:r>
            <a:endParaRPr lang="en-US" sz="2400" b="1" dirty="0">
              <a:latin typeface="+mn-lt"/>
            </a:endParaRPr>
          </a:p>
        </p:txBody>
      </p:sp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3352800" y="2133600"/>
            <a:ext cx="4953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470" name="Group 5"/>
          <p:cNvGrpSpPr>
            <a:grpSpLocks/>
          </p:cNvGrpSpPr>
          <p:nvPr/>
        </p:nvGrpSpPr>
        <p:grpSpPr bwMode="auto">
          <a:xfrm>
            <a:off x="3429000" y="3429000"/>
            <a:ext cx="438150" cy="419100"/>
            <a:chOff x="2666" y="1966"/>
            <a:chExt cx="276" cy="264"/>
          </a:xfrm>
        </p:grpSpPr>
        <p:sp>
          <p:nvSpPr>
            <p:cNvPr id="62471" name="Rectangle 6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2" name="Rectangle 7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3" name="Rectangle 8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4" name="Rectangle 9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5" name="Rectangle 10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476" name="Oval 11"/>
          <p:cNvSpPr>
            <a:spLocks noChangeArrowheads="1"/>
          </p:cNvSpPr>
          <p:nvPr/>
        </p:nvSpPr>
        <p:spPr bwMode="auto">
          <a:xfrm>
            <a:off x="3276600" y="4800600"/>
            <a:ext cx="4953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Helvetica"/>
              </a:rPr>
              <a:t>P</a:t>
            </a:r>
            <a:r>
              <a:rPr lang="en-US" i="1" baseline="-25000">
                <a:latin typeface="Helvetica"/>
              </a:rPr>
              <a:t>i</a:t>
            </a:r>
            <a:endParaRPr lang="en-US" i="1">
              <a:latin typeface="Helvetica"/>
            </a:endParaRP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38862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78" name="Group 13"/>
          <p:cNvGrpSpPr>
            <a:grpSpLocks/>
          </p:cNvGrpSpPr>
          <p:nvPr/>
        </p:nvGrpSpPr>
        <p:grpSpPr bwMode="auto">
          <a:xfrm>
            <a:off x="4352925" y="4800600"/>
            <a:ext cx="438150" cy="419100"/>
            <a:chOff x="2666" y="1966"/>
            <a:chExt cx="276" cy="264"/>
          </a:xfrm>
        </p:grpSpPr>
        <p:sp>
          <p:nvSpPr>
            <p:cNvPr id="62479" name="Rectangle 14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0" name="Rectangle 15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1" name="Rectangle 16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2" name="Rectangle 17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3" name="Rectangle 18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484" name="Group 19"/>
          <p:cNvGrpSpPr>
            <a:grpSpLocks/>
          </p:cNvGrpSpPr>
          <p:nvPr/>
        </p:nvGrpSpPr>
        <p:grpSpPr bwMode="auto">
          <a:xfrm>
            <a:off x="4572000" y="6019800"/>
            <a:ext cx="438150" cy="419100"/>
            <a:chOff x="2666" y="1966"/>
            <a:chExt cx="276" cy="264"/>
          </a:xfrm>
        </p:grpSpPr>
        <p:sp>
          <p:nvSpPr>
            <p:cNvPr id="62485" name="Rectangle 20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Rectangle 21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7" name="Rectangle 22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8" name="Rectangle 23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9" name="Rectangle 24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490" name="Line 25"/>
          <p:cNvSpPr>
            <a:spLocks noChangeShapeType="1"/>
          </p:cNvSpPr>
          <p:nvPr/>
        </p:nvSpPr>
        <p:spPr bwMode="auto">
          <a:xfrm flipH="1">
            <a:off x="4095750" y="6172200"/>
            <a:ext cx="4762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6"/>
          <p:cNvSpPr>
            <a:spLocks noChangeArrowheads="1"/>
          </p:cNvSpPr>
          <p:nvPr/>
        </p:nvSpPr>
        <p:spPr bwMode="auto">
          <a:xfrm>
            <a:off x="3581400" y="6019800"/>
            <a:ext cx="4953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Helvetica"/>
              </a:rPr>
              <a:t>P</a:t>
            </a:r>
            <a:r>
              <a:rPr lang="en-US" i="1" baseline="-25000">
                <a:latin typeface="Helvetica"/>
              </a:rPr>
              <a:t>i</a:t>
            </a:r>
            <a:endParaRPr lang="en-US">
              <a:latin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325562"/>
          </a:xfrm>
        </p:spPr>
        <p:txBody>
          <a:bodyPr/>
          <a:lstStyle/>
          <a:p>
            <a:pPr eaLnBrk="1" hangingPunct="1"/>
            <a:r>
              <a:rPr lang="ru-RU" sz="3600" b="1" smtClean="0"/>
              <a:t>Пример графа распределения ресурсов</a:t>
            </a:r>
            <a:endParaRPr lang="en-US" sz="3600" b="1" smtClean="0"/>
          </a:p>
        </p:txBody>
      </p:sp>
      <p:pic>
        <p:nvPicPr>
          <p:cNvPr id="6349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23024" t="871" r="23206" b="1060"/>
          <a:stretch>
            <a:fillRect/>
          </a:stretch>
        </p:blipFill>
        <p:spPr bwMode="auto">
          <a:xfrm>
            <a:off x="3078163" y="1600200"/>
            <a:ext cx="2986087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42875"/>
            <a:ext cx="8229600" cy="1325563"/>
          </a:xfrm>
        </p:spPr>
        <p:txBody>
          <a:bodyPr/>
          <a:lstStyle/>
          <a:p>
            <a:pPr eaLnBrk="1" hangingPunct="1"/>
            <a:r>
              <a:rPr lang="ru-RU" sz="3600" b="1" smtClean="0"/>
              <a:t>Граф распределения ресурсов с тупиком</a:t>
            </a:r>
            <a:endParaRPr lang="en-US" sz="3600" b="1" smtClean="0"/>
          </a:p>
        </p:txBody>
      </p:sp>
      <p:pic>
        <p:nvPicPr>
          <p:cNvPr id="6451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23473" t="919" r="23195" b="1358"/>
          <a:stretch>
            <a:fillRect/>
          </a:stretch>
        </p:blipFill>
        <p:spPr bwMode="auto">
          <a:xfrm>
            <a:off x="3086100" y="1600200"/>
            <a:ext cx="2971800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733</TotalTime>
  <Words>698</Words>
  <Application>Microsoft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Helvetica</vt:lpstr>
      <vt:lpstr>1_Wildflowers</vt:lpstr>
      <vt:lpstr>         Основы современных                  операционных систем                           Лекция 13</vt:lpstr>
      <vt:lpstr>Тупики (deadlocks)</vt:lpstr>
      <vt:lpstr>Проблема тупиков</vt:lpstr>
      <vt:lpstr>Модель системы</vt:lpstr>
      <vt:lpstr>Характеристики тупика</vt:lpstr>
      <vt:lpstr>Граф распределения ресурсов</vt:lpstr>
      <vt:lpstr>Граф распределения ресурсов (продолжение)</vt:lpstr>
      <vt:lpstr>Пример графа распределения ресурсов</vt:lpstr>
      <vt:lpstr>Граф распределения ресурсов с тупиком</vt:lpstr>
      <vt:lpstr>Граф распределения ресурсов с циклом, но без тупика</vt:lpstr>
      <vt:lpstr>Основные утверждения (факты)</vt:lpstr>
      <vt:lpstr>Методы обработки тупиков</vt:lpstr>
      <vt:lpstr>Предотвращение тупиков</vt:lpstr>
      <vt:lpstr>Предотвращение тупиков (продолжение)</vt:lpstr>
      <vt:lpstr>Как избежать тупиков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84</cp:revision>
  <dcterms:created xsi:type="dcterms:W3CDTF">2001-09-03T03:38:43Z</dcterms:created>
  <dcterms:modified xsi:type="dcterms:W3CDTF">2010-07-28T11:40:23Z</dcterms:modified>
</cp:coreProperties>
</file>