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2E53D98-69D4-45D5-84A7-A05F7A195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96792-BAF8-4984-BA28-022A8ADBE4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D013-1A5C-4230-9BDB-F262B0C4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F875-23B5-4662-B51A-DCFF331D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8CEF-9740-4B8D-9DAE-0D707122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920E-F7E4-41DF-B3AC-E3C19FBE2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637697-D5EF-43A3-91AD-F810ECE98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BB9AF3B-9D5F-49EF-8232-C2B95B6B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+mj-lt"/>
              </a:rPr>
              <a:t>        </a:t>
            </a:r>
            <a:r>
              <a:rPr lang="ru-RU" sz="4000" b="1" dirty="0" smtClean="0">
                <a:latin typeface="+mj-lt"/>
              </a:rPr>
              <a:t>Основы современных        </a:t>
            </a:r>
            <a:br>
              <a:rPr lang="ru-RU" sz="4000" b="1" dirty="0" smtClean="0">
                <a:latin typeface="+mj-lt"/>
              </a:rPr>
            </a:br>
            <a:r>
              <a:rPr lang="en-US" sz="4000" b="1" dirty="0" smtClean="0">
                <a:latin typeface="+mj-lt"/>
              </a:rPr>
              <a:t>         </a:t>
            </a:r>
            <a:r>
              <a:rPr lang="ru-RU" sz="4000" b="1" dirty="0" smtClean="0">
                <a:latin typeface="+mj-lt"/>
              </a:rPr>
              <a:t>операционных систем</a:t>
            </a:r>
            <a:br>
              <a:rPr lang="ru-RU" sz="4000" b="1" dirty="0" smtClean="0">
                <a:latin typeface="+mj-lt"/>
              </a:rPr>
            </a:br>
            <a:r>
              <a:rPr lang="en-US" sz="4000" b="1" dirty="0" smtClean="0">
                <a:latin typeface="+mj-lt"/>
              </a:rPr>
              <a:t>                          </a:t>
            </a:r>
            <a:r>
              <a:rPr lang="ru-RU" sz="3200" i="1" dirty="0" smtClean="0">
                <a:latin typeface="+mj-lt"/>
              </a:rPr>
              <a:t>Лекция </a:t>
            </a:r>
            <a:r>
              <a:rPr lang="en-US" sz="3200" i="1" dirty="0" smtClean="0">
                <a:latin typeface="+mj-lt"/>
              </a:rPr>
              <a:t>11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+mn-lt"/>
              </a:rPr>
              <a:t>                            </a:t>
            </a:r>
            <a:r>
              <a:rPr lang="ru-RU" sz="7000" b="1" i="1" dirty="0" smtClean="0">
                <a:latin typeface="+mn-lt"/>
              </a:rPr>
              <a:t>Сафонов Владимир Олегович </a:t>
            </a:r>
            <a:r>
              <a:rPr lang="en-US" sz="7000" b="1" i="1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Профессор кафедры информатики</a:t>
            </a:r>
            <a:r>
              <a:rPr lang="en-US" sz="4200" dirty="0" smtClean="0">
                <a:latin typeface="+mn-lt"/>
              </a:rPr>
              <a:t>,</a:t>
            </a:r>
            <a:r>
              <a:rPr lang="en-US" sz="4400" b="1" i="1" dirty="0" smtClean="0">
                <a:latin typeface="+mn-lt"/>
              </a:rPr>
              <a:t> </a:t>
            </a:r>
            <a:endParaRPr lang="ru-RU" sz="4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Заведующий лабораторией </a:t>
            </a:r>
            <a:r>
              <a:rPr lang="en-US" sz="4200" dirty="0" smtClean="0">
                <a:latin typeface="+mn-lt"/>
              </a:rPr>
              <a:t>Java-</a:t>
            </a:r>
            <a:r>
              <a:rPr lang="ru-RU" sz="4200" dirty="0">
                <a:latin typeface="+mn-lt"/>
              </a:rPr>
              <a:t>технологии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мат-мех</a:t>
            </a:r>
            <a:r>
              <a:rPr lang="en-US" sz="4200" dirty="0" smtClean="0">
                <a:latin typeface="+mn-lt"/>
              </a:rPr>
              <a:t>. </a:t>
            </a:r>
            <a:r>
              <a:rPr lang="ru-RU" sz="4200" dirty="0" smtClean="0">
                <a:latin typeface="+mn-lt"/>
              </a:rPr>
              <a:t>факультета </a:t>
            </a:r>
            <a:r>
              <a:rPr lang="ru-RU" sz="4200" dirty="0">
                <a:latin typeface="+mn-lt"/>
              </a:rPr>
              <a:t>СПбГУ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Email</a:t>
            </a:r>
            <a:r>
              <a:rPr lang="en-US" sz="4200" dirty="0">
                <a:latin typeface="+mn-lt"/>
              </a:rPr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                                  </a:t>
            </a:r>
            <a:r>
              <a:rPr lang="ru-RU" sz="4500" dirty="0" smtClean="0"/>
              <a:t>Сайт лаборатории</a:t>
            </a:r>
            <a:r>
              <a:rPr lang="en-US" sz="4500" dirty="0" smtClean="0"/>
              <a:t>: </a:t>
            </a:r>
            <a:r>
              <a:rPr lang="en-US" sz="4500" b="1" dirty="0" smtClean="0">
                <a:hlinkClick r:id="rId4"/>
              </a:rPr>
              <a:t>http://polyhimnie.math.spbu.ru/jtl</a:t>
            </a:r>
            <a:r>
              <a:rPr lang="en-US" sz="4500" b="1" dirty="0" smtClean="0"/>
              <a:t> 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1371600"/>
          </a:xfrm>
        </p:spPr>
        <p:txBody>
          <a:bodyPr/>
          <a:lstStyle/>
          <a:p>
            <a:pPr eaLnBrk="1" hangingPunct="1"/>
            <a:r>
              <a:rPr lang="ru-RU" sz="3200" b="1" smtClean="0"/>
              <a:t>Стратегия диспетчеризации </a:t>
            </a:r>
            <a:br>
              <a:rPr lang="ru-RU" sz="3200" b="1" smtClean="0"/>
            </a:br>
            <a:r>
              <a:rPr lang="en-US" sz="3200" b="1" smtClean="0"/>
              <a:t>First-Come-First-Served (FCFS)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00174"/>
            <a:ext cx="7961340" cy="484823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u="sng" dirty="0">
                <a:latin typeface="+mn-lt"/>
              </a:rPr>
              <a:t>Процесс           Период активности</a:t>
            </a:r>
            <a:endParaRPr lang="en-US" sz="2000" b="1" u="sng" dirty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	24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 	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3	 </a:t>
            </a:r>
            <a:r>
              <a:rPr lang="en-US" sz="2000" b="1" dirty="0">
                <a:latin typeface="+mn-lt"/>
              </a:rPr>
              <a:t>3</a:t>
            </a:r>
            <a:r>
              <a:rPr lang="en-US" sz="2000" b="1" i="1" baseline="-25000" dirty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Пусть порядок процессов таков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 ,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 ,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3  </a:t>
            </a:r>
            <a:br>
              <a:rPr lang="en-US" sz="2000" b="1" i="1" baseline="-25000" dirty="0">
                <a:latin typeface="+mn-lt"/>
              </a:rPr>
            </a:br>
            <a:r>
              <a:rPr lang="ru-RU" sz="2000" b="1" dirty="0">
                <a:latin typeface="+mn-lt"/>
              </a:rPr>
              <a:t>Диаграмма Ганта (</a:t>
            </a:r>
            <a:r>
              <a:rPr lang="en-US" sz="2000" b="1" dirty="0">
                <a:latin typeface="+mn-lt"/>
              </a:rPr>
              <a:t>Gantt Chart</a:t>
            </a:r>
            <a:r>
              <a:rPr lang="ru-RU" sz="2000" b="1" dirty="0">
                <a:latin typeface="+mn-lt"/>
              </a:rPr>
              <a:t>)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для их распределения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476375" y="4292600"/>
            <a:ext cx="5556250" cy="1128713"/>
            <a:chOff x="856" y="2688"/>
            <a:chExt cx="3500" cy="711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1776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1</a:t>
              </a:r>
              <a:endParaRPr lang="en-US">
                <a:latin typeface="Helvetica"/>
              </a:endParaRPr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3264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2</a:t>
              </a:r>
              <a:endParaRPr lang="en-US">
                <a:latin typeface="Helvetica"/>
              </a:endParaRPr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3840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3</a:t>
              </a:r>
              <a:endParaRPr lang="en-US">
                <a:latin typeface="Helvetica"/>
              </a:endParaRPr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2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4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2928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24</a:t>
              </a:r>
            </a:p>
          </p:txBody>
        </p:sp>
        <p:sp>
          <p:nvSpPr>
            <p:cNvPr id="18449" name="Text Box 16"/>
            <p:cNvSpPr txBox="1">
              <a:spLocks noChangeArrowheads="1"/>
            </p:cNvSpPr>
            <p:nvPr/>
          </p:nvSpPr>
          <p:spPr bwMode="auto">
            <a:xfrm>
              <a:off x="3504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27</a:t>
              </a:r>
            </a:p>
          </p:txBody>
        </p:sp>
        <p:sp>
          <p:nvSpPr>
            <p:cNvPr id="18450" name="Text Box 17"/>
            <p:cNvSpPr txBox="1">
              <a:spLocks noChangeArrowheads="1"/>
            </p:cNvSpPr>
            <p:nvPr/>
          </p:nvSpPr>
          <p:spPr bwMode="auto">
            <a:xfrm>
              <a:off x="4080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30</a:t>
              </a:r>
            </a:p>
          </p:txBody>
        </p:sp>
        <p:sp>
          <p:nvSpPr>
            <p:cNvPr id="18451" name="Text Box 18"/>
            <p:cNvSpPr txBox="1">
              <a:spLocks noChangeArrowheads="1"/>
            </p:cNvSpPr>
            <p:nvPr/>
          </p:nvSpPr>
          <p:spPr bwMode="auto">
            <a:xfrm>
              <a:off x="856" y="316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0</a:t>
              </a:r>
            </a:p>
          </p:txBody>
        </p:sp>
      </p:grp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971550" y="5445125"/>
            <a:ext cx="6858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Monotype Sorts"/>
              <a:buChar char="n"/>
            </a:pPr>
            <a:r>
              <a:rPr kumimoji="1" lang="ru-RU" sz="2000">
                <a:latin typeface="Helvetica"/>
              </a:rPr>
              <a:t>Время ожидания для</a:t>
            </a:r>
            <a:r>
              <a:rPr kumimoji="1" lang="en-US" sz="2000">
                <a:latin typeface="Helvetica"/>
              </a:rPr>
              <a:t> </a:t>
            </a:r>
            <a:r>
              <a:rPr kumimoji="1" lang="en-US" sz="2000" i="1">
                <a:latin typeface="Helvetica"/>
              </a:rPr>
              <a:t>P</a:t>
            </a:r>
            <a:r>
              <a:rPr kumimoji="1" lang="en-US" sz="2000" i="1" baseline="-25000">
                <a:latin typeface="Helvetica"/>
              </a:rPr>
              <a:t>1</a:t>
            </a:r>
            <a:r>
              <a:rPr kumimoji="1" lang="en-US" sz="2000">
                <a:latin typeface="Helvetica"/>
              </a:rPr>
              <a:t>  = 0; </a:t>
            </a:r>
            <a:r>
              <a:rPr kumimoji="1" lang="en-US" sz="2000" i="1">
                <a:latin typeface="Helvetica"/>
              </a:rPr>
              <a:t>P</a:t>
            </a:r>
            <a:r>
              <a:rPr kumimoji="1" lang="en-US" sz="2000" i="1" baseline="-25000">
                <a:latin typeface="Helvetica"/>
              </a:rPr>
              <a:t>2</a:t>
            </a:r>
            <a:r>
              <a:rPr kumimoji="1" lang="en-US" sz="2000">
                <a:latin typeface="Helvetica"/>
              </a:rPr>
              <a:t>  = 24; </a:t>
            </a:r>
            <a:r>
              <a:rPr kumimoji="1" lang="en-US" sz="2000" i="1">
                <a:latin typeface="Helvetica"/>
              </a:rPr>
              <a:t>P</a:t>
            </a:r>
            <a:r>
              <a:rPr kumimoji="1" lang="en-US" sz="2000" i="1" baseline="-25000">
                <a:latin typeface="Helvetica"/>
              </a:rPr>
              <a:t>3 </a:t>
            </a:r>
            <a:r>
              <a:rPr kumimoji="1" lang="en-US" sz="2000">
                <a:latin typeface="Helvetica"/>
              </a:rPr>
              <a:t>= 27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Monotype Sorts"/>
              <a:buChar char="n"/>
            </a:pPr>
            <a:r>
              <a:rPr kumimoji="1" lang="ru-RU" sz="2000">
                <a:latin typeface="Helvetica"/>
              </a:rPr>
              <a:t>Среднее время ожидания</a:t>
            </a:r>
            <a:r>
              <a:rPr kumimoji="1" lang="en-US" sz="2000">
                <a:latin typeface="Helvetica"/>
              </a:rPr>
              <a:t>:  (0 + 24 + 27)/3 = 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447675"/>
            <a:ext cx="7778750" cy="546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>
                <a:latin typeface="+mj-lt"/>
              </a:rPr>
              <a:t>Стратегия </a:t>
            </a:r>
            <a:r>
              <a:rPr lang="en-US" sz="3200" b="1" dirty="0">
                <a:latin typeface="+mj-lt"/>
              </a:rPr>
              <a:t>FCFS (</a:t>
            </a:r>
            <a:r>
              <a:rPr lang="ru-RU" sz="3200" b="1">
                <a:latin typeface="+mj-lt"/>
              </a:rPr>
              <a:t>продолжение)</a:t>
            </a:r>
            <a:endParaRPr lang="en-US" sz="3200" b="1" dirty="0">
              <a:latin typeface="+mj-lt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2984"/>
            <a:ext cx="8101042" cy="54102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latin typeface="+mn-lt"/>
              </a:rPr>
              <a:t>Пусть порядок процессов таков</a:t>
            </a:r>
            <a:r>
              <a:rPr lang="en-US" sz="2000" b="1" dirty="0">
                <a:latin typeface="+mn-lt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 ,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3</a:t>
            </a:r>
            <a:r>
              <a:rPr lang="en-US" sz="2000" b="1" dirty="0">
                <a:latin typeface="+mn-lt"/>
              </a:rPr>
              <a:t> ,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 .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Диаграмма Ганта для их распределения</a:t>
            </a:r>
            <a:r>
              <a:rPr lang="en-US" sz="2000" b="1" dirty="0">
                <a:latin typeface="+mn-lt"/>
              </a:rPr>
              <a:t>:</a:t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889125" y="2605088"/>
            <a:ext cx="5575300" cy="1128712"/>
            <a:chOff x="852" y="1650"/>
            <a:chExt cx="3512" cy="711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 flipH="1">
              <a:off x="3179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1</a:t>
              </a:r>
              <a:endParaRPr lang="en-US">
                <a:latin typeface="Helvetica"/>
              </a:endParaRPr>
            </a:p>
          </p:txBody>
        </p:sp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 flipH="1">
              <a:off x="1691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3</a:t>
              </a:r>
              <a:endParaRPr lang="en-US">
                <a:latin typeface="Helvetica"/>
              </a:endParaRP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 flipH="1">
              <a:off x="1115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2</a:t>
              </a:r>
              <a:endParaRPr lang="en-US">
                <a:latin typeface="Helvetica"/>
              </a:endParaRPr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10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14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Text Box 15"/>
            <p:cNvSpPr txBox="1">
              <a:spLocks noChangeArrowheads="1"/>
            </p:cNvSpPr>
            <p:nvPr/>
          </p:nvSpPr>
          <p:spPr bwMode="auto">
            <a:xfrm flipH="1">
              <a:off x="2056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6</a:t>
              </a:r>
            </a:p>
          </p:txBody>
        </p:sp>
        <p:sp>
          <p:nvSpPr>
            <p:cNvPr id="19473" name="Text Box 16"/>
            <p:cNvSpPr txBox="1">
              <a:spLocks noChangeArrowheads="1"/>
            </p:cNvSpPr>
            <p:nvPr/>
          </p:nvSpPr>
          <p:spPr bwMode="auto">
            <a:xfrm flipH="1">
              <a:off x="1480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3</a:t>
              </a:r>
            </a:p>
          </p:txBody>
        </p:sp>
        <p:sp>
          <p:nvSpPr>
            <p:cNvPr id="19474" name="Text Box 17"/>
            <p:cNvSpPr txBox="1">
              <a:spLocks noChangeArrowheads="1"/>
            </p:cNvSpPr>
            <p:nvPr/>
          </p:nvSpPr>
          <p:spPr bwMode="auto">
            <a:xfrm flipH="1">
              <a:off x="4088" y="213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30</a:t>
              </a:r>
            </a:p>
          </p:txBody>
        </p:sp>
        <p:sp>
          <p:nvSpPr>
            <p:cNvPr id="19475" name="Text Box 18"/>
            <p:cNvSpPr txBox="1">
              <a:spLocks noChangeArrowheads="1"/>
            </p:cNvSpPr>
            <p:nvPr/>
          </p:nvSpPr>
          <p:spPr bwMode="auto">
            <a:xfrm flipH="1">
              <a:off x="852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0</a:t>
              </a:r>
            </a:p>
          </p:txBody>
        </p:sp>
      </p:grp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1600200" y="3810000"/>
            <a:ext cx="6705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Monotype Sorts"/>
              <a:buChar char="n"/>
            </a:pPr>
            <a:r>
              <a:rPr kumimoji="1" lang="ru-RU" sz="2000">
                <a:latin typeface="Helvetica"/>
              </a:rPr>
              <a:t>Время ожидания</a:t>
            </a:r>
            <a:r>
              <a:rPr kumimoji="1" lang="en-US" sz="2000">
                <a:latin typeface="Helvetica"/>
              </a:rPr>
              <a:t>:  </a:t>
            </a:r>
            <a:r>
              <a:rPr kumimoji="1" lang="en-US" sz="2000" i="1">
                <a:latin typeface="Helvetica"/>
              </a:rPr>
              <a:t>P</a:t>
            </a:r>
            <a:r>
              <a:rPr kumimoji="1" lang="en-US" sz="2000" i="1" baseline="-25000">
                <a:latin typeface="Helvetica"/>
              </a:rPr>
              <a:t>1 </a:t>
            </a:r>
            <a:r>
              <a:rPr kumimoji="1" lang="en-US" sz="2000" i="1">
                <a:latin typeface="Helvetica"/>
              </a:rPr>
              <a:t>=</a:t>
            </a:r>
            <a:r>
              <a:rPr kumimoji="1" lang="en-US" sz="2000">
                <a:latin typeface="Helvetica"/>
              </a:rPr>
              <a:t> 6</a:t>
            </a:r>
            <a:r>
              <a:rPr kumimoji="1" lang="en-US" sz="2000" i="1">
                <a:latin typeface="Helvetica"/>
              </a:rPr>
              <a:t>;</a:t>
            </a:r>
            <a:r>
              <a:rPr kumimoji="1" lang="en-US" sz="2000" i="1" baseline="-25000">
                <a:latin typeface="Helvetica"/>
              </a:rPr>
              <a:t> </a:t>
            </a:r>
            <a:r>
              <a:rPr kumimoji="1" lang="en-US" sz="2000" i="1">
                <a:latin typeface="Helvetica"/>
              </a:rPr>
              <a:t>P</a:t>
            </a:r>
            <a:r>
              <a:rPr kumimoji="1" lang="en-US" sz="2000" i="1" baseline="-25000">
                <a:latin typeface="Helvetica"/>
              </a:rPr>
              <a:t>2</a:t>
            </a:r>
            <a:r>
              <a:rPr kumimoji="1" lang="en-US" sz="2000">
                <a:latin typeface="Helvetica"/>
              </a:rPr>
              <a:t> = 0</a:t>
            </a:r>
            <a:r>
              <a:rPr kumimoji="1" lang="en-US" sz="2000" i="1" baseline="-25000">
                <a:latin typeface="Helvetica"/>
              </a:rPr>
              <a:t>; </a:t>
            </a:r>
            <a:r>
              <a:rPr kumimoji="1" lang="en-US" sz="2000" i="1">
                <a:latin typeface="Helvetica"/>
              </a:rPr>
              <a:t>P</a:t>
            </a:r>
            <a:r>
              <a:rPr kumimoji="1" lang="en-US" sz="2000" i="1" baseline="-25000">
                <a:latin typeface="Helvetica"/>
              </a:rPr>
              <a:t>3 </a:t>
            </a:r>
            <a:r>
              <a:rPr kumimoji="1" lang="en-US" sz="2000" i="1">
                <a:latin typeface="Helvetica"/>
              </a:rPr>
              <a:t>= </a:t>
            </a:r>
            <a:r>
              <a:rPr kumimoji="1" lang="en-US" sz="2000">
                <a:latin typeface="Helvetica"/>
              </a:rPr>
              <a:t>3</a:t>
            </a:r>
            <a:endParaRPr kumimoji="1" lang="en-US" sz="2000" i="1">
              <a:latin typeface="Helvetica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Monotype Sorts"/>
              <a:buChar char="n"/>
            </a:pPr>
            <a:r>
              <a:rPr kumimoji="1" lang="ru-RU" sz="2000">
                <a:latin typeface="Helvetica"/>
              </a:rPr>
              <a:t>Среднее время ожидания</a:t>
            </a:r>
            <a:r>
              <a:rPr kumimoji="1" lang="en-US" sz="2000">
                <a:latin typeface="Helvetica"/>
              </a:rPr>
              <a:t>:   (6 + 0 + 3)/3 = 3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Monotype Sorts"/>
              <a:buChar char="n"/>
            </a:pPr>
            <a:r>
              <a:rPr kumimoji="1" lang="ru-RU" sz="2000">
                <a:latin typeface="Helvetica"/>
              </a:rPr>
              <a:t>Много лучше, чем в предыдущем случае</a:t>
            </a:r>
            <a:r>
              <a:rPr kumimoji="1" lang="en-US" sz="2000">
                <a:latin typeface="Helvetica"/>
              </a:rPr>
              <a:t>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Monotype Sorts"/>
              <a:buChar char="n"/>
            </a:pPr>
            <a:r>
              <a:rPr kumimoji="1" lang="ru-RU" sz="2000" i="1">
                <a:latin typeface="Helvetica"/>
              </a:rPr>
              <a:t> Эффект сопровождения (</a:t>
            </a:r>
            <a:r>
              <a:rPr kumimoji="1" lang="en-US" sz="2000" i="1">
                <a:latin typeface="Helvetica"/>
              </a:rPr>
              <a:t>convoy effect</a:t>
            </a:r>
            <a:r>
              <a:rPr kumimoji="1" lang="ru-RU" sz="2000" i="1">
                <a:latin typeface="Helvetica"/>
              </a:rPr>
              <a:t>)</a:t>
            </a:r>
            <a:r>
              <a:rPr kumimoji="1" lang="en-US" sz="2000">
                <a:latin typeface="Helvetica"/>
              </a:rPr>
              <a:t> </a:t>
            </a:r>
            <a:r>
              <a:rPr kumimoji="1" lang="ru-RU" sz="2000">
                <a:latin typeface="Helvetica"/>
              </a:rPr>
              <a:t>- короткий процесс после долгого процесса</a:t>
            </a:r>
            <a:endParaRPr kumimoji="1" lang="en-US" sz="2000">
              <a:latin typeface="Helvet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Стратегия </a:t>
            </a:r>
            <a:r>
              <a:rPr lang="en-US" sz="3600" b="1" smtClean="0"/>
              <a:t>Shortest-Job-First (SJF)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С каждым процессом связывается длина его очередного периода активности</a:t>
            </a:r>
            <a:r>
              <a:rPr lang="en-US" sz="2000" b="1" dirty="0">
                <a:latin typeface="+mn-lt"/>
              </a:rPr>
              <a:t>.  </a:t>
            </a:r>
            <a:r>
              <a:rPr lang="ru-RU" sz="2000" b="1" dirty="0">
                <a:latin typeface="+mn-lt"/>
              </a:rPr>
              <a:t>Эта длина используется для того, чтобы первым обслужить самый короткий процесс 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Две схемы</a:t>
            </a:r>
            <a:r>
              <a:rPr lang="en-US" sz="2000" b="1" dirty="0">
                <a:latin typeface="+mn-lt"/>
              </a:rPr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Без </a:t>
            </a:r>
            <a:r>
              <a:rPr lang="ru-RU" b="1" dirty="0" smtClean="0">
                <a:latin typeface="+mn-lt"/>
              </a:rPr>
              <a:t> прерывания процессов </a:t>
            </a:r>
            <a:r>
              <a:rPr lang="en-US" b="1" dirty="0" smtClean="0">
                <a:latin typeface="+mn-lt"/>
              </a:rPr>
              <a:t>– </a:t>
            </a:r>
            <a:r>
              <a:rPr lang="ru-RU" b="1" dirty="0">
                <a:latin typeface="+mn-lt"/>
              </a:rPr>
              <a:t>пока процессу предоставляется процесс, он не может быть прерван, пока не истечет его квант времени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С </a:t>
            </a:r>
            <a:r>
              <a:rPr lang="ru-RU" b="1" dirty="0" smtClean="0">
                <a:latin typeface="+mn-lt"/>
              </a:rPr>
              <a:t>прерыванием процессов </a:t>
            </a:r>
            <a:r>
              <a:rPr lang="en-US" b="1" dirty="0" smtClean="0">
                <a:latin typeface="+mn-lt"/>
              </a:rPr>
              <a:t>– </a:t>
            </a:r>
            <a:r>
              <a:rPr lang="ru-RU" b="1" dirty="0">
                <a:latin typeface="+mn-lt"/>
              </a:rPr>
              <a:t>если приходит новый процесс, время активности которого меньше, чем оставшееся время активного процесса, - прервать активный процесс</a:t>
            </a:r>
            <a:r>
              <a:rPr lang="en-US" b="1" dirty="0">
                <a:latin typeface="+mn-lt"/>
              </a:rPr>
              <a:t>.  </a:t>
            </a:r>
            <a:r>
              <a:rPr lang="ru-RU" b="1" dirty="0">
                <a:latin typeface="+mn-lt"/>
              </a:rPr>
              <a:t>Эта схема известна под названием </a:t>
            </a:r>
            <a:r>
              <a:rPr lang="en-US" b="1" dirty="0">
                <a:latin typeface="+mn-lt"/>
              </a:rPr>
              <a:t>Shortest-Remaining-Time-First (SRTF).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+mn-lt"/>
              </a:rPr>
              <a:t>SJF </a:t>
            </a:r>
            <a:r>
              <a:rPr lang="ru-RU" sz="2000" b="1" dirty="0">
                <a:latin typeface="+mn-lt"/>
              </a:rPr>
              <a:t>оптимальна – обеспечивает минимальное среднее время ожидания для заданного набора процессов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Пример</a:t>
            </a:r>
            <a:r>
              <a:rPr lang="en-US" sz="3600" b="1" smtClean="0"/>
              <a:t>: SJF </a:t>
            </a:r>
            <a:r>
              <a:rPr lang="ru-RU" sz="3600" b="1" smtClean="0"/>
              <a:t>без опережения</a:t>
            </a:r>
            <a:endParaRPr lang="en-US" sz="3600" b="1" smtClean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u="sng" dirty="0">
                <a:latin typeface="+mn-lt"/>
              </a:rPr>
              <a:t>Процесс   Время появления  Время активности</a:t>
            </a:r>
            <a:endParaRPr lang="en-US" sz="2000" u="sng" dirty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		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i="1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	0.0	7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		 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i="1" baseline="-25000" dirty="0">
                <a:latin typeface="+mn-lt"/>
              </a:rPr>
              <a:t>2	</a:t>
            </a:r>
            <a:r>
              <a:rPr lang="en-US" sz="2000" dirty="0">
                <a:latin typeface="+mn-lt"/>
              </a:rPr>
              <a:t>2.0	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		 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i="1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	4.0	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		 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i="1" baseline="-25000" dirty="0">
                <a:latin typeface="+mn-lt"/>
              </a:rPr>
              <a:t>4</a:t>
            </a:r>
            <a:r>
              <a:rPr lang="en-US" sz="2000" dirty="0">
                <a:latin typeface="+mn-lt"/>
              </a:rPr>
              <a:t>	5.0	4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SJF </a:t>
            </a:r>
            <a:r>
              <a:rPr lang="ru-RU" sz="2000" dirty="0">
                <a:latin typeface="+mn-lt"/>
              </a:rPr>
              <a:t>(без опережения)</a:t>
            </a:r>
            <a:endParaRPr lang="en-US" sz="2000" dirty="0">
              <a:latin typeface="+mn-lt"/>
            </a:endParaRPr>
          </a:p>
          <a:p>
            <a:pPr eaLnBrk="1" hangingPunct="1">
              <a:defRPr/>
            </a:pPr>
            <a:endParaRPr lang="en-US" sz="2000" dirty="0">
              <a:latin typeface="+mn-lt"/>
            </a:endParaRPr>
          </a:p>
          <a:p>
            <a:pPr eaLnBrk="1" hangingPunct="1">
              <a:defRPr/>
            </a:pPr>
            <a:endParaRPr lang="en-US" sz="2000" dirty="0">
              <a:latin typeface="+mn-lt"/>
            </a:endParaRPr>
          </a:p>
          <a:p>
            <a:pPr eaLnBrk="1" hangingPunct="1">
              <a:defRPr/>
            </a:pPr>
            <a:endParaRPr lang="en-US" sz="2000" dirty="0">
              <a:latin typeface="+mn-lt"/>
            </a:endParaRPr>
          </a:p>
          <a:p>
            <a:pPr eaLnBrk="1" hangingPunct="1">
              <a:defRPr/>
            </a:pPr>
            <a:endParaRPr lang="en-US" sz="2000" dirty="0">
              <a:latin typeface="+mn-lt"/>
            </a:endParaRPr>
          </a:p>
          <a:p>
            <a:pPr eaLnBrk="1" hangingPunct="1">
              <a:defRPr/>
            </a:pPr>
            <a:r>
              <a:rPr lang="ru-RU" sz="2000" dirty="0">
                <a:latin typeface="+mn-lt"/>
              </a:rPr>
              <a:t>Среднее время ожидания</a:t>
            </a:r>
            <a:r>
              <a:rPr lang="en-US" sz="2000" dirty="0">
                <a:latin typeface="+mn-lt"/>
              </a:rPr>
              <a:t> = (0 + 6 + 3 + 7)/4 </a:t>
            </a:r>
            <a:r>
              <a:rPr lang="ru-RU" sz="2000" dirty="0">
                <a:latin typeface="+mn-lt"/>
              </a:rPr>
              <a:t> = </a:t>
            </a:r>
            <a:r>
              <a:rPr lang="en-US" sz="2000" dirty="0">
                <a:latin typeface="+mn-lt"/>
              </a:rPr>
              <a:t>4</a:t>
            </a:r>
            <a:endParaRPr lang="en-US" sz="2000" i="1" baseline="-25000" dirty="0">
              <a:latin typeface="+mn-lt"/>
            </a:endParaRPr>
          </a:p>
          <a:p>
            <a:pPr eaLnBrk="1" hangingPunct="1">
              <a:defRPr/>
            </a:pPr>
            <a:endParaRPr lang="en-US" sz="2000" b="1" dirty="0">
              <a:latin typeface="+mn-lt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447800" y="4343400"/>
            <a:ext cx="5575300" cy="1128713"/>
            <a:chOff x="864" y="2325"/>
            <a:chExt cx="3512" cy="711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flipH="1">
              <a:off x="960" y="2325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 flipH="1">
              <a:off x="1392" y="2373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1</a:t>
              </a:r>
              <a:endParaRPr lang="en-US">
                <a:latin typeface="Helvetica"/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 flipH="1">
              <a:off x="2400" y="2373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3</a:t>
              </a:r>
              <a:endParaRPr lang="en-US">
                <a:latin typeface="Helvetica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 flipH="1">
              <a:off x="2976" y="2373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2</a:t>
              </a:r>
              <a:endParaRPr lang="en-US">
                <a:latin typeface="Helvetica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>
              <a:off x="4272" y="270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>
              <a:off x="960" y="270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H="1">
              <a:off x="2688" y="232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H="1">
              <a:off x="2400" y="232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>
              <a:off x="2400" y="270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1392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 flipH="1">
              <a:off x="2304" y="280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7</a:t>
              </a: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 flipH="1">
              <a:off x="1492" y="280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3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 flipH="1">
              <a:off x="4100" y="280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16</a:t>
              </a: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 flipH="1">
              <a:off x="864" y="280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0</a:t>
              </a: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 flipH="1">
              <a:off x="3696" y="2373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4</a:t>
              </a:r>
              <a:endParaRPr lang="en-US">
                <a:latin typeface="Helvetica"/>
              </a:endParaRP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>
              <a:off x="3456" y="232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flipH="1">
              <a:off x="1152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 flipH="1">
              <a:off x="1632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1872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>
              <a:off x="2064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H="1">
              <a:off x="2256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H="1">
              <a:off x="2688" y="270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 flipH="1">
              <a:off x="2592" y="280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8</a:t>
              </a:r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2928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 flipH="1">
              <a:off x="3120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flipH="1">
              <a:off x="3312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 flipH="1">
              <a:off x="3456" y="270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 flipH="1">
              <a:off x="3312" y="280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12</a:t>
              </a:r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 flipH="1">
              <a:off x="3696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flipH="1">
              <a:off x="3888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 flipH="1">
              <a:off x="4080" y="26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eaLnBrk="1" hangingPunct="1"/>
            <a:r>
              <a:rPr lang="ru-RU" sz="3600" b="1" smtClean="0"/>
              <a:t>Пример</a:t>
            </a:r>
            <a:r>
              <a:rPr lang="en-US" sz="3600" b="1" smtClean="0"/>
              <a:t>: SJF </a:t>
            </a:r>
            <a:r>
              <a:rPr lang="ru-RU" sz="3600" b="1" smtClean="0"/>
              <a:t>с опережением</a:t>
            </a:r>
            <a:endParaRPr lang="en-US" sz="3600" b="1" smtClean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	</a:t>
            </a:r>
            <a:r>
              <a:rPr lang="ru-RU" sz="2400" b="1" u="sng" dirty="0">
                <a:latin typeface="+mn-lt"/>
              </a:rPr>
              <a:t>Процесс</a:t>
            </a:r>
            <a:r>
              <a:rPr lang="en-US" sz="2400" b="1" u="sng" dirty="0">
                <a:latin typeface="+mn-lt"/>
              </a:rPr>
              <a:t>	</a:t>
            </a:r>
            <a:r>
              <a:rPr lang="ru-RU" sz="2400" b="1" u="sng" dirty="0">
                <a:latin typeface="+mn-lt"/>
              </a:rPr>
              <a:t>Время появления  Время активности</a:t>
            </a:r>
            <a:endParaRPr lang="en-US" sz="2400" b="1" u="sng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		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i="1" baseline="-25000" dirty="0">
                <a:latin typeface="+mn-lt"/>
              </a:rPr>
              <a:t>1</a:t>
            </a:r>
            <a:r>
              <a:rPr lang="en-US" sz="2400" b="1" dirty="0">
                <a:latin typeface="+mn-lt"/>
              </a:rPr>
              <a:t>	0.0	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i="1" baseline="-25000" dirty="0">
                <a:latin typeface="+mn-lt"/>
              </a:rPr>
              <a:t>2	</a:t>
            </a:r>
            <a:r>
              <a:rPr lang="en-US" sz="2400" b="1" dirty="0">
                <a:latin typeface="+mn-lt"/>
              </a:rPr>
              <a:t>2.0	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i="1" baseline="-25000" dirty="0">
                <a:latin typeface="+mn-lt"/>
              </a:rPr>
              <a:t>3</a:t>
            </a:r>
            <a:r>
              <a:rPr lang="en-US" sz="2400" b="1" dirty="0">
                <a:latin typeface="+mn-lt"/>
              </a:rPr>
              <a:t>	4.0	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i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	5.0	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+mn-lt"/>
              </a:rPr>
              <a:t>SJF </a:t>
            </a:r>
            <a:r>
              <a:rPr lang="ru-RU" sz="2400" b="1" dirty="0">
                <a:latin typeface="+mn-lt"/>
              </a:rPr>
              <a:t>(с опережением)</a:t>
            </a: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+mn-lt"/>
              </a:rPr>
              <a:t>Среднее время ожидания</a:t>
            </a:r>
            <a:r>
              <a:rPr lang="en-US" sz="2400" b="1" dirty="0">
                <a:latin typeface="+mn-lt"/>
              </a:rPr>
              <a:t> = (9 + 1 + 0 +2)/4 </a:t>
            </a:r>
            <a:r>
              <a:rPr lang="ru-RU" sz="2400" b="1" dirty="0">
                <a:latin typeface="+mn-lt"/>
              </a:rPr>
              <a:t>=</a:t>
            </a:r>
            <a:r>
              <a:rPr lang="en-US" sz="2400" b="1" dirty="0">
                <a:latin typeface="+mn-lt"/>
              </a:rPr>
              <a:t> 3</a:t>
            </a:r>
            <a:endParaRPr lang="en-US" sz="2400" b="1" i="1" baseline="-25000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latin typeface="+mn-lt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371600" y="4343400"/>
            <a:ext cx="5924550" cy="1204913"/>
            <a:chOff x="864" y="2364"/>
            <a:chExt cx="3732" cy="759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1</a:t>
              </a:r>
              <a:endParaRPr lang="en-US">
                <a:latin typeface="Helvetica"/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 flipH="1">
              <a:off x="1824" y="241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3</a:t>
              </a:r>
              <a:endParaRPr lang="en-US">
                <a:latin typeface="Helvetica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 flipH="1">
              <a:off x="1488" y="241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2</a:t>
              </a:r>
              <a:endParaRPr lang="en-US">
                <a:latin typeface="Helvetica"/>
              </a:endParaRP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>
              <a:off x="1344" y="236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H="1">
              <a:off x="240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 flipH="1">
              <a:off x="1728" y="28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4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 flipH="1">
              <a:off x="1248" y="28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2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11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0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 flipH="1">
              <a:off x="2976" y="241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4</a:t>
              </a:r>
              <a:endParaRPr lang="en-US">
                <a:latin typeface="Helvetica"/>
              </a:endParaRPr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H="1">
              <a:off x="115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 flipH="1">
              <a:off x="2064" y="28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5</a:t>
              </a:r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flipH="1">
              <a:off x="2928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H="1">
              <a:off x="3120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 flipH="1">
              <a:off x="331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 flipH="1">
              <a:off x="2592" y="28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7</a:t>
              </a: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 flipH="1">
              <a:off x="3696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 flipH="1">
              <a:off x="3888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 flipH="1">
              <a:off x="4080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 flipH="1">
              <a:off x="1824" y="236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flipH="1">
              <a:off x="2160" y="236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 flipH="1">
              <a:off x="2256" y="241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2</a:t>
              </a:r>
              <a:endParaRPr lang="en-US">
                <a:latin typeface="Helvetica"/>
              </a:endParaRPr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 flipH="1">
              <a:off x="3840" y="241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P</a:t>
              </a:r>
              <a:r>
                <a:rPr lang="en-US" baseline="-25000">
                  <a:latin typeface="Helvetica"/>
                </a:rPr>
                <a:t>1</a:t>
              </a:r>
              <a:endParaRPr lang="en-US">
                <a:latin typeface="Helvetica"/>
              </a:endParaRPr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H="1">
              <a:off x="427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Text Box 37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16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68325"/>
            <a:ext cx="7853362" cy="849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Определение длины следующего периода активности</a:t>
            </a:r>
            <a:endParaRPr lang="en-US" sz="3600" b="1" dirty="0">
              <a:latin typeface="+mj-lt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Является лишь оценкой длины</a:t>
            </a:r>
            <a:endParaRPr lang="en-US" sz="2000" b="1" dirty="0">
              <a:latin typeface="+mn-lt"/>
            </a:endParaRP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Может быть выполнено с использованием длин предыдущих периодов активности, используя экспоненциальное усреднение</a:t>
            </a:r>
            <a:endParaRPr lang="en-US" sz="2000" b="1" dirty="0">
              <a:latin typeface="+mn-lt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>
              <a:latin typeface="+mn-lt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>
              <a:latin typeface="+mn-lt"/>
            </a:endParaRPr>
          </a:p>
          <a:p>
            <a:pPr eaLnBrk="1" hangingPunct="1">
              <a:defRPr/>
            </a:pPr>
            <a:endParaRPr lang="en-US" sz="2400" b="1" dirty="0"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70000" y="3429000"/>
          <a:ext cx="5608638" cy="1714500"/>
        </p:xfrm>
        <a:graphic>
          <a:graphicData uri="http://schemas.openxmlformats.org/presentationml/2006/ole">
            <p:oleObj spid="_x0000_s1026" name="Equation" r:id="rId3" imgW="2908080" imgH="8888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78100" y="5334000"/>
          <a:ext cx="1993900" cy="290513"/>
        </p:xfrm>
        <a:graphic>
          <a:graphicData uri="http://schemas.openxmlformats.org/presentationml/2006/ole">
            <p:oleObj spid="_x0000_s1027" name="Microsoft Equation 3.0" r:id="rId4" imgW="199368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Предсказание длины следующего периода активности</a:t>
            </a:r>
            <a:endParaRPr lang="en-US" sz="3600" b="1" smtClean="0"/>
          </a:p>
        </p:txBody>
      </p:sp>
      <p:pic>
        <p:nvPicPr>
          <p:cNvPr id="25603" name="Content Placeholder 6" descr="Fig_11.7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6075" y="1785938"/>
            <a:ext cx="6191250" cy="43402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447675"/>
            <a:ext cx="7927975" cy="727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>
                <a:latin typeface="+mj-lt"/>
              </a:rPr>
              <a:t>Примеры экспоненциального усреднения</a:t>
            </a:r>
            <a:endParaRPr lang="en-US" sz="3200" b="1" dirty="0">
              <a:latin typeface="+mj-lt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22"/>
            <a:ext cx="8101042" cy="488157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+mn-lt"/>
                <a:sym typeface="Symbol" pitchFamily="18" charset="2"/>
              </a:rPr>
              <a:t> =0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latin typeface="+mn-lt"/>
                <a:sym typeface="Symbol" pitchFamily="18" charset="2"/>
              </a:rPr>
              <a:t></a:t>
            </a:r>
            <a:r>
              <a:rPr lang="en-US" b="1" baseline="-25000" dirty="0">
                <a:latin typeface="+mn-lt"/>
                <a:sym typeface="Symbol" pitchFamily="18" charset="2"/>
              </a:rPr>
              <a:t>n+1</a:t>
            </a:r>
            <a:r>
              <a:rPr lang="en-US" b="1" dirty="0">
                <a:latin typeface="+mn-lt"/>
                <a:sym typeface="Symbol" pitchFamily="18" charset="2"/>
              </a:rPr>
              <a:t> = </a:t>
            </a:r>
            <a:r>
              <a:rPr lang="en-US" b="1" baseline="-25000" dirty="0">
                <a:latin typeface="+mn-lt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  <a:sym typeface="Symbol" pitchFamily="18" charset="2"/>
              </a:rPr>
              <a:t>Недавняя история не учитывается</a:t>
            </a:r>
            <a:r>
              <a:rPr lang="en-US" b="1" dirty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+mn-lt"/>
                <a:sym typeface="Symbol" pitchFamily="18" charset="2"/>
              </a:rPr>
              <a:t> =1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latin typeface="+mn-lt"/>
                <a:sym typeface="Symbol" pitchFamily="18" charset="2"/>
              </a:rPr>
              <a:t> </a:t>
            </a:r>
            <a:r>
              <a:rPr lang="en-US" b="1" baseline="-25000" dirty="0">
                <a:latin typeface="+mn-lt"/>
                <a:sym typeface="Symbol" pitchFamily="18" charset="2"/>
              </a:rPr>
              <a:t>n+1</a:t>
            </a:r>
            <a:r>
              <a:rPr lang="en-US" b="1" dirty="0">
                <a:latin typeface="+mn-lt"/>
                <a:sym typeface="Symbol" pitchFamily="18" charset="2"/>
              </a:rPr>
              <a:t> = </a:t>
            </a:r>
            <a:r>
              <a:rPr lang="en-US" b="1" i="1" dirty="0" err="1">
                <a:latin typeface="+mn-lt"/>
                <a:sym typeface="Symbol" pitchFamily="18" charset="2"/>
              </a:rPr>
              <a:t>t</a:t>
            </a:r>
            <a:r>
              <a:rPr lang="en-US" b="1" baseline="-25000" dirty="0" err="1">
                <a:latin typeface="+mn-lt"/>
                <a:sym typeface="Symbol" pitchFamily="18" charset="2"/>
              </a:rPr>
              <a:t>n</a:t>
            </a:r>
            <a:endParaRPr lang="en-US" b="1" baseline="-25000" dirty="0">
              <a:latin typeface="+mn-lt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  <a:sym typeface="Symbol" pitchFamily="18" charset="2"/>
              </a:rPr>
              <a:t>Учитывается только фактическая длина последнего периода активности</a:t>
            </a:r>
            <a:r>
              <a:rPr lang="en-US" b="1" dirty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  <a:sym typeface="Symbol" pitchFamily="18" charset="2"/>
              </a:rPr>
              <a:t>Если обобщить формулу, получим</a:t>
            </a:r>
            <a:r>
              <a:rPr lang="en-US" sz="2000" b="1" dirty="0">
                <a:latin typeface="+mn-lt"/>
                <a:sym typeface="Symbol" pitchFamily="18" charset="2"/>
              </a:rPr>
              <a:t>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sym typeface="Symbol" pitchFamily="18" charset="2"/>
              </a:rPr>
              <a:t></a:t>
            </a:r>
            <a:r>
              <a:rPr lang="en-US" sz="2000" b="1" baseline="-25000" dirty="0">
                <a:latin typeface="+mn-lt"/>
                <a:sym typeface="Symbol" pitchFamily="18" charset="2"/>
              </a:rPr>
              <a:t>n+1</a:t>
            </a:r>
            <a:r>
              <a:rPr lang="en-US" sz="2000" b="1" dirty="0">
                <a:latin typeface="+mn-lt"/>
                <a:sym typeface="Symbol" pitchFamily="18" charset="2"/>
              </a:rPr>
              <a:t> =  </a:t>
            </a:r>
            <a:r>
              <a:rPr lang="en-US" sz="2000" b="1" dirty="0" err="1">
                <a:latin typeface="+mn-lt"/>
                <a:sym typeface="Symbol" pitchFamily="18" charset="2"/>
              </a:rPr>
              <a:t>t</a:t>
            </a:r>
            <a:r>
              <a:rPr lang="en-US" sz="2000" b="1" baseline="-25000" dirty="0" err="1">
                <a:latin typeface="+mn-lt"/>
                <a:sym typeface="Symbol" pitchFamily="18" charset="2"/>
              </a:rPr>
              <a:t>n</a:t>
            </a:r>
            <a:r>
              <a:rPr lang="en-US" sz="2000" b="1" dirty="0">
                <a:latin typeface="+mn-lt"/>
                <a:sym typeface="Symbol" pitchFamily="18" charset="2"/>
              </a:rPr>
              <a:t>+(</a:t>
            </a:r>
            <a:r>
              <a:rPr lang="en-US" sz="2000" b="1" i="1" dirty="0">
                <a:latin typeface="+mn-lt"/>
                <a:sym typeface="Symbol" pitchFamily="18" charset="2"/>
              </a:rPr>
              <a:t>1 - </a:t>
            </a:r>
            <a:r>
              <a:rPr lang="en-US" sz="2000" b="1" dirty="0">
                <a:latin typeface="+mn-lt"/>
                <a:sym typeface="Symbol" pitchFamily="18" charset="2"/>
              </a:rPr>
              <a:t></a:t>
            </a:r>
            <a:r>
              <a:rPr lang="en-US" sz="2000" b="1" i="1" dirty="0">
                <a:latin typeface="+mn-lt"/>
                <a:sym typeface="Symbol" pitchFamily="18" charset="2"/>
              </a:rPr>
              <a:t>) </a:t>
            </a:r>
            <a:r>
              <a:rPr lang="en-US" sz="2000" b="1" dirty="0">
                <a:latin typeface="+mn-lt"/>
                <a:sym typeface="Symbol" pitchFamily="18" charset="2"/>
              </a:rPr>
              <a:t> </a:t>
            </a:r>
            <a:r>
              <a:rPr lang="en-US" sz="2000" b="1" dirty="0" err="1">
                <a:latin typeface="+mn-lt"/>
                <a:sym typeface="Symbol" pitchFamily="18" charset="2"/>
              </a:rPr>
              <a:t>t</a:t>
            </a:r>
            <a:r>
              <a:rPr lang="en-US" sz="2000" b="1" baseline="-25000" dirty="0" err="1">
                <a:latin typeface="+mn-lt"/>
                <a:sym typeface="Symbol" pitchFamily="18" charset="2"/>
              </a:rPr>
              <a:t>n</a:t>
            </a:r>
            <a:r>
              <a:rPr lang="en-US" sz="2000" b="1" dirty="0">
                <a:latin typeface="+mn-lt"/>
                <a:sym typeface="Symbol" pitchFamily="18" charset="2"/>
              </a:rPr>
              <a:t> -</a:t>
            </a:r>
            <a:r>
              <a:rPr lang="en-US" sz="2000" b="1" i="1" dirty="0">
                <a:latin typeface="+mn-lt"/>
                <a:sym typeface="Symbol" pitchFamily="18" charset="2"/>
              </a:rPr>
              <a:t>1 </a:t>
            </a:r>
            <a:r>
              <a:rPr lang="en-US" sz="2000" b="1" dirty="0">
                <a:latin typeface="+mn-lt"/>
                <a:sym typeface="Symbol" pitchFamily="18" charset="2"/>
              </a:rPr>
              <a:t>+ …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sym typeface="Symbol" pitchFamily="18" charset="2"/>
              </a:rPr>
              <a:t>            </a:t>
            </a:r>
            <a:r>
              <a:rPr lang="en-US" sz="2000" b="1" i="1" dirty="0">
                <a:latin typeface="+mn-lt"/>
                <a:sym typeface="Symbol" pitchFamily="18" charset="2"/>
              </a:rPr>
              <a:t>+(1</a:t>
            </a:r>
            <a:r>
              <a:rPr lang="en-US" sz="2000" b="1" dirty="0">
                <a:latin typeface="+mn-lt"/>
                <a:sym typeface="Symbol" pitchFamily="18" charset="2"/>
              </a:rPr>
              <a:t> -  </a:t>
            </a:r>
            <a:r>
              <a:rPr lang="en-US" sz="2000" b="1" i="1" dirty="0">
                <a:latin typeface="+mn-lt"/>
                <a:sym typeface="Symbol" pitchFamily="18" charset="2"/>
              </a:rPr>
              <a:t>)</a:t>
            </a:r>
            <a:r>
              <a:rPr lang="en-US" sz="2000" b="1" baseline="30000" dirty="0">
                <a:latin typeface="+mn-lt"/>
                <a:sym typeface="Symbol" pitchFamily="18" charset="2"/>
              </a:rPr>
              <a:t>j </a:t>
            </a:r>
            <a:r>
              <a:rPr lang="en-US" sz="2000" b="1" dirty="0">
                <a:latin typeface="+mn-lt"/>
                <a:sym typeface="Symbol" pitchFamily="18" charset="2"/>
              </a:rPr>
              <a:t> </a:t>
            </a:r>
            <a:r>
              <a:rPr lang="en-US" sz="2000" b="1" dirty="0" err="1">
                <a:latin typeface="+mn-lt"/>
                <a:sym typeface="Symbol" pitchFamily="18" charset="2"/>
              </a:rPr>
              <a:t>t</a:t>
            </a:r>
            <a:r>
              <a:rPr lang="en-US" sz="2000" b="1" baseline="-25000" dirty="0" err="1">
                <a:latin typeface="+mn-lt"/>
                <a:sym typeface="Symbol" pitchFamily="18" charset="2"/>
              </a:rPr>
              <a:t>n</a:t>
            </a:r>
            <a:r>
              <a:rPr lang="en-US" sz="2000" b="1" dirty="0">
                <a:latin typeface="+mn-lt"/>
                <a:sym typeface="Symbol" pitchFamily="18" charset="2"/>
              </a:rPr>
              <a:t> -</a:t>
            </a:r>
            <a:r>
              <a:rPr lang="en-US" sz="2000" b="1" i="1" dirty="0">
                <a:latin typeface="+mn-lt"/>
                <a:sym typeface="Symbol" pitchFamily="18" charset="2"/>
              </a:rPr>
              <a:t>1 </a:t>
            </a:r>
            <a:r>
              <a:rPr lang="en-US" sz="2000" b="1" dirty="0">
                <a:latin typeface="+mn-lt"/>
                <a:sym typeface="Symbol" pitchFamily="18" charset="2"/>
              </a:rPr>
              <a:t>+ …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sym typeface="Symbol" pitchFamily="18" charset="2"/>
              </a:rPr>
              <a:t>            </a:t>
            </a:r>
            <a:r>
              <a:rPr lang="en-US" sz="2000" b="1" i="1" dirty="0">
                <a:latin typeface="+mn-lt"/>
                <a:sym typeface="Symbol" pitchFamily="18" charset="2"/>
              </a:rPr>
              <a:t>+(1</a:t>
            </a:r>
            <a:r>
              <a:rPr lang="en-US" sz="2000" b="1" dirty="0">
                <a:latin typeface="+mn-lt"/>
                <a:sym typeface="Symbol" pitchFamily="18" charset="2"/>
              </a:rPr>
              <a:t> -  </a:t>
            </a:r>
            <a:r>
              <a:rPr lang="en-US" sz="2000" b="1" i="1" dirty="0">
                <a:latin typeface="+mn-lt"/>
                <a:sym typeface="Symbol" pitchFamily="18" charset="2"/>
              </a:rPr>
              <a:t>)</a:t>
            </a:r>
            <a:r>
              <a:rPr lang="en-US" sz="2000" b="1" baseline="30000" dirty="0">
                <a:latin typeface="+mn-lt"/>
                <a:sym typeface="Symbol" pitchFamily="18" charset="2"/>
              </a:rPr>
              <a:t>n=1 </a:t>
            </a:r>
            <a:r>
              <a:rPr lang="en-US" sz="2000" b="1" dirty="0" err="1">
                <a:latin typeface="+mn-lt"/>
                <a:sym typeface="Symbol" pitchFamily="18" charset="2"/>
              </a:rPr>
              <a:t>t</a:t>
            </a:r>
            <a:r>
              <a:rPr lang="en-US" sz="2000" b="1" baseline="-25000" dirty="0" err="1">
                <a:latin typeface="+mn-lt"/>
                <a:sym typeface="Symbol" pitchFamily="18" charset="2"/>
              </a:rPr>
              <a:t>n</a:t>
            </a:r>
            <a:r>
              <a:rPr lang="en-US" sz="2000" b="1" dirty="0">
                <a:latin typeface="+mn-lt"/>
                <a:sym typeface="Symbol" pitchFamily="18" charset="2"/>
              </a:rPr>
              <a:t> </a:t>
            </a:r>
            <a:r>
              <a:rPr lang="en-US" sz="2000" b="1" baseline="-25000" dirty="0">
                <a:latin typeface="+mn-lt"/>
                <a:sym typeface="Symbol" pitchFamily="18" charset="2"/>
              </a:rPr>
              <a:t>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  <a:sym typeface="Symbol" pitchFamily="18" charset="2"/>
              </a:rPr>
              <a:t>Так как</a:t>
            </a:r>
            <a:r>
              <a:rPr lang="en-US" sz="2000" b="1" dirty="0">
                <a:latin typeface="+mn-lt"/>
                <a:sym typeface="Symbol" pitchFamily="18" charset="2"/>
              </a:rPr>
              <a:t>  </a:t>
            </a:r>
            <a:r>
              <a:rPr lang="ru-RU" sz="2000" b="1" dirty="0">
                <a:latin typeface="+mn-lt"/>
                <a:sym typeface="Symbol" pitchFamily="18" charset="2"/>
              </a:rPr>
              <a:t>и</a:t>
            </a:r>
            <a:r>
              <a:rPr lang="en-US" sz="2000" b="1" dirty="0">
                <a:latin typeface="+mn-lt"/>
                <a:sym typeface="Symbol" pitchFamily="18" charset="2"/>
              </a:rPr>
              <a:t>(1 - ) </a:t>
            </a:r>
            <a:r>
              <a:rPr lang="ru-RU" sz="2000" b="1" dirty="0">
                <a:latin typeface="+mn-lt"/>
                <a:sym typeface="Symbol" pitchFamily="18" charset="2"/>
              </a:rPr>
              <a:t>не превосходят 1</a:t>
            </a:r>
            <a:r>
              <a:rPr lang="en-US" sz="2000" b="1" dirty="0">
                <a:latin typeface="+mn-lt"/>
                <a:sym typeface="Symbol" pitchFamily="18" charset="2"/>
              </a:rPr>
              <a:t>, </a:t>
            </a:r>
            <a:r>
              <a:rPr lang="ru-RU" sz="2000" b="1" dirty="0">
                <a:latin typeface="+mn-lt"/>
                <a:sym typeface="Symbol" pitchFamily="18" charset="2"/>
              </a:rPr>
              <a:t>каждый последующий терм имеет меньший вес, чем его предшественник</a:t>
            </a:r>
            <a:endParaRPr lang="en-US" sz="2000" b="1" dirty="0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Диспетчеризация по приоритетам</a:t>
            </a:r>
            <a:endParaRPr lang="en-US" sz="3600" b="1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С каждым процессом связывается его приоритет (целое число)</a:t>
            </a:r>
            <a:endParaRPr lang="en-US" sz="2000" b="1" dirty="0">
              <a:latin typeface="+mn-lt"/>
            </a:endParaRP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Процессор выделяется процессу с наивысшим приоритетом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(меньшее число – высший приоритет)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Стратегии с опережением и без опережения</a:t>
            </a:r>
            <a:endParaRPr lang="en-US" sz="2000" b="1" dirty="0">
              <a:latin typeface="+mn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n-lt"/>
              </a:rPr>
              <a:t>SJF </a:t>
            </a:r>
            <a:r>
              <a:rPr lang="ru-RU" sz="2000" b="1" dirty="0">
                <a:latin typeface="+mn-lt"/>
              </a:rPr>
              <a:t>– это диспетчеризация по приоритетам, в которой приоритетом является очередное время активности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Проблема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  <a:sym typeface="Symbol" pitchFamily="18" charset="2"/>
              </a:rPr>
              <a:t> “Starvation” (“</a:t>
            </a:r>
            <a:r>
              <a:rPr lang="ru-RU" sz="2000" b="1" dirty="0">
                <a:latin typeface="+mn-lt"/>
                <a:sym typeface="Symbol" pitchFamily="18" charset="2"/>
              </a:rPr>
              <a:t>голодание</a:t>
            </a:r>
            <a:r>
              <a:rPr lang="en-US" sz="2000" b="1" dirty="0">
                <a:latin typeface="+mn-lt"/>
                <a:sym typeface="Symbol" pitchFamily="18" charset="2"/>
              </a:rPr>
              <a:t>”) – </a:t>
            </a:r>
            <a:r>
              <a:rPr lang="ru-RU" sz="2000" b="1" dirty="0">
                <a:latin typeface="+mn-lt"/>
                <a:sym typeface="Symbol" pitchFamily="18" charset="2"/>
              </a:rPr>
              <a:t>процессы с низким приоритетом могут никогда не исполниться</a:t>
            </a:r>
            <a:r>
              <a:rPr lang="en-US" sz="2000" b="1" dirty="0">
                <a:latin typeface="+mn-lt"/>
                <a:sym typeface="Symbol" pitchFamily="18" charset="2"/>
              </a:rPr>
              <a:t> 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  <a:sym typeface="Symbol" pitchFamily="18" charset="2"/>
              </a:rPr>
              <a:t>Решение</a:t>
            </a:r>
            <a:r>
              <a:rPr lang="en-US" sz="2000" b="1" dirty="0">
                <a:latin typeface="+mn-lt"/>
                <a:sym typeface="Symbol" pitchFamily="18" charset="2"/>
              </a:rPr>
              <a:t>  “Aging” (“</a:t>
            </a:r>
            <a:r>
              <a:rPr lang="ru-RU" sz="2000" b="1" dirty="0">
                <a:latin typeface="+mn-lt"/>
                <a:sym typeface="Symbol" pitchFamily="18" charset="2"/>
              </a:rPr>
              <a:t>возраст</a:t>
            </a:r>
            <a:r>
              <a:rPr lang="en-US" sz="2000" b="1" dirty="0">
                <a:latin typeface="+mn-lt"/>
                <a:sym typeface="Symbol" pitchFamily="18" charset="2"/>
              </a:rPr>
              <a:t>”) – </a:t>
            </a:r>
            <a:r>
              <a:rPr lang="ru-RU" sz="2000" b="1" dirty="0">
                <a:latin typeface="+mn-lt"/>
                <a:sym typeface="Symbol" pitchFamily="18" charset="2"/>
              </a:rPr>
              <a:t>с течением</a:t>
            </a:r>
            <a:r>
              <a:rPr lang="ru-RU" sz="2400" b="1" dirty="0">
                <a:latin typeface="+mn-lt"/>
                <a:sym typeface="Symbol" pitchFamily="18" charset="2"/>
              </a:rPr>
              <a:t> </a:t>
            </a:r>
            <a:r>
              <a:rPr lang="ru-RU" sz="2000" b="1" dirty="0">
                <a:latin typeface="+mn-lt"/>
                <a:sym typeface="Symbol" pitchFamily="18" charset="2"/>
              </a:rPr>
              <a:t>времени приоритет процесса повышается</a:t>
            </a:r>
            <a:r>
              <a:rPr lang="en-US" sz="2000" b="1" dirty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Стратегия </a:t>
            </a:r>
            <a:r>
              <a:rPr lang="en-US" sz="3600" b="1" smtClean="0"/>
              <a:t>Round Robin (RR) – “</a:t>
            </a:r>
            <a:r>
              <a:rPr lang="ru-RU" sz="3600" b="1" smtClean="0"/>
              <a:t>круговая система</a:t>
            </a:r>
            <a:r>
              <a:rPr lang="en-US" sz="3600" b="1" smtClean="0"/>
              <a:t>”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48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Каждый процесс получает небольшой квант процессорного времени</a:t>
            </a:r>
            <a:r>
              <a:rPr lang="en-US" sz="2000" b="1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обычно – 10-100 миллисекунд</a:t>
            </a:r>
            <a:r>
              <a:rPr lang="en-US" sz="2000" b="1" dirty="0">
                <a:latin typeface="+mn-lt"/>
              </a:rPr>
              <a:t>.  </a:t>
            </a:r>
            <a:r>
              <a:rPr lang="ru-RU" sz="2000" b="1" dirty="0">
                <a:latin typeface="+mn-lt"/>
              </a:rPr>
              <a:t>После того, как это время закончено, процесс прерывается и помещается в конец очереди готовых процессов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Если всего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n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процессов в очереди готовых к выполнению,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и квант времени -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q</a:t>
            </a:r>
            <a:r>
              <a:rPr lang="en-US" sz="2000" b="1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то каждый процесс получает</a:t>
            </a:r>
            <a:r>
              <a:rPr lang="en-US" sz="2000" b="1" dirty="0">
                <a:latin typeface="+mn-lt"/>
              </a:rPr>
              <a:t> 1/</a:t>
            </a:r>
            <a:r>
              <a:rPr lang="en-US" sz="2000" b="1" i="1" dirty="0">
                <a:latin typeface="+mn-lt"/>
              </a:rPr>
              <a:t>n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процессорного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времени порциями самое большее по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q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единиц за один раз</a:t>
            </a:r>
            <a:r>
              <a:rPr lang="en-US" sz="2000" b="1" dirty="0">
                <a:latin typeface="+mn-lt"/>
              </a:rPr>
              <a:t>.  </a:t>
            </a:r>
            <a:r>
              <a:rPr lang="ru-RU" sz="2000" b="1" dirty="0">
                <a:latin typeface="+mn-lt"/>
              </a:rPr>
              <a:t>Ни один процесс не ждет больше, чем</a:t>
            </a:r>
            <a:r>
              <a:rPr lang="en-US" sz="2000" b="1" dirty="0">
                <a:latin typeface="+mn-lt"/>
              </a:rPr>
              <a:t> (</a:t>
            </a:r>
            <a:r>
              <a:rPr lang="en-US" sz="2000" b="1" i="1" dirty="0">
                <a:latin typeface="+mn-lt"/>
              </a:rPr>
              <a:t>n</a:t>
            </a:r>
            <a:r>
              <a:rPr lang="en-US" sz="2000" b="1" dirty="0">
                <a:latin typeface="+mn-lt"/>
              </a:rPr>
              <a:t>-1)</a:t>
            </a:r>
            <a:r>
              <a:rPr lang="en-US" sz="2000" b="1" i="1" dirty="0">
                <a:latin typeface="+mn-lt"/>
              </a:rPr>
              <a:t>q </a:t>
            </a:r>
            <a:r>
              <a:rPr lang="ru-RU" sz="2000" b="1" dirty="0">
                <a:latin typeface="+mn-lt"/>
              </a:rPr>
              <a:t>единиц времени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Производительность</a:t>
            </a:r>
            <a:r>
              <a:rPr lang="en-US" sz="2000" b="1" dirty="0"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>
                <a:latin typeface="+mn-lt"/>
              </a:rPr>
              <a:t>q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велико</a:t>
            </a:r>
            <a:r>
              <a:rPr lang="en-US" b="1" dirty="0">
                <a:latin typeface="+mn-lt"/>
              </a:rPr>
              <a:t> </a:t>
            </a:r>
            <a:r>
              <a:rPr lang="en-US" b="1" dirty="0">
                <a:latin typeface="+mn-lt"/>
                <a:sym typeface="Symbol" pitchFamily="18" charset="2"/>
              </a:rPr>
              <a:t> FIFO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>
                <a:latin typeface="+mn-lt"/>
                <a:sym typeface="Symbol" pitchFamily="18" charset="2"/>
              </a:rPr>
              <a:t>q </a:t>
            </a:r>
            <a:r>
              <a:rPr lang="ru-RU" b="1" dirty="0">
                <a:latin typeface="+mn-lt"/>
                <a:sym typeface="Symbol" pitchFamily="18" charset="2"/>
              </a:rPr>
              <a:t>мало</a:t>
            </a:r>
            <a:r>
              <a:rPr lang="en-US" b="1" dirty="0">
                <a:latin typeface="+mn-lt"/>
                <a:sym typeface="Symbol" pitchFamily="18" charset="2"/>
              </a:rPr>
              <a:t>  </a:t>
            </a:r>
            <a:r>
              <a:rPr lang="en-US" b="1" i="1" dirty="0">
                <a:latin typeface="+mn-lt"/>
                <a:sym typeface="Symbol" pitchFamily="18" charset="2"/>
              </a:rPr>
              <a:t>q </a:t>
            </a:r>
            <a:r>
              <a:rPr lang="ru-RU" b="1" dirty="0">
                <a:latin typeface="+mn-lt"/>
                <a:sym typeface="Symbol" pitchFamily="18" charset="2"/>
              </a:rPr>
              <a:t>должно быть б</a:t>
            </a:r>
            <a:r>
              <a:rPr lang="ru-RU" b="1" i="1" dirty="0">
                <a:latin typeface="+mn-lt"/>
                <a:sym typeface="Symbol" pitchFamily="18" charset="2"/>
              </a:rPr>
              <a:t>о</a:t>
            </a:r>
            <a:r>
              <a:rPr lang="ru-RU" b="1" dirty="0">
                <a:latin typeface="+mn-lt"/>
                <a:sym typeface="Symbol" pitchFamily="18" charset="2"/>
              </a:rPr>
              <a:t>льшим, по сравнению со временем контекстного переключения</a:t>
            </a:r>
            <a:r>
              <a:rPr lang="en-US" b="1" dirty="0">
                <a:latin typeface="+mn-lt"/>
                <a:sym typeface="Symbol" pitchFamily="18" charset="2"/>
              </a:rPr>
              <a:t>, </a:t>
            </a:r>
            <a:r>
              <a:rPr lang="ru-RU" b="1" dirty="0">
                <a:latin typeface="+mn-lt"/>
                <a:sym typeface="Symbol" pitchFamily="18" charset="2"/>
              </a:rPr>
              <a:t>иначе слишком велики накладные расходы</a:t>
            </a:r>
            <a:endParaRPr lang="en-US" b="1" dirty="0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Планирование и диспетчеризация процессора</a:t>
            </a:r>
            <a:endParaRPr lang="en-US" sz="3600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643050"/>
            <a:ext cx="6778650" cy="44831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Основные понятия</a:t>
            </a:r>
            <a:endParaRPr lang="en-US" sz="2800" b="1" dirty="0">
              <a:latin typeface="+mn-lt"/>
            </a:endParaRPr>
          </a:p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Критерии диспетчеризации</a:t>
            </a:r>
            <a:r>
              <a:rPr lang="en-US" sz="2800" b="1" dirty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Алгоритмы диспетчеризации</a:t>
            </a:r>
            <a:endParaRPr lang="en-US" sz="2800" b="1" dirty="0">
              <a:latin typeface="+mn-lt"/>
            </a:endParaRPr>
          </a:p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Диспетчеризация нескольких процессоров</a:t>
            </a:r>
            <a:endParaRPr lang="en-US" sz="2800" b="1" dirty="0">
              <a:latin typeface="+mn-lt"/>
            </a:endParaRPr>
          </a:p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Диспетчеризация в реальном времени</a:t>
            </a:r>
            <a:endParaRPr lang="en-US" sz="2800" b="1" dirty="0">
              <a:latin typeface="+mn-lt"/>
            </a:endParaRPr>
          </a:p>
          <a:p>
            <a:pPr eaLnBrk="1" hangingPunct="1">
              <a:defRPr/>
            </a:pPr>
            <a:r>
              <a:rPr lang="ru-RU" sz="2800" b="1" dirty="0" smtClean="0">
                <a:latin typeface="+mn-lt"/>
              </a:rPr>
              <a:t>Многоуровневые очереди</a:t>
            </a:r>
            <a:endParaRPr lang="en-US" sz="2800" b="1" dirty="0">
              <a:latin typeface="+mn-lt"/>
            </a:endParaRPr>
          </a:p>
          <a:p>
            <a:pPr eaLnBrk="1" hangingPunct="1">
              <a:defRPr/>
            </a:pPr>
            <a:endParaRPr lang="en-US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14387"/>
          </a:xfrm>
        </p:spPr>
        <p:txBody>
          <a:bodyPr/>
          <a:lstStyle/>
          <a:p>
            <a:pPr eaLnBrk="1" hangingPunct="1"/>
            <a:r>
              <a:rPr lang="ru-RU" sz="3200" b="1" smtClean="0"/>
              <a:t>Пример </a:t>
            </a:r>
            <a:r>
              <a:rPr lang="en-US" sz="3200" b="1" smtClean="0"/>
              <a:t>RR (</a:t>
            </a:r>
            <a:r>
              <a:rPr lang="ru-RU" sz="3200" b="1" smtClean="0"/>
              <a:t>квант времени = 20)</a:t>
            </a:r>
            <a:endParaRPr lang="en-US" sz="3200" b="1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24800" cy="4724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Пример </a:t>
            </a:r>
            <a:r>
              <a:rPr lang="en-US" sz="2000" b="1" dirty="0">
                <a:latin typeface="+mn-lt"/>
              </a:rPr>
              <a:t>RR </a:t>
            </a:r>
            <a:r>
              <a:rPr lang="ru-RU" sz="2000" b="1" dirty="0">
                <a:latin typeface="+mn-lt"/>
              </a:rPr>
              <a:t>с квантом времени = </a:t>
            </a:r>
            <a:r>
              <a:rPr lang="en-US" sz="2000" b="1" dirty="0">
                <a:latin typeface="+mn-lt"/>
              </a:rPr>
              <a:t>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ru-RU" sz="2000" b="1" u="sng" dirty="0" smtClean="0">
                <a:latin typeface="+mn-lt"/>
              </a:rPr>
              <a:t>Процес</a:t>
            </a:r>
            <a:r>
              <a:rPr lang="en-US" sz="2000" b="1" u="sng" dirty="0" smtClean="0">
                <a:latin typeface="+mn-lt"/>
              </a:rPr>
              <a:t>c </a:t>
            </a:r>
            <a:r>
              <a:rPr lang="en-US" sz="2000" b="1" dirty="0">
                <a:latin typeface="+mn-lt"/>
              </a:rPr>
              <a:t>	</a:t>
            </a:r>
            <a:r>
              <a:rPr lang="ru-RU" sz="2000" b="1" u="sng" dirty="0">
                <a:latin typeface="+mn-lt"/>
              </a:rPr>
              <a:t>Время активности</a:t>
            </a:r>
            <a:endParaRPr lang="en-US" sz="2000" b="1" u="sng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i="1" dirty="0">
                <a:latin typeface="+mn-lt"/>
              </a:rPr>
              <a:t>		P</a:t>
            </a:r>
            <a:r>
              <a:rPr lang="en-US" sz="2000" b="1" i="1" baseline="-25000" dirty="0">
                <a:latin typeface="+mn-lt"/>
              </a:rPr>
              <a:t>1	</a:t>
            </a:r>
            <a:r>
              <a:rPr lang="en-US" sz="2000" b="1" dirty="0">
                <a:latin typeface="+mn-lt"/>
              </a:rPr>
              <a:t>53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2	 </a:t>
            </a:r>
            <a:r>
              <a:rPr lang="en-US" sz="2000" b="1" dirty="0">
                <a:latin typeface="+mn-lt"/>
              </a:rPr>
              <a:t>17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3	</a:t>
            </a:r>
            <a:r>
              <a:rPr lang="en-US" sz="2000" b="1" dirty="0">
                <a:latin typeface="+mn-lt"/>
              </a:rPr>
              <a:t>68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		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4	 </a:t>
            </a:r>
            <a:r>
              <a:rPr lang="en-US" sz="2000" b="1" dirty="0">
                <a:latin typeface="+mn-lt"/>
              </a:rPr>
              <a:t>24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Диаграмма Ганта</a:t>
            </a:r>
            <a:r>
              <a:rPr lang="en-US" sz="2000" b="1" dirty="0">
                <a:latin typeface="+mn-lt"/>
              </a:rPr>
              <a:t>: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Обычно </a:t>
            </a:r>
            <a:r>
              <a:rPr lang="en-US" sz="2000" b="1" dirty="0">
                <a:latin typeface="+mn-lt"/>
              </a:rPr>
              <a:t>RR </a:t>
            </a:r>
            <a:r>
              <a:rPr lang="ru-RU" sz="2000" b="1" dirty="0">
                <a:latin typeface="+mn-lt"/>
              </a:rPr>
              <a:t>имеет худшее время оборота, чем </a:t>
            </a:r>
            <a:r>
              <a:rPr lang="en-US" sz="2000" b="1" dirty="0">
                <a:latin typeface="+mn-lt"/>
              </a:rPr>
              <a:t>SJF, </a:t>
            </a:r>
            <a:r>
              <a:rPr lang="ru-RU" sz="2000" b="1" dirty="0">
                <a:latin typeface="+mn-lt"/>
              </a:rPr>
              <a:t>но лучшее время ответа</a:t>
            </a:r>
            <a:r>
              <a:rPr lang="en-US" sz="2000" b="1" dirty="0">
                <a:latin typeface="+mn-lt"/>
              </a:rPr>
              <a:t>.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403350" y="4221163"/>
            <a:ext cx="6051550" cy="976312"/>
            <a:chOff x="1056" y="2640"/>
            <a:chExt cx="3812" cy="615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1152" y="2640"/>
              <a:ext cx="3552" cy="384"/>
              <a:chOff x="1152" y="2736"/>
              <a:chExt cx="2880" cy="288"/>
            </a:xfrm>
          </p:grpSpPr>
          <p:sp>
            <p:nvSpPr>
              <p:cNvPr id="29713" name="Rectangle 6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1</a:t>
                </a:r>
                <a:endParaRPr lang="en-US">
                  <a:latin typeface="Helvetica"/>
                </a:endParaRPr>
              </a:p>
            </p:txBody>
          </p:sp>
          <p:sp>
            <p:nvSpPr>
              <p:cNvPr id="29714" name="Rectangle 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2</a:t>
                </a:r>
              </a:p>
            </p:txBody>
          </p:sp>
          <p:sp>
            <p:nvSpPr>
              <p:cNvPr id="29715" name="Rectangle 8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3</a:t>
                </a:r>
              </a:p>
            </p:txBody>
          </p:sp>
          <p:sp>
            <p:nvSpPr>
              <p:cNvPr id="29716" name="Rectangle 9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4</a:t>
                </a:r>
              </a:p>
            </p:txBody>
          </p:sp>
          <p:sp>
            <p:nvSpPr>
              <p:cNvPr id="29717" name="Rectangle 10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1</a:t>
                </a:r>
              </a:p>
            </p:txBody>
          </p:sp>
          <p:sp>
            <p:nvSpPr>
              <p:cNvPr id="29718" name="Rectangle 11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3</a:t>
                </a:r>
              </a:p>
            </p:txBody>
          </p:sp>
          <p:sp>
            <p:nvSpPr>
              <p:cNvPr id="29719" name="Rectangle 12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4</a:t>
                </a:r>
              </a:p>
            </p:txBody>
          </p:sp>
          <p:sp>
            <p:nvSpPr>
              <p:cNvPr id="29720" name="Rectangle 13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1</a:t>
                </a:r>
              </a:p>
            </p:txBody>
          </p:sp>
          <p:sp>
            <p:nvSpPr>
              <p:cNvPr id="29721" name="Rectangle 14"/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3</a:t>
                </a:r>
              </a:p>
            </p:txBody>
          </p:sp>
          <p:sp>
            <p:nvSpPr>
              <p:cNvPr id="29722" name="Rectangle 15"/>
              <p:cNvSpPr>
                <a:spLocks noChangeArrowheads="1"/>
              </p:cNvSpPr>
              <p:nvPr/>
            </p:nvSpPr>
            <p:spPr bwMode="auto">
              <a:xfrm>
                <a:off x="374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/>
                  </a:rPr>
                  <a:t>P</a:t>
                </a:r>
                <a:r>
                  <a:rPr lang="en-US" baseline="-25000">
                    <a:latin typeface="Helvetica"/>
                  </a:rPr>
                  <a:t>3</a:t>
                </a:r>
              </a:p>
            </p:txBody>
          </p:sp>
        </p:grpSp>
        <p:sp>
          <p:nvSpPr>
            <p:cNvPr id="29702" name="Text Box 16"/>
            <p:cNvSpPr txBox="1">
              <a:spLocks noChangeArrowheads="1"/>
            </p:cNvSpPr>
            <p:nvPr/>
          </p:nvSpPr>
          <p:spPr bwMode="auto">
            <a:xfrm>
              <a:off x="1056" y="30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0</a:t>
              </a:r>
            </a:p>
          </p:txBody>
        </p:sp>
        <p:sp>
          <p:nvSpPr>
            <p:cNvPr id="29703" name="Text Box 17"/>
            <p:cNvSpPr txBox="1">
              <a:spLocks noChangeArrowheads="1"/>
            </p:cNvSpPr>
            <p:nvPr/>
          </p:nvSpPr>
          <p:spPr bwMode="auto">
            <a:xfrm>
              <a:off x="1352" y="302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20</a:t>
              </a:r>
            </a:p>
          </p:txBody>
        </p:sp>
        <p:sp>
          <p:nvSpPr>
            <p:cNvPr id="29704" name="Text Box 18"/>
            <p:cNvSpPr txBox="1">
              <a:spLocks noChangeArrowheads="1"/>
            </p:cNvSpPr>
            <p:nvPr/>
          </p:nvSpPr>
          <p:spPr bwMode="auto">
            <a:xfrm>
              <a:off x="1688" y="302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37</a:t>
              </a:r>
            </a:p>
          </p:txBody>
        </p:sp>
        <p:sp>
          <p:nvSpPr>
            <p:cNvPr id="29705" name="Text Box 19"/>
            <p:cNvSpPr txBox="1">
              <a:spLocks noChangeArrowheads="1"/>
            </p:cNvSpPr>
            <p:nvPr/>
          </p:nvSpPr>
          <p:spPr bwMode="auto">
            <a:xfrm>
              <a:off x="2068" y="302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57</a:t>
              </a:r>
            </a:p>
          </p:txBody>
        </p:sp>
        <p:sp>
          <p:nvSpPr>
            <p:cNvPr id="29706" name="Text Box 20"/>
            <p:cNvSpPr txBox="1">
              <a:spLocks noChangeArrowheads="1"/>
            </p:cNvSpPr>
            <p:nvPr/>
          </p:nvSpPr>
          <p:spPr bwMode="auto">
            <a:xfrm>
              <a:off x="2456" y="302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77</a:t>
              </a:r>
            </a:p>
          </p:txBody>
        </p:sp>
        <p:sp>
          <p:nvSpPr>
            <p:cNvPr id="29707" name="Text Box 21"/>
            <p:cNvSpPr txBox="1">
              <a:spLocks noChangeArrowheads="1"/>
            </p:cNvSpPr>
            <p:nvPr/>
          </p:nvSpPr>
          <p:spPr bwMode="auto">
            <a:xfrm>
              <a:off x="2792" y="302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97</a:t>
              </a:r>
            </a:p>
          </p:txBody>
        </p:sp>
        <p:sp>
          <p:nvSpPr>
            <p:cNvPr id="29708" name="Text Box 22"/>
            <p:cNvSpPr txBox="1">
              <a:spLocks noChangeArrowheads="1"/>
            </p:cNvSpPr>
            <p:nvPr/>
          </p:nvSpPr>
          <p:spPr bwMode="auto">
            <a:xfrm>
              <a:off x="3088" y="3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117</a:t>
              </a:r>
            </a:p>
          </p:txBody>
        </p:sp>
        <p:sp>
          <p:nvSpPr>
            <p:cNvPr id="29709" name="Text Box 23"/>
            <p:cNvSpPr txBox="1">
              <a:spLocks noChangeArrowheads="1"/>
            </p:cNvSpPr>
            <p:nvPr/>
          </p:nvSpPr>
          <p:spPr bwMode="auto">
            <a:xfrm>
              <a:off x="3472" y="3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121</a:t>
              </a:r>
            </a:p>
          </p:txBody>
        </p:sp>
        <p:sp>
          <p:nvSpPr>
            <p:cNvPr id="29710" name="Text Box 24"/>
            <p:cNvSpPr txBox="1">
              <a:spLocks noChangeArrowheads="1"/>
            </p:cNvSpPr>
            <p:nvPr/>
          </p:nvSpPr>
          <p:spPr bwMode="auto">
            <a:xfrm>
              <a:off x="3808" y="3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134</a:t>
              </a:r>
            </a:p>
          </p:txBody>
        </p:sp>
        <p:sp>
          <p:nvSpPr>
            <p:cNvPr id="29711" name="Text Box 25"/>
            <p:cNvSpPr txBox="1">
              <a:spLocks noChangeArrowheads="1"/>
            </p:cNvSpPr>
            <p:nvPr/>
          </p:nvSpPr>
          <p:spPr bwMode="auto">
            <a:xfrm>
              <a:off x="4176" y="3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154</a:t>
              </a:r>
            </a:p>
          </p:txBody>
        </p:sp>
        <p:sp>
          <p:nvSpPr>
            <p:cNvPr id="29712" name="Text Box 26"/>
            <p:cNvSpPr txBox="1">
              <a:spLocks noChangeArrowheads="1"/>
            </p:cNvSpPr>
            <p:nvPr/>
          </p:nvSpPr>
          <p:spPr bwMode="auto">
            <a:xfrm>
              <a:off x="4512" y="3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/>
                </a:rPr>
                <a:t>162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Квант времени ЦП и время переключения контекста</a:t>
            </a:r>
            <a:endParaRPr lang="en-US" sz="3600" b="1" smtClean="0"/>
          </a:p>
        </p:txBody>
      </p:sp>
      <p:pic>
        <p:nvPicPr>
          <p:cNvPr id="30723" name="Content Placeholder 6" descr="Fig_11.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88" y="2071688"/>
            <a:ext cx="7927975" cy="40005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3581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latin typeface="+mj-lt"/>
              </a:rPr>
              <a:t>Изменение времени оборота, в зависимости от кванта времени</a:t>
            </a:r>
            <a:endParaRPr lang="en-US" sz="3600" b="1" dirty="0">
              <a:latin typeface="+mj-lt"/>
            </a:endParaRPr>
          </a:p>
        </p:txBody>
      </p:sp>
      <p:pic>
        <p:nvPicPr>
          <p:cNvPr id="31747" name="Content Placeholder 6" descr="Fig_11.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7100" y="1435100"/>
            <a:ext cx="5375275" cy="46910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85763"/>
            <a:ext cx="7627937" cy="546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Многоуровневая очередь</a:t>
            </a:r>
            <a:endParaRPr lang="en-US" sz="3600" b="1">
              <a:latin typeface="+mj-lt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62913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1800" b="1" dirty="0">
                <a:latin typeface="+mn-lt"/>
              </a:rPr>
              <a:t>Очередь готовых к выполнению процессов делится на две очереди</a:t>
            </a:r>
            <a:r>
              <a:rPr lang="en-US" sz="1800" b="1" dirty="0">
                <a:latin typeface="+mn-lt"/>
              </a:rPr>
              <a:t>:</a:t>
            </a:r>
            <a:endParaRPr lang="ru-RU" sz="1800" b="1" dirty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>
                <a:latin typeface="+mn-lt"/>
              </a:rPr>
              <a:t>     основная </a:t>
            </a:r>
            <a:r>
              <a:rPr lang="en-US" sz="1800" b="1" dirty="0">
                <a:latin typeface="+mn-lt"/>
              </a:rPr>
              <a:t>(</a:t>
            </a:r>
            <a:r>
              <a:rPr lang="ru-RU" sz="1800" b="1" dirty="0">
                <a:latin typeface="+mn-lt"/>
              </a:rPr>
              <a:t>интерактивные процессы</a:t>
            </a:r>
            <a:r>
              <a:rPr lang="en-US" sz="1800" b="1" dirty="0">
                <a:latin typeface="+mn-lt"/>
              </a:rPr>
              <a:t>)</a:t>
            </a:r>
            <a:br>
              <a:rPr lang="en-US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фоновая </a:t>
            </a:r>
            <a:r>
              <a:rPr lang="en-US" sz="1800" b="1" dirty="0">
                <a:latin typeface="+mn-lt"/>
              </a:rPr>
              <a:t>(</a:t>
            </a:r>
            <a:r>
              <a:rPr lang="ru-RU" sz="1800" b="1" dirty="0">
                <a:latin typeface="+mn-lt"/>
              </a:rPr>
              <a:t>пакет)</a:t>
            </a:r>
            <a:endParaRPr lang="en-US" sz="1800" b="1" dirty="0">
              <a:latin typeface="+mn-lt"/>
            </a:endParaRPr>
          </a:p>
          <a:p>
            <a:pPr eaLnBrk="1" hangingPunct="1">
              <a:defRPr/>
            </a:pPr>
            <a:r>
              <a:rPr lang="ru-RU" sz="1800" b="1" dirty="0">
                <a:latin typeface="+mn-lt"/>
              </a:rPr>
              <a:t>Каждая очередь имеет свой собственный алгоритм диспетчеризации</a:t>
            </a:r>
            <a:r>
              <a:rPr lang="en-US" sz="1800" b="1" dirty="0">
                <a:latin typeface="+mn-lt"/>
              </a:rPr>
              <a:t>: </a:t>
            </a:r>
            <a:br>
              <a:rPr lang="en-US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основная</a:t>
            </a:r>
            <a:r>
              <a:rPr lang="en-US" sz="1800" b="1" dirty="0">
                <a:latin typeface="+mn-lt"/>
              </a:rPr>
              <a:t>– RR</a:t>
            </a:r>
            <a:br>
              <a:rPr lang="en-US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фоновая</a:t>
            </a:r>
            <a:r>
              <a:rPr lang="en-US" sz="1800" b="1" dirty="0">
                <a:latin typeface="+mn-lt"/>
              </a:rPr>
              <a:t> – FCFS</a:t>
            </a:r>
          </a:p>
          <a:p>
            <a:pPr eaLnBrk="1" hangingPunct="1">
              <a:defRPr/>
            </a:pPr>
            <a:r>
              <a:rPr lang="ru-RU" sz="1800" b="1" dirty="0">
                <a:latin typeface="+mn-lt"/>
              </a:rPr>
              <a:t>Необходима также диспетчеризация между очередями</a:t>
            </a:r>
            <a:r>
              <a:rPr lang="en-US" sz="1800" b="1" dirty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С фиксированным приоритетом</a:t>
            </a:r>
            <a:r>
              <a:rPr lang="en-US" sz="1800" b="1" dirty="0">
                <a:latin typeface="+mn-lt"/>
              </a:rPr>
              <a:t>; (</a:t>
            </a:r>
            <a:r>
              <a:rPr lang="ru-RU" sz="1800" b="1" dirty="0">
                <a:latin typeface="+mn-lt"/>
              </a:rPr>
              <a:t>обслуживание всех процессов из основной очереди, затем – из фоновой</a:t>
            </a:r>
            <a:r>
              <a:rPr lang="en-US" sz="1800" b="1" dirty="0">
                <a:latin typeface="+mn-lt"/>
              </a:rPr>
              <a:t>).  </a:t>
            </a:r>
            <a:r>
              <a:rPr lang="ru-RU" sz="1800" b="1" dirty="0">
                <a:latin typeface="+mn-lt"/>
              </a:rPr>
              <a:t>Есть вероятность </a:t>
            </a:r>
            <a:r>
              <a:rPr lang="en-US" sz="1800" b="1" dirty="0">
                <a:latin typeface="+mn-lt"/>
              </a:rPr>
              <a:t>“</a:t>
            </a:r>
            <a:r>
              <a:rPr lang="ru-RU" sz="1800" b="1" dirty="0">
                <a:latin typeface="+mn-lt"/>
              </a:rPr>
              <a:t>голодания</a:t>
            </a:r>
            <a:r>
              <a:rPr lang="en-US" sz="1800" b="1" dirty="0">
                <a:latin typeface="+mn-lt"/>
              </a:rPr>
              <a:t>”.</a:t>
            </a: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Выделение отрезка времени</a:t>
            </a:r>
            <a:r>
              <a:rPr lang="en-US" sz="1800" b="1" dirty="0">
                <a:latin typeface="+mn-lt"/>
              </a:rPr>
              <a:t> – </a:t>
            </a:r>
            <a:r>
              <a:rPr lang="ru-RU" sz="1800" b="1" dirty="0">
                <a:latin typeface="+mn-lt"/>
              </a:rPr>
              <a:t>каждая очередь получает некоторый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отрезок времени ЦП, 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который она может распределять между процессами</a:t>
            </a:r>
            <a:r>
              <a:rPr lang="en-US" sz="1800" b="1" dirty="0">
                <a:latin typeface="+mn-lt"/>
              </a:rPr>
              <a:t>; </a:t>
            </a:r>
            <a:r>
              <a:rPr lang="ru-RU" sz="1800" b="1" dirty="0">
                <a:latin typeface="+mn-lt"/>
              </a:rPr>
              <a:t>например, 80</a:t>
            </a:r>
            <a:r>
              <a:rPr lang="en-US" sz="1800" b="1" dirty="0">
                <a:latin typeface="+mn-lt"/>
              </a:rPr>
              <a:t> % - </a:t>
            </a:r>
            <a:r>
              <a:rPr lang="ru-RU" sz="1800" b="1" dirty="0">
                <a:latin typeface="+mn-lt"/>
              </a:rPr>
              <a:t>на </a:t>
            </a:r>
            <a:r>
              <a:rPr lang="en-US" sz="1800" b="1" dirty="0">
                <a:latin typeface="+mn-lt"/>
              </a:rPr>
              <a:t> RR</a:t>
            </a:r>
            <a:r>
              <a:rPr lang="ru-RU" sz="1800" b="1" dirty="0">
                <a:latin typeface="+mn-lt"/>
              </a:rPr>
              <a:t> в основной очереди</a:t>
            </a:r>
            <a:r>
              <a:rPr lang="en-US" sz="1800" b="1" dirty="0">
                <a:latin typeface="+mn-lt"/>
              </a:rPr>
              <a:t>;  20% </a:t>
            </a:r>
            <a:r>
              <a:rPr lang="ru-RU" sz="1800" b="1" dirty="0">
                <a:latin typeface="+mn-lt"/>
              </a:rPr>
              <a:t>на</a:t>
            </a:r>
            <a:r>
              <a:rPr lang="en-US" sz="1800" b="1" dirty="0">
                <a:latin typeface="+mn-lt"/>
              </a:rPr>
              <a:t> FCFS </a:t>
            </a:r>
            <a:r>
              <a:rPr lang="ru-RU" sz="1800" b="1" dirty="0">
                <a:latin typeface="+mn-lt"/>
              </a:rPr>
              <a:t>в фоновой очереди</a:t>
            </a:r>
            <a:endParaRPr lang="en-US" sz="1800" b="1" dirty="0">
              <a:latin typeface="+mn-lt"/>
            </a:endParaRPr>
          </a:p>
          <a:p>
            <a:pPr eaLnBrk="1" hangingPunct="1">
              <a:defRPr/>
            </a:pPr>
            <a:endParaRPr lang="en-US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Диспетчеризация по принципу многоуровневой очереди</a:t>
            </a:r>
            <a:endParaRPr lang="en-US" sz="3600" b="1" smtClean="0"/>
          </a:p>
        </p:txBody>
      </p:sp>
      <p:pic>
        <p:nvPicPr>
          <p:cNvPr id="33795" name="Content Placeholder 6" descr="Fig_11.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3850" y="1666875"/>
            <a:ext cx="6407150" cy="44592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F5A6DD5A-822F-49AC-A4C4-CB165A46C43D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25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1038" y="568325"/>
            <a:ext cx="8002587" cy="849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>
                <a:latin typeface="+mj-lt"/>
              </a:rPr>
              <a:t>Многоуровневая аналитическая очередь </a:t>
            </a:r>
            <a:r>
              <a:rPr lang="en-US" sz="3200" b="1">
                <a:latin typeface="+mj-lt"/>
              </a:rPr>
              <a:t>(multi-level feedback queue)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785926"/>
            <a:ext cx="80772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1800" b="1" dirty="0">
                <a:latin typeface="+mn-lt"/>
              </a:rPr>
              <a:t>Процесс может перемещаться из одной очереди в другую</a:t>
            </a:r>
            <a:r>
              <a:rPr lang="en-US" sz="1800" b="1" dirty="0">
                <a:latin typeface="+mn-lt"/>
              </a:rPr>
              <a:t>; </a:t>
            </a:r>
            <a:r>
              <a:rPr lang="ru-RU" sz="1800" b="1" dirty="0">
                <a:latin typeface="+mn-lt"/>
              </a:rPr>
              <a:t>увеличение его </a:t>
            </a:r>
            <a:r>
              <a:rPr lang="en-US" sz="1800" b="1" dirty="0">
                <a:latin typeface="+mn-lt"/>
              </a:rPr>
              <a:t>“</a:t>
            </a:r>
            <a:r>
              <a:rPr lang="ru-RU" sz="1800" b="1" dirty="0">
                <a:latin typeface="+mn-lt"/>
              </a:rPr>
              <a:t>возраста</a:t>
            </a:r>
            <a:r>
              <a:rPr lang="en-US" sz="1800" b="1" dirty="0">
                <a:latin typeface="+mn-lt"/>
              </a:rPr>
              <a:t>” (aging) </a:t>
            </a:r>
            <a:r>
              <a:rPr lang="ru-RU" sz="1800" b="1" dirty="0">
                <a:latin typeface="+mn-lt"/>
              </a:rPr>
              <a:t>может быть реализовано следующим образом</a:t>
            </a:r>
            <a:r>
              <a:rPr lang="en-US" sz="1800" b="1" dirty="0"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ru-RU" sz="1800" b="1" dirty="0">
                <a:latin typeface="+mn-lt"/>
              </a:rPr>
              <a:t>Планировщик многоуровневой аналитической очереди </a:t>
            </a:r>
            <a:r>
              <a:rPr lang="en-US" sz="1800" b="1" dirty="0">
                <a:latin typeface="+mn-lt"/>
              </a:rPr>
              <a:t>(multilevel-feedback-queue scheduler)  </a:t>
            </a:r>
            <a:r>
              <a:rPr lang="ru-RU" sz="1800" b="1" dirty="0">
                <a:latin typeface="+mn-lt"/>
              </a:rPr>
              <a:t>определяется следующими параметрами</a:t>
            </a:r>
            <a:r>
              <a:rPr lang="en-US" sz="1800" b="1" dirty="0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Число очередей</a:t>
            </a:r>
            <a:endParaRPr lang="en-US" sz="1800" b="1" dirty="0">
              <a:latin typeface="+mn-lt"/>
            </a:endParaRP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Алгоритмы планирования для каждой очереди</a:t>
            </a:r>
            <a:endParaRPr lang="en-US" sz="1800" b="1" dirty="0">
              <a:latin typeface="+mn-lt"/>
            </a:endParaRP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Методы, используемые для определения, когда необходимо повысить уровень процесса</a:t>
            </a:r>
            <a:endParaRPr lang="en-US" sz="1800" b="1" dirty="0">
              <a:latin typeface="+mn-lt"/>
            </a:endParaRP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Методы, используемые для определения, когда необходимо понизить уровень процесса</a:t>
            </a:r>
            <a:endParaRPr lang="en-US" sz="1800" b="1" dirty="0">
              <a:latin typeface="+mn-lt"/>
            </a:endParaRPr>
          </a:p>
          <a:p>
            <a:pPr lvl="1" eaLnBrk="1" hangingPunct="1">
              <a:defRPr/>
            </a:pPr>
            <a:r>
              <a:rPr lang="ru-RU" sz="1800" b="1" dirty="0">
                <a:latin typeface="+mn-lt"/>
              </a:rPr>
              <a:t>Методы, используемые для определения, в какую именно очередь следует включить (новый) процесс, требующий обслуживания</a:t>
            </a:r>
            <a:endParaRPr lang="en-US" sz="1800" b="1" dirty="0">
              <a:latin typeface="+mn-lt"/>
            </a:endParaRPr>
          </a:p>
          <a:p>
            <a:pPr eaLnBrk="1" hangingPunct="1">
              <a:defRPr/>
            </a:pPr>
            <a:endParaRPr lang="en-US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C29D1455-CA96-4726-9DF3-B015AA7FD890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26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Пример многоуровневой аналитической очереди</a:t>
            </a:r>
            <a:endParaRPr lang="en-US" sz="3600" b="1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Три очереди</a:t>
            </a:r>
            <a:r>
              <a:rPr lang="en-US" sz="2000" b="1">
                <a:latin typeface="+mn-lt"/>
              </a:rPr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>
                <a:latin typeface="+mn-lt"/>
              </a:rPr>
              <a:t>Q</a:t>
            </a:r>
            <a:r>
              <a:rPr lang="en-US" b="1" baseline="-25000">
                <a:latin typeface="+mn-lt"/>
              </a:rPr>
              <a:t>0</a:t>
            </a:r>
            <a:r>
              <a:rPr lang="en-US" b="1">
                <a:latin typeface="+mn-lt"/>
              </a:rPr>
              <a:t> – </a:t>
            </a:r>
            <a:r>
              <a:rPr lang="ru-RU" b="1">
                <a:latin typeface="+mn-lt"/>
              </a:rPr>
              <a:t>квант времени - </a:t>
            </a:r>
            <a:r>
              <a:rPr lang="en-US" b="1">
                <a:latin typeface="+mn-lt"/>
              </a:rPr>
              <a:t> 8</a:t>
            </a:r>
            <a:r>
              <a:rPr lang="ru-RU" b="1">
                <a:latin typeface="+mn-lt"/>
              </a:rPr>
              <a:t> миллисекунд</a:t>
            </a:r>
            <a:endParaRPr lang="en-US" b="1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>
                <a:latin typeface="+mn-lt"/>
              </a:rPr>
              <a:t>Q</a:t>
            </a:r>
            <a:r>
              <a:rPr lang="en-US" b="1" baseline="-25000">
                <a:latin typeface="+mn-lt"/>
              </a:rPr>
              <a:t>1</a:t>
            </a:r>
            <a:r>
              <a:rPr lang="en-US" b="1">
                <a:latin typeface="+mn-lt"/>
              </a:rPr>
              <a:t> – </a:t>
            </a:r>
            <a:r>
              <a:rPr lang="ru-RU" b="1">
                <a:latin typeface="+mn-lt"/>
              </a:rPr>
              <a:t>квант времени – 16 миллисекунд</a:t>
            </a:r>
            <a:endParaRPr lang="en-US" b="1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>
                <a:latin typeface="+mn-lt"/>
              </a:rPr>
              <a:t>Q</a:t>
            </a:r>
            <a:r>
              <a:rPr lang="en-US" b="1" baseline="-25000">
                <a:latin typeface="+mn-lt"/>
              </a:rPr>
              <a:t>2</a:t>
            </a:r>
            <a:r>
              <a:rPr lang="en-US" b="1">
                <a:latin typeface="+mn-lt"/>
              </a:rPr>
              <a:t> – FCFS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Планирование</a:t>
            </a:r>
            <a:endParaRPr lang="en-US" sz="2000" b="1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>
                <a:latin typeface="+mn-lt"/>
              </a:rPr>
              <a:t>Новое задание помещается в очередь</a:t>
            </a:r>
            <a:r>
              <a:rPr lang="en-US" b="1">
                <a:latin typeface="+mn-lt"/>
              </a:rPr>
              <a:t> </a:t>
            </a:r>
            <a:r>
              <a:rPr lang="en-US" b="1" i="1">
                <a:latin typeface="+mn-lt"/>
              </a:rPr>
              <a:t>Q</a:t>
            </a:r>
            <a:r>
              <a:rPr lang="en-US" b="1" i="1" baseline="-25000">
                <a:latin typeface="+mn-lt"/>
              </a:rPr>
              <a:t>0</a:t>
            </a:r>
            <a:r>
              <a:rPr lang="en-US" b="1" i="1">
                <a:latin typeface="+mn-lt"/>
              </a:rPr>
              <a:t> </a:t>
            </a:r>
            <a:r>
              <a:rPr lang="ru-RU" b="1" i="1">
                <a:latin typeface="+mn-lt"/>
              </a:rPr>
              <a:t>, </a:t>
            </a:r>
            <a:r>
              <a:rPr lang="ru-RU" b="1">
                <a:latin typeface="+mn-lt"/>
              </a:rPr>
              <a:t>которая обслуживается по стратегии </a:t>
            </a:r>
            <a:r>
              <a:rPr lang="en-US" b="1">
                <a:latin typeface="+mn-lt"/>
              </a:rPr>
              <a:t>FCFS. </a:t>
            </a:r>
            <a:r>
              <a:rPr lang="ru-RU" b="1">
                <a:latin typeface="+mn-lt"/>
              </a:rPr>
              <a:t>Когда оно получает процессор</a:t>
            </a:r>
            <a:r>
              <a:rPr lang="en-US" b="1">
                <a:latin typeface="+mn-lt"/>
              </a:rPr>
              <a:t>, </a:t>
            </a:r>
            <a:r>
              <a:rPr lang="ru-RU" b="1">
                <a:latin typeface="+mn-lt"/>
              </a:rPr>
              <a:t>заданию дается 8 миллисекунд</a:t>
            </a:r>
            <a:r>
              <a:rPr lang="en-US" b="1">
                <a:latin typeface="+mn-lt"/>
              </a:rPr>
              <a:t>.  </a:t>
            </a:r>
            <a:r>
              <a:rPr lang="ru-RU" b="1">
                <a:latin typeface="+mn-lt"/>
              </a:rPr>
              <a:t>Если оно не завершается за 8 миллисекунд, оно перемещается в очередь</a:t>
            </a:r>
            <a:r>
              <a:rPr lang="en-US" b="1">
                <a:latin typeface="+mn-lt"/>
              </a:rPr>
              <a:t> </a:t>
            </a:r>
            <a:r>
              <a:rPr lang="en-US" b="1" i="1">
                <a:latin typeface="+mn-lt"/>
              </a:rPr>
              <a:t>Q</a:t>
            </a:r>
            <a:r>
              <a:rPr lang="en-US" b="1" baseline="-25000">
                <a:latin typeface="+mn-lt"/>
              </a:rPr>
              <a:t>1</a:t>
            </a:r>
            <a:r>
              <a:rPr lang="en-US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>
                <a:latin typeface="+mn-lt"/>
              </a:rPr>
              <a:t>В очереди</a:t>
            </a:r>
            <a:r>
              <a:rPr lang="en-US" b="1">
                <a:latin typeface="+mn-lt"/>
              </a:rPr>
              <a:t> </a:t>
            </a:r>
            <a:r>
              <a:rPr lang="en-US" b="1" i="1">
                <a:latin typeface="+mn-lt"/>
              </a:rPr>
              <a:t>Q</a:t>
            </a:r>
            <a:r>
              <a:rPr lang="en-US" b="1" baseline="-25000">
                <a:latin typeface="+mn-lt"/>
              </a:rPr>
              <a:t>1</a:t>
            </a:r>
            <a:r>
              <a:rPr lang="en-US" b="1">
                <a:latin typeface="+mn-lt"/>
              </a:rPr>
              <a:t> </a:t>
            </a:r>
            <a:r>
              <a:rPr lang="ru-RU" b="1">
                <a:latin typeface="+mn-lt"/>
              </a:rPr>
              <a:t>задание вновь обслуживается по стратегии</a:t>
            </a:r>
            <a:r>
              <a:rPr lang="en-US" b="1">
                <a:latin typeface="+mn-lt"/>
              </a:rPr>
              <a:t> FCFS </a:t>
            </a:r>
            <a:r>
              <a:rPr lang="ru-RU" b="1">
                <a:latin typeface="+mn-lt"/>
              </a:rPr>
              <a:t>и получает 16 дополнительных миллисекунд</a:t>
            </a:r>
            <a:r>
              <a:rPr lang="en-US" b="1">
                <a:latin typeface="+mn-lt"/>
              </a:rPr>
              <a:t>.  </a:t>
            </a:r>
            <a:r>
              <a:rPr lang="ru-RU" b="1">
                <a:latin typeface="+mn-lt"/>
              </a:rPr>
              <a:t>Если оно и после этого не завершается</a:t>
            </a:r>
            <a:r>
              <a:rPr lang="en-US" b="1">
                <a:latin typeface="+mn-lt"/>
              </a:rPr>
              <a:t>, </a:t>
            </a:r>
            <a:r>
              <a:rPr lang="ru-RU" b="1">
                <a:latin typeface="+mn-lt"/>
              </a:rPr>
              <a:t>оно прерывается и перемещается в очередь</a:t>
            </a:r>
            <a:r>
              <a:rPr lang="en-US" b="1">
                <a:latin typeface="+mn-lt"/>
              </a:rPr>
              <a:t> </a:t>
            </a:r>
            <a:r>
              <a:rPr lang="en-US" b="1" i="1">
                <a:latin typeface="+mn-lt"/>
              </a:rPr>
              <a:t>Q</a:t>
            </a:r>
            <a:r>
              <a:rPr lang="en-US" b="1" baseline="-25000">
                <a:latin typeface="+mn-lt"/>
              </a:rPr>
              <a:t>2</a:t>
            </a:r>
            <a:r>
              <a:rPr lang="en-US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C95963F1-C65C-4731-80BF-4B7B77C7914F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27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14313"/>
            <a:ext cx="8686800" cy="914400"/>
          </a:xfrm>
        </p:spPr>
        <p:txBody>
          <a:bodyPr/>
          <a:lstStyle/>
          <a:p>
            <a:pPr eaLnBrk="1" hangingPunct="1"/>
            <a:r>
              <a:rPr lang="ru-RU" sz="3200" b="1" smtClean="0"/>
              <a:t>Многоуровневые аналитические очереди</a:t>
            </a:r>
            <a:endParaRPr lang="en-US" sz="3200" b="1" smtClean="0"/>
          </a:p>
        </p:txBody>
      </p:sp>
      <p:pic>
        <p:nvPicPr>
          <p:cNvPr id="43014" name="Picture 6" descr="Fig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27988" cy="496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2A0C7AC5-E1EC-473C-8E35-812AFFFA7175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28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229600" cy="1066800"/>
          </a:xfrm>
        </p:spPr>
        <p:txBody>
          <a:bodyPr/>
          <a:lstStyle/>
          <a:p>
            <a:pPr eaLnBrk="1" hangingPunct="1"/>
            <a:r>
              <a:rPr lang="ru-RU" sz="3200" b="1" smtClean="0"/>
              <a:t>Планирование загрузки многопроцессорных систем</a:t>
            </a:r>
            <a:endParaRPr lang="en-US" sz="3200" b="1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Планирование загрузки процессора более сложно, когда доступны несколько процессоров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 i="1">
                <a:latin typeface="+mn-lt"/>
              </a:rPr>
              <a:t>Однородные процессоры </a:t>
            </a:r>
            <a:r>
              <a:rPr lang="ru-RU" sz="2400" b="1">
                <a:latin typeface="+mn-lt"/>
              </a:rPr>
              <a:t>в многопроцессорной компьютерной системе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 i="1">
                <a:latin typeface="+mn-lt"/>
              </a:rPr>
              <a:t>Параллельная загрузка (</a:t>
            </a:r>
            <a:r>
              <a:rPr lang="en-US" sz="2400" b="1" i="1">
                <a:latin typeface="+mn-lt"/>
              </a:rPr>
              <a:t>load sharing)</a:t>
            </a:r>
            <a:r>
              <a:rPr lang="en-US" sz="2400" b="1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400" b="1" i="1">
                <a:latin typeface="+mn-lt"/>
              </a:rPr>
              <a:t>Асимметричное мультипроцессирование</a:t>
            </a:r>
            <a:r>
              <a:rPr lang="en-US" sz="2400" b="1">
                <a:latin typeface="+mn-lt"/>
              </a:rPr>
              <a:t> – </a:t>
            </a:r>
            <a:r>
              <a:rPr lang="ru-RU" sz="2400" b="1">
                <a:latin typeface="+mn-lt"/>
              </a:rPr>
              <a:t>только одному процессору доступны системные структуры данных</a:t>
            </a:r>
            <a:r>
              <a:rPr lang="en-US" sz="2400" b="1">
                <a:latin typeface="+mn-lt"/>
              </a:rPr>
              <a:t>, </a:t>
            </a:r>
            <a:r>
              <a:rPr lang="ru-RU" sz="2400" b="1">
                <a:latin typeface="+mn-lt"/>
              </a:rPr>
              <a:t>что исключает необходимость в синхронизации по общим данным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75F61161-C4CA-4DA0-B670-571C9AF3856F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29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Планирование загрузки процессоров в реальном времени</a:t>
            </a:r>
            <a:endParaRPr lang="en-US" sz="3200" b="1" smtClean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>
                <a:latin typeface="+mn-lt"/>
              </a:rPr>
              <a:t>Системы реального времени класса 1 (</a:t>
            </a:r>
            <a:r>
              <a:rPr lang="en-US" sz="2400" b="1" i="1">
                <a:latin typeface="+mn-lt"/>
              </a:rPr>
              <a:t>hard real-time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systems)</a:t>
            </a:r>
            <a:r>
              <a:rPr lang="en-US" sz="2400" b="1">
                <a:latin typeface="+mn-lt"/>
              </a:rPr>
              <a:t> – </a:t>
            </a:r>
            <a:r>
              <a:rPr lang="ru-RU" sz="2400" b="1">
                <a:latin typeface="+mn-lt"/>
              </a:rPr>
              <a:t>требуют решения критической задачи за фиксированный интервал времени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 i="1">
                <a:latin typeface="+mn-lt"/>
              </a:rPr>
              <a:t>Системы реального времени класса 2 </a:t>
            </a:r>
            <a:r>
              <a:rPr lang="en-US" sz="2400" b="1" i="1">
                <a:latin typeface="+mn-lt"/>
              </a:rPr>
              <a:t>(soft real-time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computing)</a:t>
            </a:r>
            <a:r>
              <a:rPr lang="en-US" sz="2400" b="1">
                <a:latin typeface="+mn-lt"/>
              </a:rPr>
              <a:t>– </a:t>
            </a:r>
            <a:r>
              <a:rPr lang="ru-RU" sz="2400" b="1">
                <a:latin typeface="+mn-lt"/>
              </a:rPr>
              <a:t>требуют, чтобы критические процессы имели высший приоритет, по сравнению с обычными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Основные понятия</a:t>
            </a:r>
            <a:endParaRPr lang="en-US" sz="3600" b="1" smtClean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Цель – максимальная загрузка процессора. Достигается </a:t>
            </a:r>
            <a:r>
              <a:rPr lang="ru-RU" sz="2400" b="1" dirty="0" smtClean="0">
                <a:latin typeface="+mn-lt"/>
              </a:rPr>
              <a:t>с </a:t>
            </a:r>
            <a:r>
              <a:rPr lang="ru-RU" sz="2400" b="1" dirty="0">
                <a:latin typeface="+mn-lt"/>
              </a:rPr>
              <a:t>помощью мультипрограммирования</a:t>
            </a: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Цикл </a:t>
            </a:r>
            <a:r>
              <a:rPr lang="en-US" sz="2400" b="1" dirty="0">
                <a:latin typeface="+mn-lt"/>
              </a:rPr>
              <a:t>CPU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/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I-O  – </a:t>
            </a:r>
            <a:r>
              <a:rPr lang="ru-RU" sz="2400" b="1" dirty="0">
                <a:latin typeface="+mn-lt"/>
              </a:rPr>
              <a:t>Исполнение процесса состоит из работы процессора и ожидания ввода-вывода</a:t>
            </a:r>
            <a:r>
              <a:rPr lang="en-US" sz="24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Распределение периодов активности процессора</a:t>
            </a:r>
            <a:endParaRPr lang="en-US" sz="2400" b="1" dirty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6042FA4A-29CA-47D2-AD42-7FA63A76388D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30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435975" cy="647700"/>
          </a:xfrm>
        </p:spPr>
        <p:txBody>
          <a:bodyPr/>
          <a:lstStyle/>
          <a:p>
            <a:pPr eaLnBrk="1" hangingPunct="1"/>
            <a:r>
              <a:rPr lang="ru-RU" sz="3600" b="1" smtClean="0"/>
              <a:t>Латентность диспетчера 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(dispatch latency)</a:t>
            </a:r>
          </a:p>
        </p:txBody>
      </p:sp>
      <p:pic>
        <p:nvPicPr>
          <p:cNvPr id="46086" name="Picture 6" descr="Fig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7489825" cy="5046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85939260-FE1D-4E59-B042-5E782DE5B03B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31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7627938" cy="485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latin typeface="+mj-lt"/>
              </a:rPr>
              <a:t>Планирование в </a:t>
            </a:r>
            <a:r>
              <a:rPr lang="en-US" sz="3600" b="1" dirty="0" smtClean="0">
                <a:latin typeface="+mj-lt"/>
              </a:rPr>
              <a:t>Solaris</a:t>
            </a:r>
            <a:endParaRPr lang="en-US" sz="3600" b="1" dirty="0">
              <a:latin typeface="+mj-lt"/>
            </a:endParaRPr>
          </a:p>
        </p:txBody>
      </p:sp>
      <p:pic>
        <p:nvPicPr>
          <p:cNvPr id="47110" name="Picture 6" descr="Fig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92150"/>
            <a:ext cx="5746750" cy="576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05D02FFF-6378-4DFC-AD8F-7210B127BF6E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32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Приоритеты в </a:t>
            </a:r>
            <a:r>
              <a:rPr lang="en-US" sz="3600" b="1" smtClean="0"/>
              <a:t>Windows 2000</a:t>
            </a:r>
          </a:p>
        </p:txBody>
      </p:sp>
      <p:pic>
        <p:nvPicPr>
          <p:cNvPr id="48134" name="Picture 6" descr="Fig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8785225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 &amp; A</a:t>
            </a:r>
            <a:endParaRPr lang="ru-RU" b="1" smtClean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latin typeface="+mn-lt"/>
              </a:rPr>
              <a:t>Вопросы и ответы</a:t>
            </a:r>
            <a:r>
              <a:rPr lang="ru-RU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85763"/>
            <a:ext cx="7478712" cy="6080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>
                <a:latin typeface="+mj-lt"/>
              </a:rPr>
              <a:t>Последовательность активных фаз </a:t>
            </a:r>
            <a:r>
              <a:rPr lang="en-US" sz="2800" b="1" dirty="0">
                <a:latin typeface="+mj-lt"/>
              </a:rPr>
              <a:t>(bursts) </a:t>
            </a:r>
            <a:r>
              <a:rPr lang="ru-RU" sz="2800" b="1">
                <a:latin typeface="+mj-lt"/>
              </a:rPr>
              <a:t>процессора и ввода-вывода</a:t>
            </a:r>
            <a:endParaRPr lang="en-US" sz="2800" b="1" dirty="0">
              <a:latin typeface="+mj-lt"/>
            </a:endParaRPr>
          </a:p>
        </p:txBody>
      </p:sp>
      <p:pic>
        <p:nvPicPr>
          <p:cNvPr id="12291" name="Content Placeholder 6" descr="Fig_11.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2925" y="1270000"/>
            <a:ext cx="3489325" cy="48561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325562"/>
          </a:xfrm>
        </p:spPr>
        <p:txBody>
          <a:bodyPr/>
          <a:lstStyle/>
          <a:p>
            <a:pPr eaLnBrk="1" hangingPunct="1"/>
            <a:r>
              <a:rPr lang="ru-RU" sz="3600" b="1" smtClean="0"/>
              <a:t>Гистограмма периодов активности процессора</a:t>
            </a:r>
            <a:endParaRPr lang="en-US" sz="3600" b="1" smtClean="0"/>
          </a:p>
        </p:txBody>
      </p:sp>
      <p:pic>
        <p:nvPicPr>
          <p:cNvPr id="13315" name="Content Placeholder 6" descr="Fig_11.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84338"/>
            <a:ext cx="6429375" cy="4441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325438"/>
            <a:ext cx="7629525" cy="654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Планировщик процессора </a:t>
            </a:r>
            <a:r>
              <a:rPr lang="en-US" sz="3600" b="1" dirty="0">
                <a:latin typeface="+mj-lt"/>
              </a:rPr>
              <a:t>(scheduler)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34350" cy="48101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Выбирает один из нескольких процессов, загруженных в память и готовых к выполнению, и выделяет процессор для одного из них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Решения по диспетчеризации могут быть приняты, когда процесс</a:t>
            </a:r>
            <a:r>
              <a:rPr lang="en-US" sz="2000" b="1" dirty="0">
                <a:latin typeface="+mn-lt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latin typeface="+mn-lt"/>
              </a:rPr>
              <a:t>1.	</a:t>
            </a:r>
            <a:r>
              <a:rPr lang="ru-RU" b="1" dirty="0">
                <a:latin typeface="+mn-lt"/>
              </a:rPr>
              <a:t>Переключается из состояния выполнения в состояние ожидания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latin typeface="+mn-lt"/>
              </a:rPr>
              <a:t>2.	</a:t>
            </a:r>
            <a:r>
              <a:rPr lang="ru-RU" b="1" dirty="0">
                <a:latin typeface="+mn-lt"/>
              </a:rPr>
              <a:t>Переключается из состояния выполнения в состояние готовности к выполнению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latin typeface="+mn-lt"/>
              </a:rPr>
              <a:t>3.	</a:t>
            </a:r>
            <a:r>
              <a:rPr lang="ru-RU" b="1" dirty="0">
                <a:latin typeface="+mn-lt"/>
              </a:rPr>
              <a:t>Переключается из состояния ожидания в состояние готовности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latin typeface="+mn-lt"/>
              </a:rPr>
              <a:t>4.	</a:t>
            </a:r>
            <a:r>
              <a:rPr lang="ru-RU" b="1" dirty="0">
                <a:latin typeface="+mn-lt"/>
              </a:rPr>
              <a:t>Завершается.</a:t>
            </a:r>
            <a:endParaRPr lang="en-US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Диспетчеризация типов 1 и 4 – </a:t>
            </a:r>
            <a:r>
              <a:rPr lang="ru-RU" sz="2000" b="1" i="1" dirty="0" smtClean="0">
                <a:latin typeface="+mn-lt"/>
              </a:rPr>
              <a:t>без прерывания процесса </a:t>
            </a:r>
            <a:endParaRPr lang="ru-RU" sz="2000" b="1" i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i="1" dirty="0">
                <a:latin typeface="+mn-lt"/>
              </a:rPr>
              <a:t>    (</a:t>
            </a:r>
            <a:r>
              <a:rPr lang="en-US" sz="2000" b="1" i="1" dirty="0">
                <a:latin typeface="+mn-lt"/>
              </a:rPr>
              <a:t>non</a:t>
            </a:r>
            <a:r>
              <a:rPr lang="ru-RU" sz="2000" b="1" i="1" dirty="0">
                <a:latin typeface="+mn-lt"/>
              </a:rPr>
              <a:t>-</a:t>
            </a:r>
            <a:r>
              <a:rPr lang="en-US" sz="2000" b="1" i="1" dirty="0">
                <a:latin typeface="+mn-lt"/>
              </a:rPr>
              <a:t>preemptive</a:t>
            </a:r>
            <a:r>
              <a:rPr lang="ru-RU" sz="2000" b="1" i="1" dirty="0">
                <a:latin typeface="+mn-lt"/>
              </a:rPr>
              <a:t>)</a:t>
            </a:r>
            <a:r>
              <a:rPr lang="en-US" sz="2000" b="1" dirty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 остальных случаях – </a:t>
            </a:r>
            <a:r>
              <a:rPr lang="ru-RU" sz="2000" b="1" i="1" dirty="0" smtClean="0">
                <a:latin typeface="+mn-lt"/>
              </a:rPr>
              <a:t>с прерыванием процесса (</a:t>
            </a:r>
            <a:r>
              <a:rPr lang="en-US" sz="2000" b="1" i="1" dirty="0">
                <a:latin typeface="+mn-lt"/>
              </a:rPr>
              <a:t>preemptive</a:t>
            </a:r>
            <a:r>
              <a:rPr lang="ru-RU" sz="2000" b="1" i="1" dirty="0">
                <a:latin typeface="+mn-lt"/>
              </a:rPr>
              <a:t>)</a:t>
            </a:r>
            <a:r>
              <a:rPr lang="en-US" sz="2000" b="1" i="1" dirty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Собственно диспетчер</a:t>
            </a:r>
            <a:endParaRPr lang="en-US" sz="3600" b="1" smtClean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Модуль диспетчера предоставляет процессор тому процессу, который был выбран </a:t>
            </a:r>
            <a:r>
              <a:rPr lang="ru-RU" sz="2000" b="1" dirty="0" smtClean="0">
                <a:latin typeface="+mn-lt"/>
              </a:rPr>
              <a:t>планировщиком, </a:t>
            </a:r>
            <a:r>
              <a:rPr lang="ru-RU" sz="2000" b="1" dirty="0">
                <a:latin typeface="+mn-lt"/>
              </a:rPr>
              <a:t>то есть</a:t>
            </a:r>
            <a:r>
              <a:rPr lang="en-US" sz="2000" b="1" dirty="0">
                <a:latin typeface="+mn-lt"/>
              </a:rPr>
              <a:t>: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  <a:defRPr/>
            </a:pPr>
            <a:r>
              <a:rPr lang="ru-RU" b="1" dirty="0">
                <a:latin typeface="+mn-lt"/>
              </a:rPr>
              <a:t>Переключает контекст</a:t>
            </a:r>
            <a:endParaRPr lang="en-US" b="1" dirty="0">
              <a:latin typeface="+mn-lt"/>
            </a:endParaRPr>
          </a:p>
          <a:p>
            <a:pPr lvl="2" eaLnBrk="1" hangingPunct="1">
              <a:buClr>
                <a:schemeClr val="tx1"/>
              </a:buClr>
              <a:defRPr/>
            </a:pPr>
            <a:r>
              <a:rPr lang="ru-RU" sz="2000" b="1" dirty="0">
                <a:latin typeface="+mn-lt"/>
              </a:rPr>
              <a:t>Переключает процессор в пользовательский режим</a:t>
            </a:r>
            <a:endParaRPr lang="en-US" sz="2000" b="1" dirty="0">
              <a:latin typeface="+mn-lt"/>
            </a:endParaRPr>
          </a:p>
          <a:p>
            <a:pPr lvl="2" eaLnBrk="1" hangingPunct="1">
              <a:buClr>
                <a:schemeClr val="tx1"/>
              </a:buClr>
              <a:defRPr/>
            </a:pPr>
            <a:r>
              <a:rPr lang="ru-RU" sz="2000" b="1" dirty="0">
                <a:latin typeface="+mn-lt"/>
              </a:rPr>
              <a:t>Выполняет переход по соответствующему адресу в пользовательскую программу для ее рестарта</a:t>
            </a:r>
            <a:endParaRPr lang="en-US" sz="2000" b="1" dirty="0">
              <a:latin typeface="+mn-lt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Скрытая активность диспетчера (</a:t>
            </a:r>
            <a:r>
              <a:rPr lang="en-US" sz="2000" b="1" i="1" dirty="0" smtClean="0">
                <a:latin typeface="+mn-lt"/>
              </a:rPr>
              <a:t>dispatch latency</a:t>
            </a:r>
            <a:r>
              <a:rPr lang="ru-RU" sz="2000" b="1" i="1" dirty="0" smtClean="0">
                <a:latin typeface="+mn-lt"/>
              </a:rPr>
              <a:t>)</a:t>
            </a:r>
            <a:r>
              <a:rPr lang="en-US" sz="2000" b="1" dirty="0" smtClean="0">
                <a:latin typeface="+mn-lt"/>
              </a:rPr>
              <a:t> – </a:t>
            </a:r>
            <a:r>
              <a:rPr lang="ru-RU" sz="2000" b="1" dirty="0">
                <a:latin typeface="+mn-lt"/>
              </a:rPr>
              <a:t>время, требуемое для диспетчера, чтобы остановить один процесс и стартовать другой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Критерии диспетчеризации</a:t>
            </a:r>
            <a:endParaRPr lang="en-US" sz="3600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135937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Использование процессора – поддержание его в режиме занятости, насколько это возможно</a:t>
            </a: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Пропускная способность </a:t>
            </a:r>
            <a:r>
              <a:rPr lang="en-US" sz="2000" b="1" dirty="0">
                <a:latin typeface="+mn-lt"/>
              </a:rPr>
              <a:t>(throughput) – </a:t>
            </a:r>
            <a:r>
              <a:rPr lang="ru-RU" sz="2000" b="1" dirty="0">
                <a:latin typeface="+mn-lt"/>
              </a:rPr>
              <a:t>число процессов, завершающих свое выполнение за единицу времени</a:t>
            </a: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Время обработки </a:t>
            </a:r>
            <a:r>
              <a:rPr lang="en-US" sz="2000" b="1" dirty="0">
                <a:latin typeface="+mn-lt"/>
              </a:rPr>
              <a:t>(turnaround time) – </a:t>
            </a:r>
            <a:r>
              <a:rPr lang="ru-RU" sz="2000" b="1" dirty="0">
                <a:latin typeface="+mn-lt"/>
              </a:rPr>
              <a:t>время, необходимое для исполнения какого-либо процесса</a:t>
            </a: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Время ожидания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(waiting time)– </a:t>
            </a:r>
            <a:r>
              <a:rPr lang="ru-RU" sz="2000" b="1" dirty="0">
                <a:latin typeface="+mn-lt"/>
              </a:rPr>
              <a:t>время, которое процесс ждет в очереди процессов, готовых к выполнению</a:t>
            </a: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Время ответа (</a:t>
            </a:r>
            <a:r>
              <a:rPr lang="en-US" sz="2000" b="1" dirty="0">
                <a:latin typeface="+mn-lt"/>
              </a:rPr>
              <a:t>response time) – </a:t>
            </a:r>
            <a:r>
              <a:rPr lang="ru-RU" sz="2000" b="1" dirty="0">
                <a:latin typeface="+mn-lt"/>
              </a:rPr>
              <a:t>время, требуемое от момента первого запроса до первого ответа (для среды разделения времени)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Критерии оптимизации</a:t>
            </a:r>
            <a:endParaRPr lang="en-US" sz="3600" b="1" smtClean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Max CPU utilization</a:t>
            </a:r>
          </a:p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Max throughput</a:t>
            </a:r>
          </a:p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Min turnaround time </a:t>
            </a:r>
          </a:p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Min waiting time </a:t>
            </a:r>
          </a:p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Min response time</a:t>
            </a:r>
          </a:p>
          <a:p>
            <a:pPr eaLnBrk="1" hangingPunct="1">
              <a:defRPr/>
            </a:pPr>
            <a:endParaRPr lang="en-US" sz="2800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932</TotalTime>
  <Words>1491</Words>
  <Application>Microsoft PowerPoint</Application>
  <PresentationFormat>On-screen Show (4:3)</PresentationFormat>
  <Paragraphs>272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Times New Roman</vt:lpstr>
      <vt:lpstr>Constantia</vt:lpstr>
      <vt:lpstr>Helvetica</vt:lpstr>
      <vt:lpstr>Monotype Sorts</vt:lpstr>
      <vt:lpstr>1_Wildflowers</vt:lpstr>
      <vt:lpstr>Equation</vt:lpstr>
      <vt:lpstr>Microsoft Equation 3.0</vt:lpstr>
      <vt:lpstr>        Основы современных                  операционных систем                           Лекция 11</vt:lpstr>
      <vt:lpstr>Планирование и диспетчеризация процессора</vt:lpstr>
      <vt:lpstr>Основные понятия</vt:lpstr>
      <vt:lpstr>Последовательность активных фаз (bursts) процессора и ввода-вывода</vt:lpstr>
      <vt:lpstr>Гистограмма периодов активности процессора</vt:lpstr>
      <vt:lpstr>Планировщик процессора (scheduler)</vt:lpstr>
      <vt:lpstr>Собственно диспетчер</vt:lpstr>
      <vt:lpstr>Критерии диспетчеризации</vt:lpstr>
      <vt:lpstr>Критерии оптимизации</vt:lpstr>
      <vt:lpstr>Стратегия диспетчеризации  First-Come-First-Served (FCFS)</vt:lpstr>
      <vt:lpstr>Стратегия FCFS (продолжение)</vt:lpstr>
      <vt:lpstr>Стратегия Shortest-Job-First (SJF)</vt:lpstr>
      <vt:lpstr>Пример: SJF без опережения</vt:lpstr>
      <vt:lpstr>Пример: SJF с опережением</vt:lpstr>
      <vt:lpstr>Определение длины следующего периода активности</vt:lpstr>
      <vt:lpstr>Предсказание длины следующего периода активности</vt:lpstr>
      <vt:lpstr>Примеры экспоненциального усреднения</vt:lpstr>
      <vt:lpstr>Диспетчеризация по приоритетам</vt:lpstr>
      <vt:lpstr>Стратегия Round Robin (RR) – “круговая система”</vt:lpstr>
      <vt:lpstr>Пример RR (квант времени = 20)</vt:lpstr>
      <vt:lpstr>Квант времени ЦП и время переключения контекста</vt:lpstr>
      <vt:lpstr>Изменение времени оборота, в зависимости от кванта времени</vt:lpstr>
      <vt:lpstr>Многоуровневая очередь</vt:lpstr>
      <vt:lpstr>Диспетчеризация по принципу многоуровневой очереди</vt:lpstr>
      <vt:lpstr>Многоуровневая аналитическая очередь (multi-level feedback queue)</vt:lpstr>
      <vt:lpstr>Пример многоуровневой аналитической очереди</vt:lpstr>
      <vt:lpstr>Многоуровневые аналитические очереди</vt:lpstr>
      <vt:lpstr>Планирование загрузки многопроцессорных систем</vt:lpstr>
      <vt:lpstr>Планирование загрузки процессоров в реальном времени</vt:lpstr>
      <vt:lpstr>Латентность диспетчера  (dispatch latency)</vt:lpstr>
      <vt:lpstr>Планирование в Solaris</vt:lpstr>
      <vt:lpstr>Приоритеты в Windows 2000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91</cp:revision>
  <dcterms:created xsi:type="dcterms:W3CDTF">2001-09-03T03:38:43Z</dcterms:created>
  <dcterms:modified xsi:type="dcterms:W3CDTF">2010-07-28T11:43:01Z</dcterms:modified>
</cp:coreProperties>
</file>