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831" r:id="rId1"/>
  </p:sldMasterIdLst>
  <p:notesMasterIdLst>
    <p:notesMasterId r:id="rId41"/>
  </p:notesMasterIdLst>
  <p:sldIdLst>
    <p:sldId id="282" r:id="rId2"/>
    <p:sldId id="283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26" r:id="rId12"/>
    <p:sldId id="310" r:id="rId13"/>
    <p:sldId id="284" r:id="rId14"/>
    <p:sldId id="285" r:id="rId15"/>
    <p:sldId id="286" r:id="rId16"/>
    <p:sldId id="290" r:id="rId17"/>
    <p:sldId id="289" r:id="rId18"/>
    <p:sldId id="291" r:id="rId19"/>
    <p:sldId id="292" r:id="rId20"/>
    <p:sldId id="295" r:id="rId21"/>
    <p:sldId id="298" r:id="rId22"/>
    <p:sldId id="297" r:id="rId23"/>
    <p:sldId id="296" r:id="rId24"/>
    <p:sldId id="309" r:id="rId25"/>
    <p:sldId id="311" r:id="rId26"/>
    <p:sldId id="313" r:id="rId27"/>
    <p:sldId id="314" r:id="rId28"/>
    <p:sldId id="312" r:id="rId29"/>
    <p:sldId id="315" r:id="rId30"/>
    <p:sldId id="316" r:id="rId31"/>
    <p:sldId id="317" r:id="rId32"/>
    <p:sldId id="319" r:id="rId33"/>
    <p:sldId id="318" r:id="rId34"/>
    <p:sldId id="320" r:id="rId35"/>
    <p:sldId id="321" r:id="rId36"/>
    <p:sldId id="324" r:id="rId37"/>
    <p:sldId id="322" r:id="rId38"/>
    <p:sldId id="323" r:id="rId39"/>
    <p:sldId id="325" r:id="rId40"/>
  </p:sldIdLst>
  <p:sldSz cx="9144000" cy="6858000" type="screen4x3"/>
  <p:notesSz cx="6858000" cy="9144000"/>
  <p:embeddedFontLst>
    <p:embeddedFont>
      <p:font typeface="Tahoma" panose="020B0604030504040204" pitchFamily="34" charset="0"/>
      <p:regular r:id="rId42"/>
      <p:bold r:id="rId43"/>
    </p:embeddedFont>
    <p:embeddedFont>
      <p:font typeface="Stars1" panose="05000000000000000000" charset="2"/>
      <p:regular r:id="rId44"/>
    </p:embeddedFont>
    <p:embeddedFont>
      <p:font typeface="SymbolProp BT" panose="05000000000000000000"/>
      <p:regular r:id="rId45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ei Abramov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9999"/>
    <a:srgbClr val="CCFFCC"/>
    <a:srgbClr val="0000CC"/>
    <a:srgbClr val="FF0066"/>
    <a:srgbClr val="FFFF99"/>
    <a:srgbClr val="FFCC99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5" autoAdjust="0"/>
    <p:restoredTop sz="94660"/>
  </p:normalViewPr>
  <p:slideViewPr>
    <p:cSldViewPr snapToObjects="1">
      <p:cViewPr>
        <p:scale>
          <a:sx n="69" d="100"/>
          <a:sy n="69" d="100"/>
        </p:scale>
        <p:origin x="-9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1.fntdata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2.fntdata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04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fld id="{5B8BFE62-7729-425C-96DF-C0D91B42164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142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DBBEE-D044-4CEA-953B-50CA2BC891D3}" type="slidenum">
              <a:rPr lang="ru-RU"/>
              <a:pPr/>
              <a:t>1</a:t>
            </a:fld>
            <a:endParaRPr lang="ru-RU"/>
          </a:p>
        </p:txBody>
      </p:sp>
      <p:sp>
        <p:nvSpPr>
          <p:cNvPr id="73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DD5844-33BD-496D-B27B-D2B98513622F}" type="slidenum">
              <a:rPr lang="ru-RU"/>
              <a:pPr/>
              <a:t>10</a:t>
            </a:fld>
            <a:endParaRPr lang="ru-RU"/>
          </a:p>
        </p:txBody>
      </p:sp>
      <p:sp>
        <p:nvSpPr>
          <p:cNvPr id="82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BFE62-7729-425C-96DF-C0D91B42164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E1B559-5988-4219-AEC0-7E667917EA13}" type="slidenum">
              <a:rPr lang="ru-RU"/>
              <a:pPr/>
              <a:t>12</a:t>
            </a:fld>
            <a:endParaRPr lang="ru-RU"/>
          </a:p>
        </p:txBody>
      </p:sp>
      <p:sp>
        <p:nvSpPr>
          <p:cNvPr id="82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9CEFF8-3612-49B8-81F3-F321AF675437}" type="slidenum">
              <a:rPr lang="ru-RU"/>
              <a:pPr/>
              <a:t>13</a:t>
            </a:fld>
            <a:endParaRPr lang="ru-RU"/>
          </a:p>
        </p:txBody>
      </p:sp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B830D2-B07B-497D-B1DF-8B839E92C456}" type="slidenum">
              <a:rPr lang="ru-RU"/>
              <a:pPr/>
              <a:t>14</a:t>
            </a:fld>
            <a:endParaRPr lang="ru-RU"/>
          </a:p>
        </p:txBody>
      </p:sp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611BF7-61DC-4AFA-9C02-0514A2FC60B3}" type="slidenum">
              <a:rPr lang="ru-RU"/>
              <a:pPr/>
              <a:t>15</a:t>
            </a:fld>
            <a:endParaRPr lang="ru-RU"/>
          </a:p>
        </p:txBody>
      </p:sp>
      <p:sp>
        <p:nvSpPr>
          <p:cNvPr id="76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2519EF-EF97-4995-8BB2-98B7FAFE3742}" type="slidenum">
              <a:rPr lang="ru-RU"/>
              <a:pPr/>
              <a:t>16</a:t>
            </a:fld>
            <a:endParaRPr lang="ru-RU"/>
          </a:p>
        </p:txBody>
      </p:sp>
      <p:sp>
        <p:nvSpPr>
          <p:cNvPr id="76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5CA253-724C-47F8-83FE-A3EB99A45784}" type="slidenum">
              <a:rPr lang="ru-RU"/>
              <a:pPr/>
              <a:t>17</a:t>
            </a:fld>
            <a:endParaRPr lang="ru-RU"/>
          </a:p>
        </p:txBody>
      </p:sp>
      <p:sp>
        <p:nvSpPr>
          <p:cNvPr id="76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64C192-4E9F-43C6-9E60-F67DFF299079}" type="slidenum">
              <a:rPr lang="ru-RU"/>
              <a:pPr/>
              <a:t>18</a:t>
            </a:fld>
            <a:endParaRPr lang="ru-RU"/>
          </a:p>
        </p:txBody>
      </p:sp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B5BB45-202F-45BE-9737-EB8344CC6C37}" type="slidenum">
              <a:rPr lang="ru-RU"/>
              <a:pPr/>
              <a:t>19</a:t>
            </a:fld>
            <a:endParaRPr lang="ru-RU"/>
          </a:p>
        </p:txBody>
      </p:sp>
      <p:sp>
        <p:nvSpPr>
          <p:cNvPr id="77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AE6152-67E1-43A2-9460-CFA37A8ECDD4}" type="slidenum">
              <a:rPr lang="ru-RU"/>
              <a:pPr/>
              <a:t>2</a:t>
            </a:fld>
            <a:endParaRPr lang="ru-RU"/>
          </a:p>
        </p:txBody>
      </p:sp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302AD4-61D4-4EDD-8703-8209FC4C9DD0}" type="slidenum">
              <a:rPr lang="ru-RU"/>
              <a:pPr/>
              <a:t>20</a:t>
            </a:fld>
            <a:endParaRPr lang="ru-RU"/>
          </a:p>
        </p:txBody>
      </p:sp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488873-7F92-4A25-B5D8-6E5509E19641}" type="slidenum">
              <a:rPr lang="ru-RU"/>
              <a:pPr/>
              <a:t>21</a:t>
            </a:fld>
            <a:endParaRPr lang="ru-RU"/>
          </a:p>
        </p:txBody>
      </p:sp>
      <p:sp>
        <p:nvSpPr>
          <p:cNvPr id="78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E31233-1020-4286-8DE8-422B4D8547AA}" type="slidenum">
              <a:rPr lang="ru-RU"/>
              <a:pPr/>
              <a:t>22</a:t>
            </a:fld>
            <a:endParaRPr lang="ru-RU"/>
          </a:p>
        </p:txBody>
      </p:sp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424351-8397-4682-BD05-41A2B755D707}" type="slidenum">
              <a:rPr lang="ru-RU"/>
              <a:pPr/>
              <a:t>23</a:t>
            </a:fld>
            <a:endParaRPr lang="ru-RU"/>
          </a:p>
        </p:txBody>
      </p:sp>
      <p:sp>
        <p:nvSpPr>
          <p:cNvPr id="78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E395CD-63D1-4060-B72B-3B1BFCBD4D4B}" type="slidenum">
              <a:rPr lang="ru-RU"/>
              <a:pPr/>
              <a:t>24</a:t>
            </a:fld>
            <a:endParaRPr lang="ru-RU"/>
          </a:p>
        </p:txBody>
      </p:sp>
      <p:sp>
        <p:nvSpPr>
          <p:cNvPr id="82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A27E5A-6C85-4C4F-B27C-F7C93FBADAA1}" type="slidenum">
              <a:rPr lang="ru-RU"/>
              <a:pPr/>
              <a:t>25</a:t>
            </a:fld>
            <a:endParaRPr lang="ru-RU"/>
          </a:p>
        </p:txBody>
      </p:sp>
      <p:sp>
        <p:nvSpPr>
          <p:cNvPr id="83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DFE7E8-2747-417D-A533-547DD14A7BCC}" type="slidenum">
              <a:rPr lang="ru-RU"/>
              <a:pPr/>
              <a:t>26</a:t>
            </a:fld>
            <a:endParaRPr lang="ru-RU"/>
          </a:p>
        </p:txBody>
      </p:sp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D55FA8-5236-4C4C-B64A-22DEB4218FF6}" type="slidenum">
              <a:rPr lang="ru-RU"/>
              <a:pPr/>
              <a:t>27</a:t>
            </a:fld>
            <a:endParaRPr lang="ru-RU"/>
          </a:p>
        </p:txBody>
      </p:sp>
      <p:sp>
        <p:nvSpPr>
          <p:cNvPr id="83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E32704-1A1F-4C04-9499-D7507DEB43C7}" type="slidenum">
              <a:rPr lang="ru-RU"/>
              <a:pPr/>
              <a:t>28</a:t>
            </a:fld>
            <a:endParaRPr lang="ru-RU"/>
          </a:p>
        </p:txBody>
      </p:sp>
      <p:sp>
        <p:nvSpPr>
          <p:cNvPr id="83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00C3B4-9514-4591-87CB-3F3675098071}" type="slidenum">
              <a:rPr lang="ru-RU"/>
              <a:pPr/>
              <a:t>29</a:t>
            </a:fld>
            <a:endParaRPr lang="ru-RU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093135-2A12-44DC-9279-104D2136248D}" type="slidenum">
              <a:rPr lang="ru-RU"/>
              <a:pPr/>
              <a:t>3</a:t>
            </a:fld>
            <a:endParaRPr lang="ru-RU"/>
          </a:p>
        </p:txBody>
      </p:sp>
      <p:sp>
        <p:nvSpPr>
          <p:cNvPr id="80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5DDA39-7BC2-4BAA-A7FF-2A9E9DBBBCC4}" type="slidenum">
              <a:rPr lang="ru-RU"/>
              <a:pPr/>
              <a:t>30</a:t>
            </a:fld>
            <a:endParaRPr lang="ru-RU"/>
          </a:p>
        </p:txBody>
      </p:sp>
      <p:sp>
        <p:nvSpPr>
          <p:cNvPr id="84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C9DAFC-FAAC-4071-B3AE-DDCB4903D680}" type="slidenum">
              <a:rPr lang="ru-RU"/>
              <a:pPr/>
              <a:t>31</a:t>
            </a:fld>
            <a:endParaRPr lang="ru-RU"/>
          </a:p>
        </p:txBody>
      </p:sp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02B6AA-C21F-4271-BC91-E342E095D055}" type="slidenum">
              <a:rPr lang="ru-RU"/>
              <a:pPr/>
              <a:t>32</a:t>
            </a:fld>
            <a:endParaRPr lang="ru-RU"/>
          </a:p>
        </p:txBody>
      </p:sp>
      <p:sp>
        <p:nvSpPr>
          <p:cNvPr id="84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CD3036-51C2-4258-95A5-BFB52DD057F8}" type="slidenum">
              <a:rPr lang="ru-RU"/>
              <a:pPr/>
              <a:t>33</a:t>
            </a:fld>
            <a:endParaRPr lang="ru-RU"/>
          </a:p>
        </p:txBody>
      </p:sp>
      <p:sp>
        <p:nvSpPr>
          <p:cNvPr id="84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8553BC-6311-4885-B235-1C13E42E2188}" type="slidenum">
              <a:rPr lang="ru-RU"/>
              <a:pPr/>
              <a:t>34</a:t>
            </a:fld>
            <a:endParaRPr lang="ru-RU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37452-98E7-4506-8CF7-C3BE98C4E92D}" type="slidenum">
              <a:rPr lang="ru-RU"/>
              <a:pPr/>
              <a:t>35</a:t>
            </a:fld>
            <a:endParaRPr lang="ru-RU"/>
          </a:p>
        </p:txBody>
      </p:sp>
      <p:sp>
        <p:nvSpPr>
          <p:cNvPr id="85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82BDB2-D655-4B51-9329-0EE6F8D00184}" type="slidenum">
              <a:rPr lang="ru-RU"/>
              <a:pPr/>
              <a:t>36</a:t>
            </a:fld>
            <a:endParaRPr lang="ru-RU"/>
          </a:p>
        </p:txBody>
      </p:sp>
      <p:sp>
        <p:nvSpPr>
          <p:cNvPr id="85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91FA8D-E0C1-4BCA-91F5-E62CDB3FD3E8}" type="slidenum">
              <a:rPr lang="ru-RU"/>
              <a:pPr/>
              <a:t>37</a:t>
            </a:fld>
            <a:endParaRPr lang="ru-RU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D3DBFA-F163-449C-B4C1-C3C97EE17697}" type="slidenum">
              <a:rPr lang="ru-RU"/>
              <a:pPr/>
              <a:t>38</a:t>
            </a:fld>
            <a:endParaRPr lang="ru-RU"/>
          </a:p>
        </p:txBody>
      </p:sp>
      <p:sp>
        <p:nvSpPr>
          <p:cNvPr id="85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078D94-CAC1-4B13-9018-09DBA7D316B9}" type="slidenum">
              <a:rPr lang="ru-RU"/>
              <a:pPr/>
              <a:t>39</a:t>
            </a:fld>
            <a:endParaRPr lang="ru-RU"/>
          </a:p>
        </p:txBody>
      </p:sp>
      <p:sp>
        <p:nvSpPr>
          <p:cNvPr id="85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A822B8-0F40-4012-9B17-DEDAEC17DF2E}" type="slidenum">
              <a:rPr lang="ru-RU"/>
              <a:pPr/>
              <a:t>4</a:t>
            </a:fld>
            <a:endParaRPr lang="ru-RU"/>
          </a:p>
        </p:txBody>
      </p:sp>
      <p:sp>
        <p:nvSpPr>
          <p:cNvPr id="81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5FBC97-A73F-4138-A009-FE48ADFFE2D6}" type="slidenum">
              <a:rPr lang="ru-RU"/>
              <a:pPr/>
              <a:t>5</a:t>
            </a:fld>
            <a:endParaRPr lang="ru-RU"/>
          </a:p>
        </p:txBody>
      </p:sp>
      <p:sp>
        <p:nvSpPr>
          <p:cNvPr id="81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BE3BC8-5E9B-4F8B-B85F-000D0894B5D3}" type="slidenum">
              <a:rPr lang="ru-RU"/>
              <a:pPr/>
              <a:t>6</a:t>
            </a:fld>
            <a:endParaRPr lang="ru-RU"/>
          </a:p>
        </p:txBody>
      </p:sp>
      <p:sp>
        <p:nvSpPr>
          <p:cNvPr id="81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492789-00C7-4D0C-98F4-47695A1BA1A4}" type="slidenum">
              <a:rPr lang="ru-RU"/>
              <a:pPr/>
              <a:t>7</a:t>
            </a:fld>
            <a:endParaRPr lang="ru-RU"/>
          </a:p>
        </p:txBody>
      </p:sp>
      <p:sp>
        <p:nvSpPr>
          <p:cNvPr id="81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0D6F00-3EB6-4D5F-845E-F7798441D4C2}" type="slidenum">
              <a:rPr lang="ru-RU"/>
              <a:pPr/>
              <a:t>8</a:t>
            </a:fld>
            <a:endParaRPr lang="ru-RU"/>
          </a:p>
        </p:txBody>
      </p:sp>
      <p:sp>
        <p:nvSpPr>
          <p:cNvPr id="81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C2F7FF-474F-4CEB-BE7B-E48CEB019F53}" type="slidenum">
              <a:rPr lang="ru-RU"/>
              <a:pPr/>
              <a:t>9</a:t>
            </a:fld>
            <a:endParaRPr lang="ru-RU"/>
          </a:p>
        </p:txBody>
      </p:sp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176" name="Picture 8" descr="метасистемная лестница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25425"/>
            <a:ext cx="3214688" cy="6481763"/>
          </a:xfrm>
          <a:prstGeom prst="rect">
            <a:avLst/>
          </a:prstGeom>
          <a:noFill/>
        </p:spPr>
      </p:pic>
      <p:sp>
        <p:nvSpPr>
          <p:cNvPr id="263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9813" y="1279525"/>
            <a:ext cx="5265737" cy="2859088"/>
          </a:xfrm>
          <a:effectLst>
            <a:outerShdw dist="63500" dir="3187806" algn="ctr" rotWithShape="0">
              <a:srgbClr val="CC6600"/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14738" y="4300538"/>
            <a:ext cx="5233987" cy="1752600"/>
          </a:xfrm>
        </p:spPr>
        <p:txBody>
          <a:bodyPr/>
          <a:lstStyle>
            <a:lvl1pPr marL="0" indent="0">
              <a:buFont typeface="Stars1" pitchFamily="34" charset="2"/>
              <a:buNone/>
              <a:defRPr b="1">
                <a:solidFill>
                  <a:srgbClr val="800000"/>
                </a:solidFill>
              </a:defRPr>
            </a:lvl1pPr>
          </a:lstStyle>
          <a:p>
            <a:r>
              <a:rPr lang="ru-RU"/>
              <a:t>Click to edit Master subtitle style</a:t>
            </a:r>
          </a:p>
        </p:txBody>
      </p:sp>
      <p:sp>
        <p:nvSpPr>
          <p:cNvPr id="263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3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E856DB6-114C-4FA5-AEE6-E1547FCC7D82}" type="slidenum">
              <a:rPr lang="ru-RU"/>
              <a:pPr/>
              <a:t>‹#›</a:t>
            </a:fld>
            <a:endParaRPr lang="ru-RU"/>
          </a:p>
        </p:txBody>
      </p:sp>
      <p:graphicFrame>
        <p:nvGraphicFramePr>
          <p:cNvPr id="263175" name="Object 7"/>
          <p:cNvGraphicFramePr>
            <a:graphicFrameLocks noChangeAspect="1"/>
          </p:cNvGraphicFramePr>
          <p:nvPr/>
        </p:nvGraphicFramePr>
        <p:xfrm>
          <a:off x="1706563" y="4835525"/>
          <a:ext cx="4064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9" name="CorelDRAW" r:id="rId4" imgW="822987360" imgH="822987360" progId="CorelDRAW.Graphic.12">
                  <p:embed/>
                </p:oleObj>
              </mc:Choice>
              <mc:Fallback>
                <p:oleObj name="CorelDRAW" r:id="rId4" imgW="822987360" imgH="822987360" progId="CorelDRAW.Graphic.12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4835525"/>
                        <a:ext cx="4064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E4280-5C8E-4836-BA04-F196523051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04038" y="258763"/>
            <a:ext cx="2147887" cy="65992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294438" cy="65992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9B47A-0F80-4077-B344-850AC1BAB8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2A6FF-FCAF-4D11-B68B-E5899E898C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5A250-3328-4762-AAEF-A8F4F77B49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70363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79963" y="1600200"/>
            <a:ext cx="4170362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3D454-9959-4574-AF30-372326EDD9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C96B8-EDD6-4A2D-9B41-C77605A794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C4DDA-C1D2-4441-BFD2-1E5E37D897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D4B61-AB8E-4F72-9DC9-4B83370678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54396-1CA7-4B80-921C-64BCD15E41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42C1D-5342-4460-93F8-37EB4ED4C9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B964"/>
            </a:gs>
            <a:gs pos="100000">
              <a:srgbClr val="FFE5C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735" name="Picture 7" descr="метасистемная лестница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3338" y="34925"/>
            <a:ext cx="704850" cy="1420813"/>
          </a:xfrm>
          <a:prstGeom prst="rect">
            <a:avLst/>
          </a:prstGeom>
          <a:noFill/>
        </p:spPr>
      </p:pic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8025" y="258763"/>
            <a:ext cx="8343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49312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</p:txBody>
      </p:sp>
      <p:sp>
        <p:nvSpPr>
          <p:cNvPr id="20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0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fld id="{14AC7FEC-668B-42C7-BAD4-0C848F64F2F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800000"/>
        </a:buClr>
        <a:buSzPct val="75000"/>
        <a:buFont typeface="Wingdings" pitchFamily="2" charset="2"/>
        <a:buChar char="«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800000"/>
        </a:buClr>
        <a:buSzPct val="75000"/>
        <a:buFont typeface="Wingdings" pitchFamily="2" charset="2"/>
        <a:buChar char="q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Глава 5</a:t>
            </a:r>
            <a:r>
              <a:rPr lang="en-US"/>
              <a:t>+</a:t>
            </a:r>
            <a:r>
              <a:rPr lang="ru-RU"/>
              <a:t>.</a:t>
            </a:r>
            <a:r>
              <a:rPr lang="en-US"/>
              <a:t/>
            </a:r>
            <a:br>
              <a:rPr lang="en-US"/>
            </a:br>
            <a:r>
              <a:rPr lang="en-US"/>
              <a:t>SURA  </a:t>
            </a:r>
            <a:r>
              <a:rPr lang="ru-RU"/>
              <a:t>и</a:t>
            </a:r>
            <a:r>
              <a:rPr lang="en-US"/>
              <a:t>  XURA</a:t>
            </a:r>
            <a:endParaRPr lang="ru-RU"/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Пересечение классов</a:t>
            </a:r>
          </a:p>
        </p:txBody>
      </p:sp>
      <p:sp>
        <p:nvSpPr>
          <p:cNvPr id="82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324975" cy="5257800"/>
          </a:xfrm>
        </p:spPr>
        <p:txBody>
          <a:bodyPr/>
          <a:lstStyle/>
          <a:p>
            <a:r>
              <a:rPr lang="en-US" b="1"/>
              <a:t>(.^.) :: Class -&gt; Class -&gt; [(Subst, Restr)]</a:t>
            </a:r>
            <a:br>
              <a:rPr lang="en-US" b="1"/>
            </a:br>
            <a:r>
              <a:rPr lang="en-US" b="1"/>
              <a:t>(cs1,r1).^.(cs’,rs’) =</a:t>
            </a:r>
            <a:br>
              <a:rPr lang="en-US" b="1"/>
            </a:br>
            <a:r>
              <a:rPr lang="en-US" b="1"/>
              <a:t>   let (cs2,r2) = rename (cs’,rs’) (cs1,r1)</a:t>
            </a:r>
            <a:br>
              <a:rPr lang="en-US" b="1"/>
            </a:br>
            <a:r>
              <a:rPr lang="en-US" b="1"/>
              <a:t>   in case mgu</a:t>
            </a:r>
            <a:r>
              <a:rPr lang="ru-RU" b="1"/>
              <a:t> (</a:t>
            </a:r>
            <a:r>
              <a:rPr lang="en-US" b="1"/>
              <a:t>zipWith (:=:) cs1 cs2) of</a:t>
            </a:r>
            <a:br>
              <a:rPr lang="en-US" b="1"/>
            </a:br>
            <a:r>
              <a:rPr lang="en-US" b="1"/>
              <a:t>         Nothing				-&gt;[ ]</a:t>
            </a:r>
            <a:br>
              <a:rPr lang="en-US" b="1"/>
            </a:br>
            <a:r>
              <a:rPr lang="en-US" b="1"/>
              <a:t>         Just s					-&gt;</a:t>
            </a:r>
            <a:br>
              <a:rPr lang="en-US" b="1"/>
            </a:br>
            <a:r>
              <a:rPr lang="en-US" b="1"/>
              <a:t>             case (r1.+r2)/.s of</a:t>
            </a:r>
            <a:br>
              <a:rPr lang="en-US" b="1"/>
            </a:br>
            <a:r>
              <a:rPr lang="en-US" b="1"/>
              <a:t>                 </a:t>
            </a:r>
            <a:r>
              <a:rPr lang="ru-RU" b="1"/>
              <a:t>INCONSISTENT</a:t>
            </a:r>
            <a:r>
              <a:rPr lang="en-US" b="1"/>
              <a:t>	-&gt;[ ]</a:t>
            </a:r>
            <a:br>
              <a:rPr lang="en-US" b="1"/>
            </a:br>
            <a:r>
              <a:rPr lang="en-US" b="1"/>
              <a:t>                 _			 		-&gt;[(s,r2/.s)]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Пересечение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rename :: Class -&gt; Class -&gt; Class</a:t>
            </a:r>
          </a:p>
          <a:p>
            <a:r>
              <a:rPr lang="en-US" b="1" dirty="0" smtClean="0"/>
              <a:t>rename c1 c2 =  c1 /. </a:t>
            </a:r>
            <a:r>
              <a:rPr lang="en-US" b="1" dirty="0" err="1" smtClean="0"/>
              <a:t>sr</a:t>
            </a:r>
            <a:r>
              <a:rPr lang="en-US" b="1" dirty="0" smtClean="0"/>
              <a:t> where</a:t>
            </a:r>
            <a:br>
              <a:rPr lang="en-US" b="1" dirty="0" smtClean="0"/>
            </a:br>
            <a:r>
              <a:rPr lang="en-US" b="1" dirty="0" smtClean="0"/>
              <a:t>    n   = </a:t>
            </a:r>
            <a:r>
              <a:rPr lang="ru-RU" b="1" dirty="0" err="1" smtClean="0"/>
              <a:t>freeindx</a:t>
            </a:r>
            <a:r>
              <a:rPr lang="en-US" b="1" dirty="0" smtClean="0"/>
              <a:t> 0 c2</a:t>
            </a:r>
            <a:br>
              <a:rPr lang="en-US" b="1" dirty="0" smtClean="0"/>
            </a:br>
            <a:r>
              <a:rPr lang="en-US" b="1" dirty="0" smtClean="0"/>
              <a:t>    ns = [ n .. ]</a:t>
            </a:r>
            <a:br>
              <a:rPr lang="en-US" b="1" dirty="0" smtClean="0"/>
            </a:br>
            <a:r>
              <a:rPr lang="en-US" b="1" dirty="0" smtClean="0"/>
              <a:t>    </a:t>
            </a:r>
            <a:r>
              <a:rPr lang="en-US" b="1" dirty="0" err="1" smtClean="0"/>
              <a:t>vs</a:t>
            </a:r>
            <a:r>
              <a:rPr lang="en-US" b="1" dirty="0" smtClean="0"/>
              <a:t> = </a:t>
            </a:r>
            <a:r>
              <a:rPr lang="en-US" b="1" dirty="0" err="1" smtClean="0"/>
              <a:t>cvars</a:t>
            </a:r>
            <a:r>
              <a:rPr lang="en-US" b="1" dirty="0" smtClean="0"/>
              <a:t> c1</a:t>
            </a:r>
            <a:br>
              <a:rPr lang="en-US" b="1" dirty="0" smtClean="0"/>
            </a:br>
            <a:r>
              <a:rPr lang="en-US" b="1" dirty="0" smtClean="0"/>
              <a:t>    </a:t>
            </a:r>
            <a:r>
              <a:rPr lang="en-US" b="1" dirty="0" err="1" smtClean="0"/>
              <a:t>sr</a:t>
            </a:r>
            <a:r>
              <a:rPr lang="en-US" b="1" dirty="0" smtClean="0"/>
              <a:t>  = </a:t>
            </a:r>
            <a:r>
              <a:rPr lang="en-US" b="1" dirty="0" err="1" smtClean="0"/>
              <a:t>zipWith</a:t>
            </a:r>
            <a:r>
              <a:rPr lang="en-US" b="1" dirty="0" smtClean="0"/>
              <a:t> f </a:t>
            </a:r>
            <a:r>
              <a:rPr lang="en-US" b="1" dirty="0" err="1" smtClean="0"/>
              <a:t>vs</a:t>
            </a:r>
            <a:r>
              <a:rPr lang="en-US" b="1" dirty="0" smtClean="0"/>
              <a:t> ns</a:t>
            </a:r>
            <a:br>
              <a:rPr lang="en-US" b="1" dirty="0" smtClean="0"/>
            </a:br>
            <a:r>
              <a:rPr lang="en-US" b="1" dirty="0" smtClean="0"/>
              <a:t>    f    v@(CVA </a:t>
            </a:r>
            <a:r>
              <a:rPr lang="en-US" b="1" dirty="0" err="1" smtClean="0"/>
              <a:t>i</a:t>
            </a:r>
            <a:r>
              <a:rPr lang="en-US" b="1" dirty="0" smtClean="0"/>
              <a:t>) j = (v :-&gt; (CVA j))</a:t>
            </a:r>
            <a:br>
              <a:rPr lang="en-US" b="1" dirty="0" smtClean="0"/>
            </a:br>
            <a:r>
              <a:rPr lang="en-US" b="1" dirty="0" smtClean="0"/>
              <a:t>    f    v@(CVE </a:t>
            </a:r>
            <a:r>
              <a:rPr lang="en-US" b="1" dirty="0" err="1" smtClean="0"/>
              <a:t>i</a:t>
            </a:r>
            <a:r>
              <a:rPr lang="en-US" b="1" dirty="0" smtClean="0"/>
              <a:t>) j = (v :-&gt; (CVE j))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5+.</a:t>
            </a:r>
            <a:r>
              <a:rPr lang="ru-RU"/>
              <a:t>2</a:t>
            </a:r>
            <a:r>
              <a:rPr lang="en-US"/>
              <a:t> SURA: </a:t>
            </a:r>
            <a:r>
              <a:rPr lang="ru-RU"/>
              <a:t>Симметричный</a:t>
            </a:r>
            <a:r>
              <a:rPr lang="en-US"/>
              <a:t> </a:t>
            </a:r>
            <a:r>
              <a:rPr lang="ru-RU"/>
              <a:t>УРА</a:t>
            </a:r>
          </a:p>
        </p:txBody>
      </p:sp>
      <p:sp>
        <p:nvSpPr>
          <p:cNvPr id="82637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SURA: </a:t>
            </a:r>
            <a:r>
              <a:rPr lang="ru-RU" sz="4000"/>
              <a:t>Симметричный</a:t>
            </a:r>
            <a:r>
              <a:rPr lang="en-US" sz="4000"/>
              <a:t> </a:t>
            </a:r>
            <a:r>
              <a:rPr lang="ru-RU" sz="4000"/>
              <a:t>УРА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7500" y="1600200"/>
            <a:ext cx="8739188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3200">
                <a:latin typeface="Arial" charset="0"/>
              </a:rPr>
              <a:t>Симметрия входа-выхода в задаче инверсного программирования</a:t>
            </a:r>
          </a:p>
          <a:p>
            <a:pPr>
              <a:lnSpc>
                <a:spcPct val="90000"/>
              </a:lnSpc>
            </a:pPr>
            <a:r>
              <a:rPr lang="en-US" sz="3200" b="1">
                <a:latin typeface="Arial" charset="0"/>
              </a:rPr>
              <a:t>f :: A → B</a:t>
            </a:r>
            <a:r>
              <a:rPr lang="ru-RU" sz="3200" b="1">
                <a:latin typeface="Arial" charset="0"/>
              </a:rPr>
              <a:t>:</a:t>
            </a:r>
            <a:endParaRPr lang="en-US" sz="3200" b="1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3200" b="1">
                <a:latin typeface="Arial" charset="0"/>
              </a:rPr>
              <a:t>f = { …(x, y) … } </a:t>
            </a:r>
            <a:r>
              <a:rPr lang="en-US" sz="2800" b="1">
                <a:sym typeface="SymbolProp BT" pitchFamily="2" charset="2"/>
              </a:rPr>
              <a:t> A×B</a:t>
            </a:r>
            <a:r>
              <a:rPr lang="ru-RU" sz="2800">
                <a:sym typeface="SymbolProp BT" pitchFamily="2" charset="2"/>
              </a:rPr>
              <a:t>, такое, что:</a:t>
            </a:r>
            <a:br>
              <a:rPr lang="ru-RU" sz="2800">
                <a:sym typeface="SymbolProp BT" pitchFamily="2" charset="2"/>
              </a:rPr>
            </a:br>
            <a:r>
              <a:rPr lang="ru-RU" sz="2800">
                <a:sym typeface="SymbolProp BT" pitchFamily="2" charset="2"/>
              </a:rPr>
              <a:t>		</a:t>
            </a:r>
            <a:r>
              <a:rPr lang="en-US" sz="2800" b="1">
                <a:sym typeface="SymbolProp BT" pitchFamily="2" charset="2"/>
              </a:rPr>
              <a:t>(x, y</a:t>
            </a:r>
            <a:r>
              <a:rPr lang="en-US" sz="2800" b="1" baseline="-25000">
                <a:sym typeface="SymbolProp BT" pitchFamily="2" charset="2"/>
              </a:rPr>
              <a:t>1</a:t>
            </a:r>
            <a:r>
              <a:rPr lang="en-US" sz="2800" b="1">
                <a:sym typeface="SymbolProp BT" pitchFamily="2" charset="2"/>
              </a:rPr>
              <a:t>)  f </a:t>
            </a:r>
            <a:r>
              <a:rPr lang="ru-RU" sz="2800" b="1">
                <a:sym typeface="SymbolProp BT" pitchFamily="2" charset="2"/>
              </a:rPr>
              <a:t> </a:t>
            </a:r>
            <a:r>
              <a:rPr lang="en-US" sz="2800" b="1">
                <a:sym typeface="SymbolProp BT" pitchFamily="2" charset="2"/>
              </a:rPr>
              <a:t>&amp;  (x, y</a:t>
            </a:r>
            <a:r>
              <a:rPr lang="en-US" sz="2800" b="1" baseline="-25000">
                <a:sym typeface="SymbolProp BT" pitchFamily="2" charset="2"/>
              </a:rPr>
              <a:t>2</a:t>
            </a:r>
            <a:r>
              <a:rPr lang="en-US" sz="2800" b="1">
                <a:sym typeface="SymbolProp BT" pitchFamily="2" charset="2"/>
              </a:rPr>
              <a:t>)  f </a:t>
            </a:r>
            <a:r>
              <a:rPr lang="ru-RU" sz="2800" b="1">
                <a:sym typeface="SymbolProp BT" pitchFamily="2" charset="2"/>
              </a:rPr>
              <a:t></a:t>
            </a:r>
            <a:r>
              <a:rPr lang="en-US" sz="2800" b="1">
                <a:sym typeface="SymbolProp BT" pitchFamily="2" charset="2"/>
              </a:rPr>
              <a:t> y</a:t>
            </a:r>
            <a:r>
              <a:rPr lang="en-US" sz="2800" b="1" baseline="-25000">
                <a:sym typeface="SymbolProp BT" pitchFamily="2" charset="2"/>
              </a:rPr>
              <a:t>1</a:t>
            </a:r>
            <a:r>
              <a:rPr lang="en-US" sz="2800" b="1">
                <a:sym typeface="SymbolProp BT" pitchFamily="2" charset="2"/>
              </a:rPr>
              <a:t> = y</a:t>
            </a:r>
            <a:r>
              <a:rPr lang="en-US" sz="2800" b="1" baseline="-25000">
                <a:sym typeface="SymbolProp BT" pitchFamily="2" charset="2"/>
              </a:rPr>
              <a:t>2</a:t>
            </a:r>
            <a:br>
              <a:rPr lang="en-US" sz="2800" b="1" baseline="-25000">
                <a:sym typeface="SymbolProp BT" pitchFamily="2" charset="2"/>
              </a:rPr>
            </a:br>
            <a:endParaRPr lang="en-US" sz="2800" b="1" baseline="-25000">
              <a:sym typeface="SymbolProp BT" pitchFamily="2" charset="2"/>
            </a:endParaRPr>
          </a:p>
          <a:p>
            <a:pPr lvl="1">
              <a:lnSpc>
                <a:spcPct val="90000"/>
              </a:lnSpc>
            </a:pPr>
            <a:r>
              <a:rPr lang="ru-RU" sz="2800" b="1">
                <a:sym typeface="SymbolProp BT" pitchFamily="2" charset="2"/>
              </a:rPr>
              <a:t>Обозначение: </a:t>
            </a:r>
            <a:r>
              <a:rPr lang="en-US" sz="2800" b="1">
                <a:sym typeface="SymbolProp BT" pitchFamily="2" charset="2"/>
              </a:rPr>
              <a:t>(x, y)  f </a:t>
            </a:r>
            <a:r>
              <a:rPr lang="ru-RU" sz="2800" b="1">
                <a:sym typeface="SymbolProp BT" pitchFamily="2" charset="2"/>
              </a:rPr>
              <a:t></a:t>
            </a:r>
            <a:r>
              <a:rPr lang="en-US" sz="2800" b="1">
                <a:sym typeface="SymbolProp BT" pitchFamily="2" charset="2"/>
              </a:rPr>
              <a:t> f(x)=y</a:t>
            </a:r>
            <a:br>
              <a:rPr lang="en-US" sz="2800" b="1">
                <a:sym typeface="SymbolProp BT" pitchFamily="2" charset="2"/>
              </a:rPr>
            </a:br>
            <a:endParaRPr lang="en-US" sz="2800" b="1">
              <a:sym typeface="SymbolProp BT" pitchFamily="2" charset="2"/>
            </a:endParaRPr>
          </a:p>
          <a:p>
            <a:pPr lvl="1">
              <a:lnSpc>
                <a:spcPct val="90000"/>
              </a:lnSpc>
            </a:pPr>
            <a:r>
              <a:rPr lang="ru-RU" sz="2800" b="1">
                <a:sym typeface="SymbolProp BT" pitchFamily="2" charset="2"/>
              </a:rPr>
              <a:t>Обратное отношение:</a:t>
            </a:r>
            <a:br>
              <a:rPr lang="ru-RU" sz="2800" b="1">
                <a:sym typeface="SymbolProp BT" pitchFamily="2" charset="2"/>
              </a:rPr>
            </a:br>
            <a:r>
              <a:rPr lang="ru-RU" sz="2800" b="1">
                <a:sym typeface="SymbolProp BT" pitchFamily="2" charset="2"/>
              </a:rPr>
              <a:t>		</a:t>
            </a:r>
            <a:r>
              <a:rPr lang="en-US" sz="2800" b="1">
                <a:sym typeface="SymbolProp BT" pitchFamily="2" charset="2"/>
              </a:rPr>
              <a:t>f</a:t>
            </a:r>
            <a:r>
              <a:rPr lang="en-US" sz="2800" b="1" baseline="30000">
                <a:sym typeface="SymbolProp BT" pitchFamily="2" charset="2"/>
              </a:rPr>
              <a:t>(-1)</a:t>
            </a:r>
            <a:r>
              <a:rPr lang="en-US" sz="2800" b="1">
                <a:sym typeface="SymbolProp BT" pitchFamily="2" charset="2"/>
              </a:rPr>
              <a:t> = { (y, x) | (x, y)  f } </a:t>
            </a:r>
            <a:r>
              <a:rPr lang="en-US" b="1">
                <a:sym typeface="SymbolProp BT" pitchFamily="2" charset="2"/>
              </a:rPr>
              <a:t> =</a:t>
            </a:r>
            <a:br>
              <a:rPr lang="en-US" b="1">
                <a:sym typeface="SymbolProp BT" pitchFamily="2" charset="2"/>
              </a:rPr>
            </a:br>
            <a:r>
              <a:rPr lang="en-US" b="1">
                <a:sym typeface="SymbolProp BT" pitchFamily="2" charset="2"/>
              </a:rPr>
              <a:t>			 </a:t>
            </a:r>
            <a:r>
              <a:rPr lang="en-US" sz="2800" b="1">
                <a:sym typeface="SymbolProp BT" pitchFamily="2" charset="2"/>
              </a:rPr>
              <a:t> { (y, x) | f(x) = y }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0"/>
            <a:ext cx="8374062" cy="1671638"/>
          </a:xfrm>
        </p:spPr>
        <p:txBody>
          <a:bodyPr/>
          <a:lstStyle/>
          <a:p>
            <a:r>
              <a:rPr lang="ru-RU" sz="4000"/>
              <a:t>Инверсное вычисление: </a:t>
            </a:r>
            <a:r>
              <a:rPr lang="ru-RU" sz="3600"/>
              <a:t>пересечение графика с множеством поиска</a:t>
            </a:r>
          </a:p>
        </p:txBody>
      </p:sp>
      <p:sp>
        <p:nvSpPr>
          <p:cNvPr id="758788" name="Line 4"/>
          <p:cNvSpPr>
            <a:spLocks noChangeShapeType="1"/>
          </p:cNvSpPr>
          <p:nvPr/>
        </p:nvSpPr>
        <p:spPr bwMode="auto">
          <a:xfrm flipV="1">
            <a:off x="284163" y="5845175"/>
            <a:ext cx="6026150" cy="1588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58789" name="Line 5"/>
          <p:cNvSpPr>
            <a:spLocks noChangeShapeType="1"/>
          </p:cNvSpPr>
          <p:nvPr/>
        </p:nvSpPr>
        <p:spPr bwMode="auto">
          <a:xfrm flipV="1">
            <a:off x="958850" y="1858963"/>
            <a:ext cx="0" cy="47371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58791" name="Freeform 7"/>
          <p:cNvSpPr>
            <a:spLocks/>
          </p:cNvSpPr>
          <p:nvPr/>
        </p:nvSpPr>
        <p:spPr bwMode="auto">
          <a:xfrm>
            <a:off x="1169988" y="2689225"/>
            <a:ext cx="4376737" cy="2870200"/>
          </a:xfrm>
          <a:custGeom>
            <a:avLst/>
            <a:gdLst/>
            <a:ahLst/>
            <a:cxnLst>
              <a:cxn ang="0">
                <a:pos x="0" y="2244"/>
              </a:cxn>
              <a:cxn ang="0">
                <a:pos x="292" y="478"/>
              </a:cxn>
              <a:cxn ang="0">
                <a:pos x="632" y="2159"/>
              </a:cxn>
              <a:cxn ang="0">
                <a:pos x="1133" y="1318"/>
              </a:cxn>
              <a:cxn ang="0">
                <a:pos x="1444" y="1800"/>
              </a:cxn>
              <a:cxn ang="0">
                <a:pos x="2181" y="6"/>
              </a:cxn>
              <a:cxn ang="0">
                <a:pos x="3106" y="1838"/>
              </a:cxn>
              <a:cxn ang="0">
                <a:pos x="3956" y="147"/>
              </a:cxn>
              <a:cxn ang="0">
                <a:pos x="4513" y="1262"/>
              </a:cxn>
              <a:cxn ang="0">
                <a:pos x="4749" y="1110"/>
              </a:cxn>
            </a:cxnLst>
            <a:rect l="0" t="0" r="r" b="b"/>
            <a:pathLst>
              <a:path w="4749" h="2299">
                <a:moveTo>
                  <a:pt x="0" y="2244"/>
                </a:moveTo>
                <a:cubicBezTo>
                  <a:pt x="93" y="1368"/>
                  <a:pt x="187" y="492"/>
                  <a:pt x="292" y="478"/>
                </a:cubicBezTo>
                <a:cubicBezTo>
                  <a:pt x="397" y="464"/>
                  <a:pt x="492" y="2019"/>
                  <a:pt x="632" y="2159"/>
                </a:cubicBezTo>
                <a:cubicBezTo>
                  <a:pt x="772" y="2299"/>
                  <a:pt x="998" y="1378"/>
                  <a:pt x="1133" y="1318"/>
                </a:cubicBezTo>
                <a:cubicBezTo>
                  <a:pt x="1268" y="1258"/>
                  <a:pt x="1269" y="2019"/>
                  <a:pt x="1444" y="1800"/>
                </a:cubicBezTo>
                <a:cubicBezTo>
                  <a:pt x="1619" y="1581"/>
                  <a:pt x="1904" y="0"/>
                  <a:pt x="2181" y="6"/>
                </a:cubicBezTo>
                <a:cubicBezTo>
                  <a:pt x="2458" y="12"/>
                  <a:pt x="2810" y="1815"/>
                  <a:pt x="3106" y="1838"/>
                </a:cubicBezTo>
                <a:cubicBezTo>
                  <a:pt x="3402" y="1861"/>
                  <a:pt x="3721" y="243"/>
                  <a:pt x="3956" y="147"/>
                </a:cubicBezTo>
                <a:cubicBezTo>
                  <a:pt x="4191" y="51"/>
                  <a:pt x="4381" y="1101"/>
                  <a:pt x="4513" y="1262"/>
                </a:cubicBezTo>
                <a:cubicBezTo>
                  <a:pt x="4645" y="1423"/>
                  <a:pt x="4697" y="1266"/>
                  <a:pt x="4749" y="1110"/>
                </a:cubicBezTo>
              </a:path>
            </a:pathLst>
          </a:custGeom>
          <a:noFill/>
          <a:ln w="1143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58792" name="Line 8"/>
          <p:cNvSpPr>
            <a:spLocks noChangeShapeType="1"/>
          </p:cNvSpPr>
          <p:nvPr/>
        </p:nvSpPr>
        <p:spPr bwMode="auto">
          <a:xfrm flipV="1">
            <a:off x="958850" y="3657600"/>
            <a:ext cx="5157788" cy="14288"/>
          </a:xfrm>
          <a:prstGeom prst="line">
            <a:avLst/>
          </a:prstGeom>
          <a:noFill/>
          <a:ln w="152400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58793" name="AutoShape 9"/>
          <p:cNvSpPr>
            <a:spLocks noChangeArrowheads="1"/>
          </p:cNvSpPr>
          <p:nvPr/>
        </p:nvSpPr>
        <p:spPr bwMode="auto">
          <a:xfrm>
            <a:off x="4254500" y="6175375"/>
            <a:ext cx="4737100" cy="585788"/>
          </a:xfrm>
          <a:prstGeom prst="wedgeRectCallout">
            <a:avLst>
              <a:gd name="adj1" fmla="val -58009"/>
              <a:gd name="adj2" fmla="val -110977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допустимые данные для </a:t>
            </a:r>
            <a:r>
              <a:rPr lang="en-US" sz="2800">
                <a:solidFill>
                  <a:schemeClr val="tx1"/>
                </a:solidFill>
                <a:effectLst/>
              </a:rPr>
              <a:t>p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58794" name="AutoShape 10"/>
          <p:cNvSpPr>
            <a:spLocks noChangeArrowheads="1"/>
          </p:cNvSpPr>
          <p:nvPr/>
        </p:nvSpPr>
        <p:spPr bwMode="auto">
          <a:xfrm>
            <a:off x="6218238" y="4900613"/>
            <a:ext cx="2698750" cy="585787"/>
          </a:xfrm>
          <a:prstGeom prst="wedgeRectCallout">
            <a:avLst>
              <a:gd name="adj1" fmla="val -119000"/>
              <a:gd name="adj2" fmla="val -129134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график </a:t>
            </a:r>
            <a:r>
              <a:rPr lang="en-US" sz="2800">
                <a:solidFill>
                  <a:schemeClr val="tx1"/>
                </a:solidFill>
                <a:effectLst/>
              </a:rPr>
              <a:t>p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58795" name="AutoShape 11"/>
          <p:cNvSpPr>
            <a:spLocks noChangeArrowheads="1"/>
          </p:cNvSpPr>
          <p:nvPr/>
        </p:nvSpPr>
        <p:spPr bwMode="auto">
          <a:xfrm>
            <a:off x="2176463" y="1779588"/>
            <a:ext cx="5246687" cy="585787"/>
          </a:xfrm>
          <a:prstGeom prst="wedgeRectCallout">
            <a:avLst>
              <a:gd name="adj1" fmla="val -9579"/>
              <a:gd name="adj2" fmla="val 267884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 b="0">
                <a:solidFill>
                  <a:schemeClr val="tx1"/>
                </a:solidFill>
                <a:effectLst/>
              </a:rPr>
              <a:t>io-</a:t>
            </a:r>
            <a:r>
              <a:rPr lang="ru-RU" sz="2800" b="0">
                <a:solidFill>
                  <a:schemeClr val="tx1"/>
                </a:solidFill>
                <a:effectLst/>
              </a:rPr>
              <a:t>класс </a:t>
            </a:r>
            <a:r>
              <a:rPr lang="en-US" sz="2800">
                <a:solidFill>
                  <a:schemeClr val="tx1"/>
                </a:solidFill>
                <a:effectLst/>
              </a:rPr>
              <a:t>( ([</a:t>
            </a:r>
            <a:r>
              <a:rPr lang="en-US" sz="2800">
                <a:solidFill>
                  <a:srgbClr val="990000"/>
                </a:solidFill>
                <a:effectLst/>
              </a:rPr>
              <a:t>E</a:t>
            </a:r>
            <a:r>
              <a:rPr lang="en-US" sz="2800">
                <a:solidFill>
                  <a:schemeClr val="tx1"/>
                </a:solidFill>
                <a:effectLst/>
              </a:rPr>
              <a:t>.1], y), RESTR[</a:t>
            </a:r>
            <a:r>
              <a:rPr lang="ru-RU" sz="2800">
                <a:solidFill>
                  <a:schemeClr val="tx1"/>
                </a:solidFill>
                <a:effectLst/>
              </a:rPr>
              <a:t> </a:t>
            </a:r>
            <a:r>
              <a:rPr lang="en-US" sz="2800">
                <a:solidFill>
                  <a:schemeClr val="tx1"/>
                </a:solidFill>
                <a:effectLst/>
              </a:rPr>
              <a:t>])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grpSp>
        <p:nvGrpSpPr>
          <p:cNvPr id="758803" name="Group 19"/>
          <p:cNvGrpSpPr>
            <a:grpSpLocks/>
          </p:cNvGrpSpPr>
          <p:nvPr/>
        </p:nvGrpSpPr>
        <p:grpSpPr bwMode="auto">
          <a:xfrm>
            <a:off x="1231900" y="3579813"/>
            <a:ext cx="4008438" cy="168275"/>
            <a:chOff x="776" y="2255"/>
            <a:chExt cx="2525" cy="106"/>
          </a:xfrm>
        </p:grpSpPr>
        <p:sp>
          <p:nvSpPr>
            <p:cNvPr id="758797" name="Oval 13"/>
            <p:cNvSpPr>
              <a:spLocks noChangeArrowheads="1"/>
            </p:cNvSpPr>
            <p:nvPr/>
          </p:nvSpPr>
          <p:spPr bwMode="auto">
            <a:xfrm>
              <a:off x="776" y="2255"/>
              <a:ext cx="106" cy="106"/>
            </a:xfrm>
            <a:prstGeom prst="ellipse">
              <a:avLst/>
            </a:prstGeom>
            <a:solidFill>
              <a:srgbClr val="66FF33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58798" name="Oval 14"/>
            <p:cNvSpPr>
              <a:spLocks noChangeArrowheads="1"/>
            </p:cNvSpPr>
            <p:nvPr/>
          </p:nvSpPr>
          <p:spPr bwMode="auto">
            <a:xfrm>
              <a:off x="900" y="2255"/>
              <a:ext cx="106" cy="106"/>
            </a:xfrm>
            <a:prstGeom prst="ellipse">
              <a:avLst/>
            </a:prstGeom>
            <a:solidFill>
              <a:srgbClr val="66FF33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58799" name="Oval 15"/>
            <p:cNvSpPr>
              <a:spLocks noChangeArrowheads="1"/>
            </p:cNvSpPr>
            <p:nvPr/>
          </p:nvSpPr>
          <p:spPr bwMode="auto">
            <a:xfrm>
              <a:off x="1720" y="2255"/>
              <a:ext cx="106" cy="106"/>
            </a:xfrm>
            <a:prstGeom prst="ellipse">
              <a:avLst/>
            </a:prstGeom>
            <a:solidFill>
              <a:srgbClr val="66FF33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58800" name="Oval 16"/>
            <p:cNvSpPr>
              <a:spLocks noChangeArrowheads="1"/>
            </p:cNvSpPr>
            <p:nvPr/>
          </p:nvSpPr>
          <p:spPr bwMode="auto">
            <a:xfrm>
              <a:off x="2182" y="2255"/>
              <a:ext cx="106" cy="106"/>
            </a:xfrm>
            <a:prstGeom prst="ellipse">
              <a:avLst/>
            </a:prstGeom>
            <a:solidFill>
              <a:srgbClr val="66FF33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58801" name="Oval 17"/>
            <p:cNvSpPr>
              <a:spLocks noChangeArrowheads="1"/>
            </p:cNvSpPr>
            <p:nvPr/>
          </p:nvSpPr>
          <p:spPr bwMode="auto">
            <a:xfrm>
              <a:off x="2800" y="2255"/>
              <a:ext cx="106" cy="106"/>
            </a:xfrm>
            <a:prstGeom prst="ellipse">
              <a:avLst/>
            </a:prstGeom>
            <a:solidFill>
              <a:srgbClr val="66FF33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58802" name="Oval 18"/>
            <p:cNvSpPr>
              <a:spLocks noChangeArrowheads="1"/>
            </p:cNvSpPr>
            <p:nvPr/>
          </p:nvSpPr>
          <p:spPr bwMode="auto">
            <a:xfrm>
              <a:off x="3195" y="2255"/>
              <a:ext cx="106" cy="106"/>
            </a:xfrm>
            <a:prstGeom prst="ellipse">
              <a:avLst/>
            </a:prstGeom>
            <a:solidFill>
              <a:srgbClr val="66FF33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793" grpId="0" animBg="1"/>
      <p:bldP spid="758794" grpId="0" animBg="1"/>
      <p:bldP spid="75879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0"/>
            <a:ext cx="8374062" cy="1671638"/>
          </a:xfrm>
        </p:spPr>
        <p:txBody>
          <a:bodyPr/>
          <a:lstStyle/>
          <a:p>
            <a:r>
              <a:rPr lang="ru-RU" sz="4000"/>
              <a:t>Инверсное вычисление: </a:t>
            </a:r>
            <a:r>
              <a:rPr lang="ru-RU" sz="3600"/>
              <a:t>пересечение графика с множеством поиска</a:t>
            </a:r>
          </a:p>
        </p:txBody>
      </p:sp>
      <p:sp>
        <p:nvSpPr>
          <p:cNvPr id="760835" name="Line 3"/>
          <p:cNvSpPr>
            <a:spLocks noChangeShapeType="1"/>
          </p:cNvSpPr>
          <p:nvPr/>
        </p:nvSpPr>
        <p:spPr bwMode="auto">
          <a:xfrm flipV="1">
            <a:off x="284163" y="5845175"/>
            <a:ext cx="6026150" cy="1588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60836" name="Line 4"/>
          <p:cNvSpPr>
            <a:spLocks noChangeShapeType="1"/>
          </p:cNvSpPr>
          <p:nvPr/>
        </p:nvSpPr>
        <p:spPr bwMode="auto">
          <a:xfrm flipV="1">
            <a:off x="958850" y="1858963"/>
            <a:ext cx="0" cy="47371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60837" name="Freeform 5"/>
          <p:cNvSpPr>
            <a:spLocks/>
          </p:cNvSpPr>
          <p:nvPr/>
        </p:nvSpPr>
        <p:spPr bwMode="auto">
          <a:xfrm>
            <a:off x="1169988" y="2689225"/>
            <a:ext cx="4376737" cy="2870200"/>
          </a:xfrm>
          <a:custGeom>
            <a:avLst/>
            <a:gdLst/>
            <a:ahLst/>
            <a:cxnLst>
              <a:cxn ang="0">
                <a:pos x="0" y="2244"/>
              </a:cxn>
              <a:cxn ang="0">
                <a:pos x="292" y="478"/>
              </a:cxn>
              <a:cxn ang="0">
                <a:pos x="632" y="2159"/>
              </a:cxn>
              <a:cxn ang="0">
                <a:pos x="1133" y="1318"/>
              </a:cxn>
              <a:cxn ang="0">
                <a:pos x="1444" y="1800"/>
              </a:cxn>
              <a:cxn ang="0">
                <a:pos x="2181" y="6"/>
              </a:cxn>
              <a:cxn ang="0">
                <a:pos x="3106" y="1838"/>
              </a:cxn>
              <a:cxn ang="0">
                <a:pos x="3956" y="147"/>
              </a:cxn>
              <a:cxn ang="0">
                <a:pos x="4513" y="1262"/>
              </a:cxn>
              <a:cxn ang="0">
                <a:pos x="4749" y="1110"/>
              </a:cxn>
            </a:cxnLst>
            <a:rect l="0" t="0" r="r" b="b"/>
            <a:pathLst>
              <a:path w="4749" h="2299">
                <a:moveTo>
                  <a:pt x="0" y="2244"/>
                </a:moveTo>
                <a:cubicBezTo>
                  <a:pt x="93" y="1368"/>
                  <a:pt x="187" y="492"/>
                  <a:pt x="292" y="478"/>
                </a:cubicBezTo>
                <a:cubicBezTo>
                  <a:pt x="397" y="464"/>
                  <a:pt x="492" y="2019"/>
                  <a:pt x="632" y="2159"/>
                </a:cubicBezTo>
                <a:cubicBezTo>
                  <a:pt x="772" y="2299"/>
                  <a:pt x="998" y="1378"/>
                  <a:pt x="1133" y="1318"/>
                </a:cubicBezTo>
                <a:cubicBezTo>
                  <a:pt x="1268" y="1258"/>
                  <a:pt x="1269" y="2019"/>
                  <a:pt x="1444" y="1800"/>
                </a:cubicBezTo>
                <a:cubicBezTo>
                  <a:pt x="1619" y="1581"/>
                  <a:pt x="1904" y="0"/>
                  <a:pt x="2181" y="6"/>
                </a:cubicBezTo>
                <a:cubicBezTo>
                  <a:pt x="2458" y="12"/>
                  <a:pt x="2810" y="1815"/>
                  <a:pt x="3106" y="1838"/>
                </a:cubicBezTo>
                <a:cubicBezTo>
                  <a:pt x="3402" y="1861"/>
                  <a:pt x="3721" y="243"/>
                  <a:pt x="3956" y="147"/>
                </a:cubicBezTo>
                <a:cubicBezTo>
                  <a:pt x="4191" y="51"/>
                  <a:pt x="4381" y="1101"/>
                  <a:pt x="4513" y="1262"/>
                </a:cubicBezTo>
                <a:cubicBezTo>
                  <a:pt x="4645" y="1423"/>
                  <a:pt x="4697" y="1266"/>
                  <a:pt x="4749" y="1110"/>
                </a:cubicBezTo>
              </a:path>
            </a:pathLst>
          </a:custGeom>
          <a:noFill/>
          <a:ln w="76200" cap="flat" cmpd="sng">
            <a:solidFill>
              <a:srgbClr val="FF9966"/>
            </a:solidFill>
            <a:prstDash val="solid"/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60838" name="Freeform 6"/>
          <p:cNvSpPr>
            <a:spLocks/>
          </p:cNvSpPr>
          <p:nvPr/>
        </p:nvSpPr>
        <p:spPr bwMode="auto">
          <a:xfrm>
            <a:off x="2233613" y="3657600"/>
            <a:ext cx="2563812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15" y="9"/>
              </a:cxn>
            </a:cxnLst>
            <a:rect l="0" t="0" r="r" b="b"/>
            <a:pathLst>
              <a:path w="1615" h="9">
                <a:moveTo>
                  <a:pt x="0" y="0"/>
                </a:moveTo>
                <a:lnTo>
                  <a:pt x="1615" y="9"/>
                </a:lnTo>
              </a:path>
            </a:pathLst>
          </a:custGeom>
          <a:noFill/>
          <a:ln w="152400" cap="flat" cmpd="sng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60843" name="Freeform 11"/>
          <p:cNvSpPr>
            <a:spLocks/>
          </p:cNvSpPr>
          <p:nvPr/>
        </p:nvSpPr>
        <p:spPr bwMode="auto">
          <a:xfrm>
            <a:off x="2219325" y="2705100"/>
            <a:ext cx="2598738" cy="2509838"/>
          </a:xfrm>
          <a:custGeom>
            <a:avLst/>
            <a:gdLst/>
            <a:ahLst/>
            <a:cxnLst>
              <a:cxn ang="0">
                <a:pos x="0" y="997"/>
              </a:cxn>
              <a:cxn ang="0">
                <a:pos x="178" y="1416"/>
              </a:cxn>
              <a:cxn ang="0">
                <a:pos x="606" y="5"/>
              </a:cxn>
              <a:cxn ang="0">
                <a:pos x="1143" y="1445"/>
              </a:cxn>
              <a:cxn ang="0">
                <a:pos x="1637" y="116"/>
              </a:cxn>
            </a:cxnLst>
            <a:rect l="0" t="0" r="r" b="b"/>
            <a:pathLst>
              <a:path w="1637" h="1581">
                <a:moveTo>
                  <a:pt x="0" y="997"/>
                </a:moveTo>
                <a:cubicBezTo>
                  <a:pt x="113" y="1054"/>
                  <a:pt x="77" y="1581"/>
                  <a:pt x="178" y="1416"/>
                </a:cubicBezTo>
                <a:cubicBezTo>
                  <a:pt x="279" y="1251"/>
                  <a:pt x="445" y="0"/>
                  <a:pt x="606" y="5"/>
                </a:cubicBezTo>
                <a:cubicBezTo>
                  <a:pt x="767" y="9"/>
                  <a:pt x="971" y="1427"/>
                  <a:pt x="1143" y="1445"/>
                </a:cubicBezTo>
                <a:cubicBezTo>
                  <a:pt x="1315" y="1464"/>
                  <a:pt x="1444" y="317"/>
                  <a:pt x="1637" y="116"/>
                </a:cubicBezTo>
              </a:path>
            </a:pathLst>
          </a:custGeom>
          <a:noFill/>
          <a:ln w="1143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60844" name="Freeform 12"/>
          <p:cNvSpPr>
            <a:spLocks/>
          </p:cNvSpPr>
          <p:nvPr/>
        </p:nvSpPr>
        <p:spPr bwMode="auto">
          <a:xfrm>
            <a:off x="2276475" y="5845175"/>
            <a:ext cx="2563813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15" y="9"/>
              </a:cxn>
            </a:cxnLst>
            <a:rect l="0" t="0" r="r" b="b"/>
            <a:pathLst>
              <a:path w="1615" h="9">
                <a:moveTo>
                  <a:pt x="0" y="0"/>
                </a:moveTo>
                <a:lnTo>
                  <a:pt x="1615" y="9"/>
                </a:lnTo>
              </a:path>
            </a:pathLst>
          </a:custGeom>
          <a:noFill/>
          <a:ln w="152400" cap="flat" cmpd="sng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60840" name="AutoShape 8"/>
          <p:cNvSpPr>
            <a:spLocks noChangeArrowheads="1"/>
          </p:cNvSpPr>
          <p:nvPr/>
        </p:nvSpPr>
        <p:spPr bwMode="auto">
          <a:xfrm>
            <a:off x="4376738" y="6229350"/>
            <a:ext cx="4767262" cy="585788"/>
          </a:xfrm>
          <a:prstGeom prst="wedgeRectCallout">
            <a:avLst>
              <a:gd name="adj1" fmla="val -30787"/>
              <a:gd name="adj2" fmla="val -118833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допустимые данные для </a:t>
            </a:r>
            <a:r>
              <a:rPr lang="en-US" sz="2800">
                <a:solidFill>
                  <a:schemeClr val="tx1"/>
                </a:solidFill>
                <a:effectLst/>
              </a:rPr>
              <a:t>p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60841" name="AutoShape 9"/>
          <p:cNvSpPr>
            <a:spLocks noChangeArrowheads="1"/>
          </p:cNvSpPr>
          <p:nvPr/>
        </p:nvSpPr>
        <p:spPr bwMode="auto">
          <a:xfrm>
            <a:off x="5637213" y="4672013"/>
            <a:ext cx="3317875" cy="930275"/>
          </a:xfrm>
          <a:prstGeom prst="wedgeRectCallout">
            <a:avLst>
              <a:gd name="adj1" fmla="val -89759"/>
              <a:gd name="adj2" fmla="val -82255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>
                <a:solidFill>
                  <a:schemeClr val="tx1"/>
                </a:solidFill>
                <a:effectLst/>
              </a:rPr>
              <a:t>tab p</a:t>
            </a:r>
            <a:r>
              <a:rPr lang="en-US" sz="2800" b="0">
                <a:solidFill>
                  <a:schemeClr val="tx1"/>
                </a:solidFill>
                <a:effectLst/>
              </a:rPr>
              <a:t> </a:t>
            </a:r>
            <a:r>
              <a:rPr lang="ru-RU" sz="2800" b="0">
                <a:solidFill>
                  <a:schemeClr val="tx1"/>
                </a:solidFill>
                <a:effectLst/>
              </a:rPr>
              <a:t>на </a:t>
            </a:r>
            <a:r>
              <a:rPr lang="en-US" sz="2800">
                <a:solidFill>
                  <a:schemeClr val="tx1"/>
                </a:solidFill>
                <a:effectLst/>
              </a:rPr>
              <a:t>&lt;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in</a:t>
            </a:r>
            <a:r>
              <a:rPr lang="en-US" sz="2800">
                <a:solidFill>
                  <a:schemeClr val="tx1"/>
                </a:solidFill>
                <a:effectLst/>
              </a:rPr>
              <a:t>&gt;</a:t>
            </a:r>
            <a:r>
              <a:rPr lang="en-US" sz="2800" b="0">
                <a:solidFill>
                  <a:schemeClr val="tx1"/>
                </a:solidFill>
                <a:effectLst/>
              </a:rPr>
              <a:t> </a:t>
            </a:r>
            <a:br>
              <a:rPr lang="en-US" sz="2800" b="0">
                <a:solidFill>
                  <a:schemeClr val="tx1"/>
                </a:solidFill>
                <a:effectLst/>
              </a:rPr>
            </a:br>
            <a:r>
              <a:rPr lang="ru-RU" sz="2800" b="0">
                <a:solidFill>
                  <a:schemeClr val="tx1"/>
                </a:solidFill>
                <a:effectLst/>
              </a:rPr>
              <a:t>график </a:t>
            </a:r>
            <a:r>
              <a:rPr lang="en-US" sz="2800">
                <a:solidFill>
                  <a:schemeClr val="tx1"/>
                </a:solidFill>
                <a:effectLst/>
              </a:rPr>
              <a:t>p</a:t>
            </a:r>
            <a:r>
              <a:rPr lang="en-US" sz="2800" b="0">
                <a:solidFill>
                  <a:schemeClr val="tx1"/>
                </a:solidFill>
                <a:effectLst/>
              </a:rPr>
              <a:t> </a:t>
            </a:r>
            <a:r>
              <a:rPr lang="ru-RU" sz="2800" b="0">
                <a:solidFill>
                  <a:schemeClr val="tx1"/>
                </a:solidFill>
                <a:effectLst/>
              </a:rPr>
              <a:t>на </a:t>
            </a:r>
            <a:r>
              <a:rPr lang="en-US" sz="2800">
                <a:solidFill>
                  <a:schemeClr val="tx1"/>
                </a:solidFill>
                <a:effectLst/>
              </a:rPr>
              <a:t>&lt;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in</a:t>
            </a:r>
            <a:r>
              <a:rPr lang="en-US" sz="2800">
                <a:solidFill>
                  <a:schemeClr val="tx1"/>
                </a:solidFill>
                <a:effectLst/>
              </a:rPr>
              <a:t>&gt;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60842" name="AutoShape 10"/>
          <p:cNvSpPr>
            <a:spLocks noChangeArrowheads="1"/>
          </p:cNvSpPr>
          <p:nvPr/>
        </p:nvSpPr>
        <p:spPr bwMode="auto">
          <a:xfrm>
            <a:off x="1903413" y="1833563"/>
            <a:ext cx="7178675" cy="585787"/>
          </a:xfrm>
          <a:prstGeom prst="wedgeRectCallout">
            <a:avLst>
              <a:gd name="adj1" fmla="val -19194"/>
              <a:gd name="adj2" fmla="val 257861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 b="0">
                <a:solidFill>
                  <a:schemeClr val="tx1"/>
                </a:solidFill>
                <a:effectLst/>
              </a:rPr>
              <a:t>io-</a:t>
            </a:r>
            <a:r>
              <a:rPr lang="ru-RU" sz="2800" b="0">
                <a:solidFill>
                  <a:schemeClr val="tx1"/>
                </a:solidFill>
                <a:effectLst/>
              </a:rPr>
              <a:t>класс </a:t>
            </a:r>
            <a:r>
              <a:rPr lang="ru-RU" sz="2800">
                <a:solidFill>
                  <a:schemeClr val="tx1"/>
                </a:solidFill>
                <a:effectLst/>
              </a:rPr>
              <a:t>&lt;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io</a:t>
            </a:r>
            <a:r>
              <a:rPr lang="en-US" sz="2800">
                <a:solidFill>
                  <a:schemeClr val="tx1"/>
                </a:solidFill>
                <a:effectLst/>
              </a:rPr>
              <a:t>&gt; = &lt; (cxs, y), rs&gt;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60845" name="AutoShape 13"/>
          <p:cNvSpPr>
            <a:spLocks noChangeArrowheads="1"/>
          </p:cNvSpPr>
          <p:nvPr/>
        </p:nvSpPr>
        <p:spPr bwMode="auto">
          <a:xfrm>
            <a:off x="71438" y="6240463"/>
            <a:ext cx="3371850" cy="585787"/>
          </a:xfrm>
          <a:prstGeom prst="wedgeRectCallout">
            <a:avLst>
              <a:gd name="adj1" fmla="val 58190"/>
              <a:gd name="adj2" fmla="val -110977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>
                <a:solidFill>
                  <a:schemeClr val="tx1"/>
                </a:solidFill>
                <a:effectLst/>
              </a:rPr>
              <a:t>&lt;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in</a:t>
            </a:r>
            <a:r>
              <a:rPr lang="en-US" sz="2800">
                <a:solidFill>
                  <a:schemeClr val="tx1"/>
                </a:solidFill>
                <a:effectLst/>
              </a:rPr>
              <a:t>&gt;</a:t>
            </a:r>
            <a:r>
              <a:rPr lang="en-US" sz="2800" baseline="-25000">
                <a:solidFill>
                  <a:schemeClr val="tx1"/>
                </a:solidFill>
                <a:effectLst/>
              </a:rPr>
              <a:t> </a:t>
            </a:r>
            <a:r>
              <a:rPr lang="en-US" sz="2800">
                <a:solidFill>
                  <a:schemeClr val="tx1"/>
                </a:solidFill>
                <a:effectLst/>
              </a:rPr>
              <a:t>= &lt;cxs, rs&gt;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60849" name="Oval 17"/>
          <p:cNvSpPr>
            <a:spLocks noChangeArrowheads="1"/>
          </p:cNvSpPr>
          <p:nvPr/>
        </p:nvSpPr>
        <p:spPr bwMode="auto">
          <a:xfrm>
            <a:off x="2730500" y="3579813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60850" name="Oval 18"/>
          <p:cNvSpPr>
            <a:spLocks noChangeArrowheads="1"/>
          </p:cNvSpPr>
          <p:nvPr/>
        </p:nvSpPr>
        <p:spPr bwMode="auto">
          <a:xfrm>
            <a:off x="3463925" y="3579813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60851" name="Oval 19"/>
          <p:cNvSpPr>
            <a:spLocks noChangeArrowheads="1"/>
          </p:cNvSpPr>
          <p:nvPr/>
        </p:nvSpPr>
        <p:spPr bwMode="auto">
          <a:xfrm>
            <a:off x="4445000" y="3579813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840" grpId="0" animBg="1"/>
      <p:bldP spid="760841" grpId="0" animBg="1"/>
      <p:bldP spid="760842" grpId="0" animBg="1"/>
      <p:bldP spid="76084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9" name="Line 3"/>
          <p:cNvSpPr>
            <a:spLocks noChangeShapeType="1"/>
          </p:cNvSpPr>
          <p:nvPr/>
        </p:nvSpPr>
        <p:spPr bwMode="auto">
          <a:xfrm flipV="1">
            <a:off x="284163" y="5845175"/>
            <a:ext cx="6026150" cy="1588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66980" name="Line 4"/>
          <p:cNvSpPr>
            <a:spLocks noChangeShapeType="1"/>
          </p:cNvSpPr>
          <p:nvPr/>
        </p:nvSpPr>
        <p:spPr bwMode="auto">
          <a:xfrm flipV="1">
            <a:off x="958850" y="1858963"/>
            <a:ext cx="0" cy="47371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66981" name="Freeform 5"/>
          <p:cNvSpPr>
            <a:spLocks/>
          </p:cNvSpPr>
          <p:nvPr/>
        </p:nvSpPr>
        <p:spPr bwMode="auto">
          <a:xfrm>
            <a:off x="1169988" y="2689225"/>
            <a:ext cx="4376737" cy="2870200"/>
          </a:xfrm>
          <a:custGeom>
            <a:avLst/>
            <a:gdLst/>
            <a:ahLst/>
            <a:cxnLst>
              <a:cxn ang="0">
                <a:pos x="0" y="2244"/>
              </a:cxn>
              <a:cxn ang="0">
                <a:pos x="292" y="478"/>
              </a:cxn>
              <a:cxn ang="0">
                <a:pos x="632" y="2159"/>
              </a:cxn>
              <a:cxn ang="0">
                <a:pos x="1133" y="1318"/>
              </a:cxn>
              <a:cxn ang="0">
                <a:pos x="1444" y="1800"/>
              </a:cxn>
              <a:cxn ang="0">
                <a:pos x="2181" y="6"/>
              </a:cxn>
              <a:cxn ang="0">
                <a:pos x="3106" y="1838"/>
              </a:cxn>
              <a:cxn ang="0">
                <a:pos x="3956" y="147"/>
              </a:cxn>
              <a:cxn ang="0">
                <a:pos x="4513" y="1262"/>
              </a:cxn>
              <a:cxn ang="0">
                <a:pos x="4749" y="1110"/>
              </a:cxn>
            </a:cxnLst>
            <a:rect l="0" t="0" r="r" b="b"/>
            <a:pathLst>
              <a:path w="4749" h="2299">
                <a:moveTo>
                  <a:pt x="0" y="2244"/>
                </a:moveTo>
                <a:cubicBezTo>
                  <a:pt x="93" y="1368"/>
                  <a:pt x="187" y="492"/>
                  <a:pt x="292" y="478"/>
                </a:cubicBezTo>
                <a:cubicBezTo>
                  <a:pt x="397" y="464"/>
                  <a:pt x="492" y="2019"/>
                  <a:pt x="632" y="2159"/>
                </a:cubicBezTo>
                <a:cubicBezTo>
                  <a:pt x="772" y="2299"/>
                  <a:pt x="998" y="1378"/>
                  <a:pt x="1133" y="1318"/>
                </a:cubicBezTo>
                <a:cubicBezTo>
                  <a:pt x="1268" y="1258"/>
                  <a:pt x="1269" y="2019"/>
                  <a:pt x="1444" y="1800"/>
                </a:cubicBezTo>
                <a:cubicBezTo>
                  <a:pt x="1619" y="1581"/>
                  <a:pt x="1904" y="0"/>
                  <a:pt x="2181" y="6"/>
                </a:cubicBezTo>
                <a:cubicBezTo>
                  <a:pt x="2458" y="12"/>
                  <a:pt x="2810" y="1815"/>
                  <a:pt x="3106" y="1838"/>
                </a:cubicBezTo>
                <a:cubicBezTo>
                  <a:pt x="3402" y="1861"/>
                  <a:pt x="3721" y="243"/>
                  <a:pt x="3956" y="147"/>
                </a:cubicBezTo>
                <a:cubicBezTo>
                  <a:pt x="4191" y="51"/>
                  <a:pt x="4381" y="1101"/>
                  <a:pt x="4513" y="1262"/>
                </a:cubicBezTo>
                <a:cubicBezTo>
                  <a:pt x="4645" y="1423"/>
                  <a:pt x="4697" y="1266"/>
                  <a:pt x="4749" y="1110"/>
                </a:cubicBezTo>
              </a:path>
            </a:pathLst>
          </a:custGeom>
          <a:noFill/>
          <a:ln w="1143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66982" name="Line 6"/>
          <p:cNvSpPr>
            <a:spLocks noChangeShapeType="1"/>
          </p:cNvSpPr>
          <p:nvPr/>
        </p:nvSpPr>
        <p:spPr bwMode="auto">
          <a:xfrm flipV="1">
            <a:off x="914400" y="1752600"/>
            <a:ext cx="3943350" cy="4092575"/>
          </a:xfrm>
          <a:prstGeom prst="line">
            <a:avLst/>
          </a:prstGeom>
          <a:noFill/>
          <a:ln w="152400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66984" name="AutoShape 8"/>
          <p:cNvSpPr>
            <a:spLocks noChangeArrowheads="1"/>
          </p:cNvSpPr>
          <p:nvPr/>
        </p:nvSpPr>
        <p:spPr bwMode="auto">
          <a:xfrm>
            <a:off x="4254500" y="6175375"/>
            <a:ext cx="4737100" cy="585788"/>
          </a:xfrm>
          <a:prstGeom prst="wedgeRectCallout">
            <a:avLst>
              <a:gd name="adj1" fmla="val -58009"/>
              <a:gd name="adj2" fmla="val -110977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допустимые данные для </a:t>
            </a:r>
            <a:r>
              <a:rPr lang="en-US" sz="2800">
                <a:solidFill>
                  <a:schemeClr val="tx1"/>
                </a:solidFill>
                <a:effectLst/>
              </a:rPr>
              <a:t>p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66985" name="AutoShape 9"/>
          <p:cNvSpPr>
            <a:spLocks noChangeArrowheads="1"/>
          </p:cNvSpPr>
          <p:nvPr/>
        </p:nvSpPr>
        <p:spPr bwMode="auto">
          <a:xfrm>
            <a:off x="6218238" y="4900613"/>
            <a:ext cx="2698750" cy="585787"/>
          </a:xfrm>
          <a:prstGeom prst="wedgeRectCallout">
            <a:avLst>
              <a:gd name="adj1" fmla="val -119000"/>
              <a:gd name="adj2" fmla="val -129134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график </a:t>
            </a:r>
            <a:r>
              <a:rPr lang="en-US" sz="2800">
                <a:solidFill>
                  <a:schemeClr val="tx1"/>
                </a:solidFill>
                <a:effectLst/>
              </a:rPr>
              <a:t>p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66986" name="AutoShape 10"/>
          <p:cNvSpPr>
            <a:spLocks noChangeArrowheads="1"/>
          </p:cNvSpPr>
          <p:nvPr/>
        </p:nvSpPr>
        <p:spPr bwMode="auto">
          <a:xfrm>
            <a:off x="3536950" y="2093913"/>
            <a:ext cx="5543550" cy="465137"/>
          </a:xfrm>
          <a:prstGeom prst="wedgeRectCallout">
            <a:avLst>
              <a:gd name="adj1" fmla="val -43157"/>
              <a:gd name="adj2" fmla="val 115190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2800">
                <a:solidFill>
                  <a:schemeClr val="tx1"/>
                </a:solidFill>
                <a:effectLst/>
              </a:rPr>
              <a:t>&lt;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io</a:t>
            </a:r>
            <a:r>
              <a:rPr lang="en-US" sz="2800">
                <a:solidFill>
                  <a:schemeClr val="tx1"/>
                </a:solidFill>
                <a:effectLst/>
              </a:rPr>
              <a:t>&gt; = &lt;([</a:t>
            </a:r>
            <a:r>
              <a:rPr lang="en-US" sz="2800">
                <a:solidFill>
                  <a:srgbClr val="990000"/>
                </a:solidFill>
                <a:effectLst/>
              </a:rPr>
              <a:t>E</a:t>
            </a:r>
            <a:r>
              <a:rPr lang="en-US" sz="2800">
                <a:solidFill>
                  <a:schemeClr val="tx1"/>
                </a:solidFill>
                <a:effectLst/>
              </a:rPr>
              <a:t>.1], </a:t>
            </a:r>
            <a:r>
              <a:rPr lang="en-US" sz="2800">
                <a:solidFill>
                  <a:srgbClr val="990000"/>
                </a:solidFill>
                <a:effectLst/>
              </a:rPr>
              <a:t>E</a:t>
            </a:r>
            <a:r>
              <a:rPr lang="en-US" sz="2800">
                <a:solidFill>
                  <a:schemeClr val="tx1"/>
                </a:solidFill>
                <a:effectLst/>
              </a:rPr>
              <a:t>.1), RESTR[ ]&gt;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66988" name="Oval 12"/>
          <p:cNvSpPr>
            <a:spLocks noChangeArrowheads="1"/>
          </p:cNvSpPr>
          <p:nvPr/>
        </p:nvSpPr>
        <p:spPr bwMode="auto">
          <a:xfrm>
            <a:off x="1577975" y="4987925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66989" name="Oval 13"/>
          <p:cNvSpPr>
            <a:spLocks noChangeArrowheads="1"/>
          </p:cNvSpPr>
          <p:nvPr/>
        </p:nvSpPr>
        <p:spPr bwMode="auto">
          <a:xfrm>
            <a:off x="2012950" y="4538663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66990" name="Oval 14"/>
          <p:cNvSpPr>
            <a:spLocks noChangeArrowheads="1"/>
          </p:cNvSpPr>
          <p:nvPr/>
        </p:nvSpPr>
        <p:spPr bwMode="auto">
          <a:xfrm>
            <a:off x="2206625" y="4330700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66991" name="Oval 15"/>
          <p:cNvSpPr>
            <a:spLocks noChangeArrowheads="1"/>
          </p:cNvSpPr>
          <p:nvPr/>
        </p:nvSpPr>
        <p:spPr bwMode="auto">
          <a:xfrm>
            <a:off x="2684463" y="3835400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66992" name="Oval 16"/>
          <p:cNvSpPr>
            <a:spLocks noChangeArrowheads="1"/>
          </p:cNvSpPr>
          <p:nvPr/>
        </p:nvSpPr>
        <p:spPr bwMode="auto">
          <a:xfrm>
            <a:off x="3365500" y="3127375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66995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Инверсное вычисление:</a:t>
            </a:r>
            <a:r>
              <a:rPr lang="en-US" sz="4000"/>
              <a:t> </a:t>
            </a:r>
            <a:r>
              <a:rPr lang="ru-RU" sz="4000"/>
              <a:t>вперед к симметрии!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6984" grpId="0" animBg="1"/>
      <p:bldP spid="766985" grpId="0" animBg="1"/>
      <p:bldP spid="76698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1" name="Line 3"/>
          <p:cNvSpPr>
            <a:spLocks noChangeShapeType="1"/>
          </p:cNvSpPr>
          <p:nvPr/>
        </p:nvSpPr>
        <p:spPr bwMode="auto">
          <a:xfrm flipV="1">
            <a:off x="284163" y="5845175"/>
            <a:ext cx="6026150" cy="1588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64932" name="Line 4"/>
          <p:cNvSpPr>
            <a:spLocks noChangeShapeType="1"/>
          </p:cNvSpPr>
          <p:nvPr/>
        </p:nvSpPr>
        <p:spPr bwMode="auto">
          <a:xfrm flipV="1">
            <a:off x="958850" y="1858963"/>
            <a:ext cx="0" cy="47371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64933" name="Freeform 5"/>
          <p:cNvSpPr>
            <a:spLocks/>
          </p:cNvSpPr>
          <p:nvPr/>
        </p:nvSpPr>
        <p:spPr bwMode="auto">
          <a:xfrm>
            <a:off x="1169988" y="2689225"/>
            <a:ext cx="4376737" cy="2870200"/>
          </a:xfrm>
          <a:custGeom>
            <a:avLst/>
            <a:gdLst/>
            <a:ahLst/>
            <a:cxnLst>
              <a:cxn ang="0">
                <a:pos x="0" y="2244"/>
              </a:cxn>
              <a:cxn ang="0">
                <a:pos x="292" y="478"/>
              </a:cxn>
              <a:cxn ang="0">
                <a:pos x="632" y="2159"/>
              </a:cxn>
              <a:cxn ang="0">
                <a:pos x="1133" y="1318"/>
              </a:cxn>
              <a:cxn ang="0">
                <a:pos x="1444" y="1800"/>
              </a:cxn>
              <a:cxn ang="0">
                <a:pos x="2181" y="6"/>
              </a:cxn>
              <a:cxn ang="0">
                <a:pos x="3106" y="1838"/>
              </a:cxn>
              <a:cxn ang="0">
                <a:pos x="3956" y="147"/>
              </a:cxn>
              <a:cxn ang="0">
                <a:pos x="4513" y="1262"/>
              </a:cxn>
              <a:cxn ang="0">
                <a:pos x="4749" y="1110"/>
              </a:cxn>
            </a:cxnLst>
            <a:rect l="0" t="0" r="r" b="b"/>
            <a:pathLst>
              <a:path w="4749" h="2299">
                <a:moveTo>
                  <a:pt x="0" y="2244"/>
                </a:moveTo>
                <a:cubicBezTo>
                  <a:pt x="93" y="1368"/>
                  <a:pt x="187" y="492"/>
                  <a:pt x="292" y="478"/>
                </a:cubicBezTo>
                <a:cubicBezTo>
                  <a:pt x="397" y="464"/>
                  <a:pt x="492" y="2019"/>
                  <a:pt x="632" y="2159"/>
                </a:cubicBezTo>
                <a:cubicBezTo>
                  <a:pt x="772" y="2299"/>
                  <a:pt x="998" y="1378"/>
                  <a:pt x="1133" y="1318"/>
                </a:cubicBezTo>
                <a:cubicBezTo>
                  <a:pt x="1268" y="1258"/>
                  <a:pt x="1269" y="2019"/>
                  <a:pt x="1444" y="1800"/>
                </a:cubicBezTo>
                <a:cubicBezTo>
                  <a:pt x="1619" y="1581"/>
                  <a:pt x="1904" y="0"/>
                  <a:pt x="2181" y="6"/>
                </a:cubicBezTo>
                <a:cubicBezTo>
                  <a:pt x="2458" y="12"/>
                  <a:pt x="2810" y="1815"/>
                  <a:pt x="3106" y="1838"/>
                </a:cubicBezTo>
                <a:cubicBezTo>
                  <a:pt x="3402" y="1861"/>
                  <a:pt x="3721" y="243"/>
                  <a:pt x="3956" y="147"/>
                </a:cubicBezTo>
                <a:cubicBezTo>
                  <a:pt x="4191" y="51"/>
                  <a:pt x="4381" y="1101"/>
                  <a:pt x="4513" y="1262"/>
                </a:cubicBezTo>
                <a:cubicBezTo>
                  <a:pt x="4645" y="1423"/>
                  <a:pt x="4697" y="1266"/>
                  <a:pt x="4749" y="1110"/>
                </a:cubicBezTo>
              </a:path>
            </a:pathLst>
          </a:custGeom>
          <a:noFill/>
          <a:ln w="76200" cap="flat" cmpd="sng">
            <a:solidFill>
              <a:srgbClr val="FF9966"/>
            </a:solidFill>
            <a:prstDash val="solid"/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64935" name="Freeform 7"/>
          <p:cNvSpPr>
            <a:spLocks/>
          </p:cNvSpPr>
          <p:nvPr/>
        </p:nvSpPr>
        <p:spPr bwMode="auto">
          <a:xfrm>
            <a:off x="2219325" y="2705100"/>
            <a:ext cx="2598738" cy="2509838"/>
          </a:xfrm>
          <a:custGeom>
            <a:avLst/>
            <a:gdLst/>
            <a:ahLst/>
            <a:cxnLst>
              <a:cxn ang="0">
                <a:pos x="0" y="997"/>
              </a:cxn>
              <a:cxn ang="0">
                <a:pos x="178" y="1416"/>
              </a:cxn>
              <a:cxn ang="0">
                <a:pos x="606" y="5"/>
              </a:cxn>
              <a:cxn ang="0">
                <a:pos x="1143" y="1445"/>
              </a:cxn>
              <a:cxn ang="0">
                <a:pos x="1637" y="116"/>
              </a:cxn>
            </a:cxnLst>
            <a:rect l="0" t="0" r="r" b="b"/>
            <a:pathLst>
              <a:path w="1637" h="1581">
                <a:moveTo>
                  <a:pt x="0" y="997"/>
                </a:moveTo>
                <a:cubicBezTo>
                  <a:pt x="113" y="1054"/>
                  <a:pt x="77" y="1581"/>
                  <a:pt x="178" y="1416"/>
                </a:cubicBezTo>
                <a:cubicBezTo>
                  <a:pt x="279" y="1251"/>
                  <a:pt x="445" y="0"/>
                  <a:pt x="606" y="5"/>
                </a:cubicBezTo>
                <a:cubicBezTo>
                  <a:pt x="767" y="9"/>
                  <a:pt x="971" y="1427"/>
                  <a:pt x="1143" y="1445"/>
                </a:cubicBezTo>
                <a:cubicBezTo>
                  <a:pt x="1315" y="1464"/>
                  <a:pt x="1444" y="317"/>
                  <a:pt x="1637" y="116"/>
                </a:cubicBezTo>
              </a:path>
            </a:pathLst>
          </a:custGeom>
          <a:noFill/>
          <a:ln w="1143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64936" name="Freeform 8"/>
          <p:cNvSpPr>
            <a:spLocks/>
          </p:cNvSpPr>
          <p:nvPr/>
        </p:nvSpPr>
        <p:spPr bwMode="auto">
          <a:xfrm>
            <a:off x="2276475" y="5845175"/>
            <a:ext cx="2563813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15" y="9"/>
              </a:cxn>
            </a:cxnLst>
            <a:rect l="0" t="0" r="r" b="b"/>
            <a:pathLst>
              <a:path w="1615" h="9">
                <a:moveTo>
                  <a:pt x="0" y="0"/>
                </a:moveTo>
                <a:lnTo>
                  <a:pt x="1615" y="9"/>
                </a:lnTo>
              </a:path>
            </a:pathLst>
          </a:custGeom>
          <a:noFill/>
          <a:ln w="152400" cap="flat" cmpd="sng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64938" name="AutoShape 10"/>
          <p:cNvSpPr>
            <a:spLocks noChangeArrowheads="1"/>
          </p:cNvSpPr>
          <p:nvPr/>
        </p:nvSpPr>
        <p:spPr bwMode="auto">
          <a:xfrm>
            <a:off x="4292600" y="6229350"/>
            <a:ext cx="4737100" cy="585788"/>
          </a:xfrm>
          <a:prstGeom prst="wedgeRectCallout">
            <a:avLst>
              <a:gd name="adj1" fmla="val -28889"/>
              <a:gd name="adj2" fmla="val -118833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допустимые данные для </a:t>
            </a:r>
            <a:r>
              <a:rPr lang="en-US" sz="2800">
                <a:solidFill>
                  <a:schemeClr val="tx1"/>
                </a:solidFill>
                <a:effectLst/>
              </a:rPr>
              <a:t>p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64939" name="AutoShape 11"/>
          <p:cNvSpPr>
            <a:spLocks noChangeArrowheads="1"/>
          </p:cNvSpPr>
          <p:nvPr/>
        </p:nvSpPr>
        <p:spPr bwMode="auto">
          <a:xfrm>
            <a:off x="5637213" y="4672013"/>
            <a:ext cx="3317875" cy="930275"/>
          </a:xfrm>
          <a:prstGeom prst="wedgeRectCallout">
            <a:avLst>
              <a:gd name="adj1" fmla="val -89759"/>
              <a:gd name="adj2" fmla="val -82255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>
                <a:solidFill>
                  <a:schemeClr val="tx1"/>
                </a:solidFill>
                <a:effectLst/>
              </a:rPr>
              <a:t>tab p</a:t>
            </a:r>
            <a:r>
              <a:rPr lang="en-US" sz="2800" b="0">
                <a:solidFill>
                  <a:schemeClr val="tx1"/>
                </a:solidFill>
                <a:effectLst/>
              </a:rPr>
              <a:t> </a:t>
            </a:r>
            <a:r>
              <a:rPr lang="ru-RU" sz="2800" b="0">
                <a:solidFill>
                  <a:schemeClr val="tx1"/>
                </a:solidFill>
                <a:effectLst/>
              </a:rPr>
              <a:t>на </a:t>
            </a:r>
            <a:r>
              <a:rPr lang="en-US" sz="2800">
                <a:solidFill>
                  <a:schemeClr val="tx1"/>
                </a:solidFill>
                <a:effectLst/>
              </a:rPr>
              <a:t>&lt;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in</a:t>
            </a:r>
            <a:r>
              <a:rPr lang="en-US" sz="2800">
                <a:solidFill>
                  <a:schemeClr val="tx1"/>
                </a:solidFill>
                <a:effectLst/>
              </a:rPr>
              <a:t>&gt;</a:t>
            </a:r>
            <a:r>
              <a:rPr lang="en-US" sz="2800" b="0">
                <a:solidFill>
                  <a:schemeClr val="tx1"/>
                </a:solidFill>
                <a:effectLst/>
              </a:rPr>
              <a:t> </a:t>
            </a:r>
            <a:br>
              <a:rPr lang="en-US" sz="2800" b="0">
                <a:solidFill>
                  <a:schemeClr val="tx1"/>
                </a:solidFill>
                <a:effectLst/>
              </a:rPr>
            </a:br>
            <a:r>
              <a:rPr lang="ru-RU" sz="2800" b="0">
                <a:solidFill>
                  <a:schemeClr val="tx1"/>
                </a:solidFill>
                <a:effectLst/>
              </a:rPr>
              <a:t>график </a:t>
            </a:r>
            <a:r>
              <a:rPr lang="en-US" sz="2800">
                <a:solidFill>
                  <a:schemeClr val="tx1"/>
                </a:solidFill>
                <a:effectLst/>
              </a:rPr>
              <a:t>p</a:t>
            </a:r>
            <a:r>
              <a:rPr lang="en-US" sz="2800" b="0">
                <a:solidFill>
                  <a:schemeClr val="tx1"/>
                </a:solidFill>
                <a:effectLst/>
              </a:rPr>
              <a:t> </a:t>
            </a:r>
            <a:r>
              <a:rPr lang="ru-RU" sz="2800" b="0">
                <a:solidFill>
                  <a:schemeClr val="tx1"/>
                </a:solidFill>
                <a:effectLst/>
              </a:rPr>
              <a:t>на </a:t>
            </a:r>
            <a:r>
              <a:rPr lang="en-US" sz="2800">
                <a:solidFill>
                  <a:schemeClr val="tx1"/>
                </a:solidFill>
                <a:effectLst/>
              </a:rPr>
              <a:t>&lt;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in</a:t>
            </a:r>
            <a:r>
              <a:rPr lang="en-US" sz="2800">
                <a:solidFill>
                  <a:schemeClr val="tx1"/>
                </a:solidFill>
                <a:effectLst/>
              </a:rPr>
              <a:t>&gt;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64941" name="AutoShape 13"/>
          <p:cNvSpPr>
            <a:spLocks noChangeArrowheads="1"/>
          </p:cNvSpPr>
          <p:nvPr/>
        </p:nvSpPr>
        <p:spPr bwMode="auto">
          <a:xfrm>
            <a:off x="42863" y="6240463"/>
            <a:ext cx="3432175" cy="585787"/>
          </a:xfrm>
          <a:prstGeom prst="wedgeRectCallout">
            <a:avLst>
              <a:gd name="adj1" fmla="val 56292"/>
              <a:gd name="adj2" fmla="val -110977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>
                <a:solidFill>
                  <a:schemeClr val="tx1"/>
                </a:solidFill>
                <a:effectLst/>
              </a:rPr>
              <a:t>&lt;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in</a:t>
            </a:r>
            <a:r>
              <a:rPr lang="en-US" sz="2800">
                <a:solidFill>
                  <a:schemeClr val="tx1"/>
                </a:solidFill>
                <a:effectLst/>
              </a:rPr>
              <a:t>&gt;</a:t>
            </a:r>
            <a:r>
              <a:rPr lang="en-US" sz="2800" baseline="-25000">
                <a:solidFill>
                  <a:schemeClr val="tx1"/>
                </a:solidFill>
                <a:effectLst/>
              </a:rPr>
              <a:t> </a:t>
            </a:r>
            <a:r>
              <a:rPr lang="en-US" sz="2800">
                <a:solidFill>
                  <a:schemeClr val="tx1"/>
                </a:solidFill>
                <a:effectLst/>
              </a:rPr>
              <a:t>= &lt;ce, rs&gt;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64934" name="Freeform 6"/>
          <p:cNvSpPr>
            <a:spLocks/>
          </p:cNvSpPr>
          <p:nvPr/>
        </p:nvSpPr>
        <p:spPr bwMode="auto">
          <a:xfrm>
            <a:off x="2219325" y="1738313"/>
            <a:ext cx="2667000" cy="2759075"/>
          </a:xfrm>
          <a:custGeom>
            <a:avLst/>
            <a:gdLst/>
            <a:ahLst/>
            <a:cxnLst>
              <a:cxn ang="0">
                <a:pos x="0" y="1738"/>
              </a:cxn>
              <a:cxn ang="0">
                <a:pos x="1680" y="0"/>
              </a:cxn>
            </a:cxnLst>
            <a:rect l="0" t="0" r="r" b="b"/>
            <a:pathLst>
              <a:path w="1680" h="1738">
                <a:moveTo>
                  <a:pt x="0" y="1738"/>
                </a:moveTo>
                <a:lnTo>
                  <a:pt x="1680" y="0"/>
                </a:lnTo>
              </a:path>
            </a:pathLst>
          </a:custGeom>
          <a:noFill/>
          <a:ln w="152400" cap="flat" cmpd="sng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64949" name="AutoShape 21"/>
          <p:cNvSpPr>
            <a:spLocks noChangeArrowheads="1"/>
          </p:cNvSpPr>
          <p:nvPr/>
        </p:nvSpPr>
        <p:spPr bwMode="auto">
          <a:xfrm>
            <a:off x="5148263" y="2093913"/>
            <a:ext cx="3932237" cy="465137"/>
          </a:xfrm>
          <a:prstGeom prst="wedgeRectCallout">
            <a:avLst>
              <a:gd name="adj1" fmla="val -81329"/>
              <a:gd name="adj2" fmla="val 115190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2800">
                <a:solidFill>
                  <a:schemeClr val="tx1"/>
                </a:solidFill>
                <a:effectLst/>
              </a:rPr>
              <a:t>&lt;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io</a:t>
            </a:r>
            <a:r>
              <a:rPr lang="en-US" sz="2800">
                <a:solidFill>
                  <a:schemeClr val="tx1"/>
                </a:solidFill>
                <a:effectLst/>
              </a:rPr>
              <a:t>&gt; = &lt;([ce],ce), rs&gt;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64950" name="Oval 22"/>
          <p:cNvSpPr>
            <a:spLocks noChangeArrowheads="1"/>
          </p:cNvSpPr>
          <p:nvPr/>
        </p:nvSpPr>
        <p:spPr bwMode="auto">
          <a:xfrm>
            <a:off x="2206625" y="4330700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64951" name="Oval 23"/>
          <p:cNvSpPr>
            <a:spLocks noChangeArrowheads="1"/>
          </p:cNvSpPr>
          <p:nvPr/>
        </p:nvSpPr>
        <p:spPr bwMode="auto">
          <a:xfrm>
            <a:off x="2684463" y="3835400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64952" name="Oval 24"/>
          <p:cNvSpPr>
            <a:spLocks noChangeArrowheads="1"/>
          </p:cNvSpPr>
          <p:nvPr/>
        </p:nvSpPr>
        <p:spPr bwMode="auto">
          <a:xfrm>
            <a:off x="3365500" y="3127375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64954" name="Rectangle 26"/>
          <p:cNvSpPr>
            <a:spLocks noGrp="1" noChangeArrowheads="1"/>
          </p:cNvSpPr>
          <p:nvPr>
            <p:ph type="title"/>
          </p:nvPr>
        </p:nvSpPr>
        <p:spPr>
          <a:xfrm>
            <a:off x="708025" y="244475"/>
            <a:ext cx="8343900" cy="1143000"/>
          </a:xfrm>
          <a:noFill/>
          <a:ln/>
        </p:spPr>
        <p:txBody>
          <a:bodyPr/>
          <a:lstStyle/>
          <a:p>
            <a:r>
              <a:rPr lang="ru-RU" sz="4000"/>
              <a:t>Инверсное вычисление:</a:t>
            </a:r>
            <a:r>
              <a:rPr lang="en-US" sz="4000"/>
              <a:t> </a:t>
            </a:r>
            <a:r>
              <a:rPr lang="ru-RU" sz="4000"/>
              <a:t>вперед к симметрии!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4938" grpId="0" animBg="1"/>
      <p:bldP spid="764939" grpId="0" animBg="1"/>
      <p:bldP spid="764941" grpId="0" animBg="1"/>
      <p:bldP spid="76494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Line 2"/>
          <p:cNvSpPr>
            <a:spLocks noChangeShapeType="1"/>
          </p:cNvSpPr>
          <p:nvPr/>
        </p:nvSpPr>
        <p:spPr bwMode="auto">
          <a:xfrm flipV="1">
            <a:off x="284163" y="5845175"/>
            <a:ext cx="6026150" cy="1588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71075" name="Line 3"/>
          <p:cNvSpPr>
            <a:spLocks noChangeShapeType="1"/>
          </p:cNvSpPr>
          <p:nvPr/>
        </p:nvSpPr>
        <p:spPr bwMode="auto">
          <a:xfrm flipV="1">
            <a:off x="958850" y="1858963"/>
            <a:ext cx="0" cy="47371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71076" name="Freeform 4"/>
          <p:cNvSpPr>
            <a:spLocks/>
          </p:cNvSpPr>
          <p:nvPr/>
        </p:nvSpPr>
        <p:spPr bwMode="auto">
          <a:xfrm>
            <a:off x="1169988" y="2689225"/>
            <a:ext cx="4376737" cy="2870200"/>
          </a:xfrm>
          <a:custGeom>
            <a:avLst/>
            <a:gdLst/>
            <a:ahLst/>
            <a:cxnLst>
              <a:cxn ang="0">
                <a:pos x="0" y="2244"/>
              </a:cxn>
              <a:cxn ang="0">
                <a:pos x="292" y="478"/>
              </a:cxn>
              <a:cxn ang="0">
                <a:pos x="632" y="2159"/>
              </a:cxn>
              <a:cxn ang="0">
                <a:pos x="1133" y="1318"/>
              </a:cxn>
              <a:cxn ang="0">
                <a:pos x="1444" y="1800"/>
              </a:cxn>
              <a:cxn ang="0">
                <a:pos x="2181" y="6"/>
              </a:cxn>
              <a:cxn ang="0">
                <a:pos x="3106" y="1838"/>
              </a:cxn>
              <a:cxn ang="0">
                <a:pos x="3956" y="147"/>
              </a:cxn>
              <a:cxn ang="0">
                <a:pos x="4513" y="1262"/>
              </a:cxn>
              <a:cxn ang="0">
                <a:pos x="4749" y="1110"/>
              </a:cxn>
            </a:cxnLst>
            <a:rect l="0" t="0" r="r" b="b"/>
            <a:pathLst>
              <a:path w="4749" h="2299">
                <a:moveTo>
                  <a:pt x="0" y="2244"/>
                </a:moveTo>
                <a:cubicBezTo>
                  <a:pt x="93" y="1368"/>
                  <a:pt x="187" y="492"/>
                  <a:pt x="292" y="478"/>
                </a:cubicBezTo>
                <a:cubicBezTo>
                  <a:pt x="397" y="464"/>
                  <a:pt x="492" y="2019"/>
                  <a:pt x="632" y="2159"/>
                </a:cubicBezTo>
                <a:cubicBezTo>
                  <a:pt x="772" y="2299"/>
                  <a:pt x="998" y="1378"/>
                  <a:pt x="1133" y="1318"/>
                </a:cubicBezTo>
                <a:cubicBezTo>
                  <a:pt x="1268" y="1258"/>
                  <a:pt x="1269" y="2019"/>
                  <a:pt x="1444" y="1800"/>
                </a:cubicBezTo>
                <a:cubicBezTo>
                  <a:pt x="1619" y="1581"/>
                  <a:pt x="1904" y="0"/>
                  <a:pt x="2181" y="6"/>
                </a:cubicBezTo>
                <a:cubicBezTo>
                  <a:pt x="2458" y="12"/>
                  <a:pt x="2810" y="1815"/>
                  <a:pt x="3106" y="1838"/>
                </a:cubicBezTo>
                <a:cubicBezTo>
                  <a:pt x="3402" y="1861"/>
                  <a:pt x="3721" y="243"/>
                  <a:pt x="3956" y="147"/>
                </a:cubicBezTo>
                <a:cubicBezTo>
                  <a:pt x="4191" y="51"/>
                  <a:pt x="4381" y="1101"/>
                  <a:pt x="4513" y="1262"/>
                </a:cubicBezTo>
                <a:cubicBezTo>
                  <a:pt x="4645" y="1423"/>
                  <a:pt x="4697" y="1266"/>
                  <a:pt x="4749" y="1110"/>
                </a:cubicBezTo>
              </a:path>
            </a:pathLst>
          </a:custGeom>
          <a:noFill/>
          <a:ln w="76200" cap="flat" cmpd="sng">
            <a:solidFill>
              <a:srgbClr val="FF9966"/>
            </a:solidFill>
            <a:prstDash val="solid"/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71077" name="Freeform 5"/>
          <p:cNvSpPr>
            <a:spLocks/>
          </p:cNvSpPr>
          <p:nvPr/>
        </p:nvSpPr>
        <p:spPr bwMode="auto">
          <a:xfrm>
            <a:off x="2219325" y="2705100"/>
            <a:ext cx="2598738" cy="2509838"/>
          </a:xfrm>
          <a:custGeom>
            <a:avLst/>
            <a:gdLst/>
            <a:ahLst/>
            <a:cxnLst>
              <a:cxn ang="0">
                <a:pos x="0" y="997"/>
              </a:cxn>
              <a:cxn ang="0">
                <a:pos x="178" y="1416"/>
              </a:cxn>
              <a:cxn ang="0">
                <a:pos x="606" y="5"/>
              </a:cxn>
              <a:cxn ang="0">
                <a:pos x="1143" y="1445"/>
              </a:cxn>
              <a:cxn ang="0">
                <a:pos x="1637" y="116"/>
              </a:cxn>
            </a:cxnLst>
            <a:rect l="0" t="0" r="r" b="b"/>
            <a:pathLst>
              <a:path w="1637" h="1581">
                <a:moveTo>
                  <a:pt x="0" y="997"/>
                </a:moveTo>
                <a:cubicBezTo>
                  <a:pt x="113" y="1054"/>
                  <a:pt x="77" y="1581"/>
                  <a:pt x="178" y="1416"/>
                </a:cubicBezTo>
                <a:cubicBezTo>
                  <a:pt x="279" y="1251"/>
                  <a:pt x="445" y="0"/>
                  <a:pt x="606" y="5"/>
                </a:cubicBezTo>
                <a:cubicBezTo>
                  <a:pt x="767" y="9"/>
                  <a:pt x="971" y="1427"/>
                  <a:pt x="1143" y="1445"/>
                </a:cubicBezTo>
                <a:cubicBezTo>
                  <a:pt x="1315" y="1464"/>
                  <a:pt x="1444" y="317"/>
                  <a:pt x="1637" y="116"/>
                </a:cubicBezTo>
              </a:path>
            </a:pathLst>
          </a:custGeom>
          <a:noFill/>
          <a:ln w="1143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71078" name="Freeform 6"/>
          <p:cNvSpPr>
            <a:spLocks/>
          </p:cNvSpPr>
          <p:nvPr/>
        </p:nvSpPr>
        <p:spPr bwMode="auto">
          <a:xfrm>
            <a:off x="2276475" y="5845175"/>
            <a:ext cx="2563813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15" y="9"/>
              </a:cxn>
            </a:cxnLst>
            <a:rect l="0" t="0" r="r" b="b"/>
            <a:pathLst>
              <a:path w="1615" h="9">
                <a:moveTo>
                  <a:pt x="0" y="0"/>
                </a:moveTo>
                <a:lnTo>
                  <a:pt x="1615" y="9"/>
                </a:lnTo>
              </a:path>
            </a:pathLst>
          </a:custGeom>
          <a:noFill/>
          <a:ln w="152400" cap="flat" cmpd="sng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71079" name="AutoShape 7"/>
          <p:cNvSpPr>
            <a:spLocks noChangeArrowheads="1"/>
          </p:cNvSpPr>
          <p:nvPr/>
        </p:nvSpPr>
        <p:spPr bwMode="auto">
          <a:xfrm>
            <a:off x="4292600" y="6229350"/>
            <a:ext cx="4737100" cy="585788"/>
          </a:xfrm>
          <a:prstGeom prst="wedgeRectCallout">
            <a:avLst>
              <a:gd name="adj1" fmla="val -28889"/>
              <a:gd name="adj2" fmla="val -118833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допустимые данные для </a:t>
            </a:r>
            <a:r>
              <a:rPr lang="en-US" sz="2800">
                <a:solidFill>
                  <a:schemeClr val="tx1"/>
                </a:solidFill>
                <a:effectLst/>
              </a:rPr>
              <a:t>p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71080" name="AutoShape 8"/>
          <p:cNvSpPr>
            <a:spLocks noChangeArrowheads="1"/>
          </p:cNvSpPr>
          <p:nvPr/>
        </p:nvSpPr>
        <p:spPr bwMode="auto">
          <a:xfrm>
            <a:off x="5637213" y="4672013"/>
            <a:ext cx="3317875" cy="930275"/>
          </a:xfrm>
          <a:prstGeom prst="wedgeRectCallout">
            <a:avLst>
              <a:gd name="adj1" fmla="val -92009"/>
              <a:gd name="adj2" fmla="val -40273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>
                <a:solidFill>
                  <a:schemeClr val="tx1"/>
                </a:solidFill>
                <a:effectLst/>
              </a:rPr>
              <a:t>tab p</a:t>
            </a:r>
            <a:r>
              <a:rPr lang="en-US" sz="2800" b="0">
                <a:solidFill>
                  <a:schemeClr val="tx1"/>
                </a:solidFill>
                <a:effectLst/>
              </a:rPr>
              <a:t> </a:t>
            </a:r>
            <a:r>
              <a:rPr lang="ru-RU" sz="2800" b="0">
                <a:solidFill>
                  <a:schemeClr val="tx1"/>
                </a:solidFill>
                <a:effectLst/>
              </a:rPr>
              <a:t>на </a:t>
            </a:r>
            <a:r>
              <a:rPr lang="en-US" sz="2800">
                <a:solidFill>
                  <a:schemeClr val="tx1"/>
                </a:solidFill>
                <a:effectLst/>
              </a:rPr>
              <a:t>&lt;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in</a:t>
            </a:r>
            <a:r>
              <a:rPr lang="en-US" sz="2800">
                <a:solidFill>
                  <a:schemeClr val="tx1"/>
                </a:solidFill>
                <a:effectLst/>
              </a:rPr>
              <a:t>&gt;</a:t>
            </a:r>
            <a:r>
              <a:rPr lang="en-US" sz="2800" b="0">
                <a:solidFill>
                  <a:schemeClr val="tx1"/>
                </a:solidFill>
                <a:effectLst/>
              </a:rPr>
              <a:t> </a:t>
            </a:r>
            <a:br>
              <a:rPr lang="en-US" sz="2800" b="0">
                <a:solidFill>
                  <a:schemeClr val="tx1"/>
                </a:solidFill>
                <a:effectLst/>
              </a:rPr>
            </a:br>
            <a:r>
              <a:rPr lang="ru-RU" sz="2800" b="0">
                <a:solidFill>
                  <a:schemeClr val="tx1"/>
                </a:solidFill>
                <a:effectLst/>
              </a:rPr>
              <a:t>график </a:t>
            </a:r>
            <a:r>
              <a:rPr lang="en-US" sz="2800">
                <a:solidFill>
                  <a:schemeClr val="tx1"/>
                </a:solidFill>
                <a:effectLst/>
              </a:rPr>
              <a:t>p</a:t>
            </a:r>
            <a:r>
              <a:rPr lang="en-US" sz="2800" b="0">
                <a:solidFill>
                  <a:schemeClr val="tx1"/>
                </a:solidFill>
                <a:effectLst/>
              </a:rPr>
              <a:t> </a:t>
            </a:r>
            <a:r>
              <a:rPr lang="ru-RU" sz="2800" b="0">
                <a:solidFill>
                  <a:schemeClr val="tx1"/>
                </a:solidFill>
                <a:effectLst/>
              </a:rPr>
              <a:t>на </a:t>
            </a:r>
            <a:r>
              <a:rPr lang="en-US" sz="2800">
                <a:solidFill>
                  <a:schemeClr val="tx1"/>
                </a:solidFill>
                <a:effectLst/>
              </a:rPr>
              <a:t>&lt;x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in</a:t>
            </a:r>
            <a:r>
              <a:rPr lang="en-US" sz="2800">
                <a:solidFill>
                  <a:schemeClr val="tx1"/>
                </a:solidFill>
                <a:effectLst/>
              </a:rPr>
              <a:t>&gt;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71081" name="AutoShape 9"/>
          <p:cNvSpPr>
            <a:spLocks noChangeArrowheads="1"/>
          </p:cNvSpPr>
          <p:nvPr/>
        </p:nvSpPr>
        <p:spPr bwMode="auto">
          <a:xfrm>
            <a:off x="0" y="6240463"/>
            <a:ext cx="4181475" cy="585787"/>
          </a:xfrm>
          <a:prstGeom prst="wedgeRectCallout">
            <a:avLst>
              <a:gd name="adj1" fmla="val 37245"/>
              <a:gd name="adj2" fmla="val -110977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>
                <a:solidFill>
                  <a:schemeClr val="tx1"/>
                </a:solidFill>
                <a:effectLst/>
              </a:rPr>
              <a:t>&lt;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in</a:t>
            </a:r>
            <a:r>
              <a:rPr lang="en-US" sz="2800">
                <a:solidFill>
                  <a:schemeClr val="tx1"/>
                </a:solidFill>
                <a:effectLst/>
              </a:rPr>
              <a:t>&gt;</a:t>
            </a:r>
            <a:r>
              <a:rPr lang="en-US" sz="2800" baseline="-25000">
                <a:solidFill>
                  <a:schemeClr val="tx1"/>
                </a:solidFill>
                <a:effectLst/>
              </a:rPr>
              <a:t> </a:t>
            </a:r>
            <a:r>
              <a:rPr lang="en-US" sz="2800">
                <a:solidFill>
                  <a:schemeClr val="tx1"/>
                </a:solidFill>
                <a:effectLst/>
              </a:rPr>
              <a:t>= &lt;cxs, rs&gt;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71083" name="AutoShape 11"/>
          <p:cNvSpPr>
            <a:spLocks noChangeArrowheads="1"/>
          </p:cNvSpPr>
          <p:nvPr/>
        </p:nvSpPr>
        <p:spPr bwMode="auto">
          <a:xfrm>
            <a:off x="5200650" y="2093913"/>
            <a:ext cx="3879850" cy="465137"/>
          </a:xfrm>
          <a:prstGeom prst="wedgeRectCallout">
            <a:avLst>
              <a:gd name="adj1" fmla="val -80810"/>
              <a:gd name="adj2" fmla="val 73208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2800">
                <a:solidFill>
                  <a:schemeClr val="tx1"/>
                </a:solidFill>
                <a:effectLst/>
              </a:rPr>
              <a:t>&lt;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io</a:t>
            </a:r>
            <a:r>
              <a:rPr lang="en-US" sz="2800">
                <a:solidFill>
                  <a:schemeClr val="tx1"/>
                </a:solidFill>
                <a:effectLst/>
              </a:rPr>
              <a:t>&gt; = &lt;(cxs,cy), rs&gt;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71087" name="Rectangle 15"/>
          <p:cNvSpPr>
            <a:spLocks noGrp="1" noChangeArrowheads="1"/>
          </p:cNvSpPr>
          <p:nvPr>
            <p:ph type="title"/>
          </p:nvPr>
        </p:nvSpPr>
        <p:spPr>
          <a:xfrm>
            <a:off x="708025" y="244475"/>
            <a:ext cx="8343900" cy="1143000"/>
          </a:xfrm>
          <a:noFill/>
          <a:ln/>
        </p:spPr>
        <p:txBody>
          <a:bodyPr/>
          <a:lstStyle/>
          <a:p>
            <a:r>
              <a:rPr lang="ru-RU" sz="4000"/>
              <a:t>Инверсное вычисление:</a:t>
            </a:r>
            <a:r>
              <a:rPr lang="en-US" sz="4000"/>
              <a:t/>
            </a:r>
            <a:br>
              <a:rPr lang="en-US" sz="4000"/>
            </a:br>
            <a:r>
              <a:rPr lang="ru-RU" sz="4000"/>
              <a:t>общий случай</a:t>
            </a:r>
          </a:p>
        </p:txBody>
      </p:sp>
      <p:sp>
        <p:nvSpPr>
          <p:cNvPr id="771089" name="Freeform 17"/>
          <p:cNvSpPr>
            <a:spLocks/>
          </p:cNvSpPr>
          <p:nvPr/>
        </p:nvSpPr>
        <p:spPr bwMode="auto">
          <a:xfrm>
            <a:off x="2235200" y="1993900"/>
            <a:ext cx="2619375" cy="3492500"/>
          </a:xfrm>
          <a:custGeom>
            <a:avLst/>
            <a:gdLst/>
            <a:ahLst/>
            <a:cxnLst>
              <a:cxn ang="0">
                <a:pos x="37" y="2200"/>
              </a:cxn>
              <a:cxn ang="0">
                <a:pos x="735" y="1983"/>
              </a:cxn>
              <a:cxn ang="0">
                <a:pos x="74" y="1133"/>
              </a:cxn>
              <a:cxn ang="0">
                <a:pos x="1179" y="1416"/>
              </a:cxn>
              <a:cxn ang="0">
                <a:pos x="896" y="765"/>
              </a:cxn>
              <a:cxn ang="0">
                <a:pos x="717" y="1596"/>
              </a:cxn>
              <a:cxn ang="0">
                <a:pos x="1614" y="1312"/>
              </a:cxn>
              <a:cxn ang="0">
                <a:pos x="934" y="217"/>
              </a:cxn>
              <a:cxn ang="0">
                <a:pos x="1123" y="9"/>
              </a:cxn>
            </a:cxnLst>
            <a:rect l="0" t="0" r="r" b="b"/>
            <a:pathLst>
              <a:path w="1650" h="2200">
                <a:moveTo>
                  <a:pt x="37" y="2200"/>
                </a:moveTo>
                <a:cubicBezTo>
                  <a:pt x="155" y="2164"/>
                  <a:pt x="729" y="2161"/>
                  <a:pt x="735" y="1983"/>
                </a:cubicBezTo>
                <a:cubicBezTo>
                  <a:pt x="741" y="1805"/>
                  <a:pt x="0" y="1228"/>
                  <a:pt x="74" y="1133"/>
                </a:cubicBezTo>
                <a:cubicBezTo>
                  <a:pt x="148" y="1038"/>
                  <a:pt x="1042" y="1477"/>
                  <a:pt x="1179" y="1416"/>
                </a:cubicBezTo>
                <a:cubicBezTo>
                  <a:pt x="1316" y="1355"/>
                  <a:pt x="973" y="735"/>
                  <a:pt x="896" y="765"/>
                </a:cubicBezTo>
                <a:cubicBezTo>
                  <a:pt x="819" y="795"/>
                  <a:pt x="597" y="1505"/>
                  <a:pt x="717" y="1596"/>
                </a:cubicBezTo>
                <a:cubicBezTo>
                  <a:pt x="837" y="1687"/>
                  <a:pt x="1578" y="1542"/>
                  <a:pt x="1614" y="1312"/>
                </a:cubicBezTo>
                <a:cubicBezTo>
                  <a:pt x="1650" y="1082"/>
                  <a:pt x="1016" y="434"/>
                  <a:pt x="934" y="217"/>
                </a:cubicBezTo>
                <a:cubicBezTo>
                  <a:pt x="852" y="0"/>
                  <a:pt x="987" y="4"/>
                  <a:pt x="1123" y="9"/>
                </a:cubicBezTo>
              </a:path>
            </a:pathLst>
          </a:custGeom>
          <a:noFill/>
          <a:ln w="152400" cap="flat" cmpd="sng">
            <a:solidFill>
              <a:srgbClr val="009900"/>
            </a:solidFill>
            <a:prstDash val="solid"/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71084" name="Oval 12"/>
          <p:cNvSpPr>
            <a:spLocks noChangeArrowheads="1"/>
          </p:cNvSpPr>
          <p:nvPr/>
        </p:nvSpPr>
        <p:spPr bwMode="auto">
          <a:xfrm>
            <a:off x="2611438" y="4210050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71085" name="Oval 13"/>
          <p:cNvSpPr>
            <a:spLocks noChangeArrowheads="1"/>
          </p:cNvSpPr>
          <p:nvPr/>
        </p:nvSpPr>
        <p:spPr bwMode="auto">
          <a:xfrm>
            <a:off x="2714625" y="3770313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71086" name="Oval 14"/>
          <p:cNvSpPr>
            <a:spLocks noChangeArrowheads="1"/>
          </p:cNvSpPr>
          <p:nvPr/>
        </p:nvSpPr>
        <p:spPr bwMode="auto">
          <a:xfrm>
            <a:off x="3411538" y="3397250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71090" name="Oval 18"/>
          <p:cNvSpPr>
            <a:spLocks noChangeArrowheads="1"/>
          </p:cNvSpPr>
          <p:nvPr/>
        </p:nvSpPr>
        <p:spPr bwMode="auto">
          <a:xfrm>
            <a:off x="3584575" y="4059238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71091" name="Oval 19"/>
          <p:cNvSpPr>
            <a:spLocks noChangeArrowheads="1"/>
          </p:cNvSpPr>
          <p:nvPr/>
        </p:nvSpPr>
        <p:spPr bwMode="auto">
          <a:xfrm>
            <a:off x="3709988" y="4476750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71092" name="Oval 20"/>
          <p:cNvSpPr>
            <a:spLocks noChangeArrowheads="1"/>
          </p:cNvSpPr>
          <p:nvPr/>
        </p:nvSpPr>
        <p:spPr bwMode="auto">
          <a:xfrm>
            <a:off x="4233863" y="4354513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71093" name="Oval 21"/>
          <p:cNvSpPr>
            <a:spLocks noChangeArrowheads="1"/>
          </p:cNvSpPr>
          <p:nvPr/>
        </p:nvSpPr>
        <p:spPr bwMode="auto">
          <a:xfrm>
            <a:off x="4473575" y="3438525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1079" grpId="0" animBg="1"/>
      <p:bldP spid="771080" grpId="0" animBg="1"/>
      <p:bldP spid="771081" grpId="0" animBg="1"/>
      <p:bldP spid="77108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Line 2"/>
          <p:cNvSpPr>
            <a:spLocks noChangeShapeType="1"/>
          </p:cNvSpPr>
          <p:nvPr/>
        </p:nvSpPr>
        <p:spPr bwMode="auto">
          <a:xfrm flipV="1">
            <a:off x="284163" y="5845175"/>
            <a:ext cx="6026150" cy="1588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73123" name="Line 3"/>
          <p:cNvSpPr>
            <a:spLocks noChangeShapeType="1"/>
          </p:cNvSpPr>
          <p:nvPr/>
        </p:nvSpPr>
        <p:spPr bwMode="auto">
          <a:xfrm flipV="1">
            <a:off x="958850" y="1858963"/>
            <a:ext cx="0" cy="47371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73124" name="Freeform 4"/>
          <p:cNvSpPr>
            <a:spLocks/>
          </p:cNvSpPr>
          <p:nvPr/>
        </p:nvSpPr>
        <p:spPr bwMode="auto">
          <a:xfrm>
            <a:off x="1169988" y="2689225"/>
            <a:ext cx="4376737" cy="2870200"/>
          </a:xfrm>
          <a:custGeom>
            <a:avLst/>
            <a:gdLst/>
            <a:ahLst/>
            <a:cxnLst>
              <a:cxn ang="0">
                <a:pos x="0" y="2244"/>
              </a:cxn>
              <a:cxn ang="0">
                <a:pos x="292" y="478"/>
              </a:cxn>
              <a:cxn ang="0">
                <a:pos x="632" y="2159"/>
              </a:cxn>
              <a:cxn ang="0">
                <a:pos x="1133" y="1318"/>
              </a:cxn>
              <a:cxn ang="0">
                <a:pos x="1444" y="1800"/>
              </a:cxn>
              <a:cxn ang="0">
                <a:pos x="2181" y="6"/>
              </a:cxn>
              <a:cxn ang="0">
                <a:pos x="3106" y="1838"/>
              </a:cxn>
              <a:cxn ang="0">
                <a:pos x="3956" y="147"/>
              </a:cxn>
              <a:cxn ang="0">
                <a:pos x="4513" y="1262"/>
              </a:cxn>
              <a:cxn ang="0">
                <a:pos x="4749" y="1110"/>
              </a:cxn>
            </a:cxnLst>
            <a:rect l="0" t="0" r="r" b="b"/>
            <a:pathLst>
              <a:path w="4749" h="2299">
                <a:moveTo>
                  <a:pt x="0" y="2244"/>
                </a:moveTo>
                <a:cubicBezTo>
                  <a:pt x="93" y="1368"/>
                  <a:pt x="187" y="492"/>
                  <a:pt x="292" y="478"/>
                </a:cubicBezTo>
                <a:cubicBezTo>
                  <a:pt x="397" y="464"/>
                  <a:pt x="492" y="2019"/>
                  <a:pt x="632" y="2159"/>
                </a:cubicBezTo>
                <a:cubicBezTo>
                  <a:pt x="772" y="2299"/>
                  <a:pt x="998" y="1378"/>
                  <a:pt x="1133" y="1318"/>
                </a:cubicBezTo>
                <a:cubicBezTo>
                  <a:pt x="1268" y="1258"/>
                  <a:pt x="1269" y="2019"/>
                  <a:pt x="1444" y="1800"/>
                </a:cubicBezTo>
                <a:cubicBezTo>
                  <a:pt x="1619" y="1581"/>
                  <a:pt x="1904" y="0"/>
                  <a:pt x="2181" y="6"/>
                </a:cubicBezTo>
                <a:cubicBezTo>
                  <a:pt x="2458" y="12"/>
                  <a:pt x="2810" y="1815"/>
                  <a:pt x="3106" y="1838"/>
                </a:cubicBezTo>
                <a:cubicBezTo>
                  <a:pt x="3402" y="1861"/>
                  <a:pt x="3721" y="243"/>
                  <a:pt x="3956" y="147"/>
                </a:cubicBezTo>
                <a:cubicBezTo>
                  <a:pt x="4191" y="51"/>
                  <a:pt x="4381" y="1101"/>
                  <a:pt x="4513" y="1262"/>
                </a:cubicBezTo>
                <a:cubicBezTo>
                  <a:pt x="4645" y="1423"/>
                  <a:pt x="4697" y="1266"/>
                  <a:pt x="4749" y="1110"/>
                </a:cubicBezTo>
              </a:path>
            </a:pathLst>
          </a:custGeom>
          <a:noFill/>
          <a:ln w="76200" cap="flat" cmpd="sng">
            <a:solidFill>
              <a:srgbClr val="FF9966"/>
            </a:solidFill>
            <a:prstDash val="solid"/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73127" name="AutoShape 7"/>
          <p:cNvSpPr>
            <a:spLocks noChangeArrowheads="1"/>
          </p:cNvSpPr>
          <p:nvPr/>
        </p:nvSpPr>
        <p:spPr bwMode="auto">
          <a:xfrm>
            <a:off x="5387975" y="6229350"/>
            <a:ext cx="3641725" cy="585788"/>
          </a:xfrm>
          <a:prstGeom prst="wedgeRectCallout">
            <a:avLst>
              <a:gd name="adj1" fmla="val -52616"/>
              <a:gd name="adj2" fmla="val -118833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допустимые данные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73128" name="AutoShape 8"/>
          <p:cNvSpPr>
            <a:spLocks noChangeArrowheads="1"/>
          </p:cNvSpPr>
          <p:nvPr/>
        </p:nvSpPr>
        <p:spPr bwMode="auto">
          <a:xfrm>
            <a:off x="5637213" y="4672013"/>
            <a:ext cx="3317875" cy="930275"/>
          </a:xfrm>
          <a:prstGeom prst="wedgeRectCallout">
            <a:avLst>
              <a:gd name="adj1" fmla="val -127227"/>
              <a:gd name="adj2" fmla="val -248125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>
                <a:solidFill>
                  <a:schemeClr val="tx1"/>
                </a:solidFill>
                <a:effectLst/>
              </a:rPr>
              <a:t>tab p</a:t>
            </a:r>
            <a:r>
              <a:rPr lang="en-US" sz="2800" b="0">
                <a:solidFill>
                  <a:schemeClr val="tx1"/>
                </a:solidFill>
                <a:effectLst/>
              </a:rPr>
              <a:t> </a:t>
            </a:r>
            <a:r>
              <a:rPr lang="ru-RU" sz="2800" b="0">
                <a:solidFill>
                  <a:schemeClr val="tx1"/>
                </a:solidFill>
                <a:effectLst/>
              </a:rPr>
              <a:t>на </a:t>
            </a:r>
            <a:r>
              <a:rPr lang="en-US" sz="2800">
                <a:solidFill>
                  <a:schemeClr val="tx1"/>
                </a:solidFill>
                <a:effectLst/>
              </a:rPr>
              <a:t>&lt;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in</a:t>
            </a:r>
            <a:r>
              <a:rPr lang="en-US" sz="2800">
                <a:solidFill>
                  <a:schemeClr val="tx1"/>
                </a:solidFill>
                <a:effectLst/>
              </a:rPr>
              <a:t>&gt;</a:t>
            </a:r>
            <a:r>
              <a:rPr lang="en-US" sz="2800" b="0">
                <a:solidFill>
                  <a:schemeClr val="tx1"/>
                </a:solidFill>
                <a:effectLst/>
              </a:rPr>
              <a:t> </a:t>
            </a:r>
            <a:br>
              <a:rPr lang="en-US" sz="2800" b="0">
                <a:solidFill>
                  <a:schemeClr val="tx1"/>
                </a:solidFill>
                <a:effectLst/>
              </a:rPr>
            </a:br>
            <a:r>
              <a:rPr lang="en-US" sz="2800">
                <a:solidFill>
                  <a:schemeClr val="tx1"/>
                </a:solidFill>
                <a:effectLst/>
              </a:rPr>
              <a:t>{ (ds, p ds) }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73129" name="AutoShape 9"/>
          <p:cNvSpPr>
            <a:spLocks noChangeArrowheads="1"/>
          </p:cNvSpPr>
          <p:nvPr/>
        </p:nvSpPr>
        <p:spPr bwMode="auto">
          <a:xfrm>
            <a:off x="0" y="6240463"/>
            <a:ext cx="5157788" cy="585787"/>
          </a:xfrm>
          <a:prstGeom prst="wedgeRectCallout">
            <a:avLst>
              <a:gd name="adj1" fmla="val 11125"/>
              <a:gd name="adj2" fmla="val -105829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>
                <a:solidFill>
                  <a:schemeClr val="tx1"/>
                </a:solidFill>
                <a:effectLst/>
              </a:rPr>
              <a:t>&lt;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in</a:t>
            </a:r>
            <a:r>
              <a:rPr lang="en-US" sz="2800">
                <a:solidFill>
                  <a:schemeClr val="tx1"/>
                </a:solidFill>
                <a:effectLst/>
              </a:rPr>
              <a:t>&gt;</a:t>
            </a:r>
            <a:r>
              <a:rPr lang="en-US" sz="2800" baseline="-25000">
                <a:solidFill>
                  <a:schemeClr val="tx1"/>
                </a:solidFill>
                <a:effectLst/>
              </a:rPr>
              <a:t> </a:t>
            </a:r>
            <a:r>
              <a:rPr lang="en-US" sz="2800">
                <a:solidFill>
                  <a:schemeClr val="tx1"/>
                </a:solidFill>
                <a:effectLst/>
              </a:rPr>
              <a:t>= &lt;ds,RESTR[ ]&gt; = {ds}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73130" name="Freeform 10"/>
          <p:cNvSpPr>
            <a:spLocks/>
          </p:cNvSpPr>
          <p:nvPr/>
        </p:nvSpPr>
        <p:spPr bwMode="auto">
          <a:xfrm>
            <a:off x="3057525" y="1738313"/>
            <a:ext cx="14288" cy="4108450"/>
          </a:xfrm>
          <a:custGeom>
            <a:avLst/>
            <a:gdLst/>
            <a:ahLst/>
            <a:cxnLst>
              <a:cxn ang="0">
                <a:pos x="0" y="2588"/>
              </a:cxn>
              <a:cxn ang="0">
                <a:pos x="9" y="0"/>
              </a:cxn>
            </a:cxnLst>
            <a:rect l="0" t="0" r="r" b="b"/>
            <a:pathLst>
              <a:path w="9" h="2588">
                <a:moveTo>
                  <a:pt x="0" y="2588"/>
                </a:moveTo>
                <a:lnTo>
                  <a:pt x="9" y="0"/>
                </a:lnTo>
              </a:path>
            </a:pathLst>
          </a:custGeom>
          <a:noFill/>
          <a:ln w="152400" cap="flat" cmpd="sng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773131" name="AutoShape 11"/>
          <p:cNvSpPr>
            <a:spLocks noChangeArrowheads="1"/>
          </p:cNvSpPr>
          <p:nvPr/>
        </p:nvSpPr>
        <p:spPr bwMode="auto">
          <a:xfrm>
            <a:off x="4151313" y="2093913"/>
            <a:ext cx="4929187" cy="465137"/>
          </a:xfrm>
          <a:prstGeom prst="wedgeRectCallout">
            <a:avLst>
              <a:gd name="adj1" fmla="val -72417"/>
              <a:gd name="adj2" fmla="val 112116"/>
            </a:avLst>
          </a:prstGeom>
          <a:solidFill>
            <a:schemeClr val="accent1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2800">
                <a:solidFill>
                  <a:schemeClr val="tx1"/>
                </a:solidFill>
                <a:effectLst/>
              </a:rPr>
              <a:t>&lt;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io</a:t>
            </a:r>
            <a:r>
              <a:rPr lang="en-US" sz="2800">
                <a:solidFill>
                  <a:schemeClr val="tx1"/>
                </a:solidFill>
                <a:effectLst/>
              </a:rPr>
              <a:t>&gt; = &lt;(ds,</a:t>
            </a:r>
            <a:r>
              <a:rPr lang="en-US" sz="2800">
                <a:solidFill>
                  <a:srgbClr val="CC0000"/>
                </a:solidFill>
                <a:effectLst/>
              </a:rPr>
              <a:t>E</a:t>
            </a:r>
            <a:r>
              <a:rPr lang="en-US" sz="2800">
                <a:solidFill>
                  <a:schemeClr val="tx1"/>
                </a:solidFill>
                <a:effectLst/>
              </a:rPr>
              <a:t>.1), RESTR[ ]&gt;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73134" name="Oval 14"/>
          <p:cNvSpPr>
            <a:spLocks noChangeArrowheads="1"/>
          </p:cNvSpPr>
          <p:nvPr/>
        </p:nvSpPr>
        <p:spPr bwMode="auto">
          <a:xfrm>
            <a:off x="2974975" y="2738438"/>
            <a:ext cx="168275" cy="168275"/>
          </a:xfrm>
          <a:prstGeom prst="ellipse">
            <a:avLst/>
          </a:prstGeom>
          <a:solidFill>
            <a:srgbClr val="66FF33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73135" name="Rectangle 15"/>
          <p:cNvSpPr>
            <a:spLocks noGrp="1" noChangeArrowheads="1"/>
          </p:cNvSpPr>
          <p:nvPr>
            <p:ph type="title"/>
          </p:nvPr>
        </p:nvSpPr>
        <p:spPr>
          <a:xfrm>
            <a:off x="708025" y="244475"/>
            <a:ext cx="8343900" cy="1143000"/>
          </a:xfrm>
          <a:noFill/>
          <a:ln/>
        </p:spPr>
        <p:txBody>
          <a:bodyPr/>
          <a:lstStyle/>
          <a:p>
            <a:r>
              <a:rPr lang="ru-RU" sz="4000"/>
              <a:t>Инверсное вычисление:</a:t>
            </a:r>
            <a:r>
              <a:rPr lang="en-US" sz="4000"/>
              <a:t> </a:t>
            </a:r>
            <a:r>
              <a:rPr lang="ru-RU" sz="4000"/>
              <a:t>частный случай — вычисление</a:t>
            </a:r>
          </a:p>
        </p:txBody>
      </p:sp>
      <p:sp>
        <p:nvSpPr>
          <p:cNvPr id="773136" name="Oval 16"/>
          <p:cNvSpPr>
            <a:spLocks noChangeArrowheads="1"/>
          </p:cNvSpPr>
          <p:nvPr/>
        </p:nvSpPr>
        <p:spPr bwMode="auto">
          <a:xfrm>
            <a:off x="2933700" y="5721350"/>
            <a:ext cx="238125" cy="238125"/>
          </a:xfrm>
          <a:prstGeom prst="ellipse">
            <a:avLst/>
          </a:prstGeom>
          <a:solidFill>
            <a:srgbClr val="009900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3127" grpId="0" animBg="1"/>
      <p:bldP spid="773128" grpId="0" animBg="1"/>
      <p:bldP spid="773129" grpId="0" animBg="1"/>
      <p:bldP spid="7731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5234" name="Group 2"/>
          <p:cNvGrpSpPr>
            <a:grpSpLocks/>
          </p:cNvGrpSpPr>
          <p:nvPr/>
        </p:nvGrpSpPr>
        <p:grpSpPr bwMode="auto">
          <a:xfrm>
            <a:off x="-3175" y="557213"/>
            <a:ext cx="9190038" cy="6286500"/>
            <a:chOff x="-2" y="144"/>
            <a:chExt cx="5789" cy="3960"/>
          </a:xfrm>
        </p:grpSpPr>
        <p:pic>
          <p:nvPicPr>
            <p:cNvPr id="735235" name="Picture 3" descr="slide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2" y="144"/>
              <a:ext cx="5762" cy="3928"/>
            </a:xfrm>
            <a:prstGeom prst="rect">
              <a:avLst/>
            </a:prstGeom>
            <a:noFill/>
          </p:spPr>
        </p:pic>
        <p:sp>
          <p:nvSpPr>
            <p:cNvPr id="735236" name="Text Box 4"/>
            <p:cNvSpPr txBox="1">
              <a:spLocks noChangeArrowheads="1"/>
            </p:cNvSpPr>
            <p:nvPr/>
          </p:nvSpPr>
          <p:spPr bwMode="auto">
            <a:xfrm>
              <a:off x="3150" y="860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Супер-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компиляция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scp</a:t>
              </a:r>
            </a:p>
          </p:txBody>
        </p:sp>
        <p:sp>
          <p:nvSpPr>
            <p:cNvPr id="735237" name="Text Box 5"/>
            <p:cNvSpPr txBox="1">
              <a:spLocks noChangeArrowheads="1"/>
            </p:cNvSpPr>
            <p:nvPr/>
          </p:nvSpPr>
          <p:spPr bwMode="auto">
            <a:xfrm>
              <a:off x="4343" y="1541"/>
              <a:ext cx="127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Специализация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программ</a:t>
              </a:r>
            </a:p>
          </p:txBody>
        </p:sp>
        <p:sp>
          <p:nvSpPr>
            <p:cNvPr id="735238" name="Text Box 6"/>
            <p:cNvSpPr txBox="1">
              <a:spLocks noChangeArrowheads="1"/>
            </p:cNvSpPr>
            <p:nvPr/>
          </p:nvSpPr>
          <p:spPr bwMode="auto">
            <a:xfrm>
              <a:off x="4460" y="949"/>
              <a:ext cx="131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суперкомпиляции,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в том числе</a:t>
              </a:r>
            </a:p>
          </p:txBody>
        </p:sp>
        <p:sp>
          <p:nvSpPr>
            <p:cNvPr id="735239" name="Text Box 7"/>
            <p:cNvSpPr txBox="1">
              <a:spLocks noChangeArrowheads="1"/>
            </p:cNvSpPr>
            <p:nvPr/>
          </p:nvSpPr>
          <p:spPr bwMode="auto">
            <a:xfrm>
              <a:off x="2022" y="515"/>
              <a:ext cx="174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Базовые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понятия и методы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метавычислений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int, SR, ptr</a:t>
              </a:r>
            </a:p>
          </p:txBody>
        </p:sp>
        <p:sp>
          <p:nvSpPr>
            <p:cNvPr id="735240" name="Text Box 8"/>
            <p:cNvSpPr txBox="1">
              <a:spLocks noChangeArrowheads="1"/>
            </p:cNvSpPr>
            <p:nvPr/>
          </p:nvSpPr>
          <p:spPr bwMode="auto">
            <a:xfrm>
              <a:off x="2639" y="1715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вычисление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ura</a:t>
              </a:r>
            </a:p>
          </p:txBody>
        </p:sp>
        <p:sp>
          <p:nvSpPr>
            <p:cNvPr id="735241" name="Text Box 9"/>
            <p:cNvSpPr txBox="1">
              <a:spLocks noChangeArrowheads="1"/>
            </p:cNvSpPr>
            <p:nvPr/>
          </p:nvSpPr>
          <p:spPr bwMode="auto">
            <a:xfrm>
              <a:off x="1403" y="1724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Окрестностный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анализ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nan</a:t>
              </a:r>
            </a:p>
          </p:txBody>
        </p:sp>
        <p:sp>
          <p:nvSpPr>
            <p:cNvPr id="735242" name="Text Box 10"/>
            <p:cNvSpPr txBox="1">
              <a:spLocks noChangeArrowheads="1"/>
            </p:cNvSpPr>
            <p:nvPr/>
          </p:nvSpPr>
          <p:spPr bwMode="auto">
            <a:xfrm>
              <a:off x="4575" y="472"/>
              <a:ext cx="1212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  <a:effectLst/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  <a:effectLst/>
                </a:rPr>
                <a:t>метавычислений</a:t>
              </a:r>
            </a:p>
          </p:txBody>
        </p:sp>
        <p:sp>
          <p:nvSpPr>
            <p:cNvPr id="735243" name="Text Box 11"/>
            <p:cNvSpPr txBox="1">
              <a:spLocks noChangeArrowheads="1"/>
            </p:cNvSpPr>
            <p:nvPr/>
          </p:nvSpPr>
          <p:spPr bwMode="auto">
            <a:xfrm>
              <a:off x="1369" y="869"/>
              <a:ext cx="80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Иные методы</a:t>
              </a:r>
            </a:p>
          </p:txBody>
        </p:sp>
        <p:sp>
          <p:nvSpPr>
            <p:cNvPr id="735244" name="Text Box 12"/>
            <p:cNvSpPr txBox="1">
              <a:spLocks noChangeArrowheads="1"/>
            </p:cNvSpPr>
            <p:nvPr/>
          </p:nvSpPr>
          <p:spPr bwMode="auto">
            <a:xfrm>
              <a:off x="222" y="1212"/>
              <a:ext cx="93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Иные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приложения</a:t>
              </a:r>
            </a:p>
          </p:txBody>
        </p:sp>
        <p:sp>
          <p:nvSpPr>
            <p:cNvPr id="735245" name="Text Box 13"/>
            <p:cNvSpPr txBox="1">
              <a:spLocks noChangeArrowheads="1"/>
            </p:cNvSpPr>
            <p:nvPr/>
          </p:nvSpPr>
          <p:spPr bwMode="auto">
            <a:xfrm>
              <a:off x="279" y="3902"/>
              <a:ext cx="5064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[2] Л.В.Парменова  «Метавычисления и их применения. Суперкомпиляция»</a:t>
              </a:r>
            </a:p>
          </p:txBody>
        </p:sp>
        <p:sp>
          <p:nvSpPr>
            <p:cNvPr id="735246" name="Text Box 14"/>
            <p:cNvSpPr txBox="1">
              <a:spLocks noChangeArrowheads="1"/>
            </p:cNvSpPr>
            <p:nvPr/>
          </p:nvSpPr>
          <p:spPr bwMode="auto">
            <a:xfrm>
              <a:off x="1221" y="3720"/>
              <a:ext cx="350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[1] С.М.Абрамов «Метавычисления и их применения»</a:t>
              </a:r>
            </a:p>
          </p:txBody>
        </p:sp>
        <p:sp>
          <p:nvSpPr>
            <p:cNvPr id="735247" name="Text Box 15"/>
            <p:cNvSpPr txBox="1">
              <a:spLocks noChangeArrowheads="1"/>
            </p:cNvSpPr>
            <p:nvPr/>
          </p:nvSpPr>
          <p:spPr bwMode="auto">
            <a:xfrm>
              <a:off x="296" y="241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Область возможных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новых исследований</a:t>
              </a:r>
            </a:p>
          </p:txBody>
        </p:sp>
        <p:sp>
          <p:nvSpPr>
            <p:cNvPr id="735248" name="Text Box 16"/>
            <p:cNvSpPr txBox="1">
              <a:spLocks noChangeArrowheads="1"/>
            </p:cNvSpPr>
            <p:nvPr/>
          </p:nvSpPr>
          <p:spPr bwMode="auto">
            <a:xfrm>
              <a:off x="1054" y="2616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Окрестностное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тестирование</a:t>
              </a:r>
            </a:p>
          </p:txBody>
        </p:sp>
        <p:sp>
          <p:nvSpPr>
            <p:cNvPr id="735249" name="Text Box 17"/>
            <p:cNvSpPr txBox="1">
              <a:spLocks noChangeArrowheads="1"/>
            </p:cNvSpPr>
            <p:nvPr/>
          </p:nvSpPr>
          <p:spPr bwMode="auto">
            <a:xfrm>
              <a:off x="2057" y="3027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Реализация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нестандартных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семантик</a:t>
              </a:r>
            </a:p>
          </p:txBody>
        </p:sp>
        <p:sp>
          <p:nvSpPr>
            <p:cNvPr id="735250" name="Text Box 18"/>
            <p:cNvSpPr txBox="1">
              <a:spLocks noChangeArrowheads="1"/>
            </p:cNvSpPr>
            <p:nvPr/>
          </p:nvSpPr>
          <p:spPr bwMode="auto">
            <a:xfrm>
              <a:off x="3326" y="2516"/>
              <a:ext cx="1162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программиро-вание</a:t>
              </a:r>
            </a:p>
          </p:txBody>
        </p:sp>
        <p:sp>
          <p:nvSpPr>
            <p:cNvPr id="735251" name="Text Box 19"/>
            <p:cNvSpPr txBox="1">
              <a:spLocks noChangeArrowheads="1"/>
            </p:cNvSpPr>
            <p:nvPr/>
          </p:nvSpPr>
          <p:spPr bwMode="auto">
            <a:xfrm>
              <a:off x="3463" y="472"/>
              <a:ext cx="116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  <a:effectLst/>
                </a:rPr>
                <a:t>Методы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  <a:effectLst/>
                </a:rPr>
                <a:t>метавычислений</a:t>
              </a:r>
            </a:p>
          </p:txBody>
        </p:sp>
      </p:grpSp>
      <p:sp>
        <p:nvSpPr>
          <p:cNvPr id="735252" name="Text Box 20"/>
          <p:cNvSpPr txBox="1">
            <a:spLocks noChangeArrowheads="1"/>
          </p:cNvSpPr>
          <p:nvPr/>
        </p:nvSpPr>
        <p:spPr bwMode="auto">
          <a:xfrm>
            <a:off x="671513" y="-82550"/>
            <a:ext cx="77660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Структура курса</a:t>
            </a:r>
          </a:p>
        </p:txBody>
      </p:sp>
      <p:sp>
        <p:nvSpPr>
          <p:cNvPr id="735253" name="AutoShape 21"/>
          <p:cNvSpPr>
            <a:spLocks noChangeArrowheads="1"/>
          </p:cNvSpPr>
          <p:nvPr/>
        </p:nvSpPr>
        <p:spPr bwMode="auto">
          <a:xfrm>
            <a:off x="5124450" y="3797300"/>
            <a:ext cx="887413" cy="3089275"/>
          </a:xfrm>
          <a:prstGeom prst="upArrow">
            <a:avLst>
              <a:gd name="adj1" fmla="val 50000"/>
              <a:gd name="adj2" fmla="val 87030"/>
            </a:avLst>
          </a:prstGeom>
          <a:solidFill>
            <a:srgbClr val="FF0000">
              <a:alpha val="7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35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35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525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Постановка задачи</a:t>
            </a:r>
          </a:p>
        </p:txBody>
      </p:sp>
      <p:sp>
        <p:nvSpPr>
          <p:cNvPr id="778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1600200"/>
            <a:ext cx="8675688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URA: </a:t>
            </a:r>
            <a:r>
              <a:rPr lang="ru-RU"/>
              <a:t>построение представления множества:</a:t>
            </a:r>
          </a:p>
          <a:p>
            <a:pPr>
              <a:lnSpc>
                <a:spcPct val="90000"/>
              </a:lnSpc>
              <a:buFont typeface="Stars1" pitchFamily="34" charset="2"/>
              <a:buNone/>
            </a:pPr>
            <a:r>
              <a:rPr lang="en-US" b="1"/>
              <a:t>		</a:t>
            </a:r>
            <a:r>
              <a:rPr lang="ru-RU" b="1"/>
              <a:t>&lt;x&gt;</a:t>
            </a:r>
            <a:r>
              <a:rPr lang="ru-RU" b="1" baseline="-25000"/>
              <a:t>p</a:t>
            </a:r>
            <a:r>
              <a:rPr lang="ru-RU" b="1" baseline="2000"/>
              <a:t>-1</a:t>
            </a:r>
            <a:r>
              <a:rPr lang="ru-RU" b="1" baseline="-25000"/>
              <a:t>y</a:t>
            </a:r>
            <a:r>
              <a:rPr lang="ru-RU" b="1"/>
              <a:t> </a:t>
            </a:r>
            <a:r>
              <a:rPr lang="en-US" b="1"/>
              <a:t>=	</a:t>
            </a:r>
            <a:r>
              <a:rPr lang="ru-RU" b="1"/>
              <a:t>{ d | d</a:t>
            </a:r>
            <a:r>
              <a:rPr lang="en-US" b="1">
                <a:sym typeface="SymbolProp BT" pitchFamily="2" charset="2"/>
              </a:rPr>
              <a:t>  </a:t>
            </a:r>
            <a:r>
              <a:rPr lang="ru-RU" b="1"/>
              <a:t>&lt;x&gt;, p d </a:t>
            </a:r>
            <a:r>
              <a:rPr lang="en-US" b="1" baseline="30000"/>
              <a:t>*</a:t>
            </a:r>
            <a:r>
              <a:rPr lang="en-US" sz="3200" b="1">
                <a:sym typeface="SymbolProp BT" pitchFamily="2" charset="2"/>
              </a:rPr>
              <a:t> </a:t>
            </a:r>
            <a:r>
              <a:rPr lang="ru-RU" b="1"/>
              <a:t>y } =</a:t>
            </a:r>
            <a:r>
              <a:rPr lang="en-US" b="1"/>
              <a:t/>
            </a:r>
            <a:br>
              <a:rPr lang="en-US" b="1"/>
            </a:br>
            <a:r>
              <a:rPr lang="ru-RU" b="1"/>
              <a:t> </a:t>
            </a:r>
            <a:r>
              <a:rPr lang="en-US" b="1"/>
              <a:t>			</a:t>
            </a:r>
            <a:r>
              <a:rPr lang="ru-RU" b="1"/>
              <a:t>&lt;x&gt;</a:t>
            </a:r>
            <a:r>
              <a:rPr lang="ru-RU" b="1">
                <a:sym typeface="SymbolProp BT" pitchFamily="2" charset="2"/>
              </a:rPr>
              <a:t></a:t>
            </a:r>
            <a:r>
              <a:rPr lang="ru-RU" b="1"/>
              <a:t> (p</a:t>
            </a:r>
            <a:r>
              <a:rPr lang="ru-RU" b="1" baseline="30000"/>
              <a:t>-1</a:t>
            </a:r>
            <a:r>
              <a:rPr lang="ru-RU" b="1"/>
              <a:t> y)</a:t>
            </a:r>
            <a:br>
              <a:rPr lang="ru-RU" b="1"/>
            </a:br>
            <a:r>
              <a:rPr lang="ru-RU"/>
              <a:t>где </a:t>
            </a:r>
            <a:r>
              <a:rPr lang="en-US" b="1"/>
              <a:t>p</a:t>
            </a:r>
            <a:r>
              <a:rPr lang="en-US"/>
              <a:t> </a:t>
            </a:r>
            <a:r>
              <a:rPr lang="ru-RU"/>
              <a:t>—  </a:t>
            </a:r>
            <a:r>
              <a:rPr lang="en-US"/>
              <a:t>TSG-</a:t>
            </a:r>
            <a:r>
              <a:rPr lang="ru-RU"/>
              <a:t>программа, </a:t>
            </a:r>
            <a:r>
              <a:rPr lang="en-US" b="1"/>
              <a:t>x</a:t>
            </a:r>
            <a:r>
              <a:rPr lang="en-US"/>
              <a:t> </a:t>
            </a:r>
            <a:r>
              <a:rPr lang="ru-RU"/>
              <a:t>— класс (обобщенное данное для </a:t>
            </a:r>
            <a:r>
              <a:rPr lang="en-US" b="1"/>
              <a:t>p</a:t>
            </a:r>
            <a:r>
              <a:rPr lang="ru-RU"/>
              <a:t>)</a:t>
            </a:r>
            <a:r>
              <a:rPr lang="en-US"/>
              <a:t>, </a:t>
            </a:r>
            <a:r>
              <a:rPr lang="en-US" b="1"/>
              <a:t>y </a:t>
            </a:r>
            <a:r>
              <a:rPr lang="en-US" b="1">
                <a:sym typeface="SymbolProp BT" pitchFamily="2" charset="2"/>
              </a:rPr>
              <a:t> EVal</a:t>
            </a:r>
            <a:r>
              <a:rPr lang="en-US">
                <a:sym typeface="SymbolProp BT" pitchFamily="2" charset="2"/>
              </a:rPr>
              <a:t> </a:t>
            </a:r>
            <a:r>
              <a:rPr lang="ru-RU"/>
              <a:t>— е-значение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b="1"/>
              <a:t>SURA: </a:t>
            </a:r>
            <a:r>
              <a:rPr lang="ru-RU"/>
              <a:t>построение представления множества:</a:t>
            </a:r>
          </a:p>
          <a:p>
            <a:pPr>
              <a:lnSpc>
                <a:spcPct val="90000"/>
              </a:lnSpc>
              <a:buFont typeface="Stars1" pitchFamily="34" charset="2"/>
              <a:buNone/>
            </a:pPr>
            <a:r>
              <a:rPr lang="en-US" b="1"/>
              <a:t>		</a:t>
            </a:r>
            <a:r>
              <a:rPr lang="ru-RU" b="1"/>
              <a:t>{</a:t>
            </a:r>
            <a:r>
              <a:rPr lang="en-US" b="1"/>
              <a:t> (d,</a:t>
            </a:r>
            <a:r>
              <a:rPr lang="ru-RU" b="1"/>
              <a:t> </a:t>
            </a:r>
            <a:r>
              <a:rPr lang="en-US" b="1"/>
              <a:t>y)</a:t>
            </a:r>
            <a:r>
              <a:rPr lang="ru-RU" b="1"/>
              <a:t> | </a:t>
            </a:r>
            <a:r>
              <a:rPr lang="en-US" b="1"/>
              <a:t>(d,</a:t>
            </a:r>
            <a:r>
              <a:rPr lang="ru-RU" b="1"/>
              <a:t> </a:t>
            </a:r>
            <a:r>
              <a:rPr lang="en-US" b="1"/>
              <a:t>y)</a:t>
            </a:r>
            <a:r>
              <a:rPr lang="en-US" b="1">
                <a:sym typeface="SymbolProp BT" pitchFamily="2" charset="2"/>
              </a:rPr>
              <a:t>  </a:t>
            </a:r>
            <a:r>
              <a:rPr lang="ru-RU" b="1"/>
              <a:t>&lt;</a:t>
            </a:r>
            <a:r>
              <a:rPr lang="en-US" b="1">
                <a:solidFill>
                  <a:srgbClr val="CC0000"/>
                </a:solidFill>
              </a:rPr>
              <a:t>C</a:t>
            </a:r>
            <a:r>
              <a:rPr lang="en-US" b="1" baseline="30000"/>
              <a:t>io</a:t>
            </a:r>
            <a:r>
              <a:rPr lang="ru-RU" b="1"/>
              <a:t>&gt;, </a:t>
            </a:r>
            <a:r>
              <a:rPr lang="en-US" b="1"/>
              <a:t> </a:t>
            </a:r>
            <a:r>
              <a:rPr lang="ru-RU" b="1"/>
              <a:t>p d </a:t>
            </a:r>
            <a:r>
              <a:rPr lang="en-US" b="1" baseline="30000"/>
              <a:t>*</a:t>
            </a:r>
            <a:r>
              <a:rPr lang="en-US" sz="3200" b="1">
                <a:sym typeface="SymbolProp BT" pitchFamily="2" charset="2"/>
              </a:rPr>
              <a:t> </a:t>
            </a:r>
            <a:r>
              <a:rPr lang="ru-RU" b="1"/>
              <a:t>y } =</a:t>
            </a:r>
            <a:r>
              <a:rPr lang="en-US" b="1"/>
              <a:t/>
            </a:r>
            <a:br>
              <a:rPr lang="en-US" b="1"/>
            </a:br>
            <a:r>
              <a:rPr lang="en-US" b="1"/>
              <a:t>			</a:t>
            </a:r>
            <a:r>
              <a:rPr lang="ru-RU" b="1"/>
              <a:t>&lt;</a:t>
            </a:r>
            <a:r>
              <a:rPr lang="en-US" b="1">
                <a:solidFill>
                  <a:srgbClr val="CC0000"/>
                </a:solidFill>
              </a:rPr>
              <a:t>C</a:t>
            </a:r>
            <a:r>
              <a:rPr lang="en-US" b="1" baseline="30000"/>
              <a:t>io</a:t>
            </a:r>
            <a:r>
              <a:rPr lang="ru-RU" b="1"/>
              <a:t>&gt; </a:t>
            </a:r>
            <a:r>
              <a:rPr lang="ru-RU" b="1">
                <a:sym typeface="SymbolProp BT" pitchFamily="2" charset="2"/>
              </a:rPr>
              <a:t></a:t>
            </a:r>
            <a:r>
              <a:rPr lang="ru-RU" b="1"/>
              <a:t> </a:t>
            </a:r>
            <a:r>
              <a:rPr lang="en-US" b="1"/>
              <a:t>{ (d,y) | </a:t>
            </a:r>
            <a:r>
              <a:rPr lang="ru-RU" b="1"/>
              <a:t>p d </a:t>
            </a:r>
            <a:r>
              <a:rPr lang="en-US" b="1" baseline="30000"/>
              <a:t>*</a:t>
            </a:r>
            <a:r>
              <a:rPr lang="en-US" sz="3200" b="1">
                <a:sym typeface="SymbolProp BT" pitchFamily="2" charset="2"/>
              </a:rPr>
              <a:t> </a:t>
            </a:r>
            <a:r>
              <a:rPr lang="ru-RU" b="1"/>
              <a:t>y</a:t>
            </a:r>
            <a:r>
              <a:rPr lang="en-US" b="1"/>
              <a:t> }</a:t>
            </a:r>
            <a:r>
              <a:rPr lang="ru-RU" b="1"/>
              <a:t/>
            </a:r>
            <a:br>
              <a:rPr lang="ru-RU" b="1"/>
            </a:br>
            <a:r>
              <a:rPr lang="ru-RU"/>
              <a:t>где </a:t>
            </a:r>
            <a:r>
              <a:rPr lang="en-US" b="1"/>
              <a:t>p</a:t>
            </a:r>
            <a:r>
              <a:rPr lang="en-US"/>
              <a:t> </a:t>
            </a:r>
            <a:r>
              <a:rPr lang="ru-RU"/>
              <a:t>—  </a:t>
            </a:r>
            <a:r>
              <a:rPr lang="en-US"/>
              <a:t>TSG-</a:t>
            </a:r>
            <a:r>
              <a:rPr lang="ru-RU"/>
              <a:t>программа, </a:t>
            </a:r>
            <a:r>
              <a:rPr lang="en-US" b="1">
                <a:solidFill>
                  <a:srgbClr val="CC0000"/>
                </a:solidFill>
              </a:rPr>
              <a:t>C</a:t>
            </a:r>
            <a:r>
              <a:rPr lang="en-US" b="1" baseline="30000"/>
              <a:t>io</a:t>
            </a:r>
            <a:r>
              <a:rPr lang="ru-RU"/>
              <a:t> </a:t>
            </a:r>
            <a:r>
              <a:rPr lang="en-US"/>
              <a:t>= </a:t>
            </a:r>
            <a:r>
              <a:rPr lang="en-US" b="1"/>
              <a:t>((cxs,cy), rs)</a:t>
            </a:r>
            <a:r>
              <a:rPr lang="en-US"/>
              <a:t> </a:t>
            </a:r>
            <a:r>
              <a:rPr lang="ru-RU"/>
              <a:t>— </a:t>
            </a:r>
            <a:r>
              <a:rPr lang="en-US"/>
              <a:t>io-</a:t>
            </a:r>
            <a:r>
              <a:rPr lang="ru-RU"/>
              <a:t>класс</a:t>
            </a:r>
            <a:r>
              <a:rPr lang="en-US"/>
              <a:t>, </a:t>
            </a:r>
            <a:r>
              <a:rPr lang="en-US" b="1">
                <a:solidFill>
                  <a:srgbClr val="CC0000"/>
                </a:solidFill>
              </a:rPr>
              <a:t>C</a:t>
            </a:r>
            <a:r>
              <a:rPr lang="en-US" b="1" baseline="30000"/>
              <a:t>in</a:t>
            </a:r>
            <a:r>
              <a:rPr lang="ru-RU"/>
              <a:t> </a:t>
            </a:r>
            <a:r>
              <a:rPr lang="en-US"/>
              <a:t>= </a:t>
            </a:r>
            <a:r>
              <a:rPr lang="en-US" b="1"/>
              <a:t>(cxs, rs)</a:t>
            </a:r>
            <a:r>
              <a:rPr lang="en-US"/>
              <a:t> </a:t>
            </a:r>
            <a:r>
              <a:rPr lang="ru-RU"/>
              <a:t>— обобщенное данное для </a:t>
            </a:r>
            <a:r>
              <a:rPr lang="en-US" b="1"/>
              <a:t>p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Структура решения задачи</a:t>
            </a:r>
          </a:p>
        </p:txBody>
      </p:sp>
      <p:sp>
        <p:nvSpPr>
          <p:cNvPr id="786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1600200"/>
            <a:ext cx="8675688" cy="5257800"/>
          </a:xfrm>
        </p:spPr>
        <p:txBody>
          <a:bodyPr/>
          <a:lstStyle/>
          <a:p>
            <a:r>
              <a:rPr lang="en-US" b="1"/>
              <a:t>SURA:</a:t>
            </a:r>
            <a:r>
              <a:rPr lang="ru-RU"/>
              <a:t> Пусть </a:t>
            </a:r>
            <a:r>
              <a:rPr lang="en-US" b="1"/>
              <a:t>p</a:t>
            </a:r>
            <a:r>
              <a:rPr lang="en-US"/>
              <a:t> </a:t>
            </a:r>
            <a:r>
              <a:rPr lang="ru-RU"/>
              <a:t>—  </a:t>
            </a:r>
            <a:r>
              <a:rPr lang="en-US"/>
              <a:t>TSG-</a:t>
            </a:r>
            <a:r>
              <a:rPr lang="ru-RU"/>
              <a:t>программа, </a:t>
            </a:r>
            <a:r>
              <a:rPr lang="en-US" b="1">
                <a:solidFill>
                  <a:srgbClr val="CC0000"/>
                </a:solidFill>
              </a:rPr>
              <a:t>C</a:t>
            </a:r>
            <a:r>
              <a:rPr lang="en-US" b="1" baseline="30000"/>
              <a:t>io</a:t>
            </a:r>
            <a:r>
              <a:rPr lang="ru-RU"/>
              <a:t> </a:t>
            </a:r>
            <a:r>
              <a:rPr lang="en-US"/>
              <a:t>= </a:t>
            </a:r>
            <a:r>
              <a:rPr lang="en-US" b="1"/>
              <a:t>((cxs,cy), rs)</a:t>
            </a:r>
            <a:r>
              <a:rPr lang="en-US"/>
              <a:t> </a:t>
            </a:r>
            <a:r>
              <a:rPr lang="ru-RU"/>
              <a:t>— </a:t>
            </a:r>
            <a:r>
              <a:rPr lang="en-US"/>
              <a:t>io-</a:t>
            </a:r>
            <a:r>
              <a:rPr lang="ru-RU"/>
              <a:t>класс</a:t>
            </a:r>
            <a:r>
              <a:rPr lang="en-US"/>
              <a:t>, </a:t>
            </a:r>
            <a:r>
              <a:rPr lang="en-US" b="1">
                <a:solidFill>
                  <a:srgbClr val="CC0000"/>
                </a:solidFill>
              </a:rPr>
              <a:t>C</a:t>
            </a:r>
            <a:r>
              <a:rPr lang="en-US" b="1" baseline="30000"/>
              <a:t>in</a:t>
            </a:r>
            <a:r>
              <a:rPr lang="ru-RU"/>
              <a:t> </a:t>
            </a:r>
            <a:r>
              <a:rPr lang="en-US"/>
              <a:t>= </a:t>
            </a:r>
            <a:r>
              <a:rPr lang="en-US" b="1"/>
              <a:t>(cxs, rs)</a:t>
            </a:r>
            <a:r>
              <a:rPr lang="en-US"/>
              <a:t> </a:t>
            </a:r>
            <a:r>
              <a:rPr lang="ru-RU"/>
              <a:t>— обобщенное данное для </a:t>
            </a:r>
            <a:r>
              <a:rPr lang="en-US" b="1"/>
              <a:t>p</a:t>
            </a:r>
            <a:r>
              <a:rPr lang="en-US"/>
              <a:t>. </a:t>
            </a:r>
            <a:r>
              <a:rPr lang="ru-RU"/>
              <a:t>Интересует построение представления множества:</a:t>
            </a:r>
          </a:p>
          <a:p>
            <a:pPr lvl="1"/>
            <a:r>
              <a:rPr lang="ru-RU" sz="2800" b="1"/>
              <a:t>{</a:t>
            </a:r>
            <a:r>
              <a:rPr lang="en-US" sz="2800" b="1"/>
              <a:t> (d,</a:t>
            </a:r>
            <a:r>
              <a:rPr lang="ru-RU" sz="2800" b="1"/>
              <a:t> </a:t>
            </a:r>
            <a:r>
              <a:rPr lang="en-US" sz="2800" b="1"/>
              <a:t>y)</a:t>
            </a:r>
            <a:r>
              <a:rPr lang="ru-RU" sz="2800" b="1"/>
              <a:t> | </a:t>
            </a:r>
            <a:r>
              <a:rPr lang="en-US" sz="2800" b="1"/>
              <a:t>(d,</a:t>
            </a:r>
            <a:r>
              <a:rPr lang="ru-RU" sz="2800" b="1"/>
              <a:t> </a:t>
            </a:r>
            <a:r>
              <a:rPr lang="en-US" sz="2800" b="1"/>
              <a:t>y)</a:t>
            </a:r>
            <a:r>
              <a:rPr lang="en-US" sz="2800" b="1">
                <a:sym typeface="SymbolProp BT" pitchFamily="2" charset="2"/>
              </a:rPr>
              <a:t>  </a:t>
            </a:r>
            <a:r>
              <a:rPr lang="ru-RU" sz="2800" b="1"/>
              <a:t>&lt;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30000"/>
              <a:t>io</a:t>
            </a:r>
            <a:r>
              <a:rPr lang="ru-RU" sz="2800" b="1"/>
              <a:t>&gt;, </a:t>
            </a:r>
            <a:r>
              <a:rPr lang="en-US" sz="2800" b="1"/>
              <a:t> </a:t>
            </a:r>
            <a:r>
              <a:rPr lang="ru-RU" sz="2800" b="1"/>
              <a:t>p d </a:t>
            </a:r>
            <a:r>
              <a:rPr lang="en-US" sz="2800" b="1" baseline="30000"/>
              <a:t>*</a:t>
            </a:r>
            <a:r>
              <a:rPr lang="en-US" sz="3200" b="1">
                <a:sym typeface="SymbolProp BT" pitchFamily="2" charset="2"/>
              </a:rPr>
              <a:t> </a:t>
            </a:r>
            <a:r>
              <a:rPr lang="ru-RU" sz="2800" b="1"/>
              <a:t>y } =</a:t>
            </a:r>
          </a:p>
          <a:p>
            <a:pPr lvl="1"/>
            <a:r>
              <a:rPr lang="ru-RU" sz="2800" b="1"/>
              <a:t>     </a:t>
            </a:r>
            <a:r>
              <a:rPr lang="en-US" sz="2800" b="1"/>
              <a:t>{ (d,y) | </a:t>
            </a:r>
            <a:r>
              <a:rPr lang="ru-RU" sz="2800" b="1"/>
              <a:t>p d </a:t>
            </a:r>
            <a:r>
              <a:rPr lang="en-US" sz="2800" b="1" baseline="30000"/>
              <a:t>*</a:t>
            </a:r>
            <a:r>
              <a:rPr lang="en-US" sz="3200" b="1">
                <a:sym typeface="SymbolProp BT" pitchFamily="2" charset="2"/>
              </a:rPr>
              <a:t> </a:t>
            </a:r>
            <a:r>
              <a:rPr lang="ru-RU" sz="2800" b="1"/>
              <a:t>y</a:t>
            </a:r>
            <a:r>
              <a:rPr lang="en-US" sz="2800" b="1"/>
              <a:t> }</a:t>
            </a:r>
            <a:r>
              <a:rPr lang="ru-RU" sz="2800" b="1"/>
              <a:t> </a:t>
            </a:r>
            <a:r>
              <a:rPr lang="ru-RU" sz="2800" b="1">
                <a:sym typeface="SymbolProp BT" pitchFamily="2" charset="2"/>
              </a:rPr>
              <a:t></a:t>
            </a:r>
            <a:r>
              <a:rPr lang="ru-RU" sz="2800" b="1"/>
              <a:t> &lt;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30000"/>
              <a:t>io</a:t>
            </a:r>
            <a:r>
              <a:rPr lang="ru-RU" sz="2800" b="1"/>
              <a:t>&gt; = </a:t>
            </a:r>
          </a:p>
          <a:p>
            <a:pPr lvl="1"/>
            <a:r>
              <a:rPr lang="ru-RU" sz="2800" b="1"/>
              <a:t>     </a:t>
            </a:r>
            <a:r>
              <a:rPr lang="en-US" sz="2800" b="1"/>
              <a:t>{ (d,y) | d</a:t>
            </a:r>
            <a:r>
              <a:rPr lang="en-US" sz="2800" b="1">
                <a:sym typeface="SymbolProp BT" pitchFamily="2" charset="2"/>
              </a:rPr>
              <a:t></a:t>
            </a:r>
            <a:r>
              <a:rPr lang="ru-RU" sz="2800" b="1"/>
              <a:t>&lt;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30000"/>
              <a:t>in</a:t>
            </a:r>
            <a:r>
              <a:rPr lang="ru-RU" sz="2800" b="1"/>
              <a:t>&gt;</a:t>
            </a:r>
            <a:r>
              <a:rPr lang="en-US" sz="2800" b="1"/>
              <a:t>, </a:t>
            </a:r>
            <a:r>
              <a:rPr lang="ru-RU" sz="2800" b="1"/>
              <a:t>p d </a:t>
            </a:r>
            <a:r>
              <a:rPr lang="en-US" sz="2800" b="1" baseline="30000"/>
              <a:t>*</a:t>
            </a:r>
            <a:r>
              <a:rPr lang="en-US" sz="3200" b="1">
                <a:sym typeface="SymbolProp BT" pitchFamily="2" charset="2"/>
              </a:rPr>
              <a:t> </a:t>
            </a:r>
            <a:r>
              <a:rPr lang="ru-RU" sz="2800" b="1"/>
              <a:t>y</a:t>
            </a:r>
            <a:r>
              <a:rPr lang="en-US" sz="2800" b="1"/>
              <a:t> } </a:t>
            </a:r>
            <a:r>
              <a:rPr lang="ru-RU" sz="2800" b="1">
                <a:sym typeface="SymbolProp BT" pitchFamily="2" charset="2"/>
              </a:rPr>
              <a:t> </a:t>
            </a:r>
            <a:r>
              <a:rPr lang="ru-RU" sz="2800" b="1"/>
              <a:t>&lt;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30000"/>
              <a:t>io</a:t>
            </a:r>
            <a:r>
              <a:rPr lang="ru-RU" sz="2800" b="1"/>
              <a:t>&gt; =</a:t>
            </a:r>
          </a:p>
          <a:p>
            <a:pPr lvl="1"/>
            <a:r>
              <a:rPr lang="ru-RU" sz="2800" b="1"/>
              <a:t>     &lt;</a:t>
            </a:r>
            <a:r>
              <a:rPr lang="en-US" sz="2800" b="1"/>
              <a:t>[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1</a:t>
            </a:r>
            <a:r>
              <a:rPr lang="en-US" sz="2800" b="1" baseline="30000"/>
              <a:t>io</a:t>
            </a:r>
            <a:r>
              <a:rPr lang="en-US" b="1"/>
              <a:t>,</a:t>
            </a:r>
            <a:r>
              <a:rPr lang="en-US" sz="2800" b="1" baseline="30000"/>
              <a:t> 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2</a:t>
            </a:r>
            <a:r>
              <a:rPr lang="en-US" sz="2800" b="1" baseline="30000"/>
              <a:t>io</a:t>
            </a:r>
            <a:r>
              <a:rPr lang="en-US" sz="2800" b="1"/>
              <a:t>, 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3</a:t>
            </a:r>
            <a:r>
              <a:rPr lang="en-US" sz="2800" b="1" baseline="30000"/>
              <a:t>io</a:t>
            </a:r>
            <a:r>
              <a:rPr lang="en-US" sz="2800" b="1"/>
              <a:t> …]</a:t>
            </a:r>
            <a:r>
              <a:rPr lang="ru-RU" sz="2800" b="1"/>
              <a:t>&gt;</a:t>
            </a:r>
            <a:r>
              <a:rPr lang="en-US" sz="2800" b="1"/>
              <a:t> </a:t>
            </a:r>
            <a:r>
              <a:rPr lang="ru-RU" sz="2800" b="1">
                <a:sym typeface="SymbolProp BT" pitchFamily="2" charset="2"/>
              </a:rPr>
              <a:t> </a:t>
            </a:r>
            <a:r>
              <a:rPr lang="ru-RU" sz="2800" b="1"/>
              <a:t>&lt;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30000"/>
              <a:t>io</a:t>
            </a:r>
            <a:r>
              <a:rPr lang="ru-RU" sz="2800" b="1"/>
              <a:t>&gt;</a:t>
            </a:r>
            <a:r>
              <a:rPr lang="en-US" sz="2800" b="1"/>
              <a:t/>
            </a:r>
            <a:br>
              <a:rPr lang="en-US" sz="2800" b="1"/>
            </a:br>
            <a:r>
              <a:rPr lang="en-US" sz="2800" b="1"/>
              <a:t/>
            </a:r>
            <a:br>
              <a:rPr lang="en-US" sz="2800" b="1"/>
            </a:br>
            <a:r>
              <a:rPr lang="ru-RU" sz="2800"/>
              <a:t>где </a:t>
            </a:r>
            <a:r>
              <a:rPr lang="en-US" sz="2800" b="1"/>
              <a:t>[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1</a:t>
            </a:r>
            <a:r>
              <a:rPr lang="en-US" sz="2800" b="1" baseline="30000"/>
              <a:t>io</a:t>
            </a:r>
            <a:r>
              <a:rPr lang="en-US" b="1"/>
              <a:t>,</a:t>
            </a:r>
            <a:r>
              <a:rPr lang="en-US" sz="2800" b="1" baseline="30000"/>
              <a:t> 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2</a:t>
            </a:r>
            <a:r>
              <a:rPr lang="en-US" sz="2800" b="1" baseline="30000"/>
              <a:t>io</a:t>
            </a:r>
            <a:r>
              <a:rPr lang="en-US" sz="2800" b="1"/>
              <a:t>, 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3</a:t>
            </a:r>
            <a:r>
              <a:rPr lang="en-US" sz="2800" b="1" baseline="30000"/>
              <a:t>io</a:t>
            </a:r>
            <a:r>
              <a:rPr lang="en-US" sz="2800" b="1"/>
              <a:t> …]</a:t>
            </a:r>
            <a:r>
              <a:rPr lang="ru-RU" sz="2800" b="1"/>
              <a:t> = </a:t>
            </a:r>
            <a:r>
              <a:rPr lang="en-US" sz="2800" b="1"/>
              <a:t>tab p 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30000"/>
              <a:t>in</a:t>
            </a:r>
            <a:endParaRPr lang="ru-RU" sz="2800" b="1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AutoShape 2"/>
          <p:cNvSpPr>
            <a:spLocks noChangeArrowheads="1"/>
          </p:cNvSpPr>
          <p:nvPr/>
        </p:nvSpPr>
        <p:spPr bwMode="auto">
          <a:xfrm>
            <a:off x="320675" y="1328738"/>
            <a:ext cx="6689725" cy="914400"/>
          </a:xfrm>
          <a:prstGeom prst="flowChartAlternateProcess">
            <a:avLst/>
          </a:prstGeom>
          <a:solidFill>
            <a:schemeClr val="bg1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URA</a:t>
            </a:r>
            <a:endParaRPr lang="ru-RU"/>
          </a:p>
        </p:txBody>
      </p:sp>
      <p:sp>
        <p:nvSpPr>
          <p:cNvPr id="784388" name="Text Box 4"/>
          <p:cNvSpPr txBox="1">
            <a:spLocks noChangeArrowheads="1"/>
          </p:cNvSpPr>
          <p:nvPr/>
        </p:nvSpPr>
        <p:spPr bwMode="auto">
          <a:xfrm>
            <a:off x="446088" y="1506538"/>
            <a:ext cx="455612" cy="588962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p</a:t>
            </a:r>
            <a:endParaRPr lang="ru-RU" sz="3200"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784389" name="Text Box 5"/>
          <p:cNvSpPr txBox="1">
            <a:spLocks noChangeArrowheads="1"/>
          </p:cNvSpPr>
          <p:nvPr/>
        </p:nvSpPr>
        <p:spPr bwMode="auto">
          <a:xfrm>
            <a:off x="2686050" y="1506538"/>
            <a:ext cx="455613" cy="588962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x</a:t>
            </a:r>
            <a:endParaRPr lang="ru-RU" sz="3200"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784390" name="Text Box 6"/>
          <p:cNvSpPr txBox="1">
            <a:spLocks noChangeArrowheads="1"/>
          </p:cNvSpPr>
          <p:nvPr/>
        </p:nvSpPr>
        <p:spPr bwMode="auto">
          <a:xfrm>
            <a:off x="6446838" y="1506538"/>
            <a:ext cx="455612" cy="588962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y</a:t>
            </a:r>
            <a:endParaRPr lang="ru-RU" sz="3200"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84391" name="AutoShape 7"/>
          <p:cNvCxnSpPr>
            <a:cxnSpLocks noChangeShapeType="1"/>
            <a:stCxn id="784388" idx="2"/>
            <a:endCxn id="784396" idx="1"/>
          </p:cNvCxnSpPr>
          <p:nvPr/>
        </p:nvCxnSpPr>
        <p:spPr bwMode="auto">
          <a:xfrm rot="16200000" flipH="1">
            <a:off x="-404812" y="3175000"/>
            <a:ext cx="2416175" cy="257175"/>
          </a:xfrm>
          <a:prstGeom prst="bentConnector2">
            <a:avLst/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84392" name="AutoShape 8"/>
          <p:cNvCxnSpPr>
            <a:cxnSpLocks noChangeShapeType="1"/>
            <a:stCxn id="784389" idx="2"/>
            <a:endCxn id="784396" idx="0"/>
          </p:cNvCxnSpPr>
          <p:nvPr/>
        </p:nvCxnSpPr>
        <p:spPr bwMode="auto">
          <a:xfrm rot="5400000">
            <a:off x="1114425" y="2416175"/>
            <a:ext cx="2120900" cy="1479550"/>
          </a:xfrm>
          <a:prstGeom prst="bentConnector3">
            <a:avLst>
              <a:gd name="adj1" fmla="val 49926"/>
            </a:avLst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784393" name="AutoShape 9"/>
          <p:cNvSpPr>
            <a:spLocks noChangeArrowheads="1"/>
          </p:cNvSpPr>
          <p:nvPr/>
        </p:nvSpPr>
        <p:spPr bwMode="auto">
          <a:xfrm>
            <a:off x="2335213" y="4213225"/>
            <a:ext cx="1158875" cy="593725"/>
          </a:xfrm>
          <a:prstGeom prst="flowChartAlternateProcess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>tree</a:t>
            </a:r>
            <a:endParaRPr lang="ru-RU" sz="32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84394" name="AutoShape 10"/>
          <p:cNvCxnSpPr>
            <a:cxnSpLocks noChangeShapeType="1"/>
            <a:stCxn id="784396" idx="3"/>
            <a:endCxn id="784393" idx="1"/>
          </p:cNvCxnSpPr>
          <p:nvPr/>
        </p:nvCxnSpPr>
        <p:spPr bwMode="auto">
          <a:xfrm flipV="1">
            <a:off x="1938338" y="4510088"/>
            <a:ext cx="396875" cy="1587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84395" name="AutoShape 11"/>
          <p:cNvCxnSpPr>
            <a:cxnSpLocks noChangeShapeType="1"/>
            <a:stCxn id="784393" idx="3"/>
            <a:endCxn id="784397" idx="1"/>
          </p:cNvCxnSpPr>
          <p:nvPr/>
        </p:nvCxnSpPr>
        <p:spPr bwMode="auto">
          <a:xfrm>
            <a:off x="3494088" y="4510088"/>
            <a:ext cx="368300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</p:spPr>
      </p:cxnSp>
      <p:sp>
        <p:nvSpPr>
          <p:cNvPr id="784396" name="Text Box 12"/>
          <p:cNvSpPr txBox="1">
            <a:spLocks noChangeArrowheads="1"/>
          </p:cNvSpPr>
          <p:nvPr/>
        </p:nvSpPr>
        <p:spPr bwMode="auto">
          <a:xfrm>
            <a:off x="931863" y="4216400"/>
            <a:ext cx="1006475" cy="588963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ppt</a:t>
            </a:r>
            <a:endParaRPr lang="ru-RU" sz="3200"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784397" name="Text Box 13"/>
          <p:cNvSpPr txBox="1">
            <a:spLocks noChangeArrowheads="1"/>
          </p:cNvSpPr>
          <p:nvPr/>
        </p:nvSpPr>
        <p:spPr bwMode="auto">
          <a:xfrm>
            <a:off x="3862388" y="4214813"/>
            <a:ext cx="1035050" cy="588962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tab’</a:t>
            </a:r>
            <a:endParaRPr lang="ru-RU" sz="3200"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84398" name="AutoShape 14"/>
          <p:cNvCxnSpPr>
            <a:cxnSpLocks noChangeShapeType="1"/>
            <a:stCxn id="784389" idx="2"/>
            <a:endCxn id="784397" idx="0"/>
          </p:cNvCxnSpPr>
          <p:nvPr/>
        </p:nvCxnSpPr>
        <p:spPr bwMode="auto">
          <a:xfrm rot="16200000" flipH="1">
            <a:off x="2587625" y="2422525"/>
            <a:ext cx="2119313" cy="1465263"/>
          </a:xfrm>
          <a:prstGeom prst="bentConnector3">
            <a:avLst>
              <a:gd name="adj1" fmla="val 49963"/>
            </a:avLst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784399" name="AutoShape 15"/>
          <p:cNvSpPr>
            <a:spLocks noChangeArrowheads="1"/>
          </p:cNvSpPr>
          <p:nvPr/>
        </p:nvSpPr>
        <p:spPr bwMode="auto">
          <a:xfrm>
            <a:off x="5249863" y="4213225"/>
            <a:ext cx="442912" cy="593725"/>
          </a:xfrm>
          <a:prstGeom prst="flowChartAlternateProcess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>L</a:t>
            </a:r>
            <a:endParaRPr lang="ru-RU" sz="32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84400" name="AutoShape 16"/>
          <p:cNvCxnSpPr>
            <a:cxnSpLocks noChangeShapeType="1"/>
            <a:stCxn id="784397" idx="3"/>
            <a:endCxn id="784399" idx="1"/>
          </p:cNvCxnSpPr>
          <p:nvPr/>
        </p:nvCxnSpPr>
        <p:spPr bwMode="auto">
          <a:xfrm>
            <a:off x="4897438" y="4510088"/>
            <a:ext cx="352425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</p:spPr>
      </p:cxnSp>
      <p:sp>
        <p:nvSpPr>
          <p:cNvPr id="784401" name="Text Box 17"/>
          <p:cNvSpPr txBox="1">
            <a:spLocks noChangeArrowheads="1"/>
          </p:cNvSpPr>
          <p:nvPr/>
        </p:nvSpPr>
        <p:spPr bwMode="auto">
          <a:xfrm>
            <a:off x="6057900" y="4214813"/>
            <a:ext cx="1233488" cy="588962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urac</a:t>
            </a:r>
            <a:endParaRPr lang="ru-RU" sz="3200"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84402" name="AutoShape 18"/>
          <p:cNvCxnSpPr>
            <a:cxnSpLocks noChangeShapeType="1"/>
            <a:stCxn id="784399" idx="3"/>
            <a:endCxn id="784401" idx="1"/>
          </p:cNvCxnSpPr>
          <p:nvPr/>
        </p:nvCxnSpPr>
        <p:spPr bwMode="auto">
          <a:xfrm>
            <a:off x="5692775" y="4510088"/>
            <a:ext cx="365125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</p:spPr>
      </p:cxnSp>
      <p:cxnSp>
        <p:nvCxnSpPr>
          <p:cNvPr id="784403" name="AutoShape 19"/>
          <p:cNvCxnSpPr>
            <a:cxnSpLocks noChangeShapeType="1"/>
            <a:stCxn id="784401" idx="3"/>
            <a:endCxn id="784404" idx="1"/>
          </p:cNvCxnSpPr>
          <p:nvPr/>
        </p:nvCxnSpPr>
        <p:spPr bwMode="auto">
          <a:xfrm>
            <a:off x="7291388" y="4510088"/>
            <a:ext cx="388937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</p:spPr>
      </p:cxnSp>
      <p:sp>
        <p:nvSpPr>
          <p:cNvPr id="784404" name="AutoShape 20"/>
          <p:cNvSpPr>
            <a:spLocks noChangeArrowheads="1"/>
          </p:cNvSpPr>
          <p:nvPr/>
        </p:nvSpPr>
        <p:spPr bwMode="auto">
          <a:xfrm>
            <a:off x="7680325" y="4213225"/>
            <a:ext cx="946150" cy="593725"/>
          </a:xfrm>
          <a:prstGeom prst="flowChartAlternateProcess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>ans</a:t>
            </a:r>
            <a:endParaRPr lang="ru-RU" sz="32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84405" name="AutoShape 21"/>
          <p:cNvCxnSpPr>
            <a:cxnSpLocks noChangeShapeType="1"/>
            <a:stCxn id="784390" idx="2"/>
            <a:endCxn id="784401" idx="0"/>
          </p:cNvCxnSpPr>
          <p:nvPr/>
        </p:nvCxnSpPr>
        <p:spPr bwMode="auto">
          <a:xfrm rot="5400000">
            <a:off x="5615781" y="3155157"/>
            <a:ext cx="2119313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</p:spPr>
      </p:cxnSp>
      <p:sp>
        <p:nvSpPr>
          <p:cNvPr id="784406" name="AutoShape 22"/>
          <p:cNvSpPr>
            <a:spLocks noChangeArrowheads="1"/>
          </p:cNvSpPr>
          <p:nvPr/>
        </p:nvSpPr>
        <p:spPr bwMode="auto">
          <a:xfrm>
            <a:off x="5216525" y="142875"/>
            <a:ext cx="3856038" cy="854075"/>
          </a:xfrm>
          <a:prstGeom prst="wedgeRectCallout">
            <a:avLst>
              <a:gd name="adj1" fmla="val -34810"/>
              <a:gd name="adj2" fmla="val 86616"/>
            </a:avLst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запрос на инверсное вычисление</a:t>
            </a:r>
          </a:p>
        </p:txBody>
      </p:sp>
      <p:sp>
        <p:nvSpPr>
          <p:cNvPr id="784407" name="AutoShape 23"/>
          <p:cNvSpPr>
            <a:spLocks noChangeArrowheads="1"/>
          </p:cNvSpPr>
          <p:nvPr/>
        </p:nvSpPr>
        <p:spPr bwMode="auto">
          <a:xfrm>
            <a:off x="111125" y="5024438"/>
            <a:ext cx="2500313" cy="1727200"/>
          </a:xfrm>
          <a:prstGeom prst="wedgeRectCallout">
            <a:avLst>
              <a:gd name="adj1" fmla="val 62125"/>
              <a:gd name="adj2" fmla="val -62995"/>
            </a:avLst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перфектное дерево процессов</a:t>
            </a:r>
          </a:p>
        </p:txBody>
      </p:sp>
      <p:sp>
        <p:nvSpPr>
          <p:cNvPr id="784408" name="AutoShape 24"/>
          <p:cNvSpPr>
            <a:spLocks noChangeArrowheads="1"/>
          </p:cNvSpPr>
          <p:nvPr/>
        </p:nvSpPr>
        <p:spPr bwMode="auto">
          <a:xfrm>
            <a:off x="2790825" y="5040313"/>
            <a:ext cx="2879725" cy="1727200"/>
          </a:xfrm>
          <a:prstGeom prst="wedgeRectCallout">
            <a:avLst>
              <a:gd name="adj1" fmla="val 42394"/>
              <a:gd name="adj2" fmla="val -64065"/>
            </a:avLst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табличное представление функции программы</a:t>
            </a:r>
          </a:p>
        </p:txBody>
      </p:sp>
      <p:sp>
        <p:nvSpPr>
          <p:cNvPr id="784409" name="AutoShape 25"/>
          <p:cNvSpPr>
            <a:spLocks noChangeArrowheads="1"/>
          </p:cNvSpPr>
          <p:nvPr/>
        </p:nvSpPr>
        <p:spPr bwMode="auto">
          <a:xfrm>
            <a:off x="5818188" y="5040313"/>
            <a:ext cx="2879725" cy="1727200"/>
          </a:xfrm>
          <a:prstGeom prst="wedgeRectCallout">
            <a:avLst>
              <a:gd name="adj1" fmla="val 32523"/>
              <a:gd name="adj2" fmla="val -62222"/>
            </a:avLst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ответ</a:t>
            </a:r>
          </a:p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на запрос инверсного вычисления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8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78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78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78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8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78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8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8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8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8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8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84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8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8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84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8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84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8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4393" grpId="0" animBg="1"/>
      <p:bldP spid="784396" grpId="0" animBg="1"/>
      <p:bldP spid="784397" grpId="0" animBg="1"/>
      <p:bldP spid="784399" grpId="0" animBg="1"/>
      <p:bldP spid="784401" grpId="0" animBg="1"/>
      <p:bldP spid="784404" grpId="0" animBg="1"/>
      <p:bldP spid="784407" grpId="0" animBg="1"/>
      <p:bldP spid="784408" grpId="0" animBg="1"/>
      <p:bldP spid="78440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AutoShape 2"/>
          <p:cNvSpPr>
            <a:spLocks noChangeArrowheads="1"/>
          </p:cNvSpPr>
          <p:nvPr/>
        </p:nvSpPr>
        <p:spPr bwMode="auto">
          <a:xfrm>
            <a:off x="320675" y="1328738"/>
            <a:ext cx="3090863" cy="914400"/>
          </a:xfrm>
          <a:prstGeom prst="flowChartAlternateProcess">
            <a:avLst/>
          </a:prstGeom>
          <a:solidFill>
            <a:schemeClr val="bg1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SURA</a:t>
            </a:r>
            <a:endParaRPr lang="ru-RU"/>
          </a:p>
        </p:txBody>
      </p:sp>
      <p:sp>
        <p:nvSpPr>
          <p:cNvPr id="782340" name="Text Box 4"/>
          <p:cNvSpPr txBox="1">
            <a:spLocks noChangeArrowheads="1"/>
          </p:cNvSpPr>
          <p:nvPr/>
        </p:nvSpPr>
        <p:spPr bwMode="auto">
          <a:xfrm>
            <a:off x="446088" y="1506538"/>
            <a:ext cx="455612" cy="588962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p</a:t>
            </a:r>
            <a:endParaRPr lang="ru-RU" sz="3200"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782341" name="Text Box 5"/>
          <p:cNvSpPr txBox="1">
            <a:spLocks noChangeArrowheads="1"/>
          </p:cNvSpPr>
          <p:nvPr/>
        </p:nvSpPr>
        <p:spPr bwMode="auto">
          <a:xfrm>
            <a:off x="2444750" y="1506538"/>
            <a:ext cx="815975" cy="588962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CC0000"/>
                </a:solidFill>
                <a:effectLst/>
                <a:latin typeface="Tahoma" pitchFamily="34" charset="0"/>
                <a:cs typeface="Tahoma" pitchFamily="34" charset="0"/>
              </a:rPr>
              <a:t>C</a:t>
            </a:r>
            <a:r>
              <a:rPr lang="en-US" sz="3200" baseline="300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io</a:t>
            </a:r>
            <a:endParaRPr lang="ru-RU" sz="3200" baseline="30000"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82343" name="AutoShape 7"/>
          <p:cNvCxnSpPr>
            <a:cxnSpLocks noChangeShapeType="1"/>
            <a:stCxn id="782340" idx="2"/>
            <a:endCxn id="782348" idx="1"/>
          </p:cNvCxnSpPr>
          <p:nvPr/>
        </p:nvCxnSpPr>
        <p:spPr bwMode="auto">
          <a:xfrm rot="16200000" flipH="1">
            <a:off x="-404812" y="3175000"/>
            <a:ext cx="2416175" cy="257175"/>
          </a:xfrm>
          <a:prstGeom prst="bentConnector2">
            <a:avLst/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82344" name="AutoShape 8"/>
          <p:cNvCxnSpPr>
            <a:cxnSpLocks noChangeShapeType="1"/>
            <a:stCxn id="782362" idx="2"/>
            <a:endCxn id="782348" idx="0"/>
          </p:cNvCxnSpPr>
          <p:nvPr/>
        </p:nvCxnSpPr>
        <p:spPr bwMode="auto">
          <a:xfrm rot="5400000">
            <a:off x="1693069" y="3056731"/>
            <a:ext cx="901700" cy="1417638"/>
          </a:xfrm>
          <a:prstGeom prst="bentConnector3">
            <a:avLst>
              <a:gd name="adj1" fmla="val 49824"/>
            </a:avLst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782345" name="AutoShape 9"/>
          <p:cNvSpPr>
            <a:spLocks noChangeArrowheads="1"/>
          </p:cNvSpPr>
          <p:nvPr/>
        </p:nvSpPr>
        <p:spPr bwMode="auto">
          <a:xfrm>
            <a:off x="2335213" y="4213225"/>
            <a:ext cx="1158875" cy="593725"/>
          </a:xfrm>
          <a:prstGeom prst="flowChartAlternateProcess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>tree</a:t>
            </a:r>
            <a:endParaRPr lang="ru-RU" sz="32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82346" name="AutoShape 10"/>
          <p:cNvCxnSpPr>
            <a:cxnSpLocks noChangeShapeType="1"/>
            <a:stCxn id="782348" idx="3"/>
            <a:endCxn id="782345" idx="1"/>
          </p:cNvCxnSpPr>
          <p:nvPr/>
        </p:nvCxnSpPr>
        <p:spPr bwMode="auto">
          <a:xfrm flipV="1">
            <a:off x="1938338" y="4510088"/>
            <a:ext cx="396875" cy="1587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782347" name="AutoShape 11"/>
          <p:cNvCxnSpPr>
            <a:cxnSpLocks noChangeShapeType="1"/>
            <a:stCxn id="782345" idx="3"/>
            <a:endCxn id="782349" idx="1"/>
          </p:cNvCxnSpPr>
          <p:nvPr/>
        </p:nvCxnSpPr>
        <p:spPr bwMode="auto">
          <a:xfrm>
            <a:off x="3494088" y="4510088"/>
            <a:ext cx="368300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</p:spPr>
      </p:cxnSp>
      <p:sp>
        <p:nvSpPr>
          <p:cNvPr id="782348" name="Text Box 12"/>
          <p:cNvSpPr txBox="1">
            <a:spLocks noChangeArrowheads="1"/>
          </p:cNvSpPr>
          <p:nvPr/>
        </p:nvSpPr>
        <p:spPr bwMode="auto">
          <a:xfrm>
            <a:off x="931863" y="4216400"/>
            <a:ext cx="1006475" cy="588963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ppt</a:t>
            </a:r>
            <a:endParaRPr lang="ru-RU" sz="3200"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782349" name="Text Box 13"/>
          <p:cNvSpPr txBox="1">
            <a:spLocks noChangeArrowheads="1"/>
          </p:cNvSpPr>
          <p:nvPr/>
        </p:nvSpPr>
        <p:spPr bwMode="auto">
          <a:xfrm>
            <a:off x="3862388" y="4214813"/>
            <a:ext cx="1035050" cy="588962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tab’</a:t>
            </a:r>
            <a:endParaRPr lang="ru-RU" sz="3200"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82350" name="AutoShape 14"/>
          <p:cNvCxnSpPr>
            <a:cxnSpLocks noChangeShapeType="1"/>
            <a:stCxn id="782362" idx="2"/>
            <a:endCxn id="782349" idx="0"/>
          </p:cNvCxnSpPr>
          <p:nvPr/>
        </p:nvCxnSpPr>
        <p:spPr bwMode="auto">
          <a:xfrm rot="16200000" flipH="1">
            <a:off x="3166269" y="3001169"/>
            <a:ext cx="900113" cy="1527175"/>
          </a:xfrm>
          <a:prstGeom prst="bentConnector3">
            <a:avLst>
              <a:gd name="adj1" fmla="val 49912"/>
            </a:avLst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782351" name="AutoShape 15"/>
          <p:cNvSpPr>
            <a:spLocks noChangeArrowheads="1"/>
          </p:cNvSpPr>
          <p:nvPr/>
        </p:nvSpPr>
        <p:spPr bwMode="auto">
          <a:xfrm>
            <a:off x="5249863" y="4213225"/>
            <a:ext cx="442912" cy="593725"/>
          </a:xfrm>
          <a:prstGeom prst="flowChartAlternateProcess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>L</a:t>
            </a:r>
            <a:endParaRPr lang="ru-RU" sz="32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82352" name="AutoShape 16"/>
          <p:cNvCxnSpPr>
            <a:cxnSpLocks noChangeShapeType="1"/>
            <a:stCxn id="782349" idx="3"/>
            <a:endCxn id="782351" idx="1"/>
          </p:cNvCxnSpPr>
          <p:nvPr/>
        </p:nvCxnSpPr>
        <p:spPr bwMode="auto">
          <a:xfrm>
            <a:off x="4897438" y="4510088"/>
            <a:ext cx="352425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</p:spPr>
      </p:cxnSp>
      <p:sp>
        <p:nvSpPr>
          <p:cNvPr id="782353" name="Text Box 17"/>
          <p:cNvSpPr txBox="1">
            <a:spLocks noChangeArrowheads="1"/>
          </p:cNvSpPr>
          <p:nvPr/>
        </p:nvSpPr>
        <p:spPr bwMode="auto">
          <a:xfrm>
            <a:off x="6057900" y="4214813"/>
            <a:ext cx="1233488" cy="588962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sura’</a:t>
            </a:r>
            <a:endParaRPr lang="ru-RU" sz="3200"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82354" name="AutoShape 18"/>
          <p:cNvCxnSpPr>
            <a:cxnSpLocks noChangeShapeType="1"/>
            <a:stCxn id="782351" idx="3"/>
            <a:endCxn id="782353" idx="1"/>
          </p:cNvCxnSpPr>
          <p:nvPr/>
        </p:nvCxnSpPr>
        <p:spPr bwMode="auto">
          <a:xfrm>
            <a:off x="5692775" y="4510088"/>
            <a:ext cx="365125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</p:spPr>
      </p:cxnSp>
      <p:cxnSp>
        <p:nvCxnSpPr>
          <p:cNvPr id="782355" name="AutoShape 19"/>
          <p:cNvCxnSpPr>
            <a:cxnSpLocks noChangeShapeType="1"/>
            <a:stCxn id="782353" idx="3"/>
            <a:endCxn id="782356" idx="1"/>
          </p:cNvCxnSpPr>
          <p:nvPr/>
        </p:nvCxnSpPr>
        <p:spPr bwMode="auto">
          <a:xfrm>
            <a:off x="7291388" y="4510088"/>
            <a:ext cx="388937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</p:spPr>
      </p:cxnSp>
      <p:sp>
        <p:nvSpPr>
          <p:cNvPr id="782356" name="AutoShape 20"/>
          <p:cNvSpPr>
            <a:spLocks noChangeArrowheads="1"/>
          </p:cNvSpPr>
          <p:nvPr/>
        </p:nvSpPr>
        <p:spPr bwMode="auto">
          <a:xfrm>
            <a:off x="7680325" y="4213225"/>
            <a:ext cx="946150" cy="593725"/>
          </a:xfrm>
          <a:prstGeom prst="flowChartAlternateProcess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>ans</a:t>
            </a:r>
            <a:endParaRPr lang="ru-RU" sz="32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82357" name="AutoShape 21"/>
          <p:cNvCxnSpPr>
            <a:cxnSpLocks noChangeShapeType="1"/>
            <a:stCxn id="782341" idx="3"/>
            <a:endCxn id="782353" idx="0"/>
          </p:cNvCxnSpPr>
          <p:nvPr/>
        </p:nvCxnSpPr>
        <p:spPr bwMode="auto">
          <a:xfrm>
            <a:off x="3260725" y="1801813"/>
            <a:ext cx="3414713" cy="2413000"/>
          </a:xfrm>
          <a:prstGeom prst="bentConnector2">
            <a:avLst/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782358" name="AutoShape 22"/>
          <p:cNvSpPr>
            <a:spLocks noChangeArrowheads="1"/>
          </p:cNvSpPr>
          <p:nvPr/>
        </p:nvSpPr>
        <p:spPr bwMode="auto">
          <a:xfrm>
            <a:off x="5216525" y="142875"/>
            <a:ext cx="3856038" cy="854075"/>
          </a:xfrm>
          <a:prstGeom prst="wedgeRectCallout">
            <a:avLst>
              <a:gd name="adj1" fmla="val -99319"/>
              <a:gd name="adj2" fmla="val 91819"/>
            </a:avLst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запрос на инверсное вычисление</a:t>
            </a:r>
          </a:p>
        </p:txBody>
      </p:sp>
      <p:sp>
        <p:nvSpPr>
          <p:cNvPr id="782359" name="AutoShape 23"/>
          <p:cNvSpPr>
            <a:spLocks noChangeArrowheads="1"/>
          </p:cNvSpPr>
          <p:nvPr/>
        </p:nvSpPr>
        <p:spPr bwMode="auto">
          <a:xfrm>
            <a:off x="111125" y="5024438"/>
            <a:ext cx="2500313" cy="1727200"/>
          </a:xfrm>
          <a:prstGeom prst="wedgeRectCallout">
            <a:avLst>
              <a:gd name="adj1" fmla="val 62125"/>
              <a:gd name="adj2" fmla="val -62995"/>
            </a:avLst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перфектное дерево процессов</a:t>
            </a:r>
          </a:p>
        </p:txBody>
      </p:sp>
      <p:sp>
        <p:nvSpPr>
          <p:cNvPr id="782360" name="AutoShape 24"/>
          <p:cNvSpPr>
            <a:spLocks noChangeArrowheads="1"/>
          </p:cNvSpPr>
          <p:nvPr/>
        </p:nvSpPr>
        <p:spPr bwMode="auto">
          <a:xfrm>
            <a:off x="2790825" y="5040313"/>
            <a:ext cx="2879725" cy="1727200"/>
          </a:xfrm>
          <a:prstGeom prst="wedgeRectCallout">
            <a:avLst>
              <a:gd name="adj1" fmla="val 42394"/>
              <a:gd name="adj2" fmla="val -64065"/>
            </a:avLst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график </a:t>
            </a:r>
            <a:r>
              <a:rPr lang="en-US" sz="2800">
                <a:solidFill>
                  <a:schemeClr val="tx1"/>
                </a:solidFill>
                <a:effectLst/>
              </a:rPr>
              <a:t>p</a:t>
            </a:r>
            <a:r>
              <a:rPr lang="en-US" sz="2800" b="0">
                <a:solidFill>
                  <a:schemeClr val="tx1"/>
                </a:solidFill>
                <a:effectLst/>
              </a:rPr>
              <a:t> </a:t>
            </a:r>
            <a:r>
              <a:rPr lang="ru-RU" sz="2800" b="0">
                <a:solidFill>
                  <a:schemeClr val="tx1"/>
                </a:solidFill>
                <a:effectLst/>
              </a:rPr>
              <a:t>на 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in</a:t>
            </a:r>
            <a:r>
              <a:rPr lang="ru-RU" sz="2800" b="0">
                <a:solidFill>
                  <a:schemeClr val="tx1"/>
                </a:solidFill>
                <a:effectLst/>
              </a:rPr>
              <a:t>,</a:t>
            </a:r>
            <a:r>
              <a:rPr lang="en-US" sz="2800" b="0">
                <a:solidFill>
                  <a:schemeClr val="tx1"/>
                </a:solidFill>
                <a:effectLst/>
              </a:rPr>
              <a:t> </a:t>
            </a:r>
            <a:r>
              <a:rPr lang="ru-RU" sz="2800" b="0">
                <a:solidFill>
                  <a:schemeClr val="tx1"/>
                </a:solidFill>
                <a:effectLst/>
              </a:rPr>
              <a:t>перечисление </a:t>
            </a:r>
            <a:r>
              <a:rPr lang="en-US" sz="2800">
                <a:solidFill>
                  <a:schemeClr val="tx1"/>
                </a:solidFill>
                <a:effectLst/>
              </a:rPr>
              <a:t>[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io</a:t>
            </a:r>
            <a:r>
              <a:rPr lang="en-US" sz="2800">
                <a:solidFill>
                  <a:schemeClr val="tx1"/>
                </a:solidFill>
                <a:effectLst/>
              </a:rPr>
              <a:t>, 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io</a:t>
            </a:r>
            <a:r>
              <a:rPr lang="en-US" sz="2800">
                <a:solidFill>
                  <a:schemeClr val="tx1"/>
                </a:solidFill>
                <a:effectLst/>
              </a:rPr>
              <a:t>, …]</a:t>
            </a:r>
            <a:endParaRPr lang="ru-RU" sz="2800">
              <a:solidFill>
                <a:schemeClr val="tx1"/>
              </a:solidFill>
              <a:effectLst/>
            </a:endParaRPr>
          </a:p>
        </p:txBody>
      </p:sp>
      <p:sp>
        <p:nvSpPr>
          <p:cNvPr id="782361" name="AutoShape 25"/>
          <p:cNvSpPr>
            <a:spLocks noChangeArrowheads="1"/>
          </p:cNvSpPr>
          <p:nvPr/>
        </p:nvSpPr>
        <p:spPr bwMode="auto">
          <a:xfrm>
            <a:off x="5818188" y="5040313"/>
            <a:ext cx="2879725" cy="1727200"/>
          </a:xfrm>
          <a:prstGeom prst="wedgeRectCallout">
            <a:avLst>
              <a:gd name="adj1" fmla="val 32523"/>
              <a:gd name="adj2" fmla="val -62222"/>
            </a:avLst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  <a:effectLst/>
              </a:rPr>
              <a:t>ответ</a:t>
            </a:r>
            <a:r>
              <a:rPr lang="en-US" sz="2800" b="0">
                <a:solidFill>
                  <a:schemeClr val="tx1"/>
                </a:solidFill>
                <a:effectLst/>
              </a:rPr>
              <a:t>, </a:t>
            </a:r>
            <a:r>
              <a:rPr lang="ru-RU" sz="2800" b="0">
                <a:solidFill>
                  <a:schemeClr val="tx1"/>
                </a:solidFill>
                <a:effectLst/>
              </a:rPr>
              <a:t>пересечение графика и</a:t>
            </a:r>
            <a:r>
              <a:rPr lang="en-US" sz="2800" b="0">
                <a:solidFill>
                  <a:schemeClr val="tx1"/>
                </a:solidFill>
                <a:effectLst/>
              </a:rPr>
              <a:t> </a:t>
            </a:r>
            <a:r>
              <a:rPr lang="en-US" sz="2800">
                <a:solidFill>
                  <a:srgbClr val="CC0000"/>
                </a:solidFill>
                <a:effectLst/>
              </a:rPr>
              <a:t>C</a:t>
            </a:r>
            <a:r>
              <a:rPr lang="en-US" sz="2800" baseline="30000">
                <a:solidFill>
                  <a:schemeClr val="tx1"/>
                </a:solidFill>
                <a:effectLst/>
              </a:rPr>
              <a:t>io</a:t>
            </a:r>
            <a:r>
              <a:rPr lang="en-US" sz="2800">
                <a:solidFill>
                  <a:schemeClr val="tx1"/>
                </a:solidFill>
                <a:effectLst/>
              </a:rPr>
              <a:t>:</a:t>
            </a:r>
            <a:br>
              <a:rPr lang="en-US" sz="2800">
                <a:solidFill>
                  <a:schemeClr val="tx1"/>
                </a:solidFill>
                <a:effectLst/>
              </a:rPr>
            </a:br>
            <a:r>
              <a:rPr lang="en-US" sz="2400">
                <a:solidFill>
                  <a:schemeClr val="tx1"/>
                </a:solidFill>
                <a:effectLst/>
              </a:rPr>
              <a:t>[(s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,rs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), (s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,rs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)…]</a:t>
            </a:r>
            <a:r>
              <a:rPr lang="ru-RU" sz="2800" b="0"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782362" name="Text Box 26"/>
          <p:cNvSpPr txBox="1">
            <a:spLocks noChangeArrowheads="1"/>
          </p:cNvSpPr>
          <p:nvPr/>
        </p:nvSpPr>
        <p:spPr bwMode="auto">
          <a:xfrm>
            <a:off x="2444750" y="2725738"/>
            <a:ext cx="815975" cy="588962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CC0000"/>
                </a:solidFill>
                <a:effectLst/>
                <a:latin typeface="Tahoma" pitchFamily="34" charset="0"/>
                <a:cs typeface="Tahoma" pitchFamily="34" charset="0"/>
              </a:rPr>
              <a:t>C</a:t>
            </a:r>
            <a:r>
              <a:rPr lang="en-US" sz="3200" baseline="300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in</a:t>
            </a:r>
            <a:endParaRPr lang="ru-RU" sz="3200" baseline="30000"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82364" name="AutoShape 28"/>
          <p:cNvCxnSpPr>
            <a:cxnSpLocks noChangeShapeType="1"/>
            <a:stCxn id="782341" idx="2"/>
            <a:endCxn id="782362" idx="0"/>
          </p:cNvCxnSpPr>
          <p:nvPr/>
        </p:nvCxnSpPr>
        <p:spPr bwMode="auto">
          <a:xfrm rot="5400000">
            <a:off x="2537619" y="2410619"/>
            <a:ext cx="630238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2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8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78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78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8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8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8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78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8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8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8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8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8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82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8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782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82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78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82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78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2345" grpId="0" animBg="1"/>
      <p:bldP spid="782348" grpId="0" animBg="1"/>
      <p:bldP spid="782349" grpId="0" animBg="1"/>
      <p:bldP spid="782351" grpId="0" animBg="1"/>
      <p:bldP spid="782353" grpId="0" animBg="1"/>
      <p:bldP spid="782356" grpId="0" animBg="1"/>
      <p:bldP spid="782359" grpId="0" animBg="1"/>
      <p:bldP spid="782360" grpId="0" animBg="1"/>
      <p:bldP spid="782361" grpId="0" animBg="1"/>
      <p:bldP spid="78236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SURA</a:t>
            </a:r>
            <a:endParaRPr lang="ru-RU"/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50325" cy="5257800"/>
          </a:xfrm>
        </p:spPr>
        <p:txBody>
          <a:bodyPr/>
          <a:lstStyle/>
          <a:p>
            <a:r>
              <a:rPr lang="en-US" b="1"/>
              <a:t>s</a:t>
            </a:r>
            <a:r>
              <a:rPr lang="ru-RU" b="1"/>
              <a:t>ura :: ProgR -&gt; </a:t>
            </a:r>
            <a:r>
              <a:rPr lang="en-US" b="1"/>
              <a:t>IO</a:t>
            </a:r>
            <a:r>
              <a:rPr lang="ru-RU" b="1"/>
              <a:t>Class -&gt;</a:t>
            </a:r>
            <a:r>
              <a:rPr lang="en-US" b="1"/>
              <a:t/>
            </a:r>
            <a:br>
              <a:rPr lang="en-US" b="1"/>
            </a:br>
            <a:r>
              <a:rPr lang="en-US" b="1"/>
              <a:t>					</a:t>
            </a:r>
            <a:r>
              <a:rPr lang="ru-RU" b="1"/>
              <a:t>[(Subst,Restr)] </a:t>
            </a:r>
            <a:br>
              <a:rPr lang="ru-RU" b="1"/>
            </a:br>
            <a:r>
              <a:rPr lang="en-US" b="1"/>
              <a:t>s</a:t>
            </a:r>
            <a:r>
              <a:rPr lang="ru-RU" b="1"/>
              <a:t>ura p </a:t>
            </a:r>
            <a:r>
              <a:rPr lang="en-US" b="1"/>
              <a:t>cio@((cxs, cy), rs)</a:t>
            </a:r>
            <a:r>
              <a:rPr lang="ru-RU" b="1"/>
              <a:t> =</a:t>
            </a:r>
            <a:r>
              <a:rPr lang="en-US" b="1"/>
              <a:t/>
            </a:r>
            <a:br>
              <a:rPr lang="en-US" b="1"/>
            </a:br>
            <a:r>
              <a:rPr lang="en-US" b="1"/>
              <a:t>	concat (map f </a:t>
            </a:r>
            <a:r>
              <a:rPr lang="ru-RU" b="1"/>
              <a:t>(tab p </a:t>
            </a:r>
            <a:r>
              <a:rPr lang="en-US" b="1"/>
              <a:t>cin</a:t>
            </a:r>
            <a:r>
              <a:rPr lang="ru-RU" b="1"/>
              <a:t>)</a:t>
            </a:r>
            <a:r>
              <a:rPr lang="en-US" b="1"/>
              <a:t>)</a:t>
            </a:r>
            <a:br>
              <a:rPr lang="en-US" b="1"/>
            </a:br>
            <a:r>
              <a:rPr lang="en-US" b="1"/>
              <a:t>  	where</a:t>
            </a:r>
            <a:br>
              <a:rPr lang="en-US" b="1"/>
            </a:br>
            <a:r>
              <a:rPr lang="en-US" b="1"/>
              <a:t>		cin = (cxs, rs)</a:t>
            </a:r>
            <a:br>
              <a:rPr lang="en-US" b="1"/>
            </a:br>
            <a:r>
              <a:rPr lang="en-US" b="1"/>
              <a:t>    		f ((cxs’,rs’),cy’) =</a:t>
            </a:r>
            <a:br>
              <a:rPr lang="en-US" b="1"/>
            </a:br>
            <a:r>
              <a:rPr lang="en-US" b="1"/>
              <a:t>			(cy:cxs, rs).^.(cy’:cxs’, rs’)     </a:t>
            </a:r>
            <a:r>
              <a:rPr lang="ru-RU" b="1"/>
              <a:t/>
            </a:r>
            <a:br>
              <a:rPr lang="ru-RU" b="1"/>
            </a:b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/>
              <a:t>5+.3 XURA: </a:t>
            </a:r>
            <a:r>
              <a:rPr lang="ru-RU" sz="4000"/>
              <a:t>Симметричный УРА для случая неплоских языков</a:t>
            </a:r>
          </a:p>
        </p:txBody>
      </p:sp>
      <p:sp>
        <p:nvSpPr>
          <p:cNvPr id="8294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ahoma" pitchFamily="34" charset="0"/>
              </a:rPr>
              <a:t>NTSG </a:t>
            </a:r>
            <a:r>
              <a:rPr lang="ru-RU">
                <a:cs typeface="Tahoma" pitchFamily="34" charset="0"/>
              </a:rPr>
              <a:t>— неплоский </a:t>
            </a:r>
            <a:r>
              <a:rPr lang="en-US">
                <a:cs typeface="Tahoma" pitchFamily="34" charset="0"/>
              </a:rPr>
              <a:t>TSG</a:t>
            </a:r>
            <a:endParaRPr lang="ru-RU">
              <a:cs typeface="Tahoma" pitchFamily="34" charset="0"/>
            </a:endParaRPr>
          </a:p>
        </p:txBody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/>
              <a:t>(define a2b [x]</a:t>
            </a:r>
            <a:r>
              <a:rPr lang="en-US" b="1"/>
              <a:t/>
            </a:r>
            <a:br>
              <a:rPr lang="en-US" b="1"/>
            </a:br>
            <a:r>
              <a:rPr lang="en-US" b="1"/>
              <a:t>	</a:t>
            </a:r>
            <a:r>
              <a:rPr lang="ru-RU" b="1"/>
              <a:t>(if (cons? x h t )</a:t>
            </a:r>
            <a:r>
              <a:rPr lang="en-US" b="1"/>
              <a:t/>
            </a:r>
            <a:br>
              <a:rPr lang="en-US" b="1"/>
            </a:br>
            <a:r>
              <a:rPr lang="en-US" b="1"/>
              <a:t>		</a:t>
            </a:r>
            <a:r>
              <a:rPr lang="ru-RU" b="1"/>
              <a:t>(if (equ? h ’A)</a:t>
            </a:r>
            <a:r>
              <a:rPr lang="en-US" b="1"/>
              <a:t/>
            </a:r>
            <a:br>
              <a:rPr lang="en-US" b="1"/>
            </a:br>
            <a:r>
              <a:rPr lang="en-US" b="1"/>
              <a:t>			</a:t>
            </a:r>
            <a:r>
              <a:rPr lang="ru-RU" b="1"/>
              <a:t>(</a:t>
            </a:r>
            <a:r>
              <a:rPr lang="en-US" b="1"/>
              <a:t> </a:t>
            </a:r>
            <a:r>
              <a:rPr lang="ru-RU" b="1"/>
              <a:t>’B</a:t>
            </a:r>
            <a:r>
              <a:rPr lang="en-US" b="1"/>
              <a:t>	</a:t>
            </a:r>
            <a:r>
              <a:rPr lang="ru-RU" b="1"/>
              <a:t>:(call a2b [t]))</a:t>
            </a:r>
            <a:r>
              <a:rPr lang="en-US" b="1"/>
              <a:t/>
            </a:r>
            <a:br>
              <a:rPr lang="en-US" b="1"/>
            </a:br>
            <a:r>
              <a:rPr lang="en-US" b="1"/>
              <a:t>			</a:t>
            </a:r>
            <a:r>
              <a:rPr lang="ru-RU" b="1"/>
              <a:t>(</a:t>
            </a:r>
            <a:r>
              <a:rPr lang="en-US" b="1"/>
              <a:t> </a:t>
            </a:r>
            <a:r>
              <a:rPr lang="ru-RU" b="1"/>
              <a:t> h</a:t>
            </a:r>
            <a:r>
              <a:rPr lang="en-US" b="1"/>
              <a:t>	</a:t>
            </a:r>
            <a:r>
              <a:rPr lang="ru-RU" b="1"/>
              <a:t>:(call a2b [t])))</a:t>
            </a:r>
            <a:r>
              <a:rPr lang="en-US" b="1"/>
              <a:t/>
            </a:r>
            <a:br>
              <a:rPr lang="en-US" b="1"/>
            </a:br>
            <a:r>
              <a:rPr lang="en-US" b="1"/>
              <a:t>		</a:t>
            </a:r>
            <a:r>
              <a:rPr lang="ru-RU" b="1"/>
              <a:t>[ ]))</a:t>
            </a:r>
            <a:r>
              <a:rPr lang="en-US" b="1"/>
              <a:t/>
            </a:r>
            <a:br>
              <a:rPr lang="en-US" b="1"/>
            </a:br>
            <a:endParaRPr lang="ru-RU"/>
          </a:p>
          <a:p>
            <a:r>
              <a:rPr lang="ru-RU" b="1"/>
              <a:t>(define f [x]</a:t>
            </a:r>
            <a:r>
              <a:rPr lang="en-US" b="1"/>
              <a:t/>
            </a:r>
            <a:br>
              <a:rPr lang="en-US" b="1"/>
            </a:br>
            <a:r>
              <a:rPr lang="en-US" b="1"/>
              <a:t>	</a:t>
            </a:r>
            <a:r>
              <a:rPr lang="ru-RU" b="1"/>
              <a:t>([x, (call a2b [x])])</a:t>
            </a:r>
            <a:r>
              <a:rPr lang="en-US" b="1"/>
              <a:t/>
            </a:r>
            <a:br>
              <a:rPr lang="en-US" b="1"/>
            </a:br>
            <a:r>
              <a:rPr lang="ru-RU" b="1"/>
              <a:t>)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cs typeface="Tahoma" pitchFamily="34" charset="0"/>
              </a:rPr>
              <a:t>Выполнение </a:t>
            </a:r>
            <a:r>
              <a:rPr lang="en-US" sz="4000">
                <a:cs typeface="Tahoma" pitchFamily="34" charset="0"/>
              </a:rPr>
              <a:t>NTSG</a:t>
            </a:r>
            <a:r>
              <a:rPr lang="ru-RU" sz="4000">
                <a:cs typeface="Tahoma" pitchFamily="34" charset="0"/>
              </a:rPr>
              <a:t>-программы</a:t>
            </a:r>
          </a:p>
        </p:txBody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>
                <a:solidFill>
                  <a:srgbClr val="000099"/>
                </a:solidFill>
              </a:rPr>
              <a:t>(a2b [</a:t>
            </a:r>
            <a:r>
              <a:rPr lang="en-US" b="1">
                <a:solidFill>
                  <a:srgbClr val="000099"/>
                </a:solidFill>
              </a:rPr>
              <a:t>['A, 'B, 'B, 'A, 'C</a:t>
            </a:r>
            <a:r>
              <a:rPr lang="ru-RU" b="1">
                <a:solidFill>
                  <a:srgbClr val="000099"/>
                </a:solidFill>
              </a:rPr>
              <a:t>]</a:t>
            </a:r>
            <a:r>
              <a:rPr lang="en-US" b="1">
                <a:solidFill>
                  <a:srgbClr val="000099"/>
                </a:solidFill>
              </a:rPr>
              <a:t>])</a:t>
            </a:r>
            <a:r>
              <a:rPr lang="en-US" b="1"/>
              <a:t> </a:t>
            </a:r>
            <a:r>
              <a:rPr lang="ru-RU" b="1">
                <a:sym typeface="SymbolProp BT" pitchFamily="2" charset="2"/>
              </a:rPr>
              <a:t></a:t>
            </a:r>
            <a:r>
              <a:rPr lang="en-US" b="1">
                <a:sym typeface="SymbolProp BT" pitchFamily="2" charset="2"/>
              </a:rPr>
              <a:t/>
            </a:r>
            <a:br>
              <a:rPr lang="en-US" b="1">
                <a:sym typeface="SymbolProp BT" pitchFamily="2" charset="2"/>
              </a:rPr>
            </a:b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</a:t>
            </a:r>
            <a:r>
              <a:rPr lang="ru-RU" b="1">
                <a:solidFill>
                  <a:srgbClr val="000099"/>
                </a:solidFill>
              </a:rPr>
              <a:t>(a2b [</a:t>
            </a:r>
            <a:r>
              <a:rPr lang="en-US" b="1">
                <a:solidFill>
                  <a:srgbClr val="000099"/>
                </a:solidFill>
              </a:rPr>
              <a:t>['B, 'B, 'A, 'C</a:t>
            </a:r>
            <a:r>
              <a:rPr lang="ru-RU" b="1">
                <a:solidFill>
                  <a:srgbClr val="000099"/>
                </a:solidFill>
              </a:rPr>
              <a:t>]</a:t>
            </a:r>
            <a:r>
              <a:rPr lang="en-US" b="1">
                <a:solidFill>
                  <a:srgbClr val="000099"/>
                </a:solidFill>
              </a:rPr>
              <a:t>])</a:t>
            </a:r>
            <a:r>
              <a:rPr lang="en-US" b="1"/>
              <a:t> </a:t>
            </a:r>
            <a:r>
              <a:rPr lang="ru-RU" b="1">
                <a:sym typeface="SymbolProp BT" pitchFamily="2" charset="2"/>
              </a:rPr>
              <a:t></a:t>
            </a:r>
            <a:r>
              <a:rPr lang="en-US" b="1"/>
              <a:t/>
            </a:r>
            <a:br>
              <a:rPr lang="en-US" b="1"/>
            </a:b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</a:t>
            </a: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</a:t>
            </a:r>
            <a:r>
              <a:rPr lang="ru-RU" b="1">
                <a:solidFill>
                  <a:srgbClr val="000099"/>
                </a:solidFill>
              </a:rPr>
              <a:t>(a2b [</a:t>
            </a:r>
            <a:r>
              <a:rPr lang="en-US" b="1">
                <a:solidFill>
                  <a:srgbClr val="000099"/>
                </a:solidFill>
              </a:rPr>
              <a:t>['B, 'A, 'C</a:t>
            </a:r>
            <a:r>
              <a:rPr lang="ru-RU" b="1">
                <a:solidFill>
                  <a:srgbClr val="000099"/>
                </a:solidFill>
              </a:rPr>
              <a:t>]</a:t>
            </a:r>
            <a:r>
              <a:rPr lang="en-US" b="1">
                <a:solidFill>
                  <a:srgbClr val="000099"/>
                </a:solidFill>
              </a:rPr>
              <a:t>])</a:t>
            </a:r>
            <a:r>
              <a:rPr lang="en-US" b="1"/>
              <a:t> </a:t>
            </a:r>
            <a:r>
              <a:rPr lang="ru-RU" b="1">
                <a:sym typeface="SymbolProp BT" pitchFamily="2" charset="2"/>
              </a:rPr>
              <a:t></a:t>
            </a:r>
            <a:r>
              <a:rPr lang="en-US" b="1">
                <a:sym typeface="SymbolProp BT" pitchFamily="2" charset="2"/>
              </a:rPr>
              <a:t/>
            </a:r>
            <a:br>
              <a:rPr lang="en-US" b="1">
                <a:sym typeface="SymbolProp BT" pitchFamily="2" charset="2"/>
              </a:rPr>
            </a:b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</a:t>
            </a: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</a:t>
            </a: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</a:t>
            </a:r>
            <a:r>
              <a:rPr lang="ru-RU" b="1">
                <a:solidFill>
                  <a:srgbClr val="000099"/>
                </a:solidFill>
              </a:rPr>
              <a:t>(a2b [</a:t>
            </a:r>
            <a:r>
              <a:rPr lang="en-US" b="1">
                <a:solidFill>
                  <a:srgbClr val="000099"/>
                </a:solidFill>
              </a:rPr>
              <a:t>['A, 'C</a:t>
            </a:r>
            <a:r>
              <a:rPr lang="ru-RU" b="1">
                <a:solidFill>
                  <a:srgbClr val="000099"/>
                </a:solidFill>
              </a:rPr>
              <a:t>]</a:t>
            </a:r>
            <a:r>
              <a:rPr lang="en-US" b="1">
                <a:solidFill>
                  <a:srgbClr val="000099"/>
                </a:solidFill>
              </a:rPr>
              <a:t>])</a:t>
            </a:r>
            <a:r>
              <a:rPr lang="en-US" b="1"/>
              <a:t> </a:t>
            </a:r>
            <a:r>
              <a:rPr lang="ru-RU" b="1">
                <a:sym typeface="SymbolProp BT" pitchFamily="2" charset="2"/>
              </a:rPr>
              <a:t></a:t>
            </a:r>
            <a:r>
              <a:rPr lang="en-US" b="1">
                <a:sym typeface="SymbolProp BT" pitchFamily="2" charset="2"/>
              </a:rPr>
              <a:t/>
            </a:r>
            <a:br>
              <a:rPr lang="en-US" b="1">
                <a:sym typeface="SymbolProp BT" pitchFamily="2" charset="2"/>
              </a:rPr>
            </a:b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</a:t>
            </a: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</a:t>
            </a: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</a:t>
            </a: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</a:t>
            </a:r>
            <a:r>
              <a:rPr lang="ru-RU" b="1">
                <a:solidFill>
                  <a:srgbClr val="000099"/>
                </a:solidFill>
              </a:rPr>
              <a:t>(a2b [</a:t>
            </a:r>
            <a:r>
              <a:rPr lang="en-US" b="1">
                <a:solidFill>
                  <a:srgbClr val="000099"/>
                </a:solidFill>
              </a:rPr>
              <a:t>['C</a:t>
            </a:r>
            <a:r>
              <a:rPr lang="ru-RU" b="1">
                <a:solidFill>
                  <a:srgbClr val="000099"/>
                </a:solidFill>
              </a:rPr>
              <a:t>]</a:t>
            </a:r>
            <a:r>
              <a:rPr lang="en-US" b="1">
                <a:solidFill>
                  <a:srgbClr val="000099"/>
                </a:solidFill>
              </a:rPr>
              <a:t>])</a:t>
            </a:r>
            <a:r>
              <a:rPr lang="en-US" b="1"/>
              <a:t> </a:t>
            </a:r>
            <a:r>
              <a:rPr lang="ru-RU" b="1">
                <a:sym typeface="SymbolProp BT" pitchFamily="2" charset="2"/>
              </a:rPr>
              <a:t></a:t>
            </a:r>
            <a:r>
              <a:rPr lang="en-US" b="1"/>
              <a:t> </a:t>
            </a:r>
            <a:br>
              <a:rPr lang="en-US" b="1"/>
            </a:b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</a:t>
            </a: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</a:t>
            </a: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</a:t>
            </a: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'</a:t>
            </a:r>
            <a:r>
              <a:rPr lang="en-US" b="1"/>
              <a:t>C</a:t>
            </a:r>
            <a:r>
              <a:rPr lang="en-US" b="1">
                <a:sym typeface="SymbolProp BT" pitchFamily="2" charset="2"/>
              </a:rPr>
              <a:t>: </a:t>
            </a:r>
            <a:r>
              <a:rPr lang="ru-RU" b="1">
                <a:solidFill>
                  <a:srgbClr val="000099"/>
                </a:solidFill>
              </a:rPr>
              <a:t>(a2b [</a:t>
            </a:r>
            <a:r>
              <a:rPr lang="en-US" b="1">
                <a:solidFill>
                  <a:srgbClr val="000099"/>
                </a:solidFill>
              </a:rPr>
              <a:t>[</a:t>
            </a:r>
            <a:r>
              <a:rPr lang="ru-RU" b="1">
                <a:solidFill>
                  <a:srgbClr val="000099"/>
                </a:solidFill>
              </a:rPr>
              <a:t>]</a:t>
            </a:r>
            <a:r>
              <a:rPr lang="en-US" b="1">
                <a:solidFill>
                  <a:srgbClr val="000099"/>
                </a:solidFill>
              </a:rPr>
              <a:t>])</a:t>
            </a:r>
            <a:r>
              <a:rPr lang="en-US" b="1"/>
              <a:t> </a:t>
            </a:r>
            <a:r>
              <a:rPr lang="ru-RU" b="1">
                <a:sym typeface="SymbolProp BT" pitchFamily="2" charset="2"/>
              </a:rPr>
              <a:t></a:t>
            </a:r>
            <a:r>
              <a:rPr lang="en-US" b="1"/>
              <a:t/>
            </a:r>
            <a:br>
              <a:rPr lang="en-US" b="1"/>
            </a:b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</a:t>
            </a: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</a:t>
            </a: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</a:t>
            </a:r>
            <a:r>
              <a:rPr lang="en-US" b="1"/>
              <a:t>'B</a:t>
            </a:r>
            <a:r>
              <a:rPr lang="en-US" b="1">
                <a:sym typeface="SymbolProp BT" pitchFamily="2" charset="2"/>
              </a:rPr>
              <a:t>: '</a:t>
            </a:r>
            <a:r>
              <a:rPr lang="en-US" b="1"/>
              <a:t>C</a:t>
            </a:r>
            <a:r>
              <a:rPr lang="en-US" b="1">
                <a:sym typeface="SymbolProp BT" pitchFamily="2" charset="2"/>
              </a:rPr>
              <a:t>: </a:t>
            </a:r>
            <a:r>
              <a:rPr lang="en-US" b="1"/>
              <a:t>[</a:t>
            </a:r>
            <a:r>
              <a:rPr lang="ru-RU" b="1"/>
              <a:t>] =</a:t>
            </a:r>
            <a:br>
              <a:rPr lang="ru-RU" b="1"/>
            </a:br>
            <a:r>
              <a:rPr lang="en-US" b="1"/>
              <a:t>['B,</a:t>
            </a:r>
            <a:r>
              <a:rPr lang="en-US" b="1">
                <a:sym typeface="SymbolProp BT" pitchFamily="2" charset="2"/>
              </a:rPr>
              <a:t> </a:t>
            </a:r>
            <a:r>
              <a:rPr lang="en-US" b="1"/>
              <a:t>'B,</a:t>
            </a:r>
            <a:r>
              <a:rPr lang="en-US" b="1">
                <a:sym typeface="SymbolProp BT" pitchFamily="2" charset="2"/>
              </a:rPr>
              <a:t> </a:t>
            </a:r>
            <a:r>
              <a:rPr lang="en-US" b="1"/>
              <a:t>'B,</a:t>
            </a:r>
            <a:r>
              <a:rPr lang="en-US" b="1">
                <a:sym typeface="SymbolProp BT" pitchFamily="2" charset="2"/>
              </a:rPr>
              <a:t> </a:t>
            </a:r>
            <a:r>
              <a:rPr lang="en-US" b="1"/>
              <a:t>'B,</a:t>
            </a:r>
            <a:r>
              <a:rPr lang="en-US" b="1">
                <a:sym typeface="SymbolProp BT" pitchFamily="2" charset="2"/>
              </a:rPr>
              <a:t> '</a:t>
            </a:r>
            <a:r>
              <a:rPr lang="en-US" b="1"/>
              <a:t>C</a:t>
            </a:r>
            <a:r>
              <a:rPr lang="ru-RU" b="1"/>
              <a:t>]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493" name="Text Box 5"/>
          <p:cNvSpPr txBox="1">
            <a:spLocks noChangeArrowheads="1"/>
          </p:cNvSpPr>
          <p:nvPr/>
        </p:nvSpPr>
        <p:spPr bwMode="auto">
          <a:xfrm>
            <a:off x="1281113" y="3190875"/>
            <a:ext cx="6551612" cy="3513138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●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ru-RU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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/>
            </a:r>
            <a:b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</a:b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●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ru-RU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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●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ru-RU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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/>
            </a:r>
            <a:b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</a:b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●</a:t>
            </a:r>
            <a:r>
              <a:rPr lang="ru-RU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ru-RU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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/>
            </a:r>
            <a:b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</a:b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●</a:t>
            </a:r>
            <a:r>
              <a:rPr lang="ru-RU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ru-RU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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b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'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C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●</a:t>
            </a:r>
            <a:r>
              <a:rPr lang="ru-RU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ru-RU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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'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C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[</a:t>
            </a:r>
            <a:r>
              <a:rPr lang="ru-RU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]</a:t>
            </a:r>
          </a:p>
        </p:txBody>
      </p:sp>
      <p:sp>
        <p:nvSpPr>
          <p:cNvPr id="83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XURA</a:t>
            </a:r>
            <a:r>
              <a:rPr lang="ru-RU" sz="4000"/>
              <a:t>: симметричный УРА для</a:t>
            </a:r>
            <a:r>
              <a:rPr lang="en-US" sz="4000"/>
              <a:t> </a:t>
            </a:r>
            <a:r>
              <a:rPr lang="ru-RU" sz="4000"/>
              <a:t>неплоского языка</a:t>
            </a:r>
          </a:p>
        </p:txBody>
      </p:sp>
      <p:sp>
        <p:nvSpPr>
          <p:cNvPr id="83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Неплоский язык </a:t>
            </a:r>
            <a:r>
              <a:rPr lang="ru-RU">
                <a:sym typeface="SymbolProp BT" pitchFamily="2" charset="2"/>
              </a:rPr>
              <a:t></a:t>
            </a:r>
            <a:r>
              <a:rPr lang="ru-RU">
                <a:latin typeface="Arial" charset="0"/>
                <a:sym typeface="SymbolProp BT" pitchFamily="2" charset="2"/>
              </a:rPr>
              <a:t> до завершения вычисления может быть частично известен результат</a:t>
            </a:r>
          </a:p>
          <a:p>
            <a:r>
              <a:rPr lang="ru-RU">
                <a:latin typeface="Arial" charset="0"/>
                <a:sym typeface="SymbolProp BT" pitchFamily="2" charset="2"/>
              </a:rPr>
              <a:t>Это возможность серьезно уменьшить </a:t>
            </a:r>
            <a:r>
              <a:rPr lang="en-US">
                <a:latin typeface="Arial" charset="0"/>
                <a:sym typeface="SymbolProp BT" pitchFamily="2" charset="2"/>
              </a:rPr>
              <a:t>search space </a:t>
            </a:r>
            <a:r>
              <a:rPr lang="ru-RU">
                <a:latin typeface="Arial" charset="0"/>
                <a:sym typeface="SymbolProp BT" pitchFamily="2" charset="2"/>
              </a:rPr>
              <a:t>у УРА и даже изменить свойства терминируемости</a:t>
            </a:r>
          </a:p>
          <a:p>
            <a:r>
              <a:rPr lang="ru-RU">
                <a:latin typeface="Arial" charset="0"/>
                <a:sym typeface="SymbolProp BT" pitchFamily="2" charset="2"/>
              </a:rPr>
              <a:t>Сохраним полноту и непротиворечивость.</a:t>
            </a:r>
            <a:endParaRPr lang="en-US">
              <a:latin typeface="Arial" charset="0"/>
              <a:sym typeface="SymbolProp BT" pitchFamily="2" charset="2"/>
            </a:endParaRPr>
          </a:p>
          <a:p>
            <a:r>
              <a:rPr lang="ru-RU">
                <a:latin typeface="Arial" charset="0"/>
                <a:sym typeface="SymbolProp BT" pitchFamily="2" charset="2"/>
              </a:rPr>
              <a:t>Не приобретем, но улучшим терминируемость</a:t>
            </a:r>
          </a:p>
        </p:txBody>
      </p:sp>
      <p:sp>
        <p:nvSpPr>
          <p:cNvPr id="831492" name="Text Box 4"/>
          <p:cNvSpPr txBox="1">
            <a:spLocks noChangeArrowheads="1"/>
          </p:cNvSpPr>
          <p:nvPr/>
        </p:nvSpPr>
        <p:spPr bwMode="auto">
          <a:xfrm>
            <a:off x="1281113" y="3189288"/>
            <a:ext cx="6551612" cy="3513137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(a2b [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['A, 'B, 'B, 'A, 'C</a:t>
            </a:r>
            <a:r>
              <a:rPr lang="ru-RU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]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])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ru-RU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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/>
            </a:r>
            <a:b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</a:b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ru-RU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(a2b [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['B, 'B, 'A, 'C</a:t>
            </a:r>
            <a:r>
              <a:rPr lang="ru-RU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]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])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ru-RU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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ru-RU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(a2b [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['B, 'A, 'C</a:t>
            </a:r>
            <a:r>
              <a:rPr lang="ru-RU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]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])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ru-RU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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/>
            </a:r>
            <a:b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</a:b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ru-RU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(a2b [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['A, 'C</a:t>
            </a:r>
            <a:r>
              <a:rPr lang="ru-RU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]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])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ru-RU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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/>
            </a:r>
            <a:b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</a:b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ru-RU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(a2b [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['C</a:t>
            </a:r>
            <a:r>
              <a:rPr lang="ru-RU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]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])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ru-RU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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b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'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C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ru-RU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(a2b [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[</a:t>
            </a:r>
            <a:r>
              <a:rPr lang="ru-RU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]</a:t>
            </a:r>
            <a:r>
              <a:rPr lang="en-US" sz="3200">
                <a:solidFill>
                  <a:srgbClr val="000099"/>
                </a:solidFill>
                <a:effectLst/>
                <a:latin typeface="Tahoma" pitchFamily="34" charset="0"/>
                <a:cs typeface="Tahoma" pitchFamily="34" charset="0"/>
              </a:rPr>
              <a:t>])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ru-RU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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'B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'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C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  <a:sym typeface="SymbolProp BT" pitchFamily="2" charset="2"/>
              </a:rPr>
              <a:t>: </a:t>
            </a:r>
            <a:r>
              <a:rPr lang="en-US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[</a:t>
            </a:r>
            <a:r>
              <a:rPr lang="ru-RU" sz="320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1493" grpId="0" animBg="1"/>
      <p:bldP spid="831493" grpId="1" animBg="1"/>
      <p:bldP spid="831492" grpId="0" animBg="1"/>
      <p:bldP spid="831492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7690" name="Group 58"/>
          <p:cNvGrpSpPr>
            <a:grpSpLocks/>
          </p:cNvGrpSpPr>
          <p:nvPr/>
        </p:nvGrpSpPr>
        <p:grpSpPr bwMode="auto">
          <a:xfrm>
            <a:off x="3648075" y="2568575"/>
            <a:ext cx="5262563" cy="2265363"/>
            <a:chOff x="2298" y="1618"/>
            <a:chExt cx="3315" cy="1427"/>
          </a:xfrm>
        </p:grpSpPr>
        <p:cxnSp>
          <p:nvCxnSpPr>
            <p:cNvPr id="837674" name="AutoShape 42"/>
            <p:cNvCxnSpPr>
              <a:cxnSpLocks noChangeShapeType="1"/>
              <a:stCxn id="837654" idx="1"/>
              <a:endCxn id="837680" idx="0"/>
            </p:cNvCxnSpPr>
            <p:nvPr/>
          </p:nvCxnSpPr>
          <p:spPr bwMode="auto">
            <a:xfrm rot="10800000" flipH="1" flipV="1">
              <a:off x="3098" y="1618"/>
              <a:ext cx="120" cy="524"/>
            </a:xfrm>
            <a:prstGeom prst="curvedConnector4">
              <a:avLst>
                <a:gd name="adj1" fmla="val -120000"/>
                <a:gd name="adj2" fmla="val 64694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37675" name="AutoShape 43"/>
            <p:cNvSpPr>
              <a:spLocks noChangeArrowheads="1"/>
            </p:cNvSpPr>
            <p:nvPr/>
          </p:nvSpPr>
          <p:spPr bwMode="auto">
            <a:xfrm>
              <a:off x="3158" y="1734"/>
              <a:ext cx="779" cy="272"/>
            </a:xfrm>
            <a:prstGeom prst="roundRect">
              <a:avLst>
                <a:gd name="adj" fmla="val 16667"/>
              </a:avLst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2400">
                  <a:solidFill>
                    <a:schemeClr val="tx1"/>
                  </a:solidFill>
                  <a:effectLst/>
                </a:rPr>
                <a:t>[</a:t>
              </a:r>
              <a:r>
                <a:rPr lang="en-US" sz="2400">
                  <a:effectLst/>
                </a:rPr>
                <a:t>E</a:t>
              </a:r>
              <a:r>
                <a:rPr lang="ru-RU" sz="2400" baseline="-25000">
                  <a:solidFill>
                    <a:schemeClr val="tx1"/>
                  </a:solidFill>
                  <a:effectLst/>
                </a:rPr>
                <a:t>3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→ </a:t>
              </a:r>
              <a:r>
                <a:rPr lang="en-US" sz="2400">
                  <a:effectLst/>
                </a:rPr>
                <a:t>A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*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37676" name="AutoShape 44"/>
            <p:cNvSpPr>
              <a:spLocks noChangeArrowheads="1"/>
            </p:cNvSpPr>
            <p:nvPr/>
          </p:nvSpPr>
          <p:spPr bwMode="auto">
            <a:xfrm>
              <a:off x="4470" y="1719"/>
              <a:ext cx="1143" cy="272"/>
            </a:xfrm>
            <a:prstGeom prst="roundRect">
              <a:avLst>
                <a:gd name="adj" fmla="val 16667"/>
              </a:avLst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[</a:t>
              </a:r>
              <a:r>
                <a:rPr lang="en-US" sz="2400">
                  <a:effectLst/>
                </a:rPr>
                <a:t>E</a:t>
              </a:r>
              <a:r>
                <a:rPr lang="ru-RU" sz="2400" baseline="-25000">
                  <a:solidFill>
                    <a:schemeClr val="tx1"/>
                  </a:solidFill>
                  <a:effectLst/>
                </a:rPr>
                <a:t>3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→ </a:t>
              </a:r>
              <a:r>
                <a:rPr lang="en-US" sz="2400">
                  <a:effectLst/>
                </a:rPr>
                <a:t>E</a:t>
              </a:r>
              <a:r>
                <a:rPr lang="ru-RU" sz="2400" baseline="-25000">
                  <a:solidFill>
                    <a:schemeClr val="tx1"/>
                  </a:solidFill>
                  <a:effectLst/>
                </a:rPr>
                <a:t>5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:</a:t>
              </a:r>
              <a:r>
                <a:rPr lang="en-US" sz="2400">
                  <a:effectLst/>
                </a:rPr>
                <a:t>E</a:t>
              </a:r>
              <a:r>
                <a:rPr lang="ru-RU" sz="2400" baseline="-25000">
                  <a:solidFill>
                    <a:schemeClr val="tx1"/>
                  </a:solidFill>
                  <a:effectLst/>
                </a:rPr>
                <a:t>6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37679" name="AutoShape 47"/>
            <p:cNvCxnSpPr>
              <a:cxnSpLocks noChangeShapeType="1"/>
              <a:stCxn id="837654" idx="3"/>
              <a:endCxn id="837681" idx="0"/>
            </p:cNvCxnSpPr>
            <p:nvPr/>
          </p:nvCxnSpPr>
          <p:spPr bwMode="auto">
            <a:xfrm flipH="1">
              <a:off x="4297" y="1618"/>
              <a:ext cx="1191" cy="1155"/>
            </a:xfrm>
            <a:prstGeom prst="curvedConnector4">
              <a:avLst>
                <a:gd name="adj1" fmla="val -12093"/>
                <a:gd name="adj2" fmla="val 55843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37680" name="AutoShape 48"/>
            <p:cNvSpPr>
              <a:spLocks noChangeArrowheads="1"/>
            </p:cNvSpPr>
            <p:nvPr/>
          </p:nvSpPr>
          <p:spPr bwMode="auto">
            <a:xfrm>
              <a:off x="2298" y="2160"/>
              <a:ext cx="1840" cy="272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57150" cmpd="thinThick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2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:[ ], restr[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2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≠'</a:t>
              </a:r>
              <a:r>
                <a:rPr lang="ru-RU" sz="2400">
                  <a:solidFill>
                    <a:schemeClr val="tx1"/>
                  </a:solidFill>
                  <a:effectLst/>
                </a:rPr>
                <a:t>А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37681" name="AutoShape 49"/>
            <p:cNvSpPr>
              <a:spLocks noChangeArrowheads="1"/>
            </p:cNvSpPr>
            <p:nvPr/>
          </p:nvSpPr>
          <p:spPr bwMode="auto">
            <a:xfrm>
              <a:off x="2983" y="2773"/>
              <a:ext cx="2627" cy="27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2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:(a2b [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5 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:</a:t>
              </a:r>
              <a:r>
                <a:rPr lang="en-US" sz="2400">
                  <a:effectLst/>
                </a:rPr>
                <a:t>E</a:t>
              </a:r>
              <a:r>
                <a:rPr lang="ru-RU" sz="2400" baseline="-25000">
                  <a:solidFill>
                    <a:schemeClr val="tx1"/>
                  </a:solidFill>
                  <a:effectLst/>
                </a:rPr>
                <a:t>6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]), restr[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2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≠'</a:t>
              </a:r>
              <a:r>
                <a:rPr lang="ru-RU" sz="2400">
                  <a:solidFill>
                    <a:schemeClr val="tx1"/>
                  </a:solidFill>
                  <a:effectLst/>
                </a:rPr>
                <a:t>А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837688" name="Group 56"/>
          <p:cNvGrpSpPr>
            <a:grpSpLocks/>
          </p:cNvGrpSpPr>
          <p:nvPr/>
        </p:nvGrpSpPr>
        <p:grpSpPr bwMode="auto">
          <a:xfrm>
            <a:off x="114300" y="2589213"/>
            <a:ext cx="4081463" cy="2230437"/>
            <a:chOff x="72" y="1631"/>
            <a:chExt cx="2571" cy="1405"/>
          </a:xfrm>
        </p:grpSpPr>
        <p:cxnSp>
          <p:nvCxnSpPr>
            <p:cNvPr id="837650" name="AutoShape 18"/>
            <p:cNvCxnSpPr>
              <a:cxnSpLocks noChangeShapeType="1"/>
              <a:stCxn id="837653" idx="1"/>
              <a:endCxn id="837666" idx="0"/>
            </p:cNvCxnSpPr>
            <p:nvPr/>
          </p:nvCxnSpPr>
          <p:spPr bwMode="auto">
            <a:xfrm rot="10800000" flipH="1" flipV="1">
              <a:off x="248" y="1631"/>
              <a:ext cx="453" cy="690"/>
            </a:xfrm>
            <a:prstGeom prst="curvedConnector4">
              <a:avLst>
                <a:gd name="adj1" fmla="val -31787"/>
                <a:gd name="adj2" fmla="val 61157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37655" name="AutoShape 23"/>
            <p:cNvSpPr>
              <a:spLocks noChangeArrowheads="1"/>
            </p:cNvSpPr>
            <p:nvPr/>
          </p:nvSpPr>
          <p:spPr bwMode="auto">
            <a:xfrm>
              <a:off x="171" y="1732"/>
              <a:ext cx="779" cy="272"/>
            </a:xfrm>
            <a:prstGeom prst="roundRect">
              <a:avLst>
                <a:gd name="adj" fmla="val 16667"/>
              </a:avLst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en-US" sz="2400">
                  <a:solidFill>
                    <a:schemeClr val="tx1"/>
                  </a:solidFill>
                  <a:effectLst/>
                </a:rPr>
                <a:t>[</a:t>
              </a:r>
              <a:r>
                <a:rPr lang="en-US" sz="2400">
                  <a:effectLst/>
                </a:rPr>
                <a:t>E</a:t>
              </a:r>
              <a:r>
                <a:rPr lang="ru-RU" sz="2400" baseline="-25000">
                  <a:solidFill>
                    <a:schemeClr val="tx1"/>
                  </a:solidFill>
                  <a:effectLst/>
                </a:rPr>
                <a:t>3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→ </a:t>
              </a:r>
              <a:r>
                <a:rPr lang="en-US" sz="2400">
                  <a:effectLst/>
                </a:rPr>
                <a:t>A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*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37656" name="AutoShape 24"/>
            <p:cNvSpPr>
              <a:spLocks noChangeArrowheads="1"/>
            </p:cNvSpPr>
            <p:nvPr/>
          </p:nvSpPr>
          <p:spPr bwMode="auto">
            <a:xfrm>
              <a:off x="1218" y="1724"/>
              <a:ext cx="1143" cy="272"/>
            </a:xfrm>
            <a:prstGeom prst="roundRect">
              <a:avLst>
                <a:gd name="adj" fmla="val 16667"/>
              </a:avLst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[</a:t>
              </a:r>
              <a:r>
                <a:rPr lang="en-US" sz="2400">
                  <a:effectLst/>
                </a:rPr>
                <a:t>E</a:t>
              </a:r>
              <a:r>
                <a:rPr lang="ru-RU" sz="2400" baseline="-25000">
                  <a:solidFill>
                    <a:schemeClr val="tx1"/>
                  </a:solidFill>
                  <a:effectLst/>
                </a:rPr>
                <a:t>3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→ </a:t>
              </a:r>
              <a:r>
                <a:rPr lang="en-US" sz="2400">
                  <a:effectLst/>
                </a:rPr>
                <a:t>E</a:t>
              </a:r>
              <a:r>
                <a:rPr lang="ru-RU" sz="2400" baseline="-25000">
                  <a:solidFill>
                    <a:schemeClr val="tx1"/>
                  </a:solidFill>
                  <a:effectLst/>
                </a:rPr>
                <a:t>5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:</a:t>
              </a:r>
              <a:r>
                <a:rPr lang="en-US" sz="2400">
                  <a:effectLst/>
                </a:rPr>
                <a:t>E</a:t>
              </a:r>
              <a:r>
                <a:rPr lang="ru-RU" sz="2400" baseline="-25000">
                  <a:solidFill>
                    <a:schemeClr val="tx1"/>
                  </a:solidFill>
                  <a:effectLst/>
                </a:rPr>
                <a:t>6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37663" name="AutoShape 31"/>
            <p:cNvCxnSpPr>
              <a:cxnSpLocks noChangeShapeType="1"/>
              <a:stCxn id="837653" idx="3"/>
              <a:endCxn id="837668" idx="0"/>
            </p:cNvCxnSpPr>
            <p:nvPr/>
          </p:nvCxnSpPr>
          <p:spPr bwMode="auto">
            <a:xfrm flipH="1">
              <a:off x="1490" y="1631"/>
              <a:ext cx="736" cy="1133"/>
            </a:xfrm>
            <a:prstGeom prst="curvedConnector4">
              <a:avLst>
                <a:gd name="adj1" fmla="val -19565"/>
                <a:gd name="adj2" fmla="val 55958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37666" name="AutoShape 34"/>
            <p:cNvSpPr>
              <a:spLocks noChangeArrowheads="1"/>
            </p:cNvSpPr>
            <p:nvPr/>
          </p:nvSpPr>
          <p:spPr bwMode="auto">
            <a:xfrm>
              <a:off x="72" y="2339"/>
              <a:ext cx="1258" cy="272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57150" cmpd="thinThick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'B:[ ], restr[</a:t>
              </a:r>
              <a:r>
                <a:rPr lang="ru-RU" sz="24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37668" name="AutoShape 36"/>
            <p:cNvSpPr>
              <a:spLocks noChangeArrowheads="1"/>
            </p:cNvSpPr>
            <p:nvPr/>
          </p:nvSpPr>
          <p:spPr bwMode="auto">
            <a:xfrm>
              <a:off x="336" y="2764"/>
              <a:ext cx="2307" cy="27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'B: (a2b [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5 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:</a:t>
              </a:r>
              <a:r>
                <a:rPr lang="en-US" sz="2400">
                  <a:effectLst/>
                </a:rPr>
                <a:t>E</a:t>
              </a:r>
              <a:r>
                <a:rPr lang="ru-RU" sz="2400" baseline="-25000">
                  <a:solidFill>
                    <a:schemeClr val="tx1"/>
                  </a:solidFill>
                  <a:effectLst/>
                </a:rPr>
                <a:t>6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]), restr[</a:t>
              </a:r>
              <a:r>
                <a:rPr lang="ru-RU" sz="24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837689" name="Group 57"/>
          <p:cNvGrpSpPr>
            <a:grpSpLocks/>
          </p:cNvGrpSpPr>
          <p:nvPr/>
        </p:nvGrpSpPr>
        <p:grpSpPr bwMode="auto">
          <a:xfrm>
            <a:off x="71438" y="4603750"/>
            <a:ext cx="5114925" cy="2182813"/>
            <a:chOff x="45" y="2900"/>
            <a:chExt cx="3222" cy="1375"/>
          </a:xfrm>
        </p:grpSpPr>
        <p:cxnSp>
          <p:nvCxnSpPr>
            <p:cNvPr id="837660" name="AutoShape 28"/>
            <p:cNvCxnSpPr>
              <a:cxnSpLocks noChangeShapeType="1"/>
              <a:stCxn id="837668" idx="3"/>
              <a:endCxn id="837673" idx="0"/>
            </p:cNvCxnSpPr>
            <p:nvPr/>
          </p:nvCxnSpPr>
          <p:spPr bwMode="auto">
            <a:xfrm flipH="1">
              <a:off x="2182" y="2900"/>
              <a:ext cx="461" cy="713"/>
            </a:xfrm>
            <a:prstGeom prst="curvedConnector4">
              <a:avLst>
                <a:gd name="adj1" fmla="val -31019"/>
                <a:gd name="adj2" fmla="val 59468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37662" name="AutoShape 30"/>
            <p:cNvCxnSpPr>
              <a:cxnSpLocks noChangeShapeType="1"/>
              <a:stCxn id="837668" idx="1"/>
              <a:endCxn id="837672" idx="0"/>
            </p:cNvCxnSpPr>
            <p:nvPr/>
          </p:nvCxnSpPr>
          <p:spPr bwMode="auto">
            <a:xfrm rot="10800000" flipH="1" flipV="1">
              <a:off x="336" y="2900"/>
              <a:ext cx="728" cy="1103"/>
            </a:xfrm>
            <a:prstGeom prst="curvedConnector4">
              <a:avLst>
                <a:gd name="adj1" fmla="val -19782"/>
                <a:gd name="adj2" fmla="val 56208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37669" name="AutoShape 37"/>
            <p:cNvSpPr>
              <a:spLocks noChangeArrowheads="1"/>
            </p:cNvSpPr>
            <p:nvPr/>
          </p:nvSpPr>
          <p:spPr bwMode="auto">
            <a:xfrm>
              <a:off x="149" y="3055"/>
              <a:ext cx="1270" cy="272"/>
            </a:xfrm>
            <a:prstGeom prst="roundRect">
              <a:avLst>
                <a:gd name="adj" fmla="val 16667"/>
              </a:avLst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6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 = [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5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→'</a:t>
              </a:r>
              <a:r>
                <a:rPr lang="ru-RU" sz="2400">
                  <a:solidFill>
                    <a:schemeClr val="tx1"/>
                  </a:solidFill>
                  <a:effectLst/>
                </a:rPr>
                <a:t>А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37670" name="AutoShape 38"/>
            <p:cNvSpPr>
              <a:spLocks noChangeArrowheads="1"/>
            </p:cNvSpPr>
            <p:nvPr/>
          </p:nvSpPr>
          <p:spPr bwMode="auto">
            <a:xfrm>
              <a:off x="2114" y="3055"/>
              <a:ext cx="491" cy="272"/>
            </a:xfrm>
            <a:prstGeom prst="roundRect">
              <a:avLst>
                <a:gd name="adj" fmla="val 16667"/>
              </a:avLst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┐c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6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37672" name="AutoShape 40"/>
            <p:cNvSpPr>
              <a:spLocks noChangeArrowheads="1"/>
            </p:cNvSpPr>
            <p:nvPr/>
          </p:nvSpPr>
          <p:spPr bwMode="auto">
            <a:xfrm>
              <a:off x="45" y="4003"/>
              <a:ext cx="2037" cy="27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'B:'B:(a2b [</a:t>
              </a:r>
              <a:r>
                <a:rPr lang="en-US" sz="2400">
                  <a:effectLst/>
                </a:rPr>
                <a:t>E</a:t>
              </a:r>
              <a:r>
                <a:rPr lang="ru-RU" sz="2400" baseline="-25000">
                  <a:solidFill>
                    <a:schemeClr val="tx1"/>
                  </a:solidFill>
                  <a:effectLst/>
                </a:rPr>
                <a:t>6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]),restr[</a:t>
              </a:r>
              <a:r>
                <a:rPr lang="ru-RU" sz="24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37673" name="AutoShape 41"/>
            <p:cNvSpPr>
              <a:spLocks noChangeArrowheads="1"/>
            </p:cNvSpPr>
            <p:nvPr/>
          </p:nvSpPr>
          <p:spPr bwMode="auto">
            <a:xfrm>
              <a:off x="1097" y="3613"/>
              <a:ext cx="2170" cy="27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'B: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5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:(a2b [</a:t>
              </a:r>
              <a:r>
                <a:rPr lang="en-US" sz="2400">
                  <a:effectLst/>
                </a:rPr>
                <a:t>E</a:t>
              </a:r>
              <a:r>
                <a:rPr lang="ru-RU" sz="2400" baseline="-25000">
                  <a:solidFill>
                    <a:schemeClr val="tx1"/>
                  </a:solidFill>
                  <a:effectLst/>
                </a:rPr>
                <a:t>6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]), …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837696" name="AutoShape 64"/>
          <p:cNvSpPr>
            <a:spLocks noChangeArrowheads="1"/>
          </p:cNvSpPr>
          <p:nvPr/>
        </p:nvSpPr>
        <p:spPr bwMode="auto">
          <a:xfrm>
            <a:off x="219075" y="3082925"/>
            <a:ext cx="8704263" cy="1466850"/>
          </a:xfrm>
          <a:prstGeom prst="wedgeRectCallout">
            <a:avLst>
              <a:gd name="adj1" fmla="val -30505"/>
              <a:gd name="adj2" fmla="val 131708"/>
            </a:avLst>
          </a:prstGeom>
          <a:solidFill>
            <a:srgbClr val="CCFFFF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 ~= ((['A: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5</a:t>
            </a:r>
            <a:r>
              <a:rPr lang="en-US" sz="2400">
                <a:solidFill>
                  <a:schemeClr val="tx1"/>
                </a:solidFill>
                <a:effectLst/>
              </a:rPr>
              <a:t>: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6</a:t>
            </a:r>
            <a:r>
              <a:rPr lang="en-US" sz="2400">
                <a:solidFill>
                  <a:schemeClr val="tx1"/>
                </a:solidFill>
                <a:effectLst/>
              </a:rPr>
              <a:t>], 'B: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5</a:t>
            </a:r>
            <a:r>
              <a:rPr lang="en-US" sz="2400">
                <a:solidFill>
                  <a:schemeClr val="tx1"/>
                </a:solidFill>
                <a:effectLst/>
              </a:rPr>
              <a:t>:(a2b [</a:t>
            </a:r>
            <a:r>
              <a:rPr lang="en-US" sz="2400">
                <a:effectLst/>
              </a:rPr>
              <a:t>E</a:t>
            </a:r>
            <a:r>
              <a:rPr lang="ru-RU" sz="2400" baseline="-25000">
                <a:solidFill>
                  <a:schemeClr val="tx1"/>
                </a:solidFill>
                <a:effectLst/>
              </a:rPr>
              <a:t>6</a:t>
            </a:r>
            <a:r>
              <a:rPr lang="en-US" sz="2400">
                <a:solidFill>
                  <a:schemeClr val="tx1"/>
                </a:solidFill>
                <a:effectLst/>
              </a:rPr>
              <a:t>])), restr[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5</a:t>
            </a:r>
            <a:r>
              <a:rPr lang="en-US" sz="2400">
                <a:solidFill>
                  <a:schemeClr val="tx1"/>
                </a:solidFill>
                <a:effectLst/>
              </a:rPr>
              <a:t>≠'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])</a:t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*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 = ((['A: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5</a:t>
            </a:r>
            <a:r>
              <a:rPr lang="en-US" sz="2400">
                <a:solidFill>
                  <a:schemeClr val="tx1"/>
                </a:solidFill>
                <a:effectLst/>
              </a:rPr>
              <a:t>: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6</a:t>
            </a:r>
            <a:r>
              <a:rPr lang="en-US" sz="2400">
                <a:solidFill>
                  <a:schemeClr val="tx1"/>
                </a:solidFill>
                <a:effectLst/>
              </a:rPr>
              <a:t>], 'B: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5</a:t>
            </a:r>
            <a:r>
              <a:rPr lang="en-US" sz="2400">
                <a:solidFill>
                  <a:schemeClr val="tx1"/>
                </a:solidFill>
                <a:effectLst/>
              </a:rPr>
              <a:t>:</a:t>
            </a:r>
            <a:r>
              <a:rPr lang="ru-RU" sz="2400">
                <a:effectLst/>
              </a:rPr>
              <a:t>●</a:t>
            </a:r>
            <a:r>
              <a:rPr lang="en-US" sz="2400">
                <a:solidFill>
                  <a:schemeClr val="tx1"/>
                </a:solidFill>
                <a:effectLst/>
              </a:rPr>
              <a:t>), restr[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5</a:t>
            </a:r>
            <a:r>
              <a:rPr lang="en-US" sz="2400">
                <a:solidFill>
                  <a:schemeClr val="tx1"/>
                </a:solidFill>
                <a:effectLst/>
              </a:rPr>
              <a:t>≠'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]) </a:t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ru-RU" sz="2400">
                <a:solidFill>
                  <a:schemeClr val="tx1"/>
                </a:solidFill>
                <a:effectLst/>
              </a:rPr>
              <a:t>.</a:t>
            </a:r>
            <a:r>
              <a:rPr lang="en-US" sz="2400">
                <a:solidFill>
                  <a:schemeClr val="tx1"/>
                </a:solidFill>
                <a:effectLst/>
              </a:rPr>
              <a:t>^.</a:t>
            </a: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=[ ] </a:t>
            </a:r>
            <a:r>
              <a:rPr lang="ru-RU" sz="2400">
                <a:solidFill>
                  <a:schemeClr val="tx1"/>
                </a:solidFill>
                <a:effectLst/>
              </a:rPr>
              <a:t>— пересечение пусто!</a:t>
            </a:r>
          </a:p>
        </p:txBody>
      </p:sp>
      <p:sp>
        <p:nvSpPr>
          <p:cNvPr id="837636" name="AutoShape 4"/>
          <p:cNvSpPr>
            <a:spLocks noChangeArrowheads="1"/>
          </p:cNvSpPr>
          <p:nvPr/>
        </p:nvSpPr>
        <p:spPr bwMode="auto">
          <a:xfrm>
            <a:off x="1995488" y="776288"/>
            <a:ext cx="3167062" cy="431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(a2b 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]), restr[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837686" name="Group 54"/>
          <p:cNvGrpSpPr>
            <a:grpSpLocks/>
          </p:cNvGrpSpPr>
          <p:nvPr/>
        </p:nvGrpSpPr>
        <p:grpSpPr bwMode="auto">
          <a:xfrm>
            <a:off x="735013" y="563563"/>
            <a:ext cx="6253162" cy="1323975"/>
            <a:chOff x="463" y="355"/>
            <a:chExt cx="3939" cy="834"/>
          </a:xfrm>
        </p:grpSpPr>
        <p:sp>
          <p:nvSpPr>
            <p:cNvPr id="837637" name="AutoShape 5"/>
            <p:cNvSpPr>
              <a:spLocks noChangeArrowheads="1"/>
            </p:cNvSpPr>
            <p:nvPr/>
          </p:nvSpPr>
          <p:spPr bwMode="auto">
            <a:xfrm>
              <a:off x="477" y="908"/>
              <a:ext cx="958" cy="272"/>
            </a:xfrm>
            <a:prstGeom prst="roundRect">
              <a:avLst>
                <a:gd name="adj" fmla="val 16667"/>
              </a:avLst>
            </a:prstGeom>
            <a:solidFill>
              <a:srgbClr val="FFE5C5"/>
            </a:solidFill>
            <a:ln w="57150" cmpd="thinThick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[</a:t>
              </a:r>
              <a:r>
                <a:rPr lang="ru-RU" sz="24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], restr[</a:t>
              </a:r>
              <a:r>
                <a:rPr lang="ru-RU" sz="24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37638" name="AutoShape 6"/>
            <p:cNvSpPr>
              <a:spLocks noChangeArrowheads="1"/>
            </p:cNvSpPr>
            <p:nvPr/>
          </p:nvSpPr>
          <p:spPr bwMode="auto">
            <a:xfrm>
              <a:off x="463" y="355"/>
              <a:ext cx="751" cy="272"/>
            </a:xfrm>
            <a:prstGeom prst="roundRect">
              <a:avLst>
                <a:gd name="adj" fmla="val 16667"/>
              </a:avLst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[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1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→ </a:t>
              </a:r>
              <a:r>
                <a:rPr lang="en-US" sz="2400">
                  <a:effectLst/>
                </a:rPr>
                <a:t>A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*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37639" name="AutoShape 7"/>
            <p:cNvSpPr>
              <a:spLocks noChangeArrowheads="1"/>
            </p:cNvSpPr>
            <p:nvPr/>
          </p:nvSpPr>
          <p:spPr bwMode="auto">
            <a:xfrm>
              <a:off x="3221" y="356"/>
              <a:ext cx="1181" cy="272"/>
            </a:xfrm>
            <a:prstGeom prst="roundRect">
              <a:avLst>
                <a:gd name="adj" fmla="val 16667"/>
              </a:avLst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[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1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→ 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2 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: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3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37640" name="AutoShape 8"/>
            <p:cNvSpPr>
              <a:spLocks noChangeArrowheads="1"/>
            </p:cNvSpPr>
            <p:nvPr/>
          </p:nvSpPr>
          <p:spPr bwMode="auto">
            <a:xfrm>
              <a:off x="2113" y="917"/>
              <a:ext cx="2050" cy="27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(a2b [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2 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: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3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]),</a:t>
              </a:r>
              <a:r>
                <a:rPr lang="ru-RU" sz="24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restr[</a:t>
              </a:r>
              <a:r>
                <a:rPr lang="ru-RU" sz="24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37641" name="AutoShape 9"/>
            <p:cNvCxnSpPr>
              <a:cxnSpLocks noChangeShapeType="1"/>
              <a:stCxn id="837636" idx="1"/>
              <a:endCxn id="837637" idx="0"/>
            </p:cNvCxnSpPr>
            <p:nvPr/>
          </p:nvCxnSpPr>
          <p:spPr bwMode="auto">
            <a:xfrm rot="10800000" flipV="1">
              <a:off x="956" y="625"/>
              <a:ext cx="301" cy="265"/>
            </a:xfrm>
            <a:prstGeom prst="curvedConnector2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37645" name="AutoShape 13"/>
            <p:cNvCxnSpPr>
              <a:cxnSpLocks noChangeShapeType="1"/>
              <a:stCxn id="837636" idx="3"/>
              <a:endCxn id="837640" idx="0"/>
            </p:cNvCxnSpPr>
            <p:nvPr/>
          </p:nvCxnSpPr>
          <p:spPr bwMode="auto">
            <a:xfrm flipH="1">
              <a:off x="3138" y="625"/>
              <a:ext cx="114" cy="292"/>
            </a:xfrm>
            <a:prstGeom prst="curvedConnector4">
              <a:avLst>
                <a:gd name="adj1" fmla="val -125440"/>
                <a:gd name="adj2" fmla="val 73287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837687" name="Group 55"/>
          <p:cNvGrpSpPr>
            <a:grpSpLocks/>
          </p:cNvGrpSpPr>
          <p:nvPr/>
        </p:nvGrpSpPr>
        <p:grpSpPr bwMode="auto">
          <a:xfrm>
            <a:off x="393700" y="1671638"/>
            <a:ext cx="8318500" cy="1133475"/>
            <a:chOff x="248" y="1053"/>
            <a:chExt cx="5240" cy="714"/>
          </a:xfrm>
        </p:grpSpPr>
        <p:cxnSp>
          <p:nvCxnSpPr>
            <p:cNvPr id="837644" name="AutoShape 12"/>
            <p:cNvCxnSpPr>
              <a:cxnSpLocks noChangeShapeType="1"/>
              <a:stCxn id="837640" idx="1"/>
              <a:endCxn id="837653" idx="0"/>
            </p:cNvCxnSpPr>
            <p:nvPr/>
          </p:nvCxnSpPr>
          <p:spPr bwMode="auto">
            <a:xfrm rot="10800000" flipV="1">
              <a:off x="1237" y="1053"/>
              <a:ext cx="876" cy="442"/>
            </a:xfrm>
            <a:prstGeom prst="curvedConnector2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37646" name="AutoShape 14"/>
            <p:cNvSpPr>
              <a:spLocks noChangeArrowheads="1"/>
            </p:cNvSpPr>
            <p:nvPr/>
          </p:nvSpPr>
          <p:spPr bwMode="auto">
            <a:xfrm>
              <a:off x="1489" y="1207"/>
              <a:ext cx="1111" cy="272"/>
            </a:xfrm>
            <a:prstGeom prst="roundRect">
              <a:avLst>
                <a:gd name="adj" fmla="val 16667"/>
              </a:avLst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ru-RU" sz="2400" baseline="-25000">
                  <a:solidFill>
                    <a:schemeClr val="tx1"/>
                  </a:solidFill>
                  <a:effectLst/>
                </a:rPr>
                <a:t>3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 = [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2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→'</a:t>
              </a:r>
              <a:r>
                <a:rPr lang="ru-RU" sz="2400">
                  <a:solidFill>
                    <a:schemeClr val="tx1"/>
                  </a:solidFill>
                  <a:effectLst/>
                </a:rPr>
                <a:t>А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37647" name="AutoShape 15"/>
            <p:cNvSpPr>
              <a:spLocks noChangeArrowheads="1"/>
            </p:cNvSpPr>
            <p:nvPr/>
          </p:nvSpPr>
          <p:spPr bwMode="auto">
            <a:xfrm>
              <a:off x="4306" y="1177"/>
              <a:ext cx="491" cy="272"/>
            </a:xfrm>
            <a:prstGeom prst="roundRect">
              <a:avLst>
                <a:gd name="adj" fmla="val 16667"/>
              </a:avLst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┐c</a:t>
              </a:r>
              <a:r>
                <a:rPr lang="ru-RU" sz="2400" baseline="-25000">
                  <a:solidFill>
                    <a:schemeClr val="tx1"/>
                  </a:solidFill>
                  <a:effectLst/>
                </a:rPr>
                <a:t>3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37651" name="AutoShape 19"/>
            <p:cNvCxnSpPr>
              <a:cxnSpLocks noChangeShapeType="1"/>
              <a:stCxn id="837640" idx="3"/>
              <a:endCxn id="837654" idx="0"/>
            </p:cNvCxnSpPr>
            <p:nvPr/>
          </p:nvCxnSpPr>
          <p:spPr bwMode="auto">
            <a:xfrm>
              <a:off x="4163" y="1053"/>
              <a:ext cx="130" cy="429"/>
            </a:xfrm>
            <a:prstGeom prst="curvedConnector2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37653" name="AutoShape 21"/>
            <p:cNvSpPr>
              <a:spLocks noChangeArrowheads="1"/>
            </p:cNvSpPr>
            <p:nvPr/>
          </p:nvSpPr>
          <p:spPr bwMode="auto">
            <a:xfrm>
              <a:off x="248" y="1495"/>
              <a:ext cx="1978" cy="27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'B: (a2b [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3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]), restr[</a:t>
              </a:r>
              <a:r>
                <a:rPr lang="ru-RU" sz="24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 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37654" name="AutoShape 22"/>
            <p:cNvSpPr>
              <a:spLocks noChangeArrowheads="1"/>
            </p:cNvSpPr>
            <p:nvPr/>
          </p:nvSpPr>
          <p:spPr bwMode="auto">
            <a:xfrm>
              <a:off x="3098" y="1482"/>
              <a:ext cx="2390" cy="27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2 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:(a2b [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3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]), restr[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2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≠'</a:t>
              </a:r>
              <a:r>
                <a:rPr lang="ru-RU" sz="2400">
                  <a:solidFill>
                    <a:schemeClr val="tx1"/>
                  </a:solidFill>
                  <a:effectLst/>
                </a:rPr>
                <a:t>А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837667" name="Text Box 35"/>
          <p:cNvSpPr txBox="1">
            <a:spLocks noChangeArrowheads="1"/>
          </p:cNvSpPr>
          <p:nvPr/>
        </p:nvSpPr>
        <p:spPr bwMode="auto">
          <a:xfrm>
            <a:off x="1082675" y="0"/>
            <a:ext cx="85217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u="sng">
                <a:solidFill>
                  <a:schemeClr val="tx1"/>
                </a:solidFill>
                <a:effectLst/>
              </a:rPr>
              <a:t>Пример 1: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ura a2b </a:t>
            </a: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ru-RU" sz="2400">
                <a:solidFill>
                  <a:schemeClr val="tx1"/>
                </a:solidFill>
                <a:effectLst/>
              </a:rPr>
              <a:t>, где </a:t>
            </a: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ru-RU" sz="2400">
                <a:solidFill>
                  <a:schemeClr val="tx1"/>
                </a:solidFill>
                <a:effectLst/>
              </a:rPr>
              <a:t> = </a:t>
            </a:r>
            <a:r>
              <a:rPr lang="en-US" sz="2400">
                <a:solidFill>
                  <a:schemeClr val="tx1"/>
                </a:solidFill>
                <a:effectLst/>
              </a:rPr>
              <a:t>(</a:t>
            </a:r>
            <a:r>
              <a:rPr lang="ru-RU" sz="2400">
                <a:solidFill>
                  <a:schemeClr val="tx1"/>
                </a:solidFill>
                <a:effectLst/>
              </a:rPr>
              <a:t>(</a:t>
            </a:r>
            <a:r>
              <a:rPr lang="en-US" sz="2400">
                <a:solidFill>
                  <a:schemeClr val="tx1"/>
                </a:solidFill>
                <a:effectLst/>
              </a:rPr>
              <a:t>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], 'B:[ ]), restr[])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37671" name="AutoShape 39"/>
          <p:cNvSpPr>
            <a:spLocks noChangeArrowheads="1"/>
          </p:cNvSpPr>
          <p:nvPr/>
        </p:nvSpPr>
        <p:spPr bwMode="auto">
          <a:xfrm>
            <a:off x="-3806825" y="7223125"/>
            <a:ext cx="20161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ru-RU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 = 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→'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grpSp>
        <p:nvGrpSpPr>
          <p:cNvPr id="837691" name="Group 59"/>
          <p:cNvGrpSpPr>
            <a:grpSpLocks/>
          </p:cNvGrpSpPr>
          <p:nvPr/>
        </p:nvGrpSpPr>
        <p:grpSpPr bwMode="auto">
          <a:xfrm>
            <a:off x="4125913" y="4618038"/>
            <a:ext cx="4779962" cy="2182812"/>
            <a:chOff x="2599" y="2909"/>
            <a:chExt cx="3011" cy="1375"/>
          </a:xfrm>
        </p:grpSpPr>
        <p:cxnSp>
          <p:nvCxnSpPr>
            <p:cNvPr id="837677" name="AutoShape 45"/>
            <p:cNvCxnSpPr>
              <a:cxnSpLocks noChangeShapeType="1"/>
              <a:stCxn id="837681" idx="3"/>
              <a:endCxn id="837685" idx="0"/>
            </p:cNvCxnSpPr>
            <p:nvPr/>
          </p:nvCxnSpPr>
          <p:spPr bwMode="auto">
            <a:xfrm flipH="1">
              <a:off x="4626" y="2909"/>
              <a:ext cx="984" cy="713"/>
            </a:xfrm>
            <a:prstGeom prst="curvedConnector4">
              <a:avLst>
                <a:gd name="adj1" fmla="val -14532"/>
                <a:gd name="adj2" fmla="val 59468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37678" name="AutoShape 46"/>
            <p:cNvCxnSpPr>
              <a:cxnSpLocks noChangeShapeType="1"/>
              <a:stCxn id="837681" idx="1"/>
              <a:endCxn id="837684" idx="0"/>
            </p:cNvCxnSpPr>
            <p:nvPr/>
          </p:nvCxnSpPr>
          <p:spPr bwMode="auto">
            <a:xfrm rot="10800000" flipH="1" flipV="1">
              <a:off x="2983" y="2909"/>
              <a:ext cx="544" cy="1103"/>
            </a:xfrm>
            <a:prstGeom prst="curvedConnector4">
              <a:avLst>
                <a:gd name="adj1" fmla="val -26472"/>
                <a:gd name="adj2" fmla="val 56208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37682" name="AutoShape 50"/>
            <p:cNvSpPr>
              <a:spLocks noChangeArrowheads="1"/>
            </p:cNvSpPr>
            <p:nvPr/>
          </p:nvSpPr>
          <p:spPr bwMode="auto">
            <a:xfrm>
              <a:off x="3039" y="3095"/>
              <a:ext cx="1270" cy="272"/>
            </a:xfrm>
            <a:prstGeom prst="roundRect">
              <a:avLst>
                <a:gd name="adj" fmla="val 16667"/>
              </a:avLst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6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 = [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5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→'</a:t>
              </a:r>
              <a:r>
                <a:rPr lang="ru-RU" sz="2400">
                  <a:solidFill>
                    <a:schemeClr val="tx1"/>
                  </a:solidFill>
                  <a:effectLst/>
                </a:rPr>
                <a:t>А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37683" name="AutoShape 51"/>
            <p:cNvSpPr>
              <a:spLocks noChangeArrowheads="1"/>
            </p:cNvSpPr>
            <p:nvPr/>
          </p:nvSpPr>
          <p:spPr bwMode="auto">
            <a:xfrm>
              <a:off x="4668" y="3056"/>
              <a:ext cx="491" cy="272"/>
            </a:xfrm>
            <a:prstGeom prst="roundRect">
              <a:avLst>
                <a:gd name="adj" fmla="val 16667"/>
              </a:avLst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┐c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6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37684" name="AutoShape 52"/>
            <p:cNvSpPr>
              <a:spLocks noChangeArrowheads="1"/>
            </p:cNvSpPr>
            <p:nvPr/>
          </p:nvSpPr>
          <p:spPr bwMode="auto">
            <a:xfrm>
              <a:off x="2599" y="4012"/>
              <a:ext cx="1856" cy="27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2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:'B:(a2b [</a:t>
              </a:r>
              <a:r>
                <a:rPr lang="en-US" sz="2400">
                  <a:effectLst/>
                </a:rPr>
                <a:t>E</a:t>
              </a:r>
              <a:r>
                <a:rPr lang="ru-RU" sz="2400" baseline="-25000">
                  <a:solidFill>
                    <a:schemeClr val="tx1"/>
                  </a:solidFill>
                  <a:effectLst/>
                </a:rPr>
                <a:t>6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]), …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37685" name="AutoShape 53"/>
            <p:cNvSpPr>
              <a:spLocks noChangeArrowheads="1"/>
            </p:cNvSpPr>
            <p:nvPr/>
          </p:nvSpPr>
          <p:spPr bwMode="auto">
            <a:xfrm>
              <a:off x="3679" y="3622"/>
              <a:ext cx="1894" cy="27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2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:</a:t>
              </a:r>
              <a:r>
                <a:rPr lang="en-US" sz="2400">
                  <a:effectLst/>
                </a:rPr>
                <a:t>E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5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:(a2b [</a:t>
              </a:r>
              <a:r>
                <a:rPr lang="en-US" sz="2400">
                  <a:effectLst/>
                </a:rPr>
                <a:t>E</a:t>
              </a:r>
              <a:r>
                <a:rPr lang="ru-RU" sz="2400" baseline="-25000">
                  <a:solidFill>
                    <a:schemeClr val="tx1"/>
                  </a:solidFill>
                  <a:effectLst/>
                </a:rPr>
                <a:t>6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]), …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837692" name="AutoShape 60"/>
          <p:cNvSpPr>
            <a:spLocks/>
          </p:cNvSpPr>
          <p:nvPr/>
        </p:nvSpPr>
        <p:spPr bwMode="auto">
          <a:xfrm>
            <a:off x="2443163" y="4962525"/>
            <a:ext cx="6535737" cy="923925"/>
          </a:xfrm>
          <a:prstGeom prst="borderCallout2">
            <a:avLst>
              <a:gd name="adj1" fmla="val 12370"/>
              <a:gd name="adj2" fmla="val -1167"/>
              <a:gd name="adj3" fmla="val 12370"/>
              <a:gd name="adj4" fmla="val -10907"/>
              <a:gd name="adj5" fmla="val -88662"/>
              <a:gd name="adj6" fmla="val -21157"/>
            </a:avLst>
          </a:prstGeom>
          <a:solidFill>
            <a:srgbClr val="CCFFFF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 = ((['A: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*</a:t>
            </a:r>
            <a:r>
              <a:rPr lang="en-US" sz="2400">
                <a:solidFill>
                  <a:schemeClr val="tx1"/>
                </a:solidFill>
                <a:effectLst/>
              </a:rPr>
              <a:t>], 'B:[ ]), restr[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])</a:t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 </a:t>
            </a:r>
            <a:r>
              <a:rPr lang="ru-RU" sz="2400">
                <a:solidFill>
                  <a:schemeClr val="tx1"/>
                </a:solidFill>
                <a:effectLst/>
              </a:rPr>
              <a:t>.</a:t>
            </a:r>
            <a:r>
              <a:rPr lang="en-US" sz="2400">
                <a:solidFill>
                  <a:schemeClr val="tx1"/>
                </a:solidFill>
                <a:effectLst/>
              </a:rPr>
              <a:t>^. </a:t>
            </a: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 = [([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→'A: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*</a:t>
            </a:r>
            <a:r>
              <a:rPr lang="en-US" sz="2400">
                <a:solidFill>
                  <a:schemeClr val="tx1"/>
                </a:solidFill>
                <a:effectLst/>
              </a:rPr>
              <a:t>], restr[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])]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37694" name="AutoShape 62"/>
          <p:cNvSpPr>
            <a:spLocks/>
          </p:cNvSpPr>
          <p:nvPr/>
        </p:nvSpPr>
        <p:spPr bwMode="auto">
          <a:xfrm>
            <a:off x="77788" y="511175"/>
            <a:ext cx="6049962" cy="923925"/>
          </a:xfrm>
          <a:prstGeom prst="borderCallout2">
            <a:avLst>
              <a:gd name="adj1" fmla="val 12370"/>
              <a:gd name="adj2" fmla="val 101259"/>
              <a:gd name="adj3" fmla="val 12370"/>
              <a:gd name="adj4" fmla="val 101389"/>
              <a:gd name="adj5" fmla="val 315120"/>
              <a:gd name="adj6" fmla="val 105852"/>
            </a:avLst>
          </a:prstGeom>
          <a:solidFill>
            <a:srgbClr val="CCFFFF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 = (([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: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*</a:t>
            </a:r>
            <a:r>
              <a:rPr lang="en-US" sz="2400">
                <a:solidFill>
                  <a:schemeClr val="tx1"/>
                </a:solidFill>
                <a:effectLst/>
              </a:rPr>
              <a:t>], 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:[ ]), restr[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≠'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])</a:t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ru-RU" sz="2400">
                <a:solidFill>
                  <a:schemeClr val="tx1"/>
                </a:solidFill>
                <a:effectLst/>
              </a:rPr>
              <a:t>.</a:t>
            </a:r>
            <a:r>
              <a:rPr lang="en-US" sz="2400">
                <a:solidFill>
                  <a:schemeClr val="tx1"/>
                </a:solidFill>
                <a:effectLst/>
              </a:rPr>
              <a:t>^.</a:t>
            </a: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=[([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→'B, 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→'B: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*</a:t>
            </a:r>
            <a:r>
              <a:rPr lang="en-US" sz="2400">
                <a:solidFill>
                  <a:schemeClr val="tx1"/>
                </a:solidFill>
                <a:effectLst/>
              </a:rPr>
              <a:t>], restr[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])]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grpSp>
        <p:nvGrpSpPr>
          <p:cNvPr id="837703" name="Group 71"/>
          <p:cNvGrpSpPr>
            <a:grpSpLocks/>
          </p:cNvGrpSpPr>
          <p:nvPr/>
        </p:nvGrpSpPr>
        <p:grpSpPr bwMode="auto">
          <a:xfrm>
            <a:off x="114300" y="6311900"/>
            <a:ext cx="3140075" cy="501650"/>
            <a:chOff x="177" y="3911"/>
            <a:chExt cx="1978" cy="409"/>
          </a:xfrm>
        </p:grpSpPr>
        <p:sp>
          <p:nvSpPr>
            <p:cNvPr id="837701" name="Line 69"/>
            <p:cNvSpPr>
              <a:spLocks noChangeShapeType="1"/>
            </p:cNvSpPr>
            <p:nvPr/>
          </p:nvSpPr>
          <p:spPr bwMode="auto">
            <a:xfrm>
              <a:off x="177" y="3911"/>
              <a:ext cx="1977" cy="409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37702" name="Line 70"/>
            <p:cNvSpPr>
              <a:spLocks noChangeShapeType="1"/>
            </p:cNvSpPr>
            <p:nvPr/>
          </p:nvSpPr>
          <p:spPr bwMode="auto">
            <a:xfrm flipH="1">
              <a:off x="178" y="3911"/>
              <a:ext cx="1977" cy="409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ru-RU"/>
            </a:p>
          </p:txBody>
        </p:sp>
      </p:grpSp>
      <p:grpSp>
        <p:nvGrpSpPr>
          <p:cNvPr id="837704" name="Group 72"/>
          <p:cNvGrpSpPr>
            <a:grpSpLocks/>
          </p:cNvGrpSpPr>
          <p:nvPr/>
        </p:nvGrpSpPr>
        <p:grpSpPr bwMode="auto">
          <a:xfrm>
            <a:off x="1751013" y="5680075"/>
            <a:ext cx="3376612" cy="501650"/>
            <a:chOff x="177" y="3911"/>
            <a:chExt cx="1978" cy="409"/>
          </a:xfrm>
        </p:grpSpPr>
        <p:sp>
          <p:nvSpPr>
            <p:cNvPr id="837705" name="Line 73"/>
            <p:cNvSpPr>
              <a:spLocks noChangeShapeType="1"/>
            </p:cNvSpPr>
            <p:nvPr/>
          </p:nvSpPr>
          <p:spPr bwMode="auto">
            <a:xfrm>
              <a:off x="177" y="3911"/>
              <a:ext cx="1977" cy="409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37706" name="Line 74"/>
            <p:cNvSpPr>
              <a:spLocks noChangeShapeType="1"/>
            </p:cNvSpPr>
            <p:nvPr/>
          </p:nvSpPr>
          <p:spPr bwMode="auto">
            <a:xfrm flipH="1">
              <a:off x="178" y="3911"/>
              <a:ext cx="1977" cy="409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ru-RU"/>
            </a:p>
          </p:txBody>
        </p:sp>
      </p:grpSp>
      <p:grpSp>
        <p:nvGrpSpPr>
          <p:cNvPr id="837707" name="Group 75"/>
          <p:cNvGrpSpPr>
            <a:grpSpLocks/>
          </p:cNvGrpSpPr>
          <p:nvPr/>
        </p:nvGrpSpPr>
        <p:grpSpPr bwMode="auto">
          <a:xfrm>
            <a:off x="5767388" y="5713413"/>
            <a:ext cx="3116262" cy="501650"/>
            <a:chOff x="177" y="3911"/>
            <a:chExt cx="1978" cy="409"/>
          </a:xfrm>
        </p:grpSpPr>
        <p:sp>
          <p:nvSpPr>
            <p:cNvPr id="837708" name="Line 76"/>
            <p:cNvSpPr>
              <a:spLocks noChangeShapeType="1"/>
            </p:cNvSpPr>
            <p:nvPr/>
          </p:nvSpPr>
          <p:spPr bwMode="auto">
            <a:xfrm>
              <a:off x="177" y="3911"/>
              <a:ext cx="1977" cy="409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37709" name="Line 77"/>
            <p:cNvSpPr>
              <a:spLocks noChangeShapeType="1"/>
            </p:cNvSpPr>
            <p:nvPr/>
          </p:nvSpPr>
          <p:spPr bwMode="auto">
            <a:xfrm flipH="1">
              <a:off x="178" y="3911"/>
              <a:ext cx="1977" cy="409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ru-RU"/>
            </a:p>
          </p:txBody>
        </p:sp>
      </p:grpSp>
      <p:grpSp>
        <p:nvGrpSpPr>
          <p:cNvPr id="837710" name="Group 78"/>
          <p:cNvGrpSpPr>
            <a:grpSpLocks/>
          </p:cNvGrpSpPr>
          <p:nvPr/>
        </p:nvGrpSpPr>
        <p:grpSpPr bwMode="auto">
          <a:xfrm>
            <a:off x="4075113" y="6311900"/>
            <a:ext cx="3060700" cy="501650"/>
            <a:chOff x="177" y="3911"/>
            <a:chExt cx="1978" cy="409"/>
          </a:xfrm>
        </p:grpSpPr>
        <p:sp>
          <p:nvSpPr>
            <p:cNvPr id="837711" name="Line 79"/>
            <p:cNvSpPr>
              <a:spLocks noChangeShapeType="1"/>
            </p:cNvSpPr>
            <p:nvPr/>
          </p:nvSpPr>
          <p:spPr bwMode="auto">
            <a:xfrm>
              <a:off x="177" y="3911"/>
              <a:ext cx="1977" cy="409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37712" name="Line 80"/>
            <p:cNvSpPr>
              <a:spLocks noChangeShapeType="1"/>
            </p:cNvSpPr>
            <p:nvPr/>
          </p:nvSpPr>
          <p:spPr bwMode="auto">
            <a:xfrm flipH="1">
              <a:off x="178" y="3911"/>
              <a:ext cx="1977" cy="409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837714" name="Rectangle 82"/>
          <p:cNvSpPr>
            <a:spLocks noChangeArrowheads="1"/>
          </p:cNvSpPr>
          <p:nvPr/>
        </p:nvSpPr>
        <p:spPr bwMode="auto">
          <a:xfrm>
            <a:off x="6980238" y="1004888"/>
            <a:ext cx="2159000" cy="508000"/>
          </a:xfrm>
          <a:prstGeom prst="rect">
            <a:avLst/>
          </a:prstGeom>
          <a:solidFill>
            <a:srgbClr val="CC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tx1"/>
                </a:solidFill>
                <a:effectLst/>
              </a:rPr>
              <a:t> ([</a:t>
            </a:r>
            <a:r>
              <a:rPr lang="en-US" sz="2000">
                <a:effectLst/>
              </a:rPr>
              <a:t>E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→'B: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*</a:t>
            </a:r>
            <a:r>
              <a:rPr lang="en-US" sz="2000">
                <a:solidFill>
                  <a:schemeClr val="tx1"/>
                </a:solidFill>
                <a:effectLst/>
              </a:rPr>
              <a:t>], r[</a:t>
            </a:r>
            <a:r>
              <a:rPr lang="ru-RU" sz="2000">
                <a:solidFill>
                  <a:schemeClr val="tx1"/>
                </a:solidFill>
                <a:effectLst/>
              </a:rPr>
              <a:t> </a:t>
            </a:r>
            <a:r>
              <a:rPr lang="en-US" sz="2000">
                <a:solidFill>
                  <a:schemeClr val="tx1"/>
                </a:solidFill>
                <a:effectLst/>
              </a:rPr>
              <a:t>])]</a:t>
            </a:r>
            <a:endParaRPr lang="ru-RU" sz="2000">
              <a:solidFill>
                <a:schemeClr val="tx1"/>
              </a:solidFill>
              <a:effectLst/>
            </a:endParaRPr>
          </a:p>
        </p:txBody>
      </p:sp>
      <p:sp>
        <p:nvSpPr>
          <p:cNvPr id="837695" name="AutoShape 63"/>
          <p:cNvSpPr>
            <a:spLocks noChangeArrowheads="1"/>
          </p:cNvSpPr>
          <p:nvPr/>
        </p:nvSpPr>
        <p:spPr bwMode="auto">
          <a:xfrm>
            <a:off x="192088" y="3895725"/>
            <a:ext cx="8704262" cy="1466850"/>
          </a:xfrm>
          <a:prstGeom prst="wedgeRectCallout">
            <a:avLst>
              <a:gd name="adj1" fmla="val -41667"/>
              <a:gd name="adj2" fmla="val 118616"/>
            </a:avLst>
          </a:prstGeom>
          <a:solidFill>
            <a:srgbClr val="CCFFFF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 ~= ((['A:'A: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6</a:t>
            </a:r>
            <a:r>
              <a:rPr lang="en-US" sz="2400">
                <a:solidFill>
                  <a:schemeClr val="tx1"/>
                </a:solidFill>
                <a:effectLst/>
              </a:rPr>
              <a:t>], 'B:'B:(a2b [</a:t>
            </a:r>
            <a:r>
              <a:rPr lang="en-US" sz="2400">
                <a:effectLst/>
              </a:rPr>
              <a:t>E</a:t>
            </a:r>
            <a:r>
              <a:rPr lang="ru-RU" sz="2400" baseline="-25000">
                <a:solidFill>
                  <a:schemeClr val="tx1"/>
                </a:solidFill>
                <a:effectLst/>
              </a:rPr>
              <a:t>6</a:t>
            </a:r>
            <a:r>
              <a:rPr lang="en-US" sz="2400">
                <a:solidFill>
                  <a:schemeClr val="tx1"/>
                </a:solidFill>
                <a:effectLst/>
              </a:rPr>
              <a:t>])), restr[ ])</a:t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*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 = ((['A:'A: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6</a:t>
            </a:r>
            <a:r>
              <a:rPr lang="en-US" sz="2400">
                <a:solidFill>
                  <a:schemeClr val="tx1"/>
                </a:solidFill>
                <a:effectLst/>
              </a:rPr>
              <a:t>], 'B:'B:</a:t>
            </a:r>
            <a:r>
              <a:rPr lang="ru-RU" sz="2400">
                <a:effectLst/>
              </a:rPr>
              <a:t>●</a:t>
            </a:r>
            <a:r>
              <a:rPr lang="en-US" sz="2400">
                <a:solidFill>
                  <a:schemeClr val="tx1"/>
                </a:solidFill>
                <a:effectLst/>
              </a:rPr>
              <a:t>])), restr[ ])</a:t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ru-RU" sz="2400">
                <a:solidFill>
                  <a:schemeClr val="tx1"/>
                </a:solidFill>
                <a:effectLst/>
              </a:rPr>
              <a:t>.</a:t>
            </a:r>
            <a:r>
              <a:rPr lang="en-US" sz="2400">
                <a:solidFill>
                  <a:schemeClr val="tx1"/>
                </a:solidFill>
                <a:effectLst/>
              </a:rPr>
              <a:t>^.</a:t>
            </a: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=[ ] </a:t>
            </a:r>
            <a:r>
              <a:rPr lang="ru-RU" sz="2400">
                <a:solidFill>
                  <a:schemeClr val="tx1"/>
                </a:solidFill>
                <a:effectLst/>
              </a:rPr>
              <a:t>— пересечение пусто!</a:t>
            </a:r>
          </a:p>
        </p:txBody>
      </p:sp>
      <p:sp>
        <p:nvSpPr>
          <p:cNvPr id="837693" name="AutoShape 61"/>
          <p:cNvSpPr>
            <a:spLocks/>
          </p:cNvSpPr>
          <p:nvPr/>
        </p:nvSpPr>
        <p:spPr bwMode="auto">
          <a:xfrm>
            <a:off x="2466975" y="2828925"/>
            <a:ext cx="6535738" cy="923925"/>
          </a:xfrm>
          <a:prstGeom prst="borderCallout2">
            <a:avLst>
              <a:gd name="adj1" fmla="val 12370"/>
              <a:gd name="adj2" fmla="val -1167"/>
              <a:gd name="adj3" fmla="val 12370"/>
              <a:gd name="adj4" fmla="val -10736"/>
              <a:gd name="adj5" fmla="val -105843"/>
              <a:gd name="adj6" fmla="val -20815"/>
            </a:avLst>
          </a:prstGeom>
          <a:solidFill>
            <a:srgbClr val="CCFFFF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 = (([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*</a:t>
            </a:r>
            <a:r>
              <a:rPr lang="en-US" sz="2400">
                <a:solidFill>
                  <a:schemeClr val="tx1"/>
                </a:solidFill>
                <a:effectLst/>
              </a:rPr>
              <a:t>], [ ]), restr[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])</a:t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 </a:t>
            </a:r>
            <a:r>
              <a:rPr lang="ru-RU" sz="2400">
                <a:solidFill>
                  <a:schemeClr val="tx1"/>
                </a:solidFill>
                <a:effectLst/>
              </a:rPr>
              <a:t>.</a:t>
            </a:r>
            <a:r>
              <a:rPr lang="en-US" sz="2400">
                <a:solidFill>
                  <a:schemeClr val="tx1"/>
                </a:solidFill>
                <a:effectLst/>
              </a:rPr>
              <a:t>^. </a:t>
            </a: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 = [ ] </a:t>
            </a:r>
            <a:r>
              <a:rPr lang="ru-RU" sz="2400">
                <a:solidFill>
                  <a:schemeClr val="tx1"/>
                </a:solidFill>
                <a:effectLst/>
              </a:rPr>
              <a:t>— пересечение пусто!</a:t>
            </a:r>
          </a:p>
        </p:txBody>
      </p:sp>
      <p:sp>
        <p:nvSpPr>
          <p:cNvPr id="837699" name="AutoShape 67"/>
          <p:cNvSpPr>
            <a:spLocks noChangeArrowheads="1"/>
          </p:cNvSpPr>
          <p:nvPr/>
        </p:nvSpPr>
        <p:spPr bwMode="auto">
          <a:xfrm>
            <a:off x="158750" y="3540125"/>
            <a:ext cx="8331200" cy="1466850"/>
          </a:xfrm>
          <a:prstGeom prst="wedgeRectCallout">
            <a:avLst>
              <a:gd name="adj1" fmla="val 16444"/>
              <a:gd name="adj2" fmla="val 141773"/>
            </a:avLst>
          </a:prstGeom>
          <a:solidFill>
            <a:srgbClr val="CCFFFF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 ~= (([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:'A: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6</a:t>
            </a:r>
            <a:r>
              <a:rPr lang="en-US" sz="2400">
                <a:solidFill>
                  <a:schemeClr val="tx1"/>
                </a:solidFill>
                <a:effectLst/>
              </a:rPr>
              <a:t>], 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:'B:(a2b [</a:t>
            </a:r>
            <a:r>
              <a:rPr lang="en-US" sz="2400">
                <a:effectLst/>
              </a:rPr>
              <a:t>E</a:t>
            </a:r>
            <a:r>
              <a:rPr lang="ru-RU" sz="2400" baseline="-25000">
                <a:solidFill>
                  <a:schemeClr val="tx1"/>
                </a:solidFill>
                <a:effectLst/>
              </a:rPr>
              <a:t>6</a:t>
            </a:r>
            <a:r>
              <a:rPr lang="en-US" sz="2400">
                <a:solidFill>
                  <a:schemeClr val="tx1"/>
                </a:solidFill>
                <a:effectLst/>
              </a:rPr>
              <a:t>])), restr[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≠'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])</a:t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*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 = (([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:'A: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6</a:t>
            </a:r>
            <a:r>
              <a:rPr lang="en-US" sz="2400">
                <a:solidFill>
                  <a:schemeClr val="tx1"/>
                </a:solidFill>
                <a:effectLst/>
              </a:rPr>
              <a:t>], 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:'B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:</a:t>
            </a:r>
            <a:r>
              <a:rPr lang="ru-RU" sz="2400">
                <a:effectLst/>
              </a:rPr>
              <a:t>●</a:t>
            </a:r>
            <a:r>
              <a:rPr lang="en-US" sz="2400">
                <a:solidFill>
                  <a:schemeClr val="tx1"/>
                </a:solidFill>
                <a:effectLst/>
              </a:rPr>
              <a:t>), restr[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≠'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])</a:t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ru-RU" sz="2400">
                <a:solidFill>
                  <a:schemeClr val="tx1"/>
                </a:solidFill>
                <a:effectLst/>
              </a:rPr>
              <a:t>.</a:t>
            </a:r>
            <a:r>
              <a:rPr lang="en-US" sz="2400">
                <a:solidFill>
                  <a:schemeClr val="tx1"/>
                </a:solidFill>
                <a:effectLst/>
              </a:rPr>
              <a:t>^.</a:t>
            </a: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=[ ] </a:t>
            </a:r>
            <a:r>
              <a:rPr lang="ru-RU" sz="2400">
                <a:solidFill>
                  <a:schemeClr val="tx1"/>
                </a:solidFill>
                <a:effectLst/>
              </a:rPr>
              <a:t>— пересечение пусто!</a:t>
            </a:r>
          </a:p>
        </p:txBody>
      </p:sp>
      <p:sp>
        <p:nvSpPr>
          <p:cNvPr id="837697" name="AutoShape 65"/>
          <p:cNvSpPr>
            <a:spLocks noChangeArrowheads="1"/>
          </p:cNvSpPr>
          <p:nvPr/>
        </p:nvSpPr>
        <p:spPr bwMode="auto">
          <a:xfrm>
            <a:off x="439738" y="2947988"/>
            <a:ext cx="8331200" cy="1466850"/>
          </a:xfrm>
          <a:prstGeom prst="wedgeRectCallout">
            <a:avLst>
              <a:gd name="adj1" fmla="val 16444"/>
              <a:gd name="adj2" fmla="val 141773"/>
            </a:avLst>
          </a:prstGeom>
          <a:solidFill>
            <a:srgbClr val="CCFFFF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 ~= ((['A: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5</a:t>
            </a:r>
            <a:r>
              <a:rPr lang="en-US" sz="2400">
                <a:solidFill>
                  <a:schemeClr val="tx1"/>
                </a:solidFill>
                <a:effectLst/>
              </a:rPr>
              <a:t>: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6</a:t>
            </a:r>
            <a:r>
              <a:rPr lang="en-US" sz="2400">
                <a:solidFill>
                  <a:schemeClr val="tx1"/>
                </a:solidFill>
                <a:effectLst/>
              </a:rPr>
              <a:t>], 'B: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5</a:t>
            </a:r>
            <a:r>
              <a:rPr lang="en-US" sz="2400">
                <a:solidFill>
                  <a:schemeClr val="tx1"/>
                </a:solidFill>
                <a:effectLst/>
              </a:rPr>
              <a:t>:(a2b [</a:t>
            </a:r>
            <a:r>
              <a:rPr lang="en-US" sz="2400">
                <a:effectLst/>
              </a:rPr>
              <a:t>E</a:t>
            </a:r>
            <a:r>
              <a:rPr lang="ru-RU" sz="2400" baseline="-25000">
                <a:solidFill>
                  <a:schemeClr val="tx1"/>
                </a:solidFill>
                <a:effectLst/>
              </a:rPr>
              <a:t>6</a:t>
            </a:r>
            <a:r>
              <a:rPr lang="en-US" sz="2400">
                <a:solidFill>
                  <a:schemeClr val="tx1"/>
                </a:solidFill>
                <a:effectLst/>
              </a:rPr>
              <a:t>])), restr[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5</a:t>
            </a:r>
            <a:r>
              <a:rPr lang="en-US" sz="2400">
                <a:solidFill>
                  <a:schemeClr val="tx1"/>
                </a:solidFill>
                <a:effectLst/>
              </a:rPr>
              <a:t>≠'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])</a:t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*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 = ((['A: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5</a:t>
            </a:r>
            <a:r>
              <a:rPr lang="en-US" sz="2400">
                <a:solidFill>
                  <a:schemeClr val="tx1"/>
                </a:solidFill>
                <a:effectLst/>
              </a:rPr>
              <a:t>: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6</a:t>
            </a:r>
            <a:r>
              <a:rPr lang="en-US" sz="2400">
                <a:solidFill>
                  <a:schemeClr val="tx1"/>
                </a:solidFill>
                <a:effectLst/>
              </a:rPr>
              <a:t>], 'B: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5</a:t>
            </a:r>
            <a:r>
              <a:rPr lang="en-US" sz="2400">
                <a:solidFill>
                  <a:schemeClr val="tx1"/>
                </a:solidFill>
                <a:effectLst/>
              </a:rPr>
              <a:t>:</a:t>
            </a:r>
            <a:r>
              <a:rPr lang="ru-RU" sz="2400">
                <a:effectLst/>
              </a:rPr>
              <a:t>●</a:t>
            </a:r>
            <a:r>
              <a:rPr lang="en-US" sz="2400">
                <a:solidFill>
                  <a:schemeClr val="tx1"/>
                </a:solidFill>
                <a:effectLst/>
              </a:rPr>
              <a:t>), restr[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5</a:t>
            </a:r>
            <a:r>
              <a:rPr lang="en-US" sz="2400">
                <a:solidFill>
                  <a:schemeClr val="tx1"/>
                </a:solidFill>
                <a:effectLst/>
              </a:rPr>
              <a:t>≠'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]) </a:t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ru-RU" sz="2400">
                <a:solidFill>
                  <a:schemeClr val="tx1"/>
                </a:solidFill>
                <a:effectLst/>
              </a:rPr>
              <a:t>.</a:t>
            </a:r>
            <a:r>
              <a:rPr lang="en-US" sz="2400">
                <a:solidFill>
                  <a:schemeClr val="tx1"/>
                </a:solidFill>
                <a:effectLst/>
              </a:rPr>
              <a:t>^.</a:t>
            </a: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=[ ] </a:t>
            </a:r>
            <a:r>
              <a:rPr lang="ru-RU" sz="2400">
                <a:solidFill>
                  <a:schemeClr val="tx1"/>
                </a:solidFill>
                <a:effectLst/>
              </a:rPr>
              <a:t>— пересечение пусто!</a:t>
            </a:r>
          </a:p>
        </p:txBody>
      </p:sp>
      <p:sp>
        <p:nvSpPr>
          <p:cNvPr id="837713" name="Rectangle 81"/>
          <p:cNvSpPr>
            <a:spLocks noChangeArrowheads="1"/>
          </p:cNvSpPr>
          <p:nvPr/>
        </p:nvSpPr>
        <p:spPr bwMode="auto">
          <a:xfrm>
            <a:off x="6981825" y="528638"/>
            <a:ext cx="2159000" cy="508000"/>
          </a:xfrm>
          <a:prstGeom prst="rect">
            <a:avLst/>
          </a:prstGeom>
          <a:solidFill>
            <a:srgbClr val="CC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tx1"/>
                </a:solidFill>
                <a:effectLst/>
              </a:rPr>
              <a:t>[([</a:t>
            </a:r>
            <a:r>
              <a:rPr lang="en-US" sz="2000">
                <a:effectLst/>
              </a:rPr>
              <a:t>E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→'A: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*</a:t>
            </a:r>
            <a:r>
              <a:rPr lang="en-US" sz="2000">
                <a:solidFill>
                  <a:schemeClr val="tx1"/>
                </a:solidFill>
                <a:effectLst/>
              </a:rPr>
              <a:t>], r[</a:t>
            </a:r>
            <a:r>
              <a:rPr lang="ru-RU" sz="2000">
                <a:solidFill>
                  <a:schemeClr val="tx1"/>
                </a:solidFill>
                <a:effectLst/>
              </a:rPr>
              <a:t> </a:t>
            </a:r>
            <a:r>
              <a:rPr lang="en-US" sz="2000">
                <a:solidFill>
                  <a:schemeClr val="tx1"/>
                </a:solidFill>
                <a:effectLst/>
              </a:rPr>
              <a:t>]),</a:t>
            </a:r>
            <a:endParaRPr lang="ru-RU" sz="200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3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837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83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837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837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83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83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83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83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83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96" grpId="0" animBg="1"/>
      <p:bldP spid="837696" grpId="1" animBg="1"/>
      <p:bldP spid="837692" grpId="0" animBg="1"/>
      <p:bldP spid="837692" grpId="1" animBg="1"/>
      <p:bldP spid="837694" grpId="0" animBg="1"/>
      <p:bldP spid="837694" grpId="1" animBg="1"/>
      <p:bldP spid="837714" grpId="1" animBg="1"/>
      <p:bldP spid="837695" grpId="0" animBg="1"/>
      <p:bldP spid="837695" grpId="1" animBg="1"/>
      <p:bldP spid="837693" grpId="0" animBg="1"/>
      <p:bldP spid="837693" grpId="1" animBg="1"/>
      <p:bldP spid="837699" grpId="0" animBg="1"/>
      <p:bldP spid="837699" grpId="1" animBg="1"/>
      <p:bldP spid="837697" grpId="0" animBg="1"/>
      <p:bldP spid="837697" grpId="1" animBg="1"/>
      <p:bldP spid="83771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14713" y="455613"/>
            <a:ext cx="5430837" cy="6111875"/>
          </a:xfrm>
        </p:spPr>
        <p:txBody>
          <a:bodyPr/>
          <a:lstStyle/>
          <a:p>
            <a:r>
              <a:rPr lang="ru-RU"/>
              <a:t>5+.1 </a:t>
            </a:r>
            <a:r>
              <a:rPr lang="en-US"/>
              <a:t>MGU</a:t>
            </a:r>
            <a:r>
              <a:rPr lang="ru-RU"/>
              <a:t> и пересечение классов</a:t>
            </a:r>
            <a:r>
              <a:rPr lang="en-US"/>
              <a:t>: </a:t>
            </a:r>
            <a:r>
              <a:rPr lang="ru-RU"/>
              <a:t>Небольшое дополнение к средствам </a:t>
            </a:r>
            <a:r>
              <a:rPr lang="en-US"/>
              <a:t>SR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Отсечение бесперспективных поддеревьев</a:t>
            </a:r>
          </a:p>
        </p:txBody>
      </p:sp>
      <p:sp>
        <p:nvSpPr>
          <p:cNvPr id="83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157913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Пусть заказ на инверсное вычисление </a:t>
            </a:r>
            <a:r>
              <a:rPr lang="en-US" sz="2400" b="1"/>
              <a:t>p</a:t>
            </a:r>
            <a:r>
              <a:rPr lang="en-US" sz="2400"/>
              <a:t> </a:t>
            </a:r>
            <a:r>
              <a:rPr lang="ru-RU" sz="2400"/>
              <a:t>и	</a:t>
            </a:r>
            <a:r>
              <a:rPr lang="en-US" sz="2400" b="1">
                <a:solidFill>
                  <a:srgbClr val="800000"/>
                </a:solidFill>
              </a:rPr>
              <a:t>C</a:t>
            </a:r>
            <a:r>
              <a:rPr lang="en-US" sz="2400" b="1" baseline="30000"/>
              <a:t>0</a:t>
            </a:r>
            <a:r>
              <a:rPr lang="en-US" sz="2400" b="1" baseline="-25000"/>
              <a:t>io</a:t>
            </a:r>
            <a:r>
              <a:rPr lang="en-US" sz="2400" b="1"/>
              <a:t>=((cxs</a:t>
            </a:r>
            <a:r>
              <a:rPr lang="en-US" sz="2400" b="1" baseline="30000"/>
              <a:t>0</a:t>
            </a:r>
            <a:r>
              <a:rPr lang="en-US" sz="2400" b="1" baseline="-25000"/>
              <a:t>i</a:t>
            </a:r>
            <a:r>
              <a:rPr lang="en-US" sz="2400" b="1"/>
              <a:t>, cx</a:t>
            </a:r>
            <a:r>
              <a:rPr lang="en-US" sz="2400" b="1" baseline="30000"/>
              <a:t>0</a:t>
            </a:r>
            <a:r>
              <a:rPr lang="en-US" sz="2400" b="1" baseline="-25000"/>
              <a:t>o</a:t>
            </a:r>
            <a:r>
              <a:rPr lang="en-US" sz="2400" b="1"/>
              <a:t>), rs</a:t>
            </a:r>
            <a:r>
              <a:rPr lang="en-US" sz="2400" b="1" baseline="30000"/>
              <a:t>0</a:t>
            </a:r>
            <a:r>
              <a:rPr lang="en-US" sz="2400" b="1"/>
              <a:t>)</a:t>
            </a:r>
          </a:p>
          <a:p>
            <a:pPr>
              <a:lnSpc>
                <a:spcPct val="90000"/>
              </a:lnSpc>
            </a:pPr>
            <a:r>
              <a:rPr lang="ru-RU" sz="2400"/>
              <a:t>Пусть у текущей вершины</a:t>
            </a:r>
            <a:r>
              <a:rPr lang="en-US" sz="2400"/>
              <a:t> </a:t>
            </a:r>
            <a:r>
              <a:rPr lang="en-US" sz="2400" b="1"/>
              <a:t>k</a:t>
            </a:r>
            <a:r>
              <a:rPr lang="ru-RU" sz="2400" b="1"/>
              <a:t> </a:t>
            </a:r>
            <a:r>
              <a:rPr lang="ru-RU" sz="2400"/>
              <a:t>класс достижимости:</a:t>
            </a:r>
            <a:br>
              <a:rPr lang="ru-RU" sz="2400"/>
            </a:br>
            <a:r>
              <a:rPr lang="ru-RU" sz="2400"/>
              <a:t>	</a:t>
            </a:r>
            <a:r>
              <a:rPr lang="en-US" sz="2400" b="1">
                <a:solidFill>
                  <a:srgbClr val="800000"/>
                </a:solidFill>
              </a:rPr>
              <a:t>C</a:t>
            </a:r>
            <a:r>
              <a:rPr lang="en-US" sz="2400" b="1" baseline="30000"/>
              <a:t>k</a:t>
            </a:r>
            <a:r>
              <a:rPr lang="en-US" sz="2400" b="1" baseline="-25000"/>
              <a:t>in</a:t>
            </a:r>
            <a:r>
              <a:rPr lang="en-US" sz="2400" b="1"/>
              <a:t> =</a:t>
            </a:r>
            <a:r>
              <a:rPr lang="ru-RU" sz="2400" b="1"/>
              <a:t> </a:t>
            </a:r>
            <a:r>
              <a:rPr lang="en-US" sz="2400" b="1"/>
              <a:t>(cxs</a:t>
            </a:r>
            <a:r>
              <a:rPr lang="en-US" sz="2400" b="1" baseline="30000"/>
              <a:t>k</a:t>
            </a:r>
            <a:r>
              <a:rPr lang="en-US" sz="2400" b="1" baseline="-25000"/>
              <a:t>i</a:t>
            </a:r>
            <a:r>
              <a:rPr lang="en-US" sz="2400" b="1"/>
              <a:t>, rs</a:t>
            </a:r>
            <a:r>
              <a:rPr lang="en-US" sz="2400" b="1" baseline="30000"/>
              <a:t>k</a:t>
            </a:r>
            <a:r>
              <a:rPr lang="en-US" sz="2400" b="1"/>
              <a:t>)</a:t>
            </a:r>
            <a:r>
              <a:rPr lang="ru-RU" sz="2400" b="1"/>
              <a:t/>
            </a:r>
            <a:br>
              <a:rPr lang="ru-RU" sz="2400" b="1"/>
            </a:br>
            <a:r>
              <a:rPr lang="ru-RU" sz="2400"/>
              <a:t>конфигурация:</a:t>
            </a:r>
            <a:br>
              <a:rPr lang="ru-RU" sz="2400"/>
            </a:br>
            <a:r>
              <a:rPr lang="ru-RU" sz="2400"/>
              <a:t>	</a:t>
            </a:r>
            <a:r>
              <a:rPr lang="en-US" sz="2400" b="1"/>
              <a:t>c</a:t>
            </a:r>
            <a:r>
              <a:rPr lang="en-US" sz="2400" b="1" baseline="30000"/>
              <a:t>k</a:t>
            </a:r>
            <a:r>
              <a:rPr lang="en-US" sz="2400" b="1"/>
              <a:t> = (cs</a:t>
            </a:r>
            <a:r>
              <a:rPr lang="en-US" sz="2400" b="1" baseline="30000"/>
              <a:t>k</a:t>
            </a:r>
            <a:r>
              <a:rPr lang="en-US" sz="2400" b="1"/>
              <a:t>, rs</a:t>
            </a:r>
            <a:r>
              <a:rPr lang="en-US" sz="2400" b="1" baseline="30000"/>
              <a:t>k</a:t>
            </a:r>
            <a:r>
              <a:rPr lang="en-US" sz="2400" b="1"/>
              <a:t>)</a:t>
            </a:r>
            <a:r>
              <a:rPr lang="ru-RU" sz="2400" b="1"/>
              <a:t/>
            </a:r>
            <a:br>
              <a:rPr lang="ru-RU" sz="2400" b="1"/>
            </a:br>
            <a:r>
              <a:rPr lang="ru-RU" sz="2400"/>
              <a:t>аппроксимация </a:t>
            </a:r>
            <a:r>
              <a:rPr lang="en-US" sz="2400"/>
              <a:t>io-</a:t>
            </a:r>
            <a:r>
              <a:rPr lang="ru-RU" sz="2400"/>
              <a:t>класса:</a:t>
            </a:r>
            <a:br>
              <a:rPr lang="ru-RU" sz="2400"/>
            </a:br>
            <a:r>
              <a:rPr lang="ru-RU" sz="2400"/>
              <a:t>	</a:t>
            </a:r>
            <a:r>
              <a:rPr lang="en-US" sz="2400" b="1">
                <a:solidFill>
                  <a:srgbClr val="800000"/>
                </a:solidFill>
              </a:rPr>
              <a:t>C</a:t>
            </a:r>
            <a:r>
              <a:rPr lang="en-US" sz="2400" b="1" baseline="30000"/>
              <a:t>k</a:t>
            </a:r>
            <a:r>
              <a:rPr lang="en-US" sz="2400" b="1" baseline="-25000"/>
              <a:t>i</a:t>
            </a:r>
            <a:r>
              <a:rPr lang="ru-RU" sz="2400" b="1" baseline="-25000"/>
              <a:t>о</a:t>
            </a:r>
            <a:r>
              <a:rPr lang="en-US" sz="2400" b="1"/>
              <a:t> =</a:t>
            </a:r>
            <a:r>
              <a:rPr lang="ru-RU" sz="2400" b="1"/>
              <a:t> (</a:t>
            </a:r>
            <a:r>
              <a:rPr lang="en-US" sz="2400" b="1"/>
              <a:t>(cxs</a:t>
            </a:r>
            <a:r>
              <a:rPr lang="en-US" sz="2400" b="1" baseline="30000"/>
              <a:t>k</a:t>
            </a:r>
            <a:r>
              <a:rPr lang="en-US" sz="2400" b="1" baseline="-25000"/>
              <a:t>i</a:t>
            </a:r>
            <a:r>
              <a:rPr lang="en-US" sz="2400" b="1"/>
              <a:t>, cx</a:t>
            </a:r>
            <a:r>
              <a:rPr lang="en-US" sz="2400" b="1" baseline="30000"/>
              <a:t>k</a:t>
            </a:r>
            <a:r>
              <a:rPr lang="en-US" sz="2400" b="1" baseline="-25000"/>
              <a:t>o</a:t>
            </a:r>
            <a:r>
              <a:rPr lang="ru-RU" sz="2400" b="1"/>
              <a:t>),</a:t>
            </a:r>
            <a:r>
              <a:rPr lang="en-US" sz="2400" b="1"/>
              <a:t> rs</a:t>
            </a:r>
            <a:r>
              <a:rPr lang="en-US" sz="2400" b="1" baseline="30000"/>
              <a:t>k</a:t>
            </a:r>
            <a:r>
              <a:rPr lang="en-US" sz="2400" b="1"/>
              <a:t>)</a:t>
            </a:r>
            <a:r>
              <a:rPr lang="ru-RU" sz="2400" b="1"/>
              <a:t>,</a:t>
            </a:r>
            <a:br>
              <a:rPr lang="ru-RU" sz="2400" b="1"/>
            </a:br>
            <a:r>
              <a:rPr lang="ru-RU" sz="2400" b="1"/>
              <a:t>	</a:t>
            </a:r>
            <a:r>
              <a:rPr lang="ru-RU" sz="2400"/>
              <a:t>где</a:t>
            </a:r>
            <a:r>
              <a:rPr lang="en-US" sz="2400"/>
              <a:t> </a:t>
            </a:r>
            <a:r>
              <a:rPr lang="en-US" sz="2400" b="1"/>
              <a:t>cx</a:t>
            </a:r>
            <a:r>
              <a:rPr lang="en-US" sz="2400" b="1" baseline="30000"/>
              <a:t>k</a:t>
            </a:r>
            <a:r>
              <a:rPr lang="en-US" sz="2400" b="1" baseline="-25000"/>
              <a:t>o</a:t>
            </a:r>
            <a:r>
              <a:rPr lang="en-US" sz="2400" b="1"/>
              <a:t> = skel(cs</a:t>
            </a:r>
            <a:r>
              <a:rPr lang="en-US" sz="2400" b="1" baseline="30000"/>
              <a:t>k</a:t>
            </a:r>
            <a:r>
              <a:rPr lang="en-US" sz="2400" b="1"/>
              <a:t>)</a:t>
            </a:r>
            <a:endParaRPr lang="ru-RU" sz="2400" b="1"/>
          </a:p>
          <a:p>
            <a:pPr>
              <a:lnSpc>
                <a:spcPct val="90000"/>
              </a:lnSpc>
            </a:pPr>
            <a:r>
              <a:rPr lang="ru-RU" sz="2400"/>
              <a:t>Тогда, если </a:t>
            </a:r>
            <a:r>
              <a:rPr lang="en-US" sz="2400" b="1">
                <a:solidFill>
                  <a:srgbClr val="800000"/>
                </a:solidFill>
              </a:rPr>
              <a:t>C</a:t>
            </a:r>
            <a:r>
              <a:rPr lang="en-US" sz="2400" b="1" baseline="30000"/>
              <a:t>k</a:t>
            </a:r>
            <a:r>
              <a:rPr lang="en-US" sz="2400" b="1" baseline="-25000"/>
              <a:t>i</a:t>
            </a:r>
            <a:r>
              <a:rPr lang="ru-RU" sz="2400" b="1" baseline="-25000"/>
              <a:t>о</a:t>
            </a:r>
            <a:r>
              <a:rPr lang="en-US" sz="2400" b="1"/>
              <a:t>.^. </a:t>
            </a:r>
            <a:r>
              <a:rPr lang="en-US" sz="2400" b="1">
                <a:solidFill>
                  <a:srgbClr val="800000"/>
                </a:solidFill>
              </a:rPr>
              <a:t>C</a:t>
            </a:r>
            <a:r>
              <a:rPr lang="en-US" sz="2400" b="1" baseline="30000"/>
              <a:t>0</a:t>
            </a:r>
            <a:r>
              <a:rPr lang="en-US" sz="2400" b="1" baseline="-25000"/>
              <a:t>io</a:t>
            </a:r>
            <a:r>
              <a:rPr lang="en-US" sz="2400" b="1"/>
              <a:t> = [ ]</a:t>
            </a:r>
            <a:r>
              <a:rPr lang="en-US" sz="2400"/>
              <a:t>, </a:t>
            </a:r>
            <a:r>
              <a:rPr lang="ru-RU" sz="2400"/>
              <a:t>то текущую вершину можно удалить из дерева (с соответствующим поддеревом).</a:t>
            </a:r>
          </a:p>
        </p:txBody>
      </p:sp>
      <p:grpSp>
        <p:nvGrpSpPr>
          <p:cNvPr id="839693" name="Group 13"/>
          <p:cNvGrpSpPr>
            <a:grpSpLocks/>
          </p:cNvGrpSpPr>
          <p:nvPr/>
        </p:nvGrpSpPr>
        <p:grpSpPr bwMode="auto">
          <a:xfrm>
            <a:off x="6937375" y="1770063"/>
            <a:ext cx="2055813" cy="1603375"/>
            <a:chOff x="4415" y="709"/>
            <a:chExt cx="1295" cy="1010"/>
          </a:xfrm>
        </p:grpSpPr>
        <p:sp>
          <p:nvSpPr>
            <p:cNvPr id="839684" name="AutoShape 4"/>
            <p:cNvSpPr>
              <a:spLocks noChangeArrowheads="1"/>
            </p:cNvSpPr>
            <p:nvPr/>
          </p:nvSpPr>
          <p:spPr bwMode="auto">
            <a:xfrm>
              <a:off x="4737" y="709"/>
              <a:ext cx="651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57150" cmpd="thinThick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prev</a:t>
              </a:r>
              <a:endParaRPr lang="ru-RU" sz="24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39685" name="AutoShape 5"/>
            <p:cNvSpPr>
              <a:spLocks noChangeArrowheads="1"/>
            </p:cNvSpPr>
            <p:nvPr/>
          </p:nvSpPr>
          <p:spPr bwMode="auto">
            <a:xfrm>
              <a:off x="4528" y="1447"/>
              <a:ext cx="1068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=(cs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,rs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)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39686" name="AutoShape 6"/>
            <p:cNvCxnSpPr>
              <a:cxnSpLocks noChangeShapeType="1"/>
              <a:stCxn id="839684" idx="2"/>
              <a:endCxn id="839685" idx="0"/>
            </p:cNvCxnSpPr>
            <p:nvPr/>
          </p:nvCxnSpPr>
          <p:spPr bwMode="auto">
            <a:xfrm rot="5400000">
              <a:off x="4839" y="1222"/>
              <a:ext cx="448" cy="1"/>
            </a:xfrm>
            <a:prstGeom prst="curvedConnector3">
              <a:avLst>
                <a:gd name="adj1" fmla="val 47991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grpSp>
          <p:nvGrpSpPr>
            <p:cNvPr id="839690" name="Group 10"/>
            <p:cNvGrpSpPr>
              <a:grpSpLocks/>
            </p:cNvGrpSpPr>
            <p:nvPr/>
          </p:nvGrpSpPr>
          <p:grpSpPr bwMode="auto">
            <a:xfrm>
              <a:off x="4415" y="1076"/>
              <a:ext cx="1295" cy="273"/>
              <a:chOff x="3527" y="1481"/>
              <a:chExt cx="1295" cy="273"/>
            </a:xfrm>
          </p:grpSpPr>
          <p:sp>
            <p:nvSpPr>
              <p:cNvPr id="839688" name="AutoShape 8"/>
              <p:cNvSpPr>
                <a:spLocks noChangeArrowheads="1"/>
              </p:cNvSpPr>
              <p:nvPr/>
            </p:nvSpPr>
            <p:spPr bwMode="auto">
              <a:xfrm>
                <a:off x="3527" y="1481"/>
                <a:ext cx="407" cy="272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839689" name="AutoShape 9"/>
              <p:cNvSpPr>
                <a:spLocks noChangeArrowheads="1"/>
              </p:cNvSpPr>
              <p:nvPr/>
            </p:nvSpPr>
            <p:spPr bwMode="auto">
              <a:xfrm>
                <a:off x="4415" y="1482"/>
                <a:ext cx="407" cy="272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  <a:effectLst/>
                </a:endParaRPr>
              </a:p>
            </p:txBody>
          </p:sp>
        </p:grpSp>
        <p:cxnSp>
          <p:nvCxnSpPr>
            <p:cNvPr id="839691" name="AutoShape 11"/>
            <p:cNvCxnSpPr>
              <a:cxnSpLocks noChangeShapeType="1"/>
              <a:stCxn id="839684" idx="3"/>
              <a:endCxn id="839689" idx="0"/>
            </p:cNvCxnSpPr>
            <p:nvPr/>
          </p:nvCxnSpPr>
          <p:spPr bwMode="auto">
            <a:xfrm>
              <a:off x="5406" y="845"/>
              <a:ext cx="101" cy="232"/>
            </a:xfrm>
            <a:prstGeom prst="curvedConnector2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39692" name="AutoShape 12"/>
            <p:cNvCxnSpPr>
              <a:cxnSpLocks noChangeShapeType="1"/>
              <a:stCxn id="839684" idx="1"/>
              <a:endCxn id="839688" idx="0"/>
            </p:cNvCxnSpPr>
            <p:nvPr/>
          </p:nvCxnSpPr>
          <p:spPr bwMode="auto">
            <a:xfrm rot="10800000" flipV="1">
              <a:off x="4619" y="845"/>
              <a:ext cx="100" cy="231"/>
            </a:xfrm>
            <a:prstGeom prst="curvedConnector2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839695" name="AutoShape 15"/>
          <p:cNvSpPr>
            <a:spLocks noChangeArrowheads="1"/>
          </p:cNvSpPr>
          <p:nvPr/>
        </p:nvSpPr>
        <p:spPr bwMode="auto">
          <a:xfrm>
            <a:off x="7448550" y="4999038"/>
            <a:ext cx="1033463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57150" cmpd="thinThick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prev</a:t>
            </a:r>
            <a:endParaRPr lang="ru-RU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9696" name="AutoShape 16"/>
          <p:cNvSpPr>
            <a:spLocks noChangeArrowheads="1"/>
          </p:cNvSpPr>
          <p:nvPr/>
        </p:nvSpPr>
        <p:spPr bwMode="auto">
          <a:xfrm>
            <a:off x="7116763" y="6170613"/>
            <a:ext cx="1695450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k</a:t>
            </a:r>
            <a:r>
              <a:rPr lang="en-US" sz="2400">
                <a:solidFill>
                  <a:schemeClr val="tx1"/>
                </a:solidFill>
                <a:effectLst/>
              </a:rPr>
              <a:t>=(cs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k</a:t>
            </a:r>
            <a:r>
              <a:rPr lang="en-US" sz="2400">
                <a:solidFill>
                  <a:schemeClr val="tx1"/>
                </a:solidFill>
                <a:effectLst/>
              </a:rPr>
              <a:t>,rs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k</a:t>
            </a:r>
            <a:r>
              <a:rPr lang="en-US" sz="2400">
                <a:solidFill>
                  <a:schemeClr val="tx1"/>
                </a:solidFill>
                <a:effectLst/>
              </a:rPr>
              <a:t>)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cxnSp>
        <p:nvCxnSpPr>
          <p:cNvPr id="839697" name="AutoShape 17"/>
          <p:cNvCxnSpPr>
            <a:cxnSpLocks noChangeShapeType="1"/>
            <a:stCxn id="839695" idx="2"/>
            <a:endCxn id="839696" idx="0"/>
          </p:cNvCxnSpPr>
          <p:nvPr/>
        </p:nvCxnSpPr>
        <p:spPr bwMode="auto">
          <a:xfrm rot="5400000">
            <a:off x="7609682" y="5814219"/>
            <a:ext cx="711200" cy="1587"/>
          </a:xfrm>
          <a:prstGeom prst="curvedConnector3">
            <a:avLst>
              <a:gd name="adj1" fmla="val 47991"/>
            </a:avLst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grpSp>
        <p:nvGrpSpPr>
          <p:cNvPr id="839698" name="Group 18"/>
          <p:cNvGrpSpPr>
            <a:grpSpLocks/>
          </p:cNvGrpSpPr>
          <p:nvPr/>
        </p:nvGrpSpPr>
        <p:grpSpPr bwMode="auto">
          <a:xfrm>
            <a:off x="6937375" y="5581650"/>
            <a:ext cx="2055813" cy="433388"/>
            <a:chOff x="3527" y="1481"/>
            <a:chExt cx="1295" cy="273"/>
          </a:xfrm>
        </p:grpSpPr>
        <p:sp>
          <p:nvSpPr>
            <p:cNvPr id="839699" name="AutoShape 19"/>
            <p:cNvSpPr>
              <a:spLocks noChangeArrowheads="1"/>
            </p:cNvSpPr>
            <p:nvPr/>
          </p:nvSpPr>
          <p:spPr bwMode="auto">
            <a:xfrm>
              <a:off x="3527" y="1481"/>
              <a:ext cx="407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39700" name="AutoShape 20"/>
            <p:cNvSpPr>
              <a:spLocks noChangeArrowheads="1"/>
            </p:cNvSpPr>
            <p:nvPr/>
          </p:nvSpPr>
          <p:spPr bwMode="auto">
            <a:xfrm>
              <a:off x="4415" y="1482"/>
              <a:ext cx="407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</p:grpSp>
      <p:cxnSp>
        <p:nvCxnSpPr>
          <p:cNvPr id="839701" name="AutoShape 21"/>
          <p:cNvCxnSpPr>
            <a:cxnSpLocks noChangeShapeType="1"/>
            <a:stCxn id="839695" idx="3"/>
            <a:endCxn id="839700" idx="0"/>
          </p:cNvCxnSpPr>
          <p:nvPr/>
        </p:nvCxnSpPr>
        <p:spPr bwMode="auto">
          <a:xfrm>
            <a:off x="8510588" y="5214938"/>
            <a:ext cx="160337" cy="368300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39702" name="AutoShape 22"/>
          <p:cNvCxnSpPr>
            <a:cxnSpLocks noChangeShapeType="1"/>
            <a:stCxn id="839695" idx="1"/>
            <a:endCxn id="839699" idx="0"/>
          </p:cNvCxnSpPr>
          <p:nvPr/>
        </p:nvCxnSpPr>
        <p:spPr bwMode="auto">
          <a:xfrm rot="10800000" flipV="1">
            <a:off x="7261225" y="5214938"/>
            <a:ext cx="158750" cy="366712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sp>
        <p:nvSpPr>
          <p:cNvPr id="839703" name="AutoShape 23"/>
          <p:cNvSpPr>
            <a:spLocks noChangeArrowheads="1"/>
          </p:cNvSpPr>
          <p:nvPr/>
        </p:nvSpPr>
        <p:spPr bwMode="auto">
          <a:xfrm>
            <a:off x="7642225" y="3429000"/>
            <a:ext cx="644525" cy="1436688"/>
          </a:xfrm>
          <a:prstGeom prst="downArrow">
            <a:avLst>
              <a:gd name="adj1" fmla="val 50000"/>
              <a:gd name="adj2" fmla="val 55727"/>
            </a:avLst>
          </a:prstGeom>
          <a:gradFill rotWithShape="1">
            <a:gsLst>
              <a:gs pos="0">
                <a:schemeClr val="bg1"/>
              </a:gs>
              <a:gs pos="100000">
                <a:srgbClr val="66FF33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39704" name="Group 24"/>
          <p:cNvGrpSpPr>
            <a:grpSpLocks/>
          </p:cNvGrpSpPr>
          <p:nvPr/>
        </p:nvGrpSpPr>
        <p:grpSpPr bwMode="auto">
          <a:xfrm>
            <a:off x="7056438" y="6130925"/>
            <a:ext cx="1852612" cy="501650"/>
            <a:chOff x="177" y="3911"/>
            <a:chExt cx="1978" cy="409"/>
          </a:xfrm>
        </p:grpSpPr>
        <p:sp>
          <p:nvSpPr>
            <p:cNvPr id="839705" name="Line 25"/>
            <p:cNvSpPr>
              <a:spLocks noChangeShapeType="1"/>
            </p:cNvSpPr>
            <p:nvPr/>
          </p:nvSpPr>
          <p:spPr bwMode="auto">
            <a:xfrm>
              <a:off x="177" y="3911"/>
              <a:ext cx="1977" cy="409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839706" name="Line 26"/>
            <p:cNvSpPr>
              <a:spLocks noChangeShapeType="1"/>
            </p:cNvSpPr>
            <p:nvPr/>
          </p:nvSpPr>
          <p:spPr bwMode="auto">
            <a:xfrm flipH="1">
              <a:off x="178" y="3911"/>
              <a:ext cx="1977" cy="409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83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8396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839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8396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695" grpId="0" animBg="1"/>
      <p:bldP spid="839696" grpId="0" animBg="1"/>
      <p:bldP spid="839696" grpId="1" animBg="1"/>
      <p:bldP spid="83970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822" name="AutoShape 94"/>
          <p:cNvSpPr>
            <a:spLocks/>
          </p:cNvSpPr>
          <p:nvPr/>
        </p:nvSpPr>
        <p:spPr bwMode="auto">
          <a:xfrm>
            <a:off x="4638675" y="5661025"/>
            <a:ext cx="3238500" cy="719138"/>
          </a:xfrm>
          <a:prstGeom prst="borderCallout3">
            <a:avLst>
              <a:gd name="adj1" fmla="val 15894"/>
              <a:gd name="adj2" fmla="val 102352"/>
              <a:gd name="adj3" fmla="val 15894"/>
              <a:gd name="adj4" fmla="val 126963"/>
              <a:gd name="adj5" fmla="val -128037"/>
              <a:gd name="adj6" fmla="val 126963"/>
              <a:gd name="adj7" fmla="val -272185"/>
              <a:gd name="adj8" fmla="val 112306"/>
            </a:avLst>
          </a:prstGeom>
          <a:solidFill>
            <a:srgbClr val="FFFF99"/>
          </a:solidFill>
          <a:ln w="2857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chemeClr val="tx1"/>
                </a:solidFill>
                <a:effectLst/>
              </a:rPr>
              <a:t>[ [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],</a:t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en-US" sz="2000">
                <a:solidFill>
                  <a:schemeClr val="tx1"/>
                </a:solidFill>
                <a:effectLst/>
              </a:rPr>
              <a:t>   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: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:(a2b [[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]])], …</a:t>
            </a:r>
            <a:endParaRPr lang="ru-RU" sz="2000">
              <a:solidFill>
                <a:schemeClr val="tx1"/>
              </a:solidFill>
              <a:effectLst/>
            </a:endParaRPr>
          </a:p>
        </p:txBody>
      </p:sp>
      <p:sp>
        <p:nvSpPr>
          <p:cNvPr id="841821" name="AutoShape 93"/>
          <p:cNvSpPr>
            <a:spLocks/>
          </p:cNvSpPr>
          <p:nvPr/>
        </p:nvSpPr>
        <p:spPr bwMode="auto">
          <a:xfrm>
            <a:off x="4638675" y="4797425"/>
            <a:ext cx="3238500" cy="719138"/>
          </a:xfrm>
          <a:prstGeom prst="borderCallout3">
            <a:avLst>
              <a:gd name="adj1" fmla="val 15894"/>
              <a:gd name="adj2" fmla="val 102352"/>
              <a:gd name="adj3" fmla="val 15894"/>
              <a:gd name="adj4" fmla="val 114069"/>
              <a:gd name="adj5" fmla="val -69315"/>
              <a:gd name="adj6" fmla="val 114069"/>
              <a:gd name="adj7" fmla="val -154745"/>
              <a:gd name="adj8" fmla="val 55491"/>
            </a:avLst>
          </a:prstGeom>
          <a:solidFill>
            <a:srgbClr val="FFFF99"/>
          </a:solidFill>
          <a:ln w="2857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chemeClr val="tx1"/>
                </a:solidFill>
                <a:effectLst/>
              </a:rPr>
              <a:t>[ [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,'A,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],</a:t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en-US" sz="2000">
                <a:solidFill>
                  <a:schemeClr val="tx1"/>
                </a:solidFill>
                <a:effectLst/>
              </a:rPr>
              <a:t>   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:'B:(a2b [[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]])], …</a:t>
            </a:r>
            <a:endParaRPr lang="ru-RU" sz="2000">
              <a:solidFill>
                <a:schemeClr val="tx1"/>
              </a:solidFill>
              <a:effectLst/>
            </a:endParaRPr>
          </a:p>
        </p:txBody>
      </p:sp>
      <p:sp>
        <p:nvSpPr>
          <p:cNvPr id="841817" name="AutoShape 89"/>
          <p:cNvSpPr>
            <a:spLocks/>
          </p:cNvSpPr>
          <p:nvPr/>
        </p:nvSpPr>
        <p:spPr bwMode="auto">
          <a:xfrm>
            <a:off x="76200" y="4797425"/>
            <a:ext cx="3238500" cy="719138"/>
          </a:xfrm>
          <a:prstGeom prst="borderCallout3">
            <a:avLst>
              <a:gd name="adj1" fmla="val 15894"/>
              <a:gd name="adj2" fmla="val 102352"/>
              <a:gd name="adj3" fmla="val 15894"/>
              <a:gd name="adj4" fmla="val 120736"/>
              <a:gd name="adj5" fmla="val -69097"/>
              <a:gd name="adj6" fmla="val 120736"/>
              <a:gd name="adj7" fmla="val -154306"/>
              <a:gd name="adj8" fmla="val 77551"/>
            </a:avLst>
          </a:prstGeom>
          <a:solidFill>
            <a:srgbClr val="FFFF99"/>
          </a:solidFill>
          <a:ln w="2857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chemeClr val="tx1"/>
                </a:solidFill>
                <a:effectLst/>
              </a:rPr>
              <a:t>[ ['A,'A,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],</a:t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en-US" sz="2000">
                <a:solidFill>
                  <a:schemeClr val="tx1"/>
                </a:solidFill>
                <a:effectLst/>
              </a:rPr>
              <a:t>   'B:'B:(a2b [[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]])], …</a:t>
            </a:r>
            <a:endParaRPr lang="ru-RU" sz="2000">
              <a:solidFill>
                <a:schemeClr val="tx1"/>
              </a:solidFill>
              <a:effectLst/>
            </a:endParaRPr>
          </a:p>
        </p:txBody>
      </p:sp>
      <p:sp>
        <p:nvSpPr>
          <p:cNvPr id="841818" name="AutoShape 90"/>
          <p:cNvSpPr>
            <a:spLocks/>
          </p:cNvSpPr>
          <p:nvPr/>
        </p:nvSpPr>
        <p:spPr bwMode="auto">
          <a:xfrm>
            <a:off x="76200" y="5661025"/>
            <a:ext cx="3238500" cy="719138"/>
          </a:xfrm>
          <a:prstGeom prst="borderCallout3">
            <a:avLst>
              <a:gd name="adj1" fmla="val 15894"/>
              <a:gd name="adj2" fmla="val 102352"/>
              <a:gd name="adj3" fmla="val 15894"/>
              <a:gd name="adj4" fmla="val 138139"/>
              <a:gd name="adj5" fmla="val -70861"/>
              <a:gd name="adj6" fmla="val 138139"/>
              <a:gd name="adj7" fmla="val -262472"/>
              <a:gd name="adj8" fmla="val 134069"/>
            </a:avLst>
          </a:prstGeom>
          <a:solidFill>
            <a:srgbClr val="FFFF99"/>
          </a:solidFill>
          <a:ln w="2857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chemeClr val="tx1"/>
                </a:solidFill>
                <a:effectLst/>
              </a:rPr>
              <a:t>[ ['A,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],</a:t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en-US" sz="2000">
                <a:solidFill>
                  <a:schemeClr val="tx1"/>
                </a:solidFill>
                <a:effectLst/>
              </a:rPr>
              <a:t>   'B: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:(a2b [[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]])], …</a:t>
            </a:r>
            <a:endParaRPr lang="ru-RU" sz="2000">
              <a:solidFill>
                <a:schemeClr val="tx1"/>
              </a:solidFill>
              <a:effectLst/>
            </a:endParaRPr>
          </a:p>
        </p:txBody>
      </p:sp>
      <p:sp>
        <p:nvSpPr>
          <p:cNvPr id="841828" name="AutoShape 100"/>
          <p:cNvSpPr>
            <a:spLocks noChangeArrowheads="1"/>
          </p:cNvSpPr>
          <p:nvPr/>
        </p:nvSpPr>
        <p:spPr bwMode="auto">
          <a:xfrm>
            <a:off x="76200" y="4794250"/>
            <a:ext cx="4165600" cy="1730375"/>
          </a:xfrm>
          <a:prstGeom prst="wedgeRectCallout">
            <a:avLst>
              <a:gd name="adj1" fmla="val 86167"/>
              <a:gd name="adj2" fmla="val -69083"/>
            </a:avLst>
          </a:prstGeom>
          <a:solidFill>
            <a:srgbClr val="FF9999"/>
          </a:solidFill>
          <a:ln w="952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chemeClr val="tx1"/>
                </a:solidFill>
                <a:effectLst/>
              </a:rPr>
              <a:t>[[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,'A,'A],[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,'B,'B]] …</a:t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ru-RU" sz="2000">
                <a:solidFill>
                  <a:schemeClr val="tx1"/>
                </a:solidFill>
                <a:effectLst/>
              </a:rPr>
              <a:t>Нет решения!</a:t>
            </a:r>
          </a:p>
        </p:txBody>
      </p:sp>
      <p:sp>
        <p:nvSpPr>
          <p:cNvPr id="841829" name="AutoShape 101"/>
          <p:cNvSpPr>
            <a:spLocks noChangeArrowheads="1"/>
          </p:cNvSpPr>
          <p:nvPr/>
        </p:nvSpPr>
        <p:spPr bwMode="auto">
          <a:xfrm>
            <a:off x="34925" y="4797425"/>
            <a:ext cx="4165600" cy="1730375"/>
          </a:xfrm>
          <a:prstGeom prst="wedgeRectCallout">
            <a:avLst>
              <a:gd name="adj1" fmla="val 109491"/>
              <a:gd name="adj2" fmla="val -68440"/>
            </a:avLst>
          </a:prstGeom>
          <a:solidFill>
            <a:srgbClr val="FF9999"/>
          </a:solidFill>
          <a:ln w="952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chemeClr val="tx1"/>
                </a:solidFill>
                <a:effectLst/>
              </a:rPr>
              <a:t>[[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,'A,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],[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,'B,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]] …</a:t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ru-RU" sz="2000">
                <a:solidFill>
                  <a:schemeClr val="tx1"/>
                </a:solidFill>
                <a:effectLst/>
              </a:rPr>
              <a:t>Нет решения!</a:t>
            </a:r>
          </a:p>
        </p:txBody>
      </p:sp>
      <p:sp>
        <p:nvSpPr>
          <p:cNvPr id="841830" name="AutoShape 102"/>
          <p:cNvSpPr>
            <a:spLocks noChangeArrowheads="1"/>
          </p:cNvSpPr>
          <p:nvPr/>
        </p:nvSpPr>
        <p:spPr bwMode="auto">
          <a:xfrm>
            <a:off x="34925" y="4797425"/>
            <a:ext cx="4165600" cy="1730375"/>
          </a:xfrm>
          <a:prstGeom prst="wedgeRectCallout">
            <a:avLst>
              <a:gd name="adj1" fmla="val 133611"/>
              <a:gd name="adj2" fmla="val -68440"/>
            </a:avLst>
          </a:prstGeom>
          <a:solidFill>
            <a:srgbClr val="FF9999"/>
          </a:solidFill>
          <a:ln w="952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chemeClr val="tx1"/>
                </a:solidFill>
                <a:effectLst/>
              </a:rPr>
              <a:t>[[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,'A],[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,'B]] …</a:t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ru-RU" sz="2000">
                <a:solidFill>
                  <a:schemeClr val="tx1"/>
                </a:solidFill>
                <a:effectLst/>
              </a:rPr>
              <a:t>Нет решения!</a:t>
            </a:r>
          </a:p>
        </p:txBody>
      </p:sp>
      <p:sp>
        <p:nvSpPr>
          <p:cNvPr id="841831" name="AutoShape 103"/>
          <p:cNvSpPr>
            <a:spLocks noChangeArrowheads="1"/>
          </p:cNvSpPr>
          <p:nvPr/>
        </p:nvSpPr>
        <p:spPr bwMode="auto">
          <a:xfrm>
            <a:off x="34925" y="4797425"/>
            <a:ext cx="4165600" cy="1730375"/>
          </a:xfrm>
          <a:prstGeom prst="wedgeRectCallout">
            <a:avLst>
              <a:gd name="adj1" fmla="val 157736"/>
              <a:gd name="adj2" fmla="val -66421"/>
            </a:avLst>
          </a:prstGeom>
          <a:solidFill>
            <a:srgbClr val="CCFFCC"/>
          </a:solidFill>
          <a:ln w="952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chemeClr val="tx1"/>
                </a:solidFill>
                <a:effectLst/>
              </a:rPr>
              <a:t>[[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],[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]] …</a:t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ru-RU" sz="2000">
                <a:solidFill>
                  <a:schemeClr val="tx1"/>
                </a:solidFill>
                <a:effectLst/>
              </a:rPr>
              <a:t>Решение:</a:t>
            </a:r>
            <a:br>
              <a:rPr lang="ru-RU" sz="2000">
                <a:solidFill>
                  <a:schemeClr val="tx1"/>
                </a:solidFill>
                <a:effectLst/>
              </a:rPr>
            </a:br>
            <a:r>
              <a:rPr lang="en-US" sz="2000">
                <a:solidFill>
                  <a:schemeClr val="tx1"/>
                </a:solidFill>
                <a:effectLst/>
              </a:rPr>
              <a:t>[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→'B, 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→'B, 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→'B, 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000">
                <a:solidFill>
                  <a:schemeClr val="tx1"/>
                </a:solidFill>
                <a:effectLst/>
              </a:rPr>
              <a:t>→'B]</a:t>
            </a:r>
            <a:endParaRPr lang="ru-RU" sz="2000">
              <a:solidFill>
                <a:schemeClr val="tx1"/>
              </a:solidFill>
              <a:effectLst/>
            </a:endParaRPr>
          </a:p>
        </p:txBody>
      </p:sp>
      <p:sp>
        <p:nvSpPr>
          <p:cNvPr id="841824" name="AutoShape 96"/>
          <p:cNvSpPr>
            <a:spLocks noChangeArrowheads="1"/>
          </p:cNvSpPr>
          <p:nvPr/>
        </p:nvSpPr>
        <p:spPr bwMode="auto">
          <a:xfrm>
            <a:off x="4241800" y="4794250"/>
            <a:ext cx="4746625" cy="1730375"/>
          </a:xfrm>
          <a:prstGeom prst="wedgeRectCallout">
            <a:avLst>
              <a:gd name="adj1" fmla="val -94148"/>
              <a:gd name="adj2" fmla="val -69727"/>
            </a:avLst>
          </a:prstGeom>
          <a:solidFill>
            <a:srgbClr val="CCFFCC"/>
          </a:solidFill>
          <a:ln w="952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chemeClr val="tx1"/>
                </a:solidFill>
                <a:effectLst/>
              </a:rPr>
              <a:t>[['A,'A,'A],['B,'B,'B]], …</a:t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ru-RU" sz="2000">
                <a:solidFill>
                  <a:schemeClr val="tx1"/>
                </a:solidFill>
                <a:effectLst/>
              </a:rPr>
              <a:t>Решение:</a:t>
            </a:r>
            <a:r>
              <a:rPr lang="en-US" sz="2000">
                <a:solidFill>
                  <a:schemeClr val="tx1"/>
                </a:solidFill>
                <a:effectLst/>
              </a:rPr>
              <a:t/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en-US" sz="2400">
                <a:solidFill>
                  <a:schemeClr val="tx1"/>
                </a:solidFill>
                <a:effectLst/>
              </a:rPr>
              <a:t>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→'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, 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→'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, 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→'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, 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 </a:t>
            </a:r>
            <a:r>
              <a:rPr lang="en-US" sz="2400">
                <a:solidFill>
                  <a:schemeClr val="tx1"/>
                </a:solidFill>
                <a:effectLst/>
              </a:rPr>
              <a:t>→'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825" name="AutoShape 97"/>
          <p:cNvSpPr>
            <a:spLocks noChangeArrowheads="1"/>
          </p:cNvSpPr>
          <p:nvPr/>
        </p:nvSpPr>
        <p:spPr bwMode="auto">
          <a:xfrm>
            <a:off x="4211638" y="4797425"/>
            <a:ext cx="4746625" cy="1730375"/>
          </a:xfrm>
          <a:prstGeom prst="wedgeRectCallout">
            <a:avLst>
              <a:gd name="adj1" fmla="val -72977"/>
              <a:gd name="adj2" fmla="val -69727"/>
            </a:avLst>
          </a:prstGeom>
          <a:solidFill>
            <a:srgbClr val="FF9999"/>
          </a:solidFill>
          <a:ln w="952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chemeClr val="tx1"/>
                </a:solidFill>
                <a:effectLst/>
              </a:rPr>
              <a:t>[['A,'A,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],['B,'B,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]], …</a:t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ru-RU" sz="2000">
                <a:solidFill>
                  <a:schemeClr val="tx1"/>
                </a:solidFill>
                <a:effectLst/>
              </a:rPr>
              <a:t>Нет решения!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826" name="AutoShape 98"/>
          <p:cNvSpPr>
            <a:spLocks noChangeArrowheads="1"/>
          </p:cNvSpPr>
          <p:nvPr/>
        </p:nvSpPr>
        <p:spPr bwMode="auto">
          <a:xfrm>
            <a:off x="4208463" y="4797425"/>
            <a:ext cx="4746625" cy="1730375"/>
          </a:xfrm>
          <a:prstGeom prst="wedgeRectCallout">
            <a:avLst>
              <a:gd name="adj1" fmla="val -53713"/>
              <a:gd name="adj2" fmla="val -69083"/>
            </a:avLst>
          </a:prstGeom>
          <a:solidFill>
            <a:srgbClr val="FF9999"/>
          </a:solidFill>
          <a:ln w="952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chemeClr val="tx1"/>
                </a:solidFill>
                <a:effectLst/>
              </a:rPr>
              <a:t>[['A, 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ru-RU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,'A],['B,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ru-RU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,'B]], …</a:t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ru-RU" sz="2000">
                <a:solidFill>
                  <a:schemeClr val="tx1"/>
                </a:solidFill>
                <a:effectLst/>
              </a:rPr>
              <a:t>Нет решения!</a:t>
            </a:r>
          </a:p>
        </p:txBody>
      </p:sp>
      <p:sp>
        <p:nvSpPr>
          <p:cNvPr id="841827" name="AutoShape 99"/>
          <p:cNvSpPr>
            <a:spLocks noChangeArrowheads="1"/>
          </p:cNvSpPr>
          <p:nvPr/>
        </p:nvSpPr>
        <p:spPr bwMode="auto">
          <a:xfrm>
            <a:off x="4211638" y="4797425"/>
            <a:ext cx="4746625" cy="1730375"/>
          </a:xfrm>
          <a:prstGeom prst="wedgeRectCallout">
            <a:avLst>
              <a:gd name="adj1" fmla="val -33514"/>
              <a:gd name="adj2" fmla="val -68440"/>
            </a:avLst>
          </a:prstGeom>
          <a:solidFill>
            <a:srgbClr val="FF9999"/>
          </a:solidFill>
          <a:ln w="952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chemeClr val="tx1"/>
                </a:solidFill>
                <a:effectLst/>
              </a:rPr>
              <a:t>[['A, 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ru-RU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, 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ru-RU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],['B,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ru-RU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ru-RU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]] …</a:t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ru-RU" sz="2000">
                <a:solidFill>
                  <a:schemeClr val="tx1"/>
                </a:solidFill>
                <a:effectLst/>
              </a:rPr>
              <a:t>Нет решения!</a:t>
            </a:r>
          </a:p>
        </p:txBody>
      </p:sp>
      <p:sp>
        <p:nvSpPr>
          <p:cNvPr id="841816" name="AutoShape 88"/>
          <p:cNvSpPr>
            <a:spLocks/>
          </p:cNvSpPr>
          <p:nvPr/>
        </p:nvSpPr>
        <p:spPr bwMode="auto">
          <a:xfrm>
            <a:off x="4638675" y="3930650"/>
            <a:ext cx="3238500" cy="719138"/>
          </a:xfrm>
          <a:prstGeom prst="borderCallout3">
            <a:avLst>
              <a:gd name="adj1" fmla="val 15894"/>
              <a:gd name="adj2" fmla="val 102352"/>
              <a:gd name="adj3" fmla="val 15894"/>
              <a:gd name="adj4" fmla="val 105343"/>
              <a:gd name="adj5" fmla="val -59162"/>
              <a:gd name="adj6" fmla="val 105343"/>
              <a:gd name="adj7" fmla="val -134218"/>
              <a:gd name="adj8" fmla="val 86815"/>
            </a:avLst>
          </a:prstGeom>
          <a:solidFill>
            <a:srgbClr val="FFFF99"/>
          </a:solidFill>
          <a:ln w="2857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chemeClr val="tx1"/>
                </a:solidFill>
                <a:effectLst/>
              </a:rPr>
              <a:t>[ [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],</a:t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en-US" sz="2000">
                <a:solidFill>
                  <a:schemeClr val="tx1"/>
                </a:solidFill>
                <a:effectLst/>
              </a:rPr>
              <a:t>   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:(a2b [[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]])], …</a:t>
            </a:r>
            <a:endParaRPr lang="ru-RU" sz="2000">
              <a:solidFill>
                <a:schemeClr val="tx1"/>
              </a:solidFill>
              <a:effectLst/>
            </a:endParaRPr>
          </a:p>
        </p:txBody>
      </p:sp>
      <p:sp>
        <p:nvSpPr>
          <p:cNvPr id="841815" name="AutoShape 87"/>
          <p:cNvSpPr>
            <a:spLocks/>
          </p:cNvSpPr>
          <p:nvPr/>
        </p:nvSpPr>
        <p:spPr bwMode="auto">
          <a:xfrm>
            <a:off x="76200" y="3930650"/>
            <a:ext cx="3238500" cy="719138"/>
          </a:xfrm>
          <a:prstGeom prst="borderCallout3">
            <a:avLst>
              <a:gd name="adj1" fmla="val 15894"/>
              <a:gd name="adj2" fmla="val 102352"/>
              <a:gd name="adj3" fmla="val 15894"/>
              <a:gd name="adj4" fmla="val 120736"/>
              <a:gd name="adj5" fmla="val -58056"/>
              <a:gd name="adj6" fmla="val 120736"/>
              <a:gd name="adj7" fmla="val -132231"/>
              <a:gd name="adj8" fmla="val 106519"/>
            </a:avLst>
          </a:prstGeom>
          <a:solidFill>
            <a:srgbClr val="FFFF99"/>
          </a:solidFill>
          <a:ln w="2857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chemeClr val="tx1"/>
                </a:solidFill>
                <a:effectLst/>
              </a:rPr>
              <a:t>[ ['A,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],</a:t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en-US" sz="2000">
                <a:solidFill>
                  <a:schemeClr val="tx1"/>
                </a:solidFill>
                <a:effectLst/>
              </a:rPr>
              <a:t>   'B:(a2b [[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]])], …</a:t>
            </a:r>
            <a:endParaRPr lang="ru-RU" sz="2000">
              <a:solidFill>
                <a:schemeClr val="tx1"/>
              </a:solidFill>
              <a:effectLst/>
            </a:endParaRPr>
          </a:p>
        </p:txBody>
      </p:sp>
      <p:sp>
        <p:nvSpPr>
          <p:cNvPr id="841730" name="AutoShape 2"/>
          <p:cNvSpPr>
            <a:spLocks noChangeArrowheads="1"/>
          </p:cNvSpPr>
          <p:nvPr/>
        </p:nvSpPr>
        <p:spPr bwMode="auto">
          <a:xfrm>
            <a:off x="3179763" y="965200"/>
            <a:ext cx="3414712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(f 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]]), restr[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34" name="AutoShape 6"/>
          <p:cNvSpPr>
            <a:spLocks noChangeArrowheads="1"/>
          </p:cNvSpPr>
          <p:nvPr/>
        </p:nvSpPr>
        <p:spPr bwMode="auto">
          <a:xfrm>
            <a:off x="2244725" y="1774825"/>
            <a:ext cx="5286375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],(a2b 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]]),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restr[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cxnSp>
        <p:nvCxnSpPr>
          <p:cNvPr id="841736" name="AutoShape 8"/>
          <p:cNvCxnSpPr>
            <a:cxnSpLocks noChangeShapeType="1"/>
            <a:stCxn id="841734" idx="1"/>
            <a:endCxn id="841795" idx="0"/>
          </p:cNvCxnSpPr>
          <p:nvPr/>
        </p:nvCxnSpPr>
        <p:spPr bwMode="auto">
          <a:xfrm rot="10800000" flipH="1" flipV="1">
            <a:off x="2244725" y="1990725"/>
            <a:ext cx="1282700" cy="584200"/>
          </a:xfrm>
          <a:prstGeom prst="curvedConnector4">
            <a:avLst>
              <a:gd name="adj1" fmla="val -17824"/>
              <a:gd name="adj2" fmla="val 68477"/>
            </a:avLst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1737" name="AutoShape 9"/>
          <p:cNvCxnSpPr>
            <a:cxnSpLocks noChangeShapeType="1"/>
            <a:stCxn id="841730" idx="2"/>
            <a:endCxn id="841734" idx="0"/>
          </p:cNvCxnSpPr>
          <p:nvPr/>
        </p:nvCxnSpPr>
        <p:spPr bwMode="auto">
          <a:xfrm rot="5400000">
            <a:off x="4699000" y="1585913"/>
            <a:ext cx="377825" cy="0"/>
          </a:xfrm>
          <a:prstGeom prst="straightConnector1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sp>
        <p:nvSpPr>
          <p:cNvPr id="841738" name="AutoShape 10"/>
          <p:cNvSpPr>
            <a:spLocks noChangeArrowheads="1"/>
          </p:cNvSpPr>
          <p:nvPr/>
        </p:nvSpPr>
        <p:spPr bwMode="auto">
          <a:xfrm>
            <a:off x="314325" y="1774825"/>
            <a:ext cx="1674813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=[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→'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39" name="AutoShape 11"/>
          <p:cNvSpPr>
            <a:spLocks noChangeArrowheads="1"/>
          </p:cNvSpPr>
          <p:nvPr/>
        </p:nvSpPr>
        <p:spPr bwMode="auto">
          <a:xfrm>
            <a:off x="7812088" y="1774825"/>
            <a:ext cx="58737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┐c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cxnSp>
        <p:nvCxnSpPr>
          <p:cNvPr id="841741" name="AutoShape 13"/>
          <p:cNvCxnSpPr>
            <a:cxnSpLocks noChangeShapeType="1"/>
            <a:stCxn id="841734" idx="3"/>
            <a:endCxn id="841796" idx="0"/>
          </p:cNvCxnSpPr>
          <p:nvPr/>
        </p:nvCxnSpPr>
        <p:spPr bwMode="auto">
          <a:xfrm flipH="1">
            <a:off x="7310438" y="1990725"/>
            <a:ext cx="220662" cy="584200"/>
          </a:xfrm>
          <a:prstGeom prst="curvedConnector4">
            <a:avLst>
              <a:gd name="adj1" fmla="val -103597"/>
              <a:gd name="adj2" fmla="val 68477"/>
            </a:avLst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sp>
        <p:nvSpPr>
          <p:cNvPr id="841750" name="Text Box 22"/>
          <p:cNvSpPr txBox="1">
            <a:spLocks noChangeArrowheads="1"/>
          </p:cNvSpPr>
          <p:nvPr/>
        </p:nvSpPr>
        <p:spPr bwMode="auto">
          <a:xfrm>
            <a:off x="1987550" y="0"/>
            <a:ext cx="715645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u="sng">
                <a:solidFill>
                  <a:schemeClr val="tx1"/>
                </a:solidFill>
                <a:effectLst/>
              </a:rPr>
              <a:t>Пример </a:t>
            </a:r>
            <a:r>
              <a:rPr lang="en-US" sz="2400" u="sng">
                <a:solidFill>
                  <a:schemeClr val="tx1"/>
                </a:solidFill>
                <a:effectLst/>
              </a:rPr>
              <a:t>2</a:t>
            </a:r>
            <a:r>
              <a:rPr lang="ru-RU" sz="2400" u="sng">
                <a:solidFill>
                  <a:schemeClr val="tx1"/>
                </a:solidFill>
                <a:effectLst/>
              </a:rPr>
              <a:t>: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ura f </a:t>
            </a: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ru-RU" sz="2400">
                <a:solidFill>
                  <a:schemeClr val="tx1"/>
                </a:solidFill>
                <a:effectLst/>
              </a:rPr>
              <a:t>, где</a:t>
            </a:r>
            <a:r>
              <a:rPr lang="en-US" sz="2400">
                <a:solidFill>
                  <a:schemeClr val="tx1"/>
                </a:solidFill>
                <a:effectLst/>
              </a:rPr>
              <a:t/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ru-RU" sz="2400">
                <a:solidFill>
                  <a:schemeClr val="tx1"/>
                </a:solidFill>
                <a:effectLst/>
              </a:rPr>
              <a:t> = </a:t>
            </a:r>
            <a:r>
              <a:rPr lang="en-US" sz="2400">
                <a:solidFill>
                  <a:schemeClr val="tx1"/>
                </a:solidFill>
                <a:effectLst/>
              </a:rPr>
              <a:t>(</a:t>
            </a:r>
            <a:r>
              <a:rPr lang="ru-RU" sz="2400">
                <a:solidFill>
                  <a:schemeClr val="tx1"/>
                </a:solidFill>
                <a:effectLst/>
              </a:rPr>
              <a:t>(</a:t>
            </a:r>
            <a:r>
              <a:rPr lang="en-US" sz="2400">
                <a:solidFill>
                  <a:schemeClr val="tx1"/>
                </a:solidFill>
                <a:effectLst/>
              </a:rPr>
              <a:t>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]], 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],['B,'B,'B]]), restr[])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54" name="AutoShape 26"/>
          <p:cNvSpPr>
            <a:spLocks noChangeArrowheads="1"/>
          </p:cNvSpPr>
          <p:nvPr/>
        </p:nvSpPr>
        <p:spPr bwMode="auto">
          <a:xfrm>
            <a:off x="-3806825" y="7223125"/>
            <a:ext cx="20161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ru-RU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 = 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→'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cxnSp>
        <p:nvCxnSpPr>
          <p:cNvPr id="841757" name="AutoShape 29"/>
          <p:cNvCxnSpPr>
            <a:cxnSpLocks noChangeShapeType="1"/>
            <a:stCxn id="841795" idx="1"/>
            <a:endCxn id="841791" idx="0"/>
          </p:cNvCxnSpPr>
          <p:nvPr/>
        </p:nvCxnSpPr>
        <p:spPr bwMode="auto">
          <a:xfrm rot="10800000" flipV="1">
            <a:off x="2497138" y="2790825"/>
            <a:ext cx="809625" cy="536575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1762" name="AutoShape 34"/>
          <p:cNvCxnSpPr>
            <a:cxnSpLocks noChangeShapeType="1"/>
            <a:endCxn id="841792" idx="0"/>
          </p:cNvCxnSpPr>
          <p:nvPr/>
        </p:nvCxnSpPr>
        <p:spPr bwMode="auto">
          <a:xfrm>
            <a:off x="3748088" y="2762250"/>
            <a:ext cx="714375" cy="565150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sp>
        <p:nvSpPr>
          <p:cNvPr id="841769" name="AutoShape 41"/>
          <p:cNvSpPr>
            <a:spLocks noChangeArrowheads="1"/>
          </p:cNvSpPr>
          <p:nvPr/>
        </p:nvSpPr>
        <p:spPr bwMode="auto">
          <a:xfrm>
            <a:off x="314325" y="2574925"/>
            <a:ext cx="1674813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=[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→'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72" name="AutoShape 44"/>
          <p:cNvSpPr>
            <a:spLocks noChangeArrowheads="1"/>
          </p:cNvSpPr>
          <p:nvPr/>
        </p:nvSpPr>
        <p:spPr bwMode="auto">
          <a:xfrm>
            <a:off x="4241800" y="2574925"/>
            <a:ext cx="58737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┐c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73" name="AutoShape 45"/>
          <p:cNvSpPr>
            <a:spLocks noChangeArrowheads="1"/>
          </p:cNvSpPr>
          <p:nvPr/>
        </p:nvSpPr>
        <p:spPr bwMode="auto">
          <a:xfrm>
            <a:off x="5794375" y="2574925"/>
            <a:ext cx="58737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74" name="AutoShape 46"/>
          <p:cNvSpPr>
            <a:spLocks noChangeArrowheads="1"/>
          </p:cNvSpPr>
          <p:nvPr/>
        </p:nvSpPr>
        <p:spPr bwMode="auto">
          <a:xfrm>
            <a:off x="8228013" y="2574925"/>
            <a:ext cx="58737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┐c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76" name="AutoShape 48"/>
          <p:cNvSpPr>
            <a:spLocks noChangeArrowheads="1"/>
          </p:cNvSpPr>
          <p:nvPr/>
        </p:nvSpPr>
        <p:spPr bwMode="auto">
          <a:xfrm>
            <a:off x="8480425" y="4076700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83" name="AutoShape 55"/>
          <p:cNvSpPr>
            <a:spLocks noChangeArrowheads="1"/>
          </p:cNvSpPr>
          <p:nvPr/>
        </p:nvSpPr>
        <p:spPr bwMode="auto">
          <a:xfrm>
            <a:off x="7531100" y="4065588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84" name="AutoShape 56"/>
          <p:cNvSpPr>
            <a:spLocks noChangeArrowheads="1"/>
          </p:cNvSpPr>
          <p:nvPr/>
        </p:nvSpPr>
        <p:spPr bwMode="auto">
          <a:xfrm>
            <a:off x="6581775" y="4065588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85" name="AutoShape 57"/>
          <p:cNvSpPr>
            <a:spLocks noChangeArrowheads="1"/>
          </p:cNvSpPr>
          <p:nvPr/>
        </p:nvSpPr>
        <p:spPr bwMode="auto">
          <a:xfrm>
            <a:off x="5632450" y="4065588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86" name="AutoShape 58"/>
          <p:cNvSpPr>
            <a:spLocks noChangeArrowheads="1"/>
          </p:cNvSpPr>
          <p:nvPr/>
        </p:nvSpPr>
        <p:spPr bwMode="auto">
          <a:xfrm>
            <a:off x="4683125" y="4065588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87" name="AutoShape 59"/>
          <p:cNvSpPr>
            <a:spLocks noChangeArrowheads="1"/>
          </p:cNvSpPr>
          <p:nvPr/>
        </p:nvSpPr>
        <p:spPr bwMode="auto">
          <a:xfrm>
            <a:off x="3733800" y="4065588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88" name="AutoShape 60"/>
          <p:cNvSpPr>
            <a:spLocks noChangeArrowheads="1"/>
          </p:cNvSpPr>
          <p:nvPr/>
        </p:nvSpPr>
        <p:spPr bwMode="auto">
          <a:xfrm>
            <a:off x="2784475" y="4076700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89" name="AutoShape 61"/>
          <p:cNvSpPr>
            <a:spLocks noChangeArrowheads="1"/>
          </p:cNvSpPr>
          <p:nvPr/>
        </p:nvSpPr>
        <p:spPr bwMode="auto">
          <a:xfrm>
            <a:off x="1835150" y="4065588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91" name="AutoShape 63"/>
          <p:cNvSpPr>
            <a:spLocks noChangeArrowheads="1"/>
          </p:cNvSpPr>
          <p:nvPr/>
        </p:nvSpPr>
        <p:spPr bwMode="auto">
          <a:xfrm>
            <a:off x="2276475" y="3327400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92" name="AutoShape 64"/>
          <p:cNvSpPr>
            <a:spLocks noChangeArrowheads="1"/>
          </p:cNvSpPr>
          <p:nvPr/>
        </p:nvSpPr>
        <p:spPr bwMode="auto">
          <a:xfrm>
            <a:off x="4241800" y="3327400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93" name="AutoShape 65"/>
          <p:cNvSpPr>
            <a:spLocks noChangeArrowheads="1"/>
          </p:cNvSpPr>
          <p:nvPr/>
        </p:nvSpPr>
        <p:spPr bwMode="auto">
          <a:xfrm>
            <a:off x="6073775" y="3327400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94" name="AutoShape 66"/>
          <p:cNvSpPr>
            <a:spLocks noChangeArrowheads="1"/>
          </p:cNvSpPr>
          <p:nvPr/>
        </p:nvSpPr>
        <p:spPr bwMode="auto">
          <a:xfrm>
            <a:off x="7972425" y="3327400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95" name="AutoShape 67"/>
          <p:cNvSpPr>
            <a:spLocks noChangeArrowheads="1"/>
          </p:cNvSpPr>
          <p:nvPr/>
        </p:nvSpPr>
        <p:spPr bwMode="auto">
          <a:xfrm>
            <a:off x="3306763" y="2574925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796" name="AutoShape 68"/>
          <p:cNvSpPr>
            <a:spLocks noChangeArrowheads="1"/>
          </p:cNvSpPr>
          <p:nvPr/>
        </p:nvSpPr>
        <p:spPr bwMode="auto">
          <a:xfrm>
            <a:off x="7089775" y="2574925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cxnSp>
        <p:nvCxnSpPr>
          <p:cNvPr id="841797" name="AutoShape 69"/>
          <p:cNvCxnSpPr>
            <a:cxnSpLocks noChangeShapeType="1"/>
            <a:stCxn id="841796" idx="1"/>
            <a:endCxn id="841793" idx="0"/>
          </p:cNvCxnSpPr>
          <p:nvPr/>
        </p:nvCxnSpPr>
        <p:spPr bwMode="auto">
          <a:xfrm rot="10800000" flipV="1">
            <a:off x="6294438" y="2790825"/>
            <a:ext cx="795337" cy="536575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1798" name="AutoShape 70"/>
          <p:cNvCxnSpPr>
            <a:cxnSpLocks noChangeShapeType="1"/>
            <a:stCxn id="841796" idx="3"/>
            <a:endCxn id="841794" idx="0"/>
          </p:cNvCxnSpPr>
          <p:nvPr/>
        </p:nvCxnSpPr>
        <p:spPr bwMode="auto">
          <a:xfrm>
            <a:off x="7531100" y="2790825"/>
            <a:ext cx="661988" cy="536575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1799" name="AutoShape 71"/>
          <p:cNvCxnSpPr>
            <a:cxnSpLocks noChangeShapeType="1"/>
            <a:stCxn id="841791" idx="1"/>
            <a:endCxn id="841789" idx="0"/>
          </p:cNvCxnSpPr>
          <p:nvPr/>
        </p:nvCxnSpPr>
        <p:spPr bwMode="auto">
          <a:xfrm rot="10800000" flipV="1">
            <a:off x="2055813" y="3543300"/>
            <a:ext cx="220662" cy="522288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1800" name="AutoShape 72"/>
          <p:cNvCxnSpPr>
            <a:cxnSpLocks noChangeShapeType="1"/>
            <a:stCxn id="841792" idx="1"/>
            <a:endCxn id="841787" idx="0"/>
          </p:cNvCxnSpPr>
          <p:nvPr/>
        </p:nvCxnSpPr>
        <p:spPr bwMode="auto">
          <a:xfrm rot="10800000" flipV="1">
            <a:off x="3954463" y="3543300"/>
            <a:ext cx="287337" cy="522288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1801" name="AutoShape 73"/>
          <p:cNvCxnSpPr>
            <a:cxnSpLocks noChangeShapeType="1"/>
            <a:stCxn id="841793" idx="1"/>
            <a:endCxn id="841785" idx="0"/>
          </p:cNvCxnSpPr>
          <p:nvPr/>
        </p:nvCxnSpPr>
        <p:spPr bwMode="auto">
          <a:xfrm rot="10800000" flipV="1">
            <a:off x="5853113" y="3543300"/>
            <a:ext cx="220662" cy="522288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1802" name="AutoShape 74"/>
          <p:cNvCxnSpPr>
            <a:cxnSpLocks noChangeShapeType="1"/>
            <a:stCxn id="841794" idx="1"/>
            <a:endCxn id="841783" idx="0"/>
          </p:cNvCxnSpPr>
          <p:nvPr/>
        </p:nvCxnSpPr>
        <p:spPr bwMode="auto">
          <a:xfrm rot="10800000" flipV="1">
            <a:off x="7751763" y="3543300"/>
            <a:ext cx="220662" cy="522288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1803" name="AutoShape 75"/>
          <p:cNvCxnSpPr>
            <a:cxnSpLocks noChangeShapeType="1"/>
            <a:stCxn id="841791" idx="3"/>
            <a:endCxn id="841788" idx="0"/>
          </p:cNvCxnSpPr>
          <p:nvPr/>
        </p:nvCxnSpPr>
        <p:spPr bwMode="auto">
          <a:xfrm>
            <a:off x="2717800" y="3543300"/>
            <a:ext cx="287338" cy="533400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1804" name="AutoShape 76"/>
          <p:cNvCxnSpPr>
            <a:cxnSpLocks noChangeShapeType="1"/>
            <a:stCxn id="841792" idx="3"/>
            <a:endCxn id="841786" idx="0"/>
          </p:cNvCxnSpPr>
          <p:nvPr/>
        </p:nvCxnSpPr>
        <p:spPr bwMode="auto">
          <a:xfrm>
            <a:off x="4683125" y="3543300"/>
            <a:ext cx="220663" cy="522288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1805" name="AutoShape 77"/>
          <p:cNvCxnSpPr>
            <a:cxnSpLocks noChangeShapeType="1"/>
            <a:stCxn id="841793" idx="3"/>
            <a:endCxn id="841784" idx="0"/>
          </p:cNvCxnSpPr>
          <p:nvPr/>
        </p:nvCxnSpPr>
        <p:spPr bwMode="auto">
          <a:xfrm>
            <a:off x="6515100" y="3543300"/>
            <a:ext cx="287338" cy="522288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1806" name="AutoShape 78"/>
          <p:cNvCxnSpPr>
            <a:cxnSpLocks noChangeShapeType="1"/>
            <a:stCxn id="841794" idx="3"/>
            <a:endCxn id="841776" idx="0"/>
          </p:cNvCxnSpPr>
          <p:nvPr/>
        </p:nvCxnSpPr>
        <p:spPr bwMode="auto">
          <a:xfrm>
            <a:off x="8413750" y="3543300"/>
            <a:ext cx="287338" cy="533400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sp>
        <p:nvSpPr>
          <p:cNvPr id="841807" name="AutoShape 79"/>
          <p:cNvSpPr>
            <a:spLocks noChangeArrowheads="1"/>
          </p:cNvSpPr>
          <p:nvPr/>
        </p:nvSpPr>
        <p:spPr bwMode="auto">
          <a:xfrm>
            <a:off x="314325" y="3325813"/>
            <a:ext cx="1674813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=[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→'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808" name="AutoShape 80"/>
          <p:cNvSpPr>
            <a:spLocks noChangeArrowheads="1"/>
          </p:cNvSpPr>
          <p:nvPr/>
        </p:nvSpPr>
        <p:spPr bwMode="auto">
          <a:xfrm>
            <a:off x="2808288" y="3325813"/>
            <a:ext cx="58737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┐c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809" name="AutoShape 81"/>
          <p:cNvSpPr>
            <a:spLocks noChangeArrowheads="1"/>
          </p:cNvSpPr>
          <p:nvPr/>
        </p:nvSpPr>
        <p:spPr bwMode="auto">
          <a:xfrm>
            <a:off x="4764088" y="3325813"/>
            <a:ext cx="58737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┐c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810" name="AutoShape 82"/>
          <p:cNvSpPr>
            <a:spLocks noChangeArrowheads="1"/>
          </p:cNvSpPr>
          <p:nvPr/>
        </p:nvSpPr>
        <p:spPr bwMode="auto">
          <a:xfrm>
            <a:off x="3673475" y="3325813"/>
            <a:ext cx="44132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811" name="AutoShape 83"/>
          <p:cNvSpPr>
            <a:spLocks noChangeArrowheads="1"/>
          </p:cNvSpPr>
          <p:nvPr/>
        </p:nvSpPr>
        <p:spPr bwMode="auto">
          <a:xfrm>
            <a:off x="5546725" y="3325813"/>
            <a:ext cx="44132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812" name="AutoShape 84"/>
          <p:cNvSpPr>
            <a:spLocks noChangeArrowheads="1"/>
          </p:cNvSpPr>
          <p:nvPr/>
        </p:nvSpPr>
        <p:spPr bwMode="auto">
          <a:xfrm>
            <a:off x="6613525" y="3325813"/>
            <a:ext cx="58737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┐c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813" name="AutoShape 85"/>
          <p:cNvSpPr>
            <a:spLocks noChangeArrowheads="1"/>
          </p:cNvSpPr>
          <p:nvPr/>
        </p:nvSpPr>
        <p:spPr bwMode="auto">
          <a:xfrm>
            <a:off x="7435850" y="3325813"/>
            <a:ext cx="44132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1814" name="AutoShape 86"/>
          <p:cNvSpPr>
            <a:spLocks noChangeArrowheads="1"/>
          </p:cNvSpPr>
          <p:nvPr/>
        </p:nvSpPr>
        <p:spPr bwMode="auto">
          <a:xfrm>
            <a:off x="8515350" y="3325813"/>
            <a:ext cx="58737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┐c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1822" grpId="0" animBg="1"/>
      <p:bldP spid="841822" grpId="1" animBg="1"/>
      <p:bldP spid="841822" grpId="2" animBg="1"/>
      <p:bldP spid="841822" grpId="3" animBg="1"/>
      <p:bldP spid="841821" grpId="0" animBg="1"/>
      <p:bldP spid="841821" grpId="1" animBg="1"/>
      <p:bldP spid="841821" grpId="2" animBg="1"/>
      <p:bldP spid="841821" grpId="3" animBg="1"/>
      <p:bldP spid="841817" grpId="0" animBg="1"/>
      <p:bldP spid="841817" grpId="1" animBg="1"/>
      <p:bldP spid="841818" grpId="0" animBg="1"/>
      <p:bldP spid="841818" grpId="1" animBg="1"/>
      <p:bldP spid="841828" grpId="0" animBg="1"/>
      <p:bldP spid="841828" grpId="1" animBg="1"/>
      <p:bldP spid="841829" grpId="0" animBg="1"/>
      <p:bldP spid="841829" grpId="1" animBg="1"/>
      <p:bldP spid="841830" grpId="0" animBg="1"/>
      <p:bldP spid="841830" grpId="1" animBg="1"/>
      <p:bldP spid="841831" grpId="0" animBg="1"/>
      <p:bldP spid="841831" grpId="1" animBg="1"/>
      <p:bldP spid="841824" grpId="0" animBg="1"/>
      <p:bldP spid="841824" grpId="1" animBg="1"/>
      <p:bldP spid="841825" grpId="0" animBg="1"/>
      <p:bldP spid="841825" grpId="1" animBg="1"/>
      <p:bldP spid="841826" grpId="0" animBg="1"/>
      <p:bldP spid="841826" grpId="1" animBg="1"/>
      <p:bldP spid="841827" grpId="0" animBg="1"/>
      <p:bldP spid="841827" grpId="1" animBg="1"/>
      <p:bldP spid="841816" grpId="0" animBg="1"/>
      <p:bldP spid="841816" grpId="1" animBg="1"/>
      <p:bldP spid="841815" grpId="0" animBg="1"/>
      <p:bldP spid="841815" grpId="1" animBg="1"/>
      <p:bldP spid="841734" grpId="0" animBg="1"/>
      <p:bldP spid="841738" grpId="0"/>
      <p:bldP spid="841739" grpId="0"/>
      <p:bldP spid="841769" grpId="0"/>
      <p:bldP spid="841772" grpId="0"/>
      <p:bldP spid="841773" grpId="0"/>
      <p:bldP spid="841774" grpId="0"/>
      <p:bldP spid="841776" grpId="0" animBg="1"/>
      <p:bldP spid="841783" grpId="0" animBg="1"/>
      <p:bldP spid="841784" grpId="0" animBg="1"/>
      <p:bldP spid="841785" grpId="0" animBg="1"/>
      <p:bldP spid="841786" grpId="0" animBg="1"/>
      <p:bldP spid="841787" grpId="0" animBg="1"/>
      <p:bldP spid="841788" grpId="0" animBg="1"/>
      <p:bldP spid="841789" grpId="0" animBg="1"/>
      <p:bldP spid="841791" grpId="0" animBg="1"/>
      <p:bldP spid="841792" grpId="0" animBg="1"/>
      <p:bldP spid="841793" grpId="0" animBg="1"/>
      <p:bldP spid="841794" grpId="0" animBg="1"/>
      <p:bldP spid="841795" grpId="0" animBg="1"/>
      <p:bldP spid="841796" grpId="0" animBg="1"/>
      <p:bldP spid="841807" grpId="0"/>
      <p:bldP spid="841808" grpId="0"/>
      <p:bldP spid="841809" grpId="0"/>
      <p:bldP spid="841810" grpId="0"/>
      <p:bldP spid="841811" grpId="0"/>
      <p:bldP spid="841812" grpId="0"/>
      <p:bldP spid="841813" grpId="0"/>
      <p:bldP spid="8418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33" name="AutoShape 9"/>
          <p:cNvSpPr>
            <a:spLocks noChangeArrowheads="1"/>
          </p:cNvSpPr>
          <p:nvPr/>
        </p:nvSpPr>
        <p:spPr bwMode="auto">
          <a:xfrm>
            <a:off x="4932363" y="4941888"/>
            <a:ext cx="4138612" cy="1800225"/>
          </a:xfrm>
          <a:prstGeom prst="wedgeRectCallout">
            <a:avLst>
              <a:gd name="adj1" fmla="val 41944"/>
              <a:gd name="adj2" fmla="val -74162"/>
            </a:avLst>
          </a:prstGeom>
          <a:solidFill>
            <a:srgbClr val="CCFFCC"/>
          </a:solidFill>
          <a:ln w="952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chemeClr val="tx1"/>
                </a:solidFill>
                <a:effectLst/>
              </a:rPr>
              <a:t>[[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],[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,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]] …</a:t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ru-RU" sz="2000">
                <a:solidFill>
                  <a:schemeClr val="tx1"/>
                </a:solidFill>
                <a:effectLst/>
              </a:rPr>
              <a:t>Решение:</a:t>
            </a:r>
            <a:br>
              <a:rPr lang="ru-RU" sz="2000">
                <a:solidFill>
                  <a:schemeClr val="tx1"/>
                </a:solidFill>
                <a:effectLst/>
              </a:rPr>
            </a:br>
            <a:r>
              <a:rPr lang="en-US" sz="2000">
                <a:solidFill>
                  <a:schemeClr val="tx1"/>
                </a:solidFill>
                <a:effectLst/>
              </a:rPr>
              <a:t>[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→'B, 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→'B, 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→'B, </a:t>
            </a:r>
            <a:r>
              <a:rPr lang="en-US" sz="2000">
                <a:solidFill>
                  <a:srgbClr val="0000CC"/>
                </a:solidFill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000">
                <a:solidFill>
                  <a:schemeClr val="tx1"/>
                </a:solidFill>
                <a:effectLst/>
              </a:rPr>
              <a:t>→'B]</a:t>
            </a:r>
            <a:endParaRPr lang="ru-RU" sz="2000">
              <a:solidFill>
                <a:schemeClr val="tx1"/>
              </a:solidFill>
              <a:effectLst/>
            </a:endParaRPr>
          </a:p>
        </p:txBody>
      </p:sp>
      <p:sp>
        <p:nvSpPr>
          <p:cNvPr id="845834" name="AutoShape 10"/>
          <p:cNvSpPr>
            <a:spLocks noChangeArrowheads="1"/>
          </p:cNvSpPr>
          <p:nvPr/>
        </p:nvSpPr>
        <p:spPr bwMode="auto">
          <a:xfrm>
            <a:off x="146050" y="4941888"/>
            <a:ext cx="4138613" cy="1800225"/>
          </a:xfrm>
          <a:prstGeom prst="wedgeRectCallout">
            <a:avLst>
              <a:gd name="adj1" fmla="val -4889"/>
              <a:gd name="adj2" fmla="val -75046"/>
            </a:avLst>
          </a:prstGeom>
          <a:solidFill>
            <a:srgbClr val="CCFFCC"/>
          </a:solidFill>
          <a:ln w="952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>
                <a:solidFill>
                  <a:schemeClr val="tx1"/>
                </a:solidFill>
                <a:effectLst/>
              </a:rPr>
              <a:t>[['A,'A,'A],['B,'B,'B]], …</a:t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ru-RU" sz="2000">
                <a:solidFill>
                  <a:schemeClr val="tx1"/>
                </a:solidFill>
                <a:effectLst/>
              </a:rPr>
              <a:t>Решение:</a:t>
            </a:r>
            <a:r>
              <a:rPr lang="en-US" sz="2000">
                <a:solidFill>
                  <a:schemeClr val="tx1"/>
                </a:solidFill>
                <a:effectLst/>
              </a:rPr>
              <a:t/>
            </a:r>
            <a:br>
              <a:rPr lang="en-US" sz="2000">
                <a:solidFill>
                  <a:schemeClr val="tx1"/>
                </a:solidFill>
                <a:effectLst/>
              </a:rPr>
            </a:br>
            <a:r>
              <a:rPr lang="en-US" sz="2000">
                <a:solidFill>
                  <a:schemeClr val="tx1"/>
                </a:solidFill>
                <a:effectLst/>
              </a:rPr>
              <a:t>[ 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→'</a:t>
            </a:r>
            <a:r>
              <a:rPr lang="ru-RU" sz="2000">
                <a:solidFill>
                  <a:schemeClr val="tx1"/>
                </a:solidFill>
                <a:effectLst/>
              </a:rPr>
              <a:t>А</a:t>
            </a:r>
            <a:r>
              <a:rPr lang="en-US" sz="2000">
                <a:solidFill>
                  <a:schemeClr val="tx1"/>
                </a:solidFill>
                <a:effectLst/>
              </a:rPr>
              <a:t>, 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→'</a:t>
            </a:r>
            <a:r>
              <a:rPr lang="ru-RU" sz="2000">
                <a:solidFill>
                  <a:schemeClr val="tx1"/>
                </a:solidFill>
                <a:effectLst/>
              </a:rPr>
              <a:t>А</a:t>
            </a:r>
            <a:r>
              <a:rPr lang="en-US" sz="2000">
                <a:solidFill>
                  <a:schemeClr val="tx1"/>
                </a:solidFill>
                <a:effectLst/>
              </a:rPr>
              <a:t>, 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→'</a:t>
            </a:r>
            <a:r>
              <a:rPr lang="ru-RU" sz="2000">
                <a:solidFill>
                  <a:schemeClr val="tx1"/>
                </a:solidFill>
                <a:effectLst/>
              </a:rPr>
              <a:t>А</a:t>
            </a:r>
            <a:r>
              <a:rPr lang="en-US" sz="2000">
                <a:solidFill>
                  <a:schemeClr val="tx1"/>
                </a:solidFill>
                <a:effectLst/>
              </a:rPr>
              <a:t>, 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0 </a:t>
            </a:r>
            <a:r>
              <a:rPr lang="en-US" sz="2000">
                <a:solidFill>
                  <a:schemeClr val="tx1"/>
                </a:solidFill>
                <a:effectLst/>
              </a:rPr>
              <a:t>→'</a:t>
            </a:r>
            <a:r>
              <a:rPr lang="ru-RU" sz="2000">
                <a:solidFill>
                  <a:schemeClr val="tx1"/>
                </a:solidFill>
                <a:effectLst/>
              </a:rPr>
              <a:t>А</a:t>
            </a:r>
            <a:r>
              <a:rPr lang="en-US" sz="2000">
                <a:solidFill>
                  <a:schemeClr val="tx1"/>
                </a:solidFill>
                <a:effectLst/>
              </a:rPr>
              <a:t>]</a:t>
            </a:r>
            <a:endParaRPr lang="ru-RU" sz="2000">
              <a:solidFill>
                <a:schemeClr val="tx1"/>
              </a:solidFill>
              <a:effectLst/>
            </a:endParaRPr>
          </a:p>
        </p:txBody>
      </p:sp>
      <p:sp>
        <p:nvSpPr>
          <p:cNvPr id="845840" name="AutoShape 16"/>
          <p:cNvSpPr>
            <a:spLocks noChangeArrowheads="1"/>
          </p:cNvSpPr>
          <p:nvPr/>
        </p:nvSpPr>
        <p:spPr bwMode="auto">
          <a:xfrm>
            <a:off x="3179763" y="965200"/>
            <a:ext cx="3414712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(f 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]]), restr[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41" name="AutoShape 17"/>
          <p:cNvSpPr>
            <a:spLocks noChangeArrowheads="1"/>
          </p:cNvSpPr>
          <p:nvPr/>
        </p:nvSpPr>
        <p:spPr bwMode="auto">
          <a:xfrm>
            <a:off x="2244725" y="1774825"/>
            <a:ext cx="5286375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],(a2b 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]]),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restr[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cxnSp>
        <p:nvCxnSpPr>
          <p:cNvPr id="845842" name="AutoShape 18"/>
          <p:cNvCxnSpPr>
            <a:cxnSpLocks noChangeShapeType="1"/>
            <a:stCxn id="845841" idx="1"/>
            <a:endCxn id="845867" idx="0"/>
          </p:cNvCxnSpPr>
          <p:nvPr/>
        </p:nvCxnSpPr>
        <p:spPr bwMode="auto">
          <a:xfrm rot="10800000" flipH="1" flipV="1">
            <a:off x="2244725" y="1990725"/>
            <a:ext cx="1282700" cy="584200"/>
          </a:xfrm>
          <a:prstGeom prst="curvedConnector4">
            <a:avLst>
              <a:gd name="adj1" fmla="val -17824"/>
              <a:gd name="adj2" fmla="val 68477"/>
            </a:avLst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5843" name="AutoShape 19"/>
          <p:cNvCxnSpPr>
            <a:cxnSpLocks noChangeShapeType="1"/>
            <a:stCxn id="845840" idx="2"/>
            <a:endCxn id="845841" idx="0"/>
          </p:cNvCxnSpPr>
          <p:nvPr/>
        </p:nvCxnSpPr>
        <p:spPr bwMode="auto">
          <a:xfrm rot="5400000">
            <a:off x="4699000" y="1585913"/>
            <a:ext cx="377825" cy="0"/>
          </a:xfrm>
          <a:prstGeom prst="straightConnector1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sp>
        <p:nvSpPr>
          <p:cNvPr id="845844" name="AutoShape 20"/>
          <p:cNvSpPr>
            <a:spLocks noChangeArrowheads="1"/>
          </p:cNvSpPr>
          <p:nvPr/>
        </p:nvSpPr>
        <p:spPr bwMode="auto">
          <a:xfrm>
            <a:off x="314325" y="1774825"/>
            <a:ext cx="1674813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=[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→'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45" name="AutoShape 21"/>
          <p:cNvSpPr>
            <a:spLocks noChangeArrowheads="1"/>
          </p:cNvSpPr>
          <p:nvPr/>
        </p:nvSpPr>
        <p:spPr bwMode="auto">
          <a:xfrm>
            <a:off x="7812088" y="1774825"/>
            <a:ext cx="58737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┐c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cxnSp>
        <p:nvCxnSpPr>
          <p:cNvPr id="845846" name="AutoShape 22"/>
          <p:cNvCxnSpPr>
            <a:cxnSpLocks noChangeShapeType="1"/>
            <a:stCxn id="845841" idx="3"/>
            <a:endCxn id="845868" idx="0"/>
          </p:cNvCxnSpPr>
          <p:nvPr/>
        </p:nvCxnSpPr>
        <p:spPr bwMode="auto">
          <a:xfrm flipH="1">
            <a:off x="7310438" y="1990725"/>
            <a:ext cx="220662" cy="584200"/>
          </a:xfrm>
          <a:prstGeom prst="curvedConnector4">
            <a:avLst>
              <a:gd name="adj1" fmla="val -103597"/>
              <a:gd name="adj2" fmla="val 68477"/>
            </a:avLst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sp>
        <p:nvSpPr>
          <p:cNvPr id="845847" name="Text Box 23"/>
          <p:cNvSpPr txBox="1">
            <a:spLocks noChangeArrowheads="1"/>
          </p:cNvSpPr>
          <p:nvPr/>
        </p:nvSpPr>
        <p:spPr bwMode="auto">
          <a:xfrm>
            <a:off x="1987550" y="0"/>
            <a:ext cx="715645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u="sng">
                <a:solidFill>
                  <a:schemeClr val="tx1"/>
                </a:solidFill>
                <a:effectLst/>
              </a:rPr>
              <a:t>Пример </a:t>
            </a:r>
            <a:r>
              <a:rPr lang="en-US" sz="2400" u="sng">
                <a:solidFill>
                  <a:schemeClr val="tx1"/>
                </a:solidFill>
                <a:effectLst/>
              </a:rPr>
              <a:t>2</a:t>
            </a:r>
            <a:r>
              <a:rPr lang="ru-RU" sz="2400" u="sng">
                <a:solidFill>
                  <a:schemeClr val="tx1"/>
                </a:solidFill>
                <a:effectLst/>
              </a:rPr>
              <a:t>: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ura f </a:t>
            </a: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ru-RU" sz="2400">
                <a:solidFill>
                  <a:schemeClr val="tx1"/>
                </a:solidFill>
                <a:effectLst/>
              </a:rPr>
              <a:t>, где</a:t>
            </a:r>
            <a:r>
              <a:rPr lang="en-US" sz="2400">
                <a:solidFill>
                  <a:schemeClr val="tx1"/>
                </a:solidFill>
                <a:effectLst/>
              </a:rPr>
              <a:t/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ru-RU" sz="2400">
                <a:solidFill>
                  <a:schemeClr val="tx1"/>
                </a:solidFill>
                <a:effectLst/>
              </a:rPr>
              <a:t> = </a:t>
            </a:r>
            <a:r>
              <a:rPr lang="en-US" sz="2400">
                <a:solidFill>
                  <a:schemeClr val="tx1"/>
                </a:solidFill>
                <a:effectLst/>
              </a:rPr>
              <a:t>(</a:t>
            </a:r>
            <a:r>
              <a:rPr lang="ru-RU" sz="2400">
                <a:solidFill>
                  <a:schemeClr val="tx1"/>
                </a:solidFill>
                <a:effectLst/>
              </a:rPr>
              <a:t>(</a:t>
            </a:r>
            <a:r>
              <a:rPr lang="en-US" sz="2400">
                <a:solidFill>
                  <a:schemeClr val="tx1"/>
                </a:solidFill>
                <a:effectLst/>
              </a:rPr>
              <a:t>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]], 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],['B,'B,'B]]), restr[])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48" name="AutoShape 24"/>
          <p:cNvSpPr>
            <a:spLocks noChangeArrowheads="1"/>
          </p:cNvSpPr>
          <p:nvPr/>
        </p:nvSpPr>
        <p:spPr bwMode="auto">
          <a:xfrm>
            <a:off x="-3806825" y="7223125"/>
            <a:ext cx="20161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ru-RU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 = 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→'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cxnSp>
        <p:nvCxnSpPr>
          <p:cNvPr id="845849" name="AutoShape 25"/>
          <p:cNvCxnSpPr>
            <a:cxnSpLocks noChangeShapeType="1"/>
            <a:stCxn id="845867" idx="1"/>
            <a:endCxn id="845863" idx="0"/>
          </p:cNvCxnSpPr>
          <p:nvPr/>
        </p:nvCxnSpPr>
        <p:spPr bwMode="auto">
          <a:xfrm rot="10800000" flipV="1">
            <a:off x="2497138" y="2790825"/>
            <a:ext cx="809625" cy="536575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5850" name="AutoShape 26"/>
          <p:cNvCxnSpPr>
            <a:cxnSpLocks noChangeShapeType="1"/>
            <a:endCxn id="845864" idx="0"/>
          </p:cNvCxnSpPr>
          <p:nvPr/>
        </p:nvCxnSpPr>
        <p:spPr bwMode="auto">
          <a:xfrm>
            <a:off x="3748088" y="2762250"/>
            <a:ext cx="714375" cy="565150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sp>
        <p:nvSpPr>
          <p:cNvPr id="845851" name="AutoShape 27"/>
          <p:cNvSpPr>
            <a:spLocks noChangeArrowheads="1"/>
          </p:cNvSpPr>
          <p:nvPr/>
        </p:nvSpPr>
        <p:spPr bwMode="auto">
          <a:xfrm>
            <a:off x="314325" y="2574925"/>
            <a:ext cx="1674813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=[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→'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52" name="AutoShape 28"/>
          <p:cNvSpPr>
            <a:spLocks noChangeArrowheads="1"/>
          </p:cNvSpPr>
          <p:nvPr/>
        </p:nvSpPr>
        <p:spPr bwMode="auto">
          <a:xfrm>
            <a:off x="4241800" y="2574925"/>
            <a:ext cx="58737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┐c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53" name="AutoShape 29"/>
          <p:cNvSpPr>
            <a:spLocks noChangeArrowheads="1"/>
          </p:cNvSpPr>
          <p:nvPr/>
        </p:nvSpPr>
        <p:spPr bwMode="auto">
          <a:xfrm>
            <a:off x="5794375" y="2574925"/>
            <a:ext cx="58737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54" name="AutoShape 30"/>
          <p:cNvSpPr>
            <a:spLocks noChangeArrowheads="1"/>
          </p:cNvSpPr>
          <p:nvPr/>
        </p:nvSpPr>
        <p:spPr bwMode="auto">
          <a:xfrm>
            <a:off x="8228013" y="2574925"/>
            <a:ext cx="58737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┐c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55" name="AutoShape 31"/>
          <p:cNvSpPr>
            <a:spLocks noChangeArrowheads="1"/>
          </p:cNvSpPr>
          <p:nvPr/>
        </p:nvSpPr>
        <p:spPr bwMode="auto">
          <a:xfrm>
            <a:off x="8480425" y="4076700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56" name="AutoShape 32"/>
          <p:cNvSpPr>
            <a:spLocks noChangeArrowheads="1"/>
          </p:cNvSpPr>
          <p:nvPr/>
        </p:nvSpPr>
        <p:spPr bwMode="auto">
          <a:xfrm>
            <a:off x="7531100" y="4065588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57" name="AutoShape 33"/>
          <p:cNvSpPr>
            <a:spLocks noChangeArrowheads="1"/>
          </p:cNvSpPr>
          <p:nvPr/>
        </p:nvSpPr>
        <p:spPr bwMode="auto">
          <a:xfrm>
            <a:off x="6581775" y="4065588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58" name="AutoShape 34"/>
          <p:cNvSpPr>
            <a:spLocks noChangeArrowheads="1"/>
          </p:cNvSpPr>
          <p:nvPr/>
        </p:nvSpPr>
        <p:spPr bwMode="auto">
          <a:xfrm>
            <a:off x="5632450" y="4065588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59" name="AutoShape 35"/>
          <p:cNvSpPr>
            <a:spLocks noChangeArrowheads="1"/>
          </p:cNvSpPr>
          <p:nvPr/>
        </p:nvSpPr>
        <p:spPr bwMode="auto">
          <a:xfrm>
            <a:off x="4683125" y="4065588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60" name="AutoShape 36"/>
          <p:cNvSpPr>
            <a:spLocks noChangeArrowheads="1"/>
          </p:cNvSpPr>
          <p:nvPr/>
        </p:nvSpPr>
        <p:spPr bwMode="auto">
          <a:xfrm>
            <a:off x="3733800" y="4065588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61" name="AutoShape 37"/>
          <p:cNvSpPr>
            <a:spLocks noChangeArrowheads="1"/>
          </p:cNvSpPr>
          <p:nvPr/>
        </p:nvSpPr>
        <p:spPr bwMode="auto">
          <a:xfrm>
            <a:off x="2784475" y="4076700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62" name="AutoShape 38"/>
          <p:cNvSpPr>
            <a:spLocks noChangeArrowheads="1"/>
          </p:cNvSpPr>
          <p:nvPr/>
        </p:nvSpPr>
        <p:spPr bwMode="auto">
          <a:xfrm>
            <a:off x="1835150" y="4065588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63" name="AutoShape 39"/>
          <p:cNvSpPr>
            <a:spLocks noChangeArrowheads="1"/>
          </p:cNvSpPr>
          <p:nvPr/>
        </p:nvSpPr>
        <p:spPr bwMode="auto">
          <a:xfrm>
            <a:off x="2276475" y="3327400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64" name="AutoShape 40"/>
          <p:cNvSpPr>
            <a:spLocks noChangeArrowheads="1"/>
          </p:cNvSpPr>
          <p:nvPr/>
        </p:nvSpPr>
        <p:spPr bwMode="auto">
          <a:xfrm>
            <a:off x="4241800" y="3327400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65" name="AutoShape 41"/>
          <p:cNvSpPr>
            <a:spLocks noChangeArrowheads="1"/>
          </p:cNvSpPr>
          <p:nvPr/>
        </p:nvSpPr>
        <p:spPr bwMode="auto">
          <a:xfrm>
            <a:off x="6073775" y="3327400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66" name="AutoShape 42"/>
          <p:cNvSpPr>
            <a:spLocks noChangeArrowheads="1"/>
          </p:cNvSpPr>
          <p:nvPr/>
        </p:nvSpPr>
        <p:spPr bwMode="auto">
          <a:xfrm>
            <a:off x="7972425" y="3327400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67" name="AutoShape 43"/>
          <p:cNvSpPr>
            <a:spLocks noChangeArrowheads="1"/>
          </p:cNvSpPr>
          <p:nvPr/>
        </p:nvSpPr>
        <p:spPr bwMode="auto">
          <a:xfrm>
            <a:off x="3306763" y="2574925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68" name="AutoShape 44"/>
          <p:cNvSpPr>
            <a:spLocks noChangeArrowheads="1"/>
          </p:cNvSpPr>
          <p:nvPr/>
        </p:nvSpPr>
        <p:spPr bwMode="auto">
          <a:xfrm>
            <a:off x="7089775" y="2574925"/>
            <a:ext cx="441325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solidFill>
                <a:schemeClr val="tx1"/>
              </a:solidFill>
              <a:effectLst/>
            </a:endParaRPr>
          </a:p>
        </p:txBody>
      </p:sp>
      <p:cxnSp>
        <p:nvCxnSpPr>
          <p:cNvPr id="845869" name="AutoShape 45"/>
          <p:cNvCxnSpPr>
            <a:cxnSpLocks noChangeShapeType="1"/>
            <a:stCxn id="845868" idx="1"/>
            <a:endCxn id="845865" idx="0"/>
          </p:cNvCxnSpPr>
          <p:nvPr/>
        </p:nvCxnSpPr>
        <p:spPr bwMode="auto">
          <a:xfrm rot="10800000" flipV="1">
            <a:off x="6294438" y="2790825"/>
            <a:ext cx="795337" cy="536575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5870" name="AutoShape 46"/>
          <p:cNvCxnSpPr>
            <a:cxnSpLocks noChangeShapeType="1"/>
            <a:stCxn id="845868" idx="3"/>
            <a:endCxn id="845866" idx="0"/>
          </p:cNvCxnSpPr>
          <p:nvPr/>
        </p:nvCxnSpPr>
        <p:spPr bwMode="auto">
          <a:xfrm>
            <a:off x="7531100" y="2790825"/>
            <a:ext cx="661988" cy="536575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5871" name="AutoShape 47"/>
          <p:cNvCxnSpPr>
            <a:cxnSpLocks noChangeShapeType="1"/>
            <a:stCxn id="845863" idx="1"/>
            <a:endCxn id="845862" idx="0"/>
          </p:cNvCxnSpPr>
          <p:nvPr/>
        </p:nvCxnSpPr>
        <p:spPr bwMode="auto">
          <a:xfrm rot="10800000" flipV="1">
            <a:off x="2055813" y="3543300"/>
            <a:ext cx="220662" cy="522288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5872" name="AutoShape 48"/>
          <p:cNvCxnSpPr>
            <a:cxnSpLocks noChangeShapeType="1"/>
            <a:stCxn id="845864" idx="1"/>
            <a:endCxn id="845860" idx="0"/>
          </p:cNvCxnSpPr>
          <p:nvPr/>
        </p:nvCxnSpPr>
        <p:spPr bwMode="auto">
          <a:xfrm rot="10800000" flipV="1">
            <a:off x="3954463" y="3543300"/>
            <a:ext cx="287337" cy="522288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5873" name="AutoShape 49"/>
          <p:cNvCxnSpPr>
            <a:cxnSpLocks noChangeShapeType="1"/>
            <a:stCxn id="845865" idx="1"/>
            <a:endCxn id="845858" idx="0"/>
          </p:cNvCxnSpPr>
          <p:nvPr/>
        </p:nvCxnSpPr>
        <p:spPr bwMode="auto">
          <a:xfrm rot="10800000" flipV="1">
            <a:off x="5853113" y="3543300"/>
            <a:ext cx="220662" cy="522288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5874" name="AutoShape 50"/>
          <p:cNvCxnSpPr>
            <a:cxnSpLocks noChangeShapeType="1"/>
            <a:stCxn id="845866" idx="1"/>
            <a:endCxn id="845856" idx="0"/>
          </p:cNvCxnSpPr>
          <p:nvPr/>
        </p:nvCxnSpPr>
        <p:spPr bwMode="auto">
          <a:xfrm rot="10800000" flipV="1">
            <a:off x="7751763" y="3543300"/>
            <a:ext cx="220662" cy="522288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5875" name="AutoShape 51"/>
          <p:cNvCxnSpPr>
            <a:cxnSpLocks noChangeShapeType="1"/>
            <a:stCxn id="845863" idx="3"/>
            <a:endCxn id="845861" idx="0"/>
          </p:cNvCxnSpPr>
          <p:nvPr/>
        </p:nvCxnSpPr>
        <p:spPr bwMode="auto">
          <a:xfrm>
            <a:off x="2717800" y="3543300"/>
            <a:ext cx="287338" cy="533400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5876" name="AutoShape 52"/>
          <p:cNvCxnSpPr>
            <a:cxnSpLocks noChangeShapeType="1"/>
            <a:stCxn id="845864" idx="3"/>
            <a:endCxn id="845859" idx="0"/>
          </p:cNvCxnSpPr>
          <p:nvPr/>
        </p:nvCxnSpPr>
        <p:spPr bwMode="auto">
          <a:xfrm>
            <a:off x="4683125" y="3543300"/>
            <a:ext cx="220663" cy="522288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5877" name="AutoShape 53"/>
          <p:cNvCxnSpPr>
            <a:cxnSpLocks noChangeShapeType="1"/>
            <a:stCxn id="845865" idx="3"/>
            <a:endCxn id="845857" idx="0"/>
          </p:cNvCxnSpPr>
          <p:nvPr/>
        </p:nvCxnSpPr>
        <p:spPr bwMode="auto">
          <a:xfrm>
            <a:off x="6515100" y="3543300"/>
            <a:ext cx="287338" cy="522288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cxnSp>
        <p:nvCxnSpPr>
          <p:cNvPr id="845878" name="AutoShape 54"/>
          <p:cNvCxnSpPr>
            <a:cxnSpLocks noChangeShapeType="1"/>
            <a:stCxn id="845866" idx="3"/>
            <a:endCxn id="845855" idx="0"/>
          </p:cNvCxnSpPr>
          <p:nvPr/>
        </p:nvCxnSpPr>
        <p:spPr bwMode="auto">
          <a:xfrm>
            <a:off x="8413750" y="3543300"/>
            <a:ext cx="287338" cy="533400"/>
          </a:xfrm>
          <a:prstGeom prst="curvedConnector2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sp>
        <p:nvSpPr>
          <p:cNvPr id="845879" name="AutoShape 55"/>
          <p:cNvSpPr>
            <a:spLocks noChangeArrowheads="1"/>
          </p:cNvSpPr>
          <p:nvPr/>
        </p:nvSpPr>
        <p:spPr bwMode="auto">
          <a:xfrm>
            <a:off x="314325" y="3325813"/>
            <a:ext cx="1674813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=[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→'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80" name="AutoShape 56"/>
          <p:cNvSpPr>
            <a:spLocks noChangeArrowheads="1"/>
          </p:cNvSpPr>
          <p:nvPr/>
        </p:nvSpPr>
        <p:spPr bwMode="auto">
          <a:xfrm>
            <a:off x="2808288" y="3325813"/>
            <a:ext cx="58737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┐c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81" name="AutoShape 57"/>
          <p:cNvSpPr>
            <a:spLocks noChangeArrowheads="1"/>
          </p:cNvSpPr>
          <p:nvPr/>
        </p:nvSpPr>
        <p:spPr bwMode="auto">
          <a:xfrm>
            <a:off x="4764088" y="3325813"/>
            <a:ext cx="58737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┐c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82" name="AutoShape 58"/>
          <p:cNvSpPr>
            <a:spLocks noChangeArrowheads="1"/>
          </p:cNvSpPr>
          <p:nvPr/>
        </p:nvSpPr>
        <p:spPr bwMode="auto">
          <a:xfrm>
            <a:off x="3673475" y="3325813"/>
            <a:ext cx="44132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83" name="AutoShape 59"/>
          <p:cNvSpPr>
            <a:spLocks noChangeArrowheads="1"/>
          </p:cNvSpPr>
          <p:nvPr/>
        </p:nvSpPr>
        <p:spPr bwMode="auto">
          <a:xfrm>
            <a:off x="5546725" y="3325813"/>
            <a:ext cx="44132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84" name="AutoShape 60"/>
          <p:cNvSpPr>
            <a:spLocks noChangeArrowheads="1"/>
          </p:cNvSpPr>
          <p:nvPr/>
        </p:nvSpPr>
        <p:spPr bwMode="auto">
          <a:xfrm>
            <a:off x="6613525" y="3325813"/>
            <a:ext cx="58737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┐c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85" name="AutoShape 61"/>
          <p:cNvSpPr>
            <a:spLocks noChangeArrowheads="1"/>
          </p:cNvSpPr>
          <p:nvPr/>
        </p:nvSpPr>
        <p:spPr bwMode="auto">
          <a:xfrm>
            <a:off x="7435850" y="3325813"/>
            <a:ext cx="44132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5886" name="AutoShape 62"/>
          <p:cNvSpPr>
            <a:spLocks noChangeArrowheads="1"/>
          </p:cNvSpPr>
          <p:nvPr/>
        </p:nvSpPr>
        <p:spPr bwMode="auto">
          <a:xfrm>
            <a:off x="8515350" y="3325813"/>
            <a:ext cx="587375" cy="4318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┐c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839" name="AutoShape 63"/>
          <p:cNvSpPr>
            <a:spLocks noChangeArrowheads="1"/>
          </p:cNvSpPr>
          <p:nvPr/>
        </p:nvSpPr>
        <p:spPr bwMode="auto">
          <a:xfrm>
            <a:off x="96838" y="4797425"/>
            <a:ext cx="8939212" cy="1944688"/>
          </a:xfrm>
          <a:prstGeom prst="wedgeRectCallout">
            <a:avLst>
              <a:gd name="adj1" fmla="val -22597"/>
              <a:gd name="adj2" fmla="val -183222"/>
            </a:avLst>
          </a:prstGeom>
          <a:solidFill>
            <a:srgbClr val="CCFFFF"/>
          </a:solidFill>
          <a:ln w="9525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1 		</a:t>
            </a:r>
            <a:r>
              <a:rPr lang="en-US" sz="2400">
                <a:solidFill>
                  <a:schemeClr val="tx1"/>
                </a:solidFill>
                <a:effectLst/>
              </a:rPr>
              <a:t>= ([[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],(a2b 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]]),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restr[])</a:t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solidFill>
                  <a:srgbClr val="990000"/>
                </a:solidFill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1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in		</a:t>
            </a:r>
            <a:r>
              <a:rPr lang="en-US" sz="2400">
                <a:solidFill>
                  <a:schemeClr val="tx1"/>
                </a:solidFill>
                <a:effectLst/>
              </a:rPr>
              <a:t>= ([[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]],restr[])</a:t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1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		</a:t>
            </a:r>
            <a:r>
              <a:rPr lang="ru-RU" sz="2400">
                <a:solidFill>
                  <a:schemeClr val="tx1"/>
                </a:solidFill>
                <a:effectLst/>
              </a:rPr>
              <a:t>= </a:t>
            </a:r>
            <a:r>
              <a:rPr lang="en-US" sz="2400">
                <a:solidFill>
                  <a:schemeClr val="tx1"/>
                </a:solidFill>
                <a:effectLst/>
              </a:rPr>
              <a:t>(</a:t>
            </a:r>
            <a:r>
              <a:rPr lang="ru-RU" sz="2400">
                <a:solidFill>
                  <a:schemeClr val="tx1"/>
                </a:solidFill>
                <a:effectLst/>
              </a:rPr>
              <a:t>(</a:t>
            </a:r>
            <a:r>
              <a:rPr lang="en-US" sz="2400">
                <a:solidFill>
                  <a:schemeClr val="tx1"/>
                </a:solidFill>
                <a:effectLst/>
              </a:rPr>
              <a:t>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]], 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], </a:t>
            </a:r>
            <a:r>
              <a:rPr lang="en-US" sz="2400">
                <a:effectLst/>
              </a:rPr>
              <a:t>●</a:t>
            </a:r>
            <a:r>
              <a:rPr lang="en-US" sz="2400">
                <a:solidFill>
                  <a:schemeClr val="tx1"/>
                </a:solidFill>
                <a:effectLst/>
              </a:rPr>
              <a:t>), restr[])</a:t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		</a:t>
            </a:r>
            <a:r>
              <a:rPr lang="ru-RU" sz="2400">
                <a:solidFill>
                  <a:schemeClr val="tx1"/>
                </a:solidFill>
                <a:effectLst/>
              </a:rPr>
              <a:t>= </a:t>
            </a:r>
            <a:r>
              <a:rPr lang="en-US" sz="2400">
                <a:solidFill>
                  <a:schemeClr val="tx1"/>
                </a:solidFill>
                <a:effectLst/>
              </a:rPr>
              <a:t>(</a:t>
            </a:r>
            <a:r>
              <a:rPr lang="ru-RU" sz="2400">
                <a:solidFill>
                  <a:schemeClr val="tx1"/>
                </a:solidFill>
                <a:effectLst/>
              </a:rPr>
              <a:t>(</a:t>
            </a:r>
            <a:r>
              <a:rPr lang="en-US" sz="2400">
                <a:solidFill>
                  <a:schemeClr val="tx1"/>
                </a:solidFill>
                <a:effectLst/>
              </a:rPr>
              <a:t>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]], 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],['B,'B,'B]]), restr[]) </a:t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1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en-US" sz="2400">
                <a:solidFill>
                  <a:schemeClr val="tx1"/>
                </a:solidFill>
                <a:effectLst/>
              </a:rPr>
              <a:t> .^. </a:t>
            </a: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	</a:t>
            </a:r>
            <a:r>
              <a:rPr lang="en-US" sz="2400">
                <a:solidFill>
                  <a:schemeClr val="tx1"/>
                </a:solidFill>
                <a:effectLst/>
              </a:rPr>
              <a:t>= [([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→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, 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→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, 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→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●</a:t>
            </a:r>
            <a:r>
              <a:rPr lang="en-US" sz="2400">
                <a:solidFill>
                  <a:schemeClr val="tx1"/>
                </a:solidFill>
                <a:effectLst/>
              </a:rPr>
              <a:t>→['B,'B,'B]],restr[])] 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3792" name="AutoShape 16"/>
          <p:cNvSpPr>
            <a:spLocks noChangeArrowheads="1"/>
          </p:cNvSpPr>
          <p:nvPr/>
        </p:nvSpPr>
        <p:spPr bwMode="auto">
          <a:xfrm>
            <a:off x="2870200" y="965200"/>
            <a:ext cx="3414713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(f 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]]), restr[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3793" name="AutoShape 17"/>
          <p:cNvSpPr>
            <a:spLocks noChangeArrowheads="1"/>
          </p:cNvSpPr>
          <p:nvPr/>
        </p:nvSpPr>
        <p:spPr bwMode="auto">
          <a:xfrm>
            <a:off x="1935163" y="1774825"/>
            <a:ext cx="5286375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],(a2b 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]])],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restr[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cxnSp>
        <p:nvCxnSpPr>
          <p:cNvPr id="843795" name="AutoShape 19"/>
          <p:cNvCxnSpPr>
            <a:cxnSpLocks noChangeShapeType="1"/>
            <a:stCxn id="843792" idx="2"/>
            <a:endCxn id="843793" idx="0"/>
          </p:cNvCxnSpPr>
          <p:nvPr/>
        </p:nvCxnSpPr>
        <p:spPr bwMode="auto">
          <a:xfrm rot="5400000">
            <a:off x="4389437" y="1585913"/>
            <a:ext cx="377825" cy="0"/>
          </a:xfrm>
          <a:prstGeom prst="straightConnector1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</p:spPr>
      </p:cxnSp>
      <p:sp>
        <p:nvSpPr>
          <p:cNvPr id="843799" name="Text Box 23"/>
          <p:cNvSpPr txBox="1">
            <a:spLocks noChangeArrowheads="1"/>
          </p:cNvSpPr>
          <p:nvPr/>
        </p:nvSpPr>
        <p:spPr bwMode="auto">
          <a:xfrm>
            <a:off x="1987550" y="0"/>
            <a:ext cx="715645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u="sng">
                <a:solidFill>
                  <a:schemeClr val="tx1"/>
                </a:solidFill>
                <a:effectLst/>
              </a:rPr>
              <a:t>Пример </a:t>
            </a:r>
            <a:r>
              <a:rPr lang="en-US" sz="2400" u="sng">
                <a:solidFill>
                  <a:schemeClr val="tx1"/>
                </a:solidFill>
                <a:effectLst/>
              </a:rPr>
              <a:t>2</a:t>
            </a:r>
            <a:r>
              <a:rPr lang="ru-RU" sz="2400" u="sng">
                <a:solidFill>
                  <a:schemeClr val="tx1"/>
                </a:solidFill>
                <a:effectLst/>
              </a:rPr>
              <a:t>: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ura f </a:t>
            </a: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ru-RU" sz="2400">
                <a:solidFill>
                  <a:schemeClr val="tx1"/>
                </a:solidFill>
                <a:effectLst/>
              </a:rPr>
              <a:t>, где</a:t>
            </a:r>
            <a:r>
              <a:rPr lang="en-US" sz="2400">
                <a:solidFill>
                  <a:schemeClr val="tx1"/>
                </a:solidFill>
                <a:effectLst/>
              </a:rPr>
              <a:t/>
            </a:r>
            <a:br>
              <a:rPr lang="en-US" sz="2400">
                <a:solidFill>
                  <a:schemeClr val="tx1"/>
                </a:solidFill>
                <a:effectLst/>
              </a:rPr>
            </a:b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ru-RU" sz="2400">
                <a:solidFill>
                  <a:schemeClr val="tx1"/>
                </a:solidFill>
                <a:effectLst/>
              </a:rPr>
              <a:t> = </a:t>
            </a:r>
            <a:r>
              <a:rPr lang="en-US" sz="2400">
                <a:solidFill>
                  <a:schemeClr val="tx1"/>
                </a:solidFill>
                <a:effectLst/>
              </a:rPr>
              <a:t>(</a:t>
            </a:r>
            <a:r>
              <a:rPr lang="ru-RU" sz="2400">
                <a:solidFill>
                  <a:schemeClr val="tx1"/>
                </a:solidFill>
                <a:effectLst/>
              </a:rPr>
              <a:t>(</a:t>
            </a:r>
            <a:r>
              <a:rPr lang="en-US" sz="2400">
                <a:solidFill>
                  <a:schemeClr val="tx1"/>
                </a:solidFill>
                <a:effectLst/>
              </a:rPr>
              <a:t>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]], 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],['B,'B,'B]]), restr[])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3800" name="AutoShape 24"/>
          <p:cNvSpPr>
            <a:spLocks noChangeArrowheads="1"/>
          </p:cNvSpPr>
          <p:nvPr/>
        </p:nvSpPr>
        <p:spPr bwMode="auto">
          <a:xfrm>
            <a:off x="-3806825" y="7223125"/>
            <a:ext cx="20161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c</a:t>
            </a:r>
            <a:r>
              <a:rPr lang="ru-RU" sz="24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400">
                <a:solidFill>
                  <a:schemeClr val="tx1"/>
                </a:solidFill>
                <a:effectLst/>
              </a:rPr>
              <a:t> = [</a:t>
            </a:r>
            <a:r>
              <a:rPr lang="en-US" sz="2400">
                <a:effectLst/>
              </a:rPr>
              <a:t>E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400">
                <a:solidFill>
                  <a:schemeClr val="tx1"/>
                </a:solidFill>
                <a:effectLst/>
              </a:rPr>
              <a:t>→'</a:t>
            </a:r>
            <a:r>
              <a:rPr lang="ru-RU" sz="2400">
                <a:solidFill>
                  <a:schemeClr val="tx1"/>
                </a:solidFill>
                <a:effectLst/>
              </a:rPr>
              <a:t>А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sp>
        <p:nvSpPr>
          <p:cNvPr id="843840" name="AutoShape 64"/>
          <p:cNvSpPr>
            <a:spLocks noChangeArrowheads="1"/>
          </p:cNvSpPr>
          <p:nvPr/>
        </p:nvSpPr>
        <p:spPr bwMode="auto">
          <a:xfrm>
            <a:off x="1919288" y="2565400"/>
            <a:ext cx="5316537" cy="431800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tx1"/>
                </a:solidFill>
                <a:effectLst/>
              </a:rPr>
              <a:t>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],(a2b [[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,</a:t>
            </a:r>
            <a:r>
              <a:rPr lang="en-US" sz="2400">
                <a:effectLst/>
              </a:rPr>
              <a:t>A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400">
                <a:solidFill>
                  <a:schemeClr val="tx1"/>
                </a:solidFill>
                <a:effectLst/>
              </a:rPr>
              <a:t>]])],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restr[</a:t>
            </a:r>
            <a:r>
              <a:rPr lang="ru-RU" sz="2400">
                <a:solidFill>
                  <a:schemeClr val="tx1"/>
                </a:solidFill>
                <a:effectLst/>
              </a:rPr>
              <a:t> </a:t>
            </a:r>
            <a:r>
              <a:rPr lang="en-US" sz="2400">
                <a:solidFill>
                  <a:schemeClr val="tx1"/>
                </a:solidFill>
                <a:effectLst/>
              </a:rPr>
              <a:t>]</a:t>
            </a:r>
            <a:endParaRPr lang="ru-RU" sz="2400">
              <a:solidFill>
                <a:schemeClr val="tx1"/>
              </a:solidFill>
              <a:effectLst/>
            </a:endParaRPr>
          </a:p>
        </p:txBody>
      </p:sp>
      <p:cxnSp>
        <p:nvCxnSpPr>
          <p:cNvPr id="843841" name="AutoShape 65"/>
          <p:cNvCxnSpPr>
            <a:cxnSpLocks noChangeShapeType="1"/>
            <a:stCxn id="843793" idx="2"/>
            <a:endCxn id="843840" idx="0"/>
          </p:cNvCxnSpPr>
          <p:nvPr/>
        </p:nvCxnSpPr>
        <p:spPr bwMode="auto">
          <a:xfrm rot="5400000">
            <a:off x="4398962" y="2386013"/>
            <a:ext cx="358775" cy="0"/>
          </a:xfrm>
          <a:prstGeom prst="straightConnector1">
            <a:avLst/>
          </a:prstGeom>
          <a:noFill/>
          <a:ln w="28575">
            <a:solidFill>
              <a:srgbClr val="000099"/>
            </a:solidFill>
            <a:prstDash val="sysDot"/>
            <a:round/>
            <a:headEnd/>
            <a:tailEnd type="triangle" w="med" len="med"/>
          </a:ln>
          <a:effectLst/>
        </p:spPr>
      </p:cxnSp>
      <p:sp>
        <p:nvSpPr>
          <p:cNvPr id="843842" name="Text Box 66"/>
          <p:cNvSpPr txBox="1">
            <a:spLocks noChangeArrowheads="1"/>
          </p:cNvSpPr>
          <p:nvPr/>
        </p:nvSpPr>
        <p:spPr bwMode="auto">
          <a:xfrm>
            <a:off x="4559300" y="2168525"/>
            <a:ext cx="41894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tx1"/>
                </a:solidFill>
                <a:effectLst/>
              </a:rPr>
              <a:t>[([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1</a:t>
            </a:r>
            <a:r>
              <a:rPr lang="en-US" sz="2000">
                <a:solidFill>
                  <a:schemeClr val="tx1"/>
                </a:solidFill>
                <a:effectLst/>
              </a:rPr>
              <a:t>→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000">
                <a:solidFill>
                  <a:schemeClr val="tx1"/>
                </a:solidFill>
                <a:effectLst/>
              </a:rPr>
              <a:t>, 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2</a:t>
            </a:r>
            <a:r>
              <a:rPr lang="en-US" sz="2000">
                <a:solidFill>
                  <a:schemeClr val="tx1"/>
                </a:solidFill>
                <a:effectLst/>
              </a:rPr>
              <a:t>→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000">
                <a:solidFill>
                  <a:schemeClr val="tx1"/>
                </a:solidFill>
                <a:effectLst/>
              </a:rPr>
              <a:t>, 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3</a:t>
            </a:r>
            <a:r>
              <a:rPr lang="en-US" sz="2000">
                <a:solidFill>
                  <a:schemeClr val="tx1"/>
                </a:solidFill>
                <a:effectLst/>
              </a:rPr>
              <a:t>→</a:t>
            </a:r>
            <a:r>
              <a:rPr lang="en-US" sz="2000">
                <a:effectLst/>
              </a:rPr>
              <a:t>A</a:t>
            </a:r>
            <a:r>
              <a:rPr lang="en-US" sz="2000" baseline="-25000">
                <a:solidFill>
                  <a:schemeClr val="tx1"/>
                </a:solidFill>
                <a:effectLst/>
              </a:rPr>
              <a:t>0</a:t>
            </a:r>
            <a:r>
              <a:rPr lang="en-US" sz="2000">
                <a:solidFill>
                  <a:schemeClr val="tx1"/>
                </a:solidFill>
                <a:effectLst/>
              </a:rPr>
              <a:t>],restr[])]</a:t>
            </a: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843865" name="Group 89"/>
          <p:cNvGrpSpPr>
            <a:grpSpLocks/>
          </p:cNvGrpSpPr>
          <p:nvPr/>
        </p:nvGrpSpPr>
        <p:grpSpPr bwMode="auto">
          <a:xfrm>
            <a:off x="34925" y="2565400"/>
            <a:ext cx="9074150" cy="1079500"/>
            <a:chOff x="22" y="1616"/>
            <a:chExt cx="5716" cy="680"/>
          </a:xfrm>
        </p:grpSpPr>
        <p:cxnSp>
          <p:nvCxnSpPr>
            <p:cNvPr id="843794" name="AutoShape 18"/>
            <p:cNvCxnSpPr>
              <a:cxnSpLocks noChangeShapeType="1"/>
              <a:stCxn id="843840" idx="1"/>
              <a:endCxn id="843844" idx="0"/>
            </p:cNvCxnSpPr>
            <p:nvPr/>
          </p:nvCxnSpPr>
          <p:spPr bwMode="auto">
            <a:xfrm rot="10800000" flipH="1" flipV="1">
              <a:off x="1209" y="1752"/>
              <a:ext cx="186" cy="272"/>
            </a:xfrm>
            <a:prstGeom prst="curvedConnector4">
              <a:avLst>
                <a:gd name="adj1" fmla="val -77421"/>
                <a:gd name="adj2" fmla="val 75000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43796" name="AutoShape 20"/>
            <p:cNvSpPr>
              <a:spLocks noChangeArrowheads="1"/>
            </p:cNvSpPr>
            <p:nvPr/>
          </p:nvSpPr>
          <p:spPr bwMode="auto">
            <a:xfrm>
              <a:off x="22" y="1616"/>
              <a:ext cx="1055" cy="272"/>
            </a:xfrm>
            <a:prstGeom prst="roundRect">
              <a:avLst>
                <a:gd name="adj" fmla="val 16667"/>
              </a:avLst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=[</a:t>
              </a:r>
              <a:r>
                <a:rPr lang="en-US" sz="2400">
                  <a:effectLst/>
                </a:rPr>
                <a:t>A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→'</a:t>
              </a:r>
              <a:r>
                <a:rPr lang="ru-RU" sz="2400">
                  <a:solidFill>
                    <a:schemeClr val="tx1"/>
                  </a:solidFill>
                  <a:effectLst/>
                </a:rPr>
                <a:t>А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]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43822" name="AutoShape 46"/>
            <p:cNvCxnSpPr>
              <a:cxnSpLocks noChangeShapeType="1"/>
              <a:stCxn id="843840" idx="3"/>
              <a:endCxn id="843845" idx="0"/>
            </p:cNvCxnSpPr>
            <p:nvPr/>
          </p:nvCxnSpPr>
          <p:spPr bwMode="auto">
            <a:xfrm flipH="1">
              <a:off x="4309" y="1752"/>
              <a:ext cx="249" cy="272"/>
            </a:xfrm>
            <a:prstGeom prst="curvedConnector4">
              <a:avLst>
                <a:gd name="adj1" fmla="val -57431"/>
                <a:gd name="adj2" fmla="val 75000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43843" name="AutoShape 67"/>
            <p:cNvSpPr>
              <a:spLocks noChangeArrowheads="1"/>
            </p:cNvSpPr>
            <p:nvPr/>
          </p:nvSpPr>
          <p:spPr bwMode="auto">
            <a:xfrm>
              <a:off x="4694" y="1616"/>
              <a:ext cx="370" cy="272"/>
            </a:xfrm>
            <a:prstGeom prst="roundRect">
              <a:avLst>
                <a:gd name="adj" fmla="val 16667"/>
              </a:avLst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┐c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0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43844" name="AutoShape 68"/>
            <p:cNvSpPr>
              <a:spLocks noChangeArrowheads="1"/>
            </p:cNvSpPr>
            <p:nvPr/>
          </p:nvSpPr>
          <p:spPr bwMode="auto">
            <a:xfrm>
              <a:off x="45" y="2024"/>
              <a:ext cx="2699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effectLst/>
                </a:rPr>
                <a:t>[['A,'A,'A],(a2b [['A,'A,'A]])],</a:t>
              </a:r>
              <a:r>
                <a:rPr lang="ru-RU" sz="20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restr[</a:t>
              </a:r>
              <a:r>
                <a:rPr lang="ru-RU" sz="20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]</a:t>
              </a:r>
              <a:endParaRPr lang="ru-RU" sz="2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43845" name="AutoShape 69"/>
            <p:cNvSpPr>
              <a:spLocks noChangeArrowheads="1"/>
            </p:cNvSpPr>
            <p:nvPr/>
          </p:nvSpPr>
          <p:spPr bwMode="auto">
            <a:xfrm>
              <a:off x="2880" y="2024"/>
              <a:ext cx="2858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effectLst/>
                </a:rPr>
                <a:t>[[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,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,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],(a2b [[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,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,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]])],[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ru-RU" sz="2000">
                  <a:solidFill>
                    <a:schemeClr val="tx1"/>
                  </a:solidFill>
                  <a:effectLst/>
                </a:rPr>
                <a:t>≠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‘A]</a:t>
              </a:r>
              <a:endParaRPr lang="ru-RU" sz="200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843868" name="Group 92"/>
          <p:cNvGrpSpPr>
            <a:grpSpLocks/>
          </p:cNvGrpSpPr>
          <p:nvPr/>
        </p:nvGrpSpPr>
        <p:grpSpPr bwMode="auto">
          <a:xfrm>
            <a:off x="71438" y="3644900"/>
            <a:ext cx="4284662" cy="2592388"/>
            <a:chOff x="45" y="2296"/>
            <a:chExt cx="2699" cy="1633"/>
          </a:xfrm>
        </p:grpSpPr>
        <p:sp>
          <p:nvSpPr>
            <p:cNvPr id="843848" name="AutoShape 72"/>
            <p:cNvSpPr>
              <a:spLocks noChangeArrowheads="1"/>
            </p:cNvSpPr>
            <p:nvPr/>
          </p:nvSpPr>
          <p:spPr bwMode="auto">
            <a:xfrm>
              <a:off x="45" y="3249"/>
              <a:ext cx="2699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effectLst/>
                </a:rPr>
                <a:t>[['A,'A,'A],'B:'B:'B:(a2b [[]])],</a:t>
              </a:r>
              <a:r>
                <a:rPr lang="ru-RU" sz="20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restr[</a:t>
              </a:r>
              <a:r>
                <a:rPr lang="ru-RU" sz="20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]</a:t>
              </a:r>
              <a:endParaRPr lang="ru-RU" sz="2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43849" name="AutoShape 73"/>
            <p:cNvSpPr>
              <a:spLocks noChangeArrowheads="1"/>
            </p:cNvSpPr>
            <p:nvPr/>
          </p:nvSpPr>
          <p:spPr bwMode="auto">
            <a:xfrm>
              <a:off x="45" y="3657"/>
              <a:ext cx="2699" cy="272"/>
            </a:xfrm>
            <a:prstGeom prst="roundRect">
              <a:avLst>
                <a:gd name="adj" fmla="val 50000"/>
              </a:avLst>
            </a:prstGeom>
            <a:solidFill>
              <a:srgbClr val="CC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effectLst/>
                </a:rPr>
                <a:t>[['A,'A,'A], ['B:'B:'B:]],</a:t>
              </a:r>
              <a:r>
                <a:rPr lang="ru-RU" sz="20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restr[</a:t>
              </a:r>
              <a:r>
                <a:rPr lang="ru-RU" sz="20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]</a:t>
              </a:r>
              <a:endParaRPr lang="ru-RU" sz="200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43856" name="AutoShape 80"/>
            <p:cNvCxnSpPr>
              <a:cxnSpLocks noChangeShapeType="1"/>
              <a:stCxn id="843846" idx="2"/>
              <a:endCxn id="843847" idx="0"/>
            </p:cNvCxnSpPr>
            <p:nvPr/>
          </p:nvCxnSpPr>
          <p:spPr bwMode="auto">
            <a:xfrm rot="5400000">
              <a:off x="1327" y="2772"/>
              <a:ext cx="136" cy="0"/>
            </a:xfrm>
            <a:prstGeom prst="straightConnector1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43857" name="AutoShape 81"/>
            <p:cNvCxnSpPr>
              <a:cxnSpLocks noChangeShapeType="1"/>
              <a:stCxn id="843847" idx="2"/>
              <a:endCxn id="843848" idx="0"/>
            </p:cNvCxnSpPr>
            <p:nvPr/>
          </p:nvCxnSpPr>
          <p:spPr bwMode="auto">
            <a:xfrm rot="5400000">
              <a:off x="1326" y="3181"/>
              <a:ext cx="137" cy="0"/>
            </a:xfrm>
            <a:prstGeom prst="straightConnector1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43858" name="AutoShape 82"/>
            <p:cNvCxnSpPr>
              <a:cxnSpLocks noChangeShapeType="1"/>
              <a:stCxn id="843848" idx="2"/>
              <a:endCxn id="843849" idx="0"/>
            </p:cNvCxnSpPr>
            <p:nvPr/>
          </p:nvCxnSpPr>
          <p:spPr bwMode="auto">
            <a:xfrm rot="5400000">
              <a:off x="1327" y="3589"/>
              <a:ext cx="136" cy="0"/>
            </a:xfrm>
            <a:prstGeom prst="straightConnector1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43847" name="AutoShape 71"/>
            <p:cNvSpPr>
              <a:spLocks noChangeArrowheads="1"/>
            </p:cNvSpPr>
            <p:nvPr/>
          </p:nvSpPr>
          <p:spPr bwMode="auto">
            <a:xfrm>
              <a:off x="45" y="2840"/>
              <a:ext cx="2699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effectLst/>
                </a:rPr>
                <a:t>[['A,'A,'A],'B:'B:(a2b [['A]])],</a:t>
              </a:r>
              <a:r>
                <a:rPr lang="ru-RU" sz="20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restr[</a:t>
              </a:r>
              <a:r>
                <a:rPr lang="ru-RU" sz="20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]</a:t>
              </a:r>
              <a:endParaRPr lang="ru-RU" sz="2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43846" name="AutoShape 70"/>
            <p:cNvSpPr>
              <a:spLocks noChangeArrowheads="1"/>
            </p:cNvSpPr>
            <p:nvPr/>
          </p:nvSpPr>
          <p:spPr bwMode="auto">
            <a:xfrm>
              <a:off x="45" y="2432"/>
              <a:ext cx="2699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effectLst/>
                </a:rPr>
                <a:t>[['A,'A,'A],'B:(a2b [['A,'A]])],</a:t>
              </a:r>
              <a:r>
                <a:rPr lang="ru-RU" sz="20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restr[</a:t>
              </a:r>
              <a:r>
                <a:rPr lang="ru-RU" sz="2000">
                  <a:solidFill>
                    <a:schemeClr val="tx1"/>
                  </a:solidFill>
                  <a:effectLst/>
                </a:rPr>
                <a:t> 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]</a:t>
              </a:r>
              <a:endParaRPr lang="ru-RU" sz="200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43855" name="AutoShape 79"/>
            <p:cNvCxnSpPr>
              <a:cxnSpLocks noChangeShapeType="1"/>
              <a:stCxn id="843844" idx="2"/>
              <a:endCxn id="843846" idx="0"/>
            </p:cNvCxnSpPr>
            <p:nvPr/>
          </p:nvCxnSpPr>
          <p:spPr bwMode="auto">
            <a:xfrm rot="5400000">
              <a:off x="1327" y="2364"/>
              <a:ext cx="136" cy="0"/>
            </a:xfrm>
            <a:prstGeom prst="straightConnector1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843869" name="Group 93"/>
          <p:cNvGrpSpPr>
            <a:grpSpLocks/>
          </p:cNvGrpSpPr>
          <p:nvPr/>
        </p:nvGrpSpPr>
        <p:grpSpPr bwMode="auto">
          <a:xfrm>
            <a:off x="4572000" y="3644900"/>
            <a:ext cx="4537075" cy="2592388"/>
            <a:chOff x="2880" y="2296"/>
            <a:chExt cx="2858" cy="1633"/>
          </a:xfrm>
        </p:grpSpPr>
        <p:sp>
          <p:nvSpPr>
            <p:cNvPr id="843853" name="AutoShape 77"/>
            <p:cNvSpPr>
              <a:spLocks noChangeArrowheads="1"/>
            </p:cNvSpPr>
            <p:nvPr/>
          </p:nvSpPr>
          <p:spPr bwMode="auto">
            <a:xfrm>
              <a:off x="2880" y="3249"/>
              <a:ext cx="2858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effectLst/>
                </a:rPr>
                <a:t>[[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,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,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],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: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: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:(a2b [[]])],[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ru-RU" sz="2000">
                  <a:solidFill>
                    <a:schemeClr val="tx1"/>
                  </a:solidFill>
                  <a:effectLst/>
                </a:rPr>
                <a:t>≠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‘A]</a:t>
              </a:r>
              <a:endParaRPr lang="ru-RU" sz="2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43854" name="AutoShape 78"/>
            <p:cNvSpPr>
              <a:spLocks noChangeArrowheads="1"/>
            </p:cNvSpPr>
            <p:nvPr/>
          </p:nvSpPr>
          <p:spPr bwMode="auto">
            <a:xfrm>
              <a:off x="2880" y="3657"/>
              <a:ext cx="2858" cy="272"/>
            </a:xfrm>
            <a:prstGeom prst="roundRect">
              <a:avLst>
                <a:gd name="adj" fmla="val 50000"/>
              </a:avLst>
            </a:prstGeom>
            <a:solidFill>
              <a:srgbClr val="CCFFCC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effectLst/>
                </a:rPr>
                <a:t>[[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,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,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],[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,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,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]],[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ru-RU" sz="2000">
                  <a:solidFill>
                    <a:schemeClr val="tx1"/>
                  </a:solidFill>
                  <a:effectLst/>
                </a:rPr>
                <a:t>≠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‘A]</a:t>
              </a:r>
              <a:endParaRPr lang="ru-RU" sz="2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43852" name="AutoShape 76"/>
            <p:cNvSpPr>
              <a:spLocks noChangeArrowheads="1"/>
            </p:cNvSpPr>
            <p:nvPr/>
          </p:nvSpPr>
          <p:spPr bwMode="auto">
            <a:xfrm>
              <a:off x="2880" y="2840"/>
              <a:ext cx="2858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effectLst/>
                </a:rPr>
                <a:t>[[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,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,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], 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: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:(a2b [[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]])],[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ru-RU" sz="2000">
                  <a:solidFill>
                    <a:schemeClr val="tx1"/>
                  </a:solidFill>
                  <a:effectLst/>
                </a:rPr>
                <a:t>≠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‘A]</a:t>
              </a:r>
              <a:endParaRPr lang="ru-RU" sz="20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43850" name="AutoShape 74"/>
            <p:cNvSpPr>
              <a:spLocks noChangeArrowheads="1"/>
            </p:cNvSpPr>
            <p:nvPr/>
          </p:nvSpPr>
          <p:spPr bwMode="auto">
            <a:xfrm>
              <a:off x="2880" y="2432"/>
              <a:ext cx="2858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effectLst/>
                </a:rPr>
                <a:t>[[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,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,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], 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:(a2b [[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,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]])],[</a:t>
              </a:r>
              <a:r>
                <a:rPr lang="en-US" sz="2000">
                  <a:solidFill>
                    <a:srgbClr val="0000CC"/>
                  </a:solidFill>
                  <a:effectLst/>
                </a:rPr>
                <a:t>A</a:t>
              </a:r>
              <a:r>
                <a:rPr lang="en-US" sz="2000" baseline="-25000">
                  <a:solidFill>
                    <a:schemeClr val="tx1"/>
                  </a:solidFill>
                  <a:effectLst/>
                </a:rPr>
                <a:t>0</a:t>
              </a:r>
              <a:r>
                <a:rPr lang="ru-RU" sz="2000">
                  <a:solidFill>
                    <a:schemeClr val="tx1"/>
                  </a:solidFill>
                  <a:effectLst/>
                </a:rPr>
                <a:t>≠</a:t>
              </a:r>
              <a:r>
                <a:rPr lang="en-US" sz="2000">
                  <a:solidFill>
                    <a:schemeClr val="tx1"/>
                  </a:solidFill>
                  <a:effectLst/>
                </a:rPr>
                <a:t>‘A]</a:t>
              </a:r>
              <a:endParaRPr lang="ru-RU" sz="200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43859" name="AutoShape 83"/>
            <p:cNvCxnSpPr>
              <a:cxnSpLocks noChangeShapeType="1"/>
              <a:stCxn id="843845" idx="2"/>
              <a:endCxn id="843850" idx="0"/>
            </p:cNvCxnSpPr>
            <p:nvPr/>
          </p:nvCxnSpPr>
          <p:spPr bwMode="auto">
            <a:xfrm rot="5400000">
              <a:off x="4241" y="2364"/>
              <a:ext cx="136" cy="0"/>
            </a:xfrm>
            <a:prstGeom prst="straightConnector1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43860" name="AutoShape 84"/>
            <p:cNvCxnSpPr>
              <a:cxnSpLocks noChangeShapeType="1"/>
              <a:stCxn id="843850" idx="2"/>
              <a:endCxn id="843852" idx="0"/>
            </p:cNvCxnSpPr>
            <p:nvPr/>
          </p:nvCxnSpPr>
          <p:spPr bwMode="auto">
            <a:xfrm rot="5400000">
              <a:off x="4241" y="2772"/>
              <a:ext cx="136" cy="0"/>
            </a:xfrm>
            <a:prstGeom prst="straightConnector1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43861" name="AutoShape 85"/>
            <p:cNvCxnSpPr>
              <a:cxnSpLocks noChangeShapeType="1"/>
              <a:stCxn id="843852" idx="2"/>
              <a:endCxn id="843853" idx="0"/>
            </p:cNvCxnSpPr>
            <p:nvPr/>
          </p:nvCxnSpPr>
          <p:spPr bwMode="auto">
            <a:xfrm rot="5400000">
              <a:off x="4240" y="3181"/>
              <a:ext cx="137" cy="0"/>
            </a:xfrm>
            <a:prstGeom prst="straightConnector1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43862" name="AutoShape 86"/>
            <p:cNvCxnSpPr>
              <a:cxnSpLocks noChangeShapeType="1"/>
              <a:stCxn id="843853" idx="2"/>
              <a:endCxn id="843854" idx="0"/>
            </p:cNvCxnSpPr>
            <p:nvPr/>
          </p:nvCxnSpPr>
          <p:spPr bwMode="auto">
            <a:xfrm rot="5400000">
              <a:off x="4241" y="3589"/>
              <a:ext cx="136" cy="0"/>
            </a:xfrm>
            <a:prstGeom prst="straightConnector1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4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84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84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84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84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8438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843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0"/>
                                        <p:tgtEl>
                                          <p:spTgt spid="843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0"/>
                                        <p:tgtEl>
                                          <p:spTgt spid="843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3839" grpId="0" animBg="1"/>
      <p:bldP spid="843839" grpId="1" animBg="1"/>
      <p:bldP spid="843793" grpId="0" animBg="1"/>
      <p:bldP spid="843840" grpId="0" animBg="1"/>
      <p:bldP spid="84384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Backpropagation</a:t>
            </a:r>
            <a:endParaRPr lang="ru-RU" sz="4000"/>
          </a:p>
        </p:txBody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157913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Пусть заказ на инверсное вычисление </a:t>
            </a:r>
            <a:r>
              <a:rPr lang="en-US" sz="2400" b="1"/>
              <a:t>p</a:t>
            </a:r>
            <a:r>
              <a:rPr lang="en-US" sz="2400"/>
              <a:t> </a:t>
            </a:r>
            <a:r>
              <a:rPr lang="ru-RU" sz="2400"/>
              <a:t>и</a:t>
            </a:r>
            <a:r>
              <a:rPr lang="en-US" sz="2400"/>
              <a:t>	</a:t>
            </a:r>
            <a:r>
              <a:rPr lang="en-US" sz="2400" b="1">
                <a:solidFill>
                  <a:srgbClr val="800000"/>
                </a:solidFill>
              </a:rPr>
              <a:t>C</a:t>
            </a:r>
            <a:r>
              <a:rPr lang="en-US" sz="2400" b="1" baseline="30000"/>
              <a:t>0</a:t>
            </a:r>
            <a:r>
              <a:rPr lang="en-US" sz="2400" b="1" baseline="-25000"/>
              <a:t>io</a:t>
            </a:r>
            <a:r>
              <a:rPr lang="en-US" sz="2400" b="1"/>
              <a:t>=((cxs</a:t>
            </a:r>
            <a:r>
              <a:rPr lang="en-US" sz="2400" b="1" baseline="30000"/>
              <a:t>0</a:t>
            </a:r>
            <a:r>
              <a:rPr lang="en-US" sz="2400" b="1" baseline="-25000"/>
              <a:t>i</a:t>
            </a:r>
            <a:r>
              <a:rPr lang="en-US" sz="2400" b="1"/>
              <a:t>, cx</a:t>
            </a:r>
            <a:r>
              <a:rPr lang="en-US" sz="2400" b="1" baseline="30000"/>
              <a:t>0</a:t>
            </a:r>
            <a:r>
              <a:rPr lang="en-US" sz="2400" b="1" baseline="-25000"/>
              <a:t>o</a:t>
            </a:r>
            <a:r>
              <a:rPr lang="en-US" sz="2400" b="1"/>
              <a:t>), rs</a:t>
            </a:r>
            <a:r>
              <a:rPr lang="en-US" sz="2400" b="1" baseline="30000"/>
              <a:t>0</a:t>
            </a:r>
            <a:r>
              <a:rPr lang="en-US" sz="2400" b="1"/>
              <a:t>)</a:t>
            </a:r>
          </a:p>
          <a:p>
            <a:pPr>
              <a:lnSpc>
                <a:spcPct val="90000"/>
              </a:lnSpc>
            </a:pPr>
            <a:r>
              <a:rPr lang="ru-RU" sz="2400"/>
              <a:t>Пусть у текущей вершины</a:t>
            </a:r>
            <a:r>
              <a:rPr lang="en-US" sz="2400"/>
              <a:t> </a:t>
            </a:r>
            <a:r>
              <a:rPr lang="en-US" sz="2400" b="1"/>
              <a:t>k</a:t>
            </a:r>
            <a:r>
              <a:rPr lang="ru-RU" sz="2400" b="1"/>
              <a:t> </a:t>
            </a:r>
            <a:r>
              <a:rPr lang="ru-RU" sz="2400"/>
              <a:t>класс достижимости:</a:t>
            </a:r>
            <a:br>
              <a:rPr lang="ru-RU" sz="2400"/>
            </a:br>
            <a:r>
              <a:rPr lang="ru-RU" sz="2400"/>
              <a:t>	</a:t>
            </a:r>
            <a:r>
              <a:rPr lang="en-US" sz="2400" b="1">
                <a:solidFill>
                  <a:srgbClr val="800000"/>
                </a:solidFill>
              </a:rPr>
              <a:t>C</a:t>
            </a:r>
            <a:r>
              <a:rPr lang="en-US" sz="2400" b="1" baseline="30000"/>
              <a:t>k</a:t>
            </a:r>
            <a:r>
              <a:rPr lang="en-US" sz="2400" b="1" baseline="-25000"/>
              <a:t>in</a:t>
            </a:r>
            <a:r>
              <a:rPr lang="en-US" sz="2400" b="1"/>
              <a:t> =</a:t>
            </a:r>
            <a:r>
              <a:rPr lang="ru-RU" sz="2400" b="1"/>
              <a:t> </a:t>
            </a:r>
            <a:r>
              <a:rPr lang="en-US" sz="2400" b="1"/>
              <a:t>(cxs</a:t>
            </a:r>
            <a:r>
              <a:rPr lang="en-US" sz="2400" b="1" baseline="30000"/>
              <a:t>k</a:t>
            </a:r>
            <a:r>
              <a:rPr lang="en-US" sz="2400" b="1" baseline="-25000"/>
              <a:t>i</a:t>
            </a:r>
            <a:r>
              <a:rPr lang="en-US" sz="2400" b="1"/>
              <a:t>, rs</a:t>
            </a:r>
            <a:r>
              <a:rPr lang="en-US" sz="2400" b="1" baseline="30000"/>
              <a:t>k</a:t>
            </a:r>
            <a:r>
              <a:rPr lang="en-US" sz="2400" b="1"/>
              <a:t>)</a:t>
            </a:r>
            <a:r>
              <a:rPr lang="ru-RU" sz="2400" b="1"/>
              <a:t/>
            </a:r>
            <a:br>
              <a:rPr lang="ru-RU" sz="2400" b="1"/>
            </a:br>
            <a:r>
              <a:rPr lang="ru-RU" sz="2400"/>
              <a:t>конфигурация:</a:t>
            </a:r>
            <a:br>
              <a:rPr lang="ru-RU" sz="2400"/>
            </a:br>
            <a:r>
              <a:rPr lang="ru-RU" sz="2400"/>
              <a:t>	</a:t>
            </a:r>
            <a:r>
              <a:rPr lang="en-US" sz="2400" b="1"/>
              <a:t>c</a:t>
            </a:r>
            <a:r>
              <a:rPr lang="en-US" sz="2400" b="1" baseline="30000"/>
              <a:t>k</a:t>
            </a:r>
            <a:r>
              <a:rPr lang="en-US" sz="2400" b="1"/>
              <a:t> = (cs</a:t>
            </a:r>
            <a:r>
              <a:rPr lang="en-US" sz="2400" b="1" baseline="30000"/>
              <a:t>k</a:t>
            </a:r>
            <a:r>
              <a:rPr lang="en-US" sz="2400" b="1"/>
              <a:t>, rs</a:t>
            </a:r>
            <a:r>
              <a:rPr lang="en-US" sz="2400" b="1" baseline="30000"/>
              <a:t>k</a:t>
            </a:r>
            <a:r>
              <a:rPr lang="en-US" sz="2400" b="1"/>
              <a:t>)</a:t>
            </a:r>
            <a:r>
              <a:rPr lang="ru-RU" sz="2400" b="1"/>
              <a:t/>
            </a:r>
            <a:br>
              <a:rPr lang="ru-RU" sz="2400" b="1"/>
            </a:br>
            <a:r>
              <a:rPr lang="ru-RU" sz="2400"/>
              <a:t>аппроксимация </a:t>
            </a:r>
            <a:r>
              <a:rPr lang="en-US" sz="2400"/>
              <a:t>io-</a:t>
            </a:r>
            <a:r>
              <a:rPr lang="ru-RU" sz="2400"/>
              <a:t>класса:</a:t>
            </a:r>
            <a:br>
              <a:rPr lang="ru-RU" sz="2400"/>
            </a:br>
            <a:r>
              <a:rPr lang="ru-RU" sz="2400"/>
              <a:t>	</a:t>
            </a:r>
            <a:r>
              <a:rPr lang="en-US" sz="2400" b="1">
                <a:solidFill>
                  <a:srgbClr val="800000"/>
                </a:solidFill>
              </a:rPr>
              <a:t>C</a:t>
            </a:r>
            <a:r>
              <a:rPr lang="en-US" sz="2400" b="1" baseline="30000"/>
              <a:t>k</a:t>
            </a:r>
            <a:r>
              <a:rPr lang="en-US" sz="2400" b="1" baseline="-25000"/>
              <a:t>i</a:t>
            </a:r>
            <a:r>
              <a:rPr lang="ru-RU" sz="2400" b="1" baseline="-25000"/>
              <a:t>о</a:t>
            </a:r>
            <a:r>
              <a:rPr lang="en-US" sz="2400" b="1"/>
              <a:t> =</a:t>
            </a:r>
            <a:r>
              <a:rPr lang="ru-RU" sz="2400" b="1"/>
              <a:t> (</a:t>
            </a:r>
            <a:r>
              <a:rPr lang="en-US" sz="2400" b="1"/>
              <a:t>(cxs</a:t>
            </a:r>
            <a:r>
              <a:rPr lang="en-US" sz="2400" b="1" baseline="30000"/>
              <a:t>k</a:t>
            </a:r>
            <a:r>
              <a:rPr lang="en-US" sz="2400" b="1" baseline="-25000"/>
              <a:t>i</a:t>
            </a:r>
            <a:r>
              <a:rPr lang="en-US" sz="2400" b="1"/>
              <a:t>, cx</a:t>
            </a:r>
            <a:r>
              <a:rPr lang="en-US" sz="2400" b="1" baseline="30000"/>
              <a:t>k</a:t>
            </a:r>
            <a:r>
              <a:rPr lang="en-US" sz="2400" b="1" baseline="-25000"/>
              <a:t>o</a:t>
            </a:r>
            <a:r>
              <a:rPr lang="ru-RU" sz="2400" b="1"/>
              <a:t>),</a:t>
            </a:r>
            <a:r>
              <a:rPr lang="en-US" sz="2400" b="1"/>
              <a:t> rs</a:t>
            </a:r>
            <a:r>
              <a:rPr lang="en-US" sz="2400" b="1" baseline="30000"/>
              <a:t>k</a:t>
            </a:r>
            <a:r>
              <a:rPr lang="en-US" sz="2400" b="1"/>
              <a:t>)</a:t>
            </a:r>
            <a:r>
              <a:rPr lang="ru-RU" sz="2400" b="1"/>
              <a:t>,</a:t>
            </a:r>
            <a:br>
              <a:rPr lang="ru-RU" sz="2400" b="1"/>
            </a:br>
            <a:r>
              <a:rPr lang="ru-RU" sz="2400" b="1"/>
              <a:t>	</a:t>
            </a:r>
            <a:r>
              <a:rPr lang="ru-RU" sz="2400"/>
              <a:t>где</a:t>
            </a:r>
            <a:r>
              <a:rPr lang="en-US" sz="2400"/>
              <a:t> </a:t>
            </a:r>
            <a:r>
              <a:rPr lang="en-US" sz="2400" b="1"/>
              <a:t>cx</a:t>
            </a:r>
            <a:r>
              <a:rPr lang="en-US" sz="2400" b="1" baseline="30000"/>
              <a:t>k</a:t>
            </a:r>
            <a:r>
              <a:rPr lang="en-US" sz="2400" b="1" baseline="-25000"/>
              <a:t>o</a:t>
            </a:r>
            <a:r>
              <a:rPr lang="en-US" sz="2400" b="1"/>
              <a:t> = skel(cs</a:t>
            </a:r>
            <a:r>
              <a:rPr lang="en-US" sz="2400" b="1" baseline="30000"/>
              <a:t>k</a:t>
            </a:r>
            <a:r>
              <a:rPr lang="en-US" sz="2400" b="1"/>
              <a:t>)</a:t>
            </a:r>
            <a:endParaRPr lang="ru-RU" sz="2400" b="1"/>
          </a:p>
          <a:p>
            <a:pPr>
              <a:lnSpc>
                <a:spcPct val="90000"/>
              </a:lnSpc>
            </a:pPr>
            <a:r>
              <a:rPr lang="ru-RU" sz="2400"/>
              <a:t>Тогда, если</a:t>
            </a:r>
            <a:r>
              <a:rPr lang="en-US" sz="2400"/>
              <a:t/>
            </a:r>
            <a:br>
              <a:rPr lang="en-US" sz="2400"/>
            </a:br>
            <a:r>
              <a:rPr lang="en-US" sz="2400"/>
              <a:t>	</a:t>
            </a:r>
            <a:r>
              <a:rPr lang="en-US" sz="2400" b="1">
                <a:solidFill>
                  <a:srgbClr val="800000"/>
                </a:solidFill>
              </a:rPr>
              <a:t>C</a:t>
            </a:r>
            <a:r>
              <a:rPr lang="en-US" sz="2400" b="1" baseline="30000"/>
              <a:t>k</a:t>
            </a:r>
            <a:r>
              <a:rPr lang="en-US" sz="2400" b="1" baseline="-25000"/>
              <a:t>i</a:t>
            </a:r>
            <a:r>
              <a:rPr lang="ru-RU" sz="2400" b="1" baseline="-25000"/>
              <a:t>о</a:t>
            </a:r>
            <a:r>
              <a:rPr lang="en-US" sz="2400" b="1"/>
              <a:t>.^. </a:t>
            </a:r>
            <a:r>
              <a:rPr lang="en-US" sz="2400" b="1">
                <a:solidFill>
                  <a:srgbClr val="800000"/>
                </a:solidFill>
              </a:rPr>
              <a:t>C</a:t>
            </a:r>
            <a:r>
              <a:rPr lang="en-US" sz="2400" b="1" baseline="30000"/>
              <a:t>0</a:t>
            </a:r>
            <a:r>
              <a:rPr lang="en-US" sz="2400" b="1" baseline="-25000"/>
              <a:t>io</a:t>
            </a:r>
            <a:r>
              <a:rPr lang="en-US" sz="2400" b="1"/>
              <a:t> = [(s,rs)]</a:t>
            </a:r>
            <a:r>
              <a:rPr lang="en-US" sz="2400"/>
              <a:t>,</a:t>
            </a:r>
            <a:br>
              <a:rPr lang="en-US" sz="2400"/>
            </a:br>
            <a:r>
              <a:rPr lang="ru-RU" sz="2400"/>
              <a:t>то к текущей вершине можно применить сужение </a:t>
            </a:r>
            <a:r>
              <a:rPr lang="en-US" sz="2400" b="1"/>
              <a:t>(s,rs)</a:t>
            </a:r>
            <a:endParaRPr lang="ru-RU" sz="2400"/>
          </a:p>
        </p:txBody>
      </p:sp>
      <p:grpSp>
        <p:nvGrpSpPr>
          <p:cNvPr id="847876" name="Group 4"/>
          <p:cNvGrpSpPr>
            <a:grpSpLocks/>
          </p:cNvGrpSpPr>
          <p:nvPr/>
        </p:nvGrpSpPr>
        <p:grpSpPr bwMode="auto">
          <a:xfrm>
            <a:off x="6996113" y="889000"/>
            <a:ext cx="2055812" cy="1603375"/>
            <a:chOff x="4415" y="709"/>
            <a:chExt cx="1295" cy="1010"/>
          </a:xfrm>
        </p:grpSpPr>
        <p:sp>
          <p:nvSpPr>
            <p:cNvPr id="847877" name="AutoShape 5"/>
            <p:cNvSpPr>
              <a:spLocks noChangeArrowheads="1"/>
            </p:cNvSpPr>
            <p:nvPr/>
          </p:nvSpPr>
          <p:spPr bwMode="auto">
            <a:xfrm>
              <a:off x="4737" y="709"/>
              <a:ext cx="651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57150" cmpd="thinThick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prev</a:t>
              </a:r>
              <a:endParaRPr lang="ru-RU" sz="24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47878" name="AutoShape 6"/>
            <p:cNvSpPr>
              <a:spLocks noChangeArrowheads="1"/>
            </p:cNvSpPr>
            <p:nvPr/>
          </p:nvSpPr>
          <p:spPr bwMode="auto">
            <a:xfrm>
              <a:off x="4528" y="1447"/>
              <a:ext cx="1068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=(cs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,rs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)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47879" name="AutoShape 7"/>
            <p:cNvCxnSpPr>
              <a:cxnSpLocks noChangeShapeType="1"/>
              <a:stCxn id="847877" idx="2"/>
              <a:endCxn id="847878" idx="0"/>
            </p:cNvCxnSpPr>
            <p:nvPr/>
          </p:nvCxnSpPr>
          <p:spPr bwMode="auto">
            <a:xfrm rot="5400000">
              <a:off x="4839" y="1222"/>
              <a:ext cx="448" cy="1"/>
            </a:xfrm>
            <a:prstGeom prst="curvedConnector3">
              <a:avLst>
                <a:gd name="adj1" fmla="val 47991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grpSp>
          <p:nvGrpSpPr>
            <p:cNvPr id="847880" name="Group 8"/>
            <p:cNvGrpSpPr>
              <a:grpSpLocks/>
            </p:cNvGrpSpPr>
            <p:nvPr/>
          </p:nvGrpSpPr>
          <p:grpSpPr bwMode="auto">
            <a:xfrm>
              <a:off x="4415" y="1076"/>
              <a:ext cx="1295" cy="273"/>
              <a:chOff x="3527" y="1481"/>
              <a:chExt cx="1295" cy="273"/>
            </a:xfrm>
          </p:grpSpPr>
          <p:sp>
            <p:nvSpPr>
              <p:cNvPr id="847881" name="AutoShape 9"/>
              <p:cNvSpPr>
                <a:spLocks noChangeArrowheads="1"/>
              </p:cNvSpPr>
              <p:nvPr/>
            </p:nvSpPr>
            <p:spPr bwMode="auto">
              <a:xfrm>
                <a:off x="3527" y="1481"/>
                <a:ext cx="407" cy="272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847882" name="AutoShape 10"/>
              <p:cNvSpPr>
                <a:spLocks noChangeArrowheads="1"/>
              </p:cNvSpPr>
              <p:nvPr/>
            </p:nvSpPr>
            <p:spPr bwMode="auto">
              <a:xfrm>
                <a:off x="4415" y="1482"/>
                <a:ext cx="407" cy="272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  <a:effectLst/>
                </a:endParaRPr>
              </a:p>
            </p:txBody>
          </p:sp>
        </p:grpSp>
        <p:cxnSp>
          <p:nvCxnSpPr>
            <p:cNvPr id="847883" name="AutoShape 11"/>
            <p:cNvCxnSpPr>
              <a:cxnSpLocks noChangeShapeType="1"/>
              <a:stCxn id="847877" idx="3"/>
              <a:endCxn id="847882" idx="0"/>
            </p:cNvCxnSpPr>
            <p:nvPr/>
          </p:nvCxnSpPr>
          <p:spPr bwMode="auto">
            <a:xfrm>
              <a:off x="5406" y="845"/>
              <a:ext cx="101" cy="232"/>
            </a:xfrm>
            <a:prstGeom prst="curvedConnector2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47884" name="AutoShape 12"/>
            <p:cNvCxnSpPr>
              <a:cxnSpLocks noChangeShapeType="1"/>
              <a:stCxn id="847877" idx="1"/>
              <a:endCxn id="847881" idx="0"/>
            </p:cNvCxnSpPr>
            <p:nvPr/>
          </p:nvCxnSpPr>
          <p:spPr bwMode="auto">
            <a:xfrm rot="10800000" flipV="1">
              <a:off x="4619" y="845"/>
              <a:ext cx="100" cy="231"/>
            </a:xfrm>
            <a:prstGeom prst="curvedConnector2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847900" name="Group 28"/>
          <p:cNvGrpSpPr>
            <a:grpSpLocks/>
          </p:cNvGrpSpPr>
          <p:nvPr/>
        </p:nvGrpSpPr>
        <p:grpSpPr bwMode="auto">
          <a:xfrm>
            <a:off x="6967538" y="3611563"/>
            <a:ext cx="2055812" cy="1603375"/>
            <a:chOff x="4389" y="2275"/>
            <a:chExt cx="1295" cy="1010"/>
          </a:xfrm>
        </p:grpSpPr>
        <p:sp>
          <p:nvSpPr>
            <p:cNvPr id="847885" name="AutoShape 13"/>
            <p:cNvSpPr>
              <a:spLocks noChangeArrowheads="1"/>
            </p:cNvSpPr>
            <p:nvPr/>
          </p:nvSpPr>
          <p:spPr bwMode="auto">
            <a:xfrm>
              <a:off x="4711" y="2275"/>
              <a:ext cx="651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57150" cmpd="thinThick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prev</a:t>
              </a:r>
              <a:endParaRPr lang="ru-RU" sz="24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47886" name="AutoShape 14"/>
            <p:cNvSpPr>
              <a:spLocks noChangeArrowheads="1"/>
            </p:cNvSpPr>
            <p:nvPr/>
          </p:nvSpPr>
          <p:spPr bwMode="auto">
            <a:xfrm>
              <a:off x="4502" y="3013"/>
              <a:ext cx="1068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=(cs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,rs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)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47887" name="AutoShape 15"/>
            <p:cNvCxnSpPr>
              <a:cxnSpLocks noChangeShapeType="1"/>
              <a:stCxn id="847885" idx="2"/>
              <a:endCxn id="847886" idx="0"/>
            </p:cNvCxnSpPr>
            <p:nvPr/>
          </p:nvCxnSpPr>
          <p:spPr bwMode="auto">
            <a:xfrm rot="5400000">
              <a:off x="4813" y="2788"/>
              <a:ext cx="448" cy="1"/>
            </a:xfrm>
            <a:prstGeom prst="curvedConnector3">
              <a:avLst>
                <a:gd name="adj1" fmla="val 47991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grpSp>
          <p:nvGrpSpPr>
            <p:cNvPr id="847888" name="Group 16"/>
            <p:cNvGrpSpPr>
              <a:grpSpLocks/>
            </p:cNvGrpSpPr>
            <p:nvPr/>
          </p:nvGrpSpPr>
          <p:grpSpPr bwMode="auto">
            <a:xfrm>
              <a:off x="4389" y="2642"/>
              <a:ext cx="1295" cy="273"/>
              <a:chOff x="3527" y="1481"/>
              <a:chExt cx="1295" cy="273"/>
            </a:xfrm>
          </p:grpSpPr>
          <p:sp>
            <p:nvSpPr>
              <p:cNvPr id="847889" name="AutoShape 17"/>
              <p:cNvSpPr>
                <a:spLocks noChangeArrowheads="1"/>
              </p:cNvSpPr>
              <p:nvPr/>
            </p:nvSpPr>
            <p:spPr bwMode="auto">
              <a:xfrm>
                <a:off x="3527" y="1481"/>
                <a:ext cx="407" cy="272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847890" name="AutoShape 18"/>
              <p:cNvSpPr>
                <a:spLocks noChangeArrowheads="1"/>
              </p:cNvSpPr>
              <p:nvPr/>
            </p:nvSpPr>
            <p:spPr bwMode="auto">
              <a:xfrm>
                <a:off x="4415" y="1482"/>
                <a:ext cx="407" cy="272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  <a:effectLst/>
                </a:endParaRPr>
              </a:p>
            </p:txBody>
          </p:sp>
        </p:grpSp>
        <p:cxnSp>
          <p:nvCxnSpPr>
            <p:cNvPr id="847891" name="AutoShape 19"/>
            <p:cNvCxnSpPr>
              <a:cxnSpLocks noChangeShapeType="1"/>
              <a:stCxn id="847885" idx="3"/>
              <a:endCxn id="847890" idx="0"/>
            </p:cNvCxnSpPr>
            <p:nvPr/>
          </p:nvCxnSpPr>
          <p:spPr bwMode="auto">
            <a:xfrm>
              <a:off x="5380" y="2411"/>
              <a:ext cx="101" cy="232"/>
            </a:xfrm>
            <a:prstGeom prst="curvedConnector2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47892" name="AutoShape 20"/>
            <p:cNvCxnSpPr>
              <a:cxnSpLocks noChangeShapeType="1"/>
              <a:stCxn id="847885" idx="1"/>
              <a:endCxn id="847889" idx="0"/>
            </p:cNvCxnSpPr>
            <p:nvPr/>
          </p:nvCxnSpPr>
          <p:spPr bwMode="auto">
            <a:xfrm rot="10800000" flipV="1">
              <a:off x="4593" y="2411"/>
              <a:ext cx="100" cy="231"/>
            </a:xfrm>
            <a:prstGeom prst="curvedConnector2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847893" name="AutoShape 21"/>
          <p:cNvSpPr>
            <a:spLocks noChangeArrowheads="1"/>
          </p:cNvSpPr>
          <p:nvPr/>
        </p:nvSpPr>
        <p:spPr bwMode="auto">
          <a:xfrm>
            <a:off x="7740650" y="2565400"/>
            <a:ext cx="644525" cy="863600"/>
          </a:xfrm>
          <a:prstGeom prst="downArrow">
            <a:avLst>
              <a:gd name="adj1" fmla="val 50000"/>
              <a:gd name="adj2" fmla="val 33498"/>
            </a:avLst>
          </a:prstGeom>
          <a:gradFill rotWithShape="1">
            <a:gsLst>
              <a:gs pos="0">
                <a:schemeClr val="bg1"/>
              </a:gs>
              <a:gs pos="100000">
                <a:srgbClr val="66FF33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47901" name="Group 29"/>
          <p:cNvGrpSpPr>
            <a:grpSpLocks/>
          </p:cNvGrpSpPr>
          <p:nvPr/>
        </p:nvGrpSpPr>
        <p:grpSpPr bwMode="auto">
          <a:xfrm>
            <a:off x="7146925" y="5214938"/>
            <a:ext cx="1739900" cy="1166812"/>
            <a:chOff x="4502" y="3285"/>
            <a:chExt cx="1096" cy="735"/>
          </a:xfrm>
        </p:grpSpPr>
        <p:sp>
          <p:nvSpPr>
            <p:cNvPr id="847897" name="AutoShape 25"/>
            <p:cNvSpPr>
              <a:spLocks noChangeArrowheads="1"/>
            </p:cNvSpPr>
            <p:nvPr/>
          </p:nvSpPr>
          <p:spPr bwMode="auto">
            <a:xfrm>
              <a:off x="4502" y="3748"/>
              <a:ext cx="1068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/.s/.rs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47898" name="AutoShape 26"/>
            <p:cNvCxnSpPr>
              <a:cxnSpLocks noChangeShapeType="1"/>
              <a:stCxn id="847886" idx="2"/>
              <a:endCxn id="847897" idx="0"/>
            </p:cNvCxnSpPr>
            <p:nvPr/>
          </p:nvCxnSpPr>
          <p:spPr bwMode="auto">
            <a:xfrm rot="5400000">
              <a:off x="4804" y="3517"/>
              <a:ext cx="463" cy="0"/>
            </a:xfrm>
            <a:prstGeom prst="straightConnector1">
              <a:avLst/>
            </a:prstGeom>
            <a:noFill/>
            <a:ln w="28575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ffectLst/>
          </p:spPr>
        </p:cxnSp>
        <p:sp>
          <p:nvSpPr>
            <p:cNvPr id="847899" name="Text Box 27"/>
            <p:cNvSpPr txBox="1">
              <a:spLocks noChangeArrowheads="1"/>
            </p:cNvSpPr>
            <p:nvPr/>
          </p:nvSpPr>
          <p:spPr bwMode="auto">
            <a:xfrm>
              <a:off x="5012" y="3385"/>
              <a:ext cx="58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  <a:effectLst/>
                </a:rPr>
                <a:t>(s,rs)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84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4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9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Отсечение бесперспективных поддеревьев и </a:t>
            </a:r>
            <a:r>
              <a:rPr lang="en-US" sz="3600"/>
              <a:t>Backpropagation</a:t>
            </a:r>
            <a:endParaRPr lang="ru-RU" sz="3600"/>
          </a:p>
        </p:txBody>
      </p:sp>
      <p:sp>
        <p:nvSpPr>
          <p:cNvPr id="84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" y="1600200"/>
            <a:ext cx="4338638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Пусть заказ на инверсное вычисление </a:t>
            </a:r>
            <a:r>
              <a:rPr lang="en-US" sz="2400" b="1"/>
              <a:t>p</a:t>
            </a:r>
            <a:r>
              <a:rPr lang="en-US" sz="2400"/>
              <a:t> </a:t>
            </a:r>
            <a:r>
              <a:rPr lang="ru-RU" sz="2400"/>
              <a:t>и</a:t>
            </a:r>
            <a:br>
              <a:rPr lang="ru-RU" sz="2400"/>
            </a:br>
            <a:r>
              <a:rPr lang="en-US" sz="2400"/>
              <a:t>   </a:t>
            </a:r>
            <a:r>
              <a:rPr lang="en-US" sz="2400" b="1">
                <a:solidFill>
                  <a:srgbClr val="800000"/>
                </a:solidFill>
              </a:rPr>
              <a:t>C</a:t>
            </a:r>
            <a:r>
              <a:rPr lang="en-US" sz="2400" b="1" baseline="30000"/>
              <a:t>0</a:t>
            </a:r>
            <a:r>
              <a:rPr lang="en-US" sz="2400" b="1" baseline="-25000"/>
              <a:t>io</a:t>
            </a:r>
            <a:r>
              <a:rPr lang="en-US" sz="2400" b="1"/>
              <a:t>=((cxs</a:t>
            </a:r>
            <a:r>
              <a:rPr lang="en-US" sz="2400" b="1" baseline="30000"/>
              <a:t>0</a:t>
            </a:r>
            <a:r>
              <a:rPr lang="en-US" sz="2400" b="1" baseline="-25000"/>
              <a:t>i</a:t>
            </a:r>
            <a:r>
              <a:rPr lang="en-US" sz="2400" b="1"/>
              <a:t>, cx</a:t>
            </a:r>
            <a:r>
              <a:rPr lang="en-US" sz="2400" b="1" baseline="30000"/>
              <a:t>0</a:t>
            </a:r>
            <a:r>
              <a:rPr lang="en-US" sz="2400" b="1" baseline="-25000"/>
              <a:t>o</a:t>
            </a:r>
            <a:r>
              <a:rPr lang="en-US" sz="2400" b="1"/>
              <a:t>), rs</a:t>
            </a:r>
            <a:r>
              <a:rPr lang="en-US" sz="2400" b="1" baseline="30000"/>
              <a:t>0</a:t>
            </a:r>
            <a:r>
              <a:rPr lang="en-US" sz="2400" b="1"/>
              <a:t>)</a:t>
            </a:r>
          </a:p>
          <a:p>
            <a:pPr>
              <a:lnSpc>
                <a:spcPct val="80000"/>
              </a:lnSpc>
            </a:pPr>
            <a:r>
              <a:rPr lang="ru-RU" sz="2400"/>
              <a:t>Пусть у текущей вершины</a:t>
            </a:r>
            <a:r>
              <a:rPr lang="en-US" sz="2400"/>
              <a:t> </a:t>
            </a:r>
            <a:r>
              <a:rPr lang="en-US" sz="2400" b="1"/>
              <a:t>k</a:t>
            </a:r>
            <a:r>
              <a:rPr lang="ru-RU" sz="2400" b="1"/>
              <a:t> </a:t>
            </a:r>
            <a:r>
              <a:rPr lang="ru-RU" sz="2400"/>
              <a:t>класс достижимости:</a:t>
            </a:r>
            <a:br>
              <a:rPr lang="ru-RU" sz="2400"/>
            </a:br>
            <a:r>
              <a:rPr lang="en-US" sz="2400"/>
              <a:t>   </a:t>
            </a:r>
            <a:r>
              <a:rPr lang="en-US" sz="2400" b="1">
                <a:solidFill>
                  <a:srgbClr val="800000"/>
                </a:solidFill>
              </a:rPr>
              <a:t>C</a:t>
            </a:r>
            <a:r>
              <a:rPr lang="en-US" sz="2400" b="1" baseline="30000"/>
              <a:t>k</a:t>
            </a:r>
            <a:r>
              <a:rPr lang="en-US" sz="2400" b="1" baseline="-25000"/>
              <a:t>in</a:t>
            </a:r>
            <a:r>
              <a:rPr lang="en-US" sz="2400" b="1"/>
              <a:t> =</a:t>
            </a:r>
            <a:r>
              <a:rPr lang="ru-RU" sz="2400" b="1"/>
              <a:t> </a:t>
            </a:r>
            <a:r>
              <a:rPr lang="en-US" sz="2400" b="1"/>
              <a:t>(cxs</a:t>
            </a:r>
            <a:r>
              <a:rPr lang="en-US" sz="2400" b="1" baseline="30000"/>
              <a:t>k</a:t>
            </a:r>
            <a:r>
              <a:rPr lang="en-US" sz="2400" b="1" baseline="-25000"/>
              <a:t>i</a:t>
            </a:r>
            <a:r>
              <a:rPr lang="en-US" sz="2400" b="1"/>
              <a:t>, rs</a:t>
            </a:r>
            <a:r>
              <a:rPr lang="en-US" sz="2400" b="1" baseline="30000"/>
              <a:t>k</a:t>
            </a:r>
            <a:r>
              <a:rPr lang="en-US" sz="2400" b="1"/>
              <a:t>)</a:t>
            </a:r>
            <a:r>
              <a:rPr lang="ru-RU" sz="2400" b="1"/>
              <a:t/>
            </a:r>
            <a:br>
              <a:rPr lang="ru-RU" sz="2400" b="1"/>
            </a:br>
            <a:r>
              <a:rPr lang="ru-RU" sz="2400"/>
              <a:t>конфигурация:</a:t>
            </a:r>
            <a:br>
              <a:rPr lang="ru-RU" sz="2400"/>
            </a:br>
            <a:r>
              <a:rPr lang="en-US" sz="2400"/>
              <a:t>   </a:t>
            </a:r>
            <a:r>
              <a:rPr lang="en-US" sz="2400" b="1"/>
              <a:t>c</a:t>
            </a:r>
            <a:r>
              <a:rPr lang="en-US" sz="2400" b="1" baseline="30000"/>
              <a:t>k</a:t>
            </a:r>
            <a:r>
              <a:rPr lang="en-US" sz="2400" b="1"/>
              <a:t> = (cs</a:t>
            </a:r>
            <a:r>
              <a:rPr lang="en-US" sz="2400" b="1" baseline="30000"/>
              <a:t>k</a:t>
            </a:r>
            <a:r>
              <a:rPr lang="en-US" sz="2400" b="1"/>
              <a:t>, rs</a:t>
            </a:r>
            <a:r>
              <a:rPr lang="en-US" sz="2400" b="1" baseline="30000"/>
              <a:t>k</a:t>
            </a:r>
            <a:r>
              <a:rPr lang="en-US" sz="2400" b="1"/>
              <a:t>)</a:t>
            </a:r>
            <a:r>
              <a:rPr lang="ru-RU" sz="2400" b="1"/>
              <a:t/>
            </a:r>
            <a:br>
              <a:rPr lang="ru-RU" sz="2400" b="1"/>
            </a:br>
            <a:r>
              <a:rPr lang="ru-RU" sz="2400"/>
              <a:t>аппроксимация </a:t>
            </a:r>
            <a:r>
              <a:rPr lang="en-US" sz="2400"/>
              <a:t>io-</a:t>
            </a:r>
            <a:r>
              <a:rPr lang="ru-RU" sz="2400"/>
              <a:t>класса:</a:t>
            </a:r>
            <a:br>
              <a:rPr lang="ru-RU" sz="2400"/>
            </a:br>
            <a:r>
              <a:rPr lang="en-US" sz="2400"/>
              <a:t>   </a:t>
            </a:r>
            <a:r>
              <a:rPr lang="en-US" sz="2400" b="1">
                <a:solidFill>
                  <a:srgbClr val="800000"/>
                </a:solidFill>
              </a:rPr>
              <a:t>C</a:t>
            </a:r>
            <a:r>
              <a:rPr lang="en-US" sz="2400" b="1" baseline="30000"/>
              <a:t>k</a:t>
            </a:r>
            <a:r>
              <a:rPr lang="en-US" sz="2400" b="1" baseline="-25000"/>
              <a:t>i</a:t>
            </a:r>
            <a:r>
              <a:rPr lang="ru-RU" sz="2400" b="1" baseline="-25000"/>
              <a:t>о</a:t>
            </a:r>
            <a:r>
              <a:rPr lang="en-US" sz="2400" b="1"/>
              <a:t>=</a:t>
            </a:r>
            <a:r>
              <a:rPr lang="ru-RU" sz="2400" b="1"/>
              <a:t>(</a:t>
            </a:r>
            <a:r>
              <a:rPr lang="en-US" sz="2400" b="1"/>
              <a:t>(cxs</a:t>
            </a:r>
            <a:r>
              <a:rPr lang="en-US" sz="2400" b="1" baseline="30000"/>
              <a:t>k</a:t>
            </a:r>
            <a:r>
              <a:rPr lang="en-US" sz="2400" b="1" baseline="-25000"/>
              <a:t>i</a:t>
            </a:r>
            <a:r>
              <a:rPr lang="en-US" sz="2400" b="1"/>
              <a:t>, cx</a:t>
            </a:r>
            <a:r>
              <a:rPr lang="en-US" sz="2400" b="1" baseline="30000"/>
              <a:t>k</a:t>
            </a:r>
            <a:r>
              <a:rPr lang="en-US" sz="2400" b="1" baseline="-25000"/>
              <a:t>o</a:t>
            </a:r>
            <a:r>
              <a:rPr lang="ru-RU" sz="2400" b="1"/>
              <a:t>),</a:t>
            </a:r>
            <a:r>
              <a:rPr lang="en-US" sz="2400" b="1"/>
              <a:t> rs</a:t>
            </a:r>
            <a:r>
              <a:rPr lang="en-US" sz="2400" b="1" baseline="30000"/>
              <a:t>k</a:t>
            </a:r>
            <a:r>
              <a:rPr lang="en-US" sz="2400" b="1"/>
              <a:t>)</a:t>
            </a:r>
            <a:r>
              <a:rPr lang="ru-RU" sz="2400" b="1"/>
              <a:t>,</a:t>
            </a:r>
            <a:br>
              <a:rPr lang="ru-RU" sz="2400" b="1"/>
            </a:br>
            <a:r>
              <a:rPr lang="en-US" sz="2400" b="1"/>
              <a:t>   </a:t>
            </a:r>
            <a:r>
              <a:rPr lang="ru-RU" sz="2400"/>
              <a:t>где</a:t>
            </a:r>
            <a:r>
              <a:rPr lang="en-US" sz="2400"/>
              <a:t> </a:t>
            </a:r>
            <a:r>
              <a:rPr lang="en-US" sz="2400" b="1"/>
              <a:t>cx</a:t>
            </a:r>
            <a:r>
              <a:rPr lang="en-US" sz="2400" b="1" baseline="30000"/>
              <a:t>k</a:t>
            </a:r>
            <a:r>
              <a:rPr lang="en-US" sz="2400" b="1" baseline="-25000"/>
              <a:t>o</a:t>
            </a:r>
            <a:r>
              <a:rPr lang="en-US" sz="2400" b="1"/>
              <a:t> = skel(cs</a:t>
            </a:r>
            <a:r>
              <a:rPr lang="en-US" sz="2400" b="1" baseline="30000"/>
              <a:t>k</a:t>
            </a:r>
            <a:r>
              <a:rPr lang="en-US" sz="2400" b="1"/>
              <a:t>)</a:t>
            </a:r>
            <a:endParaRPr lang="ru-RU" sz="2400" b="1"/>
          </a:p>
          <a:p>
            <a:pPr>
              <a:lnSpc>
                <a:spcPct val="80000"/>
              </a:lnSpc>
            </a:pPr>
            <a:r>
              <a:rPr lang="ru-RU" sz="2400"/>
              <a:t>Рассматриваем результат </a:t>
            </a:r>
            <a:r>
              <a:rPr lang="en-US" sz="2400" b="1">
                <a:solidFill>
                  <a:srgbClr val="800000"/>
                </a:solidFill>
                <a:latin typeface="Arial" charset="0"/>
                <a:cs typeface="Arial" charset="0"/>
              </a:rPr>
              <a:t>C</a:t>
            </a:r>
            <a:r>
              <a:rPr lang="en-US" sz="2400" b="1" baseline="30000">
                <a:latin typeface="Arial" charset="0"/>
                <a:cs typeface="Arial" charset="0"/>
              </a:rPr>
              <a:t>k</a:t>
            </a:r>
            <a:r>
              <a:rPr lang="en-US" sz="2400" b="1" baseline="-25000">
                <a:latin typeface="Arial" charset="0"/>
                <a:cs typeface="Arial" charset="0"/>
              </a:rPr>
              <a:t>i</a:t>
            </a:r>
            <a:r>
              <a:rPr lang="ru-RU" sz="2400" b="1" baseline="-25000">
                <a:latin typeface="Arial" charset="0"/>
                <a:cs typeface="Arial" charset="0"/>
              </a:rPr>
              <a:t>о</a:t>
            </a:r>
            <a:r>
              <a:rPr lang="en-US" sz="2400" b="1">
                <a:latin typeface="Arial" charset="0"/>
                <a:cs typeface="Arial" charset="0"/>
              </a:rPr>
              <a:t>.^.</a:t>
            </a:r>
            <a:r>
              <a:rPr lang="en-US" sz="2400" b="1">
                <a:solidFill>
                  <a:srgbClr val="800000"/>
                </a:solidFill>
                <a:latin typeface="Arial" charset="0"/>
                <a:cs typeface="Arial" charset="0"/>
              </a:rPr>
              <a:t>C</a:t>
            </a:r>
            <a:r>
              <a:rPr lang="en-US" sz="2400" b="1" baseline="30000">
                <a:latin typeface="Arial" charset="0"/>
                <a:cs typeface="Arial" charset="0"/>
              </a:rPr>
              <a:t>0</a:t>
            </a:r>
            <a:r>
              <a:rPr lang="en-US" sz="2400" b="1" baseline="-25000">
                <a:latin typeface="Arial" charset="0"/>
                <a:cs typeface="Arial" charset="0"/>
              </a:rPr>
              <a:t>io</a:t>
            </a:r>
            <a:r>
              <a:rPr lang="ru-RU" sz="2400"/>
              <a:t> и выполняем</a:t>
            </a:r>
            <a:r>
              <a:rPr lang="en-US" sz="2400"/>
              <a:t> </a:t>
            </a:r>
            <a:r>
              <a:rPr lang="ru-RU" sz="2400"/>
              <a:t>соответствующую операцию над текущей вершиной</a:t>
            </a:r>
          </a:p>
        </p:txBody>
      </p:sp>
      <p:grpSp>
        <p:nvGrpSpPr>
          <p:cNvPr id="849924" name="Group 4"/>
          <p:cNvGrpSpPr>
            <a:grpSpLocks/>
          </p:cNvGrpSpPr>
          <p:nvPr/>
        </p:nvGrpSpPr>
        <p:grpSpPr bwMode="auto">
          <a:xfrm>
            <a:off x="4238625" y="2041525"/>
            <a:ext cx="2055813" cy="1603375"/>
            <a:chOff x="4415" y="709"/>
            <a:chExt cx="1295" cy="1010"/>
          </a:xfrm>
        </p:grpSpPr>
        <p:sp>
          <p:nvSpPr>
            <p:cNvPr id="849925" name="AutoShape 5"/>
            <p:cNvSpPr>
              <a:spLocks noChangeArrowheads="1"/>
            </p:cNvSpPr>
            <p:nvPr/>
          </p:nvSpPr>
          <p:spPr bwMode="auto">
            <a:xfrm>
              <a:off x="4737" y="709"/>
              <a:ext cx="651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57150" cmpd="thinThick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prev</a:t>
              </a:r>
              <a:endParaRPr lang="ru-RU" sz="24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49926" name="AutoShape 6"/>
            <p:cNvSpPr>
              <a:spLocks noChangeArrowheads="1"/>
            </p:cNvSpPr>
            <p:nvPr/>
          </p:nvSpPr>
          <p:spPr bwMode="auto">
            <a:xfrm>
              <a:off x="4528" y="1447"/>
              <a:ext cx="1068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=(cs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,rs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)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49927" name="AutoShape 7"/>
            <p:cNvCxnSpPr>
              <a:cxnSpLocks noChangeShapeType="1"/>
              <a:stCxn id="849925" idx="2"/>
              <a:endCxn id="849926" idx="0"/>
            </p:cNvCxnSpPr>
            <p:nvPr/>
          </p:nvCxnSpPr>
          <p:spPr bwMode="auto">
            <a:xfrm rot="5400000">
              <a:off x="4839" y="1222"/>
              <a:ext cx="448" cy="1"/>
            </a:xfrm>
            <a:prstGeom prst="curvedConnector3">
              <a:avLst>
                <a:gd name="adj1" fmla="val 47991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grpSp>
          <p:nvGrpSpPr>
            <p:cNvPr id="849928" name="Group 8"/>
            <p:cNvGrpSpPr>
              <a:grpSpLocks/>
            </p:cNvGrpSpPr>
            <p:nvPr/>
          </p:nvGrpSpPr>
          <p:grpSpPr bwMode="auto">
            <a:xfrm>
              <a:off x="4415" y="1076"/>
              <a:ext cx="1295" cy="273"/>
              <a:chOff x="3527" y="1481"/>
              <a:chExt cx="1295" cy="273"/>
            </a:xfrm>
          </p:grpSpPr>
          <p:sp>
            <p:nvSpPr>
              <p:cNvPr id="849929" name="AutoShape 9"/>
              <p:cNvSpPr>
                <a:spLocks noChangeArrowheads="1"/>
              </p:cNvSpPr>
              <p:nvPr/>
            </p:nvSpPr>
            <p:spPr bwMode="auto">
              <a:xfrm>
                <a:off x="3527" y="1481"/>
                <a:ext cx="407" cy="272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849930" name="AutoShape 10"/>
              <p:cNvSpPr>
                <a:spLocks noChangeArrowheads="1"/>
              </p:cNvSpPr>
              <p:nvPr/>
            </p:nvSpPr>
            <p:spPr bwMode="auto">
              <a:xfrm>
                <a:off x="4415" y="1482"/>
                <a:ext cx="407" cy="272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  <a:effectLst/>
                </a:endParaRPr>
              </a:p>
            </p:txBody>
          </p:sp>
        </p:grpSp>
        <p:cxnSp>
          <p:nvCxnSpPr>
            <p:cNvPr id="849931" name="AutoShape 11"/>
            <p:cNvCxnSpPr>
              <a:cxnSpLocks noChangeShapeType="1"/>
              <a:stCxn id="849925" idx="3"/>
              <a:endCxn id="849930" idx="0"/>
            </p:cNvCxnSpPr>
            <p:nvPr/>
          </p:nvCxnSpPr>
          <p:spPr bwMode="auto">
            <a:xfrm>
              <a:off x="5406" y="845"/>
              <a:ext cx="101" cy="232"/>
            </a:xfrm>
            <a:prstGeom prst="curvedConnector2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49932" name="AutoShape 12"/>
            <p:cNvCxnSpPr>
              <a:cxnSpLocks noChangeShapeType="1"/>
              <a:stCxn id="849925" idx="1"/>
              <a:endCxn id="849929" idx="0"/>
            </p:cNvCxnSpPr>
            <p:nvPr/>
          </p:nvCxnSpPr>
          <p:spPr bwMode="auto">
            <a:xfrm rot="10800000" flipV="1">
              <a:off x="4619" y="845"/>
              <a:ext cx="100" cy="231"/>
            </a:xfrm>
            <a:prstGeom prst="curvedConnector2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849941" name="AutoShape 21"/>
          <p:cNvSpPr>
            <a:spLocks noChangeArrowheads="1"/>
          </p:cNvSpPr>
          <p:nvPr/>
        </p:nvSpPr>
        <p:spPr bwMode="auto">
          <a:xfrm>
            <a:off x="4945063" y="3749675"/>
            <a:ext cx="644525" cy="508000"/>
          </a:xfrm>
          <a:prstGeom prst="downArrow">
            <a:avLst>
              <a:gd name="adj1" fmla="val 46306"/>
              <a:gd name="adj2" fmla="val 47185"/>
            </a:avLst>
          </a:prstGeom>
          <a:gradFill rotWithShape="1">
            <a:gsLst>
              <a:gs pos="0">
                <a:schemeClr val="bg1"/>
              </a:gs>
              <a:gs pos="100000">
                <a:srgbClr val="66FF33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49947" name="Group 27"/>
          <p:cNvGrpSpPr>
            <a:grpSpLocks/>
          </p:cNvGrpSpPr>
          <p:nvPr/>
        </p:nvGrpSpPr>
        <p:grpSpPr bwMode="auto">
          <a:xfrm>
            <a:off x="4238625" y="4365625"/>
            <a:ext cx="2055813" cy="1633538"/>
            <a:chOff x="2880" y="3283"/>
            <a:chExt cx="1295" cy="1029"/>
          </a:xfrm>
        </p:grpSpPr>
        <p:sp>
          <p:nvSpPr>
            <p:cNvPr id="849933" name="AutoShape 13"/>
            <p:cNvSpPr>
              <a:spLocks noChangeArrowheads="1"/>
            </p:cNvSpPr>
            <p:nvPr/>
          </p:nvSpPr>
          <p:spPr bwMode="auto">
            <a:xfrm>
              <a:off x="3202" y="3283"/>
              <a:ext cx="651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57150" cmpd="thinThick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prev</a:t>
              </a:r>
              <a:endParaRPr lang="ru-RU" sz="24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49934" name="AutoShape 14"/>
            <p:cNvSpPr>
              <a:spLocks noChangeArrowheads="1"/>
            </p:cNvSpPr>
            <p:nvPr/>
          </p:nvSpPr>
          <p:spPr bwMode="auto">
            <a:xfrm>
              <a:off x="2993" y="4021"/>
              <a:ext cx="1068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=(cs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,rs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)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49935" name="AutoShape 15"/>
            <p:cNvCxnSpPr>
              <a:cxnSpLocks noChangeShapeType="1"/>
              <a:stCxn id="849933" idx="2"/>
              <a:endCxn id="849934" idx="0"/>
            </p:cNvCxnSpPr>
            <p:nvPr/>
          </p:nvCxnSpPr>
          <p:spPr bwMode="auto">
            <a:xfrm rot="5400000">
              <a:off x="3304" y="3796"/>
              <a:ext cx="448" cy="1"/>
            </a:xfrm>
            <a:prstGeom prst="curvedConnector3">
              <a:avLst>
                <a:gd name="adj1" fmla="val 47991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grpSp>
          <p:nvGrpSpPr>
            <p:cNvPr id="849936" name="Group 16"/>
            <p:cNvGrpSpPr>
              <a:grpSpLocks/>
            </p:cNvGrpSpPr>
            <p:nvPr/>
          </p:nvGrpSpPr>
          <p:grpSpPr bwMode="auto">
            <a:xfrm>
              <a:off x="2880" y="3650"/>
              <a:ext cx="1295" cy="273"/>
              <a:chOff x="3527" y="1481"/>
              <a:chExt cx="1295" cy="273"/>
            </a:xfrm>
          </p:grpSpPr>
          <p:sp>
            <p:nvSpPr>
              <p:cNvPr id="849937" name="AutoShape 17"/>
              <p:cNvSpPr>
                <a:spLocks noChangeArrowheads="1"/>
              </p:cNvSpPr>
              <p:nvPr/>
            </p:nvSpPr>
            <p:spPr bwMode="auto">
              <a:xfrm>
                <a:off x="3527" y="1481"/>
                <a:ext cx="407" cy="272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849938" name="AutoShape 18"/>
              <p:cNvSpPr>
                <a:spLocks noChangeArrowheads="1"/>
              </p:cNvSpPr>
              <p:nvPr/>
            </p:nvSpPr>
            <p:spPr bwMode="auto">
              <a:xfrm>
                <a:off x="4415" y="1482"/>
                <a:ext cx="407" cy="272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  <a:effectLst/>
                </a:endParaRPr>
              </a:p>
            </p:txBody>
          </p:sp>
        </p:grpSp>
        <p:cxnSp>
          <p:nvCxnSpPr>
            <p:cNvPr id="849939" name="AutoShape 19"/>
            <p:cNvCxnSpPr>
              <a:cxnSpLocks noChangeShapeType="1"/>
              <a:stCxn id="849933" idx="3"/>
              <a:endCxn id="849938" idx="0"/>
            </p:cNvCxnSpPr>
            <p:nvPr/>
          </p:nvCxnSpPr>
          <p:spPr bwMode="auto">
            <a:xfrm>
              <a:off x="3871" y="3419"/>
              <a:ext cx="101" cy="232"/>
            </a:xfrm>
            <a:prstGeom prst="curvedConnector2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49940" name="AutoShape 20"/>
            <p:cNvCxnSpPr>
              <a:cxnSpLocks noChangeShapeType="1"/>
              <a:stCxn id="849933" idx="1"/>
              <a:endCxn id="849937" idx="0"/>
            </p:cNvCxnSpPr>
            <p:nvPr/>
          </p:nvCxnSpPr>
          <p:spPr bwMode="auto">
            <a:xfrm rot="10800000" flipV="1">
              <a:off x="3084" y="3419"/>
              <a:ext cx="100" cy="231"/>
            </a:xfrm>
            <a:prstGeom prst="curvedConnector2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grpSp>
          <p:nvGrpSpPr>
            <p:cNvPr id="849942" name="Group 22"/>
            <p:cNvGrpSpPr>
              <a:grpSpLocks/>
            </p:cNvGrpSpPr>
            <p:nvPr/>
          </p:nvGrpSpPr>
          <p:grpSpPr bwMode="auto">
            <a:xfrm>
              <a:off x="2955" y="3996"/>
              <a:ext cx="1167" cy="316"/>
              <a:chOff x="177" y="3911"/>
              <a:chExt cx="1978" cy="409"/>
            </a:xfrm>
          </p:grpSpPr>
          <p:sp>
            <p:nvSpPr>
              <p:cNvPr id="849943" name="Line 23"/>
              <p:cNvSpPr>
                <a:spLocks noChangeShapeType="1"/>
              </p:cNvSpPr>
              <p:nvPr/>
            </p:nvSpPr>
            <p:spPr bwMode="auto">
              <a:xfrm>
                <a:off x="177" y="3911"/>
                <a:ext cx="1977" cy="409"/>
              </a:xfrm>
              <a:prstGeom prst="line">
                <a:avLst/>
              </a:prstGeom>
              <a:noFill/>
              <a:ln w="5715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849944" name="Line 24"/>
              <p:cNvSpPr>
                <a:spLocks noChangeShapeType="1"/>
              </p:cNvSpPr>
              <p:nvPr/>
            </p:nvSpPr>
            <p:spPr bwMode="auto">
              <a:xfrm flipH="1">
                <a:off x="178" y="3911"/>
                <a:ext cx="1977" cy="409"/>
              </a:xfrm>
              <a:prstGeom prst="line">
                <a:avLst/>
              </a:prstGeom>
              <a:noFill/>
              <a:ln w="57150">
                <a:solidFill>
                  <a:srgbClr val="CC0000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ru-RU"/>
              </a:p>
            </p:txBody>
          </p:sp>
        </p:grpSp>
      </p:grpSp>
      <p:sp>
        <p:nvSpPr>
          <p:cNvPr id="849945" name="Text Box 25"/>
          <p:cNvSpPr txBox="1">
            <a:spLocks noChangeArrowheads="1"/>
          </p:cNvSpPr>
          <p:nvPr/>
        </p:nvSpPr>
        <p:spPr bwMode="auto">
          <a:xfrm>
            <a:off x="4327525" y="1471613"/>
            <a:ext cx="2116138" cy="457200"/>
          </a:xfrm>
          <a:prstGeom prst="rect">
            <a:avLst/>
          </a:prstGeom>
          <a:solidFill>
            <a:srgbClr val="FF9999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k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</a:t>
            </a:r>
            <a:r>
              <a:rPr lang="ru-RU" sz="2400" baseline="-25000">
                <a:solidFill>
                  <a:schemeClr val="tx1"/>
                </a:solidFill>
                <a:effectLst/>
              </a:rPr>
              <a:t>о</a:t>
            </a:r>
            <a:r>
              <a:rPr lang="en-US" sz="2400">
                <a:solidFill>
                  <a:schemeClr val="tx1"/>
                </a:solidFill>
                <a:effectLst/>
              </a:rPr>
              <a:t>.^.</a:t>
            </a: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ru-RU" sz="2400">
                <a:solidFill>
                  <a:schemeClr val="tx1"/>
                </a:solidFill>
                <a:effectLst/>
              </a:rPr>
              <a:t>=</a:t>
            </a:r>
            <a:r>
              <a:rPr lang="en-US" sz="2400">
                <a:solidFill>
                  <a:schemeClr val="tx1"/>
                </a:solidFill>
                <a:effectLst/>
              </a:rPr>
              <a:t>[ ]</a:t>
            </a:r>
            <a:endParaRPr lang="ru-RU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49946" name="Text Box 26"/>
          <p:cNvSpPr txBox="1">
            <a:spLocks noChangeArrowheads="1"/>
          </p:cNvSpPr>
          <p:nvPr/>
        </p:nvSpPr>
        <p:spPr bwMode="auto">
          <a:xfrm>
            <a:off x="6397625" y="1471613"/>
            <a:ext cx="2746375" cy="457200"/>
          </a:xfrm>
          <a:prstGeom prst="rect">
            <a:avLst/>
          </a:prstGeom>
          <a:solidFill>
            <a:srgbClr val="CCFFCC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k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</a:t>
            </a:r>
            <a:r>
              <a:rPr lang="ru-RU" sz="2400" baseline="-25000">
                <a:solidFill>
                  <a:schemeClr val="tx1"/>
                </a:solidFill>
                <a:effectLst/>
              </a:rPr>
              <a:t>о</a:t>
            </a:r>
            <a:r>
              <a:rPr lang="en-US" sz="2400">
                <a:solidFill>
                  <a:schemeClr val="tx1"/>
                </a:solidFill>
                <a:effectLst/>
              </a:rPr>
              <a:t>.^.</a:t>
            </a:r>
            <a:r>
              <a:rPr lang="en-US" sz="2400">
                <a:effectLst/>
              </a:rPr>
              <a:t>C</a:t>
            </a:r>
            <a:r>
              <a:rPr lang="en-US" sz="2400" baseline="30000">
                <a:solidFill>
                  <a:schemeClr val="tx1"/>
                </a:solidFill>
                <a:effectLst/>
              </a:rPr>
              <a:t>0</a:t>
            </a:r>
            <a:r>
              <a:rPr lang="en-US" sz="2400" baseline="-25000">
                <a:solidFill>
                  <a:schemeClr val="tx1"/>
                </a:solidFill>
                <a:effectLst/>
              </a:rPr>
              <a:t>io</a:t>
            </a:r>
            <a:r>
              <a:rPr lang="ru-RU" sz="2400">
                <a:solidFill>
                  <a:schemeClr val="tx1"/>
                </a:solidFill>
                <a:effectLst/>
              </a:rPr>
              <a:t>=</a:t>
            </a:r>
            <a:r>
              <a:rPr lang="en-US" sz="2400">
                <a:solidFill>
                  <a:schemeClr val="tx1"/>
                </a:solidFill>
                <a:effectLst/>
              </a:rPr>
              <a:t>[(s,rs)]</a:t>
            </a:r>
            <a:endParaRPr lang="ru-RU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849962" name="Group 42"/>
          <p:cNvGrpSpPr>
            <a:grpSpLocks/>
          </p:cNvGrpSpPr>
          <p:nvPr/>
        </p:nvGrpSpPr>
        <p:grpSpPr bwMode="auto">
          <a:xfrm>
            <a:off x="6659563" y="4365625"/>
            <a:ext cx="2055812" cy="2409825"/>
            <a:chOff x="4389" y="2547"/>
            <a:chExt cx="1295" cy="1518"/>
          </a:xfrm>
        </p:grpSpPr>
        <p:grpSp>
          <p:nvGrpSpPr>
            <p:cNvPr id="849948" name="Group 28"/>
            <p:cNvGrpSpPr>
              <a:grpSpLocks/>
            </p:cNvGrpSpPr>
            <p:nvPr/>
          </p:nvGrpSpPr>
          <p:grpSpPr bwMode="auto">
            <a:xfrm>
              <a:off x="4389" y="2547"/>
              <a:ext cx="1295" cy="1010"/>
              <a:chOff x="4389" y="2275"/>
              <a:chExt cx="1295" cy="1010"/>
            </a:xfrm>
          </p:grpSpPr>
          <p:sp>
            <p:nvSpPr>
              <p:cNvPr id="849949" name="AutoShape 29"/>
              <p:cNvSpPr>
                <a:spLocks noChangeArrowheads="1"/>
              </p:cNvSpPr>
              <p:nvPr/>
            </p:nvSpPr>
            <p:spPr bwMode="auto">
              <a:xfrm>
                <a:off x="4711" y="2275"/>
                <a:ext cx="651" cy="272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57150" cmpd="thinThick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400">
                    <a:solidFill>
                      <a:schemeClr val="tx1"/>
                    </a:solidFill>
                    <a:effectLst/>
                  </a:rPr>
                  <a:t>c</a:t>
                </a:r>
                <a:r>
                  <a:rPr lang="en-US" sz="2400" baseline="-25000">
                    <a:solidFill>
                      <a:schemeClr val="tx1"/>
                    </a:solidFill>
                    <a:effectLst/>
                  </a:rPr>
                  <a:t>prev</a:t>
                </a:r>
                <a:endParaRPr lang="ru-RU" sz="24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849950" name="AutoShape 30"/>
              <p:cNvSpPr>
                <a:spLocks noChangeArrowheads="1"/>
              </p:cNvSpPr>
              <p:nvPr/>
            </p:nvSpPr>
            <p:spPr bwMode="auto">
              <a:xfrm>
                <a:off x="4502" y="3013"/>
                <a:ext cx="1068" cy="272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400">
                    <a:solidFill>
                      <a:schemeClr val="tx1"/>
                    </a:solidFill>
                    <a:effectLst/>
                  </a:rPr>
                  <a:t>c</a:t>
                </a:r>
                <a:r>
                  <a:rPr lang="en-US" sz="2400" baseline="30000">
                    <a:solidFill>
                      <a:schemeClr val="tx1"/>
                    </a:solidFill>
                    <a:effectLst/>
                  </a:rPr>
                  <a:t>k</a:t>
                </a:r>
                <a:r>
                  <a:rPr lang="en-US" sz="2400">
                    <a:solidFill>
                      <a:schemeClr val="tx1"/>
                    </a:solidFill>
                    <a:effectLst/>
                  </a:rPr>
                  <a:t>=(cs</a:t>
                </a:r>
                <a:r>
                  <a:rPr lang="en-US" sz="2400" baseline="30000">
                    <a:solidFill>
                      <a:schemeClr val="tx1"/>
                    </a:solidFill>
                    <a:effectLst/>
                  </a:rPr>
                  <a:t>k</a:t>
                </a:r>
                <a:r>
                  <a:rPr lang="en-US" sz="2400">
                    <a:solidFill>
                      <a:schemeClr val="tx1"/>
                    </a:solidFill>
                    <a:effectLst/>
                  </a:rPr>
                  <a:t>,rs</a:t>
                </a:r>
                <a:r>
                  <a:rPr lang="en-US" sz="2400" baseline="30000">
                    <a:solidFill>
                      <a:schemeClr val="tx1"/>
                    </a:solidFill>
                    <a:effectLst/>
                  </a:rPr>
                  <a:t>k</a:t>
                </a:r>
                <a:r>
                  <a:rPr lang="en-US" sz="2400">
                    <a:solidFill>
                      <a:schemeClr val="tx1"/>
                    </a:solidFill>
                    <a:effectLst/>
                  </a:rPr>
                  <a:t>)</a:t>
                </a:r>
                <a:endParaRPr lang="ru-RU" sz="2400">
                  <a:solidFill>
                    <a:schemeClr val="tx1"/>
                  </a:solidFill>
                  <a:effectLst/>
                </a:endParaRPr>
              </a:p>
            </p:txBody>
          </p:sp>
          <p:cxnSp>
            <p:nvCxnSpPr>
              <p:cNvPr id="849951" name="AutoShape 31"/>
              <p:cNvCxnSpPr>
                <a:cxnSpLocks noChangeShapeType="1"/>
                <a:stCxn id="849949" idx="2"/>
                <a:endCxn id="849950" idx="0"/>
              </p:cNvCxnSpPr>
              <p:nvPr/>
            </p:nvCxnSpPr>
            <p:spPr bwMode="auto">
              <a:xfrm rot="5400000">
                <a:off x="4813" y="2788"/>
                <a:ext cx="448" cy="1"/>
              </a:xfrm>
              <a:prstGeom prst="curvedConnector3">
                <a:avLst>
                  <a:gd name="adj1" fmla="val 47991"/>
                </a:avLst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</p:spPr>
          </p:cxnSp>
          <p:grpSp>
            <p:nvGrpSpPr>
              <p:cNvPr id="849952" name="Group 32"/>
              <p:cNvGrpSpPr>
                <a:grpSpLocks/>
              </p:cNvGrpSpPr>
              <p:nvPr/>
            </p:nvGrpSpPr>
            <p:grpSpPr bwMode="auto">
              <a:xfrm>
                <a:off x="4389" y="2642"/>
                <a:ext cx="1295" cy="273"/>
                <a:chOff x="3527" y="1481"/>
                <a:chExt cx="1295" cy="273"/>
              </a:xfrm>
            </p:grpSpPr>
            <p:sp>
              <p:nvSpPr>
                <p:cNvPr id="849953" name="AutoShape 33"/>
                <p:cNvSpPr>
                  <a:spLocks noChangeArrowheads="1"/>
                </p:cNvSpPr>
                <p:nvPr/>
              </p:nvSpPr>
              <p:spPr bwMode="auto">
                <a:xfrm>
                  <a:off x="3527" y="1481"/>
                  <a:ext cx="407" cy="27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ru-RU" sz="2400"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849954" name="AutoShape 34"/>
                <p:cNvSpPr>
                  <a:spLocks noChangeArrowheads="1"/>
                </p:cNvSpPr>
                <p:nvPr/>
              </p:nvSpPr>
              <p:spPr bwMode="auto">
                <a:xfrm>
                  <a:off x="4415" y="1482"/>
                  <a:ext cx="407" cy="27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ru-RU" sz="2400"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  <p:cxnSp>
            <p:nvCxnSpPr>
              <p:cNvPr id="849955" name="AutoShape 35"/>
              <p:cNvCxnSpPr>
                <a:cxnSpLocks noChangeShapeType="1"/>
                <a:stCxn id="849949" idx="3"/>
                <a:endCxn id="849954" idx="0"/>
              </p:cNvCxnSpPr>
              <p:nvPr/>
            </p:nvCxnSpPr>
            <p:spPr bwMode="auto">
              <a:xfrm>
                <a:off x="5380" y="2411"/>
                <a:ext cx="101" cy="232"/>
              </a:xfrm>
              <a:prstGeom prst="curvedConnector2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849956" name="AutoShape 36"/>
              <p:cNvCxnSpPr>
                <a:cxnSpLocks noChangeShapeType="1"/>
                <a:stCxn id="849949" idx="1"/>
                <a:endCxn id="849953" idx="0"/>
              </p:cNvCxnSpPr>
              <p:nvPr/>
            </p:nvCxnSpPr>
            <p:spPr bwMode="auto">
              <a:xfrm rot="10800000" flipV="1">
                <a:off x="4593" y="2411"/>
                <a:ext cx="100" cy="231"/>
              </a:xfrm>
              <a:prstGeom prst="curvedConnector2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</p:spPr>
          </p:cxnSp>
        </p:grpSp>
        <p:sp>
          <p:nvSpPr>
            <p:cNvPr id="849958" name="AutoShape 38"/>
            <p:cNvSpPr>
              <a:spLocks noChangeArrowheads="1"/>
            </p:cNvSpPr>
            <p:nvPr/>
          </p:nvSpPr>
          <p:spPr bwMode="auto">
            <a:xfrm>
              <a:off x="4502" y="3793"/>
              <a:ext cx="1068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/.s/.rs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49959" name="AutoShape 39"/>
            <p:cNvCxnSpPr>
              <a:cxnSpLocks noChangeShapeType="1"/>
              <a:stCxn id="849950" idx="2"/>
              <a:endCxn id="849958" idx="0"/>
            </p:cNvCxnSpPr>
            <p:nvPr/>
          </p:nvCxnSpPr>
          <p:spPr bwMode="auto">
            <a:xfrm rot="5400000">
              <a:off x="4918" y="3675"/>
              <a:ext cx="236" cy="0"/>
            </a:xfrm>
            <a:prstGeom prst="straightConnector1">
              <a:avLst/>
            </a:prstGeom>
            <a:noFill/>
            <a:ln w="28575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ffectLst/>
          </p:spPr>
        </p:cxnSp>
        <p:sp>
          <p:nvSpPr>
            <p:cNvPr id="849960" name="Text Box 40"/>
            <p:cNvSpPr txBox="1">
              <a:spLocks noChangeArrowheads="1"/>
            </p:cNvSpPr>
            <p:nvPr/>
          </p:nvSpPr>
          <p:spPr bwMode="auto">
            <a:xfrm>
              <a:off x="5012" y="3505"/>
              <a:ext cx="58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  <a:effectLst/>
                </a:rPr>
                <a:t>(s,rs)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849963" name="AutoShape 43"/>
          <p:cNvSpPr>
            <a:spLocks noChangeArrowheads="1"/>
          </p:cNvSpPr>
          <p:nvPr/>
        </p:nvSpPr>
        <p:spPr bwMode="auto">
          <a:xfrm>
            <a:off x="7364413" y="3749675"/>
            <a:ext cx="644525" cy="508000"/>
          </a:xfrm>
          <a:prstGeom prst="downArrow">
            <a:avLst>
              <a:gd name="adj1" fmla="val 46306"/>
              <a:gd name="adj2" fmla="val 47185"/>
            </a:avLst>
          </a:prstGeom>
          <a:gradFill rotWithShape="1">
            <a:gsLst>
              <a:gs pos="0">
                <a:schemeClr val="bg1"/>
              </a:gs>
              <a:gs pos="100000">
                <a:srgbClr val="66FF33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49964" name="Group 44"/>
          <p:cNvGrpSpPr>
            <a:grpSpLocks/>
          </p:cNvGrpSpPr>
          <p:nvPr/>
        </p:nvGrpSpPr>
        <p:grpSpPr bwMode="auto">
          <a:xfrm>
            <a:off x="6659563" y="2041525"/>
            <a:ext cx="2055812" cy="1603375"/>
            <a:chOff x="4415" y="709"/>
            <a:chExt cx="1295" cy="1010"/>
          </a:xfrm>
        </p:grpSpPr>
        <p:sp>
          <p:nvSpPr>
            <p:cNvPr id="849965" name="AutoShape 45"/>
            <p:cNvSpPr>
              <a:spLocks noChangeArrowheads="1"/>
            </p:cNvSpPr>
            <p:nvPr/>
          </p:nvSpPr>
          <p:spPr bwMode="auto">
            <a:xfrm>
              <a:off x="4737" y="709"/>
              <a:ext cx="651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57150" cmpd="thinThick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-25000">
                  <a:solidFill>
                    <a:schemeClr val="tx1"/>
                  </a:solidFill>
                  <a:effectLst/>
                </a:rPr>
                <a:t>prev</a:t>
              </a:r>
              <a:endParaRPr lang="ru-RU" sz="24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49966" name="AutoShape 46"/>
            <p:cNvSpPr>
              <a:spLocks noChangeArrowheads="1"/>
            </p:cNvSpPr>
            <p:nvPr/>
          </p:nvSpPr>
          <p:spPr bwMode="auto">
            <a:xfrm>
              <a:off x="4528" y="1447"/>
              <a:ext cx="1068" cy="272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  <a:effectLst/>
                </a:rPr>
                <a:t>c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=(cs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,rs</a:t>
              </a:r>
              <a:r>
                <a:rPr lang="en-US" sz="2400" baseline="30000">
                  <a:solidFill>
                    <a:schemeClr val="tx1"/>
                  </a:solidFill>
                  <a:effectLst/>
                </a:rPr>
                <a:t>k</a:t>
              </a:r>
              <a:r>
                <a:rPr lang="en-US" sz="2400">
                  <a:solidFill>
                    <a:schemeClr val="tx1"/>
                  </a:solidFill>
                  <a:effectLst/>
                </a:rPr>
                <a:t>)</a:t>
              </a:r>
              <a:endParaRPr lang="ru-RU" sz="2400"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49967" name="AutoShape 47"/>
            <p:cNvCxnSpPr>
              <a:cxnSpLocks noChangeShapeType="1"/>
              <a:stCxn id="849965" idx="2"/>
              <a:endCxn id="849966" idx="0"/>
            </p:cNvCxnSpPr>
            <p:nvPr/>
          </p:nvCxnSpPr>
          <p:spPr bwMode="auto">
            <a:xfrm rot="5400000">
              <a:off x="4839" y="1222"/>
              <a:ext cx="448" cy="1"/>
            </a:xfrm>
            <a:prstGeom prst="curvedConnector3">
              <a:avLst>
                <a:gd name="adj1" fmla="val 47991"/>
              </a:avLst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grpSp>
          <p:nvGrpSpPr>
            <p:cNvPr id="849968" name="Group 48"/>
            <p:cNvGrpSpPr>
              <a:grpSpLocks/>
            </p:cNvGrpSpPr>
            <p:nvPr/>
          </p:nvGrpSpPr>
          <p:grpSpPr bwMode="auto">
            <a:xfrm>
              <a:off x="4415" y="1076"/>
              <a:ext cx="1295" cy="273"/>
              <a:chOff x="3527" y="1481"/>
              <a:chExt cx="1295" cy="273"/>
            </a:xfrm>
          </p:grpSpPr>
          <p:sp>
            <p:nvSpPr>
              <p:cNvPr id="849969" name="AutoShape 49"/>
              <p:cNvSpPr>
                <a:spLocks noChangeArrowheads="1"/>
              </p:cNvSpPr>
              <p:nvPr/>
            </p:nvSpPr>
            <p:spPr bwMode="auto">
              <a:xfrm>
                <a:off x="3527" y="1481"/>
                <a:ext cx="407" cy="272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849970" name="AutoShape 50"/>
              <p:cNvSpPr>
                <a:spLocks noChangeArrowheads="1"/>
              </p:cNvSpPr>
              <p:nvPr/>
            </p:nvSpPr>
            <p:spPr bwMode="auto">
              <a:xfrm>
                <a:off x="4415" y="1482"/>
                <a:ext cx="407" cy="272"/>
              </a:xfrm>
              <a:prstGeom prst="roundRect">
                <a:avLst>
                  <a:gd name="adj" fmla="val 50000"/>
                </a:avLst>
              </a:prstGeom>
              <a:solidFill>
                <a:srgbClr val="FFFF9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solidFill>
                    <a:schemeClr val="tx1"/>
                  </a:solidFill>
                  <a:effectLst/>
                </a:endParaRPr>
              </a:p>
            </p:txBody>
          </p:sp>
        </p:grpSp>
        <p:cxnSp>
          <p:nvCxnSpPr>
            <p:cNvPr id="849971" name="AutoShape 51"/>
            <p:cNvCxnSpPr>
              <a:cxnSpLocks noChangeShapeType="1"/>
              <a:stCxn id="849965" idx="3"/>
              <a:endCxn id="849970" idx="0"/>
            </p:cNvCxnSpPr>
            <p:nvPr/>
          </p:nvCxnSpPr>
          <p:spPr bwMode="auto">
            <a:xfrm>
              <a:off x="5406" y="845"/>
              <a:ext cx="101" cy="232"/>
            </a:xfrm>
            <a:prstGeom prst="curvedConnector2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49972" name="AutoShape 52"/>
            <p:cNvCxnSpPr>
              <a:cxnSpLocks noChangeShapeType="1"/>
              <a:stCxn id="849965" idx="1"/>
              <a:endCxn id="849969" idx="0"/>
            </p:cNvCxnSpPr>
            <p:nvPr/>
          </p:nvCxnSpPr>
          <p:spPr bwMode="auto">
            <a:xfrm rot="10800000" flipV="1">
              <a:off x="4619" y="845"/>
              <a:ext cx="100" cy="231"/>
            </a:xfrm>
            <a:prstGeom prst="curvedConnector2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849974" name="Line 54"/>
          <p:cNvSpPr>
            <a:spLocks noChangeShapeType="1"/>
          </p:cNvSpPr>
          <p:nvPr/>
        </p:nvSpPr>
        <p:spPr bwMode="auto">
          <a:xfrm>
            <a:off x="6372225" y="1471613"/>
            <a:ext cx="0" cy="5303837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4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4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4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4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4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4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1" grpId="0" animBg="1"/>
      <p:bldP spid="849945" grpId="0" animBg="1"/>
      <p:bldP spid="849946" grpId="0" animBg="1"/>
      <p:bldP spid="84996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Выводы</a:t>
            </a:r>
          </a:p>
        </p:txBody>
      </p:sp>
      <p:sp>
        <p:nvSpPr>
          <p:cNvPr id="85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/>
              <a:t>В неплоском языке </a:t>
            </a:r>
            <a:r>
              <a:rPr lang="ru-RU" sz="2800">
                <a:sym typeface="SymbolProp BT" pitchFamily="2" charset="2"/>
              </a:rPr>
              <a:t>до завершения вычисления может быть частично известен результат</a:t>
            </a:r>
          </a:p>
          <a:p>
            <a:r>
              <a:rPr lang="ru-RU" sz="2800">
                <a:sym typeface="SymbolProp BT" pitchFamily="2" charset="2"/>
              </a:rPr>
              <a:t>Можно серьезно уменьшить </a:t>
            </a:r>
            <a:r>
              <a:rPr lang="en-US" sz="2800">
                <a:sym typeface="SymbolProp BT" pitchFamily="2" charset="2"/>
              </a:rPr>
              <a:t>search space </a:t>
            </a:r>
            <a:r>
              <a:rPr lang="ru-RU" sz="2800">
                <a:sym typeface="SymbolProp BT" pitchFamily="2" charset="2"/>
              </a:rPr>
              <a:t>у УРА и даже изменить свойства терминируемости — за счет о</a:t>
            </a:r>
            <a:r>
              <a:rPr lang="ru-RU" sz="2800"/>
              <a:t>тсечения бесперспективных поддеревьев и </a:t>
            </a:r>
            <a:r>
              <a:rPr lang="en-US" sz="2800"/>
              <a:t>Backpropagation</a:t>
            </a:r>
            <a:endParaRPr lang="ru-RU" sz="2800">
              <a:sym typeface="SymbolProp BT" pitchFamily="2" charset="2"/>
            </a:endParaRPr>
          </a:p>
          <a:p>
            <a:r>
              <a:rPr lang="ru-RU" sz="2800">
                <a:sym typeface="SymbolProp BT" pitchFamily="2" charset="2"/>
              </a:rPr>
              <a:t>Как результат: сохраняем полноту и непротиворечивость УРА, не приобретаем, но улучшаем терминируемость УРА</a:t>
            </a:r>
          </a:p>
          <a:p>
            <a:r>
              <a:rPr lang="ru-RU" sz="2800">
                <a:sym typeface="SymbolProp BT" pitchFamily="2" charset="2"/>
              </a:rPr>
              <a:t>Ясная идея (по сравнению с </a:t>
            </a:r>
            <a:r>
              <a:rPr lang="en-US" sz="2800">
                <a:sym typeface="SymbolProp BT" pitchFamily="2" charset="2"/>
              </a:rPr>
              <a:t>FL-</a:t>
            </a:r>
            <a:r>
              <a:rPr lang="ru-RU" sz="2800">
                <a:sym typeface="SymbolProp BT" pitchFamily="2" charset="2"/>
              </a:rPr>
              <a:t>языками)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Вне программы</a:t>
            </a:r>
            <a:r>
              <a:rPr lang="en-US" sz="4000"/>
              <a:t>: BTI </a:t>
            </a:r>
            <a:r>
              <a:rPr lang="ru-RU" sz="4000"/>
              <a:t>вместо «прямой реализации»</a:t>
            </a:r>
          </a:p>
        </p:txBody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Можно «в лоб» реализовать отсечение бесперспективных поддеревьев и </a:t>
            </a:r>
            <a:r>
              <a:rPr lang="en-US" dirty="0" err="1"/>
              <a:t>Backpropagation</a:t>
            </a:r>
            <a:endParaRPr lang="ru-RU" dirty="0"/>
          </a:p>
          <a:p>
            <a:r>
              <a:rPr lang="ru-RU" dirty="0"/>
              <a:t>Можно использовать идею «</a:t>
            </a:r>
            <a:r>
              <a:rPr lang="en-US" dirty="0"/>
              <a:t>BTI</a:t>
            </a:r>
            <a:r>
              <a:rPr lang="ru-RU" dirty="0"/>
              <a:t>»</a:t>
            </a:r>
            <a:r>
              <a:rPr lang="en-US" dirty="0"/>
              <a:t>, </a:t>
            </a:r>
            <a:r>
              <a:rPr lang="ru-RU" dirty="0"/>
              <a:t>если язык </a:t>
            </a:r>
            <a:r>
              <a:rPr lang="en-US" dirty="0"/>
              <a:t>(XSG), </a:t>
            </a:r>
            <a:r>
              <a:rPr lang="ru-RU" dirty="0"/>
              <a:t>для которого реализуется </a:t>
            </a:r>
            <a:r>
              <a:rPr lang="en-US" dirty="0" err="1"/>
              <a:t>ura</a:t>
            </a:r>
            <a:r>
              <a:rPr lang="en-US" dirty="0"/>
              <a:t>, </a:t>
            </a:r>
            <a:r>
              <a:rPr lang="ru-RU" dirty="0"/>
              <a:t>поддерживает:</a:t>
            </a:r>
          </a:p>
          <a:p>
            <a:pPr lvl="1"/>
            <a:r>
              <a:rPr lang="en-US" sz="3200" b="1" u="sng" dirty="0" err="1"/>
              <a:t>mgu</a:t>
            </a:r>
            <a:r>
              <a:rPr lang="en-US" sz="3200" b="1" u="sng" dirty="0"/>
              <a:t>-based</a:t>
            </a:r>
            <a:r>
              <a:rPr lang="en-US" sz="3200" dirty="0"/>
              <a:t> </a:t>
            </a:r>
            <a:r>
              <a:rPr lang="ru-RU" sz="3200" dirty="0"/>
              <a:t>операцию равенства</a:t>
            </a:r>
            <a:br>
              <a:rPr lang="ru-RU" sz="3200" dirty="0"/>
            </a:br>
            <a:r>
              <a:rPr lang="ru-RU" sz="3200" dirty="0"/>
              <a:t>		</a:t>
            </a:r>
            <a:r>
              <a:rPr lang="ru-RU" sz="3200" b="1" dirty="0"/>
              <a:t>(</a:t>
            </a:r>
            <a:r>
              <a:rPr lang="en-US" sz="3200" b="1" dirty="0" err="1"/>
              <a:t>equ</a:t>
            </a:r>
            <a:r>
              <a:rPr lang="en-US" sz="3200" b="1" dirty="0"/>
              <a:t>?</a:t>
            </a:r>
            <a:r>
              <a:rPr lang="ru-RU" sz="3200" b="1" dirty="0"/>
              <a:t>   ...   ...)</a:t>
            </a:r>
          </a:p>
          <a:p>
            <a:pPr lvl="1"/>
            <a:r>
              <a:rPr lang="ru-RU" sz="3200" b="1" u="sng" dirty="0"/>
              <a:t>ленивую</a:t>
            </a:r>
            <a:r>
              <a:rPr lang="ru-RU" sz="3200" dirty="0"/>
              <a:t> и </a:t>
            </a:r>
            <a:r>
              <a:rPr lang="ru-RU" sz="3200" b="1" u="sng" dirty="0"/>
              <a:t>справедливую</a:t>
            </a:r>
            <a:r>
              <a:rPr lang="ru-RU" sz="3200" dirty="0"/>
              <a:t> семантику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Вне программы</a:t>
            </a:r>
            <a:r>
              <a:rPr lang="en-US" sz="4000"/>
              <a:t>: BTI </a:t>
            </a:r>
            <a:r>
              <a:rPr lang="ru-RU" sz="4000"/>
              <a:t>вместо «прямой реализации»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>
                <a:sym typeface="SymbolProp BT" pitchFamily="2" charset="2"/>
              </a:rPr>
              <a:t></a:t>
            </a:r>
            <a:r>
              <a:rPr lang="ru-RU" sz="2800" b="1"/>
              <a:t>p </a:t>
            </a:r>
            <a:r>
              <a:rPr lang="ru-RU" sz="2800" b="1">
                <a:sym typeface="SymbolProp BT" pitchFamily="2" charset="2"/>
              </a:rPr>
              <a:t></a:t>
            </a:r>
            <a:r>
              <a:rPr lang="en-US" sz="2800" b="1">
                <a:solidFill>
                  <a:srgbClr val="990000"/>
                </a:solidFill>
                <a:sym typeface="SymbolProp BT" pitchFamily="2" charset="2"/>
              </a:rPr>
              <a:t>C</a:t>
            </a:r>
            <a:r>
              <a:rPr lang="en-US" sz="2800" b="1" baseline="-25000">
                <a:sym typeface="SymbolProp BT" pitchFamily="2" charset="2"/>
              </a:rPr>
              <a:t>io</a:t>
            </a:r>
            <a:r>
              <a:rPr lang="en-US" sz="2800" b="1">
                <a:sym typeface="SymbolProp BT" pitchFamily="2" charset="2"/>
              </a:rPr>
              <a:t>:</a:t>
            </a:r>
            <a:r>
              <a:rPr lang="en-US" sz="2800" b="1" baseline="-25000">
                <a:sym typeface="SymbolProp BT" pitchFamily="2" charset="2"/>
              </a:rPr>
              <a:t> </a:t>
            </a:r>
            <a:r>
              <a:rPr lang="ru-RU" sz="2800" b="1"/>
              <a:t>Inv(p, </a:t>
            </a:r>
            <a:r>
              <a:rPr lang="en-US" sz="2800" b="1">
                <a:solidFill>
                  <a:srgbClr val="990000"/>
                </a:solidFill>
                <a:sym typeface="SymbolProp BT" pitchFamily="2" charset="2"/>
              </a:rPr>
              <a:t>C</a:t>
            </a:r>
            <a:r>
              <a:rPr lang="en-US" sz="2800" b="1" baseline="-25000">
                <a:sym typeface="SymbolProp BT" pitchFamily="2" charset="2"/>
              </a:rPr>
              <a:t>io</a:t>
            </a:r>
            <a:r>
              <a:rPr lang="ru-RU" sz="2800" b="1"/>
              <a:t>) = Inv(p</a:t>
            </a:r>
            <a:r>
              <a:rPr lang="en-US" sz="2800" b="1" baseline="30000"/>
              <a:t>*</a:t>
            </a:r>
            <a:r>
              <a:rPr lang="ru-RU" sz="2800" b="1"/>
              <a:t>, </a:t>
            </a:r>
            <a:r>
              <a:rPr lang="en-US" sz="2800" b="1">
                <a:solidFill>
                  <a:srgbClr val="990000"/>
                </a:solidFill>
                <a:sym typeface="SymbolProp BT" pitchFamily="2" charset="2"/>
              </a:rPr>
              <a:t>C</a:t>
            </a:r>
            <a:r>
              <a:rPr lang="en-US" sz="2800" b="1" baseline="30000"/>
              <a:t>*</a:t>
            </a:r>
            <a:r>
              <a:rPr lang="en-US" sz="2800" b="1" baseline="-25000">
                <a:sym typeface="SymbolProp BT" pitchFamily="2" charset="2"/>
              </a:rPr>
              <a:t>io</a:t>
            </a:r>
            <a:r>
              <a:rPr lang="ru-RU" sz="2800" b="1"/>
              <a:t>)</a:t>
            </a:r>
            <a:r>
              <a:rPr lang="en-US" sz="2800" b="1"/>
              <a:t/>
            </a:r>
            <a:br>
              <a:rPr lang="en-US" sz="2800" b="1"/>
            </a:br>
            <a:r>
              <a:rPr lang="ru-RU" sz="2800"/>
              <a:t>где</a:t>
            </a:r>
            <a:br>
              <a:rPr lang="ru-RU" sz="2800"/>
            </a:br>
            <a:r>
              <a:rPr lang="en-US" sz="2800" b="1">
                <a:solidFill>
                  <a:srgbClr val="990000"/>
                </a:solidFill>
                <a:sym typeface="SymbolProp BT" pitchFamily="2" charset="2"/>
              </a:rPr>
              <a:t>C</a:t>
            </a:r>
            <a:r>
              <a:rPr lang="en-US" sz="2800" b="1" baseline="-25000">
                <a:sym typeface="SymbolProp BT" pitchFamily="2" charset="2"/>
              </a:rPr>
              <a:t>io   </a:t>
            </a:r>
            <a:r>
              <a:rPr lang="ru-RU" sz="2800" b="1"/>
              <a:t>= (([d</a:t>
            </a:r>
            <a:r>
              <a:rPr lang="ru-RU" sz="2800" b="1" baseline="-25000"/>
              <a:t>1</a:t>
            </a:r>
            <a:r>
              <a:rPr lang="ru-RU" sz="2800" b="1"/>
              <a:t>, ... d</a:t>
            </a:r>
            <a:r>
              <a:rPr lang="ru-RU" sz="2800" b="1" baseline="-25000"/>
              <a:t>n</a:t>
            </a:r>
            <a:r>
              <a:rPr lang="ru-RU" sz="2800" b="1"/>
              <a:t>], </a:t>
            </a:r>
            <a:r>
              <a:rPr lang="en-US" sz="2800" b="1"/>
              <a:t>d</a:t>
            </a:r>
            <a:r>
              <a:rPr lang="ru-RU" sz="2800" b="1" baseline="-25000"/>
              <a:t>out</a:t>
            </a:r>
            <a:r>
              <a:rPr lang="ru-RU" sz="2800" b="1"/>
              <a:t> ), r</a:t>
            </a:r>
            <a:r>
              <a:rPr lang="en-US" sz="2800" b="1"/>
              <a:t>s)</a:t>
            </a:r>
            <a:r>
              <a:rPr lang="en-US" sz="2800"/>
              <a:t/>
            </a:r>
            <a:br>
              <a:rPr lang="en-US" sz="2800"/>
            </a:br>
            <a:r>
              <a:rPr lang="en-US" sz="2800" b="1">
                <a:solidFill>
                  <a:srgbClr val="990000"/>
                </a:solidFill>
                <a:sym typeface="SymbolProp BT" pitchFamily="2" charset="2"/>
              </a:rPr>
              <a:t>C</a:t>
            </a:r>
            <a:r>
              <a:rPr lang="en-US" sz="2800" b="1" baseline="30000"/>
              <a:t>*</a:t>
            </a:r>
            <a:r>
              <a:rPr lang="en-US" sz="2800" b="1" baseline="-25000">
                <a:sym typeface="SymbolProp BT" pitchFamily="2" charset="2"/>
              </a:rPr>
              <a:t>io </a:t>
            </a:r>
            <a:r>
              <a:rPr lang="en-US" sz="2800" b="1">
                <a:sym typeface="SymbolProp BT" pitchFamily="2" charset="2"/>
              </a:rPr>
              <a:t>= </a:t>
            </a:r>
            <a:r>
              <a:rPr lang="ru-RU" sz="2800" b="1"/>
              <a:t>(([d</a:t>
            </a:r>
            <a:r>
              <a:rPr lang="ru-RU" sz="2800" b="1" baseline="-25000"/>
              <a:t>1</a:t>
            </a:r>
            <a:r>
              <a:rPr lang="ru-RU" sz="2800" b="1"/>
              <a:t>, ... d</a:t>
            </a:r>
            <a:r>
              <a:rPr lang="ru-RU" sz="2800" b="1" baseline="-25000"/>
              <a:t>n</a:t>
            </a:r>
            <a:r>
              <a:rPr lang="ru-RU" sz="2800" b="1"/>
              <a:t>,</a:t>
            </a:r>
            <a:r>
              <a:rPr lang="en-US" sz="2800" b="1"/>
              <a:t>d</a:t>
            </a:r>
            <a:r>
              <a:rPr lang="ru-RU" sz="2800" b="1" baseline="-25000"/>
              <a:t>out</a:t>
            </a:r>
            <a:r>
              <a:rPr lang="en-US" sz="2800" b="1"/>
              <a:t>], 'True</a:t>
            </a:r>
            <a:r>
              <a:rPr lang="ru-RU" sz="2800" b="1"/>
              <a:t>), r</a:t>
            </a:r>
            <a:r>
              <a:rPr lang="en-US" sz="2800" b="1"/>
              <a:t>s)</a:t>
            </a:r>
            <a:br>
              <a:rPr lang="en-US" sz="2800" b="1"/>
            </a:br>
            <a:r>
              <a:rPr lang="ru-RU" sz="2800" b="1"/>
              <a:t>p</a:t>
            </a:r>
            <a:r>
              <a:rPr lang="en-US" sz="2800" b="1" baseline="30000"/>
              <a:t>*	  </a:t>
            </a:r>
            <a:r>
              <a:rPr lang="ru-RU" sz="2800" b="1"/>
              <a:t>= </a:t>
            </a:r>
            <a:r>
              <a:rPr lang="en-US" sz="2800" b="1"/>
              <a:t/>
            </a:r>
            <a:br>
              <a:rPr lang="en-US" sz="2800" b="1"/>
            </a:br>
            <a:r>
              <a:rPr lang="en-US" sz="2800" b="1"/>
              <a:t>  </a:t>
            </a:r>
            <a:r>
              <a:rPr lang="ru-RU" sz="2800" b="1"/>
              <a:t>[</a:t>
            </a:r>
            <a:r>
              <a:rPr lang="en-US" sz="2800" b="1"/>
              <a:t> </a:t>
            </a:r>
            <a:r>
              <a:rPr lang="ru-RU" sz="2800" b="1"/>
              <a:t>(define main[in</a:t>
            </a:r>
            <a:r>
              <a:rPr lang="ru-RU" sz="2800" b="1" baseline="-25000"/>
              <a:t>1</a:t>
            </a:r>
            <a:r>
              <a:rPr lang="ru-RU" sz="2800" b="1"/>
              <a:t>,... in</a:t>
            </a:r>
            <a:r>
              <a:rPr lang="ru-RU" sz="2800" b="1" baseline="-25000"/>
              <a:t>n</a:t>
            </a:r>
            <a:r>
              <a:rPr lang="ru-RU" sz="2800" b="1"/>
              <a:t>, out]</a:t>
            </a:r>
            <a:r>
              <a:rPr lang="en-US" sz="2800" b="1"/>
              <a:t/>
            </a:r>
            <a:br>
              <a:rPr lang="en-US" sz="2800" b="1"/>
            </a:br>
            <a:r>
              <a:rPr lang="en-US" sz="2800" b="1"/>
              <a:t>        </a:t>
            </a:r>
            <a:r>
              <a:rPr lang="ru-RU" sz="2800" b="1"/>
              <a:t>(call test</a:t>
            </a:r>
            <a:r>
              <a:rPr lang="en-US" sz="2800" b="1"/>
              <a:t/>
            </a:r>
            <a:br>
              <a:rPr lang="en-US" sz="2800" b="1"/>
            </a:br>
            <a:r>
              <a:rPr lang="en-US" sz="2800" b="1"/>
              <a:t>              </a:t>
            </a:r>
            <a:r>
              <a:rPr lang="ru-RU" sz="2800" b="1"/>
              <a:t>[</a:t>
            </a:r>
            <a:r>
              <a:rPr lang="en-US" sz="2800" b="1"/>
              <a:t> </a:t>
            </a:r>
            <a:r>
              <a:rPr lang="ru-RU" sz="2800" b="1"/>
              <a:t>(call </a:t>
            </a:r>
            <a:r>
              <a:rPr lang="ru-RU" sz="2800" b="1">
                <a:solidFill>
                  <a:srgbClr val="0000CC"/>
                </a:solidFill>
              </a:rPr>
              <a:t>mainfct(p)</a:t>
            </a:r>
            <a:r>
              <a:rPr lang="ru-RU" sz="2800" b="1"/>
              <a:t> [in</a:t>
            </a:r>
            <a:r>
              <a:rPr lang="ru-RU" sz="2800" b="1" baseline="-25000"/>
              <a:t>1</a:t>
            </a:r>
            <a:r>
              <a:rPr lang="ru-RU" sz="2800" b="1"/>
              <a:t>, ... in</a:t>
            </a:r>
            <a:r>
              <a:rPr lang="ru-RU" sz="2800" b="1" baseline="-25000"/>
              <a:t>n</a:t>
            </a:r>
            <a:r>
              <a:rPr lang="ru-RU" sz="2800" b="1"/>
              <a:t>]),</a:t>
            </a:r>
            <a:r>
              <a:rPr lang="en-US" sz="2800" b="1"/>
              <a:t/>
            </a:r>
            <a:br>
              <a:rPr lang="en-US" sz="2800" b="1"/>
            </a:br>
            <a:r>
              <a:rPr lang="en-US" sz="2800" b="1"/>
              <a:t>		    </a:t>
            </a:r>
            <a:r>
              <a:rPr lang="ru-RU" sz="2800" b="1"/>
              <a:t>out]</a:t>
            </a:r>
            <a:r>
              <a:rPr lang="en-US" sz="2800" b="1"/>
              <a:t/>
            </a:r>
            <a:br>
              <a:rPr lang="en-US" sz="2800" b="1"/>
            </a:br>
            <a:r>
              <a:rPr lang="en-US" sz="2800" b="1"/>
              <a:t>     </a:t>
            </a:r>
            <a:r>
              <a:rPr lang="ru-RU" sz="2800" b="1"/>
              <a:t>)</a:t>
            </a:r>
            <a:r>
              <a:rPr lang="en-US" sz="2800" b="1"/>
              <a:t>  </a:t>
            </a:r>
            <a:r>
              <a:rPr lang="ru-RU" sz="2800" b="1"/>
              <a:t>),</a:t>
            </a:r>
            <a:r>
              <a:rPr lang="en-US" sz="2800" b="1"/>
              <a:t/>
            </a:r>
            <a:br>
              <a:rPr lang="en-US" sz="2800" b="1"/>
            </a:br>
            <a:r>
              <a:rPr lang="en-US" sz="2800" b="1"/>
              <a:t>     </a:t>
            </a:r>
            <a:r>
              <a:rPr lang="ru-RU" sz="2800" b="1"/>
              <a:t>(define test [res, out]</a:t>
            </a:r>
            <a:r>
              <a:rPr lang="en-US" sz="2800" b="1"/>
              <a:t/>
            </a:r>
            <a:br>
              <a:rPr lang="en-US" sz="2800" b="1"/>
            </a:br>
            <a:r>
              <a:rPr lang="en-US" sz="2800" b="1"/>
              <a:t>        </a:t>
            </a:r>
            <a:r>
              <a:rPr lang="ru-RU" sz="2800" b="1"/>
              <a:t>(if (equ? res out) ’True ’False)</a:t>
            </a:r>
            <a:r>
              <a:rPr lang="en-US" sz="2800" b="1"/>
              <a:t/>
            </a:r>
            <a:br>
              <a:rPr lang="en-US" sz="2800" b="1"/>
            </a:br>
            <a:r>
              <a:rPr lang="en-US" sz="2800" b="1"/>
              <a:t>     </a:t>
            </a:r>
            <a:r>
              <a:rPr lang="ru-RU" sz="2800" b="1"/>
              <a:t>)</a:t>
            </a:r>
            <a:r>
              <a:rPr lang="en-US" sz="2800" b="1"/>
              <a:t/>
            </a:r>
            <a:br>
              <a:rPr lang="en-US" sz="2800" b="1"/>
            </a:br>
            <a:r>
              <a:rPr lang="en-US" sz="2800" b="1"/>
              <a:t>  </a:t>
            </a:r>
            <a:r>
              <a:rPr lang="ru-RU" sz="2800" b="1"/>
              <a:t>] ++</a:t>
            </a:r>
            <a:r>
              <a:rPr lang="ru-RU" sz="2800" b="1">
                <a:solidFill>
                  <a:srgbClr val="0000CC"/>
                </a:solidFill>
              </a:rPr>
              <a:t> p</a:t>
            </a:r>
            <a:endParaRPr lang="ru-RU" sz="280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XSG </a:t>
            </a:r>
            <a:r>
              <a:rPr lang="ru-RU" sz="4000"/>
              <a:t>и </a:t>
            </a:r>
            <a:r>
              <a:rPr lang="en-US" sz="4000"/>
              <a:t>XURA: </a:t>
            </a:r>
            <a:r>
              <a:rPr lang="ru-RU" sz="4000"/>
              <a:t>состояние и перспективы</a:t>
            </a:r>
          </a:p>
        </p:txBody>
      </p:sp>
      <p:sp>
        <p:nvSpPr>
          <p:cNvPr id="85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/>
              <a:t>Язык </a:t>
            </a:r>
            <a:r>
              <a:rPr lang="en-US" sz="2800" b="1" dirty="0"/>
              <a:t>XSG</a:t>
            </a:r>
            <a:r>
              <a:rPr lang="en-US" sz="2800" dirty="0"/>
              <a:t> </a:t>
            </a:r>
            <a:r>
              <a:rPr lang="ru-RU" sz="2800"/>
              <a:t>— </a:t>
            </a:r>
            <a:r>
              <a:rPr lang="ru-RU" sz="2800" smtClean="0"/>
              <a:t>незавершенный </a:t>
            </a:r>
            <a:r>
              <a:rPr lang="ru-RU" sz="2800" dirty="0"/>
              <a:t>проект, с большой перспективой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Сделаны сравнения с </a:t>
            </a:r>
            <a:r>
              <a:rPr lang="en-US" sz="2800" dirty="0"/>
              <a:t>FL-</a:t>
            </a:r>
            <a:r>
              <a:rPr lang="ru-RU" sz="2800" dirty="0"/>
              <a:t>языками, эксперименты на проверку чистоты реализации тех или иных технических решений: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mgu</a:t>
            </a:r>
            <a:r>
              <a:rPr lang="en-US" sz="2400" dirty="0"/>
              <a:t>-based </a:t>
            </a:r>
            <a:r>
              <a:rPr lang="ru-RU" sz="2400" dirty="0"/>
              <a:t>операцию равенства </a:t>
            </a:r>
            <a:r>
              <a:rPr lang="ru-RU" sz="2400" b="1" dirty="0"/>
              <a:t>(</a:t>
            </a:r>
            <a:r>
              <a:rPr lang="en-US" sz="2400" b="1" dirty="0" err="1"/>
              <a:t>equ</a:t>
            </a:r>
            <a:r>
              <a:rPr lang="en-US" sz="2400" b="1" dirty="0"/>
              <a:t>?</a:t>
            </a:r>
            <a:r>
              <a:rPr lang="ru-RU" sz="2400" b="1" dirty="0"/>
              <a:t> ... ...)</a:t>
            </a:r>
          </a:p>
          <a:p>
            <a:pPr lvl="1">
              <a:lnSpc>
                <a:spcPct val="90000"/>
              </a:lnSpc>
            </a:pPr>
            <a:r>
              <a:rPr lang="ru-RU" sz="2400" dirty="0"/>
              <a:t>ленивую и справедливую семантику</a:t>
            </a:r>
          </a:p>
          <a:p>
            <a:pPr lvl="1">
              <a:lnSpc>
                <a:spcPct val="90000"/>
              </a:lnSpc>
            </a:pPr>
            <a:r>
              <a:rPr lang="ru-RU" sz="2400" dirty="0"/>
              <a:t>отсечение бесперспективных поддеревьев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Backpropagation</a:t>
            </a:r>
            <a:endParaRPr lang="ru-RU" sz="2400" dirty="0"/>
          </a:p>
          <a:p>
            <a:pPr>
              <a:lnSpc>
                <a:spcPct val="90000"/>
              </a:lnSpc>
            </a:pPr>
            <a:r>
              <a:rPr lang="ru-RU" sz="2800" b="1" dirty="0"/>
              <a:t>«</a:t>
            </a:r>
            <a:r>
              <a:rPr lang="en-US" sz="2800" b="1" dirty="0"/>
              <a:t>XSG</a:t>
            </a:r>
            <a:r>
              <a:rPr lang="ru-RU" sz="2800" b="1" dirty="0"/>
              <a:t>»</a:t>
            </a:r>
            <a:r>
              <a:rPr lang="en-US" sz="2800" dirty="0"/>
              <a:t> </a:t>
            </a:r>
            <a:r>
              <a:rPr lang="ru-RU" sz="2800" dirty="0"/>
              <a:t>и </a:t>
            </a:r>
            <a:r>
              <a:rPr lang="ru-RU" sz="2800" b="1" dirty="0"/>
              <a:t>«</a:t>
            </a:r>
            <a:r>
              <a:rPr lang="en-US" sz="2800" b="1" dirty="0"/>
              <a:t>MC </a:t>
            </a:r>
            <a:r>
              <a:rPr lang="ru-RU" sz="2800" b="1" dirty="0"/>
              <a:t>для </a:t>
            </a:r>
            <a:r>
              <a:rPr lang="en-US" sz="2800" b="1" dirty="0"/>
              <a:t>XSG</a:t>
            </a:r>
            <a:r>
              <a:rPr lang="ru-RU" sz="2800" b="1" dirty="0"/>
              <a:t>»</a:t>
            </a:r>
            <a:r>
              <a:rPr lang="en-US" sz="2800" dirty="0"/>
              <a:t> </a:t>
            </a:r>
            <a:r>
              <a:rPr lang="ru-RU" sz="2800" dirty="0"/>
              <a:t>— хорошие и перспективные темы для </a:t>
            </a:r>
            <a:r>
              <a:rPr lang="en-US" sz="2800" dirty="0"/>
              <a:t>Theoretical Computer Science</a:t>
            </a:r>
            <a:r>
              <a:rPr lang="ru-RU" sz="2800" dirty="0"/>
              <a:t> исследований и разработок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Most General Unifier</a:t>
            </a:r>
            <a:endParaRPr lang="ru-RU"/>
          </a:p>
        </p:txBody>
      </p:sp>
      <p:sp>
        <p:nvSpPr>
          <p:cNvPr id="80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 u="sng"/>
              <a:t>Определение:</a:t>
            </a:r>
            <a:r>
              <a:rPr lang="ru-RU" sz="2800"/>
              <a:t> </a:t>
            </a:r>
            <a:r>
              <a:rPr lang="en-US" sz="2800" b="1"/>
              <a:t>s</a:t>
            </a:r>
            <a:r>
              <a:rPr lang="en-US" sz="2800"/>
              <a:t> </a:t>
            </a:r>
            <a:r>
              <a:rPr lang="ru-RU" sz="2800"/>
              <a:t>унификатор</a:t>
            </a:r>
            <a:r>
              <a:rPr lang="en-US" sz="2800"/>
              <a:t> </a:t>
            </a:r>
            <a:r>
              <a:rPr lang="ru-RU" sz="2800"/>
              <a:t>для </a:t>
            </a:r>
            <a:r>
              <a:rPr lang="en-US" sz="2800" b="1"/>
              <a:t>cs</a:t>
            </a:r>
            <a:r>
              <a:rPr lang="en-US" sz="2800" b="1" baseline="-25000"/>
              <a:t>1</a:t>
            </a:r>
            <a:r>
              <a:rPr lang="ru-RU" sz="2800"/>
              <a:t> и </a:t>
            </a:r>
            <a:r>
              <a:rPr lang="en-US" sz="2800" b="1"/>
              <a:t>cs</a:t>
            </a:r>
            <a:r>
              <a:rPr lang="en-US" sz="2800" b="1" baseline="-25000"/>
              <a:t>2</a:t>
            </a:r>
            <a:r>
              <a:rPr lang="ru-RU" sz="2800"/>
              <a:t> если </a:t>
            </a:r>
            <a:r>
              <a:rPr lang="en-US" sz="2800" b="1"/>
              <a:t>cs</a:t>
            </a:r>
            <a:r>
              <a:rPr lang="en-US" sz="2800" b="1" baseline="-25000"/>
              <a:t>1</a:t>
            </a:r>
            <a:r>
              <a:rPr lang="en-US" sz="2800" b="1"/>
              <a:t>/.</a:t>
            </a:r>
            <a:r>
              <a:rPr lang="en-US" sz="2800" b="1">
                <a:sym typeface="SymbolProp BT" pitchFamily="2" charset="2"/>
              </a:rPr>
              <a:t>s</a:t>
            </a:r>
            <a:r>
              <a:rPr lang="en-US" sz="2800" b="1"/>
              <a:t> = cs</a:t>
            </a:r>
            <a:r>
              <a:rPr lang="ru-RU" sz="2800" b="1" baseline="-25000"/>
              <a:t>2</a:t>
            </a:r>
            <a:r>
              <a:rPr lang="en-US" sz="2800" b="1"/>
              <a:t>/.</a:t>
            </a:r>
            <a:r>
              <a:rPr lang="en-US" sz="2800" b="1">
                <a:sym typeface="SymbolProp BT" pitchFamily="2" charset="2"/>
              </a:rPr>
              <a:t>s</a:t>
            </a:r>
            <a:endParaRPr lang="ru-RU" sz="2800" b="1">
              <a:sym typeface="SymbolProp BT" pitchFamily="2" charset="2"/>
            </a:endParaRPr>
          </a:p>
          <a:p>
            <a:pPr>
              <a:lnSpc>
                <a:spcPct val="80000"/>
              </a:lnSpc>
            </a:pPr>
            <a:r>
              <a:rPr lang="ru-RU" sz="2800" b="1" u="sng">
                <a:sym typeface="SymbolProp BT" pitchFamily="2" charset="2"/>
              </a:rPr>
              <a:t>Обозначим</a:t>
            </a:r>
            <a:r>
              <a:rPr lang="ru-RU" sz="2800">
                <a:sym typeface="SymbolProp BT" pitchFamily="2" charset="2"/>
              </a:rPr>
              <a:t> </a:t>
            </a:r>
            <a:r>
              <a:rPr lang="en-US" sz="2800" b="1">
                <a:sym typeface="SymbolProp BT" pitchFamily="2" charset="2"/>
              </a:rPr>
              <a:t>unf</a:t>
            </a:r>
            <a:r>
              <a:rPr lang="ru-RU" sz="2800" b="1">
                <a:sym typeface="SymbolProp BT" pitchFamily="2" charset="2"/>
              </a:rPr>
              <a:t>(</a:t>
            </a:r>
            <a:r>
              <a:rPr lang="en-US" sz="2800" b="1"/>
              <a:t>cs</a:t>
            </a:r>
            <a:r>
              <a:rPr lang="en-US" sz="2800" b="1" baseline="-25000"/>
              <a:t>1</a:t>
            </a:r>
            <a:r>
              <a:rPr lang="ru-RU" sz="2800" b="1"/>
              <a:t>, </a:t>
            </a:r>
            <a:r>
              <a:rPr lang="en-US" sz="2800" b="1"/>
              <a:t>cs</a:t>
            </a:r>
            <a:r>
              <a:rPr lang="en-US" sz="2800" b="1" baseline="-25000"/>
              <a:t>2</a:t>
            </a:r>
            <a:r>
              <a:rPr lang="ru-RU" sz="2800" b="1"/>
              <a:t>)</a:t>
            </a:r>
            <a:r>
              <a:rPr lang="en-US" sz="2800"/>
              <a:t> </a:t>
            </a:r>
            <a:r>
              <a:rPr lang="ru-RU" sz="2800"/>
              <a:t>— множество всех унификаторов</a:t>
            </a:r>
            <a:endParaRPr lang="ru-RU" sz="2800">
              <a:sym typeface="SymbolProp BT" pitchFamily="2" charset="2"/>
            </a:endParaRPr>
          </a:p>
          <a:p>
            <a:pPr>
              <a:lnSpc>
                <a:spcPct val="80000"/>
              </a:lnSpc>
            </a:pPr>
            <a:r>
              <a:rPr lang="ru-RU" sz="2800" b="1" u="sng">
                <a:sym typeface="SymbolProp BT" pitchFamily="2" charset="2"/>
              </a:rPr>
              <a:t>Свойство 1.</a:t>
            </a:r>
            <a:r>
              <a:rPr lang="ru-RU" sz="2800">
                <a:sym typeface="SymbolProp BT" pitchFamily="2" charset="2"/>
              </a:rPr>
              <a:t> </a:t>
            </a:r>
            <a:r>
              <a:rPr lang="ru-RU" sz="2800" b="1">
                <a:sym typeface="SymbolProp BT" pitchFamily="2" charset="2"/>
              </a:rPr>
              <a:t></a:t>
            </a:r>
            <a:r>
              <a:rPr lang="en-US" sz="2800" b="1"/>
              <a:t>s </a:t>
            </a:r>
            <a:r>
              <a:rPr lang="en-US" sz="2800" b="1">
                <a:sym typeface="SymbolProp BT" pitchFamily="2" charset="2"/>
              </a:rPr>
              <a:t></a:t>
            </a:r>
            <a:r>
              <a:rPr lang="en-US" sz="2800" b="1"/>
              <a:t> </a:t>
            </a:r>
            <a:r>
              <a:rPr lang="en-US" sz="2800" b="1">
                <a:sym typeface="SymbolProp BT" pitchFamily="2" charset="2"/>
              </a:rPr>
              <a:t>unf</a:t>
            </a:r>
            <a:r>
              <a:rPr lang="ru-RU" sz="2800" b="1">
                <a:sym typeface="SymbolProp BT" pitchFamily="2" charset="2"/>
              </a:rPr>
              <a:t>(</a:t>
            </a:r>
            <a:r>
              <a:rPr lang="en-US" sz="2800" b="1"/>
              <a:t>cs</a:t>
            </a:r>
            <a:r>
              <a:rPr lang="en-US" sz="2800" b="1" baseline="-25000"/>
              <a:t>1</a:t>
            </a:r>
            <a:r>
              <a:rPr lang="ru-RU" sz="2800" b="1"/>
              <a:t>, </a:t>
            </a:r>
            <a:r>
              <a:rPr lang="en-US" sz="2800" b="1"/>
              <a:t>cs</a:t>
            </a:r>
            <a:r>
              <a:rPr lang="en-US" sz="2800" b="1" baseline="-25000"/>
              <a:t>2</a:t>
            </a:r>
            <a:r>
              <a:rPr lang="ru-RU" sz="2800" b="1"/>
              <a:t>)</a:t>
            </a:r>
            <a:r>
              <a:rPr lang="ru-RU" sz="2800"/>
              <a:t>, </a:t>
            </a:r>
            <a:r>
              <a:rPr lang="ru-RU" sz="2800" b="1">
                <a:sym typeface="SymbolProp BT" pitchFamily="2" charset="2"/>
              </a:rPr>
              <a:t></a:t>
            </a:r>
            <a:r>
              <a:rPr lang="en-US" sz="2800" b="1"/>
              <a:t>s’ </a:t>
            </a:r>
            <a:r>
              <a:rPr lang="en-US" sz="2800" b="1">
                <a:sym typeface="SymbolProp BT" pitchFamily="2" charset="2"/>
              </a:rPr>
              <a:t></a:t>
            </a:r>
            <a:r>
              <a:rPr lang="en-US" sz="2800" b="1"/>
              <a:t> Subst:</a:t>
            </a:r>
            <a:r>
              <a:rPr lang="en-US" sz="2800"/>
              <a:t> </a:t>
            </a:r>
            <a:br>
              <a:rPr lang="en-US" sz="2800"/>
            </a:br>
            <a:r>
              <a:rPr lang="ru-RU" sz="2800" b="1"/>
              <a:t>(</a:t>
            </a:r>
            <a:r>
              <a:rPr lang="en-US" sz="2800" b="1"/>
              <a:t>s</a:t>
            </a:r>
            <a:r>
              <a:rPr lang="ru-RU" sz="2800" b="1"/>
              <a:t>.*</a:t>
            </a:r>
            <a:r>
              <a:rPr lang="en-US" sz="2800" b="1"/>
              <a:t>.s’</a:t>
            </a:r>
            <a:r>
              <a:rPr lang="ru-RU" sz="2800" b="1"/>
              <a:t>)</a:t>
            </a:r>
            <a:r>
              <a:rPr lang="en-US" sz="2800" b="1"/>
              <a:t> </a:t>
            </a:r>
            <a:r>
              <a:rPr lang="en-US" sz="2800" b="1">
                <a:sym typeface="SymbolProp BT" pitchFamily="2" charset="2"/>
              </a:rPr>
              <a:t></a:t>
            </a:r>
            <a:r>
              <a:rPr lang="en-US" sz="2800" b="1"/>
              <a:t> </a:t>
            </a:r>
            <a:r>
              <a:rPr lang="en-US" sz="2800" b="1">
                <a:sym typeface="SymbolProp BT" pitchFamily="2" charset="2"/>
              </a:rPr>
              <a:t>unf</a:t>
            </a:r>
            <a:r>
              <a:rPr lang="ru-RU" sz="2800" b="1">
                <a:sym typeface="SymbolProp BT" pitchFamily="2" charset="2"/>
              </a:rPr>
              <a:t>(</a:t>
            </a:r>
            <a:r>
              <a:rPr lang="en-US" sz="2800" b="1"/>
              <a:t>cs</a:t>
            </a:r>
            <a:r>
              <a:rPr lang="en-US" sz="2800" b="1" baseline="-25000"/>
              <a:t>1</a:t>
            </a:r>
            <a:r>
              <a:rPr lang="ru-RU" sz="2800" b="1"/>
              <a:t>, </a:t>
            </a:r>
            <a:r>
              <a:rPr lang="en-US" sz="2800" b="1"/>
              <a:t>cs</a:t>
            </a:r>
            <a:r>
              <a:rPr lang="en-US" sz="2800" b="1" baseline="-25000"/>
              <a:t>2</a:t>
            </a:r>
            <a:r>
              <a:rPr lang="ru-RU" sz="2800" b="1"/>
              <a:t>)</a:t>
            </a:r>
            <a:endParaRPr lang="ru-RU" sz="2800" b="1" baseline="-25000"/>
          </a:p>
          <a:p>
            <a:pPr>
              <a:lnSpc>
                <a:spcPct val="80000"/>
              </a:lnSpc>
            </a:pPr>
            <a:r>
              <a:rPr lang="ru-RU" sz="2800" b="1" u="sng"/>
              <a:t>Свойство 2.</a:t>
            </a:r>
            <a:r>
              <a:rPr lang="ru-RU" sz="2800"/>
              <a:t> Если </a:t>
            </a:r>
            <a:r>
              <a:rPr lang="en-US" sz="2800" b="1">
                <a:sym typeface="SymbolProp BT" pitchFamily="2" charset="2"/>
              </a:rPr>
              <a:t>unf</a:t>
            </a:r>
            <a:r>
              <a:rPr lang="ru-RU" sz="2800" b="1">
                <a:sym typeface="SymbolProp BT" pitchFamily="2" charset="2"/>
              </a:rPr>
              <a:t>(</a:t>
            </a:r>
            <a:r>
              <a:rPr lang="en-US" sz="2800" b="1"/>
              <a:t>cs</a:t>
            </a:r>
            <a:r>
              <a:rPr lang="en-US" sz="2800" b="1" baseline="-25000"/>
              <a:t>1</a:t>
            </a:r>
            <a:r>
              <a:rPr lang="ru-RU" sz="2800" b="1"/>
              <a:t>, </a:t>
            </a:r>
            <a:r>
              <a:rPr lang="en-US" sz="2800" b="1"/>
              <a:t>cs</a:t>
            </a:r>
            <a:r>
              <a:rPr lang="en-US" sz="2800" b="1" baseline="-25000"/>
              <a:t>2</a:t>
            </a:r>
            <a:r>
              <a:rPr lang="ru-RU" sz="2800" b="1"/>
              <a:t>)</a:t>
            </a:r>
            <a:r>
              <a:rPr lang="en-US" sz="2800" b="1">
                <a:sym typeface="SymbolProp BT" pitchFamily="2" charset="2"/>
              </a:rPr>
              <a:t> </a:t>
            </a:r>
            <a:r>
              <a:rPr lang="ru-RU" sz="2800" b="1">
                <a:sym typeface="SymbolProp BT" pitchFamily="2" charset="2"/>
              </a:rPr>
              <a:t>≠</a:t>
            </a:r>
            <a:r>
              <a:rPr lang="en-US" sz="2800" b="1">
                <a:sym typeface="SymbolProp BT" pitchFamily="2" charset="2"/>
              </a:rPr>
              <a:t> </a:t>
            </a:r>
            <a:r>
              <a:rPr lang="en-US" sz="2800" b="1">
                <a:sym typeface="Symbol" pitchFamily="18" charset="2"/>
              </a:rPr>
              <a:t>Ø</a:t>
            </a:r>
            <a:r>
              <a:rPr lang="ru-RU" sz="2800">
                <a:sym typeface="Symbol" pitchFamily="18" charset="2"/>
              </a:rPr>
              <a:t>, то </a:t>
            </a:r>
            <a:br>
              <a:rPr lang="ru-RU" sz="2800">
                <a:sym typeface="Symbol" pitchFamily="18" charset="2"/>
              </a:rPr>
            </a:br>
            <a:r>
              <a:rPr lang="ru-RU" sz="2800" b="1">
                <a:sym typeface="SymbolProp BT" pitchFamily="2" charset="2"/>
              </a:rPr>
              <a:t></a:t>
            </a:r>
            <a:r>
              <a:rPr lang="ru-RU" sz="2800"/>
              <a:t> </a:t>
            </a:r>
            <a:r>
              <a:rPr lang="en-US" sz="2800" b="1"/>
              <a:t>s</a:t>
            </a:r>
            <a:r>
              <a:rPr lang="en-US" sz="2800" b="1" baseline="-25000"/>
              <a:t>mgu</a:t>
            </a:r>
            <a:r>
              <a:rPr lang="ru-RU" sz="2800" b="1" baseline="-25000"/>
              <a:t> </a:t>
            </a:r>
            <a:r>
              <a:rPr lang="ru-RU" sz="2800" b="1">
                <a:sym typeface="SymbolProp BT" pitchFamily="2" charset="2"/>
              </a:rPr>
              <a:t> </a:t>
            </a:r>
            <a:r>
              <a:rPr lang="en-US" sz="2800" b="1">
                <a:sym typeface="SymbolProp BT" pitchFamily="2" charset="2"/>
              </a:rPr>
              <a:t>unf</a:t>
            </a:r>
            <a:r>
              <a:rPr lang="ru-RU" sz="2800" b="1">
                <a:sym typeface="SymbolProp BT" pitchFamily="2" charset="2"/>
              </a:rPr>
              <a:t>(</a:t>
            </a:r>
            <a:r>
              <a:rPr lang="en-US" sz="2800" b="1"/>
              <a:t>cs</a:t>
            </a:r>
            <a:r>
              <a:rPr lang="en-US" sz="2800" b="1" baseline="-25000"/>
              <a:t>1</a:t>
            </a:r>
            <a:r>
              <a:rPr lang="ru-RU" sz="2800" b="1"/>
              <a:t>, </a:t>
            </a:r>
            <a:r>
              <a:rPr lang="en-US" sz="2800" b="1"/>
              <a:t>cs</a:t>
            </a:r>
            <a:r>
              <a:rPr lang="en-US" sz="2800" b="1" baseline="-25000"/>
              <a:t>2</a:t>
            </a:r>
            <a:r>
              <a:rPr lang="ru-RU" sz="2800" b="1"/>
              <a:t>): </a:t>
            </a:r>
            <a:br>
              <a:rPr lang="ru-RU" sz="2800" b="1"/>
            </a:br>
            <a:r>
              <a:rPr lang="ru-RU" sz="2800" b="1">
                <a:sym typeface="SymbolProp BT" pitchFamily="2" charset="2"/>
              </a:rPr>
              <a:t> </a:t>
            </a:r>
            <a:r>
              <a:rPr lang="en-US" sz="2800" b="1"/>
              <a:t>s </a:t>
            </a:r>
            <a:r>
              <a:rPr lang="en-US" sz="2800" b="1">
                <a:sym typeface="SymbolProp BT" pitchFamily="2" charset="2"/>
              </a:rPr>
              <a:t></a:t>
            </a:r>
            <a:r>
              <a:rPr lang="en-US" sz="2800" b="1"/>
              <a:t> </a:t>
            </a:r>
            <a:r>
              <a:rPr lang="en-US" sz="2800" b="1">
                <a:sym typeface="SymbolProp BT" pitchFamily="2" charset="2"/>
              </a:rPr>
              <a:t>unf</a:t>
            </a:r>
            <a:r>
              <a:rPr lang="ru-RU" sz="2800" b="1">
                <a:sym typeface="SymbolProp BT" pitchFamily="2" charset="2"/>
              </a:rPr>
              <a:t>(</a:t>
            </a:r>
            <a:r>
              <a:rPr lang="en-US" sz="2800" b="1"/>
              <a:t>cs</a:t>
            </a:r>
            <a:r>
              <a:rPr lang="en-US" sz="2800" b="1" baseline="-25000"/>
              <a:t>1</a:t>
            </a:r>
            <a:r>
              <a:rPr lang="ru-RU" sz="2800" b="1"/>
              <a:t>, </a:t>
            </a:r>
            <a:r>
              <a:rPr lang="en-US" sz="2800" b="1"/>
              <a:t>cs</a:t>
            </a:r>
            <a:r>
              <a:rPr lang="en-US" sz="2800" b="1" baseline="-25000"/>
              <a:t>2</a:t>
            </a:r>
            <a:r>
              <a:rPr lang="ru-RU" sz="2800" b="1"/>
              <a:t>) </a:t>
            </a:r>
            <a:r>
              <a:rPr lang="ru-RU" sz="2800" b="1">
                <a:sym typeface="SymbolProp BT" pitchFamily="2" charset="2"/>
              </a:rPr>
              <a:t></a:t>
            </a:r>
            <a:r>
              <a:rPr lang="ru-RU" sz="2800" b="1"/>
              <a:t> </a:t>
            </a:r>
            <a:r>
              <a:rPr lang="en-US" sz="2800" b="1"/>
              <a:t>s’ </a:t>
            </a:r>
            <a:r>
              <a:rPr lang="en-US" sz="2800" b="1">
                <a:sym typeface="SymbolProp BT" pitchFamily="2" charset="2"/>
              </a:rPr>
              <a:t></a:t>
            </a:r>
            <a:r>
              <a:rPr lang="en-US" sz="2800" b="1"/>
              <a:t> Subst:</a:t>
            </a:r>
            <a:r>
              <a:rPr lang="ru-RU" sz="2800" b="1"/>
              <a:t> </a:t>
            </a:r>
            <a:r>
              <a:rPr lang="en-US" sz="2800" b="1"/>
              <a:t>s = s</a:t>
            </a:r>
            <a:r>
              <a:rPr lang="en-US" sz="2800" b="1" baseline="-25000"/>
              <a:t>mgu</a:t>
            </a:r>
            <a:r>
              <a:rPr lang="en-US" sz="2800" b="1"/>
              <a:t>.*.s’</a:t>
            </a:r>
            <a:r>
              <a:rPr lang="ru-RU" sz="2800" b="1"/>
              <a:t/>
            </a:r>
            <a:br>
              <a:rPr lang="ru-RU" sz="2800" b="1"/>
            </a:br>
            <a:endParaRPr lang="ru-RU" sz="2800"/>
          </a:p>
          <a:p>
            <a:pPr>
              <a:lnSpc>
                <a:spcPct val="80000"/>
              </a:lnSpc>
            </a:pPr>
            <a:r>
              <a:rPr lang="ru-RU" sz="2800" b="1" u="sng"/>
              <a:t>Термин:</a:t>
            </a:r>
            <a:r>
              <a:rPr lang="ru-RU" sz="2800"/>
              <a:t> </a:t>
            </a:r>
            <a:r>
              <a:rPr lang="en-US" sz="2800" b="1"/>
              <a:t>s</a:t>
            </a:r>
            <a:r>
              <a:rPr lang="en-US" sz="2800" b="1" baseline="-25000"/>
              <a:t>mgu</a:t>
            </a:r>
            <a:r>
              <a:rPr lang="ru-RU" sz="2800"/>
              <a:t> наиболее общий унификатор </a:t>
            </a:r>
            <a:r>
              <a:rPr lang="en-US" sz="2800" b="1"/>
              <a:t>cs</a:t>
            </a:r>
            <a:r>
              <a:rPr lang="en-US" sz="2800" b="1" baseline="-25000"/>
              <a:t>1</a:t>
            </a:r>
            <a:r>
              <a:rPr lang="ru-RU" sz="2800"/>
              <a:t> и </a:t>
            </a:r>
            <a:r>
              <a:rPr lang="en-US" sz="2800" b="1"/>
              <a:t>cs</a:t>
            </a:r>
            <a:r>
              <a:rPr lang="en-US" sz="2800" b="1" baseline="-25000"/>
              <a:t>2</a:t>
            </a:r>
            <a:r>
              <a:rPr lang="ru-RU" sz="2800"/>
              <a:t> (</a:t>
            </a:r>
            <a:r>
              <a:rPr lang="en-US" sz="2800"/>
              <a:t>Most General Unifier</a:t>
            </a:r>
            <a:r>
              <a:rPr lang="ru-RU" sz="2800"/>
              <a:t>, </a:t>
            </a:r>
            <a:r>
              <a:rPr lang="en-US" sz="2800"/>
              <a:t>MGU)</a:t>
            </a:r>
            <a:r>
              <a:rPr lang="ru-RU" sz="2800"/>
              <a:t/>
            </a:r>
            <a:br>
              <a:rPr lang="ru-RU" sz="2800"/>
            </a:br>
            <a:r>
              <a:rPr lang="ru-RU" sz="2800"/>
              <a:t/>
            </a:r>
            <a:br>
              <a:rPr lang="ru-RU" sz="2800"/>
            </a:br>
            <a:r>
              <a:rPr lang="ru-RU" sz="2800"/>
              <a:t>	</a:t>
            </a:r>
            <a:r>
              <a:rPr lang="en-US" sz="2800" b="1">
                <a:sym typeface="SymbolProp BT" pitchFamily="2" charset="2"/>
              </a:rPr>
              <a:t>unf</a:t>
            </a:r>
            <a:r>
              <a:rPr lang="ru-RU" sz="2800" b="1">
                <a:sym typeface="SymbolProp BT" pitchFamily="2" charset="2"/>
              </a:rPr>
              <a:t>(</a:t>
            </a:r>
            <a:r>
              <a:rPr lang="en-US" sz="2800" b="1"/>
              <a:t>cs</a:t>
            </a:r>
            <a:r>
              <a:rPr lang="en-US" sz="2800" b="1" baseline="-25000"/>
              <a:t>1</a:t>
            </a:r>
            <a:r>
              <a:rPr lang="ru-RU" sz="2800" b="1"/>
              <a:t>, </a:t>
            </a:r>
            <a:r>
              <a:rPr lang="en-US" sz="2800" b="1"/>
              <a:t>cs</a:t>
            </a:r>
            <a:r>
              <a:rPr lang="en-US" sz="2800" b="1" baseline="-25000"/>
              <a:t>2</a:t>
            </a:r>
            <a:r>
              <a:rPr lang="ru-RU" sz="2800" b="1"/>
              <a:t>)</a:t>
            </a:r>
            <a:r>
              <a:rPr lang="en-US" sz="2800" b="1"/>
              <a:t> = {s</a:t>
            </a:r>
            <a:r>
              <a:rPr lang="en-US" sz="2800" b="1" baseline="-25000"/>
              <a:t>mgu</a:t>
            </a:r>
            <a:r>
              <a:rPr lang="en-US" sz="2800" b="1"/>
              <a:t>.*.s’ | s’ </a:t>
            </a:r>
            <a:r>
              <a:rPr lang="en-US" sz="2800" b="1">
                <a:sym typeface="SymbolProp BT" pitchFamily="2" charset="2"/>
              </a:rPr>
              <a:t></a:t>
            </a:r>
            <a:r>
              <a:rPr lang="en-US" sz="2800" b="1"/>
              <a:t> Subst }</a:t>
            </a:r>
            <a:endParaRPr lang="ru-RU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Таблица решений</a:t>
            </a:r>
            <a:br>
              <a:rPr lang="ru-RU" sz="4000" dirty="0"/>
            </a:br>
            <a:r>
              <a:rPr lang="en-US" sz="4000" dirty="0"/>
              <a:t>(</a:t>
            </a:r>
            <a:r>
              <a:rPr lang="ru-RU" sz="4000" dirty="0"/>
              <a:t>кроме случая «</a:t>
            </a:r>
            <a:r>
              <a:rPr lang="ru-RU" sz="4000" dirty="0" err="1"/>
              <a:t>л.ч</a:t>
            </a:r>
            <a:r>
              <a:rPr lang="ru-RU" sz="4000" dirty="0"/>
              <a:t>.==</a:t>
            </a:r>
            <a:r>
              <a:rPr lang="ru-RU" sz="4000" dirty="0" err="1"/>
              <a:t>п.ч</a:t>
            </a:r>
            <a:r>
              <a:rPr lang="ru-RU" sz="4000" dirty="0"/>
              <a:t>.»)</a:t>
            </a:r>
          </a:p>
        </p:txBody>
      </p:sp>
      <p:graphicFrame>
        <p:nvGraphicFramePr>
          <p:cNvPr id="812074" name="Group 42"/>
          <p:cNvGraphicFramePr>
            <a:graphicFrameLocks noGrp="1"/>
          </p:cNvGraphicFramePr>
          <p:nvPr>
            <p:ph idx="1"/>
          </p:nvPr>
        </p:nvGraphicFramePr>
        <p:xfrm>
          <a:off x="127000" y="1727200"/>
          <a:ext cx="8950325" cy="5212080"/>
        </p:xfrm>
        <a:graphic>
          <a:graphicData uri="http://schemas.openxmlformats.org/drawingml/2006/table">
            <a:tbl>
              <a:tblPr/>
              <a:tblGrid>
                <a:gridCol w="1790700"/>
                <a:gridCol w="1789113"/>
                <a:gridCol w="1790700"/>
                <a:gridCol w="1789112"/>
                <a:gridCol w="1790700"/>
              </a:tblGrid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’А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А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.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i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.i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(CONS cx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cx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’B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Nothing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А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.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i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:-&gt;пч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.i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:-&gt;пч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/>
                      </a:r>
                      <a:b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occ.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check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Nothing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.j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А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.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:-&gt;лч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.j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.j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:-&gt;лч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, occ. check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(CONS cy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cy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Nothing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.i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:-&gt;пч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/>
                      </a:r>
                      <a:b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occ.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check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cy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:=:cx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b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</a:b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cy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:=:cx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12076" name="AutoShape 44"/>
          <p:cNvSpPr>
            <a:spLocks noChangeArrowheads="1"/>
          </p:cNvSpPr>
          <p:nvPr/>
        </p:nvSpPr>
        <p:spPr bwMode="auto">
          <a:xfrm>
            <a:off x="1428750" y="1936750"/>
            <a:ext cx="1204913" cy="581025"/>
          </a:xfrm>
          <a:prstGeom prst="rightArrow">
            <a:avLst>
              <a:gd name="adj1" fmla="val 49722"/>
              <a:gd name="adj2" fmla="val 84429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1"/>
                </a:solidFill>
                <a:effectLst/>
              </a:rPr>
              <a:t>лев. ч.</a:t>
            </a:r>
          </a:p>
        </p:txBody>
      </p:sp>
      <p:sp>
        <p:nvSpPr>
          <p:cNvPr id="812077" name="AutoShape 45"/>
          <p:cNvSpPr>
            <a:spLocks noChangeArrowheads="1"/>
          </p:cNvSpPr>
          <p:nvPr/>
        </p:nvSpPr>
        <p:spPr bwMode="auto">
          <a:xfrm>
            <a:off x="604838" y="2200275"/>
            <a:ext cx="885825" cy="812800"/>
          </a:xfrm>
          <a:prstGeom prst="downArrow">
            <a:avLst>
              <a:gd name="adj1" fmla="val 62722"/>
              <a:gd name="adj2" fmla="val 61829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1"/>
                </a:solidFill>
                <a:effectLst/>
              </a:rPr>
              <a:t>пр.</a:t>
            </a:r>
            <a:br>
              <a:rPr lang="ru-RU" sz="2400">
                <a:solidFill>
                  <a:schemeClr val="tx1"/>
                </a:solidFill>
                <a:effectLst/>
              </a:rPr>
            </a:br>
            <a:r>
              <a:rPr lang="ru-RU" sz="2400">
                <a:solidFill>
                  <a:schemeClr val="tx1"/>
                </a:solidFill>
                <a:effectLst/>
              </a:rPr>
              <a:t>ч.</a:t>
            </a:r>
          </a:p>
        </p:txBody>
      </p:sp>
      <p:sp>
        <p:nvSpPr>
          <p:cNvPr id="812078" name="Rectangle 46"/>
          <p:cNvSpPr>
            <a:spLocks noChangeArrowheads="1"/>
          </p:cNvSpPr>
          <p:nvPr/>
        </p:nvSpPr>
        <p:spPr bwMode="auto">
          <a:xfrm>
            <a:off x="1917700" y="2717800"/>
            <a:ext cx="1789113" cy="9906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12079" name="Rectangle 47"/>
          <p:cNvSpPr>
            <a:spLocks noChangeArrowheads="1"/>
          </p:cNvSpPr>
          <p:nvPr/>
        </p:nvSpPr>
        <p:spPr bwMode="auto">
          <a:xfrm>
            <a:off x="1917700" y="3708400"/>
            <a:ext cx="3579813" cy="9906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812080" name="Rectangle 48"/>
          <p:cNvSpPr>
            <a:spLocks noChangeArrowheads="1"/>
          </p:cNvSpPr>
          <p:nvPr/>
        </p:nvSpPr>
        <p:spPr bwMode="auto">
          <a:xfrm>
            <a:off x="1917700" y="4699000"/>
            <a:ext cx="7134225" cy="9906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812081" name="Rectangle 49"/>
          <p:cNvSpPr>
            <a:spLocks noChangeArrowheads="1"/>
          </p:cNvSpPr>
          <p:nvPr/>
        </p:nvSpPr>
        <p:spPr bwMode="auto">
          <a:xfrm>
            <a:off x="1917700" y="5689600"/>
            <a:ext cx="3579813" cy="11684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812082" name="Rectangle 50"/>
          <p:cNvSpPr>
            <a:spLocks noChangeArrowheads="1"/>
          </p:cNvSpPr>
          <p:nvPr/>
        </p:nvSpPr>
        <p:spPr bwMode="auto">
          <a:xfrm>
            <a:off x="5495925" y="2717800"/>
            <a:ext cx="1790700" cy="19812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812083" name="Rectangle 51"/>
          <p:cNvSpPr>
            <a:spLocks noChangeArrowheads="1"/>
          </p:cNvSpPr>
          <p:nvPr/>
        </p:nvSpPr>
        <p:spPr bwMode="auto">
          <a:xfrm>
            <a:off x="5495925" y="5689600"/>
            <a:ext cx="1790700" cy="11684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812084" name="Rectangle 52"/>
          <p:cNvSpPr>
            <a:spLocks noChangeArrowheads="1"/>
          </p:cNvSpPr>
          <p:nvPr/>
        </p:nvSpPr>
        <p:spPr bwMode="auto">
          <a:xfrm>
            <a:off x="7286625" y="2717800"/>
            <a:ext cx="1765300" cy="19812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812085" name="Rectangle 53"/>
          <p:cNvSpPr>
            <a:spLocks noChangeArrowheads="1"/>
          </p:cNvSpPr>
          <p:nvPr/>
        </p:nvSpPr>
        <p:spPr bwMode="auto">
          <a:xfrm>
            <a:off x="7286625" y="5689600"/>
            <a:ext cx="1765300" cy="11684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812086" name="Rectangle 54"/>
          <p:cNvSpPr>
            <a:spLocks noChangeArrowheads="1"/>
          </p:cNvSpPr>
          <p:nvPr/>
        </p:nvSpPr>
        <p:spPr bwMode="auto">
          <a:xfrm>
            <a:off x="3706813" y="2717800"/>
            <a:ext cx="1790700" cy="9906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2078" grpId="0" animBg="1"/>
      <p:bldP spid="812079" grpId="0" animBg="1"/>
      <p:bldP spid="812080" grpId="0" animBg="1"/>
      <p:bldP spid="812081" grpId="0" animBg="1"/>
      <p:bldP spid="812082" grpId="0" animBg="1"/>
      <p:bldP spid="812083" grpId="0" animBg="1"/>
      <p:bldP spid="812084" grpId="0" animBg="1"/>
      <p:bldP spid="812085" grpId="0" animBg="1"/>
      <p:bldP spid="81208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73025"/>
            <a:ext cx="8343900" cy="963613"/>
          </a:xfrm>
        </p:spPr>
        <p:txBody>
          <a:bodyPr/>
          <a:lstStyle/>
          <a:p>
            <a:r>
              <a:rPr lang="ru-RU"/>
              <a:t>Алгоритм </a:t>
            </a:r>
            <a:r>
              <a:rPr lang="en-US"/>
              <a:t>MGU</a:t>
            </a:r>
            <a:endParaRPr lang="ru-RU"/>
          </a:p>
        </p:txBody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090613"/>
            <a:ext cx="8950325" cy="57673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/>
              <a:t>mgu :: Clashes -&gt; Maybe Subst</a:t>
            </a:r>
            <a:r>
              <a:rPr lang="en-US" sz="2400" b="1"/>
              <a:t/>
            </a:r>
            <a:br>
              <a:rPr lang="en-US" sz="2400" b="1"/>
            </a:br>
            <a:r>
              <a:rPr lang="ru-RU" sz="2400" b="1"/>
              <a:t>mgu [] </a:t>
            </a:r>
            <a:r>
              <a:rPr lang="en-US" sz="2400" b="1"/>
              <a:t>					</a:t>
            </a:r>
            <a:r>
              <a:rPr lang="ru-RU" sz="2400" b="1"/>
              <a:t>= Just []</a:t>
            </a:r>
            <a:r>
              <a:rPr lang="en-US" sz="2400" b="1"/>
              <a:t/>
            </a:r>
            <a:br>
              <a:rPr lang="en-US" sz="2400" b="1"/>
            </a:br>
            <a:r>
              <a:rPr lang="ru-RU" sz="2400" b="1"/>
              <a:t>mgu (eq:eqs)</a:t>
            </a:r>
            <a:r>
              <a:rPr lang="en-US" sz="2400" b="1"/>
              <a:t>	</a:t>
            </a:r>
            <a:r>
              <a:rPr lang="ru-RU" sz="2400" b="1"/>
              <a:t>=</a:t>
            </a:r>
            <a:r>
              <a:rPr lang="en-US" sz="2400" b="1"/>
              <a:t/>
            </a:r>
            <a:br>
              <a:rPr lang="en-US" sz="2400" b="1"/>
            </a:br>
            <a:r>
              <a:rPr lang="ru-RU" sz="2400" b="1"/>
              <a:t> case eq of</a:t>
            </a:r>
            <a:r>
              <a:rPr lang="en-US" sz="2400" b="1"/>
              <a:t/>
            </a:r>
            <a:br>
              <a:rPr lang="en-US" sz="2400" b="1"/>
            </a:br>
            <a:r>
              <a:rPr lang="ru-RU" sz="2400" b="1"/>
              <a:t>   </a:t>
            </a:r>
            <a:r>
              <a:rPr lang="en-US" sz="2400" b="1"/>
              <a:t>cx</a:t>
            </a:r>
            <a:r>
              <a:rPr lang="ru-RU" sz="2400" b="1"/>
              <a:t>1 :=: </a:t>
            </a:r>
            <a:r>
              <a:rPr lang="en-US" sz="2400" b="1"/>
              <a:t>cx2 | cx1==cx2</a:t>
            </a:r>
            <a:r>
              <a:rPr lang="ru-RU" sz="2400" b="1"/>
              <a:t> </a:t>
            </a:r>
            <a:r>
              <a:rPr lang="en-US" sz="2400" b="1"/>
              <a:t>		</a:t>
            </a:r>
            <a:r>
              <a:rPr lang="ru-RU" sz="2400" b="1"/>
              <a:t>-&gt; mgu eqs</a:t>
            </a:r>
            <a:r>
              <a:rPr lang="en-US" sz="2400" b="1"/>
              <a:t/>
            </a:r>
            <a:br>
              <a:rPr lang="en-US" sz="2400" b="1"/>
            </a:br>
            <a:r>
              <a:rPr lang="ru-RU" sz="2400" b="1"/>
              <a:t>   </a:t>
            </a:r>
            <a:r>
              <a:rPr lang="en-US" sz="2400" b="1"/>
              <a:t>v@(CVE _)</a:t>
            </a:r>
            <a:r>
              <a:rPr lang="ru-RU" sz="2400" b="1"/>
              <a:t>:=:</a:t>
            </a:r>
            <a:r>
              <a:rPr lang="en-US" sz="2400" b="1"/>
              <a:t>cx2			</a:t>
            </a:r>
            <a:r>
              <a:rPr lang="ru-RU" sz="2400" b="1"/>
              <a:t>-&gt; mgu' [v:-&gt;</a:t>
            </a:r>
            <a:r>
              <a:rPr lang="en-US" sz="2400" b="1"/>
              <a:t>cx2</a:t>
            </a:r>
            <a:r>
              <a:rPr lang="ru-RU" sz="2400" b="1"/>
              <a:t>]</a:t>
            </a:r>
            <a:r>
              <a:rPr lang="en-US" sz="2400" b="1"/>
              <a:t/>
            </a:r>
            <a:br>
              <a:rPr lang="en-US" sz="2400" b="1"/>
            </a:br>
            <a:r>
              <a:rPr lang="ru-RU" sz="2400" b="1"/>
              <a:t>                                  `when` (v `notOccursIn` </a:t>
            </a:r>
            <a:r>
              <a:rPr lang="en-US" sz="2400" b="1"/>
              <a:t>cx</a:t>
            </a:r>
            <a:r>
              <a:rPr lang="ru-RU" sz="2400" b="1"/>
              <a:t>2)</a:t>
            </a:r>
            <a:r>
              <a:rPr lang="en-US" sz="2400" b="1"/>
              <a:t/>
            </a:r>
            <a:br>
              <a:rPr lang="en-US" sz="2400" b="1"/>
            </a:br>
            <a:r>
              <a:rPr lang="en-US" sz="2400" b="1"/>
              <a:t>  </a:t>
            </a:r>
            <a:r>
              <a:rPr lang="ru-RU" sz="2400" b="1"/>
              <a:t> </a:t>
            </a:r>
            <a:r>
              <a:rPr lang="en-US" sz="2400" b="1"/>
              <a:t>cx1:=:v@(CVE _)</a:t>
            </a:r>
            <a:r>
              <a:rPr lang="ru-RU" sz="2400" b="1"/>
              <a:t> </a:t>
            </a:r>
            <a:r>
              <a:rPr lang="en-US" sz="2400" b="1"/>
              <a:t>			</a:t>
            </a:r>
            <a:r>
              <a:rPr lang="ru-RU" sz="2400" b="1"/>
              <a:t>-&gt; mgu' [v:-&gt;</a:t>
            </a:r>
            <a:r>
              <a:rPr lang="en-US" sz="2400" b="1"/>
              <a:t>cx1</a:t>
            </a:r>
            <a:r>
              <a:rPr lang="ru-RU" sz="2400" b="1"/>
              <a:t>]</a:t>
            </a:r>
            <a:r>
              <a:rPr lang="en-US" sz="2400" b="1"/>
              <a:t/>
            </a:r>
            <a:br>
              <a:rPr lang="en-US" sz="2400" b="1"/>
            </a:br>
            <a:r>
              <a:rPr lang="ru-RU" sz="2400" b="1"/>
              <a:t>                                  `when` (v `notOccursIn` </a:t>
            </a:r>
            <a:r>
              <a:rPr lang="en-US" sz="2400" b="1"/>
              <a:t>cx</a:t>
            </a:r>
            <a:r>
              <a:rPr lang="ru-RU" sz="2400" b="1"/>
              <a:t>1)</a:t>
            </a:r>
            <a:r>
              <a:rPr lang="en-US" sz="2400" b="1"/>
              <a:t/>
            </a:r>
            <a:br>
              <a:rPr lang="en-US" sz="2400" b="1"/>
            </a:br>
            <a:r>
              <a:rPr lang="ru-RU" sz="2400" b="1"/>
              <a:t>   </a:t>
            </a:r>
            <a:r>
              <a:rPr lang="en-US" sz="2400" b="1"/>
              <a:t>(CONS cy</a:t>
            </a:r>
            <a:r>
              <a:rPr lang="ru-RU" sz="2400" b="1"/>
              <a:t>1</a:t>
            </a:r>
            <a:r>
              <a:rPr lang="en-US" sz="2400" b="1"/>
              <a:t> cy2):=:(CONS cx</a:t>
            </a:r>
            <a:r>
              <a:rPr lang="ru-RU" sz="2400" b="1"/>
              <a:t>1</a:t>
            </a:r>
            <a:r>
              <a:rPr lang="en-US" sz="2400" b="1"/>
              <a:t> cx2)</a:t>
            </a:r>
            <a:r>
              <a:rPr lang="ru-RU" sz="2400" b="1"/>
              <a:t> </a:t>
            </a:r>
            <a:r>
              <a:rPr lang="en-US" sz="2400" b="1"/>
              <a:t>	</a:t>
            </a:r>
            <a:r>
              <a:rPr lang="ru-RU" sz="2400" b="1"/>
              <a:t>-&gt; mgu </a:t>
            </a:r>
            <a:r>
              <a:rPr lang="en-US" sz="2400" b="1"/>
              <a:t/>
            </a:r>
            <a:br>
              <a:rPr lang="en-US" sz="2400" b="1"/>
            </a:br>
            <a:r>
              <a:rPr lang="en-US" sz="2400" b="1"/>
              <a:t>                                  [cy1:=:cx1, cy2:=:cx2,]++eqs</a:t>
            </a:r>
            <a:br>
              <a:rPr lang="en-US" sz="2400" b="1"/>
            </a:br>
            <a:r>
              <a:rPr lang="en-US" sz="2400" b="1"/>
              <a:t>  </a:t>
            </a:r>
            <a:r>
              <a:rPr lang="ru-RU" sz="2400" b="1"/>
              <a:t> </a:t>
            </a:r>
            <a:r>
              <a:rPr lang="en-US" sz="2400" b="1"/>
              <a:t>(CONS _ _):=:_ 				-&gt; Nothing</a:t>
            </a:r>
            <a:br>
              <a:rPr lang="en-US" sz="2400" b="1"/>
            </a:br>
            <a:r>
              <a:rPr lang="en-US" sz="2400" b="1"/>
              <a:t>  </a:t>
            </a:r>
            <a:r>
              <a:rPr lang="ru-RU" sz="2400" b="1"/>
              <a:t> </a:t>
            </a:r>
            <a:r>
              <a:rPr lang="en-US" sz="2400" b="1"/>
              <a:t>_ :=: (CONS _ _) 				-&gt; Nothing</a:t>
            </a:r>
            <a:br>
              <a:rPr lang="en-US" sz="2400" b="1"/>
            </a:br>
            <a:r>
              <a:rPr lang="en-US" sz="2400" b="1"/>
              <a:t>   (ATOM_):=:(ATOM_) 			-&gt; Nothing</a:t>
            </a:r>
            <a:br>
              <a:rPr lang="en-US" sz="2400" b="1"/>
            </a:br>
            <a:r>
              <a:rPr lang="en-US" sz="2400" b="1"/>
              <a:t>   v@(CVA _)</a:t>
            </a:r>
            <a:r>
              <a:rPr lang="ru-RU" sz="2400" b="1"/>
              <a:t>:=:</a:t>
            </a:r>
            <a:r>
              <a:rPr lang="en-US" sz="2400" b="1"/>
              <a:t>cx2			</a:t>
            </a:r>
            <a:r>
              <a:rPr lang="ru-RU" sz="2400" b="1"/>
              <a:t>-&gt; mgu' [v:-&gt;</a:t>
            </a:r>
            <a:r>
              <a:rPr lang="en-US" sz="2400" b="1"/>
              <a:t>cx2</a:t>
            </a:r>
            <a:r>
              <a:rPr lang="ru-RU" sz="2400" b="1"/>
              <a:t>]</a:t>
            </a:r>
            <a:r>
              <a:rPr lang="en-US" sz="2400" b="1"/>
              <a:t/>
            </a:r>
            <a:br>
              <a:rPr lang="en-US" sz="2400" b="1"/>
            </a:br>
            <a:r>
              <a:rPr lang="en-US" sz="2400" b="1"/>
              <a:t>   cx1:=:v@(CVA _)			</a:t>
            </a:r>
            <a:r>
              <a:rPr lang="ru-RU" sz="2400" b="1"/>
              <a:t>-&gt; mgu' [v:-&gt;</a:t>
            </a:r>
            <a:r>
              <a:rPr lang="en-US" sz="2400" b="1"/>
              <a:t>cx1</a:t>
            </a:r>
            <a:r>
              <a:rPr lang="ru-RU" sz="2400" b="1"/>
              <a:t>]</a:t>
            </a:r>
            <a:r>
              <a:rPr lang="en-US" sz="2400" b="1"/>
              <a:t/>
            </a:r>
            <a:br>
              <a:rPr lang="en-US" sz="2400" b="1"/>
            </a:br>
            <a:r>
              <a:rPr lang="ru-RU" sz="2400" b="1"/>
              <a:t>  where</a:t>
            </a:r>
            <a:r>
              <a:rPr lang="en-US" sz="2400" b="1"/>
              <a:t>	</a:t>
            </a:r>
            <a:r>
              <a:rPr lang="ru-RU" sz="2400" b="1"/>
              <a:t>mgu' s</a:t>
            </a:r>
            <a:r>
              <a:rPr lang="en-US" sz="2400" b="1"/>
              <a:t> </a:t>
            </a:r>
            <a:r>
              <a:rPr lang="ru-RU" sz="2400" b="1"/>
              <a:t>= fmap (s</a:t>
            </a:r>
            <a:r>
              <a:rPr lang="en-US" sz="2400" b="1"/>
              <a:t>.*.</a:t>
            </a:r>
            <a:r>
              <a:rPr lang="ru-RU" sz="2400" b="1"/>
              <a:t>) (mgu (eqs/.s))</a:t>
            </a:r>
            <a:r>
              <a:rPr lang="en-US" sz="2400" b="1"/>
              <a:t/>
            </a:r>
            <a:br>
              <a:rPr lang="en-US" sz="2400" b="1"/>
            </a:br>
            <a:r>
              <a:rPr lang="ru-RU" sz="2400" b="1"/>
              <a:t>        </a:t>
            </a:r>
            <a:r>
              <a:rPr lang="en-US" sz="2400" b="1"/>
              <a:t>	</a:t>
            </a:r>
            <a:r>
              <a:rPr lang="ru-RU" sz="2400" b="1"/>
              <a:t>x `when` p</a:t>
            </a:r>
            <a:r>
              <a:rPr lang="en-US" sz="2400" b="1"/>
              <a:t> </a:t>
            </a:r>
            <a:r>
              <a:rPr lang="ru-RU" sz="2400" b="1"/>
              <a:t>= if p then x else Nothing</a:t>
            </a:r>
            <a:r>
              <a:rPr lang="en-US" sz="2400" b="1"/>
              <a:t/>
            </a:r>
            <a:br>
              <a:rPr lang="en-US" sz="2400" b="1"/>
            </a:br>
            <a:r>
              <a:rPr lang="ru-RU" sz="2400" b="1"/>
              <a:t>        </a:t>
            </a:r>
            <a:r>
              <a:rPr lang="en-US" sz="2400" b="1"/>
              <a:t>	</a:t>
            </a:r>
            <a:r>
              <a:rPr lang="ru-RU" sz="2400" b="1"/>
              <a:t>v `notOccursIn` </a:t>
            </a:r>
            <a:r>
              <a:rPr lang="en-US" sz="2400" b="1"/>
              <a:t>c</a:t>
            </a:r>
            <a:r>
              <a:rPr lang="ru-RU" sz="2400" b="1"/>
              <a:t>e</a:t>
            </a:r>
            <a:r>
              <a:rPr lang="en-US" sz="2400" b="1"/>
              <a:t> </a:t>
            </a:r>
            <a:r>
              <a:rPr lang="ru-RU" sz="2400" b="1"/>
              <a:t>= v `notElem` (</a:t>
            </a:r>
            <a:r>
              <a:rPr lang="en-US" sz="2400" b="1"/>
              <a:t>cvars</a:t>
            </a:r>
            <a:r>
              <a:rPr lang="ru-RU" sz="2400" b="1"/>
              <a:t> </a:t>
            </a:r>
            <a:r>
              <a:rPr lang="en-US" sz="2400" b="1"/>
              <a:t>c</a:t>
            </a:r>
            <a:r>
              <a:rPr lang="ru-RU" sz="2400" b="1"/>
              <a:t>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Пересечение классов</a:t>
            </a:r>
          </a:p>
        </p:txBody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Пусть </a:t>
            </a:r>
            <a:r>
              <a:rPr lang="en-US" b="1">
                <a:solidFill>
                  <a:srgbClr val="CC0000"/>
                </a:solidFill>
              </a:rPr>
              <a:t>C</a:t>
            </a:r>
            <a:r>
              <a:rPr lang="en-US" b="1" baseline="-25000"/>
              <a:t>1</a:t>
            </a:r>
            <a:r>
              <a:rPr lang="en-US" b="1"/>
              <a:t> = (cs</a:t>
            </a:r>
            <a:r>
              <a:rPr lang="en-US" b="1" baseline="-25000"/>
              <a:t>1</a:t>
            </a:r>
            <a:r>
              <a:rPr lang="en-US" b="1"/>
              <a:t>, r</a:t>
            </a:r>
            <a:r>
              <a:rPr lang="en-US" b="1" baseline="-25000"/>
              <a:t>1</a:t>
            </a:r>
            <a:r>
              <a:rPr lang="en-US" b="1"/>
              <a:t>)</a:t>
            </a:r>
            <a:r>
              <a:rPr lang="en-US"/>
              <a:t>, </a:t>
            </a:r>
            <a:r>
              <a:rPr lang="en-US" b="1">
                <a:solidFill>
                  <a:srgbClr val="CC0000"/>
                </a:solidFill>
              </a:rPr>
              <a:t>C</a:t>
            </a:r>
            <a:r>
              <a:rPr lang="en-US" b="1" baseline="-25000"/>
              <a:t>2</a:t>
            </a:r>
            <a:r>
              <a:rPr lang="en-US" b="1"/>
              <a:t> = (cs</a:t>
            </a:r>
            <a:r>
              <a:rPr lang="en-US" b="1" baseline="-25000"/>
              <a:t>2</a:t>
            </a:r>
            <a:r>
              <a:rPr lang="en-US" b="1"/>
              <a:t>, r</a:t>
            </a:r>
            <a:r>
              <a:rPr lang="en-US" b="1" baseline="-25000"/>
              <a:t>2</a:t>
            </a:r>
            <a:r>
              <a:rPr lang="en-US" b="1"/>
              <a:t>)</a:t>
            </a:r>
          </a:p>
          <a:p>
            <a:r>
              <a:rPr lang="ru-RU"/>
              <a:t>Предположим</a:t>
            </a:r>
            <a:r>
              <a:rPr lang="ru-RU">
                <a:latin typeface="Arial" charset="0"/>
              </a:rPr>
              <a:t> </a:t>
            </a:r>
            <a:r>
              <a:rPr lang="en-US" b="1">
                <a:latin typeface="Arial" charset="0"/>
              </a:rPr>
              <a:t>(cvars </a:t>
            </a:r>
            <a:r>
              <a:rPr lang="en-US" b="1">
                <a:solidFill>
                  <a:srgbClr val="CC0000"/>
                </a:solidFill>
              </a:rPr>
              <a:t>C</a:t>
            </a:r>
            <a:r>
              <a:rPr lang="en-US" b="1" baseline="-25000"/>
              <a:t>1</a:t>
            </a:r>
            <a:r>
              <a:rPr lang="en-US" b="1"/>
              <a:t>)</a:t>
            </a:r>
            <a:r>
              <a:rPr lang="ru-RU" b="1">
                <a:sym typeface="SymbolProp BT" pitchFamily="2" charset="2"/>
              </a:rPr>
              <a:t></a:t>
            </a:r>
            <a:r>
              <a:rPr lang="en-US" b="1">
                <a:sym typeface="SymbolProp BT" pitchFamily="2" charset="2"/>
              </a:rPr>
              <a:t>(</a:t>
            </a:r>
            <a:r>
              <a:rPr lang="en-US" b="1">
                <a:latin typeface="Arial" charset="0"/>
              </a:rPr>
              <a:t>cvars </a:t>
            </a:r>
            <a:r>
              <a:rPr lang="en-US" b="1">
                <a:solidFill>
                  <a:srgbClr val="CC0000"/>
                </a:solidFill>
              </a:rPr>
              <a:t>C</a:t>
            </a:r>
            <a:r>
              <a:rPr lang="en-US" b="1" baseline="-25000"/>
              <a:t>2</a:t>
            </a:r>
            <a:r>
              <a:rPr lang="en-US" b="1"/>
              <a:t>) = []</a:t>
            </a:r>
            <a:endParaRPr lang="en-US" b="1">
              <a:latin typeface="Arial" charset="0"/>
            </a:endParaRPr>
          </a:p>
          <a:p>
            <a:r>
              <a:rPr lang="ru-RU"/>
              <a:t>Пусть</a:t>
            </a:r>
            <a:r>
              <a:rPr lang="ru-RU" b="1"/>
              <a:t> </a:t>
            </a:r>
            <a:r>
              <a:rPr lang="en-US" b="1"/>
              <a:t>d</a:t>
            </a:r>
            <a:r>
              <a:rPr lang="ru-RU" b="1"/>
              <a:t> </a:t>
            </a:r>
            <a:r>
              <a:rPr lang="ru-RU" b="1">
                <a:sym typeface="SymbolProp BT" pitchFamily="2" charset="2"/>
              </a:rPr>
              <a:t></a:t>
            </a:r>
            <a:r>
              <a:rPr lang="ru-RU" b="1">
                <a:latin typeface="Arial" charset="0"/>
                <a:sym typeface="SymbolProp BT" pitchFamily="2" charset="2"/>
              </a:rPr>
              <a:t> &lt;</a:t>
            </a:r>
            <a:r>
              <a:rPr lang="en-US" b="1">
                <a:solidFill>
                  <a:srgbClr val="CC0000"/>
                </a:solidFill>
              </a:rPr>
              <a:t>C</a:t>
            </a:r>
            <a:r>
              <a:rPr lang="en-US" b="1" baseline="-25000"/>
              <a:t>1</a:t>
            </a:r>
            <a:r>
              <a:rPr lang="ru-RU" b="1">
                <a:latin typeface="Arial" charset="0"/>
                <a:sym typeface="SymbolProp BT" pitchFamily="2" charset="2"/>
              </a:rPr>
              <a:t>&gt;</a:t>
            </a:r>
            <a:r>
              <a:rPr lang="en-US" b="1">
                <a:sym typeface="SymbolProp BT" pitchFamily="2" charset="2"/>
              </a:rPr>
              <a:t> </a:t>
            </a:r>
            <a:r>
              <a:rPr lang="ru-RU" b="1">
                <a:sym typeface="SymbolProp BT" pitchFamily="2" charset="2"/>
              </a:rPr>
              <a:t></a:t>
            </a:r>
            <a:r>
              <a:rPr lang="en-US" b="1">
                <a:sym typeface="SymbolProp BT" pitchFamily="2" charset="2"/>
              </a:rPr>
              <a:t> </a:t>
            </a:r>
            <a:r>
              <a:rPr lang="ru-RU" b="1">
                <a:latin typeface="Arial" charset="0"/>
                <a:sym typeface="SymbolProp BT" pitchFamily="2" charset="2"/>
              </a:rPr>
              <a:t>&lt;</a:t>
            </a:r>
            <a:r>
              <a:rPr lang="en-US" b="1">
                <a:solidFill>
                  <a:srgbClr val="CC0000"/>
                </a:solidFill>
              </a:rPr>
              <a:t>C</a:t>
            </a:r>
            <a:r>
              <a:rPr lang="ru-RU" b="1" baseline="-25000"/>
              <a:t>2</a:t>
            </a:r>
            <a:r>
              <a:rPr lang="ru-RU" b="1">
                <a:latin typeface="Arial" charset="0"/>
                <a:sym typeface="SymbolProp BT" pitchFamily="2" charset="2"/>
              </a:rPr>
              <a:t>&gt;.</a:t>
            </a:r>
          </a:p>
          <a:p>
            <a:r>
              <a:rPr lang="ru-RU" b="1">
                <a:sym typeface="SymbolProp BT" pitchFamily="2" charset="2"/>
              </a:rPr>
              <a:t></a:t>
            </a:r>
            <a:r>
              <a:rPr lang="en-US" b="1">
                <a:sym typeface="SymbolProp BT" pitchFamily="2" charset="2"/>
              </a:rPr>
              <a:t>s</a:t>
            </a:r>
            <a:r>
              <a:rPr lang="en-US" b="1" baseline="-25000">
                <a:sym typeface="SymbolProp BT" pitchFamily="2" charset="2"/>
              </a:rPr>
              <a:t>1</a:t>
            </a:r>
            <a:r>
              <a:rPr lang="en-US">
                <a:sym typeface="SymbolProp BT" pitchFamily="2" charset="2"/>
              </a:rPr>
              <a:t>: </a:t>
            </a:r>
            <a:r>
              <a:rPr lang="en-US" b="1"/>
              <a:t>cs</a:t>
            </a:r>
            <a:r>
              <a:rPr lang="en-US" b="1" baseline="-25000"/>
              <a:t>1</a:t>
            </a:r>
            <a:r>
              <a:rPr lang="en-US" b="1"/>
              <a:t>/.</a:t>
            </a:r>
            <a:r>
              <a:rPr lang="en-US" b="1">
                <a:sym typeface="SymbolProp BT" pitchFamily="2" charset="2"/>
              </a:rPr>
              <a:t>s</a:t>
            </a:r>
            <a:r>
              <a:rPr lang="en-US" b="1" baseline="-25000">
                <a:sym typeface="SymbolProp BT" pitchFamily="2" charset="2"/>
              </a:rPr>
              <a:t>1</a:t>
            </a:r>
            <a:r>
              <a:rPr lang="en-US" b="1"/>
              <a:t> = d, r</a:t>
            </a:r>
            <a:r>
              <a:rPr lang="en-US" b="1" baseline="-25000"/>
              <a:t>1 </a:t>
            </a:r>
            <a:r>
              <a:rPr lang="en-US" b="1"/>
              <a:t>/.</a:t>
            </a:r>
            <a:r>
              <a:rPr lang="en-US" b="1">
                <a:sym typeface="SymbolProp BT" pitchFamily="2" charset="2"/>
              </a:rPr>
              <a:t>s</a:t>
            </a:r>
            <a:r>
              <a:rPr lang="en-US" b="1" baseline="-25000">
                <a:sym typeface="SymbolProp BT" pitchFamily="2" charset="2"/>
              </a:rPr>
              <a:t>1 </a:t>
            </a:r>
            <a:r>
              <a:rPr lang="en-US" b="1">
                <a:sym typeface="SymbolProp BT" pitchFamily="2" charset="2"/>
              </a:rPr>
              <a:t>= RESTR[]</a:t>
            </a:r>
            <a:br>
              <a:rPr lang="en-US" b="1">
                <a:sym typeface="SymbolProp BT" pitchFamily="2" charset="2"/>
              </a:rPr>
            </a:br>
            <a:r>
              <a:rPr lang="ru-RU" b="1">
                <a:sym typeface="SymbolProp BT" pitchFamily="2" charset="2"/>
              </a:rPr>
              <a:t></a:t>
            </a:r>
            <a:r>
              <a:rPr lang="en-US" b="1">
                <a:sym typeface="SymbolProp BT" pitchFamily="2" charset="2"/>
              </a:rPr>
              <a:t>s</a:t>
            </a:r>
            <a:r>
              <a:rPr lang="en-US" b="1" baseline="-25000">
                <a:sym typeface="SymbolProp BT" pitchFamily="2" charset="2"/>
              </a:rPr>
              <a:t>2</a:t>
            </a:r>
            <a:r>
              <a:rPr lang="en-US">
                <a:sym typeface="SymbolProp BT" pitchFamily="2" charset="2"/>
              </a:rPr>
              <a:t>: </a:t>
            </a:r>
            <a:r>
              <a:rPr lang="en-US" b="1"/>
              <a:t>cs</a:t>
            </a:r>
            <a:r>
              <a:rPr lang="en-US" b="1" baseline="-25000"/>
              <a:t>2</a:t>
            </a:r>
            <a:r>
              <a:rPr lang="en-US" b="1"/>
              <a:t>/.</a:t>
            </a:r>
            <a:r>
              <a:rPr lang="en-US" b="1">
                <a:sym typeface="SymbolProp BT" pitchFamily="2" charset="2"/>
              </a:rPr>
              <a:t>s</a:t>
            </a:r>
            <a:r>
              <a:rPr lang="en-US" b="1" baseline="-25000">
                <a:sym typeface="SymbolProp BT" pitchFamily="2" charset="2"/>
              </a:rPr>
              <a:t>2</a:t>
            </a:r>
            <a:r>
              <a:rPr lang="en-US" b="1"/>
              <a:t> = d, r</a:t>
            </a:r>
            <a:r>
              <a:rPr lang="en-US" b="1" baseline="-25000"/>
              <a:t>2 </a:t>
            </a:r>
            <a:r>
              <a:rPr lang="en-US" b="1"/>
              <a:t>/.</a:t>
            </a:r>
            <a:r>
              <a:rPr lang="en-US" b="1">
                <a:sym typeface="SymbolProp BT" pitchFamily="2" charset="2"/>
              </a:rPr>
              <a:t>s</a:t>
            </a:r>
            <a:r>
              <a:rPr lang="en-US" b="1" baseline="-25000">
                <a:sym typeface="SymbolProp BT" pitchFamily="2" charset="2"/>
              </a:rPr>
              <a:t>2 </a:t>
            </a:r>
            <a:r>
              <a:rPr lang="en-US" b="1">
                <a:sym typeface="SymbolProp BT" pitchFamily="2" charset="2"/>
              </a:rPr>
              <a:t>= RESTR[]</a:t>
            </a:r>
          </a:p>
          <a:p>
            <a:r>
              <a:rPr lang="ru-RU" b="1">
                <a:sym typeface="SymbolProp BT" pitchFamily="2" charset="2"/>
              </a:rPr>
              <a:t></a:t>
            </a:r>
            <a:r>
              <a:rPr lang="en-US" b="1">
                <a:sym typeface="SymbolProp BT" pitchFamily="2" charset="2"/>
              </a:rPr>
              <a:t>s</a:t>
            </a:r>
            <a:r>
              <a:rPr lang="ru-RU" b="1">
                <a:sym typeface="SymbolProp BT" pitchFamily="2" charset="2"/>
              </a:rPr>
              <a:t>:					</a:t>
            </a:r>
            <a:r>
              <a:rPr lang="en-US" b="1">
                <a:sym typeface="SymbolProp BT" pitchFamily="2" charset="2"/>
              </a:rPr>
              <a:t>  </a:t>
            </a:r>
            <a:r>
              <a:rPr lang="ru-RU" b="1">
                <a:sym typeface="SymbolProp BT" pitchFamily="2" charset="2"/>
              </a:rPr>
              <a:t>(</a:t>
            </a:r>
            <a:r>
              <a:rPr lang="en-US" b="1">
                <a:sym typeface="SymbolProp BT" pitchFamily="2" charset="2"/>
              </a:rPr>
              <a:t>s= s</a:t>
            </a:r>
            <a:r>
              <a:rPr lang="en-US" b="1" baseline="-25000">
                <a:sym typeface="SymbolProp BT" pitchFamily="2" charset="2"/>
              </a:rPr>
              <a:t>1</a:t>
            </a:r>
            <a:r>
              <a:rPr lang="en-US" b="1">
                <a:sym typeface="SymbolProp BT" pitchFamily="2" charset="2"/>
              </a:rPr>
              <a:t>++s</a:t>
            </a:r>
            <a:r>
              <a:rPr lang="en-US" b="1" baseline="-25000">
                <a:sym typeface="SymbolProp BT" pitchFamily="2" charset="2"/>
              </a:rPr>
              <a:t>2</a:t>
            </a:r>
            <a:r>
              <a:rPr lang="ru-RU" b="1">
                <a:sym typeface="SymbolProp BT" pitchFamily="2" charset="2"/>
              </a:rPr>
              <a:t>)</a:t>
            </a:r>
            <a:r>
              <a:rPr lang="en-US" b="1">
                <a:sym typeface="SymbolProp BT" pitchFamily="2" charset="2"/>
              </a:rPr>
              <a:t/>
            </a:r>
            <a:br>
              <a:rPr lang="en-US" b="1">
                <a:sym typeface="SymbolProp BT" pitchFamily="2" charset="2"/>
              </a:rPr>
            </a:br>
            <a:r>
              <a:rPr lang="en-US" b="1"/>
              <a:t>cs</a:t>
            </a:r>
            <a:r>
              <a:rPr lang="en-US" b="1" baseline="-25000"/>
              <a:t>1</a:t>
            </a:r>
            <a:r>
              <a:rPr lang="en-US" b="1"/>
              <a:t>/.</a:t>
            </a:r>
            <a:r>
              <a:rPr lang="en-US" b="1">
                <a:sym typeface="SymbolProp BT" pitchFamily="2" charset="2"/>
              </a:rPr>
              <a:t>s</a:t>
            </a:r>
            <a:r>
              <a:rPr lang="en-US" b="1"/>
              <a:t> = d = cs</a:t>
            </a:r>
            <a:r>
              <a:rPr lang="ru-RU" b="1" baseline="-25000"/>
              <a:t>2</a:t>
            </a:r>
            <a:r>
              <a:rPr lang="en-US" b="1"/>
              <a:t>/.</a:t>
            </a:r>
            <a:r>
              <a:rPr lang="en-US" b="1">
                <a:sym typeface="SymbolProp BT" pitchFamily="2" charset="2"/>
              </a:rPr>
              <a:t>s</a:t>
            </a:r>
            <a:br>
              <a:rPr lang="en-US" b="1">
                <a:sym typeface="SymbolProp BT" pitchFamily="2" charset="2"/>
              </a:rPr>
            </a:br>
            <a:r>
              <a:rPr lang="en-US" b="1"/>
              <a:t>r</a:t>
            </a:r>
            <a:r>
              <a:rPr lang="en-US" b="1" baseline="-25000"/>
              <a:t>1</a:t>
            </a:r>
            <a:r>
              <a:rPr lang="en-US" b="1"/>
              <a:t> /. </a:t>
            </a:r>
            <a:r>
              <a:rPr lang="en-US" b="1">
                <a:sym typeface="SymbolProp BT" pitchFamily="2" charset="2"/>
              </a:rPr>
              <a:t>s = RESTR[], </a:t>
            </a:r>
            <a:r>
              <a:rPr lang="en-US" b="1"/>
              <a:t>r</a:t>
            </a:r>
            <a:r>
              <a:rPr lang="en-US" b="1" baseline="-25000"/>
              <a:t>2 </a:t>
            </a:r>
            <a:r>
              <a:rPr lang="en-US" b="1"/>
              <a:t>/. </a:t>
            </a:r>
            <a:r>
              <a:rPr lang="en-US" b="1">
                <a:sym typeface="SymbolProp BT" pitchFamily="2" charset="2"/>
              </a:rPr>
              <a:t>s</a:t>
            </a:r>
            <a:r>
              <a:rPr lang="en-US" b="1" baseline="-25000">
                <a:sym typeface="SymbolProp BT" pitchFamily="2" charset="2"/>
              </a:rPr>
              <a:t> </a:t>
            </a:r>
            <a:r>
              <a:rPr lang="en-US" b="1">
                <a:sym typeface="SymbolProp BT" pitchFamily="2" charset="2"/>
              </a:rPr>
              <a:t>= RESTR[]</a:t>
            </a:r>
            <a:br>
              <a:rPr lang="en-US" b="1">
                <a:sym typeface="SymbolProp BT" pitchFamily="2" charset="2"/>
              </a:rPr>
            </a:br>
            <a:r>
              <a:rPr lang="en-US" b="1">
                <a:sym typeface="SymbolProp BT" pitchFamily="2" charset="2"/>
              </a:rPr>
              <a:t>(</a:t>
            </a:r>
            <a:r>
              <a:rPr lang="en-US" b="1"/>
              <a:t>r</a:t>
            </a:r>
            <a:r>
              <a:rPr lang="en-US" b="1" baseline="-25000"/>
              <a:t>1</a:t>
            </a:r>
            <a:r>
              <a:rPr lang="en-US" b="1"/>
              <a:t> .+ r</a:t>
            </a:r>
            <a:r>
              <a:rPr lang="en-US" b="1" baseline="-25000"/>
              <a:t>2</a:t>
            </a:r>
            <a:r>
              <a:rPr lang="en-US" b="1"/>
              <a:t>)</a:t>
            </a:r>
            <a:r>
              <a:rPr lang="en-US" b="1" baseline="-25000"/>
              <a:t> </a:t>
            </a:r>
            <a:r>
              <a:rPr lang="en-US" b="1"/>
              <a:t>/. </a:t>
            </a:r>
            <a:r>
              <a:rPr lang="en-US" b="1">
                <a:sym typeface="SymbolProp BT" pitchFamily="2" charset="2"/>
              </a:rPr>
              <a:t>s = RESTR[]</a:t>
            </a:r>
            <a:endParaRPr lang="ru-RU" b="1">
              <a:sym typeface="SymbolProp BT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Пересечение классов</a:t>
            </a:r>
          </a:p>
        </p:txBody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d</a:t>
            </a:r>
            <a:r>
              <a:rPr lang="en-US" b="1" dirty="0">
                <a:sym typeface="SymbolProp BT" pitchFamily="2" charset="2"/>
              </a:rPr>
              <a:t></a:t>
            </a:r>
            <a:r>
              <a:rPr lang="ru-RU" b="1" dirty="0">
                <a:latin typeface="Arial" charset="0"/>
                <a:sym typeface="SymbolProp BT" pitchFamily="2" charset="2"/>
              </a:rPr>
              <a:t>&lt;</a:t>
            </a:r>
            <a:r>
              <a:rPr lang="en-US" b="1" dirty="0">
                <a:solidFill>
                  <a:srgbClr val="CC0000"/>
                </a:solidFill>
              </a:rPr>
              <a:t>C</a:t>
            </a:r>
            <a:r>
              <a:rPr lang="en-US" b="1" baseline="-25000" dirty="0"/>
              <a:t>1</a:t>
            </a:r>
            <a:r>
              <a:rPr lang="ru-RU" b="1" dirty="0">
                <a:latin typeface="Arial" charset="0"/>
                <a:sym typeface="SymbolProp BT" pitchFamily="2" charset="2"/>
              </a:rPr>
              <a:t>&gt;</a:t>
            </a:r>
            <a:r>
              <a:rPr lang="en-US" b="1" dirty="0">
                <a:sym typeface="SymbolProp BT" pitchFamily="2" charset="2"/>
              </a:rPr>
              <a:t> </a:t>
            </a:r>
            <a:r>
              <a:rPr lang="ru-RU" b="1" dirty="0">
                <a:sym typeface="SymbolProp BT" pitchFamily="2" charset="2"/>
              </a:rPr>
              <a:t></a:t>
            </a:r>
            <a:r>
              <a:rPr lang="en-US" b="1" dirty="0">
                <a:sym typeface="SymbolProp BT" pitchFamily="2" charset="2"/>
              </a:rPr>
              <a:t> </a:t>
            </a:r>
            <a:r>
              <a:rPr lang="ru-RU" b="1" dirty="0">
                <a:latin typeface="Arial" charset="0"/>
                <a:sym typeface="SymbolProp BT" pitchFamily="2" charset="2"/>
              </a:rPr>
              <a:t>&lt;</a:t>
            </a:r>
            <a:r>
              <a:rPr lang="en-US" b="1" dirty="0">
                <a:solidFill>
                  <a:srgbClr val="CC0000"/>
                </a:solidFill>
              </a:rPr>
              <a:t>C</a:t>
            </a:r>
            <a:r>
              <a:rPr lang="ru-RU" b="1" baseline="-25000" dirty="0"/>
              <a:t>2</a:t>
            </a:r>
            <a:r>
              <a:rPr lang="ru-RU" b="1" dirty="0">
                <a:latin typeface="Arial" charset="0"/>
                <a:sym typeface="SymbolProp BT" pitchFamily="2" charset="2"/>
              </a:rPr>
              <a:t>&gt;.</a:t>
            </a:r>
          </a:p>
          <a:p>
            <a:pPr>
              <a:lnSpc>
                <a:spcPct val="90000"/>
              </a:lnSpc>
            </a:pPr>
            <a:r>
              <a:rPr lang="ru-RU" b="1" dirty="0">
                <a:sym typeface="SymbolProp BT" pitchFamily="2" charset="2"/>
              </a:rPr>
              <a:t></a:t>
            </a:r>
            <a:r>
              <a:rPr lang="en-US" b="1" dirty="0">
                <a:sym typeface="SymbolProp BT" pitchFamily="2" charset="2"/>
              </a:rPr>
              <a:t>s</a:t>
            </a:r>
            <a:r>
              <a:rPr lang="ru-RU" b="1" dirty="0">
                <a:sym typeface="SymbolProp BT" pitchFamily="2" charset="2"/>
              </a:rPr>
              <a:t>: </a:t>
            </a:r>
            <a:r>
              <a:rPr lang="en-US" b="1" dirty="0"/>
              <a:t>cs</a:t>
            </a:r>
            <a:r>
              <a:rPr lang="en-US" b="1" baseline="-25000" dirty="0"/>
              <a:t>1</a:t>
            </a:r>
            <a:r>
              <a:rPr lang="en-US" b="1" dirty="0"/>
              <a:t>/.</a:t>
            </a:r>
            <a:r>
              <a:rPr lang="en-US" b="1" dirty="0">
                <a:sym typeface="SymbolProp BT" pitchFamily="2" charset="2"/>
              </a:rPr>
              <a:t>s</a:t>
            </a:r>
            <a:r>
              <a:rPr lang="en-US" b="1" dirty="0"/>
              <a:t> = d = </a:t>
            </a:r>
            <a:r>
              <a:rPr lang="en-US" b="1" dirty="0" err="1"/>
              <a:t>cs</a:t>
            </a:r>
            <a:r>
              <a:rPr lang="ru-RU" b="1" baseline="-25000" dirty="0"/>
              <a:t>2</a:t>
            </a:r>
            <a:r>
              <a:rPr lang="en-US" b="1" dirty="0"/>
              <a:t>/.</a:t>
            </a:r>
            <a:r>
              <a:rPr lang="en-US" b="1" dirty="0">
                <a:sym typeface="SymbolProp BT" pitchFamily="2" charset="2"/>
              </a:rPr>
              <a:t>s</a:t>
            </a:r>
            <a:br>
              <a:rPr lang="en-US" b="1" dirty="0">
                <a:sym typeface="SymbolProp BT" pitchFamily="2" charset="2"/>
              </a:rPr>
            </a:br>
            <a:r>
              <a:rPr lang="en-US" b="1" dirty="0"/>
              <a:t>r</a:t>
            </a:r>
            <a:r>
              <a:rPr lang="en-US" b="1" baseline="-25000" dirty="0"/>
              <a:t>1</a:t>
            </a:r>
            <a:r>
              <a:rPr lang="en-US" b="1" dirty="0"/>
              <a:t> /. </a:t>
            </a:r>
            <a:r>
              <a:rPr lang="en-US" b="1" dirty="0">
                <a:sym typeface="SymbolProp BT" pitchFamily="2" charset="2"/>
              </a:rPr>
              <a:t>s = RESTR[], </a:t>
            </a:r>
            <a:r>
              <a:rPr lang="en-US" b="1" dirty="0"/>
              <a:t>r</a:t>
            </a:r>
            <a:r>
              <a:rPr lang="en-US" b="1" baseline="-25000" dirty="0"/>
              <a:t>2 </a:t>
            </a:r>
            <a:r>
              <a:rPr lang="en-US" b="1" dirty="0"/>
              <a:t>/. </a:t>
            </a:r>
            <a:r>
              <a:rPr lang="en-US" b="1" dirty="0">
                <a:sym typeface="SymbolProp BT" pitchFamily="2" charset="2"/>
              </a:rPr>
              <a:t>s</a:t>
            </a:r>
            <a:r>
              <a:rPr lang="en-US" b="1" baseline="-25000" dirty="0">
                <a:sym typeface="SymbolProp BT" pitchFamily="2" charset="2"/>
              </a:rPr>
              <a:t> </a:t>
            </a:r>
            <a:r>
              <a:rPr lang="en-US" b="1" dirty="0">
                <a:sym typeface="SymbolProp BT" pitchFamily="2" charset="2"/>
              </a:rPr>
              <a:t>= RESTR[]</a:t>
            </a:r>
            <a:br>
              <a:rPr lang="en-US" b="1" dirty="0">
                <a:sym typeface="SymbolProp BT" pitchFamily="2" charset="2"/>
              </a:rPr>
            </a:br>
            <a:r>
              <a:rPr lang="en-US" b="1" dirty="0">
                <a:sym typeface="SymbolProp BT" pitchFamily="2" charset="2"/>
              </a:rPr>
              <a:t>(</a:t>
            </a:r>
            <a:r>
              <a:rPr lang="en-US" b="1" dirty="0"/>
              <a:t>r</a:t>
            </a:r>
            <a:r>
              <a:rPr lang="en-US" b="1" baseline="-25000" dirty="0"/>
              <a:t>1</a:t>
            </a:r>
            <a:r>
              <a:rPr lang="en-US" b="1" dirty="0"/>
              <a:t> .+ r</a:t>
            </a:r>
            <a:r>
              <a:rPr lang="en-US" b="1" baseline="-25000" dirty="0"/>
              <a:t>2</a:t>
            </a:r>
            <a:r>
              <a:rPr lang="en-US" b="1" dirty="0"/>
              <a:t>)</a:t>
            </a:r>
            <a:r>
              <a:rPr lang="en-US" b="1" baseline="-25000" dirty="0"/>
              <a:t> </a:t>
            </a:r>
            <a:r>
              <a:rPr lang="en-US" b="1" dirty="0"/>
              <a:t>/. </a:t>
            </a:r>
            <a:r>
              <a:rPr lang="en-US" b="1" dirty="0">
                <a:sym typeface="SymbolProp BT" pitchFamily="2" charset="2"/>
              </a:rPr>
              <a:t>s = RESTR[]</a:t>
            </a:r>
            <a:endParaRPr lang="ru-RU" b="1" dirty="0">
              <a:sym typeface="SymbolProp BT" pitchFamily="2" charset="2"/>
            </a:endParaRPr>
          </a:p>
          <a:p>
            <a:pPr>
              <a:lnSpc>
                <a:spcPct val="90000"/>
              </a:lnSpc>
            </a:pPr>
            <a:r>
              <a:rPr lang="ru-RU" b="1" dirty="0">
                <a:sym typeface="SymbolProp BT" pitchFamily="2" charset="2"/>
              </a:rPr>
              <a:t></a:t>
            </a:r>
            <a:r>
              <a:rPr lang="en-US" b="1" dirty="0">
                <a:sym typeface="SymbolProp BT" pitchFamily="2" charset="2"/>
              </a:rPr>
              <a:t>s  </a:t>
            </a:r>
            <a:r>
              <a:rPr lang="en-US" b="1" dirty="0" err="1">
                <a:sym typeface="SymbolProp BT" pitchFamily="2" charset="2"/>
              </a:rPr>
              <a:t>unf</a:t>
            </a:r>
            <a:r>
              <a:rPr lang="en-US" b="1" dirty="0">
                <a:sym typeface="SymbolProp BT" pitchFamily="2" charset="2"/>
              </a:rPr>
              <a:t>(cs</a:t>
            </a:r>
            <a:r>
              <a:rPr lang="en-US" b="1" baseline="-25000" dirty="0">
                <a:sym typeface="SymbolProp BT" pitchFamily="2" charset="2"/>
              </a:rPr>
              <a:t>1</a:t>
            </a:r>
            <a:r>
              <a:rPr lang="en-US" b="1" dirty="0">
                <a:sym typeface="SymbolProp BT" pitchFamily="2" charset="2"/>
              </a:rPr>
              <a:t>, cs</a:t>
            </a:r>
            <a:r>
              <a:rPr lang="en-US" b="1" baseline="-25000" dirty="0">
                <a:sym typeface="SymbolProp BT" pitchFamily="2" charset="2"/>
              </a:rPr>
              <a:t>2</a:t>
            </a:r>
            <a:r>
              <a:rPr lang="en-US" b="1" dirty="0">
                <a:sym typeface="SymbolProp BT" pitchFamily="2" charset="2"/>
              </a:rPr>
              <a:t>): </a:t>
            </a:r>
            <a:r>
              <a:rPr lang="en-US" b="1" dirty="0"/>
              <a:t>cs</a:t>
            </a:r>
            <a:r>
              <a:rPr lang="en-US" b="1" baseline="-25000" dirty="0"/>
              <a:t>1</a:t>
            </a:r>
            <a:r>
              <a:rPr lang="en-US" b="1" dirty="0"/>
              <a:t>/.</a:t>
            </a:r>
            <a:r>
              <a:rPr lang="en-US" b="1" dirty="0">
                <a:sym typeface="SymbolProp BT" pitchFamily="2" charset="2"/>
              </a:rPr>
              <a:t>s</a:t>
            </a:r>
            <a:r>
              <a:rPr lang="en-US" b="1" dirty="0"/>
              <a:t> = d = </a:t>
            </a:r>
            <a:r>
              <a:rPr lang="en-US" b="1" dirty="0" err="1"/>
              <a:t>cs</a:t>
            </a:r>
            <a:r>
              <a:rPr lang="ru-RU" b="1" baseline="-25000" dirty="0"/>
              <a:t>2</a:t>
            </a:r>
            <a:r>
              <a:rPr lang="en-US" b="1" dirty="0"/>
              <a:t>/.</a:t>
            </a:r>
            <a:r>
              <a:rPr lang="en-US" b="1" dirty="0">
                <a:sym typeface="SymbolProp BT" pitchFamily="2" charset="2"/>
              </a:rPr>
              <a:t>s</a:t>
            </a:r>
            <a:br>
              <a:rPr lang="en-US" b="1" dirty="0">
                <a:sym typeface="SymbolProp BT" pitchFamily="2" charset="2"/>
              </a:rPr>
            </a:br>
            <a:r>
              <a:rPr lang="en-US" b="1" dirty="0">
                <a:sym typeface="SymbolProp BT" pitchFamily="2" charset="2"/>
              </a:rPr>
              <a:t>(</a:t>
            </a:r>
            <a:r>
              <a:rPr lang="en-US" b="1" dirty="0"/>
              <a:t>r</a:t>
            </a:r>
            <a:r>
              <a:rPr lang="en-US" b="1" baseline="-25000" dirty="0"/>
              <a:t>1</a:t>
            </a:r>
            <a:r>
              <a:rPr lang="en-US" b="1" dirty="0"/>
              <a:t> .+ r</a:t>
            </a:r>
            <a:r>
              <a:rPr lang="en-US" b="1" baseline="-25000" dirty="0"/>
              <a:t>2</a:t>
            </a:r>
            <a:r>
              <a:rPr lang="en-US" b="1" dirty="0"/>
              <a:t>)</a:t>
            </a:r>
            <a:r>
              <a:rPr lang="en-US" b="1" baseline="-25000" dirty="0"/>
              <a:t> </a:t>
            </a:r>
            <a:r>
              <a:rPr lang="en-US" b="1" dirty="0"/>
              <a:t>/. </a:t>
            </a:r>
            <a:r>
              <a:rPr lang="en-US" b="1" dirty="0">
                <a:sym typeface="SymbolProp BT" pitchFamily="2" charset="2"/>
              </a:rPr>
              <a:t>s = RESTR[]</a:t>
            </a:r>
          </a:p>
          <a:p>
            <a:pPr>
              <a:lnSpc>
                <a:spcPct val="90000"/>
              </a:lnSpc>
            </a:pPr>
            <a:r>
              <a:rPr lang="ru-RU" b="1" dirty="0">
                <a:sym typeface="SymbolProp BT" pitchFamily="2" charset="2"/>
              </a:rPr>
              <a:t></a:t>
            </a:r>
            <a:r>
              <a:rPr lang="en-US" b="1" dirty="0" err="1">
                <a:sym typeface="SymbolProp BT" pitchFamily="2" charset="2"/>
              </a:rPr>
              <a:t>s’Subst</a:t>
            </a:r>
            <a:r>
              <a:rPr lang="en-US" b="1" dirty="0">
                <a:sym typeface="SymbolProp BT" pitchFamily="2" charset="2"/>
              </a:rPr>
              <a:t>: </a:t>
            </a:r>
            <a:r>
              <a:rPr lang="en-US" b="1" dirty="0"/>
              <a:t>cs</a:t>
            </a:r>
            <a:r>
              <a:rPr lang="en-US" b="1" baseline="-25000" dirty="0"/>
              <a:t>0</a:t>
            </a:r>
            <a:r>
              <a:rPr lang="en-US" b="1" dirty="0"/>
              <a:t>/.</a:t>
            </a:r>
            <a:r>
              <a:rPr lang="en-US" b="1" dirty="0">
                <a:sym typeface="SymbolProp BT" pitchFamily="2" charset="2"/>
              </a:rPr>
              <a:t>s’=d, </a:t>
            </a:r>
            <a:r>
              <a:rPr lang="en-US" b="1" dirty="0"/>
              <a:t>r</a:t>
            </a:r>
            <a:r>
              <a:rPr lang="en-US" b="1" baseline="-25000" dirty="0"/>
              <a:t>0</a:t>
            </a:r>
            <a:r>
              <a:rPr lang="en-US" b="1" dirty="0"/>
              <a:t>/.</a:t>
            </a:r>
            <a:r>
              <a:rPr lang="en-US" b="1" dirty="0">
                <a:sym typeface="SymbolProp BT" pitchFamily="2" charset="2"/>
              </a:rPr>
              <a:t>s’=RESTR[]</a:t>
            </a:r>
            <a:br>
              <a:rPr lang="en-US" b="1" dirty="0">
                <a:sym typeface="SymbolProp BT" pitchFamily="2" charset="2"/>
              </a:rPr>
            </a:br>
            <a:r>
              <a:rPr lang="ru-RU" dirty="0">
                <a:sym typeface="SymbolProp BT" pitchFamily="2" charset="2"/>
              </a:rPr>
              <a:t>где</a:t>
            </a:r>
            <a:r>
              <a:rPr lang="en-US" dirty="0">
                <a:sym typeface="SymbolProp BT" pitchFamily="2" charset="2"/>
              </a:rPr>
              <a:t>	</a:t>
            </a:r>
            <a:r>
              <a:rPr lang="en-US" b="1" dirty="0"/>
              <a:t>cs</a:t>
            </a:r>
            <a:r>
              <a:rPr lang="en-US" b="1" baseline="-25000" dirty="0"/>
              <a:t>0</a:t>
            </a:r>
            <a:r>
              <a:rPr lang="en-US" b="1" dirty="0"/>
              <a:t> = cs</a:t>
            </a:r>
            <a:r>
              <a:rPr lang="en-US" b="1" baseline="-25000" dirty="0"/>
              <a:t>1</a:t>
            </a:r>
            <a:r>
              <a:rPr lang="en-US" b="1" dirty="0"/>
              <a:t>/.</a:t>
            </a:r>
            <a:r>
              <a:rPr lang="en-US" b="1" dirty="0" err="1"/>
              <a:t>s</a:t>
            </a:r>
            <a:r>
              <a:rPr lang="en-US" b="1" baseline="-25000" dirty="0" err="1"/>
              <a:t>mgu</a:t>
            </a:r>
            <a:r>
              <a:rPr lang="en-US" b="1" dirty="0"/>
              <a:t> = cs</a:t>
            </a:r>
            <a:r>
              <a:rPr lang="en-US" b="1" baseline="-25000" dirty="0"/>
              <a:t>2</a:t>
            </a:r>
            <a:r>
              <a:rPr lang="en-US" b="1" dirty="0"/>
              <a:t>/.</a:t>
            </a:r>
            <a:r>
              <a:rPr lang="en-US" b="1" dirty="0" err="1"/>
              <a:t>s</a:t>
            </a:r>
            <a:r>
              <a:rPr lang="en-US" b="1" baseline="-25000" dirty="0" err="1"/>
              <a:t>mgu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		r</a:t>
            </a:r>
            <a:r>
              <a:rPr lang="en-US" b="1" baseline="-25000" dirty="0"/>
              <a:t>0</a:t>
            </a:r>
            <a:r>
              <a:rPr lang="en-US" b="1" dirty="0"/>
              <a:t> = </a:t>
            </a:r>
            <a:r>
              <a:rPr lang="en-US" b="1" dirty="0">
                <a:sym typeface="SymbolProp BT" pitchFamily="2" charset="2"/>
              </a:rPr>
              <a:t>(</a:t>
            </a:r>
            <a:r>
              <a:rPr lang="en-US" b="1" dirty="0"/>
              <a:t>r</a:t>
            </a:r>
            <a:r>
              <a:rPr lang="en-US" b="1" baseline="-25000" dirty="0"/>
              <a:t>1</a:t>
            </a:r>
            <a:r>
              <a:rPr lang="en-US" b="1" dirty="0"/>
              <a:t> .+ r</a:t>
            </a:r>
            <a:r>
              <a:rPr lang="en-US" b="1" baseline="-25000" dirty="0"/>
              <a:t>2</a:t>
            </a:r>
            <a:r>
              <a:rPr lang="en-US" b="1" dirty="0"/>
              <a:t>)</a:t>
            </a:r>
            <a:r>
              <a:rPr lang="en-US" b="1" baseline="-25000" dirty="0"/>
              <a:t> </a:t>
            </a:r>
            <a:r>
              <a:rPr lang="en-US" b="1" dirty="0"/>
              <a:t>/. </a:t>
            </a:r>
            <a:r>
              <a:rPr lang="en-US" b="1" dirty="0" err="1" smtClean="0">
                <a:sym typeface="SymbolProp BT" pitchFamily="2" charset="2"/>
              </a:rPr>
              <a:t>s</a:t>
            </a:r>
            <a:r>
              <a:rPr lang="en-US" b="1" baseline="-25000" dirty="0" err="1" smtClean="0">
                <a:sym typeface="SymbolProp BT" pitchFamily="2" charset="2"/>
              </a:rPr>
              <a:t>mgu</a:t>
            </a:r>
            <a:endParaRPr lang="en-US" b="1" baseline="-25000" dirty="0" smtClean="0">
              <a:sym typeface="SymbolProp BT" pitchFamily="2" charset="2"/>
            </a:endParaRPr>
          </a:p>
          <a:p>
            <a:pPr>
              <a:lnSpc>
                <a:spcPct val="90000"/>
              </a:lnSpc>
            </a:pPr>
            <a:r>
              <a:rPr lang="en-US" b="1" dirty="0" smtClean="0"/>
              <a:t>d</a:t>
            </a:r>
            <a:r>
              <a:rPr lang="en-US" b="1" dirty="0" smtClean="0">
                <a:sym typeface="SymbolProp BT" pitchFamily="2" charset="2"/>
              </a:rPr>
              <a:t></a:t>
            </a:r>
            <a:r>
              <a:rPr lang="ru-RU" b="1" dirty="0" smtClean="0">
                <a:latin typeface="Arial" charset="0"/>
                <a:sym typeface="SymbolProp BT" pitchFamily="2" charset="2"/>
              </a:rPr>
              <a:t>&lt;</a:t>
            </a:r>
            <a:r>
              <a:rPr lang="en-US" b="1" dirty="0" smtClean="0">
                <a:solidFill>
                  <a:srgbClr val="CC0000"/>
                </a:solidFill>
              </a:rPr>
              <a:t>C</a:t>
            </a:r>
            <a:r>
              <a:rPr lang="en-US" b="1" baseline="-25000" dirty="0" smtClean="0"/>
              <a:t>0</a:t>
            </a:r>
            <a:r>
              <a:rPr lang="ru-RU" b="1" dirty="0" smtClean="0">
                <a:latin typeface="Arial" charset="0"/>
                <a:sym typeface="SymbolProp BT" pitchFamily="2" charset="2"/>
              </a:rPr>
              <a:t>&gt;</a:t>
            </a:r>
            <a:r>
              <a:rPr lang="en-US" dirty="0" smtClean="0">
                <a:sym typeface="SymbolProp BT" pitchFamily="2" charset="2"/>
              </a:rPr>
              <a:t>, </a:t>
            </a:r>
            <a:r>
              <a:rPr lang="ru-RU" dirty="0" smtClean="0">
                <a:sym typeface="SymbolProp BT" pitchFamily="2" charset="2"/>
              </a:rPr>
              <a:t>где</a:t>
            </a:r>
            <a:r>
              <a:rPr lang="en-US" dirty="0" smtClean="0">
                <a:sym typeface="SymbolProp BT" pitchFamily="2" charset="2"/>
              </a:rPr>
              <a:t> </a:t>
            </a:r>
            <a:r>
              <a:rPr lang="en-US" b="1" dirty="0" smtClean="0">
                <a:solidFill>
                  <a:srgbClr val="CC0000"/>
                </a:solidFill>
              </a:rPr>
              <a:t>C</a:t>
            </a:r>
            <a:r>
              <a:rPr lang="ru-RU" b="1" baseline="-25000" dirty="0" smtClean="0"/>
              <a:t>0 </a:t>
            </a:r>
            <a:r>
              <a:rPr lang="ru-RU" b="1" dirty="0" smtClean="0">
                <a:latin typeface="Arial" charset="0"/>
                <a:sym typeface="SymbolProp BT" pitchFamily="2" charset="2"/>
              </a:rPr>
              <a:t>= (</a:t>
            </a:r>
            <a:r>
              <a:rPr lang="en-US" b="1" dirty="0" smtClean="0"/>
              <a:t>cs</a:t>
            </a:r>
            <a:r>
              <a:rPr lang="en-US" b="1" baseline="-25000" dirty="0" smtClean="0"/>
              <a:t>0</a:t>
            </a:r>
            <a:r>
              <a:rPr lang="ru-RU" b="1" dirty="0" smtClean="0">
                <a:latin typeface="Arial" charset="0"/>
                <a:sym typeface="SymbolProp BT" pitchFamily="2" charset="2"/>
              </a:rPr>
              <a:t>, </a:t>
            </a:r>
            <a:r>
              <a:rPr lang="en-US" b="1" dirty="0" smtClean="0"/>
              <a:t>r</a:t>
            </a:r>
            <a:r>
              <a:rPr lang="en-US" b="1" baseline="-25000" dirty="0" smtClean="0"/>
              <a:t>0</a:t>
            </a:r>
            <a:r>
              <a:rPr lang="ru-RU" b="1" dirty="0" smtClean="0">
                <a:latin typeface="Arial" charset="0"/>
                <a:sym typeface="SymbolProp BT" pitchFamily="2" charset="2"/>
              </a:rPr>
              <a:t>)</a:t>
            </a:r>
            <a:endParaRPr lang="ru-RU" b="1" dirty="0">
              <a:latin typeface="Arial" charset="0"/>
              <a:sym typeface="SymbolProp BT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Пересечение классов</a:t>
            </a:r>
          </a:p>
        </p:txBody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Пусть 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1</a:t>
            </a:r>
            <a:r>
              <a:rPr lang="en-US" sz="2800" b="1"/>
              <a:t> = (cs</a:t>
            </a:r>
            <a:r>
              <a:rPr lang="en-US" sz="2800" b="1" baseline="-25000"/>
              <a:t>1</a:t>
            </a:r>
            <a:r>
              <a:rPr lang="en-US" sz="2800" b="1"/>
              <a:t>, r</a:t>
            </a:r>
            <a:r>
              <a:rPr lang="en-US" sz="2800" b="1" baseline="-25000"/>
              <a:t>1</a:t>
            </a:r>
            <a:r>
              <a:rPr lang="en-US" sz="2800" b="1"/>
              <a:t>)</a:t>
            </a:r>
            <a:r>
              <a:rPr lang="en-US" sz="2800"/>
              <a:t>, 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2</a:t>
            </a:r>
            <a:r>
              <a:rPr lang="en-US" sz="2800" b="1"/>
              <a:t> = (cs</a:t>
            </a:r>
            <a:r>
              <a:rPr lang="en-US" sz="2800" b="1" baseline="-25000"/>
              <a:t>2</a:t>
            </a:r>
            <a:r>
              <a:rPr lang="en-US" sz="2800" b="1"/>
              <a:t>, r</a:t>
            </a:r>
            <a:r>
              <a:rPr lang="en-US" sz="2800" b="1" baseline="-25000"/>
              <a:t>2</a:t>
            </a:r>
            <a:r>
              <a:rPr lang="en-US" sz="2800" b="1"/>
              <a:t>)</a:t>
            </a:r>
          </a:p>
          <a:p>
            <a:pPr>
              <a:lnSpc>
                <a:spcPct val="80000"/>
              </a:lnSpc>
            </a:pPr>
            <a:r>
              <a:rPr lang="ru-RU" sz="2800"/>
              <a:t>Предположим</a:t>
            </a:r>
            <a:r>
              <a:rPr lang="ru-RU" sz="2800">
                <a:latin typeface="Arial" charset="0"/>
              </a:rPr>
              <a:t> </a:t>
            </a:r>
            <a:r>
              <a:rPr lang="en-US" sz="2800" b="1">
                <a:latin typeface="Arial" charset="0"/>
              </a:rPr>
              <a:t>(cvars 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1</a:t>
            </a:r>
            <a:r>
              <a:rPr lang="en-US" sz="2800" b="1"/>
              <a:t>)</a:t>
            </a:r>
            <a:r>
              <a:rPr lang="ru-RU" sz="2800" b="1">
                <a:sym typeface="SymbolProp BT" pitchFamily="2" charset="2"/>
              </a:rPr>
              <a:t></a:t>
            </a:r>
            <a:r>
              <a:rPr lang="en-US" sz="2800" b="1">
                <a:sym typeface="SymbolProp BT" pitchFamily="2" charset="2"/>
              </a:rPr>
              <a:t>(</a:t>
            </a:r>
            <a:r>
              <a:rPr lang="en-US" sz="2800" b="1">
                <a:latin typeface="Arial" charset="0"/>
              </a:rPr>
              <a:t>cvars 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2</a:t>
            </a:r>
            <a:r>
              <a:rPr lang="en-US" sz="2800" b="1"/>
              <a:t>) = []</a:t>
            </a:r>
            <a:endParaRPr lang="en-US" sz="2800" b="1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ru-RU" sz="2800"/>
              <a:t>Тогда </a:t>
            </a:r>
            <a:r>
              <a:rPr lang="ru-RU" sz="2800" b="1">
                <a:latin typeface="Arial" charset="0"/>
                <a:sym typeface="SymbolProp BT" pitchFamily="2" charset="2"/>
              </a:rPr>
              <a:t>&lt;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1</a:t>
            </a:r>
            <a:r>
              <a:rPr lang="ru-RU" sz="2800" b="1">
                <a:latin typeface="Arial" charset="0"/>
                <a:sym typeface="SymbolProp BT" pitchFamily="2" charset="2"/>
              </a:rPr>
              <a:t>&gt;</a:t>
            </a:r>
            <a:r>
              <a:rPr lang="ru-RU" sz="2800" b="1">
                <a:sym typeface="SymbolProp BT" pitchFamily="2" charset="2"/>
              </a:rPr>
              <a:t></a:t>
            </a:r>
            <a:r>
              <a:rPr lang="ru-RU" sz="2800" b="1">
                <a:latin typeface="Arial" charset="0"/>
                <a:sym typeface="SymbolProp BT" pitchFamily="2" charset="2"/>
              </a:rPr>
              <a:t>&lt;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ru-RU" sz="2800" b="1" baseline="-25000"/>
              <a:t>2</a:t>
            </a:r>
            <a:r>
              <a:rPr lang="ru-RU" sz="2800" b="1">
                <a:latin typeface="Arial" charset="0"/>
                <a:sym typeface="SymbolProp BT" pitchFamily="2" charset="2"/>
              </a:rPr>
              <a:t>&gt; = &lt;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0</a:t>
            </a:r>
            <a:r>
              <a:rPr lang="ru-RU" sz="2800" b="1">
                <a:latin typeface="Arial" charset="0"/>
                <a:sym typeface="SymbolProp BT" pitchFamily="2" charset="2"/>
              </a:rPr>
              <a:t>&gt;</a:t>
            </a:r>
            <a:r>
              <a:rPr lang="en-US" sz="2800" b="1">
                <a:latin typeface="Arial" charset="0"/>
                <a:sym typeface="SymbolProp BT" pitchFamily="2" charset="2"/>
              </a:rPr>
              <a:t>,</a:t>
            </a:r>
            <a:r>
              <a:rPr lang="ru-RU" sz="2800" b="1">
                <a:latin typeface="Arial" charset="0"/>
                <a:sym typeface="SymbolProp BT" pitchFamily="2" charset="2"/>
              </a:rPr>
              <a:t/>
            </a:r>
            <a:br>
              <a:rPr lang="ru-RU" sz="2800" b="1">
                <a:latin typeface="Arial" charset="0"/>
                <a:sym typeface="SymbolProp BT" pitchFamily="2" charset="2"/>
              </a:rPr>
            </a:br>
            <a:r>
              <a:rPr lang="ru-RU" sz="2800">
                <a:sym typeface="SymbolProp BT" pitchFamily="2" charset="2"/>
              </a:rPr>
              <a:t>где	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ru-RU" sz="2800" b="1" baseline="-25000"/>
              <a:t>0 </a:t>
            </a:r>
            <a:r>
              <a:rPr lang="ru-RU" sz="2800" b="1">
                <a:latin typeface="Arial" charset="0"/>
                <a:sym typeface="SymbolProp BT" pitchFamily="2" charset="2"/>
              </a:rPr>
              <a:t>= (</a:t>
            </a:r>
            <a:r>
              <a:rPr lang="en-US" sz="2800" b="1"/>
              <a:t>cs</a:t>
            </a:r>
            <a:r>
              <a:rPr lang="en-US" sz="2800" b="1" baseline="-25000"/>
              <a:t>0</a:t>
            </a:r>
            <a:r>
              <a:rPr lang="ru-RU" sz="2800" b="1">
                <a:latin typeface="Arial" charset="0"/>
                <a:sym typeface="SymbolProp BT" pitchFamily="2" charset="2"/>
              </a:rPr>
              <a:t>, </a:t>
            </a:r>
            <a:r>
              <a:rPr lang="en-US" sz="2800" b="1"/>
              <a:t>r</a:t>
            </a:r>
            <a:r>
              <a:rPr lang="en-US" sz="2800" b="1" baseline="-25000"/>
              <a:t>0</a:t>
            </a:r>
            <a:r>
              <a:rPr lang="ru-RU" sz="2800" b="1">
                <a:latin typeface="Arial" charset="0"/>
                <a:sym typeface="SymbolProp BT" pitchFamily="2" charset="2"/>
              </a:rPr>
              <a:t>)</a:t>
            </a:r>
            <a:r>
              <a:rPr lang="en-US" sz="2800">
                <a:sym typeface="SymbolProp BT" pitchFamily="2" charset="2"/>
              </a:rPr>
              <a:t>,</a:t>
            </a:r>
            <a:br>
              <a:rPr lang="en-US" sz="2800">
                <a:sym typeface="SymbolProp BT" pitchFamily="2" charset="2"/>
              </a:rPr>
            </a:br>
            <a:r>
              <a:rPr lang="ru-RU" sz="2800">
                <a:sym typeface="SymbolProp BT" pitchFamily="2" charset="2"/>
              </a:rPr>
              <a:t>		</a:t>
            </a:r>
            <a:r>
              <a:rPr lang="en-US" sz="2800" b="1"/>
              <a:t>cs</a:t>
            </a:r>
            <a:r>
              <a:rPr lang="en-US" sz="2800" b="1" baseline="-25000"/>
              <a:t>0</a:t>
            </a:r>
            <a:r>
              <a:rPr lang="en-US" sz="2800" b="1"/>
              <a:t> = cs</a:t>
            </a:r>
            <a:r>
              <a:rPr lang="en-US" sz="2800" b="1" baseline="-25000"/>
              <a:t>1</a:t>
            </a:r>
            <a:r>
              <a:rPr lang="en-US" sz="2800" b="1"/>
              <a:t>/.s</a:t>
            </a:r>
            <a:r>
              <a:rPr lang="en-US" sz="2800" b="1" baseline="-25000"/>
              <a:t>mgu</a:t>
            </a:r>
            <a:r>
              <a:rPr lang="en-US" sz="2800" b="1"/>
              <a:t> = cs</a:t>
            </a:r>
            <a:r>
              <a:rPr lang="en-US" sz="2800" b="1" baseline="-25000"/>
              <a:t>2</a:t>
            </a:r>
            <a:r>
              <a:rPr lang="en-US" sz="2800" b="1"/>
              <a:t>/.s</a:t>
            </a:r>
            <a:r>
              <a:rPr lang="en-US" sz="2800" b="1" baseline="-25000"/>
              <a:t>mgu</a:t>
            </a:r>
            <a:r>
              <a:rPr lang="en-US" sz="2800"/>
              <a:t/>
            </a:r>
            <a:br>
              <a:rPr lang="en-US" sz="2800"/>
            </a:br>
            <a:r>
              <a:rPr lang="ru-RU" sz="2800"/>
              <a:t>		</a:t>
            </a:r>
            <a:r>
              <a:rPr lang="en-US" sz="2800" b="1"/>
              <a:t>r</a:t>
            </a:r>
            <a:r>
              <a:rPr lang="en-US" sz="2800" b="1" baseline="-25000"/>
              <a:t>0</a:t>
            </a:r>
            <a:r>
              <a:rPr lang="en-US" sz="2800" b="1"/>
              <a:t> =</a:t>
            </a:r>
            <a:r>
              <a:rPr lang="ru-RU" sz="2800" b="1"/>
              <a:t>	</a:t>
            </a:r>
            <a:r>
              <a:rPr lang="en-US" sz="2800" b="1">
                <a:sym typeface="SymbolProp BT" pitchFamily="2" charset="2"/>
              </a:rPr>
              <a:t>(</a:t>
            </a:r>
            <a:r>
              <a:rPr lang="en-US" sz="2800" b="1"/>
              <a:t>r</a:t>
            </a:r>
            <a:r>
              <a:rPr lang="en-US" sz="2800" b="1" baseline="-25000"/>
              <a:t>1</a:t>
            </a:r>
            <a:r>
              <a:rPr lang="en-US" sz="2800" b="1"/>
              <a:t>.+r</a:t>
            </a:r>
            <a:r>
              <a:rPr lang="en-US" sz="2800" b="1" baseline="-25000"/>
              <a:t>2</a:t>
            </a:r>
            <a:r>
              <a:rPr lang="en-US" sz="2800" b="1"/>
              <a:t>)/.</a:t>
            </a:r>
            <a:r>
              <a:rPr lang="en-US" sz="2800" b="1">
                <a:sym typeface="SymbolProp BT" pitchFamily="2" charset="2"/>
              </a:rPr>
              <a:t>s</a:t>
            </a:r>
            <a:r>
              <a:rPr lang="en-US" sz="2800" b="1" baseline="-25000">
                <a:sym typeface="SymbolProp BT" pitchFamily="2" charset="2"/>
              </a:rPr>
              <a:t>mgu</a:t>
            </a:r>
            <a:r>
              <a:rPr lang="en-US" sz="2800">
                <a:sym typeface="SymbolProp BT" pitchFamily="2" charset="2"/>
              </a:rPr>
              <a:t> =</a:t>
            </a:r>
            <a:r>
              <a:rPr lang="ru-RU" sz="2800">
                <a:sym typeface="SymbolProp BT" pitchFamily="2" charset="2"/>
              </a:rPr>
              <a:t/>
            </a:r>
            <a:br>
              <a:rPr lang="ru-RU" sz="2800">
                <a:sym typeface="SymbolProp BT" pitchFamily="2" charset="2"/>
              </a:rPr>
            </a:br>
            <a:r>
              <a:rPr lang="ru-RU" sz="2800">
                <a:sym typeface="SymbolProp BT" pitchFamily="2" charset="2"/>
              </a:rPr>
              <a:t>			</a:t>
            </a:r>
            <a:r>
              <a:rPr lang="en-US" sz="2800" b="1">
                <a:sym typeface="SymbolProp BT" pitchFamily="2" charset="2"/>
              </a:rPr>
              <a:t>(</a:t>
            </a:r>
            <a:r>
              <a:rPr lang="en-US" sz="2800" b="1"/>
              <a:t>r</a:t>
            </a:r>
            <a:r>
              <a:rPr lang="en-US" sz="2800" b="1" baseline="-25000"/>
              <a:t>1</a:t>
            </a:r>
            <a:r>
              <a:rPr lang="en-US" sz="2800" b="1"/>
              <a:t>/.</a:t>
            </a:r>
            <a:r>
              <a:rPr lang="en-US" sz="2800" b="1">
                <a:sym typeface="SymbolProp BT" pitchFamily="2" charset="2"/>
              </a:rPr>
              <a:t>s</a:t>
            </a:r>
            <a:r>
              <a:rPr lang="en-US" sz="2800" b="1" baseline="-25000">
                <a:sym typeface="SymbolProp BT" pitchFamily="2" charset="2"/>
              </a:rPr>
              <a:t>mgu</a:t>
            </a:r>
            <a:r>
              <a:rPr lang="en-US" sz="2800" b="1"/>
              <a:t>).+(r</a:t>
            </a:r>
            <a:r>
              <a:rPr lang="en-US" sz="2800" b="1" baseline="-25000"/>
              <a:t>2</a:t>
            </a:r>
            <a:r>
              <a:rPr lang="en-US" sz="2800" b="1"/>
              <a:t>/.</a:t>
            </a:r>
            <a:r>
              <a:rPr lang="en-US" sz="2800" b="1">
                <a:sym typeface="SymbolProp BT" pitchFamily="2" charset="2"/>
              </a:rPr>
              <a:t>s</a:t>
            </a:r>
            <a:r>
              <a:rPr lang="en-US" sz="2800" b="1" baseline="-25000">
                <a:sym typeface="SymbolProp BT" pitchFamily="2" charset="2"/>
              </a:rPr>
              <a:t>mgu</a:t>
            </a:r>
            <a:r>
              <a:rPr lang="en-US" sz="2800" b="1">
                <a:sym typeface="SymbolProp BT" pitchFamily="2" charset="2"/>
              </a:rPr>
              <a:t>)</a:t>
            </a:r>
            <a:endParaRPr lang="en-US" sz="2800">
              <a:sym typeface="SymbolProp BT" pitchFamily="2" charset="2"/>
            </a:endParaRPr>
          </a:p>
          <a:p>
            <a:pPr>
              <a:lnSpc>
                <a:spcPct val="80000"/>
              </a:lnSpc>
            </a:pP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0</a:t>
            </a:r>
            <a:r>
              <a:rPr lang="ru-RU" sz="2800" b="1" baseline="-25000">
                <a:solidFill>
                  <a:srgbClr val="990000"/>
                </a:solidFill>
              </a:rPr>
              <a:t> </a:t>
            </a:r>
            <a:r>
              <a:rPr lang="ru-RU" sz="2800" b="1">
                <a:solidFill>
                  <a:srgbClr val="990000"/>
                </a:solidFill>
                <a:sym typeface="SymbolProp BT" pitchFamily="2" charset="2"/>
              </a:rPr>
              <a:t>≤</a:t>
            </a:r>
            <a:r>
              <a:rPr lang="ru-RU" sz="2800" b="1" baseline="-25000">
                <a:solidFill>
                  <a:srgbClr val="990000"/>
                </a:solidFill>
              </a:rPr>
              <a:t> 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1</a:t>
            </a:r>
            <a:r>
              <a:rPr lang="en-US" sz="2800"/>
              <a:t>,		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0</a:t>
            </a:r>
            <a:r>
              <a:rPr lang="ru-RU" sz="2800" b="1" baseline="-25000"/>
              <a:t> </a:t>
            </a:r>
            <a:r>
              <a:rPr lang="ru-RU" sz="2800" b="1"/>
              <a:t>= 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1</a:t>
            </a:r>
            <a:r>
              <a:rPr lang="en-US" sz="2800" b="1"/>
              <a:t>/.(S </a:t>
            </a:r>
            <a:r>
              <a:rPr lang="en-US" sz="2800" b="1">
                <a:sym typeface="SymbolProp BT" pitchFamily="2" charset="2"/>
              </a:rPr>
              <a:t>s</a:t>
            </a:r>
            <a:r>
              <a:rPr lang="en-US" sz="2800" b="1" baseline="-25000">
                <a:sym typeface="SymbolProp BT" pitchFamily="2" charset="2"/>
              </a:rPr>
              <a:t>mgu</a:t>
            </a:r>
            <a:r>
              <a:rPr lang="en-US" sz="2800" b="1">
                <a:sym typeface="SymbolProp BT" pitchFamily="2" charset="2"/>
              </a:rPr>
              <a:t>)</a:t>
            </a:r>
            <a:r>
              <a:rPr lang="en-US" sz="2800" b="1"/>
              <a:t>/.(R r</a:t>
            </a:r>
            <a:r>
              <a:rPr lang="en-US" sz="2800" b="1" baseline="-25000"/>
              <a:t>2</a:t>
            </a:r>
            <a:r>
              <a:rPr lang="en-US" sz="2800" b="1"/>
              <a:t>’)</a:t>
            </a:r>
            <a:r>
              <a:rPr lang="en-US" sz="2800"/>
              <a:t>,</a:t>
            </a:r>
            <a:br>
              <a:rPr lang="en-US" sz="2800"/>
            </a:br>
            <a:r>
              <a:rPr lang="en-US" sz="2800"/>
              <a:t>			</a:t>
            </a:r>
            <a:r>
              <a:rPr lang="ru-RU" sz="2800"/>
              <a:t>где </a:t>
            </a:r>
            <a:r>
              <a:rPr lang="en-US" sz="2800" b="1"/>
              <a:t>r</a:t>
            </a:r>
            <a:r>
              <a:rPr lang="en-US" sz="2800" b="1" baseline="-25000"/>
              <a:t>2</a:t>
            </a:r>
            <a:r>
              <a:rPr lang="en-US" sz="2800" b="1"/>
              <a:t>’</a:t>
            </a:r>
            <a:r>
              <a:rPr lang="ru-RU" sz="2800" b="1"/>
              <a:t> = </a:t>
            </a:r>
            <a:r>
              <a:rPr lang="en-US" sz="2800" b="1"/>
              <a:t>r</a:t>
            </a:r>
            <a:r>
              <a:rPr lang="en-US" sz="2800" b="1" baseline="-25000"/>
              <a:t>2</a:t>
            </a:r>
            <a:r>
              <a:rPr lang="en-US" sz="2800" b="1"/>
              <a:t>/.</a:t>
            </a:r>
            <a:r>
              <a:rPr lang="en-US" sz="2800" b="1">
                <a:sym typeface="SymbolProp BT" pitchFamily="2" charset="2"/>
              </a:rPr>
              <a:t>s</a:t>
            </a:r>
            <a:r>
              <a:rPr lang="en-US" sz="2800" b="1" baseline="-25000">
                <a:sym typeface="SymbolProp BT" pitchFamily="2" charset="2"/>
              </a:rPr>
              <a:t>mgu</a:t>
            </a:r>
            <a:endParaRPr lang="ru-RU" sz="2800" b="1" baseline="-25000">
              <a:sym typeface="SymbolProp BT" pitchFamily="2" charset="2"/>
            </a:endParaRPr>
          </a:p>
          <a:p>
            <a:pPr>
              <a:lnSpc>
                <a:spcPct val="80000"/>
              </a:lnSpc>
            </a:pP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0</a:t>
            </a:r>
            <a:r>
              <a:rPr lang="en-US" sz="2800" b="1">
                <a:solidFill>
                  <a:srgbClr val="FF3300"/>
                </a:solidFill>
              </a:rPr>
              <a:t> </a:t>
            </a:r>
            <a:r>
              <a:rPr lang="ru-RU" sz="2800" b="1">
                <a:solidFill>
                  <a:srgbClr val="990000"/>
                </a:solidFill>
                <a:sym typeface="SymbolProp BT" pitchFamily="2" charset="2"/>
              </a:rPr>
              <a:t>≤</a:t>
            </a:r>
            <a:r>
              <a:rPr lang="en-US" sz="2800" b="1">
                <a:solidFill>
                  <a:srgbClr val="990000"/>
                </a:solidFill>
              </a:rPr>
              <a:t> 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ru-RU" sz="2800" b="1" baseline="-25000"/>
              <a:t>2</a:t>
            </a:r>
            <a:r>
              <a:rPr lang="en-US" sz="2800"/>
              <a:t>, 	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0</a:t>
            </a:r>
            <a:r>
              <a:rPr lang="ru-RU" sz="2800" b="1" baseline="-25000"/>
              <a:t> </a:t>
            </a:r>
            <a:r>
              <a:rPr lang="ru-RU" sz="2800" b="1"/>
              <a:t>= 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ru-RU" sz="2800" b="1" baseline="-25000"/>
              <a:t>2</a:t>
            </a:r>
            <a:r>
              <a:rPr lang="en-US" sz="2800" b="1"/>
              <a:t>/.(S </a:t>
            </a:r>
            <a:r>
              <a:rPr lang="en-US" sz="2800" b="1">
                <a:sym typeface="SymbolProp BT" pitchFamily="2" charset="2"/>
              </a:rPr>
              <a:t>s</a:t>
            </a:r>
            <a:r>
              <a:rPr lang="en-US" sz="2800" b="1" baseline="-25000">
                <a:sym typeface="SymbolProp BT" pitchFamily="2" charset="2"/>
              </a:rPr>
              <a:t>mgu</a:t>
            </a:r>
            <a:r>
              <a:rPr lang="en-US" sz="2800" b="1">
                <a:sym typeface="SymbolProp BT" pitchFamily="2" charset="2"/>
              </a:rPr>
              <a:t>)</a:t>
            </a:r>
            <a:r>
              <a:rPr lang="en-US" sz="2800" b="1"/>
              <a:t>/.(R r</a:t>
            </a:r>
            <a:r>
              <a:rPr lang="ru-RU" sz="2800" b="1" baseline="-25000"/>
              <a:t>1</a:t>
            </a:r>
            <a:r>
              <a:rPr lang="en-US" sz="2800" b="1"/>
              <a:t>’ </a:t>
            </a:r>
            <a:r>
              <a:rPr lang="en-US" sz="2800" b="1">
                <a:sym typeface="SymbolProp BT" pitchFamily="2" charset="2"/>
              </a:rPr>
              <a:t>)</a:t>
            </a:r>
            <a:r>
              <a:rPr lang="en-US" sz="2800"/>
              <a:t>,</a:t>
            </a:r>
            <a:br>
              <a:rPr lang="en-US" sz="2800"/>
            </a:br>
            <a:r>
              <a:rPr lang="en-US" sz="2800"/>
              <a:t>			</a:t>
            </a:r>
            <a:r>
              <a:rPr lang="ru-RU" sz="2800"/>
              <a:t>где </a:t>
            </a:r>
            <a:r>
              <a:rPr lang="en-US" sz="2800" b="1"/>
              <a:t>r</a:t>
            </a:r>
            <a:r>
              <a:rPr lang="ru-RU" sz="2800" b="1" baseline="-25000"/>
              <a:t>1</a:t>
            </a:r>
            <a:r>
              <a:rPr lang="en-US" sz="2800" b="1"/>
              <a:t>’</a:t>
            </a:r>
            <a:r>
              <a:rPr lang="ru-RU" sz="2800" b="1"/>
              <a:t> = </a:t>
            </a:r>
            <a:r>
              <a:rPr lang="en-US" sz="2800" b="1"/>
              <a:t>r</a:t>
            </a:r>
            <a:r>
              <a:rPr lang="ru-RU" sz="2800" b="1" baseline="-25000"/>
              <a:t>1</a:t>
            </a:r>
            <a:r>
              <a:rPr lang="en-US" sz="2800" b="1"/>
              <a:t>/.</a:t>
            </a:r>
            <a:r>
              <a:rPr lang="en-US" sz="2800" b="1">
                <a:sym typeface="SymbolProp BT" pitchFamily="2" charset="2"/>
              </a:rPr>
              <a:t>s</a:t>
            </a:r>
            <a:r>
              <a:rPr lang="en-US" sz="2800" b="1" baseline="-25000">
                <a:sym typeface="SymbolProp BT" pitchFamily="2" charset="2"/>
              </a:rPr>
              <a:t>mgu</a:t>
            </a:r>
          </a:p>
          <a:p>
            <a:pPr>
              <a:lnSpc>
                <a:spcPct val="80000"/>
              </a:lnSpc>
            </a:pP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1</a:t>
            </a:r>
            <a:r>
              <a:rPr lang="en-US" sz="2800" b="1"/>
              <a:t>.^.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ru-RU" sz="2800" b="1" baseline="-25000"/>
              <a:t>2	</a:t>
            </a:r>
            <a:r>
              <a:rPr lang="en-US" sz="2800" b="1"/>
              <a:t>=</a:t>
            </a:r>
            <a:r>
              <a:rPr lang="ru-RU" sz="2800" b="1"/>
              <a:t> </a:t>
            </a:r>
            <a:r>
              <a:rPr lang="en-US" sz="2800" b="1"/>
              <a:t>[]</a:t>
            </a:r>
            <a:r>
              <a:rPr lang="en-US" sz="2800"/>
              <a:t>,</a:t>
            </a:r>
            <a:r>
              <a:rPr lang="ru-RU" sz="2800"/>
              <a:t>			если </a:t>
            </a:r>
            <a:r>
              <a:rPr lang="ru-RU" sz="2800" b="1">
                <a:latin typeface="Arial" charset="0"/>
                <a:sym typeface="SymbolProp BT" pitchFamily="2" charset="2"/>
              </a:rPr>
              <a:t>&lt;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en-US" sz="2800" b="1" baseline="-25000"/>
              <a:t>1</a:t>
            </a:r>
            <a:r>
              <a:rPr lang="ru-RU" sz="2800" b="1">
                <a:latin typeface="Arial" charset="0"/>
                <a:sym typeface="SymbolProp BT" pitchFamily="2" charset="2"/>
              </a:rPr>
              <a:t>&gt;</a:t>
            </a:r>
            <a:r>
              <a:rPr lang="ru-RU" sz="2800" b="1">
                <a:sym typeface="SymbolProp BT" pitchFamily="2" charset="2"/>
              </a:rPr>
              <a:t></a:t>
            </a:r>
            <a:r>
              <a:rPr lang="ru-RU" sz="2800" b="1">
                <a:latin typeface="Arial" charset="0"/>
                <a:sym typeface="SymbolProp BT" pitchFamily="2" charset="2"/>
              </a:rPr>
              <a:t>&lt;</a:t>
            </a:r>
            <a:r>
              <a:rPr lang="en-US" sz="2800" b="1">
                <a:solidFill>
                  <a:srgbClr val="CC0000"/>
                </a:solidFill>
              </a:rPr>
              <a:t>C</a:t>
            </a:r>
            <a:r>
              <a:rPr lang="ru-RU" sz="2800" b="1" baseline="-25000"/>
              <a:t>2</a:t>
            </a:r>
            <a:r>
              <a:rPr lang="ru-RU" sz="2800" b="1">
                <a:latin typeface="Arial" charset="0"/>
                <a:sym typeface="SymbolProp BT" pitchFamily="2" charset="2"/>
              </a:rPr>
              <a:t>&gt;=</a:t>
            </a:r>
            <a:r>
              <a:rPr lang="en-US" sz="2800" b="1">
                <a:sym typeface="Symbol" pitchFamily="18" charset="2"/>
              </a:rPr>
              <a:t>Ø</a:t>
            </a:r>
            <a:r>
              <a:rPr lang="ru-RU" sz="2800" b="1">
                <a:sym typeface="Symbol" pitchFamily="18" charset="2"/>
              </a:rPr>
              <a:t/>
            </a:r>
            <a:br>
              <a:rPr lang="ru-RU" sz="2800" b="1">
                <a:sym typeface="Symbol" pitchFamily="18" charset="2"/>
              </a:rPr>
            </a:br>
            <a:r>
              <a:rPr lang="ru-RU" sz="2800" b="1">
                <a:sym typeface="Symbol" pitchFamily="18" charset="2"/>
              </a:rPr>
              <a:t>           </a:t>
            </a:r>
            <a:r>
              <a:rPr lang="en-US" sz="2800"/>
              <a:t> </a:t>
            </a:r>
            <a:r>
              <a:rPr lang="ru-RU" sz="2800"/>
              <a:t>	</a:t>
            </a:r>
            <a:r>
              <a:rPr lang="ru-RU" sz="2800" b="1"/>
              <a:t>= </a:t>
            </a:r>
            <a:r>
              <a:rPr lang="en-US" sz="2800" b="1"/>
              <a:t>[</a:t>
            </a:r>
            <a:r>
              <a:rPr lang="ru-RU" sz="2800" b="1"/>
              <a:t>(</a:t>
            </a:r>
            <a:r>
              <a:rPr lang="en-US" sz="2800" b="1">
                <a:sym typeface="SymbolProp BT" pitchFamily="2" charset="2"/>
              </a:rPr>
              <a:t>s</a:t>
            </a:r>
            <a:r>
              <a:rPr lang="en-US" sz="2800" b="1" baseline="-25000">
                <a:sym typeface="SymbolProp BT" pitchFamily="2" charset="2"/>
              </a:rPr>
              <a:t>mgu</a:t>
            </a:r>
            <a:r>
              <a:rPr lang="ru-RU" sz="2800" b="1"/>
              <a:t>, </a:t>
            </a:r>
            <a:r>
              <a:rPr lang="en-US" sz="2800" b="1"/>
              <a:t>r</a:t>
            </a:r>
            <a:r>
              <a:rPr lang="en-US" sz="2800" b="1" baseline="-25000"/>
              <a:t>2</a:t>
            </a:r>
            <a:r>
              <a:rPr lang="en-US" sz="2800" b="1"/>
              <a:t>’</a:t>
            </a:r>
            <a:r>
              <a:rPr lang="ru-RU" sz="2800" b="1"/>
              <a:t>)</a:t>
            </a:r>
            <a:r>
              <a:rPr lang="en-US" sz="2800" b="1"/>
              <a:t>]</a:t>
            </a:r>
            <a:r>
              <a:rPr lang="ru-RU" sz="2800" b="1"/>
              <a:t>,	</a:t>
            </a:r>
            <a:r>
              <a:rPr lang="ru-RU" sz="2800"/>
              <a:t>иначе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Arial"/>
      </a:majorFont>
      <a:minorFont>
        <a:latin typeface="Tahoma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10687</TotalTime>
  <Words>2089</Words>
  <Application>Microsoft Office PowerPoint</Application>
  <PresentationFormat>Экран (4:3)</PresentationFormat>
  <Paragraphs>390</Paragraphs>
  <Slides>39</Slides>
  <Notes>39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7" baseType="lpstr">
      <vt:lpstr>Arial</vt:lpstr>
      <vt:lpstr>Tahoma</vt:lpstr>
      <vt:lpstr>Stars1</vt:lpstr>
      <vt:lpstr>Wingdings</vt:lpstr>
      <vt:lpstr>SymbolProp BT</vt:lpstr>
      <vt:lpstr>Symbol</vt:lpstr>
      <vt:lpstr>Default Design</vt:lpstr>
      <vt:lpstr>CorelDRAW</vt:lpstr>
      <vt:lpstr>Глава 5+. SURA  и  XURA</vt:lpstr>
      <vt:lpstr>Презентация PowerPoint</vt:lpstr>
      <vt:lpstr>5+.1 MGU и пересечение классов: Небольшое дополнение к средствам SR</vt:lpstr>
      <vt:lpstr>Most General Unifier</vt:lpstr>
      <vt:lpstr>Таблица решений (кроме случая «л.ч.==п.ч.»)</vt:lpstr>
      <vt:lpstr>Алгоритм MGU</vt:lpstr>
      <vt:lpstr>Пересечение классов</vt:lpstr>
      <vt:lpstr>Пересечение классов</vt:lpstr>
      <vt:lpstr>Пересечение классов</vt:lpstr>
      <vt:lpstr>Пересечение классов</vt:lpstr>
      <vt:lpstr>Пересечение классов</vt:lpstr>
      <vt:lpstr>5+.2 SURA: Симметричный УРА</vt:lpstr>
      <vt:lpstr>SURA: Симметричный УРА</vt:lpstr>
      <vt:lpstr>Инверсное вычисление: пересечение графика с множеством поиска</vt:lpstr>
      <vt:lpstr>Инверсное вычисление: пересечение графика с множеством поиска</vt:lpstr>
      <vt:lpstr>Инверсное вычисление: вперед к симметрии!</vt:lpstr>
      <vt:lpstr>Инверсное вычисление: вперед к симметрии!</vt:lpstr>
      <vt:lpstr>Инверсное вычисление: общий случай</vt:lpstr>
      <vt:lpstr>Инверсное вычисление: частный случай — вычисление</vt:lpstr>
      <vt:lpstr>Постановка задачи</vt:lpstr>
      <vt:lpstr>Структура решения задачи</vt:lpstr>
      <vt:lpstr>URA</vt:lpstr>
      <vt:lpstr>SURA</vt:lpstr>
      <vt:lpstr>SURA</vt:lpstr>
      <vt:lpstr>5+.3 XURA: Симметричный УРА для случая неплоских языков</vt:lpstr>
      <vt:lpstr>NTSG — неплоский TSG</vt:lpstr>
      <vt:lpstr>Выполнение NTSG-программы</vt:lpstr>
      <vt:lpstr>XURA: симметричный УРА для неплоского языка</vt:lpstr>
      <vt:lpstr>Презентация PowerPoint</vt:lpstr>
      <vt:lpstr>Отсечение бесперспективных поддеревьев</vt:lpstr>
      <vt:lpstr>Презентация PowerPoint</vt:lpstr>
      <vt:lpstr>Презентация PowerPoint</vt:lpstr>
      <vt:lpstr>Презентация PowerPoint</vt:lpstr>
      <vt:lpstr>Backpropagation</vt:lpstr>
      <vt:lpstr>Отсечение бесперспективных поддеревьев и Backpropagation</vt:lpstr>
      <vt:lpstr>Выводы</vt:lpstr>
      <vt:lpstr>Вне программы: BTI вместо «прямой реализации»</vt:lpstr>
      <vt:lpstr>Вне программы: BTI вместо «прямой реализации»</vt:lpstr>
      <vt:lpstr>XSG и XURA: состояние и перспективы</vt:lpstr>
    </vt:vector>
  </TitlesOfParts>
  <Company>PSI RAS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Sergei Abramov</dc:creator>
  <cp:lastModifiedBy>Windows User</cp:lastModifiedBy>
  <cp:revision>769</cp:revision>
  <dcterms:created xsi:type="dcterms:W3CDTF">2006-09-09T10:02:47Z</dcterms:created>
  <dcterms:modified xsi:type="dcterms:W3CDTF">2015-03-08T17:51:39Z</dcterms:modified>
</cp:coreProperties>
</file>