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1"/>
  </p:sldMasterIdLst>
  <p:notesMasterIdLst>
    <p:notesMasterId r:id="rId13"/>
  </p:notesMasterIdLst>
  <p:sldIdLst>
    <p:sldId id="256" r:id="rId2"/>
    <p:sldId id="257" r:id="rId3"/>
    <p:sldId id="284" r:id="rId4"/>
    <p:sldId id="285" r:id="rId5"/>
    <p:sldId id="286" r:id="rId6"/>
    <p:sldId id="287" r:id="rId7"/>
    <p:sldId id="288" r:id="rId8"/>
    <p:sldId id="289" r:id="rId9"/>
    <p:sldId id="283" r:id="rId10"/>
    <p:sldId id="282" r:id="rId11"/>
    <p:sldId id="290"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32" autoAdjust="0"/>
    <p:restoredTop sz="94660"/>
  </p:normalViewPr>
  <p:slideViewPr>
    <p:cSldViewPr>
      <p:cViewPr varScale="1">
        <p:scale>
          <a:sx n="148" d="100"/>
          <a:sy n="148" d="100"/>
        </p:scale>
        <p:origin x="-564"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A02915-A24D-449A-B45A-C01E51FBAF88}" type="datetimeFigureOut">
              <a:rPr lang="ru-RU" smtClean="0"/>
              <a:t>21.12.2013</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A2426E-E548-4E5E-9940-F233EFB2EF8A}" type="slidenum">
              <a:rPr lang="ru-RU" smtClean="0"/>
              <a:t>‹#›</a:t>
            </a:fld>
            <a:endParaRPr lang="ru-RU"/>
          </a:p>
        </p:txBody>
      </p:sp>
    </p:spTree>
    <p:extLst>
      <p:ext uri="{BB962C8B-B14F-4D97-AF65-F5344CB8AC3E}">
        <p14:creationId xmlns:p14="http://schemas.microsoft.com/office/powerpoint/2010/main" val="2601726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28700"/>
            <a:ext cx="7848600" cy="1445419"/>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2628900"/>
            <a:ext cx="6400800" cy="131445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595AFDF-AE15-4178-8901-A8D6BD1349B5}" type="datetime2">
              <a:rPr lang="en-US" smtClean="0"/>
              <a:t>Saturday, December 21,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2548890"/>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C56F1ABA-9A71-4044-A468-F550A28BE4F9}" type="datetime2">
              <a:rPr lang="en-US" smtClean="0"/>
              <a:t>Saturday, December 21,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457200"/>
            <a:ext cx="6019800" cy="44005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CD1C3F-E7FB-4644-8AEB-ACCF075579AD}" type="datetime2">
              <a:rPr lang="en-US" smtClean="0"/>
              <a:t>Saturday, December 21,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BA565B8-321A-40AA-B74A-D82D06AEDCC8}" type="datetime2">
              <a:rPr lang="en-US" smtClean="0"/>
              <a:t>Saturday, December 21,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1771650"/>
            <a:ext cx="7772400" cy="1650206"/>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470149"/>
            <a:ext cx="7772400" cy="1125140"/>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5CAE4A8-43A6-4468-A283-91EAC7B23280}" type="datetime2">
              <a:rPr lang="en-US" smtClean="0"/>
              <a:t>Saturday, December 21, 2013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3449574"/>
            <a:ext cx="7848600" cy="119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255014"/>
            <a:ext cx="4038600" cy="35387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1751EBF-AF2E-4719-9E31-E07197EE276D}" type="datetime2">
              <a:rPr lang="en-US" smtClean="0"/>
              <a:t>Saturday, December 21,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257300"/>
            <a:ext cx="3931920" cy="47982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1828800"/>
            <a:ext cx="3931920"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446D165-3E86-42F5-9F5D-65393FD41A91}" type="datetime2">
              <a:rPr lang="en-US" smtClean="0"/>
              <a:t>Saturday, December 21, 2013</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806462" y="3034268"/>
            <a:ext cx="353187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ED4E1774-B79D-4310-B1F4-F55A461C3F6F}" type="datetime2">
              <a:rPr lang="en-US" smtClean="0"/>
              <a:t>Saturday, December 21, 2013</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354D8-60BE-472A-B569-8883AA9358E2}" type="datetime2">
              <a:rPr lang="en-US" smtClean="0"/>
              <a:t>Saturday, December 21, 2013</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594060"/>
            <a:ext cx="2139696" cy="946404"/>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594060"/>
            <a:ext cx="5715000" cy="41833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1597915"/>
            <a:ext cx="2139696" cy="31827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606CA1A-DFBB-42BA-8314-FBE6EE4C0027}" type="datetime2">
              <a:rPr lang="en-US" smtClean="0"/>
              <a:t>Saturday, December 21,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684114" y="2684956"/>
            <a:ext cx="418338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628651"/>
            <a:ext cx="5904390" cy="4125342"/>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1600200"/>
            <a:ext cx="2139696" cy="31821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758E8F2-2649-4122-9569-274578AB2BBB}" type="datetime2">
              <a:rPr lang="en-US" smtClean="0"/>
              <a:t>Saturday, December 21, 2013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6559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00050"/>
            <a:ext cx="8229600" cy="74295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200150"/>
            <a:ext cx="8229600" cy="3657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2743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3716"/>
            <a:ext cx="2895600" cy="246888"/>
          </a:xfrm>
          <a:prstGeom prst="rect">
            <a:avLst/>
          </a:prstGeom>
        </p:spPr>
        <p:txBody>
          <a:bodyPr vert="horz" lIns="91440" tIns="45720" rIns="91440" bIns="45720" rtlCol="0" anchor="ctr"/>
          <a:lstStyle>
            <a:lvl1pPr algn="l">
              <a:defRPr sz="1200">
                <a:solidFill>
                  <a:srgbClr val="FFFFFF"/>
                </a:solidFill>
              </a:defRPr>
            </a:lvl1pPr>
          </a:lstStyle>
          <a:p>
            <a:fld id="{F1707AC8-30B8-4478-B46A-1C4FE06C84BF}" type="datetime2">
              <a:rPr lang="en-US" smtClean="0"/>
              <a:t>Saturday, December 21, 2013</a:t>
            </a:fld>
            <a:endParaRPr lang="en-US" dirty="0"/>
          </a:p>
        </p:txBody>
      </p:sp>
      <p:sp>
        <p:nvSpPr>
          <p:cNvPr id="5" name="Footer Placeholder 4"/>
          <p:cNvSpPr>
            <a:spLocks noGrp="1"/>
          </p:cNvSpPr>
          <p:nvPr>
            <p:ph type="ftr" sz="quarter" idx="3"/>
          </p:nvPr>
        </p:nvSpPr>
        <p:spPr>
          <a:xfrm>
            <a:off x="3429000" y="13716"/>
            <a:ext cx="4114800" cy="246888"/>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3716"/>
            <a:ext cx="1066800" cy="246888"/>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9502"/>
            <a:ext cx="7848600" cy="2134617"/>
          </a:xfrm>
        </p:spPr>
        <p:txBody>
          <a:bodyPr/>
          <a:lstStyle/>
          <a:p>
            <a:r>
              <a:rPr lang="ru-RU" sz="4400" dirty="0" smtClean="0"/>
              <a:t>Основы </a:t>
            </a:r>
            <a:br>
              <a:rPr lang="ru-RU" sz="4400" dirty="0" smtClean="0"/>
            </a:br>
            <a:r>
              <a:rPr lang="ru-RU" sz="4400" dirty="0" smtClean="0"/>
              <a:t>бухгалтерского</a:t>
            </a:r>
            <a:br>
              <a:rPr lang="ru-RU" sz="4400" dirty="0" smtClean="0"/>
            </a:br>
            <a:r>
              <a:rPr lang="ru-RU" sz="4400" dirty="0" smtClean="0"/>
              <a:t>учета</a:t>
            </a:r>
            <a:endParaRPr lang="ru-RU" sz="4400" dirty="0"/>
          </a:p>
        </p:txBody>
      </p:sp>
      <p:sp>
        <p:nvSpPr>
          <p:cNvPr id="3" name="Подзаголовок 2"/>
          <p:cNvSpPr>
            <a:spLocks noGrp="1"/>
          </p:cNvSpPr>
          <p:nvPr>
            <p:ph type="subTitle" idx="1"/>
          </p:nvPr>
        </p:nvSpPr>
        <p:spPr>
          <a:xfrm>
            <a:off x="685800" y="2628900"/>
            <a:ext cx="6694512" cy="1314450"/>
          </a:xfrm>
        </p:spPr>
        <p:txBody>
          <a:bodyPr/>
          <a:lstStyle/>
          <a:p>
            <a:r>
              <a:rPr lang="ru-RU" dirty="0" smtClean="0"/>
              <a:t>Занятие 1</a:t>
            </a:r>
            <a:r>
              <a:rPr lang="en-US" dirty="0" smtClean="0"/>
              <a:t>7</a:t>
            </a:r>
            <a:r>
              <a:rPr lang="ru-RU" dirty="0" smtClean="0"/>
              <a:t>.</a:t>
            </a:r>
            <a:r>
              <a:rPr lang="en-US" dirty="0" smtClean="0"/>
              <a:t> </a:t>
            </a:r>
            <a:r>
              <a:rPr lang="ru-RU" dirty="0" smtClean="0"/>
              <a:t>Учет кредитов и займов </a:t>
            </a:r>
            <a:endParaRPr lang="ru-RU" dirty="0"/>
          </a:p>
        </p:txBody>
      </p:sp>
      <p:sp>
        <p:nvSpPr>
          <p:cNvPr id="5" name="TextBox 4"/>
          <p:cNvSpPr txBox="1"/>
          <p:nvPr/>
        </p:nvSpPr>
        <p:spPr>
          <a:xfrm>
            <a:off x="7452320" y="4206448"/>
            <a:ext cx="997068" cy="338554"/>
          </a:xfrm>
          <a:prstGeom prst="rect">
            <a:avLst/>
          </a:prstGeom>
          <a:noFill/>
        </p:spPr>
        <p:txBody>
          <a:bodyPr wrap="none" rtlCol="0">
            <a:spAutoFit/>
          </a:bodyPr>
          <a:lstStyle/>
          <a:p>
            <a:r>
              <a:rPr lang="ru-RU" sz="1600" dirty="0" smtClean="0"/>
              <a:t>А. Заика</a:t>
            </a:r>
            <a:endParaRPr lang="ru-RU" sz="1600" dirty="0"/>
          </a:p>
        </p:txBody>
      </p:sp>
    </p:spTree>
    <p:extLst>
      <p:ext uri="{BB962C8B-B14F-4D97-AF65-F5344CB8AC3E}">
        <p14:creationId xmlns:p14="http://schemas.microsoft.com/office/powerpoint/2010/main" val="1156544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a:t>
            </a:r>
            <a:endParaRPr lang="ru-RU" dirty="0"/>
          </a:p>
        </p:txBody>
      </p:sp>
      <p:sp>
        <p:nvSpPr>
          <p:cNvPr id="3" name="Объект 2"/>
          <p:cNvSpPr>
            <a:spLocks noGrp="1"/>
          </p:cNvSpPr>
          <p:nvPr>
            <p:ph idx="1"/>
          </p:nvPr>
        </p:nvSpPr>
        <p:spPr/>
        <p:txBody>
          <a:bodyPr>
            <a:normAutofit fontScale="85000" lnSpcReduction="20000"/>
          </a:bodyPr>
          <a:lstStyle/>
          <a:p>
            <a:pPr lvl="0"/>
            <a:r>
              <a:rPr lang="ru-RU" dirty="0"/>
              <a:t>Кредиты и займы играют важную роль в жизни коммерческих организаций. </a:t>
            </a:r>
          </a:p>
          <a:p>
            <a:pPr lvl="0"/>
            <a:r>
              <a:rPr lang="ru-RU" dirty="0"/>
              <a:t>«Здоровый» бухгалтерский баланс обычно содержит некоторую долю кредиторской задолженности.</a:t>
            </a:r>
          </a:p>
          <a:p>
            <a:pPr lvl="0"/>
            <a:r>
              <a:rPr lang="ru-RU" dirty="0"/>
              <a:t>Кредиты и займы – это различные понятия.</a:t>
            </a:r>
          </a:p>
          <a:p>
            <a:pPr lvl="0"/>
            <a:r>
              <a:rPr lang="ru-RU" dirty="0"/>
              <a:t>Кредиты дают лишь специальные кредитные организации, обычно – банки. Обычно кредит предусматривает уплату процентов.</a:t>
            </a:r>
          </a:p>
          <a:p>
            <a:pPr lvl="0"/>
            <a:r>
              <a:rPr lang="ru-RU" dirty="0"/>
              <a:t>Заём может выдать любая организация. Заём чаще всего бывает беспроцентным.</a:t>
            </a:r>
          </a:p>
          <a:p>
            <a:pPr lvl="0"/>
            <a:r>
              <a:rPr lang="ru-RU" dirty="0"/>
              <a:t>Коммерческий кредит - это предоставление аванса, предварительной оплаты товаров, отсрочки или рассрочки платежа за товары.</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10</a:t>
            </a:fld>
            <a:endParaRPr lang="en-US"/>
          </a:p>
        </p:txBody>
      </p:sp>
    </p:spTree>
    <p:extLst>
      <p:ext uri="{BB962C8B-B14F-4D97-AF65-F5344CB8AC3E}">
        <p14:creationId xmlns:p14="http://schemas.microsoft.com/office/powerpoint/2010/main" val="499419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Итоги</a:t>
            </a:r>
            <a:endParaRPr lang="ru-RU" dirty="0"/>
          </a:p>
        </p:txBody>
      </p:sp>
      <p:sp>
        <p:nvSpPr>
          <p:cNvPr id="3" name="Объект 2"/>
          <p:cNvSpPr>
            <a:spLocks noGrp="1"/>
          </p:cNvSpPr>
          <p:nvPr>
            <p:ph idx="1"/>
          </p:nvPr>
        </p:nvSpPr>
        <p:spPr/>
        <p:txBody>
          <a:bodyPr>
            <a:normAutofit fontScale="77500" lnSpcReduction="20000"/>
          </a:bodyPr>
          <a:lstStyle/>
          <a:p>
            <a:pPr lvl="0"/>
            <a:r>
              <a:rPr lang="ru-RU" dirty="0"/>
              <a:t>С точки зрения бухгалтерского учета, кредиты и займы бывают краткосрочными (до 12 месяцев) и долгосрочными (свыше 12 месяцев).</a:t>
            </a:r>
          </a:p>
          <a:p>
            <a:pPr lvl="0"/>
            <a:r>
              <a:rPr lang="ru-RU" dirty="0"/>
              <a:t>Бухгалтерский учет краткосрочных кредитов и займов ведется на счете 66 «Расчеты по краткосрочным кредитам и займам», учет долгосрочных ведется на счете 67 «Расчеты по долгосрочным кредитам и займам».</a:t>
            </a:r>
          </a:p>
          <a:p>
            <a:pPr lvl="0"/>
            <a:r>
              <a:rPr lang="ru-RU" dirty="0"/>
              <a:t>Для учета кредитов и займов организации требуются следующие документы:</a:t>
            </a:r>
          </a:p>
          <a:p>
            <a:pPr lvl="1"/>
            <a:r>
              <a:rPr lang="ru-RU" dirty="0"/>
              <a:t>Кредитные договоры</a:t>
            </a:r>
          </a:p>
          <a:p>
            <a:pPr lvl="1"/>
            <a:r>
              <a:rPr lang="ru-RU" dirty="0"/>
              <a:t>Договоры займов</a:t>
            </a:r>
          </a:p>
          <a:p>
            <a:pPr lvl="1"/>
            <a:r>
              <a:rPr lang="ru-RU" dirty="0"/>
              <a:t>Документы о поступлении (выбытии) денежных средств или других активов</a:t>
            </a:r>
          </a:p>
          <a:p>
            <a:pPr lvl="1"/>
            <a:r>
              <a:rPr lang="ru-RU" dirty="0"/>
              <a:t>Для целевых кредитов - отчеты о целевом использовании заемных средств</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11</a:t>
            </a:fld>
            <a:endParaRPr lang="en-US"/>
          </a:p>
        </p:txBody>
      </p:sp>
    </p:spTree>
    <p:extLst>
      <p:ext uri="{BB962C8B-B14F-4D97-AF65-F5344CB8AC3E}">
        <p14:creationId xmlns:p14="http://schemas.microsoft.com/office/powerpoint/2010/main" val="2353226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Роль кредитов и займов</a:t>
            </a:r>
            <a:endParaRPr lang="ru-RU" dirty="0"/>
          </a:p>
        </p:txBody>
      </p:sp>
      <p:sp>
        <p:nvSpPr>
          <p:cNvPr id="3" name="Объект 2"/>
          <p:cNvSpPr>
            <a:spLocks noGrp="1"/>
          </p:cNvSpPr>
          <p:nvPr>
            <p:ph idx="1"/>
          </p:nvPr>
        </p:nvSpPr>
        <p:spPr/>
        <p:txBody>
          <a:bodyPr>
            <a:normAutofit/>
          </a:bodyPr>
          <a:lstStyle/>
          <a:p>
            <a:r>
              <a:rPr lang="ru-RU" dirty="0"/>
              <a:t>Кредиты и займы играют важную роль в жизни коммерческих организаций. Не стоит думать, что наличие кредиторской задолженности организации - это, безусловно, плохо. Дело в том, что кредиты обычно вполне органично вписываются в хозяйственную жизнь организаций</a:t>
            </a:r>
            <a:r>
              <a:rPr lang="ru-RU" dirty="0" smtClean="0"/>
              <a:t>.</a:t>
            </a:r>
          </a:p>
          <a:p>
            <a:r>
              <a:rPr lang="ru-RU" dirty="0" smtClean="0"/>
              <a:t>Фактически</a:t>
            </a:r>
            <a:r>
              <a:rPr lang="ru-RU" dirty="0"/>
              <a:t>, «здоровый», с точки зрения финансового анализа, баланс, обычно содержит некоторую долю кредиторской задолженности.</a:t>
            </a:r>
          </a:p>
          <a:p>
            <a:pPr marL="0" indent="0">
              <a:buNone/>
            </a:pPr>
            <a:endParaRPr lang="ru-RU" b="1"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2192928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Кредиты и займы</a:t>
            </a:r>
            <a:endParaRPr lang="ru-RU" dirty="0"/>
          </a:p>
        </p:txBody>
      </p:sp>
      <p:sp>
        <p:nvSpPr>
          <p:cNvPr id="3" name="Объект 2"/>
          <p:cNvSpPr>
            <a:spLocks noGrp="1"/>
          </p:cNvSpPr>
          <p:nvPr>
            <p:ph idx="1"/>
          </p:nvPr>
        </p:nvSpPr>
        <p:spPr/>
        <p:txBody>
          <a:bodyPr>
            <a:normAutofit fontScale="85000" lnSpcReduction="20000"/>
          </a:bodyPr>
          <a:lstStyle/>
          <a:p>
            <a:r>
              <a:rPr lang="ru-RU" dirty="0"/>
              <a:t>Кредиты и займы - это разные понятия. Кредитам и займам посвящена гл. 42 ГК РФ «Заем и кредит». Главная разница между займом и кредитом заключается в том, что денежные средства в кредит могут давать лишь специальные кредитные организации - обычно это банки. А заём может быть выдан любой организацией.</a:t>
            </a:r>
          </a:p>
          <a:p>
            <a:r>
              <a:rPr lang="ru-RU" dirty="0"/>
              <a:t>Еще одно важное различие заключается в том, что кредит обычно предусматривает выплату процентов за пользование им, а заём, в его исходном определении рассматривается в беспроцентном виде.</a:t>
            </a:r>
          </a:p>
          <a:p>
            <a:r>
              <a:rPr lang="ru-RU" dirty="0"/>
              <a:t>Так же кредит обычно подразумевает выдачу денежных средств, а заём вполне может быть сделан как в вещественном, так и в денежном виде.</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3</a:t>
            </a:fld>
            <a:endParaRPr lang="en-US"/>
          </a:p>
        </p:txBody>
      </p:sp>
    </p:spTree>
    <p:extLst>
      <p:ext uri="{BB962C8B-B14F-4D97-AF65-F5344CB8AC3E}">
        <p14:creationId xmlns:p14="http://schemas.microsoft.com/office/powerpoint/2010/main" val="2744644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Кредиты и займы</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В ст</a:t>
            </a:r>
            <a:r>
              <a:rPr lang="ru-RU" dirty="0"/>
              <a:t>. 819 ГК РФ сказано, что по кредитному договору банк или иная кредитная организация (кредитор) обязуются предоставить денежные средства (кредит) заемщику в размере и на условиях, предусмотренных договором, а заемщик обязуется возвратить полученную денежную сумму и уплатить проценты на нее.</a:t>
            </a:r>
          </a:p>
          <a:p>
            <a:r>
              <a:rPr lang="ru-RU" dirty="0" smtClean="0"/>
              <a:t>В ст</a:t>
            </a:r>
            <a:r>
              <a:rPr lang="ru-RU" dirty="0"/>
              <a:t>. 807 ГК РФ дается такое определение займа: по договору займа одна сторона (займодавец) передает в собственность другой стороне (заемщику) деньги или другие вещи, определенные родовыми признаками, а заемщик обязуется возвратить займодавцу такую же сумму денег (сумму займа) или равное количество других полученных им вещей того же рода и качества.</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4</a:t>
            </a:fld>
            <a:endParaRPr lang="en-US"/>
          </a:p>
        </p:txBody>
      </p:sp>
    </p:spTree>
    <p:extLst>
      <p:ext uri="{BB962C8B-B14F-4D97-AF65-F5344CB8AC3E}">
        <p14:creationId xmlns:p14="http://schemas.microsoft.com/office/powerpoint/2010/main" val="1195830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Коммерческий и товарный кредиты</a:t>
            </a:r>
            <a:endParaRPr lang="ru-RU" dirty="0"/>
          </a:p>
        </p:txBody>
      </p:sp>
      <p:sp>
        <p:nvSpPr>
          <p:cNvPr id="3" name="Объект 2"/>
          <p:cNvSpPr>
            <a:spLocks noGrp="1"/>
          </p:cNvSpPr>
          <p:nvPr>
            <p:ph idx="1"/>
          </p:nvPr>
        </p:nvSpPr>
        <p:spPr/>
        <p:txBody>
          <a:bodyPr>
            <a:normAutofit fontScale="85000" lnSpcReduction="10000"/>
          </a:bodyPr>
          <a:lstStyle/>
          <a:p>
            <a:r>
              <a:rPr lang="ru-RU" dirty="0"/>
              <a:t>Существуют такие понятия, как коммерческий кредит (ст. 823 ГК РФ) и товарный кредит (ст. 822 ГК РФ).</a:t>
            </a:r>
          </a:p>
          <a:p>
            <a:r>
              <a:rPr lang="ru-RU" dirty="0"/>
              <a:t>Товарный кредит предусматривает передачу вещей на условиях, определенных в договоре товарного кредита: сторонами может быть заключен договор, предусматривающий обязанность одной стороны предоставить другой стороне вещи, определенные родовыми признаками.</a:t>
            </a:r>
          </a:p>
          <a:p>
            <a:r>
              <a:rPr lang="ru-RU" dirty="0" smtClean="0"/>
              <a:t>Коммерческий </a:t>
            </a:r>
            <a:r>
              <a:rPr lang="ru-RU" dirty="0"/>
              <a:t>кредит - это не кредит в прямом смысле данного слова, а предоставление аванса, предварительной оплаты товаров, отсрочки или рассрочки платежа за товары. Фактически, любое несовпадение во времени встречных обязательств по заключенным договорам - это и есть коммерческий кредит. </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1278028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Счета 66 и 67</a:t>
            </a:r>
            <a:endParaRPr lang="ru-RU" dirty="0"/>
          </a:p>
        </p:txBody>
      </p:sp>
      <p:sp>
        <p:nvSpPr>
          <p:cNvPr id="3" name="Объект 2"/>
          <p:cNvSpPr>
            <a:spLocks noGrp="1"/>
          </p:cNvSpPr>
          <p:nvPr>
            <p:ph idx="1"/>
          </p:nvPr>
        </p:nvSpPr>
        <p:spPr/>
        <p:txBody>
          <a:bodyPr>
            <a:normAutofit fontScale="85000" lnSpcReduction="10000"/>
          </a:bodyPr>
          <a:lstStyle/>
          <a:p>
            <a:r>
              <a:rPr lang="ru-RU" dirty="0"/>
              <a:t>Бухгалтерский учет краткосрочных кредитов и займов ведется на счете 66 «Расчеты по краткосрочным кредитам и займам», учет долгосрочных ведется на счете 67 «Расчеты по долгосрочным кредитам и займам». Это счета, которые обычно используются как пассивные. Кредитовый остаток по такому счету означает наличие непогашенных кредитов.</a:t>
            </a:r>
          </a:p>
          <a:p>
            <a:r>
              <a:rPr lang="ru-RU" dirty="0"/>
              <a:t>Особенности учета расходов по займам и кредитам регулирует Положение по бухгалтерскому учету «Учет расходов по займам и кредитам» (ПБУ 15/2008). В частности, ПБУ 15/2008 применимо для учета и отражения в отчетности информации по любым кредитам и займам для всех юридических лиц кроме кредитных организаций и государственных (муниципальных) учреждений.</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6</a:t>
            </a:fld>
            <a:endParaRPr lang="en-US"/>
          </a:p>
        </p:txBody>
      </p:sp>
    </p:spTree>
    <p:extLst>
      <p:ext uri="{BB962C8B-B14F-4D97-AF65-F5344CB8AC3E}">
        <p14:creationId xmlns:p14="http://schemas.microsoft.com/office/powerpoint/2010/main" val="2505200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Счета 66 и 67</a:t>
            </a:r>
            <a:endParaRPr lang="ru-RU" dirty="0"/>
          </a:p>
        </p:txBody>
      </p:sp>
      <p:sp>
        <p:nvSpPr>
          <p:cNvPr id="3" name="Объект 2"/>
          <p:cNvSpPr>
            <a:spLocks noGrp="1"/>
          </p:cNvSpPr>
          <p:nvPr>
            <p:ph idx="1"/>
          </p:nvPr>
        </p:nvSpPr>
        <p:spPr/>
        <p:txBody>
          <a:bodyPr>
            <a:normAutofit fontScale="92500" lnSpcReduction="20000"/>
          </a:bodyPr>
          <a:lstStyle/>
          <a:p>
            <a:r>
              <a:rPr lang="ru-RU" dirty="0"/>
              <a:t>Основная сумма кредита или займа отражается в бухгалтерском учете как кредиторская задолженность. Помимо кредиторской задолженности, на сумму кредита или займа, у организации появляются расходы, связанные с выполнением обязательств. Так, это - проценты, причитающиеся оплате заимодавцу (кредитору). В качестве дополнительных расходов здесь могут появляться суммы, уплачиваемые за информационные и консультационные услуги, суммы, уплачиваемые за экспертизу договора займа (кредитного договора) и другие. Расходы по займам и кредитам учитываются обособленно от основных сумм займов и кредитов. Это обычно делается на различных субсчетах счетов 66 и 67.</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7</a:t>
            </a:fld>
            <a:endParaRPr lang="en-US"/>
          </a:p>
        </p:txBody>
      </p:sp>
    </p:spTree>
    <p:extLst>
      <p:ext uri="{BB962C8B-B14F-4D97-AF65-F5344CB8AC3E}">
        <p14:creationId xmlns:p14="http://schemas.microsoft.com/office/powerpoint/2010/main" val="3367256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Проценты и налог на прибыль</a:t>
            </a:r>
            <a:endParaRPr lang="ru-RU" dirty="0"/>
          </a:p>
        </p:txBody>
      </p:sp>
      <p:sp>
        <p:nvSpPr>
          <p:cNvPr id="3" name="Объект 2"/>
          <p:cNvSpPr>
            <a:spLocks noGrp="1"/>
          </p:cNvSpPr>
          <p:nvPr>
            <p:ph idx="1"/>
          </p:nvPr>
        </p:nvSpPr>
        <p:spPr/>
        <p:txBody>
          <a:bodyPr>
            <a:normAutofit fontScale="70000" lnSpcReduction="20000"/>
          </a:bodyPr>
          <a:lstStyle/>
          <a:p>
            <a:r>
              <a:rPr lang="ru-RU" dirty="0" smtClean="0"/>
              <a:t>Для </a:t>
            </a:r>
            <a:r>
              <a:rPr lang="ru-RU" dirty="0"/>
              <a:t>целей расчета налога на прибыль организация может учесть проценты по кредиту в пределах норм. В частности, в ст. 269 гл. 25 НК РФ сказано, что предельная величина процентов, признаваемых расходом, может быть определена двумя способами. </a:t>
            </a:r>
          </a:p>
          <a:p>
            <a:r>
              <a:rPr lang="ru-RU" dirty="0"/>
              <a:t>При первом способе исходят из среднего уровня процентов, которые взимаются по долговым обязательствам, выданным в том же квартале (или месяце, если организация применяет ежемесячное исчисление авансовых платежей исходя из полученной прибыли) на сопоставимых условиях. При этом организация вправе признать ту сумму расходов, которая не отклоняется более чем на 20% от среднего уровня процентов.</a:t>
            </a:r>
          </a:p>
          <a:p>
            <a:r>
              <a:rPr lang="ru-RU" dirty="0"/>
              <a:t>При втором – исходят из ставки рефинансирования ЦБ РФ, увеличенной на коэффициент 1.8 при  оформлении долгового обязательства в рублях, или на коэффициент 0.8 – при оформлении долгового обязательства в иностранной валюте. С 14 сентября 2012 года ставка рефинансирования Банка России составляет 8,25% годовых (Указание Банка России от 13.09.2012 № 2873-у).</a:t>
            </a:r>
          </a:p>
          <a:p>
            <a:endParaRPr lang="ru-RU" dirty="0"/>
          </a:p>
        </p:txBody>
      </p:sp>
      <p:sp>
        <p:nvSpPr>
          <p:cNvPr id="4" name="Номер слайда 3"/>
          <p:cNvSpPr>
            <a:spLocks noGrp="1"/>
          </p:cNvSpPr>
          <p:nvPr>
            <p:ph type="sldNum" sz="quarter" idx="12"/>
          </p:nvPr>
        </p:nvSpPr>
        <p:spPr/>
        <p:txBody>
          <a:bodyPr/>
          <a:lstStyle/>
          <a:p>
            <a:fld id="{0CFEC368-1D7A-4F81-ABF6-AE0E36BAF64C}" type="slidenum">
              <a:rPr lang="en-US" smtClean="0"/>
              <a:pPr/>
              <a:t>8</a:t>
            </a:fld>
            <a:endParaRPr lang="en-US"/>
          </a:p>
        </p:txBody>
      </p:sp>
    </p:spTree>
    <p:extLst>
      <p:ext uri="{BB962C8B-B14F-4D97-AF65-F5344CB8AC3E}">
        <p14:creationId xmlns:p14="http://schemas.microsoft.com/office/powerpoint/2010/main" val="2843444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dirty="0" smtClean="0"/>
              <a:t>Итоги</a:t>
            </a:r>
            <a:endParaRPr lang="ru-RU" dirty="0"/>
          </a:p>
        </p:txBody>
      </p:sp>
      <p:sp>
        <p:nvSpPr>
          <p:cNvPr id="6" name="Текст 5"/>
          <p:cNvSpPr>
            <a:spLocks noGrp="1"/>
          </p:cNvSpPr>
          <p:nvPr>
            <p:ph type="body" idx="1"/>
          </p:nvPr>
        </p:nvSpPr>
        <p:spPr/>
        <p:txBody>
          <a:bodyPr/>
          <a:lstStyle/>
          <a:p>
            <a:endParaRPr lang="ru-RU"/>
          </a:p>
        </p:txBody>
      </p:sp>
      <p:sp>
        <p:nvSpPr>
          <p:cNvPr id="4" name="Номер слайда 3"/>
          <p:cNvSpPr>
            <a:spLocks noGrp="1"/>
          </p:cNvSpPr>
          <p:nvPr>
            <p:ph type="sldNum" sz="quarter" idx="12"/>
          </p:nvPr>
        </p:nvSpPr>
        <p:spPr/>
        <p:txBody>
          <a:bodyPr/>
          <a:lstStyle/>
          <a:p>
            <a:fld id="{0CFEC368-1D7A-4F81-ABF6-AE0E36BAF64C}" type="slidenum">
              <a:rPr lang="en-US" smtClean="0"/>
              <a:pPr/>
              <a:t>9</a:t>
            </a:fld>
            <a:endParaRPr lang="en-US"/>
          </a:p>
        </p:txBody>
      </p:sp>
    </p:spTree>
    <p:extLst>
      <p:ext uri="{BB962C8B-B14F-4D97-AF65-F5344CB8AC3E}">
        <p14:creationId xmlns:p14="http://schemas.microsoft.com/office/powerpoint/2010/main" val="15487757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1360</TotalTime>
  <Words>976</Words>
  <Application>Microsoft Office PowerPoint</Application>
  <PresentationFormat>Экран (16:9)</PresentationFormat>
  <Paragraphs>52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Ясность</vt:lpstr>
      <vt:lpstr>Основы  бухгалтерского учета</vt:lpstr>
      <vt:lpstr>Роль кредитов и займов</vt:lpstr>
      <vt:lpstr>Кредиты и займы</vt:lpstr>
      <vt:lpstr>Кредиты и займы</vt:lpstr>
      <vt:lpstr>Коммерческий и товарный кредиты</vt:lpstr>
      <vt:lpstr>Счета 66 и 67</vt:lpstr>
      <vt:lpstr>Счета 66 и 67</vt:lpstr>
      <vt:lpstr>Проценты и налог на прибыль</vt:lpstr>
      <vt:lpstr>Итоги</vt:lpstr>
      <vt:lpstr>Итоги</vt:lpstr>
      <vt:lpstr>Итоги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Основы бухгалтерского учета</dc:title>
  <dc:creator>Alex</dc:creator>
  <cp:lastModifiedBy>Alex</cp:lastModifiedBy>
  <cp:revision>26</cp:revision>
  <dcterms:created xsi:type="dcterms:W3CDTF">2013-10-27T12:18:33Z</dcterms:created>
  <dcterms:modified xsi:type="dcterms:W3CDTF">2013-12-21T12:30:01Z</dcterms:modified>
</cp:coreProperties>
</file>