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71" r:id="rId1"/>
  </p:sldMasterIdLst>
  <p:notesMasterIdLst>
    <p:notesMasterId r:id="rId120"/>
  </p:notesMasterIdLst>
  <p:handoutMasterIdLst>
    <p:handoutMasterId r:id="rId121"/>
  </p:handoutMasterIdLst>
  <p:sldIdLst>
    <p:sldId id="256" r:id="rId2"/>
    <p:sldId id="465" r:id="rId3"/>
    <p:sldId id="257" r:id="rId4"/>
    <p:sldId id="410" r:id="rId5"/>
    <p:sldId id="411" r:id="rId6"/>
    <p:sldId id="415" r:id="rId7"/>
    <p:sldId id="416" r:id="rId8"/>
    <p:sldId id="418" r:id="rId9"/>
    <p:sldId id="420" r:id="rId10"/>
    <p:sldId id="422" r:id="rId11"/>
    <p:sldId id="423" r:id="rId12"/>
    <p:sldId id="424" r:id="rId13"/>
    <p:sldId id="426" r:id="rId14"/>
    <p:sldId id="432" r:id="rId15"/>
    <p:sldId id="434" r:id="rId16"/>
    <p:sldId id="446" r:id="rId17"/>
    <p:sldId id="443" r:id="rId18"/>
    <p:sldId id="444" r:id="rId19"/>
    <p:sldId id="429" r:id="rId20"/>
    <p:sldId id="448" r:id="rId21"/>
    <p:sldId id="447" r:id="rId22"/>
    <p:sldId id="430" r:id="rId23"/>
    <p:sldId id="449" r:id="rId24"/>
    <p:sldId id="450" r:id="rId25"/>
    <p:sldId id="457" r:id="rId26"/>
    <p:sldId id="460" r:id="rId27"/>
    <p:sldId id="462" r:id="rId28"/>
    <p:sldId id="456" r:id="rId29"/>
    <p:sldId id="303" r:id="rId30"/>
    <p:sldId id="466" r:id="rId31"/>
    <p:sldId id="467" r:id="rId32"/>
    <p:sldId id="468" r:id="rId33"/>
    <p:sldId id="469" r:id="rId34"/>
    <p:sldId id="471" r:id="rId35"/>
    <p:sldId id="474" r:id="rId36"/>
    <p:sldId id="475" r:id="rId37"/>
    <p:sldId id="476" r:id="rId38"/>
    <p:sldId id="477" r:id="rId39"/>
    <p:sldId id="478" r:id="rId40"/>
    <p:sldId id="480" r:id="rId41"/>
    <p:sldId id="481" r:id="rId42"/>
    <p:sldId id="482" r:id="rId43"/>
    <p:sldId id="484" r:id="rId44"/>
    <p:sldId id="485" r:id="rId45"/>
    <p:sldId id="486" r:id="rId46"/>
    <p:sldId id="488" r:id="rId47"/>
    <p:sldId id="491" r:id="rId48"/>
    <p:sldId id="492" r:id="rId49"/>
    <p:sldId id="494" r:id="rId50"/>
    <p:sldId id="495" r:id="rId51"/>
    <p:sldId id="496" r:id="rId52"/>
    <p:sldId id="497" r:id="rId53"/>
    <p:sldId id="500" r:id="rId54"/>
    <p:sldId id="501" r:id="rId55"/>
    <p:sldId id="504" r:id="rId56"/>
    <p:sldId id="505" r:id="rId57"/>
    <p:sldId id="506" r:id="rId58"/>
    <p:sldId id="507" r:id="rId59"/>
    <p:sldId id="509" r:id="rId60"/>
    <p:sldId id="510" r:id="rId61"/>
    <p:sldId id="511" r:id="rId62"/>
    <p:sldId id="515" r:id="rId63"/>
    <p:sldId id="516" r:id="rId64"/>
    <p:sldId id="517" r:id="rId65"/>
    <p:sldId id="519" r:id="rId66"/>
    <p:sldId id="520" r:id="rId67"/>
    <p:sldId id="521" r:id="rId68"/>
    <p:sldId id="524" r:id="rId69"/>
    <p:sldId id="526" r:id="rId70"/>
    <p:sldId id="527" r:id="rId71"/>
    <p:sldId id="530" r:id="rId72"/>
    <p:sldId id="531" r:id="rId73"/>
    <p:sldId id="535" r:id="rId74"/>
    <p:sldId id="538" r:id="rId75"/>
    <p:sldId id="539" r:id="rId76"/>
    <p:sldId id="540" r:id="rId77"/>
    <p:sldId id="541" r:id="rId78"/>
    <p:sldId id="542" r:id="rId79"/>
    <p:sldId id="543" r:id="rId80"/>
    <p:sldId id="544" r:id="rId81"/>
    <p:sldId id="545" r:id="rId82"/>
    <p:sldId id="546" r:id="rId83"/>
    <p:sldId id="548" r:id="rId84"/>
    <p:sldId id="549" r:id="rId85"/>
    <p:sldId id="550" r:id="rId86"/>
    <p:sldId id="553" r:id="rId87"/>
    <p:sldId id="555" r:id="rId88"/>
    <p:sldId id="556" r:id="rId89"/>
    <p:sldId id="558" r:id="rId90"/>
    <p:sldId id="559" r:id="rId91"/>
    <p:sldId id="560" r:id="rId92"/>
    <p:sldId id="561" r:id="rId93"/>
    <p:sldId id="562" r:id="rId94"/>
    <p:sldId id="563" r:id="rId95"/>
    <p:sldId id="564" r:id="rId96"/>
    <p:sldId id="565" r:id="rId97"/>
    <p:sldId id="567" r:id="rId98"/>
    <p:sldId id="568" r:id="rId99"/>
    <p:sldId id="569" r:id="rId100"/>
    <p:sldId id="570" r:id="rId101"/>
    <p:sldId id="574" r:id="rId102"/>
    <p:sldId id="576" r:id="rId103"/>
    <p:sldId id="577" r:id="rId104"/>
    <p:sldId id="578" r:id="rId105"/>
    <p:sldId id="580" r:id="rId106"/>
    <p:sldId id="582" r:id="rId107"/>
    <p:sldId id="585" r:id="rId108"/>
    <p:sldId id="586" r:id="rId109"/>
    <p:sldId id="587" r:id="rId110"/>
    <p:sldId id="589" r:id="rId111"/>
    <p:sldId id="590" r:id="rId112"/>
    <p:sldId id="591" r:id="rId113"/>
    <p:sldId id="592" r:id="rId114"/>
    <p:sldId id="595" r:id="rId115"/>
    <p:sldId id="596" r:id="rId116"/>
    <p:sldId id="597" r:id="rId117"/>
    <p:sldId id="599" r:id="rId118"/>
    <p:sldId id="601" r:id="rId119"/>
  </p:sldIdLst>
  <p:sldSz cx="9144000" cy="6858000" type="screen4x3"/>
  <p:notesSz cx="6858000" cy="9144000"/>
  <p:embeddedFontLst>
    <p:embeddedFont>
      <p:font typeface="Segoe UI" pitchFamily="34" charset="0"/>
      <p:regular r:id="rId122"/>
      <p:bold r:id="rId123"/>
      <p:italic r:id="rId124"/>
      <p:boldItalic r:id="rId125"/>
    </p:embeddedFont>
    <p:embeddedFont>
      <p:font typeface="Segoe Light" charset="0"/>
      <p:regular r:id="rId126"/>
      <p:italic r:id="rId127"/>
    </p:embeddedFont>
    <p:embeddedFont>
      <p:font typeface="Consolas" pitchFamily="49" charset="0"/>
      <p:regular r:id="rId128"/>
      <p:bold r:id="rId129"/>
      <p:italic r:id="rId130"/>
      <p:boldItalic r:id="rId131"/>
    </p:embeddedFont>
    <p:embeddedFont>
      <p:font typeface="Segoe" charset="0"/>
      <p:regular r:id="rId132"/>
      <p:bold r:id="rId133"/>
      <p:italic r:id="rId134"/>
      <p:boldItalic r:id="rId135"/>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57EB9"/>
    <a:srgbClr val="FFC211"/>
    <a:srgbClr val="FFFFFF"/>
    <a:srgbClr val="000000"/>
    <a:srgbClr val="292929"/>
    <a:srgbClr val="F8F57B"/>
    <a:srgbClr val="F6AE1E"/>
    <a:srgbClr val="FF0066"/>
    <a:srgbClr val="F3AF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308" autoAdjust="0"/>
    <p:restoredTop sz="77442" autoAdjust="0"/>
  </p:normalViewPr>
  <p:slideViewPr>
    <p:cSldViewPr snapToGrid="0">
      <p:cViewPr varScale="1">
        <p:scale>
          <a:sx n="56" d="100"/>
          <a:sy n="56" d="100"/>
        </p:scale>
        <p:origin x="-858" y="-96"/>
      </p:cViewPr>
      <p:guideLst>
        <p:guide orient="horz" pos="272"/>
        <p:guide orient="horz" pos="1212"/>
        <p:guide orient="horz" pos="2741"/>
        <p:guide orient="horz" pos="4048"/>
        <p:guide orient="horz" pos="1488"/>
        <p:guide orient="horz" pos="912"/>
        <p:guide orient="horz" pos="2161"/>
        <p:guide orient="horz" pos="3226"/>
        <p:guide pos="2880"/>
        <p:guide pos="240"/>
        <p:guide pos="903"/>
        <p:guide pos="5519"/>
        <p:guide pos="5417"/>
        <p:guide pos="347"/>
        <p:guide pos="4855"/>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348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font" Target="fonts/font12.fntdata"/><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font" Target="fonts/font2.fntdata"/><Relationship Id="rId128" Type="http://schemas.openxmlformats.org/officeDocument/2006/relationships/font" Target="fonts/font7.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font" Target="fonts/font13.fntdata"/><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font" Target="fonts/font3.fntdata"/><Relationship Id="rId129" Type="http://schemas.openxmlformats.org/officeDocument/2006/relationships/font" Target="fonts/font8.fntdata"/><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font" Target="fonts/font1.fntdata"/><Relationship Id="rId130" Type="http://schemas.openxmlformats.org/officeDocument/2006/relationships/font" Target="fonts/font9.fntdata"/><Relationship Id="rId135"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12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font" Target="fonts/font10.fntdata"/><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Windows Phone 7 </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4/17/2012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Windows Phone 7 </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4/17/2012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61</a:t>
            </a:fld>
            <a:endParaRPr lang="en-US" dirty="0"/>
          </a:p>
        </p:txBody>
      </p:sp>
    </p:spTree>
    <p:extLst>
      <p:ext uri="{BB962C8B-B14F-4D97-AF65-F5344CB8AC3E}">
        <p14:creationId xmlns:p14="http://schemas.microsoft.com/office/powerpoint/2010/main" val="3982851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B263312-38AA-4E1E-B2B5-0F8F122B24FE}" type="slidenum">
              <a:rPr lang="en-US" smtClean="0"/>
              <a:pPr/>
              <a:t>62</a:t>
            </a:fld>
            <a:endParaRPr lang="en-US" dirty="0"/>
          </a:p>
        </p:txBody>
      </p:sp>
    </p:spTree>
    <p:extLst>
      <p:ext uri="{BB962C8B-B14F-4D97-AF65-F5344CB8AC3E}">
        <p14:creationId xmlns:p14="http://schemas.microsoft.com/office/powerpoint/2010/main" val="1980587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64</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85</a:t>
            </a:fld>
            <a:endParaRPr lang="en-US" dirty="0"/>
          </a:p>
        </p:txBody>
      </p:sp>
    </p:spTree>
    <p:extLst>
      <p:ext uri="{BB962C8B-B14F-4D97-AF65-F5344CB8AC3E}">
        <p14:creationId xmlns:p14="http://schemas.microsoft.com/office/powerpoint/2010/main" val="162016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93</a:t>
            </a:fld>
            <a:endParaRPr lang="en-US" dirty="0"/>
          </a:p>
        </p:txBody>
      </p:sp>
    </p:spTree>
    <p:extLst>
      <p:ext uri="{BB962C8B-B14F-4D97-AF65-F5344CB8AC3E}">
        <p14:creationId xmlns:p14="http://schemas.microsoft.com/office/powerpoint/2010/main" val="1381755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104</a:t>
            </a:fld>
            <a:endParaRPr lang="en-US" dirty="0"/>
          </a:p>
        </p:txBody>
      </p:sp>
    </p:spTree>
    <p:extLst>
      <p:ext uri="{BB962C8B-B14F-4D97-AF65-F5344CB8AC3E}">
        <p14:creationId xmlns:p14="http://schemas.microsoft.com/office/powerpoint/2010/main" val="162016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P7 Annimation ">
    <p:bg>
      <p:bgPr>
        <a:solidFill>
          <a:srgbClr val="FF0000"/>
        </a:solidFill>
        <a:effectLst/>
      </p:bgPr>
    </p:bg>
    <p:spTree>
      <p:nvGrpSpPr>
        <p:cNvPr id="1" name=""/>
        <p:cNvGrpSpPr/>
        <p:nvPr/>
      </p:nvGrpSpPr>
      <p:grpSpPr>
        <a:xfrm>
          <a:off x="0" y="0"/>
          <a:ext cx="0" cy="0"/>
          <a:chOff x="0" y="0"/>
          <a:chExt cx="0" cy="0"/>
        </a:xfrm>
      </p:grpSpPr>
      <p:sp>
        <p:nvSpPr>
          <p:cNvPr id="14" name="Title 1"/>
          <p:cNvSpPr txBox="1">
            <a:spLocks/>
          </p:cNvSpPr>
          <p:nvPr/>
        </p:nvSpPr>
        <p:spPr>
          <a:xfrm>
            <a:off x="6565940" y="2428875"/>
            <a:ext cx="2187433" cy="2221991"/>
          </a:xfrm>
          <a:prstGeom prst="rect">
            <a:avLst/>
          </a:prstGeom>
        </p:spPr>
        <p:txBody>
          <a:bodyPr vert="horz" wrap="square" lIns="182880" tIns="182880" rIns="182880" bIns="182880" rtlCol="0" anchor="ctr" anchorCtr="0">
            <a:noAutofit/>
          </a:bodyPr>
          <a:lstStyle>
            <a:lvl1pPr algn="l" defTabSz="914363" rtl="0" eaLnBrk="1" latinLnBrk="0" hangingPunct="1">
              <a:lnSpc>
                <a:spcPct val="90000"/>
              </a:lnSpc>
              <a:spcBef>
                <a:spcPct val="0"/>
              </a:spcBef>
              <a:buNone/>
              <a:tabLst>
                <a:tab pos="1504361" algn="l"/>
              </a:tabLst>
              <a:defRPr lang="en-US" sz="4800" b="0" kern="1200" cap="none" spc="-113"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algn="ctr" defTabSz="685961"/>
            <a:r>
              <a:rPr lang="en-US" sz="7200" dirty="0" smtClean="0">
                <a:latin typeface="+mj-lt"/>
              </a:rPr>
              <a:t>7</a:t>
            </a:r>
            <a:endParaRPr lang="en-US" sz="7200" dirty="0">
              <a:latin typeface="+mj-lt"/>
            </a:endParaRPr>
          </a:p>
        </p:txBody>
      </p:sp>
      <p:sp>
        <p:nvSpPr>
          <p:cNvPr id="16" name="Subtitle 2"/>
          <p:cNvSpPr>
            <a:spLocks noGrp="1"/>
          </p:cNvSpPr>
          <p:nvPr>
            <p:ph type="subTitle" idx="1"/>
          </p:nvPr>
        </p:nvSpPr>
        <p:spPr>
          <a:xfrm>
            <a:off x="550840" y="5426822"/>
            <a:ext cx="5598586" cy="374295"/>
          </a:xfrm>
        </p:spPr>
        <p:txBody>
          <a:bodyPr vert="horz" wrap="square" lIns="0" tIns="0" rIns="0" bIns="0" rtlCol="0" anchor="t">
            <a:spAutoFit/>
          </a:bodyPr>
          <a:lstStyle>
            <a:lvl1pPr marL="0" indent="0">
              <a:spcBef>
                <a:spcPts val="0"/>
              </a:spcBef>
              <a:buFontTx/>
              <a:buNone/>
              <a:defRPr lang="en-US" sz="2700" b="0" kern="1200" spc="-150" dirty="0">
                <a:solidFill>
                  <a:schemeClr val="bg1"/>
                </a:solidFill>
                <a:latin typeface="Segoe Light" pitchFamily="34" charset="0"/>
                <a:ea typeface="+mn-ea"/>
                <a:cs typeface="+mn-cs"/>
              </a:defRPr>
            </a:lvl1pPr>
          </a:lstStyle>
          <a:p>
            <a:pPr marL="0" lvl="0" indent="0" algn="l" defTabSz="685961" rtl="0" eaLnBrk="1" latinLnBrk="0" hangingPunct="1">
              <a:lnSpc>
                <a:spcPct val="90000"/>
              </a:lnSpc>
              <a:spcBef>
                <a:spcPts val="0"/>
              </a:spcBef>
              <a:buClr>
                <a:schemeClr val="tx2"/>
              </a:buClr>
              <a:buSzPct val="90000"/>
              <a:buFontTx/>
              <a:buNone/>
            </a:pPr>
            <a:r>
              <a:rPr lang="en-US" smtClean="0"/>
              <a:t>Click to edit Master subtitle style</a:t>
            </a:r>
            <a:endParaRPr lang="en-US" dirty="0"/>
          </a:p>
        </p:txBody>
      </p:sp>
      <p:sp>
        <p:nvSpPr>
          <p:cNvPr id="17" name="Text Placeholder 8"/>
          <p:cNvSpPr>
            <a:spLocks noGrp="1"/>
          </p:cNvSpPr>
          <p:nvPr>
            <p:ph type="body" sz="quarter" idx="10" hasCustomPrompt="1"/>
          </p:nvPr>
        </p:nvSpPr>
        <p:spPr>
          <a:xfrm>
            <a:off x="550863" y="5823667"/>
            <a:ext cx="5679569" cy="291118"/>
          </a:xfrm>
        </p:spPr>
        <p:txBody>
          <a:bodyPr/>
          <a:lstStyle>
            <a:lvl1pPr marL="0" indent="0">
              <a:spcBef>
                <a:spcPts val="0"/>
              </a:spcBef>
              <a:buFontTx/>
              <a:buNone/>
              <a:defRPr sz="2100">
                <a:latin typeface="Segoe Light" pitchFamily="34" charset="0"/>
              </a:defRPr>
            </a:lvl1pPr>
          </a:lstStyle>
          <a:p>
            <a:r>
              <a:rPr lang="en-US" dirty="0" smtClean="0"/>
              <a:t>Click to edit Master subtitle style</a:t>
            </a:r>
            <a:endParaRPr lang="en-US" dirty="0"/>
          </a:p>
        </p:txBody>
      </p:sp>
      <p:sp>
        <p:nvSpPr>
          <p:cNvPr id="18" name="Text Placeholder 8"/>
          <p:cNvSpPr>
            <a:spLocks noGrp="1"/>
          </p:cNvSpPr>
          <p:nvPr>
            <p:ph type="body" sz="quarter" idx="11" hasCustomPrompt="1"/>
          </p:nvPr>
        </p:nvSpPr>
        <p:spPr>
          <a:xfrm>
            <a:off x="550864" y="6135082"/>
            <a:ext cx="5667056" cy="291118"/>
          </a:xfrm>
        </p:spPr>
        <p:txBody>
          <a:bodyPr/>
          <a:lstStyle>
            <a:lvl1pPr marL="0" indent="0">
              <a:spcBef>
                <a:spcPts val="0"/>
              </a:spcBef>
              <a:buFontTx/>
              <a:buNone/>
              <a:defRPr sz="2100">
                <a:solidFill>
                  <a:schemeClr val="tx1"/>
                </a:solidFill>
                <a:latin typeface="Segoe Light" pitchFamily="34" charset="0"/>
              </a:defRPr>
            </a:lvl1pPr>
          </a:lstStyle>
          <a:p>
            <a:r>
              <a:rPr lang="en-US" dirty="0" smtClean="0"/>
              <a:t>Click to edit Master subtitle style</a:t>
            </a:r>
            <a:endParaRPr lang="en-US" dirty="0"/>
          </a:p>
        </p:txBody>
      </p:sp>
      <p:sp>
        <p:nvSpPr>
          <p:cNvPr id="28" name="Title 1"/>
          <p:cNvSpPr>
            <a:spLocks noGrp="1"/>
          </p:cNvSpPr>
          <p:nvPr>
            <p:ph type="ctrTitle"/>
          </p:nvPr>
        </p:nvSpPr>
        <p:spPr>
          <a:xfrm>
            <a:off x="555738" y="2924048"/>
            <a:ext cx="4114800" cy="1098296"/>
          </a:xfrm>
        </p:spPr>
        <p:txBody>
          <a:bodyPr anchor="ctr" anchorCtr="0">
            <a:noAutofit/>
          </a:bodyPr>
          <a:lstStyle>
            <a:lvl1pPr>
              <a:lnSpc>
                <a:spcPct val="90000"/>
              </a:lnSpc>
              <a:tabLst>
                <a:tab pos="1504361" algn="l"/>
              </a:tabLst>
              <a:defRPr lang="en-US" sz="4400" b="0" kern="1200" cap="none" spc="-150" baseline="0" dirty="0">
                <a:ln w="3175">
                  <a:noFill/>
                </a:ln>
                <a:gradFill>
                  <a:gsLst>
                    <a:gs pos="0">
                      <a:schemeClr val="bg2"/>
                    </a:gs>
                    <a:gs pos="100000">
                      <a:schemeClr val="bg2"/>
                    </a:gs>
                  </a:gsLst>
                  <a:lin ang="5400000" scaled="0"/>
                </a:gradFill>
                <a:effectLst/>
                <a:latin typeface="Segoe Light" pitchFamily="34" charset="0"/>
                <a:ea typeface="+mn-ea"/>
                <a:cs typeface="+mn-cs"/>
              </a:defRPr>
            </a:lvl1pPr>
          </a:lstStyle>
          <a:p>
            <a:pPr lvl="0" algn="l" defTabSz="685961" rtl="0" eaLnBrk="1" latinLnBrk="0" hangingPunct="1">
              <a:lnSpc>
                <a:spcPct val="90000"/>
              </a:lnSpc>
              <a:spcBef>
                <a:spcPct val="0"/>
              </a:spcBef>
              <a:buNone/>
            </a:pPr>
            <a:r>
              <a:rPr lang="en-US" smtClean="0"/>
              <a:t>Click to edit Master title style</a:t>
            </a:r>
            <a:endParaRPr lang="en-US" dirty="0"/>
          </a:p>
        </p:txBody>
      </p:sp>
      <p:sp>
        <p:nvSpPr>
          <p:cNvPr id="3" name="Text Placeholder 2"/>
          <p:cNvSpPr>
            <a:spLocks noGrp="1"/>
          </p:cNvSpPr>
          <p:nvPr>
            <p:ph type="body" sz="quarter" idx="12"/>
          </p:nvPr>
        </p:nvSpPr>
        <p:spPr>
          <a:xfrm>
            <a:off x="550863" y="4206875"/>
            <a:ext cx="4125912" cy="332399"/>
          </a:xfrm>
        </p:spPr>
        <p:txBody>
          <a:bodyPr/>
          <a:lstStyle>
            <a:lvl1pPr marL="0" indent="0">
              <a:buNone/>
              <a:defRPr sz="2400">
                <a:solidFill>
                  <a:schemeClr val="bg1"/>
                </a:solidFill>
              </a:defRPr>
            </a:lvl1pPr>
          </a:lstStyle>
          <a:p>
            <a:pPr lvl="0"/>
            <a:r>
              <a:rPr lang="en-US" smtClean="0"/>
              <a:t>Click to edit Master text styles</a:t>
            </a:r>
          </a:p>
        </p:txBody>
      </p:sp>
      <p:pic>
        <p:nvPicPr>
          <p:cNvPr id="12" name="Picture 2" descr="\\fs1\users\apalmer\My Documents\20110614\mango\Picture1.png"/>
          <p:cNvPicPr>
            <a:picLocks noChangeAspect="1" noChangeArrowheads="1"/>
          </p:cNvPicPr>
          <p:nvPr/>
        </p:nvPicPr>
        <p:blipFill rotWithShape="1">
          <a:blip r:embed="rId2">
            <a:extLst>
              <a:ext uri="{28A0092B-C50C-407E-A947-70E740481C1C}">
                <a14:useLocalDpi xmlns:a14="http://schemas.microsoft.com/office/drawing/2010/main" val="0"/>
              </a:ext>
            </a:extLst>
          </a:blip>
          <a:srcRect r="19660"/>
          <a:stretch/>
        </p:blipFill>
        <p:spPr bwMode="auto">
          <a:xfrm>
            <a:off x="6257576" y="-29848"/>
            <a:ext cx="3566160" cy="6887847"/>
          </a:xfrm>
          <a:prstGeom prst="rect">
            <a:avLst/>
          </a:prstGeom>
          <a:noFill/>
          <a:extLst>
            <a:ext uri="{909E8E84-426E-40DD-AFC4-6F175D3DCCD1}">
              <a14:hiddenFill xmlns:a14="http://schemas.microsoft.com/office/drawing/2010/main">
                <a:solidFill>
                  <a:srgbClr val="FFFFFF"/>
                </a:solidFill>
              </a14:hiddenFill>
            </a:ext>
          </a:extLst>
        </p:spPr>
      </p:pic>
      <p:grpSp>
        <p:nvGrpSpPr>
          <p:cNvPr id="62" name="Group 61"/>
          <p:cNvGrpSpPr/>
          <p:nvPr/>
        </p:nvGrpSpPr>
        <p:grpSpPr>
          <a:xfrm>
            <a:off x="607602" y="834920"/>
            <a:ext cx="5400843" cy="734800"/>
            <a:chOff x="781049" y="589835"/>
            <a:chExt cx="4156675" cy="565528"/>
          </a:xfrm>
        </p:grpSpPr>
        <p:sp>
          <p:nvSpPr>
            <p:cNvPr id="63" name="Rectangle 8"/>
            <p:cNvSpPr>
              <a:spLocks noChangeArrowheads="1"/>
            </p:cNvSpPr>
            <p:nvPr userDrawn="1"/>
          </p:nvSpPr>
          <p:spPr bwMode="auto">
            <a:xfrm>
              <a:off x="781049" y="589835"/>
              <a:ext cx="564611" cy="565528"/>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spc="-150"/>
            </a:p>
          </p:txBody>
        </p:sp>
        <p:sp>
          <p:nvSpPr>
            <p:cNvPr id="64" name="Freeform 9"/>
            <p:cNvSpPr>
              <a:spLocks/>
            </p:cNvSpPr>
            <p:nvPr userDrawn="1"/>
          </p:nvSpPr>
          <p:spPr bwMode="auto">
            <a:xfrm>
              <a:off x="1488646" y="683326"/>
              <a:ext cx="480286" cy="369381"/>
            </a:xfrm>
            <a:custGeom>
              <a:avLst/>
              <a:gdLst>
                <a:gd name="T0" fmla="*/ 0 w 524"/>
                <a:gd name="T1" fmla="*/ 0 h 403"/>
                <a:gd name="T2" fmla="*/ 53 w 524"/>
                <a:gd name="T3" fmla="*/ 0 h 403"/>
                <a:gd name="T4" fmla="*/ 138 w 524"/>
                <a:gd name="T5" fmla="*/ 310 h 403"/>
                <a:gd name="T6" fmla="*/ 142 w 524"/>
                <a:gd name="T7" fmla="*/ 329 h 403"/>
                <a:gd name="T8" fmla="*/ 145 w 524"/>
                <a:gd name="T9" fmla="*/ 350 h 403"/>
                <a:gd name="T10" fmla="*/ 146 w 524"/>
                <a:gd name="T11" fmla="*/ 350 h 403"/>
                <a:gd name="T12" fmla="*/ 149 w 524"/>
                <a:gd name="T13" fmla="*/ 333 h 403"/>
                <a:gd name="T14" fmla="*/ 154 w 524"/>
                <a:gd name="T15" fmla="*/ 310 h 403"/>
                <a:gd name="T16" fmla="*/ 244 w 524"/>
                <a:gd name="T17" fmla="*/ 0 h 403"/>
                <a:gd name="T18" fmla="*/ 289 w 524"/>
                <a:gd name="T19" fmla="*/ 0 h 403"/>
                <a:gd name="T20" fmla="*/ 374 w 524"/>
                <a:gd name="T21" fmla="*/ 313 h 403"/>
                <a:gd name="T22" fmla="*/ 381 w 524"/>
                <a:gd name="T23" fmla="*/ 350 h 403"/>
                <a:gd name="T24" fmla="*/ 383 w 524"/>
                <a:gd name="T25" fmla="*/ 350 h 403"/>
                <a:gd name="T26" fmla="*/ 385 w 524"/>
                <a:gd name="T27" fmla="*/ 333 h 403"/>
                <a:gd name="T28" fmla="*/ 391 w 524"/>
                <a:gd name="T29" fmla="*/ 311 h 403"/>
                <a:gd name="T30" fmla="*/ 473 w 524"/>
                <a:gd name="T31" fmla="*/ 0 h 403"/>
                <a:gd name="T32" fmla="*/ 524 w 524"/>
                <a:gd name="T33" fmla="*/ 0 h 403"/>
                <a:gd name="T34" fmla="*/ 410 w 524"/>
                <a:gd name="T35" fmla="*/ 403 h 403"/>
                <a:gd name="T36" fmla="*/ 355 w 524"/>
                <a:gd name="T37" fmla="*/ 403 h 403"/>
                <a:gd name="T38" fmla="*/ 271 w 524"/>
                <a:gd name="T39" fmla="*/ 109 h 403"/>
                <a:gd name="T40" fmla="*/ 267 w 524"/>
                <a:gd name="T41" fmla="*/ 88 h 403"/>
                <a:gd name="T42" fmla="*/ 266 w 524"/>
                <a:gd name="T43" fmla="*/ 67 h 403"/>
                <a:gd name="T44" fmla="*/ 264 w 524"/>
                <a:gd name="T45" fmla="*/ 67 h 403"/>
                <a:gd name="T46" fmla="*/ 256 w 524"/>
                <a:gd name="T47" fmla="*/ 107 h 403"/>
                <a:gd name="T48" fmla="*/ 174 w 524"/>
                <a:gd name="T49" fmla="*/ 403 h 403"/>
                <a:gd name="T50" fmla="*/ 119 w 524"/>
                <a:gd name="T51" fmla="*/ 403 h 403"/>
                <a:gd name="T52" fmla="*/ 0 w 524"/>
                <a:gd name="T53"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4" h="403">
                  <a:moveTo>
                    <a:pt x="0" y="0"/>
                  </a:moveTo>
                  <a:lnTo>
                    <a:pt x="53" y="0"/>
                  </a:lnTo>
                  <a:lnTo>
                    <a:pt x="138" y="310"/>
                  </a:lnTo>
                  <a:lnTo>
                    <a:pt x="142" y="329"/>
                  </a:lnTo>
                  <a:lnTo>
                    <a:pt x="145" y="350"/>
                  </a:lnTo>
                  <a:lnTo>
                    <a:pt x="146" y="350"/>
                  </a:lnTo>
                  <a:lnTo>
                    <a:pt x="149" y="333"/>
                  </a:lnTo>
                  <a:lnTo>
                    <a:pt x="154" y="310"/>
                  </a:lnTo>
                  <a:lnTo>
                    <a:pt x="244" y="0"/>
                  </a:lnTo>
                  <a:lnTo>
                    <a:pt x="289" y="0"/>
                  </a:lnTo>
                  <a:lnTo>
                    <a:pt x="374" y="313"/>
                  </a:lnTo>
                  <a:lnTo>
                    <a:pt x="381" y="350"/>
                  </a:lnTo>
                  <a:lnTo>
                    <a:pt x="383" y="350"/>
                  </a:lnTo>
                  <a:lnTo>
                    <a:pt x="385" y="333"/>
                  </a:lnTo>
                  <a:lnTo>
                    <a:pt x="391" y="311"/>
                  </a:lnTo>
                  <a:lnTo>
                    <a:pt x="473" y="0"/>
                  </a:lnTo>
                  <a:lnTo>
                    <a:pt x="524" y="0"/>
                  </a:lnTo>
                  <a:lnTo>
                    <a:pt x="410" y="403"/>
                  </a:lnTo>
                  <a:lnTo>
                    <a:pt x="355" y="403"/>
                  </a:lnTo>
                  <a:lnTo>
                    <a:pt x="271" y="109"/>
                  </a:lnTo>
                  <a:lnTo>
                    <a:pt x="267" y="88"/>
                  </a:lnTo>
                  <a:lnTo>
                    <a:pt x="266" y="67"/>
                  </a:lnTo>
                  <a:lnTo>
                    <a:pt x="264" y="67"/>
                  </a:lnTo>
                  <a:lnTo>
                    <a:pt x="256" y="107"/>
                  </a:lnTo>
                  <a:lnTo>
                    <a:pt x="174" y="403"/>
                  </a:lnTo>
                  <a:lnTo>
                    <a:pt x="119"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5" name="Freeform 10"/>
            <p:cNvSpPr>
              <a:spLocks noEditPoints="1"/>
            </p:cNvSpPr>
            <p:nvPr userDrawn="1"/>
          </p:nvSpPr>
          <p:spPr bwMode="auto">
            <a:xfrm>
              <a:off x="1990930" y="666827"/>
              <a:ext cx="54995" cy="385879"/>
            </a:xfrm>
            <a:custGeom>
              <a:avLst/>
              <a:gdLst>
                <a:gd name="T0" fmla="*/ 6 w 60"/>
                <a:gd name="T1" fmla="*/ 134 h 421"/>
                <a:gd name="T2" fmla="*/ 53 w 60"/>
                <a:gd name="T3" fmla="*/ 134 h 421"/>
                <a:gd name="T4" fmla="*/ 53 w 60"/>
                <a:gd name="T5" fmla="*/ 421 h 421"/>
                <a:gd name="T6" fmla="*/ 6 w 60"/>
                <a:gd name="T7" fmla="*/ 421 h 421"/>
                <a:gd name="T8" fmla="*/ 6 w 60"/>
                <a:gd name="T9" fmla="*/ 134 h 421"/>
                <a:gd name="T10" fmla="*/ 30 w 60"/>
                <a:gd name="T11" fmla="*/ 0 h 421"/>
                <a:gd name="T12" fmla="*/ 37 w 60"/>
                <a:gd name="T13" fmla="*/ 0 h 421"/>
                <a:gd name="T14" fmla="*/ 42 w 60"/>
                <a:gd name="T15" fmla="*/ 3 h 421"/>
                <a:gd name="T16" fmla="*/ 48 w 60"/>
                <a:gd name="T17" fmla="*/ 5 h 421"/>
                <a:gd name="T18" fmla="*/ 52 w 60"/>
                <a:gd name="T19" fmla="*/ 8 h 421"/>
                <a:gd name="T20" fmla="*/ 56 w 60"/>
                <a:gd name="T21" fmla="*/ 14 h 421"/>
                <a:gd name="T22" fmla="*/ 59 w 60"/>
                <a:gd name="T23" fmla="*/ 18 h 421"/>
                <a:gd name="T24" fmla="*/ 60 w 60"/>
                <a:gd name="T25" fmla="*/ 23 h 421"/>
                <a:gd name="T26" fmla="*/ 60 w 60"/>
                <a:gd name="T27" fmla="*/ 30 h 421"/>
                <a:gd name="T28" fmla="*/ 60 w 60"/>
                <a:gd name="T29" fmla="*/ 36 h 421"/>
                <a:gd name="T30" fmla="*/ 59 w 60"/>
                <a:gd name="T31" fmla="*/ 41 h 421"/>
                <a:gd name="T32" fmla="*/ 56 w 60"/>
                <a:gd name="T33" fmla="*/ 47 h 421"/>
                <a:gd name="T34" fmla="*/ 52 w 60"/>
                <a:gd name="T35" fmla="*/ 51 h 421"/>
                <a:gd name="T36" fmla="*/ 48 w 60"/>
                <a:gd name="T37" fmla="*/ 55 h 421"/>
                <a:gd name="T38" fmla="*/ 42 w 60"/>
                <a:gd name="T39" fmla="*/ 58 h 421"/>
                <a:gd name="T40" fmla="*/ 37 w 60"/>
                <a:gd name="T41" fmla="*/ 59 h 421"/>
                <a:gd name="T42" fmla="*/ 30 w 60"/>
                <a:gd name="T43" fmla="*/ 61 h 421"/>
                <a:gd name="T44" fmla="*/ 23 w 60"/>
                <a:gd name="T45" fmla="*/ 59 h 421"/>
                <a:gd name="T46" fmla="*/ 15 w 60"/>
                <a:gd name="T47" fmla="*/ 56 h 421"/>
                <a:gd name="T48" fmla="*/ 9 w 60"/>
                <a:gd name="T49" fmla="*/ 52 h 421"/>
                <a:gd name="T50" fmla="*/ 5 w 60"/>
                <a:gd name="T51" fmla="*/ 47 h 421"/>
                <a:gd name="T52" fmla="*/ 2 w 60"/>
                <a:gd name="T53" fmla="*/ 41 h 421"/>
                <a:gd name="T54" fmla="*/ 1 w 60"/>
                <a:gd name="T55" fmla="*/ 36 h 421"/>
                <a:gd name="T56" fmla="*/ 0 w 60"/>
                <a:gd name="T57" fmla="*/ 30 h 421"/>
                <a:gd name="T58" fmla="*/ 1 w 60"/>
                <a:gd name="T59" fmla="*/ 23 h 421"/>
                <a:gd name="T60" fmla="*/ 2 w 60"/>
                <a:gd name="T61" fmla="*/ 18 h 421"/>
                <a:gd name="T62" fmla="*/ 5 w 60"/>
                <a:gd name="T63" fmla="*/ 14 h 421"/>
                <a:gd name="T64" fmla="*/ 9 w 60"/>
                <a:gd name="T65" fmla="*/ 8 h 421"/>
                <a:gd name="T66" fmla="*/ 15 w 60"/>
                <a:gd name="T67" fmla="*/ 4 h 421"/>
                <a:gd name="T68" fmla="*/ 23 w 60"/>
                <a:gd name="T69" fmla="*/ 1 h 421"/>
                <a:gd name="T70" fmla="*/ 30 w 60"/>
                <a:gd name="T71" fmla="*/ 0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421">
                  <a:moveTo>
                    <a:pt x="6" y="134"/>
                  </a:moveTo>
                  <a:lnTo>
                    <a:pt x="53" y="134"/>
                  </a:lnTo>
                  <a:lnTo>
                    <a:pt x="53" y="421"/>
                  </a:lnTo>
                  <a:lnTo>
                    <a:pt x="6" y="421"/>
                  </a:lnTo>
                  <a:lnTo>
                    <a:pt x="6" y="134"/>
                  </a:lnTo>
                  <a:close/>
                  <a:moveTo>
                    <a:pt x="30" y="0"/>
                  </a:moveTo>
                  <a:lnTo>
                    <a:pt x="37" y="0"/>
                  </a:lnTo>
                  <a:lnTo>
                    <a:pt x="42" y="3"/>
                  </a:lnTo>
                  <a:lnTo>
                    <a:pt x="48" y="5"/>
                  </a:lnTo>
                  <a:lnTo>
                    <a:pt x="52" y="8"/>
                  </a:lnTo>
                  <a:lnTo>
                    <a:pt x="56" y="14"/>
                  </a:lnTo>
                  <a:lnTo>
                    <a:pt x="59" y="18"/>
                  </a:lnTo>
                  <a:lnTo>
                    <a:pt x="60" y="23"/>
                  </a:lnTo>
                  <a:lnTo>
                    <a:pt x="60" y="30"/>
                  </a:lnTo>
                  <a:lnTo>
                    <a:pt x="60" y="36"/>
                  </a:lnTo>
                  <a:lnTo>
                    <a:pt x="59" y="41"/>
                  </a:lnTo>
                  <a:lnTo>
                    <a:pt x="56" y="47"/>
                  </a:lnTo>
                  <a:lnTo>
                    <a:pt x="52" y="51"/>
                  </a:lnTo>
                  <a:lnTo>
                    <a:pt x="48" y="55"/>
                  </a:lnTo>
                  <a:lnTo>
                    <a:pt x="42" y="58"/>
                  </a:lnTo>
                  <a:lnTo>
                    <a:pt x="37" y="59"/>
                  </a:lnTo>
                  <a:lnTo>
                    <a:pt x="30" y="61"/>
                  </a:lnTo>
                  <a:lnTo>
                    <a:pt x="23" y="59"/>
                  </a:lnTo>
                  <a:lnTo>
                    <a:pt x="15" y="56"/>
                  </a:lnTo>
                  <a:lnTo>
                    <a:pt x="9" y="52"/>
                  </a:lnTo>
                  <a:lnTo>
                    <a:pt x="5" y="47"/>
                  </a:lnTo>
                  <a:lnTo>
                    <a:pt x="2" y="41"/>
                  </a:lnTo>
                  <a:lnTo>
                    <a:pt x="1" y="36"/>
                  </a:lnTo>
                  <a:lnTo>
                    <a:pt x="0" y="30"/>
                  </a:lnTo>
                  <a:lnTo>
                    <a:pt x="1" y="23"/>
                  </a:lnTo>
                  <a:lnTo>
                    <a:pt x="2" y="18"/>
                  </a:lnTo>
                  <a:lnTo>
                    <a:pt x="5" y="14"/>
                  </a:lnTo>
                  <a:lnTo>
                    <a:pt x="9" y="8"/>
                  </a:lnTo>
                  <a:lnTo>
                    <a:pt x="15" y="4"/>
                  </a:lnTo>
                  <a:lnTo>
                    <a:pt x="23" y="1"/>
                  </a:lnTo>
                  <a:lnTo>
                    <a:pt x="3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6" name="Freeform 11"/>
            <p:cNvSpPr>
              <a:spLocks/>
            </p:cNvSpPr>
            <p:nvPr userDrawn="1"/>
          </p:nvSpPr>
          <p:spPr bwMode="auto">
            <a:xfrm>
              <a:off x="2103669" y="783233"/>
              <a:ext cx="219062" cy="269473"/>
            </a:xfrm>
            <a:custGeom>
              <a:avLst/>
              <a:gdLst>
                <a:gd name="T0" fmla="*/ 142 w 239"/>
                <a:gd name="T1" fmla="*/ 0 h 294"/>
                <a:gd name="T2" fmla="*/ 164 w 239"/>
                <a:gd name="T3" fmla="*/ 1 h 294"/>
                <a:gd name="T4" fmla="*/ 183 w 239"/>
                <a:gd name="T5" fmla="*/ 7 h 294"/>
                <a:gd name="T6" fmla="*/ 201 w 239"/>
                <a:gd name="T7" fmla="*/ 16 h 294"/>
                <a:gd name="T8" fmla="*/ 215 w 239"/>
                <a:gd name="T9" fmla="*/ 30 h 294"/>
                <a:gd name="T10" fmla="*/ 226 w 239"/>
                <a:gd name="T11" fmla="*/ 48 h 294"/>
                <a:gd name="T12" fmla="*/ 233 w 239"/>
                <a:gd name="T13" fmla="*/ 67 h 294"/>
                <a:gd name="T14" fmla="*/ 238 w 239"/>
                <a:gd name="T15" fmla="*/ 92 h 294"/>
                <a:gd name="T16" fmla="*/ 239 w 239"/>
                <a:gd name="T17" fmla="*/ 118 h 294"/>
                <a:gd name="T18" fmla="*/ 239 w 239"/>
                <a:gd name="T19" fmla="*/ 294 h 294"/>
                <a:gd name="T20" fmla="*/ 193 w 239"/>
                <a:gd name="T21" fmla="*/ 294 h 294"/>
                <a:gd name="T22" fmla="*/ 193 w 239"/>
                <a:gd name="T23" fmla="*/ 131 h 294"/>
                <a:gd name="T24" fmla="*/ 191 w 239"/>
                <a:gd name="T25" fmla="*/ 103 h 294"/>
                <a:gd name="T26" fmla="*/ 186 w 239"/>
                <a:gd name="T27" fmla="*/ 80 h 294"/>
                <a:gd name="T28" fmla="*/ 176 w 239"/>
                <a:gd name="T29" fmla="*/ 62 h 294"/>
                <a:gd name="T30" fmla="*/ 164 w 239"/>
                <a:gd name="T31" fmla="*/ 49 h 294"/>
                <a:gd name="T32" fmla="*/ 146 w 239"/>
                <a:gd name="T33" fmla="*/ 41 h 294"/>
                <a:gd name="T34" fmla="*/ 127 w 239"/>
                <a:gd name="T35" fmla="*/ 38 h 294"/>
                <a:gd name="T36" fmla="*/ 105 w 239"/>
                <a:gd name="T37" fmla="*/ 41 h 294"/>
                <a:gd name="T38" fmla="*/ 85 w 239"/>
                <a:gd name="T39" fmla="*/ 51 h 294"/>
                <a:gd name="T40" fmla="*/ 69 w 239"/>
                <a:gd name="T41" fmla="*/ 64 h 294"/>
                <a:gd name="T42" fmla="*/ 57 w 239"/>
                <a:gd name="T43" fmla="*/ 84 h 294"/>
                <a:gd name="T44" fmla="*/ 48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7 w 239"/>
                <a:gd name="T59" fmla="*/ 55 h 294"/>
                <a:gd name="T60" fmla="*/ 65 w 239"/>
                <a:gd name="T61" fmla="*/ 30 h 294"/>
                <a:gd name="T62" fmla="*/ 87 w 239"/>
                <a:gd name="T63" fmla="*/ 13 h 294"/>
                <a:gd name="T64" fmla="*/ 113 w 239"/>
                <a:gd name="T65" fmla="*/ 2 h 294"/>
                <a:gd name="T66" fmla="*/ 142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2" y="0"/>
                  </a:moveTo>
                  <a:lnTo>
                    <a:pt x="164" y="1"/>
                  </a:lnTo>
                  <a:lnTo>
                    <a:pt x="183" y="7"/>
                  </a:lnTo>
                  <a:lnTo>
                    <a:pt x="201" y="16"/>
                  </a:lnTo>
                  <a:lnTo>
                    <a:pt x="215" y="30"/>
                  </a:lnTo>
                  <a:lnTo>
                    <a:pt x="226" y="48"/>
                  </a:lnTo>
                  <a:lnTo>
                    <a:pt x="233" y="67"/>
                  </a:lnTo>
                  <a:lnTo>
                    <a:pt x="238" y="92"/>
                  </a:lnTo>
                  <a:lnTo>
                    <a:pt x="239" y="118"/>
                  </a:lnTo>
                  <a:lnTo>
                    <a:pt x="239" y="294"/>
                  </a:lnTo>
                  <a:lnTo>
                    <a:pt x="193" y="294"/>
                  </a:lnTo>
                  <a:lnTo>
                    <a:pt x="193" y="131"/>
                  </a:lnTo>
                  <a:lnTo>
                    <a:pt x="191" y="103"/>
                  </a:lnTo>
                  <a:lnTo>
                    <a:pt x="186" y="80"/>
                  </a:lnTo>
                  <a:lnTo>
                    <a:pt x="176" y="62"/>
                  </a:lnTo>
                  <a:lnTo>
                    <a:pt x="164" y="49"/>
                  </a:lnTo>
                  <a:lnTo>
                    <a:pt x="146" y="41"/>
                  </a:lnTo>
                  <a:lnTo>
                    <a:pt x="127" y="38"/>
                  </a:lnTo>
                  <a:lnTo>
                    <a:pt x="105" y="41"/>
                  </a:lnTo>
                  <a:lnTo>
                    <a:pt x="85" y="51"/>
                  </a:lnTo>
                  <a:lnTo>
                    <a:pt x="69" y="64"/>
                  </a:lnTo>
                  <a:lnTo>
                    <a:pt x="57" y="84"/>
                  </a:lnTo>
                  <a:lnTo>
                    <a:pt x="48" y="106"/>
                  </a:lnTo>
                  <a:lnTo>
                    <a:pt x="46" y="131"/>
                  </a:lnTo>
                  <a:lnTo>
                    <a:pt x="46" y="294"/>
                  </a:lnTo>
                  <a:lnTo>
                    <a:pt x="0" y="294"/>
                  </a:lnTo>
                  <a:lnTo>
                    <a:pt x="0" y="7"/>
                  </a:lnTo>
                  <a:lnTo>
                    <a:pt x="46" y="7"/>
                  </a:lnTo>
                  <a:lnTo>
                    <a:pt x="46" y="55"/>
                  </a:lnTo>
                  <a:lnTo>
                    <a:pt x="47" y="55"/>
                  </a:lnTo>
                  <a:lnTo>
                    <a:pt x="65" y="30"/>
                  </a:lnTo>
                  <a:lnTo>
                    <a:pt x="87" y="13"/>
                  </a:lnTo>
                  <a:lnTo>
                    <a:pt x="113" y="2"/>
                  </a:lnTo>
                  <a:lnTo>
                    <a:pt x="14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7" name="Freeform 12"/>
            <p:cNvSpPr>
              <a:spLocks noEditPoints="1"/>
            </p:cNvSpPr>
            <p:nvPr userDrawn="1"/>
          </p:nvSpPr>
          <p:spPr bwMode="auto">
            <a:xfrm>
              <a:off x="2361227" y="661328"/>
              <a:ext cx="242893" cy="397794"/>
            </a:xfrm>
            <a:custGeom>
              <a:avLst/>
              <a:gdLst>
                <a:gd name="T0" fmla="*/ 139 w 265"/>
                <a:gd name="T1" fmla="*/ 171 h 434"/>
                <a:gd name="T2" fmla="*/ 112 w 265"/>
                <a:gd name="T3" fmla="*/ 175 h 434"/>
                <a:gd name="T4" fmla="*/ 89 w 265"/>
                <a:gd name="T5" fmla="*/ 185 h 434"/>
                <a:gd name="T6" fmla="*/ 71 w 265"/>
                <a:gd name="T7" fmla="*/ 203 h 434"/>
                <a:gd name="T8" fmla="*/ 59 w 265"/>
                <a:gd name="T9" fmla="*/ 225 h 434"/>
                <a:gd name="T10" fmla="*/ 51 w 265"/>
                <a:gd name="T11" fmla="*/ 254 h 434"/>
                <a:gd name="T12" fmla="*/ 48 w 265"/>
                <a:gd name="T13" fmla="*/ 288 h 434"/>
                <a:gd name="T14" fmla="*/ 51 w 265"/>
                <a:gd name="T15" fmla="*/ 320 h 434"/>
                <a:gd name="T16" fmla="*/ 59 w 265"/>
                <a:gd name="T17" fmla="*/ 348 h 434"/>
                <a:gd name="T18" fmla="*/ 73 w 265"/>
                <a:gd name="T19" fmla="*/ 370 h 434"/>
                <a:gd name="T20" fmla="*/ 89 w 265"/>
                <a:gd name="T21" fmla="*/ 383 h 434"/>
                <a:gd name="T22" fmla="*/ 110 w 265"/>
                <a:gd name="T23" fmla="*/ 393 h 434"/>
                <a:gd name="T24" fmla="*/ 133 w 265"/>
                <a:gd name="T25" fmla="*/ 396 h 434"/>
                <a:gd name="T26" fmla="*/ 158 w 265"/>
                <a:gd name="T27" fmla="*/ 393 h 434"/>
                <a:gd name="T28" fmla="*/ 178 w 265"/>
                <a:gd name="T29" fmla="*/ 383 h 434"/>
                <a:gd name="T30" fmla="*/ 196 w 265"/>
                <a:gd name="T31" fmla="*/ 367 h 434"/>
                <a:gd name="T32" fmla="*/ 209 w 265"/>
                <a:gd name="T33" fmla="*/ 346 h 434"/>
                <a:gd name="T34" fmla="*/ 217 w 265"/>
                <a:gd name="T35" fmla="*/ 324 h 434"/>
                <a:gd name="T36" fmla="*/ 220 w 265"/>
                <a:gd name="T37" fmla="*/ 298 h 434"/>
                <a:gd name="T38" fmla="*/ 220 w 265"/>
                <a:gd name="T39" fmla="*/ 255 h 434"/>
                <a:gd name="T40" fmla="*/ 217 w 265"/>
                <a:gd name="T41" fmla="*/ 233 h 434"/>
                <a:gd name="T42" fmla="*/ 210 w 265"/>
                <a:gd name="T43" fmla="*/ 214 h 434"/>
                <a:gd name="T44" fmla="*/ 198 w 265"/>
                <a:gd name="T45" fmla="*/ 196 h 434"/>
                <a:gd name="T46" fmla="*/ 180 w 265"/>
                <a:gd name="T47" fmla="*/ 182 h 434"/>
                <a:gd name="T48" fmla="*/ 161 w 265"/>
                <a:gd name="T49" fmla="*/ 174 h 434"/>
                <a:gd name="T50" fmla="*/ 139 w 265"/>
                <a:gd name="T51" fmla="*/ 171 h 434"/>
                <a:gd name="T52" fmla="*/ 220 w 265"/>
                <a:gd name="T53" fmla="*/ 0 h 434"/>
                <a:gd name="T54" fmla="*/ 265 w 265"/>
                <a:gd name="T55" fmla="*/ 0 h 434"/>
                <a:gd name="T56" fmla="*/ 265 w 265"/>
                <a:gd name="T57" fmla="*/ 427 h 434"/>
                <a:gd name="T58" fmla="*/ 220 w 265"/>
                <a:gd name="T59" fmla="*/ 427 h 434"/>
                <a:gd name="T60" fmla="*/ 220 w 265"/>
                <a:gd name="T61" fmla="*/ 379 h 434"/>
                <a:gd name="T62" fmla="*/ 218 w 265"/>
                <a:gd name="T63" fmla="*/ 379 h 434"/>
                <a:gd name="T64" fmla="*/ 204 w 265"/>
                <a:gd name="T65" fmla="*/ 398 h 434"/>
                <a:gd name="T66" fmla="*/ 187 w 265"/>
                <a:gd name="T67" fmla="*/ 415 h 434"/>
                <a:gd name="T68" fmla="*/ 167 w 265"/>
                <a:gd name="T69" fmla="*/ 426 h 434"/>
                <a:gd name="T70" fmla="*/ 145 w 265"/>
                <a:gd name="T71" fmla="*/ 433 h 434"/>
                <a:gd name="T72" fmla="*/ 119 w 265"/>
                <a:gd name="T73" fmla="*/ 434 h 434"/>
                <a:gd name="T74" fmla="*/ 95 w 265"/>
                <a:gd name="T75" fmla="*/ 433 h 434"/>
                <a:gd name="T76" fmla="*/ 71 w 265"/>
                <a:gd name="T77" fmla="*/ 426 h 434"/>
                <a:gd name="T78" fmla="*/ 52 w 265"/>
                <a:gd name="T79" fmla="*/ 414 h 434"/>
                <a:gd name="T80" fmla="*/ 34 w 265"/>
                <a:gd name="T81" fmla="*/ 397 h 434"/>
                <a:gd name="T82" fmla="*/ 19 w 265"/>
                <a:gd name="T83" fmla="*/ 376 h 434"/>
                <a:gd name="T84" fmla="*/ 8 w 265"/>
                <a:gd name="T85" fmla="*/ 352 h 434"/>
                <a:gd name="T86" fmla="*/ 2 w 265"/>
                <a:gd name="T87" fmla="*/ 323 h 434"/>
                <a:gd name="T88" fmla="*/ 0 w 265"/>
                <a:gd name="T89" fmla="*/ 291 h 434"/>
                <a:gd name="T90" fmla="*/ 2 w 265"/>
                <a:gd name="T91" fmla="*/ 257 h 434"/>
                <a:gd name="T92" fmla="*/ 9 w 265"/>
                <a:gd name="T93" fmla="*/ 225 h 434"/>
                <a:gd name="T94" fmla="*/ 20 w 265"/>
                <a:gd name="T95" fmla="*/ 199 h 434"/>
                <a:gd name="T96" fmla="*/ 37 w 265"/>
                <a:gd name="T97" fmla="*/ 175 h 434"/>
                <a:gd name="T98" fmla="*/ 56 w 265"/>
                <a:gd name="T99" fmla="*/ 156 h 434"/>
                <a:gd name="T100" fmla="*/ 78 w 265"/>
                <a:gd name="T101" fmla="*/ 144 h 434"/>
                <a:gd name="T102" fmla="*/ 104 w 265"/>
                <a:gd name="T103" fmla="*/ 135 h 434"/>
                <a:gd name="T104" fmla="*/ 132 w 265"/>
                <a:gd name="T105" fmla="*/ 133 h 434"/>
                <a:gd name="T106" fmla="*/ 159 w 265"/>
                <a:gd name="T107" fmla="*/ 135 h 434"/>
                <a:gd name="T108" fmla="*/ 182 w 265"/>
                <a:gd name="T109" fmla="*/ 144 h 434"/>
                <a:gd name="T110" fmla="*/ 203 w 265"/>
                <a:gd name="T111" fmla="*/ 159 h 434"/>
                <a:gd name="T112" fmla="*/ 218 w 265"/>
                <a:gd name="T113" fmla="*/ 179 h 434"/>
                <a:gd name="T114" fmla="*/ 220 w 265"/>
                <a:gd name="T115" fmla="*/ 179 h 434"/>
                <a:gd name="T116" fmla="*/ 220 w 265"/>
                <a:gd name="T117"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5" h="434">
                  <a:moveTo>
                    <a:pt x="139" y="171"/>
                  </a:moveTo>
                  <a:lnTo>
                    <a:pt x="112" y="175"/>
                  </a:lnTo>
                  <a:lnTo>
                    <a:pt x="89" y="185"/>
                  </a:lnTo>
                  <a:lnTo>
                    <a:pt x="71" y="203"/>
                  </a:lnTo>
                  <a:lnTo>
                    <a:pt x="59" y="225"/>
                  </a:lnTo>
                  <a:lnTo>
                    <a:pt x="51" y="254"/>
                  </a:lnTo>
                  <a:lnTo>
                    <a:pt x="48" y="288"/>
                  </a:lnTo>
                  <a:lnTo>
                    <a:pt x="51" y="320"/>
                  </a:lnTo>
                  <a:lnTo>
                    <a:pt x="59" y="348"/>
                  </a:lnTo>
                  <a:lnTo>
                    <a:pt x="73" y="370"/>
                  </a:lnTo>
                  <a:lnTo>
                    <a:pt x="89" y="383"/>
                  </a:lnTo>
                  <a:lnTo>
                    <a:pt x="110" y="393"/>
                  </a:lnTo>
                  <a:lnTo>
                    <a:pt x="133" y="396"/>
                  </a:lnTo>
                  <a:lnTo>
                    <a:pt x="158" y="393"/>
                  </a:lnTo>
                  <a:lnTo>
                    <a:pt x="178" y="383"/>
                  </a:lnTo>
                  <a:lnTo>
                    <a:pt x="196" y="367"/>
                  </a:lnTo>
                  <a:lnTo>
                    <a:pt x="209" y="346"/>
                  </a:lnTo>
                  <a:lnTo>
                    <a:pt x="217" y="324"/>
                  </a:lnTo>
                  <a:lnTo>
                    <a:pt x="220" y="298"/>
                  </a:lnTo>
                  <a:lnTo>
                    <a:pt x="220" y="255"/>
                  </a:lnTo>
                  <a:lnTo>
                    <a:pt x="217" y="233"/>
                  </a:lnTo>
                  <a:lnTo>
                    <a:pt x="210" y="214"/>
                  </a:lnTo>
                  <a:lnTo>
                    <a:pt x="198" y="196"/>
                  </a:lnTo>
                  <a:lnTo>
                    <a:pt x="180" y="182"/>
                  </a:lnTo>
                  <a:lnTo>
                    <a:pt x="161" y="174"/>
                  </a:lnTo>
                  <a:lnTo>
                    <a:pt x="139" y="171"/>
                  </a:lnTo>
                  <a:close/>
                  <a:moveTo>
                    <a:pt x="220" y="0"/>
                  </a:moveTo>
                  <a:lnTo>
                    <a:pt x="265" y="0"/>
                  </a:lnTo>
                  <a:lnTo>
                    <a:pt x="265" y="427"/>
                  </a:lnTo>
                  <a:lnTo>
                    <a:pt x="220" y="427"/>
                  </a:lnTo>
                  <a:lnTo>
                    <a:pt x="220" y="379"/>
                  </a:lnTo>
                  <a:lnTo>
                    <a:pt x="218" y="379"/>
                  </a:lnTo>
                  <a:lnTo>
                    <a:pt x="204" y="398"/>
                  </a:lnTo>
                  <a:lnTo>
                    <a:pt x="187" y="415"/>
                  </a:lnTo>
                  <a:lnTo>
                    <a:pt x="167" y="426"/>
                  </a:lnTo>
                  <a:lnTo>
                    <a:pt x="145" y="433"/>
                  </a:lnTo>
                  <a:lnTo>
                    <a:pt x="119" y="434"/>
                  </a:lnTo>
                  <a:lnTo>
                    <a:pt x="95" y="433"/>
                  </a:lnTo>
                  <a:lnTo>
                    <a:pt x="71" y="426"/>
                  </a:lnTo>
                  <a:lnTo>
                    <a:pt x="52" y="414"/>
                  </a:lnTo>
                  <a:lnTo>
                    <a:pt x="34" y="397"/>
                  </a:lnTo>
                  <a:lnTo>
                    <a:pt x="19" y="376"/>
                  </a:lnTo>
                  <a:lnTo>
                    <a:pt x="8" y="352"/>
                  </a:lnTo>
                  <a:lnTo>
                    <a:pt x="2" y="323"/>
                  </a:lnTo>
                  <a:lnTo>
                    <a:pt x="0" y="291"/>
                  </a:lnTo>
                  <a:lnTo>
                    <a:pt x="2" y="257"/>
                  </a:lnTo>
                  <a:lnTo>
                    <a:pt x="9" y="225"/>
                  </a:lnTo>
                  <a:lnTo>
                    <a:pt x="20" y="199"/>
                  </a:lnTo>
                  <a:lnTo>
                    <a:pt x="37" y="175"/>
                  </a:lnTo>
                  <a:lnTo>
                    <a:pt x="56" y="156"/>
                  </a:lnTo>
                  <a:lnTo>
                    <a:pt x="78" y="144"/>
                  </a:lnTo>
                  <a:lnTo>
                    <a:pt x="104" y="135"/>
                  </a:lnTo>
                  <a:lnTo>
                    <a:pt x="132" y="133"/>
                  </a:lnTo>
                  <a:lnTo>
                    <a:pt x="159" y="135"/>
                  </a:lnTo>
                  <a:lnTo>
                    <a:pt x="182" y="144"/>
                  </a:lnTo>
                  <a:lnTo>
                    <a:pt x="203" y="159"/>
                  </a:lnTo>
                  <a:lnTo>
                    <a:pt x="218" y="179"/>
                  </a:lnTo>
                  <a:lnTo>
                    <a:pt x="220" y="179"/>
                  </a:lnTo>
                  <a:lnTo>
                    <a:pt x="22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8" name="Freeform 13"/>
            <p:cNvSpPr>
              <a:spLocks noEditPoints="1"/>
            </p:cNvSpPr>
            <p:nvPr userDrawn="1"/>
          </p:nvSpPr>
          <p:spPr bwMode="auto">
            <a:xfrm>
              <a:off x="264903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60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4 w 284"/>
                <a:gd name="T35" fmla="*/ 232 h 301"/>
                <a:gd name="T36" fmla="*/ 226 w 284"/>
                <a:gd name="T37" fmla="*/ 210 h 301"/>
                <a:gd name="T38" fmla="*/ 234 w 284"/>
                <a:gd name="T39" fmla="*/ 184 h 301"/>
                <a:gd name="T40" fmla="*/ 237 w 284"/>
                <a:gd name="T41" fmla="*/ 151 h 301"/>
                <a:gd name="T42" fmla="*/ 234 w 284"/>
                <a:gd name="T43" fmla="*/ 125 h 301"/>
                <a:gd name="T44" fmla="*/ 229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60" y="212"/>
                  </a:lnTo>
                  <a:lnTo>
                    <a:pt x="73" y="234"/>
                  </a:lnTo>
                  <a:lnTo>
                    <a:pt x="93" y="249"/>
                  </a:lnTo>
                  <a:lnTo>
                    <a:pt x="116" y="259"/>
                  </a:lnTo>
                  <a:lnTo>
                    <a:pt x="143" y="263"/>
                  </a:lnTo>
                  <a:lnTo>
                    <a:pt x="165" y="260"/>
                  </a:lnTo>
                  <a:lnTo>
                    <a:pt x="183" y="254"/>
                  </a:lnTo>
                  <a:lnTo>
                    <a:pt x="200" y="246"/>
                  </a:lnTo>
                  <a:lnTo>
                    <a:pt x="214" y="232"/>
                  </a:lnTo>
                  <a:lnTo>
                    <a:pt x="226" y="210"/>
                  </a:lnTo>
                  <a:lnTo>
                    <a:pt x="234" y="184"/>
                  </a:lnTo>
                  <a:lnTo>
                    <a:pt x="237" y="151"/>
                  </a:lnTo>
                  <a:lnTo>
                    <a:pt x="234" y="125"/>
                  </a:lnTo>
                  <a:lnTo>
                    <a:pt x="229"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69" name="Freeform 14"/>
            <p:cNvSpPr>
              <a:spLocks/>
            </p:cNvSpPr>
            <p:nvPr userDrawn="1"/>
          </p:nvSpPr>
          <p:spPr bwMode="auto">
            <a:xfrm>
              <a:off x="2916672" y="789649"/>
              <a:ext cx="369381" cy="263058"/>
            </a:xfrm>
            <a:custGeom>
              <a:avLst/>
              <a:gdLst>
                <a:gd name="T0" fmla="*/ 0 w 403"/>
                <a:gd name="T1" fmla="*/ 0 h 287"/>
                <a:gd name="T2" fmla="*/ 48 w 403"/>
                <a:gd name="T3" fmla="*/ 0 h 287"/>
                <a:gd name="T4" fmla="*/ 108 w 403"/>
                <a:gd name="T5" fmla="*/ 216 h 287"/>
                <a:gd name="T6" fmla="*/ 113 w 403"/>
                <a:gd name="T7" fmla="*/ 242 h 287"/>
                <a:gd name="T8" fmla="*/ 114 w 403"/>
                <a:gd name="T9" fmla="*/ 242 h 287"/>
                <a:gd name="T10" fmla="*/ 115 w 403"/>
                <a:gd name="T11" fmla="*/ 230 h 287"/>
                <a:gd name="T12" fmla="*/ 119 w 403"/>
                <a:gd name="T13" fmla="*/ 216 h 287"/>
                <a:gd name="T14" fmla="*/ 185 w 403"/>
                <a:gd name="T15" fmla="*/ 0 h 287"/>
                <a:gd name="T16" fmla="*/ 228 w 403"/>
                <a:gd name="T17" fmla="*/ 0 h 287"/>
                <a:gd name="T18" fmla="*/ 287 w 403"/>
                <a:gd name="T19" fmla="*/ 217 h 287"/>
                <a:gd name="T20" fmla="*/ 290 w 403"/>
                <a:gd name="T21" fmla="*/ 228 h 287"/>
                <a:gd name="T22" fmla="*/ 291 w 403"/>
                <a:gd name="T23" fmla="*/ 243 h 287"/>
                <a:gd name="T24" fmla="*/ 294 w 403"/>
                <a:gd name="T25" fmla="*/ 243 h 287"/>
                <a:gd name="T26" fmla="*/ 295 w 403"/>
                <a:gd name="T27" fmla="*/ 231 h 287"/>
                <a:gd name="T28" fmla="*/ 298 w 403"/>
                <a:gd name="T29" fmla="*/ 217 h 287"/>
                <a:gd name="T30" fmla="*/ 357 w 403"/>
                <a:gd name="T31" fmla="*/ 0 h 287"/>
                <a:gd name="T32" fmla="*/ 403 w 403"/>
                <a:gd name="T33" fmla="*/ 0 h 287"/>
                <a:gd name="T34" fmla="*/ 316 w 403"/>
                <a:gd name="T35" fmla="*/ 287 h 287"/>
                <a:gd name="T36" fmla="*/ 268 w 403"/>
                <a:gd name="T37" fmla="*/ 287 h 287"/>
                <a:gd name="T38" fmla="*/ 209 w 403"/>
                <a:gd name="T39" fmla="*/ 81 h 287"/>
                <a:gd name="T40" fmla="*/ 206 w 403"/>
                <a:gd name="T41" fmla="*/ 68 h 287"/>
                <a:gd name="T42" fmla="*/ 205 w 403"/>
                <a:gd name="T43" fmla="*/ 55 h 287"/>
                <a:gd name="T44" fmla="*/ 203 w 403"/>
                <a:gd name="T45" fmla="*/ 55 h 287"/>
                <a:gd name="T46" fmla="*/ 202 w 403"/>
                <a:gd name="T47" fmla="*/ 66 h 287"/>
                <a:gd name="T48" fmla="*/ 198 w 403"/>
                <a:gd name="T49" fmla="*/ 81 h 287"/>
                <a:gd name="T50" fmla="*/ 133 w 403"/>
                <a:gd name="T51" fmla="*/ 287 h 287"/>
                <a:gd name="T52" fmla="*/ 88 w 403"/>
                <a:gd name="T53" fmla="*/ 287 h 287"/>
                <a:gd name="T54" fmla="*/ 0 w 403"/>
                <a:gd name="T5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3" h="287">
                  <a:moveTo>
                    <a:pt x="0" y="0"/>
                  </a:moveTo>
                  <a:lnTo>
                    <a:pt x="48" y="0"/>
                  </a:lnTo>
                  <a:lnTo>
                    <a:pt x="108" y="216"/>
                  </a:lnTo>
                  <a:lnTo>
                    <a:pt x="113" y="242"/>
                  </a:lnTo>
                  <a:lnTo>
                    <a:pt x="114" y="242"/>
                  </a:lnTo>
                  <a:lnTo>
                    <a:pt x="115" y="230"/>
                  </a:lnTo>
                  <a:lnTo>
                    <a:pt x="119" y="216"/>
                  </a:lnTo>
                  <a:lnTo>
                    <a:pt x="185" y="0"/>
                  </a:lnTo>
                  <a:lnTo>
                    <a:pt x="228" y="0"/>
                  </a:lnTo>
                  <a:lnTo>
                    <a:pt x="287" y="217"/>
                  </a:lnTo>
                  <a:lnTo>
                    <a:pt x="290" y="228"/>
                  </a:lnTo>
                  <a:lnTo>
                    <a:pt x="291" y="243"/>
                  </a:lnTo>
                  <a:lnTo>
                    <a:pt x="294" y="243"/>
                  </a:lnTo>
                  <a:lnTo>
                    <a:pt x="295" y="231"/>
                  </a:lnTo>
                  <a:lnTo>
                    <a:pt x="298" y="217"/>
                  </a:lnTo>
                  <a:lnTo>
                    <a:pt x="357" y="0"/>
                  </a:lnTo>
                  <a:lnTo>
                    <a:pt x="403" y="0"/>
                  </a:lnTo>
                  <a:lnTo>
                    <a:pt x="316" y="287"/>
                  </a:lnTo>
                  <a:lnTo>
                    <a:pt x="268" y="287"/>
                  </a:lnTo>
                  <a:lnTo>
                    <a:pt x="209" y="81"/>
                  </a:lnTo>
                  <a:lnTo>
                    <a:pt x="206" y="68"/>
                  </a:lnTo>
                  <a:lnTo>
                    <a:pt x="205" y="55"/>
                  </a:lnTo>
                  <a:lnTo>
                    <a:pt x="203" y="55"/>
                  </a:lnTo>
                  <a:lnTo>
                    <a:pt x="202" y="66"/>
                  </a:lnTo>
                  <a:lnTo>
                    <a:pt x="198" y="81"/>
                  </a:lnTo>
                  <a:lnTo>
                    <a:pt x="133" y="287"/>
                  </a:lnTo>
                  <a:lnTo>
                    <a:pt x="88" y="28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0" name="Freeform 15"/>
            <p:cNvSpPr>
              <a:spLocks/>
            </p:cNvSpPr>
            <p:nvPr userDrawn="1"/>
          </p:nvSpPr>
          <p:spPr bwMode="auto">
            <a:xfrm>
              <a:off x="3296135" y="783233"/>
              <a:ext cx="162234" cy="275890"/>
            </a:xfrm>
            <a:custGeom>
              <a:avLst/>
              <a:gdLst>
                <a:gd name="T0" fmla="*/ 101 w 177"/>
                <a:gd name="T1" fmla="*/ 0 h 301"/>
                <a:gd name="T2" fmla="*/ 134 w 177"/>
                <a:gd name="T3" fmla="*/ 2 h 301"/>
                <a:gd name="T4" fmla="*/ 163 w 177"/>
                <a:gd name="T5" fmla="*/ 13 h 301"/>
                <a:gd name="T6" fmla="*/ 163 w 177"/>
                <a:gd name="T7" fmla="*/ 59 h 301"/>
                <a:gd name="T8" fmla="*/ 144 w 177"/>
                <a:gd name="T9" fmla="*/ 48 h 301"/>
                <a:gd name="T10" fmla="*/ 122 w 177"/>
                <a:gd name="T11" fmla="*/ 41 h 301"/>
                <a:gd name="T12" fmla="*/ 99 w 177"/>
                <a:gd name="T13" fmla="*/ 38 h 301"/>
                <a:gd name="T14" fmla="*/ 78 w 177"/>
                <a:gd name="T15" fmla="*/ 41 h 301"/>
                <a:gd name="T16" fmla="*/ 61 w 177"/>
                <a:gd name="T17" fmla="*/ 51 h 301"/>
                <a:gd name="T18" fmla="*/ 50 w 177"/>
                <a:gd name="T19" fmla="*/ 63 h 301"/>
                <a:gd name="T20" fmla="*/ 48 w 177"/>
                <a:gd name="T21" fmla="*/ 80 h 301"/>
                <a:gd name="T22" fmla="*/ 50 w 177"/>
                <a:gd name="T23" fmla="*/ 96 h 301"/>
                <a:gd name="T24" fmla="*/ 59 w 177"/>
                <a:gd name="T25" fmla="*/ 108 h 301"/>
                <a:gd name="T26" fmla="*/ 68 w 177"/>
                <a:gd name="T27" fmla="*/ 115 h 301"/>
                <a:gd name="T28" fmla="*/ 83 w 177"/>
                <a:gd name="T29" fmla="*/ 124 h 301"/>
                <a:gd name="T30" fmla="*/ 103 w 177"/>
                <a:gd name="T31" fmla="*/ 133 h 301"/>
                <a:gd name="T32" fmla="*/ 134 w 177"/>
                <a:gd name="T33" fmla="*/ 148 h 301"/>
                <a:gd name="T34" fmla="*/ 155 w 177"/>
                <a:gd name="T35" fmla="*/ 165 h 301"/>
                <a:gd name="T36" fmla="*/ 167 w 177"/>
                <a:gd name="T37" fmla="*/ 180 h 301"/>
                <a:gd name="T38" fmla="*/ 174 w 177"/>
                <a:gd name="T39" fmla="*/ 198 h 301"/>
                <a:gd name="T40" fmla="*/ 177 w 177"/>
                <a:gd name="T41" fmla="*/ 217 h 301"/>
                <a:gd name="T42" fmla="*/ 174 w 177"/>
                <a:gd name="T43" fmla="*/ 241 h 301"/>
                <a:gd name="T44" fmla="*/ 165 w 177"/>
                <a:gd name="T45" fmla="*/ 260 h 301"/>
                <a:gd name="T46" fmla="*/ 151 w 177"/>
                <a:gd name="T47" fmla="*/ 277 h 301"/>
                <a:gd name="T48" fmla="*/ 129 w 177"/>
                <a:gd name="T49" fmla="*/ 290 h 301"/>
                <a:gd name="T50" fmla="*/ 103 w 177"/>
                <a:gd name="T51" fmla="*/ 299 h 301"/>
                <a:gd name="T52" fmla="*/ 71 w 177"/>
                <a:gd name="T53" fmla="*/ 301 h 301"/>
                <a:gd name="T54" fmla="*/ 45 w 177"/>
                <a:gd name="T55" fmla="*/ 300 h 301"/>
                <a:gd name="T56" fmla="*/ 22 w 177"/>
                <a:gd name="T57" fmla="*/ 294 h 301"/>
                <a:gd name="T58" fmla="*/ 0 w 177"/>
                <a:gd name="T59" fmla="*/ 285 h 301"/>
                <a:gd name="T60" fmla="*/ 0 w 177"/>
                <a:gd name="T61" fmla="*/ 235 h 301"/>
                <a:gd name="T62" fmla="*/ 23 w 177"/>
                <a:gd name="T63" fmla="*/ 250 h 301"/>
                <a:gd name="T64" fmla="*/ 48 w 177"/>
                <a:gd name="T65" fmla="*/ 260 h 301"/>
                <a:gd name="T66" fmla="*/ 75 w 177"/>
                <a:gd name="T67" fmla="*/ 263 h 301"/>
                <a:gd name="T68" fmla="*/ 94 w 177"/>
                <a:gd name="T69" fmla="*/ 261 h 301"/>
                <a:gd name="T70" fmla="*/ 110 w 177"/>
                <a:gd name="T71" fmla="*/ 256 h 301"/>
                <a:gd name="T72" fmla="*/ 121 w 177"/>
                <a:gd name="T73" fmla="*/ 248 h 301"/>
                <a:gd name="T74" fmla="*/ 127 w 177"/>
                <a:gd name="T75" fmla="*/ 237 h 301"/>
                <a:gd name="T76" fmla="*/ 129 w 177"/>
                <a:gd name="T77" fmla="*/ 223 h 301"/>
                <a:gd name="T78" fmla="*/ 126 w 177"/>
                <a:gd name="T79" fmla="*/ 206 h 301"/>
                <a:gd name="T80" fmla="*/ 118 w 177"/>
                <a:gd name="T81" fmla="*/ 194 h 301"/>
                <a:gd name="T82" fmla="*/ 107 w 177"/>
                <a:gd name="T83" fmla="*/ 187 h 301"/>
                <a:gd name="T84" fmla="*/ 90 w 177"/>
                <a:gd name="T85" fmla="*/ 177 h 301"/>
                <a:gd name="T86" fmla="*/ 70 w 177"/>
                <a:gd name="T87" fmla="*/ 168 h 301"/>
                <a:gd name="T88" fmla="*/ 48 w 177"/>
                <a:gd name="T89" fmla="*/ 157 h 301"/>
                <a:gd name="T90" fmla="*/ 31 w 177"/>
                <a:gd name="T91" fmla="*/ 146 h 301"/>
                <a:gd name="T92" fmla="*/ 19 w 177"/>
                <a:gd name="T93" fmla="*/ 135 h 301"/>
                <a:gd name="T94" fmla="*/ 8 w 177"/>
                <a:gd name="T95" fmla="*/ 121 h 301"/>
                <a:gd name="T96" fmla="*/ 2 w 177"/>
                <a:gd name="T97" fmla="*/ 103 h 301"/>
                <a:gd name="T98" fmla="*/ 1 w 177"/>
                <a:gd name="T99" fmla="*/ 82 h 301"/>
                <a:gd name="T100" fmla="*/ 4 w 177"/>
                <a:gd name="T101" fmla="*/ 60 h 301"/>
                <a:gd name="T102" fmla="*/ 13 w 177"/>
                <a:gd name="T103" fmla="*/ 41 h 301"/>
                <a:gd name="T104" fmla="*/ 28 w 177"/>
                <a:gd name="T105" fmla="*/ 23 h 301"/>
                <a:gd name="T106" fmla="*/ 49 w 177"/>
                <a:gd name="T107" fmla="*/ 9 h 301"/>
                <a:gd name="T108" fmla="*/ 74 w 177"/>
                <a:gd name="T109" fmla="*/ 2 h 301"/>
                <a:gd name="T110" fmla="*/ 101 w 177"/>
                <a:gd name="T11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7" h="301">
                  <a:moveTo>
                    <a:pt x="101" y="0"/>
                  </a:moveTo>
                  <a:lnTo>
                    <a:pt x="134" y="2"/>
                  </a:lnTo>
                  <a:lnTo>
                    <a:pt x="163" y="13"/>
                  </a:lnTo>
                  <a:lnTo>
                    <a:pt x="163" y="59"/>
                  </a:lnTo>
                  <a:lnTo>
                    <a:pt x="144" y="48"/>
                  </a:lnTo>
                  <a:lnTo>
                    <a:pt x="122" y="41"/>
                  </a:lnTo>
                  <a:lnTo>
                    <a:pt x="99" y="38"/>
                  </a:lnTo>
                  <a:lnTo>
                    <a:pt x="78" y="41"/>
                  </a:lnTo>
                  <a:lnTo>
                    <a:pt x="61" y="51"/>
                  </a:lnTo>
                  <a:lnTo>
                    <a:pt x="50" y="63"/>
                  </a:lnTo>
                  <a:lnTo>
                    <a:pt x="48" y="80"/>
                  </a:lnTo>
                  <a:lnTo>
                    <a:pt x="50" y="96"/>
                  </a:lnTo>
                  <a:lnTo>
                    <a:pt x="59" y="108"/>
                  </a:lnTo>
                  <a:lnTo>
                    <a:pt x="68" y="115"/>
                  </a:lnTo>
                  <a:lnTo>
                    <a:pt x="83" y="124"/>
                  </a:lnTo>
                  <a:lnTo>
                    <a:pt x="103" y="133"/>
                  </a:lnTo>
                  <a:lnTo>
                    <a:pt x="134" y="148"/>
                  </a:lnTo>
                  <a:lnTo>
                    <a:pt x="155" y="165"/>
                  </a:lnTo>
                  <a:lnTo>
                    <a:pt x="167" y="180"/>
                  </a:lnTo>
                  <a:lnTo>
                    <a:pt x="174" y="198"/>
                  </a:lnTo>
                  <a:lnTo>
                    <a:pt x="177" y="217"/>
                  </a:lnTo>
                  <a:lnTo>
                    <a:pt x="174" y="241"/>
                  </a:lnTo>
                  <a:lnTo>
                    <a:pt x="165" y="260"/>
                  </a:lnTo>
                  <a:lnTo>
                    <a:pt x="151" y="277"/>
                  </a:lnTo>
                  <a:lnTo>
                    <a:pt x="129" y="290"/>
                  </a:lnTo>
                  <a:lnTo>
                    <a:pt x="103" y="299"/>
                  </a:lnTo>
                  <a:lnTo>
                    <a:pt x="71" y="301"/>
                  </a:lnTo>
                  <a:lnTo>
                    <a:pt x="45" y="300"/>
                  </a:lnTo>
                  <a:lnTo>
                    <a:pt x="22" y="294"/>
                  </a:lnTo>
                  <a:lnTo>
                    <a:pt x="0" y="285"/>
                  </a:lnTo>
                  <a:lnTo>
                    <a:pt x="0" y="235"/>
                  </a:lnTo>
                  <a:lnTo>
                    <a:pt x="23" y="250"/>
                  </a:lnTo>
                  <a:lnTo>
                    <a:pt x="48" y="260"/>
                  </a:lnTo>
                  <a:lnTo>
                    <a:pt x="75" y="263"/>
                  </a:lnTo>
                  <a:lnTo>
                    <a:pt x="94" y="261"/>
                  </a:lnTo>
                  <a:lnTo>
                    <a:pt x="110" y="256"/>
                  </a:lnTo>
                  <a:lnTo>
                    <a:pt x="121" y="248"/>
                  </a:lnTo>
                  <a:lnTo>
                    <a:pt x="127" y="237"/>
                  </a:lnTo>
                  <a:lnTo>
                    <a:pt x="129" y="223"/>
                  </a:lnTo>
                  <a:lnTo>
                    <a:pt x="126" y="206"/>
                  </a:lnTo>
                  <a:lnTo>
                    <a:pt x="118" y="194"/>
                  </a:lnTo>
                  <a:lnTo>
                    <a:pt x="107" y="187"/>
                  </a:lnTo>
                  <a:lnTo>
                    <a:pt x="90" y="177"/>
                  </a:lnTo>
                  <a:lnTo>
                    <a:pt x="70" y="168"/>
                  </a:lnTo>
                  <a:lnTo>
                    <a:pt x="48" y="157"/>
                  </a:lnTo>
                  <a:lnTo>
                    <a:pt x="31" y="146"/>
                  </a:lnTo>
                  <a:lnTo>
                    <a:pt x="19" y="135"/>
                  </a:lnTo>
                  <a:lnTo>
                    <a:pt x="8" y="121"/>
                  </a:lnTo>
                  <a:lnTo>
                    <a:pt x="2" y="103"/>
                  </a:lnTo>
                  <a:lnTo>
                    <a:pt x="1" y="82"/>
                  </a:lnTo>
                  <a:lnTo>
                    <a:pt x="4" y="60"/>
                  </a:lnTo>
                  <a:lnTo>
                    <a:pt x="13" y="41"/>
                  </a:lnTo>
                  <a:lnTo>
                    <a:pt x="28" y="23"/>
                  </a:lnTo>
                  <a:lnTo>
                    <a:pt x="49" y="9"/>
                  </a:lnTo>
                  <a:lnTo>
                    <a:pt x="74" y="2"/>
                  </a:lnTo>
                  <a:lnTo>
                    <a:pt x="10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1" name="Freeform 16"/>
            <p:cNvSpPr>
              <a:spLocks noEditPoints="1"/>
            </p:cNvSpPr>
            <p:nvPr userDrawn="1"/>
          </p:nvSpPr>
          <p:spPr bwMode="auto">
            <a:xfrm>
              <a:off x="3467535" y="780483"/>
              <a:ext cx="54078" cy="53161"/>
            </a:xfrm>
            <a:custGeom>
              <a:avLst/>
              <a:gdLst>
                <a:gd name="T0" fmla="*/ 23 w 59"/>
                <a:gd name="T1" fmla="*/ 27 h 58"/>
                <a:gd name="T2" fmla="*/ 31 w 59"/>
                <a:gd name="T3" fmla="*/ 27 h 58"/>
                <a:gd name="T4" fmla="*/ 35 w 59"/>
                <a:gd name="T5" fmla="*/ 23 h 58"/>
                <a:gd name="T6" fmla="*/ 35 w 59"/>
                <a:gd name="T7" fmla="*/ 18 h 58"/>
                <a:gd name="T8" fmla="*/ 31 w 59"/>
                <a:gd name="T9" fmla="*/ 15 h 58"/>
                <a:gd name="T10" fmla="*/ 23 w 59"/>
                <a:gd name="T11" fmla="*/ 15 h 58"/>
                <a:gd name="T12" fmla="*/ 28 w 59"/>
                <a:gd name="T13" fmla="*/ 11 h 58"/>
                <a:gd name="T14" fmla="*/ 35 w 59"/>
                <a:gd name="T15" fmla="*/ 12 h 58"/>
                <a:gd name="T16" fmla="*/ 41 w 59"/>
                <a:gd name="T17" fmla="*/ 16 h 58"/>
                <a:gd name="T18" fmla="*/ 41 w 59"/>
                <a:gd name="T19" fmla="*/ 25 h 58"/>
                <a:gd name="T20" fmla="*/ 35 w 59"/>
                <a:gd name="T21" fmla="*/ 29 h 58"/>
                <a:gd name="T22" fmla="*/ 33 w 59"/>
                <a:gd name="T23" fmla="*/ 30 h 58"/>
                <a:gd name="T24" fmla="*/ 37 w 59"/>
                <a:gd name="T25" fmla="*/ 34 h 58"/>
                <a:gd name="T26" fmla="*/ 44 w 59"/>
                <a:gd name="T27" fmla="*/ 48 h 58"/>
                <a:gd name="T28" fmla="*/ 33 w 59"/>
                <a:gd name="T29" fmla="*/ 38 h 58"/>
                <a:gd name="T30" fmla="*/ 28 w 59"/>
                <a:gd name="T31" fmla="*/ 33 h 58"/>
                <a:gd name="T32" fmla="*/ 23 w 59"/>
                <a:gd name="T33" fmla="*/ 32 h 58"/>
                <a:gd name="T34" fmla="*/ 17 w 59"/>
                <a:gd name="T35" fmla="*/ 48 h 58"/>
                <a:gd name="T36" fmla="*/ 28 w 59"/>
                <a:gd name="T37" fmla="*/ 4 h 58"/>
                <a:gd name="T38" fmla="*/ 16 w 59"/>
                <a:gd name="T39" fmla="*/ 7 h 58"/>
                <a:gd name="T40" fmla="*/ 6 w 59"/>
                <a:gd name="T41" fmla="*/ 16 h 58"/>
                <a:gd name="T42" fmla="*/ 2 w 59"/>
                <a:gd name="T43" fmla="*/ 29 h 58"/>
                <a:gd name="T44" fmla="*/ 6 w 59"/>
                <a:gd name="T45" fmla="*/ 43 h 58"/>
                <a:gd name="T46" fmla="*/ 16 w 59"/>
                <a:gd name="T47" fmla="*/ 52 h 58"/>
                <a:gd name="T48" fmla="*/ 28 w 59"/>
                <a:gd name="T49" fmla="*/ 55 h 58"/>
                <a:gd name="T50" fmla="*/ 42 w 59"/>
                <a:gd name="T51" fmla="*/ 52 h 58"/>
                <a:gd name="T52" fmla="*/ 52 w 59"/>
                <a:gd name="T53" fmla="*/ 43 h 58"/>
                <a:gd name="T54" fmla="*/ 55 w 59"/>
                <a:gd name="T55" fmla="*/ 29 h 58"/>
                <a:gd name="T56" fmla="*/ 52 w 59"/>
                <a:gd name="T57" fmla="*/ 16 h 58"/>
                <a:gd name="T58" fmla="*/ 42 w 59"/>
                <a:gd name="T59" fmla="*/ 7 h 58"/>
                <a:gd name="T60" fmla="*/ 28 w 59"/>
                <a:gd name="T61" fmla="*/ 4 h 58"/>
                <a:gd name="T62" fmla="*/ 37 w 59"/>
                <a:gd name="T63" fmla="*/ 1 h 58"/>
                <a:gd name="T64" fmla="*/ 49 w 59"/>
                <a:gd name="T65" fmla="*/ 8 h 58"/>
                <a:gd name="T66" fmla="*/ 56 w 59"/>
                <a:gd name="T67" fmla="*/ 18 h 58"/>
                <a:gd name="T68" fmla="*/ 59 w 59"/>
                <a:gd name="T69" fmla="*/ 29 h 58"/>
                <a:gd name="T70" fmla="*/ 56 w 59"/>
                <a:gd name="T71" fmla="*/ 41 h 58"/>
                <a:gd name="T72" fmla="*/ 49 w 59"/>
                <a:gd name="T73" fmla="*/ 49 h 58"/>
                <a:gd name="T74" fmla="*/ 37 w 59"/>
                <a:gd name="T75" fmla="*/ 58 h 58"/>
                <a:gd name="T76" fmla="*/ 23 w 59"/>
                <a:gd name="T77" fmla="*/ 58 h 58"/>
                <a:gd name="T78" fmla="*/ 12 w 59"/>
                <a:gd name="T79" fmla="*/ 54 h 58"/>
                <a:gd name="T80" fmla="*/ 4 w 59"/>
                <a:gd name="T81" fmla="*/ 45 h 58"/>
                <a:gd name="T82" fmla="*/ 0 w 59"/>
                <a:gd name="T83" fmla="*/ 36 h 58"/>
                <a:gd name="T84" fmla="*/ 1 w 59"/>
                <a:gd name="T85" fmla="*/ 22 h 58"/>
                <a:gd name="T86" fmla="*/ 8 w 59"/>
                <a:gd name="T87" fmla="*/ 8 h 58"/>
                <a:gd name="T88" fmla="*/ 17 w 59"/>
                <a:gd name="T89" fmla="*/ 3 h 58"/>
                <a:gd name="T90" fmla="*/ 28 w 59"/>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 h="58">
                  <a:moveTo>
                    <a:pt x="23" y="15"/>
                  </a:moveTo>
                  <a:lnTo>
                    <a:pt x="23" y="27"/>
                  </a:lnTo>
                  <a:lnTo>
                    <a:pt x="28" y="27"/>
                  </a:lnTo>
                  <a:lnTo>
                    <a:pt x="31" y="27"/>
                  </a:lnTo>
                  <a:lnTo>
                    <a:pt x="34" y="26"/>
                  </a:lnTo>
                  <a:lnTo>
                    <a:pt x="35" y="23"/>
                  </a:lnTo>
                  <a:lnTo>
                    <a:pt x="35" y="21"/>
                  </a:lnTo>
                  <a:lnTo>
                    <a:pt x="35" y="18"/>
                  </a:lnTo>
                  <a:lnTo>
                    <a:pt x="34" y="16"/>
                  </a:lnTo>
                  <a:lnTo>
                    <a:pt x="31" y="15"/>
                  </a:lnTo>
                  <a:lnTo>
                    <a:pt x="27" y="15"/>
                  </a:lnTo>
                  <a:lnTo>
                    <a:pt x="23" y="15"/>
                  </a:lnTo>
                  <a:close/>
                  <a:moveTo>
                    <a:pt x="17" y="11"/>
                  </a:moveTo>
                  <a:lnTo>
                    <a:pt x="28" y="11"/>
                  </a:lnTo>
                  <a:lnTo>
                    <a:pt x="33" y="11"/>
                  </a:lnTo>
                  <a:lnTo>
                    <a:pt x="35" y="12"/>
                  </a:lnTo>
                  <a:lnTo>
                    <a:pt x="38" y="14"/>
                  </a:lnTo>
                  <a:lnTo>
                    <a:pt x="41" y="16"/>
                  </a:lnTo>
                  <a:lnTo>
                    <a:pt x="41" y="21"/>
                  </a:lnTo>
                  <a:lnTo>
                    <a:pt x="41" y="25"/>
                  </a:lnTo>
                  <a:lnTo>
                    <a:pt x="39" y="27"/>
                  </a:lnTo>
                  <a:lnTo>
                    <a:pt x="35" y="29"/>
                  </a:lnTo>
                  <a:lnTo>
                    <a:pt x="33" y="30"/>
                  </a:lnTo>
                  <a:lnTo>
                    <a:pt x="33" y="30"/>
                  </a:lnTo>
                  <a:lnTo>
                    <a:pt x="34" y="32"/>
                  </a:lnTo>
                  <a:lnTo>
                    <a:pt x="37" y="34"/>
                  </a:lnTo>
                  <a:lnTo>
                    <a:pt x="38" y="37"/>
                  </a:lnTo>
                  <a:lnTo>
                    <a:pt x="44" y="48"/>
                  </a:lnTo>
                  <a:lnTo>
                    <a:pt x="37" y="48"/>
                  </a:lnTo>
                  <a:lnTo>
                    <a:pt x="33" y="38"/>
                  </a:lnTo>
                  <a:lnTo>
                    <a:pt x="31" y="34"/>
                  </a:lnTo>
                  <a:lnTo>
                    <a:pt x="28" y="33"/>
                  </a:lnTo>
                  <a:lnTo>
                    <a:pt x="26" y="32"/>
                  </a:lnTo>
                  <a:lnTo>
                    <a:pt x="23" y="32"/>
                  </a:lnTo>
                  <a:lnTo>
                    <a:pt x="23" y="48"/>
                  </a:lnTo>
                  <a:lnTo>
                    <a:pt x="17" y="48"/>
                  </a:lnTo>
                  <a:lnTo>
                    <a:pt x="17" y="11"/>
                  </a:lnTo>
                  <a:close/>
                  <a:moveTo>
                    <a:pt x="28" y="4"/>
                  </a:moveTo>
                  <a:lnTo>
                    <a:pt x="22" y="4"/>
                  </a:lnTo>
                  <a:lnTo>
                    <a:pt x="16" y="7"/>
                  </a:lnTo>
                  <a:lnTo>
                    <a:pt x="11" y="11"/>
                  </a:lnTo>
                  <a:lnTo>
                    <a:pt x="6" y="16"/>
                  </a:lnTo>
                  <a:lnTo>
                    <a:pt x="4" y="22"/>
                  </a:lnTo>
                  <a:lnTo>
                    <a:pt x="2" y="29"/>
                  </a:lnTo>
                  <a:lnTo>
                    <a:pt x="4" y="37"/>
                  </a:lnTo>
                  <a:lnTo>
                    <a:pt x="6" y="43"/>
                  </a:lnTo>
                  <a:lnTo>
                    <a:pt x="11" y="48"/>
                  </a:lnTo>
                  <a:lnTo>
                    <a:pt x="16" y="52"/>
                  </a:lnTo>
                  <a:lnTo>
                    <a:pt x="22" y="55"/>
                  </a:lnTo>
                  <a:lnTo>
                    <a:pt x="28" y="55"/>
                  </a:lnTo>
                  <a:lnTo>
                    <a:pt x="35" y="55"/>
                  </a:lnTo>
                  <a:lnTo>
                    <a:pt x="42" y="52"/>
                  </a:lnTo>
                  <a:lnTo>
                    <a:pt x="48" y="48"/>
                  </a:lnTo>
                  <a:lnTo>
                    <a:pt x="52" y="43"/>
                  </a:lnTo>
                  <a:lnTo>
                    <a:pt x="53" y="37"/>
                  </a:lnTo>
                  <a:lnTo>
                    <a:pt x="55" y="29"/>
                  </a:lnTo>
                  <a:lnTo>
                    <a:pt x="53" y="22"/>
                  </a:lnTo>
                  <a:lnTo>
                    <a:pt x="52" y="16"/>
                  </a:lnTo>
                  <a:lnTo>
                    <a:pt x="48" y="11"/>
                  </a:lnTo>
                  <a:lnTo>
                    <a:pt x="42" y="7"/>
                  </a:lnTo>
                  <a:lnTo>
                    <a:pt x="35" y="4"/>
                  </a:lnTo>
                  <a:lnTo>
                    <a:pt x="28" y="4"/>
                  </a:lnTo>
                  <a:close/>
                  <a:moveTo>
                    <a:pt x="28" y="0"/>
                  </a:moveTo>
                  <a:lnTo>
                    <a:pt x="37" y="1"/>
                  </a:lnTo>
                  <a:lnTo>
                    <a:pt x="44" y="4"/>
                  </a:lnTo>
                  <a:lnTo>
                    <a:pt x="49" y="8"/>
                  </a:lnTo>
                  <a:lnTo>
                    <a:pt x="53" y="12"/>
                  </a:lnTo>
                  <a:lnTo>
                    <a:pt x="56" y="18"/>
                  </a:lnTo>
                  <a:lnTo>
                    <a:pt x="57" y="23"/>
                  </a:lnTo>
                  <a:lnTo>
                    <a:pt x="59" y="29"/>
                  </a:lnTo>
                  <a:lnTo>
                    <a:pt x="57" y="36"/>
                  </a:lnTo>
                  <a:lnTo>
                    <a:pt x="56" y="41"/>
                  </a:lnTo>
                  <a:lnTo>
                    <a:pt x="53" y="45"/>
                  </a:lnTo>
                  <a:lnTo>
                    <a:pt x="49" y="49"/>
                  </a:lnTo>
                  <a:lnTo>
                    <a:pt x="44" y="55"/>
                  </a:lnTo>
                  <a:lnTo>
                    <a:pt x="37" y="58"/>
                  </a:lnTo>
                  <a:lnTo>
                    <a:pt x="28" y="58"/>
                  </a:lnTo>
                  <a:lnTo>
                    <a:pt x="23" y="58"/>
                  </a:lnTo>
                  <a:lnTo>
                    <a:pt x="17" y="56"/>
                  </a:lnTo>
                  <a:lnTo>
                    <a:pt x="12" y="54"/>
                  </a:lnTo>
                  <a:lnTo>
                    <a:pt x="8" y="51"/>
                  </a:lnTo>
                  <a:lnTo>
                    <a:pt x="4" y="45"/>
                  </a:lnTo>
                  <a:lnTo>
                    <a:pt x="1" y="41"/>
                  </a:lnTo>
                  <a:lnTo>
                    <a:pt x="0" y="36"/>
                  </a:lnTo>
                  <a:lnTo>
                    <a:pt x="0" y="30"/>
                  </a:lnTo>
                  <a:lnTo>
                    <a:pt x="1" y="22"/>
                  </a:lnTo>
                  <a:lnTo>
                    <a:pt x="4" y="15"/>
                  </a:lnTo>
                  <a:lnTo>
                    <a:pt x="8" y="8"/>
                  </a:lnTo>
                  <a:lnTo>
                    <a:pt x="12" y="5"/>
                  </a:lnTo>
                  <a:lnTo>
                    <a:pt x="17" y="3"/>
                  </a:lnTo>
                  <a:lnTo>
                    <a:pt x="23" y="1"/>
                  </a:lnTo>
                  <a:lnTo>
                    <a:pt x="28"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2" name="Freeform 17"/>
            <p:cNvSpPr>
              <a:spLocks noEditPoints="1"/>
            </p:cNvSpPr>
            <p:nvPr userDrawn="1"/>
          </p:nvSpPr>
          <p:spPr bwMode="auto">
            <a:xfrm>
              <a:off x="3619687" y="683326"/>
              <a:ext cx="225478" cy="369381"/>
            </a:xfrm>
            <a:custGeom>
              <a:avLst/>
              <a:gdLst>
                <a:gd name="T0" fmla="*/ 47 w 246"/>
                <a:gd name="T1" fmla="*/ 43 h 403"/>
                <a:gd name="T2" fmla="*/ 47 w 246"/>
                <a:gd name="T3" fmla="*/ 208 h 403"/>
                <a:gd name="T4" fmla="*/ 96 w 246"/>
                <a:gd name="T5" fmla="*/ 208 h 403"/>
                <a:gd name="T6" fmla="*/ 126 w 246"/>
                <a:gd name="T7" fmla="*/ 206 h 403"/>
                <a:gd name="T8" fmla="*/ 151 w 246"/>
                <a:gd name="T9" fmla="*/ 198 h 403"/>
                <a:gd name="T10" fmla="*/ 172 w 246"/>
                <a:gd name="T11" fmla="*/ 186 h 403"/>
                <a:gd name="T12" fmla="*/ 185 w 246"/>
                <a:gd name="T13" fmla="*/ 169 h 403"/>
                <a:gd name="T14" fmla="*/ 194 w 246"/>
                <a:gd name="T15" fmla="*/ 149 h 403"/>
                <a:gd name="T16" fmla="*/ 196 w 246"/>
                <a:gd name="T17" fmla="*/ 122 h 403"/>
                <a:gd name="T18" fmla="*/ 194 w 246"/>
                <a:gd name="T19" fmla="*/ 99 h 403"/>
                <a:gd name="T20" fmla="*/ 187 w 246"/>
                <a:gd name="T21" fmla="*/ 78 h 403"/>
                <a:gd name="T22" fmla="*/ 173 w 246"/>
                <a:gd name="T23" fmla="*/ 63 h 403"/>
                <a:gd name="T24" fmla="*/ 155 w 246"/>
                <a:gd name="T25" fmla="*/ 52 h 403"/>
                <a:gd name="T26" fmla="*/ 132 w 246"/>
                <a:gd name="T27" fmla="*/ 45 h 403"/>
                <a:gd name="T28" fmla="*/ 102 w 246"/>
                <a:gd name="T29" fmla="*/ 43 h 403"/>
                <a:gd name="T30" fmla="*/ 47 w 246"/>
                <a:gd name="T31" fmla="*/ 43 h 403"/>
                <a:gd name="T32" fmla="*/ 0 w 246"/>
                <a:gd name="T33" fmla="*/ 0 h 403"/>
                <a:gd name="T34" fmla="*/ 110 w 246"/>
                <a:gd name="T35" fmla="*/ 0 h 403"/>
                <a:gd name="T36" fmla="*/ 141 w 246"/>
                <a:gd name="T37" fmla="*/ 1 h 403"/>
                <a:gd name="T38" fmla="*/ 169 w 246"/>
                <a:gd name="T39" fmla="*/ 8 h 403"/>
                <a:gd name="T40" fmla="*/ 192 w 246"/>
                <a:gd name="T41" fmla="*/ 18 h 403"/>
                <a:gd name="T42" fmla="*/ 212 w 246"/>
                <a:gd name="T43" fmla="*/ 32 h 403"/>
                <a:gd name="T44" fmla="*/ 227 w 246"/>
                <a:gd name="T45" fmla="*/ 49 h 403"/>
                <a:gd name="T46" fmla="*/ 238 w 246"/>
                <a:gd name="T47" fmla="*/ 70 h 403"/>
                <a:gd name="T48" fmla="*/ 245 w 246"/>
                <a:gd name="T49" fmla="*/ 93 h 403"/>
                <a:gd name="T50" fmla="*/ 246 w 246"/>
                <a:gd name="T51" fmla="*/ 121 h 403"/>
                <a:gd name="T52" fmla="*/ 245 w 246"/>
                <a:gd name="T53" fmla="*/ 147 h 403"/>
                <a:gd name="T54" fmla="*/ 238 w 246"/>
                <a:gd name="T55" fmla="*/ 171 h 403"/>
                <a:gd name="T56" fmla="*/ 225 w 246"/>
                <a:gd name="T57" fmla="*/ 193 h 403"/>
                <a:gd name="T58" fmla="*/ 210 w 246"/>
                <a:gd name="T59" fmla="*/ 212 h 403"/>
                <a:gd name="T60" fmla="*/ 188 w 246"/>
                <a:gd name="T61" fmla="*/ 228 h 403"/>
                <a:gd name="T62" fmla="*/ 162 w 246"/>
                <a:gd name="T63" fmla="*/ 241 h 403"/>
                <a:gd name="T64" fmla="*/ 133 w 246"/>
                <a:gd name="T65" fmla="*/ 248 h 403"/>
                <a:gd name="T66" fmla="*/ 100 w 246"/>
                <a:gd name="T67" fmla="*/ 251 h 403"/>
                <a:gd name="T68" fmla="*/ 47 w 246"/>
                <a:gd name="T69" fmla="*/ 251 h 403"/>
                <a:gd name="T70" fmla="*/ 47 w 246"/>
                <a:gd name="T71" fmla="*/ 403 h 403"/>
                <a:gd name="T72" fmla="*/ 0 w 246"/>
                <a:gd name="T73" fmla="*/ 403 h 403"/>
                <a:gd name="T74" fmla="*/ 0 w 246"/>
                <a:gd name="T75"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6" h="403">
                  <a:moveTo>
                    <a:pt x="47" y="43"/>
                  </a:moveTo>
                  <a:lnTo>
                    <a:pt x="47" y="208"/>
                  </a:lnTo>
                  <a:lnTo>
                    <a:pt x="96" y="208"/>
                  </a:lnTo>
                  <a:lnTo>
                    <a:pt x="126" y="206"/>
                  </a:lnTo>
                  <a:lnTo>
                    <a:pt x="151" y="198"/>
                  </a:lnTo>
                  <a:lnTo>
                    <a:pt x="172" y="186"/>
                  </a:lnTo>
                  <a:lnTo>
                    <a:pt x="185" y="169"/>
                  </a:lnTo>
                  <a:lnTo>
                    <a:pt x="194" y="149"/>
                  </a:lnTo>
                  <a:lnTo>
                    <a:pt x="196" y="122"/>
                  </a:lnTo>
                  <a:lnTo>
                    <a:pt x="194" y="99"/>
                  </a:lnTo>
                  <a:lnTo>
                    <a:pt x="187" y="78"/>
                  </a:lnTo>
                  <a:lnTo>
                    <a:pt x="173" y="63"/>
                  </a:lnTo>
                  <a:lnTo>
                    <a:pt x="155" y="52"/>
                  </a:lnTo>
                  <a:lnTo>
                    <a:pt x="132" y="45"/>
                  </a:lnTo>
                  <a:lnTo>
                    <a:pt x="102" y="43"/>
                  </a:lnTo>
                  <a:lnTo>
                    <a:pt x="47" y="43"/>
                  </a:lnTo>
                  <a:close/>
                  <a:moveTo>
                    <a:pt x="0" y="0"/>
                  </a:moveTo>
                  <a:lnTo>
                    <a:pt x="110" y="0"/>
                  </a:lnTo>
                  <a:lnTo>
                    <a:pt x="141" y="1"/>
                  </a:lnTo>
                  <a:lnTo>
                    <a:pt x="169" y="8"/>
                  </a:lnTo>
                  <a:lnTo>
                    <a:pt x="192" y="18"/>
                  </a:lnTo>
                  <a:lnTo>
                    <a:pt x="212" y="32"/>
                  </a:lnTo>
                  <a:lnTo>
                    <a:pt x="227" y="49"/>
                  </a:lnTo>
                  <a:lnTo>
                    <a:pt x="238" y="70"/>
                  </a:lnTo>
                  <a:lnTo>
                    <a:pt x="245" y="93"/>
                  </a:lnTo>
                  <a:lnTo>
                    <a:pt x="246" y="121"/>
                  </a:lnTo>
                  <a:lnTo>
                    <a:pt x="245" y="147"/>
                  </a:lnTo>
                  <a:lnTo>
                    <a:pt x="238" y="171"/>
                  </a:lnTo>
                  <a:lnTo>
                    <a:pt x="225" y="193"/>
                  </a:lnTo>
                  <a:lnTo>
                    <a:pt x="210" y="212"/>
                  </a:lnTo>
                  <a:lnTo>
                    <a:pt x="188" y="228"/>
                  </a:lnTo>
                  <a:lnTo>
                    <a:pt x="162" y="241"/>
                  </a:lnTo>
                  <a:lnTo>
                    <a:pt x="133" y="248"/>
                  </a:lnTo>
                  <a:lnTo>
                    <a:pt x="100" y="251"/>
                  </a:lnTo>
                  <a:lnTo>
                    <a:pt x="47" y="251"/>
                  </a:lnTo>
                  <a:lnTo>
                    <a:pt x="47" y="403"/>
                  </a:lnTo>
                  <a:lnTo>
                    <a:pt x="0" y="403"/>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3" name="Freeform 18"/>
            <p:cNvSpPr>
              <a:spLocks/>
            </p:cNvSpPr>
            <p:nvPr userDrawn="1"/>
          </p:nvSpPr>
          <p:spPr bwMode="auto">
            <a:xfrm>
              <a:off x="3888244" y="661328"/>
              <a:ext cx="219062" cy="391378"/>
            </a:xfrm>
            <a:custGeom>
              <a:avLst/>
              <a:gdLst>
                <a:gd name="T0" fmla="*/ 0 w 239"/>
                <a:gd name="T1" fmla="*/ 0 h 427"/>
                <a:gd name="T2" fmla="*/ 46 w 239"/>
                <a:gd name="T3" fmla="*/ 0 h 427"/>
                <a:gd name="T4" fmla="*/ 46 w 239"/>
                <a:gd name="T5" fmla="*/ 188 h 427"/>
                <a:gd name="T6" fmla="*/ 48 w 239"/>
                <a:gd name="T7" fmla="*/ 188 h 427"/>
                <a:gd name="T8" fmla="*/ 66 w 239"/>
                <a:gd name="T9" fmla="*/ 163 h 427"/>
                <a:gd name="T10" fmla="*/ 88 w 239"/>
                <a:gd name="T11" fmla="*/ 146 h 427"/>
                <a:gd name="T12" fmla="*/ 112 w 239"/>
                <a:gd name="T13" fmla="*/ 135 h 427"/>
                <a:gd name="T14" fmla="*/ 141 w 239"/>
                <a:gd name="T15" fmla="*/ 133 h 427"/>
                <a:gd name="T16" fmla="*/ 167 w 239"/>
                <a:gd name="T17" fmla="*/ 134 h 427"/>
                <a:gd name="T18" fmla="*/ 189 w 239"/>
                <a:gd name="T19" fmla="*/ 142 h 427"/>
                <a:gd name="T20" fmla="*/ 207 w 239"/>
                <a:gd name="T21" fmla="*/ 153 h 427"/>
                <a:gd name="T22" fmla="*/ 221 w 239"/>
                <a:gd name="T23" fmla="*/ 171 h 427"/>
                <a:gd name="T24" fmla="*/ 231 w 239"/>
                <a:gd name="T25" fmla="*/ 192 h 427"/>
                <a:gd name="T26" fmla="*/ 237 w 239"/>
                <a:gd name="T27" fmla="*/ 219 h 427"/>
                <a:gd name="T28" fmla="*/ 239 w 239"/>
                <a:gd name="T29" fmla="*/ 250 h 427"/>
                <a:gd name="T30" fmla="*/ 239 w 239"/>
                <a:gd name="T31" fmla="*/ 427 h 427"/>
                <a:gd name="T32" fmla="*/ 193 w 239"/>
                <a:gd name="T33" fmla="*/ 427 h 427"/>
                <a:gd name="T34" fmla="*/ 193 w 239"/>
                <a:gd name="T35" fmla="*/ 262 h 427"/>
                <a:gd name="T36" fmla="*/ 191 w 239"/>
                <a:gd name="T37" fmla="*/ 235 h 427"/>
                <a:gd name="T38" fmla="*/ 185 w 239"/>
                <a:gd name="T39" fmla="*/ 211 h 427"/>
                <a:gd name="T40" fmla="*/ 176 w 239"/>
                <a:gd name="T41" fmla="*/ 195 h 427"/>
                <a:gd name="T42" fmla="*/ 163 w 239"/>
                <a:gd name="T43" fmla="*/ 182 h 427"/>
                <a:gd name="T44" fmla="*/ 147 w 239"/>
                <a:gd name="T45" fmla="*/ 174 h 427"/>
                <a:gd name="T46" fmla="*/ 126 w 239"/>
                <a:gd name="T47" fmla="*/ 171 h 427"/>
                <a:gd name="T48" fmla="*/ 105 w 239"/>
                <a:gd name="T49" fmla="*/ 174 h 427"/>
                <a:gd name="T50" fmla="*/ 86 w 239"/>
                <a:gd name="T51" fmla="*/ 182 h 427"/>
                <a:gd name="T52" fmla="*/ 70 w 239"/>
                <a:gd name="T53" fmla="*/ 197 h 427"/>
                <a:gd name="T54" fmla="*/ 56 w 239"/>
                <a:gd name="T55" fmla="*/ 215 h 427"/>
                <a:gd name="T56" fmla="*/ 49 w 239"/>
                <a:gd name="T57" fmla="*/ 239 h 427"/>
                <a:gd name="T58" fmla="*/ 46 w 239"/>
                <a:gd name="T59" fmla="*/ 265 h 427"/>
                <a:gd name="T60" fmla="*/ 46 w 239"/>
                <a:gd name="T61" fmla="*/ 427 h 427"/>
                <a:gd name="T62" fmla="*/ 0 w 239"/>
                <a:gd name="T63" fmla="*/ 427 h 427"/>
                <a:gd name="T64" fmla="*/ 0 w 239"/>
                <a:gd name="T65"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9" h="427">
                  <a:moveTo>
                    <a:pt x="0" y="0"/>
                  </a:moveTo>
                  <a:lnTo>
                    <a:pt x="46" y="0"/>
                  </a:lnTo>
                  <a:lnTo>
                    <a:pt x="46" y="188"/>
                  </a:lnTo>
                  <a:lnTo>
                    <a:pt x="48" y="188"/>
                  </a:lnTo>
                  <a:lnTo>
                    <a:pt x="66" y="163"/>
                  </a:lnTo>
                  <a:lnTo>
                    <a:pt x="88" y="146"/>
                  </a:lnTo>
                  <a:lnTo>
                    <a:pt x="112" y="135"/>
                  </a:lnTo>
                  <a:lnTo>
                    <a:pt x="141" y="133"/>
                  </a:lnTo>
                  <a:lnTo>
                    <a:pt x="167" y="134"/>
                  </a:lnTo>
                  <a:lnTo>
                    <a:pt x="189" y="142"/>
                  </a:lnTo>
                  <a:lnTo>
                    <a:pt x="207" y="153"/>
                  </a:lnTo>
                  <a:lnTo>
                    <a:pt x="221" y="171"/>
                  </a:lnTo>
                  <a:lnTo>
                    <a:pt x="231" y="192"/>
                  </a:lnTo>
                  <a:lnTo>
                    <a:pt x="237" y="219"/>
                  </a:lnTo>
                  <a:lnTo>
                    <a:pt x="239" y="250"/>
                  </a:lnTo>
                  <a:lnTo>
                    <a:pt x="239" y="427"/>
                  </a:lnTo>
                  <a:lnTo>
                    <a:pt x="193" y="427"/>
                  </a:lnTo>
                  <a:lnTo>
                    <a:pt x="193" y="262"/>
                  </a:lnTo>
                  <a:lnTo>
                    <a:pt x="191" y="235"/>
                  </a:lnTo>
                  <a:lnTo>
                    <a:pt x="185" y="211"/>
                  </a:lnTo>
                  <a:lnTo>
                    <a:pt x="176" y="195"/>
                  </a:lnTo>
                  <a:lnTo>
                    <a:pt x="163" y="182"/>
                  </a:lnTo>
                  <a:lnTo>
                    <a:pt x="147" y="174"/>
                  </a:lnTo>
                  <a:lnTo>
                    <a:pt x="126" y="171"/>
                  </a:lnTo>
                  <a:lnTo>
                    <a:pt x="105" y="174"/>
                  </a:lnTo>
                  <a:lnTo>
                    <a:pt x="86" y="182"/>
                  </a:lnTo>
                  <a:lnTo>
                    <a:pt x="70" y="197"/>
                  </a:lnTo>
                  <a:lnTo>
                    <a:pt x="56" y="215"/>
                  </a:lnTo>
                  <a:lnTo>
                    <a:pt x="49" y="239"/>
                  </a:lnTo>
                  <a:lnTo>
                    <a:pt x="46" y="265"/>
                  </a:lnTo>
                  <a:lnTo>
                    <a:pt x="46" y="427"/>
                  </a:lnTo>
                  <a:lnTo>
                    <a:pt x="0" y="427"/>
                  </a:lnTo>
                  <a:lnTo>
                    <a:pt x="0"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4" name="Freeform 19"/>
            <p:cNvSpPr>
              <a:spLocks noEditPoints="1"/>
            </p:cNvSpPr>
            <p:nvPr userDrawn="1"/>
          </p:nvSpPr>
          <p:spPr bwMode="auto">
            <a:xfrm>
              <a:off x="4145802" y="783233"/>
              <a:ext cx="260308" cy="275890"/>
            </a:xfrm>
            <a:custGeom>
              <a:avLst/>
              <a:gdLst>
                <a:gd name="T0" fmla="*/ 143 w 284"/>
                <a:gd name="T1" fmla="*/ 38 h 301"/>
                <a:gd name="T2" fmla="*/ 117 w 284"/>
                <a:gd name="T3" fmla="*/ 42 h 301"/>
                <a:gd name="T4" fmla="*/ 94 w 284"/>
                <a:gd name="T5" fmla="*/ 51 h 301"/>
                <a:gd name="T6" fmla="*/ 75 w 284"/>
                <a:gd name="T7" fmla="*/ 67 h 301"/>
                <a:gd name="T8" fmla="*/ 62 w 284"/>
                <a:gd name="T9" fmla="*/ 84 h 301"/>
                <a:gd name="T10" fmla="*/ 54 w 284"/>
                <a:gd name="T11" fmla="*/ 103 h 301"/>
                <a:gd name="T12" fmla="*/ 49 w 284"/>
                <a:gd name="T13" fmla="*/ 126 h 301"/>
                <a:gd name="T14" fmla="*/ 47 w 284"/>
                <a:gd name="T15" fmla="*/ 153 h 301"/>
                <a:gd name="T16" fmla="*/ 50 w 284"/>
                <a:gd name="T17" fmla="*/ 184 h 301"/>
                <a:gd name="T18" fmla="*/ 58 w 284"/>
                <a:gd name="T19" fmla="*/ 212 h 301"/>
                <a:gd name="T20" fmla="*/ 73 w 284"/>
                <a:gd name="T21" fmla="*/ 234 h 301"/>
                <a:gd name="T22" fmla="*/ 93 w 284"/>
                <a:gd name="T23" fmla="*/ 249 h 301"/>
                <a:gd name="T24" fmla="*/ 116 w 284"/>
                <a:gd name="T25" fmla="*/ 259 h 301"/>
                <a:gd name="T26" fmla="*/ 143 w 284"/>
                <a:gd name="T27" fmla="*/ 263 h 301"/>
                <a:gd name="T28" fmla="*/ 165 w 284"/>
                <a:gd name="T29" fmla="*/ 260 h 301"/>
                <a:gd name="T30" fmla="*/ 183 w 284"/>
                <a:gd name="T31" fmla="*/ 254 h 301"/>
                <a:gd name="T32" fmla="*/ 200 w 284"/>
                <a:gd name="T33" fmla="*/ 246 h 301"/>
                <a:gd name="T34" fmla="*/ 213 w 284"/>
                <a:gd name="T35" fmla="*/ 232 h 301"/>
                <a:gd name="T36" fmla="*/ 226 w 284"/>
                <a:gd name="T37" fmla="*/ 210 h 301"/>
                <a:gd name="T38" fmla="*/ 234 w 284"/>
                <a:gd name="T39" fmla="*/ 184 h 301"/>
                <a:gd name="T40" fmla="*/ 237 w 284"/>
                <a:gd name="T41" fmla="*/ 151 h 301"/>
                <a:gd name="T42" fmla="*/ 234 w 284"/>
                <a:gd name="T43" fmla="*/ 125 h 301"/>
                <a:gd name="T44" fmla="*/ 230 w 284"/>
                <a:gd name="T45" fmla="*/ 103 h 301"/>
                <a:gd name="T46" fmla="*/ 222 w 284"/>
                <a:gd name="T47" fmla="*/ 82 h 301"/>
                <a:gd name="T48" fmla="*/ 211 w 284"/>
                <a:gd name="T49" fmla="*/ 67 h 301"/>
                <a:gd name="T50" fmla="*/ 193 w 284"/>
                <a:gd name="T51" fmla="*/ 51 h 301"/>
                <a:gd name="T52" fmla="*/ 171 w 284"/>
                <a:gd name="T53" fmla="*/ 42 h 301"/>
                <a:gd name="T54" fmla="*/ 143 w 284"/>
                <a:gd name="T55" fmla="*/ 38 h 301"/>
                <a:gd name="T56" fmla="*/ 146 w 284"/>
                <a:gd name="T57" fmla="*/ 0 h 301"/>
                <a:gd name="T58" fmla="*/ 178 w 284"/>
                <a:gd name="T59" fmla="*/ 2 h 301"/>
                <a:gd name="T60" fmla="*/ 204 w 284"/>
                <a:gd name="T61" fmla="*/ 9 h 301"/>
                <a:gd name="T62" fmla="*/ 227 w 284"/>
                <a:gd name="T63" fmla="*/ 22 h 301"/>
                <a:gd name="T64" fmla="*/ 248 w 284"/>
                <a:gd name="T65" fmla="*/ 40 h 301"/>
                <a:gd name="T66" fmla="*/ 263 w 284"/>
                <a:gd name="T67" fmla="*/ 62 h 301"/>
                <a:gd name="T68" fmla="*/ 274 w 284"/>
                <a:gd name="T69" fmla="*/ 86 h 301"/>
                <a:gd name="T70" fmla="*/ 281 w 284"/>
                <a:gd name="T71" fmla="*/ 117 h 301"/>
                <a:gd name="T72" fmla="*/ 284 w 284"/>
                <a:gd name="T73" fmla="*/ 150 h 301"/>
                <a:gd name="T74" fmla="*/ 281 w 284"/>
                <a:gd name="T75" fmla="*/ 183 h 301"/>
                <a:gd name="T76" fmla="*/ 274 w 284"/>
                <a:gd name="T77" fmla="*/ 212 h 301"/>
                <a:gd name="T78" fmla="*/ 262 w 284"/>
                <a:gd name="T79" fmla="*/ 238 h 301"/>
                <a:gd name="T80" fmla="*/ 245 w 284"/>
                <a:gd name="T81" fmla="*/ 260 h 301"/>
                <a:gd name="T82" fmla="*/ 223 w 284"/>
                <a:gd name="T83" fmla="*/ 278 h 301"/>
                <a:gd name="T84" fmla="*/ 200 w 284"/>
                <a:gd name="T85" fmla="*/ 292 h 301"/>
                <a:gd name="T86" fmla="*/ 171 w 284"/>
                <a:gd name="T87" fmla="*/ 300 h 301"/>
                <a:gd name="T88" fmla="*/ 141 w 284"/>
                <a:gd name="T89" fmla="*/ 301 h 301"/>
                <a:gd name="T90" fmla="*/ 109 w 284"/>
                <a:gd name="T91" fmla="*/ 300 h 301"/>
                <a:gd name="T92" fmla="*/ 82 w 284"/>
                <a:gd name="T93" fmla="*/ 292 h 301"/>
                <a:gd name="T94" fmla="*/ 58 w 284"/>
                <a:gd name="T95" fmla="*/ 278 h 301"/>
                <a:gd name="T96" fmla="*/ 38 w 284"/>
                <a:gd name="T97" fmla="*/ 260 h 301"/>
                <a:gd name="T98" fmla="*/ 21 w 284"/>
                <a:gd name="T99" fmla="*/ 238 h 301"/>
                <a:gd name="T100" fmla="*/ 9 w 284"/>
                <a:gd name="T101" fmla="*/ 213 h 301"/>
                <a:gd name="T102" fmla="*/ 2 w 284"/>
                <a:gd name="T103" fmla="*/ 186 h 301"/>
                <a:gd name="T104" fmla="*/ 0 w 284"/>
                <a:gd name="T105" fmla="*/ 154 h 301"/>
                <a:gd name="T106" fmla="*/ 3 w 284"/>
                <a:gd name="T107" fmla="*/ 118 h 301"/>
                <a:gd name="T108" fmla="*/ 10 w 284"/>
                <a:gd name="T109" fmla="*/ 88 h 301"/>
                <a:gd name="T110" fmla="*/ 24 w 284"/>
                <a:gd name="T111" fmla="*/ 60 h 301"/>
                <a:gd name="T112" fmla="*/ 42 w 284"/>
                <a:gd name="T113" fmla="*/ 38 h 301"/>
                <a:gd name="T114" fmla="*/ 64 w 284"/>
                <a:gd name="T115" fmla="*/ 20 h 301"/>
                <a:gd name="T116" fmla="*/ 88 w 284"/>
                <a:gd name="T117" fmla="*/ 9 h 301"/>
                <a:gd name="T118" fmla="*/ 116 w 284"/>
                <a:gd name="T119" fmla="*/ 1 h 301"/>
                <a:gd name="T120" fmla="*/ 146 w 284"/>
                <a:gd name="T121"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4" h="301">
                  <a:moveTo>
                    <a:pt x="143" y="38"/>
                  </a:moveTo>
                  <a:lnTo>
                    <a:pt x="117" y="42"/>
                  </a:lnTo>
                  <a:lnTo>
                    <a:pt x="94" y="51"/>
                  </a:lnTo>
                  <a:lnTo>
                    <a:pt x="75" y="67"/>
                  </a:lnTo>
                  <a:lnTo>
                    <a:pt x="62" y="84"/>
                  </a:lnTo>
                  <a:lnTo>
                    <a:pt x="54" y="103"/>
                  </a:lnTo>
                  <a:lnTo>
                    <a:pt x="49" y="126"/>
                  </a:lnTo>
                  <a:lnTo>
                    <a:pt x="47" y="153"/>
                  </a:lnTo>
                  <a:lnTo>
                    <a:pt x="50" y="184"/>
                  </a:lnTo>
                  <a:lnTo>
                    <a:pt x="58" y="212"/>
                  </a:lnTo>
                  <a:lnTo>
                    <a:pt x="73" y="234"/>
                  </a:lnTo>
                  <a:lnTo>
                    <a:pt x="93" y="249"/>
                  </a:lnTo>
                  <a:lnTo>
                    <a:pt x="116" y="259"/>
                  </a:lnTo>
                  <a:lnTo>
                    <a:pt x="143" y="263"/>
                  </a:lnTo>
                  <a:lnTo>
                    <a:pt x="165" y="260"/>
                  </a:lnTo>
                  <a:lnTo>
                    <a:pt x="183" y="254"/>
                  </a:lnTo>
                  <a:lnTo>
                    <a:pt x="200" y="246"/>
                  </a:lnTo>
                  <a:lnTo>
                    <a:pt x="213" y="232"/>
                  </a:lnTo>
                  <a:lnTo>
                    <a:pt x="226" y="210"/>
                  </a:lnTo>
                  <a:lnTo>
                    <a:pt x="234" y="184"/>
                  </a:lnTo>
                  <a:lnTo>
                    <a:pt x="237" y="151"/>
                  </a:lnTo>
                  <a:lnTo>
                    <a:pt x="234" y="125"/>
                  </a:lnTo>
                  <a:lnTo>
                    <a:pt x="230" y="103"/>
                  </a:lnTo>
                  <a:lnTo>
                    <a:pt x="222" y="82"/>
                  </a:lnTo>
                  <a:lnTo>
                    <a:pt x="211" y="67"/>
                  </a:lnTo>
                  <a:lnTo>
                    <a:pt x="193" y="51"/>
                  </a:lnTo>
                  <a:lnTo>
                    <a:pt x="171" y="42"/>
                  </a:lnTo>
                  <a:lnTo>
                    <a:pt x="143" y="38"/>
                  </a:lnTo>
                  <a:close/>
                  <a:moveTo>
                    <a:pt x="146" y="0"/>
                  </a:moveTo>
                  <a:lnTo>
                    <a:pt x="178" y="2"/>
                  </a:lnTo>
                  <a:lnTo>
                    <a:pt x="204" y="9"/>
                  </a:lnTo>
                  <a:lnTo>
                    <a:pt x="227" y="22"/>
                  </a:lnTo>
                  <a:lnTo>
                    <a:pt x="248" y="40"/>
                  </a:lnTo>
                  <a:lnTo>
                    <a:pt x="263" y="62"/>
                  </a:lnTo>
                  <a:lnTo>
                    <a:pt x="274" y="86"/>
                  </a:lnTo>
                  <a:lnTo>
                    <a:pt x="281" y="117"/>
                  </a:lnTo>
                  <a:lnTo>
                    <a:pt x="284" y="150"/>
                  </a:lnTo>
                  <a:lnTo>
                    <a:pt x="281" y="183"/>
                  </a:lnTo>
                  <a:lnTo>
                    <a:pt x="274" y="212"/>
                  </a:lnTo>
                  <a:lnTo>
                    <a:pt x="262" y="238"/>
                  </a:lnTo>
                  <a:lnTo>
                    <a:pt x="245" y="260"/>
                  </a:lnTo>
                  <a:lnTo>
                    <a:pt x="223" y="278"/>
                  </a:lnTo>
                  <a:lnTo>
                    <a:pt x="200" y="292"/>
                  </a:lnTo>
                  <a:lnTo>
                    <a:pt x="171" y="300"/>
                  </a:lnTo>
                  <a:lnTo>
                    <a:pt x="141" y="301"/>
                  </a:lnTo>
                  <a:lnTo>
                    <a:pt x="109" y="300"/>
                  </a:lnTo>
                  <a:lnTo>
                    <a:pt x="82" y="292"/>
                  </a:lnTo>
                  <a:lnTo>
                    <a:pt x="58" y="278"/>
                  </a:lnTo>
                  <a:lnTo>
                    <a:pt x="38" y="260"/>
                  </a:lnTo>
                  <a:lnTo>
                    <a:pt x="21" y="238"/>
                  </a:lnTo>
                  <a:lnTo>
                    <a:pt x="9" y="213"/>
                  </a:lnTo>
                  <a:lnTo>
                    <a:pt x="2" y="186"/>
                  </a:lnTo>
                  <a:lnTo>
                    <a:pt x="0" y="154"/>
                  </a:lnTo>
                  <a:lnTo>
                    <a:pt x="3" y="118"/>
                  </a:lnTo>
                  <a:lnTo>
                    <a:pt x="10" y="88"/>
                  </a:lnTo>
                  <a:lnTo>
                    <a:pt x="24" y="60"/>
                  </a:lnTo>
                  <a:lnTo>
                    <a:pt x="42" y="38"/>
                  </a:lnTo>
                  <a:lnTo>
                    <a:pt x="64" y="20"/>
                  </a:lnTo>
                  <a:lnTo>
                    <a:pt x="88" y="9"/>
                  </a:lnTo>
                  <a:lnTo>
                    <a:pt x="116" y="1"/>
                  </a:lnTo>
                  <a:lnTo>
                    <a:pt x="146"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5" name="Freeform 20"/>
            <p:cNvSpPr>
              <a:spLocks/>
            </p:cNvSpPr>
            <p:nvPr userDrawn="1"/>
          </p:nvSpPr>
          <p:spPr bwMode="auto">
            <a:xfrm>
              <a:off x="4450105" y="783233"/>
              <a:ext cx="219062" cy="269473"/>
            </a:xfrm>
            <a:custGeom>
              <a:avLst/>
              <a:gdLst>
                <a:gd name="T0" fmla="*/ 141 w 239"/>
                <a:gd name="T1" fmla="*/ 0 h 294"/>
                <a:gd name="T2" fmla="*/ 165 w 239"/>
                <a:gd name="T3" fmla="*/ 1 h 294"/>
                <a:gd name="T4" fmla="*/ 184 w 239"/>
                <a:gd name="T5" fmla="*/ 7 h 294"/>
                <a:gd name="T6" fmla="*/ 200 w 239"/>
                <a:gd name="T7" fmla="*/ 16 h 294"/>
                <a:gd name="T8" fmla="*/ 214 w 239"/>
                <a:gd name="T9" fmla="*/ 30 h 294"/>
                <a:gd name="T10" fmla="*/ 225 w 239"/>
                <a:gd name="T11" fmla="*/ 48 h 294"/>
                <a:gd name="T12" fmla="*/ 233 w 239"/>
                <a:gd name="T13" fmla="*/ 67 h 294"/>
                <a:gd name="T14" fmla="*/ 237 w 239"/>
                <a:gd name="T15" fmla="*/ 92 h 294"/>
                <a:gd name="T16" fmla="*/ 239 w 239"/>
                <a:gd name="T17" fmla="*/ 118 h 294"/>
                <a:gd name="T18" fmla="*/ 239 w 239"/>
                <a:gd name="T19" fmla="*/ 294 h 294"/>
                <a:gd name="T20" fmla="*/ 192 w 239"/>
                <a:gd name="T21" fmla="*/ 294 h 294"/>
                <a:gd name="T22" fmla="*/ 192 w 239"/>
                <a:gd name="T23" fmla="*/ 131 h 294"/>
                <a:gd name="T24" fmla="*/ 191 w 239"/>
                <a:gd name="T25" fmla="*/ 103 h 294"/>
                <a:gd name="T26" fmla="*/ 185 w 239"/>
                <a:gd name="T27" fmla="*/ 80 h 294"/>
                <a:gd name="T28" fmla="*/ 176 w 239"/>
                <a:gd name="T29" fmla="*/ 62 h 294"/>
                <a:gd name="T30" fmla="*/ 163 w 239"/>
                <a:gd name="T31" fmla="*/ 49 h 294"/>
                <a:gd name="T32" fmla="*/ 147 w 239"/>
                <a:gd name="T33" fmla="*/ 41 h 294"/>
                <a:gd name="T34" fmla="*/ 126 w 239"/>
                <a:gd name="T35" fmla="*/ 38 h 294"/>
                <a:gd name="T36" fmla="*/ 104 w 239"/>
                <a:gd name="T37" fmla="*/ 41 h 294"/>
                <a:gd name="T38" fmla="*/ 85 w 239"/>
                <a:gd name="T39" fmla="*/ 51 h 294"/>
                <a:gd name="T40" fmla="*/ 68 w 239"/>
                <a:gd name="T41" fmla="*/ 64 h 294"/>
                <a:gd name="T42" fmla="*/ 56 w 239"/>
                <a:gd name="T43" fmla="*/ 84 h 294"/>
                <a:gd name="T44" fmla="*/ 49 w 239"/>
                <a:gd name="T45" fmla="*/ 106 h 294"/>
                <a:gd name="T46" fmla="*/ 46 w 239"/>
                <a:gd name="T47" fmla="*/ 131 h 294"/>
                <a:gd name="T48" fmla="*/ 46 w 239"/>
                <a:gd name="T49" fmla="*/ 294 h 294"/>
                <a:gd name="T50" fmla="*/ 0 w 239"/>
                <a:gd name="T51" fmla="*/ 294 h 294"/>
                <a:gd name="T52" fmla="*/ 0 w 239"/>
                <a:gd name="T53" fmla="*/ 7 h 294"/>
                <a:gd name="T54" fmla="*/ 46 w 239"/>
                <a:gd name="T55" fmla="*/ 7 h 294"/>
                <a:gd name="T56" fmla="*/ 46 w 239"/>
                <a:gd name="T57" fmla="*/ 55 h 294"/>
                <a:gd name="T58" fmla="*/ 46 w 239"/>
                <a:gd name="T59" fmla="*/ 55 h 294"/>
                <a:gd name="T60" fmla="*/ 66 w 239"/>
                <a:gd name="T61" fmla="*/ 30 h 294"/>
                <a:gd name="T62" fmla="*/ 86 w 239"/>
                <a:gd name="T63" fmla="*/ 13 h 294"/>
                <a:gd name="T64" fmla="*/ 112 w 239"/>
                <a:gd name="T65" fmla="*/ 2 h 294"/>
                <a:gd name="T66" fmla="*/ 141 w 239"/>
                <a:gd name="T67"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 h="294">
                  <a:moveTo>
                    <a:pt x="141" y="0"/>
                  </a:moveTo>
                  <a:lnTo>
                    <a:pt x="165" y="1"/>
                  </a:lnTo>
                  <a:lnTo>
                    <a:pt x="184" y="7"/>
                  </a:lnTo>
                  <a:lnTo>
                    <a:pt x="200" y="16"/>
                  </a:lnTo>
                  <a:lnTo>
                    <a:pt x="214" y="30"/>
                  </a:lnTo>
                  <a:lnTo>
                    <a:pt x="225" y="48"/>
                  </a:lnTo>
                  <a:lnTo>
                    <a:pt x="233" y="67"/>
                  </a:lnTo>
                  <a:lnTo>
                    <a:pt x="237" y="92"/>
                  </a:lnTo>
                  <a:lnTo>
                    <a:pt x="239" y="118"/>
                  </a:lnTo>
                  <a:lnTo>
                    <a:pt x="239" y="294"/>
                  </a:lnTo>
                  <a:lnTo>
                    <a:pt x="192" y="294"/>
                  </a:lnTo>
                  <a:lnTo>
                    <a:pt x="192" y="131"/>
                  </a:lnTo>
                  <a:lnTo>
                    <a:pt x="191" y="103"/>
                  </a:lnTo>
                  <a:lnTo>
                    <a:pt x="185" y="80"/>
                  </a:lnTo>
                  <a:lnTo>
                    <a:pt x="176" y="62"/>
                  </a:lnTo>
                  <a:lnTo>
                    <a:pt x="163" y="49"/>
                  </a:lnTo>
                  <a:lnTo>
                    <a:pt x="147" y="41"/>
                  </a:lnTo>
                  <a:lnTo>
                    <a:pt x="126" y="38"/>
                  </a:lnTo>
                  <a:lnTo>
                    <a:pt x="104" y="41"/>
                  </a:lnTo>
                  <a:lnTo>
                    <a:pt x="85" y="51"/>
                  </a:lnTo>
                  <a:lnTo>
                    <a:pt x="68" y="64"/>
                  </a:lnTo>
                  <a:lnTo>
                    <a:pt x="56" y="84"/>
                  </a:lnTo>
                  <a:lnTo>
                    <a:pt x="49" y="106"/>
                  </a:lnTo>
                  <a:lnTo>
                    <a:pt x="46" y="131"/>
                  </a:lnTo>
                  <a:lnTo>
                    <a:pt x="46" y="294"/>
                  </a:lnTo>
                  <a:lnTo>
                    <a:pt x="0" y="294"/>
                  </a:lnTo>
                  <a:lnTo>
                    <a:pt x="0" y="7"/>
                  </a:lnTo>
                  <a:lnTo>
                    <a:pt x="46" y="7"/>
                  </a:lnTo>
                  <a:lnTo>
                    <a:pt x="46" y="55"/>
                  </a:lnTo>
                  <a:lnTo>
                    <a:pt x="46" y="55"/>
                  </a:lnTo>
                  <a:lnTo>
                    <a:pt x="66" y="30"/>
                  </a:lnTo>
                  <a:lnTo>
                    <a:pt x="86" y="13"/>
                  </a:lnTo>
                  <a:lnTo>
                    <a:pt x="112" y="2"/>
                  </a:lnTo>
                  <a:lnTo>
                    <a:pt x="141"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6" name="Freeform 21"/>
            <p:cNvSpPr>
              <a:spLocks noEditPoints="1"/>
            </p:cNvSpPr>
            <p:nvPr userDrawn="1"/>
          </p:nvSpPr>
          <p:spPr bwMode="auto">
            <a:xfrm>
              <a:off x="4707663" y="783233"/>
              <a:ext cx="230061" cy="275890"/>
            </a:xfrm>
            <a:custGeom>
              <a:avLst/>
              <a:gdLst>
                <a:gd name="T0" fmla="*/ 132 w 251"/>
                <a:gd name="T1" fmla="*/ 38 h 301"/>
                <a:gd name="T2" fmla="*/ 110 w 251"/>
                <a:gd name="T3" fmla="*/ 41 h 301"/>
                <a:gd name="T4" fmla="*/ 93 w 251"/>
                <a:gd name="T5" fmla="*/ 49 h 301"/>
                <a:gd name="T6" fmla="*/ 76 w 251"/>
                <a:gd name="T7" fmla="*/ 62 h 301"/>
                <a:gd name="T8" fmla="*/ 64 w 251"/>
                <a:gd name="T9" fmla="*/ 80 h 301"/>
                <a:gd name="T10" fmla="*/ 54 w 251"/>
                <a:gd name="T11" fmla="*/ 99 h 301"/>
                <a:gd name="T12" fmla="*/ 49 w 251"/>
                <a:gd name="T13" fmla="*/ 124 h 301"/>
                <a:gd name="T14" fmla="*/ 204 w 251"/>
                <a:gd name="T15" fmla="*/ 124 h 301"/>
                <a:gd name="T16" fmla="*/ 201 w 251"/>
                <a:gd name="T17" fmla="*/ 99 h 301"/>
                <a:gd name="T18" fmla="*/ 196 w 251"/>
                <a:gd name="T19" fmla="*/ 78 h 301"/>
                <a:gd name="T20" fmla="*/ 185 w 251"/>
                <a:gd name="T21" fmla="*/ 62 h 301"/>
                <a:gd name="T22" fmla="*/ 171 w 251"/>
                <a:gd name="T23" fmla="*/ 49 h 301"/>
                <a:gd name="T24" fmla="*/ 153 w 251"/>
                <a:gd name="T25" fmla="*/ 41 h 301"/>
                <a:gd name="T26" fmla="*/ 132 w 251"/>
                <a:gd name="T27" fmla="*/ 38 h 301"/>
                <a:gd name="T28" fmla="*/ 132 w 251"/>
                <a:gd name="T29" fmla="*/ 0 h 301"/>
                <a:gd name="T30" fmla="*/ 160 w 251"/>
                <a:gd name="T31" fmla="*/ 2 h 301"/>
                <a:gd name="T32" fmla="*/ 183 w 251"/>
                <a:gd name="T33" fmla="*/ 9 h 301"/>
                <a:gd name="T34" fmla="*/ 204 w 251"/>
                <a:gd name="T35" fmla="*/ 22 h 301"/>
                <a:gd name="T36" fmla="*/ 222 w 251"/>
                <a:gd name="T37" fmla="*/ 38 h 301"/>
                <a:gd name="T38" fmla="*/ 234 w 251"/>
                <a:gd name="T39" fmla="*/ 59 h 301"/>
                <a:gd name="T40" fmla="*/ 244 w 251"/>
                <a:gd name="T41" fmla="*/ 82 h 301"/>
                <a:gd name="T42" fmla="*/ 249 w 251"/>
                <a:gd name="T43" fmla="*/ 108 h 301"/>
                <a:gd name="T44" fmla="*/ 251 w 251"/>
                <a:gd name="T45" fmla="*/ 137 h 301"/>
                <a:gd name="T46" fmla="*/ 251 w 251"/>
                <a:gd name="T47" fmla="*/ 162 h 301"/>
                <a:gd name="T48" fmla="*/ 47 w 251"/>
                <a:gd name="T49" fmla="*/ 162 h 301"/>
                <a:gd name="T50" fmla="*/ 51 w 251"/>
                <a:gd name="T51" fmla="*/ 192 h 301"/>
                <a:gd name="T52" fmla="*/ 60 w 251"/>
                <a:gd name="T53" fmla="*/ 217 h 301"/>
                <a:gd name="T54" fmla="*/ 73 w 251"/>
                <a:gd name="T55" fmla="*/ 237 h 301"/>
                <a:gd name="T56" fmla="*/ 93 w 251"/>
                <a:gd name="T57" fmla="*/ 250 h 301"/>
                <a:gd name="T58" fmla="*/ 115 w 251"/>
                <a:gd name="T59" fmla="*/ 260 h 301"/>
                <a:gd name="T60" fmla="*/ 142 w 251"/>
                <a:gd name="T61" fmla="*/ 263 h 301"/>
                <a:gd name="T62" fmla="*/ 174 w 251"/>
                <a:gd name="T63" fmla="*/ 259 h 301"/>
                <a:gd name="T64" fmla="*/ 203 w 251"/>
                <a:gd name="T65" fmla="*/ 249 h 301"/>
                <a:gd name="T66" fmla="*/ 231 w 251"/>
                <a:gd name="T67" fmla="*/ 231 h 301"/>
                <a:gd name="T68" fmla="*/ 231 w 251"/>
                <a:gd name="T69" fmla="*/ 274 h 301"/>
                <a:gd name="T70" fmla="*/ 211 w 251"/>
                <a:gd name="T71" fmla="*/ 286 h 301"/>
                <a:gd name="T72" fmla="*/ 187 w 251"/>
                <a:gd name="T73" fmla="*/ 294 h 301"/>
                <a:gd name="T74" fmla="*/ 160 w 251"/>
                <a:gd name="T75" fmla="*/ 300 h 301"/>
                <a:gd name="T76" fmla="*/ 131 w 251"/>
                <a:gd name="T77" fmla="*/ 301 h 301"/>
                <a:gd name="T78" fmla="*/ 102 w 251"/>
                <a:gd name="T79" fmla="*/ 300 h 301"/>
                <a:gd name="T80" fmla="*/ 77 w 251"/>
                <a:gd name="T81" fmla="*/ 293 h 301"/>
                <a:gd name="T82" fmla="*/ 55 w 251"/>
                <a:gd name="T83" fmla="*/ 281 h 301"/>
                <a:gd name="T84" fmla="*/ 38 w 251"/>
                <a:gd name="T85" fmla="*/ 264 h 301"/>
                <a:gd name="T86" fmla="*/ 21 w 251"/>
                <a:gd name="T87" fmla="*/ 243 h 301"/>
                <a:gd name="T88" fmla="*/ 9 w 251"/>
                <a:gd name="T89" fmla="*/ 217 h 301"/>
                <a:gd name="T90" fmla="*/ 2 w 251"/>
                <a:gd name="T91" fmla="*/ 187 h 301"/>
                <a:gd name="T92" fmla="*/ 0 w 251"/>
                <a:gd name="T93" fmla="*/ 151 h 301"/>
                <a:gd name="T94" fmla="*/ 2 w 251"/>
                <a:gd name="T95" fmla="*/ 118 h 301"/>
                <a:gd name="T96" fmla="*/ 10 w 251"/>
                <a:gd name="T97" fmla="*/ 89 h 301"/>
                <a:gd name="T98" fmla="*/ 22 w 251"/>
                <a:gd name="T99" fmla="*/ 63 h 301"/>
                <a:gd name="T100" fmla="*/ 40 w 251"/>
                <a:gd name="T101" fmla="*/ 40 h 301"/>
                <a:gd name="T102" fmla="*/ 60 w 251"/>
                <a:gd name="T103" fmla="*/ 22 h 301"/>
                <a:gd name="T104" fmla="*/ 82 w 251"/>
                <a:gd name="T105" fmla="*/ 9 h 301"/>
                <a:gd name="T106" fmla="*/ 106 w 251"/>
                <a:gd name="T107" fmla="*/ 2 h 301"/>
                <a:gd name="T108" fmla="*/ 132 w 251"/>
                <a:gd name="T109" fmla="*/ 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1" h="301">
                  <a:moveTo>
                    <a:pt x="132" y="38"/>
                  </a:moveTo>
                  <a:lnTo>
                    <a:pt x="110" y="41"/>
                  </a:lnTo>
                  <a:lnTo>
                    <a:pt x="93" y="49"/>
                  </a:lnTo>
                  <a:lnTo>
                    <a:pt x="76" y="62"/>
                  </a:lnTo>
                  <a:lnTo>
                    <a:pt x="64" y="80"/>
                  </a:lnTo>
                  <a:lnTo>
                    <a:pt x="54" y="99"/>
                  </a:lnTo>
                  <a:lnTo>
                    <a:pt x="49" y="124"/>
                  </a:lnTo>
                  <a:lnTo>
                    <a:pt x="204" y="124"/>
                  </a:lnTo>
                  <a:lnTo>
                    <a:pt x="201" y="99"/>
                  </a:lnTo>
                  <a:lnTo>
                    <a:pt x="196" y="78"/>
                  </a:lnTo>
                  <a:lnTo>
                    <a:pt x="185" y="62"/>
                  </a:lnTo>
                  <a:lnTo>
                    <a:pt x="171" y="49"/>
                  </a:lnTo>
                  <a:lnTo>
                    <a:pt x="153" y="41"/>
                  </a:lnTo>
                  <a:lnTo>
                    <a:pt x="132" y="38"/>
                  </a:lnTo>
                  <a:close/>
                  <a:moveTo>
                    <a:pt x="132" y="0"/>
                  </a:moveTo>
                  <a:lnTo>
                    <a:pt x="160" y="2"/>
                  </a:lnTo>
                  <a:lnTo>
                    <a:pt x="183" y="9"/>
                  </a:lnTo>
                  <a:lnTo>
                    <a:pt x="204" y="22"/>
                  </a:lnTo>
                  <a:lnTo>
                    <a:pt x="222" y="38"/>
                  </a:lnTo>
                  <a:lnTo>
                    <a:pt x="234" y="59"/>
                  </a:lnTo>
                  <a:lnTo>
                    <a:pt x="244" y="82"/>
                  </a:lnTo>
                  <a:lnTo>
                    <a:pt x="249" y="108"/>
                  </a:lnTo>
                  <a:lnTo>
                    <a:pt x="251" y="137"/>
                  </a:lnTo>
                  <a:lnTo>
                    <a:pt x="251" y="162"/>
                  </a:lnTo>
                  <a:lnTo>
                    <a:pt x="47" y="162"/>
                  </a:lnTo>
                  <a:lnTo>
                    <a:pt x="51" y="192"/>
                  </a:lnTo>
                  <a:lnTo>
                    <a:pt x="60" y="217"/>
                  </a:lnTo>
                  <a:lnTo>
                    <a:pt x="73" y="237"/>
                  </a:lnTo>
                  <a:lnTo>
                    <a:pt x="93" y="250"/>
                  </a:lnTo>
                  <a:lnTo>
                    <a:pt x="115" y="260"/>
                  </a:lnTo>
                  <a:lnTo>
                    <a:pt x="142" y="263"/>
                  </a:lnTo>
                  <a:lnTo>
                    <a:pt x="174" y="259"/>
                  </a:lnTo>
                  <a:lnTo>
                    <a:pt x="203" y="249"/>
                  </a:lnTo>
                  <a:lnTo>
                    <a:pt x="231" y="231"/>
                  </a:lnTo>
                  <a:lnTo>
                    <a:pt x="231" y="274"/>
                  </a:lnTo>
                  <a:lnTo>
                    <a:pt x="211" y="286"/>
                  </a:lnTo>
                  <a:lnTo>
                    <a:pt x="187" y="294"/>
                  </a:lnTo>
                  <a:lnTo>
                    <a:pt x="160" y="300"/>
                  </a:lnTo>
                  <a:lnTo>
                    <a:pt x="131" y="301"/>
                  </a:lnTo>
                  <a:lnTo>
                    <a:pt x="102" y="300"/>
                  </a:lnTo>
                  <a:lnTo>
                    <a:pt x="77" y="293"/>
                  </a:lnTo>
                  <a:lnTo>
                    <a:pt x="55" y="281"/>
                  </a:lnTo>
                  <a:lnTo>
                    <a:pt x="38" y="264"/>
                  </a:lnTo>
                  <a:lnTo>
                    <a:pt x="21" y="243"/>
                  </a:lnTo>
                  <a:lnTo>
                    <a:pt x="9" y="217"/>
                  </a:lnTo>
                  <a:lnTo>
                    <a:pt x="2" y="187"/>
                  </a:lnTo>
                  <a:lnTo>
                    <a:pt x="0" y="151"/>
                  </a:lnTo>
                  <a:lnTo>
                    <a:pt x="2" y="118"/>
                  </a:lnTo>
                  <a:lnTo>
                    <a:pt x="10" y="89"/>
                  </a:lnTo>
                  <a:lnTo>
                    <a:pt x="22" y="63"/>
                  </a:lnTo>
                  <a:lnTo>
                    <a:pt x="40" y="40"/>
                  </a:lnTo>
                  <a:lnTo>
                    <a:pt x="60" y="22"/>
                  </a:lnTo>
                  <a:lnTo>
                    <a:pt x="82" y="9"/>
                  </a:lnTo>
                  <a:lnTo>
                    <a:pt x="106" y="2"/>
                  </a:lnTo>
                  <a:lnTo>
                    <a:pt x="132"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7" name="Freeform 22"/>
            <p:cNvSpPr>
              <a:spLocks noEditPoints="1"/>
            </p:cNvSpPr>
            <p:nvPr userDrawn="1"/>
          </p:nvSpPr>
          <p:spPr bwMode="auto">
            <a:xfrm>
              <a:off x="1211840" y="991296"/>
              <a:ext cx="53161" cy="53161"/>
            </a:xfrm>
            <a:custGeom>
              <a:avLst/>
              <a:gdLst>
                <a:gd name="T0" fmla="*/ 22 w 58"/>
                <a:gd name="T1" fmla="*/ 27 h 58"/>
                <a:gd name="T2" fmla="*/ 32 w 58"/>
                <a:gd name="T3" fmla="*/ 27 h 58"/>
                <a:gd name="T4" fmla="*/ 36 w 58"/>
                <a:gd name="T5" fmla="*/ 23 h 58"/>
                <a:gd name="T6" fmla="*/ 36 w 58"/>
                <a:gd name="T7" fmla="*/ 18 h 58"/>
                <a:gd name="T8" fmla="*/ 32 w 58"/>
                <a:gd name="T9" fmla="*/ 15 h 58"/>
                <a:gd name="T10" fmla="*/ 22 w 58"/>
                <a:gd name="T11" fmla="*/ 15 h 58"/>
                <a:gd name="T12" fmla="*/ 28 w 58"/>
                <a:gd name="T13" fmla="*/ 10 h 58"/>
                <a:gd name="T14" fmla="*/ 36 w 58"/>
                <a:gd name="T15" fmla="*/ 11 h 58"/>
                <a:gd name="T16" fmla="*/ 41 w 58"/>
                <a:gd name="T17" fmla="*/ 16 h 58"/>
                <a:gd name="T18" fmla="*/ 41 w 58"/>
                <a:gd name="T19" fmla="*/ 23 h 58"/>
                <a:gd name="T20" fmla="*/ 36 w 58"/>
                <a:gd name="T21" fmla="*/ 29 h 58"/>
                <a:gd name="T22" fmla="*/ 32 w 58"/>
                <a:gd name="T23" fmla="*/ 30 h 58"/>
                <a:gd name="T24" fmla="*/ 36 w 58"/>
                <a:gd name="T25" fmla="*/ 34 h 58"/>
                <a:gd name="T26" fmla="*/ 43 w 58"/>
                <a:gd name="T27" fmla="*/ 47 h 58"/>
                <a:gd name="T28" fmla="*/ 33 w 58"/>
                <a:gd name="T29" fmla="*/ 38 h 58"/>
                <a:gd name="T30" fmla="*/ 29 w 58"/>
                <a:gd name="T31" fmla="*/ 33 h 58"/>
                <a:gd name="T32" fmla="*/ 22 w 58"/>
                <a:gd name="T33" fmla="*/ 32 h 58"/>
                <a:gd name="T34" fmla="*/ 18 w 58"/>
                <a:gd name="T35" fmla="*/ 47 h 58"/>
                <a:gd name="T36" fmla="*/ 29 w 58"/>
                <a:gd name="T37" fmla="*/ 3 h 58"/>
                <a:gd name="T38" fmla="*/ 15 w 58"/>
                <a:gd name="T39" fmla="*/ 7 h 58"/>
                <a:gd name="T40" fmla="*/ 7 w 58"/>
                <a:gd name="T41" fmla="*/ 16 h 58"/>
                <a:gd name="T42" fmla="*/ 3 w 58"/>
                <a:gd name="T43" fmla="*/ 29 h 58"/>
                <a:gd name="T44" fmla="*/ 7 w 58"/>
                <a:gd name="T45" fmla="*/ 43 h 58"/>
                <a:gd name="T46" fmla="*/ 17 w 58"/>
                <a:gd name="T47" fmla="*/ 52 h 58"/>
                <a:gd name="T48" fmla="*/ 29 w 58"/>
                <a:gd name="T49" fmla="*/ 55 h 58"/>
                <a:gd name="T50" fmla="*/ 41 w 58"/>
                <a:gd name="T51" fmla="*/ 52 h 58"/>
                <a:gd name="T52" fmla="*/ 51 w 58"/>
                <a:gd name="T53" fmla="*/ 43 h 58"/>
                <a:gd name="T54" fmla="*/ 55 w 58"/>
                <a:gd name="T55" fmla="*/ 29 h 58"/>
                <a:gd name="T56" fmla="*/ 51 w 58"/>
                <a:gd name="T57" fmla="*/ 16 h 58"/>
                <a:gd name="T58" fmla="*/ 41 w 58"/>
                <a:gd name="T59" fmla="*/ 7 h 58"/>
                <a:gd name="T60" fmla="*/ 29 w 58"/>
                <a:gd name="T61" fmla="*/ 3 h 58"/>
                <a:gd name="T62" fmla="*/ 37 w 58"/>
                <a:gd name="T63" fmla="*/ 1 h 58"/>
                <a:gd name="T64" fmla="*/ 50 w 58"/>
                <a:gd name="T65" fmla="*/ 8 h 58"/>
                <a:gd name="T66" fmla="*/ 56 w 58"/>
                <a:gd name="T67" fmla="*/ 18 h 58"/>
                <a:gd name="T68" fmla="*/ 58 w 58"/>
                <a:gd name="T69" fmla="*/ 29 h 58"/>
                <a:gd name="T70" fmla="*/ 56 w 58"/>
                <a:gd name="T71" fmla="*/ 40 h 58"/>
                <a:gd name="T72" fmla="*/ 50 w 58"/>
                <a:gd name="T73" fmla="*/ 50 h 58"/>
                <a:gd name="T74" fmla="*/ 37 w 58"/>
                <a:gd name="T75" fmla="*/ 58 h 58"/>
                <a:gd name="T76" fmla="*/ 23 w 58"/>
                <a:gd name="T77" fmla="*/ 58 h 58"/>
                <a:gd name="T78" fmla="*/ 12 w 58"/>
                <a:gd name="T79" fmla="*/ 54 h 58"/>
                <a:gd name="T80" fmla="*/ 4 w 58"/>
                <a:gd name="T81" fmla="*/ 45 h 58"/>
                <a:gd name="T82" fmla="*/ 0 w 58"/>
                <a:gd name="T83" fmla="*/ 36 h 58"/>
                <a:gd name="T84" fmla="*/ 0 w 58"/>
                <a:gd name="T85" fmla="*/ 22 h 58"/>
                <a:gd name="T86" fmla="*/ 8 w 58"/>
                <a:gd name="T87" fmla="*/ 8 h 58"/>
                <a:gd name="T88" fmla="*/ 18 w 58"/>
                <a:gd name="T89" fmla="*/ 3 h 58"/>
                <a:gd name="T90" fmla="*/ 29 w 58"/>
                <a:gd name="T9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 h="58">
                  <a:moveTo>
                    <a:pt x="22" y="15"/>
                  </a:moveTo>
                  <a:lnTo>
                    <a:pt x="22" y="27"/>
                  </a:lnTo>
                  <a:lnTo>
                    <a:pt x="29" y="27"/>
                  </a:lnTo>
                  <a:lnTo>
                    <a:pt x="32" y="27"/>
                  </a:lnTo>
                  <a:lnTo>
                    <a:pt x="34" y="26"/>
                  </a:lnTo>
                  <a:lnTo>
                    <a:pt x="36" y="23"/>
                  </a:lnTo>
                  <a:lnTo>
                    <a:pt x="36" y="21"/>
                  </a:lnTo>
                  <a:lnTo>
                    <a:pt x="36" y="18"/>
                  </a:lnTo>
                  <a:lnTo>
                    <a:pt x="34" y="16"/>
                  </a:lnTo>
                  <a:lnTo>
                    <a:pt x="32" y="15"/>
                  </a:lnTo>
                  <a:lnTo>
                    <a:pt x="28" y="15"/>
                  </a:lnTo>
                  <a:lnTo>
                    <a:pt x="22" y="15"/>
                  </a:lnTo>
                  <a:close/>
                  <a:moveTo>
                    <a:pt x="18" y="10"/>
                  </a:moveTo>
                  <a:lnTo>
                    <a:pt x="28" y="10"/>
                  </a:lnTo>
                  <a:lnTo>
                    <a:pt x="32" y="11"/>
                  </a:lnTo>
                  <a:lnTo>
                    <a:pt x="36" y="11"/>
                  </a:lnTo>
                  <a:lnTo>
                    <a:pt x="39" y="14"/>
                  </a:lnTo>
                  <a:lnTo>
                    <a:pt x="41" y="16"/>
                  </a:lnTo>
                  <a:lnTo>
                    <a:pt x="41" y="21"/>
                  </a:lnTo>
                  <a:lnTo>
                    <a:pt x="41" y="23"/>
                  </a:lnTo>
                  <a:lnTo>
                    <a:pt x="39" y="27"/>
                  </a:lnTo>
                  <a:lnTo>
                    <a:pt x="36" y="29"/>
                  </a:lnTo>
                  <a:lnTo>
                    <a:pt x="32" y="30"/>
                  </a:lnTo>
                  <a:lnTo>
                    <a:pt x="32" y="30"/>
                  </a:lnTo>
                  <a:lnTo>
                    <a:pt x="34" y="32"/>
                  </a:lnTo>
                  <a:lnTo>
                    <a:pt x="36" y="34"/>
                  </a:lnTo>
                  <a:lnTo>
                    <a:pt x="39" y="37"/>
                  </a:lnTo>
                  <a:lnTo>
                    <a:pt x="43" y="47"/>
                  </a:lnTo>
                  <a:lnTo>
                    <a:pt x="37" y="47"/>
                  </a:lnTo>
                  <a:lnTo>
                    <a:pt x="33" y="38"/>
                  </a:lnTo>
                  <a:lnTo>
                    <a:pt x="30" y="34"/>
                  </a:lnTo>
                  <a:lnTo>
                    <a:pt x="29" y="33"/>
                  </a:lnTo>
                  <a:lnTo>
                    <a:pt x="26" y="32"/>
                  </a:lnTo>
                  <a:lnTo>
                    <a:pt x="22" y="32"/>
                  </a:lnTo>
                  <a:lnTo>
                    <a:pt x="22" y="47"/>
                  </a:lnTo>
                  <a:lnTo>
                    <a:pt x="18" y="47"/>
                  </a:lnTo>
                  <a:lnTo>
                    <a:pt x="18" y="10"/>
                  </a:lnTo>
                  <a:close/>
                  <a:moveTo>
                    <a:pt x="29" y="3"/>
                  </a:moveTo>
                  <a:lnTo>
                    <a:pt x="22" y="4"/>
                  </a:lnTo>
                  <a:lnTo>
                    <a:pt x="15" y="7"/>
                  </a:lnTo>
                  <a:lnTo>
                    <a:pt x="11" y="11"/>
                  </a:lnTo>
                  <a:lnTo>
                    <a:pt x="7" y="16"/>
                  </a:lnTo>
                  <a:lnTo>
                    <a:pt x="4" y="22"/>
                  </a:lnTo>
                  <a:lnTo>
                    <a:pt x="3" y="29"/>
                  </a:lnTo>
                  <a:lnTo>
                    <a:pt x="4" y="36"/>
                  </a:lnTo>
                  <a:lnTo>
                    <a:pt x="7" y="43"/>
                  </a:lnTo>
                  <a:lnTo>
                    <a:pt x="11" y="48"/>
                  </a:lnTo>
                  <a:lnTo>
                    <a:pt x="17" y="52"/>
                  </a:lnTo>
                  <a:lnTo>
                    <a:pt x="22" y="54"/>
                  </a:lnTo>
                  <a:lnTo>
                    <a:pt x="29" y="55"/>
                  </a:lnTo>
                  <a:lnTo>
                    <a:pt x="36" y="54"/>
                  </a:lnTo>
                  <a:lnTo>
                    <a:pt x="41" y="52"/>
                  </a:lnTo>
                  <a:lnTo>
                    <a:pt x="47" y="48"/>
                  </a:lnTo>
                  <a:lnTo>
                    <a:pt x="51" y="43"/>
                  </a:lnTo>
                  <a:lnTo>
                    <a:pt x="54" y="36"/>
                  </a:lnTo>
                  <a:lnTo>
                    <a:pt x="55" y="29"/>
                  </a:lnTo>
                  <a:lnTo>
                    <a:pt x="54" y="22"/>
                  </a:lnTo>
                  <a:lnTo>
                    <a:pt x="51" y="16"/>
                  </a:lnTo>
                  <a:lnTo>
                    <a:pt x="47" y="11"/>
                  </a:lnTo>
                  <a:lnTo>
                    <a:pt x="41" y="7"/>
                  </a:lnTo>
                  <a:lnTo>
                    <a:pt x="36" y="4"/>
                  </a:lnTo>
                  <a:lnTo>
                    <a:pt x="29" y="3"/>
                  </a:lnTo>
                  <a:close/>
                  <a:moveTo>
                    <a:pt x="29" y="0"/>
                  </a:moveTo>
                  <a:lnTo>
                    <a:pt x="37" y="1"/>
                  </a:lnTo>
                  <a:lnTo>
                    <a:pt x="44" y="4"/>
                  </a:lnTo>
                  <a:lnTo>
                    <a:pt x="50" y="8"/>
                  </a:lnTo>
                  <a:lnTo>
                    <a:pt x="54" y="12"/>
                  </a:lnTo>
                  <a:lnTo>
                    <a:pt x="56" y="18"/>
                  </a:lnTo>
                  <a:lnTo>
                    <a:pt x="58" y="23"/>
                  </a:lnTo>
                  <a:lnTo>
                    <a:pt x="58" y="29"/>
                  </a:lnTo>
                  <a:lnTo>
                    <a:pt x="58" y="34"/>
                  </a:lnTo>
                  <a:lnTo>
                    <a:pt x="56" y="40"/>
                  </a:lnTo>
                  <a:lnTo>
                    <a:pt x="54" y="45"/>
                  </a:lnTo>
                  <a:lnTo>
                    <a:pt x="50" y="50"/>
                  </a:lnTo>
                  <a:lnTo>
                    <a:pt x="44" y="55"/>
                  </a:lnTo>
                  <a:lnTo>
                    <a:pt x="37" y="58"/>
                  </a:lnTo>
                  <a:lnTo>
                    <a:pt x="29" y="58"/>
                  </a:lnTo>
                  <a:lnTo>
                    <a:pt x="23" y="58"/>
                  </a:lnTo>
                  <a:lnTo>
                    <a:pt x="18" y="56"/>
                  </a:lnTo>
                  <a:lnTo>
                    <a:pt x="12" y="54"/>
                  </a:lnTo>
                  <a:lnTo>
                    <a:pt x="8" y="50"/>
                  </a:lnTo>
                  <a:lnTo>
                    <a:pt x="4" y="45"/>
                  </a:lnTo>
                  <a:lnTo>
                    <a:pt x="1" y="41"/>
                  </a:lnTo>
                  <a:lnTo>
                    <a:pt x="0" y="36"/>
                  </a:lnTo>
                  <a:lnTo>
                    <a:pt x="0" y="29"/>
                  </a:lnTo>
                  <a:lnTo>
                    <a:pt x="0" y="22"/>
                  </a:lnTo>
                  <a:lnTo>
                    <a:pt x="3" y="15"/>
                  </a:lnTo>
                  <a:lnTo>
                    <a:pt x="8" y="8"/>
                  </a:lnTo>
                  <a:lnTo>
                    <a:pt x="12" y="5"/>
                  </a:lnTo>
                  <a:lnTo>
                    <a:pt x="18" y="3"/>
                  </a:lnTo>
                  <a:lnTo>
                    <a:pt x="23" y="0"/>
                  </a:lnTo>
                  <a:lnTo>
                    <a:pt x="29"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8" name="Freeform 23"/>
            <p:cNvSpPr>
              <a:spLocks/>
            </p:cNvSpPr>
            <p:nvPr userDrawn="1"/>
          </p:nvSpPr>
          <p:spPr bwMode="auto">
            <a:xfrm>
              <a:off x="902037" y="683326"/>
              <a:ext cx="192481" cy="164984"/>
            </a:xfrm>
            <a:custGeom>
              <a:avLst/>
              <a:gdLst>
                <a:gd name="T0" fmla="*/ 125 w 210"/>
                <a:gd name="T1" fmla="*/ 0 h 180"/>
                <a:gd name="T2" fmla="*/ 146 w 210"/>
                <a:gd name="T3" fmla="*/ 1 h 180"/>
                <a:gd name="T4" fmla="*/ 164 w 210"/>
                <a:gd name="T5" fmla="*/ 5 h 180"/>
                <a:gd name="T6" fmla="*/ 181 w 210"/>
                <a:gd name="T7" fmla="*/ 12 h 180"/>
                <a:gd name="T8" fmla="*/ 197 w 210"/>
                <a:gd name="T9" fmla="*/ 20 h 180"/>
                <a:gd name="T10" fmla="*/ 210 w 210"/>
                <a:gd name="T11" fmla="*/ 30 h 180"/>
                <a:gd name="T12" fmla="*/ 168 w 210"/>
                <a:gd name="T13" fmla="*/ 180 h 180"/>
                <a:gd name="T14" fmla="*/ 153 w 210"/>
                <a:gd name="T15" fmla="*/ 172 h 180"/>
                <a:gd name="T16" fmla="*/ 137 w 210"/>
                <a:gd name="T17" fmla="*/ 164 h 180"/>
                <a:gd name="T18" fmla="*/ 121 w 210"/>
                <a:gd name="T19" fmla="*/ 157 h 180"/>
                <a:gd name="T20" fmla="*/ 102 w 210"/>
                <a:gd name="T21" fmla="*/ 153 h 180"/>
                <a:gd name="T22" fmla="*/ 81 w 210"/>
                <a:gd name="T23" fmla="*/ 151 h 180"/>
                <a:gd name="T24" fmla="*/ 58 w 210"/>
                <a:gd name="T25" fmla="*/ 154 h 180"/>
                <a:gd name="T26" fmla="*/ 30 w 210"/>
                <a:gd name="T27" fmla="*/ 160 h 180"/>
                <a:gd name="T28" fmla="*/ 0 w 210"/>
                <a:gd name="T29" fmla="*/ 171 h 180"/>
                <a:gd name="T30" fmla="*/ 44 w 210"/>
                <a:gd name="T31" fmla="*/ 19 h 180"/>
                <a:gd name="T32" fmla="*/ 74 w 210"/>
                <a:gd name="T33" fmla="*/ 8 h 180"/>
                <a:gd name="T34" fmla="*/ 102 w 210"/>
                <a:gd name="T35" fmla="*/ 3 h 180"/>
                <a:gd name="T36" fmla="*/ 125 w 210"/>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80">
                  <a:moveTo>
                    <a:pt x="125" y="0"/>
                  </a:moveTo>
                  <a:lnTo>
                    <a:pt x="146" y="1"/>
                  </a:lnTo>
                  <a:lnTo>
                    <a:pt x="164" y="5"/>
                  </a:lnTo>
                  <a:lnTo>
                    <a:pt x="181" y="12"/>
                  </a:lnTo>
                  <a:lnTo>
                    <a:pt x="197" y="20"/>
                  </a:lnTo>
                  <a:lnTo>
                    <a:pt x="210" y="30"/>
                  </a:lnTo>
                  <a:lnTo>
                    <a:pt x="168" y="180"/>
                  </a:lnTo>
                  <a:lnTo>
                    <a:pt x="153" y="172"/>
                  </a:lnTo>
                  <a:lnTo>
                    <a:pt x="137" y="164"/>
                  </a:lnTo>
                  <a:lnTo>
                    <a:pt x="121" y="157"/>
                  </a:lnTo>
                  <a:lnTo>
                    <a:pt x="102" y="153"/>
                  </a:lnTo>
                  <a:lnTo>
                    <a:pt x="81" y="151"/>
                  </a:lnTo>
                  <a:lnTo>
                    <a:pt x="58" y="154"/>
                  </a:lnTo>
                  <a:lnTo>
                    <a:pt x="30" y="160"/>
                  </a:lnTo>
                  <a:lnTo>
                    <a:pt x="0" y="171"/>
                  </a:lnTo>
                  <a:lnTo>
                    <a:pt x="44" y="19"/>
                  </a:lnTo>
                  <a:lnTo>
                    <a:pt x="74" y="8"/>
                  </a:lnTo>
                  <a:lnTo>
                    <a:pt x="102" y="3"/>
                  </a:lnTo>
                  <a:lnTo>
                    <a:pt x="125"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79" name="Freeform 24"/>
            <p:cNvSpPr>
              <a:spLocks/>
            </p:cNvSpPr>
            <p:nvPr userDrawn="1"/>
          </p:nvSpPr>
          <p:spPr bwMode="auto">
            <a:xfrm>
              <a:off x="858041" y="846476"/>
              <a:ext cx="189732" cy="164984"/>
            </a:xfrm>
            <a:custGeom>
              <a:avLst/>
              <a:gdLst>
                <a:gd name="T0" fmla="*/ 122 w 207"/>
                <a:gd name="T1" fmla="*/ 0 h 180"/>
                <a:gd name="T2" fmla="*/ 143 w 207"/>
                <a:gd name="T3" fmla="*/ 1 h 180"/>
                <a:gd name="T4" fmla="*/ 161 w 207"/>
                <a:gd name="T5" fmla="*/ 5 h 180"/>
                <a:gd name="T6" fmla="*/ 179 w 207"/>
                <a:gd name="T7" fmla="*/ 12 h 180"/>
                <a:gd name="T8" fmla="*/ 194 w 207"/>
                <a:gd name="T9" fmla="*/ 20 h 180"/>
                <a:gd name="T10" fmla="*/ 207 w 207"/>
                <a:gd name="T11" fmla="*/ 30 h 180"/>
                <a:gd name="T12" fmla="*/ 165 w 207"/>
                <a:gd name="T13" fmla="*/ 180 h 180"/>
                <a:gd name="T14" fmla="*/ 151 w 207"/>
                <a:gd name="T15" fmla="*/ 170 h 180"/>
                <a:gd name="T16" fmla="*/ 136 w 207"/>
                <a:gd name="T17" fmla="*/ 162 h 180"/>
                <a:gd name="T18" fmla="*/ 119 w 207"/>
                <a:gd name="T19" fmla="*/ 157 h 180"/>
                <a:gd name="T20" fmla="*/ 102 w 207"/>
                <a:gd name="T21" fmla="*/ 151 h 180"/>
                <a:gd name="T22" fmla="*/ 81 w 207"/>
                <a:gd name="T23" fmla="*/ 150 h 180"/>
                <a:gd name="T24" fmla="*/ 59 w 207"/>
                <a:gd name="T25" fmla="*/ 151 h 180"/>
                <a:gd name="T26" fmla="*/ 33 w 207"/>
                <a:gd name="T27" fmla="*/ 157 h 180"/>
                <a:gd name="T28" fmla="*/ 4 w 207"/>
                <a:gd name="T29" fmla="*/ 168 h 180"/>
                <a:gd name="T30" fmla="*/ 3 w 207"/>
                <a:gd name="T31" fmla="*/ 168 h 180"/>
                <a:gd name="T32" fmla="*/ 1 w 207"/>
                <a:gd name="T33" fmla="*/ 168 h 180"/>
                <a:gd name="T34" fmla="*/ 0 w 207"/>
                <a:gd name="T35" fmla="*/ 166 h 180"/>
                <a:gd name="T36" fmla="*/ 0 w 207"/>
                <a:gd name="T37" fmla="*/ 163 h 180"/>
                <a:gd name="T38" fmla="*/ 0 w 207"/>
                <a:gd name="T39" fmla="*/ 163 h 180"/>
                <a:gd name="T40" fmla="*/ 41 w 207"/>
                <a:gd name="T41" fmla="*/ 19 h 180"/>
                <a:gd name="T42" fmla="*/ 71 w 207"/>
                <a:gd name="T43" fmla="*/ 8 h 180"/>
                <a:gd name="T44" fmla="*/ 99 w 207"/>
                <a:gd name="T45" fmla="*/ 2 h 180"/>
                <a:gd name="T46" fmla="*/ 122 w 207"/>
                <a:gd name="T4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7" h="180">
                  <a:moveTo>
                    <a:pt x="122" y="0"/>
                  </a:moveTo>
                  <a:lnTo>
                    <a:pt x="143" y="1"/>
                  </a:lnTo>
                  <a:lnTo>
                    <a:pt x="161" y="5"/>
                  </a:lnTo>
                  <a:lnTo>
                    <a:pt x="179" y="12"/>
                  </a:lnTo>
                  <a:lnTo>
                    <a:pt x="194" y="20"/>
                  </a:lnTo>
                  <a:lnTo>
                    <a:pt x="207" y="30"/>
                  </a:lnTo>
                  <a:lnTo>
                    <a:pt x="165" y="180"/>
                  </a:lnTo>
                  <a:lnTo>
                    <a:pt x="151" y="170"/>
                  </a:lnTo>
                  <a:lnTo>
                    <a:pt x="136" y="162"/>
                  </a:lnTo>
                  <a:lnTo>
                    <a:pt x="119" y="157"/>
                  </a:lnTo>
                  <a:lnTo>
                    <a:pt x="102" y="151"/>
                  </a:lnTo>
                  <a:lnTo>
                    <a:pt x="81" y="150"/>
                  </a:lnTo>
                  <a:lnTo>
                    <a:pt x="59" y="151"/>
                  </a:lnTo>
                  <a:lnTo>
                    <a:pt x="33" y="157"/>
                  </a:lnTo>
                  <a:lnTo>
                    <a:pt x="4" y="168"/>
                  </a:lnTo>
                  <a:lnTo>
                    <a:pt x="3" y="168"/>
                  </a:lnTo>
                  <a:lnTo>
                    <a:pt x="1" y="168"/>
                  </a:lnTo>
                  <a:lnTo>
                    <a:pt x="0" y="166"/>
                  </a:lnTo>
                  <a:lnTo>
                    <a:pt x="0" y="163"/>
                  </a:lnTo>
                  <a:lnTo>
                    <a:pt x="0" y="163"/>
                  </a:lnTo>
                  <a:lnTo>
                    <a:pt x="41" y="19"/>
                  </a:lnTo>
                  <a:lnTo>
                    <a:pt x="71" y="8"/>
                  </a:lnTo>
                  <a:lnTo>
                    <a:pt x="99" y="2"/>
                  </a:lnTo>
                  <a:lnTo>
                    <a:pt x="122"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0" name="Freeform 25"/>
            <p:cNvSpPr>
              <a:spLocks/>
            </p:cNvSpPr>
            <p:nvPr userDrawn="1"/>
          </p:nvSpPr>
          <p:spPr bwMode="auto">
            <a:xfrm>
              <a:off x="1029442" y="887723"/>
              <a:ext cx="193398" cy="164984"/>
            </a:xfrm>
            <a:custGeom>
              <a:avLst/>
              <a:gdLst>
                <a:gd name="T0" fmla="*/ 44 w 211"/>
                <a:gd name="T1" fmla="*/ 0 h 180"/>
                <a:gd name="T2" fmla="*/ 58 w 211"/>
                <a:gd name="T3" fmla="*/ 10 h 180"/>
                <a:gd name="T4" fmla="*/ 73 w 211"/>
                <a:gd name="T5" fmla="*/ 18 h 180"/>
                <a:gd name="T6" fmla="*/ 91 w 211"/>
                <a:gd name="T7" fmla="*/ 23 h 180"/>
                <a:gd name="T8" fmla="*/ 108 w 211"/>
                <a:gd name="T9" fmla="*/ 29 h 180"/>
                <a:gd name="T10" fmla="*/ 129 w 211"/>
                <a:gd name="T11" fmla="*/ 29 h 180"/>
                <a:gd name="T12" fmla="*/ 154 w 211"/>
                <a:gd name="T13" fmla="*/ 28 h 180"/>
                <a:gd name="T14" fmla="*/ 180 w 211"/>
                <a:gd name="T15" fmla="*/ 21 h 180"/>
                <a:gd name="T16" fmla="*/ 211 w 211"/>
                <a:gd name="T17" fmla="*/ 10 h 180"/>
                <a:gd name="T18" fmla="*/ 167 w 211"/>
                <a:gd name="T19" fmla="*/ 161 h 180"/>
                <a:gd name="T20" fmla="*/ 137 w 211"/>
                <a:gd name="T21" fmla="*/ 172 h 180"/>
                <a:gd name="T22" fmla="*/ 110 w 211"/>
                <a:gd name="T23" fmla="*/ 178 h 180"/>
                <a:gd name="T24" fmla="*/ 86 w 211"/>
                <a:gd name="T25" fmla="*/ 180 h 180"/>
                <a:gd name="T26" fmla="*/ 66 w 211"/>
                <a:gd name="T27" fmla="*/ 179 h 180"/>
                <a:gd name="T28" fmla="*/ 47 w 211"/>
                <a:gd name="T29" fmla="*/ 175 h 180"/>
                <a:gd name="T30" fmla="*/ 30 w 211"/>
                <a:gd name="T31" fmla="*/ 168 h 180"/>
                <a:gd name="T32" fmla="*/ 15 w 211"/>
                <a:gd name="T33" fmla="*/ 160 h 180"/>
                <a:gd name="T34" fmla="*/ 0 w 211"/>
                <a:gd name="T35" fmla="*/ 150 h 180"/>
                <a:gd name="T36" fmla="*/ 44 w 211"/>
                <a:gd name="T3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0">
                  <a:moveTo>
                    <a:pt x="44" y="0"/>
                  </a:moveTo>
                  <a:lnTo>
                    <a:pt x="58" y="10"/>
                  </a:lnTo>
                  <a:lnTo>
                    <a:pt x="73" y="18"/>
                  </a:lnTo>
                  <a:lnTo>
                    <a:pt x="91" y="23"/>
                  </a:lnTo>
                  <a:lnTo>
                    <a:pt x="108" y="29"/>
                  </a:lnTo>
                  <a:lnTo>
                    <a:pt x="129" y="29"/>
                  </a:lnTo>
                  <a:lnTo>
                    <a:pt x="154" y="28"/>
                  </a:lnTo>
                  <a:lnTo>
                    <a:pt x="180" y="21"/>
                  </a:lnTo>
                  <a:lnTo>
                    <a:pt x="211" y="10"/>
                  </a:lnTo>
                  <a:lnTo>
                    <a:pt x="167" y="161"/>
                  </a:lnTo>
                  <a:lnTo>
                    <a:pt x="137" y="172"/>
                  </a:lnTo>
                  <a:lnTo>
                    <a:pt x="110" y="178"/>
                  </a:lnTo>
                  <a:lnTo>
                    <a:pt x="86" y="180"/>
                  </a:lnTo>
                  <a:lnTo>
                    <a:pt x="66" y="179"/>
                  </a:lnTo>
                  <a:lnTo>
                    <a:pt x="47" y="175"/>
                  </a:lnTo>
                  <a:lnTo>
                    <a:pt x="30" y="168"/>
                  </a:lnTo>
                  <a:lnTo>
                    <a:pt x="15" y="160"/>
                  </a:lnTo>
                  <a:lnTo>
                    <a:pt x="0" y="150"/>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sp>
          <p:nvSpPr>
            <p:cNvPr id="81" name="Freeform 26"/>
            <p:cNvSpPr>
              <a:spLocks/>
            </p:cNvSpPr>
            <p:nvPr userDrawn="1"/>
          </p:nvSpPr>
          <p:spPr bwMode="auto">
            <a:xfrm>
              <a:off x="1076187" y="724572"/>
              <a:ext cx="193398" cy="166817"/>
            </a:xfrm>
            <a:custGeom>
              <a:avLst/>
              <a:gdLst>
                <a:gd name="T0" fmla="*/ 44 w 211"/>
                <a:gd name="T1" fmla="*/ 0 h 182"/>
                <a:gd name="T2" fmla="*/ 57 w 211"/>
                <a:gd name="T3" fmla="*/ 10 h 182"/>
                <a:gd name="T4" fmla="*/ 72 w 211"/>
                <a:gd name="T5" fmla="*/ 18 h 182"/>
                <a:gd name="T6" fmla="*/ 89 w 211"/>
                <a:gd name="T7" fmla="*/ 25 h 182"/>
                <a:gd name="T8" fmla="*/ 108 w 211"/>
                <a:gd name="T9" fmla="*/ 29 h 182"/>
                <a:gd name="T10" fmla="*/ 129 w 211"/>
                <a:gd name="T11" fmla="*/ 31 h 182"/>
                <a:gd name="T12" fmla="*/ 152 w 211"/>
                <a:gd name="T13" fmla="*/ 28 h 182"/>
                <a:gd name="T14" fmla="*/ 180 w 211"/>
                <a:gd name="T15" fmla="*/ 22 h 182"/>
                <a:gd name="T16" fmla="*/ 211 w 211"/>
                <a:gd name="T17" fmla="*/ 11 h 182"/>
                <a:gd name="T18" fmla="*/ 167 w 211"/>
                <a:gd name="T19" fmla="*/ 161 h 182"/>
                <a:gd name="T20" fmla="*/ 137 w 211"/>
                <a:gd name="T21" fmla="*/ 172 h 182"/>
                <a:gd name="T22" fmla="*/ 110 w 211"/>
                <a:gd name="T23" fmla="*/ 179 h 182"/>
                <a:gd name="T24" fmla="*/ 86 w 211"/>
                <a:gd name="T25" fmla="*/ 182 h 182"/>
                <a:gd name="T26" fmla="*/ 66 w 211"/>
                <a:gd name="T27" fmla="*/ 181 h 182"/>
                <a:gd name="T28" fmla="*/ 46 w 211"/>
                <a:gd name="T29" fmla="*/ 175 h 182"/>
                <a:gd name="T30" fmla="*/ 30 w 211"/>
                <a:gd name="T31" fmla="*/ 170 h 182"/>
                <a:gd name="T32" fmla="*/ 15 w 211"/>
                <a:gd name="T33" fmla="*/ 161 h 182"/>
                <a:gd name="T34" fmla="*/ 0 w 211"/>
                <a:gd name="T35" fmla="*/ 152 h 182"/>
                <a:gd name="T36" fmla="*/ 44 w 211"/>
                <a:gd name="T37" fmla="*/ 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1" h="182">
                  <a:moveTo>
                    <a:pt x="44" y="0"/>
                  </a:moveTo>
                  <a:lnTo>
                    <a:pt x="57" y="10"/>
                  </a:lnTo>
                  <a:lnTo>
                    <a:pt x="72" y="18"/>
                  </a:lnTo>
                  <a:lnTo>
                    <a:pt x="89" y="25"/>
                  </a:lnTo>
                  <a:lnTo>
                    <a:pt x="108" y="29"/>
                  </a:lnTo>
                  <a:lnTo>
                    <a:pt x="129" y="31"/>
                  </a:lnTo>
                  <a:lnTo>
                    <a:pt x="152" y="28"/>
                  </a:lnTo>
                  <a:lnTo>
                    <a:pt x="180" y="22"/>
                  </a:lnTo>
                  <a:lnTo>
                    <a:pt x="211" y="11"/>
                  </a:lnTo>
                  <a:lnTo>
                    <a:pt x="167" y="161"/>
                  </a:lnTo>
                  <a:lnTo>
                    <a:pt x="137" y="172"/>
                  </a:lnTo>
                  <a:lnTo>
                    <a:pt x="110" y="179"/>
                  </a:lnTo>
                  <a:lnTo>
                    <a:pt x="86" y="182"/>
                  </a:lnTo>
                  <a:lnTo>
                    <a:pt x="66" y="181"/>
                  </a:lnTo>
                  <a:lnTo>
                    <a:pt x="46" y="175"/>
                  </a:lnTo>
                  <a:lnTo>
                    <a:pt x="30" y="170"/>
                  </a:lnTo>
                  <a:lnTo>
                    <a:pt x="15" y="161"/>
                  </a:lnTo>
                  <a:lnTo>
                    <a:pt x="0" y="152"/>
                  </a:lnTo>
                  <a:lnTo>
                    <a:pt x="44" y="0"/>
                  </a:lnTo>
                  <a:close/>
                </a:path>
              </a:pathLst>
            </a:cu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pc="-150"/>
            </a:p>
          </p:txBody>
        </p:sp>
      </p:grpSp>
    </p:spTree>
  </p:cSld>
  <p:clrMapOvr>
    <a:masterClrMapping/>
  </p:clrMapOvr>
  <p:transition spd="slow">
    <p:push/>
  </p:transition>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0863" y="431800"/>
            <a:ext cx="8363938" cy="664797"/>
          </a:xfrm>
        </p:spPr>
        <p:txBody>
          <a:bodyPr/>
          <a:lstStyle>
            <a:lvl1pPr algn="l" defTabSz="914363" rtl="0" eaLnBrk="1" latinLnBrk="0" hangingPunct="1">
              <a:lnSpc>
                <a:spcPct val="90000"/>
              </a:lnSpc>
              <a:spcBef>
                <a:spcPct val="0"/>
              </a:spcBef>
              <a:buNone/>
              <a:defRPr lang="en-US" sz="4800" b="1" kern="1200" cap="none" spc="-150" baseline="0" dirty="0">
                <a:ln w="3175">
                  <a:noFill/>
                </a:ln>
                <a:solidFill>
                  <a:srgbClr val="FF0000"/>
                </a:solidFill>
                <a:effectLst/>
                <a:latin typeface="Segoe Light" pitchFamily="34" charset="0"/>
                <a:ea typeface="+mn-ea"/>
                <a:cs typeface="Arial" charset="0"/>
              </a:defRPr>
            </a:lvl1pPr>
          </a:lstStyle>
          <a:p>
            <a:r>
              <a:rPr lang="en-US" dirty="0" smtClean="0"/>
              <a:t>Master title style</a:t>
            </a:r>
            <a:endParaRPr lang="en-US" dirty="0"/>
          </a:p>
        </p:txBody>
      </p:sp>
      <p:sp>
        <p:nvSpPr>
          <p:cNvPr id="3" name="Content Placeholder 2"/>
          <p:cNvSpPr>
            <a:spLocks noGrp="1"/>
          </p:cNvSpPr>
          <p:nvPr>
            <p:ph idx="1"/>
          </p:nvPr>
        </p:nvSpPr>
        <p:spPr>
          <a:xfrm>
            <a:off x="380770" y="1371600"/>
            <a:ext cx="8363938" cy="4832092"/>
          </a:xfrm>
        </p:spPr>
        <p:txBody>
          <a:bodyPr vert="horz" wrap="square" lIns="0" tIns="0" rIns="0" bIns="0" rtlCol="0">
            <a:spAutoFit/>
          </a:bodyPr>
          <a:lstStyle>
            <a:lvl1pPr>
              <a:buClr>
                <a:schemeClr val="tx1"/>
              </a:buClr>
              <a:defRPr lang="en-US" dirty="0" smtClean="0"/>
            </a:lvl1pPr>
            <a:lvl2pPr>
              <a:buClr>
                <a:schemeClr val="tx1"/>
              </a:buClr>
              <a:defRPr lang="en-US" dirty="0" smtClean="0"/>
            </a:lvl2pPr>
            <a:lvl3pPr>
              <a:buClr>
                <a:schemeClr val="tx1"/>
              </a:buClr>
              <a:defRPr lang="en-US" dirty="0" smtClean="0"/>
            </a:lvl3pPr>
            <a:lvl4pPr>
              <a:buClr>
                <a:schemeClr val="tx1"/>
              </a:buClr>
              <a:defRPr lang="en-US" dirty="0" smtClean="0"/>
            </a:lvl4pPr>
            <a:lvl5pPr>
              <a:buClr>
                <a:schemeClr val="tx1"/>
              </a:buClr>
              <a:defRPr lang="en-US"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lvl1pPr>
              <a:defRPr>
                <a:solidFill>
                  <a:srgbClr val="FF0000"/>
                </a:solidFill>
              </a:defRPr>
            </a:lvl1pPr>
          </a:lstStyle>
          <a:p>
            <a:fld id="{271031BA-9959-4FE2-909F-37D65262A7B4}" type="slidenum">
              <a:rPr lang="en-US" smtClean="0"/>
              <a:pPr/>
              <a:t>‹#›</a:t>
            </a:fld>
            <a:endParaRPr lang="en-US" dirty="0"/>
          </a:p>
        </p:txBody>
      </p:sp>
    </p:spTree>
  </p:cSld>
  <p:clrMapOvr>
    <a:masterClrMapping/>
  </p:clrMapOvr>
  <p:transition>
    <p:fade/>
  </p:transition>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431800"/>
            <a:ext cx="8363938" cy="664797"/>
          </a:xfrm>
          <a:prstGeom prst="rect">
            <a:avLst/>
          </a:prstGeom>
        </p:spPr>
        <p:txBody>
          <a:bodyPr vert="horz" wrap="square" lIns="0" tIns="0" rIns="0" bIns="0" rtlCol="0" anchor="t">
            <a:spAutoFit/>
          </a:bodyPr>
          <a:lstStyle/>
          <a:p>
            <a:r>
              <a:rPr lang="en-US" dirty="0" smtClean="0"/>
              <a:t>Master title style</a:t>
            </a:r>
            <a:endParaRPr lang="en-US" dirty="0"/>
          </a:p>
        </p:txBody>
      </p:sp>
      <p:sp>
        <p:nvSpPr>
          <p:cNvPr id="3" name="Text Placeholder 2"/>
          <p:cNvSpPr>
            <a:spLocks noGrp="1"/>
          </p:cNvSpPr>
          <p:nvPr>
            <p:ph type="body" idx="1"/>
          </p:nvPr>
        </p:nvSpPr>
        <p:spPr>
          <a:xfrm>
            <a:off x="381000" y="1447800"/>
            <a:ext cx="8363937" cy="212365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1" y="6420022"/>
            <a:ext cx="550863" cy="228600"/>
          </a:xfrm>
          <a:prstGeom prst="rect">
            <a:avLst/>
          </a:prstGeom>
        </p:spPr>
        <p:txBody>
          <a:bodyPr vert="horz" lIns="0" tIns="0" rIns="0" bIns="0" rtlCol="0" anchor="ctr"/>
          <a:lstStyle>
            <a:lvl1pPr algn="r">
              <a:defRPr sz="900">
                <a:solidFill>
                  <a:srgbClr val="FF0000"/>
                </a:solidFill>
              </a:defRPr>
            </a:lvl1pPr>
          </a:lstStyle>
          <a:p>
            <a:fld id="{271031BA-9959-4FE2-909F-37D65262A7B4}" type="slidenum">
              <a:rPr lang="en-US" smtClean="0"/>
              <a:pPr/>
              <a:t>‹#›</a:t>
            </a:fld>
            <a:endParaRPr lang="en-US" dirty="0"/>
          </a:p>
        </p:txBody>
      </p:sp>
      <p:sp>
        <p:nvSpPr>
          <p:cNvPr id="5" name="TextBox 4"/>
          <p:cNvSpPr txBox="1"/>
          <p:nvPr/>
        </p:nvSpPr>
        <p:spPr>
          <a:xfrm>
            <a:off x="5788049" y="6420022"/>
            <a:ext cx="3049347" cy="230832"/>
          </a:xfrm>
          <a:prstGeom prst="rect">
            <a:avLst/>
          </a:prstGeom>
          <a:noFill/>
        </p:spPr>
        <p:txBody>
          <a:bodyPr wrap="square" rtlCol="0">
            <a:spAutoFit/>
          </a:bodyPr>
          <a:lstStyle/>
          <a:p>
            <a:pPr algn="r"/>
            <a:r>
              <a:rPr lang="en-US" sz="900" dirty="0" smtClean="0">
                <a:solidFill>
                  <a:srgbClr val="FF0000"/>
                </a:solidFill>
                <a:latin typeface="Segoe"/>
                <a:cs typeface="Segoe"/>
              </a:rPr>
              <a:t>Windows Phone</a:t>
            </a:r>
            <a:endParaRPr lang="en-US" sz="900" dirty="0">
              <a:solidFill>
                <a:srgbClr val="FF0000"/>
              </a:solidFill>
              <a:latin typeface="Segoe"/>
              <a:cs typeface="Segoe"/>
            </a:endParaRPr>
          </a:p>
        </p:txBody>
      </p:sp>
    </p:spTree>
  </p:cSld>
  <p:clrMap bg1="lt1" tx1="dk1" bg2="lt2" tx2="dk2" accent1="accent1" accent2="accent2" accent3="accent3" accent4="accent4" accent5="accent5" accent6="accent6" hlink="hlink" folHlink="folHlink"/>
  <p:sldLayoutIdLst>
    <p:sldLayoutId id="2147483772" r:id="rId1"/>
    <p:sldLayoutId id="2147483775" r:id="rId2"/>
  </p:sldLayoutIdLst>
  <p:transition>
    <p:fade/>
  </p:transition>
  <p:timing>
    <p:tnLst>
      <p:par>
        <p:cTn id="1" dur="indefinite" restart="never" nodeType="tmRoot"/>
      </p:par>
    </p:tnLst>
  </p:timing>
  <p:hf hdr="0" ftr="0" dt="0"/>
  <p:txStyles>
    <p:titleStyle>
      <a:lvl1pPr algn="l" defTabSz="914363" rtl="0" eaLnBrk="1" latinLnBrk="0" hangingPunct="1">
        <a:lnSpc>
          <a:spcPct val="90000"/>
        </a:lnSpc>
        <a:spcBef>
          <a:spcPct val="0"/>
        </a:spcBef>
        <a:buNone/>
        <a:defRPr lang="en-US" sz="4800" b="0" kern="1200" cap="none" spc="-150" baseline="0" dirty="0" smtClean="0">
          <a:ln w="3175">
            <a:noFill/>
          </a:ln>
          <a:solidFill>
            <a:srgbClr val="FF0000"/>
          </a:solidFill>
          <a:effectLst/>
          <a:latin typeface="Segoe Light" pitchFamily="34" charset="0"/>
          <a:ea typeface="+mn-ea"/>
          <a:cs typeface="Arial" charset="0"/>
        </a:defRPr>
      </a:lvl1pPr>
    </p:titleStyle>
    <p:bodyStyle>
      <a:lvl1pPr marL="347663" indent="-347663" algn="l" defTabSz="914363" rtl="0" eaLnBrk="1" latinLnBrk="0" hangingPunct="1">
        <a:lnSpc>
          <a:spcPct val="90000"/>
        </a:lnSpc>
        <a:spcBef>
          <a:spcPct val="20000"/>
        </a:spcBef>
        <a:buClr>
          <a:schemeClr val="tx1"/>
        </a:buClr>
        <a:buSzPct val="100000"/>
        <a:buFont typeface="Wingdings" pitchFamily="2" charset="2"/>
        <a:buChar char="§"/>
        <a:defRPr sz="36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Лекция</a:t>
            </a:r>
            <a:r>
              <a:rPr lang="en-GB" dirty="0" smtClean="0"/>
              <a:t> 4</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Создание приложений </a:t>
            </a:r>
            <a:r>
              <a:rPr lang="en-US" dirty="0"/>
              <a:t>Silverlight</a:t>
            </a:r>
            <a:endParaRPr lang="en-GB" dirty="0"/>
          </a:p>
        </p:txBody>
      </p:sp>
      <p:sp>
        <p:nvSpPr>
          <p:cNvPr id="6" name="Text Placeholder 5"/>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4272960245"/>
      </p:ext>
    </p:extLst>
  </p:cSld>
  <p:clrMapOvr>
    <a:masterClrMapping/>
  </p:clrMapOvr>
  <p:transition spd="slow">
    <p:pu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Настройка кисти</a:t>
            </a:r>
            <a:endParaRPr lang="en-GB" dirty="0"/>
          </a:p>
        </p:txBody>
      </p:sp>
      <p:sp>
        <p:nvSpPr>
          <p:cNvPr id="3" name="Content Placeholder 2"/>
          <p:cNvSpPr>
            <a:spLocks noGrp="1"/>
          </p:cNvSpPr>
          <p:nvPr>
            <p:ph idx="1"/>
          </p:nvPr>
        </p:nvSpPr>
        <p:spPr>
          <a:xfrm>
            <a:off x="380770" y="3040655"/>
            <a:ext cx="8363938" cy="2468368"/>
          </a:xfrm>
        </p:spPr>
        <p:txBody>
          <a:bodyPr/>
          <a:lstStyle/>
          <a:p>
            <a:r>
              <a:rPr lang="ru-RU" dirty="0" smtClean="0"/>
              <a:t>В программе используются две кисти</a:t>
            </a:r>
            <a:endParaRPr lang="en-GB" dirty="0" smtClean="0"/>
          </a:p>
          <a:p>
            <a:pPr lvl="1"/>
            <a:r>
              <a:rPr lang="ru-RU" dirty="0" smtClean="0"/>
              <a:t>кисть </a:t>
            </a:r>
            <a:r>
              <a:rPr lang="en-GB" dirty="0" err="1" smtClean="0">
                <a:latin typeface="Consolas" pitchFamily="49" charset="0"/>
                <a:cs typeface="Consolas" pitchFamily="49" charset="0"/>
              </a:rPr>
              <a:t>errorBrush</a:t>
            </a:r>
            <a:r>
              <a:rPr lang="ru-RU" dirty="0" smtClean="0"/>
              <a:t> используется в случае ввода недопустимого значения</a:t>
            </a:r>
            <a:endParaRPr lang="en-GB" dirty="0" smtClean="0"/>
          </a:p>
          <a:p>
            <a:pPr lvl="1"/>
            <a:r>
              <a:rPr lang="ru-RU" dirty="0" smtClean="0"/>
              <a:t>кисть </a:t>
            </a:r>
            <a:r>
              <a:rPr lang="en-GB" dirty="0" err="1" smtClean="0">
                <a:latin typeface="Consolas" pitchFamily="49" charset="0"/>
                <a:cs typeface="Consolas" pitchFamily="49" charset="0"/>
              </a:rPr>
              <a:t>correctBrush</a:t>
            </a:r>
            <a:r>
              <a:rPr lang="ru-RU" dirty="0" smtClean="0"/>
              <a:t> используется</a:t>
            </a:r>
            <a:br>
              <a:rPr lang="ru-RU" dirty="0" smtClean="0"/>
            </a:br>
            <a:r>
              <a:rPr lang="ru-RU" dirty="0" smtClean="0"/>
              <a:t>по умолчанию при отсутствии ошибок</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10</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SolidColorBrush</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errorBrush</a:t>
            </a:r>
            <a:r>
              <a:rPr lang="en-GB" sz="2000" dirty="0">
                <a:solidFill>
                  <a:srgbClr val="000000"/>
                </a:solidFill>
                <a:latin typeface="Consolas"/>
                <a:ea typeface="Times New Roman"/>
              </a:rPr>
              <a:t> =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SolidColorBrush</a:t>
            </a:r>
            <a:r>
              <a:rPr lang="en-GB" sz="2000" dirty="0">
                <a:solidFill>
                  <a:srgbClr val="000000"/>
                </a:solidFill>
                <a:latin typeface="Consolas"/>
                <a:ea typeface="Times New Roman"/>
              </a:rPr>
              <a:t>(</a:t>
            </a:r>
            <a:r>
              <a:rPr lang="en-GB" sz="2000" dirty="0" err="1">
                <a:solidFill>
                  <a:srgbClr val="2B91AF"/>
                </a:solidFill>
                <a:latin typeface="Consolas"/>
                <a:ea typeface="Times New Roman"/>
              </a:rPr>
              <a:t>Colors</a:t>
            </a:r>
            <a:r>
              <a:rPr lang="en-GB" sz="2000" dirty="0" err="1">
                <a:solidFill>
                  <a:srgbClr val="000000"/>
                </a:solidFill>
                <a:latin typeface="Consolas"/>
                <a:ea typeface="Times New Roman"/>
              </a:rPr>
              <a:t>.Red</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2B91AF"/>
                </a:solidFill>
                <a:latin typeface="Consolas"/>
                <a:ea typeface="Times New Roman"/>
              </a:rPr>
              <a:t>Brush</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correctBrush</a:t>
            </a:r>
            <a:r>
              <a:rPr lang="en-GB" sz="2000" dirty="0">
                <a:solidFill>
                  <a:srgbClr val="000000"/>
                </a:solidFill>
                <a:latin typeface="Consolas"/>
                <a:ea typeface="Times New Roman"/>
              </a:rPr>
              <a:t> = </a:t>
            </a:r>
            <a:r>
              <a:rPr lang="en-GB" sz="2000" dirty="0">
                <a:solidFill>
                  <a:srgbClr val="0000FF"/>
                </a:solidFill>
                <a:latin typeface="Consolas"/>
                <a:ea typeface="Times New Roman"/>
              </a:rPr>
              <a:t>null</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371461811"/>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533" y="431801"/>
            <a:ext cx="8542334" cy="803668"/>
          </a:xfrm>
        </p:spPr>
        <p:txBody>
          <a:bodyPr/>
          <a:lstStyle/>
          <a:p>
            <a:r>
              <a:rPr lang="ru-RU" dirty="0" smtClean="0"/>
              <a:t>Получение ссылки на объект</a:t>
            </a:r>
            <a:r>
              <a:rPr lang="en-GB" dirty="0" smtClean="0"/>
              <a:t> App</a:t>
            </a:r>
            <a:endParaRPr lang="en-GB" dirty="0"/>
          </a:p>
        </p:txBody>
      </p:sp>
      <p:sp>
        <p:nvSpPr>
          <p:cNvPr id="3" name="Content Placeholder 2"/>
          <p:cNvSpPr>
            <a:spLocks noGrp="1"/>
          </p:cNvSpPr>
          <p:nvPr>
            <p:ph idx="1"/>
          </p:nvPr>
        </p:nvSpPr>
        <p:spPr>
          <a:xfrm>
            <a:off x="380770" y="5050011"/>
            <a:ext cx="8363938" cy="1495794"/>
          </a:xfrm>
        </p:spPr>
        <p:txBody>
          <a:bodyPr/>
          <a:lstStyle/>
          <a:p>
            <a:r>
              <a:rPr lang="ru-RU" dirty="0" smtClean="0"/>
              <a:t>Свойство</a:t>
            </a:r>
            <a:r>
              <a:rPr lang="en-GB" dirty="0" smtClean="0"/>
              <a:t> </a:t>
            </a:r>
            <a:r>
              <a:rPr lang="en-GB" dirty="0">
                <a:latin typeface="Consolas" pitchFamily="49" charset="0"/>
                <a:cs typeface="Consolas" pitchFamily="49" charset="0"/>
              </a:rPr>
              <a:t>Current</a:t>
            </a:r>
            <a:r>
              <a:rPr lang="en-GB" dirty="0" smtClean="0"/>
              <a:t> </a:t>
            </a:r>
            <a:r>
              <a:rPr lang="ru-RU" dirty="0" smtClean="0"/>
              <a:t>класса</a:t>
            </a:r>
            <a:r>
              <a:rPr lang="en-GB" dirty="0" smtClean="0"/>
              <a:t> </a:t>
            </a:r>
            <a:r>
              <a:rPr lang="en-GB" dirty="0">
                <a:latin typeface="Consolas" pitchFamily="49" charset="0"/>
                <a:cs typeface="Consolas" pitchFamily="49" charset="0"/>
              </a:rPr>
              <a:t>Application</a:t>
            </a:r>
            <a:r>
              <a:rPr lang="en-GB" dirty="0" smtClean="0"/>
              <a:t> </a:t>
            </a:r>
            <a:r>
              <a:rPr lang="ru-RU" dirty="0" smtClean="0"/>
              <a:t>содержит ссылку на активную страницу приложения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100</a:t>
            </a:fld>
            <a:endParaRPr lang="en-US" dirty="0"/>
          </a:p>
        </p:txBody>
      </p:sp>
      <p:sp>
        <p:nvSpPr>
          <p:cNvPr id="7" name="Rectangle 6"/>
          <p:cNvSpPr/>
          <p:nvPr/>
        </p:nvSpPr>
        <p:spPr>
          <a:xfrm>
            <a:off x="380998" y="1235468"/>
            <a:ext cx="8380413"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protected</a:t>
            </a:r>
            <a:r>
              <a:rPr lang="en-GB" sz="2000" dirty="0">
                <a:solidFill>
                  <a:prstClr val="black"/>
                </a:solidFill>
                <a:latin typeface="Consolas"/>
              </a:rPr>
              <a:t> </a:t>
            </a:r>
            <a:r>
              <a:rPr lang="en-GB" sz="2000" dirty="0">
                <a:solidFill>
                  <a:srgbClr val="0000FF"/>
                </a:solidFill>
                <a:latin typeface="Consolas"/>
              </a:rPr>
              <a:t>override</a:t>
            </a:r>
            <a:r>
              <a:rPr lang="en-GB" sz="2000" dirty="0">
                <a:solidFill>
                  <a:prstClr val="black"/>
                </a:solidFill>
                <a:latin typeface="Consolas"/>
              </a:rPr>
              <a:t> </a:t>
            </a:r>
            <a:r>
              <a:rPr lang="en-GB" sz="2000" dirty="0">
                <a:solidFill>
                  <a:srgbClr val="0000FF"/>
                </a:solidFill>
                <a:latin typeface="Consolas"/>
              </a:rPr>
              <a:t>void</a:t>
            </a:r>
            <a:r>
              <a:rPr lang="en-GB" sz="2000" dirty="0">
                <a:solidFill>
                  <a:prstClr val="black"/>
                </a:solidFill>
                <a:latin typeface="Consolas"/>
              </a:rPr>
              <a:t> </a:t>
            </a:r>
            <a:r>
              <a:rPr lang="en-GB" sz="2000" dirty="0" err="1">
                <a:solidFill>
                  <a:prstClr val="black"/>
                </a:solidFill>
                <a:latin typeface="Consolas"/>
              </a:rPr>
              <a:t>OnNavigatedTo</a:t>
            </a:r>
            <a:r>
              <a:rPr lang="en-GB" sz="2000" dirty="0" smtClean="0">
                <a:solidFill>
                  <a:prstClr val="black"/>
                </a:solidFill>
                <a:latin typeface="Consolas"/>
              </a:rPr>
              <a:t>(</a:t>
            </a:r>
            <a:br>
              <a:rPr lang="en-GB" sz="2000" dirty="0" smtClean="0">
                <a:solidFill>
                  <a:prstClr val="black"/>
                </a:solidFill>
                <a:latin typeface="Consolas"/>
              </a:rPr>
            </a:br>
            <a:r>
              <a:rPr lang="en-GB" sz="2000" dirty="0" smtClean="0">
                <a:solidFill>
                  <a:prstClr val="black"/>
                </a:solidFill>
                <a:latin typeface="Consolas"/>
              </a:rPr>
              <a:t>          </a:t>
            </a:r>
            <a:r>
              <a:rPr lang="en-GB" sz="2000" dirty="0" err="1" smtClean="0">
                <a:solidFill>
                  <a:prstClr val="black"/>
                </a:solidFill>
                <a:latin typeface="Consolas"/>
              </a:rPr>
              <a:t>System.Windows.Navigation.</a:t>
            </a:r>
            <a:r>
              <a:rPr lang="en-GB" sz="2000" dirty="0" err="1" smtClean="0">
                <a:solidFill>
                  <a:srgbClr val="2B91AF"/>
                </a:solidFill>
                <a:latin typeface="Consolas"/>
              </a:rPr>
              <a:t>NavigationEventArgs</a:t>
            </a:r>
            <a:r>
              <a:rPr lang="en-GB" sz="2000" dirty="0" smtClean="0">
                <a:solidFill>
                  <a:prstClr val="black"/>
                </a:solidFill>
                <a:latin typeface="Consolas"/>
              </a:rPr>
              <a:t> </a:t>
            </a:r>
            <a:r>
              <a:rPr lang="en-GB" sz="2000" dirty="0">
                <a:solidFill>
                  <a:prstClr val="black"/>
                </a:solidFill>
                <a:latin typeface="Consolas"/>
              </a:rPr>
              <a:t>e)</a:t>
            </a:r>
          </a:p>
          <a:p>
            <a:r>
              <a:rPr lang="en-GB" sz="2000" dirty="0">
                <a:solidFill>
                  <a:prstClr val="black"/>
                </a:solidFill>
                <a:latin typeface="Consolas"/>
              </a:rPr>
              <a:t>{</a:t>
            </a:r>
          </a:p>
          <a:p>
            <a:r>
              <a:rPr lang="en-GB" sz="2000" dirty="0">
                <a:solidFill>
                  <a:prstClr val="black"/>
                </a:solidFill>
                <a:latin typeface="Consolas"/>
              </a:rPr>
              <a:t> </a:t>
            </a:r>
            <a:r>
              <a:rPr lang="en-GB" sz="2000" dirty="0" err="1" smtClean="0">
                <a:solidFill>
                  <a:srgbClr val="0000FF"/>
                </a:solidFill>
                <a:latin typeface="Consolas"/>
              </a:rPr>
              <a:t>base</a:t>
            </a:r>
            <a:r>
              <a:rPr lang="en-GB" sz="2000" dirty="0" err="1" smtClean="0">
                <a:solidFill>
                  <a:prstClr val="black"/>
                </a:solidFill>
                <a:latin typeface="Consolas"/>
              </a:rPr>
              <a:t>.OnNavigatedTo</a:t>
            </a:r>
            <a:r>
              <a:rPr lang="en-GB" sz="2000" dirty="0" smtClean="0">
                <a:solidFill>
                  <a:prstClr val="black"/>
                </a:solidFill>
                <a:latin typeface="Consolas"/>
              </a:rPr>
              <a:t>(e);</a:t>
            </a:r>
          </a:p>
          <a:p>
            <a:r>
              <a:rPr lang="en-GB" sz="2000" dirty="0" smtClean="0">
                <a:solidFill>
                  <a:prstClr val="black"/>
                </a:solidFill>
                <a:latin typeface="Consolas"/>
              </a:rPr>
              <a:t> </a:t>
            </a:r>
            <a:r>
              <a:rPr lang="en-GB" sz="2000" dirty="0">
                <a:solidFill>
                  <a:srgbClr val="008000"/>
                </a:solidFill>
                <a:latin typeface="Consolas"/>
              </a:rPr>
              <a:t>// </a:t>
            </a:r>
            <a:r>
              <a:rPr lang="ru-RU" sz="2000" dirty="0">
                <a:solidFill>
                  <a:srgbClr val="008000"/>
                </a:solidFill>
                <a:latin typeface="Consolas"/>
              </a:rPr>
              <a:t>получение ссылки на страницу с </a:t>
            </a:r>
            <a:r>
              <a:rPr lang="ru-RU" sz="2000" dirty="0" smtClean="0">
                <a:solidFill>
                  <a:srgbClr val="008000"/>
                </a:solidFill>
                <a:latin typeface="Consolas"/>
              </a:rPr>
              <a:t>информацией</a:t>
            </a:r>
            <a:br>
              <a:rPr lang="ru-RU" sz="2000" dirty="0" smtClean="0">
                <a:solidFill>
                  <a:srgbClr val="008000"/>
                </a:solidFill>
                <a:latin typeface="Consolas"/>
              </a:rPr>
            </a:br>
            <a:r>
              <a:rPr lang="ru-RU" sz="2000" dirty="0" smtClean="0">
                <a:solidFill>
                  <a:srgbClr val="008000"/>
                </a:solidFill>
                <a:latin typeface="Consolas"/>
              </a:rPr>
              <a:t> // о </a:t>
            </a:r>
            <a:r>
              <a:rPr lang="ru-RU" sz="2000" dirty="0">
                <a:solidFill>
                  <a:srgbClr val="008000"/>
                </a:solidFill>
                <a:latin typeface="Consolas"/>
              </a:rPr>
              <a:t>текущем клиенте</a:t>
            </a:r>
            <a:r>
              <a:rPr lang="en-GB" sz="2000" dirty="0" smtClean="0">
                <a:solidFill>
                  <a:srgbClr val="008000"/>
                </a:solidFill>
                <a:latin typeface="Consolas"/>
              </a:rPr>
              <a:t> </a:t>
            </a:r>
            <a:endParaRPr lang="en-GB" sz="2000" dirty="0">
              <a:solidFill>
                <a:prstClr val="black"/>
              </a:solidFill>
              <a:latin typeface="Consolas"/>
            </a:endParaRPr>
          </a:p>
          <a:p>
            <a:r>
              <a:rPr lang="en-GB" sz="2000" dirty="0" smtClean="0">
                <a:solidFill>
                  <a:prstClr val="black"/>
                </a:solidFill>
                <a:latin typeface="Consolas"/>
              </a:rPr>
              <a:t> </a:t>
            </a:r>
            <a:r>
              <a:rPr lang="en-GB" sz="2000" dirty="0">
                <a:solidFill>
                  <a:srgbClr val="2B91AF"/>
                </a:solidFill>
                <a:latin typeface="Consolas"/>
              </a:rPr>
              <a:t>App</a:t>
            </a:r>
            <a:r>
              <a:rPr lang="en-GB" sz="2000" dirty="0">
                <a:solidFill>
                  <a:prstClr val="black"/>
                </a:solidFill>
                <a:latin typeface="Consolas"/>
              </a:rPr>
              <a:t> </a:t>
            </a:r>
            <a:r>
              <a:rPr lang="en-GB" sz="2000" dirty="0" err="1">
                <a:solidFill>
                  <a:prstClr val="black"/>
                </a:solidFill>
                <a:latin typeface="Consolas"/>
              </a:rPr>
              <a:t>thisApp</a:t>
            </a:r>
            <a:r>
              <a:rPr lang="en-GB" sz="2000" dirty="0">
                <a:solidFill>
                  <a:prstClr val="black"/>
                </a:solidFill>
                <a:latin typeface="Consolas"/>
              </a:rPr>
              <a:t> = </a:t>
            </a:r>
            <a:r>
              <a:rPr lang="en-GB" sz="2000" dirty="0" err="1">
                <a:solidFill>
                  <a:srgbClr val="2B91AF"/>
                </a:solidFill>
                <a:latin typeface="Consolas"/>
              </a:rPr>
              <a:t>Application</a:t>
            </a:r>
            <a:r>
              <a:rPr lang="en-GB" sz="2000" dirty="0" err="1">
                <a:solidFill>
                  <a:prstClr val="black"/>
                </a:solidFill>
                <a:latin typeface="Consolas"/>
              </a:rPr>
              <a:t>.Current</a:t>
            </a:r>
            <a:r>
              <a:rPr lang="en-GB" sz="2000" dirty="0">
                <a:solidFill>
                  <a:prstClr val="black"/>
                </a:solidFill>
                <a:latin typeface="Consolas"/>
              </a:rPr>
              <a:t> </a:t>
            </a:r>
            <a:r>
              <a:rPr lang="en-GB" sz="2000" dirty="0">
                <a:solidFill>
                  <a:srgbClr val="0000FF"/>
                </a:solidFill>
                <a:latin typeface="Consolas"/>
              </a:rPr>
              <a:t>as</a:t>
            </a:r>
            <a:r>
              <a:rPr lang="en-GB" sz="2000" dirty="0">
                <a:solidFill>
                  <a:prstClr val="black"/>
                </a:solidFill>
                <a:latin typeface="Consolas"/>
              </a:rPr>
              <a:t> </a:t>
            </a:r>
            <a:r>
              <a:rPr lang="en-GB" sz="2000" dirty="0">
                <a:solidFill>
                  <a:srgbClr val="2B91AF"/>
                </a:solidFill>
                <a:latin typeface="Consolas"/>
              </a:rPr>
              <a:t>App</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 </a:t>
            </a:r>
            <a:r>
              <a:rPr lang="en-GB" sz="2000" dirty="0" smtClean="0">
                <a:solidFill>
                  <a:srgbClr val="008000"/>
                </a:solidFill>
                <a:latin typeface="Consolas"/>
              </a:rPr>
              <a:t>// </a:t>
            </a:r>
            <a:r>
              <a:rPr lang="ru-RU" sz="2000" dirty="0">
                <a:solidFill>
                  <a:srgbClr val="008000"/>
                </a:solidFill>
                <a:latin typeface="Consolas"/>
              </a:rPr>
              <a:t>установка контекста данных для </a:t>
            </a:r>
            <a:r>
              <a:rPr lang="ru-RU" sz="2000" dirty="0" smtClean="0">
                <a:solidFill>
                  <a:srgbClr val="008000"/>
                </a:solidFill>
                <a:latin typeface="Consolas"/>
              </a:rPr>
              <a:t>отображения</a:t>
            </a:r>
            <a:br>
              <a:rPr lang="ru-RU" sz="2000" dirty="0" smtClean="0">
                <a:solidFill>
                  <a:srgbClr val="008000"/>
                </a:solidFill>
                <a:latin typeface="Consolas"/>
              </a:rPr>
            </a:br>
            <a:r>
              <a:rPr lang="ru-RU" sz="2000" dirty="0" smtClean="0">
                <a:solidFill>
                  <a:srgbClr val="008000"/>
                </a:solidFill>
                <a:latin typeface="Consolas"/>
              </a:rPr>
              <a:t> // в </a:t>
            </a:r>
            <a:r>
              <a:rPr lang="ru-RU" sz="2000" dirty="0">
                <a:solidFill>
                  <a:srgbClr val="008000"/>
                </a:solidFill>
                <a:latin typeface="Consolas"/>
              </a:rPr>
              <a:t>элементе </a:t>
            </a:r>
            <a:r>
              <a:rPr lang="ru-RU" sz="2000" dirty="0" err="1">
                <a:solidFill>
                  <a:srgbClr val="008000"/>
                </a:solidFill>
                <a:latin typeface="Consolas"/>
              </a:rPr>
              <a:t>Grid</a:t>
            </a:r>
            <a:endParaRPr lang="en-GB" sz="2000" dirty="0">
              <a:solidFill>
                <a:prstClr val="black"/>
              </a:solidFill>
              <a:latin typeface="Consolas"/>
            </a:endParaRPr>
          </a:p>
          <a:p>
            <a:r>
              <a:rPr lang="en-GB" sz="2000" dirty="0">
                <a:solidFill>
                  <a:prstClr val="black"/>
                </a:solidFill>
                <a:latin typeface="Consolas"/>
              </a:rPr>
              <a:t> </a:t>
            </a:r>
            <a:r>
              <a:rPr lang="en-GB" sz="2000" dirty="0" err="1" smtClean="0">
                <a:solidFill>
                  <a:prstClr val="black"/>
                </a:solidFill>
                <a:latin typeface="Consolas"/>
              </a:rPr>
              <a:t>customerDisplayGrid.DataContext</a:t>
            </a:r>
            <a:r>
              <a:rPr lang="en-GB" sz="2000" dirty="0" smtClean="0">
                <a:solidFill>
                  <a:prstClr val="black"/>
                </a:solidFill>
                <a:latin typeface="Consolas"/>
              </a:rPr>
              <a:t> </a:t>
            </a:r>
            <a:r>
              <a:rPr lang="en-GB" sz="2000" dirty="0">
                <a:solidFill>
                  <a:prstClr val="black"/>
                </a:solidFill>
                <a:latin typeface="Consolas"/>
              </a:rPr>
              <a:t>= </a:t>
            </a:r>
            <a:r>
              <a:rPr lang="en-GB" sz="2000" dirty="0" err="1">
                <a:solidFill>
                  <a:prstClr val="black"/>
                </a:solidFill>
                <a:latin typeface="Consolas"/>
              </a:rPr>
              <a:t>thisApp.ActiveCustomer</a:t>
            </a:r>
            <a:r>
              <a:rPr lang="en-GB" sz="2000" dirty="0">
                <a:solidFill>
                  <a:prstClr val="black"/>
                </a:solidFill>
                <a:latin typeface="Consolas"/>
              </a:rPr>
              <a:t>;</a:t>
            </a:r>
          </a:p>
          <a:p>
            <a:r>
              <a:rPr lang="en-GB" sz="2000" dirty="0" smtClean="0">
                <a:solidFill>
                  <a:prstClr val="black"/>
                </a:solidFill>
                <a:latin typeface="Consolas"/>
              </a:rPr>
              <a:t>}</a:t>
            </a:r>
            <a:endParaRPr lang="en-GB" sz="2000" dirty="0">
              <a:solidFill>
                <a:prstClr val="black"/>
              </a:solidFill>
              <a:latin typeface="Consolas"/>
            </a:endParaRPr>
          </a:p>
        </p:txBody>
      </p:sp>
      <p:sp>
        <p:nvSpPr>
          <p:cNvPr id="5" name="Rectangle 4"/>
          <p:cNvSpPr/>
          <p:nvPr/>
        </p:nvSpPr>
        <p:spPr bwMode="auto">
          <a:xfrm>
            <a:off x="4197427" y="3128294"/>
            <a:ext cx="1112703" cy="286935"/>
          </a:xfrm>
          <a:prstGeom prst="rect">
            <a:avLst/>
          </a:prstGeom>
          <a:solidFill>
            <a:schemeClr val="accent4">
              <a:alpha val="32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251341535"/>
      </p:ext>
    </p:extLst>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Установка контекста данных</a:t>
            </a:r>
            <a:endParaRPr lang="en-GB" dirty="0"/>
          </a:p>
        </p:txBody>
      </p:sp>
      <p:sp>
        <p:nvSpPr>
          <p:cNvPr id="3" name="Content Placeholder 2"/>
          <p:cNvSpPr>
            <a:spLocks noGrp="1"/>
          </p:cNvSpPr>
          <p:nvPr>
            <p:ph idx="1"/>
          </p:nvPr>
        </p:nvSpPr>
        <p:spPr>
          <a:xfrm>
            <a:off x="380770" y="5050011"/>
            <a:ext cx="8363938" cy="1495794"/>
          </a:xfrm>
        </p:spPr>
        <p:txBody>
          <a:bodyPr/>
          <a:lstStyle/>
          <a:p>
            <a:r>
              <a:rPr lang="ru-RU" dirty="0" smtClean="0"/>
              <a:t>Здесь задаётся контекст данных</a:t>
            </a:r>
            <a:r>
              <a:rPr lang="en-US" dirty="0" smtClean="0"/>
              <a:t/>
            </a:r>
            <a:br>
              <a:rPr lang="en-US" dirty="0" smtClean="0"/>
            </a:br>
            <a:r>
              <a:rPr lang="ru-RU" dirty="0" smtClean="0"/>
              <a:t>для отображения информации</a:t>
            </a:r>
            <a:r>
              <a:rPr lang="en-US" dirty="0" smtClean="0"/>
              <a:t/>
            </a:r>
            <a:br>
              <a:rPr lang="en-US" dirty="0" smtClean="0"/>
            </a:br>
            <a:r>
              <a:rPr lang="ru-RU" dirty="0" smtClean="0"/>
              <a:t>о выбранном клиенте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101</a:t>
            </a:fld>
            <a:endParaRPr lang="en-US" dirty="0"/>
          </a:p>
        </p:txBody>
      </p:sp>
      <p:sp>
        <p:nvSpPr>
          <p:cNvPr id="7" name="Rectangle 6"/>
          <p:cNvSpPr/>
          <p:nvPr/>
        </p:nvSpPr>
        <p:spPr>
          <a:xfrm>
            <a:off x="380998" y="1235468"/>
            <a:ext cx="8380413"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protected</a:t>
            </a:r>
            <a:r>
              <a:rPr lang="en-GB" sz="2000" dirty="0">
                <a:solidFill>
                  <a:prstClr val="black"/>
                </a:solidFill>
                <a:latin typeface="Consolas"/>
              </a:rPr>
              <a:t> </a:t>
            </a:r>
            <a:r>
              <a:rPr lang="en-GB" sz="2000" dirty="0">
                <a:solidFill>
                  <a:srgbClr val="0000FF"/>
                </a:solidFill>
                <a:latin typeface="Consolas"/>
              </a:rPr>
              <a:t>override</a:t>
            </a:r>
            <a:r>
              <a:rPr lang="en-GB" sz="2000" dirty="0">
                <a:solidFill>
                  <a:prstClr val="black"/>
                </a:solidFill>
                <a:latin typeface="Consolas"/>
              </a:rPr>
              <a:t> </a:t>
            </a:r>
            <a:r>
              <a:rPr lang="en-GB" sz="2000" dirty="0">
                <a:solidFill>
                  <a:srgbClr val="0000FF"/>
                </a:solidFill>
                <a:latin typeface="Consolas"/>
              </a:rPr>
              <a:t>void</a:t>
            </a:r>
            <a:r>
              <a:rPr lang="en-GB" sz="2000" dirty="0">
                <a:solidFill>
                  <a:prstClr val="black"/>
                </a:solidFill>
                <a:latin typeface="Consolas"/>
              </a:rPr>
              <a:t> </a:t>
            </a:r>
            <a:r>
              <a:rPr lang="en-GB" sz="2000" dirty="0" err="1">
                <a:solidFill>
                  <a:prstClr val="black"/>
                </a:solidFill>
                <a:latin typeface="Consolas"/>
              </a:rPr>
              <a:t>OnNavigatedTo</a:t>
            </a:r>
            <a:r>
              <a:rPr lang="en-GB" sz="2000" dirty="0">
                <a:solidFill>
                  <a:prstClr val="black"/>
                </a:solidFill>
                <a:latin typeface="Consolas"/>
              </a:rPr>
              <a:t>(</a:t>
            </a:r>
            <a:br>
              <a:rPr lang="en-GB" sz="2000" dirty="0">
                <a:solidFill>
                  <a:prstClr val="black"/>
                </a:solidFill>
                <a:latin typeface="Consolas"/>
              </a:rPr>
            </a:br>
            <a:r>
              <a:rPr lang="en-GB" sz="2000" dirty="0">
                <a:solidFill>
                  <a:prstClr val="black"/>
                </a:solidFill>
                <a:latin typeface="Consolas"/>
              </a:rPr>
              <a:t>          </a:t>
            </a:r>
            <a:r>
              <a:rPr lang="en-GB" sz="2000" dirty="0" err="1">
                <a:solidFill>
                  <a:prstClr val="black"/>
                </a:solidFill>
                <a:latin typeface="Consolas"/>
              </a:rPr>
              <a:t>System.Windows.Navigation.</a:t>
            </a:r>
            <a:r>
              <a:rPr lang="en-GB" sz="2000" dirty="0" err="1">
                <a:solidFill>
                  <a:srgbClr val="2B91AF"/>
                </a:solidFill>
                <a:latin typeface="Consolas"/>
              </a:rPr>
              <a:t>NavigationEventArgs</a:t>
            </a:r>
            <a:r>
              <a:rPr lang="en-GB" sz="2000" dirty="0">
                <a:solidFill>
                  <a:prstClr val="black"/>
                </a:solidFill>
                <a:latin typeface="Consolas"/>
              </a:rPr>
              <a:t> e)</a:t>
            </a:r>
          </a:p>
          <a:p>
            <a:r>
              <a:rPr lang="en-GB" sz="2000" dirty="0">
                <a:solidFill>
                  <a:prstClr val="black"/>
                </a:solidFill>
                <a:latin typeface="Consolas"/>
              </a:rPr>
              <a:t>{</a:t>
            </a:r>
          </a:p>
          <a:p>
            <a:r>
              <a:rPr lang="en-GB" sz="2000" dirty="0">
                <a:solidFill>
                  <a:prstClr val="black"/>
                </a:solidFill>
                <a:latin typeface="Consolas"/>
              </a:rPr>
              <a:t> </a:t>
            </a:r>
            <a:r>
              <a:rPr lang="en-GB" sz="2000" dirty="0" err="1">
                <a:solidFill>
                  <a:srgbClr val="0000FF"/>
                </a:solidFill>
                <a:latin typeface="Consolas"/>
              </a:rPr>
              <a:t>base</a:t>
            </a:r>
            <a:r>
              <a:rPr lang="en-GB" sz="2000" dirty="0" err="1">
                <a:solidFill>
                  <a:prstClr val="black"/>
                </a:solidFill>
                <a:latin typeface="Consolas"/>
              </a:rPr>
              <a:t>.OnNavigatedTo</a:t>
            </a:r>
            <a:r>
              <a:rPr lang="en-GB" sz="2000" dirty="0">
                <a:solidFill>
                  <a:prstClr val="black"/>
                </a:solidFill>
                <a:latin typeface="Consolas"/>
              </a:rPr>
              <a:t>(e);</a:t>
            </a:r>
          </a:p>
          <a:p>
            <a:r>
              <a:rPr lang="en-GB" sz="2000" dirty="0">
                <a:solidFill>
                  <a:prstClr val="black"/>
                </a:solidFill>
                <a:latin typeface="Consolas"/>
              </a:rPr>
              <a:t> </a:t>
            </a:r>
            <a:r>
              <a:rPr lang="en-GB" sz="2000" dirty="0">
                <a:solidFill>
                  <a:srgbClr val="008000"/>
                </a:solidFill>
                <a:latin typeface="Consolas"/>
              </a:rPr>
              <a:t>// </a:t>
            </a:r>
            <a:r>
              <a:rPr lang="ru-RU" sz="2000" dirty="0">
                <a:solidFill>
                  <a:srgbClr val="008000"/>
                </a:solidFill>
                <a:latin typeface="Consolas"/>
              </a:rPr>
              <a:t>получение ссылки на страницу с информацией</a:t>
            </a:r>
            <a:br>
              <a:rPr lang="ru-RU" sz="2000" dirty="0">
                <a:solidFill>
                  <a:srgbClr val="008000"/>
                </a:solidFill>
                <a:latin typeface="Consolas"/>
              </a:rPr>
            </a:br>
            <a:r>
              <a:rPr lang="ru-RU" sz="2000" dirty="0">
                <a:solidFill>
                  <a:srgbClr val="008000"/>
                </a:solidFill>
                <a:latin typeface="Consolas"/>
              </a:rPr>
              <a:t> // о текущем клиенте</a:t>
            </a:r>
            <a:r>
              <a:rPr lang="en-GB" sz="2000" dirty="0">
                <a:solidFill>
                  <a:srgbClr val="008000"/>
                </a:solidFill>
                <a:latin typeface="Consolas"/>
              </a:rPr>
              <a:t> </a:t>
            </a:r>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2B91AF"/>
                </a:solidFill>
                <a:latin typeface="Consolas"/>
              </a:rPr>
              <a:t>App</a:t>
            </a:r>
            <a:r>
              <a:rPr lang="en-GB" sz="2000" dirty="0">
                <a:solidFill>
                  <a:prstClr val="black"/>
                </a:solidFill>
                <a:latin typeface="Consolas"/>
              </a:rPr>
              <a:t> </a:t>
            </a:r>
            <a:r>
              <a:rPr lang="en-GB" sz="2000" dirty="0" err="1">
                <a:solidFill>
                  <a:prstClr val="black"/>
                </a:solidFill>
                <a:latin typeface="Consolas"/>
              </a:rPr>
              <a:t>thisApp</a:t>
            </a:r>
            <a:r>
              <a:rPr lang="en-GB" sz="2000" dirty="0">
                <a:solidFill>
                  <a:prstClr val="black"/>
                </a:solidFill>
                <a:latin typeface="Consolas"/>
              </a:rPr>
              <a:t> = </a:t>
            </a:r>
            <a:r>
              <a:rPr lang="en-GB" sz="2000" dirty="0" err="1">
                <a:solidFill>
                  <a:srgbClr val="2B91AF"/>
                </a:solidFill>
                <a:latin typeface="Consolas"/>
              </a:rPr>
              <a:t>Application</a:t>
            </a:r>
            <a:r>
              <a:rPr lang="en-GB" sz="2000" dirty="0" err="1">
                <a:solidFill>
                  <a:prstClr val="black"/>
                </a:solidFill>
                <a:latin typeface="Consolas"/>
              </a:rPr>
              <a:t>.Current</a:t>
            </a:r>
            <a:r>
              <a:rPr lang="en-GB" sz="2000" dirty="0">
                <a:solidFill>
                  <a:prstClr val="black"/>
                </a:solidFill>
                <a:latin typeface="Consolas"/>
              </a:rPr>
              <a:t> </a:t>
            </a:r>
            <a:r>
              <a:rPr lang="en-GB" sz="2000" dirty="0">
                <a:solidFill>
                  <a:srgbClr val="0000FF"/>
                </a:solidFill>
                <a:latin typeface="Consolas"/>
              </a:rPr>
              <a:t>as</a:t>
            </a:r>
            <a:r>
              <a:rPr lang="en-GB" sz="2000" dirty="0">
                <a:solidFill>
                  <a:prstClr val="black"/>
                </a:solidFill>
                <a:latin typeface="Consolas"/>
              </a:rPr>
              <a:t> </a:t>
            </a:r>
            <a:r>
              <a:rPr lang="en-GB" sz="2000" dirty="0">
                <a:solidFill>
                  <a:srgbClr val="2B91AF"/>
                </a:solidFill>
                <a:latin typeface="Consolas"/>
              </a:rPr>
              <a:t>App</a:t>
            </a:r>
            <a:r>
              <a:rPr lang="en-GB" sz="2000" dirty="0">
                <a:solidFill>
                  <a:prstClr val="black"/>
                </a:solidFill>
                <a:latin typeface="Consolas"/>
              </a:rPr>
              <a:t>;</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8000"/>
                </a:solidFill>
                <a:latin typeface="Consolas"/>
              </a:rPr>
              <a:t>// </a:t>
            </a:r>
            <a:r>
              <a:rPr lang="ru-RU" sz="2000" dirty="0">
                <a:solidFill>
                  <a:srgbClr val="008000"/>
                </a:solidFill>
                <a:latin typeface="Consolas"/>
              </a:rPr>
              <a:t>установка контекста данных для отображения</a:t>
            </a:r>
            <a:br>
              <a:rPr lang="ru-RU" sz="2000" dirty="0">
                <a:solidFill>
                  <a:srgbClr val="008000"/>
                </a:solidFill>
                <a:latin typeface="Consolas"/>
              </a:rPr>
            </a:br>
            <a:r>
              <a:rPr lang="ru-RU" sz="2000" dirty="0">
                <a:solidFill>
                  <a:srgbClr val="008000"/>
                </a:solidFill>
                <a:latin typeface="Consolas"/>
              </a:rPr>
              <a:t> // в элементе </a:t>
            </a:r>
            <a:r>
              <a:rPr lang="ru-RU" sz="2000" dirty="0" err="1">
                <a:solidFill>
                  <a:srgbClr val="008000"/>
                </a:solidFill>
                <a:latin typeface="Consolas"/>
              </a:rPr>
              <a:t>Grid</a:t>
            </a:r>
            <a:endParaRPr lang="en-GB" sz="2000" dirty="0">
              <a:solidFill>
                <a:prstClr val="black"/>
              </a:solidFill>
              <a:latin typeface="Consolas"/>
            </a:endParaRPr>
          </a:p>
          <a:p>
            <a:r>
              <a:rPr lang="en-GB" sz="2000" dirty="0">
                <a:solidFill>
                  <a:prstClr val="black"/>
                </a:solidFill>
                <a:latin typeface="Consolas"/>
              </a:rPr>
              <a:t> </a:t>
            </a:r>
            <a:r>
              <a:rPr lang="en-GB" sz="2000" dirty="0" err="1">
                <a:solidFill>
                  <a:prstClr val="black"/>
                </a:solidFill>
                <a:latin typeface="Consolas"/>
              </a:rPr>
              <a:t>customerDisplayGrid.DataContext</a:t>
            </a:r>
            <a:r>
              <a:rPr lang="en-GB" sz="2000" dirty="0">
                <a:solidFill>
                  <a:prstClr val="black"/>
                </a:solidFill>
                <a:latin typeface="Consolas"/>
              </a:rPr>
              <a:t> = </a:t>
            </a:r>
            <a:r>
              <a:rPr lang="en-GB" sz="2000" dirty="0" err="1">
                <a:solidFill>
                  <a:prstClr val="black"/>
                </a:solidFill>
                <a:latin typeface="Consolas"/>
              </a:rPr>
              <a:t>thisApp.ActiveCustomer</a:t>
            </a:r>
            <a:r>
              <a:rPr lang="en-GB" sz="2000" dirty="0">
                <a:solidFill>
                  <a:prstClr val="black"/>
                </a:solidFill>
                <a:latin typeface="Consolas"/>
              </a:rPr>
              <a:t>;</a:t>
            </a:r>
          </a:p>
          <a:p>
            <a:r>
              <a:rPr lang="en-GB" sz="2000" dirty="0">
                <a:solidFill>
                  <a:prstClr val="black"/>
                </a:solidFill>
                <a:latin typeface="Consolas"/>
              </a:rPr>
              <a:t>}</a:t>
            </a:r>
          </a:p>
        </p:txBody>
      </p:sp>
      <p:sp>
        <p:nvSpPr>
          <p:cNvPr id="6" name="Rectangle 5"/>
          <p:cNvSpPr/>
          <p:nvPr/>
        </p:nvSpPr>
        <p:spPr bwMode="auto">
          <a:xfrm>
            <a:off x="583894" y="4362184"/>
            <a:ext cx="7998246" cy="286935"/>
          </a:xfrm>
          <a:prstGeom prst="rect">
            <a:avLst/>
          </a:prstGeom>
          <a:solidFill>
            <a:schemeClr val="accent4">
              <a:alpha val="32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7525432"/>
      </p:ext>
    </p:extLst>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363938" cy="5318379"/>
          </a:xfrm>
        </p:spPr>
        <p:txBody>
          <a:bodyPr/>
          <a:lstStyle/>
          <a:p>
            <a:r>
              <a:rPr lang="ru-RU" dirty="0" smtClean="0"/>
              <a:t>Приложение </a:t>
            </a:r>
            <a:r>
              <a:rPr lang="en-US" dirty="0" smtClean="0"/>
              <a:t>Silverlight </a:t>
            </a:r>
            <a:r>
              <a:rPr lang="ru-RU" dirty="0" smtClean="0"/>
              <a:t>может состоять</a:t>
            </a:r>
            <a:br>
              <a:rPr lang="ru-RU" dirty="0" smtClean="0"/>
            </a:br>
            <a:r>
              <a:rPr lang="ru-RU" dirty="0" smtClean="0"/>
              <a:t>из нескольких страниц</a:t>
            </a:r>
          </a:p>
          <a:p>
            <a:r>
              <a:rPr lang="ru-RU" dirty="0" smtClean="0"/>
              <a:t>Навигация по страницам выполняется</a:t>
            </a:r>
            <a:r>
              <a:rPr lang="en-US" dirty="0" smtClean="0"/>
              <a:t/>
            </a:r>
            <a:br>
              <a:rPr lang="en-US" dirty="0" smtClean="0"/>
            </a:br>
            <a:r>
              <a:rPr lang="ru-RU" dirty="0" smtClean="0"/>
              <a:t>с помощью </a:t>
            </a:r>
            <a:r>
              <a:rPr lang="en-US" dirty="0" smtClean="0"/>
              <a:t>URI</a:t>
            </a:r>
            <a:r>
              <a:rPr lang="ru-RU" dirty="0" smtClean="0"/>
              <a:t>, который может содержать строковые параметры</a:t>
            </a:r>
          </a:p>
          <a:p>
            <a:r>
              <a:rPr lang="ru-RU" dirty="0" smtClean="0"/>
              <a:t>При необходимости можно переопределить поведение кнопки </a:t>
            </a:r>
            <a:r>
              <a:rPr lang="ru-RU" dirty="0" smtClean="0">
                <a:latin typeface="Consolas" pitchFamily="49" charset="0"/>
                <a:cs typeface="Consolas" pitchFamily="49" charset="0"/>
              </a:rPr>
              <a:t>Назад</a:t>
            </a:r>
            <a:endParaRPr lang="ru-RU" dirty="0" smtClean="0"/>
          </a:p>
          <a:p>
            <a:r>
              <a:rPr lang="ru-RU" dirty="0" smtClean="0"/>
              <a:t>Можно предоставить совместный доступ</a:t>
            </a:r>
            <a:br>
              <a:rPr lang="ru-RU" dirty="0" smtClean="0"/>
            </a:br>
            <a:r>
              <a:rPr lang="ru-RU" dirty="0" smtClean="0"/>
              <a:t>к объектам, поместив их на страницу</a:t>
            </a:r>
            <a:r>
              <a:rPr lang="en-GB" dirty="0" smtClean="0"/>
              <a:t> </a:t>
            </a:r>
            <a:r>
              <a:rPr lang="en-GB" dirty="0" err="1" smtClean="0">
                <a:latin typeface="Consolas" pitchFamily="49" charset="0"/>
                <a:cs typeface="Consolas" pitchFamily="49" charset="0"/>
              </a:rPr>
              <a:t>App.xaml</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102</a:t>
            </a:fld>
            <a:endParaRPr lang="en-US" dirty="0"/>
          </a:p>
        </p:txBody>
      </p:sp>
    </p:spTree>
    <p:extLst>
      <p:ext uri="{BB962C8B-B14F-4D97-AF65-F5344CB8AC3E}">
        <p14:creationId xmlns:p14="http://schemas.microsoft.com/office/powerpoint/2010/main" val="710110077"/>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a:t>
            </a:r>
            <a:r>
              <a:rPr lang="en-GB" dirty="0" smtClean="0"/>
              <a:t> 4.6</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a:xfrm>
            <a:off x="555737" y="2924048"/>
            <a:ext cx="5167145" cy="1098296"/>
          </a:xfrm>
        </p:spPr>
        <p:txBody>
          <a:bodyPr/>
          <a:lstStyle/>
          <a:p>
            <a:r>
              <a:rPr lang="ru-RU" dirty="0"/>
              <a:t>Использование классов </a:t>
            </a:r>
            <a:r>
              <a:rPr lang="en-GB" dirty="0"/>
              <a:t>ViewModel</a:t>
            </a:r>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103</a:t>
            </a:fld>
            <a:endParaRPr lang="en-US" dirty="0"/>
          </a:p>
        </p:txBody>
      </p:sp>
    </p:spTree>
    <p:extLst>
      <p:ext uri="{BB962C8B-B14F-4D97-AF65-F5344CB8AC3E}">
        <p14:creationId xmlns:p14="http://schemas.microsoft.com/office/powerpoint/2010/main" val="1240653689"/>
      </p:ext>
    </p:extLst>
  </p:cSld>
  <p:clrMapOvr>
    <a:masterClrMapping/>
  </p:clrMapOvr>
  <p:transition spd="slow">
    <p:push/>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434786"/>
          </a:xfrm>
        </p:spPr>
        <p:txBody>
          <a:bodyPr>
            <a:spAutoFit/>
          </a:bodyPr>
          <a:lstStyle/>
          <a:p>
            <a:r>
              <a:rPr lang="ru-RU" dirty="0" smtClean="0"/>
              <a:t>Классы </a:t>
            </a:r>
            <a:r>
              <a:rPr lang="en-GB" dirty="0" err="1" smtClean="0"/>
              <a:t>ViewModel</a:t>
            </a:r>
            <a:r>
              <a:rPr lang="en-GB" dirty="0" smtClean="0"/>
              <a:t> </a:t>
            </a:r>
            <a:r>
              <a:rPr lang="ru-RU" dirty="0" smtClean="0"/>
              <a:t>и дизайн интерфейса</a:t>
            </a:r>
            <a:endParaRPr lang="en-GB" dirty="0" smtClean="0"/>
          </a:p>
          <a:p>
            <a:r>
              <a:rPr lang="ru-RU" dirty="0" smtClean="0"/>
              <a:t>Использование шаблона</a:t>
            </a:r>
            <a:r>
              <a:rPr lang="en-GB" dirty="0" smtClean="0"/>
              <a:t> Model –View-</a:t>
            </a:r>
            <a:r>
              <a:rPr lang="en-GB" dirty="0" err="1" smtClean="0"/>
              <a:t>ViewModel</a:t>
            </a:r>
            <a:endParaRPr lang="en-GB" dirty="0" smtClean="0"/>
          </a:p>
          <a:p>
            <a:r>
              <a:rPr lang="ru-RU" dirty="0" smtClean="0"/>
              <a:t>Создание класса</a:t>
            </a:r>
            <a:r>
              <a:rPr lang="en-GB" dirty="0" smtClean="0"/>
              <a:t> </a:t>
            </a:r>
            <a:r>
              <a:rPr lang="en-GB" dirty="0" err="1" smtClean="0"/>
              <a:t>ViewModel</a:t>
            </a:r>
            <a:endParaRPr lang="en-GB" dirty="0" smtClean="0"/>
          </a:p>
          <a:p>
            <a:r>
              <a:rPr lang="ru-RU" dirty="0" smtClean="0"/>
              <a:t>Передача данных класса</a:t>
            </a:r>
            <a:r>
              <a:rPr lang="en-GB" dirty="0" smtClean="0"/>
              <a:t> </a:t>
            </a:r>
            <a:r>
              <a:rPr lang="en-GB" dirty="0" err="1" smtClean="0"/>
              <a:t>ViewModel</a:t>
            </a:r>
            <a:endParaRPr lang="en-GB" dirty="0" smtClean="0"/>
          </a:p>
          <a:p>
            <a:r>
              <a:rPr lang="ru-RU" dirty="0" smtClean="0"/>
              <a:t>Использование наблюдаемых коллекций</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104</a:t>
            </a:fld>
            <a:endParaRPr lang="en-US" dirty="0"/>
          </a:p>
        </p:txBody>
      </p:sp>
    </p:spTree>
    <p:extLst>
      <p:ext uri="{BB962C8B-B14F-4D97-AF65-F5344CB8AC3E}">
        <p14:creationId xmlns:p14="http://schemas.microsoft.com/office/powerpoint/2010/main" val="541392334"/>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Отображение изменений</a:t>
            </a:r>
            <a:endParaRPr lang="en-GB" dirty="0"/>
          </a:p>
        </p:txBody>
      </p:sp>
      <p:sp>
        <p:nvSpPr>
          <p:cNvPr id="3" name="Content Placeholder 2"/>
          <p:cNvSpPr>
            <a:spLocks noGrp="1"/>
          </p:cNvSpPr>
          <p:nvPr>
            <p:ph idx="1"/>
          </p:nvPr>
        </p:nvSpPr>
        <p:spPr>
          <a:xfrm>
            <a:off x="380770" y="1371600"/>
            <a:ext cx="5612406" cy="4598182"/>
          </a:xfrm>
        </p:spPr>
        <p:txBody>
          <a:bodyPr/>
          <a:lstStyle/>
          <a:p>
            <a:r>
              <a:rPr lang="ru-RU" dirty="0" smtClean="0"/>
              <a:t>Когда пользователь изменяет информацию</a:t>
            </a:r>
            <a:br>
              <a:rPr lang="ru-RU" dirty="0" smtClean="0"/>
            </a:br>
            <a:r>
              <a:rPr lang="ru-RU" dirty="0" smtClean="0"/>
              <a:t>о клиенте, она должна обновляться</a:t>
            </a:r>
            <a:r>
              <a:rPr lang="ru-RU" dirty="0"/>
              <a:t> </a:t>
            </a:r>
            <a:r>
              <a:rPr lang="ru-RU" dirty="0" smtClean="0"/>
              <a:t>при нажатии на кнопку </a:t>
            </a:r>
            <a:r>
              <a:rPr lang="ru-RU" dirty="0" smtClean="0">
                <a:latin typeface="Consolas" pitchFamily="49" charset="0"/>
                <a:cs typeface="Consolas" pitchFamily="49" charset="0"/>
              </a:rPr>
              <a:t>сохранить</a:t>
            </a:r>
          </a:p>
          <a:p>
            <a:r>
              <a:rPr lang="ru-RU" dirty="0" smtClean="0"/>
              <a:t>При нажатии на кнопку </a:t>
            </a:r>
            <a:r>
              <a:rPr lang="ru-RU" dirty="0" smtClean="0">
                <a:latin typeface="Consolas" pitchFamily="49" charset="0"/>
                <a:cs typeface="Consolas" pitchFamily="49" charset="0"/>
              </a:rPr>
              <a:t>отмена</a:t>
            </a:r>
            <a:r>
              <a:rPr lang="ru-RU" dirty="0" smtClean="0"/>
              <a:t> (или </a:t>
            </a:r>
            <a:r>
              <a:rPr lang="ru-RU" dirty="0">
                <a:latin typeface="Consolas" pitchFamily="49" charset="0"/>
                <a:cs typeface="Consolas" pitchFamily="49" charset="0"/>
              </a:rPr>
              <a:t>Назад</a:t>
            </a:r>
            <a:r>
              <a:rPr lang="ru-RU" dirty="0" smtClean="0"/>
              <a:t>) все изменения должны отменяться</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105</a:t>
            </a:fld>
            <a:endParaRPr lang="en-US" dirty="0"/>
          </a:p>
        </p:txBody>
      </p:sp>
      <p:pic>
        <p:nvPicPr>
          <p:cNvPr id="6" name="Рисунок 5"/>
          <p:cNvPicPr/>
          <p:nvPr/>
        </p:nvPicPr>
        <p:blipFill>
          <a:blip r:embed="rId2"/>
          <a:stretch>
            <a:fillRect/>
          </a:stretch>
        </p:blipFill>
        <p:spPr>
          <a:xfrm>
            <a:off x="6114361" y="1178300"/>
            <a:ext cx="2831337" cy="5148987"/>
          </a:xfrm>
          <a:prstGeom prst="rect">
            <a:avLst/>
          </a:prstGeom>
        </p:spPr>
      </p:pic>
    </p:spTree>
    <p:extLst>
      <p:ext uri="{BB962C8B-B14F-4D97-AF65-F5344CB8AC3E}">
        <p14:creationId xmlns:p14="http://schemas.microsoft.com/office/powerpoint/2010/main" val="3866699184"/>
      </p:ext>
    </p:extLst>
  </p:cSld>
  <p:clrMapOvr>
    <a:masterClrMapping/>
  </p:clrMapOvr>
  <p:transition>
    <p:fade/>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Связывание с данными</a:t>
            </a:r>
            <a:endParaRPr lang="en-GB" dirty="0"/>
          </a:p>
        </p:txBody>
      </p:sp>
      <p:sp>
        <p:nvSpPr>
          <p:cNvPr id="3" name="Content Placeholder 2"/>
          <p:cNvSpPr>
            <a:spLocks noGrp="1"/>
          </p:cNvSpPr>
          <p:nvPr>
            <p:ph idx="1"/>
          </p:nvPr>
        </p:nvSpPr>
        <p:spPr>
          <a:xfrm>
            <a:off x="380770" y="1371600"/>
            <a:ext cx="8363938" cy="5182957"/>
          </a:xfrm>
        </p:spPr>
        <p:txBody>
          <a:bodyPr/>
          <a:lstStyle/>
          <a:p>
            <a:r>
              <a:rPr lang="ru-RU" dirty="0" smtClean="0"/>
              <a:t>Можно связать информацию о клиенте</a:t>
            </a:r>
            <a:br>
              <a:rPr lang="ru-RU" dirty="0" smtClean="0"/>
            </a:br>
            <a:r>
              <a:rPr lang="ru-RU" dirty="0" smtClean="0"/>
              <a:t>с визуальными элементами на форме</a:t>
            </a:r>
          </a:p>
          <a:p>
            <a:r>
              <a:rPr lang="ru-RU" dirty="0" smtClean="0"/>
              <a:t>При изменении значений элементов связанные данные изменяются сразу же</a:t>
            </a:r>
          </a:p>
          <a:p>
            <a:r>
              <a:rPr lang="ru-RU" dirty="0" smtClean="0"/>
              <a:t>Это не очень удобный путь построения приложения</a:t>
            </a:r>
          </a:p>
          <a:p>
            <a:pPr lvl="1"/>
            <a:r>
              <a:rPr lang="ru-RU" dirty="0" smtClean="0"/>
              <a:t>информация обновляется до окончания редактирования</a:t>
            </a:r>
            <a:endParaRPr lang="en-GB" dirty="0" smtClean="0"/>
          </a:p>
          <a:p>
            <a:pPr lvl="1"/>
            <a:r>
              <a:rPr lang="ru-RU" dirty="0" smtClean="0"/>
              <a:t>пользователь может захотеть отменить сделанные изменения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106</a:t>
            </a:fld>
            <a:endParaRPr lang="en-US" dirty="0"/>
          </a:p>
        </p:txBody>
      </p:sp>
    </p:spTree>
    <p:extLst>
      <p:ext uri="{BB962C8B-B14F-4D97-AF65-F5344CB8AC3E}">
        <p14:creationId xmlns:p14="http://schemas.microsoft.com/office/powerpoint/2010/main" val="3295822013"/>
      </p:ext>
    </p:extLst>
  </p:cSld>
  <p:clrMapOvr>
    <a:masterClrMapping/>
  </p:clrMapOvr>
  <p:transition>
    <p:fade/>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Model-View-</a:t>
            </a:r>
            <a:r>
              <a:rPr lang="en-GB" dirty="0" err="1" smtClean="0"/>
              <a:t>ViewModel</a:t>
            </a:r>
            <a:endParaRPr lang="en-GB" dirty="0"/>
          </a:p>
        </p:txBody>
      </p:sp>
      <p:sp>
        <p:nvSpPr>
          <p:cNvPr id="3" name="Content Placeholder 2"/>
          <p:cNvSpPr>
            <a:spLocks noGrp="1"/>
          </p:cNvSpPr>
          <p:nvPr>
            <p:ph idx="1"/>
          </p:nvPr>
        </p:nvSpPr>
        <p:spPr>
          <a:xfrm>
            <a:off x="380770" y="1371600"/>
            <a:ext cx="8363938" cy="5207579"/>
          </a:xfrm>
        </p:spPr>
        <p:txBody>
          <a:bodyPr/>
          <a:lstStyle/>
          <a:p>
            <a:r>
              <a:rPr lang="ru-RU" dirty="0" smtClean="0"/>
              <a:t>Класс</a:t>
            </a:r>
            <a:r>
              <a:rPr lang="en-GB" dirty="0" smtClean="0"/>
              <a:t> </a:t>
            </a:r>
            <a:r>
              <a:rPr lang="en-GB" dirty="0" err="1" smtClean="0"/>
              <a:t>ViewModel</a:t>
            </a:r>
            <a:r>
              <a:rPr lang="en-GB" dirty="0" smtClean="0"/>
              <a:t> </a:t>
            </a:r>
            <a:r>
              <a:rPr lang="ru-RU" dirty="0" smtClean="0"/>
              <a:t>связывает данные</a:t>
            </a:r>
            <a:r>
              <a:rPr lang="ru-RU" dirty="0"/>
              <a:t> </a:t>
            </a:r>
            <a:r>
              <a:rPr lang="en-GB" dirty="0" smtClean="0"/>
              <a:t>(</a:t>
            </a:r>
            <a:r>
              <a:rPr lang="ru-RU" dirty="0" smtClean="0"/>
              <a:t>класс </a:t>
            </a:r>
            <a:r>
              <a:rPr lang="en-GB" dirty="0" smtClean="0">
                <a:latin typeface="Consolas" pitchFamily="49" charset="0"/>
                <a:cs typeface="Consolas" pitchFamily="49" charset="0"/>
              </a:rPr>
              <a:t>Customer</a:t>
            </a:r>
            <a:r>
              <a:rPr lang="en-GB" dirty="0" smtClean="0"/>
              <a:t>) </a:t>
            </a:r>
            <a:r>
              <a:rPr lang="ru-RU" dirty="0" smtClean="0"/>
              <a:t>и элементы интерфейса</a:t>
            </a:r>
            <a:r>
              <a:rPr lang="en-GB" dirty="0" smtClean="0"/>
              <a:t> (</a:t>
            </a:r>
            <a:r>
              <a:rPr lang="ru-RU" dirty="0"/>
              <a:t>класс </a:t>
            </a:r>
            <a:r>
              <a:rPr lang="en-GB" dirty="0" err="1" smtClean="0">
                <a:latin typeface="Consolas" pitchFamily="49" charset="0"/>
                <a:cs typeface="Consolas" pitchFamily="49" charset="0"/>
              </a:rPr>
              <a:t>CustomerDetailPage</a:t>
            </a:r>
            <a:r>
              <a:rPr lang="en-GB" dirty="0" smtClean="0"/>
              <a:t>) </a:t>
            </a:r>
          </a:p>
          <a:p>
            <a:r>
              <a:rPr lang="ru-RU" dirty="0" smtClean="0"/>
              <a:t>Класс содержит все события изменени</a:t>
            </a:r>
            <a:r>
              <a:rPr lang="ru-RU" dirty="0"/>
              <a:t>я</a:t>
            </a:r>
            <a:r>
              <a:rPr lang="ru-RU" dirty="0" smtClean="0"/>
              <a:t> данных и при необходимости выполняет их передачу и проверку</a:t>
            </a:r>
          </a:p>
          <a:p>
            <a:r>
              <a:rPr lang="ru-RU" dirty="0" smtClean="0"/>
              <a:t>Информация о клиенте загружается в класс при открытии формы для редактирования и сохраняется при нажатии на кнопку </a:t>
            </a:r>
            <a:r>
              <a:rPr lang="ru-RU" dirty="0" smtClean="0">
                <a:latin typeface="Consolas" pitchFamily="49" charset="0"/>
                <a:cs typeface="Consolas" pitchFamily="49" charset="0"/>
              </a:rPr>
              <a:t>сохранить</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107</a:t>
            </a:fld>
            <a:endParaRPr lang="en-US" dirty="0"/>
          </a:p>
        </p:txBody>
      </p:sp>
    </p:spTree>
    <p:extLst>
      <p:ext uri="{BB962C8B-B14F-4D97-AF65-F5344CB8AC3E}">
        <p14:creationId xmlns:p14="http://schemas.microsoft.com/office/powerpoint/2010/main" val="1678271822"/>
      </p:ext>
    </p:extLst>
  </p:cSld>
  <p:clrMapOvr>
    <a:masterClrMapping/>
  </p:clrMapOvr>
  <p:transition>
    <p:fade/>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Класс</a:t>
            </a:r>
            <a:r>
              <a:rPr lang="en-GB" dirty="0" smtClean="0"/>
              <a:t> </a:t>
            </a:r>
            <a:r>
              <a:rPr lang="en-GB" dirty="0" err="1" smtClean="0"/>
              <a:t>CustomerView</a:t>
            </a:r>
            <a:endParaRPr lang="en-GB" dirty="0"/>
          </a:p>
        </p:txBody>
      </p:sp>
      <p:sp>
        <p:nvSpPr>
          <p:cNvPr id="3" name="Content Placeholder 2"/>
          <p:cNvSpPr>
            <a:spLocks noGrp="1"/>
          </p:cNvSpPr>
          <p:nvPr>
            <p:ph idx="1"/>
          </p:nvPr>
        </p:nvSpPr>
        <p:spPr>
          <a:xfrm>
            <a:off x="380999" y="5326380"/>
            <a:ext cx="8363938" cy="498598"/>
          </a:xfrm>
        </p:spPr>
        <p:txBody>
          <a:bodyPr/>
          <a:lstStyle/>
          <a:p>
            <a:r>
              <a:rPr lang="en-GB" dirty="0" smtClean="0"/>
              <a:t>This code adds a confirmation message</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108</a:t>
            </a:fld>
            <a:endParaRPr lang="en-US" dirty="0"/>
          </a:p>
        </p:txBody>
      </p:sp>
      <p:sp>
        <p:nvSpPr>
          <p:cNvPr id="5" name="Rectangle 4"/>
          <p:cNvSpPr/>
          <p:nvPr/>
        </p:nvSpPr>
        <p:spPr>
          <a:xfrm>
            <a:off x="380999" y="1436616"/>
            <a:ext cx="8380413" cy="501675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CustomerView</a:t>
            </a:r>
            <a:r>
              <a:rPr lang="en-GB" sz="2000" dirty="0">
                <a:solidFill>
                  <a:srgbClr val="000000"/>
                </a:solidFill>
                <a:latin typeface="Consolas"/>
                <a:ea typeface="Times New Roman"/>
              </a:rPr>
              <a:t> : </a:t>
            </a:r>
            <a:r>
              <a:rPr lang="en-GB" sz="2000" dirty="0" err="1">
                <a:solidFill>
                  <a:srgbClr val="2B91AF"/>
                </a:solidFill>
                <a:latin typeface="Consolas"/>
                <a:ea typeface="Times New Roman"/>
              </a:rPr>
              <a:t>INotifyPropertyChanged</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name</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string</a:t>
            </a:r>
            <a:r>
              <a:rPr lang="en-GB" sz="2000" dirty="0">
                <a:solidFill>
                  <a:srgbClr val="000000"/>
                </a:solidFill>
                <a:latin typeface="Consolas"/>
                <a:ea typeface="Times New Roman"/>
              </a:rPr>
              <a:t> Name</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get</a:t>
            </a:r>
            <a:r>
              <a:rPr lang="en-GB" sz="2000" dirty="0">
                <a:solidFill>
                  <a:srgbClr val="000000"/>
                </a:solidFill>
                <a:latin typeface="Consolas"/>
                <a:ea typeface="Times New Roman"/>
              </a:rPr>
              <a:t> {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name;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set</a:t>
            </a:r>
            <a:r>
              <a:rPr lang="en-GB" sz="2000" dirty="0">
                <a:solidFill>
                  <a:srgbClr val="000000"/>
                </a:solidFill>
                <a:latin typeface="Consolas"/>
                <a:ea typeface="Times New Roman"/>
              </a:rPr>
              <a:t> {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name = </a:t>
            </a:r>
            <a:r>
              <a:rPr lang="en-GB" sz="2000" dirty="0">
                <a:solidFill>
                  <a:srgbClr val="0000FF"/>
                </a:solidFill>
                <a:latin typeface="Consolas"/>
                <a:ea typeface="Times New Roman"/>
              </a:rPr>
              <a:t>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PropertyChanged</a:t>
            </a:r>
            <a:r>
              <a:rPr lang="en-GB" sz="2000" dirty="0">
                <a:solidFill>
                  <a:srgbClr val="000000"/>
                </a:solidFill>
                <a:latin typeface="Consolas"/>
                <a:ea typeface="Times New Roman"/>
              </a:rPr>
              <a:t> != </a:t>
            </a:r>
            <a:r>
              <a:rPr lang="en-GB" sz="2000" dirty="0">
                <a:solidFill>
                  <a:srgbClr val="0000FF"/>
                </a:solidFill>
                <a:latin typeface="Consolas"/>
                <a:ea typeface="Times New Roman"/>
              </a:rPr>
              <a:t>null</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PropertyChanged</a:t>
            </a:r>
            <a:r>
              <a:rPr lang="en-GB" sz="2000" dirty="0">
                <a:solidFill>
                  <a:srgbClr val="000000"/>
                </a:solidFill>
                <a:latin typeface="Consolas"/>
                <a:ea typeface="Times New Roman"/>
              </a:rPr>
              <a:t>(</a:t>
            </a:r>
            <a:r>
              <a:rPr lang="en-GB" sz="2000" dirty="0">
                <a:solidFill>
                  <a:srgbClr val="0000FF"/>
                </a:solidFill>
                <a:latin typeface="Consolas"/>
                <a:ea typeface="Times New Roman"/>
              </a:rPr>
              <a:t>this</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PropertyChangedEventArgs</a:t>
            </a:r>
            <a:r>
              <a:rPr lang="en-GB" sz="2000" dirty="0">
                <a:solidFill>
                  <a:srgbClr val="000000"/>
                </a:solidFill>
                <a:latin typeface="Consolas"/>
                <a:ea typeface="Times New Roman"/>
              </a:rPr>
              <a:t>(</a:t>
            </a:r>
            <a:r>
              <a:rPr lang="en-GB" sz="2000" dirty="0">
                <a:solidFill>
                  <a:srgbClr val="A31515"/>
                </a:solidFill>
                <a:latin typeface="Consolas"/>
                <a:ea typeface="Times New Roman"/>
              </a:rPr>
              <a:t>"name"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711079815"/>
      </p:ext>
    </p:extLst>
  </p:cSld>
  <p:clrMapOvr>
    <a:masterClrMapping/>
  </p:clrMapOvr>
  <p:transition>
    <p:fade/>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Класс</a:t>
            </a:r>
            <a:r>
              <a:rPr lang="en-GB" dirty="0"/>
              <a:t> </a:t>
            </a:r>
            <a:r>
              <a:rPr lang="en-GB" dirty="0" err="1"/>
              <a:t>CustomerView</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Класс</a:t>
            </a:r>
            <a:r>
              <a:rPr lang="en-GB" dirty="0" smtClean="0"/>
              <a:t> </a:t>
            </a:r>
            <a:r>
              <a:rPr lang="en-GB" dirty="0" err="1">
                <a:latin typeface="Consolas" pitchFamily="49" charset="0"/>
                <a:cs typeface="Consolas" pitchFamily="49" charset="0"/>
              </a:rPr>
              <a:t>CustomerView</a:t>
            </a:r>
            <a:r>
              <a:rPr lang="en-GB" dirty="0" smtClean="0"/>
              <a:t> </a:t>
            </a:r>
            <a:r>
              <a:rPr lang="ru-RU" dirty="0" smtClean="0"/>
              <a:t>связывает свойства класса </a:t>
            </a:r>
            <a:r>
              <a:rPr lang="en-GB" dirty="0">
                <a:latin typeface="Consolas" pitchFamily="49" charset="0"/>
                <a:cs typeface="Consolas" pitchFamily="49" charset="0"/>
              </a:rPr>
              <a:t>Customer</a:t>
            </a:r>
            <a:r>
              <a:rPr lang="en-GB" dirty="0" smtClean="0"/>
              <a:t> </a:t>
            </a:r>
            <a:r>
              <a:rPr lang="ru-RU" dirty="0" smtClean="0"/>
              <a:t>с визуальными элементами</a:t>
            </a:r>
            <a:r>
              <a:rPr lang="en-GB" dirty="0" smtClean="0"/>
              <a:t> </a:t>
            </a:r>
            <a:r>
              <a:rPr lang="en-GB" dirty="0" err="1" smtClean="0">
                <a:latin typeface="Consolas" pitchFamily="49" charset="0"/>
                <a:cs typeface="Consolas" pitchFamily="49" charset="0"/>
              </a:rPr>
              <a:t>TextBox</a:t>
            </a:r>
            <a:endParaRPr lang="en-GB" dirty="0" smtClean="0"/>
          </a:p>
          <a:p>
            <a:r>
              <a:rPr lang="ru-RU" dirty="0" smtClean="0"/>
              <a:t>Он генерирует события, необходимые</a:t>
            </a:r>
            <a:r>
              <a:rPr lang="en-US" dirty="0" smtClean="0"/>
              <a:t/>
            </a:r>
            <a:br>
              <a:rPr lang="en-US" dirty="0" smtClean="0"/>
            </a:br>
            <a:r>
              <a:rPr lang="ru-RU" dirty="0" smtClean="0"/>
              <a:t>для осуществления двунаправленной привязки данных</a:t>
            </a:r>
          </a:p>
          <a:p>
            <a:r>
              <a:rPr lang="ru-RU" dirty="0" smtClean="0"/>
              <a:t>Класс также содержит методы для загрузки и сохранения объекта </a:t>
            </a:r>
            <a:r>
              <a:rPr lang="en-GB" dirty="0">
                <a:latin typeface="Consolas" pitchFamily="49" charset="0"/>
                <a:cs typeface="Consolas" pitchFamily="49" charset="0"/>
              </a:rPr>
              <a:t>Customer</a:t>
            </a:r>
            <a:endParaRPr lang="ru-RU"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109</a:t>
            </a:fld>
            <a:endParaRPr lang="en-US" dirty="0"/>
          </a:p>
        </p:txBody>
      </p:sp>
    </p:spTree>
    <p:extLst>
      <p:ext uri="{BB962C8B-B14F-4D97-AF65-F5344CB8AC3E}">
        <p14:creationId xmlns:p14="http://schemas.microsoft.com/office/powerpoint/2010/main" val="22485409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Сохранение кисти по умолчанию</a:t>
            </a:r>
            <a:endParaRPr lang="en-GB" dirty="0"/>
          </a:p>
        </p:txBody>
      </p:sp>
      <p:sp>
        <p:nvSpPr>
          <p:cNvPr id="3" name="Content Placeholder 2"/>
          <p:cNvSpPr>
            <a:spLocks noGrp="1"/>
          </p:cNvSpPr>
          <p:nvPr>
            <p:ph idx="1"/>
          </p:nvPr>
        </p:nvSpPr>
        <p:spPr>
          <a:xfrm>
            <a:off x="380770" y="4803353"/>
            <a:ext cx="8363938" cy="997196"/>
          </a:xfrm>
        </p:spPr>
        <p:txBody>
          <a:bodyPr/>
          <a:lstStyle/>
          <a:p>
            <a:r>
              <a:rPr lang="ru-RU" dirty="0" smtClean="0"/>
              <a:t>При первом вызове метода сохраняется текущая кисть элемента </a:t>
            </a:r>
            <a:r>
              <a:rPr lang="en-GB" dirty="0" err="1" smtClean="0">
                <a:latin typeface="Consolas" pitchFamily="49" charset="0"/>
                <a:cs typeface="Consolas" pitchFamily="49" charset="0"/>
              </a:rPr>
              <a:t>TextBox</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11</a:t>
            </a:fld>
            <a:endParaRPr lang="en-US" dirty="0"/>
          </a:p>
        </p:txBody>
      </p:sp>
      <p:sp>
        <p:nvSpPr>
          <p:cNvPr id="5" name="Rectangle 4"/>
          <p:cNvSpPr/>
          <p:nvPr/>
        </p:nvSpPr>
        <p:spPr>
          <a:xfrm>
            <a:off x="380999" y="1436616"/>
            <a:ext cx="8380413" cy="32726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calculateResult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bool</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errorFound</a:t>
            </a:r>
            <a:r>
              <a:rPr lang="en-GB" sz="2000" dirty="0">
                <a:solidFill>
                  <a:srgbClr val="000000"/>
                </a:solidFill>
                <a:latin typeface="Consolas"/>
                <a:ea typeface="Times New Roman"/>
              </a:rPr>
              <a:t> = </a:t>
            </a:r>
            <a:r>
              <a:rPr lang="en-GB" sz="2000" dirty="0">
                <a:solidFill>
                  <a:srgbClr val="0000FF"/>
                </a:solidFill>
                <a:latin typeface="Consolas"/>
                <a:ea typeface="Times New Roman"/>
              </a:rPr>
              <a:t>false</a:t>
            </a:r>
            <a:r>
              <a:rPr lang="en-GB" sz="2000" dirty="0">
                <a:solidFill>
                  <a:srgbClr val="000000"/>
                </a:solidFill>
                <a:latin typeface="Consolas"/>
                <a:ea typeface="Times New Roman"/>
              </a:rPr>
              <a:t>;</a:t>
            </a:r>
            <a:br>
              <a:rPr lang="en-GB" sz="2000" dirty="0">
                <a:solidFill>
                  <a:srgbClr val="000000"/>
                </a:solidFill>
                <a:latin typeface="Consolas"/>
                <a:ea typeface="Times New Roman"/>
              </a:rPr>
            </a:br>
            <a:endParaRPr lang="en-GB" sz="2000" dirty="0" smtClean="0">
              <a:solidFill>
                <a:srgbClr val="000000"/>
              </a:solidFill>
              <a:latin typeface="Consolas"/>
              <a:ea typeface="Times New Roman"/>
            </a:endParaRPr>
          </a:p>
          <a:p>
            <a:pPr>
              <a:spcBef>
                <a:spcPts val="575"/>
              </a:spcBef>
              <a:spcAft>
                <a:spcPts val="200"/>
              </a:spcAft>
              <a:tabLst>
                <a:tab pos="2430780" algn="l"/>
                <a:tab pos="2790825" algn="l"/>
              </a:tabLst>
            </a:pP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correctBrush</a:t>
            </a:r>
            <a:r>
              <a:rPr lang="en-GB" sz="2000" dirty="0">
                <a:solidFill>
                  <a:srgbClr val="000000"/>
                </a:solidFill>
                <a:latin typeface="Consolas"/>
                <a:ea typeface="Times New Roman"/>
              </a:rPr>
              <a:t> == </a:t>
            </a:r>
            <a:r>
              <a:rPr lang="en-GB" sz="2000" dirty="0">
                <a:solidFill>
                  <a:srgbClr val="0000FF"/>
                </a:solidFill>
                <a:latin typeface="Consolas"/>
                <a:ea typeface="Times New Roman"/>
              </a:rPr>
              <a:t>null</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correctBrush</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firstNumberTextBox.Foreground</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a:solidFill>
                  <a:srgbClr val="008000"/>
                </a:solidFill>
                <a:latin typeface="Consolas"/>
                <a:ea typeface="Times New Roman"/>
              </a:rPr>
              <a:t>   // </a:t>
            </a:r>
            <a:r>
              <a:rPr lang="ru-RU" sz="2000" dirty="0">
                <a:solidFill>
                  <a:srgbClr val="008000"/>
                </a:solidFill>
                <a:latin typeface="Consolas"/>
                <a:ea typeface="Times New Roman"/>
              </a:rPr>
              <a:t>остальной код метода</a:t>
            </a:r>
            <a:r>
              <a:rPr lang="en-GB" sz="2000" dirty="0">
                <a:solidFill>
                  <a:srgbClr val="008000"/>
                </a:solidFill>
                <a:latin typeface="Consolas"/>
                <a:ea typeface="Times New Roman"/>
              </a:rPr>
              <a:t/>
            </a:r>
            <a:br>
              <a:rPr lang="en-GB" sz="2000" dirty="0">
                <a:solidFill>
                  <a:srgbClr val="008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963646244"/>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Методы</a:t>
            </a:r>
            <a:r>
              <a:rPr lang="en-GB" dirty="0" smtClean="0"/>
              <a:t> Load </a:t>
            </a:r>
            <a:r>
              <a:rPr lang="ru-RU" dirty="0" smtClean="0"/>
              <a:t>и</a:t>
            </a:r>
            <a:r>
              <a:rPr lang="en-GB" dirty="0" smtClean="0"/>
              <a:t> Save</a:t>
            </a:r>
            <a:endParaRPr lang="en-GB" dirty="0"/>
          </a:p>
        </p:txBody>
      </p:sp>
      <p:sp>
        <p:nvSpPr>
          <p:cNvPr id="3" name="Content Placeholder 2"/>
          <p:cNvSpPr>
            <a:spLocks noGrp="1"/>
          </p:cNvSpPr>
          <p:nvPr>
            <p:ph idx="1"/>
          </p:nvPr>
        </p:nvSpPr>
        <p:spPr>
          <a:xfrm>
            <a:off x="380999" y="5326380"/>
            <a:ext cx="8363938" cy="498598"/>
          </a:xfrm>
        </p:spPr>
        <p:txBody>
          <a:bodyPr/>
          <a:lstStyle/>
          <a:p>
            <a:r>
              <a:rPr lang="en-GB" dirty="0" smtClean="0"/>
              <a:t>This code adds a confirmation message</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110</a:t>
            </a:fld>
            <a:endParaRPr lang="en-US" dirty="0"/>
          </a:p>
        </p:txBody>
      </p:sp>
      <p:sp>
        <p:nvSpPr>
          <p:cNvPr id="5" name="Rectangle 4"/>
          <p:cNvSpPr/>
          <p:nvPr/>
        </p:nvSpPr>
        <p:spPr>
          <a:xfrm>
            <a:off x="380999" y="1284219"/>
            <a:ext cx="8380413" cy="48115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CustomerView</a:t>
            </a:r>
            <a:r>
              <a:rPr lang="en-GB" sz="2000" dirty="0">
                <a:solidFill>
                  <a:srgbClr val="000000"/>
                </a:solidFill>
                <a:latin typeface="Consolas"/>
                <a:ea typeface="Times New Roman"/>
              </a:rPr>
              <a:t> : </a:t>
            </a:r>
            <a:r>
              <a:rPr lang="en-GB" sz="2000" dirty="0" err="1">
                <a:solidFill>
                  <a:srgbClr val="2B91AF"/>
                </a:solidFill>
                <a:latin typeface="Consolas"/>
                <a:ea typeface="Times New Roman"/>
              </a:rPr>
              <a:t>INotifyPropertyChanged</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p>
          <a:p>
            <a:pPr>
              <a:spcBef>
                <a:spcPts val="575"/>
              </a:spcBef>
              <a:spcAft>
                <a:spcPts val="200"/>
              </a:spcAft>
              <a:tabLst>
                <a:tab pos="2430780" algn="l"/>
                <a:tab pos="2790825" algn="l"/>
              </a:tabLst>
            </a:pP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Load(</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Name = </a:t>
            </a:r>
            <a:r>
              <a:rPr lang="en-GB" sz="2000" dirty="0" err="1">
                <a:solidFill>
                  <a:srgbClr val="000000"/>
                </a:solidFill>
                <a:latin typeface="Consolas"/>
                <a:ea typeface="Times New Roman"/>
              </a:rPr>
              <a:t>cust.Name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Address = </a:t>
            </a:r>
            <a:r>
              <a:rPr lang="en-GB" sz="2000" dirty="0" err="1">
                <a:solidFill>
                  <a:srgbClr val="000000"/>
                </a:solidFill>
                <a:latin typeface="Consolas"/>
                <a:ea typeface="Times New Roman"/>
              </a:rPr>
              <a:t>cust.Address</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id = cust.ID;</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Save(</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cust.Name</a:t>
            </a:r>
            <a:r>
              <a:rPr lang="en-GB" sz="2000" dirty="0">
                <a:solidFill>
                  <a:srgbClr val="000000"/>
                </a:solidFill>
                <a:latin typeface="Consolas"/>
                <a:ea typeface="Times New Roman"/>
              </a:rPr>
              <a:t> = Name;</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cust.Address</a:t>
            </a:r>
            <a:r>
              <a:rPr lang="en-GB" sz="2000" dirty="0">
                <a:solidFill>
                  <a:srgbClr val="000000"/>
                </a:solidFill>
                <a:latin typeface="Consolas"/>
                <a:ea typeface="Times New Roman"/>
              </a:rPr>
              <a:t> = Address;</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719833528"/>
      </p:ext>
    </p:extLst>
  </p:cSld>
  <p:clrMapOvr>
    <a:masterClrMapping/>
  </p:clrMapOvr>
  <p:transition>
    <p:fade/>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Начало редактирования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111</a:t>
            </a:fld>
            <a:endParaRPr lang="en-US" dirty="0"/>
          </a:p>
        </p:txBody>
      </p:sp>
      <p:sp>
        <p:nvSpPr>
          <p:cNvPr id="7" name="Rectangle 6"/>
          <p:cNvSpPr/>
          <p:nvPr/>
        </p:nvSpPr>
        <p:spPr>
          <a:xfrm>
            <a:off x="380998" y="1286267"/>
            <a:ext cx="8380413"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95250">
              <a:spcBef>
                <a:spcPts val="575"/>
              </a:spcBef>
              <a:spcAft>
                <a:spcPts val="200"/>
              </a:spcAft>
              <a:tabLst>
                <a:tab pos="2430780" algn="l"/>
                <a:tab pos="2790825" algn="l"/>
              </a:tabLst>
            </a:pPr>
            <a:r>
              <a:rPr lang="en-GB" sz="2000" dirty="0">
                <a:solidFill>
                  <a:srgbClr val="0000FF"/>
                </a:solidFill>
                <a:latin typeface="Consolas"/>
                <a:ea typeface="Times New Roman"/>
              </a:rPr>
              <a:t>protected</a:t>
            </a:r>
            <a:r>
              <a:rPr lang="en-GB" sz="2000" dirty="0">
                <a:solidFill>
                  <a:srgbClr val="000000"/>
                </a:solidFill>
                <a:latin typeface="Consolas"/>
                <a:ea typeface="Times New Roman"/>
              </a:rPr>
              <a:t> </a:t>
            </a:r>
            <a:r>
              <a:rPr lang="en-GB" sz="2000" dirty="0">
                <a:solidFill>
                  <a:srgbClr val="0000FF"/>
                </a:solidFill>
                <a:latin typeface="Consolas"/>
                <a:ea typeface="Times New Roman"/>
              </a:rPr>
              <a:t>override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OnNavigatedTo</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System.Windows.Navigation.</a:t>
            </a:r>
            <a:r>
              <a:rPr lang="en-GB" sz="2000" dirty="0" err="1" smtClean="0">
                <a:solidFill>
                  <a:srgbClr val="2B91AF"/>
                </a:solidFill>
                <a:latin typeface="Consolas"/>
                <a:ea typeface="Times New Roman"/>
              </a:rPr>
              <a:t>NavigationEventArgs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получить ссылку на страницу, содержащую </a:t>
            </a:r>
            <a:r>
              <a:rPr lang="ru-RU" sz="2000" dirty="0" smtClean="0">
                <a:solidFill>
                  <a:srgbClr val="008000"/>
                </a:solidFill>
                <a:latin typeface="Consolas"/>
                <a:ea typeface="Times New Roman"/>
              </a:rPr>
              <a:t>информацию</a:t>
            </a:r>
            <a:br>
              <a:rPr lang="ru-RU" sz="2000" dirty="0" smtClean="0">
                <a:solidFill>
                  <a:srgbClr val="008000"/>
                </a:solidFill>
                <a:latin typeface="Consolas"/>
                <a:ea typeface="Times New Roman"/>
              </a:rPr>
            </a:br>
            <a:r>
              <a:rPr lang="ru-RU" sz="2000" dirty="0" smtClean="0">
                <a:solidFill>
                  <a:srgbClr val="008000"/>
                </a:solidFill>
                <a:latin typeface="Consolas"/>
                <a:ea typeface="Times New Roman"/>
              </a:rPr>
              <a:t>    // об </a:t>
            </a:r>
            <a:r>
              <a:rPr lang="ru-RU" sz="2000" dirty="0">
                <a:solidFill>
                  <a:srgbClr val="008000"/>
                </a:solidFill>
                <a:latin typeface="Consolas"/>
                <a:ea typeface="Times New Roman"/>
              </a:rPr>
              <a:t>активном клиенте</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2B91AF"/>
                </a:solidFill>
                <a:latin typeface="Consolas"/>
                <a:ea typeface="Times New Roman"/>
              </a:rPr>
              <a:t>App</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thisApp</a:t>
            </a:r>
            <a:r>
              <a:rPr lang="en-GB" sz="2000" dirty="0">
                <a:solidFill>
                  <a:srgbClr val="000000"/>
                </a:solidFill>
                <a:latin typeface="Consolas"/>
                <a:ea typeface="Times New Roman"/>
              </a:rPr>
              <a:t> = </a:t>
            </a:r>
            <a:r>
              <a:rPr lang="en-GB" sz="2000" dirty="0" err="1">
                <a:solidFill>
                  <a:srgbClr val="2B91AF"/>
                </a:solidFill>
                <a:latin typeface="Consolas"/>
                <a:ea typeface="Times New Roman"/>
              </a:rPr>
              <a:t>Application</a:t>
            </a:r>
            <a:r>
              <a:rPr lang="en-GB" sz="2000" dirty="0" err="1">
                <a:solidFill>
                  <a:srgbClr val="000000"/>
                </a:solidFill>
                <a:latin typeface="Consolas"/>
                <a:ea typeface="Times New Roman"/>
              </a:rPr>
              <a:t>.Current</a:t>
            </a:r>
            <a:r>
              <a:rPr lang="en-GB" sz="2000" dirty="0">
                <a:solidFill>
                  <a:srgbClr val="000000"/>
                </a:solidFill>
                <a:latin typeface="Consolas"/>
                <a:ea typeface="Times New Roman"/>
              </a:rPr>
              <a:t> </a:t>
            </a:r>
            <a:r>
              <a:rPr lang="en-GB" sz="2000" dirty="0">
                <a:solidFill>
                  <a:srgbClr val="0000FF"/>
                </a:solidFill>
                <a:latin typeface="Consolas"/>
                <a:ea typeface="Times New Roman"/>
              </a:rPr>
              <a:t>as</a:t>
            </a:r>
            <a:r>
              <a:rPr lang="en-GB" sz="2000" dirty="0">
                <a:solidFill>
                  <a:srgbClr val="000000"/>
                </a:solidFill>
                <a:latin typeface="Consolas"/>
                <a:ea typeface="Times New Roman"/>
              </a:rPr>
              <a:t> </a:t>
            </a:r>
            <a:r>
              <a:rPr lang="en-GB" sz="2000" dirty="0">
                <a:solidFill>
                  <a:srgbClr val="2B91AF"/>
                </a:solidFill>
                <a:latin typeface="Consolas"/>
                <a:ea typeface="Times New Roman"/>
              </a:rPr>
              <a:t>App</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загрузить объект с информацией об активном </a:t>
            </a:r>
            <a:r>
              <a:rPr lang="ru-RU" sz="2000" dirty="0" smtClean="0">
                <a:solidFill>
                  <a:srgbClr val="008000"/>
                </a:solidFill>
                <a:latin typeface="Consolas"/>
                <a:ea typeface="Times New Roman"/>
              </a:rPr>
              <a:t>клиенте</a:t>
            </a:r>
            <a:br>
              <a:rPr lang="ru-RU" sz="2000" dirty="0" smtClean="0">
                <a:solidFill>
                  <a:srgbClr val="008000"/>
                </a:solidFill>
                <a:latin typeface="Consolas"/>
                <a:ea typeface="Times New Roman"/>
              </a:rPr>
            </a:br>
            <a:r>
              <a:rPr lang="ru-RU" sz="2000" dirty="0" smtClean="0">
                <a:solidFill>
                  <a:srgbClr val="008000"/>
                </a:solidFill>
                <a:latin typeface="Consolas"/>
                <a:ea typeface="Times New Roman"/>
              </a:rPr>
              <a:t>    // в </a:t>
            </a:r>
            <a:r>
              <a:rPr lang="ru-RU" sz="2000" dirty="0">
                <a:solidFill>
                  <a:srgbClr val="008000"/>
                </a:solidFill>
                <a:latin typeface="Consolas"/>
                <a:ea typeface="Times New Roman"/>
              </a:rPr>
              <a:t>класс </a:t>
            </a:r>
            <a:r>
              <a:rPr lang="ru-RU" sz="2000" dirty="0" err="1">
                <a:solidFill>
                  <a:srgbClr val="008000"/>
                </a:solidFill>
                <a:latin typeface="Consolas"/>
                <a:ea typeface="Times New Roman"/>
              </a:rPr>
              <a:t>ViewModel</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view.Load</a:t>
            </a:r>
            <a:r>
              <a:rPr lang="en-GB" sz="2000" dirty="0">
                <a:solidFill>
                  <a:srgbClr val="000000"/>
                </a:solidFill>
                <a:latin typeface="Consolas"/>
                <a:ea typeface="Times New Roman"/>
              </a:rPr>
              <a:t>(</a:t>
            </a:r>
            <a:r>
              <a:rPr lang="en-GB" sz="2000" dirty="0" err="1">
                <a:solidFill>
                  <a:srgbClr val="000000"/>
                </a:solidFill>
                <a:latin typeface="Consolas"/>
                <a:ea typeface="Times New Roman"/>
              </a:rPr>
              <a:t>thisApp.ActiveCustomer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установить контекст данных для отображения</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customerDisplayGrid.DataContext</a:t>
            </a:r>
            <a:r>
              <a:rPr lang="en-GB" sz="2000" dirty="0">
                <a:solidFill>
                  <a:srgbClr val="000000"/>
                </a:solidFill>
                <a:latin typeface="Consolas"/>
                <a:ea typeface="Times New Roman"/>
              </a:rPr>
              <a:t> = view;</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983072824"/>
      </p:ext>
    </p:extLst>
  </p:cSld>
  <p:clrMapOvr>
    <a:masterClrMapping/>
  </p:clrMapOvr>
  <p:transition>
    <p:fade/>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Окончание редактирования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112</a:t>
            </a:fld>
            <a:endParaRPr lang="en-US" dirty="0"/>
          </a:p>
        </p:txBody>
      </p:sp>
      <p:sp>
        <p:nvSpPr>
          <p:cNvPr id="7" name="Rectangle 6"/>
          <p:cNvSpPr/>
          <p:nvPr/>
        </p:nvSpPr>
        <p:spPr>
          <a:xfrm>
            <a:off x="380998" y="1269334"/>
            <a:ext cx="8380413"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0"/>
              </a:spcAft>
            </a:pPr>
            <a:r>
              <a:rPr lang="en-GB" sz="2000" dirty="0">
                <a:solidFill>
                  <a:srgbClr val="0000FF"/>
                </a:solidFill>
                <a:latin typeface="Consolas"/>
                <a:ea typeface="Times New Roman"/>
              </a:rPr>
              <a:t>private</a:t>
            </a:r>
            <a:r>
              <a:rPr lang="en-GB" sz="2000" dirty="0">
                <a:latin typeface="Consolas"/>
                <a:ea typeface="Times New Roman"/>
              </a:rPr>
              <a:t> </a:t>
            </a:r>
            <a:r>
              <a:rPr lang="en-GB" sz="2000" dirty="0">
                <a:solidFill>
                  <a:srgbClr val="0000FF"/>
                </a:solidFill>
                <a:latin typeface="Consolas"/>
                <a:ea typeface="Times New Roman"/>
              </a:rPr>
              <a:t>void</a:t>
            </a:r>
            <a:r>
              <a:rPr lang="en-GB" sz="2000" dirty="0">
                <a:latin typeface="Consolas"/>
                <a:ea typeface="Times New Roman"/>
              </a:rPr>
              <a:t> </a:t>
            </a:r>
            <a:r>
              <a:rPr lang="en-GB" sz="2000" dirty="0" err="1">
                <a:solidFill>
                  <a:srgbClr val="333333"/>
                </a:solidFill>
                <a:latin typeface="Consolas"/>
                <a:ea typeface="Times New Roman"/>
              </a:rPr>
              <a:t>saveButton_Click</a:t>
            </a:r>
            <a:r>
              <a:rPr lang="en-GB" sz="2000" dirty="0">
                <a:solidFill>
                  <a:srgbClr val="333333"/>
                </a:solidFill>
                <a:latin typeface="Consolas"/>
                <a:ea typeface="Times New Roman"/>
              </a:rPr>
              <a:t>(</a:t>
            </a:r>
            <a:r>
              <a:rPr lang="en-GB" sz="2000" dirty="0">
                <a:solidFill>
                  <a:srgbClr val="0000FF"/>
                </a:solidFill>
                <a:latin typeface="Consolas"/>
                <a:ea typeface="Times New Roman"/>
              </a:rPr>
              <a:t>object</a:t>
            </a:r>
            <a:r>
              <a:rPr lang="en-GB" sz="2000" dirty="0">
                <a:latin typeface="Consolas"/>
                <a:ea typeface="Times New Roman"/>
              </a:rPr>
              <a:t> </a:t>
            </a:r>
            <a:r>
              <a:rPr lang="en-GB" sz="2000" dirty="0">
                <a:solidFill>
                  <a:srgbClr val="333333"/>
                </a:solidFill>
                <a:latin typeface="Consolas"/>
                <a:ea typeface="Times New Roman"/>
              </a:rPr>
              <a:t>sender,</a:t>
            </a:r>
            <a:r>
              <a:rPr lang="en-GB" sz="2000" dirty="0">
                <a:latin typeface="Consolas"/>
                <a:ea typeface="Times New Roman"/>
              </a:rPr>
              <a:t> </a:t>
            </a:r>
            <a:r>
              <a:rPr lang="en-GB" sz="2000" dirty="0" smtClean="0">
                <a:latin typeface="Consolas"/>
                <a:ea typeface="Times New Roman"/>
              </a:rPr>
              <a:t/>
            </a:r>
            <a:br>
              <a:rPr lang="en-GB" sz="2000" dirty="0" smtClean="0">
                <a:latin typeface="Consolas"/>
                <a:ea typeface="Times New Roman"/>
              </a:rPr>
            </a:br>
            <a:r>
              <a:rPr lang="en-GB" sz="2000" dirty="0" smtClean="0">
                <a:latin typeface="Consolas"/>
                <a:ea typeface="Times New Roman"/>
              </a:rPr>
              <a:t>                                        </a:t>
            </a:r>
            <a:r>
              <a:rPr lang="en-GB" sz="2000" dirty="0" err="1" smtClean="0">
                <a:solidFill>
                  <a:srgbClr val="2B91AF"/>
                </a:solidFill>
                <a:latin typeface="Consolas"/>
                <a:ea typeface="Times New Roman"/>
              </a:rPr>
              <a:t>RoutedEventArgs</a:t>
            </a:r>
            <a:r>
              <a:rPr lang="en-GB" sz="2000" dirty="0" smtClean="0">
                <a:latin typeface="Consolas"/>
                <a:ea typeface="Times New Roman"/>
              </a:rPr>
              <a:t> </a:t>
            </a:r>
            <a:r>
              <a:rPr lang="en-GB" sz="2000" dirty="0">
                <a:solidFill>
                  <a:srgbClr val="333333"/>
                </a:solidFill>
                <a:latin typeface="Consolas"/>
                <a:ea typeface="Times New Roman"/>
              </a:rPr>
              <a:t>e)</a:t>
            </a:r>
            <a:r>
              <a:rPr lang="en-GB" sz="2000" dirty="0">
                <a:latin typeface="Consolas"/>
                <a:ea typeface="Times New Roman"/>
              </a:rPr>
              <a:t/>
            </a:r>
            <a:br>
              <a:rPr lang="en-GB" sz="2000" dirty="0">
                <a:latin typeface="Consolas"/>
                <a:ea typeface="Times New Roman"/>
              </a:rPr>
            </a:br>
            <a:r>
              <a:rPr lang="en-GB" sz="2000" dirty="0">
                <a:solidFill>
                  <a:srgbClr val="333333"/>
                </a:solidFill>
                <a:latin typeface="Consolas"/>
                <a:ea typeface="Times New Roman"/>
              </a:rPr>
              <a:t>{</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получить ссылку на страницу, содержащую </a:t>
            </a:r>
            <a:r>
              <a:rPr lang="ru-RU" sz="2000" dirty="0" smtClean="0">
                <a:solidFill>
                  <a:srgbClr val="008000"/>
                </a:solidFill>
                <a:latin typeface="Consolas"/>
                <a:ea typeface="Times New Roman"/>
              </a:rPr>
              <a:t>информацию</a:t>
            </a:r>
            <a:br>
              <a:rPr lang="ru-RU" sz="2000" dirty="0" smtClean="0">
                <a:solidFill>
                  <a:srgbClr val="008000"/>
                </a:solidFill>
                <a:latin typeface="Consolas"/>
                <a:ea typeface="Times New Roman"/>
              </a:rPr>
            </a:br>
            <a:r>
              <a:rPr lang="ru-RU" sz="2000" dirty="0" smtClean="0">
                <a:solidFill>
                  <a:srgbClr val="008000"/>
                </a:solidFill>
                <a:latin typeface="Consolas"/>
                <a:ea typeface="Times New Roman"/>
              </a:rPr>
              <a:t>    // об </a:t>
            </a:r>
            <a:r>
              <a:rPr lang="ru-RU" sz="2000" dirty="0">
                <a:solidFill>
                  <a:srgbClr val="008000"/>
                </a:solidFill>
                <a:latin typeface="Consolas"/>
                <a:ea typeface="Times New Roman"/>
              </a:rPr>
              <a:t>активном клиенте</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a:solidFill>
                  <a:srgbClr val="2B91AF"/>
                </a:solidFill>
                <a:latin typeface="Consolas"/>
                <a:ea typeface="Times New Roman"/>
              </a:rPr>
              <a:t>App</a:t>
            </a:r>
            <a:r>
              <a:rPr lang="en-GB" sz="2000" dirty="0">
                <a:latin typeface="Consolas"/>
                <a:ea typeface="Times New Roman"/>
              </a:rPr>
              <a:t> </a:t>
            </a:r>
            <a:r>
              <a:rPr lang="en-GB" sz="2000" dirty="0" err="1">
                <a:solidFill>
                  <a:srgbClr val="333333"/>
                </a:solidFill>
                <a:latin typeface="Consolas"/>
                <a:ea typeface="Times New Roman"/>
              </a:rPr>
              <a:t>thisApp</a:t>
            </a:r>
            <a:r>
              <a:rPr lang="en-GB" sz="2000" dirty="0">
                <a:solidFill>
                  <a:srgbClr val="333333"/>
                </a:solidFill>
                <a:latin typeface="Consolas"/>
                <a:ea typeface="Times New Roman"/>
              </a:rPr>
              <a:t> =</a:t>
            </a:r>
            <a:r>
              <a:rPr lang="en-GB" sz="2000" dirty="0">
                <a:latin typeface="Consolas"/>
                <a:ea typeface="Times New Roman"/>
              </a:rPr>
              <a:t> </a:t>
            </a:r>
            <a:r>
              <a:rPr lang="en-GB" sz="2000" dirty="0" err="1">
                <a:solidFill>
                  <a:srgbClr val="2B91AF"/>
                </a:solidFill>
                <a:latin typeface="Consolas"/>
                <a:ea typeface="Times New Roman"/>
              </a:rPr>
              <a:t>Application</a:t>
            </a:r>
            <a:r>
              <a:rPr lang="en-GB" sz="2000" dirty="0" err="1">
                <a:solidFill>
                  <a:srgbClr val="333333"/>
                </a:solidFill>
                <a:latin typeface="Consolas"/>
                <a:ea typeface="Times New Roman"/>
              </a:rPr>
              <a:t>.Current</a:t>
            </a:r>
            <a:r>
              <a:rPr lang="en-GB" sz="2000" dirty="0">
                <a:latin typeface="Consolas"/>
                <a:ea typeface="Times New Roman"/>
              </a:rPr>
              <a:t> </a:t>
            </a:r>
            <a:r>
              <a:rPr lang="en-GB" sz="2000" dirty="0">
                <a:solidFill>
                  <a:srgbClr val="0000FF"/>
                </a:solidFill>
                <a:latin typeface="Consolas"/>
                <a:ea typeface="Times New Roman"/>
              </a:rPr>
              <a:t>as</a:t>
            </a:r>
            <a:r>
              <a:rPr lang="en-GB" sz="2000" dirty="0">
                <a:latin typeface="Consolas"/>
                <a:ea typeface="Times New Roman"/>
              </a:rPr>
              <a:t> </a:t>
            </a:r>
            <a:r>
              <a:rPr lang="en-GB" sz="2000" dirty="0">
                <a:solidFill>
                  <a:srgbClr val="2B91AF"/>
                </a:solidFill>
                <a:latin typeface="Consolas"/>
                <a:ea typeface="Times New Roman"/>
              </a:rPr>
              <a:t>App</a:t>
            </a:r>
            <a:r>
              <a:rPr lang="en-GB" sz="2000" dirty="0">
                <a:latin typeface="Consolas"/>
                <a:ea typeface="Times New Roman"/>
              </a:rPr>
              <a:t>;</a:t>
            </a:r>
            <a:br>
              <a:rPr lang="en-GB" sz="2000" dirty="0">
                <a:latin typeface="Consolas"/>
                <a:ea typeface="Times New Roman"/>
              </a:rPr>
            </a:b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скопировать данные из класса </a:t>
            </a:r>
            <a:r>
              <a:rPr lang="ru-RU" sz="2000" dirty="0" err="1">
                <a:solidFill>
                  <a:srgbClr val="008000"/>
                </a:solidFill>
                <a:latin typeface="Consolas"/>
                <a:ea typeface="Times New Roman"/>
              </a:rPr>
              <a:t>ViewModel</a:t>
            </a:r>
            <a:r>
              <a:rPr lang="ru-RU" sz="2000" dirty="0">
                <a:solidFill>
                  <a:srgbClr val="008000"/>
                </a:solidFill>
                <a:latin typeface="Consolas"/>
                <a:ea typeface="Times New Roman"/>
              </a:rPr>
              <a:t> в </a:t>
            </a:r>
            <a:r>
              <a:rPr lang="ru-RU" sz="2000" dirty="0" smtClean="0">
                <a:solidFill>
                  <a:srgbClr val="008000"/>
                </a:solidFill>
                <a:latin typeface="Consolas"/>
                <a:ea typeface="Times New Roman"/>
              </a:rPr>
              <a:t>свойство</a:t>
            </a:r>
            <a:br>
              <a:rPr lang="ru-RU" sz="2000" dirty="0" smtClean="0">
                <a:solidFill>
                  <a:srgbClr val="008000"/>
                </a:solidFill>
                <a:latin typeface="Consolas"/>
                <a:ea typeface="Times New Roman"/>
              </a:rPr>
            </a:br>
            <a:r>
              <a:rPr lang="ru-RU" sz="2000" dirty="0" smtClean="0">
                <a:solidFill>
                  <a:srgbClr val="008000"/>
                </a:solidFill>
                <a:latin typeface="Consolas"/>
                <a:ea typeface="Times New Roman"/>
              </a:rPr>
              <a:t>    // </a:t>
            </a:r>
            <a:r>
              <a:rPr lang="ru-RU" sz="2000" dirty="0" err="1" smtClean="0">
                <a:solidFill>
                  <a:srgbClr val="008000"/>
                </a:solidFill>
                <a:latin typeface="Consolas"/>
                <a:ea typeface="Times New Roman"/>
              </a:rPr>
              <a:t>ActiveCustomer</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err="1">
                <a:solidFill>
                  <a:srgbClr val="333333"/>
                </a:solidFill>
                <a:latin typeface="Consolas"/>
                <a:ea typeface="Times New Roman"/>
              </a:rPr>
              <a:t>view.Save</a:t>
            </a:r>
            <a:r>
              <a:rPr lang="en-GB" sz="2000" dirty="0">
                <a:solidFill>
                  <a:srgbClr val="333333"/>
                </a:solidFill>
                <a:latin typeface="Consolas"/>
                <a:ea typeface="Times New Roman"/>
              </a:rPr>
              <a:t>(</a:t>
            </a:r>
            <a:r>
              <a:rPr lang="en-GB" sz="2000" dirty="0" err="1">
                <a:solidFill>
                  <a:srgbClr val="333333"/>
                </a:solidFill>
                <a:latin typeface="Consolas"/>
                <a:ea typeface="Times New Roman"/>
              </a:rPr>
              <a:t>thisApp.ActiveCustomer</a:t>
            </a:r>
            <a:r>
              <a:rPr lang="en-GB" sz="2000" dirty="0">
                <a:solidFill>
                  <a:srgbClr val="333333"/>
                </a:solidFill>
                <a:latin typeface="Consolas"/>
                <a:ea typeface="Times New Roman"/>
              </a:rPr>
              <a:t>);</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вернуться на предыдущую страницу</a:t>
            </a:r>
            <a:r>
              <a:rPr lang="en-GB" sz="2000" dirty="0">
                <a:latin typeface="Consolas"/>
                <a:ea typeface="Times New Roman"/>
              </a:rPr>
              <a:t/>
            </a:r>
            <a:br>
              <a:rPr lang="en-GB" sz="2000" dirty="0">
                <a:latin typeface="Consolas"/>
                <a:ea typeface="Times New Roman"/>
              </a:rPr>
            </a:br>
            <a:r>
              <a:rPr lang="en-GB" sz="2000" dirty="0">
                <a:latin typeface="Consolas"/>
                <a:ea typeface="Times New Roman"/>
              </a:rPr>
              <a:t>    </a:t>
            </a:r>
            <a:r>
              <a:rPr lang="en-GB" sz="2000" dirty="0" err="1">
                <a:solidFill>
                  <a:srgbClr val="333333"/>
                </a:solidFill>
                <a:latin typeface="Consolas"/>
                <a:ea typeface="Times New Roman"/>
              </a:rPr>
              <a:t>NavigationService.GoBack</a:t>
            </a:r>
            <a:r>
              <a:rPr lang="en-GB" sz="2000" dirty="0">
                <a:solidFill>
                  <a:srgbClr val="333333"/>
                </a:solidFill>
                <a:latin typeface="Consolas"/>
                <a:ea typeface="Times New Roman"/>
              </a:rPr>
              <a:t>();</a:t>
            </a:r>
            <a:br>
              <a:rPr lang="en-GB" sz="2000" dirty="0">
                <a:solidFill>
                  <a:srgbClr val="333333"/>
                </a:solidFill>
                <a:latin typeface="Consolas"/>
                <a:ea typeface="Times New Roman"/>
              </a:rPr>
            </a:br>
            <a:r>
              <a:rPr lang="en-GB" sz="2000" dirty="0">
                <a:solidFill>
                  <a:srgbClr val="333333"/>
                </a:solidFill>
                <a:latin typeface="Consolas"/>
                <a:ea typeface="Times New Roman"/>
              </a:rPr>
              <a:t>}</a:t>
            </a:r>
            <a:endParaRPr lang="en-GB" sz="2000" dirty="0">
              <a:solidFill>
                <a:srgbClr val="333333"/>
              </a:solidFill>
              <a:effectLst/>
              <a:latin typeface="Times New Roman"/>
              <a:ea typeface="Times New Roman"/>
            </a:endParaRPr>
          </a:p>
        </p:txBody>
      </p:sp>
    </p:spTree>
    <p:extLst>
      <p:ext uri="{BB962C8B-B14F-4D97-AF65-F5344CB8AC3E}">
        <p14:creationId xmlns:p14="http://schemas.microsoft.com/office/powerpoint/2010/main" val="4092055112"/>
      </p:ext>
    </p:extLst>
  </p:cSld>
  <p:clrMapOvr>
    <a:masterClrMapping/>
  </p:clrMapOvr>
  <p:transition>
    <p:fade/>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Метод</a:t>
            </a:r>
            <a:r>
              <a:rPr lang="en-GB" dirty="0" smtClean="0"/>
              <a:t> </a:t>
            </a:r>
            <a:r>
              <a:rPr lang="en-GB" dirty="0" err="1" smtClean="0"/>
              <a:t>GoBack</a:t>
            </a:r>
            <a:endParaRPr lang="en-GB" dirty="0"/>
          </a:p>
        </p:txBody>
      </p:sp>
      <p:sp>
        <p:nvSpPr>
          <p:cNvPr id="3" name="Content Placeholder 2"/>
          <p:cNvSpPr>
            <a:spLocks noGrp="1"/>
          </p:cNvSpPr>
          <p:nvPr>
            <p:ph idx="1"/>
          </p:nvPr>
        </p:nvSpPr>
        <p:spPr>
          <a:xfrm>
            <a:off x="380770" y="3767959"/>
            <a:ext cx="8363938" cy="2105192"/>
          </a:xfrm>
        </p:spPr>
        <p:txBody>
          <a:bodyPr/>
          <a:lstStyle/>
          <a:p>
            <a:r>
              <a:rPr lang="ru-RU" dirty="0" smtClean="0"/>
              <a:t>Метод</a:t>
            </a:r>
            <a:r>
              <a:rPr lang="en-GB" dirty="0" smtClean="0"/>
              <a:t> </a:t>
            </a:r>
            <a:r>
              <a:rPr lang="en-GB" dirty="0" err="1" smtClean="0">
                <a:latin typeface="Consolas" pitchFamily="49" charset="0"/>
                <a:cs typeface="Consolas" pitchFamily="49" charset="0"/>
              </a:rPr>
              <a:t>GoBack</a:t>
            </a:r>
            <a:r>
              <a:rPr lang="en-GB" dirty="0" smtClean="0"/>
              <a:t> </a:t>
            </a:r>
            <a:r>
              <a:rPr lang="ru-RU" dirty="0" smtClean="0"/>
              <a:t>осуществляет переход</a:t>
            </a:r>
            <a:r>
              <a:rPr lang="en-US" dirty="0" smtClean="0"/>
              <a:t/>
            </a:r>
            <a:br>
              <a:rPr lang="en-US" dirty="0" smtClean="0"/>
            </a:br>
            <a:r>
              <a:rPr lang="ru-RU" dirty="0" smtClean="0"/>
              <a:t>к предыдущей странице</a:t>
            </a:r>
          </a:p>
          <a:p>
            <a:r>
              <a:rPr lang="ru-RU" dirty="0" smtClean="0"/>
              <a:t>Такое же действие выполняется при нажатии на кнопку </a:t>
            </a:r>
            <a:r>
              <a:rPr lang="ru-RU" dirty="0">
                <a:latin typeface="Consolas" pitchFamily="49" charset="0"/>
                <a:cs typeface="Consolas" pitchFamily="49" charset="0"/>
              </a:rPr>
              <a:t>Назад</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113</a:t>
            </a:fld>
            <a:endParaRPr lang="en-US" dirty="0"/>
          </a:p>
        </p:txBody>
      </p:sp>
      <p:sp>
        <p:nvSpPr>
          <p:cNvPr id="7" name="Rectangle 6"/>
          <p:cNvSpPr/>
          <p:nvPr/>
        </p:nvSpPr>
        <p:spPr>
          <a:xfrm>
            <a:off x="380998" y="1235468"/>
            <a:ext cx="8380413" cy="232371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0"/>
              </a:spcAft>
            </a:pPr>
            <a:r>
              <a:rPr lang="en-GB" sz="2000" dirty="0">
                <a:solidFill>
                  <a:srgbClr val="0000FF"/>
                </a:solidFill>
                <a:latin typeface="Consolas"/>
                <a:ea typeface="Times New Roman"/>
              </a:rPr>
              <a:t>private</a:t>
            </a:r>
            <a:r>
              <a:rPr lang="en-GB" sz="2000" dirty="0">
                <a:latin typeface="Consolas"/>
                <a:ea typeface="Times New Roman"/>
              </a:rPr>
              <a:t> </a:t>
            </a:r>
            <a:r>
              <a:rPr lang="en-GB" sz="2000" dirty="0">
                <a:solidFill>
                  <a:srgbClr val="0000FF"/>
                </a:solidFill>
                <a:latin typeface="Consolas"/>
                <a:ea typeface="Times New Roman"/>
              </a:rPr>
              <a:t>void</a:t>
            </a:r>
            <a:r>
              <a:rPr lang="en-GB" sz="2000" dirty="0">
                <a:latin typeface="Consolas"/>
                <a:ea typeface="Times New Roman"/>
              </a:rPr>
              <a:t> </a:t>
            </a:r>
            <a:r>
              <a:rPr lang="en-GB" sz="2000" dirty="0" err="1">
                <a:solidFill>
                  <a:srgbClr val="333333"/>
                </a:solidFill>
                <a:latin typeface="Consolas"/>
                <a:ea typeface="Times New Roman"/>
              </a:rPr>
              <a:t>saveButton_Click</a:t>
            </a:r>
            <a:r>
              <a:rPr lang="en-GB" sz="2000" dirty="0">
                <a:solidFill>
                  <a:srgbClr val="333333"/>
                </a:solidFill>
                <a:latin typeface="Consolas"/>
                <a:ea typeface="Times New Roman"/>
              </a:rPr>
              <a:t>(</a:t>
            </a:r>
            <a:r>
              <a:rPr lang="en-GB" sz="2000" dirty="0">
                <a:solidFill>
                  <a:srgbClr val="0000FF"/>
                </a:solidFill>
                <a:latin typeface="Consolas"/>
                <a:ea typeface="Times New Roman"/>
              </a:rPr>
              <a:t>object</a:t>
            </a:r>
            <a:r>
              <a:rPr lang="en-GB" sz="2000" dirty="0">
                <a:latin typeface="Consolas"/>
                <a:ea typeface="Times New Roman"/>
              </a:rPr>
              <a:t> </a:t>
            </a:r>
            <a:r>
              <a:rPr lang="en-GB" sz="2000" dirty="0">
                <a:solidFill>
                  <a:srgbClr val="333333"/>
                </a:solidFill>
                <a:latin typeface="Consolas"/>
                <a:ea typeface="Times New Roman"/>
              </a:rPr>
              <a:t>sender,</a:t>
            </a:r>
            <a:r>
              <a:rPr lang="en-GB" sz="2000" dirty="0">
                <a:latin typeface="Consolas"/>
                <a:ea typeface="Times New Roman"/>
              </a:rPr>
              <a:t> </a:t>
            </a:r>
            <a:r>
              <a:rPr lang="en-GB" sz="2000" dirty="0" smtClean="0">
                <a:latin typeface="Consolas"/>
                <a:ea typeface="Times New Roman"/>
              </a:rPr>
              <a:t/>
            </a:r>
            <a:br>
              <a:rPr lang="en-GB" sz="2000" dirty="0" smtClean="0">
                <a:latin typeface="Consolas"/>
                <a:ea typeface="Times New Roman"/>
              </a:rPr>
            </a:br>
            <a:r>
              <a:rPr lang="en-GB" sz="2000" dirty="0" smtClean="0">
                <a:latin typeface="Consolas"/>
                <a:ea typeface="Times New Roman"/>
              </a:rPr>
              <a:t>                                        </a:t>
            </a:r>
            <a:r>
              <a:rPr lang="en-GB" sz="2000" dirty="0" err="1" smtClean="0">
                <a:solidFill>
                  <a:srgbClr val="2B91AF"/>
                </a:solidFill>
                <a:latin typeface="Consolas"/>
                <a:ea typeface="Times New Roman"/>
              </a:rPr>
              <a:t>RoutedEventArgs</a:t>
            </a:r>
            <a:r>
              <a:rPr lang="en-GB" sz="2000" dirty="0" smtClean="0">
                <a:latin typeface="Consolas"/>
                <a:ea typeface="Times New Roman"/>
              </a:rPr>
              <a:t> </a:t>
            </a:r>
            <a:r>
              <a:rPr lang="en-GB" sz="2000" dirty="0">
                <a:solidFill>
                  <a:srgbClr val="333333"/>
                </a:solidFill>
                <a:latin typeface="Consolas"/>
                <a:ea typeface="Times New Roman"/>
              </a:rPr>
              <a:t>e)</a:t>
            </a:r>
            <a:r>
              <a:rPr lang="en-GB" sz="2000" dirty="0">
                <a:latin typeface="Consolas"/>
                <a:ea typeface="Times New Roman"/>
              </a:rPr>
              <a:t/>
            </a:r>
            <a:br>
              <a:rPr lang="en-GB" sz="2000" dirty="0">
                <a:latin typeface="Consolas"/>
                <a:ea typeface="Times New Roman"/>
              </a:rPr>
            </a:br>
            <a:r>
              <a:rPr lang="en-GB" sz="2000" dirty="0" smtClean="0">
                <a:solidFill>
                  <a:srgbClr val="333333"/>
                </a:solidFill>
                <a:latin typeface="Consolas"/>
                <a:ea typeface="Times New Roman"/>
              </a:rPr>
              <a:t>{</a:t>
            </a:r>
          </a:p>
          <a:p>
            <a:pPr>
              <a:spcBef>
                <a:spcPts val="575"/>
              </a:spcBef>
              <a:spcAft>
                <a:spcPts val="0"/>
              </a:spcAft>
            </a:pPr>
            <a:r>
              <a:rPr lang="en-GB" sz="2000" dirty="0">
                <a:latin typeface="Consolas"/>
                <a:ea typeface="Times New Roman"/>
              </a:rPr>
              <a:t> </a:t>
            </a:r>
            <a:r>
              <a:rPr lang="en-GB" sz="2000" dirty="0" smtClean="0">
                <a:latin typeface="Consolas"/>
                <a:ea typeface="Times New Roman"/>
              </a:rPr>
              <a:t>   ...</a:t>
            </a:r>
            <a:r>
              <a:rPr lang="en-GB" sz="2000" dirty="0">
                <a:latin typeface="Consolas"/>
                <a:ea typeface="Times New Roman"/>
              </a:rPr>
              <a:t/>
            </a:r>
            <a:br>
              <a:rPr lang="en-GB" sz="2000" dirty="0">
                <a:latin typeface="Consolas"/>
                <a:ea typeface="Times New Roman"/>
              </a:rPr>
            </a:br>
            <a:r>
              <a:rPr lang="en-GB" sz="2000" dirty="0" smtClean="0">
                <a:latin typeface="Consolas"/>
                <a:ea typeface="Times New Roman"/>
              </a:rPr>
              <a:t>    </a:t>
            </a: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вернуться на предыдущую страницу</a:t>
            </a:r>
            <a:r>
              <a:rPr lang="en-GB" sz="2000" dirty="0">
                <a:latin typeface="Consolas"/>
                <a:ea typeface="Times New Roman"/>
              </a:rPr>
              <a:t/>
            </a:r>
            <a:br>
              <a:rPr lang="en-GB" sz="2000" dirty="0">
                <a:latin typeface="Consolas"/>
                <a:ea typeface="Times New Roman"/>
              </a:rPr>
            </a:br>
            <a:r>
              <a:rPr lang="en-GB" sz="2000" dirty="0">
                <a:solidFill>
                  <a:srgbClr val="333333"/>
                </a:solidFill>
                <a:latin typeface="Consolas"/>
                <a:ea typeface="Times New Roman"/>
              </a:rPr>
              <a:t>    </a:t>
            </a:r>
            <a:r>
              <a:rPr lang="en-GB" sz="2000" dirty="0" err="1">
                <a:solidFill>
                  <a:srgbClr val="333333"/>
                </a:solidFill>
                <a:latin typeface="Consolas"/>
                <a:ea typeface="Times New Roman"/>
              </a:rPr>
              <a:t>NavigationService.GoBack</a:t>
            </a:r>
            <a:r>
              <a:rPr lang="en-GB" sz="2000" dirty="0">
                <a:solidFill>
                  <a:srgbClr val="333333"/>
                </a:solidFill>
                <a:latin typeface="Consolas"/>
                <a:ea typeface="Times New Roman"/>
              </a:rPr>
              <a:t>();</a:t>
            </a:r>
            <a:br>
              <a:rPr lang="en-GB" sz="2000" dirty="0">
                <a:solidFill>
                  <a:srgbClr val="333333"/>
                </a:solidFill>
                <a:latin typeface="Consolas"/>
                <a:ea typeface="Times New Roman"/>
              </a:rPr>
            </a:br>
            <a:r>
              <a:rPr lang="en-GB" sz="2000" dirty="0">
                <a:solidFill>
                  <a:srgbClr val="333333"/>
                </a:solidFill>
                <a:latin typeface="Consolas"/>
                <a:ea typeface="Times New Roman"/>
              </a:rPr>
              <a:t>}</a:t>
            </a:r>
            <a:endParaRPr lang="en-GB" sz="2000" dirty="0">
              <a:solidFill>
                <a:srgbClr val="333333"/>
              </a:solidFill>
              <a:effectLst/>
              <a:latin typeface="Times New Roman"/>
              <a:ea typeface="Times New Roman"/>
            </a:endParaRPr>
          </a:p>
        </p:txBody>
      </p:sp>
      <p:sp>
        <p:nvSpPr>
          <p:cNvPr id="6" name="Rectangle 5"/>
          <p:cNvSpPr/>
          <p:nvPr/>
        </p:nvSpPr>
        <p:spPr bwMode="auto">
          <a:xfrm>
            <a:off x="1043151" y="2857499"/>
            <a:ext cx="3665221" cy="297249"/>
          </a:xfrm>
          <a:prstGeom prst="rect">
            <a:avLst/>
          </a:prstGeom>
          <a:solidFill>
            <a:schemeClr val="accent4">
              <a:alpha val="32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508385817"/>
      </p:ext>
    </p:extLst>
  </p:cSld>
  <p:clrMapOvr>
    <a:masterClrMapping/>
  </p:clrMapOvr>
  <p:transition>
    <p:fade/>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Наблюдаемые коллекции</a:t>
            </a:r>
            <a:endParaRPr lang="en-GB" dirty="0"/>
          </a:p>
        </p:txBody>
      </p:sp>
      <p:sp>
        <p:nvSpPr>
          <p:cNvPr id="3" name="Content Placeholder 2"/>
          <p:cNvSpPr>
            <a:spLocks noGrp="1"/>
          </p:cNvSpPr>
          <p:nvPr>
            <p:ph idx="1"/>
          </p:nvPr>
        </p:nvSpPr>
        <p:spPr>
          <a:xfrm>
            <a:off x="380770" y="1371600"/>
            <a:ext cx="8363938" cy="5195268"/>
          </a:xfrm>
        </p:spPr>
        <p:txBody>
          <a:bodyPr/>
          <a:lstStyle/>
          <a:p>
            <a:r>
              <a:rPr lang="ru-RU" dirty="0" smtClean="0"/>
              <a:t>Класс</a:t>
            </a:r>
            <a:r>
              <a:rPr lang="en-GB" dirty="0" smtClean="0"/>
              <a:t> </a:t>
            </a:r>
            <a:r>
              <a:rPr lang="en-GB" dirty="0" err="1" smtClean="0"/>
              <a:t>ViewModel</a:t>
            </a:r>
            <a:r>
              <a:rPr lang="en-GB" dirty="0" smtClean="0"/>
              <a:t> </a:t>
            </a:r>
            <a:r>
              <a:rPr lang="ru-RU" dirty="0" smtClean="0"/>
              <a:t>является «наблюдаемым»</a:t>
            </a:r>
            <a:endParaRPr lang="en-GB" dirty="0" smtClean="0"/>
          </a:p>
          <a:p>
            <a:pPr lvl="1"/>
            <a:r>
              <a:rPr lang="ru-RU" dirty="0" smtClean="0"/>
              <a:t>можно использовать события, происходящие при изменении данных</a:t>
            </a:r>
          </a:p>
          <a:p>
            <a:r>
              <a:rPr lang="ru-RU" dirty="0" smtClean="0"/>
              <a:t>Для отображения изменений элементов</a:t>
            </a:r>
            <a:br>
              <a:rPr lang="ru-RU" dirty="0" smtClean="0"/>
            </a:br>
            <a:r>
              <a:rPr lang="ru-RU" dirty="0" smtClean="0"/>
              <a:t>в списке нужно использовать другой тип коллекции</a:t>
            </a:r>
          </a:p>
          <a:p>
            <a:r>
              <a:rPr lang="ru-RU" dirty="0" smtClean="0"/>
              <a:t>Наблюдаемые коллекции могут генерировать события, которые может использовать элемент </a:t>
            </a:r>
            <a:r>
              <a:rPr lang="en-GB" dirty="0" err="1" smtClean="0">
                <a:latin typeface="Consolas" pitchFamily="49" charset="0"/>
                <a:cs typeface="Consolas" pitchFamily="49" charset="0"/>
              </a:rPr>
              <a:t>ListBox</a:t>
            </a:r>
            <a:r>
              <a:rPr lang="en-GB" dirty="0"/>
              <a:t/>
            </a:r>
            <a:br>
              <a:rPr lang="en-GB" dirty="0"/>
            </a:br>
            <a:r>
              <a:rPr lang="ru-RU" dirty="0" smtClean="0"/>
              <a:t>для отображения изменений</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114</a:t>
            </a:fld>
            <a:endParaRPr lang="en-US" dirty="0"/>
          </a:p>
        </p:txBody>
      </p:sp>
    </p:spTree>
    <p:extLst>
      <p:ext uri="{BB962C8B-B14F-4D97-AF65-F5344CB8AC3E}">
        <p14:creationId xmlns:p14="http://schemas.microsoft.com/office/powerpoint/2010/main" val="2932114967"/>
      </p:ext>
    </p:extLst>
  </p:cSld>
  <p:clrMapOvr>
    <a:masterClrMapping/>
  </p:clrMapOvr>
  <p:transition>
    <p:fade/>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 </a:t>
            </a:r>
            <a:r>
              <a:rPr lang="en-GB" dirty="0" err="1" smtClean="0"/>
              <a:t>ObservableCollection</a:t>
            </a:r>
            <a:endParaRPr lang="en-GB" dirty="0"/>
          </a:p>
        </p:txBody>
      </p:sp>
      <p:sp>
        <p:nvSpPr>
          <p:cNvPr id="3" name="Content Placeholder 2"/>
          <p:cNvSpPr>
            <a:spLocks noGrp="1"/>
          </p:cNvSpPr>
          <p:nvPr>
            <p:ph idx="1"/>
          </p:nvPr>
        </p:nvSpPr>
        <p:spPr>
          <a:xfrm>
            <a:off x="380770" y="3657600"/>
            <a:ext cx="8363938" cy="2603790"/>
          </a:xfrm>
        </p:spPr>
        <p:txBody>
          <a:bodyPr/>
          <a:lstStyle/>
          <a:p>
            <a:r>
              <a:rPr lang="ru-RU" dirty="0" smtClean="0"/>
              <a:t>Этот код создаёт наблюдаемую коллекцию на основе списка клиентов</a:t>
            </a:r>
          </a:p>
          <a:p>
            <a:r>
              <a:rPr lang="ru-RU" dirty="0" smtClean="0"/>
              <a:t>Эта коллекция устанавливается в качестве значения свойства </a:t>
            </a:r>
            <a:r>
              <a:rPr lang="en-GB" dirty="0" err="1" smtClean="0">
                <a:latin typeface="Consolas" pitchFamily="49" charset="0"/>
                <a:cs typeface="Consolas" pitchFamily="49" charset="0"/>
              </a:rPr>
              <a:t>ItemsSource</a:t>
            </a:r>
            <a:r>
              <a:rPr lang="en-GB" dirty="0" smtClean="0"/>
              <a:t> </a:t>
            </a:r>
            <a:r>
              <a:rPr lang="ru-RU" dirty="0" smtClean="0"/>
              <a:t>визуального элемента</a:t>
            </a:r>
            <a:r>
              <a:rPr lang="en-GB" dirty="0" smtClean="0"/>
              <a:t> </a:t>
            </a:r>
            <a:r>
              <a:rPr lang="en-GB" dirty="0" err="1" smtClean="0">
                <a:latin typeface="Consolas" pitchFamily="49" charset="0"/>
                <a:cs typeface="Consolas" pitchFamily="49" charset="0"/>
              </a:rPr>
              <a:t>customerList</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115</a:t>
            </a:fld>
            <a:endParaRPr lang="en-US" dirty="0"/>
          </a:p>
        </p:txBody>
      </p:sp>
      <p:sp>
        <p:nvSpPr>
          <p:cNvPr id="5" name="Rectangle 4"/>
          <p:cNvSpPr/>
          <p:nvPr/>
        </p:nvSpPr>
        <p:spPr>
          <a:xfrm>
            <a:off x="380998" y="1235468"/>
            <a:ext cx="838041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err="1">
                <a:solidFill>
                  <a:srgbClr val="2B91AF"/>
                </a:solidFill>
                <a:latin typeface="Consolas"/>
              </a:rPr>
              <a:t>ObservableCollection</a:t>
            </a:r>
            <a:r>
              <a:rPr lang="en-GB" sz="2000" dirty="0">
                <a:solidFill>
                  <a:prstClr val="black"/>
                </a:solidFill>
                <a:latin typeface="Consolas"/>
              </a:rPr>
              <a:t>&lt;</a:t>
            </a:r>
            <a:r>
              <a:rPr lang="en-GB" sz="2000" dirty="0">
                <a:solidFill>
                  <a:srgbClr val="2B91AF"/>
                </a:solidFill>
                <a:latin typeface="Consolas"/>
              </a:rPr>
              <a:t>Customer</a:t>
            </a:r>
            <a:r>
              <a:rPr lang="en-GB" sz="2000" dirty="0">
                <a:solidFill>
                  <a:prstClr val="black"/>
                </a:solidFill>
                <a:latin typeface="Consolas"/>
              </a:rPr>
              <a:t>&gt; </a:t>
            </a:r>
            <a:r>
              <a:rPr lang="en-GB" sz="2000" dirty="0" err="1">
                <a:solidFill>
                  <a:prstClr val="black"/>
                </a:solidFill>
                <a:latin typeface="Consolas"/>
              </a:rPr>
              <a:t>observableCustomers</a:t>
            </a:r>
            <a:r>
              <a:rPr lang="en-GB" sz="2000" dirty="0" smtClean="0">
                <a:solidFill>
                  <a:prstClr val="black"/>
                </a:solidFill>
                <a:latin typeface="Consolas"/>
              </a:rPr>
              <a:t>;</a:t>
            </a:r>
          </a:p>
          <a:p>
            <a:endParaRPr lang="en-GB" sz="2000" dirty="0">
              <a:solidFill>
                <a:prstClr val="black"/>
              </a:solidFill>
              <a:latin typeface="Consolas"/>
            </a:endParaRPr>
          </a:p>
          <a:p>
            <a:r>
              <a:rPr lang="en-GB" sz="2000" dirty="0" err="1" smtClean="0">
                <a:solidFill>
                  <a:prstClr val="black"/>
                </a:solidFill>
                <a:latin typeface="Consolas"/>
              </a:rPr>
              <a:t>observableCustomers</a:t>
            </a:r>
            <a:r>
              <a:rPr lang="en-GB" sz="2000" dirty="0" smtClean="0">
                <a:solidFill>
                  <a:prstClr val="black"/>
                </a:solidFill>
                <a:latin typeface="Consolas"/>
              </a:rPr>
              <a:t> = </a:t>
            </a:r>
            <a:r>
              <a:rPr lang="en-GB" sz="2000" dirty="0" smtClean="0">
                <a:solidFill>
                  <a:srgbClr val="0000FF"/>
                </a:solidFill>
                <a:latin typeface="Consolas"/>
              </a:rPr>
              <a:t>new</a:t>
            </a:r>
            <a:r>
              <a:rPr lang="en-GB" sz="2000" dirty="0" smtClean="0">
                <a:solidFill>
                  <a:prstClr val="black"/>
                </a:solidFill>
                <a:latin typeface="Consolas"/>
              </a:rPr>
              <a:t> </a:t>
            </a:r>
            <a:r>
              <a:rPr lang="en-GB" sz="2000" dirty="0" err="1">
                <a:solidFill>
                  <a:srgbClr val="2B91AF"/>
                </a:solidFill>
                <a:latin typeface="Consolas"/>
              </a:rPr>
              <a:t>ObservableCollection</a:t>
            </a:r>
            <a:r>
              <a:rPr lang="en-GB" sz="2000" dirty="0">
                <a:solidFill>
                  <a:prstClr val="black"/>
                </a:solidFill>
                <a:latin typeface="Consolas"/>
              </a:rPr>
              <a:t>&lt;</a:t>
            </a:r>
            <a:r>
              <a:rPr lang="en-GB" sz="2000" dirty="0">
                <a:solidFill>
                  <a:srgbClr val="2B91AF"/>
                </a:solidFill>
                <a:latin typeface="Consolas"/>
              </a:rPr>
              <a:t>Customer</a:t>
            </a:r>
            <a:r>
              <a:rPr lang="en-GB" sz="2000" dirty="0" smtClean="0">
                <a:solidFill>
                  <a:prstClr val="black"/>
                </a:solidFill>
                <a:latin typeface="Consolas"/>
              </a:rPr>
              <a:t>&gt;</a:t>
            </a:r>
            <a:br>
              <a:rPr lang="en-GB" sz="2000" dirty="0" smtClean="0">
                <a:solidFill>
                  <a:prstClr val="black"/>
                </a:solidFill>
                <a:latin typeface="Consolas"/>
              </a:rPr>
            </a:br>
            <a:r>
              <a:rPr lang="en-GB" sz="2000" dirty="0" smtClean="0">
                <a:solidFill>
                  <a:prstClr val="black"/>
                </a:solidFill>
                <a:latin typeface="Consolas"/>
              </a:rPr>
              <a:t>                (</a:t>
            </a:r>
            <a:r>
              <a:rPr lang="en-GB" sz="2000" dirty="0" err="1">
                <a:solidFill>
                  <a:prstClr val="black"/>
                </a:solidFill>
                <a:latin typeface="Consolas"/>
              </a:rPr>
              <a:t>thisApp.ActiveCustomerList.CustomerList</a:t>
            </a:r>
            <a:r>
              <a:rPr lang="en-GB" sz="2000" dirty="0">
                <a:solidFill>
                  <a:prstClr val="black"/>
                </a:solidFill>
                <a:latin typeface="Consolas"/>
              </a:rPr>
              <a:t>);</a:t>
            </a:r>
          </a:p>
          <a:p>
            <a:endParaRPr lang="en-GB" sz="2000" dirty="0">
              <a:solidFill>
                <a:prstClr val="black"/>
              </a:solidFill>
              <a:latin typeface="Consolas"/>
            </a:endParaRPr>
          </a:p>
          <a:p>
            <a:r>
              <a:rPr lang="en-GB" sz="2000" dirty="0" smtClean="0">
                <a:solidFill>
                  <a:srgbClr val="008000"/>
                </a:solidFill>
                <a:latin typeface="Consolas"/>
              </a:rPr>
              <a:t>//</a:t>
            </a:r>
            <a:r>
              <a:rPr lang="ru-RU" sz="2000" dirty="0">
                <a:solidFill>
                  <a:srgbClr val="008000"/>
                </a:solidFill>
                <a:latin typeface="Consolas"/>
              </a:rPr>
              <a:t> отображение элементов наблюдаемой </a:t>
            </a:r>
            <a:r>
              <a:rPr lang="ru-RU" sz="2000" dirty="0" smtClean="0">
                <a:solidFill>
                  <a:srgbClr val="008000"/>
                </a:solidFill>
                <a:latin typeface="Consolas"/>
              </a:rPr>
              <a:t>коллекции</a:t>
            </a:r>
            <a:endParaRPr lang="en-GB" sz="2000" dirty="0">
              <a:solidFill>
                <a:prstClr val="black"/>
              </a:solidFill>
              <a:latin typeface="Consolas"/>
            </a:endParaRPr>
          </a:p>
          <a:p>
            <a:r>
              <a:rPr lang="en-GB" sz="2000" dirty="0" err="1" smtClean="0">
                <a:solidFill>
                  <a:prstClr val="black"/>
                </a:solidFill>
                <a:latin typeface="Consolas"/>
              </a:rPr>
              <a:t>customerList.ItemsSource</a:t>
            </a:r>
            <a:r>
              <a:rPr lang="en-GB" sz="2000" dirty="0" smtClean="0">
                <a:solidFill>
                  <a:prstClr val="black"/>
                </a:solidFill>
                <a:latin typeface="Consolas"/>
              </a:rPr>
              <a:t> </a:t>
            </a:r>
            <a:r>
              <a:rPr lang="en-GB" sz="2000" dirty="0">
                <a:solidFill>
                  <a:prstClr val="black"/>
                </a:solidFill>
                <a:latin typeface="Consolas"/>
              </a:rPr>
              <a:t>= </a:t>
            </a:r>
            <a:r>
              <a:rPr lang="en-GB" sz="2000" dirty="0" err="1">
                <a:solidFill>
                  <a:prstClr val="black"/>
                </a:solidFill>
                <a:latin typeface="Consolas"/>
              </a:rPr>
              <a:t>observableCustomers</a:t>
            </a:r>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1327349050"/>
      </p:ext>
    </p:extLst>
  </p:cSld>
  <p:clrMapOvr>
    <a:masterClrMapping/>
  </p:clrMapOvr>
  <p:transition>
    <p:fade/>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Подтверждение изменений</a:t>
            </a:r>
            <a:endParaRPr lang="en-GB" dirty="0"/>
          </a:p>
        </p:txBody>
      </p:sp>
      <p:sp>
        <p:nvSpPr>
          <p:cNvPr id="3" name="Content Placeholder 2"/>
          <p:cNvSpPr>
            <a:spLocks noGrp="1"/>
          </p:cNvSpPr>
          <p:nvPr>
            <p:ph idx="1"/>
          </p:nvPr>
        </p:nvSpPr>
        <p:spPr>
          <a:xfrm>
            <a:off x="380770" y="3506370"/>
            <a:ext cx="8363938" cy="3102388"/>
          </a:xfrm>
        </p:spPr>
        <p:txBody>
          <a:bodyPr/>
          <a:lstStyle/>
          <a:p>
            <a:r>
              <a:rPr lang="ru-RU" dirty="0" smtClean="0"/>
              <a:t>Класс</a:t>
            </a:r>
            <a:r>
              <a:rPr lang="en-GB" dirty="0" smtClean="0"/>
              <a:t> </a:t>
            </a:r>
            <a:r>
              <a:rPr lang="en-GB" dirty="0" err="1" smtClean="0">
                <a:latin typeface="Consolas" pitchFamily="49" charset="0"/>
                <a:cs typeface="Consolas" pitchFamily="49" charset="0"/>
              </a:rPr>
              <a:t>ObservableCollection</a:t>
            </a:r>
            <a:r>
              <a:rPr lang="ru-RU" dirty="0"/>
              <a:t/>
            </a:r>
            <a:br>
              <a:rPr lang="ru-RU" dirty="0"/>
            </a:br>
            <a:r>
              <a:rPr lang="ru-RU" dirty="0" smtClean="0"/>
              <a:t>не реагирует на изменение данных</a:t>
            </a:r>
            <a:br>
              <a:rPr lang="ru-RU" dirty="0" smtClean="0"/>
            </a:br>
            <a:r>
              <a:rPr lang="ru-RU" dirty="0" smtClean="0"/>
              <a:t>в элементе списка</a:t>
            </a:r>
          </a:p>
          <a:p>
            <a:r>
              <a:rPr lang="ru-RU" dirty="0" smtClean="0"/>
              <a:t>Можно принудительно вызвать изменение данных, удалив элемент списка и вернув его назад</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116</a:t>
            </a:fld>
            <a:endParaRPr lang="en-US" dirty="0"/>
          </a:p>
        </p:txBody>
      </p:sp>
      <p:sp>
        <p:nvSpPr>
          <p:cNvPr id="5" name="Rectangle 4"/>
          <p:cNvSpPr/>
          <p:nvPr/>
        </p:nvSpPr>
        <p:spPr>
          <a:xfrm>
            <a:off x="380998" y="1235468"/>
            <a:ext cx="838041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8000"/>
                </a:solidFill>
                <a:latin typeface="Consolas"/>
              </a:rPr>
              <a:t>// </a:t>
            </a:r>
            <a:r>
              <a:rPr lang="ru-RU" sz="2000" dirty="0">
                <a:solidFill>
                  <a:srgbClr val="008000"/>
                </a:solidFill>
                <a:latin typeface="Consolas"/>
              </a:rPr>
              <a:t>найти нужного клиента в списке</a:t>
            </a:r>
            <a:endParaRPr lang="en-GB" sz="2000" dirty="0">
              <a:solidFill>
                <a:prstClr val="black"/>
              </a:solidFill>
              <a:latin typeface="Consolas"/>
            </a:endParaRPr>
          </a:p>
          <a:p>
            <a:r>
              <a:rPr lang="en-GB" sz="2000" dirty="0" err="1">
                <a:solidFill>
                  <a:srgbClr val="0000FF"/>
                </a:solidFill>
                <a:latin typeface="Consolas"/>
              </a:rPr>
              <a:t>int</a:t>
            </a:r>
            <a:r>
              <a:rPr lang="en-GB" sz="2000" dirty="0">
                <a:solidFill>
                  <a:prstClr val="black"/>
                </a:solidFill>
                <a:latin typeface="Consolas"/>
              </a:rPr>
              <a:t> </a:t>
            </a:r>
            <a:r>
              <a:rPr lang="en-GB" sz="2000" dirty="0" err="1">
                <a:solidFill>
                  <a:prstClr val="black"/>
                </a:solidFill>
                <a:latin typeface="Consolas"/>
              </a:rPr>
              <a:t>pos</a:t>
            </a:r>
            <a:r>
              <a:rPr lang="en-GB" sz="2000" dirty="0">
                <a:solidFill>
                  <a:prstClr val="black"/>
                </a:solidFill>
                <a:latin typeface="Consolas"/>
              </a:rPr>
              <a:t> = </a:t>
            </a:r>
            <a:r>
              <a:rPr lang="en-GB" sz="2000" dirty="0" err="1">
                <a:solidFill>
                  <a:prstClr val="black"/>
                </a:solidFill>
                <a:latin typeface="Consolas"/>
              </a:rPr>
              <a:t>observableCustomers.IndexOf</a:t>
            </a:r>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thisApp.ActiveCustomer</a:t>
            </a:r>
            <a:r>
              <a:rPr lang="en-GB" sz="2000" dirty="0">
                <a:solidFill>
                  <a:prstClr val="black"/>
                </a:solidFill>
                <a:latin typeface="Consolas"/>
              </a:rPr>
              <a:t>);</a:t>
            </a:r>
          </a:p>
          <a:p>
            <a:r>
              <a:rPr lang="en-GB" sz="2000" dirty="0">
                <a:solidFill>
                  <a:srgbClr val="008000"/>
                </a:solidFill>
                <a:latin typeface="Consolas"/>
              </a:rPr>
              <a:t>// </a:t>
            </a:r>
            <a:r>
              <a:rPr lang="ru-RU" sz="2000" dirty="0">
                <a:solidFill>
                  <a:srgbClr val="008000"/>
                </a:solidFill>
                <a:latin typeface="Consolas"/>
              </a:rPr>
              <a:t>удалить клиента</a:t>
            </a:r>
            <a:endParaRPr lang="en-GB" sz="2000" dirty="0" smtClean="0">
              <a:solidFill>
                <a:prstClr val="black"/>
              </a:solidFill>
              <a:latin typeface="Consolas"/>
            </a:endParaRPr>
          </a:p>
          <a:p>
            <a:r>
              <a:rPr lang="en-GB" sz="2000" dirty="0" err="1" smtClean="0">
                <a:solidFill>
                  <a:prstClr val="black"/>
                </a:solidFill>
                <a:latin typeface="Consolas"/>
              </a:rPr>
              <a:t>observableCustomers.RemoveAt</a:t>
            </a:r>
            <a:r>
              <a:rPr lang="en-GB" sz="2000" dirty="0" smtClean="0">
                <a:solidFill>
                  <a:prstClr val="black"/>
                </a:solidFill>
                <a:latin typeface="Consolas"/>
              </a:rPr>
              <a:t>(</a:t>
            </a:r>
            <a:r>
              <a:rPr lang="en-GB" sz="2000" dirty="0" err="1" smtClean="0">
                <a:solidFill>
                  <a:prstClr val="black"/>
                </a:solidFill>
                <a:latin typeface="Consolas"/>
              </a:rPr>
              <a:t>pos</a:t>
            </a:r>
            <a:r>
              <a:rPr lang="en-GB" sz="2000" dirty="0" smtClean="0">
                <a:solidFill>
                  <a:prstClr val="black"/>
                </a:solidFill>
                <a:latin typeface="Consolas"/>
              </a:rPr>
              <a:t>);</a:t>
            </a:r>
          </a:p>
          <a:p>
            <a:r>
              <a:rPr lang="en-GB" sz="2000" dirty="0" smtClean="0">
                <a:solidFill>
                  <a:srgbClr val="008000"/>
                </a:solidFill>
                <a:latin typeface="Consolas"/>
              </a:rPr>
              <a:t>// </a:t>
            </a:r>
            <a:r>
              <a:rPr lang="ru-RU" sz="2000" dirty="0">
                <a:solidFill>
                  <a:srgbClr val="008000"/>
                </a:solidFill>
                <a:latin typeface="Consolas"/>
              </a:rPr>
              <a:t>вернуть клиента назад</a:t>
            </a:r>
            <a:endParaRPr lang="en-GB" sz="2000" dirty="0">
              <a:solidFill>
                <a:prstClr val="black"/>
              </a:solidFill>
              <a:latin typeface="Consolas"/>
            </a:endParaRPr>
          </a:p>
          <a:p>
            <a:r>
              <a:rPr lang="en-GB" sz="2000" dirty="0" err="1">
                <a:solidFill>
                  <a:prstClr val="black"/>
                </a:solidFill>
                <a:latin typeface="Consolas"/>
              </a:rPr>
              <a:t>observableCustomers.Insert</a:t>
            </a:r>
            <a:r>
              <a:rPr lang="en-GB" sz="2000" dirty="0">
                <a:solidFill>
                  <a:prstClr val="black"/>
                </a:solidFill>
                <a:latin typeface="Consolas"/>
              </a:rPr>
              <a:t>(</a:t>
            </a:r>
            <a:r>
              <a:rPr lang="en-GB" sz="2000" dirty="0" err="1">
                <a:solidFill>
                  <a:prstClr val="black"/>
                </a:solidFill>
                <a:latin typeface="Consolas"/>
              </a:rPr>
              <a:t>pos</a:t>
            </a:r>
            <a:r>
              <a:rPr lang="en-GB" sz="2000" dirty="0">
                <a:solidFill>
                  <a:prstClr val="black"/>
                </a:solidFill>
                <a:latin typeface="Consolas"/>
              </a:rPr>
              <a:t>, </a:t>
            </a:r>
            <a:r>
              <a:rPr lang="en-GB" sz="2000" dirty="0" err="1">
                <a:solidFill>
                  <a:prstClr val="black"/>
                </a:solidFill>
                <a:latin typeface="Consolas"/>
              </a:rPr>
              <a:t>thisApp.ActiveCustomer</a:t>
            </a:r>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3805344857"/>
      </p:ext>
    </p:extLst>
  </p:cSld>
  <p:clrMapOvr>
    <a:masterClrMapping/>
  </p:clrMapOvr>
  <p:transition>
    <p:fade/>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Сохранение данных</a:t>
            </a:r>
            <a:endParaRPr lang="en-GB" dirty="0"/>
          </a:p>
        </p:txBody>
      </p:sp>
      <p:sp>
        <p:nvSpPr>
          <p:cNvPr id="3" name="Content Placeholder 2"/>
          <p:cNvSpPr>
            <a:spLocks noGrp="1"/>
          </p:cNvSpPr>
          <p:nvPr>
            <p:ph idx="1"/>
          </p:nvPr>
        </p:nvSpPr>
        <p:spPr>
          <a:xfrm>
            <a:off x="380770" y="2235201"/>
            <a:ext cx="8363938" cy="4210383"/>
          </a:xfrm>
        </p:spPr>
        <p:txBody>
          <a:bodyPr/>
          <a:lstStyle/>
          <a:p>
            <a:r>
              <a:rPr lang="ru-RU" dirty="0" smtClean="0"/>
              <a:t>После окончания редактирования списка клиентов необходимо получить обновлённые данные из класса </a:t>
            </a:r>
            <a:r>
              <a:rPr lang="en-GB" dirty="0" err="1" smtClean="0">
                <a:latin typeface="Consolas" pitchFamily="49" charset="0"/>
                <a:cs typeface="Consolas" pitchFamily="49" charset="0"/>
              </a:rPr>
              <a:t>ObservableCollection</a:t>
            </a:r>
            <a:endParaRPr lang="en-GB" dirty="0" smtClean="0">
              <a:latin typeface="Consolas" pitchFamily="49" charset="0"/>
              <a:cs typeface="Consolas" pitchFamily="49" charset="0"/>
            </a:endParaRPr>
          </a:p>
          <a:p>
            <a:r>
              <a:rPr lang="ru-RU" dirty="0" smtClean="0"/>
              <a:t>Класс предоставляет несколько возможностей извлечения данных</a:t>
            </a:r>
          </a:p>
          <a:p>
            <a:r>
              <a:rPr lang="ru-RU" dirty="0" smtClean="0"/>
              <a:t>Приведённый код возвращает список клиентов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117</a:t>
            </a:fld>
            <a:endParaRPr lang="en-US" dirty="0"/>
          </a:p>
        </p:txBody>
      </p:sp>
      <p:sp>
        <p:nvSpPr>
          <p:cNvPr id="7" name="Rectangle 6"/>
          <p:cNvSpPr/>
          <p:nvPr/>
        </p:nvSpPr>
        <p:spPr>
          <a:xfrm>
            <a:off x="380998" y="1235468"/>
            <a:ext cx="8380413" cy="7848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0"/>
              </a:spcAft>
            </a:pPr>
            <a:r>
              <a:rPr lang="en-GB" sz="2000" dirty="0" err="1">
                <a:solidFill>
                  <a:schemeClr val="accent6">
                    <a:lumMod val="50000"/>
                  </a:schemeClr>
                </a:solidFill>
                <a:latin typeface="Consolas"/>
                <a:ea typeface="Times New Roman"/>
              </a:rPr>
              <a:t>thisApp.ActiveCustomerList.CustomerList</a:t>
            </a:r>
            <a:r>
              <a:rPr lang="en-GB" sz="2000" dirty="0">
                <a:solidFill>
                  <a:schemeClr val="accent6">
                    <a:lumMod val="50000"/>
                  </a:schemeClr>
                </a:solidFill>
                <a:latin typeface="Consolas"/>
                <a:ea typeface="Times New Roman"/>
              </a:rPr>
              <a:t> = </a:t>
            </a:r>
            <a:endParaRPr lang="en-GB" sz="2000" dirty="0" smtClean="0">
              <a:solidFill>
                <a:schemeClr val="accent6">
                  <a:lumMod val="50000"/>
                </a:schemeClr>
              </a:solidFill>
              <a:latin typeface="Consolas"/>
              <a:ea typeface="Times New Roman"/>
            </a:endParaRPr>
          </a:p>
          <a:p>
            <a:pPr>
              <a:spcBef>
                <a:spcPts val="575"/>
              </a:spcBef>
              <a:spcAft>
                <a:spcPts val="0"/>
              </a:spcAft>
            </a:pPr>
            <a:r>
              <a:rPr lang="en-GB" sz="2000" dirty="0" smtClean="0">
                <a:solidFill>
                  <a:schemeClr val="accent6">
                    <a:lumMod val="50000"/>
                  </a:schemeClr>
                </a:solidFill>
                <a:latin typeface="Consolas"/>
                <a:ea typeface="Times New Roman"/>
              </a:rPr>
              <a:t>                   </a:t>
            </a:r>
            <a:r>
              <a:rPr lang="en-GB" sz="2000" dirty="0" err="1" smtClean="0">
                <a:solidFill>
                  <a:schemeClr val="accent6">
                    <a:lumMod val="50000"/>
                  </a:schemeClr>
                </a:solidFill>
                <a:latin typeface="Consolas"/>
                <a:ea typeface="Times New Roman"/>
              </a:rPr>
              <a:t>observableCustomers.ToList</a:t>
            </a:r>
            <a:r>
              <a:rPr lang="en-GB" sz="2000" dirty="0" smtClean="0">
                <a:solidFill>
                  <a:schemeClr val="accent6">
                    <a:lumMod val="50000"/>
                  </a:schemeClr>
                </a:solidFill>
                <a:latin typeface="Consolas"/>
                <a:ea typeface="Times New Roman"/>
              </a:rPr>
              <a:t>&lt;</a:t>
            </a:r>
            <a:r>
              <a:rPr lang="en-GB" sz="2000" dirty="0" smtClean="0">
                <a:solidFill>
                  <a:srgbClr val="2B91AF"/>
                </a:solidFill>
                <a:latin typeface="Consolas"/>
                <a:ea typeface="Times New Roman"/>
              </a:rPr>
              <a:t>Customer</a:t>
            </a:r>
            <a:r>
              <a:rPr lang="en-GB" sz="2000" dirty="0">
                <a:solidFill>
                  <a:schemeClr val="accent6">
                    <a:lumMod val="50000"/>
                  </a:schemeClr>
                </a:solidFill>
                <a:latin typeface="Consolas"/>
                <a:ea typeface="Times New Roman"/>
              </a:rPr>
              <a:t>&gt;();</a:t>
            </a:r>
            <a:endParaRPr lang="en-GB" sz="2000" dirty="0">
              <a:solidFill>
                <a:schemeClr val="accent6">
                  <a:lumMod val="50000"/>
                </a:schemeClr>
              </a:solidFill>
              <a:effectLst/>
              <a:latin typeface="Times New Roman"/>
              <a:ea typeface="Times New Roman"/>
            </a:endParaRPr>
          </a:p>
        </p:txBody>
      </p:sp>
    </p:spTree>
    <p:extLst>
      <p:ext uri="{BB962C8B-B14F-4D97-AF65-F5344CB8AC3E}">
        <p14:creationId xmlns:p14="http://schemas.microsoft.com/office/powerpoint/2010/main" val="2698577263"/>
      </p:ext>
    </p:extLst>
  </p:cSld>
  <p:clrMapOvr>
    <a:masterClrMapping/>
  </p:clrMapOvr>
  <p:transition>
    <p:fade/>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5207579"/>
          </a:xfrm>
        </p:spPr>
        <p:txBody>
          <a:bodyPr/>
          <a:lstStyle/>
          <a:p>
            <a:r>
              <a:rPr lang="ru-RU" dirty="0" smtClean="0"/>
              <a:t>Класс</a:t>
            </a:r>
            <a:r>
              <a:rPr lang="en-GB" dirty="0" smtClean="0"/>
              <a:t> </a:t>
            </a:r>
            <a:r>
              <a:rPr lang="en-GB" dirty="0" err="1" smtClean="0"/>
              <a:t>ViewModel</a:t>
            </a:r>
            <a:r>
              <a:rPr lang="ru-RU" dirty="0" smtClean="0"/>
              <a:t> содержит свойства данных, которые копируются из источника и возвращаются после редактирования</a:t>
            </a:r>
          </a:p>
          <a:p>
            <a:r>
              <a:rPr lang="ru-RU" dirty="0" smtClean="0"/>
              <a:t>Класс</a:t>
            </a:r>
            <a:r>
              <a:rPr lang="en-GB" dirty="0" smtClean="0"/>
              <a:t> </a:t>
            </a:r>
            <a:r>
              <a:rPr lang="en-GB" dirty="0" err="1" smtClean="0"/>
              <a:t>ViewModel</a:t>
            </a:r>
            <a:r>
              <a:rPr lang="en-GB" dirty="0" smtClean="0"/>
              <a:t> </a:t>
            </a:r>
            <a:r>
              <a:rPr lang="ru-RU" dirty="0" smtClean="0"/>
              <a:t>реагирует на события пользовательского интерфейса и выполняет проверку и преобразование данных</a:t>
            </a:r>
          </a:p>
          <a:p>
            <a:r>
              <a:rPr lang="ru-RU" dirty="0" smtClean="0"/>
              <a:t>Класс</a:t>
            </a:r>
            <a:r>
              <a:rPr lang="en-GB" dirty="0" smtClean="0"/>
              <a:t> </a:t>
            </a:r>
            <a:r>
              <a:rPr lang="en-GB" dirty="0" err="1" smtClean="0">
                <a:latin typeface="Consolas" pitchFamily="49" charset="0"/>
                <a:cs typeface="Consolas" pitchFamily="49" charset="0"/>
              </a:rPr>
              <a:t>ObservableCollection</a:t>
            </a:r>
            <a:r>
              <a:rPr lang="en-GB" dirty="0" smtClean="0"/>
              <a:t> Windows Phone </a:t>
            </a:r>
            <a:r>
              <a:rPr lang="ru-RU" dirty="0" smtClean="0"/>
              <a:t>предоставляет возможности </a:t>
            </a:r>
            <a:r>
              <a:rPr lang="en-GB" dirty="0" err="1"/>
              <a:t>ViewModel</a:t>
            </a:r>
            <a:r>
              <a:rPr lang="ru-RU" dirty="0"/>
              <a:t> </a:t>
            </a:r>
            <a:r>
              <a:rPr lang="ru-RU" dirty="0" smtClean="0"/>
              <a:t>для коллекций элементов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118</a:t>
            </a:fld>
            <a:endParaRPr lang="en-US" dirty="0"/>
          </a:p>
        </p:txBody>
      </p:sp>
    </p:spTree>
    <p:extLst>
      <p:ext uri="{BB962C8B-B14F-4D97-AF65-F5344CB8AC3E}">
        <p14:creationId xmlns:p14="http://schemas.microsoft.com/office/powerpoint/2010/main" val="94093593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кистей</a:t>
            </a:r>
            <a:endParaRPr lang="en-GB" dirty="0"/>
          </a:p>
        </p:txBody>
      </p:sp>
      <p:sp>
        <p:nvSpPr>
          <p:cNvPr id="3" name="Content Placeholder 2"/>
          <p:cNvSpPr>
            <a:spLocks noGrp="1"/>
          </p:cNvSpPr>
          <p:nvPr>
            <p:ph idx="1"/>
          </p:nvPr>
        </p:nvSpPr>
        <p:spPr>
          <a:xfrm>
            <a:off x="380770" y="4153359"/>
            <a:ext cx="8363938" cy="1606594"/>
          </a:xfrm>
        </p:spPr>
        <p:txBody>
          <a:bodyPr/>
          <a:lstStyle/>
          <a:p>
            <a:r>
              <a:rPr lang="en-GB" dirty="0" smtClean="0"/>
              <a:t>The text is drawn using a Silverlight brush</a:t>
            </a:r>
          </a:p>
          <a:p>
            <a:r>
              <a:rPr lang="en-GB" dirty="0" smtClean="0"/>
              <a:t>The simplest form is a solid colour, but you can make bushes from images and gradients</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12</a:t>
            </a:fld>
            <a:endParaRPr lang="en-US" dirty="0"/>
          </a:p>
        </p:txBody>
      </p:sp>
      <p:sp>
        <p:nvSpPr>
          <p:cNvPr id="5" name="Rectangle 4"/>
          <p:cNvSpPr/>
          <p:nvPr/>
        </p:nvSpPr>
        <p:spPr>
          <a:xfrm>
            <a:off x="380999" y="1436616"/>
            <a:ext cx="8380413" cy="45037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calculateResult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настройка кистей</a:t>
            </a:r>
            <a:endParaRPr lang="en-GB" sz="2000" dirty="0">
              <a:solidFill>
                <a:srgbClr val="008000"/>
              </a:solidFill>
              <a:latin typeface="Consolas"/>
              <a:ea typeface="Times New Roman"/>
            </a:endParaRPr>
          </a:p>
          <a:p>
            <a:pPr>
              <a:spcBef>
                <a:spcPts val="575"/>
              </a:spcBef>
              <a:spcAft>
                <a:spcPts val="200"/>
              </a:spcAft>
              <a:tabLst>
                <a:tab pos="2430780" algn="l"/>
                <a:tab pos="2790825" algn="l"/>
              </a:tabLst>
            </a:pP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float</a:t>
            </a:r>
            <a:r>
              <a:rPr lang="en-GB" sz="2000" dirty="0" err="1">
                <a:solidFill>
                  <a:srgbClr val="000000"/>
                </a:solidFill>
                <a:latin typeface="Consolas"/>
                <a:ea typeface="Times New Roman"/>
              </a:rPr>
              <a:t>.TryParse</a:t>
            </a:r>
            <a:r>
              <a:rPr lang="en-GB" sz="2000" dirty="0">
                <a:solidFill>
                  <a:srgbClr val="000000"/>
                </a:solidFill>
                <a:latin typeface="Consolas"/>
                <a:ea typeface="Times New Roman"/>
              </a:rPr>
              <a:t>(</a:t>
            </a:r>
            <a:r>
              <a:rPr lang="en-GB" sz="2000" dirty="0" err="1">
                <a:solidFill>
                  <a:srgbClr val="000000"/>
                </a:solidFill>
                <a:latin typeface="Consolas"/>
                <a:ea typeface="Times New Roman"/>
              </a:rPr>
              <a:t>firstNumberTextBox.Text</a:t>
            </a:r>
            <a:r>
              <a:rPr lang="en-GB" sz="2000" dirty="0">
                <a:solidFill>
                  <a:srgbClr val="000000"/>
                </a:solidFill>
                <a:latin typeface="Consolas"/>
                <a:ea typeface="Times New Roman"/>
              </a:rPr>
              <a:t>, </a:t>
            </a:r>
            <a:r>
              <a:rPr lang="en-GB" sz="2000" dirty="0">
                <a:solidFill>
                  <a:srgbClr val="0000FF"/>
                </a:solidFill>
                <a:latin typeface="Consolas"/>
                <a:ea typeface="Times New Roman"/>
              </a:rPr>
              <a:t>out</a:t>
            </a:r>
            <a:r>
              <a:rPr lang="en-GB" sz="2000" dirty="0">
                <a:solidFill>
                  <a:srgbClr val="000000"/>
                </a:solidFill>
                <a:latin typeface="Consolas"/>
                <a:ea typeface="Times New Roman"/>
              </a:rPr>
              <a:t> v1))</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firstNumberTextBox.Foreground</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errorBrush</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errorFound</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else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firstNumberTextBox.Foreground</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correctBrush</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66680935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Изменение </a:t>
            </a:r>
            <a:r>
              <a:rPr lang="en-GB" dirty="0" smtClean="0"/>
              <a:t>XAML</a:t>
            </a:r>
            <a:r>
              <a:rPr lang="ru-RU" dirty="0" smtClean="0"/>
              <a:t>-кода элемента</a:t>
            </a:r>
            <a:endParaRPr lang="en-GB" dirty="0"/>
          </a:p>
        </p:txBody>
      </p:sp>
      <p:sp>
        <p:nvSpPr>
          <p:cNvPr id="3" name="Content Placeholder 2"/>
          <p:cNvSpPr>
            <a:spLocks noGrp="1"/>
          </p:cNvSpPr>
          <p:nvPr>
            <p:ph idx="1"/>
          </p:nvPr>
        </p:nvSpPr>
        <p:spPr>
          <a:xfrm>
            <a:off x="380770" y="1371600"/>
            <a:ext cx="8363938" cy="4210383"/>
          </a:xfrm>
        </p:spPr>
        <p:txBody>
          <a:bodyPr/>
          <a:lstStyle/>
          <a:p>
            <a:r>
              <a:rPr lang="en-GB" dirty="0" smtClean="0"/>
              <a:t>XAML</a:t>
            </a:r>
            <a:r>
              <a:rPr lang="ru-RU" dirty="0" smtClean="0"/>
              <a:t>-код используется для настройки визуальных элементов </a:t>
            </a:r>
            <a:r>
              <a:rPr lang="en-US" dirty="0" smtClean="0"/>
              <a:t>Silverlight</a:t>
            </a:r>
            <a:r>
              <a:rPr lang="ru-RU" dirty="0" smtClean="0"/>
              <a:t>, которые размещаются на странице приложения</a:t>
            </a:r>
            <a:endParaRPr lang="en-GB" dirty="0" smtClean="0"/>
          </a:p>
          <a:p>
            <a:r>
              <a:rPr lang="ru-RU" dirty="0" smtClean="0"/>
              <a:t>Можно изменить объявление элемента </a:t>
            </a:r>
            <a:r>
              <a:rPr lang="en-GB" dirty="0" err="1" smtClean="0">
                <a:latin typeface="Consolas" pitchFamily="49" charset="0"/>
                <a:cs typeface="Consolas" pitchFamily="49" charset="0"/>
              </a:rPr>
              <a:t>TextBox</a:t>
            </a:r>
            <a:r>
              <a:rPr lang="ru-RU" dirty="0" smtClean="0"/>
              <a:t>, чтобы при его использовании выводилась клавиатура для ввода чисел</a:t>
            </a:r>
          </a:p>
          <a:p>
            <a:r>
              <a:rPr lang="ru-RU" dirty="0" smtClean="0"/>
              <a:t>Это лучше сделать в </a:t>
            </a:r>
            <a:r>
              <a:rPr lang="en-US" dirty="0" smtClean="0"/>
              <a:t>XAML-</a:t>
            </a:r>
            <a:r>
              <a:rPr lang="ru-RU" dirty="0" smtClean="0"/>
              <a:t>коде, хотя можно и в коде на языке </a:t>
            </a:r>
            <a:r>
              <a:rPr lang="en-US" dirty="0" smtClean="0"/>
              <a:t>C#</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13</a:t>
            </a:fld>
            <a:endParaRPr lang="en-US" dirty="0"/>
          </a:p>
        </p:txBody>
      </p:sp>
    </p:spTree>
    <p:extLst>
      <p:ext uri="{BB962C8B-B14F-4D97-AF65-F5344CB8AC3E}">
        <p14:creationId xmlns:p14="http://schemas.microsoft.com/office/powerpoint/2010/main" val="408667469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en-GB" dirty="0" smtClean="0"/>
              <a:t>XAML-</a:t>
            </a:r>
            <a:r>
              <a:rPr lang="ru-RU" dirty="0" smtClean="0"/>
              <a:t>код элемента </a:t>
            </a:r>
            <a:r>
              <a:rPr lang="en-GB" dirty="0" err="1" smtClean="0"/>
              <a:t>TextBlock</a:t>
            </a:r>
            <a:endParaRPr lang="en-GB" dirty="0"/>
          </a:p>
        </p:txBody>
      </p:sp>
      <p:sp>
        <p:nvSpPr>
          <p:cNvPr id="3" name="Content Placeholder 2"/>
          <p:cNvSpPr>
            <a:spLocks noGrp="1"/>
          </p:cNvSpPr>
          <p:nvPr>
            <p:ph idx="1"/>
          </p:nvPr>
        </p:nvSpPr>
        <p:spPr>
          <a:xfrm>
            <a:off x="380770" y="3040655"/>
            <a:ext cx="8363938" cy="3213187"/>
          </a:xfrm>
        </p:spPr>
        <p:txBody>
          <a:bodyPr/>
          <a:lstStyle/>
          <a:p>
            <a:r>
              <a:rPr lang="ru-RU" dirty="0" smtClean="0"/>
              <a:t>Этот </a:t>
            </a:r>
            <a:r>
              <a:rPr lang="en-US" dirty="0" smtClean="0"/>
              <a:t>XAML-</a:t>
            </a:r>
            <a:r>
              <a:rPr lang="ru-RU" dirty="0" smtClean="0"/>
              <a:t>код описывает</a:t>
            </a:r>
            <a:r>
              <a:rPr lang="en-US" dirty="0" smtClean="0"/>
              <a:t> </a:t>
            </a:r>
            <a:r>
              <a:rPr lang="ru-RU" dirty="0" smtClean="0"/>
              <a:t>настройки свойств элемента </a:t>
            </a:r>
            <a:r>
              <a:rPr lang="en-GB" dirty="0" err="1" smtClean="0">
                <a:latin typeface="Consolas" pitchFamily="49" charset="0"/>
                <a:cs typeface="Consolas" pitchFamily="49" charset="0"/>
              </a:rPr>
              <a:t>TextBox</a:t>
            </a:r>
            <a:endParaRPr lang="en-GB" dirty="0">
              <a:latin typeface="Consolas" pitchFamily="49" charset="0"/>
              <a:cs typeface="Consolas" pitchFamily="49" charset="0"/>
            </a:endParaRPr>
          </a:p>
          <a:p>
            <a:r>
              <a:rPr lang="ru-RU" dirty="0" smtClean="0"/>
              <a:t>Код содержит настройки расположения элемента на экране и выравнивания текста</a:t>
            </a:r>
          </a:p>
          <a:p>
            <a:r>
              <a:rPr lang="ru-RU" dirty="0" smtClean="0"/>
              <a:t>Все настройки элемента</a:t>
            </a:r>
            <a:r>
              <a:rPr lang="en-GB" dirty="0" smtClean="0"/>
              <a:t> </a:t>
            </a:r>
            <a:r>
              <a:rPr lang="ru-RU" dirty="0" smtClean="0"/>
              <a:t>представляются набором пар </a:t>
            </a:r>
            <a:r>
              <a:rPr lang="ru-RU" dirty="0"/>
              <a:t>«имя—значение</a:t>
            </a:r>
            <a:r>
              <a:rPr lang="ru-RU" dirty="0" smtClean="0"/>
              <a:t>»</a:t>
            </a:r>
            <a:endParaRPr lang="ru-RU"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14</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8900">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="72"</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Margin</a:t>
            </a:r>
            <a:r>
              <a:rPr lang="en-GB" sz="2000" dirty="0">
                <a:solidFill>
                  <a:srgbClr val="0000FF"/>
                </a:solidFill>
                <a:latin typeface="Consolas"/>
                <a:ea typeface="Times New Roman"/>
              </a:rPr>
              <a:t>="8,175,0,0"</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secondNumberTextBox</a:t>
            </a:r>
            <a:r>
              <a:rPr lang="en-GB" sz="2000" dirty="0">
                <a:solidFill>
                  <a:srgbClr val="0000FF"/>
                </a:solidFill>
                <a:latin typeface="Consolas"/>
                <a:ea typeface="Times New Roman"/>
              </a:rPr>
              <a:t>"</a:t>
            </a:r>
            <a:r>
              <a:rPr lang="en-GB" sz="2000" dirty="0">
                <a:solidFill>
                  <a:srgbClr val="FF0000"/>
                </a:solidFill>
                <a:latin typeface="Consolas"/>
                <a:ea typeface="Times New Roman"/>
              </a:rPr>
              <a:t> Text</a:t>
            </a:r>
            <a:r>
              <a:rPr lang="en-GB" sz="2000" dirty="0">
                <a:solidFill>
                  <a:srgbClr val="0000FF"/>
                </a:solidFill>
                <a:latin typeface="Consolas"/>
                <a:ea typeface="Times New Roman"/>
              </a:rPr>
              <a:t>="0"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="460"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TextAlignment</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Center</a:t>
            </a:r>
            <a:r>
              <a:rPr lang="en-GB" sz="2000" dirty="0">
                <a:solidFill>
                  <a:srgbClr val="0000FF"/>
                </a:solidFill>
                <a:latin typeface="Consolas"/>
                <a:ea typeface="Times New Roman"/>
              </a:rPr>
              <a:t>" /&gt;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422974912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Свойство</a:t>
            </a:r>
            <a:r>
              <a:rPr lang="en-GB" dirty="0" smtClean="0"/>
              <a:t> </a:t>
            </a:r>
            <a:r>
              <a:rPr lang="en-GB" dirty="0" err="1" smtClean="0"/>
              <a:t>InputScope</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Тип клавиатуры для элемента</a:t>
            </a:r>
            <a:r>
              <a:rPr lang="en-GB" dirty="0" smtClean="0"/>
              <a:t> </a:t>
            </a:r>
            <a:r>
              <a:rPr lang="en-GB" dirty="0" err="1">
                <a:latin typeface="Consolas" pitchFamily="49" charset="0"/>
                <a:cs typeface="Consolas" pitchFamily="49" charset="0"/>
              </a:rPr>
              <a:t>TextBox</a:t>
            </a:r>
            <a:r>
              <a:rPr lang="en-GB" dirty="0" smtClean="0"/>
              <a:t> </a:t>
            </a:r>
            <a:r>
              <a:rPr lang="ru-RU" dirty="0" smtClean="0"/>
              <a:t>выбирается на основе значения свойства </a:t>
            </a:r>
            <a:r>
              <a:rPr lang="en-GB" dirty="0" err="1" smtClean="0">
                <a:latin typeface="Consolas" pitchFamily="49" charset="0"/>
                <a:cs typeface="Consolas" pitchFamily="49" charset="0"/>
              </a:rPr>
              <a:t>InputScope</a:t>
            </a:r>
            <a:r>
              <a:rPr lang="en-GB" dirty="0" smtClean="0"/>
              <a:t> </a:t>
            </a:r>
            <a:r>
              <a:rPr lang="ru-RU" dirty="0" smtClean="0"/>
              <a:t>элемента</a:t>
            </a:r>
            <a:r>
              <a:rPr lang="en-GB" dirty="0" smtClean="0"/>
              <a:t> </a:t>
            </a:r>
            <a:r>
              <a:rPr lang="en-GB" dirty="0">
                <a:latin typeface="Consolas" pitchFamily="49" charset="0"/>
                <a:cs typeface="Consolas" pitchFamily="49" charset="0"/>
              </a:rPr>
              <a:t>TextBox</a:t>
            </a:r>
          </a:p>
          <a:p>
            <a:r>
              <a:rPr lang="ru-RU" dirty="0" smtClean="0"/>
              <a:t>Элемент</a:t>
            </a:r>
            <a:r>
              <a:rPr lang="en-GB" dirty="0" smtClean="0"/>
              <a:t> </a:t>
            </a:r>
            <a:r>
              <a:rPr lang="en-GB" dirty="0" err="1">
                <a:latin typeface="Consolas" pitchFamily="49" charset="0"/>
                <a:cs typeface="Consolas" pitchFamily="49" charset="0"/>
              </a:rPr>
              <a:t>InputScope</a:t>
            </a:r>
            <a:r>
              <a:rPr lang="en-GB" dirty="0" smtClean="0"/>
              <a:t> </a:t>
            </a:r>
            <a:r>
              <a:rPr lang="ru-RU" dirty="0" smtClean="0"/>
              <a:t>является набором значений типа</a:t>
            </a:r>
            <a:r>
              <a:rPr lang="en-GB" dirty="0" smtClean="0"/>
              <a:t> </a:t>
            </a:r>
            <a:r>
              <a:rPr lang="en-GB" dirty="0" err="1" smtClean="0">
                <a:latin typeface="Consolas" pitchFamily="49" charset="0"/>
                <a:cs typeface="Consolas" pitchFamily="49" charset="0"/>
              </a:rPr>
              <a:t>InputScopeName</a:t>
            </a:r>
            <a:endParaRPr lang="en-GB" dirty="0" smtClean="0"/>
          </a:p>
          <a:p>
            <a:r>
              <a:rPr lang="ru-RU" dirty="0" smtClean="0"/>
              <a:t>В </a:t>
            </a:r>
            <a:r>
              <a:rPr lang="en-US" dirty="0" smtClean="0"/>
              <a:t>XAML-</a:t>
            </a:r>
            <a:r>
              <a:rPr lang="ru-RU" dirty="0" smtClean="0"/>
              <a:t>коде описания элемента свойство </a:t>
            </a:r>
            <a:r>
              <a:rPr lang="en-GB" dirty="0" err="1">
                <a:latin typeface="Consolas" pitchFamily="49" charset="0"/>
                <a:cs typeface="Consolas" pitchFamily="49" charset="0"/>
              </a:rPr>
              <a:t>InputScope</a:t>
            </a:r>
            <a:r>
              <a:rPr lang="ru-RU" dirty="0" smtClean="0"/>
              <a:t> может быть представлено</a:t>
            </a:r>
            <a:br>
              <a:rPr lang="ru-RU" dirty="0" smtClean="0"/>
            </a:br>
            <a:r>
              <a:rPr lang="ru-RU" dirty="0" smtClean="0"/>
              <a:t>в виде элемента или атрибута</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15</a:t>
            </a:fld>
            <a:endParaRPr lang="en-US" dirty="0"/>
          </a:p>
        </p:txBody>
      </p:sp>
    </p:spTree>
    <p:extLst>
      <p:ext uri="{BB962C8B-B14F-4D97-AF65-F5344CB8AC3E}">
        <p14:creationId xmlns:p14="http://schemas.microsoft.com/office/powerpoint/2010/main" val="227584051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Описание свойства </a:t>
            </a:r>
            <a:r>
              <a:rPr lang="en-GB" dirty="0" err="1" smtClean="0"/>
              <a:t>InputScope</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16</a:t>
            </a:fld>
            <a:endParaRPr lang="en-US" dirty="0"/>
          </a:p>
        </p:txBody>
      </p:sp>
      <p:sp>
        <p:nvSpPr>
          <p:cNvPr id="5" name="Rectangle 4"/>
          <p:cNvSpPr/>
          <p:nvPr/>
        </p:nvSpPr>
        <p:spPr>
          <a:xfrm>
            <a:off x="380999" y="1436616"/>
            <a:ext cx="8380413"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8900">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="72"</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Margin</a:t>
            </a:r>
            <a:r>
              <a:rPr lang="en-GB" sz="2000" dirty="0">
                <a:solidFill>
                  <a:srgbClr val="0000FF"/>
                </a:solidFill>
                <a:latin typeface="Consolas"/>
                <a:ea typeface="Times New Roman"/>
              </a:rPr>
              <a:t>="8,19,0,0"</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firstNumberTextBox</a:t>
            </a:r>
            <a:r>
              <a:rPr lang="en-GB" sz="2000" dirty="0">
                <a:solidFill>
                  <a:srgbClr val="0000FF"/>
                </a:solidFill>
                <a:latin typeface="Consolas"/>
                <a:ea typeface="Times New Roman"/>
              </a:rPr>
              <a:t>"</a:t>
            </a:r>
            <a:r>
              <a:rPr lang="en-GB" sz="2000" dirty="0">
                <a:solidFill>
                  <a:srgbClr val="FF0000"/>
                </a:solidFill>
                <a:latin typeface="Consolas"/>
                <a:ea typeface="Times New Roman"/>
              </a:rPr>
              <a:t> Text</a:t>
            </a:r>
            <a:r>
              <a:rPr lang="en-GB" sz="2000" dirty="0">
                <a:solidFill>
                  <a:srgbClr val="0000FF"/>
                </a:solidFill>
                <a:latin typeface="Consolas"/>
                <a:ea typeface="Times New Roman"/>
              </a:rPr>
              <a:t>="0"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="460"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TextAlignment</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Center</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TextBox.InputScope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InputScope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InputScopeName</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NameValue</a:t>
            </a:r>
            <a:r>
              <a:rPr lang="en-GB" sz="2000" dirty="0">
                <a:solidFill>
                  <a:srgbClr val="0000FF"/>
                </a:solidFill>
                <a:latin typeface="Consolas"/>
                <a:ea typeface="Times New Roman"/>
              </a:rPr>
              <a:t>="Digits" /&gt;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InputScope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TextBox.InputScope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0000FF"/>
                </a:solidFill>
                <a:latin typeface="Consolas"/>
                <a:ea typeface="Times New Roman"/>
              </a:rPr>
              <a:t>&gt;</a:t>
            </a:r>
            <a:endParaRPr lang="en-GB" sz="2000" dirty="0">
              <a:solidFill>
                <a:srgbClr val="000000"/>
              </a:solidFill>
              <a:effectLst/>
              <a:latin typeface="Consolas"/>
              <a:ea typeface="Times New Roman"/>
            </a:endParaRPr>
          </a:p>
        </p:txBody>
      </p:sp>
      <p:sp>
        <p:nvSpPr>
          <p:cNvPr id="7" name="Rectangle 6"/>
          <p:cNvSpPr/>
          <p:nvPr/>
        </p:nvSpPr>
        <p:spPr bwMode="auto">
          <a:xfrm>
            <a:off x="1035587" y="2718699"/>
            <a:ext cx="6499949" cy="1533811"/>
          </a:xfrm>
          <a:prstGeom prst="rect">
            <a:avLst/>
          </a:prstGeom>
          <a:solidFill>
            <a:schemeClr val="accent4">
              <a:alpha val="34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
        <p:nvSpPr>
          <p:cNvPr id="8" name="Rectangle 4"/>
          <p:cNvSpPr/>
          <p:nvPr/>
        </p:nvSpPr>
        <p:spPr>
          <a:xfrm>
            <a:off x="380999" y="4603087"/>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InputScope</a:t>
            </a:r>
            <a:r>
              <a:rPr lang="en-GB" sz="2000" dirty="0">
                <a:solidFill>
                  <a:srgbClr val="0000FF"/>
                </a:solidFill>
                <a:latin typeface="Consolas"/>
                <a:ea typeface="Times New Roman"/>
              </a:rPr>
              <a:t>="Number"</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="72"</a:t>
            </a:r>
            <a:r>
              <a:rPr lang="en-GB" sz="2000" dirty="0">
                <a:solidFill>
                  <a:srgbClr val="FF0000"/>
                </a:solidFill>
                <a:latin typeface="Consolas"/>
                <a:ea typeface="Times New Roman"/>
              </a:rPr>
              <a:t> </a:t>
            </a:r>
            <a:endParaRPr lang="en-GB" sz="2000" dirty="0" smtClean="0">
              <a:solidFill>
                <a:srgbClr val="FF0000"/>
              </a:solidFill>
              <a:latin typeface="Consolas"/>
              <a:ea typeface="Times New Roman"/>
            </a:endParaRPr>
          </a:p>
          <a:p>
            <a:pPr>
              <a:spcAft>
                <a:spcPts val="0"/>
              </a:spcAft>
            </a:pPr>
            <a:r>
              <a:rPr lang="en-GB" sz="2000" dirty="0" err="1" smtClean="0">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Margin</a:t>
            </a:r>
            <a:r>
              <a:rPr lang="en-GB" sz="2000" dirty="0">
                <a:solidFill>
                  <a:srgbClr val="0000FF"/>
                </a:solidFill>
                <a:latin typeface="Consolas"/>
                <a:ea typeface="Times New Roman"/>
              </a:rPr>
              <a:t>="</a:t>
            </a:r>
            <a:r>
              <a:rPr lang="en-GB" sz="2000" dirty="0" smtClean="0">
                <a:solidFill>
                  <a:srgbClr val="0000FF"/>
                </a:solidFill>
                <a:latin typeface="Consolas"/>
                <a:ea typeface="Times New Roman"/>
              </a:rPr>
              <a:t>144,44,0,0"</a:t>
            </a:r>
            <a:endParaRPr lang="en-GB" sz="2000" dirty="0">
              <a:latin typeface="Times New Roman"/>
              <a:ea typeface="Times New Roman"/>
            </a:endParaRPr>
          </a:p>
          <a:p>
            <a:pPr>
              <a:spcAft>
                <a:spcPts val="0"/>
              </a:spcAft>
            </a:pPr>
            <a:r>
              <a:rPr lang="en-GB" sz="2000" dirty="0">
                <a:solidFill>
                  <a:srgbClr val="FF0000"/>
                </a:solidFill>
                <a:latin typeface="Consolas"/>
                <a:ea typeface="Times New Roman"/>
              </a:rPr>
              <a:t>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startHourTextBox</a:t>
            </a:r>
            <a:r>
              <a:rPr lang="en-GB" sz="2000" dirty="0">
                <a:solidFill>
                  <a:srgbClr val="0000FF"/>
                </a:solidFill>
                <a:latin typeface="Consolas"/>
                <a:ea typeface="Times New Roman"/>
              </a:rPr>
              <a:t>"</a:t>
            </a:r>
            <a:r>
              <a:rPr lang="en-GB" sz="2000" dirty="0">
                <a:solidFill>
                  <a:srgbClr val="FF0000"/>
                </a:solidFill>
                <a:latin typeface="Consolas"/>
                <a:ea typeface="Times New Roman"/>
              </a:rPr>
              <a:t> Text</a:t>
            </a:r>
            <a:r>
              <a:rPr lang="en-GB" sz="2000" dirty="0">
                <a:solidFill>
                  <a:srgbClr val="0000FF"/>
                </a:solidFill>
                <a:latin typeface="Consolas"/>
                <a:ea typeface="Times New Roman"/>
              </a:rPr>
              <a:t>="00"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="104"</a:t>
            </a:r>
            <a:r>
              <a:rPr lang="en-GB" sz="2000" dirty="0">
                <a:solidFill>
                  <a:srgbClr val="FF0000"/>
                </a:solidFill>
                <a:latin typeface="Consolas"/>
                <a:ea typeface="Times New Roman"/>
              </a:rPr>
              <a:t> </a:t>
            </a:r>
            <a:endParaRPr lang="en-GB" sz="2000" dirty="0">
              <a:latin typeface="Times New Roman"/>
              <a:ea typeface="Times New Roman"/>
            </a:endParaRPr>
          </a:p>
          <a:p>
            <a:r>
              <a:rPr lang="en-GB" sz="2000" dirty="0" err="1">
                <a:solidFill>
                  <a:srgbClr val="FF0000"/>
                </a:solidFill>
                <a:latin typeface="Consolas"/>
                <a:ea typeface="Times New Roman"/>
              </a:rPr>
              <a:t>TextAlignment</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Center</a:t>
            </a:r>
            <a:r>
              <a:rPr lang="en-GB" sz="2000" dirty="0">
                <a:solidFill>
                  <a:srgbClr val="0000FF"/>
                </a:solidFill>
                <a:latin typeface="Consolas"/>
                <a:ea typeface="Times New Roman"/>
              </a:rPr>
              <a:t>" /&gt;</a:t>
            </a:r>
            <a:endParaRPr lang="en-GB" sz="2000" dirty="0">
              <a:solidFill>
                <a:srgbClr val="000000"/>
              </a:solidFill>
              <a:effectLst/>
              <a:latin typeface="Consolas"/>
              <a:ea typeface="Times New Roman"/>
            </a:endParaRPr>
          </a:p>
        </p:txBody>
      </p:sp>
      <p:sp>
        <p:nvSpPr>
          <p:cNvPr id="9" name="Rectangle 6"/>
          <p:cNvSpPr/>
          <p:nvPr/>
        </p:nvSpPr>
        <p:spPr bwMode="auto">
          <a:xfrm>
            <a:off x="1713504" y="4603087"/>
            <a:ext cx="2685075" cy="360653"/>
          </a:xfrm>
          <a:prstGeom prst="rect">
            <a:avLst/>
          </a:prstGeom>
          <a:solidFill>
            <a:schemeClr val="accent4">
              <a:alpha val="34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44261150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Атрибуты и элементы</a:t>
            </a:r>
            <a:endParaRPr lang="en-GB" dirty="0"/>
          </a:p>
        </p:txBody>
      </p:sp>
      <p:sp>
        <p:nvSpPr>
          <p:cNvPr id="3" name="Content Placeholder 2"/>
          <p:cNvSpPr>
            <a:spLocks noGrp="1"/>
          </p:cNvSpPr>
          <p:nvPr>
            <p:ph idx="1"/>
          </p:nvPr>
        </p:nvSpPr>
        <p:spPr>
          <a:xfrm>
            <a:off x="380770" y="4298937"/>
            <a:ext cx="8363938" cy="1495794"/>
          </a:xfrm>
        </p:spPr>
        <p:txBody>
          <a:bodyPr/>
          <a:lstStyle/>
          <a:p>
            <a:r>
              <a:rPr lang="ru-RU" dirty="0" smtClean="0"/>
              <a:t>Одни и те же свойства элементов могут быть представлены</a:t>
            </a:r>
            <a:r>
              <a:rPr lang="en-US" dirty="0" smtClean="0"/>
              <a:t> </a:t>
            </a:r>
            <a:r>
              <a:rPr lang="ru-RU" dirty="0" smtClean="0"/>
              <a:t>в </a:t>
            </a:r>
            <a:r>
              <a:rPr lang="en-US" dirty="0" smtClean="0"/>
              <a:t>XAML</a:t>
            </a:r>
            <a:r>
              <a:rPr lang="ru-RU" dirty="0" smtClean="0"/>
              <a:t>-коде и в виде атрибутов, и в виде элементов</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17</a:t>
            </a:fld>
            <a:endParaRPr lang="en-US" dirty="0"/>
          </a:p>
        </p:txBody>
      </p:sp>
      <p:sp>
        <p:nvSpPr>
          <p:cNvPr id="5" name="Rectangle 4"/>
          <p:cNvSpPr/>
          <p:nvPr/>
        </p:nvSpPr>
        <p:spPr>
          <a:xfrm>
            <a:off x="380999" y="1436616"/>
            <a:ext cx="83804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8900">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Margin</a:t>
            </a:r>
            <a:r>
              <a:rPr lang="en-GB" sz="2000" dirty="0">
                <a:solidFill>
                  <a:srgbClr val="0000FF"/>
                </a:solidFill>
                <a:latin typeface="Consolas"/>
                <a:ea typeface="Times New Roman"/>
              </a:rPr>
              <a:t>="8,175,0,0"</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secondNumberTextBox</a:t>
            </a:r>
            <a:r>
              <a:rPr lang="en-GB" sz="2000" dirty="0">
                <a:solidFill>
                  <a:srgbClr val="0000FF"/>
                </a:solidFill>
                <a:latin typeface="Consolas"/>
                <a:ea typeface="Times New Roman"/>
              </a:rPr>
              <a:t>"</a:t>
            </a:r>
            <a:r>
              <a:rPr lang="en-GB" sz="2000" dirty="0">
                <a:solidFill>
                  <a:srgbClr val="FF0000"/>
                </a:solidFill>
                <a:latin typeface="Consolas"/>
                <a:ea typeface="Times New Roman"/>
              </a:rPr>
              <a:t> Text</a:t>
            </a:r>
            <a:r>
              <a:rPr lang="en-GB" sz="2000" dirty="0">
                <a:solidFill>
                  <a:srgbClr val="0000FF"/>
                </a:solidFill>
                <a:latin typeface="Consolas"/>
                <a:ea typeface="Times New Roman"/>
              </a:rPr>
              <a:t>="0"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="460"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TextAlignment</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Center</a:t>
            </a:r>
            <a:r>
              <a:rPr lang="en-GB" sz="2000" dirty="0">
                <a:solidFill>
                  <a:srgbClr val="0000FF"/>
                </a:solidFill>
                <a:latin typeface="Consolas"/>
                <a:ea typeface="Times New Roman"/>
              </a:rPr>
              <a:t>"&gt;</a:t>
            </a:r>
            <a:br>
              <a:rPr lang="en-GB" sz="2000" dirty="0">
                <a:solidFill>
                  <a:srgbClr val="0000FF"/>
                </a:solidFill>
                <a:latin typeface="Consolas"/>
                <a:ea typeface="Times New Roman"/>
              </a:rPr>
            </a:br>
            <a:r>
              <a:rPr lang="en-GB" sz="2000" dirty="0">
                <a:solidFill>
                  <a:srgbClr val="0000FF"/>
                </a:solidFill>
                <a:latin typeface="Consolas"/>
                <a:ea typeface="Times New Roman"/>
              </a:rPr>
              <a:t>    &lt;</a:t>
            </a:r>
            <a:r>
              <a:rPr lang="en-GB" sz="2000" dirty="0" err="1">
                <a:solidFill>
                  <a:srgbClr val="A31515"/>
                </a:solidFill>
                <a:latin typeface="Consolas"/>
                <a:ea typeface="Times New Roman"/>
              </a:rPr>
              <a:t>TextBox.Height</a:t>
            </a:r>
            <a:r>
              <a:rPr lang="en-GB" sz="2000" dirty="0">
                <a:solidFill>
                  <a:srgbClr val="0000FF"/>
                </a:solidFill>
                <a:latin typeface="Consolas"/>
                <a:ea typeface="Times New Roman"/>
              </a:rPr>
              <a:t>&gt;</a:t>
            </a:r>
            <a:r>
              <a:rPr lang="en-GB" sz="2000" dirty="0">
                <a:solidFill>
                  <a:srgbClr val="A31515"/>
                </a:solidFill>
                <a:latin typeface="Consolas"/>
                <a:ea typeface="Times New Roman"/>
              </a:rPr>
              <a:t/>
            </a:r>
            <a:br>
              <a:rPr lang="en-GB" sz="2000" dirty="0">
                <a:solidFill>
                  <a:srgbClr val="A31515"/>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72</a:t>
            </a:r>
            <a:br>
              <a:rPr lang="en-GB" sz="2000" dirty="0">
                <a:solidFill>
                  <a:srgbClr val="0000FF"/>
                </a:solidFill>
                <a:latin typeface="Consolas"/>
                <a:ea typeface="Times New Roman"/>
              </a:rPr>
            </a:br>
            <a:r>
              <a:rPr lang="en-GB" sz="2000" dirty="0">
                <a:solidFill>
                  <a:srgbClr val="0000FF"/>
                </a:solidFill>
                <a:latin typeface="Consolas"/>
                <a:ea typeface="Times New Roman"/>
              </a:rPr>
              <a:t>    &lt;/</a:t>
            </a:r>
            <a:r>
              <a:rPr lang="en-GB" sz="2000" dirty="0" err="1">
                <a:solidFill>
                  <a:srgbClr val="A31515"/>
                </a:solidFill>
                <a:latin typeface="Consolas"/>
                <a:ea typeface="Times New Roman"/>
              </a:rPr>
              <a:t>TextBox.Height</a:t>
            </a:r>
            <a:r>
              <a:rPr lang="en-GB" sz="2000" dirty="0">
                <a:solidFill>
                  <a:srgbClr val="0000FF"/>
                </a:solidFill>
                <a:latin typeface="Consolas"/>
                <a:ea typeface="Times New Roman"/>
              </a:rPr>
              <a:t>&gt;</a:t>
            </a:r>
            <a:r>
              <a:rPr lang="en-GB" sz="2000" dirty="0">
                <a:solidFill>
                  <a:srgbClr val="A31515"/>
                </a:solidFill>
                <a:latin typeface="Consolas"/>
                <a:ea typeface="Times New Roman"/>
              </a:rPr>
              <a:t/>
            </a:r>
            <a:br>
              <a:rPr lang="en-GB" sz="2000" dirty="0">
                <a:solidFill>
                  <a:srgbClr val="A31515"/>
                </a:solidFill>
                <a:latin typeface="Consolas"/>
                <a:ea typeface="Times New Roman"/>
              </a:rPr>
            </a:b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0000FF"/>
                </a:solidFill>
                <a:latin typeface="Consolas"/>
                <a:ea typeface="Times New Roman"/>
              </a:rPr>
              <a:t>&gt;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58611617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Настройка свойств в коде на </a:t>
            </a:r>
            <a:r>
              <a:rPr lang="en-US" dirty="0" smtClean="0"/>
              <a:t>C#</a:t>
            </a:r>
            <a:endParaRPr lang="en-GB" dirty="0"/>
          </a:p>
        </p:txBody>
      </p:sp>
      <p:sp>
        <p:nvSpPr>
          <p:cNvPr id="3" name="Content Placeholder 2"/>
          <p:cNvSpPr>
            <a:spLocks noGrp="1"/>
          </p:cNvSpPr>
          <p:nvPr>
            <p:ph idx="1"/>
          </p:nvPr>
        </p:nvSpPr>
        <p:spPr>
          <a:xfrm>
            <a:off x="380770" y="5530043"/>
            <a:ext cx="8363938" cy="997196"/>
          </a:xfrm>
        </p:spPr>
        <p:txBody>
          <a:bodyPr/>
          <a:lstStyle/>
          <a:p>
            <a:r>
              <a:rPr lang="ru-RU" dirty="0" smtClean="0"/>
              <a:t>Этот код также устанавливает значение свойства </a:t>
            </a:r>
            <a:r>
              <a:rPr lang="en-GB" dirty="0" err="1" smtClean="0">
                <a:latin typeface="Consolas" pitchFamily="49" charset="0"/>
                <a:cs typeface="Consolas" pitchFamily="49" charset="0"/>
              </a:rPr>
              <a:t>InputScope</a:t>
            </a:r>
            <a:r>
              <a:rPr lang="ru-RU" dirty="0"/>
              <a:t> </a:t>
            </a:r>
            <a:r>
              <a:rPr lang="ru-RU" dirty="0" smtClean="0"/>
              <a:t>элемента </a:t>
            </a:r>
            <a:r>
              <a:rPr lang="en-GB" dirty="0" err="1">
                <a:latin typeface="Consolas" pitchFamily="49" charset="0"/>
                <a:cs typeface="Consolas" pitchFamily="49" charset="0"/>
              </a:rPr>
              <a:t>TextBox</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18</a:t>
            </a:fld>
            <a:endParaRPr lang="en-US" dirty="0"/>
          </a:p>
        </p:txBody>
      </p:sp>
      <p:sp>
        <p:nvSpPr>
          <p:cNvPr id="5" name="Rectangle 4"/>
          <p:cNvSpPr/>
          <p:nvPr/>
        </p:nvSpPr>
        <p:spPr>
          <a:xfrm>
            <a:off x="380999" y="1436616"/>
            <a:ext cx="8380413"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0"/>
              </a:spcAft>
            </a:pP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Создание нового элемента </a:t>
            </a:r>
            <a:r>
              <a:rPr lang="en-GB" sz="2000" dirty="0" err="1">
                <a:solidFill>
                  <a:srgbClr val="008000"/>
                </a:solidFill>
                <a:latin typeface="Consolas"/>
                <a:ea typeface="Times New Roman"/>
              </a:rPr>
              <a:t>InputScope</a:t>
            </a:r>
            <a:r>
              <a:rPr lang="en-GB" sz="2000" dirty="0" smtClean="0">
                <a:latin typeface="Consolas"/>
                <a:ea typeface="Times New Roman"/>
              </a:rPr>
              <a:t/>
            </a:r>
            <a:br>
              <a:rPr lang="en-GB" sz="2000" dirty="0" smtClean="0">
                <a:latin typeface="Consolas"/>
                <a:ea typeface="Times New Roman"/>
              </a:rPr>
            </a:br>
            <a:r>
              <a:rPr lang="en-GB" sz="2000" dirty="0" err="1" smtClean="0">
                <a:solidFill>
                  <a:srgbClr val="2B91AF"/>
                </a:solidFill>
                <a:latin typeface="Consolas"/>
                <a:ea typeface="Times New Roman"/>
              </a:rPr>
              <a:t>InputScope</a:t>
            </a:r>
            <a:r>
              <a:rPr lang="en-GB" sz="2000" dirty="0" smtClean="0">
                <a:latin typeface="Consolas"/>
                <a:ea typeface="Times New Roman"/>
              </a:rPr>
              <a:t> </a:t>
            </a:r>
            <a:r>
              <a:rPr lang="en-GB" sz="2000" dirty="0" err="1" smtClean="0">
                <a:solidFill>
                  <a:srgbClr val="333333"/>
                </a:solidFill>
                <a:latin typeface="Consolas"/>
                <a:ea typeface="Times New Roman"/>
              </a:rPr>
              <a:t>digitScope</a:t>
            </a:r>
            <a:r>
              <a:rPr lang="en-GB" sz="2000" dirty="0" smtClean="0">
                <a:solidFill>
                  <a:srgbClr val="333333"/>
                </a:solidFill>
                <a:latin typeface="Consolas"/>
                <a:ea typeface="Times New Roman"/>
              </a:rPr>
              <a:t> =</a:t>
            </a:r>
            <a:r>
              <a:rPr lang="en-GB" sz="2000" dirty="0" smtClean="0">
                <a:latin typeface="Consolas"/>
                <a:ea typeface="Times New Roman"/>
              </a:rPr>
              <a:t> </a:t>
            </a:r>
            <a:r>
              <a:rPr lang="en-GB" sz="2000" dirty="0" smtClean="0">
                <a:solidFill>
                  <a:srgbClr val="0000FF"/>
                </a:solidFill>
                <a:latin typeface="Consolas"/>
                <a:ea typeface="Times New Roman"/>
              </a:rPr>
              <a:t>new</a:t>
            </a:r>
            <a:r>
              <a:rPr lang="en-GB" sz="2000" dirty="0" smtClean="0">
                <a:latin typeface="Consolas"/>
                <a:ea typeface="Times New Roman"/>
              </a:rPr>
              <a:t> </a:t>
            </a:r>
            <a:r>
              <a:rPr lang="en-GB" sz="2000" dirty="0" err="1" smtClean="0">
                <a:solidFill>
                  <a:srgbClr val="2B91AF"/>
                </a:solidFill>
                <a:latin typeface="Consolas"/>
                <a:ea typeface="Times New Roman"/>
              </a:rPr>
              <a:t>InputScope</a:t>
            </a:r>
            <a:r>
              <a:rPr lang="en-GB" sz="2000" dirty="0" smtClean="0">
                <a:solidFill>
                  <a:srgbClr val="333333"/>
                </a:solidFill>
                <a:latin typeface="Consolas"/>
                <a:ea typeface="Times New Roman"/>
              </a:rPr>
              <a:t>();</a:t>
            </a:r>
            <a:r>
              <a:rPr lang="en-GB" sz="2000" dirty="0" smtClean="0">
                <a:latin typeface="Consolas"/>
                <a:ea typeface="Times New Roman"/>
              </a:rPr>
              <a:t/>
            </a:r>
            <a:br>
              <a:rPr lang="en-GB" sz="2000" dirty="0" smtClean="0">
                <a:latin typeface="Consolas"/>
                <a:ea typeface="Times New Roman"/>
              </a:rPr>
            </a:br>
            <a:r>
              <a:rPr lang="en-GB" sz="2000" dirty="0" smtClean="0">
                <a:latin typeface="Consolas"/>
                <a:ea typeface="Times New Roman"/>
              </a:rPr>
              <a:t/>
            </a:r>
            <a:br>
              <a:rPr lang="en-GB" sz="2000" dirty="0" smtClean="0">
                <a:latin typeface="Consolas"/>
                <a:ea typeface="Times New Roman"/>
              </a:rPr>
            </a:b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Создание нового элемента </a:t>
            </a:r>
            <a:r>
              <a:rPr lang="en-GB" sz="2000" dirty="0" err="1">
                <a:solidFill>
                  <a:srgbClr val="008000"/>
                </a:solidFill>
                <a:latin typeface="Consolas"/>
                <a:ea typeface="Times New Roman"/>
              </a:rPr>
              <a:t>InputScopeName</a:t>
            </a:r>
            <a:r>
              <a:rPr lang="en-GB" sz="2000" dirty="0" smtClean="0">
                <a:latin typeface="Consolas"/>
                <a:ea typeface="Times New Roman"/>
              </a:rPr>
              <a:t/>
            </a:r>
            <a:br>
              <a:rPr lang="en-GB" sz="2000" dirty="0" smtClean="0">
                <a:latin typeface="Consolas"/>
                <a:ea typeface="Times New Roman"/>
              </a:rPr>
            </a:br>
            <a:r>
              <a:rPr lang="en-GB" sz="2000" dirty="0" err="1" smtClean="0">
                <a:solidFill>
                  <a:srgbClr val="2B91AF"/>
                </a:solidFill>
                <a:latin typeface="Consolas"/>
                <a:ea typeface="Times New Roman"/>
              </a:rPr>
              <a:t>InputScopeName</a:t>
            </a:r>
            <a:r>
              <a:rPr lang="en-GB" sz="2000" dirty="0" smtClean="0">
                <a:latin typeface="Consolas"/>
                <a:ea typeface="Times New Roman"/>
              </a:rPr>
              <a:t> </a:t>
            </a:r>
            <a:r>
              <a:rPr lang="en-GB" sz="2000" dirty="0" smtClean="0">
                <a:solidFill>
                  <a:srgbClr val="333333"/>
                </a:solidFill>
                <a:latin typeface="Consolas"/>
                <a:ea typeface="Times New Roman"/>
              </a:rPr>
              <a:t>digits =</a:t>
            </a:r>
            <a:r>
              <a:rPr lang="en-GB" sz="2000" dirty="0" smtClean="0">
                <a:latin typeface="Consolas"/>
                <a:ea typeface="Times New Roman"/>
              </a:rPr>
              <a:t> </a:t>
            </a:r>
            <a:r>
              <a:rPr lang="en-GB" sz="2000" dirty="0" smtClean="0">
                <a:solidFill>
                  <a:srgbClr val="0000FF"/>
                </a:solidFill>
                <a:latin typeface="Consolas"/>
                <a:ea typeface="Times New Roman"/>
              </a:rPr>
              <a:t>new</a:t>
            </a:r>
            <a:r>
              <a:rPr lang="en-GB" sz="2000" dirty="0" smtClean="0">
                <a:latin typeface="Consolas"/>
                <a:ea typeface="Times New Roman"/>
              </a:rPr>
              <a:t> </a:t>
            </a:r>
            <a:r>
              <a:rPr lang="en-GB" sz="2000" dirty="0" err="1" smtClean="0">
                <a:solidFill>
                  <a:srgbClr val="2B91AF"/>
                </a:solidFill>
                <a:latin typeface="Consolas"/>
                <a:ea typeface="Times New Roman"/>
              </a:rPr>
              <a:t>InputScopeName</a:t>
            </a:r>
            <a:r>
              <a:rPr lang="en-GB" sz="2000" dirty="0" smtClean="0">
                <a:latin typeface="Consolas"/>
                <a:ea typeface="Times New Roman"/>
              </a:rPr>
              <a:t>();</a:t>
            </a:r>
            <a:br>
              <a:rPr lang="en-GB" sz="2000" dirty="0" smtClean="0">
                <a:latin typeface="Consolas"/>
                <a:ea typeface="Times New Roman"/>
              </a:rPr>
            </a:b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Установка свойства </a:t>
            </a:r>
            <a:r>
              <a:rPr lang="ru-RU" sz="2000" dirty="0" err="1">
                <a:solidFill>
                  <a:srgbClr val="008000"/>
                </a:solidFill>
                <a:latin typeface="Consolas"/>
                <a:ea typeface="Times New Roman"/>
              </a:rPr>
              <a:t>name</a:t>
            </a:r>
            <a:r>
              <a:rPr lang="ru-RU" sz="2000" dirty="0">
                <a:solidFill>
                  <a:srgbClr val="008000"/>
                </a:solidFill>
                <a:latin typeface="Consolas"/>
                <a:ea typeface="Times New Roman"/>
              </a:rPr>
              <a:t> в значение </a:t>
            </a:r>
            <a:r>
              <a:rPr lang="ru-RU" sz="2000" dirty="0" err="1">
                <a:solidFill>
                  <a:srgbClr val="008000"/>
                </a:solidFill>
                <a:latin typeface="Consolas"/>
                <a:ea typeface="Times New Roman"/>
              </a:rPr>
              <a:t>Digits</a:t>
            </a:r>
            <a:r>
              <a:rPr lang="en-GB" sz="2000" dirty="0" smtClean="0">
                <a:latin typeface="Consolas"/>
                <a:ea typeface="Times New Roman"/>
              </a:rPr>
              <a:t/>
            </a:r>
            <a:br>
              <a:rPr lang="en-GB" sz="2000" dirty="0" smtClean="0">
                <a:latin typeface="Consolas"/>
                <a:ea typeface="Times New Roman"/>
              </a:rPr>
            </a:br>
            <a:r>
              <a:rPr lang="en-GB" sz="2000" dirty="0" err="1" smtClean="0">
                <a:solidFill>
                  <a:srgbClr val="333333"/>
                </a:solidFill>
                <a:latin typeface="Consolas"/>
                <a:ea typeface="Times New Roman"/>
              </a:rPr>
              <a:t>digits.NameValue</a:t>
            </a:r>
            <a:r>
              <a:rPr lang="en-GB" sz="2000" dirty="0" smtClean="0">
                <a:solidFill>
                  <a:srgbClr val="333333"/>
                </a:solidFill>
                <a:latin typeface="Consolas"/>
                <a:ea typeface="Times New Roman"/>
              </a:rPr>
              <a:t> =</a:t>
            </a:r>
            <a:r>
              <a:rPr lang="en-GB" sz="2000" dirty="0" smtClean="0">
                <a:latin typeface="Consolas"/>
                <a:ea typeface="Times New Roman"/>
              </a:rPr>
              <a:t> </a:t>
            </a:r>
            <a:r>
              <a:rPr lang="en-GB" sz="2000" dirty="0" err="1" smtClean="0">
                <a:solidFill>
                  <a:srgbClr val="2B91AF"/>
                </a:solidFill>
                <a:latin typeface="Consolas"/>
                <a:ea typeface="Times New Roman"/>
              </a:rPr>
              <a:t>InputScopeNameValue</a:t>
            </a:r>
            <a:r>
              <a:rPr lang="en-GB" sz="2000" dirty="0" err="1" smtClean="0">
                <a:solidFill>
                  <a:srgbClr val="333333"/>
                </a:solidFill>
                <a:latin typeface="Consolas"/>
                <a:ea typeface="Times New Roman"/>
              </a:rPr>
              <a:t>.Digits</a:t>
            </a:r>
            <a:r>
              <a:rPr lang="en-GB" sz="2000" dirty="0" smtClean="0">
                <a:solidFill>
                  <a:srgbClr val="333333"/>
                </a:solidFill>
                <a:latin typeface="Consolas"/>
                <a:ea typeface="Times New Roman"/>
              </a:rPr>
              <a:t>;</a:t>
            </a:r>
            <a:r>
              <a:rPr lang="en-GB" sz="2000" dirty="0" smtClean="0">
                <a:latin typeface="Consolas"/>
                <a:ea typeface="Times New Roman"/>
              </a:rPr>
              <a:t/>
            </a:r>
            <a:br>
              <a:rPr lang="en-GB" sz="2000" dirty="0" smtClean="0">
                <a:latin typeface="Consolas"/>
                <a:ea typeface="Times New Roman"/>
              </a:rPr>
            </a:br>
            <a:r>
              <a:rPr lang="en-GB" sz="2000" dirty="0" smtClean="0">
                <a:latin typeface="Consolas"/>
                <a:ea typeface="Times New Roman"/>
              </a:rPr>
              <a:t/>
            </a:r>
            <a:br>
              <a:rPr lang="en-GB" sz="2000" dirty="0" smtClean="0">
                <a:latin typeface="Consolas"/>
                <a:ea typeface="Times New Roman"/>
              </a:rPr>
            </a:b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Добавление элемента </a:t>
            </a:r>
            <a:r>
              <a:rPr lang="ru-RU" sz="2000" dirty="0" err="1">
                <a:solidFill>
                  <a:srgbClr val="008000"/>
                </a:solidFill>
                <a:latin typeface="Consolas"/>
                <a:ea typeface="Times New Roman"/>
              </a:rPr>
              <a:t>InputScopeName</a:t>
            </a:r>
            <a:r>
              <a:rPr lang="ru-RU" sz="2000" dirty="0">
                <a:solidFill>
                  <a:srgbClr val="008000"/>
                </a:solidFill>
                <a:latin typeface="Consolas"/>
                <a:ea typeface="Times New Roman"/>
              </a:rPr>
              <a:t> в элемент </a:t>
            </a:r>
            <a:r>
              <a:rPr lang="ru-RU" sz="2000" dirty="0" err="1">
                <a:solidFill>
                  <a:srgbClr val="008000"/>
                </a:solidFill>
                <a:latin typeface="Consolas"/>
                <a:ea typeface="Times New Roman"/>
              </a:rPr>
              <a:t>InputScope</a:t>
            </a:r>
            <a:r>
              <a:rPr lang="en-GB" sz="2000" dirty="0" smtClean="0">
                <a:latin typeface="Consolas"/>
                <a:ea typeface="Times New Roman"/>
              </a:rPr>
              <a:t/>
            </a:r>
            <a:br>
              <a:rPr lang="en-GB" sz="2000" dirty="0" smtClean="0">
                <a:latin typeface="Consolas"/>
                <a:ea typeface="Times New Roman"/>
              </a:rPr>
            </a:br>
            <a:r>
              <a:rPr lang="en-GB" sz="2000" dirty="0" err="1" smtClean="0">
                <a:solidFill>
                  <a:srgbClr val="333333"/>
                </a:solidFill>
                <a:latin typeface="Consolas"/>
                <a:ea typeface="Times New Roman"/>
              </a:rPr>
              <a:t>digitScope.Names.Add</a:t>
            </a:r>
            <a:r>
              <a:rPr lang="en-GB" sz="2000" dirty="0" smtClean="0">
                <a:solidFill>
                  <a:srgbClr val="333333"/>
                </a:solidFill>
                <a:latin typeface="Consolas"/>
                <a:ea typeface="Times New Roman"/>
              </a:rPr>
              <a:t>(digits);</a:t>
            </a:r>
            <a:br>
              <a:rPr lang="en-GB" sz="2000" dirty="0" smtClean="0">
                <a:solidFill>
                  <a:srgbClr val="333333"/>
                </a:solidFill>
                <a:latin typeface="Consolas"/>
                <a:ea typeface="Times New Roman"/>
              </a:rPr>
            </a:br>
            <a:r>
              <a:rPr lang="en-GB" sz="2000" dirty="0" smtClean="0">
                <a:latin typeface="Consolas"/>
                <a:ea typeface="Times New Roman"/>
              </a:rPr>
              <a:t/>
            </a:r>
            <a:br>
              <a:rPr lang="en-GB" sz="2000" dirty="0" smtClean="0">
                <a:latin typeface="Consolas"/>
                <a:ea typeface="Times New Roman"/>
              </a:rPr>
            </a:b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Присвоить элементу </a:t>
            </a:r>
            <a:r>
              <a:rPr lang="ru-RU" sz="2000" dirty="0" err="1">
                <a:solidFill>
                  <a:srgbClr val="008000"/>
                </a:solidFill>
                <a:latin typeface="Consolas"/>
                <a:ea typeface="Times New Roman"/>
              </a:rPr>
              <a:t>TextBox</a:t>
            </a:r>
            <a:r>
              <a:rPr lang="ru-RU" sz="2000" dirty="0">
                <a:solidFill>
                  <a:srgbClr val="008000"/>
                </a:solidFill>
                <a:latin typeface="Consolas"/>
                <a:ea typeface="Times New Roman"/>
              </a:rPr>
              <a:t> созданное свойство</a:t>
            </a:r>
            <a:r>
              <a:rPr lang="en-GB" sz="2000" dirty="0" smtClean="0">
                <a:latin typeface="Consolas"/>
                <a:ea typeface="Times New Roman"/>
              </a:rPr>
              <a:t/>
            </a:r>
            <a:br>
              <a:rPr lang="en-GB" sz="2000" dirty="0" smtClean="0">
                <a:latin typeface="Consolas"/>
                <a:ea typeface="Times New Roman"/>
              </a:rPr>
            </a:br>
            <a:r>
              <a:rPr lang="en-GB" sz="2000" dirty="0" err="1" smtClean="0">
                <a:solidFill>
                  <a:srgbClr val="0000FF"/>
                </a:solidFill>
                <a:latin typeface="Consolas"/>
                <a:ea typeface="Times New Roman"/>
              </a:rPr>
              <a:t>firstNumberTextBox</a:t>
            </a:r>
            <a:r>
              <a:rPr lang="en-GB" sz="2000" dirty="0" err="1" smtClean="0">
                <a:solidFill>
                  <a:srgbClr val="333333"/>
                </a:solidFill>
                <a:latin typeface="Consolas"/>
                <a:ea typeface="Times New Roman"/>
              </a:rPr>
              <a:t>.InputScope</a:t>
            </a:r>
            <a:r>
              <a:rPr lang="en-GB" sz="2000" dirty="0" smtClean="0">
                <a:solidFill>
                  <a:srgbClr val="333333"/>
                </a:solidFill>
                <a:latin typeface="Consolas"/>
                <a:ea typeface="Times New Roman"/>
              </a:rPr>
              <a:t> = </a:t>
            </a:r>
            <a:r>
              <a:rPr lang="en-GB" sz="2000" dirty="0" err="1" smtClean="0">
                <a:solidFill>
                  <a:srgbClr val="333333"/>
                </a:solidFill>
                <a:latin typeface="Consolas"/>
                <a:ea typeface="Times New Roman"/>
              </a:rPr>
              <a:t>digitScope</a:t>
            </a:r>
            <a:r>
              <a:rPr lang="en-GB" sz="2000" dirty="0" smtClean="0">
                <a:solidFill>
                  <a:srgbClr val="333333"/>
                </a:solidFill>
                <a:latin typeface="Consolas"/>
                <a:ea typeface="Times New Roman"/>
              </a:rPr>
              <a:t>;</a:t>
            </a:r>
            <a:endParaRPr lang="en-GB" sz="2000" dirty="0">
              <a:solidFill>
                <a:srgbClr val="333333"/>
              </a:solidFill>
              <a:effectLst/>
              <a:latin typeface="Times New Roman"/>
              <a:ea typeface="Times New Roman"/>
            </a:endParaRPr>
          </a:p>
        </p:txBody>
      </p:sp>
    </p:spTree>
    <p:extLst>
      <p:ext uri="{BB962C8B-B14F-4D97-AF65-F5344CB8AC3E}">
        <p14:creationId xmlns:p14="http://schemas.microsoft.com/office/powerpoint/2010/main" val="374451717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 окна с сообщением</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Можно вывести на экран окно</a:t>
            </a:r>
            <a:br>
              <a:rPr lang="ru-RU" dirty="0" smtClean="0"/>
            </a:br>
            <a:r>
              <a:rPr lang="ru-RU" dirty="0" smtClean="0"/>
              <a:t>с сообщением с информацией</a:t>
            </a:r>
            <a:br>
              <a:rPr lang="ru-RU" dirty="0" smtClean="0"/>
            </a:br>
            <a:r>
              <a:rPr lang="ru-RU" dirty="0" smtClean="0"/>
              <a:t>для пользователя или для запроса подтверждения выполняемого действия</a:t>
            </a:r>
          </a:p>
          <a:p>
            <a:r>
              <a:rPr lang="ru-RU" dirty="0" smtClean="0"/>
              <a:t>Класс</a:t>
            </a:r>
            <a:r>
              <a:rPr lang="en-GB" dirty="0" smtClean="0"/>
              <a:t> </a:t>
            </a:r>
            <a:r>
              <a:rPr lang="en-GB" dirty="0" err="1" smtClean="0">
                <a:latin typeface="Consolas" pitchFamily="49" charset="0"/>
                <a:cs typeface="Consolas" pitchFamily="49" charset="0"/>
              </a:rPr>
              <a:t>MessageBox</a:t>
            </a:r>
            <a:r>
              <a:rPr lang="en-GB" dirty="0" smtClean="0"/>
              <a:t> </a:t>
            </a:r>
            <a:r>
              <a:rPr lang="ru-RU" dirty="0" smtClean="0"/>
              <a:t>содержит метод</a:t>
            </a:r>
            <a:r>
              <a:rPr lang="en-GB" dirty="0" smtClean="0"/>
              <a:t> </a:t>
            </a:r>
            <a:r>
              <a:rPr lang="en-GB" dirty="0">
                <a:latin typeface="Consolas" pitchFamily="49" charset="0"/>
                <a:cs typeface="Consolas" pitchFamily="49" charset="0"/>
              </a:rPr>
              <a:t>Show</a:t>
            </a:r>
            <a:r>
              <a:rPr lang="en-GB" dirty="0" smtClean="0"/>
              <a:t> </a:t>
            </a:r>
            <a:r>
              <a:rPr lang="ru-RU" dirty="0" smtClean="0"/>
              <a:t>для вывода на экран окна с сообщением</a:t>
            </a:r>
            <a:endParaRPr lang="en-GB" dirty="0" smtClean="0"/>
          </a:p>
          <a:p>
            <a:r>
              <a:rPr lang="ru-RU" dirty="0" smtClean="0"/>
              <a:t>Окно может содержать несколько кнопок для получения подтверждения или ответа пользователя на сообщение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19</a:t>
            </a:fld>
            <a:endParaRPr lang="en-US" dirty="0"/>
          </a:p>
        </p:txBody>
      </p:sp>
    </p:spTree>
    <p:extLst>
      <p:ext uri="{BB962C8B-B14F-4D97-AF65-F5344CB8AC3E}">
        <p14:creationId xmlns:p14="http://schemas.microsoft.com/office/powerpoint/2010/main" val="89562652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GB" dirty="0" smtClean="0"/>
              <a:t>4.1</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Улучшение приложения</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2</a:t>
            </a:fld>
            <a:endParaRPr lang="en-US" dirty="0"/>
          </a:p>
        </p:txBody>
      </p:sp>
    </p:spTree>
    <p:extLst>
      <p:ext uri="{BB962C8B-B14F-4D97-AF65-F5344CB8AC3E}">
        <p14:creationId xmlns:p14="http://schemas.microsoft.com/office/powerpoint/2010/main" val="1133910170"/>
      </p:ext>
    </p:extLst>
  </p:cSld>
  <p:clrMapOvr>
    <a:masterClrMapping/>
  </p:clrMapOvr>
  <p:transition spd="slow">
    <p:pu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Пример простого сообщения</a:t>
            </a:r>
            <a:endParaRPr lang="en-GB" dirty="0"/>
          </a:p>
        </p:txBody>
      </p:sp>
      <p:sp>
        <p:nvSpPr>
          <p:cNvPr id="3" name="Content Placeholder 2"/>
          <p:cNvSpPr>
            <a:spLocks noGrp="1"/>
          </p:cNvSpPr>
          <p:nvPr>
            <p:ph idx="1"/>
          </p:nvPr>
        </p:nvSpPr>
        <p:spPr>
          <a:xfrm>
            <a:off x="380770" y="2463701"/>
            <a:ext cx="5291897" cy="4099584"/>
          </a:xfrm>
        </p:spPr>
        <p:txBody>
          <a:bodyPr/>
          <a:lstStyle/>
          <a:p>
            <a:r>
              <a:rPr lang="ru-RU" dirty="0" smtClean="0"/>
              <a:t>Можно создать многострочное сообщение с помощью свойства </a:t>
            </a:r>
            <a:r>
              <a:rPr lang="en-GB" dirty="0" err="1">
                <a:latin typeface="Consolas" pitchFamily="49" charset="0"/>
                <a:cs typeface="Consolas" pitchFamily="49" charset="0"/>
              </a:rPr>
              <a:t>NewLine</a:t>
            </a:r>
            <a:endParaRPr lang="en-GB" dirty="0" smtClean="0"/>
          </a:p>
          <a:p>
            <a:r>
              <a:rPr lang="ru-RU" dirty="0" smtClean="0"/>
              <a:t>Метод</a:t>
            </a:r>
            <a:r>
              <a:rPr lang="en-GB" dirty="0" smtClean="0"/>
              <a:t> </a:t>
            </a:r>
            <a:r>
              <a:rPr lang="en-GB" dirty="0" smtClean="0">
                <a:latin typeface="Consolas" pitchFamily="49" charset="0"/>
                <a:cs typeface="Consolas" pitchFamily="49" charset="0"/>
              </a:rPr>
              <a:t>Show</a:t>
            </a:r>
            <a:r>
              <a:rPr lang="ru-RU" dirty="0"/>
              <a:t> </a:t>
            </a:r>
            <a:r>
              <a:rPr lang="ru-RU" dirty="0" smtClean="0"/>
              <a:t>выполняется до тех пор, пока пользователь не нажмёт кнопку </a:t>
            </a:r>
            <a:r>
              <a:rPr lang="en-GB" dirty="0" smtClean="0">
                <a:latin typeface="Consolas" pitchFamily="49" charset="0"/>
                <a:cs typeface="Consolas" pitchFamily="49" charset="0"/>
              </a:rPr>
              <a:t>ok</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20</a:t>
            </a:fld>
            <a:endParaRPr lang="en-US" dirty="0"/>
          </a:p>
        </p:txBody>
      </p:sp>
      <p:sp>
        <p:nvSpPr>
          <p:cNvPr id="5" name="Rectangle 4"/>
          <p:cNvSpPr/>
          <p:nvPr/>
        </p:nvSpPr>
        <p:spPr>
          <a:xfrm>
            <a:off x="380999" y="1436616"/>
            <a:ext cx="5173103"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err="1">
                <a:solidFill>
                  <a:srgbClr val="2B91AF"/>
                </a:solidFill>
                <a:latin typeface="Consolas"/>
                <a:ea typeface="Times New Roman"/>
              </a:rPr>
              <a:t>MessageBox</a:t>
            </a:r>
            <a:r>
              <a:rPr lang="en-GB" sz="2000" dirty="0" err="1">
                <a:solidFill>
                  <a:srgbClr val="000000"/>
                </a:solidFill>
                <a:latin typeface="Consolas"/>
                <a:ea typeface="Times New Roman"/>
              </a:rPr>
              <a:t>.Show</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ru-RU" sz="2000" dirty="0">
                <a:solidFill>
                  <a:srgbClr val="A31515"/>
                </a:solidFill>
                <a:latin typeface="Consolas"/>
                <a:ea typeface="Times New Roman"/>
              </a:rPr>
              <a:t>Недопустимый </a:t>
            </a:r>
            <a:r>
              <a:rPr lang="ru-RU" sz="2000" dirty="0" smtClean="0">
                <a:solidFill>
                  <a:srgbClr val="A31515"/>
                </a:solidFill>
                <a:latin typeface="Consolas"/>
                <a:ea typeface="Times New Roman"/>
              </a:rPr>
              <a:t>ввод</a:t>
            </a:r>
            <a:r>
              <a:rPr lang="en-GB" sz="2000" dirty="0" smtClean="0">
                <a:solidFill>
                  <a:srgbClr val="A31515"/>
                </a:solidFill>
                <a:latin typeface="Consolas"/>
                <a:ea typeface="Times New Roman"/>
              </a:rPr>
              <a:t>"</a:t>
            </a:r>
            <a:r>
              <a:rPr lang="ru-RU" sz="2000" dirty="0" smtClean="0">
                <a:solidFill>
                  <a:srgbClr val="A31515"/>
                </a:solidFill>
                <a:latin typeface="Consolas"/>
                <a:ea typeface="Times New Roman"/>
              </a:rPr>
              <a:t/>
            </a:r>
            <a:br>
              <a:rPr lang="ru-RU" sz="2000" dirty="0" smtClean="0">
                <a:solidFill>
                  <a:srgbClr val="A31515"/>
                </a:solidFill>
                <a:latin typeface="Consolas"/>
                <a:ea typeface="Times New Roman"/>
              </a:rPr>
            </a:br>
            <a:r>
              <a:rPr lang="ru-RU" sz="2000" dirty="0" smtClean="0">
                <a:solidFill>
                  <a:srgbClr val="A31515"/>
                </a:solidFill>
                <a:latin typeface="Consolas"/>
                <a:ea typeface="Times New Roman"/>
              </a:rPr>
              <a:t>    </a:t>
            </a: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System.</a:t>
            </a:r>
            <a:r>
              <a:rPr lang="en-GB" sz="2000" dirty="0" err="1" smtClean="0">
                <a:solidFill>
                  <a:srgbClr val="2B91AF"/>
                </a:solidFill>
                <a:latin typeface="Consolas"/>
                <a:ea typeface="Times New Roman"/>
              </a:rPr>
              <a:t>Environment</a:t>
            </a:r>
            <a:r>
              <a:rPr lang="en-GB" sz="2000" dirty="0" err="1" smtClean="0">
                <a:solidFill>
                  <a:srgbClr val="000000"/>
                </a:solidFill>
                <a:latin typeface="Consolas"/>
                <a:ea typeface="Times New Roman"/>
              </a:rPr>
              <a:t>.NewLine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A31515"/>
                </a:solidFill>
                <a:latin typeface="Consolas"/>
                <a:ea typeface="Times New Roman"/>
              </a:rPr>
              <a:t>"</a:t>
            </a:r>
            <a:r>
              <a:rPr lang="ru-RU" sz="2000" dirty="0">
                <a:solidFill>
                  <a:srgbClr val="A31515"/>
                </a:solidFill>
                <a:latin typeface="Consolas"/>
                <a:ea typeface="Times New Roman"/>
              </a:rPr>
              <a:t>Пожалуйста, повторите ввод</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102" y="2656531"/>
            <a:ext cx="3479729" cy="205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605944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Сообщение с выбором</a:t>
            </a:r>
            <a:endParaRPr lang="en-GB" dirty="0"/>
          </a:p>
        </p:txBody>
      </p:sp>
      <p:sp>
        <p:nvSpPr>
          <p:cNvPr id="3" name="Content Placeholder 2"/>
          <p:cNvSpPr>
            <a:spLocks noGrp="1"/>
          </p:cNvSpPr>
          <p:nvPr>
            <p:ph idx="1"/>
          </p:nvPr>
        </p:nvSpPr>
        <p:spPr>
          <a:xfrm>
            <a:off x="380770" y="5076937"/>
            <a:ext cx="7981032" cy="1495794"/>
          </a:xfrm>
        </p:spPr>
        <p:txBody>
          <a:bodyPr/>
          <a:lstStyle/>
          <a:p>
            <a:r>
              <a:rPr lang="ru-RU" dirty="0" smtClean="0"/>
              <a:t>Можно использовать возвращаемое методом значение для управления поведением программы</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21</a:t>
            </a:fld>
            <a:endParaRPr lang="en-US" dirty="0"/>
          </a:p>
        </p:txBody>
      </p:sp>
      <p:sp>
        <p:nvSpPr>
          <p:cNvPr id="5" name="Rectangle 4"/>
          <p:cNvSpPr/>
          <p:nvPr/>
        </p:nvSpPr>
        <p:spPr>
          <a:xfrm>
            <a:off x="381000" y="1271363"/>
            <a:ext cx="7980802"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4138">
              <a:spcBef>
                <a:spcPts val="575"/>
              </a:spcBef>
              <a:spcAft>
                <a:spcPts val="200"/>
              </a:spcAft>
              <a:tabLst>
                <a:tab pos="2430780" algn="l"/>
                <a:tab pos="2790825" algn="l"/>
              </a:tabLst>
            </a:pP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MessageBox</a:t>
            </a:r>
            <a:r>
              <a:rPr lang="en-GB" sz="2000" dirty="0" err="1">
                <a:solidFill>
                  <a:srgbClr val="000000"/>
                </a:solidFill>
                <a:latin typeface="Consolas"/>
                <a:ea typeface="Times New Roman"/>
              </a:rPr>
              <a:t>.Show</a:t>
            </a:r>
            <a:r>
              <a:rPr lang="en-GB" sz="2000" dirty="0" smtClean="0">
                <a:solidFill>
                  <a:srgbClr val="000000"/>
                </a:solidFill>
                <a:latin typeface="Consolas"/>
                <a:ea typeface="Times New Roman"/>
              </a:rPr>
              <a:t>(</a:t>
            </a:r>
            <a:r>
              <a:rPr lang="ru-RU" sz="2000" dirty="0">
                <a:solidFill>
                  <a:srgbClr val="000000"/>
                </a:solidFill>
                <a:latin typeface="Consolas"/>
                <a:ea typeface="Times New Roman"/>
              </a:rPr>
              <a:t/>
            </a:r>
            <a:br>
              <a:rPr lang="ru-RU" sz="2000" dirty="0">
                <a:solidFill>
                  <a:srgbClr val="000000"/>
                </a:solidFill>
                <a:latin typeface="Consolas"/>
                <a:ea typeface="Times New Roman"/>
              </a:rPr>
            </a:br>
            <a:r>
              <a:rPr lang="ru-RU" sz="2000" dirty="0" smtClean="0">
                <a:solidFill>
                  <a:srgbClr val="000000"/>
                </a:solidFill>
                <a:latin typeface="Consolas"/>
                <a:ea typeface="Times New Roman"/>
              </a:rPr>
              <a:t>    </a:t>
            </a:r>
            <a:r>
              <a:rPr lang="en-GB" sz="2000" dirty="0" smtClean="0">
                <a:solidFill>
                  <a:srgbClr val="A31515"/>
                </a:solidFill>
                <a:latin typeface="Consolas"/>
                <a:ea typeface="Times New Roman"/>
              </a:rPr>
              <a:t>"</a:t>
            </a:r>
            <a:r>
              <a:rPr lang="ru-RU" sz="2000" dirty="0">
                <a:solidFill>
                  <a:srgbClr val="A31515"/>
                </a:solidFill>
                <a:latin typeface="Consolas"/>
                <a:ea typeface="Times New Roman"/>
              </a:rPr>
              <a:t>Вы действительно хотите это сделать</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r>
              <a:rPr lang="ru-RU" sz="2000" dirty="0">
                <a:solidFill>
                  <a:srgbClr val="000000"/>
                </a:solidFill>
                <a:latin typeface="Consolas"/>
                <a:ea typeface="Times New Roman"/>
              </a:rPr>
              <a:t/>
            </a:r>
            <a:br>
              <a:rPr lang="ru-RU" sz="2000" dirty="0">
                <a:solidFill>
                  <a:srgbClr val="000000"/>
                </a:solidFill>
                <a:latin typeface="Consolas"/>
                <a:ea typeface="Times New Roman"/>
              </a:rPr>
            </a:br>
            <a:r>
              <a:rPr lang="ru-RU" sz="2000" dirty="0" smtClean="0">
                <a:solidFill>
                  <a:srgbClr val="000000"/>
                </a:solidFill>
                <a:latin typeface="Consolas"/>
                <a:ea typeface="Times New Roman"/>
              </a:rPr>
              <a:t>    </a:t>
            </a:r>
            <a:r>
              <a:rPr lang="en-GB" sz="2000" dirty="0" smtClean="0">
                <a:solidFill>
                  <a:srgbClr val="A31515"/>
                </a:solidFill>
                <a:latin typeface="Consolas"/>
                <a:ea typeface="Times New Roman"/>
              </a:rPr>
              <a:t>"</a:t>
            </a:r>
            <a:r>
              <a:rPr lang="ru-RU" sz="2000" dirty="0">
                <a:solidFill>
                  <a:srgbClr val="A31515"/>
                </a:solidFill>
                <a:latin typeface="Consolas"/>
                <a:ea typeface="Times New Roman"/>
              </a:rPr>
              <a:t>Выполнение действия</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MessageBoxButton</a:t>
            </a:r>
            <a:r>
              <a:rPr lang="en-GB" sz="2000" dirty="0" err="1">
                <a:solidFill>
                  <a:srgbClr val="000000"/>
                </a:solidFill>
                <a:latin typeface="Consolas"/>
                <a:ea typeface="Times New Roman"/>
              </a:rPr>
              <a:t>.OKCancel</a:t>
            </a:r>
            <a:r>
              <a:rPr lang="en-GB" sz="2000" dirty="0" smtClean="0">
                <a:solidFill>
                  <a:srgbClr val="000000"/>
                </a:solidFill>
                <a:latin typeface="Consolas"/>
                <a:ea typeface="Times New Roman"/>
              </a:rPr>
              <a:t>)</a:t>
            </a:r>
            <a:r>
              <a:rPr lang="ru-RU" sz="2000" dirty="0" smtClean="0">
                <a:solidFill>
                  <a:srgbClr val="000000"/>
                </a:solidFill>
                <a:latin typeface="Consolas"/>
                <a:ea typeface="Times New Roman"/>
              </a:rPr>
              <a:t/>
            </a:r>
            <a:br>
              <a:rPr lang="ru-RU" sz="2000" dirty="0" smtClean="0">
                <a:solidFill>
                  <a:srgbClr val="000000"/>
                </a:solidFill>
                <a:latin typeface="Consolas"/>
                <a:ea typeface="Times New Roman"/>
              </a:rPr>
            </a:br>
            <a:r>
              <a:rPr lang="ru-RU" sz="2000" dirty="0" smtClean="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MessageBoxResult</a:t>
            </a:r>
            <a:r>
              <a:rPr lang="en-GB" sz="2000" dirty="0" err="1">
                <a:solidFill>
                  <a:srgbClr val="000000"/>
                </a:solidFill>
                <a:latin typeface="Consolas"/>
                <a:ea typeface="Times New Roman"/>
              </a:rPr>
              <a:t>.OK</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Действия, </a:t>
            </a:r>
            <a:r>
              <a:rPr lang="ru-RU" sz="2000" dirty="0" smtClean="0">
                <a:solidFill>
                  <a:srgbClr val="008000"/>
                </a:solidFill>
                <a:latin typeface="Consolas"/>
                <a:ea typeface="Times New Roman"/>
              </a:rPr>
              <a:t>если</a:t>
            </a:r>
            <a:r>
              <a:rPr lang="ru-RU" sz="2000" dirty="0">
                <a:solidFill>
                  <a:srgbClr val="008000"/>
                </a:solidFill>
                <a:latin typeface="Consolas"/>
                <a:ea typeface="Times New Roman"/>
              </a:rPr>
              <a:t> </a:t>
            </a:r>
            <a:r>
              <a:rPr lang="ru-RU" sz="2000" dirty="0" smtClean="0">
                <a:solidFill>
                  <a:srgbClr val="008000"/>
                </a:solidFill>
                <a:latin typeface="Consolas"/>
                <a:ea typeface="Times New Roman"/>
              </a:rPr>
              <a:t>пользователь</a:t>
            </a:r>
            <a:br>
              <a:rPr lang="ru-RU" sz="2000" dirty="0" smtClean="0">
                <a:solidFill>
                  <a:srgbClr val="008000"/>
                </a:solidFill>
                <a:latin typeface="Consolas"/>
                <a:ea typeface="Times New Roman"/>
              </a:rPr>
            </a:br>
            <a:r>
              <a:rPr lang="ru-RU" sz="2000" dirty="0" smtClean="0">
                <a:solidFill>
                  <a:srgbClr val="008000"/>
                </a:solidFill>
                <a:latin typeface="Consolas"/>
                <a:ea typeface="Times New Roman"/>
              </a:rPr>
              <a:t>// </a:t>
            </a:r>
            <a:r>
              <a:rPr lang="ru-RU" sz="2000" dirty="0">
                <a:solidFill>
                  <a:srgbClr val="008000"/>
                </a:solidFill>
                <a:latin typeface="Consolas"/>
                <a:ea typeface="Times New Roman"/>
              </a:rPr>
              <a:t>нажмёт </a:t>
            </a:r>
            <a:r>
              <a:rPr lang="en-US" sz="2000" dirty="0" smtClean="0">
                <a:solidFill>
                  <a:srgbClr val="008000"/>
                </a:solidFill>
                <a:latin typeface="Consolas"/>
                <a:ea typeface="Times New Roman"/>
              </a:rPr>
              <a:t>"</a:t>
            </a:r>
            <a:r>
              <a:rPr lang="ru-RU" sz="2000" dirty="0" err="1" smtClean="0">
                <a:solidFill>
                  <a:srgbClr val="008000"/>
                </a:solidFill>
                <a:latin typeface="Consolas"/>
                <a:ea typeface="Times New Roman"/>
              </a:rPr>
              <a:t>ok</a:t>
            </a:r>
            <a:r>
              <a:rPr lang="en-US" sz="2000" dirty="0" smtClean="0">
                <a:solidFill>
                  <a:srgbClr val="008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FF"/>
                </a:solidFill>
                <a:latin typeface="Consolas"/>
                <a:ea typeface="Times New Roman"/>
              </a:rPr>
              <a:t>else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8000"/>
                </a:solidFill>
                <a:latin typeface="Consolas"/>
                <a:ea typeface="Times New Roman"/>
              </a:rPr>
              <a:t>// </a:t>
            </a:r>
            <a:r>
              <a:rPr lang="ru-RU" sz="2000" dirty="0">
                <a:solidFill>
                  <a:srgbClr val="008000"/>
                </a:solidFill>
                <a:latin typeface="Consolas"/>
                <a:ea typeface="Times New Roman"/>
              </a:rPr>
              <a:t>Действия, если </a:t>
            </a:r>
            <a:r>
              <a:rPr lang="ru-RU" sz="2000" dirty="0" smtClean="0">
                <a:solidFill>
                  <a:srgbClr val="008000"/>
                </a:solidFill>
                <a:latin typeface="Consolas"/>
                <a:ea typeface="Times New Roman"/>
              </a:rPr>
              <a:t>пользователь нажмёт </a:t>
            </a:r>
            <a:r>
              <a:rPr lang="en-US" sz="2000" dirty="0" smtClean="0">
                <a:solidFill>
                  <a:srgbClr val="008000"/>
                </a:solidFill>
                <a:latin typeface="Consolas"/>
                <a:ea typeface="Times New Roman"/>
              </a:rPr>
              <a:t>"</a:t>
            </a:r>
            <a:r>
              <a:rPr lang="ru-RU" sz="2000" dirty="0" smtClean="0">
                <a:solidFill>
                  <a:srgbClr val="008000"/>
                </a:solidFill>
                <a:latin typeface="Consolas"/>
                <a:ea typeface="Times New Roman"/>
              </a:rPr>
              <a:t>отмена</a:t>
            </a:r>
            <a:r>
              <a:rPr lang="en-US" sz="2000" dirty="0" smtClean="0">
                <a:solidFill>
                  <a:srgbClr val="008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0641" y="2572594"/>
            <a:ext cx="3125520" cy="1689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150560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Использование ресурсов</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a:t>В </a:t>
            </a:r>
            <a:r>
              <a:rPr lang="ru-RU" dirty="0" smtClean="0"/>
              <a:t>приложении </a:t>
            </a:r>
            <a:r>
              <a:rPr lang="ru-RU" dirty="0"/>
              <a:t>можно </a:t>
            </a:r>
            <a:r>
              <a:rPr lang="ru-RU" dirty="0" smtClean="0"/>
              <a:t>использовать </a:t>
            </a:r>
            <a:r>
              <a:rPr lang="ru-RU" dirty="0"/>
              <a:t>различные ресурсы, </a:t>
            </a:r>
            <a:r>
              <a:rPr lang="ru-RU" dirty="0" smtClean="0"/>
              <a:t>например, </a:t>
            </a:r>
            <a:r>
              <a:rPr lang="ru-RU" dirty="0"/>
              <a:t>изображения и </a:t>
            </a:r>
            <a:r>
              <a:rPr lang="ru-RU" dirty="0" smtClean="0"/>
              <a:t>звуки</a:t>
            </a:r>
          </a:p>
          <a:p>
            <a:r>
              <a:rPr lang="ru-RU" dirty="0"/>
              <a:t>При использовании </a:t>
            </a:r>
            <a:r>
              <a:rPr lang="ru-RU" dirty="0" smtClean="0"/>
              <a:t>изображений</a:t>
            </a:r>
            <a:br>
              <a:rPr lang="ru-RU" dirty="0" smtClean="0"/>
            </a:br>
            <a:r>
              <a:rPr lang="ru-RU" dirty="0" smtClean="0"/>
              <a:t>в </a:t>
            </a:r>
            <a:r>
              <a:rPr lang="ru-RU" dirty="0"/>
              <a:t>приложении важно помнить, что целевое устройство не содержит большой объём памяти или экран высокого разрешения</a:t>
            </a:r>
            <a:endParaRPr lang="ru-RU" dirty="0" smtClean="0"/>
          </a:p>
          <a:p>
            <a:r>
              <a:rPr lang="ru-RU" dirty="0"/>
              <a:t>Самое высокое разрешение для </a:t>
            </a:r>
            <a:r>
              <a:rPr lang="en-GB" dirty="0"/>
              <a:t>Windows </a:t>
            </a:r>
            <a:r>
              <a:rPr lang="en-US" dirty="0"/>
              <a:t>Phone </a:t>
            </a:r>
            <a:r>
              <a:rPr lang="ru-RU" dirty="0"/>
              <a:t>составляет </a:t>
            </a:r>
            <a:r>
              <a:rPr lang="ru-RU" dirty="0" smtClean="0"/>
              <a:t>800</a:t>
            </a:r>
            <a:r>
              <a:rPr lang="en-GB" dirty="0"/>
              <a:t>×</a:t>
            </a:r>
            <a:r>
              <a:rPr lang="ru-RU" dirty="0" smtClean="0"/>
              <a:t>480</a:t>
            </a:r>
            <a:r>
              <a:rPr lang="ru-RU" dirty="0"/>
              <a:t> пикселей</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22</a:t>
            </a:fld>
            <a:endParaRPr lang="en-US" dirty="0"/>
          </a:p>
        </p:txBody>
      </p:sp>
    </p:spTree>
    <p:extLst>
      <p:ext uri="{BB962C8B-B14F-4D97-AF65-F5344CB8AC3E}">
        <p14:creationId xmlns:p14="http://schemas.microsoft.com/office/powerpoint/2010/main" val="2296241896"/>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ресурса</a:t>
            </a:r>
            <a:endParaRPr lang="en-GB" dirty="0"/>
          </a:p>
        </p:txBody>
      </p:sp>
      <p:sp>
        <p:nvSpPr>
          <p:cNvPr id="3" name="Content Placeholder 2"/>
          <p:cNvSpPr>
            <a:spLocks noGrp="1"/>
          </p:cNvSpPr>
          <p:nvPr>
            <p:ph idx="1"/>
          </p:nvPr>
        </p:nvSpPr>
        <p:spPr>
          <a:xfrm>
            <a:off x="380770" y="1371600"/>
            <a:ext cx="5270883" cy="4099584"/>
          </a:xfrm>
        </p:spPr>
        <p:txBody>
          <a:bodyPr/>
          <a:lstStyle/>
          <a:p>
            <a:r>
              <a:rPr lang="ru-RU" dirty="0" smtClean="0"/>
              <a:t>Файл ресурса можно добавить, перетащив его</a:t>
            </a:r>
            <a:br>
              <a:rPr lang="ru-RU" dirty="0" smtClean="0"/>
            </a:br>
            <a:r>
              <a:rPr lang="ru-RU" dirty="0" smtClean="0"/>
              <a:t>в окно обозревателя решений</a:t>
            </a:r>
          </a:p>
          <a:p>
            <a:r>
              <a:rPr lang="ru-RU" dirty="0" smtClean="0"/>
              <a:t>В текущем проекте будет создана копия файла,</a:t>
            </a:r>
            <a:r>
              <a:rPr lang="en-US" dirty="0" smtClean="0"/>
              <a:t/>
            </a:r>
            <a:br>
              <a:rPr lang="en-US" dirty="0" smtClean="0"/>
            </a:br>
            <a:r>
              <a:rPr lang="ru-RU" dirty="0" smtClean="0"/>
              <a:t>на которую будет установлена ссылка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23</a:t>
            </a:fld>
            <a:endParaRPr lang="en-US" dirty="0"/>
          </a:p>
        </p:txBody>
      </p:sp>
      <p:pic>
        <p:nvPicPr>
          <p:cNvPr id="5" name="Picture 4"/>
          <p:cNvPicPr/>
          <p:nvPr/>
        </p:nvPicPr>
        <p:blipFill>
          <a:blip r:embed="rId2"/>
          <a:stretch>
            <a:fillRect/>
          </a:stretch>
        </p:blipFill>
        <p:spPr>
          <a:xfrm>
            <a:off x="5902183" y="1941183"/>
            <a:ext cx="2859678" cy="2818104"/>
          </a:xfrm>
          <a:prstGeom prst="rect">
            <a:avLst/>
          </a:prstGeom>
        </p:spPr>
      </p:pic>
    </p:spTree>
    <p:extLst>
      <p:ext uri="{BB962C8B-B14F-4D97-AF65-F5344CB8AC3E}">
        <p14:creationId xmlns:p14="http://schemas.microsoft.com/office/powerpoint/2010/main" val="805798524"/>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Ссылка на ресурс</a:t>
            </a:r>
            <a:endParaRPr lang="en-GB" dirty="0"/>
          </a:p>
        </p:txBody>
      </p:sp>
      <p:sp>
        <p:nvSpPr>
          <p:cNvPr id="3" name="Content Placeholder 2"/>
          <p:cNvSpPr>
            <a:spLocks noGrp="1"/>
          </p:cNvSpPr>
          <p:nvPr>
            <p:ph idx="1"/>
          </p:nvPr>
        </p:nvSpPr>
        <p:spPr>
          <a:xfrm>
            <a:off x="380769" y="3018622"/>
            <a:ext cx="7992049" cy="3102388"/>
          </a:xfrm>
        </p:spPr>
        <p:txBody>
          <a:bodyPr/>
          <a:lstStyle/>
          <a:p>
            <a:r>
              <a:rPr lang="ru-RU" dirty="0" smtClean="0"/>
              <a:t>При добавлении ссылки на файл ресурса не создаётся копия этого файла</a:t>
            </a:r>
          </a:p>
          <a:p>
            <a:r>
              <a:rPr lang="ru-RU" dirty="0" smtClean="0"/>
              <a:t>Ссылка на ресурс используется, если один и тот же файл ресурса должен использоваться сразу в нескольких проектах</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24</a:t>
            </a:fld>
            <a:endParaRPr lang="en-US" dirty="0"/>
          </a:p>
        </p:txBody>
      </p:sp>
      <p:pic>
        <p:nvPicPr>
          <p:cNvPr id="5" name="Picture 4"/>
          <p:cNvPicPr/>
          <p:nvPr/>
        </p:nvPicPr>
        <p:blipFill>
          <a:blip r:embed="rId2"/>
          <a:stretch>
            <a:fillRect/>
          </a:stretch>
        </p:blipFill>
        <p:spPr>
          <a:xfrm>
            <a:off x="2965515" y="1077472"/>
            <a:ext cx="2873425" cy="1731658"/>
          </a:xfrm>
          <a:prstGeom prst="rect">
            <a:avLst/>
          </a:prstGeom>
        </p:spPr>
      </p:pic>
    </p:spTree>
    <p:extLst>
      <p:ext uri="{BB962C8B-B14F-4D97-AF65-F5344CB8AC3E}">
        <p14:creationId xmlns:p14="http://schemas.microsoft.com/office/powerpoint/2010/main" val="550889952"/>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Действие </a:t>
            </a:r>
            <a:r>
              <a:rPr lang="ru-RU" dirty="0"/>
              <a:t>при </a:t>
            </a:r>
            <a:r>
              <a:rPr lang="ru-RU" dirty="0" smtClean="0"/>
              <a:t>построении</a:t>
            </a:r>
            <a:endParaRPr lang="en-GB" dirty="0"/>
          </a:p>
        </p:txBody>
      </p:sp>
      <p:sp>
        <p:nvSpPr>
          <p:cNvPr id="3" name="Content Placeholder 2"/>
          <p:cNvSpPr>
            <a:spLocks noGrp="1"/>
          </p:cNvSpPr>
          <p:nvPr>
            <p:ph idx="1"/>
          </p:nvPr>
        </p:nvSpPr>
        <p:spPr>
          <a:xfrm>
            <a:off x="380769" y="1371600"/>
            <a:ext cx="8476792" cy="4708981"/>
          </a:xfrm>
        </p:spPr>
        <p:txBody>
          <a:bodyPr/>
          <a:lstStyle/>
          <a:p>
            <a:r>
              <a:rPr lang="ru-RU" dirty="0" smtClean="0"/>
              <a:t>При добавлении ресурса в проект можно настроить способ использования</a:t>
            </a:r>
            <a:r>
              <a:rPr lang="ru-RU" dirty="0"/>
              <a:t/>
            </a:r>
            <a:br>
              <a:rPr lang="ru-RU" dirty="0"/>
            </a:br>
            <a:r>
              <a:rPr lang="ru-RU" dirty="0" smtClean="0"/>
              <a:t>в свойств</a:t>
            </a:r>
            <a:r>
              <a:rPr lang="ru-RU" dirty="0"/>
              <a:t>е</a:t>
            </a:r>
            <a:r>
              <a:rPr lang="ru-RU" dirty="0" smtClean="0"/>
              <a:t> </a:t>
            </a:r>
            <a:r>
              <a:rPr lang="ru-RU" dirty="0" smtClean="0">
                <a:latin typeface="Consolas" pitchFamily="49" charset="0"/>
                <a:cs typeface="Consolas" pitchFamily="49" charset="0"/>
              </a:rPr>
              <a:t>Действие при построении</a:t>
            </a:r>
            <a:endParaRPr lang="en-GB" dirty="0" smtClean="0"/>
          </a:p>
          <a:p>
            <a:r>
              <a:rPr lang="ru-RU" dirty="0"/>
              <a:t>Если свойству </a:t>
            </a:r>
            <a:r>
              <a:rPr lang="ru-RU" dirty="0" smtClean="0"/>
              <a:t>присвоено </a:t>
            </a:r>
            <a:r>
              <a:rPr lang="ru-RU" dirty="0"/>
              <a:t>значение</a:t>
            </a:r>
            <a:r>
              <a:rPr lang="en-GB" dirty="0"/>
              <a:t> </a:t>
            </a:r>
            <a:r>
              <a:rPr lang="ru-RU" dirty="0">
                <a:latin typeface="Consolas" pitchFamily="49" charset="0"/>
                <a:cs typeface="Consolas" pitchFamily="49" charset="0"/>
              </a:rPr>
              <a:t>Содержание</a:t>
            </a:r>
            <a:r>
              <a:rPr lang="ru-RU" dirty="0"/>
              <a:t>, ресурс копируется в </a:t>
            </a:r>
            <a:r>
              <a:rPr lang="ru-RU" dirty="0" smtClean="0"/>
              <a:t>каталог</a:t>
            </a:r>
            <a:br>
              <a:rPr lang="ru-RU" dirty="0" smtClean="0"/>
            </a:br>
            <a:r>
              <a:rPr lang="ru-RU" dirty="0" smtClean="0"/>
              <a:t>с </a:t>
            </a:r>
            <a:r>
              <a:rPr lang="ru-RU" dirty="0"/>
              <a:t>исполняемым файлом </a:t>
            </a:r>
            <a:r>
              <a:rPr lang="ru-RU" dirty="0" smtClean="0"/>
              <a:t>программы</a:t>
            </a:r>
          </a:p>
          <a:p>
            <a:r>
              <a:rPr lang="ru-RU" dirty="0"/>
              <a:t>Если свойству присвоено значение</a:t>
            </a:r>
            <a:r>
              <a:rPr lang="en-GB" dirty="0"/>
              <a:t> </a:t>
            </a:r>
            <a:r>
              <a:rPr lang="ru-RU" dirty="0" smtClean="0">
                <a:latin typeface="Consolas" pitchFamily="49" charset="0"/>
                <a:cs typeface="Consolas" pitchFamily="49" charset="0"/>
              </a:rPr>
              <a:t>Внедренный ресурс</a:t>
            </a:r>
            <a:r>
              <a:rPr lang="ru-RU" dirty="0" smtClean="0"/>
              <a:t>, </a:t>
            </a:r>
            <a:r>
              <a:rPr lang="ru-RU" dirty="0"/>
              <a:t>ресурс </a:t>
            </a:r>
            <a:r>
              <a:rPr lang="ru-RU" dirty="0" smtClean="0"/>
              <a:t>будет располагаться в сборке программы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25</a:t>
            </a:fld>
            <a:endParaRPr lang="en-US" dirty="0"/>
          </a:p>
        </p:txBody>
      </p:sp>
    </p:spTree>
    <p:extLst>
      <p:ext uri="{BB962C8B-B14F-4D97-AF65-F5344CB8AC3E}">
        <p14:creationId xmlns:p14="http://schemas.microsoft.com/office/powerpoint/2010/main" val="310214740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файла ресурса</a:t>
            </a:r>
            <a:endParaRPr lang="en-GB" dirty="0"/>
          </a:p>
        </p:txBody>
      </p:sp>
      <p:sp>
        <p:nvSpPr>
          <p:cNvPr id="3" name="Content Placeholder 2"/>
          <p:cNvSpPr>
            <a:spLocks noGrp="1"/>
          </p:cNvSpPr>
          <p:nvPr>
            <p:ph idx="1"/>
          </p:nvPr>
        </p:nvSpPr>
        <p:spPr>
          <a:xfrm>
            <a:off x="380770" y="3063240"/>
            <a:ext cx="8363938" cy="3213187"/>
          </a:xfrm>
        </p:spPr>
        <p:txBody>
          <a:bodyPr/>
          <a:lstStyle/>
          <a:p>
            <a:r>
              <a:rPr lang="en-GB" dirty="0" smtClean="0"/>
              <a:t>Silverlight </a:t>
            </a:r>
            <a:r>
              <a:rPr lang="ru-RU" dirty="0" smtClean="0"/>
              <a:t>предоставляет элемент</a:t>
            </a:r>
            <a:r>
              <a:rPr lang="en-GB" dirty="0" smtClean="0"/>
              <a:t> </a:t>
            </a:r>
            <a:r>
              <a:rPr lang="en-GB" dirty="0">
                <a:latin typeface="Consolas" pitchFamily="49" charset="0"/>
                <a:cs typeface="Consolas" pitchFamily="49" charset="0"/>
              </a:rPr>
              <a:t>Image</a:t>
            </a:r>
            <a:r>
              <a:rPr lang="ru-RU" dirty="0" smtClean="0"/>
              <a:t/>
            </a:r>
            <a:br>
              <a:rPr lang="ru-RU" dirty="0" smtClean="0"/>
            </a:br>
            <a:r>
              <a:rPr lang="ru-RU" dirty="0" smtClean="0"/>
              <a:t>для вывода изображений на экран</a:t>
            </a:r>
            <a:endParaRPr lang="en-GB" dirty="0" smtClean="0"/>
          </a:p>
          <a:p>
            <a:r>
              <a:rPr lang="ru-RU" dirty="0" smtClean="0"/>
              <a:t>Элемент использует атрибут</a:t>
            </a:r>
            <a:r>
              <a:rPr lang="en-GB" dirty="0" smtClean="0"/>
              <a:t> </a:t>
            </a:r>
            <a:r>
              <a:rPr lang="en-GB" dirty="0" smtClean="0">
                <a:latin typeface="Consolas" pitchFamily="49" charset="0"/>
                <a:cs typeface="Consolas" pitchFamily="49" charset="0"/>
              </a:rPr>
              <a:t>Source</a:t>
            </a:r>
            <a:r>
              <a:rPr lang="ru-RU" dirty="0"/>
              <a:t/>
            </a:r>
            <a:br>
              <a:rPr lang="ru-RU" dirty="0"/>
            </a:br>
            <a:r>
              <a:rPr lang="ru-RU" dirty="0" smtClean="0"/>
              <a:t>для указания файла с изображением</a:t>
            </a:r>
          </a:p>
          <a:p>
            <a:r>
              <a:rPr lang="en-US" dirty="0" smtClean="0"/>
              <a:t>Silverlight </a:t>
            </a:r>
            <a:r>
              <a:rPr lang="ru-RU" dirty="0" smtClean="0"/>
              <a:t>выводит элементы в порядке их описания в </a:t>
            </a:r>
            <a:r>
              <a:rPr lang="en-US" dirty="0" smtClean="0"/>
              <a:t>XAML-</a:t>
            </a:r>
            <a:r>
              <a:rPr lang="ru-RU" dirty="0" smtClean="0"/>
              <a:t>коде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26</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70510">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a:solidFill>
                  <a:srgbClr val="A31515"/>
                </a:solidFill>
                <a:latin typeface="Consolas"/>
                <a:ea typeface="Times New Roman"/>
              </a:rPr>
              <a:t>Image</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="611"</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Margin</a:t>
            </a:r>
            <a:r>
              <a:rPr lang="en-GB" sz="2000" dirty="0">
                <a:solidFill>
                  <a:srgbClr val="0000FF"/>
                </a:solidFill>
                <a:latin typeface="Consolas"/>
                <a:ea typeface="Times New Roman"/>
              </a:rPr>
              <a:t>="8,0,0,0"</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gearBackgroundImage</a:t>
            </a:r>
            <a:r>
              <a:rPr lang="en-GB" sz="2000" dirty="0">
                <a:solidFill>
                  <a:srgbClr val="0000FF"/>
                </a:solidFill>
                <a:latin typeface="Consolas"/>
                <a:ea typeface="Times New Roman"/>
              </a:rPr>
              <a:t>"</a:t>
            </a:r>
            <a:r>
              <a:rPr lang="en-GB" sz="2000" dirty="0">
                <a:solidFill>
                  <a:srgbClr val="FF0000"/>
                </a:solidFill>
                <a:latin typeface="Consolas"/>
                <a:ea typeface="Times New Roman"/>
              </a:rPr>
              <a:t> Stretch</a:t>
            </a:r>
            <a:r>
              <a:rPr lang="en-GB" sz="2000" dirty="0">
                <a:solidFill>
                  <a:srgbClr val="0000FF"/>
                </a:solidFill>
                <a:latin typeface="Consolas"/>
                <a:ea typeface="Times New Roman"/>
              </a:rPr>
              <a:t>="Fill"</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="472"</a:t>
            </a:r>
            <a:r>
              <a:rPr lang="en-GB" sz="2000" dirty="0">
                <a:solidFill>
                  <a:srgbClr val="FF0000"/>
                </a:solidFill>
                <a:latin typeface="Consolas"/>
                <a:ea typeface="Times New Roman"/>
              </a:rPr>
              <a:t> Source</a:t>
            </a:r>
            <a:r>
              <a:rPr lang="en-GB" sz="2000" dirty="0">
                <a:solidFill>
                  <a:srgbClr val="0000FF"/>
                </a:solidFill>
                <a:latin typeface="Consolas"/>
                <a:ea typeface="Times New Roman"/>
              </a:rPr>
              <a:t>="AddingGears.jpg" /&gt;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34195592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smtClean="0"/>
              <a:t>Использование внедрённого</a:t>
            </a:r>
            <a:br>
              <a:rPr lang="ru-RU" dirty="0" smtClean="0"/>
            </a:br>
            <a:r>
              <a:rPr lang="ru-RU" dirty="0" smtClean="0"/>
              <a:t>в сборку изображения</a:t>
            </a:r>
            <a:endParaRPr lang="en-GB" dirty="0"/>
          </a:p>
        </p:txBody>
      </p:sp>
      <p:sp>
        <p:nvSpPr>
          <p:cNvPr id="3" name="Content Placeholder 2"/>
          <p:cNvSpPr>
            <a:spLocks noGrp="1"/>
          </p:cNvSpPr>
          <p:nvPr>
            <p:ph idx="1"/>
          </p:nvPr>
        </p:nvSpPr>
        <p:spPr>
          <a:xfrm>
            <a:off x="380770" y="3629228"/>
            <a:ext cx="8363938" cy="2603790"/>
          </a:xfrm>
        </p:spPr>
        <p:txBody>
          <a:bodyPr/>
          <a:lstStyle/>
          <a:p>
            <a:r>
              <a:rPr lang="ru-RU" dirty="0" smtClean="0"/>
              <a:t>В этом коде используется изображение, которое содержится в файле сборки</a:t>
            </a:r>
          </a:p>
          <a:p>
            <a:r>
              <a:rPr lang="ru-RU" dirty="0" smtClean="0"/>
              <a:t>Изображение выглядит в приложении точно так же, как и изображение, которое хранится в отдельном файле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27</a:t>
            </a:fld>
            <a:endParaRPr lang="en-US" dirty="0"/>
          </a:p>
        </p:txBody>
      </p:sp>
      <p:sp>
        <p:nvSpPr>
          <p:cNvPr id="5" name="Rectangle 4"/>
          <p:cNvSpPr/>
          <p:nvPr/>
        </p:nvSpPr>
        <p:spPr>
          <a:xfrm>
            <a:off x="380999" y="1792209"/>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GB" sz="2000" dirty="0">
                <a:solidFill>
                  <a:srgbClr val="0000FF"/>
                </a:solidFill>
                <a:latin typeface="Consolas"/>
                <a:ea typeface="Times New Roman"/>
              </a:rPr>
              <a:t>&lt;</a:t>
            </a:r>
            <a:r>
              <a:rPr lang="en-GB" sz="2000" dirty="0">
                <a:solidFill>
                  <a:srgbClr val="A31515"/>
                </a:solidFill>
                <a:latin typeface="Consolas"/>
                <a:ea typeface="Times New Roman"/>
              </a:rPr>
              <a:t>Image</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="611"</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gearBackgrounds</a:t>
            </a:r>
            <a:r>
              <a:rPr lang="en-GB" sz="2000" dirty="0">
                <a:solidFill>
                  <a:srgbClr val="0000FF"/>
                </a:solidFill>
                <a:latin typeface="Consolas"/>
                <a:ea typeface="Times New Roman"/>
              </a:rPr>
              <a:t>"</a:t>
            </a:r>
            <a:r>
              <a:rPr lang="en-GB" sz="2000" dirty="0">
                <a:solidFill>
                  <a:srgbClr val="FF0000"/>
                </a:solidFill>
                <a:latin typeface="Consolas"/>
                <a:ea typeface="Times New Roman"/>
              </a:rPr>
              <a:t> Stretch</a:t>
            </a:r>
            <a:r>
              <a:rPr lang="en-GB" sz="2000" dirty="0">
                <a:solidFill>
                  <a:srgbClr val="0000FF"/>
                </a:solidFill>
                <a:latin typeface="Consolas"/>
                <a:ea typeface="Times New Roman"/>
              </a:rPr>
              <a:t>="Fill"</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="472"</a:t>
            </a:r>
            <a:r>
              <a:rPr lang="en-GB" sz="2000" dirty="0">
                <a:solidFill>
                  <a:srgbClr val="FF0000"/>
                </a:solidFill>
                <a:latin typeface="Consolas"/>
                <a:ea typeface="Times New Roman"/>
              </a:rPr>
              <a:t> Source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AddingMachine;component</a:t>
            </a:r>
            <a:r>
              <a:rPr lang="en-GB" sz="2000" dirty="0">
                <a:solidFill>
                  <a:srgbClr val="0000FF"/>
                </a:solidFill>
                <a:latin typeface="Consolas"/>
                <a:ea typeface="Times New Roman"/>
              </a:rPr>
              <a:t>/Images/AddingGears.jpg" /&gt;</a:t>
            </a:r>
            <a:endParaRPr lang="en-GB" sz="2000" dirty="0">
              <a:effectLst/>
              <a:latin typeface="Times New Roman"/>
              <a:ea typeface="Times New Roman"/>
            </a:endParaRPr>
          </a:p>
        </p:txBody>
      </p:sp>
    </p:spTree>
    <p:extLst>
      <p:ext uri="{BB962C8B-B14F-4D97-AF65-F5344CB8AC3E}">
        <p14:creationId xmlns:p14="http://schemas.microsoft.com/office/powerpoint/2010/main" val="234174661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a:t>Выбор способа </a:t>
            </a:r>
            <a:r>
              <a:rPr lang="ru-RU" dirty="0" smtClean="0"/>
              <a:t>размещения ресурсов</a:t>
            </a:r>
            <a:endParaRPr lang="ru-RU" dirty="0"/>
          </a:p>
        </p:txBody>
      </p:sp>
      <p:sp>
        <p:nvSpPr>
          <p:cNvPr id="3" name="Content Placeholder 2"/>
          <p:cNvSpPr>
            <a:spLocks noGrp="1"/>
          </p:cNvSpPr>
          <p:nvPr>
            <p:ph idx="1"/>
          </p:nvPr>
        </p:nvSpPr>
        <p:spPr>
          <a:xfrm>
            <a:off x="380770" y="1764000"/>
            <a:ext cx="8363938" cy="4702826"/>
          </a:xfrm>
        </p:spPr>
        <p:txBody>
          <a:bodyPr/>
          <a:lstStyle/>
          <a:p>
            <a:r>
              <a:rPr lang="ru-RU" dirty="0" smtClean="0"/>
              <a:t>Ресурсы как часть содержимого</a:t>
            </a:r>
            <a:endParaRPr lang="en-GB" dirty="0" smtClean="0"/>
          </a:p>
          <a:p>
            <a:pPr lvl="1"/>
            <a:r>
              <a:rPr lang="ru-RU" dirty="0" smtClean="0"/>
              <a:t>уменьшается размер файла программы</a:t>
            </a:r>
            <a:endParaRPr lang="en-GB" dirty="0" smtClean="0"/>
          </a:p>
          <a:p>
            <a:pPr lvl="1"/>
            <a:r>
              <a:rPr lang="ru-RU" dirty="0" smtClean="0"/>
              <a:t>программа быстрее запускается, но чуть дольше загружает ресурс</a:t>
            </a:r>
          </a:p>
          <a:p>
            <a:r>
              <a:rPr lang="ru-RU" dirty="0" smtClean="0"/>
              <a:t>Внедрённые ресурсы</a:t>
            </a:r>
            <a:endParaRPr lang="en-GB" dirty="0" smtClean="0"/>
          </a:p>
          <a:p>
            <a:pPr lvl="1"/>
            <a:r>
              <a:rPr lang="ru-RU" dirty="0" smtClean="0"/>
              <a:t>увеличивается размер программы</a:t>
            </a:r>
            <a:endParaRPr lang="en-GB" dirty="0" smtClean="0"/>
          </a:p>
          <a:p>
            <a:pPr lvl="1"/>
            <a:r>
              <a:rPr lang="ru-RU" dirty="0" smtClean="0"/>
              <a:t>программа дольше запускается, но быстрее загружает ресурс</a:t>
            </a:r>
          </a:p>
          <a:p>
            <a:pPr lvl="1"/>
            <a:r>
              <a:rPr lang="ru-RU" dirty="0" smtClean="0"/>
              <a:t>не используются дополнительные файлы</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28</a:t>
            </a:fld>
            <a:endParaRPr lang="en-US" dirty="0"/>
          </a:p>
        </p:txBody>
      </p:sp>
    </p:spTree>
    <p:extLst>
      <p:ext uri="{BB962C8B-B14F-4D97-AF65-F5344CB8AC3E}">
        <p14:creationId xmlns:p14="http://schemas.microsoft.com/office/powerpoint/2010/main" val="349072481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363938" cy="5429179"/>
          </a:xfrm>
        </p:spPr>
        <p:txBody>
          <a:bodyPr/>
          <a:lstStyle/>
          <a:p>
            <a:r>
              <a:rPr lang="ru-RU" dirty="0" smtClean="0"/>
              <a:t>У элементов </a:t>
            </a:r>
            <a:r>
              <a:rPr lang="en-GB" dirty="0" smtClean="0"/>
              <a:t>Silverlight</a:t>
            </a:r>
            <a:r>
              <a:rPr lang="ru-RU" dirty="0" smtClean="0"/>
              <a:t> много свойств, которыми можно управлять в программе</a:t>
            </a:r>
            <a:endParaRPr lang="en-GB" dirty="0" smtClean="0"/>
          </a:p>
          <a:p>
            <a:r>
              <a:rPr lang="ru-RU" dirty="0" smtClean="0"/>
              <a:t>Инициализацию свойств лучше выполнять в </a:t>
            </a:r>
            <a:r>
              <a:rPr lang="en-US" dirty="0" smtClean="0"/>
              <a:t>XAML-</a:t>
            </a:r>
            <a:r>
              <a:rPr lang="ru-RU" dirty="0" smtClean="0"/>
              <a:t>описании элементов</a:t>
            </a:r>
          </a:p>
          <a:p>
            <a:r>
              <a:rPr lang="ru-RU" dirty="0" smtClean="0"/>
              <a:t>Свойства описываются в виде атрибутов и элементов </a:t>
            </a:r>
            <a:r>
              <a:rPr lang="en-US" dirty="0" smtClean="0"/>
              <a:t>XAML</a:t>
            </a:r>
            <a:endParaRPr lang="ru-RU" dirty="0" smtClean="0"/>
          </a:p>
          <a:p>
            <a:r>
              <a:rPr lang="ru-RU" dirty="0" smtClean="0"/>
              <a:t>Элемент</a:t>
            </a:r>
            <a:r>
              <a:rPr lang="en-GB" dirty="0" smtClean="0"/>
              <a:t> </a:t>
            </a:r>
            <a:r>
              <a:rPr lang="en-GB" dirty="0" err="1" smtClean="0">
                <a:latin typeface="Consolas" pitchFamily="49" charset="0"/>
                <a:cs typeface="Consolas" pitchFamily="49" charset="0"/>
              </a:rPr>
              <a:t>MessageBox</a:t>
            </a:r>
            <a:r>
              <a:rPr lang="en-GB" dirty="0" smtClean="0"/>
              <a:t> </a:t>
            </a:r>
            <a:r>
              <a:rPr lang="ru-RU" dirty="0" smtClean="0"/>
              <a:t>используется</a:t>
            </a:r>
            <a:r>
              <a:rPr lang="en-US" dirty="0" smtClean="0"/>
              <a:t/>
            </a:r>
            <a:br>
              <a:rPr lang="en-US" dirty="0" smtClean="0"/>
            </a:br>
            <a:r>
              <a:rPr lang="ru-RU" dirty="0" smtClean="0"/>
              <a:t>для получения реакции пользователя</a:t>
            </a:r>
            <a:endParaRPr lang="en-GB" dirty="0" smtClean="0"/>
          </a:p>
          <a:p>
            <a:r>
              <a:rPr lang="ru-RU" dirty="0" smtClean="0"/>
              <a:t>Ресурсы могут добавляться как часть содержимого </a:t>
            </a:r>
            <a:r>
              <a:rPr lang="ru-RU" dirty="0"/>
              <a:t>или внедряться </a:t>
            </a:r>
            <a:r>
              <a:rPr lang="ru-RU" dirty="0" smtClean="0"/>
              <a:t>в сборку</a:t>
            </a:r>
          </a:p>
        </p:txBody>
      </p:sp>
      <p:sp>
        <p:nvSpPr>
          <p:cNvPr id="4" name="Slide Number Placeholder 3"/>
          <p:cNvSpPr>
            <a:spLocks noGrp="1"/>
          </p:cNvSpPr>
          <p:nvPr>
            <p:ph type="sldNum" sz="quarter" idx="10"/>
          </p:nvPr>
        </p:nvSpPr>
        <p:spPr/>
        <p:txBody>
          <a:bodyPr/>
          <a:lstStyle/>
          <a:p>
            <a:fld id="{271031BA-9959-4FE2-909F-37D65262A7B4}" type="slidenum">
              <a:rPr lang="en-US" smtClean="0"/>
              <a:pPr/>
              <a:t>29</a:t>
            </a:fld>
            <a:endParaRPr lang="en-US" dirty="0"/>
          </a:p>
        </p:txBody>
      </p:sp>
    </p:spTree>
    <p:extLst>
      <p:ext uri="{BB962C8B-B14F-4D97-AF65-F5344CB8AC3E}">
        <p14:creationId xmlns:p14="http://schemas.microsoft.com/office/powerpoint/2010/main" val="18027318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933384"/>
          </a:xfrm>
        </p:spPr>
        <p:txBody>
          <a:bodyPr>
            <a:spAutoFit/>
          </a:bodyPr>
          <a:lstStyle/>
          <a:p>
            <a:r>
              <a:rPr lang="ru-RU" dirty="0" smtClean="0"/>
              <a:t>Управление свойствами элементов</a:t>
            </a:r>
            <a:r>
              <a:rPr lang="en-GB" dirty="0" smtClean="0"/>
              <a:t> Silverlight</a:t>
            </a:r>
          </a:p>
          <a:p>
            <a:r>
              <a:rPr lang="ru-RU" dirty="0"/>
              <a:t>Редактирование </a:t>
            </a:r>
            <a:r>
              <a:rPr lang="en-US" dirty="0"/>
              <a:t>XAML-</a:t>
            </a:r>
            <a:r>
              <a:rPr lang="ru-RU" dirty="0"/>
              <a:t>кода элементов </a:t>
            </a:r>
            <a:r>
              <a:rPr lang="en-US" dirty="0"/>
              <a:t>Silverlight</a:t>
            </a:r>
            <a:endParaRPr lang="en-GB" dirty="0" smtClean="0"/>
          </a:p>
          <a:p>
            <a:r>
              <a:rPr lang="ru-RU" dirty="0"/>
              <a:t>Вывод окна с </a:t>
            </a:r>
            <a:r>
              <a:rPr lang="ru-RU" dirty="0" smtClean="0"/>
              <a:t>сообщением</a:t>
            </a:r>
          </a:p>
          <a:p>
            <a:r>
              <a:rPr lang="ru-RU" dirty="0"/>
              <a:t>Добавление и использование ресурсов</a:t>
            </a:r>
            <a:endParaRPr lang="en-GB" dirty="0" smtClean="0"/>
          </a:p>
          <a:p>
            <a:r>
              <a:rPr lang="ru-RU" dirty="0"/>
              <a:t>Выбор способа размещения </a:t>
            </a:r>
            <a:r>
              <a:rPr lang="ru-RU" dirty="0" smtClean="0"/>
              <a:t>ресурсов</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a:t>
            </a:fld>
            <a:endParaRPr lang="en-US" dirty="0"/>
          </a:p>
        </p:txBody>
      </p:sp>
    </p:spTree>
    <p:extLst>
      <p:ext uri="{BB962C8B-B14F-4D97-AF65-F5344CB8AC3E}">
        <p14:creationId xmlns:p14="http://schemas.microsoft.com/office/powerpoint/2010/main" val="5399667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GB" dirty="0" smtClean="0"/>
              <a:t>4.2</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p:txBody>
          <a:bodyPr/>
          <a:lstStyle/>
          <a:p>
            <a:r>
              <a:rPr lang="ru-RU" dirty="0"/>
              <a:t>Изменение и отображение данных</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30</a:t>
            </a:fld>
            <a:endParaRPr lang="en-US" dirty="0"/>
          </a:p>
        </p:txBody>
      </p:sp>
    </p:spTree>
    <p:extLst>
      <p:ext uri="{BB962C8B-B14F-4D97-AF65-F5344CB8AC3E}">
        <p14:creationId xmlns:p14="http://schemas.microsoft.com/office/powerpoint/2010/main" val="3860475567"/>
      </p:ext>
    </p:extLst>
  </p:cSld>
  <p:clrMapOvr>
    <a:masterClrMapping/>
  </p:clrMapOvr>
  <p:transition spd="slow">
    <p:pu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339650"/>
          </a:xfrm>
        </p:spPr>
        <p:txBody>
          <a:bodyPr>
            <a:spAutoFit/>
          </a:bodyPr>
          <a:lstStyle/>
          <a:p>
            <a:r>
              <a:rPr lang="ru-RU" dirty="0" smtClean="0"/>
              <a:t>Генерация событий элементами </a:t>
            </a:r>
            <a:r>
              <a:rPr lang="en-GB" dirty="0" smtClean="0"/>
              <a:t>Silverlight</a:t>
            </a:r>
          </a:p>
          <a:p>
            <a:r>
              <a:rPr lang="ru-RU" dirty="0" smtClean="0"/>
              <a:t>Использование привязки данных для связи элементов</a:t>
            </a:r>
            <a:r>
              <a:rPr lang="en-GB" dirty="0" smtClean="0"/>
              <a:t> Silverlight </a:t>
            </a:r>
            <a:r>
              <a:rPr lang="ru-RU" dirty="0" smtClean="0"/>
              <a:t>с классами приложений</a:t>
            </a:r>
            <a:endParaRPr lang="en-GB" dirty="0" smtClean="0"/>
          </a:p>
          <a:p>
            <a:pPr lvl="1"/>
            <a:r>
              <a:rPr lang="ru-RU" dirty="0" smtClean="0"/>
              <a:t>добавление классов на страницу</a:t>
            </a:r>
          </a:p>
          <a:p>
            <a:pPr lvl="1"/>
            <a:r>
              <a:rPr lang="ru-RU" dirty="0" smtClean="0"/>
              <a:t>однонаправленная привязка данных</a:t>
            </a:r>
            <a:endParaRPr lang="en-GB" dirty="0" smtClean="0"/>
          </a:p>
          <a:p>
            <a:pPr lvl="1"/>
            <a:r>
              <a:rPr lang="ru-RU" dirty="0" smtClean="0"/>
              <a:t>двунаправленная </a:t>
            </a:r>
            <a:r>
              <a:rPr lang="ru-RU" dirty="0"/>
              <a:t>привязка данных</a:t>
            </a:r>
            <a:endParaRPr lang="en-GB" dirty="0"/>
          </a:p>
          <a:p>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31</a:t>
            </a:fld>
            <a:endParaRPr lang="en-US" dirty="0"/>
          </a:p>
        </p:txBody>
      </p:sp>
    </p:spTree>
    <p:extLst>
      <p:ext uri="{BB962C8B-B14F-4D97-AF65-F5344CB8AC3E}">
        <p14:creationId xmlns:p14="http://schemas.microsoft.com/office/powerpoint/2010/main" val="30080630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События элементов </a:t>
            </a:r>
            <a:r>
              <a:rPr lang="en-GB" dirty="0" smtClean="0"/>
              <a:t>Silverlight</a:t>
            </a:r>
            <a:endParaRPr lang="en-GB" dirty="0"/>
          </a:p>
        </p:txBody>
      </p:sp>
      <p:sp>
        <p:nvSpPr>
          <p:cNvPr id="3" name="Content Placeholder 2"/>
          <p:cNvSpPr>
            <a:spLocks noGrp="1"/>
          </p:cNvSpPr>
          <p:nvPr>
            <p:ph idx="1"/>
          </p:nvPr>
        </p:nvSpPr>
        <p:spPr>
          <a:xfrm>
            <a:off x="380770" y="4591486"/>
            <a:ext cx="8363938" cy="1495794"/>
          </a:xfrm>
        </p:spPr>
        <p:txBody>
          <a:bodyPr/>
          <a:lstStyle/>
          <a:p>
            <a:r>
              <a:rPr lang="ru-RU" dirty="0" smtClean="0"/>
              <a:t>Элементы</a:t>
            </a:r>
            <a:r>
              <a:rPr lang="en-GB" dirty="0" smtClean="0"/>
              <a:t> Silverlight </a:t>
            </a:r>
            <a:r>
              <a:rPr lang="ru-RU" dirty="0" smtClean="0"/>
              <a:t>связываются</a:t>
            </a:r>
            <a:r>
              <a:rPr lang="en-US" dirty="0" smtClean="0"/>
              <a:t/>
            </a:r>
            <a:br>
              <a:rPr lang="en-US" dirty="0" smtClean="0"/>
            </a:br>
            <a:r>
              <a:rPr lang="ru-RU" dirty="0" smtClean="0"/>
              <a:t>с обработчиками страницы в коде приложения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32</a:t>
            </a:fld>
            <a:endParaRPr lang="en-US" dirty="0"/>
          </a:p>
        </p:txBody>
      </p:sp>
      <p:sp>
        <p:nvSpPr>
          <p:cNvPr id="5" name="Rectangle 4"/>
          <p:cNvSpPr/>
          <p:nvPr/>
        </p:nvSpPr>
        <p:spPr>
          <a:xfrm>
            <a:off x="380998" y="2559246"/>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equalsButton_Click</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object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sender, </a:t>
            </a:r>
            <a:r>
              <a:rPr lang="en-GB" sz="2000" dirty="0" err="1">
                <a:solidFill>
                  <a:srgbClr val="2B91AF"/>
                </a:solidFill>
                <a:latin typeface="Consolas"/>
                <a:ea typeface="Times New Roman"/>
              </a:rPr>
              <a:t>RoutedEventArgs</a:t>
            </a:r>
            <a:r>
              <a:rPr lang="en-GB" sz="2000" dirty="0">
                <a:solidFill>
                  <a:srgbClr val="000000"/>
                </a:solidFill>
                <a:latin typeface="Consolas"/>
                <a:ea typeface="Times New Roman"/>
              </a:rPr>
              <a:t> 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calculateResult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7" name="Rectangle 6"/>
          <p:cNvSpPr/>
          <p:nvPr/>
        </p:nvSpPr>
        <p:spPr>
          <a:xfrm>
            <a:off x="380998" y="1235468"/>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&lt;</a:t>
            </a:r>
            <a:r>
              <a:rPr lang="en-GB" sz="2000" dirty="0">
                <a:solidFill>
                  <a:srgbClr val="A31515"/>
                </a:solidFill>
                <a:latin typeface="Consolas"/>
              </a:rPr>
              <a:t>Button</a:t>
            </a:r>
            <a:r>
              <a:rPr lang="en-GB" sz="2000" dirty="0">
                <a:solidFill>
                  <a:srgbClr val="FF0000"/>
                </a:solidFill>
                <a:latin typeface="Consolas"/>
              </a:rPr>
              <a:t> Content</a:t>
            </a:r>
            <a:r>
              <a:rPr lang="en-GB" sz="2000" dirty="0">
                <a:solidFill>
                  <a:srgbClr val="0000FF"/>
                </a:solidFill>
                <a:latin typeface="Consolas"/>
              </a:rPr>
              <a:t>="equals"</a:t>
            </a:r>
            <a:r>
              <a:rPr lang="en-GB" sz="2000" dirty="0">
                <a:solidFill>
                  <a:srgbClr val="FF0000"/>
                </a:solidFill>
                <a:latin typeface="Consolas"/>
              </a:rPr>
              <a:t> Height</a:t>
            </a:r>
            <a:r>
              <a:rPr lang="en-GB" sz="2000" dirty="0">
                <a:solidFill>
                  <a:srgbClr val="0000FF"/>
                </a:solidFill>
                <a:latin typeface="Consolas"/>
              </a:rPr>
              <a:t>="72"</a:t>
            </a:r>
            <a:r>
              <a:rPr lang="en-GB" sz="2000" dirty="0">
                <a:solidFill>
                  <a:srgbClr val="FF0000"/>
                </a:solidFill>
                <a:latin typeface="Consolas"/>
              </a:rPr>
              <a:t> </a:t>
            </a:r>
            <a:r>
              <a:rPr lang="en-GB" sz="2000" dirty="0" err="1">
                <a:solidFill>
                  <a:srgbClr val="FF0000"/>
                </a:solidFill>
                <a:latin typeface="Consolas"/>
              </a:rPr>
              <a:t>HorizontalAlignment</a:t>
            </a:r>
            <a:r>
              <a:rPr lang="en-GB" sz="2000" dirty="0">
                <a:solidFill>
                  <a:srgbClr val="0000FF"/>
                </a:solidFill>
                <a:latin typeface="Consolas"/>
              </a:rPr>
              <a:t>="Left"</a:t>
            </a:r>
            <a:r>
              <a:rPr lang="en-GB" sz="2000" dirty="0">
                <a:solidFill>
                  <a:srgbClr val="FF0000"/>
                </a:solidFill>
                <a:latin typeface="Consolas"/>
              </a:rPr>
              <a:t> Margin</a:t>
            </a:r>
            <a:r>
              <a:rPr lang="en-GB" sz="2000" dirty="0">
                <a:solidFill>
                  <a:srgbClr val="0000FF"/>
                </a:solidFill>
                <a:latin typeface="Consolas"/>
              </a:rPr>
              <a:t>="158,275,0,0"</a:t>
            </a:r>
            <a:r>
              <a:rPr lang="en-GB" sz="2000" dirty="0">
                <a:solidFill>
                  <a:srgbClr val="FF0000"/>
                </a:solidFill>
                <a:latin typeface="Consolas"/>
              </a:rPr>
              <a:t> Name</a:t>
            </a:r>
            <a:r>
              <a:rPr lang="en-GB" sz="2000" dirty="0">
                <a:solidFill>
                  <a:srgbClr val="0000FF"/>
                </a:solidFill>
                <a:latin typeface="Consolas"/>
              </a:rPr>
              <a:t>="</a:t>
            </a:r>
            <a:r>
              <a:rPr lang="en-GB" sz="2000" dirty="0" err="1">
                <a:solidFill>
                  <a:srgbClr val="0000FF"/>
                </a:solidFill>
                <a:latin typeface="Consolas"/>
              </a:rPr>
              <a:t>equalsButton</a:t>
            </a:r>
            <a:r>
              <a:rPr lang="en-GB" sz="2000" dirty="0">
                <a:solidFill>
                  <a:srgbClr val="0000FF"/>
                </a:solidFill>
                <a:latin typeface="Consolas"/>
              </a:rPr>
              <a:t>"</a:t>
            </a:r>
            <a:r>
              <a:rPr lang="en-GB" sz="2000" dirty="0">
                <a:solidFill>
                  <a:srgbClr val="FF0000"/>
                </a:solidFill>
                <a:latin typeface="Consolas"/>
              </a:rPr>
              <a:t> </a:t>
            </a:r>
            <a:r>
              <a:rPr lang="en-GB" sz="2000" dirty="0" err="1">
                <a:solidFill>
                  <a:srgbClr val="FF0000"/>
                </a:solidFill>
                <a:latin typeface="Consolas"/>
              </a:rPr>
              <a:t>VerticalAlignment</a:t>
            </a:r>
            <a:r>
              <a:rPr lang="en-GB" sz="2000" dirty="0">
                <a:solidFill>
                  <a:srgbClr val="0000FF"/>
                </a:solidFill>
                <a:latin typeface="Consolas"/>
              </a:rPr>
              <a:t>="Top"</a:t>
            </a:r>
            <a:r>
              <a:rPr lang="en-GB" sz="2000" dirty="0">
                <a:solidFill>
                  <a:srgbClr val="FF0000"/>
                </a:solidFill>
                <a:latin typeface="Consolas"/>
              </a:rPr>
              <a:t> Width</a:t>
            </a:r>
            <a:r>
              <a:rPr lang="en-GB" sz="2000" dirty="0">
                <a:solidFill>
                  <a:srgbClr val="0000FF"/>
                </a:solidFill>
                <a:latin typeface="Consolas"/>
              </a:rPr>
              <a:t>="160"</a:t>
            </a:r>
            <a:r>
              <a:rPr lang="en-GB" sz="2000" dirty="0">
                <a:solidFill>
                  <a:srgbClr val="FF0000"/>
                </a:solidFill>
                <a:latin typeface="Consolas"/>
              </a:rPr>
              <a:t> Click</a:t>
            </a:r>
            <a:r>
              <a:rPr lang="en-GB" sz="2000" dirty="0">
                <a:solidFill>
                  <a:srgbClr val="0000FF"/>
                </a:solidFill>
                <a:latin typeface="Consolas"/>
              </a:rPr>
              <a:t>="</a:t>
            </a:r>
            <a:r>
              <a:rPr lang="en-GB" sz="2000" dirty="0" err="1">
                <a:solidFill>
                  <a:srgbClr val="0000FF"/>
                </a:solidFill>
                <a:latin typeface="Consolas"/>
              </a:rPr>
              <a:t>equalsButton_Click</a:t>
            </a:r>
            <a:r>
              <a:rPr lang="en-GB" sz="2000" dirty="0">
                <a:solidFill>
                  <a:srgbClr val="0000FF"/>
                </a:solidFill>
                <a:latin typeface="Consolas"/>
              </a:rPr>
              <a:t>" </a:t>
            </a:r>
            <a:r>
              <a:rPr lang="en-GB" sz="2000" dirty="0" smtClean="0">
                <a:solidFill>
                  <a:srgbClr val="0000FF"/>
                </a:solidFill>
                <a:latin typeface="Consolas"/>
              </a:rPr>
              <a:t>/&gt;</a:t>
            </a:r>
            <a:endParaRPr lang="en-GB" sz="2000" dirty="0">
              <a:solidFill>
                <a:srgbClr val="0000FF"/>
              </a:solidFill>
              <a:latin typeface="Consolas"/>
            </a:endParaRPr>
          </a:p>
        </p:txBody>
      </p:sp>
      <p:sp>
        <p:nvSpPr>
          <p:cNvPr id="9" name="Rectangle 8"/>
          <p:cNvSpPr/>
          <p:nvPr/>
        </p:nvSpPr>
        <p:spPr bwMode="auto">
          <a:xfrm>
            <a:off x="392428" y="2205990"/>
            <a:ext cx="3733802" cy="262890"/>
          </a:xfrm>
          <a:prstGeom prst="rect">
            <a:avLst/>
          </a:prstGeom>
          <a:solidFill>
            <a:schemeClr val="accent4">
              <a:alpha val="31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216087452"/>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Событие </a:t>
            </a:r>
            <a:r>
              <a:rPr lang="en-GB" dirty="0" err="1" smtClean="0"/>
              <a:t>TextChanged</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Элемент</a:t>
            </a:r>
            <a:r>
              <a:rPr lang="en-GB" dirty="0" smtClean="0"/>
              <a:t> </a:t>
            </a:r>
            <a:r>
              <a:rPr lang="en-GB" dirty="0" smtClean="0">
                <a:latin typeface="Consolas" pitchFamily="49" charset="0"/>
                <a:cs typeface="Consolas" pitchFamily="49" charset="0"/>
              </a:rPr>
              <a:t>Button</a:t>
            </a:r>
            <a:r>
              <a:rPr lang="en-GB" dirty="0" smtClean="0"/>
              <a:t> </a:t>
            </a:r>
            <a:r>
              <a:rPr lang="ru-RU" dirty="0" smtClean="0"/>
              <a:t>генерирует событие</a:t>
            </a:r>
            <a:r>
              <a:rPr lang="en-GB" dirty="0" smtClean="0"/>
              <a:t> </a:t>
            </a:r>
            <a:r>
              <a:rPr lang="en-GB" dirty="0">
                <a:latin typeface="Consolas" pitchFamily="49" charset="0"/>
                <a:cs typeface="Consolas" pitchFamily="49" charset="0"/>
              </a:rPr>
              <a:t>Click</a:t>
            </a:r>
            <a:r>
              <a:rPr lang="en-GB" dirty="0" smtClean="0"/>
              <a:t> </a:t>
            </a:r>
            <a:r>
              <a:rPr lang="ru-RU" dirty="0" smtClean="0"/>
              <a:t>при нажатии на кнопку</a:t>
            </a:r>
            <a:endParaRPr lang="en-GB" dirty="0" smtClean="0"/>
          </a:p>
          <a:p>
            <a:r>
              <a:rPr lang="ru-RU" dirty="0" smtClean="0"/>
              <a:t>Элемент</a:t>
            </a:r>
            <a:r>
              <a:rPr lang="en-GB" dirty="0" smtClean="0"/>
              <a:t> </a:t>
            </a:r>
            <a:r>
              <a:rPr lang="en-GB" dirty="0" err="1">
                <a:latin typeface="Consolas" pitchFamily="49" charset="0"/>
                <a:cs typeface="Consolas" pitchFamily="49" charset="0"/>
              </a:rPr>
              <a:t>TextBox</a:t>
            </a:r>
            <a:r>
              <a:rPr lang="en-GB" dirty="0" smtClean="0"/>
              <a:t> </a:t>
            </a:r>
            <a:r>
              <a:rPr lang="ru-RU" dirty="0" smtClean="0"/>
              <a:t>генерирует событие</a:t>
            </a:r>
            <a:r>
              <a:rPr lang="en-GB" dirty="0" smtClean="0"/>
              <a:t> </a:t>
            </a:r>
            <a:r>
              <a:rPr lang="en-GB" dirty="0" err="1" smtClean="0">
                <a:latin typeface="Consolas" pitchFamily="49" charset="0"/>
                <a:cs typeface="Consolas" pitchFamily="49" charset="0"/>
              </a:rPr>
              <a:t>TextChanged</a:t>
            </a:r>
            <a:r>
              <a:rPr lang="ru-RU" dirty="0" smtClean="0"/>
              <a:t>, когда пользователь вводит текст</a:t>
            </a:r>
            <a:endParaRPr lang="en-GB" dirty="0">
              <a:latin typeface="Consolas" pitchFamily="49" charset="0"/>
              <a:cs typeface="Consolas" pitchFamily="49" charset="0"/>
            </a:endParaRPr>
          </a:p>
          <a:p>
            <a:r>
              <a:rPr lang="ru-RU" dirty="0" smtClean="0"/>
              <a:t>При использовании этого события можно обойтись без необходимости нажатия</a:t>
            </a:r>
            <a:br>
              <a:rPr lang="ru-RU" dirty="0" smtClean="0"/>
            </a:br>
            <a:r>
              <a:rPr lang="ru-RU" dirty="0" smtClean="0"/>
              <a:t>на кнопку</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33</a:t>
            </a:fld>
            <a:endParaRPr lang="en-US" dirty="0"/>
          </a:p>
        </p:txBody>
      </p:sp>
    </p:spTree>
    <p:extLst>
      <p:ext uri="{BB962C8B-B14F-4D97-AF65-F5344CB8AC3E}">
        <p14:creationId xmlns:p14="http://schemas.microsoft.com/office/powerpoint/2010/main" val="302380530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smtClean="0"/>
              <a:t>Автоматическое вычисление результата</a:t>
            </a:r>
            <a:endParaRPr lang="en-GB" dirty="0"/>
          </a:p>
        </p:txBody>
      </p:sp>
      <p:sp>
        <p:nvSpPr>
          <p:cNvPr id="3" name="Content Placeholder 2"/>
          <p:cNvSpPr>
            <a:spLocks noGrp="1"/>
          </p:cNvSpPr>
          <p:nvPr>
            <p:ph idx="1"/>
          </p:nvPr>
        </p:nvSpPr>
        <p:spPr>
          <a:xfrm>
            <a:off x="380770" y="4597884"/>
            <a:ext cx="8363938" cy="1495794"/>
          </a:xfrm>
        </p:spPr>
        <p:txBody>
          <a:bodyPr/>
          <a:lstStyle/>
          <a:p>
            <a:r>
              <a:rPr lang="ru-RU" dirty="0" smtClean="0"/>
              <a:t>Каждый раз при вводе текста в элемент</a:t>
            </a:r>
            <a:r>
              <a:rPr lang="en-GB" dirty="0" smtClean="0"/>
              <a:t> </a:t>
            </a:r>
            <a:r>
              <a:rPr lang="en-GB" dirty="0" err="1" smtClean="0">
                <a:latin typeface="Consolas" pitchFamily="49" charset="0"/>
                <a:cs typeface="Consolas" pitchFamily="49" charset="0"/>
              </a:rPr>
              <a:t>TextBox</a:t>
            </a:r>
            <a:r>
              <a:rPr lang="en-GB" dirty="0" smtClean="0"/>
              <a:t> </a:t>
            </a:r>
            <a:r>
              <a:rPr lang="ru-RU" dirty="0" smtClean="0"/>
              <a:t>происходит автоматическое вычисление результата</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34</a:t>
            </a:fld>
            <a:endParaRPr lang="en-US" dirty="0"/>
          </a:p>
        </p:txBody>
      </p:sp>
      <p:sp>
        <p:nvSpPr>
          <p:cNvPr id="5" name="Rectangle 4"/>
          <p:cNvSpPr/>
          <p:nvPr/>
        </p:nvSpPr>
        <p:spPr>
          <a:xfrm>
            <a:off x="380999" y="1859941"/>
            <a:ext cx="83804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firstNumberTextBox_TextChanged</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object</a:t>
            </a: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sender,</a:t>
            </a:r>
            <a:r>
              <a:rPr lang="en-GB" sz="2000" dirty="0" err="1" smtClean="0">
                <a:solidFill>
                  <a:srgbClr val="2B91AF"/>
                </a:solidFill>
                <a:latin typeface="Consolas"/>
                <a:ea typeface="Times New Roman"/>
              </a:rPr>
              <a:t>TextChangedEventArgs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firstNumberTextBox.Text</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oldFirstNumber</a:t>
            </a:r>
            <a:r>
              <a:rPr lang="en-GB" sz="2000" dirty="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oldFirstNumber</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firstNumberTextBox.Text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calculateResult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26969865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Привязка данных</a:t>
            </a:r>
            <a:endParaRPr lang="en-GB" dirty="0"/>
          </a:p>
        </p:txBody>
      </p:sp>
      <p:sp>
        <p:nvSpPr>
          <p:cNvPr id="3" name="Content Placeholder 2"/>
          <p:cNvSpPr>
            <a:spLocks noGrp="1"/>
          </p:cNvSpPr>
          <p:nvPr>
            <p:ph idx="1"/>
          </p:nvPr>
        </p:nvSpPr>
        <p:spPr>
          <a:xfrm>
            <a:off x="380770" y="1371600"/>
            <a:ext cx="8363938" cy="3188565"/>
          </a:xfrm>
        </p:spPr>
        <p:txBody>
          <a:bodyPr/>
          <a:lstStyle/>
          <a:p>
            <a:r>
              <a:rPr lang="ru-RU" dirty="0" smtClean="0"/>
              <a:t>Привязка данных позволяет связывать данные в программе с элементами пользовательского интерфейса</a:t>
            </a:r>
            <a:endParaRPr lang="en-GB" dirty="0" smtClean="0"/>
          </a:p>
          <a:p>
            <a:r>
              <a:rPr lang="ru-RU" dirty="0" smtClean="0"/>
              <a:t>Существует два вида привязки данных</a:t>
            </a:r>
          </a:p>
          <a:p>
            <a:pPr lvl="1"/>
            <a:r>
              <a:rPr lang="ru-RU" dirty="0" smtClean="0"/>
              <a:t>однонаправленная</a:t>
            </a:r>
            <a:endParaRPr lang="en-GB" dirty="0" smtClean="0"/>
          </a:p>
          <a:p>
            <a:pPr lvl="1"/>
            <a:r>
              <a:rPr lang="ru-RU" dirty="0" smtClean="0"/>
              <a:t>двунаправленная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35</a:t>
            </a:fld>
            <a:endParaRPr lang="en-US" dirty="0"/>
          </a:p>
        </p:txBody>
      </p:sp>
    </p:spTree>
    <p:extLst>
      <p:ext uri="{BB962C8B-B14F-4D97-AF65-F5344CB8AC3E}">
        <p14:creationId xmlns:p14="http://schemas.microsoft.com/office/powerpoint/2010/main" val="2987078927"/>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Однонаправленная привязка</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Связывает свойство визуального объекта со свойством класса </a:t>
            </a:r>
            <a:r>
              <a:rPr lang="en-US" dirty="0" smtClean="0"/>
              <a:t>C#</a:t>
            </a:r>
            <a:endParaRPr lang="ru-RU" dirty="0" smtClean="0"/>
          </a:p>
          <a:p>
            <a:r>
              <a:rPr lang="ru-RU" dirty="0" smtClean="0"/>
              <a:t>При изменении свойства класса также изменяется связанное свойство визуального элемента</a:t>
            </a:r>
            <a:endParaRPr lang="en-GB" dirty="0" smtClean="0"/>
          </a:p>
          <a:p>
            <a:r>
              <a:rPr lang="ru-RU" dirty="0" smtClean="0"/>
              <a:t>В программе </a:t>
            </a:r>
            <a:r>
              <a:rPr lang="ru-RU" dirty="0" smtClean="0">
                <a:latin typeface="Consolas" pitchFamily="49" charset="0"/>
                <a:cs typeface="Consolas" pitchFamily="49" charset="0"/>
              </a:rPr>
              <a:t>Сумматор</a:t>
            </a:r>
            <a:r>
              <a:rPr lang="ru-RU" dirty="0" smtClean="0"/>
              <a:t> можно связать вычисляемый результат с визуальным элементом, в котором отображается его значение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36</a:t>
            </a:fld>
            <a:endParaRPr lang="en-US" dirty="0"/>
          </a:p>
        </p:txBody>
      </p:sp>
    </p:spTree>
    <p:extLst>
      <p:ext uri="{BB962C8B-B14F-4D97-AF65-F5344CB8AC3E}">
        <p14:creationId xmlns:p14="http://schemas.microsoft.com/office/powerpoint/2010/main" val="415568596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Двунаправленная </a:t>
            </a:r>
            <a:r>
              <a:rPr lang="ru-RU" dirty="0"/>
              <a:t>привязка</a:t>
            </a:r>
            <a:endParaRPr lang="en-GB" dirty="0"/>
          </a:p>
        </p:txBody>
      </p:sp>
      <p:sp>
        <p:nvSpPr>
          <p:cNvPr id="3" name="Content Placeholder 2"/>
          <p:cNvSpPr>
            <a:spLocks noGrp="1"/>
          </p:cNvSpPr>
          <p:nvPr>
            <p:ph idx="1"/>
          </p:nvPr>
        </p:nvSpPr>
        <p:spPr>
          <a:xfrm>
            <a:off x="380770" y="1371600"/>
            <a:ext cx="8363938" cy="4628960"/>
          </a:xfrm>
        </p:spPr>
        <p:txBody>
          <a:bodyPr/>
          <a:lstStyle/>
          <a:p>
            <a:r>
              <a:rPr lang="ru-RU" dirty="0" smtClean="0"/>
              <a:t>Этот вид привязки работает в двух направлениях</a:t>
            </a:r>
            <a:endParaRPr lang="en-GB" dirty="0" smtClean="0"/>
          </a:p>
          <a:p>
            <a:pPr lvl="1"/>
            <a:r>
              <a:rPr lang="ru-RU" dirty="0" smtClean="0"/>
              <a:t>изменение визуального элемента вызывает изменение в связанном классе </a:t>
            </a:r>
            <a:r>
              <a:rPr lang="en-US" dirty="0" smtClean="0"/>
              <a:t>C#</a:t>
            </a:r>
            <a:endParaRPr lang="ru-RU" dirty="0" smtClean="0"/>
          </a:p>
          <a:p>
            <a:pPr lvl="1"/>
            <a:r>
              <a:rPr lang="ru-RU" dirty="0" smtClean="0"/>
              <a:t>изменение свойств класса </a:t>
            </a:r>
            <a:r>
              <a:rPr lang="en-US" dirty="0" smtClean="0"/>
              <a:t>C# </a:t>
            </a:r>
            <a:r>
              <a:rPr lang="ru-RU" dirty="0" smtClean="0"/>
              <a:t>вызывает обновление связанного визуального элемента на экране</a:t>
            </a:r>
          </a:p>
          <a:p>
            <a:r>
              <a:rPr lang="ru-RU" dirty="0" smtClean="0"/>
              <a:t>Такую привязку можно использовать</a:t>
            </a:r>
            <a:r>
              <a:rPr lang="en-US" dirty="0"/>
              <a:t/>
            </a:r>
            <a:br>
              <a:rPr lang="en-US" dirty="0"/>
            </a:br>
            <a:r>
              <a:rPr lang="ru-RU" dirty="0" smtClean="0"/>
              <a:t>в программе </a:t>
            </a:r>
            <a:r>
              <a:rPr lang="ru-RU" dirty="0">
                <a:latin typeface="Consolas" pitchFamily="49" charset="0"/>
                <a:cs typeface="Consolas" pitchFamily="49" charset="0"/>
              </a:rPr>
              <a:t>Сумматор</a:t>
            </a:r>
            <a:r>
              <a:rPr lang="ru-RU" dirty="0" smtClean="0"/>
              <a:t> для ввода чисел</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37</a:t>
            </a:fld>
            <a:endParaRPr lang="en-US" dirty="0"/>
          </a:p>
        </p:txBody>
      </p:sp>
    </p:spTree>
    <p:extLst>
      <p:ext uri="{BB962C8B-B14F-4D97-AF65-F5344CB8AC3E}">
        <p14:creationId xmlns:p14="http://schemas.microsoft.com/office/powerpoint/2010/main" val="228388215"/>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класса для привязки</a:t>
            </a:r>
            <a:endParaRPr lang="en-GB" dirty="0"/>
          </a:p>
        </p:txBody>
      </p:sp>
      <p:sp>
        <p:nvSpPr>
          <p:cNvPr id="3" name="Content Placeholder 2"/>
          <p:cNvSpPr>
            <a:spLocks noGrp="1"/>
          </p:cNvSpPr>
          <p:nvPr>
            <p:ph idx="1"/>
          </p:nvPr>
        </p:nvSpPr>
        <p:spPr>
          <a:xfrm>
            <a:off x="380770" y="1371600"/>
            <a:ext cx="8363938" cy="4228850"/>
          </a:xfrm>
        </p:spPr>
        <p:txBody>
          <a:bodyPr/>
          <a:lstStyle/>
          <a:p>
            <a:r>
              <a:rPr lang="ru-RU" dirty="0" smtClean="0"/>
              <a:t>Необходимо создать класс, который инкапсулирует поведение программы </a:t>
            </a:r>
            <a:r>
              <a:rPr lang="ru-RU" dirty="0">
                <a:latin typeface="Consolas" pitchFamily="49" charset="0"/>
                <a:cs typeface="Consolas" pitchFamily="49" charset="0"/>
              </a:rPr>
              <a:t>Сумматор</a:t>
            </a:r>
            <a:endParaRPr lang="ru-RU" dirty="0" smtClean="0"/>
          </a:p>
          <a:p>
            <a:r>
              <a:rPr lang="ru-RU" dirty="0" smtClean="0"/>
              <a:t>Класс будет содержать свойства, связанные с визуальными элементами</a:t>
            </a:r>
          </a:p>
          <a:p>
            <a:pPr lvl="1"/>
            <a:r>
              <a:rPr lang="ru-RU" dirty="0"/>
              <a:t>текст верхнего элемента </a:t>
            </a:r>
            <a:r>
              <a:rPr lang="en-GB" dirty="0" err="1" smtClean="0">
                <a:latin typeface="Consolas" pitchFamily="49" charset="0"/>
                <a:cs typeface="Consolas" pitchFamily="49" charset="0"/>
              </a:rPr>
              <a:t>TextBox</a:t>
            </a:r>
            <a:endParaRPr lang="en-GB" dirty="0">
              <a:latin typeface="Consolas" pitchFamily="49" charset="0"/>
              <a:cs typeface="Consolas" pitchFamily="49" charset="0"/>
            </a:endParaRPr>
          </a:p>
          <a:p>
            <a:pPr lvl="1"/>
            <a:r>
              <a:rPr lang="ru-RU" dirty="0"/>
              <a:t>текст нижнего элемента </a:t>
            </a:r>
            <a:r>
              <a:rPr lang="en-GB" dirty="0" err="1" smtClean="0">
                <a:latin typeface="Consolas" pitchFamily="49" charset="0"/>
                <a:cs typeface="Consolas" pitchFamily="49" charset="0"/>
              </a:rPr>
              <a:t>TextBox</a:t>
            </a:r>
            <a:endParaRPr lang="en-GB" dirty="0">
              <a:latin typeface="Consolas" pitchFamily="49" charset="0"/>
              <a:cs typeface="Consolas" pitchFamily="49" charset="0"/>
            </a:endParaRPr>
          </a:p>
          <a:p>
            <a:pPr lvl="1"/>
            <a:r>
              <a:rPr lang="ru-RU" dirty="0"/>
              <a:t>текст элемента </a:t>
            </a:r>
            <a:r>
              <a:rPr lang="en-GB" dirty="0" err="1" smtClean="0">
                <a:latin typeface="Consolas" pitchFamily="49" charset="0"/>
                <a:cs typeface="Consolas" pitchFamily="49" charset="0"/>
              </a:rPr>
              <a:t>TextBlock</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38</a:t>
            </a:fld>
            <a:endParaRPr lang="en-US" dirty="0"/>
          </a:p>
        </p:txBody>
      </p:sp>
    </p:spTree>
    <p:extLst>
      <p:ext uri="{BB962C8B-B14F-4D97-AF65-F5344CB8AC3E}">
        <p14:creationId xmlns:p14="http://schemas.microsoft.com/office/powerpoint/2010/main" val="821613754"/>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Создания объекта для привязки</a:t>
            </a:r>
            <a:endParaRPr lang="en-GB" dirty="0"/>
          </a:p>
        </p:txBody>
      </p:sp>
      <p:sp>
        <p:nvSpPr>
          <p:cNvPr id="3" name="Content Placeholder 2"/>
          <p:cNvSpPr>
            <a:spLocks noGrp="1"/>
          </p:cNvSpPr>
          <p:nvPr>
            <p:ph idx="1"/>
          </p:nvPr>
        </p:nvSpPr>
        <p:spPr>
          <a:xfrm>
            <a:off x="380770" y="4949190"/>
            <a:ext cx="8363938" cy="1254502"/>
          </a:xfrm>
        </p:spPr>
        <p:txBody>
          <a:bodyPr/>
          <a:lstStyle/>
          <a:p>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39</a:t>
            </a:fld>
            <a:endParaRPr lang="en-US" dirty="0"/>
          </a:p>
        </p:txBody>
      </p:sp>
      <p:sp>
        <p:nvSpPr>
          <p:cNvPr id="5" name="Rectangle 4"/>
          <p:cNvSpPr/>
          <p:nvPr/>
        </p:nvSpPr>
        <p:spPr>
          <a:xfrm>
            <a:off x="380999" y="1436616"/>
            <a:ext cx="8380413" cy="481157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AdderClass</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topValue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TopValue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get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topValue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set </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topValue</a:t>
            </a:r>
            <a:r>
              <a:rPr lang="en-GB" sz="2000" dirty="0">
                <a:solidFill>
                  <a:srgbClr val="000000"/>
                </a:solidFill>
                <a:latin typeface="Consolas"/>
                <a:ea typeface="Times New Roman"/>
              </a:rPr>
              <a:t> = </a:t>
            </a:r>
            <a:r>
              <a:rPr lang="en-GB" sz="2000" dirty="0">
                <a:solidFill>
                  <a:srgbClr val="0000FF"/>
                </a:solidFill>
                <a:latin typeface="Consolas"/>
                <a:ea typeface="Times New Roman"/>
              </a:rPr>
              <a:t>value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a:t>
            </a:r>
          </a:p>
          <a:p>
            <a:pPr marL="92075">
              <a:spcBef>
                <a:spcPts val="575"/>
              </a:spcBef>
              <a:spcAft>
                <a:spcPts val="200"/>
              </a:spcAft>
              <a:tabLst>
                <a:tab pos="2430780" algn="l"/>
                <a:tab pos="2790825" algn="l"/>
              </a:tabLst>
            </a:pP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a:solidFill>
                  <a:srgbClr val="008000"/>
                </a:solidFill>
                <a:latin typeface="Consolas"/>
              </a:rPr>
              <a:t>// </a:t>
            </a:r>
            <a:r>
              <a:rPr lang="ru-RU" sz="2000" dirty="0">
                <a:solidFill>
                  <a:srgbClr val="008000"/>
                </a:solidFill>
                <a:latin typeface="Consolas"/>
              </a:rPr>
              <a:t>то же самое для свойства </a:t>
            </a:r>
            <a:r>
              <a:rPr lang="ru-RU" sz="2000" dirty="0" err="1">
                <a:solidFill>
                  <a:srgbClr val="008000"/>
                </a:solidFill>
                <a:latin typeface="Consolas"/>
              </a:rPr>
              <a:t>BottomValue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public</a:t>
            </a:r>
            <a:r>
              <a:rPr lang="en-GB" sz="2000" dirty="0" smtClean="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AnswerValue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get </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return</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topValue</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bottomValue</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4322287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Элементы </a:t>
            </a:r>
            <a:r>
              <a:rPr lang="en-GB" dirty="0" smtClean="0"/>
              <a:t>Silverlight</a:t>
            </a:r>
            <a:endParaRPr lang="en-GB" dirty="0"/>
          </a:p>
        </p:txBody>
      </p:sp>
      <p:sp>
        <p:nvSpPr>
          <p:cNvPr id="3" name="Content Placeholder 2"/>
          <p:cNvSpPr>
            <a:spLocks noGrp="1"/>
          </p:cNvSpPr>
          <p:nvPr>
            <p:ph idx="1"/>
          </p:nvPr>
        </p:nvSpPr>
        <p:spPr>
          <a:xfrm>
            <a:off x="380770" y="1371600"/>
            <a:ext cx="8363938" cy="5115246"/>
          </a:xfrm>
        </p:spPr>
        <p:txBody>
          <a:bodyPr/>
          <a:lstStyle/>
          <a:p>
            <a:r>
              <a:rPr lang="ru-RU" dirty="0" smtClean="0"/>
              <a:t>Базовыми часто используемыми элементами пользовательского интерфейса </a:t>
            </a:r>
            <a:r>
              <a:rPr lang="en-US" dirty="0" smtClean="0"/>
              <a:t>Silverlight </a:t>
            </a:r>
            <a:r>
              <a:rPr lang="ru-RU" dirty="0" smtClean="0"/>
              <a:t>являются:</a:t>
            </a:r>
            <a:endParaRPr lang="en-GB" dirty="0" smtClean="0"/>
          </a:p>
          <a:p>
            <a:pPr lvl="1"/>
            <a:r>
              <a:rPr lang="en-GB" dirty="0" err="1" smtClean="0">
                <a:latin typeface="Consolas" pitchFamily="49" charset="0"/>
                <a:cs typeface="Consolas" pitchFamily="49" charset="0"/>
              </a:rPr>
              <a:t>TextBlock</a:t>
            </a:r>
            <a:r>
              <a:rPr lang="en-GB" dirty="0" smtClean="0"/>
              <a:t> </a:t>
            </a:r>
            <a:r>
              <a:rPr lang="ru-RU" dirty="0"/>
              <a:t>— для вывода на экран сообщений и текста</a:t>
            </a:r>
            <a:endParaRPr lang="en-GB" dirty="0" smtClean="0"/>
          </a:p>
          <a:p>
            <a:pPr lvl="1"/>
            <a:r>
              <a:rPr lang="en-GB" dirty="0" err="1" smtClean="0">
                <a:latin typeface="Consolas" pitchFamily="49" charset="0"/>
                <a:cs typeface="Consolas" pitchFamily="49" charset="0"/>
              </a:rPr>
              <a:t>TextBox</a:t>
            </a:r>
            <a:r>
              <a:rPr lang="en-GB" dirty="0" smtClean="0"/>
              <a:t> </a:t>
            </a:r>
            <a:r>
              <a:rPr lang="ru-RU" dirty="0"/>
              <a:t>— для получения вводимых пользователями данных</a:t>
            </a:r>
            <a:endParaRPr lang="en-GB" dirty="0" smtClean="0"/>
          </a:p>
          <a:p>
            <a:pPr lvl="1"/>
            <a:r>
              <a:rPr lang="en-GB" dirty="0" smtClean="0">
                <a:latin typeface="Consolas" pitchFamily="49" charset="0"/>
                <a:cs typeface="Consolas" pitchFamily="49" charset="0"/>
              </a:rPr>
              <a:t>Button</a:t>
            </a:r>
            <a:r>
              <a:rPr lang="en-GB" dirty="0" smtClean="0"/>
              <a:t> </a:t>
            </a:r>
            <a:r>
              <a:rPr lang="ru-RU" dirty="0"/>
              <a:t>— для получения событий</a:t>
            </a:r>
            <a:endParaRPr lang="en-GB" dirty="0" smtClean="0"/>
          </a:p>
          <a:p>
            <a:r>
              <a:rPr lang="ru-RU" dirty="0" smtClean="0"/>
              <a:t>В приложениях эти элементы используются совместно</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a:t>
            </a:fld>
            <a:endParaRPr lang="en-US" dirty="0"/>
          </a:p>
        </p:txBody>
      </p:sp>
    </p:spTree>
    <p:extLst>
      <p:ext uri="{BB962C8B-B14F-4D97-AF65-F5344CB8AC3E}">
        <p14:creationId xmlns:p14="http://schemas.microsoft.com/office/powerpoint/2010/main" val="32959275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Добавление </a:t>
            </a:r>
            <a:r>
              <a:rPr lang="ru-RU" dirty="0" smtClean="0"/>
              <a:t>уведомления</a:t>
            </a:r>
            <a:endParaRPr lang="en-GB" dirty="0"/>
          </a:p>
        </p:txBody>
      </p:sp>
      <p:sp>
        <p:nvSpPr>
          <p:cNvPr id="3" name="Content Placeholder 2"/>
          <p:cNvSpPr>
            <a:spLocks noGrp="1"/>
          </p:cNvSpPr>
          <p:nvPr>
            <p:ph idx="1"/>
          </p:nvPr>
        </p:nvSpPr>
        <p:spPr>
          <a:xfrm>
            <a:off x="380770" y="3375608"/>
            <a:ext cx="8363938" cy="1994392"/>
          </a:xfrm>
        </p:spPr>
        <p:txBody>
          <a:bodyPr/>
          <a:lstStyle/>
          <a:p>
            <a:r>
              <a:rPr lang="ru-RU" dirty="0" smtClean="0"/>
              <a:t>Для того чтобы класс можно было связать</a:t>
            </a:r>
            <a:r>
              <a:rPr lang="en-US" dirty="0" smtClean="0"/>
              <a:t/>
            </a:r>
            <a:br>
              <a:rPr lang="en-US" dirty="0" smtClean="0"/>
            </a:br>
            <a:r>
              <a:rPr lang="ru-RU" dirty="0" smtClean="0"/>
              <a:t>с визуальным элементо</a:t>
            </a:r>
            <a:r>
              <a:rPr lang="ru-RU" dirty="0"/>
              <a:t>м</a:t>
            </a:r>
            <a:r>
              <a:rPr lang="ru-RU" dirty="0" smtClean="0"/>
              <a:t>, в нём должен быть реализован интерфейс </a:t>
            </a:r>
            <a:r>
              <a:rPr lang="en-GB" dirty="0" err="1" smtClean="0">
                <a:latin typeface="Consolas" pitchFamily="49" charset="0"/>
                <a:cs typeface="Consolas" pitchFamily="49" charset="0"/>
              </a:rPr>
              <a:t>INotifyPropertyChanged</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40</a:t>
            </a:fld>
            <a:endParaRPr lang="en-US" dirty="0"/>
          </a:p>
        </p:txBody>
      </p:sp>
      <p:sp>
        <p:nvSpPr>
          <p:cNvPr id="5" name="Rectangle 4"/>
          <p:cNvSpPr/>
          <p:nvPr/>
        </p:nvSpPr>
        <p:spPr>
          <a:xfrm>
            <a:off x="380999" y="1436616"/>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solidFill>
                  <a:srgbClr val="0000FF"/>
                </a:solidFill>
                <a:latin typeface="Consolas"/>
              </a:rPr>
              <a:t>public</a:t>
            </a:r>
            <a:r>
              <a:rPr lang="en-GB" sz="2000" dirty="0" smtClean="0">
                <a:solidFill>
                  <a:prstClr val="black"/>
                </a:solidFill>
                <a:latin typeface="Consolas"/>
              </a:rPr>
              <a:t> </a:t>
            </a:r>
            <a:r>
              <a:rPr lang="en-GB" sz="2000" dirty="0">
                <a:solidFill>
                  <a:srgbClr val="0000FF"/>
                </a:solidFill>
                <a:latin typeface="Consolas"/>
              </a:rPr>
              <a:t>interface</a:t>
            </a:r>
            <a:r>
              <a:rPr lang="en-GB" sz="2000" dirty="0">
                <a:solidFill>
                  <a:prstClr val="black"/>
                </a:solidFill>
                <a:latin typeface="Consolas"/>
              </a:rPr>
              <a:t> </a:t>
            </a:r>
            <a:r>
              <a:rPr lang="en-GB" sz="2000" dirty="0" err="1">
                <a:solidFill>
                  <a:srgbClr val="2B91AF"/>
                </a:solidFill>
                <a:latin typeface="Consolas"/>
              </a:rPr>
              <a:t>INotifyPropertyChanged</a:t>
            </a:r>
            <a:endParaRPr lang="en-GB" sz="2000" dirty="0">
              <a:solidFill>
                <a:prstClr val="black"/>
              </a:solidFill>
              <a:latin typeface="Consolas"/>
            </a:endParaRPr>
          </a:p>
          <a:p>
            <a:r>
              <a:rPr lang="en-GB" sz="2000" dirty="0" smtClean="0">
                <a:solidFill>
                  <a:prstClr val="black"/>
                </a:solidFill>
                <a:latin typeface="Consolas"/>
              </a:rPr>
              <a:t>{</a:t>
            </a:r>
            <a:endParaRPr lang="en-GB" sz="2000" dirty="0">
              <a:solidFill>
                <a:prstClr val="black"/>
              </a:solidFill>
              <a:latin typeface="Consolas"/>
            </a:endParaRPr>
          </a:p>
          <a:p>
            <a:r>
              <a:rPr lang="en-GB" sz="2000" dirty="0" smtClean="0">
                <a:solidFill>
                  <a:prstClr val="black"/>
                </a:solidFill>
                <a:latin typeface="Consolas"/>
              </a:rPr>
              <a:t>    </a:t>
            </a:r>
            <a:r>
              <a:rPr lang="en-GB" sz="2000" dirty="0">
                <a:solidFill>
                  <a:srgbClr val="008000"/>
                </a:solidFill>
                <a:latin typeface="Consolas"/>
              </a:rPr>
              <a:t>// </a:t>
            </a:r>
            <a:r>
              <a:rPr lang="ru-RU" sz="2000" dirty="0">
                <a:solidFill>
                  <a:srgbClr val="008000"/>
                </a:solidFill>
                <a:latin typeface="Consolas"/>
              </a:rPr>
              <a:t>Событие происходит при изменении значений свойства</a:t>
            </a:r>
            <a:endParaRPr lang="en-GB" sz="2000" dirty="0" smtClean="0">
              <a:solidFill>
                <a:prstClr val="black"/>
              </a:solidFill>
              <a:latin typeface="Consolas"/>
            </a:endParaRPr>
          </a:p>
          <a:p>
            <a:r>
              <a:rPr lang="en-GB" sz="2000" dirty="0" smtClean="0">
                <a:solidFill>
                  <a:prstClr val="black"/>
                </a:solidFill>
                <a:latin typeface="Consolas"/>
              </a:rPr>
              <a:t>    </a:t>
            </a:r>
            <a:r>
              <a:rPr lang="en-GB" sz="2000" dirty="0" smtClean="0">
                <a:solidFill>
                  <a:srgbClr val="0000FF"/>
                </a:solidFill>
                <a:latin typeface="Consolas"/>
              </a:rPr>
              <a:t>event</a:t>
            </a:r>
            <a:r>
              <a:rPr lang="en-GB" sz="2000" dirty="0" smtClean="0">
                <a:solidFill>
                  <a:prstClr val="black"/>
                </a:solidFill>
                <a:latin typeface="Consolas"/>
              </a:rPr>
              <a:t> </a:t>
            </a:r>
            <a:r>
              <a:rPr lang="en-GB" sz="2000" dirty="0" err="1" smtClean="0">
                <a:solidFill>
                  <a:srgbClr val="2B91AF"/>
                </a:solidFill>
                <a:latin typeface="Consolas"/>
              </a:rPr>
              <a:t>PropertyChangedEventHandler</a:t>
            </a:r>
            <a:r>
              <a:rPr lang="en-GB" sz="2000" dirty="0" smtClean="0">
                <a:solidFill>
                  <a:prstClr val="black"/>
                </a:solidFill>
                <a:latin typeface="Consolas"/>
              </a:rPr>
              <a:t> </a:t>
            </a:r>
            <a:r>
              <a:rPr lang="en-GB" sz="2000" dirty="0" err="1" smtClean="0">
                <a:solidFill>
                  <a:prstClr val="black"/>
                </a:solidFill>
                <a:latin typeface="Consolas"/>
              </a:rPr>
              <a:t>PropertyChanged</a:t>
            </a:r>
            <a:r>
              <a:rPr lang="en-GB" sz="2000" dirty="0" smtClean="0">
                <a:solidFill>
                  <a:prstClr val="black"/>
                </a:solidFill>
                <a:latin typeface="Consolas"/>
              </a:rPr>
              <a:t>;</a:t>
            </a:r>
          </a:p>
          <a:p>
            <a:r>
              <a:rPr lang="en-GB" sz="2000" dirty="0" smtClean="0">
                <a:solidFill>
                  <a:prstClr val="black"/>
                </a:solidFill>
                <a:latin typeface="Consolas"/>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422105100"/>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Визуальные элементы </a:t>
            </a:r>
            <a:r>
              <a:rPr lang="en-GB" dirty="0" smtClean="0"/>
              <a:t>Silverlight</a:t>
            </a:r>
            <a:endParaRPr lang="en-GB" dirty="0"/>
          </a:p>
        </p:txBody>
      </p:sp>
      <p:sp>
        <p:nvSpPr>
          <p:cNvPr id="3" name="Content Placeholder 2"/>
          <p:cNvSpPr>
            <a:spLocks noGrp="1"/>
          </p:cNvSpPr>
          <p:nvPr>
            <p:ph idx="1"/>
          </p:nvPr>
        </p:nvSpPr>
        <p:spPr>
          <a:xfrm>
            <a:off x="380770" y="2388870"/>
            <a:ext cx="8363938" cy="3600986"/>
          </a:xfrm>
        </p:spPr>
        <p:txBody>
          <a:bodyPr/>
          <a:lstStyle/>
          <a:p>
            <a:r>
              <a:rPr lang="ru-RU" dirty="0" smtClean="0"/>
              <a:t>Если визуальный элемент </a:t>
            </a:r>
            <a:r>
              <a:rPr lang="en-US" dirty="0" smtClean="0"/>
              <a:t>Silverlight </a:t>
            </a:r>
            <a:r>
              <a:rPr lang="ru-RU" dirty="0" smtClean="0"/>
              <a:t>должен быть уведомлён об изменении свойства, он должен быть связан с событием </a:t>
            </a:r>
            <a:r>
              <a:rPr lang="en-GB" dirty="0" err="1" smtClean="0">
                <a:latin typeface="Consolas" pitchFamily="49" charset="0"/>
                <a:cs typeface="Consolas" pitchFamily="49" charset="0"/>
              </a:rPr>
              <a:t>PropertyChanged</a:t>
            </a:r>
            <a:endParaRPr lang="en-GB" dirty="0" smtClean="0"/>
          </a:p>
          <a:p>
            <a:r>
              <a:rPr lang="ru-RU" dirty="0" smtClean="0"/>
              <a:t>В этом коде </a:t>
            </a:r>
            <a:r>
              <a:rPr lang="en-US" dirty="0" smtClean="0"/>
              <a:t>Silverlight </a:t>
            </a:r>
            <a:r>
              <a:rPr lang="ru-RU" dirty="0" smtClean="0"/>
              <a:t>уведомляется</a:t>
            </a:r>
            <a:br>
              <a:rPr lang="ru-RU" dirty="0" smtClean="0"/>
            </a:br>
            <a:r>
              <a:rPr lang="ru-RU" dirty="0" smtClean="0"/>
              <a:t>об изменении значения свойства </a:t>
            </a:r>
            <a:r>
              <a:rPr lang="en-GB" dirty="0" err="1" smtClean="0">
                <a:latin typeface="Consolas" pitchFamily="49" charset="0"/>
                <a:cs typeface="Consolas" pitchFamily="49" charset="0"/>
              </a:rPr>
              <a:t>AnswerValue</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41</a:t>
            </a:fld>
            <a:endParaRPr lang="en-US" dirty="0"/>
          </a:p>
        </p:txBody>
      </p:sp>
      <p:sp>
        <p:nvSpPr>
          <p:cNvPr id="5" name="Rectangle 4"/>
          <p:cNvSpPr/>
          <p:nvPr/>
        </p:nvSpPr>
        <p:spPr>
          <a:xfrm>
            <a:off x="380999" y="1436616"/>
            <a:ext cx="838041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err="1">
                <a:solidFill>
                  <a:srgbClr val="000000"/>
                </a:solidFill>
                <a:latin typeface="Consolas"/>
                <a:ea typeface="Times New Roman"/>
              </a:rPr>
              <a:t>PropertyChanged</a:t>
            </a:r>
            <a:r>
              <a:rPr lang="en-GB" sz="2000" dirty="0">
                <a:solidFill>
                  <a:srgbClr val="000000"/>
                </a:solidFill>
                <a:latin typeface="Consolas"/>
                <a:ea typeface="Times New Roman"/>
              </a:rPr>
              <a:t>(</a:t>
            </a:r>
            <a:r>
              <a:rPr lang="en-GB" sz="2000" dirty="0">
                <a:solidFill>
                  <a:srgbClr val="0000FF"/>
                </a:solidFill>
                <a:latin typeface="Consolas"/>
                <a:ea typeface="Times New Roman"/>
              </a:rPr>
              <a:t>this</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PropertyChangedEventArgs</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AnswerValue</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801084827"/>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Определение значения свойства</a:t>
            </a:r>
            <a:endParaRPr lang="en-GB" dirty="0"/>
          </a:p>
        </p:txBody>
      </p:sp>
      <p:sp>
        <p:nvSpPr>
          <p:cNvPr id="3" name="Content Placeholder 2"/>
          <p:cNvSpPr>
            <a:spLocks noGrp="1"/>
          </p:cNvSpPr>
          <p:nvPr>
            <p:ph idx="1"/>
          </p:nvPr>
        </p:nvSpPr>
        <p:spPr>
          <a:xfrm>
            <a:off x="380770" y="3783330"/>
            <a:ext cx="8363938" cy="2603790"/>
          </a:xfrm>
        </p:spPr>
        <p:txBody>
          <a:bodyPr/>
          <a:lstStyle/>
          <a:p>
            <a:r>
              <a:rPr lang="ru-RU" dirty="0" smtClean="0"/>
              <a:t>Когда элемент </a:t>
            </a:r>
            <a:r>
              <a:rPr lang="en-US" dirty="0" smtClean="0"/>
              <a:t>Silverlight </a:t>
            </a:r>
            <a:r>
              <a:rPr lang="ru-RU" dirty="0" smtClean="0"/>
              <a:t>считывает значение свойства, происходит вычисление и возврат результата</a:t>
            </a:r>
          </a:p>
          <a:p>
            <a:r>
              <a:rPr lang="ru-RU" dirty="0" smtClean="0"/>
              <a:t>Значение результата автоматически отображается на экране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42</a:t>
            </a:fld>
            <a:endParaRPr lang="en-US" dirty="0"/>
          </a:p>
        </p:txBody>
      </p:sp>
      <p:sp>
        <p:nvSpPr>
          <p:cNvPr id="5" name="Rectangle 4"/>
          <p:cNvSpPr/>
          <p:nvPr/>
        </p:nvSpPr>
        <p:spPr>
          <a:xfrm>
            <a:off x="380999" y="1436616"/>
            <a:ext cx="838041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AnswerValue</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get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topValue</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bottomValue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96469074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Связывание класса в </a:t>
            </a:r>
            <a:r>
              <a:rPr lang="en-GB" dirty="0" smtClean="0"/>
              <a:t>XAML</a:t>
            </a:r>
            <a:r>
              <a:rPr lang="ru-RU" dirty="0" smtClean="0"/>
              <a:t>-коде</a:t>
            </a:r>
            <a:endParaRPr lang="en-GB" dirty="0"/>
          </a:p>
        </p:txBody>
      </p:sp>
      <p:sp>
        <p:nvSpPr>
          <p:cNvPr id="3" name="Content Placeholder 2"/>
          <p:cNvSpPr>
            <a:spLocks noGrp="1"/>
          </p:cNvSpPr>
          <p:nvPr>
            <p:ph idx="1"/>
          </p:nvPr>
        </p:nvSpPr>
        <p:spPr>
          <a:xfrm>
            <a:off x="380770" y="2138682"/>
            <a:ext cx="8363938" cy="4210383"/>
          </a:xfrm>
        </p:spPr>
        <p:txBody>
          <a:bodyPr/>
          <a:lstStyle/>
          <a:p>
            <a:r>
              <a:rPr lang="ru-RU" dirty="0" smtClean="0"/>
              <a:t>Класс</a:t>
            </a:r>
            <a:r>
              <a:rPr lang="en-GB" dirty="0" smtClean="0"/>
              <a:t> C# </a:t>
            </a:r>
            <a:r>
              <a:rPr lang="ru-RU" dirty="0" smtClean="0"/>
              <a:t>должен быть связан с </a:t>
            </a:r>
            <a:r>
              <a:rPr lang="en-GB" dirty="0" smtClean="0"/>
              <a:t>XAML</a:t>
            </a:r>
            <a:r>
              <a:rPr lang="ru-RU" dirty="0" smtClean="0"/>
              <a:t>-кодом страницы перед его</a:t>
            </a:r>
            <a:r>
              <a:rPr lang="en-US" dirty="0" smtClean="0"/>
              <a:t> </a:t>
            </a:r>
            <a:r>
              <a:rPr lang="ru-RU" dirty="0" smtClean="0"/>
              <a:t>использованием</a:t>
            </a:r>
            <a:endParaRPr lang="en-GB" dirty="0"/>
          </a:p>
          <a:p>
            <a:r>
              <a:rPr lang="ru-RU" dirty="0" smtClean="0"/>
              <a:t>Необходимо добавить пространство имён, в котором описан класс, который должен быть доступен элементам на странице</a:t>
            </a:r>
          </a:p>
          <a:p>
            <a:r>
              <a:rPr lang="ru-RU" dirty="0" smtClean="0"/>
              <a:t>Файл </a:t>
            </a:r>
            <a:r>
              <a:rPr lang="en-GB" dirty="0" smtClean="0"/>
              <a:t>XAML </a:t>
            </a:r>
            <a:r>
              <a:rPr lang="ru-RU" dirty="0" smtClean="0"/>
              <a:t>содержит список используемых пространств имён</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43</a:t>
            </a:fld>
            <a:endParaRPr lang="en-US" dirty="0"/>
          </a:p>
        </p:txBody>
      </p:sp>
      <p:sp>
        <p:nvSpPr>
          <p:cNvPr id="5" name="Rectangle 4"/>
          <p:cNvSpPr/>
          <p:nvPr/>
        </p:nvSpPr>
        <p:spPr>
          <a:xfrm>
            <a:off x="380999" y="1436616"/>
            <a:ext cx="8380413"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err="1">
                <a:solidFill>
                  <a:srgbClr val="FF0000"/>
                </a:solidFill>
                <a:latin typeface="Consolas"/>
                <a:ea typeface="Times New Roman"/>
              </a:rPr>
              <a:t>xmlns</a:t>
            </a:r>
            <a:r>
              <a:rPr lang="en-GB" sz="2000" dirty="0" err="1">
                <a:solidFill>
                  <a:srgbClr val="0000FF"/>
                </a:solidFill>
                <a:latin typeface="Consolas"/>
                <a:ea typeface="Times New Roman"/>
              </a:rPr>
              <a:t>:</a:t>
            </a:r>
            <a:r>
              <a:rPr lang="en-GB" sz="2000" dirty="0" err="1">
                <a:solidFill>
                  <a:srgbClr val="FF0000"/>
                </a:solidFill>
                <a:latin typeface="Consolas"/>
                <a:ea typeface="Times New Roman"/>
              </a:rPr>
              <a:t>local</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clr-namespace:AddingMachine</a:t>
            </a:r>
            <a:r>
              <a:rPr lang="en-GB" sz="2000" dirty="0">
                <a:solidFill>
                  <a:srgbClr val="0000FF"/>
                </a:solidFill>
                <a:latin typeface="Consolas"/>
                <a:ea typeface="Times New Roman"/>
              </a:rPr>
              <a:t>"</a:t>
            </a:r>
            <a:r>
              <a:rPr lang="en-GB" sz="2000" dirty="0">
                <a:solidFill>
                  <a:srgbClr val="000000"/>
                </a:solidFill>
                <a:latin typeface="Consolas"/>
                <a:ea typeface="Times New Roman"/>
              </a:rPr>
              <a:t> </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579194895"/>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Связывание с классом-ресурсом</a:t>
            </a:r>
            <a:endParaRPr lang="en-GB" dirty="0"/>
          </a:p>
        </p:txBody>
      </p:sp>
      <p:sp>
        <p:nvSpPr>
          <p:cNvPr id="3" name="Content Placeholder 2"/>
          <p:cNvSpPr>
            <a:spLocks noGrp="1"/>
          </p:cNvSpPr>
          <p:nvPr>
            <p:ph idx="1"/>
          </p:nvPr>
        </p:nvSpPr>
        <p:spPr>
          <a:xfrm>
            <a:off x="380770" y="2697480"/>
            <a:ext cx="8363938" cy="1994392"/>
          </a:xfrm>
        </p:spPr>
        <p:txBody>
          <a:bodyPr/>
          <a:lstStyle/>
          <a:p>
            <a:r>
              <a:rPr lang="ru-RU" dirty="0"/>
              <a:t>После добавления пространства имён нужно объявить имя класса, который описан в этом пространстве имён и используется в качестве </a:t>
            </a:r>
            <a:r>
              <a:rPr lang="ru-RU" dirty="0" smtClean="0"/>
              <a:t>ресурса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44</a:t>
            </a:fld>
            <a:endParaRPr lang="en-US" dirty="0"/>
          </a:p>
        </p:txBody>
      </p:sp>
      <p:sp>
        <p:nvSpPr>
          <p:cNvPr id="5" name="Rectangle 4"/>
          <p:cNvSpPr/>
          <p:nvPr/>
        </p:nvSpPr>
        <p:spPr>
          <a:xfrm>
            <a:off x="380999" y="1436616"/>
            <a:ext cx="8380413"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err="1">
                <a:solidFill>
                  <a:srgbClr val="A31515"/>
                </a:solidFill>
                <a:latin typeface="Consolas"/>
                <a:ea typeface="Times New Roman"/>
              </a:rPr>
              <a:t>phone</a:t>
            </a:r>
            <a:r>
              <a:rPr lang="en-GB" sz="2000" dirty="0" err="1">
                <a:solidFill>
                  <a:srgbClr val="0000FF"/>
                </a:solidFill>
                <a:latin typeface="Consolas"/>
                <a:ea typeface="Times New Roman"/>
              </a:rPr>
              <a:t>:</a:t>
            </a:r>
            <a:r>
              <a:rPr lang="en-GB" sz="2000" dirty="0" err="1">
                <a:solidFill>
                  <a:srgbClr val="A31515"/>
                </a:solidFill>
                <a:latin typeface="Consolas"/>
                <a:ea typeface="Times New Roman"/>
              </a:rPr>
              <a:t>PhoneApplicationPage.Resources</a:t>
            </a:r>
            <a:r>
              <a:rPr lang="en-GB" sz="2000" dirty="0">
                <a:solidFill>
                  <a:srgbClr val="0000FF"/>
                </a:solidFill>
                <a:latin typeface="Consolas"/>
                <a:ea typeface="Times New Roman"/>
              </a:rPr>
              <a:t>&gt;</a:t>
            </a:r>
            <a:br>
              <a:rPr lang="en-GB" sz="2000" dirty="0">
                <a:solidFill>
                  <a:srgbClr val="0000FF"/>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local</a:t>
            </a:r>
            <a:r>
              <a:rPr lang="en-GB" sz="2000" dirty="0" err="1">
                <a:solidFill>
                  <a:srgbClr val="0000FF"/>
                </a:solidFill>
                <a:latin typeface="Consolas"/>
                <a:ea typeface="Times New Roman"/>
              </a:rPr>
              <a:t>:</a:t>
            </a:r>
            <a:r>
              <a:rPr lang="en-GB" sz="2000" dirty="0" err="1">
                <a:solidFill>
                  <a:srgbClr val="A31515"/>
                </a:solidFill>
                <a:latin typeface="Consolas"/>
                <a:ea typeface="Times New Roman"/>
              </a:rPr>
              <a:t>AdderClass</a:t>
            </a:r>
            <a:r>
              <a:rPr lang="en-GB" sz="2000" dirty="0">
                <a:solidFill>
                  <a:srgbClr val="FF0000"/>
                </a:solidFill>
                <a:latin typeface="Consolas"/>
                <a:ea typeface="Times New Roman"/>
              </a:rPr>
              <a:t> x</a:t>
            </a:r>
            <a:r>
              <a:rPr lang="en-GB" sz="2000" dirty="0">
                <a:solidFill>
                  <a:srgbClr val="0000FF"/>
                </a:solidFill>
                <a:latin typeface="Consolas"/>
                <a:ea typeface="Times New Roman"/>
              </a:rPr>
              <a:t>:</a:t>
            </a:r>
            <a:r>
              <a:rPr lang="en-GB" sz="2000" dirty="0">
                <a:solidFill>
                  <a:srgbClr val="FF0000"/>
                </a:solidFill>
                <a:latin typeface="Consolas"/>
                <a:ea typeface="Times New Roman"/>
              </a:rPr>
              <a:t>Key</a:t>
            </a:r>
            <a:r>
              <a:rPr lang="en-GB" sz="2000" dirty="0">
                <a:solidFill>
                  <a:srgbClr val="0000FF"/>
                </a:solidFill>
                <a:latin typeface="Consolas"/>
                <a:ea typeface="Times New Roman"/>
              </a:rPr>
              <a:t>="AdderClass" /&gt;</a:t>
            </a:r>
            <a:br>
              <a:rPr lang="en-GB" sz="2000" dirty="0">
                <a:solidFill>
                  <a:srgbClr val="0000FF"/>
                </a:solidFill>
                <a:latin typeface="Consolas"/>
                <a:ea typeface="Times New Roman"/>
              </a:rPr>
            </a:br>
            <a:r>
              <a:rPr lang="en-GB" sz="2000" dirty="0">
                <a:solidFill>
                  <a:srgbClr val="0000FF"/>
                </a:solidFill>
                <a:latin typeface="Consolas"/>
                <a:ea typeface="Times New Roman"/>
              </a:rPr>
              <a:t>&lt;/</a:t>
            </a:r>
            <a:r>
              <a:rPr lang="en-GB" sz="2000" dirty="0" err="1">
                <a:solidFill>
                  <a:srgbClr val="A31515"/>
                </a:solidFill>
                <a:latin typeface="Consolas"/>
                <a:ea typeface="Times New Roman"/>
              </a:rPr>
              <a:t>phone</a:t>
            </a:r>
            <a:r>
              <a:rPr lang="en-GB" sz="2000" dirty="0" err="1">
                <a:solidFill>
                  <a:srgbClr val="0000FF"/>
                </a:solidFill>
                <a:latin typeface="Consolas"/>
                <a:ea typeface="Times New Roman"/>
              </a:rPr>
              <a:t>:</a:t>
            </a:r>
            <a:r>
              <a:rPr lang="en-GB" sz="2000" dirty="0" err="1">
                <a:solidFill>
                  <a:srgbClr val="A31515"/>
                </a:solidFill>
                <a:latin typeface="Consolas"/>
                <a:ea typeface="Times New Roman"/>
              </a:rPr>
              <a:t>PhoneApplicationPage.Resources</a:t>
            </a:r>
            <a:r>
              <a:rPr lang="en-GB" sz="2000" dirty="0">
                <a:solidFill>
                  <a:srgbClr val="0000FF"/>
                </a:solidFill>
                <a:latin typeface="Consolas"/>
                <a:ea typeface="Times New Roman"/>
              </a:rPr>
              <a:t>&gt;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7419622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ресурса к элементу</a:t>
            </a:r>
            <a:endParaRPr lang="en-GB" dirty="0"/>
          </a:p>
        </p:txBody>
      </p:sp>
      <p:sp>
        <p:nvSpPr>
          <p:cNvPr id="3" name="Content Placeholder 2"/>
          <p:cNvSpPr>
            <a:spLocks noGrp="1"/>
          </p:cNvSpPr>
          <p:nvPr>
            <p:ph idx="1"/>
          </p:nvPr>
        </p:nvSpPr>
        <p:spPr>
          <a:xfrm>
            <a:off x="380770" y="2343150"/>
            <a:ext cx="8363938" cy="3102388"/>
          </a:xfrm>
        </p:spPr>
        <p:txBody>
          <a:bodyPr/>
          <a:lstStyle/>
          <a:p>
            <a:r>
              <a:rPr lang="ru-RU" dirty="0" smtClean="0"/>
              <a:t>Элемент</a:t>
            </a:r>
            <a:r>
              <a:rPr lang="en-GB" dirty="0" smtClean="0"/>
              <a:t> </a:t>
            </a:r>
            <a:r>
              <a:rPr lang="en-GB" dirty="0">
                <a:latin typeface="Consolas" pitchFamily="49" charset="0"/>
                <a:cs typeface="Consolas" pitchFamily="49" charset="0"/>
              </a:rPr>
              <a:t>Grid</a:t>
            </a:r>
            <a:r>
              <a:rPr lang="en-GB" dirty="0" smtClean="0"/>
              <a:t> </a:t>
            </a:r>
            <a:r>
              <a:rPr lang="ru-RU" dirty="0" smtClean="0"/>
              <a:t>содержит все элементы страницы</a:t>
            </a:r>
            <a:endParaRPr lang="en-GB" dirty="0" smtClean="0"/>
          </a:p>
          <a:p>
            <a:r>
              <a:rPr lang="ru-RU" dirty="0" smtClean="0"/>
              <a:t>Указание объекта в качестве значения свойства</a:t>
            </a:r>
            <a:r>
              <a:rPr lang="en-GB" dirty="0" smtClean="0"/>
              <a:t> </a:t>
            </a:r>
            <a:r>
              <a:rPr lang="en-GB" dirty="0" err="1">
                <a:latin typeface="Consolas" pitchFamily="49" charset="0"/>
                <a:cs typeface="Consolas" pitchFamily="49" charset="0"/>
              </a:rPr>
              <a:t>DataContext</a:t>
            </a:r>
            <a:r>
              <a:rPr lang="en-GB" dirty="0" smtClean="0"/>
              <a:t> </a:t>
            </a:r>
            <a:r>
              <a:rPr lang="ru-RU" dirty="0" smtClean="0"/>
              <a:t>делает его доступным для всех элементов, которые описаны внутри элемента</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45</a:t>
            </a:fld>
            <a:endParaRPr lang="en-US" dirty="0"/>
          </a:p>
        </p:txBody>
      </p:sp>
      <p:sp>
        <p:nvSpPr>
          <p:cNvPr id="5" name="Rectangle 4"/>
          <p:cNvSpPr/>
          <p:nvPr/>
        </p:nvSpPr>
        <p:spPr>
          <a:xfrm>
            <a:off x="380999" y="1436616"/>
            <a:ext cx="838041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GB" sz="2000" dirty="0">
                <a:solidFill>
                  <a:srgbClr val="0000FF"/>
                </a:solidFill>
                <a:latin typeface="Consolas"/>
                <a:ea typeface="Times New Roman"/>
              </a:rPr>
              <a:t>&lt;</a:t>
            </a:r>
            <a:r>
              <a:rPr lang="en-GB" sz="2000" dirty="0">
                <a:solidFill>
                  <a:srgbClr val="A31515"/>
                </a:solidFill>
                <a:latin typeface="Consolas"/>
                <a:ea typeface="Times New Roman"/>
              </a:rPr>
              <a:t>Grid</a:t>
            </a:r>
            <a:r>
              <a:rPr lang="en-GB" sz="2000" dirty="0">
                <a:solidFill>
                  <a:srgbClr val="FF0000"/>
                </a:solidFill>
                <a:latin typeface="Consolas"/>
                <a:ea typeface="Times New Roman"/>
              </a:rPr>
              <a:t> x</a:t>
            </a:r>
            <a:r>
              <a:rPr lang="en-GB" sz="2000" dirty="0">
                <a:solidFill>
                  <a:srgbClr val="0000FF"/>
                </a:solidFill>
                <a:latin typeface="Consolas"/>
                <a:ea typeface="Times New Roman"/>
              </a:rPr>
              <a:t>:</a:t>
            </a:r>
            <a:r>
              <a:rPr lang="en-GB" sz="2000" dirty="0">
                <a:solidFill>
                  <a:srgbClr val="FF0000"/>
                </a:solidFill>
                <a:latin typeface="Consolas"/>
                <a:ea typeface="Times New Roman"/>
              </a:rPr>
              <a:t>Name</a:t>
            </a:r>
            <a:r>
              <a:rPr lang="en-GB" sz="2000" dirty="0">
                <a:solidFill>
                  <a:srgbClr val="0000FF"/>
                </a:solidFill>
                <a:latin typeface="Consolas"/>
                <a:ea typeface="Times New Roman"/>
              </a:rPr>
              <a:t>="LayoutRoot"</a:t>
            </a:r>
            <a:r>
              <a:rPr lang="en-GB" sz="2000" dirty="0">
                <a:solidFill>
                  <a:srgbClr val="FF0000"/>
                </a:solidFill>
                <a:latin typeface="Consolas"/>
                <a:ea typeface="Times New Roman"/>
              </a:rPr>
              <a:t> Background</a:t>
            </a:r>
            <a:r>
              <a:rPr lang="en-GB" sz="2000" dirty="0">
                <a:solidFill>
                  <a:srgbClr val="0000FF"/>
                </a:solidFill>
                <a:latin typeface="Consolas"/>
                <a:ea typeface="Times New Roman"/>
              </a:rPr>
              <a:t>="Transparent"</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DataContext</a:t>
            </a:r>
            <a:r>
              <a:rPr lang="en-GB" sz="2000" dirty="0">
                <a:solidFill>
                  <a:srgbClr val="0000FF"/>
                </a:solidFill>
                <a:latin typeface="Consolas"/>
                <a:ea typeface="Times New Roman"/>
              </a:rPr>
              <a:t>="{</a:t>
            </a:r>
            <a:r>
              <a:rPr lang="en-GB" sz="2000" dirty="0" err="1">
                <a:solidFill>
                  <a:srgbClr val="A31515"/>
                </a:solidFill>
                <a:latin typeface="Consolas"/>
                <a:ea typeface="Times New Roman"/>
              </a:rPr>
              <a:t>StaticResource</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AdderClass</a:t>
            </a:r>
            <a:r>
              <a:rPr lang="en-GB" sz="2000" dirty="0">
                <a:solidFill>
                  <a:srgbClr val="0000FF"/>
                </a:solidFill>
                <a:latin typeface="Consolas"/>
                <a:ea typeface="Times New Roman"/>
              </a:rPr>
              <a:t>}"&gt;</a:t>
            </a:r>
            <a:endParaRPr lang="en-GB" sz="2000" dirty="0">
              <a:effectLst/>
              <a:latin typeface="Times New Roman"/>
              <a:ea typeface="Times New Roman"/>
            </a:endParaRPr>
          </a:p>
        </p:txBody>
      </p:sp>
      <p:sp>
        <p:nvSpPr>
          <p:cNvPr id="6" name="Rectangle 5"/>
          <p:cNvSpPr/>
          <p:nvPr/>
        </p:nvSpPr>
        <p:spPr bwMode="auto">
          <a:xfrm>
            <a:off x="380999" y="1725861"/>
            <a:ext cx="5779771" cy="418641"/>
          </a:xfrm>
          <a:prstGeom prst="rect">
            <a:avLst/>
          </a:prstGeom>
          <a:solidFill>
            <a:schemeClr val="accent4">
              <a:alpha val="32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1242434210"/>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Применение привязки данных</a:t>
            </a:r>
            <a:endParaRPr lang="en-GB" dirty="0"/>
          </a:p>
        </p:txBody>
      </p:sp>
      <p:sp>
        <p:nvSpPr>
          <p:cNvPr id="3" name="Content Placeholder 2"/>
          <p:cNvSpPr>
            <a:spLocks noGrp="1"/>
          </p:cNvSpPr>
          <p:nvPr>
            <p:ph idx="1"/>
          </p:nvPr>
        </p:nvSpPr>
        <p:spPr>
          <a:xfrm>
            <a:off x="380770" y="1371600"/>
            <a:ext cx="5231360" cy="4099584"/>
          </a:xfrm>
        </p:spPr>
        <p:txBody>
          <a:bodyPr/>
          <a:lstStyle/>
          <a:p>
            <a:r>
              <a:rPr lang="ru-RU" dirty="0" smtClean="0"/>
              <a:t>Привязка к свойствам выполняется в области свойств</a:t>
            </a:r>
            <a:r>
              <a:rPr lang="en-GB" dirty="0" smtClean="0"/>
              <a:t> Visual Studio</a:t>
            </a:r>
            <a:endParaRPr lang="ru-RU" dirty="0" smtClean="0"/>
          </a:p>
          <a:p>
            <a:r>
              <a:rPr lang="ru-RU" dirty="0" smtClean="0"/>
              <a:t>После выбора пункта </a:t>
            </a:r>
            <a:r>
              <a:rPr lang="ru-RU" dirty="0">
                <a:latin typeface="Consolas" pitchFamily="49" charset="0"/>
                <a:cs typeface="Consolas" pitchFamily="49" charset="0"/>
              </a:rPr>
              <a:t>Применить привязку </a:t>
            </a:r>
            <a:r>
              <a:rPr lang="ru-RU" dirty="0" smtClean="0">
                <a:latin typeface="Consolas" pitchFamily="49" charset="0"/>
                <a:cs typeface="Consolas" pitchFamily="49" charset="0"/>
              </a:rPr>
              <a:t>данных…</a:t>
            </a:r>
            <a:r>
              <a:rPr lang="ru-RU" dirty="0" smtClean="0"/>
              <a:t> можно выбрать необходимое свойство и тип привязки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46</a:t>
            </a:fld>
            <a:endParaRPr lang="en-US" dirty="0"/>
          </a:p>
        </p:txBody>
      </p:sp>
      <p:pic>
        <p:nvPicPr>
          <p:cNvPr id="5" name="Picture 4"/>
          <p:cNvPicPr/>
          <p:nvPr/>
        </p:nvPicPr>
        <p:blipFill>
          <a:blip r:embed="rId2"/>
          <a:stretch>
            <a:fillRect/>
          </a:stretch>
        </p:blipFill>
        <p:spPr>
          <a:xfrm>
            <a:off x="5731827" y="2122487"/>
            <a:ext cx="3314488" cy="3158173"/>
          </a:xfrm>
          <a:prstGeom prst="rect">
            <a:avLst/>
          </a:prstGeom>
        </p:spPr>
      </p:pic>
    </p:spTree>
    <p:extLst>
      <p:ext uri="{BB962C8B-B14F-4D97-AF65-F5344CB8AC3E}">
        <p14:creationId xmlns:p14="http://schemas.microsoft.com/office/powerpoint/2010/main" val="2302390640"/>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Привязка данных в </a:t>
            </a:r>
            <a:r>
              <a:rPr lang="en-US" dirty="0" smtClean="0"/>
              <a:t>XAML</a:t>
            </a:r>
            <a:r>
              <a:rPr lang="ru-RU" dirty="0" smtClean="0"/>
              <a:t>-коде</a:t>
            </a:r>
            <a:endParaRPr lang="en-GB" dirty="0"/>
          </a:p>
        </p:txBody>
      </p:sp>
      <p:sp>
        <p:nvSpPr>
          <p:cNvPr id="3" name="Content Placeholder 2"/>
          <p:cNvSpPr>
            <a:spLocks noGrp="1"/>
          </p:cNvSpPr>
          <p:nvPr>
            <p:ph idx="1"/>
          </p:nvPr>
        </p:nvSpPr>
        <p:spPr>
          <a:xfrm>
            <a:off x="380770" y="2963252"/>
            <a:ext cx="8363938" cy="3102388"/>
          </a:xfrm>
        </p:spPr>
        <p:txBody>
          <a:bodyPr/>
          <a:lstStyle/>
          <a:p>
            <a:r>
              <a:rPr lang="ru-RU" dirty="0" smtClean="0"/>
              <a:t>Редактирование кода </a:t>
            </a:r>
            <a:r>
              <a:rPr lang="en-US" dirty="0" smtClean="0"/>
              <a:t>XAML </a:t>
            </a:r>
            <a:r>
              <a:rPr lang="ru-RU" dirty="0" smtClean="0"/>
              <a:t>является более простым способом задания привязки данных к элементам на странице</a:t>
            </a:r>
          </a:p>
          <a:p>
            <a:r>
              <a:rPr lang="ru-RU" dirty="0" smtClean="0"/>
              <a:t>Можно указать свойство для привязки и присвоить значению свойства визуального элемента </a:t>
            </a:r>
            <a:r>
              <a:rPr lang="en-GB" dirty="0" err="1">
                <a:latin typeface="Consolas" pitchFamily="49" charset="0"/>
                <a:cs typeface="Consolas" pitchFamily="49" charset="0"/>
              </a:rPr>
              <a:t>DataContext</a:t>
            </a:r>
            <a:r>
              <a:rPr lang="ru-RU" dirty="0"/>
              <a:t> объект привязки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47</a:t>
            </a:fld>
            <a:endParaRPr lang="en-US" dirty="0"/>
          </a:p>
        </p:txBody>
      </p:sp>
      <p:sp>
        <p:nvSpPr>
          <p:cNvPr id="5" name="Rectangle 4"/>
          <p:cNvSpPr/>
          <p:nvPr/>
        </p:nvSpPr>
        <p:spPr>
          <a:xfrm>
            <a:off x="380999" y="1436616"/>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GB" sz="2000" dirty="0">
                <a:solidFill>
                  <a:srgbClr val="A31515"/>
                </a:solidFill>
                <a:latin typeface="Consolas"/>
                <a:ea typeface="Times New Roman"/>
              </a:rPr>
              <a:t>&lt;TextBox</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="72"</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Margin</a:t>
            </a:r>
            <a:r>
              <a:rPr lang="en-GB" sz="2000" dirty="0">
                <a:solidFill>
                  <a:srgbClr val="0000FF"/>
                </a:solidFill>
                <a:latin typeface="Consolas"/>
                <a:ea typeface="Times New Roman"/>
              </a:rPr>
              <a:t>="8,19,0,0"</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firstNumberTextBox</a:t>
            </a:r>
            <a:r>
              <a:rPr lang="en-GB" sz="2000" dirty="0">
                <a:solidFill>
                  <a:srgbClr val="0000FF"/>
                </a:solidFill>
                <a:latin typeface="Consolas"/>
                <a:ea typeface="Times New Roman"/>
              </a:rPr>
              <a:t>"</a:t>
            </a:r>
            <a:r>
              <a:rPr lang="en-GB" sz="2000" dirty="0">
                <a:solidFill>
                  <a:srgbClr val="FF0000"/>
                </a:solidFill>
                <a:latin typeface="Consolas"/>
                <a:ea typeface="Times New Roman"/>
              </a:rPr>
              <a:t> </a:t>
            </a:r>
            <a:r>
              <a:rPr lang="en-GB" sz="2000" dirty="0">
                <a:solidFill>
                  <a:srgbClr val="FF0000"/>
                </a:solidFill>
                <a:highlight>
                  <a:srgbClr val="FFFF00"/>
                </a:highlight>
                <a:latin typeface="Consolas"/>
                <a:ea typeface="Times New Roman"/>
              </a:rPr>
              <a:t>Text</a:t>
            </a:r>
            <a:r>
              <a:rPr lang="en-GB" sz="2000" dirty="0">
                <a:solidFill>
                  <a:srgbClr val="0000FF"/>
                </a:solidFill>
                <a:highlight>
                  <a:srgbClr val="FFFF00"/>
                </a:highlight>
                <a:latin typeface="Consolas"/>
                <a:ea typeface="Times New Roman"/>
              </a:rPr>
              <a:t>="{</a:t>
            </a:r>
            <a:r>
              <a:rPr lang="en-GB" sz="2000" dirty="0">
                <a:solidFill>
                  <a:srgbClr val="A31515"/>
                </a:solidFill>
                <a:highlight>
                  <a:srgbClr val="FFFF00"/>
                </a:highlight>
                <a:latin typeface="Consolas"/>
                <a:ea typeface="Times New Roman"/>
              </a:rPr>
              <a:t>Binding</a:t>
            </a:r>
            <a:r>
              <a:rPr lang="en-GB" sz="2000" dirty="0">
                <a:solidFill>
                  <a:srgbClr val="FF0000"/>
                </a:solidFill>
                <a:highlight>
                  <a:srgbClr val="FFFF00"/>
                </a:highlight>
                <a:latin typeface="Consolas"/>
                <a:ea typeface="Times New Roman"/>
              </a:rPr>
              <a:t> </a:t>
            </a:r>
            <a:r>
              <a:rPr lang="en-GB" sz="2000" dirty="0" err="1">
                <a:solidFill>
                  <a:srgbClr val="FF0000"/>
                </a:solidFill>
                <a:highlight>
                  <a:srgbClr val="FFFF00"/>
                </a:highlight>
                <a:latin typeface="Consolas"/>
                <a:ea typeface="Times New Roman"/>
              </a:rPr>
              <a:t>TopValue</a:t>
            </a:r>
            <a:r>
              <a:rPr lang="en-GB" sz="2000" dirty="0">
                <a:solidFill>
                  <a:srgbClr val="0000FF"/>
                </a:solidFill>
                <a:highlight>
                  <a:srgbClr val="FFFF00"/>
                </a:highlight>
                <a:latin typeface="Consolas"/>
                <a:ea typeface="Times New Roman"/>
              </a:rPr>
              <a:t>,</a:t>
            </a:r>
            <a:r>
              <a:rPr lang="en-GB" sz="2000" dirty="0">
                <a:solidFill>
                  <a:srgbClr val="FF0000"/>
                </a:solidFill>
                <a:highlight>
                  <a:srgbClr val="FFFF00"/>
                </a:highlight>
                <a:latin typeface="Consolas"/>
                <a:ea typeface="Times New Roman"/>
              </a:rPr>
              <a:t> Mode</a:t>
            </a:r>
            <a:r>
              <a:rPr lang="en-GB" sz="2000" dirty="0">
                <a:solidFill>
                  <a:srgbClr val="0000FF"/>
                </a:solidFill>
                <a:highlight>
                  <a:srgbClr val="FFFF00"/>
                </a:highlight>
                <a:latin typeface="Consolas"/>
                <a:ea typeface="Times New Roman"/>
              </a:rPr>
              <a:t>=</a:t>
            </a:r>
            <a:r>
              <a:rPr lang="en-GB" sz="2000" dirty="0" err="1">
                <a:solidFill>
                  <a:srgbClr val="0000FF"/>
                </a:solidFill>
                <a:highlight>
                  <a:srgbClr val="FFFF00"/>
                </a:highlight>
                <a:latin typeface="Consolas"/>
                <a:ea typeface="Times New Roman"/>
              </a:rPr>
              <a:t>TwoWay</a:t>
            </a:r>
            <a:r>
              <a:rPr lang="en-GB" sz="2000" dirty="0">
                <a:solidFill>
                  <a:srgbClr val="0000FF"/>
                </a:solidFill>
                <a:highlight>
                  <a:srgbClr val="FFFF00"/>
                </a:highlight>
                <a:latin typeface="Consolas"/>
                <a:ea typeface="Times New Roman"/>
              </a:rPr>
              <a:t>}"</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="460"</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TextAlignment</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Center</a:t>
            </a:r>
            <a:r>
              <a:rPr lang="en-GB" sz="2000" dirty="0">
                <a:solidFill>
                  <a:srgbClr val="0000FF"/>
                </a:solidFill>
                <a:latin typeface="Consolas"/>
                <a:ea typeface="Times New Roman"/>
              </a:rPr>
              <a:t>" &gt;</a:t>
            </a:r>
            <a:endParaRPr lang="en-GB" sz="2000" dirty="0">
              <a:effectLst/>
              <a:latin typeface="Times New Roman"/>
              <a:ea typeface="Times New Roman"/>
            </a:endParaRPr>
          </a:p>
        </p:txBody>
      </p:sp>
    </p:spTree>
    <p:extLst>
      <p:ext uri="{BB962C8B-B14F-4D97-AF65-F5344CB8AC3E}">
        <p14:creationId xmlns:p14="http://schemas.microsoft.com/office/powerpoint/2010/main" val="212183978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Установка свойства </a:t>
            </a:r>
            <a:r>
              <a:rPr lang="en-GB" dirty="0" err="1" smtClean="0"/>
              <a:t>DataContext</a:t>
            </a:r>
            <a:endParaRPr lang="en-GB" dirty="0"/>
          </a:p>
        </p:txBody>
      </p:sp>
      <p:sp>
        <p:nvSpPr>
          <p:cNvPr id="3" name="Content Placeholder 2"/>
          <p:cNvSpPr>
            <a:spLocks noGrp="1"/>
          </p:cNvSpPr>
          <p:nvPr>
            <p:ph idx="1"/>
          </p:nvPr>
        </p:nvSpPr>
        <p:spPr>
          <a:xfrm>
            <a:off x="380770" y="3991160"/>
            <a:ext cx="8363938" cy="2603790"/>
          </a:xfrm>
        </p:spPr>
        <p:txBody>
          <a:bodyPr/>
          <a:lstStyle/>
          <a:p>
            <a:r>
              <a:rPr lang="ru-RU" dirty="0" smtClean="0"/>
              <a:t>Элемент</a:t>
            </a:r>
            <a:r>
              <a:rPr lang="en-GB" dirty="0" smtClean="0"/>
              <a:t> </a:t>
            </a:r>
            <a:r>
              <a:rPr lang="en-GB" dirty="0" err="1" smtClean="0">
                <a:latin typeface="Consolas" pitchFamily="49" charset="0"/>
                <a:cs typeface="Consolas" pitchFamily="49" charset="0"/>
              </a:rPr>
              <a:t>ContentGrid</a:t>
            </a:r>
            <a:r>
              <a:rPr lang="en-GB" dirty="0" smtClean="0"/>
              <a:t> </a:t>
            </a:r>
            <a:r>
              <a:rPr lang="ru-RU" dirty="0" smtClean="0"/>
              <a:t>является контейнером для других элементов</a:t>
            </a:r>
            <a:endParaRPr lang="en-GB" dirty="0" smtClean="0"/>
          </a:p>
          <a:p>
            <a:r>
              <a:rPr lang="ru-RU" dirty="0" smtClean="0"/>
              <a:t>При присваивании свойству</a:t>
            </a:r>
            <a:r>
              <a:rPr lang="en-GB" dirty="0" smtClean="0"/>
              <a:t> </a:t>
            </a:r>
            <a:r>
              <a:rPr lang="en-GB" dirty="0" err="1" smtClean="0">
                <a:latin typeface="Consolas" pitchFamily="49" charset="0"/>
                <a:cs typeface="Consolas" pitchFamily="49" charset="0"/>
              </a:rPr>
              <a:t>DataContext</a:t>
            </a:r>
            <a:r>
              <a:rPr lang="en-GB" dirty="0" smtClean="0"/>
              <a:t> </a:t>
            </a:r>
            <a:r>
              <a:rPr lang="ru-RU" dirty="0" smtClean="0"/>
              <a:t>экземпляра класса</a:t>
            </a:r>
            <a:r>
              <a:rPr lang="en-GB" dirty="0" smtClean="0"/>
              <a:t> </a:t>
            </a:r>
            <a:r>
              <a:rPr lang="en-GB" dirty="0" err="1" smtClean="0">
                <a:latin typeface="Consolas" pitchFamily="49" charset="0"/>
                <a:cs typeface="Consolas" pitchFamily="49" charset="0"/>
              </a:rPr>
              <a:t>AddClass</a:t>
            </a:r>
            <a:r>
              <a:rPr lang="en-GB" dirty="0" smtClean="0"/>
              <a:t> </a:t>
            </a:r>
            <a:r>
              <a:rPr lang="ru-RU" dirty="0" smtClean="0"/>
              <a:t>выполняется привязка свойств этого объекта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48</a:t>
            </a:fld>
            <a:endParaRPr lang="en-US" dirty="0"/>
          </a:p>
        </p:txBody>
      </p:sp>
      <p:sp>
        <p:nvSpPr>
          <p:cNvPr id="5" name="Rectangle 4"/>
          <p:cNvSpPr/>
          <p:nvPr/>
        </p:nvSpPr>
        <p:spPr>
          <a:xfrm>
            <a:off x="380999" y="1436616"/>
            <a:ext cx="83804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indent="88900">
              <a:spcBef>
                <a:spcPts val="575"/>
              </a:spcBef>
              <a:spcAft>
                <a:spcPts val="200"/>
              </a:spcAft>
              <a:tabLst>
                <a:tab pos="2430780" algn="l"/>
                <a:tab pos="2790825" algn="l"/>
              </a:tabLst>
            </a:pPr>
            <a:r>
              <a:rPr lang="en-GB" sz="2000" dirty="0">
                <a:solidFill>
                  <a:srgbClr val="008000"/>
                </a:solidFill>
                <a:latin typeface="Consolas"/>
                <a:ea typeface="Times New Roman"/>
              </a:rPr>
              <a:t>// </a:t>
            </a:r>
            <a:r>
              <a:rPr lang="ru-RU" sz="2000" dirty="0">
                <a:solidFill>
                  <a:srgbClr val="008000"/>
                </a:solidFill>
                <a:latin typeface="Consolas"/>
                <a:ea typeface="Times New Roman"/>
              </a:rPr>
              <a:t>Конструктор</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MainPage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InitializeComponent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2B91AF"/>
                </a:solidFill>
                <a:latin typeface="Consolas"/>
                <a:ea typeface="Times New Roman"/>
              </a:rPr>
              <a:t>AdderClass</a:t>
            </a:r>
            <a:r>
              <a:rPr lang="en-GB" sz="2000" dirty="0">
                <a:solidFill>
                  <a:srgbClr val="000000"/>
                </a:solidFill>
                <a:latin typeface="Consolas"/>
                <a:ea typeface="Times New Roman"/>
              </a:rPr>
              <a:t> adder =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AdderClass</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ContentGrid.DataContext</a:t>
            </a:r>
            <a:r>
              <a:rPr lang="en-GB" sz="2000" dirty="0">
                <a:solidFill>
                  <a:srgbClr val="000000"/>
                </a:solidFill>
                <a:latin typeface="Consolas"/>
                <a:ea typeface="Times New Roman"/>
              </a:rPr>
              <a:t> = adder;</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99123623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4819781"/>
          </a:xfrm>
        </p:spPr>
        <p:txBody>
          <a:bodyPr/>
          <a:lstStyle/>
          <a:p>
            <a:r>
              <a:rPr lang="ru-RU" dirty="0" smtClean="0"/>
              <a:t>Элементы </a:t>
            </a:r>
            <a:r>
              <a:rPr lang="en-GB" dirty="0" smtClean="0"/>
              <a:t>Silverlight </a:t>
            </a:r>
            <a:r>
              <a:rPr lang="ru-RU" dirty="0" smtClean="0"/>
              <a:t>могут генерировать события, с которыми можно связать код </a:t>
            </a:r>
            <a:r>
              <a:rPr lang="en-GB" dirty="0" smtClean="0"/>
              <a:t>C#</a:t>
            </a:r>
          </a:p>
          <a:p>
            <a:r>
              <a:rPr lang="ru-RU" dirty="0" smtClean="0"/>
              <a:t>Свойства элементов </a:t>
            </a:r>
            <a:r>
              <a:rPr lang="en-GB" dirty="0" smtClean="0"/>
              <a:t>Silverlight </a:t>
            </a:r>
            <a:r>
              <a:rPr lang="ru-RU" dirty="0" smtClean="0"/>
              <a:t>могут быть связаны со свойствами классов</a:t>
            </a:r>
            <a:r>
              <a:rPr lang="en-GB" dirty="0" smtClean="0"/>
              <a:t> C#</a:t>
            </a:r>
            <a:endParaRPr lang="ru-RU" dirty="0" smtClean="0"/>
          </a:p>
          <a:p>
            <a:r>
              <a:rPr lang="ru-RU" dirty="0" smtClean="0"/>
              <a:t>Привязка может быть однонаправленной и двунаправленной</a:t>
            </a:r>
          </a:p>
          <a:p>
            <a:r>
              <a:rPr lang="ru-RU" dirty="0" smtClean="0"/>
              <a:t>Тип привязки и свойства можно задать</a:t>
            </a:r>
            <a:r>
              <a:rPr lang="en-US" dirty="0" smtClean="0"/>
              <a:t/>
            </a:r>
            <a:br>
              <a:rPr lang="en-US" dirty="0" smtClean="0"/>
            </a:br>
            <a:r>
              <a:rPr lang="ru-RU" dirty="0" smtClean="0"/>
              <a:t>в </a:t>
            </a:r>
            <a:r>
              <a:rPr lang="en-US" dirty="0" smtClean="0"/>
              <a:t>XAML-</a:t>
            </a:r>
            <a:r>
              <a:rPr lang="ru-RU" dirty="0" smtClean="0"/>
              <a:t>коде, а свойство </a:t>
            </a:r>
            <a:r>
              <a:rPr lang="en-US" dirty="0" err="1" smtClean="0">
                <a:latin typeface="Consolas" pitchFamily="49" charset="0"/>
                <a:cs typeface="Consolas" pitchFamily="49" charset="0"/>
              </a:rPr>
              <a:t>DataContext</a:t>
            </a:r>
            <a:r>
              <a:rPr lang="ru-RU" dirty="0"/>
              <a:t> </a:t>
            </a:r>
            <a:r>
              <a:rPr lang="ru-RU" dirty="0" smtClean="0"/>
              <a:t>задаётся в коде программы </a:t>
            </a:r>
            <a:r>
              <a:rPr lang="en-US" dirty="0" smtClean="0"/>
              <a:t>C#</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49</a:t>
            </a:fld>
            <a:endParaRPr lang="en-US" dirty="0"/>
          </a:p>
        </p:txBody>
      </p:sp>
    </p:spTree>
    <p:extLst>
      <p:ext uri="{BB962C8B-B14F-4D97-AF65-F5344CB8AC3E}">
        <p14:creationId xmlns:p14="http://schemas.microsoft.com/office/powerpoint/2010/main" val="128088177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Элементы </a:t>
            </a:r>
            <a:r>
              <a:rPr lang="en-US" dirty="0" smtClean="0"/>
              <a:t>Silverlight</a:t>
            </a:r>
            <a:r>
              <a:rPr lang="ru-RU" dirty="0" smtClean="0"/>
              <a:t> как объекты</a:t>
            </a:r>
            <a:endParaRPr lang="en-GB" dirty="0"/>
          </a:p>
        </p:txBody>
      </p:sp>
      <p:sp>
        <p:nvSpPr>
          <p:cNvPr id="3" name="Content Placeholder 2"/>
          <p:cNvSpPr>
            <a:spLocks noGrp="1"/>
          </p:cNvSpPr>
          <p:nvPr>
            <p:ph idx="1"/>
          </p:nvPr>
        </p:nvSpPr>
        <p:spPr>
          <a:xfrm>
            <a:off x="380770" y="1371600"/>
            <a:ext cx="8363938" cy="4321183"/>
          </a:xfrm>
        </p:spPr>
        <p:txBody>
          <a:bodyPr/>
          <a:lstStyle/>
          <a:p>
            <a:r>
              <a:rPr lang="ru-RU" dirty="0" smtClean="0"/>
              <a:t>Визуальные элементы </a:t>
            </a:r>
            <a:r>
              <a:rPr lang="en-US" dirty="0" smtClean="0"/>
              <a:t>Silverlight </a:t>
            </a:r>
            <a:r>
              <a:rPr lang="ru-RU" dirty="0" smtClean="0"/>
              <a:t>являются объектами</a:t>
            </a:r>
            <a:endParaRPr lang="en-GB" dirty="0" smtClean="0"/>
          </a:p>
          <a:p>
            <a:r>
              <a:rPr lang="ru-RU" dirty="0" smtClean="0"/>
              <a:t>Объект является экземпляром определённого типа элемента</a:t>
            </a:r>
          </a:p>
          <a:p>
            <a:r>
              <a:rPr lang="ru-RU" dirty="0" smtClean="0"/>
              <a:t>Можно управлять значениями свойств и вызывать методы этих объектов</a:t>
            </a:r>
          </a:p>
          <a:p>
            <a:r>
              <a:rPr lang="ru-RU" dirty="0" smtClean="0"/>
              <a:t>Результатом этих действий будет изменение внешнего вида объектов на экране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a:t>
            </a:fld>
            <a:endParaRPr lang="en-US" dirty="0"/>
          </a:p>
        </p:txBody>
      </p:sp>
    </p:spTree>
    <p:extLst>
      <p:ext uri="{BB962C8B-B14F-4D97-AF65-F5344CB8AC3E}">
        <p14:creationId xmlns:p14="http://schemas.microsoft.com/office/powerpoint/2010/main" val="315957782"/>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GB" dirty="0" smtClean="0"/>
              <a:t>4.3</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a:xfrm>
            <a:off x="555737" y="2924048"/>
            <a:ext cx="5167145" cy="1098296"/>
          </a:xfrm>
        </p:spPr>
        <p:txBody>
          <a:bodyPr/>
          <a:lstStyle/>
          <a:p>
            <a:r>
              <a:rPr lang="ru-RU" dirty="0"/>
              <a:t>Управление ориентацией страницы приложения</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50</a:t>
            </a:fld>
            <a:endParaRPr lang="en-US" dirty="0"/>
          </a:p>
        </p:txBody>
      </p:sp>
    </p:spTree>
    <p:extLst>
      <p:ext uri="{BB962C8B-B14F-4D97-AF65-F5344CB8AC3E}">
        <p14:creationId xmlns:p14="http://schemas.microsoft.com/office/powerpoint/2010/main" val="2310302654"/>
      </p:ext>
    </p:extLst>
  </p:cSld>
  <p:clrMapOvr>
    <a:masterClrMapping/>
  </p:clrMapOvr>
  <p:transition spd="slow">
    <p:pu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371600"/>
            <a:ext cx="8363938" cy="4044184"/>
          </a:xfrm>
        </p:spPr>
        <p:txBody>
          <a:bodyPr>
            <a:spAutoFit/>
          </a:bodyPr>
          <a:lstStyle/>
          <a:p>
            <a:r>
              <a:rPr lang="ru-RU" dirty="0" smtClean="0"/>
              <a:t>Альбомная и книжная ориентация</a:t>
            </a:r>
            <a:endParaRPr lang="en-GB" dirty="0" smtClean="0"/>
          </a:p>
          <a:p>
            <a:r>
              <a:rPr lang="ru-RU" dirty="0" smtClean="0"/>
              <a:t>Событие</a:t>
            </a:r>
            <a:r>
              <a:rPr lang="en-GB" dirty="0" smtClean="0"/>
              <a:t> </a:t>
            </a:r>
            <a:r>
              <a:rPr lang="en-GB" dirty="0" err="1" smtClean="0">
                <a:latin typeface="Consolas" pitchFamily="49" charset="0"/>
                <a:cs typeface="Consolas" pitchFamily="49" charset="0"/>
              </a:rPr>
              <a:t>OrientationChanged</a:t>
            </a:r>
            <a:endParaRPr lang="en-GB" dirty="0" smtClean="0">
              <a:latin typeface="Consolas" pitchFamily="49" charset="0"/>
              <a:cs typeface="Consolas" pitchFamily="49" charset="0"/>
            </a:endParaRPr>
          </a:p>
          <a:p>
            <a:r>
              <a:rPr lang="ru-RU" dirty="0"/>
              <a:t>Использование </a:t>
            </a:r>
            <a:r>
              <a:rPr lang="ru-RU" dirty="0" smtClean="0"/>
              <a:t>контейнеров</a:t>
            </a:r>
            <a:br>
              <a:rPr lang="ru-RU" dirty="0" smtClean="0"/>
            </a:br>
            <a:r>
              <a:rPr lang="ru-RU" dirty="0" smtClean="0"/>
              <a:t>для </a:t>
            </a:r>
            <a:r>
              <a:rPr lang="ru-RU" dirty="0"/>
              <a:t>группировки </a:t>
            </a:r>
            <a:r>
              <a:rPr lang="ru-RU" dirty="0" smtClean="0"/>
              <a:t>элементов</a:t>
            </a:r>
          </a:p>
          <a:p>
            <a:r>
              <a:rPr lang="ru-RU" dirty="0" smtClean="0"/>
              <a:t>Элемент</a:t>
            </a:r>
            <a:r>
              <a:rPr lang="en-GB" dirty="0" smtClean="0"/>
              <a:t> </a:t>
            </a:r>
            <a:r>
              <a:rPr lang="en-GB" dirty="0" err="1" smtClean="0">
                <a:latin typeface="Consolas" pitchFamily="49" charset="0"/>
                <a:cs typeface="Consolas" pitchFamily="49" charset="0"/>
              </a:rPr>
              <a:t>StackPanel</a:t>
            </a:r>
            <a:endParaRPr lang="en-GB" dirty="0" smtClean="0">
              <a:latin typeface="Consolas" pitchFamily="49" charset="0"/>
              <a:cs typeface="Consolas" pitchFamily="49" charset="0"/>
            </a:endParaRPr>
          </a:p>
          <a:p>
            <a:endParaRPr lang="en-GB" dirty="0" smtClean="0"/>
          </a:p>
          <a:p>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51</a:t>
            </a:fld>
            <a:endParaRPr lang="en-US" dirty="0"/>
          </a:p>
        </p:txBody>
      </p:sp>
    </p:spTree>
    <p:extLst>
      <p:ext uri="{BB962C8B-B14F-4D97-AF65-F5344CB8AC3E}">
        <p14:creationId xmlns:p14="http://schemas.microsoft.com/office/powerpoint/2010/main" val="116371121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Ориентация в </a:t>
            </a:r>
            <a:r>
              <a:rPr lang="en-GB" dirty="0" smtClean="0"/>
              <a:t>Windows Phone</a:t>
            </a:r>
            <a:endParaRPr lang="en-GB" dirty="0"/>
          </a:p>
        </p:txBody>
      </p:sp>
      <p:sp>
        <p:nvSpPr>
          <p:cNvPr id="3" name="Content Placeholder 2"/>
          <p:cNvSpPr>
            <a:spLocks noGrp="1"/>
          </p:cNvSpPr>
          <p:nvPr>
            <p:ph idx="1"/>
          </p:nvPr>
        </p:nvSpPr>
        <p:spPr>
          <a:xfrm>
            <a:off x="380770" y="1371600"/>
            <a:ext cx="8363938" cy="4795159"/>
          </a:xfrm>
        </p:spPr>
        <p:txBody>
          <a:bodyPr/>
          <a:lstStyle/>
          <a:p>
            <a:r>
              <a:rPr lang="ru-RU" dirty="0" smtClean="0"/>
              <a:t>В отличие от настольных компьютеров</a:t>
            </a:r>
            <a:r>
              <a:rPr lang="ru-RU" dirty="0"/>
              <a:t> </a:t>
            </a:r>
            <a:r>
              <a:rPr lang="ru-RU" dirty="0" smtClean="0"/>
              <a:t>устройство </a:t>
            </a:r>
            <a:r>
              <a:rPr lang="en-US" dirty="0" smtClean="0"/>
              <a:t>Windows Phone </a:t>
            </a:r>
            <a:r>
              <a:rPr lang="ru-RU" dirty="0" smtClean="0"/>
              <a:t>может использоваться два вида ориентации:</a:t>
            </a:r>
          </a:p>
          <a:p>
            <a:pPr lvl="1"/>
            <a:r>
              <a:rPr lang="ru-RU" dirty="0" smtClean="0"/>
              <a:t>книжная — горизонтальное расположение</a:t>
            </a:r>
          </a:p>
          <a:p>
            <a:pPr lvl="1"/>
            <a:r>
              <a:rPr lang="ru-RU" dirty="0" smtClean="0"/>
              <a:t>альбомная — вертикальное расположение</a:t>
            </a:r>
          </a:p>
          <a:p>
            <a:r>
              <a:rPr lang="ru-RU" dirty="0" smtClean="0"/>
              <a:t>Некоторые приложения могут </a:t>
            </a:r>
            <a:r>
              <a:rPr lang="ru-RU" dirty="0"/>
              <a:t>корректно работать в обоих режимах </a:t>
            </a:r>
            <a:r>
              <a:rPr lang="ru-RU" dirty="0" smtClean="0"/>
              <a:t>ориентации</a:t>
            </a:r>
          </a:p>
          <a:p>
            <a:r>
              <a:rPr lang="ru-RU" dirty="0" smtClean="0"/>
              <a:t>Для поддержки обоих режимов требуется создать два дизайна приложения</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52</a:t>
            </a:fld>
            <a:endParaRPr lang="en-US" dirty="0"/>
          </a:p>
        </p:txBody>
      </p:sp>
    </p:spTree>
    <p:extLst>
      <p:ext uri="{BB962C8B-B14F-4D97-AF65-F5344CB8AC3E}">
        <p14:creationId xmlns:p14="http://schemas.microsoft.com/office/powerpoint/2010/main" val="4042356250"/>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Выбор ориентации приложения</a:t>
            </a:r>
            <a:endParaRPr lang="en-GB" dirty="0"/>
          </a:p>
        </p:txBody>
      </p:sp>
      <p:sp>
        <p:nvSpPr>
          <p:cNvPr id="3" name="Content Placeholder 2"/>
          <p:cNvSpPr>
            <a:spLocks noGrp="1"/>
          </p:cNvSpPr>
          <p:nvPr>
            <p:ph idx="1"/>
          </p:nvPr>
        </p:nvSpPr>
        <p:spPr>
          <a:xfrm>
            <a:off x="380770" y="1891862"/>
            <a:ext cx="8363938" cy="3102388"/>
          </a:xfrm>
        </p:spPr>
        <p:txBody>
          <a:bodyPr/>
          <a:lstStyle/>
          <a:p>
            <a:r>
              <a:rPr lang="ru-RU" dirty="0" smtClean="0"/>
              <a:t>Тип ориентации приложения для </a:t>
            </a:r>
            <a:r>
              <a:rPr lang="en-US" dirty="0" smtClean="0"/>
              <a:t>Windows Phone </a:t>
            </a:r>
            <a:r>
              <a:rPr lang="ru-RU" dirty="0" smtClean="0"/>
              <a:t>указывается в </a:t>
            </a:r>
            <a:r>
              <a:rPr lang="en-US" dirty="0" smtClean="0"/>
              <a:t>XAML-</a:t>
            </a:r>
            <a:r>
              <a:rPr lang="ru-RU" dirty="0" smtClean="0"/>
              <a:t>файле страницы в атрибутах </a:t>
            </a:r>
            <a:r>
              <a:rPr lang="en-US" dirty="0" err="1">
                <a:latin typeface="Consolas" pitchFamily="49" charset="0"/>
                <a:cs typeface="Consolas" pitchFamily="49" charset="0"/>
              </a:rPr>
              <a:t>SupportedOrientations</a:t>
            </a:r>
            <a:r>
              <a:rPr lang="ru-RU" dirty="0" smtClean="0"/>
              <a:t> и </a:t>
            </a:r>
            <a:r>
              <a:rPr lang="en-US" dirty="0">
                <a:latin typeface="Consolas" pitchFamily="49" charset="0"/>
                <a:cs typeface="Consolas" pitchFamily="49" charset="0"/>
              </a:rPr>
              <a:t>Orientation</a:t>
            </a:r>
            <a:endParaRPr lang="ru-RU" dirty="0" smtClean="0">
              <a:latin typeface="Consolas" pitchFamily="49" charset="0"/>
              <a:cs typeface="Consolas" pitchFamily="49" charset="0"/>
            </a:endParaRPr>
          </a:p>
          <a:p>
            <a:r>
              <a:rPr lang="ru-RU" dirty="0" smtClean="0"/>
              <a:t>По умолчанию приложение использует книжную ориентацию</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53</a:t>
            </a:fld>
            <a:endParaRPr lang="en-US" dirty="0"/>
          </a:p>
        </p:txBody>
      </p:sp>
      <p:sp>
        <p:nvSpPr>
          <p:cNvPr id="5" name="Rectangle 4"/>
          <p:cNvSpPr/>
          <p:nvPr/>
        </p:nvSpPr>
        <p:spPr>
          <a:xfrm>
            <a:off x="380998" y="1235468"/>
            <a:ext cx="8380413"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5250">
              <a:spcBef>
                <a:spcPts val="575"/>
              </a:spcBef>
              <a:spcAft>
                <a:spcPts val="200"/>
              </a:spcAft>
              <a:tabLst>
                <a:tab pos="2430780" algn="l"/>
                <a:tab pos="2790825" algn="l"/>
              </a:tabLst>
            </a:pPr>
            <a:r>
              <a:rPr lang="en-GB" sz="2000" dirty="0" err="1">
                <a:solidFill>
                  <a:srgbClr val="FF0000"/>
                </a:solidFill>
                <a:latin typeface="Consolas"/>
                <a:ea typeface="Times New Roman"/>
              </a:rPr>
              <a:t>SupportedOrientations</a:t>
            </a:r>
            <a:r>
              <a:rPr lang="en-GB" sz="2000" dirty="0">
                <a:solidFill>
                  <a:srgbClr val="0000FF"/>
                </a:solidFill>
                <a:latin typeface="Consolas"/>
                <a:ea typeface="Times New Roman"/>
              </a:rPr>
              <a:t>="Portrait"</a:t>
            </a:r>
            <a:r>
              <a:rPr lang="en-GB" sz="2000" dirty="0">
                <a:solidFill>
                  <a:srgbClr val="FF0000"/>
                </a:solidFill>
                <a:latin typeface="Consolas"/>
                <a:ea typeface="Times New Roman"/>
              </a:rPr>
              <a:t> Orientation</a:t>
            </a:r>
            <a:r>
              <a:rPr lang="en-GB" sz="2000" dirty="0">
                <a:solidFill>
                  <a:srgbClr val="0000FF"/>
                </a:solidFill>
                <a:latin typeface="Consolas"/>
                <a:ea typeface="Times New Roman"/>
              </a:rPr>
              <a:t>="Portrait"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02809845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Режим нескольких ориентаций</a:t>
            </a:r>
            <a:endParaRPr lang="en-GB" dirty="0"/>
          </a:p>
        </p:txBody>
      </p:sp>
      <p:sp>
        <p:nvSpPr>
          <p:cNvPr id="3" name="Content Placeholder 2"/>
          <p:cNvSpPr>
            <a:spLocks noGrp="1"/>
          </p:cNvSpPr>
          <p:nvPr>
            <p:ph idx="1"/>
          </p:nvPr>
        </p:nvSpPr>
        <p:spPr>
          <a:xfrm>
            <a:off x="380770" y="2370086"/>
            <a:ext cx="8363938" cy="3213187"/>
          </a:xfrm>
        </p:spPr>
        <p:txBody>
          <a:bodyPr/>
          <a:lstStyle/>
          <a:p>
            <a:r>
              <a:rPr lang="ru-RU" dirty="0"/>
              <a:t>С</a:t>
            </a:r>
            <a:r>
              <a:rPr lang="ru-RU" dirty="0" smtClean="0"/>
              <a:t> этими настройками страница работает</a:t>
            </a:r>
            <a:br>
              <a:rPr lang="ru-RU" dirty="0" smtClean="0"/>
            </a:br>
            <a:r>
              <a:rPr lang="ru-RU" dirty="0" smtClean="0"/>
              <a:t>в обоих режимах ориентации</a:t>
            </a:r>
          </a:p>
          <a:p>
            <a:r>
              <a:rPr lang="ru-RU" dirty="0" smtClean="0"/>
              <a:t>Начальная ориентация — книжная</a:t>
            </a:r>
            <a:endParaRPr lang="en-GB" dirty="0" smtClean="0"/>
          </a:p>
          <a:p>
            <a:r>
              <a:rPr lang="ru-RU" dirty="0" smtClean="0"/>
              <a:t>При повороте телефона программа попытается перерисовать дизайн</a:t>
            </a:r>
            <a:br>
              <a:rPr lang="ru-RU" dirty="0" smtClean="0"/>
            </a:br>
            <a:r>
              <a:rPr lang="ru-RU" dirty="0" smtClean="0"/>
              <a:t>в соответствии с ориентацией устройства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54</a:t>
            </a:fld>
            <a:endParaRPr lang="en-US" dirty="0"/>
          </a:p>
        </p:txBody>
      </p:sp>
      <p:sp>
        <p:nvSpPr>
          <p:cNvPr id="5" name="Rectangle 4"/>
          <p:cNvSpPr/>
          <p:nvPr/>
        </p:nvSpPr>
        <p:spPr>
          <a:xfrm>
            <a:off x="380998" y="1235468"/>
            <a:ext cx="838041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err="1" smtClean="0">
                <a:solidFill>
                  <a:srgbClr val="FF0000"/>
                </a:solidFill>
                <a:latin typeface="Consolas"/>
                <a:ea typeface="Times New Roman"/>
              </a:rPr>
              <a:t>SupportedOrientations</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PortraitOrLandscape</a:t>
            </a:r>
            <a:r>
              <a:rPr lang="en-GB" sz="2000" dirty="0" smtClean="0">
                <a:solidFill>
                  <a:srgbClr val="0000FF"/>
                </a:solidFill>
                <a:latin typeface="Consolas"/>
                <a:ea typeface="Times New Roman"/>
              </a:rPr>
              <a:t>“</a:t>
            </a:r>
            <a:br>
              <a:rPr lang="en-GB" sz="2000" dirty="0" smtClean="0">
                <a:solidFill>
                  <a:srgbClr val="0000FF"/>
                </a:solidFill>
                <a:latin typeface="Consolas"/>
                <a:ea typeface="Times New Roman"/>
              </a:rPr>
            </a:br>
            <a:r>
              <a:rPr lang="en-GB" sz="2000" dirty="0" smtClean="0">
                <a:solidFill>
                  <a:srgbClr val="FF0000"/>
                </a:solidFill>
                <a:latin typeface="Consolas"/>
                <a:ea typeface="Times New Roman"/>
              </a:rPr>
              <a:t>Orientation</a:t>
            </a:r>
            <a:r>
              <a:rPr lang="en-GB" sz="2000" dirty="0" smtClean="0">
                <a:solidFill>
                  <a:srgbClr val="0000FF"/>
                </a:solidFill>
                <a:latin typeface="Consolas"/>
                <a:ea typeface="Times New Roman"/>
              </a:rPr>
              <a:t>="Portrait"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4258969152"/>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Расположение элементов</a:t>
            </a:r>
            <a:endParaRPr lang="en-GB" dirty="0"/>
          </a:p>
        </p:txBody>
      </p:sp>
      <p:sp>
        <p:nvSpPr>
          <p:cNvPr id="3" name="Content Placeholder 2"/>
          <p:cNvSpPr>
            <a:spLocks noGrp="1"/>
          </p:cNvSpPr>
          <p:nvPr>
            <p:ph idx="1"/>
          </p:nvPr>
        </p:nvSpPr>
        <p:spPr>
          <a:xfrm>
            <a:off x="380770" y="2757100"/>
            <a:ext cx="8363938" cy="3711785"/>
          </a:xfrm>
        </p:spPr>
        <p:txBody>
          <a:bodyPr/>
          <a:lstStyle/>
          <a:p>
            <a:r>
              <a:rPr lang="ru-RU" dirty="0"/>
              <a:t>Система</a:t>
            </a:r>
            <a:r>
              <a:rPr lang="en-GB" dirty="0"/>
              <a:t> Silverlight</a:t>
            </a:r>
            <a:r>
              <a:rPr lang="ru-RU" dirty="0"/>
              <a:t> использует координаты для определения позиции </a:t>
            </a:r>
            <a:r>
              <a:rPr lang="ru-RU" dirty="0" smtClean="0"/>
              <a:t>элементов</a:t>
            </a:r>
          </a:p>
          <a:p>
            <a:r>
              <a:rPr lang="ru-RU" dirty="0" smtClean="0"/>
              <a:t>При перемещении элементов в дизайнере</a:t>
            </a:r>
            <a:r>
              <a:rPr lang="en-GB" dirty="0" smtClean="0"/>
              <a:t> Visual Studio</a:t>
            </a:r>
            <a:r>
              <a:rPr lang="ru-RU" dirty="0" smtClean="0"/>
              <a:t> для них задаётся отступ</a:t>
            </a:r>
            <a:br>
              <a:rPr lang="ru-RU" dirty="0" smtClean="0"/>
            </a:br>
            <a:r>
              <a:rPr lang="ru-RU" dirty="0" smtClean="0"/>
              <a:t>от границ экрана</a:t>
            </a:r>
            <a:endParaRPr lang="en-GB" dirty="0" smtClean="0"/>
          </a:p>
          <a:p>
            <a:r>
              <a:rPr lang="ru-RU" dirty="0" smtClean="0"/>
              <a:t>При изменении ориентации эти значения необходимо изменить</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55</a:t>
            </a:fld>
            <a:endParaRPr lang="en-US" dirty="0"/>
          </a:p>
        </p:txBody>
      </p:sp>
      <p:sp>
        <p:nvSpPr>
          <p:cNvPr id="5" name="Rectangle 4"/>
          <p:cNvSpPr/>
          <p:nvPr/>
        </p:nvSpPr>
        <p:spPr>
          <a:xfrm>
            <a:off x="380998" y="1235468"/>
            <a:ext cx="8380413" cy="132343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="72"</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Margin</a:t>
            </a:r>
            <a:r>
              <a:rPr lang="en-GB" sz="2000" dirty="0">
                <a:solidFill>
                  <a:srgbClr val="0000FF"/>
                </a:solidFill>
                <a:latin typeface="Consolas"/>
                <a:ea typeface="Times New Roman"/>
              </a:rPr>
              <a:t>="</a:t>
            </a:r>
            <a:r>
              <a:rPr lang="en-GB" sz="2000" dirty="0" smtClean="0">
                <a:solidFill>
                  <a:srgbClr val="0000FF"/>
                </a:solidFill>
                <a:latin typeface="Consolas"/>
                <a:ea typeface="Times New Roman"/>
              </a:rPr>
              <a:t>8,19,0,0“</a:t>
            </a:r>
            <a:r>
              <a:rPr lang="en-GB" sz="2000" dirty="0" smtClean="0">
                <a:latin typeface="Times New Roman"/>
                <a:ea typeface="Times New Roman"/>
              </a:rPr>
              <a:t> </a:t>
            </a:r>
            <a:r>
              <a:rPr lang="en-GB" sz="2000" dirty="0" smtClean="0">
                <a:solidFill>
                  <a:srgbClr val="FF0000"/>
                </a:solidFill>
                <a:latin typeface="Consolas"/>
                <a:ea typeface="Times New Roman"/>
              </a:rPr>
              <a:t>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firstNumberTextBox</a:t>
            </a:r>
            <a:r>
              <a:rPr lang="en-GB" sz="2000" dirty="0">
                <a:solidFill>
                  <a:srgbClr val="0000FF"/>
                </a:solidFill>
                <a:latin typeface="Consolas"/>
                <a:ea typeface="Times New Roman"/>
              </a:rPr>
              <a:t>"</a:t>
            </a:r>
            <a:r>
              <a:rPr lang="en-GB" sz="2000" dirty="0">
                <a:solidFill>
                  <a:srgbClr val="FF0000"/>
                </a:solidFill>
                <a:latin typeface="Consolas"/>
                <a:ea typeface="Times New Roman"/>
              </a:rPr>
              <a:t> Text</a:t>
            </a:r>
            <a:r>
              <a:rPr lang="en-GB" sz="2000" dirty="0">
                <a:solidFill>
                  <a:srgbClr val="0000FF"/>
                </a:solidFill>
                <a:latin typeface="Consolas"/>
                <a:ea typeface="Times New Roman"/>
              </a:rPr>
              <a:t>="0"</a:t>
            </a:r>
            <a:r>
              <a:rPr lang="en-GB" sz="2000" dirty="0">
                <a:solidFill>
                  <a:srgbClr val="FF0000"/>
                </a:solidFill>
                <a:latin typeface="Consolas"/>
                <a:ea typeface="Times New Roman"/>
              </a:rPr>
              <a:t> </a:t>
            </a:r>
            <a:endParaRPr lang="en-GB" sz="2000" dirty="0" smtClean="0">
              <a:solidFill>
                <a:srgbClr val="FF0000"/>
              </a:solidFill>
              <a:latin typeface="Consolas"/>
              <a:ea typeface="Times New Roman"/>
            </a:endParaRPr>
          </a:p>
          <a:p>
            <a:pPr>
              <a:spcAft>
                <a:spcPts val="0"/>
              </a:spcAft>
            </a:pPr>
            <a:r>
              <a:rPr lang="en-GB" sz="2000" dirty="0" err="1" smtClean="0">
                <a:solidFill>
                  <a:srgbClr val="FF0000"/>
                </a:solidFill>
                <a:latin typeface="Consolas"/>
                <a:ea typeface="Times New Roman"/>
              </a:rPr>
              <a:t>VerticalAlignment</a:t>
            </a:r>
            <a:r>
              <a:rPr lang="en-GB" sz="2000" dirty="0">
                <a:solidFill>
                  <a:srgbClr val="0000FF"/>
                </a:solidFill>
                <a:latin typeface="Consolas"/>
                <a:ea typeface="Times New Roman"/>
              </a:rPr>
              <a:t>="Top"</a:t>
            </a:r>
            <a:r>
              <a:rPr lang="en-GB" sz="2000" dirty="0">
                <a:solidFill>
                  <a:srgbClr val="FF0000"/>
                </a:solidFill>
                <a:latin typeface="Consolas"/>
                <a:ea typeface="Times New Roman"/>
              </a:rPr>
              <a:t> Width</a:t>
            </a:r>
            <a:r>
              <a:rPr lang="en-GB" sz="2000" dirty="0">
                <a:solidFill>
                  <a:srgbClr val="0000FF"/>
                </a:solidFill>
                <a:latin typeface="Consolas"/>
                <a:ea typeface="Times New Roman"/>
              </a:rPr>
              <a:t>="</a:t>
            </a:r>
            <a:r>
              <a:rPr lang="en-GB" sz="2000" dirty="0" smtClean="0">
                <a:solidFill>
                  <a:srgbClr val="0000FF"/>
                </a:solidFill>
                <a:latin typeface="Consolas"/>
                <a:ea typeface="Times New Roman"/>
              </a:rPr>
              <a:t>460"</a:t>
            </a:r>
          </a:p>
          <a:p>
            <a:pPr>
              <a:spcAft>
                <a:spcPts val="0"/>
              </a:spcAft>
            </a:pPr>
            <a:r>
              <a:rPr lang="en-GB" sz="2000" dirty="0" err="1" smtClean="0">
                <a:solidFill>
                  <a:srgbClr val="FF0000"/>
                </a:solidFill>
                <a:latin typeface="Consolas"/>
                <a:ea typeface="Times New Roman"/>
              </a:rPr>
              <a:t>TextAlignment</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Center</a:t>
            </a:r>
            <a:r>
              <a:rPr lang="en-GB" sz="2000" dirty="0">
                <a:solidFill>
                  <a:srgbClr val="0000FF"/>
                </a:solidFill>
                <a:latin typeface="Consolas"/>
                <a:ea typeface="Times New Roman"/>
              </a:rPr>
              <a:t>" </a:t>
            </a:r>
            <a:r>
              <a:rPr lang="en-GB" sz="2000" dirty="0" smtClean="0">
                <a:solidFill>
                  <a:srgbClr val="0000FF"/>
                </a:solidFill>
                <a:latin typeface="Consolas"/>
                <a:ea typeface="Times New Roman"/>
              </a:rPr>
              <a:t>/&gt;</a:t>
            </a:r>
            <a:endParaRPr lang="en-GB" sz="2000" dirty="0">
              <a:latin typeface="Times New Roman"/>
              <a:ea typeface="Times New Roman"/>
            </a:endParaRPr>
          </a:p>
        </p:txBody>
      </p:sp>
    </p:spTree>
    <p:extLst>
      <p:ext uri="{BB962C8B-B14F-4D97-AF65-F5344CB8AC3E}">
        <p14:creationId xmlns:p14="http://schemas.microsoft.com/office/powerpoint/2010/main" val="2996008071"/>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Событие</a:t>
            </a:r>
            <a:r>
              <a:rPr lang="en-GB" dirty="0" smtClean="0"/>
              <a:t> </a:t>
            </a:r>
            <a:r>
              <a:rPr lang="en-GB" dirty="0" err="1" smtClean="0"/>
              <a:t>OrientationChanged</a:t>
            </a:r>
            <a:endParaRPr lang="en-GB" dirty="0"/>
          </a:p>
        </p:txBody>
      </p:sp>
      <p:sp>
        <p:nvSpPr>
          <p:cNvPr id="3" name="Content Placeholder 2"/>
          <p:cNvSpPr>
            <a:spLocks noGrp="1"/>
          </p:cNvSpPr>
          <p:nvPr>
            <p:ph idx="1"/>
          </p:nvPr>
        </p:nvSpPr>
        <p:spPr>
          <a:xfrm>
            <a:off x="380770" y="1371600"/>
            <a:ext cx="5375286" cy="5096780"/>
          </a:xfrm>
        </p:spPr>
        <p:txBody>
          <a:bodyPr/>
          <a:lstStyle/>
          <a:p>
            <a:r>
              <a:rPr lang="ru-RU" dirty="0" smtClean="0"/>
              <a:t>Приложение может получить уведомление</a:t>
            </a:r>
            <a:br>
              <a:rPr lang="ru-RU" dirty="0" smtClean="0"/>
            </a:br>
            <a:r>
              <a:rPr lang="ru-RU" dirty="0" smtClean="0"/>
              <a:t>об изменении ориентации страницы</a:t>
            </a:r>
          </a:p>
          <a:p>
            <a:r>
              <a:rPr lang="ru-RU" dirty="0" smtClean="0"/>
              <a:t>При возникновении события изменения ориентации телефона приложение может изменить расположение элементов</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56</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5445" y="1143402"/>
            <a:ext cx="2828925"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185769"/>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Поддержка смены ориентации</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57</a:t>
            </a:fld>
            <a:endParaRPr lang="en-US" dirty="0"/>
          </a:p>
        </p:txBody>
      </p:sp>
      <p:sp>
        <p:nvSpPr>
          <p:cNvPr id="5" name="Rectangle 4"/>
          <p:cNvSpPr/>
          <p:nvPr/>
        </p:nvSpPr>
        <p:spPr>
          <a:xfrm>
            <a:off x="380998" y="1235468"/>
            <a:ext cx="8380413"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5725">
              <a:spcBef>
                <a:spcPts val="575"/>
              </a:spcBef>
              <a:spcAft>
                <a:spcPts val="200"/>
              </a:spcAft>
              <a:tabLst>
                <a:tab pos="2430780" algn="l"/>
                <a:tab pos="2790825" algn="l"/>
              </a:tabLst>
            </a:pPr>
            <a:r>
              <a:rPr lang="en-GB" sz="2000" dirty="0" smtClean="0">
                <a:solidFill>
                  <a:srgbClr val="0000FF"/>
                </a:solidFill>
                <a:latin typeface="Consolas"/>
                <a:ea typeface="Times New Roman"/>
              </a:rPr>
              <a:t>private</a:t>
            </a:r>
            <a:r>
              <a:rPr lang="en-GB" sz="2000" dirty="0" smtClean="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PhoneApplicationPage_OrientationChanged</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object</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sender, </a:t>
            </a:r>
            <a:r>
              <a:rPr lang="en-GB" sz="2000" dirty="0" err="1">
                <a:solidFill>
                  <a:srgbClr val="2B91AF"/>
                </a:solidFill>
                <a:latin typeface="Consolas"/>
                <a:ea typeface="Times New Roman"/>
              </a:rPr>
              <a:t>OrientationChangedEventArgs</a:t>
            </a:r>
            <a:r>
              <a:rPr lang="en-GB" sz="2000" dirty="0">
                <a:solidFill>
                  <a:srgbClr val="000000"/>
                </a:solidFill>
                <a:latin typeface="Consolas"/>
                <a:ea typeface="Times New Roman"/>
              </a:rPr>
              <a:t> 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e.Orientation</a:t>
            </a:r>
            <a:r>
              <a:rPr lang="en-GB" sz="2000" dirty="0">
                <a:solidFill>
                  <a:srgbClr val="000000"/>
                </a:solidFill>
                <a:latin typeface="Consolas"/>
                <a:ea typeface="Times New Roman"/>
              </a:rPr>
              <a:t> == </a:t>
            </a:r>
            <a:r>
              <a:rPr lang="en-GB" sz="2000" dirty="0" err="1">
                <a:solidFill>
                  <a:srgbClr val="2B91AF"/>
                </a:solidFill>
                <a:latin typeface="Consolas"/>
                <a:ea typeface="Times New Roman"/>
              </a:rPr>
              <a:t>PageOrientation</a:t>
            </a:r>
            <a:r>
              <a:rPr lang="en-GB" sz="2000" dirty="0" err="1">
                <a:solidFill>
                  <a:srgbClr val="000000"/>
                </a:solidFill>
                <a:latin typeface="Consolas"/>
                <a:ea typeface="Times New Roman"/>
              </a:rPr>
              <a:t>.PortraitUp</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setPortrait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FF"/>
                </a:solidFill>
                <a:latin typeface="Consolas"/>
                <a:ea typeface="Times New Roman"/>
              </a:rPr>
              <a:t>else </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setLandscape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6" name="Content Placeholder 5"/>
          <p:cNvSpPr>
            <a:spLocks noGrp="1"/>
          </p:cNvSpPr>
          <p:nvPr>
            <p:ph idx="1"/>
          </p:nvPr>
        </p:nvSpPr>
        <p:spPr>
          <a:xfrm>
            <a:off x="380770" y="4538949"/>
            <a:ext cx="8363938" cy="1495794"/>
          </a:xfrm>
        </p:spPr>
        <p:txBody>
          <a:bodyPr/>
          <a:lstStyle/>
          <a:p>
            <a:r>
              <a:rPr lang="ru-RU" dirty="0" smtClean="0"/>
              <a:t>Этот метод запускается при изменении ориентации телефона и вызывает подходящий метод </a:t>
            </a:r>
            <a:r>
              <a:rPr lang="en-US" dirty="0" smtClean="0">
                <a:latin typeface="Consolas" pitchFamily="49" charset="0"/>
                <a:cs typeface="Consolas" pitchFamily="49" charset="0"/>
              </a:rPr>
              <a:t>set</a:t>
            </a:r>
            <a:endParaRPr lang="ru-RU" dirty="0" smtClean="0">
              <a:latin typeface="Consolas" pitchFamily="49" charset="0"/>
              <a:cs typeface="Consolas" pitchFamily="49" charset="0"/>
            </a:endParaRPr>
          </a:p>
        </p:txBody>
      </p:sp>
    </p:spTree>
    <p:extLst>
      <p:ext uri="{BB962C8B-B14F-4D97-AF65-F5344CB8AC3E}">
        <p14:creationId xmlns:p14="http://schemas.microsoft.com/office/powerpoint/2010/main" val="1044015883"/>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Метод </a:t>
            </a:r>
            <a:r>
              <a:rPr lang="en-US" dirty="0" smtClean="0"/>
              <a:t>set</a:t>
            </a:r>
            <a:r>
              <a:rPr lang="en-GB" dirty="0" smtClean="0"/>
              <a:t>Landscape</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58</a:t>
            </a:fld>
            <a:endParaRPr lang="en-US" dirty="0"/>
          </a:p>
        </p:txBody>
      </p:sp>
      <p:sp>
        <p:nvSpPr>
          <p:cNvPr id="5" name="Rectangle 4"/>
          <p:cNvSpPr/>
          <p:nvPr/>
        </p:nvSpPr>
        <p:spPr>
          <a:xfrm>
            <a:off x="380998" y="1235468"/>
            <a:ext cx="838041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setLandscape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firstNumberTextBox.Margin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smtClean="0">
                <a:solidFill>
                  <a:srgbClr val="2B91AF"/>
                </a:solidFill>
                <a:latin typeface="Consolas"/>
                <a:ea typeface="Times New Roman"/>
              </a:rPr>
              <a:t>Thickness</a:t>
            </a:r>
            <a:r>
              <a:rPr lang="en-GB" sz="2000" dirty="0" smtClean="0">
                <a:solidFill>
                  <a:srgbClr val="000000"/>
                </a:solidFill>
                <a:latin typeface="Consolas"/>
                <a:ea typeface="Times New Roman"/>
              </a:rPr>
              <a:t>(8,19,0,0</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firstNumberTextBox.Width</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207</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secondNumberTextBox.Margin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smtClean="0">
                <a:solidFill>
                  <a:srgbClr val="2B91AF"/>
                </a:solidFill>
                <a:latin typeface="Consolas"/>
                <a:ea typeface="Times New Roman"/>
              </a:rPr>
              <a:t>Thickness</a:t>
            </a:r>
            <a:r>
              <a:rPr lang="en-GB" sz="2000" dirty="0" smtClean="0">
                <a:solidFill>
                  <a:srgbClr val="000000"/>
                </a:solidFill>
                <a:latin typeface="Consolas"/>
                <a:ea typeface="Times New Roman"/>
              </a:rPr>
              <a:t>(252,19,0,0</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secondNumberTextBox.Width</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207;</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plusTextBlock.Margin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smtClean="0">
                <a:solidFill>
                  <a:srgbClr val="2B91AF"/>
                </a:solidFill>
                <a:latin typeface="Consolas"/>
                <a:ea typeface="Times New Roman"/>
              </a:rPr>
              <a:t>Thickness</a:t>
            </a:r>
            <a:r>
              <a:rPr lang="en-GB" sz="2000" dirty="0" smtClean="0">
                <a:solidFill>
                  <a:srgbClr val="000000"/>
                </a:solidFill>
                <a:latin typeface="Consolas"/>
                <a:ea typeface="Times New Roman"/>
              </a:rPr>
              <a:t>(221,35,0,0</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000000"/>
                </a:solidFill>
                <a:latin typeface="Consolas"/>
                <a:ea typeface="Times New Roman"/>
              </a:rPr>
              <a:t>resultTextBlock.Margin</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smtClean="0">
                <a:solidFill>
                  <a:srgbClr val="2B91AF"/>
                </a:solidFill>
                <a:latin typeface="Consolas"/>
                <a:ea typeface="Times New Roman"/>
              </a:rPr>
              <a:t>Thickness</a:t>
            </a:r>
            <a:r>
              <a:rPr lang="en-GB" sz="2000" dirty="0" smtClean="0">
                <a:solidFill>
                  <a:srgbClr val="000000"/>
                </a:solidFill>
                <a:latin typeface="Consolas"/>
                <a:ea typeface="Times New Roman"/>
              </a:rPr>
              <a:t>(538,35,0,0</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6" name="Content Placeholder 5"/>
          <p:cNvSpPr>
            <a:spLocks noGrp="1"/>
          </p:cNvSpPr>
          <p:nvPr>
            <p:ph idx="1"/>
          </p:nvPr>
        </p:nvSpPr>
        <p:spPr>
          <a:xfrm>
            <a:off x="380770" y="4208443"/>
            <a:ext cx="8363938" cy="2148280"/>
          </a:xfrm>
        </p:spPr>
        <p:txBody>
          <a:bodyPr/>
          <a:lstStyle/>
          <a:p>
            <a:r>
              <a:rPr lang="ru-RU" dirty="0" smtClean="0"/>
              <a:t>Этот метод настраивает элементы</a:t>
            </a:r>
            <a:br>
              <a:rPr lang="ru-RU" dirty="0" smtClean="0"/>
            </a:br>
            <a:r>
              <a:rPr lang="ru-RU" dirty="0" smtClean="0"/>
              <a:t>для альбомной ориентации</a:t>
            </a:r>
            <a:endParaRPr lang="en-GB" dirty="0" smtClean="0"/>
          </a:p>
          <a:p>
            <a:r>
              <a:rPr lang="ru-RU" dirty="0" smtClean="0"/>
              <a:t>Класс </a:t>
            </a:r>
            <a:r>
              <a:rPr lang="en-GB" dirty="0" smtClean="0">
                <a:latin typeface="Consolas" pitchFamily="49" charset="0"/>
                <a:cs typeface="Consolas" pitchFamily="49" charset="0"/>
              </a:rPr>
              <a:t>Thickness</a:t>
            </a:r>
            <a:r>
              <a:rPr lang="en-GB" dirty="0" smtClean="0"/>
              <a:t> </a:t>
            </a:r>
            <a:r>
              <a:rPr lang="ru-RU" dirty="0" smtClean="0"/>
              <a:t>содержит 4 значения</a:t>
            </a:r>
            <a:endParaRPr lang="en-GB" dirty="0" smtClean="0"/>
          </a:p>
          <a:p>
            <a:pPr lvl="1"/>
            <a:r>
              <a:rPr lang="ru-RU" dirty="0"/>
              <a:t>координаты элемента</a:t>
            </a:r>
            <a:r>
              <a:rPr lang="en-GB" dirty="0"/>
              <a:t> </a:t>
            </a:r>
            <a:r>
              <a:rPr lang="ru-RU" dirty="0"/>
              <a:t>и ширина </a:t>
            </a:r>
            <a:r>
              <a:rPr lang="ru-RU" dirty="0" smtClean="0"/>
              <a:t>границ</a:t>
            </a:r>
            <a:endParaRPr lang="en-GB" dirty="0"/>
          </a:p>
        </p:txBody>
      </p:sp>
    </p:spTree>
    <p:extLst>
      <p:ext uri="{BB962C8B-B14F-4D97-AF65-F5344CB8AC3E}">
        <p14:creationId xmlns:p14="http://schemas.microsoft.com/office/powerpoint/2010/main" val="1572408987"/>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Использование контейнеров</a:t>
            </a:r>
            <a:endParaRPr lang="en-GB" dirty="0"/>
          </a:p>
        </p:txBody>
      </p:sp>
      <p:sp>
        <p:nvSpPr>
          <p:cNvPr id="3" name="Content Placeholder 2"/>
          <p:cNvSpPr>
            <a:spLocks noGrp="1"/>
          </p:cNvSpPr>
          <p:nvPr>
            <p:ph idx="1"/>
          </p:nvPr>
        </p:nvSpPr>
        <p:spPr>
          <a:xfrm>
            <a:off x="380770" y="1371600"/>
            <a:ext cx="8363938" cy="5207579"/>
          </a:xfrm>
        </p:spPr>
        <p:txBody>
          <a:bodyPr/>
          <a:lstStyle/>
          <a:p>
            <a:r>
              <a:rPr lang="ru-RU" dirty="0" smtClean="0"/>
              <a:t>Использование отступов от границ удобно использовать в приложениях, поддерживающих только один режим ориентации</a:t>
            </a:r>
          </a:p>
          <a:p>
            <a:r>
              <a:rPr lang="ru-RU" dirty="0" smtClean="0"/>
              <a:t>В </a:t>
            </a:r>
            <a:r>
              <a:rPr lang="en-GB" dirty="0" smtClean="0"/>
              <a:t>Silverlight</a:t>
            </a:r>
            <a:r>
              <a:rPr lang="ru-RU" dirty="0" smtClean="0"/>
              <a:t> есть элементы-контейнеры, которые могут содержать другие элементы и автоматически располагать их на экране</a:t>
            </a:r>
          </a:p>
          <a:p>
            <a:r>
              <a:rPr lang="ru-RU" dirty="0" smtClean="0"/>
              <a:t>Контейнеры можно эффективно использовать в приложениях, работающих в обоих режимах ориентации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59</a:t>
            </a:fld>
            <a:endParaRPr lang="en-US" dirty="0"/>
          </a:p>
        </p:txBody>
      </p:sp>
    </p:spTree>
    <p:extLst>
      <p:ext uri="{BB962C8B-B14F-4D97-AF65-F5344CB8AC3E}">
        <p14:creationId xmlns:p14="http://schemas.microsoft.com/office/powerpoint/2010/main" val="423890683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Свойства элемента </a:t>
            </a:r>
            <a:r>
              <a:rPr lang="en-GB" dirty="0" err="1" smtClean="0"/>
              <a:t>TextBlock</a:t>
            </a:r>
            <a:endParaRPr lang="en-GB" dirty="0"/>
          </a:p>
        </p:txBody>
      </p:sp>
      <p:sp>
        <p:nvSpPr>
          <p:cNvPr id="3" name="Content Placeholder 2"/>
          <p:cNvSpPr>
            <a:spLocks noGrp="1"/>
          </p:cNvSpPr>
          <p:nvPr>
            <p:ph idx="1"/>
          </p:nvPr>
        </p:nvSpPr>
        <p:spPr>
          <a:xfrm>
            <a:off x="380770" y="2060154"/>
            <a:ext cx="8363938" cy="3600986"/>
          </a:xfrm>
        </p:spPr>
        <p:txBody>
          <a:bodyPr/>
          <a:lstStyle/>
          <a:p>
            <a:r>
              <a:rPr lang="ru-RU" dirty="0" smtClean="0"/>
              <a:t>Чтобы изменить текст в элементе</a:t>
            </a:r>
            <a:r>
              <a:rPr lang="en-GB" dirty="0" smtClean="0"/>
              <a:t> </a:t>
            </a:r>
            <a:r>
              <a:rPr lang="en-GB" dirty="0" err="1" smtClean="0">
                <a:latin typeface="Consolas" pitchFamily="49" charset="0"/>
                <a:cs typeface="Consolas" pitchFamily="49" charset="0"/>
              </a:rPr>
              <a:t>TextBlock</a:t>
            </a:r>
            <a:r>
              <a:rPr lang="ru-RU" dirty="0" smtClean="0"/>
              <a:t>, нужно присвоить строку</a:t>
            </a:r>
            <a:br>
              <a:rPr lang="ru-RU" dirty="0" smtClean="0"/>
            </a:br>
            <a:r>
              <a:rPr lang="ru-RU" dirty="0" smtClean="0"/>
              <a:t>с текстом свойству</a:t>
            </a:r>
            <a:r>
              <a:rPr lang="en-GB" dirty="0" smtClean="0"/>
              <a:t> </a:t>
            </a:r>
            <a:r>
              <a:rPr lang="en-GB" dirty="0" smtClean="0">
                <a:latin typeface="Consolas" pitchFamily="49" charset="0"/>
                <a:cs typeface="Consolas" pitchFamily="49" charset="0"/>
              </a:rPr>
              <a:t>Text</a:t>
            </a:r>
            <a:endParaRPr lang="en-GB" dirty="0" smtClean="0"/>
          </a:p>
          <a:p>
            <a:r>
              <a:rPr lang="ru-RU" dirty="0" smtClean="0"/>
              <a:t>При установке значения свойства выполняется программный код, который изменяет значение текста и перерисовывает элемент на экране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a:t>
            </a:fld>
            <a:endParaRPr lang="en-US" dirty="0"/>
          </a:p>
        </p:txBody>
      </p:sp>
      <p:sp>
        <p:nvSpPr>
          <p:cNvPr id="5" name="Rectangle 4"/>
          <p:cNvSpPr/>
          <p:nvPr/>
        </p:nvSpPr>
        <p:spPr>
          <a:xfrm>
            <a:off x="380999" y="1436616"/>
            <a:ext cx="8380413"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err="1">
                <a:solidFill>
                  <a:srgbClr val="000000"/>
                </a:solidFill>
                <a:latin typeface="Consolas"/>
                <a:ea typeface="Times New Roman"/>
              </a:rPr>
              <a:t>resultTextBlock.Text</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result.ToString</a:t>
            </a: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973907251"/>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Элемент-контейнер</a:t>
            </a:r>
            <a:r>
              <a:rPr lang="en-GB" dirty="0" smtClean="0"/>
              <a:t> </a:t>
            </a:r>
            <a:r>
              <a:rPr lang="en-GB" dirty="0" err="1" smtClean="0"/>
              <a:t>StackPanel</a:t>
            </a:r>
            <a:endParaRPr lang="en-GB" dirty="0"/>
          </a:p>
        </p:txBody>
      </p:sp>
      <p:sp>
        <p:nvSpPr>
          <p:cNvPr id="3" name="Content Placeholder 2"/>
          <p:cNvSpPr>
            <a:spLocks noGrp="1"/>
          </p:cNvSpPr>
          <p:nvPr>
            <p:ph idx="1"/>
          </p:nvPr>
        </p:nvSpPr>
        <p:spPr>
          <a:xfrm>
            <a:off x="380770" y="1371600"/>
            <a:ext cx="8363938" cy="4819781"/>
          </a:xfrm>
        </p:spPr>
        <p:txBody>
          <a:bodyPr/>
          <a:lstStyle/>
          <a:p>
            <a:r>
              <a:rPr lang="ru-RU" dirty="0" smtClean="0"/>
              <a:t>Элемент</a:t>
            </a:r>
            <a:r>
              <a:rPr lang="en-GB" dirty="0" smtClean="0"/>
              <a:t> </a:t>
            </a:r>
            <a:r>
              <a:rPr lang="en-GB" dirty="0" err="1" smtClean="0">
                <a:latin typeface="Consolas" pitchFamily="49" charset="0"/>
                <a:cs typeface="Consolas" pitchFamily="49" charset="0"/>
              </a:rPr>
              <a:t>StackPanel</a:t>
            </a:r>
            <a:r>
              <a:rPr lang="ru-RU" dirty="0" smtClean="0"/>
              <a:t> может содержать несколько текстовых элементов</a:t>
            </a:r>
          </a:p>
          <a:p>
            <a:r>
              <a:rPr lang="ru-RU" dirty="0" smtClean="0"/>
              <a:t>Вложенные элементы располагаются</a:t>
            </a:r>
            <a:r>
              <a:rPr lang="en-US" dirty="0" smtClean="0"/>
              <a:t/>
            </a:r>
            <a:br>
              <a:rPr lang="en-US" dirty="0" smtClean="0"/>
            </a:br>
            <a:r>
              <a:rPr lang="ru-RU" dirty="0" smtClean="0"/>
              <a:t>в определённой последовательности</a:t>
            </a:r>
            <a:endParaRPr lang="en-GB" dirty="0" smtClean="0"/>
          </a:p>
          <a:p>
            <a:r>
              <a:rPr lang="ru-RU" dirty="0" smtClean="0"/>
              <a:t>Последовательность элементов может быть горизонтальной или вертикальной</a:t>
            </a:r>
          </a:p>
          <a:p>
            <a:r>
              <a:rPr lang="ru-RU" dirty="0" smtClean="0"/>
              <a:t>Можно вкладывать один или несколько элементов </a:t>
            </a:r>
            <a:r>
              <a:rPr lang="en-GB" dirty="0" err="1" smtClean="0">
                <a:latin typeface="Consolas" pitchFamily="49" charset="0"/>
                <a:cs typeface="Consolas" pitchFamily="49" charset="0"/>
              </a:rPr>
              <a:t>StackPanel</a:t>
            </a:r>
            <a:r>
              <a:rPr lang="ru-RU" dirty="0" smtClean="0"/>
              <a:t> в другой элемент </a:t>
            </a:r>
            <a:r>
              <a:rPr lang="en-GB" dirty="0" err="1" smtClean="0">
                <a:latin typeface="Consolas" pitchFamily="49" charset="0"/>
                <a:cs typeface="Consolas" pitchFamily="49" charset="0"/>
              </a:rPr>
              <a:t>StackPanel</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60</a:t>
            </a:fld>
            <a:endParaRPr lang="en-US" dirty="0"/>
          </a:p>
        </p:txBody>
      </p:sp>
    </p:spTree>
    <p:extLst>
      <p:ext uri="{BB962C8B-B14F-4D97-AF65-F5344CB8AC3E}">
        <p14:creationId xmlns:p14="http://schemas.microsoft.com/office/powerpoint/2010/main" val="3687433186"/>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a:t>
            </a:r>
            <a:r>
              <a:rPr lang="en-GB" dirty="0" smtClean="0"/>
              <a:t> </a:t>
            </a:r>
            <a:r>
              <a:rPr lang="en-GB" dirty="0" err="1" smtClean="0"/>
              <a:t>StackPanel</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61</a:t>
            </a:fld>
            <a:endParaRPr lang="en-US" dirty="0"/>
          </a:p>
        </p:txBody>
      </p:sp>
      <p:sp>
        <p:nvSpPr>
          <p:cNvPr id="5" name="Rectangle 4"/>
          <p:cNvSpPr/>
          <p:nvPr/>
        </p:nvSpPr>
        <p:spPr>
          <a:xfrm>
            <a:off x="380998" y="1235468"/>
            <a:ext cx="8380413"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pP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a:solidFill>
                  <a:srgbClr val="A31515"/>
                </a:solidFill>
                <a:latin typeface="Consolas"/>
                <a:ea typeface="Times New Roman"/>
              </a:rPr>
              <a:t>TextBox</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InputScope</a:t>
            </a:r>
            <a:r>
              <a:rPr lang="en-GB" sz="2000" dirty="0">
                <a:solidFill>
                  <a:srgbClr val="0000FF"/>
                </a:solidFill>
                <a:latin typeface="Consolas"/>
                <a:ea typeface="Times New Roman"/>
              </a:rPr>
              <a:t>="Digits"</a:t>
            </a:r>
            <a:r>
              <a:rPr lang="en-GB" sz="2000" dirty="0">
                <a:solidFill>
                  <a:srgbClr val="FF0000"/>
                </a:solidFill>
                <a:latin typeface="Consolas"/>
                <a:ea typeface="Times New Roman"/>
              </a:rPr>
              <a:t> Height</a:t>
            </a:r>
            <a:r>
              <a:rPr lang="en-GB" sz="2000" dirty="0">
                <a:solidFill>
                  <a:srgbClr val="0000FF"/>
                </a:solidFill>
                <a:latin typeface="Consolas"/>
                <a:ea typeface="Times New Roman"/>
              </a:rPr>
              <a:t>="</a:t>
            </a:r>
            <a:r>
              <a:rPr lang="en-GB" sz="2000" dirty="0" smtClean="0">
                <a:solidFill>
                  <a:srgbClr val="0000FF"/>
                </a:solidFill>
                <a:latin typeface="Consolas"/>
                <a:ea typeface="Times New Roman"/>
              </a:rPr>
              <a:t>72"</a:t>
            </a:r>
            <a:br>
              <a:rPr lang="en-GB" sz="2000" dirty="0" smtClean="0">
                <a:solidFill>
                  <a:srgbClr val="0000FF"/>
                </a:solidFill>
                <a:latin typeface="Consolas"/>
                <a:ea typeface="Times New Roman"/>
              </a:rPr>
            </a:br>
            <a:r>
              <a:rPr lang="en-GB" sz="2000" dirty="0" smtClean="0">
                <a:solidFill>
                  <a:srgbClr val="0000FF"/>
                </a:solidFill>
                <a:latin typeface="Consolas"/>
                <a:ea typeface="Times New Roman"/>
              </a:rPr>
              <a:t>             </a:t>
            </a:r>
            <a:r>
              <a:rPr lang="en-GB" sz="2000" dirty="0" err="1" smtClean="0">
                <a:solidFill>
                  <a:srgbClr val="FF0000"/>
                </a:solidFill>
                <a:latin typeface="Consolas"/>
                <a:ea typeface="Times New Roman"/>
              </a:rPr>
              <a:t>HorizontalAlignment</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Center</a:t>
            </a:r>
            <a:r>
              <a:rPr lang="en-GB" sz="2000" dirty="0" smtClean="0">
                <a:solidFill>
                  <a:srgbClr val="0000FF"/>
                </a:solidFill>
                <a:latin typeface="Consolas"/>
                <a:ea typeface="Times New Roman"/>
              </a:rPr>
              <a:t>" ... /&gt;</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A31515"/>
                </a:solidFill>
                <a:latin typeface="Consolas"/>
                <a:ea typeface="Times New Roman"/>
              </a:rPr>
              <a:t>    </a:t>
            </a:r>
            <a:r>
              <a:rPr lang="en-GB" sz="2000" dirty="0" smtClean="0">
                <a:solidFill>
                  <a:srgbClr val="0000FF"/>
                </a:solidFill>
                <a:latin typeface="Consolas"/>
                <a:ea typeface="Times New Roman"/>
              </a:rPr>
              <a:t>&lt;</a:t>
            </a:r>
            <a:r>
              <a:rPr lang="en-GB" sz="2000" dirty="0" err="1" smtClean="0">
                <a:solidFill>
                  <a:srgbClr val="A31515"/>
                </a:solidFill>
                <a:latin typeface="Consolas"/>
                <a:ea typeface="Times New Roman"/>
              </a:rPr>
              <a:t>TextBlock</a:t>
            </a:r>
            <a:r>
              <a:rPr lang="en-GB" sz="2000" dirty="0" smtClean="0">
                <a:solidFill>
                  <a:srgbClr val="FF0000"/>
                </a:solidFill>
                <a:latin typeface="Consolas"/>
                <a:ea typeface="Times New Roman"/>
              </a:rPr>
              <a:t> Height</a:t>
            </a:r>
            <a:r>
              <a:rPr lang="en-GB" sz="2000" dirty="0" smtClean="0">
                <a:solidFill>
                  <a:srgbClr val="0000FF"/>
                </a:solidFill>
                <a:latin typeface="Consolas"/>
                <a:ea typeface="Times New Roman"/>
              </a:rPr>
              <a:t>="56"</a:t>
            </a:r>
            <a:r>
              <a:rPr lang="en-GB" sz="2000" dirty="0" smtClean="0">
                <a:solidFill>
                  <a:srgbClr val="FF0000"/>
                </a:solidFill>
                <a:latin typeface="Consolas"/>
                <a:ea typeface="Times New Roman"/>
              </a:rPr>
              <a:t> </a:t>
            </a:r>
            <a:r>
              <a:rPr lang="en-GB" sz="2000" dirty="0" err="1" smtClean="0">
                <a:solidFill>
                  <a:srgbClr val="FF0000"/>
                </a:solidFill>
                <a:latin typeface="Consolas"/>
                <a:ea typeface="Times New Roman"/>
              </a:rPr>
              <a:t>HorizontalAlignment</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Center</a:t>
            </a:r>
            <a:r>
              <a:rPr lang="en-GB" sz="2000" dirty="0" smtClean="0">
                <a:solidFill>
                  <a:srgbClr val="0000FF"/>
                </a:solidFill>
                <a:latin typeface="Consolas"/>
                <a:ea typeface="Times New Roman"/>
              </a:rPr>
              <a:t>"</a:t>
            </a:r>
            <a:br>
              <a:rPr lang="en-GB" sz="2000" dirty="0" smtClean="0">
                <a:solidFill>
                  <a:srgbClr val="0000FF"/>
                </a:solidFill>
                <a:latin typeface="Consolas"/>
                <a:ea typeface="Times New Roman"/>
              </a:rPr>
            </a:br>
            <a:r>
              <a:rPr lang="en-GB" sz="2000" dirty="0" smtClean="0">
                <a:solidFill>
                  <a:srgbClr val="FF0000"/>
                </a:solidFill>
                <a:latin typeface="Consolas"/>
                <a:ea typeface="Times New Roman"/>
              </a:rPr>
              <a:t>       Name</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plusTextBlock</a:t>
            </a:r>
            <a:r>
              <a:rPr lang="en-GB" sz="2000" dirty="0" smtClean="0">
                <a:solidFill>
                  <a:srgbClr val="0000FF"/>
                </a:solidFill>
                <a:latin typeface="Consolas"/>
                <a:ea typeface="Times New Roman"/>
              </a:rPr>
              <a:t>"</a:t>
            </a:r>
            <a:r>
              <a:rPr lang="en-GB" sz="2000" dirty="0" smtClean="0">
                <a:solidFill>
                  <a:srgbClr val="FF0000"/>
                </a:solidFill>
                <a:latin typeface="Consolas"/>
                <a:ea typeface="Times New Roman"/>
              </a:rPr>
              <a:t> </a:t>
            </a:r>
            <a:br>
              <a:rPr lang="en-GB" sz="2000" dirty="0" smtClean="0">
                <a:solidFill>
                  <a:srgbClr val="FF0000"/>
                </a:solidFill>
                <a:latin typeface="Consolas"/>
                <a:ea typeface="Times New Roman"/>
              </a:rPr>
            </a:br>
            <a:r>
              <a:rPr lang="en-GB" sz="2000" dirty="0" smtClean="0">
                <a:solidFill>
                  <a:srgbClr val="FF0000"/>
                </a:solidFill>
                <a:latin typeface="Consolas"/>
                <a:ea typeface="Times New Roman"/>
              </a:rPr>
              <a:t>       Text</a:t>
            </a:r>
            <a:r>
              <a:rPr lang="en-GB" sz="2000" dirty="0" smtClean="0">
                <a:solidFill>
                  <a:srgbClr val="0000FF"/>
                </a:solidFill>
                <a:latin typeface="Consolas"/>
                <a:ea typeface="Times New Roman"/>
              </a:rPr>
              <a:t>="+"</a:t>
            </a:r>
            <a:r>
              <a:rPr lang="en-GB" sz="2000" dirty="0" smtClean="0">
                <a:solidFill>
                  <a:srgbClr val="FF0000"/>
                </a:solidFill>
                <a:latin typeface="Consolas"/>
                <a:ea typeface="Times New Roman"/>
              </a:rPr>
              <a:t> </a:t>
            </a:r>
            <a:r>
              <a:rPr lang="en-GB" sz="2000" dirty="0">
                <a:solidFill>
                  <a:srgbClr val="0000FF"/>
                </a:solidFill>
                <a:latin typeface="Consolas"/>
                <a:ea typeface="Times New Roman"/>
              </a:rPr>
              <a:t>... /&gt;</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A31515"/>
                </a:solidFill>
                <a:latin typeface="Consolas"/>
                <a:ea typeface="Times New Roman"/>
              </a:rPr>
              <a:t>    </a:t>
            </a:r>
            <a:r>
              <a:rPr lang="en-GB" sz="2000" dirty="0" smtClean="0">
                <a:solidFill>
                  <a:srgbClr val="0000FF"/>
                </a:solidFill>
                <a:latin typeface="Consolas"/>
                <a:ea typeface="Times New Roman"/>
              </a:rPr>
              <a:t>&lt;</a:t>
            </a:r>
            <a:r>
              <a:rPr lang="en-GB" sz="2000" dirty="0" smtClean="0">
                <a:solidFill>
                  <a:srgbClr val="A31515"/>
                </a:solidFill>
                <a:latin typeface="Consolas"/>
                <a:ea typeface="Times New Roman"/>
              </a:rPr>
              <a:t>TextBox</a:t>
            </a:r>
            <a:r>
              <a:rPr lang="en-GB" sz="2000" dirty="0" smtClean="0">
                <a:solidFill>
                  <a:srgbClr val="FF0000"/>
                </a:solidFill>
                <a:latin typeface="Consolas"/>
                <a:ea typeface="Times New Roman"/>
              </a:rPr>
              <a:t> </a:t>
            </a:r>
            <a:r>
              <a:rPr lang="en-GB" sz="2000" dirty="0" err="1" smtClean="0">
                <a:solidFill>
                  <a:srgbClr val="FF0000"/>
                </a:solidFill>
                <a:latin typeface="Consolas"/>
                <a:ea typeface="Times New Roman"/>
              </a:rPr>
              <a:t>InputScope</a:t>
            </a:r>
            <a:r>
              <a:rPr lang="en-GB" sz="2000" dirty="0" smtClean="0">
                <a:solidFill>
                  <a:srgbClr val="0000FF"/>
                </a:solidFill>
                <a:latin typeface="Consolas"/>
                <a:ea typeface="Times New Roman"/>
              </a:rPr>
              <a:t>="Digits"</a:t>
            </a:r>
            <a:r>
              <a:rPr lang="en-GB" sz="2000" dirty="0" smtClean="0">
                <a:solidFill>
                  <a:srgbClr val="FF0000"/>
                </a:solidFill>
                <a:latin typeface="Consolas"/>
                <a:ea typeface="Times New Roman"/>
              </a:rPr>
              <a:t> Height</a:t>
            </a:r>
            <a:r>
              <a:rPr lang="en-GB" sz="2000" dirty="0" smtClean="0">
                <a:solidFill>
                  <a:srgbClr val="0000FF"/>
                </a:solidFill>
                <a:latin typeface="Consolas"/>
                <a:ea typeface="Times New Roman"/>
              </a:rPr>
              <a:t>="72“</a:t>
            </a:r>
            <a:br>
              <a:rPr lang="en-GB" sz="2000" dirty="0" smtClean="0">
                <a:solidFill>
                  <a:srgbClr val="0000FF"/>
                </a:solidFill>
                <a:latin typeface="Consolas"/>
                <a:ea typeface="Times New Roman"/>
              </a:rPr>
            </a:br>
            <a:r>
              <a:rPr lang="en-GB" sz="2000" dirty="0" smtClean="0">
                <a:solidFill>
                  <a:srgbClr val="0000FF"/>
                </a:solidFill>
                <a:latin typeface="Consolas"/>
                <a:ea typeface="Times New Roman"/>
              </a:rPr>
              <a:t>      </a:t>
            </a:r>
            <a:r>
              <a:rPr lang="en-GB" sz="2000" dirty="0" smtClean="0">
                <a:solidFill>
                  <a:srgbClr val="FF0000"/>
                </a:solidFill>
                <a:latin typeface="Consolas"/>
                <a:ea typeface="Times New Roman"/>
              </a:rPr>
              <a:t> </a:t>
            </a:r>
            <a:r>
              <a:rPr lang="en-GB" sz="2000" dirty="0" err="1" smtClean="0">
                <a:solidFill>
                  <a:srgbClr val="FF0000"/>
                </a:solidFill>
                <a:latin typeface="Consolas"/>
                <a:ea typeface="Times New Roman"/>
              </a:rPr>
              <a:t>HorizontalAlignment</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Center</a:t>
            </a:r>
            <a:r>
              <a:rPr lang="en-GB" sz="2000" dirty="0" smtClean="0">
                <a:solidFill>
                  <a:srgbClr val="0000FF"/>
                </a:solidFill>
                <a:latin typeface="Consolas"/>
                <a:ea typeface="Times New Roman"/>
              </a:rPr>
              <a:t>"</a:t>
            </a:r>
            <a:r>
              <a:rPr lang="en-GB" sz="2000" dirty="0" smtClean="0">
                <a:solidFill>
                  <a:srgbClr val="FF0000"/>
                </a:solidFill>
                <a:latin typeface="Consolas"/>
                <a:ea typeface="Times New Roman"/>
              </a:rPr>
              <a:t/>
            </a:r>
            <a:br>
              <a:rPr lang="en-GB" sz="2000" dirty="0" smtClean="0">
                <a:solidFill>
                  <a:srgbClr val="FF0000"/>
                </a:solidFill>
                <a:latin typeface="Consolas"/>
                <a:ea typeface="Times New Roman"/>
              </a:rPr>
            </a:br>
            <a:r>
              <a:rPr lang="en-GB" sz="2000" dirty="0" smtClean="0">
                <a:solidFill>
                  <a:srgbClr val="FF0000"/>
                </a:solidFill>
                <a:latin typeface="Consolas"/>
                <a:ea typeface="Times New Roman"/>
              </a:rPr>
              <a:t>       Name</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secondNumberTextBox</a:t>
            </a:r>
            <a:r>
              <a:rPr lang="en-GB" sz="2000" dirty="0" smtClean="0">
                <a:solidFill>
                  <a:srgbClr val="0000FF"/>
                </a:solidFill>
                <a:latin typeface="Consolas"/>
                <a:ea typeface="Times New Roman"/>
              </a:rPr>
              <a:t>"</a:t>
            </a:r>
            <a:r>
              <a:rPr lang="en-GB" sz="2000" dirty="0" smtClean="0">
                <a:solidFill>
                  <a:srgbClr val="FF0000"/>
                </a:solidFill>
                <a:latin typeface="Consolas"/>
                <a:ea typeface="Times New Roman"/>
              </a:rPr>
              <a:t> </a:t>
            </a:r>
            <a:r>
              <a:rPr lang="en-GB" sz="2000" dirty="0">
                <a:solidFill>
                  <a:srgbClr val="0000FF"/>
                </a:solidFill>
                <a:latin typeface="Consolas"/>
                <a:ea typeface="Times New Roman"/>
              </a:rPr>
              <a:t>... /&gt;</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A31515"/>
                </a:solidFill>
                <a:latin typeface="Consolas"/>
                <a:ea typeface="Times New Roman"/>
              </a:rPr>
              <a:t>    </a:t>
            </a:r>
            <a:r>
              <a:rPr lang="en-GB" sz="2000" dirty="0" smtClean="0">
                <a:solidFill>
                  <a:srgbClr val="0000FF"/>
                </a:solidFill>
                <a:latin typeface="Consolas"/>
                <a:ea typeface="Times New Roman"/>
              </a:rPr>
              <a:t>&lt;</a:t>
            </a:r>
            <a:r>
              <a:rPr lang="en-GB" sz="2000" dirty="0" err="1" smtClean="0">
                <a:solidFill>
                  <a:srgbClr val="A31515"/>
                </a:solidFill>
                <a:latin typeface="Consolas"/>
                <a:ea typeface="Times New Roman"/>
              </a:rPr>
              <a:t>TextBlock</a:t>
            </a:r>
            <a:r>
              <a:rPr lang="en-GB" sz="2000" dirty="0" smtClean="0">
                <a:solidFill>
                  <a:srgbClr val="FF0000"/>
                </a:solidFill>
                <a:latin typeface="Consolas"/>
                <a:ea typeface="Times New Roman"/>
              </a:rPr>
              <a:t> Height</a:t>
            </a:r>
            <a:r>
              <a:rPr lang="en-GB" sz="2000" dirty="0" smtClean="0">
                <a:solidFill>
                  <a:srgbClr val="0000FF"/>
                </a:solidFill>
                <a:latin typeface="Consolas"/>
                <a:ea typeface="Times New Roman"/>
              </a:rPr>
              <a:t>="46"</a:t>
            </a:r>
            <a:r>
              <a:rPr lang="en-GB" sz="2000" dirty="0" smtClean="0">
                <a:solidFill>
                  <a:srgbClr val="FF0000"/>
                </a:solidFill>
                <a:latin typeface="Consolas"/>
                <a:ea typeface="Times New Roman"/>
              </a:rPr>
              <a:t> </a:t>
            </a:r>
            <a:r>
              <a:rPr lang="en-GB" sz="2000" dirty="0" err="1" smtClean="0">
                <a:solidFill>
                  <a:srgbClr val="FF0000"/>
                </a:solidFill>
                <a:latin typeface="Consolas"/>
                <a:ea typeface="Times New Roman"/>
              </a:rPr>
              <a:t>HorizontalAlignment</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Center</a:t>
            </a:r>
            <a:r>
              <a:rPr lang="en-GB" sz="2000" dirty="0" smtClean="0">
                <a:solidFill>
                  <a:srgbClr val="0000FF"/>
                </a:solidFill>
                <a:latin typeface="Consolas"/>
                <a:ea typeface="Times New Roman"/>
              </a:rPr>
              <a:t>"</a:t>
            </a:r>
            <a:br>
              <a:rPr lang="en-GB" sz="2000" dirty="0" smtClean="0">
                <a:solidFill>
                  <a:srgbClr val="0000FF"/>
                </a:solidFill>
                <a:latin typeface="Consolas"/>
                <a:ea typeface="Times New Roman"/>
              </a:rPr>
            </a:br>
            <a:r>
              <a:rPr lang="en-GB" sz="2000" dirty="0" smtClean="0">
                <a:solidFill>
                  <a:srgbClr val="FF0000"/>
                </a:solidFill>
                <a:latin typeface="Consolas"/>
                <a:ea typeface="Times New Roman"/>
              </a:rPr>
              <a:t>       Name</a:t>
            </a:r>
            <a:r>
              <a:rPr lang="en-GB" sz="2000" dirty="0" smtClean="0">
                <a:solidFill>
                  <a:srgbClr val="0000FF"/>
                </a:solidFill>
                <a:latin typeface="Consolas"/>
                <a:ea typeface="Times New Roman"/>
              </a:rPr>
              <a:t>="</a:t>
            </a:r>
            <a:r>
              <a:rPr lang="en-GB" sz="2000" dirty="0" err="1" smtClean="0">
                <a:solidFill>
                  <a:srgbClr val="0000FF"/>
                </a:solidFill>
                <a:latin typeface="Consolas"/>
                <a:ea typeface="Times New Roman"/>
              </a:rPr>
              <a:t>resultTextBlock</a:t>
            </a:r>
            <a:r>
              <a:rPr lang="en-GB" sz="2000" dirty="0" smtClean="0">
                <a:solidFill>
                  <a:srgbClr val="0000FF"/>
                </a:solidFill>
                <a:latin typeface="Consolas"/>
                <a:ea typeface="Times New Roman"/>
              </a:rPr>
              <a:t>"</a:t>
            </a:r>
            <a:r>
              <a:rPr lang="en-GB" sz="2000" dirty="0">
                <a:solidFill>
                  <a:srgbClr val="0000FF"/>
                </a:solidFill>
                <a:latin typeface="Consolas"/>
                <a:ea typeface="Times New Roman"/>
              </a:rPr>
              <a:t> ... /&gt;</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FF"/>
                </a:solidFill>
                <a:latin typeface="Consolas"/>
                <a:ea typeface="Times New Roman"/>
              </a:rPr>
              <a:t>&lt;/</a:t>
            </a:r>
            <a:r>
              <a:rPr lang="en-GB" sz="2000" dirty="0" err="1" smtClean="0">
                <a:solidFill>
                  <a:srgbClr val="A31515"/>
                </a:solidFill>
                <a:latin typeface="Consolas"/>
                <a:ea typeface="Times New Roman"/>
              </a:rPr>
              <a:t>StackPanel</a:t>
            </a:r>
            <a:r>
              <a:rPr lang="en-GB" sz="2000" dirty="0" smtClean="0">
                <a:solidFill>
                  <a:srgbClr val="0000FF"/>
                </a:solidFill>
                <a:latin typeface="Consolas"/>
                <a:ea typeface="Times New Roman"/>
              </a:rPr>
              <a:t>&gt;</a:t>
            </a:r>
            <a:endParaRPr lang="en-GB" sz="2000" dirty="0">
              <a:solidFill>
                <a:srgbClr val="000000"/>
              </a:solidFill>
              <a:effectLst/>
              <a:latin typeface="Consolas"/>
              <a:ea typeface="Times New Roman"/>
            </a:endParaRPr>
          </a:p>
        </p:txBody>
      </p:sp>
      <p:sp>
        <p:nvSpPr>
          <p:cNvPr id="6" name="Content Placeholder 5"/>
          <p:cNvSpPr>
            <a:spLocks noGrp="1"/>
          </p:cNvSpPr>
          <p:nvPr>
            <p:ph idx="1"/>
          </p:nvPr>
        </p:nvSpPr>
        <p:spPr>
          <a:xfrm>
            <a:off x="380770" y="5053727"/>
            <a:ext cx="8363938" cy="1495794"/>
          </a:xfrm>
        </p:spPr>
        <p:txBody>
          <a:bodyPr/>
          <a:lstStyle/>
          <a:p>
            <a:r>
              <a:rPr lang="ru-RU" dirty="0" smtClean="0"/>
              <a:t>Элемент</a:t>
            </a:r>
            <a:r>
              <a:rPr lang="en-GB" dirty="0" smtClean="0"/>
              <a:t> </a:t>
            </a:r>
            <a:r>
              <a:rPr lang="en-GB" dirty="0" err="1" smtClean="0">
                <a:latin typeface="Consolas" pitchFamily="49" charset="0"/>
                <a:cs typeface="Consolas" pitchFamily="49" charset="0"/>
              </a:rPr>
              <a:t>StackPanel</a:t>
            </a:r>
            <a:r>
              <a:rPr lang="en-GB" dirty="0" smtClean="0"/>
              <a:t> </a:t>
            </a:r>
            <a:r>
              <a:rPr lang="ru-RU" dirty="0" smtClean="0"/>
              <a:t>выводит вложенные элементы в том порядке, в каком они описываются в </a:t>
            </a:r>
            <a:r>
              <a:rPr lang="en-US" dirty="0" smtClean="0"/>
              <a:t>XAML-</a:t>
            </a:r>
            <a:r>
              <a:rPr lang="ru-RU" dirty="0" smtClean="0"/>
              <a:t>коде</a:t>
            </a:r>
            <a:endParaRPr lang="en-GB" dirty="0"/>
          </a:p>
        </p:txBody>
      </p:sp>
    </p:spTree>
    <p:extLst>
      <p:ext uri="{BB962C8B-B14F-4D97-AF65-F5344CB8AC3E}">
        <p14:creationId xmlns:p14="http://schemas.microsoft.com/office/powerpoint/2010/main" val="4146754117"/>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363938" cy="5318379"/>
          </a:xfrm>
        </p:spPr>
        <p:txBody>
          <a:bodyPr/>
          <a:lstStyle/>
          <a:p>
            <a:r>
              <a:rPr lang="ru-RU" dirty="0" smtClean="0"/>
              <a:t>Приложения </a:t>
            </a:r>
            <a:r>
              <a:rPr lang="en-GB" dirty="0" smtClean="0"/>
              <a:t>Windows Phone </a:t>
            </a:r>
            <a:r>
              <a:rPr lang="ru-RU" dirty="0" smtClean="0"/>
              <a:t>могут работать в альбомной и/или книжной ориентации</a:t>
            </a:r>
            <a:endParaRPr lang="en-GB" dirty="0" smtClean="0"/>
          </a:p>
          <a:p>
            <a:r>
              <a:rPr lang="ru-RU" dirty="0" smtClean="0"/>
              <a:t>Можно установить поддерживаемый тип ориентации отдельно для каждой страницы</a:t>
            </a:r>
          </a:p>
          <a:p>
            <a:r>
              <a:rPr lang="ru-RU" dirty="0" smtClean="0"/>
              <a:t>Приложения используют событие изменения ориентации устройства</a:t>
            </a:r>
          </a:p>
          <a:p>
            <a:r>
              <a:rPr lang="ru-RU" dirty="0" smtClean="0"/>
              <a:t>Контейнеры автоматически располагают элементы при изменении ориентации</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62</a:t>
            </a:fld>
            <a:endParaRPr lang="en-US" dirty="0"/>
          </a:p>
        </p:txBody>
      </p:sp>
    </p:spTree>
    <p:extLst>
      <p:ext uri="{BB962C8B-B14F-4D97-AF65-F5344CB8AC3E}">
        <p14:creationId xmlns:p14="http://schemas.microsoft.com/office/powerpoint/2010/main" val="1219273768"/>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a:t>
            </a:r>
            <a:r>
              <a:rPr lang="en-GB" dirty="0" smtClean="0"/>
              <a:t> 4.4</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a:xfrm>
            <a:off x="555737" y="2924048"/>
            <a:ext cx="5167145" cy="1098296"/>
          </a:xfrm>
        </p:spPr>
        <p:txBody>
          <a:bodyPr/>
          <a:lstStyle/>
          <a:p>
            <a:r>
              <a:rPr lang="ru-RU" dirty="0"/>
              <a:t>Отображение списков данных</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63</a:t>
            </a:fld>
            <a:endParaRPr lang="en-US" dirty="0"/>
          </a:p>
        </p:txBody>
      </p:sp>
    </p:spTree>
    <p:extLst>
      <p:ext uri="{BB962C8B-B14F-4D97-AF65-F5344CB8AC3E}">
        <p14:creationId xmlns:p14="http://schemas.microsoft.com/office/powerpoint/2010/main" val="1833699159"/>
      </p:ext>
    </p:extLst>
  </p:cSld>
  <p:clrMapOvr>
    <a:masterClrMapping/>
  </p:clrMapOvr>
  <p:transition spd="slow">
    <p:pu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3933384"/>
          </a:xfrm>
        </p:spPr>
        <p:txBody>
          <a:bodyPr>
            <a:spAutoFit/>
          </a:bodyPr>
          <a:lstStyle/>
          <a:p>
            <a:r>
              <a:rPr lang="ru-RU" dirty="0" smtClean="0"/>
              <a:t>Создание списков данных</a:t>
            </a:r>
            <a:endParaRPr lang="en-GB" dirty="0" smtClean="0"/>
          </a:p>
          <a:p>
            <a:r>
              <a:rPr lang="ru-RU" dirty="0"/>
              <a:t>Использование элемента </a:t>
            </a:r>
            <a:r>
              <a:rPr lang="ru-RU" dirty="0" err="1" smtClean="0">
                <a:latin typeface="Consolas" pitchFamily="49" charset="0"/>
                <a:cs typeface="Consolas" pitchFamily="49" charset="0"/>
              </a:rPr>
              <a:t>StackPanel</a:t>
            </a:r>
            <a:r>
              <a:rPr lang="en-US" dirty="0"/>
              <a:t/>
            </a:r>
            <a:br>
              <a:rPr lang="en-US" dirty="0"/>
            </a:br>
            <a:r>
              <a:rPr lang="ru-RU" dirty="0" smtClean="0"/>
              <a:t>для </a:t>
            </a:r>
            <a:r>
              <a:rPr lang="ru-RU" dirty="0"/>
              <a:t>вывода списка на </a:t>
            </a:r>
            <a:r>
              <a:rPr lang="ru-RU" dirty="0" smtClean="0"/>
              <a:t>экран</a:t>
            </a:r>
          </a:p>
          <a:p>
            <a:r>
              <a:rPr lang="ru-RU" dirty="0"/>
              <a:t>Использование элемента </a:t>
            </a:r>
            <a:r>
              <a:rPr lang="ru-RU" dirty="0" err="1" smtClean="0">
                <a:latin typeface="Consolas" pitchFamily="49" charset="0"/>
                <a:cs typeface="Consolas" pitchFamily="49" charset="0"/>
              </a:rPr>
              <a:t>ListBox</a:t>
            </a:r>
            <a:r>
              <a:rPr lang="en-US" dirty="0"/>
              <a:t/>
            </a:r>
            <a:br>
              <a:rPr lang="en-US" dirty="0"/>
            </a:br>
            <a:r>
              <a:rPr lang="ru-RU" dirty="0" smtClean="0"/>
              <a:t>для </a:t>
            </a:r>
            <a:r>
              <a:rPr lang="ru-RU" dirty="0"/>
              <a:t>отображения списка </a:t>
            </a:r>
            <a:r>
              <a:rPr lang="ru-RU" dirty="0" smtClean="0"/>
              <a:t>элементов</a:t>
            </a:r>
          </a:p>
          <a:p>
            <a:r>
              <a:rPr lang="ru-RU" dirty="0" smtClean="0"/>
              <a:t>Использование шаблонов данных</a:t>
            </a:r>
            <a:endParaRPr lang="en-GB" dirty="0" smtClean="0"/>
          </a:p>
          <a:p>
            <a:r>
              <a:rPr lang="ru-RU" dirty="0" smtClean="0"/>
              <a:t>События выбора элемента</a:t>
            </a:r>
            <a:endParaRPr lang="en-GB" dirty="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64</a:t>
            </a:fld>
            <a:endParaRPr lang="en-US" dirty="0"/>
          </a:p>
        </p:txBody>
      </p:sp>
    </p:spTree>
    <p:extLst>
      <p:ext uri="{BB962C8B-B14F-4D97-AF65-F5344CB8AC3E}">
        <p14:creationId xmlns:p14="http://schemas.microsoft.com/office/powerpoint/2010/main" val="677683064"/>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Списки данных в приложениях</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a:t>Часто в приложениях необходимо выводить списки каких-либо </a:t>
            </a:r>
            <a:r>
              <a:rPr lang="ru-RU" dirty="0" smtClean="0"/>
              <a:t>объектов</a:t>
            </a:r>
          </a:p>
          <a:p>
            <a:r>
              <a:rPr lang="ru-RU" dirty="0"/>
              <a:t>Для этого необходимы специальные средства, предусматривающие отображение списочных данных</a:t>
            </a:r>
            <a:endParaRPr lang="en-GB" dirty="0" smtClean="0"/>
          </a:p>
          <a:p>
            <a:r>
              <a:rPr lang="ru-RU" dirty="0" smtClean="0"/>
              <a:t>Чтобы отобразить список данных</a:t>
            </a:r>
            <a:br>
              <a:rPr lang="ru-RU" dirty="0" smtClean="0"/>
            </a:br>
            <a:r>
              <a:rPr lang="ru-RU" dirty="0" smtClean="0"/>
              <a:t>в приложении требуется подготовить содержание элементов списка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65</a:t>
            </a:fld>
            <a:endParaRPr lang="en-US" dirty="0"/>
          </a:p>
        </p:txBody>
      </p:sp>
    </p:spTree>
    <p:extLst>
      <p:ext uri="{BB962C8B-B14F-4D97-AF65-F5344CB8AC3E}">
        <p14:creationId xmlns:p14="http://schemas.microsoft.com/office/powerpoint/2010/main" val="3293354234"/>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a:t>
            </a:r>
            <a:r>
              <a:rPr lang="en-GB" dirty="0" smtClean="0"/>
              <a:t> Customer</a:t>
            </a:r>
            <a:endParaRPr lang="en-GB" dirty="0"/>
          </a:p>
        </p:txBody>
      </p:sp>
      <p:sp>
        <p:nvSpPr>
          <p:cNvPr id="3" name="Content Placeholder 2"/>
          <p:cNvSpPr>
            <a:spLocks noGrp="1"/>
          </p:cNvSpPr>
          <p:nvPr>
            <p:ph idx="1"/>
          </p:nvPr>
        </p:nvSpPr>
        <p:spPr>
          <a:xfrm>
            <a:off x="397473" y="5658661"/>
            <a:ext cx="8363938" cy="997196"/>
          </a:xfrm>
        </p:spPr>
        <p:txBody>
          <a:bodyPr/>
          <a:lstStyle/>
          <a:p>
            <a:r>
              <a:rPr lang="ru-RU" dirty="0" smtClean="0"/>
              <a:t>Класс</a:t>
            </a:r>
            <a:r>
              <a:rPr lang="en-GB" dirty="0" smtClean="0"/>
              <a:t> </a:t>
            </a:r>
            <a:r>
              <a:rPr lang="en-GB" dirty="0" smtClean="0">
                <a:latin typeface="Consolas" pitchFamily="49" charset="0"/>
                <a:cs typeface="Consolas" pitchFamily="49" charset="0"/>
              </a:rPr>
              <a:t>Customer</a:t>
            </a:r>
            <a:r>
              <a:rPr lang="en-GB" dirty="0" smtClean="0"/>
              <a:t> </a:t>
            </a:r>
            <a:r>
              <a:rPr lang="ru-RU" dirty="0" smtClean="0"/>
              <a:t>будет содержать данные об одном клиенте</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66</a:t>
            </a:fld>
            <a:endParaRPr lang="en-US" dirty="0"/>
          </a:p>
        </p:txBody>
      </p:sp>
      <p:sp>
        <p:nvSpPr>
          <p:cNvPr id="5" name="Rectangle 4"/>
          <p:cNvSpPr/>
          <p:nvPr/>
        </p:nvSpPr>
        <p:spPr>
          <a:xfrm>
            <a:off x="380998" y="1235468"/>
            <a:ext cx="8380413" cy="440120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public</a:t>
            </a:r>
            <a:r>
              <a:rPr lang="en-GB" sz="2000" dirty="0">
                <a:solidFill>
                  <a:prstClr val="black"/>
                </a:solidFill>
                <a:latin typeface="Consolas"/>
              </a:rPr>
              <a:t> </a:t>
            </a:r>
            <a:r>
              <a:rPr lang="en-GB" sz="2000" dirty="0">
                <a:solidFill>
                  <a:srgbClr val="0000FF"/>
                </a:solidFill>
                <a:latin typeface="Consolas"/>
              </a:rPr>
              <a:t>class</a:t>
            </a:r>
            <a:r>
              <a:rPr lang="en-GB" sz="2000" dirty="0">
                <a:solidFill>
                  <a:prstClr val="black"/>
                </a:solidFill>
                <a:latin typeface="Consolas"/>
              </a:rPr>
              <a:t> </a:t>
            </a:r>
            <a:r>
              <a:rPr lang="en-GB" sz="2000" dirty="0">
                <a:solidFill>
                  <a:srgbClr val="2B91AF"/>
                </a:solidFill>
                <a:latin typeface="Consolas"/>
              </a:rPr>
              <a:t>Customer</a:t>
            </a:r>
            <a:endParaRPr lang="en-GB" sz="2000" dirty="0">
              <a:solidFill>
                <a:prstClr val="black"/>
              </a:solidFill>
              <a:latin typeface="Consolas"/>
            </a:endParaRPr>
          </a:p>
          <a:p>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public</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Name { </a:t>
            </a:r>
            <a:r>
              <a:rPr lang="en-GB" sz="2000" dirty="0">
                <a:solidFill>
                  <a:srgbClr val="0000FF"/>
                </a:solidFill>
                <a:latin typeface="Consolas"/>
              </a:rPr>
              <a:t>get</a:t>
            </a:r>
            <a:r>
              <a:rPr lang="en-GB" sz="2000" dirty="0">
                <a:solidFill>
                  <a:prstClr val="black"/>
                </a:solidFill>
                <a:latin typeface="Consolas"/>
              </a:rPr>
              <a:t>; </a:t>
            </a:r>
            <a:r>
              <a:rPr lang="en-GB" sz="2000" dirty="0">
                <a:solidFill>
                  <a:srgbClr val="0000FF"/>
                </a:solidFill>
                <a:latin typeface="Consolas"/>
              </a:rPr>
              <a:t>set</a:t>
            </a:r>
            <a:r>
              <a:rPr lang="en-GB" sz="2000" dirty="0">
                <a:solidFill>
                  <a:prstClr val="black"/>
                </a:solidFill>
                <a:latin typeface="Consolas"/>
              </a:rPr>
              <a:t>; }</a:t>
            </a:r>
          </a:p>
          <a:p>
            <a:r>
              <a:rPr lang="en-GB" sz="2000" dirty="0">
                <a:solidFill>
                  <a:prstClr val="black"/>
                </a:solidFill>
                <a:latin typeface="Consolas"/>
              </a:rPr>
              <a:t>    </a:t>
            </a:r>
            <a:r>
              <a:rPr lang="en-GB" sz="2000" dirty="0">
                <a:solidFill>
                  <a:srgbClr val="0000FF"/>
                </a:solidFill>
                <a:latin typeface="Consolas"/>
              </a:rPr>
              <a:t>public</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Address { </a:t>
            </a:r>
            <a:r>
              <a:rPr lang="en-GB" sz="2000" dirty="0">
                <a:solidFill>
                  <a:srgbClr val="0000FF"/>
                </a:solidFill>
                <a:latin typeface="Consolas"/>
              </a:rPr>
              <a:t>get</a:t>
            </a:r>
            <a:r>
              <a:rPr lang="en-GB" sz="2000" dirty="0">
                <a:solidFill>
                  <a:prstClr val="black"/>
                </a:solidFill>
                <a:latin typeface="Consolas"/>
              </a:rPr>
              <a:t>; </a:t>
            </a:r>
            <a:r>
              <a:rPr lang="en-GB" sz="2000" dirty="0">
                <a:solidFill>
                  <a:srgbClr val="0000FF"/>
                </a:solidFill>
                <a:latin typeface="Consolas"/>
              </a:rPr>
              <a:t>set</a:t>
            </a:r>
            <a:r>
              <a:rPr lang="en-GB" sz="2000" dirty="0">
                <a:solidFill>
                  <a:prstClr val="black"/>
                </a:solidFill>
                <a:latin typeface="Consolas"/>
              </a:rPr>
              <a:t>; }</a:t>
            </a:r>
          </a:p>
          <a:p>
            <a:r>
              <a:rPr lang="en-GB" sz="2000" dirty="0">
                <a:solidFill>
                  <a:prstClr val="black"/>
                </a:solidFill>
                <a:latin typeface="Consolas"/>
              </a:rPr>
              <a:t>    </a:t>
            </a:r>
            <a:r>
              <a:rPr lang="en-GB" sz="2000" dirty="0">
                <a:solidFill>
                  <a:srgbClr val="0000FF"/>
                </a:solidFill>
                <a:latin typeface="Consolas"/>
              </a:rPr>
              <a:t>public</a:t>
            </a:r>
            <a:r>
              <a:rPr lang="en-GB" sz="2000" dirty="0">
                <a:solidFill>
                  <a:prstClr val="black"/>
                </a:solidFill>
                <a:latin typeface="Consolas"/>
              </a:rPr>
              <a:t> </a:t>
            </a:r>
            <a:r>
              <a:rPr lang="en-GB" sz="2000" dirty="0" err="1">
                <a:solidFill>
                  <a:srgbClr val="0000FF"/>
                </a:solidFill>
                <a:latin typeface="Consolas"/>
              </a:rPr>
              <a:t>int</a:t>
            </a:r>
            <a:r>
              <a:rPr lang="en-GB" sz="2000" dirty="0">
                <a:solidFill>
                  <a:prstClr val="black"/>
                </a:solidFill>
                <a:latin typeface="Consolas"/>
              </a:rPr>
              <a:t> ID { </a:t>
            </a:r>
            <a:r>
              <a:rPr lang="en-GB" sz="2000" dirty="0">
                <a:solidFill>
                  <a:srgbClr val="0000FF"/>
                </a:solidFill>
                <a:latin typeface="Consolas"/>
              </a:rPr>
              <a:t>get</a:t>
            </a:r>
            <a:r>
              <a:rPr lang="en-GB" sz="2000" dirty="0">
                <a:solidFill>
                  <a:prstClr val="black"/>
                </a:solidFill>
                <a:latin typeface="Consolas"/>
              </a:rPr>
              <a:t>; </a:t>
            </a:r>
            <a:r>
              <a:rPr lang="en-GB" sz="2000" dirty="0">
                <a:solidFill>
                  <a:srgbClr val="0000FF"/>
                </a:solidFill>
                <a:latin typeface="Consolas"/>
              </a:rPr>
              <a:t>set</a:t>
            </a:r>
            <a:r>
              <a:rPr lang="en-GB" sz="2000" dirty="0">
                <a:solidFill>
                  <a:prstClr val="black"/>
                </a:solidFill>
                <a:latin typeface="Consolas"/>
              </a:rPr>
              <a:t>; }</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public</a:t>
            </a:r>
            <a:r>
              <a:rPr lang="en-GB" sz="2000" dirty="0">
                <a:solidFill>
                  <a:prstClr val="black"/>
                </a:solidFill>
                <a:latin typeface="Consolas"/>
              </a:rPr>
              <a:t> Customer(</a:t>
            </a:r>
            <a:r>
              <a:rPr lang="en-GB" sz="2000" dirty="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inName</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inAddress</a:t>
            </a:r>
            <a:r>
              <a:rPr lang="en-GB" sz="2000" dirty="0">
                <a:solidFill>
                  <a:prstClr val="black"/>
                </a:solidFill>
                <a:latin typeface="Consolas"/>
              </a:rPr>
              <a:t>, </a:t>
            </a:r>
            <a:r>
              <a:rPr lang="en-GB" sz="2000" dirty="0" smtClean="0">
                <a:solidFill>
                  <a:prstClr val="black"/>
                </a:solidFill>
                <a:latin typeface="Consolas"/>
              </a:rPr>
              <a:t/>
            </a:r>
            <a:br>
              <a:rPr lang="en-GB" sz="2000" dirty="0" smtClean="0">
                <a:solidFill>
                  <a:prstClr val="black"/>
                </a:solidFill>
                <a:latin typeface="Consolas"/>
              </a:rPr>
            </a:br>
            <a:r>
              <a:rPr lang="en-GB" sz="2000" dirty="0" smtClean="0">
                <a:solidFill>
                  <a:prstClr val="black"/>
                </a:solidFill>
                <a:latin typeface="Consolas"/>
              </a:rPr>
              <a:t>                                                </a:t>
            </a:r>
            <a:r>
              <a:rPr lang="en-GB" sz="2000" dirty="0" err="1" smtClean="0">
                <a:solidFill>
                  <a:srgbClr val="0000FF"/>
                </a:solidFill>
                <a:latin typeface="Consolas"/>
              </a:rPr>
              <a:t>int</a:t>
            </a:r>
            <a:r>
              <a:rPr lang="en-GB" sz="2000" dirty="0" smtClean="0">
                <a:solidFill>
                  <a:prstClr val="black"/>
                </a:solidFill>
                <a:latin typeface="Consolas"/>
              </a:rPr>
              <a:t> </a:t>
            </a:r>
            <a:r>
              <a:rPr lang="en-GB" sz="2000" dirty="0" err="1">
                <a:solidFill>
                  <a:prstClr val="black"/>
                </a:solidFill>
                <a:latin typeface="Consolas"/>
              </a:rPr>
              <a:t>inID</a:t>
            </a:r>
            <a:r>
              <a:rPr lang="en-GB" sz="2000" dirty="0">
                <a:solidFill>
                  <a:prstClr val="black"/>
                </a:solidFill>
                <a:latin typeface="Consolas"/>
              </a:rPr>
              <a:t>)</a:t>
            </a:r>
          </a:p>
          <a:p>
            <a:r>
              <a:rPr lang="en-GB" sz="2000" dirty="0">
                <a:solidFill>
                  <a:prstClr val="black"/>
                </a:solidFill>
                <a:latin typeface="Consolas"/>
              </a:rPr>
              <a:t>    {</a:t>
            </a:r>
          </a:p>
          <a:p>
            <a:r>
              <a:rPr lang="en-GB" sz="2000" dirty="0">
                <a:solidFill>
                  <a:prstClr val="black"/>
                </a:solidFill>
                <a:latin typeface="Consolas"/>
              </a:rPr>
              <a:t>        Name = </a:t>
            </a:r>
            <a:r>
              <a:rPr lang="en-GB" sz="2000" dirty="0" err="1">
                <a:solidFill>
                  <a:prstClr val="black"/>
                </a:solidFill>
                <a:latin typeface="Consolas"/>
              </a:rPr>
              <a:t>inName</a:t>
            </a:r>
            <a:r>
              <a:rPr lang="en-GB" sz="2000" dirty="0">
                <a:solidFill>
                  <a:prstClr val="black"/>
                </a:solidFill>
                <a:latin typeface="Consolas"/>
              </a:rPr>
              <a:t>;</a:t>
            </a:r>
          </a:p>
          <a:p>
            <a:r>
              <a:rPr lang="en-GB" sz="2000" dirty="0">
                <a:solidFill>
                  <a:prstClr val="black"/>
                </a:solidFill>
                <a:latin typeface="Consolas"/>
              </a:rPr>
              <a:t>        Address = </a:t>
            </a:r>
            <a:r>
              <a:rPr lang="en-GB" sz="2000" dirty="0" err="1">
                <a:solidFill>
                  <a:prstClr val="black"/>
                </a:solidFill>
                <a:latin typeface="Consolas"/>
              </a:rPr>
              <a:t>inAddress</a:t>
            </a:r>
            <a:r>
              <a:rPr lang="en-GB" sz="2000" dirty="0">
                <a:solidFill>
                  <a:prstClr val="black"/>
                </a:solidFill>
                <a:latin typeface="Consolas"/>
              </a:rPr>
              <a:t>;</a:t>
            </a:r>
          </a:p>
          <a:p>
            <a:r>
              <a:rPr lang="en-GB" sz="2000" dirty="0">
                <a:solidFill>
                  <a:prstClr val="black"/>
                </a:solidFill>
                <a:latin typeface="Consolas"/>
              </a:rPr>
              <a:t>        ID = </a:t>
            </a:r>
            <a:r>
              <a:rPr lang="en-GB" sz="2000" dirty="0" err="1">
                <a:solidFill>
                  <a:prstClr val="black"/>
                </a:solidFill>
                <a:latin typeface="Consolas"/>
              </a:rPr>
              <a:t>inID</a:t>
            </a:r>
            <a:r>
              <a:rPr lang="en-GB" sz="2000" dirty="0">
                <a:solidFill>
                  <a:prstClr val="black"/>
                </a:solidFill>
                <a:latin typeface="Consolas"/>
              </a:rPr>
              <a:t>;</a:t>
            </a:r>
          </a:p>
          <a:p>
            <a:r>
              <a:rPr lang="en-GB" sz="2000" dirty="0">
                <a:solidFill>
                  <a:prstClr val="black"/>
                </a:solidFill>
                <a:latin typeface="Consolas"/>
              </a:rPr>
              <a:t>    }</a:t>
            </a:r>
          </a:p>
          <a:p>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1732580946"/>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a:t>
            </a:r>
            <a:r>
              <a:rPr lang="en-GB" dirty="0" smtClean="0"/>
              <a:t> Customers</a:t>
            </a:r>
            <a:endParaRPr lang="en-GB" dirty="0"/>
          </a:p>
        </p:txBody>
      </p:sp>
      <p:sp>
        <p:nvSpPr>
          <p:cNvPr id="3" name="Content Placeholder 2"/>
          <p:cNvSpPr>
            <a:spLocks noGrp="1"/>
          </p:cNvSpPr>
          <p:nvPr>
            <p:ph idx="1"/>
          </p:nvPr>
        </p:nvSpPr>
        <p:spPr>
          <a:xfrm>
            <a:off x="397473" y="5455465"/>
            <a:ext cx="8363938" cy="997196"/>
          </a:xfrm>
        </p:spPr>
        <p:txBody>
          <a:bodyPr/>
          <a:lstStyle/>
          <a:p>
            <a:r>
              <a:rPr lang="ru-RU" dirty="0"/>
              <a:t>Класс</a:t>
            </a:r>
            <a:r>
              <a:rPr lang="en-GB" dirty="0"/>
              <a:t> </a:t>
            </a:r>
            <a:r>
              <a:rPr lang="en-GB" dirty="0" smtClean="0">
                <a:latin typeface="Consolas" pitchFamily="49" charset="0"/>
                <a:cs typeface="Consolas" pitchFamily="49" charset="0"/>
              </a:rPr>
              <a:t>Customers</a:t>
            </a:r>
            <a:r>
              <a:rPr lang="ru-RU" dirty="0" smtClean="0"/>
              <a:t> содержит список клиентов</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67</a:t>
            </a:fld>
            <a:endParaRPr lang="en-US" dirty="0"/>
          </a:p>
        </p:txBody>
      </p:sp>
      <p:sp>
        <p:nvSpPr>
          <p:cNvPr id="5" name="Rectangle 4"/>
          <p:cNvSpPr/>
          <p:nvPr/>
        </p:nvSpPr>
        <p:spPr>
          <a:xfrm>
            <a:off x="380998" y="1235468"/>
            <a:ext cx="8380413" cy="40934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public</a:t>
            </a:r>
            <a:r>
              <a:rPr lang="en-GB" sz="2000" dirty="0">
                <a:solidFill>
                  <a:prstClr val="black"/>
                </a:solidFill>
                <a:latin typeface="Consolas"/>
              </a:rPr>
              <a:t> </a:t>
            </a:r>
            <a:r>
              <a:rPr lang="en-GB" sz="2000" dirty="0">
                <a:solidFill>
                  <a:srgbClr val="0000FF"/>
                </a:solidFill>
                <a:latin typeface="Consolas"/>
              </a:rPr>
              <a:t>class</a:t>
            </a:r>
            <a:r>
              <a:rPr lang="en-GB" sz="2000" dirty="0">
                <a:solidFill>
                  <a:prstClr val="black"/>
                </a:solidFill>
                <a:latin typeface="Consolas"/>
              </a:rPr>
              <a:t> </a:t>
            </a:r>
            <a:r>
              <a:rPr lang="en-GB" sz="2000" dirty="0">
                <a:solidFill>
                  <a:srgbClr val="2B91AF"/>
                </a:solidFill>
                <a:latin typeface="Consolas"/>
              </a:rPr>
              <a:t>Customers</a:t>
            </a:r>
            <a:r>
              <a:rPr lang="en-GB" sz="2000" dirty="0">
                <a:solidFill>
                  <a:prstClr val="black"/>
                </a:solidFill>
                <a:latin typeface="Consolas"/>
              </a:rPr>
              <a:t> </a:t>
            </a:r>
          </a:p>
          <a:p>
            <a:r>
              <a:rPr lang="en-GB" sz="2000" dirty="0">
                <a:solidFill>
                  <a:prstClr val="black"/>
                </a:solidFill>
                <a:latin typeface="Consolas"/>
              </a:rPr>
              <a:t>{</a:t>
            </a:r>
          </a:p>
          <a:p>
            <a:r>
              <a:rPr lang="en-GB" sz="2000" dirty="0">
                <a:solidFill>
                  <a:prstClr val="black"/>
                </a:solidFill>
                <a:latin typeface="Consolas"/>
              </a:rPr>
              <a:t>    </a:t>
            </a:r>
            <a:r>
              <a:rPr lang="en-GB" sz="2000" dirty="0">
                <a:solidFill>
                  <a:srgbClr val="0000FF"/>
                </a:solidFill>
                <a:latin typeface="Consolas"/>
              </a:rPr>
              <a:t>public</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Name { </a:t>
            </a:r>
            <a:r>
              <a:rPr lang="en-GB" sz="2000" dirty="0">
                <a:solidFill>
                  <a:srgbClr val="0000FF"/>
                </a:solidFill>
                <a:latin typeface="Consolas"/>
              </a:rPr>
              <a:t>get</a:t>
            </a:r>
            <a:r>
              <a:rPr lang="en-GB" sz="2000" dirty="0">
                <a:solidFill>
                  <a:prstClr val="black"/>
                </a:solidFill>
                <a:latin typeface="Consolas"/>
              </a:rPr>
              <a:t>; </a:t>
            </a:r>
            <a:r>
              <a:rPr lang="en-GB" sz="2000" dirty="0">
                <a:solidFill>
                  <a:srgbClr val="0000FF"/>
                </a:solidFill>
                <a:latin typeface="Consolas"/>
              </a:rPr>
              <a:t>set</a:t>
            </a:r>
            <a:r>
              <a:rPr lang="en-GB" sz="2000" dirty="0">
                <a:solidFill>
                  <a:prstClr val="black"/>
                </a:solidFill>
                <a:latin typeface="Consolas"/>
              </a:rPr>
              <a:t>; }</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public</a:t>
            </a:r>
            <a:r>
              <a:rPr lang="en-GB" sz="2000" dirty="0">
                <a:solidFill>
                  <a:prstClr val="black"/>
                </a:solidFill>
                <a:latin typeface="Consolas"/>
              </a:rPr>
              <a:t> Customers(</a:t>
            </a:r>
            <a:r>
              <a:rPr lang="en-GB" sz="2000" dirty="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inName</a:t>
            </a:r>
            <a:r>
              <a:rPr lang="en-GB" sz="2000" dirty="0">
                <a:solidFill>
                  <a:prstClr val="black"/>
                </a:solidFill>
                <a:latin typeface="Consolas"/>
              </a:rPr>
              <a:t>)       </a:t>
            </a:r>
          </a:p>
          <a:p>
            <a:r>
              <a:rPr lang="en-GB" sz="2000" dirty="0">
                <a:solidFill>
                  <a:prstClr val="black"/>
                </a:solidFill>
                <a:latin typeface="Consolas"/>
              </a:rPr>
              <a:t>    {</a:t>
            </a:r>
          </a:p>
          <a:p>
            <a:r>
              <a:rPr lang="en-GB" sz="2000" dirty="0">
                <a:solidFill>
                  <a:prstClr val="black"/>
                </a:solidFill>
                <a:latin typeface="Consolas"/>
              </a:rPr>
              <a:t>        Name = </a:t>
            </a:r>
            <a:r>
              <a:rPr lang="en-GB" sz="2000" dirty="0" err="1">
                <a:solidFill>
                  <a:prstClr val="black"/>
                </a:solidFill>
                <a:latin typeface="Consolas"/>
              </a:rPr>
              <a:t>inName</a:t>
            </a:r>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CustomerList</a:t>
            </a:r>
            <a:r>
              <a:rPr lang="en-GB" sz="2000" dirty="0">
                <a:solidFill>
                  <a:prstClr val="black"/>
                </a:solidFill>
                <a:latin typeface="Consolas"/>
              </a:rPr>
              <a:t> = </a:t>
            </a:r>
            <a:r>
              <a:rPr lang="en-GB" sz="2000" dirty="0">
                <a:solidFill>
                  <a:srgbClr val="0000FF"/>
                </a:solidFill>
                <a:latin typeface="Consolas"/>
              </a:rPr>
              <a:t>new</a:t>
            </a:r>
            <a:r>
              <a:rPr lang="en-GB" sz="2000" dirty="0">
                <a:solidFill>
                  <a:prstClr val="black"/>
                </a:solidFill>
                <a:latin typeface="Consolas"/>
              </a:rPr>
              <a:t> </a:t>
            </a:r>
            <a:r>
              <a:rPr lang="en-GB" sz="2000" dirty="0">
                <a:solidFill>
                  <a:srgbClr val="2B91AF"/>
                </a:solidFill>
                <a:latin typeface="Consolas"/>
              </a:rPr>
              <a:t>List</a:t>
            </a:r>
            <a:r>
              <a:rPr lang="en-GB" sz="2000" dirty="0">
                <a:solidFill>
                  <a:prstClr val="black"/>
                </a:solidFill>
                <a:latin typeface="Consolas"/>
              </a:rPr>
              <a:t>&lt;</a:t>
            </a:r>
            <a:r>
              <a:rPr lang="en-GB" sz="2000" dirty="0">
                <a:solidFill>
                  <a:srgbClr val="2B91AF"/>
                </a:solidFill>
                <a:latin typeface="Consolas"/>
              </a:rPr>
              <a:t>Customer</a:t>
            </a:r>
            <a:r>
              <a:rPr lang="en-GB" sz="2000" dirty="0">
                <a:solidFill>
                  <a:prstClr val="black"/>
                </a:solidFill>
                <a:latin typeface="Consolas"/>
              </a:rPr>
              <a:t>&gt;();</a:t>
            </a:r>
          </a:p>
          <a:p>
            <a:r>
              <a:rPr lang="en-GB" sz="2000" dirty="0">
                <a:solidFill>
                  <a:prstClr val="black"/>
                </a:solidFill>
                <a:latin typeface="Consolas"/>
              </a:rPr>
              <a:t>    }</a:t>
            </a:r>
          </a:p>
          <a:p>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public</a:t>
            </a:r>
            <a:r>
              <a:rPr lang="en-GB" sz="2000" dirty="0">
                <a:solidFill>
                  <a:prstClr val="black"/>
                </a:solidFill>
                <a:latin typeface="Consolas"/>
              </a:rPr>
              <a:t> </a:t>
            </a:r>
            <a:r>
              <a:rPr lang="en-GB" sz="2000" dirty="0">
                <a:solidFill>
                  <a:srgbClr val="2B91AF"/>
                </a:solidFill>
                <a:latin typeface="Consolas"/>
              </a:rPr>
              <a:t>List</a:t>
            </a:r>
            <a:r>
              <a:rPr lang="en-GB" sz="2000" dirty="0">
                <a:solidFill>
                  <a:prstClr val="black"/>
                </a:solidFill>
                <a:latin typeface="Consolas"/>
              </a:rPr>
              <a:t>&lt;</a:t>
            </a:r>
            <a:r>
              <a:rPr lang="en-GB" sz="2000" dirty="0">
                <a:solidFill>
                  <a:srgbClr val="2B91AF"/>
                </a:solidFill>
                <a:latin typeface="Consolas"/>
              </a:rPr>
              <a:t>Customer</a:t>
            </a:r>
            <a:r>
              <a:rPr lang="en-GB" sz="2000" dirty="0">
                <a:solidFill>
                  <a:prstClr val="black"/>
                </a:solidFill>
                <a:latin typeface="Consolas"/>
              </a:rPr>
              <a:t>&gt; </a:t>
            </a:r>
            <a:r>
              <a:rPr lang="en-GB" sz="2000" dirty="0" err="1">
                <a:solidFill>
                  <a:prstClr val="black"/>
                </a:solidFill>
                <a:latin typeface="Consolas"/>
              </a:rPr>
              <a:t>CustomerList</a:t>
            </a:r>
            <a:r>
              <a:rPr lang="en-GB" sz="2000" dirty="0">
                <a:solidFill>
                  <a:prstClr val="black"/>
                </a:solidFill>
                <a:latin typeface="Consolas"/>
              </a:rPr>
              <a:t>;</a:t>
            </a:r>
          </a:p>
          <a:p>
            <a:endParaRPr lang="en-GB" sz="2000" dirty="0">
              <a:solidFill>
                <a:prstClr val="black"/>
              </a:solidFill>
              <a:latin typeface="Consolas"/>
            </a:endParaRPr>
          </a:p>
          <a:p>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2819007239"/>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Подготовка тестовых данных</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68</a:t>
            </a:fld>
            <a:endParaRPr lang="en-US" dirty="0"/>
          </a:p>
        </p:txBody>
      </p:sp>
      <p:sp>
        <p:nvSpPr>
          <p:cNvPr id="5" name="Rectangle 4"/>
          <p:cNvSpPr/>
          <p:nvPr/>
        </p:nvSpPr>
        <p:spPr>
          <a:xfrm>
            <a:off x="380998" y="1100004"/>
            <a:ext cx="8380413" cy="470898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public</a:t>
            </a:r>
            <a:r>
              <a:rPr lang="en-GB" sz="2000" dirty="0">
                <a:solidFill>
                  <a:prstClr val="black"/>
                </a:solidFill>
                <a:latin typeface="Consolas"/>
              </a:rPr>
              <a:t> </a:t>
            </a:r>
            <a:r>
              <a:rPr lang="en-GB" sz="2000" dirty="0">
                <a:solidFill>
                  <a:srgbClr val="0000FF"/>
                </a:solidFill>
                <a:latin typeface="Consolas"/>
              </a:rPr>
              <a:t>static</a:t>
            </a:r>
            <a:r>
              <a:rPr lang="en-GB" sz="2000" dirty="0">
                <a:solidFill>
                  <a:prstClr val="black"/>
                </a:solidFill>
                <a:latin typeface="Consolas"/>
              </a:rPr>
              <a:t> </a:t>
            </a:r>
            <a:r>
              <a:rPr lang="en-GB" sz="2000" dirty="0">
                <a:solidFill>
                  <a:srgbClr val="2B91AF"/>
                </a:solidFill>
                <a:latin typeface="Consolas"/>
              </a:rPr>
              <a:t>Customers</a:t>
            </a:r>
            <a:r>
              <a:rPr lang="en-GB" sz="2000" dirty="0">
                <a:solidFill>
                  <a:prstClr val="black"/>
                </a:solidFill>
                <a:latin typeface="Consolas"/>
              </a:rPr>
              <a:t> </a:t>
            </a:r>
            <a:r>
              <a:rPr lang="en-GB" sz="2000" dirty="0" err="1">
                <a:solidFill>
                  <a:prstClr val="black"/>
                </a:solidFill>
                <a:latin typeface="Consolas"/>
              </a:rPr>
              <a:t>MakeTestCustomers</a:t>
            </a:r>
            <a:r>
              <a:rPr lang="en-GB" sz="2000" dirty="0">
                <a:solidFill>
                  <a:prstClr val="black"/>
                </a:solidFill>
                <a:latin typeface="Consolas"/>
              </a:rPr>
              <a:t>()</a:t>
            </a:r>
          </a:p>
          <a:p>
            <a:r>
              <a:rPr lang="en-GB" sz="2000" dirty="0">
                <a:solidFill>
                  <a:prstClr val="black"/>
                </a:solidFill>
                <a:latin typeface="Consolas"/>
              </a:rPr>
              <a:t>{</a:t>
            </a:r>
          </a:p>
          <a:p>
            <a:r>
              <a:rPr lang="en-GB" sz="2000" dirty="0" smtClean="0">
                <a:solidFill>
                  <a:srgbClr val="0000FF"/>
                </a:solidFill>
                <a:latin typeface="Consolas"/>
              </a:rPr>
              <a:t>    </a:t>
            </a:r>
            <a:r>
              <a:rPr lang="en-GB" sz="2000" dirty="0" err="1" smtClean="0">
                <a:solidFill>
                  <a:srgbClr val="0000FF"/>
                </a:solidFill>
                <a:latin typeface="Consolas"/>
              </a:rPr>
              <a:t>int</a:t>
            </a:r>
            <a:r>
              <a:rPr lang="en-GB" sz="2000" dirty="0" smtClean="0">
                <a:solidFill>
                  <a:prstClr val="black"/>
                </a:solidFill>
                <a:latin typeface="Consolas"/>
              </a:rPr>
              <a:t> </a:t>
            </a:r>
            <a:r>
              <a:rPr lang="en-GB" sz="2000" dirty="0">
                <a:solidFill>
                  <a:prstClr val="black"/>
                </a:solidFill>
                <a:latin typeface="Consolas"/>
              </a:rPr>
              <a:t>id = 0</a:t>
            </a:r>
            <a:r>
              <a:rPr lang="en-GB" sz="2000" dirty="0" smtClean="0">
                <a:solidFill>
                  <a:prstClr val="black"/>
                </a:solidFill>
                <a:latin typeface="Consolas"/>
              </a:rPr>
              <a:t>;</a:t>
            </a:r>
            <a:endParaRPr lang="en-GB" sz="2000" dirty="0">
              <a:solidFill>
                <a:prstClr val="black"/>
              </a:solidFill>
              <a:latin typeface="Consolas"/>
            </a:endParaRPr>
          </a:p>
          <a:p>
            <a:r>
              <a:rPr lang="en-GB" sz="2000" dirty="0">
                <a:solidFill>
                  <a:prstClr val="black"/>
                </a:solidFill>
                <a:latin typeface="Consolas"/>
              </a:rPr>
              <a:t>    </a:t>
            </a:r>
            <a:r>
              <a:rPr lang="en-GB" sz="2000" dirty="0" err="1">
                <a:solidFill>
                  <a:srgbClr val="0000FF"/>
                </a:solidFill>
                <a:latin typeface="Consolas"/>
              </a:rPr>
              <a:t>foreach</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lastName</a:t>
            </a:r>
            <a:r>
              <a:rPr lang="en-GB" sz="2000" dirty="0">
                <a:solidFill>
                  <a:prstClr val="black"/>
                </a:solidFill>
                <a:latin typeface="Consolas"/>
              </a:rPr>
              <a:t> </a:t>
            </a:r>
            <a:r>
              <a:rPr lang="en-GB" sz="2000" dirty="0">
                <a:solidFill>
                  <a:srgbClr val="0000FF"/>
                </a:solidFill>
                <a:latin typeface="Consolas"/>
              </a:rPr>
              <a:t>in</a:t>
            </a:r>
            <a:r>
              <a:rPr lang="en-GB" sz="2000" dirty="0">
                <a:solidFill>
                  <a:prstClr val="black"/>
                </a:solidFill>
                <a:latin typeface="Consolas"/>
              </a:rPr>
              <a:t> </a:t>
            </a:r>
            <a:r>
              <a:rPr lang="en-GB" sz="2000" dirty="0" err="1">
                <a:solidFill>
                  <a:prstClr val="black"/>
                </a:solidFill>
                <a:latin typeface="Consolas"/>
              </a:rPr>
              <a:t>lastsNames</a:t>
            </a:r>
            <a:r>
              <a:rPr lang="en-GB" sz="2000" dirty="0" smtClean="0">
                <a:solidFill>
                  <a:prstClr val="black"/>
                </a:solidFill>
                <a:latin typeface="Consolas"/>
              </a:rPr>
              <a:t>) {</a:t>
            </a:r>
            <a:endParaRPr lang="en-GB" sz="2000" dirty="0">
              <a:solidFill>
                <a:prstClr val="black"/>
              </a:solidFill>
              <a:latin typeface="Consolas"/>
            </a:endParaRPr>
          </a:p>
          <a:p>
            <a:r>
              <a:rPr lang="en-GB" sz="2000" dirty="0">
                <a:solidFill>
                  <a:prstClr val="black"/>
                </a:solidFill>
                <a:latin typeface="Consolas"/>
              </a:rPr>
              <a:t>        </a:t>
            </a:r>
            <a:r>
              <a:rPr lang="en-GB" sz="2000" dirty="0" err="1">
                <a:solidFill>
                  <a:srgbClr val="0000FF"/>
                </a:solidFill>
                <a:latin typeface="Consolas"/>
              </a:rPr>
              <a:t>foreach</a:t>
            </a:r>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a:t>
            </a:r>
            <a:r>
              <a:rPr lang="en-GB" sz="2000" dirty="0" err="1">
                <a:solidFill>
                  <a:prstClr val="black"/>
                </a:solidFill>
                <a:latin typeface="Consolas"/>
              </a:rPr>
              <a:t>firstname</a:t>
            </a:r>
            <a:r>
              <a:rPr lang="en-GB" sz="2000" dirty="0">
                <a:solidFill>
                  <a:prstClr val="black"/>
                </a:solidFill>
                <a:latin typeface="Consolas"/>
              </a:rPr>
              <a:t> </a:t>
            </a:r>
            <a:r>
              <a:rPr lang="en-GB" sz="2000" dirty="0">
                <a:solidFill>
                  <a:srgbClr val="0000FF"/>
                </a:solidFill>
                <a:latin typeface="Consolas"/>
              </a:rPr>
              <a:t>in</a:t>
            </a:r>
            <a:r>
              <a:rPr lang="en-GB" sz="2000" dirty="0">
                <a:solidFill>
                  <a:prstClr val="black"/>
                </a:solidFill>
                <a:latin typeface="Consolas"/>
              </a:rPr>
              <a:t> </a:t>
            </a:r>
            <a:r>
              <a:rPr lang="en-GB" sz="2000" dirty="0" err="1">
                <a:solidFill>
                  <a:prstClr val="black"/>
                </a:solidFill>
                <a:latin typeface="Consolas"/>
              </a:rPr>
              <a:t>firstNames</a:t>
            </a:r>
            <a:r>
              <a:rPr lang="en-GB" sz="2000" dirty="0" smtClean="0">
                <a:solidFill>
                  <a:prstClr val="black"/>
                </a:solidFill>
                <a:latin typeface="Consolas"/>
              </a:rPr>
              <a:t>) {</a:t>
            </a:r>
            <a:endParaRPr lang="en-GB" sz="2000" dirty="0">
              <a:solidFill>
                <a:prstClr val="black"/>
              </a:solidFill>
              <a:latin typeface="Consolas"/>
            </a:endParaRPr>
          </a:p>
          <a:p>
            <a:r>
              <a:rPr lang="en-GB" sz="2000" dirty="0">
                <a:solidFill>
                  <a:prstClr val="black"/>
                </a:solidFill>
                <a:latin typeface="Consolas"/>
              </a:rPr>
              <a:t>            </a:t>
            </a:r>
            <a:r>
              <a:rPr lang="en-GB" sz="2000" dirty="0" smtClean="0">
                <a:solidFill>
                  <a:srgbClr val="008000"/>
                </a:solidFill>
                <a:latin typeface="Consolas"/>
              </a:rPr>
              <a:t>//</a:t>
            </a:r>
            <a:r>
              <a:rPr lang="ru-RU" sz="2000" dirty="0" smtClean="0">
                <a:solidFill>
                  <a:srgbClr val="008000"/>
                </a:solidFill>
                <a:latin typeface="Consolas"/>
              </a:rPr>
              <a:t> формирование </a:t>
            </a:r>
            <a:r>
              <a:rPr lang="ru-RU" sz="2000" dirty="0">
                <a:solidFill>
                  <a:srgbClr val="008000"/>
                </a:solidFill>
                <a:latin typeface="Consolas"/>
              </a:rPr>
              <a:t>имени клиента</a:t>
            </a:r>
            <a:endParaRPr lang="en-GB" sz="2000" dirty="0">
              <a:solidFill>
                <a:prstClr val="black"/>
              </a:solidFill>
              <a:latin typeface="Consolas"/>
            </a:endParaRPr>
          </a:p>
          <a:p>
            <a:r>
              <a:rPr lang="en-GB" sz="2000" dirty="0">
                <a:solidFill>
                  <a:prstClr val="black"/>
                </a:solidFill>
                <a:latin typeface="Consolas"/>
              </a:rPr>
              <a:t>            </a:t>
            </a:r>
            <a:r>
              <a:rPr lang="en-GB" sz="2000" dirty="0">
                <a:solidFill>
                  <a:srgbClr val="0000FF"/>
                </a:solidFill>
                <a:latin typeface="Consolas"/>
              </a:rPr>
              <a:t>string</a:t>
            </a:r>
            <a:r>
              <a:rPr lang="en-GB" sz="2000" dirty="0">
                <a:solidFill>
                  <a:prstClr val="black"/>
                </a:solidFill>
                <a:latin typeface="Consolas"/>
              </a:rPr>
              <a:t> name = </a:t>
            </a:r>
            <a:r>
              <a:rPr lang="en-GB" sz="2000" dirty="0" err="1">
                <a:solidFill>
                  <a:prstClr val="black"/>
                </a:solidFill>
                <a:latin typeface="Consolas"/>
              </a:rPr>
              <a:t>firstname</a:t>
            </a:r>
            <a:r>
              <a:rPr lang="en-GB" sz="2000" dirty="0">
                <a:solidFill>
                  <a:prstClr val="black"/>
                </a:solidFill>
                <a:latin typeface="Consolas"/>
              </a:rPr>
              <a:t> + </a:t>
            </a:r>
            <a:r>
              <a:rPr lang="en-GB" sz="2000" dirty="0">
                <a:solidFill>
                  <a:srgbClr val="A31515"/>
                </a:solidFill>
                <a:latin typeface="Consolas"/>
              </a:rPr>
              <a:t>" "</a:t>
            </a:r>
            <a:r>
              <a:rPr lang="en-GB" sz="2000" dirty="0">
                <a:solidFill>
                  <a:prstClr val="black"/>
                </a:solidFill>
                <a:latin typeface="Consolas"/>
              </a:rPr>
              <a:t> + </a:t>
            </a:r>
            <a:r>
              <a:rPr lang="en-GB" sz="2000" dirty="0" err="1">
                <a:solidFill>
                  <a:prstClr val="black"/>
                </a:solidFill>
                <a:latin typeface="Consolas"/>
              </a:rPr>
              <a:t>lastName</a:t>
            </a:r>
            <a:r>
              <a:rPr lang="en-GB" sz="2000" dirty="0">
                <a:solidFill>
                  <a:prstClr val="black"/>
                </a:solidFill>
                <a:latin typeface="Consolas"/>
              </a:rPr>
              <a:t>;</a:t>
            </a:r>
          </a:p>
          <a:p>
            <a:r>
              <a:rPr lang="en-GB" sz="2000" dirty="0">
                <a:solidFill>
                  <a:prstClr val="black"/>
                </a:solidFill>
                <a:latin typeface="Consolas"/>
              </a:rPr>
              <a:t>            </a:t>
            </a:r>
            <a:r>
              <a:rPr lang="en-GB" sz="2000" dirty="0" smtClean="0">
                <a:solidFill>
                  <a:srgbClr val="008000"/>
                </a:solidFill>
                <a:latin typeface="Consolas"/>
              </a:rPr>
              <a:t>//</a:t>
            </a:r>
            <a:r>
              <a:rPr lang="ru-RU" sz="2000" dirty="0">
                <a:solidFill>
                  <a:srgbClr val="008000"/>
                </a:solidFill>
                <a:latin typeface="Consolas"/>
              </a:rPr>
              <a:t> добавление клиента в список</a:t>
            </a:r>
            <a:endParaRPr lang="en-GB" sz="2000" dirty="0">
              <a:solidFill>
                <a:prstClr val="black"/>
              </a:solidFill>
              <a:latin typeface="Consolas"/>
            </a:endParaRPr>
          </a:p>
          <a:p>
            <a:r>
              <a:rPr lang="en-GB" sz="2000" dirty="0">
                <a:solidFill>
                  <a:prstClr val="black"/>
                </a:solidFill>
                <a:latin typeface="Consolas"/>
              </a:rPr>
              <a:t>            </a:t>
            </a:r>
            <a:r>
              <a:rPr lang="en-GB" sz="2000" dirty="0" err="1">
                <a:solidFill>
                  <a:prstClr val="black"/>
                </a:solidFill>
                <a:latin typeface="Consolas"/>
              </a:rPr>
              <a:t>result.CustomerList.Add</a:t>
            </a:r>
            <a:r>
              <a:rPr lang="en-GB" sz="2000" dirty="0">
                <a:solidFill>
                  <a:prstClr val="black"/>
                </a:solidFill>
                <a:latin typeface="Consolas"/>
              </a:rPr>
              <a:t>(</a:t>
            </a:r>
            <a:r>
              <a:rPr lang="en-GB" sz="2000" dirty="0">
                <a:solidFill>
                  <a:srgbClr val="0000FF"/>
                </a:solidFill>
                <a:latin typeface="Consolas"/>
              </a:rPr>
              <a:t>new</a:t>
            </a:r>
            <a:r>
              <a:rPr lang="en-GB" sz="2000" dirty="0">
                <a:solidFill>
                  <a:prstClr val="black"/>
                </a:solidFill>
                <a:latin typeface="Consolas"/>
              </a:rPr>
              <a:t> </a:t>
            </a:r>
            <a:r>
              <a:rPr lang="en-GB" sz="2000" dirty="0">
                <a:solidFill>
                  <a:srgbClr val="2B91AF"/>
                </a:solidFill>
                <a:latin typeface="Consolas"/>
              </a:rPr>
              <a:t>Customer</a:t>
            </a:r>
            <a:r>
              <a:rPr lang="en-GB" sz="2000" dirty="0">
                <a:solidFill>
                  <a:prstClr val="black"/>
                </a:solidFill>
                <a:latin typeface="Consolas"/>
              </a:rPr>
              <a:t>(name, </a:t>
            </a:r>
            <a:r>
              <a:rPr lang="en-GB" sz="2000" dirty="0" smtClean="0">
                <a:solidFill>
                  <a:prstClr val="black"/>
                </a:solidFill>
                <a:latin typeface="Consolas"/>
              </a:rPr>
              <a:t/>
            </a:r>
            <a:br>
              <a:rPr lang="en-GB" sz="2000" dirty="0" smtClean="0">
                <a:solidFill>
                  <a:prstClr val="black"/>
                </a:solidFill>
                <a:latin typeface="Consolas"/>
              </a:rPr>
            </a:br>
            <a:r>
              <a:rPr lang="en-GB" sz="2000" dirty="0" smtClean="0">
                <a:solidFill>
                  <a:prstClr val="black"/>
                </a:solidFill>
                <a:latin typeface="Consolas"/>
              </a:rPr>
              <a:t>                                  name </a:t>
            </a:r>
            <a:r>
              <a:rPr lang="en-GB" sz="2000" dirty="0">
                <a:solidFill>
                  <a:prstClr val="black"/>
                </a:solidFill>
                <a:latin typeface="Consolas"/>
              </a:rPr>
              <a:t>+ </a:t>
            </a:r>
            <a:r>
              <a:rPr lang="en-GB" sz="2000" dirty="0">
                <a:solidFill>
                  <a:srgbClr val="A31515"/>
                </a:solidFill>
                <a:latin typeface="Consolas"/>
              </a:rPr>
              <a:t>"'s House"</a:t>
            </a:r>
            <a:r>
              <a:rPr lang="en-GB" sz="2000" dirty="0">
                <a:solidFill>
                  <a:prstClr val="black"/>
                </a:solidFill>
                <a:latin typeface="Consolas"/>
              </a:rPr>
              <a:t>, id</a:t>
            </a:r>
            <a:r>
              <a:rPr lang="en-GB" sz="2000" dirty="0" smtClean="0">
                <a:solidFill>
                  <a:prstClr val="black"/>
                </a:solidFill>
                <a:latin typeface="Consolas"/>
              </a:rPr>
              <a:t>));</a:t>
            </a:r>
          </a:p>
          <a:p>
            <a:r>
              <a:rPr lang="en-GB" sz="2000" dirty="0" smtClean="0">
                <a:solidFill>
                  <a:prstClr val="black"/>
                </a:solidFill>
                <a:latin typeface="Consolas"/>
              </a:rPr>
              <a:t>            id++;</a:t>
            </a:r>
          </a:p>
          <a:p>
            <a:r>
              <a:rPr lang="en-GB" sz="2000" dirty="0" smtClean="0">
                <a:solidFill>
                  <a:prstClr val="black"/>
                </a:solidFill>
                <a:latin typeface="Consolas"/>
              </a:rPr>
              <a:t>        </a:t>
            </a:r>
            <a:r>
              <a:rPr lang="en-GB" sz="2000" dirty="0">
                <a:solidFill>
                  <a:prstClr val="black"/>
                </a:solidFill>
                <a:latin typeface="Consolas"/>
              </a:rPr>
              <a:t>}</a:t>
            </a:r>
          </a:p>
          <a:p>
            <a:r>
              <a:rPr lang="en-GB" sz="2000" dirty="0">
                <a:solidFill>
                  <a:prstClr val="black"/>
                </a:solidFill>
                <a:latin typeface="Consolas"/>
              </a:rPr>
              <a:t>    }</a:t>
            </a:r>
          </a:p>
          <a:p>
            <a:r>
              <a:rPr lang="en-GB" sz="2000" dirty="0">
                <a:solidFill>
                  <a:prstClr val="black"/>
                </a:solidFill>
                <a:latin typeface="Consolas"/>
              </a:rPr>
              <a:t>    </a:t>
            </a:r>
            <a:r>
              <a:rPr lang="en-GB" sz="2000" dirty="0">
                <a:solidFill>
                  <a:srgbClr val="0000FF"/>
                </a:solidFill>
                <a:latin typeface="Consolas"/>
              </a:rPr>
              <a:t>return</a:t>
            </a:r>
            <a:r>
              <a:rPr lang="en-GB" sz="2000" dirty="0">
                <a:solidFill>
                  <a:prstClr val="black"/>
                </a:solidFill>
                <a:latin typeface="Consolas"/>
              </a:rPr>
              <a:t> result;</a:t>
            </a:r>
          </a:p>
          <a:p>
            <a:r>
              <a:rPr lang="en-GB" sz="2000" dirty="0" smtClean="0">
                <a:solidFill>
                  <a:prstClr val="black"/>
                </a:solidFill>
                <a:latin typeface="Consolas"/>
              </a:rPr>
              <a:t>}</a:t>
            </a:r>
            <a:endParaRPr lang="ru-RU" sz="2000" dirty="0">
              <a:solidFill>
                <a:prstClr val="black"/>
              </a:solidFill>
              <a:latin typeface="Consolas"/>
            </a:endParaRPr>
          </a:p>
        </p:txBody>
      </p:sp>
      <p:sp>
        <p:nvSpPr>
          <p:cNvPr id="6" name="Rectangle 4"/>
          <p:cNvSpPr/>
          <p:nvPr/>
        </p:nvSpPr>
        <p:spPr>
          <a:xfrm>
            <a:off x="380998" y="5807378"/>
            <a:ext cx="8380413" cy="40011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prstClr val="black"/>
                </a:solidFill>
                <a:latin typeface="Consolas"/>
              </a:rPr>
              <a:t>customers</a:t>
            </a:r>
            <a:r>
              <a:rPr lang="en-GB" sz="2000" dirty="0">
                <a:latin typeface="Consolas"/>
              </a:rPr>
              <a:t> = </a:t>
            </a:r>
            <a:r>
              <a:rPr lang="en-GB" sz="2000" dirty="0" err="1">
                <a:solidFill>
                  <a:srgbClr val="2B91AF"/>
                </a:solidFill>
                <a:latin typeface="Consolas"/>
              </a:rPr>
              <a:t>Customers</a:t>
            </a:r>
            <a:r>
              <a:rPr lang="en-GB" sz="2000" dirty="0" err="1">
                <a:solidFill>
                  <a:prstClr val="black"/>
                </a:solidFill>
                <a:latin typeface="Consolas"/>
              </a:rPr>
              <a:t>.MakeTestCustomers</a:t>
            </a:r>
            <a:r>
              <a:rPr lang="en-GB" sz="2000" dirty="0" smtClean="0">
                <a:solidFill>
                  <a:prstClr val="black"/>
                </a:solidFill>
                <a:latin typeface="Consolas"/>
              </a:rPr>
              <a:t>();</a:t>
            </a:r>
            <a:endParaRPr lang="en-GB" sz="2000" dirty="0">
              <a:solidFill>
                <a:prstClr val="black"/>
              </a:solidFill>
              <a:latin typeface="Consolas"/>
            </a:endParaRPr>
          </a:p>
        </p:txBody>
      </p:sp>
    </p:spTree>
    <p:extLst>
      <p:ext uri="{BB962C8B-B14F-4D97-AF65-F5344CB8AC3E}">
        <p14:creationId xmlns:p14="http://schemas.microsoft.com/office/powerpoint/2010/main" val="1564221660"/>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Элемент </a:t>
            </a:r>
            <a:r>
              <a:rPr lang="en-GB" dirty="0" err="1" smtClean="0"/>
              <a:t>StackPanel</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Для вывода списка на экран можно создать элемент </a:t>
            </a:r>
            <a:r>
              <a:rPr lang="en-GB" dirty="0" err="1" smtClean="0">
                <a:latin typeface="Consolas" pitchFamily="49" charset="0"/>
                <a:cs typeface="Consolas" pitchFamily="49" charset="0"/>
              </a:rPr>
              <a:t>StackPanel</a:t>
            </a:r>
            <a:r>
              <a:rPr lang="ru-RU" dirty="0" smtClean="0"/>
              <a:t>, в который поместить все элементы списка</a:t>
            </a:r>
          </a:p>
          <a:p>
            <a:r>
              <a:rPr lang="en-US" dirty="0" smtClean="0"/>
              <a:t>Silverlight </a:t>
            </a:r>
            <a:r>
              <a:rPr lang="ru-RU" dirty="0" smtClean="0"/>
              <a:t>позволяет создавать визуальные элементы во время выполнения программы</a:t>
            </a:r>
          </a:p>
          <a:p>
            <a:r>
              <a:rPr lang="ru-RU" dirty="0" smtClean="0"/>
              <a:t>Для каждого элемента списка можно создать элементы </a:t>
            </a:r>
            <a:r>
              <a:rPr lang="en-GB" dirty="0" err="1" smtClean="0">
                <a:latin typeface="Consolas" pitchFamily="49" charset="0"/>
                <a:cs typeface="Consolas" pitchFamily="49" charset="0"/>
              </a:rPr>
              <a:t>TextBlock</a:t>
            </a:r>
            <a:r>
              <a:rPr lang="ru-RU" dirty="0" smtClean="0"/>
              <a:t>, в которые занести выводимую на экран информацию</a:t>
            </a:r>
          </a:p>
        </p:txBody>
      </p:sp>
      <p:sp>
        <p:nvSpPr>
          <p:cNvPr id="4" name="Slide Number Placeholder 3"/>
          <p:cNvSpPr>
            <a:spLocks noGrp="1"/>
          </p:cNvSpPr>
          <p:nvPr>
            <p:ph type="sldNum" sz="quarter" idx="10"/>
          </p:nvPr>
        </p:nvSpPr>
        <p:spPr/>
        <p:txBody>
          <a:bodyPr/>
          <a:lstStyle/>
          <a:p>
            <a:fld id="{271031BA-9959-4FE2-909F-37D65262A7B4}" type="slidenum">
              <a:rPr lang="en-US" smtClean="0"/>
              <a:pPr/>
              <a:t>69</a:t>
            </a:fld>
            <a:endParaRPr lang="en-US" dirty="0"/>
          </a:p>
        </p:txBody>
      </p:sp>
    </p:spTree>
    <p:extLst>
      <p:ext uri="{BB962C8B-B14F-4D97-AF65-F5344CB8AC3E}">
        <p14:creationId xmlns:p14="http://schemas.microsoft.com/office/powerpoint/2010/main" val="245461553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Использование метода</a:t>
            </a:r>
            <a:r>
              <a:rPr lang="en-GB" dirty="0" smtClean="0"/>
              <a:t> </a:t>
            </a:r>
            <a:r>
              <a:rPr lang="en-GB" dirty="0" err="1" smtClean="0"/>
              <a:t>TryParse</a:t>
            </a:r>
            <a:endParaRPr lang="en-GB" dirty="0"/>
          </a:p>
        </p:txBody>
      </p:sp>
      <p:sp>
        <p:nvSpPr>
          <p:cNvPr id="3" name="Content Placeholder 2"/>
          <p:cNvSpPr>
            <a:spLocks noGrp="1"/>
          </p:cNvSpPr>
          <p:nvPr>
            <p:ph idx="1"/>
          </p:nvPr>
        </p:nvSpPr>
        <p:spPr>
          <a:xfrm>
            <a:off x="380770" y="3294043"/>
            <a:ext cx="8363938" cy="2714589"/>
          </a:xfrm>
        </p:spPr>
        <p:txBody>
          <a:bodyPr/>
          <a:lstStyle/>
          <a:p>
            <a:r>
              <a:rPr lang="ru-RU" dirty="0" smtClean="0"/>
              <a:t>Метод</a:t>
            </a:r>
            <a:r>
              <a:rPr lang="en-GB" dirty="0" smtClean="0"/>
              <a:t> </a:t>
            </a:r>
            <a:r>
              <a:rPr lang="en-GB" dirty="0" err="1">
                <a:latin typeface="Consolas" pitchFamily="49" charset="0"/>
                <a:cs typeface="Consolas" pitchFamily="49" charset="0"/>
              </a:rPr>
              <a:t>TryParse</a:t>
            </a:r>
            <a:r>
              <a:rPr lang="en-GB" dirty="0" smtClean="0"/>
              <a:t> </a:t>
            </a:r>
            <a:r>
              <a:rPr lang="ru-RU" dirty="0" smtClean="0"/>
              <a:t>пытается преобразовать введённый текст в целое число</a:t>
            </a:r>
            <a:endParaRPr lang="en-GB" dirty="0" smtClean="0"/>
          </a:p>
          <a:p>
            <a:r>
              <a:rPr lang="ru-RU" dirty="0" smtClean="0"/>
              <a:t>Если преобразование завершится неудачей, метод вернёт значение </a:t>
            </a:r>
            <a:r>
              <a:rPr lang="en-GB" dirty="0" smtClean="0">
                <a:latin typeface="Consolas" pitchFamily="49" charset="0"/>
                <a:cs typeface="Consolas" pitchFamily="49" charset="0"/>
              </a:rPr>
              <a:t>false</a:t>
            </a:r>
            <a:endParaRPr lang="en-GB" dirty="0">
              <a:latin typeface="Consolas" pitchFamily="49" charset="0"/>
              <a:cs typeface="Consolas" pitchFamily="49" charset="0"/>
            </a:endParaRPr>
          </a:p>
          <a:p>
            <a:r>
              <a:rPr lang="ru-RU" dirty="0" smtClean="0"/>
              <a:t>Этот метод не генерирует исключений</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7</a:t>
            </a:fld>
            <a:endParaRPr lang="en-US" dirty="0"/>
          </a:p>
        </p:txBody>
      </p:sp>
      <p:sp>
        <p:nvSpPr>
          <p:cNvPr id="5" name="Rectangle 4"/>
          <p:cNvSpPr/>
          <p:nvPr/>
        </p:nvSpPr>
        <p:spPr>
          <a:xfrm>
            <a:off x="380999" y="1436616"/>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8900">
              <a:spcBef>
                <a:spcPts val="575"/>
              </a:spcBef>
              <a:spcAft>
                <a:spcPts val="200"/>
              </a:spcAft>
              <a:tabLst>
                <a:tab pos="2430780" algn="l"/>
                <a:tab pos="2790825" algn="l"/>
              </a:tabLst>
            </a:pPr>
            <a:r>
              <a:rPr lang="en-GB" sz="2000" dirty="0">
                <a:solidFill>
                  <a:srgbClr val="0000FF"/>
                </a:solidFill>
                <a:latin typeface="Consolas"/>
                <a:ea typeface="Times New Roman"/>
              </a:rPr>
              <a:t>float</a:t>
            </a:r>
            <a:r>
              <a:rPr lang="en-GB" sz="2000" dirty="0">
                <a:solidFill>
                  <a:srgbClr val="000000"/>
                </a:solidFill>
                <a:latin typeface="Consolas"/>
                <a:ea typeface="Times New Roman"/>
              </a:rPr>
              <a:t> v1 = 0;</a:t>
            </a:r>
            <a:br>
              <a:rPr lang="en-GB" sz="2000" dirty="0">
                <a:solidFill>
                  <a:srgbClr val="000000"/>
                </a:solidFill>
                <a:latin typeface="Consolas"/>
                <a:ea typeface="Times New Roman"/>
              </a:rPr>
            </a:b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int</a:t>
            </a:r>
            <a:r>
              <a:rPr lang="en-GB" sz="2000" dirty="0" err="1">
                <a:solidFill>
                  <a:srgbClr val="000000"/>
                </a:solidFill>
                <a:latin typeface="Consolas"/>
                <a:ea typeface="Times New Roman"/>
              </a:rPr>
              <a:t>.TryParse</a:t>
            </a:r>
            <a:r>
              <a:rPr lang="en-GB" sz="2000" dirty="0">
                <a:solidFill>
                  <a:srgbClr val="000000"/>
                </a:solidFill>
                <a:latin typeface="Consolas"/>
                <a:ea typeface="Times New Roman"/>
              </a:rPr>
              <a:t>(</a:t>
            </a:r>
            <a:r>
              <a:rPr lang="en-GB" sz="2000" dirty="0" err="1">
                <a:solidFill>
                  <a:srgbClr val="000000"/>
                </a:solidFill>
                <a:latin typeface="Consolas"/>
                <a:ea typeface="Times New Roman"/>
              </a:rPr>
              <a:t>firstNumberTextBox.Text</a:t>
            </a:r>
            <a:r>
              <a:rPr lang="en-GB" sz="2000" dirty="0">
                <a:solidFill>
                  <a:srgbClr val="000000"/>
                </a:solidFill>
                <a:latin typeface="Consolas"/>
                <a:ea typeface="Times New Roman"/>
              </a:rPr>
              <a:t>, </a:t>
            </a:r>
            <a:r>
              <a:rPr lang="en-GB" sz="2000" dirty="0">
                <a:solidFill>
                  <a:srgbClr val="0000FF"/>
                </a:solidFill>
                <a:latin typeface="Consolas"/>
                <a:ea typeface="Times New Roman"/>
              </a:rPr>
              <a:t>out</a:t>
            </a:r>
            <a:r>
              <a:rPr lang="en-GB" sz="2000" dirty="0">
                <a:solidFill>
                  <a:srgbClr val="000000"/>
                </a:solidFill>
                <a:latin typeface="Consolas"/>
                <a:ea typeface="Times New Roman"/>
              </a:rPr>
              <a:t> v1)) </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Код для обработки введённого недопустимого значения</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7455298"/>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Тестовые данные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70</a:t>
            </a:fld>
            <a:endParaRPr lang="en-US" dirty="0"/>
          </a:p>
        </p:txBody>
      </p:sp>
      <p:sp>
        <p:nvSpPr>
          <p:cNvPr id="5" name="Rectangle 4"/>
          <p:cNvSpPr/>
          <p:nvPr/>
        </p:nvSpPr>
        <p:spPr>
          <a:xfrm>
            <a:off x="380998" y="1235468"/>
            <a:ext cx="8380413" cy="101566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HorizontalAlignment</a:t>
            </a:r>
            <a:r>
              <a:rPr lang="en-GB" sz="2000" dirty="0">
                <a:solidFill>
                  <a:srgbClr val="0000FF"/>
                </a:solidFill>
                <a:latin typeface="Consolas"/>
                <a:ea typeface="Times New Roman"/>
              </a:rPr>
              <a:t>="Left"</a:t>
            </a:r>
            <a:r>
              <a:rPr lang="en-GB" sz="2000" dirty="0">
                <a:solidFill>
                  <a:srgbClr val="FF0000"/>
                </a:solidFill>
                <a:latin typeface="Consolas"/>
                <a:ea typeface="Times New Roman"/>
              </a:rPr>
              <a:t> </a:t>
            </a:r>
            <a:br>
              <a:rPr lang="en-GB" sz="2000" dirty="0">
                <a:solidFill>
                  <a:srgbClr val="FF0000"/>
                </a:solidFill>
                <a:latin typeface="Consolas"/>
                <a:ea typeface="Times New Roman"/>
              </a:rPr>
            </a:br>
            <a:r>
              <a:rPr lang="en-GB" sz="2000" dirty="0">
                <a:solidFill>
                  <a:srgbClr val="FF0000"/>
                </a:solidFill>
                <a:latin typeface="Consolas"/>
                <a:ea typeface="Times New Roman"/>
              </a:rPr>
              <a:t>  Margin</a:t>
            </a:r>
            <a:r>
              <a:rPr lang="en-GB" sz="2000" dirty="0">
                <a:solidFill>
                  <a:srgbClr val="0000FF"/>
                </a:solidFill>
                <a:latin typeface="Consolas"/>
                <a:ea typeface="Times New Roman"/>
              </a:rPr>
              <a:t>="0,0,0,0"</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customersStackPanel</a:t>
            </a:r>
            <a:r>
              <a:rPr lang="en-GB" sz="2000" dirty="0">
                <a:solidFill>
                  <a:srgbClr val="0000FF"/>
                </a:solidFill>
                <a:latin typeface="Consolas"/>
                <a:ea typeface="Times New Roman"/>
              </a:rPr>
              <a:t>"</a:t>
            </a:r>
            <a:r>
              <a:rPr lang="en-GB" sz="2000" dirty="0">
                <a:solidFill>
                  <a:srgbClr val="FF0000"/>
                </a:solidFill>
                <a:latin typeface="Consolas"/>
                <a:ea typeface="Times New Roman"/>
              </a:rPr>
              <a:t> </a:t>
            </a:r>
            <a:br>
              <a:rPr lang="en-GB" sz="2000" dirty="0">
                <a:solidFill>
                  <a:srgbClr val="FF0000"/>
                </a:solidFill>
                <a:latin typeface="Consolas"/>
                <a:ea typeface="Times New Roman"/>
              </a:rPr>
            </a:br>
            <a:r>
              <a:rPr lang="en-GB" sz="2000" dirty="0">
                <a:solidFill>
                  <a:srgbClr val="FF0000"/>
                </a:solidFill>
                <a:latin typeface="Consolas"/>
                <a:ea typeface="Times New Roman"/>
              </a:rPr>
              <a:t>  </a:t>
            </a:r>
            <a:r>
              <a:rPr lang="en-GB" sz="2000" dirty="0" err="1">
                <a:solidFill>
                  <a:srgbClr val="FF0000"/>
                </a:solidFill>
                <a:latin typeface="Consolas"/>
                <a:ea typeface="Times New Roman"/>
              </a:rPr>
              <a:t>VerticalAlignment</a:t>
            </a:r>
            <a:r>
              <a:rPr lang="en-GB" sz="2000" dirty="0">
                <a:solidFill>
                  <a:srgbClr val="0000FF"/>
                </a:solidFill>
                <a:latin typeface="Consolas"/>
                <a:ea typeface="Times New Roman"/>
              </a:rPr>
              <a:t>="Top"/&gt;</a:t>
            </a:r>
            <a:endParaRPr lang="en-GB" sz="2000" dirty="0">
              <a:solidFill>
                <a:srgbClr val="000000"/>
              </a:solidFill>
              <a:effectLst/>
              <a:latin typeface="Consolas"/>
              <a:ea typeface="Times New Roman"/>
            </a:endParaRPr>
          </a:p>
        </p:txBody>
      </p:sp>
      <p:sp>
        <p:nvSpPr>
          <p:cNvPr id="7" name="Rectangle 4"/>
          <p:cNvSpPr/>
          <p:nvPr/>
        </p:nvSpPr>
        <p:spPr>
          <a:xfrm>
            <a:off x="380998" y="2471577"/>
            <a:ext cx="838041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err="1">
                <a:solidFill>
                  <a:srgbClr val="0000FF"/>
                </a:solidFill>
                <a:latin typeface="Consolas"/>
              </a:rPr>
              <a:t>foreach</a:t>
            </a:r>
            <a:r>
              <a:rPr lang="en-GB" sz="2000" dirty="0">
                <a:solidFill>
                  <a:prstClr val="black"/>
                </a:solidFill>
                <a:latin typeface="Consolas"/>
              </a:rPr>
              <a:t> (</a:t>
            </a:r>
            <a:r>
              <a:rPr lang="en-GB" sz="2000" dirty="0">
                <a:solidFill>
                  <a:srgbClr val="2B91AF"/>
                </a:solidFill>
                <a:latin typeface="Consolas"/>
              </a:rPr>
              <a:t>Customer</a:t>
            </a:r>
            <a:r>
              <a:rPr lang="en-GB" sz="2000" dirty="0">
                <a:solidFill>
                  <a:prstClr val="black"/>
                </a:solidFill>
                <a:latin typeface="Consolas"/>
              </a:rPr>
              <a:t> c </a:t>
            </a:r>
            <a:r>
              <a:rPr lang="en-GB" sz="2000" dirty="0">
                <a:solidFill>
                  <a:srgbClr val="0000FF"/>
                </a:solidFill>
                <a:latin typeface="Consolas"/>
              </a:rPr>
              <a:t>in</a:t>
            </a:r>
            <a:r>
              <a:rPr lang="en-GB" sz="2000" dirty="0">
                <a:solidFill>
                  <a:prstClr val="black"/>
                </a:solidFill>
                <a:latin typeface="Consolas"/>
              </a:rPr>
              <a:t> </a:t>
            </a:r>
            <a:r>
              <a:rPr lang="en-GB" sz="2000" dirty="0" err="1">
                <a:solidFill>
                  <a:prstClr val="black"/>
                </a:solidFill>
                <a:latin typeface="Consolas"/>
              </a:rPr>
              <a:t>customers.CustomerList</a:t>
            </a:r>
            <a:r>
              <a:rPr lang="en-GB" sz="2000" dirty="0">
                <a:solidFill>
                  <a:prstClr val="black"/>
                </a:solidFill>
                <a:latin typeface="Consolas"/>
              </a:rPr>
              <a:t>)</a:t>
            </a:r>
          </a:p>
          <a:p>
            <a:r>
              <a:rPr lang="en-GB" sz="2000" dirty="0">
                <a:solidFill>
                  <a:prstClr val="black"/>
                </a:solidFill>
                <a:latin typeface="Consolas"/>
              </a:rPr>
              <a:t>{</a:t>
            </a:r>
          </a:p>
          <a:p>
            <a:r>
              <a:rPr lang="en-GB" sz="2000" dirty="0">
                <a:solidFill>
                  <a:prstClr val="black"/>
                </a:solidFill>
                <a:latin typeface="Consolas"/>
              </a:rPr>
              <a:t>    </a:t>
            </a:r>
            <a:r>
              <a:rPr lang="en-GB" sz="2000" dirty="0" err="1">
                <a:solidFill>
                  <a:srgbClr val="2B91AF"/>
                </a:solidFill>
                <a:latin typeface="Consolas"/>
              </a:rPr>
              <a:t>TextBlock</a:t>
            </a:r>
            <a:r>
              <a:rPr lang="en-GB" sz="2000" dirty="0">
                <a:solidFill>
                  <a:prstClr val="black"/>
                </a:solidFill>
                <a:latin typeface="Consolas"/>
              </a:rPr>
              <a:t> </a:t>
            </a:r>
            <a:r>
              <a:rPr lang="en-GB" sz="2000" dirty="0" err="1">
                <a:solidFill>
                  <a:prstClr val="black"/>
                </a:solidFill>
                <a:latin typeface="Consolas"/>
              </a:rPr>
              <a:t>customerBlock</a:t>
            </a:r>
            <a:r>
              <a:rPr lang="en-GB" sz="2000" dirty="0">
                <a:solidFill>
                  <a:prstClr val="black"/>
                </a:solidFill>
                <a:latin typeface="Consolas"/>
              </a:rPr>
              <a:t> = </a:t>
            </a:r>
            <a:r>
              <a:rPr lang="en-GB" sz="2000" dirty="0">
                <a:solidFill>
                  <a:srgbClr val="0000FF"/>
                </a:solidFill>
                <a:latin typeface="Consolas"/>
              </a:rPr>
              <a:t>new</a:t>
            </a:r>
            <a:r>
              <a:rPr lang="en-GB" sz="2000" dirty="0">
                <a:solidFill>
                  <a:prstClr val="black"/>
                </a:solidFill>
                <a:latin typeface="Consolas"/>
              </a:rPr>
              <a:t> </a:t>
            </a:r>
            <a:r>
              <a:rPr lang="en-GB" sz="2000" dirty="0" err="1">
                <a:solidFill>
                  <a:srgbClr val="2B91AF"/>
                </a:solidFill>
                <a:latin typeface="Consolas"/>
              </a:rPr>
              <a:t>TextBlock</a:t>
            </a:r>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customerBlock.Text</a:t>
            </a:r>
            <a:r>
              <a:rPr lang="en-GB" sz="2000" dirty="0">
                <a:solidFill>
                  <a:prstClr val="black"/>
                </a:solidFill>
                <a:latin typeface="Consolas"/>
              </a:rPr>
              <a:t> = </a:t>
            </a:r>
            <a:r>
              <a:rPr lang="en-GB" sz="2000" dirty="0" err="1">
                <a:solidFill>
                  <a:prstClr val="black"/>
                </a:solidFill>
                <a:latin typeface="Consolas"/>
              </a:rPr>
              <a:t>c.Name</a:t>
            </a:r>
            <a:r>
              <a:rPr lang="en-GB" sz="2000" dirty="0">
                <a:solidFill>
                  <a:prstClr val="black"/>
                </a:solidFill>
                <a:latin typeface="Consolas"/>
              </a:rPr>
              <a:t>;</a:t>
            </a:r>
          </a:p>
          <a:p>
            <a:r>
              <a:rPr lang="en-GB" sz="2000" dirty="0">
                <a:solidFill>
                  <a:prstClr val="black"/>
                </a:solidFill>
                <a:latin typeface="Consolas"/>
              </a:rPr>
              <a:t>    </a:t>
            </a:r>
            <a:r>
              <a:rPr lang="en-GB" sz="2000" dirty="0" err="1">
                <a:solidFill>
                  <a:prstClr val="black"/>
                </a:solidFill>
                <a:latin typeface="Consolas"/>
              </a:rPr>
              <a:t>customersStackPanel.Children.Add</a:t>
            </a:r>
            <a:r>
              <a:rPr lang="en-GB" sz="2000" dirty="0">
                <a:solidFill>
                  <a:prstClr val="black"/>
                </a:solidFill>
                <a:latin typeface="Consolas"/>
              </a:rPr>
              <a:t>(</a:t>
            </a:r>
            <a:r>
              <a:rPr lang="en-GB" sz="2000" dirty="0" err="1">
                <a:solidFill>
                  <a:prstClr val="black"/>
                </a:solidFill>
                <a:latin typeface="Consolas"/>
              </a:rPr>
              <a:t>customerBlock</a:t>
            </a:r>
            <a:r>
              <a:rPr lang="en-GB" sz="2000" dirty="0">
                <a:solidFill>
                  <a:prstClr val="black"/>
                </a:solidFill>
                <a:latin typeface="Consolas"/>
              </a:rPr>
              <a:t>);</a:t>
            </a:r>
          </a:p>
          <a:p>
            <a:r>
              <a:rPr lang="en-GB" sz="2000" dirty="0">
                <a:solidFill>
                  <a:prstClr val="black"/>
                </a:solidFill>
                <a:latin typeface="Consolas"/>
              </a:rPr>
              <a:t>}</a:t>
            </a:r>
          </a:p>
          <a:p>
            <a:endParaRPr lang="en-GB" sz="2000" dirty="0">
              <a:solidFill>
                <a:prstClr val="black"/>
              </a:solidFill>
              <a:latin typeface="Consolas"/>
            </a:endParaRPr>
          </a:p>
        </p:txBody>
      </p:sp>
      <p:sp>
        <p:nvSpPr>
          <p:cNvPr id="8" name="Content Placeholder 2"/>
          <p:cNvSpPr>
            <a:spLocks noGrp="1"/>
          </p:cNvSpPr>
          <p:nvPr>
            <p:ph idx="1"/>
          </p:nvPr>
        </p:nvSpPr>
        <p:spPr>
          <a:xfrm>
            <a:off x="397473" y="4903637"/>
            <a:ext cx="8363938" cy="1495794"/>
          </a:xfrm>
        </p:spPr>
        <p:txBody>
          <a:bodyPr/>
          <a:lstStyle/>
          <a:p>
            <a:r>
              <a:rPr lang="ru-RU" dirty="0" smtClean="0"/>
              <a:t>В свойство</a:t>
            </a:r>
            <a:r>
              <a:rPr lang="en-GB" dirty="0" smtClean="0"/>
              <a:t> </a:t>
            </a:r>
            <a:r>
              <a:rPr lang="en-GB" dirty="0">
                <a:latin typeface="Consolas" pitchFamily="49" charset="0"/>
                <a:cs typeface="Consolas" pitchFamily="49" charset="0"/>
              </a:rPr>
              <a:t>Children</a:t>
            </a:r>
            <a:r>
              <a:rPr lang="en-GB" dirty="0" smtClean="0"/>
              <a:t> </a:t>
            </a:r>
            <a:r>
              <a:rPr lang="ru-RU" dirty="0" smtClean="0"/>
              <a:t>элемента</a:t>
            </a:r>
            <a:r>
              <a:rPr lang="en-GB" dirty="0" smtClean="0"/>
              <a:t>  </a:t>
            </a:r>
            <a:r>
              <a:rPr lang="en-GB" dirty="0" err="1" smtClean="0">
                <a:latin typeface="Consolas" pitchFamily="49" charset="0"/>
                <a:cs typeface="Consolas" pitchFamily="49" charset="0"/>
              </a:rPr>
              <a:t>customersStackPanel</a:t>
            </a:r>
            <a:r>
              <a:rPr lang="en-GB" dirty="0" smtClean="0"/>
              <a:t> </a:t>
            </a:r>
            <a:r>
              <a:rPr lang="ru-RU" dirty="0" smtClean="0"/>
              <a:t>добавляются элементы списка, выводимые на экран</a:t>
            </a:r>
            <a:endParaRPr lang="en-GB" dirty="0">
              <a:latin typeface="Consolas" pitchFamily="49" charset="0"/>
              <a:cs typeface="Consolas" pitchFamily="49" charset="0"/>
            </a:endParaRPr>
          </a:p>
        </p:txBody>
      </p:sp>
    </p:spTree>
    <p:extLst>
      <p:ext uri="{BB962C8B-B14F-4D97-AF65-F5344CB8AC3E}">
        <p14:creationId xmlns:p14="http://schemas.microsoft.com/office/powerpoint/2010/main" val="1757620764"/>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Отображение списка на экране</a:t>
            </a:r>
            <a:endParaRPr lang="en-GB" dirty="0"/>
          </a:p>
        </p:txBody>
      </p:sp>
      <p:sp>
        <p:nvSpPr>
          <p:cNvPr id="3" name="Content Placeholder 2"/>
          <p:cNvSpPr>
            <a:spLocks noGrp="1"/>
          </p:cNvSpPr>
          <p:nvPr>
            <p:ph idx="1"/>
          </p:nvPr>
        </p:nvSpPr>
        <p:spPr>
          <a:xfrm>
            <a:off x="380770" y="1371600"/>
            <a:ext cx="5535288" cy="4099584"/>
          </a:xfrm>
        </p:spPr>
        <p:txBody>
          <a:bodyPr/>
          <a:lstStyle/>
          <a:p>
            <a:r>
              <a:rPr lang="ru-RU" dirty="0" smtClean="0"/>
              <a:t>В элементе</a:t>
            </a:r>
            <a:r>
              <a:rPr lang="en-GB" dirty="0" smtClean="0"/>
              <a:t> </a:t>
            </a:r>
            <a:r>
              <a:rPr lang="en-GB" dirty="0" err="1" smtClean="0">
                <a:latin typeface="Consolas" pitchFamily="49" charset="0"/>
                <a:cs typeface="Consolas" pitchFamily="49" charset="0"/>
              </a:rPr>
              <a:t>StackPanel</a:t>
            </a:r>
            <a:r>
              <a:rPr lang="ru-RU" dirty="0" smtClean="0"/>
              <a:t> можно разместить необходимое количество элементов</a:t>
            </a:r>
            <a:endParaRPr lang="en-GB" dirty="0" smtClean="0"/>
          </a:p>
          <a:p>
            <a:r>
              <a:rPr lang="ru-RU" dirty="0" smtClean="0"/>
              <a:t>При большом количестве элементов списка некоторые элементы могут не помещаться на экране</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71</a:t>
            </a:fld>
            <a:endParaRPr lang="en-US" dirty="0"/>
          </a:p>
        </p:txBody>
      </p:sp>
      <p:pic>
        <p:nvPicPr>
          <p:cNvPr id="6" name="Рисунок 5"/>
          <p:cNvPicPr/>
          <p:nvPr/>
        </p:nvPicPr>
        <p:blipFill>
          <a:blip r:embed="rId2"/>
          <a:stretch>
            <a:fillRect/>
          </a:stretch>
        </p:blipFill>
        <p:spPr>
          <a:xfrm>
            <a:off x="5952348" y="1086643"/>
            <a:ext cx="2773011" cy="5042917"/>
          </a:xfrm>
          <a:prstGeom prst="rect">
            <a:avLst/>
          </a:prstGeom>
        </p:spPr>
      </p:pic>
    </p:spTree>
    <p:extLst>
      <p:ext uri="{BB962C8B-B14F-4D97-AF65-F5344CB8AC3E}">
        <p14:creationId xmlns:p14="http://schemas.microsoft.com/office/powerpoint/2010/main" val="2669032960"/>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Элемент</a:t>
            </a:r>
            <a:r>
              <a:rPr lang="en-GB" dirty="0" smtClean="0"/>
              <a:t> </a:t>
            </a:r>
            <a:r>
              <a:rPr lang="en-GB" dirty="0" err="1" smtClean="0"/>
              <a:t>ScrollViewer</a:t>
            </a:r>
            <a:endParaRPr lang="en-GB" dirty="0"/>
          </a:p>
        </p:txBody>
      </p:sp>
      <p:sp>
        <p:nvSpPr>
          <p:cNvPr id="3" name="Content Placeholder 2"/>
          <p:cNvSpPr>
            <a:spLocks noGrp="1"/>
          </p:cNvSpPr>
          <p:nvPr>
            <p:ph idx="1"/>
          </p:nvPr>
        </p:nvSpPr>
        <p:spPr>
          <a:xfrm>
            <a:off x="397473" y="3069422"/>
            <a:ext cx="8363938" cy="2603790"/>
          </a:xfrm>
        </p:spPr>
        <p:txBody>
          <a:bodyPr/>
          <a:lstStyle/>
          <a:p>
            <a:r>
              <a:rPr lang="ru-RU" dirty="0" smtClean="0"/>
              <a:t>Элемент</a:t>
            </a:r>
            <a:r>
              <a:rPr lang="en-GB" dirty="0" smtClean="0"/>
              <a:t> </a:t>
            </a:r>
            <a:r>
              <a:rPr lang="en-GB" dirty="0" err="1" smtClean="0">
                <a:latin typeface="Consolas" pitchFamily="49" charset="0"/>
                <a:cs typeface="Consolas" pitchFamily="49" charset="0"/>
              </a:rPr>
              <a:t>ScrollViewer</a:t>
            </a:r>
            <a:r>
              <a:rPr lang="en-GB" dirty="0" smtClean="0"/>
              <a:t> </a:t>
            </a:r>
            <a:r>
              <a:rPr lang="ru-RU" dirty="0" smtClean="0"/>
              <a:t>также может содержать другие элементы</a:t>
            </a:r>
            <a:endParaRPr lang="en-GB" dirty="0" smtClean="0">
              <a:latin typeface="Consolas" pitchFamily="49" charset="0"/>
              <a:cs typeface="Consolas" pitchFamily="49" charset="0"/>
            </a:endParaRPr>
          </a:p>
          <a:p>
            <a:r>
              <a:rPr lang="ru-RU" dirty="0" smtClean="0"/>
              <a:t>Этот элемент использует полосы прокрутки, если вложенные элементы</a:t>
            </a:r>
            <a:br>
              <a:rPr lang="ru-RU" dirty="0" smtClean="0"/>
            </a:br>
            <a:r>
              <a:rPr lang="ru-RU" dirty="0" smtClean="0"/>
              <a:t>не помещаются на экран</a:t>
            </a:r>
            <a:endParaRPr lang="en-US"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72</a:t>
            </a:fld>
            <a:endParaRPr lang="en-US" dirty="0"/>
          </a:p>
        </p:txBody>
      </p:sp>
      <p:sp>
        <p:nvSpPr>
          <p:cNvPr id="5" name="Rectangle 4"/>
          <p:cNvSpPr/>
          <p:nvPr/>
        </p:nvSpPr>
        <p:spPr>
          <a:xfrm>
            <a:off x="380998" y="1235468"/>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a:solidFill>
                  <a:srgbClr val="0000FF"/>
                </a:solidFill>
                <a:latin typeface="Consolas"/>
              </a:rPr>
              <a:t>&lt;</a:t>
            </a:r>
            <a:r>
              <a:rPr lang="en-GB" sz="2000" dirty="0" err="1">
                <a:solidFill>
                  <a:srgbClr val="A31515"/>
                </a:solidFill>
                <a:latin typeface="Consolas"/>
              </a:rPr>
              <a:t>ScrollViewer</a:t>
            </a:r>
            <a:r>
              <a:rPr lang="en-GB" sz="2000" dirty="0">
                <a:solidFill>
                  <a:srgbClr val="0000FF"/>
                </a:solidFill>
                <a:latin typeface="Consolas"/>
              </a:rPr>
              <a:t>&gt;</a:t>
            </a:r>
            <a:endParaRPr lang="en-GB" sz="2000" dirty="0">
              <a:solidFill>
                <a:prstClr val="black"/>
              </a:solidFill>
              <a:latin typeface="Consolas"/>
            </a:endParaRPr>
          </a:p>
          <a:p>
            <a:r>
              <a:rPr lang="en-GB" sz="2000" dirty="0">
                <a:solidFill>
                  <a:srgbClr val="A31515"/>
                </a:solidFill>
                <a:latin typeface="Consolas"/>
              </a:rPr>
              <a:t>    </a:t>
            </a:r>
            <a:r>
              <a:rPr lang="en-GB" sz="2000" dirty="0">
                <a:solidFill>
                  <a:srgbClr val="0000FF"/>
                </a:solidFill>
                <a:latin typeface="Consolas"/>
              </a:rPr>
              <a:t>&lt;</a:t>
            </a:r>
            <a:r>
              <a:rPr lang="en-GB" sz="2000" dirty="0" err="1">
                <a:solidFill>
                  <a:srgbClr val="A31515"/>
                </a:solidFill>
                <a:latin typeface="Consolas"/>
              </a:rPr>
              <a:t>StackPanel</a:t>
            </a:r>
            <a:r>
              <a:rPr lang="en-GB" sz="2000" dirty="0">
                <a:solidFill>
                  <a:srgbClr val="FF0000"/>
                </a:solidFill>
                <a:latin typeface="Consolas"/>
              </a:rPr>
              <a:t> </a:t>
            </a:r>
            <a:r>
              <a:rPr lang="en-GB" sz="2000" dirty="0" err="1">
                <a:solidFill>
                  <a:srgbClr val="FF0000"/>
                </a:solidFill>
                <a:latin typeface="Consolas"/>
              </a:rPr>
              <a:t>HorizontalAlignment</a:t>
            </a:r>
            <a:r>
              <a:rPr lang="en-GB" sz="2000" dirty="0">
                <a:solidFill>
                  <a:srgbClr val="0000FF"/>
                </a:solidFill>
                <a:latin typeface="Consolas"/>
              </a:rPr>
              <a:t>="</a:t>
            </a:r>
            <a:r>
              <a:rPr lang="en-GB" sz="2000" dirty="0" smtClean="0">
                <a:solidFill>
                  <a:srgbClr val="0000FF"/>
                </a:solidFill>
                <a:latin typeface="Consolas"/>
              </a:rPr>
              <a:t>Left“</a:t>
            </a:r>
            <a:br>
              <a:rPr lang="en-GB" sz="2000" dirty="0" smtClean="0">
                <a:solidFill>
                  <a:srgbClr val="0000FF"/>
                </a:solidFill>
                <a:latin typeface="Consolas"/>
              </a:rPr>
            </a:br>
            <a:r>
              <a:rPr lang="en-GB" sz="2000" dirty="0" smtClean="0">
                <a:solidFill>
                  <a:srgbClr val="FF0000"/>
                </a:solidFill>
                <a:latin typeface="Consolas"/>
              </a:rPr>
              <a:t>      Margin</a:t>
            </a:r>
            <a:r>
              <a:rPr lang="en-GB" sz="2000" dirty="0">
                <a:solidFill>
                  <a:srgbClr val="0000FF"/>
                </a:solidFill>
                <a:latin typeface="Consolas"/>
              </a:rPr>
              <a:t>="0,0,0,0"</a:t>
            </a:r>
            <a:r>
              <a:rPr lang="en-GB" sz="2000" dirty="0">
                <a:solidFill>
                  <a:srgbClr val="FF0000"/>
                </a:solidFill>
                <a:latin typeface="Consolas"/>
              </a:rPr>
              <a:t> Name</a:t>
            </a:r>
            <a:r>
              <a:rPr lang="en-GB" sz="2000" dirty="0">
                <a:solidFill>
                  <a:srgbClr val="0000FF"/>
                </a:solidFill>
                <a:latin typeface="Consolas"/>
              </a:rPr>
              <a:t>="</a:t>
            </a:r>
            <a:r>
              <a:rPr lang="en-GB" sz="2000" dirty="0" err="1" smtClean="0">
                <a:solidFill>
                  <a:srgbClr val="0000FF"/>
                </a:solidFill>
                <a:latin typeface="Consolas"/>
              </a:rPr>
              <a:t>customersStackPanel</a:t>
            </a:r>
            <a:r>
              <a:rPr lang="en-GB" sz="2000" dirty="0" smtClean="0">
                <a:solidFill>
                  <a:srgbClr val="0000FF"/>
                </a:solidFill>
                <a:latin typeface="Consolas"/>
              </a:rPr>
              <a:t>“</a:t>
            </a:r>
            <a:br>
              <a:rPr lang="en-GB" sz="2000" dirty="0" smtClean="0">
                <a:solidFill>
                  <a:srgbClr val="0000FF"/>
                </a:solidFill>
                <a:latin typeface="Consolas"/>
              </a:rPr>
            </a:br>
            <a:r>
              <a:rPr lang="en-GB" sz="2000" dirty="0" smtClean="0">
                <a:solidFill>
                  <a:srgbClr val="FF0000"/>
                </a:solidFill>
                <a:latin typeface="Consolas"/>
              </a:rPr>
              <a:t>      </a:t>
            </a:r>
            <a:r>
              <a:rPr lang="en-GB" sz="2000" dirty="0" err="1" smtClean="0">
                <a:solidFill>
                  <a:srgbClr val="FF0000"/>
                </a:solidFill>
                <a:latin typeface="Consolas"/>
              </a:rPr>
              <a:t>VerticalAlignment</a:t>
            </a:r>
            <a:r>
              <a:rPr lang="en-GB" sz="2000" dirty="0">
                <a:solidFill>
                  <a:srgbClr val="0000FF"/>
                </a:solidFill>
                <a:latin typeface="Consolas"/>
              </a:rPr>
              <a:t>="Top" /&gt;</a:t>
            </a:r>
            <a:endParaRPr lang="en-GB" sz="2000" dirty="0">
              <a:solidFill>
                <a:prstClr val="black"/>
              </a:solidFill>
              <a:latin typeface="Consolas"/>
            </a:endParaRPr>
          </a:p>
          <a:p>
            <a:r>
              <a:rPr lang="en-GB" sz="2000" dirty="0">
                <a:solidFill>
                  <a:srgbClr val="0000FF"/>
                </a:solidFill>
                <a:latin typeface="Consolas"/>
              </a:rPr>
              <a:t>&lt;/</a:t>
            </a:r>
            <a:r>
              <a:rPr lang="en-GB" sz="2000" dirty="0" err="1">
                <a:solidFill>
                  <a:srgbClr val="A31515"/>
                </a:solidFill>
                <a:latin typeface="Consolas"/>
              </a:rPr>
              <a:t>ScrollViewer</a:t>
            </a:r>
            <a:r>
              <a:rPr lang="en-GB" sz="2000" dirty="0" smtClean="0">
                <a:solidFill>
                  <a:srgbClr val="0000FF"/>
                </a:solidFill>
                <a:latin typeface="Consolas"/>
              </a:rPr>
              <a:t>&gt;</a:t>
            </a:r>
            <a:endParaRPr lang="en-GB" sz="2000" dirty="0">
              <a:solidFill>
                <a:prstClr val="black"/>
              </a:solidFill>
              <a:latin typeface="Consolas"/>
            </a:endParaRPr>
          </a:p>
        </p:txBody>
      </p:sp>
    </p:spTree>
    <p:extLst>
      <p:ext uri="{BB962C8B-B14F-4D97-AF65-F5344CB8AC3E}">
        <p14:creationId xmlns:p14="http://schemas.microsoft.com/office/powerpoint/2010/main" val="1708553712"/>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Элемент</a:t>
            </a:r>
            <a:r>
              <a:rPr lang="en-GB" dirty="0"/>
              <a:t> </a:t>
            </a:r>
            <a:r>
              <a:rPr lang="en-GB" dirty="0" err="1"/>
              <a:t>ListBox</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Элемент </a:t>
            </a:r>
            <a:r>
              <a:rPr lang="en-US" dirty="0" err="1" smtClean="0">
                <a:latin typeface="Consolas" pitchFamily="49" charset="0"/>
                <a:cs typeface="Consolas" pitchFamily="49" charset="0"/>
              </a:rPr>
              <a:t>ListBox</a:t>
            </a:r>
            <a:r>
              <a:rPr lang="en-US" dirty="0" smtClean="0"/>
              <a:t> </a:t>
            </a:r>
            <a:r>
              <a:rPr lang="ru-RU" dirty="0" smtClean="0"/>
              <a:t>специально создан</a:t>
            </a:r>
            <a:r>
              <a:rPr lang="en-US" dirty="0" smtClean="0"/>
              <a:t/>
            </a:r>
            <a:br>
              <a:rPr lang="en-US" dirty="0" smtClean="0"/>
            </a:br>
            <a:r>
              <a:rPr lang="ru-RU" dirty="0" smtClean="0"/>
              <a:t>для вывода списков элементов</a:t>
            </a:r>
          </a:p>
          <a:p>
            <a:r>
              <a:rPr lang="ru-RU" dirty="0" smtClean="0"/>
              <a:t>Элемент использует привязку данных</a:t>
            </a:r>
            <a:r>
              <a:rPr lang="en-US" dirty="0" smtClean="0"/>
              <a:t/>
            </a:r>
            <a:br>
              <a:rPr lang="en-US" dirty="0" smtClean="0"/>
            </a:br>
            <a:r>
              <a:rPr lang="ru-RU" dirty="0" smtClean="0"/>
              <a:t>для связи списка с данными</a:t>
            </a:r>
          </a:p>
          <a:p>
            <a:r>
              <a:rPr lang="ru-RU" dirty="0" smtClean="0"/>
              <a:t>Связывание с данными обычно более предпочтительно, поскольку избавляет</a:t>
            </a:r>
            <a:r>
              <a:rPr lang="en-US" dirty="0" smtClean="0"/>
              <a:t/>
            </a:r>
            <a:br>
              <a:rPr lang="en-US" dirty="0" smtClean="0"/>
            </a:br>
            <a:r>
              <a:rPr lang="ru-RU" dirty="0" smtClean="0"/>
              <a:t>от необходимости писать код для загрузки элементов списка</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73</a:t>
            </a:fld>
            <a:endParaRPr lang="en-US" dirty="0"/>
          </a:p>
        </p:txBody>
      </p:sp>
    </p:spTree>
    <p:extLst>
      <p:ext uri="{BB962C8B-B14F-4D97-AF65-F5344CB8AC3E}">
        <p14:creationId xmlns:p14="http://schemas.microsoft.com/office/powerpoint/2010/main" val="3310222106"/>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Создание шаблона данных</a:t>
            </a:r>
            <a:endParaRPr lang="en-GB" dirty="0"/>
          </a:p>
        </p:txBody>
      </p:sp>
      <p:sp>
        <p:nvSpPr>
          <p:cNvPr id="3" name="Content Placeholder 2"/>
          <p:cNvSpPr>
            <a:spLocks noGrp="1"/>
          </p:cNvSpPr>
          <p:nvPr>
            <p:ph idx="1"/>
          </p:nvPr>
        </p:nvSpPr>
        <p:spPr>
          <a:xfrm>
            <a:off x="397473" y="3339679"/>
            <a:ext cx="8363938" cy="3102388"/>
          </a:xfrm>
        </p:spPr>
        <p:txBody>
          <a:bodyPr/>
          <a:lstStyle/>
          <a:p>
            <a:r>
              <a:rPr lang="ru-RU" dirty="0" smtClean="0"/>
              <a:t>Шаблон данных</a:t>
            </a:r>
            <a:r>
              <a:rPr lang="en-GB" dirty="0" smtClean="0"/>
              <a:t> </a:t>
            </a:r>
            <a:r>
              <a:rPr lang="en-GB" dirty="0" err="1" smtClean="0">
                <a:latin typeface="Consolas" pitchFamily="49" charset="0"/>
                <a:cs typeface="Consolas" pitchFamily="49" charset="0"/>
              </a:rPr>
              <a:t>DataTemplate</a:t>
            </a:r>
            <a:r>
              <a:rPr lang="en-GB" dirty="0" smtClean="0"/>
              <a:t> </a:t>
            </a:r>
            <a:r>
              <a:rPr lang="ru-RU" dirty="0" smtClean="0"/>
              <a:t>определяет, как будут выглядеть элементы списка на экране</a:t>
            </a:r>
            <a:endParaRPr lang="en-GB" dirty="0" smtClean="0"/>
          </a:p>
          <a:p>
            <a:r>
              <a:rPr lang="ru-RU" dirty="0" smtClean="0"/>
              <a:t>В этом коде каждый элемент будет выводиться в блоках</a:t>
            </a:r>
            <a:r>
              <a:rPr lang="en-GB" dirty="0" smtClean="0"/>
              <a:t> </a:t>
            </a:r>
            <a:r>
              <a:rPr lang="en-GB" dirty="0" err="1">
                <a:latin typeface="Consolas" pitchFamily="49" charset="0"/>
                <a:cs typeface="Consolas" pitchFamily="49" charset="0"/>
              </a:rPr>
              <a:t>TextBlock</a:t>
            </a:r>
            <a:r>
              <a:rPr lang="en-GB" dirty="0" smtClean="0"/>
              <a:t> </a:t>
            </a:r>
            <a:r>
              <a:rPr lang="ru-RU" dirty="0" smtClean="0"/>
              <a:t>внутри элемента</a:t>
            </a:r>
            <a:r>
              <a:rPr lang="en-GB" dirty="0" smtClean="0"/>
              <a:t> </a:t>
            </a:r>
            <a:r>
              <a:rPr lang="en-GB" dirty="0" err="1">
                <a:latin typeface="Consolas" pitchFamily="49" charset="0"/>
                <a:cs typeface="Consolas" pitchFamily="49" charset="0"/>
              </a:rPr>
              <a:t>StackPanel</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74</a:t>
            </a:fld>
            <a:endParaRPr lang="en-US" dirty="0"/>
          </a:p>
        </p:txBody>
      </p:sp>
      <p:sp>
        <p:nvSpPr>
          <p:cNvPr id="5" name="Rectangle 4"/>
          <p:cNvSpPr/>
          <p:nvPr/>
        </p:nvSpPr>
        <p:spPr>
          <a:xfrm>
            <a:off x="380998" y="1235468"/>
            <a:ext cx="8380413"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err="1">
                <a:solidFill>
                  <a:srgbClr val="A31515"/>
                </a:solidFill>
                <a:latin typeface="Consolas"/>
                <a:ea typeface="Times New Roman"/>
              </a:rPr>
              <a:t>DataTemplate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TextBlock</a:t>
            </a:r>
            <a:r>
              <a:rPr lang="en-GB" sz="2000" dirty="0">
                <a:solidFill>
                  <a:srgbClr val="FF0000"/>
                </a:solidFill>
                <a:latin typeface="Consolas"/>
                <a:ea typeface="Times New Roman"/>
              </a:rPr>
              <a:t> Text</a:t>
            </a:r>
            <a:r>
              <a:rPr lang="en-GB" sz="2000" dirty="0">
                <a:solidFill>
                  <a:srgbClr val="0000FF"/>
                </a:solidFill>
                <a:latin typeface="Consolas"/>
                <a:ea typeface="Times New Roman"/>
              </a:rPr>
              <a:t>="{</a:t>
            </a:r>
            <a:r>
              <a:rPr lang="en-GB" sz="2000" dirty="0">
                <a:solidFill>
                  <a:srgbClr val="A31515"/>
                </a:solidFill>
                <a:latin typeface="Consolas"/>
                <a:ea typeface="Times New Roman"/>
              </a:rPr>
              <a:t>Binding</a:t>
            </a:r>
            <a:r>
              <a:rPr lang="en-GB" sz="2000" dirty="0">
                <a:solidFill>
                  <a:srgbClr val="FF0000"/>
                </a:solidFill>
                <a:latin typeface="Consolas"/>
                <a:ea typeface="Times New Roman"/>
              </a:rPr>
              <a:t> Name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TextBlock</a:t>
            </a:r>
            <a:r>
              <a:rPr lang="en-GB" sz="2000" dirty="0">
                <a:solidFill>
                  <a:srgbClr val="FF0000"/>
                </a:solidFill>
                <a:latin typeface="Consolas"/>
                <a:ea typeface="Times New Roman"/>
              </a:rPr>
              <a:t> Text</a:t>
            </a:r>
            <a:r>
              <a:rPr lang="en-GB" sz="2000" dirty="0">
                <a:solidFill>
                  <a:srgbClr val="0000FF"/>
                </a:solidFill>
                <a:latin typeface="Consolas"/>
                <a:ea typeface="Times New Roman"/>
              </a:rPr>
              <a:t>="{</a:t>
            </a:r>
            <a:r>
              <a:rPr lang="en-GB" sz="2000" dirty="0">
                <a:solidFill>
                  <a:srgbClr val="A31515"/>
                </a:solidFill>
                <a:latin typeface="Consolas"/>
                <a:ea typeface="Times New Roman"/>
              </a:rPr>
              <a:t>Binding</a:t>
            </a:r>
            <a:r>
              <a:rPr lang="en-GB" sz="2000" dirty="0">
                <a:solidFill>
                  <a:srgbClr val="FF0000"/>
                </a:solidFill>
                <a:latin typeface="Consolas"/>
                <a:ea typeface="Times New Roman"/>
              </a:rPr>
              <a:t> Address</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&lt;/</a:t>
            </a:r>
            <a:r>
              <a:rPr lang="en-GB" sz="2000" dirty="0" err="1">
                <a:solidFill>
                  <a:srgbClr val="A31515"/>
                </a:solidFill>
                <a:latin typeface="Consolas"/>
                <a:ea typeface="Times New Roman"/>
              </a:rPr>
              <a:t>DataTemplate</a:t>
            </a:r>
            <a:r>
              <a:rPr lang="en-GB" sz="2000" dirty="0">
                <a:solidFill>
                  <a:srgbClr val="0000FF"/>
                </a:solidFill>
                <a:latin typeface="Consolas"/>
                <a:ea typeface="Times New Roman"/>
              </a:rPr>
              <a:t>&gt;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054887338"/>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a:t>
            </a:r>
            <a:r>
              <a:rPr lang="ru-RU" dirty="0"/>
              <a:t>шаблона данных</a:t>
            </a:r>
            <a:endParaRPr lang="en-GB" dirty="0"/>
          </a:p>
        </p:txBody>
      </p:sp>
      <p:sp>
        <p:nvSpPr>
          <p:cNvPr id="3" name="Content Placeholder 2"/>
          <p:cNvSpPr>
            <a:spLocks noGrp="1"/>
          </p:cNvSpPr>
          <p:nvPr>
            <p:ph idx="1"/>
          </p:nvPr>
        </p:nvSpPr>
        <p:spPr>
          <a:xfrm>
            <a:off x="397473" y="4422500"/>
            <a:ext cx="8363938" cy="2105192"/>
          </a:xfrm>
        </p:spPr>
        <p:txBody>
          <a:bodyPr/>
          <a:lstStyle/>
          <a:p>
            <a:r>
              <a:rPr lang="ru-RU" dirty="0" smtClean="0"/>
              <a:t>Это пример </a:t>
            </a:r>
            <a:r>
              <a:rPr lang="en-GB" dirty="0" smtClean="0"/>
              <a:t>XAML</a:t>
            </a:r>
            <a:r>
              <a:rPr lang="ru-RU" dirty="0" smtClean="0"/>
              <a:t>-кода</a:t>
            </a:r>
            <a:r>
              <a:rPr lang="en-GB" dirty="0" smtClean="0"/>
              <a:t> </a:t>
            </a:r>
            <a:r>
              <a:rPr lang="ru-RU" dirty="0" smtClean="0"/>
              <a:t>списка элементов</a:t>
            </a:r>
            <a:endParaRPr lang="en-GB" dirty="0" smtClean="0"/>
          </a:p>
          <a:p>
            <a:r>
              <a:rPr lang="ru-RU" dirty="0" smtClean="0"/>
              <a:t>Элемент</a:t>
            </a:r>
            <a:r>
              <a:rPr lang="en-GB" dirty="0" smtClean="0"/>
              <a:t> </a:t>
            </a:r>
            <a:r>
              <a:rPr lang="en-GB" dirty="0" err="1">
                <a:latin typeface="Consolas" pitchFamily="49" charset="0"/>
                <a:cs typeface="Consolas" pitchFamily="49" charset="0"/>
              </a:rPr>
              <a:t>customerList</a:t>
            </a:r>
            <a:r>
              <a:rPr lang="en-GB" dirty="0" smtClean="0"/>
              <a:t> </a:t>
            </a:r>
            <a:r>
              <a:rPr lang="ru-RU" dirty="0" smtClean="0"/>
              <a:t>выводит список, состоящий из значений свойств</a:t>
            </a:r>
            <a:r>
              <a:rPr lang="en-GB" dirty="0" smtClean="0"/>
              <a:t> </a:t>
            </a:r>
            <a:r>
              <a:rPr lang="en-GB" dirty="0">
                <a:latin typeface="Consolas" pitchFamily="49" charset="0"/>
                <a:cs typeface="Consolas" pitchFamily="49" charset="0"/>
              </a:rPr>
              <a:t>Name</a:t>
            </a:r>
            <a:r>
              <a:rPr lang="en-GB" dirty="0" smtClean="0"/>
              <a:t> </a:t>
            </a:r>
            <a:r>
              <a:rPr lang="ru-RU" dirty="0" smtClean="0"/>
              <a:t>и</a:t>
            </a:r>
            <a:r>
              <a:rPr lang="en-GB" dirty="0" smtClean="0"/>
              <a:t> </a:t>
            </a:r>
            <a:r>
              <a:rPr lang="en-GB" dirty="0" smtClean="0">
                <a:latin typeface="Consolas" pitchFamily="49" charset="0"/>
                <a:cs typeface="Consolas" pitchFamily="49" charset="0"/>
              </a:rPr>
              <a:t>Address</a:t>
            </a:r>
            <a:r>
              <a:rPr lang="en-GB" dirty="0" smtClean="0"/>
              <a:t> </a:t>
            </a:r>
            <a:r>
              <a:rPr lang="ru-RU" dirty="0" smtClean="0"/>
              <a:t>связанных объектов</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75</a:t>
            </a:fld>
            <a:endParaRPr lang="en-US" dirty="0"/>
          </a:p>
        </p:txBody>
      </p:sp>
      <p:sp>
        <p:nvSpPr>
          <p:cNvPr id="5" name="Rectangle 4"/>
          <p:cNvSpPr/>
          <p:nvPr/>
        </p:nvSpPr>
        <p:spPr>
          <a:xfrm>
            <a:off x="380998" y="1235468"/>
            <a:ext cx="8380413" cy="317009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5250">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err="1">
                <a:solidFill>
                  <a:srgbClr val="A31515"/>
                </a:solidFill>
                <a:latin typeface="Consolas"/>
                <a:ea typeface="Times New Roman"/>
              </a:rPr>
              <a:t>ListBox</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customerList</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ListBox.ItemTemplate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DataTemplate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TextBlock</a:t>
            </a:r>
            <a:r>
              <a:rPr lang="en-GB" sz="2000" dirty="0">
                <a:solidFill>
                  <a:srgbClr val="FF0000"/>
                </a:solidFill>
                <a:latin typeface="Consolas"/>
                <a:ea typeface="Times New Roman"/>
              </a:rPr>
              <a:t> Text</a:t>
            </a:r>
            <a:r>
              <a:rPr lang="en-GB" sz="2000" dirty="0">
                <a:solidFill>
                  <a:srgbClr val="0000FF"/>
                </a:solidFill>
                <a:latin typeface="Consolas"/>
                <a:ea typeface="Times New Roman"/>
              </a:rPr>
              <a:t>="{</a:t>
            </a:r>
            <a:r>
              <a:rPr lang="en-GB" sz="2000" dirty="0">
                <a:solidFill>
                  <a:srgbClr val="A31515"/>
                </a:solidFill>
                <a:latin typeface="Consolas"/>
                <a:ea typeface="Times New Roman"/>
              </a:rPr>
              <a:t>Binding</a:t>
            </a:r>
            <a:r>
              <a:rPr lang="en-GB" sz="2000" dirty="0">
                <a:solidFill>
                  <a:srgbClr val="FF0000"/>
                </a:solidFill>
                <a:latin typeface="Consolas"/>
                <a:ea typeface="Times New Roman"/>
              </a:rPr>
              <a:t> Name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TextBlock</a:t>
            </a:r>
            <a:r>
              <a:rPr lang="en-GB" sz="2000" dirty="0">
                <a:solidFill>
                  <a:srgbClr val="FF0000"/>
                </a:solidFill>
                <a:latin typeface="Consolas"/>
                <a:ea typeface="Times New Roman"/>
              </a:rPr>
              <a:t> Text</a:t>
            </a:r>
            <a:r>
              <a:rPr lang="en-GB" sz="2000" dirty="0">
                <a:solidFill>
                  <a:srgbClr val="0000FF"/>
                </a:solidFill>
                <a:latin typeface="Consolas"/>
                <a:ea typeface="Times New Roman"/>
              </a:rPr>
              <a:t>="{</a:t>
            </a:r>
            <a:r>
              <a:rPr lang="en-GB" sz="2000" dirty="0">
                <a:solidFill>
                  <a:srgbClr val="A31515"/>
                </a:solidFill>
                <a:latin typeface="Consolas"/>
                <a:ea typeface="Times New Roman"/>
              </a:rPr>
              <a:t>Binding</a:t>
            </a:r>
            <a:r>
              <a:rPr lang="en-GB" sz="2000" dirty="0">
                <a:solidFill>
                  <a:srgbClr val="FF0000"/>
                </a:solidFill>
                <a:latin typeface="Consolas"/>
                <a:ea typeface="Times New Roman"/>
              </a:rPr>
              <a:t> Address</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DataTemplate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ListBox.ItemTemplate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&lt;/</a:t>
            </a:r>
            <a:r>
              <a:rPr lang="en-GB" sz="2000" dirty="0" err="1">
                <a:solidFill>
                  <a:srgbClr val="A31515"/>
                </a:solidFill>
                <a:latin typeface="Consolas"/>
                <a:ea typeface="Times New Roman"/>
              </a:rPr>
              <a:t>ListBox</a:t>
            </a:r>
            <a:r>
              <a:rPr lang="en-GB" sz="2000" dirty="0">
                <a:solidFill>
                  <a:srgbClr val="0000FF"/>
                </a:solidFill>
                <a:latin typeface="Consolas"/>
                <a:ea typeface="Times New Roman"/>
              </a:rPr>
              <a:t>&gt;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522405815"/>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Указание источника данных</a:t>
            </a:r>
            <a:endParaRPr lang="en-GB" dirty="0"/>
          </a:p>
        </p:txBody>
      </p:sp>
      <p:sp>
        <p:nvSpPr>
          <p:cNvPr id="3" name="Content Placeholder 2"/>
          <p:cNvSpPr>
            <a:spLocks noGrp="1"/>
          </p:cNvSpPr>
          <p:nvPr>
            <p:ph idx="1"/>
          </p:nvPr>
        </p:nvSpPr>
        <p:spPr>
          <a:xfrm>
            <a:off x="397473" y="2286000"/>
            <a:ext cx="8363938" cy="3600986"/>
          </a:xfrm>
        </p:spPr>
        <p:txBody>
          <a:bodyPr/>
          <a:lstStyle/>
          <a:p>
            <a:r>
              <a:rPr lang="ru-RU" dirty="0" smtClean="0"/>
              <a:t>Данные для списка задаются в свойстве </a:t>
            </a:r>
            <a:r>
              <a:rPr lang="en-GB" dirty="0" err="1" smtClean="0">
                <a:latin typeface="Consolas" pitchFamily="49" charset="0"/>
                <a:cs typeface="Consolas" pitchFamily="49" charset="0"/>
              </a:rPr>
              <a:t>ItemSource</a:t>
            </a:r>
            <a:r>
              <a:rPr lang="en-GB" dirty="0" smtClean="0"/>
              <a:t> </a:t>
            </a:r>
            <a:r>
              <a:rPr lang="ru-RU" dirty="0" smtClean="0"/>
              <a:t>элемента </a:t>
            </a:r>
            <a:r>
              <a:rPr lang="en-GB" dirty="0" err="1" smtClean="0">
                <a:latin typeface="Consolas" pitchFamily="49" charset="0"/>
                <a:cs typeface="Consolas" pitchFamily="49" charset="0"/>
              </a:rPr>
              <a:t>ListBox</a:t>
            </a:r>
            <a:endParaRPr lang="en-GB" dirty="0" smtClean="0">
              <a:latin typeface="Consolas" pitchFamily="49" charset="0"/>
              <a:cs typeface="Consolas" pitchFamily="49" charset="0"/>
            </a:endParaRPr>
          </a:p>
          <a:p>
            <a:r>
              <a:rPr lang="ru-RU" dirty="0" smtClean="0"/>
              <a:t>Элемент</a:t>
            </a:r>
            <a:r>
              <a:rPr lang="en-GB" dirty="0" smtClean="0"/>
              <a:t> </a:t>
            </a:r>
            <a:r>
              <a:rPr lang="en-GB" dirty="0" err="1">
                <a:latin typeface="Consolas" pitchFamily="49" charset="0"/>
                <a:cs typeface="Consolas" pitchFamily="49" charset="0"/>
              </a:rPr>
              <a:t>ListBox</a:t>
            </a:r>
            <a:r>
              <a:rPr lang="en-GB" dirty="0" smtClean="0"/>
              <a:t> </a:t>
            </a:r>
            <a:r>
              <a:rPr lang="ru-RU" dirty="0" smtClean="0"/>
              <a:t>создаёт для каждого элемента списка визуальные элементы и помещает в них информацию</a:t>
            </a:r>
            <a:r>
              <a:rPr lang="en-US" dirty="0" smtClean="0"/>
              <a:t/>
            </a:r>
            <a:br>
              <a:rPr lang="en-US" dirty="0" smtClean="0"/>
            </a:br>
            <a:r>
              <a:rPr lang="ru-RU" dirty="0" smtClean="0"/>
              <a:t>в соответствии с заданным шаблоном данных</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76</a:t>
            </a:fld>
            <a:endParaRPr lang="en-US" dirty="0"/>
          </a:p>
        </p:txBody>
      </p:sp>
      <p:sp>
        <p:nvSpPr>
          <p:cNvPr id="5" name="Rectangle 4"/>
          <p:cNvSpPr/>
          <p:nvPr/>
        </p:nvSpPr>
        <p:spPr>
          <a:xfrm>
            <a:off x="380998" y="1235468"/>
            <a:ext cx="838041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00"/>
                </a:solidFill>
                <a:latin typeface="Consolas"/>
                <a:ea typeface="Times New Roman"/>
              </a:rPr>
              <a:t>customers = </a:t>
            </a:r>
            <a:r>
              <a:rPr lang="en-GB" sz="2000" dirty="0" err="1">
                <a:solidFill>
                  <a:srgbClr val="2B91AF"/>
                </a:solidFill>
                <a:latin typeface="Consolas"/>
                <a:ea typeface="Times New Roman"/>
              </a:rPr>
              <a:t>Customers</a:t>
            </a:r>
            <a:r>
              <a:rPr lang="en-GB" sz="2000" dirty="0" err="1">
                <a:solidFill>
                  <a:srgbClr val="000000"/>
                </a:solidFill>
                <a:latin typeface="Consolas"/>
                <a:ea typeface="Times New Roman"/>
              </a:rPr>
              <a:t>.MakeTestCustomers</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err="1" smtClean="0">
                <a:solidFill>
                  <a:srgbClr val="000000"/>
                </a:solidFill>
                <a:latin typeface="Consolas"/>
                <a:ea typeface="Times New Roman"/>
              </a:rPr>
              <a:t>customerList.ItemSource</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customers.CustomerList</a:t>
            </a: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4197160707"/>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Вывод списка в элементе</a:t>
            </a:r>
            <a:r>
              <a:rPr lang="en-GB" dirty="0" smtClean="0"/>
              <a:t> </a:t>
            </a:r>
            <a:r>
              <a:rPr lang="en-GB" dirty="0" err="1" smtClean="0"/>
              <a:t>ListBox</a:t>
            </a:r>
            <a:endParaRPr lang="en-GB" dirty="0"/>
          </a:p>
        </p:txBody>
      </p:sp>
      <p:sp>
        <p:nvSpPr>
          <p:cNvPr id="3" name="Content Placeholder 2"/>
          <p:cNvSpPr>
            <a:spLocks noGrp="1"/>
          </p:cNvSpPr>
          <p:nvPr>
            <p:ph idx="1"/>
          </p:nvPr>
        </p:nvSpPr>
        <p:spPr>
          <a:xfrm>
            <a:off x="380770" y="1371600"/>
            <a:ext cx="5802860" cy="4598182"/>
          </a:xfrm>
        </p:spPr>
        <p:txBody>
          <a:bodyPr/>
          <a:lstStyle/>
          <a:p>
            <a:r>
              <a:rPr lang="ru-RU" dirty="0" smtClean="0"/>
              <a:t>После задания шаблона данных и указания списка элементов в свойство </a:t>
            </a:r>
            <a:r>
              <a:rPr lang="en-GB" dirty="0" err="1">
                <a:latin typeface="Consolas" pitchFamily="49" charset="0"/>
                <a:cs typeface="Consolas" pitchFamily="49" charset="0"/>
              </a:rPr>
              <a:t>ItemSource</a:t>
            </a:r>
            <a:r>
              <a:rPr lang="ru-RU" dirty="0" smtClean="0"/>
              <a:t> элемент </a:t>
            </a:r>
            <a:r>
              <a:rPr lang="en-GB" dirty="0" err="1">
                <a:latin typeface="Consolas" pitchFamily="49" charset="0"/>
                <a:cs typeface="Consolas" pitchFamily="49" charset="0"/>
              </a:rPr>
              <a:t>ListBox</a:t>
            </a:r>
            <a:r>
              <a:rPr lang="en-GB" dirty="0"/>
              <a:t> </a:t>
            </a:r>
            <a:r>
              <a:rPr lang="ru-RU" dirty="0" smtClean="0"/>
              <a:t>будет выводить список на экран</a:t>
            </a:r>
          </a:p>
          <a:p>
            <a:r>
              <a:rPr lang="ru-RU" dirty="0" smtClean="0"/>
              <a:t>Элемент </a:t>
            </a:r>
            <a:r>
              <a:rPr lang="en-GB" dirty="0" err="1" smtClean="0">
                <a:latin typeface="Consolas" pitchFamily="49" charset="0"/>
                <a:cs typeface="Consolas" pitchFamily="49" charset="0"/>
              </a:rPr>
              <a:t>ListBox</a:t>
            </a:r>
            <a:r>
              <a:rPr lang="en-US" dirty="0"/>
              <a:t/>
            </a:r>
            <a:br>
              <a:rPr lang="en-US" dirty="0"/>
            </a:br>
            <a:r>
              <a:rPr lang="ru-RU" dirty="0" smtClean="0"/>
              <a:t>при необходимости выводит полосы прокрутки</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77</a:t>
            </a:fld>
            <a:endParaRPr lang="en-US" dirty="0"/>
          </a:p>
        </p:txBody>
      </p:sp>
      <p:pic>
        <p:nvPicPr>
          <p:cNvPr id="6" name="Рисунок 5"/>
          <p:cNvPicPr/>
          <p:nvPr/>
        </p:nvPicPr>
        <p:blipFill>
          <a:blip r:embed="rId2"/>
          <a:stretch>
            <a:fillRect/>
          </a:stretch>
        </p:blipFill>
        <p:spPr>
          <a:xfrm>
            <a:off x="6105810" y="1079652"/>
            <a:ext cx="2816962" cy="5122845"/>
          </a:xfrm>
          <a:prstGeom prst="rect">
            <a:avLst/>
          </a:prstGeom>
        </p:spPr>
      </p:pic>
    </p:spTree>
    <p:extLst>
      <p:ext uri="{BB962C8B-B14F-4D97-AF65-F5344CB8AC3E}">
        <p14:creationId xmlns:p14="http://schemas.microsoft.com/office/powerpoint/2010/main" val="2325951197"/>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Улучшенный шаблон данных</a:t>
            </a:r>
            <a:endParaRPr lang="en-GB" dirty="0"/>
          </a:p>
        </p:txBody>
      </p:sp>
      <p:sp>
        <p:nvSpPr>
          <p:cNvPr id="3" name="Content Placeholder 2"/>
          <p:cNvSpPr>
            <a:spLocks noGrp="1"/>
          </p:cNvSpPr>
          <p:nvPr>
            <p:ph idx="1"/>
          </p:nvPr>
        </p:nvSpPr>
        <p:spPr>
          <a:xfrm>
            <a:off x="397473" y="4011930"/>
            <a:ext cx="8363938" cy="2105192"/>
          </a:xfrm>
        </p:spPr>
        <p:txBody>
          <a:bodyPr/>
          <a:lstStyle/>
          <a:p>
            <a:r>
              <a:rPr lang="ru-RU" dirty="0" smtClean="0"/>
              <a:t>Этот шаблон данных задаёт разные стили для элементов, выводящих имя и адрес</a:t>
            </a:r>
          </a:p>
          <a:p>
            <a:r>
              <a:rPr lang="ru-RU" dirty="0" smtClean="0"/>
              <a:t>Для этого используются встроенные</a:t>
            </a:r>
            <a:r>
              <a:rPr lang="en-US" dirty="0" smtClean="0"/>
              <a:t/>
            </a:r>
            <a:br>
              <a:rPr lang="en-US" dirty="0" smtClean="0"/>
            </a:br>
            <a:r>
              <a:rPr lang="ru-RU" dirty="0" smtClean="0"/>
              <a:t>в </a:t>
            </a:r>
            <a:r>
              <a:rPr lang="en-US" dirty="0" smtClean="0"/>
              <a:t>Windows Phone</a:t>
            </a:r>
            <a:r>
              <a:rPr lang="ru-RU" dirty="0" smtClean="0"/>
              <a:t> стили</a:t>
            </a:r>
            <a:endParaRPr lang="ru-RU"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78</a:t>
            </a:fld>
            <a:endParaRPr lang="en-US" dirty="0"/>
          </a:p>
        </p:txBody>
      </p:sp>
      <p:sp>
        <p:nvSpPr>
          <p:cNvPr id="5" name="Rectangle 4"/>
          <p:cNvSpPr/>
          <p:nvPr/>
        </p:nvSpPr>
        <p:spPr>
          <a:xfrm>
            <a:off x="380998" y="1235468"/>
            <a:ext cx="83804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err="1">
                <a:solidFill>
                  <a:srgbClr val="A31515"/>
                </a:solidFill>
                <a:latin typeface="Consolas"/>
                <a:ea typeface="Times New Roman"/>
              </a:rPr>
              <a:t>DataTemplate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TextBlock</a:t>
            </a:r>
            <a:r>
              <a:rPr lang="en-GB" sz="2000" dirty="0">
                <a:solidFill>
                  <a:srgbClr val="FF0000"/>
                </a:solidFill>
                <a:latin typeface="Consolas"/>
                <a:ea typeface="Times New Roman"/>
              </a:rPr>
              <a:t> Text</a:t>
            </a:r>
            <a:r>
              <a:rPr lang="en-GB" sz="2000" dirty="0">
                <a:solidFill>
                  <a:srgbClr val="0000FF"/>
                </a:solidFill>
                <a:latin typeface="Consolas"/>
                <a:ea typeface="Times New Roman"/>
              </a:rPr>
              <a:t>="{</a:t>
            </a:r>
            <a:r>
              <a:rPr lang="en-GB" sz="2000" dirty="0">
                <a:solidFill>
                  <a:srgbClr val="A31515"/>
                </a:solidFill>
                <a:latin typeface="Consolas"/>
                <a:ea typeface="Times New Roman"/>
              </a:rPr>
              <a:t>Binding</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a:solidFill>
                  <a:srgbClr val="FF0000"/>
                </a:solidFill>
                <a:latin typeface="Consolas"/>
                <a:ea typeface="Times New Roman"/>
              </a:rPr>
              <a:t>Style</a:t>
            </a:r>
            <a:r>
              <a:rPr lang="en-GB" sz="2000" dirty="0">
                <a:solidFill>
                  <a:srgbClr val="0000FF"/>
                </a:solidFill>
                <a:latin typeface="Consolas"/>
                <a:ea typeface="Times New Roman"/>
              </a:rPr>
              <a:t>="{</a:t>
            </a:r>
            <a:r>
              <a:rPr lang="en-GB" sz="2000" dirty="0" err="1">
                <a:solidFill>
                  <a:srgbClr val="A31515"/>
                </a:solidFill>
                <a:latin typeface="Consolas"/>
                <a:ea typeface="Times New Roman"/>
              </a:rPr>
              <a:t>StaticResource</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PhoneTextExtraLargeStyle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smtClean="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TextBlock</a:t>
            </a:r>
            <a:r>
              <a:rPr lang="en-GB" sz="2000" dirty="0">
                <a:solidFill>
                  <a:srgbClr val="FF0000"/>
                </a:solidFill>
                <a:latin typeface="Consolas"/>
                <a:ea typeface="Times New Roman"/>
              </a:rPr>
              <a:t> Text</a:t>
            </a:r>
            <a:r>
              <a:rPr lang="en-GB" sz="2000" dirty="0">
                <a:solidFill>
                  <a:srgbClr val="0000FF"/>
                </a:solidFill>
                <a:latin typeface="Consolas"/>
                <a:ea typeface="Times New Roman"/>
              </a:rPr>
              <a:t>="{</a:t>
            </a:r>
            <a:r>
              <a:rPr lang="en-GB" sz="2000" dirty="0">
                <a:solidFill>
                  <a:srgbClr val="A31515"/>
                </a:solidFill>
                <a:latin typeface="Consolas"/>
                <a:ea typeface="Times New Roman"/>
              </a:rPr>
              <a:t>Binding</a:t>
            </a:r>
            <a:r>
              <a:rPr lang="en-GB" sz="2000" dirty="0">
                <a:solidFill>
                  <a:srgbClr val="FF0000"/>
                </a:solidFill>
                <a:latin typeface="Consolas"/>
                <a:ea typeface="Times New Roman"/>
              </a:rPr>
              <a:t> Address</a:t>
            </a:r>
            <a:r>
              <a:rPr lang="en-GB" sz="2000" dirty="0">
                <a:solidFill>
                  <a:srgbClr val="0000FF"/>
                </a:solidFill>
                <a:latin typeface="Consolas"/>
                <a:ea typeface="Times New Roman"/>
              </a:rPr>
              <a:t>}"</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t>
            </a:r>
            <a:r>
              <a:rPr lang="en-GB" sz="2000" dirty="0">
                <a:solidFill>
                  <a:srgbClr val="FF0000"/>
                </a:solidFill>
                <a:latin typeface="Consolas"/>
                <a:ea typeface="Times New Roman"/>
              </a:rPr>
              <a:t>Style</a:t>
            </a:r>
            <a:r>
              <a:rPr lang="en-GB" sz="2000" dirty="0">
                <a:solidFill>
                  <a:srgbClr val="0000FF"/>
                </a:solidFill>
                <a:latin typeface="Consolas"/>
                <a:ea typeface="Times New Roman"/>
              </a:rPr>
              <a:t>="{</a:t>
            </a:r>
            <a:r>
              <a:rPr lang="en-GB" sz="2000" dirty="0" err="1">
                <a:solidFill>
                  <a:srgbClr val="A31515"/>
                </a:solidFill>
                <a:latin typeface="Consolas"/>
                <a:ea typeface="Times New Roman"/>
              </a:rPr>
              <a:t>StaticResource</a:t>
            </a:r>
            <a:r>
              <a:rPr lang="en-GB" sz="2000" dirty="0">
                <a:solidFill>
                  <a:srgbClr val="FF0000"/>
                </a:solidFill>
                <a:latin typeface="Consolas"/>
                <a:ea typeface="Times New Roman"/>
              </a:rPr>
              <a:t> </a:t>
            </a:r>
            <a:r>
              <a:rPr lang="en-GB" sz="2000" dirty="0" err="1">
                <a:solidFill>
                  <a:srgbClr val="FF0000"/>
                </a:solidFill>
                <a:latin typeface="Consolas"/>
                <a:ea typeface="Times New Roman"/>
              </a:rPr>
              <a:t>PhoneTextSubtleStyle</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A31515"/>
                </a:solidFill>
                <a:latin typeface="Consolas"/>
                <a:ea typeface="Times New Roman"/>
              </a:rPr>
              <a:t> </a:t>
            </a:r>
            <a:r>
              <a:rPr lang="en-GB" sz="2000" dirty="0" smtClean="0">
                <a:solidFill>
                  <a:srgbClr val="A31515"/>
                </a:solidFill>
                <a:latin typeface="Consolas"/>
                <a:ea typeface="Times New Roman"/>
              </a:rPr>
              <a:t>  </a:t>
            </a:r>
            <a:r>
              <a:rPr lang="en-GB" sz="2000" dirty="0">
                <a:solidFill>
                  <a:srgbClr val="0000FF"/>
                </a:solidFill>
                <a:latin typeface="Consolas"/>
                <a:ea typeface="Times New Roman"/>
              </a:rPr>
              <a:t>&lt;/</a:t>
            </a:r>
            <a:r>
              <a:rPr lang="en-GB" sz="2000" dirty="0" err="1">
                <a:solidFill>
                  <a:srgbClr val="A31515"/>
                </a:solidFill>
                <a:latin typeface="Consolas"/>
                <a:ea typeface="Times New Roman"/>
              </a:rPr>
              <a:t>StackPanel</a:t>
            </a:r>
            <a:r>
              <a:rPr lang="en-GB" sz="2000" dirty="0">
                <a:solidFill>
                  <a:srgbClr val="0000FF"/>
                </a:solidFill>
                <a:latin typeface="Consolas"/>
                <a:ea typeface="Times New Roman"/>
              </a:rPr>
              <a:t>&gt;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&lt;/</a:t>
            </a:r>
            <a:r>
              <a:rPr lang="en-GB" sz="2000" dirty="0" err="1">
                <a:solidFill>
                  <a:srgbClr val="A31515"/>
                </a:solidFill>
                <a:latin typeface="Consolas"/>
                <a:ea typeface="Times New Roman"/>
              </a:rPr>
              <a:t>DataTemplate</a:t>
            </a:r>
            <a:r>
              <a:rPr lang="en-GB" sz="2000" dirty="0">
                <a:solidFill>
                  <a:srgbClr val="0000FF"/>
                </a:solidFill>
                <a:latin typeface="Consolas"/>
                <a:ea typeface="Times New Roman"/>
              </a:rPr>
              <a:t>&gt;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495347021"/>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197" y="431800"/>
            <a:ext cx="8593137" cy="664797"/>
          </a:xfrm>
        </p:spPr>
        <p:txBody>
          <a:bodyPr/>
          <a:lstStyle/>
          <a:p>
            <a:r>
              <a:rPr lang="ru-RU" dirty="0" smtClean="0"/>
              <a:t>Вывод списка с новым шаблоном</a:t>
            </a:r>
            <a:endParaRPr lang="en-GB" dirty="0"/>
          </a:p>
        </p:txBody>
      </p:sp>
      <p:sp>
        <p:nvSpPr>
          <p:cNvPr id="3" name="Content Placeholder 2"/>
          <p:cNvSpPr>
            <a:spLocks noGrp="1"/>
          </p:cNvSpPr>
          <p:nvPr>
            <p:ph idx="1"/>
          </p:nvPr>
        </p:nvSpPr>
        <p:spPr>
          <a:xfrm>
            <a:off x="380770" y="1371600"/>
            <a:ext cx="5491220" cy="4598182"/>
          </a:xfrm>
        </p:spPr>
        <p:txBody>
          <a:bodyPr/>
          <a:lstStyle/>
          <a:p>
            <a:r>
              <a:rPr lang="ru-RU" dirty="0" smtClean="0"/>
              <a:t>При использовании улучшенного шаблона данных элементы списка удобнее отличать друг</a:t>
            </a:r>
            <a:br>
              <a:rPr lang="ru-RU" dirty="0" smtClean="0"/>
            </a:br>
            <a:r>
              <a:rPr lang="ru-RU" dirty="0" smtClean="0"/>
              <a:t>от друга</a:t>
            </a:r>
            <a:endParaRPr lang="en-GB" dirty="0" smtClean="0"/>
          </a:p>
          <a:p>
            <a:r>
              <a:rPr lang="ru-RU" dirty="0" smtClean="0"/>
              <a:t>Шаблоны данных также позволяют использовать изображения, цветной фон и анимацию</a:t>
            </a:r>
          </a:p>
        </p:txBody>
      </p:sp>
      <p:sp>
        <p:nvSpPr>
          <p:cNvPr id="4" name="Slide Number Placeholder 3"/>
          <p:cNvSpPr>
            <a:spLocks noGrp="1"/>
          </p:cNvSpPr>
          <p:nvPr>
            <p:ph type="sldNum" sz="quarter" idx="10"/>
          </p:nvPr>
        </p:nvSpPr>
        <p:spPr/>
        <p:txBody>
          <a:bodyPr/>
          <a:lstStyle/>
          <a:p>
            <a:fld id="{271031BA-9959-4FE2-909F-37D65262A7B4}" type="slidenum">
              <a:rPr lang="en-US" smtClean="0"/>
              <a:pPr/>
              <a:t>79</a:t>
            </a:fld>
            <a:endParaRPr lang="en-US" dirty="0"/>
          </a:p>
        </p:txBody>
      </p:sp>
      <p:pic>
        <p:nvPicPr>
          <p:cNvPr id="6" name="Рисунок 5"/>
          <p:cNvPicPr/>
          <p:nvPr/>
        </p:nvPicPr>
        <p:blipFill>
          <a:blip r:embed="rId2"/>
          <a:stretch>
            <a:fillRect/>
          </a:stretch>
        </p:blipFill>
        <p:spPr>
          <a:xfrm>
            <a:off x="5982160" y="1135208"/>
            <a:ext cx="2853368" cy="5189051"/>
          </a:xfrm>
          <a:prstGeom prst="rect">
            <a:avLst/>
          </a:prstGeom>
        </p:spPr>
      </p:pic>
    </p:spTree>
    <p:extLst>
      <p:ext uri="{BB962C8B-B14F-4D97-AF65-F5344CB8AC3E}">
        <p14:creationId xmlns:p14="http://schemas.microsoft.com/office/powerpoint/2010/main" val="18611010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Изменение цвета текста</a:t>
            </a:r>
            <a:endParaRPr lang="en-GB" dirty="0"/>
          </a:p>
        </p:txBody>
      </p:sp>
      <p:sp>
        <p:nvSpPr>
          <p:cNvPr id="3" name="Content Placeholder 2"/>
          <p:cNvSpPr>
            <a:spLocks noGrp="1"/>
          </p:cNvSpPr>
          <p:nvPr>
            <p:ph idx="1"/>
          </p:nvPr>
        </p:nvSpPr>
        <p:spPr>
          <a:xfrm>
            <a:off x="380770" y="4221091"/>
            <a:ext cx="8363938" cy="1495794"/>
          </a:xfrm>
        </p:spPr>
        <p:txBody>
          <a:bodyPr/>
          <a:lstStyle/>
          <a:p>
            <a:r>
              <a:rPr lang="ru-RU" dirty="0" smtClean="0"/>
              <a:t>В этом коде при вводе недопустимого значения в элемент </a:t>
            </a:r>
            <a:r>
              <a:rPr lang="en-GB" dirty="0" err="1" smtClean="0">
                <a:latin typeface="Consolas" pitchFamily="49" charset="0"/>
                <a:cs typeface="Consolas" pitchFamily="49" charset="0"/>
              </a:rPr>
              <a:t>TextBox</a:t>
            </a:r>
            <a:r>
              <a:rPr lang="en-GB" dirty="0" smtClean="0"/>
              <a:t> </a:t>
            </a:r>
            <a:r>
              <a:rPr lang="ru-RU" dirty="0" smtClean="0"/>
              <a:t>цвет текста становится красным</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8</a:t>
            </a:fld>
            <a:endParaRPr lang="en-US" dirty="0"/>
          </a:p>
        </p:txBody>
      </p:sp>
      <p:sp>
        <p:nvSpPr>
          <p:cNvPr id="5" name="Rectangle 4"/>
          <p:cNvSpPr/>
          <p:nvPr/>
        </p:nvSpPr>
        <p:spPr>
          <a:xfrm>
            <a:off x="380999" y="1436616"/>
            <a:ext cx="83804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8900">
              <a:spcBef>
                <a:spcPts val="575"/>
              </a:spcBef>
              <a:spcAft>
                <a:spcPts val="200"/>
              </a:spcAft>
              <a:tabLst>
                <a:tab pos="2430780" algn="l"/>
                <a:tab pos="2790825" algn="l"/>
              </a:tabLst>
            </a:pPr>
            <a:r>
              <a:rPr lang="en-GB" sz="2000" dirty="0">
                <a:solidFill>
                  <a:srgbClr val="0000FF"/>
                </a:solidFill>
                <a:latin typeface="Consolas"/>
                <a:ea typeface="Times New Roman"/>
              </a:rPr>
              <a:t>float</a:t>
            </a:r>
            <a:r>
              <a:rPr lang="en-GB" sz="2000" dirty="0">
                <a:solidFill>
                  <a:srgbClr val="000000"/>
                </a:solidFill>
                <a:latin typeface="Consolas"/>
                <a:ea typeface="Times New Roman"/>
              </a:rPr>
              <a:t> v1 = 0;</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float</a:t>
            </a:r>
            <a:r>
              <a:rPr lang="en-GB" sz="2000" dirty="0" err="1">
                <a:solidFill>
                  <a:srgbClr val="000000"/>
                </a:solidFill>
                <a:latin typeface="Consolas"/>
                <a:ea typeface="Times New Roman"/>
              </a:rPr>
              <a:t>.TryParse</a:t>
            </a:r>
            <a:r>
              <a:rPr lang="en-GB" sz="2000" dirty="0">
                <a:solidFill>
                  <a:srgbClr val="000000"/>
                </a:solidFill>
                <a:latin typeface="Consolas"/>
                <a:ea typeface="Times New Roman"/>
              </a:rPr>
              <a:t>(</a:t>
            </a:r>
            <a:r>
              <a:rPr lang="en-GB" sz="2000" dirty="0" err="1">
                <a:solidFill>
                  <a:srgbClr val="000000"/>
                </a:solidFill>
                <a:latin typeface="Consolas"/>
                <a:ea typeface="Times New Roman"/>
              </a:rPr>
              <a:t>firstNumberTextBox.Text</a:t>
            </a:r>
            <a:r>
              <a:rPr lang="en-GB" sz="2000" dirty="0">
                <a:solidFill>
                  <a:srgbClr val="000000"/>
                </a:solidFill>
                <a:latin typeface="Consolas"/>
                <a:ea typeface="Times New Roman"/>
              </a:rPr>
              <a:t>, </a:t>
            </a:r>
            <a:r>
              <a:rPr lang="en-GB" sz="2000" dirty="0">
                <a:solidFill>
                  <a:srgbClr val="0000FF"/>
                </a:solidFill>
                <a:latin typeface="Consolas"/>
                <a:ea typeface="Times New Roman"/>
              </a:rPr>
              <a:t>out</a:t>
            </a:r>
            <a:r>
              <a:rPr lang="en-GB" sz="2000" dirty="0">
                <a:solidFill>
                  <a:srgbClr val="000000"/>
                </a:solidFill>
                <a:latin typeface="Consolas"/>
                <a:ea typeface="Times New Roman"/>
              </a:rPr>
              <a:t> v1))</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firstNumberTextBox.Foreground</a:t>
            </a:r>
            <a:r>
              <a:rPr lang="en-GB" sz="2000" dirty="0">
                <a:solidFill>
                  <a:srgbClr val="000000"/>
                </a:solidFill>
                <a:latin typeface="Consolas"/>
                <a:ea typeface="Times New Roman"/>
              </a:rPr>
              <a:t> =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SolidColorBrush</a:t>
            </a:r>
            <a:r>
              <a:rPr lang="en-GB" sz="2000" dirty="0">
                <a:solidFill>
                  <a:srgbClr val="000000"/>
                </a:solidFill>
                <a:latin typeface="Consolas"/>
                <a:ea typeface="Times New Roman"/>
              </a:rPr>
              <a:t>(</a:t>
            </a:r>
            <a:r>
              <a:rPr lang="en-GB" sz="2000" dirty="0" err="1">
                <a:solidFill>
                  <a:srgbClr val="2B91AF"/>
                </a:solidFill>
                <a:latin typeface="Consolas"/>
                <a:ea typeface="Times New Roman"/>
              </a:rPr>
              <a:t>Colors</a:t>
            </a:r>
            <a:r>
              <a:rPr lang="en-GB" sz="2000" dirty="0" err="1">
                <a:solidFill>
                  <a:srgbClr val="000000"/>
                </a:solidFill>
                <a:latin typeface="Consolas"/>
                <a:ea typeface="Times New Roman"/>
              </a:rPr>
              <a:t>.Red</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08661737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Выбор элементов в</a:t>
            </a:r>
            <a:r>
              <a:rPr lang="en-GB" dirty="0" smtClean="0"/>
              <a:t> </a:t>
            </a:r>
            <a:r>
              <a:rPr lang="en-GB" dirty="0" err="1" smtClean="0"/>
              <a:t>ListBox</a:t>
            </a:r>
            <a:endParaRPr lang="en-GB" dirty="0"/>
          </a:p>
        </p:txBody>
      </p:sp>
      <p:sp>
        <p:nvSpPr>
          <p:cNvPr id="3" name="Content Placeholder 2"/>
          <p:cNvSpPr>
            <a:spLocks noGrp="1"/>
          </p:cNvSpPr>
          <p:nvPr>
            <p:ph idx="1"/>
          </p:nvPr>
        </p:nvSpPr>
        <p:spPr>
          <a:xfrm>
            <a:off x="380770" y="1371600"/>
            <a:ext cx="8363938" cy="4210383"/>
          </a:xfrm>
        </p:spPr>
        <p:txBody>
          <a:bodyPr/>
          <a:lstStyle/>
          <a:p>
            <a:r>
              <a:rPr lang="ru-RU" dirty="0" smtClean="0"/>
              <a:t>В программу можно добавить возможность выбора пользователем одного элемента</a:t>
            </a:r>
            <a:br>
              <a:rPr lang="ru-RU" dirty="0" smtClean="0"/>
            </a:br>
            <a:r>
              <a:rPr lang="ru-RU" dirty="0" smtClean="0"/>
              <a:t>из списка</a:t>
            </a:r>
          </a:p>
          <a:p>
            <a:r>
              <a:rPr lang="ru-RU" dirty="0" smtClean="0"/>
              <a:t>Приложение должно отображать и редактировать подробную информацию</a:t>
            </a:r>
            <a:br>
              <a:rPr lang="ru-RU" dirty="0" smtClean="0"/>
            </a:br>
            <a:r>
              <a:rPr lang="ru-RU" dirty="0" smtClean="0"/>
              <a:t>о выбранном клиенте</a:t>
            </a:r>
          </a:p>
          <a:p>
            <a:r>
              <a:rPr lang="ru-RU" dirty="0" smtClean="0"/>
              <a:t>Элемент</a:t>
            </a:r>
            <a:r>
              <a:rPr lang="en-GB" dirty="0" smtClean="0"/>
              <a:t> </a:t>
            </a:r>
            <a:r>
              <a:rPr lang="en-GB" dirty="0" err="1">
                <a:latin typeface="Consolas" pitchFamily="49" charset="0"/>
                <a:cs typeface="Consolas" pitchFamily="49" charset="0"/>
              </a:rPr>
              <a:t>ListBox</a:t>
            </a:r>
            <a:r>
              <a:rPr lang="ru-RU" dirty="0"/>
              <a:t> </a:t>
            </a:r>
            <a:r>
              <a:rPr lang="ru-RU" dirty="0" smtClean="0"/>
              <a:t>позволяет легко добавить такую возможность</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80</a:t>
            </a:fld>
            <a:endParaRPr lang="en-US" dirty="0"/>
          </a:p>
        </p:txBody>
      </p:sp>
    </p:spTree>
    <p:extLst>
      <p:ext uri="{BB962C8B-B14F-4D97-AF65-F5344CB8AC3E}">
        <p14:creationId xmlns:p14="http://schemas.microsoft.com/office/powerpoint/2010/main" val="492209448"/>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Событие </a:t>
            </a:r>
            <a:r>
              <a:rPr lang="en-GB" dirty="0" err="1" smtClean="0"/>
              <a:t>SelectionChanged</a:t>
            </a:r>
            <a:endParaRPr lang="en-GB" dirty="0"/>
          </a:p>
        </p:txBody>
      </p:sp>
      <p:sp>
        <p:nvSpPr>
          <p:cNvPr id="3" name="Content Placeholder 2"/>
          <p:cNvSpPr>
            <a:spLocks noGrp="1"/>
          </p:cNvSpPr>
          <p:nvPr>
            <p:ph idx="1"/>
          </p:nvPr>
        </p:nvSpPr>
        <p:spPr>
          <a:xfrm>
            <a:off x="397473" y="2121749"/>
            <a:ext cx="8363938" cy="4210383"/>
          </a:xfrm>
        </p:spPr>
        <p:txBody>
          <a:bodyPr/>
          <a:lstStyle/>
          <a:p>
            <a:r>
              <a:rPr lang="ru-RU" dirty="0" smtClean="0"/>
              <a:t>Элемент</a:t>
            </a:r>
            <a:r>
              <a:rPr lang="en-GB" dirty="0" smtClean="0"/>
              <a:t> </a:t>
            </a:r>
            <a:r>
              <a:rPr lang="en-GB" dirty="0" err="1">
                <a:latin typeface="Consolas" pitchFamily="49" charset="0"/>
                <a:cs typeface="Consolas" pitchFamily="49" charset="0"/>
              </a:rPr>
              <a:t>ListBox</a:t>
            </a:r>
            <a:r>
              <a:rPr lang="en-GB" dirty="0" smtClean="0"/>
              <a:t> </a:t>
            </a:r>
            <a:r>
              <a:rPr lang="ru-RU" dirty="0" smtClean="0"/>
              <a:t>может генерировать событие</a:t>
            </a:r>
            <a:r>
              <a:rPr lang="en-GB" dirty="0" smtClean="0"/>
              <a:t> </a:t>
            </a:r>
            <a:r>
              <a:rPr lang="en-GB" dirty="0" err="1" smtClean="0">
                <a:latin typeface="Consolas" pitchFamily="49" charset="0"/>
                <a:cs typeface="Consolas" pitchFamily="49" charset="0"/>
              </a:rPr>
              <a:t>SelectionChanged</a:t>
            </a:r>
            <a:endParaRPr lang="en-GB" dirty="0" smtClean="0"/>
          </a:p>
          <a:p>
            <a:r>
              <a:rPr lang="ru-RU" dirty="0" smtClean="0"/>
              <a:t>Оно происходит, когда пользователь выбирает элемент из списка</a:t>
            </a:r>
            <a:r>
              <a:rPr lang="en-GB" dirty="0" smtClean="0"/>
              <a:t> </a:t>
            </a:r>
            <a:r>
              <a:rPr lang="en-GB" dirty="0" err="1">
                <a:latin typeface="Consolas" pitchFamily="49" charset="0"/>
                <a:cs typeface="Consolas" pitchFamily="49" charset="0"/>
              </a:rPr>
              <a:t>ListBox</a:t>
            </a:r>
            <a:endParaRPr lang="en-GB" dirty="0">
              <a:latin typeface="Consolas" pitchFamily="49" charset="0"/>
              <a:cs typeface="Consolas" pitchFamily="49" charset="0"/>
            </a:endParaRPr>
          </a:p>
          <a:p>
            <a:r>
              <a:rPr lang="ru-RU" dirty="0" smtClean="0"/>
              <a:t>Это событие можно использовать</a:t>
            </a:r>
            <a:br>
              <a:rPr lang="ru-RU" dirty="0" smtClean="0"/>
            </a:br>
            <a:r>
              <a:rPr lang="ru-RU" dirty="0" smtClean="0"/>
              <a:t>в программе для выполнения необходимых действий при выборе клиента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81</a:t>
            </a:fld>
            <a:endParaRPr lang="en-US" dirty="0"/>
          </a:p>
        </p:txBody>
      </p:sp>
      <p:sp>
        <p:nvSpPr>
          <p:cNvPr id="5" name="Rectangle 4"/>
          <p:cNvSpPr/>
          <p:nvPr/>
        </p:nvSpPr>
        <p:spPr>
          <a:xfrm>
            <a:off x="380998" y="1235468"/>
            <a:ext cx="838041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&lt;</a:t>
            </a:r>
            <a:r>
              <a:rPr lang="en-GB" sz="2000" dirty="0" err="1">
                <a:solidFill>
                  <a:srgbClr val="A31515"/>
                </a:solidFill>
                <a:latin typeface="Consolas"/>
                <a:ea typeface="Times New Roman"/>
              </a:rPr>
              <a:t>ListBox</a:t>
            </a:r>
            <a:r>
              <a:rPr lang="en-GB" sz="2000" dirty="0">
                <a:solidFill>
                  <a:srgbClr val="FF0000"/>
                </a:solidFill>
                <a:latin typeface="Consolas"/>
                <a:ea typeface="Times New Roman"/>
              </a:rPr>
              <a:t> Name</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customerList</a:t>
            </a:r>
            <a:r>
              <a:rPr lang="en-GB" sz="2000" dirty="0">
                <a:solidFill>
                  <a:srgbClr val="0000FF"/>
                </a:solidFill>
                <a:latin typeface="Consolas"/>
                <a:ea typeface="Times New Roman"/>
              </a:rPr>
              <a:t>"</a:t>
            </a:r>
            <a:br>
              <a:rPr lang="en-GB" sz="2000" dirty="0">
                <a:solidFill>
                  <a:srgbClr val="0000FF"/>
                </a:solidFill>
                <a:latin typeface="Consolas"/>
                <a:ea typeface="Times New Roman"/>
              </a:rPr>
            </a:br>
            <a:r>
              <a:rPr lang="en-GB" sz="2000" dirty="0">
                <a:solidFill>
                  <a:srgbClr val="FF0000"/>
                </a:solidFill>
                <a:latin typeface="Consolas"/>
                <a:ea typeface="Times New Roman"/>
              </a:rPr>
              <a:t>         </a:t>
            </a:r>
            <a:r>
              <a:rPr lang="en-GB" sz="2000" dirty="0" err="1">
                <a:solidFill>
                  <a:srgbClr val="FF0000"/>
                </a:solidFill>
                <a:latin typeface="Consolas"/>
                <a:ea typeface="Times New Roman"/>
              </a:rPr>
              <a:t>SelectionChanged</a:t>
            </a:r>
            <a:r>
              <a:rPr lang="en-GB" sz="2000" dirty="0">
                <a:solidFill>
                  <a:srgbClr val="0000FF"/>
                </a:solidFill>
                <a:latin typeface="Consolas"/>
                <a:ea typeface="Times New Roman"/>
              </a:rPr>
              <a:t>="</a:t>
            </a:r>
            <a:r>
              <a:rPr lang="en-GB" sz="2000" dirty="0" err="1">
                <a:solidFill>
                  <a:srgbClr val="0000FF"/>
                </a:solidFill>
                <a:latin typeface="Consolas"/>
                <a:ea typeface="Times New Roman"/>
              </a:rPr>
              <a:t>customerList_SelectionChanged</a:t>
            </a:r>
            <a:r>
              <a:rPr lang="en-GB" sz="2000" dirty="0">
                <a:solidFill>
                  <a:srgbClr val="0000FF"/>
                </a:solidFill>
                <a:latin typeface="Consolas"/>
                <a:ea typeface="Times New Roman"/>
              </a:rPr>
              <a:t>"&gt;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3966113403"/>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a:t>Событие </a:t>
            </a:r>
            <a:r>
              <a:rPr lang="en-GB" dirty="0" err="1"/>
              <a:t>SelectionChanged</a:t>
            </a:r>
            <a:endParaRPr lang="en-GB" dirty="0"/>
          </a:p>
        </p:txBody>
      </p:sp>
      <p:sp>
        <p:nvSpPr>
          <p:cNvPr id="3" name="Content Placeholder 2"/>
          <p:cNvSpPr>
            <a:spLocks noGrp="1"/>
          </p:cNvSpPr>
          <p:nvPr>
            <p:ph idx="1"/>
          </p:nvPr>
        </p:nvSpPr>
        <p:spPr>
          <a:xfrm>
            <a:off x="397473" y="4659562"/>
            <a:ext cx="8363938" cy="1495794"/>
          </a:xfrm>
        </p:spPr>
        <p:txBody>
          <a:bodyPr/>
          <a:lstStyle/>
          <a:p>
            <a:r>
              <a:rPr lang="ru-RU" dirty="0" smtClean="0"/>
              <a:t>В состав элемента</a:t>
            </a:r>
            <a:r>
              <a:rPr lang="en-GB" dirty="0" smtClean="0"/>
              <a:t> </a:t>
            </a:r>
            <a:r>
              <a:rPr lang="en-GB" dirty="0" err="1" smtClean="0">
                <a:latin typeface="Consolas" pitchFamily="49" charset="0"/>
                <a:cs typeface="Consolas" pitchFamily="49" charset="0"/>
              </a:rPr>
              <a:t>ListBox</a:t>
            </a:r>
            <a:r>
              <a:rPr lang="en-GB" dirty="0" smtClean="0"/>
              <a:t> </a:t>
            </a:r>
            <a:r>
              <a:rPr lang="ru-RU" dirty="0" smtClean="0"/>
              <a:t>входит свойство</a:t>
            </a:r>
            <a:r>
              <a:rPr lang="en-GB" dirty="0" smtClean="0"/>
              <a:t> </a:t>
            </a:r>
            <a:r>
              <a:rPr lang="en-GB" dirty="0" err="1" smtClean="0">
                <a:latin typeface="Consolas" pitchFamily="49" charset="0"/>
                <a:cs typeface="Consolas" pitchFamily="49" charset="0"/>
              </a:rPr>
              <a:t>SelectedItem</a:t>
            </a:r>
            <a:r>
              <a:rPr lang="ru-RU" dirty="0" smtClean="0"/>
              <a:t>, которое содержит ссылку на выбранный элемент</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82</a:t>
            </a:fld>
            <a:endParaRPr lang="en-US" dirty="0"/>
          </a:p>
        </p:txBody>
      </p:sp>
      <p:sp>
        <p:nvSpPr>
          <p:cNvPr id="5" name="Rectangle 4"/>
          <p:cNvSpPr/>
          <p:nvPr/>
        </p:nvSpPr>
        <p:spPr>
          <a:xfrm>
            <a:off x="380998" y="1201602"/>
            <a:ext cx="8380413" cy="327269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customerList_SelectionChanged</a:t>
            </a:r>
            <a:r>
              <a:rPr lang="en-GB" sz="2000" dirty="0">
                <a:solidFill>
                  <a:srgbClr val="000000"/>
                </a:solidFill>
                <a:latin typeface="Consolas"/>
                <a:ea typeface="Times New Roman"/>
              </a:rPr>
              <a:t>(</a:t>
            </a:r>
            <a:r>
              <a:rPr lang="en-GB" sz="2000" dirty="0">
                <a:solidFill>
                  <a:srgbClr val="0000FF"/>
                </a:solidFill>
                <a:latin typeface="Consolas"/>
                <a:ea typeface="Times New Roman"/>
              </a:rPr>
              <a:t>object</a:t>
            </a:r>
            <a:r>
              <a:rPr lang="en-GB" sz="2000" dirty="0">
                <a:solidFill>
                  <a:srgbClr val="000000"/>
                </a:solidFill>
                <a:latin typeface="Consolas"/>
                <a:ea typeface="Times New Roman"/>
              </a:rPr>
              <a:t> sender</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SelectionChangedEventArgs</a:t>
            </a:r>
            <a:r>
              <a:rPr lang="en-GB" sz="2000" dirty="0">
                <a:solidFill>
                  <a:srgbClr val="000000"/>
                </a:solidFill>
                <a:latin typeface="Consolas"/>
                <a:ea typeface="Times New Roman"/>
              </a:rPr>
              <a:t> 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получение содержимого выбранного элемента</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selectedCustomer</a:t>
            </a:r>
            <a:r>
              <a:rPr lang="en-GB" sz="2000" dirty="0">
                <a:solidFill>
                  <a:srgbClr val="000000"/>
                </a:solidFill>
                <a:latin typeface="Consolas"/>
                <a:ea typeface="Times New Roman"/>
              </a:rPr>
              <a:t> =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customerList.SelectedItem</a:t>
            </a:r>
            <a:r>
              <a:rPr lang="en-GB" sz="2000" dirty="0">
                <a:solidFill>
                  <a:srgbClr val="000000"/>
                </a:solidFill>
                <a:latin typeface="Consolas"/>
                <a:ea typeface="Times New Roman"/>
              </a:rPr>
              <a:t> </a:t>
            </a:r>
            <a:r>
              <a:rPr lang="en-GB" sz="2000" dirty="0">
                <a:solidFill>
                  <a:srgbClr val="0000FF"/>
                </a:solidFill>
                <a:latin typeface="Consolas"/>
                <a:ea typeface="Times New Roman"/>
              </a:rPr>
              <a:t>as</a:t>
            </a:r>
            <a:r>
              <a:rPr lang="en-GB" sz="2000" dirty="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2B91AF"/>
                </a:solidFill>
                <a:latin typeface="Consolas"/>
                <a:ea typeface="Times New Roman"/>
              </a:rPr>
              <a:t>MessageBox</a:t>
            </a:r>
            <a:r>
              <a:rPr lang="en-GB" sz="2000" dirty="0" err="1" smtClean="0">
                <a:solidFill>
                  <a:srgbClr val="000000"/>
                </a:solidFill>
                <a:latin typeface="Consolas"/>
                <a:ea typeface="Times New Roman"/>
              </a:rPr>
              <a:t>.Show</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ru-RU" sz="2000" dirty="0">
                <a:solidFill>
                  <a:srgbClr val="A31515"/>
                </a:solidFill>
                <a:latin typeface="Consolas"/>
                <a:ea typeface="Times New Roman"/>
              </a:rPr>
              <a:t>Выбран элемент </a:t>
            </a:r>
            <a:r>
              <a:rPr lang="en-GB" sz="2000" dirty="0" smtClean="0">
                <a:solidFill>
                  <a:srgbClr val="A31515"/>
                </a:solidFill>
                <a:latin typeface="Consolas"/>
                <a:ea typeface="Times New Roman"/>
              </a:rPr>
              <a:t>"</a:t>
            </a:r>
            <a:r>
              <a:rPr lang="ru-RU" sz="2000" dirty="0" smtClean="0">
                <a:solidFill>
                  <a:srgbClr val="000000"/>
                </a:solidFill>
                <a:latin typeface="Consolas"/>
                <a:ea typeface="Times New Roman"/>
              </a:rPr>
              <a:t> </a:t>
            </a:r>
            <a:r>
              <a:rPr lang="en-GB" sz="2000" dirty="0" smtClean="0">
                <a:solidFill>
                  <a:srgbClr val="000000"/>
                </a:solidFill>
                <a:latin typeface="Consolas"/>
                <a:ea typeface="Times New Roman"/>
              </a:rPr>
              <a:t>+</a:t>
            </a:r>
            <a:r>
              <a:rPr lang="ru-RU" sz="2000" dirty="0" smtClean="0">
                <a:solidFill>
                  <a:srgbClr val="000000"/>
                </a:solidFill>
                <a:latin typeface="Consolas"/>
                <a:ea typeface="Times New Roman"/>
              </a:rPr>
              <a:t/>
            </a:r>
            <a:br>
              <a:rPr lang="ru-RU" sz="2000" dirty="0" smtClean="0">
                <a:solidFill>
                  <a:srgbClr val="000000"/>
                </a:solidFill>
                <a:latin typeface="Consolas"/>
                <a:ea typeface="Times New Roman"/>
              </a:rPr>
            </a:br>
            <a:r>
              <a:rPr lang="ru-RU" sz="2000" dirty="0" smtClean="0">
                <a:solidFill>
                  <a:srgbClr val="000000"/>
                </a:solidFill>
                <a:latin typeface="Consolas"/>
                <a:ea typeface="Times New Roman"/>
              </a:rPr>
              <a:t>                   </a:t>
            </a:r>
            <a:r>
              <a:rPr lang="en-GB" sz="2000" dirty="0" err="1" smtClean="0">
                <a:solidFill>
                  <a:srgbClr val="000000"/>
                </a:solidFill>
                <a:latin typeface="Consolas"/>
                <a:ea typeface="Times New Roman"/>
              </a:rPr>
              <a:t>selectedCustomer.Name</a:t>
            </a:r>
            <a:r>
              <a:rPr lang="en-GB" sz="2000" dirty="0" smtClean="0">
                <a:solidFill>
                  <a:srgbClr val="000000"/>
                </a:solidFill>
                <a:latin typeface="Consolas"/>
                <a:ea typeface="Times New Roman"/>
              </a:rPr>
              <a:t>);</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846321887"/>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Краткие итоги</a:t>
            </a:r>
            <a:endParaRPr lang="en-GB" dirty="0"/>
          </a:p>
        </p:txBody>
      </p:sp>
      <p:sp>
        <p:nvSpPr>
          <p:cNvPr id="3" name="Content Placeholder 2"/>
          <p:cNvSpPr>
            <a:spLocks noGrp="1"/>
          </p:cNvSpPr>
          <p:nvPr>
            <p:ph idx="1"/>
          </p:nvPr>
        </p:nvSpPr>
        <p:spPr>
          <a:xfrm>
            <a:off x="380770" y="1188000"/>
            <a:ext cx="8458430" cy="5318379"/>
          </a:xfrm>
        </p:spPr>
        <p:txBody>
          <a:bodyPr/>
          <a:lstStyle/>
          <a:p>
            <a:r>
              <a:rPr lang="ru-RU" dirty="0" smtClean="0"/>
              <a:t>Программы </a:t>
            </a:r>
            <a:r>
              <a:rPr lang="en-GB" dirty="0" smtClean="0"/>
              <a:t>Silverlight </a:t>
            </a:r>
            <a:r>
              <a:rPr lang="ru-RU" dirty="0" smtClean="0"/>
              <a:t>могут создавать визуальные элементы во время работы</a:t>
            </a:r>
            <a:endParaRPr lang="en-GB" dirty="0" smtClean="0"/>
          </a:p>
          <a:p>
            <a:r>
              <a:rPr lang="ru-RU" dirty="0" smtClean="0"/>
              <a:t>Если элемент не помещается на экране, его можно поместить в</a:t>
            </a:r>
            <a:r>
              <a:rPr lang="en-US" dirty="0" smtClean="0"/>
              <a:t> </a:t>
            </a:r>
            <a:r>
              <a:rPr lang="ru-RU" dirty="0" smtClean="0"/>
              <a:t>элемент </a:t>
            </a:r>
            <a:r>
              <a:rPr lang="en-GB" dirty="0" err="1" smtClean="0">
                <a:latin typeface="Consolas" pitchFamily="49" charset="0"/>
                <a:cs typeface="Consolas" pitchFamily="49" charset="0"/>
              </a:rPr>
              <a:t>ScrollViewer</a:t>
            </a:r>
            <a:r>
              <a:rPr lang="ru-RU" dirty="0" smtClean="0"/>
              <a:t>, который использует полосы прокрутки</a:t>
            </a:r>
            <a:endParaRPr lang="en-GB" dirty="0" smtClean="0"/>
          </a:p>
          <a:p>
            <a:r>
              <a:rPr lang="ru-RU" dirty="0" smtClean="0"/>
              <a:t>Элемент</a:t>
            </a:r>
            <a:r>
              <a:rPr lang="en-GB" dirty="0" smtClean="0"/>
              <a:t> </a:t>
            </a:r>
            <a:r>
              <a:rPr lang="en-GB" dirty="0" err="1" smtClean="0">
                <a:latin typeface="Consolas" pitchFamily="49" charset="0"/>
                <a:cs typeface="Consolas" pitchFamily="49" charset="0"/>
              </a:rPr>
              <a:t>ListBox</a:t>
            </a:r>
            <a:r>
              <a:rPr lang="en-GB" dirty="0" smtClean="0"/>
              <a:t> </a:t>
            </a:r>
            <a:r>
              <a:rPr lang="ru-RU" dirty="0" smtClean="0"/>
              <a:t>может выводить элементы в соответствии с заданным шаблоном данных</a:t>
            </a:r>
            <a:endParaRPr lang="en-GB" dirty="0" smtClean="0"/>
          </a:p>
          <a:p>
            <a:r>
              <a:rPr lang="ru-RU" dirty="0"/>
              <a:t>Элемент</a:t>
            </a:r>
            <a:r>
              <a:rPr lang="en-GB" dirty="0"/>
              <a:t> </a:t>
            </a:r>
            <a:r>
              <a:rPr lang="en-GB" dirty="0" err="1">
                <a:latin typeface="Consolas" pitchFamily="49" charset="0"/>
                <a:cs typeface="Consolas" pitchFamily="49" charset="0"/>
              </a:rPr>
              <a:t>ListBox</a:t>
            </a:r>
            <a:r>
              <a:rPr lang="en-GB" dirty="0"/>
              <a:t> </a:t>
            </a:r>
            <a:r>
              <a:rPr lang="ru-RU" dirty="0" smtClean="0"/>
              <a:t>может генерировать события при выборе элемента списка</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83</a:t>
            </a:fld>
            <a:endParaRPr lang="en-US" dirty="0"/>
          </a:p>
        </p:txBody>
      </p:sp>
    </p:spTree>
    <p:extLst>
      <p:ext uri="{BB962C8B-B14F-4D97-AF65-F5344CB8AC3E}">
        <p14:creationId xmlns:p14="http://schemas.microsoft.com/office/powerpoint/2010/main" val="107494034"/>
      </p:ext>
    </p:extLst>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ru-RU" dirty="0" smtClean="0"/>
              <a:t>Раздел </a:t>
            </a:r>
            <a:r>
              <a:rPr lang="en-GB" dirty="0" smtClean="0"/>
              <a:t>4.5</a:t>
            </a:r>
            <a:endParaRPr lang="en-GB" dirty="0"/>
          </a:p>
        </p:txBody>
      </p:sp>
      <p:sp>
        <p:nvSpPr>
          <p:cNvPr id="4" name="Text Placeholder 3"/>
          <p:cNvSpPr>
            <a:spLocks noGrp="1"/>
          </p:cNvSpPr>
          <p:nvPr>
            <p:ph type="body" sz="quarter" idx="10"/>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sp>
        <p:nvSpPr>
          <p:cNvPr id="2" name="Title 1"/>
          <p:cNvSpPr>
            <a:spLocks noGrp="1"/>
          </p:cNvSpPr>
          <p:nvPr>
            <p:ph type="ctrTitle"/>
          </p:nvPr>
        </p:nvSpPr>
        <p:spPr>
          <a:xfrm>
            <a:off x="555737" y="2924048"/>
            <a:ext cx="5167145" cy="1098296"/>
          </a:xfrm>
        </p:spPr>
        <p:txBody>
          <a:bodyPr/>
          <a:lstStyle/>
          <a:p>
            <a:r>
              <a:rPr lang="ru-RU" dirty="0"/>
              <a:t>Навигация по страницам приложения</a:t>
            </a:r>
            <a:endParaRPr lang="en-GB" dirty="0"/>
          </a:p>
        </p:txBody>
      </p:sp>
      <p:sp>
        <p:nvSpPr>
          <p:cNvPr id="6" name="Text Placeholder 5"/>
          <p:cNvSpPr>
            <a:spLocks noGrp="1"/>
          </p:cNvSpPr>
          <p:nvPr>
            <p:ph type="body" sz="quarter" idx="12"/>
          </p:nvPr>
        </p:nvSpPr>
        <p:spPr/>
        <p:txBody>
          <a:bodyPr/>
          <a:lstStyle/>
          <a:p>
            <a:endParaRPr lang="en-GB"/>
          </a:p>
        </p:txBody>
      </p:sp>
      <p:sp>
        <p:nvSpPr>
          <p:cNvPr id="7" name="Slide Number Placeholder 3"/>
          <p:cNvSpPr txBox="1">
            <a:spLocks/>
          </p:cNvSpPr>
          <p:nvPr/>
        </p:nvSpPr>
        <p:spPr>
          <a:xfrm>
            <a:off x="-1" y="6420022"/>
            <a:ext cx="550863" cy="228600"/>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buClr>
                <a:schemeClr val="tx1"/>
              </a:buClr>
              <a:buSzPct val="100000"/>
              <a:buFontTx/>
              <a:buNone/>
              <a:defRPr sz="2100" kern="1200" spc="-150">
                <a:gradFill>
                  <a:gsLst>
                    <a:gs pos="0">
                      <a:srgbClr val="737373"/>
                    </a:gs>
                    <a:gs pos="86000">
                      <a:srgbClr val="737373"/>
                    </a:gs>
                  </a:gsLst>
                  <a:lin ang="5400000" scaled="0"/>
                </a:gradFill>
                <a:latin typeface="Segoe Light" pitchFamily="34" charset="0"/>
                <a:ea typeface="+mn-ea"/>
                <a:cs typeface="+mn-cs"/>
              </a:defRPr>
            </a:lvl1pPr>
            <a:lvl2pPr marL="744538" indent="-284163" algn="l" defTabSz="914363" rtl="0" eaLnBrk="1" latinLnBrk="0" hangingPunct="1">
              <a:lnSpc>
                <a:spcPct val="90000"/>
              </a:lnSpc>
              <a:spcBef>
                <a:spcPct val="20000"/>
              </a:spcBef>
              <a:buClr>
                <a:schemeClr val="tx1"/>
              </a:buClr>
              <a:buSzPct val="100000"/>
              <a:buFont typeface="Wingdings" pitchFamily="2" charset="2"/>
              <a:buChar char="§"/>
              <a:defRPr sz="3200" kern="1200" spc="-150">
                <a:gradFill>
                  <a:gsLst>
                    <a:gs pos="0">
                      <a:srgbClr val="737373"/>
                    </a:gs>
                    <a:gs pos="86000">
                      <a:srgbClr val="737373"/>
                    </a:gs>
                  </a:gsLst>
                  <a:lin ang="5400000" scaled="0"/>
                </a:gradFill>
                <a:latin typeface="Segoe Light" pitchFamily="34" charset="0"/>
                <a:ea typeface="+mn-ea"/>
                <a:cs typeface="+mn-cs"/>
              </a:defRPr>
            </a:lvl2pPr>
            <a:lvl3pPr marL="1143000" indent="-287338" algn="l" defTabSz="914363" rtl="0" eaLnBrk="1" latinLnBrk="0" hangingPunct="1">
              <a:lnSpc>
                <a:spcPct val="90000"/>
              </a:lnSpc>
              <a:spcBef>
                <a:spcPct val="20000"/>
              </a:spcBef>
              <a:buClr>
                <a:schemeClr val="tx1"/>
              </a:buClr>
              <a:buSzPct val="100000"/>
              <a:buFont typeface="Wingdings" pitchFamily="2" charset="2"/>
              <a:buChar char="§"/>
              <a:defRPr sz="2400" kern="1200" spc="-150">
                <a:gradFill>
                  <a:gsLst>
                    <a:gs pos="0">
                      <a:srgbClr val="737373"/>
                    </a:gs>
                    <a:gs pos="86000">
                      <a:srgbClr val="737373"/>
                    </a:gs>
                  </a:gsLst>
                  <a:lin ang="5400000" scaled="0"/>
                </a:gradFill>
                <a:latin typeface="Segoe Light" pitchFamily="34" charset="0"/>
                <a:ea typeface="+mn-ea"/>
                <a:cs typeface="+mn-cs"/>
              </a:defRPr>
            </a:lvl3pPr>
            <a:lvl4pPr marL="1490663" indent="-231775"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4pPr>
            <a:lvl5pPr marL="1828800" indent="-223838" algn="l" defTabSz="914363" rtl="0" eaLnBrk="1" latinLnBrk="0" hangingPunct="1">
              <a:lnSpc>
                <a:spcPct val="90000"/>
              </a:lnSpc>
              <a:spcBef>
                <a:spcPct val="20000"/>
              </a:spcBef>
              <a:buClr>
                <a:schemeClr val="tx1"/>
              </a:buClr>
              <a:buSzPct val="100000"/>
              <a:buFont typeface="Wingdings" pitchFamily="2" charset="2"/>
              <a:buChar char="§"/>
              <a:defRPr sz="2000" kern="1200" spc="-150">
                <a:gradFill>
                  <a:gsLst>
                    <a:gs pos="0">
                      <a:srgbClr val="737373"/>
                    </a:gs>
                    <a:gs pos="86000">
                      <a:srgbClr val="737373"/>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fld id="{271031BA-9959-4FE2-909F-37D65262A7B4}" type="slidenum">
              <a:rPr lang="en-US" smtClean="0"/>
              <a:pPr/>
              <a:t>84</a:t>
            </a:fld>
            <a:endParaRPr lang="en-US" dirty="0"/>
          </a:p>
        </p:txBody>
      </p:sp>
    </p:spTree>
    <p:extLst>
      <p:ext uri="{BB962C8B-B14F-4D97-AF65-F5344CB8AC3E}">
        <p14:creationId xmlns:p14="http://schemas.microsoft.com/office/powerpoint/2010/main" val="389724774"/>
      </p:ext>
    </p:extLst>
  </p:cSld>
  <p:clrMapOvr>
    <a:masterClrMapping/>
  </p:clrMapOvr>
  <p:transition spd="slow">
    <p:pu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Темы раздела</a:t>
            </a:r>
            <a:endParaRPr lang="en-GB" dirty="0"/>
          </a:p>
        </p:txBody>
      </p:sp>
      <p:sp>
        <p:nvSpPr>
          <p:cNvPr id="3" name="Content Placeholder 2"/>
          <p:cNvSpPr>
            <a:spLocks noGrp="1"/>
          </p:cNvSpPr>
          <p:nvPr>
            <p:ph idx="1"/>
          </p:nvPr>
        </p:nvSpPr>
        <p:spPr>
          <a:xfrm>
            <a:off x="380770" y="1371600"/>
            <a:ext cx="8363938" cy="4431983"/>
          </a:xfrm>
        </p:spPr>
        <p:txBody>
          <a:bodyPr>
            <a:spAutoFit/>
          </a:bodyPr>
          <a:lstStyle/>
          <a:p>
            <a:r>
              <a:rPr lang="ru-RU" dirty="0" smtClean="0"/>
              <a:t>Добавление новой страницы</a:t>
            </a:r>
            <a:br>
              <a:rPr lang="ru-RU" dirty="0" smtClean="0"/>
            </a:br>
            <a:r>
              <a:rPr lang="ru-RU" dirty="0" smtClean="0"/>
              <a:t>в приложение</a:t>
            </a:r>
            <a:endParaRPr lang="en-GB" dirty="0" smtClean="0"/>
          </a:p>
          <a:p>
            <a:r>
              <a:rPr lang="ru-RU" dirty="0"/>
              <a:t>Навигация по </a:t>
            </a:r>
            <a:r>
              <a:rPr lang="ru-RU" dirty="0" smtClean="0"/>
              <a:t>страницам</a:t>
            </a:r>
            <a:endParaRPr lang="en-GB" dirty="0" smtClean="0"/>
          </a:p>
          <a:p>
            <a:r>
              <a:rPr lang="ru-RU" dirty="0"/>
              <a:t>Передача данных между страницами</a:t>
            </a:r>
            <a:endParaRPr lang="en-GB" dirty="0" smtClean="0"/>
          </a:p>
          <a:p>
            <a:r>
              <a:rPr lang="ru-RU" dirty="0"/>
              <a:t>Использование событий при </a:t>
            </a:r>
            <a:r>
              <a:rPr lang="ru-RU" dirty="0" smtClean="0"/>
              <a:t>навигации</a:t>
            </a:r>
            <a:br>
              <a:rPr lang="ru-RU" dirty="0" smtClean="0"/>
            </a:br>
            <a:r>
              <a:rPr lang="ru-RU" dirty="0" smtClean="0"/>
              <a:t>по </a:t>
            </a:r>
            <a:r>
              <a:rPr lang="ru-RU" dirty="0"/>
              <a:t>страницам</a:t>
            </a:r>
            <a:endParaRPr lang="en-GB" dirty="0" smtClean="0"/>
          </a:p>
          <a:p>
            <a:r>
              <a:rPr lang="ru-RU" dirty="0"/>
              <a:t>Совместное использование объектов несколькими страницами</a:t>
            </a:r>
            <a:endParaRPr lang="en-GB" dirty="0" smtClean="0"/>
          </a:p>
        </p:txBody>
      </p:sp>
      <p:sp>
        <p:nvSpPr>
          <p:cNvPr id="4" name="Slide Number Placeholder 3"/>
          <p:cNvSpPr>
            <a:spLocks noGrp="1"/>
          </p:cNvSpPr>
          <p:nvPr>
            <p:ph type="sldNum" sz="quarter" idx="10"/>
          </p:nvPr>
        </p:nvSpPr>
        <p:spPr>
          <a:xfrm>
            <a:off x="-1" y="6420022"/>
            <a:ext cx="550863" cy="228600"/>
          </a:xfrm>
        </p:spPr>
        <p:txBody>
          <a:bodyPr/>
          <a:lstStyle/>
          <a:p>
            <a:fld id="{271031BA-9959-4FE2-909F-37D65262A7B4}" type="slidenum">
              <a:rPr lang="en-US" smtClean="0"/>
              <a:pPr/>
              <a:t>85</a:t>
            </a:fld>
            <a:endParaRPr lang="en-US" dirty="0"/>
          </a:p>
        </p:txBody>
      </p:sp>
    </p:spTree>
    <p:extLst>
      <p:ext uri="{BB962C8B-B14F-4D97-AF65-F5344CB8AC3E}">
        <p14:creationId xmlns:p14="http://schemas.microsoft.com/office/powerpoint/2010/main" val="2953094046"/>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новой страницы</a:t>
            </a:r>
            <a:endParaRPr lang="en-GB" dirty="0"/>
          </a:p>
        </p:txBody>
      </p:sp>
      <p:sp>
        <p:nvSpPr>
          <p:cNvPr id="3" name="Content Placeholder 2"/>
          <p:cNvSpPr>
            <a:spLocks noGrp="1"/>
          </p:cNvSpPr>
          <p:nvPr>
            <p:ph idx="1"/>
          </p:nvPr>
        </p:nvSpPr>
        <p:spPr>
          <a:xfrm>
            <a:off x="380770" y="4248577"/>
            <a:ext cx="8363938" cy="2105192"/>
          </a:xfrm>
        </p:spPr>
        <p:txBody>
          <a:bodyPr/>
          <a:lstStyle/>
          <a:p>
            <a:r>
              <a:rPr lang="ru-RU" dirty="0" smtClean="0"/>
              <a:t>Новую страницу можно добавить</a:t>
            </a:r>
            <a:br>
              <a:rPr lang="ru-RU" dirty="0" smtClean="0"/>
            </a:br>
            <a:r>
              <a:rPr lang="ru-RU" dirty="0" smtClean="0"/>
              <a:t>в проект так же, как и другие объекты</a:t>
            </a:r>
            <a:endParaRPr lang="en-GB" dirty="0" smtClean="0"/>
          </a:p>
          <a:p>
            <a:r>
              <a:rPr lang="ru-RU" dirty="0" smtClean="0"/>
              <a:t>При этом создаются файлы с кодом</a:t>
            </a:r>
            <a:br>
              <a:rPr lang="ru-RU" dirty="0" smtClean="0"/>
            </a:br>
            <a:r>
              <a:rPr lang="en-US" dirty="0" smtClean="0"/>
              <a:t>XAML </a:t>
            </a:r>
            <a:r>
              <a:rPr lang="ru-RU" dirty="0" smtClean="0"/>
              <a:t>и </a:t>
            </a:r>
            <a:r>
              <a:rPr lang="en-GB" dirty="0" smtClean="0"/>
              <a:t>C#</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86</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119" y="1114248"/>
            <a:ext cx="4537170" cy="313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31777"/>
      </p:ext>
    </p:extLst>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Навигация по страницам</a:t>
            </a:r>
            <a:endParaRPr lang="en-GB" dirty="0"/>
          </a:p>
        </p:txBody>
      </p:sp>
      <p:sp>
        <p:nvSpPr>
          <p:cNvPr id="3" name="Content Placeholder 2"/>
          <p:cNvSpPr>
            <a:spLocks noGrp="1"/>
          </p:cNvSpPr>
          <p:nvPr>
            <p:ph idx="1"/>
          </p:nvPr>
        </p:nvSpPr>
        <p:spPr>
          <a:xfrm>
            <a:off x="380770" y="3589020"/>
            <a:ext cx="8363938" cy="2714589"/>
          </a:xfrm>
        </p:spPr>
        <p:txBody>
          <a:bodyPr/>
          <a:lstStyle/>
          <a:p>
            <a:r>
              <a:rPr lang="ru-RU" dirty="0" smtClean="0"/>
              <a:t>Объект</a:t>
            </a:r>
            <a:r>
              <a:rPr lang="en-GB" dirty="0" smtClean="0"/>
              <a:t> </a:t>
            </a:r>
            <a:r>
              <a:rPr lang="en-GB" dirty="0" err="1" smtClean="0">
                <a:latin typeface="Consolas" pitchFamily="49" charset="0"/>
                <a:cs typeface="Consolas" pitchFamily="49" charset="0"/>
              </a:rPr>
              <a:t>NavigationService</a:t>
            </a:r>
            <a:r>
              <a:rPr lang="en-GB" dirty="0" smtClean="0"/>
              <a:t> </a:t>
            </a:r>
            <a:r>
              <a:rPr lang="ru-RU" dirty="0" smtClean="0"/>
              <a:t>выполняет перемещение между страницами</a:t>
            </a:r>
            <a:endParaRPr lang="en-GB" dirty="0" smtClean="0"/>
          </a:p>
          <a:p>
            <a:r>
              <a:rPr lang="ru-RU" dirty="0" smtClean="0"/>
              <a:t>У каждой</a:t>
            </a:r>
            <a:r>
              <a:rPr lang="en-GB" dirty="0" smtClean="0"/>
              <a:t> </a:t>
            </a:r>
            <a:r>
              <a:rPr lang="ru-RU" dirty="0" smtClean="0"/>
              <a:t>страницы </a:t>
            </a:r>
            <a:r>
              <a:rPr lang="en-GB" dirty="0" smtClean="0"/>
              <a:t>Silverlight </a:t>
            </a:r>
            <a:r>
              <a:rPr lang="ru-RU" dirty="0" smtClean="0"/>
              <a:t>есть </a:t>
            </a:r>
            <a:r>
              <a:rPr lang="ru-RU" dirty="0"/>
              <a:t>свой</a:t>
            </a:r>
            <a:r>
              <a:rPr lang="en-GB" dirty="0"/>
              <a:t> URI</a:t>
            </a:r>
          </a:p>
          <a:p>
            <a:r>
              <a:rPr lang="ru-RU" dirty="0" smtClean="0"/>
              <a:t>Метод</a:t>
            </a:r>
            <a:r>
              <a:rPr lang="en-GB" dirty="0" smtClean="0"/>
              <a:t> </a:t>
            </a:r>
            <a:r>
              <a:rPr lang="en-GB" dirty="0">
                <a:latin typeface="Consolas" pitchFamily="49" charset="0"/>
                <a:cs typeface="Consolas" pitchFamily="49" charset="0"/>
              </a:rPr>
              <a:t>Navigate</a:t>
            </a:r>
            <a:r>
              <a:rPr lang="en-GB" dirty="0" smtClean="0"/>
              <a:t> </a:t>
            </a:r>
            <a:r>
              <a:rPr lang="ru-RU" dirty="0" smtClean="0"/>
              <a:t>осуществляет переход</a:t>
            </a:r>
            <a:br>
              <a:rPr lang="ru-RU" dirty="0" smtClean="0"/>
            </a:br>
            <a:r>
              <a:rPr lang="ru-RU" dirty="0" smtClean="0"/>
              <a:t>к указанной странице</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87</a:t>
            </a:fld>
            <a:endParaRPr lang="en-US" dirty="0"/>
          </a:p>
        </p:txBody>
      </p:sp>
      <p:sp>
        <p:nvSpPr>
          <p:cNvPr id="5" name="Rectangle 4"/>
          <p:cNvSpPr/>
          <p:nvPr/>
        </p:nvSpPr>
        <p:spPr>
          <a:xfrm>
            <a:off x="380998" y="1235468"/>
            <a:ext cx="838041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page2Button_Click(</a:t>
            </a:r>
            <a:r>
              <a:rPr lang="en-GB" sz="2000" dirty="0">
                <a:solidFill>
                  <a:srgbClr val="0000FF"/>
                </a:solidFill>
                <a:latin typeface="Consolas"/>
                <a:ea typeface="Times New Roman"/>
              </a:rPr>
              <a:t>object</a:t>
            </a:r>
            <a:r>
              <a:rPr lang="en-GB" sz="2000" dirty="0">
                <a:solidFill>
                  <a:srgbClr val="000000"/>
                </a:solidFill>
                <a:latin typeface="Consolas"/>
                <a:ea typeface="Times New Roman"/>
              </a:rPr>
              <a:t> sender</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a:solidFill>
                  <a:srgbClr val="2B91AF"/>
                </a:solidFill>
                <a:latin typeface="Consolas"/>
                <a:ea typeface="Times New Roman"/>
              </a:rPr>
              <a:t>RoutedEventArgs</a:t>
            </a:r>
            <a:r>
              <a:rPr lang="en-GB" sz="2000" dirty="0">
                <a:solidFill>
                  <a:srgbClr val="000000"/>
                </a:solidFill>
                <a:latin typeface="Consolas"/>
                <a:ea typeface="Times New Roman"/>
              </a:rPr>
              <a:t> 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NavigationService.Navigate</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smtClean="0">
                <a:solidFill>
                  <a:srgbClr val="2B91AF"/>
                </a:solidFill>
                <a:latin typeface="Consolas"/>
                <a:ea typeface="Times New Roman"/>
              </a:rPr>
              <a:t>Uri</a:t>
            </a:r>
            <a:r>
              <a:rPr lang="en-GB" sz="2000" dirty="0" smtClean="0">
                <a:solidFill>
                  <a:srgbClr val="000000"/>
                </a:solidFill>
                <a:latin typeface="Consolas"/>
                <a:ea typeface="Times New Roman"/>
              </a:rPr>
              <a:t>(</a:t>
            </a:r>
            <a:r>
              <a:rPr lang="en-GB" sz="2000" dirty="0" smtClean="0">
                <a:solidFill>
                  <a:srgbClr val="A31515"/>
                </a:solidFill>
                <a:latin typeface="Consolas"/>
                <a:ea typeface="Times New Roman"/>
              </a:rPr>
              <a:t>"/</a:t>
            </a:r>
            <a:r>
              <a:rPr lang="en-GB" sz="2000" dirty="0" err="1" smtClean="0">
                <a:solidFill>
                  <a:srgbClr val="A31515"/>
                </a:solidFill>
                <a:latin typeface="Consolas"/>
                <a:ea typeface="Times New Roman"/>
              </a:rPr>
              <a:t>CustomerDetailPage.xaml</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2B91AF"/>
                </a:solidFill>
                <a:latin typeface="Consolas"/>
                <a:ea typeface="Times New Roman"/>
              </a:rPr>
              <a:t>UriKind</a:t>
            </a:r>
            <a:r>
              <a:rPr lang="en-GB" sz="2000" dirty="0" err="1" smtClean="0">
                <a:solidFill>
                  <a:srgbClr val="000000"/>
                </a:solidFill>
                <a:latin typeface="Consolas"/>
                <a:ea typeface="Times New Roman"/>
              </a:rPr>
              <a:t>.RelativeOrAbsolute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708101058"/>
      </p:ext>
    </p:extLst>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Типы</a:t>
            </a:r>
            <a:r>
              <a:rPr lang="en-GB" dirty="0" smtClean="0"/>
              <a:t> URI</a:t>
            </a:r>
            <a:endParaRPr lang="en-GB" dirty="0"/>
          </a:p>
        </p:txBody>
      </p:sp>
      <p:sp>
        <p:nvSpPr>
          <p:cNvPr id="3" name="Content Placeholder 2"/>
          <p:cNvSpPr>
            <a:spLocks noGrp="1"/>
          </p:cNvSpPr>
          <p:nvPr>
            <p:ph idx="1"/>
          </p:nvPr>
        </p:nvSpPr>
        <p:spPr>
          <a:xfrm>
            <a:off x="380770" y="3600450"/>
            <a:ext cx="8363938" cy="2603790"/>
          </a:xfrm>
        </p:spPr>
        <p:txBody>
          <a:bodyPr/>
          <a:lstStyle/>
          <a:p>
            <a:r>
              <a:rPr lang="ru-RU" dirty="0" smtClean="0"/>
              <a:t>Адрес страницы может быть задан абсолютно или относительно текущего расположения</a:t>
            </a:r>
          </a:p>
          <a:p>
            <a:r>
              <a:rPr lang="ru-RU" dirty="0" smtClean="0"/>
              <a:t>Значение</a:t>
            </a:r>
            <a:r>
              <a:rPr lang="en-GB" dirty="0" smtClean="0"/>
              <a:t> </a:t>
            </a:r>
            <a:r>
              <a:rPr lang="en-GB" dirty="0" err="1" smtClean="0">
                <a:latin typeface="Consolas" pitchFamily="49" charset="0"/>
                <a:cs typeface="Consolas" pitchFamily="49" charset="0"/>
              </a:rPr>
              <a:t>RelativeOrAbsolute</a:t>
            </a:r>
            <a:r>
              <a:rPr lang="en-GB" dirty="0" smtClean="0"/>
              <a:t> </a:t>
            </a:r>
            <a:r>
              <a:rPr lang="ru-RU" dirty="0" smtClean="0"/>
              <a:t>часто применяется вместо значения</a:t>
            </a:r>
            <a:r>
              <a:rPr lang="en-GB" dirty="0" smtClean="0"/>
              <a:t> </a:t>
            </a:r>
            <a:r>
              <a:rPr lang="en-GB" dirty="0" smtClean="0">
                <a:latin typeface="Consolas" pitchFamily="49" charset="0"/>
                <a:cs typeface="Consolas" pitchFamily="49" charset="0"/>
              </a:rPr>
              <a:t>Relative</a:t>
            </a:r>
            <a:endParaRPr lang="en-GB" dirty="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88</a:t>
            </a:fld>
            <a:endParaRPr lang="en-US" dirty="0"/>
          </a:p>
        </p:txBody>
      </p:sp>
      <p:sp>
        <p:nvSpPr>
          <p:cNvPr id="5" name="Rectangle 4"/>
          <p:cNvSpPr/>
          <p:nvPr/>
        </p:nvSpPr>
        <p:spPr>
          <a:xfrm>
            <a:off x="380998" y="1235468"/>
            <a:ext cx="8380413"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page2Button_Click(</a:t>
            </a:r>
            <a:r>
              <a:rPr lang="en-GB" sz="2000" dirty="0">
                <a:solidFill>
                  <a:srgbClr val="0000FF"/>
                </a:solidFill>
                <a:latin typeface="Consolas"/>
                <a:ea typeface="Times New Roman"/>
              </a:rPr>
              <a:t>object</a:t>
            </a:r>
            <a:r>
              <a:rPr lang="en-GB" sz="2000" dirty="0">
                <a:solidFill>
                  <a:srgbClr val="000000"/>
                </a:solidFill>
                <a:latin typeface="Consolas"/>
                <a:ea typeface="Times New Roman"/>
              </a:rPr>
              <a:t> sender,</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2B91AF"/>
                </a:solidFill>
                <a:latin typeface="Consolas"/>
                <a:ea typeface="Times New Roman"/>
              </a:rPr>
              <a:t>RoutedEventArgs</a:t>
            </a:r>
            <a:r>
              <a:rPr lang="en-GB" sz="2000" dirty="0">
                <a:solidFill>
                  <a:srgbClr val="000000"/>
                </a:solidFill>
                <a:latin typeface="Consolas"/>
                <a:ea typeface="Times New Roman"/>
              </a:rPr>
              <a:t> 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NavigationService.Navigate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a:solidFill>
                  <a:srgbClr val="2B91AF"/>
                </a:solidFill>
                <a:latin typeface="Consolas"/>
                <a:ea typeface="Times New Roman"/>
              </a:rPr>
              <a:t>Uri</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CustomerDetailPage.xaml</a:t>
            </a:r>
            <a:r>
              <a:rPr lang="en-GB" sz="2000" dirty="0">
                <a:solidFill>
                  <a:srgbClr val="A31515"/>
                </a:solidFill>
                <a:latin typeface="Consolas"/>
                <a:ea typeface="Times New Roman"/>
              </a:rPr>
              <a:t>"</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2B91AF"/>
                </a:solidFill>
                <a:latin typeface="Consolas"/>
                <a:ea typeface="Times New Roman"/>
              </a:rPr>
              <a:t>UriKind</a:t>
            </a:r>
            <a:r>
              <a:rPr lang="en-GB" sz="2000" dirty="0" err="1">
                <a:solidFill>
                  <a:srgbClr val="000000"/>
                </a:solidFill>
                <a:latin typeface="Consolas"/>
                <a:ea typeface="Times New Roman"/>
              </a:rPr>
              <a:t>.RelativeOrAbsolute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p>
        </p:txBody>
      </p:sp>
      <p:sp>
        <p:nvSpPr>
          <p:cNvPr id="6" name="Rectangle 5"/>
          <p:cNvSpPr/>
          <p:nvPr/>
        </p:nvSpPr>
        <p:spPr bwMode="auto">
          <a:xfrm>
            <a:off x="4038599" y="2800350"/>
            <a:ext cx="3665221" cy="297249"/>
          </a:xfrm>
          <a:prstGeom prst="rect">
            <a:avLst/>
          </a:prstGeom>
          <a:solidFill>
            <a:schemeClr val="accent4">
              <a:alpha val="32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911105290"/>
      </p:ext>
    </p:extLst>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Использование кнопки Назад</a:t>
            </a:r>
            <a:endParaRPr lang="en-GB" dirty="0"/>
          </a:p>
        </p:txBody>
      </p:sp>
      <p:sp>
        <p:nvSpPr>
          <p:cNvPr id="3" name="Content Placeholder 2"/>
          <p:cNvSpPr>
            <a:spLocks noGrp="1"/>
          </p:cNvSpPr>
          <p:nvPr>
            <p:ph idx="1"/>
          </p:nvPr>
        </p:nvSpPr>
        <p:spPr>
          <a:xfrm>
            <a:off x="380770" y="1371600"/>
            <a:ext cx="8363938" cy="4708981"/>
          </a:xfrm>
        </p:spPr>
        <p:txBody>
          <a:bodyPr/>
          <a:lstStyle/>
          <a:p>
            <a:r>
              <a:rPr lang="ru-RU" dirty="0" smtClean="0"/>
              <a:t>Кнопка </a:t>
            </a:r>
            <a:r>
              <a:rPr lang="ru-RU" dirty="0" smtClean="0">
                <a:latin typeface="Consolas" pitchFamily="49" charset="0"/>
                <a:cs typeface="Consolas" pitchFamily="49" charset="0"/>
              </a:rPr>
              <a:t>Назад</a:t>
            </a:r>
            <a:r>
              <a:rPr lang="ru-RU" dirty="0" smtClean="0"/>
              <a:t> используется в</a:t>
            </a:r>
            <a:r>
              <a:rPr lang="en-GB" dirty="0" smtClean="0"/>
              <a:t> Windows Phone </a:t>
            </a:r>
            <a:r>
              <a:rPr lang="ru-RU" dirty="0" smtClean="0"/>
              <a:t>для перехода к предыдущей странице</a:t>
            </a:r>
            <a:endParaRPr lang="en-GB" dirty="0" smtClean="0"/>
          </a:p>
          <a:p>
            <a:r>
              <a:rPr lang="ru-RU" dirty="0" smtClean="0"/>
              <a:t>Это поведение используется</a:t>
            </a:r>
            <a:r>
              <a:rPr lang="en-US" dirty="0" smtClean="0"/>
              <a:t/>
            </a:r>
            <a:br>
              <a:rPr lang="en-US" dirty="0" smtClean="0"/>
            </a:br>
            <a:r>
              <a:rPr lang="ru-RU" dirty="0" smtClean="0"/>
              <a:t>при навигации по страницам </a:t>
            </a:r>
            <a:r>
              <a:rPr lang="en-GB" dirty="0" smtClean="0"/>
              <a:t>Silverlight</a:t>
            </a:r>
          </a:p>
          <a:p>
            <a:r>
              <a:rPr lang="ru-RU" dirty="0" smtClean="0"/>
              <a:t>При нажатии на </a:t>
            </a:r>
            <a:r>
              <a:rPr lang="ru-RU" dirty="0"/>
              <a:t>кнопку </a:t>
            </a:r>
            <a:r>
              <a:rPr lang="ru-RU" dirty="0">
                <a:latin typeface="Consolas" pitchFamily="49" charset="0"/>
                <a:cs typeface="Consolas" pitchFamily="49" charset="0"/>
              </a:rPr>
              <a:t>Назад</a:t>
            </a:r>
            <a:r>
              <a:rPr lang="ru-RU" dirty="0" smtClean="0"/>
              <a:t> происходит переход к предыдущей странице приложения или завершение работы программы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89</a:t>
            </a:fld>
            <a:endParaRPr lang="en-US" dirty="0"/>
          </a:p>
        </p:txBody>
      </p:sp>
    </p:spTree>
    <p:extLst>
      <p:ext uri="{BB962C8B-B14F-4D97-AF65-F5344CB8AC3E}">
        <p14:creationId xmlns:p14="http://schemas.microsoft.com/office/powerpoint/2010/main" val="266262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Изменение цвета текста</a:t>
            </a:r>
            <a:endParaRPr lang="en-GB" dirty="0"/>
          </a:p>
        </p:txBody>
      </p:sp>
      <p:sp>
        <p:nvSpPr>
          <p:cNvPr id="3" name="Content Placeholder 2"/>
          <p:cNvSpPr>
            <a:spLocks noGrp="1"/>
          </p:cNvSpPr>
          <p:nvPr>
            <p:ph idx="1"/>
          </p:nvPr>
        </p:nvSpPr>
        <p:spPr>
          <a:xfrm>
            <a:off x="380770" y="4017895"/>
            <a:ext cx="8363938" cy="2603790"/>
          </a:xfrm>
        </p:spPr>
        <p:txBody>
          <a:bodyPr/>
          <a:lstStyle/>
          <a:p>
            <a:r>
              <a:rPr lang="ru-RU" dirty="0" smtClean="0"/>
              <a:t>При выводе текста используется объект</a:t>
            </a:r>
            <a:r>
              <a:rPr lang="en-GB" dirty="0" smtClean="0"/>
              <a:t> Silverlight </a:t>
            </a:r>
            <a:r>
              <a:rPr lang="ru-RU" i="1" dirty="0" smtClean="0"/>
              <a:t>кисть</a:t>
            </a:r>
            <a:endParaRPr lang="en-GB" i="1" dirty="0" smtClean="0"/>
          </a:p>
          <a:p>
            <a:r>
              <a:rPr lang="ru-RU" dirty="0" smtClean="0"/>
              <a:t>Часто используется кисть непрерывной заливки, но можно также создать кисть</a:t>
            </a:r>
            <a:br>
              <a:rPr lang="ru-RU" dirty="0" smtClean="0"/>
            </a:br>
            <a:r>
              <a:rPr lang="ru-RU" dirty="0" smtClean="0"/>
              <a:t>на основе изображения или градиента</a:t>
            </a:r>
          </a:p>
        </p:txBody>
      </p:sp>
      <p:sp>
        <p:nvSpPr>
          <p:cNvPr id="4" name="Slide Number Placeholder 3"/>
          <p:cNvSpPr>
            <a:spLocks noGrp="1"/>
          </p:cNvSpPr>
          <p:nvPr>
            <p:ph type="sldNum" sz="quarter" idx="10"/>
          </p:nvPr>
        </p:nvSpPr>
        <p:spPr/>
        <p:txBody>
          <a:bodyPr/>
          <a:lstStyle/>
          <a:p>
            <a:fld id="{271031BA-9959-4FE2-909F-37D65262A7B4}" type="slidenum">
              <a:rPr lang="en-US" smtClean="0"/>
              <a:pPr/>
              <a:t>9</a:t>
            </a:fld>
            <a:endParaRPr lang="en-US" dirty="0"/>
          </a:p>
        </p:txBody>
      </p:sp>
      <p:sp>
        <p:nvSpPr>
          <p:cNvPr id="5" name="Rectangle 4"/>
          <p:cNvSpPr/>
          <p:nvPr/>
        </p:nvSpPr>
        <p:spPr>
          <a:xfrm>
            <a:off x="380999" y="1436616"/>
            <a:ext cx="8380413" cy="255454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88900">
              <a:spcBef>
                <a:spcPts val="575"/>
              </a:spcBef>
              <a:spcAft>
                <a:spcPts val="200"/>
              </a:spcAft>
              <a:tabLst>
                <a:tab pos="2430780" algn="l"/>
                <a:tab pos="2790825" algn="l"/>
              </a:tabLst>
            </a:pPr>
            <a:r>
              <a:rPr lang="en-GB" sz="2000" dirty="0">
                <a:solidFill>
                  <a:srgbClr val="0000FF"/>
                </a:solidFill>
                <a:latin typeface="Consolas"/>
                <a:ea typeface="Times New Roman"/>
              </a:rPr>
              <a:t>float</a:t>
            </a:r>
            <a:r>
              <a:rPr lang="en-GB" sz="2000" dirty="0">
                <a:solidFill>
                  <a:srgbClr val="000000"/>
                </a:solidFill>
                <a:latin typeface="Consolas"/>
                <a:ea typeface="Times New Roman"/>
              </a:rPr>
              <a:t> v1 = 0;</a:t>
            </a:r>
            <a:br>
              <a:rPr lang="en-GB" sz="2000" dirty="0">
                <a:solidFill>
                  <a:srgbClr val="000000"/>
                </a:solidFill>
                <a:latin typeface="Consolas"/>
                <a:ea typeface="Times New Roman"/>
              </a:rPr>
            </a:b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0000FF"/>
                </a:solidFill>
                <a:latin typeface="Consolas"/>
                <a:ea typeface="Times New Roman"/>
              </a:rPr>
              <a:t>float</a:t>
            </a:r>
            <a:r>
              <a:rPr lang="en-GB" sz="2000" dirty="0" err="1">
                <a:solidFill>
                  <a:srgbClr val="000000"/>
                </a:solidFill>
                <a:latin typeface="Consolas"/>
                <a:ea typeface="Times New Roman"/>
              </a:rPr>
              <a:t>.TryParse</a:t>
            </a:r>
            <a:r>
              <a:rPr lang="en-GB" sz="2000" dirty="0">
                <a:solidFill>
                  <a:srgbClr val="000000"/>
                </a:solidFill>
                <a:latin typeface="Consolas"/>
                <a:ea typeface="Times New Roman"/>
              </a:rPr>
              <a:t>(</a:t>
            </a:r>
            <a:r>
              <a:rPr lang="en-GB" sz="2000" dirty="0" err="1">
                <a:solidFill>
                  <a:srgbClr val="000000"/>
                </a:solidFill>
                <a:latin typeface="Consolas"/>
                <a:ea typeface="Times New Roman"/>
              </a:rPr>
              <a:t>firstNumberTextBox.Text</a:t>
            </a:r>
            <a:r>
              <a:rPr lang="en-GB" sz="2000" dirty="0">
                <a:solidFill>
                  <a:srgbClr val="000000"/>
                </a:solidFill>
                <a:latin typeface="Consolas"/>
                <a:ea typeface="Times New Roman"/>
              </a:rPr>
              <a:t>, </a:t>
            </a:r>
            <a:r>
              <a:rPr lang="en-GB" sz="2000" dirty="0">
                <a:solidFill>
                  <a:srgbClr val="0000FF"/>
                </a:solidFill>
                <a:latin typeface="Consolas"/>
                <a:ea typeface="Times New Roman"/>
              </a:rPr>
              <a:t>out</a:t>
            </a:r>
            <a:r>
              <a:rPr lang="en-GB" sz="2000" dirty="0">
                <a:solidFill>
                  <a:srgbClr val="000000"/>
                </a:solidFill>
                <a:latin typeface="Consolas"/>
                <a:ea typeface="Times New Roman"/>
              </a:rPr>
              <a:t> v1))</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firstNumberTextBox.Foreground</a:t>
            </a:r>
            <a:r>
              <a:rPr lang="en-GB" sz="2000" dirty="0">
                <a:solidFill>
                  <a:srgbClr val="000000"/>
                </a:solidFill>
                <a:latin typeface="Consolas"/>
                <a:ea typeface="Times New Roman"/>
              </a:rPr>
              <a:t> =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new</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SolidColorBrush</a:t>
            </a:r>
            <a:r>
              <a:rPr lang="en-GB" sz="2000" dirty="0">
                <a:solidFill>
                  <a:srgbClr val="000000"/>
                </a:solidFill>
                <a:latin typeface="Consolas"/>
                <a:ea typeface="Times New Roman"/>
              </a:rPr>
              <a:t>(</a:t>
            </a:r>
            <a:r>
              <a:rPr lang="en-GB" sz="2000" dirty="0" err="1">
                <a:solidFill>
                  <a:srgbClr val="2B91AF"/>
                </a:solidFill>
                <a:latin typeface="Consolas"/>
                <a:ea typeface="Times New Roman"/>
              </a:rPr>
              <a:t>Colors</a:t>
            </a:r>
            <a:r>
              <a:rPr lang="en-GB" sz="2000" dirty="0" err="1">
                <a:solidFill>
                  <a:srgbClr val="000000"/>
                </a:solidFill>
                <a:latin typeface="Consolas"/>
                <a:ea typeface="Times New Roman"/>
              </a:rPr>
              <a:t>.Red</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return</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
        <p:nvSpPr>
          <p:cNvPr id="6" name="Rectangle 5"/>
          <p:cNvSpPr/>
          <p:nvPr/>
        </p:nvSpPr>
        <p:spPr bwMode="auto">
          <a:xfrm>
            <a:off x="3139807" y="2963537"/>
            <a:ext cx="4781321" cy="418641"/>
          </a:xfrm>
          <a:prstGeom prst="rect">
            <a:avLst/>
          </a:prstGeom>
          <a:solidFill>
            <a:schemeClr val="accent4">
              <a:alpha val="32000"/>
            </a:schemeClr>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GB" sz="2200" spc="-150" dirty="0" smtClean="0">
              <a:gradFill>
                <a:gsLst>
                  <a:gs pos="0">
                    <a:srgbClr val="FFFFFF"/>
                  </a:gs>
                  <a:gs pos="100000">
                    <a:srgbClr val="FFFFFF"/>
                  </a:gs>
                </a:gsLst>
                <a:lin ang="5400000" scaled="0"/>
              </a:gradFill>
              <a:latin typeface="Segoe Light" pitchFamily="34" charset="0"/>
            </a:endParaRPr>
          </a:p>
        </p:txBody>
      </p:sp>
    </p:spTree>
    <p:extLst>
      <p:ext uri="{BB962C8B-B14F-4D97-AF65-F5344CB8AC3E}">
        <p14:creationId xmlns:p14="http://schemas.microsoft.com/office/powerpoint/2010/main" val="2091654266"/>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Изменение поведения кнопки</a:t>
            </a:r>
            <a:endParaRPr lang="en-GB" dirty="0"/>
          </a:p>
        </p:txBody>
      </p:sp>
      <p:sp>
        <p:nvSpPr>
          <p:cNvPr id="3" name="Content Placeholder 2"/>
          <p:cNvSpPr>
            <a:spLocks noGrp="1"/>
          </p:cNvSpPr>
          <p:nvPr>
            <p:ph idx="1"/>
          </p:nvPr>
        </p:nvSpPr>
        <p:spPr>
          <a:xfrm>
            <a:off x="380769" y="1371599"/>
            <a:ext cx="5094614" cy="4598182"/>
          </a:xfrm>
        </p:spPr>
        <p:txBody>
          <a:bodyPr/>
          <a:lstStyle/>
          <a:p>
            <a:r>
              <a:rPr lang="ru-RU" dirty="0" smtClean="0"/>
              <a:t>Часто необходимо переопределить действие кнопки </a:t>
            </a:r>
            <a:r>
              <a:rPr lang="ru-RU" dirty="0">
                <a:latin typeface="Consolas" pitchFamily="49" charset="0"/>
                <a:cs typeface="Consolas" pitchFamily="49" charset="0"/>
              </a:rPr>
              <a:t>Назад</a:t>
            </a:r>
            <a:r>
              <a:rPr lang="ru-RU" dirty="0" smtClean="0"/>
              <a:t> по умолчанию</a:t>
            </a:r>
          </a:p>
          <a:p>
            <a:r>
              <a:rPr lang="ru-RU" dirty="0" smtClean="0"/>
              <a:t>Можно создать обработчик события нажатия на кнопку </a:t>
            </a:r>
            <a:r>
              <a:rPr lang="ru-RU" dirty="0">
                <a:latin typeface="Consolas" pitchFamily="49" charset="0"/>
                <a:cs typeface="Consolas" pitchFamily="49" charset="0"/>
              </a:rPr>
              <a:t>Назад</a:t>
            </a:r>
            <a:r>
              <a:rPr lang="ru-RU" dirty="0" smtClean="0"/>
              <a:t> и указать необходимые действия</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366" y="1044251"/>
            <a:ext cx="2857500" cy="521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5885171"/>
      </p:ext>
    </p:extLst>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Отмена перехода</a:t>
            </a:r>
            <a:endParaRPr lang="en-GB" dirty="0"/>
          </a:p>
        </p:txBody>
      </p:sp>
      <p:sp>
        <p:nvSpPr>
          <p:cNvPr id="3" name="Content Placeholder 2"/>
          <p:cNvSpPr>
            <a:spLocks noGrp="1"/>
          </p:cNvSpPr>
          <p:nvPr>
            <p:ph idx="1"/>
          </p:nvPr>
        </p:nvSpPr>
        <p:spPr>
          <a:xfrm>
            <a:off x="380770" y="3531870"/>
            <a:ext cx="8363938" cy="1994392"/>
          </a:xfrm>
        </p:spPr>
        <p:txBody>
          <a:bodyPr/>
          <a:lstStyle/>
          <a:p>
            <a:r>
              <a:rPr lang="ru-RU" dirty="0" smtClean="0"/>
              <a:t>Этот обработчик события, связанный</a:t>
            </a:r>
            <a:r>
              <a:rPr lang="en-US" dirty="0" smtClean="0"/>
              <a:t/>
            </a:r>
            <a:br>
              <a:rPr lang="en-US" dirty="0" smtClean="0"/>
            </a:br>
            <a:r>
              <a:rPr lang="ru-RU" dirty="0" smtClean="0"/>
              <a:t>с событием нажатия на кнопку </a:t>
            </a:r>
            <a:r>
              <a:rPr lang="ru-RU" dirty="0">
                <a:latin typeface="Consolas" pitchFamily="49" charset="0"/>
                <a:cs typeface="Consolas" pitchFamily="49" charset="0"/>
              </a:rPr>
              <a:t>Назад</a:t>
            </a:r>
            <a:r>
              <a:rPr lang="ru-RU" dirty="0" smtClean="0"/>
              <a:t>, отменяет переход на предыдущую страницу</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91</a:t>
            </a:fld>
            <a:endParaRPr lang="en-US" dirty="0"/>
          </a:p>
        </p:txBody>
      </p:sp>
      <p:sp>
        <p:nvSpPr>
          <p:cNvPr id="5" name="Rectangle 4"/>
          <p:cNvSpPr/>
          <p:nvPr/>
        </p:nvSpPr>
        <p:spPr>
          <a:xfrm>
            <a:off x="380999" y="1436616"/>
            <a:ext cx="8380413"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PhoneApplicationPage_BackKeyPress</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object</a:t>
            </a:r>
            <a:r>
              <a:rPr lang="en-GB" sz="2000" dirty="0" smtClean="0">
                <a:solidFill>
                  <a:srgbClr val="000000"/>
                </a:solidFill>
                <a:latin typeface="Consolas"/>
                <a:ea typeface="Times New Roman"/>
              </a:rPr>
              <a:t> sender,</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System.ComponentModel.</a:t>
            </a:r>
            <a:r>
              <a:rPr lang="en-GB" sz="2000" dirty="0" err="1" smtClean="0">
                <a:solidFill>
                  <a:srgbClr val="2B91AF"/>
                </a:solidFill>
                <a:latin typeface="Consolas"/>
                <a:ea typeface="Times New Roman"/>
              </a:rPr>
              <a:t>CancelEventArgs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e.Cancel</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263782080"/>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664797"/>
          </a:xfrm>
        </p:spPr>
        <p:txBody>
          <a:bodyPr/>
          <a:lstStyle/>
          <a:p>
            <a:r>
              <a:rPr lang="ru-RU" dirty="0" smtClean="0"/>
              <a:t>Использование</a:t>
            </a:r>
            <a:r>
              <a:rPr lang="en-GB" dirty="0" smtClean="0"/>
              <a:t> </a:t>
            </a:r>
            <a:r>
              <a:rPr lang="en-GB" dirty="0" err="1" smtClean="0"/>
              <a:t>MessageBox</a:t>
            </a:r>
            <a:endParaRPr lang="en-GB" dirty="0"/>
          </a:p>
        </p:txBody>
      </p:sp>
      <p:sp>
        <p:nvSpPr>
          <p:cNvPr id="3" name="Content Placeholder 2"/>
          <p:cNvSpPr>
            <a:spLocks noGrp="1"/>
          </p:cNvSpPr>
          <p:nvPr>
            <p:ph idx="1"/>
          </p:nvPr>
        </p:nvSpPr>
        <p:spPr>
          <a:xfrm>
            <a:off x="380999" y="5326380"/>
            <a:ext cx="8363938" cy="997196"/>
          </a:xfrm>
        </p:spPr>
        <p:txBody>
          <a:bodyPr/>
          <a:lstStyle/>
          <a:p>
            <a:r>
              <a:rPr lang="ru-RU" dirty="0" smtClean="0"/>
              <a:t>Этот код выводит диалоговое окно</a:t>
            </a:r>
            <a:r>
              <a:rPr lang="en-US" dirty="0" smtClean="0"/>
              <a:t/>
            </a:r>
            <a:br>
              <a:rPr lang="en-US" dirty="0" smtClean="0"/>
            </a:br>
            <a:r>
              <a:rPr lang="ru-RU" dirty="0" smtClean="0"/>
              <a:t>для подтверждения перехода</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92</a:t>
            </a:fld>
            <a:endParaRPr lang="en-US" dirty="0"/>
          </a:p>
        </p:txBody>
      </p:sp>
      <p:sp>
        <p:nvSpPr>
          <p:cNvPr id="5" name="Rectangle 4"/>
          <p:cNvSpPr/>
          <p:nvPr/>
        </p:nvSpPr>
        <p:spPr>
          <a:xfrm>
            <a:off x="380999" y="1436616"/>
            <a:ext cx="8380413"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private</a:t>
            </a:r>
            <a:r>
              <a:rPr lang="en-GB" sz="2000" dirty="0">
                <a:solidFill>
                  <a:srgbClr val="000000"/>
                </a:solidFill>
                <a:latin typeface="Consolas"/>
                <a:ea typeface="Times New Roman"/>
              </a:rPr>
              <a:t> </a:t>
            </a:r>
            <a:r>
              <a:rPr lang="en-GB" sz="2000" dirty="0">
                <a:solidFill>
                  <a:srgbClr val="0000FF"/>
                </a:solidFill>
                <a:latin typeface="Consolas"/>
                <a:ea typeface="Times New Roman"/>
              </a:rPr>
              <a:t>void</a:t>
            </a:r>
            <a:r>
              <a:rPr lang="en-GB" sz="2000" dirty="0">
                <a:solidFill>
                  <a:srgbClr val="000000"/>
                </a:solidFill>
                <a:latin typeface="Consolas"/>
                <a:ea typeface="Times New Roman"/>
              </a:rPr>
              <a:t> </a:t>
            </a:r>
            <a:r>
              <a:rPr lang="en-GB" sz="2000" dirty="0" err="1">
                <a:solidFill>
                  <a:srgbClr val="000000"/>
                </a:solidFill>
                <a:latin typeface="Consolas"/>
                <a:ea typeface="Times New Roman"/>
              </a:rPr>
              <a:t>PhoneApplicationPage_BackKeyPress</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object</a:t>
            </a:r>
            <a:r>
              <a:rPr lang="en-GB" sz="2000" dirty="0" smtClean="0">
                <a:solidFill>
                  <a:srgbClr val="000000"/>
                </a:solidFill>
                <a:latin typeface="Consolas"/>
                <a:ea typeface="Times New Roman"/>
              </a:rPr>
              <a:t> sender,</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System.ComponentModel.</a:t>
            </a:r>
            <a:r>
              <a:rPr lang="en-GB" sz="2000" dirty="0" err="1" smtClean="0">
                <a:solidFill>
                  <a:srgbClr val="2B91AF"/>
                </a:solidFill>
                <a:latin typeface="Consolas"/>
                <a:ea typeface="Times New Roman"/>
              </a:rPr>
              <a:t>CancelEventArgs</a:t>
            </a:r>
            <a:r>
              <a:rPr lang="en-GB" sz="2000" dirty="0" smtClean="0">
                <a:solidFill>
                  <a:srgbClr val="000000"/>
                </a:solidFill>
                <a:latin typeface="Consolas"/>
                <a:ea typeface="Times New Roman"/>
              </a:rPr>
              <a:t> </a:t>
            </a:r>
            <a:r>
              <a:rPr lang="en-GB" sz="2000" dirty="0">
                <a:solidFill>
                  <a:srgbClr val="000000"/>
                </a:solidFill>
                <a:latin typeface="Consolas"/>
                <a:ea typeface="Times New Roman"/>
              </a:rPr>
              <a:t>e)</a:t>
            </a:r>
            <a:br>
              <a:rPr lang="en-GB" sz="2000" dirty="0">
                <a:solidFill>
                  <a:srgbClr val="000000"/>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if</a:t>
            </a:r>
            <a:r>
              <a:rPr lang="en-GB" sz="2000" dirty="0">
                <a:solidFill>
                  <a:srgbClr val="000000"/>
                </a:solidFill>
                <a:latin typeface="Consolas"/>
                <a:ea typeface="Times New Roman"/>
              </a:rPr>
              <a:t> (</a:t>
            </a:r>
            <a:r>
              <a:rPr lang="en-GB" sz="2000" dirty="0" err="1">
                <a:solidFill>
                  <a:srgbClr val="2B91AF"/>
                </a:solidFill>
                <a:latin typeface="Consolas"/>
                <a:ea typeface="Times New Roman"/>
              </a:rPr>
              <a:t>MessageBox</a:t>
            </a:r>
            <a:r>
              <a:rPr lang="en-GB" sz="2000" dirty="0" err="1">
                <a:solidFill>
                  <a:srgbClr val="000000"/>
                </a:solidFill>
                <a:latin typeface="Consolas"/>
                <a:ea typeface="Times New Roman"/>
              </a:rPr>
              <a:t>.Show</a:t>
            </a:r>
            <a:r>
              <a:rPr lang="en-GB" sz="2000" dirty="0" smtClean="0">
                <a:solidFill>
                  <a:srgbClr val="000000"/>
                </a:solidFill>
                <a:latin typeface="Consolas"/>
                <a:ea typeface="Times New Roman"/>
              </a:rPr>
              <a:t>(</a:t>
            </a:r>
            <a:r>
              <a:rPr lang="ru-RU" sz="2000" dirty="0">
                <a:solidFill>
                  <a:srgbClr val="000000"/>
                </a:solidFill>
                <a:latin typeface="Consolas"/>
                <a:ea typeface="Times New Roman"/>
              </a:rPr>
              <a:t/>
            </a:r>
            <a:br>
              <a:rPr lang="ru-RU" sz="2000" dirty="0">
                <a:solidFill>
                  <a:srgbClr val="000000"/>
                </a:solidFill>
                <a:latin typeface="Consolas"/>
                <a:ea typeface="Times New Roman"/>
              </a:rPr>
            </a:br>
            <a:r>
              <a:rPr lang="ru-RU" sz="2000" dirty="0" smtClean="0">
                <a:solidFill>
                  <a:srgbClr val="000000"/>
                </a:solidFill>
                <a:latin typeface="Consolas"/>
                <a:ea typeface="Times New Roman"/>
              </a:rPr>
              <a:t>    </a:t>
            </a:r>
            <a:r>
              <a:rPr lang="en-GB" sz="2000" dirty="0" smtClean="0">
                <a:solidFill>
                  <a:srgbClr val="A31515"/>
                </a:solidFill>
                <a:latin typeface="Consolas"/>
                <a:ea typeface="Times New Roman"/>
              </a:rPr>
              <a:t>"</a:t>
            </a:r>
            <a:r>
              <a:rPr lang="ru-RU" sz="2000" dirty="0">
                <a:solidFill>
                  <a:srgbClr val="A31515"/>
                </a:solidFill>
                <a:latin typeface="Consolas"/>
                <a:ea typeface="Times New Roman"/>
              </a:rPr>
              <a:t>Вы действительно хотите перейти на другую страницу</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r>
              <a:rPr lang="ru-RU" sz="2000" dirty="0">
                <a:solidFill>
                  <a:srgbClr val="000000"/>
                </a:solidFill>
                <a:latin typeface="Consolas"/>
                <a:ea typeface="Times New Roman"/>
              </a:rPr>
              <a:t/>
            </a:r>
            <a:br>
              <a:rPr lang="ru-RU" sz="2000" dirty="0">
                <a:solidFill>
                  <a:srgbClr val="000000"/>
                </a:solidFill>
                <a:latin typeface="Consolas"/>
                <a:ea typeface="Times New Roman"/>
              </a:rPr>
            </a:br>
            <a:r>
              <a:rPr lang="ru-RU" sz="2000" dirty="0" smtClean="0">
                <a:solidFill>
                  <a:srgbClr val="000000"/>
                </a:solidFill>
                <a:latin typeface="Consolas"/>
                <a:ea typeface="Times New Roman"/>
              </a:rPr>
              <a:t>        </a:t>
            </a:r>
            <a:r>
              <a:rPr lang="en-GB" sz="2000" dirty="0" smtClean="0">
                <a:solidFill>
                  <a:srgbClr val="A31515"/>
                </a:solidFill>
                <a:latin typeface="Consolas"/>
                <a:ea typeface="Times New Roman"/>
              </a:rPr>
              <a:t>"</a:t>
            </a:r>
            <a:r>
              <a:rPr lang="ru-RU" sz="2000" dirty="0">
                <a:solidFill>
                  <a:srgbClr val="A31515"/>
                </a:solidFill>
                <a:latin typeface="Consolas"/>
                <a:ea typeface="Times New Roman"/>
              </a:rPr>
              <a:t>Подтверждение перехода</a:t>
            </a:r>
            <a:r>
              <a:rPr lang="en-GB" sz="2000" dirty="0" smtClean="0">
                <a:solidFill>
                  <a:srgbClr val="A31515"/>
                </a:solidFill>
                <a:latin typeface="Consolas"/>
                <a:ea typeface="Times New Roman"/>
              </a:rPr>
              <a:t>"</a:t>
            </a:r>
            <a:r>
              <a:rPr lang="en-GB" sz="2000" dirty="0" smtClean="0">
                <a:solidFill>
                  <a:srgbClr val="000000"/>
                </a:solidFill>
                <a:latin typeface="Consolas"/>
                <a:ea typeface="Times New Roman"/>
              </a:rPr>
              <a:t>,</a:t>
            </a:r>
            <a:r>
              <a:rPr lang="ru-RU" sz="2000" dirty="0" smtClean="0">
                <a:solidFill>
                  <a:srgbClr val="000000"/>
                </a:solidFill>
                <a:latin typeface="Consolas"/>
                <a:ea typeface="Times New Roman"/>
              </a:rPr>
              <a:t/>
            </a:r>
            <a:br>
              <a:rPr lang="ru-RU" sz="2000" dirty="0" smtClean="0">
                <a:solidFill>
                  <a:srgbClr val="000000"/>
                </a:solidFill>
                <a:latin typeface="Consolas"/>
                <a:ea typeface="Times New Roman"/>
              </a:rPr>
            </a:br>
            <a:r>
              <a:rPr lang="ru-RU" sz="2000" dirty="0" smtClean="0">
                <a:solidFill>
                  <a:srgbClr val="000000"/>
                </a:solidFill>
                <a:latin typeface="Consolas"/>
                <a:ea typeface="Times New Roman"/>
              </a:rPr>
              <a:t>        </a:t>
            </a:r>
            <a:r>
              <a:rPr lang="en-GB" sz="2000" dirty="0" err="1" smtClean="0">
                <a:solidFill>
                  <a:srgbClr val="2B91AF"/>
                </a:solidFill>
                <a:latin typeface="Consolas"/>
                <a:ea typeface="Times New Roman"/>
              </a:rPr>
              <a:t>MessageBoxButton</a:t>
            </a:r>
            <a:r>
              <a:rPr lang="en-GB" sz="2000" dirty="0" err="1" smtClean="0">
                <a:solidFill>
                  <a:srgbClr val="000000"/>
                </a:solidFill>
                <a:latin typeface="Consolas"/>
                <a:ea typeface="Times New Roman"/>
              </a:rPr>
              <a:t>.OKCancel</a:t>
            </a:r>
            <a:r>
              <a:rPr lang="en-GB" sz="2000" dirty="0" smtClean="0">
                <a:solidFill>
                  <a:srgbClr val="000000"/>
                </a:solidFill>
                <a:latin typeface="Consolas"/>
                <a:ea typeface="Times New Roman"/>
              </a:rPr>
              <a:t>)</a:t>
            </a:r>
            <a:r>
              <a:rPr lang="ru-RU" sz="2000" dirty="0" smtClean="0">
                <a:solidFill>
                  <a:srgbClr val="000000"/>
                </a:solidFill>
                <a:latin typeface="Consolas"/>
                <a:ea typeface="Times New Roman"/>
              </a:rPr>
              <a:t> != </a:t>
            </a:r>
            <a:r>
              <a:rPr lang="en-GB" sz="2000" dirty="0" err="1" smtClean="0">
                <a:solidFill>
                  <a:srgbClr val="2B91AF"/>
                </a:solidFill>
                <a:latin typeface="Consolas"/>
                <a:ea typeface="Times New Roman"/>
              </a:rPr>
              <a:t>MessageBoxResult</a:t>
            </a:r>
            <a:r>
              <a:rPr lang="en-GB" sz="2000" dirty="0" err="1" smtClean="0">
                <a:solidFill>
                  <a:srgbClr val="000000"/>
                </a:solidFill>
                <a:latin typeface="Consolas"/>
                <a:ea typeface="Times New Roman"/>
              </a:rPr>
              <a:t>.OK</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e.Cancel</a:t>
            </a:r>
            <a:r>
              <a:rPr lang="en-GB" sz="2000" dirty="0">
                <a:solidFill>
                  <a:srgbClr val="000000"/>
                </a:solidFill>
                <a:latin typeface="Consolas"/>
                <a:ea typeface="Times New Roman"/>
              </a:rPr>
              <a:t> = </a:t>
            </a:r>
            <a:r>
              <a:rPr lang="en-GB" sz="2000" dirty="0">
                <a:solidFill>
                  <a:srgbClr val="0000FF"/>
                </a:solidFill>
                <a:latin typeface="Consolas"/>
                <a:ea typeface="Times New Roman"/>
              </a:rPr>
              <a:t>true</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525267532"/>
      </p:ext>
    </p:extLst>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a:t>Передача данных между страницами</a:t>
            </a:r>
          </a:p>
        </p:txBody>
      </p:sp>
      <p:sp>
        <p:nvSpPr>
          <p:cNvPr id="3" name="Content Placeholder 2"/>
          <p:cNvSpPr>
            <a:spLocks noGrp="1"/>
          </p:cNvSpPr>
          <p:nvPr>
            <p:ph idx="1"/>
          </p:nvPr>
        </p:nvSpPr>
        <p:spPr>
          <a:xfrm>
            <a:off x="380770" y="1764000"/>
            <a:ext cx="8363938" cy="4321183"/>
          </a:xfrm>
        </p:spPr>
        <p:txBody>
          <a:bodyPr/>
          <a:lstStyle/>
          <a:p>
            <a:r>
              <a:rPr lang="ru-RU" dirty="0" smtClean="0"/>
              <a:t>Каждая страница</a:t>
            </a:r>
            <a:r>
              <a:rPr lang="en-GB" dirty="0" smtClean="0"/>
              <a:t> Silverlight </a:t>
            </a:r>
            <a:r>
              <a:rPr lang="ru-RU" dirty="0" smtClean="0"/>
              <a:t>является независимой от других страниц</a:t>
            </a:r>
          </a:p>
          <a:p>
            <a:r>
              <a:rPr lang="ru-RU" dirty="0" smtClean="0"/>
              <a:t>Страница может содержать данные, которые недоступны другим страницам</a:t>
            </a:r>
            <a:endParaRPr lang="en-GB" dirty="0" smtClean="0"/>
          </a:p>
          <a:p>
            <a:r>
              <a:rPr lang="ru-RU" dirty="0" smtClean="0"/>
              <a:t>Часто необходимо передавать данные</a:t>
            </a:r>
            <a:r>
              <a:rPr lang="en-US" dirty="0" smtClean="0"/>
              <a:t/>
            </a:r>
            <a:br>
              <a:rPr lang="en-US" dirty="0" smtClean="0"/>
            </a:br>
            <a:r>
              <a:rPr lang="ru-RU" dirty="0" smtClean="0"/>
              <a:t>от одной страницы к другой</a:t>
            </a:r>
            <a:endParaRPr lang="en-GB" dirty="0" smtClean="0"/>
          </a:p>
          <a:p>
            <a:r>
              <a:rPr lang="ru-RU" dirty="0" smtClean="0"/>
              <a:t>Простые данные можно передавать</a:t>
            </a:r>
            <a:r>
              <a:rPr lang="en-US" dirty="0" smtClean="0"/>
              <a:t/>
            </a:r>
            <a:br>
              <a:rPr lang="en-US" dirty="0" smtClean="0"/>
            </a:br>
            <a:r>
              <a:rPr lang="ru-RU" dirty="0" smtClean="0"/>
              <a:t>в строке </a:t>
            </a:r>
            <a:r>
              <a:rPr lang="en-US" dirty="0" smtClean="0"/>
              <a:t>URI</a:t>
            </a:r>
            <a:r>
              <a:rPr lang="ru-RU" dirty="0"/>
              <a:t> </a:t>
            </a:r>
            <a:r>
              <a:rPr lang="ru-RU" dirty="0" smtClean="0"/>
              <a:t>с адресом целевой страницы</a:t>
            </a:r>
          </a:p>
        </p:txBody>
      </p:sp>
      <p:sp>
        <p:nvSpPr>
          <p:cNvPr id="4" name="Slide Number Placeholder 3"/>
          <p:cNvSpPr>
            <a:spLocks noGrp="1"/>
          </p:cNvSpPr>
          <p:nvPr>
            <p:ph type="sldNum" sz="quarter" idx="10"/>
          </p:nvPr>
        </p:nvSpPr>
        <p:spPr/>
        <p:txBody>
          <a:bodyPr/>
          <a:lstStyle/>
          <a:p>
            <a:fld id="{271031BA-9959-4FE2-909F-37D65262A7B4}" type="slidenum">
              <a:rPr lang="en-US" smtClean="0"/>
              <a:pPr/>
              <a:t>93</a:t>
            </a:fld>
            <a:endParaRPr lang="en-US" dirty="0"/>
          </a:p>
        </p:txBody>
      </p:sp>
    </p:spTree>
    <p:extLst>
      <p:ext uri="{BB962C8B-B14F-4D97-AF65-F5344CB8AC3E}">
        <p14:creationId xmlns:p14="http://schemas.microsoft.com/office/powerpoint/2010/main" val="4018061196"/>
      </p:ext>
    </p:extLst>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Добавление данных в </a:t>
            </a:r>
            <a:r>
              <a:rPr lang="en-GB" dirty="0" smtClean="0"/>
              <a:t>URI</a:t>
            </a:r>
            <a:endParaRPr lang="en-GB" dirty="0"/>
          </a:p>
        </p:txBody>
      </p:sp>
      <p:sp>
        <p:nvSpPr>
          <p:cNvPr id="3" name="Content Placeholder 2"/>
          <p:cNvSpPr>
            <a:spLocks noGrp="1"/>
          </p:cNvSpPr>
          <p:nvPr>
            <p:ph idx="1"/>
          </p:nvPr>
        </p:nvSpPr>
        <p:spPr>
          <a:xfrm>
            <a:off x="380770" y="4216321"/>
            <a:ext cx="8363938" cy="2105192"/>
          </a:xfrm>
        </p:spPr>
        <p:txBody>
          <a:bodyPr/>
          <a:lstStyle/>
          <a:p>
            <a:r>
              <a:rPr lang="ru-RU" dirty="0" smtClean="0"/>
              <a:t>Этот код добавляет в строку </a:t>
            </a:r>
            <a:r>
              <a:rPr lang="en-US" dirty="0" smtClean="0"/>
              <a:t>URI</a:t>
            </a:r>
            <a:r>
              <a:rPr lang="ru-RU" dirty="0"/>
              <a:t> </a:t>
            </a:r>
            <a:r>
              <a:rPr lang="ru-RU" dirty="0" smtClean="0"/>
              <a:t>целевой страницы два параметра: </a:t>
            </a:r>
            <a:r>
              <a:rPr lang="en-US" dirty="0" smtClean="0">
                <a:latin typeface="Consolas" pitchFamily="49" charset="0"/>
                <a:cs typeface="Consolas" pitchFamily="49" charset="0"/>
              </a:rPr>
              <a:t>name</a:t>
            </a:r>
            <a:r>
              <a:rPr lang="en-US" dirty="0" smtClean="0"/>
              <a:t> </a:t>
            </a:r>
            <a:r>
              <a:rPr lang="ru-RU" dirty="0" smtClean="0"/>
              <a:t>и </a:t>
            </a:r>
            <a:r>
              <a:rPr lang="en-US" dirty="0" smtClean="0">
                <a:latin typeface="Consolas" pitchFamily="49" charset="0"/>
                <a:cs typeface="Consolas" pitchFamily="49" charset="0"/>
              </a:rPr>
              <a:t>address</a:t>
            </a:r>
          </a:p>
          <a:p>
            <a:r>
              <a:rPr lang="ru-RU" dirty="0" smtClean="0"/>
              <a:t>Значения параметров передаются в виде открытой строки</a:t>
            </a:r>
            <a:endParaRPr lang="ru-RU" dirty="0" smtClean="0">
              <a:latin typeface="Consolas" pitchFamily="49" charset="0"/>
              <a:cs typeface="Consolas" pitchFamily="49" charset="0"/>
            </a:endParaRPr>
          </a:p>
        </p:txBody>
      </p:sp>
      <p:sp>
        <p:nvSpPr>
          <p:cNvPr id="4" name="Slide Number Placeholder 3"/>
          <p:cNvSpPr>
            <a:spLocks noGrp="1"/>
          </p:cNvSpPr>
          <p:nvPr>
            <p:ph type="sldNum" sz="quarter" idx="10"/>
          </p:nvPr>
        </p:nvSpPr>
        <p:spPr/>
        <p:txBody>
          <a:bodyPr/>
          <a:lstStyle/>
          <a:p>
            <a:fld id="{271031BA-9959-4FE2-909F-37D65262A7B4}" type="slidenum">
              <a:rPr lang="en-US" smtClean="0"/>
              <a:pPr/>
              <a:t>94</a:t>
            </a:fld>
            <a:endParaRPr lang="en-US" dirty="0"/>
          </a:p>
        </p:txBody>
      </p:sp>
      <p:sp>
        <p:nvSpPr>
          <p:cNvPr id="7" name="Rectangle 6"/>
          <p:cNvSpPr/>
          <p:nvPr/>
        </p:nvSpPr>
        <p:spPr>
          <a:xfrm>
            <a:off x="380998" y="1235468"/>
            <a:ext cx="8380413" cy="286232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92075">
              <a:spcBef>
                <a:spcPts val="575"/>
              </a:spcBef>
              <a:spcAft>
                <a:spcPts val="200"/>
              </a:spcAft>
              <a:tabLst>
                <a:tab pos="2430780" algn="l"/>
                <a:tab pos="2790825" algn="l"/>
              </a:tabLst>
            </a:pP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получение информации о выбранном клиенте</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smtClean="0">
                <a:solidFill>
                  <a:srgbClr val="2B91AF"/>
                </a:solidFill>
                <a:latin typeface="Consolas"/>
                <a:ea typeface="Times New Roman"/>
              </a:rPr>
              <a:t>Customer</a:t>
            </a:r>
            <a:r>
              <a:rPr lang="en-GB" sz="2000" dirty="0" smtClean="0">
                <a:solidFill>
                  <a:srgbClr val="000000"/>
                </a:solidFill>
                <a:latin typeface="Consolas"/>
                <a:ea typeface="Times New Roman"/>
              </a:rPr>
              <a:t> </a:t>
            </a:r>
            <a:r>
              <a:rPr lang="en-GB" sz="2000" dirty="0" err="1">
                <a:solidFill>
                  <a:srgbClr val="000000"/>
                </a:solidFill>
                <a:latin typeface="Consolas"/>
                <a:ea typeface="Times New Roman"/>
              </a:rPr>
              <a:t>selectedCustomer</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customerList.SelectedItem</a:t>
            </a:r>
            <a:r>
              <a:rPr lang="en-GB" sz="2000" dirty="0">
                <a:solidFill>
                  <a:srgbClr val="000000"/>
                </a:solidFill>
                <a:latin typeface="Consolas"/>
                <a:ea typeface="Times New Roman"/>
              </a:rPr>
              <a:t> </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as</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smtClean="0">
                <a:solidFill>
                  <a:srgbClr val="008000"/>
                </a:solidFill>
                <a:latin typeface="Consolas"/>
                <a:ea typeface="Times New Roman"/>
              </a:rPr>
              <a:t>// </a:t>
            </a:r>
            <a:r>
              <a:rPr lang="ru-RU" sz="2000" dirty="0">
                <a:solidFill>
                  <a:srgbClr val="008000"/>
                </a:solidFill>
                <a:latin typeface="Consolas"/>
                <a:ea typeface="Times New Roman"/>
              </a:rPr>
              <a:t>формирование строки адреса с информацией о клиенте</a:t>
            </a:r>
            <a:r>
              <a:rPr lang="en-GB" sz="2000" dirty="0">
                <a:solidFill>
                  <a:srgbClr val="000000"/>
                </a:solidFill>
                <a:latin typeface="Consolas"/>
                <a:ea typeface="Times New Roman"/>
              </a:rPr>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a:solidFill>
                  <a:srgbClr val="000000"/>
                </a:solidFill>
                <a:latin typeface="Consolas"/>
                <a:ea typeface="Times New Roman"/>
              </a:rPr>
              <a:t>NavigationService.Navigate</a:t>
            </a:r>
            <a:r>
              <a:rPr lang="en-GB" sz="2000" dirty="0" smtClean="0">
                <a:solidFill>
                  <a:srgbClr val="000000"/>
                </a:solidFill>
                <a:latin typeface="Consolas"/>
                <a:ea typeface="Times New Roman"/>
              </a:rPr>
              <a:t>(</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new</a:t>
            </a:r>
            <a:r>
              <a:rPr lang="en-GB" sz="2000" dirty="0" smtClean="0">
                <a:solidFill>
                  <a:srgbClr val="000000"/>
                </a:solidFill>
                <a:latin typeface="Consolas"/>
                <a:ea typeface="Times New Roman"/>
              </a:rPr>
              <a:t> </a:t>
            </a:r>
            <a:r>
              <a:rPr lang="en-GB" sz="2000" dirty="0">
                <a:solidFill>
                  <a:srgbClr val="2B91AF"/>
                </a:solidFill>
                <a:latin typeface="Consolas"/>
                <a:ea typeface="Times New Roman"/>
              </a:rPr>
              <a:t>Uri</a:t>
            </a:r>
            <a:r>
              <a:rPr lang="en-GB" sz="2000" dirty="0">
                <a:solidFill>
                  <a:srgbClr val="000000"/>
                </a:solidFill>
                <a:latin typeface="Consolas"/>
                <a:ea typeface="Times New Roman"/>
              </a:rPr>
              <a:t>(</a:t>
            </a:r>
            <a:r>
              <a:rPr lang="en-GB" sz="2000" dirty="0">
                <a:solidFill>
                  <a:srgbClr val="A31515"/>
                </a:solidFill>
                <a:latin typeface="Consolas"/>
                <a:ea typeface="Times New Roman"/>
              </a:rPr>
              <a:t>"/</a:t>
            </a:r>
            <a:r>
              <a:rPr lang="en-GB" sz="2000" dirty="0" err="1">
                <a:solidFill>
                  <a:srgbClr val="A31515"/>
                </a:solidFill>
                <a:latin typeface="Consolas"/>
                <a:ea typeface="Times New Roman"/>
              </a:rPr>
              <a:t>CustomerDetailPage.xaml</a:t>
            </a:r>
            <a:r>
              <a:rPr lang="en-GB" sz="2000" dirty="0">
                <a:solidFill>
                  <a:srgbClr val="A31515"/>
                </a:solidFill>
                <a:latin typeface="Consolas"/>
                <a:ea typeface="Times New Roman"/>
              </a:rPr>
              <a:t>?"</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A31515"/>
                </a:solidFill>
                <a:latin typeface="Consolas"/>
                <a:ea typeface="Times New Roman"/>
              </a:rPr>
              <a:t>"</a:t>
            </a:r>
            <a:r>
              <a:rPr lang="en-GB" sz="2000" dirty="0">
                <a:solidFill>
                  <a:srgbClr val="A31515"/>
                </a:solidFill>
                <a:latin typeface="Consolas"/>
                <a:ea typeface="Times New Roman"/>
              </a:rPr>
              <a:t>name="</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selectedCustomer.Name</a:t>
            </a:r>
            <a:r>
              <a:rPr lang="en-GB" sz="2000" dirty="0">
                <a:solidFill>
                  <a:srgbClr val="000000"/>
                </a:solidFill>
                <a:latin typeface="Consolas"/>
                <a:ea typeface="Times New Roman"/>
              </a:rPr>
              <a:t> + </a:t>
            </a:r>
            <a:r>
              <a:rPr lang="en-GB" sz="2000" dirty="0">
                <a:solidFill>
                  <a:srgbClr val="A31515"/>
                </a:solidFill>
                <a:latin typeface="Consolas"/>
                <a:ea typeface="Times New Roman"/>
              </a:rPr>
              <a:t>"&amp;"</a:t>
            </a:r>
            <a:r>
              <a:rPr lang="en-GB" sz="2000" dirty="0">
                <a:solidFill>
                  <a:srgbClr val="000000"/>
                </a:solidFill>
                <a:latin typeface="Consolas"/>
                <a:ea typeface="Times New Roman"/>
              </a:rPr>
              <a:t> +</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smtClean="0">
                <a:solidFill>
                  <a:srgbClr val="A31515"/>
                </a:solidFill>
                <a:latin typeface="Consolas"/>
                <a:ea typeface="Times New Roman"/>
              </a:rPr>
              <a:t>"</a:t>
            </a:r>
            <a:r>
              <a:rPr lang="en-GB" sz="2000" dirty="0">
                <a:solidFill>
                  <a:srgbClr val="A31515"/>
                </a:solidFill>
                <a:latin typeface="Consolas"/>
                <a:ea typeface="Times New Roman"/>
              </a:rPr>
              <a:t>address="</a:t>
            </a:r>
            <a:r>
              <a:rPr lang="en-GB" sz="2000" dirty="0">
                <a:solidFill>
                  <a:srgbClr val="000000"/>
                </a:solidFill>
                <a:latin typeface="Consolas"/>
                <a:ea typeface="Times New Roman"/>
              </a:rPr>
              <a:t> + </a:t>
            </a:r>
            <a:r>
              <a:rPr lang="en-GB" sz="2000" dirty="0" err="1">
                <a:solidFill>
                  <a:srgbClr val="000000"/>
                </a:solidFill>
                <a:latin typeface="Consolas"/>
                <a:ea typeface="Times New Roman"/>
              </a:rPr>
              <a:t>selectedCustomer.Address</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err="1" smtClean="0">
                <a:solidFill>
                  <a:srgbClr val="2B91AF"/>
                </a:solidFill>
                <a:latin typeface="Consolas"/>
                <a:ea typeface="Times New Roman"/>
              </a:rPr>
              <a:t>UriKind</a:t>
            </a:r>
            <a:r>
              <a:rPr lang="en-GB" sz="2000" dirty="0" err="1" smtClean="0">
                <a:solidFill>
                  <a:srgbClr val="000000"/>
                </a:solidFill>
                <a:latin typeface="Consolas"/>
                <a:ea typeface="Times New Roman"/>
              </a:rPr>
              <a:t>.Relative</a:t>
            </a: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418228004"/>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329595"/>
          </a:xfrm>
        </p:spPr>
        <p:txBody>
          <a:bodyPr/>
          <a:lstStyle/>
          <a:p>
            <a:r>
              <a:rPr lang="ru-RU" dirty="0"/>
              <a:t>Использование событий при навигации по страницам</a:t>
            </a:r>
            <a:endParaRPr lang="en-GB" dirty="0"/>
          </a:p>
        </p:txBody>
      </p:sp>
      <p:sp>
        <p:nvSpPr>
          <p:cNvPr id="3" name="Content Placeholder 2"/>
          <p:cNvSpPr>
            <a:spLocks noGrp="1"/>
          </p:cNvSpPr>
          <p:nvPr>
            <p:ph idx="1"/>
          </p:nvPr>
        </p:nvSpPr>
        <p:spPr>
          <a:xfrm>
            <a:off x="380770" y="1764000"/>
            <a:ext cx="8363938" cy="4185761"/>
          </a:xfrm>
        </p:spPr>
        <p:txBody>
          <a:bodyPr/>
          <a:lstStyle/>
          <a:p>
            <a:r>
              <a:rPr lang="ru-RU" dirty="0" smtClean="0"/>
              <a:t>Если целевая страница использует параметры из </a:t>
            </a:r>
            <a:r>
              <a:rPr lang="en-US" dirty="0" smtClean="0"/>
              <a:t>URI</a:t>
            </a:r>
            <a:r>
              <a:rPr lang="ru-RU" dirty="0" smtClean="0"/>
              <a:t>, необходимо добавить код для чтения значений параметров</a:t>
            </a:r>
          </a:p>
          <a:p>
            <a:r>
              <a:rPr lang="ru-RU" dirty="0" smtClean="0"/>
              <a:t>Можно</a:t>
            </a:r>
            <a:r>
              <a:rPr lang="en-GB" dirty="0" smtClean="0"/>
              <a:t> </a:t>
            </a:r>
            <a:r>
              <a:rPr lang="ru-RU" dirty="0" smtClean="0"/>
              <a:t>переопределить методы страницы, которые вызываются при переходе на страницу или на другую страницу</a:t>
            </a:r>
          </a:p>
          <a:p>
            <a:pPr lvl="1"/>
            <a:r>
              <a:rPr lang="en-GB" dirty="0" err="1" smtClean="0">
                <a:latin typeface="Consolas" pitchFamily="49" charset="0"/>
                <a:cs typeface="Consolas" pitchFamily="49" charset="0"/>
              </a:rPr>
              <a:t>OnNavigatedTo</a:t>
            </a:r>
            <a:endParaRPr lang="ru-RU" dirty="0" smtClean="0">
              <a:latin typeface="Consolas" pitchFamily="49" charset="0"/>
              <a:cs typeface="Consolas" pitchFamily="49" charset="0"/>
            </a:endParaRPr>
          </a:p>
          <a:p>
            <a:pPr lvl="1"/>
            <a:r>
              <a:rPr lang="en-GB" dirty="0" err="1" smtClean="0">
                <a:latin typeface="Consolas" pitchFamily="49" charset="0"/>
                <a:cs typeface="Consolas" pitchFamily="49" charset="0"/>
              </a:rPr>
              <a:t>OnNavigatedFrom</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95</a:t>
            </a:fld>
            <a:endParaRPr lang="en-US" dirty="0"/>
          </a:p>
        </p:txBody>
      </p:sp>
    </p:spTree>
    <p:extLst>
      <p:ext uri="{BB962C8B-B14F-4D97-AF65-F5344CB8AC3E}">
        <p14:creationId xmlns:p14="http://schemas.microsoft.com/office/powerpoint/2010/main" val="2180076082"/>
      </p:ext>
    </p:extLst>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Получение данных из</a:t>
            </a:r>
            <a:r>
              <a:rPr lang="en-GB" dirty="0" smtClean="0"/>
              <a:t> URI</a:t>
            </a:r>
            <a:endParaRPr lang="en-GB" dirty="0"/>
          </a:p>
        </p:txBody>
      </p:sp>
      <p:sp>
        <p:nvSpPr>
          <p:cNvPr id="3" name="Content Placeholder 2"/>
          <p:cNvSpPr>
            <a:spLocks noGrp="1"/>
          </p:cNvSpPr>
          <p:nvPr>
            <p:ph idx="1"/>
          </p:nvPr>
        </p:nvSpPr>
        <p:spPr>
          <a:xfrm>
            <a:off x="380770" y="3869691"/>
            <a:ext cx="8363938" cy="2603790"/>
          </a:xfrm>
        </p:spPr>
        <p:txBody>
          <a:bodyPr/>
          <a:lstStyle/>
          <a:p>
            <a:r>
              <a:rPr lang="ru-RU" dirty="0" smtClean="0"/>
              <a:t>В объекте</a:t>
            </a:r>
            <a:r>
              <a:rPr lang="en-GB" dirty="0" smtClean="0"/>
              <a:t> </a:t>
            </a:r>
            <a:r>
              <a:rPr lang="en-GB" dirty="0" err="1" smtClean="0">
                <a:latin typeface="Consolas" pitchFamily="49" charset="0"/>
                <a:cs typeface="Consolas" pitchFamily="49" charset="0"/>
              </a:rPr>
              <a:t>NavigationContext</a:t>
            </a:r>
            <a:r>
              <a:rPr lang="en-GB" dirty="0" smtClean="0"/>
              <a:t> </a:t>
            </a:r>
            <a:r>
              <a:rPr lang="ru-RU" dirty="0" smtClean="0"/>
              <a:t>есть свойство</a:t>
            </a:r>
            <a:r>
              <a:rPr lang="en-GB" dirty="0" smtClean="0"/>
              <a:t> </a:t>
            </a:r>
            <a:r>
              <a:rPr lang="en-GB" dirty="0" err="1" smtClean="0">
                <a:latin typeface="Consolas" pitchFamily="49" charset="0"/>
                <a:cs typeface="Consolas" pitchFamily="49" charset="0"/>
              </a:rPr>
              <a:t>QueryString</a:t>
            </a:r>
            <a:endParaRPr lang="en-GB" dirty="0" smtClean="0"/>
          </a:p>
          <a:p>
            <a:r>
              <a:rPr lang="ru-RU" dirty="0" smtClean="0"/>
              <a:t>Метод </a:t>
            </a:r>
            <a:r>
              <a:rPr lang="en-GB" dirty="0" err="1" smtClean="0">
                <a:latin typeface="Consolas" pitchFamily="49" charset="0"/>
                <a:cs typeface="Consolas" pitchFamily="49" charset="0"/>
              </a:rPr>
              <a:t>TryGetValue</a:t>
            </a:r>
            <a:r>
              <a:rPr lang="en-GB" dirty="0" smtClean="0"/>
              <a:t> </a:t>
            </a:r>
            <a:r>
              <a:rPr lang="ru-RU" dirty="0" smtClean="0"/>
              <a:t>ищет значение в </a:t>
            </a:r>
            <a:r>
              <a:rPr lang="en-US" dirty="0" smtClean="0"/>
              <a:t>URI </a:t>
            </a:r>
            <a:r>
              <a:rPr lang="ru-RU" dirty="0" smtClean="0"/>
              <a:t>и возвращает значение </a:t>
            </a:r>
            <a:r>
              <a:rPr lang="en-US" dirty="0" smtClean="0">
                <a:latin typeface="Consolas" pitchFamily="49" charset="0"/>
                <a:cs typeface="Consolas" pitchFamily="49" charset="0"/>
              </a:rPr>
              <a:t>true</a:t>
            </a:r>
            <a:r>
              <a:rPr lang="ru-RU" dirty="0" smtClean="0"/>
              <a:t>, если такой параметр существует</a:t>
            </a:r>
            <a:endParaRPr lang="en-GB" dirty="0" smtClean="0"/>
          </a:p>
        </p:txBody>
      </p:sp>
      <p:sp>
        <p:nvSpPr>
          <p:cNvPr id="4" name="Slide Number Placeholder 3"/>
          <p:cNvSpPr>
            <a:spLocks noGrp="1"/>
          </p:cNvSpPr>
          <p:nvPr>
            <p:ph type="sldNum" sz="quarter" idx="10"/>
          </p:nvPr>
        </p:nvSpPr>
        <p:spPr/>
        <p:txBody>
          <a:bodyPr/>
          <a:lstStyle/>
          <a:p>
            <a:fld id="{271031BA-9959-4FE2-909F-37D65262A7B4}" type="slidenum">
              <a:rPr lang="en-US" smtClean="0"/>
              <a:pPr/>
              <a:t>96</a:t>
            </a:fld>
            <a:endParaRPr lang="en-US" dirty="0"/>
          </a:p>
        </p:txBody>
      </p:sp>
      <p:sp>
        <p:nvSpPr>
          <p:cNvPr id="7" name="Rectangle 6"/>
          <p:cNvSpPr/>
          <p:nvPr/>
        </p:nvSpPr>
        <p:spPr>
          <a:xfrm>
            <a:off x="380998" y="1235468"/>
            <a:ext cx="8380413" cy="26314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dirty="0" smtClean="0">
                <a:solidFill>
                  <a:srgbClr val="0000FF"/>
                </a:solidFill>
                <a:latin typeface="Consolas"/>
                <a:ea typeface="Times New Roman"/>
              </a:rPr>
              <a:t>protected</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override</a:t>
            </a:r>
            <a:r>
              <a:rPr lang="en-GB" sz="2000" dirty="0" smtClean="0">
                <a:solidFill>
                  <a:srgbClr val="000000"/>
                </a:solidFill>
                <a:latin typeface="Consolas"/>
                <a:ea typeface="Times New Roman"/>
              </a:rPr>
              <a:t> </a:t>
            </a:r>
            <a:r>
              <a:rPr lang="en-GB" sz="2000" dirty="0" smtClean="0">
                <a:solidFill>
                  <a:srgbClr val="0000FF"/>
                </a:solidFill>
                <a:latin typeface="Consolas"/>
                <a:ea typeface="Times New Roman"/>
              </a:rPr>
              <a:t>void </a:t>
            </a:r>
            <a:r>
              <a:rPr lang="en-GB" sz="2000" dirty="0" err="1" smtClean="0">
                <a:solidFill>
                  <a:srgbClr val="000000"/>
                </a:solidFill>
                <a:latin typeface="Consolas"/>
                <a:ea typeface="Times New Roman"/>
              </a:rPr>
              <a:t>OnNavigatedTo</a:t>
            </a:r>
            <a:r>
              <a:rPr lang="en-GB" sz="2000" dirty="0" smtClean="0">
                <a:solidFill>
                  <a:srgbClr val="000000"/>
                </a:solidFill>
                <a:latin typeface="Consolas"/>
                <a:ea typeface="Times New Roman"/>
              </a:rPr>
              <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r>
              <a:rPr lang="en-GB" sz="2000" dirty="0" err="1" smtClean="0">
                <a:solidFill>
                  <a:srgbClr val="000000"/>
                </a:solidFill>
                <a:latin typeface="Consolas"/>
                <a:ea typeface="Times New Roman"/>
              </a:rPr>
              <a:t>System.Windows.Navigation.</a:t>
            </a:r>
            <a:r>
              <a:rPr lang="en-GB" sz="2000" dirty="0" err="1" smtClean="0">
                <a:solidFill>
                  <a:srgbClr val="2B91AF"/>
                </a:solidFill>
                <a:latin typeface="Consolas"/>
                <a:ea typeface="Times New Roman"/>
              </a:rPr>
              <a:t>NavigationEventArgs</a:t>
            </a:r>
            <a:r>
              <a:rPr lang="en-GB" sz="2000" dirty="0" smtClean="0">
                <a:solidFill>
                  <a:srgbClr val="000000"/>
                </a:solidFill>
                <a:latin typeface="Consolas"/>
                <a:ea typeface="Times New Roman"/>
              </a:rPr>
              <a:t> e)</a:t>
            </a:r>
            <a:br>
              <a:rPr lang="en-GB" sz="2000" dirty="0" smtClean="0">
                <a:solidFill>
                  <a:srgbClr val="000000"/>
                </a:solidFill>
                <a:latin typeface="Consolas"/>
                <a:ea typeface="Times New Roman"/>
              </a:rPr>
            </a:br>
            <a:r>
              <a:rPr lang="en-GB" sz="2000" dirty="0" smtClean="0">
                <a:solidFill>
                  <a:srgbClr val="000000"/>
                </a:solidFill>
                <a:latin typeface="Consolas"/>
                <a:ea typeface="Times New Roman"/>
              </a:rPr>
              <a:t>{ </a:t>
            </a:r>
            <a:br>
              <a:rPr lang="en-GB" sz="2000" dirty="0" smtClean="0">
                <a:solidFill>
                  <a:srgbClr val="000000"/>
                </a:solidFill>
                <a:latin typeface="Consolas"/>
                <a:ea typeface="Times New Roman"/>
              </a:rPr>
            </a:br>
            <a:r>
              <a:rPr lang="en-GB" sz="2000" dirty="0">
                <a:latin typeface="Consolas"/>
              </a:rPr>
              <a:t> </a:t>
            </a:r>
            <a:r>
              <a:rPr lang="en-GB" sz="2000" dirty="0" smtClean="0">
                <a:latin typeface="Consolas"/>
              </a:rPr>
              <a:t> </a:t>
            </a:r>
            <a:r>
              <a:rPr lang="en-GB" sz="2000" dirty="0" smtClean="0">
                <a:solidFill>
                  <a:srgbClr val="0000FF"/>
                </a:solidFill>
                <a:latin typeface="Consolas"/>
              </a:rPr>
              <a:t>string</a:t>
            </a:r>
            <a:r>
              <a:rPr lang="en-GB" sz="2000" dirty="0" smtClean="0">
                <a:solidFill>
                  <a:prstClr val="black"/>
                </a:solidFill>
                <a:latin typeface="Consolas"/>
              </a:rPr>
              <a:t> </a:t>
            </a:r>
            <a:r>
              <a:rPr lang="en-GB" sz="2000" dirty="0">
                <a:solidFill>
                  <a:prstClr val="black"/>
                </a:solidFill>
                <a:latin typeface="Consolas"/>
              </a:rPr>
              <a:t>name, address;</a:t>
            </a:r>
          </a:p>
          <a:p>
            <a:r>
              <a:rPr lang="en-GB" sz="2000" dirty="0">
                <a:solidFill>
                  <a:prstClr val="black"/>
                </a:solidFill>
                <a:latin typeface="Consolas"/>
              </a:rPr>
              <a:t>  </a:t>
            </a:r>
            <a:r>
              <a:rPr lang="en-GB" sz="2000" dirty="0" smtClean="0">
                <a:solidFill>
                  <a:srgbClr val="0000FF"/>
                </a:solidFill>
                <a:latin typeface="Consolas"/>
              </a:rPr>
              <a:t>if</a:t>
            </a:r>
            <a:r>
              <a:rPr lang="en-GB" sz="2000" dirty="0" smtClean="0">
                <a:solidFill>
                  <a:prstClr val="black"/>
                </a:solidFill>
                <a:latin typeface="Consolas"/>
              </a:rPr>
              <a:t> </a:t>
            </a:r>
            <a:r>
              <a:rPr lang="en-GB" sz="2000" dirty="0">
                <a:solidFill>
                  <a:prstClr val="black"/>
                </a:solidFill>
                <a:latin typeface="Consolas"/>
              </a:rPr>
              <a:t>(</a:t>
            </a:r>
            <a:r>
              <a:rPr lang="en-GB" sz="2000" dirty="0" err="1">
                <a:solidFill>
                  <a:prstClr val="black"/>
                </a:solidFill>
                <a:latin typeface="Consolas"/>
              </a:rPr>
              <a:t>NavigationContext.QueryString.TryGetValue</a:t>
            </a:r>
            <a:r>
              <a:rPr lang="en-GB" sz="2000" dirty="0">
                <a:solidFill>
                  <a:prstClr val="black"/>
                </a:solidFill>
                <a:latin typeface="Consolas"/>
              </a:rPr>
              <a:t>(</a:t>
            </a:r>
            <a:r>
              <a:rPr lang="en-GB" sz="2000" dirty="0">
                <a:solidFill>
                  <a:srgbClr val="A31515"/>
                </a:solidFill>
                <a:latin typeface="Consolas"/>
              </a:rPr>
              <a:t>"name"</a:t>
            </a:r>
            <a:r>
              <a:rPr lang="en-GB" sz="2000" dirty="0">
                <a:solidFill>
                  <a:prstClr val="black"/>
                </a:solidFill>
                <a:latin typeface="Consolas"/>
              </a:rPr>
              <a:t>, </a:t>
            </a:r>
            <a:r>
              <a:rPr lang="en-GB" sz="2000" dirty="0" smtClean="0">
                <a:solidFill>
                  <a:prstClr val="black"/>
                </a:solidFill>
                <a:latin typeface="Consolas"/>
              </a:rPr>
              <a:t/>
            </a:r>
            <a:br>
              <a:rPr lang="en-GB" sz="2000" dirty="0" smtClean="0">
                <a:solidFill>
                  <a:prstClr val="black"/>
                </a:solidFill>
                <a:latin typeface="Consolas"/>
              </a:rPr>
            </a:br>
            <a:r>
              <a:rPr lang="en-GB" sz="2000" dirty="0" smtClean="0">
                <a:solidFill>
                  <a:prstClr val="black"/>
                </a:solidFill>
                <a:latin typeface="Consolas"/>
              </a:rPr>
              <a:t>                                             </a:t>
            </a:r>
            <a:r>
              <a:rPr lang="en-GB" sz="2000" dirty="0" smtClean="0">
                <a:solidFill>
                  <a:srgbClr val="0000FF"/>
                </a:solidFill>
                <a:latin typeface="Consolas"/>
              </a:rPr>
              <a:t>out</a:t>
            </a:r>
            <a:r>
              <a:rPr lang="en-GB" sz="2000" dirty="0" smtClean="0">
                <a:solidFill>
                  <a:prstClr val="black"/>
                </a:solidFill>
                <a:latin typeface="Consolas"/>
              </a:rPr>
              <a:t> </a:t>
            </a:r>
            <a:r>
              <a:rPr lang="en-GB" sz="2000" dirty="0">
                <a:solidFill>
                  <a:prstClr val="black"/>
                </a:solidFill>
                <a:latin typeface="Consolas"/>
              </a:rPr>
              <a:t>name))</a:t>
            </a:r>
          </a:p>
          <a:p>
            <a:r>
              <a:rPr lang="en-GB" sz="2000" dirty="0">
                <a:solidFill>
                  <a:prstClr val="black"/>
                </a:solidFill>
                <a:latin typeface="Consolas"/>
              </a:rPr>
              <a:t>  </a:t>
            </a:r>
            <a:r>
              <a:rPr lang="en-GB" sz="2000" dirty="0" smtClean="0">
                <a:solidFill>
                  <a:prstClr val="black"/>
                </a:solidFill>
                <a:latin typeface="Consolas"/>
              </a:rPr>
              <a:t>    </a:t>
            </a:r>
            <a:r>
              <a:rPr lang="en-GB" sz="2000" dirty="0" err="1">
                <a:solidFill>
                  <a:prstClr val="black"/>
                </a:solidFill>
                <a:latin typeface="Consolas"/>
              </a:rPr>
              <a:t>nameTextBlock.Text</a:t>
            </a:r>
            <a:r>
              <a:rPr lang="en-GB" sz="2000" dirty="0">
                <a:solidFill>
                  <a:prstClr val="black"/>
                </a:solidFill>
                <a:latin typeface="Consolas"/>
              </a:rPr>
              <a:t> = name;</a:t>
            </a:r>
          </a:p>
          <a:p>
            <a:pPr>
              <a:spcBef>
                <a:spcPts val="575"/>
              </a:spcBef>
              <a:spcAft>
                <a:spcPts val="200"/>
              </a:spcAft>
              <a:tabLst>
                <a:tab pos="2430780" algn="l"/>
                <a:tab pos="2790825" algn="l"/>
              </a:tabLst>
            </a:pPr>
            <a:r>
              <a:rPr lang="en-GB" sz="2000" dirty="0" smtClean="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29247488"/>
      </p:ext>
    </p:extLst>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863" y="431800"/>
            <a:ext cx="8363938" cy="1994392"/>
          </a:xfrm>
        </p:spPr>
        <p:txBody>
          <a:bodyPr/>
          <a:lstStyle/>
          <a:p>
            <a:r>
              <a:rPr lang="ru-RU" dirty="0"/>
              <a:t>Совместное использование объектов несколькими страницами</a:t>
            </a:r>
            <a:endParaRPr lang="en-GB" dirty="0"/>
          </a:p>
        </p:txBody>
      </p:sp>
      <p:sp>
        <p:nvSpPr>
          <p:cNvPr id="3" name="Content Placeholder 2"/>
          <p:cNvSpPr>
            <a:spLocks noGrp="1"/>
          </p:cNvSpPr>
          <p:nvPr>
            <p:ph idx="1"/>
          </p:nvPr>
        </p:nvSpPr>
        <p:spPr>
          <a:xfrm>
            <a:off x="380770" y="2484000"/>
            <a:ext cx="8363938" cy="3711785"/>
          </a:xfrm>
        </p:spPr>
        <p:txBody>
          <a:bodyPr/>
          <a:lstStyle/>
          <a:p>
            <a:r>
              <a:rPr lang="ru-RU" dirty="0" smtClean="0"/>
              <a:t>Каждая страница в программе может хранить данные, которые недоступны другим страницам</a:t>
            </a:r>
            <a:endParaRPr lang="en-GB" dirty="0" smtClean="0"/>
          </a:p>
          <a:p>
            <a:r>
              <a:rPr lang="ru-RU" dirty="0" smtClean="0"/>
              <a:t>При переходе на страницу она</a:t>
            </a:r>
            <a:r>
              <a:rPr lang="en-US" dirty="0" smtClean="0"/>
              <a:t/>
            </a:r>
            <a:br>
              <a:rPr lang="en-US" dirty="0" smtClean="0"/>
            </a:br>
            <a:r>
              <a:rPr lang="ru-RU" dirty="0" smtClean="0"/>
              <a:t>не содержит ссылку на исходную страницу</a:t>
            </a:r>
          </a:p>
          <a:p>
            <a:r>
              <a:rPr lang="ru-RU" dirty="0" smtClean="0"/>
              <a:t>Для совместного использования данных можно использовать страницу </a:t>
            </a:r>
            <a:r>
              <a:rPr lang="en-GB" dirty="0" err="1" smtClean="0">
                <a:latin typeface="Consolas" pitchFamily="49" charset="0"/>
                <a:cs typeface="Consolas" pitchFamily="49" charset="0"/>
              </a:rPr>
              <a:t>App.xaml</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97</a:t>
            </a:fld>
            <a:endParaRPr lang="en-US" dirty="0"/>
          </a:p>
        </p:txBody>
      </p:sp>
    </p:spTree>
    <p:extLst>
      <p:ext uri="{BB962C8B-B14F-4D97-AF65-F5344CB8AC3E}">
        <p14:creationId xmlns:p14="http://schemas.microsoft.com/office/powerpoint/2010/main" val="3911909487"/>
      </p:ext>
    </p:extLst>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Страница</a:t>
            </a:r>
            <a:r>
              <a:rPr lang="en-GB" dirty="0" smtClean="0"/>
              <a:t> </a:t>
            </a:r>
            <a:r>
              <a:rPr lang="en-GB" dirty="0" err="1" smtClean="0"/>
              <a:t>App.xaml</a:t>
            </a:r>
            <a:endParaRPr lang="en-GB" dirty="0"/>
          </a:p>
        </p:txBody>
      </p:sp>
      <p:sp>
        <p:nvSpPr>
          <p:cNvPr id="3" name="Content Placeholder 2"/>
          <p:cNvSpPr>
            <a:spLocks noGrp="1"/>
          </p:cNvSpPr>
          <p:nvPr>
            <p:ph idx="1"/>
          </p:nvPr>
        </p:nvSpPr>
        <p:spPr>
          <a:xfrm>
            <a:off x="380770" y="1371600"/>
            <a:ext cx="8311538" cy="4210383"/>
          </a:xfrm>
        </p:spPr>
        <p:txBody>
          <a:bodyPr/>
          <a:lstStyle/>
          <a:p>
            <a:r>
              <a:rPr lang="ru-RU" dirty="0" smtClean="0"/>
              <a:t>Эта страница является главной страницей приложения</a:t>
            </a:r>
            <a:endParaRPr lang="en-GB" dirty="0" smtClean="0"/>
          </a:p>
          <a:p>
            <a:r>
              <a:rPr lang="ru-RU" dirty="0" smtClean="0"/>
              <a:t>Она содержит только методы, которые вызываются при запуске приложения</a:t>
            </a:r>
          </a:p>
          <a:p>
            <a:r>
              <a:rPr lang="ru-RU" dirty="0" smtClean="0"/>
              <a:t>Также на этой странице размещаются обработчики некоторых событий, которые необходимы для правильной работы приложения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98</a:t>
            </a:fld>
            <a:endParaRPr lang="en-US" dirty="0"/>
          </a:p>
        </p:txBody>
      </p:sp>
    </p:spTree>
    <p:extLst>
      <p:ext uri="{BB962C8B-B14F-4D97-AF65-F5344CB8AC3E}">
        <p14:creationId xmlns:p14="http://schemas.microsoft.com/office/powerpoint/2010/main" val="273562536"/>
      </p:ext>
    </p:extLst>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smtClean="0"/>
              <a:t>Класс </a:t>
            </a:r>
            <a:r>
              <a:rPr lang="en-GB" dirty="0" smtClean="0"/>
              <a:t>App</a:t>
            </a:r>
            <a:endParaRPr lang="en-GB" dirty="0"/>
          </a:p>
        </p:txBody>
      </p:sp>
      <p:sp>
        <p:nvSpPr>
          <p:cNvPr id="3" name="Content Placeholder 2"/>
          <p:cNvSpPr>
            <a:spLocks noGrp="1"/>
          </p:cNvSpPr>
          <p:nvPr>
            <p:ph idx="1"/>
          </p:nvPr>
        </p:nvSpPr>
        <p:spPr>
          <a:xfrm>
            <a:off x="380770" y="3097530"/>
            <a:ext cx="8363938" cy="3213187"/>
          </a:xfrm>
        </p:spPr>
        <p:txBody>
          <a:bodyPr/>
          <a:lstStyle/>
          <a:p>
            <a:r>
              <a:rPr lang="ru-RU" dirty="0" smtClean="0"/>
              <a:t>Класс</a:t>
            </a:r>
            <a:r>
              <a:rPr lang="en-GB" dirty="0" smtClean="0"/>
              <a:t> </a:t>
            </a:r>
            <a:r>
              <a:rPr lang="en-GB" dirty="0" smtClean="0">
                <a:latin typeface="Consolas" pitchFamily="49" charset="0"/>
                <a:cs typeface="Consolas" pitchFamily="49" charset="0"/>
              </a:rPr>
              <a:t>App</a:t>
            </a:r>
            <a:r>
              <a:rPr lang="en-GB" dirty="0" smtClean="0"/>
              <a:t> </a:t>
            </a:r>
            <a:r>
              <a:rPr lang="ru-RU" dirty="0" smtClean="0"/>
              <a:t>является расширением класса </a:t>
            </a:r>
            <a:r>
              <a:rPr lang="en-US" dirty="0" smtClean="0"/>
              <a:t>Silverlight</a:t>
            </a:r>
            <a:r>
              <a:rPr lang="en-GB" dirty="0" smtClean="0"/>
              <a:t> </a:t>
            </a:r>
            <a:r>
              <a:rPr lang="en-GB" dirty="0" smtClean="0">
                <a:latin typeface="Consolas" pitchFamily="49" charset="0"/>
                <a:cs typeface="Consolas" pitchFamily="49" charset="0"/>
              </a:rPr>
              <a:t>Application</a:t>
            </a:r>
            <a:endParaRPr lang="en-GB" dirty="0" smtClean="0"/>
          </a:p>
          <a:p>
            <a:r>
              <a:rPr lang="ru-RU" dirty="0" smtClean="0"/>
              <a:t>В этот класс можно добавить свои методы</a:t>
            </a:r>
            <a:endParaRPr lang="en-US" dirty="0" smtClean="0"/>
          </a:p>
          <a:p>
            <a:r>
              <a:rPr lang="ru-RU" dirty="0" smtClean="0"/>
              <a:t>Созданное свойство</a:t>
            </a:r>
            <a:r>
              <a:rPr lang="en-US" dirty="0" smtClean="0"/>
              <a:t> </a:t>
            </a:r>
            <a:r>
              <a:rPr lang="en-US" dirty="0" err="1" smtClean="0">
                <a:latin typeface="Consolas" pitchFamily="49" charset="0"/>
                <a:cs typeface="Consolas" pitchFamily="49" charset="0"/>
              </a:rPr>
              <a:t>ActiveCustomer</a:t>
            </a:r>
            <a:r>
              <a:rPr lang="en-US" dirty="0" smtClean="0"/>
              <a:t> </a:t>
            </a:r>
            <a:r>
              <a:rPr lang="ru-RU" dirty="0" smtClean="0"/>
              <a:t>можно использовать в других страницах приложения</a:t>
            </a:r>
            <a:endParaRPr lang="en-GB" dirty="0"/>
          </a:p>
        </p:txBody>
      </p:sp>
      <p:sp>
        <p:nvSpPr>
          <p:cNvPr id="4" name="Slide Number Placeholder 3"/>
          <p:cNvSpPr>
            <a:spLocks noGrp="1"/>
          </p:cNvSpPr>
          <p:nvPr>
            <p:ph type="sldNum" sz="quarter" idx="10"/>
          </p:nvPr>
        </p:nvSpPr>
        <p:spPr/>
        <p:txBody>
          <a:bodyPr/>
          <a:lstStyle/>
          <a:p>
            <a:fld id="{271031BA-9959-4FE2-909F-37D65262A7B4}" type="slidenum">
              <a:rPr lang="en-US" smtClean="0"/>
              <a:pPr/>
              <a:t>99</a:t>
            </a:fld>
            <a:endParaRPr lang="en-US" dirty="0"/>
          </a:p>
        </p:txBody>
      </p:sp>
      <p:sp>
        <p:nvSpPr>
          <p:cNvPr id="7" name="Rectangle 6"/>
          <p:cNvSpPr/>
          <p:nvPr/>
        </p:nvSpPr>
        <p:spPr>
          <a:xfrm>
            <a:off x="380998" y="1235468"/>
            <a:ext cx="8380413" cy="163121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Bef>
                <a:spcPts val="575"/>
              </a:spcBef>
              <a:spcAft>
                <a:spcPts val="200"/>
              </a:spcAft>
              <a:tabLst>
                <a:tab pos="2430780" algn="l"/>
                <a:tab pos="2790825" algn="l"/>
              </a:tabLst>
            </a:pPr>
            <a:r>
              <a:rPr lang="en-GB" sz="2000" dirty="0">
                <a:solidFill>
                  <a:srgbClr val="0000FF"/>
                </a:solidFill>
                <a:latin typeface="Consolas"/>
                <a:ea typeface="Times New Roman"/>
              </a:rPr>
              <a:t>public</a:t>
            </a:r>
            <a:r>
              <a:rPr lang="en-GB" sz="2000" dirty="0">
                <a:solidFill>
                  <a:srgbClr val="000000"/>
                </a:solidFill>
                <a:latin typeface="Consolas"/>
                <a:ea typeface="Times New Roman"/>
              </a:rPr>
              <a:t> </a:t>
            </a:r>
            <a:r>
              <a:rPr lang="en-GB" sz="2000" dirty="0">
                <a:solidFill>
                  <a:srgbClr val="0000FF"/>
                </a:solidFill>
                <a:latin typeface="Consolas"/>
                <a:ea typeface="Times New Roman"/>
              </a:rPr>
              <a:t>partial</a:t>
            </a:r>
            <a:r>
              <a:rPr lang="en-GB" sz="2000" dirty="0">
                <a:solidFill>
                  <a:srgbClr val="000000"/>
                </a:solidFill>
                <a:latin typeface="Consolas"/>
                <a:ea typeface="Times New Roman"/>
              </a:rPr>
              <a:t> </a:t>
            </a:r>
            <a:r>
              <a:rPr lang="en-GB" sz="2000" dirty="0">
                <a:solidFill>
                  <a:srgbClr val="0000FF"/>
                </a:solidFill>
                <a:latin typeface="Consolas"/>
                <a:ea typeface="Times New Roman"/>
              </a:rPr>
              <a:t>class</a:t>
            </a:r>
            <a:r>
              <a:rPr lang="en-GB" sz="2000" dirty="0">
                <a:solidFill>
                  <a:srgbClr val="000000"/>
                </a:solidFill>
                <a:latin typeface="Consolas"/>
                <a:ea typeface="Times New Roman"/>
              </a:rPr>
              <a:t> </a:t>
            </a:r>
            <a:r>
              <a:rPr lang="en-GB" sz="2000" dirty="0">
                <a:solidFill>
                  <a:srgbClr val="2B91AF"/>
                </a:solidFill>
                <a:latin typeface="Consolas"/>
                <a:ea typeface="Times New Roman"/>
              </a:rPr>
              <a:t>App</a:t>
            </a:r>
            <a:r>
              <a:rPr lang="en-GB" sz="2000" dirty="0">
                <a:solidFill>
                  <a:srgbClr val="000000"/>
                </a:solidFill>
                <a:latin typeface="Consolas"/>
                <a:ea typeface="Times New Roman"/>
              </a:rPr>
              <a:t> : </a:t>
            </a:r>
            <a:r>
              <a:rPr lang="en-GB" sz="2000" dirty="0">
                <a:solidFill>
                  <a:srgbClr val="2B91AF"/>
                </a:solidFill>
                <a:latin typeface="Consolas"/>
                <a:ea typeface="Times New Roman"/>
              </a:rPr>
              <a:t>Application</a:t>
            </a:r>
            <a:br>
              <a:rPr lang="en-GB" sz="2000" dirty="0">
                <a:solidFill>
                  <a:srgbClr val="2B91AF"/>
                </a:solidFill>
                <a:latin typeface="Consolas"/>
                <a:ea typeface="Times New Roman"/>
              </a:rPr>
            </a:b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    </a:t>
            </a:r>
            <a:r>
              <a:rPr lang="en-GB" sz="2000" dirty="0">
                <a:solidFill>
                  <a:srgbClr val="008000"/>
                </a:solidFill>
                <a:latin typeface="Consolas"/>
                <a:ea typeface="Times New Roman"/>
              </a:rPr>
              <a:t>// </a:t>
            </a:r>
            <a:r>
              <a:rPr lang="ru-RU" sz="2000" dirty="0">
                <a:solidFill>
                  <a:srgbClr val="008000"/>
                </a:solidFill>
                <a:latin typeface="Consolas"/>
                <a:ea typeface="Times New Roman"/>
              </a:rPr>
              <a:t>объект используется другими страницами приложения</a:t>
            </a:r>
            <a:r>
              <a:rPr lang="en-GB" sz="2000" dirty="0">
                <a:solidFill>
                  <a:srgbClr val="008000"/>
                </a:solidFill>
                <a:latin typeface="Consolas"/>
                <a:ea typeface="Times New Roman"/>
              </a:rPr>
              <a:t/>
            </a:r>
            <a:br>
              <a:rPr lang="en-GB" sz="2000" dirty="0">
                <a:solidFill>
                  <a:srgbClr val="008000"/>
                </a:solidFill>
                <a:latin typeface="Consolas"/>
                <a:ea typeface="Times New Roman"/>
              </a:rPr>
            </a:br>
            <a:r>
              <a:rPr lang="en-GB" sz="2000" dirty="0">
                <a:solidFill>
                  <a:srgbClr val="000000"/>
                </a:solidFill>
                <a:latin typeface="Consolas"/>
                <a:ea typeface="Times New Roman"/>
              </a:rPr>
              <a:t>    </a:t>
            </a:r>
            <a:r>
              <a:rPr lang="en-GB" sz="2000" dirty="0">
                <a:solidFill>
                  <a:srgbClr val="0000FF"/>
                </a:solidFill>
                <a:latin typeface="Consolas"/>
                <a:ea typeface="Times New Roman"/>
              </a:rPr>
              <a:t>public </a:t>
            </a:r>
            <a:r>
              <a:rPr lang="en-GB" sz="2000" dirty="0">
                <a:solidFill>
                  <a:srgbClr val="2B91AF"/>
                </a:solidFill>
                <a:latin typeface="Consolas"/>
                <a:ea typeface="Times New Roman"/>
              </a:rPr>
              <a:t>Customer</a:t>
            </a:r>
            <a:r>
              <a:rPr lang="en-GB" sz="2000" dirty="0">
                <a:solidFill>
                  <a:srgbClr val="0000FF"/>
                </a:solidFill>
                <a:latin typeface="Consolas"/>
                <a:ea typeface="Times New Roman"/>
              </a:rPr>
              <a:t> </a:t>
            </a:r>
            <a:r>
              <a:rPr lang="en-GB" sz="2000" dirty="0" err="1">
                <a:solidFill>
                  <a:srgbClr val="000000"/>
                </a:solidFill>
                <a:latin typeface="Consolas"/>
                <a:ea typeface="Times New Roman"/>
              </a:rPr>
              <a:t>ActiveCustomer</a:t>
            </a:r>
            <a:r>
              <a:rPr lang="en-GB" sz="2000" dirty="0">
                <a:solidFill>
                  <a:srgbClr val="000000"/>
                </a:solidFill>
                <a:latin typeface="Consolas"/>
                <a:ea typeface="Times New Roman"/>
              </a:rPr>
              <a:t>;</a:t>
            </a:r>
            <a:br>
              <a:rPr lang="en-GB" sz="2000" dirty="0">
                <a:solidFill>
                  <a:srgbClr val="000000"/>
                </a:solidFill>
                <a:latin typeface="Consolas"/>
                <a:ea typeface="Times New Roman"/>
              </a:rPr>
            </a:br>
            <a:r>
              <a:rPr lang="en-GB" sz="2000" dirty="0">
                <a:solidFill>
                  <a:srgbClr val="000000"/>
                </a:solidFill>
                <a:latin typeface="Consolas"/>
                <a:ea typeface="Times New Roman"/>
              </a:rPr>
              <a:t>}</a:t>
            </a:r>
            <a:endParaRPr lang="en-GB" sz="2000" dirty="0">
              <a:solidFill>
                <a:srgbClr val="000000"/>
              </a:solidFill>
              <a:effectLst/>
              <a:latin typeface="Consolas"/>
              <a:ea typeface="Times New Roman"/>
            </a:endParaRPr>
          </a:p>
        </p:txBody>
      </p:sp>
    </p:spTree>
    <p:extLst>
      <p:ext uri="{BB962C8B-B14F-4D97-AF65-F5344CB8AC3E}">
        <p14:creationId xmlns:p14="http://schemas.microsoft.com/office/powerpoint/2010/main" val="1471093299"/>
      </p:ext>
    </p:extLst>
  </p:cSld>
  <p:clrMapOvr>
    <a:masterClrMapping/>
  </p:clrMapOvr>
  <p:transition>
    <p:fade/>
  </p:transition>
</p:sld>
</file>

<file path=ppt/theme/theme1.xml><?xml version="1.0" encoding="utf-8"?>
<a:theme xmlns:a="http://schemas.openxmlformats.org/drawingml/2006/main" name="1_WP Theme 43">
  <a:themeElements>
    <a:clrScheme name="WP7">
      <a:dk1>
        <a:srgbClr val="737373"/>
      </a:dk1>
      <a:lt1>
        <a:srgbClr val="FFFFFF"/>
      </a:lt1>
      <a:dk2>
        <a:srgbClr val="6BBD46"/>
      </a:dk2>
      <a:lt2>
        <a:srgbClr val="FFFFFF"/>
      </a:lt2>
      <a:accent1>
        <a:srgbClr val="4891DC"/>
      </a:accent1>
      <a:accent2>
        <a:srgbClr val="FF4819"/>
      </a:accent2>
      <a:accent3>
        <a:srgbClr val="6BBD46"/>
      </a:accent3>
      <a:accent4>
        <a:srgbClr val="FFB70F"/>
      </a:accent4>
      <a:accent5>
        <a:srgbClr val="DCDCDC"/>
      </a:accent5>
      <a:accent6>
        <a:srgbClr val="7D7D7D"/>
      </a:accent6>
      <a:hlink>
        <a:srgbClr val="4891DC"/>
      </a:hlink>
      <a:folHlink>
        <a:srgbClr val="803280"/>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spc="-150" dirty="0" smtClean="0">
            <a:gradFill>
              <a:gsLst>
                <a:gs pos="0">
                  <a:srgbClr val="FFFFFF"/>
                </a:gs>
                <a:gs pos="100000">
                  <a:srgbClr val="FFFFFF"/>
                </a:gs>
              </a:gsLst>
              <a:lin ang="5400000" scaled="0"/>
            </a:gradFill>
            <a:latin typeface="Segoe Light" pitchFamily="34" charset="0"/>
          </a:defRPr>
        </a:defPPr>
      </a:lstStyle>
      <a:style>
        <a:lnRef idx="2">
          <a:schemeClr val="accent3">
            <a:shade val="50000"/>
          </a:schemeClr>
        </a:lnRef>
        <a:fillRef idx="1">
          <a:schemeClr val="accent3"/>
        </a:fillRef>
        <a:effectRef idx="0">
          <a:schemeClr val="accent3"/>
        </a:effectRef>
        <a:fontRef idx="minor">
          <a:schemeClr val="lt1"/>
        </a:fontRef>
      </a:style>
    </a:spDef>
    <a:txDef>
      <a:spPr>
        <a:noFill/>
      </a:spPr>
      <a:bodyPr wrap="square" lIns="0" tIns="0" rIns="0" bIns="0" rtlCol="0">
        <a:spAutoFit/>
      </a:bodyPr>
      <a:lstStyle>
        <a:defPPr>
          <a:defRPr sz="2200" spc="-150" dirty="0"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Phone 7 Template Light_0610</Template>
  <TotalTime>4678</TotalTime>
  <Words>3207</Words>
  <Application>Microsoft Office PowerPoint</Application>
  <PresentationFormat>Экран (4:3)</PresentationFormat>
  <Paragraphs>684</Paragraphs>
  <Slides>118</Slides>
  <Notes>9</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118</vt:i4>
      </vt:variant>
    </vt:vector>
  </HeadingPairs>
  <TitlesOfParts>
    <vt:vector size="126" baseType="lpstr">
      <vt:lpstr>Arial</vt:lpstr>
      <vt:lpstr>Segoe UI</vt:lpstr>
      <vt:lpstr>Segoe Light</vt:lpstr>
      <vt:lpstr>Consolas</vt:lpstr>
      <vt:lpstr>Wingdings</vt:lpstr>
      <vt:lpstr>Segoe</vt:lpstr>
      <vt:lpstr>Times New Roman</vt:lpstr>
      <vt:lpstr>1_WP Theme 43</vt:lpstr>
      <vt:lpstr>Создание приложений Silverlight</vt:lpstr>
      <vt:lpstr>Улучшение приложения</vt:lpstr>
      <vt:lpstr>Темы раздела</vt:lpstr>
      <vt:lpstr>Элементы Silverlight</vt:lpstr>
      <vt:lpstr>Элементы Silverlight как объекты</vt:lpstr>
      <vt:lpstr>Свойства элемента TextBlock</vt:lpstr>
      <vt:lpstr>Использование метода TryParse</vt:lpstr>
      <vt:lpstr>Изменение цвета текста</vt:lpstr>
      <vt:lpstr>Изменение цвета текста</vt:lpstr>
      <vt:lpstr>Настройка кисти</vt:lpstr>
      <vt:lpstr>Сохранение кисти по умолчанию</vt:lpstr>
      <vt:lpstr>Использование кистей</vt:lpstr>
      <vt:lpstr>Изменение XAML-кода элемента</vt:lpstr>
      <vt:lpstr>XAML-код элемента TextBlock</vt:lpstr>
      <vt:lpstr>Свойство InputScope</vt:lpstr>
      <vt:lpstr>Описание свойства InputScope</vt:lpstr>
      <vt:lpstr>Атрибуты и элементы</vt:lpstr>
      <vt:lpstr>Настройка свойств в коде на C#</vt:lpstr>
      <vt:lpstr>Вывод окна с сообщением</vt:lpstr>
      <vt:lpstr>Пример простого сообщения</vt:lpstr>
      <vt:lpstr>Сообщение с выбором</vt:lpstr>
      <vt:lpstr>Использование ресурсов</vt:lpstr>
      <vt:lpstr>Добавление ресурса</vt:lpstr>
      <vt:lpstr>Ссылка на ресурс</vt:lpstr>
      <vt:lpstr>Действие при построении</vt:lpstr>
      <vt:lpstr>Использование файла ресурса</vt:lpstr>
      <vt:lpstr>Использование внедрённого в сборку изображения</vt:lpstr>
      <vt:lpstr>Выбор способа размещения ресурсов</vt:lpstr>
      <vt:lpstr>Краткие итоги</vt:lpstr>
      <vt:lpstr>Изменение и отображение данных</vt:lpstr>
      <vt:lpstr>Темы раздела</vt:lpstr>
      <vt:lpstr>События элементов Silverlight</vt:lpstr>
      <vt:lpstr>Событие TextChanged</vt:lpstr>
      <vt:lpstr>Автоматическое вычисление результата</vt:lpstr>
      <vt:lpstr>Привязка данных</vt:lpstr>
      <vt:lpstr>Однонаправленная привязка</vt:lpstr>
      <vt:lpstr>Двунаправленная привязка</vt:lpstr>
      <vt:lpstr>Создание класса для привязки</vt:lpstr>
      <vt:lpstr>Создания объекта для привязки</vt:lpstr>
      <vt:lpstr>Добавление уведомления</vt:lpstr>
      <vt:lpstr>Визуальные элементы Silverlight</vt:lpstr>
      <vt:lpstr>Определение значения свойства</vt:lpstr>
      <vt:lpstr>Связывание класса в XAML-коде</vt:lpstr>
      <vt:lpstr>Связывание с классом-ресурсом</vt:lpstr>
      <vt:lpstr>Добавление ресурса к элементу</vt:lpstr>
      <vt:lpstr>Применение привязки данных</vt:lpstr>
      <vt:lpstr>Привязка данных в XAML-коде</vt:lpstr>
      <vt:lpstr>Установка свойства DataContext</vt:lpstr>
      <vt:lpstr>Краткие итоги</vt:lpstr>
      <vt:lpstr>Управление ориентацией страницы приложения</vt:lpstr>
      <vt:lpstr>Краткие итоги</vt:lpstr>
      <vt:lpstr>Ориентация в Windows Phone</vt:lpstr>
      <vt:lpstr>Выбор ориентации приложения</vt:lpstr>
      <vt:lpstr>Режим нескольких ориентаций</vt:lpstr>
      <vt:lpstr>Расположение элементов</vt:lpstr>
      <vt:lpstr>Событие OrientationChanged</vt:lpstr>
      <vt:lpstr>Поддержка смены ориентации</vt:lpstr>
      <vt:lpstr>Метод setLandscape</vt:lpstr>
      <vt:lpstr>Использование контейнеров</vt:lpstr>
      <vt:lpstr>Элемент-контейнер StackPanel</vt:lpstr>
      <vt:lpstr>Использование StackPanel</vt:lpstr>
      <vt:lpstr>Краткие итоги</vt:lpstr>
      <vt:lpstr>Отображение списков данных</vt:lpstr>
      <vt:lpstr>Темы раздела</vt:lpstr>
      <vt:lpstr>Списки данных в приложениях</vt:lpstr>
      <vt:lpstr>Класс Customer</vt:lpstr>
      <vt:lpstr>Класс Customers</vt:lpstr>
      <vt:lpstr>Подготовка тестовых данных</vt:lpstr>
      <vt:lpstr>Элемент StackPanel</vt:lpstr>
      <vt:lpstr>Тестовые данные</vt:lpstr>
      <vt:lpstr>Отображение списка на экране</vt:lpstr>
      <vt:lpstr>Элемент ScrollViewer</vt:lpstr>
      <vt:lpstr>Элемент ListBox</vt:lpstr>
      <vt:lpstr>Создание шаблона данных</vt:lpstr>
      <vt:lpstr>Использование шаблона данных</vt:lpstr>
      <vt:lpstr>Указание источника данных</vt:lpstr>
      <vt:lpstr>Вывод списка в элементе ListBox</vt:lpstr>
      <vt:lpstr>Улучшенный шаблон данных</vt:lpstr>
      <vt:lpstr>Вывод списка с новым шаблоном</vt:lpstr>
      <vt:lpstr>Выбор элементов в ListBox</vt:lpstr>
      <vt:lpstr>Событие SelectionChanged</vt:lpstr>
      <vt:lpstr>Событие SelectionChanged</vt:lpstr>
      <vt:lpstr>Краткие итоги</vt:lpstr>
      <vt:lpstr>Навигация по страницам приложения</vt:lpstr>
      <vt:lpstr>Темы раздела</vt:lpstr>
      <vt:lpstr>Добавление новой страницы</vt:lpstr>
      <vt:lpstr>Навигация по страницам</vt:lpstr>
      <vt:lpstr>Типы URI</vt:lpstr>
      <vt:lpstr>Использование кнопки Назад</vt:lpstr>
      <vt:lpstr>Изменение поведения кнопки</vt:lpstr>
      <vt:lpstr>Отмена перехода</vt:lpstr>
      <vt:lpstr>Использование MessageBox</vt:lpstr>
      <vt:lpstr>Передача данных между страницами</vt:lpstr>
      <vt:lpstr>Добавление данных в URI</vt:lpstr>
      <vt:lpstr>Использование событий при навигации по страницам</vt:lpstr>
      <vt:lpstr>Получение данных из URI</vt:lpstr>
      <vt:lpstr>Совместное использование объектов несколькими страницами</vt:lpstr>
      <vt:lpstr>Страница App.xaml</vt:lpstr>
      <vt:lpstr>Класс App</vt:lpstr>
      <vt:lpstr>Получение ссылки на объект App</vt:lpstr>
      <vt:lpstr>Установка контекста данных</vt:lpstr>
      <vt:lpstr>Краткие итоги</vt:lpstr>
      <vt:lpstr>Использование классов ViewModel</vt:lpstr>
      <vt:lpstr>Темы раздела</vt:lpstr>
      <vt:lpstr>Отображение изменений</vt:lpstr>
      <vt:lpstr>Связывание с данными</vt:lpstr>
      <vt:lpstr>Model-View-ViewModel</vt:lpstr>
      <vt:lpstr>Класс CustomerView</vt:lpstr>
      <vt:lpstr>Класс CustomerView</vt:lpstr>
      <vt:lpstr>Методы Load и Save</vt:lpstr>
      <vt:lpstr>Начало редактирования</vt:lpstr>
      <vt:lpstr>Окончание редактирования</vt:lpstr>
      <vt:lpstr>Метод GoBack</vt:lpstr>
      <vt:lpstr>Наблюдаемые коллекции</vt:lpstr>
      <vt:lpstr>Класс ObservableCollection</vt:lpstr>
      <vt:lpstr>Подтверждение изменений</vt:lpstr>
      <vt:lpstr>Сохранение данных</vt:lpstr>
      <vt:lpstr>Краткие итоги</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Windows Phone 7</dc:subject>
  <dc:creator>Rob Miles</dc:creator>
  <dc:description>Template: Andrew Larson, Silver Fox Productions Inc. 
Formatting:
Event Date:
Event Location:
Audience Type: Internal</dc:description>
  <cp:lastModifiedBy>Александр Гарибов</cp:lastModifiedBy>
  <cp:revision>209</cp:revision>
  <dcterms:created xsi:type="dcterms:W3CDTF">2010-07-14T08:17:59Z</dcterms:created>
  <dcterms:modified xsi:type="dcterms:W3CDTF">2012-04-17T10:56:04Z</dcterms:modified>
</cp:coreProperties>
</file>