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93"/>
  </p:notesMasterIdLst>
  <p:handoutMasterIdLst>
    <p:handoutMasterId r:id="rId94"/>
  </p:handoutMasterIdLst>
  <p:sldIdLst>
    <p:sldId id="256" r:id="rId2"/>
    <p:sldId id="304" r:id="rId3"/>
    <p:sldId id="290" r:id="rId4"/>
    <p:sldId id="258" r:id="rId5"/>
    <p:sldId id="292" r:id="rId6"/>
    <p:sldId id="262" r:id="rId7"/>
    <p:sldId id="266" r:id="rId8"/>
    <p:sldId id="267" r:id="rId9"/>
    <p:sldId id="297" r:id="rId10"/>
    <p:sldId id="269" r:id="rId11"/>
    <p:sldId id="272" r:id="rId12"/>
    <p:sldId id="273" r:id="rId13"/>
    <p:sldId id="274" r:id="rId14"/>
    <p:sldId id="299" r:id="rId15"/>
    <p:sldId id="300" r:id="rId16"/>
    <p:sldId id="298" r:id="rId17"/>
    <p:sldId id="275" r:id="rId18"/>
    <p:sldId id="276" r:id="rId19"/>
    <p:sldId id="277" r:id="rId20"/>
    <p:sldId id="278" r:id="rId21"/>
    <p:sldId id="280" r:id="rId22"/>
    <p:sldId id="282" r:id="rId23"/>
    <p:sldId id="283" r:id="rId24"/>
    <p:sldId id="286" r:id="rId25"/>
    <p:sldId id="287" r:id="rId26"/>
    <p:sldId id="289" r:id="rId27"/>
    <p:sldId id="305" r:id="rId28"/>
    <p:sldId id="306" r:id="rId29"/>
    <p:sldId id="308" r:id="rId30"/>
    <p:sldId id="311" r:id="rId31"/>
    <p:sldId id="312" r:id="rId32"/>
    <p:sldId id="313" r:id="rId33"/>
    <p:sldId id="316" r:id="rId34"/>
    <p:sldId id="317" r:id="rId35"/>
    <p:sldId id="318" r:id="rId36"/>
    <p:sldId id="320" r:id="rId37"/>
    <p:sldId id="321" r:id="rId38"/>
    <p:sldId id="322" r:id="rId39"/>
    <p:sldId id="323" r:id="rId40"/>
    <p:sldId id="324" r:id="rId41"/>
    <p:sldId id="325" r:id="rId42"/>
    <p:sldId id="326" r:id="rId43"/>
    <p:sldId id="327" r:id="rId44"/>
    <p:sldId id="330" r:id="rId45"/>
    <p:sldId id="333" r:id="rId46"/>
    <p:sldId id="335" r:id="rId47"/>
    <p:sldId id="336" r:id="rId48"/>
    <p:sldId id="338" r:id="rId49"/>
    <p:sldId id="339" r:id="rId50"/>
    <p:sldId id="340" r:id="rId51"/>
    <p:sldId id="341" r:id="rId52"/>
    <p:sldId id="342" r:id="rId53"/>
    <p:sldId id="345" r:id="rId54"/>
    <p:sldId id="346" r:id="rId55"/>
    <p:sldId id="347" r:id="rId56"/>
    <p:sldId id="349" r:id="rId57"/>
    <p:sldId id="351" r:id="rId58"/>
    <p:sldId id="353" r:id="rId59"/>
    <p:sldId id="354" r:id="rId60"/>
    <p:sldId id="356" r:id="rId61"/>
    <p:sldId id="357" r:id="rId62"/>
    <p:sldId id="358" r:id="rId63"/>
    <p:sldId id="362" r:id="rId64"/>
    <p:sldId id="367" r:id="rId65"/>
    <p:sldId id="368" r:id="rId66"/>
    <p:sldId id="370" r:id="rId67"/>
    <p:sldId id="371" r:id="rId68"/>
    <p:sldId id="372" r:id="rId69"/>
    <p:sldId id="375" r:id="rId70"/>
    <p:sldId id="378" r:id="rId71"/>
    <p:sldId id="379" r:id="rId72"/>
    <p:sldId id="383" r:id="rId73"/>
    <p:sldId id="384" r:id="rId74"/>
    <p:sldId id="386" r:id="rId75"/>
    <p:sldId id="392" r:id="rId76"/>
    <p:sldId id="394" r:id="rId77"/>
    <p:sldId id="397" r:id="rId78"/>
    <p:sldId id="398" r:id="rId79"/>
    <p:sldId id="399" r:id="rId80"/>
    <p:sldId id="400" r:id="rId81"/>
    <p:sldId id="401" r:id="rId82"/>
    <p:sldId id="403" r:id="rId83"/>
    <p:sldId id="404" r:id="rId84"/>
    <p:sldId id="407" r:id="rId85"/>
    <p:sldId id="408" r:id="rId86"/>
    <p:sldId id="410" r:id="rId87"/>
    <p:sldId id="411" r:id="rId88"/>
    <p:sldId id="412" r:id="rId89"/>
    <p:sldId id="413" r:id="rId90"/>
    <p:sldId id="414" r:id="rId91"/>
    <p:sldId id="479" r:id="rId92"/>
  </p:sldIdLst>
  <p:sldSz cx="9144000" cy="6858000" type="screen4x3"/>
  <p:notesSz cx="6858000" cy="9144000"/>
  <p:embeddedFontLst>
    <p:embeddedFont>
      <p:font typeface="Segoe Light" charset="0"/>
      <p:regular r:id="rId95"/>
      <p:italic r:id="rId96"/>
    </p:embeddedFont>
    <p:embeddedFont>
      <p:font typeface="Tahoma" pitchFamily="34" charset="0"/>
      <p:regular r:id="rId97"/>
      <p:bold r:id="rId98"/>
    </p:embeddedFont>
    <p:embeddedFont>
      <p:font typeface="Segoe UI" pitchFamily="34" charset="0"/>
      <p:regular r:id="rId99"/>
      <p:bold r:id="rId100"/>
      <p:italic r:id="rId101"/>
      <p:boldItalic r:id="rId102"/>
    </p:embeddedFont>
    <p:embeddedFont>
      <p:font typeface="Segoe" charset="0"/>
      <p:regular r:id="rId103"/>
      <p:bold r:id="rId104"/>
      <p:italic r:id="rId105"/>
      <p:boldItalic r:id="rId106"/>
    </p:embeddedFont>
    <p:embeddedFont>
      <p:font typeface="Consolas" pitchFamily="49" charset="0"/>
      <p:regular r:id="rId107"/>
      <p:bold r:id="rId108"/>
      <p:italic r:id="rId109"/>
      <p:boldItalic r:id="rId110"/>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08" autoAdjust="0"/>
    <p:restoredTop sz="92362" autoAdjust="0"/>
  </p:normalViewPr>
  <p:slideViewPr>
    <p:cSldViewPr snapToGrid="0">
      <p:cViewPr>
        <p:scale>
          <a:sx n="100" d="100"/>
          <a:sy n="100" d="100"/>
        </p:scale>
        <p:origin x="-72" y="-72"/>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8.fntdata"/><Relationship Id="rId110"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9.fntdata"/><Relationship Id="rId10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2.fntdata"/><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2.fntdata"/><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extLst>
      <p:ext uri="{BB962C8B-B14F-4D97-AF65-F5344CB8AC3E}">
        <p14:creationId xmlns:p14="http://schemas.microsoft.com/office/powerpoint/2010/main" val="85543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extLst>
      <p:ext uri="{BB962C8B-B14F-4D97-AF65-F5344CB8AC3E}">
        <p14:creationId xmlns:p14="http://schemas.microsoft.com/office/powerpoint/2010/main" val="855432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extLst>
      <p:ext uri="{BB962C8B-B14F-4D97-AF65-F5344CB8AC3E}">
        <p14:creationId xmlns:p14="http://schemas.microsoft.com/office/powerpoint/2010/main" val="2635085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extLst>
      <p:ext uri="{BB962C8B-B14F-4D97-AF65-F5344CB8AC3E}">
        <p14:creationId xmlns:p14="http://schemas.microsoft.com/office/powerpoint/2010/main" val="143150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extLst>
      <p:ext uri="{BB962C8B-B14F-4D97-AF65-F5344CB8AC3E}">
        <p14:creationId xmlns:p14="http://schemas.microsoft.com/office/powerpoint/2010/main" val="31061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extLst>
      <p:ext uri="{BB962C8B-B14F-4D97-AF65-F5344CB8AC3E}">
        <p14:creationId xmlns:p14="http://schemas.microsoft.com/office/powerpoint/2010/main" val="310614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74</a:t>
            </a:fld>
            <a:endParaRPr lang="en-US" dirty="0"/>
          </a:p>
        </p:txBody>
      </p:sp>
    </p:spTree>
    <p:extLst>
      <p:ext uri="{BB962C8B-B14F-4D97-AF65-F5344CB8AC3E}">
        <p14:creationId xmlns:p14="http://schemas.microsoft.com/office/powerpoint/2010/main" val="310614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extLst>
      <p:ext uri="{BB962C8B-B14F-4D97-AF65-F5344CB8AC3E}">
        <p14:creationId xmlns:p14="http://schemas.microsoft.com/office/powerpoint/2010/main" val="2018587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81</a:t>
            </a:fld>
            <a:endParaRPr lang="en-US"/>
          </a:p>
        </p:txBody>
      </p:sp>
    </p:spTree>
    <p:extLst>
      <p:ext uri="{BB962C8B-B14F-4D97-AF65-F5344CB8AC3E}">
        <p14:creationId xmlns:p14="http://schemas.microsoft.com/office/powerpoint/2010/main" val="345093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GB" dirty="0" smtClean="0"/>
          </a:p>
        </p:txBody>
      </p:sp>
      <p:sp>
        <p:nvSpPr>
          <p:cNvPr id="40964" name="Date Placeholder 3"/>
          <p:cNvSpPr>
            <a:spLocks noGrp="1"/>
          </p:cNvSpPr>
          <p:nvPr>
            <p:ph type="dt" sz="quarter" idx="1"/>
          </p:nvPr>
        </p:nvSpPr>
        <p:spPr>
          <a:noFill/>
        </p:spPr>
        <p:txBody>
          <a:bodyPr/>
          <a:lstStyle/>
          <a:p>
            <a:r>
              <a:rPr lang="en-US" smtClean="0"/>
              <a:t>.</a:t>
            </a:r>
            <a:r>
              <a:rPr lang="en-US" smtClean="0">
                <a:latin typeface="Tahoma" pitchFamily="34" charset="0"/>
              </a:rPr>
              <a:t>NET MSc in Distributed Systems Development</a:t>
            </a:r>
          </a:p>
        </p:txBody>
      </p:sp>
      <p:sp>
        <p:nvSpPr>
          <p:cNvPr id="5" name="Footer Placeholder 4"/>
          <p:cNvSpPr>
            <a:spLocks noGrp="1"/>
          </p:cNvSpPr>
          <p:nvPr>
            <p:ph type="ftr" sz="quarter" idx="4"/>
          </p:nvPr>
        </p:nvSpPr>
        <p:spPr/>
        <p:txBody>
          <a:bodyPr/>
          <a:lstStyle/>
          <a:p>
            <a:pPr>
              <a:defRPr/>
            </a:pPr>
            <a:endParaRPr lang="en-GB"/>
          </a:p>
        </p:txBody>
      </p:sp>
      <p:sp>
        <p:nvSpPr>
          <p:cNvPr id="40968" name="Slide Number Placeholder 5"/>
          <p:cNvSpPr>
            <a:spLocks noGrp="1"/>
          </p:cNvSpPr>
          <p:nvPr>
            <p:ph type="sldNum" sz="quarter" idx="5"/>
          </p:nvPr>
        </p:nvSpPr>
        <p:spPr>
          <a:noFill/>
        </p:spPr>
        <p:txBody>
          <a:bodyPr/>
          <a:lstStyle/>
          <a:p>
            <a:fld id="{D432379C-0DC3-457F-B9E0-0A3071869BBA}" type="slidenum">
              <a:rPr lang="en-US" smtClean="0"/>
              <a:pPr/>
              <a:t>8</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82</a:t>
            </a:fld>
            <a:endParaRPr lang="en-US"/>
          </a:p>
        </p:txBody>
      </p:sp>
    </p:spTree>
    <p:extLst>
      <p:ext uri="{BB962C8B-B14F-4D97-AF65-F5344CB8AC3E}">
        <p14:creationId xmlns:p14="http://schemas.microsoft.com/office/powerpoint/2010/main" val="117344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83</a:t>
            </a:fld>
            <a:endParaRPr lang="en-US"/>
          </a:p>
        </p:txBody>
      </p:sp>
    </p:spTree>
    <p:extLst>
      <p:ext uri="{BB962C8B-B14F-4D97-AF65-F5344CB8AC3E}">
        <p14:creationId xmlns:p14="http://schemas.microsoft.com/office/powerpoint/2010/main" val="727111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84</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85</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86</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87</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88</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89</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9DFEC3-DDF1-47FC-A429-F37F4C396648}" type="slidenum">
              <a:rPr lang="en-US" smtClean="0"/>
              <a:t>90</a:t>
            </a:fld>
            <a:endParaRPr lang="en-US"/>
          </a:p>
        </p:txBody>
      </p:sp>
    </p:spTree>
    <p:extLst>
      <p:ext uri="{BB962C8B-B14F-4D97-AF65-F5344CB8AC3E}">
        <p14:creationId xmlns:p14="http://schemas.microsoft.com/office/powerpoint/2010/main" val="118447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C6F756A-29AE-4325-AFA8-B35869A17E6F}" type="slidenum">
              <a:rPr lang="en-US" smtClean="0"/>
              <a:pPr/>
              <a:t>11</a:t>
            </a:fld>
            <a:endParaRPr lang="en-US" smtClean="0"/>
          </a:p>
        </p:txBody>
      </p:sp>
      <p:sp>
        <p:nvSpPr>
          <p:cNvPr id="41987"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417394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extLst>
      <p:ext uri="{BB962C8B-B14F-4D97-AF65-F5344CB8AC3E}">
        <p14:creationId xmlns:p14="http://schemas.microsoft.com/office/powerpoint/2010/main" val="417394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417394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63</a:t>
            </a:fld>
            <a:endParaRPr lang="en-US" dirty="0"/>
          </a:p>
        </p:txBody>
      </p:sp>
    </p:spTree>
    <p:extLst>
      <p:ext uri="{BB962C8B-B14F-4D97-AF65-F5344CB8AC3E}">
        <p14:creationId xmlns:p14="http://schemas.microsoft.com/office/powerpoint/2010/main" val="1671398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31800"/>
            <a:ext cx="8363938" cy="830997"/>
          </a:xfrm>
        </p:spPr>
        <p:txBody>
          <a:bodyPr/>
          <a:lstStyle/>
          <a:p>
            <a:r>
              <a:rPr lang="en-US" dirty="0" smtClean="0"/>
              <a:t>Master title style</a:t>
            </a:r>
            <a:endParaRPr lang="en-US"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6430492"/>
            <a:ext cx="1845150" cy="22860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
        <p:nvSpPr>
          <p:cNvPr id="6" name="Text Placeholder 5"/>
          <p:cNvSpPr>
            <a:spLocks noGrp="1"/>
          </p:cNvSpPr>
          <p:nvPr>
            <p:ph type="body" sz="quarter" idx="13"/>
          </p:nvPr>
        </p:nvSpPr>
        <p:spPr>
          <a:xfrm>
            <a:off x="371475" y="1406525"/>
            <a:ext cx="8350250" cy="349702"/>
          </a:xfrm>
          <a:ln>
            <a:solidFill>
              <a:schemeClr val="accent1"/>
            </a:solidFill>
          </a:ln>
          <a:effectLst/>
        </p:spPr>
        <p:txBody>
          <a:bodyPr lIns="36000" tIns="36000" rIns="36000" bIns="36000"/>
          <a:lstStyle>
            <a:lvl1pPr marL="630238" indent="-449263">
              <a:buClrTx/>
              <a:buSzPct val="90000"/>
              <a:buFont typeface="+mj-lt"/>
              <a:buAutoNum type="arabicPeriod"/>
              <a:defRPr sz="2000" baseline="0">
                <a:latin typeface="Consolas" pitchFamily="49" charset="0"/>
              </a:defRPr>
            </a:lvl1pPr>
            <a:lvl2pPr marL="974725" indent="-514350">
              <a:buFont typeface="+mj-lt"/>
              <a:buAutoNum type="arabicPeriod"/>
              <a:defRPr baseline="0">
                <a:latin typeface="Consolas" pitchFamily="49" charset="0"/>
              </a:defRPr>
            </a:lvl2pPr>
            <a:lvl3pPr marL="1312862" indent="-457200">
              <a:buFont typeface="+mj-lt"/>
              <a:buAutoNum type="arabicPeriod"/>
              <a:defRPr baseline="0">
                <a:latin typeface="Consolas" pitchFamily="49" charset="0"/>
              </a:defRPr>
            </a:lvl3pPr>
            <a:lvl4pPr marL="1716088" indent="-457200">
              <a:buFont typeface="+mj-lt"/>
              <a:buAutoNum type="arabicPeriod"/>
              <a:defRPr baseline="0">
                <a:latin typeface="Consolas" pitchFamily="49" charset="0"/>
              </a:defRPr>
            </a:lvl4pPr>
            <a:lvl5pPr marL="2062162" indent="-457200">
              <a:buFont typeface="+mj-lt"/>
              <a:buAutoNum type="arabicPeriod"/>
              <a:defRPr baseline="0">
                <a:latin typeface="Consolas" pitchFamily="49" charset="0"/>
              </a:defRPr>
            </a:lvl5pPr>
          </a:lstStyle>
          <a:p>
            <a:pPr lvl="0"/>
            <a:r>
              <a:rPr lang="en-US" dirty="0" smtClean="0"/>
              <a:t>Click to edit Master text styles</a:t>
            </a:r>
          </a:p>
        </p:txBody>
      </p:sp>
    </p:spTree>
    <p:extLst>
      <p:ext uri="{BB962C8B-B14F-4D97-AF65-F5344CB8AC3E}">
        <p14:creationId xmlns:p14="http://schemas.microsoft.com/office/powerpoint/2010/main" val="285744873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31800"/>
            <a:ext cx="8363938" cy="830997"/>
          </a:xfrm>
        </p:spPr>
        <p:txBody>
          <a:bodyPr/>
          <a:lstStyle/>
          <a:p>
            <a:r>
              <a:rPr lang="en-US" dirty="0" smtClean="0"/>
              <a:t>Master title style</a:t>
            </a:r>
            <a:endParaRPr lang="en-US" dirty="0"/>
          </a:p>
        </p:txBody>
      </p:sp>
      <p:sp>
        <p:nvSpPr>
          <p:cNvPr id="5" name="Text Placeholder 4"/>
          <p:cNvSpPr>
            <a:spLocks noGrp="1"/>
          </p:cNvSpPr>
          <p:nvPr>
            <p:ph type="body" sz="quarter" idx="10"/>
          </p:nvPr>
        </p:nvSpPr>
        <p:spPr>
          <a:xfrm>
            <a:off x="381000" y="1905000"/>
            <a:ext cx="8363938" cy="2609945"/>
          </a:xfrm>
        </p:spPr>
        <p:txBody>
          <a:bodyPr/>
          <a:lstStyle>
            <a:lvl1pPr marL="347663" indent="-347663">
              <a:defRPr sz="3200"/>
            </a:lvl1pPr>
            <a:lvl2pPr marL="744538" indent="-284163">
              <a:defRPr sz="3200"/>
            </a:lvl2pPr>
            <a:lvl3pPr marL="1143000" indent="-287338">
              <a:defRPr sz="3200"/>
            </a:lvl3pPr>
            <a:lvl4pPr marL="1490663" indent="-231775">
              <a:defRPr sz="3200"/>
            </a:lvl4pPr>
            <a:lvl5pPr marL="1828800" indent="-223838">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a:t>
            </a:fld>
            <a:endParaRPr lang="en-US" dirty="0"/>
          </a:p>
        </p:txBody>
      </p:sp>
      <p:sp>
        <p:nvSpPr>
          <p:cNvPr id="9" name="Text Placeholder 5"/>
          <p:cNvSpPr>
            <a:spLocks noGrp="1"/>
          </p:cNvSpPr>
          <p:nvPr>
            <p:ph type="body" sz="quarter" idx="12" hasCustomPrompt="1"/>
          </p:nvPr>
        </p:nvSpPr>
        <p:spPr>
          <a:xfrm>
            <a:off x="585014" y="6430492"/>
            <a:ext cx="1845150" cy="228600"/>
          </a:xfrm>
        </p:spPr>
        <p:txBody>
          <a:bodyPr anchor="ctr"/>
          <a:lstStyle>
            <a:lvl1pPr marL="0" indent="0" algn="l" defTabSz="914363" rtl="0" eaLnBrk="1" latinLnBrk="0" hangingPunct="1">
              <a:buNone/>
              <a:defRPr lang="en-US" sz="900" kern="1200" spc="0" baseline="0" dirty="0" smtClean="0">
                <a:gradFill>
                  <a:gsLst>
                    <a:gs pos="0">
                      <a:schemeClr val="tx1"/>
                    </a:gs>
                    <a:gs pos="99000">
                      <a:schemeClr val="tx1"/>
                    </a:gs>
                  </a:gsLst>
                  <a:lin ang="5400000" scaled="0"/>
                </a:gradFill>
                <a:latin typeface="+mn-lt"/>
                <a:ea typeface="+mn-ea"/>
                <a:cs typeface="+mn-cs"/>
              </a:defRPr>
            </a:lvl1pPr>
            <a:lvl2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2pPr>
            <a:lvl3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3pPr>
            <a:lvl4pPr marL="0" indent="0" algn="l" defTabSz="914363" rtl="0" eaLnBrk="1" latinLnBrk="0" hangingPunct="1">
              <a:buNone/>
              <a:defRPr lang="en-US" sz="900" kern="1200" dirty="0" smtClean="0">
                <a:gradFill>
                  <a:gsLst>
                    <a:gs pos="0">
                      <a:schemeClr val="tx1"/>
                    </a:gs>
                    <a:gs pos="99000">
                      <a:schemeClr val="tx1"/>
                    </a:gs>
                  </a:gsLst>
                  <a:lin ang="5400000" scaled="0"/>
                </a:gradFill>
                <a:latin typeface="+mn-lt"/>
                <a:ea typeface="+mn-ea"/>
                <a:cs typeface="+mn-cs"/>
              </a:defRPr>
            </a:lvl4pPr>
            <a:lvl5pPr marL="0" indent="0" algn="l" defTabSz="914363" rtl="0" eaLnBrk="1" latinLnBrk="0" hangingPunct="1">
              <a:buNone/>
              <a:defRPr lang="en-US" sz="900" kern="1200" dirty="0">
                <a:gradFill>
                  <a:gsLst>
                    <a:gs pos="0">
                      <a:schemeClr val="tx1"/>
                    </a:gs>
                    <a:gs pos="99000">
                      <a:schemeClr val="tx1"/>
                    </a:gs>
                  </a:gsLst>
                  <a:lin ang="5400000" scaled="0"/>
                </a:gradFill>
                <a:latin typeface="+mn-lt"/>
                <a:ea typeface="+mn-ea"/>
                <a:cs typeface="+mn-cs"/>
              </a:defRPr>
            </a:lvl5pPr>
          </a:lstStyle>
          <a:p>
            <a:pPr lvl="0"/>
            <a:r>
              <a:rPr lang="en-US" dirty="0" smtClean="0"/>
              <a:t>Click to insert text</a:t>
            </a:r>
            <a:endParaRPr lang="en-US" dirty="0"/>
          </a:p>
        </p:txBody>
      </p:sp>
    </p:spTree>
    <p:extLst>
      <p:ext uri="{BB962C8B-B14F-4D97-AF65-F5344CB8AC3E}">
        <p14:creationId xmlns:p14="http://schemas.microsoft.com/office/powerpoint/2010/main" val="15727776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31800"/>
            <a:ext cx="8363938" cy="664797"/>
          </a:xfrm>
        </p:spPr>
        <p:txBody>
          <a:bodyPr/>
          <a:lstStyle/>
          <a:p>
            <a:r>
              <a:rPr lang="en-US" dirty="0" smtClean="0"/>
              <a:t>Master title style</a:t>
            </a:r>
            <a:endParaRPr lang="en-US" dirty="0"/>
          </a:p>
        </p:txBody>
      </p:sp>
      <p:sp>
        <p:nvSpPr>
          <p:cNvPr id="5" name="Text Placeholder 4"/>
          <p:cNvSpPr>
            <a:spLocks noGrp="1"/>
          </p:cNvSpPr>
          <p:nvPr>
            <p:ph type="body" sz="quarter" idx="10"/>
          </p:nvPr>
        </p:nvSpPr>
        <p:spPr>
          <a:xfrm>
            <a:off x="381000" y="1447800"/>
            <a:ext cx="8363938" cy="2068259"/>
          </a:xfrm>
        </p:spPr>
        <p:txBody>
          <a:bodyPr/>
          <a:lstStyle>
            <a:lvl1pPr marL="347663" indent="-347663">
              <a:defRPr sz="3200"/>
            </a:lvl1pPr>
            <a:lvl2pPr marL="744538" indent="-284163">
              <a:defRPr sz="2800"/>
            </a:lvl2pPr>
            <a:lvl3pPr marL="1143000" indent="-287338">
              <a:defRPr sz="2400"/>
            </a:lvl3pPr>
            <a:lvl4pPr marL="1490663" indent="-231775">
              <a:defRPr sz="2000"/>
            </a:lvl4pPr>
            <a:lvl5pPr marL="1828800" indent="-223838">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a:t>
            </a:fld>
            <a:endParaRPr lang="en-US" dirty="0"/>
          </a:p>
        </p:txBody>
      </p:sp>
    </p:spTree>
    <p:extLst>
      <p:ext uri="{BB962C8B-B14F-4D97-AF65-F5344CB8AC3E}">
        <p14:creationId xmlns:p14="http://schemas.microsoft.com/office/powerpoint/2010/main" val="245540562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72" r:id="rId1"/>
    <p:sldLayoutId id="2147483775" r:id="rId2"/>
    <p:sldLayoutId id="2147483788" r:id="rId3"/>
    <p:sldLayoutId id="2147483796" r:id="rId4"/>
    <p:sldLayoutId id="2147483808" r:id="rId5"/>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7</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Создание приложений </a:t>
            </a:r>
            <a:r>
              <a:rPr lang="en-US" dirty="0"/>
              <a:t>XNA </a:t>
            </a:r>
            <a:r>
              <a:rPr lang="ru-RU" dirty="0"/>
              <a:t>для </a:t>
            </a:r>
            <a:r>
              <a:rPr lang="en-US" dirty="0" smtClean="0"/>
              <a:t>Windows Phone</a:t>
            </a:r>
            <a:endParaRPr lang="en-GB" dirty="0"/>
          </a:p>
        </p:txBody>
      </p:sp>
      <p:sp>
        <p:nvSpPr>
          <p:cNvPr id="6" name="Text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Загрузка игрового контента</a:t>
            </a:r>
            <a:endParaRPr lang="en-GB" dirty="0"/>
          </a:p>
        </p:txBody>
      </p:sp>
      <p:sp>
        <p:nvSpPr>
          <p:cNvPr id="21507" name="Content Placeholder 2"/>
          <p:cNvSpPr>
            <a:spLocks noGrp="1"/>
          </p:cNvSpPr>
          <p:nvPr>
            <p:ph idx="1"/>
          </p:nvPr>
        </p:nvSpPr>
        <p:spPr>
          <a:xfrm>
            <a:off x="457200" y="3786190"/>
            <a:ext cx="8229600" cy="2646878"/>
          </a:xfrm>
        </p:spPr>
        <p:txBody>
          <a:bodyPr/>
          <a:lstStyle/>
          <a:p>
            <a:r>
              <a:rPr lang="ru-RU" dirty="0"/>
              <a:t>Метод </a:t>
            </a:r>
            <a:r>
              <a:rPr lang="en-GB" dirty="0" err="1" smtClean="0">
                <a:latin typeface="Consolas" pitchFamily="49" charset="0"/>
                <a:cs typeface="Consolas" pitchFamily="49" charset="0"/>
              </a:rPr>
              <a:t>LoadContent</a:t>
            </a:r>
            <a:r>
              <a:rPr lang="en-GB" dirty="0" smtClean="0"/>
              <a:t> </a:t>
            </a:r>
            <a:r>
              <a:rPr lang="ru-RU" dirty="0" smtClean="0"/>
              <a:t>вызывается</a:t>
            </a:r>
            <a:br>
              <a:rPr lang="ru-RU" dirty="0" smtClean="0"/>
            </a:br>
            <a:r>
              <a:rPr lang="ru-RU" dirty="0" smtClean="0"/>
              <a:t>при запуске игры</a:t>
            </a:r>
            <a:endParaRPr lang="en-GB" dirty="0" smtClean="0"/>
          </a:p>
          <a:p>
            <a:r>
              <a:rPr lang="ru-RU" dirty="0" smtClean="0"/>
              <a:t>Здесь должен размещаться код</a:t>
            </a:r>
            <a:br>
              <a:rPr lang="ru-RU" dirty="0" smtClean="0"/>
            </a:br>
            <a:r>
              <a:rPr lang="ru-RU" dirty="0" smtClean="0"/>
              <a:t>для загрузки игрового контента</a:t>
            </a:r>
          </a:p>
          <a:p>
            <a:pPr lvl="1"/>
            <a:r>
              <a:rPr lang="ru-RU" dirty="0" smtClean="0"/>
              <a:t>изображения, звуки, модели и др.</a:t>
            </a:r>
          </a:p>
        </p:txBody>
      </p:sp>
      <p:sp>
        <p:nvSpPr>
          <p:cNvPr id="21510" name="Rectangle 4"/>
          <p:cNvSpPr>
            <a:spLocks noChangeArrowheads="1"/>
          </p:cNvSpPr>
          <p:nvPr/>
        </p:nvSpPr>
        <p:spPr bwMode="invGray">
          <a:xfrm>
            <a:off x="477838" y="1214422"/>
            <a:ext cx="8105775" cy="245268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a:t>
            </a:r>
            <a:r>
              <a:rPr lang="en-GB" dirty="0" err="1">
                <a:solidFill>
                  <a:prstClr val="black"/>
                </a:solidFill>
                <a:latin typeface="Consolas"/>
              </a:rPr>
              <a:t>LoadContent</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a:solidFill>
                  <a:srgbClr val="008000"/>
                </a:solidFill>
                <a:latin typeface="Consolas"/>
              </a:rPr>
              <a:t>// </a:t>
            </a:r>
            <a:r>
              <a:rPr lang="ru-RU" dirty="0">
                <a:solidFill>
                  <a:srgbClr val="008000"/>
                </a:solidFill>
                <a:latin typeface="Consolas"/>
              </a:rPr>
              <a:t>создание группы спрайтов, которая можно </a:t>
            </a:r>
            <a:r>
              <a:rPr lang="ru-RU" dirty="0" smtClean="0">
                <a:solidFill>
                  <a:srgbClr val="008000"/>
                </a:solidFill>
                <a:latin typeface="Consolas"/>
              </a:rPr>
              <a:t>использовать</a:t>
            </a:r>
          </a:p>
          <a:p>
            <a:r>
              <a:rPr lang="ru-RU" dirty="0">
                <a:solidFill>
                  <a:srgbClr val="008000"/>
                </a:solidFill>
                <a:latin typeface="Consolas"/>
              </a:rPr>
              <a:t> </a:t>
            </a:r>
            <a:r>
              <a:rPr lang="ru-RU" dirty="0" smtClean="0">
                <a:solidFill>
                  <a:srgbClr val="008000"/>
                </a:solidFill>
                <a:latin typeface="Consolas"/>
              </a:rPr>
              <a:t>   // для </a:t>
            </a:r>
            <a:r>
              <a:rPr lang="ru-RU" dirty="0" err="1">
                <a:solidFill>
                  <a:srgbClr val="008000"/>
                </a:solidFill>
                <a:latin typeface="Consolas"/>
              </a:rPr>
              <a:t>отрисовки</a:t>
            </a:r>
            <a:r>
              <a:rPr lang="ru-RU" dirty="0">
                <a:solidFill>
                  <a:srgbClr val="008000"/>
                </a:solidFill>
                <a:latin typeface="Consolas"/>
              </a:rPr>
              <a:t> текстур</a:t>
            </a:r>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spriteBatch</a:t>
            </a:r>
            <a:r>
              <a:rPr lang="en-GB" dirty="0">
                <a:solidFill>
                  <a:prstClr val="black"/>
                </a:solidFill>
                <a:latin typeface="Consolas"/>
              </a:rPr>
              <a:t> = </a:t>
            </a:r>
            <a:r>
              <a:rPr lang="en-GB" dirty="0">
                <a:solidFill>
                  <a:srgbClr val="0000FF"/>
                </a:solidFill>
                <a:latin typeface="Consolas"/>
              </a:rPr>
              <a:t>new</a:t>
            </a:r>
            <a:r>
              <a:rPr lang="en-GB" dirty="0">
                <a:solidFill>
                  <a:prstClr val="black"/>
                </a:solidFill>
                <a:latin typeface="Consolas"/>
              </a:rPr>
              <a:t> </a:t>
            </a:r>
            <a:r>
              <a:rPr lang="en-GB" dirty="0" err="1">
                <a:solidFill>
                  <a:srgbClr val="2B91AF"/>
                </a:solidFill>
                <a:latin typeface="Consolas"/>
              </a:rPr>
              <a:t>SpriteBatch</a:t>
            </a:r>
            <a:r>
              <a:rPr lang="en-GB" dirty="0">
                <a:solidFill>
                  <a:prstClr val="black"/>
                </a:solidFill>
                <a:latin typeface="Consolas"/>
              </a:rPr>
              <a:t>(</a:t>
            </a:r>
            <a:r>
              <a:rPr lang="en-GB" dirty="0" err="1">
                <a:solidFill>
                  <a:prstClr val="black"/>
                </a:solidFill>
                <a:latin typeface="Consolas"/>
              </a:rPr>
              <a:t>GraphicsDevice</a:t>
            </a:r>
            <a:r>
              <a:rPr lang="en-GB" dirty="0">
                <a:solidFill>
                  <a:prstClr val="black"/>
                </a:solidFill>
                <a:latin typeface="Consolas"/>
              </a:rPr>
              <a:t>);</a:t>
            </a:r>
          </a:p>
          <a:p>
            <a:endParaRPr lang="en-GB" dirty="0">
              <a:solidFill>
                <a:prstClr val="black"/>
              </a:solidFill>
              <a:latin typeface="Consolas"/>
            </a:endParaRPr>
          </a:p>
          <a:p>
            <a:r>
              <a:rPr lang="en-GB" dirty="0" smtClean="0">
                <a:solidFill>
                  <a:prstClr val="black"/>
                </a:solidFill>
                <a:latin typeface="Consolas"/>
              </a:rPr>
              <a:t>}</a:t>
            </a:r>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10</a:t>
            </a:fld>
            <a:endParaRPr lang="en-US" dirty="0"/>
          </a:p>
        </p:txBody>
      </p:sp>
    </p:spTree>
    <p:extLst>
      <p:ext uri="{BB962C8B-B14F-4D97-AF65-F5344CB8AC3E}">
        <p14:creationId xmlns:p14="http://schemas.microsoft.com/office/powerpoint/2010/main" val="37554960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a:defRPr/>
            </a:pPr>
            <a:r>
              <a:rPr lang="ru-RU" dirty="0" smtClean="0"/>
              <a:t>Загрузка игрового контента</a:t>
            </a:r>
            <a:endParaRPr lang="en-GB" dirty="0"/>
          </a:p>
        </p:txBody>
      </p:sp>
      <p:sp>
        <p:nvSpPr>
          <p:cNvPr id="22531" name="Rectangle 3"/>
          <p:cNvSpPr>
            <a:spLocks noGrp="1" noChangeArrowheads="1"/>
          </p:cNvSpPr>
          <p:nvPr>
            <p:ph idx="1"/>
          </p:nvPr>
        </p:nvSpPr>
        <p:spPr>
          <a:xfrm>
            <a:off x="457200" y="1154113"/>
            <a:ext cx="5367867" cy="4099584"/>
          </a:xfrm>
        </p:spPr>
        <p:txBody>
          <a:bodyPr/>
          <a:lstStyle/>
          <a:p>
            <a:r>
              <a:rPr lang="ru-RU" dirty="0" smtClean="0"/>
              <a:t>При добавлении ресурса</a:t>
            </a:r>
            <a:br>
              <a:rPr lang="ru-RU" dirty="0" smtClean="0"/>
            </a:br>
            <a:r>
              <a:rPr lang="ru-RU" dirty="0" smtClean="0"/>
              <a:t>в проект для него задаётся имя</a:t>
            </a:r>
            <a:endParaRPr lang="en-GB" dirty="0" smtClean="0"/>
          </a:p>
          <a:p>
            <a:r>
              <a:rPr lang="ru-RU" dirty="0" smtClean="0"/>
              <a:t>Метод</a:t>
            </a:r>
            <a:r>
              <a:rPr lang="en-GB" dirty="0" smtClean="0"/>
              <a:t> </a:t>
            </a:r>
            <a:r>
              <a:rPr lang="en-GB" dirty="0" smtClean="0">
                <a:latin typeface="Consolas" pitchFamily="49" charset="0"/>
                <a:cs typeface="Consolas" pitchFamily="49" charset="0"/>
              </a:rPr>
              <a:t>Load</a:t>
            </a:r>
            <a:r>
              <a:rPr lang="ru-RU" dirty="0" smtClean="0"/>
              <a:t>, который предоставляет контент-менеджер, использует имя ресурса для получения доступа к нему</a:t>
            </a:r>
            <a:endParaRPr lang="en-GB" dirty="0" smtClean="0"/>
          </a:p>
        </p:txBody>
      </p:sp>
      <p:sp>
        <p:nvSpPr>
          <p:cNvPr id="22532" name="Rectangle 5"/>
          <p:cNvSpPr>
            <a:spLocks noChangeArrowheads="1"/>
          </p:cNvSpPr>
          <p:nvPr/>
        </p:nvSpPr>
        <p:spPr bwMode="invGray">
          <a:xfrm>
            <a:off x="820738" y="5451794"/>
            <a:ext cx="7910512" cy="64454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noProof="1" smtClean="0">
                <a:latin typeface="Courier New" pitchFamily="49" charset="0"/>
                <a:cs typeface="Courier New" pitchFamily="49" charset="0"/>
              </a:rPr>
              <a:t> </a:t>
            </a:r>
            <a:r>
              <a:rPr lang="en-GB" dirty="0" err="1">
                <a:solidFill>
                  <a:srgbClr val="333333"/>
                </a:solidFill>
                <a:latin typeface="Consolas"/>
              </a:rPr>
              <a:t>ballTexture</a:t>
            </a:r>
            <a:r>
              <a:rPr lang="en-GB" dirty="0">
                <a:solidFill>
                  <a:srgbClr val="333333"/>
                </a:solidFill>
                <a:latin typeface="Consolas"/>
              </a:rPr>
              <a:t> = </a:t>
            </a:r>
            <a:r>
              <a:rPr lang="en-GB" dirty="0" err="1">
                <a:solidFill>
                  <a:srgbClr val="333333"/>
                </a:solidFill>
                <a:latin typeface="Consolas"/>
              </a:rPr>
              <a:t>Content.Load</a:t>
            </a:r>
            <a:r>
              <a:rPr lang="en-GB" dirty="0">
                <a:solidFill>
                  <a:srgbClr val="333333"/>
                </a:solidFill>
                <a:latin typeface="Consolas"/>
              </a:rPr>
              <a:t>&lt;</a:t>
            </a:r>
            <a:r>
              <a:rPr lang="en-GB" dirty="0">
                <a:solidFill>
                  <a:srgbClr val="2B91AF"/>
                </a:solidFill>
                <a:latin typeface="Consolas"/>
              </a:rPr>
              <a:t>Texture2D</a:t>
            </a:r>
            <a:r>
              <a:rPr lang="en-GB" dirty="0">
                <a:solidFill>
                  <a:srgbClr val="333333"/>
                </a:solidFill>
                <a:latin typeface="Consolas"/>
              </a:rPr>
              <a:t>&gt;(</a:t>
            </a:r>
            <a:r>
              <a:rPr lang="en-GB" dirty="0">
                <a:solidFill>
                  <a:srgbClr val="A31515"/>
                </a:solidFill>
                <a:latin typeface="Consolas"/>
              </a:rPr>
              <a:t>"</a:t>
            </a:r>
            <a:r>
              <a:rPr lang="en-GB" dirty="0" err="1">
                <a:solidFill>
                  <a:srgbClr val="A31515"/>
                </a:solidFill>
                <a:latin typeface="Consolas"/>
              </a:rPr>
              <a:t>WhiteDot</a:t>
            </a:r>
            <a:r>
              <a:rPr lang="en-GB" dirty="0">
                <a:solidFill>
                  <a:srgbClr val="A31515"/>
                </a:solidFill>
                <a:latin typeface="Consolas"/>
              </a:rPr>
              <a:t>"</a:t>
            </a:r>
            <a:r>
              <a:rPr lang="en-GB" dirty="0" smtClean="0">
                <a:solidFill>
                  <a:srgbClr val="333333"/>
                </a:solidFill>
                <a:latin typeface="Consolas"/>
              </a:rPr>
              <a:t>);</a:t>
            </a:r>
            <a:endParaRPr lang="en-GB" dirty="0">
              <a:solidFill>
                <a:srgbClr val="333333"/>
              </a:solidFill>
              <a:latin typeface="Consolas"/>
            </a:endParaRPr>
          </a:p>
        </p:txBody>
      </p:sp>
      <p:sp>
        <p:nvSpPr>
          <p:cNvPr id="22533" name="AutoShape 6"/>
          <p:cNvSpPr>
            <a:spLocks noChangeArrowheads="1"/>
          </p:cNvSpPr>
          <p:nvPr/>
        </p:nvSpPr>
        <p:spPr bwMode="auto">
          <a:xfrm rot="1931762">
            <a:off x="5173007" y="4498048"/>
            <a:ext cx="1120775" cy="839788"/>
          </a:xfrm>
          <a:prstGeom prst="downArrow">
            <a:avLst>
              <a:gd name="adj1" fmla="val 50000"/>
              <a:gd name="adj2" fmla="val 25000"/>
            </a:avLst>
          </a:prstGeom>
          <a:solidFill>
            <a:schemeClr val="accent1"/>
          </a:solidFill>
          <a:ln w="19050" algn="ctr">
            <a:solidFill>
              <a:schemeClr val="tx1"/>
            </a:solidFill>
            <a:miter lim="800000"/>
            <a:headEnd/>
            <a:tailEnd/>
          </a:ln>
        </p:spPr>
        <p:txBody>
          <a:bodyPr wrap="none" anchor="ctr"/>
          <a:lstStyle/>
          <a:p>
            <a:endParaRPr lang="en-GB"/>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1339855"/>
            <a:ext cx="28098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4454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Хранение текстуры</a:t>
            </a:r>
            <a:endParaRPr lang="en-GB" dirty="0"/>
          </a:p>
        </p:txBody>
      </p:sp>
      <p:sp>
        <p:nvSpPr>
          <p:cNvPr id="21507" name="Content Placeholder 2"/>
          <p:cNvSpPr>
            <a:spLocks noGrp="1"/>
          </p:cNvSpPr>
          <p:nvPr>
            <p:ph idx="1"/>
          </p:nvPr>
        </p:nvSpPr>
        <p:spPr>
          <a:xfrm>
            <a:off x="457200" y="2863427"/>
            <a:ext cx="8229600" cy="3215637"/>
          </a:xfrm>
        </p:spPr>
        <p:txBody>
          <a:bodyPr>
            <a:noAutofit/>
          </a:bodyPr>
          <a:lstStyle/>
          <a:p>
            <a:r>
              <a:rPr lang="ru-RU" dirty="0" smtClean="0"/>
              <a:t>Класс </a:t>
            </a:r>
            <a:r>
              <a:rPr lang="en-GB" dirty="0" smtClean="0"/>
              <a:t>XNA </a:t>
            </a:r>
            <a:r>
              <a:rPr lang="en-GB" dirty="0" smtClean="0">
                <a:latin typeface="Consolas" pitchFamily="49" charset="0"/>
                <a:cs typeface="Consolas" pitchFamily="49" charset="0"/>
              </a:rPr>
              <a:t>Texture2D</a:t>
            </a:r>
            <a:r>
              <a:rPr lang="en-GB" b="1" dirty="0" smtClean="0"/>
              <a:t> </a:t>
            </a:r>
            <a:r>
              <a:rPr lang="ru-RU" dirty="0" smtClean="0"/>
              <a:t>используется</a:t>
            </a:r>
            <a:br>
              <a:rPr lang="ru-RU" dirty="0" smtClean="0"/>
            </a:br>
            <a:r>
              <a:rPr lang="ru-RU" dirty="0" smtClean="0"/>
              <a:t>для хранения двумерных текстур</a:t>
            </a:r>
            <a:endParaRPr lang="en-GB" dirty="0" smtClean="0"/>
          </a:p>
          <a:p>
            <a:r>
              <a:rPr lang="ru-RU" dirty="0" smtClean="0"/>
              <a:t>Как и </a:t>
            </a:r>
            <a:r>
              <a:rPr lang="ru-RU" dirty="0"/>
              <a:t>любое </a:t>
            </a:r>
            <a:r>
              <a:rPr lang="ru-RU" dirty="0" smtClean="0"/>
              <a:t>значение текстура хранится</a:t>
            </a:r>
            <a:br>
              <a:rPr lang="ru-RU" dirty="0" smtClean="0"/>
            </a:br>
            <a:r>
              <a:rPr lang="ru-RU" dirty="0" smtClean="0"/>
              <a:t>в переменной, которую можно использовать во всех методах проекта</a:t>
            </a:r>
          </a:p>
          <a:p>
            <a:endParaRPr lang="en-GB" dirty="0" smtClean="0"/>
          </a:p>
        </p:txBody>
      </p:sp>
      <p:sp>
        <p:nvSpPr>
          <p:cNvPr id="21510" name="Rectangle 4"/>
          <p:cNvSpPr>
            <a:spLocks noChangeArrowheads="1"/>
          </p:cNvSpPr>
          <p:nvPr/>
        </p:nvSpPr>
        <p:spPr bwMode="invGray">
          <a:xfrm>
            <a:off x="477838" y="1465872"/>
            <a:ext cx="8105775" cy="118588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8000"/>
                </a:solidFill>
                <a:latin typeface="Consolas"/>
              </a:rPr>
              <a:t>// </a:t>
            </a:r>
            <a:r>
              <a:rPr lang="ru-RU" dirty="0" smtClean="0">
                <a:solidFill>
                  <a:srgbClr val="008000"/>
                </a:solidFill>
                <a:latin typeface="Consolas"/>
              </a:rPr>
              <a:t>игровой мир</a:t>
            </a:r>
            <a:endParaRPr lang="en-GB" dirty="0">
              <a:solidFill>
                <a:srgbClr val="008000"/>
              </a:solidFill>
              <a:latin typeface="Consolas"/>
            </a:endParaRPr>
          </a:p>
          <a:p>
            <a:endParaRPr lang="en-GB" noProof="1" smtClean="0">
              <a:solidFill>
                <a:schemeClr val="accent1"/>
              </a:solidFill>
              <a:latin typeface="Consolas" pitchFamily="49" charset="0"/>
              <a:cs typeface="Consolas" pitchFamily="49" charset="0"/>
            </a:endParaRPr>
          </a:p>
          <a:p>
            <a:r>
              <a:rPr lang="en-GB" noProof="1">
                <a:solidFill>
                  <a:srgbClr val="2B91AF"/>
                </a:solidFill>
                <a:latin typeface="Consolas"/>
              </a:rPr>
              <a:t>Texture2D</a:t>
            </a:r>
            <a:r>
              <a:rPr lang="en-GB" noProof="1" smtClean="0">
                <a:solidFill>
                  <a:schemeClr val="accent1"/>
                </a:solidFill>
                <a:latin typeface="Consolas" pitchFamily="49" charset="0"/>
                <a:cs typeface="Consolas" pitchFamily="49" charset="0"/>
              </a:rPr>
              <a:t> </a:t>
            </a:r>
            <a:r>
              <a:rPr lang="en-GB" noProof="1" smtClean="0">
                <a:latin typeface="Consolas" pitchFamily="49" charset="0"/>
                <a:cs typeface="Consolas" pitchFamily="49" charset="0"/>
              </a:rPr>
              <a:t>ballTexture;</a:t>
            </a:r>
          </a:p>
          <a:p>
            <a:endParaRPr lang="en-GB" noProof="1" smtClean="0">
              <a:latin typeface="Courier New" pitchFamily="49" charset="0"/>
              <a:cs typeface="Courier New" pitchFamily="49" charset="0"/>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12</a:t>
            </a:fld>
            <a:endParaRPr lang="en-US" dirty="0"/>
          </a:p>
        </p:txBody>
      </p:sp>
    </p:spTree>
    <p:extLst>
      <p:ext uri="{BB962C8B-B14F-4D97-AF65-F5344CB8AC3E}">
        <p14:creationId xmlns:p14="http://schemas.microsoft.com/office/powerpoint/2010/main" val="29567177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Загрузка текстуры в программу</a:t>
            </a:r>
            <a:endParaRPr lang="en-GB" dirty="0"/>
          </a:p>
        </p:txBody>
      </p:sp>
      <p:sp>
        <p:nvSpPr>
          <p:cNvPr id="21507" name="Content Placeholder 2"/>
          <p:cNvSpPr>
            <a:spLocks noGrp="1"/>
          </p:cNvSpPr>
          <p:nvPr>
            <p:ph idx="1"/>
          </p:nvPr>
        </p:nvSpPr>
        <p:spPr>
          <a:xfrm>
            <a:off x="457200" y="3898911"/>
            <a:ext cx="8229600" cy="2603790"/>
          </a:xfrm>
        </p:spPr>
        <p:txBody>
          <a:bodyPr/>
          <a:lstStyle/>
          <a:p>
            <a:r>
              <a:rPr lang="ru-RU" dirty="0" smtClean="0"/>
              <a:t>В методе </a:t>
            </a:r>
            <a:r>
              <a:rPr lang="en-GB" dirty="0" err="1" smtClean="0">
                <a:latin typeface="Consolas" pitchFamily="49" charset="0"/>
                <a:cs typeface="Consolas" pitchFamily="49" charset="0"/>
              </a:rPr>
              <a:t>LoadContent</a:t>
            </a:r>
            <a:r>
              <a:rPr lang="en-GB" b="1" dirty="0" smtClean="0"/>
              <a:t> </a:t>
            </a:r>
            <a:r>
              <a:rPr lang="ru-RU" dirty="0" smtClean="0"/>
              <a:t>выполняется загрузка текстур и других ресурсов</a:t>
            </a:r>
            <a:br>
              <a:rPr lang="ru-RU" dirty="0" smtClean="0"/>
            </a:br>
            <a:r>
              <a:rPr lang="ru-RU" dirty="0" smtClean="0"/>
              <a:t>в память приложения</a:t>
            </a:r>
            <a:endParaRPr lang="en-GB" dirty="0" smtClean="0"/>
          </a:p>
          <a:p>
            <a:r>
              <a:rPr lang="ru-RU" dirty="0" smtClean="0"/>
              <a:t>Контент-менеджер управляет всеми операциями при загрузке ресурсов</a:t>
            </a:r>
            <a:endParaRPr lang="en-GB" dirty="0" smtClean="0"/>
          </a:p>
        </p:txBody>
      </p:sp>
      <p:sp>
        <p:nvSpPr>
          <p:cNvPr id="21510" name="Rectangle 4"/>
          <p:cNvSpPr>
            <a:spLocks noChangeArrowheads="1"/>
          </p:cNvSpPr>
          <p:nvPr/>
        </p:nvSpPr>
        <p:spPr bwMode="invGray">
          <a:xfrm>
            <a:off x="477837" y="1119608"/>
            <a:ext cx="8105775" cy="269463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a:t>
            </a:r>
            <a:r>
              <a:rPr lang="en-GB" dirty="0" err="1">
                <a:solidFill>
                  <a:prstClr val="black"/>
                </a:solidFill>
                <a:latin typeface="Consolas"/>
              </a:rPr>
              <a:t>LoadContent</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a:solidFill>
                  <a:srgbClr val="008000"/>
                </a:solidFill>
                <a:latin typeface="Consolas"/>
              </a:rPr>
              <a:t>// </a:t>
            </a:r>
            <a:r>
              <a:rPr lang="ru-RU" dirty="0">
                <a:solidFill>
                  <a:srgbClr val="008000"/>
                </a:solidFill>
                <a:latin typeface="Consolas"/>
              </a:rPr>
              <a:t>создание группы спрайтов, которая можно </a:t>
            </a:r>
            <a:r>
              <a:rPr lang="ru-RU" dirty="0" smtClean="0">
                <a:solidFill>
                  <a:srgbClr val="008000"/>
                </a:solidFill>
                <a:latin typeface="Consolas"/>
              </a:rPr>
              <a:t>использовать</a:t>
            </a:r>
          </a:p>
          <a:p>
            <a:r>
              <a:rPr lang="ru-RU" dirty="0">
                <a:solidFill>
                  <a:srgbClr val="008000"/>
                </a:solidFill>
                <a:latin typeface="Consolas"/>
              </a:rPr>
              <a:t> </a:t>
            </a:r>
            <a:r>
              <a:rPr lang="ru-RU" dirty="0" smtClean="0">
                <a:solidFill>
                  <a:srgbClr val="008000"/>
                </a:solidFill>
                <a:latin typeface="Consolas"/>
              </a:rPr>
              <a:t>   // </a:t>
            </a:r>
            <a:r>
              <a:rPr lang="ru-RU" dirty="0">
                <a:solidFill>
                  <a:srgbClr val="008000"/>
                </a:solidFill>
                <a:latin typeface="Consolas"/>
              </a:rPr>
              <a:t>для </a:t>
            </a:r>
            <a:r>
              <a:rPr lang="ru-RU" dirty="0" err="1">
                <a:solidFill>
                  <a:srgbClr val="008000"/>
                </a:solidFill>
                <a:latin typeface="Consolas"/>
              </a:rPr>
              <a:t>отрисовки</a:t>
            </a:r>
            <a:r>
              <a:rPr lang="ru-RU" dirty="0">
                <a:solidFill>
                  <a:srgbClr val="008000"/>
                </a:solidFill>
                <a:latin typeface="Consolas"/>
              </a:rPr>
              <a:t> текстур</a:t>
            </a:r>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spriteBatch</a:t>
            </a:r>
            <a:r>
              <a:rPr lang="en-GB" dirty="0">
                <a:solidFill>
                  <a:prstClr val="black"/>
                </a:solidFill>
                <a:latin typeface="Consolas"/>
              </a:rPr>
              <a:t> = </a:t>
            </a:r>
            <a:r>
              <a:rPr lang="en-GB" dirty="0">
                <a:solidFill>
                  <a:srgbClr val="0000FF"/>
                </a:solidFill>
                <a:latin typeface="Consolas"/>
              </a:rPr>
              <a:t>new</a:t>
            </a:r>
            <a:r>
              <a:rPr lang="en-GB" dirty="0">
                <a:solidFill>
                  <a:prstClr val="black"/>
                </a:solidFill>
                <a:latin typeface="Consolas"/>
              </a:rPr>
              <a:t> </a:t>
            </a:r>
            <a:r>
              <a:rPr lang="en-GB" dirty="0" err="1">
                <a:solidFill>
                  <a:srgbClr val="2B91AF"/>
                </a:solidFill>
                <a:latin typeface="Consolas"/>
              </a:rPr>
              <a:t>SpriteBatch</a:t>
            </a:r>
            <a:r>
              <a:rPr lang="en-GB" dirty="0">
                <a:solidFill>
                  <a:prstClr val="black"/>
                </a:solidFill>
                <a:latin typeface="Consolas"/>
              </a:rPr>
              <a:t>(</a:t>
            </a:r>
            <a:r>
              <a:rPr lang="en-GB" dirty="0" err="1">
                <a:solidFill>
                  <a:prstClr val="black"/>
                </a:solidFill>
                <a:latin typeface="Consolas"/>
              </a:rPr>
              <a:t>GraphicsDevice</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ballTexture</a:t>
            </a:r>
            <a:r>
              <a:rPr lang="en-GB" dirty="0">
                <a:solidFill>
                  <a:prstClr val="black"/>
                </a:solidFill>
                <a:latin typeface="Consolas"/>
              </a:rPr>
              <a:t> = </a:t>
            </a:r>
            <a:r>
              <a:rPr lang="en-GB" dirty="0" err="1">
                <a:solidFill>
                  <a:prstClr val="black"/>
                </a:solidFill>
                <a:latin typeface="Consolas"/>
              </a:rPr>
              <a:t>Content.Load</a:t>
            </a:r>
            <a:r>
              <a:rPr lang="en-GB" dirty="0">
                <a:solidFill>
                  <a:prstClr val="black"/>
                </a:solidFill>
                <a:latin typeface="Consolas"/>
              </a:rPr>
              <a:t>&lt;</a:t>
            </a:r>
            <a:r>
              <a:rPr lang="en-GB" dirty="0">
                <a:solidFill>
                  <a:srgbClr val="2B91AF"/>
                </a:solidFill>
                <a:latin typeface="Consolas"/>
              </a:rPr>
              <a:t>Texture2D</a:t>
            </a:r>
            <a:r>
              <a:rPr lang="en-GB" dirty="0">
                <a:solidFill>
                  <a:prstClr val="black"/>
                </a:solidFill>
                <a:latin typeface="Consolas"/>
              </a:rPr>
              <a:t>&gt;(</a:t>
            </a:r>
            <a:r>
              <a:rPr lang="en-GB" dirty="0">
                <a:solidFill>
                  <a:srgbClr val="A31515"/>
                </a:solidFill>
                <a:latin typeface="Consolas"/>
              </a:rPr>
              <a:t>"</a:t>
            </a:r>
            <a:r>
              <a:rPr lang="en-GB" dirty="0" err="1">
                <a:solidFill>
                  <a:srgbClr val="A31515"/>
                </a:solidFill>
                <a:latin typeface="Consolas"/>
              </a:rPr>
              <a:t>WhiteDot</a:t>
            </a:r>
            <a:r>
              <a:rPr lang="en-GB" dirty="0">
                <a:solidFill>
                  <a:srgbClr val="A31515"/>
                </a:solidFill>
                <a:latin typeface="Consolas"/>
              </a:rPr>
              <a:t>"</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10266084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Координаты и пиксели</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При </a:t>
            </a:r>
            <a:r>
              <a:rPr lang="ru-RU" dirty="0" err="1" smtClean="0"/>
              <a:t>отрисовке</a:t>
            </a:r>
            <a:r>
              <a:rPr lang="ru-RU" dirty="0" smtClean="0"/>
              <a:t> изображения в</a:t>
            </a:r>
            <a:r>
              <a:rPr lang="en-GB" dirty="0" smtClean="0"/>
              <a:t> XNA</a:t>
            </a:r>
            <a:r>
              <a:rPr lang="ru-RU" dirty="0" smtClean="0"/>
              <a:t> используется система координат, значения которых выражаются в пикселях</a:t>
            </a:r>
            <a:endParaRPr lang="en-GB" dirty="0" smtClean="0"/>
          </a:p>
          <a:p>
            <a:r>
              <a:rPr lang="ru-RU" dirty="0" smtClean="0"/>
              <a:t>Стандартный размер экрана в</a:t>
            </a:r>
            <a:r>
              <a:rPr lang="en-GB" dirty="0" smtClean="0"/>
              <a:t> Windows Phone </a:t>
            </a:r>
            <a:r>
              <a:rPr lang="ru-RU" dirty="0" smtClean="0"/>
              <a:t>составляет</a:t>
            </a:r>
            <a:r>
              <a:rPr lang="en-GB" dirty="0" smtClean="0"/>
              <a:t> 800×480 </a:t>
            </a:r>
            <a:r>
              <a:rPr lang="ru-RU" dirty="0" smtClean="0"/>
              <a:t>пикселей</a:t>
            </a:r>
            <a:endParaRPr lang="en-GB" dirty="0" smtClean="0"/>
          </a:p>
          <a:p>
            <a:r>
              <a:rPr lang="ru-RU" dirty="0" smtClean="0"/>
              <a:t>Если попытаться вывести изображение</a:t>
            </a:r>
            <a:br>
              <a:rPr lang="ru-RU" dirty="0" smtClean="0"/>
            </a:br>
            <a:r>
              <a:rPr lang="ru-RU" dirty="0" smtClean="0"/>
              <a:t>за пределами этой области, то </a:t>
            </a:r>
            <a:r>
              <a:rPr lang="en-US" dirty="0" smtClean="0"/>
              <a:t>XNA</a:t>
            </a:r>
            <a:r>
              <a:rPr lang="ru-RU" dirty="0" smtClean="0"/>
              <a:t/>
            </a:r>
            <a:br>
              <a:rPr lang="ru-RU" dirty="0" smtClean="0"/>
            </a:br>
            <a:r>
              <a:rPr lang="ru-RU" dirty="0" smtClean="0"/>
              <a:t>не выдаст ошибку, но и не выведет изображение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361464442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Оси координат в</a:t>
            </a:r>
            <a:r>
              <a:rPr lang="en-GB" dirty="0" smtClean="0"/>
              <a:t> XNA</a:t>
            </a:r>
            <a:endParaRPr lang="en-GB" dirty="0"/>
          </a:p>
        </p:txBody>
      </p:sp>
      <p:sp>
        <p:nvSpPr>
          <p:cNvPr id="3" name="Content Placeholder 2"/>
          <p:cNvSpPr>
            <a:spLocks noGrp="1"/>
          </p:cNvSpPr>
          <p:nvPr>
            <p:ph idx="1"/>
          </p:nvPr>
        </p:nvSpPr>
        <p:spPr>
          <a:xfrm>
            <a:off x="380770" y="1371600"/>
            <a:ext cx="8363938" cy="4573560"/>
          </a:xfrm>
        </p:spPr>
        <p:txBody>
          <a:bodyPr/>
          <a:lstStyle/>
          <a:p>
            <a:r>
              <a:rPr lang="ru-RU" dirty="0" smtClean="0"/>
              <a:t>Начало отсчёта в системе координат в</a:t>
            </a:r>
            <a:r>
              <a:rPr lang="en-GB" dirty="0" smtClean="0"/>
              <a:t> XNA </a:t>
            </a:r>
            <a:r>
              <a:rPr lang="ru-RU" dirty="0" smtClean="0"/>
              <a:t>находится в левом верхнем углу экрана, если он находится в альбомной ориентации</a:t>
            </a:r>
          </a:p>
          <a:p>
            <a:r>
              <a:rPr lang="ru-RU" dirty="0" smtClean="0"/>
              <a:t>Ось </a:t>
            </a:r>
            <a:r>
              <a:rPr lang="en-US" dirty="0" smtClean="0"/>
              <a:t>X </a:t>
            </a:r>
            <a:r>
              <a:rPr lang="ru-RU" dirty="0" smtClean="0"/>
              <a:t>направлена вправо, а ось </a:t>
            </a:r>
            <a:r>
              <a:rPr lang="en-US" dirty="0" smtClean="0"/>
              <a:t>Y — </a:t>
            </a:r>
            <a:r>
              <a:rPr lang="ru-RU" dirty="0" smtClean="0"/>
              <a:t>вниз</a:t>
            </a:r>
            <a:endParaRPr lang="en-GB" dirty="0" smtClean="0"/>
          </a:p>
          <a:p>
            <a:pPr lvl="1"/>
            <a:r>
              <a:rPr lang="ru-RU" dirty="0" smtClean="0"/>
              <a:t>при увеличении координаты</a:t>
            </a:r>
            <a:r>
              <a:rPr lang="en-GB" dirty="0" smtClean="0"/>
              <a:t> X </a:t>
            </a:r>
            <a:r>
              <a:rPr lang="ru-RU" dirty="0" smtClean="0"/>
              <a:t>объекта он перемещается вправо</a:t>
            </a:r>
            <a:endParaRPr lang="en-GB" dirty="0" smtClean="0"/>
          </a:p>
          <a:p>
            <a:pPr lvl="1"/>
            <a:r>
              <a:rPr lang="ru-RU" dirty="0"/>
              <a:t>при увеличении координаты</a:t>
            </a:r>
            <a:r>
              <a:rPr lang="en-GB" dirty="0"/>
              <a:t> </a:t>
            </a:r>
            <a:r>
              <a:rPr lang="en-GB" dirty="0" smtClean="0"/>
              <a:t>Y </a:t>
            </a:r>
            <a:r>
              <a:rPr lang="ru-RU" dirty="0"/>
              <a:t>объекта он перемещается </a:t>
            </a:r>
            <a:r>
              <a:rPr lang="ru-RU" dirty="0" smtClean="0"/>
              <a:t>вниз (а не вверх)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14901318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Структура</a:t>
            </a:r>
            <a:r>
              <a:rPr lang="en-GB" dirty="0" smtClean="0"/>
              <a:t> Rectangle</a:t>
            </a:r>
            <a:endParaRPr lang="en-GB" dirty="0"/>
          </a:p>
        </p:txBody>
      </p:sp>
      <p:sp>
        <p:nvSpPr>
          <p:cNvPr id="26627" name="Content Placeholder 2"/>
          <p:cNvSpPr>
            <a:spLocks noGrp="1"/>
          </p:cNvSpPr>
          <p:nvPr>
            <p:ph idx="1"/>
          </p:nvPr>
        </p:nvSpPr>
        <p:spPr>
          <a:xfrm>
            <a:off x="457200" y="2585821"/>
            <a:ext cx="8229600" cy="3600986"/>
          </a:xfrm>
        </p:spPr>
        <p:txBody>
          <a:bodyPr/>
          <a:lstStyle/>
          <a:p>
            <a:r>
              <a:rPr lang="ru-RU" dirty="0" smtClean="0"/>
              <a:t>Для того чтобы вывести текстуру на экран, нужно указать положение и размер прямоугольной области, которая ограничивает текстуру</a:t>
            </a:r>
          </a:p>
          <a:p>
            <a:r>
              <a:rPr lang="ru-RU" dirty="0" smtClean="0"/>
              <a:t>Структура </a:t>
            </a:r>
            <a:r>
              <a:rPr lang="en-GB" dirty="0" smtClean="0">
                <a:latin typeface="Consolas" pitchFamily="49" charset="0"/>
                <a:cs typeface="Consolas" pitchFamily="49" charset="0"/>
              </a:rPr>
              <a:t>Rectangle</a:t>
            </a:r>
            <a:r>
              <a:rPr lang="en-GB" dirty="0" smtClean="0"/>
              <a:t> </a:t>
            </a:r>
            <a:r>
              <a:rPr lang="ru-RU" dirty="0" smtClean="0"/>
              <a:t>хранит информацию о положении </a:t>
            </a:r>
            <a:r>
              <a:rPr lang="ru-RU" dirty="0"/>
              <a:t>и </a:t>
            </a:r>
            <a:r>
              <a:rPr lang="ru-RU" dirty="0" smtClean="0"/>
              <a:t>размере прямоугольника</a:t>
            </a:r>
            <a:endParaRPr lang="ru-RU" b="1" dirty="0">
              <a:latin typeface="Courier New" pitchFamily="49" charset="0"/>
              <a:cs typeface="Courier New" pitchFamily="49" charset="0"/>
            </a:endParaRPr>
          </a:p>
        </p:txBody>
      </p:sp>
      <p:sp>
        <p:nvSpPr>
          <p:cNvPr id="26630" name="Rectangle 4"/>
          <p:cNvSpPr>
            <a:spLocks noChangeArrowheads="1"/>
          </p:cNvSpPr>
          <p:nvPr/>
        </p:nvSpPr>
        <p:spPr bwMode="invGray">
          <a:xfrm>
            <a:off x="477838" y="1184588"/>
            <a:ext cx="8105775" cy="1384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2B91AF"/>
                </a:solidFill>
                <a:latin typeface="Consolas"/>
              </a:rPr>
              <a:t>Rectangle</a:t>
            </a:r>
            <a:r>
              <a:rPr lang="en-GB" dirty="0" smtClean="0">
                <a:solidFill>
                  <a:srgbClr val="0000FF"/>
                </a:solidFill>
                <a:latin typeface="Consolas"/>
              </a:rPr>
              <a:t> </a:t>
            </a:r>
            <a:r>
              <a:rPr lang="en-GB" dirty="0" err="1" smtClean="0">
                <a:solidFill>
                  <a:prstClr val="black"/>
                </a:solidFill>
                <a:latin typeface="Consolas"/>
              </a:rPr>
              <a:t>ballRectangle</a:t>
            </a:r>
            <a:r>
              <a:rPr lang="en-GB" dirty="0" smtClean="0">
                <a:solidFill>
                  <a:prstClr val="black"/>
                </a:solidFill>
                <a:latin typeface="Consolas"/>
              </a:rPr>
              <a:t> = </a:t>
            </a:r>
            <a:r>
              <a:rPr lang="en-GB" dirty="0" smtClean="0">
                <a:solidFill>
                  <a:srgbClr val="0000FF"/>
                </a:solidFill>
                <a:latin typeface="Consolas"/>
              </a:rPr>
              <a:t>new</a:t>
            </a:r>
            <a:r>
              <a:rPr lang="en-GB" dirty="0" smtClean="0">
                <a:solidFill>
                  <a:prstClr val="black"/>
                </a:solidFill>
                <a:latin typeface="Consolas"/>
              </a:rPr>
              <a:t> </a:t>
            </a:r>
            <a:r>
              <a:rPr lang="en-GB" dirty="0">
                <a:solidFill>
                  <a:srgbClr val="2B91AF"/>
                </a:solidFill>
                <a:latin typeface="Consolas"/>
              </a:rPr>
              <a:t>Rectangle</a:t>
            </a:r>
            <a:r>
              <a:rPr lang="en-GB" dirty="0">
                <a:solidFill>
                  <a:prstClr val="black"/>
                </a:solidFill>
                <a:latin typeface="Consolas"/>
              </a:rPr>
              <a:t>(</a:t>
            </a:r>
          </a:p>
          <a:p>
            <a:r>
              <a:rPr lang="en-GB" dirty="0">
                <a:solidFill>
                  <a:prstClr val="black"/>
                </a:solidFill>
                <a:latin typeface="Consolas"/>
              </a:rPr>
              <a:t>    0, 0,</a:t>
            </a:r>
          </a:p>
          <a:p>
            <a:r>
              <a:rPr lang="en-GB" dirty="0">
                <a:solidFill>
                  <a:prstClr val="black"/>
                </a:solidFill>
                <a:latin typeface="Consolas"/>
              </a:rPr>
              <a:t>    </a:t>
            </a:r>
            <a:r>
              <a:rPr lang="en-GB" dirty="0" err="1" smtClean="0">
                <a:solidFill>
                  <a:prstClr val="black"/>
                </a:solidFill>
                <a:latin typeface="Consolas"/>
              </a:rPr>
              <a:t>ballTexture.Width</a:t>
            </a:r>
            <a:r>
              <a:rPr lang="en-GB" dirty="0" smtClean="0">
                <a:solidFill>
                  <a:prstClr val="black"/>
                </a:solidFill>
                <a:latin typeface="Consolas"/>
              </a:rPr>
              <a:t>, </a:t>
            </a:r>
            <a:r>
              <a:rPr lang="en-GB" dirty="0" err="1">
                <a:solidFill>
                  <a:prstClr val="black"/>
                </a:solidFill>
                <a:latin typeface="Consolas"/>
              </a:rPr>
              <a:t>ballTexture.Height</a:t>
            </a:r>
            <a:r>
              <a:rPr lang="en-GB" dirty="0">
                <a:solidFill>
                  <a:prstClr val="black"/>
                </a:solidFill>
                <a:latin typeface="Consolas"/>
              </a:rPr>
              <a:t>),</a:t>
            </a:r>
          </a:p>
          <a:p>
            <a:r>
              <a:rPr lang="en-GB" dirty="0">
                <a:solidFill>
                  <a:prstClr val="black"/>
                </a:solidFill>
                <a:latin typeface="Consolas"/>
              </a:rPr>
              <a:t>    </a:t>
            </a:r>
            <a:r>
              <a:rPr lang="en-GB" dirty="0" err="1">
                <a:solidFill>
                  <a:srgbClr val="2B91AF"/>
                </a:solidFill>
                <a:latin typeface="Consolas"/>
              </a:rPr>
              <a:t>Color</a:t>
            </a:r>
            <a:r>
              <a:rPr lang="en-GB" dirty="0" err="1">
                <a:solidFill>
                  <a:prstClr val="black"/>
                </a:solidFill>
                <a:latin typeface="Consolas"/>
              </a:rPr>
              <a:t>.White</a:t>
            </a:r>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16</a:t>
            </a:fld>
            <a:endParaRPr lang="en-US" dirty="0"/>
          </a:p>
        </p:txBody>
      </p:sp>
    </p:spTree>
    <p:extLst>
      <p:ext uri="{BB962C8B-B14F-4D97-AF65-F5344CB8AC3E}">
        <p14:creationId xmlns:p14="http://schemas.microsoft.com/office/powerpoint/2010/main" val="40858869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Метод </a:t>
            </a:r>
            <a:r>
              <a:rPr lang="en-GB" dirty="0" smtClean="0"/>
              <a:t>Draw</a:t>
            </a:r>
            <a:endParaRPr lang="en-GB" dirty="0"/>
          </a:p>
        </p:txBody>
      </p:sp>
      <p:sp>
        <p:nvSpPr>
          <p:cNvPr id="24579" name="Content Placeholder 2"/>
          <p:cNvSpPr>
            <a:spLocks noGrp="1"/>
          </p:cNvSpPr>
          <p:nvPr>
            <p:ph idx="1"/>
          </p:nvPr>
        </p:nvSpPr>
        <p:spPr>
          <a:xfrm>
            <a:off x="457200" y="3188970"/>
            <a:ext cx="8229600" cy="2937193"/>
          </a:xfrm>
        </p:spPr>
        <p:txBody>
          <a:bodyPr>
            <a:noAutofit/>
          </a:bodyPr>
          <a:lstStyle/>
          <a:p>
            <a:r>
              <a:rPr lang="ru-RU" dirty="0" smtClean="0"/>
              <a:t>Метод</a:t>
            </a:r>
            <a:r>
              <a:rPr lang="en-GB" dirty="0" smtClean="0"/>
              <a:t> </a:t>
            </a:r>
            <a:r>
              <a:rPr lang="en-GB" dirty="0" smtClean="0">
                <a:latin typeface="Consolas" pitchFamily="49" charset="0"/>
                <a:cs typeface="Consolas" pitchFamily="49" charset="0"/>
              </a:rPr>
              <a:t>Draw</a:t>
            </a:r>
            <a:r>
              <a:rPr lang="en-GB" dirty="0" smtClean="0"/>
              <a:t> </a:t>
            </a:r>
            <a:r>
              <a:rPr lang="ru-RU" dirty="0" smtClean="0"/>
              <a:t>периодически вызывается</a:t>
            </a:r>
            <a:br>
              <a:rPr lang="ru-RU" dirty="0" smtClean="0"/>
            </a:br>
            <a:r>
              <a:rPr lang="ru-RU" dirty="0" smtClean="0"/>
              <a:t>во время работы игры</a:t>
            </a:r>
            <a:endParaRPr lang="en-GB" dirty="0" smtClean="0"/>
          </a:p>
          <a:p>
            <a:r>
              <a:rPr lang="ru-RU" sz="4000" dirty="0" smtClean="0"/>
              <a:t>Этот метод должен содержать программный код для </a:t>
            </a:r>
            <a:r>
              <a:rPr lang="ru-RU" sz="4000" dirty="0" err="1" smtClean="0"/>
              <a:t>отрисовки</a:t>
            </a:r>
            <a:r>
              <a:rPr lang="ru-RU" sz="4000" dirty="0" smtClean="0"/>
              <a:t> изображения на экране</a:t>
            </a:r>
          </a:p>
        </p:txBody>
      </p:sp>
      <p:sp>
        <p:nvSpPr>
          <p:cNvPr id="24582" name="Rectangle 4"/>
          <p:cNvSpPr>
            <a:spLocks noChangeArrowheads="1"/>
          </p:cNvSpPr>
          <p:nvPr/>
        </p:nvSpPr>
        <p:spPr bwMode="invGray">
          <a:xfrm>
            <a:off x="477838" y="1285859"/>
            <a:ext cx="8105775" cy="172023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Draw(</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GraphicsDevice.Clear</a:t>
            </a:r>
            <a:r>
              <a:rPr lang="en-GB" dirty="0">
                <a:solidFill>
                  <a:prstClr val="black"/>
                </a:solidFill>
                <a:latin typeface="Consolas"/>
              </a:rPr>
              <a:t>(</a:t>
            </a:r>
            <a:r>
              <a:rPr lang="en-GB" dirty="0" err="1">
                <a:solidFill>
                  <a:srgbClr val="2B91AF"/>
                </a:solidFill>
                <a:latin typeface="Consolas"/>
              </a:rPr>
              <a:t>Color</a:t>
            </a:r>
            <a:r>
              <a:rPr lang="en-GB" dirty="0" err="1">
                <a:solidFill>
                  <a:prstClr val="black"/>
                </a:solidFill>
                <a:latin typeface="Consolas"/>
              </a:rPr>
              <a:t>.CornflowerBlue</a:t>
            </a:r>
            <a:r>
              <a:rPr lang="en-GB" dirty="0">
                <a:solidFill>
                  <a:prstClr val="black"/>
                </a:solidFill>
                <a:latin typeface="Consolas"/>
              </a:rPr>
              <a:t>);</a:t>
            </a:r>
          </a:p>
          <a:p>
            <a:r>
              <a:rPr lang="en-GB" dirty="0" smtClean="0">
                <a:solidFill>
                  <a:srgbClr val="0000FF"/>
                </a:solidFill>
                <a:latin typeface="Consolas"/>
              </a:rPr>
              <a:t>    </a:t>
            </a:r>
            <a:r>
              <a:rPr lang="en-GB" dirty="0" err="1" smtClean="0">
                <a:solidFill>
                  <a:srgbClr val="0000FF"/>
                </a:solidFill>
                <a:latin typeface="Consolas"/>
              </a:rPr>
              <a:t>base</a:t>
            </a:r>
            <a:r>
              <a:rPr lang="en-GB" dirty="0" err="1" smtClean="0">
                <a:solidFill>
                  <a:prstClr val="black"/>
                </a:solidFill>
                <a:latin typeface="Consolas"/>
              </a:rPr>
              <a:t>.Draw</a:t>
            </a:r>
            <a:r>
              <a:rPr lang="en-GB" dirty="0" smtClean="0">
                <a:solidFill>
                  <a:prstClr val="black"/>
                </a:solidFill>
                <a:latin typeface="Consolas"/>
              </a:rPr>
              <a:t>(</a:t>
            </a:r>
            <a:r>
              <a:rPr lang="en-GB" dirty="0" err="1" smtClean="0">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17</a:t>
            </a:fld>
            <a:endParaRPr lang="en-US" dirty="0"/>
          </a:p>
        </p:txBody>
      </p:sp>
    </p:spTree>
    <p:extLst>
      <p:ext uri="{BB962C8B-B14F-4D97-AF65-F5344CB8AC3E}">
        <p14:creationId xmlns:p14="http://schemas.microsoft.com/office/powerpoint/2010/main" val="21230081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Группы спрайтов</a:t>
            </a:r>
            <a:endParaRPr lang="en-GB" dirty="0"/>
          </a:p>
        </p:txBody>
      </p:sp>
      <p:sp>
        <p:nvSpPr>
          <p:cNvPr id="23555" name="Content Placeholder 2"/>
          <p:cNvSpPr>
            <a:spLocks noGrp="1"/>
          </p:cNvSpPr>
          <p:nvPr>
            <p:ph idx="1"/>
          </p:nvPr>
        </p:nvSpPr>
        <p:spPr>
          <a:xfrm>
            <a:off x="292100" y="1093782"/>
            <a:ext cx="8562974" cy="5205418"/>
          </a:xfrm>
        </p:spPr>
        <p:txBody>
          <a:bodyPr>
            <a:noAutofit/>
          </a:bodyPr>
          <a:lstStyle/>
          <a:p>
            <a:r>
              <a:rPr lang="ru-RU" dirty="0" smtClean="0"/>
              <a:t>Средства </a:t>
            </a:r>
            <a:r>
              <a:rPr lang="en-US" dirty="0" smtClean="0"/>
              <a:t>XNA</a:t>
            </a:r>
            <a:r>
              <a:rPr lang="ru-RU" dirty="0" smtClean="0"/>
              <a:t> для двумерной графики содержат набор методов для </a:t>
            </a:r>
            <a:r>
              <a:rPr lang="ru-RU" dirty="0" err="1" smtClean="0"/>
              <a:t>отрисовки</a:t>
            </a:r>
            <a:r>
              <a:rPr lang="ru-RU" dirty="0" smtClean="0"/>
              <a:t> спрайтов, которые используют графический процессор</a:t>
            </a:r>
          </a:p>
          <a:p>
            <a:r>
              <a:rPr lang="ru-RU" dirty="0" smtClean="0"/>
              <a:t>При </a:t>
            </a:r>
            <a:r>
              <a:rPr lang="ru-RU" dirty="0" err="1" smtClean="0"/>
              <a:t>отрисовке</a:t>
            </a:r>
            <a:r>
              <a:rPr lang="ru-RU" dirty="0" smtClean="0"/>
              <a:t> вся информация</a:t>
            </a:r>
            <a:br>
              <a:rPr lang="ru-RU" dirty="0" smtClean="0"/>
            </a:br>
            <a:r>
              <a:rPr lang="ru-RU" dirty="0" smtClean="0"/>
              <a:t>об объектах, включая текстуры и трансформации, представляются в виде единого графического объекта</a:t>
            </a:r>
          </a:p>
          <a:p>
            <a:r>
              <a:rPr lang="ru-RU" dirty="0" smtClean="0"/>
              <a:t>Для создания такого объекта используется класс</a:t>
            </a:r>
            <a:r>
              <a:rPr lang="en-GB" dirty="0" smtClean="0"/>
              <a:t> </a:t>
            </a:r>
            <a:r>
              <a:rPr lang="en-GB" dirty="0" err="1" smtClean="0">
                <a:latin typeface="Consolas" pitchFamily="49" charset="0"/>
                <a:cs typeface="Consolas" pitchFamily="49" charset="0"/>
              </a:rPr>
              <a:t>SpriteBatch</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38701914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pPr>
              <a:defRPr/>
            </a:pPr>
            <a:r>
              <a:rPr lang="ru-RU" dirty="0" smtClean="0"/>
              <a:t>Методы </a:t>
            </a:r>
            <a:r>
              <a:rPr lang="en-GB" dirty="0" err="1" smtClean="0"/>
              <a:t>SpriteBatch</a:t>
            </a:r>
            <a:r>
              <a:rPr lang="en-GB" dirty="0" smtClean="0"/>
              <a:t> Begin </a:t>
            </a:r>
            <a:r>
              <a:rPr lang="ru-RU" dirty="0" smtClean="0"/>
              <a:t>и</a:t>
            </a:r>
            <a:r>
              <a:rPr lang="en-GB" dirty="0" smtClean="0"/>
              <a:t> End</a:t>
            </a:r>
            <a:endParaRPr lang="en-GB" dirty="0"/>
          </a:p>
        </p:txBody>
      </p:sp>
      <p:sp>
        <p:nvSpPr>
          <p:cNvPr id="24579" name="Content Placeholder 2"/>
          <p:cNvSpPr>
            <a:spLocks noGrp="1"/>
          </p:cNvSpPr>
          <p:nvPr>
            <p:ph idx="1"/>
          </p:nvPr>
        </p:nvSpPr>
        <p:spPr>
          <a:xfrm>
            <a:off x="457200" y="4048763"/>
            <a:ext cx="8229600" cy="2589103"/>
          </a:xfrm>
        </p:spPr>
        <p:txBody>
          <a:bodyPr>
            <a:noAutofit/>
          </a:bodyPr>
          <a:lstStyle/>
          <a:p>
            <a:r>
              <a:rPr lang="ru-RU" dirty="0" smtClean="0"/>
              <a:t>При вызове метода</a:t>
            </a:r>
            <a:r>
              <a:rPr lang="en-GB" dirty="0" smtClean="0"/>
              <a:t> </a:t>
            </a:r>
            <a:r>
              <a:rPr lang="en-GB" dirty="0">
                <a:latin typeface="Consolas" pitchFamily="49" charset="0"/>
                <a:cs typeface="Consolas" pitchFamily="49" charset="0"/>
              </a:rPr>
              <a:t>Begin</a:t>
            </a:r>
            <a:r>
              <a:rPr lang="en-GB" dirty="0" smtClean="0"/>
              <a:t> </a:t>
            </a:r>
            <a:r>
              <a:rPr lang="ru-RU" dirty="0" smtClean="0"/>
              <a:t>начинается формирование группы операций </a:t>
            </a:r>
            <a:r>
              <a:rPr lang="ru-RU" dirty="0" err="1" smtClean="0"/>
              <a:t>отрисовки</a:t>
            </a:r>
            <a:r>
              <a:rPr lang="ru-RU" dirty="0" smtClean="0"/>
              <a:t> объекта</a:t>
            </a:r>
            <a:endParaRPr lang="en-GB" dirty="0" smtClean="0"/>
          </a:p>
          <a:p>
            <a:r>
              <a:rPr lang="ru-RU" dirty="0" smtClean="0"/>
              <a:t>При вызове метода</a:t>
            </a:r>
            <a:r>
              <a:rPr lang="en-GB" dirty="0" smtClean="0"/>
              <a:t> </a:t>
            </a:r>
            <a:r>
              <a:rPr lang="en-GB" dirty="0">
                <a:latin typeface="Consolas" pitchFamily="49" charset="0"/>
                <a:cs typeface="Consolas" pitchFamily="49" charset="0"/>
              </a:rPr>
              <a:t>End</a:t>
            </a:r>
            <a:r>
              <a:rPr lang="en-GB" dirty="0" smtClean="0"/>
              <a:t> </a:t>
            </a:r>
            <a:r>
              <a:rPr lang="ru-RU" dirty="0" smtClean="0"/>
              <a:t>объект подготавливается к рендерингу</a:t>
            </a:r>
            <a:endParaRPr lang="en-GB" dirty="0" smtClean="0"/>
          </a:p>
        </p:txBody>
      </p:sp>
      <p:sp>
        <p:nvSpPr>
          <p:cNvPr id="24582" name="Rectangle 4"/>
          <p:cNvSpPr>
            <a:spLocks noChangeArrowheads="1"/>
          </p:cNvSpPr>
          <p:nvPr/>
        </p:nvSpPr>
        <p:spPr bwMode="invGray">
          <a:xfrm>
            <a:off x="477838" y="1024665"/>
            <a:ext cx="8105775" cy="301182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Draw(</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GraphicsDevice.Clear</a:t>
            </a:r>
            <a:r>
              <a:rPr lang="en-GB" dirty="0">
                <a:solidFill>
                  <a:prstClr val="black"/>
                </a:solidFill>
                <a:latin typeface="Consolas"/>
              </a:rPr>
              <a:t>(</a:t>
            </a:r>
            <a:r>
              <a:rPr lang="en-GB" dirty="0" err="1">
                <a:solidFill>
                  <a:srgbClr val="2B91AF"/>
                </a:solidFill>
                <a:latin typeface="Consolas"/>
              </a:rPr>
              <a:t>Color</a:t>
            </a:r>
            <a:r>
              <a:rPr lang="en-GB" dirty="0" err="1">
                <a:solidFill>
                  <a:prstClr val="black"/>
                </a:solidFill>
                <a:latin typeface="Consolas"/>
              </a:rPr>
              <a:t>.CornflowerBlue</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spriteBatch.Begin</a:t>
            </a:r>
            <a:r>
              <a:rPr lang="en-GB" dirty="0">
                <a:solidFill>
                  <a:prstClr val="black"/>
                </a:solidFill>
                <a:latin typeface="Consolas"/>
              </a:rPr>
              <a:t>();    </a:t>
            </a:r>
          </a:p>
          <a:p>
            <a:r>
              <a:rPr lang="en-GB" dirty="0" smtClean="0">
                <a:solidFill>
                  <a:prstClr val="black"/>
                </a:solidFill>
                <a:latin typeface="Consolas"/>
              </a:rPr>
              <a:t>    </a:t>
            </a:r>
            <a:r>
              <a:rPr lang="en-GB" dirty="0">
                <a:solidFill>
                  <a:srgbClr val="008000"/>
                </a:solidFill>
                <a:latin typeface="Consolas"/>
              </a:rPr>
              <a:t>// </a:t>
            </a:r>
            <a:r>
              <a:rPr lang="ru-RU" dirty="0">
                <a:solidFill>
                  <a:srgbClr val="008000"/>
                </a:solidFill>
                <a:latin typeface="Consolas"/>
              </a:rPr>
              <a:t>сюда нужно добавить код для </a:t>
            </a:r>
            <a:r>
              <a:rPr lang="ru-RU" dirty="0" err="1">
                <a:solidFill>
                  <a:srgbClr val="008000"/>
                </a:solidFill>
                <a:latin typeface="Consolas"/>
              </a:rPr>
              <a:t>отрисовки</a:t>
            </a:r>
            <a:r>
              <a:rPr lang="ru-RU" dirty="0">
                <a:solidFill>
                  <a:srgbClr val="008000"/>
                </a:solidFill>
                <a:latin typeface="Consolas"/>
              </a:rPr>
              <a:t> </a:t>
            </a:r>
            <a:r>
              <a:rPr lang="ru-RU" dirty="0" smtClean="0">
                <a:solidFill>
                  <a:srgbClr val="008000"/>
                </a:solidFill>
                <a:latin typeface="Consolas"/>
              </a:rPr>
              <a:t>объектов</a:t>
            </a:r>
            <a:endParaRPr lang="en-GB" dirty="0">
              <a:solidFill>
                <a:prstClr val="black"/>
              </a:solidFill>
              <a:latin typeface="Consolas"/>
            </a:endParaRPr>
          </a:p>
          <a:p>
            <a:r>
              <a:rPr lang="en-GB" dirty="0" smtClean="0">
                <a:solidFill>
                  <a:prstClr val="black"/>
                </a:solidFill>
                <a:latin typeface="Consolas"/>
              </a:rPr>
              <a:t>    </a:t>
            </a:r>
            <a:r>
              <a:rPr lang="en-GB" dirty="0" err="1">
                <a:solidFill>
                  <a:prstClr val="black"/>
                </a:solidFill>
                <a:latin typeface="Consolas"/>
              </a:rPr>
              <a:t>spriteBatch.End</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srgbClr val="0000FF"/>
                </a:solidFill>
                <a:latin typeface="Consolas"/>
              </a:rPr>
              <a:t>base</a:t>
            </a:r>
            <a:r>
              <a:rPr lang="en-GB" dirty="0" err="1">
                <a:solidFill>
                  <a:prstClr val="black"/>
                </a:solidFill>
                <a:latin typeface="Consolas"/>
              </a:rPr>
              <a:t>.Draw</a:t>
            </a:r>
            <a:r>
              <a:rPr lang="en-GB" dirty="0">
                <a:solidFill>
                  <a:prstClr val="black"/>
                </a:solidFill>
                <a:latin typeface="Consolas"/>
              </a:rPr>
              <a:t>(</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456409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7</a:t>
            </a:r>
            <a:r>
              <a:rPr lang="en-GB" dirty="0" smtClean="0"/>
              <a:t>.1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Основные сведения о технологии </a:t>
            </a:r>
            <a:r>
              <a:rPr lang="en-US" dirty="0" smtClean="0"/>
              <a:t>XNA</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85228893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noProof="1" smtClean="0"/>
              <a:t>Метод</a:t>
            </a:r>
            <a:r>
              <a:rPr lang="en-GB" noProof="1" smtClean="0"/>
              <a:t> SpriteBatch.Draw</a:t>
            </a:r>
          </a:p>
        </p:txBody>
      </p:sp>
      <p:sp>
        <p:nvSpPr>
          <p:cNvPr id="25603" name="Content Placeholder 2"/>
          <p:cNvSpPr>
            <a:spLocks noGrp="1"/>
          </p:cNvSpPr>
          <p:nvPr>
            <p:ph idx="1"/>
          </p:nvPr>
        </p:nvSpPr>
        <p:spPr>
          <a:xfrm>
            <a:off x="457200" y="2412694"/>
            <a:ext cx="8229600" cy="3231654"/>
          </a:xfrm>
        </p:spPr>
        <p:txBody>
          <a:bodyPr/>
          <a:lstStyle/>
          <a:p>
            <a:r>
              <a:rPr lang="ru-RU" dirty="0"/>
              <a:t>Метод</a:t>
            </a:r>
            <a:r>
              <a:rPr lang="en-GB" dirty="0"/>
              <a:t> </a:t>
            </a:r>
            <a:r>
              <a:rPr lang="en-GB" dirty="0">
                <a:latin typeface="Consolas" pitchFamily="49" charset="0"/>
                <a:cs typeface="Consolas" pitchFamily="49" charset="0"/>
              </a:rPr>
              <a:t>Draw</a:t>
            </a:r>
            <a:r>
              <a:rPr lang="en-GB" dirty="0"/>
              <a:t> </a:t>
            </a:r>
            <a:r>
              <a:rPr lang="ru-RU" dirty="0" smtClean="0"/>
              <a:t>класса</a:t>
            </a:r>
            <a:r>
              <a:rPr lang="en-GB" dirty="0" smtClean="0"/>
              <a:t> </a:t>
            </a:r>
            <a:r>
              <a:rPr lang="en-GB" dirty="0" err="1" smtClean="0">
                <a:latin typeface="Consolas" pitchFamily="49" charset="0"/>
                <a:cs typeface="Consolas" pitchFamily="49" charset="0"/>
              </a:rPr>
              <a:t>SpriteBatch</a:t>
            </a:r>
            <a:r>
              <a:rPr lang="en-GB" dirty="0" smtClean="0"/>
              <a:t> </a:t>
            </a:r>
            <a:r>
              <a:rPr lang="ru-RU" dirty="0" smtClean="0"/>
              <a:t>выполняет </a:t>
            </a:r>
            <a:r>
              <a:rPr lang="ru-RU" dirty="0" err="1" smtClean="0"/>
              <a:t>отрисовку</a:t>
            </a:r>
            <a:r>
              <a:rPr lang="ru-RU" dirty="0" smtClean="0"/>
              <a:t> спрайта</a:t>
            </a:r>
            <a:endParaRPr lang="en-GB" dirty="0" smtClean="0"/>
          </a:p>
          <a:p>
            <a:r>
              <a:rPr lang="ru-RU" dirty="0" smtClean="0"/>
              <a:t>Методу передаются параметры</a:t>
            </a:r>
            <a:r>
              <a:rPr lang="en-GB" dirty="0" smtClean="0"/>
              <a:t>:</a:t>
            </a:r>
          </a:p>
          <a:p>
            <a:pPr lvl="1"/>
            <a:r>
              <a:rPr lang="ru-RU" dirty="0" smtClean="0"/>
              <a:t>текстура</a:t>
            </a:r>
            <a:endParaRPr lang="en-GB" dirty="0" smtClean="0"/>
          </a:p>
          <a:p>
            <a:pPr lvl="1"/>
            <a:r>
              <a:rPr lang="ru-RU" dirty="0" smtClean="0"/>
              <a:t>её положение</a:t>
            </a:r>
            <a:r>
              <a:rPr lang="en-GB" dirty="0" smtClean="0"/>
              <a:t> (</a:t>
            </a:r>
            <a:r>
              <a:rPr lang="ru-RU" dirty="0" smtClean="0"/>
              <a:t>в виде прямоугольника</a:t>
            </a:r>
            <a:r>
              <a:rPr lang="en-GB" dirty="0" smtClean="0"/>
              <a:t>)</a:t>
            </a:r>
          </a:p>
          <a:p>
            <a:pPr lvl="1"/>
            <a:r>
              <a:rPr lang="ru-RU" dirty="0" smtClean="0"/>
              <a:t>цвет оттенка</a:t>
            </a:r>
            <a:endParaRPr lang="en-GB" dirty="0" smtClean="0"/>
          </a:p>
        </p:txBody>
      </p:sp>
      <p:sp>
        <p:nvSpPr>
          <p:cNvPr id="25606" name="Rectangle 4"/>
          <p:cNvSpPr>
            <a:spLocks noChangeArrowheads="1"/>
          </p:cNvSpPr>
          <p:nvPr/>
        </p:nvSpPr>
        <p:spPr bwMode="invGray">
          <a:xfrm>
            <a:off x="581025" y="1357299"/>
            <a:ext cx="8105775" cy="84296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err="1">
                <a:solidFill>
                  <a:prstClr val="black"/>
                </a:solidFill>
                <a:latin typeface="Consolas"/>
              </a:rPr>
              <a:t>spriteBatch.Draw</a:t>
            </a:r>
            <a:r>
              <a:rPr lang="en-GB" dirty="0">
                <a:solidFill>
                  <a:prstClr val="black"/>
                </a:solidFill>
                <a:latin typeface="Consolas"/>
              </a:rPr>
              <a:t>(</a:t>
            </a:r>
            <a:r>
              <a:rPr lang="en-GB" dirty="0" err="1">
                <a:solidFill>
                  <a:prstClr val="black"/>
                </a:solidFill>
                <a:latin typeface="Consolas"/>
              </a:rPr>
              <a:t>ballTexture</a:t>
            </a:r>
            <a:r>
              <a:rPr lang="en-GB" dirty="0">
                <a:solidFill>
                  <a:prstClr val="black"/>
                </a:solidFill>
                <a:latin typeface="Consolas"/>
              </a:rPr>
              <a:t>, </a:t>
            </a:r>
            <a:r>
              <a:rPr lang="en-GB" dirty="0" err="1">
                <a:solidFill>
                  <a:prstClr val="black"/>
                </a:solidFill>
                <a:latin typeface="Consolas"/>
              </a:rPr>
              <a:t>ballRectangle</a:t>
            </a:r>
            <a:r>
              <a:rPr lang="en-GB" dirty="0">
                <a:solidFill>
                  <a:prstClr val="black"/>
                </a:solidFill>
                <a:latin typeface="Consolas"/>
              </a:rPr>
              <a:t>, </a:t>
            </a:r>
            <a:r>
              <a:rPr lang="en-GB" dirty="0" err="1" smtClean="0">
                <a:solidFill>
                  <a:srgbClr val="2B91AF"/>
                </a:solidFill>
                <a:latin typeface="Consolas"/>
              </a:rPr>
              <a:t>Color</a:t>
            </a:r>
            <a:r>
              <a:rPr lang="en-GB" dirty="0" err="1" smtClean="0">
                <a:solidFill>
                  <a:prstClr val="black"/>
                </a:solidFill>
                <a:latin typeface="Consolas"/>
              </a:rPr>
              <a:t>.White</a:t>
            </a:r>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20</a:t>
            </a:fld>
            <a:endParaRPr lang="en-US" dirty="0"/>
          </a:p>
        </p:txBody>
      </p:sp>
    </p:spTree>
    <p:extLst>
      <p:ext uri="{BB962C8B-B14F-4D97-AF65-F5344CB8AC3E}">
        <p14:creationId xmlns:p14="http://schemas.microsoft.com/office/powerpoint/2010/main" val="15137903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Настройка положения</a:t>
            </a:r>
            <a:endParaRPr lang="en-GB" dirty="0"/>
          </a:p>
        </p:txBody>
      </p:sp>
      <p:sp>
        <p:nvSpPr>
          <p:cNvPr id="27653" name="Rectangle 4"/>
          <p:cNvSpPr>
            <a:spLocks noChangeArrowheads="1"/>
          </p:cNvSpPr>
          <p:nvPr/>
        </p:nvSpPr>
        <p:spPr bwMode="invGray">
          <a:xfrm>
            <a:off x="477838" y="1168400"/>
            <a:ext cx="4084637" cy="1384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noProof="1">
                <a:solidFill>
                  <a:srgbClr val="0000FF"/>
                </a:solidFill>
                <a:latin typeface="Consolas"/>
              </a:rPr>
              <a:t>new</a:t>
            </a:r>
            <a:r>
              <a:rPr lang="en-GB" noProof="1">
                <a:solidFill>
                  <a:prstClr val="black"/>
                </a:solidFill>
                <a:latin typeface="Consolas"/>
              </a:rPr>
              <a:t> Rectangle(</a:t>
            </a:r>
          </a:p>
          <a:p>
            <a:r>
              <a:rPr lang="en-GB" noProof="1">
                <a:solidFill>
                  <a:prstClr val="black"/>
                </a:solidFill>
                <a:latin typeface="Consolas"/>
              </a:rPr>
              <a:t>  0, 0,</a:t>
            </a:r>
          </a:p>
          <a:p>
            <a:r>
              <a:rPr lang="en-GB" noProof="1">
                <a:solidFill>
                  <a:prstClr val="black"/>
                </a:solidFill>
                <a:latin typeface="Consolas"/>
              </a:rPr>
              <a:t>  ballTexture.Width, </a:t>
            </a:r>
          </a:p>
          <a:p>
            <a:r>
              <a:rPr lang="en-GB" noProof="1">
                <a:solidFill>
                  <a:prstClr val="black"/>
                </a:solidFill>
                <a:latin typeface="Consolas"/>
              </a:rPr>
              <a:t>  ballTexture.Height)</a:t>
            </a:r>
          </a:p>
        </p:txBody>
      </p:sp>
      <p:sp>
        <p:nvSpPr>
          <p:cNvPr id="27655" name="Rectangle 4"/>
          <p:cNvSpPr>
            <a:spLocks noChangeArrowheads="1"/>
          </p:cNvSpPr>
          <p:nvPr/>
        </p:nvSpPr>
        <p:spPr bwMode="invGray">
          <a:xfrm>
            <a:off x="488950" y="2978150"/>
            <a:ext cx="4084638" cy="111125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noProof="1">
                <a:solidFill>
                  <a:srgbClr val="0000FF"/>
                </a:solidFill>
                <a:latin typeface="Consolas"/>
              </a:rPr>
              <a:t>new</a:t>
            </a:r>
            <a:r>
              <a:rPr lang="en-GB" noProof="1">
                <a:solidFill>
                  <a:prstClr val="black"/>
                </a:solidFill>
                <a:latin typeface="Consolas"/>
              </a:rPr>
              <a:t> Rectangle(</a:t>
            </a:r>
          </a:p>
          <a:p>
            <a:r>
              <a:rPr lang="en-GB" noProof="1">
                <a:solidFill>
                  <a:prstClr val="black"/>
                </a:solidFill>
                <a:latin typeface="Consolas"/>
              </a:rPr>
              <a:t>  0, 0,      </a:t>
            </a:r>
            <a:r>
              <a:rPr lang="en-GB" noProof="1">
                <a:solidFill>
                  <a:srgbClr val="008000"/>
                </a:solidFill>
                <a:latin typeface="Consolas"/>
              </a:rPr>
              <a:t>// </a:t>
            </a:r>
            <a:r>
              <a:rPr lang="ru-RU" noProof="1">
                <a:solidFill>
                  <a:srgbClr val="008000"/>
                </a:solidFill>
                <a:latin typeface="Consolas"/>
              </a:rPr>
              <a:t>положение</a:t>
            </a:r>
            <a:endParaRPr lang="en-GB" noProof="1">
              <a:solidFill>
                <a:srgbClr val="008000"/>
              </a:solidFill>
              <a:latin typeface="Consolas"/>
            </a:endParaRPr>
          </a:p>
          <a:p>
            <a:r>
              <a:rPr lang="en-GB" noProof="1">
                <a:solidFill>
                  <a:prstClr val="black"/>
                </a:solidFill>
                <a:latin typeface="Consolas"/>
              </a:rPr>
              <a:t>  200,100)   </a:t>
            </a:r>
            <a:r>
              <a:rPr lang="en-GB" noProof="1">
                <a:solidFill>
                  <a:srgbClr val="008000"/>
                </a:solidFill>
                <a:latin typeface="Consolas"/>
              </a:rPr>
              <a:t>//</a:t>
            </a:r>
            <a:r>
              <a:rPr lang="ru-RU" noProof="1">
                <a:solidFill>
                  <a:srgbClr val="008000"/>
                </a:solidFill>
                <a:latin typeface="Consolas"/>
              </a:rPr>
              <a:t> размер</a:t>
            </a:r>
            <a:endParaRPr lang="en-GB" noProof="1">
              <a:solidFill>
                <a:srgbClr val="008000"/>
              </a:solidFill>
              <a:latin typeface="Consolas"/>
            </a:endParaRPr>
          </a:p>
        </p:txBody>
      </p:sp>
      <p:sp>
        <p:nvSpPr>
          <p:cNvPr id="27657" name="Rectangle 4"/>
          <p:cNvSpPr>
            <a:spLocks noChangeArrowheads="1"/>
          </p:cNvSpPr>
          <p:nvPr/>
        </p:nvSpPr>
        <p:spPr bwMode="invGray">
          <a:xfrm>
            <a:off x="481013" y="4768850"/>
            <a:ext cx="4084637" cy="10287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noProof="1">
                <a:solidFill>
                  <a:srgbClr val="0000FF"/>
                </a:solidFill>
                <a:latin typeface="Consolas"/>
              </a:rPr>
              <a:t>new</a:t>
            </a:r>
            <a:r>
              <a:rPr lang="en-GB" noProof="1">
                <a:solidFill>
                  <a:prstClr val="black"/>
                </a:solidFill>
                <a:latin typeface="Consolas"/>
              </a:rPr>
              <a:t> Rectangle(</a:t>
            </a:r>
          </a:p>
          <a:p>
            <a:r>
              <a:rPr lang="en-GB" noProof="1">
                <a:solidFill>
                  <a:prstClr val="black"/>
                </a:solidFill>
                <a:latin typeface="Consolas"/>
              </a:rPr>
              <a:t>  50, 50,     </a:t>
            </a:r>
            <a:r>
              <a:rPr lang="en-GB" noProof="1">
                <a:solidFill>
                  <a:srgbClr val="008000"/>
                </a:solidFill>
                <a:latin typeface="Consolas"/>
              </a:rPr>
              <a:t>// </a:t>
            </a:r>
            <a:r>
              <a:rPr lang="ru-RU" noProof="1">
                <a:solidFill>
                  <a:srgbClr val="008000"/>
                </a:solidFill>
                <a:latin typeface="Consolas"/>
              </a:rPr>
              <a:t>положение</a:t>
            </a:r>
            <a:endParaRPr lang="en-GB" noProof="1">
              <a:solidFill>
                <a:srgbClr val="008000"/>
              </a:solidFill>
              <a:latin typeface="Consolas"/>
            </a:endParaRPr>
          </a:p>
          <a:p>
            <a:r>
              <a:rPr lang="en-GB" noProof="1">
                <a:solidFill>
                  <a:prstClr val="black"/>
                </a:solidFill>
                <a:latin typeface="Consolas"/>
              </a:rPr>
              <a:t>  60, 60)     </a:t>
            </a:r>
            <a:r>
              <a:rPr lang="en-GB" noProof="1">
                <a:solidFill>
                  <a:srgbClr val="008000"/>
                </a:solidFill>
                <a:latin typeface="Consolas"/>
              </a:rPr>
              <a:t>// </a:t>
            </a:r>
            <a:r>
              <a:rPr lang="ru-RU" noProof="1">
                <a:solidFill>
                  <a:srgbClr val="008000"/>
                </a:solidFill>
                <a:latin typeface="Consolas"/>
              </a:rPr>
              <a:t>размер</a:t>
            </a:r>
            <a:endParaRPr lang="en-GB" noProof="1">
              <a:solidFill>
                <a:srgbClr val="008000"/>
              </a:solidFill>
              <a:latin typeface="Consolas"/>
            </a:endParaRPr>
          </a:p>
        </p:txBody>
      </p:sp>
      <p:sp>
        <p:nvSpPr>
          <p:cNvPr id="13" name="Right Arrow 12"/>
          <p:cNvSpPr/>
          <p:nvPr/>
        </p:nvSpPr>
        <p:spPr bwMode="auto">
          <a:xfrm>
            <a:off x="4822825" y="1366838"/>
            <a:ext cx="1095375" cy="622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GB">
              <a:effectLst>
                <a:outerShdw blurRad="38100" dist="38100" dir="2700000" algn="tl">
                  <a:srgbClr val="000000">
                    <a:alpha val="43137"/>
                  </a:srgbClr>
                </a:outerShdw>
              </a:effectLst>
            </a:endParaRPr>
          </a:p>
        </p:txBody>
      </p:sp>
      <p:sp>
        <p:nvSpPr>
          <p:cNvPr id="14" name="Right Arrow 13"/>
          <p:cNvSpPr/>
          <p:nvPr/>
        </p:nvSpPr>
        <p:spPr bwMode="auto">
          <a:xfrm>
            <a:off x="4865688" y="3217863"/>
            <a:ext cx="1095375" cy="622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GB">
              <a:effectLst>
                <a:outerShdw blurRad="38100" dist="38100" dir="2700000" algn="tl">
                  <a:srgbClr val="000000">
                    <a:alpha val="43137"/>
                  </a:srgbClr>
                </a:outerShdw>
              </a:effectLst>
            </a:endParaRPr>
          </a:p>
        </p:txBody>
      </p:sp>
      <p:sp>
        <p:nvSpPr>
          <p:cNvPr id="15" name="Right Arrow 14"/>
          <p:cNvSpPr/>
          <p:nvPr/>
        </p:nvSpPr>
        <p:spPr bwMode="auto">
          <a:xfrm>
            <a:off x="4824413" y="4965700"/>
            <a:ext cx="1095375" cy="6223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GB">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065" y="981736"/>
            <a:ext cx="2682465" cy="147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065" y="2694939"/>
            <a:ext cx="2682465" cy="147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065" y="4409593"/>
            <a:ext cx="2685529" cy="147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21</a:t>
            </a:fld>
            <a:endParaRPr lang="en-US" dirty="0"/>
          </a:p>
        </p:txBody>
      </p:sp>
    </p:spTree>
    <p:extLst>
      <p:ext uri="{BB962C8B-B14F-4D97-AF65-F5344CB8AC3E}">
        <p14:creationId xmlns:p14="http://schemas.microsoft.com/office/powerpoint/2010/main" val="142599488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Масштабирование изображения</a:t>
            </a:r>
            <a:endParaRPr lang="en-GB" dirty="0"/>
          </a:p>
        </p:txBody>
      </p:sp>
      <p:sp>
        <p:nvSpPr>
          <p:cNvPr id="28675" name="Content Placeholder 2"/>
          <p:cNvSpPr>
            <a:spLocks noGrp="1"/>
          </p:cNvSpPr>
          <p:nvPr>
            <p:ph idx="1"/>
          </p:nvPr>
        </p:nvSpPr>
        <p:spPr>
          <a:xfrm>
            <a:off x="457200" y="1416050"/>
            <a:ext cx="8229600" cy="5072158"/>
          </a:xfrm>
        </p:spPr>
        <p:txBody>
          <a:bodyPr/>
          <a:lstStyle/>
          <a:p>
            <a:r>
              <a:rPr lang="ru-RU" dirty="0" smtClean="0"/>
              <a:t>Во время работы игра использует всю доступную область экрана</a:t>
            </a:r>
            <a:endParaRPr lang="en-GB" dirty="0" smtClean="0"/>
          </a:p>
          <a:p>
            <a:r>
              <a:rPr lang="ru-RU" dirty="0" smtClean="0"/>
              <a:t>Можно определить размер экрана и другие параметры графического устройства</a:t>
            </a:r>
            <a:r>
              <a:rPr lang="ru-RU" dirty="0"/>
              <a:t>:</a:t>
            </a:r>
            <a:endParaRPr lang="ru-RU" dirty="0" smtClean="0"/>
          </a:p>
          <a:p>
            <a:pPr marL="460375" lvl="1" indent="0">
              <a:buNone/>
            </a:pPr>
            <a:r>
              <a:rPr lang="en-GB" sz="2800" dirty="0" err="1" smtClean="0">
                <a:solidFill>
                  <a:srgbClr val="2B91AF"/>
                </a:solidFill>
                <a:latin typeface="Consolas"/>
              </a:rPr>
              <a:t>GraphicsDevice</a:t>
            </a:r>
            <a:r>
              <a:rPr lang="en-GB" sz="2800" dirty="0" err="1" smtClean="0">
                <a:solidFill>
                  <a:prstClr val="black"/>
                </a:solidFill>
                <a:latin typeface="Consolas"/>
              </a:rPr>
              <a:t>.Viewport.Width</a:t>
            </a:r>
            <a:r>
              <a:rPr lang="en-GB" sz="2800" dirty="0" smtClean="0">
                <a:solidFill>
                  <a:prstClr val="black"/>
                </a:solidFill>
                <a:latin typeface="Consolas"/>
              </a:rPr>
              <a:t/>
            </a:r>
            <a:br>
              <a:rPr lang="en-GB" sz="2800" dirty="0" smtClean="0">
                <a:solidFill>
                  <a:prstClr val="black"/>
                </a:solidFill>
                <a:latin typeface="Consolas"/>
              </a:rPr>
            </a:br>
            <a:r>
              <a:rPr lang="en-GB" sz="2800" dirty="0" err="1" smtClean="0">
                <a:solidFill>
                  <a:srgbClr val="2B91AF"/>
                </a:solidFill>
                <a:latin typeface="Consolas"/>
              </a:rPr>
              <a:t>GraphicsDevice</a:t>
            </a:r>
            <a:r>
              <a:rPr lang="en-GB" sz="2800" dirty="0" err="1" smtClean="0">
                <a:solidFill>
                  <a:prstClr val="black"/>
                </a:solidFill>
                <a:latin typeface="Consolas"/>
              </a:rPr>
              <a:t>.Viewport.Height</a:t>
            </a:r>
            <a:endParaRPr lang="en-GB" sz="2800" dirty="0">
              <a:solidFill>
                <a:prstClr val="black"/>
              </a:solidFill>
              <a:latin typeface="Consolas"/>
            </a:endParaRPr>
          </a:p>
          <a:p>
            <a:r>
              <a:rPr lang="ru-RU" dirty="0" smtClean="0"/>
              <a:t>Эту информацию можно использовать для масштабирования изображения</a:t>
            </a:r>
            <a:br>
              <a:rPr lang="ru-RU" dirty="0" smtClean="0"/>
            </a:br>
            <a:r>
              <a:rPr lang="ru-RU" dirty="0" smtClean="0"/>
              <a:t>на экране</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22</a:t>
            </a:fld>
            <a:endParaRPr lang="en-US" dirty="0"/>
          </a:p>
        </p:txBody>
      </p:sp>
    </p:spTree>
    <p:extLst>
      <p:ext uri="{BB962C8B-B14F-4D97-AF65-F5344CB8AC3E}">
        <p14:creationId xmlns:p14="http://schemas.microsoft.com/office/powerpoint/2010/main" val="5609387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Масштабируемая область</a:t>
            </a:r>
            <a:endParaRPr lang="en-GB" dirty="0"/>
          </a:p>
        </p:txBody>
      </p:sp>
      <p:sp>
        <p:nvSpPr>
          <p:cNvPr id="29699" name="Content Placeholder 2"/>
          <p:cNvSpPr>
            <a:spLocks noGrp="1"/>
          </p:cNvSpPr>
          <p:nvPr>
            <p:ph idx="1"/>
          </p:nvPr>
        </p:nvSpPr>
        <p:spPr>
          <a:xfrm>
            <a:off x="457200" y="3214686"/>
            <a:ext cx="8229600" cy="3102388"/>
          </a:xfrm>
        </p:spPr>
        <p:txBody>
          <a:bodyPr/>
          <a:lstStyle/>
          <a:p>
            <a:r>
              <a:rPr lang="ru-RU" dirty="0" smtClean="0"/>
              <a:t>Этот код создаёт квадратную область, размер которой равен 1/20 ширины экрана</a:t>
            </a:r>
          </a:p>
          <a:p>
            <a:r>
              <a:rPr lang="ru-RU" dirty="0" smtClean="0"/>
              <a:t>При изменении размера экрана использующий эту область объект будет выглядеть одинаково</a:t>
            </a:r>
            <a:endParaRPr lang="en-GB" dirty="0" smtClean="0"/>
          </a:p>
        </p:txBody>
      </p:sp>
      <p:sp>
        <p:nvSpPr>
          <p:cNvPr id="29702" name="Rectangle 4"/>
          <p:cNvSpPr>
            <a:spLocks noChangeArrowheads="1"/>
          </p:cNvSpPr>
          <p:nvPr/>
        </p:nvSpPr>
        <p:spPr bwMode="invGray">
          <a:xfrm>
            <a:off x="477838" y="1500174"/>
            <a:ext cx="8105775" cy="1384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err="1">
                <a:solidFill>
                  <a:prstClr val="black"/>
                </a:solidFill>
                <a:latin typeface="Consolas"/>
              </a:rPr>
              <a:t>ballRectangle</a:t>
            </a:r>
            <a:r>
              <a:rPr lang="en-GB" dirty="0">
                <a:solidFill>
                  <a:prstClr val="black"/>
                </a:solidFill>
                <a:latin typeface="Consolas"/>
              </a:rPr>
              <a:t> =</a:t>
            </a:r>
            <a:r>
              <a:rPr lang="en-GB" dirty="0">
                <a:latin typeface="Consolas"/>
              </a:rPr>
              <a:t> </a:t>
            </a:r>
            <a:r>
              <a:rPr lang="en-GB" dirty="0">
                <a:solidFill>
                  <a:srgbClr val="0000FF"/>
                </a:solidFill>
                <a:latin typeface="Consolas"/>
              </a:rPr>
              <a:t>new</a:t>
            </a:r>
            <a:r>
              <a:rPr lang="en-GB" dirty="0">
                <a:solidFill>
                  <a:prstClr val="black"/>
                </a:solidFill>
                <a:latin typeface="Consolas"/>
              </a:rPr>
              <a:t> </a:t>
            </a:r>
            <a:r>
              <a:rPr lang="en-GB" dirty="0">
                <a:solidFill>
                  <a:srgbClr val="2B91AF"/>
                </a:solidFill>
                <a:latin typeface="Consolas"/>
              </a:rPr>
              <a:t>Rectangle</a:t>
            </a:r>
            <a:r>
              <a:rPr lang="en-GB" dirty="0">
                <a:solidFill>
                  <a:prstClr val="black"/>
                </a:solidFill>
                <a:latin typeface="Consolas"/>
              </a:rPr>
              <a:t>(</a:t>
            </a:r>
          </a:p>
          <a:p>
            <a:r>
              <a:rPr lang="en-GB" dirty="0">
                <a:solidFill>
                  <a:prstClr val="black"/>
                </a:solidFill>
                <a:latin typeface="Consolas"/>
              </a:rPr>
              <a:t>    0, 0,</a:t>
            </a:r>
          </a:p>
          <a:p>
            <a:r>
              <a:rPr lang="en-GB" dirty="0">
                <a:solidFill>
                  <a:prstClr val="black"/>
                </a:solidFill>
                <a:latin typeface="Consolas"/>
              </a:rPr>
              <a:t>    </a:t>
            </a:r>
            <a:r>
              <a:rPr lang="en-GB" dirty="0" err="1">
                <a:solidFill>
                  <a:prstClr val="black"/>
                </a:solidFill>
                <a:latin typeface="Consolas"/>
              </a:rPr>
              <a:t>GraphicsDevice.Viewport.Width</a:t>
            </a:r>
            <a:r>
              <a:rPr lang="en-GB" dirty="0">
                <a:solidFill>
                  <a:prstClr val="black"/>
                </a:solidFill>
                <a:latin typeface="Consolas"/>
              </a:rPr>
              <a:t> / 20,</a:t>
            </a:r>
          </a:p>
          <a:p>
            <a:r>
              <a:rPr lang="en-GB" dirty="0">
                <a:solidFill>
                  <a:prstClr val="black"/>
                </a:solidFill>
                <a:latin typeface="Consolas"/>
              </a:rPr>
              <a:t>    </a:t>
            </a:r>
            <a:r>
              <a:rPr lang="en-GB" dirty="0" err="1" smtClean="0">
                <a:solidFill>
                  <a:prstClr val="black"/>
                </a:solidFill>
                <a:latin typeface="Consolas"/>
              </a:rPr>
              <a:t>GraphicsDevice.Viewport.Width</a:t>
            </a:r>
            <a:r>
              <a:rPr lang="en-GB" dirty="0" smtClean="0">
                <a:solidFill>
                  <a:prstClr val="black"/>
                </a:solidFill>
                <a:latin typeface="Consolas"/>
              </a:rPr>
              <a:t> </a:t>
            </a:r>
            <a:r>
              <a:rPr lang="en-GB" dirty="0">
                <a:solidFill>
                  <a:prstClr val="black"/>
                </a:solidFill>
                <a:latin typeface="Consolas"/>
              </a:rPr>
              <a:t>/ 20);</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23</a:t>
            </a:fld>
            <a:endParaRPr lang="en-US" dirty="0"/>
          </a:p>
        </p:txBody>
      </p:sp>
    </p:spTree>
    <p:extLst>
      <p:ext uri="{BB962C8B-B14F-4D97-AF65-F5344CB8AC3E}">
        <p14:creationId xmlns:p14="http://schemas.microsoft.com/office/powerpoint/2010/main" val="16861436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Метод </a:t>
            </a:r>
            <a:r>
              <a:rPr lang="en-GB" dirty="0" smtClean="0"/>
              <a:t>Update</a:t>
            </a:r>
            <a:endParaRPr lang="en-GB" dirty="0"/>
          </a:p>
        </p:txBody>
      </p:sp>
      <p:sp>
        <p:nvSpPr>
          <p:cNvPr id="31747" name="Content Placeholder 2"/>
          <p:cNvSpPr>
            <a:spLocks noGrp="1"/>
          </p:cNvSpPr>
          <p:nvPr>
            <p:ph idx="1"/>
          </p:nvPr>
        </p:nvSpPr>
        <p:spPr>
          <a:xfrm>
            <a:off x="457200" y="3408349"/>
            <a:ext cx="8229600" cy="2603790"/>
          </a:xfrm>
        </p:spPr>
        <p:txBody>
          <a:bodyPr/>
          <a:lstStyle/>
          <a:p>
            <a:r>
              <a:rPr lang="ru-RU" dirty="0" smtClean="0"/>
              <a:t>Метод</a:t>
            </a:r>
            <a:r>
              <a:rPr lang="en-GB" dirty="0" smtClean="0"/>
              <a:t> </a:t>
            </a:r>
            <a:r>
              <a:rPr lang="en-GB" dirty="0" smtClean="0">
                <a:latin typeface="Consolas" pitchFamily="49" charset="0"/>
                <a:cs typeface="Consolas" pitchFamily="49" charset="0"/>
              </a:rPr>
              <a:t>Update</a:t>
            </a:r>
            <a:r>
              <a:rPr lang="en-GB" dirty="0" smtClean="0"/>
              <a:t> </a:t>
            </a:r>
            <a:r>
              <a:rPr lang="ru-RU" dirty="0" smtClean="0"/>
              <a:t>автоматически вызывается с частотой</a:t>
            </a:r>
            <a:r>
              <a:rPr lang="en-GB" dirty="0" smtClean="0"/>
              <a:t> 30 </a:t>
            </a:r>
            <a:r>
              <a:rPr lang="ru-RU" dirty="0" smtClean="0"/>
              <a:t>раз в секунду во время работы игры</a:t>
            </a:r>
            <a:endParaRPr lang="en-GB" dirty="0" smtClean="0"/>
          </a:p>
          <a:p>
            <a:r>
              <a:rPr lang="ru-RU" dirty="0" smtClean="0"/>
              <a:t>Этот метод предназначен для управления игровым миром</a:t>
            </a:r>
            <a:endParaRPr lang="en-GB" dirty="0" smtClean="0"/>
          </a:p>
        </p:txBody>
      </p:sp>
      <p:sp>
        <p:nvSpPr>
          <p:cNvPr id="31750" name="Rectangle 4"/>
          <p:cNvSpPr>
            <a:spLocks noChangeArrowheads="1"/>
          </p:cNvSpPr>
          <p:nvPr/>
        </p:nvSpPr>
        <p:spPr bwMode="invGray">
          <a:xfrm>
            <a:off x="581025" y="1062990"/>
            <a:ext cx="8105775" cy="2345359"/>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Update(</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a:solidFill>
                  <a:srgbClr val="008000"/>
                </a:solidFill>
                <a:latin typeface="Consolas"/>
              </a:rPr>
              <a:t>// </a:t>
            </a:r>
            <a:r>
              <a:rPr lang="ru-RU" dirty="0" smtClean="0">
                <a:solidFill>
                  <a:srgbClr val="008000"/>
                </a:solidFill>
                <a:latin typeface="Consolas"/>
              </a:rPr>
              <a:t>сюда нужно добавить код для обновления изображения</a:t>
            </a:r>
            <a:endParaRPr lang="en-GB" dirty="0">
              <a:solidFill>
                <a:prstClr val="black"/>
              </a:solidFill>
              <a:latin typeface="Consolas"/>
            </a:endParaRPr>
          </a:p>
          <a:p>
            <a:endParaRPr lang="en-GB" dirty="0">
              <a:solidFill>
                <a:prstClr val="black"/>
              </a:solidFill>
              <a:latin typeface="Consolas"/>
            </a:endParaRPr>
          </a:p>
          <a:p>
            <a:r>
              <a:rPr lang="en-GB" dirty="0">
                <a:solidFill>
                  <a:prstClr val="black"/>
                </a:solidFill>
                <a:latin typeface="Consolas"/>
              </a:rPr>
              <a:t>    </a:t>
            </a:r>
            <a:r>
              <a:rPr lang="en-GB" dirty="0" err="1">
                <a:solidFill>
                  <a:srgbClr val="0000FF"/>
                </a:solidFill>
                <a:latin typeface="Consolas"/>
              </a:rPr>
              <a:t>base</a:t>
            </a:r>
            <a:r>
              <a:rPr lang="en-GB" dirty="0" err="1">
                <a:solidFill>
                  <a:prstClr val="black"/>
                </a:solidFill>
                <a:latin typeface="Consolas"/>
              </a:rPr>
              <a:t>.Update</a:t>
            </a:r>
            <a:r>
              <a:rPr lang="en-GB" dirty="0">
                <a:solidFill>
                  <a:prstClr val="black"/>
                </a:solidFill>
                <a:latin typeface="Consolas"/>
              </a:rPr>
              <a:t>(</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24</a:t>
            </a:fld>
            <a:endParaRPr lang="en-US" dirty="0"/>
          </a:p>
        </p:txBody>
      </p:sp>
    </p:spTree>
    <p:extLst>
      <p:ext uri="{BB962C8B-B14F-4D97-AF65-F5344CB8AC3E}">
        <p14:creationId xmlns:p14="http://schemas.microsoft.com/office/powerpoint/2010/main" val="413833430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Пример метода </a:t>
            </a:r>
            <a:r>
              <a:rPr lang="en-GB" dirty="0" smtClean="0"/>
              <a:t>Update</a:t>
            </a:r>
            <a:endParaRPr lang="en-GB" dirty="0"/>
          </a:p>
        </p:txBody>
      </p:sp>
      <p:sp>
        <p:nvSpPr>
          <p:cNvPr id="31747" name="Content Placeholder 2"/>
          <p:cNvSpPr>
            <a:spLocks noGrp="1"/>
          </p:cNvSpPr>
          <p:nvPr>
            <p:ph idx="1"/>
          </p:nvPr>
        </p:nvSpPr>
        <p:spPr>
          <a:xfrm>
            <a:off x="457200" y="3500437"/>
            <a:ext cx="8229600" cy="2603790"/>
          </a:xfrm>
        </p:spPr>
        <p:txBody>
          <a:bodyPr/>
          <a:lstStyle/>
          <a:p>
            <a:r>
              <a:rPr lang="ru-RU" dirty="0" smtClean="0"/>
              <a:t>При каждом вызове этого метода увеличиваются значения координат</a:t>
            </a:r>
            <a:r>
              <a:rPr lang="en-GB" dirty="0" smtClean="0"/>
              <a:t> X </a:t>
            </a:r>
            <a:r>
              <a:rPr lang="ru-RU" dirty="0" smtClean="0"/>
              <a:t>и</a:t>
            </a:r>
            <a:r>
              <a:rPr lang="en-GB" dirty="0" smtClean="0"/>
              <a:t> Y </a:t>
            </a:r>
            <a:r>
              <a:rPr lang="ru-RU" dirty="0" smtClean="0"/>
              <a:t>объекта</a:t>
            </a:r>
          </a:p>
          <a:p>
            <a:r>
              <a:rPr lang="ru-RU" dirty="0" smtClean="0"/>
              <a:t>Это приводит к его перемещению</a:t>
            </a:r>
            <a:br>
              <a:rPr lang="ru-RU" dirty="0" smtClean="0"/>
            </a:br>
            <a:r>
              <a:rPr lang="ru-RU" dirty="0" smtClean="0"/>
              <a:t>по экрану</a:t>
            </a:r>
            <a:endParaRPr lang="en-GB" dirty="0" smtClean="0"/>
          </a:p>
        </p:txBody>
      </p:sp>
      <p:sp>
        <p:nvSpPr>
          <p:cNvPr id="31750" name="Rectangle 4"/>
          <p:cNvSpPr>
            <a:spLocks noChangeArrowheads="1"/>
          </p:cNvSpPr>
          <p:nvPr/>
        </p:nvSpPr>
        <p:spPr bwMode="invGray">
          <a:xfrm>
            <a:off x="477838" y="1154431"/>
            <a:ext cx="8105775" cy="213169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Update(</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r>
              <a:rPr lang="en-GB" dirty="0" smtClean="0">
                <a:solidFill>
                  <a:prstClr val="black"/>
                </a:solidFill>
                <a:latin typeface="Consolas"/>
              </a:rPr>
              <a:t>    </a:t>
            </a:r>
            <a:r>
              <a:rPr lang="en-GB" dirty="0" err="1" smtClean="0">
                <a:solidFill>
                  <a:prstClr val="black"/>
                </a:solidFill>
                <a:latin typeface="Consolas"/>
              </a:rPr>
              <a:t>ballRectangle.X</a:t>
            </a:r>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ballRectangle.Y</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srgbClr val="0000FF"/>
                </a:solidFill>
                <a:latin typeface="Consolas"/>
              </a:rPr>
              <a:t>base</a:t>
            </a:r>
            <a:r>
              <a:rPr lang="en-GB" dirty="0" err="1">
                <a:solidFill>
                  <a:prstClr val="black"/>
                </a:solidFill>
                <a:latin typeface="Consolas"/>
              </a:rPr>
              <a:t>.Update</a:t>
            </a:r>
            <a:r>
              <a:rPr lang="en-GB" dirty="0">
                <a:solidFill>
                  <a:prstClr val="black"/>
                </a:solidFill>
                <a:latin typeface="Consolas"/>
              </a:rPr>
              <a:t>(</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25</a:t>
            </a:fld>
            <a:endParaRPr lang="en-US" dirty="0"/>
          </a:p>
        </p:txBody>
      </p:sp>
    </p:spTree>
    <p:extLst>
      <p:ext uri="{BB962C8B-B14F-4D97-AF65-F5344CB8AC3E}">
        <p14:creationId xmlns:p14="http://schemas.microsoft.com/office/powerpoint/2010/main" val="15912976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Краткие итоги</a:t>
            </a:r>
            <a:endParaRPr lang="en-GB" dirty="0"/>
          </a:p>
        </p:txBody>
      </p:sp>
      <p:sp>
        <p:nvSpPr>
          <p:cNvPr id="37891" name="Content Placeholder 2"/>
          <p:cNvSpPr>
            <a:spLocks noGrp="1"/>
          </p:cNvSpPr>
          <p:nvPr>
            <p:ph idx="1"/>
          </p:nvPr>
        </p:nvSpPr>
        <p:spPr>
          <a:xfrm>
            <a:off x="380770" y="1371600"/>
            <a:ext cx="8363938" cy="4321183"/>
          </a:xfrm>
        </p:spPr>
        <p:txBody>
          <a:bodyPr/>
          <a:lstStyle/>
          <a:p>
            <a:r>
              <a:rPr lang="en-GB" dirty="0" smtClean="0"/>
              <a:t>XNA </a:t>
            </a:r>
            <a:r>
              <a:rPr lang="ru-RU" dirty="0" smtClean="0"/>
              <a:t>используется для создания игр</a:t>
            </a:r>
            <a:endParaRPr lang="en-GB" dirty="0" smtClean="0"/>
          </a:p>
          <a:p>
            <a:r>
              <a:rPr lang="ru-RU" dirty="0" smtClean="0"/>
              <a:t>Создавать игры можно в</a:t>
            </a:r>
            <a:r>
              <a:rPr lang="en-GB" dirty="0" smtClean="0"/>
              <a:t> Visual Studio </a:t>
            </a:r>
          </a:p>
          <a:p>
            <a:r>
              <a:rPr lang="ru-RU" dirty="0" smtClean="0"/>
              <a:t>Игра содержит методы</a:t>
            </a:r>
            <a:br>
              <a:rPr lang="ru-RU" dirty="0" smtClean="0"/>
            </a:br>
            <a:r>
              <a:rPr lang="ru-RU" dirty="0" smtClean="0"/>
              <a:t>для инициализации, обновления и </a:t>
            </a:r>
            <a:r>
              <a:rPr lang="ru-RU" dirty="0" err="1" smtClean="0"/>
              <a:t>отрисовки</a:t>
            </a:r>
            <a:r>
              <a:rPr lang="ru-RU" dirty="0" smtClean="0"/>
              <a:t> изображения</a:t>
            </a:r>
          </a:p>
          <a:p>
            <a:r>
              <a:rPr lang="ru-RU" dirty="0" smtClean="0"/>
              <a:t>Игровые объекты хранятся в виде набора текстур и прямоугольников, в которые эти текстуры вписаны</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26</a:t>
            </a:fld>
            <a:endParaRPr lang="en-US" dirty="0"/>
          </a:p>
        </p:txBody>
      </p:sp>
    </p:spTree>
    <p:extLst>
      <p:ext uri="{BB962C8B-B14F-4D97-AF65-F5344CB8AC3E}">
        <p14:creationId xmlns:p14="http://schemas.microsoft.com/office/powerpoint/2010/main" val="104059570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7</a:t>
            </a:r>
            <a:r>
              <a:rPr lang="en-GB" dirty="0" smtClean="0"/>
              <a:t>.2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Создание игрового </a:t>
            </a:r>
            <a:r>
              <a:rPr lang="ru-RU" dirty="0" smtClean="0"/>
              <a:t>мира</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27</a:t>
            </a:fld>
            <a:endParaRPr lang="en-US" dirty="0"/>
          </a:p>
        </p:txBody>
      </p:sp>
    </p:spTree>
    <p:extLst>
      <p:ext uri="{BB962C8B-B14F-4D97-AF65-F5344CB8AC3E}">
        <p14:creationId xmlns:p14="http://schemas.microsoft.com/office/powerpoint/2010/main" val="1682465084"/>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434786"/>
          </a:xfrm>
        </p:spPr>
        <p:txBody>
          <a:bodyPr>
            <a:spAutoFit/>
          </a:bodyPr>
          <a:lstStyle/>
          <a:p>
            <a:r>
              <a:rPr lang="ru-RU" dirty="0" smtClean="0"/>
              <a:t>Управление перемещением спрайта</a:t>
            </a:r>
            <a:endParaRPr lang="en-GB" dirty="0" smtClean="0"/>
          </a:p>
          <a:p>
            <a:r>
              <a:rPr lang="ru-RU" dirty="0" smtClean="0"/>
              <a:t>Создание нескольких спрайтов</a:t>
            </a:r>
            <a:endParaRPr lang="en-GB" dirty="0" smtClean="0"/>
          </a:p>
          <a:p>
            <a:r>
              <a:rPr lang="ru-RU" dirty="0"/>
              <a:t>Управление объектами с помощью сенсорного экрана</a:t>
            </a:r>
            <a:endParaRPr lang="en-GB" dirty="0" smtClean="0"/>
          </a:p>
          <a:p>
            <a:r>
              <a:rPr lang="ru-RU" dirty="0" smtClean="0"/>
              <a:t>Обнаружение столкновений</a:t>
            </a:r>
          </a:p>
          <a:p>
            <a:r>
              <a:rPr lang="ru-RU" dirty="0" smtClean="0"/>
              <a:t>Вывод текста</a:t>
            </a:r>
            <a:r>
              <a:rPr lang="en-US" dirty="0" smtClean="0"/>
              <a:t> </a:t>
            </a:r>
            <a:r>
              <a:rPr lang="ru-RU" dirty="0" smtClean="0"/>
              <a:t>на экран</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28</a:t>
            </a:fld>
            <a:endParaRPr lang="en-US" dirty="0"/>
          </a:p>
        </p:txBody>
      </p:sp>
    </p:spTree>
    <p:extLst>
      <p:ext uri="{BB962C8B-B14F-4D97-AF65-F5344CB8AC3E}">
        <p14:creationId xmlns:p14="http://schemas.microsoft.com/office/powerpoint/2010/main" val="128133954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движением объекта</a:t>
            </a:r>
            <a:endParaRPr lang="en-GB" dirty="0"/>
          </a:p>
        </p:txBody>
      </p:sp>
      <p:sp>
        <p:nvSpPr>
          <p:cNvPr id="3" name="Content Placeholder 2"/>
          <p:cNvSpPr>
            <a:spLocks noGrp="1"/>
          </p:cNvSpPr>
          <p:nvPr>
            <p:ph idx="1"/>
          </p:nvPr>
        </p:nvSpPr>
        <p:spPr>
          <a:xfrm>
            <a:off x="292100" y="2870723"/>
            <a:ext cx="8562974" cy="3102388"/>
          </a:xfrm>
        </p:spPr>
        <p:txBody>
          <a:bodyPr/>
          <a:lstStyle/>
          <a:p>
            <a:r>
              <a:rPr lang="ru-RU" dirty="0" smtClean="0"/>
              <a:t>Класс</a:t>
            </a:r>
            <a:r>
              <a:rPr lang="en-GB" dirty="0" smtClean="0"/>
              <a:t> </a:t>
            </a:r>
            <a:r>
              <a:rPr lang="en-GB" dirty="0">
                <a:latin typeface="Consolas" pitchFamily="49" charset="0"/>
                <a:cs typeface="Consolas" pitchFamily="49" charset="0"/>
              </a:rPr>
              <a:t>Rectangle</a:t>
            </a:r>
            <a:r>
              <a:rPr lang="en-GB" dirty="0" smtClean="0"/>
              <a:t> </a:t>
            </a:r>
            <a:r>
              <a:rPr lang="ru-RU" dirty="0" smtClean="0"/>
              <a:t>содержит целочисленные свойства для указания положения прямоугольника</a:t>
            </a:r>
          </a:p>
          <a:p>
            <a:r>
              <a:rPr lang="ru-RU" dirty="0" smtClean="0"/>
              <a:t>Для более точного контроля над движением объекта можно использовать вещественные переменные</a:t>
            </a:r>
          </a:p>
        </p:txBody>
      </p:sp>
      <p:sp>
        <p:nvSpPr>
          <p:cNvPr id="5" name="Rectangle 4"/>
          <p:cNvSpPr>
            <a:spLocks noChangeArrowheads="1"/>
          </p:cNvSpPr>
          <p:nvPr/>
        </p:nvSpPr>
        <p:spPr bwMode="invGray">
          <a:xfrm>
            <a:off x="511189" y="1123507"/>
            <a:ext cx="8105775" cy="173822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US" dirty="0" smtClean="0">
                <a:solidFill>
                  <a:srgbClr val="0000FF"/>
                </a:solidFill>
                <a:latin typeface="Consolas"/>
              </a:rPr>
              <a:t>float</a:t>
            </a:r>
            <a:r>
              <a:rPr lang="en-GB" dirty="0" smtClean="0">
                <a:solidFill>
                  <a:prstClr val="black"/>
                </a:solidFill>
                <a:latin typeface="Consolas"/>
              </a:rPr>
              <a:t> </a:t>
            </a:r>
            <a:r>
              <a:rPr lang="en-GB" dirty="0" err="1" smtClean="0">
                <a:solidFill>
                  <a:prstClr val="black"/>
                </a:solidFill>
                <a:latin typeface="Consolas"/>
              </a:rPr>
              <a:t>ballX</a:t>
            </a:r>
            <a:r>
              <a:rPr lang="en-GB" dirty="0" smtClean="0">
                <a:solidFill>
                  <a:prstClr val="black"/>
                </a:solidFill>
                <a:latin typeface="Consolas"/>
              </a:rPr>
              <a:t> = 0;</a:t>
            </a:r>
            <a:endParaRPr lang="en-GB" dirty="0">
              <a:solidFill>
                <a:prstClr val="black"/>
              </a:solidFill>
              <a:latin typeface="Consolas"/>
            </a:endParaRPr>
          </a:p>
          <a:p>
            <a:r>
              <a:rPr lang="en-US" dirty="0">
                <a:solidFill>
                  <a:srgbClr val="0000FF"/>
                </a:solidFill>
                <a:latin typeface="Consolas"/>
              </a:rPr>
              <a:t>float</a:t>
            </a:r>
            <a:r>
              <a:rPr lang="en-GB" dirty="0">
                <a:solidFill>
                  <a:prstClr val="black"/>
                </a:solidFill>
                <a:latin typeface="Consolas"/>
              </a:rPr>
              <a:t> </a:t>
            </a:r>
            <a:r>
              <a:rPr lang="en-GB" dirty="0" err="1" smtClean="0">
                <a:solidFill>
                  <a:prstClr val="black"/>
                </a:solidFill>
                <a:latin typeface="Consolas"/>
              </a:rPr>
              <a:t>ballY</a:t>
            </a:r>
            <a:r>
              <a:rPr lang="en-GB" dirty="0" smtClean="0">
                <a:solidFill>
                  <a:prstClr val="black"/>
                </a:solidFill>
                <a:latin typeface="Consolas"/>
              </a:rPr>
              <a:t> </a:t>
            </a:r>
            <a:r>
              <a:rPr lang="en-GB" dirty="0">
                <a:solidFill>
                  <a:prstClr val="black"/>
                </a:solidFill>
                <a:latin typeface="Consolas"/>
              </a:rPr>
              <a:t>= 0</a:t>
            </a:r>
            <a:r>
              <a:rPr lang="en-GB" dirty="0" smtClean="0">
                <a:solidFill>
                  <a:prstClr val="black"/>
                </a:solidFill>
                <a:latin typeface="Consolas"/>
              </a:rPr>
              <a:t>;</a:t>
            </a:r>
            <a:endParaRPr lang="ru-RU" dirty="0" smtClean="0">
              <a:solidFill>
                <a:prstClr val="black"/>
              </a:solidFill>
              <a:latin typeface="Consolas"/>
            </a:endParaRPr>
          </a:p>
          <a:p>
            <a:endParaRPr lang="ru-RU" dirty="0" smtClean="0">
              <a:solidFill>
                <a:prstClr val="black"/>
              </a:solidFill>
              <a:latin typeface="Consolas"/>
            </a:endParaRPr>
          </a:p>
          <a:p>
            <a:r>
              <a:rPr lang="en-GB" dirty="0" err="1">
                <a:solidFill>
                  <a:prstClr val="black"/>
                </a:solidFill>
                <a:latin typeface="Consolas"/>
              </a:rPr>
              <a:t>ballRectangle.X</a:t>
            </a:r>
            <a:r>
              <a:rPr lang="en-GB" dirty="0">
                <a:solidFill>
                  <a:prstClr val="black"/>
                </a:solidFill>
                <a:latin typeface="Consolas"/>
              </a:rPr>
              <a:t> =</a:t>
            </a:r>
            <a:r>
              <a:rPr lang="en-GB" dirty="0">
                <a:latin typeface="Consolas"/>
              </a:rPr>
              <a:t> (</a:t>
            </a:r>
            <a:r>
              <a:rPr lang="en-GB" dirty="0" err="1">
                <a:solidFill>
                  <a:srgbClr val="0000FF"/>
                </a:solidFill>
                <a:latin typeface="Consolas"/>
              </a:rPr>
              <a:t>int</a:t>
            </a:r>
            <a:r>
              <a:rPr lang="en-GB" dirty="0">
                <a:solidFill>
                  <a:prstClr val="black"/>
                </a:solidFill>
                <a:latin typeface="Consolas"/>
              </a:rPr>
              <a:t>)(</a:t>
            </a:r>
            <a:r>
              <a:rPr lang="en-GB" dirty="0" err="1">
                <a:solidFill>
                  <a:prstClr val="black"/>
                </a:solidFill>
                <a:latin typeface="Consolas"/>
              </a:rPr>
              <a:t>ballX</a:t>
            </a:r>
            <a:r>
              <a:rPr lang="en-GB" dirty="0">
                <a:solidFill>
                  <a:prstClr val="black"/>
                </a:solidFill>
                <a:latin typeface="Consolas"/>
              </a:rPr>
              <a:t> + 0.5f);</a:t>
            </a:r>
          </a:p>
          <a:p>
            <a:r>
              <a:rPr lang="en-GB" dirty="0" err="1">
                <a:solidFill>
                  <a:prstClr val="black"/>
                </a:solidFill>
                <a:latin typeface="Consolas"/>
              </a:rPr>
              <a:t>ballRectangle.Y</a:t>
            </a:r>
            <a:r>
              <a:rPr lang="en-GB" dirty="0">
                <a:solidFill>
                  <a:prstClr val="black"/>
                </a:solidFill>
                <a:latin typeface="Consolas"/>
              </a:rPr>
              <a:t> = (</a:t>
            </a:r>
            <a:r>
              <a:rPr lang="en-GB" dirty="0" err="1">
                <a:solidFill>
                  <a:srgbClr val="0000FF"/>
                </a:solidFill>
                <a:latin typeface="Consolas"/>
              </a:rPr>
              <a:t>int</a:t>
            </a:r>
            <a:r>
              <a:rPr lang="en-GB" dirty="0">
                <a:solidFill>
                  <a:prstClr val="black"/>
                </a:solidFill>
                <a:latin typeface="Consolas"/>
              </a:rPr>
              <a:t>)(</a:t>
            </a:r>
            <a:r>
              <a:rPr lang="en-GB" dirty="0" err="1">
                <a:solidFill>
                  <a:prstClr val="black"/>
                </a:solidFill>
                <a:latin typeface="Consolas"/>
              </a:rPr>
              <a:t>ballY</a:t>
            </a:r>
            <a:r>
              <a:rPr lang="en-GB" dirty="0">
                <a:solidFill>
                  <a:prstClr val="black"/>
                </a:solidFill>
                <a:latin typeface="Consolas"/>
              </a:rPr>
              <a:t> + 0.5f);</a:t>
            </a:r>
          </a:p>
        </p:txBody>
      </p:sp>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11706247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2825389"/>
          </a:xfrm>
        </p:spPr>
        <p:txBody>
          <a:bodyPr>
            <a:spAutoFit/>
          </a:bodyPr>
          <a:lstStyle/>
          <a:p>
            <a:r>
              <a:rPr lang="ru-RU" dirty="0" smtClean="0"/>
              <a:t>Введение в</a:t>
            </a:r>
            <a:r>
              <a:rPr lang="en-GB" dirty="0" smtClean="0"/>
              <a:t> XNA</a:t>
            </a:r>
          </a:p>
          <a:p>
            <a:r>
              <a:rPr lang="ru-RU" dirty="0" smtClean="0"/>
              <a:t>Класс</a:t>
            </a:r>
            <a:r>
              <a:rPr lang="en-GB" dirty="0" smtClean="0"/>
              <a:t> XNA </a:t>
            </a:r>
            <a:r>
              <a:rPr lang="en-GB" dirty="0" smtClean="0">
                <a:latin typeface="Consolas" pitchFamily="49" charset="0"/>
                <a:cs typeface="Consolas" pitchFamily="49" charset="0"/>
              </a:rPr>
              <a:t>Game</a:t>
            </a:r>
          </a:p>
          <a:p>
            <a:r>
              <a:rPr lang="ru-RU" dirty="0" smtClean="0"/>
              <a:t>Добавление и управление игровыми ресурсами</a:t>
            </a:r>
          </a:p>
          <a:p>
            <a:r>
              <a:rPr lang="ru-RU" dirty="0" smtClean="0"/>
              <a:t>Создание и </a:t>
            </a:r>
            <a:r>
              <a:rPr lang="ru-RU" dirty="0" err="1" smtClean="0"/>
              <a:t>отрисовка</a:t>
            </a:r>
            <a:r>
              <a:rPr lang="ru-RU" dirty="0" smtClean="0"/>
              <a:t> спрайтов</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925485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Перемещение объекта</a:t>
            </a:r>
            <a:endParaRPr lang="en-GB" dirty="0"/>
          </a:p>
        </p:txBody>
      </p:sp>
      <p:sp>
        <p:nvSpPr>
          <p:cNvPr id="3" name="Content Placeholder 2"/>
          <p:cNvSpPr>
            <a:spLocks noGrp="1"/>
          </p:cNvSpPr>
          <p:nvPr>
            <p:ph idx="1"/>
          </p:nvPr>
        </p:nvSpPr>
        <p:spPr>
          <a:xfrm>
            <a:off x="292100" y="2215742"/>
            <a:ext cx="8562974" cy="4210383"/>
          </a:xfrm>
        </p:spPr>
        <p:txBody>
          <a:bodyPr/>
          <a:lstStyle/>
          <a:p>
            <a:r>
              <a:rPr lang="ru-RU" dirty="0" smtClean="0"/>
              <a:t>В методе</a:t>
            </a:r>
            <a:r>
              <a:rPr lang="en-GB" dirty="0" smtClean="0"/>
              <a:t> </a:t>
            </a:r>
            <a:r>
              <a:rPr lang="en-GB" dirty="0">
                <a:latin typeface="Consolas" pitchFamily="49" charset="0"/>
                <a:cs typeface="Consolas" pitchFamily="49" charset="0"/>
              </a:rPr>
              <a:t>Update</a:t>
            </a:r>
            <a:r>
              <a:rPr lang="en-GB" dirty="0" smtClean="0"/>
              <a:t> </a:t>
            </a:r>
            <a:r>
              <a:rPr lang="ru-RU" dirty="0" smtClean="0"/>
              <a:t>изменяются значения переменных, которые хранят координаты объекта</a:t>
            </a:r>
            <a:endParaRPr lang="en-GB" dirty="0" smtClean="0"/>
          </a:p>
          <a:p>
            <a:r>
              <a:rPr lang="ru-RU" dirty="0" smtClean="0"/>
              <a:t>При следующем вызове метода</a:t>
            </a:r>
            <a:r>
              <a:rPr lang="en-GB" dirty="0" smtClean="0"/>
              <a:t> </a:t>
            </a:r>
            <a:r>
              <a:rPr lang="en-GB" dirty="0" smtClean="0">
                <a:latin typeface="Consolas" pitchFamily="49" charset="0"/>
                <a:cs typeface="Consolas" pitchFamily="49" charset="0"/>
              </a:rPr>
              <a:t>Draw</a:t>
            </a:r>
            <a:r>
              <a:rPr lang="en-GB" dirty="0" smtClean="0"/>
              <a:t> </a:t>
            </a:r>
            <a:r>
              <a:rPr lang="ru-RU" dirty="0" smtClean="0"/>
              <a:t>объект будет </a:t>
            </a:r>
            <a:r>
              <a:rPr lang="ru-RU" dirty="0" err="1" smtClean="0"/>
              <a:t>отрисован</a:t>
            </a:r>
            <a:r>
              <a:rPr lang="ru-RU" dirty="0" smtClean="0"/>
              <a:t> в другом месте экрана</a:t>
            </a:r>
          </a:p>
          <a:p>
            <a:r>
              <a:rPr lang="ru-RU" dirty="0" smtClean="0"/>
              <a:t>Переменные </a:t>
            </a:r>
            <a:r>
              <a:rPr lang="en-GB" dirty="0" err="1">
                <a:latin typeface="Consolas" pitchFamily="49" charset="0"/>
                <a:cs typeface="Consolas" pitchFamily="49" charset="0"/>
              </a:rPr>
              <a:t>ballXSpeed</a:t>
            </a:r>
            <a:r>
              <a:rPr lang="ru-RU" dirty="0" smtClean="0"/>
              <a:t> и </a:t>
            </a:r>
            <a:r>
              <a:rPr lang="en-GB" dirty="0" err="1" smtClean="0">
                <a:latin typeface="Consolas" pitchFamily="49" charset="0"/>
                <a:cs typeface="Consolas" pitchFamily="49" charset="0"/>
              </a:rPr>
              <a:t>ballYSpeed</a:t>
            </a:r>
            <a:r>
              <a:rPr lang="ru-RU" dirty="0" smtClean="0"/>
              <a:t> содержат значения скорости перемещения объекта по соответствующей координате</a:t>
            </a:r>
            <a:endParaRPr lang="en-GB" dirty="0" smtClean="0"/>
          </a:p>
        </p:txBody>
      </p:sp>
      <p:sp>
        <p:nvSpPr>
          <p:cNvPr id="4" name="Rectangle 4"/>
          <p:cNvSpPr>
            <a:spLocks noChangeArrowheads="1"/>
          </p:cNvSpPr>
          <p:nvPr/>
        </p:nvSpPr>
        <p:spPr bwMode="invGray">
          <a:xfrm>
            <a:off x="494253" y="1145105"/>
            <a:ext cx="8105775" cy="10142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err="1">
                <a:solidFill>
                  <a:srgbClr val="333333"/>
                </a:solidFill>
                <a:latin typeface="Consolas"/>
              </a:rPr>
              <a:t>ballX</a:t>
            </a:r>
            <a:r>
              <a:rPr lang="en-GB" dirty="0">
                <a:solidFill>
                  <a:srgbClr val="333333"/>
                </a:solidFill>
                <a:latin typeface="Consolas"/>
              </a:rPr>
              <a:t> = </a:t>
            </a:r>
            <a:r>
              <a:rPr lang="en-GB" dirty="0" err="1">
                <a:solidFill>
                  <a:srgbClr val="333333"/>
                </a:solidFill>
                <a:latin typeface="Consolas"/>
              </a:rPr>
              <a:t>ballX</a:t>
            </a:r>
            <a:r>
              <a:rPr lang="en-GB" dirty="0">
                <a:solidFill>
                  <a:srgbClr val="333333"/>
                </a:solidFill>
                <a:latin typeface="Consolas"/>
              </a:rPr>
              <a:t> + </a:t>
            </a:r>
            <a:r>
              <a:rPr lang="en-GB" dirty="0" err="1">
                <a:solidFill>
                  <a:srgbClr val="333333"/>
                </a:solidFill>
                <a:latin typeface="Consolas"/>
              </a:rPr>
              <a:t>ballXSpeed</a:t>
            </a:r>
            <a:r>
              <a:rPr lang="en-GB" dirty="0">
                <a:solidFill>
                  <a:srgbClr val="333333"/>
                </a:solidFill>
                <a:latin typeface="Consolas"/>
              </a:rPr>
              <a:t>;</a:t>
            </a:r>
          </a:p>
          <a:p>
            <a:r>
              <a:rPr lang="en-GB" dirty="0" err="1" smtClean="0">
                <a:solidFill>
                  <a:srgbClr val="333333"/>
                </a:solidFill>
                <a:latin typeface="Consolas"/>
              </a:rPr>
              <a:t>ballY</a:t>
            </a:r>
            <a:r>
              <a:rPr lang="en-GB" dirty="0" smtClean="0">
                <a:solidFill>
                  <a:srgbClr val="333333"/>
                </a:solidFill>
                <a:latin typeface="Consolas"/>
              </a:rPr>
              <a:t> </a:t>
            </a:r>
            <a:r>
              <a:rPr lang="en-GB" dirty="0">
                <a:solidFill>
                  <a:srgbClr val="333333"/>
                </a:solidFill>
                <a:latin typeface="Consolas"/>
              </a:rPr>
              <a:t>= </a:t>
            </a:r>
            <a:r>
              <a:rPr lang="en-GB" dirty="0" err="1">
                <a:solidFill>
                  <a:srgbClr val="333333"/>
                </a:solidFill>
                <a:latin typeface="Consolas"/>
              </a:rPr>
              <a:t>ballY</a:t>
            </a:r>
            <a:r>
              <a:rPr lang="en-GB" dirty="0">
                <a:solidFill>
                  <a:srgbClr val="333333"/>
                </a:solidFill>
                <a:latin typeface="Consolas"/>
              </a:rPr>
              <a:t> + </a:t>
            </a:r>
            <a:r>
              <a:rPr lang="en-GB" dirty="0" err="1">
                <a:solidFill>
                  <a:srgbClr val="333333"/>
                </a:solidFill>
                <a:latin typeface="Consolas"/>
              </a:rPr>
              <a:t>ballYSpeed</a:t>
            </a:r>
            <a:r>
              <a:rPr lang="en-GB" dirty="0">
                <a:solidFill>
                  <a:srgbClr val="333333"/>
                </a:solidFill>
                <a:latin typeface="Consolas"/>
              </a:rPr>
              <a:t>;</a:t>
            </a: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30</a:t>
            </a:fld>
            <a:endParaRPr lang="en-US" dirty="0"/>
          </a:p>
        </p:txBody>
      </p:sp>
    </p:spTree>
    <p:extLst>
      <p:ext uri="{BB962C8B-B14F-4D97-AF65-F5344CB8AC3E}">
        <p14:creationId xmlns:p14="http://schemas.microsoft.com/office/powerpoint/2010/main" val="410517245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7350" y="1302538"/>
            <a:ext cx="6521380" cy="498398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p:txBody>
          <a:bodyPr/>
          <a:lstStyle/>
          <a:p>
            <a:r>
              <a:rPr lang="ru-RU" dirty="0" smtClean="0"/>
              <a:t>Выход за пределы экрана</a:t>
            </a:r>
            <a:endParaRPr lang="en-GB"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2049" name="Object 1"/>
          <p:cNvGraphicFramePr>
            <a:graphicFrameLocks noChangeAspect="1"/>
          </p:cNvGraphicFramePr>
          <p:nvPr/>
        </p:nvGraphicFramePr>
        <p:xfrm>
          <a:off x="1527153" y="1491155"/>
          <a:ext cx="6445782" cy="4423576"/>
        </p:xfrm>
        <a:graphic>
          <a:graphicData uri="http://schemas.openxmlformats.org/presentationml/2006/ole">
            <mc:AlternateContent xmlns:mc="http://schemas.openxmlformats.org/markup-compatibility/2006">
              <mc:Choice xmlns:v="urn:schemas-microsoft-com:vml" Requires="v">
                <p:oleObj spid="_x0000_s1044" name="Visio" r:id="rId3" imgW="6994755" imgH="4798987" progId="Visio.Drawing.11">
                  <p:embed/>
                </p:oleObj>
              </mc:Choice>
              <mc:Fallback>
                <p:oleObj name="Visio" r:id="rId3" imgW="6994755" imgH="479898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53" y="1491155"/>
                        <a:ext cx="6445782" cy="4423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263567655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Отскок от границ экрана</a:t>
            </a:r>
            <a:endParaRPr lang="en-GB" dirty="0"/>
          </a:p>
        </p:txBody>
      </p:sp>
      <p:sp>
        <p:nvSpPr>
          <p:cNvPr id="3" name="Content Placeholder 2"/>
          <p:cNvSpPr>
            <a:spLocks noGrp="1"/>
          </p:cNvSpPr>
          <p:nvPr>
            <p:ph idx="1"/>
          </p:nvPr>
        </p:nvSpPr>
        <p:spPr>
          <a:xfrm>
            <a:off x="292100" y="3429000"/>
            <a:ext cx="8562974" cy="2603790"/>
          </a:xfrm>
        </p:spPr>
        <p:txBody>
          <a:bodyPr/>
          <a:lstStyle/>
          <a:p>
            <a:r>
              <a:rPr lang="ru-RU" dirty="0" smtClean="0"/>
              <a:t>Когда объект достигает границы экрана, он должен изменить направление движения</a:t>
            </a:r>
          </a:p>
          <a:p>
            <a:r>
              <a:rPr lang="ru-RU" dirty="0" smtClean="0"/>
              <a:t>Для этого достаточно изменить знак скорости по соответствующей координате на противоположный</a:t>
            </a:r>
            <a:endParaRPr lang="en-GB" dirty="0" smtClean="0"/>
          </a:p>
        </p:txBody>
      </p:sp>
      <p:sp>
        <p:nvSpPr>
          <p:cNvPr id="4" name="Rectangle 4"/>
          <p:cNvSpPr>
            <a:spLocks noChangeArrowheads="1"/>
          </p:cNvSpPr>
          <p:nvPr/>
        </p:nvSpPr>
        <p:spPr bwMode="invGray">
          <a:xfrm>
            <a:off x="494253" y="1546802"/>
            <a:ext cx="8105775" cy="169931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ballX</a:t>
            </a:r>
            <a:r>
              <a:rPr lang="en-GB" dirty="0">
                <a:solidFill>
                  <a:prstClr val="black"/>
                </a:solidFill>
                <a:latin typeface="Consolas"/>
              </a:rPr>
              <a:t> &lt; 0 ||  </a:t>
            </a:r>
            <a:endParaRPr lang="en-GB" dirty="0" smtClean="0">
              <a:solidFill>
                <a:prstClr val="black"/>
              </a:solidFill>
              <a:latin typeface="Consolas"/>
            </a:endParaRPr>
          </a:p>
          <a:p>
            <a:r>
              <a:rPr lang="en-GB" dirty="0">
                <a:solidFill>
                  <a:prstClr val="black"/>
                </a:solidFill>
                <a:latin typeface="Consolas"/>
              </a:rPr>
              <a:t> </a:t>
            </a:r>
            <a:r>
              <a:rPr lang="en-GB" dirty="0" smtClean="0">
                <a:solidFill>
                  <a:prstClr val="black"/>
                </a:solidFill>
                <a:latin typeface="Consolas"/>
              </a:rPr>
              <a:t> </a:t>
            </a:r>
            <a:r>
              <a:rPr lang="en-GB" dirty="0" err="1" smtClean="0">
                <a:solidFill>
                  <a:prstClr val="black"/>
                </a:solidFill>
                <a:latin typeface="Consolas"/>
              </a:rPr>
              <a:t>ballX</a:t>
            </a:r>
            <a:r>
              <a:rPr lang="en-GB" dirty="0" smtClean="0">
                <a:solidFill>
                  <a:prstClr val="black"/>
                </a:solidFill>
                <a:latin typeface="Consolas"/>
              </a:rPr>
              <a:t> </a:t>
            </a:r>
            <a:r>
              <a:rPr lang="en-GB" dirty="0">
                <a:solidFill>
                  <a:prstClr val="black"/>
                </a:solidFill>
                <a:latin typeface="Consolas"/>
              </a:rPr>
              <a:t>+ </a:t>
            </a:r>
            <a:r>
              <a:rPr lang="en-GB" dirty="0" err="1">
                <a:solidFill>
                  <a:prstClr val="black"/>
                </a:solidFill>
                <a:latin typeface="Consolas"/>
              </a:rPr>
              <a:t>ballRectangle.Width</a:t>
            </a:r>
            <a:r>
              <a:rPr lang="en-GB" dirty="0">
                <a:solidFill>
                  <a:prstClr val="black"/>
                </a:solidFill>
                <a:latin typeface="Consolas"/>
              </a:rPr>
              <a:t> &gt;  </a:t>
            </a:r>
            <a:r>
              <a:rPr lang="en-GB" dirty="0" err="1">
                <a:solidFill>
                  <a:prstClr val="black"/>
                </a:solidFill>
                <a:latin typeface="Consolas"/>
              </a:rPr>
              <a:t>GraphicsDevice.Viewport.Width</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ballXSpeed</a:t>
            </a:r>
            <a:r>
              <a:rPr lang="en-GB" dirty="0">
                <a:solidFill>
                  <a:prstClr val="black"/>
                </a:solidFill>
                <a:latin typeface="Consolas"/>
              </a:rPr>
              <a:t> = -</a:t>
            </a:r>
            <a:r>
              <a:rPr lang="en-GB" dirty="0" err="1">
                <a:solidFill>
                  <a:prstClr val="black"/>
                </a:solidFill>
                <a:latin typeface="Consolas"/>
              </a:rPr>
              <a:t>ballXSpeed</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a:p>
            <a:endParaRPr lang="en-GB" sz="1800" dirty="0">
              <a:latin typeface="Courier New" pitchFamily="49" charset="0"/>
              <a:cs typeface="Courier New" pitchFamily="49" charset="0"/>
            </a:endParaRPr>
          </a:p>
          <a:p>
            <a:endParaRPr lang="en-GB" sz="1800" noProof="1"/>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32</a:t>
            </a:fld>
            <a:endParaRPr lang="en-US" dirty="0"/>
          </a:p>
        </p:txBody>
      </p:sp>
    </p:spTree>
    <p:extLst>
      <p:ext uri="{BB962C8B-B14F-4D97-AF65-F5344CB8AC3E}">
        <p14:creationId xmlns:p14="http://schemas.microsoft.com/office/powerpoint/2010/main" val="294083450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Игровые переменные</a:t>
            </a:r>
            <a:endParaRPr lang="en-GB" dirty="0"/>
          </a:p>
        </p:txBody>
      </p:sp>
      <p:sp>
        <p:nvSpPr>
          <p:cNvPr id="6" name="Rectangle 4"/>
          <p:cNvSpPr>
            <a:spLocks noChangeArrowheads="1"/>
          </p:cNvSpPr>
          <p:nvPr/>
        </p:nvSpPr>
        <p:spPr bwMode="invGray">
          <a:xfrm>
            <a:off x="494253" y="1140410"/>
            <a:ext cx="8105775" cy="515879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8000"/>
                </a:solidFill>
                <a:latin typeface="Consolas"/>
              </a:rPr>
              <a:t>// </a:t>
            </a:r>
            <a:r>
              <a:rPr lang="ru-RU" dirty="0" smtClean="0">
                <a:solidFill>
                  <a:srgbClr val="008000"/>
                </a:solidFill>
                <a:latin typeface="Consolas"/>
              </a:rPr>
              <a:t>шар</a:t>
            </a:r>
            <a:endParaRPr lang="en-GB" dirty="0">
              <a:solidFill>
                <a:prstClr val="black"/>
              </a:solidFill>
              <a:latin typeface="Consolas"/>
            </a:endParaRPr>
          </a:p>
          <a:p>
            <a:r>
              <a:rPr lang="en-GB" dirty="0">
                <a:solidFill>
                  <a:srgbClr val="2B91AF"/>
                </a:solidFill>
                <a:latin typeface="Consolas"/>
              </a:rPr>
              <a:t>Texture2D</a:t>
            </a:r>
            <a:r>
              <a:rPr lang="en-GB" dirty="0">
                <a:solidFill>
                  <a:prstClr val="black"/>
                </a:solidFill>
                <a:latin typeface="Consolas"/>
              </a:rPr>
              <a:t> </a:t>
            </a:r>
            <a:r>
              <a:rPr lang="en-GB" dirty="0" err="1">
                <a:solidFill>
                  <a:prstClr val="black"/>
                </a:solidFill>
                <a:latin typeface="Consolas"/>
              </a:rPr>
              <a:t>ballTexture</a:t>
            </a:r>
            <a:r>
              <a:rPr lang="en-GB" dirty="0">
                <a:solidFill>
                  <a:prstClr val="black"/>
                </a:solidFill>
                <a:latin typeface="Consolas"/>
              </a:rPr>
              <a:t>;</a:t>
            </a:r>
          </a:p>
          <a:p>
            <a:r>
              <a:rPr lang="en-GB" dirty="0">
                <a:solidFill>
                  <a:srgbClr val="2B91AF"/>
                </a:solidFill>
                <a:latin typeface="Consolas"/>
              </a:rPr>
              <a:t>Rectangle</a:t>
            </a:r>
            <a:r>
              <a:rPr lang="en-GB" dirty="0">
                <a:solidFill>
                  <a:prstClr val="black"/>
                </a:solidFill>
                <a:latin typeface="Consolas"/>
              </a:rPr>
              <a:t> </a:t>
            </a:r>
            <a:r>
              <a:rPr lang="en-GB" dirty="0" err="1">
                <a:solidFill>
                  <a:prstClr val="black"/>
                </a:solidFill>
                <a:latin typeface="Consolas"/>
              </a:rPr>
              <a:t>ballRectangle</a:t>
            </a:r>
            <a:r>
              <a:rPr lang="en-GB" dirty="0">
                <a:solidFill>
                  <a:prstClr val="black"/>
                </a:solidFill>
                <a:latin typeface="Consolas"/>
              </a:rPr>
              <a:t>;</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ballX</a:t>
            </a:r>
            <a:r>
              <a:rPr lang="en-GB" dirty="0">
                <a:solidFill>
                  <a:prstClr val="black"/>
                </a:solidFill>
                <a:latin typeface="Consolas"/>
              </a:rPr>
              <a:t>;</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ballY</a:t>
            </a:r>
            <a:r>
              <a:rPr lang="en-GB" dirty="0">
                <a:solidFill>
                  <a:prstClr val="black"/>
                </a:solidFill>
                <a:latin typeface="Consolas"/>
              </a:rPr>
              <a:t>;</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ballXSpeed</a:t>
            </a:r>
            <a:r>
              <a:rPr lang="en-GB" dirty="0">
                <a:solidFill>
                  <a:prstClr val="black"/>
                </a:solidFill>
                <a:latin typeface="Consolas"/>
              </a:rPr>
              <a:t> = 3;</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ballYSpeed</a:t>
            </a:r>
            <a:r>
              <a:rPr lang="en-GB" dirty="0">
                <a:solidFill>
                  <a:prstClr val="black"/>
                </a:solidFill>
                <a:latin typeface="Consolas"/>
              </a:rPr>
              <a:t> = 3</a:t>
            </a:r>
            <a:r>
              <a:rPr lang="en-GB" dirty="0" smtClean="0">
                <a:solidFill>
                  <a:prstClr val="black"/>
                </a:solidFill>
                <a:latin typeface="Consolas"/>
              </a:rPr>
              <a:t>;</a:t>
            </a:r>
            <a:endParaRPr lang="ru-RU" dirty="0" smtClean="0">
              <a:solidFill>
                <a:prstClr val="black"/>
              </a:solidFill>
              <a:latin typeface="Consolas"/>
            </a:endParaRPr>
          </a:p>
          <a:p>
            <a:endParaRPr lang="en-GB" dirty="0">
              <a:solidFill>
                <a:prstClr val="black"/>
              </a:solidFill>
              <a:latin typeface="Consolas"/>
            </a:endParaRPr>
          </a:p>
          <a:p>
            <a:r>
              <a:rPr lang="en-GB" dirty="0">
                <a:solidFill>
                  <a:srgbClr val="008000"/>
                </a:solidFill>
                <a:latin typeface="Consolas"/>
              </a:rPr>
              <a:t>// </a:t>
            </a:r>
            <a:r>
              <a:rPr lang="ru-RU" dirty="0" smtClean="0">
                <a:solidFill>
                  <a:srgbClr val="008000"/>
                </a:solidFill>
                <a:latin typeface="Consolas"/>
              </a:rPr>
              <a:t>левая платформа</a:t>
            </a:r>
            <a:endParaRPr lang="en-GB" dirty="0">
              <a:solidFill>
                <a:prstClr val="black"/>
              </a:solidFill>
              <a:latin typeface="Consolas"/>
            </a:endParaRPr>
          </a:p>
          <a:p>
            <a:r>
              <a:rPr lang="en-GB" dirty="0">
                <a:solidFill>
                  <a:srgbClr val="2B91AF"/>
                </a:solidFill>
                <a:latin typeface="Consolas"/>
              </a:rPr>
              <a:t>Texture2D</a:t>
            </a:r>
            <a:r>
              <a:rPr lang="en-GB" dirty="0">
                <a:solidFill>
                  <a:prstClr val="black"/>
                </a:solidFill>
                <a:latin typeface="Consolas"/>
              </a:rPr>
              <a:t> </a:t>
            </a:r>
            <a:r>
              <a:rPr lang="en-GB" dirty="0" err="1">
                <a:solidFill>
                  <a:prstClr val="black"/>
                </a:solidFill>
                <a:latin typeface="Consolas"/>
              </a:rPr>
              <a:t>lPaddleTexture</a:t>
            </a:r>
            <a:r>
              <a:rPr lang="en-GB" dirty="0">
                <a:solidFill>
                  <a:prstClr val="black"/>
                </a:solidFill>
                <a:latin typeface="Consolas"/>
              </a:rPr>
              <a:t>;</a:t>
            </a:r>
          </a:p>
          <a:p>
            <a:r>
              <a:rPr lang="en-GB" dirty="0">
                <a:solidFill>
                  <a:srgbClr val="2B91AF"/>
                </a:solidFill>
                <a:latin typeface="Consolas"/>
              </a:rPr>
              <a:t>Rectangle</a:t>
            </a:r>
            <a:r>
              <a:rPr lang="en-GB" dirty="0">
                <a:solidFill>
                  <a:prstClr val="black"/>
                </a:solidFill>
                <a:latin typeface="Consolas"/>
              </a:rPr>
              <a:t> </a:t>
            </a:r>
            <a:r>
              <a:rPr lang="en-GB" dirty="0" err="1">
                <a:solidFill>
                  <a:prstClr val="black"/>
                </a:solidFill>
                <a:latin typeface="Consolas"/>
              </a:rPr>
              <a:t>lPaddleRectangle</a:t>
            </a:r>
            <a:r>
              <a:rPr lang="en-GB" dirty="0">
                <a:solidFill>
                  <a:prstClr val="black"/>
                </a:solidFill>
                <a:latin typeface="Consolas"/>
              </a:rPr>
              <a:t>;</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lPaddleSpeed</a:t>
            </a:r>
            <a:r>
              <a:rPr lang="en-GB" dirty="0">
                <a:solidFill>
                  <a:prstClr val="black"/>
                </a:solidFill>
                <a:latin typeface="Consolas"/>
              </a:rPr>
              <a:t> = 4;</a:t>
            </a:r>
          </a:p>
          <a:p>
            <a:r>
              <a:rPr lang="en-GB" dirty="0">
                <a:solidFill>
                  <a:srgbClr val="0000FF"/>
                </a:solidFill>
                <a:latin typeface="Consolas"/>
              </a:rPr>
              <a:t>float</a:t>
            </a:r>
            <a:r>
              <a:rPr lang="en-GB" dirty="0">
                <a:solidFill>
                  <a:prstClr val="black"/>
                </a:solidFill>
                <a:latin typeface="Consolas"/>
              </a:rPr>
              <a:t> </a:t>
            </a:r>
            <a:r>
              <a:rPr lang="en-GB" dirty="0" err="1">
                <a:solidFill>
                  <a:prstClr val="black"/>
                </a:solidFill>
                <a:latin typeface="Consolas"/>
              </a:rPr>
              <a:t>lPaddleY</a:t>
            </a:r>
            <a:r>
              <a:rPr lang="en-GB" dirty="0" smtClean="0">
                <a:solidFill>
                  <a:prstClr val="black"/>
                </a:solidFill>
                <a:latin typeface="Consolas"/>
              </a:rPr>
              <a:t>;</a:t>
            </a:r>
            <a:endParaRPr lang="ru-RU" dirty="0" smtClean="0">
              <a:solidFill>
                <a:prstClr val="black"/>
              </a:solidFill>
              <a:latin typeface="Consolas"/>
            </a:endParaRPr>
          </a:p>
          <a:p>
            <a:endParaRPr lang="ru-RU" dirty="0">
              <a:solidFill>
                <a:prstClr val="black"/>
              </a:solidFill>
              <a:latin typeface="Consolas"/>
            </a:endParaRPr>
          </a:p>
          <a:p>
            <a:r>
              <a:rPr lang="en-GB" dirty="0" smtClean="0">
                <a:solidFill>
                  <a:srgbClr val="008000"/>
                </a:solidFill>
                <a:latin typeface="Consolas"/>
              </a:rPr>
              <a:t>// </a:t>
            </a:r>
            <a:r>
              <a:rPr lang="ru-RU" dirty="0" smtClean="0">
                <a:solidFill>
                  <a:srgbClr val="008000"/>
                </a:solidFill>
                <a:latin typeface="Consolas"/>
              </a:rPr>
              <a:t>правая платформа создаётся аналогично</a:t>
            </a:r>
            <a:endParaRPr lang="en-GB" dirty="0">
              <a:solidFill>
                <a:prstClr val="black"/>
              </a:solidFill>
              <a:latin typeface="Consolas"/>
            </a:endParaRPr>
          </a:p>
          <a:p>
            <a:endParaRPr lang="en-GB" dirty="0">
              <a:solidFill>
                <a:prstClr val="black"/>
              </a:solidFill>
              <a:latin typeface="Consolas"/>
            </a:endParaRPr>
          </a:p>
          <a:p>
            <a:r>
              <a:rPr lang="en-GB" dirty="0">
                <a:solidFill>
                  <a:srgbClr val="008000"/>
                </a:solidFill>
                <a:latin typeface="Consolas"/>
              </a:rPr>
              <a:t>// </a:t>
            </a:r>
            <a:r>
              <a:rPr lang="ru-RU" dirty="0" smtClean="0">
                <a:solidFill>
                  <a:srgbClr val="008000"/>
                </a:solidFill>
                <a:latin typeface="Consolas"/>
              </a:rPr>
              <a:t>расстояние от платформы до границы экрана</a:t>
            </a:r>
            <a:endParaRPr lang="en-GB" dirty="0">
              <a:solidFill>
                <a:prstClr val="black"/>
              </a:solidFill>
              <a:latin typeface="Consolas"/>
            </a:endParaRPr>
          </a:p>
          <a:p>
            <a:r>
              <a:rPr lang="en-GB" dirty="0" err="1">
                <a:solidFill>
                  <a:srgbClr val="0000FF"/>
                </a:solidFill>
                <a:latin typeface="Consolas"/>
              </a:rPr>
              <a:t>int</a:t>
            </a:r>
            <a:r>
              <a:rPr lang="en-GB" dirty="0">
                <a:solidFill>
                  <a:prstClr val="black"/>
                </a:solidFill>
                <a:latin typeface="Consolas"/>
              </a:rPr>
              <a:t> margin</a:t>
            </a:r>
            <a:r>
              <a:rPr lang="en-GB" dirty="0" smtClean="0">
                <a:solidFill>
                  <a:prstClr val="black"/>
                </a:solidFill>
                <a:latin typeface="Consolas"/>
              </a:rPr>
              <a:t>;</a:t>
            </a:r>
            <a:endParaRPr lang="en-GB" dirty="0">
              <a:solidFill>
                <a:prstClr val="black"/>
              </a:solidFill>
              <a:latin typeface="Consolas"/>
            </a:endParaRP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33</a:t>
            </a:fld>
            <a:endParaRPr lang="en-US" dirty="0"/>
          </a:p>
        </p:txBody>
      </p:sp>
    </p:spTree>
    <p:extLst>
      <p:ext uri="{BB962C8B-B14F-4D97-AF65-F5344CB8AC3E}">
        <p14:creationId xmlns:p14="http://schemas.microsoft.com/office/powerpoint/2010/main" val="403983530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Загрузка игровых текстур</a:t>
            </a:r>
            <a:endParaRPr lang="en-GB" dirty="0"/>
          </a:p>
        </p:txBody>
      </p:sp>
      <p:sp>
        <p:nvSpPr>
          <p:cNvPr id="3" name="Content Placeholder 2"/>
          <p:cNvSpPr>
            <a:spLocks noGrp="1"/>
          </p:cNvSpPr>
          <p:nvPr>
            <p:ph idx="1"/>
          </p:nvPr>
        </p:nvSpPr>
        <p:spPr>
          <a:xfrm>
            <a:off x="457200" y="3856955"/>
            <a:ext cx="8229600" cy="997196"/>
          </a:xfrm>
        </p:spPr>
        <p:txBody>
          <a:bodyPr/>
          <a:lstStyle/>
          <a:p>
            <a:r>
              <a:rPr lang="ru-RU" dirty="0" smtClean="0"/>
              <a:t>При запуске игры метод</a:t>
            </a:r>
            <a:r>
              <a:rPr lang="en-GB" dirty="0" smtClean="0"/>
              <a:t> </a:t>
            </a:r>
            <a:r>
              <a:rPr lang="en-GB" dirty="0" err="1" smtClean="0">
                <a:latin typeface="Consolas" pitchFamily="49" charset="0"/>
                <a:cs typeface="Consolas" pitchFamily="49" charset="0"/>
              </a:rPr>
              <a:t>LoadContent</a:t>
            </a:r>
            <a:r>
              <a:rPr lang="en-GB" dirty="0" smtClean="0"/>
              <a:t> </a:t>
            </a:r>
            <a:r>
              <a:rPr lang="ru-RU" dirty="0" smtClean="0"/>
              <a:t>загружает игровые текстуры и ресурсы</a:t>
            </a:r>
            <a:endParaRPr lang="en-GB" dirty="0" smtClean="0"/>
          </a:p>
        </p:txBody>
      </p:sp>
      <p:sp>
        <p:nvSpPr>
          <p:cNvPr id="6" name="Rectangle 4"/>
          <p:cNvSpPr>
            <a:spLocks noChangeArrowheads="1"/>
          </p:cNvSpPr>
          <p:nvPr/>
        </p:nvSpPr>
        <p:spPr bwMode="invGray">
          <a:xfrm>
            <a:off x="494253" y="1546802"/>
            <a:ext cx="8105775" cy="204306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 override </a:t>
            </a:r>
            <a:r>
              <a:rPr lang="en-GB" dirty="0" smtClean="0">
                <a:solidFill>
                  <a:srgbClr val="0000FF"/>
                </a:solidFill>
                <a:latin typeface="Consolas"/>
              </a:rPr>
              <a:t>void</a:t>
            </a:r>
            <a:r>
              <a:rPr lang="ru-RU" dirty="0" smtClean="0">
                <a:solidFill>
                  <a:srgbClr val="0000FF"/>
                </a:solidFill>
                <a:latin typeface="Consolas"/>
              </a:rPr>
              <a:t> </a:t>
            </a:r>
            <a:r>
              <a:rPr lang="en-GB" sz="1800" b="0" noProof="1" smtClean="0">
                <a:solidFill>
                  <a:srgbClr val="333333"/>
                </a:solidFill>
                <a:latin typeface="Consolas" pitchFamily="49" charset="0"/>
                <a:cs typeface="Consolas" pitchFamily="49" charset="0"/>
              </a:rPr>
              <a:t>LoadContent()</a:t>
            </a:r>
          </a:p>
          <a:p>
            <a:r>
              <a:rPr lang="en-GB" sz="1800" b="0" noProof="1" smtClean="0">
                <a:solidFill>
                  <a:srgbClr val="333333"/>
                </a:solidFill>
                <a:latin typeface="Consolas" pitchFamily="49" charset="0"/>
                <a:cs typeface="Consolas" pitchFamily="49" charset="0"/>
              </a:rPr>
              <a:t>{</a:t>
            </a:r>
          </a:p>
          <a:p>
            <a:r>
              <a:rPr lang="en-GB" sz="1800" b="0" noProof="1" smtClean="0">
                <a:solidFill>
                  <a:srgbClr val="333333"/>
                </a:solidFill>
                <a:latin typeface="Consolas" pitchFamily="49" charset="0"/>
                <a:cs typeface="Consolas" pitchFamily="49" charset="0"/>
              </a:rPr>
              <a:t>   ballTexture = Content.Load&lt;</a:t>
            </a:r>
            <a:r>
              <a:rPr lang="en-GB" dirty="0" smtClean="0">
                <a:solidFill>
                  <a:srgbClr val="2B91AF"/>
                </a:solidFill>
                <a:latin typeface="Consolas"/>
              </a:rPr>
              <a:t>Texture2D</a:t>
            </a:r>
            <a:r>
              <a:rPr lang="en-GB" sz="1800" b="0" noProof="1" smtClean="0">
                <a:solidFill>
                  <a:srgbClr val="333333"/>
                </a:solidFill>
                <a:latin typeface="Consolas" pitchFamily="49" charset="0"/>
                <a:cs typeface="Consolas" pitchFamily="49" charset="0"/>
              </a:rPr>
              <a:t>&gt;(</a:t>
            </a:r>
            <a:r>
              <a:rPr lang="en-GB" dirty="0" smtClean="0">
                <a:solidFill>
                  <a:srgbClr val="A31515"/>
                </a:solidFill>
                <a:latin typeface="Consolas"/>
                <a:ea typeface="Times New Roman"/>
              </a:rPr>
              <a:t>"</a:t>
            </a:r>
            <a:r>
              <a:rPr lang="en-US" dirty="0" smtClean="0">
                <a:solidFill>
                  <a:srgbClr val="A31515"/>
                </a:solidFill>
                <a:latin typeface="Consolas"/>
                <a:ea typeface="Times New Roman"/>
              </a:rPr>
              <a:t>ball"</a:t>
            </a:r>
            <a:r>
              <a:rPr lang="en-GB" sz="1800" b="0" noProof="1" smtClean="0">
                <a:solidFill>
                  <a:srgbClr val="333333"/>
                </a:solidFill>
                <a:latin typeface="Consolas" pitchFamily="49" charset="0"/>
                <a:cs typeface="Consolas" pitchFamily="49" charset="0"/>
              </a:rPr>
              <a:t>);</a:t>
            </a:r>
          </a:p>
          <a:p>
            <a:r>
              <a:rPr lang="en-GB" sz="1800" b="0" noProof="1" smtClean="0">
                <a:solidFill>
                  <a:srgbClr val="333333"/>
                </a:solidFill>
                <a:latin typeface="Consolas" pitchFamily="49" charset="0"/>
                <a:cs typeface="Consolas" pitchFamily="49" charset="0"/>
              </a:rPr>
              <a:t>   lPaddleTexture = </a:t>
            </a:r>
            <a:r>
              <a:rPr lang="en-GB" noProof="1" smtClean="0">
                <a:solidFill>
                  <a:srgbClr val="333333"/>
                </a:solidFill>
                <a:latin typeface="Consolas" pitchFamily="49" charset="0"/>
                <a:cs typeface="Consolas" pitchFamily="49" charset="0"/>
              </a:rPr>
              <a:t>Content.Load</a:t>
            </a:r>
            <a:r>
              <a:rPr lang="en-GB" noProof="1">
                <a:solidFill>
                  <a:srgbClr val="333333"/>
                </a:solidFill>
                <a:latin typeface="Consolas" pitchFamily="49" charset="0"/>
                <a:cs typeface="Consolas" pitchFamily="49" charset="0"/>
              </a:rPr>
              <a:t>&lt;</a:t>
            </a:r>
            <a:r>
              <a:rPr lang="en-GB" dirty="0">
                <a:solidFill>
                  <a:srgbClr val="2B91AF"/>
                </a:solidFill>
                <a:latin typeface="Consolas"/>
              </a:rPr>
              <a:t>Texture2D</a:t>
            </a:r>
            <a:r>
              <a:rPr lang="en-GB" noProof="1" smtClean="0">
                <a:solidFill>
                  <a:srgbClr val="333333"/>
                </a:solidFill>
                <a:latin typeface="Consolas" pitchFamily="49" charset="0"/>
                <a:cs typeface="Consolas" pitchFamily="49" charset="0"/>
              </a:rPr>
              <a:t>&gt;(</a:t>
            </a:r>
            <a:r>
              <a:rPr lang="en-GB" dirty="0" smtClean="0">
                <a:solidFill>
                  <a:srgbClr val="A31515"/>
                </a:solidFill>
                <a:latin typeface="Consolas"/>
                <a:ea typeface="Times New Roman"/>
              </a:rPr>
              <a:t>"</a:t>
            </a:r>
            <a:r>
              <a:rPr lang="en-US" dirty="0" err="1" smtClean="0">
                <a:solidFill>
                  <a:srgbClr val="A31515"/>
                </a:solidFill>
                <a:latin typeface="Consolas"/>
                <a:ea typeface="Times New Roman"/>
              </a:rPr>
              <a:t>lpaddle</a:t>
            </a:r>
            <a:r>
              <a:rPr lang="en-US" dirty="0" smtClean="0">
                <a:solidFill>
                  <a:srgbClr val="A31515"/>
                </a:solidFill>
                <a:latin typeface="Consolas"/>
                <a:ea typeface="Times New Roman"/>
              </a:rPr>
              <a:t>"</a:t>
            </a:r>
            <a:r>
              <a:rPr lang="en-GB" sz="1800" b="0" noProof="1" smtClean="0">
                <a:solidFill>
                  <a:srgbClr val="333333"/>
                </a:solidFill>
                <a:latin typeface="Consolas" pitchFamily="49" charset="0"/>
                <a:cs typeface="Consolas" pitchFamily="49" charset="0"/>
              </a:rPr>
              <a:t>);</a:t>
            </a:r>
          </a:p>
          <a:p>
            <a:r>
              <a:rPr lang="en-GB" sz="1800" b="0" noProof="1" smtClean="0">
                <a:solidFill>
                  <a:srgbClr val="333333"/>
                </a:solidFill>
                <a:latin typeface="Consolas" pitchFamily="49" charset="0"/>
                <a:cs typeface="Consolas" pitchFamily="49" charset="0"/>
              </a:rPr>
              <a:t>   rPaddleTexture = </a:t>
            </a:r>
            <a:r>
              <a:rPr lang="en-GB" noProof="1">
                <a:solidFill>
                  <a:srgbClr val="333333"/>
                </a:solidFill>
                <a:latin typeface="Consolas" pitchFamily="49" charset="0"/>
                <a:cs typeface="Consolas" pitchFamily="49" charset="0"/>
              </a:rPr>
              <a:t>Content.Load&lt;</a:t>
            </a:r>
            <a:r>
              <a:rPr lang="en-GB" dirty="0">
                <a:solidFill>
                  <a:srgbClr val="2B91AF"/>
                </a:solidFill>
                <a:latin typeface="Consolas"/>
              </a:rPr>
              <a:t>Texture2D</a:t>
            </a:r>
            <a:r>
              <a:rPr lang="en-GB" noProof="1" smtClean="0">
                <a:solidFill>
                  <a:srgbClr val="333333"/>
                </a:solidFill>
                <a:latin typeface="Consolas" pitchFamily="49" charset="0"/>
                <a:cs typeface="Consolas" pitchFamily="49" charset="0"/>
              </a:rPr>
              <a:t>&gt;(</a:t>
            </a:r>
            <a:r>
              <a:rPr lang="en-GB" dirty="0" smtClean="0">
                <a:solidFill>
                  <a:srgbClr val="A31515"/>
                </a:solidFill>
                <a:latin typeface="Consolas"/>
                <a:ea typeface="Times New Roman"/>
              </a:rPr>
              <a:t>"</a:t>
            </a:r>
            <a:r>
              <a:rPr lang="en-US" dirty="0" err="1" smtClean="0">
                <a:solidFill>
                  <a:srgbClr val="A31515"/>
                </a:solidFill>
                <a:latin typeface="Consolas"/>
                <a:ea typeface="Times New Roman"/>
              </a:rPr>
              <a:t>rpaddle</a:t>
            </a:r>
            <a:r>
              <a:rPr lang="en-US" dirty="0">
                <a:solidFill>
                  <a:srgbClr val="A31515"/>
                </a:solidFill>
                <a:latin typeface="Consolas"/>
                <a:ea typeface="Times New Roman"/>
              </a:rPr>
              <a:t>"</a:t>
            </a:r>
            <a:r>
              <a:rPr lang="en-GB" sz="1800" b="0" noProof="1" smtClean="0">
                <a:solidFill>
                  <a:srgbClr val="333333"/>
                </a:solidFill>
                <a:latin typeface="Consolas" pitchFamily="49" charset="0"/>
                <a:cs typeface="Consolas" pitchFamily="49" charset="0"/>
              </a:rPr>
              <a:t>);</a:t>
            </a:r>
          </a:p>
          <a:p>
            <a:r>
              <a:rPr lang="en-GB" sz="1800" b="0" noProof="1" smtClean="0">
                <a:solidFill>
                  <a:srgbClr val="333333"/>
                </a:solidFill>
                <a:latin typeface="Consolas" pitchFamily="49" charset="0"/>
                <a:cs typeface="Consolas" pitchFamily="49" charset="0"/>
              </a:rPr>
              <a:t>}</a:t>
            </a:r>
            <a:endParaRPr lang="en-GB" sz="1800" b="0" noProof="1">
              <a:solidFill>
                <a:srgbClr val="333333"/>
              </a:solidFill>
              <a:latin typeface="Consolas" pitchFamily="49" charset="0"/>
              <a:cs typeface="Consolas" pitchFamily="49" charset="0"/>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34</a:t>
            </a:fld>
            <a:endParaRPr lang="en-US" dirty="0"/>
          </a:p>
        </p:txBody>
      </p:sp>
    </p:spTree>
    <p:extLst>
      <p:ext uri="{BB962C8B-B14F-4D97-AF65-F5344CB8AC3E}">
        <p14:creationId xmlns:p14="http://schemas.microsoft.com/office/powerpoint/2010/main" val="224842448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Настройка платформ</a:t>
            </a:r>
            <a:endParaRPr lang="en-GB" dirty="0"/>
          </a:p>
        </p:txBody>
      </p:sp>
      <p:sp>
        <p:nvSpPr>
          <p:cNvPr id="3" name="Content Placeholder 2"/>
          <p:cNvSpPr>
            <a:spLocks noGrp="1"/>
          </p:cNvSpPr>
          <p:nvPr>
            <p:ph idx="1"/>
          </p:nvPr>
        </p:nvSpPr>
        <p:spPr>
          <a:xfrm>
            <a:off x="457200" y="5120639"/>
            <a:ext cx="8229600" cy="997196"/>
          </a:xfrm>
        </p:spPr>
        <p:txBody>
          <a:bodyPr/>
          <a:lstStyle/>
          <a:p>
            <a:r>
              <a:rPr lang="ru-RU" dirty="0" smtClean="0"/>
              <a:t>Этот код настраивает положение и размеры панелей</a:t>
            </a:r>
            <a:endParaRPr lang="en-GB" dirty="0" smtClean="0"/>
          </a:p>
        </p:txBody>
      </p:sp>
      <p:sp>
        <p:nvSpPr>
          <p:cNvPr id="6" name="Rectangle 4"/>
          <p:cNvSpPr>
            <a:spLocks noChangeArrowheads="1"/>
          </p:cNvSpPr>
          <p:nvPr/>
        </p:nvSpPr>
        <p:spPr bwMode="invGray">
          <a:xfrm>
            <a:off x="494253" y="1360170"/>
            <a:ext cx="8105775" cy="349758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prstClr val="black"/>
                </a:solidFill>
                <a:latin typeface="Consolas"/>
              </a:rPr>
              <a:t>margin = </a:t>
            </a:r>
            <a:r>
              <a:rPr lang="en-GB" dirty="0" err="1">
                <a:solidFill>
                  <a:prstClr val="black"/>
                </a:solidFill>
                <a:latin typeface="Consolas"/>
              </a:rPr>
              <a:t>GraphicsDevice.Viewport.Width</a:t>
            </a:r>
            <a:r>
              <a:rPr lang="en-GB" dirty="0">
                <a:solidFill>
                  <a:prstClr val="black"/>
                </a:solidFill>
                <a:latin typeface="Consolas"/>
              </a:rPr>
              <a:t> / 20;</a:t>
            </a:r>
          </a:p>
          <a:p>
            <a:endParaRPr lang="en-GB" dirty="0">
              <a:solidFill>
                <a:prstClr val="black"/>
              </a:solidFill>
              <a:latin typeface="Consolas"/>
            </a:endParaRPr>
          </a:p>
          <a:p>
            <a:r>
              <a:rPr lang="en-GB" dirty="0" err="1">
                <a:solidFill>
                  <a:prstClr val="black"/>
                </a:solidFill>
                <a:latin typeface="Consolas"/>
              </a:rPr>
              <a:t>lPaddleRectangle</a:t>
            </a:r>
            <a:r>
              <a:rPr lang="en-GB" dirty="0">
                <a:solidFill>
                  <a:prstClr val="black"/>
                </a:solidFill>
                <a:latin typeface="Consolas"/>
              </a:rPr>
              <a:t> =</a:t>
            </a:r>
            <a:r>
              <a:rPr lang="en-GB" dirty="0">
                <a:latin typeface="Consolas"/>
              </a:rPr>
              <a:t> </a:t>
            </a:r>
            <a:r>
              <a:rPr lang="en-GB" dirty="0">
                <a:solidFill>
                  <a:srgbClr val="0000FF"/>
                </a:solidFill>
                <a:latin typeface="Consolas"/>
              </a:rPr>
              <a:t>new</a:t>
            </a:r>
            <a:r>
              <a:rPr lang="en-GB" dirty="0">
                <a:solidFill>
                  <a:prstClr val="black"/>
                </a:solidFill>
                <a:latin typeface="Consolas"/>
              </a:rPr>
              <a:t> </a:t>
            </a:r>
            <a:r>
              <a:rPr lang="en-GB" dirty="0">
                <a:solidFill>
                  <a:srgbClr val="2B91AF"/>
                </a:solidFill>
                <a:latin typeface="Consolas"/>
              </a:rPr>
              <a:t>Rectangle</a:t>
            </a:r>
            <a:r>
              <a:rPr lang="en-GB" dirty="0">
                <a:solidFill>
                  <a:prstClr val="black"/>
                </a:solidFill>
                <a:latin typeface="Consolas"/>
              </a:rPr>
              <a:t>(</a:t>
            </a:r>
          </a:p>
          <a:p>
            <a:r>
              <a:rPr lang="en-GB" dirty="0">
                <a:solidFill>
                  <a:prstClr val="black"/>
                </a:solidFill>
                <a:latin typeface="Consolas"/>
              </a:rPr>
              <a:t>    margin, 0,</a:t>
            </a:r>
          </a:p>
          <a:p>
            <a:r>
              <a:rPr lang="en-GB" dirty="0">
                <a:solidFill>
                  <a:prstClr val="black"/>
                </a:solidFill>
                <a:latin typeface="Consolas"/>
              </a:rPr>
              <a:t>    </a:t>
            </a:r>
            <a:r>
              <a:rPr lang="en-GB" dirty="0" err="1">
                <a:solidFill>
                  <a:prstClr val="black"/>
                </a:solidFill>
                <a:latin typeface="Consolas"/>
              </a:rPr>
              <a:t>GraphicsDevice.Viewport.Width</a:t>
            </a:r>
            <a:r>
              <a:rPr lang="en-GB" dirty="0">
                <a:solidFill>
                  <a:prstClr val="black"/>
                </a:solidFill>
                <a:latin typeface="Consolas"/>
              </a:rPr>
              <a:t> / 20,</a:t>
            </a:r>
          </a:p>
          <a:p>
            <a:r>
              <a:rPr lang="en-GB" dirty="0">
                <a:solidFill>
                  <a:prstClr val="black"/>
                </a:solidFill>
                <a:latin typeface="Consolas"/>
              </a:rPr>
              <a:t>    </a:t>
            </a:r>
            <a:r>
              <a:rPr lang="en-GB" dirty="0" err="1">
                <a:solidFill>
                  <a:prstClr val="black"/>
                </a:solidFill>
                <a:latin typeface="Consolas"/>
              </a:rPr>
              <a:t>GraphicsDevice.Viewport.Height</a:t>
            </a:r>
            <a:r>
              <a:rPr lang="en-GB" dirty="0">
                <a:solidFill>
                  <a:prstClr val="black"/>
                </a:solidFill>
                <a:latin typeface="Consolas"/>
              </a:rPr>
              <a:t> / 5);</a:t>
            </a:r>
          </a:p>
          <a:p>
            <a:endParaRPr lang="en-GB" dirty="0">
              <a:solidFill>
                <a:prstClr val="black"/>
              </a:solidFill>
              <a:latin typeface="Consolas"/>
            </a:endParaRPr>
          </a:p>
          <a:p>
            <a:r>
              <a:rPr lang="en-GB" dirty="0" err="1">
                <a:solidFill>
                  <a:prstClr val="black"/>
                </a:solidFill>
                <a:latin typeface="Consolas"/>
              </a:rPr>
              <a:t>rPaddleRectangle</a:t>
            </a:r>
            <a:r>
              <a:rPr lang="en-GB" dirty="0">
                <a:solidFill>
                  <a:prstClr val="black"/>
                </a:solidFill>
                <a:latin typeface="Consolas"/>
              </a:rPr>
              <a:t> = </a:t>
            </a:r>
            <a:r>
              <a:rPr lang="en-GB" dirty="0">
                <a:solidFill>
                  <a:srgbClr val="0000FF"/>
                </a:solidFill>
                <a:latin typeface="Consolas"/>
              </a:rPr>
              <a:t>new</a:t>
            </a:r>
            <a:r>
              <a:rPr lang="en-GB" dirty="0">
                <a:solidFill>
                  <a:prstClr val="black"/>
                </a:solidFill>
                <a:latin typeface="Consolas"/>
              </a:rPr>
              <a:t> </a:t>
            </a:r>
            <a:r>
              <a:rPr lang="en-GB" dirty="0">
                <a:solidFill>
                  <a:srgbClr val="2B91AF"/>
                </a:solidFill>
                <a:latin typeface="Consolas"/>
              </a:rPr>
              <a:t>Rectangle</a:t>
            </a:r>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GraphicsDevice.Viewport.Width</a:t>
            </a:r>
            <a:r>
              <a:rPr lang="en-GB" dirty="0">
                <a:solidFill>
                  <a:prstClr val="black"/>
                </a:solidFill>
                <a:latin typeface="Consolas"/>
              </a:rPr>
              <a:t> </a:t>
            </a:r>
            <a:r>
              <a:rPr lang="en-GB" dirty="0" smtClean="0">
                <a:solidFill>
                  <a:prstClr val="black"/>
                </a:solidFill>
                <a:latin typeface="Consolas"/>
              </a:rPr>
              <a:t>–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lPaddleRectangle.Width</a:t>
            </a:r>
            <a:r>
              <a:rPr lang="en-GB" dirty="0" smtClean="0">
                <a:solidFill>
                  <a:prstClr val="black"/>
                </a:solidFill>
                <a:latin typeface="Consolas"/>
              </a:rPr>
              <a:t> </a:t>
            </a:r>
            <a:r>
              <a:rPr lang="en-GB" dirty="0">
                <a:solidFill>
                  <a:prstClr val="black"/>
                </a:solidFill>
                <a:latin typeface="Consolas"/>
              </a:rPr>
              <a:t>- margin, 0,</a:t>
            </a:r>
          </a:p>
          <a:p>
            <a:r>
              <a:rPr lang="en-GB" dirty="0">
                <a:solidFill>
                  <a:prstClr val="black"/>
                </a:solidFill>
                <a:latin typeface="Consolas"/>
              </a:rPr>
              <a:t>    </a:t>
            </a:r>
            <a:r>
              <a:rPr lang="en-GB" dirty="0" err="1">
                <a:solidFill>
                  <a:prstClr val="black"/>
                </a:solidFill>
                <a:latin typeface="Consolas"/>
              </a:rPr>
              <a:t>GraphicsDevice.Viewport.Width</a:t>
            </a:r>
            <a:r>
              <a:rPr lang="en-GB" dirty="0">
                <a:solidFill>
                  <a:prstClr val="black"/>
                </a:solidFill>
                <a:latin typeface="Consolas"/>
              </a:rPr>
              <a:t> / 20,</a:t>
            </a:r>
          </a:p>
          <a:p>
            <a:r>
              <a:rPr lang="en-GB" dirty="0">
                <a:solidFill>
                  <a:prstClr val="black"/>
                </a:solidFill>
                <a:latin typeface="Consolas"/>
              </a:rPr>
              <a:t>    </a:t>
            </a:r>
            <a:r>
              <a:rPr lang="en-GB" dirty="0" err="1">
                <a:solidFill>
                  <a:prstClr val="black"/>
                </a:solidFill>
                <a:latin typeface="Consolas"/>
              </a:rPr>
              <a:t>GraphicsDevice.Viewport.Height</a:t>
            </a:r>
            <a:r>
              <a:rPr lang="en-GB" dirty="0">
                <a:solidFill>
                  <a:prstClr val="black"/>
                </a:solidFill>
                <a:latin typeface="Consolas"/>
              </a:rPr>
              <a:t> / 5);</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35</a:t>
            </a:fld>
            <a:endParaRPr lang="en-US" dirty="0"/>
          </a:p>
        </p:txBody>
      </p:sp>
    </p:spTree>
    <p:extLst>
      <p:ext uri="{BB962C8B-B14F-4D97-AF65-F5344CB8AC3E}">
        <p14:creationId xmlns:p14="http://schemas.microsoft.com/office/powerpoint/2010/main" val="279993808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платформой</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Для управления платформой можно использовать сенсорный экран</a:t>
            </a:r>
          </a:p>
          <a:p>
            <a:r>
              <a:rPr lang="ru-RU" dirty="0" smtClean="0"/>
              <a:t>Сенсорный экран </a:t>
            </a:r>
            <a:r>
              <a:rPr lang="en-US" dirty="0" smtClean="0"/>
              <a:t>Windows Phone </a:t>
            </a:r>
            <a:r>
              <a:rPr lang="ru-RU" dirty="0" smtClean="0"/>
              <a:t>может отслеживать до четырёх одновременных касаний, а также определить начало и окончание касания</a:t>
            </a:r>
          </a:p>
          <a:p>
            <a:r>
              <a:rPr lang="ru-RU" dirty="0" smtClean="0"/>
              <a:t>В нашем примере платформа должна перемещаться вверх и вниз</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36</a:t>
            </a:fld>
            <a:endParaRPr lang="en-US" dirty="0"/>
          </a:p>
        </p:txBody>
      </p:sp>
    </p:spTree>
    <p:extLst>
      <p:ext uri="{BB962C8B-B14F-4D97-AF65-F5344CB8AC3E}">
        <p14:creationId xmlns:p14="http://schemas.microsoft.com/office/powerpoint/2010/main" val="142518889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 </a:t>
            </a:r>
            <a:r>
              <a:rPr lang="en-US" dirty="0" err="1" smtClean="0"/>
              <a:t>TouchPanel</a:t>
            </a:r>
            <a:endParaRPr lang="en-GB" dirty="0"/>
          </a:p>
        </p:txBody>
      </p:sp>
      <p:sp>
        <p:nvSpPr>
          <p:cNvPr id="3" name="Content Placeholder 2"/>
          <p:cNvSpPr>
            <a:spLocks noGrp="1"/>
          </p:cNvSpPr>
          <p:nvPr>
            <p:ph idx="1"/>
          </p:nvPr>
        </p:nvSpPr>
        <p:spPr>
          <a:xfrm>
            <a:off x="457200" y="2297430"/>
            <a:ext cx="8229600" cy="3711785"/>
          </a:xfrm>
        </p:spPr>
        <p:txBody>
          <a:bodyPr/>
          <a:lstStyle/>
          <a:p>
            <a:r>
              <a:rPr lang="ru-RU" dirty="0" smtClean="0"/>
              <a:t>Класс</a:t>
            </a:r>
            <a:r>
              <a:rPr lang="en-GB" dirty="0" smtClean="0"/>
              <a:t> </a:t>
            </a:r>
            <a:r>
              <a:rPr lang="en-GB" dirty="0" err="1">
                <a:latin typeface="Consolas" pitchFamily="49" charset="0"/>
                <a:cs typeface="Consolas" pitchFamily="49" charset="0"/>
              </a:rPr>
              <a:t>TouchPanel</a:t>
            </a:r>
            <a:r>
              <a:rPr lang="en-GB" dirty="0" smtClean="0"/>
              <a:t> </a:t>
            </a:r>
            <a:r>
              <a:rPr lang="ru-RU" dirty="0" smtClean="0"/>
              <a:t>содержит метод </a:t>
            </a:r>
            <a:r>
              <a:rPr lang="en-GB" dirty="0" err="1" smtClean="0">
                <a:latin typeface="Consolas" pitchFamily="49" charset="0"/>
                <a:cs typeface="Consolas" pitchFamily="49" charset="0"/>
              </a:rPr>
              <a:t>GetState</a:t>
            </a:r>
            <a:r>
              <a:rPr lang="ru-RU" dirty="0" smtClean="0"/>
              <a:t>, который возвращает информацию о сенсорном вводе</a:t>
            </a:r>
            <a:endParaRPr lang="en-GB" dirty="0" smtClean="0"/>
          </a:p>
          <a:p>
            <a:r>
              <a:rPr lang="ru-RU" dirty="0" smtClean="0"/>
              <a:t>Объекты</a:t>
            </a:r>
            <a:r>
              <a:rPr lang="en-GB" dirty="0" smtClean="0"/>
              <a:t> </a:t>
            </a:r>
            <a:r>
              <a:rPr lang="en-GB" dirty="0" smtClean="0">
                <a:latin typeface="Consolas" pitchFamily="49" charset="0"/>
                <a:cs typeface="Consolas" pitchFamily="49" charset="0"/>
              </a:rPr>
              <a:t>Touch</a:t>
            </a:r>
            <a:r>
              <a:rPr lang="en-US" dirty="0" smtClean="0">
                <a:latin typeface="Consolas" pitchFamily="49" charset="0"/>
                <a:cs typeface="Consolas" pitchFamily="49" charset="0"/>
              </a:rPr>
              <a:t>Location</a:t>
            </a:r>
            <a:r>
              <a:rPr lang="en-GB" dirty="0" smtClean="0"/>
              <a:t> </a:t>
            </a:r>
            <a:r>
              <a:rPr lang="ru-RU" dirty="0" smtClean="0"/>
              <a:t>описывают текущий статус сенсорного экрана</a:t>
            </a:r>
            <a:endParaRPr lang="en-GB" dirty="0" smtClean="0"/>
          </a:p>
          <a:p>
            <a:r>
              <a:rPr lang="ru-RU" dirty="0" smtClean="0"/>
              <a:t>Возвращаемая коллекция может содержать до четырёх элементов</a:t>
            </a:r>
            <a:endParaRPr lang="en-GB" dirty="0" smtClean="0"/>
          </a:p>
        </p:txBody>
      </p:sp>
      <p:sp>
        <p:nvSpPr>
          <p:cNvPr id="6" name="Rectangle 4"/>
          <p:cNvSpPr>
            <a:spLocks noChangeArrowheads="1"/>
          </p:cNvSpPr>
          <p:nvPr/>
        </p:nvSpPr>
        <p:spPr bwMode="invGray">
          <a:xfrm>
            <a:off x="494253" y="1360170"/>
            <a:ext cx="8105775" cy="69723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err="1">
                <a:solidFill>
                  <a:srgbClr val="2B91AF"/>
                </a:solidFill>
                <a:latin typeface="Consolas"/>
              </a:rPr>
              <a:t>TouchCollection</a:t>
            </a:r>
            <a:r>
              <a:rPr lang="en-GB" dirty="0">
                <a:solidFill>
                  <a:prstClr val="black"/>
                </a:solidFill>
                <a:latin typeface="Consolas"/>
              </a:rPr>
              <a:t> touches = </a:t>
            </a:r>
            <a:r>
              <a:rPr lang="en-GB" dirty="0" err="1">
                <a:solidFill>
                  <a:srgbClr val="2B91AF"/>
                </a:solidFill>
                <a:latin typeface="Consolas"/>
              </a:rPr>
              <a:t>TouchPanel</a:t>
            </a:r>
            <a:r>
              <a:rPr lang="en-GB" dirty="0" err="1">
                <a:solidFill>
                  <a:prstClr val="black"/>
                </a:solidFill>
                <a:latin typeface="Consolas"/>
              </a:rPr>
              <a:t>.GetState</a:t>
            </a:r>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36240490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Информация о сенсорном вводе</a:t>
            </a:r>
            <a:endParaRPr lang="en-GB" dirty="0"/>
          </a:p>
        </p:txBody>
      </p:sp>
      <p:sp>
        <p:nvSpPr>
          <p:cNvPr id="3" name="Content Placeholder 2"/>
          <p:cNvSpPr>
            <a:spLocks noGrp="1"/>
          </p:cNvSpPr>
          <p:nvPr>
            <p:ph idx="1"/>
          </p:nvPr>
        </p:nvSpPr>
        <p:spPr>
          <a:xfrm>
            <a:off x="457200" y="5040630"/>
            <a:ext cx="8432800" cy="997196"/>
          </a:xfrm>
        </p:spPr>
        <p:txBody>
          <a:bodyPr/>
          <a:lstStyle/>
          <a:p>
            <a:r>
              <a:rPr lang="ru-RU" dirty="0" smtClean="0"/>
              <a:t>Сенсорный ввод используется</a:t>
            </a:r>
            <a:br>
              <a:rPr lang="ru-RU" dirty="0" smtClean="0"/>
            </a:br>
            <a:r>
              <a:rPr lang="ru-RU" dirty="0" smtClean="0"/>
              <a:t>для перемещения платформы вверх и вниз</a:t>
            </a:r>
            <a:endParaRPr lang="en-GB" dirty="0" smtClean="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38</a:t>
            </a:fld>
            <a:endParaRPr lang="en-US" dirty="0"/>
          </a:p>
        </p:txBody>
      </p:sp>
    </p:spTree>
    <p:extLst>
      <p:ext uri="{BB962C8B-B14F-4D97-AF65-F5344CB8AC3E}">
        <p14:creationId xmlns:p14="http://schemas.microsoft.com/office/powerpoint/2010/main" val="326282753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Информация о сенсорном вводе</a:t>
            </a:r>
            <a:endParaRPr lang="en-GB" dirty="0"/>
          </a:p>
        </p:txBody>
      </p:sp>
      <p:sp>
        <p:nvSpPr>
          <p:cNvPr id="3" name="Content Placeholder 2"/>
          <p:cNvSpPr>
            <a:spLocks noGrp="1"/>
          </p:cNvSpPr>
          <p:nvPr>
            <p:ph idx="1"/>
          </p:nvPr>
        </p:nvSpPr>
        <p:spPr>
          <a:xfrm>
            <a:off x="457200" y="5040630"/>
            <a:ext cx="8229600" cy="498598"/>
          </a:xfrm>
        </p:spPr>
        <p:txBody>
          <a:bodyPr/>
          <a:lstStyle/>
          <a:p>
            <a:r>
              <a:rPr lang="ru-RU" dirty="0" smtClean="0"/>
              <a:t>Этот код проверяет, было ли касание</a:t>
            </a:r>
            <a:endParaRPr lang="en-GB" dirty="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Rectangle 3"/>
          <p:cNvSpPr/>
          <p:nvPr/>
        </p:nvSpPr>
        <p:spPr bwMode="auto">
          <a:xfrm>
            <a:off x="1177290" y="1531620"/>
            <a:ext cx="2194560" cy="354330"/>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39</a:t>
            </a:fld>
            <a:endParaRPr lang="en-US" dirty="0"/>
          </a:p>
        </p:txBody>
      </p:sp>
    </p:spTree>
    <p:extLst>
      <p:ext uri="{BB962C8B-B14F-4D97-AF65-F5344CB8AC3E}">
        <p14:creationId xmlns:p14="http://schemas.microsoft.com/office/powerpoint/2010/main" val="29745686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GB" smtClean="0"/>
              <a:t>XNA </a:t>
            </a:r>
            <a:endParaRPr lang="en-GB" dirty="0" smtClean="0"/>
          </a:p>
        </p:txBody>
      </p:sp>
      <p:sp>
        <p:nvSpPr>
          <p:cNvPr id="5123" name="Rectangle 3"/>
          <p:cNvSpPr>
            <a:spLocks noGrp="1" noChangeArrowheads="1"/>
          </p:cNvSpPr>
          <p:nvPr>
            <p:ph idx="1"/>
          </p:nvPr>
        </p:nvSpPr>
        <p:spPr>
          <a:xfrm>
            <a:off x="380770" y="1371600"/>
            <a:ext cx="8363938" cy="4321183"/>
          </a:xfrm>
        </p:spPr>
        <p:txBody>
          <a:bodyPr/>
          <a:lstStyle/>
          <a:p>
            <a:r>
              <a:rPr lang="en-GB" dirty="0" smtClean="0"/>
              <a:t>XNA </a:t>
            </a:r>
            <a:r>
              <a:rPr lang="ru-RU" dirty="0" smtClean="0"/>
              <a:t>позволяет создавать </a:t>
            </a:r>
            <a:r>
              <a:rPr lang="en-US" dirty="0" smtClean="0"/>
              <a:t>2D </a:t>
            </a:r>
            <a:r>
              <a:rPr lang="ru-RU" dirty="0" smtClean="0"/>
              <a:t>и </a:t>
            </a:r>
            <a:r>
              <a:rPr lang="en-US" dirty="0" smtClean="0"/>
              <a:t>3D</a:t>
            </a:r>
            <a:r>
              <a:rPr lang="ru-RU" dirty="0" smtClean="0"/>
              <a:t> игры, используя аппаратное ускорение графики</a:t>
            </a:r>
            <a:endParaRPr lang="en-GB" dirty="0" smtClean="0"/>
          </a:p>
          <a:p>
            <a:r>
              <a:rPr lang="en-US" dirty="0" smtClean="0"/>
              <a:t>XNA </a:t>
            </a:r>
            <a:r>
              <a:rPr lang="ru-RU" dirty="0" smtClean="0"/>
              <a:t>содержит набор инструментов</a:t>
            </a:r>
            <a:br>
              <a:rPr lang="ru-RU" dirty="0" smtClean="0"/>
            </a:br>
            <a:r>
              <a:rPr lang="ru-RU" dirty="0" smtClean="0"/>
              <a:t>для проектирования игр и управления игровым контентом</a:t>
            </a:r>
            <a:endParaRPr lang="en-GB" dirty="0" smtClean="0"/>
          </a:p>
          <a:p>
            <a:r>
              <a:rPr lang="ru-RU" dirty="0" smtClean="0"/>
              <a:t>В </a:t>
            </a:r>
            <a:r>
              <a:rPr lang="en-GB" dirty="0" smtClean="0"/>
              <a:t>Windows Phone</a:t>
            </a:r>
            <a:r>
              <a:rPr lang="ru-RU" dirty="0" smtClean="0"/>
              <a:t> используется </a:t>
            </a:r>
            <a:r>
              <a:rPr lang="en-US" dirty="0" smtClean="0"/>
              <a:t>XNA</a:t>
            </a:r>
            <a:r>
              <a:rPr lang="ru-RU" dirty="0" smtClean="0"/>
              <a:t/>
            </a:r>
            <a:br>
              <a:rPr lang="ru-RU" dirty="0" smtClean="0"/>
            </a:br>
            <a:r>
              <a:rPr lang="ru-RU" dirty="0" smtClean="0"/>
              <a:t>версии 4</a:t>
            </a:r>
          </a:p>
          <a:p>
            <a:r>
              <a:rPr lang="en-US" dirty="0" smtClean="0"/>
              <a:t>XNA</a:t>
            </a:r>
            <a:r>
              <a:rPr lang="ru-RU" dirty="0" smtClean="0"/>
              <a:t> является частью </a:t>
            </a:r>
            <a:r>
              <a:rPr lang="en-GB" dirty="0" smtClean="0"/>
              <a:t>Windows Phone SDK</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112265205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Информация о сенсорном вводе</a:t>
            </a:r>
            <a:endParaRPr lang="en-GB" dirty="0"/>
          </a:p>
        </p:txBody>
      </p:sp>
      <p:sp>
        <p:nvSpPr>
          <p:cNvPr id="3" name="Content Placeholder 2"/>
          <p:cNvSpPr>
            <a:spLocks noGrp="1"/>
          </p:cNvSpPr>
          <p:nvPr>
            <p:ph idx="1"/>
          </p:nvPr>
        </p:nvSpPr>
        <p:spPr>
          <a:xfrm>
            <a:off x="457200" y="5040630"/>
            <a:ext cx="8229600" cy="498598"/>
          </a:xfrm>
        </p:spPr>
        <p:txBody>
          <a:bodyPr/>
          <a:lstStyle/>
          <a:p>
            <a:r>
              <a:rPr lang="ru-RU" dirty="0" smtClean="0"/>
              <a:t>Получение информации о касании</a:t>
            </a:r>
            <a:endParaRPr lang="en-GB" dirty="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Rectangle 3"/>
          <p:cNvSpPr/>
          <p:nvPr/>
        </p:nvSpPr>
        <p:spPr bwMode="auto">
          <a:xfrm>
            <a:off x="1680210" y="2068830"/>
            <a:ext cx="1245870" cy="354330"/>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40</a:t>
            </a:fld>
            <a:endParaRPr lang="en-US" dirty="0"/>
          </a:p>
        </p:txBody>
      </p:sp>
    </p:spTree>
    <p:extLst>
      <p:ext uri="{BB962C8B-B14F-4D97-AF65-F5344CB8AC3E}">
        <p14:creationId xmlns:p14="http://schemas.microsoft.com/office/powerpoint/2010/main" val="734668635"/>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Информация о сенсорном вводе</a:t>
            </a:r>
            <a:endParaRPr lang="en-GB" dirty="0"/>
          </a:p>
        </p:txBody>
      </p:sp>
      <p:sp>
        <p:nvSpPr>
          <p:cNvPr id="3" name="Content Placeholder 2"/>
          <p:cNvSpPr>
            <a:spLocks noGrp="1"/>
          </p:cNvSpPr>
          <p:nvPr>
            <p:ph idx="1"/>
          </p:nvPr>
        </p:nvSpPr>
        <p:spPr>
          <a:xfrm>
            <a:off x="457200" y="5040630"/>
            <a:ext cx="8229600" cy="997196"/>
          </a:xfrm>
        </p:spPr>
        <p:txBody>
          <a:bodyPr/>
          <a:lstStyle/>
          <a:p>
            <a:r>
              <a:rPr lang="ru-RU" dirty="0" smtClean="0"/>
              <a:t>Определение, было ли касание в нижней половине экрана</a:t>
            </a:r>
            <a:endParaRPr lang="en-GB" dirty="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Rectangle 3"/>
          <p:cNvSpPr/>
          <p:nvPr/>
        </p:nvSpPr>
        <p:spPr bwMode="auto">
          <a:xfrm>
            <a:off x="3040380" y="2068830"/>
            <a:ext cx="5292090" cy="605790"/>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41</a:t>
            </a:fld>
            <a:endParaRPr lang="en-US" dirty="0"/>
          </a:p>
        </p:txBody>
      </p:sp>
    </p:spTree>
    <p:extLst>
      <p:ext uri="{BB962C8B-B14F-4D97-AF65-F5344CB8AC3E}">
        <p14:creationId xmlns:p14="http://schemas.microsoft.com/office/powerpoint/2010/main" val="346458961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Информация о сенсорном вводе</a:t>
            </a:r>
            <a:endParaRPr lang="en-GB" dirty="0"/>
          </a:p>
        </p:txBody>
      </p:sp>
      <p:sp>
        <p:nvSpPr>
          <p:cNvPr id="3" name="Content Placeholder 2"/>
          <p:cNvSpPr>
            <a:spLocks noGrp="1"/>
          </p:cNvSpPr>
          <p:nvPr>
            <p:ph idx="1"/>
          </p:nvPr>
        </p:nvSpPr>
        <p:spPr>
          <a:xfrm>
            <a:off x="457200" y="5040630"/>
            <a:ext cx="8229600" cy="1495794"/>
          </a:xfrm>
        </p:spPr>
        <p:txBody>
          <a:bodyPr/>
          <a:lstStyle/>
          <a:p>
            <a:r>
              <a:rPr lang="ru-RU" dirty="0" smtClean="0"/>
              <a:t>Перемещение платформы вниз, если пользователь коснулся нижней половины экрана</a:t>
            </a:r>
            <a:endParaRPr lang="en-GB" dirty="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Rectangle 3"/>
          <p:cNvSpPr/>
          <p:nvPr/>
        </p:nvSpPr>
        <p:spPr bwMode="auto">
          <a:xfrm>
            <a:off x="1611630" y="2874645"/>
            <a:ext cx="5292090" cy="302895"/>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42</a:t>
            </a:fld>
            <a:endParaRPr lang="en-US" dirty="0"/>
          </a:p>
        </p:txBody>
      </p:sp>
    </p:spTree>
    <p:extLst>
      <p:ext uri="{BB962C8B-B14F-4D97-AF65-F5344CB8AC3E}">
        <p14:creationId xmlns:p14="http://schemas.microsoft.com/office/powerpoint/2010/main" val="376654322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Информация о сенсорном вводе</a:t>
            </a:r>
            <a:endParaRPr lang="en-GB" dirty="0"/>
          </a:p>
        </p:txBody>
      </p:sp>
      <p:sp>
        <p:nvSpPr>
          <p:cNvPr id="3" name="Content Placeholder 2"/>
          <p:cNvSpPr>
            <a:spLocks noGrp="1"/>
          </p:cNvSpPr>
          <p:nvPr>
            <p:ph idx="1"/>
          </p:nvPr>
        </p:nvSpPr>
        <p:spPr>
          <a:xfrm>
            <a:off x="457200" y="5040630"/>
            <a:ext cx="8229600" cy="1495794"/>
          </a:xfrm>
        </p:spPr>
        <p:txBody>
          <a:bodyPr/>
          <a:lstStyle/>
          <a:p>
            <a:r>
              <a:rPr lang="ru-RU" dirty="0"/>
              <a:t>Перемещение платформы </a:t>
            </a:r>
            <a:r>
              <a:rPr lang="ru-RU" dirty="0" smtClean="0"/>
              <a:t>вверх, </a:t>
            </a:r>
            <a:r>
              <a:rPr lang="ru-RU" dirty="0"/>
              <a:t>если пользователь коснулся </a:t>
            </a:r>
            <a:r>
              <a:rPr lang="ru-RU" dirty="0" smtClean="0"/>
              <a:t>верхней </a:t>
            </a:r>
            <a:r>
              <a:rPr lang="ru-RU" dirty="0"/>
              <a:t>половины экрана</a:t>
            </a:r>
            <a:endParaRPr lang="en-GB" dirty="0"/>
          </a:p>
        </p:txBody>
      </p:sp>
      <p:sp>
        <p:nvSpPr>
          <p:cNvPr id="6" name="Rectangle 4"/>
          <p:cNvSpPr>
            <a:spLocks noChangeArrowheads="1"/>
          </p:cNvSpPr>
          <p:nvPr/>
        </p:nvSpPr>
        <p:spPr bwMode="invGray">
          <a:xfrm>
            <a:off x="494253" y="1360170"/>
            <a:ext cx="8105775" cy="35433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touches.Count</a:t>
            </a:r>
            <a:r>
              <a:rPr lang="en-GB" dirty="0">
                <a:solidFill>
                  <a:prstClr val="black"/>
                </a:solidFill>
                <a:latin typeface="Consolas"/>
              </a:rPr>
              <a:t> &gt; 0)</a:t>
            </a:r>
          </a:p>
          <a:p>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if</a:t>
            </a:r>
            <a:r>
              <a:rPr lang="en-GB" dirty="0">
                <a:solidFill>
                  <a:prstClr val="black"/>
                </a:solidFill>
                <a:latin typeface="Consolas"/>
              </a:rPr>
              <a:t> (touches[0].</a:t>
            </a:r>
            <a:r>
              <a:rPr lang="en-GB" dirty="0" err="1">
                <a:solidFill>
                  <a:prstClr val="black"/>
                </a:solidFill>
                <a:latin typeface="Consolas"/>
              </a:rPr>
              <a:t>Position.Y</a:t>
            </a:r>
            <a:r>
              <a:rPr lang="en-GB" dirty="0">
                <a:solidFill>
                  <a:prstClr val="black"/>
                </a:solidFill>
                <a:latin typeface="Consolas"/>
              </a:rPr>
              <a:t> &gt; </a:t>
            </a:r>
            <a:r>
              <a:rPr lang="en-GB" dirty="0" smtClean="0">
                <a:solidFill>
                  <a:prstClr val="black"/>
                </a:solidFill>
                <a:latin typeface="Consolas"/>
              </a:rPr>
              <a:t/>
            </a:r>
            <a:br>
              <a:rPr lang="en-GB" dirty="0" smtClean="0">
                <a:solidFill>
                  <a:prstClr val="black"/>
                </a:solidFill>
                <a:latin typeface="Consolas"/>
              </a:rPr>
            </a:br>
            <a:r>
              <a:rPr lang="en-GB" dirty="0" smtClean="0">
                <a:solidFill>
                  <a:prstClr val="black"/>
                </a:solidFill>
                <a:latin typeface="Consolas"/>
              </a:rPr>
              <a:t>                          </a:t>
            </a:r>
            <a:r>
              <a:rPr lang="en-GB" dirty="0" err="1" smtClean="0">
                <a:solidFill>
                  <a:prstClr val="black"/>
                </a:solidFill>
                <a:latin typeface="Consolas"/>
              </a:rPr>
              <a:t>GraphicsDevice.Viewport.Height</a:t>
            </a:r>
            <a:r>
              <a:rPr lang="en-GB" dirty="0" smtClean="0">
                <a:solidFill>
                  <a:prstClr val="black"/>
                </a:solidFill>
                <a:latin typeface="Consolas"/>
              </a:rPr>
              <a:t> </a:t>
            </a:r>
            <a:r>
              <a:rPr lang="en-GB" dirty="0">
                <a:solidFill>
                  <a:prstClr val="black"/>
                </a:solidFill>
                <a:latin typeface="Consolas"/>
              </a:rPr>
              <a:t>/ 2)</a:t>
            </a: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else</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lPaddleY</a:t>
            </a:r>
            <a:r>
              <a:rPr lang="en-GB" dirty="0">
                <a:solidFill>
                  <a:prstClr val="black"/>
                </a:solidFill>
                <a:latin typeface="Consolas"/>
              </a:rPr>
              <a:t> - </a:t>
            </a:r>
            <a:r>
              <a:rPr lang="en-GB" dirty="0" err="1">
                <a:solidFill>
                  <a:prstClr val="black"/>
                </a:solidFill>
                <a:latin typeface="Consolas"/>
              </a:rPr>
              <a:t>lPaddleSpeed</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Rectangle 3"/>
          <p:cNvSpPr/>
          <p:nvPr/>
        </p:nvSpPr>
        <p:spPr bwMode="auto">
          <a:xfrm>
            <a:off x="1611630" y="4006215"/>
            <a:ext cx="4537710" cy="302895"/>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43</a:t>
            </a:fld>
            <a:endParaRPr lang="en-US" dirty="0"/>
          </a:p>
        </p:txBody>
      </p:sp>
    </p:spTree>
    <p:extLst>
      <p:ext uri="{BB962C8B-B14F-4D97-AF65-F5344CB8AC3E}">
        <p14:creationId xmlns:p14="http://schemas.microsoft.com/office/powerpoint/2010/main" val="6409884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Обнаружение столкновений</a:t>
            </a:r>
            <a:endParaRPr lang="en-GB" dirty="0"/>
          </a:p>
        </p:txBody>
      </p:sp>
      <p:sp>
        <p:nvSpPr>
          <p:cNvPr id="3" name="Content Placeholder 2"/>
          <p:cNvSpPr>
            <a:spLocks noGrp="1"/>
          </p:cNvSpPr>
          <p:nvPr>
            <p:ph idx="1"/>
          </p:nvPr>
        </p:nvSpPr>
        <p:spPr>
          <a:xfrm>
            <a:off x="380770" y="2621292"/>
            <a:ext cx="8363938" cy="3711785"/>
          </a:xfrm>
        </p:spPr>
        <p:txBody>
          <a:bodyPr/>
          <a:lstStyle/>
          <a:p>
            <a:r>
              <a:rPr lang="ru-RU" dirty="0" smtClean="0"/>
              <a:t>Необходимо, чтобы при столкновении</a:t>
            </a:r>
            <a:br>
              <a:rPr lang="ru-RU" dirty="0" smtClean="0"/>
            </a:br>
            <a:r>
              <a:rPr lang="ru-RU" dirty="0" smtClean="0"/>
              <a:t>с платформой шар отскакивал от неё</a:t>
            </a:r>
          </a:p>
          <a:p>
            <a:r>
              <a:rPr lang="ru-RU" dirty="0" smtClean="0"/>
              <a:t>Для этого необходимо проверить, пересекаются ли два прямоугольника,</a:t>
            </a:r>
            <a:br>
              <a:rPr lang="ru-RU" dirty="0" smtClean="0"/>
            </a:br>
            <a:r>
              <a:rPr lang="ru-RU" dirty="0" smtClean="0"/>
              <a:t>в которых вписаны текстуры объектов</a:t>
            </a:r>
          </a:p>
          <a:p>
            <a:r>
              <a:rPr lang="ru-RU" dirty="0" smtClean="0"/>
              <a:t>Для этого можно </a:t>
            </a:r>
            <a:r>
              <a:rPr lang="ru-RU" dirty="0"/>
              <a:t>использовать метод </a:t>
            </a:r>
            <a:r>
              <a:rPr lang="en-GB" dirty="0">
                <a:latin typeface="Consolas" pitchFamily="49" charset="0"/>
                <a:cs typeface="Consolas" pitchFamily="49" charset="0"/>
              </a:rPr>
              <a:t>Intersects</a:t>
            </a:r>
            <a:r>
              <a:rPr lang="en-GB" dirty="0"/>
              <a:t> </a:t>
            </a:r>
            <a:r>
              <a:rPr lang="ru-RU" dirty="0" smtClean="0"/>
              <a:t>класса</a:t>
            </a:r>
            <a:r>
              <a:rPr lang="en-US" dirty="0" smtClean="0"/>
              <a:t> </a:t>
            </a:r>
            <a:r>
              <a:rPr lang="en-GB" dirty="0" smtClean="0">
                <a:latin typeface="Consolas" pitchFamily="49" charset="0"/>
                <a:cs typeface="Consolas" pitchFamily="49" charset="0"/>
              </a:rPr>
              <a:t>Rectangle</a:t>
            </a:r>
            <a:endParaRPr lang="ru-RU" dirty="0" smtClean="0"/>
          </a:p>
        </p:txBody>
      </p:sp>
      <p:sp>
        <p:nvSpPr>
          <p:cNvPr id="4" name="Rectangle 4"/>
          <p:cNvSpPr>
            <a:spLocks noChangeArrowheads="1"/>
          </p:cNvSpPr>
          <p:nvPr/>
        </p:nvSpPr>
        <p:spPr bwMode="invGray">
          <a:xfrm>
            <a:off x="494253" y="1145311"/>
            <a:ext cx="8105775" cy="146476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if</a:t>
            </a:r>
            <a:r>
              <a:rPr lang="en-GB" dirty="0">
                <a:solidFill>
                  <a:prstClr val="black"/>
                </a:solidFill>
                <a:latin typeface="Consolas"/>
              </a:rPr>
              <a:t> (</a:t>
            </a:r>
            <a:r>
              <a:rPr lang="en-GB" dirty="0" err="1">
                <a:solidFill>
                  <a:prstClr val="black"/>
                </a:solidFill>
                <a:latin typeface="Consolas"/>
              </a:rPr>
              <a:t>ballRectangle.Intersects</a:t>
            </a:r>
            <a:r>
              <a:rPr lang="en-GB" dirty="0">
                <a:solidFill>
                  <a:prstClr val="black"/>
                </a:solidFill>
                <a:latin typeface="Consolas"/>
              </a:rPr>
              <a:t>(</a:t>
            </a:r>
            <a:r>
              <a:rPr lang="en-GB" dirty="0" err="1">
                <a:solidFill>
                  <a:prstClr val="black"/>
                </a:solidFill>
                <a:latin typeface="Consolas"/>
              </a:rPr>
              <a:t>lPaddleRectangle</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ballXSpeed</a:t>
            </a:r>
            <a:r>
              <a:rPr lang="en-GB" dirty="0">
                <a:solidFill>
                  <a:prstClr val="black"/>
                </a:solidFill>
                <a:latin typeface="Consolas"/>
              </a:rPr>
              <a:t> = -</a:t>
            </a:r>
            <a:r>
              <a:rPr lang="en-GB" dirty="0" err="1">
                <a:solidFill>
                  <a:prstClr val="black"/>
                </a:solidFill>
                <a:latin typeface="Consolas"/>
              </a:rPr>
              <a:t>ballXSpeed</a:t>
            </a:r>
            <a:r>
              <a:rPr lang="en-GB" dirty="0">
                <a:solidFill>
                  <a:prstClr val="black"/>
                </a:solidFill>
                <a:latin typeface="Consolas"/>
              </a:rPr>
              <a:t>;</a:t>
            </a:r>
          </a:p>
          <a:p>
            <a:r>
              <a:rPr lang="en-GB" dirty="0">
                <a:solidFill>
                  <a:prstClr val="black"/>
                </a:solidFill>
                <a:latin typeface="Consolas"/>
              </a:rPr>
              <a:t>}</a:t>
            </a:r>
          </a:p>
          <a:p>
            <a:endParaRPr lang="en-GB" dirty="0">
              <a:solidFill>
                <a:prstClr val="black"/>
              </a:solidFill>
              <a:latin typeface="Consolas"/>
            </a:endParaRPr>
          </a:p>
          <a:p>
            <a:r>
              <a:rPr lang="en-GB" sz="1800" b="0" noProof="1" smtClean="0"/>
              <a:t> </a:t>
            </a: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44</a:t>
            </a:fld>
            <a:endParaRPr lang="en-US" dirty="0"/>
          </a:p>
        </p:txBody>
      </p:sp>
    </p:spTree>
    <p:extLst>
      <p:ext uri="{BB962C8B-B14F-4D97-AF65-F5344CB8AC3E}">
        <p14:creationId xmlns:p14="http://schemas.microsoft.com/office/powerpoint/2010/main" val="267691614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шрифта</a:t>
            </a:r>
            <a:endParaRPr lang="en-GB" dirty="0"/>
          </a:p>
        </p:txBody>
      </p:sp>
      <p:sp>
        <p:nvSpPr>
          <p:cNvPr id="3" name="Content Placeholder 2"/>
          <p:cNvSpPr>
            <a:spLocks noGrp="1"/>
          </p:cNvSpPr>
          <p:nvPr>
            <p:ph idx="1"/>
          </p:nvPr>
        </p:nvSpPr>
        <p:spPr>
          <a:xfrm>
            <a:off x="381600" y="1371600"/>
            <a:ext cx="8229600" cy="3213187"/>
          </a:xfrm>
        </p:spPr>
        <p:txBody>
          <a:bodyPr/>
          <a:lstStyle/>
          <a:p>
            <a:r>
              <a:rPr lang="ru-RU" dirty="0" smtClean="0"/>
              <a:t>Для вывода текста на экран используется объект </a:t>
            </a:r>
            <a:r>
              <a:rPr lang="en-GB" dirty="0" err="1" smtClean="0">
                <a:latin typeface="Consolas" pitchFamily="49" charset="0"/>
                <a:cs typeface="Consolas" pitchFamily="49" charset="0"/>
              </a:rPr>
              <a:t>SpriteFont</a:t>
            </a:r>
            <a:endParaRPr lang="en-GB" dirty="0" smtClean="0"/>
          </a:p>
          <a:p>
            <a:r>
              <a:rPr lang="ru-RU" dirty="0" smtClean="0"/>
              <a:t>Он позволяет задавать необходимые свойства шрифта</a:t>
            </a:r>
          </a:p>
          <a:p>
            <a:r>
              <a:rPr lang="ru-RU" dirty="0"/>
              <a:t>Свойства шрифта находятся в </a:t>
            </a:r>
            <a:r>
              <a:rPr lang="en-GB" dirty="0"/>
              <a:t>XML</a:t>
            </a:r>
            <a:r>
              <a:rPr lang="ru-RU" dirty="0"/>
              <a:t>-файле, который можно </a:t>
            </a:r>
            <a:r>
              <a:rPr lang="ru-RU" dirty="0" smtClean="0"/>
              <a:t>редактировать</a:t>
            </a:r>
            <a:endParaRPr lang="en-GB" dirty="0"/>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45</a:t>
            </a:fld>
            <a:endParaRPr lang="en-US" dirty="0"/>
          </a:p>
        </p:txBody>
      </p:sp>
    </p:spTree>
    <p:extLst>
      <p:ext uri="{BB962C8B-B14F-4D97-AF65-F5344CB8AC3E}">
        <p14:creationId xmlns:p14="http://schemas.microsoft.com/office/powerpoint/2010/main" val="312514088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Загрузка шрифта</a:t>
            </a:r>
            <a:endParaRPr lang="en-GB" dirty="0"/>
          </a:p>
        </p:txBody>
      </p:sp>
      <p:sp>
        <p:nvSpPr>
          <p:cNvPr id="3" name="Content Placeholder 2"/>
          <p:cNvSpPr>
            <a:spLocks noGrp="1"/>
          </p:cNvSpPr>
          <p:nvPr>
            <p:ph idx="1"/>
          </p:nvPr>
        </p:nvSpPr>
        <p:spPr>
          <a:xfrm>
            <a:off x="457200" y="3789897"/>
            <a:ext cx="8229600" cy="2105192"/>
          </a:xfrm>
        </p:spPr>
        <p:txBody>
          <a:bodyPr/>
          <a:lstStyle/>
          <a:p>
            <a:r>
              <a:rPr lang="ru-RU" dirty="0" smtClean="0"/>
              <a:t>Контент-менеджер управляет шрифтами так же, как и другими игровыми ресурсами</a:t>
            </a:r>
            <a:endParaRPr lang="en-GB" dirty="0" smtClean="0"/>
          </a:p>
          <a:p>
            <a:r>
              <a:rPr lang="ru-RU" dirty="0" smtClean="0"/>
              <a:t>Шрифт загружается в переменную, которую можно использовать в методах</a:t>
            </a:r>
            <a:endParaRPr lang="en-GB" dirty="0" smtClean="0"/>
          </a:p>
        </p:txBody>
      </p:sp>
      <p:sp>
        <p:nvSpPr>
          <p:cNvPr id="6" name="Rectangle 4"/>
          <p:cNvSpPr>
            <a:spLocks noChangeArrowheads="1"/>
          </p:cNvSpPr>
          <p:nvPr/>
        </p:nvSpPr>
        <p:spPr bwMode="invGray">
          <a:xfrm>
            <a:off x="494253" y="1246909"/>
            <a:ext cx="8105775" cy="253642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err="1">
                <a:solidFill>
                  <a:srgbClr val="2B91AF"/>
                </a:solidFill>
                <a:latin typeface="Consolas"/>
              </a:rPr>
              <a:t>SpriteFont</a:t>
            </a:r>
            <a:r>
              <a:rPr lang="en-GB" dirty="0">
                <a:solidFill>
                  <a:prstClr val="black"/>
                </a:solidFill>
                <a:latin typeface="Consolas"/>
              </a:rPr>
              <a:t> font;</a:t>
            </a:r>
          </a:p>
          <a:p>
            <a:r>
              <a:rPr lang="en-GB" sz="1800" b="0" noProof="1" smtClean="0">
                <a:latin typeface="Courier New" pitchFamily="49" charset="0"/>
                <a:cs typeface="Courier New" pitchFamily="49" charset="0"/>
              </a:rPr>
              <a:t/>
            </a:r>
            <a:br>
              <a:rPr lang="en-GB" sz="1800" b="0" noProof="1" smtClean="0">
                <a:latin typeface="Courier New" pitchFamily="49" charset="0"/>
                <a:cs typeface="Courier New" pitchFamily="49" charset="0"/>
              </a:rPr>
            </a:br>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a:t>
            </a:r>
            <a:r>
              <a:rPr lang="en-GB" dirty="0" err="1">
                <a:solidFill>
                  <a:prstClr val="black"/>
                </a:solidFill>
                <a:latin typeface="Consolas"/>
              </a:rPr>
              <a:t>LoadContent</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a:solidFill>
                  <a:srgbClr val="008000"/>
                </a:solidFill>
                <a:latin typeface="Consolas"/>
              </a:rPr>
              <a:t>// </a:t>
            </a:r>
            <a:r>
              <a:rPr lang="ru-RU" dirty="0" smtClean="0">
                <a:solidFill>
                  <a:srgbClr val="008000"/>
                </a:solidFill>
                <a:latin typeface="Consolas"/>
              </a:rPr>
              <a:t>остальная часть метода</a:t>
            </a:r>
            <a:r>
              <a:rPr lang="en-GB" dirty="0" smtClean="0">
                <a:solidFill>
                  <a:srgbClr val="008000"/>
                </a:solidFill>
                <a:latin typeface="Consolas"/>
              </a:rPr>
              <a:t> </a:t>
            </a:r>
            <a:r>
              <a:rPr lang="en-GB" dirty="0" err="1" smtClean="0">
                <a:solidFill>
                  <a:srgbClr val="008000"/>
                </a:solidFill>
                <a:latin typeface="Consolas"/>
              </a:rPr>
              <a:t>LoadContent</a:t>
            </a:r>
            <a:endParaRPr lang="en-GB" dirty="0">
              <a:solidFill>
                <a:prstClr val="black"/>
              </a:solidFill>
              <a:latin typeface="Consolas"/>
            </a:endParaRPr>
          </a:p>
          <a:p>
            <a:r>
              <a:rPr lang="en-GB" dirty="0">
                <a:solidFill>
                  <a:prstClr val="black"/>
                </a:solidFill>
                <a:latin typeface="Consolas"/>
              </a:rPr>
              <a:t>    </a:t>
            </a:r>
          </a:p>
          <a:p>
            <a:r>
              <a:rPr lang="en-GB" dirty="0">
                <a:solidFill>
                  <a:prstClr val="black"/>
                </a:solidFill>
                <a:latin typeface="Consolas"/>
              </a:rPr>
              <a:t>    font = </a:t>
            </a:r>
            <a:r>
              <a:rPr lang="en-GB" dirty="0" err="1">
                <a:solidFill>
                  <a:prstClr val="black"/>
                </a:solidFill>
                <a:latin typeface="Consolas"/>
              </a:rPr>
              <a:t>Content.Load</a:t>
            </a:r>
            <a:r>
              <a:rPr lang="en-GB" dirty="0">
                <a:solidFill>
                  <a:prstClr val="black"/>
                </a:solidFill>
                <a:latin typeface="Consolas"/>
              </a:rPr>
              <a:t>&lt;</a:t>
            </a:r>
            <a:r>
              <a:rPr lang="en-GB" dirty="0" err="1">
                <a:solidFill>
                  <a:srgbClr val="2B91AF"/>
                </a:solidFill>
                <a:latin typeface="Consolas"/>
              </a:rPr>
              <a:t>SpriteFont</a:t>
            </a:r>
            <a:r>
              <a:rPr lang="en-GB" dirty="0">
                <a:solidFill>
                  <a:prstClr val="black"/>
                </a:solidFill>
                <a:latin typeface="Consolas"/>
              </a:rPr>
              <a:t>&gt;(</a:t>
            </a:r>
            <a:r>
              <a:rPr lang="en-GB" dirty="0">
                <a:solidFill>
                  <a:srgbClr val="A31515"/>
                </a:solidFill>
                <a:latin typeface="Consolas"/>
              </a:rPr>
              <a:t>"</a:t>
            </a:r>
            <a:r>
              <a:rPr lang="en-GB" dirty="0" err="1">
                <a:solidFill>
                  <a:srgbClr val="A31515"/>
                </a:solidFill>
                <a:latin typeface="Consolas"/>
              </a:rPr>
              <a:t>MessageFont</a:t>
            </a:r>
            <a:r>
              <a:rPr lang="en-GB" dirty="0" smtClean="0">
                <a:solidFill>
                  <a:srgbClr val="A31515"/>
                </a:solidFill>
                <a:latin typeface="Consolas"/>
              </a:rPr>
              <a:t>"</a:t>
            </a:r>
            <a:r>
              <a:rPr lang="en-GB" dirty="0" smtClean="0">
                <a:solidFill>
                  <a:prstClr val="black"/>
                </a:solidFill>
                <a:latin typeface="Consolas"/>
              </a:rPr>
              <a:t>);</a:t>
            </a:r>
            <a:br>
              <a:rPr lang="en-GB" dirty="0" smtClean="0">
                <a:solidFill>
                  <a:prstClr val="black"/>
                </a:solidFill>
                <a:latin typeface="Consolas"/>
              </a:rPr>
            </a:br>
            <a:r>
              <a:rPr lang="en-GB" dirty="0" smtClean="0">
                <a:solidFill>
                  <a:prstClr val="black"/>
                </a:solidFill>
                <a:latin typeface="Consolas"/>
              </a:rPr>
              <a:t>}</a:t>
            </a:r>
            <a:endParaRPr lang="en-GB" dirty="0">
              <a:solidFill>
                <a:prstClr val="black"/>
              </a:solidFill>
              <a:latin typeface="Consolas"/>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46</a:t>
            </a:fld>
            <a:endParaRPr lang="en-US" dirty="0"/>
          </a:p>
        </p:txBody>
      </p:sp>
    </p:spTree>
    <p:extLst>
      <p:ext uri="{BB962C8B-B14F-4D97-AF65-F5344CB8AC3E}">
        <p14:creationId xmlns:p14="http://schemas.microsoft.com/office/powerpoint/2010/main" val="373615505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err="1" smtClean="0"/>
              <a:t>Отрисовка</a:t>
            </a:r>
            <a:r>
              <a:rPr lang="ru-RU" dirty="0" smtClean="0"/>
              <a:t> текста</a:t>
            </a:r>
            <a:endParaRPr lang="en-GB" dirty="0"/>
          </a:p>
        </p:txBody>
      </p:sp>
      <p:sp>
        <p:nvSpPr>
          <p:cNvPr id="3" name="Content Placeholder 2"/>
          <p:cNvSpPr>
            <a:spLocks noGrp="1"/>
          </p:cNvSpPr>
          <p:nvPr>
            <p:ph idx="1"/>
          </p:nvPr>
        </p:nvSpPr>
        <p:spPr>
          <a:xfrm>
            <a:off x="457200" y="5011754"/>
            <a:ext cx="8229600" cy="1495794"/>
          </a:xfrm>
        </p:spPr>
        <p:txBody>
          <a:bodyPr/>
          <a:lstStyle/>
          <a:p>
            <a:r>
              <a:rPr lang="ru-RU" dirty="0" smtClean="0"/>
              <a:t>Метод</a:t>
            </a:r>
            <a:r>
              <a:rPr lang="en-GB" dirty="0" smtClean="0"/>
              <a:t> </a:t>
            </a:r>
            <a:r>
              <a:rPr lang="en-GB" dirty="0" err="1" smtClean="0">
                <a:latin typeface="Consolas" pitchFamily="49" charset="0"/>
                <a:cs typeface="Consolas" pitchFamily="49" charset="0"/>
              </a:rPr>
              <a:t>DrawString</a:t>
            </a:r>
            <a:r>
              <a:rPr lang="en-GB" dirty="0" smtClean="0"/>
              <a:t> </a:t>
            </a:r>
            <a:r>
              <a:rPr lang="ru-RU" dirty="0" err="1" smtClean="0"/>
              <a:t>отрисовывает</a:t>
            </a:r>
            <a:r>
              <a:rPr lang="ru-RU" dirty="0" smtClean="0"/>
              <a:t> строку текста на экране, используя загруженный шрифт</a:t>
            </a:r>
          </a:p>
        </p:txBody>
      </p:sp>
      <p:sp>
        <p:nvSpPr>
          <p:cNvPr id="6" name="Rectangle 4"/>
          <p:cNvSpPr>
            <a:spLocks noChangeArrowheads="1"/>
          </p:cNvSpPr>
          <p:nvPr/>
        </p:nvSpPr>
        <p:spPr bwMode="invGray">
          <a:xfrm>
            <a:off x="494253" y="1222456"/>
            <a:ext cx="8105775" cy="377818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Draw(</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a:t>
            </a:r>
          </a:p>
          <a:p>
            <a:r>
              <a:rPr lang="en-GB" dirty="0">
                <a:solidFill>
                  <a:prstClr val="black"/>
                </a:solidFill>
                <a:latin typeface="Consolas"/>
              </a:rPr>
              <a:t>    </a:t>
            </a:r>
            <a:r>
              <a:rPr lang="en-GB" dirty="0" err="1">
                <a:solidFill>
                  <a:prstClr val="black"/>
                </a:solidFill>
                <a:latin typeface="Consolas"/>
              </a:rPr>
              <a:t>GraphicsDevice.Clear</a:t>
            </a:r>
            <a:r>
              <a:rPr lang="en-GB" dirty="0">
                <a:solidFill>
                  <a:prstClr val="black"/>
                </a:solidFill>
                <a:latin typeface="Consolas"/>
              </a:rPr>
              <a:t>(</a:t>
            </a:r>
            <a:r>
              <a:rPr lang="en-GB" dirty="0" err="1">
                <a:solidFill>
                  <a:srgbClr val="2B91AF"/>
                </a:solidFill>
                <a:latin typeface="Consolas"/>
              </a:rPr>
              <a:t>Color</a:t>
            </a:r>
            <a:r>
              <a:rPr lang="en-GB" dirty="0" err="1">
                <a:solidFill>
                  <a:prstClr val="black"/>
                </a:solidFill>
                <a:latin typeface="Consolas"/>
              </a:rPr>
              <a:t>.CornflowerBlue</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spriteBatch.Begin</a:t>
            </a:r>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err="1">
                <a:solidFill>
                  <a:prstClr val="black"/>
                </a:solidFill>
                <a:latin typeface="Consolas"/>
              </a:rPr>
              <a:t>spriteBatch.DrawString</a:t>
            </a:r>
            <a:r>
              <a:rPr lang="en-GB" dirty="0">
                <a:solidFill>
                  <a:prstClr val="black"/>
                </a:solidFill>
                <a:latin typeface="Consolas"/>
              </a:rPr>
              <a:t>(</a:t>
            </a:r>
          </a:p>
          <a:p>
            <a:r>
              <a:rPr lang="en-GB" dirty="0">
                <a:solidFill>
                  <a:prstClr val="black"/>
                </a:solidFill>
                <a:latin typeface="Consolas"/>
              </a:rPr>
              <a:t>        font,</a:t>
            </a:r>
          </a:p>
          <a:p>
            <a:r>
              <a:rPr lang="en-GB" dirty="0">
                <a:solidFill>
                  <a:prstClr val="black"/>
                </a:solidFill>
                <a:latin typeface="Consolas"/>
              </a:rPr>
              <a:t>        </a:t>
            </a:r>
            <a:r>
              <a:rPr lang="en-GB" dirty="0">
                <a:solidFill>
                  <a:srgbClr val="A31515"/>
                </a:solidFill>
                <a:latin typeface="Consolas"/>
              </a:rPr>
              <a:t>"Hello world"</a:t>
            </a:r>
            <a:r>
              <a:rPr lang="en-GB" dirty="0">
                <a:solidFill>
                  <a:prstClr val="black"/>
                </a:solidFill>
                <a:latin typeface="Consolas"/>
              </a:rPr>
              <a:t>,</a:t>
            </a:r>
          </a:p>
          <a:p>
            <a:r>
              <a:rPr lang="en-GB" dirty="0">
                <a:solidFill>
                  <a:prstClr val="black"/>
                </a:solidFill>
                <a:latin typeface="Consolas"/>
              </a:rPr>
              <a:t>        </a:t>
            </a:r>
            <a:r>
              <a:rPr lang="en-GB" dirty="0">
                <a:solidFill>
                  <a:srgbClr val="0000FF"/>
                </a:solidFill>
                <a:latin typeface="Consolas"/>
              </a:rPr>
              <a:t>new</a:t>
            </a:r>
            <a:r>
              <a:rPr lang="en-GB" dirty="0">
                <a:solidFill>
                  <a:prstClr val="black"/>
                </a:solidFill>
                <a:latin typeface="Consolas"/>
              </a:rPr>
              <a:t> </a:t>
            </a:r>
            <a:r>
              <a:rPr lang="en-GB" dirty="0">
                <a:solidFill>
                  <a:srgbClr val="2B91AF"/>
                </a:solidFill>
                <a:latin typeface="Consolas"/>
              </a:rPr>
              <a:t>Vector2</a:t>
            </a:r>
            <a:r>
              <a:rPr lang="en-GB" dirty="0">
                <a:solidFill>
                  <a:prstClr val="black"/>
                </a:solidFill>
                <a:latin typeface="Consolas"/>
              </a:rPr>
              <a:t>(100, 100),</a:t>
            </a:r>
          </a:p>
          <a:p>
            <a:r>
              <a:rPr lang="en-GB" dirty="0">
                <a:solidFill>
                  <a:prstClr val="black"/>
                </a:solidFill>
                <a:latin typeface="Consolas"/>
              </a:rPr>
              <a:t>        </a:t>
            </a:r>
            <a:r>
              <a:rPr lang="en-GB" dirty="0" err="1">
                <a:solidFill>
                  <a:srgbClr val="2B91AF"/>
                </a:solidFill>
                <a:latin typeface="Consolas"/>
              </a:rPr>
              <a:t>Color</a:t>
            </a:r>
            <a:r>
              <a:rPr lang="en-GB" dirty="0" err="1">
                <a:solidFill>
                  <a:prstClr val="black"/>
                </a:solidFill>
                <a:latin typeface="Consolas"/>
              </a:rPr>
              <a:t>.White</a:t>
            </a:r>
            <a:r>
              <a:rPr lang="en-GB" dirty="0">
                <a:solidFill>
                  <a:prstClr val="black"/>
                </a:solidFill>
                <a:latin typeface="Consolas"/>
              </a:rPr>
              <a:t>); </a:t>
            </a:r>
          </a:p>
          <a:p>
            <a:r>
              <a:rPr lang="en-GB" dirty="0">
                <a:solidFill>
                  <a:srgbClr val="008000"/>
                </a:solidFill>
                <a:latin typeface="Consolas"/>
              </a:rPr>
              <a:t> </a:t>
            </a:r>
            <a:r>
              <a:rPr lang="en-GB" dirty="0" smtClean="0">
                <a:solidFill>
                  <a:srgbClr val="008000"/>
                </a:solidFill>
                <a:latin typeface="Consolas"/>
              </a:rPr>
              <a:t>   // </a:t>
            </a:r>
            <a:r>
              <a:rPr lang="ru-RU" dirty="0" smtClean="0">
                <a:solidFill>
                  <a:srgbClr val="008000"/>
                </a:solidFill>
                <a:latin typeface="Consolas"/>
              </a:rPr>
              <a:t>остальная часть метода</a:t>
            </a:r>
            <a:r>
              <a:rPr lang="en-GB" dirty="0" smtClean="0">
                <a:solidFill>
                  <a:srgbClr val="008000"/>
                </a:solidFill>
                <a:latin typeface="Consolas"/>
              </a:rPr>
              <a:t> Draw</a:t>
            </a:r>
          </a:p>
          <a:p>
            <a:r>
              <a:rPr lang="en-GB" dirty="0">
                <a:solidFill>
                  <a:prstClr val="black"/>
                </a:solidFill>
                <a:latin typeface="Consolas"/>
              </a:rPr>
              <a:t>}</a:t>
            </a: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47</a:t>
            </a:fld>
            <a:endParaRPr lang="en-US" dirty="0"/>
          </a:p>
        </p:txBody>
      </p:sp>
    </p:spTree>
    <p:extLst>
      <p:ext uri="{BB962C8B-B14F-4D97-AF65-F5344CB8AC3E}">
        <p14:creationId xmlns:p14="http://schemas.microsoft.com/office/powerpoint/2010/main" val="303089059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Краткие итоги</a:t>
            </a:r>
            <a:endParaRPr lang="en-GB" dirty="0"/>
          </a:p>
        </p:txBody>
      </p:sp>
      <p:sp>
        <p:nvSpPr>
          <p:cNvPr id="37891" name="Content Placeholder 2"/>
          <p:cNvSpPr>
            <a:spLocks noGrp="1"/>
          </p:cNvSpPr>
          <p:nvPr>
            <p:ph idx="1"/>
          </p:nvPr>
        </p:nvSpPr>
        <p:spPr>
          <a:xfrm>
            <a:off x="380770" y="1202270"/>
            <a:ext cx="8363938" cy="5318379"/>
          </a:xfrm>
        </p:spPr>
        <p:txBody>
          <a:bodyPr/>
          <a:lstStyle/>
          <a:p>
            <a:r>
              <a:rPr lang="ru-RU" dirty="0" smtClean="0"/>
              <a:t>Игровые объекты можно перемещать</a:t>
            </a:r>
            <a:br>
              <a:rPr lang="ru-RU" dirty="0" smtClean="0"/>
            </a:br>
            <a:r>
              <a:rPr lang="ru-RU" dirty="0" smtClean="0"/>
              <a:t>по экрану, изменяя их положение</a:t>
            </a:r>
          </a:p>
          <a:p>
            <a:r>
              <a:rPr lang="ru-RU" dirty="0" smtClean="0"/>
              <a:t>Для более точного управления объектами можно использовать вещественные переменные</a:t>
            </a:r>
          </a:p>
          <a:p>
            <a:r>
              <a:rPr lang="ru-RU" dirty="0" smtClean="0"/>
              <a:t>Класс</a:t>
            </a:r>
            <a:r>
              <a:rPr lang="en-GB" dirty="0" smtClean="0"/>
              <a:t> </a:t>
            </a:r>
            <a:r>
              <a:rPr lang="en-GB" dirty="0" err="1">
                <a:latin typeface="Consolas" pitchFamily="49" charset="0"/>
                <a:cs typeface="Consolas" pitchFamily="49" charset="0"/>
              </a:rPr>
              <a:t>TouchPanel</a:t>
            </a:r>
            <a:r>
              <a:rPr lang="en-GB" dirty="0" smtClean="0"/>
              <a:t> </a:t>
            </a:r>
            <a:r>
              <a:rPr lang="ru-RU" dirty="0" smtClean="0"/>
              <a:t>предоставляет информацию о касаниях экрана, которая хранится в объектах </a:t>
            </a:r>
            <a:r>
              <a:rPr lang="en-GB" dirty="0" smtClean="0">
                <a:latin typeface="Consolas" pitchFamily="49" charset="0"/>
                <a:cs typeface="Consolas" pitchFamily="49" charset="0"/>
              </a:rPr>
              <a:t>Touch</a:t>
            </a:r>
            <a:r>
              <a:rPr lang="en-US" dirty="0" smtClean="0">
                <a:latin typeface="Consolas" pitchFamily="49" charset="0"/>
                <a:cs typeface="Consolas" pitchFamily="49" charset="0"/>
              </a:rPr>
              <a:t>Location</a:t>
            </a:r>
            <a:endParaRPr lang="en-GB" dirty="0" smtClean="0"/>
          </a:p>
          <a:p>
            <a:r>
              <a:rPr lang="ru-RU" dirty="0" smtClean="0"/>
              <a:t>Игры </a:t>
            </a:r>
            <a:r>
              <a:rPr lang="en-GB" dirty="0" smtClean="0"/>
              <a:t>XNA </a:t>
            </a:r>
            <a:r>
              <a:rPr lang="ru-RU" dirty="0" smtClean="0"/>
              <a:t>могут выводить на экран текст</a:t>
            </a:r>
            <a:br>
              <a:rPr lang="ru-RU" dirty="0" smtClean="0"/>
            </a:br>
            <a:r>
              <a:rPr lang="ru-RU" dirty="0" smtClean="0"/>
              <a:t>с помощью объектов</a:t>
            </a:r>
            <a:r>
              <a:rPr lang="en-GB" dirty="0" smtClean="0"/>
              <a:t> </a:t>
            </a:r>
            <a:r>
              <a:rPr lang="en-GB" dirty="0" err="1">
                <a:latin typeface="Consolas" pitchFamily="49" charset="0"/>
                <a:cs typeface="Consolas" pitchFamily="49" charset="0"/>
              </a:rPr>
              <a:t>SpriteFont</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48</a:t>
            </a:fld>
            <a:endParaRPr lang="en-US" dirty="0"/>
          </a:p>
        </p:txBody>
      </p:sp>
    </p:spTree>
    <p:extLst>
      <p:ext uri="{BB962C8B-B14F-4D97-AF65-F5344CB8AC3E}">
        <p14:creationId xmlns:p14="http://schemas.microsoft.com/office/powerpoint/2010/main" val="91348516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7</a:t>
            </a:r>
            <a:r>
              <a:rPr lang="en-GB" dirty="0" smtClean="0"/>
              <a:t>.3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Использование средств </a:t>
            </a:r>
            <a:r>
              <a:rPr lang="en-US" dirty="0"/>
              <a:t>Windows Phone</a:t>
            </a:r>
            <a:r>
              <a:rPr lang="ru-RU" dirty="0"/>
              <a:t> в играх</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49</a:t>
            </a:fld>
            <a:endParaRPr lang="en-US" dirty="0"/>
          </a:p>
        </p:txBody>
      </p:sp>
    </p:spTree>
    <p:extLst>
      <p:ext uri="{BB962C8B-B14F-4D97-AF65-F5344CB8AC3E}">
        <p14:creationId xmlns:p14="http://schemas.microsoft.com/office/powerpoint/2010/main" val="344362357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XNA </a:t>
            </a:r>
            <a:r>
              <a:rPr lang="ru-RU" dirty="0" smtClean="0"/>
              <a:t>и </a:t>
            </a:r>
            <a:r>
              <a:rPr lang="en-GB" dirty="0" smtClean="0"/>
              <a:t>Silverlight</a:t>
            </a:r>
            <a:endParaRPr lang="en-GB" dirty="0"/>
          </a:p>
        </p:txBody>
      </p:sp>
      <p:sp>
        <p:nvSpPr>
          <p:cNvPr id="3" name="Content Placeholder 2"/>
          <p:cNvSpPr>
            <a:spLocks noGrp="1"/>
          </p:cNvSpPr>
          <p:nvPr>
            <p:ph idx="1"/>
          </p:nvPr>
        </p:nvSpPr>
        <p:spPr>
          <a:xfrm>
            <a:off x="380770" y="1371600"/>
            <a:ext cx="8363938" cy="5182957"/>
          </a:xfrm>
        </p:spPr>
        <p:txBody>
          <a:bodyPr/>
          <a:lstStyle/>
          <a:p>
            <a:r>
              <a:rPr lang="en-GB" dirty="0" smtClean="0"/>
              <a:t>XNA </a:t>
            </a:r>
            <a:r>
              <a:rPr lang="ru-RU" dirty="0" smtClean="0"/>
              <a:t>существенно отличается от</a:t>
            </a:r>
            <a:r>
              <a:rPr lang="en-GB" dirty="0" smtClean="0"/>
              <a:t> Silverlight</a:t>
            </a:r>
            <a:r>
              <a:rPr lang="ru-RU" dirty="0"/>
              <a:t/>
            </a:r>
            <a:br>
              <a:rPr lang="ru-RU" dirty="0"/>
            </a:br>
            <a:r>
              <a:rPr lang="ru-RU" dirty="0" smtClean="0"/>
              <a:t>в части создания и работы программ</a:t>
            </a:r>
            <a:endParaRPr lang="en-GB" dirty="0" smtClean="0"/>
          </a:p>
          <a:p>
            <a:r>
              <a:rPr lang="ru-RU" dirty="0" smtClean="0"/>
              <a:t>Технология </a:t>
            </a:r>
            <a:r>
              <a:rPr lang="en-GB" dirty="0" smtClean="0"/>
              <a:t>XNA </a:t>
            </a:r>
            <a:r>
              <a:rPr lang="ru-RU" dirty="0" smtClean="0"/>
              <a:t>оптимизирована</a:t>
            </a:r>
            <a:br>
              <a:rPr lang="ru-RU" dirty="0" smtClean="0"/>
            </a:br>
            <a:r>
              <a:rPr lang="ru-RU" dirty="0" smtClean="0"/>
              <a:t>для создания игр</a:t>
            </a:r>
            <a:endParaRPr lang="en-GB" dirty="0" smtClean="0"/>
          </a:p>
          <a:p>
            <a:pPr lvl="1"/>
            <a:r>
              <a:rPr lang="ru-RU" dirty="0" smtClean="0"/>
              <a:t>не используются элементы пользовательского интерфейса и привязка данных</a:t>
            </a:r>
          </a:p>
          <a:p>
            <a:pPr lvl="1"/>
            <a:r>
              <a:rPr lang="ru-RU" dirty="0" smtClean="0"/>
              <a:t>классы </a:t>
            </a:r>
            <a:r>
              <a:rPr lang="en-US" dirty="0" smtClean="0"/>
              <a:t>XNA </a:t>
            </a:r>
            <a:r>
              <a:rPr lang="ru-RU" dirty="0" smtClean="0"/>
              <a:t>работают с игровой информацией и игровыми ресурсами</a:t>
            </a:r>
            <a:endParaRPr lang="en-GB" dirty="0" smtClean="0"/>
          </a:p>
          <a:p>
            <a:r>
              <a:rPr lang="en-US" dirty="0" smtClean="0"/>
              <a:t>XNA </a:t>
            </a:r>
            <a:r>
              <a:rPr lang="ru-RU" dirty="0" smtClean="0"/>
              <a:t>поддерживает рендеринг </a:t>
            </a:r>
            <a:r>
              <a:rPr lang="en-US" dirty="0" smtClean="0"/>
              <a:t>3D </a:t>
            </a:r>
            <a:r>
              <a:rPr lang="ru-RU" dirty="0" smtClean="0"/>
              <a:t>моделей и управление игровым контентом</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a:t>
            </a:fld>
            <a:endParaRPr lang="en-US" dirty="0"/>
          </a:p>
        </p:txBody>
      </p:sp>
    </p:spTree>
    <p:extLst>
      <p:ext uri="{BB962C8B-B14F-4D97-AF65-F5344CB8AC3E}">
        <p14:creationId xmlns:p14="http://schemas.microsoft.com/office/powerpoint/2010/main" val="425822253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213187"/>
          </a:xfrm>
        </p:spPr>
        <p:txBody>
          <a:bodyPr>
            <a:spAutoFit/>
          </a:bodyPr>
          <a:lstStyle/>
          <a:p>
            <a:r>
              <a:rPr lang="ru-RU" dirty="0" smtClean="0"/>
              <a:t>Использование акселерометра</a:t>
            </a:r>
            <a:br>
              <a:rPr lang="ru-RU" dirty="0" smtClean="0"/>
            </a:br>
            <a:r>
              <a:rPr lang="ru-RU" dirty="0" smtClean="0"/>
              <a:t>для управления в играх</a:t>
            </a:r>
            <a:endParaRPr lang="en-GB" dirty="0" smtClean="0"/>
          </a:p>
          <a:p>
            <a:r>
              <a:rPr lang="ru-RU" dirty="0" smtClean="0"/>
              <a:t>Воспроизведение звуков в играх </a:t>
            </a:r>
            <a:r>
              <a:rPr lang="en-GB" dirty="0" smtClean="0"/>
              <a:t>XNA </a:t>
            </a:r>
            <a:r>
              <a:rPr lang="ru-RU" dirty="0" smtClean="0"/>
              <a:t>и приложениях</a:t>
            </a:r>
            <a:r>
              <a:rPr lang="en-GB" dirty="0" smtClean="0"/>
              <a:t> Silverlight</a:t>
            </a:r>
          </a:p>
          <a:p>
            <a:r>
              <a:rPr lang="ru-RU" dirty="0" smtClean="0"/>
              <a:t>Ориентация экрана в приложениях</a:t>
            </a:r>
            <a:br>
              <a:rPr lang="ru-RU" dirty="0" smtClean="0"/>
            </a:br>
            <a:r>
              <a:rPr lang="ru-RU" dirty="0" smtClean="0"/>
              <a:t>для </a:t>
            </a:r>
            <a:r>
              <a:rPr lang="en-GB" dirty="0" smtClean="0"/>
              <a:t>Windows Phone</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50</a:t>
            </a:fld>
            <a:endParaRPr lang="en-US" dirty="0"/>
          </a:p>
        </p:txBody>
      </p:sp>
    </p:spTree>
    <p:extLst>
      <p:ext uri="{BB962C8B-B14F-4D97-AF65-F5344CB8AC3E}">
        <p14:creationId xmlns:p14="http://schemas.microsoft.com/office/powerpoint/2010/main" val="354005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Акселерометр</a:t>
            </a:r>
            <a:endParaRPr lang="en-GB" dirty="0"/>
          </a:p>
        </p:txBody>
      </p:sp>
      <p:sp>
        <p:nvSpPr>
          <p:cNvPr id="7" name="Text Placeholder 6"/>
          <p:cNvSpPr>
            <a:spLocks noGrp="1"/>
          </p:cNvSpPr>
          <p:nvPr>
            <p:ph idx="1"/>
          </p:nvPr>
        </p:nvSpPr>
        <p:spPr>
          <a:xfrm>
            <a:off x="380770" y="1371600"/>
            <a:ext cx="8363938" cy="4819781"/>
          </a:xfrm>
        </p:spPr>
        <p:txBody>
          <a:bodyPr/>
          <a:lstStyle/>
          <a:p>
            <a:r>
              <a:rPr lang="ru-RU" dirty="0"/>
              <a:t>Акселерометр </a:t>
            </a:r>
            <a:r>
              <a:rPr lang="ru-RU" dirty="0" smtClean="0"/>
              <a:t>может измерять ускорение по осям</a:t>
            </a:r>
            <a:r>
              <a:rPr lang="en-GB" dirty="0" smtClean="0"/>
              <a:t> X, Y </a:t>
            </a:r>
            <a:r>
              <a:rPr lang="ru-RU" dirty="0" smtClean="0"/>
              <a:t>и</a:t>
            </a:r>
            <a:r>
              <a:rPr lang="en-GB" dirty="0" smtClean="0"/>
              <a:t> Z</a:t>
            </a:r>
          </a:p>
          <a:p>
            <a:r>
              <a:rPr lang="ru-RU" dirty="0" smtClean="0"/>
              <a:t>Значения ускорения по осям</a:t>
            </a:r>
            <a:r>
              <a:rPr lang="en-GB" dirty="0" smtClean="0"/>
              <a:t> X </a:t>
            </a:r>
            <a:r>
              <a:rPr lang="ru-RU" dirty="0" smtClean="0"/>
              <a:t>и</a:t>
            </a:r>
            <a:r>
              <a:rPr lang="en-GB" dirty="0" smtClean="0"/>
              <a:t> Y </a:t>
            </a:r>
            <a:r>
              <a:rPr lang="ru-RU" dirty="0" smtClean="0"/>
              <a:t>можно использовать для управления спрайтами в</a:t>
            </a:r>
            <a:r>
              <a:rPr lang="en-GB" dirty="0" smtClean="0"/>
              <a:t> 2D </a:t>
            </a:r>
            <a:r>
              <a:rPr lang="ru-RU" dirty="0" smtClean="0"/>
              <a:t>играх</a:t>
            </a:r>
            <a:endParaRPr lang="en-GB" dirty="0" smtClean="0"/>
          </a:p>
          <a:p>
            <a:r>
              <a:rPr lang="ru-RU" dirty="0" smtClean="0"/>
              <a:t>Значения, возвращаемые акселерометром, находятся а пределах от</a:t>
            </a:r>
            <a:r>
              <a:rPr lang="en-GB" dirty="0" smtClean="0"/>
              <a:t> -1 </a:t>
            </a:r>
            <a:r>
              <a:rPr lang="ru-RU" dirty="0" smtClean="0"/>
              <a:t>до</a:t>
            </a:r>
            <a:r>
              <a:rPr lang="en-GB" dirty="0" smtClean="0"/>
              <a:t> +1</a:t>
            </a:r>
            <a:endParaRPr lang="ru-RU" dirty="0" smtClean="0"/>
          </a:p>
          <a:p>
            <a:r>
              <a:rPr lang="ru-RU" dirty="0" smtClean="0"/>
              <a:t>Акселерометр можно использовать</a:t>
            </a:r>
            <a:r>
              <a:rPr lang="en-US" dirty="0" smtClean="0"/>
              <a:t> </a:t>
            </a:r>
            <a:r>
              <a:rPr lang="ru-RU" dirty="0" smtClean="0"/>
              <a:t>как</a:t>
            </a:r>
            <a:br>
              <a:rPr lang="ru-RU" dirty="0" smtClean="0"/>
            </a:br>
            <a:r>
              <a:rPr lang="ru-RU" dirty="0" smtClean="0"/>
              <a:t>в играх </a:t>
            </a:r>
            <a:r>
              <a:rPr lang="en-US" dirty="0" smtClean="0"/>
              <a:t>XNA</a:t>
            </a:r>
            <a:r>
              <a:rPr lang="ru-RU" dirty="0" smtClean="0"/>
              <a:t>, так и</a:t>
            </a:r>
            <a:r>
              <a:rPr lang="en-US" dirty="0" smtClean="0"/>
              <a:t> </a:t>
            </a:r>
            <a:r>
              <a:rPr lang="ru-RU" dirty="0" smtClean="0"/>
              <a:t>в приложениях </a:t>
            </a:r>
            <a:r>
              <a:rPr lang="en-US" dirty="0" smtClean="0"/>
              <a:t>Silverlight</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51</a:t>
            </a:fld>
            <a:endParaRPr lang="en-US" dirty="0"/>
          </a:p>
        </p:txBody>
      </p:sp>
    </p:spTree>
    <p:extLst>
      <p:ext uri="{BB962C8B-B14F-4D97-AF65-F5344CB8AC3E}">
        <p14:creationId xmlns:p14="http://schemas.microsoft.com/office/powerpoint/2010/main" val="523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Акселерометр </a:t>
            </a:r>
            <a:r>
              <a:rPr lang="ru-RU" dirty="0" smtClean="0"/>
              <a:t>в </a:t>
            </a:r>
            <a:r>
              <a:rPr lang="en-GB" dirty="0" smtClean="0"/>
              <a:t>XNA 4.0</a:t>
            </a:r>
            <a:endParaRPr lang="en-GB" dirty="0"/>
          </a:p>
        </p:txBody>
      </p:sp>
      <p:sp>
        <p:nvSpPr>
          <p:cNvPr id="3" name="Text Placeholder 2"/>
          <p:cNvSpPr>
            <a:spLocks noGrp="1"/>
          </p:cNvSpPr>
          <p:nvPr>
            <p:ph idx="1"/>
          </p:nvPr>
        </p:nvSpPr>
        <p:spPr>
          <a:xfrm>
            <a:off x="380770" y="1236136"/>
            <a:ext cx="8363938" cy="5232202"/>
          </a:xfrm>
        </p:spPr>
        <p:txBody>
          <a:bodyPr/>
          <a:lstStyle/>
          <a:p>
            <a:r>
              <a:rPr lang="ru-RU" sz="4000" dirty="0"/>
              <a:t>Акселерометр </a:t>
            </a:r>
            <a:r>
              <a:rPr lang="en-GB" sz="4000" dirty="0" smtClean="0"/>
              <a:t>XNA 4.0 </a:t>
            </a:r>
            <a:r>
              <a:rPr lang="ru-RU" sz="4000" dirty="0" smtClean="0"/>
              <a:t>генерирует событие, когда он фиксирует изменение значений</a:t>
            </a:r>
            <a:endParaRPr lang="en-GB" sz="4000" dirty="0" smtClean="0"/>
          </a:p>
          <a:p>
            <a:r>
              <a:rPr lang="ru-RU" sz="4000" dirty="0" smtClean="0"/>
              <a:t>Для получения значений акселерометра нужно создать обработчик события</a:t>
            </a:r>
            <a:endParaRPr lang="en-GB" sz="4000" dirty="0" smtClean="0"/>
          </a:p>
          <a:p>
            <a:r>
              <a:rPr lang="ru-RU" sz="4000" dirty="0" smtClean="0"/>
              <a:t>Метод-обработчик может сохранять значения, чтобы их можно было использовать позже</a:t>
            </a:r>
            <a:endParaRPr lang="en-GB" sz="4000"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52</a:t>
            </a:fld>
            <a:endParaRPr lang="en-US" dirty="0"/>
          </a:p>
        </p:txBody>
      </p:sp>
    </p:spTree>
    <p:extLst>
      <p:ext uri="{BB962C8B-B14F-4D97-AF65-F5344CB8AC3E}">
        <p14:creationId xmlns:p14="http://schemas.microsoft.com/office/powerpoint/2010/main" val="32635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Добавление библиотеки</a:t>
            </a:r>
            <a:endParaRPr lang="en-GB" dirty="0"/>
          </a:p>
        </p:txBody>
      </p:sp>
      <p:sp>
        <p:nvSpPr>
          <p:cNvPr id="8" name="Text Placeholder 7"/>
          <p:cNvSpPr>
            <a:spLocks noGrp="1"/>
          </p:cNvSpPr>
          <p:nvPr>
            <p:ph idx="1"/>
          </p:nvPr>
        </p:nvSpPr>
        <p:spPr>
          <a:xfrm>
            <a:off x="380770" y="1303868"/>
            <a:ext cx="8363938" cy="954107"/>
          </a:xfr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endParaRPr lang="ru-RU" sz="2000" dirty="0" smtClean="0">
              <a:solidFill>
                <a:srgbClr val="0000FF"/>
              </a:solidFill>
              <a:latin typeface="Consolas"/>
            </a:endParaRPr>
          </a:p>
          <a:p>
            <a:pPr marL="0" indent="0">
              <a:buNone/>
            </a:pPr>
            <a:r>
              <a:rPr lang="en-GB" sz="2000" dirty="0" smtClean="0">
                <a:solidFill>
                  <a:srgbClr val="0000FF"/>
                </a:solidFill>
                <a:latin typeface="Consolas"/>
              </a:rPr>
              <a:t>using</a:t>
            </a:r>
            <a:r>
              <a:rPr lang="en-GB" sz="2000" dirty="0" smtClean="0">
                <a:solidFill>
                  <a:prstClr val="black"/>
                </a:solidFill>
                <a:latin typeface="Consolas"/>
              </a:rPr>
              <a:t> </a:t>
            </a:r>
            <a:r>
              <a:rPr lang="en-GB" sz="2000" dirty="0" err="1">
                <a:solidFill>
                  <a:prstClr val="black"/>
                </a:solidFill>
                <a:latin typeface="Consolas"/>
              </a:rPr>
              <a:t>Microsoft.Devices.Sensors</a:t>
            </a:r>
            <a:r>
              <a:rPr lang="en-GB" sz="2000" dirty="0" smtClean="0">
                <a:solidFill>
                  <a:prstClr val="black"/>
                </a:solidFill>
                <a:latin typeface="Consolas"/>
              </a:rPr>
              <a:t>;</a:t>
            </a:r>
            <a:endParaRPr lang="ru-RU" sz="2000" dirty="0" smtClean="0">
              <a:solidFill>
                <a:prstClr val="black"/>
              </a:solidFill>
              <a:latin typeface="Consolas"/>
            </a:endParaRPr>
          </a:p>
          <a:p>
            <a:pPr marL="0" indent="0">
              <a:buNone/>
            </a:pPr>
            <a:endParaRPr lang="en-GB" sz="2000" dirty="0">
              <a:solidFill>
                <a:prstClr val="black"/>
              </a:solidFill>
              <a:latin typeface="Consolas"/>
            </a:endParaRPr>
          </a:p>
        </p:txBody>
      </p:sp>
      <p:sp>
        <p:nvSpPr>
          <p:cNvPr id="5" name="Text Placeholder 2"/>
          <p:cNvSpPr txBox="1">
            <a:spLocks/>
          </p:cNvSpPr>
          <p:nvPr/>
        </p:nvSpPr>
        <p:spPr>
          <a:xfrm>
            <a:off x="380770" y="2610254"/>
            <a:ext cx="8363938" cy="2603790"/>
          </a:xfrm>
          <a:prstGeom prst="rect">
            <a:avLst/>
          </a:prstGeom>
        </p:spPr>
        <p:txBody>
          <a:bodyPr vert="horz" wrap="square" lIns="0" tIns="0" rIns="0" bIns="0" rtlCol="0">
            <a:spAutoFit/>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lang="en-US" sz="3600" kern="1200" spc="-150" dirty="0" smtClean="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lang="en-US" sz="3200" kern="1200" spc="-150" dirty="0" smtClean="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lang="en-US" sz="2400" kern="1200" spc="-150" dirty="0" smtClean="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smtClean="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Для работы с акселерометром нужно добавить в проект ссылку на библиотеку </a:t>
            </a:r>
            <a:r>
              <a:rPr lang="en-GB" dirty="0" err="1" smtClean="0">
                <a:latin typeface="Consolas" pitchFamily="49" charset="0"/>
                <a:cs typeface="Consolas" pitchFamily="49" charset="0"/>
              </a:rPr>
              <a:t>Microsoft.Devices.Sensors</a:t>
            </a:r>
            <a:endParaRPr lang="ru-RU" dirty="0" smtClean="0">
              <a:latin typeface="Consolas" pitchFamily="49" charset="0"/>
              <a:cs typeface="Consolas" pitchFamily="49" charset="0"/>
            </a:endParaRPr>
          </a:p>
          <a:p>
            <a:r>
              <a:rPr lang="ru-RU" dirty="0" smtClean="0"/>
              <a:t>Также рекомендуется добавить в файл кода директиву </a:t>
            </a:r>
            <a:r>
              <a:rPr lang="en-US" dirty="0" smtClean="0">
                <a:latin typeface="Consolas" pitchFamily="49" charset="0"/>
                <a:cs typeface="Consolas" pitchFamily="49" charset="0"/>
              </a:rPr>
              <a:t>using</a:t>
            </a:r>
            <a:endParaRPr lang="ru-RU" dirty="0">
              <a:latin typeface="Consolas" pitchFamily="49" charset="0"/>
              <a:cs typeface="Consolas" pitchFamily="49" charset="0"/>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53</a:t>
            </a:fld>
            <a:endParaRPr lang="en-US" dirty="0"/>
          </a:p>
        </p:txBody>
      </p:sp>
    </p:spTree>
    <p:extLst>
      <p:ext uri="{BB962C8B-B14F-4D97-AF65-F5344CB8AC3E}">
        <p14:creationId xmlns:p14="http://schemas.microsoft.com/office/powerpoint/2010/main" val="189535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31800"/>
            <a:ext cx="8363938" cy="664797"/>
          </a:xfrm>
        </p:spPr>
        <p:txBody>
          <a:bodyPr/>
          <a:lstStyle/>
          <a:p>
            <a:r>
              <a:rPr lang="ru-RU" b="1" dirty="0" smtClean="0"/>
              <a:t>Класс</a:t>
            </a:r>
            <a:r>
              <a:rPr lang="en-GB" b="1" dirty="0" smtClean="0"/>
              <a:t> Accelerometer</a:t>
            </a:r>
            <a:endParaRPr lang="en-GB" b="1" dirty="0"/>
          </a:p>
        </p:txBody>
      </p:sp>
      <p:sp>
        <p:nvSpPr>
          <p:cNvPr id="8" name="Text Placeholder 7"/>
          <p:cNvSpPr>
            <a:spLocks noGrp="1"/>
          </p:cNvSpPr>
          <p:nvPr>
            <p:ph type="body" sz="quarter" idx="13"/>
          </p:nvPr>
        </p:nvSpPr>
        <p:spPr>
          <a:xfrm>
            <a:off x="371474" y="1093048"/>
            <a:ext cx="8623935" cy="1540797"/>
          </a:xfrm>
        </p:spPr>
        <p:txBody>
          <a:bodyPr/>
          <a:lstStyle/>
          <a:p>
            <a:pPr marL="180975" indent="0">
              <a:buNone/>
            </a:pPr>
            <a:r>
              <a:rPr lang="en-GB" sz="1800" spc="-50" dirty="0" smtClean="0">
                <a:solidFill>
                  <a:srgbClr val="2B91AF"/>
                </a:solidFill>
                <a:latin typeface="Consolas"/>
              </a:rPr>
              <a:t>Accelerometer</a:t>
            </a:r>
            <a:r>
              <a:rPr lang="en-GB" sz="1800" spc="-50" dirty="0" smtClean="0">
                <a:solidFill>
                  <a:prstClr val="black"/>
                </a:solidFill>
                <a:latin typeface="Consolas"/>
              </a:rPr>
              <a:t> </a:t>
            </a:r>
            <a:r>
              <a:rPr lang="en-GB" sz="1800" spc="-50" dirty="0" err="1" smtClean="0">
                <a:solidFill>
                  <a:prstClr val="black"/>
                </a:solidFill>
                <a:latin typeface="Consolas"/>
              </a:rPr>
              <a:t>acc</a:t>
            </a:r>
            <a:r>
              <a:rPr lang="en-GB" sz="1800" spc="-50" dirty="0" smtClean="0">
                <a:solidFill>
                  <a:prstClr val="black"/>
                </a:solidFill>
                <a:latin typeface="Consolas"/>
              </a:rPr>
              <a:t> = </a:t>
            </a:r>
            <a:r>
              <a:rPr lang="en-GB" sz="1800" spc="-50" dirty="0" smtClean="0">
                <a:solidFill>
                  <a:srgbClr val="0000FF"/>
                </a:solidFill>
                <a:latin typeface="Consolas"/>
              </a:rPr>
              <a:t>new</a:t>
            </a:r>
            <a:r>
              <a:rPr lang="en-GB" sz="1800" spc="-50" dirty="0" smtClean="0">
                <a:solidFill>
                  <a:prstClr val="black"/>
                </a:solidFill>
                <a:latin typeface="Consolas"/>
              </a:rPr>
              <a:t> </a:t>
            </a:r>
            <a:r>
              <a:rPr lang="en-GB" sz="1800" spc="-50" dirty="0" smtClean="0">
                <a:solidFill>
                  <a:srgbClr val="2B91AF"/>
                </a:solidFill>
                <a:latin typeface="Consolas"/>
              </a:rPr>
              <a:t>Accelerometer</a:t>
            </a:r>
            <a:r>
              <a:rPr lang="en-GB" sz="1800" spc="-50" dirty="0" smtClean="0">
                <a:solidFill>
                  <a:prstClr val="black"/>
                </a:solidFill>
                <a:latin typeface="Consolas"/>
              </a:rPr>
              <a:t>();</a:t>
            </a:r>
          </a:p>
          <a:p>
            <a:pPr marL="180975" indent="0">
              <a:buNone/>
            </a:pPr>
            <a:r>
              <a:rPr lang="en-GB" sz="1800" spc="-50" dirty="0" err="1" smtClean="0">
                <a:solidFill>
                  <a:prstClr val="black"/>
                </a:solidFill>
                <a:latin typeface="Consolas"/>
              </a:rPr>
              <a:t>acc.ReadingChanged</a:t>
            </a:r>
            <a:r>
              <a:rPr lang="en-GB" sz="1800" spc="-50" dirty="0" smtClean="0">
                <a:solidFill>
                  <a:prstClr val="black"/>
                </a:solidFill>
                <a:latin typeface="Consolas"/>
              </a:rPr>
              <a:t> += </a:t>
            </a:r>
            <a:r>
              <a:rPr lang="en-GB" sz="1800" spc="-50" dirty="0" smtClean="0">
                <a:solidFill>
                  <a:srgbClr val="0000FF"/>
                </a:solidFill>
                <a:latin typeface="Consolas"/>
              </a:rPr>
              <a:t>new</a:t>
            </a:r>
            <a:r>
              <a:rPr lang="en-GB" sz="1800" spc="-50" dirty="0" smtClean="0">
                <a:solidFill>
                  <a:prstClr val="black"/>
                </a:solidFill>
                <a:latin typeface="Consolas"/>
              </a:rPr>
              <a:t> </a:t>
            </a:r>
            <a:r>
              <a:rPr lang="en-GB" sz="1800" spc="-50" dirty="0" err="1" smtClean="0">
                <a:solidFill>
                  <a:srgbClr val="2B91AF"/>
                </a:solidFill>
                <a:latin typeface="Consolas"/>
              </a:rPr>
              <a:t>EventHandler</a:t>
            </a:r>
            <a:r>
              <a:rPr lang="en-GB" sz="1800" spc="-50" dirty="0" smtClean="0">
                <a:solidFill>
                  <a:prstClr val="black"/>
                </a:solidFill>
                <a:latin typeface="Consolas"/>
              </a:rPr>
              <a:t>&lt;</a:t>
            </a:r>
            <a:r>
              <a:rPr lang="en-GB" sz="1800" spc="-50" dirty="0" err="1" smtClean="0">
                <a:solidFill>
                  <a:srgbClr val="2B91AF"/>
                </a:solidFill>
                <a:latin typeface="Consolas"/>
              </a:rPr>
              <a:t>AccelerometerReadingEventArgs</a:t>
            </a:r>
            <a:r>
              <a:rPr lang="en-GB" sz="1800" spc="-50" dirty="0" smtClean="0">
                <a:solidFill>
                  <a:prstClr val="black"/>
                </a:solidFill>
                <a:latin typeface="Consolas"/>
              </a:rPr>
              <a:t>&gt;</a:t>
            </a:r>
          </a:p>
          <a:p>
            <a:pPr marL="180975" indent="0">
              <a:buNone/>
            </a:pPr>
            <a:r>
              <a:rPr lang="en-GB" sz="1800" spc="-50" dirty="0" smtClean="0">
                <a:solidFill>
                  <a:prstClr val="black"/>
                </a:solidFill>
                <a:latin typeface="Consolas"/>
              </a:rPr>
              <a:t>                             </a:t>
            </a:r>
            <a:r>
              <a:rPr lang="ru-RU" sz="1800" spc="-50" dirty="0" smtClean="0">
                <a:solidFill>
                  <a:prstClr val="black"/>
                </a:solidFill>
                <a:latin typeface="Consolas"/>
              </a:rPr>
              <a:t>  </a:t>
            </a:r>
            <a:r>
              <a:rPr lang="en-GB" sz="1800" spc="-50" dirty="0" smtClean="0">
                <a:solidFill>
                  <a:prstClr val="black"/>
                </a:solidFill>
                <a:latin typeface="Consolas"/>
              </a:rPr>
              <a:t>        (</a:t>
            </a:r>
            <a:r>
              <a:rPr lang="en-GB" sz="1800" spc="-50" dirty="0" err="1" smtClean="0">
                <a:solidFill>
                  <a:prstClr val="black"/>
                </a:solidFill>
                <a:latin typeface="Consolas"/>
              </a:rPr>
              <a:t>acc_ReadingChanged</a:t>
            </a:r>
            <a:r>
              <a:rPr lang="en-GB" sz="1800" spc="-50" dirty="0" smtClean="0">
                <a:solidFill>
                  <a:prstClr val="black"/>
                </a:solidFill>
                <a:latin typeface="Consolas"/>
              </a:rPr>
              <a:t>);</a:t>
            </a:r>
          </a:p>
          <a:p>
            <a:pPr marL="180975" indent="0">
              <a:buNone/>
            </a:pPr>
            <a:r>
              <a:rPr lang="en-GB" sz="1800" spc="-50" dirty="0" err="1" smtClean="0">
                <a:solidFill>
                  <a:prstClr val="black"/>
                </a:solidFill>
                <a:latin typeface="Consolas"/>
              </a:rPr>
              <a:t>acc.Start</a:t>
            </a:r>
            <a:r>
              <a:rPr lang="en-GB" sz="1800" spc="-50" dirty="0" smtClean="0">
                <a:solidFill>
                  <a:prstClr val="black"/>
                </a:solidFill>
                <a:latin typeface="Consolas"/>
              </a:rPr>
              <a:t>();</a:t>
            </a:r>
          </a:p>
          <a:p>
            <a:pPr marL="180975" indent="0">
              <a:buNone/>
            </a:pPr>
            <a:endParaRPr lang="en-GB" sz="1800" spc="-50" dirty="0">
              <a:solidFill>
                <a:prstClr val="black"/>
              </a:solidFill>
              <a:latin typeface="Consolas"/>
            </a:endParaRPr>
          </a:p>
        </p:txBody>
      </p:sp>
      <p:sp>
        <p:nvSpPr>
          <p:cNvPr id="10" name="Text Placeholder 2"/>
          <p:cNvSpPr txBox="1">
            <a:spLocks/>
          </p:cNvSpPr>
          <p:nvPr/>
        </p:nvSpPr>
        <p:spPr>
          <a:xfrm>
            <a:off x="380770" y="2680515"/>
            <a:ext cx="8363938" cy="3213187"/>
          </a:xfrm>
          <a:prstGeom prst="rect">
            <a:avLst/>
          </a:prstGeom>
        </p:spPr>
        <p:txBody>
          <a:bodyPr vert="horz" wrap="square" lIns="0" tIns="0" rIns="0" bIns="0" rtlCol="0">
            <a:spAutoFit/>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lang="en-US" sz="3600" kern="1200" spc="-150" dirty="0" smtClean="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lang="en-US" sz="3200" kern="1200" spc="-150" dirty="0" smtClean="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lang="en-US" sz="2400" kern="1200" spc="-150" dirty="0" smtClean="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smtClean="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Этот код выполняется в методе </a:t>
            </a:r>
            <a:r>
              <a:rPr lang="en-GB" dirty="0">
                <a:latin typeface="Consolas" pitchFamily="49" charset="0"/>
                <a:cs typeface="Consolas" pitchFamily="49" charset="0"/>
              </a:rPr>
              <a:t>Initialise</a:t>
            </a:r>
            <a:r>
              <a:rPr lang="ru-RU" dirty="0" smtClean="0"/>
              <a:t> для настройки акселерометра</a:t>
            </a:r>
          </a:p>
          <a:p>
            <a:r>
              <a:rPr lang="ru-RU" dirty="0" smtClean="0"/>
              <a:t>Метод </a:t>
            </a:r>
            <a:r>
              <a:rPr lang="en-GB" dirty="0">
                <a:latin typeface="Consolas" pitchFamily="49" charset="0"/>
                <a:cs typeface="Consolas" pitchFamily="49" charset="0"/>
              </a:rPr>
              <a:t>Initialise</a:t>
            </a:r>
            <a:r>
              <a:rPr lang="ru-RU" dirty="0"/>
              <a:t> </a:t>
            </a:r>
            <a:r>
              <a:rPr lang="ru-RU" dirty="0" smtClean="0"/>
              <a:t>вызывает </a:t>
            </a:r>
            <a:r>
              <a:rPr lang="en-US" dirty="0" smtClean="0"/>
              <a:t>XNA </a:t>
            </a:r>
            <a:r>
              <a:rPr lang="ru-RU" dirty="0" smtClean="0"/>
              <a:t>при запуске игры</a:t>
            </a:r>
          </a:p>
          <a:p>
            <a:r>
              <a:rPr lang="ru-RU" dirty="0" smtClean="0"/>
              <a:t>В коде создаётся обработчик события акселерометра, и акселерометр запускается</a:t>
            </a:r>
            <a:endParaRPr lang="ru-RU" dirty="0" smtClean="0">
              <a:latin typeface="Consolas" pitchFamily="49" charset="0"/>
              <a:cs typeface="Consolas" pitchFamily="49" charset="0"/>
            </a:endParaRPr>
          </a:p>
        </p:txBody>
      </p:sp>
      <p:sp>
        <p:nvSpPr>
          <p:cNvPr id="5" name="Slide Number Placeholder 3"/>
          <p:cNvSpPr>
            <a:spLocks noGrp="1"/>
          </p:cNvSpPr>
          <p:nvPr>
            <p:ph type="sldNum" sz="quarter" idx="4294967295"/>
          </p:nvPr>
        </p:nvSpPr>
        <p:spPr>
          <a:xfrm>
            <a:off x="-1" y="6420022"/>
            <a:ext cx="550863" cy="228600"/>
          </a:xfrm>
          <a:prstGeom prst="rect">
            <a:avLst/>
          </a:prstGeom>
        </p:spPr>
        <p:txBody>
          <a:bodyPr/>
          <a:lstStyle/>
          <a:p>
            <a:fld id="{271031BA-9959-4FE2-909F-37D65262A7B4}" type="slidenum">
              <a:rPr lang="en-US" smtClean="0"/>
              <a:pPr/>
              <a:t>54</a:t>
            </a:fld>
            <a:endParaRPr lang="en-US" dirty="0"/>
          </a:p>
        </p:txBody>
      </p:sp>
    </p:spTree>
    <p:extLst>
      <p:ext uri="{BB962C8B-B14F-4D97-AF65-F5344CB8AC3E}">
        <p14:creationId xmlns:p14="http://schemas.microsoft.com/office/powerpoint/2010/main" val="17825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Событие класса </a:t>
            </a:r>
            <a:r>
              <a:rPr lang="en-GB" b="1" dirty="0" smtClean="0"/>
              <a:t>Accelerometer</a:t>
            </a:r>
            <a:endParaRPr lang="en-GB" b="1" dirty="0"/>
          </a:p>
        </p:txBody>
      </p:sp>
      <p:sp>
        <p:nvSpPr>
          <p:cNvPr id="5" name="Text Placeholder 4"/>
          <p:cNvSpPr>
            <a:spLocks noGrp="1"/>
          </p:cNvSpPr>
          <p:nvPr>
            <p:ph idx="1"/>
          </p:nvPr>
        </p:nvSpPr>
        <p:spPr>
          <a:xfrm>
            <a:off x="380770" y="1371600"/>
            <a:ext cx="8363938" cy="2460171"/>
          </a:xfrm>
          <a:ln>
            <a:solidFill>
              <a:schemeClr val="accent1"/>
            </a:solidFill>
          </a:ln>
        </p:spPr>
        <p:txBody>
          <a:bodyPr/>
          <a:lstStyle/>
          <a:p>
            <a:pPr marL="180975" indent="0">
              <a:buNone/>
            </a:pPr>
            <a:r>
              <a:rPr lang="en-GB" sz="1800" spc="0" dirty="0">
                <a:solidFill>
                  <a:srgbClr val="2B91AF"/>
                </a:solidFill>
                <a:latin typeface="Consolas"/>
              </a:rPr>
              <a:t>Vector3</a:t>
            </a:r>
            <a:r>
              <a:rPr lang="en-GB" sz="1800" spc="0" dirty="0">
                <a:solidFill>
                  <a:prstClr val="black"/>
                </a:solidFill>
                <a:latin typeface="Consolas"/>
              </a:rPr>
              <a:t> </a:t>
            </a:r>
            <a:r>
              <a:rPr lang="en-GB" sz="1800" spc="0" dirty="0" err="1">
                <a:solidFill>
                  <a:prstClr val="black"/>
                </a:solidFill>
                <a:latin typeface="Consolas"/>
              </a:rPr>
              <a:t>accelState</a:t>
            </a:r>
            <a:r>
              <a:rPr lang="en-GB" sz="1800" spc="0" dirty="0">
                <a:solidFill>
                  <a:prstClr val="black"/>
                </a:solidFill>
                <a:latin typeface="Consolas"/>
              </a:rPr>
              <a:t> = </a:t>
            </a:r>
            <a:r>
              <a:rPr lang="en-GB" sz="1800" spc="0" dirty="0">
                <a:solidFill>
                  <a:srgbClr val="2B91AF"/>
                </a:solidFill>
                <a:latin typeface="Consolas"/>
              </a:rPr>
              <a:t>Vector3</a:t>
            </a:r>
            <a:r>
              <a:rPr lang="en-GB" sz="1800" spc="0" dirty="0">
                <a:solidFill>
                  <a:prstClr val="black"/>
                </a:solidFill>
                <a:latin typeface="Consolas"/>
              </a:rPr>
              <a:t>.Zero;</a:t>
            </a:r>
          </a:p>
          <a:p>
            <a:pPr marL="180975" indent="0">
              <a:buNone/>
            </a:pPr>
            <a:r>
              <a:rPr lang="en-GB" sz="1800" spc="0" dirty="0">
                <a:solidFill>
                  <a:srgbClr val="0000FF"/>
                </a:solidFill>
                <a:latin typeface="Consolas"/>
              </a:rPr>
              <a:t>void</a:t>
            </a:r>
            <a:r>
              <a:rPr lang="en-GB" sz="1800" spc="0" dirty="0">
                <a:solidFill>
                  <a:prstClr val="black"/>
                </a:solidFill>
                <a:latin typeface="Consolas"/>
              </a:rPr>
              <a:t> </a:t>
            </a:r>
            <a:r>
              <a:rPr lang="en-GB" sz="1800" spc="0" dirty="0" err="1">
                <a:solidFill>
                  <a:prstClr val="black"/>
                </a:solidFill>
                <a:latin typeface="Consolas"/>
              </a:rPr>
              <a:t>acc_ReadingChanged</a:t>
            </a:r>
            <a:endParaRPr lang="en-GB" sz="1800" spc="0" dirty="0">
              <a:solidFill>
                <a:prstClr val="black"/>
              </a:solidFill>
              <a:latin typeface="Consolas"/>
            </a:endParaRPr>
          </a:p>
          <a:p>
            <a:pPr marL="180975" indent="0">
              <a:buNone/>
            </a:pPr>
            <a:r>
              <a:rPr lang="en-GB" sz="1800" spc="0" dirty="0">
                <a:solidFill>
                  <a:prstClr val="black"/>
                </a:solidFill>
                <a:latin typeface="Consolas"/>
              </a:rPr>
              <a:t>                (</a:t>
            </a:r>
            <a:r>
              <a:rPr lang="en-GB" sz="1800" spc="0" dirty="0">
                <a:solidFill>
                  <a:srgbClr val="0000FF"/>
                </a:solidFill>
                <a:latin typeface="Consolas"/>
              </a:rPr>
              <a:t>object</a:t>
            </a:r>
            <a:r>
              <a:rPr lang="en-GB" sz="1800" spc="0" dirty="0">
                <a:solidFill>
                  <a:prstClr val="black"/>
                </a:solidFill>
                <a:latin typeface="Consolas"/>
              </a:rPr>
              <a:t> sender, </a:t>
            </a:r>
            <a:r>
              <a:rPr lang="en-GB" sz="1800" spc="0" dirty="0" err="1">
                <a:solidFill>
                  <a:srgbClr val="2B91AF"/>
                </a:solidFill>
                <a:latin typeface="Consolas"/>
              </a:rPr>
              <a:t>AccelerometerReadingEventArgs</a:t>
            </a:r>
            <a:r>
              <a:rPr lang="en-GB" sz="1800" spc="0" dirty="0">
                <a:solidFill>
                  <a:prstClr val="black"/>
                </a:solidFill>
                <a:latin typeface="Consolas"/>
              </a:rPr>
              <a:t> e)</a:t>
            </a:r>
          </a:p>
          <a:p>
            <a:pPr marL="180975" indent="0">
              <a:buNone/>
            </a:pP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accelState.X</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e.X</a:t>
            </a: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accelState.Y</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e.Y</a:t>
            </a: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accelState.Z</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e.Z</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endParaRPr lang="en-GB" sz="1800" spc="0" dirty="0"/>
          </a:p>
        </p:txBody>
      </p:sp>
      <p:sp>
        <p:nvSpPr>
          <p:cNvPr id="9" name="Slide Number Placeholder 3"/>
          <p:cNvSpPr>
            <a:spLocks noGrp="1"/>
          </p:cNvSpPr>
          <p:nvPr>
            <p:ph type="sldNum" sz="quarter" idx="10"/>
          </p:nvPr>
        </p:nvSpPr>
        <p:spPr>
          <a:prstGeom prst="rect">
            <a:avLst/>
          </a:prstGeom>
        </p:spPr>
        <p:txBody>
          <a:bodyPr/>
          <a:lstStyle/>
          <a:p>
            <a:fld id="{271031BA-9959-4FE2-909F-37D65262A7B4}" type="slidenum">
              <a:rPr lang="en-US" smtClean="0"/>
              <a:pPr/>
              <a:t>55</a:t>
            </a:fld>
            <a:endParaRPr lang="en-US" dirty="0"/>
          </a:p>
        </p:txBody>
      </p:sp>
      <p:sp>
        <p:nvSpPr>
          <p:cNvPr id="7" name="Text Placeholder 2"/>
          <p:cNvSpPr txBox="1">
            <a:spLocks/>
          </p:cNvSpPr>
          <p:nvPr/>
        </p:nvSpPr>
        <p:spPr>
          <a:xfrm>
            <a:off x="380770" y="3961833"/>
            <a:ext cx="8363938" cy="2603790"/>
          </a:xfrm>
          <a:prstGeom prst="rect">
            <a:avLst/>
          </a:prstGeom>
        </p:spPr>
        <p:txBody>
          <a:bodyPr vert="horz" wrap="square" lIns="0" tIns="0" rIns="0" bIns="0" rtlCol="0">
            <a:spAutoFit/>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lang="en-US" sz="3600" kern="1200" spc="-150" dirty="0" smtClean="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lang="en-US" sz="3200" kern="1200" spc="-150" dirty="0" smtClean="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lang="en-US" sz="2400" kern="1200" spc="-150" dirty="0" smtClean="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smtClean="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lang="en-US" sz="2000" kern="1200" spc="-150" dirty="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Этот метод запускается, когда происходит событие акселерометра</a:t>
            </a:r>
          </a:p>
          <a:p>
            <a:r>
              <a:rPr lang="ru-RU" dirty="0" smtClean="0"/>
              <a:t>Полученные от акселерометра значения записываются в переменную класса</a:t>
            </a:r>
            <a:r>
              <a:rPr lang="en-US" dirty="0" smtClean="0"/>
              <a:t> </a:t>
            </a:r>
            <a:r>
              <a:rPr lang="en-US" dirty="0" smtClean="0">
                <a:latin typeface="Consolas" pitchFamily="49" charset="0"/>
                <a:cs typeface="Consolas" pitchFamily="49" charset="0"/>
              </a:rPr>
              <a:t>Vector3</a:t>
            </a:r>
            <a:endParaRPr lang="ru-RU" dirty="0">
              <a:latin typeface="Consolas" pitchFamily="49" charset="0"/>
              <a:cs typeface="Consolas" pitchFamily="49" charset="0"/>
            </a:endParaRPr>
          </a:p>
        </p:txBody>
      </p:sp>
    </p:spTree>
    <p:extLst>
      <p:ext uri="{BB962C8B-B14F-4D97-AF65-F5344CB8AC3E}">
        <p14:creationId xmlns:p14="http://schemas.microsoft.com/office/powerpoint/2010/main" val="279518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Акселерометр и ориентация</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Акселерометр выдаёт значения независимо от ориентации телефона</a:t>
            </a:r>
          </a:p>
          <a:p>
            <a:r>
              <a:rPr lang="ru-RU" dirty="0" smtClean="0"/>
              <a:t>Координатные оси акселерометра</a:t>
            </a:r>
            <a:br>
              <a:rPr lang="ru-RU" dirty="0" smtClean="0"/>
            </a:br>
            <a:r>
              <a:rPr lang="ru-RU" dirty="0" smtClean="0"/>
              <a:t>не изменяются при изменении ориентации телефона</a:t>
            </a:r>
            <a:endParaRPr lang="en-GB" dirty="0" smtClean="0"/>
          </a:p>
          <a:p>
            <a:r>
              <a:rPr lang="ru-RU" dirty="0" smtClean="0"/>
              <a:t>Этот факт следует учитывать</a:t>
            </a:r>
            <a:br>
              <a:rPr lang="ru-RU" dirty="0" smtClean="0"/>
            </a:br>
            <a:r>
              <a:rPr lang="ru-RU" dirty="0" smtClean="0"/>
              <a:t>при разработке игр, управление в которых реализуется с помощью акселерометра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56</a:t>
            </a:fld>
            <a:endParaRPr lang="en-US" dirty="0"/>
          </a:p>
        </p:txBody>
      </p:sp>
    </p:spTree>
    <p:extLst>
      <p:ext uri="{BB962C8B-B14F-4D97-AF65-F5344CB8AC3E}">
        <p14:creationId xmlns:p14="http://schemas.microsoft.com/office/powerpoint/2010/main" val="342877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Эмуляция акселерометра</a:t>
            </a:r>
            <a:endParaRPr lang="en-GB" dirty="0"/>
          </a:p>
        </p:txBody>
      </p:sp>
      <p:sp>
        <p:nvSpPr>
          <p:cNvPr id="3" name="Content Placeholder 2"/>
          <p:cNvSpPr>
            <a:spLocks noGrp="1"/>
          </p:cNvSpPr>
          <p:nvPr>
            <p:ph idx="1"/>
          </p:nvPr>
        </p:nvSpPr>
        <p:spPr>
          <a:xfrm>
            <a:off x="380770" y="1371600"/>
            <a:ext cx="4372464" cy="5096780"/>
          </a:xfrm>
        </p:spPr>
        <p:txBody>
          <a:bodyPr/>
          <a:lstStyle/>
          <a:p>
            <a:r>
              <a:rPr lang="ru-RU" dirty="0" smtClean="0"/>
              <a:t>Эмулятор </a:t>
            </a:r>
            <a:r>
              <a:rPr lang="en-US" dirty="0" smtClean="0"/>
              <a:t>Windows Phone </a:t>
            </a:r>
            <a:r>
              <a:rPr lang="ru-RU" dirty="0" smtClean="0"/>
              <a:t>включает эмулятор акселерометра</a:t>
            </a:r>
            <a:endParaRPr lang="en-GB" dirty="0" smtClean="0"/>
          </a:p>
          <a:p>
            <a:r>
              <a:rPr lang="ru-RU" dirty="0" smtClean="0"/>
              <a:t>Он вызывается</a:t>
            </a:r>
            <a:br>
              <a:rPr lang="ru-RU" dirty="0" smtClean="0"/>
            </a:br>
            <a:r>
              <a:rPr lang="ru-RU" dirty="0" smtClean="0"/>
              <a:t>при нажатии</a:t>
            </a:r>
            <a:br>
              <a:rPr lang="ru-RU" dirty="0" smtClean="0"/>
            </a:br>
            <a:r>
              <a:rPr lang="ru-RU" dirty="0" smtClean="0"/>
              <a:t>на кнопку </a:t>
            </a:r>
            <a:r>
              <a:rPr lang="ru-RU" dirty="0">
                <a:latin typeface="Consolas" pitchFamily="49" charset="0"/>
                <a:cs typeface="Consolas" pitchFamily="49" charset="0"/>
              </a:rPr>
              <a:t>Дополнительные </a:t>
            </a:r>
            <a:r>
              <a:rPr lang="ru-RU" dirty="0" smtClean="0">
                <a:latin typeface="Consolas" pitchFamily="49" charset="0"/>
                <a:cs typeface="Consolas" pitchFamily="49" charset="0"/>
              </a:rPr>
              <a:t>функции</a:t>
            </a:r>
            <a:r>
              <a:rPr lang="ru-RU" dirty="0" smtClean="0"/>
              <a:t> в окне эмулятора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57</a:t>
            </a:fld>
            <a:endParaRPr lang="en-US"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233" y="1586205"/>
            <a:ext cx="4146291" cy="368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42803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err="1" smtClean="0"/>
              <a:t>Многопоточность</a:t>
            </a:r>
            <a:endParaRPr lang="en-GB" dirty="0"/>
          </a:p>
        </p:txBody>
      </p:sp>
      <p:sp>
        <p:nvSpPr>
          <p:cNvPr id="6" name="Content Placeholder 5"/>
          <p:cNvSpPr>
            <a:spLocks noGrp="1"/>
          </p:cNvSpPr>
          <p:nvPr>
            <p:ph idx="1"/>
          </p:nvPr>
        </p:nvSpPr>
        <p:spPr>
          <a:xfrm>
            <a:off x="380770" y="1371600"/>
            <a:ext cx="8363938" cy="4573560"/>
          </a:xfrm>
        </p:spPr>
        <p:txBody>
          <a:bodyPr/>
          <a:lstStyle/>
          <a:p>
            <a:r>
              <a:rPr lang="ru-RU" dirty="0" smtClean="0"/>
              <a:t>При использовании акселерометра</a:t>
            </a:r>
            <a:br>
              <a:rPr lang="ru-RU" dirty="0" smtClean="0"/>
            </a:br>
            <a:r>
              <a:rPr lang="ru-RU" dirty="0" smtClean="0"/>
              <a:t>в программе одновременно выполняются две операции:</a:t>
            </a:r>
            <a:endParaRPr lang="en-GB" dirty="0" smtClean="0"/>
          </a:p>
          <a:p>
            <a:pPr lvl="1"/>
            <a:r>
              <a:rPr lang="ru-RU" dirty="0"/>
              <a:t>акселерометр генерирует и сохраняет новые значения</a:t>
            </a:r>
            <a:endParaRPr lang="en-GB" dirty="0" smtClean="0"/>
          </a:p>
          <a:p>
            <a:pPr lvl="1"/>
            <a:r>
              <a:rPr lang="ru-RU" dirty="0" smtClean="0"/>
              <a:t>программа </a:t>
            </a:r>
            <a:r>
              <a:rPr lang="ru-RU" dirty="0"/>
              <a:t>использует эти </a:t>
            </a:r>
            <a:r>
              <a:rPr lang="ru-RU" dirty="0" smtClean="0"/>
              <a:t>значения</a:t>
            </a:r>
            <a:br>
              <a:rPr lang="ru-RU" dirty="0" smtClean="0"/>
            </a:br>
            <a:r>
              <a:rPr lang="ru-RU" dirty="0" smtClean="0"/>
              <a:t>для </a:t>
            </a:r>
            <a:r>
              <a:rPr lang="ru-RU" dirty="0"/>
              <a:t>управления игровым объектом</a:t>
            </a:r>
            <a:endParaRPr lang="en-GB" dirty="0" smtClean="0"/>
          </a:p>
          <a:p>
            <a:r>
              <a:rPr lang="ru-RU" dirty="0" smtClean="0"/>
              <a:t>Требуется обеспечить синхронизацию работы этих потоков</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58</a:t>
            </a:fld>
            <a:endParaRPr lang="en-US" dirty="0"/>
          </a:p>
        </p:txBody>
      </p:sp>
    </p:spTree>
    <p:extLst>
      <p:ext uri="{BB962C8B-B14F-4D97-AF65-F5344CB8AC3E}">
        <p14:creationId xmlns:p14="http://schemas.microsoft.com/office/powerpoint/2010/main" val="1017905592"/>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Возможные проблемы</a:t>
            </a:r>
            <a:endParaRPr lang="en-GB" dirty="0"/>
          </a:p>
        </p:txBody>
      </p:sp>
      <p:sp>
        <p:nvSpPr>
          <p:cNvPr id="3" name="Content Placeholder 2"/>
          <p:cNvSpPr>
            <a:spLocks noGrp="1"/>
          </p:cNvSpPr>
          <p:nvPr>
            <p:ph idx="1"/>
          </p:nvPr>
        </p:nvSpPr>
        <p:spPr>
          <a:xfrm>
            <a:off x="380770" y="1371600"/>
            <a:ext cx="8363938" cy="4819781"/>
          </a:xfrm>
        </p:spPr>
        <p:txBody>
          <a:bodyPr/>
          <a:lstStyle/>
          <a:p>
            <a:pPr marL="742950" indent="-742950">
              <a:buFont typeface="+mj-lt"/>
              <a:buAutoNum type="arabicPeriod"/>
            </a:pPr>
            <a:r>
              <a:rPr lang="ru-RU" dirty="0"/>
              <a:t>Метод </a:t>
            </a:r>
            <a:r>
              <a:rPr lang="en-US" dirty="0">
                <a:latin typeface="Consolas" pitchFamily="49" charset="0"/>
                <a:cs typeface="Consolas" pitchFamily="49" charset="0"/>
              </a:rPr>
              <a:t>Update</a:t>
            </a:r>
            <a:r>
              <a:rPr lang="ru-RU" dirty="0" smtClean="0"/>
              <a:t> </a:t>
            </a:r>
            <a:r>
              <a:rPr lang="ru-RU" dirty="0"/>
              <a:t>запускается и считывает значение по </a:t>
            </a:r>
            <a:r>
              <a:rPr lang="ru-RU" dirty="0" smtClean="0"/>
              <a:t>оси </a:t>
            </a:r>
            <a:r>
              <a:rPr lang="en-US" dirty="0" smtClean="0"/>
              <a:t>X</a:t>
            </a:r>
            <a:endParaRPr lang="ru-RU" dirty="0" smtClean="0"/>
          </a:p>
          <a:p>
            <a:pPr marL="742950" indent="-742950">
              <a:buFont typeface="+mj-lt"/>
              <a:buAutoNum type="arabicPeriod"/>
            </a:pPr>
            <a:r>
              <a:rPr lang="ru-RU" dirty="0"/>
              <a:t>Происходит событие класса </a:t>
            </a:r>
            <a:r>
              <a:rPr lang="en-US" dirty="0">
                <a:latin typeface="Consolas" pitchFamily="49" charset="0"/>
                <a:cs typeface="Consolas" pitchFamily="49" charset="0"/>
              </a:rPr>
              <a:t>Accelerometer</a:t>
            </a:r>
            <a:r>
              <a:rPr lang="ru-RU" dirty="0" smtClean="0"/>
              <a:t>, которое </a:t>
            </a:r>
            <a:r>
              <a:rPr lang="ru-RU" dirty="0"/>
              <a:t>генерирует новые значения по осям </a:t>
            </a:r>
            <a:r>
              <a:rPr lang="en-GB" dirty="0" smtClean="0"/>
              <a:t>X, Y and Z</a:t>
            </a:r>
          </a:p>
          <a:p>
            <a:pPr marL="742950" indent="-742950">
              <a:buFont typeface="+mj-lt"/>
              <a:buAutoNum type="arabicPeriod"/>
            </a:pPr>
            <a:r>
              <a:rPr lang="ru-RU" dirty="0"/>
              <a:t>Метод </a:t>
            </a:r>
            <a:r>
              <a:rPr lang="en-US" dirty="0">
                <a:latin typeface="Consolas" pitchFamily="49" charset="0"/>
                <a:cs typeface="Consolas" pitchFamily="49" charset="0"/>
              </a:rPr>
              <a:t>Update</a:t>
            </a:r>
            <a:r>
              <a:rPr lang="en-US" dirty="0" smtClean="0"/>
              <a:t> </a:t>
            </a:r>
            <a:r>
              <a:rPr lang="ru-RU" dirty="0"/>
              <a:t>считывает новые значения по </a:t>
            </a:r>
            <a:r>
              <a:rPr lang="ru-RU" dirty="0" smtClean="0"/>
              <a:t>осям </a:t>
            </a:r>
            <a:r>
              <a:rPr lang="en-US" dirty="0" smtClean="0"/>
              <a:t>Y </a:t>
            </a:r>
            <a:r>
              <a:rPr lang="ru-RU" dirty="0" smtClean="0"/>
              <a:t>и </a:t>
            </a:r>
            <a:r>
              <a:rPr lang="en-US" dirty="0" smtClean="0"/>
              <a:t>Z</a:t>
            </a:r>
            <a:endParaRPr lang="ru-RU" dirty="0" smtClean="0"/>
          </a:p>
          <a:p>
            <a:pPr marL="0" indent="0">
              <a:buNone/>
            </a:pPr>
            <a:r>
              <a:rPr lang="ru-RU" dirty="0"/>
              <a:t>Результат: будут использоваться старые и новые значения разных осей</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59</a:t>
            </a:fld>
            <a:endParaRPr lang="en-US" dirty="0"/>
          </a:p>
        </p:txBody>
      </p:sp>
    </p:spTree>
    <p:extLst>
      <p:ext uri="{BB962C8B-B14F-4D97-AF65-F5344CB8AC3E}">
        <p14:creationId xmlns:p14="http://schemas.microsoft.com/office/powerpoint/2010/main" val="2420339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Проект игры</a:t>
            </a:r>
            <a:endParaRPr lang="en-GB" dirty="0"/>
          </a:p>
        </p:txBody>
      </p:sp>
      <p:sp>
        <p:nvSpPr>
          <p:cNvPr id="9219" name="Content Placeholder 2"/>
          <p:cNvSpPr>
            <a:spLocks noGrp="1"/>
          </p:cNvSpPr>
          <p:nvPr>
            <p:ph idx="1"/>
          </p:nvPr>
        </p:nvSpPr>
        <p:spPr>
          <a:xfrm>
            <a:off x="457199" y="1447803"/>
            <a:ext cx="8207829" cy="4296561"/>
          </a:xfrm>
        </p:spPr>
        <p:txBody>
          <a:bodyPr/>
          <a:lstStyle/>
          <a:p>
            <a:r>
              <a:rPr lang="ru-RU" dirty="0" smtClean="0"/>
              <a:t>Решение для игры содержит два проекта</a:t>
            </a:r>
          </a:p>
          <a:p>
            <a:pPr lvl="1"/>
            <a:r>
              <a:rPr lang="ru-RU" dirty="0" smtClean="0"/>
              <a:t>один </a:t>
            </a:r>
            <a:r>
              <a:rPr lang="en-US" dirty="0" smtClean="0"/>
              <a:t>—</a:t>
            </a:r>
            <a:r>
              <a:rPr lang="ru-RU" dirty="0" smtClean="0"/>
              <a:t> для программного кода игры</a:t>
            </a:r>
          </a:p>
          <a:p>
            <a:pPr lvl="1"/>
            <a:r>
              <a:rPr lang="ru-RU" dirty="0"/>
              <a:t>другой </a:t>
            </a:r>
            <a:r>
              <a:rPr lang="en-US" dirty="0"/>
              <a:t>—</a:t>
            </a:r>
            <a:r>
              <a:rPr lang="ru-RU" dirty="0"/>
              <a:t> </a:t>
            </a:r>
            <a:r>
              <a:rPr lang="ru-RU" dirty="0" smtClean="0"/>
              <a:t>для хранения игровых ресурсов</a:t>
            </a:r>
          </a:p>
          <a:p>
            <a:r>
              <a:rPr lang="ru-RU" dirty="0" smtClean="0"/>
              <a:t>Проект для хранения ресурсов использует контент-менеджер, который предназначен для удобного управления ресурсами</a:t>
            </a:r>
          </a:p>
          <a:p>
            <a:r>
              <a:rPr lang="ru-RU" dirty="0" smtClean="0"/>
              <a:t>В обозревателе решений можно добавлять и другие необходимые файлы</a:t>
            </a:r>
            <a:endParaRPr lang="en-US" dirty="0" smtClean="0"/>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a:t>
            </a:fld>
            <a:endParaRPr lang="en-US" dirty="0"/>
          </a:p>
        </p:txBody>
      </p:sp>
    </p:spTree>
    <p:extLst>
      <p:ext uri="{BB962C8B-B14F-4D97-AF65-F5344CB8AC3E}">
        <p14:creationId xmlns:p14="http://schemas.microsoft.com/office/powerpoint/2010/main" val="261369982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блокировки</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Проблема решается с помощью директивы</a:t>
            </a:r>
            <a:r>
              <a:rPr lang="en-GB" dirty="0" smtClean="0"/>
              <a:t> </a:t>
            </a:r>
            <a:r>
              <a:rPr lang="en-US" dirty="0">
                <a:latin typeface="Consolas" pitchFamily="49" charset="0"/>
                <a:cs typeface="Consolas" pitchFamily="49" charset="0"/>
              </a:rPr>
              <a:t>lock</a:t>
            </a:r>
            <a:endParaRPr lang="en-GB" dirty="0" smtClean="0"/>
          </a:p>
          <a:p>
            <a:r>
              <a:rPr lang="ru-RU" dirty="0" smtClean="0"/>
              <a:t>Процесс может заблокировать объект</a:t>
            </a:r>
            <a:br>
              <a:rPr lang="ru-RU" dirty="0" smtClean="0"/>
            </a:br>
            <a:r>
              <a:rPr lang="ru-RU" dirty="0" smtClean="0"/>
              <a:t>до тех пор, пока не выполнится </a:t>
            </a:r>
            <a:r>
              <a:rPr lang="ru-RU" dirty="0"/>
              <a:t>полностью указанный блок кода</a:t>
            </a:r>
            <a:endParaRPr lang="ru-RU" dirty="0" smtClean="0"/>
          </a:p>
          <a:p>
            <a:r>
              <a:rPr lang="ru-RU" dirty="0" smtClean="0"/>
              <a:t>После этого заблокированный объект освобождается</a:t>
            </a:r>
          </a:p>
          <a:p>
            <a:r>
              <a:rPr lang="ru-RU" dirty="0" smtClean="0"/>
              <a:t>Если другой процесс хочет заблокировать занятый объект, он ждёт его освобождения</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60</a:t>
            </a:fld>
            <a:endParaRPr lang="en-US" dirty="0"/>
          </a:p>
        </p:txBody>
      </p:sp>
    </p:spTree>
    <p:extLst>
      <p:ext uri="{BB962C8B-B14F-4D97-AF65-F5344CB8AC3E}">
        <p14:creationId xmlns:p14="http://schemas.microsoft.com/office/powerpoint/2010/main" val="343197967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Использование блокировки</a:t>
            </a:r>
            <a:endParaRPr lang="en-GB" b="1" dirty="0"/>
          </a:p>
        </p:txBody>
      </p:sp>
      <p:sp>
        <p:nvSpPr>
          <p:cNvPr id="5" name="Text Placeholder 4"/>
          <p:cNvSpPr>
            <a:spLocks noGrp="1"/>
          </p:cNvSpPr>
          <p:nvPr>
            <p:ph idx="1"/>
          </p:nvPr>
        </p:nvSpPr>
        <p:spPr>
          <a:xfrm>
            <a:off x="380770" y="1371600"/>
            <a:ext cx="8363938" cy="3331029"/>
          </a:xfrm>
          <a:ln>
            <a:solidFill>
              <a:schemeClr val="accent1"/>
            </a:solidFill>
          </a:ln>
        </p:spPr>
        <p:txBody>
          <a:bodyPr/>
          <a:lstStyle/>
          <a:p>
            <a:pPr marL="180975" indent="0">
              <a:buNone/>
            </a:pPr>
            <a:r>
              <a:rPr lang="en-GB" sz="1800" spc="0" dirty="0">
                <a:solidFill>
                  <a:srgbClr val="0000FF"/>
                </a:solidFill>
                <a:latin typeface="Consolas"/>
              </a:rPr>
              <a:t>object</a:t>
            </a:r>
            <a:r>
              <a:rPr lang="en-GB" sz="1800" spc="0" dirty="0">
                <a:solidFill>
                  <a:prstClr val="black"/>
                </a:solidFill>
                <a:latin typeface="Consolas"/>
              </a:rPr>
              <a:t> </a:t>
            </a:r>
            <a:r>
              <a:rPr lang="en-GB" sz="1800" spc="0" dirty="0" err="1">
                <a:solidFill>
                  <a:prstClr val="black"/>
                </a:solidFill>
                <a:latin typeface="Consolas"/>
              </a:rPr>
              <a:t>accelLock</a:t>
            </a:r>
            <a:r>
              <a:rPr lang="en-GB" sz="1800" spc="0" dirty="0">
                <a:solidFill>
                  <a:prstClr val="black"/>
                </a:solidFill>
                <a:latin typeface="Consolas"/>
              </a:rPr>
              <a:t> = </a:t>
            </a:r>
            <a:r>
              <a:rPr lang="en-GB" sz="1800" spc="0" dirty="0">
                <a:solidFill>
                  <a:srgbClr val="0000FF"/>
                </a:solidFill>
                <a:latin typeface="Consolas"/>
              </a:rPr>
              <a:t>new</a:t>
            </a:r>
            <a:r>
              <a:rPr lang="en-GB" sz="1800" spc="0" dirty="0">
                <a:solidFill>
                  <a:prstClr val="black"/>
                </a:solidFill>
                <a:latin typeface="Consolas"/>
              </a:rPr>
              <a:t> </a:t>
            </a:r>
            <a:r>
              <a:rPr lang="en-GB" sz="1800" spc="0" dirty="0">
                <a:solidFill>
                  <a:srgbClr val="0000FF"/>
                </a:solidFill>
                <a:latin typeface="Consolas"/>
              </a:rPr>
              <a:t>object</a:t>
            </a:r>
            <a:r>
              <a:rPr lang="en-GB" sz="1800" spc="0" dirty="0">
                <a:solidFill>
                  <a:prstClr val="black"/>
                </a:solidFill>
                <a:latin typeface="Consolas"/>
              </a:rPr>
              <a:t>();</a:t>
            </a:r>
          </a:p>
          <a:p>
            <a:pPr marL="180975" indent="0">
              <a:buNone/>
            </a:pPr>
            <a:r>
              <a:rPr lang="en-GB" sz="1800" spc="0" dirty="0" smtClean="0">
                <a:solidFill>
                  <a:srgbClr val="0000FF"/>
                </a:solidFill>
                <a:latin typeface="Consolas"/>
              </a:rPr>
              <a:t>void</a:t>
            </a:r>
            <a:r>
              <a:rPr lang="en-GB" sz="1800" spc="0" dirty="0" smtClean="0">
                <a:solidFill>
                  <a:prstClr val="black"/>
                </a:solidFill>
                <a:latin typeface="Consolas"/>
              </a:rPr>
              <a:t> </a:t>
            </a:r>
            <a:r>
              <a:rPr lang="en-GB" sz="1800" spc="0" dirty="0" err="1">
                <a:solidFill>
                  <a:prstClr val="black"/>
                </a:solidFill>
                <a:latin typeface="Consolas"/>
              </a:rPr>
              <a:t>acc_ReadingChanged</a:t>
            </a:r>
            <a:endParaRPr lang="en-GB" sz="1800" spc="0" dirty="0">
              <a:solidFill>
                <a:prstClr val="black"/>
              </a:solidFill>
              <a:latin typeface="Consolas"/>
            </a:endParaRPr>
          </a:p>
          <a:p>
            <a:pPr marL="180975" indent="0">
              <a:buNone/>
            </a:pPr>
            <a:r>
              <a:rPr lang="en-GB" sz="1800" spc="0" dirty="0">
                <a:solidFill>
                  <a:prstClr val="black"/>
                </a:solidFill>
                <a:latin typeface="Consolas"/>
              </a:rPr>
              <a:t>                (</a:t>
            </a:r>
            <a:r>
              <a:rPr lang="en-GB" sz="1800" spc="0" dirty="0">
                <a:solidFill>
                  <a:srgbClr val="0000FF"/>
                </a:solidFill>
                <a:latin typeface="Consolas"/>
              </a:rPr>
              <a:t>object</a:t>
            </a:r>
            <a:r>
              <a:rPr lang="en-GB" sz="1800" spc="0" dirty="0">
                <a:solidFill>
                  <a:prstClr val="black"/>
                </a:solidFill>
                <a:latin typeface="Consolas"/>
              </a:rPr>
              <a:t> sender, </a:t>
            </a:r>
            <a:r>
              <a:rPr lang="en-GB" sz="1800" spc="0" dirty="0" err="1">
                <a:solidFill>
                  <a:srgbClr val="2B91AF"/>
                </a:solidFill>
                <a:latin typeface="Consolas"/>
              </a:rPr>
              <a:t>AccelerometerReadingEventArgs</a:t>
            </a:r>
            <a:r>
              <a:rPr lang="en-GB" sz="1800" spc="0" dirty="0">
                <a:solidFill>
                  <a:prstClr val="black"/>
                </a:solidFill>
                <a:latin typeface="Consolas"/>
              </a:rPr>
              <a:t> e)</a:t>
            </a:r>
          </a:p>
          <a:p>
            <a:pPr marL="180975" indent="0">
              <a:buNone/>
            </a:pP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a:solidFill>
                  <a:srgbClr val="0000FF"/>
                </a:solidFill>
                <a:latin typeface="Consolas"/>
              </a:rPr>
              <a:t>lock</a:t>
            </a:r>
            <a:r>
              <a:rPr lang="en-GB" sz="1800" spc="0" dirty="0">
                <a:solidFill>
                  <a:prstClr val="black"/>
                </a:solidFill>
                <a:latin typeface="Consolas"/>
              </a:rPr>
              <a:t> (</a:t>
            </a:r>
            <a:r>
              <a:rPr lang="en-GB" sz="1800" spc="0" dirty="0" err="1">
                <a:solidFill>
                  <a:prstClr val="black"/>
                </a:solidFill>
                <a:latin typeface="Consolas"/>
              </a:rPr>
              <a:t>accelLock</a:t>
            </a:r>
            <a:r>
              <a:rPr lang="en-GB" sz="1800" spc="0" dirty="0">
                <a:solidFill>
                  <a:prstClr val="black"/>
                </a:solidFill>
                <a:latin typeface="Consolas"/>
              </a:rPr>
              <a:t>)</a:t>
            </a:r>
          </a:p>
          <a:p>
            <a:pPr marL="180975" indent="0">
              <a:buNone/>
            </a:pPr>
            <a:r>
              <a:rPr lang="en-GB" sz="1800" spc="0" dirty="0">
                <a:solidFill>
                  <a:prstClr val="black"/>
                </a:solidFill>
                <a:latin typeface="Consolas"/>
              </a:rPr>
              <a:t>    {</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accelState.X</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e.X</a:t>
            </a: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accelState.Y</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e.Y</a:t>
            </a: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accelState.Z</a:t>
            </a:r>
            <a:r>
              <a:rPr lang="en-GB" sz="1800" spc="0" dirty="0">
                <a:solidFill>
                  <a:prstClr val="black"/>
                </a:solidFill>
                <a:latin typeface="Consolas"/>
              </a:rPr>
              <a:t> = (</a:t>
            </a:r>
            <a:r>
              <a:rPr lang="en-GB" sz="1800" spc="0" dirty="0">
                <a:solidFill>
                  <a:srgbClr val="0000FF"/>
                </a:solidFill>
                <a:latin typeface="Consolas"/>
              </a:rPr>
              <a:t>float</a:t>
            </a:r>
            <a:r>
              <a:rPr lang="en-GB" sz="1800" spc="0" dirty="0">
                <a:solidFill>
                  <a:prstClr val="black"/>
                </a:solidFill>
                <a:latin typeface="Consolas"/>
              </a:rPr>
              <a:t>)</a:t>
            </a:r>
            <a:r>
              <a:rPr lang="en-GB" sz="1800" spc="0" dirty="0" err="1">
                <a:solidFill>
                  <a:prstClr val="black"/>
                </a:solidFill>
                <a:latin typeface="Consolas"/>
              </a:rPr>
              <a:t>e.Z</a:t>
            </a:r>
            <a:r>
              <a:rPr lang="en-GB" sz="1800" spc="0" dirty="0">
                <a:solidFill>
                  <a:prstClr val="black"/>
                </a:solidFill>
                <a:latin typeface="Consolas"/>
              </a:rPr>
              <a:t>;</a:t>
            </a:r>
          </a:p>
          <a:p>
            <a:pPr marL="180975" indent="0">
              <a:buNone/>
            </a:pPr>
            <a:r>
              <a:rPr lang="en-GB" sz="1800" spc="0" dirty="0">
                <a:solidFill>
                  <a:prstClr val="black"/>
                </a:solidFill>
                <a:latin typeface="Consolas"/>
              </a:rPr>
              <a:t>    }</a:t>
            </a:r>
          </a:p>
          <a:p>
            <a:pPr marL="180975" indent="0">
              <a:buNone/>
            </a:pPr>
            <a:r>
              <a:rPr lang="en-GB" sz="1800" spc="0" dirty="0" smtClean="0">
                <a:solidFill>
                  <a:prstClr val="black"/>
                </a:solidFill>
                <a:latin typeface="Consolas"/>
              </a:rPr>
              <a:t>}</a:t>
            </a:r>
            <a:endParaRPr lang="en-GB" sz="1800" spc="0" dirty="0">
              <a:solidFill>
                <a:prstClr val="black"/>
              </a:solidFill>
              <a:latin typeface="Consolas"/>
            </a:endParaRPr>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61</a:t>
            </a:fld>
            <a:endParaRPr lang="en-US" dirty="0"/>
          </a:p>
        </p:txBody>
      </p:sp>
      <p:sp>
        <p:nvSpPr>
          <p:cNvPr id="8" name="Content Placeholder 5"/>
          <p:cNvSpPr txBox="1">
            <a:spLocks/>
          </p:cNvSpPr>
          <p:nvPr/>
        </p:nvSpPr>
        <p:spPr>
          <a:xfrm>
            <a:off x="380770" y="5333224"/>
            <a:ext cx="8363938" cy="1084513"/>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Объект </a:t>
            </a:r>
            <a:r>
              <a:rPr lang="en-US" dirty="0" err="1" smtClean="0">
                <a:latin typeface="Consolas" pitchFamily="49" charset="0"/>
                <a:cs typeface="Consolas" pitchFamily="49" charset="0"/>
              </a:rPr>
              <a:t>accelLock</a:t>
            </a:r>
            <a:r>
              <a:rPr lang="ru-RU" dirty="0" smtClean="0"/>
              <a:t> блокируется</a:t>
            </a:r>
            <a:br>
              <a:rPr lang="ru-RU" dirty="0" smtClean="0"/>
            </a:br>
            <a:r>
              <a:rPr lang="ru-RU" dirty="0" smtClean="0"/>
              <a:t>до окончания выполнения кода в блоке </a:t>
            </a:r>
            <a:endParaRPr lang="en-GB" dirty="0" smtClean="0"/>
          </a:p>
        </p:txBody>
      </p:sp>
    </p:spTree>
    <p:extLst>
      <p:ext uri="{BB962C8B-B14F-4D97-AF65-F5344CB8AC3E}">
        <p14:creationId xmlns:p14="http://schemas.microsoft.com/office/powerpoint/2010/main" val="13464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a:t>Использование блокировки</a:t>
            </a:r>
            <a:endParaRPr lang="en-GB" b="1" dirty="0"/>
          </a:p>
        </p:txBody>
      </p:sp>
      <p:sp>
        <p:nvSpPr>
          <p:cNvPr id="5" name="Text Placeholder 4"/>
          <p:cNvSpPr>
            <a:spLocks noGrp="1"/>
          </p:cNvSpPr>
          <p:nvPr>
            <p:ph idx="1"/>
          </p:nvPr>
        </p:nvSpPr>
        <p:spPr>
          <a:xfrm>
            <a:off x="380770" y="1371600"/>
            <a:ext cx="8363938" cy="1270000"/>
          </a:xfrm>
          <a:ln>
            <a:solidFill>
              <a:schemeClr val="accent1"/>
            </a:solidFill>
          </a:ln>
        </p:spPr>
        <p:txBody>
          <a:bodyPr/>
          <a:lstStyle/>
          <a:p>
            <a:pPr marL="180975" indent="0">
              <a:buNone/>
            </a:pPr>
            <a:r>
              <a:rPr lang="en-GB" sz="1800" spc="0" dirty="0">
                <a:solidFill>
                  <a:srgbClr val="0000FF"/>
                </a:solidFill>
                <a:latin typeface="Consolas"/>
              </a:rPr>
              <a:t>lock</a:t>
            </a:r>
            <a:r>
              <a:rPr lang="en-GB" sz="1800" spc="0" dirty="0">
                <a:solidFill>
                  <a:prstClr val="black"/>
                </a:solidFill>
                <a:latin typeface="Consolas"/>
              </a:rPr>
              <a:t> (</a:t>
            </a:r>
            <a:r>
              <a:rPr lang="en-GB" sz="1800" spc="0" dirty="0" err="1">
                <a:solidFill>
                  <a:prstClr val="black"/>
                </a:solidFill>
                <a:latin typeface="Consolas"/>
              </a:rPr>
              <a:t>accelLock</a:t>
            </a:r>
            <a:r>
              <a:rPr lang="en-GB" sz="1800" spc="0" dirty="0">
                <a:solidFill>
                  <a:prstClr val="black"/>
                </a:solidFill>
                <a:latin typeface="Consolas"/>
              </a:rPr>
              <a:t>)</a:t>
            </a:r>
          </a:p>
          <a:p>
            <a:pPr marL="180975" indent="0">
              <a:buNone/>
            </a:pP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lPaddleY</a:t>
            </a:r>
            <a:r>
              <a:rPr lang="en-GB" sz="1800" spc="0" dirty="0">
                <a:solidFill>
                  <a:prstClr val="black"/>
                </a:solidFill>
                <a:latin typeface="Consolas"/>
              </a:rPr>
              <a:t> = </a:t>
            </a:r>
            <a:r>
              <a:rPr lang="en-GB" sz="1800" spc="0" dirty="0" err="1">
                <a:solidFill>
                  <a:prstClr val="black"/>
                </a:solidFill>
                <a:latin typeface="Consolas"/>
              </a:rPr>
              <a:t>lPaddleY</a:t>
            </a:r>
            <a:r>
              <a:rPr lang="en-GB" sz="1800" spc="0" dirty="0">
                <a:solidFill>
                  <a:prstClr val="black"/>
                </a:solidFill>
                <a:latin typeface="Consolas"/>
              </a:rPr>
              <a:t> - (</a:t>
            </a:r>
            <a:r>
              <a:rPr lang="en-GB" sz="1800" spc="0" dirty="0" err="1">
                <a:solidFill>
                  <a:prstClr val="black"/>
                </a:solidFill>
                <a:latin typeface="Consolas"/>
              </a:rPr>
              <a:t>accelState.X</a:t>
            </a:r>
            <a:r>
              <a:rPr lang="en-GB" sz="1800" spc="0" dirty="0">
                <a:solidFill>
                  <a:prstClr val="black"/>
                </a:solidFill>
                <a:latin typeface="Consolas"/>
              </a:rPr>
              <a:t> * </a:t>
            </a:r>
            <a:r>
              <a:rPr lang="en-GB" sz="1800" spc="0" dirty="0" err="1">
                <a:solidFill>
                  <a:prstClr val="black"/>
                </a:solidFill>
                <a:latin typeface="Consolas"/>
              </a:rPr>
              <a:t>lPaddleSpeed</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endParaRPr lang="en-GB" sz="1800" spc="0" dirty="0">
              <a:solidFill>
                <a:prstClr val="black"/>
              </a:solidFill>
              <a:latin typeface="Consolas"/>
            </a:endParaRPr>
          </a:p>
        </p:txBody>
      </p:sp>
      <p:sp>
        <p:nvSpPr>
          <p:cNvPr id="7" name="Slide Number Placeholder 3"/>
          <p:cNvSpPr>
            <a:spLocks noGrp="1"/>
          </p:cNvSpPr>
          <p:nvPr>
            <p:ph type="sldNum" sz="quarter" idx="10"/>
          </p:nvPr>
        </p:nvSpPr>
        <p:spPr>
          <a:prstGeom prst="rect">
            <a:avLst/>
          </a:prstGeom>
        </p:spPr>
        <p:txBody>
          <a:bodyPr/>
          <a:lstStyle/>
          <a:p>
            <a:fld id="{271031BA-9959-4FE2-909F-37D65262A7B4}" type="slidenum">
              <a:rPr lang="en-US" smtClean="0"/>
              <a:pPr/>
              <a:t>62</a:t>
            </a:fld>
            <a:endParaRPr lang="en-US" dirty="0"/>
          </a:p>
        </p:txBody>
      </p:sp>
      <p:sp>
        <p:nvSpPr>
          <p:cNvPr id="6" name="Content Placeholder 5"/>
          <p:cNvSpPr txBox="1">
            <a:spLocks/>
          </p:cNvSpPr>
          <p:nvPr/>
        </p:nvSpPr>
        <p:spPr>
          <a:xfrm>
            <a:off x="380770" y="2994471"/>
            <a:ext cx="8363938" cy="2720530"/>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Этот код метода </a:t>
            </a:r>
            <a:r>
              <a:rPr lang="en-US" dirty="0" smtClean="0"/>
              <a:t>Update </a:t>
            </a:r>
            <a:r>
              <a:rPr lang="ru-RU" dirty="0" smtClean="0"/>
              <a:t>также блокирует объект </a:t>
            </a:r>
            <a:r>
              <a:rPr lang="en-US" dirty="0" err="1" smtClean="0">
                <a:latin typeface="Consolas" pitchFamily="49" charset="0"/>
                <a:cs typeface="Consolas" pitchFamily="49" charset="0"/>
              </a:rPr>
              <a:t>accelLock</a:t>
            </a:r>
            <a:r>
              <a:rPr lang="ru-RU" dirty="0" smtClean="0"/>
              <a:t>, если он не был заблокирован другим методом</a:t>
            </a:r>
          </a:p>
          <a:p>
            <a:r>
              <a:rPr lang="ru-RU" dirty="0" smtClean="0"/>
              <a:t>При этом, выполнение кода внутри блока не будет прерван другим методом</a:t>
            </a:r>
          </a:p>
        </p:txBody>
      </p:sp>
    </p:spTree>
    <p:extLst>
      <p:ext uri="{BB962C8B-B14F-4D97-AF65-F5344CB8AC3E}">
        <p14:creationId xmlns:p14="http://schemas.microsoft.com/office/powerpoint/2010/main" val="25243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Использование звуков в </a:t>
            </a:r>
            <a:r>
              <a:rPr lang="en-US" b="1" dirty="0" smtClean="0"/>
              <a:t>XNA</a:t>
            </a:r>
            <a:endParaRPr lang="en-GB" b="1" dirty="0"/>
          </a:p>
        </p:txBody>
      </p:sp>
      <p:sp>
        <p:nvSpPr>
          <p:cNvPr id="3" name="Text Placeholder 2"/>
          <p:cNvSpPr>
            <a:spLocks noGrp="1"/>
          </p:cNvSpPr>
          <p:nvPr>
            <p:ph idx="1"/>
          </p:nvPr>
        </p:nvSpPr>
        <p:spPr/>
        <p:txBody>
          <a:bodyPr/>
          <a:lstStyle/>
          <a:p>
            <a:r>
              <a:rPr lang="ru-RU" sz="3600" dirty="0" smtClean="0"/>
              <a:t>Звуки являются частью контента и делятся на два типа</a:t>
            </a:r>
          </a:p>
          <a:p>
            <a:r>
              <a:rPr lang="ru-RU" sz="3600" dirty="0" smtClean="0"/>
              <a:t>Звуковые эффекты</a:t>
            </a:r>
            <a:endParaRPr lang="en-GB" sz="3600" dirty="0" smtClean="0"/>
          </a:p>
          <a:p>
            <a:pPr lvl="1"/>
            <a:r>
              <a:rPr lang="en-GB" sz="3600" dirty="0" smtClean="0"/>
              <a:t>WAV</a:t>
            </a:r>
            <a:r>
              <a:rPr lang="ru-RU" sz="3600" dirty="0" smtClean="0"/>
              <a:t>-файлы хранятся в памяти, чтобы их можно было быстро воспроизвести</a:t>
            </a:r>
            <a:endParaRPr lang="en-GB" sz="3600" dirty="0" smtClean="0"/>
          </a:p>
          <a:p>
            <a:r>
              <a:rPr lang="ru-RU" sz="3600" dirty="0" smtClean="0"/>
              <a:t>Фоновая музыка</a:t>
            </a:r>
            <a:endParaRPr lang="en-GB" sz="3600" dirty="0" smtClean="0"/>
          </a:p>
          <a:p>
            <a:pPr lvl="1"/>
            <a:r>
              <a:rPr lang="en-GB" sz="3600" dirty="0" smtClean="0"/>
              <a:t>WMA</a:t>
            </a:r>
            <a:r>
              <a:rPr lang="ru-RU" sz="3600" dirty="0" smtClean="0"/>
              <a:t>-</a:t>
            </a:r>
            <a:r>
              <a:rPr lang="en-GB" sz="3600" dirty="0" smtClean="0"/>
              <a:t> </a:t>
            </a:r>
            <a:r>
              <a:rPr lang="ru-RU" sz="3600" dirty="0" smtClean="0"/>
              <a:t>и</a:t>
            </a:r>
            <a:r>
              <a:rPr lang="en-GB" sz="3600" dirty="0" smtClean="0"/>
              <a:t> MP3</a:t>
            </a:r>
            <a:r>
              <a:rPr lang="ru-RU" sz="3600" dirty="0" smtClean="0"/>
              <a:t>-файлы воспроизводятся мультимедиа проигрывателем</a:t>
            </a:r>
            <a:endParaRPr lang="en-GB" sz="3600" dirty="0" smtClean="0"/>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63</a:t>
            </a:fld>
            <a:endParaRPr lang="en-US" dirty="0"/>
          </a:p>
        </p:txBody>
      </p:sp>
    </p:spTree>
    <p:extLst>
      <p:ext uri="{BB962C8B-B14F-4D97-AF65-F5344CB8AC3E}">
        <p14:creationId xmlns:p14="http://schemas.microsoft.com/office/powerpoint/2010/main" val="24325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Загрузка звуков</a:t>
            </a:r>
            <a:endParaRPr lang="en-GB" b="1" dirty="0"/>
          </a:p>
        </p:txBody>
      </p:sp>
      <p:sp>
        <p:nvSpPr>
          <p:cNvPr id="5" name="Text Placeholder 4"/>
          <p:cNvSpPr>
            <a:spLocks noGrp="1"/>
          </p:cNvSpPr>
          <p:nvPr>
            <p:ph idx="1"/>
          </p:nvPr>
        </p:nvSpPr>
        <p:spPr>
          <a:xfrm>
            <a:off x="380770" y="1371600"/>
            <a:ext cx="8363938" cy="2750457"/>
          </a:xfrm>
          <a:ln>
            <a:solidFill>
              <a:schemeClr val="accent1"/>
            </a:solidFill>
          </a:ln>
        </p:spPr>
        <p:txBody>
          <a:bodyPr/>
          <a:lstStyle/>
          <a:p>
            <a:pPr marL="180975" indent="0">
              <a:buNone/>
            </a:pPr>
            <a:r>
              <a:rPr lang="en-GB" sz="1800" spc="0" dirty="0">
                <a:solidFill>
                  <a:srgbClr val="008000"/>
                </a:solidFill>
                <a:latin typeface="Consolas"/>
              </a:rPr>
              <a:t>// </a:t>
            </a:r>
            <a:r>
              <a:rPr lang="ru-RU" sz="1800" spc="0" dirty="0">
                <a:solidFill>
                  <a:srgbClr val="008000"/>
                </a:solidFill>
                <a:latin typeface="Consolas"/>
              </a:rPr>
              <a:t>звуковые эффекты</a:t>
            </a:r>
            <a:endParaRPr lang="en-GB" sz="1800" spc="0" dirty="0">
              <a:solidFill>
                <a:prstClr val="black"/>
              </a:solidFill>
              <a:latin typeface="Consolas"/>
            </a:endParaRPr>
          </a:p>
          <a:p>
            <a:pPr marL="180975" indent="0">
              <a:buNone/>
            </a:pPr>
            <a:r>
              <a:rPr lang="en-GB" sz="1800" spc="0" dirty="0" err="1">
                <a:solidFill>
                  <a:srgbClr val="2B91AF"/>
                </a:solidFill>
                <a:latin typeface="Consolas"/>
              </a:rPr>
              <a:t>SoundEffect</a:t>
            </a:r>
            <a:r>
              <a:rPr lang="en-GB" sz="1800" spc="0" dirty="0">
                <a:solidFill>
                  <a:prstClr val="black"/>
                </a:solidFill>
                <a:latin typeface="Consolas"/>
              </a:rPr>
              <a:t> </a:t>
            </a:r>
            <a:r>
              <a:rPr lang="en-GB" sz="1800" spc="0" dirty="0" err="1">
                <a:solidFill>
                  <a:prstClr val="black"/>
                </a:solidFill>
                <a:latin typeface="Consolas"/>
              </a:rPr>
              <a:t>dingSound</a:t>
            </a:r>
            <a:r>
              <a:rPr lang="en-GB" sz="1800" spc="0" dirty="0">
                <a:solidFill>
                  <a:prstClr val="black"/>
                </a:solidFill>
                <a:latin typeface="Consolas"/>
              </a:rPr>
              <a:t>;</a:t>
            </a:r>
          </a:p>
          <a:p>
            <a:pPr marL="180975" indent="0">
              <a:buNone/>
            </a:pPr>
            <a:r>
              <a:rPr lang="en-GB" sz="1800" spc="0" dirty="0" err="1">
                <a:solidFill>
                  <a:srgbClr val="2B91AF"/>
                </a:solidFill>
                <a:latin typeface="Consolas"/>
              </a:rPr>
              <a:t>SoundEffect</a:t>
            </a:r>
            <a:r>
              <a:rPr lang="en-GB" sz="1800" spc="0" dirty="0">
                <a:solidFill>
                  <a:prstClr val="black"/>
                </a:solidFill>
                <a:latin typeface="Consolas"/>
              </a:rPr>
              <a:t> </a:t>
            </a:r>
            <a:r>
              <a:rPr lang="en-GB" sz="1800" spc="0" dirty="0" err="1">
                <a:solidFill>
                  <a:prstClr val="black"/>
                </a:solidFill>
                <a:latin typeface="Consolas"/>
              </a:rPr>
              <a:t>explodeSound</a:t>
            </a:r>
            <a:r>
              <a:rPr lang="en-GB" sz="1800" spc="0" dirty="0">
                <a:solidFill>
                  <a:prstClr val="black"/>
                </a:solidFill>
                <a:latin typeface="Consolas"/>
              </a:rPr>
              <a:t>;</a:t>
            </a:r>
          </a:p>
          <a:p>
            <a:pPr marL="180975" indent="0">
              <a:buNone/>
            </a:pPr>
            <a:endParaRPr lang="ru-RU" sz="1800" spc="0" dirty="0" smtClean="0">
              <a:solidFill>
                <a:srgbClr val="0000FF"/>
              </a:solidFill>
              <a:latin typeface="Consolas"/>
            </a:endParaRPr>
          </a:p>
          <a:p>
            <a:pPr marL="180975" indent="0">
              <a:buNone/>
            </a:pPr>
            <a:r>
              <a:rPr lang="en-GB" sz="1800" spc="0" dirty="0" smtClean="0">
                <a:solidFill>
                  <a:srgbClr val="0000FF"/>
                </a:solidFill>
                <a:latin typeface="Consolas"/>
              </a:rPr>
              <a:t>protected</a:t>
            </a:r>
            <a:r>
              <a:rPr lang="en-GB" sz="1800" spc="0" dirty="0" smtClean="0">
                <a:solidFill>
                  <a:prstClr val="black"/>
                </a:solidFill>
                <a:latin typeface="Consolas"/>
              </a:rPr>
              <a:t> </a:t>
            </a:r>
            <a:r>
              <a:rPr lang="en-GB" sz="1800" spc="0" dirty="0">
                <a:solidFill>
                  <a:srgbClr val="0000FF"/>
                </a:solidFill>
                <a:latin typeface="Consolas"/>
              </a:rPr>
              <a:t>override</a:t>
            </a:r>
            <a:r>
              <a:rPr lang="en-GB" sz="1800" spc="0" dirty="0">
                <a:solidFill>
                  <a:prstClr val="black"/>
                </a:solidFill>
                <a:latin typeface="Consolas"/>
              </a:rPr>
              <a:t> </a:t>
            </a:r>
            <a:r>
              <a:rPr lang="en-GB" sz="1800" spc="0" dirty="0">
                <a:solidFill>
                  <a:srgbClr val="0000FF"/>
                </a:solidFill>
                <a:latin typeface="Consolas"/>
              </a:rPr>
              <a:t>void</a:t>
            </a:r>
            <a:r>
              <a:rPr lang="en-GB" sz="1800" spc="0" dirty="0">
                <a:solidFill>
                  <a:prstClr val="black"/>
                </a:solidFill>
                <a:latin typeface="Consolas"/>
              </a:rPr>
              <a:t> </a:t>
            </a:r>
            <a:r>
              <a:rPr lang="en-GB" sz="1800" spc="0" dirty="0" err="1">
                <a:solidFill>
                  <a:prstClr val="black"/>
                </a:solidFill>
                <a:latin typeface="Consolas"/>
              </a:rPr>
              <a:t>LoadContent</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p>
          <a:p>
            <a:pPr marL="180975" indent="0">
              <a:buNone/>
            </a:pPr>
            <a:r>
              <a:rPr lang="ru-RU" sz="1800" spc="0" dirty="0" smtClean="0">
                <a:solidFill>
                  <a:prstClr val="black"/>
                </a:solidFill>
                <a:latin typeface="Consolas"/>
              </a:rPr>
              <a:t>    </a:t>
            </a:r>
            <a:r>
              <a:rPr lang="en-GB" sz="1800" spc="0" dirty="0" err="1" smtClean="0">
                <a:solidFill>
                  <a:prstClr val="black"/>
                </a:solidFill>
                <a:latin typeface="Consolas"/>
              </a:rPr>
              <a:t>dingSound</a:t>
            </a:r>
            <a:r>
              <a:rPr lang="en-GB" sz="1800" spc="0" dirty="0" smtClean="0">
                <a:solidFill>
                  <a:prstClr val="black"/>
                </a:solidFill>
                <a:latin typeface="Consolas"/>
              </a:rPr>
              <a:t> = </a:t>
            </a:r>
            <a:r>
              <a:rPr lang="en-GB" sz="1800" spc="0" dirty="0" err="1" smtClean="0">
                <a:solidFill>
                  <a:prstClr val="black"/>
                </a:solidFill>
                <a:latin typeface="Consolas"/>
              </a:rPr>
              <a:t>Content.Load</a:t>
            </a:r>
            <a:r>
              <a:rPr lang="en-GB" sz="1800" spc="0" dirty="0" smtClean="0">
                <a:solidFill>
                  <a:prstClr val="black"/>
                </a:solidFill>
                <a:latin typeface="Consolas"/>
              </a:rPr>
              <a:t>&lt;</a:t>
            </a:r>
            <a:r>
              <a:rPr lang="en-GB" sz="1800" spc="0" dirty="0" err="1" smtClean="0">
                <a:solidFill>
                  <a:srgbClr val="2B91AF"/>
                </a:solidFill>
                <a:latin typeface="Consolas"/>
              </a:rPr>
              <a:t>SoundEffect</a:t>
            </a:r>
            <a:r>
              <a:rPr lang="en-GB" sz="1800" spc="0" dirty="0" smtClean="0">
                <a:solidFill>
                  <a:prstClr val="black"/>
                </a:solidFill>
                <a:latin typeface="Consolas"/>
              </a:rPr>
              <a:t>&gt;(</a:t>
            </a:r>
            <a:r>
              <a:rPr lang="en-GB" sz="1800" spc="0" dirty="0" smtClean="0">
                <a:solidFill>
                  <a:srgbClr val="A31515"/>
                </a:solidFill>
                <a:latin typeface="Consolas"/>
              </a:rPr>
              <a:t>"ding"</a:t>
            </a:r>
            <a:r>
              <a:rPr lang="en-GB" sz="1800" spc="0" dirty="0" smtClean="0">
                <a:solidFill>
                  <a:prstClr val="black"/>
                </a:solidFill>
                <a:latin typeface="Consolas"/>
              </a:rPr>
              <a:t>);</a:t>
            </a:r>
          </a:p>
          <a:p>
            <a:pPr marL="180975" indent="0">
              <a:buNone/>
            </a:pPr>
            <a:r>
              <a:rPr lang="en-GB" sz="1800" spc="0" dirty="0" smtClean="0">
                <a:solidFill>
                  <a:prstClr val="black"/>
                </a:solidFill>
                <a:latin typeface="Consolas"/>
              </a:rPr>
              <a:t>    </a:t>
            </a:r>
            <a:r>
              <a:rPr lang="en-GB" sz="1800" spc="0" dirty="0" err="1">
                <a:solidFill>
                  <a:prstClr val="black"/>
                </a:solidFill>
                <a:latin typeface="Consolas"/>
              </a:rPr>
              <a:t>explodeSound</a:t>
            </a:r>
            <a:r>
              <a:rPr lang="en-GB" sz="1800" spc="0" dirty="0">
                <a:solidFill>
                  <a:prstClr val="black"/>
                </a:solidFill>
                <a:latin typeface="Consolas"/>
              </a:rPr>
              <a:t> = </a:t>
            </a:r>
            <a:r>
              <a:rPr lang="en-GB" sz="1800" spc="0" dirty="0" err="1">
                <a:solidFill>
                  <a:prstClr val="black"/>
                </a:solidFill>
                <a:latin typeface="Consolas"/>
              </a:rPr>
              <a:t>Content.Load</a:t>
            </a:r>
            <a:r>
              <a:rPr lang="en-GB" sz="1800" spc="0" dirty="0">
                <a:solidFill>
                  <a:prstClr val="black"/>
                </a:solidFill>
                <a:latin typeface="Consolas"/>
              </a:rPr>
              <a:t>&lt;</a:t>
            </a:r>
            <a:r>
              <a:rPr lang="en-GB" sz="1800" spc="0" dirty="0">
                <a:solidFill>
                  <a:srgbClr val="2B91AF"/>
                </a:solidFill>
                <a:latin typeface="Consolas"/>
              </a:rPr>
              <a:t>SoundEffect</a:t>
            </a:r>
            <a:r>
              <a:rPr lang="en-GB" sz="1800" spc="0" dirty="0">
                <a:solidFill>
                  <a:prstClr val="black"/>
                </a:solidFill>
                <a:latin typeface="Consolas"/>
              </a:rPr>
              <a:t>&gt;(</a:t>
            </a:r>
            <a:r>
              <a:rPr lang="en-GB" sz="1800" spc="0" dirty="0">
                <a:solidFill>
                  <a:srgbClr val="A31515"/>
                </a:solidFill>
                <a:latin typeface="Consolas"/>
              </a:rPr>
              <a:t>"explode"</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endParaRPr lang="en-GB" sz="1800" spc="0" dirty="0"/>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64</a:t>
            </a:fld>
            <a:endParaRPr lang="en-US" dirty="0"/>
          </a:p>
        </p:txBody>
      </p:sp>
      <p:sp>
        <p:nvSpPr>
          <p:cNvPr id="7" name="Content Placeholder 5"/>
          <p:cNvSpPr txBox="1">
            <a:spLocks/>
          </p:cNvSpPr>
          <p:nvPr/>
        </p:nvSpPr>
        <p:spPr>
          <a:xfrm>
            <a:off x="380770" y="4325697"/>
            <a:ext cx="8363938" cy="2210575"/>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Метод </a:t>
            </a:r>
            <a:r>
              <a:rPr lang="en-US" dirty="0" err="1" smtClean="0">
                <a:latin typeface="Consolas" pitchFamily="49" charset="0"/>
                <a:cs typeface="Consolas" pitchFamily="49" charset="0"/>
              </a:rPr>
              <a:t>LoadContent</a:t>
            </a:r>
            <a:r>
              <a:rPr lang="ru-RU" dirty="0" smtClean="0"/>
              <a:t> вызывается</a:t>
            </a:r>
            <a:br>
              <a:rPr lang="ru-RU" dirty="0" smtClean="0"/>
            </a:br>
            <a:r>
              <a:rPr lang="ru-RU" dirty="0" smtClean="0"/>
              <a:t>при запуске игры</a:t>
            </a:r>
            <a:endParaRPr lang="en-US" dirty="0" smtClean="0"/>
          </a:p>
          <a:p>
            <a:r>
              <a:rPr lang="ru-RU" dirty="0" smtClean="0"/>
              <a:t>Звуки загружаются так же, как и другие ресурсы</a:t>
            </a:r>
          </a:p>
        </p:txBody>
      </p:sp>
    </p:spTree>
    <p:extLst>
      <p:ext uri="{BB962C8B-B14F-4D97-AF65-F5344CB8AC3E}">
        <p14:creationId xmlns:p14="http://schemas.microsoft.com/office/powerpoint/2010/main" val="30402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Воспроизведение звука</a:t>
            </a:r>
            <a:endParaRPr lang="en-GB" b="1" dirty="0"/>
          </a:p>
        </p:txBody>
      </p:sp>
      <p:sp>
        <p:nvSpPr>
          <p:cNvPr id="5" name="Text Placeholder 4"/>
          <p:cNvSpPr>
            <a:spLocks noGrp="1"/>
          </p:cNvSpPr>
          <p:nvPr>
            <p:ph idx="1"/>
          </p:nvPr>
        </p:nvSpPr>
        <p:spPr>
          <a:xfrm>
            <a:off x="380770" y="1371600"/>
            <a:ext cx="8363938" cy="1908629"/>
          </a:xfrm>
          <a:ln>
            <a:solidFill>
              <a:schemeClr val="accent1"/>
            </a:solidFill>
          </a:ln>
        </p:spPr>
        <p:txBody>
          <a:bodyPr/>
          <a:lstStyle/>
          <a:p>
            <a:pPr marL="180975" indent="0">
              <a:buNone/>
            </a:pPr>
            <a:r>
              <a:rPr lang="en-GB" sz="1800" spc="0" dirty="0">
                <a:solidFill>
                  <a:srgbClr val="0000FF"/>
                </a:solidFill>
                <a:latin typeface="Consolas"/>
              </a:rPr>
              <a:t>if</a:t>
            </a:r>
            <a:r>
              <a:rPr lang="en-GB" sz="1800" spc="0" dirty="0">
                <a:solidFill>
                  <a:prstClr val="black"/>
                </a:solidFill>
                <a:latin typeface="Consolas"/>
              </a:rPr>
              <a:t> (</a:t>
            </a:r>
            <a:r>
              <a:rPr lang="en-GB" sz="1800" spc="0" dirty="0" err="1">
                <a:solidFill>
                  <a:prstClr val="black"/>
                </a:solidFill>
                <a:latin typeface="Consolas"/>
              </a:rPr>
              <a:t>ballY</a:t>
            </a:r>
            <a:r>
              <a:rPr lang="en-GB" sz="1800" spc="0" dirty="0">
                <a:solidFill>
                  <a:prstClr val="black"/>
                </a:solidFill>
                <a:latin typeface="Consolas"/>
              </a:rPr>
              <a:t> &lt; 0 || </a:t>
            </a:r>
            <a:r>
              <a:rPr lang="en-GB" sz="1800" spc="0" dirty="0" err="1" smtClean="0">
                <a:solidFill>
                  <a:prstClr val="black"/>
                </a:solidFill>
                <a:latin typeface="Consolas"/>
              </a:rPr>
              <a:t>ballY</a:t>
            </a:r>
            <a:r>
              <a:rPr lang="en-GB" sz="1800" spc="0" dirty="0" smtClean="0">
                <a:solidFill>
                  <a:prstClr val="black"/>
                </a:solidFill>
                <a:latin typeface="Consolas"/>
              </a:rPr>
              <a:t> </a:t>
            </a:r>
            <a:r>
              <a:rPr lang="en-GB" sz="1800" spc="0" dirty="0">
                <a:solidFill>
                  <a:prstClr val="black"/>
                </a:solidFill>
                <a:latin typeface="Consolas"/>
              </a:rPr>
              <a:t>+ </a:t>
            </a:r>
            <a:r>
              <a:rPr lang="en-GB" sz="1800" spc="0" dirty="0" err="1">
                <a:solidFill>
                  <a:prstClr val="black"/>
                </a:solidFill>
                <a:latin typeface="Consolas"/>
              </a:rPr>
              <a:t>ballRectangle.Height</a:t>
            </a:r>
            <a:r>
              <a:rPr lang="en-GB" sz="1800" spc="0" dirty="0">
                <a:solidFill>
                  <a:prstClr val="black"/>
                </a:solidFill>
                <a:latin typeface="Consolas"/>
              </a:rPr>
              <a:t> </a:t>
            </a:r>
            <a:r>
              <a:rPr lang="en-GB" sz="1800" spc="0" dirty="0" smtClean="0">
                <a:solidFill>
                  <a:prstClr val="black"/>
                </a:solidFill>
                <a:latin typeface="Consolas"/>
              </a:rPr>
              <a:t>&gt;</a:t>
            </a:r>
            <a:endParaRPr lang="ru-RU" sz="1800" spc="0" dirty="0" smtClean="0">
              <a:solidFill>
                <a:prstClr val="black"/>
              </a:solidFill>
              <a:latin typeface="Consolas"/>
            </a:endParaRPr>
          </a:p>
          <a:p>
            <a:pPr marL="180975" indent="0">
              <a:buNone/>
            </a:pPr>
            <a:r>
              <a:rPr lang="ru-RU" sz="1800" spc="0" dirty="0">
                <a:solidFill>
                  <a:prstClr val="black"/>
                </a:solidFill>
                <a:latin typeface="Consolas"/>
              </a:rPr>
              <a:t> </a:t>
            </a:r>
            <a:r>
              <a:rPr lang="ru-RU" sz="1800" spc="0" dirty="0" smtClean="0">
                <a:solidFill>
                  <a:prstClr val="black"/>
                </a:solidFill>
                <a:latin typeface="Consolas"/>
              </a:rPr>
              <a:t>                            </a:t>
            </a:r>
            <a:r>
              <a:rPr lang="en-GB" sz="1800" spc="0" dirty="0" err="1" smtClean="0">
                <a:solidFill>
                  <a:prstClr val="black"/>
                </a:solidFill>
                <a:latin typeface="Consolas"/>
              </a:rPr>
              <a:t>GraphicsDevice.Viewport.Height</a:t>
            </a:r>
            <a:r>
              <a:rPr lang="en-GB" sz="1800" spc="0" dirty="0">
                <a:solidFill>
                  <a:prstClr val="black"/>
                </a:solidFill>
                <a:latin typeface="Consolas"/>
              </a:rPr>
              <a:t>)</a:t>
            </a:r>
          </a:p>
          <a:p>
            <a:pPr marL="180975" indent="0">
              <a:buNone/>
            </a:pP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ballYSpeed</a:t>
            </a:r>
            <a:r>
              <a:rPr lang="en-GB" sz="1800" spc="0" dirty="0">
                <a:solidFill>
                  <a:prstClr val="black"/>
                </a:solidFill>
                <a:latin typeface="Consolas"/>
              </a:rPr>
              <a:t> = -</a:t>
            </a:r>
            <a:r>
              <a:rPr lang="en-GB" sz="1800" spc="0" dirty="0" err="1">
                <a:solidFill>
                  <a:prstClr val="black"/>
                </a:solidFill>
                <a:latin typeface="Consolas"/>
              </a:rPr>
              <a:t>ballYSpeed</a:t>
            </a: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prstClr val="black"/>
                </a:solidFill>
                <a:latin typeface="Consolas"/>
              </a:rPr>
              <a:t>dingSound.Play</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endParaRPr lang="en-GB" sz="1800" spc="0" dirty="0">
              <a:solidFill>
                <a:prstClr val="black"/>
              </a:solidFill>
              <a:latin typeface="Consolas"/>
            </a:endParaRPr>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65</a:t>
            </a:fld>
            <a:endParaRPr lang="en-US" dirty="0"/>
          </a:p>
        </p:txBody>
      </p:sp>
      <p:sp>
        <p:nvSpPr>
          <p:cNvPr id="7" name="Content Placeholder 5"/>
          <p:cNvSpPr txBox="1">
            <a:spLocks/>
          </p:cNvSpPr>
          <p:nvPr/>
        </p:nvSpPr>
        <p:spPr>
          <a:xfrm>
            <a:off x="380770" y="3550370"/>
            <a:ext cx="8363938" cy="2744922"/>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Экземпляр класса </a:t>
            </a:r>
            <a:r>
              <a:rPr lang="en-US" dirty="0" err="1" smtClean="0">
                <a:latin typeface="Consolas" pitchFamily="49" charset="0"/>
                <a:cs typeface="Consolas" pitchFamily="49" charset="0"/>
              </a:rPr>
              <a:t>SoundEffect</a:t>
            </a:r>
            <a:r>
              <a:rPr lang="ru-RU" dirty="0" smtClean="0"/>
              <a:t> содержит метод </a:t>
            </a:r>
            <a:r>
              <a:rPr lang="en-US" dirty="0" smtClean="0">
                <a:latin typeface="Consolas" pitchFamily="49" charset="0"/>
                <a:cs typeface="Consolas" pitchFamily="49" charset="0"/>
              </a:rPr>
              <a:t>Play</a:t>
            </a:r>
            <a:r>
              <a:rPr lang="ru-RU" dirty="0"/>
              <a:t> </a:t>
            </a:r>
            <a:r>
              <a:rPr lang="ru-RU" dirty="0" smtClean="0"/>
              <a:t>для воспроизведения звука</a:t>
            </a:r>
          </a:p>
          <a:p>
            <a:r>
              <a:rPr lang="ru-RU" dirty="0" smtClean="0"/>
              <a:t>Звук воспроизводится сразу же</a:t>
            </a:r>
            <a:br>
              <a:rPr lang="ru-RU" dirty="0" smtClean="0"/>
            </a:br>
            <a:r>
              <a:rPr lang="ru-RU" dirty="0" smtClean="0"/>
              <a:t>при вызове этого метода</a:t>
            </a:r>
            <a:endParaRPr lang="en-US" dirty="0" smtClean="0"/>
          </a:p>
        </p:txBody>
      </p:sp>
    </p:spTree>
    <p:extLst>
      <p:ext uri="{BB962C8B-B14F-4D97-AF65-F5344CB8AC3E}">
        <p14:creationId xmlns:p14="http://schemas.microsoft.com/office/powerpoint/2010/main" val="87112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Класс </a:t>
            </a:r>
            <a:r>
              <a:rPr lang="en-GB" b="1" dirty="0" err="1" smtClean="0"/>
              <a:t>SoundEffectInstance</a:t>
            </a:r>
            <a:endParaRPr lang="en-GB" b="1" dirty="0"/>
          </a:p>
        </p:txBody>
      </p:sp>
      <p:sp>
        <p:nvSpPr>
          <p:cNvPr id="7" name="Text Placeholder 6"/>
          <p:cNvSpPr>
            <a:spLocks noGrp="1"/>
          </p:cNvSpPr>
          <p:nvPr>
            <p:ph idx="1"/>
          </p:nvPr>
        </p:nvSpPr>
        <p:spPr>
          <a:xfrm>
            <a:off x="380770" y="1115338"/>
            <a:ext cx="8363938" cy="747897"/>
          </a:xfrm>
        </p:spPr>
        <p:txBody>
          <a:bodyPr/>
          <a:lstStyle/>
          <a:p>
            <a:pPr marL="180975" indent="0">
              <a:buNone/>
            </a:pPr>
            <a:r>
              <a:rPr lang="ru-RU" sz="1800" spc="0" dirty="0">
                <a:solidFill>
                  <a:srgbClr val="333333"/>
                </a:solidFill>
                <a:latin typeface="Consolas" pitchFamily="49" charset="0"/>
                <a:cs typeface="Consolas" pitchFamily="49" charset="0"/>
              </a:rPr>
              <a:t/>
            </a:r>
            <a:br>
              <a:rPr lang="ru-RU" sz="1800" spc="0" dirty="0">
                <a:solidFill>
                  <a:srgbClr val="333333"/>
                </a:solidFill>
                <a:latin typeface="Consolas" pitchFamily="49" charset="0"/>
                <a:cs typeface="Consolas" pitchFamily="49" charset="0"/>
              </a:rPr>
            </a:br>
            <a:r>
              <a:rPr lang="en-GB" sz="1800" spc="0" dirty="0" err="1" smtClean="0">
                <a:solidFill>
                  <a:srgbClr val="333333"/>
                </a:solidFill>
                <a:latin typeface="Consolas" pitchFamily="49" charset="0"/>
                <a:cs typeface="Consolas" pitchFamily="49" charset="0"/>
              </a:rPr>
              <a:t>engineInstance</a:t>
            </a:r>
            <a:r>
              <a:rPr lang="en-GB" sz="1800" spc="0" dirty="0" smtClean="0">
                <a:solidFill>
                  <a:srgbClr val="333333"/>
                </a:solidFill>
                <a:latin typeface="Consolas" pitchFamily="49" charset="0"/>
                <a:cs typeface="Consolas" pitchFamily="49" charset="0"/>
              </a:rPr>
              <a:t> </a:t>
            </a:r>
            <a:r>
              <a:rPr lang="en-GB" sz="1800" spc="0" dirty="0">
                <a:solidFill>
                  <a:srgbClr val="333333"/>
                </a:solidFill>
                <a:latin typeface="Consolas" pitchFamily="49" charset="0"/>
                <a:cs typeface="Consolas" pitchFamily="49" charset="0"/>
              </a:rPr>
              <a:t>= </a:t>
            </a:r>
            <a:r>
              <a:rPr lang="en-GB" sz="1800" spc="0" dirty="0" err="1">
                <a:solidFill>
                  <a:srgbClr val="333333"/>
                </a:solidFill>
                <a:latin typeface="Consolas" pitchFamily="49" charset="0"/>
                <a:cs typeface="Consolas" pitchFamily="49" charset="0"/>
              </a:rPr>
              <a:t>engineSound.CreateInstance</a:t>
            </a:r>
            <a:r>
              <a:rPr lang="en-GB" sz="1800" spc="0" dirty="0" smtClean="0">
                <a:solidFill>
                  <a:srgbClr val="333333"/>
                </a:solidFill>
                <a:latin typeface="Consolas" pitchFamily="49" charset="0"/>
                <a:cs typeface="Consolas" pitchFamily="49" charset="0"/>
              </a:rPr>
              <a:t>();</a:t>
            </a:r>
            <a:r>
              <a:rPr lang="ru-RU" sz="1800" spc="0" dirty="0" smtClean="0">
                <a:solidFill>
                  <a:srgbClr val="333333"/>
                </a:solidFill>
                <a:latin typeface="Consolas" pitchFamily="49" charset="0"/>
                <a:cs typeface="Consolas" pitchFamily="49" charset="0"/>
              </a:rPr>
              <a:t/>
            </a:r>
            <a:br>
              <a:rPr lang="ru-RU" sz="1800" spc="0" dirty="0" smtClean="0">
                <a:solidFill>
                  <a:srgbClr val="333333"/>
                </a:solidFill>
                <a:latin typeface="Consolas" pitchFamily="49" charset="0"/>
                <a:cs typeface="Consolas" pitchFamily="49" charset="0"/>
              </a:rPr>
            </a:br>
            <a:endParaRPr lang="en-GB" sz="1800" spc="0" dirty="0">
              <a:solidFill>
                <a:srgbClr val="333333"/>
              </a:solidFill>
              <a:latin typeface="Consolas" pitchFamily="49" charset="0"/>
              <a:cs typeface="Consolas" pitchFamily="49" charset="0"/>
            </a:endParaRPr>
          </a:p>
        </p:txBody>
      </p:sp>
      <p:sp>
        <p:nvSpPr>
          <p:cNvPr id="5" name="Slide Number Placeholder 3"/>
          <p:cNvSpPr>
            <a:spLocks noGrp="1"/>
          </p:cNvSpPr>
          <p:nvPr>
            <p:ph type="sldNum" sz="quarter" idx="10"/>
          </p:nvPr>
        </p:nvSpPr>
        <p:spPr>
          <a:prstGeom prst="rect">
            <a:avLst/>
          </a:prstGeom>
        </p:spPr>
        <p:txBody>
          <a:bodyPr/>
          <a:lstStyle/>
          <a:p>
            <a:fld id="{271031BA-9959-4FE2-909F-37D65262A7B4}" type="slidenum">
              <a:rPr lang="en-US" smtClean="0"/>
              <a:pPr/>
              <a:t>66</a:t>
            </a:fld>
            <a:endParaRPr lang="en-US" dirty="0"/>
          </a:p>
        </p:txBody>
      </p:sp>
      <p:sp>
        <p:nvSpPr>
          <p:cNvPr id="9" name="Content Placeholder 5"/>
          <p:cNvSpPr txBox="1">
            <a:spLocks/>
          </p:cNvSpPr>
          <p:nvPr/>
        </p:nvSpPr>
        <p:spPr>
          <a:xfrm>
            <a:off x="380770" y="1946335"/>
            <a:ext cx="8363938" cy="4253682"/>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Класс </a:t>
            </a:r>
            <a:r>
              <a:rPr lang="en-US" dirty="0" err="1" smtClean="0">
                <a:latin typeface="Consolas" pitchFamily="49" charset="0"/>
                <a:cs typeface="Consolas" pitchFamily="49" charset="0"/>
              </a:rPr>
              <a:t>SoundEffectInstance</a:t>
            </a:r>
            <a:r>
              <a:rPr lang="ru-RU" dirty="0" smtClean="0"/>
              <a:t> используется для управления воспроизведением звука</a:t>
            </a:r>
          </a:p>
          <a:p>
            <a:r>
              <a:rPr lang="ru-RU" dirty="0" smtClean="0"/>
              <a:t>Звук воспроизводится сразу же</a:t>
            </a:r>
            <a:br>
              <a:rPr lang="ru-RU" dirty="0" smtClean="0"/>
            </a:br>
            <a:r>
              <a:rPr lang="ru-RU" dirty="0" smtClean="0"/>
              <a:t>при вызове этого метода</a:t>
            </a:r>
          </a:p>
          <a:p>
            <a:r>
              <a:rPr lang="ru-RU" dirty="0" smtClean="0"/>
              <a:t>Экземпляр класса </a:t>
            </a:r>
            <a:r>
              <a:rPr lang="en-GB" dirty="0" err="1" smtClean="0">
                <a:latin typeface="Consolas" pitchFamily="49" charset="0"/>
                <a:cs typeface="Consolas" pitchFamily="49" charset="0"/>
              </a:rPr>
              <a:t>SoundEffect</a:t>
            </a:r>
            <a:r>
              <a:rPr lang="en-US" dirty="0" smtClean="0">
                <a:latin typeface="Consolas" pitchFamily="49" charset="0"/>
                <a:cs typeface="Consolas" pitchFamily="49" charset="0"/>
              </a:rPr>
              <a:t>Instance</a:t>
            </a:r>
            <a:r>
              <a:rPr lang="en-GB" dirty="0" smtClean="0"/>
              <a:t> </a:t>
            </a:r>
            <a:r>
              <a:rPr lang="ru-RU" dirty="0" smtClean="0"/>
              <a:t>создаётся на основе объекта </a:t>
            </a:r>
            <a:r>
              <a:rPr lang="en-GB" dirty="0" err="1">
                <a:latin typeface="Consolas" pitchFamily="49" charset="0"/>
                <a:cs typeface="Consolas" pitchFamily="49" charset="0"/>
              </a:rPr>
              <a:t>SoundEffect</a:t>
            </a:r>
            <a:r>
              <a:rPr lang="ru-RU" dirty="0" smtClean="0"/>
              <a:t> методом</a:t>
            </a:r>
            <a:r>
              <a:rPr lang="en-GB" dirty="0" smtClean="0"/>
              <a:t> </a:t>
            </a:r>
            <a:r>
              <a:rPr lang="en-GB" dirty="0" err="1">
                <a:latin typeface="Consolas" pitchFamily="49" charset="0"/>
                <a:cs typeface="Consolas" pitchFamily="49" charset="0"/>
              </a:rPr>
              <a:t>CreateInstance</a:t>
            </a:r>
            <a:endParaRPr lang="en-US" dirty="0" smtClean="0"/>
          </a:p>
        </p:txBody>
      </p:sp>
    </p:spTree>
    <p:extLst>
      <p:ext uri="{BB962C8B-B14F-4D97-AF65-F5344CB8AC3E}">
        <p14:creationId xmlns:p14="http://schemas.microsoft.com/office/powerpoint/2010/main" val="83786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Воспроизведение звука</a:t>
            </a:r>
            <a:endParaRPr lang="en-GB" b="1" dirty="0"/>
          </a:p>
        </p:txBody>
      </p:sp>
      <p:sp>
        <p:nvSpPr>
          <p:cNvPr id="5" name="Text Placeholder 4"/>
          <p:cNvSpPr>
            <a:spLocks noGrp="1"/>
          </p:cNvSpPr>
          <p:nvPr>
            <p:ph idx="1"/>
          </p:nvPr>
        </p:nvSpPr>
        <p:spPr>
          <a:xfrm>
            <a:off x="380770" y="1371600"/>
            <a:ext cx="8363938" cy="2022092"/>
          </a:xfrm>
          <a:ln>
            <a:solidFill>
              <a:schemeClr val="accent1"/>
            </a:solidFill>
          </a:ln>
        </p:spPr>
        <p:txBody>
          <a:bodyPr/>
          <a:lstStyle/>
          <a:p>
            <a:pPr marL="180975" indent="0">
              <a:buNone/>
            </a:pPr>
            <a:r>
              <a:rPr lang="ru-RU" sz="1800" spc="0" dirty="0" smtClean="0">
                <a:solidFill>
                  <a:srgbClr val="333333"/>
                </a:solidFill>
                <a:latin typeface="Consolas" pitchFamily="49" charset="0"/>
                <a:cs typeface="Consolas" pitchFamily="49" charset="0"/>
              </a:rPr>
              <a:t/>
            </a:r>
            <a:br>
              <a:rPr lang="ru-RU" sz="1800" spc="0" dirty="0" smtClean="0">
                <a:solidFill>
                  <a:srgbClr val="333333"/>
                </a:solidFill>
                <a:latin typeface="Consolas" pitchFamily="49" charset="0"/>
                <a:cs typeface="Consolas" pitchFamily="49" charset="0"/>
              </a:rPr>
            </a:br>
            <a:r>
              <a:rPr lang="en-GB" sz="1800" spc="0" dirty="0" err="1" smtClean="0">
                <a:solidFill>
                  <a:srgbClr val="333333"/>
                </a:solidFill>
                <a:latin typeface="Consolas" pitchFamily="49" charset="0"/>
                <a:cs typeface="Consolas" pitchFamily="49" charset="0"/>
              </a:rPr>
              <a:t>engineInstance.Play</a:t>
            </a:r>
            <a:r>
              <a:rPr lang="en-GB" sz="1800" spc="0" dirty="0" smtClean="0">
                <a:solidFill>
                  <a:srgbClr val="333333"/>
                </a:solidFill>
                <a:latin typeface="Consolas" pitchFamily="49" charset="0"/>
                <a:cs typeface="Consolas" pitchFamily="49" charset="0"/>
              </a:rPr>
              <a:t>();</a:t>
            </a:r>
          </a:p>
          <a:p>
            <a:pPr marL="180975" indent="0">
              <a:buNone/>
            </a:pPr>
            <a:r>
              <a:rPr lang="en-GB" sz="1800" spc="0" dirty="0" smtClean="0">
                <a:solidFill>
                  <a:srgbClr val="333333"/>
                </a:solidFill>
                <a:latin typeface="Consolas" pitchFamily="49" charset="0"/>
                <a:cs typeface="Consolas" pitchFamily="49" charset="0"/>
              </a:rPr>
              <a:t>...</a:t>
            </a:r>
          </a:p>
          <a:p>
            <a:pPr marL="180975" indent="0">
              <a:buNone/>
            </a:pPr>
            <a:r>
              <a:rPr lang="en-GB" sz="1800" spc="0" dirty="0" err="1" smtClean="0">
                <a:solidFill>
                  <a:srgbClr val="333333"/>
                </a:solidFill>
                <a:latin typeface="Consolas" pitchFamily="49" charset="0"/>
                <a:cs typeface="Consolas" pitchFamily="49" charset="0"/>
              </a:rPr>
              <a:t>engineInstance.Pause</a:t>
            </a:r>
            <a:r>
              <a:rPr lang="en-GB" sz="1800" spc="0" dirty="0" smtClean="0">
                <a:solidFill>
                  <a:srgbClr val="333333"/>
                </a:solidFill>
                <a:latin typeface="Consolas" pitchFamily="49" charset="0"/>
                <a:cs typeface="Consolas" pitchFamily="49" charset="0"/>
              </a:rPr>
              <a:t>();</a:t>
            </a:r>
          </a:p>
          <a:p>
            <a:pPr marL="180975" indent="0">
              <a:buNone/>
            </a:pPr>
            <a:r>
              <a:rPr lang="en-GB" sz="1800" spc="0" dirty="0" smtClean="0">
                <a:solidFill>
                  <a:srgbClr val="333333"/>
                </a:solidFill>
                <a:latin typeface="Consolas" pitchFamily="49" charset="0"/>
                <a:cs typeface="Consolas" pitchFamily="49" charset="0"/>
              </a:rPr>
              <a:t>...</a:t>
            </a:r>
            <a:endParaRPr lang="en-GB" sz="1800" spc="0" dirty="0">
              <a:solidFill>
                <a:srgbClr val="333333"/>
              </a:solidFill>
              <a:latin typeface="Consolas" pitchFamily="49" charset="0"/>
              <a:cs typeface="Consolas" pitchFamily="49" charset="0"/>
            </a:endParaRPr>
          </a:p>
          <a:p>
            <a:pPr marL="180975" indent="0">
              <a:buNone/>
            </a:pPr>
            <a:r>
              <a:rPr lang="en-GB" sz="1800" spc="0" dirty="0" err="1" smtClean="0">
                <a:solidFill>
                  <a:srgbClr val="333333"/>
                </a:solidFill>
                <a:latin typeface="Consolas" pitchFamily="49" charset="0"/>
                <a:cs typeface="Consolas" pitchFamily="49" charset="0"/>
              </a:rPr>
              <a:t>engineInstance.Stop</a:t>
            </a:r>
            <a:r>
              <a:rPr lang="en-GB" sz="1800" spc="0" dirty="0" smtClean="0">
                <a:solidFill>
                  <a:srgbClr val="333333"/>
                </a:solidFill>
                <a:latin typeface="Consolas" pitchFamily="49" charset="0"/>
                <a:cs typeface="Consolas" pitchFamily="49" charset="0"/>
              </a:rPr>
              <a:t>();</a:t>
            </a:r>
            <a:endParaRPr lang="en-GB" sz="1800" spc="0" dirty="0">
              <a:solidFill>
                <a:srgbClr val="333333"/>
              </a:solidFill>
              <a:latin typeface="Consolas" pitchFamily="49" charset="0"/>
              <a:cs typeface="Consolas" pitchFamily="49" charset="0"/>
            </a:endParaRPr>
          </a:p>
          <a:p>
            <a:endParaRPr lang="en-GB" sz="1800" spc="0" dirty="0">
              <a:solidFill>
                <a:srgbClr val="333333"/>
              </a:solidFill>
              <a:latin typeface="Consolas" pitchFamily="49" charset="0"/>
              <a:cs typeface="Consolas" pitchFamily="49" charset="0"/>
            </a:endParaRPr>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67</a:t>
            </a:fld>
            <a:endParaRPr lang="en-US" dirty="0"/>
          </a:p>
        </p:txBody>
      </p:sp>
      <p:sp>
        <p:nvSpPr>
          <p:cNvPr id="7" name="Content Placeholder 5"/>
          <p:cNvSpPr txBox="1">
            <a:spLocks/>
          </p:cNvSpPr>
          <p:nvPr/>
        </p:nvSpPr>
        <p:spPr>
          <a:xfrm>
            <a:off x="380770" y="3581403"/>
            <a:ext cx="8363938" cy="2700864"/>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a:t>Метод</a:t>
            </a:r>
            <a:r>
              <a:rPr lang="en-GB" dirty="0"/>
              <a:t> </a:t>
            </a:r>
            <a:r>
              <a:rPr lang="en-GB" dirty="0">
                <a:latin typeface="Consolas" pitchFamily="49" charset="0"/>
                <a:cs typeface="Consolas" pitchFamily="49" charset="0"/>
              </a:rPr>
              <a:t>Play</a:t>
            </a:r>
            <a:r>
              <a:rPr lang="en-GB" dirty="0"/>
              <a:t> </a:t>
            </a:r>
            <a:r>
              <a:rPr lang="ru-RU" dirty="0"/>
              <a:t>класса</a:t>
            </a:r>
            <a:r>
              <a:rPr lang="en-GB" dirty="0"/>
              <a:t> </a:t>
            </a:r>
            <a:r>
              <a:rPr lang="en-GB" dirty="0" err="1">
                <a:latin typeface="Consolas" pitchFamily="49" charset="0"/>
                <a:cs typeface="Consolas" pitchFamily="49" charset="0"/>
              </a:rPr>
              <a:t>SoundEffectInstance</a:t>
            </a:r>
            <a:r>
              <a:rPr lang="en-GB" dirty="0"/>
              <a:t> </a:t>
            </a:r>
            <a:r>
              <a:rPr lang="ru-RU" dirty="0"/>
              <a:t>воспроизводит </a:t>
            </a:r>
            <a:r>
              <a:rPr lang="ru-RU" dirty="0" smtClean="0"/>
              <a:t>звук</a:t>
            </a:r>
          </a:p>
          <a:p>
            <a:r>
              <a:rPr lang="ru-RU" dirty="0"/>
              <a:t>Методы</a:t>
            </a:r>
            <a:r>
              <a:rPr lang="en-GB" dirty="0"/>
              <a:t> </a:t>
            </a:r>
            <a:r>
              <a:rPr lang="en-GB" dirty="0">
                <a:latin typeface="Consolas" pitchFamily="49" charset="0"/>
                <a:cs typeface="Consolas" pitchFamily="49" charset="0"/>
              </a:rPr>
              <a:t>Pause</a:t>
            </a:r>
            <a:r>
              <a:rPr lang="en-GB" dirty="0"/>
              <a:t> </a:t>
            </a:r>
            <a:r>
              <a:rPr lang="ru-RU" dirty="0"/>
              <a:t>и</a:t>
            </a:r>
            <a:r>
              <a:rPr lang="en-GB" dirty="0"/>
              <a:t> </a:t>
            </a:r>
            <a:r>
              <a:rPr lang="en-GB" dirty="0">
                <a:latin typeface="Consolas" pitchFamily="49" charset="0"/>
                <a:cs typeface="Consolas" pitchFamily="49" charset="0"/>
              </a:rPr>
              <a:t>Stop</a:t>
            </a:r>
            <a:r>
              <a:rPr lang="en-GB" dirty="0"/>
              <a:t> </a:t>
            </a:r>
            <a:r>
              <a:rPr lang="ru-RU" dirty="0"/>
              <a:t>прерывают воспроизведения </a:t>
            </a:r>
            <a:r>
              <a:rPr lang="ru-RU" dirty="0" smtClean="0"/>
              <a:t>звука</a:t>
            </a:r>
            <a:endParaRPr lang="en-GB" dirty="0"/>
          </a:p>
        </p:txBody>
      </p:sp>
    </p:spTree>
    <p:extLst>
      <p:ext uri="{BB962C8B-B14F-4D97-AF65-F5344CB8AC3E}">
        <p14:creationId xmlns:p14="http://schemas.microsoft.com/office/powerpoint/2010/main" val="124174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Управление</a:t>
            </a:r>
            <a:r>
              <a:rPr lang="en-US" b="1" dirty="0" smtClean="0"/>
              <a:t> </a:t>
            </a:r>
            <a:r>
              <a:rPr lang="ru-RU" b="1" dirty="0" smtClean="0"/>
              <a:t>звуком</a:t>
            </a:r>
            <a:endParaRPr lang="en-GB" b="1" dirty="0"/>
          </a:p>
        </p:txBody>
      </p:sp>
      <p:sp>
        <p:nvSpPr>
          <p:cNvPr id="5" name="Text Placeholder 4"/>
          <p:cNvSpPr>
            <a:spLocks noGrp="1"/>
          </p:cNvSpPr>
          <p:nvPr>
            <p:ph idx="1"/>
          </p:nvPr>
        </p:nvSpPr>
        <p:spPr>
          <a:xfrm>
            <a:off x="380770" y="1299030"/>
            <a:ext cx="8363938" cy="1357295"/>
          </a:xfrm>
          <a:ln>
            <a:solidFill>
              <a:schemeClr val="accent1"/>
            </a:solidFill>
          </a:ln>
        </p:spPr>
        <p:txBody>
          <a:bodyPr/>
          <a:lstStyle/>
          <a:p>
            <a:pPr marL="180975" indent="0">
              <a:buNone/>
            </a:pPr>
            <a:r>
              <a:rPr lang="ru-RU" sz="1800" spc="0" dirty="0" smtClean="0">
                <a:solidFill>
                  <a:srgbClr val="333333"/>
                </a:solidFill>
                <a:latin typeface="Consolas" pitchFamily="49" charset="0"/>
                <a:cs typeface="Consolas" pitchFamily="49" charset="0"/>
              </a:rPr>
              <a:t/>
            </a:r>
            <a:br>
              <a:rPr lang="ru-RU" sz="1800" spc="0" dirty="0" smtClean="0">
                <a:solidFill>
                  <a:srgbClr val="333333"/>
                </a:solidFill>
                <a:latin typeface="Consolas" pitchFamily="49" charset="0"/>
                <a:cs typeface="Consolas" pitchFamily="49" charset="0"/>
              </a:rPr>
            </a:br>
            <a:r>
              <a:rPr lang="en-GB" sz="1800" spc="0" dirty="0" err="1" smtClean="0">
                <a:solidFill>
                  <a:srgbClr val="333333"/>
                </a:solidFill>
                <a:latin typeface="Consolas" pitchFamily="49" charset="0"/>
                <a:cs typeface="Consolas" pitchFamily="49" charset="0"/>
              </a:rPr>
              <a:t>engineInstance.Volume</a:t>
            </a:r>
            <a:r>
              <a:rPr lang="en-GB" sz="1800" spc="0" dirty="0" smtClean="0">
                <a:solidFill>
                  <a:srgbClr val="333333"/>
                </a:solidFill>
                <a:latin typeface="Consolas" pitchFamily="49" charset="0"/>
                <a:cs typeface="Consolas" pitchFamily="49" charset="0"/>
              </a:rPr>
              <a:t> </a:t>
            </a:r>
            <a:r>
              <a:rPr lang="en-GB" sz="1800" spc="0" dirty="0">
                <a:solidFill>
                  <a:srgbClr val="333333"/>
                </a:solidFill>
                <a:latin typeface="Consolas" pitchFamily="49" charset="0"/>
                <a:cs typeface="Consolas" pitchFamily="49" charset="0"/>
              </a:rPr>
              <a:t>= </a:t>
            </a:r>
            <a:r>
              <a:rPr lang="en-GB" sz="1800" spc="0" dirty="0" err="1">
                <a:solidFill>
                  <a:srgbClr val="333333"/>
                </a:solidFill>
                <a:latin typeface="Consolas" pitchFamily="49" charset="0"/>
                <a:cs typeface="Consolas" pitchFamily="49" charset="0"/>
              </a:rPr>
              <a:t>accelVector.Length</a:t>
            </a:r>
            <a:r>
              <a:rPr lang="en-GB" sz="1800" spc="0" dirty="0">
                <a:solidFill>
                  <a:srgbClr val="333333"/>
                </a:solidFill>
                <a:latin typeface="Consolas" pitchFamily="49" charset="0"/>
                <a:cs typeface="Consolas" pitchFamily="49" charset="0"/>
              </a:rPr>
              <a:t>() / </a:t>
            </a:r>
            <a:r>
              <a:rPr lang="en-GB" sz="1800" spc="0" dirty="0" err="1" smtClean="0">
                <a:solidFill>
                  <a:srgbClr val="333333"/>
                </a:solidFill>
                <a:latin typeface="Consolas" pitchFamily="49" charset="0"/>
                <a:cs typeface="Consolas" pitchFamily="49" charset="0"/>
              </a:rPr>
              <a:t>volFactor</a:t>
            </a:r>
            <a:r>
              <a:rPr lang="en-GB" sz="1800" spc="0" dirty="0" smtClean="0">
                <a:solidFill>
                  <a:srgbClr val="333333"/>
                </a:solidFill>
                <a:latin typeface="Consolas" pitchFamily="49" charset="0"/>
                <a:cs typeface="Consolas" pitchFamily="49" charset="0"/>
              </a:rPr>
              <a:t>;</a:t>
            </a:r>
            <a:endParaRPr lang="ru-RU" sz="1800" spc="0" dirty="0" smtClean="0">
              <a:solidFill>
                <a:srgbClr val="333333"/>
              </a:solidFill>
              <a:latin typeface="Consolas" pitchFamily="49" charset="0"/>
              <a:cs typeface="Consolas" pitchFamily="49" charset="0"/>
            </a:endParaRPr>
          </a:p>
          <a:p>
            <a:pPr marL="180975" indent="0">
              <a:buNone/>
            </a:pPr>
            <a:r>
              <a:rPr lang="en-GB" sz="1800" spc="0" dirty="0" err="1">
                <a:solidFill>
                  <a:srgbClr val="333333"/>
                </a:solidFill>
                <a:latin typeface="Consolas" pitchFamily="49" charset="0"/>
                <a:cs typeface="Consolas" pitchFamily="49" charset="0"/>
              </a:rPr>
              <a:t>engineInstance.Pitch</a:t>
            </a:r>
            <a:r>
              <a:rPr lang="en-GB" sz="1800" spc="0" dirty="0">
                <a:solidFill>
                  <a:srgbClr val="333333"/>
                </a:solidFill>
                <a:latin typeface="Consolas" pitchFamily="49" charset="0"/>
                <a:cs typeface="Consolas" pitchFamily="49" charset="0"/>
              </a:rPr>
              <a:t> = </a:t>
            </a:r>
            <a:r>
              <a:rPr lang="en-GB" sz="1800" spc="0" dirty="0" err="1">
                <a:solidFill>
                  <a:srgbClr val="333333"/>
                </a:solidFill>
                <a:latin typeface="Consolas" pitchFamily="49" charset="0"/>
                <a:cs typeface="Consolas" pitchFamily="49" charset="0"/>
              </a:rPr>
              <a:t>accelVector.Length</a:t>
            </a:r>
            <a:r>
              <a:rPr lang="en-GB" sz="1800" spc="0" dirty="0">
                <a:solidFill>
                  <a:srgbClr val="333333"/>
                </a:solidFill>
                <a:latin typeface="Consolas" pitchFamily="49" charset="0"/>
                <a:cs typeface="Consolas" pitchFamily="49" charset="0"/>
              </a:rPr>
              <a:t>() / </a:t>
            </a:r>
            <a:r>
              <a:rPr lang="en-GB" sz="1800" spc="0" dirty="0" err="1">
                <a:solidFill>
                  <a:srgbClr val="333333"/>
                </a:solidFill>
                <a:latin typeface="Consolas" pitchFamily="49" charset="0"/>
                <a:cs typeface="Consolas" pitchFamily="49" charset="0"/>
              </a:rPr>
              <a:t>soundFactor</a:t>
            </a:r>
            <a:r>
              <a:rPr lang="en-GB" sz="1800" spc="0" dirty="0">
                <a:solidFill>
                  <a:srgbClr val="333333"/>
                </a:solidFill>
                <a:latin typeface="Consolas" pitchFamily="49" charset="0"/>
                <a:cs typeface="Consolas" pitchFamily="49" charset="0"/>
              </a:rPr>
              <a:t>;</a:t>
            </a:r>
          </a:p>
          <a:p>
            <a:pPr marL="180975" indent="0">
              <a:buNone/>
            </a:pPr>
            <a:r>
              <a:rPr lang="en-GB" sz="1800" spc="0" dirty="0" err="1">
                <a:solidFill>
                  <a:srgbClr val="333333"/>
                </a:solidFill>
                <a:latin typeface="Consolas" pitchFamily="49" charset="0"/>
                <a:cs typeface="Consolas" pitchFamily="49" charset="0"/>
              </a:rPr>
              <a:t>engineInstance.Pan</a:t>
            </a:r>
            <a:r>
              <a:rPr lang="en-GB" sz="1800" spc="0" dirty="0">
                <a:solidFill>
                  <a:srgbClr val="333333"/>
                </a:solidFill>
                <a:latin typeface="Consolas" pitchFamily="49" charset="0"/>
                <a:cs typeface="Consolas" pitchFamily="49" charset="0"/>
              </a:rPr>
              <a:t> = </a:t>
            </a:r>
            <a:r>
              <a:rPr lang="ru-RU" sz="1800" spc="0" dirty="0" smtClean="0">
                <a:solidFill>
                  <a:srgbClr val="333333"/>
                </a:solidFill>
                <a:latin typeface="Consolas" pitchFamily="49" charset="0"/>
                <a:cs typeface="Consolas" pitchFamily="49" charset="0"/>
              </a:rPr>
              <a:t>0</a:t>
            </a:r>
            <a:r>
              <a:rPr lang="en-GB" sz="1800" spc="0" dirty="0" smtClean="0">
                <a:solidFill>
                  <a:srgbClr val="333333"/>
                </a:solidFill>
                <a:latin typeface="Consolas" pitchFamily="49" charset="0"/>
                <a:cs typeface="Consolas" pitchFamily="49" charset="0"/>
              </a:rPr>
              <a:t>;</a:t>
            </a:r>
            <a:r>
              <a:rPr lang="ru-RU" sz="1800" spc="0" dirty="0" smtClean="0">
                <a:solidFill>
                  <a:srgbClr val="333333"/>
                </a:solidFill>
                <a:latin typeface="Consolas" pitchFamily="49" charset="0"/>
                <a:cs typeface="Consolas" pitchFamily="49" charset="0"/>
              </a:rPr>
              <a:t/>
            </a:r>
            <a:br>
              <a:rPr lang="ru-RU" sz="1800" spc="0" dirty="0" smtClean="0">
                <a:solidFill>
                  <a:srgbClr val="333333"/>
                </a:solidFill>
                <a:latin typeface="Consolas" pitchFamily="49" charset="0"/>
                <a:cs typeface="Consolas" pitchFamily="49" charset="0"/>
              </a:rPr>
            </a:br>
            <a:endParaRPr lang="en-GB" sz="1800" spc="0" dirty="0">
              <a:solidFill>
                <a:srgbClr val="333333"/>
              </a:solidFill>
              <a:latin typeface="Consolas" pitchFamily="49" charset="0"/>
              <a:cs typeface="Consolas" pitchFamily="49" charset="0"/>
            </a:endParaRPr>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68</a:t>
            </a:fld>
            <a:endParaRPr lang="en-US" dirty="0"/>
          </a:p>
        </p:txBody>
      </p:sp>
      <p:sp>
        <p:nvSpPr>
          <p:cNvPr id="7" name="Content Placeholder 5"/>
          <p:cNvSpPr txBox="1">
            <a:spLocks/>
          </p:cNvSpPr>
          <p:nvPr/>
        </p:nvSpPr>
        <p:spPr>
          <a:xfrm>
            <a:off x="380770" y="2624771"/>
            <a:ext cx="8363938" cy="3594850"/>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Свойства класса</a:t>
            </a:r>
            <a:r>
              <a:rPr lang="en-GB" dirty="0" smtClean="0"/>
              <a:t> </a:t>
            </a:r>
            <a:r>
              <a:rPr lang="en-GB" dirty="0" err="1">
                <a:latin typeface="Consolas" pitchFamily="49" charset="0"/>
                <a:cs typeface="Consolas" pitchFamily="49" charset="0"/>
              </a:rPr>
              <a:t>SoundEffectInstance</a:t>
            </a:r>
            <a:r>
              <a:rPr lang="en-GB" dirty="0"/>
              <a:t> </a:t>
            </a:r>
            <a:r>
              <a:rPr lang="ru-RU" dirty="0" smtClean="0"/>
              <a:t>позволяют настраивать звуковые эффекты</a:t>
            </a:r>
          </a:p>
          <a:p>
            <a:pPr lvl="1"/>
            <a:r>
              <a:rPr lang="ru-RU" dirty="0"/>
              <a:t>громкость в интервале от 0 до </a:t>
            </a:r>
            <a:r>
              <a:rPr lang="ru-RU" dirty="0" smtClean="0"/>
              <a:t>1</a:t>
            </a:r>
          </a:p>
          <a:p>
            <a:pPr lvl="1"/>
            <a:r>
              <a:rPr lang="ru-RU" dirty="0"/>
              <a:t>тон в интервале от </a:t>
            </a:r>
            <a:r>
              <a:rPr lang="en-US" dirty="0"/>
              <a:t>– </a:t>
            </a:r>
            <a:r>
              <a:rPr lang="ru-RU" dirty="0" smtClean="0"/>
              <a:t>1 </a:t>
            </a:r>
            <a:r>
              <a:rPr lang="ru-RU" dirty="0"/>
              <a:t>до +</a:t>
            </a:r>
            <a:r>
              <a:rPr lang="ru-RU" dirty="0" smtClean="0"/>
              <a:t>1</a:t>
            </a:r>
          </a:p>
          <a:p>
            <a:pPr lvl="1"/>
            <a:r>
              <a:rPr lang="ru-RU" dirty="0"/>
              <a:t>панорамирование в интервале от </a:t>
            </a:r>
            <a:r>
              <a:rPr lang="en-US" dirty="0"/>
              <a:t>– </a:t>
            </a:r>
            <a:r>
              <a:rPr lang="ru-RU" dirty="0" smtClean="0"/>
              <a:t>1 (слева) </a:t>
            </a:r>
            <a:r>
              <a:rPr lang="ru-RU" dirty="0"/>
              <a:t>до +</a:t>
            </a:r>
            <a:r>
              <a:rPr lang="ru-RU" dirty="0" smtClean="0"/>
              <a:t>1 (справа)</a:t>
            </a:r>
          </a:p>
        </p:txBody>
      </p:sp>
    </p:spTree>
    <p:extLst>
      <p:ext uri="{BB962C8B-B14F-4D97-AF65-F5344CB8AC3E}">
        <p14:creationId xmlns:p14="http://schemas.microsoft.com/office/powerpoint/2010/main" val="347171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Состояние воспроизведения</a:t>
            </a:r>
            <a:endParaRPr lang="en-GB" b="1" dirty="0"/>
          </a:p>
        </p:txBody>
      </p:sp>
      <p:sp>
        <p:nvSpPr>
          <p:cNvPr id="5" name="Text Placeholder 4"/>
          <p:cNvSpPr>
            <a:spLocks noGrp="1"/>
          </p:cNvSpPr>
          <p:nvPr>
            <p:ph idx="1"/>
          </p:nvPr>
        </p:nvSpPr>
        <p:spPr>
          <a:xfrm>
            <a:off x="380770" y="1371600"/>
            <a:ext cx="8363938" cy="1163395"/>
          </a:xfrm>
          <a:ln>
            <a:solidFill>
              <a:schemeClr val="accent1"/>
            </a:solidFill>
          </a:ln>
        </p:spPr>
        <p:txBody>
          <a:bodyPr/>
          <a:lstStyle/>
          <a:p>
            <a:pPr marL="180975" indent="0">
              <a:buNone/>
            </a:pPr>
            <a:r>
              <a:rPr lang="en-GB" sz="1800" spc="0" dirty="0" smtClean="0">
                <a:solidFill>
                  <a:srgbClr val="0000FF"/>
                </a:solidFill>
                <a:latin typeface="Consolas" pitchFamily="49" charset="0"/>
                <a:cs typeface="Consolas" pitchFamily="49" charset="0"/>
              </a:rPr>
              <a:t>if</a:t>
            </a:r>
            <a:r>
              <a:rPr lang="ru-RU" sz="1800" spc="0" dirty="0" smtClean="0">
                <a:solidFill>
                  <a:srgbClr val="0000FF"/>
                </a:solidFill>
                <a:latin typeface="Consolas" pitchFamily="49" charset="0"/>
                <a:cs typeface="Consolas" pitchFamily="49" charset="0"/>
              </a:rPr>
              <a:t> </a:t>
            </a:r>
            <a:r>
              <a:rPr lang="en-GB" sz="1800" spc="0" dirty="0" smtClean="0">
                <a:solidFill>
                  <a:srgbClr val="333333"/>
                </a:solidFill>
                <a:latin typeface="Consolas" pitchFamily="49" charset="0"/>
                <a:cs typeface="Consolas" pitchFamily="49" charset="0"/>
              </a:rPr>
              <a:t>(</a:t>
            </a:r>
            <a:r>
              <a:rPr lang="en-GB" sz="1800" spc="0" dirty="0" err="1" smtClean="0">
                <a:solidFill>
                  <a:srgbClr val="333333"/>
                </a:solidFill>
                <a:latin typeface="Consolas" pitchFamily="49" charset="0"/>
                <a:cs typeface="Consolas" pitchFamily="49" charset="0"/>
              </a:rPr>
              <a:t>engineInstance.State</a:t>
            </a:r>
            <a:r>
              <a:rPr lang="en-GB" sz="1800" spc="0" dirty="0" smtClean="0">
                <a:solidFill>
                  <a:srgbClr val="333333"/>
                </a:solidFill>
                <a:latin typeface="Consolas" pitchFamily="49" charset="0"/>
                <a:cs typeface="Consolas" pitchFamily="49" charset="0"/>
              </a:rPr>
              <a:t> </a:t>
            </a:r>
            <a:r>
              <a:rPr lang="en-GB" sz="1800" spc="0" dirty="0">
                <a:solidFill>
                  <a:srgbClr val="333333"/>
                </a:solidFill>
                <a:latin typeface="Consolas" pitchFamily="49" charset="0"/>
                <a:cs typeface="Consolas" pitchFamily="49" charset="0"/>
              </a:rPr>
              <a:t>== </a:t>
            </a:r>
            <a:r>
              <a:rPr lang="en-GB" sz="1800" spc="0" dirty="0" err="1">
                <a:solidFill>
                  <a:srgbClr val="333333"/>
                </a:solidFill>
                <a:latin typeface="Consolas" pitchFamily="49" charset="0"/>
                <a:cs typeface="Consolas" pitchFamily="49" charset="0"/>
              </a:rPr>
              <a:t>SoundState.Stopped</a:t>
            </a:r>
            <a:r>
              <a:rPr lang="en-GB" sz="1800" spc="0" dirty="0">
                <a:solidFill>
                  <a:srgbClr val="333333"/>
                </a:solidFill>
                <a:latin typeface="Consolas" pitchFamily="49" charset="0"/>
                <a:cs typeface="Consolas" pitchFamily="49" charset="0"/>
              </a:rPr>
              <a:t>)</a:t>
            </a:r>
          </a:p>
          <a:p>
            <a:pPr marL="180975" indent="0">
              <a:buNone/>
            </a:pPr>
            <a:r>
              <a:rPr lang="en-GB" sz="1800" spc="0" dirty="0">
                <a:solidFill>
                  <a:srgbClr val="333333"/>
                </a:solidFill>
                <a:latin typeface="Consolas" pitchFamily="49" charset="0"/>
                <a:cs typeface="Consolas" pitchFamily="49" charset="0"/>
              </a:rPr>
              <a:t>{</a:t>
            </a:r>
          </a:p>
          <a:p>
            <a:pPr marL="180975" indent="0">
              <a:buNone/>
            </a:pPr>
            <a:r>
              <a:rPr lang="en-GB" sz="1800" spc="0" dirty="0">
                <a:solidFill>
                  <a:srgbClr val="333333"/>
                </a:solidFill>
                <a:latin typeface="Consolas" pitchFamily="49" charset="0"/>
                <a:cs typeface="Consolas" pitchFamily="49" charset="0"/>
              </a:rPr>
              <a:t>    </a:t>
            </a:r>
            <a:r>
              <a:rPr lang="en-GB" sz="1800" spc="0" dirty="0" err="1">
                <a:solidFill>
                  <a:srgbClr val="333333"/>
                </a:solidFill>
                <a:latin typeface="Consolas" pitchFamily="49" charset="0"/>
                <a:cs typeface="Consolas" pitchFamily="49" charset="0"/>
              </a:rPr>
              <a:t>engineInstance.Play</a:t>
            </a:r>
            <a:r>
              <a:rPr lang="en-GB" sz="1800" spc="0" dirty="0" smtClean="0">
                <a:solidFill>
                  <a:srgbClr val="333333"/>
                </a:solidFill>
                <a:latin typeface="Consolas" pitchFamily="49" charset="0"/>
                <a:cs typeface="Consolas" pitchFamily="49" charset="0"/>
              </a:rPr>
              <a:t>();</a:t>
            </a:r>
            <a:endParaRPr lang="ru-RU" sz="1800" spc="0" dirty="0" smtClean="0">
              <a:solidFill>
                <a:srgbClr val="333333"/>
              </a:solidFill>
              <a:latin typeface="Consolas" pitchFamily="49" charset="0"/>
              <a:cs typeface="Consolas" pitchFamily="49" charset="0"/>
            </a:endParaRPr>
          </a:p>
          <a:p>
            <a:pPr marL="180975" indent="0">
              <a:buNone/>
            </a:pPr>
            <a:r>
              <a:rPr lang="en-GB" sz="1800" spc="0" dirty="0" smtClean="0">
                <a:solidFill>
                  <a:srgbClr val="333333"/>
                </a:solidFill>
                <a:latin typeface="Consolas" pitchFamily="49" charset="0"/>
                <a:cs typeface="Consolas" pitchFamily="49" charset="0"/>
              </a:rPr>
              <a:t>}</a:t>
            </a:r>
            <a:endParaRPr lang="en-GB" sz="1800" spc="0" dirty="0">
              <a:solidFill>
                <a:srgbClr val="333333"/>
              </a:solidFill>
              <a:latin typeface="Consolas" pitchFamily="49" charset="0"/>
              <a:cs typeface="Consolas" pitchFamily="49" charset="0"/>
            </a:endParaRPr>
          </a:p>
        </p:txBody>
      </p:sp>
      <p:sp>
        <p:nvSpPr>
          <p:cNvPr id="6" name="Slide Number Placeholder 3"/>
          <p:cNvSpPr>
            <a:spLocks noGrp="1"/>
          </p:cNvSpPr>
          <p:nvPr>
            <p:ph type="sldNum" sz="quarter" idx="10"/>
          </p:nvPr>
        </p:nvSpPr>
        <p:spPr>
          <a:prstGeom prst="rect">
            <a:avLst/>
          </a:prstGeom>
        </p:spPr>
        <p:txBody>
          <a:bodyPr/>
          <a:lstStyle/>
          <a:p>
            <a:fld id="{271031BA-9959-4FE2-909F-37D65262A7B4}" type="slidenum">
              <a:rPr lang="en-US" smtClean="0"/>
              <a:pPr/>
              <a:t>69</a:t>
            </a:fld>
            <a:endParaRPr lang="en-US" dirty="0"/>
          </a:p>
        </p:txBody>
      </p:sp>
      <p:sp>
        <p:nvSpPr>
          <p:cNvPr id="7" name="Content Placeholder 5"/>
          <p:cNvSpPr txBox="1">
            <a:spLocks/>
          </p:cNvSpPr>
          <p:nvPr/>
        </p:nvSpPr>
        <p:spPr>
          <a:xfrm>
            <a:off x="380770" y="2677526"/>
            <a:ext cx="8363938" cy="3594850"/>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Свойств</a:t>
            </a:r>
            <a:r>
              <a:rPr lang="ru-RU" dirty="0"/>
              <a:t>о</a:t>
            </a:r>
            <a:r>
              <a:rPr lang="ru-RU" dirty="0" smtClean="0"/>
              <a:t> </a:t>
            </a:r>
            <a:r>
              <a:rPr lang="en-GB" dirty="0" smtClean="0">
                <a:latin typeface="Consolas" pitchFamily="49" charset="0"/>
                <a:cs typeface="Consolas" pitchFamily="49" charset="0"/>
              </a:rPr>
              <a:t>State</a:t>
            </a:r>
            <a:r>
              <a:rPr lang="en-GB" dirty="0" smtClean="0"/>
              <a:t> </a:t>
            </a:r>
            <a:r>
              <a:rPr lang="ru-RU" dirty="0" smtClean="0"/>
              <a:t>хранит значение статуса воспроизведения</a:t>
            </a:r>
          </a:p>
          <a:p>
            <a:r>
              <a:rPr lang="ru-RU" dirty="0" smtClean="0"/>
              <a:t>Этот код воспроизводит звук, если его воспроизведение остановлено</a:t>
            </a:r>
          </a:p>
          <a:p>
            <a:r>
              <a:rPr lang="ru-RU" dirty="0" smtClean="0"/>
              <a:t>Свойство </a:t>
            </a:r>
            <a:r>
              <a:rPr lang="en-GB" dirty="0" err="1" smtClean="0">
                <a:latin typeface="Consolas" pitchFamily="49" charset="0"/>
                <a:cs typeface="Consolas" pitchFamily="49" charset="0"/>
              </a:rPr>
              <a:t>IsLooped</a:t>
            </a:r>
            <a:r>
              <a:rPr lang="en-GB" dirty="0" smtClean="0"/>
              <a:t> </a:t>
            </a:r>
            <a:r>
              <a:rPr lang="ru-RU" dirty="0" smtClean="0"/>
              <a:t>можно использовать для задания циклического воспроизведения звука</a:t>
            </a:r>
          </a:p>
        </p:txBody>
      </p:sp>
    </p:spTree>
    <p:extLst>
      <p:ext uri="{BB962C8B-B14F-4D97-AF65-F5344CB8AC3E}">
        <p14:creationId xmlns:p14="http://schemas.microsoft.com/office/powerpoint/2010/main" val="9370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Действия при запуске игры</a:t>
            </a:r>
            <a:endParaRPr lang="en-GB" dirty="0"/>
          </a:p>
        </p:txBody>
      </p:sp>
      <p:sp>
        <p:nvSpPr>
          <p:cNvPr id="3" name="Content Placeholder 2"/>
          <p:cNvSpPr>
            <a:spLocks noGrp="1"/>
          </p:cNvSpPr>
          <p:nvPr>
            <p:ph idx="1"/>
          </p:nvPr>
        </p:nvSpPr>
        <p:spPr>
          <a:xfrm>
            <a:off x="380770" y="1371600"/>
            <a:ext cx="8363938" cy="3877985"/>
          </a:xfrm>
        </p:spPr>
        <p:txBody>
          <a:bodyPr/>
          <a:lstStyle/>
          <a:p>
            <a:pPr marL="457200" indent="-457200">
              <a:buFontTx/>
              <a:buAutoNum type="arabicPeriod"/>
              <a:defRPr/>
            </a:pPr>
            <a:r>
              <a:rPr lang="ru-RU" dirty="0" smtClean="0"/>
              <a:t>Инициализация игровых ресурсов</a:t>
            </a:r>
            <a:endParaRPr lang="en-GB" dirty="0" smtClean="0"/>
          </a:p>
          <a:p>
            <a:pPr marL="1006475" lvl="1" indent="-549275">
              <a:defRPr/>
            </a:pPr>
            <a:r>
              <a:rPr lang="ru-RU" dirty="0" smtClean="0"/>
              <a:t>Загрузка текстур, моделей, скриптов и др.</a:t>
            </a:r>
            <a:endParaRPr lang="en-GB" dirty="0" smtClean="0"/>
          </a:p>
          <a:p>
            <a:pPr marL="457200" indent="-457200">
              <a:buFontTx/>
              <a:buAutoNum type="arabicPeriod"/>
              <a:defRPr/>
            </a:pPr>
            <a:r>
              <a:rPr lang="ru-RU" dirty="0" smtClean="0"/>
              <a:t>Циклическое выполнение операций</a:t>
            </a:r>
            <a:r>
              <a:rPr lang="en-GB" dirty="0" smtClean="0"/>
              <a:t>:</a:t>
            </a:r>
          </a:p>
          <a:p>
            <a:pPr marL="1006475" lvl="1" indent="-549275">
              <a:buFontTx/>
              <a:buAutoNum type="arabicPeriod"/>
              <a:defRPr/>
            </a:pPr>
            <a:r>
              <a:rPr lang="ru-RU" dirty="0" smtClean="0"/>
              <a:t>Обновление игрового мира</a:t>
            </a:r>
            <a:endParaRPr lang="en-GB" dirty="0" smtClean="0"/>
          </a:p>
          <a:p>
            <a:pPr marL="1600200" lvl="2" indent="-685800">
              <a:defRPr/>
            </a:pPr>
            <a:r>
              <a:rPr lang="ru-RU" dirty="0" smtClean="0"/>
              <a:t>обработка пользовательского ввода, обновление состояния и перемещение игровых элементов</a:t>
            </a:r>
          </a:p>
          <a:p>
            <a:pPr marL="1006475" lvl="1" indent="-549275">
              <a:buFontTx/>
              <a:buAutoNum type="arabicPeriod"/>
              <a:defRPr/>
            </a:pPr>
            <a:r>
              <a:rPr lang="ru-RU" dirty="0" err="1" smtClean="0"/>
              <a:t>Отрисовка</a:t>
            </a:r>
            <a:r>
              <a:rPr lang="ru-RU" dirty="0" smtClean="0"/>
              <a:t> игрового мира</a:t>
            </a:r>
            <a:endParaRPr lang="en-GB" dirty="0" smtClean="0"/>
          </a:p>
          <a:p>
            <a:pPr marL="1600200" lvl="2" indent="-685800">
              <a:defRPr/>
            </a:pPr>
            <a:r>
              <a:rPr lang="ru-RU" dirty="0" smtClean="0"/>
              <a:t>рендеринг игровых элементов в устройстве</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7</a:t>
            </a:fld>
            <a:endParaRPr lang="en-US" dirty="0"/>
          </a:p>
        </p:txBody>
      </p:sp>
    </p:spTree>
    <p:extLst>
      <p:ext uri="{BB962C8B-B14F-4D97-AF65-F5344CB8AC3E}">
        <p14:creationId xmlns:p14="http://schemas.microsoft.com/office/powerpoint/2010/main" val="132257302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Воспроизведение звуковых эффектов в </a:t>
            </a:r>
            <a:r>
              <a:rPr lang="en-GB" b="1" dirty="0" smtClean="0"/>
              <a:t>Silverlight</a:t>
            </a:r>
            <a:endParaRPr lang="en-GB" b="1" dirty="0"/>
          </a:p>
        </p:txBody>
      </p:sp>
      <p:sp>
        <p:nvSpPr>
          <p:cNvPr id="6" name="Text Placeholder 5"/>
          <p:cNvSpPr>
            <a:spLocks noGrp="1"/>
          </p:cNvSpPr>
          <p:nvPr>
            <p:ph idx="1"/>
          </p:nvPr>
        </p:nvSpPr>
        <p:spPr/>
        <p:txBody>
          <a:bodyPr/>
          <a:lstStyle/>
          <a:p>
            <a:r>
              <a:rPr lang="ru-RU" sz="3600" dirty="0" smtClean="0"/>
              <a:t>Для воспроизведения звуковых эффектов</a:t>
            </a:r>
            <a:br>
              <a:rPr lang="ru-RU" sz="3600" dirty="0" smtClean="0"/>
            </a:br>
            <a:r>
              <a:rPr lang="ru-RU" sz="3600" dirty="0" smtClean="0"/>
              <a:t>в приложениях</a:t>
            </a:r>
            <a:r>
              <a:rPr lang="en-GB" sz="3600" dirty="0" smtClean="0"/>
              <a:t> Silverlight </a:t>
            </a:r>
            <a:r>
              <a:rPr lang="ru-RU" sz="3600" dirty="0" smtClean="0"/>
              <a:t>нужно использовать класс</a:t>
            </a:r>
            <a:r>
              <a:rPr lang="en-GB" sz="3600" dirty="0" smtClean="0"/>
              <a:t> XNA </a:t>
            </a:r>
            <a:r>
              <a:rPr lang="en-GB" sz="3600" dirty="0" err="1">
                <a:latin typeface="Consolas" pitchFamily="49" charset="0"/>
                <a:cs typeface="Consolas" pitchFamily="49" charset="0"/>
              </a:rPr>
              <a:t>SoundEffect</a:t>
            </a:r>
            <a:endParaRPr lang="en-GB" sz="3600" dirty="0" smtClean="0"/>
          </a:p>
          <a:p>
            <a:r>
              <a:rPr lang="ru-RU" sz="3600" dirty="0" smtClean="0"/>
              <a:t>Для этого нужно выполнить действия</a:t>
            </a:r>
            <a:r>
              <a:rPr lang="en-GB" sz="3600" dirty="0" smtClean="0"/>
              <a:t>:</a:t>
            </a:r>
          </a:p>
          <a:p>
            <a:pPr lvl="1"/>
            <a:r>
              <a:rPr lang="ru-RU" dirty="0" smtClean="0"/>
              <a:t>добавить </a:t>
            </a:r>
            <a:r>
              <a:rPr lang="en-US" dirty="0" smtClean="0"/>
              <a:t>XNA </a:t>
            </a:r>
            <a:r>
              <a:rPr lang="ru-RU" dirty="0" smtClean="0"/>
              <a:t>в приложение</a:t>
            </a:r>
            <a:r>
              <a:rPr lang="en-GB" dirty="0" smtClean="0"/>
              <a:t> Silverlight</a:t>
            </a:r>
          </a:p>
          <a:p>
            <a:pPr lvl="1"/>
            <a:r>
              <a:rPr lang="ru-RU" dirty="0" smtClean="0"/>
              <a:t>загрузить звук из ресурсов</a:t>
            </a:r>
            <a:endParaRPr lang="en-GB" dirty="0" smtClean="0"/>
          </a:p>
          <a:p>
            <a:pPr lvl="1"/>
            <a:r>
              <a:rPr lang="ru-RU" dirty="0" smtClean="0"/>
              <a:t>воспроизвести звук с помощью</a:t>
            </a:r>
            <a:r>
              <a:rPr lang="en-GB" dirty="0" smtClean="0"/>
              <a:t> XNA</a:t>
            </a:r>
          </a:p>
          <a:p>
            <a:pPr lvl="1"/>
            <a:r>
              <a:rPr lang="ru-RU" dirty="0" smtClean="0"/>
              <a:t>обновлять систему</a:t>
            </a:r>
            <a:r>
              <a:rPr lang="en-GB" dirty="0" smtClean="0"/>
              <a:t> XNA</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70</a:t>
            </a:fld>
            <a:endParaRPr lang="en-US" dirty="0"/>
          </a:p>
        </p:txBody>
      </p:sp>
    </p:spTree>
    <p:extLst>
      <p:ext uri="{BB962C8B-B14F-4D97-AF65-F5344CB8AC3E}">
        <p14:creationId xmlns:p14="http://schemas.microsoft.com/office/powerpoint/2010/main" val="32422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31800"/>
            <a:ext cx="8363938" cy="1329595"/>
          </a:xfrm>
        </p:spPr>
        <p:txBody>
          <a:bodyPr/>
          <a:lstStyle/>
          <a:p>
            <a:r>
              <a:rPr lang="ru-RU" b="1" dirty="0" smtClean="0"/>
              <a:t>Добавление </a:t>
            </a:r>
            <a:r>
              <a:rPr lang="en-GB" b="1" dirty="0" smtClean="0"/>
              <a:t>XNA </a:t>
            </a:r>
            <a:r>
              <a:rPr lang="ru-RU" b="1" dirty="0" smtClean="0"/>
              <a:t>в приложение</a:t>
            </a:r>
            <a:r>
              <a:rPr lang="en-GB" b="1" dirty="0" smtClean="0"/>
              <a:t> Silverlight</a:t>
            </a:r>
            <a:endParaRPr lang="en-GB" b="1" dirty="0"/>
          </a:p>
        </p:txBody>
      </p:sp>
      <p:sp>
        <p:nvSpPr>
          <p:cNvPr id="3" name="Text Placeholder 2"/>
          <p:cNvSpPr>
            <a:spLocks noGrp="1"/>
          </p:cNvSpPr>
          <p:nvPr>
            <p:ph type="body" sz="quarter" idx="10"/>
          </p:nvPr>
        </p:nvSpPr>
        <p:spPr>
          <a:xfrm>
            <a:off x="381000" y="2031409"/>
            <a:ext cx="8045548" cy="4019562"/>
          </a:xfrm>
        </p:spPr>
        <p:txBody>
          <a:bodyPr/>
          <a:lstStyle/>
          <a:p>
            <a:r>
              <a:rPr lang="ru-RU" sz="3600" dirty="0"/>
              <a:t>Для использования </a:t>
            </a:r>
            <a:r>
              <a:rPr lang="en-US" sz="3600" dirty="0"/>
              <a:t>XNA </a:t>
            </a:r>
            <a:r>
              <a:rPr lang="ru-RU" sz="3600" dirty="0"/>
              <a:t>в проект</a:t>
            </a:r>
            <a:r>
              <a:rPr lang="en-US" sz="3600" dirty="0"/>
              <a:t> </a:t>
            </a:r>
            <a:r>
              <a:rPr lang="ru-RU" sz="3600" dirty="0"/>
              <a:t>приложения </a:t>
            </a:r>
            <a:r>
              <a:rPr lang="en-US" sz="3600" dirty="0"/>
              <a:t>Silverlight </a:t>
            </a:r>
            <a:r>
              <a:rPr lang="ru-RU" sz="3600" dirty="0" smtClean="0"/>
              <a:t>нужно:</a:t>
            </a:r>
            <a:endParaRPr lang="en-US" sz="3600" dirty="0" smtClean="0"/>
          </a:p>
          <a:p>
            <a:pPr lvl="1"/>
            <a:r>
              <a:rPr lang="ru-RU" dirty="0" smtClean="0"/>
              <a:t>добавить ссылку </a:t>
            </a:r>
            <a:r>
              <a:rPr lang="ru-RU" dirty="0"/>
              <a:t>на </a:t>
            </a:r>
            <a:r>
              <a:rPr lang="ru-RU" dirty="0" smtClean="0"/>
              <a:t>библиотеку </a:t>
            </a:r>
            <a:r>
              <a:rPr lang="en-GB" dirty="0" err="1" smtClean="0">
                <a:latin typeface="Consolas" pitchFamily="49" charset="0"/>
                <a:cs typeface="Consolas" pitchFamily="49" charset="0"/>
              </a:rPr>
              <a:t>Microsoft.XNA.Framework</a:t>
            </a:r>
            <a:endParaRPr lang="en-GB" dirty="0"/>
          </a:p>
          <a:p>
            <a:pPr lvl="1"/>
            <a:r>
              <a:rPr lang="ru-RU" dirty="0" smtClean="0"/>
              <a:t>добавить ссылки на пространства имён </a:t>
            </a:r>
            <a:r>
              <a:rPr lang="en-GB" dirty="0" err="1">
                <a:latin typeface="Consolas" pitchFamily="49" charset="0"/>
                <a:cs typeface="Consolas" pitchFamily="49" charset="0"/>
              </a:rPr>
              <a:t>Microsoft.XNA.Framework</a:t>
            </a:r>
            <a:r>
              <a:rPr lang="ru-RU" dirty="0" smtClean="0"/>
              <a:t> и </a:t>
            </a:r>
            <a:r>
              <a:rPr lang="en-GB" dirty="0" err="1" smtClean="0">
                <a:latin typeface="Consolas" pitchFamily="49" charset="0"/>
                <a:cs typeface="Consolas" pitchFamily="49" charset="0"/>
              </a:rPr>
              <a:t>Microsoft.XNA.Framework</a:t>
            </a:r>
            <a:r>
              <a:rPr lang="en-US" dirty="0" smtClean="0">
                <a:latin typeface="Consolas" pitchFamily="49" charset="0"/>
                <a:cs typeface="Consolas" pitchFamily="49" charset="0"/>
              </a:rPr>
              <a:t>.Audio</a:t>
            </a:r>
            <a:endParaRPr lang="en-GB" dirty="0"/>
          </a:p>
          <a:p>
            <a:endParaRPr lang="en-GB" sz="3600"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71</a:t>
            </a:fld>
            <a:endParaRPr lang="en-US" dirty="0"/>
          </a:p>
        </p:txBody>
      </p:sp>
    </p:spTree>
    <p:extLst>
      <p:ext uri="{BB962C8B-B14F-4D97-AF65-F5344CB8AC3E}">
        <p14:creationId xmlns:p14="http://schemas.microsoft.com/office/powerpoint/2010/main" val="289321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31800"/>
            <a:ext cx="8363938" cy="664797"/>
          </a:xfrm>
        </p:spPr>
        <p:txBody>
          <a:bodyPr/>
          <a:lstStyle/>
          <a:p>
            <a:r>
              <a:rPr lang="ru-RU" b="1" dirty="0" smtClean="0"/>
              <a:t>Загрузка звуков</a:t>
            </a:r>
            <a:endParaRPr lang="en-GB" b="1"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72</a:t>
            </a:fld>
            <a:endParaRPr lang="en-US" dirty="0"/>
          </a:p>
        </p:txBody>
      </p:sp>
      <p:sp>
        <p:nvSpPr>
          <p:cNvPr id="8" name="Text Placeholder 7"/>
          <p:cNvSpPr>
            <a:spLocks noGrp="1"/>
          </p:cNvSpPr>
          <p:nvPr>
            <p:ph type="body" sz="quarter" idx="13"/>
          </p:nvPr>
        </p:nvSpPr>
        <p:spPr>
          <a:xfrm>
            <a:off x="371474" y="1101731"/>
            <a:ext cx="8612505" cy="1125299"/>
          </a:xfrm>
        </p:spPr>
        <p:txBody>
          <a:bodyPr/>
          <a:lstStyle/>
          <a:p>
            <a:pPr marL="180975" indent="0">
              <a:buNone/>
            </a:pPr>
            <a:r>
              <a:rPr lang="ru-RU" sz="1800" spc="0" dirty="0" smtClean="0">
                <a:solidFill>
                  <a:srgbClr val="333333"/>
                </a:solidFill>
                <a:latin typeface="Consolas"/>
              </a:rPr>
              <a:t/>
            </a:r>
            <a:br>
              <a:rPr lang="ru-RU" sz="1800" spc="0" dirty="0" smtClean="0">
                <a:solidFill>
                  <a:srgbClr val="333333"/>
                </a:solidFill>
                <a:latin typeface="Consolas"/>
              </a:rPr>
            </a:br>
            <a:r>
              <a:rPr lang="en-GB" sz="1800" spc="0" dirty="0" smtClean="0">
                <a:solidFill>
                  <a:srgbClr val="333333"/>
                </a:solidFill>
                <a:latin typeface="Consolas"/>
              </a:rPr>
              <a:t>Beep =</a:t>
            </a:r>
            <a:r>
              <a:rPr lang="ru-RU" sz="1800" spc="0" dirty="0" smtClean="0">
                <a:solidFill>
                  <a:srgbClr val="333333"/>
                </a:solidFill>
                <a:latin typeface="Consolas"/>
              </a:rPr>
              <a:t> </a:t>
            </a:r>
            <a:r>
              <a:rPr lang="en-GB" sz="1800" spc="0" dirty="0" err="1" smtClean="0">
                <a:solidFill>
                  <a:srgbClr val="2B91AF"/>
                </a:solidFill>
                <a:latin typeface="Consolas"/>
              </a:rPr>
              <a:t>SoundEffect</a:t>
            </a:r>
            <a:r>
              <a:rPr lang="en-GB" sz="1800" spc="0" dirty="0" err="1" smtClean="0">
                <a:solidFill>
                  <a:prstClr val="black"/>
                </a:solidFill>
                <a:latin typeface="Consolas"/>
              </a:rPr>
              <a:t>.FromStream</a:t>
            </a:r>
            <a:r>
              <a:rPr lang="en-GB" sz="1800" spc="0" dirty="0" smtClean="0">
                <a:solidFill>
                  <a:prstClr val="black"/>
                </a:solidFill>
                <a:latin typeface="Consolas"/>
              </a:rPr>
              <a:t>(</a:t>
            </a:r>
            <a:endParaRPr lang="ru-RU" sz="1800" spc="0" dirty="0">
              <a:solidFill>
                <a:prstClr val="black"/>
              </a:solidFill>
              <a:latin typeface="Consolas"/>
            </a:endParaRPr>
          </a:p>
          <a:p>
            <a:pPr marL="180975" indent="0">
              <a:buNone/>
            </a:pPr>
            <a:r>
              <a:rPr lang="ru-RU" sz="1800" spc="0" dirty="0" smtClean="0">
                <a:solidFill>
                  <a:prstClr val="black"/>
                </a:solidFill>
                <a:latin typeface="Consolas"/>
              </a:rPr>
              <a:t>                 </a:t>
            </a:r>
            <a:r>
              <a:rPr lang="en-GB" sz="1800" spc="0" dirty="0" err="1" smtClean="0">
                <a:solidFill>
                  <a:srgbClr val="2B91AF"/>
                </a:solidFill>
                <a:latin typeface="Consolas"/>
              </a:rPr>
              <a:t>TitleContainer</a:t>
            </a:r>
            <a:r>
              <a:rPr lang="en-GB" sz="1800" spc="0" dirty="0" err="1" smtClean="0">
                <a:solidFill>
                  <a:prstClr val="black"/>
                </a:solidFill>
                <a:latin typeface="Consolas"/>
              </a:rPr>
              <a:t>.OpenStream</a:t>
            </a:r>
            <a:r>
              <a:rPr lang="en-GB" sz="1800" spc="0" dirty="0">
                <a:solidFill>
                  <a:prstClr val="black"/>
                </a:solidFill>
                <a:latin typeface="Consolas"/>
              </a:rPr>
              <a:t>(</a:t>
            </a:r>
            <a:r>
              <a:rPr lang="en-GB" sz="1800" spc="0" dirty="0">
                <a:solidFill>
                  <a:srgbClr val="A31515"/>
                </a:solidFill>
                <a:latin typeface="Consolas"/>
              </a:rPr>
              <a:t>"</a:t>
            </a:r>
            <a:r>
              <a:rPr lang="en-GB" sz="1800" spc="0" dirty="0" smtClean="0">
                <a:solidFill>
                  <a:srgbClr val="A31515"/>
                </a:solidFill>
                <a:latin typeface="Consolas"/>
              </a:rPr>
              <a:t>Sounds/beep.wav"</a:t>
            </a:r>
            <a:r>
              <a:rPr lang="en-GB" sz="1800" spc="0" dirty="0" smtClean="0">
                <a:solidFill>
                  <a:prstClr val="black"/>
                </a:solidFill>
                <a:latin typeface="Consolas"/>
              </a:rPr>
              <a:t>));</a:t>
            </a:r>
            <a:r>
              <a:rPr lang="ru-RU" sz="1800" spc="0" dirty="0" smtClean="0">
                <a:solidFill>
                  <a:prstClr val="black"/>
                </a:solidFill>
                <a:latin typeface="Consolas"/>
              </a:rPr>
              <a:t/>
            </a:r>
            <a:br>
              <a:rPr lang="ru-RU" sz="1800" spc="0" dirty="0" smtClean="0">
                <a:solidFill>
                  <a:prstClr val="black"/>
                </a:solidFill>
                <a:latin typeface="Consolas"/>
              </a:rPr>
            </a:br>
            <a:endParaRPr lang="en-GB" sz="1800" spc="0" dirty="0">
              <a:solidFill>
                <a:prstClr val="black"/>
              </a:solidFill>
              <a:latin typeface="Consolas"/>
            </a:endParaRPr>
          </a:p>
        </p:txBody>
      </p:sp>
      <p:sp>
        <p:nvSpPr>
          <p:cNvPr id="10" name="Text Placeholder 5"/>
          <p:cNvSpPr txBox="1">
            <a:spLocks/>
          </p:cNvSpPr>
          <p:nvPr/>
        </p:nvSpPr>
        <p:spPr>
          <a:xfrm>
            <a:off x="381000" y="2261429"/>
            <a:ext cx="8363938" cy="3815814"/>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Звук добавляется в проект так же, как и другие ресурсы</a:t>
            </a:r>
          </a:p>
          <a:p>
            <a:r>
              <a:rPr lang="ru-RU" dirty="0" smtClean="0"/>
              <a:t>Этот код выполняется при запуске приложения</a:t>
            </a:r>
            <a:r>
              <a:rPr lang="ru-RU" dirty="0"/>
              <a:t> </a:t>
            </a:r>
            <a:r>
              <a:rPr lang="ru-RU" dirty="0" smtClean="0"/>
              <a:t>и загружает звук из </a:t>
            </a:r>
            <a:r>
              <a:rPr lang="en-US" dirty="0" smtClean="0"/>
              <a:t>WAV-</a:t>
            </a:r>
            <a:r>
              <a:rPr lang="ru-RU" dirty="0" smtClean="0"/>
              <a:t>файла</a:t>
            </a:r>
            <a:r>
              <a:rPr lang="en-US" dirty="0" smtClean="0"/>
              <a:t> </a:t>
            </a:r>
            <a:r>
              <a:rPr lang="ru-RU" dirty="0" smtClean="0"/>
              <a:t>с помощью файлового потока</a:t>
            </a:r>
          </a:p>
          <a:p>
            <a:r>
              <a:rPr lang="ru-RU" dirty="0" smtClean="0"/>
              <a:t>Здесь используется поток, поскольку</a:t>
            </a:r>
            <a:br>
              <a:rPr lang="ru-RU" dirty="0" smtClean="0"/>
            </a:br>
            <a:r>
              <a:rPr lang="ru-RU" dirty="0" smtClean="0"/>
              <a:t>в </a:t>
            </a:r>
            <a:r>
              <a:rPr lang="en-US" dirty="0" smtClean="0"/>
              <a:t>Silverlight </a:t>
            </a:r>
            <a:r>
              <a:rPr lang="ru-RU" dirty="0" smtClean="0"/>
              <a:t>нет контент-менеджера</a:t>
            </a:r>
          </a:p>
        </p:txBody>
      </p:sp>
    </p:spTree>
    <p:extLst>
      <p:ext uri="{BB962C8B-B14F-4D97-AF65-F5344CB8AC3E}">
        <p14:creationId xmlns:p14="http://schemas.microsoft.com/office/powerpoint/2010/main" val="427947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31800"/>
            <a:ext cx="8363938" cy="664797"/>
          </a:xfrm>
        </p:spPr>
        <p:txBody>
          <a:bodyPr/>
          <a:lstStyle/>
          <a:p>
            <a:r>
              <a:rPr lang="ru-RU" b="1" dirty="0" smtClean="0"/>
              <a:t>Воспроизведение звука</a:t>
            </a:r>
            <a:endParaRPr lang="en-GB" b="1"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73</a:t>
            </a:fld>
            <a:endParaRPr lang="en-US" dirty="0"/>
          </a:p>
        </p:txBody>
      </p:sp>
      <p:sp>
        <p:nvSpPr>
          <p:cNvPr id="8" name="Text Placeholder 7"/>
          <p:cNvSpPr>
            <a:spLocks noGrp="1"/>
          </p:cNvSpPr>
          <p:nvPr>
            <p:ph type="body" sz="quarter" idx="13"/>
          </p:nvPr>
        </p:nvSpPr>
        <p:spPr>
          <a:xfrm>
            <a:off x="371474" y="1101731"/>
            <a:ext cx="8612505" cy="820600"/>
          </a:xfrm>
        </p:spPr>
        <p:txBody>
          <a:bodyPr/>
          <a:lstStyle/>
          <a:p>
            <a:pPr marL="180975" indent="0">
              <a:buNone/>
            </a:pPr>
            <a:r>
              <a:rPr lang="ru-RU" sz="1800" spc="0" dirty="0" smtClean="0">
                <a:solidFill>
                  <a:srgbClr val="333333"/>
                </a:solidFill>
                <a:latin typeface="Consolas"/>
              </a:rPr>
              <a:t/>
            </a:r>
            <a:br>
              <a:rPr lang="ru-RU" sz="1800" spc="0" dirty="0" smtClean="0">
                <a:solidFill>
                  <a:srgbClr val="333333"/>
                </a:solidFill>
                <a:latin typeface="Consolas"/>
              </a:rPr>
            </a:br>
            <a:r>
              <a:rPr lang="en-GB" sz="1800" spc="0" dirty="0" err="1" smtClean="0">
                <a:solidFill>
                  <a:srgbClr val="333333"/>
                </a:solidFill>
                <a:latin typeface="Consolas"/>
              </a:rPr>
              <a:t>beep.Play</a:t>
            </a:r>
            <a:r>
              <a:rPr lang="en-GB" sz="1800" spc="0" dirty="0" smtClean="0">
                <a:solidFill>
                  <a:srgbClr val="333333"/>
                </a:solidFill>
                <a:latin typeface="Consolas"/>
              </a:rPr>
              <a:t>();</a:t>
            </a:r>
            <a:r>
              <a:rPr lang="ru-RU" sz="1800" spc="0" dirty="0" smtClean="0">
                <a:solidFill>
                  <a:srgbClr val="333333"/>
                </a:solidFill>
                <a:latin typeface="Consolas"/>
              </a:rPr>
              <a:t/>
            </a:r>
            <a:br>
              <a:rPr lang="ru-RU" sz="1800" spc="0" dirty="0" smtClean="0">
                <a:solidFill>
                  <a:srgbClr val="333333"/>
                </a:solidFill>
                <a:latin typeface="Consolas"/>
              </a:rPr>
            </a:br>
            <a:endParaRPr lang="en-GB" sz="1800" spc="0" dirty="0">
              <a:solidFill>
                <a:srgbClr val="333333"/>
              </a:solidFill>
              <a:latin typeface="Consolas"/>
            </a:endParaRPr>
          </a:p>
        </p:txBody>
      </p:sp>
      <p:sp>
        <p:nvSpPr>
          <p:cNvPr id="10" name="Text Placeholder 5"/>
          <p:cNvSpPr txBox="1">
            <a:spLocks/>
          </p:cNvSpPr>
          <p:nvPr/>
        </p:nvSpPr>
        <p:spPr>
          <a:xfrm>
            <a:off x="381000" y="1840522"/>
            <a:ext cx="8363938" cy="4349263"/>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Для воспроизведения звука в </a:t>
            </a:r>
            <a:r>
              <a:rPr lang="en-US" dirty="0" smtClean="0"/>
              <a:t>Silverlight </a:t>
            </a:r>
            <a:r>
              <a:rPr lang="ru-RU" dirty="0" smtClean="0"/>
              <a:t>используются те же средства, что и в </a:t>
            </a:r>
            <a:r>
              <a:rPr lang="en-US" dirty="0" smtClean="0"/>
              <a:t>XNA</a:t>
            </a:r>
            <a:endParaRPr lang="ru-RU" dirty="0" smtClean="0"/>
          </a:p>
          <a:p>
            <a:r>
              <a:rPr lang="ru-RU" dirty="0" smtClean="0"/>
              <a:t>Для простого воспроизведения звука используется метод </a:t>
            </a:r>
            <a:r>
              <a:rPr lang="en-GB" dirty="0" smtClean="0">
                <a:latin typeface="Consolas" pitchFamily="49" charset="0"/>
                <a:cs typeface="Consolas" pitchFamily="49" charset="0"/>
              </a:rPr>
              <a:t>Play</a:t>
            </a:r>
            <a:endParaRPr lang="ru-RU" dirty="0" smtClean="0"/>
          </a:p>
          <a:p>
            <a:r>
              <a:rPr lang="ru-RU" dirty="0" smtClean="0"/>
              <a:t>Если необходимо управлять воспроизведением звука, можно создать объект </a:t>
            </a:r>
            <a:r>
              <a:rPr lang="en-GB" dirty="0" err="1" smtClean="0">
                <a:latin typeface="Consolas" pitchFamily="49" charset="0"/>
                <a:cs typeface="Consolas" pitchFamily="49" charset="0"/>
              </a:rPr>
              <a:t>SoundEffectInstance</a:t>
            </a:r>
            <a:r>
              <a:rPr lang="ru-RU" dirty="0" smtClean="0"/>
              <a:t> и управлять его свойствами</a:t>
            </a:r>
          </a:p>
        </p:txBody>
      </p:sp>
    </p:spTree>
    <p:extLst>
      <p:ext uri="{BB962C8B-B14F-4D97-AF65-F5344CB8AC3E}">
        <p14:creationId xmlns:p14="http://schemas.microsoft.com/office/powerpoint/2010/main" val="7199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431800"/>
            <a:ext cx="8363938" cy="664797"/>
          </a:xfrm>
        </p:spPr>
        <p:txBody>
          <a:bodyPr/>
          <a:lstStyle/>
          <a:p>
            <a:r>
              <a:rPr lang="ru-RU" b="1" dirty="0" smtClean="0"/>
              <a:t>Обновление </a:t>
            </a:r>
            <a:r>
              <a:rPr lang="en-US" b="1" dirty="0" smtClean="0"/>
              <a:t>XNA</a:t>
            </a:r>
            <a:endParaRPr lang="en-GB" b="1" dirty="0"/>
          </a:p>
        </p:txBody>
      </p:sp>
      <p:sp>
        <p:nvSpPr>
          <p:cNvPr id="4" name="Slide Number Placeholder 3"/>
          <p:cNvSpPr>
            <a:spLocks noGrp="1"/>
          </p:cNvSpPr>
          <p:nvPr>
            <p:ph type="sldNum" sz="quarter" idx="11"/>
          </p:nvPr>
        </p:nvSpPr>
        <p:spPr/>
        <p:txBody>
          <a:bodyPr/>
          <a:lstStyle/>
          <a:p>
            <a:fld id="{271031BA-9959-4FE2-909F-37D65262A7B4}" type="slidenum">
              <a:rPr lang="en-US" smtClean="0"/>
              <a:pPr/>
              <a:t>74</a:t>
            </a:fld>
            <a:endParaRPr lang="en-US" dirty="0"/>
          </a:p>
        </p:txBody>
      </p:sp>
      <p:sp>
        <p:nvSpPr>
          <p:cNvPr id="8" name="Text Placeholder 7"/>
          <p:cNvSpPr>
            <a:spLocks noGrp="1"/>
          </p:cNvSpPr>
          <p:nvPr>
            <p:ph type="body" sz="quarter" idx="13"/>
          </p:nvPr>
        </p:nvSpPr>
        <p:spPr>
          <a:xfrm>
            <a:off x="371474" y="1082961"/>
            <a:ext cx="8612505" cy="2454894"/>
          </a:xfrm>
        </p:spPr>
        <p:txBody>
          <a:bodyPr/>
          <a:lstStyle/>
          <a:p>
            <a:pPr marL="180975" indent="0">
              <a:buNone/>
            </a:pPr>
            <a:r>
              <a:rPr lang="en-GB" sz="1800" spc="0" dirty="0" err="1" smtClean="0">
                <a:solidFill>
                  <a:srgbClr val="2B91AF"/>
                </a:solidFill>
                <a:latin typeface="Consolas"/>
              </a:rPr>
              <a:t>DispatcherTimer</a:t>
            </a:r>
            <a:r>
              <a:rPr lang="en-GB" sz="1800" spc="0" dirty="0" smtClean="0">
                <a:solidFill>
                  <a:prstClr val="black"/>
                </a:solidFill>
                <a:latin typeface="Consolas"/>
              </a:rPr>
              <a:t> </a:t>
            </a:r>
            <a:r>
              <a:rPr lang="en-GB" sz="1800" spc="0" dirty="0">
                <a:solidFill>
                  <a:prstClr val="black"/>
                </a:solidFill>
                <a:latin typeface="Consolas"/>
              </a:rPr>
              <a:t>timer = </a:t>
            </a:r>
            <a:r>
              <a:rPr lang="en-GB" sz="1800" spc="0" dirty="0">
                <a:solidFill>
                  <a:srgbClr val="0000FF"/>
                </a:solidFill>
                <a:latin typeface="Consolas"/>
              </a:rPr>
              <a:t>new</a:t>
            </a:r>
            <a:r>
              <a:rPr lang="en-GB" sz="1800" spc="0" dirty="0">
                <a:solidFill>
                  <a:prstClr val="black"/>
                </a:solidFill>
                <a:latin typeface="Consolas"/>
              </a:rPr>
              <a:t> </a:t>
            </a:r>
            <a:r>
              <a:rPr lang="en-GB" sz="1800" spc="0" dirty="0" err="1">
                <a:solidFill>
                  <a:srgbClr val="2B91AF"/>
                </a:solidFill>
                <a:latin typeface="Consolas"/>
              </a:rPr>
              <a:t>DispatcherTimer</a:t>
            </a:r>
            <a:r>
              <a:rPr lang="en-GB" sz="1800" spc="0" dirty="0">
                <a:solidFill>
                  <a:prstClr val="black"/>
                </a:solidFill>
                <a:latin typeface="Consolas"/>
              </a:rPr>
              <a:t>();</a:t>
            </a:r>
          </a:p>
          <a:p>
            <a:pPr marL="180975" indent="0">
              <a:buNone/>
            </a:pPr>
            <a:r>
              <a:rPr lang="en-GB" sz="1800" spc="0" dirty="0" err="1">
                <a:solidFill>
                  <a:prstClr val="black"/>
                </a:solidFill>
                <a:latin typeface="Consolas"/>
              </a:rPr>
              <a:t>timer.Tick</a:t>
            </a:r>
            <a:r>
              <a:rPr lang="en-GB" sz="1800" spc="0" dirty="0">
                <a:solidFill>
                  <a:prstClr val="black"/>
                </a:solidFill>
                <a:latin typeface="Consolas"/>
              </a:rPr>
              <a:t> += </a:t>
            </a:r>
            <a:r>
              <a:rPr lang="en-GB" sz="1800" spc="0" dirty="0">
                <a:solidFill>
                  <a:srgbClr val="0000FF"/>
                </a:solidFill>
                <a:latin typeface="Consolas"/>
              </a:rPr>
              <a:t>new</a:t>
            </a:r>
            <a:r>
              <a:rPr lang="en-GB" sz="1800" spc="0" dirty="0">
                <a:solidFill>
                  <a:prstClr val="black"/>
                </a:solidFill>
                <a:latin typeface="Consolas"/>
              </a:rPr>
              <a:t> </a:t>
            </a:r>
            <a:r>
              <a:rPr lang="en-GB" sz="1800" spc="0" dirty="0" err="1">
                <a:solidFill>
                  <a:srgbClr val="2B91AF"/>
                </a:solidFill>
                <a:latin typeface="Consolas"/>
              </a:rPr>
              <a:t>EventHandler</a:t>
            </a:r>
            <a:r>
              <a:rPr lang="en-GB" sz="1800" spc="0" dirty="0">
                <a:solidFill>
                  <a:prstClr val="black"/>
                </a:solidFill>
                <a:latin typeface="Consolas"/>
              </a:rPr>
              <a:t>(</a:t>
            </a:r>
            <a:r>
              <a:rPr lang="en-GB" sz="1800" spc="0" dirty="0" err="1">
                <a:solidFill>
                  <a:prstClr val="black"/>
                </a:solidFill>
                <a:latin typeface="Consolas"/>
              </a:rPr>
              <a:t>timer_Tick</a:t>
            </a:r>
            <a:r>
              <a:rPr lang="en-GB" sz="1800" spc="0" dirty="0">
                <a:solidFill>
                  <a:prstClr val="black"/>
                </a:solidFill>
                <a:latin typeface="Consolas"/>
              </a:rPr>
              <a:t>);</a:t>
            </a:r>
          </a:p>
          <a:p>
            <a:pPr marL="180975" indent="0">
              <a:buNone/>
            </a:pPr>
            <a:r>
              <a:rPr lang="en-GB" sz="1800" spc="0" dirty="0" err="1">
                <a:solidFill>
                  <a:prstClr val="black"/>
                </a:solidFill>
                <a:latin typeface="Consolas"/>
              </a:rPr>
              <a:t>timer.Interval</a:t>
            </a:r>
            <a:r>
              <a:rPr lang="en-GB" sz="1800" spc="0" dirty="0">
                <a:solidFill>
                  <a:prstClr val="black"/>
                </a:solidFill>
                <a:latin typeface="Consolas"/>
              </a:rPr>
              <a:t> = </a:t>
            </a:r>
            <a:r>
              <a:rPr lang="en-GB" sz="1800" spc="0" dirty="0" err="1">
                <a:solidFill>
                  <a:srgbClr val="2B91AF"/>
                </a:solidFill>
                <a:latin typeface="Consolas"/>
              </a:rPr>
              <a:t>TimeSpan</a:t>
            </a:r>
            <a:r>
              <a:rPr lang="en-GB" sz="1800" spc="0" dirty="0" err="1">
                <a:solidFill>
                  <a:prstClr val="black"/>
                </a:solidFill>
                <a:latin typeface="Consolas"/>
              </a:rPr>
              <a:t>.FromTicks</a:t>
            </a:r>
            <a:r>
              <a:rPr lang="en-GB" sz="1800" spc="0" dirty="0">
                <a:solidFill>
                  <a:prstClr val="black"/>
                </a:solidFill>
                <a:latin typeface="Consolas"/>
              </a:rPr>
              <a:t>(333333);</a:t>
            </a:r>
          </a:p>
          <a:p>
            <a:pPr marL="180975" indent="0">
              <a:buNone/>
            </a:pPr>
            <a:r>
              <a:rPr lang="en-GB" sz="1800" spc="0" dirty="0" err="1">
                <a:solidFill>
                  <a:prstClr val="black"/>
                </a:solidFill>
                <a:latin typeface="Consolas"/>
              </a:rPr>
              <a:t>timer.Start</a:t>
            </a:r>
            <a:r>
              <a:rPr lang="en-GB" sz="1800" spc="0" dirty="0" smtClean="0">
                <a:solidFill>
                  <a:prstClr val="black"/>
                </a:solidFill>
                <a:latin typeface="Consolas"/>
              </a:rPr>
              <a:t>();</a:t>
            </a:r>
            <a:endParaRPr lang="ru-RU" sz="1800" spc="0" dirty="0" smtClean="0">
              <a:solidFill>
                <a:prstClr val="black"/>
              </a:solidFill>
              <a:latin typeface="Consolas"/>
            </a:endParaRPr>
          </a:p>
          <a:p>
            <a:pPr marL="180975" indent="0">
              <a:buNone/>
            </a:pPr>
            <a:r>
              <a:rPr lang="en-GB" sz="1800" spc="0" dirty="0">
                <a:solidFill>
                  <a:srgbClr val="0000FF"/>
                </a:solidFill>
                <a:latin typeface="Consolas"/>
              </a:rPr>
              <a:t>void</a:t>
            </a:r>
            <a:r>
              <a:rPr lang="en-GB" sz="1800" spc="0" dirty="0">
                <a:solidFill>
                  <a:prstClr val="black"/>
                </a:solidFill>
                <a:latin typeface="Consolas"/>
              </a:rPr>
              <a:t> </a:t>
            </a:r>
            <a:r>
              <a:rPr lang="en-GB" sz="1800" spc="0" dirty="0" err="1">
                <a:solidFill>
                  <a:prstClr val="black"/>
                </a:solidFill>
                <a:latin typeface="Consolas"/>
              </a:rPr>
              <a:t>timer_Tick</a:t>
            </a:r>
            <a:r>
              <a:rPr lang="en-GB" sz="1800" spc="0" dirty="0">
                <a:solidFill>
                  <a:prstClr val="black"/>
                </a:solidFill>
                <a:latin typeface="Consolas"/>
              </a:rPr>
              <a:t>(</a:t>
            </a:r>
            <a:r>
              <a:rPr lang="en-GB" sz="1800" spc="0" dirty="0">
                <a:solidFill>
                  <a:srgbClr val="0000FF"/>
                </a:solidFill>
                <a:latin typeface="Consolas"/>
              </a:rPr>
              <a:t>object</a:t>
            </a:r>
            <a:r>
              <a:rPr lang="en-GB" sz="1800" spc="0" dirty="0">
                <a:solidFill>
                  <a:prstClr val="black"/>
                </a:solidFill>
                <a:latin typeface="Consolas"/>
              </a:rPr>
              <a:t> sender, </a:t>
            </a:r>
            <a:r>
              <a:rPr lang="en-GB" sz="1800" spc="0" dirty="0" err="1">
                <a:solidFill>
                  <a:srgbClr val="2B91AF"/>
                </a:solidFill>
                <a:latin typeface="Consolas"/>
              </a:rPr>
              <a:t>EventArgs</a:t>
            </a:r>
            <a:r>
              <a:rPr lang="en-GB" sz="1800" spc="0" dirty="0">
                <a:solidFill>
                  <a:prstClr val="black"/>
                </a:solidFill>
                <a:latin typeface="Consolas"/>
              </a:rPr>
              <a:t> e)</a:t>
            </a:r>
          </a:p>
          <a:p>
            <a:pPr marL="180975" indent="0">
              <a:buNone/>
            </a:pPr>
            <a:r>
              <a:rPr lang="en-GB" sz="1800" spc="0" dirty="0">
                <a:solidFill>
                  <a:prstClr val="black"/>
                </a:solidFill>
                <a:latin typeface="Consolas"/>
              </a:rPr>
              <a:t>{</a:t>
            </a:r>
          </a:p>
          <a:p>
            <a:pPr marL="180975" indent="0">
              <a:buNone/>
            </a:pPr>
            <a:r>
              <a:rPr lang="en-GB" sz="1800" spc="0" dirty="0">
                <a:solidFill>
                  <a:prstClr val="black"/>
                </a:solidFill>
                <a:latin typeface="Consolas"/>
              </a:rPr>
              <a:t>    </a:t>
            </a:r>
            <a:r>
              <a:rPr lang="en-GB" sz="1800" spc="0" dirty="0" err="1">
                <a:solidFill>
                  <a:srgbClr val="2B91AF"/>
                </a:solidFill>
                <a:latin typeface="Consolas"/>
              </a:rPr>
              <a:t>FrameworkDispatcher</a:t>
            </a:r>
            <a:r>
              <a:rPr lang="en-GB" sz="1800" spc="0" dirty="0" err="1">
                <a:solidFill>
                  <a:prstClr val="black"/>
                </a:solidFill>
                <a:latin typeface="Consolas"/>
              </a:rPr>
              <a:t>.Update</a:t>
            </a:r>
            <a:r>
              <a:rPr lang="en-GB" sz="1800" spc="0" dirty="0">
                <a:solidFill>
                  <a:prstClr val="black"/>
                </a:solidFill>
                <a:latin typeface="Consolas"/>
              </a:rPr>
              <a:t>();</a:t>
            </a:r>
          </a:p>
          <a:p>
            <a:pPr marL="180975" indent="0">
              <a:buNone/>
            </a:pPr>
            <a:r>
              <a:rPr lang="en-GB" sz="1800" spc="0" dirty="0" smtClean="0">
                <a:solidFill>
                  <a:prstClr val="black"/>
                </a:solidFill>
                <a:latin typeface="Consolas"/>
              </a:rPr>
              <a:t>}</a:t>
            </a:r>
            <a:endParaRPr lang="en-GB" sz="1800" spc="0" dirty="0">
              <a:solidFill>
                <a:prstClr val="black"/>
              </a:solidFill>
              <a:latin typeface="Consolas"/>
            </a:endParaRPr>
          </a:p>
        </p:txBody>
      </p:sp>
      <p:sp>
        <p:nvSpPr>
          <p:cNvPr id="10" name="Text Placeholder 5"/>
          <p:cNvSpPr txBox="1">
            <a:spLocks/>
          </p:cNvSpPr>
          <p:nvPr/>
        </p:nvSpPr>
        <p:spPr>
          <a:xfrm>
            <a:off x="381000" y="3832536"/>
            <a:ext cx="8363938" cy="2624535"/>
          </a:xfrm>
          <a:prstGeom prst="rect">
            <a:avLst/>
          </a:prstGeom>
        </p:spPr>
        <p:txBody>
          <a:bodyPr/>
          <a:lst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dirty="0" smtClean="0"/>
              <a:t>В этом коде запускается таймер, который будет генерировать события с частотой</a:t>
            </a:r>
            <a:r>
              <a:rPr lang="en-US" dirty="0"/>
              <a:t/>
            </a:r>
            <a:br>
              <a:rPr lang="en-US" dirty="0"/>
            </a:br>
            <a:r>
              <a:rPr lang="ru-RU" dirty="0" smtClean="0"/>
              <a:t>30 раз в секунду</a:t>
            </a:r>
            <a:endParaRPr lang="en-US" dirty="0" smtClean="0"/>
          </a:p>
          <a:p>
            <a:r>
              <a:rPr lang="ru-RU" dirty="0" smtClean="0"/>
              <a:t>Обработчик будет обновлять среду </a:t>
            </a:r>
            <a:r>
              <a:rPr lang="en-US" dirty="0" smtClean="0"/>
              <a:t>XNA</a:t>
            </a:r>
            <a:r>
              <a:rPr lang="ru-RU" dirty="0" smtClean="0"/>
              <a:t> для обеспечения её корректной работы</a:t>
            </a:r>
          </a:p>
        </p:txBody>
      </p:sp>
    </p:spTree>
    <p:extLst>
      <p:ext uri="{BB962C8B-B14F-4D97-AF65-F5344CB8AC3E}">
        <p14:creationId xmlns:p14="http://schemas.microsoft.com/office/powerpoint/2010/main" val="297012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smtClean="0"/>
              <a:t>Выбор разрешения экрана</a:t>
            </a:r>
            <a:endParaRPr lang="en-GB" b="1" dirty="0"/>
          </a:p>
        </p:txBody>
      </p:sp>
      <p:sp>
        <p:nvSpPr>
          <p:cNvPr id="3" name="Text Placeholder 2"/>
          <p:cNvSpPr>
            <a:spLocks noGrp="1"/>
          </p:cNvSpPr>
          <p:nvPr>
            <p:ph idx="1"/>
          </p:nvPr>
        </p:nvSpPr>
        <p:spPr/>
        <p:txBody>
          <a:bodyPr/>
          <a:lstStyle/>
          <a:p>
            <a:r>
              <a:rPr lang="ru-RU" sz="3600" dirty="0" smtClean="0"/>
              <a:t>Приложения </a:t>
            </a:r>
            <a:r>
              <a:rPr lang="en-US" sz="3600" dirty="0" smtClean="0"/>
              <a:t>XNA </a:t>
            </a:r>
            <a:r>
              <a:rPr lang="ru-RU" sz="3600" dirty="0" smtClean="0"/>
              <a:t>могут указывать необходимые размеры экрана</a:t>
            </a:r>
          </a:p>
          <a:p>
            <a:r>
              <a:rPr lang="ru-RU" sz="3600" dirty="0" smtClean="0"/>
              <a:t>Графическая система </a:t>
            </a:r>
            <a:r>
              <a:rPr lang="en-US" sz="3600" dirty="0" smtClean="0"/>
              <a:t>Windows Phone </a:t>
            </a:r>
            <a:r>
              <a:rPr lang="ru-RU" sz="3600" dirty="0" smtClean="0"/>
              <a:t>будет масштабировать изображение под размер экрана рабочего устройства</a:t>
            </a:r>
          </a:p>
          <a:p>
            <a:r>
              <a:rPr lang="ru-RU" sz="3600" dirty="0" smtClean="0"/>
              <a:t>Уменьшение разрешения экрана может повысить быстродействие приложения</a:t>
            </a:r>
          </a:p>
          <a:p>
            <a:r>
              <a:rPr lang="ru-RU" sz="3600" dirty="0" smtClean="0"/>
              <a:t>Также приложение может поддерживать различные режимы ориентации экрана</a:t>
            </a:r>
            <a:endParaRPr lang="en-GB" sz="3600"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75</a:t>
            </a:fld>
            <a:endParaRPr lang="en-US" dirty="0"/>
          </a:p>
        </p:txBody>
      </p:sp>
    </p:spTree>
    <p:extLst>
      <p:ext uri="{BB962C8B-B14F-4D97-AF65-F5344CB8AC3E}">
        <p14:creationId xmlns:p14="http://schemas.microsoft.com/office/powerpoint/2010/main" val="367676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b="1" dirty="0" smtClean="0"/>
              <a:t>Полноэкранный режим</a:t>
            </a:r>
            <a:endParaRPr lang="en-GB" b="1" dirty="0"/>
          </a:p>
        </p:txBody>
      </p:sp>
      <p:sp>
        <p:nvSpPr>
          <p:cNvPr id="12" name="Text Placeholder 11"/>
          <p:cNvSpPr>
            <a:spLocks noGrp="1"/>
          </p:cNvSpPr>
          <p:nvPr>
            <p:ph idx="1"/>
          </p:nvPr>
        </p:nvSpPr>
        <p:spPr/>
        <p:txBody>
          <a:bodyPr/>
          <a:lstStyle/>
          <a:p>
            <a:r>
              <a:rPr lang="en-GB" dirty="0" smtClean="0"/>
              <a:t>Windows Phone </a:t>
            </a:r>
            <a:r>
              <a:rPr lang="ru-RU" dirty="0" smtClean="0"/>
              <a:t>использует верхнюю часть экрана</a:t>
            </a:r>
            <a:br>
              <a:rPr lang="ru-RU" dirty="0" smtClean="0"/>
            </a:br>
            <a:r>
              <a:rPr lang="ru-RU" dirty="0" smtClean="0"/>
              <a:t>для вывода информации</a:t>
            </a:r>
            <a:endParaRPr lang="en-GB" dirty="0" smtClean="0"/>
          </a:p>
          <a:p>
            <a:r>
              <a:rPr lang="ru-RU" dirty="0" smtClean="0"/>
              <a:t>Приложения </a:t>
            </a:r>
            <a:r>
              <a:rPr lang="en-US" dirty="0" smtClean="0"/>
              <a:t>XNA </a:t>
            </a:r>
            <a:r>
              <a:rPr lang="ru-RU" dirty="0" smtClean="0"/>
              <a:t>могут перекрывать эту область, если работают в полноэкранном режиме</a:t>
            </a:r>
          </a:p>
          <a:p>
            <a:r>
              <a:rPr lang="ru-RU" dirty="0" smtClean="0"/>
              <a:t>Для настройки экрана используются свойства объекта </a:t>
            </a:r>
            <a:r>
              <a:rPr lang="en-GB" dirty="0" smtClean="0">
                <a:latin typeface="Consolas" pitchFamily="49" charset="0"/>
                <a:cs typeface="Consolas" pitchFamily="49" charset="0"/>
              </a:rPr>
              <a:t>graphics</a:t>
            </a:r>
            <a:endParaRPr lang="en-GB" dirty="0" smtClean="0"/>
          </a:p>
        </p:txBody>
      </p:sp>
      <p:sp>
        <p:nvSpPr>
          <p:cNvPr id="5" name="Slide Number Placeholder 3"/>
          <p:cNvSpPr>
            <a:spLocks noGrp="1"/>
          </p:cNvSpPr>
          <p:nvPr>
            <p:ph type="sldNum" sz="quarter" idx="10"/>
          </p:nvPr>
        </p:nvSpPr>
        <p:spPr/>
        <p:txBody>
          <a:bodyPr/>
          <a:lstStyle/>
          <a:p>
            <a:fld id="{271031BA-9959-4FE2-909F-37D65262A7B4}" type="slidenum">
              <a:rPr lang="en-US" smtClean="0"/>
              <a:pPr/>
              <a:t>76</a:t>
            </a:fld>
            <a:endParaRPr lang="en-US" dirty="0"/>
          </a:p>
        </p:txBody>
      </p:sp>
    </p:spTree>
    <p:extLst>
      <p:ext uri="{BB962C8B-B14F-4D97-AF65-F5344CB8AC3E}">
        <p14:creationId xmlns:p14="http://schemas.microsoft.com/office/powerpoint/2010/main" val="26220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b="1" dirty="0" smtClean="0"/>
              <a:t>Отмена блокировки экрана</a:t>
            </a:r>
            <a:endParaRPr lang="en-GB" b="1" dirty="0"/>
          </a:p>
        </p:txBody>
      </p:sp>
      <p:sp>
        <p:nvSpPr>
          <p:cNvPr id="2" name="Text Placeholder 1"/>
          <p:cNvSpPr>
            <a:spLocks noGrp="1"/>
          </p:cNvSpPr>
          <p:nvPr>
            <p:ph type="body" sz="quarter" idx="10"/>
          </p:nvPr>
        </p:nvSpPr>
        <p:spPr>
          <a:xfrm>
            <a:off x="397475" y="1805344"/>
            <a:ext cx="8363938" cy="3600986"/>
          </a:xfrm>
        </p:spPr>
        <p:txBody>
          <a:bodyPr/>
          <a:lstStyle/>
          <a:p>
            <a:r>
              <a:rPr lang="ru-RU" sz="3600" dirty="0" smtClean="0"/>
              <a:t>Если приложение использует акселерометр, но не использует сенсорный экран, то периодически может вызываться экранная заставка</a:t>
            </a:r>
            <a:endParaRPr lang="en-GB" sz="3600" dirty="0" smtClean="0"/>
          </a:p>
          <a:p>
            <a:r>
              <a:rPr lang="ru-RU" sz="3600" dirty="0" smtClean="0"/>
              <a:t>Для её отключения можно использовать свойство </a:t>
            </a:r>
            <a:r>
              <a:rPr lang="en-GB" sz="3600" dirty="0" err="1">
                <a:latin typeface="Consolas" pitchFamily="49" charset="0"/>
                <a:cs typeface="Consolas" pitchFamily="49" charset="0"/>
              </a:rPr>
              <a:t>IsScreenSaverEnabled</a:t>
            </a:r>
            <a:r>
              <a:rPr lang="ru-RU" sz="3600" dirty="0" smtClean="0"/>
              <a:t> класса </a:t>
            </a:r>
            <a:r>
              <a:rPr lang="en-GB" sz="3600" dirty="0" smtClean="0">
                <a:latin typeface="Consolas" pitchFamily="49" charset="0"/>
                <a:cs typeface="Consolas" pitchFamily="49" charset="0"/>
              </a:rPr>
              <a:t>Guide</a:t>
            </a:r>
            <a:endParaRPr lang="en-GB" sz="3600" dirty="0"/>
          </a:p>
        </p:txBody>
      </p:sp>
      <p:sp>
        <p:nvSpPr>
          <p:cNvPr id="9" name="Text Placeholder 2"/>
          <p:cNvSpPr txBox="1">
            <a:spLocks/>
          </p:cNvSpPr>
          <p:nvPr/>
        </p:nvSpPr>
        <p:spPr>
          <a:xfrm>
            <a:off x="381000" y="2255520"/>
            <a:ext cx="8363938" cy="3145822"/>
          </a:xfrm>
          <a:prstGeom prst="rect">
            <a:avLst/>
          </a:prstGeom>
        </p:spPr>
        <p:txBody>
          <a:bodyPr/>
          <a:lstStyle>
            <a:lvl1pPr marL="347663" indent="-347663" algn="l" defTabSz="914363" rtl="0" eaLnBrk="1" latinLnBrk="0" hangingPunct="1">
              <a:lnSpc>
                <a:spcPct val="90000"/>
              </a:lnSpc>
              <a:spcBef>
                <a:spcPct val="20000"/>
              </a:spcBef>
              <a:buClr>
                <a:schemeClr val="accent1"/>
              </a:buClr>
              <a:buSzPct val="100000"/>
              <a:buFont typeface="Wingdings" pitchFamily="2" charset="2"/>
              <a:buChar char="§"/>
              <a:defRPr sz="3200" kern="1200" spc="-150" baseline="0">
                <a:gradFill>
                  <a:gsLst>
                    <a:gs pos="0">
                      <a:srgbClr val="737373"/>
                    </a:gs>
                    <a:gs pos="86000">
                      <a:srgbClr val="737373"/>
                    </a:gs>
                  </a:gsLst>
                  <a:lin ang="5400000" scaled="0"/>
                </a:gradFill>
                <a:latin typeface="Segoe" charset="0"/>
                <a:ea typeface="+mn-ea"/>
                <a:cs typeface="+mn-cs"/>
              </a:defRPr>
            </a:lvl1pPr>
            <a:lvl2pPr marL="744538" indent="-284163" algn="l" defTabSz="914363" rtl="0" eaLnBrk="1" latinLnBrk="0" hangingPunct="1">
              <a:lnSpc>
                <a:spcPct val="90000"/>
              </a:lnSpc>
              <a:spcBef>
                <a:spcPct val="20000"/>
              </a:spcBef>
              <a:buClr>
                <a:schemeClr val="tx2"/>
              </a:buClr>
              <a:buSzPct val="100000"/>
              <a:buFont typeface="Wingdings" pitchFamily="2" charset="2"/>
              <a:buChar char="§"/>
              <a:defRPr sz="3200" kern="1200" spc="-150" baseline="0">
                <a:gradFill>
                  <a:gsLst>
                    <a:gs pos="0">
                      <a:srgbClr val="737373"/>
                    </a:gs>
                    <a:gs pos="86000">
                      <a:srgbClr val="737373"/>
                    </a:gs>
                  </a:gsLst>
                  <a:lin ang="5400000" scaled="0"/>
                </a:gradFill>
                <a:latin typeface="Segoe" charset="0"/>
                <a:ea typeface="+mn-ea"/>
                <a:cs typeface="+mn-cs"/>
              </a:defRPr>
            </a:lvl2pPr>
            <a:lvl3pPr marL="1143000" indent="-287338" algn="l" defTabSz="914363" rtl="0" eaLnBrk="1" latinLnBrk="0" hangingPunct="1">
              <a:lnSpc>
                <a:spcPct val="90000"/>
              </a:lnSpc>
              <a:spcBef>
                <a:spcPct val="20000"/>
              </a:spcBef>
              <a:buClr>
                <a:schemeClr val="tx2"/>
              </a:buClr>
              <a:buSzPct val="100000"/>
              <a:buFont typeface="Wingdings" pitchFamily="2" charset="2"/>
              <a:buChar char="§"/>
              <a:defRPr sz="2800" kern="1200" spc="-150" baseline="0">
                <a:gradFill>
                  <a:gsLst>
                    <a:gs pos="0">
                      <a:srgbClr val="737373"/>
                    </a:gs>
                    <a:gs pos="86000">
                      <a:srgbClr val="737373"/>
                    </a:gs>
                  </a:gsLst>
                  <a:lin ang="5400000" scaled="0"/>
                </a:gradFill>
                <a:latin typeface="Segoe" charset="0"/>
                <a:ea typeface="+mn-ea"/>
                <a:cs typeface="+mn-cs"/>
              </a:defRPr>
            </a:lvl3pPr>
            <a:lvl4pPr marL="1490663" indent="-231775" algn="l" defTabSz="914363" rtl="0" eaLnBrk="1" latinLnBrk="0" hangingPunct="1">
              <a:lnSpc>
                <a:spcPct val="90000"/>
              </a:lnSpc>
              <a:spcBef>
                <a:spcPct val="20000"/>
              </a:spcBef>
              <a:buClr>
                <a:schemeClr val="tx2"/>
              </a:buClr>
              <a:buSzPct val="100000"/>
              <a:buFont typeface="Wingdings" pitchFamily="2" charset="2"/>
              <a:buChar char="§"/>
              <a:defRPr sz="2800" kern="1200" spc="-150" baseline="0">
                <a:gradFill>
                  <a:gsLst>
                    <a:gs pos="0">
                      <a:srgbClr val="737373"/>
                    </a:gs>
                    <a:gs pos="86000">
                      <a:srgbClr val="737373"/>
                    </a:gs>
                  </a:gsLst>
                  <a:lin ang="5400000" scaled="0"/>
                </a:gradFill>
                <a:latin typeface="Segoe" charset="0"/>
                <a:ea typeface="+mn-ea"/>
                <a:cs typeface="+mn-cs"/>
              </a:defRPr>
            </a:lvl4pPr>
            <a:lvl5pPr marL="1828800" indent="-223838" algn="l" defTabSz="914363" rtl="0" eaLnBrk="1" latinLnBrk="0" hangingPunct="1">
              <a:lnSpc>
                <a:spcPct val="90000"/>
              </a:lnSpc>
              <a:spcBef>
                <a:spcPct val="20000"/>
              </a:spcBef>
              <a:buClr>
                <a:schemeClr val="tx2"/>
              </a:buClr>
              <a:buSzPct val="100000"/>
              <a:buFont typeface="Wingdings" pitchFamily="2" charset="2"/>
              <a:buChar char="§"/>
              <a:defRPr sz="2000" kern="1200" spc="-150" baseline="0">
                <a:gradFill>
                  <a:gsLst>
                    <a:gs pos="0">
                      <a:srgbClr val="737373"/>
                    </a:gs>
                    <a:gs pos="86000">
                      <a:srgbClr val="737373"/>
                    </a:gs>
                  </a:gsLst>
                  <a:lin ang="5400000" scaled="0"/>
                </a:gradFill>
                <a:latin typeface="Segoe"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p>
          <a:p>
            <a:endParaRPr lang="en-GB" dirty="0" smtClean="0"/>
          </a:p>
          <a:p>
            <a:endParaRPr lang="en-GB" dirty="0" smtClean="0"/>
          </a:p>
        </p:txBody>
      </p:sp>
      <p:sp>
        <p:nvSpPr>
          <p:cNvPr id="10" name="Rectangle 9"/>
          <p:cNvSpPr/>
          <p:nvPr/>
        </p:nvSpPr>
        <p:spPr>
          <a:xfrm>
            <a:off x="381000" y="1180508"/>
            <a:ext cx="838041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err="1">
                <a:solidFill>
                  <a:srgbClr val="2B91AF"/>
                </a:solidFill>
                <a:latin typeface="Consolas"/>
              </a:rPr>
              <a:t>Guide</a:t>
            </a:r>
            <a:r>
              <a:rPr lang="en-GB" dirty="0" err="1">
                <a:solidFill>
                  <a:prstClr val="black"/>
                </a:solidFill>
                <a:latin typeface="Consolas"/>
              </a:rPr>
              <a:t>.IsScreenSaverEnabled</a:t>
            </a:r>
            <a:r>
              <a:rPr lang="en-GB" dirty="0">
                <a:solidFill>
                  <a:prstClr val="black"/>
                </a:solidFill>
                <a:latin typeface="Consolas"/>
              </a:rPr>
              <a:t> = </a:t>
            </a:r>
            <a:r>
              <a:rPr lang="en-GB" dirty="0">
                <a:solidFill>
                  <a:srgbClr val="0000FF"/>
                </a:solidFill>
                <a:latin typeface="Consolas"/>
              </a:rPr>
              <a:t>false</a:t>
            </a:r>
            <a:r>
              <a:rPr lang="en-GB" dirty="0">
                <a:solidFill>
                  <a:prstClr val="black"/>
                </a:solidFill>
                <a:latin typeface="Consolas"/>
              </a:rPr>
              <a:t>;</a:t>
            </a:r>
          </a:p>
        </p:txBody>
      </p:sp>
      <p:sp>
        <p:nvSpPr>
          <p:cNvPr id="7" name="Slide Number Placeholder 3"/>
          <p:cNvSpPr>
            <a:spLocks noGrp="1"/>
          </p:cNvSpPr>
          <p:nvPr>
            <p:ph type="sldNum" sz="quarter" idx="11"/>
          </p:nvPr>
        </p:nvSpPr>
        <p:spPr>
          <a:xfrm>
            <a:off x="-1" y="6420022"/>
            <a:ext cx="550863" cy="228600"/>
          </a:xfrm>
        </p:spPr>
        <p:txBody>
          <a:bodyPr/>
          <a:lstStyle/>
          <a:p>
            <a:fld id="{271031BA-9959-4FE2-909F-37D65262A7B4}" type="slidenum">
              <a:rPr lang="en-US" smtClean="0"/>
              <a:pPr/>
              <a:t>77</a:t>
            </a:fld>
            <a:endParaRPr lang="en-US" dirty="0"/>
          </a:p>
        </p:txBody>
      </p:sp>
    </p:spTree>
    <p:extLst>
      <p:ext uri="{BB962C8B-B14F-4D97-AF65-F5344CB8AC3E}">
        <p14:creationId xmlns:p14="http://schemas.microsoft.com/office/powerpoint/2010/main" val="38626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Краткие итоги</a:t>
            </a:r>
            <a:endParaRPr lang="en-GB" dirty="0"/>
          </a:p>
        </p:txBody>
      </p:sp>
      <p:sp>
        <p:nvSpPr>
          <p:cNvPr id="37891" name="Content Placeholder 2"/>
          <p:cNvSpPr>
            <a:spLocks noGrp="1"/>
          </p:cNvSpPr>
          <p:nvPr>
            <p:ph idx="1"/>
          </p:nvPr>
        </p:nvSpPr>
        <p:spPr>
          <a:xfrm>
            <a:off x="380770" y="1371600"/>
            <a:ext cx="8363938" cy="4210383"/>
          </a:xfrm>
        </p:spPr>
        <p:txBody>
          <a:bodyPr/>
          <a:lstStyle/>
          <a:p>
            <a:r>
              <a:rPr lang="ru-RU" dirty="0" smtClean="0"/>
              <a:t>Для управления игровыми объектами можно использовать акселерометр</a:t>
            </a:r>
            <a:endParaRPr lang="en-GB" dirty="0" smtClean="0"/>
          </a:p>
          <a:p>
            <a:r>
              <a:rPr lang="ru-RU" dirty="0" smtClean="0"/>
              <a:t>Приложения </a:t>
            </a:r>
            <a:r>
              <a:rPr lang="en-GB" dirty="0" smtClean="0"/>
              <a:t>XNA </a:t>
            </a:r>
            <a:r>
              <a:rPr lang="ru-RU" dirty="0" smtClean="0"/>
              <a:t>и</a:t>
            </a:r>
            <a:r>
              <a:rPr lang="en-GB" dirty="0" smtClean="0"/>
              <a:t> Silverlight </a:t>
            </a:r>
            <a:r>
              <a:rPr lang="ru-RU" dirty="0" smtClean="0"/>
              <a:t>могут воспроизводить звуковые эффекты, используя встроенные библиотеки</a:t>
            </a:r>
            <a:endParaRPr lang="en-GB" dirty="0" smtClean="0"/>
          </a:p>
          <a:p>
            <a:r>
              <a:rPr lang="ru-RU" dirty="0"/>
              <a:t>Приложения для </a:t>
            </a:r>
            <a:r>
              <a:rPr lang="en-GB" dirty="0"/>
              <a:t>Windows Phone</a:t>
            </a:r>
            <a:r>
              <a:rPr lang="ru-RU" dirty="0"/>
              <a:t> могут использовать различные режимы ориентации экрана</a:t>
            </a:r>
            <a:endParaRPr lang="en-GB" dirty="0"/>
          </a:p>
        </p:txBody>
      </p:sp>
      <p:sp>
        <p:nvSpPr>
          <p:cNvPr id="13" name="Slide Number Placeholder 3"/>
          <p:cNvSpPr>
            <a:spLocks noGrp="1"/>
          </p:cNvSpPr>
          <p:nvPr>
            <p:ph type="sldNum" sz="quarter" idx="4294967295"/>
          </p:nvPr>
        </p:nvSpPr>
        <p:spPr>
          <a:xfrm>
            <a:off x="-1" y="6420022"/>
            <a:ext cx="550863" cy="228600"/>
          </a:xfrm>
          <a:prstGeom prst="rect">
            <a:avLst/>
          </a:prstGeom>
        </p:spPr>
        <p:txBody>
          <a:bodyPr/>
          <a:lstStyle/>
          <a:p>
            <a:pPr algn="r"/>
            <a:fld id="{271031BA-9959-4FE2-909F-37D65262A7B4}" type="slidenum">
              <a:rPr lang="en-US" sz="900" smtClean="0">
                <a:solidFill>
                  <a:srgbClr val="FF0000"/>
                </a:solidFill>
              </a:rPr>
              <a:pPr algn="r"/>
              <a:t>78</a:t>
            </a:fld>
            <a:endParaRPr lang="en-US" sz="900" dirty="0">
              <a:solidFill>
                <a:srgbClr val="FF0000"/>
              </a:solidFill>
            </a:endParaRPr>
          </a:p>
        </p:txBody>
      </p:sp>
    </p:spTree>
    <p:extLst>
      <p:ext uri="{BB962C8B-B14F-4D97-AF65-F5344CB8AC3E}">
        <p14:creationId xmlns:p14="http://schemas.microsoft.com/office/powerpoint/2010/main" val="85404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7</a:t>
            </a:r>
            <a:r>
              <a:rPr lang="en-GB" dirty="0" smtClean="0"/>
              <a:t>.4</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Совместное использование </a:t>
            </a:r>
            <a:r>
              <a:rPr lang="en-GB" dirty="0"/>
              <a:t>XNA</a:t>
            </a:r>
            <a:r>
              <a:rPr lang="ru-RU" dirty="0"/>
              <a:t> и </a:t>
            </a:r>
            <a:r>
              <a:rPr lang="en-GB" dirty="0"/>
              <a:t>Silverlight</a:t>
            </a:r>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solidFill>
                  <a:schemeClr val="tx1"/>
                </a:soli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79</a:t>
            </a:fld>
            <a:endParaRPr lang="en-US" dirty="0"/>
          </a:p>
        </p:txBody>
      </p:sp>
    </p:spTree>
    <p:extLst>
      <p:ext uri="{BB962C8B-B14F-4D97-AF65-F5344CB8AC3E}">
        <p14:creationId xmlns:p14="http://schemas.microsoft.com/office/powerpoint/2010/main" val="346948343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pPr>
              <a:defRPr/>
            </a:pPr>
            <a:r>
              <a:rPr lang="ru-RU" dirty="0" smtClean="0"/>
              <a:t>Методы класса </a:t>
            </a:r>
            <a:r>
              <a:rPr lang="en-GB" dirty="0" smtClean="0"/>
              <a:t>XNA Game</a:t>
            </a:r>
            <a:endParaRPr lang="en-GB" dirty="0"/>
          </a:p>
        </p:txBody>
      </p:sp>
      <p:sp>
        <p:nvSpPr>
          <p:cNvPr id="17413" name="Rectangle 4"/>
          <p:cNvSpPr>
            <a:spLocks noChangeArrowheads="1"/>
          </p:cNvSpPr>
          <p:nvPr/>
        </p:nvSpPr>
        <p:spPr bwMode="invGray">
          <a:xfrm>
            <a:off x="514350" y="1238250"/>
            <a:ext cx="8105775" cy="48514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dirty="0">
                <a:solidFill>
                  <a:srgbClr val="0000FF"/>
                </a:solidFill>
                <a:latin typeface="Consolas"/>
              </a:rPr>
              <a:t>partial</a:t>
            </a:r>
            <a:r>
              <a:rPr lang="en-GB" dirty="0">
                <a:solidFill>
                  <a:prstClr val="black"/>
                </a:solidFill>
                <a:latin typeface="Consolas"/>
              </a:rPr>
              <a:t> </a:t>
            </a:r>
            <a:r>
              <a:rPr lang="en-GB" dirty="0">
                <a:solidFill>
                  <a:srgbClr val="0000FF"/>
                </a:solidFill>
                <a:latin typeface="Consolas"/>
              </a:rPr>
              <a:t>class</a:t>
            </a:r>
            <a:r>
              <a:rPr lang="en-GB" dirty="0">
                <a:solidFill>
                  <a:prstClr val="black"/>
                </a:solidFill>
                <a:latin typeface="Consolas"/>
              </a:rPr>
              <a:t> </a:t>
            </a:r>
            <a:r>
              <a:rPr lang="en-GB" dirty="0" err="1">
                <a:solidFill>
                  <a:srgbClr val="2B91AF"/>
                </a:solidFill>
                <a:latin typeface="Consolas"/>
              </a:rPr>
              <a:t>PongGame</a:t>
            </a:r>
            <a:r>
              <a:rPr lang="en-GB" dirty="0">
                <a:solidFill>
                  <a:prstClr val="black"/>
                </a:solidFill>
                <a:latin typeface="Consolas"/>
              </a:rPr>
              <a:t> : </a:t>
            </a:r>
            <a:r>
              <a:rPr lang="en-GB" dirty="0" err="1">
                <a:solidFill>
                  <a:prstClr val="black"/>
                </a:solidFill>
                <a:latin typeface="Consolas"/>
              </a:rPr>
              <a:t>Microsoft.Xna.Framework.</a:t>
            </a:r>
            <a:r>
              <a:rPr lang="en-GB" dirty="0" err="1">
                <a:solidFill>
                  <a:srgbClr val="2B91AF"/>
                </a:solidFill>
                <a:latin typeface="Consolas"/>
              </a:rPr>
              <a:t>Game</a:t>
            </a:r>
            <a:endParaRPr lang="en-GB" dirty="0">
              <a:solidFill>
                <a:prstClr val="black"/>
              </a:solidFill>
              <a:latin typeface="Consolas"/>
            </a:endParaRPr>
          </a:p>
          <a:p>
            <a:r>
              <a:rPr lang="en-GB" dirty="0">
                <a:solidFill>
                  <a:prstClr val="black"/>
                </a:solidFill>
                <a:latin typeface="Consolas"/>
              </a:rPr>
              <a:t>{</a:t>
            </a:r>
          </a:p>
          <a:p>
            <a:endParaRPr lang="en-GB" dirty="0">
              <a:solidFill>
                <a:prstClr val="black"/>
              </a:solidFill>
              <a:latin typeface="Consolas"/>
            </a:endParaRPr>
          </a:p>
          <a:p>
            <a:r>
              <a:rPr lang="en-GB" dirty="0">
                <a:solidFill>
                  <a:prstClr val="black"/>
                </a:solidFill>
                <a:latin typeface="Consolas"/>
              </a:rPr>
              <a:t>    </a:t>
            </a:r>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a:t>
            </a:r>
            <a:r>
              <a:rPr lang="en-GB" dirty="0" err="1">
                <a:solidFill>
                  <a:prstClr val="black"/>
                </a:solidFill>
                <a:latin typeface="Consolas"/>
              </a:rPr>
              <a:t>LoadContent</a:t>
            </a:r>
            <a:endParaRPr lang="en-GB" dirty="0">
              <a:solidFill>
                <a:prstClr val="black"/>
              </a:solidFill>
              <a:latin typeface="Consolas"/>
            </a:endParaRPr>
          </a:p>
          <a:p>
            <a:r>
              <a:rPr lang="en-GB" dirty="0">
                <a:solidFill>
                  <a:prstClr val="black"/>
                </a:solidFill>
                <a:latin typeface="Consolas"/>
              </a:rPr>
              <a:t>                              (</a:t>
            </a:r>
            <a:r>
              <a:rPr lang="en-GB" dirty="0">
                <a:solidFill>
                  <a:srgbClr val="0000FF"/>
                </a:solidFill>
                <a:latin typeface="Consolas"/>
              </a:rPr>
              <a:t>bool</a:t>
            </a:r>
            <a:r>
              <a:rPr lang="en-GB" dirty="0">
                <a:solidFill>
                  <a:prstClr val="black"/>
                </a:solidFill>
                <a:latin typeface="Consolas"/>
              </a:rPr>
              <a:t> </a:t>
            </a:r>
            <a:r>
              <a:rPr lang="en-GB" dirty="0" err="1">
                <a:solidFill>
                  <a:prstClr val="black"/>
                </a:solidFill>
                <a:latin typeface="Consolas"/>
              </a:rPr>
              <a:t>loadAllContent</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p>
          <a:p>
            <a:endParaRPr lang="en-GB" dirty="0">
              <a:solidFill>
                <a:prstClr val="black"/>
              </a:solidFill>
              <a:latin typeface="Consolas"/>
            </a:endParaRPr>
          </a:p>
          <a:p>
            <a:r>
              <a:rPr lang="en-GB" dirty="0">
                <a:solidFill>
                  <a:prstClr val="black"/>
                </a:solidFill>
                <a:latin typeface="Consolas"/>
              </a:rPr>
              <a:t>    </a:t>
            </a:r>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Update(</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p>
          <a:p>
            <a:r>
              <a:rPr lang="en-GB" dirty="0">
                <a:solidFill>
                  <a:prstClr val="black"/>
                </a:solidFill>
                <a:latin typeface="Consolas"/>
              </a:rPr>
              <a:t>    </a:t>
            </a:r>
            <a:r>
              <a:rPr lang="en-GB" dirty="0">
                <a:solidFill>
                  <a:srgbClr val="0000FF"/>
                </a:solidFill>
                <a:latin typeface="Consolas"/>
              </a:rPr>
              <a:t>protected</a:t>
            </a:r>
            <a:r>
              <a:rPr lang="en-GB" dirty="0">
                <a:solidFill>
                  <a:prstClr val="black"/>
                </a:solidFill>
                <a:latin typeface="Consolas"/>
              </a:rPr>
              <a:t> </a:t>
            </a:r>
            <a:r>
              <a:rPr lang="en-GB" dirty="0">
                <a:solidFill>
                  <a:srgbClr val="0000FF"/>
                </a:solidFill>
                <a:latin typeface="Consolas"/>
              </a:rPr>
              <a:t>override</a:t>
            </a:r>
            <a:r>
              <a:rPr lang="en-GB" dirty="0">
                <a:solidFill>
                  <a:prstClr val="black"/>
                </a:solidFill>
                <a:latin typeface="Consolas"/>
              </a:rPr>
              <a:t> </a:t>
            </a:r>
            <a:r>
              <a:rPr lang="en-GB" dirty="0">
                <a:solidFill>
                  <a:srgbClr val="0000FF"/>
                </a:solidFill>
                <a:latin typeface="Consolas"/>
              </a:rPr>
              <a:t>void</a:t>
            </a:r>
            <a:r>
              <a:rPr lang="en-GB" dirty="0">
                <a:solidFill>
                  <a:prstClr val="black"/>
                </a:solidFill>
                <a:latin typeface="Consolas"/>
              </a:rPr>
              <a:t> Draw(</a:t>
            </a:r>
            <a:r>
              <a:rPr lang="en-GB" dirty="0" err="1">
                <a:solidFill>
                  <a:srgbClr val="2B91AF"/>
                </a:solidFill>
                <a:latin typeface="Consolas"/>
              </a:rPr>
              <a:t>GameTime</a:t>
            </a:r>
            <a:r>
              <a:rPr lang="en-GB" dirty="0">
                <a:solidFill>
                  <a:prstClr val="black"/>
                </a:solidFill>
                <a:latin typeface="Consolas"/>
              </a:rPr>
              <a:t> </a:t>
            </a:r>
            <a:r>
              <a:rPr lang="en-GB" dirty="0" err="1">
                <a:solidFill>
                  <a:prstClr val="black"/>
                </a:solidFill>
                <a:latin typeface="Consolas"/>
              </a:rPr>
              <a:t>gameTime</a:t>
            </a:r>
            <a:r>
              <a:rPr lang="en-GB" dirty="0">
                <a:solidFill>
                  <a:prstClr val="black"/>
                </a:solidFill>
                <a:latin typeface="Consolas"/>
              </a:rPr>
              <a:t>)</a:t>
            </a:r>
          </a:p>
          <a:p>
            <a:r>
              <a:rPr lang="en-GB" dirty="0">
                <a:solidFill>
                  <a:prstClr val="black"/>
                </a:solidFill>
                <a:latin typeface="Consolas"/>
              </a:rPr>
              <a:t>    {</a:t>
            </a:r>
          </a:p>
          <a:p>
            <a:r>
              <a:rPr lang="en-GB" dirty="0">
                <a:solidFill>
                  <a:prstClr val="black"/>
                </a:solidFill>
                <a:latin typeface="Consolas"/>
              </a:rPr>
              <a:t>    }</a:t>
            </a:r>
          </a:p>
          <a:p>
            <a:r>
              <a:rPr lang="en-GB" dirty="0">
                <a:solidFill>
                  <a:prstClr val="black"/>
                </a:solidFill>
                <a:latin typeface="Consolas"/>
              </a:rPr>
              <a:t>}</a:t>
            </a:r>
          </a:p>
          <a:p>
            <a:endParaRPr lang="en-GB" dirty="0">
              <a:solidFill>
                <a:prstClr val="black"/>
              </a:solidFill>
              <a:latin typeface="Consolas"/>
            </a:endParaRP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a:t>
            </a:fld>
            <a:endParaRPr lang="en-US" dirty="0"/>
          </a:p>
        </p:txBody>
      </p:sp>
    </p:spTree>
    <p:extLst>
      <p:ext uri="{BB962C8B-B14F-4D97-AF65-F5344CB8AC3E}">
        <p14:creationId xmlns:p14="http://schemas.microsoft.com/office/powerpoint/2010/main" val="3752181190"/>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434786"/>
          </a:xfrm>
        </p:spPr>
        <p:txBody>
          <a:bodyPr>
            <a:spAutoFit/>
          </a:bodyPr>
          <a:lstStyle/>
          <a:p>
            <a:r>
              <a:rPr lang="ru-RU" dirty="0" smtClean="0"/>
              <a:t>Создание комбинированных проектов</a:t>
            </a:r>
            <a:endParaRPr lang="en-GB" dirty="0" smtClean="0"/>
          </a:p>
          <a:p>
            <a:r>
              <a:rPr lang="ru-RU" dirty="0" smtClean="0"/>
              <a:t>Использование </a:t>
            </a:r>
            <a:r>
              <a:rPr lang="en-GB" dirty="0" smtClean="0"/>
              <a:t>XNA </a:t>
            </a:r>
            <a:r>
              <a:rPr lang="ru-RU" dirty="0" smtClean="0"/>
              <a:t>в проекте</a:t>
            </a:r>
            <a:r>
              <a:rPr lang="en-GB" dirty="0" smtClean="0"/>
              <a:t> Silverlight</a:t>
            </a:r>
          </a:p>
          <a:p>
            <a:r>
              <a:rPr lang="ru-RU" dirty="0" smtClean="0"/>
              <a:t>Переход на страницу игры</a:t>
            </a:r>
            <a:r>
              <a:rPr lang="en-GB" dirty="0" smtClean="0"/>
              <a:t> XNA</a:t>
            </a:r>
          </a:p>
          <a:p>
            <a:r>
              <a:rPr lang="ru-RU" dirty="0" smtClean="0"/>
              <a:t>Игровой движок</a:t>
            </a:r>
            <a:r>
              <a:rPr lang="en-GB" dirty="0" smtClean="0"/>
              <a:t> XNA </a:t>
            </a:r>
            <a:r>
              <a:rPr lang="ru-RU" dirty="0" smtClean="0"/>
              <a:t>в</a:t>
            </a:r>
            <a:r>
              <a:rPr lang="en-GB" dirty="0" smtClean="0"/>
              <a:t> Silverlight</a:t>
            </a:r>
          </a:p>
          <a:p>
            <a:r>
              <a:rPr lang="ru-RU" dirty="0" smtClean="0"/>
              <a:t>Совместное использование элементов</a:t>
            </a:r>
            <a:r>
              <a:rPr lang="en-GB" dirty="0" smtClean="0"/>
              <a:t> XNA </a:t>
            </a:r>
            <a:r>
              <a:rPr lang="ru-RU" dirty="0" smtClean="0"/>
              <a:t>и </a:t>
            </a:r>
            <a:r>
              <a:rPr lang="en-GB" dirty="0" smtClean="0"/>
              <a:t>Silverlight </a:t>
            </a:r>
            <a:r>
              <a:rPr lang="ru-RU" dirty="0" smtClean="0"/>
              <a:t>на одной странице</a:t>
            </a:r>
            <a:endParaRPr lang="en-GB" dirty="0" smtClean="0"/>
          </a:p>
        </p:txBody>
      </p:sp>
      <p:sp>
        <p:nvSpPr>
          <p:cNvPr id="5" name="Slide Number Placeholder 3"/>
          <p:cNvSpPr>
            <a:spLocks noGrp="1"/>
          </p:cNvSpPr>
          <p:nvPr>
            <p:ph type="sldNum" sz="quarter" idx="4294967295"/>
          </p:nvPr>
        </p:nvSpPr>
        <p:spPr>
          <a:xfrm>
            <a:off x="-1" y="6420022"/>
            <a:ext cx="550863" cy="228600"/>
          </a:xfrm>
          <a:prstGeom prst="rect">
            <a:avLst/>
          </a:prstGeom>
        </p:spPr>
        <p:txBody>
          <a:bodyPr/>
          <a:lstStyle/>
          <a:p>
            <a:pPr algn="r"/>
            <a:fld id="{271031BA-9959-4FE2-909F-37D65262A7B4}" type="slidenum">
              <a:rPr lang="en-US" sz="900" smtClean="0">
                <a:solidFill>
                  <a:srgbClr val="FF0000"/>
                </a:solidFill>
              </a:rPr>
              <a:pPr algn="r"/>
              <a:t>80</a:t>
            </a:fld>
            <a:endParaRPr lang="en-US" sz="900" dirty="0">
              <a:solidFill>
                <a:srgbClr val="FF0000"/>
              </a:solidFill>
            </a:endParaRPr>
          </a:p>
        </p:txBody>
      </p:sp>
    </p:spTree>
    <p:extLst>
      <p:ext uri="{BB962C8B-B14F-4D97-AF65-F5344CB8AC3E}">
        <p14:creationId xmlns:p14="http://schemas.microsoft.com/office/powerpoint/2010/main" val="737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en-GB" dirty="0" smtClean="0"/>
              <a:t>XNA </a:t>
            </a:r>
            <a:r>
              <a:rPr lang="ru-RU" dirty="0" smtClean="0"/>
              <a:t>и</a:t>
            </a:r>
            <a:r>
              <a:rPr lang="en-GB" dirty="0" smtClean="0"/>
              <a:t> Silverlight</a:t>
            </a:r>
            <a:endParaRPr lang="en-GB" dirty="0"/>
          </a:p>
        </p:txBody>
      </p:sp>
      <p:sp>
        <p:nvSpPr>
          <p:cNvPr id="3" name="Content Placeholder 2"/>
          <p:cNvSpPr>
            <a:spLocks noGrp="1"/>
          </p:cNvSpPr>
          <p:nvPr>
            <p:ph idx="1"/>
          </p:nvPr>
        </p:nvSpPr>
        <p:spPr>
          <a:xfrm>
            <a:off x="380770" y="1343464"/>
            <a:ext cx="8363938" cy="4819781"/>
          </a:xfrm>
        </p:spPr>
        <p:txBody>
          <a:bodyPr/>
          <a:lstStyle/>
          <a:p>
            <a:r>
              <a:rPr lang="ru-RU" dirty="0" smtClean="0"/>
              <a:t>Можно создавать проекты, в которых совместно используются</a:t>
            </a:r>
            <a:r>
              <a:rPr lang="en-GB" dirty="0" smtClean="0"/>
              <a:t> XNA </a:t>
            </a:r>
            <a:r>
              <a:rPr lang="ru-RU" dirty="0" smtClean="0"/>
              <a:t>и</a:t>
            </a:r>
            <a:r>
              <a:rPr lang="en-GB" dirty="0" smtClean="0"/>
              <a:t> Silverlight</a:t>
            </a:r>
          </a:p>
          <a:p>
            <a:r>
              <a:rPr lang="en-GB" dirty="0" smtClean="0"/>
              <a:t>XNA </a:t>
            </a:r>
            <a:r>
              <a:rPr lang="ru-RU" dirty="0" smtClean="0"/>
              <a:t>выполняется внутри страницы</a:t>
            </a:r>
            <a:r>
              <a:rPr lang="en-GB" dirty="0" smtClean="0"/>
              <a:t> Silverlight</a:t>
            </a:r>
          </a:p>
          <a:p>
            <a:r>
              <a:rPr lang="en-GB" dirty="0" smtClean="0"/>
              <a:t>XNA</a:t>
            </a:r>
            <a:r>
              <a:rPr lang="ru-RU" dirty="0" smtClean="0"/>
              <a:t> удобнее использовать для создания игрового процесса, а</a:t>
            </a:r>
            <a:r>
              <a:rPr lang="en-GB" dirty="0" smtClean="0"/>
              <a:t> Silverlight </a:t>
            </a:r>
            <a:r>
              <a:rPr lang="ru-RU" dirty="0" smtClean="0"/>
              <a:t>—</a:t>
            </a:r>
            <a:br>
              <a:rPr lang="ru-RU" dirty="0" smtClean="0"/>
            </a:br>
            <a:r>
              <a:rPr lang="ru-RU" dirty="0" smtClean="0"/>
              <a:t>для создания интерфейса приложения</a:t>
            </a:r>
            <a:endParaRPr lang="en-GB" dirty="0" smtClean="0"/>
          </a:p>
          <a:p>
            <a:r>
              <a:rPr lang="ru-RU" dirty="0" smtClean="0"/>
              <a:t>Также можно размещать элементы </a:t>
            </a:r>
            <a:r>
              <a:rPr lang="en-US" dirty="0" smtClean="0"/>
              <a:t>Silverlight </a:t>
            </a:r>
            <a:r>
              <a:rPr lang="ru-RU" dirty="0" smtClean="0"/>
              <a:t>на экране игры </a:t>
            </a:r>
            <a:r>
              <a:rPr lang="en-US" dirty="0" smtClean="0"/>
              <a:t>XNA</a:t>
            </a:r>
            <a:endParaRPr lang="ru-RU" dirty="0" smtClean="0"/>
          </a:p>
        </p:txBody>
      </p:sp>
      <p:sp>
        <p:nvSpPr>
          <p:cNvPr id="7" name="Slide Number Placeholder 3"/>
          <p:cNvSpPr txBox="1">
            <a:spLocks/>
          </p:cNvSpPr>
          <p:nvPr/>
        </p:nvSpPr>
        <p:spPr>
          <a:xfrm>
            <a:off x="-1" y="6420022"/>
            <a:ext cx="550863" cy="228600"/>
          </a:xfrm>
          <a:prstGeom prst="rect">
            <a:avLst/>
          </a:prstGeom>
        </p:spPr>
        <p:txBody>
          <a:bodyPr vert="horz" lIns="0" tIns="0" rIns="0" bIns="0" rtlCol="0" anchor="ctr"/>
          <a:lstStyle>
            <a:defPPr>
              <a:defRPr lang="en-US"/>
            </a:defPPr>
            <a:lvl1pPr marL="0" algn="r" defTabSz="914363" rtl="0" eaLnBrk="1" latinLnBrk="0" hangingPunct="1">
              <a:defRPr sz="900" kern="1200">
                <a:solidFill>
                  <a:srgbClr val="FF0000"/>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71031BA-9959-4FE2-909F-37D65262A7B4}" type="slidenum">
              <a:rPr lang="en-US" smtClean="0"/>
              <a:pPr/>
              <a:t>81</a:t>
            </a:fld>
            <a:endParaRPr lang="en-US" dirty="0"/>
          </a:p>
        </p:txBody>
      </p:sp>
    </p:spTree>
    <p:extLst>
      <p:ext uri="{BB962C8B-B14F-4D97-AF65-F5344CB8AC3E}">
        <p14:creationId xmlns:p14="http://schemas.microsoft.com/office/powerpoint/2010/main" val="44099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Комбинированное решение</a:t>
            </a:r>
            <a:endParaRPr lang="en-GB" dirty="0"/>
          </a:p>
        </p:txBody>
      </p:sp>
      <p:sp>
        <p:nvSpPr>
          <p:cNvPr id="3" name="Content Placeholder 2"/>
          <p:cNvSpPr>
            <a:spLocks noGrp="1"/>
          </p:cNvSpPr>
          <p:nvPr>
            <p:ph idx="1"/>
          </p:nvPr>
        </p:nvSpPr>
        <p:spPr>
          <a:xfrm>
            <a:off x="381000" y="1447800"/>
            <a:ext cx="8248650" cy="4838248"/>
          </a:xfrm>
        </p:spPr>
        <p:txBody>
          <a:bodyPr/>
          <a:lstStyle/>
          <a:p>
            <a:r>
              <a:rPr lang="ru-RU" dirty="0" smtClean="0"/>
              <a:t>Комбинированное решение </a:t>
            </a:r>
            <a:r>
              <a:rPr lang="en-US" dirty="0" smtClean="0"/>
              <a:t>Silverlight </a:t>
            </a:r>
            <a:r>
              <a:rPr lang="ru-RU" dirty="0" smtClean="0"/>
              <a:t>и </a:t>
            </a:r>
            <a:r>
              <a:rPr lang="en-US" dirty="0" smtClean="0"/>
              <a:t>XNA </a:t>
            </a:r>
            <a:r>
              <a:rPr lang="ru-RU" dirty="0" smtClean="0"/>
              <a:t>содержит три проекта</a:t>
            </a:r>
            <a:endParaRPr lang="en-GB" dirty="0" smtClean="0"/>
          </a:p>
          <a:p>
            <a:pPr lvl="1"/>
            <a:r>
              <a:rPr lang="ru-RU" dirty="0" smtClean="0"/>
              <a:t>проект </a:t>
            </a:r>
            <a:r>
              <a:rPr lang="en-GB" dirty="0" smtClean="0"/>
              <a:t>Silverlight</a:t>
            </a:r>
          </a:p>
          <a:p>
            <a:pPr lvl="1"/>
            <a:r>
              <a:rPr lang="ru-RU" dirty="0" smtClean="0"/>
              <a:t>библиотека</a:t>
            </a:r>
            <a:r>
              <a:rPr lang="en-GB" dirty="0" smtClean="0"/>
              <a:t> XNA</a:t>
            </a:r>
          </a:p>
          <a:p>
            <a:pPr lvl="1"/>
            <a:r>
              <a:rPr lang="ru-RU" dirty="0" smtClean="0"/>
              <a:t>игровой контент</a:t>
            </a:r>
            <a:endParaRPr lang="en-GB" dirty="0" smtClean="0"/>
          </a:p>
          <a:p>
            <a:r>
              <a:rPr lang="ru-RU" dirty="0" smtClean="0"/>
              <a:t>Эти проекты автоматически создаёт</a:t>
            </a:r>
            <a:r>
              <a:rPr lang="en-GB" dirty="0" smtClean="0"/>
              <a:t> Visual Studio</a:t>
            </a:r>
            <a:endParaRPr lang="ru-RU" dirty="0" smtClean="0"/>
          </a:p>
          <a:p>
            <a:r>
              <a:rPr lang="ru-RU" dirty="0" smtClean="0"/>
              <a:t>Главным проектом является проект </a:t>
            </a:r>
            <a:r>
              <a:rPr lang="en-US" dirty="0" smtClean="0"/>
              <a:t>Silverlight</a:t>
            </a:r>
            <a:endParaRPr lang="en-GB" dirty="0"/>
          </a:p>
        </p:txBody>
      </p:sp>
      <p:sp>
        <p:nvSpPr>
          <p:cNvPr id="6" name="Slide Number Placeholder 3"/>
          <p:cNvSpPr txBox="1">
            <a:spLocks/>
          </p:cNvSpPr>
          <p:nvPr/>
        </p:nvSpPr>
        <p:spPr>
          <a:xfrm>
            <a:off x="-1" y="6420022"/>
            <a:ext cx="550863" cy="228600"/>
          </a:xfrm>
          <a:prstGeom prst="rect">
            <a:avLst/>
          </a:prstGeom>
        </p:spPr>
        <p:txBody>
          <a:bodyPr vert="horz" lIns="0" tIns="0" rIns="0" bIns="0" rtlCol="0" anchor="ctr"/>
          <a:lstStyle>
            <a:defPPr>
              <a:defRPr lang="en-US"/>
            </a:defPPr>
            <a:lvl1pPr marL="0" algn="r" defTabSz="914363" rtl="0" eaLnBrk="1" latinLnBrk="0" hangingPunct="1">
              <a:defRPr sz="900" kern="1200">
                <a:solidFill>
                  <a:srgbClr val="FF0000"/>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71031BA-9959-4FE2-909F-37D65262A7B4}" type="slidenum">
              <a:rPr lang="en-US" smtClean="0"/>
              <a:pPr/>
              <a:t>82</a:t>
            </a:fld>
            <a:endParaRPr lang="en-US" dirty="0"/>
          </a:p>
        </p:txBody>
      </p:sp>
    </p:spTree>
    <p:extLst>
      <p:ext uri="{BB962C8B-B14F-4D97-AF65-F5344CB8AC3E}">
        <p14:creationId xmlns:p14="http://schemas.microsoft.com/office/powerpoint/2010/main" val="172076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Страница игры</a:t>
            </a:r>
            <a:r>
              <a:rPr lang="en-GB" dirty="0" smtClean="0"/>
              <a:t> XNA</a:t>
            </a:r>
            <a:endParaRPr lang="en-GB" dirty="0"/>
          </a:p>
        </p:txBody>
      </p:sp>
      <p:sp>
        <p:nvSpPr>
          <p:cNvPr id="3" name="Content Placeholder 2"/>
          <p:cNvSpPr>
            <a:spLocks noGrp="1"/>
          </p:cNvSpPr>
          <p:nvPr>
            <p:ph idx="1"/>
          </p:nvPr>
        </p:nvSpPr>
        <p:spPr>
          <a:xfrm>
            <a:off x="381000" y="1371600"/>
            <a:ext cx="8191500" cy="3213187"/>
          </a:xfrm>
        </p:spPr>
        <p:txBody>
          <a:bodyPr/>
          <a:lstStyle/>
          <a:p>
            <a:r>
              <a:rPr lang="ru-RU" dirty="0" smtClean="0"/>
              <a:t>Игра</a:t>
            </a:r>
            <a:r>
              <a:rPr lang="en-GB" dirty="0" smtClean="0"/>
              <a:t> XNA </a:t>
            </a:r>
            <a:r>
              <a:rPr lang="ru-RU" dirty="0" smtClean="0"/>
              <a:t>работает</a:t>
            </a:r>
            <a:r>
              <a:rPr lang="en-US" dirty="0" smtClean="0"/>
              <a:t> </a:t>
            </a:r>
            <a:r>
              <a:rPr lang="ru-RU" dirty="0" smtClean="0"/>
              <a:t>на одной из страниц </a:t>
            </a:r>
            <a:r>
              <a:rPr lang="en-US" dirty="0" smtClean="0"/>
              <a:t>Silverlight</a:t>
            </a:r>
            <a:r>
              <a:rPr lang="ru-RU" dirty="0" smtClean="0"/>
              <a:t>, которая является частью проекта</a:t>
            </a:r>
            <a:endParaRPr lang="en-GB" dirty="0" smtClean="0"/>
          </a:p>
          <a:p>
            <a:r>
              <a:rPr lang="ru-RU" dirty="0" smtClean="0"/>
              <a:t>При переходе на эту страницу игра запускается</a:t>
            </a:r>
            <a:endParaRPr lang="en-GB" dirty="0" smtClean="0"/>
          </a:p>
          <a:p>
            <a:r>
              <a:rPr lang="ru-RU" dirty="0" smtClean="0"/>
              <a:t>При этом</a:t>
            </a:r>
            <a:r>
              <a:rPr lang="en-GB" dirty="0" smtClean="0"/>
              <a:t>, </a:t>
            </a:r>
            <a:r>
              <a:rPr lang="ru-RU" dirty="0" smtClean="0"/>
              <a:t>система </a:t>
            </a:r>
            <a:r>
              <a:rPr lang="en-GB" dirty="0" smtClean="0"/>
              <a:t>Silverlight </a:t>
            </a:r>
            <a:r>
              <a:rPr lang="ru-RU" dirty="0" smtClean="0"/>
              <a:t>продолжает быть активной и обрабатывать события</a:t>
            </a:r>
            <a:endParaRPr lang="en-GB" dirty="0"/>
          </a:p>
        </p:txBody>
      </p:sp>
      <p:sp>
        <p:nvSpPr>
          <p:cNvPr id="6" name="Slide Number Placeholder 3"/>
          <p:cNvSpPr txBox="1">
            <a:spLocks/>
          </p:cNvSpPr>
          <p:nvPr/>
        </p:nvSpPr>
        <p:spPr>
          <a:xfrm>
            <a:off x="-1" y="6420022"/>
            <a:ext cx="550863" cy="228600"/>
          </a:xfrm>
          <a:prstGeom prst="rect">
            <a:avLst/>
          </a:prstGeom>
        </p:spPr>
        <p:txBody>
          <a:bodyPr vert="horz" lIns="0" tIns="0" rIns="0" bIns="0" rtlCol="0" anchor="ctr"/>
          <a:lstStyle>
            <a:defPPr>
              <a:defRPr lang="en-US"/>
            </a:defPPr>
            <a:lvl1pPr marL="0" algn="r" defTabSz="914363" rtl="0" eaLnBrk="1" latinLnBrk="0" hangingPunct="1">
              <a:defRPr sz="900" kern="1200">
                <a:solidFill>
                  <a:srgbClr val="FF0000"/>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271031BA-9959-4FE2-909F-37D65262A7B4}" type="slidenum">
              <a:rPr lang="en-US" smtClean="0"/>
              <a:pPr/>
              <a:t>83</a:t>
            </a:fld>
            <a:endParaRPr lang="en-US" dirty="0"/>
          </a:p>
        </p:txBody>
      </p:sp>
    </p:spTree>
    <p:extLst>
      <p:ext uri="{BB962C8B-B14F-4D97-AF65-F5344CB8AC3E}">
        <p14:creationId xmlns:p14="http://schemas.microsoft.com/office/powerpoint/2010/main" val="6672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Переход на страницу игры</a:t>
            </a:r>
            <a:endParaRPr lang="en-GB" dirty="0"/>
          </a:p>
        </p:txBody>
      </p:sp>
      <p:sp>
        <p:nvSpPr>
          <p:cNvPr id="6" name="Text Placeholder 5"/>
          <p:cNvSpPr>
            <a:spLocks noGrp="1"/>
          </p:cNvSpPr>
          <p:nvPr>
            <p:ph idx="1"/>
          </p:nvPr>
        </p:nvSpPr>
        <p:spPr>
          <a:xfrm>
            <a:off x="438480" y="3620072"/>
            <a:ext cx="8382000" cy="2640052"/>
          </a:xfrm>
        </p:spPr>
        <p:txBody>
          <a:bodyPr>
            <a:noAutofit/>
          </a:bodyPr>
          <a:lstStyle/>
          <a:p>
            <a:r>
              <a:rPr lang="ru-RU" dirty="0" smtClean="0"/>
              <a:t>Это код обработчика нажатия на кнопку, который находится в файле</a:t>
            </a:r>
            <a:r>
              <a:rPr lang="en-GB" dirty="0" smtClean="0"/>
              <a:t> </a:t>
            </a:r>
            <a:r>
              <a:rPr lang="en-GB" dirty="0" err="1" smtClean="0">
                <a:latin typeface="Consolas" pitchFamily="49" charset="0"/>
                <a:cs typeface="Consolas" pitchFamily="49" charset="0"/>
              </a:rPr>
              <a:t>MainPage.xaml.cs</a:t>
            </a:r>
            <a:endParaRPr lang="en-GB" dirty="0" smtClean="0">
              <a:latin typeface="Consolas" pitchFamily="49" charset="0"/>
              <a:cs typeface="Consolas" pitchFamily="49" charset="0"/>
            </a:endParaRPr>
          </a:p>
          <a:p>
            <a:r>
              <a:rPr lang="ru-RU" dirty="0" smtClean="0"/>
              <a:t>При переходе на страницу игры она запустится</a:t>
            </a:r>
          </a:p>
        </p:txBody>
      </p:sp>
      <p:sp>
        <p:nvSpPr>
          <p:cNvPr id="8" name="Text Placeholder 7"/>
          <p:cNvSpPr txBox="1">
            <a:spLocks/>
          </p:cNvSpPr>
          <p:nvPr/>
        </p:nvSpPr>
        <p:spPr>
          <a:xfrm>
            <a:off x="412853" y="1143000"/>
            <a:ext cx="8340521" cy="218077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a:solidFill>
                  <a:srgbClr val="0000FF"/>
                </a:solidFill>
                <a:latin typeface="Consolas"/>
              </a:rPr>
              <a:t>private</a:t>
            </a:r>
            <a:r>
              <a:rPr lang="en-GB" sz="1800" dirty="0">
                <a:solidFill>
                  <a:prstClr val="black"/>
                </a:solidFill>
                <a:latin typeface="Consolas"/>
              </a:rPr>
              <a:t> </a:t>
            </a:r>
            <a:r>
              <a:rPr lang="en-GB" sz="1800" dirty="0">
                <a:solidFill>
                  <a:srgbClr val="0000FF"/>
                </a:solidFill>
                <a:latin typeface="Consolas"/>
              </a:rPr>
              <a:t>void</a:t>
            </a:r>
            <a:r>
              <a:rPr lang="en-GB" sz="1800" dirty="0">
                <a:solidFill>
                  <a:prstClr val="black"/>
                </a:solidFill>
                <a:latin typeface="Consolas"/>
              </a:rPr>
              <a:t> </a:t>
            </a:r>
            <a:r>
              <a:rPr lang="en-GB" sz="1800" dirty="0" err="1">
                <a:solidFill>
                  <a:prstClr val="black"/>
                </a:solidFill>
                <a:latin typeface="Consolas"/>
              </a:rPr>
              <a:t>Button_Click</a:t>
            </a:r>
            <a:r>
              <a:rPr lang="en-GB" sz="1800" dirty="0">
                <a:solidFill>
                  <a:prstClr val="black"/>
                </a:solidFill>
                <a:latin typeface="Consolas"/>
              </a:rPr>
              <a:t>(</a:t>
            </a:r>
            <a:r>
              <a:rPr lang="en-GB" sz="1800" dirty="0">
                <a:solidFill>
                  <a:srgbClr val="0000FF"/>
                </a:solidFill>
                <a:latin typeface="Consolas"/>
              </a:rPr>
              <a:t>object</a:t>
            </a:r>
            <a:r>
              <a:rPr lang="en-GB" sz="1800" dirty="0">
                <a:solidFill>
                  <a:prstClr val="black"/>
                </a:solidFill>
                <a:latin typeface="Consolas"/>
              </a:rPr>
              <a:t> sender, </a:t>
            </a:r>
            <a:endParaRPr lang="en-GB" sz="1800" dirty="0" smtClean="0">
              <a:solidFill>
                <a:prstClr val="black"/>
              </a:solidFill>
              <a:latin typeface="Consolas"/>
            </a:endParaRPr>
          </a:p>
          <a:p>
            <a:r>
              <a:rPr lang="en-GB" sz="1800" dirty="0">
                <a:solidFill>
                  <a:prstClr val="black"/>
                </a:solidFill>
                <a:latin typeface="Consolas"/>
              </a:rPr>
              <a:t> </a:t>
            </a:r>
            <a:r>
              <a:rPr lang="en-GB" sz="1800" dirty="0" smtClean="0">
                <a:solidFill>
                  <a:prstClr val="black"/>
                </a:solidFill>
                <a:latin typeface="Consolas"/>
              </a:rPr>
              <a:t>                          </a:t>
            </a:r>
            <a:r>
              <a:rPr lang="en-GB" sz="1800" dirty="0" err="1" smtClean="0">
                <a:solidFill>
                  <a:srgbClr val="2B91AF"/>
                </a:solidFill>
                <a:latin typeface="Consolas"/>
              </a:rPr>
              <a:t>RoutedEventArgs</a:t>
            </a:r>
            <a:r>
              <a:rPr lang="en-GB" sz="1800" dirty="0" smtClean="0">
                <a:solidFill>
                  <a:prstClr val="black"/>
                </a:solidFill>
                <a:latin typeface="Consolas"/>
              </a:rPr>
              <a:t> </a:t>
            </a:r>
            <a:r>
              <a:rPr lang="en-GB" sz="1800" dirty="0">
                <a:solidFill>
                  <a:prstClr val="black"/>
                </a:solidFill>
                <a:latin typeface="Consolas"/>
              </a:rPr>
              <a:t>e)</a:t>
            </a:r>
          </a:p>
          <a:p>
            <a:r>
              <a:rPr lang="en-GB" sz="1800" dirty="0">
                <a:solidFill>
                  <a:prstClr val="black"/>
                </a:solidFill>
                <a:latin typeface="Consolas"/>
              </a:rPr>
              <a:t>{</a:t>
            </a:r>
          </a:p>
          <a:p>
            <a:r>
              <a:rPr lang="en-GB" sz="1800" dirty="0">
                <a:solidFill>
                  <a:prstClr val="black"/>
                </a:solidFill>
                <a:latin typeface="Consolas"/>
              </a:rPr>
              <a:t>    </a:t>
            </a:r>
            <a:r>
              <a:rPr lang="en-GB" sz="1800" dirty="0" err="1">
                <a:solidFill>
                  <a:prstClr val="black"/>
                </a:solidFill>
                <a:latin typeface="Consolas"/>
              </a:rPr>
              <a:t>NavigationService.Navigate</a:t>
            </a:r>
            <a:r>
              <a:rPr lang="en-GB" sz="1800" dirty="0">
                <a:solidFill>
                  <a:prstClr val="black"/>
                </a:solidFill>
                <a:latin typeface="Consolas"/>
              </a:rPr>
              <a:t>(</a:t>
            </a:r>
            <a:r>
              <a:rPr lang="en-GB" sz="1800" dirty="0">
                <a:solidFill>
                  <a:srgbClr val="0000FF"/>
                </a:solidFill>
                <a:latin typeface="Consolas"/>
              </a:rPr>
              <a:t>new</a:t>
            </a:r>
            <a:r>
              <a:rPr lang="en-GB" sz="1800" dirty="0">
                <a:solidFill>
                  <a:prstClr val="black"/>
                </a:solidFill>
                <a:latin typeface="Consolas"/>
              </a:rPr>
              <a:t> </a:t>
            </a:r>
            <a:r>
              <a:rPr lang="en-GB" sz="1800" dirty="0">
                <a:solidFill>
                  <a:srgbClr val="2B91AF"/>
                </a:solidFill>
                <a:latin typeface="Consolas"/>
              </a:rPr>
              <a:t>Uri</a:t>
            </a:r>
            <a:r>
              <a:rPr lang="en-GB" sz="1800" dirty="0">
                <a:solidFill>
                  <a:prstClr val="black"/>
                </a:solidFill>
                <a:latin typeface="Consolas"/>
              </a:rPr>
              <a:t>(</a:t>
            </a:r>
            <a:r>
              <a:rPr lang="en-GB" sz="1800" dirty="0">
                <a:solidFill>
                  <a:srgbClr val="A31515"/>
                </a:solidFill>
                <a:latin typeface="Consolas"/>
              </a:rPr>
              <a:t>"/</a:t>
            </a:r>
            <a:r>
              <a:rPr lang="en-GB" sz="1800" dirty="0" err="1">
                <a:solidFill>
                  <a:srgbClr val="A31515"/>
                </a:solidFill>
                <a:latin typeface="Consolas"/>
              </a:rPr>
              <a:t>GamePage.xaml</a:t>
            </a:r>
            <a:r>
              <a:rPr lang="en-GB" sz="1800" dirty="0" smtClean="0">
                <a:solidFill>
                  <a:srgbClr val="A31515"/>
                </a:solidFill>
                <a:latin typeface="Consolas"/>
              </a:rPr>
              <a:t>"</a:t>
            </a:r>
            <a:r>
              <a:rPr lang="en-GB" sz="1800" dirty="0" smtClean="0">
                <a:solidFill>
                  <a:prstClr val="black"/>
                </a:solidFill>
                <a:latin typeface="Consolas"/>
              </a:rPr>
              <a:t>,</a:t>
            </a:r>
          </a:p>
          <a:p>
            <a:r>
              <a:rPr lang="en-GB" sz="1800" dirty="0">
                <a:solidFill>
                  <a:prstClr val="black"/>
                </a:solidFill>
                <a:latin typeface="Consolas"/>
              </a:rPr>
              <a:t> </a:t>
            </a:r>
            <a:r>
              <a:rPr lang="en-GB" sz="1800" dirty="0" smtClean="0">
                <a:solidFill>
                  <a:prstClr val="black"/>
                </a:solidFill>
                <a:latin typeface="Consolas"/>
              </a:rPr>
              <a:t>                               </a:t>
            </a:r>
            <a:r>
              <a:rPr lang="en-GB" sz="1800" dirty="0" err="1">
                <a:solidFill>
                  <a:srgbClr val="2B91AF"/>
                </a:solidFill>
                <a:latin typeface="Consolas"/>
              </a:rPr>
              <a:t>UriKind</a:t>
            </a:r>
            <a:r>
              <a:rPr lang="en-GB" sz="1800" dirty="0" err="1">
                <a:solidFill>
                  <a:prstClr val="black"/>
                </a:solidFill>
                <a:latin typeface="Consolas"/>
              </a:rPr>
              <a:t>.Relative</a:t>
            </a:r>
            <a:r>
              <a:rPr lang="en-GB" sz="1800" dirty="0">
                <a:solidFill>
                  <a:prstClr val="black"/>
                </a:solidFill>
                <a:latin typeface="Consolas"/>
              </a:rPr>
              <a:t>));</a:t>
            </a:r>
          </a:p>
          <a:p>
            <a:r>
              <a:rPr lang="en-GB" sz="1800" dirty="0" smtClean="0">
                <a:solidFill>
                  <a:prstClr val="black"/>
                </a:solidFill>
                <a:latin typeface="Consolas"/>
              </a:rPr>
              <a:t>}</a:t>
            </a:r>
            <a:endParaRPr lang="en-GB" sz="1800" dirty="0">
              <a:solidFill>
                <a:prstClr val="black"/>
              </a:solidFill>
              <a:latin typeface="Consolas"/>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84</a:t>
            </a:fld>
            <a:endParaRPr lang="en-US" dirty="0"/>
          </a:p>
        </p:txBody>
      </p:sp>
    </p:spTree>
    <p:extLst>
      <p:ext uri="{BB962C8B-B14F-4D97-AF65-F5344CB8AC3E}">
        <p14:creationId xmlns:p14="http://schemas.microsoft.com/office/powerpoint/2010/main" val="14622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Страница игры</a:t>
            </a:r>
            <a:endParaRPr lang="en-GB" dirty="0"/>
          </a:p>
        </p:txBody>
      </p:sp>
      <p:sp>
        <p:nvSpPr>
          <p:cNvPr id="6" name="Text Placeholder 5"/>
          <p:cNvSpPr>
            <a:spLocks noGrp="1"/>
          </p:cNvSpPr>
          <p:nvPr>
            <p:ph idx="1"/>
          </p:nvPr>
        </p:nvSpPr>
        <p:spPr>
          <a:xfrm>
            <a:off x="438480" y="3048000"/>
            <a:ext cx="8382000" cy="3620086"/>
          </a:xfrm>
        </p:spPr>
        <p:txBody>
          <a:bodyPr>
            <a:normAutofit/>
          </a:bodyPr>
          <a:lstStyle/>
          <a:p>
            <a:r>
              <a:rPr lang="ru-RU" dirty="0" smtClean="0"/>
              <a:t>Эти методы управляют игровым процессом</a:t>
            </a:r>
            <a:endParaRPr lang="en-GB" dirty="0" smtClean="0"/>
          </a:p>
          <a:p>
            <a:pPr lvl="1"/>
            <a:r>
              <a:rPr lang="ru-RU" dirty="0" smtClean="0"/>
              <a:t>Метод</a:t>
            </a:r>
            <a:r>
              <a:rPr lang="en-GB" dirty="0" smtClean="0"/>
              <a:t> </a:t>
            </a:r>
            <a:r>
              <a:rPr lang="en-GB" dirty="0" err="1" smtClean="0">
                <a:latin typeface="Consolas" pitchFamily="49" charset="0"/>
                <a:cs typeface="Consolas" pitchFamily="49" charset="0"/>
              </a:rPr>
              <a:t>OnNavigatedTo</a:t>
            </a:r>
            <a:r>
              <a:rPr lang="en-GB" dirty="0" smtClean="0"/>
              <a:t> </a:t>
            </a:r>
            <a:r>
              <a:rPr lang="ru-RU" dirty="0" smtClean="0"/>
              <a:t>заменяет методы</a:t>
            </a:r>
            <a:r>
              <a:rPr lang="en-GB" dirty="0" smtClean="0"/>
              <a:t> </a:t>
            </a:r>
            <a:r>
              <a:rPr lang="en-GB" dirty="0">
                <a:latin typeface="Consolas" pitchFamily="49" charset="0"/>
                <a:cs typeface="Consolas" pitchFamily="49" charset="0"/>
              </a:rPr>
              <a:t>Initialise</a:t>
            </a:r>
            <a:r>
              <a:rPr lang="en-GB" dirty="0" smtClean="0"/>
              <a:t> </a:t>
            </a:r>
            <a:r>
              <a:rPr lang="ru-RU" dirty="0" smtClean="0"/>
              <a:t>и</a:t>
            </a:r>
            <a:r>
              <a:rPr lang="en-GB" dirty="0" smtClean="0"/>
              <a:t> </a:t>
            </a:r>
            <a:r>
              <a:rPr lang="en-GB" dirty="0" err="1" smtClean="0">
                <a:latin typeface="Consolas" pitchFamily="49" charset="0"/>
                <a:cs typeface="Consolas" pitchFamily="49" charset="0"/>
              </a:rPr>
              <a:t>LoadContent</a:t>
            </a:r>
            <a:endParaRPr lang="en-GB" dirty="0" smtClean="0"/>
          </a:p>
          <a:p>
            <a:pPr lvl="1"/>
            <a:r>
              <a:rPr lang="ru-RU" dirty="0"/>
              <a:t>Метод</a:t>
            </a:r>
            <a:r>
              <a:rPr lang="en-GB" dirty="0"/>
              <a:t> </a:t>
            </a:r>
            <a:r>
              <a:rPr lang="en-GB" dirty="0" err="1" smtClean="0">
                <a:latin typeface="Consolas" pitchFamily="49" charset="0"/>
                <a:cs typeface="Consolas" pitchFamily="49" charset="0"/>
              </a:rPr>
              <a:t>OnNavigatedFrom</a:t>
            </a:r>
            <a:r>
              <a:rPr lang="en-GB" dirty="0" smtClean="0"/>
              <a:t> </a:t>
            </a:r>
            <a:r>
              <a:rPr lang="ru-RU" dirty="0" smtClean="0"/>
              <a:t>приостанавливает игру</a:t>
            </a:r>
            <a:endParaRPr lang="en-GB" dirty="0" smtClean="0"/>
          </a:p>
          <a:p>
            <a:pPr lvl="1"/>
            <a:r>
              <a:rPr lang="ru-RU" dirty="0"/>
              <a:t>Метод</a:t>
            </a:r>
            <a:r>
              <a:rPr lang="en-GB" dirty="0"/>
              <a:t> </a:t>
            </a:r>
            <a:r>
              <a:rPr lang="en-GB" dirty="0" err="1" smtClean="0">
                <a:latin typeface="Consolas" pitchFamily="49" charset="0"/>
                <a:cs typeface="Consolas" pitchFamily="49" charset="0"/>
              </a:rPr>
              <a:t>OnUpdate</a:t>
            </a:r>
            <a:r>
              <a:rPr lang="en-GB" dirty="0" smtClean="0"/>
              <a:t> </a:t>
            </a:r>
            <a:r>
              <a:rPr lang="ru-RU" dirty="0" smtClean="0"/>
              <a:t>заменяет метод</a:t>
            </a:r>
            <a:r>
              <a:rPr lang="en-GB" dirty="0" smtClean="0"/>
              <a:t> </a:t>
            </a:r>
            <a:r>
              <a:rPr lang="en-GB" dirty="0" smtClean="0">
                <a:latin typeface="Consolas" pitchFamily="49" charset="0"/>
                <a:cs typeface="Consolas" pitchFamily="49" charset="0"/>
              </a:rPr>
              <a:t>Update</a:t>
            </a:r>
            <a:endParaRPr lang="en-GB" dirty="0" smtClean="0"/>
          </a:p>
          <a:p>
            <a:pPr lvl="1"/>
            <a:r>
              <a:rPr lang="ru-RU" dirty="0"/>
              <a:t>Метод</a:t>
            </a:r>
            <a:r>
              <a:rPr lang="en-GB" dirty="0"/>
              <a:t> </a:t>
            </a:r>
            <a:r>
              <a:rPr lang="en-GB" dirty="0" err="1" smtClean="0">
                <a:latin typeface="Consolas" pitchFamily="49" charset="0"/>
                <a:cs typeface="Consolas" pitchFamily="49" charset="0"/>
              </a:rPr>
              <a:t>OnDraw</a:t>
            </a:r>
            <a:r>
              <a:rPr lang="en-GB" dirty="0" smtClean="0"/>
              <a:t> </a:t>
            </a:r>
            <a:r>
              <a:rPr lang="ru-RU" dirty="0"/>
              <a:t>заменяет метод</a:t>
            </a:r>
            <a:r>
              <a:rPr lang="en-GB" dirty="0"/>
              <a:t> </a:t>
            </a:r>
            <a:r>
              <a:rPr lang="en-GB" dirty="0" smtClean="0">
                <a:latin typeface="Consolas" pitchFamily="49" charset="0"/>
                <a:cs typeface="Consolas" pitchFamily="49" charset="0"/>
              </a:rPr>
              <a:t>Draw</a:t>
            </a:r>
            <a:endParaRPr lang="en-GB" dirty="0"/>
          </a:p>
        </p:txBody>
      </p:sp>
      <p:sp>
        <p:nvSpPr>
          <p:cNvPr id="8" name="Text Placeholder 7"/>
          <p:cNvSpPr txBox="1">
            <a:spLocks/>
          </p:cNvSpPr>
          <p:nvPr/>
        </p:nvSpPr>
        <p:spPr>
          <a:xfrm>
            <a:off x="304800" y="1143000"/>
            <a:ext cx="8563429" cy="1676400"/>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smtClean="0">
                <a:solidFill>
                  <a:srgbClr val="0000FF"/>
                </a:solidFill>
                <a:latin typeface="Consolas"/>
              </a:rPr>
              <a:t>protected</a:t>
            </a:r>
            <a:r>
              <a:rPr lang="en-GB" sz="1800" dirty="0" smtClean="0">
                <a:solidFill>
                  <a:prstClr val="black"/>
                </a:solidFill>
                <a:latin typeface="Consolas"/>
              </a:rPr>
              <a:t> </a:t>
            </a:r>
            <a:r>
              <a:rPr lang="en-GB" sz="1800" dirty="0">
                <a:solidFill>
                  <a:srgbClr val="0000FF"/>
                </a:solidFill>
                <a:latin typeface="Consolas"/>
              </a:rPr>
              <a:t>override</a:t>
            </a:r>
            <a:r>
              <a:rPr lang="en-GB" sz="1800" dirty="0">
                <a:solidFill>
                  <a:prstClr val="black"/>
                </a:solidFill>
                <a:latin typeface="Consolas"/>
              </a:rPr>
              <a:t> </a:t>
            </a:r>
            <a:r>
              <a:rPr lang="en-GB" sz="1800" dirty="0">
                <a:solidFill>
                  <a:srgbClr val="0000FF"/>
                </a:solidFill>
                <a:latin typeface="Consolas"/>
              </a:rPr>
              <a:t>void</a:t>
            </a:r>
            <a:r>
              <a:rPr lang="en-GB" sz="1800" dirty="0">
                <a:solidFill>
                  <a:prstClr val="black"/>
                </a:solidFill>
                <a:latin typeface="Consolas"/>
              </a:rPr>
              <a:t> </a:t>
            </a:r>
            <a:r>
              <a:rPr lang="en-GB" sz="1800" dirty="0" err="1">
                <a:solidFill>
                  <a:prstClr val="black"/>
                </a:solidFill>
                <a:latin typeface="Consolas"/>
              </a:rPr>
              <a:t>OnNavigatedTo</a:t>
            </a:r>
            <a:r>
              <a:rPr lang="en-GB" sz="1800" dirty="0">
                <a:solidFill>
                  <a:prstClr val="black"/>
                </a:solidFill>
                <a:latin typeface="Consolas"/>
              </a:rPr>
              <a:t>(</a:t>
            </a:r>
            <a:r>
              <a:rPr lang="en-GB" sz="1800" dirty="0" err="1">
                <a:solidFill>
                  <a:srgbClr val="2B91AF"/>
                </a:solidFill>
                <a:latin typeface="Consolas"/>
              </a:rPr>
              <a:t>NavigationEventArgs</a:t>
            </a:r>
            <a:r>
              <a:rPr lang="en-GB" sz="1800" dirty="0">
                <a:solidFill>
                  <a:prstClr val="black"/>
                </a:solidFill>
                <a:latin typeface="Consolas"/>
              </a:rPr>
              <a:t> e</a:t>
            </a:r>
            <a:r>
              <a:rPr lang="en-GB" sz="1800" dirty="0" smtClean="0">
                <a:solidFill>
                  <a:prstClr val="black"/>
                </a:solidFill>
                <a:latin typeface="Consolas"/>
              </a:rPr>
              <a:t>) </a:t>
            </a:r>
          </a:p>
          <a:p>
            <a:r>
              <a:rPr lang="en-GB" sz="1800" dirty="0" smtClean="0">
                <a:solidFill>
                  <a:srgbClr val="0000FF"/>
                </a:solidFill>
                <a:latin typeface="Consolas"/>
              </a:rPr>
              <a:t>protected</a:t>
            </a:r>
            <a:r>
              <a:rPr lang="en-GB" sz="1800" dirty="0" smtClean="0">
                <a:solidFill>
                  <a:prstClr val="black"/>
                </a:solidFill>
                <a:latin typeface="Consolas"/>
              </a:rPr>
              <a:t> </a:t>
            </a:r>
            <a:r>
              <a:rPr lang="en-GB" sz="1800" dirty="0">
                <a:solidFill>
                  <a:srgbClr val="0000FF"/>
                </a:solidFill>
                <a:latin typeface="Consolas"/>
              </a:rPr>
              <a:t>override</a:t>
            </a:r>
            <a:r>
              <a:rPr lang="en-GB" sz="1800" dirty="0">
                <a:solidFill>
                  <a:prstClr val="black"/>
                </a:solidFill>
                <a:latin typeface="Consolas"/>
              </a:rPr>
              <a:t> </a:t>
            </a:r>
            <a:r>
              <a:rPr lang="en-GB" sz="1800" dirty="0">
                <a:solidFill>
                  <a:srgbClr val="0000FF"/>
                </a:solidFill>
                <a:latin typeface="Consolas"/>
              </a:rPr>
              <a:t>void</a:t>
            </a:r>
            <a:r>
              <a:rPr lang="en-GB" sz="1800" dirty="0">
                <a:solidFill>
                  <a:prstClr val="black"/>
                </a:solidFill>
                <a:latin typeface="Consolas"/>
              </a:rPr>
              <a:t> </a:t>
            </a:r>
            <a:r>
              <a:rPr lang="en-GB" sz="1800" dirty="0" err="1">
                <a:solidFill>
                  <a:prstClr val="black"/>
                </a:solidFill>
                <a:latin typeface="Consolas"/>
              </a:rPr>
              <a:t>OnNavigatedFrom</a:t>
            </a:r>
            <a:r>
              <a:rPr lang="en-GB" sz="1800" dirty="0">
                <a:solidFill>
                  <a:prstClr val="black"/>
                </a:solidFill>
                <a:latin typeface="Consolas"/>
              </a:rPr>
              <a:t>(</a:t>
            </a:r>
            <a:r>
              <a:rPr lang="en-GB" sz="1800" dirty="0" err="1">
                <a:solidFill>
                  <a:srgbClr val="2B91AF"/>
                </a:solidFill>
                <a:latin typeface="Consolas"/>
              </a:rPr>
              <a:t>NavigationEventArgs</a:t>
            </a:r>
            <a:r>
              <a:rPr lang="en-GB" sz="1800" dirty="0">
                <a:solidFill>
                  <a:prstClr val="black"/>
                </a:solidFill>
                <a:latin typeface="Consolas"/>
              </a:rPr>
              <a:t> e)</a:t>
            </a:r>
          </a:p>
          <a:p>
            <a:r>
              <a:rPr lang="en-GB" sz="1800" dirty="0" smtClean="0">
                <a:solidFill>
                  <a:srgbClr val="0000FF"/>
                </a:solidFill>
                <a:latin typeface="Consolas"/>
              </a:rPr>
              <a:t>private</a:t>
            </a:r>
            <a:r>
              <a:rPr lang="en-GB" sz="1800" dirty="0" smtClean="0">
                <a:solidFill>
                  <a:prstClr val="black"/>
                </a:solidFill>
                <a:latin typeface="Consolas"/>
              </a:rPr>
              <a:t> </a:t>
            </a:r>
            <a:r>
              <a:rPr lang="en-GB" sz="1800" dirty="0">
                <a:solidFill>
                  <a:srgbClr val="0000FF"/>
                </a:solidFill>
                <a:latin typeface="Consolas"/>
              </a:rPr>
              <a:t>void</a:t>
            </a:r>
            <a:r>
              <a:rPr lang="en-GB" sz="1800" dirty="0">
                <a:solidFill>
                  <a:prstClr val="black"/>
                </a:solidFill>
                <a:latin typeface="Consolas"/>
              </a:rPr>
              <a:t> </a:t>
            </a:r>
            <a:r>
              <a:rPr lang="en-GB" sz="1800" dirty="0" err="1">
                <a:solidFill>
                  <a:prstClr val="black"/>
                </a:solidFill>
                <a:latin typeface="Consolas"/>
              </a:rPr>
              <a:t>OnUpdate</a:t>
            </a:r>
            <a:r>
              <a:rPr lang="en-GB" sz="1800" dirty="0">
                <a:solidFill>
                  <a:prstClr val="black"/>
                </a:solidFill>
                <a:latin typeface="Consolas"/>
              </a:rPr>
              <a:t>(</a:t>
            </a:r>
            <a:r>
              <a:rPr lang="en-GB" sz="1800" dirty="0">
                <a:solidFill>
                  <a:srgbClr val="0000FF"/>
                </a:solidFill>
                <a:latin typeface="Consolas"/>
              </a:rPr>
              <a:t>object</a:t>
            </a:r>
            <a:r>
              <a:rPr lang="en-GB" sz="1800" dirty="0">
                <a:solidFill>
                  <a:prstClr val="black"/>
                </a:solidFill>
                <a:latin typeface="Consolas"/>
              </a:rPr>
              <a:t> sender, </a:t>
            </a:r>
            <a:r>
              <a:rPr lang="en-GB" sz="1800" dirty="0" err="1">
                <a:solidFill>
                  <a:srgbClr val="2B91AF"/>
                </a:solidFill>
                <a:latin typeface="Consolas"/>
              </a:rPr>
              <a:t>GameTimerEventArgs</a:t>
            </a:r>
            <a:r>
              <a:rPr lang="en-GB" sz="1800" dirty="0">
                <a:solidFill>
                  <a:prstClr val="black"/>
                </a:solidFill>
                <a:latin typeface="Consolas"/>
              </a:rPr>
              <a:t> e)</a:t>
            </a:r>
          </a:p>
          <a:p>
            <a:r>
              <a:rPr lang="en-GB" sz="1800" dirty="0" smtClean="0">
                <a:solidFill>
                  <a:srgbClr val="0000FF"/>
                </a:solidFill>
                <a:latin typeface="Consolas"/>
              </a:rPr>
              <a:t>private</a:t>
            </a:r>
            <a:r>
              <a:rPr lang="en-GB" sz="1800" dirty="0" smtClean="0">
                <a:solidFill>
                  <a:prstClr val="black"/>
                </a:solidFill>
                <a:latin typeface="Consolas"/>
              </a:rPr>
              <a:t> </a:t>
            </a:r>
            <a:r>
              <a:rPr lang="en-GB" sz="1800" dirty="0">
                <a:solidFill>
                  <a:srgbClr val="0000FF"/>
                </a:solidFill>
                <a:latin typeface="Consolas"/>
              </a:rPr>
              <a:t>void</a:t>
            </a:r>
            <a:r>
              <a:rPr lang="en-GB" sz="1800" dirty="0">
                <a:solidFill>
                  <a:prstClr val="black"/>
                </a:solidFill>
                <a:latin typeface="Consolas"/>
              </a:rPr>
              <a:t> </a:t>
            </a:r>
            <a:r>
              <a:rPr lang="en-GB" sz="1800" dirty="0" err="1">
                <a:solidFill>
                  <a:prstClr val="black"/>
                </a:solidFill>
                <a:latin typeface="Consolas"/>
              </a:rPr>
              <a:t>OnDraw</a:t>
            </a:r>
            <a:r>
              <a:rPr lang="en-GB" sz="1800" dirty="0">
                <a:solidFill>
                  <a:prstClr val="black"/>
                </a:solidFill>
                <a:latin typeface="Consolas"/>
              </a:rPr>
              <a:t>(</a:t>
            </a:r>
            <a:r>
              <a:rPr lang="en-GB" sz="1800" dirty="0">
                <a:solidFill>
                  <a:srgbClr val="0000FF"/>
                </a:solidFill>
                <a:latin typeface="Consolas"/>
              </a:rPr>
              <a:t>object</a:t>
            </a:r>
            <a:r>
              <a:rPr lang="en-GB" sz="1800" dirty="0">
                <a:solidFill>
                  <a:prstClr val="black"/>
                </a:solidFill>
                <a:latin typeface="Consolas"/>
              </a:rPr>
              <a:t> sender, </a:t>
            </a:r>
            <a:r>
              <a:rPr lang="en-GB" sz="1800" dirty="0" err="1">
                <a:solidFill>
                  <a:srgbClr val="2B91AF"/>
                </a:solidFill>
                <a:latin typeface="Consolas"/>
              </a:rPr>
              <a:t>GameTimerEventArgs</a:t>
            </a:r>
            <a:r>
              <a:rPr lang="en-GB" sz="1800" dirty="0">
                <a:solidFill>
                  <a:prstClr val="black"/>
                </a:solidFill>
                <a:latin typeface="Consolas"/>
              </a:rPr>
              <a:t> e</a:t>
            </a:r>
            <a:r>
              <a:rPr lang="en-GB" sz="1800" dirty="0" smtClean="0">
                <a:solidFill>
                  <a:prstClr val="black"/>
                </a:solidFill>
                <a:latin typeface="Consolas"/>
              </a:rPr>
              <a:t>)</a:t>
            </a:r>
            <a:endParaRPr lang="en-GB" sz="1800" dirty="0">
              <a:solidFill>
                <a:prstClr val="black"/>
              </a:solidFill>
              <a:latin typeface="Consolas"/>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85</a:t>
            </a:fld>
            <a:endParaRPr lang="en-US" dirty="0"/>
          </a:p>
        </p:txBody>
      </p:sp>
    </p:spTree>
    <p:extLst>
      <p:ext uri="{BB962C8B-B14F-4D97-AF65-F5344CB8AC3E}">
        <p14:creationId xmlns:p14="http://schemas.microsoft.com/office/powerpoint/2010/main" val="282377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Элементы </a:t>
            </a:r>
            <a:r>
              <a:rPr lang="en-GB" dirty="0" smtClean="0"/>
              <a:t>Silverlight</a:t>
            </a:r>
            <a:r>
              <a:rPr lang="ru-RU" dirty="0" smtClean="0"/>
              <a:t> в </a:t>
            </a:r>
            <a:r>
              <a:rPr lang="en-GB" dirty="0"/>
              <a:t>XNA</a:t>
            </a:r>
          </a:p>
        </p:txBody>
      </p:sp>
      <p:sp>
        <p:nvSpPr>
          <p:cNvPr id="6" name="Text Placeholder 5"/>
          <p:cNvSpPr>
            <a:spLocks noGrp="1"/>
          </p:cNvSpPr>
          <p:nvPr>
            <p:ph idx="1"/>
          </p:nvPr>
        </p:nvSpPr>
        <p:spPr>
          <a:xfrm>
            <a:off x="438480" y="1355186"/>
            <a:ext cx="8382000" cy="4145281"/>
          </a:xfrm>
        </p:spPr>
        <p:txBody>
          <a:bodyPr>
            <a:noAutofit/>
          </a:bodyPr>
          <a:lstStyle/>
          <a:p>
            <a:r>
              <a:rPr lang="ru-RU" dirty="0" smtClean="0"/>
              <a:t>Комбинированный проект не содержит </a:t>
            </a:r>
            <a:r>
              <a:rPr lang="en-US" dirty="0" smtClean="0"/>
              <a:t>XAML-</a:t>
            </a:r>
            <a:r>
              <a:rPr lang="ru-RU" dirty="0" smtClean="0"/>
              <a:t>код для страницы </a:t>
            </a:r>
            <a:r>
              <a:rPr lang="en-US" dirty="0" smtClean="0"/>
              <a:t>XNA</a:t>
            </a:r>
            <a:endParaRPr lang="ru-RU" dirty="0" smtClean="0"/>
          </a:p>
          <a:p>
            <a:r>
              <a:rPr lang="ru-RU" dirty="0" smtClean="0"/>
              <a:t>Чтобы вывести элементы </a:t>
            </a:r>
            <a:r>
              <a:rPr lang="en-US" dirty="0" smtClean="0"/>
              <a:t>Silverlight</a:t>
            </a:r>
            <a:r>
              <a:rPr lang="ru-RU" dirty="0" smtClean="0"/>
              <a:t/>
            </a:r>
            <a:br>
              <a:rPr lang="ru-RU" dirty="0" smtClean="0"/>
            </a:br>
            <a:r>
              <a:rPr lang="ru-RU" dirty="0" smtClean="0"/>
              <a:t>на экран, необходимо самостоятельно создать дополнительный код</a:t>
            </a:r>
            <a:br>
              <a:rPr lang="ru-RU" dirty="0" smtClean="0"/>
            </a:br>
            <a:r>
              <a:rPr lang="ru-RU" dirty="0" smtClean="0"/>
              <a:t>для преобразования элементов </a:t>
            </a:r>
            <a:r>
              <a:rPr lang="en-US" dirty="0" smtClean="0"/>
              <a:t>Silverlight</a:t>
            </a:r>
            <a:r>
              <a:rPr lang="ru-RU" dirty="0"/>
              <a:t/>
            </a:r>
            <a:br>
              <a:rPr lang="ru-RU" dirty="0"/>
            </a:br>
            <a:r>
              <a:rPr lang="ru-RU" dirty="0" smtClean="0"/>
              <a:t>в набор текстур, которые использует </a:t>
            </a:r>
            <a:r>
              <a:rPr lang="en-US" dirty="0" smtClean="0"/>
              <a:t>XNA</a:t>
            </a:r>
            <a:r>
              <a:rPr lang="ru-RU" dirty="0" smtClean="0"/>
              <a:t> для вывода на экран</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86</a:t>
            </a:fld>
            <a:endParaRPr lang="en-US" dirty="0"/>
          </a:p>
        </p:txBody>
      </p:sp>
    </p:spTree>
    <p:extLst>
      <p:ext uri="{BB962C8B-B14F-4D97-AF65-F5344CB8AC3E}">
        <p14:creationId xmlns:p14="http://schemas.microsoft.com/office/powerpoint/2010/main" val="31859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Добавление элементов</a:t>
            </a:r>
            <a:r>
              <a:rPr lang="en-GB" dirty="0" smtClean="0"/>
              <a:t> Silverlight</a:t>
            </a:r>
            <a:endParaRPr lang="en-GB" dirty="0"/>
          </a:p>
        </p:txBody>
      </p:sp>
      <p:sp>
        <p:nvSpPr>
          <p:cNvPr id="6" name="Text Placeholder 5"/>
          <p:cNvSpPr>
            <a:spLocks noGrp="1"/>
          </p:cNvSpPr>
          <p:nvPr>
            <p:ph idx="1"/>
          </p:nvPr>
        </p:nvSpPr>
        <p:spPr>
          <a:xfrm>
            <a:off x="438480" y="4565214"/>
            <a:ext cx="8382000" cy="1666774"/>
          </a:xfrm>
        </p:spPr>
        <p:txBody>
          <a:bodyPr>
            <a:normAutofit/>
          </a:bodyPr>
          <a:lstStyle/>
          <a:p>
            <a:r>
              <a:rPr lang="ru-RU" dirty="0" smtClean="0"/>
              <a:t>Этот код содержит два элемента</a:t>
            </a:r>
            <a:endParaRPr lang="ru-RU" dirty="0"/>
          </a:p>
          <a:p>
            <a:pPr lvl="1"/>
            <a:r>
              <a:rPr lang="ru-RU" dirty="0" smtClean="0"/>
              <a:t>текстовый блок для вывода счёта</a:t>
            </a:r>
          </a:p>
          <a:p>
            <a:pPr lvl="1"/>
            <a:r>
              <a:rPr lang="ru-RU" dirty="0" smtClean="0"/>
              <a:t>кнопка для завершения игры</a:t>
            </a:r>
            <a:endParaRPr lang="en-GB" dirty="0" smtClean="0"/>
          </a:p>
        </p:txBody>
      </p:sp>
      <p:sp>
        <p:nvSpPr>
          <p:cNvPr id="8" name="Text Placeholder 7"/>
          <p:cNvSpPr txBox="1">
            <a:spLocks/>
          </p:cNvSpPr>
          <p:nvPr/>
        </p:nvSpPr>
        <p:spPr>
          <a:xfrm>
            <a:off x="533400" y="1143000"/>
            <a:ext cx="8077200" cy="3083921"/>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sp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a:solidFill>
                  <a:srgbClr val="0000FF"/>
                </a:solidFill>
                <a:latin typeface="Consolas"/>
              </a:rPr>
              <a:t>&lt;</a:t>
            </a:r>
            <a:r>
              <a:rPr lang="en-GB" sz="1800" dirty="0">
                <a:solidFill>
                  <a:srgbClr val="A31515"/>
                </a:solidFill>
                <a:latin typeface="Consolas"/>
              </a:rPr>
              <a:t>Grid</a:t>
            </a:r>
            <a:r>
              <a:rPr lang="en-GB" sz="1800" dirty="0">
                <a:solidFill>
                  <a:srgbClr val="FF0000"/>
                </a:solidFill>
                <a:latin typeface="Consolas"/>
              </a:rPr>
              <a:t> x</a:t>
            </a:r>
            <a:r>
              <a:rPr lang="en-GB" sz="1800" dirty="0">
                <a:solidFill>
                  <a:srgbClr val="0000FF"/>
                </a:solidFill>
                <a:latin typeface="Consolas"/>
              </a:rPr>
              <a:t>:</a:t>
            </a:r>
            <a:r>
              <a:rPr lang="en-GB" sz="1800" dirty="0">
                <a:solidFill>
                  <a:srgbClr val="FF0000"/>
                </a:solidFill>
                <a:latin typeface="Consolas"/>
              </a:rPr>
              <a:t>Name</a:t>
            </a:r>
            <a:r>
              <a:rPr lang="en-GB" sz="1800" dirty="0">
                <a:solidFill>
                  <a:srgbClr val="0000FF"/>
                </a:solidFill>
                <a:latin typeface="Consolas"/>
              </a:rPr>
              <a:t>="LayoutRoot"&gt;</a:t>
            </a:r>
            <a:endParaRPr lang="en-GB" sz="1800" dirty="0">
              <a:solidFill>
                <a:prstClr val="black"/>
              </a:solidFill>
              <a:latin typeface="Consolas"/>
            </a:endParaRPr>
          </a:p>
          <a:p>
            <a:r>
              <a:rPr lang="en-GB" sz="1800" dirty="0">
                <a:solidFill>
                  <a:srgbClr val="A31515"/>
                </a:solidFill>
                <a:latin typeface="Consolas"/>
              </a:rPr>
              <a:t>    </a:t>
            </a:r>
            <a:r>
              <a:rPr lang="en-GB" sz="1800" dirty="0">
                <a:solidFill>
                  <a:srgbClr val="0000FF"/>
                </a:solidFill>
                <a:latin typeface="Consolas"/>
              </a:rPr>
              <a:t>&lt;</a:t>
            </a:r>
            <a:r>
              <a:rPr lang="en-GB" sz="1800" dirty="0" err="1">
                <a:solidFill>
                  <a:srgbClr val="A31515"/>
                </a:solidFill>
                <a:latin typeface="Consolas"/>
              </a:rPr>
              <a:t>StackPanel</a:t>
            </a:r>
            <a:r>
              <a:rPr lang="en-GB" sz="1800" dirty="0">
                <a:solidFill>
                  <a:srgbClr val="0000FF"/>
                </a:solidFill>
                <a:latin typeface="Consolas"/>
              </a:rPr>
              <a:t>&gt;</a:t>
            </a:r>
            <a:r>
              <a:rPr lang="en-GB" sz="1800" dirty="0">
                <a:solidFill>
                  <a:srgbClr val="A31515"/>
                </a:solidFill>
                <a:latin typeface="Consolas"/>
              </a:rPr>
              <a:t> </a:t>
            </a:r>
            <a:endParaRPr lang="en-GB" sz="1800" dirty="0">
              <a:solidFill>
                <a:prstClr val="black"/>
              </a:solidFill>
              <a:latin typeface="Consolas"/>
            </a:endParaRPr>
          </a:p>
          <a:p>
            <a:r>
              <a:rPr lang="en-GB" sz="1800" dirty="0">
                <a:solidFill>
                  <a:srgbClr val="A31515"/>
                </a:solidFill>
                <a:latin typeface="Consolas"/>
              </a:rPr>
              <a:t>        </a:t>
            </a:r>
            <a:r>
              <a:rPr lang="en-GB" sz="1800" dirty="0">
                <a:solidFill>
                  <a:srgbClr val="0000FF"/>
                </a:solidFill>
                <a:latin typeface="Consolas"/>
              </a:rPr>
              <a:t>&lt;</a:t>
            </a:r>
            <a:r>
              <a:rPr lang="en-GB" sz="1800" dirty="0" err="1">
                <a:solidFill>
                  <a:srgbClr val="A31515"/>
                </a:solidFill>
                <a:latin typeface="Consolas"/>
              </a:rPr>
              <a:t>TextBlock</a:t>
            </a:r>
            <a:r>
              <a:rPr lang="en-GB" sz="1800" dirty="0">
                <a:solidFill>
                  <a:srgbClr val="FF0000"/>
                </a:solidFill>
                <a:latin typeface="Consolas"/>
              </a:rPr>
              <a:t> x</a:t>
            </a:r>
            <a:r>
              <a:rPr lang="en-GB" sz="1800" dirty="0">
                <a:solidFill>
                  <a:srgbClr val="0000FF"/>
                </a:solidFill>
                <a:latin typeface="Consolas"/>
              </a:rPr>
              <a:t>:</a:t>
            </a:r>
            <a:r>
              <a:rPr lang="en-GB" sz="1800" dirty="0">
                <a:solidFill>
                  <a:srgbClr val="FF0000"/>
                </a:solidFill>
                <a:latin typeface="Consolas"/>
              </a:rPr>
              <a:t>Name</a:t>
            </a:r>
            <a:r>
              <a:rPr lang="en-GB" sz="1800" dirty="0">
                <a:solidFill>
                  <a:srgbClr val="0000FF"/>
                </a:solidFill>
                <a:latin typeface="Consolas"/>
              </a:rPr>
              <a:t>="ScoreTextBlock"</a:t>
            </a:r>
            <a:r>
              <a:rPr lang="en-GB" sz="1800" dirty="0">
                <a:solidFill>
                  <a:srgbClr val="FF0000"/>
                </a:solidFill>
                <a:latin typeface="Consolas"/>
              </a:rPr>
              <a:t> Text</a:t>
            </a:r>
            <a:r>
              <a:rPr lang="en-GB" sz="1800" dirty="0">
                <a:solidFill>
                  <a:srgbClr val="0000FF"/>
                </a:solidFill>
                <a:latin typeface="Consolas"/>
              </a:rPr>
              <a:t>="</a:t>
            </a:r>
            <a:r>
              <a:rPr lang="en-GB" sz="1800" dirty="0" smtClean="0">
                <a:solidFill>
                  <a:srgbClr val="0000FF"/>
                </a:solidFill>
                <a:latin typeface="Consolas"/>
              </a:rPr>
              <a:t>0:0"</a:t>
            </a:r>
            <a:br>
              <a:rPr lang="en-GB" sz="1800" dirty="0" smtClean="0">
                <a:solidFill>
                  <a:srgbClr val="0000FF"/>
                </a:solidFill>
                <a:latin typeface="Consolas"/>
              </a:rPr>
            </a:br>
            <a:r>
              <a:rPr lang="en-GB" sz="1800" dirty="0" smtClean="0">
                <a:solidFill>
                  <a:srgbClr val="0000FF"/>
                </a:solidFill>
                <a:latin typeface="Consolas"/>
              </a:rPr>
              <a:t>       </a:t>
            </a:r>
            <a:r>
              <a:rPr lang="en-GB" sz="1800" dirty="0" smtClean="0">
                <a:solidFill>
                  <a:srgbClr val="FF0000"/>
                </a:solidFill>
                <a:latin typeface="Consolas"/>
              </a:rPr>
              <a:t> </a:t>
            </a:r>
            <a:r>
              <a:rPr lang="en-GB" sz="1800" dirty="0" err="1">
                <a:solidFill>
                  <a:srgbClr val="FF0000"/>
                </a:solidFill>
                <a:latin typeface="Consolas"/>
              </a:rPr>
              <a:t>TextAlignment</a:t>
            </a:r>
            <a:r>
              <a:rPr lang="en-GB" sz="1800" dirty="0">
                <a:solidFill>
                  <a:srgbClr val="0000FF"/>
                </a:solidFill>
                <a:latin typeface="Consolas"/>
              </a:rPr>
              <a:t>="</a:t>
            </a:r>
            <a:r>
              <a:rPr lang="en-GB" sz="1800" dirty="0" err="1">
                <a:solidFill>
                  <a:srgbClr val="0000FF"/>
                </a:solidFill>
                <a:latin typeface="Consolas"/>
              </a:rPr>
              <a:t>Center</a:t>
            </a:r>
            <a:r>
              <a:rPr lang="en-GB" sz="1800" dirty="0">
                <a:solidFill>
                  <a:srgbClr val="0000FF"/>
                </a:solidFill>
                <a:latin typeface="Consolas"/>
              </a:rPr>
              <a:t>"</a:t>
            </a:r>
            <a:r>
              <a:rPr lang="en-GB" sz="1800" dirty="0">
                <a:solidFill>
                  <a:srgbClr val="FF0000"/>
                </a:solidFill>
                <a:latin typeface="Consolas"/>
              </a:rPr>
              <a:t> </a:t>
            </a:r>
            <a:r>
              <a:rPr lang="en-GB" sz="1800" dirty="0" smtClean="0">
                <a:solidFill>
                  <a:srgbClr val="FF0000"/>
                </a:solidFill>
                <a:latin typeface="Consolas"/>
              </a:rPr>
              <a:t/>
            </a:r>
            <a:br>
              <a:rPr lang="en-GB" sz="1800" dirty="0" smtClean="0">
                <a:solidFill>
                  <a:srgbClr val="FF0000"/>
                </a:solidFill>
                <a:latin typeface="Consolas"/>
              </a:rPr>
            </a:br>
            <a:r>
              <a:rPr lang="en-GB" sz="1800" dirty="0" smtClean="0">
                <a:solidFill>
                  <a:srgbClr val="FF0000"/>
                </a:solidFill>
                <a:latin typeface="Consolas"/>
              </a:rPr>
              <a:t>        Style</a:t>
            </a:r>
            <a:r>
              <a:rPr lang="en-GB" sz="1800" dirty="0">
                <a:solidFill>
                  <a:srgbClr val="0000FF"/>
                </a:solidFill>
                <a:latin typeface="Consolas"/>
              </a:rPr>
              <a:t>="{</a:t>
            </a:r>
            <a:r>
              <a:rPr lang="en-GB" sz="1800" dirty="0" err="1">
                <a:solidFill>
                  <a:srgbClr val="A31515"/>
                </a:solidFill>
                <a:latin typeface="Consolas"/>
              </a:rPr>
              <a:t>StaticResource</a:t>
            </a:r>
            <a:r>
              <a:rPr lang="en-GB" sz="1800" dirty="0">
                <a:solidFill>
                  <a:srgbClr val="FF0000"/>
                </a:solidFill>
                <a:latin typeface="Consolas"/>
              </a:rPr>
              <a:t> PhoneTextTitle1Style</a:t>
            </a:r>
            <a:r>
              <a:rPr lang="en-GB" sz="1800" dirty="0" smtClean="0">
                <a:solidFill>
                  <a:srgbClr val="0000FF"/>
                </a:solidFill>
                <a:latin typeface="Consolas"/>
              </a:rPr>
              <a:t>}" /&gt;</a:t>
            </a:r>
            <a:br>
              <a:rPr lang="en-GB" sz="1800" dirty="0" smtClean="0">
                <a:solidFill>
                  <a:srgbClr val="0000FF"/>
                </a:solidFill>
                <a:latin typeface="Consolas"/>
              </a:rPr>
            </a:br>
            <a:r>
              <a:rPr lang="en-GB" sz="1800" dirty="0" smtClean="0">
                <a:solidFill>
                  <a:srgbClr val="0000FF"/>
                </a:solidFill>
                <a:latin typeface="Consolas"/>
              </a:rPr>
              <a:t>    &lt;</a:t>
            </a:r>
            <a:r>
              <a:rPr lang="en-GB" sz="1800" dirty="0">
                <a:solidFill>
                  <a:srgbClr val="A31515"/>
                </a:solidFill>
                <a:latin typeface="Consolas"/>
              </a:rPr>
              <a:t>Button</a:t>
            </a:r>
            <a:r>
              <a:rPr lang="en-GB" sz="1800" dirty="0">
                <a:solidFill>
                  <a:srgbClr val="FF0000"/>
                </a:solidFill>
                <a:latin typeface="Consolas"/>
              </a:rPr>
              <a:t> Content</a:t>
            </a:r>
            <a:r>
              <a:rPr lang="en-GB" sz="1800" dirty="0">
                <a:solidFill>
                  <a:srgbClr val="0000FF"/>
                </a:solidFill>
                <a:latin typeface="Consolas"/>
              </a:rPr>
              <a:t>="</a:t>
            </a:r>
            <a:r>
              <a:rPr lang="en-GB" sz="1800" dirty="0" smtClean="0">
                <a:solidFill>
                  <a:srgbClr val="0000FF"/>
                </a:solidFill>
                <a:latin typeface="Consolas"/>
              </a:rPr>
              <a:t>Quit"</a:t>
            </a:r>
            <a:br>
              <a:rPr lang="en-GB" sz="1800" dirty="0" smtClean="0">
                <a:solidFill>
                  <a:srgbClr val="0000FF"/>
                </a:solidFill>
                <a:latin typeface="Consolas"/>
              </a:rPr>
            </a:br>
            <a:r>
              <a:rPr lang="en-GB" sz="1800" dirty="0" smtClean="0">
                <a:solidFill>
                  <a:srgbClr val="0000FF"/>
                </a:solidFill>
                <a:latin typeface="Consolas"/>
              </a:rPr>
              <a:t>         </a:t>
            </a:r>
            <a:r>
              <a:rPr lang="en-GB" sz="1800" dirty="0" smtClean="0">
                <a:solidFill>
                  <a:srgbClr val="FF0000"/>
                </a:solidFill>
                <a:latin typeface="Consolas"/>
              </a:rPr>
              <a:t>Name</a:t>
            </a:r>
            <a:r>
              <a:rPr lang="en-GB" sz="1800" dirty="0">
                <a:solidFill>
                  <a:srgbClr val="0000FF"/>
                </a:solidFill>
                <a:latin typeface="Consolas"/>
              </a:rPr>
              <a:t>="</a:t>
            </a:r>
            <a:r>
              <a:rPr lang="en-GB" sz="1800" dirty="0" err="1" smtClean="0">
                <a:solidFill>
                  <a:srgbClr val="0000FF"/>
                </a:solidFill>
                <a:latin typeface="Consolas"/>
              </a:rPr>
              <a:t>quitButton</a:t>
            </a:r>
            <a:r>
              <a:rPr lang="en-GB" sz="1800" dirty="0" smtClean="0">
                <a:solidFill>
                  <a:srgbClr val="0000FF"/>
                </a:solidFill>
                <a:latin typeface="Consolas"/>
              </a:rPr>
              <a:t>" </a:t>
            </a:r>
            <a:r>
              <a:rPr lang="en-GB" sz="1800" dirty="0" smtClean="0">
                <a:solidFill>
                  <a:srgbClr val="FF0000"/>
                </a:solidFill>
                <a:latin typeface="Consolas"/>
              </a:rPr>
              <a:t>Width</a:t>
            </a:r>
            <a:r>
              <a:rPr lang="en-GB" sz="1800" dirty="0">
                <a:solidFill>
                  <a:srgbClr val="0000FF"/>
                </a:solidFill>
                <a:latin typeface="Consolas"/>
              </a:rPr>
              <a:t>="</a:t>
            </a:r>
            <a:r>
              <a:rPr lang="en-GB" sz="1800" dirty="0" smtClean="0">
                <a:solidFill>
                  <a:srgbClr val="0000FF"/>
                </a:solidFill>
                <a:latin typeface="Consolas"/>
              </a:rPr>
              <a:t>480"</a:t>
            </a:r>
            <a:br>
              <a:rPr lang="en-GB" sz="1800" dirty="0" smtClean="0">
                <a:solidFill>
                  <a:srgbClr val="0000FF"/>
                </a:solidFill>
                <a:latin typeface="Consolas"/>
              </a:rPr>
            </a:br>
            <a:r>
              <a:rPr lang="en-GB" sz="1800" dirty="0" smtClean="0">
                <a:solidFill>
                  <a:srgbClr val="0000FF"/>
                </a:solidFill>
                <a:latin typeface="Consolas"/>
              </a:rPr>
              <a:t>        </a:t>
            </a:r>
            <a:r>
              <a:rPr lang="en-GB" sz="1800" dirty="0" smtClean="0">
                <a:solidFill>
                  <a:srgbClr val="FF0000"/>
                </a:solidFill>
                <a:latin typeface="Consolas"/>
              </a:rPr>
              <a:t> </a:t>
            </a:r>
            <a:r>
              <a:rPr lang="en-GB" sz="1800" dirty="0">
                <a:solidFill>
                  <a:srgbClr val="FF0000"/>
                </a:solidFill>
                <a:latin typeface="Consolas"/>
              </a:rPr>
              <a:t>Click</a:t>
            </a:r>
            <a:r>
              <a:rPr lang="en-GB" sz="1800" dirty="0">
                <a:solidFill>
                  <a:srgbClr val="0000FF"/>
                </a:solidFill>
                <a:latin typeface="Consolas"/>
              </a:rPr>
              <a:t>="</a:t>
            </a:r>
            <a:r>
              <a:rPr lang="en-GB" sz="1800" dirty="0" err="1">
                <a:solidFill>
                  <a:srgbClr val="0000FF"/>
                </a:solidFill>
                <a:latin typeface="Consolas"/>
              </a:rPr>
              <a:t>quitButton_Click</a:t>
            </a:r>
            <a:r>
              <a:rPr lang="en-GB" sz="1800" dirty="0">
                <a:solidFill>
                  <a:srgbClr val="0000FF"/>
                </a:solidFill>
                <a:latin typeface="Consolas"/>
              </a:rPr>
              <a:t>" /&gt;</a:t>
            </a:r>
            <a:endParaRPr lang="en-GB" sz="1800" dirty="0">
              <a:solidFill>
                <a:prstClr val="black"/>
              </a:solidFill>
              <a:latin typeface="Consolas"/>
            </a:endParaRPr>
          </a:p>
          <a:p>
            <a:r>
              <a:rPr lang="en-GB" sz="1800" dirty="0">
                <a:solidFill>
                  <a:srgbClr val="A31515"/>
                </a:solidFill>
                <a:latin typeface="Consolas"/>
              </a:rPr>
              <a:t>    </a:t>
            </a:r>
            <a:r>
              <a:rPr lang="en-GB" sz="1800" dirty="0">
                <a:solidFill>
                  <a:srgbClr val="0000FF"/>
                </a:solidFill>
                <a:latin typeface="Consolas"/>
              </a:rPr>
              <a:t>&lt;/</a:t>
            </a:r>
            <a:r>
              <a:rPr lang="en-GB" sz="1800" dirty="0" err="1">
                <a:solidFill>
                  <a:srgbClr val="A31515"/>
                </a:solidFill>
                <a:latin typeface="Consolas"/>
              </a:rPr>
              <a:t>StackPanel</a:t>
            </a:r>
            <a:r>
              <a:rPr lang="en-GB" sz="1800" dirty="0">
                <a:solidFill>
                  <a:srgbClr val="0000FF"/>
                </a:solidFill>
                <a:latin typeface="Consolas"/>
              </a:rPr>
              <a:t>&gt;</a:t>
            </a:r>
            <a:endParaRPr lang="en-GB" sz="1800" dirty="0">
              <a:solidFill>
                <a:prstClr val="black"/>
              </a:solidFill>
              <a:latin typeface="Consolas"/>
            </a:endParaRPr>
          </a:p>
          <a:p>
            <a:r>
              <a:rPr lang="en-GB" sz="1800" dirty="0">
                <a:solidFill>
                  <a:srgbClr val="0000FF"/>
                </a:solidFill>
                <a:latin typeface="Consolas"/>
              </a:rPr>
              <a:t>&lt;/</a:t>
            </a:r>
            <a:r>
              <a:rPr lang="en-GB" sz="1800" dirty="0">
                <a:solidFill>
                  <a:srgbClr val="A31515"/>
                </a:solidFill>
                <a:latin typeface="Consolas"/>
              </a:rPr>
              <a:t>Grid</a:t>
            </a:r>
            <a:r>
              <a:rPr lang="en-GB" sz="1800" dirty="0" smtClean="0">
                <a:solidFill>
                  <a:srgbClr val="0000FF"/>
                </a:solidFill>
                <a:latin typeface="Consolas"/>
              </a:rPr>
              <a:t>&gt;</a:t>
            </a:r>
            <a:endParaRPr lang="en-GB" sz="1800" dirty="0">
              <a:solidFill>
                <a:prstClr val="black"/>
              </a:solidFill>
              <a:latin typeface="Consolas"/>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87</a:t>
            </a:fld>
            <a:endParaRPr lang="en-US" dirty="0"/>
          </a:p>
        </p:txBody>
      </p:sp>
    </p:spTree>
    <p:extLst>
      <p:ext uri="{BB962C8B-B14F-4D97-AF65-F5344CB8AC3E}">
        <p14:creationId xmlns:p14="http://schemas.microsoft.com/office/powerpoint/2010/main" val="169418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Рендеринг элементов </a:t>
            </a:r>
            <a:r>
              <a:rPr lang="en-GB" dirty="0" smtClean="0"/>
              <a:t>Silverlight</a:t>
            </a:r>
            <a:endParaRPr lang="en-GB" dirty="0"/>
          </a:p>
        </p:txBody>
      </p:sp>
      <p:sp>
        <p:nvSpPr>
          <p:cNvPr id="6" name="Text Placeholder 5"/>
          <p:cNvSpPr>
            <a:spLocks noGrp="1"/>
          </p:cNvSpPr>
          <p:nvPr>
            <p:ph idx="1"/>
          </p:nvPr>
        </p:nvSpPr>
        <p:spPr>
          <a:xfrm>
            <a:off x="438480" y="2888550"/>
            <a:ext cx="8382000" cy="2696324"/>
          </a:xfrm>
        </p:spPr>
        <p:txBody>
          <a:bodyPr>
            <a:normAutofit/>
          </a:bodyPr>
          <a:lstStyle/>
          <a:p>
            <a:r>
              <a:rPr lang="ru-RU" dirty="0" smtClean="0"/>
              <a:t>Класс</a:t>
            </a:r>
            <a:r>
              <a:rPr lang="en-GB" dirty="0" smtClean="0"/>
              <a:t> </a:t>
            </a:r>
            <a:r>
              <a:rPr lang="en-GB" dirty="0" err="1">
                <a:latin typeface="Consolas" pitchFamily="49" charset="0"/>
                <a:cs typeface="Consolas" pitchFamily="49" charset="0"/>
              </a:rPr>
              <a:t>UIElementRenderer</a:t>
            </a:r>
            <a:r>
              <a:rPr lang="en-US" dirty="0" smtClean="0"/>
              <a:t> </a:t>
            </a:r>
            <a:r>
              <a:rPr lang="ru-RU" dirty="0" smtClean="0"/>
              <a:t>выполняет рендеринг элементов страницы </a:t>
            </a:r>
            <a:r>
              <a:rPr lang="en-US" dirty="0" smtClean="0"/>
              <a:t>Silverlight</a:t>
            </a:r>
            <a:r>
              <a:rPr lang="ru-RU" dirty="0" smtClean="0"/>
              <a:t/>
            </a:r>
            <a:br>
              <a:rPr lang="ru-RU" dirty="0" smtClean="0"/>
            </a:br>
            <a:r>
              <a:rPr lang="ru-RU" dirty="0" smtClean="0"/>
              <a:t>в текстуры </a:t>
            </a:r>
            <a:r>
              <a:rPr lang="en-US" dirty="0" smtClean="0"/>
              <a:t>XNA</a:t>
            </a:r>
            <a:endParaRPr lang="ru-RU" dirty="0" smtClean="0"/>
          </a:p>
          <a:p>
            <a:r>
              <a:rPr lang="ru-RU" dirty="0" smtClean="0"/>
              <a:t>Эти текстуры должны выводиться на экран в методе </a:t>
            </a:r>
            <a:r>
              <a:rPr lang="en-GB" dirty="0" err="1" smtClean="0">
                <a:latin typeface="Consolas" pitchFamily="49" charset="0"/>
                <a:cs typeface="Consolas" pitchFamily="49" charset="0"/>
              </a:rPr>
              <a:t>onDraw</a:t>
            </a:r>
            <a:endParaRPr lang="en-GB" dirty="0"/>
          </a:p>
        </p:txBody>
      </p:sp>
      <p:sp>
        <p:nvSpPr>
          <p:cNvPr id="8" name="Text Placeholder 7"/>
          <p:cNvSpPr txBox="1">
            <a:spLocks/>
          </p:cNvSpPr>
          <p:nvPr/>
        </p:nvSpPr>
        <p:spPr>
          <a:xfrm>
            <a:off x="533400" y="1142999"/>
            <a:ext cx="8077200" cy="103412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sp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endParaRPr lang="ru-RU" sz="1800" dirty="0" smtClean="0">
              <a:solidFill>
                <a:srgbClr val="2B91AF"/>
              </a:solidFill>
              <a:latin typeface="Consolas"/>
            </a:endParaRPr>
          </a:p>
          <a:p>
            <a:r>
              <a:rPr lang="en-GB" sz="1800" dirty="0" err="1" smtClean="0">
                <a:solidFill>
                  <a:srgbClr val="2B91AF"/>
                </a:solidFill>
                <a:latin typeface="Consolas"/>
              </a:rPr>
              <a:t>UIElementRenderer</a:t>
            </a:r>
            <a:r>
              <a:rPr lang="en-GB" sz="1800" dirty="0" smtClean="0">
                <a:solidFill>
                  <a:prstClr val="black"/>
                </a:solidFill>
                <a:latin typeface="Consolas"/>
              </a:rPr>
              <a:t> </a:t>
            </a:r>
            <a:r>
              <a:rPr lang="en-GB" sz="1800" dirty="0" err="1" smtClean="0">
                <a:solidFill>
                  <a:prstClr val="black"/>
                </a:solidFill>
                <a:latin typeface="Consolas"/>
              </a:rPr>
              <a:t>elementRenderer</a:t>
            </a:r>
            <a:r>
              <a:rPr lang="en-GB" sz="1800" dirty="0" smtClean="0">
                <a:solidFill>
                  <a:prstClr val="black"/>
                </a:solidFill>
                <a:latin typeface="Consolas"/>
              </a:rPr>
              <a:t>;</a:t>
            </a:r>
            <a:endParaRPr lang="ru-RU" sz="1800" dirty="0" smtClean="0">
              <a:solidFill>
                <a:prstClr val="black"/>
              </a:solidFill>
              <a:latin typeface="Consolas"/>
            </a:endParaRPr>
          </a:p>
          <a:p>
            <a:endParaRPr lang="en-GB" sz="1800" dirty="0">
              <a:solidFill>
                <a:prstClr val="black"/>
              </a:solidFill>
              <a:latin typeface="Consolas"/>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88</a:t>
            </a:fld>
            <a:endParaRPr lang="en-US" dirty="0"/>
          </a:p>
        </p:txBody>
      </p:sp>
    </p:spTree>
    <p:extLst>
      <p:ext uri="{BB962C8B-B14F-4D97-AF65-F5344CB8AC3E}">
        <p14:creationId xmlns:p14="http://schemas.microsoft.com/office/powerpoint/2010/main" val="182860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u-RU" dirty="0" smtClean="0"/>
              <a:t>Создание объекта для рендеринга</a:t>
            </a:r>
            <a:endParaRPr lang="en-GB" dirty="0"/>
          </a:p>
        </p:txBody>
      </p:sp>
      <p:sp>
        <p:nvSpPr>
          <p:cNvPr id="6" name="Text Placeholder 5"/>
          <p:cNvSpPr>
            <a:spLocks noGrp="1"/>
          </p:cNvSpPr>
          <p:nvPr>
            <p:ph idx="1"/>
          </p:nvPr>
        </p:nvSpPr>
        <p:spPr>
          <a:xfrm>
            <a:off x="438480" y="3827670"/>
            <a:ext cx="8382000" cy="2758041"/>
          </a:xfrm>
        </p:spPr>
        <p:txBody>
          <a:bodyPr>
            <a:normAutofit/>
          </a:bodyPr>
          <a:lstStyle/>
          <a:p>
            <a:r>
              <a:rPr lang="ru-RU" dirty="0" smtClean="0"/>
              <a:t>Экземпляр класса</a:t>
            </a:r>
            <a:r>
              <a:rPr lang="en-GB" dirty="0" smtClean="0"/>
              <a:t> </a:t>
            </a:r>
            <a:r>
              <a:rPr lang="en-GB" dirty="0" err="1" smtClean="0">
                <a:latin typeface="Consolas" pitchFamily="49" charset="0"/>
                <a:cs typeface="Consolas" pitchFamily="49" charset="0"/>
              </a:rPr>
              <a:t>UIElementRenderer</a:t>
            </a:r>
            <a:r>
              <a:rPr lang="ru-RU" dirty="0" smtClean="0"/>
              <a:t> создаётся при запуске игры</a:t>
            </a:r>
            <a:endParaRPr lang="en-GB" dirty="0" smtClean="0"/>
          </a:p>
          <a:p>
            <a:r>
              <a:rPr lang="ru-RU" dirty="0" smtClean="0"/>
              <a:t>Конструктор класса принимает в качестве параметров ширину и высоту области экрана для рендеринга</a:t>
            </a:r>
            <a:endParaRPr lang="en-GB" dirty="0"/>
          </a:p>
        </p:txBody>
      </p:sp>
      <p:sp>
        <p:nvSpPr>
          <p:cNvPr id="8" name="Text Placeholder 7"/>
          <p:cNvSpPr txBox="1">
            <a:spLocks/>
          </p:cNvSpPr>
          <p:nvPr/>
        </p:nvSpPr>
        <p:spPr>
          <a:xfrm>
            <a:off x="533400" y="1142999"/>
            <a:ext cx="8077200" cy="192052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sp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a:solidFill>
                  <a:srgbClr val="0000FF"/>
                </a:solidFill>
                <a:latin typeface="Consolas"/>
              </a:rPr>
              <a:t>if</a:t>
            </a:r>
            <a:r>
              <a:rPr lang="en-GB" sz="1800" dirty="0">
                <a:solidFill>
                  <a:prstClr val="black"/>
                </a:solidFill>
                <a:latin typeface="Consolas"/>
              </a:rPr>
              <a:t> (</a:t>
            </a:r>
            <a:r>
              <a:rPr lang="en-GB" sz="1800" dirty="0">
                <a:solidFill>
                  <a:srgbClr val="0000FF"/>
                </a:solidFill>
                <a:latin typeface="Consolas"/>
              </a:rPr>
              <a:t>null</a:t>
            </a:r>
            <a:r>
              <a:rPr lang="en-GB" sz="1800" dirty="0">
                <a:solidFill>
                  <a:prstClr val="black"/>
                </a:solidFill>
                <a:latin typeface="Consolas"/>
              </a:rPr>
              <a:t> == </a:t>
            </a:r>
            <a:r>
              <a:rPr lang="en-GB" sz="1800" dirty="0" err="1">
                <a:solidFill>
                  <a:prstClr val="black"/>
                </a:solidFill>
                <a:latin typeface="Consolas"/>
              </a:rPr>
              <a:t>elementRenderer</a:t>
            </a:r>
            <a:r>
              <a:rPr lang="en-GB" sz="1800" dirty="0">
                <a:solidFill>
                  <a:prstClr val="black"/>
                </a:solidFill>
                <a:latin typeface="Consolas"/>
              </a:rPr>
              <a:t>)</a:t>
            </a:r>
          </a:p>
          <a:p>
            <a:r>
              <a:rPr lang="en-GB" sz="1800" dirty="0">
                <a:solidFill>
                  <a:prstClr val="black"/>
                </a:solidFill>
                <a:latin typeface="Consolas"/>
              </a:rPr>
              <a:t>{</a:t>
            </a:r>
          </a:p>
          <a:p>
            <a:r>
              <a:rPr lang="en-GB" sz="1800" dirty="0">
                <a:solidFill>
                  <a:prstClr val="black"/>
                </a:solidFill>
                <a:latin typeface="Consolas"/>
              </a:rPr>
              <a:t>    </a:t>
            </a:r>
            <a:r>
              <a:rPr lang="en-GB" sz="1800" dirty="0" err="1">
                <a:solidFill>
                  <a:prstClr val="black"/>
                </a:solidFill>
                <a:latin typeface="Consolas"/>
              </a:rPr>
              <a:t>elementRenderer</a:t>
            </a:r>
            <a:r>
              <a:rPr lang="en-GB" sz="1800" dirty="0">
                <a:solidFill>
                  <a:prstClr val="black"/>
                </a:solidFill>
                <a:latin typeface="Consolas"/>
              </a:rPr>
              <a:t> = </a:t>
            </a:r>
            <a:r>
              <a:rPr lang="en-GB" sz="1800" dirty="0" smtClean="0">
                <a:solidFill>
                  <a:prstClr val="black"/>
                </a:solidFill>
                <a:latin typeface="Consolas"/>
              </a:rPr>
              <a:t/>
            </a:r>
            <a:br>
              <a:rPr lang="en-GB" sz="1800" dirty="0" smtClean="0">
                <a:solidFill>
                  <a:prstClr val="black"/>
                </a:solidFill>
                <a:latin typeface="Consolas"/>
              </a:rPr>
            </a:br>
            <a:r>
              <a:rPr lang="en-GB" sz="1800" dirty="0" smtClean="0">
                <a:solidFill>
                  <a:prstClr val="black"/>
                </a:solidFill>
                <a:latin typeface="Consolas"/>
              </a:rPr>
              <a:t>       </a:t>
            </a:r>
            <a:r>
              <a:rPr lang="en-GB" sz="1800" dirty="0" smtClean="0">
                <a:solidFill>
                  <a:srgbClr val="0000FF"/>
                </a:solidFill>
                <a:latin typeface="Consolas"/>
              </a:rPr>
              <a:t>new</a:t>
            </a:r>
            <a:r>
              <a:rPr lang="en-GB" sz="1800" dirty="0" smtClean="0">
                <a:solidFill>
                  <a:prstClr val="black"/>
                </a:solidFill>
                <a:latin typeface="Consolas"/>
              </a:rPr>
              <a:t> </a:t>
            </a:r>
            <a:r>
              <a:rPr lang="en-GB" sz="1800" dirty="0" err="1">
                <a:solidFill>
                  <a:srgbClr val="2B91AF"/>
                </a:solidFill>
                <a:latin typeface="Consolas"/>
              </a:rPr>
              <a:t>UIElementRenderer</a:t>
            </a:r>
            <a:r>
              <a:rPr lang="en-GB" sz="1800" dirty="0">
                <a:solidFill>
                  <a:prstClr val="black"/>
                </a:solidFill>
                <a:latin typeface="Consolas"/>
              </a:rPr>
              <a:t>(</a:t>
            </a:r>
            <a:r>
              <a:rPr lang="en-GB" sz="1800" dirty="0">
                <a:solidFill>
                  <a:srgbClr val="0000FF"/>
                </a:solidFill>
                <a:latin typeface="Consolas"/>
              </a:rPr>
              <a:t>this</a:t>
            </a:r>
            <a:r>
              <a:rPr lang="en-GB" sz="1800" dirty="0" smtClean="0">
                <a:solidFill>
                  <a:prstClr val="black"/>
                </a:solidFill>
                <a:latin typeface="Consolas"/>
              </a:rPr>
              <a:t>,</a:t>
            </a:r>
            <a:br>
              <a:rPr lang="en-GB" sz="1800" dirty="0" smtClean="0">
                <a:solidFill>
                  <a:prstClr val="black"/>
                </a:solidFill>
                <a:latin typeface="Consolas"/>
              </a:rPr>
            </a:br>
            <a:r>
              <a:rPr lang="en-GB" sz="1800" dirty="0" smtClean="0">
                <a:solidFill>
                  <a:prstClr val="black"/>
                </a:solidFill>
                <a:latin typeface="Consolas"/>
              </a:rPr>
              <a:t>        </a:t>
            </a:r>
            <a:r>
              <a:rPr lang="en-GB" sz="1800" dirty="0">
                <a:solidFill>
                  <a:prstClr val="black"/>
                </a:solidFill>
                <a:latin typeface="Consolas"/>
              </a:rPr>
              <a:t>(</a:t>
            </a:r>
            <a:r>
              <a:rPr lang="en-GB" sz="1800" dirty="0" err="1">
                <a:solidFill>
                  <a:srgbClr val="0000FF"/>
                </a:solidFill>
                <a:latin typeface="Consolas"/>
              </a:rPr>
              <a:t>int</a:t>
            </a:r>
            <a:r>
              <a:rPr lang="en-GB" sz="1800" dirty="0">
                <a:solidFill>
                  <a:prstClr val="black"/>
                </a:solidFill>
                <a:latin typeface="Consolas"/>
              </a:rPr>
              <a:t>)</a:t>
            </a:r>
            <a:r>
              <a:rPr lang="en-GB" sz="1800" dirty="0" err="1">
                <a:solidFill>
                  <a:prstClr val="black"/>
                </a:solidFill>
                <a:latin typeface="Consolas"/>
              </a:rPr>
              <a:t>ActualWidth</a:t>
            </a:r>
            <a:r>
              <a:rPr lang="en-GB" sz="1800" dirty="0">
                <a:solidFill>
                  <a:prstClr val="black"/>
                </a:solidFill>
                <a:latin typeface="Consolas"/>
              </a:rPr>
              <a:t>, (</a:t>
            </a:r>
            <a:r>
              <a:rPr lang="en-GB" sz="1800" dirty="0" err="1">
                <a:solidFill>
                  <a:srgbClr val="0000FF"/>
                </a:solidFill>
                <a:latin typeface="Consolas"/>
              </a:rPr>
              <a:t>int</a:t>
            </a:r>
            <a:r>
              <a:rPr lang="en-GB" sz="1800" dirty="0">
                <a:solidFill>
                  <a:prstClr val="black"/>
                </a:solidFill>
                <a:latin typeface="Consolas"/>
              </a:rPr>
              <a:t>)</a:t>
            </a:r>
            <a:r>
              <a:rPr lang="en-GB" sz="1800" dirty="0" err="1">
                <a:solidFill>
                  <a:prstClr val="black"/>
                </a:solidFill>
                <a:latin typeface="Consolas"/>
              </a:rPr>
              <a:t>ActualHeight</a:t>
            </a:r>
            <a:r>
              <a:rPr lang="en-GB" sz="1800" dirty="0">
                <a:solidFill>
                  <a:prstClr val="black"/>
                </a:solidFill>
                <a:latin typeface="Consolas"/>
              </a:rPr>
              <a:t>);</a:t>
            </a:r>
          </a:p>
          <a:p>
            <a:r>
              <a:rPr lang="en-GB" sz="1800" dirty="0" smtClean="0">
                <a:solidFill>
                  <a:prstClr val="black"/>
                </a:solidFill>
                <a:latin typeface="Consolas"/>
              </a:rPr>
              <a:t>}</a:t>
            </a:r>
            <a:endParaRPr lang="en-GB" sz="1800" dirty="0">
              <a:solidFill>
                <a:prstClr val="black"/>
              </a:solidFill>
              <a:latin typeface="Consolas"/>
            </a:endParaRP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89</a:t>
            </a:fld>
            <a:endParaRPr lang="en-US" dirty="0"/>
          </a:p>
        </p:txBody>
      </p:sp>
    </p:spTree>
    <p:extLst>
      <p:ext uri="{BB962C8B-B14F-4D97-AF65-F5344CB8AC3E}">
        <p14:creationId xmlns:p14="http://schemas.microsoft.com/office/powerpoint/2010/main" val="40326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Методы класса </a:t>
            </a:r>
            <a:r>
              <a:rPr lang="en-GB" dirty="0"/>
              <a:t>XNA Game</a:t>
            </a:r>
          </a:p>
        </p:txBody>
      </p:sp>
      <p:sp>
        <p:nvSpPr>
          <p:cNvPr id="3" name="Content Placeholder 2"/>
          <p:cNvSpPr>
            <a:spLocks noGrp="1"/>
          </p:cNvSpPr>
          <p:nvPr>
            <p:ph idx="1"/>
          </p:nvPr>
        </p:nvSpPr>
        <p:spPr>
          <a:xfrm>
            <a:off x="380770" y="1371600"/>
            <a:ext cx="8363938" cy="4930581"/>
          </a:xfrm>
        </p:spPr>
        <p:txBody>
          <a:bodyPr/>
          <a:lstStyle/>
          <a:p>
            <a:r>
              <a:rPr lang="ru-RU" dirty="0" smtClean="0"/>
              <a:t>Программы не должны вызывать методы</a:t>
            </a:r>
            <a:r>
              <a:rPr lang="en-GB" dirty="0" smtClean="0"/>
              <a:t> </a:t>
            </a:r>
            <a:r>
              <a:rPr lang="en-GB" dirty="0" err="1" smtClean="0">
                <a:latin typeface="Consolas" pitchFamily="49" charset="0"/>
                <a:cs typeface="Consolas" pitchFamily="49" charset="0"/>
              </a:rPr>
              <a:t>LoadContent</a:t>
            </a:r>
            <a:r>
              <a:rPr lang="en-GB" dirty="0" smtClean="0"/>
              <a:t>, </a:t>
            </a:r>
            <a:r>
              <a:rPr lang="en-GB" dirty="0">
                <a:latin typeface="Consolas" pitchFamily="49" charset="0"/>
                <a:cs typeface="Consolas" pitchFamily="49" charset="0"/>
              </a:rPr>
              <a:t>Draw</a:t>
            </a:r>
            <a:r>
              <a:rPr lang="en-GB" dirty="0" smtClean="0"/>
              <a:t> </a:t>
            </a:r>
            <a:r>
              <a:rPr lang="ru-RU" dirty="0" smtClean="0"/>
              <a:t>и</a:t>
            </a:r>
            <a:r>
              <a:rPr lang="en-GB" dirty="0" smtClean="0"/>
              <a:t> </a:t>
            </a:r>
            <a:r>
              <a:rPr lang="en-GB" dirty="0" smtClean="0">
                <a:latin typeface="Consolas" pitchFamily="49" charset="0"/>
                <a:cs typeface="Consolas" pitchFamily="49" charset="0"/>
              </a:rPr>
              <a:t>Update</a:t>
            </a:r>
            <a:endParaRPr lang="en-GB" dirty="0" smtClean="0"/>
          </a:p>
          <a:p>
            <a:r>
              <a:rPr lang="ru-RU" dirty="0" smtClean="0"/>
              <a:t>Эти методы вызывает среда</a:t>
            </a:r>
            <a:r>
              <a:rPr lang="en-GB" dirty="0" smtClean="0"/>
              <a:t> XNA</a:t>
            </a:r>
          </a:p>
          <a:p>
            <a:r>
              <a:rPr lang="ru-RU" dirty="0"/>
              <a:t>Метод </a:t>
            </a:r>
            <a:r>
              <a:rPr lang="en-GB" dirty="0" err="1" smtClean="0">
                <a:latin typeface="Consolas" pitchFamily="49" charset="0"/>
                <a:cs typeface="Consolas" pitchFamily="49" charset="0"/>
              </a:rPr>
              <a:t>LoadContent</a:t>
            </a:r>
            <a:r>
              <a:rPr lang="en-GB" dirty="0" smtClean="0"/>
              <a:t> </a:t>
            </a:r>
            <a:r>
              <a:rPr lang="ru-RU" dirty="0" smtClean="0"/>
              <a:t>вызывается</a:t>
            </a:r>
            <a:r>
              <a:rPr lang="en-US" dirty="0" smtClean="0"/>
              <a:t/>
            </a:r>
            <a:br>
              <a:rPr lang="en-US" dirty="0" smtClean="0"/>
            </a:br>
            <a:r>
              <a:rPr lang="ru-RU" dirty="0" smtClean="0"/>
              <a:t>при запуске игры</a:t>
            </a:r>
            <a:endParaRPr lang="en-GB" dirty="0" smtClean="0"/>
          </a:p>
          <a:p>
            <a:r>
              <a:rPr lang="ru-RU" dirty="0"/>
              <a:t>Метод </a:t>
            </a:r>
            <a:r>
              <a:rPr lang="en-GB" dirty="0" smtClean="0">
                <a:latin typeface="Consolas" pitchFamily="49" charset="0"/>
                <a:cs typeface="Consolas" pitchFamily="49" charset="0"/>
              </a:rPr>
              <a:t>Draw</a:t>
            </a:r>
            <a:r>
              <a:rPr lang="en-GB" dirty="0" smtClean="0"/>
              <a:t> </a:t>
            </a:r>
            <a:r>
              <a:rPr lang="ru-RU" dirty="0" smtClean="0"/>
              <a:t>вызывается так часто, насколько возможно</a:t>
            </a:r>
            <a:endParaRPr lang="en-GB" dirty="0" smtClean="0"/>
          </a:p>
          <a:p>
            <a:r>
              <a:rPr lang="ru-RU" dirty="0"/>
              <a:t>Метод </a:t>
            </a:r>
            <a:r>
              <a:rPr lang="en-GB" dirty="0" smtClean="0">
                <a:latin typeface="Consolas" pitchFamily="49" charset="0"/>
                <a:cs typeface="Consolas" pitchFamily="49" charset="0"/>
              </a:rPr>
              <a:t>Update</a:t>
            </a:r>
            <a:r>
              <a:rPr lang="en-GB" dirty="0" smtClean="0"/>
              <a:t> </a:t>
            </a:r>
            <a:r>
              <a:rPr lang="ru-RU" dirty="0" smtClean="0"/>
              <a:t>вызывается с частотой</a:t>
            </a:r>
            <a:r>
              <a:rPr lang="ru-RU" dirty="0"/>
              <a:t/>
            </a:r>
            <a:br>
              <a:rPr lang="ru-RU" dirty="0"/>
            </a:br>
            <a:r>
              <a:rPr lang="en-GB" dirty="0" smtClean="0"/>
              <a:t>30</a:t>
            </a:r>
            <a:r>
              <a:rPr lang="ru-RU" dirty="0" smtClean="0"/>
              <a:t> раз в секунду</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a:t>
            </a:fld>
            <a:endParaRPr lang="en-US" dirty="0"/>
          </a:p>
        </p:txBody>
      </p:sp>
    </p:spTree>
    <p:extLst>
      <p:ext uri="{BB962C8B-B14F-4D97-AF65-F5344CB8AC3E}">
        <p14:creationId xmlns:p14="http://schemas.microsoft.com/office/powerpoint/2010/main" val="731614396"/>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u-RU" dirty="0" smtClean="0"/>
              <a:t>Рендеринг элементов </a:t>
            </a:r>
            <a:r>
              <a:rPr lang="en-GB" dirty="0" smtClean="0"/>
              <a:t>Silverlight </a:t>
            </a:r>
            <a:endParaRPr lang="en-GB" dirty="0"/>
          </a:p>
        </p:txBody>
      </p:sp>
      <p:sp>
        <p:nvSpPr>
          <p:cNvPr id="6" name="Text Placeholder 5"/>
          <p:cNvSpPr>
            <a:spLocks noGrp="1"/>
          </p:cNvSpPr>
          <p:nvPr>
            <p:ph idx="1"/>
          </p:nvPr>
        </p:nvSpPr>
        <p:spPr>
          <a:xfrm>
            <a:off x="438480" y="3922804"/>
            <a:ext cx="8382000" cy="2295117"/>
          </a:xfrm>
        </p:spPr>
        <p:txBody>
          <a:bodyPr>
            <a:noAutofit/>
          </a:bodyPr>
          <a:lstStyle/>
          <a:p>
            <a:r>
              <a:rPr lang="ru-RU" dirty="0" smtClean="0"/>
              <a:t>Этот код выполняет рендеринг элементов </a:t>
            </a:r>
            <a:r>
              <a:rPr lang="en-US" dirty="0" smtClean="0"/>
              <a:t>Silverlight </a:t>
            </a:r>
            <a:r>
              <a:rPr lang="ru-RU" dirty="0" smtClean="0"/>
              <a:t>в текстуру </a:t>
            </a:r>
            <a:r>
              <a:rPr lang="en-US" dirty="0" smtClean="0"/>
              <a:t>XNA</a:t>
            </a:r>
            <a:r>
              <a:rPr lang="ru-RU" dirty="0" smtClean="0"/>
              <a:t>, которая будет </a:t>
            </a:r>
            <a:r>
              <a:rPr lang="ru-RU" dirty="0" err="1" smtClean="0"/>
              <a:t>отрисована</a:t>
            </a:r>
            <a:r>
              <a:rPr lang="ru-RU" dirty="0" smtClean="0"/>
              <a:t> в игре</a:t>
            </a:r>
          </a:p>
          <a:p>
            <a:r>
              <a:rPr lang="ru-RU" dirty="0" smtClean="0"/>
              <a:t>Этот код выполняется в методе</a:t>
            </a:r>
            <a:r>
              <a:rPr lang="en-GB" dirty="0" smtClean="0"/>
              <a:t> </a:t>
            </a:r>
            <a:r>
              <a:rPr lang="en-GB" dirty="0" err="1" smtClean="0">
                <a:latin typeface="Consolas" pitchFamily="49" charset="0"/>
                <a:cs typeface="Consolas" pitchFamily="49" charset="0"/>
              </a:rPr>
              <a:t>onDraw</a:t>
            </a:r>
            <a:endParaRPr lang="en-GB" dirty="0"/>
          </a:p>
        </p:txBody>
      </p:sp>
      <p:sp>
        <p:nvSpPr>
          <p:cNvPr id="8" name="Text Placeholder 7"/>
          <p:cNvSpPr txBox="1">
            <a:spLocks/>
          </p:cNvSpPr>
          <p:nvPr/>
        </p:nvSpPr>
        <p:spPr>
          <a:xfrm>
            <a:off x="533400" y="1143000"/>
            <a:ext cx="8077200" cy="197592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spAutoFit/>
          </a:bodyPr>
          <a:lstStyle>
            <a:lvl1pPr marL="0" indent="0" algn="l" defTabSz="457200" rtl="0" eaLnBrk="1" latinLnBrk="0" hangingPunct="1">
              <a:spcBef>
                <a:spcPct val="20000"/>
              </a:spcBef>
              <a:buFont typeface="Arial" pitchFamily="34" charset="0"/>
              <a:buNone/>
              <a:defRPr sz="3200" kern="1200">
                <a:solidFill>
                  <a:schemeClr val="dk1"/>
                </a:solidFill>
                <a:latin typeface="+mn-lt"/>
                <a:ea typeface="+mn-ea"/>
                <a:cs typeface="+mn-cs"/>
              </a:defRPr>
            </a:lvl1pPr>
            <a:lvl2pPr marL="273050" indent="0" algn="l" defTabSz="457200" rtl="0" eaLnBrk="1" latinLnBrk="0" hangingPunct="1">
              <a:spcBef>
                <a:spcPct val="20000"/>
              </a:spcBef>
              <a:buFont typeface="Arial" pitchFamily="34" charset="0"/>
              <a:buNone/>
              <a:defRPr sz="2800" kern="1200">
                <a:solidFill>
                  <a:schemeClr val="bg1"/>
                </a:solidFill>
                <a:latin typeface="Consolas" pitchFamily="49" charset="0"/>
                <a:ea typeface="+mn-ea"/>
                <a:cs typeface="Consolas" pitchFamily="49" charset="0"/>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GB" sz="1800" dirty="0" err="1" smtClean="0">
                <a:solidFill>
                  <a:prstClr val="black"/>
                </a:solidFill>
                <a:latin typeface="Consolas"/>
              </a:rPr>
              <a:t>elementRenderer.Render</a:t>
            </a:r>
            <a:r>
              <a:rPr lang="en-GB" sz="1800" dirty="0" smtClean="0">
                <a:solidFill>
                  <a:prstClr val="black"/>
                </a:solidFill>
                <a:latin typeface="Consolas"/>
              </a:rPr>
              <a:t>();</a:t>
            </a:r>
          </a:p>
          <a:p>
            <a:endParaRPr lang="en-GB" sz="1800" dirty="0">
              <a:solidFill>
                <a:prstClr val="black"/>
              </a:solidFill>
              <a:latin typeface="Consolas"/>
            </a:endParaRPr>
          </a:p>
          <a:p>
            <a:r>
              <a:rPr lang="en-GB" sz="1800" dirty="0" smtClean="0">
                <a:solidFill>
                  <a:prstClr val="black"/>
                </a:solidFill>
                <a:latin typeface="Consolas"/>
              </a:rPr>
              <a:t>...</a:t>
            </a:r>
          </a:p>
          <a:p>
            <a:endParaRPr lang="en-GB" sz="1800" dirty="0">
              <a:solidFill>
                <a:prstClr val="black"/>
              </a:solidFill>
              <a:latin typeface="Consolas"/>
            </a:endParaRPr>
          </a:p>
          <a:p>
            <a:r>
              <a:rPr lang="en-GB" sz="1800" dirty="0" err="1">
                <a:solidFill>
                  <a:prstClr val="black"/>
                </a:solidFill>
                <a:latin typeface="Consolas"/>
              </a:rPr>
              <a:t>spriteBatch.Draw</a:t>
            </a:r>
            <a:r>
              <a:rPr lang="en-GB" sz="1800" dirty="0">
                <a:solidFill>
                  <a:prstClr val="black"/>
                </a:solidFill>
                <a:latin typeface="Consolas"/>
              </a:rPr>
              <a:t>(</a:t>
            </a:r>
            <a:r>
              <a:rPr lang="en-GB" sz="1800" dirty="0" err="1">
                <a:solidFill>
                  <a:prstClr val="black"/>
                </a:solidFill>
                <a:latin typeface="Consolas"/>
              </a:rPr>
              <a:t>elementRenderer.Texture</a:t>
            </a:r>
            <a:r>
              <a:rPr lang="en-GB" sz="1800" dirty="0" smtClean="0">
                <a:solidFill>
                  <a:prstClr val="black"/>
                </a:solidFill>
                <a:latin typeface="Consolas"/>
              </a:rPr>
              <a:t>,</a:t>
            </a:r>
            <a:br>
              <a:rPr lang="en-GB" sz="1800" dirty="0" smtClean="0">
                <a:solidFill>
                  <a:prstClr val="black"/>
                </a:solidFill>
                <a:latin typeface="Consolas"/>
              </a:rPr>
            </a:br>
            <a:r>
              <a:rPr lang="en-GB" sz="1800" dirty="0" smtClean="0">
                <a:latin typeface="Consolas"/>
              </a:rPr>
              <a:t>                 </a:t>
            </a:r>
            <a:r>
              <a:rPr lang="en-GB" sz="1800" dirty="0" smtClean="0">
                <a:solidFill>
                  <a:srgbClr val="2B91AF"/>
                </a:solidFill>
                <a:latin typeface="Consolas"/>
              </a:rPr>
              <a:t>Vector2</a:t>
            </a:r>
            <a:r>
              <a:rPr lang="en-GB" sz="1800" dirty="0" smtClean="0">
                <a:solidFill>
                  <a:prstClr val="black"/>
                </a:solidFill>
                <a:latin typeface="Consolas"/>
              </a:rPr>
              <a:t>.Zero</a:t>
            </a:r>
            <a:r>
              <a:rPr lang="en-GB" sz="1800" dirty="0">
                <a:solidFill>
                  <a:prstClr val="black"/>
                </a:solidFill>
                <a:latin typeface="Consolas"/>
              </a:rPr>
              <a:t>, </a:t>
            </a:r>
            <a:r>
              <a:rPr lang="en-GB" sz="1800" dirty="0" err="1">
                <a:solidFill>
                  <a:srgbClr val="2B91AF"/>
                </a:solidFill>
                <a:latin typeface="Consolas"/>
              </a:rPr>
              <a:t>Color</a:t>
            </a:r>
            <a:r>
              <a:rPr lang="en-GB" sz="1800" dirty="0" err="1">
                <a:solidFill>
                  <a:prstClr val="black"/>
                </a:solidFill>
                <a:latin typeface="Consolas"/>
              </a:rPr>
              <a:t>.White</a:t>
            </a:r>
            <a:r>
              <a:rPr lang="en-GB" sz="1800" dirty="0" smtClean="0">
                <a:solidFill>
                  <a:prstClr val="black"/>
                </a:solidFill>
                <a:latin typeface="Consolas"/>
              </a:rPr>
              <a:t>);</a:t>
            </a:r>
          </a:p>
        </p:txBody>
      </p:sp>
      <p:sp>
        <p:nvSpPr>
          <p:cNvPr id="7"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90</a:t>
            </a:fld>
            <a:endParaRPr lang="en-US" dirty="0"/>
          </a:p>
        </p:txBody>
      </p:sp>
    </p:spTree>
    <p:extLst>
      <p:ext uri="{BB962C8B-B14F-4D97-AF65-F5344CB8AC3E}">
        <p14:creationId xmlns:p14="http://schemas.microsoft.com/office/powerpoint/2010/main" val="205095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Краткие итоги</a:t>
            </a:r>
            <a:endParaRPr lang="en-GB" dirty="0"/>
          </a:p>
        </p:txBody>
      </p:sp>
      <p:sp>
        <p:nvSpPr>
          <p:cNvPr id="37891" name="Content Placeholder 2"/>
          <p:cNvSpPr>
            <a:spLocks noGrp="1"/>
          </p:cNvSpPr>
          <p:nvPr>
            <p:ph idx="1"/>
          </p:nvPr>
        </p:nvSpPr>
        <p:spPr>
          <a:xfrm>
            <a:off x="380770" y="1371600"/>
            <a:ext cx="8363938" cy="4819781"/>
          </a:xfrm>
        </p:spPr>
        <p:txBody>
          <a:bodyPr/>
          <a:lstStyle/>
          <a:p>
            <a:r>
              <a:rPr lang="en-GB" dirty="0"/>
              <a:t>XNA</a:t>
            </a:r>
            <a:r>
              <a:rPr lang="ru-RU" dirty="0"/>
              <a:t> и </a:t>
            </a:r>
            <a:r>
              <a:rPr lang="en-GB" dirty="0"/>
              <a:t>Silverlight</a:t>
            </a:r>
            <a:r>
              <a:rPr lang="ru-RU" dirty="0"/>
              <a:t> можно совместно использовать в одном </a:t>
            </a:r>
            <a:r>
              <a:rPr lang="ru-RU" dirty="0" smtClean="0"/>
              <a:t>решении</a:t>
            </a:r>
          </a:p>
          <a:p>
            <a:r>
              <a:rPr lang="ru-RU" dirty="0" smtClean="0"/>
              <a:t>Игра </a:t>
            </a:r>
            <a:r>
              <a:rPr lang="en-US" dirty="0" smtClean="0"/>
              <a:t>XNA </a:t>
            </a:r>
            <a:r>
              <a:rPr lang="ru-RU" dirty="0"/>
              <a:t>может запускаться на </a:t>
            </a:r>
            <a:r>
              <a:rPr lang="ru-RU" dirty="0" smtClean="0"/>
              <a:t>странице приложения </a:t>
            </a:r>
            <a:r>
              <a:rPr lang="en-GB" dirty="0" smtClean="0"/>
              <a:t>Silverlight</a:t>
            </a:r>
          </a:p>
          <a:p>
            <a:r>
              <a:rPr lang="ru-RU" dirty="0" smtClean="0"/>
              <a:t>Страница </a:t>
            </a:r>
            <a:r>
              <a:rPr lang="en-US" dirty="0" smtClean="0"/>
              <a:t>XNA </a:t>
            </a:r>
            <a:r>
              <a:rPr lang="ru-RU" dirty="0" smtClean="0"/>
              <a:t>не содержит файла с кодом </a:t>
            </a:r>
            <a:r>
              <a:rPr lang="en-US" dirty="0" smtClean="0"/>
              <a:t>XAML</a:t>
            </a:r>
            <a:r>
              <a:rPr lang="ru-RU" dirty="0" smtClean="0"/>
              <a:t>, поскольку элементы </a:t>
            </a:r>
            <a:r>
              <a:rPr lang="en-US" dirty="0" smtClean="0"/>
              <a:t>Silverlight </a:t>
            </a:r>
            <a:r>
              <a:rPr lang="ru-RU" dirty="0" smtClean="0"/>
              <a:t>преобразуются в текстуру </a:t>
            </a:r>
            <a:r>
              <a:rPr lang="en-US" dirty="0" smtClean="0"/>
              <a:t>XNA</a:t>
            </a:r>
          </a:p>
          <a:p>
            <a:r>
              <a:rPr lang="ru-RU" dirty="0" smtClean="0"/>
              <a:t>Для вывода на экран элементов</a:t>
            </a:r>
            <a:r>
              <a:rPr lang="en-US" dirty="0" smtClean="0"/>
              <a:t> Silverlight </a:t>
            </a:r>
            <a:r>
              <a:rPr lang="ru-RU" dirty="0" smtClean="0"/>
              <a:t>используется класс </a:t>
            </a:r>
            <a:r>
              <a:rPr lang="en-GB" dirty="0" err="1">
                <a:latin typeface="Consolas" pitchFamily="49" charset="0"/>
                <a:cs typeface="Consolas" pitchFamily="49" charset="0"/>
              </a:rPr>
              <a:t>UIElementRenderer</a:t>
            </a:r>
            <a:r>
              <a:rPr lang="ru-RU" dirty="0"/>
              <a:t> </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91</a:t>
            </a:fld>
            <a:endParaRPr lang="en-US" dirty="0"/>
          </a:p>
        </p:txBody>
      </p:sp>
    </p:spTree>
    <p:extLst>
      <p:ext uri="{BB962C8B-B14F-4D97-AF65-F5344CB8AC3E}">
        <p14:creationId xmlns:p14="http://schemas.microsoft.com/office/powerpoint/2010/main" val="220112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5665</TotalTime>
  <Words>2859</Words>
  <Application>Microsoft Office PowerPoint</Application>
  <PresentationFormat>Экран (4:3)</PresentationFormat>
  <Paragraphs>774</Paragraphs>
  <Slides>91</Slides>
  <Notes>28</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91</vt:i4>
      </vt:variant>
    </vt:vector>
  </HeadingPairs>
  <TitlesOfParts>
    <vt:vector size="102" baseType="lpstr">
      <vt:lpstr>Arial</vt:lpstr>
      <vt:lpstr>Segoe Light</vt:lpstr>
      <vt:lpstr>Tahoma</vt:lpstr>
      <vt:lpstr>Segoe UI</vt:lpstr>
      <vt:lpstr>Segoe</vt:lpstr>
      <vt:lpstr>Consolas</vt:lpstr>
      <vt:lpstr>Courier New</vt:lpstr>
      <vt:lpstr>Wingdings</vt:lpstr>
      <vt:lpstr>Times New Roman</vt:lpstr>
      <vt:lpstr>1_WP Theme 43</vt:lpstr>
      <vt:lpstr>Visio</vt:lpstr>
      <vt:lpstr>Создание приложений XNA для Windows Phone</vt:lpstr>
      <vt:lpstr>Основные сведения о технологии XNA</vt:lpstr>
      <vt:lpstr>Темы раздела</vt:lpstr>
      <vt:lpstr>XNA </vt:lpstr>
      <vt:lpstr>XNA и Silverlight</vt:lpstr>
      <vt:lpstr>Проект игры</vt:lpstr>
      <vt:lpstr>Действия при запуске игры</vt:lpstr>
      <vt:lpstr>Методы класса XNA Game</vt:lpstr>
      <vt:lpstr>Методы класса XNA Game</vt:lpstr>
      <vt:lpstr>Загрузка игрового контента</vt:lpstr>
      <vt:lpstr>Загрузка игрового контента</vt:lpstr>
      <vt:lpstr>Хранение текстуры</vt:lpstr>
      <vt:lpstr>Загрузка текстуры в программу</vt:lpstr>
      <vt:lpstr>Координаты и пиксели</vt:lpstr>
      <vt:lpstr>Оси координат в XNA</vt:lpstr>
      <vt:lpstr>Структура Rectangle</vt:lpstr>
      <vt:lpstr>Метод Draw</vt:lpstr>
      <vt:lpstr>Группы спрайтов</vt:lpstr>
      <vt:lpstr>Методы SpriteBatch Begin и End</vt:lpstr>
      <vt:lpstr>Метод SpriteBatch.Draw</vt:lpstr>
      <vt:lpstr>Настройка положения</vt:lpstr>
      <vt:lpstr>Масштабирование изображения</vt:lpstr>
      <vt:lpstr>Масштабируемая область</vt:lpstr>
      <vt:lpstr>Метод Update</vt:lpstr>
      <vt:lpstr>Пример метода Update</vt:lpstr>
      <vt:lpstr>Краткие итоги</vt:lpstr>
      <vt:lpstr>Создание игрового мира</vt:lpstr>
      <vt:lpstr>Темы раздела</vt:lpstr>
      <vt:lpstr>Управление движением объекта</vt:lpstr>
      <vt:lpstr>Перемещение объекта</vt:lpstr>
      <vt:lpstr>Выход за пределы экрана</vt:lpstr>
      <vt:lpstr>Отскок от границ экрана</vt:lpstr>
      <vt:lpstr>Игровые переменные</vt:lpstr>
      <vt:lpstr>Загрузка игровых текстур</vt:lpstr>
      <vt:lpstr>Настройка платформ</vt:lpstr>
      <vt:lpstr>Управление платформой</vt:lpstr>
      <vt:lpstr>Класс TouchPanel</vt:lpstr>
      <vt:lpstr>Информация о сенсорном вводе</vt:lpstr>
      <vt:lpstr>Информация о сенсорном вводе</vt:lpstr>
      <vt:lpstr>Информация о сенсорном вводе</vt:lpstr>
      <vt:lpstr>Информация о сенсорном вводе</vt:lpstr>
      <vt:lpstr>Информация о сенсорном вводе</vt:lpstr>
      <vt:lpstr>Информация о сенсорном вводе</vt:lpstr>
      <vt:lpstr>Обнаружение столкновений</vt:lpstr>
      <vt:lpstr>Добавление шрифта</vt:lpstr>
      <vt:lpstr>Загрузка шрифта</vt:lpstr>
      <vt:lpstr>Отрисовка текста</vt:lpstr>
      <vt:lpstr>Краткие итоги</vt:lpstr>
      <vt:lpstr>Использование средств Windows Phone в играх</vt:lpstr>
      <vt:lpstr>Темы раздела</vt:lpstr>
      <vt:lpstr>Акселерометр</vt:lpstr>
      <vt:lpstr>Акселерометр в XNA 4.0</vt:lpstr>
      <vt:lpstr>Добавление библиотеки</vt:lpstr>
      <vt:lpstr>Класс Accelerometer</vt:lpstr>
      <vt:lpstr>Событие класса Accelerometer</vt:lpstr>
      <vt:lpstr>Акселерометр и ориентация</vt:lpstr>
      <vt:lpstr>Эмуляция акселерометра</vt:lpstr>
      <vt:lpstr>Многопоточность</vt:lpstr>
      <vt:lpstr>Возможные проблемы</vt:lpstr>
      <vt:lpstr>Добавление блокировки</vt:lpstr>
      <vt:lpstr>Использование блокировки</vt:lpstr>
      <vt:lpstr>Использование блокировки</vt:lpstr>
      <vt:lpstr>Использование звуков в XNA</vt:lpstr>
      <vt:lpstr>Загрузка звуков</vt:lpstr>
      <vt:lpstr>Воспроизведение звука</vt:lpstr>
      <vt:lpstr>Класс SoundEffectInstance</vt:lpstr>
      <vt:lpstr>Воспроизведение звука</vt:lpstr>
      <vt:lpstr>Управление звуком</vt:lpstr>
      <vt:lpstr>Состояние воспроизведения</vt:lpstr>
      <vt:lpstr>Воспроизведение звуковых эффектов в Silverlight</vt:lpstr>
      <vt:lpstr>Добавление XNA в приложение Silverlight</vt:lpstr>
      <vt:lpstr>Загрузка звуков</vt:lpstr>
      <vt:lpstr>Воспроизведение звука</vt:lpstr>
      <vt:lpstr>Обновление XNA</vt:lpstr>
      <vt:lpstr>Выбор разрешения экрана</vt:lpstr>
      <vt:lpstr>Полноэкранный режим</vt:lpstr>
      <vt:lpstr>Отмена блокировки экрана</vt:lpstr>
      <vt:lpstr>Краткие итоги</vt:lpstr>
      <vt:lpstr>Совместное использование XNA и Silverlight</vt:lpstr>
      <vt:lpstr>Темы раздела</vt:lpstr>
      <vt:lpstr>XNA и Silverlight</vt:lpstr>
      <vt:lpstr>Комбинированное решение</vt:lpstr>
      <vt:lpstr>Страница игры XNA</vt:lpstr>
      <vt:lpstr>Переход на страницу игры</vt:lpstr>
      <vt:lpstr>Страница игры</vt:lpstr>
      <vt:lpstr>Элементы Silverlight в XNA</vt:lpstr>
      <vt:lpstr>Добавление элементов Silverlight</vt:lpstr>
      <vt:lpstr>Рендеринг элементов Silverlight</vt:lpstr>
      <vt:lpstr>Создание объекта для рендеринга</vt:lpstr>
      <vt:lpstr>Рендеринг элементов Silverlight </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214</cp:revision>
  <dcterms:created xsi:type="dcterms:W3CDTF">2010-07-14T08:17:59Z</dcterms:created>
  <dcterms:modified xsi:type="dcterms:W3CDTF">2012-04-17T10:58:16Z</dcterms:modified>
</cp:coreProperties>
</file>