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71" r:id="rId1"/>
  </p:sldMasterIdLst>
  <p:notesMasterIdLst>
    <p:notesMasterId r:id="rId98"/>
  </p:notesMasterIdLst>
  <p:handoutMasterIdLst>
    <p:handoutMasterId r:id="rId99"/>
  </p:handoutMasterIdLst>
  <p:sldIdLst>
    <p:sldId id="256" r:id="rId2"/>
    <p:sldId id="357" r:id="rId3"/>
    <p:sldId id="290" r:id="rId4"/>
    <p:sldId id="318" r:id="rId5"/>
    <p:sldId id="327" r:id="rId6"/>
    <p:sldId id="326" r:id="rId7"/>
    <p:sldId id="329" r:id="rId8"/>
    <p:sldId id="330" r:id="rId9"/>
    <p:sldId id="331" r:id="rId10"/>
    <p:sldId id="332" r:id="rId11"/>
    <p:sldId id="335" r:id="rId12"/>
    <p:sldId id="337" r:id="rId13"/>
    <p:sldId id="341" r:id="rId14"/>
    <p:sldId id="338" r:id="rId15"/>
    <p:sldId id="343" r:id="rId16"/>
    <p:sldId id="351" r:id="rId17"/>
    <p:sldId id="344" r:id="rId18"/>
    <p:sldId id="333" r:id="rId19"/>
    <p:sldId id="355" r:id="rId20"/>
    <p:sldId id="345" r:id="rId21"/>
    <p:sldId id="289" r:id="rId22"/>
    <p:sldId id="358" r:id="rId23"/>
    <p:sldId id="359" r:id="rId24"/>
    <p:sldId id="360" r:id="rId25"/>
    <p:sldId id="361" r:id="rId26"/>
    <p:sldId id="363" r:id="rId27"/>
    <p:sldId id="365" r:id="rId28"/>
    <p:sldId id="366" r:id="rId29"/>
    <p:sldId id="369" r:id="rId30"/>
    <p:sldId id="371" r:id="rId31"/>
    <p:sldId id="372" r:id="rId32"/>
    <p:sldId id="373" r:id="rId33"/>
    <p:sldId id="374" r:id="rId34"/>
    <p:sldId id="377" r:id="rId35"/>
    <p:sldId id="378" r:id="rId36"/>
    <p:sldId id="382" r:id="rId37"/>
    <p:sldId id="383" r:id="rId38"/>
    <p:sldId id="384" r:id="rId39"/>
    <p:sldId id="385" r:id="rId40"/>
    <p:sldId id="386" r:id="rId41"/>
    <p:sldId id="387" r:id="rId42"/>
    <p:sldId id="389" r:id="rId43"/>
    <p:sldId id="393" r:id="rId44"/>
    <p:sldId id="394" r:id="rId45"/>
    <p:sldId id="396" r:id="rId46"/>
    <p:sldId id="397" r:id="rId47"/>
    <p:sldId id="399" r:id="rId48"/>
    <p:sldId id="400" r:id="rId49"/>
    <p:sldId id="401" r:id="rId50"/>
    <p:sldId id="403" r:id="rId51"/>
    <p:sldId id="407" r:id="rId52"/>
    <p:sldId id="408" r:id="rId53"/>
    <p:sldId id="409" r:id="rId54"/>
    <p:sldId id="411" r:id="rId55"/>
    <p:sldId id="412" r:id="rId56"/>
    <p:sldId id="414" r:id="rId57"/>
    <p:sldId id="415" r:id="rId58"/>
    <p:sldId id="416" r:id="rId59"/>
    <p:sldId id="417" r:id="rId60"/>
    <p:sldId id="418" r:id="rId61"/>
    <p:sldId id="419" r:id="rId62"/>
    <p:sldId id="420" r:id="rId63"/>
    <p:sldId id="421" r:id="rId64"/>
    <p:sldId id="422" r:id="rId65"/>
    <p:sldId id="425" r:id="rId66"/>
    <p:sldId id="426" r:id="rId67"/>
    <p:sldId id="428" r:id="rId68"/>
    <p:sldId id="429" r:id="rId69"/>
    <p:sldId id="430" r:id="rId70"/>
    <p:sldId id="432" r:id="rId71"/>
    <p:sldId id="433" r:id="rId72"/>
    <p:sldId id="434" r:id="rId73"/>
    <p:sldId id="464" r:id="rId74"/>
    <p:sldId id="437" r:id="rId75"/>
    <p:sldId id="438" r:id="rId76"/>
    <p:sldId id="439" r:id="rId77"/>
    <p:sldId id="440" r:id="rId78"/>
    <p:sldId id="441" r:id="rId79"/>
    <p:sldId id="443" r:id="rId80"/>
    <p:sldId id="444" r:id="rId81"/>
    <p:sldId id="445" r:id="rId82"/>
    <p:sldId id="446" r:id="rId83"/>
    <p:sldId id="447" r:id="rId84"/>
    <p:sldId id="448" r:id="rId85"/>
    <p:sldId id="450" r:id="rId86"/>
    <p:sldId id="451" r:id="rId87"/>
    <p:sldId id="452" r:id="rId88"/>
    <p:sldId id="453" r:id="rId89"/>
    <p:sldId id="454" r:id="rId90"/>
    <p:sldId id="455" r:id="rId91"/>
    <p:sldId id="456" r:id="rId92"/>
    <p:sldId id="457" r:id="rId93"/>
    <p:sldId id="460" r:id="rId94"/>
    <p:sldId id="461" r:id="rId95"/>
    <p:sldId id="462" r:id="rId96"/>
    <p:sldId id="463" r:id="rId97"/>
  </p:sldIdLst>
  <p:sldSz cx="9144000" cy="6858000" type="screen4x3"/>
  <p:notesSz cx="6858000" cy="9144000"/>
  <p:embeddedFontLst>
    <p:embeddedFont>
      <p:font typeface="Segoe UI" pitchFamily="34" charset="0"/>
      <p:regular r:id="rId100"/>
      <p:bold r:id="rId101"/>
      <p:italic r:id="rId102"/>
      <p:boldItalic r:id="rId103"/>
    </p:embeddedFont>
    <p:embeddedFont>
      <p:font typeface="Consolas" pitchFamily="49" charset="0"/>
      <p:regular r:id="rId104"/>
      <p:bold r:id="rId105"/>
      <p:italic r:id="rId106"/>
      <p:boldItalic r:id="rId107"/>
    </p:embeddedFont>
    <p:embeddedFont>
      <p:font typeface="Segoe Light" charset="0"/>
      <p:regular r:id="rId108"/>
      <p:italic r:id="rId109"/>
    </p:embeddedFont>
    <p:embeddedFont>
      <p:font typeface="Segoe" charset="0"/>
      <p:regular r:id="rId110"/>
      <p:bold r:id="rId111"/>
      <p:italic r:id="rId112"/>
      <p:boldItalic r:id="rId113"/>
    </p:embeddedFont>
  </p:embeddedFontLst>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557EB9"/>
    <a:srgbClr val="FFC211"/>
    <a:srgbClr val="FFFFFF"/>
    <a:srgbClr val="000000"/>
    <a:srgbClr val="292929"/>
    <a:srgbClr val="F8F57B"/>
    <a:srgbClr val="F6AE1E"/>
    <a:srgbClr val="FF0066"/>
    <a:srgbClr val="F3AF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308" autoAdjust="0"/>
    <p:restoredTop sz="89520" autoAdjust="0"/>
  </p:normalViewPr>
  <p:slideViewPr>
    <p:cSldViewPr snapToGrid="0">
      <p:cViewPr varScale="1">
        <p:scale>
          <a:sx n="66" d="100"/>
          <a:sy n="66" d="100"/>
        </p:scale>
        <p:origin x="-612" y="-96"/>
      </p:cViewPr>
      <p:guideLst>
        <p:guide orient="horz" pos="272"/>
        <p:guide orient="horz" pos="1212"/>
        <p:guide orient="horz" pos="2741"/>
        <p:guide orient="horz" pos="4048"/>
        <p:guide orient="horz" pos="1488"/>
        <p:guide orient="horz" pos="912"/>
        <p:guide orient="horz" pos="2161"/>
        <p:guide orient="horz" pos="3226"/>
        <p:guide pos="2880"/>
        <p:guide pos="240"/>
        <p:guide pos="903"/>
        <p:guide pos="5519"/>
        <p:guide pos="5417"/>
        <p:guide pos="347"/>
        <p:guide pos="4855"/>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72" d="100"/>
          <a:sy n="72" d="100"/>
        </p:scale>
        <p:origin x="-348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13.fntdata"/><Relationship Id="rId16" Type="http://schemas.openxmlformats.org/officeDocument/2006/relationships/slide" Target="slides/slide15.xml"/><Relationship Id="rId107" Type="http://schemas.openxmlformats.org/officeDocument/2006/relationships/font" Target="fonts/font8.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font" Target="fonts/font3.fntdata"/><Relationship Id="rId110" Type="http://schemas.openxmlformats.org/officeDocument/2006/relationships/font" Target="fonts/font11.fntdata"/><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font" Target="fonts/font1.fntdata"/><Relationship Id="rId105" Type="http://schemas.openxmlformats.org/officeDocument/2006/relationships/font" Target="fonts/font6.fntdata"/><Relationship Id="rId113"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font" Target="fonts/font4.fntdata"/><Relationship Id="rId108" Type="http://schemas.openxmlformats.org/officeDocument/2006/relationships/font" Target="fonts/font9.fntdata"/><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7.fntdata"/><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handoutMaster" Target="handoutMasters/handoutMaster1.xml"/><Relationship Id="rId10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10.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font" Target="fonts/font5.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Windows Phone 7 </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4/17/2012</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Windows Phone 7 </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4/17/2012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162016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16201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53</a:t>
            </a:fld>
            <a:endParaRPr lang="en-US" dirty="0"/>
          </a:p>
        </p:txBody>
      </p:sp>
    </p:spTree>
    <p:extLst>
      <p:ext uri="{BB962C8B-B14F-4D97-AF65-F5344CB8AC3E}">
        <p14:creationId xmlns:p14="http://schemas.microsoft.com/office/powerpoint/2010/main" val="1620169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P7 Annimation ">
    <p:bg>
      <p:bgPr>
        <a:solidFill>
          <a:srgbClr val="FF0000"/>
        </a:solidFill>
        <a:effectLst/>
      </p:bgPr>
    </p:bg>
    <p:spTree>
      <p:nvGrpSpPr>
        <p:cNvPr id="1" name=""/>
        <p:cNvGrpSpPr/>
        <p:nvPr/>
      </p:nvGrpSpPr>
      <p:grpSpPr>
        <a:xfrm>
          <a:off x="0" y="0"/>
          <a:ext cx="0" cy="0"/>
          <a:chOff x="0" y="0"/>
          <a:chExt cx="0" cy="0"/>
        </a:xfrm>
      </p:grpSpPr>
      <p:sp>
        <p:nvSpPr>
          <p:cNvPr id="14" name="Title 1"/>
          <p:cNvSpPr txBox="1">
            <a:spLocks/>
          </p:cNvSpPr>
          <p:nvPr/>
        </p:nvSpPr>
        <p:spPr>
          <a:xfrm>
            <a:off x="6565940" y="2428875"/>
            <a:ext cx="2187433" cy="2221991"/>
          </a:xfrm>
          <a:prstGeom prst="rect">
            <a:avLst/>
          </a:prstGeom>
        </p:spPr>
        <p:txBody>
          <a:bodyPr vert="horz" wrap="square" lIns="182880" tIns="182880" rIns="182880" bIns="182880" rtlCol="0" anchor="ctr" anchorCtr="0">
            <a:noAutofit/>
          </a:bodyPr>
          <a:lstStyle>
            <a:lvl1pPr algn="l" defTabSz="914363" rtl="0" eaLnBrk="1" latinLnBrk="0" hangingPunct="1">
              <a:lnSpc>
                <a:spcPct val="90000"/>
              </a:lnSpc>
              <a:spcBef>
                <a:spcPct val="0"/>
              </a:spcBef>
              <a:buNone/>
              <a:tabLst>
                <a:tab pos="1504361" algn="l"/>
              </a:tabLst>
              <a:defRPr lang="en-US" sz="4800" b="0" kern="1200" cap="none" spc="-113" baseline="0" dirty="0">
                <a:ln w="3175">
                  <a:noFill/>
                </a:ln>
                <a:gradFill>
                  <a:gsLst>
                    <a:gs pos="0">
                      <a:schemeClr val="bg2"/>
                    </a:gs>
                    <a:gs pos="100000">
                      <a:schemeClr val="bg2"/>
                    </a:gs>
                  </a:gsLst>
                  <a:lin ang="5400000" scaled="0"/>
                </a:gradFill>
                <a:effectLst/>
                <a:latin typeface="Segoe Light" pitchFamily="34" charset="0"/>
                <a:ea typeface="+mn-ea"/>
                <a:cs typeface="+mn-cs"/>
              </a:defRPr>
            </a:lvl1pPr>
          </a:lstStyle>
          <a:p>
            <a:pPr algn="ctr" defTabSz="685961"/>
            <a:r>
              <a:rPr lang="en-US" sz="7200" dirty="0" smtClean="0">
                <a:latin typeface="+mj-lt"/>
              </a:rPr>
              <a:t>7</a:t>
            </a:r>
            <a:endParaRPr lang="en-US" sz="7200" dirty="0">
              <a:latin typeface="+mj-lt"/>
            </a:endParaRPr>
          </a:p>
        </p:txBody>
      </p:sp>
      <p:sp>
        <p:nvSpPr>
          <p:cNvPr id="16" name="Subtitle 2"/>
          <p:cNvSpPr>
            <a:spLocks noGrp="1"/>
          </p:cNvSpPr>
          <p:nvPr>
            <p:ph type="subTitle" idx="1"/>
          </p:nvPr>
        </p:nvSpPr>
        <p:spPr>
          <a:xfrm>
            <a:off x="550840" y="5426822"/>
            <a:ext cx="5598586" cy="374295"/>
          </a:xfrm>
        </p:spPr>
        <p:txBody>
          <a:bodyPr vert="horz" wrap="square" lIns="0" tIns="0" rIns="0" bIns="0" rtlCol="0" anchor="t">
            <a:spAutoFit/>
          </a:bodyPr>
          <a:lstStyle>
            <a:lvl1pPr marL="0" indent="0">
              <a:spcBef>
                <a:spcPts val="0"/>
              </a:spcBef>
              <a:buFontTx/>
              <a:buNone/>
              <a:defRPr lang="en-US" sz="2700" b="0" kern="1200" spc="-150" dirty="0">
                <a:solidFill>
                  <a:schemeClr val="bg1"/>
                </a:solidFill>
                <a:latin typeface="Segoe Light" pitchFamily="34" charset="0"/>
                <a:ea typeface="+mn-ea"/>
                <a:cs typeface="+mn-cs"/>
              </a:defRPr>
            </a:lvl1pPr>
          </a:lstStyle>
          <a:p>
            <a:pPr marL="0" lvl="0" indent="0" algn="l" defTabSz="685961" rtl="0" eaLnBrk="1" latinLnBrk="0" hangingPunct="1">
              <a:lnSpc>
                <a:spcPct val="90000"/>
              </a:lnSpc>
              <a:spcBef>
                <a:spcPts val="0"/>
              </a:spcBef>
              <a:buClr>
                <a:schemeClr val="tx2"/>
              </a:buClr>
              <a:buSzPct val="90000"/>
              <a:buFontTx/>
              <a:buNone/>
            </a:pPr>
            <a:r>
              <a:rPr lang="en-US" smtClean="0"/>
              <a:t>Click to edit Master subtitle style</a:t>
            </a:r>
            <a:endParaRPr lang="en-US" dirty="0"/>
          </a:p>
        </p:txBody>
      </p:sp>
      <p:sp>
        <p:nvSpPr>
          <p:cNvPr id="17" name="Text Placeholder 8"/>
          <p:cNvSpPr>
            <a:spLocks noGrp="1"/>
          </p:cNvSpPr>
          <p:nvPr>
            <p:ph type="body" sz="quarter" idx="10" hasCustomPrompt="1"/>
          </p:nvPr>
        </p:nvSpPr>
        <p:spPr>
          <a:xfrm>
            <a:off x="550863" y="5823667"/>
            <a:ext cx="5679569" cy="291118"/>
          </a:xfrm>
        </p:spPr>
        <p:txBody>
          <a:bodyPr/>
          <a:lstStyle>
            <a:lvl1pPr marL="0" indent="0">
              <a:spcBef>
                <a:spcPts val="0"/>
              </a:spcBef>
              <a:buFontTx/>
              <a:buNone/>
              <a:defRPr sz="2100">
                <a:latin typeface="Segoe Light" pitchFamily="34" charset="0"/>
              </a:defRPr>
            </a:lvl1pPr>
          </a:lstStyle>
          <a:p>
            <a:r>
              <a:rPr lang="en-US" dirty="0" smtClean="0"/>
              <a:t>Click to edit Master subtitle style</a:t>
            </a:r>
            <a:endParaRPr lang="en-US" dirty="0"/>
          </a:p>
        </p:txBody>
      </p:sp>
      <p:sp>
        <p:nvSpPr>
          <p:cNvPr id="18" name="Text Placeholder 8"/>
          <p:cNvSpPr>
            <a:spLocks noGrp="1"/>
          </p:cNvSpPr>
          <p:nvPr>
            <p:ph type="body" sz="quarter" idx="11" hasCustomPrompt="1"/>
          </p:nvPr>
        </p:nvSpPr>
        <p:spPr>
          <a:xfrm>
            <a:off x="550864" y="6135082"/>
            <a:ext cx="5667056" cy="291118"/>
          </a:xfrm>
        </p:spPr>
        <p:txBody>
          <a:bodyPr/>
          <a:lstStyle>
            <a:lvl1pPr marL="0" indent="0">
              <a:spcBef>
                <a:spcPts val="0"/>
              </a:spcBef>
              <a:buFontTx/>
              <a:buNone/>
              <a:defRPr sz="2100">
                <a:solidFill>
                  <a:schemeClr val="tx1"/>
                </a:solidFill>
                <a:latin typeface="Segoe Light" pitchFamily="34" charset="0"/>
              </a:defRPr>
            </a:lvl1pPr>
          </a:lstStyle>
          <a:p>
            <a:r>
              <a:rPr lang="en-US" dirty="0" smtClean="0"/>
              <a:t>Click to edit Master subtitle style</a:t>
            </a:r>
            <a:endParaRPr lang="en-US" dirty="0"/>
          </a:p>
        </p:txBody>
      </p:sp>
      <p:sp>
        <p:nvSpPr>
          <p:cNvPr id="28" name="Title 1"/>
          <p:cNvSpPr>
            <a:spLocks noGrp="1"/>
          </p:cNvSpPr>
          <p:nvPr>
            <p:ph type="ctrTitle"/>
          </p:nvPr>
        </p:nvSpPr>
        <p:spPr>
          <a:xfrm>
            <a:off x="555738" y="2924048"/>
            <a:ext cx="4114800" cy="1098296"/>
          </a:xfrm>
        </p:spPr>
        <p:txBody>
          <a:bodyPr anchor="ctr" anchorCtr="0">
            <a:noAutofit/>
          </a:bodyPr>
          <a:lstStyle>
            <a:lvl1pPr>
              <a:lnSpc>
                <a:spcPct val="90000"/>
              </a:lnSpc>
              <a:tabLst>
                <a:tab pos="1504361" algn="l"/>
              </a:tabLst>
              <a:defRPr lang="en-US" sz="4400" b="0" kern="1200" cap="none" spc="-150" baseline="0" dirty="0">
                <a:ln w="3175">
                  <a:noFill/>
                </a:ln>
                <a:gradFill>
                  <a:gsLst>
                    <a:gs pos="0">
                      <a:schemeClr val="bg2"/>
                    </a:gs>
                    <a:gs pos="100000">
                      <a:schemeClr val="bg2"/>
                    </a:gs>
                  </a:gsLst>
                  <a:lin ang="5400000" scaled="0"/>
                </a:gradFill>
                <a:effectLst/>
                <a:latin typeface="Segoe Light" pitchFamily="34" charset="0"/>
                <a:ea typeface="+mn-ea"/>
                <a:cs typeface="+mn-cs"/>
              </a:defRPr>
            </a:lvl1pPr>
          </a:lstStyle>
          <a:p>
            <a:pPr lvl="0" algn="l" defTabSz="685961" rtl="0" eaLnBrk="1" latinLnBrk="0" hangingPunct="1">
              <a:lnSpc>
                <a:spcPct val="90000"/>
              </a:lnSpc>
              <a:spcBef>
                <a:spcPct val="0"/>
              </a:spcBef>
              <a:buNone/>
            </a:pPr>
            <a:r>
              <a:rPr lang="en-US" smtClean="0"/>
              <a:t>Click to edit Master title style</a:t>
            </a:r>
            <a:endParaRPr lang="en-US" dirty="0"/>
          </a:p>
        </p:txBody>
      </p:sp>
      <p:sp>
        <p:nvSpPr>
          <p:cNvPr id="3" name="Text Placeholder 2"/>
          <p:cNvSpPr>
            <a:spLocks noGrp="1"/>
          </p:cNvSpPr>
          <p:nvPr>
            <p:ph type="body" sz="quarter" idx="12"/>
          </p:nvPr>
        </p:nvSpPr>
        <p:spPr>
          <a:xfrm>
            <a:off x="550863" y="4206875"/>
            <a:ext cx="4125912" cy="332399"/>
          </a:xfrm>
        </p:spPr>
        <p:txBody>
          <a:bodyPr/>
          <a:lstStyle>
            <a:lvl1pPr marL="0" indent="0">
              <a:buNone/>
              <a:defRPr sz="2400">
                <a:solidFill>
                  <a:schemeClr val="bg1"/>
                </a:solidFill>
              </a:defRPr>
            </a:lvl1pPr>
          </a:lstStyle>
          <a:p>
            <a:pPr lvl="0"/>
            <a:r>
              <a:rPr lang="en-US" smtClean="0"/>
              <a:t>Click to edit Master text styles</a:t>
            </a:r>
          </a:p>
        </p:txBody>
      </p:sp>
      <p:pic>
        <p:nvPicPr>
          <p:cNvPr id="12" name="Picture 2" descr="\\fs1\users\apalmer\My Documents\20110614\mango\Picture1.png"/>
          <p:cNvPicPr>
            <a:picLocks noChangeAspect="1" noChangeArrowheads="1"/>
          </p:cNvPicPr>
          <p:nvPr/>
        </p:nvPicPr>
        <p:blipFill rotWithShape="1">
          <a:blip r:embed="rId2">
            <a:extLst>
              <a:ext uri="{28A0092B-C50C-407E-A947-70E740481C1C}">
                <a14:useLocalDpi xmlns:a14="http://schemas.microsoft.com/office/drawing/2010/main" val="0"/>
              </a:ext>
            </a:extLst>
          </a:blip>
          <a:srcRect r="19660"/>
          <a:stretch/>
        </p:blipFill>
        <p:spPr bwMode="auto">
          <a:xfrm>
            <a:off x="6257576" y="-29848"/>
            <a:ext cx="3566160" cy="6887847"/>
          </a:xfrm>
          <a:prstGeom prst="rect">
            <a:avLst/>
          </a:prstGeom>
          <a:noFill/>
          <a:extLst>
            <a:ext uri="{909E8E84-426E-40DD-AFC4-6F175D3DCCD1}">
              <a14:hiddenFill xmlns:a14="http://schemas.microsoft.com/office/drawing/2010/main">
                <a:solidFill>
                  <a:srgbClr val="FFFFFF"/>
                </a:solidFill>
              </a14:hiddenFill>
            </a:ext>
          </a:extLst>
        </p:spPr>
      </p:pic>
      <p:grpSp>
        <p:nvGrpSpPr>
          <p:cNvPr id="62" name="Group 61"/>
          <p:cNvGrpSpPr/>
          <p:nvPr/>
        </p:nvGrpSpPr>
        <p:grpSpPr>
          <a:xfrm>
            <a:off x="607602" y="834920"/>
            <a:ext cx="5400843" cy="734800"/>
            <a:chOff x="781049" y="589835"/>
            <a:chExt cx="4156675" cy="565528"/>
          </a:xfrm>
        </p:grpSpPr>
        <p:sp>
          <p:nvSpPr>
            <p:cNvPr id="63" name="Rectangle 8"/>
            <p:cNvSpPr>
              <a:spLocks noChangeArrowheads="1"/>
            </p:cNvSpPr>
            <p:nvPr userDrawn="1"/>
          </p:nvSpPr>
          <p:spPr bwMode="auto">
            <a:xfrm>
              <a:off x="781049" y="589835"/>
              <a:ext cx="564611" cy="565528"/>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pc="-150"/>
            </a:p>
          </p:txBody>
        </p:sp>
        <p:sp>
          <p:nvSpPr>
            <p:cNvPr id="64" name="Freeform 9"/>
            <p:cNvSpPr>
              <a:spLocks/>
            </p:cNvSpPr>
            <p:nvPr userDrawn="1"/>
          </p:nvSpPr>
          <p:spPr bwMode="auto">
            <a:xfrm>
              <a:off x="1488646" y="683326"/>
              <a:ext cx="480286" cy="369381"/>
            </a:xfrm>
            <a:custGeom>
              <a:avLst/>
              <a:gdLst>
                <a:gd name="T0" fmla="*/ 0 w 524"/>
                <a:gd name="T1" fmla="*/ 0 h 403"/>
                <a:gd name="T2" fmla="*/ 53 w 524"/>
                <a:gd name="T3" fmla="*/ 0 h 403"/>
                <a:gd name="T4" fmla="*/ 138 w 524"/>
                <a:gd name="T5" fmla="*/ 310 h 403"/>
                <a:gd name="T6" fmla="*/ 142 w 524"/>
                <a:gd name="T7" fmla="*/ 329 h 403"/>
                <a:gd name="T8" fmla="*/ 145 w 524"/>
                <a:gd name="T9" fmla="*/ 350 h 403"/>
                <a:gd name="T10" fmla="*/ 146 w 524"/>
                <a:gd name="T11" fmla="*/ 350 h 403"/>
                <a:gd name="T12" fmla="*/ 149 w 524"/>
                <a:gd name="T13" fmla="*/ 333 h 403"/>
                <a:gd name="T14" fmla="*/ 154 w 524"/>
                <a:gd name="T15" fmla="*/ 310 h 403"/>
                <a:gd name="T16" fmla="*/ 244 w 524"/>
                <a:gd name="T17" fmla="*/ 0 h 403"/>
                <a:gd name="T18" fmla="*/ 289 w 524"/>
                <a:gd name="T19" fmla="*/ 0 h 403"/>
                <a:gd name="T20" fmla="*/ 374 w 524"/>
                <a:gd name="T21" fmla="*/ 313 h 403"/>
                <a:gd name="T22" fmla="*/ 381 w 524"/>
                <a:gd name="T23" fmla="*/ 350 h 403"/>
                <a:gd name="T24" fmla="*/ 383 w 524"/>
                <a:gd name="T25" fmla="*/ 350 h 403"/>
                <a:gd name="T26" fmla="*/ 385 w 524"/>
                <a:gd name="T27" fmla="*/ 333 h 403"/>
                <a:gd name="T28" fmla="*/ 391 w 524"/>
                <a:gd name="T29" fmla="*/ 311 h 403"/>
                <a:gd name="T30" fmla="*/ 473 w 524"/>
                <a:gd name="T31" fmla="*/ 0 h 403"/>
                <a:gd name="T32" fmla="*/ 524 w 524"/>
                <a:gd name="T33" fmla="*/ 0 h 403"/>
                <a:gd name="T34" fmla="*/ 410 w 524"/>
                <a:gd name="T35" fmla="*/ 403 h 403"/>
                <a:gd name="T36" fmla="*/ 355 w 524"/>
                <a:gd name="T37" fmla="*/ 403 h 403"/>
                <a:gd name="T38" fmla="*/ 271 w 524"/>
                <a:gd name="T39" fmla="*/ 109 h 403"/>
                <a:gd name="T40" fmla="*/ 267 w 524"/>
                <a:gd name="T41" fmla="*/ 88 h 403"/>
                <a:gd name="T42" fmla="*/ 266 w 524"/>
                <a:gd name="T43" fmla="*/ 67 h 403"/>
                <a:gd name="T44" fmla="*/ 264 w 524"/>
                <a:gd name="T45" fmla="*/ 67 h 403"/>
                <a:gd name="T46" fmla="*/ 256 w 524"/>
                <a:gd name="T47" fmla="*/ 107 h 403"/>
                <a:gd name="T48" fmla="*/ 174 w 524"/>
                <a:gd name="T49" fmla="*/ 403 h 403"/>
                <a:gd name="T50" fmla="*/ 119 w 524"/>
                <a:gd name="T51" fmla="*/ 403 h 403"/>
                <a:gd name="T52" fmla="*/ 0 w 524"/>
                <a:gd name="T5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4" h="403">
                  <a:moveTo>
                    <a:pt x="0" y="0"/>
                  </a:moveTo>
                  <a:lnTo>
                    <a:pt x="53" y="0"/>
                  </a:lnTo>
                  <a:lnTo>
                    <a:pt x="138" y="310"/>
                  </a:lnTo>
                  <a:lnTo>
                    <a:pt x="142" y="329"/>
                  </a:lnTo>
                  <a:lnTo>
                    <a:pt x="145" y="350"/>
                  </a:lnTo>
                  <a:lnTo>
                    <a:pt x="146" y="350"/>
                  </a:lnTo>
                  <a:lnTo>
                    <a:pt x="149" y="333"/>
                  </a:lnTo>
                  <a:lnTo>
                    <a:pt x="154" y="310"/>
                  </a:lnTo>
                  <a:lnTo>
                    <a:pt x="244" y="0"/>
                  </a:lnTo>
                  <a:lnTo>
                    <a:pt x="289" y="0"/>
                  </a:lnTo>
                  <a:lnTo>
                    <a:pt x="374" y="313"/>
                  </a:lnTo>
                  <a:lnTo>
                    <a:pt x="381" y="350"/>
                  </a:lnTo>
                  <a:lnTo>
                    <a:pt x="383" y="350"/>
                  </a:lnTo>
                  <a:lnTo>
                    <a:pt x="385" y="333"/>
                  </a:lnTo>
                  <a:lnTo>
                    <a:pt x="391" y="311"/>
                  </a:lnTo>
                  <a:lnTo>
                    <a:pt x="473" y="0"/>
                  </a:lnTo>
                  <a:lnTo>
                    <a:pt x="524" y="0"/>
                  </a:lnTo>
                  <a:lnTo>
                    <a:pt x="410" y="403"/>
                  </a:lnTo>
                  <a:lnTo>
                    <a:pt x="355" y="403"/>
                  </a:lnTo>
                  <a:lnTo>
                    <a:pt x="271" y="109"/>
                  </a:lnTo>
                  <a:lnTo>
                    <a:pt x="267" y="88"/>
                  </a:lnTo>
                  <a:lnTo>
                    <a:pt x="266" y="67"/>
                  </a:lnTo>
                  <a:lnTo>
                    <a:pt x="264" y="67"/>
                  </a:lnTo>
                  <a:lnTo>
                    <a:pt x="256" y="107"/>
                  </a:lnTo>
                  <a:lnTo>
                    <a:pt x="174" y="403"/>
                  </a:lnTo>
                  <a:lnTo>
                    <a:pt x="119" y="40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65" name="Freeform 10"/>
            <p:cNvSpPr>
              <a:spLocks noEditPoints="1"/>
            </p:cNvSpPr>
            <p:nvPr userDrawn="1"/>
          </p:nvSpPr>
          <p:spPr bwMode="auto">
            <a:xfrm>
              <a:off x="1990930" y="666827"/>
              <a:ext cx="54995" cy="385879"/>
            </a:xfrm>
            <a:custGeom>
              <a:avLst/>
              <a:gdLst>
                <a:gd name="T0" fmla="*/ 6 w 60"/>
                <a:gd name="T1" fmla="*/ 134 h 421"/>
                <a:gd name="T2" fmla="*/ 53 w 60"/>
                <a:gd name="T3" fmla="*/ 134 h 421"/>
                <a:gd name="T4" fmla="*/ 53 w 60"/>
                <a:gd name="T5" fmla="*/ 421 h 421"/>
                <a:gd name="T6" fmla="*/ 6 w 60"/>
                <a:gd name="T7" fmla="*/ 421 h 421"/>
                <a:gd name="T8" fmla="*/ 6 w 60"/>
                <a:gd name="T9" fmla="*/ 134 h 421"/>
                <a:gd name="T10" fmla="*/ 30 w 60"/>
                <a:gd name="T11" fmla="*/ 0 h 421"/>
                <a:gd name="T12" fmla="*/ 37 w 60"/>
                <a:gd name="T13" fmla="*/ 0 h 421"/>
                <a:gd name="T14" fmla="*/ 42 w 60"/>
                <a:gd name="T15" fmla="*/ 3 h 421"/>
                <a:gd name="T16" fmla="*/ 48 w 60"/>
                <a:gd name="T17" fmla="*/ 5 h 421"/>
                <a:gd name="T18" fmla="*/ 52 w 60"/>
                <a:gd name="T19" fmla="*/ 8 h 421"/>
                <a:gd name="T20" fmla="*/ 56 w 60"/>
                <a:gd name="T21" fmla="*/ 14 h 421"/>
                <a:gd name="T22" fmla="*/ 59 w 60"/>
                <a:gd name="T23" fmla="*/ 18 h 421"/>
                <a:gd name="T24" fmla="*/ 60 w 60"/>
                <a:gd name="T25" fmla="*/ 23 h 421"/>
                <a:gd name="T26" fmla="*/ 60 w 60"/>
                <a:gd name="T27" fmla="*/ 30 h 421"/>
                <a:gd name="T28" fmla="*/ 60 w 60"/>
                <a:gd name="T29" fmla="*/ 36 h 421"/>
                <a:gd name="T30" fmla="*/ 59 w 60"/>
                <a:gd name="T31" fmla="*/ 41 h 421"/>
                <a:gd name="T32" fmla="*/ 56 w 60"/>
                <a:gd name="T33" fmla="*/ 47 h 421"/>
                <a:gd name="T34" fmla="*/ 52 w 60"/>
                <a:gd name="T35" fmla="*/ 51 h 421"/>
                <a:gd name="T36" fmla="*/ 48 w 60"/>
                <a:gd name="T37" fmla="*/ 55 h 421"/>
                <a:gd name="T38" fmla="*/ 42 w 60"/>
                <a:gd name="T39" fmla="*/ 58 h 421"/>
                <a:gd name="T40" fmla="*/ 37 w 60"/>
                <a:gd name="T41" fmla="*/ 59 h 421"/>
                <a:gd name="T42" fmla="*/ 30 w 60"/>
                <a:gd name="T43" fmla="*/ 61 h 421"/>
                <a:gd name="T44" fmla="*/ 23 w 60"/>
                <a:gd name="T45" fmla="*/ 59 h 421"/>
                <a:gd name="T46" fmla="*/ 15 w 60"/>
                <a:gd name="T47" fmla="*/ 56 h 421"/>
                <a:gd name="T48" fmla="*/ 9 w 60"/>
                <a:gd name="T49" fmla="*/ 52 h 421"/>
                <a:gd name="T50" fmla="*/ 5 w 60"/>
                <a:gd name="T51" fmla="*/ 47 h 421"/>
                <a:gd name="T52" fmla="*/ 2 w 60"/>
                <a:gd name="T53" fmla="*/ 41 h 421"/>
                <a:gd name="T54" fmla="*/ 1 w 60"/>
                <a:gd name="T55" fmla="*/ 36 h 421"/>
                <a:gd name="T56" fmla="*/ 0 w 60"/>
                <a:gd name="T57" fmla="*/ 30 h 421"/>
                <a:gd name="T58" fmla="*/ 1 w 60"/>
                <a:gd name="T59" fmla="*/ 23 h 421"/>
                <a:gd name="T60" fmla="*/ 2 w 60"/>
                <a:gd name="T61" fmla="*/ 18 h 421"/>
                <a:gd name="T62" fmla="*/ 5 w 60"/>
                <a:gd name="T63" fmla="*/ 14 h 421"/>
                <a:gd name="T64" fmla="*/ 9 w 60"/>
                <a:gd name="T65" fmla="*/ 8 h 421"/>
                <a:gd name="T66" fmla="*/ 15 w 60"/>
                <a:gd name="T67" fmla="*/ 4 h 421"/>
                <a:gd name="T68" fmla="*/ 23 w 60"/>
                <a:gd name="T69" fmla="*/ 1 h 421"/>
                <a:gd name="T70" fmla="*/ 30 w 60"/>
                <a:gd name="T71"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421">
                  <a:moveTo>
                    <a:pt x="6" y="134"/>
                  </a:moveTo>
                  <a:lnTo>
                    <a:pt x="53" y="134"/>
                  </a:lnTo>
                  <a:lnTo>
                    <a:pt x="53" y="421"/>
                  </a:lnTo>
                  <a:lnTo>
                    <a:pt x="6" y="421"/>
                  </a:lnTo>
                  <a:lnTo>
                    <a:pt x="6" y="134"/>
                  </a:lnTo>
                  <a:close/>
                  <a:moveTo>
                    <a:pt x="30" y="0"/>
                  </a:moveTo>
                  <a:lnTo>
                    <a:pt x="37" y="0"/>
                  </a:lnTo>
                  <a:lnTo>
                    <a:pt x="42" y="3"/>
                  </a:lnTo>
                  <a:lnTo>
                    <a:pt x="48" y="5"/>
                  </a:lnTo>
                  <a:lnTo>
                    <a:pt x="52" y="8"/>
                  </a:lnTo>
                  <a:lnTo>
                    <a:pt x="56" y="14"/>
                  </a:lnTo>
                  <a:lnTo>
                    <a:pt x="59" y="18"/>
                  </a:lnTo>
                  <a:lnTo>
                    <a:pt x="60" y="23"/>
                  </a:lnTo>
                  <a:lnTo>
                    <a:pt x="60" y="30"/>
                  </a:lnTo>
                  <a:lnTo>
                    <a:pt x="60" y="36"/>
                  </a:lnTo>
                  <a:lnTo>
                    <a:pt x="59" y="41"/>
                  </a:lnTo>
                  <a:lnTo>
                    <a:pt x="56" y="47"/>
                  </a:lnTo>
                  <a:lnTo>
                    <a:pt x="52" y="51"/>
                  </a:lnTo>
                  <a:lnTo>
                    <a:pt x="48" y="55"/>
                  </a:lnTo>
                  <a:lnTo>
                    <a:pt x="42" y="58"/>
                  </a:lnTo>
                  <a:lnTo>
                    <a:pt x="37" y="59"/>
                  </a:lnTo>
                  <a:lnTo>
                    <a:pt x="30" y="61"/>
                  </a:lnTo>
                  <a:lnTo>
                    <a:pt x="23" y="59"/>
                  </a:lnTo>
                  <a:lnTo>
                    <a:pt x="15" y="56"/>
                  </a:lnTo>
                  <a:lnTo>
                    <a:pt x="9" y="52"/>
                  </a:lnTo>
                  <a:lnTo>
                    <a:pt x="5" y="47"/>
                  </a:lnTo>
                  <a:lnTo>
                    <a:pt x="2" y="41"/>
                  </a:lnTo>
                  <a:lnTo>
                    <a:pt x="1" y="36"/>
                  </a:lnTo>
                  <a:lnTo>
                    <a:pt x="0" y="30"/>
                  </a:lnTo>
                  <a:lnTo>
                    <a:pt x="1" y="23"/>
                  </a:lnTo>
                  <a:lnTo>
                    <a:pt x="2" y="18"/>
                  </a:lnTo>
                  <a:lnTo>
                    <a:pt x="5" y="14"/>
                  </a:lnTo>
                  <a:lnTo>
                    <a:pt x="9" y="8"/>
                  </a:lnTo>
                  <a:lnTo>
                    <a:pt x="15" y="4"/>
                  </a:lnTo>
                  <a:lnTo>
                    <a:pt x="23" y="1"/>
                  </a:lnTo>
                  <a:lnTo>
                    <a:pt x="3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66" name="Freeform 11"/>
            <p:cNvSpPr>
              <a:spLocks/>
            </p:cNvSpPr>
            <p:nvPr userDrawn="1"/>
          </p:nvSpPr>
          <p:spPr bwMode="auto">
            <a:xfrm>
              <a:off x="2103669" y="783233"/>
              <a:ext cx="219062" cy="269473"/>
            </a:xfrm>
            <a:custGeom>
              <a:avLst/>
              <a:gdLst>
                <a:gd name="T0" fmla="*/ 142 w 239"/>
                <a:gd name="T1" fmla="*/ 0 h 294"/>
                <a:gd name="T2" fmla="*/ 164 w 239"/>
                <a:gd name="T3" fmla="*/ 1 h 294"/>
                <a:gd name="T4" fmla="*/ 183 w 239"/>
                <a:gd name="T5" fmla="*/ 7 h 294"/>
                <a:gd name="T6" fmla="*/ 201 w 239"/>
                <a:gd name="T7" fmla="*/ 16 h 294"/>
                <a:gd name="T8" fmla="*/ 215 w 239"/>
                <a:gd name="T9" fmla="*/ 30 h 294"/>
                <a:gd name="T10" fmla="*/ 226 w 239"/>
                <a:gd name="T11" fmla="*/ 48 h 294"/>
                <a:gd name="T12" fmla="*/ 233 w 239"/>
                <a:gd name="T13" fmla="*/ 67 h 294"/>
                <a:gd name="T14" fmla="*/ 238 w 239"/>
                <a:gd name="T15" fmla="*/ 92 h 294"/>
                <a:gd name="T16" fmla="*/ 239 w 239"/>
                <a:gd name="T17" fmla="*/ 118 h 294"/>
                <a:gd name="T18" fmla="*/ 239 w 239"/>
                <a:gd name="T19" fmla="*/ 294 h 294"/>
                <a:gd name="T20" fmla="*/ 193 w 239"/>
                <a:gd name="T21" fmla="*/ 294 h 294"/>
                <a:gd name="T22" fmla="*/ 193 w 239"/>
                <a:gd name="T23" fmla="*/ 131 h 294"/>
                <a:gd name="T24" fmla="*/ 191 w 239"/>
                <a:gd name="T25" fmla="*/ 103 h 294"/>
                <a:gd name="T26" fmla="*/ 186 w 239"/>
                <a:gd name="T27" fmla="*/ 80 h 294"/>
                <a:gd name="T28" fmla="*/ 176 w 239"/>
                <a:gd name="T29" fmla="*/ 62 h 294"/>
                <a:gd name="T30" fmla="*/ 164 w 239"/>
                <a:gd name="T31" fmla="*/ 49 h 294"/>
                <a:gd name="T32" fmla="*/ 146 w 239"/>
                <a:gd name="T33" fmla="*/ 41 h 294"/>
                <a:gd name="T34" fmla="*/ 127 w 239"/>
                <a:gd name="T35" fmla="*/ 38 h 294"/>
                <a:gd name="T36" fmla="*/ 105 w 239"/>
                <a:gd name="T37" fmla="*/ 41 h 294"/>
                <a:gd name="T38" fmla="*/ 85 w 239"/>
                <a:gd name="T39" fmla="*/ 51 h 294"/>
                <a:gd name="T40" fmla="*/ 69 w 239"/>
                <a:gd name="T41" fmla="*/ 64 h 294"/>
                <a:gd name="T42" fmla="*/ 57 w 239"/>
                <a:gd name="T43" fmla="*/ 84 h 294"/>
                <a:gd name="T44" fmla="*/ 48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7 w 239"/>
                <a:gd name="T59" fmla="*/ 55 h 294"/>
                <a:gd name="T60" fmla="*/ 65 w 239"/>
                <a:gd name="T61" fmla="*/ 30 h 294"/>
                <a:gd name="T62" fmla="*/ 87 w 239"/>
                <a:gd name="T63" fmla="*/ 13 h 294"/>
                <a:gd name="T64" fmla="*/ 113 w 239"/>
                <a:gd name="T65" fmla="*/ 2 h 294"/>
                <a:gd name="T66" fmla="*/ 142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2" y="0"/>
                  </a:moveTo>
                  <a:lnTo>
                    <a:pt x="164" y="1"/>
                  </a:lnTo>
                  <a:lnTo>
                    <a:pt x="183" y="7"/>
                  </a:lnTo>
                  <a:lnTo>
                    <a:pt x="201" y="16"/>
                  </a:lnTo>
                  <a:lnTo>
                    <a:pt x="215" y="30"/>
                  </a:lnTo>
                  <a:lnTo>
                    <a:pt x="226" y="48"/>
                  </a:lnTo>
                  <a:lnTo>
                    <a:pt x="233" y="67"/>
                  </a:lnTo>
                  <a:lnTo>
                    <a:pt x="238" y="92"/>
                  </a:lnTo>
                  <a:lnTo>
                    <a:pt x="239" y="118"/>
                  </a:lnTo>
                  <a:lnTo>
                    <a:pt x="239" y="294"/>
                  </a:lnTo>
                  <a:lnTo>
                    <a:pt x="193" y="294"/>
                  </a:lnTo>
                  <a:lnTo>
                    <a:pt x="193" y="131"/>
                  </a:lnTo>
                  <a:lnTo>
                    <a:pt x="191" y="103"/>
                  </a:lnTo>
                  <a:lnTo>
                    <a:pt x="186" y="80"/>
                  </a:lnTo>
                  <a:lnTo>
                    <a:pt x="176" y="62"/>
                  </a:lnTo>
                  <a:lnTo>
                    <a:pt x="164" y="49"/>
                  </a:lnTo>
                  <a:lnTo>
                    <a:pt x="146" y="41"/>
                  </a:lnTo>
                  <a:lnTo>
                    <a:pt x="127" y="38"/>
                  </a:lnTo>
                  <a:lnTo>
                    <a:pt x="105" y="41"/>
                  </a:lnTo>
                  <a:lnTo>
                    <a:pt x="85" y="51"/>
                  </a:lnTo>
                  <a:lnTo>
                    <a:pt x="69" y="64"/>
                  </a:lnTo>
                  <a:lnTo>
                    <a:pt x="57" y="84"/>
                  </a:lnTo>
                  <a:lnTo>
                    <a:pt x="48" y="106"/>
                  </a:lnTo>
                  <a:lnTo>
                    <a:pt x="46" y="131"/>
                  </a:lnTo>
                  <a:lnTo>
                    <a:pt x="46" y="294"/>
                  </a:lnTo>
                  <a:lnTo>
                    <a:pt x="0" y="294"/>
                  </a:lnTo>
                  <a:lnTo>
                    <a:pt x="0" y="7"/>
                  </a:lnTo>
                  <a:lnTo>
                    <a:pt x="46" y="7"/>
                  </a:lnTo>
                  <a:lnTo>
                    <a:pt x="46" y="55"/>
                  </a:lnTo>
                  <a:lnTo>
                    <a:pt x="47" y="55"/>
                  </a:lnTo>
                  <a:lnTo>
                    <a:pt x="65" y="30"/>
                  </a:lnTo>
                  <a:lnTo>
                    <a:pt x="87" y="13"/>
                  </a:lnTo>
                  <a:lnTo>
                    <a:pt x="113" y="2"/>
                  </a:lnTo>
                  <a:lnTo>
                    <a:pt x="14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67" name="Freeform 12"/>
            <p:cNvSpPr>
              <a:spLocks noEditPoints="1"/>
            </p:cNvSpPr>
            <p:nvPr userDrawn="1"/>
          </p:nvSpPr>
          <p:spPr bwMode="auto">
            <a:xfrm>
              <a:off x="2361227" y="661328"/>
              <a:ext cx="242893" cy="397794"/>
            </a:xfrm>
            <a:custGeom>
              <a:avLst/>
              <a:gdLst>
                <a:gd name="T0" fmla="*/ 139 w 265"/>
                <a:gd name="T1" fmla="*/ 171 h 434"/>
                <a:gd name="T2" fmla="*/ 112 w 265"/>
                <a:gd name="T3" fmla="*/ 175 h 434"/>
                <a:gd name="T4" fmla="*/ 89 w 265"/>
                <a:gd name="T5" fmla="*/ 185 h 434"/>
                <a:gd name="T6" fmla="*/ 71 w 265"/>
                <a:gd name="T7" fmla="*/ 203 h 434"/>
                <a:gd name="T8" fmla="*/ 59 w 265"/>
                <a:gd name="T9" fmla="*/ 225 h 434"/>
                <a:gd name="T10" fmla="*/ 51 w 265"/>
                <a:gd name="T11" fmla="*/ 254 h 434"/>
                <a:gd name="T12" fmla="*/ 48 w 265"/>
                <a:gd name="T13" fmla="*/ 288 h 434"/>
                <a:gd name="T14" fmla="*/ 51 w 265"/>
                <a:gd name="T15" fmla="*/ 320 h 434"/>
                <a:gd name="T16" fmla="*/ 59 w 265"/>
                <a:gd name="T17" fmla="*/ 348 h 434"/>
                <a:gd name="T18" fmla="*/ 73 w 265"/>
                <a:gd name="T19" fmla="*/ 370 h 434"/>
                <a:gd name="T20" fmla="*/ 89 w 265"/>
                <a:gd name="T21" fmla="*/ 383 h 434"/>
                <a:gd name="T22" fmla="*/ 110 w 265"/>
                <a:gd name="T23" fmla="*/ 393 h 434"/>
                <a:gd name="T24" fmla="*/ 133 w 265"/>
                <a:gd name="T25" fmla="*/ 396 h 434"/>
                <a:gd name="T26" fmla="*/ 158 w 265"/>
                <a:gd name="T27" fmla="*/ 393 h 434"/>
                <a:gd name="T28" fmla="*/ 178 w 265"/>
                <a:gd name="T29" fmla="*/ 383 h 434"/>
                <a:gd name="T30" fmla="*/ 196 w 265"/>
                <a:gd name="T31" fmla="*/ 367 h 434"/>
                <a:gd name="T32" fmla="*/ 209 w 265"/>
                <a:gd name="T33" fmla="*/ 346 h 434"/>
                <a:gd name="T34" fmla="*/ 217 w 265"/>
                <a:gd name="T35" fmla="*/ 324 h 434"/>
                <a:gd name="T36" fmla="*/ 220 w 265"/>
                <a:gd name="T37" fmla="*/ 298 h 434"/>
                <a:gd name="T38" fmla="*/ 220 w 265"/>
                <a:gd name="T39" fmla="*/ 255 h 434"/>
                <a:gd name="T40" fmla="*/ 217 w 265"/>
                <a:gd name="T41" fmla="*/ 233 h 434"/>
                <a:gd name="T42" fmla="*/ 210 w 265"/>
                <a:gd name="T43" fmla="*/ 214 h 434"/>
                <a:gd name="T44" fmla="*/ 198 w 265"/>
                <a:gd name="T45" fmla="*/ 196 h 434"/>
                <a:gd name="T46" fmla="*/ 180 w 265"/>
                <a:gd name="T47" fmla="*/ 182 h 434"/>
                <a:gd name="T48" fmla="*/ 161 w 265"/>
                <a:gd name="T49" fmla="*/ 174 h 434"/>
                <a:gd name="T50" fmla="*/ 139 w 265"/>
                <a:gd name="T51" fmla="*/ 171 h 434"/>
                <a:gd name="T52" fmla="*/ 220 w 265"/>
                <a:gd name="T53" fmla="*/ 0 h 434"/>
                <a:gd name="T54" fmla="*/ 265 w 265"/>
                <a:gd name="T55" fmla="*/ 0 h 434"/>
                <a:gd name="T56" fmla="*/ 265 w 265"/>
                <a:gd name="T57" fmla="*/ 427 h 434"/>
                <a:gd name="T58" fmla="*/ 220 w 265"/>
                <a:gd name="T59" fmla="*/ 427 h 434"/>
                <a:gd name="T60" fmla="*/ 220 w 265"/>
                <a:gd name="T61" fmla="*/ 379 h 434"/>
                <a:gd name="T62" fmla="*/ 218 w 265"/>
                <a:gd name="T63" fmla="*/ 379 h 434"/>
                <a:gd name="T64" fmla="*/ 204 w 265"/>
                <a:gd name="T65" fmla="*/ 398 h 434"/>
                <a:gd name="T66" fmla="*/ 187 w 265"/>
                <a:gd name="T67" fmla="*/ 415 h 434"/>
                <a:gd name="T68" fmla="*/ 167 w 265"/>
                <a:gd name="T69" fmla="*/ 426 h 434"/>
                <a:gd name="T70" fmla="*/ 145 w 265"/>
                <a:gd name="T71" fmla="*/ 433 h 434"/>
                <a:gd name="T72" fmla="*/ 119 w 265"/>
                <a:gd name="T73" fmla="*/ 434 h 434"/>
                <a:gd name="T74" fmla="*/ 95 w 265"/>
                <a:gd name="T75" fmla="*/ 433 h 434"/>
                <a:gd name="T76" fmla="*/ 71 w 265"/>
                <a:gd name="T77" fmla="*/ 426 h 434"/>
                <a:gd name="T78" fmla="*/ 52 w 265"/>
                <a:gd name="T79" fmla="*/ 414 h 434"/>
                <a:gd name="T80" fmla="*/ 34 w 265"/>
                <a:gd name="T81" fmla="*/ 397 h 434"/>
                <a:gd name="T82" fmla="*/ 19 w 265"/>
                <a:gd name="T83" fmla="*/ 376 h 434"/>
                <a:gd name="T84" fmla="*/ 8 w 265"/>
                <a:gd name="T85" fmla="*/ 352 h 434"/>
                <a:gd name="T86" fmla="*/ 2 w 265"/>
                <a:gd name="T87" fmla="*/ 323 h 434"/>
                <a:gd name="T88" fmla="*/ 0 w 265"/>
                <a:gd name="T89" fmla="*/ 291 h 434"/>
                <a:gd name="T90" fmla="*/ 2 w 265"/>
                <a:gd name="T91" fmla="*/ 257 h 434"/>
                <a:gd name="T92" fmla="*/ 9 w 265"/>
                <a:gd name="T93" fmla="*/ 225 h 434"/>
                <a:gd name="T94" fmla="*/ 20 w 265"/>
                <a:gd name="T95" fmla="*/ 199 h 434"/>
                <a:gd name="T96" fmla="*/ 37 w 265"/>
                <a:gd name="T97" fmla="*/ 175 h 434"/>
                <a:gd name="T98" fmla="*/ 56 w 265"/>
                <a:gd name="T99" fmla="*/ 156 h 434"/>
                <a:gd name="T100" fmla="*/ 78 w 265"/>
                <a:gd name="T101" fmla="*/ 144 h 434"/>
                <a:gd name="T102" fmla="*/ 104 w 265"/>
                <a:gd name="T103" fmla="*/ 135 h 434"/>
                <a:gd name="T104" fmla="*/ 132 w 265"/>
                <a:gd name="T105" fmla="*/ 133 h 434"/>
                <a:gd name="T106" fmla="*/ 159 w 265"/>
                <a:gd name="T107" fmla="*/ 135 h 434"/>
                <a:gd name="T108" fmla="*/ 182 w 265"/>
                <a:gd name="T109" fmla="*/ 144 h 434"/>
                <a:gd name="T110" fmla="*/ 203 w 265"/>
                <a:gd name="T111" fmla="*/ 159 h 434"/>
                <a:gd name="T112" fmla="*/ 218 w 265"/>
                <a:gd name="T113" fmla="*/ 179 h 434"/>
                <a:gd name="T114" fmla="*/ 220 w 265"/>
                <a:gd name="T115" fmla="*/ 179 h 434"/>
                <a:gd name="T116" fmla="*/ 220 w 265"/>
                <a:gd name="T117"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5" h="434">
                  <a:moveTo>
                    <a:pt x="139" y="171"/>
                  </a:moveTo>
                  <a:lnTo>
                    <a:pt x="112" y="175"/>
                  </a:lnTo>
                  <a:lnTo>
                    <a:pt x="89" y="185"/>
                  </a:lnTo>
                  <a:lnTo>
                    <a:pt x="71" y="203"/>
                  </a:lnTo>
                  <a:lnTo>
                    <a:pt x="59" y="225"/>
                  </a:lnTo>
                  <a:lnTo>
                    <a:pt x="51" y="254"/>
                  </a:lnTo>
                  <a:lnTo>
                    <a:pt x="48" y="288"/>
                  </a:lnTo>
                  <a:lnTo>
                    <a:pt x="51" y="320"/>
                  </a:lnTo>
                  <a:lnTo>
                    <a:pt x="59" y="348"/>
                  </a:lnTo>
                  <a:lnTo>
                    <a:pt x="73" y="370"/>
                  </a:lnTo>
                  <a:lnTo>
                    <a:pt x="89" y="383"/>
                  </a:lnTo>
                  <a:lnTo>
                    <a:pt x="110" y="393"/>
                  </a:lnTo>
                  <a:lnTo>
                    <a:pt x="133" y="396"/>
                  </a:lnTo>
                  <a:lnTo>
                    <a:pt x="158" y="393"/>
                  </a:lnTo>
                  <a:lnTo>
                    <a:pt x="178" y="383"/>
                  </a:lnTo>
                  <a:lnTo>
                    <a:pt x="196" y="367"/>
                  </a:lnTo>
                  <a:lnTo>
                    <a:pt x="209" y="346"/>
                  </a:lnTo>
                  <a:lnTo>
                    <a:pt x="217" y="324"/>
                  </a:lnTo>
                  <a:lnTo>
                    <a:pt x="220" y="298"/>
                  </a:lnTo>
                  <a:lnTo>
                    <a:pt x="220" y="255"/>
                  </a:lnTo>
                  <a:lnTo>
                    <a:pt x="217" y="233"/>
                  </a:lnTo>
                  <a:lnTo>
                    <a:pt x="210" y="214"/>
                  </a:lnTo>
                  <a:lnTo>
                    <a:pt x="198" y="196"/>
                  </a:lnTo>
                  <a:lnTo>
                    <a:pt x="180" y="182"/>
                  </a:lnTo>
                  <a:lnTo>
                    <a:pt x="161" y="174"/>
                  </a:lnTo>
                  <a:lnTo>
                    <a:pt x="139" y="171"/>
                  </a:lnTo>
                  <a:close/>
                  <a:moveTo>
                    <a:pt x="220" y="0"/>
                  </a:moveTo>
                  <a:lnTo>
                    <a:pt x="265" y="0"/>
                  </a:lnTo>
                  <a:lnTo>
                    <a:pt x="265" y="427"/>
                  </a:lnTo>
                  <a:lnTo>
                    <a:pt x="220" y="427"/>
                  </a:lnTo>
                  <a:lnTo>
                    <a:pt x="220" y="379"/>
                  </a:lnTo>
                  <a:lnTo>
                    <a:pt x="218" y="379"/>
                  </a:lnTo>
                  <a:lnTo>
                    <a:pt x="204" y="398"/>
                  </a:lnTo>
                  <a:lnTo>
                    <a:pt x="187" y="415"/>
                  </a:lnTo>
                  <a:lnTo>
                    <a:pt x="167" y="426"/>
                  </a:lnTo>
                  <a:lnTo>
                    <a:pt x="145" y="433"/>
                  </a:lnTo>
                  <a:lnTo>
                    <a:pt x="119" y="434"/>
                  </a:lnTo>
                  <a:lnTo>
                    <a:pt x="95" y="433"/>
                  </a:lnTo>
                  <a:lnTo>
                    <a:pt x="71" y="426"/>
                  </a:lnTo>
                  <a:lnTo>
                    <a:pt x="52" y="414"/>
                  </a:lnTo>
                  <a:lnTo>
                    <a:pt x="34" y="397"/>
                  </a:lnTo>
                  <a:lnTo>
                    <a:pt x="19" y="376"/>
                  </a:lnTo>
                  <a:lnTo>
                    <a:pt x="8" y="352"/>
                  </a:lnTo>
                  <a:lnTo>
                    <a:pt x="2" y="323"/>
                  </a:lnTo>
                  <a:lnTo>
                    <a:pt x="0" y="291"/>
                  </a:lnTo>
                  <a:lnTo>
                    <a:pt x="2" y="257"/>
                  </a:lnTo>
                  <a:lnTo>
                    <a:pt x="9" y="225"/>
                  </a:lnTo>
                  <a:lnTo>
                    <a:pt x="20" y="199"/>
                  </a:lnTo>
                  <a:lnTo>
                    <a:pt x="37" y="175"/>
                  </a:lnTo>
                  <a:lnTo>
                    <a:pt x="56" y="156"/>
                  </a:lnTo>
                  <a:lnTo>
                    <a:pt x="78" y="144"/>
                  </a:lnTo>
                  <a:lnTo>
                    <a:pt x="104" y="135"/>
                  </a:lnTo>
                  <a:lnTo>
                    <a:pt x="132" y="133"/>
                  </a:lnTo>
                  <a:lnTo>
                    <a:pt x="159" y="135"/>
                  </a:lnTo>
                  <a:lnTo>
                    <a:pt x="182" y="144"/>
                  </a:lnTo>
                  <a:lnTo>
                    <a:pt x="203" y="159"/>
                  </a:lnTo>
                  <a:lnTo>
                    <a:pt x="218" y="179"/>
                  </a:lnTo>
                  <a:lnTo>
                    <a:pt x="220" y="179"/>
                  </a:lnTo>
                  <a:lnTo>
                    <a:pt x="22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68" name="Freeform 13"/>
            <p:cNvSpPr>
              <a:spLocks noEditPoints="1"/>
            </p:cNvSpPr>
            <p:nvPr userDrawn="1"/>
          </p:nvSpPr>
          <p:spPr bwMode="auto">
            <a:xfrm>
              <a:off x="2649032" y="783233"/>
              <a:ext cx="260308" cy="275890"/>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60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4 w 284"/>
                <a:gd name="T35" fmla="*/ 232 h 301"/>
                <a:gd name="T36" fmla="*/ 226 w 284"/>
                <a:gd name="T37" fmla="*/ 210 h 301"/>
                <a:gd name="T38" fmla="*/ 234 w 284"/>
                <a:gd name="T39" fmla="*/ 184 h 301"/>
                <a:gd name="T40" fmla="*/ 237 w 284"/>
                <a:gd name="T41" fmla="*/ 151 h 301"/>
                <a:gd name="T42" fmla="*/ 234 w 284"/>
                <a:gd name="T43" fmla="*/ 125 h 301"/>
                <a:gd name="T44" fmla="*/ 229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60" y="212"/>
                  </a:lnTo>
                  <a:lnTo>
                    <a:pt x="73" y="234"/>
                  </a:lnTo>
                  <a:lnTo>
                    <a:pt x="93" y="249"/>
                  </a:lnTo>
                  <a:lnTo>
                    <a:pt x="116" y="259"/>
                  </a:lnTo>
                  <a:lnTo>
                    <a:pt x="143" y="263"/>
                  </a:lnTo>
                  <a:lnTo>
                    <a:pt x="165" y="260"/>
                  </a:lnTo>
                  <a:lnTo>
                    <a:pt x="183" y="254"/>
                  </a:lnTo>
                  <a:lnTo>
                    <a:pt x="200" y="246"/>
                  </a:lnTo>
                  <a:lnTo>
                    <a:pt x="214" y="232"/>
                  </a:lnTo>
                  <a:lnTo>
                    <a:pt x="226" y="210"/>
                  </a:lnTo>
                  <a:lnTo>
                    <a:pt x="234" y="184"/>
                  </a:lnTo>
                  <a:lnTo>
                    <a:pt x="237" y="151"/>
                  </a:lnTo>
                  <a:lnTo>
                    <a:pt x="234" y="125"/>
                  </a:lnTo>
                  <a:lnTo>
                    <a:pt x="229"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69" name="Freeform 14"/>
            <p:cNvSpPr>
              <a:spLocks/>
            </p:cNvSpPr>
            <p:nvPr userDrawn="1"/>
          </p:nvSpPr>
          <p:spPr bwMode="auto">
            <a:xfrm>
              <a:off x="2916672" y="789649"/>
              <a:ext cx="369381" cy="263058"/>
            </a:xfrm>
            <a:custGeom>
              <a:avLst/>
              <a:gdLst>
                <a:gd name="T0" fmla="*/ 0 w 403"/>
                <a:gd name="T1" fmla="*/ 0 h 287"/>
                <a:gd name="T2" fmla="*/ 48 w 403"/>
                <a:gd name="T3" fmla="*/ 0 h 287"/>
                <a:gd name="T4" fmla="*/ 108 w 403"/>
                <a:gd name="T5" fmla="*/ 216 h 287"/>
                <a:gd name="T6" fmla="*/ 113 w 403"/>
                <a:gd name="T7" fmla="*/ 242 h 287"/>
                <a:gd name="T8" fmla="*/ 114 w 403"/>
                <a:gd name="T9" fmla="*/ 242 h 287"/>
                <a:gd name="T10" fmla="*/ 115 w 403"/>
                <a:gd name="T11" fmla="*/ 230 h 287"/>
                <a:gd name="T12" fmla="*/ 119 w 403"/>
                <a:gd name="T13" fmla="*/ 216 h 287"/>
                <a:gd name="T14" fmla="*/ 185 w 403"/>
                <a:gd name="T15" fmla="*/ 0 h 287"/>
                <a:gd name="T16" fmla="*/ 228 w 403"/>
                <a:gd name="T17" fmla="*/ 0 h 287"/>
                <a:gd name="T18" fmla="*/ 287 w 403"/>
                <a:gd name="T19" fmla="*/ 217 h 287"/>
                <a:gd name="T20" fmla="*/ 290 w 403"/>
                <a:gd name="T21" fmla="*/ 228 h 287"/>
                <a:gd name="T22" fmla="*/ 291 w 403"/>
                <a:gd name="T23" fmla="*/ 243 h 287"/>
                <a:gd name="T24" fmla="*/ 294 w 403"/>
                <a:gd name="T25" fmla="*/ 243 h 287"/>
                <a:gd name="T26" fmla="*/ 295 w 403"/>
                <a:gd name="T27" fmla="*/ 231 h 287"/>
                <a:gd name="T28" fmla="*/ 298 w 403"/>
                <a:gd name="T29" fmla="*/ 217 h 287"/>
                <a:gd name="T30" fmla="*/ 357 w 403"/>
                <a:gd name="T31" fmla="*/ 0 h 287"/>
                <a:gd name="T32" fmla="*/ 403 w 403"/>
                <a:gd name="T33" fmla="*/ 0 h 287"/>
                <a:gd name="T34" fmla="*/ 316 w 403"/>
                <a:gd name="T35" fmla="*/ 287 h 287"/>
                <a:gd name="T36" fmla="*/ 268 w 403"/>
                <a:gd name="T37" fmla="*/ 287 h 287"/>
                <a:gd name="T38" fmla="*/ 209 w 403"/>
                <a:gd name="T39" fmla="*/ 81 h 287"/>
                <a:gd name="T40" fmla="*/ 206 w 403"/>
                <a:gd name="T41" fmla="*/ 68 h 287"/>
                <a:gd name="T42" fmla="*/ 205 w 403"/>
                <a:gd name="T43" fmla="*/ 55 h 287"/>
                <a:gd name="T44" fmla="*/ 203 w 403"/>
                <a:gd name="T45" fmla="*/ 55 h 287"/>
                <a:gd name="T46" fmla="*/ 202 w 403"/>
                <a:gd name="T47" fmla="*/ 66 h 287"/>
                <a:gd name="T48" fmla="*/ 198 w 403"/>
                <a:gd name="T49" fmla="*/ 81 h 287"/>
                <a:gd name="T50" fmla="*/ 133 w 403"/>
                <a:gd name="T51" fmla="*/ 287 h 287"/>
                <a:gd name="T52" fmla="*/ 88 w 403"/>
                <a:gd name="T53" fmla="*/ 287 h 287"/>
                <a:gd name="T54" fmla="*/ 0 w 403"/>
                <a:gd name="T5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287">
                  <a:moveTo>
                    <a:pt x="0" y="0"/>
                  </a:moveTo>
                  <a:lnTo>
                    <a:pt x="48" y="0"/>
                  </a:lnTo>
                  <a:lnTo>
                    <a:pt x="108" y="216"/>
                  </a:lnTo>
                  <a:lnTo>
                    <a:pt x="113" y="242"/>
                  </a:lnTo>
                  <a:lnTo>
                    <a:pt x="114" y="242"/>
                  </a:lnTo>
                  <a:lnTo>
                    <a:pt x="115" y="230"/>
                  </a:lnTo>
                  <a:lnTo>
                    <a:pt x="119" y="216"/>
                  </a:lnTo>
                  <a:lnTo>
                    <a:pt x="185" y="0"/>
                  </a:lnTo>
                  <a:lnTo>
                    <a:pt x="228" y="0"/>
                  </a:lnTo>
                  <a:lnTo>
                    <a:pt x="287" y="217"/>
                  </a:lnTo>
                  <a:lnTo>
                    <a:pt x="290" y="228"/>
                  </a:lnTo>
                  <a:lnTo>
                    <a:pt x="291" y="243"/>
                  </a:lnTo>
                  <a:lnTo>
                    <a:pt x="294" y="243"/>
                  </a:lnTo>
                  <a:lnTo>
                    <a:pt x="295" y="231"/>
                  </a:lnTo>
                  <a:lnTo>
                    <a:pt x="298" y="217"/>
                  </a:lnTo>
                  <a:lnTo>
                    <a:pt x="357" y="0"/>
                  </a:lnTo>
                  <a:lnTo>
                    <a:pt x="403" y="0"/>
                  </a:lnTo>
                  <a:lnTo>
                    <a:pt x="316" y="287"/>
                  </a:lnTo>
                  <a:lnTo>
                    <a:pt x="268" y="287"/>
                  </a:lnTo>
                  <a:lnTo>
                    <a:pt x="209" y="81"/>
                  </a:lnTo>
                  <a:lnTo>
                    <a:pt x="206" y="68"/>
                  </a:lnTo>
                  <a:lnTo>
                    <a:pt x="205" y="55"/>
                  </a:lnTo>
                  <a:lnTo>
                    <a:pt x="203" y="55"/>
                  </a:lnTo>
                  <a:lnTo>
                    <a:pt x="202" y="66"/>
                  </a:lnTo>
                  <a:lnTo>
                    <a:pt x="198" y="81"/>
                  </a:lnTo>
                  <a:lnTo>
                    <a:pt x="133" y="287"/>
                  </a:lnTo>
                  <a:lnTo>
                    <a:pt x="88" y="287"/>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0" name="Freeform 15"/>
            <p:cNvSpPr>
              <a:spLocks/>
            </p:cNvSpPr>
            <p:nvPr userDrawn="1"/>
          </p:nvSpPr>
          <p:spPr bwMode="auto">
            <a:xfrm>
              <a:off x="3296135" y="783233"/>
              <a:ext cx="162234" cy="275890"/>
            </a:xfrm>
            <a:custGeom>
              <a:avLst/>
              <a:gdLst>
                <a:gd name="T0" fmla="*/ 101 w 177"/>
                <a:gd name="T1" fmla="*/ 0 h 301"/>
                <a:gd name="T2" fmla="*/ 134 w 177"/>
                <a:gd name="T3" fmla="*/ 2 h 301"/>
                <a:gd name="T4" fmla="*/ 163 w 177"/>
                <a:gd name="T5" fmla="*/ 13 h 301"/>
                <a:gd name="T6" fmla="*/ 163 w 177"/>
                <a:gd name="T7" fmla="*/ 59 h 301"/>
                <a:gd name="T8" fmla="*/ 144 w 177"/>
                <a:gd name="T9" fmla="*/ 48 h 301"/>
                <a:gd name="T10" fmla="*/ 122 w 177"/>
                <a:gd name="T11" fmla="*/ 41 h 301"/>
                <a:gd name="T12" fmla="*/ 99 w 177"/>
                <a:gd name="T13" fmla="*/ 38 h 301"/>
                <a:gd name="T14" fmla="*/ 78 w 177"/>
                <a:gd name="T15" fmla="*/ 41 h 301"/>
                <a:gd name="T16" fmla="*/ 61 w 177"/>
                <a:gd name="T17" fmla="*/ 51 h 301"/>
                <a:gd name="T18" fmla="*/ 50 w 177"/>
                <a:gd name="T19" fmla="*/ 63 h 301"/>
                <a:gd name="T20" fmla="*/ 48 w 177"/>
                <a:gd name="T21" fmla="*/ 80 h 301"/>
                <a:gd name="T22" fmla="*/ 50 w 177"/>
                <a:gd name="T23" fmla="*/ 96 h 301"/>
                <a:gd name="T24" fmla="*/ 59 w 177"/>
                <a:gd name="T25" fmla="*/ 108 h 301"/>
                <a:gd name="T26" fmla="*/ 68 w 177"/>
                <a:gd name="T27" fmla="*/ 115 h 301"/>
                <a:gd name="T28" fmla="*/ 83 w 177"/>
                <a:gd name="T29" fmla="*/ 124 h 301"/>
                <a:gd name="T30" fmla="*/ 103 w 177"/>
                <a:gd name="T31" fmla="*/ 133 h 301"/>
                <a:gd name="T32" fmla="*/ 134 w 177"/>
                <a:gd name="T33" fmla="*/ 148 h 301"/>
                <a:gd name="T34" fmla="*/ 155 w 177"/>
                <a:gd name="T35" fmla="*/ 165 h 301"/>
                <a:gd name="T36" fmla="*/ 167 w 177"/>
                <a:gd name="T37" fmla="*/ 180 h 301"/>
                <a:gd name="T38" fmla="*/ 174 w 177"/>
                <a:gd name="T39" fmla="*/ 198 h 301"/>
                <a:gd name="T40" fmla="*/ 177 w 177"/>
                <a:gd name="T41" fmla="*/ 217 h 301"/>
                <a:gd name="T42" fmla="*/ 174 w 177"/>
                <a:gd name="T43" fmla="*/ 241 h 301"/>
                <a:gd name="T44" fmla="*/ 165 w 177"/>
                <a:gd name="T45" fmla="*/ 260 h 301"/>
                <a:gd name="T46" fmla="*/ 151 w 177"/>
                <a:gd name="T47" fmla="*/ 277 h 301"/>
                <a:gd name="T48" fmla="*/ 129 w 177"/>
                <a:gd name="T49" fmla="*/ 290 h 301"/>
                <a:gd name="T50" fmla="*/ 103 w 177"/>
                <a:gd name="T51" fmla="*/ 299 h 301"/>
                <a:gd name="T52" fmla="*/ 71 w 177"/>
                <a:gd name="T53" fmla="*/ 301 h 301"/>
                <a:gd name="T54" fmla="*/ 45 w 177"/>
                <a:gd name="T55" fmla="*/ 300 h 301"/>
                <a:gd name="T56" fmla="*/ 22 w 177"/>
                <a:gd name="T57" fmla="*/ 294 h 301"/>
                <a:gd name="T58" fmla="*/ 0 w 177"/>
                <a:gd name="T59" fmla="*/ 285 h 301"/>
                <a:gd name="T60" fmla="*/ 0 w 177"/>
                <a:gd name="T61" fmla="*/ 235 h 301"/>
                <a:gd name="T62" fmla="*/ 23 w 177"/>
                <a:gd name="T63" fmla="*/ 250 h 301"/>
                <a:gd name="T64" fmla="*/ 48 w 177"/>
                <a:gd name="T65" fmla="*/ 260 h 301"/>
                <a:gd name="T66" fmla="*/ 75 w 177"/>
                <a:gd name="T67" fmla="*/ 263 h 301"/>
                <a:gd name="T68" fmla="*/ 94 w 177"/>
                <a:gd name="T69" fmla="*/ 261 h 301"/>
                <a:gd name="T70" fmla="*/ 110 w 177"/>
                <a:gd name="T71" fmla="*/ 256 h 301"/>
                <a:gd name="T72" fmla="*/ 121 w 177"/>
                <a:gd name="T73" fmla="*/ 248 h 301"/>
                <a:gd name="T74" fmla="*/ 127 w 177"/>
                <a:gd name="T75" fmla="*/ 237 h 301"/>
                <a:gd name="T76" fmla="*/ 129 w 177"/>
                <a:gd name="T77" fmla="*/ 223 h 301"/>
                <a:gd name="T78" fmla="*/ 126 w 177"/>
                <a:gd name="T79" fmla="*/ 206 h 301"/>
                <a:gd name="T80" fmla="*/ 118 w 177"/>
                <a:gd name="T81" fmla="*/ 194 h 301"/>
                <a:gd name="T82" fmla="*/ 107 w 177"/>
                <a:gd name="T83" fmla="*/ 187 h 301"/>
                <a:gd name="T84" fmla="*/ 90 w 177"/>
                <a:gd name="T85" fmla="*/ 177 h 301"/>
                <a:gd name="T86" fmla="*/ 70 w 177"/>
                <a:gd name="T87" fmla="*/ 168 h 301"/>
                <a:gd name="T88" fmla="*/ 48 w 177"/>
                <a:gd name="T89" fmla="*/ 157 h 301"/>
                <a:gd name="T90" fmla="*/ 31 w 177"/>
                <a:gd name="T91" fmla="*/ 146 h 301"/>
                <a:gd name="T92" fmla="*/ 19 w 177"/>
                <a:gd name="T93" fmla="*/ 135 h 301"/>
                <a:gd name="T94" fmla="*/ 8 w 177"/>
                <a:gd name="T95" fmla="*/ 121 h 301"/>
                <a:gd name="T96" fmla="*/ 2 w 177"/>
                <a:gd name="T97" fmla="*/ 103 h 301"/>
                <a:gd name="T98" fmla="*/ 1 w 177"/>
                <a:gd name="T99" fmla="*/ 82 h 301"/>
                <a:gd name="T100" fmla="*/ 4 w 177"/>
                <a:gd name="T101" fmla="*/ 60 h 301"/>
                <a:gd name="T102" fmla="*/ 13 w 177"/>
                <a:gd name="T103" fmla="*/ 41 h 301"/>
                <a:gd name="T104" fmla="*/ 28 w 177"/>
                <a:gd name="T105" fmla="*/ 23 h 301"/>
                <a:gd name="T106" fmla="*/ 49 w 177"/>
                <a:gd name="T107" fmla="*/ 9 h 301"/>
                <a:gd name="T108" fmla="*/ 74 w 177"/>
                <a:gd name="T109" fmla="*/ 2 h 301"/>
                <a:gd name="T110" fmla="*/ 101 w 177"/>
                <a:gd name="T11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7" h="301">
                  <a:moveTo>
                    <a:pt x="101" y="0"/>
                  </a:moveTo>
                  <a:lnTo>
                    <a:pt x="134" y="2"/>
                  </a:lnTo>
                  <a:lnTo>
                    <a:pt x="163" y="13"/>
                  </a:lnTo>
                  <a:lnTo>
                    <a:pt x="163" y="59"/>
                  </a:lnTo>
                  <a:lnTo>
                    <a:pt x="144" y="48"/>
                  </a:lnTo>
                  <a:lnTo>
                    <a:pt x="122" y="41"/>
                  </a:lnTo>
                  <a:lnTo>
                    <a:pt x="99" y="38"/>
                  </a:lnTo>
                  <a:lnTo>
                    <a:pt x="78" y="41"/>
                  </a:lnTo>
                  <a:lnTo>
                    <a:pt x="61" y="51"/>
                  </a:lnTo>
                  <a:lnTo>
                    <a:pt x="50" y="63"/>
                  </a:lnTo>
                  <a:lnTo>
                    <a:pt x="48" y="80"/>
                  </a:lnTo>
                  <a:lnTo>
                    <a:pt x="50" y="96"/>
                  </a:lnTo>
                  <a:lnTo>
                    <a:pt x="59" y="108"/>
                  </a:lnTo>
                  <a:lnTo>
                    <a:pt x="68" y="115"/>
                  </a:lnTo>
                  <a:lnTo>
                    <a:pt x="83" y="124"/>
                  </a:lnTo>
                  <a:lnTo>
                    <a:pt x="103" y="133"/>
                  </a:lnTo>
                  <a:lnTo>
                    <a:pt x="134" y="148"/>
                  </a:lnTo>
                  <a:lnTo>
                    <a:pt x="155" y="165"/>
                  </a:lnTo>
                  <a:lnTo>
                    <a:pt x="167" y="180"/>
                  </a:lnTo>
                  <a:lnTo>
                    <a:pt x="174" y="198"/>
                  </a:lnTo>
                  <a:lnTo>
                    <a:pt x="177" y="217"/>
                  </a:lnTo>
                  <a:lnTo>
                    <a:pt x="174" y="241"/>
                  </a:lnTo>
                  <a:lnTo>
                    <a:pt x="165" y="260"/>
                  </a:lnTo>
                  <a:lnTo>
                    <a:pt x="151" y="277"/>
                  </a:lnTo>
                  <a:lnTo>
                    <a:pt x="129" y="290"/>
                  </a:lnTo>
                  <a:lnTo>
                    <a:pt x="103" y="299"/>
                  </a:lnTo>
                  <a:lnTo>
                    <a:pt x="71" y="301"/>
                  </a:lnTo>
                  <a:lnTo>
                    <a:pt x="45" y="300"/>
                  </a:lnTo>
                  <a:lnTo>
                    <a:pt x="22" y="294"/>
                  </a:lnTo>
                  <a:lnTo>
                    <a:pt x="0" y="285"/>
                  </a:lnTo>
                  <a:lnTo>
                    <a:pt x="0" y="235"/>
                  </a:lnTo>
                  <a:lnTo>
                    <a:pt x="23" y="250"/>
                  </a:lnTo>
                  <a:lnTo>
                    <a:pt x="48" y="260"/>
                  </a:lnTo>
                  <a:lnTo>
                    <a:pt x="75" y="263"/>
                  </a:lnTo>
                  <a:lnTo>
                    <a:pt x="94" y="261"/>
                  </a:lnTo>
                  <a:lnTo>
                    <a:pt x="110" y="256"/>
                  </a:lnTo>
                  <a:lnTo>
                    <a:pt x="121" y="248"/>
                  </a:lnTo>
                  <a:lnTo>
                    <a:pt x="127" y="237"/>
                  </a:lnTo>
                  <a:lnTo>
                    <a:pt x="129" y="223"/>
                  </a:lnTo>
                  <a:lnTo>
                    <a:pt x="126" y="206"/>
                  </a:lnTo>
                  <a:lnTo>
                    <a:pt x="118" y="194"/>
                  </a:lnTo>
                  <a:lnTo>
                    <a:pt x="107" y="187"/>
                  </a:lnTo>
                  <a:lnTo>
                    <a:pt x="90" y="177"/>
                  </a:lnTo>
                  <a:lnTo>
                    <a:pt x="70" y="168"/>
                  </a:lnTo>
                  <a:lnTo>
                    <a:pt x="48" y="157"/>
                  </a:lnTo>
                  <a:lnTo>
                    <a:pt x="31" y="146"/>
                  </a:lnTo>
                  <a:lnTo>
                    <a:pt x="19" y="135"/>
                  </a:lnTo>
                  <a:lnTo>
                    <a:pt x="8" y="121"/>
                  </a:lnTo>
                  <a:lnTo>
                    <a:pt x="2" y="103"/>
                  </a:lnTo>
                  <a:lnTo>
                    <a:pt x="1" y="82"/>
                  </a:lnTo>
                  <a:lnTo>
                    <a:pt x="4" y="60"/>
                  </a:lnTo>
                  <a:lnTo>
                    <a:pt x="13" y="41"/>
                  </a:lnTo>
                  <a:lnTo>
                    <a:pt x="28" y="23"/>
                  </a:lnTo>
                  <a:lnTo>
                    <a:pt x="49" y="9"/>
                  </a:lnTo>
                  <a:lnTo>
                    <a:pt x="74" y="2"/>
                  </a:lnTo>
                  <a:lnTo>
                    <a:pt x="10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1" name="Freeform 16"/>
            <p:cNvSpPr>
              <a:spLocks noEditPoints="1"/>
            </p:cNvSpPr>
            <p:nvPr userDrawn="1"/>
          </p:nvSpPr>
          <p:spPr bwMode="auto">
            <a:xfrm>
              <a:off x="3467535" y="780483"/>
              <a:ext cx="54078" cy="53161"/>
            </a:xfrm>
            <a:custGeom>
              <a:avLst/>
              <a:gdLst>
                <a:gd name="T0" fmla="*/ 23 w 59"/>
                <a:gd name="T1" fmla="*/ 27 h 58"/>
                <a:gd name="T2" fmla="*/ 31 w 59"/>
                <a:gd name="T3" fmla="*/ 27 h 58"/>
                <a:gd name="T4" fmla="*/ 35 w 59"/>
                <a:gd name="T5" fmla="*/ 23 h 58"/>
                <a:gd name="T6" fmla="*/ 35 w 59"/>
                <a:gd name="T7" fmla="*/ 18 h 58"/>
                <a:gd name="T8" fmla="*/ 31 w 59"/>
                <a:gd name="T9" fmla="*/ 15 h 58"/>
                <a:gd name="T10" fmla="*/ 23 w 59"/>
                <a:gd name="T11" fmla="*/ 15 h 58"/>
                <a:gd name="T12" fmla="*/ 28 w 59"/>
                <a:gd name="T13" fmla="*/ 11 h 58"/>
                <a:gd name="T14" fmla="*/ 35 w 59"/>
                <a:gd name="T15" fmla="*/ 12 h 58"/>
                <a:gd name="T16" fmla="*/ 41 w 59"/>
                <a:gd name="T17" fmla="*/ 16 h 58"/>
                <a:gd name="T18" fmla="*/ 41 w 59"/>
                <a:gd name="T19" fmla="*/ 25 h 58"/>
                <a:gd name="T20" fmla="*/ 35 w 59"/>
                <a:gd name="T21" fmla="*/ 29 h 58"/>
                <a:gd name="T22" fmla="*/ 33 w 59"/>
                <a:gd name="T23" fmla="*/ 30 h 58"/>
                <a:gd name="T24" fmla="*/ 37 w 59"/>
                <a:gd name="T25" fmla="*/ 34 h 58"/>
                <a:gd name="T26" fmla="*/ 44 w 59"/>
                <a:gd name="T27" fmla="*/ 48 h 58"/>
                <a:gd name="T28" fmla="*/ 33 w 59"/>
                <a:gd name="T29" fmla="*/ 38 h 58"/>
                <a:gd name="T30" fmla="*/ 28 w 59"/>
                <a:gd name="T31" fmla="*/ 33 h 58"/>
                <a:gd name="T32" fmla="*/ 23 w 59"/>
                <a:gd name="T33" fmla="*/ 32 h 58"/>
                <a:gd name="T34" fmla="*/ 17 w 59"/>
                <a:gd name="T35" fmla="*/ 48 h 58"/>
                <a:gd name="T36" fmla="*/ 28 w 59"/>
                <a:gd name="T37" fmla="*/ 4 h 58"/>
                <a:gd name="T38" fmla="*/ 16 w 59"/>
                <a:gd name="T39" fmla="*/ 7 h 58"/>
                <a:gd name="T40" fmla="*/ 6 w 59"/>
                <a:gd name="T41" fmla="*/ 16 h 58"/>
                <a:gd name="T42" fmla="*/ 2 w 59"/>
                <a:gd name="T43" fmla="*/ 29 h 58"/>
                <a:gd name="T44" fmla="*/ 6 w 59"/>
                <a:gd name="T45" fmla="*/ 43 h 58"/>
                <a:gd name="T46" fmla="*/ 16 w 59"/>
                <a:gd name="T47" fmla="*/ 52 h 58"/>
                <a:gd name="T48" fmla="*/ 28 w 59"/>
                <a:gd name="T49" fmla="*/ 55 h 58"/>
                <a:gd name="T50" fmla="*/ 42 w 59"/>
                <a:gd name="T51" fmla="*/ 52 h 58"/>
                <a:gd name="T52" fmla="*/ 52 w 59"/>
                <a:gd name="T53" fmla="*/ 43 h 58"/>
                <a:gd name="T54" fmla="*/ 55 w 59"/>
                <a:gd name="T55" fmla="*/ 29 h 58"/>
                <a:gd name="T56" fmla="*/ 52 w 59"/>
                <a:gd name="T57" fmla="*/ 16 h 58"/>
                <a:gd name="T58" fmla="*/ 42 w 59"/>
                <a:gd name="T59" fmla="*/ 7 h 58"/>
                <a:gd name="T60" fmla="*/ 28 w 59"/>
                <a:gd name="T61" fmla="*/ 4 h 58"/>
                <a:gd name="T62" fmla="*/ 37 w 59"/>
                <a:gd name="T63" fmla="*/ 1 h 58"/>
                <a:gd name="T64" fmla="*/ 49 w 59"/>
                <a:gd name="T65" fmla="*/ 8 h 58"/>
                <a:gd name="T66" fmla="*/ 56 w 59"/>
                <a:gd name="T67" fmla="*/ 18 h 58"/>
                <a:gd name="T68" fmla="*/ 59 w 59"/>
                <a:gd name="T69" fmla="*/ 29 h 58"/>
                <a:gd name="T70" fmla="*/ 56 w 59"/>
                <a:gd name="T71" fmla="*/ 41 h 58"/>
                <a:gd name="T72" fmla="*/ 49 w 59"/>
                <a:gd name="T73" fmla="*/ 49 h 58"/>
                <a:gd name="T74" fmla="*/ 37 w 59"/>
                <a:gd name="T75" fmla="*/ 58 h 58"/>
                <a:gd name="T76" fmla="*/ 23 w 59"/>
                <a:gd name="T77" fmla="*/ 58 h 58"/>
                <a:gd name="T78" fmla="*/ 12 w 59"/>
                <a:gd name="T79" fmla="*/ 54 h 58"/>
                <a:gd name="T80" fmla="*/ 4 w 59"/>
                <a:gd name="T81" fmla="*/ 45 h 58"/>
                <a:gd name="T82" fmla="*/ 0 w 59"/>
                <a:gd name="T83" fmla="*/ 36 h 58"/>
                <a:gd name="T84" fmla="*/ 1 w 59"/>
                <a:gd name="T85" fmla="*/ 22 h 58"/>
                <a:gd name="T86" fmla="*/ 8 w 59"/>
                <a:gd name="T87" fmla="*/ 8 h 58"/>
                <a:gd name="T88" fmla="*/ 17 w 59"/>
                <a:gd name="T89" fmla="*/ 3 h 58"/>
                <a:gd name="T90" fmla="*/ 28 w 59"/>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58">
                  <a:moveTo>
                    <a:pt x="23" y="15"/>
                  </a:moveTo>
                  <a:lnTo>
                    <a:pt x="23" y="27"/>
                  </a:lnTo>
                  <a:lnTo>
                    <a:pt x="28" y="27"/>
                  </a:lnTo>
                  <a:lnTo>
                    <a:pt x="31" y="27"/>
                  </a:lnTo>
                  <a:lnTo>
                    <a:pt x="34" y="26"/>
                  </a:lnTo>
                  <a:lnTo>
                    <a:pt x="35" y="23"/>
                  </a:lnTo>
                  <a:lnTo>
                    <a:pt x="35" y="21"/>
                  </a:lnTo>
                  <a:lnTo>
                    <a:pt x="35" y="18"/>
                  </a:lnTo>
                  <a:lnTo>
                    <a:pt x="34" y="16"/>
                  </a:lnTo>
                  <a:lnTo>
                    <a:pt x="31" y="15"/>
                  </a:lnTo>
                  <a:lnTo>
                    <a:pt x="27" y="15"/>
                  </a:lnTo>
                  <a:lnTo>
                    <a:pt x="23" y="15"/>
                  </a:lnTo>
                  <a:close/>
                  <a:moveTo>
                    <a:pt x="17" y="11"/>
                  </a:moveTo>
                  <a:lnTo>
                    <a:pt x="28" y="11"/>
                  </a:lnTo>
                  <a:lnTo>
                    <a:pt x="33" y="11"/>
                  </a:lnTo>
                  <a:lnTo>
                    <a:pt x="35" y="12"/>
                  </a:lnTo>
                  <a:lnTo>
                    <a:pt x="38" y="14"/>
                  </a:lnTo>
                  <a:lnTo>
                    <a:pt x="41" y="16"/>
                  </a:lnTo>
                  <a:lnTo>
                    <a:pt x="41" y="21"/>
                  </a:lnTo>
                  <a:lnTo>
                    <a:pt x="41" y="25"/>
                  </a:lnTo>
                  <a:lnTo>
                    <a:pt x="39" y="27"/>
                  </a:lnTo>
                  <a:lnTo>
                    <a:pt x="35" y="29"/>
                  </a:lnTo>
                  <a:lnTo>
                    <a:pt x="33" y="30"/>
                  </a:lnTo>
                  <a:lnTo>
                    <a:pt x="33" y="30"/>
                  </a:lnTo>
                  <a:lnTo>
                    <a:pt x="34" y="32"/>
                  </a:lnTo>
                  <a:lnTo>
                    <a:pt x="37" y="34"/>
                  </a:lnTo>
                  <a:lnTo>
                    <a:pt x="38" y="37"/>
                  </a:lnTo>
                  <a:lnTo>
                    <a:pt x="44" y="48"/>
                  </a:lnTo>
                  <a:lnTo>
                    <a:pt x="37" y="48"/>
                  </a:lnTo>
                  <a:lnTo>
                    <a:pt x="33" y="38"/>
                  </a:lnTo>
                  <a:lnTo>
                    <a:pt x="31" y="34"/>
                  </a:lnTo>
                  <a:lnTo>
                    <a:pt x="28" y="33"/>
                  </a:lnTo>
                  <a:lnTo>
                    <a:pt x="26" y="32"/>
                  </a:lnTo>
                  <a:lnTo>
                    <a:pt x="23" y="32"/>
                  </a:lnTo>
                  <a:lnTo>
                    <a:pt x="23" y="48"/>
                  </a:lnTo>
                  <a:lnTo>
                    <a:pt x="17" y="48"/>
                  </a:lnTo>
                  <a:lnTo>
                    <a:pt x="17" y="11"/>
                  </a:lnTo>
                  <a:close/>
                  <a:moveTo>
                    <a:pt x="28" y="4"/>
                  </a:moveTo>
                  <a:lnTo>
                    <a:pt x="22" y="4"/>
                  </a:lnTo>
                  <a:lnTo>
                    <a:pt x="16" y="7"/>
                  </a:lnTo>
                  <a:lnTo>
                    <a:pt x="11" y="11"/>
                  </a:lnTo>
                  <a:lnTo>
                    <a:pt x="6" y="16"/>
                  </a:lnTo>
                  <a:lnTo>
                    <a:pt x="4" y="22"/>
                  </a:lnTo>
                  <a:lnTo>
                    <a:pt x="2" y="29"/>
                  </a:lnTo>
                  <a:lnTo>
                    <a:pt x="4" y="37"/>
                  </a:lnTo>
                  <a:lnTo>
                    <a:pt x="6" y="43"/>
                  </a:lnTo>
                  <a:lnTo>
                    <a:pt x="11" y="48"/>
                  </a:lnTo>
                  <a:lnTo>
                    <a:pt x="16" y="52"/>
                  </a:lnTo>
                  <a:lnTo>
                    <a:pt x="22" y="55"/>
                  </a:lnTo>
                  <a:lnTo>
                    <a:pt x="28" y="55"/>
                  </a:lnTo>
                  <a:lnTo>
                    <a:pt x="35" y="55"/>
                  </a:lnTo>
                  <a:lnTo>
                    <a:pt x="42" y="52"/>
                  </a:lnTo>
                  <a:lnTo>
                    <a:pt x="48" y="48"/>
                  </a:lnTo>
                  <a:lnTo>
                    <a:pt x="52" y="43"/>
                  </a:lnTo>
                  <a:lnTo>
                    <a:pt x="53" y="37"/>
                  </a:lnTo>
                  <a:lnTo>
                    <a:pt x="55" y="29"/>
                  </a:lnTo>
                  <a:lnTo>
                    <a:pt x="53" y="22"/>
                  </a:lnTo>
                  <a:lnTo>
                    <a:pt x="52" y="16"/>
                  </a:lnTo>
                  <a:lnTo>
                    <a:pt x="48" y="11"/>
                  </a:lnTo>
                  <a:lnTo>
                    <a:pt x="42" y="7"/>
                  </a:lnTo>
                  <a:lnTo>
                    <a:pt x="35" y="4"/>
                  </a:lnTo>
                  <a:lnTo>
                    <a:pt x="28" y="4"/>
                  </a:lnTo>
                  <a:close/>
                  <a:moveTo>
                    <a:pt x="28" y="0"/>
                  </a:moveTo>
                  <a:lnTo>
                    <a:pt x="37" y="1"/>
                  </a:lnTo>
                  <a:lnTo>
                    <a:pt x="44" y="4"/>
                  </a:lnTo>
                  <a:lnTo>
                    <a:pt x="49" y="8"/>
                  </a:lnTo>
                  <a:lnTo>
                    <a:pt x="53" y="12"/>
                  </a:lnTo>
                  <a:lnTo>
                    <a:pt x="56" y="18"/>
                  </a:lnTo>
                  <a:lnTo>
                    <a:pt x="57" y="23"/>
                  </a:lnTo>
                  <a:lnTo>
                    <a:pt x="59" y="29"/>
                  </a:lnTo>
                  <a:lnTo>
                    <a:pt x="57" y="36"/>
                  </a:lnTo>
                  <a:lnTo>
                    <a:pt x="56" y="41"/>
                  </a:lnTo>
                  <a:lnTo>
                    <a:pt x="53" y="45"/>
                  </a:lnTo>
                  <a:lnTo>
                    <a:pt x="49" y="49"/>
                  </a:lnTo>
                  <a:lnTo>
                    <a:pt x="44" y="55"/>
                  </a:lnTo>
                  <a:lnTo>
                    <a:pt x="37" y="58"/>
                  </a:lnTo>
                  <a:lnTo>
                    <a:pt x="28" y="58"/>
                  </a:lnTo>
                  <a:lnTo>
                    <a:pt x="23" y="58"/>
                  </a:lnTo>
                  <a:lnTo>
                    <a:pt x="17" y="56"/>
                  </a:lnTo>
                  <a:lnTo>
                    <a:pt x="12" y="54"/>
                  </a:lnTo>
                  <a:lnTo>
                    <a:pt x="8" y="51"/>
                  </a:lnTo>
                  <a:lnTo>
                    <a:pt x="4" y="45"/>
                  </a:lnTo>
                  <a:lnTo>
                    <a:pt x="1" y="41"/>
                  </a:lnTo>
                  <a:lnTo>
                    <a:pt x="0" y="36"/>
                  </a:lnTo>
                  <a:lnTo>
                    <a:pt x="0" y="30"/>
                  </a:lnTo>
                  <a:lnTo>
                    <a:pt x="1" y="22"/>
                  </a:lnTo>
                  <a:lnTo>
                    <a:pt x="4" y="15"/>
                  </a:lnTo>
                  <a:lnTo>
                    <a:pt x="8" y="8"/>
                  </a:lnTo>
                  <a:lnTo>
                    <a:pt x="12" y="5"/>
                  </a:lnTo>
                  <a:lnTo>
                    <a:pt x="17" y="3"/>
                  </a:lnTo>
                  <a:lnTo>
                    <a:pt x="23" y="1"/>
                  </a:lnTo>
                  <a:lnTo>
                    <a:pt x="2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2" name="Freeform 17"/>
            <p:cNvSpPr>
              <a:spLocks noEditPoints="1"/>
            </p:cNvSpPr>
            <p:nvPr userDrawn="1"/>
          </p:nvSpPr>
          <p:spPr bwMode="auto">
            <a:xfrm>
              <a:off x="3619687" y="683326"/>
              <a:ext cx="225478" cy="369381"/>
            </a:xfrm>
            <a:custGeom>
              <a:avLst/>
              <a:gdLst>
                <a:gd name="T0" fmla="*/ 47 w 246"/>
                <a:gd name="T1" fmla="*/ 43 h 403"/>
                <a:gd name="T2" fmla="*/ 47 w 246"/>
                <a:gd name="T3" fmla="*/ 208 h 403"/>
                <a:gd name="T4" fmla="*/ 96 w 246"/>
                <a:gd name="T5" fmla="*/ 208 h 403"/>
                <a:gd name="T6" fmla="*/ 126 w 246"/>
                <a:gd name="T7" fmla="*/ 206 h 403"/>
                <a:gd name="T8" fmla="*/ 151 w 246"/>
                <a:gd name="T9" fmla="*/ 198 h 403"/>
                <a:gd name="T10" fmla="*/ 172 w 246"/>
                <a:gd name="T11" fmla="*/ 186 h 403"/>
                <a:gd name="T12" fmla="*/ 185 w 246"/>
                <a:gd name="T13" fmla="*/ 169 h 403"/>
                <a:gd name="T14" fmla="*/ 194 w 246"/>
                <a:gd name="T15" fmla="*/ 149 h 403"/>
                <a:gd name="T16" fmla="*/ 196 w 246"/>
                <a:gd name="T17" fmla="*/ 122 h 403"/>
                <a:gd name="T18" fmla="*/ 194 w 246"/>
                <a:gd name="T19" fmla="*/ 99 h 403"/>
                <a:gd name="T20" fmla="*/ 187 w 246"/>
                <a:gd name="T21" fmla="*/ 78 h 403"/>
                <a:gd name="T22" fmla="*/ 173 w 246"/>
                <a:gd name="T23" fmla="*/ 63 h 403"/>
                <a:gd name="T24" fmla="*/ 155 w 246"/>
                <a:gd name="T25" fmla="*/ 52 h 403"/>
                <a:gd name="T26" fmla="*/ 132 w 246"/>
                <a:gd name="T27" fmla="*/ 45 h 403"/>
                <a:gd name="T28" fmla="*/ 102 w 246"/>
                <a:gd name="T29" fmla="*/ 43 h 403"/>
                <a:gd name="T30" fmla="*/ 47 w 246"/>
                <a:gd name="T31" fmla="*/ 43 h 403"/>
                <a:gd name="T32" fmla="*/ 0 w 246"/>
                <a:gd name="T33" fmla="*/ 0 h 403"/>
                <a:gd name="T34" fmla="*/ 110 w 246"/>
                <a:gd name="T35" fmla="*/ 0 h 403"/>
                <a:gd name="T36" fmla="*/ 141 w 246"/>
                <a:gd name="T37" fmla="*/ 1 h 403"/>
                <a:gd name="T38" fmla="*/ 169 w 246"/>
                <a:gd name="T39" fmla="*/ 8 h 403"/>
                <a:gd name="T40" fmla="*/ 192 w 246"/>
                <a:gd name="T41" fmla="*/ 18 h 403"/>
                <a:gd name="T42" fmla="*/ 212 w 246"/>
                <a:gd name="T43" fmla="*/ 32 h 403"/>
                <a:gd name="T44" fmla="*/ 227 w 246"/>
                <a:gd name="T45" fmla="*/ 49 h 403"/>
                <a:gd name="T46" fmla="*/ 238 w 246"/>
                <a:gd name="T47" fmla="*/ 70 h 403"/>
                <a:gd name="T48" fmla="*/ 245 w 246"/>
                <a:gd name="T49" fmla="*/ 93 h 403"/>
                <a:gd name="T50" fmla="*/ 246 w 246"/>
                <a:gd name="T51" fmla="*/ 121 h 403"/>
                <a:gd name="T52" fmla="*/ 245 w 246"/>
                <a:gd name="T53" fmla="*/ 147 h 403"/>
                <a:gd name="T54" fmla="*/ 238 w 246"/>
                <a:gd name="T55" fmla="*/ 171 h 403"/>
                <a:gd name="T56" fmla="*/ 225 w 246"/>
                <a:gd name="T57" fmla="*/ 193 h 403"/>
                <a:gd name="T58" fmla="*/ 210 w 246"/>
                <a:gd name="T59" fmla="*/ 212 h 403"/>
                <a:gd name="T60" fmla="*/ 188 w 246"/>
                <a:gd name="T61" fmla="*/ 228 h 403"/>
                <a:gd name="T62" fmla="*/ 162 w 246"/>
                <a:gd name="T63" fmla="*/ 241 h 403"/>
                <a:gd name="T64" fmla="*/ 133 w 246"/>
                <a:gd name="T65" fmla="*/ 248 h 403"/>
                <a:gd name="T66" fmla="*/ 100 w 246"/>
                <a:gd name="T67" fmla="*/ 251 h 403"/>
                <a:gd name="T68" fmla="*/ 47 w 246"/>
                <a:gd name="T69" fmla="*/ 251 h 403"/>
                <a:gd name="T70" fmla="*/ 47 w 246"/>
                <a:gd name="T71" fmla="*/ 403 h 403"/>
                <a:gd name="T72" fmla="*/ 0 w 246"/>
                <a:gd name="T73" fmla="*/ 403 h 403"/>
                <a:gd name="T74" fmla="*/ 0 w 246"/>
                <a:gd name="T75"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6" h="403">
                  <a:moveTo>
                    <a:pt x="47" y="43"/>
                  </a:moveTo>
                  <a:lnTo>
                    <a:pt x="47" y="208"/>
                  </a:lnTo>
                  <a:lnTo>
                    <a:pt x="96" y="208"/>
                  </a:lnTo>
                  <a:lnTo>
                    <a:pt x="126" y="206"/>
                  </a:lnTo>
                  <a:lnTo>
                    <a:pt x="151" y="198"/>
                  </a:lnTo>
                  <a:lnTo>
                    <a:pt x="172" y="186"/>
                  </a:lnTo>
                  <a:lnTo>
                    <a:pt x="185" y="169"/>
                  </a:lnTo>
                  <a:lnTo>
                    <a:pt x="194" y="149"/>
                  </a:lnTo>
                  <a:lnTo>
                    <a:pt x="196" y="122"/>
                  </a:lnTo>
                  <a:lnTo>
                    <a:pt x="194" y="99"/>
                  </a:lnTo>
                  <a:lnTo>
                    <a:pt x="187" y="78"/>
                  </a:lnTo>
                  <a:lnTo>
                    <a:pt x="173" y="63"/>
                  </a:lnTo>
                  <a:lnTo>
                    <a:pt x="155" y="52"/>
                  </a:lnTo>
                  <a:lnTo>
                    <a:pt x="132" y="45"/>
                  </a:lnTo>
                  <a:lnTo>
                    <a:pt x="102" y="43"/>
                  </a:lnTo>
                  <a:lnTo>
                    <a:pt x="47" y="43"/>
                  </a:lnTo>
                  <a:close/>
                  <a:moveTo>
                    <a:pt x="0" y="0"/>
                  </a:moveTo>
                  <a:lnTo>
                    <a:pt x="110" y="0"/>
                  </a:lnTo>
                  <a:lnTo>
                    <a:pt x="141" y="1"/>
                  </a:lnTo>
                  <a:lnTo>
                    <a:pt x="169" y="8"/>
                  </a:lnTo>
                  <a:lnTo>
                    <a:pt x="192" y="18"/>
                  </a:lnTo>
                  <a:lnTo>
                    <a:pt x="212" y="32"/>
                  </a:lnTo>
                  <a:lnTo>
                    <a:pt x="227" y="49"/>
                  </a:lnTo>
                  <a:lnTo>
                    <a:pt x="238" y="70"/>
                  </a:lnTo>
                  <a:lnTo>
                    <a:pt x="245" y="93"/>
                  </a:lnTo>
                  <a:lnTo>
                    <a:pt x="246" y="121"/>
                  </a:lnTo>
                  <a:lnTo>
                    <a:pt x="245" y="147"/>
                  </a:lnTo>
                  <a:lnTo>
                    <a:pt x="238" y="171"/>
                  </a:lnTo>
                  <a:lnTo>
                    <a:pt x="225" y="193"/>
                  </a:lnTo>
                  <a:lnTo>
                    <a:pt x="210" y="212"/>
                  </a:lnTo>
                  <a:lnTo>
                    <a:pt x="188" y="228"/>
                  </a:lnTo>
                  <a:lnTo>
                    <a:pt x="162" y="241"/>
                  </a:lnTo>
                  <a:lnTo>
                    <a:pt x="133" y="248"/>
                  </a:lnTo>
                  <a:lnTo>
                    <a:pt x="100" y="251"/>
                  </a:lnTo>
                  <a:lnTo>
                    <a:pt x="47" y="251"/>
                  </a:lnTo>
                  <a:lnTo>
                    <a:pt x="47" y="403"/>
                  </a:lnTo>
                  <a:lnTo>
                    <a:pt x="0" y="40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3" name="Freeform 18"/>
            <p:cNvSpPr>
              <a:spLocks/>
            </p:cNvSpPr>
            <p:nvPr userDrawn="1"/>
          </p:nvSpPr>
          <p:spPr bwMode="auto">
            <a:xfrm>
              <a:off x="3888244" y="661328"/>
              <a:ext cx="219062" cy="391378"/>
            </a:xfrm>
            <a:custGeom>
              <a:avLst/>
              <a:gdLst>
                <a:gd name="T0" fmla="*/ 0 w 239"/>
                <a:gd name="T1" fmla="*/ 0 h 427"/>
                <a:gd name="T2" fmla="*/ 46 w 239"/>
                <a:gd name="T3" fmla="*/ 0 h 427"/>
                <a:gd name="T4" fmla="*/ 46 w 239"/>
                <a:gd name="T5" fmla="*/ 188 h 427"/>
                <a:gd name="T6" fmla="*/ 48 w 239"/>
                <a:gd name="T7" fmla="*/ 188 h 427"/>
                <a:gd name="T8" fmla="*/ 66 w 239"/>
                <a:gd name="T9" fmla="*/ 163 h 427"/>
                <a:gd name="T10" fmla="*/ 88 w 239"/>
                <a:gd name="T11" fmla="*/ 146 h 427"/>
                <a:gd name="T12" fmla="*/ 112 w 239"/>
                <a:gd name="T13" fmla="*/ 135 h 427"/>
                <a:gd name="T14" fmla="*/ 141 w 239"/>
                <a:gd name="T15" fmla="*/ 133 h 427"/>
                <a:gd name="T16" fmla="*/ 167 w 239"/>
                <a:gd name="T17" fmla="*/ 134 h 427"/>
                <a:gd name="T18" fmla="*/ 189 w 239"/>
                <a:gd name="T19" fmla="*/ 142 h 427"/>
                <a:gd name="T20" fmla="*/ 207 w 239"/>
                <a:gd name="T21" fmla="*/ 153 h 427"/>
                <a:gd name="T22" fmla="*/ 221 w 239"/>
                <a:gd name="T23" fmla="*/ 171 h 427"/>
                <a:gd name="T24" fmla="*/ 231 w 239"/>
                <a:gd name="T25" fmla="*/ 192 h 427"/>
                <a:gd name="T26" fmla="*/ 237 w 239"/>
                <a:gd name="T27" fmla="*/ 219 h 427"/>
                <a:gd name="T28" fmla="*/ 239 w 239"/>
                <a:gd name="T29" fmla="*/ 250 h 427"/>
                <a:gd name="T30" fmla="*/ 239 w 239"/>
                <a:gd name="T31" fmla="*/ 427 h 427"/>
                <a:gd name="T32" fmla="*/ 193 w 239"/>
                <a:gd name="T33" fmla="*/ 427 h 427"/>
                <a:gd name="T34" fmla="*/ 193 w 239"/>
                <a:gd name="T35" fmla="*/ 262 h 427"/>
                <a:gd name="T36" fmla="*/ 191 w 239"/>
                <a:gd name="T37" fmla="*/ 235 h 427"/>
                <a:gd name="T38" fmla="*/ 185 w 239"/>
                <a:gd name="T39" fmla="*/ 211 h 427"/>
                <a:gd name="T40" fmla="*/ 176 w 239"/>
                <a:gd name="T41" fmla="*/ 195 h 427"/>
                <a:gd name="T42" fmla="*/ 163 w 239"/>
                <a:gd name="T43" fmla="*/ 182 h 427"/>
                <a:gd name="T44" fmla="*/ 147 w 239"/>
                <a:gd name="T45" fmla="*/ 174 h 427"/>
                <a:gd name="T46" fmla="*/ 126 w 239"/>
                <a:gd name="T47" fmla="*/ 171 h 427"/>
                <a:gd name="T48" fmla="*/ 105 w 239"/>
                <a:gd name="T49" fmla="*/ 174 h 427"/>
                <a:gd name="T50" fmla="*/ 86 w 239"/>
                <a:gd name="T51" fmla="*/ 182 h 427"/>
                <a:gd name="T52" fmla="*/ 70 w 239"/>
                <a:gd name="T53" fmla="*/ 197 h 427"/>
                <a:gd name="T54" fmla="*/ 56 w 239"/>
                <a:gd name="T55" fmla="*/ 215 h 427"/>
                <a:gd name="T56" fmla="*/ 49 w 239"/>
                <a:gd name="T57" fmla="*/ 239 h 427"/>
                <a:gd name="T58" fmla="*/ 46 w 239"/>
                <a:gd name="T59" fmla="*/ 265 h 427"/>
                <a:gd name="T60" fmla="*/ 46 w 239"/>
                <a:gd name="T61" fmla="*/ 427 h 427"/>
                <a:gd name="T62" fmla="*/ 0 w 239"/>
                <a:gd name="T63" fmla="*/ 427 h 427"/>
                <a:gd name="T64" fmla="*/ 0 w 239"/>
                <a:gd name="T65"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9" h="427">
                  <a:moveTo>
                    <a:pt x="0" y="0"/>
                  </a:moveTo>
                  <a:lnTo>
                    <a:pt x="46" y="0"/>
                  </a:lnTo>
                  <a:lnTo>
                    <a:pt x="46" y="188"/>
                  </a:lnTo>
                  <a:lnTo>
                    <a:pt x="48" y="188"/>
                  </a:lnTo>
                  <a:lnTo>
                    <a:pt x="66" y="163"/>
                  </a:lnTo>
                  <a:lnTo>
                    <a:pt x="88" y="146"/>
                  </a:lnTo>
                  <a:lnTo>
                    <a:pt x="112" y="135"/>
                  </a:lnTo>
                  <a:lnTo>
                    <a:pt x="141" y="133"/>
                  </a:lnTo>
                  <a:lnTo>
                    <a:pt x="167" y="134"/>
                  </a:lnTo>
                  <a:lnTo>
                    <a:pt x="189" y="142"/>
                  </a:lnTo>
                  <a:lnTo>
                    <a:pt x="207" y="153"/>
                  </a:lnTo>
                  <a:lnTo>
                    <a:pt x="221" y="171"/>
                  </a:lnTo>
                  <a:lnTo>
                    <a:pt x="231" y="192"/>
                  </a:lnTo>
                  <a:lnTo>
                    <a:pt x="237" y="219"/>
                  </a:lnTo>
                  <a:lnTo>
                    <a:pt x="239" y="250"/>
                  </a:lnTo>
                  <a:lnTo>
                    <a:pt x="239" y="427"/>
                  </a:lnTo>
                  <a:lnTo>
                    <a:pt x="193" y="427"/>
                  </a:lnTo>
                  <a:lnTo>
                    <a:pt x="193" y="262"/>
                  </a:lnTo>
                  <a:lnTo>
                    <a:pt x="191" y="235"/>
                  </a:lnTo>
                  <a:lnTo>
                    <a:pt x="185" y="211"/>
                  </a:lnTo>
                  <a:lnTo>
                    <a:pt x="176" y="195"/>
                  </a:lnTo>
                  <a:lnTo>
                    <a:pt x="163" y="182"/>
                  </a:lnTo>
                  <a:lnTo>
                    <a:pt x="147" y="174"/>
                  </a:lnTo>
                  <a:lnTo>
                    <a:pt x="126" y="171"/>
                  </a:lnTo>
                  <a:lnTo>
                    <a:pt x="105" y="174"/>
                  </a:lnTo>
                  <a:lnTo>
                    <a:pt x="86" y="182"/>
                  </a:lnTo>
                  <a:lnTo>
                    <a:pt x="70" y="197"/>
                  </a:lnTo>
                  <a:lnTo>
                    <a:pt x="56" y="215"/>
                  </a:lnTo>
                  <a:lnTo>
                    <a:pt x="49" y="239"/>
                  </a:lnTo>
                  <a:lnTo>
                    <a:pt x="46" y="265"/>
                  </a:lnTo>
                  <a:lnTo>
                    <a:pt x="46" y="427"/>
                  </a:lnTo>
                  <a:lnTo>
                    <a:pt x="0" y="427"/>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4" name="Freeform 19"/>
            <p:cNvSpPr>
              <a:spLocks noEditPoints="1"/>
            </p:cNvSpPr>
            <p:nvPr userDrawn="1"/>
          </p:nvSpPr>
          <p:spPr bwMode="auto">
            <a:xfrm>
              <a:off x="4145802" y="783233"/>
              <a:ext cx="260308" cy="275890"/>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58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3 w 284"/>
                <a:gd name="T35" fmla="*/ 232 h 301"/>
                <a:gd name="T36" fmla="*/ 226 w 284"/>
                <a:gd name="T37" fmla="*/ 210 h 301"/>
                <a:gd name="T38" fmla="*/ 234 w 284"/>
                <a:gd name="T39" fmla="*/ 184 h 301"/>
                <a:gd name="T40" fmla="*/ 237 w 284"/>
                <a:gd name="T41" fmla="*/ 151 h 301"/>
                <a:gd name="T42" fmla="*/ 234 w 284"/>
                <a:gd name="T43" fmla="*/ 125 h 301"/>
                <a:gd name="T44" fmla="*/ 230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58" y="212"/>
                  </a:lnTo>
                  <a:lnTo>
                    <a:pt x="73" y="234"/>
                  </a:lnTo>
                  <a:lnTo>
                    <a:pt x="93" y="249"/>
                  </a:lnTo>
                  <a:lnTo>
                    <a:pt x="116" y="259"/>
                  </a:lnTo>
                  <a:lnTo>
                    <a:pt x="143" y="263"/>
                  </a:lnTo>
                  <a:lnTo>
                    <a:pt x="165" y="260"/>
                  </a:lnTo>
                  <a:lnTo>
                    <a:pt x="183" y="254"/>
                  </a:lnTo>
                  <a:lnTo>
                    <a:pt x="200" y="246"/>
                  </a:lnTo>
                  <a:lnTo>
                    <a:pt x="213" y="232"/>
                  </a:lnTo>
                  <a:lnTo>
                    <a:pt x="226" y="210"/>
                  </a:lnTo>
                  <a:lnTo>
                    <a:pt x="234" y="184"/>
                  </a:lnTo>
                  <a:lnTo>
                    <a:pt x="237" y="151"/>
                  </a:lnTo>
                  <a:lnTo>
                    <a:pt x="234" y="125"/>
                  </a:lnTo>
                  <a:lnTo>
                    <a:pt x="230"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5" name="Freeform 20"/>
            <p:cNvSpPr>
              <a:spLocks/>
            </p:cNvSpPr>
            <p:nvPr userDrawn="1"/>
          </p:nvSpPr>
          <p:spPr bwMode="auto">
            <a:xfrm>
              <a:off x="4450105" y="783233"/>
              <a:ext cx="219062" cy="269473"/>
            </a:xfrm>
            <a:custGeom>
              <a:avLst/>
              <a:gdLst>
                <a:gd name="T0" fmla="*/ 141 w 239"/>
                <a:gd name="T1" fmla="*/ 0 h 294"/>
                <a:gd name="T2" fmla="*/ 165 w 239"/>
                <a:gd name="T3" fmla="*/ 1 h 294"/>
                <a:gd name="T4" fmla="*/ 184 w 239"/>
                <a:gd name="T5" fmla="*/ 7 h 294"/>
                <a:gd name="T6" fmla="*/ 200 w 239"/>
                <a:gd name="T7" fmla="*/ 16 h 294"/>
                <a:gd name="T8" fmla="*/ 214 w 239"/>
                <a:gd name="T9" fmla="*/ 30 h 294"/>
                <a:gd name="T10" fmla="*/ 225 w 239"/>
                <a:gd name="T11" fmla="*/ 48 h 294"/>
                <a:gd name="T12" fmla="*/ 233 w 239"/>
                <a:gd name="T13" fmla="*/ 67 h 294"/>
                <a:gd name="T14" fmla="*/ 237 w 239"/>
                <a:gd name="T15" fmla="*/ 92 h 294"/>
                <a:gd name="T16" fmla="*/ 239 w 239"/>
                <a:gd name="T17" fmla="*/ 118 h 294"/>
                <a:gd name="T18" fmla="*/ 239 w 239"/>
                <a:gd name="T19" fmla="*/ 294 h 294"/>
                <a:gd name="T20" fmla="*/ 192 w 239"/>
                <a:gd name="T21" fmla="*/ 294 h 294"/>
                <a:gd name="T22" fmla="*/ 192 w 239"/>
                <a:gd name="T23" fmla="*/ 131 h 294"/>
                <a:gd name="T24" fmla="*/ 191 w 239"/>
                <a:gd name="T25" fmla="*/ 103 h 294"/>
                <a:gd name="T26" fmla="*/ 185 w 239"/>
                <a:gd name="T27" fmla="*/ 80 h 294"/>
                <a:gd name="T28" fmla="*/ 176 w 239"/>
                <a:gd name="T29" fmla="*/ 62 h 294"/>
                <a:gd name="T30" fmla="*/ 163 w 239"/>
                <a:gd name="T31" fmla="*/ 49 h 294"/>
                <a:gd name="T32" fmla="*/ 147 w 239"/>
                <a:gd name="T33" fmla="*/ 41 h 294"/>
                <a:gd name="T34" fmla="*/ 126 w 239"/>
                <a:gd name="T35" fmla="*/ 38 h 294"/>
                <a:gd name="T36" fmla="*/ 104 w 239"/>
                <a:gd name="T37" fmla="*/ 41 h 294"/>
                <a:gd name="T38" fmla="*/ 85 w 239"/>
                <a:gd name="T39" fmla="*/ 51 h 294"/>
                <a:gd name="T40" fmla="*/ 68 w 239"/>
                <a:gd name="T41" fmla="*/ 64 h 294"/>
                <a:gd name="T42" fmla="*/ 56 w 239"/>
                <a:gd name="T43" fmla="*/ 84 h 294"/>
                <a:gd name="T44" fmla="*/ 49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6 w 239"/>
                <a:gd name="T59" fmla="*/ 55 h 294"/>
                <a:gd name="T60" fmla="*/ 66 w 239"/>
                <a:gd name="T61" fmla="*/ 30 h 294"/>
                <a:gd name="T62" fmla="*/ 86 w 239"/>
                <a:gd name="T63" fmla="*/ 13 h 294"/>
                <a:gd name="T64" fmla="*/ 112 w 239"/>
                <a:gd name="T65" fmla="*/ 2 h 294"/>
                <a:gd name="T66" fmla="*/ 141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1" y="0"/>
                  </a:moveTo>
                  <a:lnTo>
                    <a:pt x="165" y="1"/>
                  </a:lnTo>
                  <a:lnTo>
                    <a:pt x="184" y="7"/>
                  </a:lnTo>
                  <a:lnTo>
                    <a:pt x="200" y="16"/>
                  </a:lnTo>
                  <a:lnTo>
                    <a:pt x="214" y="30"/>
                  </a:lnTo>
                  <a:lnTo>
                    <a:pt x="225" y="48"/>
                  </a:lnTo>
                  <a:lnTo>
                    <a:pt x="233" y="67"/>
                  </a:lnTo>
                  <a:lnTo>
                    <a:pt x="237" y="92"/>
                  </a:lnTo>
                  <a:lnTo>
                    <a:pt x="239" y="118"/>
                  </a:lnTo>
                  <a:lnTo>
                    <a:pt x="239" y="294"/>
                  </a:lnTo>
                  <a:lnTo>
                    <a:pt x="192" y="294"/>
                  </a:lnTo>
                  <a:lnTo>
                    <a:pt x="192" y="131"/>
                  </a:lnTo>
                  <a:lnTo>
                    <a:pt x="191" y="103"/>
                  </a:lnTo>
                  <a:lnTo>
                    <a:pt x="185" y="80"/>
                  </a:lnTo>
                  <a:lnTo>
                    <a:pt x="176" y="62"/>
                  </a:lnTo>
                  <a:lnTo>
                    <a:pt x="163" y="49"/>
                  </a:lnTo>
                  <a:lnTo>
                    <a:pt x="147" y="41"/>
                  </a:lnTo>
                  <a:lnTo>
                    <a:pt x="126" y="38"/>
                  </a:lnTo>
                  <a:lnTo>
                    <a:pt x="104" y="41"/>
                  </a:lnTo>
                  <a:lnTo>
                    <a:pt x="85" y="51"/>
                  </a:lnTo>
                  <a:lnTo>
                    <a:pt x="68" y="64"/>
                  </a:lnTo>
                  <a:lnTo>
                    <a:pt x="56" y="84"/>
                  </a:lnTo>
                  <a:lnTo>
                    <a:pt x="49" y="106"/>
                  </a:lnTo>
                  <a:lnTo>
                    <a:pt x="46" y="131"/>
                  </a:lnTo>
                  <a:lnTo>
                    <a:pt x="46" y="294"/>
                  </a:lnTo>
                  <a:lnTo>
                    <a:pt x="0" y="294"/>
                  </a:lnTo>
                  <a:lnTo>
                    <a:pt x="0" y="7"/>
                  </a:lnTo>
                  <a:lnTo>
                    <a:pt x="46" y="7"/>
                  </a:lnTo>
                  <a:lnTo>
                    <a:pt x="46" y="55"/>
                  </a:lnTo>
                  <a:lnTo>
                    <a:pt x="46" y="55"/>
                  </a:lnTo>
                  <a:lnTo>
                    <a:pt x="66" y="30"/>
                  </a:lnTo>
                  <a:lnTo>
                    <a:pt x="86" y="13"/>
                  </a:lnTo>
                  <a:lnTo>
                    <a:pt x="112" y="2"/>
                  </a:lnTo>
                  <a:lnTo>
                    <a:pt x="14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6" name="Freeform 21"/>
            <p:cNvSpPr>
              <a:spLocks noEditPoints="1"/>
            </p:cNvSpPr>
            <p:nvPr userDrawn="1"/>
          </p:nvSpPr>
          <p:spPr bwMode="auto">
            <a:xfrm>
              <a:off x="4707663" y="783233"/>
              <a:ext cx="230061" cy="275890"/>
            </a:xfrm>
            <a:custGeom>
              <a:avLst/>
              <a:gdLst>
                <a:gd name="T0" fmla="*/ 132 w 251"/>
                <a:gd name="T1" fmla="*/ 38 h 301"/>
                <a:gd name="T2" fmla="*/ 110 w 251"/>
                <a:gd name="T3" fmla="*/ 41 h 301"/>
                <a:gd name="T4" fmla="*/ 93 w 251"/>
                <a:gd name="T5" fmla="*/ 49 h 301"/>
                <a:gd name="T6" fmla="*/ 76 w 251"/>
                <a:gd name="T7" fmla="*/ 62 h 301"/>
                <a:gd name="T8" fmla="*/ 64 w 251"/>
                <a:gd name="T9" fmla="*/ 80 h 301"/>
                <a:gd name="T10" fmla="*/ 54 w 251"/>
                <a:gd name="T11" fmla="*/ 99 h 301"/>
                <a:gd name="T12" fmla="*/ 49 w 251"/>
                <a:gd name="T13" fmla="*/ 124 h 301"/>
                <a:gd name="T14" fmla="*/ 204 w 251"/>
                <a:gd name="T15" fmla="*/ 124 h 301"/>
                <a:gd name="T16" fmla="*/ 201 w 251"/>
                <a:gd name="T17" fmla="*/ 99 h 301"/>
                <a:gd name="T18" fmla="*/ 196 w 251"/>
                <a:gd name="T19" fmla="*/ 78 h 301"/>
                <a:gd name="T20" fmla="*/ 185 w 251"/>
                <a:gd name="T21" fmla="*/ 62 h 301"/>
                <a:gd name="T22" fmla="*/ 171 w 251"/>
                <a:gd name="T23" fmla="*/ 49 h 301"/>
                <a:gd name="T24" fmla="*/ 153 w 251"/>
                <a:gd name="T25" fmla="*/ 41 h 301"/>
                <a:gd name="T26" fmla="*/ 132 w 251"/>
                <a:gd name="T27" fmla="*/ 38 h 301"/>
                <a:gd name="T28" fmla="*/ 132 w 251"/>
                <a:gd name="T29" fmla="*/ 0 h 301"/>
                <a:gd name="T30" fmla="*/ 160 w 251"/>
                <a:gd name="T31" fmla="*/ 2 h 301"/>
                <a:gd name="T32" fmla="*/ 183 w 251"/>
                <a:gd name="T33" fmla="*/ 9 h 301"/>
                <a:gd name="T34" fmla="*/ 204 w 251"/>
                <a:gd name="T35" fmla="*/ 22 h 301"/>
                <a:gd name="T36" fmla="*/ 222 w 251"/>
                <a:gd name="T37" fmla="*/ 38 h 301"/>
                <a:gd name="T38" fmla="*/ 234 w 251"/>
                <a:gd name="T39" fmla="*/ 59 h 301"/>
                <a:gd name="T40" fmla="*/ 244 w 251"/>
                <a:gd name="T41" fmla="*/ 82 h 301"/>
                <a:gd name="T42" fmla="*/ 249 w 251"/>
                <a:gd name="T43" fmla="*/ 108 h 301"/>
                <a:gd name="T44" fmla="*/ 251 w 251"/>
                <a:gd name="T45" fmla="*/ 137 h 301"/>
                <a:gd name="T46" fmla="*/ 251 w 251"/>
                <a:gd name="T47" fmla="*/ 162 h 301"/>
                <a:gd name="T48" fmla="*/ 47 w 251"/>
                <a:gd name="T49" fmla="*/ 162 h 301"/>
                <a:gd name="T50" fmla="*/ 51 w 251"/>
                <a:gd name="T51" fmla="*/ 192 h 301"/>
                <a:gd name="T52" fmla="*/ 60 w 251"/>
                <a:gd name="T53" fmla="*/ 217 h 301"/>
                <a:gd name="T54" fmla="*/ 73 w 251"/>
                <a:gd name="T55" fmla="*/ 237 h 301"/>
                <a:gd name="T56" fmla="*/ 93 w 251"/>
                <a:gd name="T57" fmla="*/ 250 h 301"/>
                <a:gd name="T58" fmla="*/ 115 w 251"/>
                <a:gd name="T59" fmla="*/ 260 h 301"/>
                <a:gd name="T60" fmla="*/ 142 w 251"/>
                <a:gd name="T61" fmla="*/ 263 h 301"/>
                <a:gd name="T62" fmla="*/ 174 w 251"/>
                <a:gd name="T63" fmla="*/ 259 h 301"/>
                <a:gd name="T64" fmla="*/ 203 w 251"/>
                <a:gd name="T65" fmla="*/ 249 h 301"/>
                <a:gd name="T66" fmla="*/ 231 w 251"/>
                <a:gd name="T67" fmla="*/ 231 h 301"/>
                <a:gd name="T68" fmla="*/ 231 w 251"/>
                <a:gd name="T69" fmla="*/ 274 h 301"/>
                <a:gd name="T70" fmla="*/ 211 w 251"/>
                <a:gd name="T71" fmla="*/ 286 h 301"/>
                <a:gd name="T72" fmla="*/ 187 w 251"/>
                <a:gd name="T73" fmla="*/ 294 h 301"/>
                <a:gd name="T74" fmla="*/ 160 w 251"/>
                <a:gd name="T75" fmla="*/ 300 h 301"/>
                <a:gd name="T76" fmla="*/ 131 w 251"/>
                <a:gd name="T77" fmla="*/ 301 h 301"/>
                <a:gd name="T78" fmla="*/ 102 w 251"/>
                <a:gd name="T79" fmla="*/ 300 h 301"/>
                <a:gd name="T80" fmla="*/ 77 w 251"/>
                <a:gd name="T81" fmla="*/ 293 h 301"/>
                <a:gd name="T82" fmla="*/ 55 w 251"/>
                <a:gd name="T83" fmla="*/ 281 h 301"/>
                <a:gd name="T84" fmla="*/ 38 w 251"/>
                <a:gd name="T85" fmla="*/ 264 h 301"/>
                <a:gd name="T86" fmla="*/ 21 w 251"/>
                <a:gd name="T87" fmla="*/ 243 h 301"/>
                <a:gd name="T88" fmla="*/ 9 w 251"/>
                <a:gd name="T89" fmla="*/ 217 h 301"/>
                <a:gd name="T90" fmla="*/ 2 w 251"/>
                <a:gd name="T91" fmla="*/ 187 h 301"/>
                <a:gd name="T92" fmla="*/ 0 w 251"/>
                <a:gd name="T93" fmla="*/ 151 h 301"/>
                <a:gd name="T94" fmla="*/ 2 w 251"/>
                <a:gd name="T95" fmla="*/ 118 h 301"/>
                <a:gd name="T96" fmla="*/ 10 w 251"/>
                <a:gd name="T97" fmla="*/ 89 h 301"/>
                <a:gd name="T98" fmla="*/ 22 w 251"/>
                <a:gd name="T99" fmla="*/ 63 h 301"/>
                <a:gd name="T100" fmla="*/ 40 w 251"/>
                <a:gd name="T101" fmla="*/ 40 h 301"/>
                <a:gd name="T102" fmla="*/ 60 w 251"/>
                <a:gd name="T103" fmla="*/ 22 h 301"/>
                <a:gd name="T104" fmla="*/ 82 w 251"/>
                <a:gd name="T105" fmla="*/ 9 h 301"/>
                <a:gd name="T106" fmla="*/ 106 w 251"/>
                <a:gd name="T107" fmla="*/ 2 h 301"/>
                <a:gd name="T108" fmla="*/ 132 w 251"/>
                <a:gd name="T10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1" h="301">
                  <a:moveTo>
                    <a:pt x="132" y="38"/>
                  </a:moveTo>
                  <a:lnTo>
                    <a:pt x="110" y="41"/>
                  </a:lnTo>
                  <a:lnTo>
                    <a:pt x="93" y="49"/>
                  </a:lnTo>
                  <a:lnTo>
                    <a:pt x="76" y="62"/>
                  </a:lnTo>
                  <a:lnTo>
                    <a:pt x="64" y="80"/>
                  </a:lnTo>
                  <a:lnTo>
                    <a:pt x="54" y="99"/>
                  </a:lnTo>
                  <a:lnTo>
                    <a:pt x="49" y="124"/>
                  </a:lnTo>
                  <a:lnTo>
                    <a:pt x="204" y="124"/>
                  </a:lnTo>
                  <a:lnTo>
                    <a:pt x="201" y="99"/>
                  </a:lnTo>
                  <a:lnTo>
                    <a:pt x="196" y="78"/>
                  </a:lnTo>
                  <a:lnTo>
                    <a:pt x="185" y="62"/>
                  </a:lnTo>
                  <a:lnTo>
                    <a:pt x="171" y="49"/>
                  </a:lnTo>
                  <a:lnTo>
                    <a:pt x="153" y="41"/>
                  </a:lnTo>
                  <a:lnTo>
                    <a:pt x="132" y="38"/>
                  </a:lnTo>
                  <a:close/>
                  <a:moveTo>
                    <a:pt x="132" y="0"/>
                  </a:moveTo>
                  <a:lnTo>
                    <a:pt x="160" y="2"/>
                  </a:lnTo>
                  <a:lnTo>
                    <a:pt x="183" y="9"/>
                  </a:lnTo>
                  <a:lnTo>
                    <a:pt x="204" y="22"/>
                  </a:lnTo>
                  <a:lnTo>
                    <a:pt x="222" y="38"/>
                  </a:lnTo>
                  <a:lnTo>
                    <a:pt x="234" y="59"/>
                  </a:lnTo>
                  <a:lnTo>
                    <a:pt x="244" y="82"/>
                  </a:lnTo>
                  <a:lnTo>
                    <a:pt x="249" y="108"/>
                  </a:lnTo>
                  <a:lnTo>
                    <a:pt x="251" y="137"/>
                  </a:lnTo>
                  <a:lnTo>
                    <a:pt x="251" y="162"/>
                  </a:lnTo>
                  <a:lnTo>
                    <a:pt x="47" y="162"/>
                  </a:lnTo>
                  <a:lnTo>
                    <a:pt x="51" y="192"/>
                  </a:lnTo>
                  <a:lnTo>
                    <a:pt x="60" y="217"/>
                  </a:lnTo>
                  <a:lnTo>
                    <a:pt x="73" y="237"/>
                  </a:lnTo>
                  <a:lnTo>
                    <a:pt x="93" y="250"/>
                  </a:lnTo>
                  <a:lnTo>
                    <a:pt x="115" y="260"/>
                  </a:lnTo>
                  <a:lnTo>
                    <a:pt x="142" y="263"/>
                  </a:lnTo>
                  <a:lnTo>
                    <a:pt x="174" y="259"/>
                  </a:lnTo>
                  <a:lnTo>
                    <a:pt x="203" y="249"/>
                  </a:lnTo>
                  <a:lnTo>
                    <a:pt x="231" y="231"/>
                  </a:lnTo>
                  <a:lnTo>
                    <a:pt x="231" y="274"/>
                  </a:lnTo>
                  <a:lnTo>
                    <a:pt x="211" y="286"/>
                  </a:lnTo>
                  <a:lnTo>
                    <a:pt x="187" y="294"/>
                  </a:lnTo>
                  <a:lnTo>
                    <a:pt x="160" y="300"/>
                  </a:lnTo>
                  <a:lnTo>
                    <a:pt x="131" y="301"/>
                  </a:lnTo>
                  <a:lnTo>
                    <a:pt x="102" y="300"/>
                  </a:lnTo>
                  <a:lnTo>
                    <a:pt x="77" y="293"/>
                  </a:lnTo>
                  <a:lnTo>
                    <a:pt x="55" y="281"/>
                  </a:lnTo>
                  <a:lnTo>
                    <a:pt x="38" y="264"/>
                  </a:lnTo>
                  <a:lnTo>
                    <a:pt x="21" y="243"/>
                  </a:lnTo>
                  <a:lnTo>
                    <a:pt x="9" y="217"/>
                  </a:lnTo>
                  <a:lnTo>
                    <a:pt x="2" y="187"/>
                  </a:lnTo>
                  <a:lnTo>
                    <a:pt x="0" y="151"/>
                  </a:lnTo>
                  <a:lnTo>
                    <a:pt x="2" y="118"/>
                  </a:lnTo>
                  <a:lnTo>
                    <a:pt x="10" y="89"/>
                  </a:lnTo>
                  <a:lnTo>
                    <a:pt x="22" y="63"/>
                  </a:lnTo>
                  <a:lnTo>
                    <a:pt x="40" y="40"/>
                  </a:lnTo>
                  <a:lnTo>
                    <a:pt x="60" y="22"/>
                  </a:lnTo>
                  <a:lnTo>
                    <a:pt x="82" y="9"/>
                  </a:lnTo>
                  <a:lnTo>
                    <a:pt x="106" y="2"/>
                  </a:lnTo>
                  <a:lnTo>
                    <a:pt x="13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7" name="Freeform 22"/>
            <p:cNvSpPr>
              <a:spLocks noEditPoints="1"/>
            </p:cNvSpPr>
            <p:nvPr userDrawn="1"/>
          </p:nvSpPr>
          <p:spPr bwMode="auto">
            <a:xfrm>
              <a:off x="1211840" y="991296"/>
              <a:ext cx="53161" cy="53161"/>
            </a:xfrm>
            <a:custGeom>
              <a:avLst/>
              <a:gdLst>
                <a:gd name="T0" fmla="*/ 22 w 58"/>
                <a:gd name="T1" fmla="*/ 27 h 58"/>
                <a:gd name="T2" fmla="*/ 32 w 58"/>
                <a:gd name="T3" fmla="*/ 27 h 58"/>
                <a:gd name="T4" fmla="*/ 36 w 58"/>
                <a:gd name="T5" fmla="*/ 23 h 58"/>
                <a:gd name="T6" fmla="*/ 36 w 58"/>
                <a:gd name="T7" fmla="*/ 18 h 58"/>
                <a:gd name="T8" fmla="*/ 32 w 58"/>
                <a:gd name="T9" fmla="*/ 15 h 58"/>
                <a:gd name="T10" fmla="*/ 22 w 58"/>
                <a:gd name="T11" fmla="*/ 15 h 58"/>
                <a:gd name="T12" fmla="*/ 28 w 58"/>
                <a:gd name="T13" fmla="*/ 10 h 58"/>
                <a:gd name="T14" fmla="*/ 36 w 58"/>
                <a:gd name="T15" fmla="*/ 11 h 58"/>
                <a:gd name="T16" fmla="*/ 41 w 58"/>
                <a:gd name="T17" fmla="*/ 16 h 58"/>
                <a:gd name="T18" fmla="*/ 41 w 58"/>
                <a:gd name="T19" fmla="*/ 23 h 58"/>
                <a:gd name="T20" fmla="*/ 36 w 58"/>
                <a:gd name="T21" fmla="*/ 29 h 58"/>
                <a:gd name="T22" fmla="*/ 32 w 58"/>
                <a:gd name="T23" fmla="*/ 30 h 58"/>
                <a:gd name="T24" fmla="*/ 36 w 58"/>
                <a:gd name="T25" fmla="*/ 34 h 58"/>
                <a:gd name="T26" fmla="*/ 43 w 58"/>
                <a:gd name="T27" fmla="*/ 47 h 58"/>
                <a:gd name="T28" fmla="*/ 33 w 58"/>
                <a:gd name="T29" fmla="*/ 38 h 58"/>
                <a:gd name="T30" fmla="*/ 29 w 58"/>
                <a:gd name="T31" fmla="*/ 33 h 58"/>
                <a:gd name="T32" fmla="*/ 22 w 58"/>
                <a:gd name="T33" fmla="*/ 32 h 58"/>
                <a:gd name="T34" fmla="*/ 18 w 58"/>
                <a:gd name="T35" fmla="*/ 47 h 58"/>
                <a:gd name="T36" fmla="*/ 29 w 58"/>
                <a:gd name="T37" fmla="*/ 3 h 58"/>
                <a:gd name="T38" fmla="*/ 15 w 58"/>
                <a:gd name="T39" fmla="*/ 7 h 58"/>
                <a:gd name="T40" fmla="*/ 7 w 58"/>
                <a:gd name="T41" fmla="*/ 16 h 58"/>
                <a:gd name="T42" fmla="*/ 3 w 58"/>
                <a:gd name="T43" fmla="*/ 29 h 58"/>
                <a:gd name="T44" fmla="*/ 7 w 58"/>
                <a:gd name="T45" fmla="*/ 43 h 58"/>
                <a:gd name="T46" fmla="*/ 17 w 58"/>
                <a:gd name="T47" fmla="*/ 52 h 58"/>
                <a:gd name="T48" fmla="*/ 29 w 58"/>
                <a:gd name="T49" fmla="*/ 55 h 58"/>
                <a:gd name="T50" fmla="*/ 41 w 58"/>
                <a:gd name="T51" fmla="*/ 52 h 58"/>
                <a:gd name="T52" fmla="*/ 51 w 58"/>
                <a:gd name="T53" fmla="*/ 43 h 58"/>
                <a:gd name="T54" fmla="*/ 55 w 58"/>
                <a:gd name="T55" fmla="*/ 29 h 58"/>
                <a:gd name="T56" fmla="*/ 51 w 58"/>
                <a:gd name="T57" fmla="*/ 16 h 58"/>
                <a:gd name="T58" fmla="*/ 41 w 58"/>
                <a:gd name="T59" fmla="*/ 7 h 58"/>
                <a:gd name="T60" fmla="*/ 29 w 58"/>
                <a:gd name="T61" fmla="*/ 3 h 58"/>
                <a:gd name="T62" fmla="*/ 37 w 58"/>
                <a:gd name="T63" fmla="*/ 1 h 58"/>
                <a:gd name="T64" fmla="*/ 50 w 58"/>
                <a:gd name="T65" fmla="*/ 8 h 58"/>
                <a:gd name="T66" fmla="*/ 56 w 58"/>
                <a:gd name="T67" fmla="*/ 18 h 58"/>
                <a:gd name="T68" fmla="*/ 58 w 58"/>
                <a:gd name="T69" fmla="*/ 29 h 58"/>
                <a:gd name="T70" fmla="*/ 56 w 58"/>
                <a:gd name="T71" fmla="*/ 40 h 58"/>
                <a:gd name="T72" fmla="*/ 50 w 58"/>
                <a:gd name="T73" fmla="*/ 50 h 58"/>
                <a:gd name="T74" fmla="*/ 37 w 58"/>
                <a:gd name="T75" fmla="*/ 58 h 58"/>
                <a:gd name="T76" fmla="*/ 23 w 58"/>
                <a:gd name="T77" fmla="*/ 58 h 58"/>
                <a:gd name="T78" fmla="*/ 12 w 58"/>
                <a:gd name="T79" fmla="*/ 54 h 58"/>
                <a:gd name="T80" fmla="*/ 4 w 58"/>
                <a:gd name="T81" fmla="*/ 45 h 58"/>
                <a:gd name="T82" fmla="*/ 0 w 58"/>
                <a:gd name="T83" fmla="*/ 36 h 58"/>
                <a:gd name="T84" fmla="*/ 0 w 58"/>
                <a:gd name="T85" fmla="*/ 22 h 58"/>
                <a:gd name="T86" fmla="*/ 8 w 58"/>
                <a:gd name="T87" fmla="*/ 8 h 58"/>
                <a:gd name="T88" fmla="*/ 18 w 58"/>
                <a:gd name="T89" fmla="*/ 3 h 58"/>
                <a:gd name="T90" fmla="*/ 29 w 58"/>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58">
                  <a:moveTo>
                    <a:pt x="22" y="15"/>
                  </a:moveTo>
                  <a:lnTo>
                    <a:pt x="22" y="27"/>
                  </a:lnTo>
                  <a:lnTo>
                    <a:pt x="29" y="27"/>
                  </a:lnTo>
                  <a:lnTo>
                    <a:pt x="32" y="27"/>
                  </a:lnTo>
                  <a:lnTo>
                    <a:pt x="34" y="26"/>
                  </a:lnTo>
                  <a:lnTo>
                    <a:pt x="36" y="23"/>
                  </a:lnTo>
                  <a:lnTo>
                    <a:pt x="36" y="21"/>
                  </a:lnTo>
                  <a:lnTo>
                    <a:pt x="36" y="18"/>
                  </a:lnTo>
                  <a:lnTo>
                    <a:pt x="34" y="16"/>
                  </a:lnTo>
                  <a:lnTo>
                    <a:pt x="32" y="15"/>
                  </a:lnTo>
                  <a:lnTo>
                    <a:pt x="28" y="15"/>
                  </a:lnTo>
                  <a:lnTo>
                    <a:pt x="22" y="15"/>
                  </a:lnTo>
                  <a:close/>
                  <a:moveTo>
                    <a:pt x="18" y="10"/>
                  </a:moveTo>
                  <a:lnTo>
                    <a:pt x="28" y="10"/>
                  </a:lnTo>
                  <a:lnTo>
                    <a:pt x="32" y="11"/>
                  </a:lnTo>
                  <a:lnTo>
                    <a:pt x="36" y="11"/>
                  </a:lnTo>
                  <a:lnTo>
                    <a:pt x="39" y="14"/>
                  </a:lnTo>
                  <a:lnTo>
                    <a:pt x="41" y="16"/>
                  </a:lnTo>
                  <a:lnTo>
                    <a:pt x="41" y="21"/>
                  </a:lnTo>
                  <a:lnTo>
                    <a:pt x="41" y="23"/>
                  </a:lnTo>
                  <a:lnTo>
                    <a:pt x="39" y="27"/>
                  </a:lnTo>
                  <a:lnTo>
                    <a:pt x="36" y="29"/>
                  </a:lnTo>
                  <a:lnTo>
                    <a:pt x="32" y="30"/>
                  </a:lnTo>
                  <a:lnTo>
                    <a:pt x="32" y="30"/>
                  </a:lnTo>
                  <a:lnTo>
                    <a:pt x="34" y="32"/>
                  </a:lnTo>
                  <a:lnTo>
                    <a:pt x="36" y="34"/>
                  </a:lnTo>
                  <a:lnTo>
                    <a:pt x="39" y="37"/>
                  </a:lnTo>
                  <a:lnTo>
                    <a:pt x="43" y="47"/>
                  </a:lnTo>
                  <a:lnTo>
                    <a:pt x="37" y="47"/>
                  </a:lnTo>
                  <a:lnTo>
                    <a:pt x="33" y="38"/>
                  </a:lnTo>
                  <a:lnTo>
                    <a:pt x="30" y="34"/>
                  </a:lnTo>
                  <a:lnTo>
                    <a:pt x="29" y="33"/>
                  </a:lnTo>
                  <a:lnTo>
                    <a:pt x="26" y="32"/>
                  </a:lnTo>
                  <a:lnTo>
                    <a:pt x="22" y="32"/>
                  </a:lnTo>
                  <a:lnTo>
                    <a:pt x="22" y="47"/>
                  </a:lnTo>
                  <a:lnTo>
                    <a:pt x="18" y="47"/>
                  </a:lnTo>
                  <a:lnTo>
                    <a:pt x="18" y="10"/>
                  </a:lnTo>
                  <a:close/>
                  <a:moveTo>
                    <a:pt x="29" y="3"/>
                  </a:moveTo>
                  <a:lnTo>
                    <a:pt x="22" y="4"/>
                  </a:lnTo>
                  <a:lnTo>
                    <a:pt x="15" y="7"/>
                  </a:lnTo>
                  <a:lnTo>
                    <a:pt x="11" y="11"/>
                  </a:lnTo>
                  <a:lnTo>
                    <a:pt x="7" y="16"/>
                  </a:lnTo>
                  <a:lnTo>
                    <a:pt x="4" y="22"/>
                  </a:lnTo>
                  <a:lnTo>
                    <a:pt x="3" y="29"/>
                  </a:lnTo>
                  <a:lnTo>
                    <a:pt x="4" y="36"/>
                  </a:lnTo>
                  <a:lnTo>
                    <a:pt x="7" y="43"/>
                  </a:lnTo>
                  <a:lnTo>
                    <a:pt x="11" y="48"/>
                  </a:lnTo>
                  <a:lnTo>
                    <a:pt x="17" y="52"/>
                  </a:lnTo>
                  <a:lnTo>
                    <a:pt x="22" y="54"/>
                  </a:lnTo>
                  <a:lnTo>
                    <a:pt x="29" y="55"/>
                  </a:lnTo>
                  <a:lnTo>
                    <a:pt x="36" y="54"/>
                  </a:lnTo>
                  <a:lnTo>
                    <a:pt x="41" y="52"/>
                  </a:lnTo>
                  <a:lnTo>
                    <a:pt x="47" y="48"/>
                  </a:lnTo>
                  <a:lnTo>
                    <a:pt x="51" y="43"/>
                  </a:lnTo>
                  <a:lnTo>
                    <a:pt x="54" y="36"/>
                  </a:lnTo>
                  <a:lnTo>
                    <a:pt x="55" y="29"/>
                  </a:lnTo>
                  <a:lnTo>
                    <a:pt x="54" y="22"/>
                  </a:lnTo>
                  <a:lnTo>
                    <a:pt x="51" y="16"/>
                  </a:lnTo>
                  <a:lnTo>
                    <a:pt x="47" y="11"/>
                  </a:lnTo>
                  <a:lnTo>
                    <a:pt x="41" y="7"/>
                  </a:lnTo>
                  <a:lnTo>
                    <a:pt x="36" y="4"/>
                  </a:lnTo>
                  <a:lnTo>
                    <a:pt x="29" y="3"/>
                  </a:lnTo>
                  <a:close/>
                  <a:moveTo>
                    <a:pt x="29" y="0"/>
                  </a:moveTo>
                  <a:lnTo>
                    <a:pt x="37" y="1"/>
                  </a:lnTo>
                  <a:lnTo>
                    <a:pt x="44" y="4"/>
                  </a:lnTo>
                  <a:lnTo>
                    <a:pt x="50" y="8"/>
                  </a:lnTo>
                  <a:lnTo>
                    <a:pt x="54" y="12"/>
                  </a:lnTo>
                  <a:lnTo>
                    <a:pt x="56" y="18"/>
                  </a:lnTo>
                  <a:lnTo>
                    <a:pt x="58" y="23"/>
                  </a:lnTo>
                  <a:lnTo>
                    <a:pt x="58" y="29"/>
                  </a:lnTo>
                  <a:lnTo>
                    <a:pt x="58" y="34"/>
                  </a:lnTo>
                  <a:lnTo>
                    <a:pt x="56" y="40"/>
                  </a:lnTo>
                  <a:lnTo>
                    <a:pt x="54" y="45"/>
                  </a:lnTo>
                  <a:lnTo>
                    <a:pt x="50" y="50"/>
                  </a:lnTo>
                  <a:lnTo>
                    <a:pt x="44" y="55"/>
                  </a:lnTo>
                  <a:lnTo>
                    <a:pt x="37" y="58"/>
                  </a:lnTo>
                  <a:lnTo>
                    <a:pt x="29" y="58"/>
                  </a:lnTo>
                  <a:lnTo>
                    <a:pt x="23" y="58"/>
                  </a:lnTo>
                  <a:lnTo>
                    <a:pt x="18" y="56"/>
                  </a:lnTo>
                  <a:lnTo>
                    <a:pt x="12" y="54"/>
                  </a:lnTo>
                  <a:lnTo>
                    <a:pt x="8" y="50"/>
                  </a:lnTo>
                  <a:lnTo>
                    <a:pt x="4" y="45"/>
                  </a:lnTo>
                  <a:lnTo>
                    <a:pt x="1" y="41"/>
                  </a:lnTo>
                  <a:lnTo>
                    <a:pt x="0" y="36"/>
                  </a:lnTo>
                  <a:lnTo>
                    <a:pt x="0" y="29"/>
                  </a:lnTo>
                  <a:lnTo>
                    <a:pt x="0" y="22"/>
                  </a:lnTo>
                  <a:lnTo>
                    <a:pt x="3" y="15"/>
                  </a:lnTo>
                  <a:lnTo>
                    <a:pt x="8" y="8"/>
                  </a:lnTo>
                  <a:lnTo>
                    <a:pt x="12" y="5"/>
                  </a:lnTo>
                  <a:lnTo>
                    <a:pt x="18" y="3"/>
                  </a:lnTo>
                  <a:lnTo>
                    <a:pt x="23" y="0"/>
                  </a:lnTo>
                  <a:lnTo>
                    <a:pt x="29" y="0"/>
                  </a:lnTo>
                  <a:close/>
                </a:path>
              </a:pathLst>
            </a:custGeom>
            <a:solidFill>
              <a:srgbClr val="FF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8" name="Freeform 23"/>
            <p:cNvSpPr>
              <a:spLocks/>
            </p:cNvSpPr>
            <p:nvPr userDrawn="1"/>
          </p:nvSpPr>
          <p:spPr bwMode="auto">
            <a:xfrm>
              <a:off x="902037" y="683326"/>
              <a:ext cx="192481" cy="164984"/>
            </a:xfrm>
            <a:custGeom>
              <a:avLst/>
              <a:gdLst>
                <a:gd name="T0" fmla="*/ 125 w 210"/>
                <a:gd name="T1" fmla="*/ 0 h 180"/>
                <a:gd name="T2" fmla="*/ 146 w 210"/>
                <a:gd name="T3" fmla="*/ 1 h 180"/>
                <a:gd name="T4" fmla="*/ 164 w 210"/>
                <a:gd name="T5" fmla="*/ 5 h 180"/>
                <a:gd name="T6" fmla="*/ 181 w 210"/>
                <a:gd name="T7" fmla="*/ 12 h 180"/>
                <a:gd name="T8" fmla="*/ 197 w 210"/>
                <a:gd name="T9" fmla="*/ 20 h 180"/>
                <a:gd name="T10" fmla="*/ 210 w 210"/>
                <a:gd name="T11" fmla="*/ 30 h 180"/>
                <a:gd name="T12" fmla="*/ 168 w 210"/>
                <a:gd name="T13" fmla="*/ 180 h 180"/>
                <a:gd name="T14" fmla="*/ 153 w 210"/>
                <a:gd name="T15" fmla="*/ 172 h 180"/>
                <a:gd name="T16" fmla="*/ 137 w 210"/>
                <a:gd name="T17" fmla="*/ 164 h 180"/>
                <a:gd name="T18" fmla="*/ 121 w 210"/>
                <a:gd name="T19" fmla="*/ 157 h 180"/>
                <a:gd name="T20" fmla="*/ 102 w 210"/>
                <a:gd name="T21" fmla="*/ 153 h 180"/>
                <a:gd name="T22" fmla="*/ 81 w 210"/>
                <a:gd name="T23" fmla="*/ 151 h 180"/>
                <a:gd name="T24" fmla="*/ 58 w 210"/>
                <a:gd name="T25" fmla="*/ 154 h 180"/>
                <a:gd name="T26" fmla="*/ 30 w 210"/>
                <a:gd name="T27" fmla="*/ 160 h 180"/>
                <a:gd name="T28" fmla="*/ 0 w 210"/>
                <a:gd name="T29" fmla="*/ 171 h 180"/>
                <a:gd name="T30" fmla="*/ 44 w 210"/>
                <a:gd name="T31" fmla="*/ 19 h 180"/>
                <a:gd name="T32" fmla="*/ 74 w 210"/>
                <a:gd name="T33" fmla="*/ 8 h 180"/>
                <a:gd name="T34" fmla="*/ 102 w 210"/>
                <a:gd name="T35" fmla="*/ 3 h 180"/>
                <a:gd name="T36" fmla="*/ 125 w 210"/>
                <a:gd name="T3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0" h="180">
                  <a:moveTo>
                    <a:pt x="125" y="0"/>
                  </a:moveTo>
                  <a:lnTo>
                    <a:pt x="146" y="1"/>
                  </a:lnTo>
                  <a:lnTo>
                    <a:pt x="164" y="5"/>
                  </a:lnTo>
                  <a:lnTo>
                    <a:pt x="181" y="12"/>
                  </a:lnTo>
                  <a:lnTo>
                    <a:pt x="197" y="20"/>
                  </a:lnTo>
                  <a:lnTo>
                    <a:pt x="210" y="30"/>
                  </a:lnTo>
                  <a:lnTo>
                    <a:pt x="168" y="180"/>
                  </a:lnTo>
                  <a:lnTo>
                    <a:pt x="153" y="172"/>
                  </a:lnTo>
                  <a:lnTo>
                    <a:pt x="137" y="164"/>
                  </a:lnTo>
                  <a:lnTo>
                    <a:pt x="121" y="157"/>
                  </a:lnTo>
                  <a:lnTo>
                    <a:pt x="102" y="153"/>
                  </a:lnTo>
                  <a:lnTo>
                    <a:pt x="81" y="151"/>
                  </a:lnTo>
                  <a:lnTo>
                    <a:pt x="58" y="154"/>
                  </a:lnTo>
                  <a:lnTo>
                    <a:pt x="30" y="160"/>
                  </a:lnTo>
                  <a:lnTo>
                    <a:pt x="0" y="171"/>
                  </a:lnTo>
                  <a:lnTo>
                    <a:pt x="44" y="19"/>
                  </a:lnTo>
                  <a:lnTo>
                    <a:pt x="74" y="8"/>
                  </a:lnTo>
                  <a:lnTo>
                    <a:pt x="102" y="3"/>
                  </a:lnTo>
                  <a:lnTo>
                    <a:pt x="125" y="0"/>
                  </a:lnTo>
                  <a:close/>
                </a:path>
              </a:pathLst>
            </a:custGeom>
            <a:solidFill>
              <a:srgbClr val="FF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9" name="Freeform 24"/>
            <p:cNvSpPr>
              <a:spLocks/>
            </p:cNvSpPr>
            <p:nvPr userDrawn="1"/>
          </p:nvSpPr>
          <p:spPr bwMode="auto">
            <a:xfrm>
              <a:off x="858041" y="846476"/>
              <a:ext cx="189732" cy="164984"/>
            </a:xfrm>
            <a:custGeom>
              <a:avLst/>
              <a:gdLst>
                <a:gd name="T0" fmla="*/ 122 w 207"/>
                <a:gd name="T1" fmla="*/ 0 h 180"/>
                <a:gd name="T2" fmla="*/ 143 w 207"/>
                <a:gd name="T3" fmla="*/ 1 h 180"/>
                <a:gd name="T4" fmla="*/ 161 w 207"/>
                <a:gd name="T5" fmla="*/ 5 h 180"/>
                <a:gd name="T6" fmla="*/ 179 w 207"/>
                <a:gd name="T7" fmla="*/ 12 h 180"/>
                <a:gd name="T8" fmla="*/ 194 w 207"/>
                <a:gd name="T9" fmla="*/ 20 h 180"/>
                <a:gd name="T10" fmla="*/ 207 w 207"/>
                <a:gd name="T11" fmla="*/ 30 h 180"/>
                <a:gd name="T12" fmla="*/ 165 w 207"/>
                <a:gd name="T13" fmla="*/ 180 h 180"/>
                <a:gd name="T14" fmla="*/ 151 w 207"/>
                <a:gd name="T15" fmla="*/ 170 h 180"/>
                <a:gd name="T16" fmla="*/ 136 w 207"/>
                <a:gd name="T17" fmla="*/ 162 h 180"/>
                <a:gd name="T18" fmla="*/ 119 w 207"/>
                <a:gd name="T19" fmla="*/ 157 h 180"/>
                <a:gd name="T20" fmla="*/ 102 w 207"/>
                <a:gd name="T21" fmla="*/ 151 h 180"/>
                <a:gd name="T22" fmla="*/ 81 w 207"/>
                <a:gd name="T23" fmla="*/ 150 h 180"/>
                <a:gd name="T24" fmla="*/ 59 w 207"/>
                <a:gd name="T25" fmla="*/ 151 h 180"/>
                <a:gd name="T26" fmla="*/ 33 w 207"/>
                <a:gd name="T27" fmla="*/ 157 h 180"/>
                <a:gd name="T28" fmla="*/ 4 w 207"/>
                <a:gd name="T29" fmla="*/ 168 h 180"/>
                <a:gd name="T30" fmla="*/ 3 w 207"/>
                <a:gd name="T31" fmla="*/ 168 h 180"/>
                <a:gd name="T32" fmla="*/ 1 w 207"/>
                <a:gd name="T33" fmla="*/ 168 h 180"/>
                <a:gd name="T34" fmla="*/ 0 w 207"/>
                <a:gd name="T35" fmla="*/ 166 h 180"/>
                <a:gd name="T36" fmla="*/ 0 w 207"/>
                <a:gd name="T37" fmla="*/ 163 h 180"/>
                <a:gd name="T38" fmla="*/ 0 w 207"/>
                <a:gd name="T39" fmla="*/ 163 h 180"/>
                <a:gd name="T40" fmla="*/ 41 w 207"/>
                <a:gd name="T41" fmla="*/ 19 h 180"/>
                <a:gd name="T42" fmla="*/ 71 w 207"/>
                <a:gd name="T43" fmla="*/ 8 h 180"/>
                <a:gd name="T44" fmla="*/ 99 w 207"/>
                <a:gd name="T45" fmla="*/ 2 h 180"/>
                <a:gd name="T46" fmla="*/ 122 w 207"/>
                <a:gd name="T4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7" h="180">
                  <a:moveTo>
                    <a:pt x="122" y="0"/>
                  </a:moveTo>
                  <a:lnTo>
                    <a:pt x="143" y="1"/>
                  </a:lnTo>
                  <a:lnTo>
                    <a:pt x="161" y="5"/>
                  </a:lnTo>
                  <a:lnTo>
                    <a:pt x="179" y="12"/>
                  </a:lnTo>
                  <a:lnTo>
                    <a:pt x="194" y="20"/>
                  </a:lnTo>
                  <a:lnTo>
                    <a:pt x="207" y="30"/>
                  </a:lnTo>
                  <a:lnTo>
                    <a:pt x="165" y="180"/>
                  </a:lnTo>
                  <a:lnTo>
                    <a:pt x="151" y="170"/>
                  </a:lnTo>
                  <a:lnTo>
                    <a:pt x="136" y="162"/>
                  </a:lnTo>
                  <a:lnTo>
                    <a:pt x="119" y="157"/>
                  </a:lnTo>
                  <a:lnTo>
                    <a:pt x="102" y="151"/>
                  </a:lnTo>
                  <a:lnTo>
                    <a:pt x="81" y="150"/>
                  </a:lnTo>
                  <a:lnTo>
                    <a:pt x="59" y="151"/>
                  </a:lnTo>
                  <a:lnTo>
                    <a:pt x="33" y="157"/>
                  </a:lnTo>
                  <a:lnTo>
                    <a:pt x="4" y="168"/>
                  </a:lnTo>
                  <a:lnTo>
                    <a:pt x="3" y="168"/>
                  </a:lnTo>
                  <a:lnTo>
                    <a:pt x="1" y="168"/>
                  </a:lnTo>
                  <a:lnTo>
                    <a:pt x="0" y="166"/>
                  </a:lnTo>
                  <a:lnTo>
                    <a:pt x="0" y="163"/>
                  </a:lnTo>
                  <a:lnTo>
                    <a:pt x="0" y="163"/>
                  </a:lnTo>
                  <a:lnTo>
                    <a:pt x="41" y="19"/>
                  </a:lnTo>
                  <a:lnTo>
                    <a:pt x="71" y="8"/>
                  </a:lnTo>
                  <a:lnTo>
                    <a:pt x="99" y="2"/>
                  </a:lnTo>
                  <a:lnTo>
                    <a:pt x="122" y="0"/>
                  </a:lnTo>
                  <a:close/>
                </a:path>
              </a:pathLst>
            </a:custGeom>
            <a:solidFill>
              <a:srgbClr val="FF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80" name="Freeform 25"/>
            <p:cNvSpPr>
              <a:spLocks/>
            </p:cNvSpPr>
            <p:nvPr userDrawn="1"/>
          </p:nvSpPr>
          <p:spPr bwMode="auto">
            <a:xfrm>
              <a:off x="1029442" y="887723"/>
              <a:ext cx="193398" cy="164984"/>
            </a:xfrm>
            <a:custGeom>
              <a:avLst/>
              <a:gdLst>
                <a:gd name="T0" fmla="*/ 44 w 211"/>
                <a:gd name="T1" fmla="*/ 0 h 180"/>
                <a:gd name="T2" fmla="*/ 58 w 211"/>
                <a:gd name="T3" fmla="*/ 10 h 180"/>
                <a:gd name="T4" fmla="*/ 73 w 211"/>
                <a:gd name="T5" fmla="*/ 18 h 180"/>
                <a:gd name="T6" fmla="*/ 91 w 211"/>
                <a:gd name="T7" fmla="*/ 23 h 180"/>
                <a:gd name="T8" fmla="*/ 108 w 211"/>
                <a:gd name="T9" fmla="*/ 29 h 180"/>
                <a:gd name="T10" fmla="*/ 129 w 211"/>
                <a:gd name="T11" fmla="*/ 29 h 180"/>
                <a:gd name="T12" fmla="*/ 154 w 211"/>
                <a:gd name="T13" fmla="*/ 28 h 180"/>
                <a:gd name="T14" fmla="*/ 180 w 211"/>
                <a:gd name="T15" fmla="*/ 21 h 180"/>
                <a:gd name="T16" fmla="*/ 211 w 211"/>
                <a:gd name="T17" fmla="*/ 10 h 180"/>
                <a:gd name="T18" fmla="*/ 167 w 211"/>
                <a:gd name="T19" fmla="*/ 161 h 180"/>
                <a:gd name="T20" fmla="*/ 137 w 211"/>
                <a:gd name="T21" fmla="*/ 172 h 180"/>
                <a:gd name="T22" fmla="*/ 110 w 211"/>
                <a:gd name="T23" fmla="*/ 178 h 180"/>
                <a:gd name="T24" fmla="*/ 86 w 211"/>
                <a:gd name="T25" fmla="*/ 180 h 180"/>
                <a:gd name="T26" fmla="*/ 66 w 211"/>
                <a:gd name="T27" fmla="*/ 179 h 180"/>
                <a:gd name="T28" fmla="*/ 47 w 211"/>
                <a:gd name="T29" fmla="*/ 175 h 180"/>
                <a:gd name="T30" fmla="*/ 30 w 211"/>
                <a:gd name="T31" fmla="*/ 168 h 180"/>
                <a:gd name="T32" fmla="*/ 15 w 211"/>
                <a:gd name="T33" fmla="*/ 160 h 180"/>
                <a:gd name="T34" fmla="*/ 0 w 211"/>
                <a:gd name="T35" fmla="*/ 150 h 180"/>
                <a:gd name="T36" fmla="*/ 44 w 211"/>
                <a:gd name="T3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1" h="180">
                  <a:moveTo>
                    <a:pt x="44" y="0"/>
                  </a:moveTo>
                  <a:lnTo>
                    <a:pt x="58" y="10"/>
                  </a:lnTo>
                  <a:lnTo>
                    <a:pt x="73" y="18"/>
                  </a:lnTo>
                  <a:lnTo>
                    <a:pt x="91" y="23"/>
                  </a:lnTo>
                  <a:lnTo>
                    <a:pt x="108" y="29"/>
                  </a:lnTo>
                  <a:lnTo>
                    <a:pt x="129" y="29"/>
                  </a:lnTo>
                  <a:lnTo>
                    <a:pt x="154" y="28"/>
                  </a:lnTo>
                  <a:lnTo>
                    <a:pt x="180" y="21"/>
                  </a:lnTo>
                  <a:lnTo>
                    <a:pt x="211" y="10"/>
                  </a:lnTo>
                  <a:lnTo>
                    <a:pt x="167" y="161"/>
                  </a:lnTo>
                  <a:lnTo>
                    <a:pt x="137" y="172"/>
                  </a:lnTo>
                  <a:lnTo>
                    <a:pt x="110" y="178"/>
                  </a:lnTo>
                  <a:lnTo>
                    <a:pt x="86" y="180"/>
                  </a:lnTo>
                  <a:lnTo>
                    <a:pt x="66" y="179"/>
                  </a:lnTo>
                  <a:lnTo>
                    <a:pt x="47" y="175"/>
                  </a:lnTo>
                  <a:lnTo>
                    <a:pt x="30" y="168"/>
                  </a:lnTo>
                  <a:lnTo>
                    <a:pt x="15" y="160"/>
                  </a:lnTo>
                  <a:lnTo>
                    <a:pt x="0" y="150"/>
                  </a:lnTo>
                  <a:lnTo>
                    <a:pt x="44" y="0"/>
                  </a:lnTo>
                  <a:close/>
                </a:path>
              </a:pathLst>
            </a:custGeom>
            <a:solidFill>
              <a:srgbClr val="FF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81" name="Freeform 26"/>
            <p:cNvSpPr>
              <a:spLocks/>
            </p:cNvSpPr>
            <p:nvPr userDrawn="1"/>
          </p:nvSpPr>
          <p:spPr bwMode="auto">
            <a:xfrm>
              <a:off x="1076187" y="724572"/>
              <a:ext cx="193398" cy="166817"/>
            </a:xfrm>
            <a:custGeom>
              <a:avLst/>
              <a:gdLst>
                <a:gd name="T0" fmla="*/ 44 w 211"/>
                <a:gd name="T1" fmla="*/ 0 h 182"/>
                <a:gd name="T2" fmla="*/ 57 w 211"/>
                <a:gd name="T3" fmla="*/ 10 h 182"/>
                <a:gd name="T4" fmla="*/ 72 w 211"/>
                <a:gd name="T5" fmla="*/ 18 h 182"/>
                <a:gd name="T6" fmla="*/ 89 w 211"/>
                <a:gd name="T7" fmla="*/ 25 h 182"/>
                <a:gd name="T8" fmla="*/ 108 w 211"/>
                <a:gd name="T9" fmla="*/ 29 h 182"/>
                <a:gd name="T10" fmla="*/ 129 w 211"/>
                <a:gd name="T11" fmla="*/ 31 h 182"/>
                <a:gd name="T12" fmla="*/ 152 w 211"/>
                <a:gd name="T13" fmla="*/ 28 h 182"/>
                <a:gd name="T14" fmla="*/ 180 w 211"/>
                <a:gd name="T15" fmla="*/ 22 h 182"/>
                <a:gd name="T16" fmla="*/ 211 w 211"/>
                <a:gd name="T17" fmla="*/ 11 h 182"/>
                <a:gd name="T18" fmla="*/ 167 w 211"/>
                <a:gd name="T19" fmla="*/ 161 h 182"/>
                <a:gd name="T20" fmla="*/ 137 w 211"/>
                <a:gd name="T21" fmla="*/ 172 h 182"/>
                <a:gd name="T22" fmla="*/ 110 w 211"/>
                <a:gd name="T23" fmla="*/ 179 h 182"/>
                <a:gd name="T24" fmla="*/ 86 w 211"/>
                <a:gd name="T25" fmla="*/ 182 h 182"/>
                <a:gd name="T26" fmla="*/ 66 w 211"/>
                <a:gd name="T27" fmla="*/ 181 h 182"/>
                <a:gd name="T28" fmla="*/ 46 w 211"/>
                <a:gd name="T29" fmla="*/ 175 h 182"/>
                <a:gd name="T30" fmla="*/ 30 w 211"/>
                <a:gd name="T31" fmla="*/ 170 h 182"/>
                <a:gd name="T32" fmla="*/ 15 w 211"/>
                <a:gd name="T33" fmla="*/ 161 h 182"/>
                <a:gd name="T34" fmla="*/ 0 w 211"/>
                <a:gd name="T35" fmla="*/ 152 h 182"/>
                <a:gd name="T36" fmla="*/ 44 w 211"/>
                <a:gd name="T37"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1" h="182">
                  <a:moveTo>
                    <a:pt x="44" y="0"/>
                  </a:moveTo>
                  <a:lnTo>
                    <a:pt x="57" y="10"/>
                  </a:lnTo>
                  <a:lnTo>
                    <a:pt x="72" y="18"/>
                  </a:lnTo>
                  <a:lnTo>
                    <a:pt x="89" y="25"/>
                  </a:lnTo>
                  <a:lnTo>
                    <a:pt x="108" y="29"/>
                  </a:lnTo>
                  <a:lnTo>
                    <a:pt x="129" y="31"/>
                  </a:lnTo>
                  <a:lnTo>
                    <a:pt x="152" y="28"/>
                  </a:lnTo>
                  <a:lnTo>
                    <a:pt x="180" y="22"/>
                  </a:lnTo>
                  <a:lnTo>
                    <a:pt x="211" y="11"/>
                  </a:lnTo>
                  <a:lnTo>
                    <a:pt x="167" y="161"/>
                  </a:lnTo>
                  <a:lnTo>
                    <a:pt x="137" y="172"/>
                  </a:lnTo>
                  <a:lnTo>
                    <a:pt x="110" y="179"/>
                  </a:lnTo>
                  <a:lnTo>
                    <a:pt x="86" y="182"/>
                  </a:lnTo>
                  <a:lnTo>
                    <a:pt x="66" y="181"/>
                  </a:lnTo>
                  <a:lnTo>
                    <a:pt x="46" y="175"/>
                  </a:lnTo>
                  <a:lnTo>
                    <a:pt x="30" y="170"/>
                  </a:lnTo>
                  <a:lnTo>
                    <a:pt x="15" y="161"/>
                  </a:lnTo>
                  <a:lnTo>
                    <a:pt x="0" y="152"/>
                  </a:lnTo>
                  <a:lnTo>
                    <a:pt x="44" y="0"/>
                  </a:lnTo>
                  <a:close/>
                </a:path>
              </a:pathLst>
            </a:custGeom>
            <a:solidFill>
              <a:srgbClr val="FF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grpSp>
    </p:spTree>
  </p:cSld>
  <p:clrMapOvr>
    <a:masterClrMapping/>
  </p:clrMapOvr>
  <p:transition spd="slow">
    <p:push/>
  </p:transition>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0863" y="431800"/>
            <a:ext cx="8363938" cy="664797"/>
          </a:xfrm>
        </p:spPr>
        <p:txBody>
          <a:bodyPr/>
          <a:lstStyle>
            <a:lvl1pPr algn="l" defTabSz="914363" rtl="0" eaLnBrk="1" latinLnBrk="0" hangingPunct="1">
              <a:lnSpc>
                <a:spcPct val="90000"/>
              </a:lnSpc>
              <a:spcBef>
                <a:spcPct val="0"/>
              </a:spcBef>
              <a:buNone/>
              <a:defRPr lang="en-US" sz="4800" b="1" kern="1200" cap="none" spc="-150" baseline="0" dirty="0">
                <a:ln w="3175">
                  <a:noFill/>
                </a:ln>
                <a:solidFill>
                  <a:srgbClr val="FF0000"/>
                </a:solidFill>
                <a:effectLst/>
                <a:latin typeface="Segoe Light" pitchFamily="34" charset="0"/>
                <a:ea typeface="+mn-ea"/>
                <a:cs typeface="Arial" charset="0"/>
              </a:defRPr>
            </a:lvl1pPr>
          </a:lstStyle>
          <a:p>
            <a:r>
              <a:rPr lang="en-US" dirty="0" smtClean="0"/>
              <a:t>Master title style</a:t>
            </a:r>
            <a:endParaRPr lang="en-US" dirty="0"/>
          </a:p>
        </p:txBody>
      </p:sp>
      <p:sp>
        <p:nvSpPr>
          <p:cNvPr id="3" name="Content Placeholder 2"/>
          <p:cNvSpPr>
            <a:spLocks noGrp="1"/>
          </p:cNvSpPr>
          <p:nvPr>
            <p:ph idx="1"/>
          </p:nvPr>
        </p:nvSpPr>
        <p:spPr>
          <a:xfrm>
            <a:off x="380770" y="1371600"/>
            <a:ext cx="8363938" cy="4832092"/>
          </a:xfrm>
        </p:spPr>
        <p:txBody>
          <a:bodyPr vert="horz" wrap="square" lIns="0" tIns="0" rIns="0" bIns="0" rtlCol="0">
            <a:spAutoFit/>
          </a:bodyPr>
          <a:lstStyle>
            <a:lvl1pPr>
              <a:buClr>
                <a:schemeClr val="tx1"/>
              </a:buClr>
              <a:defRPr lang="en-US" dirty="0" smtClean="0"/>
            </a:lvl1pPr>
            <a:lvl2pPr>
              <a:buClr>
                <a:schemeClr val="tx1"/>
              </a:buClr>
              <a:defRPr lang="en-US" dirty="0" smtClean="0"/>
            </a:lvl2pPr>
            <a:lvl3pPr>
              <a:buClr>
                <a:schemeClr val="tx1"/>
              </a:buClr>
              <a:defRPr lang="en-US" dirty="0" smtClean="0"/>
            </a:lvl3pPr>
            <a:lvl4pPr>
              <a:buClr>
                <a:schemeClr val="tx1"/>
              </a:buClr>
              <a:defRPr lang="en-US" dirty="0" smtClean="0"/>
            </a:lvl4pPr>
            <a:lvl5pPr>
              <a:buClr>
                <a:schemeClr val="tx1"/>
              </a:buCl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lvl1pPr>
              <a:defRPr>
                <a:solidFill>
                  <a:srgbClr val="FF0000"/>
                </a:solidFill>
              </a:defRPr>
            </a:lvl1pPr>
          </a:lstStyle>
          <a:p>
            <a:fld id="{271031BA-9959-4FE2-909F-37D65262A7B4}" type="slidenum">
              <a:rPr lang="en-US" smtClean="0"/>
              <a:pPr/>
              <a:t>‹#›</a:t>
            </a:fld>
            <a:endParaRPr lang="en-US" dirty="0"/>
          </a:p>
        </p:txBody>
      </p:sp>
    </p:spTree>
  </p:cSld>
  <p:clrMapOvr>
    <a:masterClrMapping/>
  </p:clrMapOvr>
  <p:transition>
    <p:fade/>
  </p:transition>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431800"/>
            <a:ext cx="8363938" cy="664797"/>
          </a:xfrm>
          <a:prstGeom prst="rect">
            <a:avLst/>
          </a:prstGeom>
        </p:spPr>
        <p:txBody>
          <a:bodyPr vert="horz" wrap="square" lIns="0" tIns="0" rIns="0" bIns="0" rtlCol="0" anchor="t">
            <a:spAutoFit/>
          </a:bodyPr>
          <a:lstStyle/>
          <a:p>
            <a:r>
              <a:rPr lang="en-US" dirty="0" smtClean="0"/>
              <a:t>Master title style</a:t>
            </a:r>
            <a:endParaRPr lang="en-US" dirty="0"/>
          </a:p>
        </p:txBody>
      </p:sp>
      <p:sp>
        <p:nvSpPr>
          <p:cNvPr id="3" name="Text Placeholder 2"/>
          <p:cNvSpPr>
            <a:spLocks noGrp="1"/>
          </p:cNvSpPr>
          <p:nvPr>
            <p:ph type="body" idx="1"/>
          </p:nvPr>
        </p:nvSpPr>
        <p:spPr>
          <a:xfrm>
            <a:off x="381000" y="1447800"/>
            <a:ext cx="8363937" cy="212365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1" y="6420022"/>
            <a:ext cx="550863" cy="228600"/>
          </a:xfrm>
          <a:prstGeom prst="rect">
            <a:avLst/>
          </a:prstGeom>
        </p:spPr>
        <p:txBody>
          <a:bodyPr vert="horz" lIns="0" tIns="0" rIns="0" bIns="0" rtlCol="0" anchor="ctr"/>
          <a:lstStyle>
            <a:lvl1pPr algn="r">
              <a:defRPr sz="900">
                <a:solidFill>
                  <a:srgbClr val="FF0000"/>
                </a:solidFill>
              </a:defRPr>
            </a:lvl1pPr>
          </a:lstStyle>
          <a:p>
            <a:fld id="{271031BA-9959-4FE2-909F-37D65262A7B4}" type="slidenum">
              <a:rPr lang="en-US" smtClean="0"/>
              <a:pPr/>
              <a:t>‹#›</a:t>
            </a:fld>
            <a:endParaRPr lang="en-US" dirty="0"/>
          </a:p>
        </p:txBody>
      </p:sp>
      <p:sp>
        <p:nvSpPr>
          <p:cNvPr id="5" name="TextBox 4"/>
          <p:cNvSpPr txBox="1"/>
          <p:nvPr/>
        </p:nvSpPr>
        <p:spPr>
          <a:xfrm>
            <a:off x="5788049" y="6420022"/>
            <a:ext cx="3049347" cy="230832"/>
          </a:xfrm>
          <a:prstGeom prst="rect">
            <a:avLst/>
          </a:prstGeom>
          <a:noFill/>
        </p:spPr>
        <p:txBody>
          <a:bodyPr wrap="square" rtlCol="0">
            <a:spAutoFit/>
          </a:bodyPr>
          <a:lstStyle/>
          <a:p>
            <a:pPr algn="r"/>
            <a:r>
              <a:rPr lang="en-US" sz="900" dirty="0" smtClean="0">
                <a:solidFill>
                  <a:srgbClr val="FF0000"/>
                </a:solidFill>
                <a:latin typeface="Segoe"/>
                <a:cs typeface="Segoe"/>
              </a:rPr>
              <a:t>Windows Phone</a:t>
            </a:r>
            <a:endParaRPr lang="en-US" sz="900" dirty="0">
              <a:solidFill>
                <a:srgbClr val="FF0000"/>
              </a:solidFill>
              <a:latin typeface="Segoe"/>
              <a:cs typeface="Segoe"/>
            </a:endParaRPr>
          </a:p>
        </p:txBody>
      </p:sp>
    </p:spTree>
  </p:cSld>
  <p:clrMap bg1="lt1" tx1="dk1" bg2="lt2" tx2="dk2" accent1="accent1" accent2="accent2" accent3="accent3" accent4="accent4" accent5="accent5" accent6="accent6" hlink="hlink" folHlink="folHlink"/>
  <p:sldLayoutIdLst>
    <p:sldLayoutId id="2147483772" r:id="rId1"/>
    <p:sldLayoutId id="2147483775" r:id="rId2"/>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4800" b="0" kern="1200" cap="none" spc="-150" baseline="0" dirty="0" smtClean="0">
          <a:ln w="3175">
            <a:noFill/>
          </a:ln>
          <a:solidFill>
            <a:srgbClr val="FF0000"/>
          </a:solidFill>
          <a:effectLst/>
          <a:latin typeface="Segoe Light" pitchFamily="34" charset="0"/>
          <a:ea typeface="+mn-ea"/>
          <a:cs typeface="Arial" charset="0"/>
        </a:defRPr>
      </a:lvl1pPr>
    </p:titleStyle>
    <p:bodyStyle>
      <a:lvl1pPr marL="347663" indent="-347663" algn="l" defTabSz="914363" rtl="0" eaLnBrk="1" latinLnBrk="0" hangingPunct="1">
        <a:lnSpc>
          <a:spcPct val="90000"/>
        </a:lnSpc>
        <a:spcBef>
          <a:spcPct val="20000"/>
        </a:spcBef>
        <a:buClr>
          <a:schemeClr val="tx1"/>
        </a:buClr>
        <a:buSzPct val="100000"/>
        <a:buFont typeface="Wingdings" pitchFamily="2" charset="2"/>
        <a:buChar char="§"/>
        <a:defRPr sz="3600" kern="1200" spc="-150">
          <a:gradFill>
            <a:gsLst>
              <a:gs pos="0">
                <a:srgbClr val="737373"/>
              </a:gs>
              <a:gs pos="86000">
                <a:srgbClr val="737373"/>
              </a:gs>
            </a:gsLst>
            <a:lin ang="5400000" scaled="0"/>
          </a:gradFill>
          <a:latin typeface="Segoe Light" pitchFamily="34" charset="0"/>
          <a:ea typeface="+mn-ea"/>
          <a:cs typeface="+mn-cs"/>
        </a:defRPr>
      </a:lvl1pPr>
      <a:lvl2pPr marL="744538" indent="-284163" algn="l" defTabSz="914363" rtl="0" eaLnBrk="1" latinLnBrk="0" hangingPunct="1">
        <a:lnSpc>
          <a:spcPct val="90000"/>
        </a:lnSpc>
        <a:spcBef>
          <a:spcPct val="20000"/>
        </a:spcBef>
        <a:buClr>
          <a:schemeClr val="tx1"/>
        </a:buClr>
        <a:buSzPct val="100000"/>
        <a:buFont typeface="Wingdings" pitchFamily="2" charset="2"/>
        <a:buChar char="§"/>
        <a:defRPr sz="3200" kern="1200" spc="-150">
          <a:gradFill>
            <a:gsLst>
              <a:gs pos="0">
                <a:srgbClr val="737373"/>
              </a:gs>
              <a:gs pos="86000">
                <a:srgbClr val="737373"/>
              </a:gs>
            </a:gsLst>
            <a:lin ang="5400000" scaled="0"/>
          </a:gradFill>
          <a:latin typeface="Segoe Light" pitchFamily="34" charset="0"/>
          <a:ea typeface="+mn-ea"/>
          <a:cs typeface="+mn-cs"/>
        </a:defRPr>
      </a:lvl2pPr>
      <a:lvl3pPr marL="1143000" indent="-287338" algn="l" defTabSz="914363" rtl="0" eaLnBrk="1" latinLnBrk="0" hangingPunct="1">
        <a:lnSpc>
          <a:spcPct val="90000"/>
        </a:lnSpc>
        <a:spcBef>
          <a:spcPct val="20000"/>
        </a:spcBef>
        <a:buClr>
          <a:schemeClr val="tx1"/>
        </a:buClr>
        <a:buSzPct val="100000"/>
        <a:buFont typeface="Wingdings" pitchFamily="2" charset="2"/>
        <a:buChar char="§"/>
        <a:defRPr sz="2400" kern="1200" spc="-150">
          <a:gradFill>
            <a:gsLst>
              <a:gs pos="0">
                <a:srgbClr val="737373"/>
              </a:gs>
              <a:gs pos="86000">
                <a:srgbClr val="737373"/>
              </a:gs>
            </a:gsLst>
            <a:lin ang="5400000" scaled="0"/>
          </a:gradFill>
          <a:latin typeface="Segoe Light" pitchFamily="34" charset="0"/>
          <a:ea typeface="+mn-ea"/>
          <a:cs typeface="+mn-cs"/>
        </a:defRPr>
      </a:lvl3pPr>
      <a:lvl4pPr marL="1490663" indent="-231775"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4pPr>
      <a:lvl5pPr marL="1828800" indent="-223838"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ru-RU" dirty="0" smtClean="0"/>
              <a:t>Лекция 5</a:t>
            </a:r>
            <a:endParaRPr lang="en-GB" dirty="0"/>
          </a:p>
        </p:txBody>
      </p:sp>
      <p:sp>
        <p:nvSpPr>
          <p:cNvPr id="4" name="Text Placeholder 3"/>
          <p:cNvSpPr>
            <a:spLocks noGrp="1"/>
          </p:cNvSpPr>
          <p:nvPr>
            <p:ph type="body" sz="quarter" idx="10"/>
          </p:nvPr>
        </p:nvSpPr>
        <p:spPr/>
        <p:txBody>
          <a:bodyPr/>
          <a:lstStyle/>
          <a:p>
            <a:endParaRPr lang="en-GB"/>
          </a:p>
        </p:txBody>
      </p:sp>
      <p:sp>
        <p:nvSpPr>
          <p:cNvPr id="5" name="Text Placeholder 4"/>
          <p:cNvSpPr>
            <a:spLocks noGrp="1"/>
          </p:cNvSpPr>
          <p:nvPr>
            <p:ph type="body" sz="quarter" idx="11"/>
          </p:nvPr>
        </p:nvSpPr>
        <p:spPr/>
        <p:txBody>
          <a:bodyPr/>
          <a:lstStyle/>
          <a:p>
            <a:endParaRPr lang="en-GB"/>
          </a:p>
        </p:txBody>
      </p:sp>
      <p:sp>
        <p:nvSpPr>
          <p:cNvPr id="2" name="Title 1"/>
          <p:cNvSpPr>
            <a:spLocks noGrp="1"/>
          </p:cNvSpPr>
          <p:nvPr>
            <p:ph type="ctrTitle"/>
          </p:nvPr>
        </p:nvSpPr>
        <p:spPr/>
        <p:txBody>
          <a:bodyPr/>
          <a:lstStyle/>
          <a:p>
            <a:r>
              <a:rPr lang="ru-RU" dirty="0"/>
              <a:t>Хранение данных </a:t>
            </a:r>
            <a:r>
              <a:rPr lang="ru-RU" dirty="0" smtClean="0"/>
              <a:t>приложений</a:t>
            </a:r>
            <a:endParaRPr lang="en-GB" dirty="0"/>
          </a:p>
        </p:txBody>
      </p:sp>
      <p:sp>
        <p:nvSpPr>
          <p:cNvPr id="6" name="Text Placeholder 5"/>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4272960245"/>
      </p:ext>
    </p:extLst>
  </p:cSld>
  <p:clrMapOvr>
    <a:masterClrMapping/>
  </p:clrMapOvr>
  <p:transition spd="slow">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Запись данных в файл</a:t>
            </a:r>
            <a:endParaRPr lang="en-GB" dirty="0"/>
          </a:p>
        </p:txBody>
      </p:sp>
      <p:sp>
        <p:nvSpPr>
          <p:cNvPr id="3" name="Content Placeholder 2"/>
          <p:cNvSpPr>
            <a:spLocks noGrp="1"/>
          </p:cNvSpPr>
          <p:nvPr>
            <p:ph idx="1"/>
          </p:nvPr>
        </p:nvSpPr>
        <p:spPr>
          <a:xfrm>
            <a:off x="292100" y="5152571"/>
            <a:ext cx="8562974" cy="997196"/>
          </a:xfrm>
        </p:spPr>
        <p:txBody>
          <a:bodyPr/>
          <a:lstStyle/>
          <a:p>
            <a:r>
              <a:rPr lang="ru-RU" dirty="0" smtClean="0"/>
              <a:t>Этот код использует объект </a:t>
            </a:r>
            <a:r>
              <a:rPr lang="en-US" dirty="0" err="1" smtClean="0">
                <a:latin typeface="Consolas" pitchFamily="49" charset="0"/>
                <a:cs typeface="Consolas" pitchFamily="49" charset="0"/>
              </a:rPr>
              <a:t>StreamWriter</a:t>
            </a:r>
            <a:r>
              <a:rPr lang="ru-RU" dirty="0" smtClean="0"/>
              <a:t> для записи данных в файл</a:t>
            </a:r>
            <a:endParaRPr lang="en-GB" dirty="0" smtClean="0"/>
          </a:p>
        </p:txBody>
      </p:sp>
      <p:sp>
        <p:nvSpPr>
          <p:cNvPr id="4" name="Rectangle 4"/>
          <p:cNvSpPr>
            <a:spLocks noChangeArrowheads="1"/>
          </p:cNvSpPr>
          <p:nvPr/>
        </p:nvSpPr>
        <p:spPr bwMode="invGray">
          <a:xfrm>
            <a:off x="494253" y="1161144"/>
            <a:ext cx="8105775" cy="3846285"/>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pPr>
              <a:spcBef>
                <a:spcPts val="575"/>
              </a:spcBef>
              <a:spcAft>
                <a:spcPts val="200"/>
              </a:spcAft>
              <a:tabLst>
                <a:tab pos="2430780" algn="l"/>
                <a:tab pos="2790825" algn="l"/>
              </a:tabLst>
            </a:pPr>
            <a:r>
              <a:rPr lang="en-GB" dirty="0">
                <a:solidFill>
                  <a:srgbClr val="0000FF"/>
                </a:solidFill>
                <a:latin typeface="Consolas"/>
                <a:ea typeface="Times New Roman"/>
              </a:rPr>
              <a:t>private</a:t>
            </a:r>
            <a:r>
              <a:rPr lang="en-GB" dirty="0">
                <a:solidFill>
                  <a:srgbClr val="000000"/>
                </a:solidFill>
                <a:latin typeface="Consolas"/>
                <a:ea typeface="Times New Roman"/>
              </a:rPr>
              <a:t> </a:t>
            </a:r>
            <a:r>
              <a:rPr lang="en-GB" dirty="0">
                <a:solidFill>
                  <a:srgbClr val="0000FF"/>
                </a:solidFill>
                <a:latin typeface="Consolas"/>
                <a:ea typeface="Times New Roman"/>
              </a:rPr>
              <a:t>void</a:t>
            </a:r>
            <a:r>
              <a:rPr lang="en-GB" dirty="0">
                <a:solidFill>
                  <a:srgbClr val="000000"/>
                </a:solidFill>
                <a:latin typeface="Consolas"/>
                <a:ea typeface="Times New Roman"/>
              </a:rPr>
              <a:t> </a:t>
            </a:r>
            <a:r>
              <a:rPr lang="en-GB" dirty="0" err="1">
                <a:solidFill>
                  <a:srgbClr val="000000"/>
                </a:solidFill>
                <a:latin typeface="Consolas"/>
                <a:ea typeface="Times New Roman"/>
              </a:rPr>
              <a:t>saveText</a:t>
            </a:r>
            <a:r>
              <a:rPr lang="en-GB" dirty="0">
                <a:solidFill>
                  <a:srgbClr val="000000"/>
                </a:solidFill>
                <a:latin typeface="Consolas"/>
                <a:ea typeface="Times New Roman"/>
              </a:rPr>
              <a:t>(</a:t>
            </a:r>
            <a:r>
              <a:rPr lang="en-GB" dirty="0">
                <a:solidFill>
                  <a:srgbClr val="0000FF"/>
                </a:solidFill>
                <a:latin typeface="Consolas"/>
                <a:ea typeface="Times New Roman"/>
              </a:rPr>
              <a:t>string</a:t>
            </a:r>
            <a:r>
              <a:rPr lang="en-GB" dirty="0">
                <a:solidFill>
                  <a:srgbClr val="000000"/>
                </a:solidFill>
                <a:latin typeface="Consolas"/>
                <a:ea typeface="Times New Roman"/>
              </a:rPr>
              <a:t> filename, </a:t>
            </a:r>
            <a:r>
              <a:rPr lang="en-GB" dirty="0">
                <a:solidFill>
                  <a:srgbClr val="0000FF"/>
                </a:solidFill>
                <a:latin typeface="Consolas"/>
                <a:ea typeface="Times New Roman"/>
              </a:rPr>
              <a:t>string</a:t>
            </a:r>
            <a:r>
              <a:rPr lang="en-GB" dirty="0">
                <a:solidFill>
                  <a:srgbClr val="000000"/>
                </a:solidFill>
                <a:latin typeface="Consolas"/>
                <a:ea typeface="Times New Roman"/>
              </a:rPr>
              <a:t> text)</a:t>
            </a:r>
            <a:br>
              <a:rPr lang="en-GB" dirty="0">
                <a:solidFill>
                  <a:srgbClr val="000000"/>
                </a:solidFill>
                <a:latin typeface="Consolas"/>
                <a:ea typeface="Times New Roman"/>
              </a:rPr>
            </a:br>
            <a:r>
              <a:rPr lang="en-GB" dirty="0">
                <a:solidFill>
                  <a:srgbClr val="000000"/>
                </a:solidFill>
                <a:latin typeface="Consolas"/>
                <a:ea typeface="Times New Roman"/>
              </a:rPr>
              <a:t>{</a:t>
            </a:r>
            <a:br>
              <a:rPr lang="en-GB" dirty="0">
                <a:solidFill>
                  <a:srgbClr val="000000"/>
                </a:solidFill>
                <a:latin typeface="Consolas"/>
                <a:ea typeface="Times New Roman"/>
              </a:rPr>
            </a:br>
            <a:r>
              <a:rPr lang="en-GB" dirty="0">
                <a:solidFill>
                  <a:srgbClr val="000000"/>
                </a:solidFill>
                <a:latin typeface="Consolas"/>
                <a:ea typeface="Times New Roman"/>
              </a:rPr>
              <a:t>    </a:t>
            </a:r>
            <a:r>
              <a:rPr lang="en-GB" dirty="0">
                <a:solidFill>
                  <a:srgbClr val="0000FF"/>
                </a:solidFill>
                <a:latin typeface="Consolas"/>
                <a:ea typeface="Times New Roman"/>
              </a:rPr>
              <a:t>using</a:t>
            </a:r>
            <a:r>
              <a:rPr lang="en-GB" dirty="0">
                <a:solidFill>
                  <a:srgbClr val="000000"/>
                </a:solidFill>
                <a:latin typeface="Consolas"/>
                <a:ea typeface="Times New Roman"/>
              </a:rPr>
              <a:t> (</a:t>
            </a:r>
            <a:r>
              <a:rPr lang="en-GB" dirty="0" err="1">
                <a:solidFill>
                  <a:srgbClr val="2B91AF"/>
                </a:solidFill>
                <a:latin typeface="Consolas"/>
                <a:ea typeface="Times New Roman"/>
              </a:rPr>
              <a:t>IsolatedStorageFile</a:t>
            </a:r>
            <a:r>
              <a:rPr lang="en-GB" dirty="0">
                <a:solidFill>
                  <a:srgbClr val="000000"/>
                </a:solidFill>
                <a:latin typeface="Consolas"/>
                <a:ea typeface="Times New Roman"/>
              </a:rPr>
              <a:t> </a:t>
            </a:r>
            <a:r>
              <a:rPr lang="en-GB" dirty="0" err="1">
                <a:solidFill>
                  <a:srgbClr val="000000"/>
                </a:solidFill>
                <a:latin typeface="Consolas"/>
                <a:ea typeface="Times New Roman"/>
              </a:rPr>
              <a:t>isf</a:t>
            </a:r>
            <a:r>
              <a:rPr lang="en-GB" dirty="0">
                <a:solidFill>
                  <a:srgbClr val="000000"/>
                </a:solidFill>
                <a:latin typeface="Consolas"/>
                <a:ea typeface="Times New Roman"/>
              </a:rPr>
              <a:t> =</a:t>
            </a:r>
            <a:br>
              <a:rPr lang="en-GB" dirty="0">
                <a:solidFill>
                  <a:srgbClr val="000000"/>
                </a:solidFill>
                <a:latin typeface="Consolas"/>
                <a:ea typeface="Times New Roman"/>
              </a:rPr>
            </a:br>
            <a:r>
              <a:rPr lang="en-GB" dirty="0">
                <a:solidFill>
                  <a:srgbClr val="000000"/>
                </a:solidFill>
                <a:latin typeface="Consolas"/>
                <a:ea typeface="Times New Roman"/>
              </a:rPr>
              <a:t>            </a:t>
            </a:r>
            <a:r>
              <a:rPr lang="en-GB" dirty="0" err="1" smtClean="0">
                <a:solidFill>
                  <a:srgbClr val="2B91AF"/>
                </a:solidFill>
                <a:latin typeface="Consolas"/>
                <a:ea typeface="Times New Roman"/>
              </a:rPr>
              <a:t>IsolatedStorageFile</a:t>
            </a:r>
            <a:r>
              <a:rPr lang="en-GB" dirty="0" err="1" smtClean="0">
                <a:solidFill>
                  <a:srgbClr val="000000"/>
                </a:solidFill>
                <a:latin typeface="Consolas"/>
                <a:ea typeface="Times New Roman"/>
              </a:rPr>
              <a:t>.GetUserStoreForApplication</a:t>
            </a:r>
            <a:r>
              <a:rPr lang="en-GB" dirty="0">
                <a:solidFill>
                  <a:srgbClr val="000000"/>
                </a:solidFill>
                <a:latin typeface="Consolas"/>
                <a:ea typeface="Times New Roman"/>
              </a:rPr>
              <a:t>())</a:t>
            </a:r>
            <a:br>
              <a:rPr lang="en-GB" dirty="0">
                <a:solidFill>
                  <a:srgbClr val="000000"/>
                </a:solidFill>
                <a:latin typeface="Consolas"/>
                <a:ea typeface="Times New Roman"/>
              </a:rPr>
            </a:br>
            <a:r>
              <a:rPr lang="en-GB" dirty="0">
                <a:solidFill>
                  <a:srgbClr val="000000"/>
                </a:solidFill>
                <a:latin typeface="Consolas"/>
                <a:ea typeface="Times New Roman"/>
              </a:rPr>
              <a:t>    {</a:t>
            </a:r>
            <a:br>
              <a:rPr lang="en-GB" dirty="0">
                <a:solidFill>
                  <a:srgbClr val="000000"/>
                </a:solidFill>
                <a:latin typeface="Consolas"/>
                <a:ea typeface="Times New Roman"/>
              </a:rPr>
            </a:br>
            <a:r>
              <a:rPr lang="en-GB" dirty="0">
                <a:solidFill>
                  <a:srgbClr val="000000"/>
                </a:solidFill>
                <a:latin typeface="Consolas"/>
                <a:ea typeface="Times New Roman"/>
              </a:rPr>
              <a:t>        </a:t>
            </a:r>
            <a:r>
              <a:rPr lang="en-GB" dirty="0">
                <a:solidFill>
                  <a:srgbClr val="0000FF"/>
                </a:solidFill>
                <a:latin typeface="Consolas"/>
                <a:ea typeface="Times New Roman"/>
              </a:rPr>
              <a:t>using</a:t>
            </a:r>
            <a:r>
              <a:rPr lang="en-GB" dirty="0">
                <a:solidFill>
                  <a:srgbClr val="000000"/>
                </a:solidFill>
                <a:latin typeface="Consolas"/>
                <a:ea typeface="Times New Roman"/>
              </a:rPr>
              <a:t> (</a:t>
            </a:r>
            <a:r>
              <a:rPr lang="en-GB" dirty="0" err="1">
                <a:solidFill>
                  <a:srgbClr val="2B91AF"/>
                </a:solidFill>
                <a:latin typeface="Consolas"/>
                <a:ea typeface="Times New Roman"/>
              </a:rPr>
              <a:t>IsolatedStorageFileStream</a:t>
            </a:r>
            <a:r>
              <a:rPr lang="en-GB" dirty="0">
                <a:solidFill>
                  <a:srgbClr val="000000"/>
                </a:solidFill>
                <a:latin typeface="Consolas"/>
                <a:ea typeface="Times New Roman"/>
              </a:rPr>
              <a:t> </a:t>
            </a:r>
            <a:r>
              <a:rPr lang="en-GB" dirty="0" err="1">
                <a:solidFill>
                  <a:srgbClr val="000000"/>
                </a:solidFill>
                <a:latin typeface="Consolas"/>
                <a:ea typeface="Times New Roman"/>
              </a:rPr>
              <a:t>rawStream</a:t>
            </a:r>
            <a:r>
              <a:rPr lang="en-GB" dirty="0">
                <a:solidFill>
                  <a:srgbClr val="000000"/>
                </a:solidFill>
                <a:latin typeface="Consolas"/>
                <a:ea typeface="Times New Roman"/>
              </a:rPr>
              <a:t> =</a:t>
            </a:r>
            <a:br>
              <a:rPr lang="en-GB" dirty="0">
                <a:solidFill>
                  <a:srgbClr val="000000"/>
                </a:solidFill>
                <a:latin typeface="Consolas"/>
                <a:ea typeface="Times New Roman"/>
              </a:rPr>
            </a:br>
            <a:r>
              <a:rPr lang="en-GB" dirty="0">
                <a:solidFill>
                  <a:srgbClr val="000000"/>
                </a:solidFill>
                <a:latin typeface="Consolas"/>
                <a:ea typeface="Times New Roman"/>
              </a:rPr>
              <a:t>                            </a:t>
            </a:r>
            <a:r>
              <a:rPr lang="en-GB" dirty="0" err="1">
                <a:solidFill>
                  <a:srgbClr val="000000"/>
                </a:solidFill>
                <a:latin typeface="Consolas"/>
                <a:ea typeface="Times New Roman"/>
              </a:rPr>
              <a:t>isf.CreateFile</a:t>
            </a:r>
            <a:r>
              <a:rPr lang="en-GB" dirty="0">
                <a:solidFill>
                  <a:srgbClr val="000000"/>
                </a:solidFill>
                <a:latin typeface="Consolas"/>
                <a:ea typeface="Times New Roman"/>
              </a:rPr>
              <a:t>(filename</a:t>
            </a:r>
            <a:r>
              <a:rPr lang="en-GB" dirty="0" smtClean="0">
                <a:solidFill>
                  <a:srgbClr val="000000"/>
                </a:solidFill>
                <a:latin typeface="Consolas"/>
                <a:ea typeface="Times New Roman"/>
              </a:rPr>
              <a:t>)) {</a:t>
            </a:r>
            <a:r>
              <a:rPr lang="en-GB" dirty="0">
                <a:solidFill>
                  <a:srgbClr val="000000"/>
                </a:solidFill>
                <a:latin typeface="Consolas"/>
                <a:ea typeface="Times New Roman"/>
              </a:rPr>
              <a:t/>
            </a:r>
            <a:br>
              <a:rPr lang="en-GB" dirty="0">
                <a:solidFill>
                  <a:srgbClr val="000000"/>
                </a:solidFill>
                <a:latin typeface="Consolas"/>
                <a:ea typeface="Times New Roman"/>
              </a:rPr>
            </a:br>
            <a:r>
              <a:rPr lang="en-GB" dirty="0">
                <a:solidFill>
                  <a:srgbClr val="000000"/>
                </a:solidFill>
                <a:latin typeface="Consolas"/>
                <a:ea typeface="Times New Roman"/>
              </a:rPr>
              <a:t>            </a:t>
            </a:r>
            <a:r>
              <a:rPr lang="en-GB" dirty="0" err="1">
                <a:solidFill>
                  <a:srgbClr val="2B91AF"/>
                </a:solidFill>
                <a:latin typeface="Consolas"/>
                <a:ea typeface="Times New Roman"/>
              </a:rPr>
              <a:t>StreamWriter</a:t>
            </a:r>
            <a:r>
              <a:rPr lang="en-GB" dirty="0">
                <a:solidFill>
                  <a:srgbClr val="000000"/>
                </a:solidFill>
                <a:latin typeface="Consolas"/>
                <a:ea typeface="Times New Roman"/>
              </a:rPr>
              <a:t> writer = </a:t>
            </a:r>
            <a:r>
              <a:rPr lang="en-GB" dirty="0">
                <a:solidFill>
                  <a:srgbClr val="0000FF"/>
                </a:solidFill>
                <a:latin typeface="Consolas"/>
                <a:ea typeface="Times New Roman"/>
              </a:rPr>
              <a:t>new</a:t>
            </a:r>
            <a:r>
              <a:rPr lang="en-GB" dirty="0">
                <a:solidFill>
                  <a:srgbClr val="000000"/>
                </a:solidFill>
                <a:latin typeface="Consolas"/>
                <a:ea typeface="Times New Roman"/>
              </a:rPr>
              <a:t> </a:t>
            </a:r>
            <a:r>
              <a:rPr lang="en-GB" dirty="0" err="1">
                <a:solidFill>
                  <a:srgbClr val="2B91AF"/>
                </a:solidFill>
                <a:latin typeface="Consolas"/>
                <a:ea typeface="Times New Roman"/>
              </a:rPr>
              <a:t>StreamWriter</a:t>
            </a:r>
            <a:r>
              <a:rPr lang="en-GB" dirty="0">
                <a:solidFill>
                  <a:srgbClr val="000000"/>
                </a:solidFill>
                <a:latin typeface="Consolas"/>
                <a:ea typeface="Times New Roman"/>
              </a:rPr>
              <a:t>(</a:t>
            </a:r>
            <a:r>
              <a:rPr lang="en-GB" dirty="0" err="1">
                <a:solidFill>
                  <a:srgbClr val="000000"/>
                </a:solidFill>
                <a:latin typeface="Consolas"/>
                <a:ea typeface="Times New Roman"/>
              </a:rPr>
              <a:t>rawStream</a:t>
            </a:r>
            <a:r>
              <a:rPr lang="en-GB" dirty="0">
                <a:solidFill>
                  <a:srgbClr val="000000"/>
                </a:solidFill>
                <a:latin typeface="Consolas"/>
                <a:ea typeface="Times New Roman"/>
              </a:rPr>
              <a:t>);</a:t>
            </a:r>
            <a:br>
              <a:rPr lang="en-GB" dirty="0">
                <a:solidFill>
                  <a:srgbClr val="000000"/>
                </a:solidFill>
                <a:latin typeface="Consolas"/>
                <a:ea typeface="Times New Roman"/>
              </a:rPr>
            </a:br>
            <a:r>
              <a:rPr lang="en-GB" dirty="0">
                <a:solidFill>
                  <a:srgbClr val="000000"/>
                </a:solidFill>
                <a:latin typeface="Consolas"/>
                <a:ea typeface="Times New Roman"/>
              </a:rPr>
              <a:t>            </a:t>
            </a:r>
            <a:r>
              <a:rPr lang="en-GB" dirty="0" err="1">
                <a:solidFill>
                  <a:srgbClr val="000000"/>
                </a:solidFill>
                <a:latin typeface="Consolas"/>
                <a:ea typeface="Times New Roman"/>
              </a:rPr>
              <a:t>writer.Write</a:t>
            </a:r>
            <a:r>
              <a:rPr lang="en-GB" dirty="0">
                <a:solidFill>
                  <a:srgbClr val="000000"/>
                </a:solidFill>
                <a:latin typeface="Consolas"/>
                <a:ea typeface="Times New Roman"/>
              </a:rPr>
              <a:t>(text);</a:t>
            </a:r>
            <a:br>
              <a:rPr lang="en-GB" dirty="0">
                <a:solidFill>
                  <a:srgbClr val="000000"/>
                </a:solidFill>
                <a:latin typeface="Consolas"/>
                <a:ea typeface="Times New Roman"/>
              </a:rPr>
            </a:br>
            <a:r>
              <a:rPr lang="en-GB" dirty="0">
                <a:solidFill>
                  <a:srgbClr val="000000"/>
                </a:solidFill>
                <a:latin typeface="Consolas"/>
                <a:ea typeface="Times New Roman"/>
              </a:rPr>
              <a:t>            </a:t>
            </a:r>
            <a:r>
              <a:rPr lang="en-GB" dirty="0" err="1">
                <a:solidFill>
                  <a:srgbClr val="000000"/>
                </a:solidFill>
                <a:latin typeface="Consolas"/>
                <a:ea typeface="Times New Roman"/>
              </a:rPr>
              <a:t>writer.Close</a:t>
            </a:r>
            <a:r>
              <a:rPr lang="en-GB" dirty="0">
                <a:solidFill>
                  <a:srgbClr val="000000"/>
                </a:solidFill>
                <a:latin typeface="Consolas"/>
                <a:ea typeface="Times New Roman"/>
              </a:rPr>
              <a:t>();</a:t>
            </a:r>
            <a:br>
              <a:rPr lang="en-GB" dirty="0">
                <a:solidFill>
                  <a:srgbClr val="000000"/>
                </a:solidFill>
                <a:latin typeface="Consolas"/>
                <a:ea typeface="Times New Roman"/>
              </a:rPr>
            </a:br>
            <a:r>
              <a:rPr lang="en-GB" dirty="0">
                <a:solidFill>
                  <a:srgbClr val="000000"/>
                </a:solidFill>
                <a:latin typeface="Consolas"/>
                <a:ea typeface="Times New Roman"/>
              </a:rPr>
              <a:t>        }</a:t>
            </a:r>
            <a:br>
              <a:rPr lang="en-GB" dirty="0">
                <a:solidFill>
                  <a:srgbClr val="000000"/>
                </a:solidFill>
                <a:latin typeface="Consolas"/>
                <a:ea typeface="Times New Roman"/>
              </a:rPr>
            </a:br>
            <a:r>
              <a:rPr lang="en-GB" dirty="0">
                <a:solidFill>
                  <a:srgbClr val="000000"/>
                </a:solidFill>
                <a:latin typeface="Consolas"/>
                <a:ea typeface="Times New Roman"/>
              </a:rPr>
              <a:t>    }</a:t>
            </a:r>
            <a:br>
              <a:rPr lang="en-GB" dirty="0">
                <a:solidFill>
                  <a:srgbClr val="000000"/>
                </a:solidFill>
                <a:latin typeface="Consolas"/>
                <a:ea typeface="Times New Roman"/>
              </a:rPr>
            </a:br>
            <a:r>
              <a:rPr lang="en-GB" dirty="0">
                <a:solidFill>
                  <a:srgbClr val="000000"/>
                </a:solidFill>
                <a:latin typeface="Consolas"/>
                <a:ea typeface="Times New Roman"/>
              </a:rPr>
              <a:t>}</a:t>
            </a:r>
            <a:endParaRPr lang="en-GB" dirty="0">
              <a:solidFill>
                <a:srgbClr val="000000"/>
              </a:solidFill>
              <a:effectLst/>
              <a:latin typeface="Consolas"/>
              <a:ea typeface="Times New Roman"/>
            </a:endParaRPr>
          </a:p>
        </p:txBody>
      </p:sp>
      <p:sp>
        <p:nvSpPr>
          <p:cNvPr id="5" name="Rectangle 4"/>
          <p:cNvSpPr/>
          <p:nvPr/>
        </p:nvSpPr>
        <p:spPr bwMode="auto">
          <a:xfrm>
            <a:off x="2121988" y="3251201"/>
            <a:ext cx="6325326" cy="856342"/>
          </a:xfrm>
          <a:prstGeom prst="rect">
            <a:avLst/>
          </a:prstGeom>
          <a:solidFill>
            <a:schemeClr val="accent4">
              <a:alpha val="39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200" spc="-150" dirty="0" smtClean="0">
              <a:gradFill>
                <a:gsLst>
                  <a:gs pos="0">
                    <a:srgbClr val="FFFFFF"/>
                  </a:gs>
                  <a:gs pos="100000">
                    <a:srgbClr val="FFFFFF"/>
                  </a:gs>
                </a:gsLst>
                <a:lin ang="5400000" scaled="0"/>
              </a:gradFill>
              <a:latin typeface="Segoe Light" pitchFamily="34" charset="0"/>
            </a:endParaRPr>
          </a:p>
        </p:txBody>
      </p:sp>
      <p:sp>
        <p:nvSpPr>
          <p:cNvPr id="6"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10</a:t>
            </a:fld>
            <a:endParaRPr lang="en-US" dirty="0"/>
          </a:p>
        </p:txBody>
      </p:sp>
    </p:spTree>
    <p:extLst>
      <p:ext uri="{BB962C8B-B14F-4D97-AF65-F5344CB8AC3E}">
        <p14:creationId xmlns:p14="http://schemas.microsoft.com/office/powerpoint/2010/main" val="246120446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Поведение кнопки </a:t>
            </a:r>
            <a:r>
              <a:rPr lang="ru-RU" dirty="0" smtClean="0"/>
              <a:t>«загрузить»</a:t>
            </a:r>
            <a:endParaRPr lang="en-GB" dirty="0"/>
          </a:p>
        </p:txBody>
      </p:sp>
      <p:sp>
        <p:nvSpPr>
          <p:cNvPr id="3" name="Content Placeholder 2"/>
          <p:cNvSpPr>
            <a:spLocks noGrp="1"/>
          </p:cNvSpPr>
          <p:nvPr>
            <p:ph idx="1"/>
          </p:nvPr>
        </p:nvSpPr>
        <p:spPr>
          <a:xfrm>
            <a:off x="292100" y="4412345"/>
            <a:ext cx="8562974" cy="2105192"/>
          </a:xfrm>
        </p:spPr>
        <p:txBody>
          <a:bodyPr/>
          <a:lstStyle/>
          <a:p>
            <a:r>
              <a:rPr lang="ru-RU" dirty="0" smtClean="0"/>
              <a:t>При чтении файла следует учитывать, что заданный файл может не существовать</a:t>
            </a:r>
          </a:p>
          <a:p>
            <a:r>
              <a:rPr lang="ru-RU" dirty="0" smtClean="0"/>
              <a:t>В этом случае метод</a:t>
            </a:r>
            <a:r>
              <a:rPr lang="en-GB" dirty="0" smtClean="0"/>
              <a:t> </a:t>
            </a:r>
            <a:r>
              <a:rPr lang="en-GB" dirty="0" err="1">
                <a:latin typeface="Consolas" pitchFamily="49" charset="0"/>
                <a:cs typeface="Consolas" pitchFamily="49" charset="0"/>
              </a:rPr>
              <a:t>loadText</a:t>
            </a:r>
            <a:r>
              <a:rPr lang="en-GB" dirty="0" smtClean="0"/>
              <a:t> </a:t>
            </a:r>
            <a:r>
              <a:rPr lang="ru-RU" dirty="0" smtClean="0"/>
              <a:t>выводит</a:t>
            </a:r>
            <a:br>
              <a:rPr lang="ru-RU" dirty="0" smtClean="0"/>
            </a:br>
            <a:r>
              <a:rPr lang="ru-RU" dirty="0" smtClean="0"/>
              <a:t>в текстовое поле начальный текст</a:t>
            </a:r>
            <a:endParaRPr lang="en-GB" dirty="0" smtClean="0"/>
          </a:p>
        </p:txBody>
      </p:sp>
      <p:sp>
        <p:nvSpPr>
          <p:cNvPr id="4" name="Rectangle 4"/>
          <p:cNvSpPr>
            <a:spLocks noChangeArrowheads="1"/>
          </p:cNvSpPr>
          <p:nvPr/>
        </p:nvSpPr>
        <p:spPr bwMode="invGray">
          <a:xfrm>
            <a:off x="494253" y="1132119"/>
            <a:ext cx="8214318" cy="3265713"/>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pPr>
              <a:spcBef>
                <a:spcPts val="575"/>
              </a:spcBef>
              <a:spcAft>
                <a:spcPts val="200"/>
              </a:spcAft>
              <a:tabLst>
                <a:tab pos="2430780" algn="l"/>
                <a:tab pos="2790825" algn="l"/>
              </a:tabLst>
            </a:pPr>
            <a:r>
              <a:rPr lang="en-GB" dirty="0">
                <a:solidFill>
                  <a:srgbClr val="0000FF"/>
                </a:solidFill>
                <a:latin typeface="Consolas"/>
                <a:ea typeface="Times New Roman"/>
              </a:rPr>
              <a:t>private</a:t>
            </a:r>
            <a:r>
              <a:rPr lang="en-GB" dirty="0">
                <a:solidFill>
                  <a:srgbClr val="000000"/>
                </a:solidFill>
                <a:latin typeface="Consolas"/>
                <a:ea typeface="Times New Roman"/>
              </a:rPr>
              <a:t> </a:t>
            </a:r>
            <a:r>
              <a:rPr lang="en-GB" dirty="0">
                <a:solidFill>
                  <a:srgbClr val="0000FF"/>
                </a:solidFill>
                <a:latin typeface="Consolas"/>
                <a:ea typeface="Times New Roman"/>
              </a:rPr>
              <a:t>void</a:t>
            </a:r>
            <a:r>
              <a:rPr lang="en-GB" dirty="0">
                <a:solidFill>
                  <a:srgbClr val="000000"/>
                </a:solidFill>
                <a:latin typeface="Consolas"/>
                <a:ea typeface="Times New Roman"/>
              </a:rPr>
              <a:t> </a:t>
            </a:r>
            <a:r>
              <a:rPr lang="en-GB" dirty="0" err="1">
                <a:solidFill>
                  <a:srgbClr val="000000"/>
                </a:solidFill>
                <a:latin typeface="Consolas"/>
                <a:ea typeface="Times New Roman"/>
              </a:rPr>
              <a:t>loadButton_Click</a:t>
            </a:r>
            <a:r>
              <a:rPr lang="en-GB" dirty="0">
                <a:solidFill>
                  <a:srgbClr val="000000"/>
                </a:solidFill>
                <a:latin typeface="Consolas"/>
                <a:ea typeface="Times New Roman"/>
              </a:rPr>
              <a:t>(</a:t>
            </a:r>
            <a:r>
              <a:rPr lang="en-GB" dirty="0">
                <a:solidFill>
                  <a:srgbClr val="0000FF"/>
                </a:solidFill>
                <a:latin typeface="Consolas"/>
                <a:ea typeface="Times New Roman"/>
              </a:rPr>
              <a:t>object</a:t>
            </a:r>
            <a:r>
              <a:rPr lang="en-GB" dirty="0">
                <a:solidFill>
                  <a:srgbClr val="000000"/>
                </a:solidFill>
                <a:latin typeface="Consolas"/>
                <a:ea typeface="Times New Roman"/>
              </a:rPr>
              <a:t> sender, </a:t>
            </a:r>
            <a:r>
              <a:rPr lang="en-GB" dirty="0" err="1">
                <a:solidFill>
                  <a:srgbClr val="2B91AF"/>
                </a:solidFill>
                <a:latin typeface="Consolas"/>
                <a:ea typeface="Times New Roman"/>
              </a:rPr>
              <a:t>RoutedEventArgs</a:t>
            </a:r>
            <a:r>
              <a:rPr lang="en-GB" dirty="0">
                <a:solidFill>
                  <a:srgbClr val="000000"/>
                </a:solidFill>
                <a:latin typeface="Consolas"/>
                <a:ea typeface="Times New Roman"/>
              </a:rPr>
              <a:t> e)</a:t>
            </a:r>
            <a:br>
              <a:rPr lang="en-GB" dirty="0">
                <a:solidFill>
                  <a:srgbClr val="000000"/>
                </a:solidFill>
                <a:latin typeface="Consolas"/>
                <a:ea typeface="Times New Roman"/>
              </a:rPr>
            </a:br>
            <a:r>
              <a:rPr lang="en-GB" dirty="0">
                <a:solidFill>
                  <a:srgbClr val="000000"/>
                </a:solidFill>
                <a:latin typeface="Consolas"/>
                <a:ea typeface="Times New Roman"/>
              </a:rPr>
              <a:t>{</a:t>
            </a:r>
            <a:br>
              <a:rPr lang="en-GB" dirty="0">
                <a:solidFill>
                  <a:srgbClr val="000000"/>
                </a:solidFill>
                <a:latin typeface="Consolas"/>
                <a:ea typeface="Times New Roman"/>
              </a:rPr>
            </a:br>
            <a:r>
              <a:rPr lang="en-GB" dirty="0">
                <a:solidFill>
                  <a:srgbClr val="000000"/>
                </a:solidFill>
                <a:latin typeface="Consolas"/>
                <a:ea typeface="Times New Roman"/>
              </a:rPr>
              <a:t>    </a:t>
            </a:r>
            <a:r>
              <a:rPr lang="en-GB" dirty="0">
                <a:solidFill>
                  <a:srgbClr val="0000FF"/>
                </a:solidFill>
                <a:latin typeface="Consolas"/>
                <a:ea typeface="Times New Roman"/>
              </a:rPr>
              <a:t>string</a:t>
            </a:r>
            <a:r>
              <a:rPr lang="en-GB" dirty="0">
                <a:solidFill>
                  <a:srgbClr val="000000"/>
                </a:solidFill>
                <a:latin typeface="Consolas"/>
                <a:ea typeface="Times New Roman"/>
              </a:rPr>
              <a:t> text;</a:t>
            </a:r>
            <a:br>
              <a:rPr lang="en-GB" dirty="0">
                <a:solidFill>
                  <a:srgbClr val="000000"/>
                </a:solidFill>
                <a:latin typeface="Consolas"/>
                <a:ea typeface="Times New Roman"/>
              </a:rPr>
            </a:br>
            <a:r>
              <a:rPr lang="en-GB" dirty="0">
                <a:solidFill>
                  <a:srgbClr val="000000"/>
                </a:solidFill>
                <a:latin typeface="Consolas"/>
                <a:ea typeface="Times New Roman"/>
              </a:rPr>
              <a:t/>
            </a:r>
            <a:br>
              <a:rPr lang="en-GB" dirty="0">
                <a:solidFill>
                  <a:srgbClr val="000000"/>
                </a:solidFill>
                <a:latin typeface="Consolas"/>
                <a:ea typeface="Times New Roman"/>
              </a:rPr>
            </a:br>
            <a:r>
              <a:rPr lang="en-GB" dirty="0">
                <a:solidFill>
                  <a:srgbClr val="000000"/>
                </a:solidFill>
                <a:latin typeface="Consolas"/>
                <a:ea typeface="Times New Roman"/>
              </a:rPr>
              <a:t>    </a:t>
            </a:r>
            <a:r>
              <a:rPr lang="en-GB" dirty="0">
                <a:solidFill>
                  <a:srgbClr val="0000FF"/>
                </a:solidFill>
                <a:latin typeface="Consolas"/>
                <a:ea typeface="Times New Roman"/>
              </a:rPr>
              <a:t>if</a:t>
            </a:r>
            <a:r>
              <a:rPr lang="en-GB" dirty="0">
                <a:solidFill>
                  <a:srgbClr val="000000"/>
                </a:solidFill>
                <a:latin typeface="Consolas"/>
                <a:ea typeface="Times New Roman"/>
              </a:rPr>
              <a:t> ( </a:t>
            </a:r>
            <a:r>
              <a:rPr lang="en-GB" dirty="0" err="1">
                <a:solidFill>
                  <a:srgbClr val="000000"/>
                </a:solidFill>
                <a:latin typeface="Consolas"/>
                <a:ea typeface="Times New Roman"/>
              </a:rPr>
              <a:t>loadText</a:t>
            </a:r>
            <a:r>
              <a:rPr lang="en-GB" dirty="0" smtClean="0">
                <a:solidFill>
                  <a:srgbClr val="000000"/>
                </a:solidFill>
                <a:latin typeface="Consolas"/>
                <a:ea typeface="Times New Roman"/>
              </a:rPr>
              <a:t>(</a:t>
            </a:r>
            <a:r>
              <a:rPr lang="en-GB" dirty="0">
                <a:solidFill>
                  <a:srgbClr val="A31515"/>
                </a:solidFill>
                <a:latin typeface="Consolas"/>
                <a:ea typeface="Times New Roman"/>
              </a:rPr>
              <a:t>"</a:t>
            </a:r>
            <a:r>
              <a:rPr lang="en-GB" dirty="0" smtClean="0">
                <a:solidFill>
                  <a:srgbClr val="A31515"/>
                </a:solidFill>
                <a:latin typeface="Consolas"/>
                <a:ea typeface="Times New Roman"/>
              </a:rPr>
              <a:t>notes.txt</a:t>
            </a:r>
            <a:r>
              <a:rPr lang="en-GB" dirty="0">
                <a:solidFill>
                  <a:srgbClr val="A31515"/>
                </a:solidFill>
                <a:latin typeface="Consolas"/>
                <a:ea typeface="Times New Roman"/>
              </a:rPr>
              <a:t>"</a:t>
            </a:r>
            <a:r>
              <a:rPr lang="en-GB" dirty="0">
                <a:solidFill>
                  <a:srgbClr val="000000"/>
                </a:solidFill>
                <a:latin typeface="Consolas"/>
                <a:ea typeface="Times New Roman"/>
              </a:rPr>
              <a:t>, </a:t>
            </a:r>
            <a:r>
              <a:rPr lang="en-GB" dirty="0">
                <a:solidFill>
                  <a:srgbClr val="0000FF"/>
                </a:solidFill>
                <a:latin typeface="Consolas"/>
                <a:ea typeface="Times New Roman"/>
              </a:rPr>
              <a:t>out</a:t>
            </a:r>
            <a:r>
              <a:rPr lang="en-GB" dirty="0">
                <a:solidFill>
                  <a:srgbClr val="000000"/>
                </a:solidFill>
                <a:latin typeface="Consolas"/>
                <a:ea typeface="Times New Roman"/>
              </a:rPr>
              <a:t> text ) </a:t>
            </a:r>
            <a:r>
              <a:rPr lang="en-GB" dirty="0" smtClean="0">
                <a:solidFill>
                  <a:srgbClr val="000000"/>
                </a:solidFill>
                <a:latin typeface="Consolas"/>
                <a:ea typeface="Times New Roman"/>
              </a:rPr>
              <a:t>) {</a:t>
            </a:r>
            <a:r>
              <a:rPr lang="en-GB" dirty="0">
                <a:solidFill>
                  <a:srgbClr val="000000"/>
                </a:solidFill>
                <a:latin typeface="Consolas"/>
                <a:ea typeface="Times New Roman"/>
              </a:rPr>
              <a:t/>
            </a:r>
            <a:br>
              <a:rPr lang="en-GB" dirty="0">
                <a:solidFill>
                  <a:srgbClr val="000000"/>
                </a:solidFill>
                <a:latin typeface="Consolas"/>
                <a:ea typeface="Times New Roman"/>
              </a:rPr>
            </a:br>
            <a:r>
              <a:rPr lang="en-GB" dirty="0">
                <a:solidFill>
                  <a:srgbClr val="000000"/>
                </a:solidFill>
                <a:latin typeface="Consolas"/>
                <a:ea typeface="Times New Roman"/>
              </a:rPr>
              <a:t>        </a:t>
            </a:r>
            <a:r>
              <a:rPr lang="en-GB" dirty="0" err="1" smtClean="0">
                <a:solidFill>
                  <a:srgbClr val="000000"/>
                </a:solidFill>
                <a:latin typeface="Consolas"/>
                <a:ea typeface="Times New Roman"/>
              </a:rPr>
              <a:t>notesTextBox.Text</a:t>
            </a:r>
            <a:r>
              <a:rPr lang="en-GB" dirty="0" smtClean="0">
                <a:solidFill>
                  <a:srgbClr val="000000"/>
                </a:solidFill>
                <a:latin typeface="Consolas"/>
                <a:ea typeface="Times New Roman"/>
              </a:rPr>
              <a:t> </a:t>
            </a:r>
            <a:r>
              <a:rPr lang="en-GB" dirty="0">
                <a:solidFill>
                  <a:srgbClr val="000000"/>
                </a:solidFill>
                <a:latin typeface="Consolas"/>
                <a:ea typeface="Times New Roman"/>
              </a:rPr>
              <a:t>= text;</a:t>
            </a:r>
            <a:br>
              <a:rPr lang="en-GB" dirty="0">
                <a:solidFill>
                  <a:srgbClr val="000000"/>
                </a:solidFill>
                <a:latin typeface="Consolas"/>
                <a:ea typeface="Times New Roman"/>
              </a:rPr>
            </a:br>
            <a:r>
              <a:rPr lang="en-GB" dirty="0">
                <a:solidFill>
                  <a:srgbClr val="000000"/>
                </a:solidFill>
                <a:latin typeface="Consolas"/>
                <a:ea typeface="Times New Roman"/>
              </a:rPr>
              <a:t>    }</a:t>
            </a:r>
            <a:br>
              <a:rPr lang="en-GB" dirty="0">
                <a:solidFill>
                  <a:srgbClr val="000000"/>
                </a:solidFill>
                <a:latin typeface="Consolas"/>
                <a:ea typeface="Times New Roman"/>
              </a:rPr>
            </a:br>
            <a:r>
              <a:rPr lang="en-GB" dirty="0">
                <a:solidFill>
                  <a:srgbClr val="000000"/>
                </a:solidFill>
                <a:latin typeface="Consolas"/>
                <a:ea typeface="Times New Roman"/>
              </a:rPr>
              <a:t>    </a:t>
            </a:r>
            <a:r>
              <a:rPr lang="en-GB" dirty="0">
                <a:solidFill>
                  <a:srgbClr val="0000FF"/>
                </a:solidFill>
                <a:latin typeface="Consolas"/>
                <a:ea typeface="Times New Roman"/>
              </a:rPr>
              <a:t>else</a:t>
            </a:r>
            <a:r>
              <a:rPr lang="en-GB" dirty="0">
                <a:solidFill>
                  <a:srgbClr val="000000"/>
                </a:solidFill>
                <a:latin typeface="Consolas"/>
                <a:ea typeface="Times New Roman"/>
              </a:rPr>
              <a:t> </a:t>
            </a:r>
            <a:r>
              <a:rPr lang="en-GB" dirty="0" smtClean="0">
                <a:solidFill>
                  <a:srgbClr val="000000"/>
                </a:solidFill>
                <a:latin typeface="Consolas"/>
                <a:ea typeface="Times New Roman"/>
              </a:rPr>
              <a:t>{</a:t>
            </a:r>
            <a:r>
              <a:rPr lang="en-GB" dirty="0">
                <a:solidFill>
                  <a:srgbClr val="000000"/>
                </a:solidFill>
                <a:latin typeface="Consolas"/>
                <a:ea typeface="Times New Roman"/>
              </a:rPr>
              <a:t/>
            </a:r>
            <a:br>
              <a:rPr lang="en-GB" dirty="0">
                <a:solidFill>
                  <a:srgbClr val="000000"/>
                </a:solidFill>
                <a:latin typeface="Consolas"/>
                <a:ea typeface="Times New Roman"/>
              </a:rPr>
            </a:br>
            <a:r>
              <a:rPr lang="en-GB" dirty="0">
                <a:solidFill>
                  <a:srgbClr val="000000"/>
                </a:solidFill>
                <a:latin typeface="Consolas"/>
                <a:ea typeface="Times New Roman"/>
              </a:rPr>
              <a:t>        </a:t>
            </a:r>
            <a:r>
              <a:rPr lang="en-GB" dirty="0" err="1" smtClean="0">
                <a:solidFill>
                  <a:srgbClr val="000000"/>
                </a:solidFill>
                <a:latin typeface="Consolas"/>
                <a:ea typeface="Times New Roman"/>
              </a:rPr>
              <a:t>notesTextBox.Text</a:t>
            </a:r>
            <a:r>
              <a:rPr lang="en-GB" dirty="0" smtClean="0">
                <a:solidFill>
                  <a:srgbClr val="000000"/>
                </a:solidFill>
                <a:latin typeface="Consolas"/>
                <a:ea typeface="Times New Roman"/>
              </a:rPr>
              <a:t> </a:t>
            </a:r>
            <a:r>
              <a:rPr lang="en-GB" dirty="0">
                <a:solidFill>
                  <a:srgbClr val="000000"/>
                </a:solidFill>
                <a:latin typeface="Consolas"/>
                <a:ea typeface="Times New Roman"/>
              </a:rPr>
              <a:t>= </a:t>
            </a:r>
            <a:r>
              <a:rPr lang="en-GB" dirty="0" smtClean="0">
                <a:solidFill>
                  <a:srgbClr val="A31515"/>
                </a:solidFill>
                <a:latin typeface="Consolas"/>
                <a:ea typeface="Times New Roman"/>
              </a:rPr>
              <a:t>"</a:t>
            </a:r>
            <a:r>
              <a:rPr lang="ru-RU" dirty="0">
                <a:solidFill>
                  <a:srgbClr val="A31515"/>
                </a:solidFill>
                <a:latin typeface="Consolas"/>
                <a:ea typeface="Times New Roman"/>
              </a:rPr>
              <a:t>Напишите здесь что-нибудь</a:t>
            </a:r>
            <a:r>
              <a:rPr lang="en-GB" dirty="0" smtClean="0">
                <a:solidFill>
                  <a:srgbClr val="A31515"/>
                </a:solidFill>
                <a:latin typeface="Consolas"/>
                <a:ea typeface="Times New Roman"/>
              </a:rPr>
              <a:t>...."</a:t>
            </a:r>
            <a:r>
              <a:rPr lang="en-GB" dirty="0" smtClean="0">
                <a:solidFill>
                  <a:srgbClr val="000000"/>
                </a:solidFill>
                <a:latin typeface="Consolas"/>
                <a:ea typeface="Times New Roman"/>
              </a:rPr>
              <a:t>;</a:t>
            </a:r>
            <a:r>
              <a:rPr lang="en-GB" dirty="0">
                <a:solidFill>
                  <a:srgbClr val="000000"/>
                </a:solidFill>
                <a:latin typeface="Consolas"/>
                <a:ea typeface="Times New Roman"/>
              </a:rPr>
              <a:t/>
            </a:r>
            <a:br>
              <a:rPr lang="en-GB" dirty="0">
                <a:solidFill>
                  <a:srgbClr val="000000"/>
                </a:solidFill>
                <a:latin typeface="Consolas"/>
                <a:ea typeface="Times New Roman"/>
              </a:rPr>
            </a:br>
            <a:r>
              <a:rPr lang="en-GB" dirty="0">
                <a:solidFill>
                  <a:srgbClr val="000000"/>
                </a:solidFill>
                <a:latin typeface="Consolas"/>
                <a:ea typeface="Times New Roman"/>
              </a:rPr>
              <a:t>    }</a:t>
            </a:r>
            <a:br>
              <a:rPr lang="en-GB" dirty="0">
                <a:solidFill>
                  <a:srgbClr val="000000"/>
                </a:solidFill>
                <a:latin typeface="Consolas"/>
                <a:ea typeface="Times New Roman"/>
              </a:rPr>
            </a:br>
            <a:r>
              <a:rPr lang="en-GB" dirty="0">
                <a:solidFill>
                  <a:srgbClr val="000000"/>
                </a:solidFill>
                <a:latin typeface="Consolas"/>
                <a:ea typeface="Times New Roman"/>
              </a:rPr>
              <a:t>}</a:t>
            </a:r>
            <a:endParaRPr lang="en-GB" dirty="0">
              <a:solidFill>
                <a:srgbClr val="000000"/>
              </a:solidFill>
              <a:effectLst/>
              <a:latin typeface="Consolas"/>
              <a:ea typeface="Times New Roman"/>
            </a:endParaRPr>
          </a:p>
        </p:txBody>
      </p:sp>
      <p:sp>
        <p:nvSpPr>
          <p:cNvPr id="5"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11</a:t>
            </a:fld>
            <a:endParaRPr lang="en-US" dirty="0"/>
          </a:p>
        </p:txBody>
      </p:sp>
    </p:spTree>
    <p:extLst>
      <p:ext uri="{BB962C8B-B14F-4D97-AF65-F5344CB8AC3E}">
        <p14:creationId xmlns:p14="http://schemas.microsoft.com/office/powerpoint/2010/main" val="99577072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Загрузка данных из хранилища</a:t>
            </a:r>
            <a:endParaRPr lang="en-GB" dirty="0"/>
          </a:p>
        </p:txBody>
      </p:sp>
      <p:sp>
        <p:nvSpPr>
          <p:cNvPr id="3" name="Content Placeholder 2"/>
          <p:cNvSpPr>
            <a:spLocks noGrp="1"/>
          </p:cNvSpPr>
          <p:nvPr>
            <p:ph idx="1"/>
          </p:nvPr>
        </p:nvSpPr>
        <p:spPr>
          <a:xfrm>
            <a:off x="292100" y="5239657"/>
            <a:ext cx="8562974" cy="997196"/>
          </a:xfrm>
        </p:spPr>
        <p:txBody>
          <a:bodyPr/>
          <a:lstStyle/>
          <a:p>
            <a:r>
              <a:rPr lang="ru-RU" dirty="0" smtClean="0"/>
              <a:t>Этот код использует стандартные средства ввода-вывода для чтения данных из файла</a:t>
            </a:r>
            <a:endParaRPr lang="en-GB" dirty="0" smtClean="0"/>
          </a:p>
        </p:txBody>
      </p:sp>
      <p:sp>
        <p:nvSpPr>
          <p:cNvPr id="4" name="Rectangle 4"/>
          <p:cNvSpPr>
            <a:spLocks noChangeArrowheads="1"/>
          </p:cNvSpPr>
          <p:nvPr/>
        </p:nvSpPr>
        <p:spPr bwMode="invGray">
          <a:xfrm>
            <a:off x="494253" y="1117605"/>
            <a:ext cx="8214318" cy="4107538"/>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pPr>
              <a:spcBef>
                <a:spcPts val="575"/>
              </a:spcBef>
              <a:spcAft>
                <a:spcPts val="200"/>
              </a:spcAft>
              <a:tabLst>
                <a:tab pos="2430780" algn="l"/>
                <a:tab pos="2790825" algn="l"/>
              </a:tabLst>
            </a:pPr>
            <a:r>
              <a:rPr lang="en-GB" dirty="0" smtClean="0">
                <a:solidFill>
                  <a:srgbClr val="0000FF"/>
                </a:solidFill>
                <a:latin typeface="Consolas"/>
                <a:ea typeface="Times New Roman"/>
              </a:rPr>
              <a:t>try</a:t>
            </a:r>
            <a:r>
              <a:rPr lang="en-GB" dirty="0">
                <a:solidFill>
                  <a:srgbClr val="000000"/>
                </a:solidFill>
                <a:latin typeface="Consolas"/>
                <a:ea typeface="Times New Roman"/>
              </a:rPr>
              <a:t/>
            </a:r>
            <a:br>
              <a:rPr lang="en-GB" dirty="0">
                <a:solidFill>
                  <a:srgbClr val="000000"/>
                </a:solidFill>
                <a:latin typeface="Consolas"/>
                <a:ea typeface="Times New Roman"/>
              </a:rPr>
            </a:br>
            <a:r>
              <a:rPr lang="en-GB" dirty="0" smtClean="0">
                <a:solidFill>
                  <a:srgbClr val="000000"/>
                </a:solidFill>
                <a:latin typeface="Consolas"/>
                <a:ea typeface="Times New Roman"/>
              </a:rPr>
              <a:t>{</a:t>
            </a:r>
            <a:r>
              <a:rPr lang="en-GB" dirty="0">
                <a:solidFill>
                  <a:srgbClr val="000000"/>
                </a:solidFill>
                <a:latin typeface="Consolas"/>
                <a:ea typeface="Times New Roman"/>
              </a:rPr>
              <a:t/>
            </a:r>
            <a:br>
              <a:rPr lang="en-GB" dirty="0">
                <a:solidFill>
                  <a:srgbClr val="000000"/>
                </a:solidFill>
                <a:latin typeface="Consolas"/>
                <a:ea typeface="Times New Roman"/>
              </a:rPr>
            </a:br>
            <a:r>
              <a:rPr lang="en-GB" dirty="0" smtClean="0">
                <a:solidFill>
                  <a:srgbClr val="000000"/>
                </a:solidFill>
                <a:latin typeface="Consolas"/>
                <a:ea typeface="Times New Roman"/>
              </a:rPr>
              <a:t>   </a:t>
            </a:r>
            <a:r>
              <a:rPr lang="en-GB" dirty="0">
                <a:solidFill>
                  <a:srgbClr val="0000FF"/>
                </a:solidFill>
                <a:latin typeface="Consolas"/>
                <a:ea typeface="Times New Roman"/>
              </a:rPr>
              <a:t>using</a:t>
            </a:r>
            <a:r>
              <a:rPr lang="en-GB" dirty="0">
                <a:solidFill>
                  <a:srgbClr val="000000"/>
                </a:solidFill>
                <a:latin typeface="Consolas"/>
                <a:ea typeface="Times New Roman"/>
              </a:rPr>
              <a:t> (</a:t>
            </a:r>
            <a:r>
              <a:rPr lang="en-GB" dirty="0" err="1">
                <a:solidFill>
                  <a:srgbClr val="2B91AF"/>
                </a:solidFill>
                <a:latin typeface="Consolas"/>
                <a:ea typeface="Times New Roman"/>
              </a:rPr>
              <a:t>IsolatedStorageFileStream</a:t>
            </a:r>
            <a:r>
              <a:rPr lang="en-GB" dirty="0">
                <a:solidFill>
                  <a:srgbClr val="000000"/>
                </a:solidFill>
                <a:latin typeface="Consolas"/>
                <a:ea typeface="Times New Roman"/>
              </a:rPr>
              <a:t> </a:t>
            </a:r>
            <a:r>
              <a:rPr lang="en-GB" dirty="0" err="1">
                <a:solidFill>
                  <a:srgbClr val="000000"/>
                </a:solidFill>
                <a:latin typeface="Consolas"/>
                <a:ea typeface="Times New Roman"/>
              </a:rPr>
              <a:t>rawStream</a:t>
            </a:r>
            <a:r>
              <a:rPr lang="en-GB" dirty="0">
                <a:solidFill>
                  <a:srgbClr val="000000"/>
                </a:solidFill>
                <a:latin typeface="Consolas"/>
                <a:ea typeface="Times New Roman"/>
              </a:rPr>
              <a:t> =</a:t>
            </a:r>
            <a:br>
              <a:rPr lang="en-GB" dirty="0">
                <a:solidFill>
                  <a:srgbClr val="000000"/>
                </a:solidFill>
                <a:latin typeface="Consolas"/>
                <a:ea typeface="Times New Roman"/>
              </a:rPr>
            </a:br>
            <a:r>
              <a:rPr lang="en-GB" dirty="0">
                <a:solidFill>
                  <a:srgbClr val="000000"/>
                </a:solidFill>
                <a:latin typeface="Consolas"/>
                <a:ea typeface="Times New Roman"/>
              </a:rPr>
              <a:t> </a:t>
            </a:r>
            <a:r>
              <a:rPr lang="en-GB" dirty="0" smtClean="0">
                <a:solidFill>
                  <a:srgbClr val="000000"/>
                </a:solidFill>
                <a:latin typeface="Consolas"/>
                <a:ea typeface="Times New Roman"/>
              </a:rPr>
              <a:t>          </a:t>
            </a:r>
            <a:r>
              <a:rPr lang="en-GB" dirty="0" err="1">
                <a:solidFill>
                  <a:srgbClr val="000000"/>
                </a:solidFill>
                <a:latin typeface="Consolas"/>
                <a:ea typeface="Times New Roman"/>
              </a:rPr>
              <a:t>isf.OpenFile</a:t>
            </a:r>
            <a:r>
              <a:rPr lang="en-GB" dirty="0">
                <a:solidFill>
                  <a:srgbClr val="000000"/>
                </a:solidFill>
                <a:latin typeface="Consolas"/>
                <a:ea typeface="Times New Roman"/>
              </a:rPr>
              <a:t>(filename</a:t>
            </a:r>
            <a:r>
              <a:rPr lang="en-GB" dirty="0" smtClean="0">
                <a:solidFill>
                  <a:srgbClr val="000000"/>
                </a:solidFill>
                <a:latin typeface="Consolas"/>
                <a:ea typeface="Times New Roman"/>
              </a:rPr>
              <a:t>, </a:t>
            </a:r>
            <a:r>
              <a:rPr lang="en-GB" dirty="0" err="1">
                <a:solidFill>
                  <a:srgbClr val="000000"/>
                </a:solidFill>
                <a:latin typeface="Consolas"/>
                <a:ea typeface="Times New Roman"/>
              </a:rPr>
              <a:t>System.IO.</a:t>
            </a:r>
            <a:r>
              <a:rPr lang="en-GB" dirty="0" err="1">
                <a:solidFill>
                  <a:srgbClr val="2B91AF"/>
                </a:solidFill>
                <a:latin typeface="Consolas"/>
                <a:ea typeface="Times New Roman"/>
              </a:rPr>
              <a:t>FileMode</a:t>
            </a:r>
            <a:r>
              <a:rPr lang="en-GB" dirty="0" err="1">
                <a:solidFill>
                  <a:srgbClr val="000000"/>
                </a:solidFill>
                <a:latin typeface="Consolas"/>
                <a:ea typeface="Times New Roman"/>
              </a:rPr>
              <a:t>.Open</a:t>
            </a:r>
            <a:r>
              <a:rPr lang="en-GB" dirty="0" smtClean="0">
                <a:solidFill>
                  <a:srgbClr val="000000"/>
                </a:solidFill>
                <a:latin typeface="Consolas"/>
                <a:ea typeface="Times New Roman"/>
              </a:rPr>
              <a:t>)) </a:t>
            </a:r>
            <a:br>
              <a:rPr lang="en-GB" dirty="0" smtClean="0">
                <a:solidFill>
                  <a:srgbClr val="000000"/>
                </a:solidFill>
                <a:latin typeface="Consolas"/>
                <a:ea typeface="Times New Roman"/>
              </a:rPr>
            </a:br>
            <a:r>
              <a:rPr lang="en-GB" dirty="0" smtClean="0">
                <a:solidFill>
                  <a:srgbClr val="000000"/>
                </a:solidFill>
                <a:latin typeface="Consolas"/>
                <a:ea typeface="Times New Roman"/>
              </a:rPr>
              <a:t>   {</a:t>
            </a:r>
            <a:r>
              <a:rPr lang="en-GB" dirty="0">
                <a:solidFill>
                  <a:srgbClr val="000000"/>
                </a:solidFill>
                <a:latin typeface="Consolas"/>
                <a:ea typeface="Times New Roman"/>
              </a:rPr>
              <a:t/>
            </a:r>
            <a:br>
              <a:rPr lang="en-GB" dirty="0">
                <a:solidFill>
                  <a:srgbClr val="000000"/>
                </a:solidFill>
                <a:latin typeface="Consolas"/>
                <a:ea typeface="Times New Roman"/>
              </a:rPr>
            </a:br>
            <a:r>
              <a:rPr lang="en-GB" dirty="0">
                <a:solidFill>
                  <a:srgbClr val="000000"/>
                </a:solidFill>
                <a:latin typeface="Consolas"/>
                <a:ea typeface="Times New Roman"/>
              </a:rPr>
              <a:t>   </a:t>
            </a:r>
            <a:r>
              <a:rPr lang="en-GB" dirty="0" smtClean="0">
                <a:solidFill>
                  <a:srgbClr val="000000"/>
                </a:solidFill>
                <a:latin typeface="Consolas"/>
                <a:ea typeface="Times New Roman"/>
              </a:rPr>
              <a:t>    </a:t>
            </a:r>
            <a:r>
              <a:rPr lang="en-GB" dirty="0" err="1">
                <a:solidFill>
                  <a:srgbClr val="2B91AF"/>
                </a:solidFill>
                <a:latin typeface="Consolas"/>
                <a:ea typeface="Times New Roman"/>
              </a:rPr>
              <a:t>StreamReader</a:t>
            </a:r>
            <a:r>
              <a:rPr lang="en-GB" dirty="0">
                <a:solidFill>
                  <a:srgbClr val="000000"/>
                </a:solidFill>
                <a:latin typeface="Consolas"/>
                <a:ea typeface="Times New Roman"/>
              </a:rPr>
              <a:t> reader </a:t>
            </a:r>
            <a:r>
              <a:rPr lang="en-GB" dirty="0" smtClean="0">
                <a:solidFill>
                  <a:srgbClr val="000000"/>
                </a:solidFill>
                <a:latin typeface="Consolas"/>
                <a:ea typeface="Times New Roman"/>
              </a:rPr>
              <a:t>= </a:t>
            </a:r>
            <a:r>
              <a:rPr lang="en-GB" dirty="0" smtClean="0">
                <a:solidFill>
                  <a:srgbClr val="0000FF"/>
                </a:solidFill>
                <a:latin typeface="Consolas"/>
                <a:ea typeface="Times New Roman"/>
              </a:rPr>
              <a:t>new</a:t>
            </a:r>
            <a:r>
              <a:rPr lang="en-GB" dirty="0" smtClean="0">
                <a:solidFill>
                  <a:srgbClr val="000000"/>
                </a:solidFill>
                <a:latin typeface="Consolas"/>
                <a:ea typeface="Times New Roman"/>
              </a:rPr>
              <a:t> </a:t>
            </a:r>
            <a:r>
              <a:rPr lang="en-GB" dirty="0" err="1">
                <a:solidFill>
                  <a:srgbClr val="2B91AF"/>
                </a:solidFill>
                <a:latin typeface="Consolas"/>
                <a:ea typeface="Times New Roman"/>
              </a:rPr>
              <a:t>StreamReader</a:t>
            </a:r>
            <a:r>
              <a:rPr lang="en-GB" dirty="0">
                <a:solidFill>
                  <a:srgbClr val="000000"/>
                </a:solidFill>
                <a:latin typeface="Consolas"/>
                <a:ea typeface="Times New Roman"/>
              </a:rPr>
              <a:t>(</a:t>
            </a:r>
            <a:r>
              <a:rPr lang="en-GB" dirty="0" err="1">
                <a:solidFill>
                  <a:srgbClr val="000000"/>
                </a:solidFill>
                <a:latin typeface="Consolas"/>
                <a:ea typeface="Times New Roman"/>
              </a:rPr>
              <a:t>rawStream</a:t>
            </a:r>
            <a:r>
              <a:rPr lang="en-GB" dirty="0">
                <a:solidFill>
                  <a:srgbClr val="000000"/>
                </a:solidFill>
                <a:latin typeface="Consolas"/>
                <a:ea typeface="Times New Roman"/>
              </a:rPr>
              <a:t>);</a:t>
            </a:r>
            <a:br>
              <a:rPr lang="en-GB" dirty="0">
                <a:solidFill>
                  <a:srgbClr val="000000"/>
                </a:solidFill>
                <a:latin typeface="Consolas"/>
                <a:ea typeface="Times New Roman"/>
              </a:rPr>
            </a:br>
            <a:r>
              <a:rPr lang="en-GB" dirty="0">
                <a:solidFill>
                  <a:srgbClr val="000000"/>
                </a:solidFill>
                <a:latin typeface="Consolas"/>
                <a:ea typeface="Times New Roman"/>
              </a:rPr>
              <a:t>   </a:t>
            </a:r>
            <a:r>
              <a:rPr lang="en-GB" dirty="0" smtClean="0">
                <a:solidFill>
                  <a:srgbClr val="000000"/>
                </a:solidFill>
                <a:latin typeface="Consolas"/>
                <a:ea typeface="Times New Roman"/>
              </a:rPr>
              <a:t>    result </a:t>
            </a:r>
            <a:r>
              <a:rPr lang="en-GB" dirty="0">
                <a:solidFill>
                  <a:srgbClr val="000000"/>
                </a:solidFill>
                <a:latin typeface="Consolas"/>
                <a:ea typeface="Times New Roman"/>
              </a:rPr>
              <a:t>= </a:t>
            </a:r>
            <a:r>
              <a:rPr lang="en-GB" dirty="0" err="1">
                <a:solidFill>
                  <a:srgbClr val="000000"/>
                </a:solidFill>
                <a:latin typeface="Consolas"/>
                <a:ea typeface="Times New Roman"/>
              </a:rPr>
              <a:t>reader.ReadToEnd</a:t>
            </a:r>
            <a:r>
              <a:rPr lang="en-GB" dirty="0">
                <a:solidFill>
                  <a:srgbClr val="000000"/>
                </a:solidFill>
                <a:latin typeface="Consolas"/>
                <a:ea typeface="Times New Roman"/>
              </a:rPr>
              <a:t>();</a:t>
            </a:r>
            <a:br>
              <a:rPr lang="en-GB" dirty="0">
                <a:solidFill>
                  <a:srgbClr val="000000"/>
                </a:solidFill>
                <a:latin typeface="Consolas"/>
                <a:ea typeface="Times New Roman"/>
              </a:rPr>
            </a:br>
            <a:r>
              <a:rPr lang="en-GB" dirty="0">
                <a:solidFill>
                  <a:srgbClr val="000000"/>
                </a:solidFill>
                <a:latin typeface="Consolas"/>
                <a:ea typeface="Times New Roman"/>
              </a:rPr>
              <a:t>     </a:t>
            </a:r>
            <a:r>
              <a:rPr lang="en-GB" dirty="0" smtClean="0">
                <a:solidFill>
                  <a:srgbClr val="000000"/>
                </a:solidFill>
                <a:latin typeface="Consolas"/>
                <a:ea typeface="Times New Roman"/>
              </a:rPr>
              <a:t>  </a:t>
            </a:r>
            <a:r>
              <a:rPr lang="en-GB" dirty="0" err="1" smtClean="0">
                <a:solidFill>
                  <a:srgbClr val="000000"/>
                </a:solidFill>
                <a:latin typeface="Consolas"/>
                <a:ea typeface="Times New Roman"/>
              </a:rPr>
              <a:t>reader.Close</a:t>
            </a:r>
            <a:r>
              <a:rPr lang="en-GB" dirty="0">
                <a:solidFill>
                  <a:srgbClr val="000000"/>
                </a:solidFill>
                <a:latin typeface="Consolas"/>
                <a:ea typeface="Times New Roman"/>
              </a:rPr>
              <a:t>();</a:t>
            </a:r>
            <a:br>
              <a:rPr lang="en-GB" dirty="0">
                <a:solidFill>
                  <a:srgbClr val="000000"/>
                </a:solidFill>
                <a:latin typeface="Consolas"/>
                <a:ea typeface="Times New Roman"/>
              </a:rPr>
            </a:br>
            <a:r>
              <a:rPr lang="en-GB" dirty="0">
                <a:solidFill>
                  <a:srgbClr val="000000"/>
                </a:solidFill>
                <a:latin typeface="Consolas"/>
                <a:ea typeface="Times New Roman"/>
              </a:rPr>
              <a:t>   </a:t>
            </a:r>
            <a:r>
              <a:rPr lang="en-GB" dirty="0" smtClean="0">
                <a:solidFill>
                  <a:srgbClr val="000000"/>
                </a:solidFill>
                <a:latin typeface="Consolas"/>
                <a:ea typeface="Times New Roman"/>
              </a:rPr>
              <a:t>}</a:t>
            </a:r>
            <a:r>
              <a:rPr lang="en-GB" dirty="0">
                <a:solidFill>
                  <a:srgbClr val="000000"/>
                </a:solidFill>
                <a:latin typeface="Consolas"/>
                <a:ea typeface="Times New Roman"/>
              </a:rPr>
              <a:t/>
            </a:r>
            <a:br>
              <a:rPr lang="en-GB" dirty="0">
                <a:solidFill>
                  <a:srgbClr val="000000"/>
                </a:solidFill>
                <a:latin typeface="Consolas"/>
                <a:ea typeface="Times New Roman"/>
              </a:rPr>
            </a:br>
            <a:r>
              <a:rPr lang="en-GB" dirty="0" smtClean="0">
                <a:solidFill>
                  <a:srgbClr val="000000"/>
                </a:solidFill>
                <a:latin typeface="Consolas"/>
                <a:ea typeface="Times New Roman"/>
              </a:rPr>
              <a:t>}</a:t>
            </a:r>
            <a:r>
              <a:rPr lang="en-GB" dirty="0">
                <a:solidFill>
                  <a:srgbClr val="000000"/>
                </a:solidFill>
                <a:latin typeface="Consolas"/>
                <a:ea typeface="Times New Roman"/>
              </a:rPr>
              <a:t/>
            </a:r>
            <a:br>
              <a:rPr lang="en-GB" dirty="0">
                <a:solidFill>
                  <a:srgbClr val="000000"/>
                </a:solidFill>
                <a:latin typeface="Consolas"/>
                <a:ea typeface="Times New Roman"/>
              </a:rPr>
            </a:br>
            <a:r>
              <a:rPr lang="en-GB" dirty="0" smtClean="0">
                <a:solidFill>
                  <a:srgbClr val="0000FF"/>
                </a:solidFill>
                <a:latin typeface="Consolas"/>
                <a:ea typeface="Times New Roman"/>
              </a:rPr>
              <a:t>catch </a:t>
            </a:r>
            <a:br>
              <a:rPr lang="en-GB" dirty="0" smtClean="0">
                <a:solidFill>
                  <a:srgbClr val="0000FF"/>
                </a:solidFill>
                <a:latin typeface="Consolas"/>
                <a:ea typeface="Times New Roman"/>
              </a:rPr>
            </a:br>
            <a:r>
              <a:rPr lang="en-GB" dirty="0" smtClean="0">
                <a:solidFill>
                  <a:srgbClr val="000000"/>
                </a:solidFill>
                <a:latin typeface="Consolas"/>
                <a:ea typeface="Times New Roman"/>
              </a:rPr>
              <a:t>{</a:t>
            </a:r>
            <a:r>
              <a:rPr lang="en-GB" dirty="0">
                <a:solidFill>
                  <a:srgbClr val="000000"/>
                </a:solidFill>
                <a:latin typeface="Consolas"/>
                <a:ea typeface="Times New Roman"/>
              </a:rPr>
              <a:t/>
            </a:r>
            <a:br>
              <a:rPr lang="en-GB" dirty="0">
                <a:solidFill>
                  <a:srgbClr val="000000"/>
                </a:solidFill>
                <a:latin typeface="Consolas"/>
                <a:ea typeface="Times New Roman"/>
              </a:rPr>
            </a:br>
            <a:r>
              <a:rPr lang="en-GB" dirty="0" smtClean="0">
                <a:solidFill>
                  <a:srgbClr val="000000"/>
                </a:solidFill>
                <a:latin typeface="Consolas"/>
                <a:ea typeface="Times New Roman"/>
              </a:rPr>
              <a:t>   </a:t>
            </a:r>
            <a:r>
              <a:rPr lang="en-GB" dirty="0" smtClean="0">
                <a:solidFill>
                  <a:srgbClr val="0000FF"/>
                </a:solidFill>
                <a:latin typeface="Consolas"/>
                <a:ea typeface="Times New Roman"/>
              </a:rPr>
              <a:t>return</a:t>
            </a:r>
            <a:r>
              <a:rPr lang="en-GB" dirty="0" smtClean="0">
                <a:solidFill>
                  <a:srgbClr val="000000"/>
                </a:solidFill>
                <a:latin typeface="Consolas"/>
                <a:ea typeface="Times New Roman"/>
              </a:rPr>
              <a:t> </a:t>
            </a:r>
            <a:r>
              <a:rPr lang="en-GB" dirty="0">
                <a:solidFill>
                  <a:srgbClr val="0000FF"/>
                </a:solidFill>
                <a:latin typeface="Consolas"/>
                <a:ea typeface="Times New Roman"/>
              </a:rPr>
              <a:t>false</a:t>
            </a:r>
            <a:r>
              <a:rPr lang="en-GB" dirty="0">
                <a:solidFill>
                  <a:srgbClr val="000000"/>
                </a:solidFill>
                <a:latin typeface="Consolas"/>
                <a:ea typeface="Times New Roman"/>
              </a:rPr>
              <a:t>;</a:t>
            </a:r>
            <a:br>
              <a:rPr lang="en-GB" dirty="0">
                <a:solidFill>
                  <a:srgbClr val="000000"/>
                </a:solidFill>
                <a:latin typeface="Consolas"/>
                <a:ea typeface="Times New Roman"/>
              </a:rPr>
            </a:br>
            <a:r>
              <a:rPr lang="en-GB" dirty="0" smtClean="0">
                <a:solidFill>
                  <a:srgbClr val="000000"/>
                </a:solidFill>
                <a:latin typeface="Consolas"/>
                <a:ea typeface="Times New Roman"/>
              </a:rPr>
              <a:t>}</a:t>
            </a:r>
            <a:endParaRPr lang="en-GB" dirty="0">
              <a:solidFill>
                <a:srgbClr val="000000"/>
              </a:solidFill>
              <a:effectLst/>
              <a:latin typeface="Consolas"/>
              <a:ea typeface="Times New Roman"/>
            </a:endParaRPr>
          </a:p>
        </p:txBody>
      </p:sp>
      <p:sp>
        <p:nvSpPr>
          <p:cNvPr id="5"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12</a:t>
            </a:fld>
            <a:endParaRPr lang="en-US" dirty="0"/>
          </a:p>
        </p:txBody>
      </p:sp>
    </p:spTree>
    <p:extLst>
      <p:ext uri="{BB962C8B-B14F-4D97-AF65-F5344CB8AC3E}">
        <p14:creationId xmlns:p14="http://schemas.microsoft.com/office/powerpoint/2010/main" val="175046466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Хранилище для файлов</a:t>
            </a:r>
            <a:endParaRPr lang="en-GB" dirty="0"/>
          </a:p>
        </p:txBody>
      </p:sp>
      <p:sp>
        <p:nvSpPr>
          <p:cNvPr id="3" name="Content Placeholder 2"/>
          <p:cNvSpPr>
            <a:spLocks noGrp="1"/>
          </p:cNvSpPr>
          <p:nvPr>
            <p:ph idx="1"/>
          </p:nvPr>
        </p:nvSpPr>
        <p:spPr>
          <a:xfrm>
            <a:off x="380770" y="1371600"/>
            <a:ext cx="8363938" cy="4210383"/>
          </a:xfrm>
        </p:spPr>
        <p:txBody>
          <a:bodyPr/>
          <a:lstStyle/>
          <a:p>
            <a:r>
              <a:rPr lang="ru-RU" dirty="0" smtClean="0"/>
              <a:t>Приложения могут создать</a:t>
            </a:r>
            <a:br>
              <a:rPr lang="ru-RU" dirty="0" smtClean="0"/>
            </a:br>
            <a:r>
              <a:rPr lang="ru-RU" dirty="0" smtClean="0"/>
              <a:t>в изолированном хранилище необходимое количество файлов</a:t>
            </a:r>
          </a:p>
          <a:p>
            <a:r>
              <a:rPr lang="ru-RU" dirty="0" smtClean="0"/>
              <a:t>Можно создавать в хранилище целую файловую структуру</a:t>
            </a:r>
          </a:p>
          <a:p>
            <a:r>
              <a:rPr lang="ru-RU" dirty="0" smtClean="0"/>
              <a:t>Можно использовать стандартные потоки ввода-вывода для работы с файлами изолированного хранилища</a:t>
            </a:r>
          </a:p>
        </p:txBody>
      </p:sp>
      <p:sp>
        <p:nvSpPr>
          <p:cNvPr id="4" name="Slide Number Placeholder 3"/>
          <p:cNvSpPr>
            <a:spLocks noGrp="1"/>
          </p:cNvSpPr>
          <p:nvPr>
            <p:ph type="sldNum" sz="quarter" idx="10"/>
          </p:nvPr>
        </p:nvSpPr>
        <p:spPr/>
        <p:txBody>
          <a:bodyPr/>
          <a:lstStyle/>
          <a:p>
            <a:fld id="{271031BA-9959-4FE2-909F-37D65262A7B4}" type="slidenum">
              <a:rPr lang="en-US" smtClean="0"/>
              <a:pPr/>
              <a:t>13</a:t>
            </a:fld>
            <a:endParaRPr lang="en-US" dirty="0"/>
          </a:p>
        </p:txBody>
      </p:sp>
    </p:spTree>
    <p:extLst>
      <p:ext uri="{BB962C8B-B14F-4D97-AF65-F5344CB8AC3E}">
        <p14:creationId xmlns:p14="http://schemas.microsoft.com/office/powerpoint/2010/main" val="202133844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Хранение настроек приложения</a:t>
            </a:r>
            <a:endParaRPr lang="en-GB" dirty="0"/>
          </a:p>
        </p:txBody>
      </p:sp>
      <p:sp>
        <p:nvSpPr>
          <p:cNvPr id="3" name="Content Placeholder 2"/>
          <p:cNvSpPr>
            <a:spLocks noGrp="1"/>
          </p:cNvSpPr>
          <p:nvPr>
            <p:ph idx="1"/>
          </p:nvPr>
        </p:nvSpPr>
        <p:spPr>
          <a:xfrm>
            <a:off x="380770" y="1371600"/>
            <a:ext cx="8363938" cy="4838248"/>
          </a:xfrm>
        </p:spPr>
        <p:txBody>
          <a:bodyPr/>
          <a:lstStyle/>
          <a:p>
            <a:r>
              <a:rPr lang="ru-RU" dirty="0" smtClean="0"/>
              <a:t>Создание файлов неудобно для хранения простых пар «имя</a:t>
            </a:r>
            <a:r>
              <a:rPr lang="ru-RU" dirty="0"/>
              <a:t>—</a:t>
            </a:r>
            <a:r>
              <a:rPr lang="ru-RU" dirty="0" smtClean="0"/>
              <a:t>значение»</a:t>
            </a:r>
          </a:p>
          <a:p>
            <a:r>
              <a:rPr lang="ru-RU" dirty="0" smtClean="0"/>
              <a:t>Приложению может потребоваться сохранять некоторые настройки</a:t>
            </a:r>
            <a:r>
              <a:rPr lang="en-GB" dirty="0" smtClean="0"/>
              <a:t>:</a:t>
            </a:r>
            <a:endParaRPr lang="en-GB" dirty="0"/>
          </a:p>
          <a:p>
            <a:pPr lvl="1"/>
            <a:r>
              <a:rPr lang="ru-RU" dirty="0" smtClean="0"/>
              <a:t>имя пользователя</a:t>
            </a:r>
            <a:endParaRPr lang="en-GB" dirty="0"/>
          </a:p>
          <a:p>
            <a:pPr lvl="1"/>
            <a:r>
              <a:rPr lang="ru-RU" dirty="0" smtClean="0"/>
              <a:t>каталог приложения</a:t>
            </a:r>
            <a:endParaRPr lang="en-GB" dirty="0"/>
          </a:p>
          <a:p>
            <a:pPr lvl="1"/>
            <a:r>
              <a:rPr lang="ru-RU" dirty="0" smtClean="0"/>
              <a:t>настройки внешнего вида приложения</a:t>
            </a:r>
          </a:p>
          <a:p>
            <a:r>
              <a:rPr lang="ru-RU" dirty="0" smtClean="0"/>
              <a:t>Изолированное хранилище</a:t>
            </a:r>
            <a:r>
              <a:rPr lang="en-GB" dirty="0" smtClean="0"/>
              <a:t> Windows Phone </a:t>
            </a:r>
            <a:r>
              <a:rPr lang="ru-RU" dirty="0" smtClean="0"/>
              <a:t>также позволяет хранить настройки</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14</a:t>
            </a:fld>
            <a:endParaRPr lang="en-US" dirty="0"/>
          </a:p>
        </p:txBody>
      </p:sp>
    </p:spTree>
    <p:extLst>
      <p:ext uri="{BB962C8B-B14F-4D97-AF65-F5344CB8AC3E}">
        <p14:creationId xmlns:p14="http://schemas.microsoft.com/office/powerpoint/2010/main" val="152139375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Словари для хранения настроек</a:t>
            </a:r>
            <a:endParaRPr lang="en-GB" dirty="0"/>
          </a:p>
        </p:txBody>
      </p:sp>
      <p:sp>
        <p:nvSpPr>
          <p:cNvPr id="3" name="Content Placeholder 2"/>
          <p:cNvSpPr>
            <a:spLocks noGrp="1"/>
          </p:cNvSpPr>
          <p:nvPr>
            <p:ph idx="1"/>
          </p:nvPr>
        </p:nvSpPr>
        <p:spPr>
          <a:xfrm>
            <a:off x="380770" y="1371600"/>
            <a:ext cx="8363938" cy="4210383"/>
          </a:xfrm>
        </p:spPr>
        <p:txBody>
          <a:bodyPr/>
          <a:lstStyle/>
          <a:p>
            <a:r>
              <a:rPr lang="ru-RU" dirty="0" smtClean="0"/>
              <a:t>Класс</a:t>
            </a:r>
            <a:r>
              <a:rPr lang="en-GB" dirty="0" smtClean="0"/>
              <a:t> </a:t>
            </a:r>
            <a:r>
              <a:rPr lang="en-GB" dirty="0" err="1">
                <a:latin typeface="Consolas" pitchFamily="49" charset="0"/>
                <a:cs typeface="Consolas" pitchFamily="49" charset="0"/>
              </a:rPr>
              <a:t>IsolatedStorageSettings</a:t>
            </a:r>
            <a:r>
              <a:rPr lang="en-GB" dirty="0" smtClean="0"/>
              <a:t> </a:t>
            </a:r>
            <a:r>
              <a:rPr lang="ru-RU" dirty="0" smtClean="0"/>
              <a:t>предоставляет модель для хранения настроек, основанную на словарях</a:t>
            </a:r>
          </a:p>
          <a:p>
            <a:r>
              <a:rPr lang="ru-RU" dirty="0"/>
              <a:t>Он сохраняет </a:t>
            </a:r>
            <a:r>
              <a:rPr lang="ru-RU" dirty="0" smtClean="0"/>
              <a:t>объекты, используя строки</a:t>
            </a:r>
            <a:br>
              <a:rPr lang="ru-RU" dirty="0" smtClean="0"/>
            </a:br>
            <a:r>
              <a:rPr lang="ru-RU" dirty="0" smtClean="0"/>
              <a:t>в качестве ключей</a:t>
            </a:r>
            <a:endParaRPr lang="en-GB" dirty="0"/>
          </a:p>
          <a:p>
            <a:r>
              <a:rPr lang="ru-RU" dirty="0" smtClean="0"/>
              <a:t>Приложение должно использовать метод </a:t>
            </a:r>
            <a:r>
              <a:rPr lang="en-US" dirty="0" smtClean="0">
                <a:latin typeface="Consolas" pitchFamily="49" charset="0"/>
                <a:cs typeface="Consolas" pitchFamily="49" charset="0"/>
              </a:rPr>
              <a:t>Save</a:t>
            </a:r>
            <a:r>
              <a:rPr lang="en-US" dirty="0" smtClean="0"/>
              <a:t> </a:t>
            </a:r>
            <a:r>
              <a:rPr lang="ru-RU" dirty="0" smtClean="0"/>
              <a:t>для сохранения изменений значений настроек</a:t>
            </a:r>
            <a:endParaRPr lang="en-GB"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15</a:t>
            </a:fld>
            <a:endParaRPr lang="en-US" dirty="0"/>
          </a:p>
        </p:txBody>
      </p:sp>
    </p:spTree>
    <p:extLst>
      <p:ext uri="{BB962C8B-B14F-4D97-AF65-F5344CB8AC3E}">
        <p14:creationId xmlns:p14="http://schemas.microsoft.com/office/powerpoint/2010/main" val="99973478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Сохранение настроек</a:t>
            </a:r>
            <a:endParaRPr lang="en-GB" dirty="0"/>
          </a:p>
        </p:txBody>
      </p:sp>
      <p:sp>
        <p:nvSpPr>
          <p:cNvPr id="3" name="Content Placeholder 2"/>
          <p:cNvSpPr>
            <a:spLocks noGrp="1"/>
          </p:cNvSpPr>
          <p:nvPr>
            <p:ph idx="1"/>
          </p:nvPr>
        </p:nvSpPr>
        <p:spPr>
          <a:xfrm>
            <a:off x="292100" y="3889832"/>
            <a:ext cx="8562974" cy="2603790"/>
          </a:xfrm>
        </p:spPr>
        <p:txBody>
          <a:bodyPr/>
          <a:lstStyle/>
          <a:p>
            <a:r>
              <a:rPr lang="ru-RU" dirty="0" smtClean="0"/>
              <a:t>Метод</a:t>
            </a:r>
            <a:r>
              <a:rPr lang="en-GB" dirty="0" smtClean="0"/>
              <a:t> </a:t>
            </a:r>
            <a:r>
              <a:rPr lang="en-GB" dirty="0" err="1">
                <a:latin typeface="Consolas" pitchFamily="49" charset="0"/>
                <a:cs typeface="Consolas" pitchFamily="49" charset="0"/>
              </a:rPr>
              <a:t>saveText</a:t>
            </a:r>
            <a:r>
              <a:rPr lang="en-GB" dirty="0" smtClean="0"/>
              <a:t> </a:t>
            </a:r>
            <a:r>
              <a:rPr lang="ru-RU" dirty="0" smtClean="0"/>
              <a:t>сохраняет текст файла</a:t>
            </a:r>
            <a:br>
              <a:rPr lang="ru-RU" dirty="0" smtClean="0"/>
            </a:br>
            <a:r>
              <a:rPr lang="ru-RU" dirty="0" smtClean="0"/>
              <a:t>в хранилище настроек, используя имя файла в качестве ключа</a:t>
            </a:r>
          </a:p>
          <a:p>
            <a:r>
              <a:rPr lang="ru-RU" dirty="0" smtClean="0"/>
              <a:t>Если элемент существует, то он удаляется из хранилища и создаётся заново</a:t>
            </a:r>
          </a:p>
        </p:txBody>
      </p:sp>
      <p:sp>
        <p:nvSpPr>
          <p:cNvPr id="4" name="Rectangle 4"/>
          <p:cNvSpPr>
            <a:spLocks noChangeArrowheads="1"/>
          </p:cNvSpPr>
          <p:nvPr/>
        </p:nvSpPr>
        <p:spPr bwMode="invGray">
          <a:xfrm>
            <a:off x="494253" y="1132119"/>
            <a:ext cx="8388490" cy="2699652"/>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pPr>
              <a:spcBef>
                <a:spcPts val="575"/>
              </a:spcBef>
              <a:spcAft>
                <a:spcPts val="200"/>
              </a:spcAft>
              <a:tabLst>
                <a:tab pos="2430780" algn="l"/>
                <a:tab pos="2790825" algn="l"/>
              </a:tabLst>
            </a:pPr>
            <a:r>
              <a:rPr lang="en-GB" sz="2000" dirty="0">
                <a:solidFill>
                  <a:srgbClr val="0000FF"/>
                </a:solidFill>
                <a:latin typeface="Consolas"/>
                <a:ea typeface="Times New Roman"/>
              </a:rPr>
              <a:t>private</a:t>
            </a:r>
            <a:r>
              <a:rPr lang="en-GB" sz="2000" dirty="0">
                <a:solidFill>
                  <a:srgbClr val="000000"/>
                </a:solidFill>
                <a:latin typeface="Consolas"/>
                <a:ea typeface="Times New Roman"/>
              </a:rPr>
              <a:t> </a:t>
            </a:r>
            <a:r>
              <a:rPr lang="en-GB" sz="2000" dirty="0">
                <a:solidFill>
                  <a:srgbClr val="0000FF"/>
                </a:solidFill>
                <a:latin typeface="Consolas"/>
                <a:ea typeface="Times New Roman"/>
              </a:rPr>
              <a:t>void</a:t>
            </a:r>
            <a:r>
              <a:rPr lang="en-GB" sz="2000" dirty="0">
                <a:solidFill>
                  <a:srgbClr val="000000"/>
                </a:solidFill>
                <a:latin typeface="Consolas"/>
                <a:ea typeface="Times New Roman"/>
              </a:rPr>
              <a:t> </a:t>
            </a:r>
            <a:r>
              <a:rPr lang="en-GB" sz="2000" dirty="0" err="1">
                <a:solidFill>
                  <a:srgbClr val="000000"/>
                </a:solidFill>
                <a:latin typeface="Consolas"/>
                <a:ea typeface="Times New Roman"/>
              </a:rPr>
              <a:t>saveText</a:t>
            </a:r>
            <a:r>
              <a:rPr lang="en-GB" sz="2000" dirty="0">
                <a:solidFill>
                  <a:srgbClr val="000000"/>
                </a:solidFill>
                <a:latin typeface="Consolas"/>
                <a:ea typeface="Times New Roman"/>
              </a:rPr>
              <a:t>(</a:t>
            </a:r>
            <a:r>
              <a:rPr lang="en-GB" sz="2000" dirty="0">
                <a:solidFill>
                  <a:srgbClr val="0000FF"/>
                </a:solidFill>
                <a:latin typeface="Consolas"/>
                <a:ea typeface="Times New Roman"/>
              </a:rPr>
              <a:t>string</a:t>
            </a:r>
            <a:r>
              <a:rPr lang="en-GB" sz="2000" dirty="0">
                <a:solidFill>
                  <a:srgbClr val="000000"/>
                </a:solidFill>
                <a:latin typeface="Consolas"/>
                <a:ea typeface="Times New Roman"/>
              </a:rPr>
              <a:t> filename, </a:t>
            </a:r>
            <a:r>
              <a:rPr lang="en-GB" sz="2000" dirty="0" smtClean="0">
                <a:solidFill>
                  <a:srgbClr val="0000FF"/>
                </a:solidFill>
                <a:latin typeface="Consolas"/>
                <a:ea typeface="Times New Roman"/>
              </a:rPr>
              <a:t>string</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text)</a:t>
            </a:r>
            <a:br>
              <a:rPr lang="en-GB" sz="2000" dirty="0">
                <a:solidFill>
                  <a:srgbClr val="000000"/>
                </a:solidFill>
                <a:latin typeface="Consolas"/>
                <a:ea typeface="Times New Roman"/>
              </a:rPr>
            </a:b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err="1" smtClean="0">
                <a:solidFill>
                  <a:srgbClr val="2B91AF"/>
                </a:solidFill>
                <a:latin typeface="Consolas"/>
                <a:ea typeface="Times New Roman"/>
              </a:rPr>
              <a:t>IsolatedStorageSettings</a:t>
            </a:r>
            <a:r>
              <a:rPr lang="en-GB" sz="2000" dirty="0" smtClean="0">
                <a:solidFill>
                  <a:srgbClr val="000000"/>
                </a:solidFill>
                <a:latin typeface="Consolas"/>
                <a:ea typeface="Times New Roman"/>
              </a:rPr>
              <a:t> </a:t>
            </a:r>
            <a:r>
              <a:rPr lang="en-GB" sz="2000" dirty="0" err="1">
                <a:solidFill>
                  <a:srgbClr val="000000"/>
                </a:solidFill>
                <a:latin typeface="Consolas"/>
                <a:ea typeface="Times New Roman"/>
              </a:rPr>
              <a:t>isolatedStore</a:t>
            </a:r>
            <a:r>
              <a:rPr lang="en-GB" sz="2000" dirty="0">
                <a:solidFill>
                  <a:srgbClr val="000000"/>
                </a:solidFill>
                <a:latin typeface="Consolas"/>
                <a:ea typeface="Times New Roman"/>
              </a:rPr>
              <a:t> =</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smtClean="0">
                <a:solidFill>
                  <a:srgbClr val="000000"/>
                </a:solidFill>
                <a:latin typeface="Consolas"/>
                <a:ea typeface="Times New Roman"/>
              </a:rPr>
              <a:t>  </a:t>
            </a:r>
            <a:r>
              <a:rPr lang="en-GB" sz="2000" dirty="0" err="1" smtClean="0">
                <a:solidFill>
                  <a:srgbClr val="2B91AF"/>
                </a:solidFill>
                <a:latin typeface="Consolas"/>
                <a:ea typeface="Times New Roman"/>
              </a:rPr>
              <a:t>IsolatedStorageSettings</a:t>
            </a:r>
            <a:r>
              <a:rPr lang="en-GB" sz="2000" dirty="0" err="1" smtClean="0">
                <a:solidFill>
                  <a:srgbClr val="000000"/>
                </a:solidFill>
                <a:latin typeface="Consolas"/>
                <a:ea typeface="Times New Roman"/>
              </a:rPr>
              <a:t>.ApplicationSettings</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err="1" smtClean="0">
                <a:solidFill>
                  <a:srgbClr val="000000"/>
                </a:solidFill>
                <a:latin typeface="Consolas"/>
                <a:ea typeface="Times New Roman"/>
              </a:rPr>
              <a:t>isolatedStore.Remove</a:t>
            </a:r>
            <a:r>
              <a:rPr lang="en-GB" sz="2000" dirty="0" smtClean="0">
                <a:solidFill>
                  <a:srgbClr val="000000"/>
                </a:solidFill>
                <a:latin typeface="Consolas"/>
                <a:ea typeface="Times New Roman"/>
              </a:rPr>
              <a:t>(filename</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err="1" smtClean="0">
                <a:solidFill>
                  <a:srgbClr val="000000"/>
                </a:solidFill>
                <a:latin typeface="Consolas"/>
                <a:ea typeface="Times New Roman"/>
              </a:rPr>
              <a:t>isolatedStore.Add</a:t>
            </a:r>
            <a:r>
              <a:rPr lang="en-GB" sz="2000" dirty="0" smtClean="0">
                <a:solidFill>
                  <a:srgbClr val="000000"/>
                </a:solidFill>
                <a:latin typeface="Consolas"/>
                <a:ea typeface="Times New Roman"/>
              </a:rPr>
              <a:t>(filename</a:t>
            </a:r>
            <a:r>
              <a:rPr lang="en-GB" sz="2000" dirty="0">
                <a:solidFill>
                  <a:srgbClr val="000000"/>
                </a:solidFill>
                <a:latin typeface="Consolas"/>
                <a:ea typeface="Times New Roman"/>
              </a:rPr>
              <a:t>, text);</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err="1" smtClean="0">
                <a:solidFill>
                  <a:srgbClr val="000000"/>
                </a:solidFill>
                <a:latin typeface="Consolas"/>
                <a:ea typeface="Times New Roman"/>
              </a:rPr>
              <a:t>isolatedStore.Save</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a:t>
            </a:r>
            <a:endParaRPr lang="en-GB" sz="2000" dirty="0">
              <a:solidFill>
                <a:srgbClr val="000000"/>
              </a:solidFill>
              <a:effectLst/>
              <a:latin typeface="Consolas"/>
              <a:ea typeface="Times New Roman"/>
            </a:endParaRPr>
          </a:p>
        </p:txBody>
      </p:sp>
      <p:sp>
        <p:nvSpPr>
          <p:cNvPr id="5"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16</a:t>
            </a:fld>
            <a:endParaRPr lang="en-US" dirty="0"/>
          </a:p>
        </p:txBody>
      </p:sp>
    </p:spTree>
    <p:extLst>
      <p:ext uri="{BB962C8B-B14F-4D97-AF65-F5344CB8AC3E}">
        <p14:creationId xmlns:p14="http://schemas.microsoft.com/office/powerpoint/2010/main" val="319070313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Сохранение данных</a:t>
            </a:r>
            <a:endParaRPr lang="en-GB" dirty="0"/>
          </a:p>
        </p:txBody>
      </p:sp>
      <p:sp>
        <p:nvSpPr>
          <p:cNvPr id="3" name="Content Placeholder 2"/>
          <p:cNvSpPr>
            <a:spLocks noGrp="1"/>
          </p:cNvSpPr>
          <p:nvPr>
            <p:ph idx="1"/>
          </p:nvPr>
        </p:nvSpPr>
        <p:spPr>
          <a:xfrm>
            <a:off x="380770" y="1371600"/>
            <a:ext cx="8363938" cy="3711785"/>
          </a:xfrm>
        </p:spPr>
        <p:txBody>
          <a:bodyPr/>
          <a:lstStyle/>
          <a:p>
            <a:r>
              <a:rPr lang="ru-RU" dirty="0" smtClean="0"/>
              <a:t>Можно сохранять любые объекты, а</a:t>
            </a:r>
            <a:br>
              <a:rPr lang="ru-RU" dirty="0" smtClean="0"/>
            </a:br>
            <a:r>
              <a:rPr lang="ru-RU" dirty="0" smtClean="0"/>
              <a:t>не только строковые</a:t>
            </a:r>
          </a:p>
          <a:p>
            <a:r>
              <a:rPr lang="ru-RU" dirty="0" smtClean="0"/>
              <a:t>Каждый объект должен иметь уникальное имя</a:t>
            </a:r>
          </a:p>
          <a:p>
            <a:r>
              <a:rPr lang="ru-RU" dirty="0" smtClean="0"/>
              <a:t>Программа должна вызывать метод </a:t>
            </a:r>
            <a:r>
              <a:rPr lang="en-GB" dirty="0" smtClean="0">
                <a:latin typeface="Consolas" pitchFamily="49" charset="0"/>
                <a:cs typeface="Consolas" pitchFamily="49" charset="0"/>
              </a:rPr>
              <a:t>Save</a:t>
            </a:r>
            <a:r>
              <a:rPr lang="en-GB" dirty="0" smtClean="0"/>
              <a:t> </a:t>
            </a:r>
            <a:r>
              <a:rPr lang="ru-RU" dirty="0" smtClean="0"/>
              <a:t>для внесения сделанных изменений</a:t>
            </a:r>
            <a:br>
              <a:rPr lang="ru-RU" dirty="0" smtClean="0"/>
            </a:br>
            <a:r>
              <a:rPr lang="ru-RU" dirty="0" smtClean="0"/>
              <a:t>в хранилище</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17</a:t>
            </a:fld>
            <a:endParaRPr lang="en-US" dirty="0"/>
          </a:p>
        </p:txBody>
      </p:sp>
    </p:spTree>
    <p:extLst>
      <p:ext uri="{BB962C8B-B14F-4D97-AF65-F5344CB8AC3E}">
        <p14:creationId xmlns:p14="http://schemas.microsoft.com/office/powerpoint/2010/main" val="89973609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Чтение данных из хранилища</a:t>
            </a:r>
            <a:endParaRPr lang="en-GB" dirty="0"/>
          </a:p>
        </p:txBody>
      </p:sp>
      <p:sp>
        <p:nvSpPr>
          <p:cNvPr id="3" name="Content Placeholder 2"/>
          <p:cNvSpPr>
            <a:spLocks noGrp="1"/>
          </p:cNvSpPr>
          <p:nvPr>
            <p:ph idx="1"/>
          </p:nvPr>
        </p:nvSpPr>
        <p:spPr>
          <a:xfrm>
            <a:off x="380770" y="1371600"/>
            <a:ext cx="8363938" cy="4708981"/>
          </a:xfrm>
        </p:spPr>
        <p:txBody>
          <a:bodyPr/>
          <a:lstStyle/>
          <a:p>
            <a:r>
              <a:rPr lang="ru-RU" dirty="0" smtClean="0"/>
              <a:t>Для чтения сохранённых настроек требуется указать ключ записи, которую необходимо считать</a:t>
            </a:r>
          </a:p>
          <a:p>
            <a:r>
              <a:rPr lang="ru-RU" dirty="0" smtClean="0"/>
              <a:t>Считываемое значение возвращается</a:t>
            </a:r>
            <a:br>
              <a:rPr lang="ru-RU" dirty="0" smtClean="0"/>
            </a:br>
            <a:r>
              <a:rPr lang="ru-RU" dirty="0" smtClean="0"/>
              <a:t>в виде ссылки на объект, который нужно привести к нужному типу</a:t>
            </a:r>
            <a:endParaRPr lang="en-GB" dirty="0" smtClean="0"/>
          </a:p>
          <a:p>
            <a:r>
              <a:rPr lang="ru-RU" dirty="0" smtClean="0"/>
              <a:t>Класс для работы с хранилищем настроек не содержит метод</a:t>
            </a:r>
            <a:r>
              <a:rPr lang="en-GB" dirty="0" smtClean="0"/>
              <a:t> </a:t>
            </a:r>
            <a:r>
              <a:rPr lang="en-GB" dirty="0" err="1" smtClean="0">
                <a:latin typeface="Consolas" pitchFamily="49" charset="0"/>
                <a:cs typeface="Consolas" pitchFamily="49" charset="0"/>
              </a:rPr>
              <a:t>ContainsKey</a:t>
            </a:r>
            <a:r>
              <a:rPr lang="ru-RU" dirty="0"/>
              <a:t/>
            </a:r>
            <a:br>
              <a:rPr lang="ru-RU" dirty="0"/>
            </a:br>
            <a:r>
              <a:rPr lang="ru-RU" dirty="0" smtClean="0"/>
              <a:t>для проверки существования записи</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18</a:t>
            </a:fld>
            <a:endParaRPr lang="en-US" dirty="0"/>
          </a:p>
        </p:txBody>
      </p:sp>
    </p:spTree>
    <p:extLst>
      <p:ext uri="{BB962C8B-B14F-4D97-AF65-F5344CB8AC3E}">
        <p14:creationId xmlns:p14="http://schemas.microsoft.com/office/powerpoint/2010/main" val="362155619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Загрузка данных из хранилища</a:t>
            </a:r>
            <a:endParaRPr lang="en-GB" dirty="0"/>
          </a:p>
        </p:txBody>
      </p:sp>
      <p:sp>
        <p:nvSpPr>
          <p:cNvPr id="4" name="Rectangle 4"/>
          <p:cNvSpPr>
            <a:spLocks noChangeArrowheads="1"/>
          </p:cNvSpPr>
          <p:nvPr/>
        </p:nvSpPr>
        <p:spPr bwMode="invGray">
          <a:xfrm>
            <a:off x="494253" y="1132118"/>
            <a:ext cx="8519118" cy="4296225"/>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pPr marL="87313">
              <a:spcBef>
                <a:spcPts val="575"/>
              </a:spcBef>
              <a:spcAft>
                <a:spcPts val="200"/>
              </a:spcAft>
              <a:tabLst>
                <a:tab pos="2430780" algn="l"/>
                <a:tab pos="2790825" algn="l"/>
              </a:tabLst>
            </a:pPr>
            <a:r>
              <a:rPr lang="en-GB" sz="2000" dirty="0">
                <a:solidFill>
                  <a:srgbClr val="0000FF"/>
                </a:solidFill>
                <a:latin typeface="Consolas"/>
                <a:ea typeface="Times New Roman"/>
              </a:rPr>
              <a:t>private</a:t>
            </a:r>
            <a:r>
              <a:rPr lang="en-GB" sz="2000" dirty="0">
                <a:solidFill>
                  <a:srgbClr val="000000"/>
                </a:solidFill>
                <a:latin typeface="Consolas"/>
                <a:ea typeface="Times New Roman"/>
              </a:rPr>
              <a:t> </a:t>
            </a:r>
            <a:r>
              <a:rPr lang="en-GB" sz="2000" dirty="0">
                <a:solidFill>
                  <a:srgbClr val="0000FF"/>
                </a:solidFill>
                <a:latin typeface="Consolas"/>
                <a:ea typeface="Times New Roman"/>
              </a:rPr>
              <a:t>bool</a:t>
            </a:r>
            <a:r>
              <a:rPr lang="en-GB" sz="2000" dirty="0">
                <a:solidFill>
                  <a:srgbClr val="000000"/>
                </a:solidFill>
                <a:latin typeface="Consolas"/>
                <a:ea typeface="Times New Roman"/>
              </a:rPr>
              <a:t> </a:t>
            </a:r>
            <a:r>
              <a:rPr lang="en-GB" sz="2000" dirty="0" err="1">
                <a:solidFill>
                  <a:srgbClr val="000000"/>
                </a:solidFill>
                <a:latin typeface="Consolas"/>
                <a:ea typeface="Times New Roman"/>
              </a:rPr>
              <a:t>loadText</a:t>
            </a:r>
            <a:r>
              <a:rPr lang="en-GB" sz="2000" dirty="0">
                <a:solidFill>
                  <a:srgbClr val="000000"/>
                </a:solidFill>
                <a:latin typeface="Consolas"/>
                <a:ea typeface="Times New Roman"/>
              </a:rPr>
              <a:t>(</a:t>
            </a:r>
            <a:r>
              <a:rPr lang="en-GB" sz="2000" dirty="0">
                <a:solidFill>
                  <a:srgbClr val="0000FF"/>
                </a:solidFill>
                <a:latin typeface="Consolas"/>
                <a:ea typeface="Times New Roman"/>
              </a:rPr>
              <a:t>string</a:t>
            </a:r>
            <a:r>
              <a:rPr lang="en-GB" sz="2000" dirty="0">
                <a:solidFill>
                  <a:srgbClr val="000000"/>
                </a:solidFill>
                <a:latin typeface="Consolas"/>
                <a:ea typeface="Times New Roman"/>
              </a:rPr>
              <a:t> filename, </a:t>
            </a:r>
            <a:r>
              <a:rPr lang="en-GB" sz="2000" dirty="0" smtClean="0">
                <a:solidFill>
                  <a:srgbClr val="000000"/>
                </a:solidFill>
                <a:latin typeface="Consolas"/>
                <a:ea typeface="Times New Roman"/>
              </a:rPr>
              <a:t/>
            </a:r>
            <a:br>
              <a:rPr lang="en-GB" sz="2000" dirty="0" smtClean="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smtClean="0">
                <a:solidFill>
                  <a:srgbClr val="0000FF"/>
                </a:solidFill>
                <a:latin typeface="Consolas"/>
                <a:ea typeface="Times New Roman"/>
              </a:rPr>
              <a:t>out</a:t>
            </a:r>
            <a:r>
              <a:rPr lang="en-GB" sz="2000" dirty="0" smtClean="0">
                <a:solidFill>
                  <a:srgbClr val="000000"/>
                </a:solidFill>
                <a:latin typeface="Consolas"/>
                <a:ea typeface="Times New Roman"/>
              </a:rPr>
              <a:t> </a:t>
            </a:r>
            <a:r>
              <a:rPr lang="en-GB" sz="2000" dirty="0">
                <a:solidFill>
                  <a:srgbClr val="0000FF"/>
                </a:solidFill>
                <a:latin typeface="Consolas"/>
                <a:ea typeface="Times New Roman"/>
              </a:rPr>
              <a:t>string</a:t>
            </a:r>
            <a:r>
              <a:rPr lang="en-GB" sz="2000" dirty="0">
                <a:solidFill>
                  <a:srgbClr val="000000"/>
                </a:solidFill>
                <a:latin typeface="Consolas"/>
                <a:ea typeface="Times New Roman"/>
              </a:rPr>
              <a:t> result</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err="1" smtClean="0">
                <a:solidFill>
                  <a:srgbClr val="2B91AF"/>
                </a:solidFill>
                <a:latin typeface="Consolas"/>
                <a:ea typeface="Times New Roman"/>
              </a:rPr>
              <a:t>IsolatedStorageSettings</a:t>
            </a:r>
            <a:r>
              <a:rPr lang="en-GB" sz="2000" dirty="0" smtClean="0">
                <a:solidFill>
                  <a:srgbClr val="000000"/>
                </a:solidFill>
                <a:latin typeface="Consolas"/>
                <a:ea typeface="Times New Roman"/>
              </a:rPr>
              <a:t> </a:t>
            </a:r>
            <a:r>
              <a:rPr lang="en-GB" sz="2000" dirty="0" err="1">
                <a:solidFill>
                  <a:srgbClr val="000000"/>
                </a:solidFill>
                <a:latin typeface="Consolas"/>
                <a:ea typeface="Times New Roman"/>
              </a:rPr>
              <a:t>isolatedStore</a:t>
            </a:r>
            <a:r>
              <a:rPr lang="en-GB" sz="2000" dirty="0">
                <a:solidFill>
                  <a:srgbClr val="000000"/>
                </a:solidFill>
                <a:latin typeface="Consolas"/>
                <a:ea typeface="Times New Roman"/>
              </a:rPr>
              <a:t> = </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err="1" smtClean="0">
                <a:solidFill>
                  <a:srgbClr val="2B91AF"/>
                </a:solidFill>
                <a:latin typeface="Consolas"/>
                <a:ea typeface="Times New Roman"/>
              </a:rPr>
              <a:t>IsolatedStorageSettings</a:t>
            </a:r>
            <a:r>
              <a:rPr lang="en-GB" sz="2000" dirty="0" err="1" smtClean="0">
                <a:solidFill>
                  <a:srgbClr val="000000"/>
                </a:solidFill>
                <a:latin typeface="Consolas"/>
                <a:ea typeface="Times New Roman"/>
              </a:rPr>
              <a:t>.ApplicationSettings</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result = </a:t>
            </a:r>
            <a:r>
              <a:rPr lang="en-GB" sz="2000" dirty="0">
                <a:solidFill>
                  <a:srgbClr val="A31515"/>
                </a:solidFill>
                <a:latin typeface="Consolas"/>
                <a:ea typeface="Times New Roman"/>
              </a:rPr>
              <a:t>""</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smtClean="0">
                <a:solidFill>
                  <a:srgbClr val="0000FF"/>
                </a:solidFill>
                <a:latin typeface="Consolas"/>
                <a:ea typeface="Times New Roman"/>
              </a:rPr>
              <a:t>try </a:t>
            </a:r>
            <a:r>
              <a:rPr lang="en-GB" sz="2000" dirty="0" smtClean="0">
                <a:solidFill>
                  <a:srgbClr val="000000"/>
                </a:solidFill>
                <a:latin typeface="Consolas"/>
                <a:ea typeface="Times New Roman"/>
              </a:rPr>
              <a:t>{</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result = (</a:t>
            </a:r>
            <a:r>
              <a:rPr lang="en-GB" sz="2000" dirty="0">
                <a:solidFill>
                  <a:srgbClr val="0000FF"/>
                </a:solidFill>
                <a:latin typeface="Consolas"/>
                <a:ea typeface="Times New Roman"/>
              </a:rPr>
              <a:t>string</a:t>
            </a:r>
            <a:r>
              <a:rPr lang="en-GB" sz="2000" dirty="0">
                <a:solidFill>
                  <a:srgbClr val="000000"/>
                </a:solidFill>
                <a:latin typeface="Consolas"/>
                <a:ea typeface="Times New Roman"/>
              </a:rPr>
              <a:t>)</a:t>
            </a:r>
            <a:r>
              <a:rPr lang="en-GB" sz="2000" dirty="0" err="1">
                <a:solidFill>
                  <a:srgbClr val="000000"/>
                </a:solidFill>
                <a:latin typeface="Consolas"/>
                <a:ea typeface="Times New Roman"/>
              </a:rPr>
              <a:t>isolatedStore</a:t>
            </a:r>
            <a:r>
              <a:rPr lang="en-GB" sz="2000" dirty="0">
                <a:solidFill>
                  <a:srgbClr val="000000"/>
                </a:solidFill>
                <a:latin typeface="Consolas"/>
                <a:ea typeface="Times New Roman"/>
              </a:rPr>
              <a:t>[filename];</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smtClean="0">
                <a:solidFill>
                  <a:srgbClr val="0000FF"/>
                </a:solidFill>
                <a:latin typeface="Consolas"/>
                <a:ea typeface="Times New Roman"/>
              </a:rPr>
              <a:t>catch </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a:solidFill>
                  <a:srgbClr val="0000FF"/>
                </a:solidFill>
                <a:latin typeface="Consolas"/>
                <a:ea typeface="Times New Roman"/>
              </a:rPr>
              <a:t>return</a:t>
            </a:r>
            <a:r>
              <a:rPr lang="en-GB" sz="2000" dirty="0">
                <a:solidFill>
                  <a:srgbClr val="000000"/>
                </a:solidFill>
                <a:latin typeface="Consolas"/>
                <a:ea typeface="Times New Roman"/>
              </a:rPr>
              <a:t> </a:t>
            </a:r>
            <a:r>
              <a:rPr lang="en-GB" sz="2000" dirty="0">
                <a:solidFill>
                  <a:srgbClr val="0000FF"/>
                </a:solidFill>
                <a:latin typeface="Consolas"/>
                <a:ea typeface="Times New Roman"/>
              </a:rPr>
              <a:t>false</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a:solidFill>
                  <a:srgbClr val="0000FF"/>
                </a:solidFill>
                <a:latin typeface="Consolas"/>
                <a:ea typeface="Times New Roman"/>
              </a:rPr>
              <a:t>return</a:t>
            </a:r>
            <a:r>
              <a:rPr lang="en-GB" sz="2000" dirty="0">
                <a:solidFill>
                  <a:srgbClr val="000000"/>
                </a:solidFill>
                <a:latin typeface="Consolas"/>
                <a:ea typeface="Times New Roman"/>
              </a:rPr>
              <a:t> </a:t>
            </a:r>
            <a:r>
              <a:rPr lang="en-GB" sz="2000" dirty="0">
                <a:solidFill>
                  <a:srgbClr val="0000FF"/>
                </a:solidFill>
                <a:latin typeface="Consolas"/>
                <a:ea typeface="Times New Roman"/>
              </a:rPr>
              <a:t>true</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a:t>
            </a:r>
            <a:endParaRPr lang="en-GB" sz="2000" dirty="0">
              <a:solidFill>
                <a:srgbClr val="000000"/>
              </a:solidFill>
              <a:effectLst/>
              <a:latin typeface="Consolas"/>
              <a:ea typeface="Times New Roman"/>
            </a:endParaRPr>
          </a:p>
        </p:txBody>
      </p:sp>
      <p:sp>
        <p:nvSpPr>
          <p:cNvPr id="5"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19</a:t>
            </a:fld>
            <a:endParaRPr lang="en-US" dirty="0"/>
          </a:p>
        </p:txBody>
      </p:sp>
    </p:spTree>
    <p:extLst>
      <p:ext uri="{BB962C8B-B14F-4D97-AF65-F5344CB8AC3E}">
        <p14:creationId xmlns:p14="http://schemas.microsoft.com/office/powerpoint/2010/main" val="203763748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ru-RU" dirty="0" smtClean="0"/>
              <a:t>Раздел</a:t>
            </a:r>
            <a:r>
              <a:rPr lang="en-GB" dirty="0" smtClean="0"/>
              <a:t> 5.1</a:t>
            </a:r>
            <a:endParaRPr lang="en-GB" dirty="0"/>
          </a:p>
        </p:txBody>
      </p:sp>
      <p:sp>
        <p:nvSpPr>
          <p:cNvPr id="4" name="Text Placeholder 3"/>
          <p:cNvSpPr>
            <a:spLocks noGrp="1"/>
          </p:cNvSpPr>
          <p:nvPr>
            <p:ph type="body" sz="quarter" idx="10"/>
          </p:nvPr>
        </p:nvSpPr>
        <p:spPr/>
        <p:txBody>
          <a:bodyPr/>
          <a:lstStyle/>
          <a:p>
            <a:endParaRPr lang="en-GB"/>
          </a:p>
        </p:txBody>
      </p:sp>
      <p:sp>
        <p:nvSpPr>
          <p:cNvPr id="5" name="Text Placeholder 4"/>
          <p:cNvSpPr>
            <a:spLocks noGrp="1"/>
          </p:cNvSpPr>
          <p:nvPr>
            <p:ph type="body" sz="quarter" idx="11"/>
          </p:nvPr>
        </p:nvSpPr>
        <p:spPr/>
        <p:txBody>
          <a:bodyPr/>
          <a:lstStyle/>
          <a:p>
            <a:endParaRPr lang="en-GB"/>
          </a:p>
        </p:txBody>
      </p:sp>
      <p:sp>
        <p:nvSpPr>
          <p:cNvPr id="2" name="Title 1"/>
          <p:cNvSpPr>
            <a:spLocks noGrp="1"/>
          </p:cNvSpPr>
          <p:nvPr>
            <p:ph type="ctrTitle"/>
          </p:nvPr>
        </p:nvSpPr>
        <p:spPr/>
        <p:txBody>
          <a:bodyPr/>
          <a:lstStyle/>
          <a:p>
            <a:r>
              <a:rPr lang="ru-RU" dirty="0"/>
              <a:t>Хранилище данных </a:t>
            </a:r>
            <a:r>
              <a:rPr lang="en-US" dirty="0"/>
              <a:t>Windows Phone</a:t>
            </a:r>
            <a:endParaRPr lang="en-GB" dirty="0"/>
          </a:p>
        </p:txBody>
      </p:sp>
      <p:sp>
        <p:nvSpPr>
          <p:cNvPr id="6" name="Text Placeholder 5"/>
          <p:cNvSpPr>
            <a:spLocks noGrp="1"/>
          </p:cNvSpPr>
          <p:nvPr>
            <p:ph type="body" sz="quarter" idx="12"/>
          </p:nvPr>
        </p:nvSpPr>
        <p:spPr/>
        <p:txBody>
          <a:bodyPr/>
          <a:lstStyle/>
          <a:p>
            <a:endParaRPr lang="en-GB"/>
          </a:p>
        </p:txBody>
      </p:sp>
      <p:sp>
        <p:nvSpPr>
          <p:cNvPr id="7" name="Slide Number Placeholder 3"/>
          <p:cNvSpPr txBox="1">
            <a:spLocks/>
          </p:cNvSpPr>
          <p:nvPr/>
        </p:nvSpPr>
        <p:spPr>
          <a:xfrm>
            <a:off x="-1" y="6420022"/>
            <a:ext cx="550863" cy="228600"/>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buClr>
                <a:schemeClr val="tx1"/>
              </a:buClr>
              <a:buSzPct val="100000"/>
              <a:buFontTx/>
              <a:buNone/>
              <a:defRPr sz="2100" kern="1200" spc="-150">
                <a:gradFill>
                  <a:gsLst>
                    <a:gs pos="0">
                      <a:srgbClr val="737373"/>
                    </a:gs>
                    <a:gs pos="86000">
                      <a:srgbClr val="737373"/>
                    </a:gs>
                  </a:gsLst>
                  <a:lin ang="5400000" scaled="0"/>
                </a:gradFill>
                <a:latin typeface="Segoe Light" pitchFamily="34" charset="0"/>
                <a:ea typeface="+mn-ea"/>
                <a:cs typeface="+mn-cs"/>
              </a:defRPr>
            </a:lvl1pPr>
            <a:lvl2pPr marL="744538" indent="-284163" algn="l" defTabSz="914363" rtl="0" eaLnBrk="1" latinLnBrk="0" hangingPunct="1">
              <a:lnSpc>
                <a:spcPct val="90000"/>
              </a:lnSpc>
              <a:spcBef>
                <a:spcPct val="20000"/>
              </a:spcBef>
              <a:buClr>
                <a:schemeClr val="tx1"/>
              </a:buClr>
              <a:buSzPct val="100000"/>
              <a:buFont typeface="Wingdings" pitchFamily="2" charset="2"/>
              <a:buChar char="§"/>
              <a:defRPr sz="3200" kern="1200" spc="-150">
                <a:gradFill>
                  <a:gsLst>
                    <a:gs pos="0">
                      <a:srgbClr val="737373"/>
                    </a:gs>
                    <a:gs pos="86000">
                      <a:srgbClr val="737373"/>
                    </a:gs>
                  </a:gsLst>
                  <a:lin ang="5400000" scaled="0"/>
                </a:gradFill>
                <a:latin typeface="Segoe Light" pitchFamily="34" charset="0"/>
                <a:ea typeface="+mn-ea"/>
                <a:cs typeface="+mn-cs"/>
              </a:defRPr>
            </a:lvl2pPr>
            <a:lvl3pPr marL="1143000" indent="-287338" algn="l" defTabSz="914363" rtl="0" eaLnBrk="1" latinLnBrk="0" hangingPunct="1">
              <a:lnSpc>
                <a:spcPct val="90000"/>
              </a:lnSpc>
              <a:spcBef>
                <a:spcPct val="20000"/>
              </a:spcBef>
              <a:buClr>
                <a:schemeClr val="tx1"/>
              </a:buClr>
              <a:buSzPct val="100000"/>
              <a:buFont typeface="Wingdings" pitchFamily="2" charset="2"/>
              <a:buChar char="§"/>
              <a:defRPr sz="2400" kern="1200" spc="-150">
                <a:gradFill>
                  <a:gsLst>
                    <a:gs pos="0">
                      <a:srgbClr val="737373"/>
                    </a:gs>
                    <a:gs pos="86000">
                      <a:srgbClr val="737373"/>
                    </a:gs>
                  </a:gsLst>
                  <a:lin ang="5400000" scaled="0"/>
                </a:gradFill>
                <a:latin typeface="Segoe Light" pitchFamily="34" charset="0"/>
                <a:ea typeface="+mn-ea"/>
                <a:cs typeface="+mn-cs"/>
              </a:defRPr>
            </a:lvl3pPr>
            <a:lvl4pPr marL="1490663" indent="-231775"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4pPr>
            <a:lvl5pPr marL="1828800" indent="-223838"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271031BA-9959-4FE2-909F-37D65262A7B4}" type="slidenum">
              <a:rPr lang="en-US" smtClean="0"/>
              <a:pPr/>
              <a:t>2</a:t>
            </a:fld>
            <a:endParaRPr lang="en-US" dirty="0"/>
          </a:p>
        </p:txBody>
      </p:sp>
    </p:spTree>
    <p:extLst>
      <p:ext uri="{BB962C8B-B14F-4D97-AF65-F5344CB8AC3E}">
        <p14:creationId xmlns:p14="http://schemas.microsoft.com/office/powerpoint/2010/main" val="2548083246"/>
      </p:ext>
    </p:extLst>
  </p:cSld>
  <p:clrMapOvr>
    <a:masterClrMapping/>
  </p:clrMapOvr>
  <p:transition spd="slow">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Управление загрузкой</a:t>
            </a:r>
            <a:endParaRPr lang="en-GB" dirty="0"/>
          </a:p>
        </p:txBody>
      </p:sp>
      <p:sp>
        <p:nvSpPr>
          <p:cNvPr id="3" name="Content Placeholder 2"/>
          <p:cNvSpPr>
            <a:spLocks noGrp="1"/>
          </p:cNvSpPr>
          <p:nvPr>
            <p:ph idx="1"/>
          </p:nvPr>
        </p:nvSpPr>
        <p:spPr>
          <a:xfrm>
            <a:off x="380770" y="3831775"/>
            <a:ext cx="8363938" cy="2603790"/>
          </a:xfrm>
        </p:spPr>
        <p:txBody>
          <a:bodyPr/>
          <a:lstStyle/>
          <a:p>
            <a:r>
              <a:rPr lang="ru-RU" dirty="0" smtClean="0"/>
              <a:t>Поскольку нельзя определить, существует ли нужная запись, необходимо предусмотреть перехват исключения</a:t>
            </a:r>
          </a:p>
          <a:p>
            <a:r>
              <a:rPr lang="ru-RU" dirty="0" smtClean="0"/>
              <a:t>Метод</a:t>
            </a:r>
            <a:r>
              <a:rPr lang="en-GB" dirty="0" smtClean="0"/>
              <a:t> </a:t>
            </a:r>
            <a:r>
              <a:rPr lang="en-GB" dirty="0" err="1" smtClean="0">
                <a:latin typeface="Consolas" pitchFamily="49" charset="0"/>
                <a:cs typeface="Consolas" pitchFamily="49" charset="0"/>
              </a:rPr>
              <a:t>loatText</a:t>
            </a:r>
            <a:r>
              <a:rPr lang="en-GB" dirty="0" smtClean="0"/>
              <a:t> </a:t>
            </a:r>
            <a:r>
              <a:rPr lang="ru-RU" dirty="0" smtClean="0"/>
              <a:t>возвращает значение </a:t>
            </a:r>
            <a:r>
              <a:rPr lang="en-GB" dirty="0" smtClean="0">
                <a:latin typeface="Consolas" pitchFamily="49" charset="0"/>
                <a:cs typeface="Consolas" pitchFamily="49" charset="0"/>
              </a:rPr>
              <a:t>false</a:t>
            </a:r>
            <a:r>
              <a:rPr lang="ru-RU" dirty="0" smtClean="0"/>
              <a:t>, если загрузка не выполнилась</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20</a:t>
            </a:fld>
            <a:endParaRPr lang="en-US" dirty="0"/>
          </a:p>
        </p:txBody>
      </p:sp>
      <p:sp>
        <p:nvSpPr>
          <p:cNvPr id="5" name="Rectangle 4"/>
          <p:cNvSpPr>
            <a:spLocks noChangeArrowheads="1"/>
          </p:cNvSpPr>
          <p:nvPr/>
        </p:nvSpPr>
        <p:spPr bwMode="invGray">
          <a:xfrm>
            <a:off x="494253" y="1132119"/>
            <a:ext cx="8388490" cy="2510967"/>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pPr marL="87313">
              <a:spcBef>
                <a:spcPts val="575"/>
              </a:spcBef>
              <a:spcAft>
                <a:spcPts val="200"/>
              </a:spcAft>
              <a:tabLst>
                <a:tab pos="2430780" algn="l"/>
                <a:tab pos="2790825" algn="l"/>
              </a:tabLst>
            </a:pPr>
            <a:r>
              <a:rPr lang="en-GB" sz="2000" dirty="0" smtClean="0">
                <a:solidFill>
                  <a:srgbClr val="000000"/>
                </a:solidFill>
                <a:latin typeface="Consolas"/>
                <a:ea typeface="Times New Roman"/>
              </a:rPr>
              <a:t>result </a:t>
            </a:r>
            <a:r>
              <a:rPr lang="en-GB" sz="2000" dirty="0">
                <a:solidFill>
                  <a:srgbClr val="000000"/>
                </a:solidFill>
                <a:latin typeface="Consolas"/>
                <a:ea typeface="Times New Roman"/>
              </a:rPr>
              <a:t>= </a:t>
            </a:r>
            <a:r>
              <a:rPr lang="en-GB" sz="2000" dirty="0">
                <a:solidFill>
                  <a:srgbClr val="A31515"/>
                </a:solidFill>
                <a:latin typeface="Consolas"/>
                <a:ea typeface="Times New Roman"/>
              </a:rPr>
              <a:t>""</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smtClean="0">
                <a:solidFill>
                  <a:srgbClr val="0000FF"/>
                </a:solidFill>
                <a:latin typeface="Consolas"/>
                <a:ea typeface="Times New Roman"/>
              </a:rPr>
              <a:t>try </a:t>
            </a:r>
            <a:r>
              <a:rPr lang="en-GB" sz="2000" dirty="0" smtClean="0">
                <a:solidFill>
                  <a:srgbClr val="000000"/>
                </a:solidFill>
                <a:latin typeface="Consolas"/>
                <a:ea typeface="Times New Roman"/>
              </a:rPr>
              <a:t>{</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result = (</a:t>
            </a:r>
            <a:r>
              <a:rPr lang="en-GB" sz="2000" dirty="0">
                <a:solidFill>
                  <a:srgbClr val="0000FF"/>
                </a:solidFill>
                <a:latin typeface="Consolas"/>
                <a:ea typeface="Times New Roman"/>
              </a:rPr>
              <a:t>string</a:t>
            </a:r>
            <a:r>
              <a:rPr lang="en-GB" sz="2000" dirty="0" smtClean="0">
                <a:solidFill>
                  <a:srgbClr val="000000"/>
                </a:solidFill>
                <a:latin typeface="Consolas"/>
                <a:ea typeface="Times New Roman"/>
              </a:rPr>
              <a:t>) </a:t>
            </a:r>
            <a:r>
              <a:rPr lang="en-GB" sz="2000" dirty="0" err="1" smtClean="0">
                <a:solidFill>
                  <a:srgbClr val="000000"/>
                </a:solidFill>
                <a:latin typeface="Consolas"/>
                <a:ea typeface="Times New Roman"/>
              </a:rPr>
              <a:t>isolatedStore</a:t>
            </a:r>
            <a:r>
              <a:rPr lang="en-GB" sz="2000" dirty="0" smtClean="0">
                <a:solidFill>
                  <a:srgbClr val="000000"/>
                </a:solidFill>
                <a:latin typeface="Consolas"/>
                <a:ea typeface="Times New Roman"/>
              </a:rPr>
              <a:t>[filename</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smtClean="0">
                <a:solidFill>
                  <a:srgbClr val="0000FF"/>
                </a:solidFill>
                <a:latin typeface="Consolas"/>
                <a:ea typeface="Times New Roman"/>
              </a:rPr>
              <a:t>catch </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a:solidFill>
                  <a:srgbClr val="0000FF"/>
                </a:solidFill>
                <a:latin typeface="Consolas"/>
                <a:ea typeface="Times New Roman"/>
              </a:rPr>
              <a:t>return</a:t>
            </a:r>
            <a:r>
              <a:rPr lang="en-GB" sz="2000" dirty="0">
                <a:solidFill>
                  <a:srgbClr val="000000"/>
                </a:solidFill>
                <a:latin typeface="Consolas"/>
                <a:ea typeface="Times New Roman"/>
              </a:rPr>
              <a:t> </a:t>
            </a:r>
            <a:r>
              <a:rPr lang="en-GB" sz="2000" dirty="0">
                <a:solidFill>
                  <a:srgbClr val="0000FF"/>
                </a:solidFill>
                <a:latin typeface="Consolas"/>
                <a:ea typeface="Times New Roman"/>
              </a:rPr>
              <a:t>false</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a:t>
            </a:r>
            <a:r>
              <a:rPr lang="en-GB" sz="2000" dirty="0">
                <a:solidFill>
                  <a:srgbClr val="000000"/>
                </a:solidFill>
                <a:latin typeface="Consolas"/>
                <a:ea typeface="Times New Roman"/>
              </a:rPr>
              <a:t/>
            </a:r>
            <a:br>
              <a:rPr lang="en-GB" sz="2000" dirty="0">
                <a:solidFill>
                  <a:srgbClr val="000000"/>
                </a:solidFill>
                <a:latin typeface="Consolas"/>
                <a:ea typeface="Times New Roman"/>
              </a:rPr>
            </a:br>
            <a:endParaRPr lang="en-GB" sz="2000" dirty="0">
              <a:solidFill>
                <a:srgbClr val="000000"/>
              </a:solidFill>
              <a:effectLst/>
              <a:latin typeface="Consolas"/>
              <a:ea typeface="Times New Roman"/>
            </a:endParaRPr>
          </a:p>
        </p:txBody>
      </p:sp>
    </p:spTree>
    <p:extLst>
      <p:ext uri="{BB962C8B-B14F-4D97-AF65-F5344CB8AC3E}">
        <p14:creationId xmlns:p14="http://schemas.microsoft.com/office/powerpoint/2010/main" val="175196687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ru-RU" dirty="0" smtClean="0"/>
              <a:t>Краткие итоги</a:t>
            </a:r>
            <a:endParaRPr lang="en-GB" dirty="0"/>
          </a:p>
        </p:txBody>
      </p:sp>
      <p:sp>
        <p:nvSpPr>
          <p:cNvPr id="37891" name="Content Placeholder 2"/>
          <p:cNvSpPr>
            <a:spLocks noGrp="1"/>
          </p:cNvSpPr>
          <p:nvPr>
            <p:ph idx="1"/>
          </p:nvPr>
        </p:nvSpPr>
        <p:spPr>
          <a:xfrm>
            <a:off x="380770" y="1371600"/>
            <a:ext cx="8363938" cy="4210383"/>
          </a:xfrm>
        </p:spPr>
        <p:txBody>
          <a:bodyPr/>
          <a:lstStyle/>
          <a:p>
            <a:r>
              <a:rPr lang="en-GB" dirty="0" smtClean="0"/>
              <a:t>Windows Phone </a:t>
            </a:r>
            <a:r>
              <a:rPr lang="ru-RU" dirty="0" smtClean="0"/>
              <a:t>предоставляет приложениям</a:t>
            </a:r>
            <a:r>
              <a:rPr lang="en-GB" dirty="0" smtClean="0"/>
              <a:t> </a:t>
            </a:r>
            <a:r>
              <a:rPr lang="ru-RU" dirty="0" smtClean="0"/>
              <a:t>локальное</a:t>
            </a:r>
            <a:r>
              <a:rPr lang="en-GB" dirty="0" smtClean="0"/>
              <a:t> </a:t>
            </a:r>
            <a:r>
              <a:rPr lang="ru-RU" dirty="0" smtClean="0"/>
              <a:t>хранилище</a:t>
            </a:r>
            <a:endParaRPr lang="en-GB" dirty="0" smtClean="0"/>
          </a:p>
          <a:p>
            <a:r>
              <a:rPr lang="ru-RU" dirty="0" smtClean="0"/>
              <a:t>Данные в хранилище не доступны другим приложениям</a:t>
            </a:r>
          </a:p>
          <a:p>
            <a:r>
              <a:rPr lang="ru-RU" dirty="0" smtClean="0"/>
              <a:t>Хранилище содержит локальную файловую систему и хранилище настроек, которое основано на словаре и позволяет хранить пары «имя</a:t>
            </a:r>
            <a:r>
              <a:rPr lang="ru-RU" dirty="0"/>
              <a:t>—</a:t>
            </a:r>
            <a:r>
              <a:rPr lang="ru-RU" dirty="0" smtClean="0"/>
              <a:t>значение»</a:t>
            </a:r>
            <a:endParaRPr lang="en-GB" dirty="0" smtClean="0"/>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21</a:t>
            </a:fld>
            <a:endParaRPr lang="en-US" dirty="0"/>
          </a:p>
        </p:txBody>
      </p:sp>
    </p:spTree>
    <p:extLst>
      <p:ext uri="{BB962C8B-B14F-4D97-AF65-F5344CB8AC3E}">
        <p14:creationId xmlns:p14="http://schemas.microsoft.com/office/powerpoint/2010/main" val="104059570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ru-RU" dirty="0" smtClean="0"/>
              <a:t>Раздел</a:t>
            </a:r>
            <a:r>
              <a:rPr lang="en-GB" dirty="0" smtClean="0"/>
              <a:t> </a:t>
            </a:r>
            <a:r>
              <a:rPr lang="ru-RU" dirty="0" smtClean="0"/>
              <a:t>5</a:t>
            </a:r>
            <a:r>
              <a:rPr lang="en-GB" dirty="0" smtClean="0"/>
              <a:t>.</a:t>
            </a:r>
            <a:r>
              <a:rPr lang="ru-RU" dirty="0" smtClean="0"/>
              <a:t>2</a:t>
            </a:r>
            <a:endParaRPr lang="en-GB" dirty="0"/>
          </a:p>
        </p:txBody>
      </p:sp>
      <p:sp>
        <p:nvSpPr>
          <p:cNvPr id="4" name="Text Placeholder 3"/>
          <p:cNvSpPr>
            <a:spLocks noGrp="1"/>
          </p:cNvSpPr>
          <p:nvPr>
            <p:ph type="body" sz="quarter" idx="10"/>
          </p:nvPr>
        </p:nvSpPr>
        <p:spPr/>
        <p:txBody>
          <a:bodyPr/>
          <a:lstStyle/>
          <a:p>
            <a:endParaRPr lang="en-GB"/>
          </a:p>
        </p:txBody>
      </p:sp>
      <p:sp>
        <p:nvSpPr>
          <p:cNvPr id="5" name="Text Placeholder 4"/>
          <p:cNvSpPr>
            <a:spLocks noGrp="1"/>
          </p:cNvSpPr>
          <p:nvPr>
            <p:ph type="body" sz="quarter" idx="11"/>
          </p:nvPr>
        </p:nvSpPr>
        <p:spPr/>
        <p:txBody>
          <a:bodyPr/>
          <a:lstStyle/>
          <a:p>
            <a:endParaRPr lang="en-GB"/>
          </a:p>
        </p:txBody>
      </p:sp>
      <p:sp>
        <p:nvSpPr>
          <p:cNvPr id="2" name="Title 1"/>
          <p:cNvSpPr>
            <a:spLocks noGrp="1"/>
          </p:cNvSpPr>
          <p:nvPr>
            <p:ph type="ctrTitle"/>
          </p:nvPr>
        </p:nvSpPr>
        <p:spPr/>
        <p:txBody>
          <a:bodyPr/>
          <a:lstStyle/>
          <a:p>
            <a:r>
              <a:rPr lang="ru-RU" dirty="0"/>
              <a:t>Базы данных в </a:t>
            </a:r>
            <a:r>
              <a:rPr lang="en-US" dirty="0"/>
              <a:t>Windows Phone</a:t>
            </a:r>
            <a:endParaRPr lang="en-GB" dirty="0"/>
          </a:p>
        </p:txBody>
      </p:sp>
      <p:sp>
        <p:nvSpPr>
          <p:cNvPr id="6" name="Text Placeholder 5"/>
          <p:cNvSpPr>
            <a:spLocks noGrp="1"/>
          </p:cNvSpPr>
          <p:nvPr>
            <p:ph type="body" sz="quarter" idx="12"/>
          </p:nvPr>
        </p:nvSpPr>
        <p:spPr/>
        <p:txBody>
          <a:bodyPr/>
          <a:lstStyle/>
          <a:p>
            <a:endParaRPr lang="en-GB"/>
          </a:p>
        </p:txBody>
      </p:sp>
      <p:sp>
        <p:nvSpPr>
          <p:cNvPr id="7" name="Slide Number Placeholder 3"/>
          <p:cNvSpPr txBox="1">
            <a:spLocks/>
          </p:cNvSpPr>
          <p:nvPr/>
        </p:nvSpPr>
        <p:spPr>
          <a:xfrm>
            <a:off x="-1" y="6420022"/>
            <a:ext cx="550863" cy="228600"/>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buClr>
                <a:schemeClr val="tx1"/>
              </a:buClr>
              <a:buSzPct val="100000"/>
              <a:buFontTx/>
              <a:buNone/>
              <a:defRPr sz="2100" kern="1200" spc="-150">
                <a:gradFill>
                  <a:gsLst>
                    <a:gs pos="0">
                      <a:srgbClr val="737373"/>
                    </a:gs>
                    <a:gs pos="86000">
                      <a:srgbClr val="737373"/>
                    </a:gs>
                  </a:gsLst>
                  <a:lin ang="5400000" scaled="0"/>
                </a:gradFill>
                <a:latin typeface="Segoe Light" pitchFamily="34" charset="0"/>
                <a:ea typeface="+mn-ea"/>
                <a:cs typeface="+mn-cs"/>
              </a:defRPr>
            </a:lvl1pPr>
            <a:lvl2pPr marL="744538" indent="-284163" algn="l" defTabSz="914363" rtl="0" eaLnBrk="1" latinLnBrk="0" hangingPunct="1">
              <a:lnSpc>
                <a:spcPct val="90000"/>
              </a:lnSpc>
              <a:spcBef>
                <a:spcPct val="20000"/>
              </a:spcBef>
              <a:buClr>
                <a:schemeClr val="tx1"/>
              </a:buClr>
              <a:buSzPct val="100000"/>
              <a:buFont typeface="Wingdings" pitchFamily="2" charset="2"/>
              <a:buChar char="§"/>
              <a:defRPr sz="3200" kern="1200" spc="-150">
                <a:gradFill>
                  <a:gsLst>
                    <a:gs pos="0">
                      <a:srgbClr val="737373"/>
                    </a:gs>
                    <a:gs pos="86000">
                      <a:srgbClr val="737373"/>
                    </a:gs>
                  </a:gsLst>
                  <a:lin ang="5400000" scaled="0"/>
                </a:gradFill>
                <a:latin typeface="Segoe Light" pitchFamily="34" charset="0"/>
                <a:ea typeface="+mn-ea"/>
                <a:cs typeface="+mn-cs"/>
              </a:defRPr>
            </a:lvl2pPr>
            <a:lvl3pPr marL="1143000" indent="-287338" algn="l" defTabSz="914363" rtl="0" eaLnBrk="1" latinLnBrk="0" hangingPunct="1">
              <a:lnSpc>
                <a:spcPct val="90000"/>
              </a:lnSpc>
              <a:spcBef>
                <a:spcPct val="20000"/>
              </a:spcBef>
              <a:buClr>
                <a:schemeClr val="tx1"/>
              </a:buClr>
              <a:buSzPct val="100000"/>
              <a:buFont typeface="Wingdings" pitchFamily="2" charset="2"/>
              <a:buChar char="§"/>
              <a:defRPr sz="2400" kern="1200" spc="-150">
                <a:gradFill>
                  <a:gsLst>
                    <a:gs pos="0">
                      <a:srgbClr val="737373"/>
                    </a:gs>
                    <a:gs pos="86000">
                      <a:srgbClr val="737373"/>
                    </a:gs>
                  </a:gsLst>
                  <a:lin ang="5400000" scaled="0"/>
                </a:gradFill>
                <a:latin typeface="Segoe Light" pitchFamily="34" charset="0"/>
                <a:ea typeface="+mn-ea"/>
                <a:cs typeface="+mn-cs"/>
              </a:defRPr>
            </a:lvl3pPr>
            <a:lvl4pPr marL="1490663" indent="-231775"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4pPr>
            <a:lvl5pPr marL="1828800" indent="-223838"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271031BA-9959-4FE2-909F-37D65262A7B4}" type="slidenum">
              <a:rPr lang="en-US" smtClean="0"/>
              <a:pPr/>
              <a:t>22</a:t>
            </a:fld>
            <a:endParaRPr lang="en-US" dirty="0"/>
          </a:p>
        </p:txBody>
      </p:sp>
    </p:spTree>
    <p:extLst>
      <p:ext uri="{BB962C8B-B14F-4D97-AF65-F5344CB8AC3E}">
        <p14:creationId xmlns:p14="http://schemas.microsoft.com/office/powerpoint/2010/main" val="1760802605"/>
      </p:ext>
    </p:extLst>
  </p:cSld>
  <p:clrMapOvr>
    <a:masterClrMapping/>
  </p:clrMapOvr>
  <p:transition spd="slow">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Темы раздела</a:t>
            </a:r>
            <a:endParaRPr lang="en-GB" dirty="0"/>
          </a:p>
        </p:txBody>
      </p:sp>
      <p:sp>
        <p:nvSpPr>
          <p:cNvPr id="3" name="Content Placeholder 2"/>
          <p:cNvSpPr>
            <a:spLocks noGrp="1"/>
          </p:cNvSpPr>
          <p:nvPr>
            <p:ph idx="1"/>
          </p:nvPr>
        </p:nvSpPr>
        <p:spPr>
          <a:xfrm>
            <a:off x="380770" y="1371600"/>
            <a:ext cx="8363938" cy="2936188"/>
          </a:xfrm>
        </p:spPr>
        <p:txBody>
          <a:bodyPr>
            <a:spAutoFit/>
          </a:bodyPr>
          <a:lstStyle/>
          <a:p>
            <a:r>
              <a:rPr lang="ru-RU" dirty="0" smtClean="0"/>
              <a:t>Разработка структуры базы данных</a:t>
            </a:r>
            <a:endParaRPr lang="en-GB" dirty="0" smtClean="0"/>
          </a:p>
          <a:p>
            <a:r>
              <a:rPr lang="ru-RU" dirty="0" smtClean="0"/>
              <a:t>Базы данных и классы</a:t>
            </a:r>
            <a:endParaRPr lang="en-GB" dirty="0" smtClean="0"/>
          </a:p>
          <a:p>
            <a:r>
              <a:rPr lang="ru-RU" dirty="0" smtClean="0"/>
              <a:t>Подключение к базе данных в программе</a:t>
            </a:r>
            <a:endParaRPr lang="en-GB" dirty="0" smtClean="0"/>
          </a:p>
          <a:p>
            <a:r>
              <a:rPr lang="ru-RU" dirty="0" smtClean="0"/>
              <a:t>Создание тестовых наборов данных</a:t>
            </a:r>
            <a:endParaRPr lang="en-GB" dirty="0" smtClean="0"/>
          </a:p>
          <a:p>
            <a:r>
              <a:rPr lang="ru-RU" dirty="0" smtClean="0"/>
              <a:t>Привязка к данным в</a:t>
            </a:r>
            <a:r>
              <a:rPr lang="en-GB" dirty="0" smtClean="0"/>
              <a:t> LINQ</a:t>
            </a:r>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23</a:t>
            </a:fld>
            <a:endParaRPr lang="en-US" dirty="0"/>
          </a:p>
        </p:txBody>
      </p:sp>
    </p:spTree>
    <p:extLst>
      <p:ext uri="{BB962C8B-B14F-4D97-AF65-F5344CB8AC3E}">
        <p14:creationId xmlns:p14="http://schemas.microsoft.com/office/powerpoint/2010/main" val="361610464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Пример создания базы данных</a:t>
            </a:r>
            <a:endParaRPr lang="en-GB" dirty="0"/>
          </a:p>
        </p:txBody>
      </p:sp>
      <p:sp>
        <p:nvSpPr>
          <p:cNvPr id="3" name="Content Placeholder 2"/>
          <p:cNvSpPr>
            <a:spLocks noGrp="1"/>
          </p:cNvSpPr>
          <p:nvPr>
            <p:ph idx="1"/>
          </p:nvPr>
        </p:nvSpPr>
        <p:spPr>
          <a:xfrm>
            <a:off x="380770" y="1371600"/>
            <a:ext cx="8363938" cy="3213187"/>
          </a:xfrm>
        </p:spPr>
        <p:txBody>
          <a:bodyPr/>
          <a:lstStyle/>
          <a:p>
            <a:r>
              <a:rPr lang="ru-RU" dirty="0" smtClean="0"/>
              <a:t>Рассмотрим пример создания структуры базы данных для Интернет-магазина</a:t>
            </a:r>
            <a:endParaRPr lang="ru-RU" dirty="0"/>
          </a:p>
          <a:p>
            <a:r>
              <a:rPr lang="ru-RU" dirty="0" smtClean="0"/>
              <a:t>В базе данных будет храниться информация о клиентах, товарах и заказах</a:t>
            </a:r>
            <a:endParaRPr lang="en-GB" dirty="0" smtClean="0"/>
          </a:p>
          <a:p>
            <a:r>
              <a:rPr lang="ru-RU" dirty="0" smtClean="0"/>
              <a:t>Информация об этих объектах должна храниться в таблицах</a:t>
            </a:r>
          </a:p>
        </p:txBody>
      </p:sp>
      <p:sp>
        <p:nvSpPr>
          <p:cNvPr id="4" name="Slide Number Placeholder 3"/>
          <p:cNvSpPr>
            <a:spLocks noGrp="1"/>
          </p:cNvSpPr>
          <p:nvPr>
            <p:ph type="sldNum" sz="quarter" idx="10"/>
          </p:nvPr>
        </p:nvSpPr>
        <p:spPr/>
        <p:txBody>
          <a:bodyPr/>
          <a:lstStyle/>
          <a:p>
            <a:fld id="{271031BA-9959-4FE2-909F-37D65262A7B4}" type="slidenum">
              <a:rPr lang="en-US" smtClean="0"/>
              <a:pPr/>
              <a:t>24</a:t>
            </a:fld>
            <a:endParaRPr lang="en-US" dirty="0"/>
          </a:p>
        </p:txBody>
      </p:sp>
    </p:spTree>
    <p:extLst>
      <p:ext uri="{BB962C8B-B14F-4D97-AF65-F5344CB8AC3E}">
        <p14:creationId xmlns:p14="http://schemas.microsoft.com/office/powerpoint/2010/main" val="351842363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Таблица </a:t>
            </a:r>
            <a:r>
              <a:rPr lang="en-US" dirty="0" smtClean="0"/>
              <a:t>Customers</a:t>
            </a:r>
            <a:endParaRPr lang="en-GB" dirty="0"/>
          </a:p>
        </p:txBody>
      </p:sp>
      <p:sp>
        <p:nvSpPr>
          <p:cNvPr id="3" name="Content Placeholder 2"/>
          <p:cNvSpPr>
            <a:spLocks noGrp="1"/>
          </p:cNvSpPr>
          <p:nvPr>
            <p:ph idx="1"/>
          </p:nvPr>
        </p:nvSpPr>
        <p:spPr>
          <a:xfrm>
            <a:off x="380770" y="3846286"/>
            <a:ext cx="8363938" cy="2714589"/>
          </a:xfrm>
        </p:spPr>
        <p:txBody>
          <a:bodyPr/>
          <a:lstStyle/>
          <a:p>
            <a:r>
              <a:rPr lang="ru-RU" dirty="0" smtClean="0"/>
              <a:t>Таблица </a:t>
            </a:r>
            <a:r>
              <a:rPr lang="en-US" dirty="0" smtClean="0">
                <a:latin typeface="Consolas" pitchFamily="49" charset="0"/>
                <a:cs typeface="Consolas" pitchFamily="49" charset="0"/>
              </a:rPr>
              <a:t>Customers</a:t>
            </a:r>
            <a:r>
              <a:rPr lang="ru-RU" dirty="0" smtClean="0"/>
              <a:t> содержит набор строк</a:t>
            </a:r>
            <a:endParaRPr lang="en-GB" dirty="0" smtClean="0"/>
          </a:p>
          <a:p>
            <a:r>
              <a:rPr lang="ru-RU" dirty="0" smtClean="0"/>
              <a:t>Каждая строка содержит информацию</a:t>
            </a:r>
            <a:br>
              <a:rPr lang="ru-RU" dirty="0" smtClean="0"/>
            </a:br>
            <a:r>
              <a:rPr lang="ru-RU" dirty="0" smtClean="0"/>
              <a:t>об одном клиенте</a:t>
            </a:r>
            <a:endParaRPr lang="en-GB" dirty="0" smtClean="0"/>
          </a:p>
          <a:p>
            <a:r>
              <a:rPr lang="ru-RU" dirty="0" smtClean="0"/>
              <a:t>У каждого клиента есть свой уникальный идентификатор</a:t>
            </a:r>
          </a:p>
        </p:txBody>
      </p:sp>
      <p:sp>
        <p:nvSpPr>
          <p:cNvPr id="4" name="Slide Number Placeholder 3"/>
          <p:cNvSpPr>
            <a:spLocks noGrp="1"/>
          </p:cNvSpPr>
          <p:nvPr>
            <p:ph type="sldNum" sz="quarter" idx="10"/>
          </p:nvPr>
        </p:nvSpPr>
        <p:spPr/>
        <p:txBody>
          <a:bodyPr/>
          <a:lstStyle/>
          <a:p>
            <a:fld id="{271031BA-9959-4FE2-909F-37D65262A7B4}" type="slidenum">
              <a:rPr lang="en-US" smtClean="0"/>
              <a:pPr/>
              <a:t>25</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659789370"/>
              </p:ext>
            </p:extLst>
          </p:nvPr>
        </p:nvGraphicFramePr>
        <p:xfrm>
          <a:off x="609598" y="1233727"/>
          <a:ext cx="7489372" cy="2396047"/>
        </p:xfrm>
        <a:graphic>
          <a:graphicData uri="http://schemas.openxmlformats.org/drawingml/2006/table">
            <a:tbl>
              <a:tblPr>
                <a:tableStyleId>{5C22544A-7EE6-4342-B048-85BDC9FD1C3A}</a:tableStyleId>
              </a:tblPr>
              <a:tblGrid>
                <a:gridCol w="1872343"/>
                <a:gridCol w="1074059"/>
                <a:gridCol w="2670627"/>
                <a:gridCol w="1872343"/>
              </a:tblGrid>
              <a:tr h="523716">
                <a:tc>
                  <a:txBody>
                    <a:bodyPr/>
                    <a:lstStyle/>
                    <a:p>
                      <a:pPr algn="ctr" fontAlgn="ctr"/>
                      <a:r>
                        <a:rPr lang="en-GB" sz="1800" b="1" u="none" strike="noStrike" dirty="0" err="1" smtClean="0">
                          <a:effectLst/>
                        </a:rPr>
                        <a:t>CustomerID</a:t>
                      </a:r>
                      <a:endParaRPr lang="en-GB" sz="1800" b="1" i="0" u="none" strike="noStrike" dirty="0">
                        <a:solidFill>
                          <a:srgbClr val="000000"/>
                        </a:solidFill>
                        <a:effectLst/>
                        <a:latin typeface="Times New Roman"/>
                      </a:endParaRPr>
                    </a:p>
                  </a:txBody>
                  <a:tcPr marL="9525" marR="9525" marT="9525" marB="0" anchor="ctr"/>
                </a:tc>
                <a:tc>
                  <a:txBody>
                    <a:bodyPr/>
                    <a:lstStyle/>
                    <a:p>
                      <a:pPr algn="ctr" fontAlgn="ctr"/>
                      <a:r>
                        <a:rPr lang="en-GB" sz="1800" b="1" u="none" strike="noStrike" dirty="0">
                          <a:effectLst/>
                        </a:rPr>
                        <a:t>Name</a:t>
                      </a:r>
                      <a:endParaRPr lang="en-GB" sz="1800" b="1" i="0" u="none" strike="noStrike" dirty="0">
                        <a:solidFill>
                          <a:srgbClr val="000000"/>
                        </a:solidFill>
                        <a:effectLst/>
                        <a:latin typeface="Times New Roman"/>
                      </a:endParaRPr>
                    </a:p>
                  </a:txBody>
                  <a:tcPr marL="9525" marR="9525" marT="9525" marB="0" anchor="ctr"/>
                </a:tc>
                <a:tc>
                  <a:txBody>
                    <a:bodyPr/>
                    <a:lstStyle/>
                    <a:p>
                      <a:pPr algn="ctr" fontAlgn="ctr"/>
                      <a:r>
                        <a:rPr lang="en-GB" sz="1800" b="1" u="none" strike="noStrike" dirty="0">
                          <a:effectLst/>
                        </a:rPr>
                        <a:t>Address</a:t>
                      </a:r>
                      <a:endParaRPr lang="en-GB" sz="1800" b="1" i="0" u="none" strike="noStrike" dirty="0">
                        <a:solidFill>
                          <a:srgbClr val="000000"/>
                        </a:solidFill>
                        <a:effectLst/>
                        <a:latin typeface="Times New Roman"/>
                      </a:endParaRPr>
                    </a:p>
                  </a:txBody>
                  <a:tcPr marL="9525" marR="9525" marT="9525" marB="0" anchor="ctr"/>
                </a:tc>
                <a:tc>
                  <a:txBody>
                    <a:bodyPr/>
                    <a:lstStyle/>
                    <a:p>
                      <a:pPr algn="ctr" fontAlgn="ctr"/>
                      <a:r>
                        <a:rPr lang="en-GB" sz="1800" b="1" u="none" strike="noStrike" dirty="0" err="1" smtClean="0">
                          <a:effectLst/>
                        </a:rPr>
                        <a:t>BankDetails</a:t>
                      </a:r>
                      <a:endParaRPr lang="en-GB" sz="1800" b="1" i="0" u="none" strike="noStrike" dirty="0">
                        <a:solidFill>
                          <a:srgbClr val="000000"/>
                        </a:solidFill>
                        <a:effectLst/>
                        <a:latin typeface="Times New Roman"/>
                      </a:endParaRPr>
                    </a:p>
                  </a:txBody>
                  <a:tcPr marL="9525" marR="9525" marT="9525" marB="0" anchor="ctr"/>
                </a:tc>
              </a:tr>
              <a:tr h="724500">
                <a:tc>
                  <a:txBody>
                    <a:bodyPr/>
                    <a:lstStyle/>
                    <a:p>
                      <a:pPr algn="ctr" fontAlgn="ctr"/>
                      <a:r>
                        <a:rPr lang="en-GB" sz="1800" u="none" strike="noStrike" dirty="0">
                          <a:effectLst/>
                        </a:rPr>
                        <a:t>123456</a:t>
                      </a:r>
                      <a:endParaRPr lang="en-GB" sz="1800" b="0" i="0" u="none" strike="noStrike" dirty="0">
                        <a:solidFill>
                          <a:srgbClr val="000000"/>
                        </a:solidFill>
                        <a:effectLst/>
                        <a:latin typeface="Times New Roman"/>
                      </a:endParaRPr>
                    </a:p>
                  </a:txBody>
                  <a:tcPr marL="9525" marR="9525" marT="9525" marB="0" anchor="ctr"/>
                </a:tc>
                <a:tc>
                  <a:txBody>
                    <a:bodyPr/>
                    <a:lstStyle/>
                    <a:p>
                      <a:pPr algn="l" fontAlgn="ctr"/>
                      <a:r>
                        <a:rPr lang="en-GB" sz="1800" u="none" strike="noStrike" dirty="0">
                          <a:effectLst/>
                        </a:rPr>
                        <a:t>Rob</a:t>
                      </a:r>
                      <a:endParaRPr lang="en-GB" sz="1800" b="0" i="0" u="none" strike="noStrike" dirty="0">
                        <a:solidFill>
                          <a:srgbClr val="000000"/>
                        </a:solidFill>
                        <a:effectLst/>
                        <a:latin typeface="Times New Roman"/>
                      </a:endParaRPr>
                    </a:p>
                  </a:txBody>
                  <a:tcPr marL="9525" marR="9525" marT="9525" marB="0" anchor="ctr"/>
                </a:tc>
                <a:tc>
                  <a:txBody>
                    <a:bodyPr/>
                    <a:lstStyle/>
                    <a:p>
                      <a:pPr algn="l" fontAlgn="ctr"/>
                      <a:r>
                        <a:rPr lang="en-GB" sz="1800" u="none" strike="noStrike" dirty="0">
                          <a:effectLst/>
                        </a:rPr>
                        <a:t>18 Pussycat Mews</a:t>
                      </a:r>
                      <a:endParaRPr lang="en-GB" sz="1800" b="0" i="0" u="none" strike="noStrike" dirty="0">
                        <a:solidFill>
                          <a:srgbClr val="000000"/>
                        </a:solidFill>
                        <a:effectLst/>
                        <a:latin typeface="Times New Roman"/>
                      </a:endParaRPr>
                    </a:p>
                  </a:txBody>
                  <a:tcPr marL="9525" marR="9525" marT="9525" marB="0" anchor="ctr"/>
                </a:tc>
                <a:tc>
                  <a:txBody>
                    <a:bodyPr/>
                    <a:lstStyle/>
                    <a:p>
                      <a:pPr algn="l" fontAlgn="ctr"/>
                      <a:r>
                        <a:rPr lang="en-GB" sz="1800" u="none" strike="noStrike" dirty="0">
                          <a:effectLst/>
                        </a:rPr>
                        <a:t>Nut East Bank</a:t>
                      </a:r>
                      <a:endParaRPr lang="en-GB" sz="1800" b="0" i="0" u="none" strike="noStrike" dirty="0">
                        <a:solidFill>
                          <a:srgbClr val="000000"/>
                        </a:solidFill>
                        <a:effectLst/>
                        <a:latin typeface="Times New Roman"/>
                      </a:endParaRPr>
                    </a:p>
                  </a:txBody>
                  <a:tcPr marL="9525" marR="9525" marT="9525" marB="0" anchor="ctr"/>
                </a:tc>
              </a:tr>
              <a:tr h="624115">
                <a:tc>
                  <a:txBody>
                    <a:bodyPr/>
                    <a:lstStyle/>
                    <a:p>
                      <a:pPr algn="ctr" fontAlgn="ctr"/>
                      <a:r>
                        <a:rPr lang="en-GB" sz="1800" u="none" strike="noStrike" dirty="0">
                          <a:effectLst/>
                        </a:rPr>
                        <a:t>654322</a:t>
                      </a:r>
                      <a:endParaRPr lang="en-GB" sz="1800" b="0" i="0" u="none" strike="noStrike" dirty="0">
                        <a:solidFill>
                          <a:srgbClr val="000000"/>
                        </a:solidFill>
                        <a:effectLst/>
                        <a:latin typeface="Times New Roman"/>
                      </a:endParaRPr>
                    </a:p>
                  </a:txBody>
                  <a:tcPr marL="9525" marR="9525" marT="9525" marB="0" anchor="ctr"/>
                </a:tc>
                <a:tc>
                  <a:txBody>
                    <a:bodyPr/>
                    <a:lstStyle/>
                    <a:p>
                      <a:pPr algn="l" fontAlgn="ctr"/>
                      <a:r>
                        <a:rPr lang="en-GB" sz="1800" u="none" strike="noStrike" dirty="0">
                          <a:effectLst/>
                        </a:rPr>
                        <a:t>Jim</a:t>
                      </a:r>
                      <a:endParaRPr lang="en-GB" sz="1800" b="0" i="0" u="none" strike="noStrike" dirty="0">
                        <a:solidFill>
                          <a:srgbClr val="000000"/>
                        </a:solidFill>
                        <a:effectLst/>
                        <a:latin typeface="Times New Roman"/>
                      </a:endParaRPr>
                    </a:p>
                  </a:txBody>
                  <a:tcPr marL="9525" marR="9525" marT="9525" marB="0" anchor="ctr"/>
                </a:tc>
                <a:tc>
                  <a:txBody>
                    <a:bodyPr/>
                    <a:lstStyle/>
                    <a:p>
                      <a:pPr algn="l" fontAlgn="ctr"/>
                      <a:r>
                        <a:rPr lang="en-GB" sz="1800" u="none" strike="noStrike" dirty="0">
                          <a:effectLst/>
                        </a:rPr>
                        <a:t>10 Motor Drive</a:t>
                      </a:r>
                      <a:endParaRPr lang="en-GB" sz="1800" b="0" i="0" u="none" strike="noStrike" dirty="0">
                        <a:solidFill>
                          <a:srgbClr val="000000"/>
                        </a:solidFill>
                        <a:effectLst/>
                        <a:latin typeface="Times New Roman"/>
                      </a:endParaRPr>
                    </a:p>
                  </a:txBody>
                  <a:tcPr marL="9525" marR="9525" marT="9525" marB="0" anchor="ctr"/>
                </a:tc>
                <a:tc>
                  <a:txBody>
                    <a:bodyPr/>
                    <a:lstStyle/>
                    <a:p>
                      <a:pPr algn="l" fontAlgn="ctr"/>
                      <a:r>
                        <a:rPr lang="en-GB" sz="1800" u="none" strike="noStrike" dirty="0">
                          <a:effectLst/>
                        </a:rPr>
                        <a:t>Big Fall Bank</a:t>
                      </a:r>
                      <a:endParaRPr lang="en-GB" sz="1800" b="0" i="0" u="none" strike="noStrike" dirty="0">
                        <a:solidFill>
                          <a:srgbClr val="000000"/>
                        </a:solidFill>
                        <a:effectLst/>
                        <a:latin typeface="Times New Roman"/>
                      </a:endParaRPr>
                    </a:p>
                  </a:txBody>
                  <a:tcPr marL="9525" marR="9525" marT="9525" marB="0" anchor="ctr"/>
                </a:tc>
              </a:tr>
              <a:tr h="523716">
                <a:tc>
                  <a:txBody>
                    <a:bodyPr/>
                    <a:lstStyle/>
                    <a:p>
                      <a:pPr algn="ctr" fontAlgn="ctr"/>
                      <a:r>
                        <a:rPr lang="en-GB" sz="1800" u="none" strike="noStrike" dirty="0">
                          <a:effectLst/>
                        </a:rPr>
                        <a:t>111111</a:t>
                      </a:r>
                      <a:endParaRPr lang="en-GB" sz="1800" b="0" i="0" u="none" strike="noStrike" dirty="0">
                        <a:solidFill>
                          <a:srgbClr val="000000"/>
                        </a:solidFill>
                        <a:effectLst/>
                        <a:latin typeface="Times New Roman"/>
                      </a:endParaRPr>
                    </a:p>
                  </a:txBody>
                  <a:tcPr marL="9525" marR="9525" marT="9525" marB="0" anchor="ctr"/>
                </a:tc>
                <a:tc>
                  <a:txBody>
                    <a:bodyPr/>
                    <a:lstStyle/>
                    <a:p>
                      <a:pPr algn="l" fontAlgn="ctr"/>
                      <a:r>
                        <a:rPr lang="en-GB" sz="1800" u="none" strike="noStrike" dirty="0">
                          <a:effectLst/>
                        </a:rPr>
                        <a:t>Ethel</a:t>
                      </a:r>
                      <a:endParaRPr lang="en-GB" sz="1800" b="0" i="0" u="none" strike="noStrike" dirty="0">
                        <a:solidFill>
                          <a:srgbClr val="000000"/>
                        </a:solidFill>
                        <a:effectLst/>
                        <a:latin typeface="Times New Roman"/>
                      </a:endParaRPr>
                    </a:p>
                  </a:txBody>
                  <a:tcPr marL="9525" marR="9525" marT="9525" marB="0" anchor="ctr"/>
                </a:tc>
                <a:tc>
                  <a:txBody>
                    <a:bodyPr/>
                    <a:lstStyle/>
                    <a:p>
                      <a:pPr algn="l" fontAlgn="ctr"/>
                      <a:r>
                        <a:rPr lang="en-GB" sz="1800" u="none" strike="noStrike" dirty="0">
                          <a:effectLst/>
                        </a:rPr>
                        <a:t>4 Funny Address</a:t>
                      </a:r>
                      <a:endParaRPr lang="en-GB" sz="1800" b="0" i="0" u="none" strike="noStrike" dirty="0">
                        <a:solidFill>
                          <a:srgbClr val="000000"/>
                        </a:solidFill>
                        <a:effectLst/>
                        <a:latin typeface="Times New Roman"/>
                      </a:endParaRPr>
                    </a:p>
                  </a:txBody>
                  <a:tcPr marL="9525" marR="9525" marT="9525" marB="0" anchor="ctr"/>
                </a:tc>
                <a:tc>
                  <a:txBody>
                    <a:bodyPr/>
                    <a:lstStyle/>
                    <a:p>
                      <a:pPr algn="l" fontAlgn="ctr"/>
                      <a:r>
                        <a:rPr lang="en-GB" sz="1800" u="none" strike="noStrike" dirty="0">
                          <a:effectLst/>
                        </a:rPr>
                        <a:t>Strange bank</a:t>
                      </a:r>
                      <a:endParaRPr lang="en-GB" sz="1800" b="0" i="0" u="none" strike="noStrike" dirty="0">
                        <a:solidFill>
                          <a:srgbClr val="000000"/>
                        </a:solidFill>
                        <a:effectLst/>
                        <a:latin typeface="Times New Roman"/>
                      </a:endParaRPr>
                    </a:p>
                  </a:txBody>
                  <a:tcPr marL="9525" marR="9525" marT="9525" marB="0" anchor="ctr"/>
                </a:tc>
              </a:tr>
            </a:tbl>
          </a:graphicData>
        </a:graphic>
      </p:graphicFrame>
    </p:spTree>
    <p:extLst>
      <p:ext uri="{BB962C8B-B14F-4D97-AF65-F5344CB8AC3E}">
        <p14:creationId xmlns:p14="http://schemas.microsoft.com/office/powerpoint/2010/main" val="130758890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Таблицы </a:t>
            </a:r>
            <a:r>
              <a:rPr lang="en-GB" dirty="0" smtClean="0"/>
              <a:t>Product</a:t>
            </a:r>
            <a:r>
              <a:rPr lang="en-US" dirty="0" smtClean="0"/>
              <a:t>s</a:t>
            </a:r>
            <a:r>
              <a:rPr lang="ru-RU" dirty="0" smtClean="0"/>
              <a:t> и </a:t>
            </a:r>
            <a:r>
              <a:rPr lang="en-GB" dirty="0" smtClean="0"/>
              <a:t>Orders</a:t>
            </a:r>
            <a:endParaRPr lang="en-GB" dirty="0"/>
          </a:p>
        </p:txBody>
      </p:sp>
      <p:sp>
        <p:nvSpPr>
          <p:cNvPr id="3" name="Content Placeholder 2"/>
          <p:cNvSpPr>
            <a:spLocks noGrp="1"/>
          </p:cNvSpPr>
          <p:nvPr>
            <p:ph idx="1"/>
          </p:nvPr>
        </p:nvSpPr>
        <p:spPr>
          <a:xfrm>
            <a:off x="380770" y="4005921"/>
            <a:ext cx="8363938" cy="2105192"/>
          </a:xfrm>
        </p:spPr>
        <p:txBody>
          <a:bodyPr/>
          <a:lstStyle/>
          <a:p>
            <a:r>
              <a:rPr lang="ru-RU" dirty="0" smtClean="0"/>
              <a:t>В таблице </a:t>
            </a:r>
            <a:r>
              <a:rPr lang="en-GB" dirty="0" smtClean="0">
                <a:latin typeface="Consolas" pitchFamily="49" charset="0"/>
                <a:cs typeface="Consolas" pitchFamily="49" charset="0"/>
              </a:rPr>
              <a:t>Product</a:t>
            </a:r>
            <a:r>
              <a:rPr lang="en-US" dirty="0" smtClean="0">
                <a:latin typeface="Consolas" pitchFamily="49" charset="0"/>
                <a:cs typeface="Consolas" pitchFamily="49" charset="0"/>
              </a:rPr>
              <a:t>s</a:t>
            </a:r>
            <a:r>
              <a:rPr lang="ru-RU" dirty="0" smtClean="0"/>
              <a:t> хранится информация</a:t>
            </a:r>
            <a:br>
              <a:rPr lang="ru-RU" dirty="0" smtClean="0"/>
            </a:br>
            <a:r>
              <a:rPr lang="ru-RU" dirty="0" smtClean="0"/>
              <a:t>о товарах, а в таблице </a:t>
            </a:r>
            <a:r>
              <a:rPr lang="en-US" dirty="0" smtClean="0">
                <a:latin typeface="Consolas" pitchFamily="49" charset="0"/>
                <a:cs typeface="Consolas" pitchFamily="49" charset="0"/>
              </a:rPr>
              <a:t>Orders</a:t>
            </a:r>
            <a:r>
              <a:rPr lang="en-US" dirty="0" smtClean="0"/>
              <a:t> </a:t>
            </a:r>
            <a:r>
              <a:rPr lang="ru-RU" dirty="0" smtClean="0"/>
              <a:t>— о заказах</a:t>
            </a:r>
            <a:endParaRPr lang="ru-RU" dirty="0"/>
          </a:p>
          <a:p>
            <a:r>
              <a:rPr lang="ru-RU" dirty="0" smtClean="0"/>
              <a:t>Таблица </a:t>
            </a:r>
            <a:r>
              <a:rPr lang="en-US" dirty="0" smtClean="0">
                <a:latin typeface="Consolas" pitchFamily="49" charset="0"/>
                <a:cs typeface="Consolas" pitchFamily="49" charset="0"/>
              </a:rPr>
              <a:t>Orders</a:t>
            </a:r>
            <a:r>
              <a:rPr lang="en-US" dirty="0" smtClean="0"/>
              <a:t> </a:t>
            </a:r>
            <a:r>
              <a:rPr lang="ru-RU" dirty="0" smtClean="0"/>
              <a:t>содержит идентификаторы клиентов и заказанных товаров</a:t>
            </a:r>
            <a:endParaRPr lang="en-GB"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26</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689847226"/>
              </p:ext>
            </p:extLst>
          </p:nvPr>
        </p:nvGraphicFramePr>
        <p:xfrm>
          <a:off x="420916" y="2689175"/>
          <a:ext cx="8069946" cy="1184910"/>
        </p:xfrm>
        <a:graphic>
          <a:graphicData uri="http://schemas.openxmlformats.org/drawingml/2006/table">
            <a:tbl>
              <a:tblPr>
                <a:tableStyleId>{5C22544A-7EE6-4342-B048-85BDC9FD1C3A}</a:tableStyleId>
              </a:tblPr>
              <a:tblGrid>
                <a:gridCol w="1344991"/>
                <a:gridCol w="1344991"/>
                <a:gridCol w="1344991"/>
                <a:gridCol w="1344991"/>
                <a:gridCol w="1344991"/>
                <a:gridCol w="1344991"/>
              </a:tblGrid>
              <a:tr h="333375">
                <a:tc>
                  <a:txBody>
                    <a:bodyPr/>
                    <a:lstStyle/>
                    <a:p>
                      <a:pPr algn="ctr" fontAlgn="ctr"/>
                      <a:r>
                        <a:rPr lang="en-GB" sz="1800" b="1" u="none" strike="noStrike" dirty="0" err="1" smtClean="0">
                          <a:effectLst/>
                        </a:rPr>
                        <a:t>OrderID</a:t>
                      </a:r>
                      <a:endParaRPr lang="en-GB" sz="1800" b="1" i="0" u="none" strike="noStrike" dirty="0">
                        <a:solidFill>
                          <a:srgbClr val="000000"/>
                        </a:solidFill>
                        <a:effectLst/>
                        <a:latin typeface="Times New Roman"/>
                      </a:endParaRPr>
                    </a:p>
                  </a:txBody>
                  <a:tcPr marL="9525" marR="9525" marT="9525" marB="0" anchor="ctr"/>
                </a:tc>
                <a:tc>
                  <a:txBody>
                    <a:bodyPr/>
                    <a:lstStyle/>
                    <a:p>
                      <a:pPr algn="ctr" fontAlgn="ctr"/>
                      <a:r>
                        <a:rPr lang="en-GB" sz="1800" b="1" u="none" strike="noStrike" dirty="0" err="1" smtClean="0">
                          <a:effectLst/>
                        </a:rPr>
                        <a:t>CustomerID</a:t>
                      </a:r>
                      <a:endParaRPr lang="en-GB" sz="1800" b="1" i="0" u="none" strike="noStrike" dirty="0">
                        <a:solidFill>
                          <a:srgbClr val="000000"/>
                        </a:solidFill>
                        <a:effectLst/>
                        <a:latin typeface="Times New Roman"/>
                      </a:endParaRPr>
                    </a:p>
                  </a:txBody>
                  <a:tcPr marL="9525" marR="9525" marT="9525" marB="0" anchor="ctr"/>
                </a:tc>
                <a:tc>
                  <a:txBody>
                    <a:bodyPr/>
                    <a:lstStyle/>
                    <a:p>
                      <a:pPr algn="ctr" fontAlgn="ctr"/>
                      <a:r>
                        <a:rPr lang="en-GB" sz="1800" b="1" u="none" strike="noStrike" dirty="0" err="1" smtClean="0">
                          <a:effectLst/>
                        </a:rPr>
                        <a:t>ProductID</a:t>
                      </a:r>
                      <a:endParaRPr lang="en-GB" sz="1800" b="1" i="0" u="none" strike="noStrike" dirty="0">
                        <a:solidFill>
                          <a:srgbClr val="000000"/>
                        </a:solidFill>
                        <a:effectLst/>
                        <a:latin typeface="Times New Roman"/>
                      </a:endParaRPr>
                    </a:p>
                  </a:txBody>
                  <a:tcPr marL="9525" marR="9525" marT="9525" marB="0" anchor="ctr"/>
                </a:tc>
                <a:tc>
                  <a:txBody>
                    <a:bodyPr/>
                    <a:lstStyle/>
                    <a:p>
                      <a:pPr algn="ctr" fontAlgn="ctr"/>
                      <a:r>
                        <a:rPr lang="en-GB" sz="1800" b="1" u="none" strike="noStrike" dirty="0">
                          <a:effectLst/>
                        </a:rPr>
                        <a:t>Quantity</a:t>
                      </a:r>
                      <a:endParaRPr lang="en-GB" sz="1800" b="1" i="0" u="none" strike="noStrike" dirty="0">
                        <a:solidFill>
                          <a:srgbClr val="000000"/>
                        </a:solidFill>
                        <a:effectLst/>
                        <a:latin typeface="Times New Roman"/>
                      </a:endParaRPr>
                    </a:p>
                  </a:txBody>
                  <a:tcPr marL="9525" marR="9525" marT="9525" marB="0" anchor="ctr"/>
                </a:tc>
                <a:tc>
                  <a:txBody>
                    <a:bodyPr/>
                    <a:lstStyle/>
                    <a:p>
                      <a:pPr algn="ctr" fontAlgn="ctr"/>
                      <a:r>
                        <a:rPr lang="en-GB" sz="1800" b="1" u="none" strike="noStrike" dirty="0" err="1" smtClean="0">
                          <a:effectLst/>
                        </a:rPr>
                        <a:t>OrderDate</a:t>
                      </a:r>
                      <a:endParaRPr lang="en-GB" sz="1800" b="1" i="0" u="none" strike="noStrike" dirty="0">
                        <a:solidFill>
                          <a:srgbClr val="000000"/>
                        </a:solidFill>
                        <a:effectLst/>
                        <a:latin typeface="Times New Roman"/>
                      </a:endParaRPr>
                    </a:p>
                  </a:txBody>
                  <a:tcPr marL="9525" marR="9525" marT="9525" marB="0" anchor="ctr"/>
                </a:tc>
                <a:tc>
                  <a:txBody>
                    <a:bodyPr/>
                    <a:lstStyle/>
                    <a:p>
                      <a:pPr algn="ctr" fontAlgn="ctr"/>
                      <a:r>
                        <a:rPr lang="en-GB" sz="1800" b="1" u="none" strike="noStrike" dirty="0">
                          <a:effectLst/>
                        </a:rPr>
                        <a:t>Status</a:t>
                      </a:r>
                      <a:endParaRPr lang="en-GB" sz="1800" b="1" i="0" u="none" strike="noStrike" dirty="0">
                        <a:solidFill>
                          <a:srgbClr val="000000"/>
                        </a:solidFill>
                        <a:effectLst/>
                        <a:latin typeface="Times New Roman"/>
                      </a:endParaRPr>
                    </a:p>
                  </a:txBody>
                  <a:tcPr marL="9525" marR="9525" marT="9525" marB="0" anchor="ctr"/>
                </a:tc>
              </a:tr>
              <a:tr h="200025">
                <a:tc>
                  <a:txBody>
                    <a:bodyPr/>
                    <a:lstStyle/>
                    <a:p>
                      <a:pPr algn="ctr" fontAlgn="ctr"/>
                      <a:r>
                        <a:rPr lang="en-GB" sz="1800" u="none" strike="noStrike" dirty="0">
                          <a:effectLst/>
                        </a:rPr>
                        <a:t>1</a:t>
                      </a:r>
                      <a:endParaRPr lang="en-GB" sz="1800" b="0" i="0" u="none" strike="noStrike" dirty="0">
                        <a:solidFill>
                          <a:srgbClr val="000000"/>
                        </a:solidFill>
                        <a:effectLst/>
                        <a:latin typeface="Times New Roman"/>
                      </a:endParaRPr>
                    </a:p>
                  </a:txBody>
                  <a:tcPr marL="9525" marR="9525" marT="9525" marB="0" anchor="ctr"/>
                </a:tc>
                <a:tc>
                  <a:txBody>
                    <a:bodyPr/>
                    <a:lstStyle/>
                    <a:p>
                      <a:pPr algn="ctr" fontAlgn="ctr"/>
                      <a:r>
                        <a:rPr lang="en-GB" sz="1800" u="none" strike="noStrike" dirty="0">
                          <a:effectLst/>
                        </a:rPr>
                        <a:t>123456</a:t>
                      </a:r>
                      <a:endParaRPr lang="en-GB" sz="1800" b="0" i="0" u="none" strike="noStrike" dirty="0">
                        <a:solidFill>
                          <a:srgbClr val="000000"/>
                        </a:solidFill>
                        <a:effectLst/>
                        <a:latin typeface="Times New Roman"/>
                      </a:endParaRPr>
                    </a:p>
                  </a:txBody>
                  <a:tcPr marL="9525" marR="9525" marT="9525" marB="0" anchor="ctr"/>
                </a:tc>
                <a:tc>
                  <a:txBody>
                    <a:bodyPr/>
                    <a:lstStyle/>
                    <a:p>
                      <a:pPr algn="ctr" fontAlgn="ctr"/>
                      <a:r>
                        <a:rPr lang="en-GB" sz="1800" u="none" strike="noStrike" dirty="0">
                          <a:effectLst/>
                        </a:rPr>
                        <a:t>1001</a:t>
                      </a:r>
                      <a:endParaRPr lang="en-GB" sz="1800" b="0" i="0" u="none" strike="noStrike" dirty="0">
                        <a:solidFill>
                          <a:srgbClr val="000000"/>
                        </a:solidFill>
                        <a:effectLst/>
                        <a:latin typeface="Times New Roman"/>
                      </a:endParaRPr>
                    </a:p>
                  </a:txBody>
                  <a:tcPr marL="9525" marR="9525" marT="9525" marB="0" anchor="ctr"/>
                </a:tc>
                <a:tc>
                  <a:txBody>
                    <a:bodyPr/>
                    <a:lstStyle/>
                    <a:p>
                      <a:pPr algn="ctr" fontAlgn="ctr"/>
                      <a:r>
                        <a:rPr lang="en-GB" sz="1800" u="none" strike="noStrike" dirty="0">
                          <a:effectLst/>
                        </a:rPr>
                        <a:t>1</a:t>
                      </a:r>
                      <a:endParaRPr lang="en-GB" sz="1800" b="0" i="0" u="none" strike="noStrike" dirty="0">
                        <a:solidFill>
                          <a:srgbClr val="000000"/>
                        </a:solidFill>
                        <a:effectLst/>
                        <a:latin typeface="Times New Roman"/>
                      </a:endParaRPr>
                    </a:p>
                  </a:txBody>
                  <a:tcPr marL="9525" marR="9525" marT="9525" marB="0" anchor="ctr"/>
                </a:tc>
                <a:tc>
                  <a:txBody>
                    <a:bodyPr/>
                    <a:lstStyle/>
                    <a:p>
                      <a:pPr algn="ctr" fontAlgn="ctr"/>
                      <a:r>
                        <a:rPr lang="en-GB" sz="1800" u="none" strike="noStrike" dirty="0">
                          <a:effectLst/>
                        </a:rPr>
                        <a:t>21/10/2010</a:t>
                      </a:r>
                      <a:endParaRPr lang="en-GB" sz="1800" b="0" i="0" u="none" strike="noStrike" dirty="0">
                        <a:solidFill>
                          <a:srgbClr val="000000"/>
                        </a:solidFill>
                        <a:effectLst/>
                        <a:latin typeface="Times New Roman"/>
                      </a:endParaRPr>
                    </a:p>
                  </a:txBody>
                  <a:tcPr marL="9525" marR="9525" marT="9525" marB="0" anchor="ctr"/>
                </a:tc>
                <a:tc>
                  <a:txBody>
                    <a:bodyPr/>
                    <a:lstStyle/>
                    <a:p>
                      <a:pPr algn="ctr" fontAlgn="ctr"/>
                      <a:r>
                        <a:rPr lang="en-GB" sz="1800" u="none" strike="noStrike" dirty="0">
                          <a:effectLst/>
                        </a:rPr>
                        <a:t>Shipped</a:t>
                      </a:r>
                      <a:endParaRPr lang="en-GB" sz="1800" b="0" i="0" u="none" strike="noStrike" dirty="0">
                        <a:solidFill>
                          <a:srgbClr val="000000"/>
                        </a:solidFill>
                        <a:effectLst/>
                        <a:latin typeface="Times New Roman"/>
                      </a:endParaRPr>
                    </a:p>
                  </a:txBody>
                  <a:tcPr marL="9525" marR="9525" marT="9525" marB="0" anchor="ctr"/>
                </a:tc>
              </a:tr>
              <a:tr h="200025">
                <a:tc>
                  <a:txBody>
                    <a:bodyPr/>
                    <a:lstStyle/>
                    <a:p>
                      <a:pPr algn="ctr" fontAlgn="ctr"/>
                      <a:r>
                        <a:rPr lang="en-GB" sz="1800" u="none" strike="noStrike">
                          <a:effectLst/>
                        </a:rPr>
                        <a:t>2</a:t>
                      </a:r>
                      <a:endParaRPr lang="en-GB" sz="1800" b="0" i="0" u="none" strike="noStrike">
                        <a:solidFill>
                          <a:srgbClr val="000000"/>
                        </a:solidFill>
                        <a:effectLst/>
                        <a:latin typeface="Times New Roman"/>
                      </a:endParaRPr>
                    </a:p>
                  </a:txBody>
                  <a:tcPr marL="9525" marR="9525" marT="9525" marB="0" anchor="ctr"/>
                </a:tc>
                <a:tc>
                  <a:txBody>
                    <a:bodyPr/>
                    <a:lstStyle/>
                    <a:p>
                      <a:pPr algn="ctr" fontAlgn="ctr"/>
                      <a:r>
                        <a:rPr lang="en-GB" sz="1800" u="none" strike="noStrike" dirty="0">
                          <a:effectLst/>
                        </a:rPr>
                        <a:t>111111</a:t>
                      </a:r>
                      <a:endParaRPr lang="en-GB" sz="1800" b="0" i="0" u="none" strike="noStrike" dirty="0">
                        <a:solidFill>
                          <a:srgbClr val="000000"/>
                        </a:solidFill>
                        <a:effectLst/>
                        <a:latin typeface="Times New Roman"/>
                      </a:endParaRPr>
                    </a:p>
                  </a:txBody>
                  <a:tcPr marL="9525" marR="9525" marT="9525" marB="0" anchor="ctr"/>
                </a:tc>
                <a:tc>
                  <a:txBody>
                    <a:bodyPr/>
                    <a:lstStyle/>
                    <a:p>
                      <a:pPr algn="ctr" fontAlgn="ctr"/>
                      <a:r>
                        <a:rPr lang="en-GB" sz="1800" u="none" strike="noStrike" dirty="0">
                          <a:effectLst/>
                        </a:rPr>
                        <a:t>1002</a:t>
                      </a:r>
                      <a:endParaRPr lang="en-GB" sz="1800" b="0" i="0" u="none" strike="noStrike" dirty="0">
                        <a:solidFill>
                          <a:srgbClr val="000000"/>
                        </a:solidFill>
                        <a:effectLst/>
                        <a:latin typeface="Times New Roman"/>
                      </a:endParaRPr>
                    </a:p>
                  </a:txBody>
                  <a:tcPr marL="9525" marR="9525" marT="9525" marB="0" anchor="ctr"/>
                </a:tc>
                <a:tc>
                  <a:txBody>
                    <a:bodyPr/>
                    <a:lstStyle/>
                    <a:p>
                      <a:pPr algn="ctr" fontAlgn="ctr"/>
                      <a:r>
                        <a:rPr lang="en-GB" sz="1800" u="none" strike="noStrike" dirty="0">
                          <a:effectLst/>
                        </a:rPr>
                        <a:t>5</a:t>
                      </a:r>
                      <a:endParaRPr lang="en-GB" sz="1800" b="0" i="0" u="none" strike="noStrike" dirty="0">
                        <a:solidFill>
                          <a:srgbClr val="000000"/>
                        </a:solidFill>
                        <a:effectLst/>
                        <a:latin typeface="Times New Roman"/>
                      </a:endParaRPr>
                    </a:p>
                  </a:txBody>
                  <a:tcPr marL="9525" marR="9525" marT="9525" marB="0" anchor="ctr"/>
                </a:tc>
                <a:tc>
                  <a:txBody>
                    <a:bodyPr/>
                    <a:lstStyle/>
                    <a:p>
                      <a:pPr algn="ctr" fontAlgn="ctr"/>
                      <a:r>
                        <a:rPr lang="en-GB" sz="1800" u="none" strike="noStrike" dirty="0">
                          <a:effectLst/>
                        </a:rPr>
                        <a:t>10/10/2010</a:t>
                      </a:r>
                      <a:endParaRPr lang="en-GB" sz="1800" b="0" i="0" u="none" strike="noStrike" dirty="0">
                        <a:solidFill>
                          <a:srgbClr val="000000"/>
                        </a:solidFill>
                        <a:effectLst/>
                        <a:latin typeface="Times New Roman"/>
                      </a:endParaRPr>
                    </a:p>
                  </a:txBody>
                  <a:tcPr marL="9525" marR="9525" marT="9525" marB="0" anchor="ctr"/>
                </a:tc>
                <a:tc>
                  <a:txBody>
                    <a:bodyPr/>
                    <a:lstStyle/>
                    <a:p>
                      <a:pPr algn="ctr" fontAlgn="ctr"/>
                      <a:r>
                        <a:rPr lang="en-GB" sz="1800" u="none" strike="noStrike" dirty="0">
                          <a:effectLst/>
                        </a:rPr>
                        <a:t>Shipped</a:t>
                      </a:r>
                      <a:endParaRPr lang="en-GB" sz="1800" b="0" i="0" u="none" strike="noStrike" dirty="0">
                        <a:solidFill>
                          <a:srgbClr val="000000"/>
                        </a:solidFill>
                        <a:effectLst/>
                        <a:latin typeface="Times New Roman"/>
                      </a:endParaRPr>
                    </a:p>
                  </a:txBody>
                  <a:tcPr marL="9525" marR="9525" marT="9525" marB="0" anchor="ctr"/>
                </a:tc>
              </a:tr>
              <a:tr h="200025">
                <a:tc>
                  <a:txBody>
                    <a:bodyPr/>
                    <a:lstStyle/>
                    <a:p>
                      <a:pPr algn="ctr" fontAlgn="ctr"/>
                      <a:r>
                        <a:rPr lang="en-GB" sz="1800" u="none" strike="noStrike" dirty="0">
                          <a:effectLst/>
                        </a:rPr>
                        <a:t>3</a:t>
                      </a:r>
                      <a:endParaRPr lang="en-GB" sz="1800" b="0" i="0" u="none" strike="noStrike" dirty="0">
                        <a:solidFill>
                          <a:srgbClr val="000000"/>
                        </a:solidFill>
                        <a:effectLst/>
                        <a:latin typeface="Times New Roman"/>
                      </a:endParaRPr>
                    </a:p>
                  </a:txBody>
                  <a:tcPr marL="9525" marR="9525" marT="9525" marB="0" anchor="ctr"/>
                </a:tc>
                <a:tc>
                  <a:txBody>
                    <a:bodyPr/>
                    <a:lstStyle/>
                    <a:p>
                      <a:pPr algn="ctr" fontAlgn="ctr"/>
                      <a:r>
                        <a:rPr lang="en-GB" sz="1800" u="none" strike="noStrike">
                          <a:effectLst/>
                        </a:rPr>
                        <a:t>654322</a:t>
                      </a:r>
                      <a:endParaRPr lang="en-GB" sz="1800" b="0" i="0" u="none" strike="noStrike">
                        <a:solidFill>
                          <a:srgbClr val="000000"/>
                        </a:solidFill>
                        <a:effectLst/>
                        <a:latin typeface="Times New Roman"/>
                      </a:endParaRPr>
                    </a:p>
                  </a:txBody>
                  <a:tcPr marL="9525" marR="9525" marT="9525" marB="0" anchor="ctr"/>
                </a:tc>
                <a:tc>
                  <a:txBody>
                    <a:bodyPr/>
                    <a:lstStyle/>
                    <a:p>
                      <a:pPr algn="ctr" fontAlgn="ctr"/>
                      <a:r>
                        <a:rPr lang="en-GB" sz="1800" u="none" strike="noStrike" dirty="0">
                          <a:effectLst/>
                        </a:rPr>
                        <a:t>1003</a:t>
                      </a:r>
                      <a:endParaRPr lang="en-GB" sz="1800" b="0" i="0" u="none" strike="noStrike" dirty="0">
                        <a:solidFill>
                          <a:srgbClr val="000000"/>
                        </a:solidFill>
                        <a:effectLst/>
                        <a:latin typeface="Times New Roman"/>
                      </a:endParaRPr>
                    </a:p>
                  </a:txBody>
                  <a:tcPr marL="9525" marR="9525" marT="9525" marB="0" anchor="ctr"/>
                </a:tc>
                <a:tc>
                  <a:txBody>
                    <a:bodyPr/>
                    <a:lstStyle/>
                    <a:p>
                      <a:pPr algn="ctr" fontAlgn="ctr"/>
                      <a:r>
                        <a:rPr lang="en-GB" sz="1800" u="none" strike="noStrike" dirty="0">
                          <a:effectLst/>
                        </a:rPr>
                        <a:t>4</a:t>
                      </a:r>
                      <a:endParaRPr lang="en-GB" sz="1800" b="0" i="0" u="none" strike="noStrike" dirty="0">
                        <a:solidFill>
                          <a:srgbClr val="000000"/>
                        </a:solidFill>
                        <a:effectLst/>
                        <a:latin typeface="Times New Roman"/>
                      </a:endParaRPr>
                    </a:p>
                  </a:txBody>
                  <a:tcPr marL="9525" marR="9525" marT="9525" marB="0" anchor="ctr"/>
                </a:tc>
                <a:tc>
                  <a:txBody>
                    <a:bodyPr/>
                    <a:lstStyle/>
                    <a:p>
                      <a:pPr algn="ctr" fontAlgn="ctr"/>
                      <a:r>
                        <a:rPr lang="en-GB" sz="1800" u="none" strike="noStrike" dirty="0">
                          <a:effectLst/>
                        </a:rPr>
                        <a:t>01/09/2010</a:t>
                      </a:r>
                      <a:endParaRPr lang="en-GB" sz="1800" b="0" i="0" u="none" strike="noStrike" dirty="0">
                        <a:solidFill>
                          <a:srgbClr val="000000"/>
                        </a:solidFill>
                        <a:effectLst/>
                        <a:latin typeface="Times New Roman"/>
                      </a:endParaRPr>
                    </a:p>
                  </a:txBody>
                  <a:tcPr marL="9525" marR="9525" marT="9525" marB="0" anchor="ctr"/>
                </a:tc>
                <a:tc>
                  <a:txBody>
                    <a:bodyPr/>
                    <a:lstStyle/>
                    <a:p>
                      <a:pPr algn="ctr" fontAlgn="ctr"/>
                      <a:r>
                        <a:rPr lang="en-GB" sz="1800" u="none" strike="noStrike" dirty="0">
                          <a:effectLst/>
                        </a:rPr>
                        <a:t>On order</a:t>
                      </a:r>
                      <a:endParaRPr lang="en-GB" sz="1800" b="0" i="0" u="none" strike="noStrike" dirty="0">
                        <a:solidFill>
                          <a:srgbClr val="000000"/>
                        </a:solidFill>
                        <a:effectLst/>
                        <a:latin typeface="Times New Roman"/>
                      </a:endParaRPr>
                    </a:p>
                  </a:txBody>
                  <a:tcPr marL="9525" marR="9525" marT="9525" marB="0" anchor="ctr"/>
                </a:tc>
              </a:tr>
            </a:tbl>
          </a:graphicData>
        </a:graphic>
      </p:graphicFrame>
      <p:graphicFrame>
        <p:nvGraphicFramePr>
          <p:cNvPr id="7" name="Table 4"/>
          <p:cNvGraphicFramePr>
            <a:graphicFrameLocks noGrp="1"/>
          </p:cNvGraphicFramePr>
          <p:nvPr>
            <p:extLst>
              <p:ext uri="{D42A27DB-BD31-4B8C-83A1-F6EECF244321}">
                <p14:modId xmlns:p14="http://schemas.microsoft.com/office/powerpoint/2010/main" val="3955986172"/>
              </p:ext>
            </p:extLst>
          </p:nvPr>
        </p:nvGraphicFramePr>
        <p:xfrm>
          <a:off x="406400" y="1223742"/>
          <a:ext cx="8084458" cy="1333500"/>
        </p:xfrm>
        <a:graphic>
          <a:graphicData uri="http://schemas.openxmlformats.org/drawingml/2006/table">
            <a:tbl>
              <a:tblPr>
                <a:tableStyleId>{5C22544A-7EE6-4342-B048-85BDC9FD1C3A}</a:tableStyleId>
              </a:tblPr>
              <a:tblGrid>
                <a:gridCol w="2021115"/>
                <a:gridCol w="2632235"/>
                <a:gridCol w="2238319"/>
                <a:gridCol w="1192789"/>
              </a:tblGrid>
              <a:tr h="333375">
                <a:tc>
                  <a:txBody>
                    <a:bodyPr/>
                    <a:lstStyle/>
                    <a:p>
                      <a:pPr algn="ctr" fontAlgn="ctr"/>
                      <a:r>
                        <a:rPr lang="en-GB" sz="1800" b="1" u="none" strike="noStrike" dirty="0" err="1" smtClean="0">
                          <a:effectLst/>
                        </a:rPr>
                        <a:t>ProductID</a:t>
                      </a:r>
                      <a:endParaRPr lang="en-GB" sz="1800" b="1" i="0" u="none" strike="noStrike" dirty="0">
                        <a:solidFill>
                          <a:srgbClr val="000000"/>
                        </a:solidFill>
                        <a:effectLst/>
                        <a:latin typeface="Times New Roman"/>
                      </a:endParaRPr>
                    </a:p>
                  </a:txBody>
                  <a:tcPr marL="9525" marR="9525" marT="9525" marB="0" anchor="ctr"/>
                </a:tc>
                <a:tc>
                  <a:txBody>
                    <a:bodyPr/>
                    <a:lstStyle/>
                    <a:p>
                      <a:pPr algn="ctr" fontAlgn="ctr"/>
                      <a:r>
                        <a:rPr lang="en-GB" sz="1800" b="1" u="none" strike="noStrike" dirty="0" err="1" smtClean="0">
                          <a:effectLst/>
                        </a:rPr>
                        <a:t>ProductName</a:t>
                      </a:r>
                      <a:endParaRPr lang="en-GB" sz="1800" b="1" i="0" u="none" strike="noStrike" dirty="0">
                        <a:solidFill>
                          <a:srgbClr val="000000"/>
                        </a:solidFill>
                        <a:effectLst/>
                        <a:latin typeface="Times New Roman"/>
                      </a:endParaRPr>
                    </a:p>
                  </a:txBody>
                  <a:tcPr marL="9525" marR="9525" marT="9525" marB="0" anchor="ctr"/>
                </a:tc>
                <a:tc>
                  <a:txBody>
                    <a:bodyPr/>
                    <a:lstStyle/>
                    <a:p>
                      <a:pPr algn="ctr" fontAlgn="ctr"/>
                      <a:r>
                        <a:rPr lang="en-GB" sz="1800" b="1" u="none" strike="noStrike" dirty="0">
                          <a:effectLst/>
                        </a:rPr>
                        <a:t>Supplier</a:t>
                      </a:r>
                      <a:endParaRPr lang="en-GB" sz="1800" b="1" i="0" u="none" strike="noStrike" dirty="0">
                        <a:solidFill>
                          <a:srgbClr val="000000"/>
                        </a:solidFill>
                        <a:effectLst/>
                        <a:latin typeface="Times New Roman"/>
                      </a:endParaRPr>
                    </a:p>
                  </a:txBody>
                  <a:tcPr marL="9525" marR="9525" marT="9525" marB="0" anchor="ctr"/>
                </a:tc>
                <a:tc>
                  <a:txBody>
                    <a:bodyPr/>
                    <a:lstStyle/>
                    <a:p>
                      <a:pPr algn="ctr" fontAlgn="ctr"/>
                      <a:r>
                        <a:rPr lang="en-GB" sz="1800" b="1" u="none" strike="noStrike" dirty="0">
                          <a:effectLst/>
                        </a:rPr>
                        <a:t>Price</a:t>
                      </a:r>
                      <a:endParaRPr lang="en-GB" sz="1800" b="1" i="0" u="none" strike="noStrike" dirty="0">
                        <a:solidFill>
                          <a:srgbClr val="000000"/>
                        </a:solidFill>
                        <a:effectLst/>
                        <a:latin typeface="Times New Roman"/>
                      </a:endParaRPr>
                    </a:p>
                  </a:txBody>
                  <a:tcPr marL="9525" marR="9525" marT="9525" marB="0" anchor="ctr"/>
                </a:tc>
              </a:tr>
              <a:tr h="333375">
                <a:tc>
                  <a:txBody>
                    <a:bodyPr/>
                    <a:lstStyle/>
                    <a:p>
                      <a:pPr algn="ctr" fontAlgn="ctr"/>
                      <a:r>
                        <a:rPr lang="en-GB" sz="1800" u="none" strike="noStrike" dirty="0">
                          <a:effectLst/>
                        </a:rPr>
                        <a:t>1001</a:t>
                      </a:r>
                      <a:endParaRPr lang="en-GB" sz="1800" b="0" i="0" u="none" strike="noStrike" dirty="0">
                        <a:solidFill>
                          <a:srgbClr val="000000"/>
                        </a:solidFill>
                        <a:effectLst/>
                        <a:latin typeface="Times New Roman"/>
                      </a:endParaRPr>
                    </a:p>
                  </a:txBody>
                  <a:tcPr marL="9525" marR="9525" marT="9525" marB="0" anchor="ctr"/>
                </a:tc>
                <a:tc>
                  <a:txBody>
                    <a:bodyPr/>
                    <a:lstStyle/>
                    <a:p>
                      <a:pPr algn="ctr" fontAlgn="ctr"/>
                      <a:r>
                        <a:rPr lang="en-GB" sz="1800" u="none" strike="noStrike" dirty="0">
                          <a:effectLst/>
                        </a:rPr>
                        <a:t>Windows Phone 7</a:t>
                      </a:r>
                      <a:endParaRPr lang="en-GB" sz="1800" b="0" i="0" u="none" strike="noStrike" dirty="0">
                        <a:solidFill>
                          <a:srgbClr val="000000"/>
                        </a:solidFill>
                        <a:effectLst/>
                        <a:latin typeface="Times New Roman"/>
                      </a:endParaRPr>
                    </a:p>
                  </a:txBody>
                  <a:tcPr marL="9525" marR="9525" marT="9525" marB="0" anchor="ctr"/>
                </a:tc>
                <a:tc>
                  <a:txBody>
                    <a:bodyPr/>
                    <a:lstStyle/>
                    <a:p>
                      <a:pPr algn="ctr" fontAlgn="ctr"/>
                      <a:r>
                        <a:rPr lang="en-GB" sz="1800" u="none" strike="noStrike" dirty="0">
                          <a:effectLst/>
                        </a:rPr>
                        <a:t>Microsoft</a:t>
                      </a:r>
                      <a:endParaRPr lang="en-GB" sz="1800" b="0" i="0" u="none" strike="noStrike" dirty="0">
                        <a:solidFill>
                          <a:srgbClr val="000000"/>
                        </a:solidFill>
                        <a:effectLst/>
                        <a:latin typeface="Times New Roman"/>
                      </a:endParaRPr>
                    </a:p>
                  </a:txBody>
                  <a:tcPr marL="9525" marR="9525" marT="9525" marB="0" anchor="ctr"/>
                </a:tc>
                <a:tc>
                  <a:txBody>
                    <a:bodyPr/>
                    <a:lstStyle/>
                    <a:p>
                      <a:pPr algn="ctr" fontAlgn="ctr"/>
                      <a:r>
                        <a:rPr lang="en-GB" sz="1800" u="none" strike="noStrike" dirty="0">
                          <a:effectLst/>
                        </a:rPr>
                        <a:t>200</a:t>
                      </a:r>
                      <a:endParaRPr lang="en-GB" sz="1800" b="0" i="0" u="none" strike="noStrike" dirty="0">
                        <a:solidFill>
                          <a:srgbClr val="000000"/>
                        </a:solidFill>
                        <a:effectLst/>
                        <a:latin typeface="Times New Roman"/>
                      </a:endParaRPr>
                    </a:p>
                  </a:txBody>
                  <a:tcPr marL="9525" marR="9525" marT="9525" marB="0" anchor="ctr"/>
                </a:tc>
              </a:tr>
              <a:tr h="333375">
                <a:tc>
                  <a:txBody>
                    <a:bodyPr/>
                    <a:lstStyle/>
                    <a:p>
                      <a:pPr algn="ctr" fontAlgn="ctr"/>
                      <a:r>
                        <a:rPr lang="en-GB" sz="1800" u="none" strike="noStrike" dirty="0">
                          <a:effectLst/>
                        </a:rPr>
                        <a:t>1002</a:t>
                      </a:r>
                      <a:endParaRPr lang="en-GB" sz="1800" b="0" i="0" u="none" strike="noStrike" dirty="0">
                        <a:solidFill>
                          <a:srgbClr val="000000"/>
                        </a:solidFill>
                        <a:effectLst/>
                        <a:latin typeface="Times New Roman"/>
                      </a:endParaRPr>
                    </a:p>
                  </a:txBody>
                  <a:tcPr marL="9525" marR="9525" marT="9525" marB="0" anchor="ctr"/>
                </a:tc>
                <a:tc>
                  <a:txBody>
                    <a:bodyPr/>
                    <a:lstStyle/>
                    <a:p>
                      <a:pPr algn="ctr" fontAlgn="ctr"/>
                      <a:r>
                        <a:rPr lang="en-GB" sz="1800" u="none" strike="noStrike" dirty="0">
                          <a:effectLst/>
                        </a:rPr>
                        <a:t>Cheese grater</a:t>
                      </a:r>
                      <a:endParaRPr lang="en-GB" sz="1800" b="0" i="0" u="none" strike="noStrike" dirty="0">
                        <a:solidFill>
                          <a:srgbClr val="000000"/>
                        </a:solidFill>
                        <a:effectLst/>
                        <a:latin typeface="Times New Roman"/>
                      </a:endParaRPr>
                    </a:p>
                  </a:txBody>
                  <a:tcPr marL="9525" marR="9525" marT="9525" marB="0" anchor="ctr"/>
                </a:tc>
                <a:tc>
                  <a:txBody>
                    <a:bodyPr/>
                    <a:lstStyle/>
                    <a:p>
                      <a:pPr algn="ctr" fontAlgn="ctr"/>
                      <a:r>
                        <a:rPr lang="en-GB" sz="1800" u="none" strike="noStrike" dirty="0">
                          <a:effectLst/>
                        </a:rPr>
                        <a:t>Cheese Industries</a:t>
                      </a:r>
                      <a:endParaRPr lang="en-GB" sz="1800" b="0" i="0" u="none" strike="noStrike" dirty="0">
                        <a:solidFill>
                          <a:srgbClr val="000000"/>
                        </a:solidFill>
                        <a:effectLst/>
                        <a:latin typeface="Times New Roman"/>
                      </a:endParaRPr>
                    </a:p>
                  </a:txBody>
                  <a:tcPr marL="9525" marR="9525" marT="9525" marB="0" anchor="ctr"/>
                </a:tc>
                <a:tc>
                  <a:txBody>
                    <a:bodyPr/>
                    <a:lstStyle/>
                    <a:p>
                      <a:pPr algn="ctr" fontAlgn="ctr"/>
                      <a:r>
                        <a:rPr lang="en-GB" sz="1800" u="none" strike="noStrike" dirty="0">
                          <a:effectLst/>
                        </a:rPr>
                        <a:t>2</a:t>
                      </a:r>
                      <a:endParaRPr lang="en-GB" sz="1800" b="0" i="0" u="none" strike="noStrike" dirty="0">
                        <a:solidFill>
                          <a:srgbClr val="000000"/>
                        </a:solidFill>
                        <a:effectLst/>
                        <a:latin typeface="Times New Roman"/>
                      </a:endParaRPr>
                    </a:p>
                  </a:txBody>
                  <a:tcPr marL="9525" marR="9525" marT="9525" marB="0" anchor="ctr"/>
                </a:tc>
              </a:tr>
              <a:tr h="333375">
                <a:tc>
                  <a:txBody>
                    <a:bodyPr/>
                    <a:lstStyle/>
                    <a:p>
                      <a:pPr algn="ctr" fontAlgn="ctr"/>
                      <a:r>
                        <a:rPr lang="en-GB" sz="1800" u="none" strike="noStrike" dirty="0">
                          <a:effectLst/>
                        </a:rPr>
                        <a:t>1003</a:t>
                      </a:r>
                      <a:endParaRPr lang="en-GB" sz="1800" b="0" i="0" u="none" strike="noStrike" dirty="0">
                        <a:solidFill>
                          <a:srgbClr val="000000"/>
                        </a:solidFill>
                        <a:effectLst/>
                        <a:latin typeface="Times New Roman"/>
                      </a:endParaRPr>
                    </a:p>
                  </a:txBody>
                  <a:tcPr marL="9525" marR="9525" marT="9525" marB="0" anchor="ctr"/>
                </a:tc>
                <a:tc>
                  <a:txBody>
                    <a:bodyPr/>
                    <a:lstStyle/>
                    <a:p>
                      <a:pPr algn="ctr" fontAlgn="ctr"/>
                      <a:r>
                        <a:rPr lang="en-GB" sz="1800" u="none" strike="noStrike">
                          <a:effectLst/>
                        </a:rPr>
                        <a:t>Boat hook</a:t>
                      </a:r>
                      <a:endParaRPr lang="en-GB" sz="1800" b="0" i="0" u="none" strike="noStrike">
                        <a:solidFill>
                          <a:srgbClr val="000000"/>
                        </a:solidFill>
                        <a:effectLst/>
                        <a:latin typeface="Times New Roman"/>
                      </a:endParaRPr>
                    </a:p>
                  </a:txBody>
                  <a:tcPr marL="9525" marR="9525" marT="9525" marB="0" anchor="ctr"/>
                </a:tc>
                <a:tc>
                  <a:txBody>
                    <a:bodyPr/>
                    <a:lstStyle/>
                    <a:p>
                      <a:pPr algn="ctr" fontAlgn="ctr"/>
                      <a:r>
                        <a:rPr lang="en-GB" sz="1800" u="none" strike="noStrike" dirty="0">
                          <a:effectLst/>
                        </a:rPr>
                        <a:t>John’s Dockyard</a:t>
                      </a:r>
                      <a:endParaRPr lang="en-GB" sz="1800" b="0" i="0" u="none" strike="noStrike" dirty="0">
                        <a:solidFill>
                          <a:srgbClr val="000000"/>
                        </a:solidFill>
                        <a:effectLst/>
                        <a:latin typeface="Times New Roman"/>
                      </a:endParaRPr>
                    </a:p>
                  </a:txBody>
                  <a:tcPr marL="9525" marR="9525" marT="9525" marB="0" anchor="ctr"/>
                </a:tc>
                <a:tc>
                  <a:txBody>
                    <a:bodyPr/>
                    <a:lstStyle/>
                    <a:p>
                      <a:pPr algn="ctr" fontAlgn="ctr"/>
                      <a:r>
                        <a:rPr lang="en-GB" sz="1800" u="none" strike="noStrike" dirty="0">
                          <a:effectLst/>
                        </a:rPr>
                        <a:t>20</a:t>
                      </a:r>
                      <a:endParaRPr lang="en-GB" sz="1800" b="0" i="0" u="none" strike="noStrike" dirty="0">
                        <a:solidFill>
                          <a:srgbClr val="000000"/>
                        </a:solidFill>
                        <a:effectLst/>
                        <a:latin typeface="Times New Roman"/>
                      </a:endParaRPr>
                    </a:p>
                  </a:txBody>
                  <a:tcPr marL="9525" marR="9525" marT="9525" marB="0" anchor="ctr"/>
                </a:tc>
              </a:tr>
            </a:tbl>
          </a:graphicData>
        </a:graphic>
      </p:graphicFrame>
    </p:spTree>
    <p:extLst>
      <p:ext uri="{BB962C8B-B14F-4D97-AF65-F5344CB8AC3E}">
        <p14:creationId xmlns:p14="http://schemas.microsoft.com/office/powerpoint/2010/main" val="59766505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Базы данных и программы</a:t>
            </a:r>
            <a:endParaRPr lang="en-GB" dirty="0"/>
          </a:p>
        </p:txBody>
      </p:sp>
      <p:sp>
        <p:nvSpPr>
          <p:cNvPr id="3" name="Content Placeholder 2"/>
          <p:cNvSpPr>
            <a:spLocks noGrp="1"/>
          </p:cNvSpPr>
          <p:nvPr>
            <p:ph idx="1"/>
          </p:nvPr>
        </p:nvSpPr>
        <p:spPr>
          <a:xfrm>
            <a:off x="380770" y="1371600"/>
            <a:ext cx="8363938" cy="4210383"/>
          </a:xfrm>
        </p:spPr>
        <p:txBody>
          <a:bodyPr/>
          <a:lstStyle/>
          <a:p>
            <a:r>
              <a:rPr lang="ru-RU" dirty="0" smtClean="0"/>
              <a:t>Базы данных работают с таблицами и запросами</a:t>
            </a:r>
          </a:p>
          <a:p>
            <a:r>
              <a:rPr lang="ru-RU" dirty="0" smtClean="0"/>
              <a:t>Программы работают с программными объектами</a:t>
            </a:r>
          </a:p>
          <a:p>
            <a:r>
              <a:rPr lang="ru-RU" dirty="0" smtClean="0"/>
              <a:t>Технология </a:t>
            </a:r>
            <a:r>
              <a:rPr lang="en-GB" dirty="0" smtClean="0"/>
              <a:t>LINQ (Language </a:t>
            </a:r>
            <a:r>
              <a:rPr lang="en-GB" dirty="0" err="1" smtClean="0"/>
              <a:t>INtegrated</a:t>
            </a:r>
            <a:r>
              <a:rPr lang="en-GB" dirty="0" smtClean="0"/>
              <a:t> Query</a:t>
            </a:r>
            <a:r>
              <a:rPr lang="ru-RU" dirty="0" smtClean="0"/>
              <a:t> — интегрированный язык запросов</a:t>
            </a:r>
            <a:r>
              <a:rPr lang="en-GB" dirty="0" smtClean="0"/>
              <a:t>) </a:t>
            </a:r>
            <a:r>
              <a:rPr lang="ru-RU" dirty="0" smtClean="0"/>
              <a:t>позволяет работать с таблицами базы данных через программные объекты</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27</a:t>
            </a:fld>
            <a:endParaRPr lang="en-US" dirty="0"/>
          </a:p>
        </p:txBody>
      </p:sp>
    </p:spTree>
    <p:extLst>
      <p:ext uri="{BB962C8B-B14F-4D97-AF65-F5344CB8AC3E}">
        <p14:creationId xmlns:p14="http://schemas.microsoft.com/office/powerpoint/2010/main" val="2711942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Базы данных и классы</a:t>
            </a:r>
            <a:endParaRPr lang="en-GB" dirty="0"/>
          </a:p>
        </p:txBody>
      </p:sp>
      <p:sp>
        <p:nvSpPr>
          <p:cNvPr id="3" name="Content Placeholder 2"/>
          <p:cNvSpPr>
            <a:spLocks noGrp="1"/>
          </p:cNvSpPr>
          <p:nvPr>
            <p:ph idx="1"/>
          </p:nvPr>
        </p:nvSpPr>
        <p:spPr>
          <a:xfrm>
            <a:off x="380770" y="4063999"/>
            <a:ext cx="8363938" cy="2105192"/>
          </a:xfrm>
        </p:spPr>
        <p:txBody>
          <a:bodyPr/>
          <a:lstStyle/>
          <a:p>
            <a:r>
              <a:rPr lang="ru-RU" dirty="0" smtClean="0"/>
              <a:t>Этот класс</a:t>
            </a:r>
            <a:r>
              <a:rPr lang="en-GB" dirty="0" smtClean="0"/>
              <a:t> C#</a:t>
            </a:r>
            <a:r>
              <a:rPr lang="ru-RU" dirty="0" smtClean="0"/>
              <a:t> может хранить информацию о клиенте</a:t>
            </a:r>
            <a:endParaRPr lang="en-GB" dirty="0" smtClean="0"/>
          </a:p>
          <a:p>
            <a:r>
              <a:rPr lang="ru-RU" dirty="0" smtClean="0"/>
              <a:t>Класс содержит свойства, аналогичные столбцам таблицы</a:t>
            </a:r>
          </a:p>
        </p:txBody>
      </p:sp>
      <p:sp>
        <p:nvSpPr>
          <p:cNvPr id="4" name="Slide Number Placeholder 3"/>
          <p:cNvSpPr>
            <a:spLocks noGrp="1"/>
          </p:cNvSpPr>
          <p:nvPr>
            <p:ph type="sldNum" sz="quarter" idx="10"/>
          </p:nvPr>
        </p:nvSpPr>
        <p:spPr/>
        <p:txBody>
          <a:bodyPr/>
          <a:lstStyle/>
          <a:p>
            <a:fld id="{271031BA-9959-4FE2-909F-37D65262A7B4}" type="slidenum">
              <a:rPr lang="en-US" smtClean="0"/>
              <a:pPr/>
              <a:t>28</a:t>
            </a:fld>
            <a:endParaRPr lang="en-US" dirty="0"/>
          </a:p>
        </p:txBody>
      </p:sp>
      <p:sp>
        <p:nvSpPr>
          <p:cNvPr id="5" name="Rectangle 4"/>
          <p:cNvSpPr>
            <a:spLocks noChangeArrowheads="1"/>
          </p:cNvSpPr>
          <p:nvPr/>
        </p:nvSpPr>
        <p:spPr bwMode="invGray">
          <a:xfrm>
            <a:off x="494253" y="1146629"/>
            <a:ext cx="8105775" cy="2598057"/>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pPr>
              <a:spcBef>
                <a:spcPts val="575"/>
              </a:spcBef>
              <a:spcAft>
                <a:spcPts val="200"/>
              </a:spcAft>
              <a:tabLst>
                <a:tab pos="2430780" algn="l"/>
                <a:tab pos="2790825" algn="l"/>
              </a:tabLst>
            </a:pPr>
            <a:r>
              <a:rPr lang="en-GB" sz="2000" dirty="0">
                <a:solidFill>
                  <a:srgbClr val="0000FF"/>
                </a:solidFill>
                <a:latin typeface="Consolas"/>
                <a:ea typeface="Times New Roman"/>
              </a:rPr>
              <a:t>public</a:t>
            </a:r>
            <a:r>
              <a:rPr lang="en-GB" sz="2000" dirty="0">
                <a:solidFill>
                  <a:srgbClr val="000000"/>
                </a:solidFill>
                <a:latin typeface="Consolas"/>
                <a:ea typeface="Times New Roman"/>
              </a:rPr>
              <a:t> </a:t>
            </a:r>
            <a:r>
              <a:rPr lang="en-GB" sz="2000" dirty="0">
                <a:solidFill>
                  <a:srgbClr val="0000FF"/>
                </a:solidFill>
                <a:latin typeface="Consolas"/>
                <a:ea typeface="Times New Roman"/>
              </a:rPr>
              <a:t>class</a:t>
            </a:r>
            <a:r>
              <a:rPr lang="en-GB" sz="2000" dirty="0">
                <a:solidFill>
                  <a:srgbClr val="000000"/>
                </a:solidFill>
                <a:latin typeface="Consolas"/>
                <a:ea typeface="Times New Roman"/>
              </a:rPr>
              <a:t> </a:t>
            </a:r>
            <a:r>
              <a:rPr lang="en-GB" sz="2000" dirty="0">
                <a:solidFill>
                  <a:srgbClr val="2B91AF"/>
                </a:solidFill>
                <a:latin typeface="Consolas"/>
                <a:ea typeface="Times New Roman"/>
              </a:rPr>
              <a:t>Customer</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a:solidFill>
                  <a:srgbClr val="0000FF"/>
                </a:solidFill>
                <a:latin typeface="Consolas"/>
                <a:ea typeface="Times New Roman"/>
              </a:rPr>
              <a:t>public</a:t>
            </a:r>
            <a:r>
              <a:rPr lang="en-GB" sz="2000" dirty="0">
                <a:solidFill>
                  <a:srgbClr val="000000"/>
                </a:solidFill>
                <a:latin typeface="Consolas"/>
                <a:ea typeface="Times New Roman"/>
              </a:rPr>
              <a:t> </a:t>
            </a:r>
            <a:r>
              <a:rPr lang="en-GB" sz="2000" dirty="0" err="1">
                <a:solidFill>
                  <a:srgbClr val="0000FF"/>
                </a:solidFill>
                <a:latin typeface="Consolas"/>
                <a:ea typeface="Times New Roman"/>
              </a:rPr>
              <a:t>int</a:t>
            </a:r>
            <a:r>
              <a:rPr lang="en-GB" sz="2000" dirty="0">
                <a:solidFill>
                  <a:srgbClr val="000000"/>
                </a:solidFill>
                <a:latin typeface="Consolas"/>
                <a:ea typeface="Times New Roman"/>
              </a:rPr>
              <a:t> ID { </a:t>
            </a:r>
            <a:r>
              <a:rPr lang="en-GB" sz="2000" dirty="0">
                <a:solidFill>
                  <a:srgbClr val="0000FF"/>
                </a:solidFill>
                <a:latin typeface="Consolas"/>
                <a:ea typeface="Times New Roman"/>
              </a:rPr>
              <a:t>get</a:t>
            </a:r>
            <a:r>
              <a:rPr lang="en-GB" sz="2000" dirty="0">
                <a:solidFill>
                  <a:srgbClr val="000000"/>
                </a:solidFill>
                <a:latin typeface="Consolas"/>
                <a:ea typeface="Times New Roman"/>
              </a:rPr>
              <a:t>; </a:t>
            </a:r>
            <a:r>
              <a:rPr lang="en-GB" sz="2000" dirty="0">
                <a:solidFill>
                  <a:srgbClr val="0000FF"/>
                </a:solidFill>
                <a:latin typeface="Consolas"/>
                <a:ea typeface="Times New Roman"/>
              </a:rPr>
              <a:t>set</a:t>
            </a:r>
            <a:r>
              <a:rPr lang="en-GB" sz="2000" dirty="0">
                <a:solidFill>
                  <a:srgbClr val="000000"/>
                </a:solidFill>
                <a:latin typeface="Consolas"/>
                <a:ea typeface="Times New Roman"/>
              </a:rPr>
              <a:t>; }</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a:solidFill>
                  <a:srgbClr val="0000FF"/>
                </a:solidFill>
                <a:latin typeface="Consolas"/>
                <a:ea typeface="Times New Roman"/>
              </a:rPr>
              <a:t>public</a:t>
            </a:r>
            <a:r>
              <a:rPr lang="en-GB" sz="2000" dirty="0">
                <a:solidFill>
                  <a:srgbClr val="000000"/>
                </a:solidFill>
                <a:latin typeface="Consolas"/>
                <a:ea typeface="Times New Roman"/>
              </a:rPr>
              <a:t> </a:t>
            </a:r>
            <a:r>
              <a:rPr lang="en-GB" sz="2000" dirty="0">
                <a:solidFill>
                  <a:srgbClr val="0000FF"/>
                </a:solidFill>
                <a:latin typeface="Consolas"/>
                <a:ea typeface="Times New Roman"/>
              </a:rPr>
              <a:t>string</a:t>
            </a:r>
            <a:r>
              <a:rPr lang="en-GB" sz="2000" dirty="0">
                <a:solidFill>
                  <a:srgbClr val="000000"/>
                </a:solidFill>
                <a:latin typeface="Consolas"/>
                <a:ea typeface="Times New Roman"/>
              </a:rPr>
              <a:t> Name { </a:t>
            </a:r>
            <a:r>
              <a:rPr lang="en-GB" sz="2000" dirty="0">
                <a:solidFill>
                  <a:srgbClr val="0000FF"/>
                </a:solidFill>
                <a:latin typeface="Consolas"/>
                <a:ea typeface="Times New Roman"/>
              </a:rPr>
              <a:t>get</a:t>
            </a:r>
            <a:r>
              <a:rPr lang="en-GB" sz="2000" dirty="0">
                <a:solidFill>
                  <a:srgbClr val="000000"/>
                </a:solidFill>
                <a:latin typeface="Consolas"/>
                <a:ea typeface="Times New Roman"/>
              </a:rPr>
              <a:t>; </a:t>
            </a:r>
            <a:r>
              <a:rPr lang="en-GB" sz="2000" dirty="0">
                <a:solidFill>
                  <a:srgbClr val="0000FF"/>
                </a:solidFill>
                <a:latin typeface="Consolas"/>
                <a:ea typeface="Times New Roman"/>
              </a:rPr>
              <a:t>set</a:t>
            </a:r>
            <a:r>
              <a:rPr lang="en-GB" sz="2000" dirty="0">
                <a:solidFill>
                  <a:srgbClr val="000000"/>
                </a:solidFill>
                <a:latin typeface="Consolas"/>
                <a:ea typeface="Times New Roman"/>
              </a:rPr>
              <a:t>; }</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a:solidFill>
                  <a:srgbClr val="0000FF"/>
                </a:solidFill>
                <a:latin typeface="Consolas"/>
                <a:ea typeface="Times New Roman"/>
              </a:rPr>
              <a:t>public</a:t>
            </a:r>
            <a:r>
              <a:rPr lang="en-GB" sz="2000" dirty="0">
                <a:solidFill>
                  <a:srgbClr val="000000"/>
                </a:solidFill>
                <a:latin typeface="Consolas"/>
                <a:ea typeface="Times New Roman"/>
              </a:rPr>
              <a:t> </a:t>
            </a:r>
            <a:r>
              <a:rPr lang="en-GB" sz="2000" dirty="0">
                <a:solidFill>
                  <a:srgbClr val="0000FF"/>
                </a:solidFill>
                <a:latin typeface="Consolas"/>
                <a:ea typeface="Times New Roman"/>
              </a:rPr>
              <a:t>string</a:t>
            </a:r>
            <a:r>
              <a:rPr lang="en-GB" sz="2000" dirty="0">
                <a:solidFill>
                  <a:srgbClr val="000000"/>
                </a:solidFill>
                <a:latin typeface="Consolas"/>
                <a:ea typeface="Times New Roman"/>
              </a:rPr>
              <a:t> Address { </a:t>
            </a:r>
            <a:r>
              <a:rPr lang="en-GB" sz="2000" dirty="0">
                <a:solidFill>
                  <a:srgbClr val="0000FF"/>
                </a:solidFill>
                <a:latin typeface="Consolas"/>
                <a:ea typeface="Times New Roman"/>
              </a:rPr>
              <a:t>get</a:t>
            </a:r>
            <a:r>
              <a:rPr lang="en-GB" sz="2000" dirty="0">
                <a:solidFill>
                  <a:srgbClr val="000000"/>
                </a:solidFill>
                <a:latin typeface="Consolas"/>
                <a:ea typeface="Times New Roman"/>
              </a:rPr>
              <a:t>; </a:t>
            </a:r>
            <a:r>
              <a:rPr lang="en-GB" sz="2000" dirty="0">
                <a:solidFill>
                  <a:srgbClr val="0000FF"/>
                </a:solidFill>
                <a:latin typeface="Consolas"/>
                <a:ea typeface="Times New Roman"/>
              </a:rPr>
              <a:t>set</a:t>
            </a:r>
            <a:r>
              <a:rPr lang="en-GB" sz="2000" dirty="0">
                <a:solidFill>
                  <a:srgbClr val="000000"/>
                </a:solidFill>
                <a:latin typeface="Consolas"/>
                <a:ea typeface="Times New Roman"/>
              </a:rPr>
              <a:t>; }</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smtClean="0">
                <a:solidFill>
                  <a:srgbClr val="000000"/>
                </a:solidFill>
                <a:latin typeface="Consolas"/>
                <a:ea typeface="Times New Roman"/>
              </a:rPr>
              <a:t>   </a:t>
            </a:r>
            <a:r>
              <a:rPr lang="en-GB" sz="2000" dirty="0" smtClean="0">
                <a:solidFill>
                  <a:srgbClr val="0000FF"/>
                </a:solidFill>
                <a:latin typeface="Consolas"/>
                <a:ea typeface="Times New Roman"/>
              </a:rPr>
              <a:t>public</a:t>
            </a:r>
            <a:r>
              <a:rPr lang="en-GB" sz="2000" dirty="0" smtClean="0">
                <a:solidFill>
                  <a:srgbClr val="000000"/>
                </a:solidFill>
                <a:latin typeface="Consolas"/>
                <a:ea typeface="Times New Roman"/>
              </a:rPr>
              <a:t> </a:t>
            </a:r>
            <a:r>
              <a:rPr lang="en-GB" sz="2000" dirty="0">
                <a:solidFill>
                  <a:srgbClr val="0000FF"/>
                </a:solidFill>
                <a:latin typeface="Consolas"/>
                <a:ea typeface="Times New Roman"/>
              </a:rPr>
              <a:t>string</a:t>
            </a:r>
            <a:r>
              <a:rPr lang="en-GB" sz="2000" dirty="0">
                <a:solidFill>
                  <a:srgbClr val="000000"/>
                </a:solidFill>
                <a:latin typeface="Consolas"/>
                <a:ea typeface="Times New Roman"/>
              </a:rPr>
              <a:t> </a:t>
            </a:r>
            <a:r>
              <a:rPr lang="en-GB" sz="2000" dirty="0" err="1" smtClean="0">
                <a:solidFill>
                  <a:srgbClr val="000000"/>
                </a:solidFill>
                <a:latin typeface="Consolas"/>
                <a:ea typeface="Times New Roman"/>
              </a:rPr>
              <a:t>BankDetails</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a:t>
            </a:r>
            <a:r>
              <a:rPr lang="en-GB" sz="2000" dirty="0">
                <a:solidFill>
                  <a:srgbClr val="0000FF"/>
                </a:solidFill>
                <a:latin typeface="Consolas"/>
                <a:ea typeface="Times New Roman"/>
              </a:rPr>
              <a:t>get</a:t>
            </a:r>
            <a:r>
              <a:rPr lang="en-GB" sz="2000" dirty="0">
                <a:solidFill>
                  <a:srgbClr val="000000"/>
                </a:solidFill>
                <a:latin typeface="Consolas"/>
                <a:ea typeface="Times New Roman"/>
              </a:rPr>
              <a:t>; </a:t>
            </a:r>
            <a:r>
              <a:rPr lang="en-GB" sz="2000" dirty="0">
                <a:solidFill>
                  <a:srgbClr val="0000FF"/>
                </a:solidFill>
                <a:latin typeface="Consolas"/>
                <a:ea typeface="Times New Roman"/>
              </a:rPr>
              <a:t>set</a:t>
            </a:r>
            <a:r>
              <a:rPr lang="en-GB" sz="2000" dirty="0">
                <a:solidFill>
                  <a:srgbClr val="000000"/>
                </a:solidFill>
                <a:latin typeface="Consolas"/>
                <a:ea typeface="Times New Roman"/>
              </a:rPr>
              <a:t>; }</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a:t>
            </a:r>
            <a:endParaRPr lang="en-GB" sz="2000" dirty="0">
              <a:solidFill>
                <a:srgbClr val="000000"/>
              </a:solidFill>
              <a:latin typeface="Consolas"/>
              <a:ea typeface="Times New Roman"/>
            </a:endParaRPr>
          </a:p>
          <a:p>
            <a:endParaRPr lang="en-GB" sz="2000" dirty="0">
              <a:solidFill>
                <a:srgbClr val="000000"/>
              </a:solidFill>
              <a:latin typeface="Consolas" pitchFamily="49" charset="0"/>
              <a:cs typeface="Consolas" pitchFamily="49" charset="0"/>
            </a:endParaRPr>
          </a:p>
        </p:txBody>
      </p:sp>
    </p:spTree>
    <p:extLst>
      <p:ext uri="{BB962C8B-B14F-4D97-AF65-F5344CB8AC3E}">
        <p14:creationId xmlns:p14="http://schemas.microsoft.com/office/powerpoint/2010/main" val="1993335939"/>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Технология </a:t>
            </a:r>
            <a:r>
              <a:rPr lang="en-GB" dirty="0" smtClean="0"/>
              <a:t>LINQ</a:t>
            </a:r>
            <a:endParaRPr lang="en-GB" dirty="0"/>
          </a:p>
        </p:txBody>
      </p:sp>
      <p:sp>
        <p:nvSpPr>
          <p:cNvPr id="3" name="Content Placeholder 2"/>
          <p:cNvSpPr>
            <a:spLocks noGrp="1"/>
          </p:cNvSpPr>
          <p:nvPr>
            <p:ph idx="1"/>
          </p:nvPr>
        </p:nvSpPr>
        <p:spPr>
          <a:xfrm>
            <a:off x="380770" y="1188000"/>
            <a:ext cx="8363938" cy="5207579"/>
          </a:xfrm>
        </p:spPr>
        <p:txBody>
          <a:bodyPr/>
          <a:lstStyle/>
          <a:p>
            <a:r>
              <a:rPr lang="ru-RU" dirty="0" smtClean="0"/>
              <a:t>Программы не могут работать с базами данных так же, как с классами и коллекциями объектов</a:t>
            </a:r>
          </a:p>
          <a:p>
            <a:r>
              <a:rPr lang="ru-RU" dirty="0" smtClean="0"/>
              <a:t>Технология </a:t>
            </a:r>
            <a:r>
              <a:rPr lang="en-US" dirty="0" smtClean="0"/>
              <a:t>LINQ </a:t>
            </a:r>
            <a:r>
              <a:rPr lang="ru-RU" dirty="0" smtClean="0"/>
              <a:t>позволяет программам</a:t>
            </a:r>
            <a:br>
              <a:rPr lang="ru-RU" dirty="0" smtClean="0"/>
            </a:br>
            <a:r>
              <a:rPr lang="ru-RU" dirty="0" smtClean="0"/>
              <a:t>на </a:t>
            </a:r>
            <a:r>
              <a:rPr lang="en-US" dirty="0" smtClean="0"/>
              <a:t>C# </a:t>
            </a:r>
            <a:r>
              <a:rPr lang="ru-RU" dirty="0" smtClean="0"/>
              <a:t>возможность работать с объектами, и при этом выполняются аналогичные действия над базой данных</a:t>
            </a:r>
            <a:endParaRPr lang="en-US" dirty="0" smtClean="0"/>
          </a:p>
          <a:p>
            <a:r>
              <a:rPr lang="ru-RU" dirty="0" smtClean="0"/>
              <a:t>Чтобы использовать средства </a:t>
            </a:r>
            <a:r>
              <a:rPr lang="en-US" dirty="0" smtClean="0"/>
              <a:t>LINQ</a:t>
            </a:r>
            <a:r>
              <a:rPr lang="ru-RU" dirty="0" smtClean="0"/>
              <a:t/>
            </a:r>
            <a:br>
              <a:rPr lang="ru-RU" dirty="0" smtClean="0"/>
            </a:br>
            <a:r>
              <a:rPr lang="ru-RU" dirty="0" smtClean="0"/>
              <a:t>в программе, необходимо добавить ссылки на библиотеки </a:t>
            </a:r>
            <a:r>
              <a:rPr lang="en-US" dirty="0" smtClean="0"/>
              <a:t>LINQ</a:t>
            </a:r>
            <a:endParaRPr lang="ru-RU"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29</a:t>
            </a:fld>
            <a:endParaRPr lang="en-US" dirty="0"/>
          </a:p>
        </p:txBody>
      </p:sp>
    </p:spTree>
    <p:extLst>
      <p:ext uri="{BB962C8B-B14F-4D97-AF65-F5344CB8AC3E}">
        <p14:creationId xmlns:p14="http://schemas.microsoft.com/office/powerpoint/2010/main" val="273382930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Темы раздела</a:t>
            </a:r>
            <a:endParaRPr lang="en-GB" dirty="0"/>
          </a:p>
        </p:txBody>
      </p:sp>
      <p:sp>
        <p:nvSpPr>
          <p:cNvPr id="3" name="Content Placeholder 2"/>
          <p:cNvSpPr>
            <a:spLocks noGrp="1"/>
          </p:cNvSpPr>
          <p:nvPr>
            <p:ph idx="1"/>
          </p:nvPr>
        </p:nvSpPr>
        <p:spPr>
          <a:xfrm>
            <a:off x="380770" y="1371600"/>
            <a:ext cx="8363938" cy="3822585"/>
          </a:xfrm>
        </p:spPr>
        <p:txBody>
          <a:bodyPr>
            <a:spAutoFit/>
          </a:bodyPr>
          <a:lstStyle/>
          <a:p>
            <a:r>
              <a:rPr lang="ru-RU" dirty="0" smtClean="0"/>
              <a:t>Приложения </a:t>
            </a:r>
            <a:r>
              <a:rPr lang="en-GB" dirty="0" smtClean="0"/>
              <a:t>Windows Phone </a:t>
            </a:r>
            <a:r>
              <a:rPr lang="ru-RU" dirty="0" smtClean="0"/>
              <a:t>и изолированное хранилище</a:t>
            </a:r>
            <a:endParaRPr lang="en-GB" dirty="0" smtClean="0"/>
          </a:p>
          <a:p>
            <a:r>
              <a:rPr lang="ru-RU" dirty="0" smtClean="0"/>
              <a:t>Использование изолированного хранилища для хранения файлов</a:t>
            </a:r>
            <a:endParaRPr lang="en-GB" dirty="0" smtClean="0"/>
          </a:p>
          <a:p>
            <a:r>
              <a:rPr lang="ru-RU" dirty="0" smtClean="0"/>
              <a:t>Хранение пар «имя—значение»</a:t>
            </a:r>
            <a:endParaRPr lang="en-GB" dirty="0" smtClean="0"/>
          </a:p>
          <a:p>
            <a:r>
              <a:rPr lang="ru-RU" dirty="0" smtClean="0"/>
              <a:t>Хранение настроек в изолированном хранилище</a:t>
            </a:r>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3</a:t>
            </a:fld>
            <a:endParaRPr lang="en-US" dirty="0"/>
          </a:p>
        </p:txBody>
      </p:sp>
    </p:spTree>
    <p:extLst>
      <p:ext uri="{BB962C8B-B14F-4D97-AF65-F5344CB8AC3E}">
        <p14:creationId xmlns:p14="http://schemas.microsoft.com/office/powerpoint/2010/main" val="59254854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smtClean="0"/>
              <a:t>Пространства имён </a:t>
            </a:r>
            <a:r>
              <a:rPr lang="en-GB" dirty="0" smtClean="0"/>
              <a:t>LINQ</a:t>
            </a:r>
            <a:endParaRPr lang="en-GB" dirty="0"/>
          </a:p>
        </p:txBody>
      </p:sp>
      <p:sp>
        <p:nvSpPr>
          <p:cNvPr id="3" name="Content Placeholder 2"/>
          <p:cNvSpPr>
            <a:spLocks noGrp="1"/>
          </p:cNvSpPr>
          <p:nvPr>
            <p:ph idx="1"/>
          </p:nvPr>
        </p:nvSpPr>
        <p:spPr>
          <a:xfrm>
            <a:off x="380770" y="3294748"/>
            <a:ext cx="8363938" cy="3102388"/>
          </a:xfrm>
        </p:spPr>
        <p:txBody>
          <a:bodyPr/>
          <a:lstStyle/>
          <a:p>
            <a:r>
              <a:rPr lang="ru-RU" dirty="0" smtClean="0"/>
              <a:t>Эти пространства имён используются</a:t>
            </a:r>
            <a:r>
              <a:rPr lang="en-US" dirty="0" smtClean="0"/>
              <a:t/>
            </a:r>
            <a:br>
              <a:rPr lang="en-US" dirty="0" smtClean="0"/>
            </a:br>
            <a:r>
              <a:rPr lang="ru-RU" dirty="0" smtClean="0"/>
              <a:t>при использовании функций </a:t>
            </a:r>
            <a:r>
              <a:rPr lang="en-US" dirty="0" smtClean="0"/>
              <a:t>LINQ</a:t>
            </a:r>
            <a:endParaRPr lang="ru-RU" dirty="0" smtClean="0"/>
          </a:p>
          <a:p>
            <a:r>
              <a:rPr lang="ru-RU" dirty="0" smtClean="0"/>
              <a:t>Пространства имён содержат языковые расширения и атрибуты, которые применяются к классам и свойствам</a:t>
            </a:r>
            <a:r>
              <a:rPr lang="en-US" dirty="0" smtClean="0"/>
              <a:t/>
            </a:r>
            <a:br>
              <a:rPr lang="en-US" dirty="0" smtClean="0"/>
            </a:br>
            <a:r>
              <a:rPr lang="ru-RU" dirty="0" smtClean="0"/>
              <a:t>для связи с базами данных</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30</a:t>
            </a:fld>
            <a:endParaRPr lang="en-US" dirty="0"/>
          </a:p>
        </p:txBody>
      </p:sp>
      <p:sp>
        <p:nvSpPr>
          <p:cNvPr id="5" name="Rectangle 4"/>
          <p:cNvSpPr>
            <a:spLocks noChangeArrowheads="1"/>
          </p:cNvSpPr>
          <p:nvPr/>
        </p:nvSpPr>
        <p:spPr bwMode="invGray">
          <a:xfrm>
            <a:off x="494253" y="1146629"/>
            <a:ext cx="8105775" cy="2002971"/>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pPr>
              <a:spcBef>
                <a:spcPts val="575"/>
              </a:spcBef>
              <a:spcAft>
                <a:spcPts val="200"/>
              </a:spcAft>
              <a:tabLst>
                <a:tab pos="2430780" algn="l"/>
                <a:tab pos="2790825" algn="l"/>
              </a:tabLst>
            </a:pPr>
            <a:r>
              <a:rPr lang="en-GB" sz="2000" dirty="0">
                <a:solidFill>
                  <a:srgbClr val="0000FF"/>
                </a:solidFill>
                <a:latin typeface="Consolas"/>
                <a:ea typeface="Times New Roman"/>
              </a:rPr>
              <a:t>using </a:t>
            </a:r>
            <a:r>
              <a:rPr lang="en-GB" sz="2000" dirty="0" err="1">
                <a:solidFill>
                  <a:srgbClr val="000000"/>
                </a:solidFill>
                <a:latin typeface="Consolas"/>
                <a:ea typeface="Times New Roman"/>
              </a:rPr>
              <a:t>System.Linq</a:t>
            </a:r>
            <a:r>
              <a:rPr lang="en-GB" sz="2000" dirty="0">
                <a:solidFill>
                  <a:srgbClr val="000000"/>
                </a:solidFill>
                <a:latin typeface="Consolas"/>
                <a:ea typeface="Times New Roman"/>
              </a:rPr>
              <a:t>;</a:t>
            </a:r>
            <a:r>
              <a:rPr lang="en-GB" sz="2000" dirty="0">
                <a:solidFill>
                  <a:srgbClr val="0000FF"/>
                </a:solidFill>
                <a:latin typeface="Consolas"/>
                <a:ea typeface="Times New Roman"/>
              </a:rPr>
              <a:t/>
            </a:r>
            <a:br>
              <a:rPr lang="en-GB" sz="2000" dirty="0">
                <a:solidFill>
                  <a:srgbClr val="0000FF"/>
                </a:solidFill>
                <a:latin typeface="Consolas"/>
                <a:ea typeface="Times New Roman"/>
              </a:rPr>
            </a:br>
            <a:r>
              <a:rPr lang="en-GB" sz="2000" dirty="0">
                <a:solidFill>
                  <a:srgbClr val="0000FF"/>
                </a:solidFill>
                <a:latin typeface="Consolas"/>
                <a:ea typeface="Times New Roman"/>
              </a:rPr>
              <a:t>using</a:t>
            </a:r>
            <a:r>
              <a:rPr lang="en-GB" sz="2000" dirty="0">
                <a:solidFill>
                  <a:srgbClr val="000000"/>
                </a:solidFill>
                <a:latin typeface="Consolas"/>
                <a:ea typeface="Times New Roman"/>
              </a:rPr>
              <a:t> </a:t>
            </a:r>
            <a:r>
              <a:rPr lang="en-GB" sz="2000" dirty="0" err="1">
                <a:solidFill>
                  <a:srgbClr val="000000"/>
                </a:solidFill>
                <a:latin typeface="Consolas"/>
                <a:ea typeface="Times New Roman"/>
              </a:rPr>
              <a:t>System.Data.Linq</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FF"/>
                </a:solidFill>
                <a:latin typeface="Consolas"/>
                <a:ea typeface="Times New Roman"/>
              </a:rPr>
              <a:t>using</a:t>
            </a:r>
            <a:r>
              <a:rPr lang="en-GB" sz="2000" dirty="0">
                <a:solidFill>
                  <a:srgbClr val="000000"/>
                </a:solidFill>
                <a:latin typeface="Consolas"/>
                <a:ea typeface="Times New Roman"/>
              </a:rPr>
              <a:t> </a:t>
            </a:r>
            <a:r>
              <a:rPr lang="en-GB" sz="2000" dirty="0" err="1">
                <a:solidFill>
                  <a:srgbClr val="000000"/>
                </a:solidFill>
                <a:latin typeface="Consolas"/>
                <a:ea typeface="Times New Roman"/>
              </a:rPr>
              <a:t>System.Data.Linq.Mapping</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FF"/>
                </a:solidFill>
                <a:latin typeface="Consolas"/>
                <a:ea typeface="Times New Roman"/>
              </a:rPr>
              <a:t>using</a:t>
            </a:r>
            <a:r>
              <a:rPr lang="en-GB" sz="2000" dirty="0">
                <a:solidFill>
                  <a:srgbClr val="000000"/>
                </a:solidFill>
                <a:latin typeface="Consolas"/>
                <a:ea typeface="Times New Roman"/>
              </a:rPr>
              <a:t> </a:t>
            </a:r>
            <a:r>
              <a:rPr lang="en-GB" sz="2000" dirty="0" err="1">
                <a:solidFill>
                  <a:srgbClr val="000000"/>
                </a:solidFill>
                <a:latin typeface="Consolas"/>
                <a:ea typeface="Times New Roman"/>
              </a:rPr>
              <a:t>System.ComponentModel</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FF"/>
                </a:solidFill>
                <a:latin typeface="Consolas"/>
                <a:ea typeface="Times New Roman"/>
              </a:rPr>
              <a:t>using</a:t>
            </a:r>
            <a:r>
              <a:rPr lang="en-GB" sz="2000" dirty="0">
                <a:solidFill>
                  <a:srgbClr val="000000"/>
                </a:solidFill>
                <a:latin typeface="Consolas"/>
                <a:ea typeface="Times New Roman"/>
              </a:rPr>
              <a:t> </a:t>
            </a:r>
            <a:r>
              <a:rPr lang="en-GB" sz="2000" dirty="0" err="1">
                <a:solidFill>
                  <a:srgbClr val="000000"/>
                </a:solidFill>
                <a:latin typeface="Consolas"/>
                <a:ea typeface="Times New Roman"/>
              </a:rPr>
              <a:t>System.Collections.ObjectModel</a:t>
            </a:r>
            <a:r>
              <a:rPr lang="en-GB" sz="2000" dirty="0" smtClean="0">
                <a:solidFill>
                  <a:srgbClr val="000000"/>
                </a:solidFill>
                <a:latin typeface="Consolas"/>
                <a:ea typeface="Times New Roman"/>
              </a:rPr>
              <a:t>;</a:t>
            </a:r>
            <a:endParaRPr lang="en-GB" sz="2000" dirty="0">
              <a:solidFill>
                <a:srgbClr val="000000"/>
              </a:solidFill>
              <a:latin typeface="Consolas" pitchFamily="49" charset="0"/>
              <a:cs typeface="Consolas" pitchFamily="49" charset="0"/>
            </a:endParaRPr>
          </a:p>
        </p:txBody>
      </p:sp>
    </p:spTree>
    <p:extLst>
      <p:ext uri="{BB962C8B-B14F-4D97-AF65-F5344CB8AC3E}">
        <p14:creationId xmlns:p14="http://schemas.microsoft.com/office/powerpoint/2010/main" val="932955297"/>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smtClean="0"/>
              <a:t>Создание таблицы </a:t>
            </a:r>
            <a:r>
              <a:rPr lang="en-GB" dirty="0" smtClean="0"/>
              <a:t>Customer</a:t>
            </a:r>
            <a:r>
              <a:rPr lang="en-US" dirty="0"/>
              <a:t>s</a:t>
            </a:r>
            <a:endParaRPr lang="en-GB" dirty="0"/>
          </a:p>
        </p:txBody>
      </p:sp>
      <p:sp>
        <p:nvSpPr>
          <p:cNvPr id="3" name="Content Placeholder 2"/>
          <p:cNvSpPr>
            <a:spLocks noGrp="1"/>
          </p:cNvSpPr>
          <p:nvPr>
            <p:ph idx="1"/>
          </p:nvPr>
        </p:nvSpPr>
        <p:spPr>
          <a:xfrm>
            <a:off x="380770" y="1371600"/>
            <a:ext cx="8363938" cy="4210383"/>
          </a:xfrm>
        </p:spPr>
        <p:txBody>
          <a:bodyPr/>
          <a:lstStyle/>
          <a:p>
            <a:r>
              <a:rPr lang="ru-RU" dirty="0" smtClean="0"/>
              <a:t>Для создания того чтобы создать таблицу, нужно сначала создать класс </a:t>
            </a:r>
            <a:r>
              <a:rPr lang="en-GB" dirty="0" smtClean="0">
                <a:latin typeface="Consolas" pitchFamily="49" charset="0"/>
                <a:cs typeface="Consolas" pitchFamily="49" charset="0"/>
              </a:rPr>
              <a:t>Customer</a:t>
            </a:r>
            <a:r>
              <a:rPr lang="ru-RU" dirty="0" smtClean="0"/>
              <a:t>, который будет работать с данными таблицы</a:t>
            </a:r>
            <a:endParaRPr lang="en-GB" dirty="0" smtClean="0">
              <a:latin typeface="Consolas" pitchFamily="49" charset="0"/>
              <a:cs typeface="Consolas" pitchFamily="49" charset="0"/>
            </a:endParaRPr>
          </a:p>
          <a:p>
            <a:r>
              <a:rPr lang="ru-RU" dirty="0" smtClean="0"/>
              <a:t>Чтобы связать класс с таблицей, в его описание нужно добавить специальные атрибуты</a:t>
            </a:r>
          </a:p>
          <a:p>
            <a:r>
              <a:rPr lang="ru-RU" dirty="0" smtClean="0"/>
              <a:t>Свойства класса будут отображаться</a:t>
            </a:r>
            <a:br>
              <a:rPr lang="ru-RU" dirty="0" smtClean="0"/>
            </a:br>
            <a:r>
              <a:rPr lang="ru-RU" dirty="0" smtClean="0"/>
              <a:t>на соответствующие поля таблицы</a:t>
            </a:r>
            <a:endParaRPr lang="en-GB"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31</a:t>
            </a:fld>
            <a:endParaRPr lang="en-US" dirty="0"/>
          </a:p>
        </p:txBody>
      </p:sp>
    </p:spTree>
    <p:extLst>
      <p:ext uri="{BB962C8B-B14F-4D97-AF65-F5344CB8AC3E}">
        <p14:creationId xmlns:p14="http://schemas.microsoft.com/office/powerpoint/2010/main" val="398906454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Атрибут</a:t>
            </a:r>
            <a:r>
              <a:rPr lang="en-GB" dirty="0" smtClean="0"/>
              <a:t> Table</a:t>
            </a:r>
            <a:endParaRPr lang="en-GB" dirty="0"/>
          </a:p>
        </p:txBody>
      </p:sp>
      <p:sp>
        <p:nvSpPr>
          <p:cNvPr id="3" name="Content Placeholder 2"/>
          <p:cNvSpPr>
            <a:spLocks noGrp="1"/>
          </p:cNvSpPr>
          <p:nvPr>
            <p:ph idx="1"/>
          </p:nvPr>
        </p:nvSpPr>
        <p:spPr>
          <a:xfrm>
            <a:off x="380770" y="3352807"/>
            <a:ext cx="8363938" cy="3102388"/>
          </a:xfrm>
        </p:spPr>
        <p:txBody>
          <a:bodyPr/>
          <a:lstStyle/>
          <a:p>
            <a:r>
              <a:rPr lang="ru-RU" dirty="0" smtClean="0"/>
              <a:t>Атрибут</a:t>
            </a:r>
            <a:r>
              <a:rPr lang="en-GB" dirty="0" smtClean="0"/>
              <a:t> </a:t>
            </a:r>
            <a:r>
              <a:rPr lang="en-GB" dirty="0" smtClean="0">
                <a:latin typeface="Consolas" pitchFamily="49" charset="0"/>
                <a:cs typeface="Consolas" pitchFamily="49" charset="0"/>
              </a:rPr>
              <a:t>[Table]</a:t>
            </a:r>
            <a:r>
              <a:rPr lang="ru-RU" dirty="0" smtClean="0"/>
              <a:t> является частью</a:t>
            </a:r>
            <a:r>
              <a:rPr lang="en-GB" dirty="0" smtClean="0"/>
              <a:t> LINQ </a:t>
            </a:r>
            <a:r>
              <a:rPr lang="ru-RU" dirty="0" smtClean="0"/>
              <a:t>и указывает на то, что класс соответствует таблице базы данных</a:t>
            </a:r>
          </a:p>
          <a:p>
            <a:r>
              <a:rPr lang="ru-RU" dirty="0" smtClean="0"/>
              <a:t>В классе должны быть реализованы события, которые использует </a:t>
            </a:r>
            <a:r>
              <a:rPr lang="en-US" dirty="0" smtClean="0"/>
              <a:t>LINQ</a:t>
            </a:r>
            <a:r>
              <a:rPr lang="ru-RU" dirty="0" smtClean="0"/>
              <a:t/>
            </a:r>
            <a:br>
              <a:rPr lang="ru-RU" dirty="0" smtClean="0"/>
            </a:br>
            <a:r>
              <a:rPr lang="ru-RU" dirty="0" smtClean="0"/>
              <a:t>для изменения данных</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32</a:t>
            </a:fld>
            <a:endParaRPr lang="en-US" dirty="0"/>
          </a:p>
        </p:txBody>
      </p:sp>
      <p:sp>
        <p:nvSpPr>
          <p:cNvPr id="5" name="Rectangle 4"/>
          <p:cNvSpPr>
            <a:spLocks noChangeArrowheads="1"/>
          </p:cNvSpPr>
          <p:nvPr/>
        </p:nvSpPr>
        <p:spPr bwMode="invGray">
          <a:xfrm>
            <a:off x="494253" y="1146629"/>
            <a:ext cx="8105775" cy="2191657"/>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pPr>
              <a:spcBef>
                <a:spcPts val="575"/>
              </a:spcBef>
              <a:spcAft>
                <a:spcPts val="200"/>
              </a:spcAft>
              <a:tabLst>
                <a:tab pos="2430780" algn="l"/>
                <a:tab pos="2790825" algn="l"/>
              </a:tabLst>
            </a:pPr>
            <a:r>
              <a:rPr lang="en-GB" sz="2000" dirty="0">
                <a:solidFill>
                  <a:srgbClr val="000000"/>
                </a:solidFill>
                <a:latin typeface="Consolas"/>
                <a:ea typeface="Times New Roman"/>
              </a:rPr>
              <a:t>[</a:t>
            </a:r>
            <a:r>
              <a:rPr lang="en-GB" sz="2000" dirty="0">
                <a:solidFill>
                  <a:srgbClr val="2B91AF"/>
                </a:solidFill>
                <a:latin typeface="Consolas"/>
                <a:ea typeface="Times New Roman"/>
              </a:rPr>
              <a:t>Table</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FF"/>
                </a:solidFill>
                <a:latin typeface="Consolas"/>
                <a:ea typeface="Times New Roman"/>
              </a:rPr>
              <a:t>public</a:t>
            </a:r>
            <a:r>
              <a:rPr lang="en-GB" sz="2000" dirty="0">
                <a:solidFill>
                  <a:srgbClr val="000000"/>
                </a:solidFill>
                <a:latin typeface="Consolas"/>
                <a:ea typeface="Times New Roman"/>
              </a:rPr>
              <a:t> </a:t>
            </a:r>
            <a:r>
              <a:rPr lang="en-GB" sz="2000" dirty="0">
                <a:solidFill>
                  <a:srgbClr val="0000FF"/>
                </a:solidFill>
                <a:latin typeface="Consolas"/>
                <a:ea typeface="Times New Roman"/>
              </a:rPr>
              <a:t>class</a:t>
            </a:r>
            <a:r>
              <a:rPr lang="en-GB" sz="2000" dirty="0">
                <a:solidFill>
                  <a:srgbClr val="000000"/>
                </a:solidFill>
                <a:latin typeface="Consolas"/>
                <a:ea typeface="Times New Roman"/>
              </a:rPr>
              <a:t> </a:t>
            </a:r>
            <a:r>
              <a:rPr lang="en-GB" sz="2000" dirty="0">
                <a:solidFill>
                  <a:srgbClr val="2B91AF"/>
                </a:solidFill>
                <a:latin typeface="Consolas"/>
                <a:ea typeface="Times New Roman"/>
              </a:rPr>
              <a:t>Customer</a:t>
            </a:r>
            <a:r>
              <a:rPr lang="en-GB" sz="2000" dirty="0">
                <a:solidFill>
                  <a:srgbClr val="000000"/>
                </a:solidFill>
                <a:latin typeface="Consolas"/>
                <a:ea typeface="Times New Roman"/>
              </a:rPr>
              <a:t> : </a:t>
            </a:r>
            <a:r>
              <a:rPr lang="en-GB" sz="2000" dirty="0" err="1">
                <a:solidFill>
                  <a:srgbClr val="2B91AF"/>
                </a:solidFill>
                <a:latin typeface="Consolas"/>
                <a:ea typeface="Times New Roman"/>
              </a:rPr>
              <a:t>INotifyPropertyChanged</a:t>
            </a:r>
            <a:r>
              <a:rPr lang="en-GB" sz="2000" dirty="0">
                <a:solidFill>
                  <a:srgbClr val="000000"/>
                </a:solidFill>
                <a:latin typeface="Consolas"/>
                <a:ea typeface="Times New Roman"/>
              </a:rPr>
              <a:t>, </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err="1">
                <a:solidFill>
                  <a:srgbClr val="2B91AF"/>
                </a:solidFill>
                <a:latin typeface="Consolas"/>
                <a:ea typeface="Times New Roman"/>
              </a:rPr>
              <a:t>INotifyPropertyChanging</a:t>
            </a:r>
            <a:r>
              <a:rPr lang="en-GB" sz="2000" dirty="0">
                <a:solidFill>
                  <a:srgbClr val="2B91AF"/>
                </a:solidFill>
                <a:latin typeface="Consolas"/>
                <a:ea typeface="Times New Roman"/>
              </a:rPr>
              <a:t/>
            </a:r>
            <a:br>
              <a:rPr lang="en-GB" sz="2000" dirty="0">
                <a:solidFill>
                  <a:srgbClr val="2B91AF"/>
                </a:solidFill>
                <a:latin typeface="Consolas"/>
                <a:ea typeface="Times New Roman"/>
              </a:rPr>
            </a:b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a:solidFill>
                  <a:srgbClr val="008000"/>
                </a:solidFill>
                <a:latin typeface="Consolas"/>
                <a:ea typeface="Times New Roman"/>
              </a:rPr>
              <a:t>// </a:t>
            </a:r>
            <a:r>
              <a:rPr lang="ru-RU" sz="2000" dirty="0" smtClean="0">
                <a:solidFill>
                  <a:srgbClr val="008000"/>
                </a:solidFill>
                <a:latin typeface="Consolas"/>
                <a:ea typeface="Times New Roman"/>
              </a:rPr>
              <a:t>здесь описывается структура класса</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000000"/>
                </a:solidFill>
                <a:latin typeface="Consolas"/>
                <a:ea typeface="Times New Roman"/>
              </a:rPr>
              <a:t>}</a:t>
            </a:r>
            <a:endParaRPr lang="en-GB" sz="2000" dirty="0">
              <a:solidFill>
                <a:srgbClr val="000000"/>
              </a:solidFill>
              <a:effectLst/>
              <a:latin typeface="Consolas"/>
              <a:ea typeface="Times New Roman"/>
            </a:endParaRPr>
          </a:p>
        </p:txBody>
      </p:sp>
      <p:sp>
        <p:nvSpPr>
          <p:cNvPr id="6" name="Rectangle 5"/>
          <p:cNvSpPr/>
          <p:nvPr/>
        </p:nvSpPr>
        <p:spPr bwMode="auto">
          <a:xfrm>
            <a:off x="624882" y="1328056"/>
            <a:ext cx="1160375" cy="341087"/>
          </a:xfrm>
          <a:prstGeom prst="rect">
            <a:avLst/>
          </a:prstGeom>
          <a:solidFill>
            <a:schemeClr val="accent4">
              <a:alpha val="3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200" spc="-150" dirty="0" smtClean="0">
              <a:gradFill>
                <a:gsLst>
                  <a:gs pos="0">
                    <a:srgbClr val="FFFFFF"/>
                  </a:gs>
                  <a:gs pos="100000">
                    <a:srgbClr val="FFFFFF"/>
                  </a:gs>
                </a:gsLst>
                <a:lin ang="5400000" scaled="0"/>
              </a:gradFill>
              <a:latin typeface="Segoe Light" pitchFamily="34" charset="0"/>
            </a:endParaRPr>
          </a:p>
        </p:txBody>
      </p:sp>
    </p:spTree>
    <p:extLst>
      <p:ext uri="{BB962C8B-B14F-4D97-AF65-F5344CB8AC3E}">
        <p14:creationId xmlns:p14="http://schemas.microsoft.com/office/powerpoint/2010/main" val="3257238252"/>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События изменения данных</a:t>
            </a:r>
            <a:endParaRPr lang="en-GB" dirty="0"/>
          </a:p>
        </p:txBody>
      </p:sp>
      <p:sp>
        <p:nvSpPr>
          <p:cNvPr id="3" name="Content Placeholder 2"/>
          <p:cNvSpPr>
            <a:spLocks noGrp="1"/>
          </p:cNvSpPr>
          <p:nvPr>
            <p:ph idx="1"/>
          </p:nvPr>
        </p:nvSpPr>
        <p:spPr>
          <a:xfrm>
            <a:off x="380770" y="3352807"/>
            <a:ext cx="8363938" cy="3102388"/>
          </a:xfrm>
        </p:spPr>
        <p:txBody>
          <a:bodyPr/>
          <a:lstStyle/>
          <a:p>
            <a:r>
              <a:rPr lang="ru-RU" dirty="0" smtClean="0"/>
              <a:t>Эти интерфейсы включают делегаты событий, которые происходят</a:t>
            </a:r>
            <a:br>
              <a:rPr lang="ru-RU" dirty="0" smtClean="0"/>
            </a:br>
            <a:r>
              <a:rPr lang="ru-RU" dirty="0" smtClean="0"/>
              <a:t>при изменении свойств классов</a:t>
            </a:r>
          </a:p>
          <a:p>
            <a:r>
              <a:rPr lang="ru-RU" dirty="0" smtClean="0"/>
              <a:t>Эти события автоматически обновляют базу данных для поддержания целостности данных</a:t>
            </a:r>
            <a:endParaRPr lang="en-GB"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33</a:t>
            </a:fld>
            <a:endParaRPr lang="en-US" dirty="0"/>
          </a:p>
        </p:txBody>
      </p:sp>
      <p:sp>
        <p:nvSpPr>
          <p:cNvPr id="8" name="Rectangle 4"/>
          <p:cNvSpPr>
            <a:spLocks noChangeArrowheads="1"/>
          </p:cNvSpPr>
          <p:nvPr/>
        </p:nvSpPr>
        <p:spPr bwMode="invGray">
          <a:xfrm>
            <a:off x="494253" y="1146629"/>
            <a:ext cx="8105775" cy="2191657"/>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pPr>
              <a:spcBef>
                <a:spcPts val="575"/>
              </a:spcBef>
              <a:spcAft>
                <a:spcPts val="200"/>
              </a:spcAft>
              <a:tabLst>
                <a:tab pos="2430780" algn="l"/>
                <a:tab pos="2790825" algn="l"/>
              </a:tabLst>
            </a:pPr>
            <a:r>
              <a:rPr lang="en-GB" sz="2000" dirty="0">
                <a:solidFill>
                  <a:srgbClr val="000000"/>
                </a:solidFill>
                <a:latin typeface="Consolas"/>
                <a:ea typeface="Times New Roman"/>
              </a:rPr>
              <a:t>[</a:t>
            </a:r>
            <a:r>
              <a:rPr lang="en-GB" sz="2000" dirty="0">
                <a:solidFill>
                  <a:srgbClr val="2B91AF"/>
                </a:solidFill>
                <a:latin typeface="Consolas"/>
                <a:ea typeface="Times New Roman"/>
              </a:rPr>
              <a:t>Table</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FF"/>
                </a:solidFill>
                <a:latin typeface="Consolas"/>
                <a:ea typeface="Times New Roman"/>
              </a:rPr>
              <a:t>public</a:t>
            </a:r>
            <a:r>
              <a:rPr lang="en-GB" sz="2000" dirty="0">
                <a:solidFill>
                  <a:srgbClr val="000000"/>
                </a:solidFill>
                <a:latin typeface="Consolas"/>
                <a:ea typeface="Times New Roman"/>
              </a:rPr>
              <a:t> </a:t>
            </a:r>
            <a:r>
              <a:rPr lang="en-GB" sz="2000" dirty="0">
                <a:solidFill>
                  <a:srgbClr val="0000FF"/>
                </a:solidFill>
                <a:latin typeface="Consolas"/>
                <a:ea typeface="Times New Roman"/>
              </a:rPr>
              <a:t>class</a:t>
            </a:r>
            <a:r>
              <a:rPr lang="en-GB" sz="2000" dirty="0">
                <a:solidFill>
                  <a:srgbClr val="000000"/>
                </a:solidFill>
                <a:latin typeface="Consolas"/>
                <a:ea typeface="Times New Roman"/>
              </a:rPr>
              <a:t> </a:t>
            </a:r>
            <a:r>
              <a:rPr lang="en-GB" sz="2000" dirty="0">
                <a:solidFill>
                  <a:srgbClr val="2B91AF"/>
                </a:solidFill>
                <a:latin typeface="Consolas"/>
                <a:ea typeface="Times New Roman"/>
              </a:rPr>
              <a:t>Customer</a:t>
            </a:r>
            <a:r>
              <a:rPr lang="en-GB" sz="2000" dirty="0">
                <a:solidFill>
                  <a:srgbClr val="000000"/>
                </a:solidFill>
                <a:latin typeface="Consolas"/>
                <a:ea typeface="Times New Roman"/>
              </a:rPr>
              <a:t> : </a:t>
            </a:r>
            <a:r>
              <a:rPr lang="en-GB" sz="2000" dirty="0" err="1">
                <a:solidFill>
                  <a:srgbClr val="2B91AF"/>
                </a:solidFill>
                <a:latin typeface="Consolas"/>
                <a:ea typeface="Times New Roman"/>
              </a:rPr>
              <a:t>INotifyPropertyChanged</a:t>
            </a:r>
            <a:r>
              <a:rPr lang="en-GB" sz="2000" dirty="0">
                <a:solidFill>
                  <a:srgbClr val="000000"/>
                </a:solidFill>
                <a:latin typeface="Consolas"/>
                <a:ea typeface="Times New Roman"/>
              </a:rPr>
              <a:t>, </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err="1">
                <a:solidFill>
                  <a:srgbClr val="2B91AF"/>
                </a:solidFill>
                <a:latin typeface="Consolas"/>
                <a:ea typeface="Times New Roman"/>
              </a:rPr>
              <a:t>INotifyPropertyChanging</a:t>
            </a:r>
            <a:r>
              <a:rPr lang="en-GB" sz="2000" dirty="0">
                <a:solidFill>
                  <a:srgbClr val="2B91AF"/>
                </a:solidFill>
                <a:latin typeface="Consolas"/>
                <a:ea typeface="Times New Roman"/>
              </a:rPr>
              <a:t/>
            </a:r>
            <a:br>
              <a:rPr lang="en-GB" sz="2000" dirty="0">
                <a:solidFill>
                  <a:srgbClr val="2B91AF"/>
                </a:solidFill>
                <a:latin typeface="Consolas"/>
                <a:ea typeface="Times New Roman"/>
              </a:rPr>
            </a:b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a:solidFill>
                  <a:srgbClr val="008000"/>
                </a:solidFill>
                <a:latin typeface="Consolas"/>
                <a:ea typeface="Times New Roman"/>
              </a:rPr>
              <a:t>// </a:t>
            </a:r>
            <a:r>
              <a:rPr lang="ru-RU" sz="2000" dirty="0" smtClean="0">
                <a:solidFill>
                  <a:srgbClr val="008000"/>
                </a:solidFill>
                <a:latin typeface="Consolas"/>
                <a:ea typeface="Times New Roman"/>
              </a:rPr>
              <a:t>здесь описывается структура класса</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000000"/>
                </a:solidFill>
                <a:latin typeface="Consolas"/>
                <a:ea typeface="Times New Roman"/>
              </a:rPr>
              <a:t>}</a:t>
            </a:r>
            <a:endParaRPr lang="en-GB" sz="2000" dirty="0">
              <a:solidFill>
                <a:srgbClr val="000000"/>
              </a:solidFill>
              <a:effectLst/>
              <a:latin typeface="Consolas"/>
              <a:ea typeface="Times New Roman"/>
            </a:endParaRPr>
          </a:p>
        </p:txBody>
      </p:sp>
      <p:sp>
        <p:nvSpPr>
          <p:cNvPr id="6" name="Rectangle 5"/>
          <p:cNvSpPr/>
          <p:nvPr/>
        </p:nvSpPr>
        <p:spPr bwMode="auto">
          <a:xfrm>
            <a:off x="3995608" y="1596569"/>
            <a:ext cx="3348621" cy="754746"/>
          </a:xfrm>
          <a:prstGeom prst="rect">
            <a:avLst/>
          </a:prstGeom>
          <a:solidFill>
            <a:schemeClr val="accent4">
              <a:alpha val="3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200" spc="-150" dirty="0" smtClean="0">
              <a:gradFill>
                <a:gsLst>
                  <a:gs pos="0">
                    <a:srgbClr val="FFFFFF"/>
                  </a:gs>
                  <a:gs pos="100000">
                    <a:srgbClr val="FFFFFF"/>
                  </a:gs>
                </a:gsLst>
                <a:lin ang="5400000" scaled="0"/>
              </a:gradFill>
              <a:latin typeface="Segoe Light" pitchFamily="34" charset="0"/>
            </a:endParaRPr>
          </a:p>
        </p:txBody>
      </p:sp>
    </p:spTree>
    <p:extLst>
      <p:ext uri="{BB962C8B-B14F-4D97-AF65-F5344CB8AC3E}">
        <p14:creationId xmlns:p14="http://schemas.microsoft.com/office/powerpoint/2010/main" val="182193420"/>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Секции </a:t>
            </a:r>
            <a:r>
              <a:rPr lang="en-US" dirty="0" smtClean="0"/>
              <a:t>get </a:t>
            </a:r>
            <a:r>
              <a:rPr lang="ru-RU" dirty="0" smtClean="0"/>
              <a:t>и </a:t>
            </a:r>
            <a:r>
              <a:rPr lang="en-US" dirty="0" smtClean="0"/>
              <a:t>set</a:t>
            </a:r>
            <a:r>
              <a:rPr lang="ru-RU" dirty="0" smtClean="0"/>
              <a:t> в свойствах</a:t>
            </a:r>
            <a:endParaRPr lang="en-GB" dirty="0"/>
          </a:p>
        </p:txBody>
      </p:sp>
      <p:sp>
        <p:nvSpPr>
          <p:cNvPr id="3" name="Content Placeholder 2"/>
          <p:cNvSpPr>
            <a:spLocks noGrp="1"/>
          </p:cNvSpPr>
          <p:nvPr>
            <p:ph idx="1"/>
          </p:nvPr>
        </p:nvSpPr>
        <p:spPr>
          <a:xfrm>
            <a:off x="380770" y="4905833"/>
            <a:ext cx="8363938" cy="997196"/>
          </a:xfrm>
        </p:spPr>
        <p:txBody>
          <a:bodyPr/>
          <a:lstStyle/>
          <a:p>
            <a:r>
              <a:rPr lang="ru-RU" dirty="0" smtClean="0"/>
              <a:t>Свойства включают секции </a:t>
            </a:r>
            <a:r>
              <a:rPr lang="en-US" dirty="0" smtClean="0">
                <a:latin typeface="Consolas" pitchFamily="49" charset="0"/>
                <a:cs typeface="Consolas" pitchFamily="49" charset="0"/>
              </a:rPr>
              <a:t>get</a:t>
            </a:r>
            <a:r>
              <a:rPr lang="en-US" dirty="0" smtClean="0"/>
              <a:t> </a:t>
            </a:r>
            <a:r>
              <a:rPr lang="ru-RU" dirty="0" smtClean="0"/>
              <a:t>и </a:t>
            </a:r>
            <a:r>
              <a:rPr lang="en-US" dirty="0" smtClean="0">
                <a:latin typeface="Consolas" pitchFamily="49" charset="0"/>
                <a:cs typeface="Consolas" pitchFamily="49" charset="0"/>
              </a:rPr>
              <a:t>set</a:t>
            </a:r>
            <a:r>
              <a:rPr lang="ru-RU" dirty="0" smtClean="0"/>
              <a:t>, которые управляют доступом к данным</a:t>
            </a:r>
          </a:p>
        </p:txBody>
      </p:sp>
      <p:sp>
        <p:nvSpPr>
          <p:cNvPr id="4" name="Slide Number Placeholder 3"/>
          <p:cNvSpPr>
            <a:spLocks noGrp="1"/>
          </p:cNvSpPr>
          <p:nvPr>
            <p:ph type="sldNum" sz="quarter" idx="10"/>
          </p:nvPr>
        </p:nvSpPr>
        <p:spPr/>
        <p:txBody>
          <a:bodyPr/>
          <a:lstStyle/>
          <a:p>
            <a:fld id="{271031BA-9959-4FE2-909F-37D65262A7B4}" type="slidenum">
              <a:rPr lang="en-US" smtClean="0"/>
              <a:pPr/>
              <a:t>34</a:t>
            </a:fld>
            <a:endParaRPr lang="en-US" dirty="0"/>
          </a:p>
        </p:txBody>
      </p:sp>
      <p:sp>
        <p:nvSpPr>
          <p:cNvPr id="5" name="Rectangle 4"/>
          <p:cNvSpPr>
            <a:spLocks noChangeArrowheads="1"/>
          </p:cNvSpPr>
          <p:nvPr/>
        </p:nvSpPr>
        <p:spPr bwMode="invGray">
          <a:xfrm>
            <a:off x="494253" y="1146629"/>
            <a:ext cx="8105775" cy="3410857"/>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pPr>
              <a:spcBef>
                <a:spcPts val="575"/>
              </a:spcBef>
              <a:spcAft>
                <a:spcPts val="200"/>
              </a:spcAft>
              <a:tabLst>
                <a:tab pos="2430780" algn="l"/>
                <a:tab pos="2790825" algn="l"/>
              </a:tabLst>
            </a:pPr>
            <a:r>
              <a:rPr lang="en-GB" sz="2000" dirty="0">
                <a:solidFill>
                  <a:srgbClr val="0000FF"/>
                </a:solidFill>
                <a:latin typeface="Consolas"/>
                <a:ea typeface="Times New Roman"/>
              </a:rPr>
              <a:t>private</a:t>
            </a:r>
            <a:r>
              <a:rPr lang="en-GB" sz="2000" dirty="0">
                <a:solidFill>
                  <a:srgbClr val="000000"/>
                </a:solidFill>
                <a:latin typeface="Consolas"/>
                <a:ea typeface="Times New Roman"/>
              </a:rPr>
              <a:t> </a:t>
            </a:r>
            <a:r>
              <a:rPr lang="en-GB" sz="2000" dirty="0">
                <a:solidFill>
                  <a:srgbClr val="0000FF"/>
                </a:solidFill>
                <a:latin typeface="Consolas"/>
                <a:ea typeface="Times New Roman"/>
              </a:rPr>
              <a:t>string</a:t>
            </a:r>
            <a:r>
              <a:rPr lang="en-GB" sz="2000" dirty="0">
                <a:solidFill>
                  <a:srgbClr val="000000"/>
                </a:solidFill>
                <a:latin typeface="Consolas"/>
                <a:ea typeface="Times New Roman"/>
              </a:rPr>
              <a:t> </a:t>
            </a:r>
            <a:r>
              <a:rPr lang="en-GB" sz="2000" dirty="0" err="1">
                <a:solidFill>
                  <a:srgbClr val="000000"/>
                </a:solidFill>
                <a:latin typeface="Consolas"/>
                <a:ea typeface="Times New Roman"/>
              </a:rPr>
              <a:t>nameValue</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smtClean="0">
                <a:solidFill>
                  <a:srgbClr val="0000FF"/>
                </a:solidFill>
                <a:latin typeface="Consolas"/>
                <a:ea typeface="Times New Roman"/>
              </a:rPr>
              <a:t>public</a:t>
            </a:r>
            <a:r>
              <a:rPr lang="en-GB" sz="2000" dirty="0" smtClean="0">
                <a:solidFill>
                  <a:srgbClr val="000000"/>
                </a:solidFill>
                <a:latin typeface="Consolas"/>
                <a:ea typeface="Times New Roman"/>
              </a:rPr>
              <a:t> </a:t>
            </a:r>
            <a:r>
              <a:rPr lang="en-GB" sz="2000" dirty="0">
                <a:solidFill>
                  <a:srgbClr val="0000FF"/>
                </a:solidFill>
                <a:latin typeface="Consolas"/>
                <a:ea typeface="Times New Roman"/>
              </a:rPr>
              <a:t>string</a:t>
            </a:r>
            <a:r>
              <a:rPr lang="en-GB" sz="2000" dirty="0">
                <a:solidFill>
                  <a:srgbClr val="000000"/>
                </a:solidFill>
                <a:latin typeface="Consolas"/>
                <a:ea typeface="Times New Roman"/>
              </a:rPr>
              <a:t> Name </a:t>
            </a:r>
            <a:br>
              <a:rPr lang="en-GB" sz="2000" dirty="0">
                <a:solidFill>
                  <a:srgbClr val="000000"/>
                </a:solidFill>
                <a:latin typeface="Consolas"/>
                <a:ea typeface="Times New Roman"/>
              </a:rPr>
            </a:b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smtClean="0">
                <a:solidFill>
                  <a:srgbClr val="0000FF"/>
                </a:solidFill>
                <a:latin typeface="Consolas"/>
                <a:ea typeface="Times New Roman"/>
              </a:rPr>
              <a:t>get </a:t>
            </a:r>
            <a:r>
              <a:rPr lang="en-GB" sz="2000" dirty="0" smtClean="0">
                <a:solidFill>
                  <a:srgbClr val="000000"/>
                </a:solidFill>
                <a:latin typeface="Consolas"/>
                <a:ea typeface="Times New Roman"/>
              </a:rPr>
              <a:t>{ </a:t>
            </a:r>
            <a:br>
              <a:rPr lang="en-GB" sz="2000" dirty="0" smtClean="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a:solidFill>
                  <a:srgbClr val="0000FF"/>
                </a:solidFill>
                <a:latin typeface="Consolas"/>
                <a:ea typeface="Times New Roman"/>
              </a:rPr>
              <a:t>return</a:t>
            </a:r>
            <a:r>
              <a:rPr lang="en-GB" sz="2000" dirty="0" smtClean="0">
                <a:solidFill>
                  <a:srgbClr val="000000"/>
                </a:solidFill>
                <a:latin typeface="Consolas"/>
                <a:ea typeface="Times New Roman"/>
              </a:rPr>
              <a:t> </a:t>
            </a:r>
            <a:r>
              <a:rPr lang="en-GB" sz="2000" dirty="0" err="1" smtClean="0">
                <a:solidFill>
                  <a:srgbClr val="000000"/>
                </a:solidFill>
                <a:latin typeface="Consolas"/>
                <a:ea typeface="Times New Roman"/>
              </a:rPr>
              <a:t>nameValue</a:t>
            </a:r>
            <a:r>
              <a:rPr lang="en-GB" sz="2000" dirty="0" smtClean="0">
                <a:solidFill>
                  <a:srgbClr val="000000"/>
                </a:solidFill>
                <a:latin typeface="Consolas"/>
                <a:ea typeface="Times New Roman"/>
              </a:rPr>
              <a:t>;</a:t>
            </a:r>
            <a:r>
              <a:rPr lang="en-GB" sz="2000" dirty="0" smtClean="0">
                <a:solidFill>
                  <a:srgbClr val="00B050"/>
                </a:solidFill>
                <a:latin typeface="Consolas"/>
                <a:ea typeface="Times New Roman"/>
              </a:rPr>
              <a:t/>
            </a:r>
            <a:br>
              <a:rPr lang="en-GB" sz="2000" dirty="0" smtClean="0">
                <a:solidFill>
                  <a:srgbClr val="00B050"/>
                </a:solidFill>
                <a:latin typeface="Consolas"/>
                <a:ea typeface="Times New Roman"/>
              </a:rPr>
            </a:br>
            <a:r>
              <a:rPr lang="en-GB" sz="2000" dirty="0" smtClean="0">
                <a:solidFill>
                  <a:srgbClr val="0000FF"/>
                </a:solidFill>
                <a:latin typeface="Consolas"/>
                <a:ea typeface="Times New Roman"/>
              </a:rPr>
              <a:t>    </a:t>
            </a:r>
            <a:r>
              <a:rPr lang="en-GB" sz="2000" dirty="0" smtClean="0">
                <a:solidFill>
                  <a:srgbClr val="000000"/>
                </a:solidFill>
                <a:latin typeface="Consolas"/>
                <a:ea typeface="Times New Roman"/>
              </a:rPr>
              <a:t>}</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smtClean="0">
                <a:solidFill>
                  <a:srgbClr val="0000FF"/>
                </a:solidFill>
                <a:latin typeface="Consolas"/>
                <a:ea typeface="Times New Roman"/>
              </a:rPr>
              <a:t>set </a:t>
            </a:r>
            <a:r>
              <a:rPr lang="en-GB" sz="2000" dirty="0" smtClean="0">
                <a:solidFill>
                  <a:srgbClr val="000000"/>
                </a:solidFill>
                <a:latin typeface="Consolas"/>
                <a:ea typeface="Times New Roman"/>
              </a:rPr>
              <a:t>{</a:t>
            </a:r>
            <a:br>
              <a:rPr lang="en-GB" sz="2000" dirty="0" smtClean="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smtClean="0">
                <a:solidFill>
                  <a:srgbClr val="00B050"/>
                </a:solidFill>
                <a:latin typeface="Consolas"/>
                <a:ea typeface="Times New Roman"/>
              </a:rPr>
              <a:t>// </a:t>
            </a:r>
            <a:r>
              <a:rPr lang="ru-RU" sz="2000" dirty="0" smtClean="0">
                <a:solidFill>
                  <a:srgbClr val="00B050"/>
                </a:solidFill>
                <a:latin typeface="Consolas"/>
                <a:ea typeface="Times New Roman"/>
              </a:rPr>
              <a:t>код секции </a:t>
            </a:r>
            <a:r>
              <a:rPr lang="en-US" sz="2000" dirty="0" smtClean="0">
                <a:solidFill>
                  <a:srgbClr val="00B050"/>
                </a:solidFill>
                <a:latin typeface="Consolas"/>
                <a:ea typeface="Times New Roman"/>
              </a:rPr>
              <a:t>set</a:t>
            </a:r>
            <a:r>
              <a:rPr lang="en-GB" sz="2000" dirty="0">
                <a:solidFill>
                  <a:srgbClr val="00B050"/>
                </a:solidFill>
                <a:latin typeface="Consolas"/>
                <a:ea typeface="Times New Roman"/>
              </a:rPr>
              <a:t/>
            </a:r>
            <a:br>
              <a:rPr lang="en-GB" sz="2000" dirty="0">
                <a:solidFill>
                  <a:srgbClr val="00B050"/>
                </a:solidFill>
                <a:latin typeface="Consolas"/>
                <a:ea typeface="Times New Roman"/>
              </a:rPr>
            </a:b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000000"/>
                </a:solidFill>
                <a:latin typeface="Consolas"/>
                <a:ea typeface="Times New Roman"/>
              </a:rPr>
              <a:t>}</a:t>
            </a:r>
            <a:endParaRPr lang="en-GB" sz="2000" dirty="0">
              <a:solidFill>
                <a:srgbClr val="000000"/>
              </a:solidFill>
              <a:effectLst/>
              <a:latin typeface="Consolas"/>
              <a:ea typeface="Times New Roman"/>
            </a:endParaRPr>
          </a:p>
        </p:txBody>
      </p:sp>
    </p:spTree>
    <p:extLst>
      <p:ext uri="{BB962C8B-B14F-4D97-AF65-F5344CB8AC3E}">
        <p14:creationId xmlns:p14="http://schemas.microsoft.com/office/powerpoint/2010/main" val="4055224035"/>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Код секции</a:t>
            </a:r>
            <a:r>
              <a:rPr lang="en-GB" dirty="0" smtClean="0"/>
              <a:t> set</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35</a:t>
            </a:fld>
            <a:endParaRPr lang="en-US" dirty="0"/>
          </a:p>
        </p:txBody>
      </p:sp>
      <p:sp>
        <p:nvSpPr>
          <p:cNvPr id="5" name="Rectangle 4"/>
          <p:cNvSpPr>
            <a:spLocks noChangeArrowheads="1"/>
          </p:cNvSpPr>
          <p:nvPr/>
        </p:nvSpPr>
        <p:spPr bwMode="invGray">
          <a:xfrm>
            <a:off x="494253" y="1146629"/>
            <a:ext cx="8105775" cy="4107542"/>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pPr>
              <a:spcBef>
                <a:spcPts val="575"/>
              </a:spcBef>
              <a:spcAft>
                <a:spcPts val="200"/>
              </a:spcAft>
              <a:tabLst>
                <a:tab pos="2430780" algn="l"/>
                <a:tab pos="2790825" algn="l"/>
              </a:tabLst>
            </a:pPr>
            <a:r>
              <a:rPr lang="en-GB" sz="2000" dirty="0" smtClean="0">
                <a:solidFill>
                  <a:srgbClr val="0000FF"/>
                </a:solidFill>
                <a:latin typeface="Consolas"/>
                <a:ea typeface="Times New Roman"/>
              </a:rPr>
              <a:t>set</a:t>
            </a:r>
            <a:endParaRPr lang="ru-RU" sz="2000" dirty="0" smtClean="0">
              <a:solidFill>
                <a:srgbClr val="0000FF"/>
              </a:solidFill>
              <a:latin typeface="Consolas"/>
              <a:ea typeface="Times New Roman"/>
            </a:endParaRPr>
          </a:p>
          <a:p>
            <a:pPr>
              <a:spcBef>
                <a:spcPts val="575"/>
              </a:spcBef>
              <a:spcAft>
                <a:spcPts val="200"/>
              </a:spcAft>
              <a:tabLst>
                <a:tab pos="2430780" algn="l"/>
                <a:tab pos="2790825" algn="l"/>
              </a:tabLst>
            </a:pPr>
            <a:r>
              <a:rPr lang="en-GB" sz="2000" dirty="0" smtClean="0">
                <a:solidFill>
                  <a:srgbClr val="000000"/>
                </a:solidFill>
                <a:latin typeface="Consolas"/>
                <a:ea typeface="Times New Roman"/>
              </a:rPr>
              <a:t>{</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smtClean="0">
                <a:solidFill>
                  <a:srgbClr val="0000FF"/>
                </a:solidFill>
                <a:latin typeface="Consolas"/>
                <a:ea typeface="Times New Roman"/>
              </a:rPr>
              <a:t>if</a:t>
            </a:r>
            <a:r>
              <a:rPr lang="en-GB" sz="2000" dirty="0" smtClean="0">
                <a:solidFill>
                  <a:srgbClr val="000000"/>
                </a:solidFill>
                <a:latin typeface="Consolas"/>
                <a:ea typeface="Times New Roman"/>
              </a:rPr>
              <a:t> (</a:t>
            </a:r>
            <a:r>
              <a:rPr lang="en-GB" sz="2000" dirty="0" err="1" smtClean="0">
                <a:solidFill>
                  <a:srgbClr val="000000"/>
                </a:solidFill>
                <a:latin typeface="Consolas"/>
                <a:ea typeface="Times New Roman"/>
              </a:rPr>
              <a:t>PropertyChanging</a:t>
            </a:r>
            <a:r>
              <a:rPr lang="en-GB" sz="2000" dirty="0" smtClean="0">
                <a:solidFill>
                  <a:srgbClr val="000000"/>
                </a:solidFill>
                <a:latin typeface="Consolas"/>
                <a:ea typeface="Times New Roman"/>
              </a:rPr>
              <a:t> != </a:t>
            </a:r>
            <a:r>
              <a:rPr lang="en-GB" sz="2000" dirty="0" smtClean="0">
                <a:solidFill>
                  <a:srgbClr val="0000FF"/>
                </a:solidFill>
                <a:latin typeface="Consolas"/>
                <a:ea typeface="Times New Roman"/>
              </a:rPr>
              <a:t>null</a:t>
            </a:r>
            <a:r>
              <a:rPr lang="en-GB" sz="2000" dirty="0" smtClean="0">
                <a:solidFill>
                  <a:srgbClr val="000000"/>
                </a:solidFill>
                <a:latin typeface="Consolas"/>
                <a:ea typeface="Times New Roman"/>
              </a:rPr>
              <a:t>) {</a:t>
            </a:r>
            <a:br>
              <a:rPr lang="en-GB" sz="2000" dirty="0" smtClean="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err="1" smtClean="0">
                <a:solidFill>
                  <a:srgbClr val="000000"/>
                </a:solidFill>
                <a:latin typeface="Consolas"/>
                <a:ea typeface="Times New Roman"/>
              </a:rPr>
              <a:t>PropertyChanging</a:t>
            </a:r>
            <a:r>
              <a:rPr lang="en-GB" sz="2000" dirty="0" smtClean="0">
                <a:solidFill>
                  <a:srgbClr val="000000"/>
                </a:solidFill>
                <a:latin typeface="Consolas"/>
                <a:ea typeface="Times New Roman"/>
              </a:rPr>
              <a:t>(</a:t>
            </a:r>
            <a:r>
              <a:rPr lang="en-GB" sz="2000" dirty="0" smtClean="0">
                <a:solidFill>
                  <a:srgbClr val="0000FF"/>
                </a:solidFill>
                <a:latin typeface="Consolas"/>
                <a:ea typeface="Times New Roman"/>
              </a:rPr>
              <a:t>this</a:t>
            </a:r>
            <a:r>
              <a:rPr lang="en-GB" sz="2000" dirty="0" smtClean="0">
                <a:solidFill>
                  <a:srgbClr val="000000"/>
                </a:solidFill>
                <a:latin typeface="Consolas"/>
                <a:ea typeface="Times New Roman"/>
              </a:rPr>
              <a:t>, </a:t>
            </a:r>
            <a:br>
              <a:rPr lang="en-GB" sz="2000" dirty="0" smtClean="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smtClean="0">
                <a:solidFill>
                  <a:srgbClr val="0000FF"/>
                </a:solidFill>
                <a:latin typeface="Consolas"/>
                <a:ea typeface="Times New Roman"/>
              </a:rPr>
              <a:t>new</a:t>
            </a:r>
            <a:r>
              <a:rPr lang="en-GB" sz="2000" dirty="0" smtClean="0">
                <a:solidFill>
                  <a:srgbClr val="000000"/>
                </a:solidFill>
                <a:latin typeface="Consolas"/>
                <a:ea typeface="Times New Roman"/>
              </a:rPr>
              <a:t> </a:t>
            </a:r>
            <a:r>
              <a:rPr lang="en-GB" sz="2000" dirty="0" err="1" smtClean="0">
                <a:solidFill>
                  <a:srgbClr val="2B91AF"/>
                </a:solidFill>
                <a:latin typeface="Consolas"/>
                <a:ea typeface="Times New Roman"/>
              </a:rPr>
              <a:t>PropertyChangingEventArgs</a:t>
            </a:r>
            <a:r>
              <a:rPr lang="en-GB" sz="2000" dirty="0" smtClean="0">
                <a:solidFill>
                  <a:srgbClr val="000000"/>
                </a:solidFill>
                <a:latin typeface="Consolas"/>
                <a:ea typeface="Times New Roman"/>
              </a:rPr>
              <a:t>(</a:t>
            </a:r>
            <a:r>
              <a:rPr lang="en-GB" sz="2000" dirty="0" smtClean="0">
                <a:solidFill>
                  <a:srgbClr val="A31515"/>
                </a:solidFill>
                <a:latin typeface="Consolas"/>
                <a:ea typeface="Times New Roman"/>
              </a:rPr>
              <a:t>"Name"</a:t>
            </a:r>
            <a:r>
              <a:rPr lang="en-GB" sz="2000" dirty="0" smtClean="0">
                <a:solidFill>
                  <a:srgbClr val="000000"/>
                </a:solidFill>
                <a:latin typeface="Consolas"/>
                <a:ea typeface="Times New Roman"/>
              </a:rPr>
              <a:t>));</a:t>
            </a:r>
            <a:br>
              <a:rPr lang="en-GB" sz="2000" dirty="0" smtClean="0">
                <a:solidFill>
                  <a:srgbClr val="000000"/>
                </a:solidFill>
                <a:latin typeface="Consolas"/>
                <a:ea typeface="Times New Roman"/>
              </a:rPr>
            </a:br>
            <a:r>
              <a:rPr lang="en-GB" sz="2000" dirty="0" smtClean="0">
                <a:solidFill>
                  <a:srgbClr val="000000"/>
                </a:solidFill>
                <a:latin typeface="Consolas"/>
                <a:ea typeface="Times New Roman"/>
              </a:rPr>
              <a:t>   }</a:t>
            </a:r>
            <a:br>
              <a:rPr lang="en-GB" sz="2000" dirty="0" smtClean="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err="1" smtClean="0">
                <a:solidFill>
                  <a:srgbClr val="000000"/>
                </a:solidFill>
                <a:latin typeface="Consolas"/>
                <a:ea typeface="Times New Roman"/>
              </a:rPr>
              <a:t>nameValue</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a:t>
            </a:r>
            <a:r>
              <a:rPr lang="en-GB" sz="2000" dirty="0">
                <a:solidFill>
                  <a:srgbClr val="0000FF"/>
                </a:solidFill>
                <a:latin typeface="Consolas"/>
                <a:ea typeface="Times New Roman"/>
              </a:rPr>
              <a:t>value</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smtClean="0">
                <a:solidFill>
                  <a:srgbClr val="000000"/>
                </a:solidFill>
                <a:latin typeface="Consolas"/>
                <a:ea typeface="Times New Roman"/>
              </a:rPr>
              <a:t>  </a:t>
            </a:r>
            <a:r>
              <a:rPr lang="en-GB" sz="2000" dirty="0" smtClean="0">
                <a:solidFill>
                  <a:srgbClr val="0000FF"/>
                </a:solidFill>
                <a:latin typeface="Consolas"/>
                <a:ea typeface="Times New Roman"/>
              </a:rPr>
              <a:t>If</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a:t>
            </a:r>
            <a:r>
              <a:rPr lang="en-GB" sz="2000" dirty="0" err="1" smtClean="0">
                <a:solidFill>
                  <a:srgbClr val="000000"/>
                </a:solidFill>
                <a:latin typeface="Consolas"/>
                <a:ea typeface="Times New Roman"/>
              </a:rPr>
              <a:t>PropertyChanged</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a:t>
            </a:r>
            <a:r>
              <a:rPr lang="en-GB" sz="2000" dirty="0">
                <a:solidFill>
                  <a:srgbClr val="0000FF"/>
                </a:solidFill>
                <a:latin typeface="Consolas"/>
                <a:ea typeface="Times New Roman"/>
              </a:rPr>
              <a:t>null</a:t>
            </a:r>
            <a:r>
              <a:rPr lang="en-GB" sz="2000" dirty="0">
                <a:solidFill>
                  <a:srgbClr val="000000"/>
                </a:solidFill>
                <a:latin typeface="Consolas"/>
                <a:ea typeface="Times New Roman"/>
              </a:rPr>
              <a:t>) {</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err="1" smtClean="0">
                <a:solidFill>
                  <a:srgbClr val="000000"/>
                </a:solidFill>
                <a:latin typeface="Consolas"/>
                <a:ea typeface="Times New Roman"/>
              </a:rPr>
              <a:t>PropertyChanged</a:t>
            </a:r>
            <a:r>
              <a:rPr lang="en-GB" sz="2000" dirty="0" smtClean="0">
                <a:solidFill>
                  <a:srgbClr val="000000"/>
                </a:solidFill>
                <a:latin typeface="Consolas"/>
                <a:ea typeface="Times New Roman"/>
              </a:rPr>
              <a:t>(</a:t>
            </a:r>
            <a:r>
              <a:rPr lang="en-GB" sz="2000" dirty="0" smtClean="0">
                <a:solidFill>
                  <a:srgbClr val="0000FF"/>
                </a:solidFill>
                <a:latin typeface="Consolas"/>
                <a:ea typeface="Times New Roman"/>
              </a:rPr>
              <a:t>this</a:t>
            </a:r>
            <a:r>
              <a:rPr lang="en-GB" sz="2000" dirty="0">
                <a:solidFill>
                  <a:srgbClr val="000000"/>
                </a:solidFill>
                <a:latin typeface="Consolas"/>
                <a:ea typeface="Times New Roman"/>
              </a:rPr>
              <a:t>, </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smtClean="0">
                <a:solidFill>
                  <a:srgbClr val="000000"/>
                </a:solidFill>
                <a:latin typeface="Consolas"/>
                <a:ea typeface="Times New Roman"/>
              </a:rPr>
              <a:t>       </a:t>
            </a:r>
            <a:r>
              <a:rPr lang="en-GB" sz="2000" dirty="0">
                <a:solidFill>
                  <a:srgbClr val="0000FF"/>
                </a:solidFill>
                <a:latin typeface="Consolas"/>
                <a:ea typeface="Times New Roman"/>
              </a:rPr>
              <a:t>new</a:t>
            </a:r>
            <a:r>
              <a:rPr lang="en-GB" sz="2000" dirty="0">
                <a:solidFill>
                  <a:srgbClr val="000000"/>
                </a:solidFill>
                <a:latin typeface="Consolas"/>
                <a:ea typeface="Times New Roman"/>
              </a:rPr>
              <a:t> </a:t>
            </a:r>
            <a:r>
              <a:rPr lang="en-GB" sz="2000" dirty="0" err="1" smtClean="0">
                <a:solidFill>
                  <a:srgbClr val="2B91AF"/>
                </a:solidFill>
                <a:latin typeface="Consolas"/>
                <a:ea typeface="Times New Roman"/>
              </a:rPr>
              <a:t>PropertyChangedEventArgs</a:t>
            </a:r>
            <a:r>
              <a:rPr lang="en-GB" sz="2000" dirty="0" smtClean="0">
                <a:solidFill>
                  <a:srgbClr val="000000"/>
                </a:solidFill>
                <a:latin typeface="Consolas"/>
                <a:ea typeface="Times New Roman"/>
              </a:rPr>
              <a:t>(</a:t>
            </a:r>
            <a:r>
              <a:rPr lang="en-GB" sz="2000" dirty="0" smtClean="0">
                <a:solidFill>
                  <a:srgbClr val="A31515"/>
                </a:solidFill>
                <a:latin typeface="Consolas"/>
                <a:ea typeface="Times New Roman"/>
              </a:rPr>
              <a:t>"</a:t>
            </a:r>
            <a:r>
              <a:rPr lang="en-GB" sz="2000" dirty="0">
                <a:solidFill>
                  <a:srgbClr val="A31515"/>
                </a:solidFill>
                <a:latin typeface="Consolas"/>
                <a:ea typeface="Times New Roman"/>
              </a:rPr>
              <a:t>Name"</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a:t>
            </a:r>
            <a:endParaRPr lang="en-GB" sz="2000" dirty="0">
              <a:solidFill>
                <a:srgbClr val="000000"/>
              </a:solidFill>
              <a:latin typeface="Consolas"/>
              <a:ea typeface="Times New Roman"/>
            </a:endParaRPr>
          </a:p>
        </p:txBody>
      </p:sp>
      <p:sp>
        <p:nvSpPr>
          <p:cNvPr id="7" name="Content Placeholder 2"/>
          <p:cNvSpPr>
            <a:spLocks noGrp="1"/>
          </p:cNvSpPr>
          <p:nvPr>
            <p:ph idx="1"/>
          </p:nvPr>
        </p:nvSpPr>
        <p:spPr>
          <a:xfrm>
            <a:off x="380770" y="5370289"/>
            <a:ext cx="8363938" cy="997196"/>
          </a:xfrm>
        </p:spPr>
        <p:txBody>
          <a:bodyPr/>
          <a:lstStyle/>
          <a:p>
            <a:r>
              <a:rPr lang="ru-RU" dirty="0" smtClean="0"/>
              <a:t>В секции </a:t>
            </a:r>
            <a:r>
              <a:rPr lang="en-US" dirty="0" smtClean="0">
                <a:latin typeface="Consolas" pitchFamily="49" charset="0"/>
                <a:cs typeface="Consolas" pitchFamily="49" charset="0"/>
              </a:rPr>
              <a:t>set</a:t>
            </a:r>
            <a:r>
              <a:rPr lang="en-US" dirty="0" smtClean="0"/>
              <a:t> </a:t>
            </a:r>
            <a:r>
              <a:rPr lang="ru-RU" dirty="0" smtClean="0"/>
              <a:t>генерируются события изменения данных</a:t>
            </a:r>
            <a:endParaRPr lang="en-GB" dirty="0"/>
          </a:p>
        </p:txBody>
      </p:sp>
    </p:spTree>
    <p:extLst>
      <p:ext uri="{BB962C8B-B14F-4D97-AF65-F5344CB8AC3E}">
        <p14:creationId xmlns:p14="http://schemas.microsoft.com/office/powerpoint/2010/main" val="2662737444"/>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Создание столбцов</a:t>
            </a:r>
            <a:endParaRPr lang="en-GB" dirty="0"/>
          </a:p>
        </p:txBody>
      </p:sp>
      <p:sp>
        <p:nvSpPr>
          <p:cNvPr id="3" name="Content Placeholder 2"/>
          <p:cNvSpPr>
            <a:spLocks noGrp="1"/>
          </p:cNvSpPr>
          <p:nvPr>
            <p:ph idx="1"/>
          </p:nvPr>
        </p:nvSpPr>
        <p:spPr>
          <a:xfrm>
            <a:off x="380770" y="3468917"/>
            <a:ext cx="8363938" cy="2603790"/>
          </a:xfrm>
        </p:spPr>
        <p:txBody>
          <a:bodyPr/>
          <a:lstStyle/>
          <a:p>
            <a:r>
              <a:rPr lang="ru-RU" dirty="0" smtClean="0"/>
              <a:t>Свойство класса, которое связывается</a:t>
            </a:r>
            <a:br>
              <a:rPr lang="ru-RU" dirty="0" smtClean="0"/>
            </a:br>
            <a:r>
              <a:rPr lang="ru-RU" dirty="0" smtClean="0"/>
              <a:t>со столбцом таблицы в базе данных, помечается атрибутом </a:t>
            </a:r>
            <a:r>
              <a:rPr lang="en-GB" dirty="0">
                <a:latin typeface="Consolas" pitchFamily="49" charset="0"/>
                <a:cs typeface="Consolas" pitchFamily="49" charset="0"/>
              </a:rPr>
              <a:t>[Column]</a:t>
            </a:r>
            <a:endParaRPr lang="en-GB" dirty="0" smtClean="0">
              <a:latin typeface="Consolas" pitchFamily="49" charset="0"/>
              <a:cs typeface="Consolas" pitchFamily="49" charset="0"/>
            </a:endParaRPr>
          </a:p>
          <a:p>
            <a:r>
              <a:rPr lang="en-GB" dirty="0" smtClean="0"/>
              <a:t>LINQ </a:t>
            </a:r>
            <a:r>
              <a:rPr lang="ru-RU" dirty="0" smtClean="0"/>
              <a:t>создаёт соответствующий столбец</a:t>
            </a:r>
            <a:br>
              <a:rPr lang="ru-RU" dirty="0" smtClean="0"/>
            </a:br>
            <a:r>
              <a:rPr lang="ru-RU" dirty="0" smtClean="0"/>
              <a:t>в связанной с классом таблице</a:t>
            </a:r>
          </a:p>
        </p:txBody>
      </p:sp>
      <p:sp>
        <p:nvSpPr>
          <p:cNvPr id="4" name="Slide Number Placeholder 3"/>
          <p:cNvSpPr>
            <a:spLocks noGrp="1"/>
          </p:cNvSpPr>
          <p:nvPr>
            <p:ph type="sldNum" sz="quarter" idx="10"/>
          </p:nvPr>
        </p:nvSpPr>
        <p:spPr/>
        <p:txBody>
          <a:bodyPr/>
          <a:lstStyle/>
          <a:p>
            <a:fld id="{271031BA-9959-4FE2-909F-37D65262A7B4}" type="slidenum">
              <a:rPr lang="en-US" smtClean="0"/>
              <a:pPr/>
              <a:t>36</a:t>
            </a:fld>
            <a:endParaRPr lang="en-US" dirty="0"/>
          </a:p>
        </p:txBody>
      </p:sp>
      <p:sp>
        <p:nvSpPr>
          <p:cNvPr id="5" name="Rectangle 4"/>
          <p:cNvSpPr>
            <a:spLocks noChangeArrowheads="1"/>
          </p:cNvSpPr>
          <p:nvPr/>
        </p:nvSpPr>
        <p:spPr bwMode="invGray">
          <a:xfrm>
            <a:off x="494253" y="1146629"/>
            <a:ext cx="8105775" cy="2046514"/>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pPr>
              <a:spcBef>
                <a:spcPts val="575"/>
              </a:spcBef>
              <a:spcAft>
                <a:spcPts val="200"/>
              </a:spcAft>
              <a:tabLst>
                <a:tab pos="2430780" algn="l"/>
                <a:tab pos="2790825" algn="l"/>
              </a:tabLst>
            </a:pPr>
            <a:r>
              <a:rPr lang="en-GB" sz="2000" dirty="0">
                <a:solidFill>
                  <a:srgbClr val="000000"/>
                </a:solidFill>
                <a:latin typeface="Consolas"/>
                <a:ea typeface="Times New Roman"/>
              </a:rPr>
              <a:t>[</a:t>
            </a:r>
            <a:r>
              <a:rPr lang="en-GB" sz="2000" dirty="0">
                <a:solidFill>
                  <a:srgbClr val="2B91AF"/>
                </a:solidFill>
                <a:latin typeface="Consolas"/>
                <a:ea typeface="Times New Roman"/>
              </a:rPr>
              <a:t>Column</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FF"/>
                </a:solidFill>
                <a:latin typeface="Consolas"/>
                <a:ea typeface="Times New Roman"/>
              </a:rPr>
              <a:t>public</a:t>
            </a:r>
            <a:r>
              <a:rPr lang="en-GB" sz="2000" dirty="0">
                <a:solidFill>
                  <a:srgbClr val="000000"/>
                </a:solidFill>
                <a:latin typeface="Consolas"/>
                <a:ea typeface="Times New Roman"/>
              </a:rPr>
              <a:t> </a:t>
            </a:r>
            <a:r>
              <a:rPr lang="en-GB" sz="2000" dirty="0">
                <a:solidFill>
                  <a:srgbClr val="0000FF"/>
                </a:solidFill>
                <a:latin typeface="Consolas"/>
                <a:ea typeface="Times New Roman"/>
              </a:rPr>
              <a:t>string</a:t>
            </a:r>
            <a:r>
              <a:rPr lang="en-GB" sz="2000" dirty="0">
                <a:solidFill>
                  <a:srgbClr val="000000"/>
                </a:solidFill>
                <a:latin typeface="Consolas"/>
                <a:ea typeface="Times New Roman"/>
              </a:rPr>
              <a:t> Name </a:t>
            </a:r>
            <a:br>
              <a:rPr lang="en-GB" sz="2000" dirty="0">
                <a:solidFill>
                  <a:srgbClr val="000000"/>
                </a:solidFill>
                <a:latin typeface="Consolas"/>
                <a:ea typeface="Times New Roman"/>
              </a:rPr>
            </a:b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8000"/>
                </a:solidFill>
                <a:latin typeface="Consolas"/>
                <a:ea typeface="Times New Roman"/>
              </a:rPr>
              <a:t>    </a:t>
            </a:r>
            <a:r>
              <a:rPr lang="en-GB" sz="2000" dirty="0" smtClean="0">
                <a:solidFill>
                  <a:srgbClr val="008000"/>
                </a:solidFill>
                <a:latin typeface="Consolas"/>
                <a:ea typeface="Times New Roman"/>
              </a:rPr>
              <a:t>//</a:t>
            </a:r>
            <a:r>
              <a:rPr lang="ru-RU" sz="2000" dirty="0" smtClean="0">
                <a:solidFill>
                  <a:srgbClr val="008000"/>
                </a:solidFill>
                <a:latin typeface="Consolas"/>
                <a:ea typeface="Times New Roman"/>
              </a:rPr>
              <a:t> здесь описывается код свойства</a:t>
            </a:r>
            <a:r>
              <a:rPr lang="en-GB" sz="2000" dirty="0" smtClean="0">
                <a:solidFill>
                  <a:srgbClr val="008000"/>
                </a:solidFill>
                <a:latin typeface="Consolas"/>
                <a:ea typeface="Times New Roman"/>
              </a:rPr>
              <a:t> Name</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000000"/>
                </a:solidFill>
                <a:latin typeface="Consolas"/>
                <a:ea typeface="Times New Roman"/>
              </a:rPr>
              <a:t>}</a:t>
            </a:r>
            <a:endParaRPr lang="en-GB" sz="2000" dirty="0">
              <a:solidFill>
                <a:srgbClr val="000000"/>
              </a:solidFill>
              <a:effectLst/>
              <a:latin typeface="Consolas"/>
              <a:ea typeface="Times New Roman"/>
            </a:endParaRPr>
          </a:p>
        </p:txBody>
      </p:sp>
    </p:spTree>
    <p:extLst>
      <p:ext uri="{BB962C8B-B14F-4D97-AF65-F5344CB8AC3E}">
        <p14:creationId xmlns:p14="http://schemas.microsoft.com/office/powerpoint/2010/main" val="1556728181"/>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Первичный ключ</a:t>
            </a:r>
            <a:endParaRPr lang="en-GB" dirty="0"/>
          </a:p>
        </p:txBody>
      </p:sp>
      <p:sp>
        <p:nvSpPr>
          <p:cNvPr id="3" name="Content Placeholder 2"/>
          <p:cNvSpPr>
            <a:spLocks noGrp="1"/>
          </p:cNvSpPr>
          <p:nvPr>
            <p:ph idx="1"/>
          </p:nvPr>
        </p:nvSpPr>
        <p:spPr>
          <a:xfrm>
            <a:off x="380770" y="1371600"/>
            <a:ext cx="8363938" cy="4321183"/>
          </a:xfrm>
        </p:spPr>
        <p:txBody>
          <a:bodyPr/>
          <a:lstStyle/>
          <a:p>
            <a:r>
              <a:rPr lang="ru-RU" dirty="0" smtClean="0"/>
              <a:t>Один столбец таблицы может быть её первичным ключом</a:t>
            </a:r>
          </a:p>
          <a:p>
            <a:r>
              <a:rPr lang="ru-RU" dirty="0" smtClean="0"/>
              <a:t>Значения поля первичного ключа</a:t>
            </a:r>
            <a:br>
              <a:rPr lang="ru-RU" dirty="0" smtClean="0"/>
            </a:br>
            <a:r>
              <a:rPr lang="ru-RU" dirty="0" smtClean="0"/>
              <a:t>в каждой строке таблицы будет различным</a:t>
            </a:r>
          </a:p>
          <a:p>
            <a:r>
              <a:rPr lang="ru-RU" dirty="0" smtClean="0"/>
              <a:t>Таким образом однозначно идентифицируются строки таблицы</a:t>
            </a:r>
          </a:p>
          <a:p>
            <a:r>
              <a:rPr lang="ru-RU" dirty="0" smtClean="0"/>
              <a:t>База данных самостоятельно управляет значениями первичного ключа</a:t>
            </a:r>
          </a:p>
        </p:txBody>
      </p:sp>
      <p:sp>
        <p:nvSpPr>
          <p:cNvPr id="4" name="Slide Number Placeholder 3"/>
          <p:cNvSpPr>
            <a:spLocks noGrp="1"/>
          </p:cNvSpPr>
          <p:nvPr>
            <p:ph type="sldNum" sz="quarter" idx="10"/>
          </p:nvPr>
        </p:nvSpPr>
        <p:spPr/>
        <p:txBody>
          <a:bodyPr/>
          <a:lstStyle/>
          <a:p>
            <a:fld id="{271031BA-9959-4FE2-909F-37D65262A7B4}" type="slidenum">
              <a:rPr lang="en-US" smtClean="0"/>
              <a:pPr/>
              <a:t>37</a:t>
            </a:fld>
            <a:endParaRPr lang="en-US" dirty="0"/>
          </a:p>
        </p:txBody>
      </p:sp>
    </p:spTree>
    <p:extLst>
      <p:ext uri="{BB962C8B-B14F-4D97-AF65-F5344CB8AC3E}">
        <p14:creationId xmlns:p14="http://schemas.microsoft.com/office/powerpoint/2010/main" val="1555649331"/>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Первичный </a:t>
            </a:r>
            <a:r>
              <a:rPr lang="ru-RU" dirty="0"/>
              <a:t>ключ</a:t>
            </a:r>
            <a:endParaRPr lang="en-GB" dirty="0"/>
          </a:p>
        </p:txBody>
      </p:sp>
      <p:sp>
        <p:nvSpPr>
          <p:cNvPr id="3" name="Content Placeholder 2"/>
          <p:cNvSpPr>
            <a:spLocks noGrp="1"/>
          </p:cNvSpPr>
          <p:nvPr>
            <p:ph idx="1"/>
          </p:nvPr>
        </p:nvSpPr>
        <p:spPr>
          <a:xfrm>
            <a:off x="380770" y="3164116"/>
            <a:ext cx="8363938" cy="2603790"/>
          </a:xfrm>
        </p:spPr>
        <p:txBody>
          <a:bodyPr/>
          <a:lstStyle/>
          <a:p>
            <a:r>
              <a:rPr lang="ru-RU" dirty="0" smtClean="0"/>
              <a:t>В базе </a:t>
            </a:r>
            <a:r>
              <a:rPr lang="ru-RU" dirty="0"/>
              <a:t>данных при добавлении нового </a:t>
            </a:r>
            <a:r>
              <a:rPr lang="ru-RU" dirty="0" smtClean="0"/>
              <a:t>клиента создаётся новое значение свойства</a:t>
            </a:r>
            <a:r>
              <a:rPr lang="en-GB" dirty="0" smtClean="0"/>
              <a:t> </a:t>
            </a:r>
            <a:r>
              <a:rPr lang="en-GB" dirty="0" err="1" smtClean="0">
                <a:latin typeface="Consolas" pitchFamily="49" charset="0"/>
                <a:cs typeface="Consolas" pitchFamily="49" charset="0"/>
              </a:rPr>
              <a:t>CustomerID</a:t>
            </a:r>
            <a:endParaRPr lang="ru-RU" dirty="0"/>
          </a:p>
          <a:p>
            <a:r>
              <a:rPr lang="ru-RU" dirty="0" smtClean="0"/>
              <a:t>Это помогает избежать дублирования значений первичного ключа</a:t>
            </a:r>
            <a:endParaRPr lang="en-GB"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38</a:t>
            </a:fld>
            <a:endParaRPr lang="en-US" dirty="0"/>
          </a:p>
        </p:txBody>
      </p:sp>
      <p:sp>
        <p:nvSpPr>
          <p:cNvPr id="5" name="Rectangle 4"/>
          <p:cNvSpPr>
            <a:spLocks noChangeArrowheads="1"/>
          </p:cNvSpPr>
          <p:nvPr/>
        </p:nvSpPr>
        <p:spPr bwMode="invGray">
          <a:xfrm>
            <a:off x="494253" y="1146629"/>
            <a:ext cx="8105775" cy="1712685"/>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pPr>
              <a:spcBef>
                <a:spcPts val="575"/>
              </a:spcBef>
              <a:spcAft>
                <a:spcPts val="200"/>
              </a:spcAft>
              <a:tabLst>
                <a:tab pos="2430780" algn="l"/>
                <a:tab pos="2790825" algn="l"/>
              </a:tabLst>
            </a:pPr>
            <a:r>
              <a:rPr lang="en-GB" sz="2000" dirty="0">
                <a:solidFill>
                  <a:srgbClr val="000000"/>
                </a:solidFill>
                <a:latin typeface="Consolas"/>
                <a:ea typeface="Times New Roman"/>
              </a:rPr>
              <a:t>[</a:t>
            </a:r>
            <a:r>
              <a:rPr lang="en-GB" sz="2000" dirty="0">
                <a:solidFill>
                  <a:srgbClr val="2B91AF"/>
                </a:solidFill>
                <a:latin typeface="Consolas"/>
                <a:ea typeface="Times New Roman"/>
              </a:rPr>
              <a:t>Column</a:t>
            </a:r>
            <a:r>
              <a:rPr lang="en-GB" sz="2000" dirty="0">
                <a:solidFill>
                  <a:srgbClr val="000000"/>
                </a:solidFill>
                <a:latin typeface="Consolas"/>
                <a:ea typeface="Times New Roman"/>
              </a:rPr>
              <a:t>(</a:t>
            </a:r>
            <a:r>
              <a:rPr lang="en-GB" sz="2000" dirty="0" err="1">
                <a:solidFill>
                  <a:srgbClr val="000000"/>
                </a:solidFill>
                <a:latin typeface="Consolas"/>
                <a:ea typeface="Times New Roman"/>
              </a:rPr>
              <a:t>IsPrimaryKey</a:t>
            </a:r>
            <a:r>
              <a:rPr lang="en-GB" sz="2000" dirty="0">
                <a:solidFill>
                  <a:srgbClr val="000000"/>
                </a:solidFill>
                <a:latin typeface="Consolas"/>
                <a:ea typeface="Times New Roman"/>
              </a:rPr>
              <a:t> = </a:t>
            </a:r>
            <a:r>
              <a:rPr lang="en-GB" sz="2000" dirty="0">
                <a:solidFill>
                  <a:srgbClr val="0000FF"/>
                </a:solidFill>
                <a:latin typeface="Consolas"/>
                <a:ea typeface="Times New Roman"/>
              </a:rPr>
              <a:t>true</a:t>
            </a:r>
            <a:r>
              <a:rPr lang="en-GB" sz="2000" dirty="0">
                <a:solidFill>
                  <a:srgbClr val="000000"/>
                </a:solidFill>
                <a:latin typeface="Consolas"/>
                <a:ea typeface="Times New Roman"/>
              </a:rPr>
              <a:t>, </a:t>
            </a:r>
            <a:r>
              <a:rPr lang="en-GB" sz="2000" dirty="0" smtClean="0">
                <a:solidFill>
                  <a:srgbClr val="000000"/>
                </a:solidFill>
                <a:latin typeface="Consolas"/>
                <a:ea typeface="Times New Roman"/>
              </a:rPr>
              <a:t/>
            </a:r>
            <a:br>
              <a:rPr lang="en-GB" sz="2000" dirty="0" smtClean="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err="1" smtClean="0">
                <a:solidFill>
                  <a:srgbClr val="000000"/>
                </a:solidFill>
                <a:latin typeface="Consolas"/>
                <a:ea typeface="Times New Roman"/>
              </a:rPr>
              <a:t>IsDbGenerated</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a:t>
            </a:r>
            <a:r>
              <a:rPr lang="en-GB" sz="2000" dirty="0">
                <a:solidFill>
                  <a:srgbClr val="0000FF"/>
                </a:solidFill>
                <a:latin typeface="Consolas"/>
                <a:ea typeface="Times New Roman"/>
              </a:rPr>
              <a:t>true</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0000FF"/>
                </a:solidFill>
                <a:latin typeface="Consolas"/>
                <a:ea typeface="Times New Roman"/>
              </a:rPr>
              <a:t>public</a:t>
            </a:r>
            <a:r>
              <a:rPr lang="en-GB" sz="2000" dirty="0">
                <a:solidFill>
                  <a:srgbClr val="000000"/>
                </a:solidFill>
                <a:latin typeface="Consolas"/>
                <a:ea typeface="Times New Roman"/>
              </a:rPr>
              <a:t> </a:t>
            </a:r>
            <a:r>
              <a:rPr lang="en-GB" sz="2000" dirty="0" err="1">
                <a:solidFill>
                  <a:srgbClr val="0000FF"/>
                </a:solidFill>
                <a:latin typeface="Consolas"/>
                <a:ea typeface="Times New Roman"/>
              </a:rPr>
              <a:t>int</a:t>
            </a:r>
            <a:r>
              <a:rPr lang="en-GB" sz="2000" dirty="0">
                <a:solidFill>
                  <a:srgbClr val="000000"/>
                </a:solidFill>
                <a:latin typeface="Consolas"/>
                <a:ea typeface="Times New Roman"/>
              </a:rPr>
              <a:t> </a:t>
            </a:r>
            <a:r>
              <a:rPr lang="en-GB" sz="2000" dirty="0" err="1">
                <a:solidFill>
                  <a:srgbClr val="000000"/>
                </a:solidFill>
                <a:latin typeface="Consolas"/>
                <a:ea typeface="Times New Roman"/>
              </a:rPr>
              <a:t>CustomerID</a:t>
            </a:r>
            <a:r>
              <a:rPr lang="en-GB" sz="2000" dirty="0">
                <a:solidFill>
                  <a:srgbClr val="000000"/>
                </a:solidFill>
                <a:latin typeface="Consolas"/>
                <a:ea typeface="Times New Roman"/>
              </a:rPr>
              <a:t> { </a:t>
            </a:r>
            <a:r>
              <a:rPr lang="en-GB" sz="2000" dirty="0">
                <a:solidFill>
                  <a:srgbClr val="0000FF"/>
                </a:solidFill>
                <a:latin typeface="Consolas"/>
                <a:ea typeface="Times New Roman"/>
              </a:rPr>
              <a:t>get</a:t>
            </a:r>
            <a:r>
              <a:rPr lang="en-GB" sz="2000" dirty="0">
                <a:solidFill>
                  <a:srgbClr val="000000"/>
                </a:solidFill>
                <a:latin typeface="Consolas"/>
                <a:ea typeface="Times New Roman"/>
              </a:rPr>
              <a:t>; </a:t>
            </a:r>
            <a:r>
              <a:rPr lang="en-GB" sz="2000" dirty="0">
                <a:solidFill>
                  <a:srgbClr val="0000FF"/>
                </a:solidFill>
                <a:latin typeface="Consolas"/>
                <a:ea typeface="Times New Roman"/>
              </a:rPr>
              <a:t>set</a:t>
            </a:r>
            <a:r>
              <a:rPr lang="en-GB" sz="2000" dirty="0">
                <a:solidFill>
                  <a:srgbClr val="000000"/>
                </a:solidFill>
                <a:latin typeface="Consolas"/>
                <a:ea typeface="Times New Roman"/>
              </a:rPr>
              <a:t>; </a:t>
            </a:r>
            <a:r>
              <a:rPr lang="en-GB" sz="2000" dirty="0" smtClean="0">
                <a:solidFill>
                  <a:srgbClr val="000000"/>
                </a:solidFill>
                <a:latin typeface="Consolas"/>
                <a:ea typeface="Times New Roman"/>
              </a:rPr>
              <a:t>}</a:t>
            </a:r>
            <a:endParaRPr lang="en-GB" sz="2000" dirty="0">
              <a:solidFill>
                <a:srgbClr val="000000"/>
              </a:solidFill>
              <a:effectLst/>
              <a:latin typeface="Consolas"/>
              <a:ea typeface="Times New Roman"/>
            </a:endParaRPr>
          </a:p>
        </p:txBody>
      </p:sp>
    </p:spTree>
    <p:extLst>
      <p:ext uri="{BB962C8B-B14F-4D97-AF65-F5344CB8AC3E}">
        <p14:creationId xmlns:p14="http://schemas.microsoft.com/office/powerpoint/2010/main" val="1414812057"/>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smtClean="0"/>
              <a:t>Контекст данных</a:t>
            </a:r>
            <a:r>
              <a:rPr lang="en-GB" dirty="0" smtClean="0"/>
              <a:t> LINQ</a:t>
            </a:r>
            <a:endParaRPr lang="en-GB" dirty="0"/>
          </a:p>
        </p:txBody>
      </p:sp>
      <p:sp>
        <p:nvSpPr>
          <p:cNvPr id="3" name="Content Placeholder 2"/>
          <p:cNvSpPr>
            <a:spLocks noGrp="1"/>
          </p:cNvSpPr>
          <p:nvPr>
            <p:ph idx="1"/>
          </p:nvPr>
        </p:nvSpPr>
        <p:spPr>
          <a:xfrm>
            <a:off x="380770" y="1371600"/>
            <a:ext cx="8363938" cy="3102388"/>
          </a:xfrm>
        </p:spPr>
        <p:txBody>
          <a:bodyPr/>
          <a:lstStyle/>
          <a:p>
            <a:r>
              <a:rPr lang="ru-RU" dirty="0" smtClean="0"/>
              <a:t>Для того чтобы связать класс с таблицей</a:t>
            </a:r>
            <a:br>
              <a:rPr lang="ru-RU" dirty="0" smtClean="0"/>
            </a:br>
            <a:r>
              <a:rPr lang="ru-RU" dirty="0" smtClean="0"/>
              <a:t>в базе данных, </a:t>
            </a:r>
            <a:r>
              <a:rPr lang="en-US" dirty="0" smtClean="0"/>
              <a:t>LINQ </a:t>
            </a:r>
            <a:r>
              <a:rPr lang="ru-RU" dirty="0" smtClean="0"/>
              <a:t>использует контекст данных</a:t>
            </a:r>
          </a:p>
          <a:p>
            <a:r>
              <a:rPr lang="ru-RU" dirty="0" smtClean="0"/>
              <a:t>Класс, используемый для связи с таблицей в базе данных, должен наследоваться от класса </a:t>
            </a:r>
            <a:r>
              <a:rPr lang="en-GB" dirty="0" err="1" smtClean="0">
                <a:latin typeface="Consolas" pitchFamily="49" charset="0"/>
                <a:cs typeface="Consolas" pitchFamily="49" charset="0"/>
              </a:rPr>
              <a:t>DataContext</a:t>
            </a:r>
            <a:endParaRPr lang="ru-RU"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39</a:t>
            </a:fld>
            <a:endParaRPr lang="en-US" dirty="0"/>
          </a:p>
        </p:txBody>
      </p:sp>
    </p:spTree>
    <p:extLst>
      <p:ext uri="{BB962C8B-B14F-4D97-AF65-F5344CB8AC3E}">
        <p14:creationId xmlns:p14="http://schemas.microsoft.com/office/powerpoint/2010/main" val="225218999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Изолированное хранилище</a:t>
            </a:r>
            <a:endParaRPr lang="en-GB" dirty="0"/>
          </a:p>
        </p:txBody>
      </p:sp>
      <p:sp>
        <p:nvSpPr>
          <p:cNvPr id="3" name="Content Placeholder 2"/>
          <p:cNvSpPr>
            <a:spLocks noGrp="1"/>
          </p:cNvSpPr>
          <p:nvPr>
            <p:ph idx="1"/>
          </p:nvPr>
        </p:nvSpPr>
        <p:spPr>
          <a:xfrm>
            <a:off x="380770" y="1371600"/>
            <a:ext cx="8363938" cy="3588675"/>
          </a:xfrm>
        </p:spPr>
        <p:txBody>
          <a:bodyPr/>
          <a:lstStyle/>
          <a:p>
            <a:r>
              <a:rPr lang="ru-RU" dirty="0" smtClean="0"/>
              <a:t>Данные в изолированном хранилище, сохранённые одним приложением, недоступны другим приложениям</a:t>
            </a:r>
          </a:p>
          <a:p>
            <a:r>
              <a:rPr lang="ru-RU" dirty="0" smtClean="0"/>
              <a:t>Данные приложения хранятся в памяти устройства</a:t>
            </a:r>
          </a:p>
          <a:p>
            <a:pPr lvl="1"/>
            <a:r>
              <a:rPr lang="ru-RU" dirty="0" smtClean="0"/>
              <a:t>программа может сохранить в изолированном хранилище большое количество данных</a:t>
            </a:r>
          </a:p>
        </p:txBody>
      </p:sp>
      <p:sp>
        <p:nvSpPr>
          <p:cNvPr id="4" name="Slide Number Placeholder 3"/>
          <p:cNvSpPr>
            <a:spLocks noGrp="1"/>
          </p:cNvSpPr>
          <p:nvPr>
            <p:ph type="sldNum" sz="quarter" idx="10"/>
          </p:nvPr>
        </p:nvSpPr>
        <p:spPr/>
        <p:txBody>
          <a:bodyPr/>
          <a:lstStyle/>
          <a:p>
            <a:fld id="{271031BA-9959-4FE2-909F-37D65262A7B4}" type="slidenum">
              <a:rPr lang="en-US" smtClean="0"/>
              <a:pPr/>
              <a:t>4</a:t>
            </a:fld>
            <a:endParaRPr lang="en-US" dirty="0"/>
          </a:p>
        </p:txBody>
      </p:sp>
    </p:spTree>
    <p:extLst>
      <p:ext uri="{BB962C8B-B14F-4D97-AF65-F5344CB8AC3E}">
        <p14:creationId xmlns:p14="http://schemas.microsoft.com/office/powerpoint/2010/main" val="195110676"/>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Создание класса</a:t>
            </a:r>
            <a:r>
              <a:rPr lang="en-GB" dirty="0" smtClean="0"/>
              <a:t> </a:t>
            </a:r>
            <a:r>
              <a:rPr lang="en-GB" dirty="0" err="1" smtClean="0"/>
              <a:t>SalesDB</a:t>
            </a:r>
            <a:endParaRPr lang="en-GB" dirty="0"/>
          </a:p>
        </p:txBody>
      </p:sp>
      <p:sp>
        <p:nvSpPr>
          <p:cNvPr id="3" name="Content Placeholder 2"/>
          <p:cNvSpPr>
            <a:spLocks noGrp="1"/>
          </p:cNvSpPr>
          <p:nvPr>
            <p:ph idx="1"/>
          </p:nvPr>
        </p:nvSpPr>
        <p:spPr>
          <a:xfrm>
            <a:off x="380770" y="4223661"/>
            <a:ext cx="8363938" cy="2105192"/>
          </a:xfrm>
        </p:spPr>
        <p:txBody>
          <a:bodyPr/>
          <a:lstStyle/>
          <a:p>
            <a:r>
              <a:rPr lang="ru-RU" dirty="0" smtClean="0"/>
              <a:t>Класс </a:t>
            </a:r>
            <a:r>
              <a:rPr lang="en-US" dirty="0" err="1" smtClean="0">
                <a:latin typeface="Consolas" pitchFamily="49" charset="0"/>
                <a:cs typeface="Consolas" pitchFamily="49" charset="0"/>
              </a:rPr>
              <a:t>SalesDB</a:t>
            </a:r>
            <a:r>
              <a:rPr lang="ru-RU" dirty="0" smtClean="0"/>
              <a:t> содержит одну таблицу</a:t>
            </a:r>
            <a:endParaRPr lang="en-GB" dirty="0" smtClean="0"/>
          </a:p>
          <a:p>
            <a:r>
              <a:rPr lang="ru-RU" dirty="0" smtClean="0"/>
              <a:t>В классе объявлен конструктор, который вызывает конструктор базового класса </a:t>
            </a:r>
            <a:r>
              <a:rPr lang="en-GB" dirty="0" err="1">
                <a:latin typeface="Consolas" pitchFamily="49" charset="0"/>
                <a:cs typeface="Consolas" pitchFamily="49" charset="0"/>
              </a:rPr>
              <a:t>DataContext</a:t>
            </a:r>
            <a:r>
              <a:rPr lang="ru-RU" dirty="0" smtClean="0"/>
              <a:t> </a:t>
            </a:r>
            <a:endParaRPr lang="en-GB" dirty="0">
              <a:solidFill>
                <a:srgbClr val="33CCCC"/>
              </a:solidFill>
              <a:latin typeface="Consolas" pitchFamily="49" charset="0"/>
              <a:cs typeface="Consolas" pitchFamily="49" charset="0"/>
            </a:endParaRPr>
          </a:p>
        </p:txBody>
      </p:sp>
      <p:sp>
        <p:nvSpPr>
          <p:cNvPr id="4" name="Slide Number Placeholder 3"/>
          <p:cNvSpPr>
            <a:spLocks noGrp="1"/>
          </p:cNvSpPr>
          <p:nvPr>
            <p:ph type="sldNum" sz="quarter" idx="10"/>
          </p:nvPr>
        </p:nvSpPr>
        <p:spPr/>
        <p:txBody>
          <a:bodyPr/>
          <a:lstStyle/>
          <a:p>
            <a:fld id="{271031BA-9959-4FE2-909F-37D65262A7B4}" type="slidenum">
              <a:rPr lang="en-US" smtClean="0"/>
              <a:pPr/>
              <a:t>40</a:t>
            </a:fld>
            <a:endParaRPr lang="en-US" dirty="0"/>
          </a:p>
        </p:txBody>
      </p:sp>
      <p:sp>
        <p:nvSpPr>
          <p:cNvPr id="5" name="Rectangle 4"/>
          <p:cNvSpPr>
            <a:spLocks noChangeArrowheads="1"/>
          </p:cNvSpPr>
          <p:nvPr/>
        </p:nvSpPr>
        <p:spPr bwMode="invGray">
          <a:xfrm>
            <a:off x="494253" y="1146629"/>
            <a:ext cx="8105775" cy="2888342"/>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pPr>
              <a:spcBef>
                <a:spcPts val="575"/>
              </a:spcBef>
              <a:spcAft>
                <a:spcPts val="200"/>
              </a:spcAft>
              <a:tabLst>
                <a:tab pos="2430780" algn="l"/>
                <a:tab pos="2790825" algn="l"/>
              </a:tabLst>
            </a:pPr>
            <a:r>
              <a:rPr lang="en-GB" sz="2000" dirty="0" smtClean="0">
                <a:solidFill>
                  <a:srgbClr val="0000FF"/>
                </a:solidFill>
                <a:latin typeface="Consolas"/>
                <a:ea typeface="Times New Roman"/>
              </a:rPr>
              <a:t>public</a:t>
            </a:r>
            <a:r>
              <a:rPr lang="en-GB" sz="2000" dirty="0" smtClean="0">
                <a:solidFill>
                  <a:srgbClr val="000000"/>
                </a:solidFill>
                <a:latin typeface="Consolas"/>
                <a:ea typeface="Times New Roman"/>
              </a:rPr>
              <a:t> </a:t>
            </a:r>
            <a:r>
              <a:rPr lang="en-GB" sz="2000" dirty="0">
                <a:solidFill>
                  <a:srgbClr val="0000FF"/>
                </a:solidFill>
                <a:latin typeface="Consolas"/>
                <a:ea typeface="Times New Roman"/>
              </a:rPr>
              <a:t>class</a:t>
            </a:r>
            <a:r>
              <a:rPr lang="en-GB" sz="2000" dirty="0">
                <a:solidFill>
                  <a:srgbClr val="000000"/>
                </a:solidFill>
                <a:latin typeface="Consolas"/>
                <a:ea typeface="Times New Roman"/>
              </a:rPr>
              <a:t> </a:t>
            </a:r>
            <a:r>
              <a:rPr lang="en-GB" sz="2000" dirty="0" err="1">
                <a:solidFill>
                  <a:srgbClr val="2B91AF"/>
                </a:solidFill>
                <a:latin typeface="Consolas"/>
                <a:ea typeface="Times New Roman"/>
              </a:rPr>
              <a:t>SalesDB</a:t>
            </a:r>
            <a:r>
              <a:rPr lang="en-GB" sz="2000" dirty="0">
                <a:solidFill>
                  <a:srgbClr val="000000"/>
                </a:solidFill>
                <a:latin typeface="Consolas"/>
                <a:ea typeface="Times New Roman"/>
              </a:rPr>
              <a:t> : </a:t>
            </a:r>
            <a:r>
              <a:rPr lang="en-GB" sz="2000" dirty="0" err="1">
                <a:solidFill>
                  <a:srgbClr val="2B91AF"/>
                </a:solidFill>
                <a:latin typeface="Consolas"/>
                <a:ea typeface="Times New Roman"/>
              </a:rPr>
              <a:t>DataContext</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a:solidFill>
                  <a:srgbClr val="0000FF"/>
                </a:solidFill>
                <a:latin typeface="Consolas"/>
                <a:ea typeface="Times New Roman"/>
              </a:rPr>
              <a:t>public</a:t>
            </a:r>
            <a:r>
              <a:rPr lang="en-GB" sz="2000" dirty="0">
                <a:solidFill>
                  <a:srgbClr val="000000"/>
                </a:solidFill>
                <a:latin typeface="Consolas"/>
                <a:ea typeface="Times New Roman"/>
              </a:rPr>
              <a:t> </a:t>
            </a:r>
            <a:r>
              <a:rPr lang="en-GB" sz="2000" dirty="0">
                <a:solidFill>
                  <a:srgbClr val="2B91AF"/>
                </a:solidFill>
                <a:latin typeface="Consolas"/>
                <a:ea typeface="Times New Roman"/>
              </a:rPr>
              <a:t>Table</a:t>
            </a:r>
            <a:r>
              <a:rPr lang="en-GB" sz="2000" dirty="0">
                <a:solidFill>
                  <a:srgbClr val="000000"/>
                </a:solidFill>
                <a:latin typeface="Consolas"/>
                <a:ea typeface="Times New Roman"/>
              </a:rPr>
              <a:t>&lt;</a:t>
            </a:r>
            <a:r>
              <a:rPr lang="en-GB" sz="2000" dirty="0">
                <a:solidFill>
                  <a:srgbClr val="2B91AF"/>
                </a:solidFill>
                <a:latin typeface="Consolas"/>
                <a:ea typeface="Times New Roman"/>
              </a:rPr>
              <a:t>Customer</a:t>
            </a:r>
            <a:r>
              <a:rPr lang="en-GB" sz="2000" dirty="0">
                <a:solidFill>
                  <a:srgbClr val="000000"/>
                </a:solidFill>
                <a:latin typeface="Consolas"/>
                <a:ea typeface="Times New Roman"/>
              </a:rPr>
              <a:t>&gt; Customers;</a:t>
            </a:r>
            <a:br>
              <a:rPr lang="en-GB" sz="2000" dirty="0">
                <a:solidFill>
                  <a:srgbClr val="000000"/>
                </a:solidFill>
                <a:latin typeface="Consolas"/>
                <a:ea typeface="Times New Roman"/>
              </a:rPr>
            </a:b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a:solidFill>
                  <a:srgbClr val="0000FF"/>
                </a:solidFill>
                <a:latin typeface="Consolas"/>
                <a:ea typeface="Times New Roman"/>
              </a:rPr>
              <a:t>public</a:t>
            </a:r>
            <a:r>
              <a:rPr lang="en-GB" sz="2000" dirty="0">
                <a:solidFill>
                  <a:srgbClr val="000000"/>
                </a:solidFill>
                <a:latin typeface="Consolas"/>
                <a:ea typeface="Times New Roman"/>
              </a:rPr>
              <a:t> </a:t>
            </a:r>
            <a:r>
              <a:rPr lang="en-GB" sz="2000" dirty="0" err="1">
                <a:solidFill>
                  <a:srgbClr val="000000"/>
                </a:solidFill>
                <a:latin typeface="Consolas"/>
                <a:ea typeface="Times New Roman"/>
              </a:rPr>
              <a:t>SalesDB</a:t>
            </a:r>
            <a:r>
              <a:rPr lang="en-GB" sz="2000" dirty="0">
                <a:solidFill>
                  <a:srgbClr val="000000"/>
                </a:solidFill>
                <a:latin typeface="Consolas"/>
                <a:ea typeface="Times New Roman"/>
              </a:rPr>
              <a:t>(</a:t>
            </a:r>
            <a:r>
              <a:rPr lang="en-GB" sz="2000" dirty="0">
                <a:solidFill>
                  <a:srgbClr val="0000FF"/>
                </a:solidFill>
                <a:latin typeface="Consolas"/>
                <a:ea typeface="Times New Roman"/>
              </a:rPr>
              <a:t>string</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connection) : </a:t>
            </a:r>
            <a:r>
              <a:rPr lang="en-GB" sz="2000" dirty="0" smtClean="0">
                <a:solidFill>
                  <a:srgbClr val="000000"/>
                </a:solidFill>
                <a:latin typeface="Consolas"/>
                <a:ea typeface="Times New Roman"/>
              </a:rPr>
              <a:t/>
            </a:r>
            <a:br>
              <a:rPr lang="en-GB" sz="2000" dirty="0" smtClean="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smtClean="0">
                <a:solidFill>
                  <a:srgbClr val="0000FF"/>
                </a:solidFill>
                <a:latin typeface="Consolas"/>
                <a:ea typeface="Times New Roman"/>
              </a:rPr>
              <a:t>base</a:t>
            </a:r>
            <a:r>
              <a:rPr lang="en-GB" sz="2000" dirty="0" smtClean="0">
                <a:solidFill>
                  <a:srgbClr val="000000"/>
                </a:solidFill>
                <a:latin typeface="Consolas"/>
                <a:ea typeface="Times New Roman"/>
              </a:rPr>
              <a:t>(connection</a:t>
            </a:r>
            <a:r>
              <a:rPr lang="en-GB" sz="2000" dirty="0">
                <a:solidFill>
                  <a:srgbClr val="000000"/>
                </a:solidFill>
                <a:latin typeface="Consolas"/>
                <a:ea typeface="Times New Roman"/>
              </a:rPr>
              <a:t>) </a:t>
            </a:r>
            <a:br>
              <a:rPr lang="en-GB" sz="2000" dirty="0">
                <a:solidFill>
                  <a:srgbClr val="000000"/>
                </a:solidFill>
                <a:latin typeface="Consolas"/>
                <a:ea typeface="Times New Roman"/>
              </a:rPr>
            </a:br>
            <a:r>
              <a:rPr lang="en-GB" sz="2000" dirty="0">
                <a:solidFill>
                  <a:srgbClr val="000000"/>
                </a:solidFill>
                <a:latin typeface="Consolas"/>
                <a:ea typeface="Times New Roman"/>
              </a:rPr>
              <a:t>    { </a:t>
            </a:r>
            <a:r>
              <a:rPr lang="en-GB" sz="2000" dirty="0" smtClean="0">
                <a:solidFill>
                  <a:srgbClr val="000000"/>
                </a:solidFill>
                <a:latin typeface="Consolas"/>
                <a:ea typeface="Times New Roman"/>
              </a:rPr>
              <a:t>}</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000000"/>
                </a:solidFill>
                <a:latin typeface="Consolas"/>
                <a:ea typeface="Times New Roman"/>
              </a:rPr>
              <a:t>}</a:t>
            </a:r>
            <a:endParaRPr lang="en-GB" sz="2000" dirty="0">
              <a:solidFill>
                <a:srgbClr val="000000"/>
              </a:solidFill>
              <a:effectLst/>
              <a:latin typeface="Consolas"/>
              <a:ea typeface="Times New Roman"/>
            </a:endParaRPr>
          </a:p>
        </p:txBody>
      </p:sp>
    </p:spTree>
    <p:extLst>
      <p:ext uri="{BB962C8B-B14F-4D97-AF65-F5344CB8AC3E}">
        <p14:creationId xmlns:p14="http://schemas.microsoft.com/office/powerpoint/2010/main" val="4237484960"/>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Строка подключения</a:t>
            </a:r>
            <a:endParaRPr lang="en-GB" dirty="0"/>
          </a:p>
        </p:txBody>
      </p:sp>
      <p:sp>
        <p:nvSpPr>
          <p:cNvPr id="3" name="Content Placeholder 2"/>
          <p:cNvSpPr>
            <a:spLocks noGrp="1"/>
          </p:cNvSpPr>
          <p:nvPr>
            <p:ph idx="1"/>
          </p:nvPr>
        </p:nvSpPr>
        <p:spPr>
          <a:xfrm>
            <a:off x="380770" y="1371600"/>
            <a:ext cx="8363938" cy="4819781"/>
          </a:xfrm>
        </p:spPr>
        <p:txBody>
          <a:bodyPr/>
          <a:lstStyle/>
          <a:p>
            <a:r>
              <a:rPr lang="ru-RU" dirty="0" smtClean="0"/>
              <a:t>Класс</a:t>
            </a:r>
            <a:r>
              <a:rPr lang="en-GB" dirty="0" smtClean="0"/>
              <a:t> </a:t>
            </a:r>
            <a:r>
              <a:rPr lang="en-GB" dirty="0" err="1" smtClean="0">
                <a:latin typeface="Consolas" pitchFamily="49" charset="0"/>
                <a:cs typeface="Consolas" pitchFamily="49" charset="0"/>
              </a:rPr>
              <a:t>DataContext</a:t>
            </a:r>
            <a:r>
              <a:rPr lang="en-GB" dirty="0" smtClean="0"/>
              <a:t> </a:t>
            </a:r>
            <a:r>
              <a:rPr lang="ru-RU" dirty="0" smtClean="0"/>
              <a:t>предназначен</a:t>
            </a:r>
            <a:br>
              <a:rPr lang="ru-RU" dirty="0" smtClean="0"/>
            </a:br>
            <a:r>
              <a:rPr lang="ru-RU" dirty="0" smtClean="0"/>
              <a:t>для подключения к базе данных</a:t>
            </a:r>
            <a:endParaRPr lang="en-GB" dirty="0" smtClean="0"/>
          </a:p>
          <a:p>
            <a:r>
              <a:rPr lang="ru-RU" dirty="0" smtClean="0"/>
              <a:t>База данных может находиться либо</a:t>
            </a:r>
            <a:br>
              <a:rPr lang="ru-RU" dirty="0" smtClean="0"/>
            </a:br>
            <a:r>
              <a:rPr lang="ru-RU" dirty="0" smtClean="0"/>
              <a:t>на локальном устройстве, либо на удалённом</a:t>
            </a:r>
          </a:p>
          <a:p>
            <a:r>
              <a:rPr lang="ru-RU" dirty="0" smtClean="0"/>
              <a:t>В нашем случае база данных находится</a:t>
            </a:r>
            <a:br>
              <a:rPr lang="ru-RU" dirty="0" smtClean="0"/>
            </a:br>
            <a:r>
              <a:rPr lang="ru-RU" dirty="0" smtClean="0"/>
              <a:t>в файле в изолированном хранилище</a:t>
            </a:r>
          </a:p>
          <a:p>
            <a:r>
              <a:rPr lang="ru-RU" dirty="0" smtClean="0"/>
              <a:t>При необходимости приложение может использовать несколько баз данных</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41</a:t>
            </a:fld>
            <a:endParaRPr lang="en-US" dirty="0"/>
          </a:p>
        </p:txBody>
      </p:sp>
    </p:spTree>
    <p:extLst>
      <p:ext uri="{BB962C8B-B14F-4D97-AF65-F5344CB8AC3E}">
        <p14:creationId xmlns:p14="http://schemas.microsoft.com/office/powerpoint/2010/main" val="2946510819"/>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Создание тестовой базы данных</a:t>
            </a:r>
            <a:endParaRPr lang="en-GB" dirty="0"/>
          </a:p>
        </p:txBody>
      </p:sp>
      <p:sp>
        <p:nvSpPr>
          <p:cNvPr id="3" name="Content Placeholder 2"/>
          <p:cNvSpPr>
            <a:spLocks noGrp="1"/>
          </p:cNvSpPr>
          <p:nvPr>
            <p:ph idx="1"/>
          </p:nvPr>
        </p:nvSpPr>
        <p:spPr>
          <a:xfrm>
            <a:off x="380770" y="5210635"/>
            <a:ext cx="8363938" cy="997196"/>
          </a:xfrm>
        </p:spPr>
        <p:txBody>
          <a:bodyPr/>
          <a:lstStyle/>
          <a:p>
            <a:r>
              <a:rPr lang="ru-RU" dirty="0" smtClean="0"/>
              <a:t>Этот метод создаёт новую базу данных, используя заданную строку подключения</a:t>
            </a:r>
            <a:endParaRPr lang="en-GB" dirty="0">
              <a:solidFill>
                <a:srgbClr val="33CCCC"/>
              </a:solidFill>
              <a:latin typeface="Consolas" pitchFamily="49" charset="0"/>
              <a:cs typeface="Consolas" pitchFamily="49" charset="0"/>
            </a:endParaRPr>
          </a:p>
        </p:txBody>
      </p:sp>
      <p:sp>
        <p:nvSpPr>
          <p:cNvPr id="4" name="Slide Number Placeholder 3"/>
          <p:cNvSpPr>
            <a:spLocks noGrp="1"/>
          </p:cNvSpPr>
          <p:nvPr>
            <p:ph type="sldNum" sz="quarter" idx="10"/>
          </p:nvPr>
        </p:nvSpPr>
        <p:spPr/>
        <p:txBody>
          <a:bodyPr/>
          <a:lstStyle/>
          <a:p>
            <a:fld id="{271031BA-9959-4FE2-909F-37D65262A7B4}" type="slidenum">
              <a:rPr lang="en-US" smtClean="0"/>
              <a:pPr/>
              <a:t>42</a:t>
            </a:fld>
            <a:endParaRPr lang="en-US" dirty="0"/>
          </a:p>
        </p:txBody>
      </p:sp>
      <p:sp>
        <p:nvSpPr>
          <p:cNvPr id="5" name="Rectangle 4"/>
          <p:cNvSpPr>
            <a:spLocks noChangeArrowheads="1"/>
          </p:cNvSpPr>
          <p:nvPr/>
        </p:nvSpPr>
        <p:spPr bwMode="invGray">
          <a:xfrm>
            <a:off x="494253" y="1146629"/>
            <a:ext cx="8315918" cy="3788228"/>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r>
              <a:rPr lang="en-GB" sz="2000" dirty="0">
                <a:solidFill>
                  <a:srgbClr val="0000FF"/>
                </a:solidFill>
                <a:latin typeface="Consolas"/>
              </a:rPr>
              <a:t>public</a:t>
            </a:r>
            <a:r>
              <a:rPr lang="en-GB" sz="2000" dirty="0">
                <a:solidFill>
                  <a:prstClr val="black"/>
                </a:solidFill>
                <a:latin typeface="Consolas"/>
              </a:rPr>
              <a:t> </a:t>
            </a:r>
            <a:r>
              <a:rPr lang="en-GB" sz="2000" dirty="0">
                <a:solidFill>
                  <a:srgbClr val="0000FF"/>
                </a:solidFill>
                <a:latin typeface="Consolas"/>
              </a:rPr>
              <a:t>static</a:t>
            </a:r>
            <a:r>
              <a:rPr lang="en-GB" sz="2000" dirty="0">
                <a:solidFill>
                  <a:prstClr val="black"/>
                </a:solidFill>
                <a:latin typeface="Consolas"/>
              </a:rPr>
              <a:t> </a:t>
            </a:r>
            <a:r>
              <a:rPr lang="en-GB" sz="2000" dirty="0">
                <a:solidFill>
                  <a:srgbClr val="0000FF"/>
                </a:solidFill>
                <a:latin typeface="Consolas"/>
              </a:rPr>
              <a:t>void</a:t>
            </a:r>
            <a:r>
              <a:rPr lang="en-GB" sz="2000" dirty="0">
                <a:solidFill>
                  <a:prstClr val="black"/>
                </a:solidFill>
                <a:latin typeface="Consolas"/>
              </a:rPr>
              <a:t> </a:t>
            </a:r>
            <a:r>
              <a:rPr lang="en-GB" sz="2000" dirty="0" err="1">
                <a:solidFill>
                  <a:prstClr val="black"/>
                </a:solidFill>
                <a:latin typeface="Consolas"/>
              </a:rPr>
              <a:t>MakeTestDB</a:t>
            </a:r>
            <a:r>
              <a:rPr lang="en-GB" sz="2000" dirty="0">
                <a:solidFill>
                  <a:prstClr val="black"/>
                </a:solidFill>
                <a:latin typeface="Consolas"/>
              </a:rPr>
              <a:t>(</a:t>
            </a:r>
            <a:r>
              <a:rPr lang="en-GB" sz="2000" dirty="0">
                <a:solidFill>
                  <a:srgbClr val="0000FF"/>
                </a:solidFill>
                <a:latin typeface="Consolas"/>
              </a:rPr>
              <a:t>string</a:t>
            </a:r>
            <a:r>
              <a:rPr lang="en-GB" sz="2000" dirty="0">
                <a:solidFill>
                  <a:prstClr val="black"/>
                </a:solidFill>
                <a:latin typeface="Consolas"/>
              </a:rPr>
              <a:t> connection)</a:t>
            </a:r>
          </a:p>
          <a:p>
            <a:r>
              <a:rPr lang="en-GB" sz="2000" dirty="0" smtClean="0">
                <a:solidFill>
                  <a:prstClr val="black"/>
                </a:solidFill>
                <a:latin typeface="Consolas"/>
              </a:rPr>
              <a:t>{    </a:t>
            </a:r>
            <a:endParaRPr lang="en-GB" sz="2000" dirty="0">
              <a:solidFill>
                <a:prstClr val="black"/>
              </a:solidFill>
              <a:latin typeface="Consolas"/>
            </a:endParaRPr>
          </a:p>
          <a:p>
            <a:r>
              <a:rPr lang="en-GB" sz="2000" dirty="0">
                <a:solidFill>
                  <a:prstClr val="black"/>
                </a:solidFill>
                <a:latin typeface="Consolas"/>
              </a:rPr>
              <a:t>    </a:t>
            </a:r>
            <a:r>
              <a:rPr lang="en-GB" sz="2000" dirty="0" err="1">
                <a:solidFill>
                  <a:srgbClr val="2B91AF"/>
                </a:solidFill>
                <a:latin typeface="Consolas"/>
              </a:rPr>
              <a:t>SalesDB</a:t>
            </a:r>
            <a:r>
              <a:rPr lang="en-GB" sz="2000" dirty="0">
                <a:solidFill>
                  <a:prstClr val="black"/>
                </a:solidFill>
                <a:latin typeface="Consolas"/>
              </a:rPr>
              <a:t> </a:t>
            </a:r>
            <a:r>
              <a:rPr lang="en-GB" sz="2000" dirty="0" err="1">
                <a:solidFill>
                  <a:prstClr val="black"/>
                </a:solidFill>
                <a:latin typeface="Consolas"/>
              </a:rPr>
              <a:t>newDB</a:t>
            </a:r>
            <a:r>
              <a:rPr lang="en-GB" sz="2000" dirty="0">
                <a:solidFill>
                  <a:prstClr val="black"/>
                </a:solidFill>
                <a:latin typeface="Consolas"/>
              </a:rPr>
              <a:t> = </a:t>
            </a:r>
            <a:r>
              <a:rPr lang="en-GB" sz="2000" dirty="0">
                <a:solidFill>
                  <a:srgbClr val="0000FF"/>
                </a:solidFill>
                <a:latin typeface="Consolas"/>
              </a:rPr>
              <a:t>new</a:t>
            </a:r>
            <a:r>
              <a:rPr lang="en-GB" sz="2000" dirty="0">
                <a:solidFill>
                  <a:prstClr val="black"/>
                </a:solidFill>
                <a:latin typeface="Consolas"/>
              </a:rPr>
              <a:t> </a:t>
            </a:r>
            <a:r>
              <a:rPr lang="en-GB" sz="2000" dirty="0" err="1">
                <a:solidFill>
                  <a:srgbClr val="2B91AF"/>
                </a:solidFill>
                <a:latin typeface="Consolas"/>
              </a:rPr>
              <a:t>SalesDB</a:t>
            </a:r>
            <a:r>
              <a:rPr lang="en-GB" sz="2000" dirty="0">
                <a:solidFill>
                  <a:prstClr val="black"/>
                </a:solidFill>
                <a:latin typeface="Consolas"/>
              </a:rPr>
              <a:t>(connection);</a:t>
            </a:r>
          </a:p>
          <a:p>
            <a:endParaRPr lang="en-GB" sz="2000" dirty="0">
              <a:solidFill>
                <a:prstClr val="black"/>
              </a:solidFill>
              <a:latin typeface="Consolas"/>
            </a:endParaRPr>
          </a:p>
          <a:p>
            <a:r>
              <a:rPr lang="en-GB" sz="2000" dirty="0">
                <a:solidFill>
                  <a:prstClr val="black"/>
                </a:solidFill>
                <a:latin typeface="Consolas"/>
              </a:rPr>
              <a:t>    </a:t>
            </a:r>
            <a:r>
              <a:rPr lang="en-GB" sz="2000" dirty="0">
                <a:solidFill>
                  <a:srgbClr val="0000FF"/>
                </a:solidFill>
                <a:latin typeface="Consolas"/>
              </a:rPr>
              <a:t>if</a:t>
            </a:r>
            <a:r>
              <a:rPr lang="en-GB" sz="2000" dirty="0">
                <a:solidFill>
                  <a:prstClr val="black"/>
                </a:solidFill>
                <a:latin typeface="Consolas"/>
              </a:rPr>
              <a:t> (</a:t>
            </a:r>
            <a:r>
              <a:rPr lang="en-GB" sz="2000" dirty="0" err="1">
                <a:solidFill>
                  <a:prstClr val="black"/>
                </a:solidFill>
                <a:latin typeface="Consolas"/>
              </a:rPr>
              <a:t>newDB.DatabaseExists</a:t>
            </a:r>
            <a:r>
              <a:rPr lang="en-GB" sz="2000" dirty="0">
                <a:solidFill>
                  <a:prstClr val="black"/>
                </a:solidFill>
                <a:latin typeface="Consolas"/>
              </a:rPr>
              <a:t>())</a:t>
            </a:r>
          </a:p>
          <a:p>
            <a:r>
              <a:rPr lang="en-GB" sz="2000" dirty="0">
                <a:solidFill>
                  <a:prstClr val="black"/>
                </a:solidFill>
                <a:latin typeface="Consolas"/>
              </a:rPr>
              <a:t>    {</a:t>
            </a:r>
          </a:p>
          <a:p>
            <a:r>
              <a:rPr lang="en-GB" sz="2000" dirty="0">
                <a:solidFill>
                  <a:prstClr val="black"/>
                </a:solidFill>
                <a:latin typeface="Consolas"/>
              </a:rPr>
              <a:t>        </a:t>
            </a:r>
            <a:r>
              <a:rPr lang="en-GB" sz="2000" dirty="0" err="1">
                <a:solidFill>
                  <a:prstClr val="black"/>
                </a:solidFill>
                <a:latin typeface="Consolas"/>
              </a:rPr>
              <a:t>newDB.DeleteDatabase</a:t>
            </a:r>
            <a:r>
              <a:rPr lang="en-GB" sz="2000" dirty="0">
                <a:solidFill>
                  <a:prstClr val="black"/>
                </a:solidFill>
                <a:latin typeface="Consolas"/>
              </a:rPr>
              <a:t>();</a:t>
            </a:r>
          </a:p>
          <a:p>
            <a:r>
              <a:rPr lang="en-GB" sz="2000" dirty="0">
                <a:solidFill>
                  <a:prstClr val="black"/>
                </a:solidFill>
                <a:latin typeface="Consolas"/>
              </a:rPr>
              <a:t>    </a:t>
            </a:r>
            <a:r>
              <a:rPr lang="en-GB" sz="2000" dirty="0" smtClean="0">
                <a:solidFill>
                  <a:prstClr val="black"/>
                </a:solidFill>
                <a:latin typeface="Consolas"/>
              </a:rPr>
              <a:t>}</a:t>
            </a:r>
            <a:br>
              <a:rPr lang="en-GB" sz="2000" dirty="0" smtClean="0">
                <a:solidFill>
                  <a:prstClr val="black"/>
                </a:solidFill>
                <a:latin typeface="Consolas"/>
              </a:rPr>
            </a:br>
            <a:r>
              <a:rPr lang="en-GB" sz="2000" dirty="0" smtClean="0">
                <a:solidFill>
                  <a:prstClr val="black"/>
                </a:solidFill>
                <a:latin typeface="Consolas"/>
              </a:rPr>
              <a:t>    </a:t>
            </a:r>
            <a:r>
              <a:rPr lang="en-GB" sz="2000" dirty="0" smtClean="0">
                <a:solidFill>
                  <a:srgbClr val="00B050"/>
                </a:solidFill>
                <a:latin typeface="Consolas"/>
              </a:rPr>
              <a:t>// </a:t>
            </a:r>
            <a:r>
              <a:rPr lang="ru-RU" sz="2000" dirty="0" smtClean="0">
                <a:solidFill>
                  <a:srgbClr val="00B050"/>
                </a:solidFill>
                <a:latin typeface="Consolas"/>
              </a:rPr>
              <a:t>записать необходимые данные</a:t>
            </a:r>
            <a:endParaRPr lang="en-GB" sz="2000" dirty="0">
              <a:solidFill>
                <a:srgbClr val="00B050"/>
              </a:solidFill>
              <a:latin typeface="Consolas"/>
            </a:endParaRPr>
          </a:p>
          <a:p>
            <a:r>
              <a:rPr lang="en-GB" sz="2000" dirty="0" smtClean="0">
                <a:solidFill>
                  <a:prstClr val="black"/>
                </a:solidFill>
                <a:latin typeface="Consolas"/>
              </a:rPr>
              <a:t>    </a:t>
            </a:r>
            <a:r>
              <a:rPr lang="en-GB" sz="2000" dirty="0" err="1" smtClean="0">
                <a:solidFill>
                  <a:prstClr val="black"/>
                </a:solidFill>
                <a:latin typeface="Consolas"/>
              </a:rPr>
              <a:t>newDB.SubmitChanges</a:t>
            </a:r>
            <a:r>
              <a:rPr lang="en-GB" sz="2000" dirty="0">
                <a:solidFill>
                  <a:prstClr val="black"/>
                </a:solidFill>
                <a:latin typeface="Consolas"/>
              </a:rPr>
              <a:t>();</a:t>
            </a:r>
          </a:p>
          <a:p>
            <a:r>
              <a:rPr lang="en-GB" sz="2000" dirty="0" smtClean="0">
                <a:solidFill>
                  <a:prstClr val="black"/>
                </a:solidFill>
                <a:latin typeface="Consolas"/>
              </a:rPr>
              <a:t>}</a:t>
            </a:r>
            <a:endParaRPr lang="en-GB" sz="2000" dirty="0">
              <a:solidFill>
                <a:prstClr val="black"/>
              </a:solidFill>
              <a:latin typeface="Consolas"/>
            </a:endParaRPr>
          </a:p>
        </p:txBody>
      </p:sp>
    </p:spTree>
    <p:extLst>
      <p:ext uri="{BB962C8B-B14F-4D97-AF65-F5344CB8AC3E}">
        <p14:creationId xmlns:p14="http://schemas.microsoft.com/office/powerpoint/2010/main" val="432919088"/>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Создание тестовых данных</a:t>
            </a:r>
            <a:endParaRPr lang="en-GB" dirty="0"/>
          </a:p>
        </p:txBody>
      </p:sp>
      <p:sp>
        <p:nvSpPr>
          <p:cNvPr id="3" name="Content Placeholder 2"/>
          <p:cNvSpPr>
            <a:spLocks noGrp="1"/>
          </p:cNvSpPr>
          <p:nvPr>
            <p:ph idx="1"/>
          </p:nvPr>
        </p:nvSpPr>
        <p:spPr>
          <a:xfrm>
            <a:off x="380770" y="4688121"/>
            <a:ext cx="8363938" cy="1495794"/>
          </a:xfrm>
        </p:spPr>
        <p:txBody>
          <a:bodyPr/>
          <a:lstStyle/>
          <a:p>
            <a:r>
              <a:rPr lang="ru-RU" dirty="0" smtClean="0"/>
              <a:t>Этот код создаёт тестовые данные</a:t>
            </a:r>
            <a:br>
              <a:rPr lang="ru-RU" dirty="0" smtClean="0"/>
            </a:br>
            <a:r>
              <a:rPr lang="ru-RU" dirty="0" smtClean="0"/>
              <a:t>о клиентах, группируя заданные имена и фамилии</a:t>
            </a:r>
            <a:endParaRPr lang="en-GB" dirty="0">
              <a:solidFill>
                <a:srgbClr val="33CCCC"/>
              </a:solidFill>
              <a:latin typeface="Consolas" pitchFamily="49" charset="0"/>
              <a:cs typeface="Consolas" pitchFamily="49" charset="0"/>
            </a:endParaRPr>
          </a:p>
        </p:txBody>
      </p:sp>
      <p:sp>
        <p:nvSpPr>
          <p:cNvPr id="4" name="Slide Number Placeholder 3"/>
          <p:cNvSpPr>
            <a:spLocks noGrp="1"/>
          </p:cNvSpPr>
          <p:nvPr>
            <p:ph type="sldNum" sz="quarter" idx="10"/>
          </p:nvPr>
        </p:nvSpPr>
        <p:spPr/>
        <p:txBody>
          <a:bodyPr/>
          <a:lstStyle/>
          <a:p>
            <a:fld id="{271031BA-9959-4FE2-909F-37D65262A7B4}" type="slidenum">
              <a:rPr lang="en-US" smtClean="0"/>
              <a:pPr/>
              <a:t>43</a:t>
            </a:fld>
            <a:endParaRPr lang="en-US" dirty="0"/>
          </a:p>
        </p:txBody>
      </p:sp>
      <p:sp>
        <p:nvSpPr>
          <p:cNvPr id="5" name="Rectangle 4"/>
          <p:cNvSpPr>
            <a:spLocks noChangeArrowheads="1"/>
          </p:cNvSpPr>
          <p:nvPr/>
        </p:nvSpPr>
        <p:spPr bwMode="invGray">
          <a:xfrm>
            <a:off x="494253" y="1146629"/>
            <a:ext cx="8105775" cy="3135085"/>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r>
              <a:rPr lang="en-GB" sz="2000" dirty="0" smtClean="0">
                <a:solidFill>
                  <a:srgbClr val="0000FF"/>
                </a:solidFill>
                <a:latin typeface="Consolas"/>
              </a:rPr>
              <a:t>string</a:t>
            </a:r>
            <a:r>
              <a:rPr lang="en-GB" sz="2000" dirty="0">
                <a:solidFill>
                  <a:prstClr val="black"/>
                </a:solidFill>
                <a:latin typeface="Consolas"/>
              </a:rPr>
              <a:t>[] </a:t>
            </a:r>
            <a:r>
              <a:rPr lang="en-GB" sz="2000" dirty="0" err="1">
                <a:solidFill>
                  <a:prstClr val="black"/>
                </a:solidFill>
                <a:latin typeface="Consolas"/>
              </a:rPr>
              <a:t>firstNames</a:t>
            </a:r>
            <a:r>
              <a:rPr lang="en-GB" sz="2000" dirty="0">
                <a:solidFill>
                  <a:prstClr val="black"/>
                </a:solidFill>
                <a:latin typeface="Consolas"/>
              </a:rPr>
              <a:t> = </a:t>
            </a:r>
            <a:r>
              <a:rPr lang="en-GB" sz="2000" dirty="0">
                <a:solidFill>
                  <a:srgbClr val="0000FF"/>
                </a:solidFill>
                <a:latin typeface="Consolas"/>
              </a:rPr>
              <a:t>new</a:t>
            </a:r>
            <a:r>
              <a:rPr lang="en-GB" sz="2000" dirty="0">
                <a:solidFill>
                  <a:prstClr val="black"/>
                </a:solidFill>
                <a:latin typeface="Consolas"/>
              </a:rPr>
              <a:t> </a:t>
            </a:r>
            <a:r>
              <a:rPr lang="en-GB" sz="2000" dirty="0">
                <a:solidFill>
                  <a:srgbClr val="0000FF"/>
                </a:solidFill>
                <a:latin typeface="Consolas"/>
              </a:rPr>
              <a:t>string</a:t>
            </a:r>
            <a:r>
              <a:rPr lang="en-GB" sz="2000" dirty="0">
                <a:solidFill>
                  <a:prstClr val="black"/>
                </a:solidFill>
                <a:latin typeface="Consolas"/>
              </a:rPr>
              <a:t>[] { </a:t>
            </a:r>
            <a:r>
              <a:rPr lang="en-GB" sz="2000" dirty="0">
                <a:solidFill>
                  <a:srgbClr val="A31515"/>
                </a:solidFill>
                <a:latin typeface="Consolas"/>
              </a:rPr>
              <a:t>"Rob"</a:t>
            </a:r>
            <a:r>
              <a:rPr lang="en-GB" sz="2000" dirty="0">
                <a:solidFill>
                  <a:prstClr val="black"/>
                </a:solidFill>
                <a:latin typeface="Consolas"/>
              </a:rPr>
              <a:t>, </a:t>
            </a:r>
            <a:r>
              <a:rPr lang="en-GB" sz="2000" dirty="0" smtClean="0">
                <a:solidFill>
                  <a:prstClr val="black"/>
                </a:solidFill>
                <a:latin typeface="Consolas"/>
              </a:rPr>
              <a:t/>
            </a:r>
            <a:br>
              <a:rPr lang="en-GB" sz="2000" dirty="0" smtClean="0">
                <a:solidFill>
                  <a:prstClr val="black"/>
                </a:solidFill>
                <a:latin typeface="Consolas"/>
              </a:rPr>
            </a:br>
            <a:r>
              <a:rPr lang="en-GB" sz="2000" dirty="0" smtClean="0">
                <a:solidFill>
                  <a:prstClr val="black"/>
                </a:solidFill>
                <a:latin typeface="Consolas"/>
              </a:rPr>
              <a:t>     </a:t>
            </a:r>
            <a:r>
              <a:rPr lang="en-GB" sz="2000" dirty="0" smtClean="0">
                <a:solidFill>
                  <a:srgbClr val="A31515"/>
                </a:solidFill>
                <a:latin typeface="Consolas"/>
              </a:rPr>
              <a:t>"</a:t>
            </a:r>
            <a:r>
              <a:rPr lang="en-GB" sz="2000" dirty="0">
                <a:solidFill>
                  <a:srgbClr val="A31515"/>
                </a:solidFill>
                <a:latin typeface="Consolas"/>
              </a:rPr>
              <a:t>Jim"</a:t>
            </a:r>
            <a:r>
              <a:rPr lang="en-GB" sz="2000" dirty="0">
                <a:solidFill>
                  <a:prstClr val="black"/>
                </a:solidFill>
                <a:latin typeface="Consolas"/>
              </a:rPr>
              <a:t>, </a:t>
            </a:r>
            <a:r>
              <a:rPr lang="en-GB" sz="2000" dirty="0">
                <a:solidFill>
                  <a:srgbClr val="A31515"/>
                </a:solidFill>
                <a:latin typeface="Consolas"/>
              </a:rPr>
              <a:t>"Joe"</a:t>
            </a:r>
            <a:r>
              <a:rPr lang="en-GB" sz="2000" dirty="0">
                <a:solidFill>
                  <a:prstClr val="black"/>
                </a:solidFill>
                <a:latin typeface="Consolas"/>
              </a:rPr>
              <a:t>, </a:t>
            </a:r>
            <a:r>
              <a:rPr lang="en-GB" sz="2000" dirty="0">
                <a:solidFill>
                  <a:srgbClr val="A31515"/>
                </a:solidFill>
                <a:latin typeface="Consolas"/>
              </a:rPr>
              <a:t>"Nigel"</a:t>
            </a:r>
            <a:r>
              <a:rPr lang="en-GB" sz="2000" dirty="0">
                <a:solidFill>
                  <a:prstClr val="black"/>
                </a:solidFill>
                <a:latin typeface="Consolas"/>
              </a:rPr>
              <a:t>, </a:t>
            </a:r>
            <a:r>
              <a:rPr lang="en-GB" sz="2000" dirty="0">
                <a:solidFill>
                  <a:srgbClr val="A31515"/>
                </a:solidFill>
                <a:latin typeface="Consolas"/>
              </a:rPr>
              <a:t>"Sally"</a:t>
            </a:r>
            <a:r>
              <a:rPr lang="en-GB" sz="2000" dirty="0">
                <a:solidFill>
                  <a:prstClr val="black"/>
                </a:solidFill>
                <a:latin typeface="Consolas"/>
              </a:rPr>
              <a:t>, </a:t>
            </a:r>
            <a:r>
              <a:rPr lang="en-GB" sz="2000" dirty="0">
                <a:solidFill>
                  <a:srgbClr val="A31515"/>
                </a:solidFill>
                <a:latin typeface="Consolas"/>
              </a:rPr>
              <a:t>"Tim"</a:t>
            </a:r>
            <a:r>
              <a:rPr lang="en-GB" sz="2000" dirty="0">
                <a:solidFill>
                  <a:prstClr val="black"/>
                </a:solidFill>
                <a:latin typeface="Consolas"/>
              </a:rPr>
              <a:t> };</a:t>
            </a:r>
          </a:p>
          <a:p>
            <a:r>
              <a:rPr lang="en-GB" sz="2000" dirty="0" smtClean="0">
                <a:solidFill>
                  <a:srgbClr val="0000FF"/>
                </a:solidFill>
                <a:latin typeface="Consolas"/>
              </a:rPr>
              <a:t>string</a:t>
            </a:r>
            <a:r>
              <a:rPr lang="en-GB" sz="2000" dirty="0">
                <a:solidFill>
                  <a:prstClr val="black"/>
                </a:solidFill>
                <a:latin typeface="Consolas"/>
              </a:rPr>
              <a:t>[] </a:t>
            </a:r>
            <a:r>
              <a:rPr lang="en-GB" sz="2000" dirty="0" err="1">
                <a:solidFill>
                  <a:prstClr val="black"/>
                </a:solidFill>
                <a:latin typeface="Consolas"/>
              </a:rPr>
              <a:t>lastsNames</a:t>
            </a:r>
            <a:r>
              <a:rPr lang="en-GB" sz="2000" dirty="0">
                <a:solidFill>
                  <a:prstClr val="black"/>
                </a:solidFill>
                <a:latin typeface="Consolas"/>
              </a:rPr>
              <a:t> = </a:t>
            </a:r>
            <a:r>
              <a:rPr lang="en-GB" sz="2000" dirty="0">
                <a:solidFill>
                  <a:srgbClr val="0000FF"/>
                </a:solidFill>
                <a:latin typeface="Consolas"/>
              </a:rPr>
              <a:t>new</a:t>
            </a:r>
            <a:r>
              <a:rPr lang="en-GB" sz="2000" dirty="0">
                <a:solidFill>
                  <a:prstClr val="black"/>
                </a:solidFill>
                <a:latin typeface="Consolas"/>
              </a:rPr>
              <a:t> </a:t>
            </a:r>
            <a:r>
              <a:rPr lang="en-GB" sz="2000" dirty="0">
                <a:solidFill>
                  <a:srgbClr val="0000FF"/>
                </a:solidFill>
                <a:latin typeface="Consolas"/>
              </a:rPr>
              <a:t>string</a:t>
            </a:r>
            <a:r>
              <a:rPr lang="en-GB" sz="2000" dirty="0">
                <a:solidFill>
                  <a:prstClr val="black"/>
                </a:solidFill>
                <a:latin typeface="Consolas"/>
              </a:rPr>
              <a:t>[] { </a:t>
            </a:r>
            <a:r>
              <a:rPr lang="en-GB" sz="2000" dirty="0">
                <a:solidFill>
                  <a:srgbClr val="A31515"/>
                </a:solidFill>
                <a:latin typeface="Consolas"/>
              </a:rPr>
              <a:t>"Smith"</a:t>
            </a:r>
            <a:r>
              <a:rPr lang="en-GB" sz="2000" dirty="0">
                <a:solidFill>
                  <a:prstClr val="black"/>
                </a:solidFill>
                <a:latin typeface="Consolas"/>
              </a:rPr>
              <a:t>, </a:t>
            </a:r>
            <a:r>
              <a:rPr lang="en-GB" sz="2000" dirty="0" smtClean="0">
                <a:solidFill>
                  <a:prstClr val="black"/>
                </a:solidFill>
                <a:latin typeface="Consolas"/>
              </a:rPr>
              <a:t/>
            </a:r>
            <a:br>
              <a:rPr lang="en-GB" sz="2000" dirty="0" smtClean="0">
                <a:solidFill>
                  <a:prstClr val="black"/>
                </a:solidFill>
                <a:latin typeface="Consolas"/>
              </a:rPr>
            </a:br>
            <a:r>
              <a:rPr lang="en-GB" sz="2000" dirty="0" smtClean="0">
                <a:solidFill>
                  <a:prstClr val="black"/>
                </a:solidFill>
                <a:latin typeface="Consolas"/>
              </a:rPr>
              <a:t>      </a:t>
            </a:r>
            <a:r>
              <a:rPr lang="en-GB" sz="2000" dirty="0" smtClean="0">
                <a:solidFill>
                  <a:srgbClr val="A31515"/>
                </a:solidFill>
                <a:latin typeface="Consolas"/>
              </a:rPr>
              <a:t>"</a:t>
            </a:r>
            <a:r>
              <a:rPr lang="en-GB" sz="2000" dirty="0">
                <a:solidFill>
                  <a:srgbClr val="A31515"/>
                </a:solidFill>
                <a:latin typeface="Consolas"/>
              </a:rPr>
              <a:t>Jones"</a:t>
            </a:r>
            <a:r>
              <a:rPr lang="en-GB" sz="2000" dirty="0">
                <a:solidFill>
                  <a:prstClr val="black"/>
                </a:solidFill>
                <a:latin typeface="Consolas"/>
              </a:rPr>
              <a:t>, </a:t>
            </a:r>
            <a:r>
              <a:rPr lang="en-GB" sz="2000" dirty="0">
                <a:solidFill>
                  <a:srgbClr val="A31515"/>
                </a:solidFill>
                <a:latin typeface="Consolas"/>
              </a:rPr>
              <a:t>"</a:t>
            </a:r>
            <a:r>
              <a:rPr lang="en-GB" sz="2000" dirty="0" err="1">
                <a:solidFill>
                  <a:srgbClr val="A31515"/>
                </a:solidFill>
                <a:latin typeface="Consolas"/>
              </a:rPr>
              <a:t>Bloggs</a:t>
            </a:r>
            <a:r>
              <a:rPr lang="en-GB" sz="2000" dirty="0">
                <a:solidFill>
                  <a:srgbClr val="A31515"/>
                </a:solidFill>
                <a:latin typeface="Consolas"/>
              </a:rPr>
              <a:t>"</a:t>
            </a:r>
            <a:r>
              <a:rPr lang="en-GB" sz="2000" dirty="0">
                <a:solidFill>
                  <a:prstClr val="black"/>
                </a:solidFill>
                <a:latin typeface="Consolas"/>
              </a:rPr>
              <a:t>, </a:t>
            </a:r>
            <a:r>
              <a:rPr lang="en-GB" sz="2000" dirty="0">
                <a:solidFill>
                  <a:srgbClr val="A31515"/>
                </a:solidFill>
                <a:latin typeface="Consolas"/>
              </a:rPr>
              <a:t>"Miles"</a:t>
            </a:r>
            <a:r>
              <a:rPr lang="en-GB" sz="2000" dirty="0">
                <a:solidFill>
                  <a:prstClr val="black"/>
                </a:solidFill>
                <a:latin typeface="Consolas"/>
              </a:rPr>
              <a:t>, </a:t>
            </a:r>
            <a:r>
              <a:rPr lang="en-GB" sz="2000" dirty="0">
                <a:solidFill>
                  <a:srgbClr val="A31515"/>
                </a:solidFill>
                <a:latin typeface="Consolas"/>
              </a:rPr>
              <a:t>"</a:t>
            </a:r>
            <a:r>
              <a:rPr lang="en-GB" sz="2000" dirty="0" smtClean="0">
                <a:solidFill>
                  <a:srgbClr val="A31515"/>
                </a:solidFill>
                <a:latin typeface="Consolas"/>
              </a:rPr>
              <a:t>Wilkinson" </a:t>
            </a:r>
            <a:r>
              <a:rPr lang="en-GB" sz="2000" dirty="0" smtClean="0">
                <a:solidFill>
                  <a:prstClr val="black"/>
                </a:solidFill>
                <a:latin typeface="Consolas"/>
              </a:rPr>
              <a:t>};</a:t>
            </a:r>
            <a:endParaRPr lang="en-GB" sz="2000" dirty="0">
              <a:solidFill>
                <a:prstClr val="black"/>
              </a:solidFill>
              <a:latin typeface="Consolas"/>
            </a:endParaRPr>
          </a:p>
          <a:p>
            <a:r>
              <a:rPr lang="en-GB" sz="2000" dirty="0" err="1" smtClean="0">
                <a:solidFill>
                  <a:srgbClr val="0000FF"/>
                </a:solidFill>
                <a:latin typeface="Consolas"/>
              </a:rPr>
              <a:t>foreach</a:t>
            </a:r>
            <a:r>
              <a:rPr lang="en-GB" sz="2000" dirty="0" smtClean="0">
                <a:solidFill>
                  <a:prstClr val="black"/>
                </a:solidFill>
                <a:latin typeface="Consolas"/>
              </a:rPr>
              <a:t> </a:t>
            </a:r>
            <a:r>
              <a:rPr lang="en-GB" sz="2000" dirty="0">
                <a:solidFill>
                  <a:prstClr val="black"/>
                </a:solidFill>
                <a:latin typeface="Consolas"/>
              </a:rPr>
              <a:t>(</a:t>
            </a:r>
            <a:r>
              <a:rPr lang="en-GB" sz="2000" dirty="0">
                <a:solidFill>
                  <a:srgbClr val="0000FF"/>
                </a:solidFill>
                <a:latin typeface="Consolas"/>
              </a:rPr>
              <a:t>string</a:t>
            </a:r>
            <a:r>
              <a:rPr lang="en-GB" sz="2000" dirty="0">
                <a:solidFill>
                  <a:prstClr val="black"/>
                </a:solidFill>
                <a:latin typeface="Consolas"/>
              </a:rPr>
              <a:t> </a:t>
            </a:r>
            <a:r>
              <a:rPr lang="en-GB" sz="2000" dirty="0" err="1">
                <a:solidFill>
                  <a:prstClr val="black"/>
                </a:solidFill>
                <a:latin typeface="Consolas"/>
              </a:rPr>
              <a:t>lastName</a:t>
            </a:r>
            <a:r>
              <a:rPr lang="en-GB" sz="2000" dirty="0">
                <a:solidFill>
                  <a:prstClr val="black"/>
                </a:solidFill>
                <a:latin typeface="Consolas"/>
              </a:rPr>
              <a:t> </a:t>
            </a:r>
            <a:r>
              <a:rPr lang="en-GB" sz="2000" dirty="0">
                <a:solidFill>
                  <a:srgbClr val="0000FF"/>
                </a:solidFill>
                <a:latin typeface="Consolas"/>
              </a:rPr>
              <a:t>in</a:t>
            </a:r>
            <a:r>
              <a:rPr lang="en-GB" sz="2000" dirty="0">
                <a:solidFill>
                  <a:prstClr val="black"/>
                </a:solidFill>
                <a:latin typeface="Consolas"/>
              </a:rPr>
              <a:t> </a:t>
            </a:r>
            <a:r>
              <a:rPr lang="en-GB" sz="2000" dirty="0" err="1">
                <a:solidFill>
                  <a:prstClr val="black"/>
                </a:solidFill>
                <a:latin typeface="Consolas"/>
              </a:rPr>
              <a:t>lastsNames</a:t>
            </a:r>
            <a:r>
              <a:rPr lang="en-GB" sz="2000" dirty="0" smtClean="0">
                <a:solidFill>
                  <a:prstClr val="black"/>
                </a:solidFill>
                <a:latin typeface="Consolas"/>
              </a:rPr>
              <a:t>) {</a:t>
            </a:r>
            <a:endParaRPr lang="en-GB" sz="2000" dirty="0">
              <a:solidFill>
                <a:prstClr val="black"/>
              </a:solidFill>
              <a:latin typeface="Consolas"/>
            </a:endParaRPr>
          </a:p>
          <a:p>
            <a:r>
              <a:rPr lang="en-GB" sz="2000" dirty="0" smtClean="0">
                <a:solidFill>
                  <a:prstClr val="black"/>
                </a:solidFill>
                <a:latin typeface="Consolas"/>
              </a:rPr>
              <a:t>    </a:t>
            </a:r>
            <a:r>
              <a:rPr lang="en-GB" sz="2000" dirty="0" err="1">
                <a:solidFill>
                  <a:srgbClr val="0000FF"/>
                </a:solidFill>
                <a:latin typeface="Consolas"/>
              </a:rPr>
              <a:t>foreach</a:t>
            </a:r>
            <a:r>
              <a:rPr lang="en-GB" sz="2000" dirty="0">
                <a:solidFill>
                  <a:prstClr val="black"/>
                </a:solidFill>
                <a:latin typeface="Consolas"/>
              </a:rPr>
              <a:t> (</a:t>
            </a:r>
            <a:r>
              <a:rPr lang="en-GB" sz="2000" dirty="0">
                <a:solidFill>
                  <a:srgbClr val="0000FF"/>
                </a:solidFill>
                <a:latin typeface="Consolas"/>
              </a:rPr>
              <a:t>string</a:t>
            </a:r>
            <a:r>
              <a:rPr lang="en-GB" sz="2000" dirty="0">
                <a:solidFill>
                  <a:prstClr val="black"/>
                </a:solidFill>
                <a:latin typeface="Consolas"/>
              </a:rPr>
              <a:t> </a:t>
            </a:r>
            <a:r>
              <a:rPr lang="en-GB" sz="2000" dirty="0" err="1">
                <a:solidFill>
                  <a:prstClr val="black"/>
                </a:solidFill>
                <a:latin typeface="Consolas"/>
              </a:rPr>
              <a:t>firstname</a:t>
            </a:r>
            <a:r>
              <a:rPr lang="en-GB" sz="2000" dirty="0">
                <a:solidFill>
                  <a:prstClr val="black"/>
                </a:solidFill>
                <a:latin typeface="Consolas"/>
              </a:rPr>
              <a:t> </a:t>
            </a:r>
            <a:r>
              <a:rPr lang="en-GB" sz="2000" dirty="0">
                <a:solidFill>
                  <a:srgbClr val="0000FF"/>
                </a:solidFill>
                <a:latin typeface="Consolas"/>
              </a:rPr>
              <a:t>in</a:t>
            </a:r>
            <a:r>
              <a:rPr lang="en-GB" sz="2000" dirty="0">
                <a:solidFill>
                  <a:prstClr val="black"/>
                </a:solidFill>
                <a:latin typeface="Consolas"/>
              </a:rPr>
              <a:t> </a:t>
            </a:r>
            <a:r>
              <a:rPr lang="en-GB" sz="2000" dirty="0" err="1">
                <a:solidFill>
                  <a:prstClr val="black"/>
                </a:solidFill>
                <a:latin typeface="Consolas"/>
              </a:rPr>
              <a:t>firstNames</a:t>
            </a:r>
            <a:r>
              <a:rPr lang="en-GB" sz="2000" dirty="0" smtClean="0">
                <a:solidFill>
                  <a:prstClr val="black"/>
                </a:solidFill>
                <a:latin typeface="Consolas"/>
              </a:rPr>
              <a:t>) {</a:t>
            </a:r>
            <a:endParaRPr lang="en-GB" sz="2000" dirty="0">
              <a:solidFill>
                <a:prstClr val="black"/>
              </a:solidFill>
              <a:latin typeface="Consolas"/>
            </a:endParaRPr>
          </a:p>
          <a:p>
            <a:r>
              <a:rPr lang="en-GB" sz="2000" dirty="0">
                <a:solidFill>
                  <a:prstClr val="black"/>
                </a:solidFill>
                <a:latin typeface="Consolas"/>
              </a:rPr>
              <a:t>    </a:t>
            </a:r>
            <a:r>
              <a:rPr lang="en-GB" sz="2000" dirty="0" smtClean="0">
                <a:solidFill>
                  <a:prstClr val="black"/>
                </a:solidFill>
                <a:latin typeface="Consolas"/>
              </a:rPr>
              <a:t>    </a:t>
            </a:r>
            <a:r>
              <a:rPr lang="en-GB" sz="2000" dirty="0" smtClean="0">
                <a:solidFill>
                  <a:srgbClr val="008000"/>
                </a:solidFill>
                <a:latin typeface="Consolas"/>
              </a:rPr>
              <a:t>//</a:t>
            </a:r>
            <a:r>
              <a:rPr lang="ru-RU" sz="2000" dirty="0" smtClean="0">
                <a:solidFill>
                  <a:srgbClr val="008000"/>
                </a:solidFill>
                <a:latin typeface="Consolas"/>
              </a:rPr>
              <a:t> создание записи о клиенте</a:t>
            </a:r>
            <a:endParaRPr lang="en-GB" sz="2000" dirty="0">
              <a:solidFill>
                <a:prstClr val="black"/>
              </a:solidFill>
              <a:latin typeface="Consolas"/>
            </a:endParaRPr>
          </a:p>
          <a:p>
            <a:r>
              <a:rPr lang="en-GB" sz="2000" dirty="0" smtClean="0">
                <a:solidFill>
                  <a:prstClr val="black"/>
                </a:solidFill>
                <a:latin typeface="Consolas"/>
              </a:rPr>
              <a:t>    }</a:t>
            </a:r>
            <a:endParaRPr lang="en-GB" sz="2000" dirty="0">
              <a:solidFill>
                <a:prstClr val="black"/>
              </a:solidFill>
              <a:latin typeface="Consolas"/>
            </a:endParaRPr>
          </a:p>
          <a:p>
            <a:r>
              <a:rPr lang="en-GB" sz="2000" dirty="0" smtClean="0">
                <a:solidFill>
                  <a:prstClr val="black"/>
                </a:solidFill>
                <a:latin typeface="Consolas"/>
              </a:rPr>
              <a:t>}</a:t>
            </a:r>
            <a:endParaRPr lang="en-GB" sz="2000" dirty="0">
              <a:solidFill>
                <a:prstClr val="black"/>
              </a:solidFill>
              <a:latin typeface="Consolas"/>
            </a:endParaRPr>
          </a:p>
        </p:txBody>
      </p:sp>
    </p:spTree>
    <p:extLst>
      <p:ext uri="{BB962C8B-B14F-4D97-AF65-F5344CB8AC3E}">
        <p14:creationId xmlns:p14="http://schemas.microsoft.com/office/powerpoint/2010/main" val="1669043477"/>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Создание записи о клиенте</a:t>
            </a:r>
            <a:endParaRPr lang="en-GB" dirty="0"/>
          </a:p>
        </p:txBody>
      </p:sp>
      <p:sp>
        <p:nvSpPr>
          <p:cNvPr id="3" name="Content Placeholder 2"/>
          <p:cNvSpPr>
            <a:spLocks noGrp="1"/>
          </p:cNvSpPr>
          <p:nvPr>
            <p:ph idx="1"/>
          </p:nvPr>
        </p:nvSpPr>
        <p:spPr>
          <a:xfrm>
            <a:off x="380770" y="4412357"/>
            <a:ext cx="8363938" cy="1994392"/>
          </a:xfrm>
        </p:spPr>
        <p:txBody>
          <a:bodyPr/>
          <a:lstStyle/>
          <a:p>
            <a:r>
              <a:rPr lang="ru-RU" dirty="0" smtClean="0"/>
              <a:t>В этом коде создаётся новый экземпляр класса </a:t>
            </a:r>
            <a:r>
              <a:rPr lang="en-US" dirty="0" smtClean="0">
                <a:latin typeface="Consolas" pitchFamily="49" charset="0"/>
                <a:cs typeface="Consolas" pitchFamily="49" charset="0"/>
              </a:rPr>
              <a:t>Customer</a:t>
            </a:r>
            <a:r>
              <a:rPr lang="ru-RU" dirty="0" smtClean="0"/>
              <a:t> и устанавливаются значения его свойств, после чего он добавляется в базу данных</a:t>
            </a:r>
            <a:endParaRPr lang="en-GB" dirty="0">
              <a:solidFill>
                <a:srgbClr val="33CCCC"/>
              </a:solidFill>
              <a:latin typeface="Consolas" pitchFamily="49" charset="0"/>
              <a:cs typeface="Consolas" pitchFamily="49" charset="0"/>
            </a:endParaRPr>
          </a:p>
        </p:txBody>
      </p:sp>
      <p:sp>
        <p:nvSpPr>
          <p:cNvPr id="4" name="Slide Number Placeholder 3"/>
          <p:cNvSpPr>
            <a:spLocks noGrp="1"/>
          </p:cNvSpPr>
          <p:nvPr>
            <p:ph type="sldNum" sz="quarter" idx="10"/>
          </p:nvPr>
        </p:nvSpPr>
        <p:spPr/>
        <p:txBody>
          <a:bodyPr/>
          <a:lstStyle/>
          <a:p>
            <a:fld id="{271031BA-9959-4FE2-909F-37D65262A7B4}" type="slidenum">
              <a:rPr lang="en-US" smtClean="0"/>
              <a:pPr/>
              <a:t>44</a:t>
            </a:fld>
            <a:endParaRPr lang="en-US" dirty="0"/>
          </a:p>
        </p:txBody>
      </p:sp>
      <p:sp>
        <p:nvSpPr>
          <p:cNvPr id="5" name="Rectangle 4"/>
          <p:cNvSpPr>
            <a:spLocks noChangeArrowheads="1"/>
          </p:cNvSpPr>
          <p:nvPr/>
        </p:nvSpPr>
        <p:spPr bwMode="invGray">
          <a:xfrm>
            <a:off x="494253" y="1146629"/>
            <a:ext cx="8301404" cy="3251200"/>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r>
              <a:rPr lang="en-GB" sz="2000" dirty="0" smtClean="0">
                <a:solidFill>
                  <a:srgbClr val="008000"/>
                </a:solidFill>
                <a:latin typeface="Consolas"/>
              </a:rPr>
              <a:t>//</a:t>
            </a:r>
            <a:r>
              <a:rPr lang="ru-RU" sz="2000" dirty="0">
                <a:solidFill>
                  <a:srgbClr val="008000"/>
                </a:solidFill>
                <a:latin typeface="Consolas"/>
              </a:rPr>
              <a:t> создание записи о клиенте</a:t>
            </a:r>
            <a:endParaRPr lang="en-GB" sz="2000" dirty="0">
              <a:solidFill>
                <a:prstClr val="black"/>
              </a:solidFill>
              <a:latin typeface="Consolas"/>
            </a:endParaRPr>
          </a:p>
          <a:p>
            <a:r>
              <a:rPr lang="en-GB" sz="2000" dirty="0" smtClean="0">
                <a:solidFill>
                  <a:srgbClr val="0000FF"/>
                </a:solidFill>
                <a:latin typeface="Consolas"/>
              </a:rPr>
              <a:t>string</a:t>
            </a:r>
            <a:r>
              <a:rPr lang="en-GB" sz="2000" dirty="0" smtClean="0">
                <a:solidFill>
                  <a:prstClr val="black"/>
                </a:solidFill>
                <a:latin typeface="Consolas"/>
              </a:rPr>
              <a:t> </a:t>
            </a:r>
            <a:r>
              <a:rPr lang="en-GB" sz="2000" dirty="0">
                <a:solidFill>
                  <a:prstClr val="black"/>
                </a:solidFill>
                <a:latin typeface="Consolas"/>
              </a:rPr>
              <a:t>name = </a:t>
            </a:r>
            <a:r>
              <a:rPr lang="en-GB" sz="2000" dirty="0" err="1">
                <a:solidFill>
                  <a:prstClr val="black"/>
                </a:solidFill>
                <a:latin typeface="Consolas"/>
              </a:rPr>
              <a:t>firstname</a:t>
            </a:r>
            <a:r>
              <a:rPr lang="en-GB" sz="2000" dirty="0">
                <a:solidFill>
                  <a:prstClr val="black"/>
                </a:solidFill>
                <a:latin typeface="Consolas"/>
              </a:rPr>
              <a:t> + </a:t>
            </a:r>
            <a:r>
              <a:rPr lang="en-GB" sz="2000" dirty="0">
                <a:solidFill>
                  <a:srgbClr val="A31515"/>
                </a:solidFill>
                <a:latin typeface="Consolas"/>
              </a:rPr>
              <a:t>" "</a:t>
            </a:r>
            <a:r>
              <a:rPr lang="en-GB" sz="2000" dirty="0">
                <a:solidFill>
                  <a:prstClr val="black"/>
                </a:solidFill>
                <a:latin typeface="Consolas"/>
              </a:rPr>
              <a:t> + </a:t>
            </a:r>
            <a:r>
              <a:rPr lang="en-GB" sz="2000" dirty="0" err="1">
                <a:solidFill>
                  <a:prstClr val="black"/>
                </a:solidFill>
                <a:latin typeface="Consolas"/>
              </a:rPr>
              <a:t>lastName</a:t>
            </a:r>
            <a:r>
              <a:rPr lang="en-GB" sz="2000" dirty="0">
                <a:solidFill>
                  <a:prstClr val="black"/>
                </a:solidFill>
                <a:latin typeface="Consolas"/>
              </a:rPr>
              <a:t>;</a:t>
            </a:r>
          </a:p>
          <a:p>
            <a:r>
              <a:rPr lang="en-GB" sz="2000" dirty="0" smtClean="0">
                <a:solidFill>
                  <a:srgbClr val="0000FF"/>
                </a:solidFill>
                <a:latin typeface="Consolas"/>
              </a:rPr>
              <a:t>string</a:t>
            </a:r>
            <a:r>
              <a:rPr lang="en-GB" sz="2000" dirty="0" smtClean="0">
                <a:solidFill>
                  <a:prstClr val="black"/>
                </a:solidFill>
                <a:latin typeface="Consolas"/>
              </a:rPr>
              <a:t> </a:t>
            </a:r>
            <a:r>
              <a:rPr lang="en-GB" sz="2000" dirty="0">
                <a:solidFill>
                  <a:prstClr val="black"/>
                </a:solidFill>
                <a:latin typeface="Consolas"/>
              </a:rPr>
              <a:t>address = name + </a:t>
            </a:r>
            <a:r>
              <a:rPr lang="en-GB" sz="2000" dirty="0">
                <a:solidFill>
                  <a:srgbClr val="A31515"/>
                </a:solidFill>
                <a:latin typeface="Consolas"/>
              </a:rPr>
              <a:t>"'s address</a:t>
            </a:r>
            <a:r>
              <a:rPr lang="en-GB" sz="2000" dirty="0" smtClean="0">
                <a:solidFill>
                  <a:srgbClr val="A31515"/>
                </a:solidFill>
                <a:latin typeface="Consolas"/>
              </a:rPr>
              <a:t>"</a:t>
            </a:r>
            <a:r>
              <a:rPr lang="en-GB" sz="2000" dirty="0" smtClean="0">
                <a:solidFill>
                  <a:prstClr val="black"/>
                </a:solidFill>
                <a:latin typeface="Consolas"/>
              </a:rPr>
              <a:t>;</a:t>
            </a:r>
            <a:br>
              <a:rPr lang="en-GB" sz="2000" dirty="0" smtClean="0">
                <a:solidFill>
                  <a:prstClr val="black"/>
                </a:solidFill>
                <a:latin typeface="Consolas"/>
              </a:rPr>
            </a:br>
            <a:r>
              <a:rPr lang="en-GB" sz="2000" dirty="0" smtClean="0">
                <a:solidFill>
                  <a:srgbClr val="0000FF"/>
                </a:solidFill>
                <a:latin typeface="Consolas"/>
              </a:rPr>
              <a:t>string</a:t>
            </a:r>
            <a:r>
              <a:rPr lang="en-GB" sz="2000" dirty="0" smtClean="0">
                <a:solidFill>
                  <a:prstClr val="black"/>
                </a:solidFill>
                <a:latin typeface="Consolas"/>
              </a:rPr>
              <a:t> </a:t>
            </a:r>
            <a:r>
              <a:rPr lang="en-GB" sz="2000" dirty="0">
                <a:solidFill>
                  <a:prstClr val="black"/>
                </a:solidFill>
                <a:latin typeface="Consolas"/>
              </a:rPr>
              <a:t>bank = name + </a:t>
            </a:r>
            <a:r>
              <a:rPr lang="en-GB" sz="2000" dirty="0">
                <a:solidFill>
                  <a:srgbClr val="A31515"/>
                </a:solidFill>
                <a:latin typeface="Consolas"/>
              </a:rPr>
              <a:t>"'s bank"</a:t>
            </a:r>
            <a:r>
              <a:rPr lang="en-GB" sz="2000" dirty="0">
                <a:solidFill>
                  <a:prstClr val="black"/>
                </a:solidFill>
                <a:latin typeface="Consolas"/>
              </a:rPr>
              <a:t>;</a:t>
            </a:r>
          </a:p>
          <a:p>
            <a:r>
              <a:rPr lang="en-GB" sz="2000" dirty="0" smtClean="0">
                <a:solidFill>
                  <a:srgbClr val="2B91AF"/>
                </a:solidFill>
                <a:latin typeface="Consolas"/>
              </a:rPr>
              <a:t>Customer</a:t>
            </a:r>
            <a:r>
              <a:rPr lang="en-GB" sz="2000" dirty="0" smtClean="0">
                <a:solidFill>
                  <a:prstClr val="black"/>
                </a:solidFill>
                <a:latin typeface="Consolas"/>
              </a:rPr>
              <a:t> </a:t>
            </a:r>
            <a:r>
              <a:rPr lang="en-GB" sz="2000" dirty="0" err="1">
                <a:solidFill>
                  <a:prstClr val="black"/>
                </a:solidFill>
                <a:latin typeface="Consolas"/>
              </a:rPr>
              <a:t>newCustomer</a:t>
            </a:r>
            <a:r>
              <a:rPr lang="en-GB" sz="2000" dirty="0">
                <a:solidFill>
                  <a:prstClr val="black"/>
                </a:solidFill>
                <a:latin typeface="Consolas"/>
              </a:rPr>
              <a:t> = </a:t>
            </a:r>
            <a:r>
              <a:rPr lang="en-GB" sz="2000" dirty="0">
                <a:solidFill>
                  <a:srgbClr val="0000FF"/>
                </a:solidFill>
                <a:latin typeface="Consolas"/>
              </a:rPr>
              <a:t>new</a:t>
            </a:r>
            <a:r>
              <a:rPr lang="en-GB" sz="2000" dirty="0">
                <a:solidFill>
                  <a:prstClr val="black"/>
                </a:solidFill>
                <a:latin typeface="Consolas"/>
              </a:rPr>
              <a:t> </a:t>
            </a:r>
            <a:r>
              <a:rPr lang="en-GB" sz="2000" dirty="0">
                <a:solidFill>
                  <a:srgbClr val="2B91AF"/>
                </a:solidFill>
                <a:latin typeface="Consolas"/>
              </a:rPr>
              <a:t>Customer</a:t>
            </a:r>
            <a:r>
              <a:rPr lang="en-GB" sz="2000" dirty="0">
                <a:solidFill>
                  <a:prstClr val="black"/>
                </a:solidFill>
                <a:latin typeface="Consolas"/>
              </a:rPr>
              <a:t>();</a:t>
            </a:r>
          </a:p>
          <a:p>
            <a:r>
              <a:rPr lang="en-GB" sz="2000" dirty="0" err="1" smtClean="0">
                <a:solidFill>
                  <a:prstClr val="black"/>
                </a:solidFill>
                <a:latin typeface="Consolas"/>
              </a:rPr>
              <a:t>newCustomer.Name</a:t>
            </a:r>
            <a:r>
              <a:rPr lang="en-GB" sz="2000" dirty="0" smtClean="0">
                <a:solidFill>
                  <a:prstClr val="black"/>
                </a:solidFill>
                <a:latin typeface="Consolas"/>
              </a:rPr>
              <a:t> </a:t>
            </a:r>
            <a:r>
              <a:rPr lang="en-GB" sz="2000" dirty="0">
                <a:solidFill>
                  <a:prstClr val="black"/>
                </a:solidFill>
                <a:latin typeface="Consolas"/>
              </a:rPr>
              <a:t>= </a:t>
            </a:r>
            <a:r>
              <a:rPr lang="en-GB" sz="2000" dirty="0" smtClean="0">
                <a:solidFill>
                  <a:prstClr val="black"/>
                </a:solidFill>
                <a:latin typeface="Consolas"/>
              </a:rPr>
              <a:t>name;</a:t>
            </a:r>
            <a:endParaRPr lang="en-GB" sz="2000" dirty="0">
              <a:solidFill>
                <a:prstClr val="black"/>
              </a:solidFill>
              <a:latin typeface="Consolas"/>
            </a:endParaRPr>
          </a:p>
          <a:p>
            <a:r>
              <a:rPr lang="en-GB" sz="2000" dirty="0" err="1" smtClean="0">
                <a:solidFill>
                  <a:prstClr val="black"/>
                </a:solidFill>
                <a:latin typeface="Consolas"/>
              </a:rPr>
              <a:t>newCustomer.Address</a:t>
            </a:r>
            <a:r>
              <a:rPr lang="en-GB" sz="2000" dirty="0" smtClean="0">
                <a:solidFill>
                  <a:prstClr val="black"/>
                </a:solidFill>
                <a:latin typeface="Consolas"/>
              </a:rPr>
              <a:t> </a:t>
            </a:r>
            <a:r>
              <a:rPr lang="en-GB" sz="2000" dirty="0">
                <a:solidFill>
                  <a:prstClr val="black"/>
                </a:solidFill>
                <a:latin typeface="Consolas"/>
              </a:rPr>
              <a:t>= address;</a:t>
            </a:r>
          </a:p>
          <a:p>
            <a:r>
              <a:rPr lang="en-GB" sz="2000" dirty="0" err="1" smtClean="0">
                <a:solidFill>
                  <a:prstClr val="black"/>
                </a:solidFill>
                <a:latin typeface="Consolas"/>
              </a:rPr>
              <a:t>newCustomer.BankDetails</a:t>
            </a:r>
            <a:r>
              <a:rPr lang="en-GB" sz="2000" dirty="0" smtClean="0">
                <a:solidFill>
                  <a:prstClr val="black"/>
                </a:solidFill>
                <a:latin typeface="Consolas"/>
              </a:rPr>
              <a:t> </a:t>
            </a:r>
            <a:r>
              <a:rPr lang="en-GB" sz="2000" dirty="0">
                <a:solidFill>
                  <a:prstClr val="black"/>
                </a:solidFill>
                <a:latin typeface="Consolas"/>
              </a:rPr>
              <a:t>= bank;</a:t>
            </a:r>
          </a:p>
          <a:p>
            <a:r>
              <a:rPr lang="en-GB" sz="2000" dirty="0" err="1" smtClean="0">
                <a:solidFill>
                  <a:prstClr val="black"/>
                </a:solidFill>
                <a:latin typeface="Consolas"/>
              </a:rPr>
              <a:t>newDB.CustomerTable.InsertOnSubmit</a:t>
            </a:r>
            <a:r>
              <a:rPr lang="en-GB" sz="2000" dirty="0" smtClean="0">
                <a:solidFill>
                  <a:prstClr val="black"/>
                </a:solidFill>
                <a:latin typeface="Consolas"/>
              </a:rPr>
              <a:t>(</a:t>
            </a:r>
            <a:r>
              <a:rPr lang="en-GB" sz="2000" dirty="0" err="1" smtClean="0">
                <a:solidFill>
                  <a:prstClr val="black"/>
                </a:solidFill>
                <a:latin typeface="Consolas"/>
              </a:rPr>
              <a:t>newCustomer</a:t>
            </a:r>
            <a:r>
              <a:rPr lang="en-GB" sz="2000" dirty="0" smtClean="0">
                <a:solidFill>
                  <a:prstClr val="black"/>
                </a:solidFill>
                <a:latin typeface="Consolas"/>
              </a:rPr>
              <a:t>);</a:t>
            </a:r>
            <a:endParaRPr lang="en-GB" sz="2000" dirty="0">
              <a:solidFill>
                <a:prstClr val="black"/>
              </a:solidFill>
              <a:latin typeface="Consolas"/>
            </a:endParaRPr>
          </a:p>
        </p:txBody>
      </p:sp>
    </p:spTree>
    <p:extLst>
      <p:ext uri="{BB962C8B-B14F-4D97-AF65-F5344CB8AC3E}">
        <p14:creationId xmlns:p14="http://schemas.microsoft.com/office/powerpoint/2010/main" val="1962233472"/>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Переменные базы данных</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45</a:t>
            </a:fld>
            <a:endParaRPr lang="en-US" dirty="0"/>
          </a:p>
        </p:txBody>
      </p:sp>
      <p:sp>
        <p:nvSpPr>
          <p:cNvPr id="5" name="Rectangle 4"/>
          <p:cNvSpPr>
            <a:spLocks noChangeArrowheads="1"/>
          </p:cNvSpPr>
          <p:nvPr/>
        </p:nvSpPr>
        <p:spPr bwMode="invGray">
          <a:xfrm>
            <a:off x="494253" y="1146630"/>
            <a:ext cx="8105775" cy="2293256"/>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r>
              <a:rPr lang="en-GB" sz="2000" dirty="0">
                <a:solidFill>
                  <a:srgbClr val="0000FF"/>
                </a:solidFill>
                <a:latin typeface="Consolas"/>
              </a:rPr>
              <a:t>#region</a:t>
            </a:r>
            <a:r>
              <a:rPr lang="en-GB" sz="2000" dirty="0">
                <a:solidFill>
                  <a:prstClr val="black"/>
                </a:solidFill>
                <a:latin typeface="Consolas"/>
              </a:rPr>
              <a:t> Sales Manager variables</a:t>
            </a:r>
          </a:p>
          <a:p>
            <a:endParaRPr lang="en-GB" sz="2000" dirty="0">
              <a:solidFill>
                <a:prstClr val="black"/>
              </a:solidFill>
              <a:latin typeface="Consolas"/>
            </a:endParaRPr>
          </a:p>
          <a:p>
            <a:r>
              <a:rPr lang="en-GB" sz="2000" dirty="0">
                <a:solidFill>
                  <a:srgbClr val="0000FF"/>
                </a:solidFill>
                <a:latin typeface="Consolas"/>
              </a:rPr>
              <a:t>public</a:t>
            </a:r>
            <a:r>
              <a:rPr lang="en-GB" sz="2000" dirty="0">
                <a:solidFill>
                  <a:prstClr val="black"/>
                </a:solidFill>
                <a:latin typeface="Consolas"/>
              </a:rPr>
              <a:t> </a:t>
            </a:r>
            <a:r>
              <a:rPr lang="en-GB" sz="2000" dirty="0" err="1">
                <a:solidFill>
                  <a:srgbClr val="2B91AF"/>
                </a:solidFill>
                <a:latin typeface="Consolas"/>
              </a:rPr>
              <a:t>SalesDB</a:t>
            </a:r>
            <a:r>
              <a:rPr lang="en-GB" sz="2000" dirty="0">
                <a:solidFill>
                  <a:prstClr val="black"/>
                </a:solidFill>
                <a:latin typeface="Consolas"/>
              </a:rPr>
              <a:t> </a:t>
            </a:r>
            <a:r>
              <a:rPr lang="en-GB" sz="2000" dirty="0" err="1">
                <a:solidFill>
                  <a:prstClr val="black"/>
                </a:solidFill>
                <a:latin typeface="Consolas"/>
              </a:rPr>
              <a:t>ActiveDB</a:t>
            </a:r>
            <a:r>
              <a:rPr lang="en-GB" sz="2000" dirty="0">
                <a:solidFill>
                  <a:prstClr val="black"/>
                </a:solidFill>
                <a:latin typeface="Consolas"/>
              </a:rPr>
              <a:t>;</a:t>
            </a:r>
          </a:p>
          <a:p>
            <a:r>
              <a:rPr lang="en-GB" sz="2000" dirty="0">
                <a:solidFill>
                  <a:srgbClr val="0000FF"/>
                </a:solidFill>
                <a:latin typeface="Consolas"/>
              </a:rPr>
              <a:t>public</a:t>
            </a:r>
            <a:r>
              <a:rPr lang="en-GB" sz="2000" dirty="0">
                <a:solidFill>
                  <a:prstClr val="black"/>
                </a:solidFill>
                <a:latin typeface="Consolas"/>
              </a:rPr>
              <a:t> </a:t>
            </a:r>
            <a:r>
              <a:rPr lang="en-GB" sz="2000" dirty="0">
                <a:solidFill>
                  <a:srgbClr val="2B91AF"/>
                </a:solidFill>
                <a:latin typeface="Consolas"/>
              </a:rPr>
              <a:t>Customer</a:t>
            </a:r>
            <a:r>
              <a:rPr lang="en-GB" sz="2000" dirty="0">
                <a:solidFill>
                  <a:prstClr val="black"/>
                </a:solidFill>
                <a:latin typeface="Consolas"/>
              </a:rPr>
              <a:t> </a:t>
            </a:r>
            <a:r>
              <a:rPr lang="en-GB" sz="2000" dirty="0" err="1">
                <a:solidFill>
                  <a:prstClr val="black"/>
                </a:solidFill>
                <a:latin typeface="Consolas"/>
              </a:rPr>
              <a:t>ActiveCustomer</a:t>
            </a:r>
            <a:r>
              <a:rPr lang="en-GB" sz="2000" dirty="0">
                <a:solidFill>
                  <a:prstClr val="black"/>
                </a:solidFill>
                <a:latin typeface="Consolas"/>
              </a:rPr>
              <a:t>;</a:t>
            </a:r>
          </a:p>
          <a:p>
            <a:endParaRPr lang="en-GB" sz="2000" dirty="0">
              <a:solidFill>
                <a:prstClr val="black"/>
              </a:solidFill>
              <a:latin typeface="Consolas"/>
            </a:endParaRPr>
          </a:p>
          <a:p>
            <a:r>
              <a:rPr lang="en-GB" sz="2000" dirty="0">
                <a:solidFill>
                  <a:srgbClr val="0000FF"/>
                </a:solidFill>
                <a:latin typeface="Consolas"/>
              </a:rPr>
              <a:t>#</a:t>
            </a:r>
            <a:r>
              <a:rPr lang="en-GB" sz="2000" dirty="0" err="1">
                <a:solidFill>
                  <a:srgbClr val="0000FF"/>
                </a:solidFill>
                <a:latin typeface="Consolas"/>
              </a:rPr>
              <a:t>endregion</a:t>
            </a:r>
            <a:endParaRPr lang="en-GB" sz="2000" dirty="0">
              <a:solidFill>
                <a:prstClr val="black"/>
              </a:solidFill>
              <a:latin typeface="Consolas"/>
            </a:endParaRPr>
          </a:p>
          <a:p>
            <a:endParaRPr lang="en-GB" sz="2000" dirty="0">
              <a:solidFill>
                <a:prstClr val="black"/>
              </a:solidFill>
              <a:latin typeface="Consolas"/>
            </a:endParaRPr>
          </a:p>
        </p:txBody>
      </p:sp>
      <p:sp>
        <p:nvSpPr>
          <p:cNvPr id="7" name="Content Placeholder 2"/>
          <p:cNvSpPr>
            <a:spLocks noGrp="1"/>
          </p:cNvSpPr>
          <p:nvPr>
            <p:ph idx="1"/>
          </p:nvPr>
        </p:nvSpPr>
        <p:spPr>
          <a:xfrm>
            <a:off x="380770" y="3686633"/>
            <a:ext cx="8363938" cy="2603790"/>
          </a:xfrm>
        </p:spPr>
        <p:txBody>
          <a:bodyPr/>
          <a:lstStyle/>
          <a:p>
            <a:r>
              <a:rPr lang="ru-RU" dirty="0" smtClean="0"/>
              <a:t>Приложение</a:t>
            </a:r>
            <a:r>
              <a:rPr lang="en-GB" dirty="0" smtClean="0"/>
              <a:t> Windows Phone </a:t>
            </a:r>
            <a:r>
              <a:rPr lang="ru-RU" dirty="0" smtClean="0"/>
              <a:t>должно работать с базой данных и с информацией о текущем клиенте</a:t>
            </a:r>
            <a:endParaRPr lang="en-GB" dirty="0" smtClean="0"/>
          </a:p>
          <a:p>
            <a:r>
              <a:rPr lang="ru-RU" dirty="0" smtClean="0"/>
              <a:t>Эти переменные должны быть объявлены в файле</a:t>
            </a:r>
            <a:r>
              <a:rPr lang="en-GB" dirty="0" smtClean="0"/>
              <a:t> </a:t>
            </a:r>
            <a:r>
              <a:rPr lang="en-GB" dirty="0" err="1" smtClean="0">
                <a:latin typeface="Consolas" pitchFamily="49" charset="0"/>
                <a:cs typeface="Consolas" pitchFamily="49" charset="0"/>
              </a:rPr>
              <a:t>App.xaml.cs</a:t>
            </a:r>
            <a:endParaRPr lang="en-GB" dirty="0">
              <a:latin typeface="Consolas" pitchFamily="49" charset="0"/>
              <a:cs typeface="Consolas" pitchFamily="49" charset="0"/>
            </a:endParaRPr>
          </a:p>
        </p:txBody>
      </p:sp>
    </p:spTree>
    <p:extLst>
      <p:ext uri="{BB962C8B-B14F-4D97-AF65-F5344CB8AC3E}">
        <p14:creationId xmlns:p14="http://schemas.microsoft.com/office/powerpoint/2010/main" val="811127222"/>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236" y="431801"/>
            <a:ext cx="8593137" cy="664797"/>
          </a:xfrm>
        </p:spPr>
        <p:txBody>
          <a:bodyPr/>
          <a:lstStyle/>
          <a:p>
            <a:r>
              <a:rPr lang="ru-RU" dirty="0" smtClean="0"/>
              <a:t>Настройка приложения</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46</a:t>
            </a:fld>
            <a:endParaRPr lang="en-US" dirty="0"/>
          </a:p>
        </p:txBody>
      </p:sp>
      <p:sp>
        <p:nvSpPr>
          <p:cNvPr id="5" name="Rectangle 4"/>
          <p:cNvSpPr>
            <a:spLocks noChangeArrowheads="1"/>
          </p:cNvSpPr>
          <p:nvPr/>
        </p:nvSpPr>
        <p:spPr bwMode="invGray">
          <a:xfrm>
            <a:off x="494253" y="1146630"/>
            <a:ext cx="8105775" cy="3497942"/>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r>
              <a:rPr lang="en-GB" sz="2000" dirty="0">
                <a:solidFill>
                  <a:srgbClr val="0000FF"/>
                </a:solidFill>
                <a:latin typeface="Consolas"/>
              </a:rPr>
              <a:t>public</a:t>
            </a:r>
            <a:r>
              <a:rPr lang="en-GB" sz="2000" dirty="0">
                <a:solidFill>
                  <a:prstClr val="black"/>
                </a:solidFill>
                <a:latin typeface="Consolas"/>
              </a:rPr>
              <a:t> App()</a:t>
            </a:r>
          </a:p>
          <a:p>
            <a:r>
              <a:rPr lang="en-GB" sz="2000" dirty="0" smtClean="0">
                <a:solidFill>
                  <a:prstClr val="black"/>
                </a:solidFill>
                <a:latin typeface="Consolas"/>
              </a:rPr>
              <a:t>{</a:t>
            </a:r>
            <a:endParaRPr lang="en-GB" sz="2000" dirty="0" smtClean="0">
              <a:solidFill>
                <a:srgbClr val="008000"/>
              </a:solidFill>
              <a:latin typeface="Consolas"/>
            </a:endParaRPr>
          </a:p>
          <a:p>
            <a:r>
              <a:rPr lang="en-GB" sz="2000" dirty="0" smtClean="0">
                <a:latin typeface="Consolas"/>
              </a:rPr>
              <a:t>    </a:t>
            </a:r>
            <a:r>
              <a:rPr lang="en-GB" sz="2000" dirty="0" smtClean="0">
                <a:solidFill>
                  <a:srgbClr val="008000"/>
                </a:solidFill>
                <a:latin typeface="Consolas"/>
              </a:rPr>
              <a:t>// </a:t>
            </a:r>
            <a:r>
              <a:rPr lang="ru-RU" sz="2000" dirty="0" smtClean="0">
                <a:solidFill>
                  <a:srgbClr val="008000"/>
                </a:solidFill>
                <a:latin typeface="Consolas"/>
              </a:rPr>
              <a:t>создание тестовой базы данных</a:t>
            </a:r>
            <a:endParaRPr lang="en-GB" sz="2000" dirty="0" smtClean="0">
              <a:solidFill>
                <a:prstClr val="black"/>
              </a:solidFill>
              <a:latin typeface="Consolas"/>
            </a:endParaRPr>
          </a:p>
          <a:p>
            <a:r>
              <a:rPr lang="en-GB" sz="2000" dirty="0" smtClean="0">
                <a:solidFill>
                  <a:prstClr val="black"/>
                </a:solidFill>
                <a:latin typeface="Consolas"/>
              </a:rPr>
              <a:t>    </a:t>
            </a:r>
            <a:r>
              <a:rPr lang="en-GB" sz="2000" dirty="0" err="1">
                <a:solidFill>
                  <a:srgbClr val="2B91AF"/>
                </a:solidFill>
                <a:latin typeface="Consolas"/>
              </a:rPr>
              <a:t>SalesDB</a:t>
            </a:r>
            <a:r>
              <a:rPr lang="en-GB" sz="2000" dirty="0" err="1">
                <a:solidFill>
                  <a:prstClr val="black"/>
                </a:solidFill>
                <a:latin typeface="Consolas"/>
              </a:rPr>
              <a:t>.MakeTestDB</a:t>
            </a:r>
            <a:r>
              <a:rPr lang="en-GB" sz="2000" dirty="0" smtClean="0">
                <a:solidFill>
                  <a:prstClr val="black"/>
                </a:solidFill>
                <a:latin typeface="Consolas"/>
              </a:rPr>
              <a:t>(</a:t>
            </a:r>
            <a:br>
              <a:rPr lang="en-GB" sz="2000" dirty="0" smtClean="0">
                <a:solidFill>
                  <a:prstClr val="black"/>
                </a:solidFill>
                <a:latin typeface="Consolas"/>
              </a:rPr>
            </a:br>
            <a:r>
              <a:rPr lang="en-GB" sz="2000" dirty="0" smtClean="0">
                <a:solidFill>
                  <a:prstClr val="black"/>
                </a:solidFill>
                <a:latin typeface="Consolas"/>
              </a:rPr>
              <a:t>           </a:t>
            </a:r>
            <a:r>
              <a:rPr lang="en-GB" sz="2000" dirty="0" smtClean="0">
                <a:solidFill>
                  <a:srgbClr val="A31515"/>
                </a:solidFill>
                <a:latin typeface="Consolas"/>
              </a:rPr>
              <a:t>"</a:t>
            </a:r>
            <a:r>
              <a:rPr lang="en-GB" sz="2000" dirty="0">
                <a:solidFill>
                  <a:srgbClr val="A31515"/>
                </a:solidFill>
                <a:latin typeface="Consolas"/>
              </a:rPr>
              <a:t>Data Source=</a:t>
            </a:r>
            <a:r>
              <a:rPr lang="en-GB" sz="2000" dirty="0" err="1">
                <a:solidFill>
                  <a:srgbClr val="A31515"/>
                </a:solidFill>
                <a:latin typeface="Consolas"/>
              </a:rPr>
              <a:t>isostore</a:t>
            </a:r>
            <a:r>
              <a:rPr lang="en-GB" sz="2000" dirty="0">
                <a:solidFill>
                  <a:srgbClr val="A31515"/>
                </a:solidFill>
                <a:latin typeface="Consolas"/>
              </a:rPr>
              <a:t>:/</a:t>
            </a:r>
            <a:r>
              <a:rPr lang="en-GB" sz="2000" dirty="0" err="1">
                <a:solidFill>
                  <a:srgbClr val="A31515"/>
                </a:solidFill>
                <a:latin typeface="Consolas"/>
              </a:rPr>
              <a:t>Sample.sdf</a:t>
            </a:r>
            <a:r>
              <a:rPr lang="en-GB" sz="2000" dirty="0">
                <a:solidFill>
                  <a:srgbClr val="A31515"/>
                </a:solidFill>
                <a:latin typeface="Consolas"/>
              </a:rPr>
              <a:t>"</a:t>
            </a:r>
            <a:r>
              <a:rPr lang="en-GB" sz="2000" dirty="0">
                <a:solidFill>
                  <a:prstClr val="black"/>
                </a:solidFill>
                <a:latin typeface="Consolas"/>
              </a:rPr>
              <a:t>);</a:t>
            </a:r>
          </a:p>
          <a:p>
            <a:endParaRPr lang="en-GB" sz="2000" dirty="0">
              <a:solidFill>
                <a:prstClr val="black"/>
              </a:solidFill>
              <a:latin typeface="Consolas"/>
            </a:endParaRPr>
          </a:p>
          <a:p>
            <a:r>
              <a:rPr lang="en-GB" sz="2000" dirty="0">
                <a:solidFill>
                  <a:prstClr val="black"/>
                </a:solidFill>
                <a:latin typeface="Consolas"/>
              </a:rPr>
              <a:t>    </a:t>
            </a:r>
            <a:r>
              <a:rPr lang="en-GB" sz="2000" dirty="0">
                <a:solidFill>
                  <a:srgbClr val="008000"/>
                </a:solidFill>
                <a:latin typeface="Consolas"/>
              </a:rPr>
              <a:t>// </a:t>
            </a:r>
            <a:r>
              <a:rPr lang="ru-RU" sz="2000" dirty="0" smtClean="0">
                <a:solidFill>
                  <a:srgbClr val="008000"/>
                </a:solidFill>
                <a:latin typeface="Consolas"/>
              </a:rPr>
              <a:t>подключение к базе данных</a:t>
            </a:r>
            <a:r>
              <a:rPr lang="en-GB" sz="2000" dirty="0" smtClean="0">
                <a:solidFill>
                  <a:srgbClr val="008000"/>
                </a:solidFill>
                <a:latin typeface="Consolas"/>
              </a:rPr>
              <a:t> </a:t>
            </a:r>
            <a:br>
              <a:rPr lang="en-GB" sz="2000" dirty="0" smtClean="0">
                <a:solidFill>
                  <a:srgbClr val="008000"/>
                </a:solidFill>
                <a:latin typeface="Consolas"/>
              </a:rPr>
            </a:br>
            <a:r>
              <a:rPr lang="en-GB" sz="2000" dirty="0" smtClean="0">
                <a:solidFill>
                  <a:srgbClr val="008000"/>
                </a:solidFill>
                <a:latin typeface="Consolas"/>
              </a:rPr>
              <a:t>    </a:t>
            </a:r>
            <a:r>
              <a:rPr lang="en-GB" sz="2000" dirty="0" err="1" smtClean="0">
                <a:solidFill>
                  <a:prstClr val="black"/>
                </a:solidFill>
                <a:latin typeface="Consolas"/>
              </a:rPr>
              <a:t>ActiveDB</a:t>
            </a:r>
            <a:r>
              <a:rPr lang="en-GB" sz="2000" dirty="0" smtClean="0">
                <a:solidFill>
                  <a:prstClr val="black"/>
                </a:solidFill>
                <a:latin typeface="Consolas"/>
              </a:rPr>
              <a:t> </a:t>
            </a:r>
            <a:r>
              <a:rPr lang="en-GB" sz="2000" dirty="0">
                <a:solidFill>
                  <a:prstClr val="black"/>
                </a:solidFill>
                <a:latin typeface="Consolas"/>
              </a:rPr>
              <a:t>= </a:t>
            </a:r>
            <a:r>
              <a:rPr lang="en-GB" sz="2000" dirty="0">
                <a:solidFill>
                  <a:srgbClr val="0000FF"/>
                </a:solidFill>
                <a:latin typeface="Consolas"/>
              </a:rPr>
              <a:t>new</a:t>
            </a:r>
            <a:r>
              <a:rPr lang="en-GB" sz="2000" dirty="0">
                <a:solidFill>
                  <a:prstClr val="black"/>
                </a:solidFill>
                <a:latin typeface="Consolas"/>
              </a:rPr>
              <a:t> </a:t>
            </a:r>
            <a:r>
              <a:rPr lang="en-GB" sz="2000" dirty="0" err="1">
                <a:solidFill>
                  <a:srgbClr val="2B91AF"/>
                </a:solidFill>
                <a:latin typeface="Consolas"/>
              </a:rPr>
              <a:t>SalesDB</a:t>
            </a:r>
            <a:r>
              <a:rPr lang="en-GB" sz="2000" dirty="0" smtClean="0">
                <a:solidFill>
                  <a:prstClr val="black"/>
                </a:solidFill>
                <a:latin typeface="Consolas"/>
              </a:rPr>
              <a:t>(</a:t>
            </a:r>
            <a:br>
              <a:rPr lang="en-GB" sz="2000" dirty="0" smtClean="0">
                <a:solidFill>
                  <a:prstClr val="black"/>
                </a:solidFill>
                <a:latin typeface="Consolas"/>
              </a:rPr>
            </a:br>
            <a:r>
              <a:rPr lang="en-GB" sz="2000" dirty="0" smtClean="0">
                <a:solidFill>
                  <a:prstClr val="black"/>
                </a:solidFill>
                <a:latin typeface="Consolas"/>
              </a:rPr>
              <a:t>           </a:t>
            </a:r>
            <a:r>
              <a:rPr lang="en-GB" sz="2000" dirty="0" smtClean="0">
                <a:solidFill>
                  <a:srgbClr val="A31515"/>
                </a:solidFill>
                <a:latin typeface="Consolas"/>
              </a:rPr>
              <a:t>"</a:t>
            </a:r>
            <a:r>
              <a:rPr lang="en-GB" sz="2000" dirty="0">
                <a:solidFill>
                  <a:srgbClr val="A31515"/>
                </a:solidFill>
                <a:latin typeface="Consolas"/>
              </a:rPr>
              <a:t>Data Source=</a:t>
            </a:r>
            <a:r>
              <a:rPr lang="en-GB" sz="2000" dirty="0" err="1">
                <a:solidFill>
                  <a:srgbClr val="A31515"/>
                </a:solidFill>
                <a:latin typeface="Consolas"/>
              </a:rPr>
              <a:t>isostore</a:t>
            </a:r>
            <a:r>
              <a:rPr lang="en-GB" sz="2000" dirty="0">
                <a:solidFill>
                  <a:srgbClr val="A31515"/>
                </a:solidFill>
                <a:latin typeface="Consolas"/>
              </a:rPr>
              <a:t>:/</a:t>
            </a:r>
            <a:r>
              <a:rPr lang="en-GB" sz="2000" dirty="0" err="1">
                <a:solidFill>
                  <a:srgbClr val="A31515"/>
                </a:solidFill>
                <a:latin typeface="Consolas"/>
              </a:rPr>
              <a:t>Sample.sdf</a:t>
            </a:r>
            <a:r>
              <a:rPr lang="en-GB" sz="2000" dirty="0" smtClean="0">
                <a:solidFill>
                  <a:srgbClr val="A31515"/>
                </a:solidFill>
                <a:latin typeface="Consolas"/>
              </a:rPr>
              <a:t>"</a:t>
            </a:r>
            <a:r>
              <a:rPr lang="en-GB" sz="2000" dirty="0" smtClean="0">
                <a:solidFill>
                  <a:prstClr val="black"/>
                </a:solidFill>
                <a:latin typeface="Consolas"/>
              </a:rPr>
              <a:t>);</a:t>
            </a:r>
            <a:br>
              <a:rPr lang="en-GB" sz="2000" dirty="0" smtClean="0">
                <a:solidFill>
                  <a:prstClr val="black"/>
                </a:solidFill>
                <a:latin typeface="Consolas"/>
              </a:rPr>
            </a:br>
            <a:r>
              <a:rPr lang="en-GB" sz="2000" dirty="0" smtClean="0">
                <a:solidFill>
                  <a:prstClr val="black"/>
                </a:solidFill>
                <a:latin typeface="Consolas"/>
              </a:rPr>
              <a:t>}</a:t>
            </a:r>
            <a:endParaRPr lang="en-GB" sz="2000" dirty="0">
              <a:solidFill>
                <a:prstClr val="black"/>
              </a:solidFill>
              <a:latin typeface="Consolas"/>
            </a:endParaRPr>
          </a:p>
        </p:txBody>
      </p:sp>
      <p:sp>
        <p:nvSpPr>
          <p:cNvPr id="7" name="Content Placeholder 2"/>
          <p:cNvSpPr>
            <a:spLocks noGrp="1"/>
          </p:cNvSpPr>
          <p:nvPr>
            <p:ph idx="1"/>
          </p:nvPr>
        </p:nvSpPr>
        <p:spPr>
          <a:xfrm>
            <a:off x="380770" y="4934867"/>
            <a:ext cx="8363938" cy="997196"/>
          </a:xfrm>
        </p:spPr>
        <p:txBody>
          <a:bodyPr/>
          <a:lstStyle/>
          <a:p>
            <a:r>
              <a:rPr lang="ru-RU" dirty="0" smtClean="0"/>
              <a:t>Конструктор в файле</a:t>
            </a:r>
            <a:r>
              <a:rPr lang="en-GB" dirty="0" smtClean="0"/>
              <a:t>  </a:t>
            </a:r>
            <a:r>
              <a:rPr lang="en-GB" dirty="0" err="1" smtClean="0">
                <a:latin typeface="Consolas" pitchFamily="49" charset="0"/>
                <a:cs typeface="Consolas" pitchFamily="49" charset="0"/>
              </a:rPr>
              <a:t>App.xaml.cs</a:t>
            </a:r>
            <a:r>
              <a:rPr lang="en-GB" dirty="0" smtClean="0">
                <a:latin typeface="Consolas" pitchFamily="49" charset="0"/>
                <a:cs typeface="Consolas" pitchFamily="49" charset="0"/>
              </a:rPr>
              <a:t> </a:t>
            </a:r>
            <a:r>
              <a:rPr lang="ru-RU" dirty="0" smtClean="0"/>
              <a:t>создаёт и загружает тестовые данные</a:t>
            </a:r>
            <a:endParaRPr lang="en-GB" dirty="0"/>
          </a:p>
        </p:txBody>
      </p:sp>
    </p:spTree>
    <p:extLst>
      <p:ext uri="{BB962C8B-B14F-4D97-AF65-F5344CB8AC3E}">
        <p14:creationId xmlns:p14="http://schemas.microsoft.com/office/powerpoint/2010/main" val="645879680"/>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Создание запроса</a:t>
            </a:r>
            <a:r>
              <a:rPr lang="en-GB" dirty="0" smtClean="0"/>
              <a:t> LINQ</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47</a:t>
            </a:fld>
            <a:endParaRPr lang="en-US" dirty="0"/>
          </a:p>
        </p:txBody>
      </p:sp>
      <p:sp>
        <p:nvSpPr>
          <p:cNvPr id="5" name="Rectangle 4"/>
          <p:cNvSpPr>
            <a:spLocks noChangeArrowheads="1"/>
          </p:cNvSpPr>
          <p:nvPr/>
        </p:nvSpPr>
        <p:spPr bwMode="invGray">
          <a:xfrm>
            <a:off x="494253" y="1146630"/>
            <a:ext cx="8105775" cy="1422400"/>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r>
              <a:rPr lang="en-GB" sz="2000" dirty="0" err="1">
                <a:solidFill>
                  <a:srgbClr val="0000FF"/>
                </a:solidFill>
                <a:latin typeface="Consolas"/>
              </a:rPr>
              <a:t>var</a:t>
            </a:r>
            <a:r>
              <a:rPr lang="en-GB" sz="2000" dirty="0">
                <a:solidFill>
                  <a:prstClr val="black"/>
                </a:solidFill>
                <a:latin typeface="Consolas"/>
              </a:rPr>
              <a:t> customers = </a:t>
            </a:r>
            <a:r>
              <a:rPr lang="en-GB" sz="2000" dirty="0">
                <a:solidFill>
                  <a:srgbClr val="0000FF"/>
                </a:solidFill>
                <a:latin typeface="Consolas"/>
              </a:rPr>
              <a:t>from</a:t>
            </a:r>
            <a:r>
              <a:rPr lang="en-GB" sz="2000" dirty="0">
                <a:solidFill>
                  <a:prstClr val="black"/>
                </a:solidFill>
                <a:latin typeface="Consolas"/>
              </a:rPr>
              <a:t> </a:t>
            </a:r>
            <a:r>
              <a:rPr lang="en-GB" sz="2000" dirty="0">
                <a:solidFill>
                  <a:srgbClr val="2B91AF"/>
                </a:solidFill>
                <a:latin typeface="Consolas"/>
              </a:rPr>
              <a:t>Customer</a:t>
            </a:r>
            <a:r>
              <a:rPr lang="en-GB" sz="2000" dirty="0">
                <a:solidFill>
                  <a:prstClr val="black"/>
                </a:solidFill>
                <a:latin typeface="Consolas"/>
              </a:rPr>
              <a:t> </a:t>
            </a:r>
            <a:r>
              <a:rPr lang="en-GB" sz="2000" dirty="0" err="1">
                <a:solidFill>
                  <a:prstClr val="black"/>
                </a:solidFill>
                <a:latin typeface="Consolas"/>
              </a:rPr>
              <a:t>customer</a:t>
            </a:r>
            <a:r>
              <a:rPr lang="en-GB" sz="2000" dirty="0">
                <a:solidFill>
                  <a:prstClr val="black"/>
                </a:solidFill>
                <a:latin typeface="Consolas"/>
              </a:rPr>
              <a:t> </a:t>
            </a:r>
          </a:p>
          <a:p>
            <a:r>
              <a:rPr lang="en-GB" sz="2000" dirty="0">
                <a:solidFill>
                  <a:prstClr val="black"/>
                </a:solidFill>
                <a:latin typeface="Consolas"/>
              </a:rPr>
              <a:t>             </a:t>
            </a:r>
            <a:r>
              <a:rPr lang="en-GB" sz="2000" dirty="0" smtClean="0">
                <a:solidFill>
                  <a:srgbClr val="0000FF"/>
                </a:solidFill>
                <a:latin typeface="Consolas"/>
              </a:rPr>
              <a:t>in</a:t>
            </a:r>
            <a:r>
              <a:rPr lang="en-GB" sz="2000" dirty="0" smtClean="0">
                <a:solidFill>
                  <a:prstClr val="black"/>
                </a:solidFill>
                <a:latin typeface="Consolas"/>
              </a:rPr>
              <a:t> </a:t>
            </a:r>
            <a:r>
              <a:rPr lang="en-GB" sz="2000" dirty="0" err="1">
                <a:solidFill>
                  <a:prstClr val="black"/>
                </a:solidFill>
                <a:latin typeface="Consolas"/>
              </a:rPr>
              <a:t>thisApp.ActiveDB.CustomerTable</a:t>
            </a:r>
            <a:r>
              <a:rPr lang="en-GB" sz="2000" dirty="0">
                <a:solidFill>
                  <a:prstClr val="black"/>
                </a:solidFill>
                <a:latin typeface="Consolas"/>
              </a:rPr>
              <a:t> </a:t>
            </a:r>
          </a:p>
          <a:p>
            <a:r>
              <a:rPr lang="en-GB" sz="2000" dirty="0">
                <a:solidFill>
                  <a:prstClr val="black"/>
                </a:solidFill>
                <a:latin typeface="Consolas"/>
              </a:rPr>
              <a:t>                </a:t>
            </a:r>
            <a:r>
              <a:rPr lang="en-GB" sz="2000" dirty="0">
                <a:solidFill>
                  <a:srgbClr val="0000FF"/>
                </a:solidFill>
                <a:latin typeface="Consolas"/>
              </a:rPr>
              <a:t>select</a:t>
            </a:r>
            <a:r>
              <a:rPr lang="en-GB" sz="2000" dirty="0">
                <a:solidFill>
                  <a:prstClr val="black"/>
                </a:solidFill>
                <a:latin typeface="Consolas"/>
              </a:rPr>
              <a:t> customer;</a:t>
            </a:r>
          </a:p>
          <a:p>
            <a:endParaRPr lang="en-GB" sz="2000" dirty="0">
              <a:solidFill>
                <a:prstClr val="black"/>
              </a:solidFill>
              <a:latin typeface="Consolas"/>
            </a:endParaRPr>
          </a:p>
        </p:txBody>
      </p:sp>
      <p:sp>
        <p:nvSpPr>
          <p:cNvPr id="7" name="Content Placeholder 2"/>
          <p:cNvSpPr>
            <a:spLocks noGrp="1"/>
          </p:cNvSpPr>
          <p:nvPr>
            <p:ph idx="1"/>
          </p:nvPr>
        </p:nvSpPr>
        <p:spPr>
          <a:xfrm>
            <a:off x="380770" y="2736000"/>
            <a:ext cx="8363938" cy="3213187"/>
          </a:xfrm>
        </p:spPr>
        <p:txBody>
          <a:bodyPr/>
          <a:lstStyle/>
          <a:p>
            <a:r>
              <a:rPr lang="ru-RU" dirty="0" smtClean="0"/>
              <a:t>Этот запрос получает список клиентов</a:t>
            </a:r>
            <a:br>
              <a:rPr lang="ru-RU" dirty="0" smtClean="0"/>
            </a:br>
            <a:r>
              <a:rPr lang="ru-RU" dirty="0" smtClean="0"/>
              <a:t>из таблицы базы данных </a:t>
            </a:r>
            <a:r>
              <a:rPr lang="en-GB" dirty="0" err="1" smtClean="0">
                <a:latin typeface="Consolas" pitchFamily="49" charset="0"/>
                <a:cs typeface="Consolas" pitchFamily="49" charset="0"/>
              </a:rPr>
              <a:t>CustomerTable</a:t>
            </a:r>
            <a:endParaRPr lang="en-GB" dirty="0" smtClean="0"/>
          </a:p>
          <a:p>
            <a:r>
              <a:rPr lang="ru-RU" dirty="0" smtClean="0"/>
              <a:t>В запрос также можно добавить условие выборки записей о клиентах</a:t>
            </a:r>
          </a:p>
          <a:p>
            <a:r>
              <a:rPr lang="ru-RU" dirty="0" smtClean="0"/>
              <a:t>Если условие не задано, будет получен список всех записей</a:t>
            </a:r>
            <a:endParaRPr lang="en-GB" dirty="0"/>
          </a:p>
        </p:txBody>
      </p:sp>
    </p:spTree>
    <p:extLst>
      <p:ext uri="{BB962C8B-B14F-4D97-AF65-F5344CB8AC3E}">
        <p14:creationId xmlns:p14="http://schemas.microsoft.com/office/powerpoint/2010/main" val="615977994"/>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Создание запроса</a:t>
            </a:r>
            <a:r>
              <a:rPr lang="en-GB" dirty="0"/>
              <a:t> LINQ</a:t>
            </a:r>
          </a:p>
        </p:txBody>
      </p:sp>
      <p:sp>
        <p:nvSpPr>
          <p:cNvPr id="4" name="Slide Number Placeholder 3"/>
          <p:cNvSpPr>
            <a:spLocks noGrp="1"/>
          </p:cNvSpPr>
          <p:nvPr>
            <p:ph type="sldNum" sz="quarter" idx="10"/>
          </p:nvPr>
        </p:nvSpPr>
        <p:spPr/>
        <p:txBody>
          <a:bodyPr/>
          <a:lstStyle/>
          <a:p>
            <a:fld id="{271031BA-9959-4FE2-909F-37D65262A7B4}" type="slidenum">
              <a:rPr lang="en-US" smtClean="0"/>
              <a:pPr/>
              <a:t>48</a:t>
            </a:fld>
            <a:endParaRPr lang="en-US" dirty="0"/>
          </a:p>
        </p:txBody>
      </p:sp>
      <p:sp>
        <p:nvSpPr>
          <p:cNvPr id="7" name="Content Placeholder 2"/>
          <p:cNvSpPr>
            <a:spLocks noGrp="1"/>
          </p:cNvSpPr>
          <p:nvPr>
            <p:ph idx="1"/>
          </p:nvPr>
        </p:nvSpPr>
        <p:spPr>
          <a:xfrm>
            <a:off x="380770" y="2736000"/>
            <a:ext cx="8363938" cy="3711785"/>
          </a:xfrm>
        </p:spPr>
        <p:txBody>
          <a:bodyPr/>
          <a:lstStyle/>
          <a:p>
            <a:r>
              <a:rPr lang="ru-RU" dirty="0" smtClean="0"/>
              <a:t>В переменную </a:t>
            </a:r>
            <a:r>
              <a:rPr lang="en-GB" dirty="0">
                <a:latin typeface="Consolas" pitchFamily="49" charset="0"/>
                <a:cs typeface="Consolas" pitchFamily="49" charset="0"/>
              </a:rPr>
              <a:t>customers</a:t>
            </a:r>
            <a:r>
              <a:rPr lang="ru-RU" dirty="0" smtClean="0"/>
              <a:t> будет записан результат запроса</a:t>
            </a:r>
          </a:p>
          <a:p>
            <a:r>
              <a:rPr lang="ru-RU" dirty="0" smtClean="0"/>
              <a:t>Если тип переменной объявлен как </a:t>
            </a:r>
            <a:r>
              <a:rPr lang="en-US" dirty="0" err="1" smtClean="0">
                <a:latin typeface="Consolas" pitchFamily="49" charset="0"/>
                <a:cs typeface="Consolas" pitchFamily="49" charset="0"/>
              </a:rPr>
              <a:t>var</a:t>
            </a:r>
            <a:r>
              <a:rPr lang="ru-RU" dirty="0" smtClean="0"/>
              <a:t>, то её тип будет определён на основе присвоенного ей значения</a:t>
            </a:r>
          </a:p>
          <a:p>
            <a:r>
              <a:rPr lang="ru-RU" dirty="0" smtClean="0"/>
              <a:t>В нашем случае переменную можно использовать как список клиентов</a:t>
            </a:r>
            <a:endParaRPr lang="en-GB" dirty="0"/>
          </a:p>
        </p:txBody>
      </p:sp>
      <p:sp>
        <p:nvSpPr>
          <p:cNvPr id="6" name="Rectangle 4"/>
          <p:cNvSpPr>
            <a:spLocks noChangeArrowheads="1"/>
          </p:cNvSpPr>
          <p:nvPr/>
        </p:nvSpPr>
        <p:spPr bwMode="invGray">
          <a:xfrm>
            <a:off x="494253" y="1146630"/>
            <a:ext cx="8105775" cy="1422400"/>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r>
              <a:rPr lang="en-GB" sz="2000" dirty="0" err="1">
                <a:solidFill>
                  <a:srgbClr val="0000FF"/>
                </a:solidFill>
                <a:latin typeface="Consolas"/>
              </a:rPr>
              <a:t>var</a:t>
            </a:r>
            <a:r>
              <a:rPr lang="en-GB" sz="2000" dirty="0">
                <a:solidFill>
                  <a:prstClr val="black"/>
                </a:solidFill>
                <a:latin typeface="Consolas"/>
              </a:rPr>
              <a:t> customers = </a:t>
            </a:r>
            <a:r>
              <a:rPr lang="en-GB" sz="2000" dirty="0">
                <a:solidFill>
                  <a:srgbClr val="0000FF"/>
                </a:solidFill>
                <a:latin typeface="Consolas"/>
              </a:rPr>
              <a:t>from</a:t>
            </a:r>
            <a:r>
              <a:rPr lang="en-GB" sz="2000" dirty="0">
                <a:solidFill>
                  <a:prstClr val="black"/>
                </a:solidFill>
                <a:latin typeface="Consolas"/>
              </a:rPr>
              <a:t> </a:t>
            </a:r>
            <a:r>
              <a:rPr lang="en-GB" sz="2000" dirty="0">
                <a:solidFill>
                  <a:srgbClr val="2B91AF"/>
                </a:solidFill>
                <a:latin typeface="Consolas"/>
              </a:rPr>
              <a:t>Customer</a:t>
            </a:r>
            <a:r>
              <a:rPr lang="en-GB" sz="2000" dirty="0">
                <a:solidFill>
                  <a:prstClr val="black"/>
                </a:solidFill>
                <a:latin typeface="Consolas"/>
              </a:rPr>
              <a:t> </a:t>
            </a:r>
            <a:r>
              <a:rPr lang="en-GB" sz="2000" dirty="0" err="1">
                <a:solidFill>
                  <a:prstClr val="black"/>
                </a:solidFill>
                <a:latin typeface="Consolas"/>
              </a:rPr>
              <a:t>customer</a:t>
            </a:r>
            <a:r>
              <a:rPr lang="en-GB" sz="2000" dirty="0">
                <a:solidFill>
                  <a:prstClr val="black"/>
                </a:solidFill>
                <a:latin typeface="Consolas"/>
              </a:rPr>
              <a:t> </a:t>
            </a:r>
          </a:p>
          <a:p>
            <a:r>
              <a:rPr lang="en-GB" sz="2000" dirty="0">
                <a:solidFill>
                  <a:prstClr val="black"/>
                </a:solidFill>
                <a:latin typeface="Consolas"/>
              </a:rPr>
              <a:t>             </a:t>
            </a:r>
            <a:r>
              <a:rPr lang="en-GB" sz="2000" dirty="0" smtClean="0">
                <a:solidFill>
                  <a:srgbClr val="0000FF"/>
                </a:solidFill>
                <a:latin typeface="Consolas"/>
              </a:rPr>
              <a:t>in</a:t>
            </a:r>
            <a:r>
              <a:rPr lang="en-GB" sz="2000" dirty="0" smtClean="0">
                <a:solidFill>
                  <a:prstClr val="black"/>
                </a:solidFill>
                <a:latin typeface="Consolas"/>
              </a:rPr>
              <a:t> </a:t>
            </a:r>
            <a:r>
              <a:rPr lang="en-GB" sz="2000" dirty="0" err="1">
                <a:solidFill>
                  <a:prstClr val="black"/>
                </a:solidFill>
                <a:latin typeface="Consolas"/>
              </a:rPr>
              <a:t>thisApp.ActiveDB.CustomerTable</a:t>
            </a:r>
            <a:r>
              <a:rPr lang="en-GB" sz="2000" dirty="0">
                <a:solidFill>
                  <a:prstClr val="black"/>
                </a:solidFill>
                <a:latin typeface="Consolas"/>
              </a:rPr>
              <a:t> </a:t>
            </a:r>
          </a:p>
          <a:p>
            <a:r>
              <a:rPr lang="en-GB" sz="2000" dirty="0">
                <a:solidFill>
                  <a:prstClr val="black"/>
                </a:solidFill>
                <a:latin typeface="Consolas"/>
              </a:rPr>
              <a:t>                </a:t>
            </a:r>
            <a:r>
              <a:rPr lang="en-GB" sz="2000" dirty="0">
                <a:solidFill>
                  <a:srgbClr val="0000FF"/>
                </a:solidFill>
                <a:latin typeface="Consolas"/>
              </a:rPr>
              <a:t>select</a:t>
            </a:r>
            <a:r>
              <a:rPr lang="en-GB" sz="2000" dirty="0">
                <a:solidFill>
                  <a:prstClr val="black"/>
                </a:solidFill>
                <a:latin typeface="Consolas"/>
              </a:rPr>
              <a:t> customer;</a:t>
            </a:r>
          </a:p>
          <a:p>
            <a:endParaRPr lang="en-GB" sz="2000" dirty="0">
              <a:solidFill>
                <a:prstClr val="black"/>
              </a:solidFill>
              <a:latin typeface="Consolas"/>
            </a:endParaRPr>
          </a:p>
        </p:txBody>
      </p:sp>
    </p:spTree>
    <p:extLst>
      <p:ext uri="{BB962C8B-B14F-4D97-AF65-F5344CB8AC3E}">
        <p14:creationId xmlns:p14="http://schemas.microsoft.com/office/powerpoint/2010/main" val="12458846"/>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Вывод результатов на экран</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49</a:t>
            </a:fld>
            <a:endParaRPr lang="en-US" dirty="0"/>
          </a:p>
        </p:txBody>
      </p:sp>
      <p:sp>
        <p:nvSpPr>
          <p:cNvPr id="5" name="Rectangle 4"/>
          <p:cNvSpPr>
            <a:spLocks noChangeArrowheads="1"/>
          </p:cNvSpPr>
          <p:nvPr/>
        </p:nvSpPr>
        <p:spPr bwMode="invGray">
          <a:xfrm>
            <a:off x="494253" y="1146630"/>
            <a:ext cx="8105775" cy="805542"/>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r>
              <a:rPr lang="en-GB" sz="2000" dirty="0" err="1">
                <a:solidFill>
                  <a:srgbClr val="333333"/>
                </a:solidFill>
                <a:latin typeface="Consolas"/>
              </a:rPr>
              <a:t>customerList.ItemsSource</a:t>
            </a:r>
            <a:r>
              <a:rPr lang="en-GB" sz="2000" dirty="0">
                <a:solidFill>
                  <a:srgbClr val="333333"/>
                </a:solidFill>
                <a:latin typeface="Consolas"/>
              </a:rPr>
              <a:t> = customers</a:t>
            </a:r>
            <a:r>
              <a:rPr lang="en-GB" sz="2000" dirty="0" smtClean="0">
                <a:solidFill>
                  <a:srgbClr val="333333"/>
                </a:solidFill>
                <a:latin typeface="Consolas"/>
              </a:rPr>
              <a:t>;</a:t>
            </a:r>
            <a:endParaRPr lang="en-GB" sz="2000" dirty="0">
              <a:solidFill>
                <a:srgbClr val="333333"/>
              </a:solidFill>
              <a:latin typeface="Consolas"/>
            </a:endParaRPr>
          </a:p>
        </p:txBody>
      </p:sp>
      <p:sp>
        <p:nvSpPr>
          <p:cNvPr id="7" name="Content Placeholder 2"/>
          <p:cNvSpPr>
            <a:spLocks noGrp="1"/>
          </p:cNvSpPr>
          <p:nvPr>
            <p:ph idx="1"/>
          </p:nvPr>
        </p:nvSpPr>
        <p:spPr>
          <a:xfrm>
            <a:off x="380770" y="2162629"/>
            <a:ext cx="8363938" cy="3711785"/>
          </a:xfrm>
        </p:spPr>
        <p:txBody>
          <a:bodyPr/>
          <a:lstStyle/>
          <a:p>
            <a:r>
              <a:rPr lang="ru-RU" dirty="0" smtClean="0"/>
              <a:t>Переменная</a:t>
            </a:r>
            <a:r>
              <a:rPr lang="ru-RU" dirty="0"/>
              <a:t> </a:t>
            </a:r>
            <a:r>
              <a:rPr lang="en-GB" dirty="0" err="1">
                <a:latin typeface="Consolas" pitchFamily="49" charset="0"/>
                <a:cs typeface="Consolas" pitchFamily="49" charset="0"/>
              </a:rPr>
              <a:t>customerList</a:t>
            </a:r>
            <a:r>
              <a:rPr lang="en-GB" dirty="0"/>
              <a:t> </a:t>
            </a:r>
            <a:r>
              <a:rPr lang="ru-RU" dirty="0" smtClean="0"/>
              <a:t>является списком, который использует шаблон данных</a:t>
            </a:r>
          </a:p>
          <a:p>
            <a:r>
              <a:rPr lang="ru-RU" dirty="0" smtClean="0"/>
              <a:t>Шаблон связывает имя клиента и его адрес с визуальными элементами </a:t>
            </a:r>
            <a:r>
              <a:rPr lang="en-US" dirty="0" smtClean="0"/>
              <a:t>Silverlight</a:t>
            </a:r>
            <a:endParaRPr lang="ru-RU" dirty="0" smtClean="0"/>
          </a:p>
          <a:p>
            <a:r>
              <a:rPr lang="ru-RU" dirty="0" smtClean="0"/>
              <a:t>Значения свойств загружаются из базы данных и выводятся на экран</a:t>
            </a:r>
            <a:endParaRPr lang="en-GB" dirty="0"/>
          </a:p>
        </p:txBody>
      </p:sp>
    </p:spTree>
    <p:extLst>
      <p:ext uri="{BB962C8B-B14F-4D97-AF65-F5344CB8AC3E}">
        <p14:creationId xmlns:p14="http://schemas.microsoft.com/office/powerpoint/2010/main" val="416172542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Программа для заметок</a:t>
            </a:r>
            <a:endParaRPr lang="en-GB" dirty="0"/>
          </a:p>
        </p:txBody>
      </p:sp>
      <p:sp>
        <p:nvSpPr>
          <p:cNvPr id="3" name="Content Placeholder 2"/>
          <p:cNvSpPr>
            <a:spLocks noGrp="1"/>
          </p:cNvSpPr>
          <p:nvPr>
            <p:ph idx="1"/>
          </p:nvPr>
        </p:nvSpPr>
        <p:spPr>
          <a:xfrm>
            <a:off x="380770" y="1371600"/>
            <a:ext cx="5477105" cy="4099584"/>
          </a:xfrm>
        </p:spPr>
        <p:txBody>
          <a:bodyPr/>
          <a:lstStyle/>
          <a:p>
            <a:r>
              <a:rPr lang="ru-RU" dirty="0" smtClean="0"/>
              <a:t>Программа содержит текстовое поле,</a:t>
            </a:r>
            <a:r>
              <a:rPr lang="en-US" dirty="0" smtClean="0"/>
              <a:t> </a:t>
            </a:r>
            <a:r>
              <a:rPr lang="ru-RU" dirty="0" smtClean="0"/>
              <a:t>в котором можно создавать текстовые сообщения</a:t>
            </a:r>
            <a:endParaRPr lang="en-GB" dirty="0" smtClean="0"/>
          </a:p>
          <a:p>
            <a:r>
              <a:rPr lang="ru-RU" dirty="0" smtClean="0"/>
              <a:t>Кнопки </a:t>
            </a:r>
            <a:r>
              <a:rPr lang="ru-RU" dirty="0" smtClean="0">
                <a:latin typeface="Consolas" pitchFamily="49" charset="0"/>
                <a:cs typeface="Consolas" pitchFamily="49" charset="0"/>
              </a:rPr>
              <a:t>загрузить</a:t>
            </a:r>
            <a:r>
              <a:rPr lang="ru-RU" dirty="0" smtClean="0"/>
              <a:t> и </a:t>
            </a:r>
            <a:r>
              <a:rPr lang="ru-RU" dirty="0" smtClean="0">
                <a:latin typeface="Consolas" pitchFamily="49" charset="0"/>
                <a:cs typeface="Consolas" pitchFamily="49" charset="0"/>
              </a:rPr>
              <a:t>сохранить</a:t>
            </a:r>
            <a:r>
              <a:rPr lang="ru-RU" dirty="0" smtClean="0"/>
              <a:t> используются</a:t>
            </a:r>
            <a:br>
              <a:rPr lang="ru-RU" dirty="0" smtClean="0"/>
            </a:br>
            <a:r>
              <a:rPr lang="ru-RU" dirty="0" smtClean="0"/>
              <a:t>для взаимодействия</a:t>
            </a:r>
            <a:br>
              <a:rPr lang="ru-RU" dirty="0" smtClean="0"/>
            </a:br>
            <a:r>
              <a:rPr lang="ru-RU" dirty="0" smtClean="0"/>
              <a:t>с хранилищем</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5</a:t>
            </a:fld>
            <a:endParaRPr lang="en-US" dirty="0"/>
          </a:p>
        </p:txBody>
      </p:sp>
      <p:pic>
        <p:nvPicPr>
          <p:cNvPr id="6" name="Рисунок 5"/>
          <p:cNvPicPr/>
          <p:nvPr/>
        </p:nvPicPr>
        <p:blipFill>
          <a:blip r:embed="rId2"/>
          <a:stretch>
            <a:fillRect/>
          </a:stretch>
        </p:blipFill>
        <p:spPr>
          <a:xfrm>
            <a:off x="5981700" y="1062934"/>
            <a:ext cx="2924175" cy="5317819"/>
          </a:xfrm>
          <a:prstGeom prst="rect">
            <a:avLst/>
          </a:prstGeom>
        </p:spPr>
      </p:pic>
    </p:spTree>
    <p:extLst>
      <p:ext uri="{BB962C8B-B14F-4D97-AF65-F5344CB8AC3E}">
        <p14:creationId xmlns:p14="http://schemas.microsoft.com/office/powerpoint/2010/main" val="3518675304"/>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Добавление условий выборки</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50</a:t>
            </a:fld>
            <a:endParaRPr lang="en-US" dirty="0"/>
          </a:p>
        </p:txBody>
      </p:sp>
      <p:sp>
        <p:nvSpPr>
          <p:cNvPr id="5" name="Rectangle 4"/>
          <p:cNvSpPr>
            <a:spLocks noChangeArrowheads="1"/>
          </p:cNvSpPr>
          <p:nvPr/>
        </p:nvSpPr>
        <p:spPr bwMode="invGray">
          <a:xfrm>
            <a:off x="494253" y="1146629"/>
            <a:ext cx="8105775" cy="1611085"/>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r>
              <a:rPr lang="en-GB" sz="2000" dirty="0" err="1">
                <a:solidFill>
                  <a:srgbClr val="0000FF"/>
                </a:solidFill>
                <a:latin typeface="Consolas"/>
              </a:rPr>
              <a:t>var</a:t>
            </a:r>
            <a:r>
              <a:rPr lang="en-GB" sz="2000" dirty="0">
                <a:solidFill>
                  <a:prstClr val="black"/>
                </a:solidFill>
                <a:latin typeface="Consolas"/>
              </a:rPr>
              <a:t> customers = </a:t>
            </a:r>
            <a:r>
              <a:rPr lang="en-GB" sz="2000" dirty="0">
                <a:solidFill>
                  <a:srgbClr val="0000FF"/>
                </a:solidFill>
                <a:latin typeface="Consolas"/>
              </a:rPr>
              <a:t>from</a:t>
            </a:r>
            <a:r>
              <a:rPr lang="en-GB" sz="2000" dirty="0">
                <a:solidFill>
                  <a:prstClr val="black"/>
                </a:solidFill>
                <a:latin typeface="Consolas"/>
              </a:rPr>
              <a:t> </a:t>
            </a:r>
            <a:r>
              <a:rPr lang="en-GB" sz="2000" dirty="0">
                <a:solidFill>
                  <a:srgbClr val="2B91AF"/>
                </a:solidFill>
                <a:latin typeface="Consolas"/>
              </a:rPr>
              <a:t>Customer</a:t>
            </a:r>
            <a:r>
              <a:rPr lang="en-GB" sz="2000" dirty="0">
                <a:solidFill>
                  <a:prstClr val="black"/>
                </a:solidFill>
                <a:latin typeface="Consolas"/>
              </a:rPr>
              <a:t> </a:t>
            </a:r>
            <a:r>
              <a:rPr lang="en-GB" sz="2000" dirty="0" err="1">
                <a:solidFill>
                  <a:prstClr val="black"/>
                </a:solidFill>
                <a:latin typeface="Consolas"/>
              </a:rPr>
              <a:t>customer</a:t>
            </a:r>
            <a:r>
              <a:rPr lang="en-GB" sz="2000" dirty="0">
                <a:solidFill>
                  <a:prstClr val="black"/>
                </a:solidFill>
                <a:latin typeface="Consolas"/>
              </a:rPr>
              <a:t> </a:t>
            </a:r>
          </a:p>
          <a:p>
            <a:r>
              <a:rPr lang="en-GB" sz="2000" dirty="0">
                <a:solidFill>
                  <a:prstClr val="black"/>
                </a:solidFill>
                <a:latin typeface="Consolas"/>
              </a:rPr>
              <a:t>             </a:t>
            </a:r>
            <a:r>
              <a:rPr lang="en-GB" sz="2000" dirty="0" smtClean="0">
                <a:solidFill>
                  <a:srgbClr val="0000FF"/>
                </a:solidFill>
                <a:latin typeface="Consolas"/>
              </a:rPr>
              <a:t>in</a:t>
            </a:r>
            <a:r>
              <a:rPr lang="en-GB" sz="2000" dirty="0" smtClean="0">
                <a:solidFill>
                  <a:prstClr val="black"/>
                </a:solidFill>
                <a:latin typeface="Consolas"/>
              </a:rPr>
              <a:t> </a:t>
            </a:r>
            <a:r>
              <a:rPr lang="en-GB" sz="2000" dirty="0" err="1" smtClean="0">
                <a:solidFill>
                  <a:prstClr val="black"/>
                </a:solidFill>
                <a:latin typeface="Consolas"/>
              </a:rPr>
              <a:t>thisApp.ActiveDB.CustomerTable</a:t>
            </a:r>
            <a:r>
              <a:rPr lang="en-GB" sz="2000" dirty="0" smtClean="0">
                <a:solidFill>
                  <a:prstClr val="black"/>
                </a:solidFill>
                <a:latin typeface="Consolas"/>
              </a:rPr>
              <a:t/>
            </a:r>
            <a:br>
              <a:rPr lang="en-GB" sz="2000" dirty="0" smtClean="0">
                <a:solidFill>
                  <a:prstClr val="black"/>
                </a:solidFill>
                <a:latin typeface="Consolas"/>
              </a:rPr>
            </a:br>
            <a:r>
              <a:rPr lang="en-GB" sz="2000" dirty="0" smtClean="0">
                <a:solidFill>
                  <a:prstClr val="black"/>
                </a:solidFill>
                <a:latin typeface="Consolas"/>
              </a:rPr>
              <a:t>            </a:t>
            </a:r>
            <a:r>
              <a:rPr lang="en-GB" sz="2000" dirty="0" smtClean="0">
                <a:solidFill>
                  <a:srgbClr val="0000FF"/>
                </a:solidFill>
                <a:latin typeface="Consolas" pitchFamily="49" charset="0"/>
                <a:ea typeface="Times New Roman"/>
                <a:cs typeface="Consolas" pitchFamily="49" charset="0"/>
              </a:rPr>
              <a:t>where</a:t>
            </a:r>
            <a:r>
              <a:rPr lang="en-GB" sz="2000" dirty="0" smtClean="0">
                <a:latin typeface="Consolas" pitchFamily="49" charset="0"/>
                <a:ea typeface="Times New Roman"/>
                <a:cs typeface="Consolas" pitchFamily="49" charset="0"/>
              </a:rPr>
              <a:t> </a:t>
            </a:r>
            <a:r>
              <a:rPr lang="en-GB" sz="2000" dirty="0" err="1">
                <a:solidFill>
                  <a:prstClr val="black"/>
                </a:solidFill>
                <a:latin typeface="Consolas"/>
              </a:rPr>
              <a:t>customer.Name.StartsWith</a:t>
            </a:r>
            <a:r>
              <a:rPr lang="en-GB" sz="2000" dirty="0">
                <a:solidFill>
                  <a:prstClr val="black"/>
                </a:solidFill>
                <a:latin typeface="Consolas"/>
              </a:rPr>
              <a:t>("</a:t>
            </a:r>
            <a:r>
              <a:rPr lang="en-GB" sz="2000" dirty="0">
                <a:solidFill>
                  <a:srgbClr val="A31515"/>
                </a:solidFill>
                <a:latin typeface="Consolas" pitchFamily="49" charset="0"/>
                <a:ea typeface="Times New Roman"/>
                <a:cs typeface="Consolas" pitchFamily="49" charset="0"/>
              </a:rPr>
              <a:t>S"</a:t>
            </a:r>
            <a:r>
              <a:rPr lang="en-GB" sz="2000" dirty="0">
                <a:latin typeface="Consolas" pitchFamily="49" charset="0"/>
                <a:ea typeface="Times New Roman"/>
                <a:cs typeface="Consolas" pitchFamily="49" charset="0"/>
              </a:rPr>
              <a:t>)</a:t>
            </a:r>
            <a:r>
              <a:rPr lang="en-GB" sz="2000" dirty="0" smtClean="0">
                <a:solidFill>
                  <a:prstClr val="black"/>
                </a:solidFill>
                <a:latin typeface="Consolas" pitchFamily="49" charset="0"/>
                <a:cs typeface="Consolas" pitchFamily="49" charset="0"/>
              </a:rPr>
              <a:t> </a:t>
            </a:r>
            <a:endParaRPr lang="en-GB" sz="2000" dirty="0">
              <a:solidFill>
                <a:prstClr val="black"/>
              </a:solidFill>
              <a:latin typeface="Consolas" pitchFamily="49" charset="0"/>
              <a:cs typeface="Consolas" pitchFamily="49" charset="0"/>
            </a:endParaRPr>
          </a:p>
          <a:p>
            <a:r>
              <a:rPr lang="en-GB" sz="2000" dirty="0">
                <a:solidFill>
                  <a:prstClr val="black"/>
                </a:solidFill>
                <a:latin typeface="Consolas"/>
              </a:rPr>
              <a:t>                </a:t>
            </a:r>
            <a:r>
              <a:rPr lang="en-GB" sz="2000" dirty="0">
                <a:solidFill>
                  <a:srgbClr val="0000FF"/>
                </a:solidFill>
                <a:latin typeface="Consolas"/>
              </a:rPr>
              <a:t>select</a:t>
            </a:r>
            <a:r>
              <a:rPr lang="en-GB" sz="2000" dirty="0">
                <a:solidFill>
                  <a:prstClr val="black"/>
                </a:solidFill>
                <a:latin typeface="Consolas"/>
              </a:rPr>
              <a:t> customer;</a:t>
            </a:r>
          </a:p>
          <a:p>
            <a:endParaRPr lang="en-GB" sz="2000" dirty="0">
              <a:solidFill>
                <a:prstClr val="black"/>
              </a:solidFill>
              <a:latin typeface="Consolas"/>
            </a:endParaRPr>
          </a:p>
        </p:txBody>
      </p:sp>
      <p:sp>
        <p:nvSpPr>
          <p:cNvPr id="7" name="Content Placeholder 2"/>
          <p:cNvSpPr>
            <a:spLocks noGrp="1"/>
          </p:cNvSpPr>
          <p:nvPr>
            <p:ph idx="1"/>
          </p:nvPr>
        </p:nvSpPr>
        <p:spPr>
          <a:xfrm>
            <a:off x="380770" y="3004457"/>
            <a:ext cx="8363938" cy="3102388"/>
          </a:xfrm>
        </p:spPr>
        <p:txBody>
          <a:bodyPr/>
          <a:lstStyle/>
          <a:p>
            <a:r>
              <a:rPr lang="ru-RU" dirty="0" smtClean="0"/>
              <a:t>Можно добавить любые условия в коде</a:t>
            </a:r>
            <a:r>
              <a:rPr lang="en-GB" dirty="0" smtClean="0"/>
              <a:t> C#</a:t>
            </a:r>
            <a:r>
              <a:rPr lang="ru-RU" dirty="0" smtClean="0"/>
              <a:t>, для того чтобы выбрать необходимых клиентов</a:t>
            </a:r>
            <a:endParaRPr lang="en-GB" dirty="0" smtClean="0"/>
          </a:p>
          <a:p>
            <a:r>
              <a:rPr lang="ru-RU" dirty="0" smtClean="0"/>
              <a:t>При составлении условия могут использоваться значения любых свойств выбираемых объектов</a:t>
            </a:r>
          </a:p>
        </p:txBody>
      </p:sp>
      <p:sp>
        <p:nvSpPr>
          <p:cNvPr id="6" name="Rectangle 5"/>
          <p:cNvSpPr/>
          <p:nvPr/>
        </p:nvSpPr>
        <p:spPr bwMode="auto">
          <a:xfrm>
            <a:off x="2310679" y="1941435"/>
            <a:ext cx="5033550" cy="366339"/>
          </a:xfrm>
          <a:prstGeom prst="rect">
            <a:avLst/>
          </a:prstGeom>
          <a:solidFill>
            <a:schemeClr val="accent4">
              <a:alpha val="39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200" spc="-150" dirty="0" smtClean="0">
              <a:gradFill>
                <a:gsLst>
                  <a:gs pos="0">
                    <a:srgbClr val="FFFFFF"/>
                  </a:gs>
                  <a:gs pos="100000">
                    <a:srgbClr val="FFFFFF"/>
                  </a:gs>
                </a:gsLst>
                <a:lin ang="5400000" scaled="0"/>
              </a:gradFill>
              <a:latin typeface="Segoe Light" pitchFamily="34" charset="0"/>
            </a:endParaRPr>
          </a:p>
        </p:txBody>
      </p:sp>
    </p:spTree>
    <p:extLst>
      <p:ext uri="{BB962C8B-B14F-4D97-AF65-F5344CB8AC3E}">
        <p14:creationId xmlns:p14="http://schemas.microsoft.com/office/powerpoint/2010/main" val="3957466793"/>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Краткие итоги</a:t>
            </a:r>
            <a:endParaRPr lang="en-GB" dirty="0"/>
          </a:p>
        </p:txBody>
      </p:sp>
      <p:sp>
        <p:nvSpPr>
          <p:cNvPr id="3" name="Content Placeholder 2"/>
          <p:cNvSpPr>
            <a:spLocks noGrp="1"/>
          </p:cNvSpPr>
          <p:nvPr>
            <p:ph idx="1"/>
          </p:nvPr>
        </p:nvSpPr>
        <p:spPr>
          <a:xfrm>
            <a:off x="380770" y="1371600"/>
            <a:ext cx="8363938" cy="5195268"/>
          </a:xfrm>
        </p:spPr>
        <p:txBody>
          <a:bodyPr/>
          <a:lstStyle/>
          <a:p>
            <a:r>
              <a:rPr lang="ru-RU" dirty="0" smtClean="0"/>
              <a:t>База данных предоставляет возможность сохранения данных в таблицах</a:t>
            </a:r>
          </a:p>
          <a:p>
            <a:pPr lvl="1"/>
            <a:r>
              <a:rPr lang="ru-RU" dirty="0" smtClean="0"/>
              <a:t>каждая строка таблицы определяет один объект</a:t>
            </a:r>
            <a:endParaRPr lang="en-GB" dirty="0" smtClean="0"/>
          </a:p>
          <a:p>
            <a:r>
              <a:rPr lang="en-GB" dirty="0" smtClean="0"/>
              <a:t>LINQ</a:t>
            </a:r>
            <a:r>
              <a:rPr lang="ru-RU" dirty="0" smtClean="0"/>
              <a:t> предоставляет отображение классов на таблицы базы данных</a:t>
            </a:r>
            <a:endParaRPr lang="en-GB" dirty="0" smtClean="0"/>
          </a:p>
          <a:p>
            <a:r>
              <a:rPr lang="en-GB" dirty="0" smtClean="0"/>
              <a:t>LINQ </a:t>
            </a:r>
            <a:r>
              <a:rPr lang="ru-RU" dirty="0" smtClean="0"/>
              <a:t>может использовать события, заданные в классах, которые позволяют обновлять базу данных при изменении значений свойств классов</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51</a:t>
            </a:fld>
            <a:endParaRPr lang="en-US" dirty="0"/>
          </a:p>
        </p:txBody>
      </p:sp>
    </p:spTree>
    <p:extLst>
      <p:ext uri="{BB962C8B-B14F-4D97-AF65-F5344CB8AC3E}">
        <p14:creationId xmlns:p14="http://schemas.microsoft.com/office/powerpoint/2010/main" val="807758701"/>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ru-RU" dirty="0" smtClean="0"/>
              <a:t>Раздел </a:t>
            </a:r>
            <a:r>
              <a:rPr lang="en-GB" dirty="0" smtClean="0"/>
              <a:t>5.3</a:t>
            </a:r>
            <a:endParaRPr lang="en-GB" dirty="0"/>
          </a:p>
        </p:txBody>
      </p:sp>
      <p:sp>
        <p:nvSpPr>
          <p:cNvPr id="4" name="Text Placeholder 3"/>
          <p:cNvSpPr>
            <a:spLocks noGrp="1"/>
          </p:cNvSpPr>
          <p:nvPr>
            <p:ph type="body" sz="quarter" idx="10"/>
          </p:nvPr>
        </p:nvSpPr>
        <p:spPr/>
        <p:txBody>
          <a:bodyPr/>
          <a:lstStyle/>
          <a:p>
            <a:endParaRPr lang="en-GB"/>
          </a:p>
        </p:txBody>
      </p:sp>
      <p:sp>
        <p:nvSpPr>
          <p:cNvPr id="5" name="Text Placeholder 4"/>
          <p:cNvSpPr>
            <a:spLocks noGrp="1"/>
          </p:cNvSpPr>
          <p:nvPr>
            <p:ph type="body" sz="quarter" idx="11"/>
          </p:nvPr>
        </p:nvSpPr>
        <p:spPr/>
        <p:txBody>
          <a:bodyPr/>
          <a:lstStyle/>
          <a:p>
            <a:endParaRPr lang="en-GB"/>
          </a:p>
        </p:txBody>
      </p:sp>
      <p:sp>
        <p:nvSpPr>
          <p:cNvPr id="2" name="Title 1"/>
          <p:cNvSpPr>
            <a:spLocks noGrp="1"/>
          </p:cNvSpPr>
          <p:nvPr>
            <p:ph type="ctrTitle"/>
          </p:nvPr>
        </p:nvSpPr>
        <p:spPr/>
        <p:txBody>
          <a:bodyPr/>
          <a:lstStyle/>
          <a:p>
            <a:r>
              <a:rPr lang="ru-RU" dirty="0"/>
              <a:t>Создание связей данных в LINQ</a:t>
            </a:r>
            <a:endParaRPr lang="en-GB" dirty="0"/>
          </a:p>
        </p:txBody>
      </p:sp>
      <p:sp>
        <p:nvSpPr>
          <p:cNvPr id="6" name="Text Placeholder 5"/>
          <p:cNvSpPr>
            <a:spLocks noGrp="1"/>
          </p:cNvSpPr>
          <p:nvPr>
            <p:ph type="body" sz="quarter" idx="12"/>
          </p:nvPr>
        </p:nvSpPr>
        <p:spPr/>
        <p:txBody>
          <a:bodyPr/>
          <a:lstStyle/>
          <a:p>
            <a:endParaRPr lang="en-GB"/>
          </a:p>
        </p:txBody>
      </p:sp>
      <p:sp>
        <p:nvSpPr>
          <p:cNvPr id="7" name="Slide Number Placeholder 3"/>
          <p:cNvSpPr txBox="1">
            <a:spLocks/>
          </p:cNvSpPr>
          <p:nvPr/>
        </p:nvSpPr>
        <p:spPr>
          <a:xfrm>
            <a:off x="-1" y="6420022"/>
            <a:ext cx="550863" cy="228600"/>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buClr>
                <a:schemeClr val="tx1"/>
              </a:buClr>
              <a:buSzPct val="100000"/>
              <a:buFontTx/>
              <a:buNone/>
              <a:defRPr sz="2100" kern="1200" spc="-150">
                <a:gradFill>
                  <a:gsLst>
                    <a:gs pos="0">
                      <a:srgbClr val="737373"/>
                    </a:gs>
                    <a:gs pos="86000">
                      <a:srgbClr val="737373"/>
                    </a:gs>
                  </a:gsLst>
                  <a:lin ang="5400000" scaled="0"/>
                </a:gradFill>
                <a:latin typeface="Segoe Light" pitchFamily="34" charset="0"/>
                <a:ea typeface="+mn-ea"/>
                <a:cs typeface="+mn-cs"/>
              </a:defRPr>
            </a:lvl1pPr>
            <a:lvl2pPr marL="744538" indent="-284163" algn="l" defTabSz="914363" rtl="0" eaLnBrk="1" latinLnBrk="0" hangingPunct="1">
              <a:lnSpc>
                <a:spcPct val="90000"/>
              </a:lnSpc>
              <a:spcBef>
                <a:spcPct val="20000"/>
              </a:spcBef>
              <a:buClr>
                <a:schemeClr val="tx1"/>
              </a:buClr>
              <a:buSzPct val="100000"/>
              <a:buFont typeface="Wingdings" pitchFamily="2" charset="2"/>
              <a:buChar char="§"/>
              <a:defRPr sz="3200" kern="1200" spc="-150">
                <a:gradFill>
                  <a:gsLst>
                    <a:gs pos="0">
                      <a:srgbClr val="737373"/>
                    </a:gs>
                    <a:gs pos="86000">
                      <a:srgbClr val="737373"/>
                    </a:gs>
                  </a:gsLst>
                  <a:lin ang="5400000" scaled="0"/>
                </a:gradFill>
                <a:latin typeface="Segoe Light" pitchFamily="34" charset="0"/>
                <a:ea typeface="+mn-ea"/>
                <a:cs typeface="+mn-cs"/>
              </a:defRPr>
            </a:lvl2pPr>
            <a:lvl3pPr marL="1143000" indent="-287338" algn="l" defTabSz="914363" rtl="0" eaLnBrk="1" latinLnBrk="0" hangingPunct="1">
              <a:lnSpc>
                <a:spcPct val="90000"/>
              </a:lnSpc>
              <a:spcBef>
                <a:spcPct val="20000"/>
              </a:spcBef>
              <a:buClr>
                <a:schemeClr val="tx1"/>
              </a:buClr>
              <a:buSzPct val="100000"/>
              <a:buFont typeface="Wingdings" pitchFamily="2" charset="2"/>
              <a:buChar char="§"/>
              <a:defRPr sz="2400" kern="1200" spc="-150">
                <a:gradFill>
                  <a:gsLst>
                    <a:gs pos="0">
                      <a:srgbClr val="737373"/>
                    </a:gs>
                    <a:gs pos="86000">
                      <a:srgbClr val="737373"/>
                    </a:gs>
                  </a:gsLst>
                  <a:lin ang="5400000" scaled="0"/>
                </a:gradFill>
                <a:latin typeface="Segoe Light" pitchFamily="34" charset="0"/>
                <a:ea typeface="+mn-ea"/>
                <a:cs typeface="+mn-cs"/>
              </a:defRPr>
            </a:lvl3pPr>
            <a:lvl4pPr marL="1490663" indent="-231775"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4pPr>
            <a:lvl5pPr marL="1828800" indent="-223838"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271031BA-9959-4FE2-909F-37D65262A7B4}" type="slidenum">
              <a:rPr lang="en-US" smtClean="0"/>
              <a:pPr/>
              <a:t>52</a:t>
            </a:fld>
            <a:endParaRPr lang="en-US" dirty="0"/>
          </a:p>
        </p:txBody>
      </p:sp>
    </p:spTree>
    <p:extLst>
      <p:ext uri="{BB962C8B-B14F-4D97-AF65-F5344CB8AC3E}">
        <p14:creationId xmlns:p14="http://schemas.microsoft.com/office/powerpoint/2010/main" val="1063956802"/>
      </p:ext>
    </p:extLst>
  </p:cSld>
  <p:clrMapOvr>
    <a:masterClrMapping/>
  </p:clrMapOvr>
  <p:transition spd="slow">
    <p:push/>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Темы раздела</a:t>
            </a:r>
            <a:endParaRPr lang="en-GB" dirty="0"/>
          </a:p>
        </p:txBody>
      </p:sp>
      <p:sp>
        <p:nvSpPr>
          <p:cNvPr id="3" name="Content Placeholder 2"/>
          <p:cNvSpPr>
            <a:spLocks noGrp="1"/>
          </p:cNvSpPr>
          <p:nvPr>
            <p:ph idx="1"/>
          </p:nvPr>
        </p:nvSpPr>
        <p:spPr>
          <a:xfrm>
            <a:off x="380770" y="1371600"/>
            <a:ext cx="8363938" cy="3545586"/>
          </a:xfrm>
        </p:spPr>
        <p:txBody>
          <a:bodyPr>
            <a:spAutoFit/>
          </a:bodyPr>
          <a:lstStyle/>
          <a:p>
            <a:r>
              <a:rPr lang="ru-RU" dirty="0" smtClean="0"/>
              <a:t>Базы данных и связи</a:t>
            </a:r>
            <a:endParaRPr lang="en-GB" dirty="0" smtClean="0"/>
          </a:p>
          <a:p>
            <a:r>
              <a:rPr lang="ru-RU" dirty="0" smtClean="0"/>
              <a:t>Ассоциации </a:t>
            </a:r>
            <a:r>
              <a:rPr lang="en-GB" dirty="0" smtClean="0"/>
              <a:t>LINQ</a:t>
            </a:r>
          </a:p>
          <a:p>
            <a:r>
              <a:rPr lang="ru-RU" dirty="0" smtClean="0"/>
              <a:t>Классы </a:t>
            </a:r>
            <a:r>
              <a:rPr lang="en-GB" dirty="0" err="1" smtClean="0">
                <a:latin typeface="Consolas" pitchFamily="49" charset="0"/>
                <a:cs typeface="Consolas" pitchFamily="49" charset="0"/>
              </a:rPr>
              <a:t>EntityRef</a:t>
            </a:r>
            <a:r>
              <a:rPr lang="en-GB" dirty="0" smtClean="0"/>
              <a:t> </a:t>
            </a:r>
            <a:r>
              <a:rPr lang="ru-RU" dirty="0" smtClean="0"/>
              <a:t>и </a:t>
            </a:r>
            <a:r>
              <a:rPr lang="en-GB" dirty="0" err="1">
                <a:latin typeface="Consolas" pitchFamily="49" charset="0"/>
                <a:cs typeface="Consolas" pitchFamily="49" charset="0"/>
              </a:rPr>
              <a:t>EntitySet</a:t>
            </a:r>
            <a:r>
              <a:rPr lang="en-GB" dirty="0"/>
              <a:t> </a:t>
            </a:r>
            <a:endParaRPr lang="en-GB" dirty="0" smtClean="0"/>
          </a:p>
          <a:p>
            <a:r>
              <a:rPr lang="ru-RU" dirty="0" smtClean="0"/>
              <a:t>Проектирование базы данных</a:t>
            </a:r>
          </a:p>
          <a:p>
            <a:r>
              <a:rPr lang="ru-RU" dirty="0" smtClean="0"/>
              <a:t>Запросы </a:t>
            </a:r>
            <a:r>
              <a:rPr lang="en-US" dirty="0" smtClean="0"/>
              <a:t>LINQ</a:t>
            </a:r>
            <a:endParaRPr lang="ru-RU" dirty="0" smtClean="0"/>
          </a:p>
          <a:p>
            <a:r>
              <a:rPr lang="ru-RU" dirty="0" smtClean="0"/>
              <a:t>Удаление объектов из базы данных</a:t>
            </a:r>
            <a:endParaRPr lang="en-GB" dirty="0"/>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53</a:t>
            </a:fld>
            <a:endParaRPr lang="en-US" dirty="0"/>
          </a:p>
        </p:txBody>
      </p:sp>
    </p:spTree>
    <p:extLst>
      <p:ext uri="{BB962C8B-B14F-4D97-AF65-F5344CB8AC3E}">
        <p14:creationId xmlns:p14="http://schemas.microsoft.com/office/powerpoint/2010/main" val="2412457679"/>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Структура базы данных</a:t>
            </a:r>
            <a:endParaRPr lang="en-GB" dirty="0"/>
          </a:p>
        </p:txBody>
      </p:sp>
      <p:sp>
        <p:nvSpPr>
          <p:cNvPr id="3" name="Content Placeholder 2"/>
          <p:cNvSpPr>
            <a:spLocks noGrp="1"/>
          </p:cNvSpPr>
          <p:nvPr>
            <p:ph idx="1"/>
          </p:nvPr>
        </p:nvSpPr>
        <p:spPr>
          <a:xfrm>
            <a:off x="380770" y="5029200"/>
            <a:ext cx="8363938" cy="997196"/>
          </a:xfrm>
        </p:spPr>
        <p:txBody>
          <a:bodyPr/>
          <a:lstStyle/>
          <a:p>
            <a:r>
              <a:rPr lang="ru-RU" dirty="0" smtClean="0"/>
              <a:t>Базы данных обычно содержат несколько связанных друг с другом таблиц</a:t>
            </a:r>
          </a:p>
        </p:txBody>
      </p:sp>
      <p:sp>
        <p:nvSpPr>
          <p:cNvPr id="4" name="Slide Number Placeholder 3"/>
          <p:cNvSpPr>
            <a:spLocks noGrp="1"/>
          </p:cNvSpPr>
          <p:nvPr>
            <p:ph type="sldNum" sz="quarter" idx="10"/>
          </p:nvPr>
        </p:nvSpPr>
        <p:spPr/>
        <p:txBody>
          <a:bodyPr/>
          <a:lstStyle/>
          <a:p>
            <a:fld id="{271031BA-9959-4FE2-909F-37D65262A7B4}" type="slidenum">
              <a:rPr lang="en-US" smtClean="0"/>
              <a:pPr/>
              <a:t>54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695907280"/>
              </p:ext>
            </p:extLst>
          </p:nvPr>
        </p:nvGraphicFramePr>
        <p:xfrm>
          <a:off x="409901" y="2521467"/>
          <a:ext cx="5882292" cy="844682"/>
        </p:xfrm>
        <a:graphic>
          <a:graphicData uri="http://schemas.openxmlformats.org/drawingml/2006/table">
            <a:tbl>
              <a:tblPr>
                <a:tableStyleId>{5C22544A-7EE6-4342-B048-85BDC9FD1C3A}</a:tableStyleId>
              </a:tblPr>
              <a:tblGrid>
                <a:gridCol w="980382"/>
                <a:gridCol w="980382"/>
                <a:gridCol w="980382"/>
                <a:gridCol w="980382"/>
                <a:gridCol w="980382"/>
                <a:gridCol w="980382"/>
              </a:tblGrid>
              <a:tr h="230561">
                <a:tc>
                  <a:txBody>
                    <a:bodyPr/>
                    <a:lstStyle/>
                    <a:p>
                      <a:pPr algn="l" fontAlgn="ctr"/>
                      <a:r>
                        <a:rPr lang="en-GB" sz="1200" b="1" u="none" strike="noStrike" dirty="0">
                          <a:effectLst/>
                        </a:rPr>
                        <a:t>Order ID</a:t>
                      </a:r>
                      <a:endParaRPr lang="en-GB" sz="1200" b="1" i="0" u="none" strike="noStrike" dirty="0">
                        <a:solidFill>
                          <a:srgbClr val="000000"/>
                        </a:solidFill>
                        <a:effectLst/>
                        <a:latin typeface="Times New Roman"/>
                      </a:endParaRPr>
                    </a:p>
                  </a:txBody>
                  <a:tcPr marL="6587" marR="6587" marT="6587" marB="0" anchor="ctr"/>
                </a:tc>
                <a:tc>
                  <a:txBody>
                    <a:bodyPr/>
                    <a:lstStyle/>
                    <a:p>
                      <a:pPr algn="l" fontAlgn="ctr"/>
                      <a:r>
                        <a:rPr lang="en-GB" sz="1200" b="1" u="none" strike="noStrike" dirty="0" err="1" smtClean="0">
                          <a:effectLst/>
                        </a:rPr>
                        <a:t>CustomerID</a:t>
                      </a:r>
                      <a:endParaRPr lang="en-GB" sz="1200" b="1" i="0" u="none" strike="noStrike" dirty="0">
                        <a:solidFill>
                          <a:srgbClr val="000000"/>
                        </a:solidFill>
                        <a:effectLst/>
                        <a:latin typeface="Times New Roman"/>
                      </a:endParaRPr>
                    </a:p>
                  </a:txBody>
                  <a:tcPr marL="6587" marR="6587" marT="6587" marB="0" anchor="ctr"/>
                </a:tc>
                <a:tc>
                  <a:txBody>
                    <a:bodyPr/>
                    <a:lstStyle/>
                    <a:p>
                      <a:pPr algn="l" fontAlgn="ctr"/>
                      <a:r>
                        <a:rPr lang="en-GB" sz="1200" b="1" u="none" strike="noStrike" dirty="0" err="1" smtClean="0">
                          <a:effectLst/>
                        </a:rPr>
                        <a:t>ProductID</a:t>
                      </a:r>
                      <a:endParaRPr lang="en-GB" sz="1200" b="1" i="0" u="none" strike="noStrike" dirty="0">
                        <a:solidFill>
                          <a:srgbClr val="000000"/>
                        </a:solidFill>
                        <a:effectLst/>
                        <a:latin typeface="Times New Roman"/>
                      </a:endParaRPr>
                    </a:p>
                  </a:txBody>
                  <a:tcPr marL="6587" marR="6587" marT="6587" marB="0" anchor="ctr"/>
                </a:tc>
                <a:tc>
                  <a:txBody>
                    <a:bodyPr/>
                    <a:lstStyle/>
                    <a:p>
                      <a:pPr algn="l" fontAlgn="ctr"/>
                      <a:r>
                        <a:rPr lang="en-GB" sz="1200" b="1" u="none" strike="noStrike" dirty="0">
                          <a:effectLst/>
                        </a:rPr>
                        <a:t>Quantity</a:t>
                      </a:r>
                      <a:endParaRPr lang="en-GB" sz="1200" b="1" i="0" u="none" strike="noStrike" dirty="0">
                        <a:solidFill>
                          <a:srgbClr val="000000"/>
                        </a:solidFill>
                        <a:effectLst/>
                        <a:latin typeface="Times New Roman"/>
                      </a:endParaRPr>
                    </a:p>
                  </a:txBody>
                  <a:tcPr marL="6587" marR="6587" marT="6587" marB="0" anchor="ctr"/>
                </a:tc>
                <a:tc>
                  <a:txBody>
                    <a:bodyPr/>
                    <a:lstStyle/>
                    <a:p>
                      <a:pPr algn="l" fontAlgn="ctr"/>
                      <a:r>
                        <a:rPr lang="en-GB" sz="1200" b="1" u="none" strike="noStrike" dirty="0" err="1" smtClean="0">
                          <a:effectLst/>
                        </a:rPr>
                        <a:t>OrderDate</a:t>
                      </a:r>
                      <a:endParaRPr lang="en-GB" sz="1200" b="1" i="0" u="none" strike="noStrike" dirty="0">
                        <a:solidFill>
                          <a:srgbClr val="000000"/>
                        </a:solidFill>
                        <a:effectLst/>
                        <a:latin typeface="Times New Roman"/>
                      </a:endParaRPr>
                    </a:p>
                  </a:txBody>
                  <a:tcPr marL="6587" marR="6587" marT="6587" marB="0" anchor="ctr"/>
                </a:tc>
                <a:tc>
                  <a:txBody>
                    <a:bodyPr/>
                    <a:lstStyle/>
                    <a:p>
                      <a:pPr algn="l" fontAlgn="ctr"/>
                      <a:r>
                        <a:rPr lang="en-GB" sz="1200" b="1" u="none" strike="noStrike" dirty="0">
                          <a:effectLst/>
                        </a:rPr>
                        <a:t>Status</a:t>
                      </a:r>
                      <a:endParaRPr lang="en-GB" sz="1200" b="1" i="0" u="none" strike="noStrike" dirty="0">
                        <a:solidFill>
                          <a:srgbClr val="000000"/>
                        </a:solidFill>
                        <a:effectLst/>
                        <a:latin typeface="Times New Roman"/>
                      </a:endParaRPr>
                    </a:p>
                  </a:txBody>
                  <a:tcPr marL="6587" marR="6587" marT="6587" marB="0" anchor="ctr"/>
                </a:tc>
              </a:tr>
              <a:tr h="197353">
                <a:tc>
                  <a:txBody>
                    <a:bodyPr/>
                    <a:lstStyle/>
                    <a:p>
                      <a:pPr algn="r" fontAlgn="ctr"/>
                      <a:r>
                        <a:rPr lang="en-GB" sz="1300" u="none" strike="noStrike" dirty="0">
                          <a:effectLst/>
                        </a:rPr>
                        <a:t>1</a:t>
                      </a:r>
                      <a:endParaRPr lang="en-GB" sz="1300" b="0" i="0" u="none" strike="noStrike" dirty="0">
                        <a:solidFill>
                          <a:srgbClr val="000000"/>
                        </a:solidFill>
                        <a:effectLst/>
                        <a:latin typeface="Times New Roman"/>
                      </a:endParaRPr>
                    </a:p>
                  </a:txBody>
                  <a:tcPr marL="6587" marR="6587" marT="6587" marB="0" anchor="ctr"/>
                </a:tc>
                <a:tc>
                  <a:txBody>
                    <a:bodyPr/>
                    <a:lstStyle/>
                    <a:p>
                      <a:pPr algn="r" fontAlgn="ctr"/>
                      <a:r>
                        <a:rPr lang="en-GB" sz="1300" u="none" strike="noStrike" dirty="0">
                          <a:effectLst/>
                        </a:rPr>
                        <a:t>123456</a:t>
                      </a:r>
                      <a:endParaRPr lang="en-GB" sz="1300" b="0" i="0" u="none" strike="noStrike" dirty="0">
                        <a:solidFill>
                          <a:srgbClr val="000000"/>
                        </a:solidFill>
                        <a:effectLst/>
                        <a:latin typeface="Times New Roman"/>
                      </a:endParaRPr>
                    </a:p>
                  </a:txBody>
                  <a:tcPr marL="6587" marR="6587" marT="6587" marB="0" anchor="ctr"/>
                </a:tc>
                <a:tc>
                  <a:txBody>
                    <a:bodyPr/>
                    <a:lstStyle/>
                    <a:p>
                      <a:pPr algn="r" fontAlgn="ctr"/>
                      <a:r>
                        <a:rPr lang="en-GB" sz="1300" u="none" strike="noStrike" dirty="0">
                          <a:effectLst/>
                        </a:rPr>
                        <a:t>1001</a:t>
                      </a:r>
                      <a:endParaRPr lang="en-GB" sz="1300" b="0" i="0" u="none" strike="noStrike" dirty="0">
                        <a:solidFill>
                          <a:srgbClr val="000000"/>
                        </a:solidFill>
                        <a:effectLst/>
                        <a:latin typeface="Times New Roman"/>
                      </a:endParaRPr>
                    </a:p>
                  </a:txBody>
                  <a:tcPr marL="6587" marR="6587" marT="6587" marB="0" anchor="ctr"/>
                </a:tc>
                <a:tc>
                  <a:txBody>
                    <a:bodyPr/>
                    <a:lstStyle/>
                    <a:p>
                      <a:pPr algn="r" fontAlgn="ctr"/>
                      <a:r>
                        <a:rPr lang="en-GB" sz="1300" u="none" strike="noStrike" dirty="0">
                          <a:effectLst/>
                        </a:rPr>
                        <a:t>1</a:t>
                      </a:r>
                      <a:endParaRPr lang="en-GB" sz="1300" b="0" i="0" u="none" strike="noStrike" dirty="0">
                        <a:solidFill>
                          <a:srgbClr val="000000"/>
                        </a:solidFill>
                        <a:effectLst/>
                        <a:latin typeface="Times New Roman"/>
                      </a:endParaRPr>
                    </a:p>
                  </a:txBody>
                  <a:tcPr marL="6587" marR="6587" marT="6587" marB="0" anchor="ctr"/>
                </a:tc>
                <a:tc>
                  <a:txBody>
                    <a:bodyPr/>
                    <a:lstStyle/>
                    <a:p>
                      <a:pPr algn="r" fontAlgn="ctr"/>
                      <a:r>
                        <a:rPr lang="en-GB" sz="1300" u="none" strike="noStrike" dirty="0">
                          <a:effectLst/>
                        </a:rPr>
                        <a:t>21/10/2010</a:t>
                      </a:r>
                      <a:endParaRPr lang="en-GB" sz="1300" b="0" i="0" u="none" strike="noStrike" dirty="0">
                        <a:solidFill>
                          <a:srgbClr val="000000"/>
                        </a:solidFill>
                        <a:effectLst/>
                        <a:latin typeface="Times New Roman"/>
                      </a:endParaRPr>
                    </a:p>
                  </a:txBody>
                  <a:tcPr marL="6587" marR="6587" marT="6587" marB="0" anchor="ctr"/>
                </a:tc>
                <a:tc>
                  <a:txBody>
                    <a:bodyPr/>
                    <a:lstStyle/>
                    <a:p>
                      <a:pPr algn="l" fontAlgn="ctr"/>
                      <a:r>
                        <a:rPr lang="en-GB" sz="1300" u="none" strike="noStrike">
                          <a:effectLst/>
                        </a:rPr>
                        <a:t>Shipped</a:t>
                      </a:r>
                      <a:endParaRPr lang="en-GB" sz="1300" b="0" i="0" u="none" strike="noStrike">
                        <a:solidFill>
                          <a:srgbClr val="000000"/>
                        </a:solidFill>
                        <a:effectLst/>
                        <a:latin typeface="Times New Roman"/>
                      </a:endParaRPr>
                    </a:p>
                  </a:txBody>
                  <a:tcPr marL="6587" marR="6587" marT="6587" marB="0" anchor="ctr"/>
                </a:tc>
              </a:tr>
              <a:tr h="197353">
                <a:tc>
                  <a:txBody>
                    <a:bodyPr/>
                    <a:lstStyle/>
                    <a:p>
                      <a:pPr algn="r" fontAlgn="ctr"/>
                      <a:r>
                        <a:rPr lang="en-GB" sz="1300" u="none" strike="noStrike">
                          <a:effectLst/>
                        </a:rPr>
                        <a:t>2</a:t>
                      </a:r>
                      <a:endParaRPr lang="en-GB" sz="1300" b="0" i="0" u="none" strike="noStrike">
                        <a:solidFill>
                          <a:srgbClr val="000000"/>
                        </a:solidFill>
                        <a:effectLst/>
                        <a:latin typeface="Times New Roman"/>
                      </a:endParaRPr>
                    </a:p>
                  </a:txBody>
                  <a:tcPr marL="6587" marR="6587" marT="6587" marB="0" anchor="ctr"/>
                </a:tc>
                <a:tc>
                  <a:txBody>
                    <a:bodyPr/>
                    <a:lstStyle/>
                    <a:p>
                      <a:pPr algn="r" fontAlgn="ctr"/>
                      <a:r>
                        <a:rPr lang="en-GB" sz="1300" u="none" strike="noStrike" dirty="0">
                          <a:effectLst/>
                        </a:rPr>
                        <a:t>111111</a:t>
                      </a:r>
                      <a:endParaRPr lang="en-GB" sz="1300" b="0" i="0" u="none" strike="noStrike" dirty="0">
                        <a:solidFill>
                          <a:srgbClr val="000000"/>
                        </a:solidFill>
                        <a:effectLst/>
                        <a:latin typeface="Times New Roman"/>
                      </a:endParaRPr>
                    </a:p>
                  </a:txBody>
                  <a:tcPr marL="6587" marR="6587" marT="6587" marB="0" anchor="ctr"/>
                </a:tc>
                <a:tc>
                  <a:txBody>
                    <a:bodyPr/>
                    <a:lstStyle/>
                    <a:p>
                      <a:pPr algn="r" fontAlgn="ctr"/>
                      <a:r>
                        <a:rPr lang="en-GB" sz="1300" u="none" strike="noStrike" dirty="0">
                          <a:effectLst/>
                        </a:rPr>
                        <a:t>1002</a:t>
                      </a:r>
                      <a:endParaRPr lang="en-GB" sz="1300" b="0" i="0" u="none" strike="noStrike" dirty="0">
                        <a:solidFill>
                          <a:srgbClr val="000000"/>
                        </a:solidFill>
                        <a:effectLst/>
                        <a:latin typeface="Times New Roman"/>
                      </a:endParaRPr>
                    </a:p>
                  </a:txBody>
                  <a:tcPr marL="6587" marR="6587" marT="6587" marB="0" anchor="ctr"/>
                </a:tc>
                <a:tc>
                  <a:txBody>
                    <a:bodyPr/>
                    <a:lstStyle/>
                    <a:p>
                      <a:pPr algn="r" fontAlgn="ctr"/>
                      <a:r>
                        <a:rPr lang="en-GB" sz="1300" u="none" strike="noStrike" dirty="0">
                          <a:effectLst/>
                        </a:rPr>
                        <a:t>5</a:t>
                      </a:r>
                      <a:endParaRPr lang="en-GB" sz="1300" b="0" i="0" u="none" strike="noStrike" dirty="0">
                        <a:solidFill>
                          <a:srgbClr val="000000"/>
                        </a:solidFill>
                        <a:effectLst/>
                        <a:latin typeface="Times New Roman"/>
                      </a:endParaRPr>
                    </a:p>
                  </a:txBody>
                  <a:tcPr marL="6587" marR="6587" marT="6587" marB="0" anchor="ctr"/>
                </a:tc>
                <a:tc>
                  <a:txBody>
                    <a:bodyPr/>
                    <a:lstStyle/>
                    <a:p>
                      <a:pPr algn="r" fontAlgn="ctr"/>
                      <a:r>
                        <a:rPr lang="en-GB" sz="1300" u="none" strike="noStrike" dirty="0">
                          <a:effectLst/>
                        </a:rPr>
                        <a:t>10/10/2010</a:t>
                      </a:r>
                      <a:endParaRPr lang="en-GB" sz="1300" b="0" i="0" u="none" strike="noStrike" dirty="0">
                        <a:solidFill>
                          <a:srgbClr val="000000"/>
                        </a:solidFill>
                        <a:effectLst/>
                        <a:latin typeface="Times New Roman"/>
                      </a:endParaRPr>
                    </a:p>
                  </a:txBody>
                  <a:tcPr marL="6587" marR="6587" marT="6587" marB="0" anchor="ctr"/>
                </a:tc>
                <a:tc>
                  <a:txBody>
                    <a:bodyPr/>
                    <a:lstStyle/>
                    <a:p>
                      <a:pPr algn="l" fontAlgn="ctr"/>
                      <a:r>
                        <a:rPr lang="en-GB" sz="1300" u="none" strike="noStrike" dirty="0">
                          <a:effectLst/>
                        </a:rPr>
                        <a:t>Shipped</a:t>
                      </a:r>
                      <a:endParaRPr lang="en-GB" sz="1300" b="0" i="0" u="none" strike="noStrike" dirty="0">
                        <a:solidFill>
                          <a:srgbClr val="000000"/>
                        </a:solidFill>
                        <a:effectLst/>
                        <a:latin typeface="Times New Roman"/>
                      </a:endParaRPr>
                    </a:p>
                  </a:txBody>
                  <a:tcPr marL="6587" marR="6587" marT="6587" marB="0" anchor="ctr"/>
                </a:tc>
              </a:tr>
              <a:tr h="197353">
                <a:tc>
                  <a:txBody>
                    <a:bodyPr/>
                    <a:lstStyle/>
                    <a:p>
                      <a:pPr algn="r" fontAlgn="ctr"/>
                      <a:r>
                        <a:rPr lang="en-GB" sz="1300" u="none" strike="noStrike">
                          <a:effectLst/>
                        </a:rPr>
                        <a:t>3</a:t>
                      </a:r>
                      <a:endParaRPr lang="en-GB" sz="1300" b="0" i="0" u="none" strike="noStrike">
                        <a:solidFill>
                          <a:srgbClr val="000000"/>
                        </a:solidFill>
                        <a:effectLst/>
                        <a:latin typeface="Times New Roman"/>
                      </a:endParaRPr>
                    </a:p>
                  </a:txBody>
                  <a:tcPr marL="6587" marR="6587" marT="6587" marB="0" anchor="ctr"/>
                </a:tc>
                <a:tc>
                  <a:txBody>
                    <a:bodyPr/>
                    <a:lstStyle/>
                    <a:p>
                      <a:pPr algn="r" fontAlgn="ctr"/>
                      <a:r>
                        <a:rPr lang="en-GB" sz="1300" u="none" strike="noStrike">
                          <a:effectLst/>
                        </a:rPr>
                        <a:t>654322</a:t>
                      </a:r>
                      <a:endParaRPr lang="en-GB" sz="1300" b="0" i="0" u="none" strike="noStrike">
                        <a:solidFill>
                          <a:srgbClr val="000000"/>
                        </a:solidFill>
                        <a:effectLst/>
                        <a:latin typeface="Times New Roman"/>
                      </a:endParaRPr>
                    </a:p>
                  </a:txBody>
                  <a:tcPr marL="6587" marR="6587" marT="6587" marB="0" anchor="ctr"/>
                </a:tc>
                <a:tc>
                  <a:txBody>
                    <a:bodyPr/>
                    <a:lstStyle/>
                    <a:p>
                      <a:pPr algn="r" fontAlgn="ctr"/>
                      <a:r>
                        <a:rPr lang="en-GB" sz="1300" u="none" strike="noStrike" dirty="0">
                          <a:effectLst/>
                        </a:rPr>
                        <a:t>1003</a:t>
                      </a:r>
                      <a:endParaRPr lang="en-GB" sz="1300" b="0" i="0" u="none" strike="noStrike" dirty="0">
                        <a:solidFill>
                          <a:srgbClr val="000000"/>
                        </a:solidFill>
                        <a:effectLst/>
                        <a:latin typeface="Times New Roman"/>
                      </a:endParaRPr>
                    </a:p>
                  </a:txBody>
                  <a:tcPr marL="6587" marR="6587" marT="6587" marB="0" anchor="ctr"/>
                </a:tc>
                <a:tc>
                  <a:txBody>
                    <a:bodyPr/>
                    <a:lstStyle/>
                    <a:p>
                      <a:pPr algn="r" fontAlgn="ctr"/>
                      <a:r>
                        <a:rPr lang="en-GB" sz="1300" u="none" strike="noStrike" dirty="0">
                          <a:effectLst/>
                        </a:rPr>
                        <a:t>4</a:t>
                      </a:r>
                      <a:endParaRPr lang="en-GB" sz="1300" b="0" i="0" u="none" strike="noStrike" dirty="0">
                        <a:solidFill>
                          <a:srgbClr val="000000"/>
                        </a:solidFill>
                        <a:effectLst/>
                        <a:latin typeface="Times New Roman"/>
                      </a:endParaRPr>
                    </a:p>
                  </a:txBody>
                  <a:tcPr marL="6587" marR="6587" marT="6587" marB="0" anchor="ctr"/>
                </a:tc>
                <a:tc>
                  <a:txBody>
                    <a:bodyPr/>
                    <a:lstStyle/>
                    <a:p>
                      <a:pPr algn="r" fontAlgn="ctr"/>
                      <a:r>
                        <a:rPr lang="en-GB" sz="1300" u="none" strike="noStrike" dirty="0">
                          <a:effectLst/>
                        </a:rPr>
                        <a:t>01/09/2010</a:t>
                      </a:r>
                      <a:endParaRPr lang="en-GB" sz="1300" b="0" i="0" u="none" strike="noStrike" dirty="0">
                        <a:solidFill>
                          <a:srgbClr val="000000"/>
                        </a:solidFill>
                        <a:effectLst/>
                        <a:latin typeface="Times New Roman"/>
                      </a:endParaRPr>
                    </a:p>
                  </a:txBody>
                  <a:tcPr marL="6587" marR="6587" marT="6587" marB="0" anchor="ctr"/>
                </a:tc>
                <a:tc>
                  <a:txBody>
                    <a:bodyPr/>
                    <a:lstStyle/>
                    <a:p>
                      <a:pPr algn="l" fontAlgn="ctr"/>
                      <a:r>
                        <a:rPr lang="en-GB" sz="1300" u="none" strike="noStrike" dirty="0">
                          <a:effectLst/>
                        </a:rPr>
                        <a:t>On order</a:t>
                      </a:r>
                      <a:endParaRPr lang="en-GB" sz="1300" b="0" i="0" u="none" strike="noStrike" dirty="0">
                        <a:solidFill>
                          <a:srgbClr val="000000"/>
                        </a:solidFill>
                        <a:effectLst/>
                        <a:latin typeface="Times New Roman"/>
                      </a:endParaRPr>
                    </a:p>
                  </a:txBody>
                  <a:tcPr marL="6587" marR="6587" marT="6587" marB="0"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471020816"/>
              </p:ext>
            </p:extLst>
          </p:nvPr>
        </p:nvGraphicFramePr>
        <p:xfrm>
          <a:off x="2317531" y="3941378"/>
          <a:ext cx="5716126" cy="852100"/>
        </p:xfrm>
        <a:graphic>
          <a:graphicData uri="http://schemas.openxmlformats.org/drawingml/2006/table">
            <a:tbl>
              <a:tblPr>
                <a:tableStyleId>{5C22544A-7EE6-4342-B048-85BDC9FD1C3A}</a:tableStyleId>
              </a:tblPr>
              <a:tblGrid>
                <a:gridCol w="1429031"/>
                <a:gridCol w="1861125"/>
                <a:gridCol w="1582607"/>
                <a:gridCol w="843363"/>
              </a:tblGrid>
              <a:tr h="183423">
                <a:tc>
                  <a:txBody>
                    <a:bodyPr/>
                    <a:lstStyle/>
                    <a:p>
                      <a:pPr algn="l" fontAlgn="ctr"/>
                      <a:r>
                        <a:rPr lang="en-GB" sz="1200" b="1" u="none" strike="noStrike" dirty="0" err="1" smtClean="0">
                          <a:effectLst/>
                        </a:rPr>
                        <a:t>ProductID</a:t>
                      </a:r>
                      <a:endParaRPr lang="en-GB" sz="1200" b="1" i="0" u="none" strike="noStrike" dirty="0">
                        <a:solidFill>
                          <a:srgbClr val="000000"/>
                        </a:solidFill>
                        <a:effectLst/>
                        <a:latin typeface="Times New Roman"/>
                      </a:endParaRPr>
                    </a:p>
                  </a:txBody>
                  <a:tcPr marL="7285" marR="7285" marT="7285" marB="0" anchor="ctr"/>
                </a:tc>
                <a:tc>
                  <a:txBody>
                    <a:bodyPr/>
                    <a:lstStyle/>
                    <a:p>
                      <a:pPr algn="l" fontAlgn="ctr"/>
                      <a:r>
                        <a:rPr lang="en-GB" sz="1200" b="1" u="none" strike="noStrike" dirty="0" err="1" smtClean="0">
                          <a:effectLst/>
                        </a:rPr>
                        <a:t>ProductName</a:t>
                      </a:r>
                      <a:endParaRPr lang="en-GB" sz="1200" b="1" i="0" u="none" strike="noStrike" dirty="0">
                        <a:solidFill>
                          <a:srgbClr val="000000"/>
                        </a:solidFill>
                        <a:effectLst/>
                        <a:latin typeface="Times New Roman"/>
                      </a:endParaRPr>
                    </a:p>
                  </a:txBody>
                  <a:tcPr marL="7285" marR="7285" marT="7285" marB="0" anchor="ctr"/>
                </a:tc>
                <a:tc>
                  <a:txBody>
                    <a:bodyPr/>
                    <a:lstStyle/>
                    <a:p>
                      <a:pPr algn="l" fontAlgn="ctr"/>
                      <a:r>
                        <a:rPr lang="en-GB" sz="1200" b="1" u="none" strike="noStrike" dirty="0">
                          <a:effectLst/>
                        </a:rPr>
                        <a:t>Supplier</a:t>
                      </a:r>
                      <a:endParaRPr lang="en-GB" sz="1200" b="1" i="0" u="none" strike="noStrike" dirty="0">
                        <a:solidFill>
                          <a:srgbClr val="000000"/>
                        </a:solidFill>
                        <a:effectLst/>
                        <a:latin typeface="Times New Roman"/>
                      </a:endParaRPr>
                    </a:p>
                  </a:txBody>
                  <a:tcPr marL="7285" marR="7285" marT="7285" marB="0" anchor="ctr"/>
                </a:tc>
                <a:tc>
                  <a:txBody>
                    <a:bodyPr/>
                    <a:lstStyle/>
                    <a:p>
                      <a:pPr algn="l" fontAlgn="ctr"/>
                      <a:r>
                        <a:rPr lang="en-GB" sz="1200" b="1" u="none" strike="noStrike" dirty="0">
                          <a:effectLst/>
                        </a:rPr>
                        <a:t>Price</a:t>
                      </a:r>
                      <a:endParaRPr lang="en-GB" sz="1200" b="1" i="0" u="none" strike="noStrike" dirty="0">
                        <a:solidFill>
                          <a:srgbClr val="000000"/>
                        </a:solidFill>
                        <a:effectLst/>
                        <a:latin typeface="Times New Roman"/>
                      </a:endParaRPr>
                    </a:p>
                  </a:txBody>
                  <a:tcPr marL="7285" marR="7285" marT="7285" marB="0" anchor="ctr"/>
                </a:tc>
              </a:tr>
              <a:tr h="183423">
                <a:tc>
                  <a:txBody>
                    <a:bodyPr/>
                    <a:lstStyle/>
                    <a:p>
                      <a:pPr algn="l" fontAlgn="ctr"/>
                      <a:r>
                        <a:rPr lang="en-GB" sz="1400" u="none" strike="noStrike" dirty="0">
                          <a:effectLst/>
                        </a:rPr>
                        <a:t>1001</a:t>
                      </a:r>
                      <a:endParaRPr lang="en-GB" sz="1400" b="0" i="0" u="none" strike="noStrike" dirty="0">
                        <a:solidFill>
                          <a:srgbClr val="000000"/>
                        </a:solidFill>
                        <a:effectLst/>
                        <a:latin typeface="Times New Roman"/>
                      </a:endParaRPr>
                    </a:p>
                  </a:txBody>
                  <a:tcPr marL="7285" marR="7285" marT="7285" marB="0" anchor="ctr"/>
                </a:tc>
                <a:tc>
                  <a:txBody>
                    <a:bodyPr/>
                    <a:lstStyle/>
                    <a:p>
                      <a:pPr algn="l" fontAlgn="ctr"/>
                      <a:r>
                        <a:rPr lang="en-GB" sz="1400" u="none" strike="noStrike" dirty="0">
                          <a:effectLst/>
                        </a:rPr>
                        <a:t>Windows Phone 7</a:t>
                      </a:r>
                      <a:endParaRPr lang="en-GB" sz="1400" b="0" i="0" u="none" strike="noStrike" dirty="0">
                        <a:solidFill>
                          <a:srgbClr val="000000"/>
                        </a:solidFill>
                        <a:effectLst/>
                        <a:latin typeface="Times New Roman"/>
                      </a:endParaRPr>
                    </a:p>
                  </a:txBody>
                  <a:tcPr marL="7285" marR="7285" marT="7285" marB="0" anchor="ctr"/>
                </a:tc>
                <a:tc>
                  <a:txBody>
                    <a:bodyPr/>
                    <a:lstStyle/>
                    <a:p>
                      <a:pPr algn="l" fontAlgn="ctr"/>
                      <a:r>
                        <a:rPr lang="en-GB" sz="1400" u="none" strike="noStrike">
                          <a:effectLst/>
                        </a:rPr>
                        <a:t>Microsoft</a:t>
                      </a:r>
                      <a:endParaRPr lang="en-GB" sz="1400" b="0" i="0" u="none" strike="noStrike">
                        <a:solidFill>
                          <a:srgbClr val="000000"/>
                        </a:solidFill>
                        <a:effectLst/>
                        <a:latin typeface="Times New Roman"/>
                      </a:endParaRPr>
                    </a:p>
                  </a:txBody>
                  <a:tcPr marL="7285" marR="7285" marT="7285" marB="0" anchor="ctr"/>
                </a:tc>
                <a:tc>
                  <a:txBody>
                    <a:bodyPr/>
                    <a:lstStyle/>
                    <a:p>
                      <a:pPr algn="l" fontAlgn="ctr"/>
                      <a:r>
                        <a:rPr lang="en-GB" sz="1400" u="none" strike="noStrike" dirty="0">
                          <a:effectLst/>
                        </a:rPr>
                        <a:t>200</a:t>
                      </a:r>
                      <a:endParaRPr lang="en-GB" sz="1400" b="0" i="0" u="none" strike="noStrike" dirty="0">
                        <a:solidFill>
                          <a:srgbClr val="000000"/>
                        </a:solidFill>
                        <a:effectLst/>
                        <a:latin typeface="Times New Roman"/>
                      </a:endParaRPr>
                    </a:p>
                  </a:txBody>
                  <a:tcPr marL="7285" marR="7285" marT="7285" marB="0" anchor="ctr"/>
                </a:tc>
              </a:tr>
              <a:tr h="183423">
                <a:tc>
                  <a:txBody>
                    <a:bodyPr/>
                    <a:lstStyle/>
                    <a:p>
                      <a:pPr algn="l" fontAlgn="ctr"/>
                      <a:r>
                        <a:rPr lang="en-GB" sz="1400" u="none" strike="noStrike" dirty="0">
                          <a:effectLst/>
                        </a:rPr>
                        <a:t>1002</a:t>
                      </a:r>
                      <a:endParaRPr lang="en-GB" sz="1400" b="0" i="0" u="none" strike="noStrike" dirty="0">
                        <a:solidFill>
                          <a:srgbClr val="000000"/>
                        </a:solidFill>
                        <a:effectLst/>
                        <a:latin typeface="Times New Roman"/>
                      </a:endParaRPr>
                    </a:p>
                  </a:txBody>
                  <a:tcPr marL="7285" marR="7285" marT="7285" marB="0" anchor="ctr"/>
                </a:tc>
                <a:tc>
                  <a:txBody>
                    <a:bodyPr/>
                    <a:lstStyle/>
                    <a:p>
                      <a:pPr algn="l" fontAlgn="ctr"/>
                      <a:r>
                        <a:rPr lang="en-GB" sz="1400" u="none" strike="noStrike" dirty="0">
                          <a:effectLst/>
                        </a:rPr>
                        <a:t>Cheese grater</a:t>
                      </a:r>
                      <a:endParaRPr lang="en-GB" sz="1400" b="0" i="0" u="none" strike="noStrike" dirty="0">
                        <a:solidFill>
                          <a:srgbClr val="000000"/>
                        </a:solidFill>
                        <a:effectLst/>
                        <a:latin typeface="Times New Roman"/>
                      </a:endParaRPr>
                    </a:p>
                  </a:txBody>
                  <a:tcPr marL="7285" marR="7285" marT="7285" marB="0" anchor="ctr"/>
                </a:tc>
                <a:tc>
                  <a:txBody>
                    <a:bodyPr/>
                    <a:lstStyle/>
                    <a:p>
                      <a:pPr algn="l" fontAlgn="ctr"/>
                      <a:r>
                        <a:rPr lang="en-GB" sz="1400" u="none" strike="noStrike" dirty="0">
                          <a:effectLst/>
                        </a:rPr>
                        <a:t>Cheese Industries</a:t>
                      </a:r>
                      <a:endParaRPr lang="en-GB" sz="1400" b="0" i="0" u="none" strike="noStrike" dirty="0">
                        <a:solidFill>
                          <a:srgbClr val="000000"/>
                        </a:solidFill>
                        <a:effectLst/>
                        <a:latin typeface="Times New Roman"/>
                      </a:endParaRPr>
                    </a:p>
                  </a:txBody>
                  <a:tcPr marL="7285" marR="7285" marT="7285" marB="0" anchor="ctr"/>
                </a:tc>
                <a:tc>
                  <a:txBody>
                    <a:bodyPr/>
                    <a:lstStyle/>
                    <a:p>
                      <a:pPr algn="l" fontAlgn="ctr"/>
                      <a:r>
                        <a:rPr lang="en-GB" sz="1400" u="none" strike="noStrike" dirty="0">
                          <a:effectLst/>
                        </a:rPr>
                        <a:t>2</a:t>
                      </a:r>
                      <a:endParaRPr lang="en-GB" sz="1400" b="0" i="0" u="none" strike="noStrike" dirty="0">
                        <a:solidFill>
                          <a:srgbClr val="000000"/>
                        </a:solidFill>
                        <a:effectLst/>
                        <a:latin typeface="Times New Roman"/>
                      </a:endParaRPr>
                    </a:p>
                  </a:txBody>
                  <a:tcPr marL="7285" marR="7285" marT="7285" marB="0" anchor="ctr"/>
                </a:tc>
              </a:tr>
              <a:tr h="183423">
                <a:tc>
                  <a:txBody>
                    <a:bodyPr/>
                    <a:lstStyle/>
                    <a:p>
                      <a:pPr algn="l" fontAlgn="ctr"/>
                      <a:r>
                        <a:rPr lang="en-GB" sz="1400" u="none" strike="noStrike" dirty="0">
                          <a:effectLst/>
                        </a:rPr>
                        <a:t>1003</a:t>
                      </a:r>
                      <a:endParaRPr lang="en-GB" sz="1400" b="0" i="0" u="none" strike="noStrike" dirty="0">
                        <a:solidFill>
                          <a:srgbClr val="000000"/>
                        </a:solidFill>
                        <a:effectLst/>
                        <a:latin typeface="Times New Roman"/>
                      </a:endParaRPr>
                    </a:p>
                  </a:txBody>
                  <a:tcPr marL="7285" marR="7285" marT="7285" marB="0" anchor="ctr"/>
                </a:tc>
                <a:tc>
                  <a:txBody>
                    <a:bodyPr/>
                    <a:lstStyle/>
                    <a:p>
                      <a:pPr algn="l" fontAlgn="ctr"/>
                      <a:r>
                        <a:rPr lang="en-GB" sz="1400" u="none" strike="noStrike">
                          <a:effectLst/>
                        </a:rPr>
                        <a:t>Boat hook</a:t>
                      </a:r>
                      <a:endParaRPr lang="en-GB" sz="1400" b="0" i="0" u="none" strike="noStrike">
                        <a:solidFill>
                          <a:srgbClr val="000000"/>
                        </a:solidFill>
                        <a:effectLst/>
                        <a:latin typeface="Times New Roman"/>
                      </a:endParaRPr>
                    </a:p>
                  </a:txBody>
                  <a:tcPr marL="7285" marR="7285" marT="7285" marB="0" anchor="ctr"/>
                </a:tc>
                <a:tc>
                  <a:txBody>
                    <a:bodyPr/>
                    <a:lstStyle/>
                    <a:p>
                      <a:pPr algn="l" fontAlgn="ctr"/>
                      <a:r>
                        <a:rPr lang="en-GB" sz="1400" u="none" strike="noStrike" dirty="0">
                          <a:effectLst/>
                        </a:rPr>
                        <a:t>John’s Dockyard</a:t>
                      </a:r>
                      <a:endParaRPr lang="en-GB" sz="1400" b="0" i="0" u="none" strike="noStrike" dirty="0">
                        <a:solidFill>
                          <a:srgbClr val="000000"/>
                        </a:solidFill>
                        <a:effectLst/>
                        <a:latin typeface="Times New Roman"/>
                      </a:endParaRPr>
                    </a:p>
                  </a:txBody>
                  <a:tcPr marL="7285" marR="7285" marT="7285" marB="0" anchor="ctr"/>
                </a:tc>
                <a:tc>
                  <a:txBody>
                    <a:bodyPr/>
                    <a:lstStyle/>
                    <a:p>
                      <a:pPr algn="l" fontAlgn="ctr"/>
                      <a:r>
                        <a:rPr lang="en-GB" sz="1400" u="none" strike="noStrike" dirty="0">
                          <a:effectLst/>
                        </a:rPr>
                        <a:t>20</a:t>
                      </a:r>
                      <a:endParaRPr lang="en-GB" sz="1400" b="0" i="0" u="none" strike="noStrike" dirty="0">
                        <a:solidFill>
                          <a:srgbClr val="000000"/>
                        </a:solidFill>
                        <a:effectLst/>
                        <a:latin typeface="Times New Roman"/>
                      </a:endParaRPr>
                    </a:p>
                  </a:txBody>
                  <a:tcPr marL="7285" marR="7285" marT="7285" marB="0"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787733401"/>
              </p:ext>
            </p:extLst>
          </p:nvPr>
        </p:nvGraphicFramePr>
        <p:xfrm>
          <a:off x="2618595" y="1121061"/>
          <a:ext cx="4346776" cy="1006491"/>
        </p:xfrm>
        <a:graphic>
          <a:graphicData uri="http://schemas.openxmlformats.org/drawingml/2006/table">
            <a:tbl>
              <a:tblPr>
                <a:tableStyleId>{5C22544A-7EE6-4342-B048-85BDC9FD1C3A}</a:tableStyleId>
              </a:tblPr>
              <a:tblGrid>
                <a:gridCol w="1086694"/>
                <a:gridCol w="623376"/>
                <a:gridCol w="1550012"/>
                <a:gridCol w="1086694"/>
              </a:tblGrid>
              <a:tr h="215325">
                <a:tc>
                  <a:txBody>
                    <a:bodyPr/>
                    <a:lstStyle/>
                    <a:p>
                      <a:pPr algn="l" fontAlgn="ctr"/>
                      <a:r>
                        <a:rPr lang="en-GB" sz="1000" b="1" u="none" strike="noStrike" dirty="0" err="1" smtClean="0">
                          <a:effectLst/>
                        </a:rPr>
                        <a:t>CustomerID</a:t>
                      </a:r>
                      <a:endParaRPr lang="en-GB" sz="1000" b="1" i="0" u="none" strike="noStrike" dirty="0">
                        <a:solidFill>
                          <a:srgbClr val="000000"/>
                        </a:solidFill>
                        <a:effectLst/>
                        <a:latin typeface="Times New Roman"/>
                      </a:endParaRPr>
                    </a:p>
                  </a:txBody>
                  <a:tcPr marL="5528" marR="5528" marT="5528" marB="0" anchor="ctr"/>
                </a:tc>
                <a:tc>
                  <a:txBody>
                    <a:bodyPr/>
                    <a:lstStyle/>
                    <a:p>
                      <a:pPr algn="l" fontAlgn="ctr"/>
                      <a:r>
                        <a:rPr lang="en-GB" sz="1000" b="1" u="none" strike="noStrike" dirty="0">
                          <a:effectLst/>
                        </a:rPr>
                        <a:t>Name</a:t>
                      </a:r>
                      <a:endParaRPr lang="en-GB" sz="1000" b="1" i="0" u="none" strike="noStrike" dirty="0">
                        <a:solidFill>
                          <a:srgbClr val="000000"/>
                        </a:solidFill>
                        <a:effectLst/>
                        <a:latin typeface="Times New Roman"/>
                      </a:endParaRPr>
                    </a:p>
                  </a:txBody>
                  <a:tcPr marL="5528" marR="5528" marT="5528" marB="0" anchor="ctr"/>
                </a:tc>
                <a:tc>
                  <a:txBody>
                    <a:bodyPr/>
                    <a:lstStyle/>
                    <a:p>
                      <a:pPr algn="l" fontAlgn="ctr"/>
                      <a:r>
                        <a:rPr lang="en-GB" sz="1000" b="1" u="none" strike="noStrike" dirty="0">
                          <a:effectLst/>
                        </a:rPr>
                        <a:t>Address</a:t>
                      </a:r>
                      <a:endParaRPr lang="en-GB" sz="1000" b="1" i="0" u="none" strike="noStrike" dirty="0">
                        <a:solidFill>
                          <a:srgbClr val="000000"/>
                        </a:solidFill>
                        <a:effectLst/>
                        <a:latin typeface="Times New Roman"/>
                      </a:endParaRPr>
                    </a:p>
                  </a:txBody>
                  <a:tcPr marL="5528" marR="5528" marT="5528" marB="0" anchor="ctr"/>
                </a:tc>
                <a:tc>
                  <a:txBody>
                    <a:bodyPr/>
                    <a:lstStyle/>
                    <a:p>
                      <a:pPr algn="l" fontAlgn="ctr"/>
                      <a:r>
                        <a:rPr lang="en-GB" sz="1000" b="1" u="none" strike="noStrike" dirty="0" err="1" smtClean="0">
                          <a:effectLst/>
                        </a:rPr>
                        <a:t>BankDetails</a:t>
                      </a:r>
                      <a:endParaRPr lang="en-GB" sz="1000" b="1" i="0" u="none" strike="noStrike" dirty="0">
                        <a:solidFill>
                          <a:srgbClr val="000000"/>
                        </a:solidFill>
                        <a:effectLst/>
                        <a:latin typeface="Times New Roman"/>
                      </a:endParaRPr>
                    </a:p>
                  </a:txBody>
                  <a:tcPr marL="5528" marR="5528" marT="5528" marB="0" anchor="ctr"/>
                </a:tc>
              </a:tr>
              <a:tr h="360516">
                <a:tc>
                  <a:txBody>
                    <a:bodyPr/>
                    <a:lstStyle/>
                    <a:p>
                      <a:pPr algn="ctr" fontAlgn="ctr"/>
                      <a:r>
                        <a:rPr lang="en-GB" sz="1100" u="none" strike="noStrike" dirty="0">
                          <a:effectLst/>
                        </a:rPr>
                        <a:t>123456</a:t>
                      </a:r>
                      <a:endParaRPr lang="en-GB" sz="1100" b="0" i="0" u="none" strike="noStrike" dirty="0">
                        <a:solidFill>
                          <a:srgbClr val="000000"/>
                        </a:solidFill>
                        <a:effectLst/>
                        <a:latin typeface="Times New Roman"/>
                      </a:endParaRPr>
                    </a:p>
                  </a:txBody>
                  <a:tcPr marL="5528" marR="5528" marT="5528" marB="0" anchor="ctr"/>
                </a:tc>
                <a:tc>
                  <a:txBody>
                    <a:bodyPr/>
                    <a:lstStyle/>
                    <a:p>
                      <a:pPr algn="l" fontAlgn="ctr"/>
                      <a:r>
                        <a:rPr lang="en-GB" sz="1100" u="none" strike="noStrike" dirty="0">
                          <a:effectLst/>
                        </a:rPr>
                        <a:t>Rob</a:t>
                      </a:r>
                      <a:endParaRPr lang="en-GB" sz="1100" b="0" i="0" u="none" strike="noStrike" dirty="0">
                        <a:solidFill>
                          <a:srgbClr val="000000"/>
                        </a:solidFill>
                        <a:effectLst/>
                        <a:latin typeface="Times New Roman"/>
                      </a:endParaRPr>
                    </a:p>
                  </a:txBody>
                  <a:tcPr marL="5528" marR="5528" marT="5528" marB="0" anchor="ctr"/>
                </a:tc>
                <a:tc>
                  <a:txBody>
                    <a:bodyPr/>
                    <a:lstStyle/>
                    <a:p>
                      <a:pPr algn="l" fontAlgn="ctr"/>
                      <a:r>
                        <a:rPr lang="en-GB" sz="1100" u="none" strike="noStrike" dirty="0">
                          <a:effectLst/>
                        </a:rPr>
                        <a:t>18 Pussycat Mews</a:t>
                      </a:r>
                      <a:endParaRPr lang="en-GB" sz="1100" b="0" i="0" u="none" strike="noStrike" dirty="0">
                        <a:solidFill>
                          <a:srgbClr val="000000"/>
                        </a:solidFill>
                        <a:effectLst/>
                        <a:latin typeface="Times New Roman"/>
                      </a:endParaRPr>
                    </a:p>
                  </a:txBody>
                  <a:tcPr marL="5528" marR="5528" marT="5528" marB="0" anchor="ctr"/>
                </a:tc>
                <a:tc>
                  <a:txBody>
                    <a:bodyPr/>
                    <a:lstStyle/>
                    <a:p>
                      <a:pPr algn="l" fontAlgn="ctr"/>
                      <a:r>
                        <a:rPr lang="en-GB" sz="1100" u="none" strike="noStrike" dirty="0">
                          <a:effectLst/>
                        </a:rPr>
                        <a:t>Nut East Bank</a:t>
                      </a:r>
                      <a:endParaRPr lang="en-GB" sz="1100" b="0" i="0" u="none" strike="noStrike" dirty="0">
                        <a:solidFill>
                          <a:srgbClr val="000000"/>
                        </a:solidFill>
                        <a:effectLst/>
                        <a:latin typeface="Times New Roman"/>
                      </a:endParaRPr>
                    </a:p>
                  </a:txBody>
                  <a:tcPr marL="5528" marR="5528" marT="5528" marB="0" anchor="ctr"/>
                </a:tc>
              </a:tr>
              <a:tr h="215325">
                <a:tc>
                  <a:txBody>
                    <a:bodyPr/>
                    <a:lstStyle/>
                    <a:p>
                      <a:pPr algn="ctr" fontAlgn="ctr"/>
                      <a:r>
                        <a:rPr lang="en-GB" sz="1100" u="none" strike="noStrike" dirty="0">
                          <a:effectLst/>
                        </a:rPr>
                        <a:t>654322</a:t>
                      </a:r>
                      <a:endParaRPr lang="en-GB" sz="1100" b="0" i="0" u="none" strike="noStrike" dirty="0">
                        <a:solidFill>
                          <a:srgbClr val="000000"/>
                        </a:solidFill>
                        <a:effectLst/>
                        <a:latin typeface="Times New Roman"/>
                      </a:endParaRPr>
                    </a:p>
                  </a:txBody>
                  <a:tcPr marL="5528" marR="5528" marT="5528" marB="0" anchor="ctr"/>
                </a:tc>
                <a:tc>
                  <a:txBody>
                    <a:bodyPr/>
                    <a:lstStyle/>
                    <a:p>
                      <a:pPr algn="l" fontAlgn="ctr"/>
                      <a:r>
                        <a:rPr lang="en-GB" sz="1100" u="none" strike="noStrike" dirty="0">
                          <a:effectLst/>
                        </a:rPr>
                        <a:t>Jim</a:t>
                      </a:r>
                      <a:endParaRPr lang="en-GB" sz="1100" b="0" i="0" u="none" strike="noStrike" dirty="0">
                        <a:solidFill>
                          <a:srgbClr val="000000"/>
                        </a:solidFill>
                        <a:effectLst/>
                        <a:latin typeface="Times New Roman"/>
                      </a:endParaRPr>
                    </a:p>
                  </a:txBody>
                  <a:tcPr marL="5528" marR="5528" marT="5528" marB="0" anchor="ctr"/>
                </a:tc>
                <a:tc>
                  <a:txBody>
                    <a:bodyPr/>
                    <a:lstStyle/>
                    <a:p>
                      <a:pPr algn="l" fontAlgn="ctr"/>
                      <a:r>
                        <a:rPr lang="en-GB" sz="1100" u="none" strike="noStrike" dirty="0">
                          <a:effectLst/>
                        </a:rPr>
                        <a:t>10 Motor Drive</a:t>
                      </a:r>
                      <a:endParaRPr lang="en-GB" sz="1100" b="0" i="0" u="none" strike="noStrike" dirty="0">
                        <a:solidFill>
                          <a:srgbClr val="000000"/>
                        </a:solidFill>
                        <a:effectLst/>
                        <a:latin typeface="Times New Roman"/>
                      </a:endParaRPr>
                    </a:p>
                  </a:txBody>
                  <a:tcPr marL="5528" marR="5528" marT="5528" marB="0" anchor="ctr"/>
                </a:tc>
                <a:tc>
                  <a:txBody>
                    <a:bodyPr/>
                    <a:lstStyle/>
                    <a:p>
                      <a:pPr algn="l" fontAlgn="ctr"/>
                      <a:r>
                        <a:rPr lang="en-GB" sz="1100" u="none" strike="noStrike" dirty="0">
                          <a:effectLst/>
                        </a:rPr>
                        <a:t>Big Fall Bank</a:t>
                      </a:r>
                      <a:endParaRPr lang="en-GB" sz="1100" b="0" i="0" u="none" strike="noStrike" dirty="0">
                        <a:solidFill>
                          <a:srgbClr val="000000"/>
                        </a:solidFill>
                        <a:effectLst/>
                        <a:latin typeface="Times New Roman"/>
                      </a:endParaRPr>
                    </a:p>
                  </a:txBody>
                  <a:tcPr marL="5528" marR="5528" marT="5528" marB="0" anchor="ctr"/>
                </a:tc>
              </a:tr>
              <a:tr h="215325">
                <a:tc>
                  <a:txBody>
                    <a:bodyPr/>
                    <a:lstStyle/>
                    <a:p>
                      <a:pPr algn="ctr" fontAlgn="ctr"/>
                      <a:r>
                        <a:rPr lang="en-GB" sz="1100" u="none" strike="noStrike" dirty="0">
                          <a:effectLst/>
                        </a:rPr>
                        <a:t>111111</a:t>
                      </a:r>
                      <a:endParaRPr lang="en-GB" sz="1100" b="0" i="0" u="none" strike="noStrike" dirty="0">
                        <a:solidFill>
                          <a:srgbClr val="000000"/>
                        </a:solidFill>
                        <a:effectLst/>
                        <a:latin typeface="Times New Roman"/>
                      </a:endParaRPr>
                    </a:p>
                  </a:txBody>
                  <a:tcPr marL="5528" marR="5528" marT="5528" marB="0" anchor="ctr"/>
                </a:tc>
                <a:tc>
                  <a:txBody>
                    <a:bodyPr/>
                    <a:lstStyle/>
                    <a:p>
                      <a:pPr algn="l" fontAlgn="ctr"/>
                      <a:r>
                        <a:rPr lang="en-GB" sz="1100" u="none" strike="noStrike" dirty="0">
                          <a:effectLst/>
                        </a:rPr>
                        <a:t>Ethel</a:t>
                      </a:r>
                      <a:endParaRPr lang="en-GB" sz="1100" b="0" i="0" u="none" strike="noStrike" dirty="0">
                        <a:solidFill>
                          <a:srgbClr val="000000"/>
                        </a:solidFill>
                        <a:effectLst/>
                        <a:latin typeface="Times New Roman"/>
                      </a:endParaRPr>
                    </a:p>
                  </a:txBody>
                  <a:tcPr marL="5528" marR="5528" marT="5528" marB="0" anchor="ctr"/>
                </a:tc>
                <a:tc>
                  <a:txBody>
                    <a:bodyPr/>
                    <a:lstStyle/>
                    <a:p>
                      <a:pPr algn="l" fontAlgn="ctr"/>
                      <a:r>
                        <a:rPr lang="en-GB" sz="1100" u="none" strike="noStrike" dirty="0">
                          <a:effectLst/>
                        </a:rPr>
                        <a:t>4 Funny Address</a:t>
                      </a:r>
                      <a:endParaRPr lang="en-GB" sz="1100" b="0" i="0" u="none" strike="noStrike" dirty="0">
                        <a:solidFill>
                          <a:srgbClr val="000000"/>
                        </a:solidFill>
                        <a:effectLst/>
                        <a:latin typeface="Times New Roman"/>
                      </a:endParaRPr>
                    </a:p>
                  </a:txBody>
                  <a:tcPr marL="5528" marR="5528" marT="5528" marB="0" anchor="ctr"/>
                </a:tc>
                <a:tc>
                  <a:txBody>
                    <a:bodyPr/>
                    <a:lstStyle/>
                    <a:p>
                      <a:pPr algn="l" fontAlgn="ctr"/>
                      <a:r>
                        <a:rPr lang="en-GB" sz="1100" u="none" strike="noStrike" dirty="0">
                          <a:effectLst/>
                        </a:rPr>
                        <a:t>Strange bank</a:t>
                      </a:r>
                      <a:endParaRPr lang="en-GB" sz="1100" b="0" i="0" u="none" strike="noStrike" dirty="0">
                        <a:solidFill>
                          <a:srgbClr val="000000"/>
                        </a:solidFill>
                        <a:effectLst/>
                        <a:latin typeface="Times New Roman"/>
                      </a:endParaRPr>
                    </a:p>
                  </a:txBody>
                  <a:tcPr marL="5528" marR="5528" marT="5528" marB="0" anchor="ctr"/>
                </a:tc>
              </a:tr>
            </a:tbl>
          </a:graphicData>
        </a:graphic>
      </p:graphicFrame>
    </p:spTree>
    <p:extLst>
      <p:ext uri="{BB962C8B-B14F-4D97-AF65-F5344CB8AC3E}">
        <p14:creationId xmlns:p14="http://schemas.microsoft.com/office/powerpoint/2010/main" val="843155524"/>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Создание связей в классах</a:t>
            </a:r>
            <a:endParaRPr lang="en-GB" dirty="0"/>
          </a:p>
        </p:txBody>
      </p:sp>
      <p:sp>
        <p:nvSpPr>
          <p:cNvPr id="3" name="Content Placeholder 2"/>
          <p:cNvSpPr>
            <a:spLocks noGrp="1"/>
          </p:cNvSpPr>
          <p:nvPr>
            <p:ph idx="1"/>
          </p:nvPr>
        </p:nvSpPr>
        <p:spPr>
          <a:xfrm>
            <a:off x="380770" y="3991429"/>
            <a:ext cx="8363938" cy="2105192"/>
          </a:xfrm>
        </p:spPr>
        <p:txBody>
          <a:bodyPr/>
          <a:lstStyle/>
          <a:p>
            <a:r>
              <a:rPr lang="ru-RU" dirty="0"/>
              <a:t>В</a:t>
            </a:r>
            <a:r>
              <a:rPr lang="en-GB" dirty="0" smtClean="0"/>
              <a:t> C# </a:t>
            </a:r>
            <a:r>
              <a:rPr lang="ru-RU" dirty="0" smtClean="0"/>
              <a:t>можно создавать связи между классами</a:t>
            </a:r>
            <a:endParaRPr lang="en-GB" dirty="0" smtClean="0"/>
          </a:p>
          <a:p>
            <a:r>
              <a:rPr lang="ru-RU" dirty="0" smtClean="0"/>
              <a:t>Класс</a:t>
            </a:r>
            <a:r>
              <a:rPr lang="en-GB" dirty="0" smtClean="0"/>
              <a:t> </a:t>
            </a:r>
            <a:r>
              <a:rPr lang="en-GB" dirty="0" smtClean="0">
                <a:latin typeface="Consolas" pitchFamily="49" charset="0"/>
                <a:cs typeface="Consolas" pitchFamily="49" charset="0"/>
              </a:rPr>
              <a:t>Order</a:t>
            </a:r>
            <a:r>
              <a:rPr lang="en-GB" dirty="0" smtClean="0"/>
              <a:t> </a:t>
            </a:r>
            <a:r>
              <a:rPr lang="ru-RU" dirty="0" smtClean="0"/>
              <a:t>содержит ссылки на классы </a:t>
            </a:r>
            <a:r>
              <a:rPr lang="en-GB" dirty="0" smtClean="0">
                <a:latin typeface="Consolas" pitchFamily="49" charset="0"/>
                <a:cs typeface="Consolas" pitchFamily="49" charset="0"/>
              </a:rPr>
              <a:t>Customer</a:t>
            </a:r>
            <a:r>
              <a:rPr lang="en-GB" dirty="0" smtClean="0"/>
              <a:t> </a:t>
            </a:r>
            <a:r>
              <a:rPr lang="ru-RU" dirty="0" smtClean="0"/>
              <a:t>и</a:t>
            </a:r>
            <a:r>
              <a:rPr lang="en-GB" dirty="0" smtClean="0"/>
              <a:t> </a:t>
            </a:r>
            <a:r>
              <a:rPr lang="en-GB" dirty="0" smtClean="0">
                <a:latin typeface="Consolas" pitchFamily="49" charset="0"/>
                <a:cs typeface="Consolas" pitchFamily="49" charset="0"/>
              </a:rPr>
              <a:t>Product</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55</a:t>
            </a:fld>
            <a:endParaRPr lang="en-US" dirty="0"/>
          </a:p>
        </p:txBody>
      </p:sp>
      <p:sp>
        <p:nvSpPr>
          <p:cNvPr id="5" name="Rectangle 4"/>
          <p:cNvSpPr>
            <a:spLocks noChangeArrowheads="1"/>
          </p:cNvSpPr>
          <p:nvPr/>
        </p:nvSpPr>
        <p:spPr bwMode="invGray">
          <a:xfrm>
            <a:off x="494253" y="1146629"/>
            <a:ext cx="8105775" cy="2525485"/>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pPr>
              <a:spcBef>
                <a:spcPts val="575"/>
              </a:spcBef>
              <a:spcAft>
                <a:spcPts val="200"/>
              </a:spcAft>
              <a:tabLst>
                <a:tab pos="2430780" algn="l"/>
                <a:tab pos="2790825" algn="l"/>
              </a:tabLst>
            </a:pPr>
            <a:r>
              <a:rPr lang="en-GB" sz="2000" dirty="0">
                <a:solidFill>
                  <a:srgbClr val="0000FF"/>
                </a:solidFill>
                <a:latin typeface="Consolas"/>
                <a:ea typeface="Times New Roman"/>
              </a:rPr>
              <a:t>public</a:t>
            </a:r>
            <a:r>
              <a:rPr lang="en-GB" sz="2000" dirty="0">
                <a:solidFill>
                  <a:srgbClr val="000000"/>
                </a:solidFill>
                <a:latin typeface="Consolas"/>
                <a:ea typeface="Times New Roman"/>
              </a:rPr>
              <a:t> </a:t>
            </a:r>
            <a:r>
              <a:rPr lang="en-GB" sz="2000" dirty="0">
                <a:solidFill>
                  <a:srgbClr val="0000FF"/>
                </a:solidFill>
                <a:latin typeface="Consolas"/>
                <a:ea typeface="Times New Roman"/>
              </a:rPr>
              <a:t>class</a:t>
            </a:r>
            <a:r>
              <a:rPr lang="en-GB" sz="2000" dirty="0">
                <a:solidFill>
                  <a:srgbClr val="000000"/>
                </a:solidFill>
                <a:latin typeface="Consolas"/>
                <a:ea typeface="Times New Roman"/>
              </a:rPr>
              <a:t> </a:t>
            </a:r>
            <a:r>
              <a:rPr lang="en-GB" sz="2000" dirty="0">
                <a:solidFill>
                  <a:srgbClr val="2B91AF"/>
                </a:solidFill>
                <a:latin typeface="Consolas"/>
                <a:ea typeface="Times New Roman"/>
              </a:rPr>
              <a:t>Order</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a:solidFill>
                  <a:srgbClr val="0000FF"/>
                </a:solidFill>
                <a:latin typeface="Consolas"/>
                <a:ea typeface="Times New Roman"/>
              </a:rPr>
              <a:t>public</a:t>
            </a:r>
            <a:r>
              <a:rPr lang="en-GB" sz="2000" dirty="0">
                <a:solidFill>
                  <a:srgbClr val="000000"/>
                </a:solidFill>
                <a:latin typeface="Consolas"/>
                <a:ea typeface="Times New Roman"/>
              </a:rPr>
              <a:t> </a:t>
            </a:r>
            <a:r>
              <a:rPr lang="en-GB" sz="2000" dirty="0" err="1">
                <a:solidFill>
                  <a:srgbClr val="2B91AF"/>
                </a:solidFill>
                <a:latin typeface="Consolas"/>
                <a:ea typeface="Times New Roman"/>
              </a:rPr>
              <a:t>DateTime</a:t>
            </a:r>
            <a:r>
              <a:rPr lang="en-GB" sz="2000" dirty="0">
                <a:solidFill>
                  <a:srgbClr val="000000"/>
                </a:solidFill>
                <a:latin typeface="Consolas"/>
                <a:ea typeface="Times New Roman"/>
              </a:rPr>
              <a:t> </a:t>
            </a:r>
            <a:r>
              <a:rPr lang="en-GB" sz="2000" dirty="0" err="1">
                <a:solidFill>
                  <a:srgbClr val="000000"/>
                </a:solidFill>
                <a:latin typeface="Consolas"/>
                <a:ea typeface="Times New Roman"/>
              </a:rPr>
              <a:t>OrderDate</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a:solidFill>
                  <a:srgbClr val="0000FF"/>
                </a:solidFill>
                <a:latin typeface="Consolas"/>
                <a:ea typeface="Times New Roman"/>
              </a:rPr>
              <a:t>public</a:t>
            </a:r>
            <a:r>
              <a:rPr lang="en-GB" sz="2000" dirty="0">
                <a:solidFill>
                  <a:srgbClr val="000000"/>
                </a:solidFill>
                <a:latin typeface="Consolas"/>
                <a:ea typeface="Times New Roman"/>
              </a:rPr>
              <a:t> </a:t>
            </a:r>
            <a:r>
              <a:rPr lang="en-GB" sz="2000" dirty="0" err="1">
                <a:solidFill>
                  <a:srgbClr val="0000FF"/>
                </a:solidFill>
                <a:latin typeface="Consolas"/>
                <a:ea typeface="Times New Roman"/>
              </a:rPr>
              <a:t>int</a:t>
            </a:r>
            <a:r>
              <a:rPr lang="en-GB" sz="2000" dirty="0">
                <a:solidFill>
                  <a:srgbClr val="000000"/>
                </a:solidFill>
                <a:latin typeface="Consolas"/>
                <a:ea typeface="Times New Roman"/>
              </a:rPr>
              <a:t> Quantity;</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a:solidFill>
                  <a:srgbClr val="0000FF"/>
                </a:solidFill>
                <a:latin typeface="Consolas"/>
                <a:ea typeface="Times New Roman"/>
              </a:rPr>
              <a:t>public</a:t>
            </a:r>
            <a:r>
              <a:rPr lang="en-GB" sz="2000" dirty="0">
                <a:solidFill>
                  <a:srgbClr val="000000"/>
                </a:solidFill>
                <a:latin typeface="Consolas"/>
                <a:ea typeface="Times New Roman"/>
              </a:rPr>
              <a:t> </a:t>
            </a:r>
            <a:r>
              <a:rPr lang="en-GB" sz="2000" dirty="0">
                <a:solidFill>
                  <a:srgbClr val="2B91AF"/>
                </a:solidFill>
                <a:latin typeface="Consolas"/>
                <a:ea typeface="Times New Roman"/>
              </a:rPr>
              <a:t>Customer</a:t>
            </a:r>
            <a:r>
              <a:rPr lang="en-GB" sz="2000" dirty="0">
                <a:solidFill>
                  <a:srgbClr val="000000"/>
                </a:solidFill>
                <a:latin typeface="Consolas"/>
                <a:ea typeface="Times New Roman"/>
              </a:rPr>
              <a:t> </a:t>
            </a:r>
            <a:r>
              <a:rPr lang="en-GB" sz="2000" dirty="0" err="1">
                <a:solidFill>
                  <a:srgbClr val="000000"/>
                </a:solidFill>
                <a:latin typeface="Consolas"/>
                <a:ea typeface="Times New Roman"/>
              </a:rPr>
              <a:t>OrderCustomer</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a:solidFill>
                  <a:srgbClr val="0000FF"/>
                </a:solidFill>
                <a:latin typeface="Consolas"/>
                <a:ea typeface="Times New Roman"/>
              </a:rPr>
              <a:t>public</a:t>
            </a:r>
            <a:r>
              <a:rPr lang="en-GB" sz="2000" dirty="0">
                <a:solidFill>
                  <a:srgbClr val="000000"/>
                </a:solidFill>
                <a:latin typeface="Consolas"/>
                <a:ea typeface="Times New Roman"/>
              </a:rPr>
              <a:t> </a:t>
            </a:r>
            <a:r>
              <a:rPr lang="en-GB" sz="2000" dirty="0">
                <a:solidFill>
                  <a:srgbClr val="2B91AF"/>
                </a:solidFill>
                <a:latin typeface="Consolas"/>
                <a:ea typeface="Times New Roman"/>
              </a:rPr>
              <a:t>Product</a:t>
            </a:r>
            <a:r>
              <a:rPr lang="en-GB" sz="2000" dirty="0">
                <a:solidFill>
                  <a:srgbClr val="000000"/>
                </a:solidFill>
                <a:latin typeface="Consolas"/>
                <a:ea typeface="Times New Roman"/>
              </a:rPr>
              <a:t> </a:t>
            </a:r>
            <a:r>
              <a:rPr lang="en-GB" sz="2000" dirty="0" err="1">
                <a:solidFill>
                  <a:srgbClr val="000000"/>
                </a:solidFill>
                <a:latin typeface="Consolas"/>
                <a:ea typeface="Times New Roman"/>
              </a:rPr>
              <a:t>OrderProduct</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a:t>
            </a:r>
          </a:p>
          <a:p>
            <a:endParaRPr lang="en-GB" sz="2000" dirty="0">
              <a:solidFill>
                <a:srgbClr val="000000"/>
              </a:solidFill>
              <a:latin typeface="Consolas" pitchFamily="49" charset="0"/>
              <a:cs typeface="Consolas" pitchFamily="49" charset="0"/>
            </a:endParaRPr>
          </a:p>
        </p:txBody>
      </p:sp>
    </p:spTree>
    <p:extLst>
      <p:ext uri="{BB962C8B-B14F-4D97-AF65-F5344CB8AC3E}">
        <p14:creationId xmlns:p14="http://schemas.microsoft.com/office/powerpoint/2010/main" val="2332128920"/>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398749"/>
            <a:ext cx="8363938" cy="664797"/>
          </a:xfrm>
        </p:spPr>
        <p:txBody>
          <a:bodyPr/>
          <a:lstStyle/>
          <a:p>
            <a:r>
              <a:rPr lang="ru-RU" dirty="0" smtClean="0"/>
              <a:t>Связь строк таблиц</a:t>
            </a:r>
            <a:endParaRPr lang="en-GB" dirty="0"/>
          </a:p>
        </p:txBody>
      </p:sp>
      <p:sp>
        <p:nvSpPr>
          <p:cNvPr id="3" name="Content Placeholder 2"/>
          <p:cNvSpPr>
            <a:spLocks noGrp="1"/>
          </p:cNvSpPr>
          <p:nvPr>
            <p:ph idx="1"/>
          </p:nvPr>
        </p:nvSpPr>
        <p:spPr>
          <a:xfrm>
            <a:off x="380770" y="4968000"/>
            <a:ext cx="8363938" cy="997196"/>
          </a:xfrm>
        </p:spPr>
        <p:txBody>
          <a:bodyPr/>
          <a:lstStyle/>
          <a:p>
            <a:r>
              <a:rPr lang="ru-RU" dirty="0" smtClean="0"/>
              <a:t>Выделенные строки связаны по значениям их идентификаторов</a:t>
            </a:r>
          </a:p>
        </p:txBody>
      </p:sp>
      <p:sp>
        <p:nvSpPr>
          <p:cNvPr id="4" name="Slide Number Placeholder 3"/>
          <p:cNvSpPr>
            <a:spLocks noGrp="1"/>
          </p:cNvSpPr>
          <p:nvPr>
            <p:ph type="sldNum" sz="quarter" idx="10"/>
          </p:nvPr>
        </p:nvSpPr>
        <p:spPr/>
        <p:txBody>
          <a:bodyPr/>
          <a:lstStyle/>
          <a:p>
            <a:fld id="{271031BA-9959-4FE2-909F-37D65262A7B4}" type="slidenum">
              <a:rPr lang="en-US" smtClean="0"/>
              <a:pPr/>
              <a:t>56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909424108"/>
              </p:ext>
            </p:extLst>
          </p:nvPr>
        </p:nvGraphicFramePr>
        <p:xfrm>
          <a:off x="409901" y="2521467"/>
          <a:ext cx="5882292" cy="844682"/>
        </p:xfrm>
        <a:graphic>
          <a:graphicData uri="http://schemas.openxmlformats.org/drawingml/2006/table">
            <a:tbl>
              <a:tblPr>
                <a:tableStyleId>{21E4AEA4-8DFA-4A89-87EB-49C32662AFE0}</a:tableStyleId>
              </a:tblPr>
              <a:tblGrid>
                <a:gridCol w="980382"/>
                <a:gridCol w="980382"/>
                <a:gridCol w="980382"/>
                <a:gridCol w="980382"/>
                <a:gridCol w="980382"/>
                <a:gridCol w="980382"/>
              </a:tblGrid>
              <a:tr h="230561">
                <a:tc>
                  <a:txBody>
                    <a:bodyPr/>
                    <a:lstStyle/>
                    <a:p>
                      <a:pPr algn="l" fontAlgn="ctr"/>
                      <a:r>
                        <a:rPr lang="en-GB" sz="1200" u="none" strike="noStrike" dirty="0">
                          <a:effectLst/>
                        </a:rPr>
                        <a:t>Order ID</a:t>
                      </a:r>
                      <a:endParaRPr lang="en-GB" sz="1200" b="1" i="0" u="none" strike="noStrike" dirty="0">
                        <a:solidFill>
                          <a:srgbClr val="000000"/>
                        </a:solidFill>
                        <a:effectLst/>
                        <a:latin typeface="Times New Roman"/>
                      </a:endParaRPr>
                    </a:p>
                  </a:txBody>
                  <a:tcPr marL="6587" marR="6587" marT="6587" marB="0" anchor="ctr"/>
                </a:tc>
                <a:tc>
                  <a:txBody>
                    <a:bodyPr/>
                    <a:lstStyle/>
                    <a:p>
                      <a:pPr algn="l" fontAlgn="ctr"/>
                      <a:r>
                        <a:rPr lang="en-GB" sz="1200" u="none" strike="noStrike" dirty="0">
                          <a:effectLst/>
                        </a:rPr>
                        <a:t>Customer ID</a:t>
                      </a:r>
                      <a:endParaRPr lang="en-GB" sz="1200" b="1" i="0" u="none" strike="noStrike" dirty="0">
                        <a:solidFill>
                          <a:srgbClr val="000000"/>
                        </a:solidFill>
                        <a:effectLst/>
                        <a:latin typeface="Times New Roman"/>
                      </a:endParaRPr>
                    </a:p>
                  </a:txBody>
                  <a:tcPr marL="6587" marR="6587" marT="6587" marB="0" anchor="ctr"/>
                </a:tc>
                <a:tc>
                  <a:txBody>
                    <a:bodyPr/>
                    <a:lstStyle/>
                    <a:p>
                      <a:pPr algn="l" fontAlgn="ctr"/>
                      <a:r>
                        <a:rPr lang="en-GB" sz="1200" u="none" strike="noStrike" dirty="0">
                          <a:effectLst/>
                        </a:rPr>
                        <a:t>Product ID</a:t>
                      </a:r>
                      <a:endParaRPr lang="en-GB" sz="1200" b="1" i="0" u="none" strike="noStrike" dirty="0">
                        <a:solidFill>
                          <a:srgbClr val="000000"/>
                        </a:solidFill>
                        <a:effectLst/>
                        <a:latin typeface="Times New Roman"/>
                      </a:endParaRPr>
                    </a:p>
                  </a:txBody>
                  <a:tcPr marL="6587" marR="6587" marT="6587" marB="0" anchor="ctr"/>
                </a:tc>
                <a:tc>
                  <a:txBody>
                    <a:bodyPr/>
                    <a:lstStyle/>
                    <a:p>
                      <a:pPr algn="l" fontAlgn="ctr"/>
                      <a:r>
                        <a:rPr lang="en-GB" sz="1200" u="none" strike="noStrike" dirty="0">
                          <a:effectLst/>
                        </a:rPr>
                        <a:t>Quantity</a:t>
                      </a:r>
                      <a:endParaRPr lang="en-GB" sz="1200" b="1" i="0" u="none" strike="noStrike" dirty="0">
                        <a:solidFill>
                          <a:srgbClr val="000000"/>
                        </a:solidFill>
                        <a:effectLst/>
                        <a:latin typeface="Times New Roman"/>
                      </a:endParaRPr>
                    </a:p>
                  </a:txBody>
                  <a:tcPr marL="6587" marR="6587" marT="6587" marB="0" anchor="ctr"/>
                </a:tc>
                <a:tc>
                  <a:txBody>
                    <a:bodyPr/>
                    <a:lstStyle/>
                    <a:p>
                      <a:pPr algn="l" fontAlgn="ctr"/>
                      <a:r>
                        <a:rPr lang="en-GB" sz="1200" u="none" strike="noStrike" dirty="0">
                          <a:effectLst/>
                        </a:rPr>
                        <a:t>Order Date</a:t>
                      </a:r>
                      <a:endParaRPr lang="en-GB" sz="1200" b="1" i="0" u="none" strike="noStrike" dirty="0">
                        <a:solidFill>
                          <a:srgbClr val="000000"/>
                        </a:solidFill>
                        <a:effectLst/>
                        <a:latin typeface="Times New Roman"/>
                      </a:endParaRPr>
                    </a:p>
                  </a:txBody>
                  <a:tcPr marL="6587" marR="6587" marT="6587" marB="0" anchor="ctr"/>
                </a:tc>
                <a:tc>
                  <a:txBody>
                    <a:bodyPr/>
                    <a:lstStyle/>
                    <a:p>
                      <a:pPr algn="l" fontAlgn="ctr"/>
                      <a:r>
                        <a:rPr lang="en-GB" sz="1200" u="none" strike="noStrike" dirty="0">
                          <a:effectLst/>
                        </a:rPr>
                        <a:t>Status</a:t>
                      </a:r>
                      <a:endParaRPr lang="en-GB" sz="1200" b="1" i="0" u="none" strike="noStrike" dirty="0">
                        <a:solidFill>
                          <a:srgbClr val="000000"/>
                        </a:solidFill>
                        <a:effectLst/>
                        <a:latin typeface="Times New Roman"/>
                      </a:endParaRPr>
                    </a:p>
                  </a:txBody>
                  <a:tcPr marL="6587" marR="6587" marT="6587" marB="0" anchor="ctr"/>
                </a:tc>
              </a:tr>
              <a:tr h="197353">
                <a:tc>
                  <a:txBody>
                    <a:bodyPr/>
                    <a:lstStyle/>
                    <a:p>
                      <a:pPr algn="r" fontAlgn="ctr"/>
                      <a:r>
                        <a:rPr lang="en-GB" sz="1300" u="none" strike="noStrike" dirty="0">
                          <a:effectLst/>
                        </a:rPr>
                        <a:t>1</a:t>
                      </a:r>
                      <a:endParaRPr lang="en-GB" sz="1300" b="0" i="0" u="none" strike="noStrike" dirty="0">
                        <a:solidFill>
                          <a:srgbClr val="000000"/>
                        </a:solidFill>
                        <a:effectLst/>
                        <a:latin typeface="Times New Roman"/>
                      </a:endParaRPr>
                    </a:p>
                  </a:txBody>
                  <a:tcPr marL="6587" marR="6587" marT="6587" marB="0" anchor="ctr"/>
                </a:tc>
                <a:tc>
                  <a:txBody>
                    <a:bodyPr/>
                    <a:lstStyle/>
                    <a:p>
                      <a:pPr algn="r" fontAlgn="ctr"/>
                      <a:r>
                        <a:rPr lang="en-GB" sz="1300" u="none" strike="noStrike" dirty="0">
                          <a:effectLst/>
                        </a:rPr>
                        <a:t>123456</a:t>
                      </a:r>
                      <a:endParaRPr lang="en-GB" sz="1300" b="0" i="0" u="none" strike="noStrike" dirty="0">
                        <a:solidFill>
                          <a:srgbClr val="000000"/>
                        </a:solidFill>
                        <a:effectLst/>
                        <a:latin typeface="Times New Roman"/>
                      </a:endParaRPr>
                    </a:p>
                  </a:txBody>
                  <a:tcPr marL="6587" marR="6587" marT="6587" marB="0" anchor="ctr"/>
                </a:tc>
                <a:tc>
                  <a:txBody>
                    <a:bodyPr/>
                    <a:lstStyle/>
                    <a:p>
                      <a:pPr algn="r" fontAlgn="ctr"/>
                      <a:r>
                        <a:rPr lang="en-GB" sz="1300" u="none" strike="noStrike" dirty="0">
                          <a:effectLst/>
                        </a:rPr>
                        <a:t>1001</a:t>
                      </a:r>
                      <a:endParaRPr lang="en-GB" sz="1300" b="0" i="0" u="none" strike="noStrike" dirty="0">
                        <a:solidFill>
                          <a:srgbClr val="000000"/>
                        </a:solidFill>
                        <a:effectLst/>
                        <a:latin typeface="Times New Roman"/>
                      </a:endParaRPr>
                    </a:p>
                  </a:txBody>
                  <a:tcPr marL="6587" marR="6587" marT="6587" marB="0" anchor="ctr"/>
                </a:tc>
                <a:tc>
                  <a:txBody>
                    <a:bodyPr/>
                    <a:lstStyle/>
                    <a:p>
                      <a:pPr algn="r" fontAlgn="ctr"/>
                      <a:r>
                        <a:rPr lang="en-GB" sz="1300" u="none" strike="noStrike" dirty="0">
                          <a:effectLst/>
                        </a:rPr>
                        <a:t>1</a:t>
                      </a:r>
                      <a:endParaRPr lang="en-GB" sz="1300" b="0" i="0" u="none" strike="noStrike" dirty="0">
                        <a:solidFill>
                          <a:srgbClr val="000000"/>
                        </a:solidFill>
                        <a:effectLst/>
                        <a:latin typeface="Times New Roman"/>
                      </a:endParaRPr>
                    </a:p>
                  </a:txBody>
                  <a:tcPr marL="6587" marR="6587" marT="6587" marB="0" anchor="ctr"/>
                </a:tc>
                <a:tc>
                  <a:txBody>
                    <a:bodyPr/>
                    <a:lstStyle/>
                    <a:p>
                      <a:pPr algn="r" fontAlgn="ctr"/>
                      <a:r>
                        <a:rPr lang="en-GB" sz="1300" u="none" strike="noStrike" dirty="0">
                          <a:effectLst/>
                        </a:rPr>
                        <a:t>21/10/2010</a:t>
                      </a:r>
                      <a:endParaRPr lang="en-GB" sz="1300" b="0" i="0" u="none" strike="noStrike" dirty="0">
                        <a:solidFill>
                          <a:srgbClr val="000000"/>
                        </a:solidFill>
                        <a:effectLst/>
                        <a:latin typeface="Times New Roman"/>
                      </a:endParaRPr>
                    </a:p>
                  </a:txBody>
                  <a:tcPr marL="6587" marR="6587" marT="6587" marB="0" anchor="ctr"/>
                </a:tc>
                <a:tc>
                  <a:txBody>
                    <a:bodyPr/>
                    <a:lstStyle/>
                    <a:p>
                      <a:pPr algn="l" fontAlgn="ctr"/>
                      <a:r>
                        <a:rPr lang="en-GB" sz="1300" u="none" strike="noStrike">
                          <a:effectLst/>
                        </a:rPr>
                        <a:t>Shipped</a:t>
                      </a:r>
                      <a:endParaRPr lang="en-GB" sz="1300" b="0" i="0" u="none" strike="noStrike">
                        <a:solidFill>
                          <a:srgbClr val="000000"/>
                        </a:solidFill>
                        <a:effectLst/>
                        <a:latin typeface="Times New Roman"/>
                      </a:endParaRPr>
                    </a:p>
                  </a:txBody>
                  <a:tcPr marL="6587" marR="6587" marT="6587" marB="0" anchor="ctr"/>
                </a:tc>
              </a:tr>
              <a:tr h="197353">
                <a:tc>
                  <a:txBody>
                    <a:bodyPr/>
                    <a:lstStyle/>
                    <a:p>
                      <a:pPr algn="r" fontAlgn="ctr"/>
                      <a:r>
                        <a:rPr lang="en-GB" sz="1300" u="none" strike="noStrike" dirty="0">
                          <a:effectLst/>
                        </a:rPr>
                        <a:t>2</a:t>
                      </a:r>
                      <a:endParaRPr lang="en-GB" sz="1300" b="0" i="0" u="none" strike="noStrike" dirty="0">
                        <a:solidFill>
                          <a:srgbClr val="000000"/>
                        </a:solidFill>
                        <a:effectLst/>
                        <a:latin typeface="Times New Roman"/>
                      </a:endParaRPr>
                    </a:p>
                  </a:txBody>
                  <a:tcPr marL="6587" marR="6587" marT="6587" marB="0" anchor="ctr">
                    <a:solidFill>
                      <a:schemeClr val="tx2"/>
                    </a:solidFill>
                  </a:tcPr>
                </a:tc>
                <a:tc>
                  <a:txBody>
                    <a:bodyPr/>
                    <a:lstStyle/>
                    <a:p>
                      <a:pPr algn="r" fontAlgn="ctr"/>
                      <a:r>
                        <a:rPr lang="en-GB" sz="1300" u="none" strike="noStrike" dirty="0">
                          <a:effectLst/>
                        </a:rPr>
                        <a:t>111111</a:t>
                      </a:r>
                      <a:endParaRPr lang="en-GB" sz="1300" b="0" i="0" u="none" strike="noStrike" dirty="0">
                        <a:solidFill>
                          <a:srgbClr val="000000"/>
                        </a:solidFill>
                        <a:effectLst/>
                        <a:latin typeface="Times New Roman"/>
                      </a:endParaRPr>
                    </a:p>
                  </a:txBody>
                  <a:tcPr marL="6587" marR="6587" marT="6587" marB="0" anchor="ctr">
                    <a:solidFill>
                      <a:schemeClr val="tx2"/>
                    </a:solidFill>
                  </a:tcPr>
                </a:tc>
                <a:tc>
                  <a:txBody>
                    <a:bodyPr/>
                    <a:lstStyle/>
                    <a:p>
                      <a:pPr algn="r" fontAlgn="ctr"/>
                      <a:r>
                        <a:rPr lang="en-GB" sz="1300" u="none" strike="noStrike" dirty="0">
                          <a:effectLst/>
                        </a:rPr>
                        <a:t>1002</a:t>
                      </a:r>
                      <a:endParaRPr lang="en-GB" sz="1300" b="0" i="0" u="none" strike="noStrike" dirty="0">
                        <a:solidFill>
                          <a:srgbClr val="000000"/>
                        </a:solidFill>
                        <a:effectLst/>
                        <a:latin typeface="Times New Roman"/>
                      </a:endParaRPr>
                    </a:p>
                  </a:txBody>
                  <a:tcPr marL="6587" marR="6587" marT="6587" marB="0" anchor="ctr">
                    <a:solidFill>
                      <a:schemeClr val="tx2"/>
                    </a:solidFill>
                  </a:tcPr>
                </a:tc>
                <a:tc>
                  <a:txBody>
                    <a:bodyPr/>
                    <a:lstStyle/>
                    <a:p>
                      <a:pPr algn="r" fontAlgn="ctr"/>
                      <a:r>
                        <a:rPr lang="en-GB" sz="1300" u="none" strike="noStrike" dirty="0">
                          <a:effectLst/>
                        </a:rPr>
                        <a:t>5</a:t>
                      </a:r>
                      <a:endParaRPr lang="en-GB" sz="1300" b="0" i="0" u="none" strike="noStrike" dirty="0">
                        <a:solidFill>
                          <a:srgbClr val="000000"/>
                        </a:solidFill>
                        <a:effectLst/>
                        <a:latin typeface="Times New Roman"/>
                      </a:endParaRPr>
                    </a:p>
                  </a:txBody>
                  <a:tcPr marL="6587" marR="6587" marT="6587" marB="0" anchor="ctr">
                    <a:solidFill>
                      <a:schemeClr val="tx2"/>
                    </a:solidFill>
                  </a:tcPr>
                </a:tc>
                <a:tc>
                  <a:txBody>
                    <a:bodyPr/>
                    <a:lstStyle/>
                    <a:p>
                      <a:pPr algn="r" fontAlgn="ctr"/>
                      <a:r>
                        <a:rPr lang="en-GB" sz="1300" u="none" strike="noStrike" dirty="0">
                          <a:effectLst/>
                        </a:rPr>
                        <a:t>10/10/2010</a:t>
                      </a:r>
                      <a:endParaRPr lang="en-GB" sz="1300" b="0" i="0" u="none" strike="noStrike" dirty="0">
                        <a:solidFill>
                          <a:srgbClr val="000000"/>
                        </a:solidFill>
                        <a:effectLst/>
                        <a:latin typeface="Times New Roman"/>
                      </a:endParaRPr>
                    </a:p>
                  </a:txBody>
                  <a:tcPr marL="6587" marR="6587" marT="6587" marB="0" anchor="ctr">
                    <a:solidFill>
                      <a:schemeClr val="tx2"/>
                    </a:solidFill>
                  </a:tcPr>
                </a:tc>
                <a:tc>
                  <a:txBody>
                    <a:bodyPr/>
                    <a:lstStyle/>
                    <a:p>
                      <a:pPr algn="l" fontAlgn="ctr"/>
                      <a:r>
                        <a:rPr lang="en-GB" sz="1300" u="none" strike="noStrike" dirty="0">
                          <a:effectLst/>
                        </a:rPr>
                        <a:t>Shipped</a:t>
                      </a:r>
                      <a:endParaRPr lang="en-GB" sz="1300" b="0" i="0" u="none" strike="noStrike" dirty="0">
                        <a:solidFill>
                          <a:srgbClr val="000000"/>
                        </a:solidFill>
                        <a:effectLst/>
                        <a:latin typeface="Times New Roman"/>
                      </a:endParaRPr>
                    </a:p>
                  </a:txBody>
                  <a:tcPr marL="6587" marR="6587" marT="6587" marB="0" anchor="ctr">
                    <a:solidFill>
                      <a:schemeClr val="tx2"/>
                    </a:solidFill>
                  </a:tcPr>
                </a:tc>
              </a:tr>
              <a:tr h="197353">
                <a:tc>
                  <a:txBody>
                    <a:bodyPr/>
                    <a:lstStyle/>
                    <a:p>
                      <a:pPr algn="r" fontAlgn="ctr"/>
                      <a:r>
                        <a:rPr lang="en-GB" sz="1300" u="none" strike="noStrike">
                          <a:effectLst/>
                        </a:rPr>
                        <a:t>3</a:t>
                      </a:r>
                      <a:endParaRPr lang="en-GB" sz="1300" b="0" i="0" u="none" strike="noStrike">
                        <a:solidFill>
                          <a:srgbClr val="000000"/>
                        </a:solidFill>
                        <a:effectLst/>
                        <a:latin typeface="Times New Roman"/>
                      </a:endParaRPr>
                    </a:p>
                  </a:txBody>
                  <a:tcPr marL="6587" marR="6587" marT="6587" marB="0" anchor="ctr"/>
                </a:tc>
                <a:tc>
                  <a:txBody>
                    <a:bodyPr/>
                    <a:lstStyle/>
                    <a:p>
                      <a:pPr algn="r" fontAlgn="ctr"/>
                      <a:r>
                        <a:rPr lang="en-GB" sz="1300" u="none" strike="noStrike">
                          <a:effectLst/>
                        </a:rPr>
                        <a:t>654322</a:t>
                      </a:r>
                      <a:endParaRPr lang="en-GB" sz="1300" b="0" i="0" u="none" strike="noStrike">
                        <a:solidFill>
                          <a:srgbClr val="000000"/>
                        </a:solidFill>
                        <a:effectLst/>
                        <a:latin typeface="Times New Roman"/>
                      </a:endParaRPr>
                    </a:p>
                  </a:txBody>
                  <a:tcPr marL="6587" marR="6587" marT="6587" marB="0" anchor="ctr"/>
                </a:tc>
                <a:tc>
                  <a:txBody>
                    <a:bodyPr/>
                    <a:lstStyle/>
                    <a:p>
                      <a:pPr algn="r" fontAlgn="ctr"/>
                      <a:r>
                        <a:rPr lang="en-GB" sz="1300" u="none" strike="noStrike" dirty="0">
                          <a:effectLst/>
                        </a:rPr>
                        <a:t>1003</a:t>
                      </a:r>
                      <a:endParaRPr lang="en-GB" sz="1300" b="0" i="0" u="none" strike="noStrike" dirty="0">
                        <a:solidFill>
                          <a:srgbClr val="000000"/>
                        </a:solidFill>
                        <a:effectLst/>
                        <a:latin typeface="Times New Roman"/>
                      </a:endParaRPr>
                    </a:p>
                  </a:txBody>
                  <a:tcPr marL="6587" marR="6587" marT="6587" marB="0" anchor="ctr"/>
                </a:tc>
                <a:tc>
                  <a:txBody>
                    <a:bodyPr/>
                    <a:lstStyle/>
                    <a:p>
                      <a:pPr algn="r" fontAlgn="ctr"/>
                      <a:r>
                        <a:rPr lang="en-GB" sz="1300" u="none" strike="noStrike" dirty="0">
                          <a:effectLst/>
                        </a:rPr>
                        <a:t>4</a:t>
                      </a:r>
                      <a:endParaRPr lang="en-GB" sz="1300" b="0" i="0" u="none" strike="noStrike" dirty="0">
                        <a:solidFill>
                          <a:srgbClr val="000000"/>
                        </a:solidFill>
                        <a:effectLst/>
                        <a:latin typeface="Times New Roman"/>
                      </a:endParaRPr>
                    </a:p>
                  </a:txBody>
                  <a:tcPr marL="6587" marR="6587" marT="6587" marB="0" anchor="ctr"/>
                </a:tc>
                <a:tc>
                  <a:txBody>
                    <a:bodyPr/>
                    <a:lstStyle/>
                    <a:p>
                      <a:pPr algn="r" fontAlgn="ctr"/>
                      <a:r>
                        <a:rPr lang="en-GB" sz="1300" u="none" strike="noStrike" dirty="0">
                          <a:effectLst/>
                        </a:rPr>
                        <a:t>01/09/2010</a:t>
                      </a:r>
                      <a:endParaRPr lang="en-GB" sz="1300" b="0" i="0" u="none" strike="noStrike" dirty="0">
                        <a:solidFill>
                          <a:srgbClr val="000000"/>
                        </a:solidFill>
                        <a:effectLst/>
                        <a:latin typeface="Times New Roman"/>
                      </a:endParaRPr>
                    </a:p>
                  </a:txBody>
                  <a:tcPr marL="6587" marR="6587" marT="6587" marB="0" anchor="ctr"/>
                </a:tc>
                <a:tc>
                  <a:txBody>
                    <a:bodyPr/>
                    <a:lstStyle/>
                    <a:p>
                      <a:pPr algn="l" fontAlgn="ctr"/>
                      <a:r>
                        <a:rPr lang="en-GB" sz="1300" u="none" strike="noStrike" dirty="0">
                          <a:effectLst/>
                        </a:rPr>
                        <a:t>On order</a:t>
                      </a:r>
                      <a:endParaRPr lang="en-GB" sz="1300" b="0" i="0" u="none" strike="noStrike" dirty="0">
                        <a:solidFill>
                          <a:srgbClr val="000000"/>
                        </a:solidFill>
                        <a:effectLst/>
                        <a:latin typeface="Times New Roman"/>
                      </a:endParaRPr>
                    </a:p>
                  </a:txBody>
                  <a:tcPr marL="6587" marR="6587" marT="6587" marB="0"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084634800"/>
              </p:ext>
            </p:extLst>
          </p:nvPr>
        </p:nvGraphicFramePr>
        <p:xfrm>
          <a:off x="2317531" y="3941378"/>
          <a:ext cx="5716126" cy="852100"/>
        </p:xfrm>
        <a:graphic>
          <a:graphicData uri="http://schemas.openxmlformats.org/drawingml/2006/table">
            <a:tbl>
              <a:tblPr>
                <a:tableStyleId>{5C22544A-7EE6-4342-B048-85BDC9FD1C3A}</a:tableStyleId>
              </a:tblPr>
              <a:tblGrid>
                <a:gridCol w="1429031"/>
                <a:gridCol w="1861125"/>
                <a:gridCol w="1582607"/>
                <a:gridCol w="843363"/>
              </a:tblGrid>
              <a:tr h="183423">
                <a:tc>
                  <a:txBody>
                    <a:bodyPr/>
                    <a:lstStyle/>
                    <a:p>
                      <a:pPr algn="l" fontAlgn="ctr"/>
                      <a:r>
                        <a:rPr lang="en-GB" sz="1200" b="1" u="none" strike="noStrike" dirty="0">
                          <a:effectLst/>
                        </a:rPr>
                        <a:t>Product ID</a:t>
                      </a:r>
                      <a:endParaRPr lang="en-GB" sz="1200" b="1" i="0" u="none" strike="noStrike" dirty="0">
                        <a:solidFill>
                          <a:srgbClr val="000000"/>
                        </a:solidFill>
                        <a:effectLst/>
                        <a:latin typeface="Times New Roman"/>
                      </a:endParaRPr>
                    </a:p>
                  </a:txBody>
                  <a:tcPr marL="7285" marR="7285" marT="7285" marB="0" anchor="ctr"/>
                </a:tc>
                <a:tc>
                  <a:txBody>
                    <a:bodyPr/>
                    <a:lstStyle/>
                    <a:p>
                      <a:pPr algn="l" fontAlgn="ctr"/>
                      <a:r>
                        <a:rPr lang="en-GB" sz="1200" b="1" u="none" strike="noStrike" dirty="0">
                          <a:effectLst/>
                        </a:rPr>
                        <a:t>Product Name</a:t>
                      </a:r>
                      <a:endParaRPr lang="en-GB" sz="1200" b="1" i="0" u="none" strike="noStrike" dirty="0">
                        <a:solidFill>
                          <a:srgbClr val="000000"/>
                        </a:solidFill>
                        <a:effectLst/>
                        <a:latin typeface="Times New Roman"/>
                      </a:endParaRPr>
                    </a:p>
                  </a:txBody>
                  <a:tcPr marL="7285" marR="7285" marT="7285" marB="0" anchor="ctr"/>
                </a:tc>
                <a:tc>
                  <a:txBody>
                    <a:bodyPr/>
                    <a:lstStyle/>
                    <a:p>
                      <a:pPr algn="l" fontAlgn="ctr"/>
                      <a:r>
                        <a:rPr lang="en-GB" sz="1200" b="1" u="none" strike="noStrike" dirty="0">
                          <a:effectLst/>
                        </a:rPr>
                        <a:t>Supplier</a:t>
                      </a:r>
                      <a:endParaRPr lang="en-GB" sz="1200" b="1" i="0" u="none" strike="noStrike" dirty="0">
                        <a:solidFill>
                          <a:srgbClr val="000000"/>
                        </a:solidFill>
                        <a:effectLst/>
                        <a:latin typeface="Times New Roman"/>
                      </a:endParaRPr>
                    </a:p>
                  </a:txBody>
                  <a:tcPr marL="7285" marR="7285" marT="7285" marB="0" anchor="ctr"/>
                </a:tc>
                <a:tc>
                  <a:txBody>
                    <a:bodyPr/>
                    <a:lstStyle/>
                    <a:p>
                      <a:pPr algn="l" fontAlgn="ctr"/>
                      <a:r>
                        <a:rPr lang="en-GB" sz="1200" b="1" u="none" strike="noStrike" dirty="0">
                          <a:effectLst/>
                        </a:rPr>
                        <a:t>Price</a:t>
                      </a:r>
                      <a:endParaRPr lang="en-GB" sz="1200" b="1" i="0" u="none" strike="noStrike" dirty="0">
                        <a:solidFill>
                          <a:srgbClr val="000000"/>
                        </a:solidFill>
                        <a:effectLst/>
                        <a:latin typeface="Times New Roman"/>
                      </a:endParaRPr>
                    </a:p>
                  </a:txBody>
                  <a:tcPr marL="7285" marR="7285" marT="7285" marB="0" anchor="ctr"/>
                </a:tc>
              </a:tr>
              <a:tr h="183423">
                <a:tc>
                  <a:txBody>
                    <a:bodyPr/>
                    <a:lstStyle/>
                    <a:p>
                      <a:pPr algn="l" fontAlgn="ctr"/>
                      <a:r>
                        <a:rPr lang="en-GB" sz="1400" u="none" strike="noStrike" dirty="0">
                          <a:effectLst/>
                        </a:rPr>
                        <a:t>1001</a:t>
                      </a:r>
                      <a:endParaRPr lang="en-GB" sz="1400" b="0" i="0" u="none" strike="noStrike" dirty="0">
                        <a:solidFill>
                          <a:srgbClr val="000000"/>
                        </a:solidFill>
                        <a:effectLst/>
                        <a:latin typeface="Times New Roman"/>
                      </a:endParaRPr>
                    </a:p>
                  </a:txBody>
                  <a:tcPr marL="7285" marR="7285" marT="7285" marB="0" anchor="ctr"/>
                </a:tc>
                <a:tc>
                  <a:txBody>
                    <a:bodyPr/>
                    <a:lstStyle/>
                    <a:p>
                      <a:pPr algn="l" fontAlgn="ctr"/>
                      <a:r>
                        <a:rPr lang="en-GB" sz="1400" u="none" strike="noStrike" dirty="0">
                          <a:effectLst/>
                        </a:rPr>
                        <a:t>Windows Phone 7</a:t>
                      </a:r>
                      <a:endParaRPr lang="en-GB" sz="1400" b="0" i="0" u="none" strike="noStrike" dirty="0">
                        <a:solidFill>
                          <a:srgbClr val="000000"/>
                        </a:solidFill>
                        <a:effectLst/>
                        <a:latin typeface="Times New Roman"/>
                      </a:endParaRPr>
                    </a:p>
                  </a:txBody>
                  <a:tcPr marL="7285" marR="7285" marT="7285" marB="0" anchor="ctr"/>
                </a:tc>
                <a:tc>
                  <a:txBody>
                    <a:bodyPr/>
                    <a:lstStyle/>
                    <a:p>
                      <a:pPr algn="l" fontAlgn="ctr"/>
                      <a:r>
                        <a:rPr lang="en-GB" sz="1400" u="none" strike="noStrike">
                          <a:effectLst/>
                        </a:rPr>
                        <a:t>Microsoft</a:t>
                      </a:r>
                      <a:endParaRPr lang="en-GB" sz="1400" b="0" i="0" u="none" strike="noStrike">
                        <a:solidFill>
                          <a:srgbClr val="000000"/>
                        </a:solidFill>
                        <a:effectLst/>
                        <a:latin typeface="Times New Roman"/>
                      </a:endParaRPr>
                    </a:p>
                  </a:txBody>
                  <a:tcPr marL="7285" marR="7285" marT="7285" marB="0" anchor="ctr"/>
                </a:tc>
                <a:tc>
                  <a:txBody>
                    <a:bodyPr/>
                    <a:lstStyle/>
                    <a:p>
                      <a:pPr algn="l" fontAlgn="ctr"/>
                      <a:r>
                        <a:rPr lang="en-GB" sz="1400" u="none" strike="noStrike" dirty="0">
                          <a:effectLst/>
                        </a:rPr>
                        <a:t>200</a:t>
                      </a:r>
                      <a:endParaRPr lang="en-GB" sz="1400" b="0" i="0" u="none" strike="noStrike" dirty="0">
                        <a:solidFill>
                          <a:srgbClr val="000000"/>
                        </a:solidFill>
                        <a:effectLst/>
                        <a:latin typeface="Times New Roman"/>
                      </a:endParaRPr>
                    </a:p>
                  </a:txBody>
                  <a:tcPr marL="7285" marR="7285" marT="7285" marB="0" anchor="ctr"/>
                </a:tc>
              </a:tr>
              <a:tr h="183423">
                <a:tc>
                  <a:txBody>
                    <a:bodyPr/>
                    <a:lstStyle/>
                    <a:p>
                      <a:pPr algn="l" fontAlgn="ctr"/>
                      <a:r>
                        <a:rPr lang="en-GB" sz="1400" u="none" strike="noStrike" dirty="0">
                          <a:effectLst/>
                        </a:rPr>
                        <a:t>1002</a:t>
                      </a:r>
                      <a:endParaRPr lang="en-GB" sz="1400" b="0" i="0" u="none" strike="noStrike" dirty="0">
                        <a:solidFill>
                          <a:srgbClr val="000000"/>
                        </a:solidFill>
                        <a:effectLst/>
                        <a:latin typeface="Times New Roman"/>
                      </a:endParaRPr>
                    </a:p>
                  </a:txBody>
                  <a:tcPr marL="7285" marR="7285" marT="7285" marB="0" anchor="ctr">
                    <a:solidFill>
                      <a:schemeClr val="tx2"/>
                    </a:solidFill>
                  </a:tcPr>
                </a:tc>
                <a:tc>
                  <a:txBody>
                    <a:bodyPr/>
                    <a:lstStyle/>
                    <a:p>
                      <a:pPr algn="l" fontAlgn="ctr"/>
                      <a:r>
                        <a:rPr lang="en-GB" sz="1400" u="none" strike="noStrike" dirty="0">
                          <a:effectLst/>
                        </a:rPr>
                        <a:t>Cheese grater</a:t>
                      </a:r>
                      <a:endParaRPr lang="en-GB" sz="1400" b="0" i="0" u="none" strike="noStrike" dirty="0">
                        <a:solidFill>
                          <a:srgbClr val="000000"/>
                        </a:solidFill>
                        <a:effectLst/>
                        <a:latin typeface="Times New Roman"/>
                      </a:endParaRPr>
                    </a:p>
                  </a:txBody>
                  <a:tcPr marL="7285" marR="7285" marT="7285" marB="0" anchor="ctr">
                    <a:solidFill>
                      <a:schemeClr val="tx2"/>
                    </a:solidFill>
                  </a:tcPr>
                </a:tc>
                <a:tc>
                  <a:txBody>
                    <a:bodyPr/>
                    <a:lstStyle/>
                    <a:p>
                      <a:pPr algn="l" fontAlgn="ctr"/>
                      <a:r>
                        <a:rPr lang="en-GB" sz="1400" u="none" strike="noStrike" dirty="0">
                          <a:effectLst/>
                        </a:rPr>
                        <a:t>Cheese Industries</a:t>
                      </a:r>
                      <a:endParaRPr lang="en-GB" sz="1400" b="0" i="0" u="none" strike="noStrike" dirty="0">
                        <a:solidFill>
                          <a:srgbClr val="000000"/>
                        </a:solidFill>
                        <a:effectLst/>
                        <a:latin typeface="Times New Roman"/>
                      </a:endParaRPr>
                    </a:p>
                  </a:txBody>
                  <a:tcPr marL="7285" marR="7285" marT="7285" marB="0" anchor="ctr">
                    <a:solidFill>
                      <a:schemeClr val="tx2"/>
                    </a:solidFill>
                  </a:tcPr>
                </a:tc>
                <a:tc>
                  <a:txBody>
                    <a:bodyPr/>
                    <a:lstStyle/>
                    <a:p>
                      <a:pPr algn="l" fontAlgn="ctr"/>
                      <a:r>
                        <a:rPr lang="en-GB" sz="1400" u="none" strike="noStrike" dirty="0">
                          <a:effectLst/>
                        </a:rPr>
                        <a:t>2</a:t>
                      </a:r>
                      <a:endParaRPr lang="en-GB" sz="1400" b="0" i="0" u="none" strike="noStrike" dirty="0">
                        <a:solidFill>
                          <a:srgbClr val="000000"/>
                        </a:solidFill>
                        <a:effectLst/>
                        <a:latin typeface="Times New Roman"/>
                      </a:endParaRPr>
                    </a:p>
                  </a:txBody>
                  <a:tcPr marL="7285" marR="7285" marT="7285" marB="0" anchor="ctr">
                    <a:solidFill>
                      <a:schemeClr val="tx2"/>
                    </a:solidFill>
                  </a:tcPr>
                </a:tc>
              </a:tr>
              <a:tr h="183423">
                <a:tc>
                  <a:txBody>
                    <a:bodyPr/>
                    <a:lstStyle/>
                    <a:p>
                      <a:pPr algn="l" fontAlgn="ctr"/>
                      <a:r>
                        <a:rPr lang="en-GB" sz="1400" u="none" strike="noStrike" dirty="0">
                          <a:effectLst/>
                        </a:rPr>
                        <a:t>1003</a:t>
                      </a:r>
                      <a:endParaRPr lang="en-GB" sz="1400" b="0" i="0" u="none" strike="noStrike" dirty="0">
                        <a:solidFill>
                          <a:srgbClr val="000000"/>
                        </a:solidFill>
                        <a:effectLst/>
                        <a:latin typeface="Times New Roman"/>
                      </a:endParaRPr>
                    </a:p>
                  </a:txBody>
                  <a:tcPr marL="7285" marR="7285" marT="7285" marB="0" anchor="ctr"/>
                </a:tc>
                <a:tc>
                  <a:txBody>
                    <a:bodyPr/>
                    <a:lstStyle/>
                    <a:p>
                      <a:pPr algn="l" fontAlgn="ctr"/>
                      <a:r>
                        <a:rPr lang="en-GB" sz="1400" u="none" strike="noStrike">
                          <a:effectLst/>
                        </a:rPr>
                        <a:t>Boat hook</a:t>
                      </a:r>
                      <a:endParaRPr lang="en-GB" sz="1400" b="0" i="0" u="none" strike="noStrike">
                        <a:solidFill>
                          <a:srgbClr val="000000"/>
                        </a:solidFill>
                        <a:effectLst/>
                        <a:latin typeface="Times New Roman"/>
                      </a:endParaRPr>
                    </a:p>
                  </a:txBody>
                  <a:tcPr marL="7285" marR="7285" marT="7285" marB="0" anchor="ctr"/>
                </a:tc>
                <a:tc>
                  <a:txBody>
                    <a:bodyPr/>
                    <a:lstStyle/>
                    <a:p>
                      <a:pPr algn="l" fontAlgn="ctr"/>
                      <a:r>
                        <a:rPr lang="en-GB" sz="1400" u="none" strike="noStrike" dirty="0">
                          <a:effectLst/>
                        </a:rPr>
                        <a:t>John’s Dockyard</a:t>
                      </a:r>
                      <a:endParaRPr lang="en-GB" sz="1400" b="0" i="0" u="none" strike="noStrike" dirty="0">
                        <a:solidFill>
                          <a:srgbClr val="000000"/>
                        </a:solidFill>
                        <a:effectLst/>
                        <a:latin typeface="Times New Roman"/>
                      </a:endParaRPr>
                    </a:p>
                  </a:txBody>
                  <a:tcPr marL="7285" marR="7285" marT="7285" marB="0" anchor="ctr"/>
                </a:tc>
                <a:tc>
                  <a:txBody>
                    <a:bodyPr/>
                    <a:lstStyle/>
                    <a:p>
                      <a:pPr algn="l" fontAlgn="ctr"/>
                      <a:r>
                        <a:rPr lang="en-GB" sz="1400" u="none" strike="noStrike" dirty="0">
                          <a:effectLst/>
                        </a:rPr>
                        <a:t>20</a:t>
                      </a:r>
                      <a:endParaRPr lang="en-GB" sz="1400" b="0" i="0" u="none" strike="noStrike" dirty="0">
                        <a:solidFill>
                          <a:srgbClr val="000000"/>
                        </a:solidFill>
                        <a:effectLst/>
                        <a:latin typeface="Times New Roman"/>
                      </a:endParaRPr>
                    </a:p>
                  </a:txBody>
                  <a:tcPr marL="7285" marR="7285" marT="7285" marB="0"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277791414"/>
              </p:ext>
            </p:extLst>
          </p:nvPr>
        </p:nvGraphicFramePr>
        <p:xfrm>
          <a:off x="2618595" y="1121061"/>
          <a:ext cx="4346776" cy="1006491"/>
        </p:xfrm>
        <a:graphic>
          <a:graphicData uri="http://schemas.openxmlformats.org/drawingml/2006/table">
            <a:tbl>
              <a:tblPr>
                <a:tableStyleId>{5C22544A-7EE6-4342-B048-85BDC9FD1C3A}</a:tableStyleId>
              </a:tblPr>
              <a:tblGrid>
                <a:gridCol w="1086694"/>
                <a:gridCol w="623376"/>
                <a:gridCol w="1550012"/>
                <a:gridCol w="1086694"/>
              </a:tblGrid>
              <a:tr h="215325">
                <a:tc>
                  <a:txBody>
                    <a:bodyPr/>
                    <a:lstStyle/>
                    <a:p>
                      <a:pPr algn="l" fontAlgn="ctr"/>
                      <a:r>
                        <a:rPr lang="en-GB" sz="1000" b="1" u="none" strike="noStrike" dirty="0">
                          <a:effectLst/>
                        </a:rPr>
                        <a:t>Customer ID</a:t>
                      </a:r>
                      <a:endParaRPr lang="en-GB" sz="1000" b="1" i="0" u="none" strike="noStrike" dirty="0">
                        <a:solidFill>
                          <a:srgbClr val="000000"/>
                        </a:solidFill>
                        <a:effectLst/>
                        <a:latin typeface="Times New Roman"/>
                      </a:endParaRPr>
                    </a:p>
                  </a:txBody>
                  <a:tcPr marL="5528" marR="5528" marT="5528" marB="0" anchor="ctr"/>
                </a:tc>
                <a:tc>
                  <a:txBody>
                    <a:bodyPr/>
                    <a:lstStyle/>
                    <a:p>
                      <a:pPr algn="l" fontAlgn="ctr"/>
                      <a:r>
                        <a:rPr lang="en-GB" sz="1000" b="1" u="none" strike="noStrike" dirty="0">
                          <a:effectLst/>
                        </a:rPr>
                        <a:t>Name</a:t>
                      </a:r>
                      <a:endParaRPr lang="en-GB" sz="1000" b="1" i="0" u="none" strike="noStrike" dirty="0">
                        <a:solidFill>
                          <a:srgbClr val="000000"/>
                        </a:solidFill>
                        <a:effectLst/>
                        <a:latin typeface="Times New Roman"/>
                      </a:endParaRPr>
                    </a:p>
                  </a:txBody>
                  <a:tcPr marL="5528" marR="5528" marT="5528" marB="0" anchor="ctr"/>
                </a:tc>
                <a:tc>
                  <a:txBody>
                    <a:bodyPr/>
                    <a:lstStyle/>
                    <a:p>
                      <a:pPr algn="l" fontAlgn="ctr"/>
                      <a:r>
                        <a:rPr lang="en-GB" sz="1000" b="1" u="none" strike="noStrike" dirty="0">
                          <a:effectLst/>
                        </a:rPr>
                        <a:t>Address</a:t>
                      </a:r>
                      <a:endParaRPr lang="en-GB" sz="1000" b="1" i="0" u="none" strike="noStrike" dirty="0">
                        <a:solidFill>
                          <a:srgbClr val="000000"/>
                        </a:solidFill>
                        <a:effectLst/>
                        <a:latin typeface="Times New Roman"/>
                      </a:endParaRPr>
                    </a:p>
                  </a:txBody>
                  <a:tcPr marL="5528" marR="5528" marT="5528" marB="0" anchor="ctr"/>
                </a:tc>
                <a:tc>
                  <a:txBody>
                    <a:bodyPr/>
                    <a:lstStyle/>
                    <a:p>
                      <a:pPr algn="l" fontAlgn="ctr"/>
                      <a:r>
                        <a:rPr lang="en-GB" sz="1000" b="1" u="none" strike="noStrike">
                          <a:effectLst/>
                        </a:rPr>
                        <a:t>Bank Details</a:t>
                      </a:r>
                      <a:endParaRPr lang="en-GB" sz="1000" b="1" i="0" u="none" strike="noStrike">
                        <a:solidFill>
                          <a:srgbClr val="000000"/>
                        </a:solidFill>
                        <a:effectLst/>
                        <a:latin typeface="Times New Roman"/>
                      </a:endParaRPr>
                    </a:p>
                  </a:txBody>
                  <a:tcPr marL="5528" marR="5528" marT="5528" marB="0" anchor="ctr"/>
                </a:tc>
              </a:tr>
              <a:tr h="360516">
                <a:tc>
                  <a:txBody>
                    <a:bodyPr/>
                    <a:lstStyle/>
                    <a:p>
                      <a:pPr algn="ctr" fontAlgn="ctr"/>
                      <a:r>
                        <a:rPr lang="en-GB" sz="1100" u="none" strike="noStrike" dirty="0">
                          <a:effectLst/>
                        </a:rPr>
                        <a:t>123456</a:t>
                      </a:r>
                      <a:endParaRPr lang="en-GB" sz="1100" b="0" i="0" u="none" strike="noStrike" dirty="0">
                        <a:solidFill>
                          <a:srgbClr val="000000"/>
                        </a:solidFill>
                        <a:effectLst/>
                        <a:latin typeface="Times New Roman"/>
                      </a:endParaRPr>
                    </a:p>
                  </a:txBody>
                  <a:tcPr marL="5528" marR="5528" marT="5528" marB="0" anchor="ctr"/>
                </a:tc>
                <a:tc>
                  <a:txBody>
                    <a:bodyPr/>
                    <a:lstStyle/>
                    <a:p>
                      <a:pPr algn="l" fontAlgn="ctr"/>
                      <a:r>
                        <a:rPr lang="en-GB" sz="1100" u="none" strike="noStrike" dirty="0">
                          <a:effectLst/>
                        </a:rPr>
                        <a:t>Rob</a:t>
                      </a:r>
                      <a:endParaRPr lang="en-GB" sz="1100" b="0" i="0" u="none" strike="noStrike" dirty="0">
                        <a:solidFill>
                          <a:srgbClr val="000000"/>
                        </a:solidFill>
                        <a:effectLst/>
                        <a:latin typeface="Times New Roman"/>
                      </a:endParaRPr>
                    </a:p>
                  </a:txBody>
                  <a:tcPr marL="5528" marR="5528" marT="5528" marB="0" anchor="ctr"/>
                </a:tc>
                <a:tc>
                  <a:txBody>
                    <a:bodyPr/>
                    <a:lstStyle/>
                    <a:p>
                      <a:pPr algn="l" fontAlgn="ctr"/>
                      <a:r>
                        <a:rPr lang="en-GB" sz="1100" u="none" strike="noStrike" dirty="0">
                          <a:effectLst/>
                        </a:rPr>
                        <a:t>18 Pussycat Mews</a:t>
                      </a:r>
                      <a:endParaRPr lang="en-GB" sz="1100" b="0" i="0" u="none" strike="noStrike" dirty="0">
                        <a:solidFill>
                          <a:srgbClr val="000000"/>
                        </a:solidFill>
                        <a:effectLst/>
                        <a:latin typeface="Times New Roman"/>
                      </a:endParaRPr>
                    </a:p>
                  </a:txBody>
                  <a:tcPr marL="5528" marR="5528" marT="5528" marB="0" anchor="ctr"/>
                </a:tc>
                <a:tc>
                  <a:txBody>
                    <a:bodyPr/>
                    <a:lstStyle/>
                    <a:p>
                      <a:pPr algn="l" fontAlgn="ctr"/>
                      <a:r>
                        <a:rPr lang="en-GB" sz="1100" u="none" strike="noStrike" dirty="0">
                          <a:effectLst/>
                        </a:rPr>
                        <a:t>Nut East Bank</a:t>
                      </a:r>
                      <a:endParaRPr lang="en-GB" sz="1100" b="0" i="0" u="none" strike="noStrike" dirty="0">
                        <a:solidFill>
                          <a:srgbClr val="000000"/>
                        </a:solidFill>
                        <a:effectLst/>
                        <a:latin typeface="Times New Roman"/>
                      </a:endParaRPr>
                    </a:p>
                  </a:txBody>
                  <a:tcPr marL="5528" marR="5528" marT="5528" marB="0" anchor="ctr"/>
                </a:tc>
              </a:tr>
              <a:tr h="215325">
                <a:tc>
                  <a:txBody>
                    <a:bodyPr/>
                    <a:lstStyle/>
                    <a:p>
                      <a:pPr algn="ctr" fontAlgn="ctr"/>
                      <a:r>
                        <a:rPr lang="en-GB" sz="1100" u="none" strike="noStrike" dirty="0">
                          <a:effectLst/>
                        </a:rPr>
                        <a:t>654322</a:t>
                      </a:r>
                      <a:endParaRPr lang="en-GB" sz="1100" b="0" i="0" u="none" strike="noStrike" dirty="0">
                        <a:solidFill>
                          <a:srgbClr val="000000"/>
                        </a:solidFill>
                        <a:effectLst/>
                        <a:latin typeface="Times New Roman"/>
                      </a:endParaRPr>
                    </a:p>
                  </a:txBody>
                  <a:tcPr marL="5528" marR="5528" marT="5528" marB="0" anchor="ctr"/>
                </a:tc>
                <a:tc>
                  <a:txBody>
                    <a:bodyPr/>
                    <a:lstStyle/>
                    <a:p>
                      <a:pPr algn="l" fontAlgn="ctr"/>
                      <a:r>
                        <a:rPr lang="en-GB" sz="1100" u="none" strike="noStrike" dirty="0">
                          <a:effectLst/>
                        </a:rPr>
                        <a:t>Jim</a:t>
                      </a:r>
                      <a:endParaRPr lang="en-GB" sz="1100" b="0" i="0" u="none" strike="noStrike" dirty="0">
                        <a:solidFill>
                          <a:srgbClr val="000000"/>
                        </a:solidFill>
                        <a:effectLst/>
                        <a:latin typeface="Times New Roman"/>
                      </a:endParaRPr>
                    </a:p>
                  </a:txBody>
                  <a:tcPr marL="5528" marR="5528" marT="5528" marB="0" anchor="ctr"/>
                </a:tc>
                <a:tc>
                  <a:txBody>
                    <a:bodyPr/>
                    <a:lstStyle/>
                    <a:p>
                      <a:pPr algn="l" fontAlgn="ctr"/>
                      <a:r>
                        <a:rPr lang="en-GB" sz="1100" u="none" strike="noStrike" dirty="0">
                          <a:effectLst/>
                        </a:rPr>
                        <a:t>10 Motor Drive</a:t>
                      </a:r>
                      <a:endParaRPr lang="en-GB" sz="1100" b="0" i="0" u="none" strike="noStrike" dirty="0">
                        <a:solidFill>
                          <a:srgbClr val="000000"/>
                        </a:solidFill>
                        <a:effectLst/>
                        <a:latin typeface="Times New Roman"/>
                      </a:endParaRPr>
                    </a:p>
                  </a:txBody>
                  <a:tcPr marL="5528" marR="5528" marT="5528" marB="0" anchor="ctr"/>
                </a:tc>
                <a:tc>
                  <a:txBody>
                    <a:bodyPr/>
                    <a:lstStyle/>
                    <a:p>
                      <a:pPr algn="l" fontAlgn="ctr"/>
                      <a:r>
                        <a:rPr lang="en-GB" sz="1100" u="none" strike="noStrike" dirty="0">
                          <a:effectLst/>
                        </a:rPr>
                        <a:t>Big Fall Bank</a:t>
                      </a:r>
                      <a:endParaRPr lang="en-GB" sz="1100" b="0" i="0" u="none" strike="noStrike" dirty="0">
                        <a:solidFill>
                          <a:srgbClr val="000000"/>
                        </a:solidFill>
                        <a:effectLst/>
                        <a:latin typeface="Times New Roman"/>
                      </a:endParaRPr>
                    </a:p>
                  </a:txBody>
                  <a:tcPr marL="5528" marR="5528" marT="5528" marB="0" anchor="ctr"/>
                </a:tc>
              </a:tr>
              <a:tr h="215325">
                <a:tc>
                  <a:txBody>
                    <a:bodyPr/>
                    <a:lstStyle/>
                    <a:p>
                      <a:pPr algn="ctr" fontAlgn="ctr"/>
                      <a:r>
                        <a:rPr lang="en-GB" sz="1100" u="none" strike="noStrike" dirty="0">
                          <a:effectLst/>
                        </a:rPr>
                        <a:t>111111</a:t>
                      </a:r>
                      <a:endParaRPr lang="en-GB" sz="1100" b="0" i="0" u="none" strike="noStrike" dirty="0">
                        <a:solidFill>
                          <a:srgbClr val="000000"/>
                        </a:solidFill>
                        <a:effectLst/>
                        <a:latin typeface="Times New Roman"/>
                      </a:endParaRPr>
                    </a:p>
                  </a:txBody>
                  <a:tcPr marL="5528" marR="5528" marT="5528" marB="0" anchor="ctr">
                    <a:solidFill>
                      <a:schemeClr val="tx2"/>
                    </a:solidFill>
                  </a:tcPr>
                </a:tc>
                <a:tc>
                  <a:txBody>
                    <a:bodyPr/>
                    <a:lstStyle/>
                    <a:p>
                      <a:pPr algn="l" fontAlgn="ctr"/>
                      <a:r>
                        <a:rPr lang="en-GB" sz="1100" u="none" strike="noStrike" dirty="0">
                          <a:effectLst/>
                        </a:rPr>
                        <a:t>Ethel</a:t>
                      </a:r>
                      <a:endParaRPr lang="en-GB" sz="1100" b="0" i="0" u="none" strike="noStrike" dirty="0">
                        <a:solidFill>
                          <a:srgbClr val="000000"/>
                        </a:solidFill>
                        <a:effectLst/>
                        <a:latin typeface="Times New Roman"/>
                      </a:endParaRPr>
                    </a:p>
                  </a:txBody>
                  <a:tcPr marL="5528" marR="5528" marT="5528" marB="0" anchor="ctr">
                    <a:solidFill>
                      <a:schemeClr val="tx2"/>
                    </a:solidFill>
                  </a:tcPr>
                </a:tc>
                <a:tc>
                  <a:txBody>
                    <a:bodyPr/>
                    <a:lstStyle/>
                    <a:p>
                      <a:pPr algn="l" fontAlgn="ctr"/>
                      <a:r>
                        <a:rPr lang="en-GB" sz="1100" u="none" strike="noStrike" dirty="0">
                          <a:effectLst/>
                        </a:rPr>
                        <a:t>4 Funny Address</a:t>
                      </a:r>
                      <a:endParaRPr lang="en-GB" sz="1100" b="0" i="0" u="none" strike="noStrike" dirty="0">
                        <a:solidFill>
                          <a:srgbClr val="000000"/>
                        </a:solidFill>
                        <a:effectLst/>
                        <a:latin typeface="Times New Roman"/>
                      </a:endParaRPr>
                    </a:p>
                  </a:txBody>
                  <a:tcPr marL="5528" marR="5528" marT="5528" marB="0" anchor="ctr">
                    <a:solidFill>
                      <a:schemeClr val="tx2"/>
                    </a:solidFill>
                  </a:tcPr>
                </a:tc>
                <a:tc>
                  <a:txBody>
                    <a:bodyPr/>
                    <a:lstStyle/>
                    <a:p>
                      <a:pPr algn="l" fontAlgn="ctr"/>
                      <a:r>
                        <a:rPr lang="en-GB" sz="1100" u="none" strike="noStrike" dirty="0">
                          <a:effectLst/>
                        </a:rPr>
                        <a:t>Strange bank</a:t>
                      </a:r>
                      <a:endParaRPr lang="en-GB" sz="1100" b="0" i="0" u="none" strike="noStrike" dirty="0">
                        <a:solidFill>
                          <a:srgbClr val="000000"/>
                        </a:solidFill>
                        <a:effectLst/>
                        <a:latin typeface="Times New Roman"/>
                      </a:endParaRPr>
                    </a:p>
                  </a:txBody>
                  <a:tcPr marL="5528" marR="5528" marT="5528" marB="0" anchor="ctr">
                    <a:solidFill>
                      <a:schemeClr val="tx2"/>
                    </a:solidFill>
                  </a:tcPr>
                </a:tc>
              </a:tr>
            </a:tbl>
          </a:graphicData>
        </a:graphic>
      </p:graphicFrame>
    </p:spTree>
    <p:extLst>
      <p:ext uri="{BB962C8B-B14F-4D97-AF65-F5344CB8AC3E}">
        <p14:creationId xmlns:p14="http://schemas.microsoft.com/office/powerpoint/2010/main" val="1940524830"/>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398749"/>
            <a:ext cx="8363938" cy="664797"/>
          </a:xfrm>
        </p:spPr>
        <p:txBody>
          <a:bodyPr/>
          <a:lstStyle/>
          <a:p>
            <a:r>
              <a:rPr lang="ru-RU" dirty="0" smtClean="0"/>
              <a:t>Связи по первичному ключу</a:t>
            </a:r>
            <a:endParaRPr lang="en-GB" dirty="0"/>
          </a:p>
        </p:txBody>
      </p:sp>
      <p:sp>
        <p:nvSpPr>
          <p:cNvPr id="3" name="Content Placeholder 2"/>
          <p:cNvSpPr>
            <a:spLocks noGrp="1"/>
          </p:cNvSpPr>
          <p:nvPr>
            <p:ph idx="1"/>
          </p:nvPr>
        </p:nvSpPr>
        <p:spPr>
          <a:xfrm>
            <a:off x="380770" y="4968000"/>
            <a:ext cx="8363938" cy="1495794"/>
          </a:xfrm>
        </p:spPr>
        <p:txBody>
          <a:bodyPr/>
          <a:lstStyle/>
          <a:p>
            <a:r>
              <a:rPr lang="ru-RU" dirty="0" smtClean="0"/>
              <a:t>Столбец-идентификатор содержит значения первичного ключа, которые идентифицируют строки в другой таблице</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57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165171680"/>
              </p:ext>
            </p:extLst>
          </p:nvPr>
        </p:nvGraphicFramePr>
        <p:xfrm>
          <a:off x="409901" y="2521467"/>
          <a:ext cx="5882292" cy="844682"/>
        </p:xfrm>
        <a:graphic>
          <a:graphicData uri="http://schemas.openxmlformats.org/drawingml/2006/table">
            <a:tbl>
              <a:tblPr>
                <a:tableStyleId>{21E4AEA4-8DFA-4A89-87EB-49C32662AFE0}</a:tableStyleId>
              </a:tblPr>
              <a:tblGrid>
                <a:gridCol w="980382"/>
                <a:gridCol w="980382"/>
                <a:gridCol w="980382"/>
                <a:gridCol w="980382"/>
                <a:gridCol w="980382"/>
                <a:gridCol w="980382"/>
              </a:tblGrid>
              <a:tr h="230561">
                <a:tc>
                  <a:txBody>
                    <a:bodyPr/>
                    <a:lstStyle/>
                    <a:p>
                      <a:pPr algn="l" fontAlgn="ctr"/>
                      <a:r>
                        <a:rPr lang="en-GB" sz="1200" u="none" strike="noStrike" dirty="0">
                          <a:effectLst/>
                        </a:rPr>
                        <a:t>Order ID</a:t>
                      </a:r>
                      <a:endParaRPr lang="en-GB" sz="1200" b="1" i="0" u="none" strike="noStrike" dirty="0">
                        <a:solidFill>
                          <a:srgbClr val="000000"/>
                        </a:solidFill>
                        <a:effectLst/>
                        <a:latin typeface="Times New Roman"/>
                      </a:endParaRPr>
                    </a:p>
                  </a:txBody>
                  <a:tcPr marL="6587" marR="6587" marT="6587" marB="0" anchor="ctr"/>
                </a:tc>
                <a:tc>
                  <a:txBody>
                    <a:bodyPr/>
                    <a:lstStyle/>
                    <a:p>
                      <a:pPr algn="l" fontAlgn="ctr"/>
                      <a:r>
                        <a:rPr lang="en-GB" sz="1200" u="none" strike="noStrike" dirty="0">
                          <a:effectLst/>
                        </a:rPr>
                        <a:t>Customer ID</a:t>
                      </a:r>
                      <a:endParaRPr lang="en-GB" sz="1200" b="1" i="0" u="none" strike="noStrike" dirty="0">
                        <a:solidFill>
                          <a:srgbClr val="000000"/>
                        </a:solidFill>
                        <a:effectLst/>
                        <a:latin typeface="Times New Roman"/>
                      </a:endParaRPr>
                    </a:p>
                  </a:txBody>
                  <a:tcPr marL="6587" marR="6587" marT="6587" marB="0" anchor="ctr"/>
                </a:tc>
                <a:tc>
                  <a:txBody>
                    <a:bodyPr/>
                    <a:lstStyle/>
                    <a:p>
                      <a:pPr algn="l" fontAlgn="ctr"/>
                      <a:r>
                        <a:rPr lang="en-GB" sz="1200" u="none" strike="noStrike" dirty="0">
                          <a:effectLst/>
                        </a:rPr>
                        <a:t>Product ID</a:t>
                      </a:r>
                      <a:endParaRPr lang="en-GB" sz="1200" b="1" i="0" u="none" strike="noStrike" dirty="0">
                        <a:solidFill>
                          <a:srgbClr val="000000"/>
                        </a:solidFill>
                        <a:effectLst/>
                        <a:latin typeface="Times New Roman"/>
                      </a:endParaRPr>
                    </a:p>
                  </a:txBody>
                  <a:tcPr marL="6587" marR="6587" marT="6587" marB="0" anchor="ctr"/>
                </a:tc>
                <a:tc>
                  <a:txBody>
                    <a:bodyPr/>
                    <a:lstStyle/>
                    <a:p>
                      <a:pPr algn="l" fontAlgn="ctr"/>
                      <a:r>
                        <a:rPr lang="en-GB" sz="1200" u="none" strike="noStrike" dirty="0">
                          <a:effectLst/>
                        </a:rPr>
                        <a:t>Quantity</a:t>
                      </a:r>
                      <a:endParaRPr lang="en-GB" sz="1200" b="1" i="0" u="none" strike="noStrike" dirty="0">
                        <a:solidFill>
                          <a:srgbClr val="000000"/>
                        </a:solidFill>
                        <a:effectLst/>
                        <a:latin typeface="Times New Roman"/>
                      </a:endParaRPr>
                    </a:p>
                  </a:txBody>
                  <a:tcPr marL="6587" marR="6587" marT="6587" marB="0" anchor="ctr"/>
                </a:tc>
                <a:tc>
                  <a:txBody>
                    <a:bodyPr/>
                    <a:lstStyle/>
                    <a:p>
                      <a:pPr algn="l" fontAlgn="ctr"/>
                      <a:r>
                        <a:rPr lang="en-GB" sz="1200" u="none" strike="noStrike" dirty="0">
                          <a:effectLst/>
                        </a:rPr>
                        <a:t>Order Date</a:t>
                      </a:r>
                      <a:endParaRPr lang="en-GB" sz="1200" b="1" i="0" u="none" strike="noStrike" dirty="0">
                        <a:solidFill>
                          <a:srgbClr val="000000"/>
                        </a:solidFill>
                        <a:effectLst/>
                        <a:latin typeface="Times New Roman"/>
                      </a:endParaRPr>
                    </a:p>
                  </a:txBody>
                  <a:tcPr marL="6587" marR="6587" marT="6587" marB="0" anchor="ctr"/>
                </a:tc>
                <a:tc>
                  <a:txBody>
                    <a:bodyPr/>
                    <a:lstStyle/>
                    <a:p>
                      <a:pPr algn="l" fontAlgn="ctr"/>
                      <a:r>
                        <a:rPr lang="en-GB" sz="1200" u="none" strike="noStrike" dirty="0">
                          <a:effectLst/>
                        </a:rPr>
                        <a:t>Status</a:t>
                      </a:r>
                      <a:endParaRPr lang="en-GB" sz="1200" b="1" i="0" u="none" strike="noStrike" dirty="0">
                        <a:solidFill>
                          <a:srgbClr val="000000"/>
                        </a:solidFill>
                        <a:effectLst/>
                        <a:latin typeface="Times New Roman"/>
                      </a:endParaRPr>
                    </a:p>
                  </a:txBody>
                  <a:tcPr marL="6587" marR="6587" marT="6587" marB="0" anchor="ctr"/>
                </a:tc>
              </a:tr>
              <a:tr h="197353">
                <a:tc>
                  <a:txBody>
                    <a:bodyPr/>
                    <a:lstStyle/>
                    <a:p>
                      <a:pPr algn="r" fontAlgn="ctr"/>
                      <a:r>
                        <a:rPr lang="en-GB" sz="1300" u="none" strike="noStrike" dirty="0">
                          <a:effectLst/>
                        </a:rPr>
                        <a:t>1</a:t>
                      </a:r>
                      <a:endParaRPr lang="en-GB" sz="1300" b="0" i="0" u="none" strike="noStrike" dirty="0">
                        <a:solidFill>
                          <a:srgbClr val="000000"/>
                        </a:solidFill>
                        <a:effectLst/>
                        <a:latin typeface="Times New Roman"/>
                      </a:endParaRPr>
                    </a:p>
                  </a:txBody>
                  <a:tcPr marL="6587" marR="6587" marT="6587" marB="0" anchor="ctr"/>
                </a:tc>
                <a:tc>
                  <a:txBody>
                    <a:bodyPr/>
                    <a:lstStyle/>
                    <a:p>
                      <a:pPr algn="r" fontAlgn="ctr"/>
                      <a:r>
                        <a:rPr lang="en-GB" sz="1300" u="none" strike="noStrike" dirty="0">
                          <a:effectLst/>
                        </a:rPr>
                        <a:t>123456</a:t>
                      </a:r>
                      <a:endParaRPr lang="en-GB" sz="1300" b="0" i="0" u="none" strike="noStrike" dirty="0">
                        <a:solidFill>
                          <a:srgbClr val="000000"/>
                        </a:solidFill>
                        <a:effectLst/>
                        <a:latin typeface="Times New Roman"/>
                      </a:endParaRPr>
                    </a:p>
                  </a:txBody>
                  <a:tcPr marL="6587" marR="6587" marT="6587" marB="0" anchor="ctr"/>
                </a:tc>
                <a:tc>
                  <a:txBody>
                    <a:bodyPr/>
                    <a:lstStyle/>
                    <a:p>
                      <a:pPr algn="r" fontAlgn="ctr"/>
                      <a:r>
                        <a:rPr lang="en-GB" sz="1300" u="none" strike="noStrike" dirty="0">
                          <a:effectLst/>
                        </a:rPr>
                        <a:t>1001</a:t>
                      </a:r>
                      <a:endParaRPr lang="en-GB" sz="1300" b="0" i="0" u="none" strike="noStrike" dirty="0">
                        <a:solidFill>
                          <a:srgbClr val="000000"/>
                        </a:solidFill>
                        <a:effectLst/>
                        <a:latin typeface="Times New Roman"/>
                      </a:endParaRPr>
                    </a:p>
                  </a:txBody>
                  <a:tcPr marL="6587" marR="6587" marT="6587" marB="0" anchor="ctr"/>
                </a:tc>
                <a:tc>
                  <a:txBody>
                    <a:bodyPr/>
                    <a:lstStyle/>
                    <a:p>
                      <a:pPr algn="r" fontAlgn="ctr"/>
                      <a:r>
                        <a:rPr lang="en-GB" sz="1300" u="none" strike="noStrike" dirty="0">
                          <a:effectLst/>
                        </a:rPr>
                        <a:t>1</a:t>
                      </a:r>
                      <a:endParaRPr lang="en-GB" sz="1300" b="0" i="0" u="none" strike="noStrike" dirty="0">
                        <a:solidFill>
                          <a:srgbClr val="000000"/>
                        </a:solidFill>
                        <a:effectLst/>
                        <a:latin typeface="Times New Roman"/>
                      </a:endParaRPr>
                    </a:p>
                  </a:txBody>
                  <a:tcPr marL="6587" marR="6587" marT="6587" marB="0" anchor="ctr"/>
                </a:tc>
                <a:tc>
                  <a:txBody>
                    <a:bodyPr/>
                    <a:lstStyle/>
                    <a:p>
                      <a:pPr algn="r" fontAlgn="ctr"/>
                      <a:r>
                        <a:rPr lang="en-GB" sz="1300" u="none" strike="noStrike" dirty="0">
                          <a:effectLst/>
                        </a:rPr>
                        <a:t>21/10/2010</a:t>
                      </a:r>
                      <a:endParaRPr lang="en-GB" sz="1300" b="0" i="0" u="none" strike="noStrike" dirty="0">
                        <a:solidFill>
                          <a:srgbClr val="000000"/>
                        </a:solidFill>
                        <a:effectLst/>
                        <a:latin typeface="Times New Roman"/>
                      </a:endParaRPr>
                    </a:p>
                  </a:txBody>
                  <a:tcPr marL="6587" marR="6587" marT="6587" marB="0" anchor="ctr"/>
                </a:tc>
                <a:tc>
                  <a:txBody>
                    <a:bodyPr/>
                    <a:lstStyle/>
                    <a:p>
                      <a:pPr algn="l" fontAlgn="ctr"/>
                      <a:r>
                        <a:rPr lang="en-GB" sz="1300" u="none" strike="noStrike">
                          <a:effectLst/>
                        </a:rPr>
                        <a:t>Shipped</a:t>
                      </a:r>
                      <a:endParaRPr lang="en-GB" sz="1300" b="0" i="0" u="none" strike="noStrike">
                        <a:solidFill>
                          <a:srgbClr val="000000"/>
                        </a:solidFill>
                        <a:effectLst/>
                        <a:latin typeface="Times New Roman"/>
                      </a:endParaRPr>
                    </a:p>
                  </a:txBody>
                  <a:tcPr marL="6587" marR="6587" marT="6587" marB="0" anchor="ctr"/>
                </a:tc>
              </a:tr>
              <a:tr h="197353">
                <a:tc>
                  <a:txBody>
                    <a:bodyPr/>
                    <a:lstStyle/>
                    <a:p>
                      <a:pPr algn="r" fontAlgn="ctr"/>
                      <a:r>
                        <a:rPr lang="en-GB" sz="1300" u="none" strike="noStrike" dirty="0">
                          <a:effectLst/>
                        </a:rPr>
                        <a:t>2</a:t>
                      </a:r>
                      <a:endParaRPr lang="en-GB" sz="1300" b="0" i="0" u="none" strike="noStrike" dirty="0">
                        <a:solidFill>
                          <a:srgbClr val="000000"/>
                        </a:solidFill>
                        <a:effectLst/>
                        <a:latin typeface="Times New Roman"/>
                      </a:endParaRPr>
                    </a:p>
                  </a:txBody>
                  <a:tcPr marL="6587" marR="6587" marT="6587" marB="0" anchor="ctr">
                    <a:solidFill>
                      <a:schemeClr val="tx2"/>
                    </a:solidFill>
                  </a:tcPr>
                </a:tc>
                <a:tc>
                  <a:txBody>
                    <a:bodyPr/>
                    <a:lstStyle/>
                    <a:p>
                      <a:pPr algn="r" fontAlgn="ctr"/>
                      <a:r>
                        <a:rPr lang="en-GB" sz="1300" u="none" strike="noStrike" dirty="0">
                          <a:effectLst/>
                        </a:rPr>
                        <a:t>111111</a:t>
                      </a:r>
                      <a:endParaRPr lang="en-GB" sz="1300" b="0" i="0" u="none" strike="noStrike" dirty="0">
                        <a:solidFill>
                          <a:srgbClr val="000000"/>
                        </a:solidFill>
                        <a:effectLst/>
                        <a:latin typeface="Times New Roman"/>
                      </a:endParaRPr>
                    </a:p>
                  </a:txBody>
                  <a:tcPr marL="6587" marR="6587" marT="6587" marB="0" anchor="ctr">
                    <a:solidFill>
                      <a:schemeClr val="tx2"/>
                    </a:solidFill>
                  </a:tcPr>
                </a:tc>
                <a:tc>
                  <a:txBody>
                    <a:bodyPr/>
                    <a:lstStyle/>
                    <a:p>
                      <a:pPr algn="r" fontAlgn="ctr"/>
                      <a:r>
                        <a:rPr lang="en-GB" sz="1300" u="none" strike="noStrike" dirty="0">
                          <a:effectLst/>
                        </a:rPr>
                        <a:t>1002</a:t>
                      </a:r>
                      <a:endParaRPr lang="en-GB" sz="1300" b="0" i="0" u="none" strike="noStrike" dirty="0">
                        <a:solidFill>
                          <a:srgbClr val="000000"/>
                        </a:solidFill>
                        <a:effectLst/>
                        <a:latin typeface="Times New Roman"/>
                      </a:endParaRPr>
                    </a:p>
                  </a:txBody>
                  <a:tcPr marL="6587" marR="6587" marT="6587" marB="0" anchor="ctr">
                    <a:solidFill>
                      <a:schemeClr val="tx2"/>
                    </a:solidFill>
                  </a:tcPr>
                </a:tc>
                <a:tc>
                  <a:txBody>
                    <a:bodyPr/>
                    <a:lstStyle/>
                    <a:p>
                      <a:pPr algn="r" fontAlgn="ctr"/>
                      <a:r>
                        <a:rPr lang="en-GB" sz="1300" u="none" strike="noStrike" dirty="0">
                          <a:effectLst/>
                        </a:rPr>
                        <a:t>5</a:t>
                      </a:r>
                      <a:endParaRPr lang="en-GB" sz="1300" b="0" i="0" u="none" strike="noStrike" dirty="0">
                        <a:solidFill>
                          <a:srgbClr val="000000"/>
                        </a:solidFill>
                        <a:effectLst/>
                        <a:latin typeface="Times New Roman"/>
                      </a:endParaRPr>
                    </a:p>
                  </a:txBody>
                  <a:tcPr marL="6587" marR="6587" marT="6587" marB="0" anchor="ctr">
                    <a:solidFill>
                      <a:schemeClr val="tx2"/>
                    </a:solidFill>
                  </a:tcPr>
                </a:tc>
                <a:tc>
                  <a:txBody>
                    <a:bodyPr/>
                    <a:lstStyle/>
                    <a:p>
                      <a:pPr algn="r" fontAlgn="ctr"/>
                      <a:r>
                        <a:rPr lang="en-GB" sz="1300" u="none" strike="noStrike" dirty="0">
                          <a:effectLst/>
                        </a:rPr>
                        <a:t>10/10/2010</a:t>
                      </a:r>
                      <a:endParaRPr lang="en-GB" sz="1300" b="0" i="0" u="none" strike="noStrike" dirty="0">
                        <a:solidFill>
                          <a:srgbClr val="000000"/>
                        </a:solidFill>
                        <a:effectLst/>
                        <a:latin typeface="Times New Roman"/>
                      </a:endParaRPr>
                    </a:p>
                  </a:txBody>
                  <a:tcPr marL="6587" marR="6587" marT="6587" marB="0" anchor="ctr">
                    <a:solidFill>
                      <a:schemeClr val="tx2"/>
                    </a:solidFill>
                  </a:tcPr>
                </a:tc>
                <a:tc>
                  <a:txBody>
                    <a:bodyPr/>
                    <a:lstStyle/>
                    <a:p>
                      <a:pPr algn="l" fontAlgn="ctr"/>
                      <a:r>
                        <a:rPr lang="en-GB" sz="1300" u="none" strike="noStrike" dirty="0">
                          <a:effectLst/>
                        </a:rPr>
                        <a:t>Shipped</a:t>
                      </a:r>
                      <a:endParaRPr lang="en-GB" sz="1300" b="0" i="0" u="none" strike="noStrike" dirty="0">
                        <a:solidFill>
                          <a:srgbClr val="000000"/>
                        </a:solidFill>
                        <a:effectLst/>
                        <a:latin typeface="Times New Roman"/>
                      </a:endParaRPr>
                    </a:p>
                  </a:txBody>
                  <a:tcPr marL="6587" marR="6587" marT="6587" marB="0" anchor="ctr">
                    <a:solidFill>
                      <a:schemeClr val="tx2"/>
                    </a:solidFill>
                  </a:tcPr>
                </a:tc>
              </a:tr>
              <a:tr h="197353">
                <a:tc>
                  <a:txBody>
                    <a:bodyPr/>
                    <a:lstStyle/>
                    <a:p>
                      <a:pPr algn="r" fontAlgn="ctr"/>
                      <a:r>
                        <a:rPr lang="en-GB" sz="1300" u="none" strike="noStrike">
                          <a:effectLst/>
                        </a:rPr>
                        <a:t>3</a:t>
                      </a:r>
                      <a:endParaRPr lang="en-GB" sz="1300" b="0" i="0" u="none" strike="noStrike">
                        <a:solidFill>
                          <a:srgbClr val="000000"/>
                        </a:solidFill>
                        <a:effectLst/>
                        <a:latin typeface="Times New Roman"/>
                      </a:endParaRPr>
                    </a:p>
                  </a:txBody>
                  <a:tcPr marL="6587" marR="6587" marT="6587" marB="0" anchor="ctr"/>
                </a:tc>
                <a:tc>
                  <a:txBody>
                    <a:bodyPr/>
                    <a:lstStyle/>
                    <a:p>
                      <a:pPr algn="r" fontAlgn="ctr"/>
                      <a:r>
                        <a:rPr lang="en-GB" sz="1300" u="none" strike="noStrike">
                          <a:effectLst/>
                        </a:rPr>
                        <a:t>654322</a:t>
                      </a:r>
                      <a:endParaRPr lang="en-GB" sz="1300" b="0" i="0" u="none" strike="noStrike">
                        <a:solidFill>
                          <a:srgbClr val="000000"/>
                        </a:solidFill>
                        <a:effectLst/>
                        <a:latin typeface="Times New Roman"/>
                      </a:endParaRPr>
                    </a:p>
                  </a:txBody>
                  <a:tcPr marL="6587" marR="6587" marT="6587" marB="0" anchor="ctr"/>
                </a:tc>
                <a:tc>
                  <a:txBody>
                    <a:bodyPr/>
                    <a:lstStyle/>
                    <a:p>
                      <a:pPr algn="r" fontAlgn="ctr"/>
                      <a:r>
                        <a:rPr lang="en-GB" sz="1300" u="none" strike="noStrike" dirty="0">
                          <a:effectLst/>
                        </a:rPr>
                        <a:t>1003</a:t>
                      </a:r>
                      <a:endParaRPr lang="en-GB" sz="1300" b="0" i="0" u="none" strike="noStrike" dirty="0">
                        <a:solidFill>
                          <a:srgbClr val="000000"/>
                        </a:solidFill>
                        <a:effectLst/>
                        <a:latin typeface="Times New Roman"/>
                      </a:endParaRPr>
                    </a:p>
                  </a:txBody>
                  <a:tcPr marL="6587" marR="6587" marT="6587" marB="0" anchor="ctr"/>
                </a:tc>
                <a:tc>
                  <a:txBody>
                    <a:bodyPr/>
                    <a:lstStyle/>
                    <a:p>
                      <a:pPr algn="r" fontAlgn="ctr"/>
                      <a:r>
                        <a:rPr lang="en-GB" sz="1300" u="none" strike="noStrike" dirty="0">
                          <a:effectLst/>
                        </a:rPr>
                        <a:t>4</a:t>
                      </a:r>
                      <a:endParaRPr lang="en-GB" sz="1300" b="0" i="0" u="none" strike="noStrike" dirty="0">
                        <a:solidFill>
                          <a:srgbClr val="000000"/>
                        </a:solidFill>
                        <a:effectLst/>
                        <a:latin typeface="Times New Roman"/>
                      </a:endParaRPr>
                    </a:p>
                  </a:txBody>
                  <a:tcPr marL="6587" marR="6587" marT="6587" marB="0" anchor="ctr"/>
                </a:tc>
                <a:tc>
                  <a:txBody>
                    <a:bodyPr/>
                    <a:lstStyle/>
                    <a:p>
                      <a:pPr algn="r" fontAlgn="ctr"/>
                      <a:r>
                        <a:rPr lang="en-GB" sz="1300" u="none" strike="noStrike" dirty="0">
                          <a:effectLst/>
                        </a:rPr>
                        <a:t>01/09/2010</a:t>
                      </a:r>
                      <a:endParaRPr lang="en-GB" sz="1300" b="0" i="0" u="none" strike="noStrike" dirty="0">
                        <a:solidFill>
                          <a:srgbClr val="000000"/>
                        </a:solidFill>
                        <a:effectLst/>
                        <a:latin typeface="Times New Roman"/>
                      </a:endParaRPr>
                    </a:p>
                  </a:txBody>
                  <a:tcPr marL="6587" marR="6587" marT="6587" marB="0" anchor="ctr"/>
                </a:tc>
                <a:tc>
                  <a:txBody>
                    <a:bodyPr/>
                    <a:lstStyle/>
                    <a:p>
                      <a:pPr algn="l" fontAlgn="ctr"/>
                      <a:r>
                        <a:rPr lang="en-GB" sz="1300" u="none" strike="noStrike" dirty="0">
                          <a:effectLst/>
                        </a:rPr>
                        <a:t>On order</a:t>
                      </a:r>
                      <a:endParaRPr lang="en-GB" sz="1300" b="0" i="0" u="none" strike="noStrike" dirty="0">
                        <a:solidFill>
                          <a:srgbClr val="000000"/>
                        </a:solidFill>
                        <a:effectLst/>
                        <a:latin typeface="Times New Roman"/>
                      </a:endParaRPr>
                    </a:p>
                  </a:txBody>
                  <a:tcPr marL="6587" marR="6587" marT="6587" marB="0"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059814924"/>
              </p:ext>
            </p:extLst>
          </p:nvPr>
        </p:nvGraphicFramePr>
        <p:xfrm>
          <a:off x="2317531" y="3941378"/>
          <a:ext cx="5716126" cy="852100"/>
        </p:xfrm>
        <a:graphic>
          <a:graphicData uri="http://schemas.openxmlformats.org/drawingml/2006/table">
            <a:tbl>
              <a:tblPr>
                <a:tableStyleId>{5C22544A-7EE6-4342-B048-85BDC9FD1C3A}</a:tableStyleId>
              </a:tblPr>
              <a:tblGrid>
                <a:gridCol w="1429031"/>
                <a:gridCol w="1861125"/>
                <a:gridCol w="1582607"/>
                <a:gridCol w="843363"/>
              </a:tblGrid>
              <a:tr h="183423">
                <a:tc>
                  <a:txBody>
                    <a:bodyPr/>
                    <a:lstStyle/>
                    <a:p>
                      <a:pPr algn="l" fontAlgn="ctr"/>
                      <a:r>
                        <a:rPr lang="en-GB" sz="1200" b="1" u="none" strike="noStrike" dirty="0">
                          <a:effectLst/>
                        </a:rPr>
                        <a:t>Product ID</a:t>
                      </a:r>
                      <a:endParaRPr lang="en-GB" sz="1200" b="1" i="0" u="none" strike="noStrike" dirty="0">
                        <a:solidFill>
                          <a:srgbClr val="000000"/>
                        </a:solidFill>
                        <a:effectLst/>
                        <a:latin typeface="Times New Roman"/>
                      </a:endParaRPr>
                    </a:p>
                  </a:txBody>
                  <a:tcPr marL="7285" marR="7285" marT="7285" marB="0" anchor="ctr"/>
                </a:tc>
                <a:tc>
                  <a:txBody>
                    <a:bodyPr/>
                    <a:lstStyle/>
                    <a:p>
                      <a:pPr algn="l" fontAlgn="ctr"/>
                      <a:r>
                        <a:rPr lang="en-GB" sz="1200" b="1" u="none" strike="noStrike" dirty="0">
                          <a:effectLst/>
                        </a:rPr>
                        <a:t>Product Name</a:t>
                      </a:r>
                      <a:endParaRPr lang="en-GB" sz="1200" b="1" i="0" u="none" strike="noStrike" dirty="0">
                        <a:solidFill>
                          <a:srgbClr val="000000"/>
                        </a:solidFill>
                        <a:effectLst/>
                        <a:latin typeface="Times New Roman"/>
                      </a:endParaRPr>
                    </a:p>
                  </a:txBody>
                  <a:tcPr marL="7285" marR="7285" marT="7285" marB="0" anchor="ctr"/>
                </a:tc>
                <a:tc>
                  <a:txBody>
                    <a:bodyPr/>
                    <a:lstStyle/>
                    <a:p>
                      <a:pPr algn="l" fontAlgn="ctr"/>
                      <a:r>
                        <a:rPr lang="en-GB" sz="1200" b="1" u="none" strike="noStrike" dirty="0">
                          <a:effectLst/>
                        </a:rPr>
                        <a:t>Supplier</a:t>
                      </a:r>
                      <a:endParaRPr lang="en-GB" sz="1200" b="1" i="0" u="none" strike="noStrike" dirty="0">
                        <a:solidFill>
                          <a:srgbClr val="000000"/>
                        </a:solidFill>
                        <a:effectLst/>
                        <a:latin typeface="Times New Roman"/>
                      </a:endParaRPr>
                    </a:p>
                  </a:txBody>
                  <a:tcPr marL="7285" marR="7285" marT="7285" marB="0" anchor="ctr"/>
                </a:tc>
                <a:tc>
                  <a:txBody>
                    <a:bodyPr/>
                    <a:lstStyle/>
                    <a:p>
                      <a:pPr algn="l" fontAlgn="ctr"/>
                      <a:r>
                        <a:rPr lang="en-GB" sz="1200" b="1" u="none" strike="noStrike" dirty="0">
                          <a:effectLst/>
                        </a:rPr>
                        <a:t>Price</a:t>
                      </a:r>
                      <a:endParaRPr lang="en-GB" sz="1200" b="1" i="0" u="none" strike="noStrike" dirty="0">
                        <a:solidFill>
                          <a:srgbClr val="000000"/>
                        </a:solidFill>
                        <a:effectLst/>
                        <a:latin typeface="Times New Roman"/>
                      </a:endParaRPr>
                    </a:p>
                  </a:txBody>
                  <a:tcPr marL="7285" marR="7285" marT="7285" marB="0" anchor="ctr"/>
                </a:tc>
              </a:tr>
              <a:tr h="183423">
                <a:tc>
                  <a:txBody>
                    <a:bodyPr/>
                    <a:lstStyle/>
                    <a:p>
                      <a:pPr algn="l" fontAlgn="ctr"/>
                      <a:r>
                        <a:rPr lang="en-GB" sz="1400" u="none" strike="noStrike" dirty="0">
                          <a:effectLst/>
                        </a:rPr>
                        <a:t>1001</a:t>
                      </a:r>
                      <a:endParaRPr lang="en-GB" sz="1400" b="0" i="0" u="none" strike="noStrike" dirty="0">
                        <a:solidFill>
                          <a:srgbClr val="000000"/>
                        </a:solidFill>
                        <a:effectLst/>
                        <a:latin typeface="Times New Roman"/>
                      </a:endParaRPr>
                    </a:p>
                  </a:txBody>
                  <a:tcPr marL="7285" marR="7285" marT="7285" marB="0" anchor="ctr"/>
                </a:tc>
                <a:tc>
                  <a:txBody>
                    <a:bodyPr/>
                    <a:lstStyle/>
                    <a:p>
                      <a:pPr algn="l" fontAlgn="ctr"/>
                      <a:r>
                        <a:rPr lang="en-GB" sz="1400" u="none" strike="noStrike" dirty="0">
                          <a:effectLst/>
                        </a:rPr>
                        <a:t>Windows Phone 7</a:t>
                      </a:r>
                      <a:endParaRPr lang="en-GB" sz="1400" b="0" i="0" u="none" strike="noStrike" dirty="0">
                        <a:solidFill>
                          <a:srgbClr val="000000"/>
                        </a:solidFill>
                        <a:effectLst/>
                        <a:latin typeface="Times New Roman"/>
                      </a:endParaRPr>
                    </a:p>
                  </a:txBody>
                  <a:tcPr marL="7285" marR="7285" marT="7285" marB="0" anchor="ctr"/>
                </a:tc>
                <a:tc>
                  <a:txBody>
                    <a:bodyPr/>
                    <a:lstStyle/>
                    <a:p>
                      <a:pPr algn="l" fontAlgn="ctr"/>
                      <a:r>
                        <a:rPr lang="en-GB" sz="1400" u="none" strike="noStrike">
                          <a:effectLst/>
                        </a:rPr>
                        <a:t>Microsoft</a:t>
                      </a:r>
                      <a:endParaRPr lang="en-GB" sz="1400" b="0" i="0" u="none" strike="noStrike">
                        <a:solidFill>
                          <a:srgbClr val="000000"/>
                        </a:solidFill>
                        <a:effectLst/>
                        <a:latin typeface="Times New Roman"/>
                      </a:endParaRPr>
                    </a:p>
                  </a:txBody>
                  <a:tcPr marL="7285" marR="7285" marT="7285" marB="0" anchor="ctr"/>
                </a:tc>
                <a:tc>
                  <a:txBody>
                    <a:bodyPr/>
                    <a:lstStyle/>
                    <a:p>
                      <a:pPr algn="l" fontAlgn="ctr"/>
                      <a:r>
                        <a:rPr lang="en-GB" sz="1400" u="none" strike="noStrike" dirty="0">
                          <a:effectLst/>
                        </a:rPr>
                        <a:t>200</a:t>
                      </a:r>
                      <a:endParaRPr lang="en-GB" sz="1400" b="0" i="0" u="none" strike="noStrike" dirty="0">
                        <a:solidFill>
                          <a:srgbClr val="000000"/>
                        </a:solidFill>
                        <a:effectLst/>
                        <a:latin typeface="Times New Roman"/>
                      </a:endParaRPr>
                    </a:p>
                  </a:txBody>
                  <a:tcPr marL="7285" marR="7285" marT="7285" marB="0" anchor="ctr"/>
                </a:tc>
              </a:tr>
              <a:tr h="183423">
                <a:tc>
                  <a:txBody>
                    <a:bodyPr/>
                    <a:lstStyle/>
                    <a:p>
                      <a:pPr algn="l" fontAlgn="ctr"/>
                      <a:r>
                        <a:rPr lang="en-GB" sz="1400" u="none" strike="noStrike" dirty="0">
                          <a:effectLst/>
                        </a:rPr>
                        <a:t>1002</a:t>
                      </a:r>
                      <a:endParaRPr lang="en-GB" sz="1400" b="0" i="0" u="none" strike="noStrike" dirty="0">
                        <a:solidFill>
                          <a:srgbClr val="000000"/>
                        </a:solidFill>
                        <a:effectLst/>
                        <a:latin typeface="Times New Roman"/>
                      </a:endParaRPr>
                    </a:p>
                  </a:txBody>
                  <a:tcPr marL="7285" marR="7285" marT="7285" marB="0" anchor="ctr">
                    <a:solidFill>
                      <a:schemeClr val="tx2"/>
                    </a:solidFill>
                  </a:tcPr>
                </a:tc>
                <a:tc>
                  <a:txBody>
                    <a:bodyPr/>
                    <a:lstStyle/>
                    <a:p>
                      <a:pPr algn="l" fontAlgn="ctr"/>
                      <a:r>
                        <a:rPr lang="en-GB" sz="1400" u="none" strike="noStrike" dirty="0">
                          <a:effectLst/>
                        </a:rPr>
                        <a:t>Cheese grater</a:t>
                      </a:r>
                      <a:endParaRPr lang="en-GB" sz="1400" b="0" i="0" u="none" strike="noStrike" dirty="0">
                        <a:solidFill>
                          <a:srgbClr val="000000"/>
                        </a:solidFill>
                        <a:effectLst/>
                        <a:latin typeface="Times New Roman"/>
                      </a:endParaRPr>
                    </a:p>
                  </a:txBody>
                  <a:tcPr marL="7285" marR="7285" marT="7285" marB="0" anchor="ctr">
                    <a:solidFill>
                      <a:schemeClr val="tx2"/>
                    </a:solidFill>
                  </a:tcPr>
                </a:tc>
                <a:tc>
                  <a:txBody>
                    <a:bodyPr/>
                    <a:lstStyle/>
                    <a:p>
                      <a:pPr algn="l" fontAlgn="ctr"/>
                      <a:r>
                        <a:rPr lang="en-GB" sz="1400" u="none" strike="noStrike" dirty="0">
                          <a:effectLst/>
                        </a:rPr>
                        <a:t>Cheese Industries</a:t>
                      </a:r>
                      <a:endParaRPr lang="en-GB" sz="1400" b="0" i="0" u="none" strike="noStrike" dirty="0">
                        <a:solidFill>
                          <a:srgbClr val="000000"/>
                        </a:solidFill>
                        <a:effectLst/>
                        <a:latin typeface="Times New Roman"/>
                      </a:endParaRPr>
                    </a:p>
                  </a:txBody>
                  <a:tcPr marL="7285" marR="7285" marT="7285" marB="0" anchor="ctr">
                    <a:solidFill>
                      <a:schemeClr val="tx2"/>
                    </a:solidFill>
                  </a:tcPr>
                </a:tc>
                <a:tc>
                  <a:txBody>
                    <a:bodyPr/>
                    <a:lstStyle/>
                    <a:p>
                      <a:pPr algn="l" fontAlgn="ctr"/>
                      <a:r>
                        <a:rPr lang="en-GB" sz="1400" u="none" strike="noStrike" dirty="0">
                          <a:effectLst/>
                        </a:rPr>
                        <a:t>2</a:t>
                      </a:r>
                      <a:endParaRPr lang="en-GB" sz="1400" b="0" i="0" u="none" strike="noStrike" dirty="0">
                        <a:solidFill>
                          <a:srgbClr val="000000"/>
                        </a:solidFill>
                        <a:effectLst/>
                        <a:latin typeface="Times New Roman"/>
                      </a:endParaRPr>
                    </a:p>
                  </a:txBody>
                  <a:tcPr marL="7285" marR="7285" marT="7285" marB="0" anchor="ctr">
                    <a:solidFill>
                      <a:schemeClr val="tx2"/>
                    </a:solidFill>
                  </a:tcPr>
                </a:tc>
              </a:tr>
              <a:tr h="183423">
                <a:tc>
                  <a:txBody>
                    <a:bodyPr/>
                    <a:lstStyle/>
                    <a:p>
                      <a:pPr algn="l" fontAlgn="ctr"/>
                      <a:r>
                        <a:rPr lang="en-GB" sz="1400" u="none" strike="noStrike" dirty="0">
                          <a:effectLst/>
                        </a:rPr>
                        <a:t>1003</a:t>
                      </a:r>
                      <a:endParaRPr lang="en-GB" sz="1400" b="0" i="0" u="none" strike="noStrike" dirty="0">
                        <a:solidFill>
                          <a:srgbClr val="000000"/>
                        </a:solidFill>
                        <a:effectLst/>
                        <a:latin typeface="Times New Roman"/>
                      </a:endParaRPr>
                    </a:p>
                  </a:txBody>
                  <a:tcPr marL="7285" marR="7285" marT="7285" marB="0" anchor="ctr"/>
                </a:tc>
                <a:tc>
                  <a:txBody>
                    <a:bodyPr/>
                    <a:lstStyle/>
                    <a:p>
                      <a:pPr algn="l" fontAlgn="ctr"/>
                      <a:r>
                        <a:rPr lang="en-GB" sz="1400" u="none" strike="noStrike">
                          <a:effectLst/>
                        </a:rPr>
                        <a:t>Boat hook</a:t>
                      </a:r>
                      <a:endParaRPr lang="en-GB" sz="1400" b="0" i="0" u="none" strike="noStrike">
                        <a:solidFill>
                          <a:srgbClr val="000000"/>
                        </a:solidFill>
                        <a:effectLst/>
                        <a:latin typeface="Times New Roman"/>
                      </a:endParaRPr>
                    </a:p>
                  </a:txBody>
                  <a:tcPr marL="7285" marR="7285" marT="7285" marB="0" anchor="ctr"/>
                </a:tc>
                <a:tc>
                  <a:txBody>
                    <a:bodyPr/>
                    <a:lstStyle/>
                    <a:p>
                      <a:pPr algn="l" fontAlgn="ctr"/>
                      <a:r>
                        <a:rPr lang="en-GB" sz="1400" u="none" strike="noStrike" dirty="0">
                          <a:effectLst/>
                        </a:rPr>
                        <a:t>John’s Dockyard</a:t>
                      </a:r>
                      <a:endParaRPr lang="en-GB" sz="1400" b="0" i="0" u="none" strike="noStrike" dirty="0">
                        <a:solidFill>
                          <a:srgbClr val="000000"/>
                        </a:solidFill>
                        <a:effectLst/>
                        <a:latin typeface="Times New Roman"/>
                      </a:endParaRPr>
                    </a:p>
                  </a:txBody>
                  <a:tcPr marL="7285" marR="7285" marT="7285" marB="0" anchor="ctr"/>
                </a:tc>
                <a:tc>
                  <a:txBody>
                    <a:bodyPr/>
                    <a:lstStyle/>
                    <a:p>
                      <a:pPr algn="l" fontAlgn="ctr"/>
                      <a:r>
                        <a:rPr lang="en-GB" sz="1400" u="none" strike="noStrike" dirty="0">
                          <a:effectLst/>
                        </a:rPr>
                        <a:t>20</a:t>
                      </a:r>
                      <a:endParaRPr lang="en-GB" sz="1400" b="0" i="0" u="none" strike="noStrike" dirty="0">
                        <a:solidFill>
                          <a:srgbClr val="000000"/>
                        </a:solidFill>
                        <a:effectLst/>
                        <a:latin typeface="Times New Roman"/>
                      </a:endParaRPr>
                    </a:p>
                  </a:txBody>
                  <a:tcPr marL="7285" marR="7285" marT="7285" marB="0"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545734081"/>
              </p:ext>
            </p:extLst>
          </p:nvPr>
        </p:nvGraphicFramePr>
        <p:xfrm>
          <a:off x="2618595" y="1121061"/>
          <a:ext cx="4346776" cy="1006491"/>
        </p:xfrm>
        <a:graphic>
          <a:graphicData uri="http://schemas.openxmlformats.org/drawingml/2006/table">
            <a:tbl>
              <a:tblPr>
                <a:tableStyleId>{5C22544A-7EE6-4342-B048-85BDC9FD1C3A}</a:tableStyleId>
              </a:tblPr>
              <a:tblGrid>
                <a:gridCol w="1086694"/>
                <a:gridCol w="623376"/>
                <a:gridCol w="1550012"/>
                <a:gridCol w="1086694"/>
              </a:tblGrid>
              <a:tr h="215325">
                <a:tc>
                  <a:txBody>
                    <a:bodyPr/>
                    <a:lstStyle/>
                    <a:p>
                      <a:pPr algn="l" fontAlgn="ctr"/>
                      <a:r>
                        <a:rPr lang="en-GB" sz="1000" b="1" u="none" strike="noStrike" dirty="0">
                          <a:effectLst/>
                        </a:rPr>
                        <a:t>Customer ID</a:t>
                      </a:r>
                      <a:endParaRPr lang="en-GB" sz="1000" b="1" i="0" u="none" strike="noStrike" dirty="0">
                        <a:solidFill>
                          <a:srgbClr val="000000"/>
                        </a:solidFill>
                        <a:effectLst/>
                        <a:latin typeface="Times New Roman"/>
                      </a:endParaRPr>
                    </a:p>
                  </a:txBody>
                  <a:tcPr marL="5528" marR="5528" marT="5528" marB="0" anchor="ctr"/>
                </a:tc>
                <a:tc>
                  <a:txBody>
                    <a:bodyPr/>
                    <a:lstStyle/>
                    <a:p>
                      <a:pPr algn="l" fontAlgn="ctr"/>
                      <a:r>
                        <a:rPr lang="en-GB" sz="1000" b="1" u="none" strike="noStrike" dirty="0">
                          <a:effectLst/>
                        </a:rPr>
                        <a:t>Name</a:t>
                      </a:r>
                      <a:endParaRPr lang="en-GB" sz="1000" b="1" i="0" u="none" strike="noStrike" dirty="0">
                        <a:solidFill>
                          <a:srgbClr val="000000"/>
                        </a:solidFill>
                        <a:effectLst/>
                        <a:latin typeface="Times New Roman"/>
                      </a:endParaRPr>
                    </a:p>
                  </a:txBody>
                  <a:tcPr marL="5528" marR="5528" marT="5528" marB="0" anchor="ctr"/>
                </a:tc>
                <a:tc>
                  <a:txBody>
                    <a:bodyPr/>
                    <a:lstStyle/>
                    <a:p>
                      <a:pPr algn="l" fontAlgn="ctr"/>
                      <a:r>
                        <a:rPr lang="en-GB" sz="1000" b="1" u="none" strike="noStrike" dirty="0">
                          <a:effectLst/>
                        </a:rPr>
                        <a:t>Address</a:t>
                      </a:r>
                      <a:endParaRPr lang="en-GB" sz="1000" b="1" i="0" u="none" strike="noStrike" dirty="0">
                        <a:solidFill>
                          <a:srgbClr val="000000"/>
                        </a:solidFill>
                        <a:effectLst/>
                        <a:latin typeface="Times New Roman"/>
                      </a:endParaRPr>
                    </a:p>
                  </a:txBody>
                  <a:tcPr marL="5528" marR="5528" marT="5528" marB="0" anchor="ctr"/>
                </a:tc>
                <a:tc>
                  <a:txBody>
                    <a:bodyPr/>
                    <a:lstStyle/>
                    <a:p>
                      <a:pPr algn="l" fontAlgn="ctr"/>
                      <a:r>
                        <a:rPr lang="en-GB" sz="1000" b="1" u="none" strike="noStrike">
                          <a:effectLst/>
                        </a:rPr>
                        <a:t>Bank Details</a:t>
                      </a:r>
                      <a:endParaRPr lang="en-GB" sz="1000" b="1" i="0" u="none" strike="noStrike">
                        <a:solidFill>
                          <a:srgbClr val="000000"/>
                        </a:solidFill>
                        <a:effectLst/>
                        <a:latin typeface="Times New Roman"/>
                      </a:endParaRPr>
                    </a:p>
                  </a:txBody>
                  <a:tcPr marL="5528" marR="5528" marT="5528" marB="0" anchor="ctr"/>
                </a:tc>
              </a:tr>
              <a:tr h="360516">
                <a:tc>
                  <a:txBody>
                    <a:bodyPr/>
                    <a:lstStyle/>
                    <a:p>
                      <a:pPr algn="ctr" fontAlgn="ctr"/>
                      <a:r>
                        <a:rPr lang="en-GB" sz="1100" u="none" strike="noStrike" dirty="0">
                          <a:effectLst/>
                        </a:rPr>
                        <a:t>123456</a:t>
                      </a:r>
                      <a:endParaRPr lang="en-GB" sz="1100" b="0" i="0" u="none" strike="noStrike" dirty="0">
                        <a:solidFill>
                          <a:srgbClr val="000000"/>
                        </a:solidFill>
                        <a:effectLst/>
                        <a:latin typeface="Times New Roman"/>
                      </a:endParaRPr>
                    </a:p>
                  </a:txBody>
                  <a:tcPr marL="5528" marR="5528" marT="5528" marB="0" anchor="ctr"/>
                </a:tc>
                <a:tc>
                  <a:txBody>
                    <a:bodyPr/>
                    <a:lstStyle/>
                    <a:p>
                      <a:pPr algn="l" fontAlgn="ctr"/>
                      <a:r>
                        <a:rPr lang="en-GB" sz="1100" u="none" strike="noStrike" dirty="0">
                          <a:effectLst/>
                        </a:rPr>
                        <a:t>Rob</a:t>
                      </a:r>
                      <a:endParaRPr lang="en-GB" sz="1100" b="0" i="0" u="none" strike="noStrike" dirty="0">
                        <a:solidFill>
                          <a:srgbClr val="000000"/>
                        </a:solidFill>
                        <a:effectLst/>
                        <a:latin typeface="Times New Roman"/>
                      </a:endParaRPr>
                    </a:p>
                  </a:txBody>
                  <a:tcPr marL="5528" marR="5528" marT="5528" marB="0" anchor="ctr"/>
                </a:tc>
                <a:tc>
                  <a:txBody>
                    <a:bodyPr/>
                    <a:lstStyle/>
                    <a:p>
                      <a:pPr algn="l" fontAlgn="ctr"/>
                      <a:r>
                        <a:rPr lang="en-GB" sz="1100" u="none" strike="noStrike" dirty="0">
                          <a:effectLst/>
                        </a:rPr>
                        <a:t>18 Pussycat Mews</a:t>
                      </a:r>
                      <a:endParaRPr lang="en-GB" sz="1100" b="0" i="0" u="none" strike="noStrike" dirty="0">
                        <a:solidFill>
                          <a:srgbClr val="000000"/>
                        </a:solidFill>
                        <a:effectLst/>
                        <a:latin typeface="Times New Roman"/>
                      </a:endParaRPr>
                    </a:p>
                  </a:txBody>
                  <a:tcPr marL="5528" marR="5528" marT="5528" marB="0" anchor="ctr"/>
                </a:tc>
                <a:tc>
                  <a:txBody>
                    <a:bodyPr/>
                    <a:lstStyle/>
                    <a:p>
                      <a:pPr algn="l" fontAlgn="ctr"/>
                      <a:r>
                        <a:rPr lang="en-GB" sz="1100" u="none" strike="noStrike" dirty="0">
                          <a:effectLst/>
                        </a:rPr>
                        <a:t>Nut East Bank</a:t>
                      </a:r>
                      <a:endParaRPr lang="en-GB" sz="1100" b="0" i="0" u="none" strike="noStrike" dirty="0">
                        <a:solidFill>
                          <a:srgbClr val="000000"/>
                        </a:solidFill>
                        <a:effectLst/>
                        <a:latin typeface="Times New Roman"/>
                      </a:endParaRPr>
                    </a:p>
                  </a:txBody>
                  <a:tcPr marL="5528" marR="5528" marT="5528" marB="0" anchor="ctr"/>
                </a:tc>
              </a:tr>
              <a:tr h="215325">
                <a:tc>
                  <a:txBody>
                    <a:bodyPr/>
                    <a:lstStyle/>
                    <a:p>
                      <a:pPr algn="ctr" fontAlgn="ctr"/>
                      <a:r>
                        <a:rPr lang="en-GB" sz="1100" u="none" strike="noStrike" dirty="0">
                          <a:effectLst/>
                        </a:rPr>
                        <a:t>654322</a:t>
                      </a:r>
                      <a:endParaRPr lang="en-GB" sz="1100" b="0" i="0" u="none" strike="noStrike" dirty="0">
                        <a:solidFill>
                          <a:srgbClr val="000000"/>
                        </a:solidFill>
                        <a:effectLst/>
                        <a:latin typeface="Times New Roman"/>
                      </a:endParaRPr>
                    </a:p>
                  </a:txBody>
                  <a:tcPr marL="5528" marR="5528" marT="5528" marB="0" anchor="ctr"/>
                </a:tc>
                <a:tc>
                  <a:txBody>
                    <a:bodyPr/>
                    <a:lstStyle/>
                    <a:p>
                      <a:pPr algn="l" fontAlgn="ctr"/>
                      <a:r>
                        <a:rPr lang="en-GB" sz="1100" u="none" strike="noStrike" dirty="0">
                          <a:effectLst/>
                        </a:rPr>
                        <a:t>Jim</a:t>
                      </a:r>
                      <a:endParaRPr lang="en-GB" sz="1100" b="0" i="0" u="none" strike="noStrike" dirty="0">
                        <a:solidFill>
                          <a:srgbClr val="000000"/>
                        </a:solidFill>
                        <a:effectLst/>
                        <a:latin typeface="Times New Roman"/>
                      </a:endParaRPr>
                    </a:p>
                  </a:txBody>
                  <a:tcPr marL="5528" marR="5528" marT="5528" marB="0" anchor="ctr"/>
                </a:tc>
                <a:tc>
                  <a:txBody>
                    <a:bodyPr/>
                    <a:lstStyle/>
                    <a:p>
                      <a:pPr algn="l" fontAlgn="ctr"/>
                      <a:r>
                        <a:rPr lang="en-GB" sz="1100" u="none" strike="noStrike" dirty="0">
                          <a:effectLst/>
                        </a:rPr>
                        <a:t>10 Motor Drive</a:t>
                      </a:r>
                      <a:endParaRPr lang="en-GB" sz="1100" b="0" i="0" u="none" strike="noStrike" dirty="0">
                        <a:solidFill>
                          <a:srgbClr val="000000"/>
                        </a:solidFill>
                        <a:effectLst/>
                        <a:latin typeface="Times New Roman"/>
                      </a:endParaRPr>
                    </a:p>
                  </a:txBody>
                  <a:tcPr marL="5528" marR="5528" marT="5528" marB="0" anchor="ctr"/>
                </a:tc>
                <a:tc>
                  <a:txBody>
                    <a:bodyPr/>
                    <a:lstStyle/>
                    <a:p>
                      <a:pPr algn="l" fontAlgn="ctr"/>
                      <a:r>
                        <a:rPr lang="en-GB" sz="1100" u="none" strike="noStrike" dirty="0">
                          <a:effectLst/>
                        </a:rPr>
                        <a:t>Big Fall Bank</a:t>
                      </a:r>
                      <a:endParaRPr lang="en-GB" sz="1100" b="0" i="0" u="none" strike="noStrike" dirty="0">
                        <a:solidFill>
                          <a:srgbClr val="000000"/>
                        </a:solidFill>
                        <a:effectLst/>
                        <a:latin typeface="Times New Roman"/>
                      </a:endParaRPr>
                    </a:p>
                  </a:txBody>
                  <a:tcPr marL="5528" marR="5528" marT="5528" marB="0" anchor="ctr"/>
                </a:tc>
              </a:tr>
              <a:tr h="215325">
                <a:tc>
                  <a:txBody>
                    <a:bodyPr/>
                    <a:lstStyle/>
                    <a:p>
                      <a:pPr algn="ctr" fontAlgn="ctr"/>
                      <a:r>
                        <a:rPr lang="en-GB" sz="1100" u="none" strike="noStrike" dirty="0">
                          <a:effectLst/>
                        </a:rPr>
                        <a:t>111111</a:t>
                      </a:r>
                      <a:endParaRPr lang="en-GB" sz="1100" b="0" i="0" u="none" strike="noStrike" dirty="0">
                        <a:solidFill>
                          <a:srgbClr val="000000"/>
                        </a:solidFill>
                        <a:effectLst/>
                        <a:latin typeface="Times New Roman"/>
                      </a:endParaRPr>
                    </a:p>
                  </a:txBody>
                  <a:tcPr marL="5528" marR="5528" marT="5528" marB="0" anchor="ctr">
                    <a:solidFill>
                      <a:schemeClr val="tx2"/>
                    </a:solidFill>
                  </a:tcPr>
                </a:tc>
                <a:tc>
                  <a:txBody>
                    <a:bodyPr/>
                    <a:lstStyle/>
                    <a:p>
                      <a:pPr algn="l" fontAlgn="ctr"/>
                      <a:r>
                        <a:rPr lang="en-GB" sz="1100" u="none" strike="noStrike" dirty="0">
                          <a:effectLst/>
                        </a:rPr>
                        <a:t>Ethel</a:t>
                      </a:r>
                      <a:endParaRPr lang="en-GB" sz="1100" b="0" i="0" u="none" strike="noStrike" dirty="0">
                        <a:solidFill>
                          <a:srgbClr val="000000"/>
                        </a:solidFill>
                        <a:effectLst/>
                        <a:latin typeface="Times New Roman"/>
                      </a:endParaRPr>
                    </a:p>
                  </a:txBody>
                  <a:tcPr marL="5528" marR="5528" marT="5528" marB="0" anchor="ctr">
                    <a:solidFill>
                      <a:schemeClr val="tx2"/>
                    </a:solidFill>
                  </a:tcPr>
                </a:tc>
                <a:tc>
                  <a:txBody>
                    <a:bodyPr/>
                    <a:lstStyle/>
                    <a:p>
                      <a:pPr algn="l" fontAlgn="ctr"/>
                      <a:r>
                        <a:rPr lang="en-GB" sz="1100" u="none" strike="noStrike" dirty="0">
                          <a:effectLst/>
                        </a:rPr>
                        <a:t>4 Funny Address</a:t>
                      </a:r>
                      <a:endParaRPr lang="en-GB" sz="1100" b="0" i="0" u="none" strike="noStrike" dirty="0">
                        <a:solidFill>
                          <a:srgbClr val="000000"/>
                        </a:solidFill>
                        <a:effectLst/>
                        <a:latin typeface="Times New Roman"/>
                      </a:endParaRPr>
                    </a:p>
                  </a:txBody>
                  <a:tcPr marL="5528" marR="5528" marT="5528" marB="0" anchor="ctr">
                    <a:solidFill>
                      <a:schemeClr val="tx2"/>
                    </a:solidFill>
                  </a:tcPr>
                </a:tc>
                <a:tc>
                  <a:txBody>
                    <a:bodyPr/>
                    <a:lstStyle/>
                    <a:p>
                      <a:pPr algn="l" fontAlgn="ctr"/>
                      <a:r>
                        <a:rPr lang="en-GB" sz="1100" u="none" strike="noStrike" dirty="0">
                          <a:effectLst/>
                        </a:rPr>
                        <a:t>Strange bank</a:t>
                      </a:r>
                      <a:endParaRPr lang="en-GB" sz="1100" b="0" i="0" u="none" strike="noStrike" dirty="0">
                        <a:solidFill>
                          <a:srgbClr val="000000"/>
                        </a:solidFill>
                        <a:effectLst/>
                        <a:latin typeface="Times New Roman"/>
                      </a:endParaRPr>
                    </a:p>
                  </a:txBody>
                  <a:tcPr marL="5528" marR="5528" marT="5528" marB="0" anchor="ctr">
                    <a:solidFill>
                      <a:schemeClr val="tx2"/>
                    </a:solidFill>
                  </a:tcPr>
                </a:tc>
              </a:tr>
            </a:tbl>
          </a:graphicData>
        </a:graphic>
      </p:graphicFrame>
      <p:sp>
        <p:nvSpPr>
          <p:cNvPr id="8" name="Down Arrow 7"/>
          <p:cNvSpPr/>
          <p:nvPr/>
        </p:nvSpPr>
        <p:spPr bwMode="auto">
          <a:xfrm>
            <a:off x="2919468" y="3172858"/>
            <a:ext cx="418641" cy="1233889"/>
          </a:xfrm>
          <a:prstGeom prst="downArrow">
            <a:avLst/>
          </a:prstGeom>
          <a:solidFill>
            <a:schemeClr val="accent3">
              <a:alpha val="61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200" spc="-150" dirty="0" smtClean="0">
              <a:gradFill>
                <a:gsLst>
                  <a:gs pos="0">
                    <a:srgbClr val="FFFFFF"/>
                  </a:gs>
                  <a:gs pos="100000">
                    <a:srgbClr val="FFFFFF"/>
                  </a:gs>
                </a:gsLst>
                <a:lin ang="5400000" scaled="0"/>
              </a:gradFill>
              <a:latin typeface="Segoe Light" pitchFamily="34" charset="0"/>
            </a:endParaRPr>
          </a:p>
        </p:txBody>
      </p:sp>
      <p:sp>
        <p:nvSpPr>
          <p:cNvPr id="9" name="Down Arrow 8"/>
          <p:cNvSpPr/>
          <p:nvPr/>
        </p:nvSpPr>
        <p:spPr bwMode="auto">
          <a:xfrm rot="13751227">
            <a:off x="2215822" y="1942523"/>
            <a:ext cx="484632" cy="1156253"/>
          </a:xfrm>
          <a:prstGeom prst="downArrow">
            <a:avLst/>
          </a:prstGeom>
          <a:solidFill>
            <a:schemeClr val="accent3">
              <a:alpha val="57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200" spc="-150" dirty="0" smtClean="0">
              <a:gradFill>
                <a:gsLst>
                  <a:gs pos="0">
                    <a:srgbClr val="FFFFFF"/>
                  </a:gs>
                  <a:gs pos="100000">
                    <a:srgbClr val="FFFFFF"/>
                  </a:gs>
                </a:gsLst>
                <a:lin ang="5400000" scaled="0"/>
              </a:gradFill>
              <a:latin typeface="Segoe Light" pitchFamily="34" charset="0"/>
            </a:endParaRPr>
          </a:p>
        </p:txBody>
      </p:sp>
    </p:spTree>
    <p:extLst>
      <p:ext uri="{BB962C8B-B14F-4D97-AF65-F5344CB8AC3E}">
        <p14:creationId xmlns:p14="http://schemas.microsoft.com/office/powerpoint/2010/main" val="683042370"/>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Внешние ключи</a:t>
            </a:r>
            <a:endParaRPr lang="en-GB" dirty="0"/>
          </a:p>
        </p:txBody>
      </p:sp>
      <p:sp>
        <p:nvSpPr>
          <p:cNvPr id="3" name="Content Placeholder 2"/>
          <p:cNvSpPr>
            <a:spLocks noGrp="1"/>
          </p:cNvSpPr>
          <p:nvPr>
            <p:ph idx="1"/>
          </p:nvPr>
        </p:nvSpPr>
        <p:spPr>
          <a:xfrm>
            <a:off x="380770" y="1371600"/>
            <a:ext cx="8363938" cy="4099584"/>
          </a:xfrm>
        </p:spPr>
        <p:txBody>
          <a:bodyPr/>
          <a:lstStyle/>
          <a:p>
            <a:r>
              <a:rPr lang="ru-RU" dirty="0" smtClean="0"/>
              <a:t>Столбец таблицы, для которого значения строк совпадают со значениями первичного ключа другой таблицы, является внешним ключом</a:t>
            </a:r>
          </a:p>
          <a:p>
            <a:r>
              <a:rPr lang="ru-RU" dirty="0" smtClean="0"/>
              <a:t>В </a:t>
            </a:r>
            <a:r>
              <a:rPr lang="en-US" dirty="0" smtClean="0"/>
              <a:t>LINQ </a:t>
            </a:r>
            <a:r>
              <a:rPr lang="ru-RU" dirty="0" smtClean="0"/>
              <a:t>можно добавить к свойствам класса атрибуты, которые определяют связи между классами и, соответственно, связи между таблицами базы данных</a:t>
            </a:r>
          </a:p>
        </p:txBody>
      </p:sp>
      <p:sp>
        <p:nvSpPr>
          <p:cNvPr id="4" name="Slide Number Placeholder 3"/>
          <p:cNvSpPr>
            <a:spLocks noGrp="1"/>
          </p:cNvSpPr>
          <p:nvPr>
            <p:ph type="sldNum" sz="quarter" idx="10"/>
          </p:nvPr>
        </p:nvSpPr>
        <p:spPr/>
        <p:txBody>
          <a:bodyPr/>
          <a:lstStyle/>
          <a:p>
            <a:fld id="{271031BA-9959-4FE2-909F-37D65262A7B4}" type="slidenum">
              <a:rPr lang="en-US" smtClean="0"/>
              <a:pPr/>
              <a:t>58</a:t>
            </a:fld>
            <a:endParaRPr lang="en-US" dirty="0"/>
          </a:p>
        </p:txBody>
      </p:sp>
    </p:spTree>
    <p:extLst>
      <p:ext uri="{BB962C8B-B14F-4D97-AF65-F5344CB8AC3E}">
        <p14:creationId xmlns:p14="http://schemas.microsoft.com/office/powerpoint/2010/main" val="4133455913"/>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Класс </a:t>
            </a:r>
            <a:r>
              <a:rPr lang="en-GB" dirty="0" err="1" smtClean="0"/>
              <a:t>EntityRef</a:t>
            </a:r>
            <a:r>
              <a:rPr lang="en-GB" dirty="0" smtClean="0"/>
              <a:t> </a:t>
            </a:r>
            <a:endParaRPr lang="en-GB" dirty="0"/>
          </a:p>
        </p:txBody>
      </p:sp>
      <p:sp>
        <p:nvSpPr>
          <p:cNvPr id="3" name="Content Placeholder 2"/>
          <p:cNvSpPr>
            <a:spLocks noGrp="1"/>
          </p:cNvSpPr>
          <p:nvPr>
            <p:ph idx="1"/>
          </p:nvPr>
        </p:nvSpPr>
        <p:spPr>
          <a:xfrm>
            <a:off x="380770" y="5400000"/>
            <a:ext cx="8363938" cy="498598"/>
          </a:xfrm>
        </p:spPr>
        <p:txBody>
          <a:bodyPr/>
          <a:lstStyle/>
          <a:p>
            <a:r>
              <a:rPr lang="ru-RU" dirty="0" smtClean="0"/>
              <a:t>Этот код связывает клиента с заказом</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59</a:t>
            </a:fld>
            <a:endParaRPr lang="en-US" dirty="0"/>
          </a:p>
        </p:txBody>
      </p:sp>
      <p:sp>
        <p:nvSpPr>
          <p:cNvPr id="5" name="Rectangle 4"/>
          <p:cNvSpPr>
            <a:spLocks noChangeArrowheads="1"/>
          </p:cNvSpPr>
          <p:nvPr/>
        </p:nvSpPr>
        <p:spPr bwMode="invGray">
          <a:xfrm>
            <a:off x="494253" y="1146629"/>
            <a:ext cx="8105775" cy="4151086"/>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pPr>
              <a:spcBef>
                <a:spcPts val="575"/>
              </a:spcBef>
              <a:spcAft>
                <a:spcPts val="0"/>
              </a:spcAft>
              <a:tabLst>
                <a:tab pos="2430780" algn="l"/>
                <a:tab pos="2790825" algn="l"/>
              </a:tabLst>
            </a:pPr>
            <a:r>
              <a:rPr lang="en-GB" sz="2000" dirty="0" smtClean="0">
                <a:solidFill>
                  <a:srgbClr val="0000FF"/>
                </a:solidFill>
                <a:latin typeface="Consolas"/>
                <a:ea typeface="Times New Roman"/>
              </a:rPr>
              <a:t>private</a:t>
            </a:r>
            <a:r>
              <a:rPr lang="en-GB" sz="2000" dirty="0" smtClean="0">
                <a:solidFill>
                  <a:srgbClr val="000000"/>
                </a:solidFill>
                <a:latin typeface="Consolas"/>
                <a:ea typeface="Times New Roman"/>
              </a:rPr>
              <a:t> </a:t>
            </a:r>
            <a:r>
              <a:rPr lang="en-GB" sz="2000" dirty="0" err="1">
                <a:solidFill>
                  <a:srgbClr val="2B91AF"/>
                </a:solidFill>
                <a:latin typeface="Consolas"/>
                <a:ea typeface="Times New Roman"/>
              </a:rPr>
              <a:t>EntityRef</a:t>
            </a:r>
            <a:r>
              <a:rPr lang="en-GB" sz="2000" dirty="0">
                <a:solidFill>
                  <a:srgbClr val="000000"/>
                </a:solidFill>
                <a:latin typeface="Consolas"/>
                <a:ea typeface="Times New Roman"/>
              </a:rPr>
              <a:t>&lt;</a:t>
            </a:r>
            <a:r>
              <a:rPr lang="en-GB" sz="2000" dirty="0">
                <a:solidFill>
                  <a:srgbClr val="2B91AF"/>
                </a:solidFill>
                <a:latin typeface="Consolas"/>
                <a:ea typeface="Times New Roman"/>
              </a:rPr>
              <a:t>Customer</a:t>
            </a:r>
            <a:r>
              <a:rPr lang="en-GB" sz="2000" dirty="0">
                <a:solidFill>
                  <a:srgbClr val="000000"/>
                </a:solidFill>
                <a:latin typeface="Consolas"/>
                <a:ea typeface="Times New Roman"/>
              </a:rPr>
              <a:t>&gt; </a:t>
            </a:r>
            <a:r>
              <a:rPr lang="en-GB" sz="2000" dirty="0" err="1">
                <a:solidFill>
                  <a:srgbClr val="000000"/>
                </a:solidFill>
                <a:latin typeface="Consolas"/>
                <a:ea typeface="Times New Roman"/>
              </a:rPr>
              <a:t>orderCustomer</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a:t>
            </a:r>
            <a:r>
              <a:rPr lang="en-GB" sz="2000" dirty="0">
                <a:solidFill>
                  <a:srgbClr val="2B91AF"/>
                </a:solidFill>
                <a:latin typeface="Consolas"/>
                <a:ea typeface="Times New Roman"/>
              </a:rPr>
              <a:t>Association</a:t>
            </a:r>
            <a:r>
              <a:rPr lang="en-GB" sz="2000" dirty="0">
                <a:solidFill>
                  <a:srgbClr val="000000"/>
                </a:solidFill>
                <a:latin typeface="Consolas"/>
                <a:ea typeface="Times New Roman"/>
              </a:rPr>
              <a:t>(</a:t>
            </a:r>
            <a:r>
              <a:rPr lang="en-GB" sz="2000" dirty="0" err="1">
                <a:solidFill>
                  <a:srgbClr val="000000"/>
                </a:solidFill>
                <a:latin typeface="Consolas"/>
                <a:ea typeface="Times New Roman"/>
              </a:rPr>
              <a:t>IsForeignKey</a:t>
            </a:r>
            <a:r>
              <a:rPr lang="en-GB" sz="2000" dirty="0">
                <a:solidFill>
                  <a:srgbClr val="000000"/>
                </a:solidFill>
                <a:latin typeface="Consolas"/>
                <a:ea typeface="Times New Roman"/>
              </a:rPr>
              <a:t> = </a:t>
            </a:r>
            <a:r>
              <a:rPr lang="en-GB" sz="2000" dirty="0">
                <a:solidFill>
                  <a:srgbClr val="0000FF"/>
                </a:solidFill>
                <a:latin typeface="Consolas"/>
                <a:ea typeface="Times New Roman"/>
              </a:rPr>
              <a:t>true</a:t>
            </a:r>
            <a:r>
              <a:rPr lang="en-GB" sz="2000" dirty="0">
                <a:solidFill>
                  <a:srgbClr val="000000"/>
                </a:solidFill>
                <a:latin typeface="Consolas"/>
                <a:ea typeface="Times New Roman"/>
              </a:rPr>
              <a:t>, </a:t>
            </a:r>
            <a:r>
              <a:rPr lang="en-GB" sz="2000" dirty="0" smtClean="0">
                <a:solidFill>
                  <a:srgbClr val="000000"/>
                </a:solidFill>
                <a:latin typeface="Consolas"/>
                <a:ea typeface="Times New Roman"/>
              </a:rPr>
              <a:t/>
            </a:r>
            <a:br>
              <a:rPr lang="en-GB" sz="2000" dirty="0" smtClean="0">
                <a:solidFill>
                  <a:srgbClr val="000000"/>
                </a:solidFill>
                <a:latin typeface="Consolas"/>
                <a:ea typeface="Times New Roman"/>
              </a:rPr>
            </a:br>
            <a:r>
              <a:rPr lang="en-GB" sz="2000" dirty="0" smtClean="0">
                <a:solidFill>
                  <a:srgbClr val="000000"/>
                </a:solidFill>
                <a:latin typeface="Consolas"/>
                <a:ea typeface="Times New Roman"/>
              </a:rPr>
              <a:t>             Storage </a:t>
            </a:r>
            <a:r>
              <a:rPr lang="en-GB" sz="2000" dirty="0">
                <a:solidFill>
                  <a:srgbClr val="000000"/>
                </a:solidFill>
                <a:latin typeface="Consolas"/>
                <a:ea typeface="Times New Roman"/>
              </a:rPr>
              <a:t>=</a:t>
            </a:r>
            <a:r>
              <a:rPr lang="en-GB" sz="2000" dirty="0">
                <a:solidFill>
                  <a:srgbClr val="0000FF"/>
                </a:solidFill>
                <a:latin typeface="Consolas"/>
                <a:ea typeface="Times New Roman"/>
              </a:rPr>
              <a:t> </a:t>
            </a:r>
            <a:r>
              <a:rPr lang="en-GB" sz="2000" dirty="0">
                <a:solidFill>
                  <a:srgbClr val="A31515"/>
                </a:solidFill>
                <a:latin typeface="Consolas"/>
                <a:ea typeface="Times New Roman"/>
              </a:rPr>
              <a:t>"</a:t>
            </a:r>
            <a:r>
              <a:rPr lang="en-GB" sz="2000" dirty="0" err="1">
                <a:solidFill>
                  <a:srgbClr val="A31515"/>
                </a:solidFill>
                <a:latin typeface="Consolas"/>
                <a:ea typeface="Times New Roman"/>
              </a:rPr>
              <a:t>orderCustomer</a:t>
            </a:r>
            <a:r>
              <a:rPr lang="en-GB" sz="2000" dirty="0">
                <a:solidFill>
                  <a:srgbClr val="A31515"/>
                </a:solidFill>
                <a:latin typeface="Consolas"/>
                <a:ea typeface="Times New Roman"/>
              </a:rPr>
              <a:t>"</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smtClean="0">
                <a:solidFill>
                  <a:srgbClr val="0000FF"/>
                </a:solidFill>
                <a:latin typeface="Consolas"/>
                <a:ea typeface="Times New Roman"/>
              </a:rPr>
              <a:t>public</a:t>
            </a:r>
            <a:r>
              <a:rPr lang="en-GB" sz="2000" dirty="0" smtClean="0">
                <a:solidFill>
                  <a:srgbClr val="000000"/>
                </a:solidFill>
                <a:latin typeface="Consolas"/>
                <a:ea typeface="Times New Roman"/>
              </a:rPr>
              <a:t> </a:t>
            </a:r>
            <a:r>
              <a:rPr lang="en-GB" sz="2000" dirty="0">
                <a:solidFill>
                  <a:srgbClr val="2B91AF"/>
                </a:solidFill>
                <a:latin typeface="Consolas"/>
                <a:ea typeface="Times New Roman"/>
              </a:rPr>
              <a:t>Customer</a:t>
            </a:r>
            <a:r>
              <a:rPr lang="en-GB" sz="2000" dirty="0">
                <a:solidFill>
                  <a:srgbClr val="000000"/>
                </a:solidFill>
                <a:latin typeface="Consolas"/>
                <a:ea typeface="Times New Roman"/>
              </a:rPr>
              <a:t> </a:t>
            </a:r>
            <a:r>
              <a:rPr lang="en-GB" sz="2000" dirty="0" err="1">
                <a:solidFill>
                  <a:srgbClr val="000000"/>
                </a:solidFill>
                <a:latin typeface="Consolas"/>
                <a:ea typeface="Times New Roman"/>
              </a:rPr>
              <a:t>OrderCustomer</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smtClean="0">
                <a:solidFill>
                  <a:srgbClr val="0000FF"/>
                </a:solidFill>
                <a:latin typeface="Consolas"/>
                <a:ea typeface="Times New Roman"/>
              </a:rPr>
              <a:t>get</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smtClean="0">
                <a:solidFill>
                  <a:srgbClr val="0000FF"/>
                </a:solidFill>
                <a:latin typeface="Consolas"/>
                <a:ea typeface="Times New Roman"/>
              </a:rPr>
              <a:t>return</a:t>
            </a:r>
            <a:r>
              <a:rPr lang="en-GB" sz="2000" dirty="0" smtClean="0">
                <a:solidFill>
                  <a:srgbClr val="000000"/>
                </a:solidFill>
                <a:latin typeface="Consolas"/>
                <a:ea typeface="Times New Roman"/>
              </a:rPr>
              <a:t> </a:t>
            </a:r>
            <a:r>
              <a:rPr lang="en-GB" sz="2000" dirty="0" err="1">
                <a:solidFill>
                  <a:srgbClr val="000000"/>
                </a:solidFill>
                <a:latin typeface="Consolas"/>
                <a:ea typeface="Times New Roman"/>
              </a:rPr>
              <a:t>orderCustomer.Entity</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smtClean="0">
                <a:solidFill>
                  <a:srgbClr val="000000"/>
                </a:solidFill>
                <a:latin typeface="Consolas"/>
                <a:ea typeface="Times New Roman"/>
              </a:rPr>
              <a:t>}</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smtClean="0">
                <a:solidFill>
                  <a:srgbClr val="0000FF"/>
                </a:solidFill>
                <a:latin typeface="Consolas"/>
                <a:ea typeface="Times New Roman"/>
              </a:rPr>
              <a:t>set</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err="1" smtClean="0">
                <a:solidFill>
                  <a:srgbClr val="000000"/>
                </a:solidFill>
                <a:latin typeface="Consolas"/>
                <a:ea typeface="Times New Roman"/>
              </a:rPr>
              <a:t>orderCustomer.Entity</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a:t>
            </a:r>
            <a:r>
              <a:rPr lang="en-GB" sz="2000" dirty="0">
                <a:solidFill>
                  <a:srgbClr val="0000FF"/>
                </a:solidFill>
                <a:latin typeface="Consolas"/>
                <a:ea typeface="Times New Roman"/>
              </a:rPr>
              <a:t>value</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a:t>
            </a:r>
            <a:endParaRPr lang="en-GB" sz="2000" dirty="0">
              <a:solidFill>
                <a:srgbClr val="000000"/>
              </a:solidFill>
              <a:latin typeface="Consolas" pitchFamily="49" charset="0"/>
              <a:cs typeface="Consolas" pitchFamily="49" charset="0"/>
            </a:endParaRPr>
          </a:p>
        </p:txBody>
      </p:sp>
    </p:spTree>
    <p:extLst>
      <p:ext uri="{BB962C8B-B14F-4D97-AF65-F5344CB8AC3E}">
        <p14:creationId xmlns:p14="http://schemas.microsoft.com/office/powerpoint/2010/main" val="253167417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smtClean="0"/>
              <a:t>Поведение кнопки «сохранить»</a:t>
            </a:r>
            <a:endParaRPr lang="en-GB" dirty="0"/>
          </a:p>
        </p:txBody>
      </p:sp>
      <p:sp>
        <p:nvSpPr>
          <p:cNvPr id="3" name="Content Placeholder 2"/>
          <p:cNvSpPr>
            <a:spLocks noGrp="1"/>
          </p:cNvSpPr>
          <p:nvPr>
            <p:ph idx="1"/>
          </p:nvPr>
        </p:nvSpPr>
        <p:spPr>
          <a:xfrm>
            <a:off x="292100" y="3352797"/>
            <a:ext cx="8562974" cy="2603790"/>
          </a:xfrm>
        </p:spPr>
        <p:txBody>
          <a:bodyPr/>
          <a:lstStyle/>
          <a:p>
            <a:r>
              <a:rPr lang="ru-RU" dirty="0" smtClean="0"/>
              <a:t>При нажатии на кнопку </a:t>
            </a:r>
            <a:r>
              <a:rPr lang="ru-RU" dirty="0" smtClean="0">
                <a:latin typeface="Consolas" pitchFamily="49" charset="0"/>
                <a:cs typeface="Consolas" pitchFamily="49" charset="0"/>
              </a:rPr>
              <a:t>сохранить</a:t>
            </a:r>
            <a:r>
              <a:rPr lang="ru-RU" dirty="0" smtClean="0"/>
              <a:t> обработчик вызывает метод для сохранения текста элемента </a:t>
            </a:r>
            <a:r>
              <a:rPr lang="en-GB" dirty="0" err="1" smtClean="0">
                <a:latin typeface="Consolas" pitchFamily="49" charset="0"/>
                <a:cs typeface="Consolas" pitchFamily="49" charset="0"/>
              </a:rPr>
              <a:t>TextBox</a:t>
            </a:r>
            <a:r>
              <a:rPr lang="en-GB" dirty="0" smtClean="0"/>
              <a:t> </a:t>
            </a:r>
            <a:r>
              <a:rPr lang="ru-RU" dirty="0" smtClean="0"/>
              <a:t>в файл</a:t>
            </a:r>
            <a:endParaRPr lang="en-GB" dirty="0" smtClean="0"/>
          </a:p>
          <a:p>
            <a:r>
              <a:rPr lang="ru-RU" dirty="0" smtClean="0"/>
              <a:t>Метод</a:t>
            </a:r>
            <a:r>
              <a:rPr lang="en-GB" dirty="0" smtClean="0"/>
              <a:t> </a:t>
            </a:r>
            <a:r>
              <a:rPr lang="en-GB" dirty="0" err="1">
                <a:latin typeface="Consolas" pitchFamily="49" charset="0"/>
                <a:cs typeface="Consolas" pitchFamily="49" charset="0"/>
              </a:rPr>
              <a:t>saveText</a:t>
            </a:r>
            <a:r>
              <a:rPr lang="en-GB" dirty="0" smtClean="0"/>
              <a:t> </a:t>
            </a:r>
            <a:r>
              <a:rPr lang="ru-RU" dirty="0" smtClean="0"/>
              <a:t>принимает в качестве параметров имя файла и текст</a:t>
            </a:r>
          </a:p>
        </p:txBody>
      </p:sp>
      <p:sp>
        <p:nvSpPr>
          <p:cNvPr id="4" name="Rectangle 4"/>
          <p:cNvSpPr>
            <a:spLocks noChangeArrowheads="1"/>
          </p:cNvSpPr>
          <p:nvPr/>
        </p:nvSpPr>
        <p:spPr bwMode="invGray">
          <a:xfrm>
            <a:off x="494253" y="1162800"/>
            <a:ext cx="8105775" cy="1821543"/>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pPr>
              <a:spcBef>
                <a:spcPts val="575"/>
              </a:spcBef>
              <a:spcAft>
                <a:spcPts val="200"/>
              </a:spcAft>
              <a:tabLst>
                <a:tab pos="87313" algn="l"/>
                <a:tab pos="2430463" algn="l"/>
                <a:tab pos="2790825" algn="l"/>
              </a:tabLst>
            </a:pPr>
            <a:r>
              <a:rPr lang="en-GB" dirty="0">
                <a:solidFill>
                  <a:srgbClr val="0000FF"/>
                </a:solidFill>
                <a:latin typeface="Consolas"/>
                <a:ea typeface="Times New Roman"/>
              </a:rPr>
              <a:t>private</a:t>
            </a:r>
            <a:r>
              <a:rPr lang="en-GB" dirty="0">
                <a:solidFill>
                  <a:srgbClr val="000000"/>
                </a:solidFill>
                <a:latin typeface="Consolas"/>
                <a:ea typeface="Times New Roman"/>
              </a:rPr>
              <a:t> </a:t>
            </a:r>
            <a:r>
              <a:rPr lang="en-GB" dirty="0">
                <a:solidFill>
                  <a:srgbClr val="0000FF"/>
                </a:solidFill>
                <a:latin typeface="Consolas"/>
                <a:ea typeface="Times New Roman"/>
              </a:rPr>
              <a:t>void</a:t>
            </a:r>
            <a:r>
              <a:rPr lang="en-GB" dirty="0">
                <a:solidFill>
                  <a:srgbClr val="000000"/>
                </a:solidFill>
                <a:latin typeface="Consolas"/>
                <a:ea typeface="Times New Roman"/>
              </a:rPr>
              <a:t> </a:t>
            </a:r>
            <a:r>
              <a:rPr lang="en-GB" dirty="0" err="1">
                <a:solidFill>
                  <a:srgbClr val="000000"/>
                </a:solidFill>
                <a:latin typeface="Consolas"/>
                <a:ea typeface="Times New Roman"/>
              </a:rPr>
              <a:t>saveButton_Click</a:t>
            </a:r>
            <a:r>
              <a:rPr lang="en-GB" dirty="0">
                <a:solidFill>
                  <a:srgbClr val="000000"/>
                </a:solidFill>
                <a:latin typeface="Consolas"/>
                <a:ea typeface="Times New Roman"/>
              </a:rPr>
              <a:t>(</a:t>
            </a:r>
            <a:r>
              <a:rPr lang="en-GB" dirty="0">
                <a:solidFill>
                  <a:srgbClr val="0000FF"/>
                </a:solidFill>
                <a:latin typeface="Consolas"/>
                <a:ea typeface="Times New Roman"/>
              </a:rPr>
              <a:t>object</a:t>
            </a:r>
            <a:r>
              <a:rPr lang="en-GB" dirty="0">
                <a:solidFill>
                  <a:srgbClr val="000000"/>
                </a:solidFill>
                <a:latin typeface="Consolas"/>
                <a:ea typeface="Times New Roman"/>
              </a:rPr>
              <a:t> </a:t>
            </a:r>
            <a:r>
              <a:rPr lang="en-GB" dirty="0" smtClean="0">
                <a:solidFill>
                  <a:srgbClr val="000000"/>
                </a:solidFill>
                <a:latin typeface="Consolas"/>
                <a:ea typeface="Times New Roman"/>
              </a:rPr>
              <a:t>sender,</a:t>
            </a:r>
            <a:r>
              <a:rPr lang="ru-RU" dirty="0" smtClean="0">
                <a:solidFill>
                  <a:srgbClr val="000000"/>
                </a:solidFill>
                <a:latin typeface="Consolas"/>
                <a:ea typeface="Times New Roman"/>
              </a:rPr>
              <a:t/>
            </a:r>
            <a:br>
              <a:rPr lang="ru-RU" dirty="0" smtClean="0">
                <a:solidFill>
                  <a:srgbClr val="000000"/>
                </a:solidFill>
                <a:latin typeface="Consolas"/>
                <a:ea typeface="Times New Roman"/>
              </a:rPr>
            </a:br>
            <a:r>
              <a:rPr lang="ru-RU" dirty="0" smtClean="0">
                <a:solidFill>
                  <a:srgbClr val="000000"/>
                </a:solidFill>
                <a:latin typeface="Consolas"/>
                <a:ea typeface="Times New Roman"/>
              </a:rPr>
              <a:t>                                  </a:t>
            </a:r>
            <a:r>
              <a:rPr lang="en-GB" dirty="0" err="1" smtClean="0">
                <a:solidFill>
                  <a:srgbClr val="2B91AF"/>
                </a:solidFill>
                <a:latin typeface="Consolas"/>
                <a:ea typeface="Times New Roman"/>
              </a:rPr>
              <a:t>RoutedEventArgs</a:t>
            </a:r>
            <a:r>
              <a:rPr lang="en-GB" dirty="0" smtClean="0">
                <a:solidFill>
                  <a:srgbClr val="000000"/>
                </a:solidFill>
                <a:latin typeface="Consolas"/>
                <a:ea typeface="Times New Roman"/>
              </a:rPr>
              <a:t> </a:t>
            </a:r>
            <a:r>
              <a:rPr lang="en-GB" dirty="0">
                <a:solidFill>
                  <a:srgbClr val="000000"/>
                </a:solidFill>
                <a:latin typeface="Consolas"/>
                <a:ea typeface="Times New Roman"/>
              </a:rPr>
              <a:t>e)</a:t>
            </a:r>
            <a:br>
              <a:rPr lang="en-GB" dirty="0">
                <a:solidFill>
                  <a:srgbClr val="000000"/>
                </a:solidFill>
                <a:latin typeface="Consolas"/>
                <a:ea typeface="Times New Roman"/>
              </a:rPr>
            </a:br>
            <a:r>
              <a:rPr lang="en-GB" dirty="0">
                <a:solidFill>
                  <a:srgbClr val="000000"/>
                </a:solidFill>
                <a:latin typeface="Consolas"/>
                <a:ea typeface="Times New Roman"/>
              </a:rPr>
              <a:t>{</a:t>
            </a:r>
            <a:br>
              <a:rPr lang="en-GB" dirty="0">
                <a:solidFill>
                  <a:srgbClr val="000000"/>
                </a:solidFill>
                <a:latin typeface="Consolas"/>
                <a:ea typeface="Times New Roman"/>
              </a:rPr>
            </a:br>
            <a:r>
              <a:rPr lang="en-GB" dirty="0">
                <a:solidFill>
                  <a:srgbClr val="000000"/>
                </a:solidFill>
                <a:latin typeface="Consolas"/>
                <a:ea typeface="Times New Roman"/>
              </a:rPr>
              <a:t>    </a:t>
            </a:r>
            <a:r>
              <a:rPr lang="en-GB" dirty="0" err="1">
                <a:solidFill>
                  <a:srgbClr val="000000"/>
                </a:solidFill>
                <a:latin typeface="Consolas"/>
                <a:ea typeface="Times New Roman"/>
              </a:rPr>
              <a:t>saveText</a:t>
            </a:r>
            <a:r>
              <a:rPr lang="en-GB" dirty="0" smtClean="0">
                <a:solidFill>
                  <a:srgbClr val="000000"/>
                </a:solidFill>
                <a:latin typeface="Consolas"/>
                <a:ea typeface="Times New Roman"/>
              </a:rPr>
              <a:t>(</a:t>
            </a:r>
            <a:r>
              <a:rPr lang="en-GB" dirty="0" smtClean="0">
                <a:solidFill>
                  <a:srgbClr val="A31515"/>
                </a:solidFill>
                <a:latin typeface="Consolas"/>
                <a:ea typeface="Times New Roman"/>
              </a:rPr>
              <a:t>"</a:t>
            </a:r>
            <a:r>
              <a:rPr lang="en-US" dirty="0" smtClean="0">
                <a:solidFill>
                  <a:srgbClr val="A31515"/>
                </a:solidFill>
                <a:latin typeface="Consolas"/>
                <a:ea typeface="Times New Roman"/>
              </a:rPr>
              <a:t>notes</a:t>
            </a:r>
            <a:r>
              <a:rPr lang="en-GB" dirty="0" smtClean="0">
                <a:solidFill>
                  <a:srgbClr val="A31515"/>
                </a:solidFill>
                <a:latin typeface="Consolas"/>
                <a:ea typeface="Times New Roman"/>
              </a:rPr>
              <a:t>.txt</a:t>
            </a:r>
            <a:r>
              <a:rPr lang="en-GB" dirty="0">
                <a:solidFill>
                  <a:srgbClr val="A31515"/>
                </a:solidFill>
                <a:latin typeface="Consolas"/>
                <a:ea typeface="Times New Roman"/>
              </a:rPr>
              <a:t>"</a:t>
            </a:r>
            <a:r>
              <a:rPr lang="en-GB" dirty="0">
                <a:solidFill>
                  <a:srgbClr val="000000"/>
                </a:solidFill>
                <a:latin typeface="Consolas"/>
                <a:ea typeface="Times New Roman"/>
              </a:rPr>
              <a:t>, </a:t>
            </a:r>
            <a:r>
              <a:rPr lang="en-GB" dirty="0" err="1">
                <a:solidFill>
                  <a:srgbClr val="000000"/>
                </a:solidFill>
                <a:latin typeface="Consolas"/>
                <a:ea typeface="Times New Roman"/>
              </a:rPr>
              <a:t>jotTextBox.Text</a:t>
            </a:r>
            <a:r>
              <a:rPr lang="en-GB" dirty="0">
                <a:solidFill>
                  <a:srgbClr val="000000"/>
                </a:solidFill>
                <a:latin typeface="Consolas"/>
                <a:ea typeface="Times New Roman"/>
              </a:rPr>
              <a:t>);</a:t>
            </a:r>
            <a:br>
              <a:rPr lang="en-GB" dirty="0">
                <a:solidFill>
                  <a:srgbClr val="000000"/>
                </a:solidFill>
                <a:latin typeface="Consolas"/>
                <a:ea typeface="Times New Roman"/>
              </a:rPr>
            </a:br>
            <a:r>
              <a:rPr lang="en-GB" dirty="0" smtClean="0">
                <a:solidFill>
                  <a:srgbClr val="000000"/>
                </a:solidFill>
                <a:latin typeface="Consolas"/>
                <a:ea typeface="Times New Roman"/>
              </a:rPr>
              <a:t>}</a:t>
            </a:r>
            <a:endParaRPr lang="en-GB" dirty="0">
              <a:latin typeface="Courier New" pitchFamily="49" charset="0"/>
              <a:cs typeface="Courier New" pitchFamily="49" charset="0"/>
            </a:endParaRPr>
          </a:p>
        </p:txBody>
      </p:sp>
      <p:sp>
        <p:nvSpPr>
          <p:cNvPr id="5"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6</a:t>
            </a:fld>
            <a:endParaRPr lang="en-US" dirty="0"/>
          </a:p>
        </p:txBody>
      </p:sp>
    </p:spTree>
    <p:extLst>
      <p:ext uri="{BB962C8B-B14F-4D97-AF65-F5344CB8AC3E}">
        <p14:creationId xmlns:p14="http://schemas.microsoft.com/office/powerpoint/2010/main" val="1135344446"/>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a:t>Класс </a:t>
            </a:r>
            <a:r>
              <a:rPr lang="en-GB" dirty="0" err="1"/>
              <a:t>EntityRef</a:t>
            </a:r>
            <a:r>
              <a:rPr lang="en-GB" dirty="0"/>
              <a:t> </a:t>
            </a:r>
          </a:p>
        </p:txBody>
      </p:sp>
      <p:sp>
        <p:nvSpPr>
          <p:cNvPr id="3" name="Content Placeholder 2"/>
          <p:cNvSpPr>
            <a:spLocks noGrp="1"/>
          </p:cNvSpPr>
          <p:nvPr>
            <p:ph idx="1"/>
          </p:nvPr>
        </p:nvSpPr>
        <p:spPr>
          <a:xfrm>
            <a:off x="380770" y="5400000"/>
            <a:ext cx="8363938" cy="997196"/>
          </a:xfrm>
        </p:spPr>
        <p:txBody>
          <a:bodyPr/>
          <a:lstStyle/>
          <a:p>
            <a:r>
              <a:rPr lang="ru-RU" dirty="0" smtClean="0"/>
              <a:t>Эта строка содержит ссылку на класс </a:t>
            </a:r>
            <a:r>
              <a:rPr lang="en-US" dirty="0" smtClean="0">
                <a:latin typeface="Consolas" pitchFamily="49" charset="0"/>
                <a:cs typeface="Consolas" pitchFamily="49" charset="0"/>
              </a:rPr>
              <a:t>Customer</a:t>
            </a:r>
            <a:endParaRPr lang="en-GB" dirty="0">
              <a:latin typeface="Consolas" pitchFamily="49" charset="0"/>
              <a:cs typeface="Consolas" pitchFamily="49" charset="0"/>
            </a:endParaRPr>
          </a:p>
        </p:txBody>
      </p:sp>
      <p:sp>
        <p:nvSpPr>
          <p:cNvPr id="4" name="Slide Number Placeholder 3"/>
          <p:cNvSpPr>
            <a:spLocks noGrp="1"/>
          </p:cNvSpPr>
          <p:nvPr>
            <p:ph type="sldNum" sz="quarter" idx="10"/>
          </p:nvPr>
        </p:nvSpPr>
        <p:spPr/>
        <p:txBody>
          <a:bodyPr/>
          <a:lstStyle/>
          <a:p>
            <a:fld id="{271031BA-9959-4FE2-909F-37D65262A7B4}" type="slidenum">
              <a:rPr lang="en-US" smtClean="0"/>
              <a:pPr/>
              <a:t>60</a:t>
            </a:fld>
            <a:endParaRPr lang="en-US" dirty="0"/>
          </a:p>
        </p:txBody>
      </p:sp>
      <p:sp>
        <p:nvSpPr>
          <p:cNvPr id="7" name="Rectangle 4"/>
          <p:cNvSpPr>
            <a:spLocks noChangeArrowheads="1"/>
          </p:cNvSpPr>
          <p:nvPr/>
        </p:nvSpPr>
        <p:spPr bwMode="invGray">
          <a:xfrm>
            <a:off x="494253" y="1146629"/>
            <a:ext cx="8105775" cy="4151086"/>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pPr>
              <a:spcBef>
                <a:spcPts val="575"/>
              </a:spcBef>
              <a:spcAft>
                <a:spcPts val="0"/>
              </a:spcAft>
              <a:tabLst>
                <a:tab pos="2430780" algn="l"/>
                <a:tab pos="2790825" algn="l"/>
              </a:tabLst>
            </a:pPr>
            <a:r>
              <a:rPr lang="en-GB" sz="2000" dirty="0" smtClean="0">
                <a:solidFill>
                  <a:srgbClr val="0000FF"/>
                </a:solidFill>
                <a:latin typeface="Consolas"/>
                <a:ea typeface="Times New Roman"/>
              </a:rPr>
              <a:t>private</a:t>
            </a:r>
            <a:r>
              <a:rPr lang="en-GB" sz="2000" dirty="0" smtClean="0">
                <a:solidFill>
                  <a:srgbClr val="000000"/>
                </a:solidFill>
                <a:latin typeface="Consolas"/>
                <a:ea typeface="Times New Roman"/>
              </a:rPr>
              <a:t> </a:t>
            </a:r>
            <a:r>
              <a:rPr lang="en-GB" sz="2000" dirty="0" err="1">
                <a:solidFill>
                  <a:srgbClr val="2B91AF"/>
                </a:solidFill>
                <a:latin typeface="Consolas"/>
                <a:ea typeface="Times New Roman"/>
              </a:rPr>
              <a:t>EntityRef</a:t>
            </a:r>
            <a:r>
              <a:rPr lang="en-GB" sz="2000" dirty="0">
                <a:solidFill>
                  <a:srgbClr val="000000"/>
                </a:solidFill>
                <a:latin typeface="Consolas"/>
                <a:ea typeface="Times New Roman"/>
              </a:rPr>
              <a:t>&lt;</a:t>
            </a:r>
            <a:r>
              <a:rPr lang="en-GB" sz="2000" dirty="0">
                <a:solidFill>
                  <a:srgbClr val="2B91AF"/>
                </a:solidFill>
                <a:latin typeface="Consolas"/>
                <a:ea typeface="Times New Roman"/>
              </a:rPr>
              <a:t>Customer</a:t>
            </a:r>
            <a:r>
              <a:rPr lang="en-GB" sz="2000" dirty="0">
                <a:solidFill>
                  <a:srgbClr val="000000"/>
                </a:solidFill>
                <a:latin typeface="Consolas"/>
                <a:ea typeface="Times New Roman"/>
              </a:rPr>
              <a:t>&gt; </a:t>
            </a:r>
            <a:r>
              <a:rPr lang="en-GB" sz="2000" dirty="0" err="1">
                <a:solidFill>
                  <a:srgbClr val="000000"/>
                </a:solidFill>
                <a:latin typeface="Consolas"/>
                <a:ea typeface="Times New Roman"/>
              </a:rPr>
              <a:t>orderCustomer</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a:t>
            </a:r>
            <a:r>
              <a:rPr lang="en-GB" sz="2000" dirty="0">
                <a:solidFill>
                  <a:srgbClr val="2B91AF"/>
                </a:solidFill>
                <a:latin typeface="Consolas"/>
                <a:ea typeface="Times New Roman"/>
              </a:rPr>
              <a:t>Association</a:t>
            </a:r>
            <a:r>
              <a:rPr lang="en-GB" sz="2000" dirty="0">
                <a:solidFill>
                  <a:srgbClr val="000000"/>
                </a:solidFill>
                <a:latin typeface="Consolas"/>
                <a:ea typeface="Times New Roman"/>
              </a:rPr>
              <a:t>(</a:t>
            </a:r>
            <a:r>
              <a:rPr lang="en-GB" sz="2000" dirty="0" err="1">
                <a:solidFill>
                  <a:srgbClr val="000000"/>
                </a:solidFill>
                <a:latin typeface="Consolas"/>
                <a:ea typeface="Times New Roman"/>
              </a:rPr>
              <a:t>IsForeignKey</a:t>
            </a:r>
            <a:r>
              <a:rPr lang="en-GB" sz="2000" dirty="0">
                <a:solidFill>
                  <a:srgbClr val="000000"/>
                </a:solidFill>
                <a:latin typeface="Consolas"/>
                <a:ea typeface="Times New Roman"/>
              </a:rPr>
              <a:t> = </a:t>
            </a:r>
            <a:r>
              <a:rPr lang="en-GB" sz="2000" dirty="0">
                <a:solidFill>
                  <a:srgbClr val="0000FF"/>
                </a:solidFill>
                <a:latin typeface="Consolas"/>
                <a:ea typeface="Times New Roman"/>
              </a:rPr>
              <a:t>true</a:t>
            </a:r>
            <a:r>
              <a:rPr lang="en-GB" sz="2000" dirty="0">
                <a:solidFill>
                  <a:srgbClr val="000000"/>
                </a:solidFill>
                <a:latin typeface="Consolas"/>
                <a:ea typeface="Times New Roman"/>
              </a:rPr>
              <a:t>, </a:t>
            </a:r>
            <a:r>
              <a:rPr lang="en-GB" sz="2000" dirty="0" smtClean="0">
                <a:solidFill>
                  <a:srgbClr val="000000"/>
                </a:solidFill>
                <a:latin typeface="Consolas"/>
                <a:ea typeface="Times New Roman"/>
              </a:rPr>
              <a:t/>
            </a:r>
            <a:br>
              <a:rPr lang="en-GB" sz="2000" dirty="0" smtClean="0">
                <a:solidFill>
                  <a:srgbClr val="000000"/>
                </a:solidFill>
                <a:latin typeface="Consolas"/>
                <a:ea typeface="Times New Roman"/>
              </a:rPr>
            </a:br>
            <a:r>
              <a:rPr lang="en-GB" sz="2000" dirty="0" smtClean="0">
                <a:solidFill>
                  <a:srgbClr val="000000"/>
                </a:solidFill>
                <a:latin typeface="Consolas"/>
                <a:ea typeface="Times New Roman"/>
              </a:rPr>
              <a:t>             Storage </a:t>
            </a:r>
            <a:r>
              <a:rPr lang="en-GB" sz="2000" dirty="0">
                <a:solidFill>
                  <a:srgbClr val="000000"/>
                </a:solidFill>
                <a:latin typeface="Consolas"/>
                <a:ea typeface="Times New Roman"/>
              </a:rPr>
              <a:t>=</a:t>
            </a:r>
            <a:r>
              <a:rPr lang="en-GB" sz="2000" dirty="0">
                <a:solidFill>
                  <a:srgbClr val="0000FF"/>
                </a:solidFill>
                <a:latin typeface="Consolas"/>
                <a:ea typeface="Times New Roman"/>
              </a:rPr>
              <a:t> </a:t>
            </a:r>
            <a:r>
              <a:rPr lang="en-GB" sz="2000" dirty="0">
                <a:solidFill>
                  <a:srgbClr val="A31515"/>
                </a:solidFill>
                <a:latin typeface="Consolas"/>
                <a:ea typeface="Times New Roman"/>
              </a:rPr>
              <a:t>"</a:t>
            </a:r>
            <a:r>
              <a:rPr lang="en-GB" sz="2000" dirty="0" err="1">
                <a:solidFill>
                  <a:srgbClr val="A31515"/>
                </a:solidFill>
                <a:latin typeface="Consolas"/>
                <a:ea typeface="Times New Roman"/>
              </a:rPr>
              <a:t>orderCustomer</a:t>
            </a:r>
            <a:r>
              <a:rPr lang="en-GB" sz="2000" dirty="0">
                <a:solidFill>
                  <a:srgbClr val="A31515"/>
                </a:solidFill>
                <a:latin typeface="Consolas"/>
                <a:ea typeface="Times New Roman"/>
              </a:rPr>
              <a:t>"</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smtClean="0">
                <a:solidFill>
                  <a:srgbClr val="0000FF"/>
                </a:solidFill>
                <a:latin typeface="Consolas"/>
                <a:ea typeface="Times New Roman"/>
              </a:rPr>
              <a:t>public</a:t>
            </a:r>
            <a:r>
              <a:rPr lang="en-GB" sz="2000" dirty="0" smtClean="0">
                <a:solidFill>
                  <a:srgbClr val="000000"/>
                </a:solidFill>
                <a:latin typeface="Consolas"/>
                <a:ea typeface="Times New Roman"/>
              </a:rPr>
              <a:t> </a:t>
            </a:r>
            <a:r>
              <a:rPr lang="en-GB" sz="2000" dirty="0">
                <a:solidFill>
                  <a:srgbClr val="2B91AF"/>
                </a:solidFill>
                <a:latin typeface="Consolas"/>
                <a:ea typeface="Times New Roman"/>
              </a:rPr>
              <a:t>Customer</a:t>
            </a:r>
            <a:r>
              <a:rPr lang="en-GB" sz="2000" dirty="0">
                <a:solidFill>
                  <a:srgbClr val="000000"/>
                </a:solidFill>
                <a:latin typeface="Consolas"/>
                <a:ea typeface="Times New Roman"/>
              </a:rPr>
              <a:t> </a:t>
            </a:r>
            <a:r>
              <a:rPr lang="en-GB" sz="2000" dirty="0" err="1">
                <a:solidFill>
                  <a:srgbClr val="000000"/>
                </a:solidFill>
                <a:latin typeface="Consolas"/>
                <a:ea typeface="Times New Roman"/>
              </a:rPr>
              <a:t>OrderCustomer</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smtClean="0">
                <a:solidFill>
                  <a:srgbClr val="0000FF"/>
                </a:solidFill>
                <a:latin typeface="Consolas"/>
                <a:ea typeface="Times New Roman"/>
              </a:rPr>
              <a:t>get</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smtClean="0">
                <a:solidFill>
                  <a:srgbClr val="0000FF"/>
                </a:solidFill>
                <a:latin typeface="Consolas"/>
                <a:ea typeface="Times New Roman"/>
              </a:rPr>
              <a:t>return</a:t>
            </a:r>
            <a:r>
              <a:rPr lang="en-GB" sz="2000" dirty="0" smtClean="0">
                <a:solidFill>
                  <a:srgbClr val="000000"/>
                </a:solidFill>
                <a:latin typeface="Consolas"/>
                <a:ea typeface="Times New Roman"/>
              </a:rPr>
              <a:t> </a:t>
            </a:r>
            <a:r>
              <a:rPr lang="en-GB" sz="2000" dirty="0" err="1">
                <a:solidFill>
                  <a:srgbClr val="000000"/>
                </a:solidFill>
                <a:latin typeface="Consolas"/>
                <a:ea typeface="Times New Roman"/>
              </a:rPr>
              <a:t>orderCustomer.Entity</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smtClean="0">
                <a:solidFill>
                  <a:srgbClr val="000000"/>
                </a:solidFill>
                <a:latin typeface="Consolas"/>
                <a:ea typeface="Times New Roman"/>
              </a:rPr>
              <a:t>}</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smtClean="0">
                <a:solidFill>
                  <a:srgbClr val="0000FF"/>
                </a:solidFill>
                <a:latin typeface="Consolas"/>
                <a:ea typeface="Times New Roman"/>
              </a:rPr>
              <a:t>set</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err="1" smtClean="0">
                <a:solidFill>
                  <a:srgbClr val="000000"/>
                </a:solidFill>
                <a:latin typeface="Consolas"/>
                <a:ea typeface="Times New Roman"/>
              </a:rPr>
              <a:t>orderCustomer.Entity</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a:t>
            </a:r>
            <a:r>
              <a:rPr lang="en-GB" sz="2000" dirty="0">
                <a:solidFill>
                  <a:srgbClr val="0000FF"/>
                </a:solidFill>
                <a:latin typeface="Consolas"/>
                <a:ea typeface="Times New Roman"/>
              </a:rPr>
              <a:t>value</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a:t>
            </a:r>
            <a:endParaRPr lang="en-GB" sz="2000" dirty="0">
              <a:solidFill>
                <a:srgbClr val="000000"/>
              </a:solidFill>
              <a:latin typeface="Consolas" pitchFamily="49" charset="0"/>
              <a:cs typeface="Consolas" pitchFamily="49" charset="0"/>
            </a:endParaRPr>
          </a:p>
        </p:txBody>
      </p:sp>
      <p:sp>
        <p:nvSpPr>
          <p:cNvPr id="6" name="Rectangle 5"/>
          <p:cNvSpPr/>
          <p:nvPr/>
        </p:nvSpPr>
        <p:spPr bwMode="auto">
          <a:xfrm>
            <a:off x="630622" y="1306286"/>
            <a:ext cx="6002408" cy="369237"/>
          </a:xfrm>
          <a:prstGeom prst="rect">
            <a:avLst/>
          </a:prstGeom>
          <a:solidFill>
            <a:schemeClr val="accent4">
              <a:alpha val="3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200" spc="-150" dirty="0" smtClean="0">
              <a:gradFill>
                <a:gsLst>
                  <a:gs pos="0">
                    <a:srgbClr val="FFFFFF"/>
                  </a:gs>
                  <a:gs pos="100000">
                    <a:srgbClr val="FFFFFF"/>
                  </a:gs>
                </a:gsLst>
                <a:lin ang="5400000" scaled="0"/>
              </a:gradFill>
              <a:latin typeface="Segoe Light" pitchFamily="34" charset="0"/>
            </a:endParaRPr>
          </a:p>
        </p:txBody>
      </p:sp>
    </p:spTree>
    <p:extLst>
      <p:ext uri="{BB962C8B-B14F-4D97-AF65-F5344CB8AC3E}">
        <p14:creationId xmlns:p14="http://schemas.microsoft.com/office/powerpoint/2010/main" val="3787517801"/>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Атрибут </a:t>
            </a:r>
            <a:r>
              <a:rPr lang="en-GB" dirty="0" smtClean="0"/>
              <a:t>Association</a:t>
            </a:r>
            <a:endParaRPr lang="en-GB" dirty="0"/>
          </a:p>
        </p:txBody>
      </p:sp>
      <p:sp>
        <p:nvSpPr>
          <p:cNvPr id="3" name="Content Placeholder 2"/>
          <p:cNvSpPr>
            <a:spLocks noGrp="1"/>
          </p:cNvSpPr>
          <p:nvPr>
            <p:ph idx="1"/>
          </p:nvPr>
        </p:nvSpPr>
        <p:spPr>
          <a:xfrm>
            <a:off x="380770" y="5400000"/>
            <a:ext cx="8363938" cy="498598"/>
          </a:xfrm>
        </p:spPr>
        <p:txBody>
          <a:bodyPr/>
          <a:lstStyle/>
          <a:p>
            <a:r>
              <a:rPr lang="ru-RU" dirty="0" smtClean="0"/>
              <a:t>Этот атрибут описывает ассоциацию</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61</a:t>
            </a:fld>
            <a:endParaRPr lang="en-US" dirty="0"/>
          </a:p>
        </p:txBody>
      </p:sp>
      <p:sp>
        <p:nvSpPr>
          <p:cNvPr id="7" name="Rectangle 4"/>
          <p:cNvSpPr>
            <a:spLocks noChangeArrowheads="1"/>
          </p:cNvSpPr>
          <p:nvPr/>
        </p:nvSpPr>
        <p:spPr bwMode="invGray">
          <a:xfrm>
            <a:off x="494253" y="1146629"/>
            <a:ext cx="8105775" cy="4151086"/>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pPr>
              <a:spcBef>
                <a:spcPts val="575"/>
              </a:spcBef>
              <a:spcAft>
                <a:spcPts val="0"/>
              </a:spcAft>
              <a:tabLst>
                <a:tab pos="2430780" algn="l"/>
                <a:tab pos="2790825" algn="l"/>
              </a:tabLst>
            </a:pPr>
            <a:r>
              <a:rPr lang="en-GB" sz="2000" dirty="0" smtClean="0">
                <a:solidFill>
                  <a:srgbClr val="0000FF"/>
                </a:solidFill>
                <a:latin typeface="Consolas"/>
                <a:ea typeface="Times New Roman"/>
              </a:rPr>
              <a:t>private</a:t>
            </a:r>
            <a:r>
              <a:rPr lang="en-GB" sz="2000" dirty="0" smtClean="0">
                <a:solidFill>
                  <a:srgbClr val="000000"/>
                </a:solidFill>
                <a:latin typeface="Consolas"/>
                <a:ea typeface="Times New Roman"/>
              </a:rPr>
              <a:t> </a:t>
            </a:r>
            <a:r>
              <a:rPr lang="en-GB" sz="2000" dirty="0" err="1">
                <a:solidFill>
                  <a:srgbClr val="2B91AF"/>
                </a:solidFill>
                <a:latin typeface="Consolas"/>
                <a:ea typeface="Times New Roman"/>
              </a:rPr>
              <a:t>EntityRef</a:t>
            </a:r>
            <a:r>
              <a:rPr lang="en-GB" sz="2000" dirty="0">
                <a:solidFill>
                  <a:srgbClr val="000000"/>
                </a:solidFill>
                <a:latin typeface="Consolas"/>
                <a:ea typeface="Times New Roman"/>
              </a:rPr>
              <a:t>&lt;</a:t>
            </a:r>
            <a:r>
              <a:rPr lang="en-GB" sz="2000" dirty="0">
                <a:solidFill>
                  <a:srgbClr val="2B91AF"/>
                </a:solidFill>
                <a:latin typeface="Consolas"/>
                <a:ea typeface="Times New Roman"/>
              </a:rPr>
              <a:t>Customer</a:t>
            </a:r>
            <a:r>
              <a:rPr lang="en-GB" sz="2000" dirty="0">
                <a:solidFill>
                  <a:srgbClr val="000000"/>
                </a:solidFill>
                <a:latin typeface="Consolas"/>
                <a:ea typeface="Times New Roman"/>
              </a:rPr>
              <a:t>&gt; </a:t>
            </a:r>
            <a:r>
              <a:rPr lang="en-GB" sz="2000" dirty="0" err="1">
                <a:solidFill>
                  <a:srgbClr val="000000"/>
                </a:solidFill>
                <a:latin typeface="Consolas"/>
                <a:ea typeface="Times New Roman"/>
              </a:rPr>
              <a:t>orderCustomer</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a:t>
            </a:r>
            <a:r>
              <a:rPr lang="en-GB" sz="2000" dirty="0">
                <a:solidFill>
                  <a:srgbClr val="2B91AF"/>
                </a:solidFill>
                <a:latin typeface="Consolas"/>
                <a:ea typeface="Times New Roman"/>
              </a:rPr>
              <a:t>Association</a:t>
            </a:r>
            <a:r>
              <a:rPr lang="en-GB" sz="2000" dirty="0">
                <a:solidFill>
                  <a:srgbClr val="000000"/>
                </a:solidFill>
                <a:latin typeface="Consolas"/>
                <a:ea typeface="Times New Roman"/>
              </a:rPr>
              <a:t>(</a:t>
            </a:r>
            <a:r>
              <a:rPr lang="en-GB" sz="2000" dirty="0" err="1">
                <a:solidFill>
                  <a:srgbClr val="000000"/>
                </a:solidFill>
                <a:latin typeface="Consolas"/>
                <a:ea typeface="Times New Roman"/>
              </a:rPr>
              <a:t>IsForeignKey</a:t>
            </a:r>
            <a:r>
              <a:rPr lang="en-GB" sz="2000" dirty="0">
                <a:solidFill>
                  <a:srgbClr val="000000"/>
                </a:solidFill>
                <a:latin typeface="Consolas"/>
                <a:ea typeface="Times New Roman"/>
              </a:rPr>
              <a:t> = </a:t>
            </a:r>
            <a:r>
              <a:rPr lang="en-GB" sz="2000" dirty="0">
                <a:solidFill>
                  <a:srgbClr val="0000FF"/>
                </a:solidFill>
                <a:latin typeface="Consolas"/>
                <a:ea typeface="Times New Roman"/>
              </a:rPr>
              <a:t>true</a:t>
            </a:r>
            <a:r>
              <a:rPr lang="en-GB" sz="2000" dirty="0">
                <a:solidFill>
                  <a:srgbClr val="000000"/>
                </a:solidFill>
                <a:latin typeface="Consolas"/>
                <a:ea typeface="Times New Roman"/>
              </a:rPr>
              <a:t>, </a:t>
            </a:r>
            <a:r>
              <a:rPr lang="en-GB" sz="2000" dirty="0" smtClean="0">
                <a:solidFill>
                  <a:srgbClr val="000000"/>
                </a:solidFill>
                <a:latin typeface="Consolas"/>
                <a:ea typeface="Times New Roman"/>
              </a:rPr>
              <a:t/>
            </a:r>
            <a:br>
              <a:rPr lang="en-GB" sz="2000" dirty="0" smtClean="0">
                <a:solidFill>
                  <a:srgbClr val="000000"/>
                </a:solidFill>
                <a:latin typeface="Consolas"/>
                <a:ea typeface="Times New Roman"/>
              </a:rPr>
            </a:br>
            <a:r>
              <a:rPr lang="en-GB" sz="2000" dirty="0" smtClean="0">
                <a:solidFill>
                  <a:srgbClr val="000000"/>
                </a:solidFill>
                <a:latin typeface="Consolas"/>
                <a:ea typeface="Times New Roman"/>
              </a:rPr>
              <a:t>             Storage </a:t>
            </a:r>
            <a:r>
              <a:rPr lang="en-GB" sz="2000" dirty="0">
                <a:solidFill>
                  <a:srgbClr val="000000"/>
                </a:solidFill>
                <a:latin typeface="Consolas"/>
                <a:ea typeface="Times New Roman"/>
              </a:rPr>
              <a:t>=</a:t>
            </a:r>
            <a:r>
              <a:rPr lang="en-GB" sz="2000" dirty="0">
                <a:solidFill>
                  <a:srgbClr val="0000FF"/>
                </a:solidFill>
                <a:latin typeface="Consolas"/>
                <a:ea typeface="Times New Roman"/>
              </a:rPr>
              <a:t> </a:t>
            </a:r>
            <a:r>
              <a:rPr lang="en-GB" sz="2000" dirty="0">
                <a:solidFill>
                  <a:srgbClr val="A31515"/>
                </a:solidFill>
                <a:latin typeface="Consolas"/>
                <a:ea typeface="Times New Roman"/>
              </a:rPr>
              <a:t>"</a:t>
            </a:r>
            <a:r>
              <a:rPr lang="en-GB" sz="2000" dirty="0" err="1">
                <a:solidFill>
                  <a:srgbClr val="A31515"/>
                </a:solidFill>
                <a:latin typeface="Consolas"/>
                <a:ea typeface="Times New Roman"/>
              </a:rPr>
              <a:t>orderCustomer</a:t>
            </a:r>
            <a:r>
              <a:rPr lang="en-GB" sz="2000" dirty="0">
                <a:solidFill>
                  <a:srgbClr val="A31515"/>
                </a:solidFill>
                <a:latin typeface="Consolas"/>
                <a:ea typeface="Times New Roman"/>
              </a:rPr>
              <a:t>"</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smtClean="0">
                <a:solidFill>
                  <a:srgbClr val="0000FF"/>
                </a:solidFill>
                <a:latin typeface="Consolas"/>
                <a:ea typeface="Times New Roman"/>
              </a:rPr>
              <a:t>public</a:t>
            </a:r>
            <a:r>
              <a:rPr lang="en-GB" sz="2000" dirty="0" smtClean="0">
                <a:solidFill>
                  <a:srgbClr val="000000"/>
                </a:solidFill>
                <a:latin typeface="Consolas"/>
                <a:ea typeface="Times New Roman"/>
              </a:rPr>
              <a:t> </a:t>
            </a:r>
            <a:r>
              <a:rPr lang="en-GB" sz="2000" dirty="0">
                <a:solidFill>
                  <a:srgbClr val="2B91AF"/>
                </a:solidFill>
                <a:latin typeface="Consolas"/>
                <a:ea typeface="Times New Roman"/>
              </a:rPr>
              <a:t>Customer</a:t>
            </a:r>
            <a:r>
              <a:rPr lang="en-GB" sz="2000" dirty="0">
                <a:solidFill>
                  <a:srgbClr val="000000"/>
                </a:solidFill>
                <a:latin typeface="Consolas"/>
                <a:ea typeface="Times New Roman"/>
              </a:rPr>
              <a:t> </a:t>
            </a:r>
            <a:r>
              <a:rPr lang="en-GB" sz="2000" dirty="0" err="1">
                <a:solidFill>
                  <a:srgbClr val="000000"/>
                </a:solidFill>
                <a:latin typeface="Consolas"/>
                <a:ea typeface="Times New Roman"/>
              </a:rPr>
              <a:t>OrderCustomer</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smtClean="0">
                <a:solidFill>
                  <a:srgbClr val="0000FF"/>
                </a:solidFill>
                <a:latin typeface="Consolas"/>
                <a:ea typeface="Times New Roman"/>
              </a:rPr>
              <a:t>get</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smtClean="0">
                <a:solidFill>
                  <a:srgbClr val="0000FF"/>
                </a:solidFill>
                <a:latin typeface="Consolas"/>
                <a:ea typeface="Times New Roman"/>
              </a:rPr>
              <a:t>return</a:t>
            </a:r>
            <a:r>
              <a:rPr lang="en-GB" sz="2000" dirty="0" smtClean="0">
                <a:solidFill>
                  <a:srgbClr val="000000"/>
                </a:solidFill>
                <a:latin typeface="Consolas"/>
                <a:ea typeface="Times New Roman"/>
              </a:rPr>
              <a:t> </a:t>
            </a:r>
            <a:r>
              <a:rPr lang="en-GB" sz="2000" dirty="0" err="1">
                <a:solidFill>
                  <a:srgbClr val="000000"/>
                </a:solidFill>
                <a:latin typeface="Consolas"/>
                <a:ea typeface="Times New Roman"/>
              </a:rPr>
              <a:t>orderCustomer.Entity</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smtClean="0">
                <a:solidFill>
                  <a:srgbClr val="000000"/>
                </a:solidFill>
                <a:latin typeface="Consolas"/>
                <a:ea typeface="Times New Roman"/>
              </a:rPr>
              <a:t>}</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smtClean="0">
                <a:solidFill>
                  <a:srgbClr val="0000FF"/>
                </a:solidFill>
                <a:latin typeface="Consolas"/>
                <a:ea typeface="Times New Roman"/>
              </a:rPr>
              <a:t>set</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err="1" smtClean="0">
                <a:solidFill>
                  <a:srgbClr val="000000"/>
                </a:solidFill>
                <a:latin typeface="Consolas"/>
                <a:ea typeface="Times New Roman"/>
              </a:rPr>
              <a:t>orderCustomer.Entity</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a:t>
            </a:r>
            <a:r>
              <a:rPr lang="en-GB" sz="2000" dirty="0">
                <a:solidFill>
                  <a:srgbClr val="0000FF"/>
                </a:solidFill>
                <a:latin typeface="Consolas"/>
                <a:ea typeface="Times New Roman"/>
              </a:rPr>
              <a:t>value</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a:t>
            </a:r>
            <a:endParaRPr lang="en-GB" sz="2000" dirty="0">
              <a:solidFill>
                <a:srgbClr val="000000"/>
              </a:solidFill>
              <a:latin typeface="Consolas" pitchFamily="49" charset="0"/>
              <a:cs typeface="Consolas" pitchFamily="49" charset="0"/>
            </a:endParaRPr>
          </a:p>
        </p:txBody>
      </p:sp>
      <p:sp>
        <p:nvSpPr>
          <p:cNvPr id="6" name="Rectangle 5"/>
          <p:cNvSpPr/>
          <p:nvPr/>
        </p:nvSpPr>
        <p:spPr bwMode="auto">
          <a:xfrm>
            <a:off x="614856" y="1620275"/>
            <a:ext cx="5713373" cy="643953"/>
          </a:xfrm>
          <a:prstGeom prst="rect">
            <a:avLst/>
          </a:prstGeom>
          <a:solidFill>
            <a:schemeClr val="accent4">
              <a:alpha val="3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200" spc="-150" dirty="0" smtClean="0">
              <a:gradFill>
                <a:gsLst>
                  <a:gs pos="0">
                    <a:srgbClr val="FFFFFF"/>
                  </a:gs>
                  <a:gs pos="100000">
                    <a:srgbClr val="FFFFFF"/>
                  </a:gs>
                </a:gsLst>
                <a:lin ang="5400000" scaled="0"/>
              </a:gradFill>
              <a:latin typeface="Segoe Light" pitchFamily="34" charset="0"/>
            </a:endParaRPr>
          </a:p>
        </p:txBody>
      </p:sp>
    </p:spTree>
    <p:extLst>
      <p:ext uri="{BB962C8B-B14F-4D97-AF65-F5344CB8AC3E}">
        <p14:creationId xmlns:p14="http://schemas.microsoft.com/office/powerpoint/2010/main" val="2113970886"/>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Атрибут </a:t>
            </a:r>
            <a:r>
              <a:rPr lang="en-GB" dirty="0"/>
              <a:t>Association</a:t>
            </a:r>
          </a:p>
        </p:txBody>
      </p:sp>
      <p:sp>
        <p:nvSpPr>
          <p:cNvPr id="3" name="Content Placeholder 2"/>
          <p:cNvSpPr>
            <a:spLocks noGrp="1"/>
          </p:cNvSpPr>
          <p:nvPr>
            <p:ph idx="1"/>
          </p:nvPr>
        </p:nvSpPr>
        <p:spPr>
          <a:xfrm>
            <a:off x="380770" y="5400000"/>
            <a:ext cx="8363938" cy="997196"/>
          </a:xfrm>
        </p:spPr>
        <p:txBody>
          <a:bodyPr/>
          <a:lstStyle/>
          <a:p>
            <a:r>
              <a:rPr lang="ru-RU" dirty="0" smtClean="0"/>
              <a:t>Этот параметр определяет внешний ключ, по которому устанавливается связь</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62</a:t>
            </a:fld>
            <a:endParaRPr lang="en-US" dirty="0"/>
          </a:p>
        </p:txBody>
      </p:sp>
      <p:sp>
        <p:nvSpPr>
          <p:cNvPr id="7" name="Rectangle 4"/>
          <p:cNvSpPr>
            <a:spLocks noChangeArrowheads="1"/>
          </p:cNvSpPr>
          <p:nvPr/>
        </p:nvSpPr>
        <p:spPr bwMode="invGray">
          <a:xfrm>
            <a:off x="494253" y="1146629"/>
            <a:ext cx="8105775" cy="4151086"/>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pPr>
              <a:spcBef>
                <a:spcPts val="575"/>
              </a:spcBef>
              <a:spcAft>
                <a:spcPts val="0"/>
              </a:spcAft>
              <a:tabLst>
                <a:tab pos="2430780" algn="l"/>
                <a:tab pos="2790825" algn="l"/>
              </a:tabLst>
            </a:pPr>
            <a:r>
              <a:rPr lang="en-GB" sz="2000" dirty="0" smtClean="0">
                <a:solidFill>
                  <a:srgbClr val="0000FF"/>
                </a:solidFill>
                <a:latin typeface="Consolas"/>
                <a:ea typeface="Times New Roman"/>
              </a:rPr>
              <a:t>private</a:t>
            </a:r>
            <a:r>
              <a:rPr lang="en-GB" sz="2000" dirty="0" smtClean="0">
                <a:solidFill>
                  <a:srgbClr val="000000"/>
                </a:solidFill>
                <a:latin typeface="Consolas"/>
                <a:ea typeface="Times New Roman"/>
              </a:rPr>
              <a:t> </a:t>
            </a:r>
            <a:r>
              <a:rPr lang="en-GB" sz="2000" dirty="0" err="1">
                <a:solidFill>
                  <a:srgbClr val="2B91AF"/>
                </a:solidFill>
                <a:latin typeface="Consolas"/>
                <a:ea typeface="Times New Roman"/>
              </a:rPr>
              <a:t>EntityRef</a:t>
            </a:r>
            <a:r>
              <a:rPr lang="en-GB" sz="2000" dirty="0">
                <a:solidFill>
                  <a:srgbClr val="000000"/>
                </a:solidFill>
                <a:latin typeface="Consolas"/>
                <a:ea typeface="Times New Roman"/>
              </a:rPr>
              <a:t>&lt;</a:t>
            </a:r>
            <a:r>
              <a:rPr lang="en-GB" sz="2000" dirty="0">
                <a:solidFill>
                  <a:srgbClr val="2B91AF"/>
                </a:solidFill>
                <a:latin typeface="Consolas"/>
                <a:ea typeface="Times New Roman"/>
              </a:rPr>
              <a:t>Customer</a:t>
            </a:r>
            <a:r>
              <a:rPr lang="en-GB" sz="2000" dirty="0">
                <a:solidFill>
                  <a:srgbClr val="000000"/>
                </a:solidFill>
                <a:latin typeface="Consolas"/>
                <a:ea typeface="Times New Roman"/>
              </a:rPr>
              <a:t>&gt; </a:t>
            </a:r>
            <a:r>
              <a:rPr lang="en-GB" sz="2000" dirty="0" err="1">
                <a:solidFill>
                  <a:srgbClr val="000000"/>
                </a:solidFill>
                <a:latin typeface="Consolas"/>
                <a:ea typeface="Times New Roman"/>
              </a:rPr>
              <a:t>orderCustomer</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a:t>
            </a:r>
            <a:r>
              <a:rPr lang="en-GB" sz="2000" dirty="0">
                <a:solidFill>
                  <a:srgbClr val="2B91AF"/>
                </a:solidFill>
                <a:latin typeface="Consolas"/>
                <a:ea typeface="Times New Roman"/>
              </a:rPr>
              <a:t>Association</a:t>
            </a:r>
            <a:r>
              <a:rPr lang="en-GB" sz="2000" dirty="0">
                <a:solidFill>
                  <a:srgbClr val="000000"/>
                </a:solidFill>
                <a:latin typeface="Consolas"/>
                <a:ea typeface="Times New Roman"/>
              </a:rPr>
              <a:t>(</a:t>
            </a:r>
            <a:r>
              <a:rPr lang="en-GB" sz="2000" dirty="0" err="1">
                <a:solidFill>
                  <a:srgbClr val="000000"/>
                </a:solidFill>
                <a:latin typeface="Consolas"/>
                <a:ea typeface="Times New Roman"/>
              </a:rPr>
              <a:t>IsForeignKey</a:t>
            </a:r>
            <a:r>
              <a:rPr lang="en-GB" sz="2000" dirty="0">
                <a:solidFill>
                  <a:srgbClr val="000000"/>
                </a:solidFill>
                <a:latin typeface="Consolas"/>
                <a:ea typeface="Times New Roman"/>
              </a:rPr>
              <a:t> = </a:t>
            </a:r>
            <a:r>
              <a:rPr lang="en-GB" sz="2000" dirty="0">
                <a:solidFill>
                  <a:srgbClr val="0000FF"/>
                </a:solidFill>
                <a:latin typeface="Consolas"/>
                <a:ea typeface="Times New Roman"/>
              </a:rPr>
              <a:t>true</a:t>
            </a:r>
            <a:r>
              <a:rPr lang="en-GB" sz="2000" dirty="0">
                <a:solidFill>
                  <a:srgbClr val="000000"/>
                </a:solidFill>
                <a:latin typeface="Consolas"/>
                <a:ea typeface="Times New Roman"/>
              </a:rPr>
              <a:t>, </a:t>
            </a:r>
            <a:r>
              <a:rPr lang="en-GB" sz="2000" dirty="0" smtClean="0">
                <a:solidFill>
                  <a:srgbClr val="000000"/>
                </a:solidFill>
                <a:latin typeface="Consolas"/>
                <a:ea typeface="Times New Roman"/>
              </a:rPr>
              <a:t/>
            </a:r>
            <a:br>
              <a:rPr lang="en-GB" sz="2000" dirty="0" smtClean="0">
                <a:solidFill>
                  <a:srgbClr val="000000"/>
                </a:solidFill>
                <a:latin typeface="Consolas"/>
                <a:ea typeface="Times New Roman"/>
              </a:rPr>
            </a:br>
            <a:r>
              <a:rPr lang="en-GB" sz="2000" dirty="0" smtClean="0">
                <a:solidFill>
                  <a:srgbClr val="000000"/>
                </a:solidFill>
                <a:latin typeface="Consolas"/>
                <a:ea typeface="Times New Roman"/>
              </a:rPr>
              <a:t>             Storage </a:t>
            </a:r>
            <a:r>
              <a:rPr lang="en-GB" sz="2000" dirty="0">
                <a:solidFill>
                  <a:srgbClr val="000000"/>
                </a:solidFill>
                <a:latin typeface="Consolas"/>
                <a:ea typeface="Times New Roman"/>
              </a:rPr>
              <a:t>=</a:t>
            </a:r>
            <a:r>
              <a:rPr lang="en-GB" sz="2000" dirty="0">
                <a:solidFill>
                  <a:srgbClr val="0000FF"/>
                </a:solidFill>
                <a:latin typeface="Consolas"/>
                <a:ea typeface="Times New Roman"/>
              </a:rPr>
              <a:t> </a:t>
            </a:r>
            <a:r>
              <a:rPr lang="en-GB" sz="2000" dirty="0">
                <a:solidFill>
                  <a:srgbClr val="A31515"/>
                </a:solidFill>
                <a:latin typeface="Consolas"/>
                <a:ea typeface="Times New Roman"/>
              </a:rPr>
              <a:t>"</a:t>
            </a:r>
            <a:r>
              <a:rPr lang="en-GB" sz="2000" dirty="0" err="1">
                <a:solidFill>
                  <a:srgbClr val="A31515"/>
                </a:solidFill>
                <a:latin typeface="Consolas"/>
                <a:ea typeface="Times New Roman"/>
              </a:rPr>
              <a:t>orderCustomer</a:t>
            </a:r>
            <a:r>
              <a:rPr lang="en-GB" sz="2000" dirty="0">
                <a:solidFill>
                  <a:srgbClr val="A31515"/>
                </a:solidFill>
                <a:latin typeface="Consolas"/>
                <a:ea typeface="Times New Roman"/>
              </a:rPr>
              <a:t>"</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smtClean="0">
                <a:solidFill>
                  <a:srgbClr val="0000FF"/>
                </a:solidFill>
                <a:latin typeface="Consolas"/>
                <a:ea typeface="Times New Roman"/>
              </a:rPr>
              <a:t>public</a:t>
            </a:r>
            <a:r>
              <a:rPr lang="en-GB" sz="2000" dirty="0" smtClean="0">
                <a:solidFill>
                  <a:srgbClr val="000000"/>
                </a:solidFill>
                <a:latin typeface="Consolas"/>
                <a:ea typeface="Times New Roman"/>
              </a:rPr>
              <a:t> </a:t>
            </a:r>
            <a:r>
              <a:rPr lang="en-GB" sz="2000" dirty="0">
                <a:solidFill>
                  <a:srgbClr val="2B91AF"/>
                </a:solidFill>
                <a:latin typeface="Consolas"/>
                <a:ea typeface="Times New Roman"/>
              </a:rPr>
              <a:t>Customer</a:t>
            </a:r>
            <a:r>
              <a:rPr lang="en-GB" sz="2000" dirty="0">
                <a:solidFill>
                  <a:srgbClr val="000000"/>
                </a:solidFill>
                <a:latin typeface="Consolas"/>
                <a:ea typeface="Times New Roman"/>
              </a:rPr>
              <a:t> </a:t>
            </a:r>
            <a:r>
              <a:rPr lang="en-GB" sz="2000" dirty="0" err="1">
                <a:solidFill>
                  <a:srgbClr val="000000"/>
                </a:solidFill>
                <a:latin typeface="Consolas"/>
                <a:ea typeface="Times New Roman"/>
              </a:rPr>
              <a:t>OrderCustomer</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smtClean="0">
                <a:solidFill>
                  <a:srgbClr val="0000FF"/>
                </a:solidFill>
                <a:latin typeface="Consolas"/>
                <a:ea typeface="Times New Roman"/>
              </a:rPr>
              <a:t>get</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smtClean="0">
                <a:solidFill>
                  <a:srgbClr val="0000FF"/>
                </a:solidFill>
                <a:latin typeface="Consolas"/>
                <a:ea typeface="Times New Roman"/>
              </a:rPr>
              <a:t>return</a:t>
            </a:r>
            <a:r>
              <a:rPr lang="en-GB" sz="2000" dirty="0" smtClean="0">
                <a:solidFill>
                  <a:srgbClr val="000000"/>
                </a:solidFill>
                <a:latin typeface="Consolas"/>
                <a:ea typeface="Times New Roman"/>
              </a:rPr>
              <a:t> </a:t>
            </a:r>
            <a:r>
              <a:rPr lang="en-GB" sz="2000" dirty="0" err="1">
                <a:solidFill>
                  <a:srgbClr val="000000"/>
                </a:solidFill>
                <a:latin typeface="Consolas"/>
                <a:ea typeface="Times New Roman"/>
              </a:rPr>
              <a:t>orderCustomer.Entity</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smtClean="0">
                <a:solidFill>
                  <a:srgbClr val="000000"/>
                </a:solidFill>
                <a:latin typeface="Consolas"/>
                <a:ea typeface="Times New Roman"/>
              </a:rPr>
              <a:t>}</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smtClean="0">
                <a:solidFill>
                  <a:srgbClr val="0000FF"/>
                </a:solidFill>
                <a:latin typeface="Consolas"/>
                <a:ea typeface="Times New Roman"/>
              </a:rPr>
              <a:t>set</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err="1" smtClean="0">
                <a:solidFill>
                  <a:srgbClr val="000000"/>
                </a:solidFill>
                <a:latin typeface="Consolas"/>
                <a:ea typeface="Times New Roman"/>
              </a:rPr>
              <a:t>orderCustomer.Entity</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a:t>
            </a:r>
            <a:r>
              <a:rPr lang="en-GB" sz="2000" dirty="0">
                <a:solidFill>
                  <a:srgbClr val="0000FF"/>
                </a:solidFill>
                <a:latin typeface="Consolas"/>
                <a:ea typeface="Times New Roman"/>
              </a:rPr>
              <a:t>value</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a:t>
            </a:r>
            <a:endParaRPr lang="en-GB" sz="2000" dirty="0">
              <a:solidFill>
                <a:srgbClr val="000000"/>
              </a:solidFill>
              <a:latin typeface="Consolas" pitchFamily="49" charset="0"/>
              <a:cs typeface="Consolas" pitchFamily="49" charset="0"/>
            </a:endParaRPr>
          </a:p>
        </p:txBody>
      </p:sp>
      <p:sp>
        <p:nvSpPr>
          <p:cNvPr id="6" name="Rectangle 5"/>
          <p:cNvSpPr/>
          <p:nvPr/>
        </p:nvSpPr>
        <p:spPr bwMode="auto">
          <a:xfrm>
            <a:off x="2491961" y="1669141"/>
            <a:ext cx="2704154" cy="302119"/>
          </a:xfrm>
          <a:prstGeom prst="rect">
            <a:avLst/>
          </a:prstGeom>
          <a:solidFill>
            <a:schemeClr val="accent4">
              <a:alpha val="3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200" spc="-150" dirty="0" smtClean="0">
              <a:gradFill>
                <a:gsLst>
                  <a:gs pos="0">
                    <a:srgbClr val="FFFFFF"/>
                  </a:gs>
                  <a:gs pos="100000">
                    <a:srgbClr val="FFFFFF"/>
                  </a:gs>
                </a:gsLst>
                <a:lin ang="5400000" scaled="0"/>
              </a:gradFill>
              <a:latin typeface="Segoe Light" pitchFamily="34" charset="0"/>
            </a:endParaRPr>
          </a:p>
        </p:txBody>
      </p:sp>
    </p:spTree>
    <p:extLst>
      <p:ext uri="{BB962C8B-B14F-4D97-AF65-F5344CB8AC3E}">
        <p14:creationId xmlns:p14="http://schemas.microsoft.com/office/powerpoint/2010/main" val="373015392"/>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a:t>Атрибут </a:t>
            </a:r>
            <a:r>
              <a:rPr lang="en-GB" dirty="0"/>
              <a:t>Association</a:t>
            </a:r>
          </a:p>
        </p:txBody>
      </p:sp>
      <p:sp>
        <p:nvSpPr>
          <p:cNvPr id="3" name="Content Placeholder 2"/>
          <p:cNvSpPr>
            <a:spLocks noGrp="1"/>
          </p:cNvSpPr>
          <p:nvPr>
            <p:ph idx="1"/>
          </p:nvPr>
        </p:nvSpPr>
        <p:spPr>
          <a:xfrm>
            <a:off x="380770" y="5400000"/>
            <a:ext cx="8363938" cy="997196"/>
          </a:xfrm>
        </p:spPr>
        <p:txBody>
          <a:bodyPr/>
          <a:lstStyle/>
          <a:p>
            <a:r>
              <a:rPr lang="ru-RU" dirty="0" smtClean="0"/>
              <a:t>Этот параметр определяет свойство,</a:t>
            </a:r>
            <a:br>
              <a:rPr lang="ru-RU" dirty="0" smtClean="0"/>
            </a:br>
            <a:r>
              <a:rPr lang="ru-RU" dirty="0" smtClean="0"/>
              <a:t>в котором хранится значение ключа</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63</a:t>
            </a:fld>
            <a:endParaRPr lang="en-US" dirty="0"/>
          </a:p>
        </p:txBody>
      </p:sp>
      <p:sp>
        <p:nvSpPr>
          <p:cNvPr id="7" name="Rectangle 4"/>
          <p:cNvSpPr>
            <a:spLocks noChangeArrowheads="1"/>
          </p:cNvSpPr>
          <p:nvPr/>
        </p:nvSpPr>
        <p:spPr bwMode="invGray">
          <a:xfrm>
            <a:off x="494253" y="1146629"/>
            <a:ext cx="8105775" cy="4151086"/>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pPr>
              <a:spcBef>
                <a:spcPts val="575"/>
              </a:spcBef>
              <a:spcAft>
                <a:spcPts val="0"/>
              </a:spcAft>
              <a:tabLst>
                <a:tab pos="2430780" algn="l"/>
                <a:tab pos="2790825" algn="l"/>
              </a:tabLst>
            </a:pPr>
            <a:r>
              <a:rPr lang="en-GB" sz="2000" dirty="0" smtClean="0">
                <a:solidFill>
                  <a:srgbClr val="0000FF"/>
                </a:solidFill>
                <a:latin typeface="Consolas"/>
                <a:ea typeface="Times New Roman"/>
              </a:rPr>
              <a:t>private</a:t>
            </a:r>
            <a:r>
              <a:rPr lang="en-GB" sz="2000" dirty="0" smtClean="0">
                <a:solidFill>
                  <a:srgbClr val="000000"/>
                </a:solidFill>
                <a:latin typeface="Consolas"/>
                <a:ea typeface="Times New Roman"/>
              </a:rPr>
              <a:t> </a:t>
            </a:r>
            <a:r>
              <a:rPr lang="en-GB" sz="2000" dirty="0" err="1">
                <a:solidFill>
                  <a:srgbClr val="2B91AF"/>
                </a:solidFill>
                <a:latin typeface="Consolas"/>
                <a:ea typeface="Times New Roman"/>
              </a:rPr>
              <a:t>EntityRef</a:t>
            </a:r>
            <a:r>
              <a:rPr lang="en-GB" sz="2000" dirty="0">
                <a:solidFill>
                  <a:srgbClr val="000000"/>
                </a:solidFill>
                <a:latin typeface="Consolas"/>
                <a:ea typeface="Times New Roman"/>
              </a:rPr>
              <a:t>&lt;</a:t>
            </a:r>
            <a:r>
              <a:rPr lang="en-GB" sz="2000" dirty="0">
                <a:solidFill>
                  <a:srgbClr val="2B91AF"/>
                </a:solidFill>
                <a:latin typeface="Consolas"/>
                <a:ea typeface="Times New Roman"/>
              </a:rPr>
              <a:t>Customer</a:t>
            </a:r>
            <a:r>
              <a:rPr lang="en-GB" sz="2000" dirty="0">
                <a:solidFill>
                  <a:srgbClr val="000000"/>
                </a:solidFill>
                <a:latin typeface="Consolas"/>
                <a:ea typeface="Times New Roman"/>
              </a:rPr>
              <a:t>&gt; </a:t>
            </a:r>
            <a:r>
              <a:rPr lang="en-GB" sz="2000" dirty="0" err="1">
                <a:solidFill>
                  <a:srgbClr val="000000"/>
                </a:solidFill>
                <a:latin typeface="Consolas"/>
                <a:ea typeface="Times New Roman"/>
              </a:rPr>
              <a:t>orderCustomer</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a:t>
            </a:r>
            <a:r>
              <a:rPr lang="en-GB" sz="2000" dirty="0">
                <a:solidFill>
                  <a:srgbClr val="2B91AF"/>
                </a:solidFill>
                <a:latin typeface="Consolas"/>
                <a:ea typeface="Times New Roman"/>
              </a:rPr>
              <a:t>Association</a:t>
            </a:r>
            <a:r>
              <a:rPr lang="en-GB" sz="2000" dirty="0">
                <a:solidFill>
                  <a:srgbClr val="000000"/>
                </a:solidFill>
                <a:latin typeface="Consolas"/>
                <a:ea typeface="Times New Roman"/>
              </a:rPr>
              <a:t>(</a:t>
            </a:r>
            <a:r>
              <a:rPr lang="en-GB" sz="2000" dirty="0" err="1">
                <a:solidFill>
                  <a:srgbClr val="000000"/>
                </a:solidFill>
                <a:latin typeface="Consolas"/>
                <a:ea typeface="Times New Roman"/>
              </a:rPr>
              <a:t>IsForeignKey</a:t>
            </a:r>
            <a:r>
              <a:rPr lang="en-GB" sz="2000" dirty="0">
                <a:solidFill>
                  <a:srgbClr val="000000"/>
                </a:solidFill>
                <a:latin typeface="Consolas"/>
                <a:ea typeface="Times New Roman"/>
              </a:rPr>
              <a:t> = </a:t>
            </a:r>
            <a:r>
              <a:rPr lang="en-GB" sz="2000" dirty="0">
                <a:solidFill>
                  <a:srgbClr val="0000FF"/>
                </a:solidFill>
                <a:latin typeface="Consolas"/>
                <a:ea typeface="Times New Roman"/>
              </a:rPr>
              <a:t>true</a:t>
            </a:r>
            <a:r>
              <a:rPr lang="en-GB" sz="2000" dirty="0">
                <a:solidFill>
                  <a:srgbClr val="000000"/>
                </a:solidFill>
                <a:latin typeface="Consolas"/>
                <a:ea typeface="Times New Roman"/>
              </a:rPr>
              <a:t>, </a:t>
            </a:r>
            <a:r>
              <a:rPr lang="en-GB" sz="2000" dirty="0" smtClean="0">
                <a:solidFill>
                  <a:srgbClr val="000000"/>
                </a:solidFill>
                <a:latin typeface="Consolas"/>
                <a:ea typeface="Times New Roman"/>
              </a:rPr>
              <a:t/>
            </a:r>
            <a:br>
              <a:rPr lang="en-GB" sz="2000" dirty="0" smtClean="0">
                <a:solidFill>
                  <a:srgbClr val="000000"/>
                </a:solidFill>
                <a:latin typeface="Consolas"/>
                <a:ea typeface="Times New Roman"/>
              </a:rPr>
            </a:br>
            <a:r>
              <a:rPr lang="en-GB" sz="2000" dirty="0" smtClean="0">
                <a:solidFill>
                  <a:srgbClr val="000000"/>
                </a:solidFill>
                <a:latin typeface="Consolas"/>
                <a:ea typeface="Times New Roman"/>
              </a:rPr>
              <a:t>             Storage </a:t>
            </a:r>
            <a:r>
              <a:rPr lang="en-GB" sz="2000" dirty="0">
                <a:solidFill>
                  <a:srgbClr val="000000"/>
                </a:solidFill>
                <a:latin typeface="Consolas"/>
                <a:ea typeface="Times New Roman"/>
              </a:rPr>
              <a:t>=</a:t>
            </a:r>
            <a:r>
              <a:rPr lang="en-GB" sz="2000" dirty="0">
                <a:solidFill>
                  <a:srgbClr val="0000FF"/>
                </a:solidFill>
                <a:latin typeface="Consolas"/>
                <a:ea typeface="Times New Roman"/>
              </a:rPr>
              <a:t> </a:t>
            </a:r>
            <a:r>
              <a:rPr lang="en-GB" sz="2000" dirty="0">
                <a:solidFill>
                  <a:srgbClr val="A31515"/>
                </a:solidFill>
                <a:latin typeface="Consolas"/>
                <a:ea typeface="Times New Roman"/>
              </a:rPr>
              <a:t>"</a:t>
            </a:r>
            <a:r>
              <a:rPr lang="en-GB" sz="2000" dirty="0" err="1">
                <a:solidFill>
                  <a:srgbClr val="A31515"/>
                </a:solidFill>
                <a:latin typeface="Consolas"/>
                <a:ea typeface="Times New Roman"/>
              </a:rPr>
              <a:t>orderCustomer</a:t>
            </a:r>
            <a:r>
              <a:rPr lang="en-GB" sz="2000" dirty="0">
                <a:solidFill>
                  <a:srgbClr val="A31515"/>
                </a:solidFill>
                <a:latin typeface="Consolas"/>
                <a:ea typeface="Times New Roman"/>
              </a:rPr>
              <a:t>"</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smtClean="0">
                <a:solidFill>
                  <a:srgbClr val="0000FF"/>
                </a:solidFill>
                <a:latin typeface="Consolas"/>
                <a:ea typeface="Times New Roman"/>
              </a:rPr>
              <a:t>public</a:t>
            </a:r>
            <a:r>
              <a:rPr lang="en-GB" sz="2000" dirty="0" smtClean="0">
                <a:solidFill>
                  <a:srgbClr val="000000"/>
                </a:solidFill>
                <a:latin typeface="Consolas"/>
                <a:ea typeface="Times New Roman"/>
              </a:rPr>
              <a:t> </a:t>
            </a:r>
            <a:r>
              <a:rPr lang="en-GB" sz="2000" dirty="0">
                <a:solidFill>
                  <a:srgbClr val="2B91AF"/>
                </a:solidFill>
                <a:latin typeface="Consolas"/>
                <a:ea typeface="Times New Roman"/>
              </a:rPr>
              <a:t>Customer</a:t>
            </a:r>
            <a:r>
              <a:rPr lang="en-GB" sz="2000" dirty="0">
                <a:solidFill>
                  <a:srgbClr val="000000"/>
                </a:solidFill>
                <a:latin typeface="Consolas"/>
                <a:ea typeface="Times New Roman"/>
              </a:rPr>
              <a:t> </a:t>
            </a:r>
            <a:r>
              <a:rPr lang="en-GB" sz="2000" dirty="0" err="1">
                <a:solidFill>
                  <a:srgbClr val="000000"/>
                </a:solidFill>
                <a:latin typeface="Consolas"/>
                <a:ea typeface="Times New Roman"/>
              </a:rPr>
              <a:t>OrderCustomer</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smtClean="0">
                <a:solidFill>
                  <a:srgbClr val="0000FF"/>
                </a:solidFill>
                <a:latin typeface="Consolas"/>
                <a:ea typeface="Times New Roman"/>
              </a:rPr>
              <a:t>get</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smtClean="0">
                <a:solidFill>
                  <a:srgbClr val="0000FF"/>
                </a:solidFill>
                <a:latin typeface="Consolas"/>
                <a:ea typeface="Times New Roman"/>
              </a:rPr>
              <a:t>return</a:t>
            </a:r>
            <a:r>
              <a:rPr lang="en-GB" sz="2000" dirty="0" smtClean="0">
                <a:solidFill>
                  <a:srgbClr val="000000"/>
                </a:solidFill>
                <a:latin typeface="Consolas"/>
                <a:ea typeface="Times New Roman"/>
              </a:rPr>
              <a:t> </a:t>
            </a:r>
            <a:r>
              <a:rPr lang="en-GB" sz="2000" dirty="0" err="1">
                <a:solidFill>
                  <a:srgbClr val="000000"/>
                </a:solidFill>
                <a:latin typeface="Consolas"/>
                <a:ea typeface="Times New Roman"/>
              </a:rPr>
              <a:t>orderCustomer.Entity</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smtClean="0">
                <a:solidFill>
                  <a:srgbClr val="000000"/>
                </a:solidFill>
                <a:latin typeface="Consolas"/>
                <a:ea typeface="Times New Roman"/>
              </a:rPr>
              <a:t>}</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smtClean="0">
                <a:solidFill>
                  <a:srgbClr val="0000FF"/>
                </a:solidFill>
                <a:latin typeface="Consolas"/>
                <a:ea typeface="Times New Roman"/>
              </a:rPr>
              <a:t>set</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err="1" smtClean="0">
                <a:solidFill>
                  <a:srgbClr val="000000"/>
                </a:solidFill>
                <a:latin typeface="Consolas"/>
                <a:ea typeface="Times New Roman"/>
              </a:rPr>
              <a:t>orderCustomer.Entity</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a:t>
            </a:r>
            <a:r>
              <a:rPr lang="en-GB" sz="2000" dirty="0">
                <a:solidFill>
                  <a:srgbClr val="0000FF"/>
                </a:solidFill>
                <a:latin typeface="Consolas"/>
                <a:ea typeface="Times New Roman"/>
              </a:rPr>
              <a:t>value</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a:t>
            </a:r>
            <a:endParaRPr lang="en-GB" sz="2000" dirty="0">
              <a:solidFill>
                <a:srgbClr val="000000"/>
              </a:solidFill>
              <a:latin typeface="Consolas" pitchFamily="49" charset="0"/>
              <a:cs typeface="Consolas" pitchFamily="49" charset="0"/>
            </a:endParaRPr>
          </a:p>
        </p:txBody>
      </p:sp>
      <p:sp>
        <p:nvSpPr>
          <p:cNvPr id="6" name="Rectangle 5"/>
          <p:cNvSpPr/>
          <p:nvPr/>
        </p:nvSpPr>
        <p:spPr bwMode="auto">
          <a:xfrm>
            <a:off x="2462931" y="1930366"/>
            <a:ext cx="3560498" cy="382661"/>
          </a:xfrm>
          <a:prstGeom prst="rect">
            <a:avLst/>
          </a:prstGeom>
          <a:solidFill>
            <a:schemeClr val="accent4">
              <a:alpha val="3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200" spc="-150" dirty="0" smtClean="0">
              <a:gradFill>
                <a:gsLst>
                  <a:gs pos="0">
                    <a:srgbClr val="FFFFFF"/>
                  </a:gs>
                  <a:gs pos="100000">
                    <a:srgbClr val="FFFFFF"/>
                  </a:gs>
                </a:gsLst>
                <a:lin ang="5400000" scaled="0"/>
              </a:gradFill>
              <a:latin typeface="Segoe Light" pitchFamily="34" charset="0"/>
            </a:endParaRPr>
          </a:p>
        </p:txBody>
      </p:sp>
    </p:spTree>
    <p:extLst>
      <p:ext uri="{BB962C8B-B14F-4D97-AF65-F5344CB8AC3E}">
        <p14:creationId xmlns:p14="http://schemas.microsoft.com/office/powerpoint/2010/main" val="2301169885"/>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Ссылка на экземпляр класса</a:t>
            </a:r>
            <a:endParaRPr lang="en-GB" dirty="0"/>
          </a:p>
        </p:txBody>
      </p:sp>
      <p:sp>
        <p:nvSpPr>
          <p:cNvPr id="3" name="Content Placeholder 2"/>
          <p:cNvSpPr>
            <a:spLocks noGrp="1"/>
          </p:cNvSpPr>
          <p:nvPr>
            <p:ph idx="1"/>
          </p:nvPr>
        </p:nvSpPr>
        <p:spPr>
          <a:xfrm>
            <a:off x="380770" y="5400000"/>
            <a:ext cx="8363938" cy="997196"/>
          </a:xfrm>
        </p:spPr>
        <p:txBody>
          <a:bodyPr/>
          <a:lstStyle/>
          <a:p>
            <a:r>
              <a:rPr lang="ru-RU" dirty="0" smtClean="0"/>
              <a:t>Свойство</a:t>
            </a:r>
            <a:r>
              <a:rPr lang="en-GB" dirty="0" smtClean="0"/>
              <a:t> </a:t>
            </a:r>
            <a:r>
              <a:rPr lang="en-GB" dirty="0" err="1" smtClean="0">
                <a:latin typeface="Consolas" pitchFamily="49" charset="0"/>
                <a:cs typeface="Consolas" pitchFamily="49" charset="0"/>
              </a:rPr>
              <a:t>OrderCustomer</a:t>
            </a:r>
            <a:r>
              <a:rPr lang="ru-RU" dirty="0" smtClean="0"/>
              <a:t> является общедоступным</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64</a:t>
            </a:fld>
            <a:endParaRPr lang="en-US" dirty="0"/>
          </a:p>
        </p:txBody>
      </p:sp>
      <p:sp>
        <p:nvSpPr>
          <p:cNvPr id="8" name="Rectangle 4"/>
          <p:cNvSpPr>
            <a:spLocks noChangeArrowheads="1"/>
          </p:cNvSpPr>
          <p:nvPr/>
        </p:nvSpPr>
        <p:spPr bwMode="invGray">
          <a:xfrm>
            <a:off x="494253" y="1146629"/>
            <a:ext cx="8105775" cy="4151086"/>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pPr>
              <a:spcBef>
                <a:spcPts val="575"/>
              </a:spcBef>
              <a:spcAft>
                <a:spcPts val="0"/>
              </a:spcAft>
              <a:tabLst>
                <a:tab pos="2430780" algn="l"/>
                <a:tab pos="2790825" algn="l"/>
              </a:tabLst>
            </a:pPr>
            <a:r>
              <a:rPr lang="en-GB" sz="2000" dirty="0" smtClean="0">
                <a:solidFill>
                  <a:srgbClr val="0000FF"/>
                </a:solidFill>
                <a:latin typeface="Consolas"/>
                <a:ea typeface="Times New Roman"/>
              </a:rPr>
              <a:t>private</a:t>
            </a:r>
            <a:r>
              <a:rPr lang="en-GB" sz="2000" dirty="0" smtClean="0">
                <a:solidFill>
                  <a:srgbClr val="000000"/>
                </a:solidFill>
                <a:latin typeface="Consolas"/>
                <a:ea typeface="Times New Roman"/>
              </a:rPr>
              <a:t> </a:t>
            </a:r>
            <a:r>
              <a:rPr lang="en-GB" sz="2000" dirty="0" err="1">
                <a:solidFill>
                  <a:srgbClr val="2B91AF"/>
                </a:solidFill>
                <a:latin typeface="Consolas"/>
                <a:ea typeface="Times New Roman"/>
              </a:rPr>
              <a:t>EntityRef</a:t>
            </a:r>
            <a:r>
              <a:rPr lang="en-GB" sz="2000" dirty="0">
                <a:solidFill>
                  <a:srgbClr val="000000"/>
                </a:solidFill>
                <a:latin typeface="Consolas"/>
                <a:ea typeface="Times New Roman"/>
              </a:rPr>
              <a:t>&lt;</a:t>
            </a:r>
            <a:r>
              <a:rPr lang="en-GB" sz="2000" dirty="0">
                <a:solidFill>
                  <a:srgbClr val="2B91AF"/>
                </a:solidFill>
                <a:latin typeface="Consolas"/>
                <a:ea typeface="Times New Roman"/>
              </a:rPr>
              <a:t>Customer</a:t>
            </a:r>
            <a:r>
              <a:rPr lang="en-GB" sz="2000" dirty="0">
                <a:solidFill>
                  <a:srgbClr val="000000"/>
                </a:solidFill>
                <a:latin typeface="Consolas"/>
                <a:ea typeface="Times New Roman"/>
              </a:rPr>
              <a:t>&gt; </a:t>
            </a:r>
            <a:r>
              <a:rPr lang="en-GB" sz="2000" dirty="0" err="1">
                <a:solidFill>
                  <a:srgbClr val="000000"/>
                </a:solidFill>
                <a:latin typeface="Consolas"/>
                <a:ea typeface="Times New Roman"/>
              </a:rPr>
              <a:t>orderCustomer</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a:t>
            </a:r>
            <a:r>
              <a:rPr lang="en-GB" sz="2000" dirty="0">
                <a:solidFill>
                  <a:srgbClr val="2B91AF"/>
                </a:solidFill>
                <a:latin typeface="Consolas"/>
                <a:ea typeface="Times New Roman"/>
              </a:rPr>
              <a:t>Association</a:t>
            </a:r>
            <a:r>
              <a:rPr lang="en-GB" sz="2000" dirty="0">
                <a:solidFill>
                  <a:srgbClr val="000000"/>
                </a:solidFill>
                <a:latin typeface="Consolas"/>
                <a:ea typeface="Times New Roman"/>
              </a:rPr>
              <a:t>(</a:t>
            </a:r>
            <a:r>
              <a:rPr lang="en-GB" sz="2000" dirty="0" err="1">
                <a:solidFill>
                  <a:srgbClr val="000000"/>
                </a:solidFill>
                <a:latin typeface="Consolas"/>
                <a:ea typeface="Times New Roman"/>
              </a:rPr>
              <a:t>IsForeignKey</a:t>
            </a:r>
            <a:r>
              <a:rPr lang="en-GB" sz="2000" dirty="0">
                <a:solidFill>
                  <a:srgbClr val="000000"/>
                </a:solidFill>
                <a:latin typeface="Consolas"/>
                <a:ea typeface="Times New Roman"/>
              </a:rPr>
              <a:t> = </a:t>
            </a:r>
            <a:r>
              <a:rPr lang="en-GB" sz="2000" dirty="0">
                <a:solidFill>
                  <a:srgbClr val="0000FF"/>
                </a:solidFill>
                <a:latin typeface="Consolas"/>
                <a:ea typeface="Times New Roman"/>
              </a:rPr>
              <a:t>true</a:t>
            </a:r>
            <a:r>
              <a:rPr lang="en-GB" sz="2000" dirty="0">
                <a:solidFill>
                  <a:srgbClr val="000000"/>
                </a:solidFill>
                <a:latin typeface="Consolas"/>
                <a:ea typeface="Times New Roman"/>
              </a:rPr>
              <a:t>, </a:t>
            </a:r>
            <a:r>
              <a:rPr lang="en-GB" sz="2000" dirty="0" smtClean="0">
                <a:solidFill>
                  <a:srgbClr val="000000"/>
                </a:solidFill>
                <a:latin typeface="Consolas"/>
                <a:ea typeface="Times New Roman"/>
              </a:rPr>
              <a:t/>
            </a:r>
            <a:br>
              <a:rPr lang="en-GB" sz="2000" dirty="0" smtClean="0">
                <a:solidFill>
                  <a:srgbClr val="000000"/>
                </a:solidFill>
                <a:latin typeface="Consolas"/>
                <a:ea typeface="Times New Roman"/>
              </a:rPr>
            </a:br>
            <a:r>
              <a:rPr lang="en-GB" sz="2000" dirty="0" smtClean="0">
                <a:solidFill>
                  <a:srgbClr val="000000"/>
                </a:solidFill>
                <a:latin typeface="Consolas"/>
                <a:ea typeface="Times New Roman"/>
              </a:rPr>
              <a:t>             Storage </a:t>
            </a:r>
            <a:r>
              <a:rPr lang="en-GB" sz="2000" dirty="0">
                <a:solidFill>
                  <a:srgbClr val="000000"/>
                </a:solidFill>
                <a:latin typeface="Consolas"/>
                <a:ea typeface="Times New Roman"/>
              </a:rPr>
              <a:t>=</a:t>
            </a:r>
            <a:r>
              <a:rPr lang="en-GB" sz="2000" dirty="0">
                <a:solidFill>
                  <a:srgbClr val="0000FF"/>
                </a:solidFill>
                <a:latin typeface="Consolas"/>
                <a:ea typeface="Times New Roman"/>
              </a:rPr>
              <a:t> </a:t>
            </a:r>
            <a:r>
              <a:rPr lang="en-GB" sz="2000" dirty="0">
                <a:solidFill>
                  <a:srgbClr val="A31515"/>
                </a:solidFill>
                <a:latin typeface="Consolas"/>
                <a:ea typeface="Times New Roman"/>
              </a:rPr>
              <a:t>"</a:t>
            </a:r>
            <a:r>
              <a:rPr lang="en-GB" sz="2000" dirty="0" err="1">
                <a:solidFill>
                  <a:srgbClr val="A31515"/>
                </a:solidFill>
                <a:latin typeface="Consolas"/>
                <a:ea typeface="Times New Roman"/>
              </a:rPr>
              <a:t>orderCustomer</a:t>
            </a:r>
            <a:r>
              <a:rPr lang="en-GB" sz="2000" dirty="0">
                <a:solidFill>
                  <a:srgbClr val="A31515"/>
                </a:solidFill>
                <a:latin typeface="Consolas"/>
                <a:ea typeface="Times New Roman"/>
              </a:rPr>
              <a:t>"</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smtClean="0">
                <a:solidFill>
                  <a:srgbClr val="0000FF"/>
                </a:solidFill>
                <a:latin typeface="Consolas"/>
                <a:ea typeface="Times New Roman"/>
              </a:rPr>
              <a:t>public</a:t>
            </a:r>
            <a:r>
              <a:rPr lang="en-GB" sz="2000" dirty="0" smtClean="0">
                <a:solidFill>
                  <a:srgbClr val="000000"/>
                </a:solidFill>
                <a:latin typeface="Consolas"/>
                <a:ea typeface="Times New Roman"/>
              </a:rPr>
              <a:t> </a:t>
            </a:r>
            <a:r>
              <a:rPr lang="en-GB" sz="2000" dirty="0">
                <a:solidFill>
                  <a:srgbClr val="2B91AF"/>
                </a:solidFill>
                <a:latin typeface="Consolas"/>
                <a:ea typeface="Times New Roman"/>
              </a:rPr>
              <a:t>Customer</a:t>
            </a:r>
            <a:r>
              <a:rPr lang="en-GB" sz="2000" dirty="0">
                <a:solidFill>
                  <a:srgbClr val="000000"/>
                </a:solidFill>
                <a:latin typeface="Consolas"/>
                <a:ea typeface="Times New Roman"/>
              </a:rPr>
              <a:t> </a:t>
            </a:r>
            <a:r>
              <a:rPr lang="en-GB" sz="2000" dirty="0" err="1">
                <a:solidFill>
                  <a:srgbClr val="000000"/>
                </a:solidFill>
                <a:latin typeface="Consolas"/>
                <a:ea typeface="Times New Roman"/>
              </a:rPr>
              <a:t>OrderCustomer</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smtClean="0">
                <a:solidFill>
                  <a:srgbClr val="0000FF"/>
                </a:solidFill>
                <a:latin typeface="Consolas"/>
                <a:ea typeface="Times New Roman"/>
              </a:rPr>
              <a:t>get</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smtClean="0">
                <a:solidFill>
                  <a:srgbClr val="0000FF"/>
                </a:solidFill>
                <a:latin typeface="Consolas"/>
                <a:ea typeface="Times New Roman"/>
              </a:rPr>
              <a:t>return</a:t>
            </a:r>
            <a:r>
              <a:rPr lang="en-GB" sz="2000" dirty="0" smtClean="0">
                <a:solidFill>
                  <a:srgbClr val="000000"/>
                </a:solidFill>
                <a:latin typeface="Consolas"/>
                <a:ea typeface="Times New Roman"/>
              </a:rPr>
              <a:t> </a:t>
            </a:r>
            <a:r>
              <a:rPr lang="en-GB" sz="2000" dirty="0" err="1">
                <a:solidFill>
                  <a:srgbClr val="000000"/>
                </a:solidFill>
                <a:latin typeface="Consolas"/>
                <a:ea typeface="Times New Roman"/>
              </a:rPr>
              <a:t>orderCustomer.Entity</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smtClean="0">
                <a:solidFill>
                  <a:srgbClr val="000000"/>
                </a:solidFill>
                <a:latin typeface="Consolas"/>
                <a:ea typeface="Times New Roman"/>
              </a:rPr>
              <a:t>}</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smtClean="0">
                <a:solidFill>
                  <a:srgbClr val="0000FF"/>
                </a:solidFill>
                <a:latin typeface="Consolas"/>
                <a:ea typeface="Times New Roman"/>
              </a:rPr>
              <a:t>set</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err="1" smtClean="0">
                <a:solidFill>
                  <a:srgbClr val="000000"/>
                </a:solidFill>
                <a:latin typeface="Consolas"/>
                <a:ea typeface="Times New Roman"/>
              </a:rPr>
              <a:t>orderCustomer.Entity</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a:t>
            </a:r>
            <a:r>
              <a:rPr lang="en-GB" sz="2000" dirty="0">
                <a:solidFill>
                  <a:srgbClr val="0000FF"/>
                </a:solidFill>
                <a:latin typeface="Consolas"/>
                <a:ea typeface="Times New Roman"/>
              </a:rPr>
              <a:t>value</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a:t>
            </a:r>
            <a:endParaRPr lang="en-GB" sz="2000" dirty="0">
              <a:solidFill>
                <a:srgbClr val="000000"/>
              </a:solidFill>
              <a:latin typeface="Consolas" pitchFamily="49" charset="0"/>
              <a:cs typeface="Consolas" pitchFamily="49" charset="0"/>
            </a:endParaRPr>
          </a:p>
        </p:txBody>
      </p:sp>
      <p:sp>
        <p:nvSpPr>
          <p:cNvPr id="6" name="Rectangle 5"/>
          <p:cNvSpPr/>
          <p:nvPr/>
        </p:nvSpPr>
        <p:spPr bwMode="auto">
          <a:xfrm>
            <a:off x="624113" y="2240457"/>
            <a:ext cx="4209143" cy="382661"/>
          </a:xfrm>
          <a:prstGeom prst="rect">
            <a:avLst/>
          </a:prstGeom>
          <a:solidFill>
            <a:schemeClr val="accent4">
              <a:alpha val="3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200" spc="-150" dirty="0" smtClean="0">
              <a:gradFill>
                <a:gsLst>
                  <a:gs pos="0">
                    <a:srgbClr val="FFFFFF"/>
                  </a:gs>
                  <a:gs pos="100000">
                    <a:srgbClr val="FFFFFF"/>
                  </a:gs>
                </a:gsLst>
                <a:lin ang="5400000" scaled="0"/>
              </a:gradFill>
              <a:latin typeface="Segoe Light" pitchFamily="34" charset="0"/>
            </a:endParaRPr>
          </a:p>
        </p:txBody>
      </p:sp>
    </p:spTree>
    <p:extLst>
      <p:ext uri="{BB962C8B-B14F-4D97-AF65-F5344CB8AC3E}">
        <p14:creationId xmlns:p14="http://schemas.microsoft.com/office/powerpoint/2010/main" val="2988872649"/>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События изменения данных</a:t>
            </a:r>
            <a:endParaRPr lang="en-GB" dirty="0"/>
          </a:p>
        </p:txBody>
      </p:sp>
      <p:sp>
        <p:nvSpPr>
          <p:cNvPr id="3" name="Content Placeholder 2"/>
          <p:cNvSpPr>
            <a:spLocks noGrp="1"/>
          </p:cNvSpPr>
          <p:nvPr>
            <p:ph idx="1"/>
          </p:nvPr>
        </p:nvSpPr>
        <p:spPr>
          <a:xfrm>
            <a:off x="380770" y="2880000"/>
            <a:ext cx="8363938" cy="3102388"/>
          </a:xfrm>
        </p:spPr>
        <p:txBody>
          <a:bodyPr/>
          <a:lstStyle/>
          <a:p>
            <a:r>
              <a:rPr lang="ru-RU" dirty="0" smtClean="0"/>
              <a:t>Код секции </a:t>
            </a:r>
            <a:r>
              <a:rPr lang="en-US" dirty="0" smtClean="0">
                <a:latin typeface="Consolas" pitchFamily="49" charset="0"/>
                <a:cs typeface="Consolas" pitchFamily="49" charset="0"/>
              </a:rPr>
              <a:t>set</a:t>
            </a:r>
            <a:r>
              <a:rPr lang="en-US" dirty="0" smtClean="0"/>
              <a:t> </a:t>
            </a:r>
            <a:r>
              <a:rPr lang="ru-RU" dirty="0" smtClean="0"/>
              <a:t>должен генерировать события, которые происходят до и после изменения значения свойства</a:t>
            </a:r>
          </a:p>
          <a:p>
            <a:r>
              <a:rPr lang="ru-RU" dirty="0" smtClean="0"/>
              <a:t>Эти события использует </a:t>
            </a:r>
            <a:r>
              <a:rPr lang="en-US" dirty="0" smtClean="0"/>
              <a:t>LINQ</a:t>
            </a:r>
            <a:br>
              <a:rPr lang="en-US" dirty="0" smtClean="0"/>
            </a:br>
            <a:r>
              <a:rPr lang="ru-RU" dirty="0" smtClean="0"/>
              <a:t>для автоматического обновления содержимого базы данных</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65</a:t>
            </a:fld>
            <a:endParaRPr lang="en-US" dirty="0"/>
          </a:p>
        </p:txBody>
      </p:sp>
      <p:sp>
        <p:nvSpPr>
          <p:cNvPr id="5" name="Rectangle 4"/>
          <p:cNvSpPr>
            <a:spLocks noChangeArrowheads="1"/>
          </p:cNvSpPr>
          <p:nvPr/>
        </p:nvSpPr>
        <p:spPr bwMode="invGray">
          <a:xfrm>
            <a:off x="494253" y="1146629"/>
            <a:ext cx="8105775" cy="1306286"/>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pPr>
              <a:spcBef>
                <a:spcPts val="575"/>
              </a:spcBef>
              <a:spcAft>
                <a:spcPts val="0"/>
              </a:spcAft>
              <a:tabLst>
                <a:tab pos="2430780" algn="l"/>
                <a:tab pos="2790825" algn="l"/>
              </a:tabLst>
            </a:pPr>
            <a:r>
              <a:rPr lang="en-GB" sz="2000" dirty="0" err="1">
                <a:solidFill>
                  <a:srgbClr val="000000"/>
                </a:solidFill>
                <a:latin typeface="Consolas"/>
                <a:ea typeface="Times New Roman"/>
              </a:rPr>
              <a:t>NotifyPropertyChanging</a:t>
            </a:r>
            <a:r>
              <a:rPr lang="en-GB" sz="2000" dirty="0">
                <a:solidFill>
                  <a:srgbClr val="000000"/>
                </a:solidFill>
                <a:latin typeface="Consolas"/>
                <a:ea typeface="Times New Roman"/>
              </a:rPr>
              <a:t>(</a:t>
            </a:r>
            <a:r>
              <a:rPr lang="en-GB" sz="2000" dirty="0">
                <a:solidFill>
                  <a:srgbClr val="A31515"/>
                </a:solidFill>
                <a:latin typeface="Consolas"/>
                <a:ea typeface="Times New Roman"/>
              </a:rPr>
              <a:t>"</a:t>
            </a:r>
            <a:r>
              <a:rPr lang="en-GB" sz="2000" dirty="0" err="1">
                <a:solidFill>
                  <a:srgbClr val="A31515"/>
                </a:solidFill>
                <a:latin typeface="Consolas"/>
                <a:ea typeface="Times New Roman"/>
              </a:rPr>
              <a:t>OrderCustomer</a:t>
            </a:r>
            <a:r>
              <a:rPr lang="en-GB" sz="2000" dirty="0">
                <a:solidFill>
                  <a:srgbClr val="A31515"/>
                </a:solidFill>
                <a:latin typeface="Consolas"/>
                <a:ea typeface="Times New Roman"/>
              </a:rPr>
              <a:t>"</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err="1" smtClean="0">
                <a:solidFill>
                  <a:srgbClr val="000000"/>
                </a:solidFill>
                <a:latin typeface="Consolas"/>
                <a:ea typeface="Times New Roman"/>
              </a:rPr>
              <a:t>orderCustomer.Entity</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a:t>
            </a:r>
            <a:r>
              <a:rPr lang="en-GB" sz="2000" dirty="0">
                <a:solidFill>
                  <a:srgbClr val="0000FF"/>
                </a:solidFill>
                <a:latin typeface="Consolas"/>
                <a:ea typeface="Times New Roman"/>
              </a:rPr>
              <a:t>value</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err="1" smtClean="0">
                <a:solidFill>
                  <a:srgbClr val="000000"/>
                </a:solidFill>
                <a:latin typeface="Consolas"/>
                <a:ea typeface="Times New Roman"/>
              </a:rPr>
              <a:t>NotifyPropertyChanged</a:t>
            </a:r>
            <a:r>
              <a:rPr lang="en-GB" sz="2000" dirty="0">
                <a:solidFill>
                  <a:srgbClr val="000000"/>
                </a:solidFill>
                <a:latin typeface="Consolas"/>
                <a:ea typeface="Times New Roman"/>
              </a:rPr>
              <a:t>(</a:t>
            </a:r>
            <a:r>
              <a:rPr lang="en-GB" sz="2000" dirty="0">
                <a:solidFill>
                  <a:srgbClr val="A31515"/>
                </a:solidFill>
                <a:latin typeface="Consolas"/>
                <a:ea typeface="Times New Roman"/>
              </a:rPr>
              <a:t>"</a:t>
            </a:r>
            <a:r>
              <a:rPr lang="en-GB" sz="2000" dirty="0" err="1">
                <a:solidFill>
                  <a:srgbClr val="A31515"/>
                </a:solidFill>
                <a:latin typeface="Consolas"/>
                <a:ea typeface="Times New Roman"/>
              </a:rPr>
              <a:t>OrderCustomer</a:t>
            </a:r>
            <a:r>
              <a:rPr lang="en-GB" sz="2000" dirty="0" smtClean="0">
                <a:solidFill>
                  <a:srgbClr val="A31515"/>
                </a:solidFill>
                <a:latin typeface="Consolas"/>
                <a:ea typeface="Times New Roman"/>
              </a:rPr>
              <a:t>"</a:t>
            </a:r>
            <a:r>
              <a:rPr lang="en-GB" sz="2000" dirty="0" smtClean="0">
                <a:solidFill>
                  <a:srgbClr val="000000"/>
                </a:solidFill>
                <a:latin typeface="Consolas"/>
                <a:ea typeface="Times New Roman"/>
              </a:rPr>
              <a:t>);</a:t>
            </a:r>
            <a:endParaRPr lang="en-GB" sz="2000" dirty="0">
              <a:solidFill>
                <a:srgbClr val="000000"/>
              </a:solidFill>
              <a:effectLst/>
              <a:latin typeface="Consolas"/>
              <a:ea typeface="Times New Roman"/>
            </a:endParaRPr>
          </a:p>
        </p:txBody>
      </p:sp>
    </p:spTree>
    <p:extLst>
      <p:ext uri="{BB962C8B-B14F-4D97-AF65-F5344CB8AC3E}">
        <p14:creationId xmlns:p14="http://schemas.microsoft.com/office/powerpoint/2010/main" val="370455316"/>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Использование ссылки</a:t>
            </a:r>
            <a:r>
              <a:rPr lang="en-GB" dirty="0" smtClean="0"/>
              <a:t> </a:t>
            </a:r>
            <a:r>
              <a:rPr lang="en-GB" dirty="0" err="1" smtClean="0"/>
              <a:t>EntityRef</a:t>
            </a:r>
            <a:r>
              <a:rPr lang="en-GB" dirty="0" smtClean="0"/>
              <a:t> </a:t>
            </a:r>
            <a:endParaRPr lang="en-GB" dirty="0"/>
          </a:p>
        </p:txBody>
      </p:sp>
      <p:sp>
        <p:nvSpPr>
          <p:cNvPr id="3" name="Content Placeholder 2"/>
          <p:cNvSpPr>
            <a:spLocks noGrp="1"/>
          </p:cNvSpPr>
          <p:nvPr>
            <p:ph idx="1"/>
          </p:nvPr>
        </p:nvSpPr>
        <p:spPr>
          <a:xfrm>
            <a:off x="380770" y="2880000"/>
            <a:ext cx="8363938" cy="2603790"/>
          </a:xfrm>
        </p:spPr>
        <p:txBody>
          <a:bodyPr/>
          <a:lstStyle/>
          <a:p>
            <a:r>
              <a:rPr lang="ru-RU" dirty="0" smtClean="0"/>
              <a:t>После настройки ссылки её можно использовать в программе так же, как и обычную ссылку на другой класс</a:t>
            </a:r>
          </a:p>
          <a:p>
            <a:r>
              <a:rPr lang="en-US" dirty="0" smtClean="0"/>
              <a:t>LINQ </a:t>
            </a:r>
            <a:r>
              <a:rPr lang="ru-RU" dirty="0" smtClean="0"/>
              <a:t>автоматически будет обновлять значения ключевых полей в базе данных</a:t>
            </a:r>
          </a:p>
        </p:txBody>
      </p:sp>
      <p:sp>
        <p:nvSpPr>
          <p:cNvPr id="4" name="Slide Number Placeholder 3"/>
          <p:cNvSpPr>
            <a:spLocks noGrp="1"/>
          </p:cNvSpPr>
          <p:nvPr>
            <p:ph type="sldNum" sz="quarter" idx="10"/>
          </p:nvPr>
        </p:nvSpPr>
        <p:spPr/>
        <p:txBody>
          <a:bodyPr/>
          <a:lstStyle/>
          <a:p>
            <a:fld id="{271031BA-9959-4FE2-909F-37D65262A7B4}" type="slidenum">
              <a:rPr lang="en-US" smtClean="0"/>
              <a:pPr/>
              <a:t>66</a:t>
            </a:fld>
            <a:endParaRPr lang="en-US" dirty="0"/>
          </a:p>
        </p:txBody>
      </p:sp>
      <p:sp>
        <p:nvSpPr>
          <p:cNvPr id="5" name="Rectangle 4"/>
          <p:cNvSpPr>
            <a:spLocks noChangeArrowheads="1"/>
          </p:cNvSpPr>
          <p:nvPr/>
        </p:nvSpPr>
        <p:spPr bwMode="invGray">
          <a:xfrm>
            <a:off x="494253" y="1146629"/>
            <a:ext cx="8105775" cy="1277258"/>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pPr marL="95250">
              <a:spcBef>
                <a:spcPts val="575"/>
              </a:spcBef>
              <a:spcAft>
                <a:spcPts val="200"/>
              </a:spcAft>
              <a:tabLst>
                <a:tab pos="2430780" algn="l"/>
                <a:tab pos="2790825" algn="l"/>
              </a:tabLst>
            </a:pPr>
            <a:r>
              <a:rPr lang="en-GB" sz="2000" dirty="0" smtClean="0">
                <a:solidFill>
                  <a:srgbClr val="2B91AF"/>
                </a:solidFill>
                <a:latin typeface="Consolas"/>
                <a:ea typeface="Times New Roman"/>
              </a:rPr>
              <a:t>Customer </a:t>
            </a:r>
            <a:r>
              <a:rPr lang="en-GB" sz="2000" dirty="0" err="1" smtClean="0">
                <a:solidFill>
                  <a:srgbClr val="000000"/>
                </a:solidFill>
                <a:latin typeface="Consolas"/>
                <a:ea typeface="Times New Roman"/>
              </a:rPr>
              <a:t>newCustomer</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a:t>
            </a:r>
            <a:r>
              <a:rPr lang="en-GB" sz="2000" dirty="0">
                <a:solidFill>
                  <a:srgbClr val="0000FF"/>
                </a:solidFill>
                <a:latin typeface="Consolas"/>
                <a:ea typeface="Times New Roman"/>
              </a:rPr>
              <a:t>new</a:t>
            </a:r>
            <a:r>
              <a:rPr lang="en-GB" sz="2000" dirty="0">
                <a:solidFill>
                  <a:srgbClr val="000000"/>
                </a:solidFill>
                <a:latin typeface="Consolas"/>
                <a:ea typeface="Times New Roman"/>
              </a:rPr>
              <a:t> </a:t>
            </a:r>
            <a:r>
              <a:rPr lang="en-GB" sz="2000" dirty="0" smtClean="0">
                <a:solidFill>
                  <a:srgbClr val="2B91AF"/>
                </a:solidFill>
                <a:latin typeface="Consolas"/>
                <a:ea typeface="Times New Roman"/>
              </a:rPr>
              <a:t>Customer</a:t>
            </a:r>
            <a:r>
              <a:rPr lang="en-GB" sz="2000" dirty="0" smtClean="0">
                <a:solidFill>
                  <a:srgbClr val="000000"/>
                </a:solidFill>
                <a:latin typeface="Consolas"/>
                <a:ea typeface="Times New Roman"/>
              </a:rPr>
              <a:t>();</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2B91AF"/>
                </a:solidFill>
                <a:latin typeface="Consolas"/>
                <a:ea typeface="Times New Roman"/>
              </a:rPr>
              <a:t>Order</a:t>
            </a:r>
            <a:r>
              <a:rPr lang="en-GB" sz="2000" dirty="0">
                <a:solidFill>
                  <a:srgbClr val="000000"/>
                </a:solidFill>
                <a:latin typeface="Consolas"/>
                <a:ea typeface="Times New Roman"/>
              </a:rPr>
              <a:t> </a:t>
            </a:r>
            <a:r>
              <a:rPr lang="en-GB" sz="2000" dirty="0" err="1" smtClean="0">
                <a:solidFill>
                  <a:srgbClr val="000000"/>
                </a:solidFill>
                <a:latin typeface="Consolas"/>
                <a:ea typeface="Times New Roman"/>
              </a:rPr>
              <a:t>newOrder</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a:t>
            </a:r>
            <a:r>
              <a:rPr lang="en-GB" sz="2000" dirty="0">
                <a:solidFill>
                  <a:srgbClr val="0000FF"/>
                </a:solidFill>
                <a:latin typeface="Consolas"/>
                <a:ea typeface="Times New Roman"/>
              </a:rPr>
              <a:t>new</a:t>
            </a:r>
            <a:r>
              <a:rPr lang="en-GB" sz="2000" dirty="0">
                <a:solidFill>
                  <a:srgbClr val="000000"/>
                </a:solidFill>
                <a:latin typeface="Consolas"/>
                <a:ea typeface="Times New Roman"/>
              </a:rPr>
              <a:t> </a:t>
            </a:r>
            <a:r>
              <a:rPr lang="en-GB" sz="2000" dirty="0">
                <a:solidFill>
                  <a:srgbClr val="2B91AF"/>
                </a:solidFill>
                <a:latin typeface="Consolas"/>
                <a:ea typeface="Times New Roman"/>
              </a:rPr>
              <a:t>Order</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err="1" smtClean="0">
                <a:solidFill>
                  <a:srgbClr val="000000"/>
                </a:solidFill>
                <a:latin typeface="Consolas"/>
                <a:ea typeface="Times New Roman"/>
              </a:rPr>
              <a:t>newOrder.OrderCustomer</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a:t>
            </a:r>
            <a:r>
              <a:rPr lang="en-GB" sz="2000" dirty="0" err="1">
                <a:solidFill>
                  <a:srgbClr val="000000"/>
                </a:solidFill>
                <a:latin typeface="Consolas"/>
                <a:ea typeface="Times New Roman"/>
              </a:rPr>
              <a:t>newCustomer</a:t>
            </a:r>
            <a:r>
              <a:rPr lang="en-GB" sz="2000" dirty="0">
                <a:solidFill>
                  <a:srgbClr val="000000"/>
                </a:solidFill>
                <a:latin typeface="Consolas"/>
                <a:ea typeface="Times New Roman"/>
              </a:rPr>
              <a:t>;</a:t>
            </a:r>
            <a:endParaRPr lang="en-GB" sz="2000" dirty="0">
              <a:solidFill>
                <a:srgbClr val="000000"/>
              </a:solidFill>
              <a:effectLst/>
              <a:latin typeface="Consolas"/>
              <a:ea typeface="Times New Roman"/>
            </a:endParaRPr>
          </a:p>
        </p:txBody>
      </p:sp>
    </p:spTree>
    <p:extLst>
      <p:ext uri="{BB962C8B-B14F-4D97-AF65-F5344CB8AC3E}">
        <p14:creationId xmlns:p14="http://schemas.microsoft.com/office/powerpoint/2010/main" val="2333095886"/>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Связывание клиента с заказами</a:t>
            </a:r>
            <a:endParaRPr lang="en-GB" dirty="0"/>
          </a:p>
        </p:txBody>
      </p:sp>
      <p:sp>
        <p:nvSpPr>
          <p:cNvPr id="3" name="Content Placeholder 2"/>
          <p:cNvSpPr>
            <a:spLocks noGrp="1"/>
          </p:cNvSpPr>
          <p:nvPr>
            <p:ph idx="1"/>
          </p:nvPr>
        </p:nvSpPr>
        <p:spPr>
          <a:xfrm>
            <a:off x="380770" y="1371600"/>
            <a:ext cx="8363938" cy="4210383"/>
          </a:xfrm>
        </p:spPr>
        <p:txBody>
          <a:bodyPr/>
          <a:lstStyle/>
          <a:p>
            <a:r>
              <a:rPr lang="ru-RU" dirty="0" smtClean="0"/>
              <a:t>Один заказ может быть связан только</a:t>
            </a:r>
            <a:br>
              <a:rPr lang="ru-RU" dirty="0" smtClean="0"/>
            </a:br>
            <a:r>
              <a:rPr lang="ru-RU" dirty="0" smtClean="0"/>
              <a:t>с одним клиентом</a:t>
            </a:r>
          </a:p>
          <a:p>
            <a:r>
              <a:rPr lang="ru-RU" dirty="0" smtClean="0"/>
              <a:t>Связь класса </a:t>
            </a:r>
            <a:r>
              <a:rPr lang="en-GB" dirty="0">
                <a:latin typeface="Consolas" pitchFamily="49" charset="0"/>
                <a:cs typeface="Consolas" pitchFamily="49" charset="0"/>
              </a:rPr>
              <a:t>Customer</a:t>
            </a:r>
            <a:r>
              <a:rPr lang="ru-RU" dirty="0" smtClean="0"/>
              <a:t> с классом </a:t>
            </a:r>
            <a:r>
              <a:rPr lang="en-GB" dirty="0">
                <a:latin typeface="Consolas" pitchFamily="49" charset="0"/>
                <a:cs typeface="Consolas" pitchFamily="49" charset="0"/>
              </a:rPr>
              <a:t>Order</a:t>
            </a:r>
            <a:r>
              <a:rPr lang="ru-RU" dirty="0" smtClean="0"/>
              <a:t> более сложная, поскольку у одного клиента может быть много заказов</a:t>
            </a:r>
          </a:p>
          <a:p>
            <a:r>
              <a:rPr lang="ru-RU" dirty="0" smtClean="0"/>
              <a:t>Необходимо как-то связать с экземпляром класса </a:t>
            </a:r>
            <a:r>
              <a:rPr lang="en-GB" dirty="0">
                <a:latin typeface="Consolas" pitchFamily="49" charset="0"/>
                <a:cs typeface="Consolas" pitchFamily="49" charset="0"/>
              </a:rPr>
              <a:t>Customer</a:t>
            </a:r>
            <a:r>
              <a:rPr lang="ru-RU" dirty="0" smtClean="0"/>
              <a:t> список заказов, которые являются экземплярами класса </a:t>
            </a:r>
            <a:r>
              <a:rPr lang="en-GB" dirty="0">
                <a:latin typeface="Consolas" pitchFamily="49" charset="0"/>
                <a:cs typeface="Consolas" pitchFamily="49" charset="0"/>
              </a:rPr>
              <a:t>Order</a:t>
            </a:r>
            <a:r>
              <a:rPr lang="ru-RU" dirty="0"/>
              <a:t> </a:t>
            </a:r>
            <a:endParaRPr lang="ru-RU"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67</a:t>
            </a:fld>
            <a:endParaRPr lang="en-US" dirty="0"/>
          </a:p>
        </p:txBody>
      </p:sp>
    </p:spTree>
    <p:extLst>
      <p:ext uri="{BB962C8B-B14F-4D97-AF65-F5344CB8AC3E}">
        <p14:creationId xmlns:p14="http://schemas.microsoft.com/office/powerpoint/2010/main" val="3014837190"/>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Класс</a:t>
            </a:r>
            <a:r>
              <a:rPr lang="en-GB" dirty="0" smtClean="0"/>
              <a:t> </a:t>
            </a:r>
            <a:r>
              <a:rPr lang="en-GB" dirty="0" err="1" smtClean="0"/>
              <a:t>EntitySet</a:t>
            </a:r>
            <a:endParaRPr lang="en-GB" dirty="0"/>
          </a:p>
        </p:txBody>
      </p:sp>
      <p:sp>
        <p:nvSpPr>
          <p:cNvPr id="3" name="Content Placeholder 2"/>
          <p:cNvSpPr>
            <a:spLocks noGrp="1"/>
          </p:cNvSpPr>
          <p:nvPr>
            <p:ph idx="1"/>
          </p:nvPr>
        </p:nvSpPr>
        <p:spPr>
          <a:xfrm>
            <a:off x="380770" y="5220000"/>
            <a:ext cx="8363938" cy="997196"/>
          </a:xfrm>
        </p:spPr>
        <p:txBody>
          <a:bodyPr/>
          <a:lstStyle/>
          <a:p>
            <a:r>
              <a:rPr lang="ru-RU" dirty="0" smtClean="0"/>
              <a:t>Этот класс связывает клиента со списком заказов</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68</a:t>
            </a:fld>
            <a:endParaRPr lang="en-US" dirty="0"/>
          </a:p>
        </p:txBody>
      </p:sp>
      <p:sp>
        <p:nvSpPr>
          <p:cNvPr id="5" name="Rectangle 4"/>
          <p:cNvSpPr>
            <a:spLocks noChangeArrowheads="1"/>
          </p:cNvSpPr>
          <p:nvPr/>
        </p:nvSpPr>
        <p:spPr bwMode="invGray">
          <a:xfrm>
            <a:off x="494253" y="1146629"/>
            <a:ext cx="8105775" cy="3875314"/>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pPr>
              <a:spcBef>
                <a:spcPts val="575"/>
              </a:spcBef>
              <a:spcAft>
                <a:spcPts val="0"/>
              </a:spcAft>
              <a:tabLst>
                <a:tab pos="2430780" algn="l"/>
                <a:tab pos="2790825" algn="l"/>
              </a:tabLst>
            </a:pPr>
            <a:r>
              <a:rPr lang="en-GB" sz="2000" dirty="0" smtClean="0">
                <a:solidFill>
                  <a:srgbClr val="0000FF"/>
                </a:solidFill>
                <a:latin typeface="Consolas"/>
                <a:ea typeface="Times New Roman"/>
              </a:rPr>
              <a:t>private</a:t>
            </a:r>
            <a:r>
              <a:rPr lang="en-GB" sz="2000" dirty="0" smtClean="0">
                <a:solidFill>
                  <a:srgbClr val="000000"/>
                </a:solidFill>
                <a:latin typeface="Consolas"/>
                <a:ea typeface="Times New Roman"/>
              </a:rPr>
              <a:t> </a:t>
            </a:r>
            <a:r>
              <a:rPr lang="en-GB" sz="2000" dirty="0" err="1">
                <a:solidFill>
                  <a:srgbClr val="2B91AF"/>
                </a:solidFill>
                <a:latin typeface="Consolas"/>
                <a:ea typeface="Times New Roman"/>
              </a:rPr>
              <a:t>EntitySet</a:t>
            </a:r>
            <a:r>
              <a:rPr lang="en-GB" sz="2000" dirty="0">
                <a:solidFill>
                  <a:srgbClr val="000000"/>
                </a:solidFill>
                <a:latin typeface="Consolas"/>
                <a:ea typeface="Times New Roman"/>
              </a:rPr>
              <a:t>&lt;</a:t>
            </a:r>
            <a:r>
              <a:rPr lang="en-GB" sz="2000" dirty="0">
                <a:solidFill>
                  <a:srgbClr val="2B91AF"/>
                </a:solidFill>
                <a:latin typeface="Consolas"/>
                <a:ea typeface="Times New Roman"/>
              </a:rPr>
              <a:t>Order</a:t>
            </a:r>
            <a:r>
              <a:rPr lang="en-GB" sz="2000" dirty="0">
                <a:solidFill>
                  <a:srgbClr val="000000"/>
                </a:solidFill>
                <a:latin typeface="Consolas"/>
                <a:ea typeface="Times New Roman"/>
              </a:rPr>
              <a:t>&gt; orders = </a:t>
            </a:r>
            <a:r>
              <a:rPr lang="en-GB" sz="2000" dirty="0" smtClean="0">
                <a:solidFill>
                  <a:srgbClr val="000000"/>
                </a:solidFill>
                <a:latin typeface="Consolas"/>
                <a:ea typeface="Times New Roman"/>
              </a:rPr>
              <a:t/>
            </a:r>
            <a:br>
              <a:rPr lang="en-GB" sz="2000" dirty="0" smtClean="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smtClean="0">
                <a:solidFill>
                  <a:srgbClr val="0000FF"/>
                </a:solidFill>
                <a:latin typeface="Consolas"/>
                <a:ea typeface="Times New Roman"/>
              </a:rPr>
              <a:t>new</a:t>
            </a:r>
            <a:r>
              <a:rPr lang="en-GB" sz="2000" dirty="0" smtClean="0">
                <a:solidFill>
                  <a:srgbClr val="000000"/>
                </a:solidFill>
                <a:latin typeface="Consolas"/>
                <a:ea typeface="Times New Roman"/>
              </a:rPr>
              <a:t> </a:t>
            </a:r>
            <a:r>
              <a:rPr lang="en-GB" sz="2000" dirty="0" err="1">
                <a:solidFill>
                  <a:srgbClr val="2B91AF"/>
                </a:solidFill>
                <a:latin typeface="Consolas"/>
                <a:ea typeface="Times New Roman"/>
              </a:rPr>
              <a:t>EntitySet</a:t>
            </a:r>
            <a:r>
              <a:rPr lang="en-GB" sz="2000" dirty="0">
                <a:solidFill>
                  <a:srgbClr val="000000"/>
                </a:solidFill>
                <a:latin typeface="Consolas"/>
                <a:ea typeface="Times New Roman"/>
              </a:rPr>
              <a:t>&lt;</a:t>
            </a:r>
            <a:r>
              <a:rPr lang="en-GB" sz="2000" dirty="0">
                <a:solidFill>
                  <a:srgbClr val="2B91AF"/>
                </a:solidFill>
                <a:latin typeface="Consolas"/>
                <a:ea typeface="Times New Roman"/>
              </a:rPr>
              <a:t>Order</a:t>
            </a:r>
            <a:r>
              <a:rPr lang="en-GB" sz="2000" dirty="0">
                <a:solidFill>
                  <a:srgbClr val="000000"/>
                </a:solidFill>
                <a:latin typeface="Consolas"/>
                <a:ea typeface="Times New Roman"/>
              </a:rPr>
              <a:t>&gt;();</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a:t>
            </a:r>
            <a:r>
              <a:rPr lang="en-GB" sz="2000" dirty="0" smtClean="0">
                <a:solidFill>
                  <a:srgbClr val="2B91AF"/>
                </a:solidFill>
                <a:latin typeface="Consolas"/>
                <a:ea typeface="Times New Roman"/>
              </a:rPr>
              <a:t>Association</a:t>
            </a:r>
            <a:r>
              <a:rPr lang="en-GB" sz="2000" dirty="0" smtClean="0">
                <a:solidFill>
                  <a:srgbClr val="000000"/>
                </a:solidFill>
                <a:latin typeface="Consolas"/>
                <a:ea typeface="Times New Roman"/>
              </a:rPr>
              <a:t>(Storage</a:t>
            </a:r>
            <a:r>
              <a:rPr lang="en-GB" sz="2000" dirty="0">
                <a:solidFill>
                  <a:srgbClr val="000000"/>
                </a:solidFill>
                <a:latin typeface="Consolas"/>
                <a:ea typeface="Times New Roman"/>
              </a:rPr>
              <a:t>=</a:t>
            </a:r>
            <a:r>
              <a:rPr lang="en-GB" sz="2000" dirty="0">
                <a:solidFill>
                  <a:srgbClr val="A31515"/>
                </a:solidFill>
                <a:latin typeface="Consolas"/>
                <a:ea typeface="Times New Roman"/>
              </a:rPr>
              <a:t>"orders"</a:t>
            </a:r>
            <a:r>
              <a:rPr lang="en-GB" sz="2000" dirty="0">
                <a:solidFill>
                  <a:srgbClr val="000000"/>
                </a:solidFill>
                <a:latin typeface="Consolas"/>
                <a:ea typeface="Times New Roman"/>
              </a:rPr>
              <a:t>, </a:t>
            </a:r>
            <a:r>
              <a:rPr lang="en-GB" sz="2000" dirty="0" smtClean="0">
                <a:solidFill>
                  <a:srgbClr val="000000"/>
                </a:solidFill>
                <a:latin typeface="Consolas"/>
                <a:ea typeface="Times New Roman"/>
              </a:rPr>
              <a:t/>
            </a:r>
            <a:br>
              <a:rPr lang="en-GB" sz="2000" dirty="0" smtClean="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err="1" smtClean="0">
                <a:solidFill>
                  <a:srgbClr val="000000"/>
                </a:solidFill>
                <a:latin typeface="Consolas"/>
                <a:ea typeface="Times New Roman"/>
              </a:rPr>
              <a:t>ThisKey</a:t>
            </a:r>
            <a:r>
              <a:rPr lang="en-GB" sz="2000" dirty="0">
                <a:solidFill>
                  <a:srgbClr val="000000"/>
                </a:solidFill>
                <a:latin typeface="Consolas"/>
                <a:ea typeface="Times New Roman"/>
              </a:rPr>
              <a:t>=</a:t>
            </a:r>
            <a:r>
              <a:rPr lang="en-GB" sz="2000" dirty="0">
                <a:solidFill>
                  <a:srgbClr val="A31515"/>
                </a:solidFill>
                <a:latin typeface="Consolas"/>
                <a:ea typeface="Times New Roman"/>
              </a:rPr>
              <a:t>"</a:t>
            </a:r>
            <a:r>
              <a:rPr lang="en-GB" sz="2000" dirty="0" err="1">
                <a:solidFill>
                  <a:srgbClr val="A31515"/>
                </a:solidFill>
                <a:latin typeface="Consolas"/>
                <a:ea typeface="Times New Roman"/>
              </a:rPr>
              <a:t>CustomerID</a:t>
            </a:r>
            <a:r>
              <a:rPr lang="en-GB" sz="2000" dirty="0">
                <a:solidFill>
                  <a:srgbClr val="A31515"/>
                </a:solidFill>
                <a:latin typeface="Consolas"/>
                <a:ea typeface="Times New Roman"/>
              </a:rPr>
              <a:t>"</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err="1" smtClean="0">
                <a:solidFill>
                  <a:srgbClr val="000000"/>
                </a:solidFill>
                <a:latin typeface="Consolas"/>
                <a:ea typeface="Times New Roman"/>
              </a:rPr>
              <a:t>OtherKey</a:t>
            </a:r>
            <a:r>
              <a:rPr lang="en-GB" sz="2000" dirty="0" smtClean="0">
                <a:solidFill>
                  <a:srgbClr val="000000"/>
                </a:solidFill>
                <a:latin typeface="Consolas"/>
                <a:ea typeface="Times New Roman"/>
              </a:rPr>
              <a:t>=</a:t>
            </a:r>
            <a:r>
              <a:rPr lang="en-GB" sz="2000" dirty="0" smtClean="0">
                <a:solidFill>
                  <a:srgbClr val="A31515"/>
                </a:solidFill>
                <a:latin typeface="Consolas"/>
                <a:ea typeface="Times New Roman"/>
              </a:rPr>
              <a:t>"</a:t>
            </a:r>
            <a:r>
              <a:rPr lang="en-GB" sz="2000" dirty="0" err="1" smtClean="0">
                <a:solidFill>
                  <a:srgbClr val="A31515"/>
                </a:solidFill>
                <a:latin typeface="Consolas"/>
                <a:ea typeface="Times New Roman"/>
              </a:rPr>
              <a:t>OrderCustomerID</a:t>
            </a:r>
            <a:r>
              <a:rPr lang="en-GB" sz="2000" dirty="0">
                <a:solidFill>
                  <a:srgbClr val="A31515"/>
                </a:solidFill>
                <a:latin typeface="Consolas"/>
                <a:ea typeface="Times New Roman"/>
              </a:rPr>
              <a:t>"</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smtClean="0">
                <a:solidFill>
                  <a:srgbClr val="0000FF"/>
                </a:solidFill>
                <a:latin typeface="Consolas"/>
                <a:ea typeface="Times New Roman"/>
              </a:rPr>
              <a:t>public</a:t>
            </a:r>
            <a:r>
              <a:rPr lang="en-GB" sz="2000" dirty="0" smtClean="0">
                <a:solidFill>
                  <a:srgbClr val="000000"/>
                </a:solidFill>
                <a:latin typeface="Consolas"/>
                <a:ea typeface="Times New Roman"/>
              </a:rPr>
              <a:t> </a:t>
            </a:r>
            <a:r>
              <a:rPr lang="en-GB" sz="2000" dirty="0" err="1">
                <a:solidFill>
                  <a:srgbClr val="2B91AF"/>
                </a:solidFill>
                <a:latin typeface="Consolas"/>
                <a:ea typeface="Times New Roman"/>
              </a:rPr>
              <a:t>EntitySet</a:t>
            </a:r>
            <a:r>
              <a:rPr lang="en-GB" sz="2000" dirty="0">
                <a:solidFill>
                  <a:srgbClr val="000000"/>
                </a:solidFill>
                <a:latin typeface="Consolas"/>
                <a:ea typeface="Times New Roman"/>
              </a:rPr>
              <a:t>&lt;</a:t>
            </a:r>
            <a:r>
              <a:rPr lang="en-GB" sz="2000" dirty="0">
                <a:solidFill>
                  <a:srgbClr val="2B91AF"/>
                </a:solidFill>
                <a:latin typeface="Consolas"/>
                <a:ea typeface="Times New Roman"/>
              </a:rPr>
              <a:t>Order</a:t>
            </a:r>
            <a:r>
              <a:rPr lang="en-GB" sz="2000" dirty="0">
                <a:solidFill>
                  <a:srgbClr val="000000"/>
                </a:solidFill>
                <a:latin typeface="Consolas"/>
                <a:ea typeface="Times New Roman"/>
              </a:rPr>
              <a:t>&gt; </a:t>
            </a:r>
            <a:r>
              <a:rPr lang="en-GB" sz="2000" dirty="0" smtClean="0">
                <a:solidFill>
                  <a:srgbClr val="000000"/>
                </a:solidFill>
                <a:latin typeface="Consolas"/>
                <a:ea typeface="Times New Roman"/>
              </a:rPr>
              <a:t>Orders {</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smtClean="0">
                <a:solidFill>
                  <a:srgbClr val="0000FF"/>
                </a:solidFill>
                <a:latin typeface="Consolas"/>
                <a:ea typeface="Times New Roman"/>
              </a:rPr>
              <a:t>    get </a:t>
            </a:r>
            <a:br>
              <a:rPr lang="en-GB" sz="2000" dirty="0" smtClean="0">
                <a:solidFill>
                  <a:srgbClr val="0000FF"/>
                </a:solidFill>
                <a:latin typeface="Consolas"/>
                <a:ea typeface="Times New Roman"/>
              </a:rPr>
            </a:br>
            <a:r>
              <a:rPr lang="en-GB" sz="2000" dirty="0" smtClean="0">
                <a:solidFill>
                  <a:srgbClr val="0000FF"/>
                </a:solidFill>
                <a:latin typeface="Consolas"/>
                <a:ea typeface="Times New Roman"/>
              </a:rPr>
              <a:t>       </a:t>
            </a:r>
            <a:r>
              <a:rPr lang="en-GB" sz="2000" dirty="0" smtClean="0">
                <a:solidFill>
                  <a:srgbClr val="000000"/>
                </a:solidFill>
                <a:latin typeface="Consolas"/>
                <a:ea typeface="Times New Roman"/>
              </a:rPr>
              <a:t>{ </a:t>
            </a:r>
            <a:r>
              <a:rPr lang="en-GB" sz="2000" dirty="0" smtClean="0">
                <a:solidFill>
                  <a:srgbClr val="0000FF"/>
                </a:solidFill>
                <a:latin typeface="Consolas"/>
                <a:ea typeface="Times New Roman"/>
              </a:rPr>
              <a:t>return</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orders</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smtClean="0">
                <a:solidFill>
                  <a:srgbClr val="0000FF"/>
                </a:solidFill>
                <a:latin typeface="Consolas"/>
                <a:ea typeface="Times New Roman"/>
              </a:rPr>
              <a:t>set </a:t>
            </a:r>
            <a:r>
              <a:rPr lang="en-GB" sz="2000" dirty="0" smtClean="0">
                <a:solidFill>
                  <a:srgbClr val="000000"/>
                </a:solidFill>
                <a:latin typeface="Consolas"/>
                <a:ea typeface="Times New Roman"/>
              </a:rPr>
              <a:t> </a:t>
            </a:r>
            <a:br>
              <a:rPr lang="en-GB" sz="2000" dirty="0" smtClean="0">
                <a:solidFill>
                  <a:srgbClr val="000000"/>
                </a:solidFill>
                <a:latin typeface="Consolas"/>
                <a:ea typeface="Times New Roman"/>
              </a:rPr>
            </a:br>
            <a:r>
              <a:rPr lang="en-GB" sz="2000" dirty="0" smtClean="0">
                <a:solidFill>
                  <a:srgbClr val="000000"/>
                </a:solidFill>
                <a:latin typeface="Consolas"/>
                <a:ea typeface="Times New Roman"/>
              </a:rPr>
              <a:t>       { orders </a:t>
            </a:r>
            <a:r>
              <a:rPr lang="en-GB" sz="2000" dirty="0">
                <a:solidFill>
                  <a:srgbClr val="000000"/>
                </a:solidFill>
                <a:latin typeface="Consolas"/>
                <a:ea typeface="Times New Roman"/>
              </a:rPr>
              <a:t>= </a:t>
            </a:r>
            <a:r>
              <a:rPr lang="en-GB" sz="2000" dirty="0">
                <a:solidFill>
                  <a:srgbClr val="0000FF"/>
                </a:solidFill>
                <a:latin typeface="Consolas"/>
                <a:ea typeface="Times New Roman"/>
              </a:rPr>
              <a:t>value</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a:t>
            </a:r>
            <a:endParaRPr lang="en-GB" sz="2000" dirty="0">
              <a:solidFill>
                <a:srgbClr val="000000"/>
              </a:solidFill>
              <a:latin typeface="Consolas" pitchFamily="49" charset="0"/>
              <a:cs typeface="Consolas" pitchFamily="49" charset="0"/>
            </a:endParaRPr>
          </a:p>
        </p:txBody>
      </p:sp>
    </p:spTree>
    <p:extLst>
      <p:ext uri="{BB962C8B-B14F-4D97-AF65-F5344CB8AC3E}">
        <p14:creationId xmlns:p14="http://schemas.microsoft.com/office/powerpoint/2010/main" val="3540677052"/>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Класс</a:t>
            </a:r>
            <a:r>
              <a:rPr lang="en-GB" dirty="0"/>
              <a:t> </a:t>
            </a:r>
            <a:r>
              <a:rPr lang="en-GB" dirty="0" err="1"/>
              <a:t>EntitySet</a:t>
            </a:r>
            <a:endParaRPr lang="en-GB" dirty="0"/>
          </a:p>
        </p:txBody>
      </p:sp>
      <p:sp>
        <p:nvSpPr>
          <p:cNvPr id="3" name="Content Placeholder 2"/>
          <p:cNvSpPr>
            <a:spLocks noGrp="1"/>
          </p:cNvSpPr>
          <p:nvPr>
            <p:ph idx="1"/>
          </p:nvPr>
        </p:nvSpPr>
        <p:spPr>
          <a:xfrm>
            <a:off x="380770" y="5220000"/>
            <a:ext cx="8363938" cy="997196"/>
          </a:xfrm>
        </p:spPr>
        <p:txBody>
          <a:bodyPr/>
          <a:lstStyle/>
          <a:p>
            <a:r>
              <a:rPr lang="ru-RU" dirty="0" smtClean="0"/>
              <a:t>Это свойство будет хранить список ключей связанных с клиентом заказов</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69</a:t>
            </a:fld>
            <a:endParaRPr lang="en-US" dirty="0"/>
          </a:p>
        </p:txBody>
      </p:sp>
      <p:sp>
        <p:nvSpPr>
          <p:cNvPr id="7" name="Rectangle 4"/>
          <p:cNvSpPr>
            <a:spLocks noChangeArrowheads="1"/>
          </p:cNvSpPr>
          <p:nvPr/>
        </p:nvSpPr>
        <p:spPr bwMode="invGray">
          <a:xfrm>
            <a:off x="494253" y="1146629"/>
            <a:ext cx="8105775" cy="3875314"/>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pPr>
              <a:spcBef>
                <a:spcPts val="575"/>
              </a:spcBef>
              <a:spcAft>
                <a:spcPts val="0"/>
              </a:spcAft>
              <a:tabLst>
                <a:tab pos="2430780" algn="l"/>
                <a:tab pos="2790825" algn="l"/>
              </a:tabLst>
            </a:pPr>
            <a:r>
              <a:rPr lang="en-GB" sz="2000" dirty="0" smtClean="0">
                <a:solidFill>
                  <a:srgbClr val="0000FF"/>
                </a:solidFill>
                <a:latin typeface="Consolas"/>
                <a:ea typeface="Times New Roman"/>
              </a:rPr>
              <a:t>private</a:t>
            </a:r>
            <a:r>
              <a:rPr lang="en-GB" sz="2000" dirty="0" smtClean="0">
                <a:solidFill>
                  <a:srgbClr val="000000"/>
                </a:solidFill>
                <a:latin typeface="Consolas"/>
                <a:ea typeface="Times New Roman"/>
              </a:rPr>
              <a:t> </a:t>
            </a:r>
            <a:r>
              <a:rPr lang="en-GB" sz="2000" dirty="0" err="1">
                <a:solidFill>
                  <a:srgbClr val="2B91AF"/>
                </a:solidFill>
                <a:latin typeface="Consolas"/>
                <a:ea typeface="Times New Roman"/>
              </a:rPr>
              <a:t>EntitySet</a:t>
            </a:r>
            <a:r>
              <a:rPr lang="en-GB" sz="2000" dirty="0">
                <a:solidFill>
                  <a:srgbClr val="000000"/>
                </a:solidFill>
                <a:latin typeface="Consolas"/>
                <a:ea typeface="Times New Roman"/>
              </a:rPr>
              <a:t>&lt;</a:t>
            </a:r>
            <a:r>
              <a:rPr lang="en-GB" sz="2000" dirty="0">
                <a:solidFill>
                  <a:srgbClr val="2B91AF"/>
                </a:solidFill>
                <a:latin typeface="Consolas"/>
                <a:ea typeface="Times New Roman"/>
              </a:rPr>
              <a:t>Order</a:t>
            </a:r>
            <a:r>
              <a:rPr lang="en-GB" sz="2000" dirty="0">
                <a:solidFill>
                  <a:srgbClr val="000000"/>
                </a:solidFill>
                <a:latin typeface="Consolas"/>
                <a:ea typeface="Times New Roman"/>
              </a:rPr>
              <a:t>&gt; orders = </a:t>
            </a:r>
            <a:r>
              <a:rPr lang="en-GB" sz="2000" dirty="0" smtClean="0">
                <a:solidFill>
                  <a:srgbClr val="000000"/>
                </a:solidFill>
                <a:latin typeface="Consolas"/>
                <a:ea typeface="Times New Roman"/>
              </a:rPr>
              <a:t/>
            </a:r>
            <a:br>
              <a:rPr lang="en-GB" sz="2000" dirty="0" smtClean="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smtClean="0">
                <a:solidFill>
                  <a:srgbClr val="0000FF"/>
                </a:solidFill>
                <a:latin typeface="Consolas"/>
                <a:ea typeface="Times New Roman"/>
              </a:rPr>
              <a:t>new</a:t>
            </a:r>
            <a:r>
              <a:rPr lang="en-GB" sz="2000" dirty="0" smtClean="0">
                <a:solidFill>
                  <a:srgbClr val="000000"/>
                </a:solidFill>
                <a:latin typeface="Consolas"/>
                <a:ea typeface="Times New Roman"/>
              </a:rPr>
              <a:t> </a:t>
            </a:r>
            <a:r>
              <a:rPr lang="en-GB" sz="2000" dirty="0" err="1">
                <a:solidFill>
                  <a:srgbClr val="2B91AF"/>
                </a:solidFill>
                <a:latin typeface="Consolas"/>
                <a:ea typeface="Times New Roman"/>
              </a:rPr>
              <a:t>EntitySet</a:t>
            </a:r>
            <a:r>
              <a:rPr lang="en-GB" sz="2000" dirty="0">
                <a:solidFill>
                  <a:srgbClr val="000000"/>
                </a:solidFill>
                <a:latin typeface="Consolas"/>
                <a:ea typeface="Times New Roman"/>
              </a:rPr>
              <a:t>&lt;</a:t>
            </a:r>
            <a:r>
              <a:rPr lang="en-GB" sz="2000" dirty="0">
                <a:solidFill>
                  <a:srgbClr val="2B91AF"/>
                </a:solidFill>
                <a:latin typeface="Consolas"/>
                <a:ea typeface="Times New Roman"/>
              </a:rPr>
              <a:t>Order</a:t>
            </a:r>
            <a:r>
              <a:rPr lang="en-GB" sz="2000" dirty="0">
                <a:solidFill>
                  <a:srgbClr val="000000"/>
                </a:solidFill>
                <a:latin typeface="Consolas"/>
                <a:ea typeface="Times New Roman"/>
              </a:rPr>
              <a:t>&gt;();</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a:t>
            </a:r>
            <a:r>
              <a:rPr lang="en-GB" sz="2000" dirty="0" smtClean="0">
                <a:solidFill>
                  <a:srgbClr val="2B91AF"/>
                </a:solidFill>
                <a:latin typeface="Consolas"/>
                <a:ea typeface="Times New Roman"/>
              </a:rPr>
              <a:t>Association</a:t>
            </a:r>
            <a:r>
              <a:rPr lang="en-GB" sz="2000" dirty="0" smtClean="0">
                <a:solidFill>
                  <a:srgbClr val="000000"/>
                </a:solidFill>
                <a:latin typeface="Consolas"/>
                <a:ea typeface="Times New Roman"/>
              </a:rPr>
              <a:t>(Storage</a:t>
            </a:r>
            <a:r>
              <a:rPr lang="en-GB" sz="2000" dirty="0">
                <a:solidFill>
                  <a:srgbClr val="000000"/>
                </a:solidFill>
                <a:latin typeface="Consolas"/>
                <a:ea typeface="Times New Roman"/>
              </a:rPr>
              <a:t>=</a:t>
            </a:r>
            <a:r>
              <a:rPr lang="en-GB" sz="2000" dirty="0">
                <a:solidFill>
                  <a:srgbClr val="A31515"/>
                </a:solidFill>
                <a:latin typeface="Consolas"/>
                <a:ea typeface="Times New Roman"/>
              </a:rPr>
              <a:t>"orders"</a:t>
            </a:r>
            <a:r>
              <a:rPr lang="en-GB" sz="2000" dirty="0">
                <a:solidFill>
                  <a:srgbClr val="000000"/>
                </a:solidFill>
                <a:latin typeface="Consolas"/>
                <a:ea typeface="Times New Roman"/>
              </a:rPr>
              <a:t>, </a:t>
            </a:r>
            <a:r>
              <a:rPr lang="en-GB" sz="2000" dirty="0" smtClean="0">
                <a:solidFill>
                  <a:srgbClr val="000000"/>
                </a:solidFill>
                <a:latin typeface="Consolas"/>
                <a:ea typeface="Times New Roman"/>
              </a:rPr>
              <a:t/>
            </a:r>
            <a:br>
              <a:rPr lang="en-GB" sz="2000" dirty="0" smtClean="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err="1" smtClean="0">
                <a:solidFill>
                  <a:srgbClr val="000000"/>
                </a:solidFill>
                <a:latin typeface="Consolas"/>
                <a:ea typeface="Times New Roman"/>
              </a:rPr>
              <a:t>ThisKey</a:t>
            </a:r>
            <a:r>
              <a:rPr lang="en-GB" sz="2000" dirty="0">
                <a:solidFill>
                  <a:srgbClr val="000000"/>
                </a:solidFill>
                <a:latin typeface="Consolas"/>
                <a:ea typeface="Times New Roman"/>
              </a:rPr>
              <a:t>=</a:t>
            </a:r>
            <a:r>
              <a:rPr lang="en-GB" sz="2000" dirty="0">
                <a:solidFill>
                  <a:srgbClr val="A31515"/>
                </a:solidFill>
                <a:latin typeface="Consolas"/>
                <a:ea typeface="Times New Roman"/>
              </a:rPr>
              <a:t>"</a:t>
            </a:r>
            <a:r>
              <a:rPr lang="en-GB" sz="2000" dirty="0" err="1">
                <a:solidFill>
                  <a:srgbClr val="A31515"/>
                </a:solidFill>
                <a:latin typeface="Consolas"/>
                <a:ea typeface="Times New Roman"/>
              </a:rPr>
              <a:t>CustomerID</a:t>
            </a:r>
            <a:r>
              <a:rPr lang="en-GB" sz="2000" dirty="0">
                <a:solidFill>
                  <a:srgbClr val="A31515"/>
                </a:solidFill>
                <a:latin typeface="Consolas"/>
                <a:ea typeface="Times New Roman"/>
              </a:rPr>
              <a:t>"</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err="1" smtClean="0">
                <a:solidFill>
                  <a:srgbClr val="000000"/>
                </a:solidFill>
                <a:latin typeface="Consolas"/>
                <a:ea typeface="Times New Roman"/>
              </a:rPr>
              <a:t>OtherKey</a:t>
            </a:r>
            <a:r>
              <a:rPr lang="en-GB" sz="2000" dirty="0" smtClean="0">
                <a:solidFill>
                  <a:srgbClr val="000000"/>
                </a:solidFill>
                <a:latin typeface="Consolas"/>
                <a:ea typeface="Times New Roman"/>
              </a:rPr>
              <a:t>=</a:t>
            </a:r>
            <a:r>
              <a:rPr lang="en-GB" sz="2000" dirty="0" smtClean="0">
                <a:solidFill>
                  <a:srgbClr val="A31515"/>
                </a:solidFill>
                <a:latin typeface="Consolas"/>
                <a:ea typeface="Times New Roman"/>
              </a:rPr>
              <a:t>"</a:t>
            </a:r>
            <a:r>
              <a:rPr lang="en-GB" sz="2000" dirty="0" err="1" smtClean="0">
                <a:solidFill>
                  <a:srgbClr val="A31515"/>
                </a:solidFill>
                <a:latin typeface="Consolas"/>
                <a:ea typeface="Times New Roman"/>
              </a:rPr>
              <a:t>OrderCustomerID</a:t>
            </a:r>
            <a:r>
              <a:rPr lang="en-GB" sz="2000" dirty="0">
                <a:solidFill>
                  <a:srgbClr val="A31515"/>
                </a:solidFill>
                <a:latin typeface="Consolas"/>
                <a:ea typeface="Times New Roman"/>
              </a:rPr>
              <a:t>"</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smtClean="0">
                <a:solidFill>
                  <a:srgbClr val="0000FF"/>
                </a:solidFill>
                <a:latin typeface="Consolas"/>
                <a:ea typeface="Times New Roman"/>
              </a:rPr>
              <a:t>public</a:t>
            </a:r>
            <a:r>
              <a:rPr lang="en-GB" sz="2000" dirty="0" smtClean="0">
                <a:solidFill>
                  <a:srgbClr val="000000"/>
                </a:solidFill>
                <a:latin typeface="Consolas"/>
                <a:ea typeface="Times New Roman"/>
              </a:rPr>
              <a:t> </a:t>
            </a:r>
            <a:r>
              <a:rPr lang="en-GB" sz="2000" dirty="0" err="1">
                <a:solidFill>
                  <a:srgbClr val="2B91AF"/>
                </a:solidFill>
                <a:latin typeface="Consolas"/>
                <a:ea typeface="Times New Roman"/>
              </a:rPr>
              <a:t>EntitySet</a:t>
            </a:r>
            <a:r>
              <a:rPr lang="en-GB" sz="2000" dirty="0">
                <a:solidFill>
                  <a:srgbClr val="000000"/>
                </a:solidFill>
                <a:latin typeface="Consolas"/>
                <a:ea typeface="Times New Roman"/>
              </a:rPr>
              <a:t>&lt;</a:t>
            </a:r>
            <a:r>
              <a:rPr lang="en-GB" sz="2000" dirty="0">
                <a:solidFill>
                  <a:srgbClr val="2B91AF"/>
                </a:solidFill>
                <a:latin typeface="Consolas"/>
                <a:ea typeface="Times New Roman"/>
              </a:rPr>
              <a:t>Order</a:t>
            </a:r>
            <a:r>
              <a:rPr lang="en-GB" sz="2000" dirty="0">
                <a:solidFill>
                  <a:srgbClr val="000000"/>
                </a:solidFill>
                <a:latin typeface="Consolas"/>
                <a:ea typeface="Times New Roman"/>
              </a:rPr>
              <a:t>&gt; </a:t>
            </a:r>
            <a:r>
              <a:rPr lang="en-GB" sz="2000" dirty="0" smtClean="0">
                <a:solidFill>
                  <a:srgbClr val="000000"/>
                </a:solidFill>
                <a:latin typeface="Consolas"/>
                <a:ea typeface="Times New Roman"/>
              </a:rPr>
              <a:t>Orders {</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smtClean="0">
                <a:solidFill>
                  <a:srgbClr val="0000FF"/>
                </a:solidFill>
                <a:latin typeface="Consolas"/>
                <a:ea typeface="Times New Roman"/>
              </a:rPr>
              <a:t>    get </a:t>
            </a:r>
            <a:br>
              <a:rPr lang="en-GB" sz="2000" dirty="0" smtClean="0">
                <a:solidFill>
                  <a:srgbClr val="0000FF"/>
                </a:solidFill>
                <a:latin typeface="Consolas"/>
                <a:ea typeface="Times New Roman"/>
              </a:rPr>
            </a:br>
            <a:r>
              <a:rPr lang="en-GB" sz="2000" dirty="0" smtClean="0">
                <a:solidFill>
                  <a:srgbClr val="0000FF"/>
                </a:solidFill>
                <a:latin typeface="Consolas"/>
                <a:ea typeface="Times New Roman"/>
              </a:rPr>
              <a:t>       </a:t>
            </a:r>
            <a:r>
              <a:rPr lang="en-GB" sz="2000" dirty="0" smtClean="0">
                <a:solidFill>
                  <a:srgbClr val="000000"/>
                </a:solidFill>
                <a:latin typeface="Consolas"/>
                <a:ea typeface="Times New Roman"/>
              </a:rPr>
              <a:t>{ </a:t>
            </a:r>
            <a:r>
              <a:rPr lang="en-GB" sz="2000" dirty="0" smtClean="0">
                <a:solidFill>
                  <a:srgbClr val="0000FF"/>
                </a:solidFill>
                <a:latin typeface="Consolas"/>
                <a:ea typeface="Times New Roman"/>
              </a:rPr>
              <a:t>return</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orders</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smtClean="0">
                <a:solidFill>
                  <a:srgbClr val="0000FF"/>
                </a:solidFill>
                <a:latin typeface="Consolas"/>
                <a:ea typeface="Times New Roman"/>
              </a:rPr>
              <a:t>set </a:t>
            </a:r>
            <a:r>
              <a:rPr lang="en-GB" sz="2000" dirty="0" smtClean="0">
                <a:solidFill>
                  <a:srgbClr val="000000"/>
                </a:solidFill>
                <a:latin typeface="Consolas"/>
                <a:ea typeface="Times New Roman"/>
              </a:rPr>
              <a:t> </a:t>
            </a:r>
            <a:br>
              <a:rPr lang="en-GB" sz="2000" dirty="0" smtClean="0">
                <a:solidFill>
                  <a:srgbClr val="000000"/>
                </a:solidFill>
                <a:latin typeface="Consolas"/>
                <a:ea typeface="Times New Roman"/>
              </a:rPr>
            </a:br>
            <a:r>
              <a:rPr lang="en-GB" sz="2000" dirty="0" smtClean="0">
                <a:solidFill>
                  <a:srgbClr val="000000"/>
                </a:solidFill>
                <a:latin typeface="Consolas"/>
                <a:ea typeface="Times New Roman"/>
              </a:rPr>
              <a:t>       { orders </a:t>
            </a:r>
            <a:r>
              <a:rPr lang="en-GB" sz="2000" dirty="0">
                <a:solidFill>
                  <a:srgbClr val="000000"/>
                </a:solidFill>
                <a:latin typeface="Consolas"/>
                <a:ea typeface="Times New Roman"/>
              </a:rPr>
              <a:t>= </a:t>
            </a:r>
            <a:r>
              <a:rPr lang="en-GB" sz="2000" dirty="0">
                <a:solidFill>
                  <a:srgbClr val="0000FF"/>
                </a:solidFill>
                <a:latin typeface="Consolas"/>
                <a:ea typeface="Times New Roman"/>
              </a:rPr>
              <a:t>value</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a:t>
            </a:r>
            <a:endParaRPr lang="en-GB" sz="2000" dirty="0">
              <a:solidFill>
                <a:srgbClr val="000000"/>
              </a:solidFill>
              <a:latin typeface="Consolas" pitchFamily="49" charset="0"/>
              <a:cs typeface="Consolas" pitchFamily="49" charset="0"/>
            </a:endParaRPr>
          </a:p>
        </p:txBody>
      </p:sp>
      <p:sp>
        <p:nvSpPr>
          <p:cNvPr id="6" name="Rectangle 5"/>
          <p:cNvSpPr/>
          <p:nvPr/>
        </p:nvSpPr>
        <p:spPr bwMode="auto">
          <a:xfrm>
            <a:off x="636143" y="1341318"/>
            <a:ext cx="6548428" cy="603597"/>
          </a:xfrm>
          <a:prstGeom prst="rect">
            <a:avLst/>
          </a:prstGeom>
          <a:solidFill>
            <a:schemeClr val="accent4">
              <a:alpha val="3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200" spc="-150" dirty="0" smtClean="0">
              <a:gradFill>
                <a:gsLst>
                  <a:gs pos="0">
                    <a:srgbClr val="FFFFFF"/>
                  </a:gs>
                  <a:gs pos="100000">
                    <a:srgbClr val="FFFFFF"/>
                  </a:gs>
                </a:gsLst>
                <a:lin ang="5400000" scaled="0"/>
              </a:gradFill>
              <a:latin typeface="Segoe Light" pitchFamily="34" charset="0"/>
            </a:endParaRPr>
          </a:p>
        </p:txBody>
      </p:sp>
    </p:spTree>
    <p:extLst>
      <p:ext uri="{BB962C8B-B14F-4D97-AF65-F5344CB8AC3E}">
        <p14:creationId xmlns:p14="http://schemas.microsoft.com/office/powerpoint/2010/main" val="97781163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Метод</a:t>
            </a:r>
            <a:r>
              <a:rPr lang="en-GB" dirty="0" smtClean="0"/>
              <a:t> </a:t>
            </a:r>
            <a:r>
              <a:rPr lang="en-GB" dirty="0" err="1" smtClean="0"/>
              <a:t>saveText</a:t>
            </a:r>
            <a:endParaRPr lang="en-GB" dirty="0"/>
          </a:p>
        </p:txBody>
      </p:sp>
      <p:sp>
        <p:nvSpPr>
          <p:cNvPr id="3" name="Content Placeholder 2"/>
          <p:cNvSpPr>
            <a:spLocks noGrp="1"/>
          </p:cNvSpPr>
          <p:nvPr>
            <p:ph idx="1"/>
          </p:nvPr>
        </p:nvSpPr>
        <p:spPr>
          <a:xfrm>
            <a:off x="292100" y="5152571"/>
            <a:ext cx="8562974" cy="997196"/>
          </a:xfrm>
        </p:spPr>
        <p:txBody>
          <a:bodyPr/>
          <a:lstStyle/>
          <a:p>
            <a:r>
              <a:rPr lang="ru-RU" dirty="0" smtClean="0"/>
              <a:t>Метод используется для сохранения данных в файл изолированное хранилище</a:t>
            </a:r>
            <a:endParaRPr lang="en-GB" dirty="0" smtClean="0"/>
          </a:p>
        </p:txBody>
      </p:sp>
      <p:sp>
        <p:nvSpPr>
          <p:cNvPr id="4" name="Rectangle 4"/>
          <p:cNvSpPr>
            <a:spLocks noChangeArrowheads="1"/>
          </p:cNvSpPr>
          <p:nvPr/>
        </p:nvSpPr>
        <p:spPr bwMode="invGray">
          <a:xfrm>
            <a:off x="494253" y="1161144"/>
            <a:ext cx="8105775" cy="3846285"/>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pPr>
              <a:spcBef>
                <a:spcPts val="575"/>
              </a:spcBef>
              <a:spcAft>
                <a:spcPts val="200"/>
              </a:spcAft>
              <a:tabLst>
                <a:tab pos="2430780" algn="l"/>
                <a:tab pos="2790825" algn="l"/>
              </a:tabLst>
            </a:pPr>
            <a:r>
              <a:rPr lang="en-GB" dirty="0">
                <a:solidFill>
                  <a:srgbClr val="0000FF"/>
                </a:solidFill>
                <a:latin typeface="Consolas"/>
                <a:ea typeface="Times New Roman"/>
              </a:rPr>
              <a:t>private</a:t>
            </a:r>
            <a:r>
              <a:rPr lang="en-GB" dirty="0">
                <a:solidFill>
                  <a:srgbClr val="000000"/>
                </a:solidFill>
                <a:latin typeface="Consolas"/>
                <a:ea typeface="Times New Roman"/>
              </a:rPr>
              <a:t> </a:t>
            </a:r>
            <a:r>
              <a:rPr lang="en-GB" dirty="0">
                <a:solidFill>
                  <a:srgbClr val="0000FF"/>
                </a:solidFill>
                <a:latin typeface="Consolas"/>
                <a:ea typeface="Times New Roman"/>
              </a:rPr>
              <a:t>void</a:t>
            </a:r>
            <a:r>
              <a:rPr lang="en-GB" dirty="0">
                <a:solidFill>
                  <a:srgbClr val="000000"/>
                </a:solidFill>
                <a:latin typeface="Consolas"/>
                <a:ea typeface="Times New Roman"/>
              </a:rPr>
              <a:t> </a:t>
            </a:r>
            <a:r>
              <a:rPr lang="en-GB" dirty="0" err="1">
                <a:solidFill>
                  <a:srgbClr val="000000"/>
                </a:solidFill>
                <a:latin typeface="Consolas"/>
                <a:ea typeface="Times New Roman"/>
              </a:rPr>
              <a:t>saveText</a:t>
            </a:r>
            <a:r>
              <a:rPr lang="en-GB" dirty="0">
                <a:solidFill>
                  <a:srgbClr val="000000"/>
                </a:solidFill>
                <a:latin typeface="Consolas"/>
                <a:ea typeface="Times New Roman"/>
              </a:rPr>
              <a:t>(</a:t>
            </a:r>
            <a:r>
              <a:rPr lang="en-GB" dirty="0">
                <a:solidFill>
                  <a:srgbClr val="0000FF"/>
                </a:solidFill>
                <a:latin typeface="Consolas"/>
                <a:ea typeface="Times New Roman"/>
              </a:rPr>
              <a:t>string</a:t>
            </a:r>
            <a:r>
              <a:rPr lang="en-GB" dirty="0">
                <a:solidFill>
                  <a:srgbClr val="000000"/>
                </a:solidFill>
                <a:latin typeface="Consolas"/>
                <a:ea typeface="Times New Roman"/>
              </a:rPr>
              <a:t> filename, </a:t>
            </a:r>
            <a:r>
              <a:rPr lang="en-GB" dirty="0">
                <a:solidFill>
                  <a:srgbClr val="0000FF"/>
                </a:solidFill>
                <a:latin typeface="Consolas"/>
                <a:ea typeface="Times New Roman"/>
              </a:rPr>
              <a:t>string</a:t>
            </a:r>
            <a:r>
              <a:rPr lang="en-GB" dirty="0">
                <a:solidFill>
                  <a:srgbClr val="000000"/>
                </a:solidFill>
                <a:latin typeface="Consolas"/>
                <a:ea typeface="Times New Roman"/>
              </a:rPr>
              <a:t> text)</a:t>
            </a:r>
            <a:br>
              <a:rPr lang="en-GB" dirty="0">
                <a:solidFill>
                  <a:srgbClr val="000000"/>
                </a:solidFill>
                <a:latin typeface="Consolas"/>
                <a:ea typeface="Times New Roman"/>
              </a:rPr>
            </a:br>
            <a:r>
              <a:rPr lang="en-GB" dirty="0">
                <a:solidFill>
                  <a:srgbClr val="000000"/>
                </a:solidFill>
                <a:latin typeface="Consolas"/>
                <a:ea typeface="Times New Roman"/>
              </a:rPr>
              <a:t>{</a:t>
            </a:r>
            <a:br>
              <a:rPr lang="en-GB" dirty="0">
                <a:solidFill>
                  <a:srgbClr val="000000"/>
                </a:solidFill>
                <a:latin typeface="Consolas"/>
                <a:ea typeface="Times New Roman"/>
              </a:rPr>
            </a:br>
            <a:r>
              <a:rPr lang="en-GB" dirty="0">
                <a:solidFill>
                  <a:srgbClr val="000000"/>
                </a:solidFill>
                <a:latin typeface="Consolas"/>
                <a:ea typeface="Times New Roman"/>
              </a:rPr>
              <a:t>    </a:t>
            </a:r>
            <a:r>
              <a:rPr lang="en-GB" dirty="0">
                <a:solidFill>
                  <a:srgbClr val="0000FF"/>
                </a:solidFill>
                <a:latin typeface="Consolas"/>
                <a:ea typeface="Times New Roman"/>
              </a:rPr>
              <a:t>using</a:t>
            </a:r>
            <a:r>
              <a:rPr lang="en-GB" dirty="0">
                <a:solidFill>
                  <a:srgbClr val="000000"/>
                </a:solidFill>
                <a:latin typeface="Consolas"/>
                <a:ea typeface="Times New Roman"/>
              </a:rPr>
              <a:t> (</a:t>
            </a:r>
            <a:r>
              <a:rPr lang="en-GB" dirty="0" err="1">
                <a:solidFill>
                  <a:srgbClr val="2B91AF"/>
                </a:solidFill>
                <a:latin typeface="Consolas"/>
                <a:ea typeface="Times New Roman"/>
              </a:rPr>
              <a:t>IsolatedStorageFile</a:t>
            </a:r>
            <a:r>
              <a:rPr lang="en-GB" dirty="0">
                <a:solidFill>
                  <a:srgbClr val="000000"/>
                </a:solidFill>
                <a:latin typeface="Consolas"/>
                <a:ea typeface="Times New Roman"/>
              </a:rPr>
              <a:t> </a:t>
            </a:r>
            <a:r>
              <a:rPr lang="en-GB" dirty="0" err="1">
                <a:solidFill>
                  <a:srgbClr val="000000"/>
                </a:solidFill>
                <a:latin typeface="Consolas"/>
                <a:ea typeface="Times New Roman"/>
              </a:rPr>
              <a:t>isf</a:t>
            </a:r>
            <a:r>
              <a:rPr lang="en-GB" dirty="0">
                <a:solidFill>
                  <a:srgbClr val="000000"/>
                </a:solidFill>
                <a:latin typeface="Consolas"/>
                <a:ea typeface="Times New Roman"/>
              </a:rPr>
              <a:t> =</a:t>
            </a:r>
            <a:br>
              <a:rPr lang="en-GB" dirty="0">
                <a:solidFill>
                  <a:srgbClr val="000000"/>
                </a:solidFill>
                <a:latin typeface="Consolas"/>
                <a:ea typeface="Times New Roman"/>
              </a:rPr>
            </a:br>
            <a:r>
              <a:rPr lang="en-GB" dirty="0">
                <a:solidFill>
                  <a:srgbClr val="000000"/>
                </a:solidFill>
                <a:latin typeface="Consolas"/>
                <a:ea typeface="Times New Roman"/>
              </a:rPr>
              <a:t>            </a:t>
            </a:r>
            <a:r>
              <a:rPr lang="en-GB" dirty="0" err="1" smtClean="0">
                <a:solidFill>
                  <a:srgbClr val="2B91AF"/>
                </a:solidFill>
                <a:latin typeface="Consolas"/>
                <a:ea typeface="Times New Roman"/>
              </a:rPr>
              <a:t>IsolatedStorageFile</a:t>
            </a:r>
            <a:r>
              <a:rPr lang="en-GB" dirty="0" err="1" smtClean="0">
                <a:solidFill>
                  <a:srgbClr val="000000"/>
                </a:solidFill>
                <a:latin typeface="Consolas"/>
                <a:ea typeface="Times New Roman"/>
              </a:rPr>
              <a:t>.GetUserStoreForApplication</a:t>
            </a:r>
            <a:r>
              <a:rPr lang="en-GB" dirty="0">
                <a:solidFill>
                  <a:srgbClr val="000000"/>
                </a:solidFill>
                <a:latin typeface="Consolas"/>
                <a:ea typeface="Times New Roman"/>
              </a:rPr>
              <a:t>())</a:t>
            </a:r>
            <a:br>
              <a:rPr lang="en-GB" dirty="0">
                <a:solidFill>
                  <a:srgbClr val="000000"/>
                </a:solidFill>
                <a:latin typeface="Consolas"/>
                <a:ea typeface="Times New Roman"/>
              </a:rPr>
            </a:br>
            <a:r>
              <a:rPr lang="en-GB" dirty="0">
                <a:solidFill>
                  <a:srgbClr val="000000"/>
                </a:solidFill>
                <a:latin typeface="Consolas"/>
                <a:ea typeface="Times New Roman"/>
              </a:rPr>
              <a:t>    {</a:t>
            </a:r>
            <a:br>
              <a:rPr lang="en-GB" dirty="0">
                <a:solidFill>
                  <a:srgbClr val="000000"/>
                </a:solidFill>
                <a:latin typeface="Consolas"/>
                <a:ea typeface="Times New Roman"/>
              </a:rPr>
            </a:br>
            <a:r>
              <a:rPr lang="en-GB" dirty="0">
                <a:solidFill>
                  <a:srgbClr val="000000"/>
                </a:solidFill>
                <a:latin typeface="Consolas"/>
                <a:ea typeface="Times New Roman"/>
              </a:rPr>
              <a:t>        </a:t>
            </a:r>
            <a:r>
              <a:rPr lang="en-GB" dirty="0">
                <a:solidFill>
                  <a:srgbClr val="0000FF"/>
                </a:solidFill>
                <a:latin typeface="Consolas"/>
                <a:ea typeface="Times New Roman"/>
              </a:rPr>
              <a:t>using</a:t>
            </a:r>
            <a:r>
              <a:rPr lang="en-GB" dirty="0">
                <a:solidFill>
                  <a:srgbClr val="000000"/>
                </a:solidFill>
                <a:latin typeface="Consolas"/>
                <a:ea typeface="Times New Roman"/>
              </a:rPr>
              <a:t> (</a:t>
            </a:r>
            <a:r>
              <a:rPr lang="en-GB" dirty="0" err="1">
                <a:solidFill>
                  <a:srgbClr val="2B91AF"/>
                </a:solidFill>
                <a:latin typeface="Consolas"/>
                <a:ea typeface="Times New Roman"/>
              </a:rPr>
              <a:t>IsolatedStorageFileStream</a:t>
            </a:r>
            <a:r>
              <a:rPr lang="en-GB" dirty="0">
                <a:solidFill>
                  <a:srgbClr val="000000"/>
                </a:solidFill>
                <a:latin typeface="Consolas"/>
                <a:ea typeface="Times New Roman"/>
              </a:rPr>
              <a:t> </a:t>
            </a:r>
            <a:r>
              <a:rPr lang="en-GB" dirty="0" err="1">
                <a:solidFill>
                  <a:srgbClr val="000000"/>
                </a:solidFill>
                <a:latin typeface="Consolas"/>
                <a:ea typeface="Times New Roman"/>
              </a:rPr>
              <a:t>rawStream</a:t>
            </a:r>
            <a:r>
              <a:rPr lang="en-GB" dirty="0">
                <a:solidFill>
                  <a:srgbClr val="000000"/>
                </a:solidFill>
                <a:latin typeface="Consolas"/>
                <a:ea typeface="Times New Roman"/>
              </a:rPr>
              <a:t> =</a:t>
            </a:r>
            <a:br>
              <a:rPr lang="en-GB" dirty="0">
                <a:solidFill>
                  <a:srgbClr val="000000"/>
                </a:solidFill>
                <a:latin typeface="Consolas"/>
                <a:ea typeface="Times New Roman"/>
              </a:rPr>
            </a:br>
            <a:r>
              <a:rPr lang="en-GB" dirty="0">
                <a:solidFill>
                  <a:srgbClr val="000000"/>
                </a:solidFill>
                <a:latin typeface="Consolas"/>
                <a:ea typeface="Times New Roman"/>
              </a:rPr>
              <a:t>                            </a:t>
            </a:r>
            <a:r>
              <a:rPr lang="en-GB" dirty="0" err="1">
                <a:solidFill>
                  <a:srgbClr val="000000"/>
                </a:solidFill>
                <a:latin typeface="Consolas"/>
                <a:ea typeface="Times New Roman"/>
              </a:rPr>
              <a:t>isf.CreateFile</a:t>
            </a:r>
            <a:r>
              <a:rPr lang="en-GB" dirty="0">
                <a:solidFill>
                  <a:srgbClr val="000000"/>
                </a:solidFill>
                <a:latin typeface="Consolas"/>
                <a:ea typeface="Times New Roman"/>
              </a:rPr>
              <a:t>(filename</a:t>
            </a:r>
            <a:r>
              <a:rPr lang="en-GB" dirty="0" smtClean="0">
                <a:solidFill>
                  <a:srgbClr val="000000"/>
                </a:solidFill>
                <a:latin typeface="Consolas"/>
                <a:ea typeface="Times New Roman"/>
              </a:rPr>
              <a:t>)) {</a:t>
            </a:r>
            <a:r>
              <a:rPr lang="en-GB" dirty="0">
                <a:solidFill>
                  <a:srgbClr val="000000"/>
                </a:solidFill>
                <a:latin typeface="Consolas"/>
                <a:ea typeface="Times New Roman"/>
              </a:rPr>
              <a:t/>
            </a:r>
            <a:br>
              <a:rPr lang="en-GB" dirty="0">
                <a:solidFill>
                  <a:srgbClr val="000000"/>
                </a:solidFill>
                <a:latin typeface="Consolas"/>
                <a:ea typeface="Times New Roman"/>
              </a:rPr>
            </a:br>
            <a:r>
              <a:rPr lang="en-GB" dirty="0">
                <a:solidFill>
                  <a:srgbClr val="000000"/>
                </a:solidFill>
                <a:latin typeface="Consolas"/>
                <a:ea typeface="Times New Roman"/>
              </a:rPr>
              <a:t>            </a:t>
            </a:r>
            <a:r>
              <a:rPr lang="en-GB" dirty="0" err="1">
                <a:solidFill>
                  <a:srgbClr val="2B91AF"/>
                </a:solidFill>
                <a:latin typeface="Consolas"/>
                <a:ea typeface="Times New Roman"/>
              </a:rPr>
              <a:t>StreamWriter</a:t>
            </a:r>
            <a:r>
              <a:rPr lang="en-GB" dirty="0">
                <a:solidFill>
                  <a:srgbClr val="000000"/>
                </a:solidFill>
                <a:latin typeface="Consolas"/>
                <a:ea typeface="Times New Roman"/>
              </a:rPr>
              <a:t> writer = </a:t>
            </a:r>
            <a:r>
              <a:rPr lang="en-GB" dirty="0">
                <a:solidFill>
                  <a:srgbClr val="0000FF"/>
                </a:solidFill>
                <a:latin typeface="Consolas"/>
                <a:ea typeface="Times New Roman"/>
              </a:rPr>
              <a:t>new</a:t>
            </a:r>
            <a:r>
              <a:rPr lang="en-GB" dirty="0">
                <a:solidFill>
                  <a:srgbClr val="000000"/>
                </a:solidFill>
                <a:latin typeface="Consolas"/>
                <a:ea typeface="Times New Roman"/>
              </a:rPr>
              <a:t> </a:t>
            </a:r>
            <a:r>
              <a:rPr lang="en-GB" dirty="0" err="1">
                <a:solidFill>
                  <a:srgbClr val="2B91AF"/>
                </a:solidFill>
                <a:latin typeface="Consolas"/>
                <a:ea typeface="Times New Roman"/>
              </a:rPr>
              <a:t>StreamWriter</a:t>
            </a:r>
            <a:r>
              <a:rPr lang="en-GB" dirty="0">
                <a:solidFill>
                  <a:srgbClr val="000000"/>
                </a:solidFill>
                <a:latin typeface="Consolas"/>
                <a:ea typeface="Times New Roman"/>
              </a:rPr>
              <a:t>(</a:t>
            </a:r>
            <a:r>
              <a:rPr lang="en-GB" dirty="0" err="1">
                <a:solidFill>
                  <a:srgbClr val="000000"/>
                </a:solidFill>
                <a:latin typeface="Consolas"/>
                <a:ea typeface="Times New Roman"/>
              </a:rPr>
              <a:t>rawStream</a:t>
            </a:r>
            <a:r>
              <a:rPr lang="en-GB" dirty="0">
                <a:solidFill>
                  <a:srgbClr val="000000"/>
                </a:solidFill>
                <a:latin typeface="Consolas"/>
                <a:ea typeface="Times New Roman"/>
              </a:rPr>
              <a:t>);</a:t>
            </a:r>
            <a:br>
              <a:rPr lang="en-GB" dirty="0">
                <a:solidFill>
                  <a:srgbClr val="000000"/>
                </a:solidFill>
                <a:latin typeface="Consolas"/>
                <a:ea typeface="Times New Roman"/>
              </a:rPr>
            </a:br>
            <a:r>
              <a:rPr lang="en-GB" dirty="0">
                <a:solidFill>
                  <a:srgbClr val="000000"/>
                </a:solidFill>
                <a:latin typeface="Consolas"/>
                <a:ea typeface="Times New Roman"/>
              </a:rPr>
              <a:t>            </a:t>
            </a:r>
            <a:r>
              <a:rPr lang="en-GB" dirty="0" err="1">
                <a:solidFill>
                  <a:srgbClr val="000000"/>
                </a:solidFill>
                <a:latin typeface="Consolas"/>
                <a:ea typeface="Times New Roman"/>
              </a:rPr>
              <a:t>writer.Write</a:t>
            </a:r>
            <a:r>
              <a:rPr lang="en-GB" dirty="0">
                <a:solidFill>
                  <a:srgbClr val="000000"/>
                </a:solidFill>
                <a:latin typeface="Consolas"/>
                <a:ea typeface="Times New Roman"/>
              </a:rPr>
              <a:t>(text);</a:t>
            </a:r>
            <a:br>
              <a:rPr lang="en-GB" dirty="0">
                <a:solidFill>
                  <a:srgbClr val="000000"/>
                </a:solidFill>
                <a:latin typeface="Consolas"/>
                <a:ea typeface="Times New Roman"/>
              </a:rPr>
            </a:br>
            <a:r>
              <a:rPr lang="en-GB" dirty="0">
                <a:solidFill>
                  <a:srgbClr val="000000"/>
                </a:solidFill>
                <a:latin typeface="Consolas"/>
                <a:ea typeface="Times New Roman"/>
              </a:rPr>
              <a:t>            </a:t>
            </a:r>
            <a:r>
              <a:rPr lang="en-GB" dirty="0" err="1">
                <a:solidFill>
                  <a:srgbClr val="000000"/>
                </a:solidFill>
                <a:latin typeface="Consolas"/>
                <a:ea typeface="Times New Roman"/>
              </a:rPr>
              <a:t>writer.Close</a:t>
            </a:r>
            <a:r>
              <a:rPr lang="en-GB" dirty="0">
                <a:solidFill>
                  <a:srgbClr val="000000"/>
                </a:solidFill>
                <a:latin typeface="Consolas"/>
                <a:ea typeface="Times New Roman"/>
              </a:rPr>
              <a:t>();</a:t>
            </a:r>
            <a:br>
              <a:rPr lang="en-GB" dirty="0">
                <a:solidFill>
                  <a:srgbClr val="000000"/>
                </a:solidFill>
                <a:latin typeface="Consolas"/>
                <a:ea typeface="Times New Roman"/>
              </a:rPr>
            </a:br>
            <a:r>
              <a:rPr lang="en-GB" dirty="0">
                <a:solidFill>
                  <a:srgbClr val="000000"/>
                </a:solidFill>
                <a:latin typeface="Consolas"/>
                <a:ea typeface="Times New Roman"/>
              </a:rPr>
              <a:t>        }</a:t>
            </a:r>
            <a:br>
              <a:rPr lang="en-GB" dirty="0">
                <a:solidFill>
                  <a:srgbClr val="000000"/>
                </a:solidFill>
                <a:latin typeface="Consolas"/>
                <a:ea typeface="Times New Roman"/>
              </a:rPr>
            </a:br>
            <a:r>
              <a:rPr lang="en-GB" dirty="0">
                <a:solidFill>
                  <a:srgbClr val="000000"/>
                </a:solidFill>
                <a:latin typeface="Consolas"/>
                <a:ea typeface="Times New Roman"/>
              </a:rPr>
              <a:t>    }</a:t>
            </a:r>
            <a:br>
              <a:rPr lang="en-GB" dirty="0">
                <a:solidFill>
                  <a:srgbClr val="000000"/>
                </a:solidFill>
                <a:latin typeface="Consolas"/>
                <a:ea typeface="Times New Roman"/>
              </a:rPr>
            </a:br>
            <a:r>
              <a:rPr lang="en-GB" dirty="0">
                <a:solidFill>
                  <a:srgbClr val="000000"/>
                </a:solidFill>
                <a:latin typeface="Consolas"/>
                <a:ea typeface="Times New Roman"/>
              </a:rPr>
              <a:t>}</a:t>
            </a:r>
            <a:endParaRPr lang="en-GB" dirty="0">
              <a:solidFill>
                <a:srgbClr val="000000"/>
              </a:solidFill>
              <a:effectLst/>
              <a:latin typeface="Consolas"/>
              <a:ea typeface="Times New Roman"/>
            </a:endParaRPr>
          </a:p>
        </p:txBody>
      </p:sp>
      <p:sp>
        <p:nvSpPr>
          <p:cNvPr id="5"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7</a:t>
            </a:fld>
            <a:endParaRPr lang="en-US" dirty="0"/>
          </a:p>
        </p:txBody>
      </p:sp>
    </p:spTree>
    <p:extLst>
      <p:ext uri="{BB962C8B-B14F-4D97-AF65-F5344CB8AC3E}">
        <p14:creationId xmlns:p14="http://schemas.microsoft.com/office/powerpoint/2010/main" val="1762058105"/>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Атрибут </a:t>
            </a:r>
            <a:r>
              <a:rPr lang="en-US" dirty="0" smtClean="0"/>
              <a:t>Association</a:t>
            </a:r>
            <a:endParaRPr lang="en-GB" dirty="0"/>
          </a:p>
        </p:txBody>
      </p:sp>
      <p:sp>
        <p:nvSpPr>
          <p:cNvPr id="3" name="Content Placeholder 2"/>
          <p:cNvSpPr>
            <a:spLocks noGrp="1"/>
          </p:cNvSpPr>
          <p:nvPr>
            <p:ph idx="1"/>
          </p:nvPr>
        </p:nvSpPr>
        <p:spPr>
          <a:xfrm>
            <a:off x="380770" y="5220000"/>
            <a:ext cx="8363938" cy="997196"/>
          </a:xfrm>
        </p:spPr>
        <p:txBody>
          <a:bodyPr/>
          <a:lstStyle/>
          <a:p>
            <a:r>
              <a:rPr lang="ru-RU" dirty="0" smtClean="0"/>
              <a:t>Этот параметр указывает свойство,</a:t>
            </a:r>
            <a:br>
              <a:rPr lang="ru-RU" dirty="0" smtClean="0"/>
            </a:br>
            <a:r>
              <a:rPr lang="ru-RU" dirty="0" smtClean="0"/>
              <a:t>в котором хранится список ключей заказов</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70</a:t>
            </a:fld>
            <a:endParaRPr lang="en-US" dirty="0"/>
          </a:p>
        </p:txBody>
      </p:sp>
      <p:sp>
        <p:nvSpPr>
          <p:cNvPr id="7" name="Rectangle 4"/>
          <p:cNvSpPr>
            <a:spLocks noChangeArrowheads="1"/>
          </p:cNvSpPr>
          <p:nvPr/>
        </p:nvSpPr>
        <p:spPr bwMode="invGray">
          <a:xfrm>
            <a:off x="494253" y="1146629"/>
            <a:ext cx="8105775" cy="3875314"/>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pPr>
              <a:spcBef>
                <a:spcPts val="575"/>
              </a:spcBef>
              <a:spcAft>
                <a:spcPts val="0"/>
              </a:spcAft>
              <a:tabLst>
                <a:tab pos="2430780" algn="l"/>
                <a:tab pos="2790825" algn="l"/>
              </a:tabLst>
            </a:pPr>
            <a:r>
              <a:rPr lang="en-GB" sz="2000" dirty="0" smtClean="0">
                <a:solidFill>
                  <a:srgbClr val="0000FF"/>
                </a:solidFill>
                <a:latin typeface="Consolas"/>
                <a:ea typeface="Times New Roman"/>
              </a:rPr>
              <a:t>private</a:t>
            </a:r>
            <a:r>
              <a:rPr lang="en-GB" sz="2000" dirty="0" smtClean="0">
                <a:solidFill>
                  <a:srgbClr val="000000"/>
                </a:solidFill>
                <a:latin typeface="Consolas"/>
                <a:ea typeface="Times New Roman"/>
              </a:rPr>
              <a:t> </a:t>
            </a:r>
            <a:r>
              <a:rPr lang="en-GB" sz="2000" dirty="0" err="1">
                <a:solidFill>
                  <a:srgbClr val="2B91AF"/>
                </a:solidFill>
                <a:latin typeface="Consolas"/>
                <a:ea typeface="Times New Roman"/>
              </a:rPr>
              <a:t>EntitySet</a:t>
            </a:r>
            <a:r>
              <a:rPr lang="en-GB" sz="2000" dirty="0">
                <a:solidFill>
                  <a:srgbClr val="000000"/>
                </a:solidFill>
                <a:latin typeface="Consolas"/>
                <a:ea typeface="Times New Roman"/>
              </a:rPr>
              <a:t>&lt;</a:t>
            </a:r>
            <a:r>
              <a:rPr lang="en-GB" sz="2000" dirty="0">
                <a:solidFill>
                  <a:srgbClr val="2B91AF"/>
                </a:solidFill>
                <a:latin typeface="Consolas"/>
                <a:ea typeface="Times New Roman"/>
              </a:rPr>
              <a:t>Order</a:t>
            </a:r>
            <a:r>
              <a:rPr lang="en-GB" sz="2000" dirty="0">
                <a:solidFill>
                  <a:srgbClr val="000000"/>
                </a:solidFill>
                <a:latin typeface="Consolas"/>
                <a:ea typeface="Times New Roman"/>
              </a:rPr>
              <a:t>&gt; orders = </a:t>
            </a:r>
            <a:r>
              <a:rPr lang="en-GB" sz="2000" dirty="0" smtClean="0">
                <a:solidFill>
                  <a:srgbClr val="000000"/>
                </a:solidFill>
                <a:latin typeface="Consolas"/>
                <a:ea typeface="Times New Roman"/>
              </a:rPr>
              <a:t/>
            </a:r>
            <a:br>
              <a:rPr lang="en-GB" sz="2000" dirty="0" smtClean="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smtClean="0">
                <a:solidFill>
                  <a:srgbClr val="0000FF"/>
                </a:solidFill>
                <a:latin typeface="Consolas"/>
                <a:ea typeface="Times New Roman"/>
              </a:rPr>
              <a:t>new</a:t>
            </a:r>
            <a:r>
              <a:rPr lang="en-GB" sz="2000" dirty="0" smtClean="0">
                <a:solidFill>
                  <a:srgbClr val="000000"/>
                </a:solidFill>
                <a:latin typeface="Consolas"/>
                <a:ea typeface="Times New Roman"/>
              </a:rPr>
              <a:t> </a:t>
            </a:r>
            <a:r>
              <a:rPr lang="en-GB" sz="2000" dirty="0" err="1">
                <a:solidFill>
                  <a:srgbClr val="2B91AF"/>
                </a:solidFill>
                <a:latin typeface="Consolas"/>
                <a:ea typeface="Times New Roman"/>
              </a:rPr>
              <a:t>EntitySet</a:t>
            </a:r>
            <a:r>
              <a:rPr lang="en-GB" sz="2000" dirty="0">
                <a:solidFill>
                  <a:srgbClr val="000000"/>
                </a:solidFill>
                <a:latin typeface="Consolas"/>
                <a:ea typeface="Times New Roman"/>
              </a:rPr>
              <a:t>&lt;</a:t>
            </a:r>
            <a:r>
              <a:rPr lang="en-GB" sz="2000" dirty="0">
                <a:solidFill>
                  <a:srgbClr val="2B91AF"/>
                </a:solidFill>
                <a:latin typeface="Consolas"/>
                <a:ea typeface="Times New Roman"/>
              </a:rPr>
              <a:t>Order</a:t>
            </a:r>
            <a:r>
              <a:rPr lang="en-GB" sz="2000" dirty="0">
                <a:solidFill>
                  <a:srgbClr val="000000"/>
                </a:solidFill>
                <a:latin typeface="Consolas"/>
                <a:ea typeface="Times New Roman"/>
              </a:rPr>
              <a:t>&gt;();</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a:t>
            </a:r>
            <a:r>
              <a:rPr lang="en-GB" sz="2000" dirty="0" smtClean="0">
                <a:solidFill>
                  <a:srgbClr val="2B91AF"/>
                </a:solidFill>
                <a:latin typeface="Consolas"/>
                <a:ea typeface="Times New Roman"/>
              </a:rPr>
              <a:t>Association</a:t>
            </a:r>
            <a:r>
              <a:rPr lang="en-GB" sz="2000" dirty="0" smtClean="0">
                <a:solidFill>
                  <a:srgbClr val="000000"/>
                </a:solidFill>
                <a:latin typeface="Consolas"/>
                <a:ea typeface="Times New Roman"/>
              </a:rPr>
              <a:t>(Storage</a:t>
            </a:r>
            <a:r>
              <a:rPr lang="en-GB" sz="2000" dirty="0">
                <a:solidFill>
                  <a:srgbClr val="000000"/>
                </a:solidFill>
                <a:latin typeface="Consolas"/>
                <a:ea typeface="Times New Roman"/>
              </a:rPr>
              <a:t>=</a:t>
            </a:r>
            <a:r>
              <a:rPr lang="en-GB" sz="2000" dirty="0">
                <a:solidFill>
                  <a:srgbClr val="A31515"/>
                </a:solidFill>
                <a:latin typeface="Consolas"/>
                <a:ea typeface="Times New Roman"/>
              </a:rPr>
              <a:t>"orders"</a:t>
            </a:r>
            <a:r>
              <a:rPr lang="en-GB" sz="2000" dirty="0">
                <a:solidFill>
                  <a:srgbClr val="000000"/>
                </a:solidFill>
                <a:latin typeface="Consolas"/>
                <a:ea typeface="Times New Roman"/>
              </a:rPr>
              <a:t>, </a:t>
            </a:r>
            <a:r>
              <a:rPr lang="en-GB" sz="2000" dirty="0" smtClean="0">
                <a:solidFill>
                  <a:srgbClr val="000000"/>
                </a:solidFill>
                <a:latin typeface="Consolas"/>
                <a:ea typeface="Times New Roman"/>
              </a:rPr>
              <a:t/>
            </a:r>
            <a:br>
              <a:rPr lang="en-GB" sz="2000" dirty="0" smtClean="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err="1" smtClean="0">
                <a:solidFill>
                  <a:srgbClr val="000000"/>
                </a:solidFill>
                <a:latin typeface="Consolas"/>
                <a:ea typeface="Times New Roman"/>
              </a:rPr>
              <a:t>ThisKey</a:t>
            </a:r>
            <a:r>
              <a:rPr lang="en-GB" sz="2000" dirty="0">
                <a:solidFill>
                  <a:srgbClr val="000000"/>
                </a:solidFill>
                <a:latin typeface="Consolas"/>
                <a:ea typeface="Times New Roman"/>
              </a:rPr>
              <a:t>=</a:t>
            </a:r>
            <a:r>
              <a:rPr lang="en-GB" sz="2000" dirty="0">
                <a:solidFill>
                  <a:srgbClr val="A31515"/>
                </a:solidFill>
                <a:latin typeface="Consolas"/>
                <a:ea typeface="Times New Roman"/>
              </a:rPr>
              <a:t>"</a:t>
            </a:r>
            <a:r>
              <a:rPr lang="en-GB" sz="2000" dirty="0" err="1">
                <a:solidFill>
                  <a:srgbClr val="A31515"/>
                </a:solidFill>
                <a:latin typeface="Consolas"/>
                <a:ea typeface="Times New Roman"/>
              </a:rPr>
              <a:t>CustomerID</a:t>
            </a:r>
            <a:r>
              <a:rPr lang="en-GB" sz="2000" dirty="0">
                <a:solidFill>
                  <a:srgbClr val="A31515"/>
                </a:solidFill>
                <a:latin typeface="Consolas"/>
                <a:ea typeface="Times New Roman"/>
              </a:rPr>
              <a:t>"</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err="1" smtClean="0">
                <a:solidFill>
                  <a:srgbClr val="000000"/>
                </a:solidFill>
                <a:latin typeface="Consolas"/>
                <a:ea typeface="Times New Roman"/>
              </a:rPr>
              <a:t>OtherKey</a:t>
            </a:r>
            <a:r>
              <a:rPr lang="en-GB" sz="2000" dirty="0" smtClean="0">
                <a:solidFill>
                  <a:srgbClr val="000000"/>
                </a:solidFill>
                <a:latin typeface="Consolas"/>
                <a:ea typeface="Times New Roman"/>
              </a:rPr>
              <a:t>=</a:t>
            </a:r>
            <a:r>
              <a:rPr lang="en-GB" sz="2000" dirty="0" smtClean="0">
                <a:solidFill>
                  <a:srgbClr val="A31515"/>
                </a:solidFill>
                <a:latin typeface="Consolas"/>
                <a:ea typeface="Times New Roman"/>
              </a:rPr>
              <a:t>"</a:t>
            </a:r>
            <a:r>
              <a:rPr lang="en-GB" sz="2000" dirty="0" err="1" smtClean="0">
                <a:solidFill>
                  <a:srgbClr val="A31515"/>
                </a:solidFill>
                <a:latin typeface="Consolas"/>
                <a:ea typeface="Times New Roman"/>
              </a:rPr>
              <a:t>OrderCustomerID</a:t>
            </a:r>
            <a:r>
              <a:rPr lang="en-GB" sz="2000" dirty="0">
                <a:solidFill>
                  <a:srgbClr val="A31515"/>
                </a:solidFill>
                <a:latin typeface="Consolas"/>
                <a:ea typeface="Times New Roman"/>
              </a:rPr>
              <a:t>"</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smtClean="0">
                <a:solidFill>
                  <a:srgbClr val="0000FF"/>
                </a:solidFill>
                <a:latin typeface="Consolas"/>
                <a:ea typeface="Times New Roman"/>
              </a:rPr>
              <a:t>public</a:t>
            </a:r>
            <a:r>
              <a:rPr lang="en-GB" sz="2000" dirty="0" smtClean="0">
                <a:solidFill>
                  <a:srgbClr val="000000"/>
                </a:solidFill>
                <a:latin typeface="Consolas"/>
                <a:ea typeface="Times New Roman"/>
              </a:rPr>
              <a:t> </a:t>
            </a:r>
            <a:r>
              <a:rPr lang="en-GB" sz="2000" dirty="0" err="1">
                <a:solidFill>
                  <a:srgbClr val="2B91AF"/>
                </a:solidFill>
                <a:latin typeface="Consolas"/>
                <a:ea typeface="Times New Roman"/>
              </a:rPr>
              <a:t>EntitySet</a:t>
            </a:r>
            <a:r>
              <a:rPr lang="en-GB" sz="2000" dirty="0">
                <a:solidFill>
                  <a:srgbClr val="000000"/>
                </a:solidFill>
                <a:latin typeface="Consolas"/>
                <a:ea typeface="Times New Roman"/>
              </a:rPr>
              <a:t>&lt;</a:t>
            </a:r>
            <a:r>
              <a:rPr lang="en-GB" sz="2000" dirty="0">
                <a:solidFill>
                  <a:srgbClr val="2B91AF"/>
                </a:solidFill>
                <a:latin typeface="Consolas"/>
                <a:ea typeface="Times New Roman"/>
              </a:rPr>
              <a:t>Order</a:t>
            </a:r>
            <a:r>
              <a:rPr lang="en-GB" sz="2000" dirty="0">
                <a:solidFill>
                  <a:srgbClr val="000000"/>
                </a:solidFill>
                <a:latin typeface="Consolas"/>
                <a:ea typeface="Times New Roman"/>
              </a:rPr>
              <a:t>&gt; </a:t>
            </a:r>
            <a:r>
              <a:rPr lang="en-GB" sz="2000" dirty="0" smtClean="0">
                <a:solidFill>
                  <a:srgbClr val="000000"/>
                </a:solidFill>
                <a:latin typeface="Consolas"/>
                <a:ea typeface="Times New Roman"/>
              </a:rPr>
              <a:t>Orders {</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smtClean="0">
                <a:solidFill>
                  <a:srgbClr val="0000FF"/>
                </a:solidFill>
                <a:latin typeface="Consolas"/>
                <a:ea typeface="Times New Roman"/>
              </a:rPr>
              <a:t>    get </a:t>
            </a:r>
            <a:br>
              <a:rPr lang="en-GB" sz="2000" dirty="0" smtClean="0">
                <a:solidFill>
                  <a:srgbClr val="0000FF"/>
                </a:solidFill>
                <a:latin typeface="Consolas"/>
                <a:ea typeface="Times New Roman"/>
              </a:rPr>
            </a:br>
            <a:r>
              <a:rPr lang="en-GB" sz="2000" dirty="0" smtClean="0">
                <a:solidFill>
                  <a:srgbClr val="0000FF"/>
                </a:solidFill>
                <a:latin typeface="Consolas"/>
                <a:ea typeface="Times New Roman"/>
              </a:rPr>
              <a:t>       </a:t>
            </a:r>
            <a:r>
              <a:rPr lang="en-GB" sz="2000" dirty="0" smtClean="0">
                <a:solidFill>
                  <a:srgbClr val="000000"/>
                </a:solidFill>
                <a:latin typeface="Consolas"/>
                <a:ea typeface="Times New Roman"/>
              </a:rPr>
              <a:t>{ </a:t>
            </a:r>
            <a:r>
              <a:rPr lang="en-GB" sz="2000" dirty="0" smtClean="0">
                <a:solidFill>
                  <a:srgbClr val="0000FF"/>
                </a:solidFill>
                <a:latin typeface="Consolas"/>
                <a:ea typeface="Times New Roman"/>
              </a:rPr>
              <a:t>return</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orders</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smtClean="0">
                <a:solidFill>
                  <a:srgbClr val="0000FF"/>
                </a:solidFill>
                <a:latin typeface="Consolas"/>
                <a:ea typeface="Times New Roman"/>
              </a:rPr>
              <a:t>set </a:t>
            </a:r>
            <a:r>
              <a:rPr lang="en-GB" sz="2000" dirty="0" smtClean="0">
                <a:solidFill>
                  <a:srgbClr val="000000"/>
                </a:solidFill>
                <a:latin typeface="Consolas"/>
                <a:ea typeface="Times New Roman"/>
              </a:rPr>
              <a:t> </a:t>
            </a:r>
            <a:br>
              <a:rPr lang="en-GB" sz="2000" dirty="0" smtClean="0">
                <a:solidFill>
                  <a:srgbClr val="000000"/>
                </a:solidFill>
                <a:latin typeface="Consolas"/>
                <a:ea typeface="Times New Roman"/>
              </a:rPr>
            </a:br>
            <a:r>
              <a:rPr lang="en-GB" sz="2000" dirty="0" smtClean="0">
                <a:solidFill>
                  <a:srgbClr val="000000"/>
                </a:solidFill>
                <a:latin typeface="Consolas"/>
                <a:ea typeface="Times New Roman"/>
              </a:rPr>
              <a:t>       { orders </a:t>
            </a:r>
            <a:r>
              <a:rPr lang="en-GB" sz="2000" dirty="0">
                <a:solidFill>
                  <a:srgbClr val="000000"/>
                </a:solidFill>
                <a:latin typeface="Consolas"/>
                <a:ea typeface="Times New Roman"/>
              </a:rPr>
              <a:t>= </a:t>
            </a:r>
            <a:r>
              <a:rPr lang="en-GB" sz="2000" dirty="0">
                <a:solidFill>
                  <a:srgbClr val="0000FF"/>
                </a:solidFill>
                <a:latin typeface="Consolas"/>
                <a:ea typeface="Times New Roman"/>
              </a:rPr>
              <a:t>value</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a:t>
            </a:r>
            <a:endParaRPr lang="en-GB" sz="2000" dirty="0">
              <a:solidFill>
                <a:srgbClr val="000000"/>
              </a:solidFill>
              <a:latin typeface="Consolas" pitchFamily="49" charset="0"/>
              <a:cs typeface="Consolas" pitchFamily="49" charset="0"/>
            </a:endParaRPr>
          </a:p>
        </p:txBody>
      </p:sp>
      <p:sp>
        <p:nvSpPr>
          <p:cNvPr id="6" name="Rectangle 5"/>
          <p:cNvSpPr/>
          <p:nvPr/>
        </p:nvSpPr>
        <p:spPr bwMode="auto">
          <a:xfrm>
            <a:off x="2476195" y="1950421"/>
            <a:ext cx="2284491" cy="299293"/>
          </a:xfrm>
          <a:prstGeom prst="rect">
            <a:avLst/>
          </a:prstGeom>
          <a:solidFill>
            <a:schemeClr val="accent4">
              <a:alpha val="3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200" spc="-150" dirty="0" smtClean="0">
              <a:gradFill>
                <a:gsLst>
                  <a:gs pos="0">
                    <a:srgbClr val="FFFFFF"/>
                  </a:gs>
                  <a:gs pos="100000">
                    <a:srgbClr val="FFFFFF"/>
                  </a:gs>
                </a:gsLst>
                <a:lin ang="5400000" scaled="0"/>
              </a:gradFill>
              <a:latin typeface="Segoe Light" pitchFamily="34" charset="0"/>
            </a:endParaRPr>
          </a:p>
        </p:txBody>
      </p:sp>
    </p:spTree>
    <p:extLst>
      <p:ext uri="{BB962C8B-B14F-4D97-AF65-F5344CB8AC3E}">
        <p14:creationId xmlns:p14="http://schemas.microsoft.com/office/powerpoint/2010/main" val="2828618537"/>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Атрибут </a:t>
            </a:r>
            <a:r>
              <a:rPr lang="en-US" dirty="0"/>
              <a:t>Association</a:t>
            </a:r>
            <a:endParaRPr lang="en-GB" dirty="0"/>
          </a:p>
        </p:txBody>
      </p:sp>
      <p:sp>
        <p:nvSpPr>
          <p:cNvPr id="3" name="Content Placeholder 2"/>
          <p:cNvSpPr>
            <a:spLocks noGrp="1"/>
          </p:cNvSpPr>
          <p:nvPr>
            <p:ph idx="1"/>
          </p:nvPr>
        </p:nvSpPr>
        <p:spPr>
          <a:xfrm>
            <a:off x="380770" y="5220000"/>
            <a:ext cx="8363938" cy="997196"/>
          </a:xfrm>
        </p:spPr>
        <p:txBody>
          <a:bodyPr/>
          <a:lstStyle/>
          <a:p>
            <a:r>
              <a:rPr lang="ru-RU" dirty="0" smtClean="0"/>
              <a:t>Этот параметр указывает имя столбца первичного ключа таблицы клиентов</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71</a:t>
            </a:fld>
            <a:endParaRPr lang="en-US" dirty="0"/>
          </a:p>
        </p:txBody>
      </p:sp>
      <p:sp>
        <p:nvSpPr>
          <p:cNvPr id="7" name="Rectangle 4"/>
          <p:cNvSpPr>
            <a:spLocks noChangeArrowheads="1"/>
          </p:cNvSpPr>
          <p:nvPr/>
        </p:nvSpPr>
        <p:spPr bwMode="invGray">
          <a:xfrm>
            <a:off x="494253" y="1146629"/>
            <a:ext cx="8105775" cy="3875314"/>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pPr>
              <a:spcBef>
                <a:spcPts val="575"/>
              </a:spcBef>
              <a:spcAft>
                <a:spcPts val="0"/>
              </a:spcAft>
              <a:tabLst>
                <a:tab pos="2430780" algn="l"/>
                <a:tab pos="2790825" algn="l"/>
              </a:tabLst>
            </a:pPr>
            <a:r>
              <a:rPr lang="en-GB" sz="2000" dirty="0" smtClean="0">
                <a:solidFill>
                  <a:srgbClr val="0000FF"/>
                </a:solidFill>
                <a:latin typeface="Consolas"/>
                <a:ea typeface="Times New Roman"/>
              </a:rPr>
              <a:t>private</a:t>
            </a:r>
            <a:r>
              <a:rPr lang="en-GB" sz="2000" dirty="0" smtClean="0">
                <a:solidFill>
                  <a:srgbClr val="000000"/>
                </a:solidFill>
                <a:latin typeface="Consolas"/>
                <a:ea typeface="Times New Roman"/>
              </a:rPr>
              <a:t> </a:t>
            </a:r>
            <a:r>
              <a:rPr lang="en-GB" sz="2000" dirty="0" err="1">
                <a:solidFill>
                  <a:srgbClr val="2B91AF"/>
                </a:solidFill>
                <a:latin typeface="Consolas"/>
                <a:ea typeface="Times New Roman"/>
              </a:rPr>
              <a:t>EntitySet</a:t>
            </a:r>
            <a:r>
              <a:rPr lang="en-GB" sz="2000" dirty="0">
                <a:solidFill>
                  <a:srgbClr val="000000"/>
                </a:solidFill>
                <a:latin typeface="Consolas"/>
                <a:ea typeface="Times New Roman"/>
              </a:rPr>
              <a:t>&lt;</a:t>
            </a:r>
            <a:r>
              <a:rPr lang="en-GB" sz="2000" dirty="0">
                <a:solidFill>
                  <a:srgbClr val="2B91AF"/>
                </a:solidFill>
                <a:latin typeface="Consolas"/>
                <a:ea typeface="Times New Roman"/>
              </a:rPr>
              <a:t>Order</a:t>
            </a:r>
            <a:r>
              <a:rPr lang="en-GB" sz="2000" dirty="0">
                <a:solidFill>
                  <a:srgbClr val="000000"/>
                </a:solidFill>
                <a:latin typeface="Consolas"/>
                <a:ea typeface="Times New Roman"/>
              </a:rPr>
              <a:t>&gt; orders = </a:t>
            </a:r>
            <a:r>
              <a:rPr lang="en-GB" sz="2000" dirty="0" smtClean="0">
                <a:solidFill>
                  <a:srgbClr val="000000"/>
                </a:solidFill>
                <a:latin typeface="Consolas"/>
                <a:ea typeface="Times New Roman"/>
              </a:rPr>
              <a:t/>
            </a:r>
            <a:br>
              <a:rPr lang="en-GB" sz="2000" dirty="0" smtClean="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smtClean="0">
                <a:solidFill>
                  <a:srgbClr val="0000FF"/>
                </a:solidFill>
                <a:latin typeface="Consolas"/>
                <a:ea typeface="Times New Roman"/>
              </a:rPr>
              <a:t>new</a:t>
            </a:r>
            <a:r>
              <a:rPr lang="en-GB" sz="2000" dirty="0" smtClean="0">
                <a:solidFill>
                  <a:srgbClr val="000000"/>
                </a:solidFill>
                <a:latin typeface="Consolas"/>
                <a:ea typeface="Times New Roman"/>
              </a:rPr>
              <a:t> </a:t>
            </a:r>
            <a:r>
              <a:rPr lang="en-GB" sz="2000" dirty="0" err="1">
                <a:solidFill>
                  <a:srgbClr val="2B91AF"/>
                </a:solidFill>
                <a:latin typeface="Consolas"/>
                <a:ea typeface="Times New Roman"/>
              </a:rPr>
              <a:t>EntitySet</a:t>
            </a:r>
            <a:r>
              <a:rPr lang="en-GB" sz="2000" dirty="0">
                <a:solidFill>
                  <a:srgbClr val="000000"/>
                </a:solidFill>
                <a:latin typeface="Consolas"/>
                <a:ea typeface="Times New Roman"/>
              </a:rPr>
              <a:t>&lt;</a:t>
            </a:r>
            <a:r>
              <a:rPr lang="en-GB" sz="2000" dirty="0">
                <a:solidFill>
                  <a:srgbClr val="2B91AF"/>
                </a:solidFill>
                <a:latin typeface="Consolas"/>
                <a:ea typeface="Times New Roman"/>
              </a:rPr>
              <a:t>Order</a:t>
            </a:r>
            <a:r>
              <a:rPr lang="en-GB" sz="2000" dirty="0">
                <a:solidFill>
                  <a:srgbClr val="000000"/>
                </a:solidFill>
                <a:latin typeface="Consolas"/>
                <a:ea typeface="Times New Roman"/>
              </a:rPr>
              <a:t>&gt;();</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a:t>
            </a:r>
            <a:r>
              <a:rPr lang="en-GB" sz="2000" dirty="0" smtClean="0">
                <a:solidFill>
                  <a:srgbClr val="2B91AF"/>
                </a:solidFill>
                <a:latin typeface="Consolas"/>
                <a:ea typeface="Times New Roman"/>
              </a:rPr>
              <a:t>Association</a:t>
            </a:r>
            <a:r>
              <a:rPr lang="en-GB" sz="2000" dirty="0" smtClean="0">
                <a:solidFill>
                  <a:srgbClr val="000000"/>
                </a:solidFill>
                <a:latin typeface="Consolas"/>
                <a:ea typeface="Times New Roman"/>
              </a:rPr>
              <a:t>(Storage</a:t>
            </a:r>
            <a:r>
              <a:rPr lang="en-GB" sz="2000" dirty="0">
                <a:solidFill>
                  <a:srgbClr val="000000"/>
                </a:solidFill>
                <a:latin typeface="Consolas"/>
                <a:ea typeface="Times New Roman"/>
              </a:rPr>
              <a:t>=</a:t>
            </a:r>
            <a:r>
              <a:rPr lang="en-GB" sz="2000" dirty="0">
                <a:solidFill>
                  <a:srgbClr val="A31515"/>
                </a:solidFill>
                <a:latin typeface="Consolas"/>
                <a:ea typeface="Times New Roman"/>
              </a:rPr>
              <a:t>"orders"</a:t>
            </a:r>
            <a:r>
              <a:rPr lang="en-GB" sz="2000" dirty="0">
                <a:solidFill>
                  <a:srgbClr val="000000"/>
                </a:solidFill>
                <a:latin typeface="Consolas"/>
                <a:ea typeface="Times New Roman"/>
              </a:rPr>
              <a:t>, </a:t>
            </a:r>
            <a:r>
              <a:rPr lang="en-GB" sz="2000" dirty="0" smtClean="0">
                <a:solidFill>
                  <a:srgbClr val="000000"/>
                </a:solidFill>
                <a:latin typeface="Consolas"/>
                <a:ea typeface="Times New Roman"/>
              </a:rPr>
              <a:t/>
            </a:r>
            <a:br>
              <a:rPr lang="en-GB" sz="2000" dirty="0" smtClean="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err="1" smtClean="0">
                <a:solidFill>
                  <a:srgbClr val="000000"/>
                </a:solidFill>
                <a:latin typeface="Consolas"/>
                <a:ea typeface="Times New Roman"/>
              </a:rPr>
              <a:t>ThisKey</a:t>
            </a:r>
            <a:r>
              <a:rPr lang="en-GB" sz="2000" dirty="0">
                <a:solidFill>
                  <a:srgbClr val="000000"/>
                </a:solidFill>
                <a:latin typeface="Consolas"/>
                <a:ea typeface="Times New Roman"/>
              </a:rPr>
              <a:t>=</a:t>
            </a:r>
            <a:r>
              <a:rPr lang="en-GB" sz="2000" dirty="0">
                <a:solidFill>
                  <a:srgbClr val="A31515"/>
                </a:solidFill>
                <a:latin typeface="Consolas"/>
                <a:ea typeface="Times New Roman"/>
              </a:rPr>
              <a:t>"</a:t>
            </a:r>
            <a:r>
              <a:rPr lang="en-GB" sz="2000" dirty="0" err="1">
                <a:solidFill>
                  <a:srgbClr val="A31515"/>
                </a:solidFill>
                <a:latin typeface="Consolas"/>
                <a:ea typeface="Times New Roman"/>
              </a:rPr>
              <a:t>CustomerID</a:t>
            </a:r>
            <a:r>
              <a:rPr lang="en-GB" sz="2000" dirty="0">
                <a:solidFill>
                  <a:srgbClr val="A31515"/>
                </a:solidFill>
                <a:latin typeface="Consolas"/>
                <a:ea typeface="Times New Roman"/>
              </a:rPr>
              <a:t>"</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err="1" smtClean="0">
                <a:solidFill>
                  <a:srgbClr val="000000"/>
                </a:solidFill>
                <a:latin typeface="Consolas"/>
                <a:ea typeface="Times New Roman"/>
              </a:rPr>
              <a:t>OtherKey</a:t>
            </a:r>
            <a:r>
              <a:rPr lang="en-GB" sz="2000" dirty="0" smtClean="0">
                <a:solidFill>
                  <a:srgbClr val="000000"/>
                </a:solidFill>
                <a:latin typeface="Consolas"/>
                <a:ea typeface="Times New Roman"/>
              </a:rPr>
              <a:t>=</a:t>
            </a:r>
            <a:r>
              <a:rPr lang="en-GB" sz="2000" dirty="0" smtClean="0">
                <a:solidFill>
                  <a:srgbClr val="A31515"/>
                </a:solidFill>
                <a:latin typeface="Consolas"/>
                <a:ea typeface="Times New Roman"/>
              </a:rPr>
              <a:t>"</a:t>
            </a:r>
            <a:r>
              <a:rPr lang="en-GB" sz="2000" dirty="0" err="1" smtClean="0">
                <a:solidFill>
                  <a:srgbClr val="A31515"/>
                </a:solidFill>
                <a:latin typeface="Consolas"/>
                <a:ea typeface="Times New Roman"/>
              </a:rPr>
              <a:t>OrderCustomerID</a:t>
            </a:r>
            <a:r>
              <a:rPr lang="en-GB" sz="2000" dirty="0">
                <a:solidFill>
                  <a:srgbClr val="A31515"/>
                </a:solidFill>
                <a:latin typeface="Consolas"/>
                <a:ea typeface="Times New Roman"/>
              </a:rPr>
              <a:t>"</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smtClean="0">
                <a:solidFill>
                  <a:srgbClr val="0000FF"/>
                </a:solidFill>
                <a:latin typeface="Consolas"/>
                <a:ea typeface="Times New Roman"/>
              </a:rPr>
              <a:t>public</a:t>
            </a:r>
            <a:r>
              <a:rPr lang="en-GB" sz="2000" dirty="0" smtClean="0">
                <a:solidFill>
                  <a:srgbClr val="000000"/>
                </a:solidFill>
                <a:latin typeface="Consolas"/>
                <a:ea typeface="Times New Roman"/>
              </a:rPr>
              <a:t> </a:t>
            </a:r>
            <a:r>
              <a:rPr lang="en-GB" sz="2000" dirty="0" err="1">
                <a:solidFill>
                  <a:srgbClr val="2B91AF"/>
                </a:solidFill>
                <a:latin typeface="Consolas"/>
                <a:ea typeface="Times New Roman"/>
              </a:rPr>
              <a:t>EntitySet</a:t>
            </a:r>
            <a:r>
              <a:rPr lang="en-GB" sz="2000" dirty="0">
                <a:solidFill>
                  <a:srgbClr val="000000"/>
                </a:solidFill>
                <a:latin typeface="Consolas"/>
                <a:ea typeface="Times New Roman"/>
              </a:rPr>
              <a:t>&lt;</a:t>
            </a:r>
            <a:r>
              <a:rPr lang="en-GB" sz="2000" dirty="0">
                <a:solidFill>
                  <a:srgbClr val="2B91AF"/>
                </a:solidFill>
                <a:latin typeface="Consolas"/>
                <a:ea typeface="Times New Roman"/>
              </a:rPr>
              <a:t>Order</a:t>
            </a:r>
            <a:r>
              <a:rPr lang="en-GB" sz="2000" dirty="0">
                <a:solidFill>
                  <a:srgbClr val="000000"/>
                </a:solidFill>
                <a:latin typeface="Consolas"/>
                <a:ea typeface="Times New Roman"/>
              </a:rPr>
              <a:t>&gt; </a:t>
            </a:r>
            <a:r>
              <a:rPr lang="en-GB" sz="2000" dirty="0" smtClean="0">
                <a:solidFill>
                  <a:srgbClr val="000000"/>
                </a:solidFill>
                <a:latin typeface="Consolas"/>
                <a:ea typeface="Times New Roman"/>
              </a:rPr>
              <a:t>Orders {</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smtClean="0">
                <a:solidFill>
                  <a:srgbClr val="0000FF"/>
                </a:solidFill>
                <a:latin typeface="Consolas"/>
                <a:ea typeface="Times New Roman"/>
              </a:rPr>
              <a:t>    get </a:t>
            </a:r>
            <a:br>
              <a:rPr lang="en-GB" sz="2000" dirty="0" smtClean="0">
                <a:solidFill>
                  <a:srgbClr val="0000FF"/>
                </a:solidFill>
                <a:latin typeface="Consolas"/>
                <a:ea typeface="Times New Roman"/>
              </a:rPr>
            </a:br>
            <a:r>
              <a:rPr lang="en-GB" sz="2000" dirty="0" smtClean="0">
                <a:solidFill>
                  <a:srgbClr val="0000FF"/>
                </a:solidFill>
                <a:latin typeface="Consolas"/>
                <a:ea typeface="Times New Roman"/>
              </a:rPr>
              <a:t>       </a:t>
            </a:r>
            <a:r>
              <a:rPr lang="en-GB" sz="2000" dirty="0" smtClean="0">
                <a:solidFill>
                  <a:srgbClr val="000000"/>
                </a:solidFill>
                <a:latin typeface="Consolas"/>
                <a:ea typeface="Times New Roman"/>
              </a:rPr>
              <a:t>{ </a:t>
            </a:r>
            <a:r>
              <a:rPr lang="en-GB" sz="2000" dirty="0" smtClean="0">
                <a:solidFill>
                  <a:srgbClr val="0000FF"/>
                </a:solidFill>
                <a:latin typeface="Consolas"/>
                <a:ea typeface="Times New Roman"/>
              </a:rPr>
              <a:t>return</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orders</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smtClean="0">
                <a:solidFill>
                  <a:srgbClr val="0000FF"/>
                </a:solidFill>
                <a:latin typeface="Consolas"/>
                <a:ea typeface="Times New Roman"/>
              </a:rPr>
              <a:t>set </a:t>
            </a:r>
            <a:r>
              <a:rPr lang="en-GB" sz="2000" dirty="0" smtClean="0">
                <a:solidFill>
                  <a:srgbClr val="000000"/>
                </a:solidFill>
                <a:latin typeface="Consolas"/>
                <a:ea typeface="Times New Roman"/>
              </a:rPr>
              <a:t> </a:t>
            </a:r>
            <a:br>
              <a:rPr lang="en-GB" sz="2000" dirty="0" smtClean="0">
                <a:solidFill>
                  <a:srgbClr val="000000"/>
                </a:solidFill>
                <a:latin typeface="Consolas"/>
                <a:ea typeface="Times New Roman"/>
              </a:rPr>
            </a:br>
            <a:r>
              <a:rPr lang="en-GB" sz="2000" dirty="0" smtClean="0">
                <a:solidFill>
                  <a:srgbClr val="000000"/>
                </a:solidFill>
                <a:latin typeface="Consolas"/>
                <a:ea typeface="Times New Roman"/>
              </a:rPr>
              <a:t>       { orders </a:t>
            </a:r>
            <a:r>
              <a:rPr lang="en-GB" sz="2000" dirty="0">
                <a:solidFill>
                  <a:srgbClr val="000000"/>
                </a:solidFill>
                <a:latin typeface="Consolas"/>
                <a:ea typeface="Times New Roman"/>
              </a:rPr>
              <a:t>= </a:t>
            </a:r>
            <a:r>
              <a:rPr lang="en-GB" sz="2000" dirty="0">
                <a:solidFill>
                  <a:srgbClr val="0000FF"/>
                </a:solidFill>
                <a:latin typeface="Consolas"/>
                <a:ea typeface="Times New Roman"/>
              </a:rPr>
              <a:t>value</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a:t>
            </a:r>
            <a:endParaRPr lang="en-GB" sz="2000" dirty="0">
              <a:solidFill>
                <a:srgbClr val="000000"/>
              </a:solidFill>
              <a:latin typeface="Consolas" pitchFamily="49" charset="0"/>
              <a:cs typeface="Consolas" pitchFamily="49" charset="0"/>
            </a:endParaRPr>
          </a:p>
        </p:txBody>
      </p:sp>
      <p:sp>
        <p:nvSpPr>
          <p:cNvPr id="6" name="Rectangle 5"/>
          <p:cNvSpPr/>
          <p:nvPr/>
        </p:nvSpPr>
        <p:spPr bwMode="auto">
          <a:xfrm>
            <a:off x="2346316" y="2256225"/>
            <a:ext cx="2835284" cy="312804"/>
          </a:xfrm>
          <a:prstGeom prst="rect">
            <a:avLst/>
          </a:prstGeom>
          <a:solidFill>
            <a:schemeClr val="accent4">
              <a:alpha val="3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200" spc="-150" dirty="0" smtClean="0">
              <a:gradFill>
                <a:gsLst>
                  <a:gs pos="0">
                    <a:srgbClr val="FFFFFF"/>
                  </a:gs>
                  <a:gs pos="100000">
                    <a:srgbClr val="FFFFFF"/>
                  </a:gs>
                </a:gsLst>
                <a:lin ang="5400000" scaled="0"/>
              </a:gradFill>
              <a:latin typeface="Segoe Light" pitchFamily="34" charset="0"/>
            </a:endParaRPr>
          </a:p>
        </p:txBody>
      </p:sp>
    </p:spTree>
    <p:extLst>
      <p:ext uri="{BB962C8B-B14F-4D97-AF65-F5344CB8AC3E}">
        <p14:creationId xmlns:p14="http://schemas.microsoft.com/office/powerpoint/2010/main" val="1298709001"/>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Атрибут </a:t>
            </a:r>
            <a:r>
              <a:rPr lang="en-US" dirty="0"/>
              <a:t>Association</a:t>
            </a:r>
            <a:endParaRPr lang="en-GB" dirty="0"/>
          </a:p>
        </p:txBody>
      </p:sp>
      <p:sp>
        <p:nvSpPr>
          <p:cNvPr id="3" name="Content Placeholder 2"/>
          <p:cNvSpPr>
            <a:spLocks noGrp="1"/>
          </p:cNvSpPr>
          <p:nvPr>
            <p:ph idx="1"/>
          </p:nvPr>
        </p:nvSpPr>
        <p:spPr>
          <a:xfrm>
            <a:off x="192918" y="5220000"/>
            <a:ext cx="8621486" cy="1021143"/>
          </a:xfrm>
        </p:spPr>
        <p:txBody>
          <a:bodyPr/>
          <a:lstStyle/>
          <a:p>
            <a:r>
              <a:rPr lang="ru-RU" dirty="0" smtClean="0"/>
              <a:t>Столбец</a:t>
            </a:r>
            <a:r>
              <a:rPr lang="en-GB" dirty="0" smtClean="0"/>
              <a:t> </a:t>
            </a:r>
            <a:r>
              <a:rPr lang="en-GB" dirty="0" err="1" smtClean="0">
                <a:latin typeface="Consolas" pitchFamily="49" charset="0"/>
                <a:cs typeface="Consolas" pitchFamily="49" charset="0"/>
              </a:rPr>
              <a:t>OrderCustomerID</a:t>
            </a:r>
            <a:r>
              <a:rPr lang="en-GB" dirty="0" smtClean="0"/>
              <a:t> </a:t>
            </a:r>
            <a:r>
              <a:rPr lang="ru-RU" dirty="0" smtClean="0"/>
              <a:t>таблицы </a:t>
            </a:r>
            <a:r>
              <a:rPr lang="en-GB" dirty="0" smtClean="0">
                <a:latin typeface="Consolas" pitchFamily="49" charset="0"/>
                <a:cs typeface="Consolas" pitchFamily="49" charset="0"/>
              </a:rPr>
              <a:t>Orders</a:t>
            </a:r>
            <a:r>
              <a:rPr lang="en-GB" dirty="0" smtClean="0"/>
              <a:t> </a:t>
            </a:r>
            <a:r>
              <a:rPr lang="ru-RU" dirty="0" smtClean="0"/>
              <a:t>определяет клиента, связанного с заказом</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72</a:t>
            </a:fld>
            <a:endParaRPr lang="en-US" dirty="0"/>
          </a:p>
        </p:txBody>
      </p:sp>
      <p:sp>
        <p:nvSpPr>
          <p:cNvPr id="7" name="Rectangle 4"/>
          <p:cNvSpPr>
            <a:spLocks noChangeArrowheads="1"/>
          </p:cNvSpPr>
          <p:nvPr/>
        </p:nvSpPr>
        <p:spPr bwMode="invGray">
          <a:xfrm>
            <a:off x="494253" y="1146629"/>
            <a:ext cx="8105775" cy="3875314"/>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pPr>
              <a:spcBef>
                <a:spcPts val="575"/>
              </a:spcBef>
              <a:spcAft>
                <a:spcPts val="0"/>
              </a:spcAft>
              <a:tabLst>
                <a:tab pos="2430780" algn="l"/>
                <a:tab pos="2790825" algn="l"/>
              </a:tabLst>
            </a:pPr>
            <a:r>
              <a:rPr lang="en-GB" sz="2000" dirty="0" smtClean="0">
                <a:solidFill>
                  <a:srgbClr val="0000FF"/>
                </a:solidFill>
                <a:latin typeface="Consolas"/>
                <a:ea typeface="Times New Roman"/>
              </a:rPr>
              <a:t>private</a:t>
            </a:r>
            <a:r>
              <a:rPr lang="en-GB" sz="2000" dirty="0" smtClean="0">
                <a:solidFill>
                  <a:srgbClr val="000000"/>
                </a:solidFill>
                <a:latin typeface="Consolas"/>
                <a:ea typeface="Times New Roman"/>
              </a:rPr>
              <a:t> </a:t>
            </a:r>
            <a:r>
              <a:rPr lang="en-GB" sz="2000" dirty="0" err="1">
                <a:solidFill>
                  <a:srgbClr val="2B91AF"/>
                </a:solidFill>
                <a:latin typeface="Consolas"/>
                <a:ea typeface="Times New Roman"/>
              </a:rPr>
              <a:t>EntitySet</a:t>
            </a:r>
            <a:r>
              <a:rPr lang="en-GB" sz="2000" dirty="0">
                <a:solidFill>
                  <a:srgbClr val="000000"/>
                </a:solidFill>
                <a:latin typeface="Consolas"/>
                <a:ea typeface="Times New Roman"/>
              </a:rPr>
              <a:t>&lt;</a:t>
            </a:r>
            <a:r>
              <a:rPr lang="en-GB" sz="2000" dirty="0">
                <a:solidFill>
                  <a:srgbClr val="2B91AF"/>
                </a:solidFill>
                <a:latin typeface="Consolas"/>
                <a:ea typeface="Times New Roman"/>
              </a:rPr>
              <a:t>Order</a:t>
            </a:r>
            <a:r>
              <a:rPr lang="en-GB" sz="2000" dirty="0">
                <a:solidFill>
                  <a:srgbClr val="000000"/>
                </a:solidFill>
                <a:latin typeface="Consolas"/>
                <a:ea typeface="Times New Roman"/>
              </a:rPr>
              <a:t>&gt; orders = </a:t>
            </a:r>
            <a:r>
              <a:rPr lang="en-GB" sz="2000" dirty="0" smtClean="0">
                <a:solidFill>
                  <a:srgbClr val="000000"/>
                </a:solidFill>
                <a:latin typeface="Consolas"/>
                <a:ea typeface="Times New Roman"/>
              </a:rPr>
              <a:t/>
            </a:r>
            <a:br>
              <a:rPr lang="en-GB" sz="2000" dirty="0" smtClean="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smtClean="0">
                <a:solidFill>
                  <a:srgbClr val="0000FF"/>
                </a:solidFill>
                <a:latin typeface="Consolas"/>
                <a:ea typeface="Times New Roman"/>
              </a:rPr>
              <a:t>new</a:t>
            </a:r>
            <a:r>
              <a:rPr lang="en-GB" sz="2000" dirty="0" smtClean="0">
                <a:solidFill>
                  <a:srgbClr val="000000"/>
                </a:solidFill>
                <a:latin typeface="Consolas"/>
                <a:ea typeface="Times New Roman"/>
              </a:rPr>
              <a:t> </a:t>
            </a:r>
            <a:r>
              <a:rPr lang="en-GB" sz="2000" dirty="0" err="1">
                <a:solidFill>
                  <a:srgbClr val="2B91AF"/>
                </a:solidFill>
                <a:latin typeface="Consolas"/>
                <a:ea typeface="Times New Roman"/>
              </a:rPr>
              <a:t>EntitySet</a:t>
            </a:r>
            <a:r>
              <a:rPr lang="en-GB" sz="2000" dirty="0">
                <a:solidFill>
                  <a:srgbClr val="000000"/>
                </a:solidFill>
                <a:latin typeface="Consolas"/>
                <a:ea typeface="Times New Roman"/>
              </a:rPr>
              <a:t>&lt;</a:t>
            </a:r>
            <a:r>
              <a:rPr lang="en-GB" sz="2000" dirty="0">
                <a:solidFill>
                  <a:srgbClr val="2B91AF"/>
                </a:solidFill>
                <a:latin typeface="Consolas"/>
                <a:ea typeface="Times New Roman"/>
              </a:rPr>
              <a:t>Order</a:t>
            </a:r>
            <a:r>
              <a:rPr lang="en-GB" sz="2000" dirty="0">
                <a:solidFill>
                  <a:srgbClr val="000000"/>
                </a:solidFill>
                <a:latin typeface="Consolas"/>
                <a:ea typeface="Times New Roman"/>
              </a:rPr>
              <a:t>&gt;();</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a:t>
            </a:r>
            <a:r>
              <a:rPr lang="en-GB" sz="2000" dirty="0" smtClean="0">
                <a:solidFill>
                  <a:srgbClr val="2B91AF"/>
                </a:solidFill>
                <a:latin typeface="Consolas"/>
                <a:ea typeface="Times New Roman"/>
              </a:rPr>
              <a:t>Association</a:t>
            </a:r>
            <a:r>
              <a:rPr lang="en-GB" sz="2000" dirty="0" smtClean="0">
                <a:solidFill>
                  <a:srgbClr val="000000"/>
                </a:solidFill>
                <a:latin typeface="Consolas"/>
                <a:ea typeface="Times New Roman"/>
              </a:rPr>
              <a:t>(Storage</a:t>
            </a:r>
            <a:r>
              <a:rPr lang="en-GB" sz="2000" dirty="0">
                <a:solidFill>
                  <a:srgbClr val="000000"/>
                </a:solidFill>
                <a:latin typeface="Consolas"/>
                <a:ea typeface="Times New Roman"/>
              </a:rPr>
              <a:t>=</a:t>
            </a:r>
            <a:r>
              <a:rPr lang="en-GB" sz="2000" dirty="0">
                <a:solidFill>
                  <a:srgbClr val="A31515"/>
                </a:solidFill>
                <a:latin typeface="Consolas"/>
                <a:ea typeface="Times New Roman"/>
              </a:rPr>
              <a:t>"orders"</a:t>
            </a:r>
            <a:r>
              <a:rPr lang="en-GB" sz="2000" dirty="0">
                <a:solidFill>
                  <a:srgbClr val="000000"/>
                </a:solidFill>
                <a:latin typeface="Consolas"/>
                <a:ea typeface="Times New Roman"/>
              </a:rPr>
              <a:t>, </a:t>
            </a:r>
            <a:r>
              <a:rPr lang="en-GB" sz="2000" dirty="0" smtClean="0">
                <a:solidFill>
                  <a:srgbClr val="000000"/>
                </a:solidFill>
                <a:latin typeface="Consolas"/>
                <a:ea typeface="Times New Roman"/>
              </a:rPr>
              <a:t/>
            </a:r>
            <a:br>
              <a:rPr lang="en-GB" sz="2000" dirty="0" smtClean="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err="1" smtClean="0">
                <a:solidFill>
                  <a:srgbClr val="000000"/>
                </a:solidFill>
                <a:latin typeface="Consolas"/>
                <a:ea typeface="Times New Roman"/>
              </a:rPr>
              <a:t>ThisKey</a:t>
            </a:r>
            <a:r>
              <a:rPr lang="en-GB" sz="2000" dirty="0">
                <a:solidFill>
                  <a:srgbClr val="000000"/>
                </a:solidFill>
                <a:latin typeface="Consolas"/>
                <a:ea typeface="Times New Roman"/>
              </a:rPr>
              <a:t>=</a:t>
            </a:r>
            <a:r>
              <a:rPr lang="en-GB" sz="2000" dirty="0">
                <a:solidFill>
                  <a:srgbClr val="A31515"/>
                </a:solidFill>
                <a:latin typeface="Consolas"/>
                <a:ea typeface="Times New Roman"/>
              </a:rPr>
              <a:t>"</a:t>
            </a:r>
            <a:r>
              <a:rPr lang="en-GB" sz="2000" dirty="0" err="1">
                <a:solidFill>
                  <a:srgbClr val="A31515"/>
                </a:solidFill>
                <a:latin typeface="Consolas"/>
                <a:ea typeface="Times New Roman"/>
              </a:rPr>
              <a:t>CustomerID</a:t>
            </a:r>
            <a:r>
              <a:rPr lang="en-GB" sz="2000" dirty="0">
                <a:solidFill>
                  <a:srgbClr val="A31515"/>
                </a:solidFill>
                <a:latin typeface="Consolas"/>
                <a:ea typeface="Times New Roman"/>
              </a:rPr>
              <a:t>"</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err="1" smtClean="0">
                <a:solidFill>
                  <a:srgbClr val="000000"/>
                </a:solidFill>
                <a:latin typeface="Consolas"/>
                <a:ea typeface="Times New Roman"/>
              </a:rPr>
              <a:t>OtherKey</a:t>
            </a:r>
            <a:r>
              <a:rPr lang="en-GB" sz="2000" dirty="0" smtClean="0">
                <a:solidFill>
                  <a:srgbClr val="000000"/>
                </a:solidFill>
                <a:latin typeface="Consolas"/>
                <a:ea typeface="Times New Roman"/>
              </a:rPr>
              <a:t>=</a:t>
            </a:r>
            <a:r>
              <a:rPr lang="en-GB" sz="2000" dirty="0" smtClean="0">
                <a:solidFill>
                  <a:srgbClr val="A31515"/>
                </a:solidFill>
                <a:latin typeface="Consolas"/>
                <a:ea typeface="Times New Roman"/>
              </a:rPr>
              <a:t>"</a:t>
            </a:r>
            <a:r>
              <a:rPr lang="en-GB" sz="2000" dirty="0" err="1" smtClean="0">
                <a:solidFill>
                  <a:srgbClr val="A31515"/>
                </a:solidFill>
                <a:latin typeface="Consolas"/>
                <a:ea typeface="Times New Roman"/>
              </a:rPr>
              <a:t>OrderCustomerID</a:t>
            </a:r>
            <a:r>
              <a:rPr lang="en-GB" sz="2000" dirty="0">
                <a:solidFill>
                  <a:srgbClr val="A31515"/>
                </a:solidFill>
                <a:latin typeface="Consolas"/>
                <a:ea typeface="Times New Roman"/>
              </a:rPr>
              <a:t>"</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smtClean="0">
                <a:solidFill>
                  <a:srgbClr val="0000FF"/>
                </a:solidFill>
                <a:latin typeface="Consolas"/>
                <a:ea typeface="Times New Roman"/>
              </a:rPr>
              <a:t>public</a:t>
            </a:r>
            <a:r>
              <a:rPr lang="en-GB" sz="2000" dirty="0" smtClean="0">
                <a:solidFill>
                  <a:srgbClr val="000000"/>
                </a:solidFill>
                <a:latin typeface="Consolas"/>
                <a:ea typeface="Times New Roman"/>
              </a:rPr>
              <a:t> </a:t>
            </a:r>
            <a:r>
              <a:rPr lang="en-GB" sz="2000" dirty="0" err="1">
                <a:solidFill>
                  <a:srgbClr val="2B91AF"/>
                </a:solidFill>
                <a:latin typeface="Consolas"/>
                <a:ea typeface="Times New Roman"/>
              </a:rPr>
              <a:t>EntitySet</a:t>
            </a:r>
            <a:r>
              <a:rPr lang="en-GB" sz="2000" dirty="0">
                <a:solidFill>
                  <a:srgbClr val="000000"/>
                </a:solidFill>
                <a:latin typeface="Consolas"/>
                <a:ea typeface="Times New Roman"/>
              </a:rPr>
              <a:t>&lt;</a:t>
            </a:r>
            <a:r>
              <a:rPr lang="en-GB" sz="2000" dirty="0">
                <a:solidFill>
                  <a:srgbClr val="2B91AF"/>
                </a:solidFill>
                <a:latin typeface="Consolas"/>
                <a:ea typeface="Times New Roman"/>
              </a:rPr>
              <a:t>Order</a:t>
            </a:r>
            <a:r>
              <a:rPr lang="en-GB" sz="2000" dirty="0">
                <a:solidFill>
                  <a:srgbClr val="000000"/>
                </a:solidFill>
                <a:latin typeface="Consolas"/>
                <a:ea typeface="Times New Roman"/>
              </a:rPr>
              <a:t>&gt; </a:t>
            </a:r>
            <a:r>
              <a:rPr lang="en-GB" sz="2000" dirty="0" smtClean="0">
                <a:solidFill>
                  <a:srgbClr val="000000"/>
                </a:solidFill>
                <a:latin typeface="Consolas"/>
                <a:ea typeface="Times New Roman"/>
              </a:rPr>
              <a:t>Orders {</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smtClean="0">
                <a:solidFill>
                  <a:srgbClr val="0000FF"/>
                </a:solidFill>
                <a:latin typeface="Consolas"/>
                <a:ea typeface="Times New Roman"/>
              </a:rPr>
              <a:t>    get </a:t>
            </a:r>
            <a:br>
              <a:rPr lang="en-GB" sz="2000" dirty="0" smtClean="0">
                <a:solidFill>
                  <a:srgbClr val="0000FF"/>
                </a:solidFill>
                <a:latin typeface="Consolas"/>
                <a:ea typeface="Times New Roman"/>
              </a:rPr>
            </a:br>
            <a:r>
              <a:rPr lang="en-GB" sz="2000" dirty="0" smtClean="0">
                <a:solidFill>
                  <a:srgbClr val="0000FF"/>
                </a:solidFill>
                <a:latin typeface="Consolas"/>
                <a:ea typeface="Times New Roman"/>
              </a:rPr>
              <a:t>       </a:t>
            </a:r>
            <a:r>
              <a:rPr lang="en-GB" sz="2000" dirty="0" smtClean="0">
                <a:solidFill>
                  <a:srgbClr val="000000"/>
                </a:solidFill>
                <a:latin typeface="Consolas"/>
                <a:ea typeface="Times New Roman"/>
              </a:rPr>
              <a:t>{ </a:t>
            </a:r>
            <a:r>
              <a:rPr lang="en-GB" sz="2000" dirty="0" smtClean="0">
                <a:solidFill>
                  <a:srgbClr val="0000FF"/>
                </a:solidFill>
                <a:latin typeface="Consolas"/>
                <a:ea typeface="Times New Roman"/>
              </a:rPr>
              <a:t>return</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orders</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smtClean="0">
                <a:solidFill>
                  <a:srgbClr val="0000FF"/>
                </a:solidFill>
                <a:latin typeface="Consolas"/>
                <a:ea typeface="Times New Roman"/>
              </a:rPr>
              <a:t>set </a:t>
            </a:r>
            <a:r>
              <a:rPr lang="en-GB" sz="2000" dirty="0" smtClean="0">
                <a:solidFill>
                  <a:srgbClr val="000000"/>
                </a:solidFill>
                <a:latin typeface="Consolas"/>
                <a:ea typeface="Times New Roman"/>
              </a:rPr>
              <a:t> </a:t>
            </a:r>
            <a:br>
              <a:rPr lang="en-GB" sz="2000" dirty="0" smtClean="0">
                <a:solidFill>
                  <a:srgbClr val="000000"/>
                </a:solidFill>
                <a:latin typeface="Consolas"/>
                <a:ea typeface="Times New Roman"/>
              </a:rPr>
            </a:br>
            <a:r>
              <a:rPr lang="en-GB" sz="2000" dirty="0" smtClean="0">
                <a:solidFill>
                  <a:srgbClr val="000000"/>
                </a:solidFill>
                <a:latin typeface="Consolas"/>
                <a:ea typeface="Times New Roman"/>
              </a:rPr>
              <a:t>       { orders </a:t>
            </a:r>
            <a:r>
              <a:rPr lang="en-GB" sz="2000" dirty="0">
                <a:solidFill>
                  <a:srgbClr val="000000"/>
                </a:solidFill>
                <a:latin typeface="Consolas"/>
                <a:ea typeface="Times New Roman"/>
              </a:rPr>
              <a:t>= </a:t>
            </a:r>
            <a:r>
              <a:rPr lang="en-GB" sz="2000" dirty="0">
                <a:solidFill>
                  <a:srgbClr val="0000FF"/>
                </a:solidFill>
                <a:latin typeface="Consolas"/>
                <a:ea typeface="Times New Roman"/>
              </a:rPr>
              <a:t>value</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a:t>
            </a:r>
            <a:endParaRPr lang="en-GB" sz="2000" dirty="0">
              <a:solidFill>
                <a:srgbClr val="000000"/>
              </a:solidFill>
              <a:latin typeface="Consolas" pitchFamily="49" charset="0"/>
              <a:cs typeface="Consolas" pitchFamily="49" charset="0"/>
            </a:endParaRPr>
          </a:p>
        </p:txBody>
      </p:sp>
      <p:sp>
        <p:nvSpPr>
          <p:cNvPr id="6" name="Rectangle 5"/>
          <p:cNvSpPr/>
          <p:nvPr/>
        </p:nvSpPr>
        <p:spPr bwMode="auto">
          <a:xfrm>
            <a:off x="2336801" y="2567026"/>
            <a:ext cx="3657600" cy="321317"/>
          </a:xfrm>
          <a:prstGeom prst="rect">
            <a:avLst/>
          </a:prstGeom>
          <a:solidFill>
            <a:schemeClr val="accent4">
              <a:alpha val="3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200" spc="-150" dirty="0" smtClean="0">
              <a:gradFill>
                <a:gsLst>
                  <a:gs pos="0">
                    <a:srgbClr val="FFFFFF"/>
                  </a:gs>
                  <a:gs pos="100000">
                    <a:srgbClr val="FFFFFF"/>
                  </a:gs>
                </a:gsLst>
                <a:lin ang="5400000" scaled="0"/>
              </a:gradFill>
              <a:latin typeface="Segoe Light" pitchFamily="34" charset="0"/>
            </a:endParaRPr>
          </a:p>
        </p:txBody>
      </p:sp>
    </p:spTree>
    <p:extLst>
      <p:ext uri="{BB962C8B-B14F-4D97-AF65-F5344CB8AC3E}">
        <p14:creationId xmlns:p14="http://schemas.microsoft.com/office/powerpoint/2010/main" val="350714264"/>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smtClean="0"/>
              <a:t>Настройка связанных классов</a:t>
            </a:r>
            <a:endParaRPr lang="en-GB" dirty="0"/>
          </a:p>
        </p:txBody>
      </p:sp>
      <p:sp>
        <p:nvSpPr>
          <p:cNvPr id="3" name="Content Placeholder 2"/>
          <p:cNvSpPr>
            <a:spLocks noGrp="1"/>
          </p:cNvSpPr>
          <p:nvPr>
            <p:ph idx="1"/>
          </p:nvPr>
        </p:nvSpPr>
        <p:spPr>
          <a:xfrm>
            <a:off x="380770" y="3610303"/>
            <a:ext cx="8363938" cy="2603790"/>
          </a:xfrm>
        </p:spPr>
        <p:txBody>
          <a:bodyPr/>
          <a:lstStyle/>
          <a:p>
            <a:r>
              <a:rPr lang="ru-RU" dirty="0" smtClean="0"/>
              <a:t>Теперь клиент может быть связан</a:t>
            </a:r>
            <a:r>
              <a:rPr lang="en-US" dirty="0" smtClean="0"/>
              <a:t/>
            </a:r>
            <a:br>
              <a:rPr lang="en-US" dirty="0" smtClean="0"/>
            </a:br>
            <a:r>
              <a:rPr lang="ru-RU" dirty="0" smtClean="0"/>
              <a:t>с несколькими заказами</a:t>
            </a:r>
            <a:endParaRPr lang="en-GB" dirty="0" smtClean="0"/>
          </a:p>
          <a:p>
            <a:r>
              <a:rPr lang="ru-RU" dirty="0" smtClean="0"/>
              <a:t>Чтобы ассоциация работала, необходимо связать ссылку на класс </a:t>
            </a:r>
            <a:r>
              <a:rPr lang="en-US" dirty="0" smtClean="0">
                <a:latin typeface="Consolas" pitchFamily="49" charset="0"/>
                <a:cs typeface="Consolas" pitchFamily="49" charset="0"/>
              </a:rPr>
              <a:t>Customer</a:t>
            </a:r>
            <a:r>
              <a:rPr lang="en-US" dirty="0" smtClean="0"/>
              <a:t/>
            </a:r>
            <a:br>
              <a:rPr lang="en-US" dirty="0" smtClean="0"/>
            </a:br>
            <a:r>
              <a:rPr lang="ru-RU" dirty="0" smtClean="0"/>
              <a:t>с классом </a:t>
            </a:r>
            <a:r>
              <a:rPr lang="en-US" dirty="0" smtClean="0">
                <a:latin typeface="Consolas" pitchFamily="49" charset="0"/>
                <a:cs typeface="Consolas" pitchFamily="49" charset="0"/>
              </a:rPr>
              <a:t>Order</a:t>
            </a:r>
            <a:endParaRPr lang="en-GB" dirty="0">
              <a:latin typeface="Consolas" pitchFamily="49" charset="0"/>
              <a:cs typeface="Consolas" pitchFamily="49" charset="0"/>
            </a:endParaRPr>
          </a:p>
        </p:txBody>
      </p:sp>
      <p:sp>
        <p:nvSpPr>
          <p:cNvPr id="4" name="Slide Number Placeholder 3"/>
          <p:cNvSpPr>
            <a:spLocks noGrp="1"/>
          </p:cNvSpPr>
          <p:nvPr>
            <p:ph type="sldNum" sz="quarter" idx="10"/>
          </p:nvPr>
        </p:nvSpPr>
        <p:spPr/>
        <p:txBody>
          <a:bodyPr/>
          <a:lstStyle/>
          <a:p>
            <a:fld id="{271031BA-9959-4FE2-909F-37D65262A7B4}" type="slidenum">
              <a:rPr lang="en-US" smtClean="0"/>
              <a:pPr/>
              <a:t>73</a:t>
            </a:fld>
            <a:endParaRPr lang="en-US" dirty="0"/>
          </a:p>
        </p:txBody>
      </p:sp>
      <p:sp>
        <p:nvSpPr>
          <p:cNvPr id="5" name="Rectangle 4"/>
          <p:cNvSpPr/>
          <p:nvPr/>
        </p:nvSpPr>
        <p:spPr bwMode="auto">
          <a:xfrm>
            <a:off x="725213" y="2319499"/>
            <a:ext cx="2033751" cy="882869"/>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200" spc="-150" dirty="0" smtClean="0">
                <a:gradFill>
                  <a:gsLst>
                    <a:gs pos="0">
                      <a:srgbClr val="FFFFFF"/>
                    </a:gs>
                    <a:gs pos="100000">
                      <a:srgbClr val="FFFFFF"/>
                    </a:gs>
                  </a:gsLst>
                  <a:lin ang="5400000" scaled="0"/>
                </a:gradFill>
                <a:latin typeface="Segoe Light" pitchFamily="34" charset="0"/>
              </a:rPr>
              <a:t>Customer</a:t>
            </a:r>
          </a:p>
        </p:txBody>
      </p:sp>
      <p:sp>
        <p:nvSpPr>
          <p:cNvPr id="6" name="Rectangle 5"/>
          <p:cNvSpPr/>
          <p:nvPr/>
        </p:nvSpPr>
        <p:spPr bwMode="auto">
          <a:xfrm>
            <a:off x="5502165" y="1623848"/>
            <a:ext cx="1891862" cy="851338"/>
          </a:xfrm>
          <a:prstGeom prst="rect">
            <a:avLst/>
          </a:prstGeom>
          <a:solidFill>
            <a:schemeClr val="accent1"/>
          </a:solidFill>
          <a:ln>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200" spc="-150" dirty="0" smtClean="0">
                <a:gradFill>
                  <a:gsLst>
                    <a:gs pos="0">
                      <a:srgbClr val="FFFFFF"/>
                    </a:gs>
                    <a:gs pos="100000">
                      <a:srgbClr val="FFFFFF"/>
                    </a:gs>
                  </a:gsLst>
                  <a:lin ang="5400000" scaled="0"/>
                </a:gradFill>
                <a:latin typeface="Segoe Light" pitchFamily="34" charset="0"/>
              </a:rPr>
              <a:t>Order</a:t>
            </a:r>
          </a:p>
        </p:txBody>
      </p:sp>
      <p:sp>
        <p:nvSpPr>
          <p:cNvPr id="7" name="Rectangle 6"/>
          <p:cNvSpPr/>
          <p:nvPr/>
        </p:nvSpPr>
        <p:spPr bwMode="auto">
          <a:xfrm>
            <a:off x="5722882" y="1939157"/>
            <a:ext cx="1891862" cy="851338"/>
          </a:xfrm>
          <a:prstGeom prst="rect">
            <a:avLst/>
          </a:prstGeom>
          <a:solidFill>
            <a:schemeClr val="accent1"/>
          </a:solidFill>
          <a:ln>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200" spc="-150" dirty="0" smtClean="0">
                <a:gradFill>
                  <a:gsLst>
                    <a:gs pos="0">
                      <a:srgbClr val="FFFFFF"/>
                    </a:gs>
                    <a:gs pos="100000">
                      <a:srgbClr val="FFFFFF"/>
                    </a:gs>
                  </a:gsLst>
                  <a:lin ang="5400000" scaled="0"/>
                </a:gradFill>
                <a:latin typeface="Segoe Light" pitchFamily="34" charset="0"/>
              </a:rPr>
              <a:t>Order</a:t>
            </a:r>
          </a:p>
        </p:txBody>
      </p:sp>
      <p:sp>
        <p:nvSpPr>
          <p:cNvPr id="8" name="Rectangle 7"/>
          <p:cNvSpPr/>
          <p:nvPr/>
        </p:nvSpPr>
        <p:spPr bwMode="auto">
          <a:xfrm>
            <a:off x="5912068" y="2270233"/>
            <a:ext cx="1891862" cy="851338"/>
          </a:xfrm>
          <a:prstGeom prst="rect">
            <a:avLst/>
          </a:prstGeom>
          <a:solidFill>
            <a:schemeClr val="accent1"/>
          </a:solidFill>
          <a:ln>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200" spc="-150" dirty="0" smtClean="0">
                <a:gradFill>
                  <a:gsLst>
                    <a:gs pos="0">
                      <a:srgbClr val="FFFFFF"/>
                    </a:gs>
                    <a:gs pos="100000">
                      <a:srgbClr val="FFFFFF"/>
                    </a:gs>
                  </a:gsLst>
                  <a:lin ang="5400000" scaled="0"/>
                </a:gradFill>
                <a:latin typeface="Segoe Light" pitchFamily="34" charset="0"/>
              </a:rPr>
              <a:t>Order</a:t>
            </a:r>
          </a:p>
        </p:txBody>
      </p:sp>
      <p:sp>
        <p:nvSpPr>
          <p:cNvPr id="9" name="Rectangle 8"/>
          <p:cNvSpPr/>
          <p:nvPr/>
        </p:nvSpPr>
        <p:spPr bwMode="auto">
          <a:xfrm>
            <a:off x="6117020" y="2475186"/>
            <a:ext cx="1891862" cy="851338"/>
          </a:xfrm>
          <a:prstGeom prst="rect">
            <a:avLst/>
          </a:prstGeom>
          <a:solidFill>
            <a:schemeClr val="accent1"/>
          </a:solidFill>
          <a:ln>
            <a:solidFill>
              <a:schemeClr val="tx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200" spc="-150" dirty="0" smtClean="0">
                <a:gradFill>
                  <a:gsLst>
                    <a:gs pos="0">
                      <a:srgbClr val="FFFFFF"/>
                    </a:gs>
                    <a:gs pos="100000">
                      <a:srgbClr val="FFFFFF"/>
                    </a:gs>
                  </a:gsLst>
                  <a:lin ang="5400000" scaled="0"/>
                </a:gradFill>
                <a:latin typeface="Segoe Light" pitchFamily="34" charset="0"/>
              </a:rPr>
              <a:t>Order</a:t>
            </a:r>
          </a:p>
        </p:txBody>
      </p:sp>
      <p:cxnSp>
        <p:nvCxnSpPr>
          <p:cNvPr id="11" name="Straight Arrow Connector 10"/>
          <p:cNvCxnSpPr>
            <a:stCxn id="5" idx="3"/>
            <a:endCxn id="6" idx="1"/>
          </p:cNvCxnSpPr>
          <p:nvPr/>
        </p:nvCxnSpPr>
        <p:spPr>
          <a:xfrm flipV="1">
            <a:off x="2758964" y="2049517"/>
            <a:ext cx="2743201" cy="711417"/>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3"/>
            <a:endCxn id="7" idx="1"/>
          </p:cNvCxnSpPr>
          <p:nvPr/>
        </p:nvCxnSpPr>
        <p:spPr>
          <a:xfrm flipV="1">
            <a:off x="2758964" y="2364826"/>
            <a:ext cx="2963918" cy="396108"/>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3"/>
            <a:endCxn id="8" idx="1"/>
          </p:cNvCxnSpPr>
          <p:nvPr/>
        </p:nvCxnSpPr>
        <p:spPr>
          <a:xfrm flipV="1">
            <a:off x="2758964" y="2695902"/>
            <a:ext cx="3153104" cy="65032"/>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5" idx="3"/>
            <a:endCxn id="9" idx="1"/>
          </p:cNvCxnSpPr>
          <p:nvPr/>
        </p:nvCxnSpPr>
        <p:spPr>
          <a:xfrm>
            <a:off x="2758964" y="2760934"/>
            <a:ext cx="3358056" cy="139921"/>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4857282"/>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Хранение ссылок</a:t>
            </a:r>
            <a:endParaRPr lang="en-GB" dirty="0"/>
          </a:p>
        </p:txBody>
      </p:sp>
      <p:sp>
        <p:nvSpPr>
          <p:cNvPr id="3" name="Content Placeholder 2"/>
          <p:cNvSpPr>
            <a:spLocks noGrp="1"/>
          </p:cNvSpPr>
          <p:nvPr>
            <p:ph idx="1"/>
          </p:nvPr>
        </p:nvSpPr>
        <p:spPr>
          <a:xfrm>
            <a:off x="380770" y="3463912"/>
            <a:ext cx="8363938" cy="2603790"/>
          </a:xfrm>
        </p:spPr>
        <p:txBody>
          <a:bodyPr/>
          <a:lstStyle/>
          <a:p>
            <a:r>
              <a:rPr lang="ru-RU" dirty="0" smtClean="0"/>
              <a:t>В таблице</a:t>
            </a:r>
            <a:r>
              <a:rPr lang="en-GB" dirty="0" smtClean="0"/>
              <a:t> </a:t>
            </a:r>
            <a:r>
              <a:rPr lang="en-GB" dirty="0" smtClean="0">
                <a:latin typeface="Consolas" pitchFamily="49" charset="0"/>
                <a:cs typeface="Consolas" pitchFamily="49" charset="0"/>
              </a:rPr>
              <a:t>Orders</a:t>
            </a:r>
            <a:r>
              <a:rPr lang="en-GB" dirty="0" smtClean="0"/>
              <a:t> </a:t>
            </a:r>
            <a:r>
              <a:rPr lang="ru-RU" dirty="0" smtClean="0"/>
              <a:t>должен быть столбец, который определяет клиента, связанного</a:t>
            </a:r>
            <a:br>
              <a:rPr lang="ru-RU" dirty="0" smtClean="0"/>
            </a:br>
            <a:r>
              <a:rPr lang="ru-RU" dirty="0" smtClean="0"/>
              <a:t>с заказом</a:t>
            </a:r>
            <a:endParaRPr lang="en-GB" dirty="0" smtClean="0"/>
          </a:p>
          <a:p>
            <a:r>
              <a:rPr lang="ru-RU" dirty="0" smtClean="0"/>
              <a:t>В базе данных должна поддерживаться ссылочная целостность</a:t>
            </a:r>
          </a:p>
        </p:txBody>
      </p:sp>
      <p:sp>
        <p:nvSpPr>
          <p:cNvPr id="4" name="Slide Number Placeholder 3"/>
          <p:cNvSpPr>
            <a:spLocks noGrp="1"/>
          </p:cNvSpPr>
          <p:nvPr>
            <p:ph type="sldNum" sz="quarter" idx="10"/>
          </p:nvPr>
        </p:nvSpPr>
        <p:spPr/>
        <p:txBody>
          <a:bodyPr/>
          <a:lstStyle/>
          <a:p>
            <a:fld id="{271031BA-9959-4FE2-909F-37D65262A7B4}" type="slidenum">
              <a:rPr lang="en-US" smtClean="0"/>
              <a:pPr/>
              <a:t>74</a:t>
            </a:fld>
            <a:endParaRPr lang="en-US" dirty="0"/>
          </a:p>
        </p:txBody>
      </p:sp>
      <p:sp>
        <p:nvSpPr>
          <p:cNvPr id="5" name="Rectangle 4"/>
          <p:cNvSpPr>
            <a:spLocks noChangeArrowheads="1"/>
          </p:cNvSpPr>
          <p:nvPr/>
        </p:nvSpPr>
        <p:spPr bwMode="invGray">
          <a:xfrm>
            <a:off x="494253" y="1146629"/>
            <a:ext cx="8105775" cy="1959428"/>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pPr>
              <a:spcBef>
                <a:spcPts val="575"/>
              </a:spcBef>
              <a:spcAft>
                <a:spcPts val="0"/>
              </a:spcAft>
              <a:tabLst>
                <a:tab pos="2430780" algn="l"/>
                <a:tab pos="2790825" algn="l"/>
              </a:tabLst>
            </a:pPr>
            <a:r>
              <a:rPr lang="en-GB" sz="2000" dirty="0" smtClean="0">
                <a:solidFill>
                  <a:srgbClr val="000000"/>
                </a:solidFill>
                <a:latin typeface="Consolas"/>
                <a:ea typeface="Times New Roman"/>
              </a:rPr>
              <a:t>[</a:t>
            </a:r>
            <a:r>
              <a:rPr lang="en-GB" sz="2000" dirty="0" smtClean="0">
                <a:solidFill>
                  <a:srgbClr val="2B91AF"/>
                </a:solidFill>
                <a:latin typeface="Consolas"/>
                <a:ea typeface="Times New Roman"/>
              </a:rPr>
              <a:t>Column</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smtClean="0">
                <a:solidFill>
                  <a:srgbClr val="0000FF"/>
                </a:solidFill>
                <a:latin typeface="Consolas"/>
                <a:ea typeface="Times New Roman"/>
              </a:rPr>
              <a:t>public</a:t>
            </a:r>
            <a:r>
              <a:rPr lang="en-GB" sz="2000" dirty="0" smtClean="0">
                <a:solidFill>
                  <a:srgbClr val="000000"/>
                </a:solidFill>
                <a:latin typeface="Consolas"/>
                <a:ea typeface="Times New Roman"/>
              </a:rPr>
              <a:t> </a:t>
            </a:r>
            <a:r>
              <a:rPr lang="en-GB" sz="2000" dirty="0" err="1">
                <a:solidFill>
                  <a:srgbClr val="0000FF"/>
                </a:solidFill>
                <a:latin typeface="Consolas"/>
                <a:ea typeface="Times New Roman"/>
              </a:rPr>
              <a:t>int</a:t>
            </a:r>
            <a:r>
              <a:rPr lang="en-GB" sz="2000" dirty="0">
                <a:solidFill>
                  <a:srgbClr val="000000"/>
                </a:solidFill>
                <a:latin typeface="Consolas"/>
                <a:ea typeface="Times New Roman"/>
              </a:rPr>
              <a:t> </a:t>
            </a:r>
            <a:r>
              <a:rPr lang="en-GB" sz="2000" dirty="0" err="1">
                <a:solidFill>
                  <a:srgbClr val="000000"/>
                </a:solidFill>
                <a:latin typeface="Consolas"/>
                <a:ea typeface="Times New Roman"/>
              </a:rPr>
              <a:t>OrderCustomerID</a:t>
            </a:r>
            <a:r>
              <a:rPr lang="en-GB" sz="2000" dirty="0" smtClean="0">
                <a:solidFill>
                  <a:srgbClr val="000000"/>
                </a:solidFill>
                <a:latin typeface="Consolas"/>
                <a:ea typeface="Times New Roman"/>
              </a:rPr>
              <a:t>;</a:t>
            </a:r>
          </a:p>
          <a:p>
            <a:pPr>
              <a:spcBef>
                <a:spcPts val="575"/>
              </a:spcBef>
              <a:spcAft>
                <a:spcPts val="0"/>
              </a:spcAft>
              <a:tabLst>
                <a:tab pos="2430780" algn="l"/>
                <a:tab pos="2790825" algn="l"/>
              </a:tabLst>
            </a:pP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smtClean="0">
                <a:solidFill>
                  <a:srgbClr val="0000FF"/>
                </a:solidFill>
                <a:latin typeface="Consolas"/>
                <a:ea typeface="Times New Roman"/>
              </a:rPr>
              <a:t>private</a:t>
            </a:r>
            <a:r>
              <a:rPr lang="en-GB" sz="2000" dirty="0" smtClean="0">
                <a:solidFill>
                  <a:srgbClr val="000000"/>
                </a:solidFill>
                <a:latin typeface="Consolas"/>
                <a:ea typeface="Times New Roman"/>
              </a:rPr>
              <a:t> </a:t>
            </a:r>
            <a:r>
              <a:rPr lang="en-GB" sz="2000" dirty="0" err="1">
                <a:solidFill>
                  <a:srgbClr val="2B91AF"/>
                </a:solidFill>
                <a:latin typeface="Consolas"/>
                <a:ea typeface="Times New Roman"/>
              </a:rPr>
              <a:t>EntityRef</a:t>
            </a:r>
            <a:r>
              <a:rPr lang="en-GB" sz="2000" dirty="0">
                <a:solidFill>
                  <a:srgbClr val="000000"/>
                </a:solidFill>
                <a:latin typeface="Consolas"/>
                <a:ea typeface="Times New Roman"/>
              </a:rPr>
              <a:t>&lt;</a:t>
            </a:r>
            <a:r>
              <a:rPr lang="en-GB" sz="2000" dirty="0">
                <a:solidFill>
                  <a:srgbClr val="2B91AF"/>
                </a:solidFill>
                <a:latin typeface="Consolas"/>
                <a:ea typeface="Times New Roman"/>
              </a:rPr>
              <a:t>Customer</a:t>
            </a:r>
            <a:r>
              <a:rPr lang="en-GB" sz="2000" dirty="0">
                <a:solidFill>
                  <a:srgbClr val="000000"/>
                </a:solidFill>
                <a:latin typeface="Consolas"/>
                <a:ea typeface="Times New Roman"/>
              </a:rPr>
              <a:t>&gt; </a:t>
            </a:r>
            <a:r>
              <a:rPr lang="en-GB" sz="2000" dirty="0" err="1">
                <a:solidFill>
                  <a:srgbClr val="000000"/>
                </a:solidFill>
                <a:latin typeface="Consolas"/>
                <a:ea typeface="Times New Roman"/>
              </a:rPr>
              <a:t>orderCustomer</a:t>
            </a:r>
            <a:r>
              <a:rPr lang="en-GB" sz="2000" dirty="0">
                <a:solidFill>
                  <a:srgbClr val="000000"/>
                </a:solidFill>
                <a:latin typeface="Consolas"/>
                <a:ea typeface="Times New Roman"/>
              </a:rPr>
              <a:t> = </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smtClean="0">
                <a:solidFill>
                  <a:srgbClr val="0000FF"/>
                </a:solidFill>
                <a:latin typeface="Consolas"/>
                <a:ea typeface="Times New Roman"/>
              </a:rPr>
              <a:t>new</a:t>
            </a:r>
            <a:r>
              <a:rPr lang="en-GB" sz="2000" dirty="0" smtClean="0">
                <a:solidFill>
                  <a:srgbClr val="000000"/>
                </a:solidFill>
                <a:latin typeface="Consolas"/>
                <a:ea typeface="Times New Roman"/>
              </a:rPr>
              <a:t> </a:t>
            </a:r>
            <a:r>
              <a:rPr lang="en-GB" sz="2000" dirty="0" err="1">
                <a:solidFill>
                  <a:srgbClr val="2B91AF"/>
                </a:solidFill>
                <a:latin typeface="Consolas"/>
                <a:ea typeface="Times New Roman"/>
              </a:rPr>
              <a:t>EntityRef</a:t>
            </a:r>
            <a:r>
              <a:rPr lang="en-GB" sz="2000" dirty="0">
                <a:solidFill>
                  <a:srgbClr val="000000"/>
                </a:solidFill>
                <a:latin typeface="Consolas"/>
                <a:ea typeface="Times New Roman"/>
              </a:rPr>
              <a:t>&lt;</a:t>
            </a:r>
            <a:r>
              <a:rPr lang="en-GB" sz="2000" dirty="0">
                <a:solidFill>
                  <a:srgbClr val="2B91AF"/>
                </a:solidFill>
                <a:latin typeface="Consolas"/>
                <a:ea typeface="Times New Roman"/>
              </a:rPr>
              <a:t>Customer</a:t>
            </a:r>
            <a:r>
              <a:rPr lang="en-GB" sz="2000" dirty="0" smtClean="0">
                <a:solidFill>
                  <a:srgbClr val="000000"/>
                </a:solidFill>
                <a:latin typeface="Consolas"/>
                <a:ea typeface="Times New Roman"/>
              </a:rPr>
              <a:t>&gt;();</a:t>
            </a:r>
            <a:endParaRPr lang="en-GB" sz="2000" dirty="0">
              <a:solidFill>
                <a:srgbClr val="000000"/>
              </a:solidFill>
              <a:latin typeface="Consolas" pitchFamily="49" charset="0"/>
              <a:cs typeface="Consolas" pitchFamily="49" charset="0"/>
            </a:endParaRPr>
          </a:p>
        </p:txBody>
      </p:sp>
    </p:spTree>
    <p:extLst>
      <p:ext uri="{BB962C8B-B14F-4D97-AF65-F5344CB8AC3E}">
        <p14:creationId xmlns:p14="http://schemas.microsoft.com/office/powerpoint/2010/main" val="811303506"/>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Описание ассоциации</a:t>
            </a:r>
            <a:endParaRPr lang="en-GB" dirty="0"/>
          </a:p>
        </p:txBody>
      </p:sp>
      <p:sp>
        <p:nvSpPr>
          <p:cNvPr id="3" name="Content Placeholder 2"/>
          <p:cNvSpPr>
            <a:spLocks noGrp="1"/>
          </p:cNvSpPr>
          <p:nvPr>
            <p:ph idx="1"/>
          </p:nvPr>
        </p:nvSpPr>
        <p:spPr>
          <a:xfrm>
            <a:off x="380770" y="2948152"/>
            <a:ext cx="8363938" cy="2603790"/>
          </a:xfrm>
        </p:spPr>
        <p:txBody>
          <a:bodyPr/>
          <a:lstStyle/>
          <a:p>
            <a:r>
              <a:rPr lang="ru-RU" dirty="0" smtClean="0"/>
              <a:t>Этот параметр описывает ассоциацию</a:t>
            </a:r>
            <a:br>
              <a:rPr lang="ru-RU" dirty="0" smtClean="0"/>
            </a:br>
            <a:r>
              <a:rPr lang="ru-RU" dirty="0" smtClean="0"/>
              <a:t>с точки зрения таблицы </a:t>
            </a:r>
            <a:r>
              <a:rPr lang="en-GB" dirty="0" smtClean="0">
                <a:latin typeface="Consolas" pitchFamily="49" charset="0"/>
                <a:cs typeface="Consolas" pitchFamily="49" charset="0"/>
              </a:rPr>
              <a:t>Order</a:t>
            </a:r>
            <a:r>
              <a:rPr lang="en-US" dirty="0">
                <a:latin typeface="Consolas" pitchFamily="49" charset="0"/>
                <a:cs typeface="Consolas" pitchFamily="49" charset="0"/>
              </a:rPr>
              <a:t>s</a:t>
            </a:r>
            <a:endParaRPr lang="en-GB" dirty="0" smtClean="0"/>
          </a:p>
          <a:p>
            <a:r>
              <a:rPr lang="ru-RU" dirty="0" smtClean="0"/>
              <a:t>Внешний ключ таблицы </a:t>
            </a:r>
            <a:r>
              <a:rPr lang="en-GB" dirty="0">
                <a:latin typeface="Consolas" pitchFamily="49" charset="0"/>
                <a:cs typeface="Consolas" pitchFamily="49" charset="0"/>
              </a:rPr>
              <a:t>Customers</a:t>
            </a:r>
            <a:r>
              <a:rPr lang="en-GB" dirty="0"/>
              <a:t> </a:t>
            </a:r>
            <a:r>
              <a:rPr lang="ru-RU" dirty="0" smtClean="0"/>
              <a:t>используется для определения клиента, который разместил заказ</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75</a:t>
            </a:fld>
            <a:endParaRPr lang="en-US" dirty="0"/>
          </a:p>
        </p:txBody>
      </p:sp>
      <p:sp>
        <p:nvSpPr>
          <p:cNvPr id="5" name="Rectangle 4"/>
          <p:cNvSpPr>
            <a:spLocks noChangeArrowheads="1"/>
          </p:cNvSpPr>
          <p:nvPr/>
        </p:nvSpPr>
        <p:spPr bwMode="invGray">
          <a:xfrm>
            <a:off x="494253" y="1146629"/>
            <a:ext cx="8105775" cy="1436789"/>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pPr>
              <a:spcBef>
                <a:spcPts val="575"/>
              </a:spcBef>
              <a:spcAft>
                <a:spcPts val="0"/>
              </a:spcAft>
              <a:tabLst>
                <a:tab pos="2430780" algn="l"/>
                <a:tab pos="2790825" algn="l"/>
              </a:tabLst>
            </a:pPr>
            <a:r>
              <a:rPr lang="en-GB" sz="2000" dirty="0" smtClean="0">
                <a:solidFill>
                  <a:srgbClr val="2B91AF"/>
                </a:solidFill>
                <a:latin typeface="Consolas"/>
                <a:ea typeface="Times New Roman"/>
              </a:rPr>
              <a:t> </a:t>
            </a:r>
            <a:r>
              <a:rPr lang="en-GB" sz="2000" dirty="0" smtClean="0">
                <a:solidFill>
                  <a:srgbClr val="000000"/>
                </a:solidFill>
                <a:latin typeface="Consolas"/>
                <a:ea typeface="Times New Roman"/>
              </a:rPr>
              <a:t>[</a:t>
            </a:r>
            <a:r>
              <a:rPr lang="en-GB" sz="2000" dirty="0">
                <a:solidFill>
                  <a:srgbClr val="2B91AF"/>
                </a:solidFill>
                <a:latin typeface="Consolas"/>
                <a:ea typeface="Times New Roman"/>
              </a:rPr>
              <a:t>Association</a:t>
            </a:r>
            <a:r>
              <a:rPr lang="en-GB" sz="2000" dirty="0">
                <a:solidFill>
                  <a:srgbClr val="000000"/>
                </a:solidFill>
                <a:latin typeface="Consolas"/>
                <a:ea typeface="Times New Roman"/>
              </a:rPr>
              <a:t>(</a:t>
            </a:r>
            <a:r>
              <a:rPr lang="en-GB" sz="2000" dirty="0" err="1">
                <a:solidFill>
                  <a:srgbClr val="000000"/>
                </a:solidFill>
                <a:latin typeface="Consolas"/>
                <a:ea typeface="Times New Roman"/>
              </a:rPr>
              <a:t>IsForeignKey</a:t>
            </a:r>
            <a:r>
              <a:rPr lang="en-GB" sz="2000" dirty="0">
                <a:solidFill>
                  <a:srgbClr val="000000"/>
                </a:solidFill>
                <a:latin typeface="Consolas"/>
                <a:ea typeface="Times New Roman"/>
              </a:rPr>
              <a:t> = </a:t>
            </a:r>
            <a:r>
              <a:rPr lang="en-GB" sz="2000" dirty="0" smtClean="0">
                <a:solidFill>
                  <a:srgbClr val="0000FF"/>
                </a:solidFill>
                <a:latin typeface="Consolas"/>
                <a:ea typeface="Times New Roman"/>
              </a:rPr>
              <a:t>true</a:t>
            </a:r>
            <a:r>
              <a:rPr lang="en-GB" sz="2000" dirty="0" smtClean="0">
                <a:solidFill>
                  <a:srgbClr val="000000"/>
                </a:solidFill>
                <a:latin typeface="Consolas"/>
                <a:ea typeface="Times New Roman"/>
              </a:rPr>
              <a:t>,</a:t>
            </a:r>
            <a:br>
              <a:rPr lang="en-GB" sz="2000" dirty="0" smtClean="0">
                <a:solidFill>
                  <a:srgbClr val="000000"/>
                </a:solidFill>
                <a:latin typeface="Consolas"/>
                <a:ea typeface="Times New Roman"/>
              </a:rPr>
            </a:br>
            <a:r>
              <a:rPr lang="en-GB" sz="2000" dirty="0" smtClean="0">
                <a:solidFill>
                  <a:srgbClr val="000000"/>
                </a:solidFill>
                <a:latin typeface="Consolas"/>
                <a:ea typeface="Times New Roman"/>
              </a:rPr>
              <a:t>       Storage </a:t>
            </a:r>
            <a:r>
              <a:rPr lang="en-GB" sz="2000" dirty="0">
                <a:solidFill>
                  <a:srgbClr val="000000"/>
                </a:solidFill>
                <a:latin typeface="Consolas"/>
                <a:ea typeface="Times New Roman"/>
              </a:rPr>
              <a:t>= </a:t>
            </a:r>
            <a:r>
              <a:rPr lang="en-GB" sz="2000" dirty="0">
                <a:solidFill>
                  <a:srgbClr val="A31515"/>
                </a:solidFill>
                <a:latin typeface="Consolas"/>
                <a:ea typeface="Times New Roman"/>
              </a:rPr>
              <a:t>"</a:t>
            </a:r>
            <a:r>
              <a:rPr lang="en-GB" sz="2000" dirty="0" err="1">
                <a:solidFill>
                  <a:srgbClr val="A31515"/>
                </a:solidFill>
                <a:latin typeface="Consolas"/>
                <a:ea typeface="Times New Roman"/>
              </a:rPr>
              <a:t>orderCustomer</a:t>
            </a:r>
            <a:r>
              <a:rPr lang="en-GB" sz="2000" dirty="0">
                <a:solidFill>
                  <a:srgbClr val="A31515"/>
                </a:solidFill>
                <a:latin typeface="Consolas"/>
                <a:ea typeface="Times New Roman"/>
              </a:rPr>
              <a:t>"</a:t>
            </a:r>
            <a:r>
              <a:rPr lang="en-GB" sz="2000" dirty="0">
                <a:solidFill>
                  <a:srgbClr val="000000"/>
                </a:solidFill>
                <a:latin typeface="Consolas"/>
                <a:ea typeface="Times New Roman"/>
              </a:rPr>
              <a:t>, </a:t>
            </a:r>
            <a:r>
              <a:rPr lang="en-GB" sz="2000" dirty="0" smtClean="0">
                <a:solidFill>
                  <a:srgbClr val="000000"/>
                </a:solidFill>
                <a:latin typeface="Consolas"/>
                <a:ea typeface="Times New Roman"/>
              </a:rPr>
              <a:t/>
            </a:r>
            <a:br>
              <a:rPr lang="en-GB" sz="2000" dirty="0" smtClean="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err="1" smtClean="0">
                <a:solidFill>
                  <a:srgbClr val="000000"/>
                </a:solidFill>
                <a:latin typeface="Consolas"/>
                <a:ea typeface="Times New Roman"/>
              </a:rPr>
              <a:t>ThisKey</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a:t>
            </a:r>
            <a:r>
              <a:rPr lang="en-GB" sz="2000" dirty="0" smtClean="0">
                <a:solidFill>
                  <a:srgbClr val="A31515"/>
                </a:solidFill>
                <a:latin typeface="Consolas"/>
                <a:ea typeface="Times New Roman"/>
              </a:rPr>
              <a:t>"</a:t>
            </a:r>
            <a:r>
              <a:rPr lang="en-GB" sz="2000" dirty="0" err="1" smtClean="0">
                <a:solidFill>
                  <a:srgbClr val="A31515"/>
                </a:solidFill>
                <a:latin typeface="Consolas"/>
                <a:ea typeface="Times New Roman"/>
              </a:rPr>
              <a:t>OrderCustomerID</a:t>
            </a:r>
            <a:r>
              <a:rPr lang="en-GB" sz="2000" dirty="0" smtClean="0">
                <a:solidFill>
                  <a:srgbClr val="A31515"/>
                </a:solidFill>
                <a:latin typeface="Consolas"/>
                <a:ea typeface="Times New Roman"/>
              </a:rPr>
              <a:t>"</a:t>
            </a:r>
            <a:r>
              <a:rPr lang="en-GB" sz="2000" dirty="0" smtClean="0">
                <a:solidFill>
                  <a:srgbClr val="000000"/>
                </a:solidFill>
                <a:latin typeface="Consolas"/>
                <a:ea typeface="Times New Roman"/>
              </a:rPr>
              <a:t>)]</a:t>
            </a:r>
            <a:endParaRPr lang="en-GB" sz="2000" dirty="0">
              <a:solidFill>
                <a:srgbClr val="000000"/>
              </a:solidFill>
              <a:latin typeface="Consolas" pitchFamily="49" charset="0"/>
              <a:cs typeface="Consolas" pitchFamily="49" charset="0"/>
            </a:endParaRPr>
          </a:p>
        </p:txBody>
      </p:sp>
      <p:sp>
        <p:nvSpPr>
          <p:cNvPr id="7" name="Rectangle 6"/>
          <p:cNvSpPr/>
          <p:nvPr/>
        </p:nvSpPr>
        <p:spPr bwMode="auto">
          <a:xfrm>
            <a:off x="2607841" y="1323050"/>
            <a:ext cx="2733417" cy="331577"/>
          </a:xfrm>
          <a:prstGeom prst="rect">
            <a:avLst/>
          </a:prstGeom>
          <a:solidFill>
            <a:schemeClr val="accent4">
              <a:alpha val="3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200" spc="-150" dirty="0" smtClean="0">
              <a:gradFill>
                <a:gsLst>
                  <a:gs pos="0">
                    <a:srgbClr val="FFFFFF"/>
                  </a:gs>
                  <a:gs pos="100000">
                    <a:srgbClr val="FFFFFF"/>
                  </a:gs>
                </a:gsLst>
                <a:lin ang="5400000" scaled="0"/>
              </a:gradFill>
              <a:latin typeface="Segoe Light" pitchFamily="34" charset="0"/>
            </a:endParaRPr>
          </a:p>
        </p:txBody>
      </p:sp>
    </p:spTree>
    <p:extLst>
      <p:ext uri="{BB962C8B-B14F-4D97-AF65-F5344CB8AC3E}">
        <p14:creationId xmlns:p14="http://schemas.microsoft.com/office/powerpoint/2010/main" val="3223598481"/>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Описание ассоциации</a:t>
            </a:r>
            <a:endParaRPr lang="en-GB" dirty="0"/>
          </a:p>
        </p:txBody>
      </p:sp>
      <p:sp>
        <p:nvSpPr>
          <p:cNvPr id="3" name="Content Placeholder 2"/>
          <p:cNvSpPr>
            <a:spLocks noGrp="1"/>
          </p:cNvSpPr>
          <p:nvPr>
            <p:ph idx="1"/>
          </p:nvPr>
        </p:nvSpPr>
        <p:spPr>
          <a:xfrm>
            <a:off x="380770" y="2948152"/>
            <a:ext cx="8363938" cy="3102388"/>
          </a:xfrm>
        </p:spPr>
        <p:txBody>
          <a:bodyPr/>
          <a:lstStyle/>
          <a:p>
            <a:r>
              <a:rPr lang="ru-RU" dirty="0" smtClean="0"/>
              <a:t>Этот параметр определяет класс </a:t>
            </a:r>
            <a:r>
              <a:rPr lang="en-GB" dirty="0" err="1" smtClean="0">
                <a:latin typeface="Consolas" pitchFamily="49" charset="0"/>
                <a:cs typeface="Consolas" pitchFamily="49" charset="0"/>
              </a:rPr>
              <a:t>EntityRef</a:t>
            </a:r>
            <a:r>
              <a:rPr lang="ru-RU" dirty="0" smtClean="0"/>
              <a:t>, используемый для хранения ссылки</a:t>
            </a:r>
            <a:r>
              <a:rPr lang="en-US" dirty="0" smtClean="0"/>
              <a:t> </a:t>
            </a:r>
            <a:r>
              <a:rPr lang="ru-RU" dirty="0" smtClean="0"/>
              <a:t>на клиента текущего заказа</a:t>
            </a:r>
          </a:p>
          <a:p>
            <a:r>
              <a:rPr lang="ru-RU" dirty="0" smtClean="0"/>
              <a:t>Точно так же описывалась ссылка</a:t>
            </a:r>
            <a:br>
              <a:rPr lang="ru-RU" dirty="0" smtClean="0"/>
            </a:br>
            <a:r>
              <a:rPr lang="ru-RU" dirty="0" smtClean="0"/>
              <a:t>на клиента в ранее рассмотренном примере</a:t>
            </a:r>
          </a:p>
        </p:txBody>
      </p:sp>
      <p:sp>
        <p:nvSpPr>
          <p:cNvPr id="4" name="Slide Number Placeholder 3"/>
          <p:cNvSpPr>
            <a:spLocks noGrp="1"/>
          </p:cNvSpPr>
          <p:nvPr>
            <p:ph type="sldNum" sz="quarter" idx="10"/>
          </p:nvPr>
        </p:nvSpPr>
        <p:spPr/>
        <p:txBody>
          <a:bodyPr/>
          <a:lstStyle/>
          <a:p>
            <a:fld id="{271031BA-9959-4FE2-909F-37D65262A7B4}" type="slidenum">
              <a:rPr lang="en-US" smtClean="0"/>
              <a:pPr/>
              <a:t>76</a:t>
            </a:fld>
            <a:endParaRPr lang="en-US" dirty="0"/>
          </a:p>
        </p:txBody>
      </p:sp>
      <p:sp>
        <p:nvSpPr>
          <p:cNvPr id="8" name="Rectangle 4"/>
          <p:cNvSpPr>
            <a:spLocks noChangeArrowheads="1"/>
          </p:cNvSpPr>
          <p:nvPr/>
        </p:nvSpPr>
        <p:spPr bwMode="invGray">
          <a:xfrm>
            <a:off x="494253" y="1146629"/>
            <a:ext cx="8105775" cy="1436789"/>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pPr>
              <a:spcBef>
                <a:spcPts val="575"/>
              </a:spcBef>
              <a:spcAft>
                <a:spcPts val="0"/>
              </a:spcAft>
              <a:tabLst>
                <a:tab pos="2430780" algn="l"/>
                <a:tab pos="2790825" algn="l"/>
              </a:tabLst>
            </a:pPr>
            <a:r>
              <a:rPr lang="en-GB" sz="2000" dirty="0" smtClean="0">
                <a:solidFill>
                  <a:srgbClr val="2B91AF"/>
                </a:solidFill>
                <a:latin typeface="Consolas"/>
                <a:ea typeface="Times New Roman"/>
              </a:rPr>
              <a:t> </a:t>
            </a:r>
            <a:r>
              <a:rPr lang="en-GB" sz="2000" dirty="0" smtClean="0">
                <a:solidFill>
                  <a:srgbClr val="000000"/>
                </a:solidFill>
                <a:latin typeface="Consolas"/>
                <a:ea typeface="Times New Roman"/>
              </a:rPr>
              <a:t>[</a:t>
            </a:r>
            <a:r>
              <a:rPr lang="en-GB" sz="2000" dirty="0">
                <a:solidFill>
                  <a:srgbClr val="2B91AF"/>
                </a:solidFill>
                <a:latin typeface="Consolas"/>
                <a:ea typeface="Times New Roman"/>
              </a:rPr>
              <a:t>Association</a:t>
            </a:r>
            <a:r>
              <a:rPr lang="en-GB" sz="2000" dirty="0">
                <a:solidFill>
                  <a:srgbClr val="000000"/>
                </a:solidFill>
                <a:latin typeface="Consolas"/>
                <a:ea typeface="Times New Roman"/>
              </a:rPr>
              <a:t>(</a:t>
            </a:r>
            <a:r>
              <a:rPr lang="en-GB" sz="2000" dirty="0" err="1">
                <a:solidFill>
                  <a:srgbClr val="000000"/>
                </a:solidFill>
                <a:latin typeface="Consolas"/>
                <a:ea typeface="Times New Roman"/>
              </a:rPr>
              <a:t>IsForeignKey</a:t>
            </a:r>
            <a:r>
              <a:rPr lang="en-GB" sz="2000" dirty="0">
                <a:solidFill>
                  <a:srgbClr val="000000"/>
                </a:solidFill>
                <a:latin typeface="Consolas"/>
                <a:ea typeface="Times New Roman"/>
              </a:rPr>
              <a:t> = </a:t>
            </a:r>
            <a:r>
              <a:rPr lang="en-GB" sz="2000" dirty="0" smtClean="0">
                <a:solidFill>
                  <a:srgbClr val="0000FF"/>
                </a:solidFill>
                <a:latin typeface="Consolas"/>
                <a:ea typeface="Times New Roman"/>
              </a:rPr>
              <a:t>true</a:t>
            </a:r>
            <a:r>
              <a:rPr lang="en-GB" sz="2000" dirty="0" smtClean="0">
                <a:solidFill>
                  <a:srgbClr val="000000"/>
                </a:solidFill>
                <a:latin typeface="Consolas"/>
                <a:ea typeface="Times New Roman"/>
              </a:rPr>
              <a:t>,</a:t>
            </a:r>
            <a:br>
              <a:rPr lang="en-GB" sz="2000" dirty="0" smtClean="0">
                <a:solidFill>
                  <a:srgbClr val="000000"/>
                </a:solidFill>
                <a:latin typeface="Consolas"/>
                <a:ea typeface="Times New Roman"/>
              </a:rPr>
            </a:br>
            <a:r>
              <a:rPr lang="en-GB" sz="2000" dirty="0" smtClean="0">
                <a:solidFill>
                  <a:srgbClr val="000000"/>
                </a:solidFill>
                <a:latin typeface="Consolas"/>
                <a:ea typeface="Times New Roman"/>
              </a:rPr>
              <a:t>       Storage </a:t>
            </a:r>
            <a:r>
              <a:rPr lang="en-GB" sz="2000" dirty="0">
                <a:solidFill>
                  <a:srgbClr val="000000"/>
                </a:solidFill>
                <a:latin typeface="Consolas"/>
                <a:ea typeface="Times New Roman"/>
              </a:rPr>
              <a:t>= </a:t>
            </a:r>
            <a:r>
              <a:rPr lang="en-GB" sz="2000" dirty="0">
                <a:solidFill>
                  <a:srgbClr val="A31515"/>
                </a:solidFill>
                <a:latin typeface="Consolas"/>
                <a:ea typeface="Times New Roman"/>
              </a:rPr>
              <a:t>"</a:t>
            </a:r>
            <a:r>
              <a:rPr lang="en-GB" sz="2000" dirty="0" err="1">
                <a:solidFill>
                  <a:srgbClr val="A31515"/>
                </a:solidFill>
                <a:latin typeface="Consolas"/>
                <a:ea typeface="Times New Roman"/>
              </a:rPr>
              <a:t>orderCustomer</a:t>
            </a:r>
            <a:r>
              <a:rPr lang="en-GB" sz="2000" dirty="0">
                <a:solidFill>
                  <a:srgbClr val="A31515"/>
                </a:solidFill>
                <a:latin typeface="Consolas"/>
                <a:ea typeface="Times New Roman"/>
              </a:rPr>
              <a:t>"</a:t>
            </a:r>
            <a:r>
              <a:rPr lang="en-GB" sz="2000" dirty="0">
                <a:solidFill>
                  <a:srgbClr val="000000"/>
                </a:solidFill>
                <a:latin typeface="Consolas"/>
                <a:ea typeface="Times New Roman"/>
              </a:rPr>
              <a:t>, </a:t>
            </a:r>
            <a:r>
              <a:rPr lang="en-GB" sz="2000" dirty="0" smtClean="0">
                <a:solidFill>
                  <a:srgbClr val="000000"/>
                </a:solidFill>
                <a:latin typeface="Consolas"/>
                <a:ea typeface="Times New Roman"/>
              </a:rPr>
              <a:t/>
            </a:r>
            <a:br>
              <a:rPr lang="en-GB" sz="2000" dirty="0" smtClean="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err="1" smtClean="0">
                <a:solidFill>
                  <a:srgbClr val="000000"/>
                </a:solidFill>
                <a:latin typeface="Consolas"/>
                <a:ea typeface="Times New Roman"/>
              </a:rPr>
              <a:t>ThisKey</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a:t>
            </a:r>
            <a:r>
              <a:rPr lang="en-GB" sz="2000" dirty="0" smtClean="0">
                <a:solidFill>
                  <a:srgbClr val="A31515"/>
                </a:solidFill>
                <a:latin typeface="Consolas"/>
                <a:ea typeface="Times New Roman"/>
              </a:rPr>
              <a:t>"</a:t>
            </a:r>
            <a:r>
              <a:rPr lang="en-GB" sz="2000" dirty="0" err="1" smtClean="0">
                <a:solidFill>
                  <a:srgbClr val="A31515"/>
                </a:solidFill>
                <a:latin typeface="Consolas"/>
                <a:ea typeface="Times New Roman"/>
              </a:rPr>
              <a:t>OrderCustomerID</a:t>
            </a:r>
            <a:r>
              <a:rPr lang="en-GB" sz="2000" dirty="0" smtClean="0">
                <a:solidFill>
                  <a:srgbClr val="A31515"/>
                </a:solidFill>
                <a:latin typeface="Consolas"/>
                <a:ea typeface="Times New Roman"/>
              </a:rPr>
              <a:t>"</a:t>
            </a:r>
            <a:r>
              <a:rPr lang="en-GB" sz="2000" dirty="0" smtClean="0">
                <a:solidFill>
                  <a:srgbClr val="000000"/>
                </a:solidFill>
                <a:latin typeface="Consolas"/>
                <a:ea typeface="Times New Roman"/>
              </a:rPr>
              <a:t>)]</a:t>
            </a:r>
            <a:endParaRPr lang="en-GB" sz="2000" dirty="0">
              <a:solidFill>
                <a:srgbClr val="000000"/>
              </a:solidFill>
              <a:latin typeface="Consolas" pitchFamily="49" charset="0"/>
              <a:cs typeface="Consolas" pitchFamily="49" charset="0"/>
            </a:endParaRPr>
          </a:p>
        </p:txBody>
      </p:sp>
      <p:sp>
        <p:nvSpPr>
          <p:cNvPr id="7" name="Rectangle 6"/>
          <p:cNvSpPr/>
          <p:nvPr/>
        </p:nvSpPr>
        <p:spPr bwMode="auto">
          <a:xfrm>
            <a:off x="1619111" y="1638236"/>
            <a:ext cx="3591518" cy="350221"/>
          </a:xfrm>
          <a:prstGeom prst="rect">
            <a:avLst/>
          </a:prstGeom>
          <a:solidFill>
            <a:schemeClr val="accent4">
              <a:alpha val="3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200" spc="-150" dirty="0" smtClean="0">
              <a:gradFill>
                <a:gsLst>
                  <a:gs pos="0">
                    <a:srgbClr val="FFFFFF"/>
                  </a:gs>
                  <a:gs pos="100000">
                    <a:srgbClr val="FFFFFF"/>
                  </a:gs>
                </a:gsLst>
                <a:lin ang="5400000" scaled="0"/>
              </a:gradFill>
              <a:latin typeface="Segoe Light" pitchFamily="34" charset="0"/>
            </a:endParaRPr>
          </a:p>
        </p:txBody>
      </p:sp>
    </p:spTree>
    <p:extLst>
      <p:ext uri="{BB962C8B-B14F-4D97-AF65-F5344CB8AC3E}">
        <p14:creationId xmlns:p14="http://schemas.microsoft.com/office/powerpoint/2010/main" val="237166642"/>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Описание ассоциации</a:t>
            </a:r>
            <a:endParaRPr lang="en-GB" dirty="0"/>
          </a:p>
        </p:txBody>
      </p:sp>
      <p:sp>
        <p:nvSpPr>
          <p:cNvPr id="3" name="Content Placeholder 2"/>
          <p:cNvSpPr>
            <a:spLocks noGrp="1"/>
          </p:cNvSpPr>
          <p:nvPr>
            <p:ph idx="1"/>
          </p:nvPr>
        </p:nvSpPr>
        <p:spPr>
          <a:xfrm>
            <a:off x="380770" y="2948152"/>
            <a:ext cx="8363938" cy="3102388"/>
          </a:xfrm>
        </p:spPr>
        <p:txBody>
          <a:bodyPr/>
          <a:lstStyle/>
          <a:p>
            <a:r>
              <a:rPr lang="ru-RU" dirty="0" smtClean="0"/>
              <a:t>Этот параметр определяет ключевое поле таблицы </a:t>
            </a:r>
            <a:r>
              <a:rPr lang="en-GB" dirty="0" smtClean="0">
                <a:latin typeface="Consolas" pitchFamily="49" charset="0"/>
                <a:cs typeface="Consolas" pitchFamily="49" charset="0"/>
              </a:rPr>
              <a:t>Order</a:t>
            </a:r>
            <a:r>
              <a:rPr lang="en-US" dirty="0" smtClean="0">
                <a:latin typeface="Consolas" pitchFamily="49" charset="0"/>
                <a:cs typeface="Consolas" pitchFamily="49" charset="0"/>
              </a:rPr>
              <a:t>s</a:t>
            </a:r>
            <a:r>
              <a:rPr lang="en-US" dirty="0" smtClean="0"/>
              <a:t> </a:t>
            </a:r>
            <a:r>
              <a:rPr lang="ru-RU" dirty="0" smtClean="0"/>
              <a:t>для отслеживания информации о клиенте, который создал заказ</a:t>
            </a:r>
          </a:p>
          <a:p>
            <a:r>
              <a:rPr lang="ru-RU" dirty="0" smtClean="0"/>
              <a:t>Поскольку определяется простая ссылка, не нужно указывать параметр </a:t>
            </a:r>
            <a:r>
              <a:rPr lang="en-GB" dirty="0" err="1" smtClean="0">
                <a:latin typeface="Consolas" pitchFamily="49" charset="0"/>
                <a:cs typeface="Consolas" pitchFamily="49" charset="0"/>
              </a:rPr>
              <a:t>OtherKey</a:t>
            </a:r>
            <a:endParaRPr lang="en-GB" dirty="0">
              <a:latin typeface="Consolas" pitchFamily="49" charset="0"/>
              <a:cs typeface="Consolas" pitchFamily="49" charset="0"/>
            </a:endParaRPr>
          </a:p>
        </p:txBody>
      </p:sp>
      <p:sp>
        <p:nvSpPr>
          <p:cNvPr id="4" name="Slide Number Placeholder 3"/>
          <p:cNvSpPr>
            <a:spLocks noGrp="1"/>
          </p:cNvSpPr>
          <p:nvPr>
            <p:ph type="sldNum" sz="quarter" idx="10"/>
          </p:nvPr>
        </p:nvSpPr>
        <p:spPr/>
        <p:txBody>
          <a:bodyPr/>
          <a:lstStyle/>
          <a:p>
            <a:fld id="{271031BA-9959-4FE2-909F-37D65262A7B4}" type="slidenum">
              <a:rPr lang="en-US" smtClean="0"/>
              <a:pPr/>
              <a:t>77</a:t>
            </a:fld>
            <a:endParaRPr lang="en-US" dirty="0"/>
          </a:p>
        </p:txBody>
      </p:sp>
      <p:sp>
        <p:nvSpPr>
          <p:cNvPr id="8" name="Rectangle 4"/>
          <p:cNvSpPr>
            <a:spLocks noChangeArrowheads="1"/>
          </p:cNvSpPr>
          <p:nvPr/>
        </p:nvSpPr>
        <p:spPr bwMode="invGray">
          <a:xfrm>
            <a:off x="494253" y="1146629"/>
            <a:ext cx="8105775" cy="1436789"/>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pPr>
              <a:spcBef>
                <a:spcPts val="575"/>
              </a:spcBef>
              <a:spcAft>
                <a:spcPts val="0"/>
              </a:spcAft>
              <a:tabLst>
                <a:tab pos="2430780" algn="l"/>
                <a:tab pos="2790825" algn="l"/>
              </a:tabLst>
            </a:pPr>
            <a:r>
              <a:rPr lang="en-GB" sz="2000" dirty="0" smtClean="0">
                <a:solidFill>
                  <a:srgbClr val="2B91AF"/>
                </a:solidFill>
                <a:latin typeface="Consolas"/>
                <a:ea typeface="Times New Roman"/>
              </a:rPr>
              <a:t> </a:t>
            </a:r>
            <a:r>
              <a:rPr lang="en-GB" sz="2000" dirty="0" smtClean="0">
                <a:solidFill>
                  <a:srgbClr val="000000"/>
                </a:solidFill>
                <a:latin typeface="Consolas"/>
                <a:ea typeface="Times New Roman"/>
              </a:rPr>
              <a:t>[</a:t>
            </a:r>
            <a:r>
              <a:rPr lang="en-GB" sz="2000" dirty="0">
                <a:solidFill>
                  <a:srgbClr val="2B91AF"/>
                </a:solidFill>
                <a:latin typeface="Consolas"/>
                <a:ea typeface="Times New Roman"/>
              </a:rPr>
              <a:t>Association</a:t>
            </a:r>
            <a:r>
              <a:rPr lang="en-GB" sz="2000" dirty="0">
                <a:solidFill>
                  <a:srgbClr val="000000"/>
                </a:solidFill>
                <a:latin typeface="Consolas"/>
                <a:ea typeface="Times New Roman"/>
              </a:rPr>
              <a:t>(</a:t>
            </a:r>
            <a:r>
              <a:rPr lang="en-GB" sz="2000" dirty="0" err="1">
                <a:solidFill>
                  <a:srgbClr val="000000"/>
                </a:solidFill>
                <a:latin typeface="Consolas"/>
                <a:ea typeface="Times New Roman"/>
              </a:rPr>
              <a:t>IsForeignKey</a:t>
            </a:r>
            <a:r>
              <a:rPr lang="en-GB" sz="2000" dirty="0">
                <a:solidFill>
                  <a:srgbClr val="000000"/>
                </a:solidFill>
                <a:latin typeface="Consolas"/>
                <a:ea typeface="Times New Roman"/>
              </a:rPr>
              <a:t> = </a:t>
            </a:r>
            <a:r>
              <a:rPr lang="en-GB" sz="2000" dirty="0" smtClean="0">
                <a:solidFill>
                  <a:srgbClr val="0000FF"/>
                </a:solidFill>
                <a:latin typeface="Consolas"/>
                <a:ea typeface="Times New Roman"/>
              </a:rPr>
              <a:t>true</a:t>
            </a:r>
            <a:r>
              <a:rPr lang="en-GB" sz="2000" dirty="0" smtClean="0">
                <a:solidFill>
                  <a:srgbClr val="000000"/>
                </a:solidFill>
                <a:latin typeface="Consolas"/>
                <a:ea typeface="Times New Roman"/>
              </a:rPr>
              <a:t>,</a:t>
            </a:r>
            <a:br>
              <a:rPr lang="en-GB" sz="2000" dirty="0" smtClean="0">
                <a:solidFill>
                  <a:srgbClr val="000000"/>
                </a:solidFill>
                <a:latin typeface="Consolas"/>
                <a:ea typeface="Times New Roman"/>
              </a:rPr>
            </a:br>
            <a:r>
              <a:rPr lang="en-GB" sz="2000" dirty="0" smtClean="0">
                <a:solidFill>
                  <a:srgbClr val="000000"/>
                </a:solidFill>
                <a:latin typeface="Consolas"/>
                <a:ea typeface="Times New Roman"/>
              </a:rPr>
              <a:t>       Storage </a:t>
            </a:r>
            <a:r>
              <a:rPr lang="en-GB" sz="2000" dirty="0">
                <a:solidFill>
                  <a:srgbClr val="000000"/>
                </a:solidFill>
                <a:latin typeface="Consolas"/>
                <a:ea typeface="Times New Roman"/>
              </a:rPr>
              <a:t>= </a:t>
            </a:r>
            <a:r>
              <a:rPr lang="en-GB" sz="2000" dirty="0">
                <a:solidFill>
                  <a:srgbClr val="A31515"/>
                </a:solidFill>
                <a:latin typeface="Consolas"/>
                <a:ea typeface="Times New Roman"/>
              </a:rPr>
              <a:t>"</a:t>
            </a:r>
            <a:r>
              <a:rPr lang="en-GB" sz="2000" dirty="0" err="1">
                <a:solidFill>
                  <a:srgbClr val="A31515"/>
                </a:solidFill>
                <a:latin typeface="Consolas"/>
                <a:ea typeface="Times New Roman"/>
              </a:rPr>
              <a:t>orderCustomer</a:t>
            </a:r>
            <a:r>
              <a:rPr lang="en-GB" sz="2000" dirty="0">
                <a:solidFill>
                  <a:srgbClr val="A31515"/>
                </a:solidFill>
                <a:latin typeface="Consolas"/>
                <a:ea typeface="Times New Roman"/>
              </a:rPr>
              <a:t>"</a:t>
            </a:r>
            <a:r>
              <a:rPr lang="en-GB" sz="2000" dirty="0">
                <a:solidFill>
                  <a:srgbClr val="000000"/>
                </a:solidFill>
                <a:latin typeface="Consolas"/>
                <a:ea typeface="Times New Roman"/>
              </a:rPr>
              <a:t>, </a:t>
            </a:r>
            <a:r>
              <a:rPr lang="en-GB" sz="2000" dirty="0" smtClean="0">
                <a:solidFill>
                  <a:srgbClr val="000000"/>
                </a:solidFill>
                <a:latin typeface="Consolas"/>
                <a:ea typeface="Times New Roman"/>
              </a:rPr>
              <a:t/>
            </a:r>
            <a:br>
              <a:rPr lang="en-GB" sz="2000" dirty="0" smtClean="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err="1" smtClean="0">
                <a:solidFill>
                  <a:srgbClr val="000000"/>
                </a:solidFill>
                <a:latin typeface="Consolas"/>
                <a:ea typeface="Times New Roman"/>
              </a:rPr>
              <a:t>ThisKey</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a:t>
            </a:r>
            <a:r>
              <a:rPr lang="en-GB" sz="2000" dirty="0" smtClean="0">
                <a:solidFill>
                  <a:srgbClr val="A31515"/>
                </a:solidFill>
                <a:latin typeface="Consolas"/>
                <a:ea typeface="Times New Roman"/>
              </a:rPr>
              <a:t>"</a:t>
            </a:r>
            <a:r>
              <a:rPr lang="en-GB" sz="2000" dirty="0" err="1" smtClean="0">
                <a:solidFill>
                  <a:srgbClr val="A31515"/>
                </a:solidFill>
                <a:latin typeface="Consolas"/>
                <a:ea typeface="Times New Roman"/>
              </a:rPr>
              <a:t>OrderCustomerID</a:t>
            </a:r>
            <a:r>
              <a:rPr lang="en-GB" sz="2000" dirty="0" smtClean="0">
                <a:solidFill>
                  <a:srgbClr val="A31515"/>
                </a:solidFill>
                <a:latin typeface="Consolas"/>
                <a:ea typeface="Times New Roman"/>
              </a:rPr>
              <a:t>"</a:t>
            </a:r>
            <a:r>
              <a:rPr lang="en-GB" sz="2000" dirty="0" smtClean="0">
                <a:solidFill>
                  <a:srgbClr val="000000"/>
                </a:solidFill>
                <a:latin typeface="Consolas"/>
                <a:ea typeface="Times New Roman"/>
              </a:rPr>
              <a:t>)]</a:t>
            </a:r>
            <a:endParaRPr lang="en-GB" sz="2000" dirty="0">
              <a:solidFill>
                <a:srgbClr val="000000"/>
              </a:solidFill>
              <a:latin typeface="Consolas" pitchFamily="49" charset="0"/>
              <a:cs typeface="Consolas" pitchFamily="49" charset="0"/>
            </a:endParaRPr>
          </a:p>
        </p:txBody>
      </p:sp>
      <p:sp>
        <p:nvSpPr>
          <p:cNvPr id="7" name="Rectangle 6"/>
          <p:cNvSpPr/>
          <p:nvPr/>
        </p:nvSpPr>
        <p:spPr bwMode="auto">
          <a:xfrm>
            <a:off x="1594093" y="1931716"/>
            <a:ext cx="3881804" cy="409905"/>
          </a:xfrm>
          <a:prstGeom prst="rect">
            <a:avLst/>
          </a:prstGeom>
          <a:solidFill>
            <a:schemeClr val="accent4">
              <a:alpha val="3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200" spc="-150" dirty="0" smtClean="0">
              <a:gradFill>
                <a:gsLst>
                  <a:gs pos="0">
                    <a:srgbClr val="FFFFFF"/>
                  </a:gs>
                  <a:gs pos="100000">
                    <a:srgbClr val="FFFFFF"/>
                  </a:gs>
                </a:gsLst>
                <a:lin ang="5400000" scaled="0"/>
              </a:gradFill>
              <a:latin typeface="Segoe Light" pitchFamily="34" charset="0"/>
            </a:endParaRPr>
          </a:p>
        </p:txBody>
      </p:sp>
    </p:spTree>
    <p:extLst>
      <p:ext uri="{BB962C8B-B14F-4D97-AF65-F5344CB8AC3E}">
        <p14:creationId xmlns:p14="http://schemas.microsoft.com/office/powerpoint/2010/main" val="3081369200"/>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smtClean="0"/>
              <a:t>Ассоциация в классе</a:t>
            </a:r>
            <a:r>
              <a:rPr lang="en-GB" dirty="0" smtClean="0"/>
              <a:t> Order</a:t>
            </a:r>
            <a:endParaRPr lang="en-GB" dirty="0"/>
          </a:p>
        </p:txBody>
      </p:sp>
      <p:sp>
        <p:nvSpPr>
          <p:cNvPr id="3" name="Content Placeholder 2"/>
          <p:cNvSpPr>
            <a:spLocks noGrp="1"/>
          </p:cNvSpPr>
          <p:nvPr>
            <p:ph idx="1"/>
          </p:nvPr>
        </p:nvSpPr>
        <p:spPr>
          <a:xfrm>
            <a:off x="380770" y="4484916"/>
            <a:ext cx="8363938" cy="2122470"/>
          </a:xfrm>
        </p:spPr>
        <p:txBody>
          <a:bodyPr/>
          <a:lstStyle/>
          <a:p>
            <a:r>
              <a:rPr lang="ru-RU" dirty="0" smtClean="0"/>
              <a:t>Этот код управляет ассоциацией в классе </a:t>
            </a:r>
            <a:r>
              <a:rPr lang="en-GB" dirty="0" smtClean="0">
                <a:latin typeface="Consolas" pitchFamily="49" charset="0"/>
                <a:cs typeface="Consolas" pitchFamily="49" charset="0"/>
              </a:rPr>
              <a:t>Order</a:t>
            </a:r>
            <a:r>
              <a:rPr lang="ru-RU" dirty="0" smtClean="0"/>
              <a:t> с классом </a:t>
            </a:r>
            <a:r>
              <a:rPr lang="en-GB" dirty="0" smtClean="0">
                <a:latin typeface="Consolas" pitchFamily="49" charset="0"/>
                <a:cs typeface="Consolas" pitchFamily="49" charset="0"/>
              </a:rPr>
              <a:t>Customer</a:t>
            </a:r>
            <a:endParaRPr lang="ru-RU" dirty="0" smtClean="0">
              <a:latin typeface="Consolas" pitchFamily="49" charset="0"/>
              <a:cs typeface="Consolas" pitchFamily="49" charset="0"/>
            </a:endParaRPr>
          </a:p>
          <a:p>
            <a:r>
              <a:rPr lang="ru-RU" dirty="0" smtClean="0"/>
              <a:t>При изменении клиента изменяется значение свойства </a:t>
            </a:r>
            <a:r>
              <a:rPr lang="en-GB" dirty="0" err="1">
                <a:latin typeface="Consolas" pitchFamily="49" charset="0"/>
                <a:cs typeface="Consolas" pitchFamily="49" charset="0"/>
              </a:rPr>
              <a:t>OrderCustomerID</a:t>
            </a:r>
            <a:r>
              <a:rPr lang="ru-RU" dirty="0"/>
              <a:t> </a:t>
            </a:r>
            <a:endParaRPr lang="ru-RU" dirty="0" smtClean="0">
              <a:latin typeface="Consolas" pitchFamily="49" charset="0"/>
              <a:cs typeface="Consolas" pitchFamily="49" charset="0"/>
            </a:endParaRPr>
          </a:p>
        </p:txBody>
      </p:sp>
      <p:sp>
        <p:nvSpPr>
          <p:cNvPr id="4" name="Slide Number Placeholder 3"/>
          <p:cNvSpPr>
            <a:spLocks noGrp="1"/>
          </p:cNvSpPr>
          <p:nvPr>
            <p:ph type="sldNum" sz="quarter" idx="10"/>
          </p:nvPr>
        </p:nvSpPr>
        <p:spPr/>
        <p:txBody>
          <a:bodyPr/>
          <a:lstStyle/>
          <a:p>
            <a:fld id="{271031BA-9959-4FE2-909F-37D65262A7B4}" type="slidenum">
              <a:rPr lang="en-US" smtClean="0"/>
              <a:pPr/>
              <a:t>78</a:t>
            </a:fld>
            <a:endParaRPr lang="en-US" dirty="0"/>
          </a:p>
        </p:txBody>
      </p:sp>
      <p:sp>
        <p:nvSpPr>
          <p:cNvPr id="5" name="Rectangle 4"/>
          <p:cNvSpPr>
            <a:spLocks noChangeArrowheads="1"/>
          </p:cNvSpPr>
          <p:nvPr/>
        </p:nvSpPr>
        <p:spPr bwMode="invGray">
          <a:xfrm>
            <a:off x="494253" y="1146629"/>
            <a:ext cx="8105775" cy="3323771"/>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pPr>
              <a:spcBef>
                <a:spcPts val="575"/>
              </a:spcBef>
              <a:spcAft>
                <a:spcPts val="0"/>
              </a:spcAft>
              <a:tabLst>
                <a:tab pos="2430780" algn="l"/>
                <a:tab pos="2790825" algn="l"/>
              </a:tabLst>
            </a:pPr>
            <a:r>
              <a:rPr lang="en-GB" sz="2000" dirty="0" smtClean="0">
                <a:solidFill>
                  <a:srgbClr val="0000FF"/>
                </a:solidFill>
                <a:latin typeface="Consolas"/>
                <a:ea typeface="Times New Roman"/>
              </a:rPr>
              <a:t>public</a:t>
            </a:r>
            <a:r>
              <a:rPr lang="en-GB" sz="2000" dirty="0" smtClean="0">
                <a:solidFill>
                  <a:srgbClr val="000000"/>
                </a:solidFill>
                <a:latin typeface="Consolas"/>
                <a:ea typeface="Times New Roman"/>
              </a:rPr>
              <a:t> </a:t>
            </a:r>
            <a:r>
              <a:rPr lang="en-GB" sz="2000" dirty="0">
                <a:solidFill>
                  <a:srgbClr val="2B91AF"/>
                </a:solidFill>
                <a:latin typeface="Consolas"/>
                <a:ea typeface="Times New Roman"/>
              </a:rPr>
              <a:t>Customer</a:t>
            </a:r>
            <a:r>
              <a:rPr lang="en-GB" sz="2000" dirty="0">
                <a:solidFill>
                  <a:srgbClr val="000000"/>
                </a:solidFill>
                <a:latin typeface="Consolas"/>
                <a:ea typeface="Times New Roman"/>
              </a:rPr>
              <a:t> </a:t>
            </a:r>
            <a:r>
              <a:rPr lang="en-GB" sz="2000" dirty="0" err="1" smtClean="0">
                <a:solidFill>
                  <a:srgbClr val="000000"/>
                </a:solidFill>
                <a:latin typeface="Consolas"/>
                <a:ea typeface="Times New Roman"/>
              </a:rPr>
              <a:t>OrderCustomer</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a:solidFill>
                  <a:srgbClr val="0000FF"/>
                </a:solidFill>
                <a:latin typeface="Consolas"/>
                <a:ea typeface="Times New Roman"/>
              </a:rPr>
              <a:t>get</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   { </a:t>
            </a:r>
            <a:r>
              <a:rPr lang="en-GB" sz="2000" dirty="0" smtClean="0">
                <a:solidFill>
                  <a:srgbClr val="0000FF"/>
                </a:solidFill>
                <a:latin typeface="Consolas"/>
                <a:ea typeface="Times New Roman"/>
              </a:rPr>
              <a:t>return</a:t>
            </a:r>
            <a:r>
              <a:rPr lang="en-GB" sz="2000" dirty="0" smtClean="0">
                <a:solidFill>
                  <a:srgbClr val="000000"/>
                </a:solidFill>
                <a:latin typeface="Consolas"/>
                <a:ea typeface="Times New Roman"/>
              </a:rPr>
              <a:t> </a:t>
            </a:r>
            <a:r>
              <a:rPr lang="en-GB" sz="2000" dirty="0" err="1">
                <a:solidFill>
                  <a:srgbClr val="000000"/>
                </a:solidFill>
                <a:latin typeface="Consolas"/>
                <a:ea typeface="Times New Roman"/>
              </a:rPr>
              <a:t>orderCustomer.Entity</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a:solidFill>
                  <a:srgbClr val="0000FF"/>
                </a:solidFill>
                <a:latin typeface="Consolas"/>
                <a:ea typeface="Times New Roman"/>
              </a:rPr>
              <a:t>set</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err="1" smtClean="0">
                <a:solidFill>
                  <a:srgbClr val="000000"/>
                </a:solidFill>
                <a:latin typeface="Consolas"/>
                <a:ea typeface="Times New Roman"/>
              </a:rPr>
              <a:t>orderCustomer.Entity</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a:t>
            </a:r>
            <a:r>
              <a:rPr lang="en-GB" sz="2000" dirty="0">
                <a:solidFill>
                  <a:srgbClr val="0000FF"/>
                </a:solidFill>
                <a:latin typeface="Consolas"/>
                <a:ea typeface="Times New Roman"/>
              </a:rPr>
              <a:t>value</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smtClean="0">
                <a:solidFill>
                  <a:srgbClr val="0000FF"/>
                </a:solidFill>
                <a:latin typeface="Consolas"/>
                <a:ea typeface="Times New Roman"/>
              </a:rPr>
              <a:t>if</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a:t>
            </a:r>
            <a:r>
              <a:rPr lang="en-GB" sz="2000" dirty="0">
                <a:solidFill>
                  <a:srgbClr val="0000FF"/>
                </a:solidFill>
                <a:latin typeface="Consolas"/>
                <a:ea typeface="Times New Roman"/>
              </a:rPr>
              <a:t>value</a:t>
            </a:r>
            <a:r>
              <a:rPr lang="en-GB" sz="2000" dirty="0">
                <a:solidFill>
                  <a:srgbClr val="000000"/>
                </a:solidFill>
                <a:latin typeface="Consolas"/>
                <a:ea typeface="Times New Roman"/>
              </a:rPr>
              <a:t> != </a:t>
            </a:r>
            <a:r>
              <a:rPr lang="en-GB" sz="2000" dirty="0">
                <a:solidFill>
                  <a:srgbClr val="0000FF"/>
                </a:solidFill>
                <a:latin typeface="Consolas"/>
                <a:ea typeface="Times New Roman"/>
              </a:rPr>
              <a:t>null</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err="1">
                <a:solidFill>
                  <a:srgbClr val="000000"/>
                </a:solidFill>
                <a:latin typeface="Consolas"/>
                <a:ea typeface="Times New Roman"/>
              </a:rPr>
              <a:t>OrderCustomerID</a:t>
            </a:r>
            <a:r>
              <a:rPr lang="en-GB" sz="2000" dirty="0">
                <a:solidFill>
                  <a:srgbClr val="000000"/>
                </a:solidFill>
                <a:latin typeface="Consolas"/>
                <a:ea typeface="Times New Roman"/>
              </a:rPr>
              <a:t> = </a:t>
            </a:r>
            <a:r>
              <a:rPr lang="en-GB" sz="2000" dirty="0" err="1">
                <a:solidFill>
                  <a:srgbClr val="0000FF"/>
                </a:solidFill>
                <a:latin typeface="Consolas"/>
                <a:ea typeface="Times New Roman"/>
              </a:rPr>
              <a:t>value</a:t>
            </a:r>
            <a:r>
              <a:rPr lang="en-GB" sz="2000" dirty="0" err="1">
                <a:solidFill>
                  <a:srgbClr val="000000"/>
                </a:solidFill>
                <a:latin typeface="Consolas"/>
                <a:ea typeface="Times New Roman"/>
              </a:rPr>
              <a:t>.CustomerID</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a:t>
            </a:r>
            <a:endParaRPr lang="en-GB" sz="2000" dirty="0">
              <a:solidFill>
                <a:srgbClr val="000000"/>
              </a:solidFill>
              <a:latin typeface="Consolas" pitchFamily="49" charset="0"/>
              <a:cs typeface="Consolas" pitchFamily="49" charset="0"/>
            </a:endParaRPr>
          </a:p>
        </p:txBody>
      </p:sp>
    </p:spTree>
    <p:extLst>
      <p:ext uri="{BB962C8B-B14F-4D97-AF65-F5344CB8AC3E}">
        <p14:creationId xmlns:p14="http://schemas.microsoft.com/office/powerpoint/2010/main" val="277778330"/>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Уведомления </a:t>
            </a:r>
            <a:r>
              <a:rPr lang="en-GB" dirty="0" smtClean="0"/>
              <a:t>LINQ</a:t>
            </a:r>
            <a:endParaRPr lang="en-GB" dirty="0"/>
          </a:p>
        </p:txBody>
      </p:sp>
      <p:sp>
        <p:nvSpPr>
          <p:cNvPr id="3" name="Content Placeholder 2"/>
          <p:cNvSpPr>
            <a:spLocks noGrp="1"/>
          </p:cNvSpPr>
          <p:nvPr>
            <p:ph idx="1"/>
          </p:nvPr>
        </p:nvSpPr>
        <p:spPr>
          <a:xfrm>
            <a:off x="380770" y="4153839"/>
            <a:ext cx="8363938" cy="2105192"/>
          </a:xfrm>
        </p:spPr>
        <p:txBody>
          <a:bodyPr/>
          <a:lstStyle/>
          <a:p>
            <a:r>
              <a:rPr lang="ru-RU" dirty="0" smtClean="0"/>
              <a:t>Код секции </a:t>
            </a:r>
            <a:r>
              <a:rPr lang="en-US" dirty="0" smtClean="0">
                <a:latin typeface="Consolas" pitchFamily="49" charset="0"/>
                <a:cs typeface="Consolas" pitchFamily="49" charset="0"/>
              </a:rPr>
              <a:t>set</a:t>
            </a:r>
            <a:r>
              <a:rPr lang="ru-RU" dirty="0" smtClean="0"/>
              <a:t> должен включать создание уведомлений</a:t>
            </a:r>
          </a:p>
          <a:p>
            <a:r>
              <a:rPr lang="ru-RU" dirty="0" smtClean="0"/>
              <a:t>В параметрах методов указывается значение текущего свойства</a:t>
            </a:r>
          </a:p>
        </p:txBody>
      </p:sp>
      <p:sp>
        <p:nvSpPr>
          <p:cNvPr id="4" name="Slide Number Placeholder 3"/>
          <p:cNvSpPr>
            <a:spLocks noGrp="1"/>
          </p:cNvSpPr>
          <p:nvPr>
            <p:ph type="sldNum" sz="quarter" idx="10"/>
          </p:nvPr>
        </p:nvSpPr>
        <p:spPr/>
        <p:txBody>
          <a:bodyPr/>
          <a:lstStyle/>
          <a:p>
            <a:fld id="{271031BA-9959-4FE2-909F-37D65262A7B4}" type="slidenum">
              <a:rPr lang="en-US" smtClean="0"/>
              <a:pPr/>
              <a:t>79</a:t>
            </a:fld>
            <a:endParaRPr lang="en-US" dirty="0"/>
          </a:p>
        </p:txBody>
      </p:sp>
      <p:sp>
        <p:nvSpPr>
          <p:cNvPr id="5" name="Rectangle 4"/>
          <p:cNvSpPr>
            <a:spLocks noChangeArrowheads="1"/>
          </p:cNvSpPr>
          <p:nvPr/>
        </p:nvSpPr>
        <p:spPr bwMode="invGray">
          <a:xfrm>
            <a:off x="494253" y="1146629"/>
            <a:ext cx="8105775" cy="2815771"/>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r>
              <a:rPr lang="en-GB" sz="2000" dirty="0">
                <a:solidFill>
                  <a:srgbClr val="0000FF"/>
                </a:solidFill>
                <a:latin typeface="Consolas"/>
              </a:rPr>
              <a:t>set</a:t>
            </a:r>
            <a:endParaRPr lang="en-GB" sz="2000" dirty="0">
              <a:solidFill>
                <a:prstClr val="black"/>
              </a:solidFill>
              <a:latin typeface="Consolas"/>
            </a:endParaRPr>
          </a:p>
          <a:p>
            <a:r>
              <a:rPr lang="en-GB" sz="2000" dirty="0">
                <a:solidFill>
                  <a:prstClr val="black"/>
                </a:solidFill>
                <a:latin typeface="Consolas"/>
              </a:rPr>
              <a:t>{</a:t>
            </a:r>
          </a:p>
          <a:p>
            <a:r>
              <a:rPr lang="en-GB" sz="2000" dirty="0">
                <a:solidFill>
                  <a:prstClr val="black"/>
                </a:solidFill>
                <a:latin typeface="Consolas"/>
              </a:rPr>
              <a:t>    </a:t>
            </a:r>
            <a:r>
              <a:rPr lang="en-GB" sz="2000" dirty="0" err="1">
                <a:solidFill>
                  <a:prstClr val="black"/>
                </a:solidFill>
                <a:latin typeface="Consolas"/>
              </a:rPr>
              <a:t>NotifyPropertyChanging</a:t>
            </a:r>
            <a:r>
              <a:rPr lang="en-GB" sz="2000" dirty="0">
                <a:solidFill>
                  <a:prstClr val="black"/>
                </a:solidFill>
                <a:latin typeface="Consolas"/>
              </a:rPr>
              <a:t>(</a:t>
            </a:r>
            <a:r>
              <a:rPr lang="en-GB" sz="2000" dirty="0">
                <a:solidFill>
                  <a:srgbClr val="A31515"/>
                </a:solidFill>
                <a:latin typeface="Consolas"/>
              </a:rPr>
              <a:t>"</a:t>
            </a:r>
            <a:r>
              <a:rPr lang="en-GB" sz="2000" dirty="0" err="1">
                <a:solidFill>
                  <a:srgbClr val="A31515"/>
                </a:solidFill>
                <a:latin typeface="Consolas"/>
              </a:rPr>
              <a:t>OrderCustomer</a:t>
            </a:r>
            <a:r>
              <a:rPr lang="en-GB" sz="2000" dirty="0">
                <a:solidFill>
                  <a:srgbClr val="A31515"/>
                </a:solidFill>
                <a:latin typeface="Consolas"/>
              </a:rPr>
              <a:t>"</a:t>
            </a:r>
            <a:r>
              <a:rPr lang="en-GB" sz="2000" dirty="0">
                <a:solidFill>
                  <a:prstClr val="black"/>
                </a:solidFill>
                <a:latin typeface="Consolas"/>
              </a:rPr>
              <a:t>);</a:t>
            </a:r>
          </a:p>
          <a:p>
            <a:r>
              <a:rPr lang="en-GB" sz="2000" dirty="0">
                <a:solidFill>
                  <a:prstClr val="black"/>
                </a:solidFill>
                <a:latin typeface="Consolas"/>
              </a:rPr>
              <a:t>    </a:t>
            </a:r>
            <a:r>
              <a:rPr lang="en-GB" sz="2000" dirty="0" err="1">
                <a:solidFill>
                  <a:prstClr val="black"/>
                </a:solidFill>
                <a:latin typeface="Consolas"/>
              </a:rPr>
              <a:t>orderCustomer.Entity</a:t>
            </a:r>
            <a:r>
              <a:rPr lang="en-GB" sz="2000" dirty="0">
                <a:solidFill>
                  <a:prstClr val="black"/>
                </a:solidFill>
                <a:latin typeface="Consolas"/>
              </a:rPr>
              <a:t> = </a:t>
            </a:r>
            <a:r>
              <a:rPr lang="en-GB" sz="2000" dirty="0">
                <a:solidFill>
                  <a:srgbClr val="0000FF"/>
                </a:solidFill>
                <a:latin typeface="Consolas"/>
              </a:rPr>
              <a:t>value</a:t>
            </a:r>
            <a:r>
              <a:rPr lang="en-GB" sz="2000" dirty="0">
                <a:solidFill>
                  <a:prstClr val="black"/>
                </a:solidFill>
                <a:latin typeface="Consolas"/>
              </a:rPr>
              <a:t>;</a:t>
            </a:r>
          </a:p>
          <a:p>
            <a:r>
              <a:rPr lang="en-GB" sz="2000" dirty="0">
                <a:solidFill>
                  <a:prstClr val="black"/>
                </a:solidFill>
                <a:latin typeface="Consolas"/>
              </a:rPr>
              <a:t>    </a:t>
            </a:r>
            <a:r>
              <a:rPr lang="en-GB" sz="2000" dirty="0" err="1">
                <a:solidFill>
                  <a:prstClr val="black"/>
                </a:solidFill>
                <a:latin typeface="Consolas"/>
              </a:rPr>
              <a:t>NotifyPropertyChanged</a:t>
            </a:r>
            <a:r>
              <a:rPr lang="en-GB" sz="2000" dirty="0">
                <a:solidFill>
                  <a:prstClr val="black"/>
                </a:solidFill>
                <a:latin typeface="Consolas"/>
              </a:rPr>
              <a:t>(</a:t>
            </a:r>
            <a:r>
              <a:rPr lang="en-GB" sz="2000" dirty="0">
                <a:solidFill>
                  <a:srgbClr val="A31515"/>
                </a:solidFill>
                <a:latin typeface="Consolas"/>
              </a:rPr>
              <a:t>"</a:t>
            </a:r>
            <a:r>
              <a:rPr lang="en-GB" sz="2000" dirty="0" err="1">
                <a:solidFill>
                  <a:srgbClr val="A31515"/>
                </a:solidFill>
                <a:latin typeface="Consolas"/>
              </a:rPr>
              <a:t>OrderCustomer</a:t>
            </a:r>
            <a:r>
              <a:rPr lang="en-GB" sz="2000" dirty="0">
                <a:solidFill>
                  <a:srgbClr val="A31515"/>
                </a:solidFill>
                <a:latin typeface="Consolas"/>
              </a:rPr>
              <a:t>"</a:t>
            </a:r>
            <a:r>
              <a:rPr lang="en-GB" sz="2000" dirty="0">
                <a:solidFill>
                  <a:prstClr val="black"/>
                </a:solidFill>
                <a:latin typeface="Consolas"/>
              </a:rPr>
              <a:t>);</a:t>
            </a:r>
          </a:p>
          <a:p>
            <a:r>
              <a:rPr lang="en-GB" sz="2000" dirty="0">
                <a:solidFill>
                  <a:prstClr val="black"/>
                </a:solidFill>
                <a:latin typeface="Consolas"/>
              </a:rPr>
              <a:t>    </a:t>
            </a:r>
            <a:r>
              <a:rPr lang="en-GB" sz="2000" dirty="0">
                <a:solidFill>
                  <a:srgbClr val="0000FF"/>
                </a:solidFill>
                <a:latin typeface="Consolas"/>
              </a:rPr>
              <a:t>if</a:t>
            </a:r>
            <a:r>
              <a:rPr lang="en-GB" sz="2000" dirty="0">
                <a:solidFill>
                  <a:prstClr val="black"/>
                </a:solidFill>
                <a:latin typeface="Consolas"/>
              </a:rPr>
              <a:t> (</a:t>
            </a:r>
            <a:r>
              <a:rPr lang="en-GB" sz="2000" dirty="0">
                <a:solidFill>
                  <a:srgbClr val="0000FF"/>
                </a:solidFill>
                <a:latin typeface="Consolas"/>
              </a:rPr>
              <a:t>value</a:t>
            </a:r>
            <a:r>
              <a:rPr lang="en-GB" sz="2000" dirty="0">
                <a:solidFill>
                  <a:prstClr val="black"/>
                </a:solidFill>
                <a:latin typeface="Consolas"/>
              </a:rPr>
              <a:t> != </a:t>
            </a:r>
            <a:r>
              <a:rPr lang="en-GB" sz="2000" dirty="0">
                <a:solidFill>
                  <a:srgbClr val="0000FF"/>
                </a:solidFill>
                <a:latin typeface="Consolas"/>
              </a:rPr>
              <a:t>null</a:t>
            </a:r>
            <a:r>
              <a:rPr lang="en-GB" sz="2000" dirty="0">
                <a:solidFill>
                  <a:prstClr val="black"/>
                </a:solidFill>
                <a:latin typeface="Consolas"/>
              </a:rPr>
              <a:t>)</a:t>
            </a:r>
          </a:p>
          <a:p>
            <a:r>
              <a:rPr lang="en-GB" sz="2000" dirty="0">
                <a:solidFill>
                  <a:prstClr val="black"/>
                </a:solidFill>
                <a:latin typeface="Consolas"/>
              </a:rPr>
              <a:t>        </a:t>
            </a:r>
            <a:r>
              <a:rPr lang="en-GB" sz="2000" dirty="0" err="1">
                <a:solidFill>
                  <a:prstClr val="black"/>
                </a:solidFill>
                <a:latin typeface="Consolas"/>
              </a:rPr>
              <a:t>OrderCustomerID</a:t>
            </a:r>
            <a:r>
              <a:rPr lang="en-GB" sz="2000" dirty="0">
                <a:solidFill>
                  <a:prstClr val="black"/>
                </a:solidFill>
                <a:latin typeface="Consolas"/>
              </a:rPr>
              <a:t> = </a:t>
            </a:r>
            <a:r>
              <a:rPr lang="en-GB" sz="2000" dirty="0" err="1">
                <a:solidFill>
                  <a:srgbClr val="0000FF"/>
                </a:solidFill>
                <a:latin typeface="Consolas"/>
              </a:rPr>
              <a:t>value</a:t>
            </a:r>
            <a:r>
              <a:rPr lang="en-GB" sz="2000" dirty="0" err="1">
                <a:solidFill>
                  <a:prstClr val="black"/>
                </a:solidFill>
                <a:latin typeface="Consolas"/>
              </a:rPr>
              <a:t>.CustomerID</a:t>
            </a:r>
            <a:r>
              <a:rPr lang="en-GB" sz="2000" dirty="0">
                <a:solidFill>
                  <a:prstClr val="black"/>
                </a:solidFill>
                <a:latin typeface="Consolas"/>
              </a:rPr>
              <a:t>;</a:t>
            </a:r>
          </a:p>
          <a:p>
            <a:r>
              <a:rPr lang="en-GB" sz="2000" dirty="0">
                <a:solidFill>
                  <a:prstClr val="black"/>
                </a:solidFill>
                <a:latin typeface="Consolas"/>
              </a:rPr>
              <a:t>}</a:t>
            </a:r>
          </a:p>
          <a:p>
            <a:endParaRPr lang="en-GB" sz="2000" dirty="0">
              <a:solidFill>
                <a:prstClr val="black"/>
              </a:solidFill>
              <a:latin typeface="Consolas"/>
            </a:endParaRPr>
          </a:p>
        </p:txBody>
      </p:sp>
      <p:sp>
        <p:nvSpPr>
          <p:cNvPr id="6" name="Rectangle 5"/>
          <p:cNvSpPr/>
          <p:nvPr/>
        </p:nvSpPr>
        <p:spPr bwMode="auto">
          <a:xfrm>
            <a:off x="1236381" y="1901371"/>
            <a:ext cx="5774019" cy="983476"/>
          </a:xfrm>
          <a:prstGeom prst="rect">
            <a:avLst/>
          </a:prstGeom>
          <a:solidFill>
            <a:schemeClr val="accent4">
              <a:alpha val="3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200" spc="-150" dirty="0" smtClean="0">
              <a:gradFill>
                <a:gsLst>
                  <a:gs pos="0">
                    <a:srgbClr val="FFFFFF"/>
                  </a:gs>
                  <a:gs pos="100000">
                    <a:srgbClr val="FFFFFF"/>
                  </a:gs>
                </a:gsLst>
                <a:lin ang="5400000" scaled="0"/>
              </a:gradFill>
              <a:latin typeface="Segoe Light" pitchFamily="34" charset="0"/>
            </a:endParaRPr>
          </a:p>
        </p:txBody>
      </p:sp>
    </p:spTree>
    <p:extLst>
      <p:ext uri="{BB962C8B-B14F-4D97-AF65-F5344CB8AC3E}">
        <p14:creationId xmlns:p14="http://schemas.microsoft.com/office/powerpoint/2010/main" val="317732604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Класс</a:t>
            </a:r>
            <a:r>
              <a:rPr lang="en-GB" dirty="0" smtClean="0"/>
              <a:t> </a:t>
            </a:r>
            <a:r>
              <a:rPr lang="en-GB" dirty="0" err="1" smtClean="0"/>
              <a:t>IsolatedStorage</a:t>
            </a:r>
            <a:r>
              <a:rPr lang="en-US" dirty="0" smtClean="0"/>
              <a:t>File</a:t>
            </a:r>
            <a:endParaRPr lang="en-GB" dirty="0"/>
          </a:p>
        </p:txBody>
      </p:sp>
      <p:sp>
        <p:nvSpPr>
          <p:cNvPr id="3" name="Content Placeholder 2"/>
          <p:cNvSpPr>
            <a:spLocks noGrp="1"/>
          </p:cNvSpPr>
          <p:nvPr>
            <p:ph idx="1"/>
          </p:nvPr>
        </p:nvSpPr>
        <p:spPr>
          <a:xfrm>
            <a:off x="292100" y="5152571"/>
            <a:ext cx="8562974" cy="1495794"/>
          </a:xfrm>
        </p:spPr>
        <p:txBody>
          <a:bodyPr/>
          <a:lstStyle/>
          <a:p>
            <a:r>
              <a:rPr lang="ru-RU" dirty="0" smtClean="0"/>
              <a:t>Этот код получает ссылку на область изолированного хранилища для приложения</a:t>
            </a:r>
            <a:endParaRPr lang="en-GB" dirty="0" smtClean="0"/>
          </a:p>
        </p:txBody>
      </p:sp>
      <p:sp>
        <p:nvSpPr>
          <p:cNvPr id="4" name="Rectangle 4"/>
          <p:cNvSpPr>
            <a:spLocks noChangeArrowheads="1"/>
          </p:cNvSpPr>
          <p:nvPr/>
        </p:nvSpPr>
        <p:spPr bwMode="invGray">
          <a:xfrm>
            <a:off x="494253" y="1161144"/>
            <a:ext cx="8105775" cy="3846285"/>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pPr>
              <a:spcBef>
                <a:spcPts val="575"/>
              </a:spcBef>
              <a:spcAft>
                <a:spcPts val="200"/>
              </a:spcAft>
              <a:tabLst>
                <a:tab pos="2430780" algn="l"/>
                <a:tab pos="2790825" algn="l"/>
              </a:tabLst>
            </a:pPr>
            <a:r>
              <a:rPr lang="en-GB" dirty="0">
                <a:solidFill>
                  <a:srgbClr val="0000FF"/>
                </a:solidFill>
                <a:latin typeface="Consolas"/>
                <a:ea typeface="Times New Roman"/>
              </a:rPr>
              <a:t>private</a:t>
            </a:r>
            <a:r>
              <a:rPr lang="en-GB" dirty="0">
                <a:solidFill>
                  <a:srgbClr val="000000"/>
                </a:solidFill>
                <a:latin typeface="Consolas"/>
                <a:ea typeface="Times New Roman"/>
              </a:rPr>
              <a:t> </a:t>
            </a:r>
            <a:r>
              <a:rPr lang="en-GB" dirty="0">
                <a:solidFill>
                  <a:srgbClr val="0000FF"/>
                </a:solidFill>
                <a:latin typeface="Consolas"/>
                <a:ea typeface="Times New Roman"/>
              </a:rPr>
              <a:t>void</a:t>
            </a:r>
            <a:r>
              <a:rPr lang="en-GB" dirty="0">
                <a:solidFill>
                  <a:srgbClr val="000000"/>
                </a:solidFill>
                <a:latin typeface="Consolas"/>
                <a:ea typeface="Times New Roman"/>
              </a:rPr>
              <a:t> </a:t>
            </a:r>
            <a:r>
              <a:rPr lang="en-GB" dirty="0" err="1">
                <a:solidFill>
                  <a:srgbClr val="000000"/>
                </a:solidFill>
                <a:latin typeface="Consolas"/>
                <a:ea typeface="Times New Roman"/>
              </a:rPr>
              <a:t>saveText</a:t>
            </a:r>
            <a:r>
              <a:rPr lang="en-GB" dirty="0">
                <a:solidFill>
                  <a:srgbClr val="000000"/>
                </a:solidFill>
                <a:latin typeface="Consolas"/>
                <a:ea typeface="Times New Roman"/>
              </a:rPr>
              <a:t>(</a:t>
            </a:r>
            <a:r>
              <a:rPr lang="en-GB" dirty="0">
                <a:solidFill>
                  <a:srgbClr val="0000FF"/>
                </a:solidFill>
                <a:latin typeface="Consolas"/>
                <a:ea typeface="Times New Roman"/>
              </a:rPr>
              <a:t>string</a:t>
            </a:r>
            <a:r>
              <a:rPr lang="en-GB" dirty="0">
                <a:solidFill>
                  <a:srgbClr val="000000"/>
                </a:solidFill>
                <a:latin typeface="Consolas"/>
                <a:ea typeface="Times New Roman"/>
              </a:rPr>
              <a:t> filename, </a:t>
            </a:r>
            <a:r>
              <a:rPr lang="en-GB" dirty="0">
                <a:solidFill>
                  <a:srgbClr val="0000FF"/>
                </a:solidFill>
                <a:latin typeface="Consolas"/>
                <a:ea typeface="Times New Roman"/>
              </a:rPr>
              <a:t>string</a:t>
            </a:r>
            <a:r>
              <a:rPr lang="en-GB" dirty="0">
                <a:solidFill>
                  <a:srgbClr val="000000"/>
                </a:solidFill>
                <a:latin typeface="Consolas"/>
                <a:ea typeface="Times New Roman"/>
              </a:rPr>
              <a:t> text)</a:t>
            </a:r>
            <a:br>
              <a:rPr lang="en-GB" dirty="0">
                <a:solidFill>
                  <a:srgbClr val="000000"/>
                </a:solidFill>
                <a:latin typeface="Consolas"/>
                <a:ea typeface="Times New Roman"/>
              </a:rPr>
            </a:br>
            <a:r>
              <a:rPr lang="en-GB" dirty="0">
                <a:solidFill>
                  <a:srgbClr val="000000"/>
                </a:solidFill>
                <a:latin typeface="Consolas"/>
                <a:ea typeface="Times New Roman"/>
              </a:rPr>
              <a:t>{</a:t>
            </a:r>
            <a:br>
              <a:rPr lang="en-GB" dirty="0">
                <a:solidFill>
                  <a:srgbClr val="000000"/>
                </a:solidFill>
                <a:latin typeface="Consolas"/>
                <a:ea typeface="Times New Roman"/>
              </a:rPr>
            </a:br>
            <a:r>
              <a:rPr lang="en-GB" dirty="0">
                <a:solidFill>
                  <a:srgbClr val="000000"/>
                </a:solidFill>
                <a:latin typeface="Consolas"/>
                <a:ea typeface="Times New Roman"/>
              </a:rPr>
              <a:t>    </a:t>
            </a:r>
            <a:r>
              <a:rPr lang="en-GB" dirty="0">
                <a:solidFill>
                  <a:srgbClr val="0000FF"/>
                </a:solidFill>
                <a:latin typeface="Consolas"/>
                <a:ea typeface="Times New Roman"/>
              </a:rPr>
              <a:t>using</a:t>
            </a:r>
            <a:r>
              <a:rPr lang="en-GB" dirty="0">
                <a:solidFill>
                  <a:srgbClr val="000000"/>
                </a:solidFill>
                <a:latin typeface="Consolas"/>
                <a:ea typeface="Times New Roman"/>
              </a:rPr>
              <a:t> (</a:t>
            </a:r>
            <a:r>
              <a:rPr lang="en-GB" dirty="0" err="1">
                <a:solidFill>
                  <a:srgbClr val="2B91AF"/>
                </a:solidFill>
                <a:latin typeface="Consolas"/>
                <a:ea typeface="Times New Roman"/>
              </a:rPr>
              <a:t>IsolatedStorageFile</a:t>
            </a:r>
            <a:r>
              <a:rPr lang="en-GB" dirty="0">
                <a:solidFill>
                  <a:srgbClr val="000000"/>
                </a:solidFill>
                <a:latin typeface="Consolas"/>
                <a:ea typeface="Times New Roman"/>
              </a:rPr>
              <a:t> </a:t>
            </a:r>
            <a:r>
              <a:rPr lang="en-GB" dirty="0" err="1">
                <a:solidFill>
                  <a:srgbClr val="000000"/>
                </a:solidFill>
                <a:latin typeface="Consolas"/>
                <a:ea typeface="Times New Roman"/>
              </a:rPr>
              <a:t>isf</a:t>
            </a:r>
            <a:r>
              <a:rPr lang="en-GB" dirty="0">
                <a:solidFill>
                  <a:srgbClr val="000000"/>
                </a:solidFill>
                <a:latin typeface="Consolas"/>
                <a:ea typeface="Times New Roman"/>
              </a:rPr>
              <a:t> =</a:t>
            </a:r>
            <a:br>
              <a:rPr lang="en-GB" dirty="0">
                <a:solidFill>
                  <a:srgbClr val="000000"/>
                </a:solidFill>
                <a:latin typeface="Consolas"/>
                <a:ea typeface="Times New Roman"/>
              </a:rPr>
            </a:br>
            <a:r>
              <a:rPr lang="en-GB" dirty="0">
                <a:solidFill>
                  <a:srgbClr val="000000"/>
                </a:solidFill>
                <a:latin typeface="Consolas"/>
                <a:ea typeface="Times New Roman"/>
              </a:rPr>
              <a:t>            </a:t>
            </a:r>
            <a:r>
              <a:rPr lang="en-GB" dirty="0" err="1" smtClean="0">
                <a:solidFill>
                  <a:srgbClr val="2B91AF"/>
                </a:solidFill>
                <a:latin typeface="Consolas"/>
                <a:ea typeface="Times New Roman"/>
              </a:rPr>
              <a:t>IsolatedStorageFile</a:t>
            </a:r>
            <a:r>
              <a:rPr lang="en-GB" dirty="0" err="1" smtClean="0">
                <a:solidFill>
                  <a:srgbClr val="000000"/>
                </a:solidFill>
                <a:latin typeface="Consolas"/>
                <a:ea typeface="Times New Roman"/>
              </a:rPr>
              <a:t>.GetUserStoreForApplication</a:t>
            </a:r>
            <a:r>
              <a:rPr lang="en-GB" dirty="0">
                <a:solidFill>
                  <a:srgbClr val="000000"/>
                </a:solidFill>
                <a:latin typeface="Consolas"/>
                <a:ea typeface="Times New Roman"/>
              </a:rPr>
              <a:t>())</a:t>
            </a:r>
            <a:br>
              <a:rPr lang="en-GB" dirty="0">
                <a:solidFill>
                  <a:srgbClr val="000000"/>
                </a:solidFill>
                <a:latin typeface="Consolas"/>
                <a:ea typeface="Times New Roman"/>
              </a:rPr>
            </a:br>
            <a:r>
              <a:rPr lang="en-GB" dirty="0">
                <a:solidFill>
                  <a:srgbClr val="000000"/>
                </a:solidFill>
                <a:latin typeface="Consolas"/>
                <a:ea typeface="Times New Roman"/>
              </a:rPr>
              <a:t>    {</a:t>
            </a:r>
            <a:br>
              <a:rPr lang="en-GB" dirty="0">
                <a:solidFill>
                  <a:srgbClr val="000000"/>
                </a:solidFill>
                <a:latin typeface="Consolas"/>
                <a:ea typeface="Times New Roman"/>
              </a:rPr>
            </a:br>
            <a:r>
              <a:rPr lang="en-GB" dirty="0">
                <a:solidFill>
                  <a:srgbClr val="000000"/>
                </a:solidFill>
                <a:latin typeface="Consolas"/>
                <a:ea typeface="Times New Roman"/>
              </a:rPr>
              <a:t>        </a:t>
            </a:r>
            <a:r>
              <a:rPr lang="en-GB" dirty="0">
                <a:solidFill>
                  <a:srgbClr val="0000FF"/>
                </a:solidFill>
                <a:latin typeface="Consolas"/>
                <a:ea typeface="Times New Roman"/>
              </a:rPr>
              <a:t>using</a:t>
            </a:r>
            <a:r>
              <a:rPr lang="en-GB" dirty="0">
                <a:solidFill>
                  <a:srgbClr val="000000"/>
                </a:solidFill>
                <a:latin typeface="Consolas"/>
                <a:ea typeface="Times New Roman"/>
              </a:rPr>
              <a:t> (</a:t>
            </a:r>
            <a:r>
              <a:rPr lang="en-GB" dirty="0" err="1">
                <a:solidFill>
                  <a:srgbClr val="2B91AF"/>
                </a:solidFill>
                <a:latin typeface="Consolas"/>
                <a:ea typeface="Times New Roman"/>
              </a:rPr>
              <a:t>IsolatedStorageFileStream</a:t>
            </a:r>
            <a:r>
              <a:rPr lang="en-GB" dirty="0">
                <a:solidFill>
                  <a:srgbClr val="000000"/>
                </a:solidFill>
                <a:latin typeface="Consolas"/>
                <a:ea typeface="Times New Roman"/>
              </a:rPr>
              <a:t> </a:t>
            </a:r>
            <a:r>
              <a:rPr lang="en-GB" dirty="0" err="1">
                <a:solidFill>
                  <a:srgbClr val="000000"/>
                </a:solidFill>
                <a:latin typeface="Consolas"/>
                <a:ea typeface="Times New Roman"/>
              </a:rPr>
              <a:t>rawStream</a:t>
            </a:r>
            <a:r>
              <a:rPr lang="en-GB" dirty="0">
                <a:solidFill>
                  <a:srgbClr val="000000"/>
                </a:solidFill>
                <a:latin typeface="Consolas"/>
                <a:ea typeface="Times New Roman"/>
              </a:rPr>
              <a:t> =</a:t>
            </a:r>
            <a:br>
              <a:rPr lang="en-GB" dirty="0">
                <a:solidFill>
                  <a:srgbClr val="000000"/>
                </a:solidFill>
                <a:latin typeface="Consolas"/>
                <a:ea typeface="Times New Roman"/>
              </a:rPr>
            </a:br>
            <a:r>
              <a:rPr lang="en-GB" dirty="0">
                <a:solidFill>
                  <a:srgbClr val="000000"/>
                </a:solidFill>
                <a:latin typeface="Consolas"/>
                <a:ea typeface="Times New Roman"/>
              </a:rPr>
              <a:t>                            </a:t>
            </a:r>
            <a:r>
              <a:rPr lang="en-GB" dirty="0" err="1">
                <a:solidFill>
                  <a:srgbClr val="000000"/>
                </a:solidFill>
                <a:latin typeface="Consolas"/>
                <a:ea typeface="Times New Roman"/>
              </a:rPr>
              <a:t>isf.CreateFile</a:t>
            </a:r>
            <a:r>
              <a:rPr lang="en-GB" dirty="0">
                <a:solidFill>
                  <a:srgbClr val="000000"/>
                </a:solidFill>
                <a:latin typeface="Consolas"/>
                <a:ea typeface="Times New Roman"/>
              </a:rPr>
              <a:t>(filename</a:t>
            </a:r>
            <a:r>
              <a:rPr lang="en-GB" dirty="0" smtClean="0">
                <a:solidFill>
                  <a:srgbClr val="000000"/>
                </a:solidFill>
                <a:latin typeface="Consolas"/>
                <a:ea typeface="Times New Roman"/>
              </a:rPr>
              <a:t>)) {</a:t>
            </a:r>
            <a:r>
              <a:rPr lang="en-GB" dirty="0">
                <a:solidFill>
                  <a:srgbClr val="000000"/>
                </a:solidFill>
                <a:latin typeface="Consolas"/>
                <a:ea typeface="Times New Roman"/>
              </a:rPr>
              <a:t/>
            </a:r>
            <a:br>
              <a:rPr lang="en-GB" dirty="0">
                <a:solidFill>
                  <a:srgbClr val="000000"/>
                </a:solidFill>
                <a:latin typeface="Consolas"/>
                <a:ea typeface="Times New Roman"/>
              </a:rPr>
            </a:br>
            <a:r>
              <a:rPr lang="en-GB" dirty="0">
                <a:solidFill>
                  <a:srgbClr val="000000"/>
                </a:solidFill>
                <a:latin typeface="Consolas"/>
                <a:ea typeface="Times New Roman"/>
              </a:rPr>
              <a:t>            </a:t>
            </a:r>
            <a:r>
              <a:rPr lang="en-GB" dirty="0" err="1">
                <a:solidFill>
                  <a:srgbClr val="2B91AF"/>
                </a:solidFill>
                <a:latin typeface="Consolas"/>
                <a:ea typeface="Times New Roman"/>
              </a:rPr>
              <a:t>StreamWriter</a:t>
            </a:r>
            <a:r>
              <a:rPr lang="en-GB" dirty="0">
                <a:solidFill>
                  <a:srgbClr val="000000"/>
                </a:solidFill>
                <a:latin typeface="Consolas"/>
                <a:ea typeface="Times New Roman"/>
              </a:rPr>
              <a:t> writer = </a:t>
            </a:r>
            <a:r>
              <a:rPr lang="en-GB" dirty="0">
                <a:solidFill>
                  <a:srgbClr val="0000FF"/>
                </a:solidFill>
                <a:latin typeface="Consolas"/>
                <a:ea typeface="Times New Roman"/>
              </a:rPr>
              <a:t>new</a:t>
            </a:r>
            <a:r>
              <a:rPr lang="en-GB" dirty="0">
                <a:solidFill>
                  <a:srgbClr val="000000"/>
                </a:solidFill>
                <a:latin typeface="Consolas"/>
                <a:ea typeface="Times New Roman"/>
              </a:rPr>
              <a:t> </a:t>
            </a:r>
            <a:r>
              <a:rPr lang="en-GB" dirty="0" err="1">
                <a:solidFill>
                  <a:srgbClr val="2B91AF"/>
                </a:solidFill>
                <a:latin typeface="Consolas"/>
                <a:ea typeface="Times New Roman"/>
              </a:rPr>
              <a:t>StreamWriter</a:t>
            </a:r>
            <a:r>
              <a:rPr lang="en-GB" dirty="0">
                <a:solidFill>
                  <a:srgbClr val="000000"/>
                </a:solidFill>
                <a:latin typeface="Consolas"/>
                <a:ea typeface="Times New Roman"/>
              </a:rPr>
              <a:t>(</a:t>
            </a:r>
            <a:r>
              <a:rPr lang="en-GB" dirty="0" err="1">
                <a:solidFill>
                  <a:srgbClr val="000000"/>
                </a:solidFill>
                <a:latin typeface="Consolas"/>
                <a:ea typeface="Times New Roman"/>
              </a:rPr>
              <a:t>rawStream</a:t>
            </a:r>
            <a:r>
              <a:rPr lang="en-GB" dirty="0">
                <a:solidFill>
                  <a:srgbClr val="000000"/>
                </a:solidFill>
                <a:latin typeface="Consolas"/>
                <a:ea typeface="Times New Roman"/>
              </a:rPr>
              <a:t>);</a:t>
            </a:r>
            <a:br>
              <a:rPr lang="en-GB" dirty="0">
                <a:solidFill>
                  <a:srgbClr val="000000"/>
                </a:solidFill>
                <a:latin typeface="Consolas"/>
                <a:ea typeface="Times New Roman"/>
              </a:rPr>
            </a:br>
            <a:r>
              <a:rPr lang="en-GB" dirty="0">
                <a:solidFill>
                  <a:srgbClr val="000000"/>
                </a:solidFill>
                <a:latin typeface="Consolas"/>
                <a:ea typeface="Times New Roman"/>
              </a:rPr>
              <a:t>            </a:t>
            </a:r>
            <a:r>
              <a:rPr lang="en-GB" dirty="0" err="1">
                <a:solidFill>
                  <a:srgbClr val="000000"/>
                </a:solidFill>
                <a:latin typeface="Consolas"/>
                <a:ea typeface="Times New Roman"/>
              </a:rPr>
              <a:t>writer.Write</a:t>
            </a:r>
            <a:r>
              <a:rPr lang="en-GB" dirty="0">
                <a:solidFill>
                  <a:srgbClr val="000000"/>
                </a:solidFill>
                <a:latin typeface="Consolas"/>
                <a:ea typeface="Times New Roman"/>
              </a:rPr>
              <a:t>(text);</a:t>
            </a:r>
            <a:br>
              <a:rPr lang="en-GB" dirty="0">
                <a:solidFill>
                  <a:srgbClr val="000000"/>
                </a:solidFill>
                <a:latin typeface="Consolas"/>
                <a:ea typeface="Times New Roman"/>
              </a:rPr>
            </a:br>
            <a:r>
              <a:rPr lang="en-GB" dirty="0">
                <a:solidFill>
                  <a:srgbClr val="000000"/>
                </a:solidFill>
                <a:latin typeface="Consolas"/>
                <a:ea typeface="Times New Roman"/>
              </a:rPr>
              <a:t>            </a:t>
            </a:r>
            <a:r>
              <a:rPr lang="en-GB" dirty="0" err="1">
                <a:solidFill>
                  <a:srgbClr val="000000"/>
                </a:solidFill>
                <a:latin typeface="Consolas"/>
                <a:ea typeface="Times New Roman"/>
              </a:rPr>
              <a:t>writer.Close</a:t>
            </a:r>
            <a:r>
              <a:rPr lang="en-GB" dirty="0">
                <a:solidFill>
                  <a:srgbClr val="000000"/>
                </a:solidFill>
                <a:latin typeface="Consolas"/>
                <a:ea typeface="Times New Roman"/>
              </a:rPr>
              <a:t>();</a:t>
            </a:r>
            <a:br>
              <a:rPr lang="en-GB" dirty="0">
                <a:solidFill>
                  <a:srgbClr val="000000"/>
                </a:solidFill>
                <a:latin typeface="Consolas"/>
                <a:ea typeface="Times New Roman"/>
              </a:rPr>
            </a:br>
            <a:r>
              <a:rPr lang="en-GB" dirty="0">
                <a:solidFill>
                  <a:srgbClr val="000000"/>
                </a:solidFill>
                <a:latin typeface="Consolas"/>
                <a:ea typeface="Times New Roman"/>
              </a:rPr>
              <a:t>        }</a:t>
            </a:r>
            <a:br>
              <a:rPr lang="en-GB" dirty="0">
                <a:solidFill>
                  <a:srgbClr val="000000"/>
                </a:solidFill>
                <a:latin typeface="Consolas"/>
                <a:ea typeface="Times New Roman"/>
              </a:rPr>
            </a:br>
            <a:r>
              <a:rPr lang="en-GB" dirty="0">
                <a:solidFill>
                  <a:srgbClr val="000000"/>
                </a:solidFill>
                <a:latin typeface="Consolas"/>
                <a:ea typeface="Times New Roman"/>
              </a:rPr>
              <a:t>    }</a:t>
            </a:r>
            <a:br>
              <a:rPr lang="en-GB" dirty="0">
                <a:solidFill>
                  <a:srgbClr val="000000"/>
                </a:solidFill>
                <a:latin typeface="Consolas"/>
                <a:ea typeface="Times New Roman"/>
              </a:rPr>
            </a:br>
            <a:r>
              <a:rPr lang="en-GB" dirty="0">
                <a:solidFill>
                  <a:srgbClr val="000000"/>
                </a:solidFill>
                <a:latin typeface="Consolas"/>
                <a:ea typeface="Times New Roman"/>
              </a:rPr>
              <a:t>}</a:t>
            </a:r>
            <a:endParaRPr lang="en-GB" dirty="0">
              <a:solidFill>
                <a:srgbClr val="000000"/>
              </a:solidFill>
              <a:effectLst/>
              <a:latin typeface="Consolas"/>
              <a:ea typeface="Times New Roman"/>
            </a:endParaRPr>
          </a:p>
        </p:txBody>
      </p:sp>
      <p:sp>
        <p:nvSpPr>
          <p:cNvPr id="5" name="Rectangle 4"/>
          <p:cNvSpPr/>
          <p:nvPr/>
        </p:nvSpPr>
        <p:spPr bwMode="auto">
          <a:xfrm>
            <a:off x="1164044" y="1879892"/>
            <a:ext cx="7268755" cy="587538"/>
          </a:xfrm>
          <a:prstGeom prst="rect">
            <a:avLst/>
          </a:prstGeom>
          <a:solidFill>
            <a:schemeClr val="accent4">
              <a:alpha val="39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200" spc="-150" dirty="0" smtClean="0">
              <a:gradFill>
                <a:gsLst>
                  <a:gs pos="0">
                    <a:srgbClr val="FFFFFF"/>
                  </a:gs>
                  <a:gs pos="100000">
                    <a:srgbClr val="FFFFFF"/>
                  </a:gs>
                </a:gsLst>
                <a:lin ang="5400000" scaled="0"/>
              </a:gradFill>
              <a:latin typeface="Segoe Light" pitchFamily="34" charset="0"/>
            </a:endParaRPr>
          </a:p>
        </p:txBody>
      </p:sp>
      <p:sp>
        <p:nvSpPr>
          <p:cNvPr id="6"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8</a:t>
            </a:fld>
            <a:endParaRPr lang="en-US" dirty="0"/>
          </a:p>
        </p:txBody>
      </p:sp>
    </p:spTree>
    <p:extLst>
      <p:ext uri="{BB962C8B-B14F-4D97-AF65-F5344CB8AC3E}">
        <p14:creationId xmlns:p14="http://schemas.microsoft.com/office/powerpoint/2010/main" val="2084708971"/>
      </p:ext>
    </p:extLst>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smtClean="0"/>
              <a:t>Использование класса </a:t>
            </a:r>
            <a:r>
              <a:rPr lang="en-GB" dirty="0" err="1" smtClean="0"/>
              <a:t>EntityRow</a:t>
            </a:r>
            <a:endParaRPr lang="en-GB" dirty="0"/>
          </a:p>
        </p:txBody>
      </p:sp>
      <p:sp>
        <p:nvSpPr>
          <p:cNvPr id="3" name="Content Placeholder 2"/>
          <p:cNvSpPr>
            <a:spLocks noGrp="1"/>
          </p:cNvSpPr>
          <p:nvPr>
            <p:ph idx="1"/>
          </p:nvPr>
        </p:nvSpPr>
        <p:spPr>
          <a:xfrm>
            <a:off x="380770" y="3332782"/>
            <a:ext cx="8363938" cy="2603790"/>
          </a:xfrm>
        </p:spPr>
        <p:txBody>
          <a:bodyPr/>
          <a:lstStyle/>
          <a:p>
            <a:r>
              <a:rPr lang="ru-RU" dirty="0" smtClean="0"/>
              <a:t>Класс</a:t>
            </a:r>
            <a:r>
              <a:rPr lang="en-GB" dirty="0" smtClean="0"/>
              <a:t> </a:t>
            </a:r>
            <a:r>
              <a:rPr lang="en-GB" dirty="0" err="1" smtClean="0">
                <a:latin typeface="Consolas" pitchFamily="49" charset="0"/>
                <a:cs typeface="Consolas" pitchFamily="49" charset="0"/>
              </a:rPr>
              <a:t>EntityRow</a:t>
            </a:r>
            <a:r>
              <a:rPr lang="en-GB" dirty="0" smtClean="0"/>
              <a:t> </a:t>
            </a:r>
            <a:r>
              <a:rPr lang="ru-RU" dirty="0" smtClean="0"/>
              <a:t>содержит метод</a:t>
            </a:r>
            <a:r>
              <a:rPr lang="en-GB" dirty="0" smtClean="0"/>
              <a:t> </a:t>
            </a:r>
            <a:r>
              <a:rPr lang="en-GB" dirty="0" smtClean="0">
                <a:latin typeface="Consolas" pitchFamily="49" charset="0"/>
                <a:cs typeface="Consolas" pitchFamily="49" charset="0"/>
              </a:rPr>
              <a:t>Add</a:t>
            </a:r>
            <a:r>
              <a:rPr lang="ru-RU" dirty="0" smtClean="0"/>
              <a:t>, который позволяет добавлять элементы</a:t>
            </a:r>
            <a:br>
              <a:rPr lang="ru-RU" dirty="0" smtClean="0"/>
            </a:br>
            <a:r>
              <a:rPr lang="ru-RU" dirty="0" smtClean="0"/>
              <a:t>в строку таблицы</a:t>
            </a:r>
            <a:endParaRPr lang="en-GB" dirty="0" smtClean="0"/>
          </a:p>
          <a:p>
            <a:r>
              <a:rPr lang="ru-RU" dirty="0" smtClean="0"/>
              <a:t>Этот метод используется так же, как и аналогичный метод класса-коллекции</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80</a:t>
            </a:fld>
            <a:endParaRPr lang="en-US" dirty="0"/>
          </a:p>
        </p:txBody>
      </p:sp>
      <p:sp>
        <p:nvSpPr>
          <p:cNvPr id="5" name="Rectangle 4"/>
          <p:cNvSpPr>
            <a:spLocks noChangeArrowheads="1"/>
          </p:cNvSpPr>
          <p:nvPr/>
        </p:nvSpPr>
        <p:spPr bwMode="invGray">
          <a:xfrm>
            <a:off x="494253" y="1146628"/>
            <a:ext cx="8105775" cy="1864586"/>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pPr marL="95250">
              <a:spcBef>
                <a:spcPts val="575"/>
              </a:spcBef>
              <a:spcAft>
                <a:spcPts val="200"/>
              </a:spcAft>
              <a:tabLst>
                <a:tab pos="2430780" algn="l"/>
                <a:tab pos="2790825" algn="l"/>
              </a:tabLst>
            </a:pPr>
            <a:r>
              <a:rPr lang="en-GB" sz="2000" dirty="0" smtClean="0">
                <a:solidFill>
                  <a:srgbClr val="2B91AF"/>
                </a:solidFill>
                <a:latin typeface="Consolas"/>
                <a:ea typeface="Times New Roman"/>
              </a:rPr>
              <a:t>Customer </a:t>
            </a:r>
            <a:r>
              <a:rPr lang="en-GB" sz="2000" dirty="0" err="1" smtClean="0">
                <a:solidFill>
                  <a:srgbClr val="000000"/>
                </a:solidFill>
                <a:latin typeface="Consolas"/>
                <a:ea typeface="Times New Roman"/>
              </a:rPr>
              <a:t>newCustomer</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a:t>
            </a:r>
            <a:r>
              <a:rPr lang="en-GB" sz="2000" dirty="0">
                <a:solidFill>
                  <a:srgbClr val="0000FF"/>
                </a:solidFill>
                <a:latin typeface="Consolas"/>
                <a:ea typeface="Times New Roman"/>
              </a:rPr>
              <a:t>new</a:t>
            </a:r>
            <a:r>
              <a:rPr lang="en-GB" sz="2000" dirty="0">
                <a:solidFill>
                  <a:srgbClr val="000000"/>
                </a:solidFill>
                <a:latin typeface="Consolas"/>
                <a:ea typeface="Times New Roman"/>
              </a:rPr>
              <a:t> </a:t>
            </a:r>
            <a:r>
              <a:rPr lang="en-GB" sz="2000" dirty="0" smtClean="0">
                <a:solidFill>
                  <a:srgbClr val="2B91AF"/>
                </a:solidFill>
                <a:latin typeface="Consolas"/>
                <a:ea typeface="Times New Roman"/>
              </a:rPr>
              <a:t>Customer</a:t>
            </a:r>
            <a:r>
              <a:rPr lang="en-GB" sz="2000" dirty="0" smtClean="0">
                <a:solidFill>
                  <a:srgbClr val="000000"/>
                </a:solidFill>
                <a:latin typeface="Consolas"/>
                <a:ea typeface="Times New Roman"/>
              </a:rPr>
              <a:t>();</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2B91AF"/>
                </a:solidFill>
                <a:latin typeface="Consolas"/>
                <a:ea typeface="Times New Roman"/>
              </a:rPr>
              <a:t>Order</a:t>
            </a:r>
            <a:r>
              <a:rPr lang="en-GB" sz="2000" dirty="0">
                <a:solidFill>
                  <a:srgbClr val="000000"/>
                </a:solidFill>
                <a:latin typeface="Consolas"/>
                <a:ea typeface="Times New Roman"/>
              </a:rPr>
              <a:t> </a:t>
            </a:r>
            <a:r>
              <a:rPr lang="en-GB" sz="2000" dirty="0" err="1" smtClean="0">
                <a:solidFill>
                  <a:srgbClr val="000000"/>
                </a:solidFill>
                <a:latin typeface="Consolas"/>
                <a:ea typeface="Times New Roman"/>
              </a:rPr>
              <a:t>newOrder</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a:t>
            </a:r>
            <a:r>
              <a:rPr lang="en-GB" sz="2000" dirty="0">
                <a:solidFill>
                  <a:srgbClr val="0000FF"/>
                </a:solidFill>
                <a:latin typeface="Consolas"/>
                <a:ea typeface="Times New Roman"/>
              </a:rPr>
              <a:t>new</a:t>
            </a:r>
            <a:r>
              <a:rPr lang="en-GB" sz="2000" dirty="0">
                <a:solidFill>
                  <a:srgbClr val="000000"/>
                </a:solidFill>
                <a:latin typeface="Consolas"/>
                <a:ea typeface="Times New Roman"/>
              </a:rPr>
              <a:t> </a:t>
            </a:r>
            <a:r>
              <a:rPr lang="en-GB" sz="2000" dirty="0">
                <a:solidFill>
                  <a:srgbClr val="2B91AF"/>
                </a:solidFill>
                <a:latin typeface="Consolas"/>
                <a:ea typeface="Times New Roman"/>
              </a:rPr>
              <a:t>Order</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err="1" smtClean="0">
                <a:solidFill>
                  <a:srgbClr val="000000"/>
                </a:solidFill>
                <a:latin typeface="Consolas"/>
                <a:ea typeface="Times New Roman"/>
              </a:rPr>
              <a:t>newOrder.OrderCustomer</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a:t>
            </a:r>
            <a:r>
              <a:rPr lang="en-GB" sz="2000" dirty="0" err="1">
                <a:solidFill>
                  <a:srgbClr val="000000"/>
                </a:solidFill>
                <a:latin typeface="Consolas"/>
                <a:ea typeface="Times New Roman"/>
              </a:rPr>
              <a:t>newCustomer</a:t>
            </a:r>
            <a:r>
              <a:rPr lang="en-GB" sz="2000" dirty="0" smtClean="0">
                <a:solidFill>
                  <a:srgbClr val="000000"/>
                </a:solidFill>
                <a:latin typeface="Consolas"/>
                <a:ea typeface="Times New Roman"/>
              </a:rPr>
              <a:t>;</a:t>
            </a:r>
            <a:br>
              <a:rPr lang="en-GB" sz="2000" dirty="0" smtClean="0">
                <a:solidFill>
                  <a:srgbClr val="000000"/>
                </a:solidFill>
                <a:latin typeface="Consolas"/>
                <a:ea typeface="Times New Roman"/>
              </a:rPr>
            </a:br>
            <a:r>
              <a:rPr lang="en-GB" sz="2000" dirty="0" err="1" smtClean="0">
                <a:solidFill>
                  <a:srgbClr val="000000"/>
                </a:solidFill>
                <a:latin typeface="Consolas"/>
                <a:ea typeface="Times New Roman"/>
              </a:rPr>
              <a:t>newCustomer.Orders.Add</a:t>
            </a:r>
            <a:r>
              <a:rPr lang="en-GB" sz="2000" dirty="0" smtClean="0">
                <a:solidFill>
                  <a:srgbClr val="000000"/>
                </a:solidFill>
                <a:latin typeface="Consolas"/>
                <a:ea typeface="Times New Roman"/>
              </a:rPr>
              <a:t>(</a:t>
            </a:r>
            <a:r>
              <a:rPr lang="en-GB" sz="2000" dirty="0" err="1" smtClean="0">
                <a:solidFill>
                  <a:srgbClr val="000000"/>
                </a:solidFill>
                <a:latin typeface="Consolas"/>
                <a:ea typeface="Times New Roman"/>
              </a:rPr>
              <a:t>newOrder</a:t>
            </a:r>
            <a:r>
              <a:rPr lang="en-GB" sz="2000" dirty="0" smtClean="0">
                <a:solidFill>
                  <a:srgbClr val="000000"/>
                </a:solidFill>
                <a:latin typeface="Consolas"/>
                <a:ea typeface="Times New Roman"/>
              </a:rPr>
              <a:t>);</a:t>
            </a:r>
            <a:endParaRPr lang="en-GB" sz="2000" dirty="0">
              <a:solidFill>
                <a:srgbClr val="000000"/>
              </a:solidFill>
              <a:effectLst/>
              <a:latin typeface="Consolas"/>
              <a:ea typeface="Times New Roman"/>
            </a:endParaRPr>
          </a:p>
        </p:txBody>
      </p:sp>
    </p:spTree>
    <p:extLst>
      <p:ext uri="{BB962C8B-B14F-4D97-AF65-F5344CB8AC3E}">
        <p14:creationId xmlns:p14="http://schemas.microsoft.com/office/powerpoint/2010/main" val="4159417831"/>
      </p:ext>
    </p:extLst>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LINQ </a:t>
            </a:r>
            <a:r>
              <a:rPr lang="ru-RU" dirty="0" smtClean="0"/>
              <a:t>и классы</a:t>
            </a:r>
            <a:endParaRPr lang="en-GB" dirty="0"/>
          </a:p>
        </p:txBody>
      </p:sp>
      <p:sp>
        <p:nvSpPr>
          <p:cNvPr id="3" name="Content Placeholder 2"/>
          <p:cNvSpPr>
            <a:spLocks noGrp="1"/>
          </p:cNvSpPr>
          <p:nvPr>
            <p:ph idx="1"/>
          </p:nvPr>
        </p:nvSpPr>
        <p:spPr>
          <a:xfrm>
            <a:off x="380770" y="3247697"/>
            <a:ext cx="8363938" cy="2492990"/>
          </a:xfrm>
        </p:spPr>
        <p:txBody>
          <a:bodyPr/>
          <a:lstStyle/>
          <a:p>
            <a:r>
              <a:rPr lang="ru-RU" dirty="0" smtClean="0"/>
              <a:t>После выполнения действий по настройке связей классов с таблицами базы данных информацию в этих таблицах можно обрабатывать, используя связанные программные объекты</a:t>
            </a:r>
            <a:endParaRPr lang="en-GB"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81</a:t>
            </a:fld>
            <a:endParaRPr lang="en-US" dirty="0"/>
          </a:p>
        </p:txBody>
      </p:sp>
      <p:sp>
        <p:nvSpPr>
          <p:cNvPr id="5" name="Rectangle 4"/>
          <p:cNvSpPr>
            <a:spLocks noChangeArrowheads="1"/>
          </p:cNvSpPr>
          <p:nvPr/>
        </p:nvSpPr>
        <p:spPr bwMode="invGray">
          <a:xfrm>
            <a:off x="494253" y="1146628"/>
            <a:ext cx="8105775" cy="1611086"/>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pPr>
              <a:spcBef>
                <a:spcPts val="575"/>
              </a:spcBef>
              <a:spcAft>
                <a:spcPts val="200"/>
              </a:spcAft>
              <a:tabLst>
                <a:tab pos="2430780" algn="l"/>
                <a:tab pos="2790825" algn="l"/>
              </a:tabLst>
            </a:pPr>
            <a:r>
              <a:rPr lang="en-GB" sz="2000" dirty="0" err="1">
                <a:solidFill>
                  <a:srgbClr val="0000FF"/>
                </a:solidFill>
                <a:latin typeface="Consolas"/>
                <a:ea typeface="Times New Roman"/>
              </a:rPr>
              <a:t>foreach</a:t>
            </a:r>
            <a:r>
              <a:rPr lang="en-GB" sz="2000" dirty="0">
                <a:solidFill>
                  <a:srgbClr val="000000"/>
                </a:solidFill>
                <a:latin typeface="Consolas"/>
                <a:ea typeface="Times New Roman"/>
              </a:rPr>
              <a:t> (</a:t>
            </a:r>
            <a:r>
              <a:rPr lang="en-GB" sz="2000" dirty="0">
                <a:solidFill>
                  <a:srgbClr val="2B91AF"/>
                </a:solidFill>
                <a:latin typeface="Consolas"/>
                <a:ea typeface="Times New Roman"/>
              </a:rPr>
              <a:t>Order</a:t>
            </a:r>
            <a:r>
              <a:rPr lang="en-GB" sz="2000" dirty="0">
                <a:solidFill>
                  <a:srgbClr val="000000"/>
                </a:solidFill>
                <a:latin typeface="Consolas"/>
                <a:ea typeface="Times New Roman"/>
              </a:rPr>
              <a:t> o </a:t>
            </a:r>
            <a:r>
              <a:rPr lang="en-GB" sz="2000" dirty="0">
                <a:solidFill>
                  <a:srgbClr val="0000FF"/>
                </a:solidFill>
                <a:latin typeface="Consolas"/>
                <a:ea typeface="Times New Roman"/>
              </a:rPr>
              <a:t>in</a:t>
            </a:r>
            <a:r>
              <a:rPr lang="en-GB" sz="2000" dirty="0">
                <a:solidFill>
                  <a:srgbClr val="000000"/>
                </a:solidFill>
                <a:latin typeface="Consolas"/>
                <a:ea typeface="Times New Roman"/>
              </a:rPr>
              <a:t> </a:t>
            </a:r>
            <a:r>
              <a:rPr lang="en-GB" sz="2000" dirty="0" err="1" smtClean="0">
                <a:solidFill>
                  <a:srgbClr val="000000"/>
                </a:solidFill>
                <a:latin typeface="Consolas"/>
                <a:ea typeface="Times New Roman"/>
              </a:rPr>
              <a:t>activeCustomer.Orders</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a:solidFill>
                  <a:srgbClr val="008000"/>
                </a:solidFill>
                <a:latin typeface="Consolas"/>
                <a:ea typeface="Times New Roman"/>
              </a:rPr>
              <a:t>// </a:t>
            </a:r>
            <a:r>
              <a:rPr lang="ru-RU" sz="2000" dirty="0" smtClean="0">
                <a:solidFill>
                  <a:srgbClr val="008000"/>
                </a:solidFill>
                <a:latin typeface="Consolas"/>
                <a:ea typeface="Times New Roman"/>
              </a:rPr>
              <a:t>выполнить действия с заказом</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000000"/>
                </a:solidFill>
                <a:latin typeface="Consolas"/>
                <a:ea typeface="Times New Roman"/>
              </a:rPr>
              <a:t>}</a:t>
            </a:r>
            <a:endParaRPr lang="en-GB" sz="2000" dirty="0">
              <a:solidFill>
                <a:srgbClr val="000000"/>
              </a:solidFill>
              <a:effectLst/>
              <a:latin typeface="Consolas"/>
              <a:ea typeface="Times New Roman"/>
            </a:endParaRPr>
          </a:p>
        </p:txBody>
      </p:sp>
    </p:spTree>
    <p:extLst>
      <p:ext uri="{BB962C8B-B14F-4D97-AF65-F5344CB8AC3E}">
        <p14:creationId xmlns:p14="http://schemas.microsoft.com/office/powerpoint/2010/main" val="3761421448"/>
      </p:ext>
    </p:extLst>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Проектирование базы данных</a:t>
            </a:r>
            <a:endParaRPr lang="en-GB" dirty="0"/>
          </a:p>
        </p:txBody>
      </p:sp>
      <p:sp>
        <p:nvSpPr>
          <p:cNvPr id="3" name="Content Placeholder 2"/>
          <p:cNvSpPr>
            <a:spLocks noGrp="1"/>
          </p:cNvSpPr>
          <p:nvPr>
            <p:ph idx="1"/>
          </p:nvPr>
        </p:nvSpPr>
        <p:spPr>
          <a:xfrm>
            <a:off x="380770" y="1371600"/>
            <a:ext cx="8363938" cy="3711785"/>
          </a:xfrm>
        </p:spPr>
        <p:txBody>
          <a:bodyPr/>
          <a:lstStyle/>
          <a:p>
            <a:r>
              <a:rPr lang="ru-RU" dirty="0" smtClean="0"/>
              <a:t>На текущий момент в таблице заказов хранится ссылка только на один товар</a:t>
            </a:r>
          </a:p>
          <a:p>
            <a:r>
              <a:rPr lang="ru-RU" dirty="0" smtClean="0"/>
              <a:t>Если клиенту нужно заказать несколько товаров, то он должен разместить несколько заказов</a:t>
            </a:r>
          </a:p>
          <a:p>
            <a:r>
              <a:rPr lang="ru-RU" dirty="0" smtClean="0"/>
              <a:t>Это является большим неудобством и проблемой, которая требует решения</a:t>
            </a:r>
            <a:endParaRPr lang="en-GB"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82</a:t>
            </a:fld>
            <a:endParaRPr lang="en-US" dirty="0"/>
          </a:p>
        </p:txBody>
      </p:sp>
    </p:spTree>
    <p:extLst>
      <p:ext uri="{BB962C8B-B14F-4D97-AF65-F5344CB8AC3E}">
        <p14:creationId xmlns:p14="http://schemas.microsoft.com/office/powerpoint/2010/main" val="3999892580"/>
      </p:ext>
    </p:extLst>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smtClean="0"/>
              <a:t>Добавление таблицы </a:t>
            </a:r>
            <a:r>
              <a:rPr lang="en-GB" dirty="0" err="1" smtClean="0"/>
              <a:t>OrderItem</a:t>
            </a:r>
            <a:endParaRPr lang="en-GB" dirty="0"/>
          </a:p>
        </p:txBody>
      </p:sp>
      <p:sp>
        <p:nvSpPr>
          <p:cNvPr id="3" name="Content Placeholder 2"/>
          <p:cNvSpPr>
            <a:spLocks noGrp="1"/>
          </p:cNvSpPr>
          <p:nvPr>
            <p:ph idx="1"/>
          </p:nvPr>
        </p:nvSpPr>
        <p:spPr>
          <a:xfrm>
            <a:off x="380770" y="4180626"/>
            <a:ext cx="8363938" cy="1495794"/>
          </a:xfrm>
        </p:spPr>
        <p:txBody>
          <a:bodyPr/>
          <a:lstStyle/>
          <a:p>
            <a:r>
              <a:rPr lang="ru-RU" dirty="0" smtClean="0"/>
              <a:t>Необходимо создать дополнительную таблицу, в которой товары будут связаны</a:t>
            </a:r>
            <a:br>
              <a:rPr lang="ru-RU" dirty="0" smtClean="0"/>
            </a:br>
            <a:r>
              <a:rPr lang="ru-RU" dirty="0" smtClean="0"/>
              <a:t>с определённым заказом</a:t>
            </a:r>
          </a:p>
        </p:txBody>
      </p:sp>
      <p:sp>
        <p:nvSpPr>
          <p:cNvPr id="4" name="Slide Number Placeholder 3"/>
          <p:cNvSpPr>
            <a:spLocks noGrp="1"/>
          </p:cNvSpPr>
          <p:nvPr>
            <p:ph type="sldNum" sz="quarter" idx="10"/>
          </p:nvPr>
        </p:nvSpPr>
        <p:spPr/>
        <p:txBody>
          <a:bodyPr/>
          <a:lstStyle/>
          <a:p>
            <a:fld id="{271031BA-9959-4FE2-909F-37D65262A7B4}" type="slidenum">
              <a:rPr lang="en-US" smtClean="0"/>
              <a:pPr/>
              <a:t>83</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751408941"/>
              </p:ext>
            </p:extLst>
          </p:nvPr>
        </p:nvGraphicFramePr>
        <p:xfrm>
          <a:off x="1150879" y="1379370"/>
          <a:ext cx="6858004" cy="2490951"/>
        </p:xfrm>
        <a:graphic>
          <a:graphicData uri="http://schemas.openxmlformats.org/drawingml/2006/table">
            <a:tbl>
              <a:tblPr>
                <a:tableStyleId>{5C22544A-7EE6-4342-B048-85BDC9FD1C3A}</a:tableStyleId>
              </a:tblPr>
              <a:tblGrid>
                <a:gridCol w="1714501"/>
                <a:gridCol w="1714501"/>
                <a:gridCol w="1714501"/>
                <a:gridCol w="1714501"/>
              </a:tblGrid>
              <a:tr h="889626">
                <a:tc>
                  <a:txBody>
                    <a:bodyPr/>
                    <a:lstStyle/>
                    <a:p>
                      <a:pPr algn="ctr" fontAlgn="ctr"/>
                      <a:r>
                        <a:rPr lang="en-GB" sz="1800" b="1" u="none" strike="noStrike" dirty="0" err="1" smtClean="0">
                          <a:effectLst/>
                        </a:rPr>
                        <a:t>OrderItemID</a:t>
                      </a:r>
                      <a:endParaRPr lang="en-GB" sz="1800" b="1" i="0" u="none" strike="noStrike" dirty="0">
                        <a:solidFill>
                          <a:srgbClr val="000000"/>
                        </a:solidFill>
                        <a:effectLst/>
                        <a:latin typeface="Times New Roman"/>
                      </a:endParaRPr>
                    </a:p>
                  </a:txBody>
                  <a:tcPr marL="9525" marR="9525" marT="9525" marB="0" anchor="ctr"/>
                </a:tc>
                <a:tc>
                  <a:txBody>
                    <a:bodyPr/>
                    <a:lstStyle/>
                    <a:p>
                      <a:pPr algn="ctr" fontAlgn="ctr"/>
                      <a:r>
                        <a:rPr lang="en-GB" sz="1800" b="1" u="none" strike="noStrike" dirty="0" err="1" smtClean="0">
                          <a:effectLst/>
                        </a:rPr>
                        <a:t>OrderID</a:t>
                      </a:r>
                      <a:endParaRPr lang="en-GB" sz="1800" b="1" i="0" u="none" strike="noStrike" dirty="0">
                        <a:solidFill>
                          <a:srgbClr val="000000"/>
                        </a:solidFill>
                        <a:effectLst/>
                        <a:latin typeface="Times New Roman"/>
                      </a:endParaRPr>
                    </a:p>
                  </a:txBody>
                  <a:tcPr marL="9525" marR="9525" marT="9525" marB="0" anchor="ctr"/>
                </a:tc>
                <a:tc>
                  <a:txBody>
                    <a:bodyPr/>
                    <a:lstStyle/>
                    <a:p>
                      <a:pPr algn="ctr" fontAlgn="ctr"/>
                      <a:r>
                        <a:rPr lang="en-GB" sz="1800" b="1" u="none" strike="noStrike" dirty="0" err="1" smtClean="0">
                          <a:effectLst/>
                        </a:rPr>
                        <a:t>ProductID</a:t>
                      </a:r>
                      <a:endParaRPr lang="en-GB" sz="1800" b="1" i="0" u="none" strike="noStrike" dirty="0">
                        <a:solidFill>
                          <a:srgbClr val="000000"/>
                        </a:solidFill>
                        <a:effectLst/>
                        <a:latin typeface="Times New Roman"/>
                      </a:endParaRPr>
                    </a:p>
                  </a:txBody>
                  <a:tcPr marL="9525" marR="9525" marT="9525" marB="0" anchor="ctr"/>
                </a:tc>
                <a:tc>
                  <a:txBody>
                    <a:bodyPr/>
                    <a:lstStyle/>
                    <a:p>
                      <a:pPr algn="ctr" fontAlgn="ctr"/>
                      <a:r>
                        <a:rPr lang="en-GB" sz="1800" b="1" u="none" strike="noStrike" dirty="0">
                          <a:effectLst/>
                        </a:rPr>
                        <a:t>Quantity</a:t>
                      </a:r>
                      <a:endParaRPr lang="en-GB" sz="1800" b="1" i="0" u="none" strike="noStrike" dirty="0">
                        <a:solidFill>
                          <a:srgbClr val="000000"/>
                        </a:solidFill>
                        <a:effectLst/>
                        <a:latin typeface="Times New Roman"/>
                      </a:endParaRPr>
                    </a:p>
                  </a:txBody>
                  <a:tcPr marL="9525" marR="9525" marT="9525" marB="0" anchor="ctr"/>
                </a:tc>
              </a:tr>
              <a:tr h="533775">
                <a:tc>
                  <a:txBody>
                    <a:bodyPr/>
                    <a:lstStyle/>
                    <a:p>
                      <a:pPr algn="ctr" fontAlgn="ctr"/>
                      <a:r>
                        <a:rPr lang="en-GB" sz="1800" u="none" strike="noStrike">
                          <a:effectLst/>
                        </a:rPr>
                        <a:t>1</a:t>
                      </a:r>
                      <a:endParaRPr lang="en-GB" sz="1800" b="0" i="0" u="none" strike="noStrike">
                        <a:solidFill>
                          <a:srgbClr val="000000"/>
                        </a:solidFill>
                        <a:effectLst/>
                        <a:latin typeface="Times New Roman"/>
                      </a:endParaRPr>
                    </a:p>
                  </a:txBody>
                  <a:tcPr marL="9525" marR="9525" marT="9525" marB="0" anchor="ctr"/>
                </a:tc>
                <a:tc>
                  <a:txBody>
                    <a:bodyPr/>
                    <a:lstStyle/>
                    <a:p>
                      <a:pPr algn="ctr" fontAlgn="ctr"/>
                      <a:r>
                        <a:rPr lang="en-GB" sz="1800" u="none" strike="noStrike" dirty="0">
                          <a:effectLst/>
                        </a:rPr>
                        <a:t>56</a:t>
                      </a:r>
                      <a:endParaRPr lang="en-GB" sz="1800" b="0" i="0" u="none" strike="noStrike" dirty="0">
                        <a:solidFill>
                          <a:srgbClr val="000000"/>
                        </a:solidFill>
                        <a:effectLst/>
                        <a:latin typeface="Times New Roman"/>
                      </a:endParaRPr>
                    </a:p>
                  </a:txBody>
                  <a:tcPr marL="9525" marR="9525" marT="9525" marB="0" anchor="ctr"/>
                </a:tc>
                <a:tc>
                  <a:txBody>
                    <a:bodyPr/>
                    <a:lstStyle/>
                    <a:p>
                      <a:pPr algn="ctr" fontAlgn="ctr"/>
                      <a:r>
                        <a:rPr lang="en-GB" sz="1800" u="none" strike="noStrike" dirty="0">
                          <a:effectLst/>
                        </a:rPr>
                        <a:t>1001</a:t>
                      </a:r>
                      <a:endParaRPr lang="en-GB" sz="1800" b="0" i="0" u="none" strike="noStrike" dirty="0">
                        <a:solidFill>
                          <a:srgbClr val="000000"/>
                        </a:solidFill>
                        <a:effectLst/>
                        <a:latin typeface="Times New Roman"/>
                      </a:endParaRPr>
                    </a:p>
                  </a:txBody>
                  <a:tcPr marL="9525" marR="9525" marT="9525" marB="0" anchor="ctr"/>
                </a:tc>
                <a:tc>
                  <a:txBody>
                    <a:bodyPr/>
                    <a:lstStyle/>
                    <a:p>
                      <a:pPr algn="ctr" fontAlgn="ctr"/>
                      <a:r>
                        <a:rPr lang="en-GB" sz="1800" u="none" strike="noStrike">
                          <a:effectLst/>
                        </a:rPr>
                        <a:t>1</a:t>
                      </a:r>
                      <a:endParaRPr lang="en-GB" sz="1800" b="0" i="0" u="none" strike="noStrike">
                        <a:solidFill>
                          <a:srgbClr val="000000"/>
                        </a:solidFill>
                        <a:effectLst/>
                        <a:latin typeface="Times New Roman"/>
                      </a:endParaRPr>
                    </a:p>
                  </a:txBody>
                  <a:tcPr marL="9525" marR="9525" marT="9525" marB="0" anchor="ctr"/>
                </a:tc>
              </a:tr>
              <a:tr h="533775">
                <a:tc>
                  <a:txBody>
                    <a:bodyPr/>
                    <a:lstStyle/>
                    <a:p>
                      <a:pPr algn="ctr" fontAlgn="ctr"/>
                      <a:r>
                        <a:rPr lang="en-GB" sz="1800" u="none" strike="noStrike">
                          <a:effectLst/>
                        </a:rPr>
                        <a:t>2</a:t>
                      </a:r>
                      <a:endParaRPr lang="en-GB" sz="1800" b="0" i="0" u="none" strike="noStrike">
                        <a:solidFill>
                          <a:srgbClr val="000000"/>
                        </a:solidFill>
                        <a:effectLst/>
                        <a:latin typeface="Times New Roman"/>
                      </a:endParaRPr>
                    </a:p>
                  </a:txBody>
                  <a:tcPr marL="9525" marR="9525" marT="9525" marB="0" anchor="ctr"/>
                </a:tc>
                <a:tc>
                  <a:txBody>
                    <a:bodyPr/>
                    <a:lstStyle/>
                    <a:p>
                      <a:pPr algn="ctr" fontAlgn="ctr"/>
                      <a:r>
                        <a:rPr lang="en-GB" sz="1800" u="none" strike="noStrike" dirty="0">
                          <a:effectLst/>
                        </a:rPr>
                        <a:t>56</a:t>
                      </a:r>
                      <a:endParaRPr lang="en-GB" sz="1800" b="0" i="0" u="none" strike="noStrike" dirty="0">
                        <a:solidFill>
                          <a:srgbClr val="000000"/>
                        </a:solidFill>
                        <a:effectLst/>
                        <a:latin typeface="Times New Roman"/>
                      </a:endParaRPr>
                    </a:p>
                  </a:txBody>
                  <a:tcPr marL="9525" marR="9525" marT="9525" marB="0" anchor="ctr"/>
                </a:tc>
                <a:tc>
                  <a:txBody>
                    <a:bodyPr/>
                    <a:lstStyle/>
                    <a:p>
                      <a:pPr algn="ctr" fontAlgn="ctr"/>
                      <a:r>
                        <a:rPr lang="en-GB" sz="1800" u="none" strike="noStrike" dirty="0">
                          <a:effectLst/>
                        </a:rPr>
                        <a:t>1002</a:t>
                      </a:r>
                      <a:endParaRPr lang="en-GB" sz="1800" b="0" i="0" u="none" strike="noStrike" dirty="0">
                        <a:solidFill>
                          <a:srgbClr val="000000"/>
                        </a:solidFill>
                        <a:effectLst/>
                        <a:latin typeface="Times New Roman"/>
                      </a:endParaRPr>
                    </a:p>
                  </a:txBody>
                  <a:tcPr marL="9525" marR="9525" marT="9525" marB="0" anchor="ctr"/>
                </a:tc>
                <a:tc>
                  <a:txBody>
                    <a:bodyPr/>
                    <a:lstStyle/>
                    <a:p>
                      <a:pPr algn="ctr" fontAlgn="ctr"/>
                      <a:r>
                        <a:rPr lang="en-GB" sz="1800" u="none" strike="noStrike" dirty="0">
                          <a:effectLst/>
                        </a:rPr>
                        <a:t>5</a:t>
                      </a:r>
                      <a:endParaRPr lang="en-GB" sz="1800" b="0" i="0" u="none" strike="noStrike" dirty="0">
                        <a:solidFill>
                          <a:srgbClr val="000000"/>
                        </a:solidFill>
                        <a:effectLst/>
                        <a:latin typeface="Times New Roman"/>
                      </a:endParaRPr>
                    </a:p>
                  </a:txBody>
                  <a:tcPr marL="9525" marR="9525" marT="9525" marB="0" anchor="ctr"/>
                </a:tc>
              </a:tr>
              <a:tr h="533775">
                <a:tc>
                  <a:txBody>
                    <a:bodyPr/>
                    <a:lstStyle/>
                    <a:p>
                      <a:pPr algn="ctr" fontAlgn="ctr"/>
                      <a:r>
                        <a:rPr lang="en-GB" sz="1800" u="none" strike="noStrike">
                          <a:effectLst/>
                        </a:rPr>
                        <a:t>3</a:t>
                      </a:r>
                      <a:endParaRPr lang="en-GB" sz="1800" b="0" i="0" u="none" strike="noStrike">
                        <a:solidFill>
                          <a:srgbClr val="000000"/>
                        </a:solidFill>
                        <a:effectLst/>
                        <a:latin typeface="Times New Roman"/>
                      </a:endParaRPr>
                    </a:p>
                  </a:txBody>
                  <a:tcPr marL="9525" marR="9525" marT="9525" marB="0" anchor="ctr"/>
                </a:tc>
                <a:tc>
                  <a:txBody>
                    <a:bodyPr/>
                    <a:lstStyle/>
                    <a:p>
                      <a:pPr algn="ctr" fontAlgn="ctr"/>
                      <a:r>
                        <a:rPr lang="en-GB" sz="1800" u="none" strike="noStrike">
                          <a:effectLst/>
                        </a:rPr>
                        <a:t>12343</a:t>
                      </a:r>
                      <a:endParaRPr lang="en-GB" sz="1800" b="0" i="0" u="none" strike="noStrike">
                        <a:solidFill>
                          <a:srgbClr val="000000"/>
                        </a:solidFill>
                        <a:effectLst/>
                        <a:latin typeface="Times New Roman"/>
                      </a:endParaRPr>
                    </a:p>
                  </a:txBody>
                  <a:tcPr marL="9525" marR="9525" marT="9525" marB="0" anchor="ctr"/>
                </a:tc>
                <a:tc>
                  <a:txBody>
                    <a:bodyPr/>
                    <a:lstStyle/>
                    <a:p>
                      <a:pPr algn="ctr" fontAlgn="ctr"/>
                      <a:r>
                        <a:rPr lang="en-GB" sz="1800" u="none" strike="noStrike" dirty="0">
                          <a:effectLst/>
                        </a:rPr>
                        <a:t>1003</a:t>
                      </a:r>
                      <a:endParaRPr lang="en-GB" sz="1800" b="0" i="0" u="none" strike="noStrike" dirty="0">
                        <a:solidFill>
                          <a:srgbClr val="000000"/>
                        </a:solidFill>
                        <a:effectLst/>
                        <a:latin typeface="Times New Roman"/>
                      </a:endParaRPr>
                    </a:p>
                  </a:txBody>
                  <a:tcPr marL="9525" marR="9525" marT="9525" marB="0" anchor="ctr"/>
                </a:tc>
                <a:tc>
                  <a:txBody>
                    <a:bodyPr/>
                    <a:lstStyle/>
                    <a:p>
                      <a:pPr algn="ctr" fontAlgn="ctr"/>
                      <a:r>
                        <a:rPr lang="en-GB" sz="1800" u="none" strike="noStrike" dirty="0">
                          <a:effectLst/>
                        </a:rPr>
                        <a:t>4</a:t>
                      </a:r>
                      <a:endParaRPr lang="en-GB" sz="1800" b="0" i="0" u="none" strike="noStrike" dirty="0">
                        <a:solidFill>
                          <a:srgbClr val="000000"/>
                        </a:solidFill>
                        <a:effectLst/>
                        <a:latin typeface="Times New Roman"/>
                      </a:endParaRPr>
                    </a:p>
                  </a:txBody>
                  <a:tcPr marL="9525" marR="9525" marT="9525" marB="0" anchor="ctr"/>
                </a:tc>
              </a:tr>
            </a:tbl>
          </a:graphicData>
        </a:graphic>
      </p:graphicFrame>
    </p:spTree>
    <p:extLst>
      <p:ext uri="{BB962C8B-B14F-4D97-AF65-F5344CB8AC3E}">
        <p14:creationId xmlns:p14="http://schemas.microsoft.com/office/powerpoint/2010/main" val="3892198032"/>
      </p:ext>
    </p:extLst>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Полная структура базы данных</a:t>
            </a:r>
            <a:endParaRPr lang="en-GB" dirty="0"/>
          </a:p>
        </p:txBody>
      </p:sp>
      <p:sp>
        <p:nvSpPr>
          <p:cNvPr id="3" name="Content Placeholder 2"/>
          <p:cNvSpPr>
            <a:spLocks noGrp="1"/>
          </p:cNvSpPr>
          <p:nvPr>
            <p:ph idx="1"/>
          </p:nvPr>
        </p:nvSpPr>
        <p:spPr>
          <a:xfrm>
            <a:off x="380770" y="4554236"/>
            <a:ext cx="8363938" cy="1495794"/>
          </a:xfrm>
        </p:spPr>
        <p:txBody>
          <a:bodyPr/>
          <a:lstStyle/>
          <a:p>
            <a:r>
              <a:rPr lang="ru-RU" dirty="0" smtClean="0"/>
              <a:t>Это окончательная схема структуры базы данных, созданной из классов с помощью </a:t>
            </a:r>
            <a:r>
              <a:rPr lang="en-US" dirty="0" smtClean="0"/>
              <a:t>LINQ</a:t>
            </a:r>
            <a:endParaRPr lang="en-GB"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84</a:t>
            </a:fld>
            <a:endParaRPr lang="en-US" dirty="0"/>
          </a:p>
        </p:txBody>
      </p:sp>
      <p:pic>
        <p:nvPicPr>
          <p:cNvPr id="5" name="Picture 4"/>
          <p:cNvPicPr/>
          <p:nvPr/>
        </p:nvPicPr>
        <p:blipFill>
          <a:blip r:embed="rId2"/>
          <a:stretch>
            <a:fillRect/>
          </a:stretch>
        </p:blipFill>
        <p:spPr>
          <a:xfrm>
            <a:off x="1436412" y="1180464"/>
            <a:ext cx="5844913" cy="3233881"/>
          </a:xfrm>
          <a:prstGeom prst="rect">
            <a:avLst/>
          </a:prstGeom>
        </p:spPr>
      </p:pic>
    </p:spTree>
    <p:extLst>
      <p:ext uri="{BB962C8B-B14F-4D97-AF65-F5344CB8AC3E}">
        <p14:creationId xmlns:p14="http://schemas.microsoft.com/office/powerpoint/2010/main" val="3022100899"/>
      </p:ext>
    </p:extLst>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dirty="0" smtClean="0"/>
              <a:t>Запросы </a:t>
            </a:r>
            <a:r>
              <a:rPr lang="en-GB" dirty="0" smtClean="0"/>
              <a:t>LINQ</a:t>
            </a:r>
            <a:endParaRPr lang="en-GB" dirty="0"/>
          </a:p>
        </p:txBody>
      </p:sp>
      <p:sp>
        <p:nvSpPr>
          <p:cNvPr id="7" name="Content Placeholder 6"/>
          <p:cNvSpPr>
            <a:spLocks noGrp="1"/>
          </p:cNvSpPr>
          <p:nvPr>
            <p:ph idx="1"/>
          </p:nvPr>
        </p:nvSpPr>
        <p:spPr>
          <a:xfrm>
            <a:off x="380770" y="1371600"/>
            <a:ext cx="8363938" cy="4210383"/>
          </a:xfrm>
        </p:spPr>
        <p:txBody>
          <a:bodyPr/>
          <a:lstStyle/>
          <a:p>
            <a:r>
              <a:rPr lang="ru-RU" dirty="0" smtClean="0"/>
              <a:t>Для получения необходимой информации из базы данных можно создать запрос </a:t>
            </a:r>
            <a:r>
              <a:rPr lang="en-US" dirty="0" smtClean="0"/>
              <a:t>LINQ</a:t>
            </a:r>
            <a:endParaRPr lang="ru-RU" dirty="0" smtClean="0"/>
          </a:p>
          <a:p>
            <a:r>
              <a:rPr lang="ru-RU" dirty="0" smtClean="0"/>
              <a:t>Используя запросы </a:t>
            </a:r>
            <a:r>
              <a:rPr lang="en-US" dirty="0" smtClean="0"/>
              <a:t>LINQ</a:t>
            </a:r>
            <a:r>
              <a:rPr lang="ru-RU" dirty="0" smtClean="0"/>
              <a:t>,</a:t>
            </a:r>
            <a:r>
              <a:rPr lang="en-US" dirty="0" smtClean="0"/>
              <a:t> </a:t>
            </a:r>
            <a:r>
              <a:rPr lang="ru-RU" dirty="0" smtClean="0"/>
              <a:t>можно получить информацию из любых списков классов</a:t>
            </a:r>
          </a:p>
          <a:p>
            <a:r>
              <a:rPr lang="ru-RU" dirty="0" smtClean="0"/>
              <a:t>Результатом запроса </a:t>
            </a:r>
            <a:r>
              <a:rPr lang="en-US" dirty="0" smtClean="0"/>
              <a:t>LINQ </a:t>
            </a:r>
            <a:r>
              <a:rPr lang="ru-RU" dirty="0" smtClean="0"/>
              <a:t>обычно является коллекция, содержащая запрошенную информацию</a:t>
            </a:r>
          </a:p>
        </p:txBody>
      </p:sp>
      <p:sp>
        <p:nvSpPr>
          <p:cNvPr id="5" name="Slide Number Placeholder 4"/>
          <p:cNvSpPr>
            <a:spLocks noGrp="1"/>
          </p:cNvSpPr>
          <p:nvPr>
            <p:ph type="sldNum" sz="quarter" idx="10"/>
          </p:nvPr>
        </p:nvSpPr>
        <p:spPr/>
        <p:txBody>
          <a:bodyPr/>
          <a:lstStyle/>
          <a:p>
            <a:fld id="{271031BA-9959-4FE2-909F-37D65262A7B4}" type="slidenum">
              <a:rPr lang="en-US" smtClean="0"/>
              <a:pPr/>
              <a:t>85</a:t>
            </a:fld>
            <a:endParaRPr lang="en-US" dirty="0"/>
          </a:p>
        </p:txBody>
      </p:sp>
    </p:spTree>
    <p:extLst>
      <p:ext uri="{BB962C8B-B14F-4D97-AF65-F5344CB8AC3E}">
        <p14:creationId xmlns:p14="http://schemas.microsoft.com/office/powerpoint/2010/main" val="117034345"/>
      </p:ext>
    </p:extLst>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Простой запрос к базе данных</a:t>
            </a:r>
            <a:endParaRPr lang="en-GB" dirty="0"/>
          </a:p>
        </p:txBody>
      </p:sp>
      <p:sp>
        <p:nvSpPr>
          <p:cNvPr id="3" name="Content Placeholder 2"/>
          <p:cNvSpPr>
            <a:spLocks noGrp="1"/>
          </p:cNvSpPr>
          <p:nvPr>
            <p:ph idx="1"/>
          </p:nvPr>
        </p:nvSpPr>
        <p:spPr>
          <a:xfrm>
            <a:off x="380770" y="3627077"/>
            <a:ext cx="8363938" cy="2591479"/>
          </a:xfrm>
        </p:spPr>
        <p:txBody>
          <a:bodyPr/>
          <a:lstStyle/>
          <a:p>
            <a:r>
              <a:rPr lang="ru-RU" dirty="0" smtClean="0"/>
              <a:t>Этот запрос</a:t>
            </a:r>
            <a:r>
              <a:rPr lang="en-GB" dirty="0" smtClean="0"/>
              <a:t> LINQ </a:t>
            </a:r>
            <a:r>
              <a:rPr lang="ru-RU" dirty="0" smtClean="0"/>
              <a:t>найдёт все заказы, созданные в указанную дату</a:t>
            </a:r>
            <a:endParaRPr lang="en-GB" dirty="0" smtClean="0"/>
          </a:p>
          <a:p>
            <a:r>
              <a:rPr lang="ru-RU" dirty="0" smtClean="0"/>
              <a:t>В этом примере указана дата</a:t>
            </a:r>
            <a:r>
              <a:rPr lang="en-GB" dirty="0" smtClean="0"/>
              <a:t> 19</a:t>
            </a:r>
            <a:r>
              <a:rPr lang="ru-RU" dirty="0" smtClean="0"/>
              <a:t>.08.</a:t>
            </a:r>
            <a:r>
              <a:rPr lang="en-GB" dirty="0" smtClean="0"/>
              <a:t>2011</a:t>
            </a:r>
            <a:endParaRPr lang="en-GB" dirty="0"/>
          </a:p>
          <a:p>
            <a:pPr lvl="1"/>
            <a:r>
              <a:rPr lang="ru-RU" dirty="0" smtClean="0"/>
              <a:t>дату может задавать пользователь</a:t>
            </a:r>
            <a:br>
              <a:rPr lang="ru-RU" dirty="0" smtClean="0"/>
            </a:br>
            <a:r>
              <a:rPr lang="ru-RU" dirty="0" smtClean="0"/>
              <a:t>в визуальных элементах программы</a:t>
            </a:r>
            <a:endParaRPr lang="en-GB"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86</a:t>
            </a:fld>
            <a:endParaRPr lang="en-US" dirty="0"/>
          </a:p>
        </p:txBody>
      </p:sp>
      <p:sp>
        <p:nvSpPr>
          <p:cNvPr id="5" name="Rectangle 4"/>
          <p:cNvSpPr>
            <a:spLocks noChangeArrowheads="1"/>
          </p:cNvSpPr>
          <p:nvPr/>
        </p:nvSpPr>
        <p:spPr bwMode="invGray">
          <a:xfrm>
            <a:off x="494253" y="1146629"/>
            <a:ext cx="8105775" cy="2220685"/>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pPr>
              <a:spcBef>
                <a:spcPts val="575"/>
              </a:spcBef>
              <a:spcAft>
                <a:spcPts val="0"/>
              </a:spcAft>
            </a:pPr>
            <a:r>
              <a:rPr lang="en-GB" sz="2000" dirty="0" err="1">
                <a:solidFill>
                  <a:srgbClr val="2B91AF"/>
                </a:solidFill>
                <a:latin typeface="Consolas"/>
                <a:ea typeface="Times New Roman"/>
              </a:rPr>
              <a:t>DateTime</a:t>
            </a:r>
            <a:r>
              <a:rPr lang="en-GB" sz="2000" dirty="0">
                <a:latin typeface="Consolas"/>
                <a:ea typeface="Times New Roman"/>
              </a:rPr>
              <a:t> </a:t>
            </a:r>
            <a:r>
              <a:rPr lang="en-GB" sz="2000" dirty="0" err="1">
                <a:solidFill>
                  <a:srgbClr val="000000"/>
                </a:solidFill>
                <a:latin typeface="Consolas"/>
                <a:ea typeface="Times New Roman"/>
              </a:rPr>
              <a:t>searchDate</a:t>
            </a:r>
            <a:r>
              <a:rPr lang="en-GB" sz="2000" dirty="0">
                <a:solidFill>
                  <a:srgbClr val="000000"/>
                </a:solidFill>
                <a:latin typeface="Consolas"/>
                <a:ea typeface="Times New Roman"/>
              </a:rPr>
              <a:t> </a:t>
            </a:r>
            <a:r>
              <a:rPr lang="en-GB" sz="2000" dirty="0">
                <a:latin typeface="Consolas"/>
                <a:ea typeface="Times New Roman"/>
              </a:rPr>
              <a:t>= </a:t>
            </a:r>
            <a:r>
              <a:rPr lang="en-GB" sz="2000" dirty="0">
                <a:solidFill>
                  <a:srgbClr val="0000FF"/>
                </a:solidFill>
                <a:latin typeface="Consolas"/>
                <a:ea typeface="Times New Roman"/>
              </a:rPr>
              <a:t>new</a:t>
            </a:r>
            <a:r>
              <a:rPr lang="en-GB" sz="2000" dirty="0">
                <a:latin typeface="Consolas"/>
                <a:ea typeface="Times New Roman"/>
              </a:rPr>
              <a:t> </a:t>
            </a:r>
            <a:r>
              <a:rPr lang="en-GB" sz="2000" dirty="0" err="1" smtClean="0">
                <a:solidFill>
                  <a:srgbClr val="2B91AF"/>
                </a:solidFill>
                <a:latin typeface="Consolas"/>
                <a:ea typeface="Times New Roman"/>
              </a:rPr>
              <a:t>DateTime</a:t>
            </a:r>
            <a:r>
              <a:rPr lang="en-GB" sz="2000" dirty="0" smtClean="0">
                <a:solidFill>
                  <a:srgbClr val="000000"/>
                </a:solidFill>
                <a:latin typeface="Consolas"/>
                <a:ea typeface="Times New Roman"/>
              </a:rPr>
              <a:t>(2011,8,19</a:t>
            </a:r>
            <a:r>
              <a:rPr lang="en-GB" sz="2000" dirty="0">
                <a:solidFill>
                  <a:srgbClr val="000000"/>
                </a:solidFill>
                <a:latin typeface="Consolas"/>
                <a:ea typeface="Times New Roman"/>
              </a:rPr>
              <a:t>);</a:t>
            </a:r>
            <a:r>
              <a:rPr lang="en-GB" sz="2000" dirty="0">
                <a:latin typeface="Consolas"/>
                <a:ea typeface="Times New Roman"/>
              </a:rPr>
              <a:t/>
            </a:r>
            <a:br>
              <a:rPr lang="en-GB" sz="2000" dirty="0">
                <a:latin typeface="Consolas"/>
                <a:ea typeface="Times New Roman"/>
              </a:rPr>
            </a:br>
            <a:r>
              <a:rPr lang="en-GB" sz="2000" dirty="0">
                <a:latin typeface="Consolas"/>
                <a:ea typeface="Times New Roman"/>
              </a:rPr>
              <a:t/>
            </a:r>
            <a:br>
              <a:rPr lang="en-GB" sz="2000" dirty="0">
                <a:latin typeface="Consolas"/>
                <a:ea typeface="Times New Roman"/>
              </a:rPr>
            </a:br>
            <a:r>
              <a:rPr lang="en-GB" sz="2000" dirty="0" err="1">
                <a:solidFill>
                  <a:srgbClr val="0000FF"/>
                </a:solidFill>
                <a:latin typeface="Consolas"/>
                <a:ea typeface="Times New Roman"/>
              </a:rPr>
              <a:t>var</a:t>
            </a:r>
            <a:r>
              <a:rPr lang="en-GB" sz="2000" dirty="0">
                <a:latin typeface="Consolas"/>
                <a:ea typeface="Times New Roman"/>
              </a:rPr>
              <a:t> </a:t>
            </a:r>
            <a:r>
              <a:rPr lang="en-GB" sz="2000" dirty="0">
                <a:solidFill>
                  <a:srgbClr val="000000"/>
                </a:solidFill>
                <a:latin typeface="Consolas"/>
                <a:ea typeface="Times New Roman"/>
              </a:rPr>
              <a:t>orders</a:t>
            </a:r>
            <a:r>
              <a:rPr lang="en-GB" sz="2000" dirty="0">
                <a:latin typeface="Consolas"/>
                <a:ea typeface="Times New Roman"/>
              </a:rPr>
              <a:t> = </a:t>
            </a:r>
            <a:r>
              <a:rPr lang="en-GB" sz="2000" dirty="0">
                <a:solidFill>
                  <a:srgbClr val="0000FF"/>
                </a:solidFill>
                <a:latin typeface="Consolas"/>
                <a:ea typeface="Times New Roman"/>
              </a:rPr>
              <a:t>from</a:t>
            </a:r>
            <a:r>
              <a:rPr lang="en-GB" sz="2000" dirty="0">
                <a:latin typeface="Consolas"/>
                <a:ea typeface="Times New Roman"/>
              </a:rPr>
              <a:t> </a:t>
            </a:r>
            <a:r>
              <a:rPr lang="en-GB" sz="2000" dirty="0">
                <a:solidFill>
                  <a:srgbClr val="2B91AF"/>
                </a:solidFill>
                <a:latin typeface="Consolas"/>
                <a:ea typeface="Times New Roman"/>
              </a:rPr>
              <a:t>Order</a:t>
            </a:r>
            <a:r>
              <a:rPr lang="en-GB" sz="2000" dirty="0">
                <a:latin typeface="Consolas"/>
                <a:ea typeface="Times New Roman"/>
              </a:rPr>
              <a:t> </a:t>
            </a:r>
            <a:r>
              <a:rPr lang="en-GB" sz="2000" dirty="0" err="1">
                <a:solidFill>
                  <a:srgbClr val="000000"/>
                </a:solidFill>
                <a:latin typeface="Consolas"/>
                <a:ea typeface="Times New Roman"/>
              </a:rPr>
              <a:t>order</a:t>
            </a:r>
            <a:r>
              <a:rPr lang="en-GB" sz="2000" dirty="0">
                <a:latin typeface="Consolas"/>
                <a:ea typeface="Times New Roman"/>
              </a:rPr>
              <a:t/>
            </a:r>
            <a:br>
              <a:rPr lang="en-GB" sz="2000" dirty="0">
                <a:latin typeface="Consolas"/>
                <a:ea typeface="Times New Roman"/>
              </a:rPr>
            </a:br>
            <a:r>
              <a:rPr lang="en-GB" sz="2000" dirty="0" smtClean="0">
                <a:latin typeface="Consolas"/>
                <a:ea typeface="Times New Roman"/>
              </a:rPr>
              <a:t>         </a:t>
            </a:r>
            <a:r>
              <a:rPr lang="en-GB" sz="2000" dirty="0">
                <a:solidFill>
                  <a:srgbClr val="0000FF"/>
                </a:solidFill>
                <a:latin typeface="Consolas"/>
                <a:ea typeface="Times New Roman"/>
              </a:rPr>
              <a:t>in</a:t>
            </a:r>
            <a:r>
              <a:rPr lang="en-GB" sz="2000" dirty="0">
                <a:latin typeface="Consolas"/>
                <a:ea typeface="Times New Roman"/>
              </a:rPr>
              <a:t> </a:t>
            </a:r>
            <a:r>
              <a:rPr lang="en-GB" sz="2000" dirty="0" err="1">
                <a:solidFill>
                  <a:srgbClr val="000000"/>
                </a:solidFill>
                <a:latin typeface="Consolas"/>
                <a:ea typeface="Times New Roman"/>
              </a:rPr>
              <a:t>activeDB.OrderTable</a:t>
            </a:r>
            <a:r>
              <a:rPr lang="en-GB" sz="2000" dirty="0">
                <a:latin typeface="Consolas"/>
                <a:ea typeface="Times New Roman"/>
              </a:rPr>
              <a:t/>
            </a:r>
            <a:br>
              <a:rPr lang="en-GB" sz="2000" dirty="0">
                <a:latin typeface="Consolas"/>
                <a:ea typeface="Times New Roman"/>
              </a:rPr>
            </a:br>
            <a:r>
              <a:rPr lang="en-GB" sz="2000" dirty="0" smtClean="0">
                <a:latin typeface="Consolas"/>
                <a:ea typeface="Times New Roman"/>
              </a:rPr>
              <a:t>         </a:t>
            </a:r>
            <a:r>
              <a:rPr lang="en-GB" sz="2000" dirty="0">
                <a:solidFill>
                  <a:srgbClr val="0000FF"/>
                </a:solidFill>
                <a:latin typeface="Consolas"/>
                <a:ea typeface="Times New Roman"/>
              </a:rPr>
              <a:t>where</a:t>
            </a:r>
            <a:r>
              <a:rPr lang="en-GB" sz="2000" dirty="0">
                <a:latin typeface="Consolas"/>
                <a:ea typeface="Times New Roman"/>
              </a:rPr>
              <a:t> </a:t>
            </a:r>
            <a:r>
              <a:rPr lang="en-GB" sz="2000" dirty="0" err="1">
                <a:solidFill>
                  <a:srgbClr val="000000"/>
                </a:solidFill>
                <a:latin typeface="Consolas"/>
                <a:ea typeface="Times New Roman"/>
              </a:rPr>
              <a:t>order.OrderDate</a:t>
            </a:r>
            <a:r>
              <a:rPr lang="en-GB" sz="2000" dirty="0">
                <a:solidFill>
                  <a:srgbClr val="000000"/>
                </a:solidFill>
                <a:latin typeface="Consolas"/>
                <a:ea typeface="Times New Roman"/>
              </a:rPr>
              <a:t> == </a:t>
            </a:r>
            <a:r>
              <a:rPr lang="en-GB" sz="2000" dirty="0" err="1">
                <a:solidFill>
                  <a:srgbClr val="000000"/>
                </a:solidFill>
                <a:latin typeface="Consolas"/>
                <a:ea typeface="Times New Roman"/>
              </a:rPr>
              <a:t>searchDate</a:t>
            </a:r>
            <a:r>
              <a:rPr lang="en-GB" sz="2000" dirty="0">
                <a:latin typeface="Consolas"/>
                <a:ea typeface="Times New Roman"/>
              </a:rPr>
              <a:t/>
            </a:r>
            <a:br>
              <a:rPr lang="en-GB" sz="2000" dirty="0">
                <a:latin typeface="Consolas"/>
                <a:ea typeface="Times New Roman"/>
              </a:rPr>
            </a:br>
            <a:r>
              <a:rPr lang="en-GB" sz="2000" dirty="0" smtClean="0">
                <a:latin typeface="Consolas"/>
                <a:ea typeface="Times New Roman"/>
              </a:rPr>
              <a:t>         </a:t>
            </a:r>
            <a:r>
              <a:rPr lang="en-GB" sz="2000" dirty="0">
                <a:solidFill>
                  <a:srgbClr val="0000FF"/>
                </a:solidFill>
                <a:latin typeface="Consolas"/>
                <a:ea typeface="Times New Roman"/>
              </a:rPr>
              <a:t>select</a:t>
            </a:r>
            <a:r>
              <a:rPr lang="en-GB" sz="2000" dirty="0">
                <a:latin typeface="Consolas"/>
                <a:ea typeface="Times New Roman"/>
              </a:rPr>
              <a:t> </a:t>
            </a:r>
            <a:r>
              <a:rPr lang="en-GB" sz="2000" dirty="0">
                <a:solidFill>
                  <a:srgbClr val="000000"/>
                </a:solidFill>
                <a:latin typeface="Consolas"/>
                <a:ea typeface="Times New Roman"/>
              </a:rPr>
              <a:t>order</a:t>
            </a:r>
            <a:r>
              <a:rPr lang="en-GB" sz="2000" dirty="0" smtClean="0">
                <a:latin typeface="Consolas"/>
                <a:ea typeface="Times New Roman"/>
              </a:rPr>
              <a:t>;</a:t>
            </a:r>
            <a:endParaRPr lang="en-GB" sz="2000" dirty="0">
              <a:solidFill>
                <a:srgbClr val="000000"/>
              </a:solidFill>
              <a:latin typeface="Consolas" pitchFamily="49" charset="0"/>
              <a:cs typeface="Consolas" pitchFamily="49" charset="0"/>
            </a:endParaRPr>
          </a:p>
        </p:txBody>
      </p:sp>
    </p:spTree>
    <p:extLst>
      <p:ext uri="{BB962C8B-B14F-4D97-AF65-F5344CB8AC3E}">
        <p14:creationId xmlns:p14="http://schemas.microsoft.com/office/powerpoint/2010/main" val="2362777130"/>
      </p:ext>
    </p:extLst>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Обработка результатов запроса</a:t>
            </a:r>
            <a:endParaRPr lang="en-GB" dirty="0"/>
          </a:p>
        </p:txBody>
      </p:sp>
      <p:sp>
        <p:nvSpPr>
          <p:cNvPr id="3" name="Content Placeholder 2"/>
          <p:cNvSpPr>
            <a:spLocks noGrp="1"/>
          </p:cNvSpPr>
          <p:nvPr>
            <p:ph idx="1"/>
          </p:nvPr>
        </p:nvSpPr>
        <p:spPr>
          <a:xfrm>
            <a:off x="380770" y="4901338"/>
            <a:ext cx="8363938" cy="997196"/>
          </a:xfrm>
        </p:spPr>
        <p:txBody>
          <a:bodyPr/>
          <a:lstStyle/>
          <a:p>
            <a:r>
              <a:rPr lang="ru-RU" dirty="0" smtClean="0"/>
              <a:t>Результаты запроса можно получить перебором полученных элементов</a:t>
            </a:r>
            <a:endParaRPr lang="en-GB"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87</a:t>
            </a:fld>
            <a:endParaRPr lang="en-US" dirty="0"/>
          </a:p>
        </p:txBody>
      </p:sp>
      <p:sp>
        <p:nvSpPr>
          <p:cNvPr id="5" name="Rectangle 4"/>
          <p:cNvSpPr>
            <a:spLocks noChangeArrowheads="1"/>
          </p:cNvSpPr>
          <p:nvPr/>
        </p:nvSpPr>
        <p:spPr bwMode="invGray">
          <a:xfrm>
            <a:off x="494253" y="1146629"/>
            <a:ext cx="8105775" cy="3526972"/>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pPr>
              <a:spcBef>
                <a:spcPts val="575"/>
              </a:spcBef>
              <a:spcAft>
                <a:spcPts val="0"/>
              </a:spcAft>
            </a:pPr>
            <a:r>
              <a:rPr lang="en-GB" sz="2000" dirty="0" err="1">
                <a:solidFill>
                  <a:srgbClr val="0000FF"/>
                </a:solidFill>
                <a:latin typeface="Consolas"/>
                <a:ea typeface="Times New Roman"/>
              </a:rPr>
              <a:t>int</a:t>
            </a:r>
            <a:r>
              <a:rPr lang="en-GB" sz="2000" dirty="0">
                <a:latin typeface="Consolas"/>
                <a:ea typeface="Times New Roman"/>
              </a:rPr>
              <a:t> </a:t>
            </a:r>
            <a:r>
              <a:rPr lang="en-GB" sz="2000" dirty="0" err="1">
                <a:solidFill>
                  <a:srgbClr val="000000"/>
                </a:solidFill>
                <a:latin typeface="Consolas"/>
                <a:ea typeface="Times New Roman"/>
              </a:rPr>
              <a:t>totalSales</a:t>
            </a:r>
            <a:r>
              <a:rPr lang="en-GB" sz="2000" dirty="0">
                <a:solidFill>
                  <a:srgbClr val="000000"/>
                </a:solidFill>
                <a:latin typeface="Consolas"/>
                <a:ea typeface="Times New Roman"/>
              </a:rPr>
              <a:t> = 0</a:t>
            </a:r>
            <a:r>
              <a:rPr lang="en-GB" sz="2000" dirty="0" smtClean="0">
                <a:solidFill>
                  <a:srgbClr val="000000"/>
                </a:solidFill>
                <a:latin typeface="Consolas"/>
                <a:ea typeface="Times New Roman"/>
              </a:rPr>
              <a:t>;</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err="1">
                <a:solidFill>
                  <a:srgbClr val="0000FF"/>
                </a:solidFill>
                <a:latin typeface="Consolas"/>
                <a:ea typeface="Times New Roman"/>
              </a:rPr>
              <a:t>foreach</a:t>
            </a:r>
            <a:r>
              <a:rPr lang="en-GB" sz="2000" dirty="0">
                <a:latin typeface="Consolas"/>
                <a:ea typeface="Times New Roman"/>
              </a:rPr>
              <a:t> </a:t>
            </a:r>
            <a:r>
              <a:rPr lang="en-GB" sz="2000" dirty="0">
                <a:solidFill>
                  <a:srgbClr val="000000"/>
                </a:solidFill>
                <a:latin typeface="Consolas"/>
                <a:ea typeface="Times New Roman"/>
              </a:rPr>
              <a:t>(</a:t>
            </a:r>
            <a:r>
              <a:rPr lang="en-GB" sz="2000" dirty="0">
                <a:solidFill>
                  <a:srgbClr val="2B91AF"/>
                </a:solidFill>
                <a:latin typeface="Consolas"/>
                <a:ea typeface="Times New Roman"/>
              </a:rPr>
              <a:t>Order</a:t>
            </a:r>
            <a:r>
              <a:rPr lang="en-GB" sz="2000" dirty="0">
                <a:latin typeface="Consolas"/>
                <a:ea typeface="Times New Roman"/>
              </a:rPr>
              <a:t> </a:t>
            </a:r>
            <a:r>
              <a:rPr lang="en-GB" sz="2000" dirty="0" err="1">
                <a:solidFill>
                  <a:srgbClr val="000000"/>
                </a:solidFill>
                <a:latin typeface="Consolas"/>
                <a:ea typeface="Times New Roman"/>
              </a:rPr>
              <a:t>order</a:t>
            </a:r>
            <a:r>
              <a:rPr lang="en-GB" sz="2000" dirty="0">
                <a:solidFill>
                  <a:srgbClr val="000000"/>
                </a:solidFill>
                <a:latin typeface="Consolas"/>
                <a:ea typeface="Times New Roman"/>
              </a:rPr>
              <a:t> </a:t>
            </a:r>
            <a:r>
              <a:rPr lang="en-GB" sz="2000" dirty="0">
                <a:solidFill>
                  <a:srgbClr val="0000FF"/>
                </a:solidFill>
                <a:latin typeface="Consolas"/>
                <a:ea typeface="Times New Roman"/>
              </a:rPr>
              <a:t>in</a:t>
            </a:r>
            <a:r>
              <a:rPr lang="en-GB" sz="2000" dirty="0">
                <a:latin typeface="Consolas"/>
                <a:ea typeface="Times New Roman"/>
              </a:rPr>
              <a:t> </a:t>
            </a:r>
            <a:r>
              <a:rPr lang="en-GB" sz="2000" dirty="0">
                <a:solidFill>
                  <a:srgbClr val="000000"/>
                </a:solidFill>
                <a:latin typeface="Consolas"/>
                <a:ea typeface="Times New Roman"/>
              </a:rPr>
              <a:t>orders)</a:t>
            </a:r>
            <a:r>
              <a:rPr lang="en-GB" sz="2000" dirty="0">
                <a:latin typeface="Consolas"/>
                <a:ea typeface="Times New Roman"/>
              </a:rPr>
              <a:t/>
            </a:r>
            <a:br>
              <a:rPr lang="en-GB" sz="2000" dirty="0">
                <a:latin typeface="Consolas"/>
                <a:ea typeface="Times New Roman"/>
              </a:rPr>
            </a:br>
            <a:r>
              <a:rPr lang="en-GB" sz="2000" dirty="0">
                <a:solidFill>
                  <a:srgbClr val="000000"/>
                </a:solidFill>
                <a:latin typeface="Consolas"/>
                <a:ea typeface="Times New Roman"/>
              </a:rPr>
              <a:t>{</a:t>
            </a:r>
            <a:r>
              <a:rPr lang="en-GB" sz="2000" dirty="0">
                <a:latin typeface="Consolas"/>
                <a:ea typeface="Times New Roman"/>
              </a:rPr>
              <a:t/>
            </a:r>
            <a:br>
              <a:rPr lang="en-GB" sz="2000" dirty="0">
                <a:latin typeface="Consolas"/>
                <a:ea typeface="Times New Roman"/>
              </a:rPr>
            </a:br>
            <a:r>
              <a:rPr lang="en-GB" sz="2000" dirty="0">
                <a:latin typeface="Consolas"/>
                <a:ea typeface="Times New Roman"/>
              </a:rPr>
              <a:t>    </a:t>
            </a:r>
            <a:r>
              <a:rPr lang="en-GB" sz="2000" dirty="0" err="1">
                <a:solidFill>
                  <a:srgbClr val="0000FF"/>
                </a:solidFill>
                <a:latin typeface="Consolas"/>
                <a:ea typeface="Times New Roman"/>
              </a:rPr>
              <a:t>foreach</a:t>
            </a:r>
            <a:r>
              <a:rPr lang="en-GB" sz="2000" dirty="0">
                <a:latin typeface="Consolas"/>
                <a:ea typeface="Times New Roman"/>
              </a:rPr>
              <a:t> </a:t>
            </a:r>
            <a:r>
              <a:rPr lang="en-GB" sz="2000" dirty="0">
                <a:solidFill>
                  <a:srgbClr val="000000"/>
                </a:solidFill>
                <a:latin typeface="Consolas"/>
                <a:ea typeface="Times New Roman"/>
              </a:rPr>
              <a:t>(</a:t>
            </a:r>
            <a:r>
              <a:rPr lang="en-GB" sz="2000" dirty="0" err="1">
                <a:solidFill>
                  <a:srgbClr val="2B91AF"/>
                </a:solidFill>
                <a:latin typeface="Consolas"/>
                <a:ea typeface="Times New Roman"/>
              </a:rPr>
              <a:t>OrderItem</a:t>
            </a:r>
            <a:r>
              <a:rPr lang="en-GB" sz="2000" dirty="0">
                <a:latin typeface="Consolas"/>
                <a:ea typeface="Times New Roman"/>
              </a:rPr>
              <a:t> </a:t>
            </a:r>
            <a:r>
              <a:rPr lang="en-GB" sz="2000" dirty="0">
                <a:solidFill>
                  <a:srgbClr val="000000"/>
                </a:solidFill>
                <a:latin typeface="Consolas"/>
                <a:ea typeface="Times New Roman"/>
              </a:rPr>
              <a:t>item</a:t>
            </a:r>
            <a:r>
              <a:rPr lang="en-GB" sz="2000" dirty="0">
                <a:latin typeface="Consolas"/>
                <a:ea typeface="Times New Roman"/>
              </a:rPr>
              <a:t> </a:t>
            </a:r>
            <a:r>
              <a:rPr lang="en-GB" sz="2000" dirty="0">
                <a:solidFill>
                  <a:srgbClr val="0000FF"/>
                </a:solidFill>
                <a:latin typeface="Consolas"/>
                <a:ea typeface="Times New Roman"/>
              </a:rPr>
              <a:t>in</a:t>
            </a:r>
            <a:r>
              <a:rPr lang="en-GB" sz="2000" dirty="0">
                <a:latin typeface="Consolas"/>
                <a:ea typeface="Times New Roman"/>
              </a:rPr>
              <a:t> </a:t>
            </a:r>
            <a:r>
              <a:rPr lang="en-GB" sz="2000" dirty="0" smtClean="0">
                <a:latin typeface="Consolas"/>
                <a:ea typeface="Times New Roman"/>
              </a:rPr>
              <a:t/>
            </a:r>
            <a:br>
              <a:rPr lang="en-GB" sz="2000" dirty="0" smtClean="0">
                <a:latin typeface="Consolas"/>
                <a:ea typeface="Times New Roman"/>
              </a:rPr>
            </a:br>
            <a:r>
              <a:rPr lang="en-GB" sz="2000" dirty="0" smtClean="0">
                <a:latin typeface="Consolas"/>
                <a:ea typeface="Times New Roman"/>
              </a:rPr>
              <a:t>                       </a:t>
            </a:r>
            <a:r>
              <a:rPr lang="en-GB" sz="2000" dirty="0" err="1" smtClean="0">
                <a:solidFill>
                  <a:srgbClr val="000000"/>
                </a:solidFill>
                <a:latin typeface="Consolas"/>
                <a:ea typeface="Times New Roman"/>
              </a:rPr>
              <a:t>order.OrderItems</a:t>
            </a:r>
            <a:r>
              <a:rPr lang="en-GB" sz="2000" dirty="0">
                <a:solidFill>
                  <a:srgbClr val="000000"/>
                </a:solidFill>
                <a:latin typeface="Consolas"/>
                <a:ea typeface="Times New Roman"/>
              </a:rPr>
              <a:t>)</a:t>
            </a:r>
            <a:r>
              <a:rPr lang="en-GB" sz="2000" dirty="0">
                <a:latin typeface="Consolas"/>
                <a:ea typeface="Times New Roman"/>
              </a:rPr>
              <a:t/>
            </a:r>
            <a:br>
              <a:rPr lang="en-GB" sz="2000" dirty="0">
                <a:latin typeface="Consolas"/>
                <a:ea typeface="Times New Roman"/>
              </a:rPr>
            </a:br>
            <a:r>
              <a:rPr lang="en-GB" sz="2000" dirty="0">
                <a:latin typeface="Consolas"/>
                <a:ea typeface="Times New Roman"/>
              </a:rPr>
              <a:t>    </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err="1">
                <a:solidFill>
                  <a:srgbClr val="000000"/>
                </a:solidFill>
                <a:latin typeface="Consolas"/>
                <a:ea typeface="Times New Roman"/>
              </a:rPr>
              <a:t>totalSales</a:t>
            </a:r>
            <a:r>
              <a:rPr lang="en-GB" sz="2000" dirty="0">
                <a:solidFill>
                  <a:srgbClr val="000000"/>
                </a:solidFill>
                <a:latin typeface="Consolas"/>
                <a:ea typeface="Times New Roman"/>
              </a:rPr>
              <a:t> += </a:t>
            </a:r>
            <a:r>
              <a:rPr lang="en-GB" sz="2000" dirty="0" smtClean="0">
                <a:solidFill>
                  <a:srgbClr val="000000"/>
                </a:solidFill>
                <a:latin typeface="Consolas"/>
                <a:ea typeface="Times New Roman"/>
              </a:rPr>
              <a:t/>
            </a:r>
            <a:br>
              <a:rPr lang="en-GB" sz="2000" dirty="0" smtClean="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err="1" smtClean="0">
                <a:solidFill>
                  <a:srgbClr val="000000"/>
                </a:solidFill>
                <a:latin typeface="Consolas"/>
                <a:ea typeface="Times New Roman"/>
              </a:rPr>
              <a:t>item.OrderItemProduct.Price</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t>
            </a:r>
            <a:br>
              <a:rPr lang="en-GB" sz="2000" dirty="0">
                <a:solidFill>
                  <a:srgbClr val="000000"/>
                </a:solidFill>
                <a:latin typeface="Consolas"/>
                <a:ea typeface="Times New Roman"/>
              </a:rPr>
            </a:br>
            <a:r>
              <a:rPr lang="en-GB" sz="2000" dirty="0">
                <a:solidFill>
                  <a:srgbClr val="000000"/>
                </a:solidFill>
                <a:latin typeface="Consolas"/>
                <a:ea typeface="Times New Roman"/>
              </a:rPr>
              <a:t>}</a:t>
            </a:r>
            <a:endParaRPr lang="en-GB" sz="2000" dirty="0">
              <a:solidFill>
                <a:srgbClr val="000000"/>
              </a:solidFill>
              <a:effectLst/>
              <a:latin typeface="Times New Roman"/>
              <a:ea typeface="Times New Roman"/>
            </a:endParaRPr>
          </a:p>
        </p:txBody>
      </p:sp>
    </p:spTree>
    <p:extLst>
      <p:ext uri="{BB962C8B-B14F-4D97-AF65-F5344CB8AC3E}">
        <p14:creationId xmlns:p14="http://schemas.microsoft.com/office/powerpoint/2010/main" val="4061379073"/>
      </p:ext>
    </p:extLst>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Результаты запроса </a:t>
            </a:r>
            <a:r>
              <a:rPr lang="en-GB" dirty="0" smtClean="0"/>
              <a:t>LINQ</a:t>
            </a:r>
            <a:endParaRPr lang="en-GB" dirty="0"/>
          </a:p>
        </p:txBody>
      </p:sp>
      <p:sp>
        <p:nvSpPr>
          <p:cNvPr id="3" name="Content Placeholder 2"/>
          <p:cNvSpPr>
            <a:spLocks noGrp="1"/>
          </p:cNvSpPr>
          <p:nvPr>
            <p:ph idx="1"/>
          </p:nvPr>
        </p:nvSpPr>
        <p:spPr>
          <a:xfrm>
            <a:off x="380770" y="1371600"/>
            <a:ext cx="8363938" cy="4321183"/>
          </a:xfrm>
        </p:spPr>
        <p:txBody>
          <a:bodyPr/>
          <a:lstStyle/>
          <a:p>
            <a:r>
              <a:rPr lang="ru-RU" dirty="0" smtClean="0"/>
              <a:t>Результат запроса имеет тип </a:t>
            </a:r>
            <a:r>
              <a:rPr lang="en-US" dirty="0" err="1" smtClean="0">
                <a:latin typeface="Consolas" pitchFamily="49" charset="0"/>
                <a:cs typeface="Consolas" pitchFamily="49" charset="0"/>
              </a:rPr>
              <a:t>var</a:t>
            </a:r>
            <a:endParaRPr lang="en-GB" dirty="0" smtClean="0">
              <a:solidFill>
                <a:srgbClr val="0070C0"/>
              </a:solidFill>
              <a:latin typeface="Consolas" pitchFamily="49" charset="0"/>
              <a:cs typeface="Consolas" pitchFamily="49" charset="0"/>
            </a:endParaRPr>
          </a:p>
          <a:p>
            <a:r>
              <a:rPr lang="ru-RU" dirty="0" smtClean="0"/>
              <a:t>В данном случае переменной будет присвоен тип «запрос </a:t>
            </a:r>
            <a:r>
              <a:rPr lang="en-US" dirty="0" smtClean="0"/>
              <a:t>LINQ</a:t>
            </a:r>
            <a:r>
              <a:rPr lang="ru-RU" dirty="0" smtClean="0"/>
              <a:t>»</a:t>
            </a:r>
          </a:p>
          <a:p>
            <a:r>
              <a:rPr lang="ru-RU" dirty="0" smtClean="0"/>
              <a:t>Запрос выполняется непосредственно перед использованием результатов</a:t>
            </a:r>
          </a:p>
          <a:p>
            <a:r>
              <a:rPr lang="ru-RU" dirty="0" smtClean="0"/>
              <a:t>Чтение данных из базы данных выполняется, только когда эти данные нужны</a:t>
            </a:r>
          </a:p>
        </p:txBody>
      </p:sp>
      <p:sp>
        <p:nvSpPr>
          <p:cNvPr id="4" name="Slide Number Placeholder 3"/>
          <p:cNvSpPr>
            <a:spLocks noGrp="1"/>
          </p:cNvSpPr>
          <p:nvPr>
            <p:ph type="sldNum" sz="quarter" idx="10"/>
          </p:nvPr>
        </p:nvSpPr>
        <p:spPr/>
        <p:txBody>
          <a:bodyPr/>
          <a:lstStyle/>
          <a:p>
            <a:fld id="{271031BA-9959-4FE2-909F-37D65262A7B4}" type="slidenum">
              <a:rPr lang="en-US" smtClean="0"/>
              <a:pPr/>
              <a:t>88</a:t>
            </a:fld>
            <a:endParaRPr lang="en-US" dirty="0"/>
          </a:p>
        </p:txBody>
      </p:sp>
    </p:spTree>
    <p:extLst>
      <p:ext uri="{BB962C8B-B14F-4D97-AF65-F5344CB8AC3E}">
        <p14:creationId xmlns:p14="http://schemas.microsoft.com/office/powerpoint/2010/main" val="725276549"/>
      </p:ext>
    </p:extLst>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Кэширование результатов</a:t>
            </a:r>
            <a:endParaRPr lang="en-GB" dirty="0"/>
          </a:p>
        </p:txBody>
      </p:sp>
      <p:sp>
        <p:nvSpPr>
          <p:cNvPr id="3" name="Content Placeholder 2"/>
          <p:cNvSpPr>
            <a:spLocks noGrp="1"/>
          </p:cNvSpPr>
          <p:nvPr>
            <p:ph idx="1"/>
          </p:nvPr>
        </p:nvSpPr>
        <p:spPr>
          <a:xfrm>
            <a:off x="380770" y="2807369"/>
            <a:ext cx="8363938" cy="2603790"/>
          </a:xfrm>
        </p:spPr>
        <p:txBody>
          <a:bodyPr/>
          <a:lstStyle/>
          <a:p>
            <a:r>
              <a:rPr lang="ru-RU" dirty="0" smtClean="0"/>
              <a:t>Если в программе нужно использовать результаты запроса несколько раз, рекомендуется сохранить их в списке</a:t>
            </a:r>
          </a:p>
          <a:p>
            <a:r>
              <a:rPr lang="ru-RU" dirty="0" smtClean="0"/>
              <a:t>В этом случае данные будут считываться</a:t>
            </a:r>
            <a:br>
              <a:rPr lang="ru-RU" dirty="0" smtClean="0"/>
            </a:br>
            <a:r>
              <a:rPr lang="ru-RU" dirty="0" smtClean="0"/>
              <a:t>из базы данных только один раз</a:t>
            </a:r>
          </a:p>
        </p:txBody>
      </p:sp>
      <p:sp>
        <p:nvSpPr>
          <p:cNvPr id="4" name="Slide Number Placeholder 3"/>
          <p:cNvSpPr>
            <a:spLocks noGrp="1"/>
          </p:cNvSpPr>
          <p:nvPr>
            <p:ph type="sldNum" sz="quarter" idx="10"/>
          </p:nvPr>
        </p:nvSpPr>
        <p:spPr/>
        <p:txBody>
          <a:bodyPr/>
          <a:lstStyle/>
          <a:p>
            <a:fld id="{271031BA-9959-4FE2-909F-37D65262A7B4}" type="slidenum">
              <a:rPr lang="en-US" smtClean="0"/>
              <a:pPr/>
              <a:t>89</a:t>
            </a:fld>
            <a:endParaRPr lang="en-US" dirty="0"/>
          </a:p>
        </p:txBody>
      </p:sp>
      <p:sp>
        <p:nvSpPr>
          <p:cNvPr id="5" name="Rectangle 4"/>
          <p:cNvSpPr>
            <a:spLocks noChangeArrowheads="1"/>
          </p:cNvSpPr>
          <p:nvPr/>
        </p:nvSpPr>
        <p:spPr bwMode="invGray">
          <a:xfrm>
            <a:off x="494253" y="1146629"/>
            <a:ext cx="8105775" cy="1132114"/>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pPr>
              <a:spcBef>
                <a:spcPts val="575"/>
              </a:spcBef>
              <a:spcAft>
                <a:spcPts val="0"/>
              </a:spcAft>
            </a:pPr>
            <a:r>
              <a:rPr lang="en-GB" sz="2000" dirty="0">
                <a:solidFill>
                  <a:srgbClr val="2B91AF"/>
                </a:solidFill>
                <a:latin typeface="Consolas"/>
                <a:ea typeface="Times New Roman"/>
              </a:rPr>
              <a:t>List</a:t>
            </a:r>
            <a:r>
              <a:rPr lang="en-GB" sz="2000" dirty="0">
                <a:solidFill>
                  <a:srgbClr val="000000"/>
                </a:solidFill>
                <a:latin typeface="Consolas"/>
                <a:ea typeface="Times New Roman"/>
              </a:rPr>
              <a:t>&lt;</a:t>
            </a:r>
            <a:r>
              <a:rPr lang="en-GB" sz="2000" dirty="0">
                <a:solidFill>
                  <a:srgbClr val="2B91AF"/>
                </a:solidFill>
                <a:latin typeface="Consolas"/>
                <a:ea typeface="Times New Roman"/>
              </a:rPr>
              <a:t>Order</a:t>
            </a:r>
            <a:r>
              <a:rPr lang="en-GB" sz="2000" dirty="0">
                <a:solidFill>
                  <a:srgbClr val="000000"/>
                </a:solidFill>
                <a:latin typeface="Consolas"/>
                <a:ea typeface="Times New Roman"/>
              </a:rPr>
              <a:t>&gt;</a:t>
            </a:r>
            <a:r>
              <a:rPr lang="en-GB" sz="2000" dirty="0">
                <a:latin typeface="Consolas"/>
                <a:ea typeface="Times New Roman"/>
              </a:rPr>
              <a:t> </a:t>
            </a:r>
            <a:r>
              <a:rPr lang="en-GB" sz="2000" dirty="0" err="1">
                <a:solidFill>
                  <a:srgbClr val="000000"/>
                </a:solidFill>
                <a:latin typeface="Consolas"/>
                <a:ea typeface="Times New Roman"/>
              </a:rPr>
              <a:t>DateOrders</a:t>
            </a:r>
            <a:r>
              <a:rPr lang="en-GB" sz="2000" dirty="0">
                <a:solidFill>
                  <a:srgbClr val="000000"/>
                </a:solidFill>
                <a:latin typeface="Consolas"/>
                <a:ea typeface="Times New Roman"/>
              </a:rPr>
              <a:t> = </a:t>
            </a:r>
            <a:r>
              <a:rPr lang="en-GB" sz="2000" dirty="0" smtClean="0">
                <a:solidFill>
                  <a:srgbClr val="000000"/>
                </a:solidFill>
                <a:latin typeface="Consolas"/>
                <a:ea typeface="Times New Roman"/>
              </a:rPr>
              <a:t/>
            </a:r>
            <a:br>
              <a:rPr lang="en-GB" sz="2000" dirty="0" smtClean="0">
                <a:solidFill>
                  <a:srgbClr val="000000"/>
                </a:solidFill>
                <a:latin typeface="Consolas"/>
                <a:ea typeface="Times New Roman"/>
              </a:rPr>
            </a:br>
            <a:r>
              <a:rPr lang="en-GB" sz="2000" dirty="0" smtClean="0">
                <a:latin typeface="Consolas"/>
                <a:ea typeface="Times New Roman"/>
              </a:rPr>
              <a:t>                  </a:t>
            </a:r>
            <a:r>
              <a:rPr lang="en-GB" sz="2000" dirty="0" err="1">
                <a:solidFill>
                  <a:srgbClr val="000000"/>
                </a:solidFill>
                <a:latin typeface="Consolas"/>
                <a:ea typeface="Times New Roman"/>
              </a:rPr>
              <a:t>orders.ToList</a:t>
            </a:r>
            <a:r>
              <a:rPr lang="en-GB" sz="2000" dirty="0">
                <a:solidFill>
                  <a:srgbClr val="000000"/>
                </a:solidFill>
                <a:latin typeface="Consolas"/>
                <a:ea typeface="Times New Roman"/>
              </a:rPr>
              <a:t>&lt;</a:t>
            </a:r>
            <a:r>
              <a:rPr lang="en-GB" sz="2000" dirty="0" smtClean="0">
                <a:solidFill>
                  <a:srgbClr val="2B91AF"/>
                </a:solidFill>
                <a:latin typeface="Consolas"/>
                <a:ea typeface="Times New Roman"/>
              </a:rPr>
              <a:t>Order</a:t>
            </a:r>
            <a:r>
              <a:rPr lang="en-GB" sz="2000" dirty="0">
                <a:solidFill>
                  <a:srgbClr val="000000"/>
                </a:solidFill>
                <a:latin typeface="Consolas"/>
                <a:ea typeface="Times New Roman"/>
              </a:rPr>
              <a:t>&gt;();</a:t>
            </a:r>
          </a:p>
        </p:txBody>
      </p:sp>
    </p:spTree>
    <p:extLst>
      <p:ext uri="{BB962C8B-B14F-4D97-AF65-F5344CB8AC3E}">
        <p14:creationId xmlns:p14="http://schemas.microsoft.com/office/powerpoint/2010/main" val="378222380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Создание файла</a:t>
            </a:r>
            <a:endParaRPr lang="en-GB" dirty="0"/>
          </a:p>
        </p:txBody>
      </p:sp>
      <p:sp>
        <p:nvSpPr>
          <p:cNvPr id="3" name="Content Placeholder 2"/>
          <p:cNvSpPr>
            <a:spLocks noGrp="1"/>
          </p:cNvSpPr>
          <p:nvPr>
            <p:ph idx="1"/>
          </p:nvPr>
        </p:nvSpPr>
        <p:spPr>
          <a:xfrm>
            <a:off x="292100" y="5152571"/>
            <a:ext cx="8562974" cy="997196"/>
          </a:xfrm>
        </p:spPr>
        <p:txBody>
          <a:bodyPr/>
          <a:lstStyle/>
          <a:p>
            <a:r>
              <a:rPr lang="ru-RU" dirty="0" smtClean="0"/>
              <a:t>Эта ссылка используется для создания потока, связанного с создаваемым файлом</a:t>
            </a:r>
          </a:p>
        </p:txBody>
      </p:sp>
      <p:sp>
        <p:nvSpPr>
          <p:cNvPr id="4" name="Rectangle 4"/>
          <p:cNvSpPr>
            <a:spLocks noChangeArrowheads="1"/>
          </p:cNvSpPr>
          <p:nvPr/>
        </p:nvSpPr>
        <p:spPr bwMode="invGray">
          <a:xfrm>
            <a:off x="494253" y="1161144"/>
            <a:ext cx="8105775" cy="3846285"/>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pPr>
              <a:spcBef>
                <a:spcPts val="575"/>
              </a:spcBef>
              <a:spcAft>
                <a:spcPts val="200"/>
              </a:spcAft>
              <a:tabLst>
                <a:tab pos="2430780" algn="l"/>
                <a:tab pos="2790825" algn="l"/>
              </a:tabLst>
            </a:pPr>
            <a:r>
              <a:rPr lang="en-GB" dirty="0">
                <a:solidFill>
                  <a:srgbClr val="0000FF"/>
                </a:solidFill>
                <a:latin typeface="Consolas"/>
                <a:ea typeface="Times New Roman"/>
              </a:rPr>
              <a:t>private</a:t>
            </a:r>
            <a:r>
              <a:rPr lang="en-GB" dirty="0">
                <a:solidFill>
                  <a:srgbClr val="000000"/>
                </a:solidFill>
                <a:latin typeface="Consolas"/>
                <a:ea typeface="Times New Roman"/>
              </a:rPr>
              <a:t> </a:t>
            </a:r>
            <a:r>
              <a:rPr lang="en-GB" dirty="0">
                <a:solidFill>
                  <a:srgbClr val="0000FF"/>
                </a:solidFill>
                <a:latin typeface="Consolas"/>
                <a:ea typeface="Times New Roman"/>
              </a:rPr>
              <a:t>void</a:t>
            </a:r>
            <a:r>
              <a:rPr lang="en-GB" dirty="0">
                <a:solidFill>
                  <a:srgbClr val="000000"/>
                </a:solidFill>
                <a:latin typeface="Consolas"/>
                <a:ea typeface="Times New Roman"/>
              </a:rPr>
              <a:t> </a:t>
            </a:r>
            <a:r>
              <a:rPr lang="en-GB" dirty="0" err="1">
                <a:solidFill>
                  <a:srgbClr val="000000"/>
                </a:solidFill>
                <a:latin typeface="Consolas"/>
                <a:ea typeface="Times New Roman"/>
              </a:rPr>
              <a:t>saveText</a:t>
            </a:r>
            <a:r>
              <a:rPr lang="en-GB" dirty="0">
                <a:solidFill>
                  <a:srgbClr val="000000"/>
                </a:solidFill>
                <a:latin typeface="Consolas"/>
                <a:ea typeface="Times New Roman"/>
              </a:rPr>
              <a:t>(</a:t>
            </a:r>
            <a:r>
              <a:rPr lang="en-GB" dirty="0">
                <a:solidFill>
                  <a:srgbClr val="0000FF"/>
                </a:solidFill>
                <a:latin typeface="Consolas"/>
                <a:ea typeface="Times New Roman"/>
              </a:rPr>
              <a:t>string</a:t>
            </a:r>
            <a:r>
              <a:rPr lang="en-GB" dirty="0">
                <a:solidFill>
                  <a:srgbClr val="000000"/>
                </a:solidFill>
                <a:latin typeface="Consolas"/>
                <a:ea typeface="Times New Roman"/>
              </a:rPr>
              <a:t> filename, </a:t>
            </a:r>
            <a:r>
              <a:rPr lang="en-GB" dirty="0">
                <a:solidFill>
                  <a:srgbClr val="0000FF"/>
                </a:solidFill>
                <a:latin typeface="Consolas"/>
                <a:ea typeface="Times New Roman"/>
              </a:rPr>
              <a:t>string</a:t>
            </a:r>
            <a:r>
              <a:rPr lang="en-GB" dirty="0">
                <a:solidFill>
                  <a:srgbClr val="000000"/>
                </a:solidFill>
                <a:latin typeface="Consolas"/>
                <a:ea typeface="Times New Roman"/>
              </a:rPr>
              <a:t> text)</a:t>
            </a:r>
            <a:br>
              <a:rPr lang="en-GB" dirty="0">
                <a:solidFill>
                  <a:srgbClr val="000000"/>
                </a:solidFill>
                <a:latin typeface="Consolas"/>
                <a:ea typeface="Times New Roman"/>
              </a:rPr>
            </a:br>
            <a:r>
              <a:rPr lang="en-GB" dirty="0">
                <a:solidFill>
                  <a:srgbClr val="000000"/>
                </a:solidFill>
                <a:latin typeface="Consolas"/>
                <a:ea typeface="Times New Roman"/>
              </a:rPr>
              <a:t>{</a:t>
            </a:r>
            <a:br>
              <a:rPr lang="en-GB" dirty="0">
                <a:solidFill>
                  <a:srgbClr val="000000"/>
                </a:solidFill>
                <a:latin typeface="Consolas"/>
                <a:ea typeface="Times New Roman"/>
              </a:rPr>
            </a:br>
            <a:r>
              <a:rPr lang="en-GB" dirty="0">
                <a:solidFill>
                  <a:srgbClr val="000000"/>
                </a:solidFill>
                <a:latin typeface="Consolas"/>
                <a:ea typeface="Times New Roman"/>
              </a:rPr>
              <a:t>    </a:t>
            </a:r>
            <a:r>
              <a:rPr lang="en-GB" dirty="0">
                <a:solidFill>
                  <a:srgbClr val="0000FF"/>
                </a:solidFill>
                <a:latin typeface="Consolas"/>
                <a:ea typeface="Times New Roman"/>
              </a:rPr>
              <a:t>using</a:t>
            </a:r>
            <a:r>
              <a:rPr lang="en-GB" dirty="0">
                <a:solidFill>
                  <a:srgbClr val="000000"/>
                </a:solidFill>
                <a:latin typeface="Consolas"/>
                <a:ea typeface="Times New Roman"/>
              </a:rPr>
              <a:t> (</a:t>
            </a:r>
            <a:r>
              <a:rPr lang="en-GB" dirty="0" err="1">
                <a:solidFill>
                  <a:srgbClr val="2B91AF"/>
                </a:solidFill>
                <a:latin typeface="Consolas"/>
                <a:ea typeface="Times New Roman"/>
              </a:rPr>
              <a:t>IsolatedStorageFile</a:t>
            </a:r>
            <a:r>
              <a:rPr lang="en-GB" dirty="0">
                <a:solidFill>
                  <a:srgbClr val="000000"/>
                </a:solidFill>
                <a:latin typeface="Consolas"/>
                <a:ea typeface="Times New Roman"/>
              </a:rPr>
              <a:t> </a:t>
            </a:r>
            <a:r>
              <a:rPr lang="en-GB" dirty="0" err="1">
                <a:solidFill>
                  <a:srgbClr val="000000"/>
                </a:solidFill>
                <a:latin typeface="Consolas"/>
                <a:ea typeface="Times New Roman"/>
              </a:rPr>
              <a:t>isf</a:t>
            </a:r>
            <a:r>
              <a:rPr lang="en-GB" dirty="0">
                <a:solidFill>
                  <a:srgbClr val="000000"/>
                </a:solidFill>
                <a:latin typeface="Consolas"/>
                <a:ea typeface="Times New Roman"/>
              </a:rPr>
              <a:t> =</a:t>
            </a:r>
            <a:br>
              <a:rPr lang="en-GB" dirty="0">
                <a:solidFill>
                  <a:srgbClr val="000000"/>
                </a:solidFill>
                <a:latin typeface="Consolas"/>
                <a:ea typeface="Times New Roman"/>
              </a:rPr>
            </a:br>
            <a:r>
              <a:rPr lang="en-GB" dirty="0">
                <a:solidFill>
                  <a:srgbClr val="000000"/>
                </a:solidFill>
                <a:latin typeface="Consolas"/>
                <a:ea typeface="Times New Roman"/>
              </a:rPr>
              <a:t>            </a:t>
            </a:r>
            <a:r>
              <a:rPr lang="en-GB" dirty="0" err="1" smtClean="0">
                <a:solidFill>
                  <a:srgbClr val="2B91AF"/>
                </a:solidFill>
                <a:latin typeface="Consolas"/>
                <a:ea typeface="Times New Roman"/>
              </a:rPr>
              <a:t>IsolatedStorageFile</a:t>
            </a:r>
            <a:r>
              <a:rPr lang="en-GB" dirty="0" err="1" smtClean="0">
                <a:solidFill>
                  <a:srgbClr val="000000"/>
                </a:solidFill>
                <a:latin typeface="Consolas"/>
                <a:ea typeface="Times New Roman"/>
              </a:rPr>
              <a:t>.GetUserStoreForApplication</a:t>
            </a:r>
            <a:r>
              <a:rPr lang="en-GB" dirty="0">
                <a:solidFill>
                  <a:srgbClr val="000000"/>
                </a:solidFill>
                <a:latin typeface="Consolas"/>
                <a:ea typeface="Times New Roman"/>
              </a:rPr>
              <a:t>())</a:t>
            </a:r>
            <a:br>
              <a:rPr lang="en-GB" dirty="0">
                <a:solidFill>
                  <a:srgbClr val="000000"/>
                </a:solidFill>
                <a:latin typeface="Consolas"/>
                <a:ea typeface="Times New Roman"/>
              </a:rPr>
            </a:br>
            <a:r>
              <a:rPr lang="en-GB" dirty="0">
                <a:solidFill>
                  <a:srgbClr val="000000"/>
                </a:solidFill>
                <a:latin typeface="Consolas"/>
                <a:ea typeface="Times New Roman"/>
              </a:rPr>
              <a:t>    {</a:t>
            </a:r>
            <a:br>
              <a:rPr lang="en-GB" dirty="0">
                <a:solidFill>
                  <a:srgbClr val="000000"/>
                </a:solidFill>
                <a:latin typeface="Consolas"/>
                <a:ea typeface="Times New Roman"/>
              </a:rPr>
            </a:br>
            <a:r>
              <a:rPr lang="en-GB" dirty="0">
                <a:solidFill>
                  <a:srgbClr val="000000"/>
                </a:solidFill>
                <a:latin typeface="Consolas"/>
                <a:ea typeface="Times New Roman"/>
              </a:rPr>
              <a:t>        </a:t>
            </a:r>
            <a:r>
              <a:rPr lang="en-GB" dirty="0">
                <a:solidFill>
                  <a:srgbClr val="0000FF"/>
                </a:solidFill>
                <a:latin typeface="Consolas"/>
                <a:ea typeface="Times New Roman"/>
              </a:rPr>
              <a:t>using</a:t>
            </a:r>
            <a:r>
              <a:rPr lang="en-GB" dirty="0">
                <a:solidFill>
                  <a:srgbClr val="000000"/>
                </a:solidFill>
                <a:latin typeface="Consolas"/>
                <a:ea typeface="Times New Roman"/>
              </a:rPr>
              <a:t> (</a:t>
            </a:r>
            <a:r>
              <a:rPr lang="en-GB" dirty="0" err="1">
                <a:solidFill>
                  <a:srgbClr val="2B91AF"/>
                </a:solidFill>
                <a:latin typeface="Consolas"/>
                <a:ea typeface="Times New Roman"/>
              </a:rPr>
              <a:t>IsolatedStorageFileStream</a:t>
            </a:r>
            <a:r>
              <a:rPr lang="en-GB" dirty="0">
                <a:solidFill>
                  <a:srgbClr val="000000"/>
                </a:solidFill>
                <a:latin typeface="Consolas"/>
                <a:ea typeface="Times New Roman"/>
              </a:rPr>
              <a:t> </a:t>
            </a:r>
            <a:r>
              <a:rPr lang="en-GB" dirty="0" err="1">
                <a:solidFill>
                  <a:srgbClr val="000000"/>
                </a:solidFill>
                <a:latin typeface="Consolas"/>
                <a:ea typeface="Times New Roman"/>
              </a:rPr>
              <a:t>rawStream</a:t>
            </a:r>
            <a:r>
              <a:rPr lang="en-GB" dirty="0">
                <a:solidFill>
                  <a:srgbClr val="000000"/>
                </a:solidFill>
                <a:latin typeface="Consolas"/>
                <a:ea typeface="Times New Roman"/>
              </a:rPr>
              <a:t> =</a:t>
            </a:r>
            <a:br>
              <a:rPr lang="en-GB" dirty="0">
                <a:solidFill>
                  <a:srgbClr val="000000"/>
                </a:solidFill>
                <a:latin typeface="Consolas"/>
                <a:ea typeface="Times New Roman"/>
              </a:rPr>
            </a:br>
            <a:r>
              <a:rPr lang="en-GB" dirty="0">
                <a:solidFill>
                  <a:srgbClr val="000000"/>
                </a:solidFill>
                <a:latin typeface="Consolas"/>
                <a:ea typeface="Times New Roman"/>
              </a:rPr>
              <a:t>                            </a:t>
            </a:r>
            <a:r>
              <a:rPr lang="en-GB" dirty="0" err="1">
                <a:solidFill>
                  <a:srgbClr val="000000"/>
                </a:solidFill>
                <a:latin typeface="Consolas"/>
                <a:ea typeface="Times New Roman"/>
              </a:rPr>
              <a:t>isf.CreateFile</a:t>
            </a:r>
            <a:r>
              <a:rPr lang="en-GB" dirty="0">
                <a:solidFill>
                  <a:srgbClr val="000000"/>
                </a:solidFill>
                <a:latin typeface="Consolas"/>
                <a:ea typeface="Times New Roman"/>
              </a:rPr>
              <a:t>(filename</a:t>
            </a:r>
            <a:r>
              <a:rPr lang="en-GB" dirty="0" smtClean="0">
                <a:solidFill>
                  <a:srgbClr val="000000"/>
                </a:solidFill>
                <a:latin typeface="Consolas"/>
                <a:ea typeface="Times New Roman"/>
              </a:rPr>
              <a:t>)) {</a:t>
            </a:r>
            <a:r>
              <a:rPr lang="en-GB" dirty="0">
                <a:solidFill>
                  <a:srgbClr val="000000"/>
                </a:solidFill>
                <a:latin typeface="Consolas"/>
                <a:ea typeface="Times New Roman"/>
              </a:rPr>
              <a:t/>
            </a:r>
            <a:br>
              <a:rPr lang="en-GB" dirty="0">
                <a:solidFill>
                  <a:srgbClr val="000000"/>
                </a:solidFill>
                <a:latin typeface="Consolas"/>
                <a:ea typeface="Times New Roman"/>
              </a:rPr>
            </a:br>
            <a:r>
              <a:rPr lang="en-GB" dirty="0">
                <a:solidFill>
                  <a:srgbClr val="000000"/>
                </a:solidFill>
                <a:latin typeface="Consolas"/>
                <a:ea typeface="Times New Roman"/>
              </a:rPr>
              <a:t>            </a:t>
            </a:r>
            <a:r>
              <a:rPr lang="en-GB" dirty="0" err="1">
                <a:solidFill>
                  <a:srgbClr val="2B91AF"/>
                </a:solidFill>
                <a:latin typeface="Consolas"/>
                <a:ea typeface="Times New Roman"/>
              </a:rPr>
              <a:t>StreamWriter</a:t>
            </a:r>
            <a:r>
              <a:rPr lang="en-GB" dirty="0">
                <a:solidFill>
                  <a:srgbClr val="000000"/>
                </a:solidFill>
                <a:latin typeface="Consolas"/>
                <a:ea typeface="Times New Roman"/>
              </a:rPr>
              <a:t> writer = </a:t>
            </a:r>
            <a:r>
              <a:rPr lang="en-GB" dirty="0">
                <a:solidFill>
                  <a:srgbClr val="0000FF"/>
                </a:solidFill>
                <a:latin typeface="Consolas"/>
                <a:ea typeface="Times New Roman"/>
              </a:rPr>
              <a:t>new</a:t>
            </a:r>
            <a:r>
              <a:rPr lang="en-GB" dirty="0">
                <a:solidFill>
                  <a:srgbClr val="000000"/>
                </a:solidFill>
                <a:latin typeface="Consolas"/>
                <a:ea typeface="Times New Roman"/>
              </a:rPr>
              <a:t> </a:t>
            </a:r>
            <a:r>
              <a:rPr lang="en-GB" dirty="0" err="1">
                <a:solidFill>
                  <a:srgbClr val="2B91AF"/>
                </a:solidFill>
                <a:latin typeface="Consolas"/>
                <a:ea typeface="Times New Roman"/>
              </a:rPr>
              <a:t>StreamWriter</a:t>
            </a:r>
            <a:r>
              <a:rPr lang="en-GB" dirty="0">
                <a:solidFill>
                  <a:srgbClr val="000000"/>
                </a:solidFill>
                <a:latin typeface="Consolas"/>
                <a:ea typeface="Times New Roman"/>
              </a:rPr>
              <a:t>(</a:t>
            </a:r>
            <a:r>
              <a:rPr lang="en-GB" dirty="0" err="1">
                <a:solidFill>
                  <a:srgbClr val="000000"/>
                </a:solidFill>
                <a:latin typeface="Consolas"/>
                <a:ea typeface="Times New Roman"/>
              </a:rPr>
              <a:t>rawStream</a:t>
            </a:r>
            <a:r>
              <a:rPr lang="en-GB" dirty="0">
                <a:solidFill>
                  <a:srgbClr val="000000"/>
                </a:solidFill>
                <a:latin typeface="Consolas"/>
                <a:ea typeface="Times New Roman"/>
              </a:rPr>
              <a:t>);</a:t>
            </a:r>
            <a:br>
              <a:rPr lang="en-GB" dirty="0">
                <a:solidFill>
                  <a:srgbClr val="000000"/>
                </a:solidFill>
                <a:latin typeface="Consolas"/>
                <a:ea typeface="Times New Roman"/>
              </a:rPr>
            </a:br>
            <a:r>
              <a:rPr lang="en-GB" dirty="0">
                <a:solidFill>
                  <a:srgbClr val="000000"/>
                </a:solidFill>
                <a:latin typeface="Consolas"/>
                <a:ea typeface="Times New Roman"/>
              </a:rPr>
              <a:t>            </a:t>
            </a:r>
            <a:r>
              <a:rPr lang="en-GB" dirty="0" err="1">
                <a:solidFill>
                  <a:srgbClr val="000000"/>
                </a:solidFill>
                <a:latin typeface="Consolas"/>
                <a:ea typeface="Times New Roman"/>
              </a:rPr>
              <a:t>writer.Write</a:t>
            </a:r>
            <a:r>
              <a:rPr lang="en-GB" dirty="0">
                <a:solidFill>
                  <a:srgbClr val="000000"/>
                </a:solidFill>
                <a:latin typeface="Consolas"/>
                <a:ea typeface="Times New Roman"/>
              </a:rPr>
              <a:t>(text);</a:t>
            </a:r>
            <a:br>
              <a:rPr lang="en-GB" dirty="0">
                <a:solidFill>
                  <a:srgbClr val="000000"/>
                </a:solidFill>
                <a:latin typeface="Consolas"/>
                <a:ea typeface="Times New Roman"/>
              </a:rPr>
            </a:br>
            <a:r>
              <a:rPr lang="en-GB" dirty="0">
                <a:solidFill>
                  <a:srgbClr val="000000"/>
                </a:solidFill>
                <a:latin typeface="Consolas"/>
                <a:ea typeface="Times New Roman"/>
              </a:rPr>
              <a:t>            </a:t>
            </a:r>
            <a:r>
              <a:rPr lang="en-GB" dirty="0" err="1">
                <a:solidFill>
                  <a:srgbClr val="000000"/>
                </a:solidFill>
                <a:latin typeface="Consolas"/>
                <a:ea typeface="Times New Roman"/>
              </a:rPr>
              <a:t>writer.Close</a:t>
            </a:r>
            <a:r>
              <a:rPr lang="en-GB" dirty="0">
                <a:solidFill>
                  <a:srgbClr val="000000"/>
                </a:solidFill>
                <a:latin typeface="Consolas"/>
                <a:ea typeface="Times New Roman"/>
              </a:rPr>
              <a:t>();</a:t>
            </a:r>
            <a:br>
              <a:rPr lang="en-GB" dirty="0">
                <a:solidFill>
                  <a:srgbClr val="000000"/>
                </a:solidFill>
                <a:latin typeface="Consolas"/>
                <a:ea typeface="Times New Roman"/>
              </a:rPr>
            </a:br>
            <a:r>
              <a:rPr lang="en-GB" dirty="0">
                <a:solidFill>
                  <a:srgbClr val="000000"/>
                </a:solidFill>
                <a:latin typeface="Consolas"/>
                <a:ea typeface="Times New Roman"/>
              </a:rPr>
              <a:t>        }</a:t>
            </a:r>
            <a:br>
              <a:rPr lang="en-GB" dirty="0">
                <a:solidFill>
                  <a:srgbClr val="000000"/>
                </a:solidFill>
                <a:latin typeface="Consolas"/>
                <a:ea typeface="Times New Roman"/>
              </a:rPr>
            </a:br>
            <a:r>
              <a:rPr lang="en-GB" dirty="0">
                <a:solidFill>
                  <a:srgbClr val="000000"/>
                </a:solidFill>
                <a:latin typeface="Consolas"/>
                <a:ea typeface="Times New Roman"/>
              </a:rPr>
              <a:t>    }</a:t>
            </a:r>
            <a:br>
              <a:rPr lang="en-GB" dirty="0">
                <a:solidFill>
                  <a:srgbClr val="000000"/>
                </a:solidFill>
                <a:latin typeface="Consolas"/>
                <a:ea typeface="Times New Roman"/>
              </a:rPr>
            </a:br>
            <a:r>
              <a:rPr lang="en-GB" dirty="0">
                <a:solidFill>
                  <a:srgbClr val="000000"/>
                </a:solidFill>
                <a:latin typeface="Consolas"/>
                <a:ea typeface="Times New Roman"/>
              </a:rPr>
              <a:t>}</a:t>
            </a:r>
            <a:endParaRPr lang="en-GB" dirty="0">
              <a:solidFill>
                <a:srgbClr val="000000"/>
              </a:solidFill>
              <a:effectLst/>
              <a:latin typeface="Consolas"/>
              <a:ea typeface="Times New Roman"/>
            </a:endParaRPr>
          </a:p>
        </p:txBody>
      </p:sp>
      <p:sp>
        <p:nvSpPr>
          <p:cNvPr id="5" name="Rectangle 4"/>
          <p:cNvSpPr/>
          <p:nvPr/>
        </p:nvSpPr>
        <p:spPr bwMode="auto">
          <a:xfrm>
            <a:off x="1584959" y="2663663"/>
            <a:ext cx="6049556" cy="587538"/>
          </a:xfrm>
          <a:prstGeom prst="rect">
            <a:avLst/>
          </a:prstGeom>
          <a:solidFill>
            <a:schemeClr val="accent4">
              <a:alpha val="39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200" spc="-150" dirty="0" smtClean="0">
              <a:gradFill>
                <a:gsLst>
                  <a:gs pos="0">
                    <a:srgbClr val="FFFFFF"/>
                  </a:gs>
                  <a:gs pos="100000">
                    <a:srgbClr val="FFFFFF"/>
                  </a:gs>
                </a:gsLst>
                <a:lin ang="5400000" scaled="0"/>
              </a:gradFill>
              <a:latin typeface="Segoe Light" pitchFamily="34" charset="0"/>
            </a:endParaRPr>
          </a:p>
        </p:txBody>
      </p:sp>
      <p:sp>
        <p:nvSpPr>
          <p:cNvPr id="6"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9</a:t>
            </a:fld>
            <a:endParaRPr lang="en-US" dirty="0"/>
          </a:p>
        </p:txBody>
      </p:sp>
    </p:spTree>
    <p:extLst>
      <p:ext uri="{BB962C8B-B14F-4D97-AF65-F5344CB8AC3E}">
        <p14:creationId xmlns:p14="http://schemas.microsoft.com/office/powerpoint/2010/main" val="1250713928"/>
      </p:ext>
    </p:extLst>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Объединение запросов</a:t>
            </a:r>
            <a:endParaRPr lang="en-GB" dirty="0"/>
          </a:p>
        </p:txBody>
      </p:sp>
      <p:sp>
        <p:nvSpPr>
          <p:cNvPr id="3" name="Content Placeholder 2"/>
          <p:cNvSpPr>
            <a:spLocks noGrp="1"/>
          </p:cNvSpPr>
          <p:nvPr>
            <p:ph idx="1"/>
          </p:nvPr>
        </p:nvSpPr>
        <p:spPr>
          <a:xfrm>
            <a:off x="380770" y="1371600"/>
            <a:ext cx="8363938" cy="3102388"/>
          </a:xfrm>
        </p:spPr>
        <p:txBody>
          <a:bodyPr/>
          <a:lstStyle/>
          <a:p>
            <a:r>
              <a:rPr lang="ru-RU" dirty="0" smtClean="0"/>
              <a:t>Можно создавать запросы для получения данных из нескольких связанных друг</a:t>
            </a:r>
            <a:br>
              <a:rPr lang="ru-RU" dirty="0" smtClean="0"/>
            </a:br>
            <a:r>
              <a:rPr lang="ru-RU" dirty="0" smtClean="0"/>
              <a:t>с другом таблиц</a:t>
            </a:r>
          </a:p>
          <a:p>
            <a:r>
              <a:rPr lang="ru-RU" dirty="0" smtClean="0"/>
              <a:t>Это можно сделать в одном запросе, используя расширения языка </a:t>
            </a:r>
            <a:r>
              <a:rPr lang="en-US" dirty="0" smtClean="0"/>
              <a:t>C#</a:t>
            </a:r>
            <a:r>
              <a:rPr lang="ru-RU" dirty="0" smtClean="0"/>
              <a:t>, которые предоставляет </a:t>
            </a:r>
            <a:r>
              <a:rPr lang="en-US" dirty="0" smtClean="0"/>
              <a:t>LINQ</a:t>
            </a:r>
            <a:endParaRPr lang="ru-RU"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90</a:t>
            </a:fld>
            <a:endParaRPr lang="en-US" dirty="0"/>
          </a:p>
        </p:txBody>
      </p:sp>
    </p:spTree>
    <p:extLst>
      <p:ext uri="{BB962C8B-B14F-4D97-AF65-F5344CB8AC3E}">
        <p14:creationId xmlns:p14="http://schemas.microsoft.com/office/powerpoint/2010/main" val="1058513661"/>
      </p:ext>
    </p:extLst>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Ключевое слово </a:t>
            </a:r>
            <a:r>
              <a:rPr lang="en-US" dirty="0" smtClean="0"/>
              <a:t>join</a:t>
            </a:r>
            <a:endParaRPr lang="en-GB" dirty="0"/>
          </a:p>
        </p:txBody>
      </p:sp>
      <p:sp>
        <p:nvSpPr>
          <p:cNvPr id="3" name="Content Placeholder 2"/>
          <p:cNvSpPr>
            <a:spLocks noGrp="1"/>
          </p:cNvSpPr>
          <p:nvPr>
            <p:ph idx="1"/>
          </p:nvPr>
        </p:nvSpPr>
        <p:spPr>
          <a:xfrm>
            <a:off x="380770" y="3468157"/>
            <a:ext cx="8363938" cy="1994392"/>
          </a:xfrm>
        </p:spPr>
        <p:txBody>
          <a:bodyPr/>
          <a:lstStyle/>
          <a:p>
            <a:r>
              <a:rPr lang="ru-RU" dirty="0" smtClean="0"/>
              <a:t>Этот запрос соединяет две таблицы и находит все пары клиентов и заказов,</a:t>
            </a:r>
            <a:r>
              <a:rPr lang="en-US" dirty="0" smtClean="0"/>
              <a:t/>
            </a:r>
            <a:br>
              <a:rPr lang="en-US" dirty="0" smtClean="0"/>
            </a:br>
            <a:r>
              <a:rPr lang="ru-RU" dirty="0" smtClean="0"/>
              <a:t>у которых равны значения свойств </a:t>
            </a:r>
            <a:r>
              <a:rPr lang="en-GB" dirty="0" err="1" smtClean="0">
                <a:latin typeface="Consolas" pitchFamily="49" charset="0"/>
                <a:cs typeface="Consolas" pitchFamily="49" charset="0"/>
              </a:rPr>
              <a:t>orderID</a:t>
            </a:r>
            <a:r>
              <a:rPr lang="en-GB" dirty="0" smtClean="0"/>
              <a:t> </a:t>
            </a:r>
            <a:r>
              <a:rPr lang="ru-RU" dirty="0" smtClean="0"/>
              <a:t>и</a:t>
            </a:r>
            <a:r>
              <a:rPr lang="en-GB" dirty="0" smtClean="0"/>
              <a:t> </a:t>
            </a:r>
            <a:r>
              <a:rPr lang="en-GB" dirty="0" err="1" smtClean="0">
                <a:latin typeface="Consolas" pitchFamily="49" charset="0"/>
                <a:cs typeface="Consolas" pitchFamily="49" charset="0"/>
              </a:rPr>
              <a:t>customerID</a:t>
            </a:r>
            <a:endParaRPr lang="en-GB" dirty="0" smtClean="0">
              <a:latin typeface="Consolas" pitchFamily="49" charset="0"/>
              <a:cs typeface="Consolas" pitchFamily="49" charset="0"/>
            </a:endParaRPr>
          </a:p>
        </p:txBody>
      </p:sp>
      <p:sp>
        <p:nvSpPr>
          <p:cNvPr id="4" name="Slide Number Placeholder 3"/>
          <p:cNvSpPr>
            <a:spLocks noGrp="1"/>
          </p:cNvSpPr>
          <p:nvPr>
            <p:ph type="sldNum" sz="quarter" idx="10"/>
          </p:nvPr>
        </p:nvSpPr>
        <p:spPr/>
        <p:txBody>
          <a:bodyPr/>
          <a:lstStyle/>
          <a:p>
            <a:fld id="{271031BA-9959-4FE2-909F-37D65262A7B4}" type="slidenum">
              <a:rPr lang="en-US" smtClean="0"/>
              <a:pPr/>
              <a:t>91</a:t>
            </a:fld>
            <a:endParaRPr lang="en-US" dirty="0"/>
          </a:p>
        </p:txBody>
      </p:sp>
      <p:sp>
        <p:nvSpPr>
          <p:cNvPr id="5" name="Rectangle 4"/>
          <p:cNvSpPr>
            <a:spLocks noChangeArrowheads="1"/>
          </p:cNvSpPr>
          <p:nvPr/>
        </p:nvSpPr>
        <p:spPr bwMode="invGray">
          <a:xfrm>
            <a:off x="494253" y="1146629"/>
            <a:ext cx="8105775" cy="1930400"/>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pPr>
              <a:spcBef>
                <a:spcPts val="575"/>
              </a:spcBef>
              <a:spcAft>
                <a:spcPts val="0"/>
              </a:spcAft>
            </a:pPr>
            <a:r>
              <a:rPr lang="en-GB" sz="2000" dirty="0" err="1">
                <a:solidFill>
                  <a:srgbClr val="0000FF"/>
                </a:solidFill>
                <a:latin typeface="Consolas"/>
                <a:ea typeface="Times New Roman"/>
              </a:rPr>
              <a:t>var</a:t>
            </a:r>
            <a:r>
              <a:rPr lang="en-GB" sz="2000" dirty="0">
                <a:latin typeface="Consolas"/>
                <a:ea typeface="Times New Roman"/>
              </a:rPr>
              <a:t> </a:t>
            </a:r>
            <a:r>
              <a:rPr lang="en-GB" sz="2000" dirty="0" err="1">
                <a:solidFill>
                  <a:srgbClr val="000000"/>
                </a:solidFill>
                <a:latin typeface="Consolas"/>
                <a:ea typeface="Times New Roman"/>
              </a:rPr>
              <a:t>allOrders</a:t>
            </a:r>
            <a:r>
              <a:rPr lang="en-GB" sz="2000" dirty="0">
                <a:solidFill>
                  <a:srgbClr val="000000"/>
                </a:solidFill>
                <a:latin typeface="Consolas"/>
                <a:ea typeface="Times New Roman"/>
              </a:rPr>
              <a:t> = </a:t>
            </a:r>
            <a:r>
              <a:rPr lang="en-GB" sz="2000" dirty="0">
                <a:solidFill>
                  <a:srgbClr val="0000FF"/>
                </a:solidFill>
                <a:latin typeface="Consolas"/>
                <a:ea typeface="Times New Roman"/>
              </a:rPr>
              <a:t>from</a:t>
            </a:r>
            <a:r>
              <a:rPr lang="en-GB" sz="2000" dirty="0">
                <a:latin typeface="Consolas"/>
                <a:ea typeface="Times New Roman"/>
              </a:rPr>
              <a:t> </a:t>
            </a:r>
            <a:r>
              <a:rPr lang="en-GB" sz="2000" dirty="0">
                <a:solidFill>
                  <a:srgbClr val="2B91AF"/>
                </a:solidFill>
                <a:latin typeface="Consolas"/>
                <a:ea typeface="Times New Roman"/>
              </a:rPr>
              <a:t>Customer</a:t>
            </a:r>
            <a:r>
              <a:rPr lang="en-GB" sz="2000" dirty="0">
                <a:latin typeface="Consolas"/>
                <a:ea typeface="Times New Roman"/>
              </a:rPr>
              <a:t> </a:t>
            </a:r>
            <a:r>
              <a:rPr lang="en-GB" sz="2000" dirty="0">
                <a:solidFill>
                  <a:srgbClr val="000000"/>
                </a:solidFill>
                <a:latin typeface="Consolas"/>
                <a:ea typeface="Times New Roman"/>
              </a:rPr>
              <a:t>c</a:t>
            </a:r>
            <a:r>
              <a:rPr lang="en-GB" sz="2000" dirty="0">
                <a:latin typeface="Consolas"/>
                <a:ea typeface="Times New Roman"/>
              </a:rPr>
              <a:t> </a:t>
            </a:r>
            <a:r>
              <a:rPr lang="en-GB" sz="2000" dirty="0">
                <a:solidFill>
                  <a:srgbClr val="0000FF"/>
                </a:solidFill>
                <a:latin typeface="Consolas"/>
                <a:ea typeface="Times New Roman"/>
              </a:rPr>
              <a:t>in</a:t>
            </a:r>
            <a:r>
              <a:rPr lang="en-GB" sz="2000" dirty="0">
                <a:latin typeface="Consolas"/>
                <a:ea typeface="Times New Roman"/>
              </a:rPr>
              <a:t> </a:t>
            </a:r>
            <a:r>
              <a:rPr lang="en-GB" sz="2000" dirty="0" smtClean="0">
                <a:latin typeface="Consolas"/>
                <a:ea typeface="Times New Roman"/>
              </a:rPr>
              <a:t/>
            </a:r>
            <a:br>
              <a:rPr lang="en-GB" sz="2000" dirty="0" smtClean="0">
                <a:latin typeface="Consolas"/>
                <a:ea typeface="Times New Roman"/>
              </a:rPr>
            </a:br>
            <a:r>
              <a:rPr lang="en-GB" sz="2000" dirty="0" smtClean="0">
                <a:latin typeface="Consolas"/>
                <a:ea typeface="Times New Roman"/>
              </a:rPr>
              <a:t>                         </a:t>
            </a:r>
            <a:r>
              <a:rPr lang="en-GB" sz="2000" dirty="0" err="1" smtClean="0">
                <a:solidFill>
                  <a:srgbClr val="000000"/>
                </a:solidFill>
                <a:latin typeface="Consolas"/>
                <a:ea typeface="Times New Roman"/>
              </a:rPr>
              <a:t>newDB.CustomerTable</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latin typeface="Consolas"/>
                <a:ea typeface="Times New Roman"/>
              </a:rPr>
              <a:t>  </a:t>
            </a:r>
            <a:r>
              <a:rPr lang="en-GB" sz="2000" dirty="0" smtClean="0">
                <a:solidFill>
                  <a:srgbClr val="0000FF"/>
                </a:solidFill>
                <a:latin typeface="Consolas"/>
                <a:ea typeface="Times New Roman"/>
              </a:rPr>
              <a:t>join</a:t>
            </a:r>
            <a:r>
              <a:rPr lang="en-GB" sz="2000" dirty="0" smtClean="0">
                <a:latin typeface="Consolas"/>
                <a:ea typeface="Times New Roman"/>
              </a:rPr>
              <a:t> </a:t>
            </a:r>
            <a:r>
              <a:rPr lang="en-GB" sz="2000" dirty="0">
                <a:solidFill>
                  <a:srgbClr val="2B91AF"/>
                </a:solidFill>
                <a:latin typeface="Consolas"/>
                <a:ea typeface="Times New Roman"/>
              </a:rPr>
              <a:t>Order</a:t>
            </a:r>
            <a:r>
              <a:rPr lang="en-GB" sz="2000" dirty="0">
                <a:latin typeface="Consolas"/>
                <a:ea typeface="Times New Roman"/>
              </a:rPr>
              <a:t> </a:t>
            </a:r>
            <a:r>
              <a:rPr lang="en-GB" sz="2000" dirty="0">
                <a:solidFill>
                  <a:srgbClr val="000000"/>
                </a:solidFill>
                <a:latin typeface="Consolas"/>
                <a:ea typeface="Times New Roman"/>
              </a:rPr>
              <a:t>o</a:t>
            </a:r>
            <a:r>
              <a:rPr lang="en-GB" sz="2000" dirty="0">
                <a:latin typeface="Consolas"/>
                <a:ea typeface="Times New Roman"/>
              </a:rPr>
              <a:t> </a:t>
            </a:r>
            <a:r>
              <a:rPr lang="en-GB" sz="2000" dirty="0">
                <a:solidFill>
                  <a:srgbClr val="0000FF"/>
                </a:solidFill>
                <a:latin typeface="Consolas"/>
                <a:ea typeface="Times New Roman"/>
              </a:rPr>
              <a:t>in</a:t>
            </a:r>
            <a:r>
              <a:rPr lang="en-GB" sz="2000" dirty="0">
                <a:latin typeface="Consolas"/>
                <a:ea typeface="Times New Roman"/>
              </a:rPr>
              <a:t> </a:t>
            </a:r>
            <a:r>
              <a:rPr lang="en-GB" sz="2000" dirty="0" err="1">
                <a:solidFill>
                  <a:srgbClr val="000000"/>
                </a:solidFill>
                <a:latin typeface="Consolas"/>
                <a:ea typeface="Times New Roman"/>
              </a:rPr>
              <a:t>newDB.OrderTable</a:t>
            </a:r>
            <a:r>
              <a:rPr lang="en-GB" sz="2000" dirty="0">
                <a:latin typeface="Consolas"/>
                <a:ea typeface="Times New Roman"/>
              </a:rPr>
              <a:t> </a:t>
            </a:r>
            <a:r>
              <a:rPr lang="en-GB" sz="2000" dirty="0">
                <a:solidFill>
                  <a:srgbClr val="0000FF"/>
                </a:solidFill>
                <a:latin typeface="Consolas"/>
                <a:ea typeface="Times New Roman"/>
              </a:rPr>
              <a:t>on</a:t>
            </a:r>
            <a:r>
              <a:rPr lang="en-GB" sz="2000" dirty="0">
                <a:latin typeface="Consolas"/>
                <a:ea typeface="Times New Roman"/>
              </a:rPr>
              <a:t> </a:t>
            </a:r>
            <a:br>
              <a:rPr lang="en-GB" sz="2000" dirty="0">
                <a:latin typeface="Consolas"/>
                <a:ea typeface="Times New Roman"/>
              </a:rPr>
            </a:br>
            <a:r>
              <a:rPr lang="en-GB" sz="2000" dirty="0">
                <a:latin typeface="Consolas"/>
                <a:ea typeface="Times New Roman"/>
              </a:rPr>
              <a:t>  </a:t>
            </a:r>
            <a:r>
              <a:rPr lang="en-GB" sz="2000" dirty="0" smtClean="0">
                <a:latin typeface="Consolas"/>
                <a:ea typeface="Times New Roman"/>
              </a:rPr>
              <a:t>  </a:t>
            </a:r>
            <a:r>
              <a:rPr lang="en-GB" sz="2000" dirty="0" err="1">
                <a:solidFill>
                  <a:srgbClr val="000000"/>
                </a:solidFill>
                <a:latin typeface="Consolas"/>
                <a:ea typeface="Times New Roman"/>
              </a:rPr>
              <a:t>c.CustomerID</a:t>
            </a:r>
            <a:r>
              <a:rPr lang="en-GB" sz="2000" dirty="0">
                <a:latin typeface="Consolas"/>
                <a:ea typeface="Times New Roman"/>
              </a:rPr>
              <a:t> </a:t>
            </a:r>
            <a:r>
              <a:rPr lang="en-GB" sz="2000" dirty="0">
                <a:solidFill>
                  <a:srgbClr val="0000FF"/>
                </a:solidFill>
                <a:latin typeface="Consolas"/>
                <a:ea typeface="Times New Roman"/>
              </a:rPr>
              <a:t>equals</a:t>
            </a:r>
            <a:r>
              <a:rPr lang="en-GB" sz="2000" dirty="0">
                <a:latin typeface="Consolas"/>
                <a:ea typeface="Times New Roman"/>
              </a:rPr>
              <a:t> </a:t>
            </a:r>
            <a:r>
              <a:rPr lang="en-GB" sz="2000" dirty="0" err="1">
                <a:solidFill>
                  <a:srgbClr val="000000"/>
                </a:solidFill>
                <a:latin typeface="Consolas"/>
                <a:ea typeface="Times New Roman"/>
              </a:rPr>
              <a:t>o.OrderCustomerID</a:t>
            </a:r>
            <a:r>
              <a:rPr lang="en-GB" sz="2000" dirty="0">
                <a:latin typeface="Consolas"/>
                <a:ea typeface="Times New Roman"/>
              </a:rPr>
              <a:t/>
            </a:r>
            <a:br>
              <a:rPr lang="en-GB" sz="2000" dirty="0">
                <a:latin typeface="Consolas"/>
                <a:ea typeface="Times New Roman"/>
              </a:rPr>
            </a:br>
            <a:r>
              <a:rPr lang="en-GB" sz="2000" dirty="0">
                <a:latin typeface="Consolas"/>
                <a:ea typeface="Times New Roman"/>
              </a:rPr>
              <a:t>  </a:t>
            </a:r>
            <a:r>
              <a:rPr lang="en-GB" sz="2000" dirty="0" smtClean="0">
                <a:solidFill>
                  <a:srgbClr val="0000FF"/>
                </a:solidFill>
                <a:latin typeface="Consolas"/>
                <a:ea typeface="Times New Roman"/>
              </a:rPr>
              <a:t>select</a:t>
            </a:r>
            <a:r>
              <a:rPr lang="en-GB" sz="2000" dirty="0" smtClean="0">
                <a:latin typeface="Consolas"/>
                <a:ea typeface="Times New Roman"/>
              </a:rPr>
              <a:t> </a:t>
            </a:r>
            <a:r>
              <a:rPr lang="en-GB" sz="2000" dirty="0">
                <a:solidFill>
                  <a:srgbClr val="0000FF"/>
                </a:solidFill>
                <a:latin typeface="Consolas"/>
                <a:ea typeface="Times New Roman"/>
              </a:rPr>
              <a:t>new</a:t>
            </a:r>
            <a:r>
              <a:rPr lang="en-GB" sz="2000" dirty="0">
                <a:latin typeface="Consolas"/>
                <a:ea typeface="Times New Roman"/>
              </a:rPr>
              <a:t> </a:t>
            </a:r>
            <a:r>
              <a:rPr lang="en-GB" sz="2000" dirty="0">
                <a:solidFill>
                  <a:srgbClr val="000000"/>
                </a:solidFill>
                <a:latin typeface="Consolas"/>
                <a:ea typeface="Times New Roman"/>
              </a:rPr>
              <a:t>{ </a:t>
            </a:r>
            <a:r>
              <a:rPr lang="en-GB" sz="2000" dirty="0" err="1">
                <a:solidFill>
                  <a:srgbClr val="000000"/>
                </a:solidFill>
                <a:latin typeface="Consolas"/>
                <a:ea typeface="Times New Roman"/>
              </a:rPr>
              <a:t>c.Name</a:t>
            </a:r>
            <a:r>
              <a:rPr lang="en-GB" sz="2000" dirty="0">
                <a:solidFill>
                  <a:srgbClr val="000000"/>
                </a:solidFill>
                <a:latin typeface="Consolas"/>
                <a:ea typeface="Times New Roman"/>
              </a:rPr>
              <a:t>, </a:t>
            </a:r>
            <a:r>
              <a:rPr lang="en-GB" sz="2000" dirty="0" err="1">
                <a:solidFill>
                  <a:srgbClr val="000000"/>
                </a:solidFill>
                <a:latin typeface="Consolas"/>
                <a:ea typeface="Times New Roman"/>
              </a:rPr>
              <a:t>o.OrderDescription</a:t>
            </a:r>
            <a:r>
              <a:rPr lang="en-GB" sz="2000" dirty="0">
                <a:solidFill>
                  <a:srgbClr val="000000"/>
                </a:solidFill>
                <a:latin typeface="Consolas"/>
                <a:ea typeface="Times New Roman"/>
              </a:rPr>
              <a:t> };</a:t>
            </a:r>
            <a:endParaRPr lang="en-GB" sz="2000" dirty="0">
              <a:solidFill>
                <a:srgbClr val="000000"/>
              </a:solidFill>
              <a:effectLst/>
              <a:latin typeface="Times New Roman"/>
              <a:ea typeface="Times New Roman"/>
            </a:endParaRPr>
          </a:p>
        </p:txBody>
      </p:sp>
    </p:spTree>
    <p:extLst>
      <p:ext uri="{BB962C8B-B14F-4D97-AF65-F5344CB8AC3E}">
        <p14:creationId xmlns:p14="http://schemas.microsoft.com/office/powerpoint/2010/main" val="1786422378"/>
      </p:ext>
    </p:extLst>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Использование результатов</a:t>
            </a:r>
            <a:endParaRPr lang="en-GB" dirty="0"/>
          </a:p>
        </p:txBody>
      </p:sp>
      <p:sp>
        <p:nvSpPr>
          <p:cNvPr id="3" name="Content Placeholder 2"/>
          <p:cNvSpPr>
            <a:spLocks noGrp="1"/>
          </p:cNvSpPr>
          <p:nvPr>
            <p:ph idx="1"/>
          </p:nvPr>
        </p:nvSpPr>
        <p:spPr>
          <a:xfrm>
            <a:off x="380770" y="4531519"/>
            <a:ext cx="8363938" cy="1495794"/>
          </a:xfrm>
        </p:spPr>
        <p:txBody>
          <a:bodyPr/>
          <a:lstStyle/>
          <a:p>
            <a:r>
              <a:rPr lang="ru-RU" dirty="0" smtClean="0"/>
              <a:t>Этот код использует результаты запроса для создания списка клиентов, который будет выводиться на экран</a:t>
            </a:r>
            <a:endParaRPr lang="en-GB"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92</a:t>
            </a:fld>
            <a:endParaRPr lang="en-US" dirty="0"/>
          </a:p>
        </p:txBody>
      </p:sp>
      <p:sp>
        <p:nvSpPr>
          <p:cNvPr id="5" name="Rectangle 4"/>
          <p:cNvSpPr>
            <a:spLocks noChangeArrowheads="1"/>
          </p:cNvSpPr>
          <p:nvPr/>
        </p:nvSpPr>
        <p:spPr bwMode="invGray">
          <a:xfrm>
            <a:off x="494253" y="1146628"/>
            <a:ext cx="8105775" cy="2859315"/>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pPr>
              <a:spcBef>
                <a:spcPts val="575"/>
              </a:spcBef>
              <a:spcAft>
                <a:spcPts val="0"/>
              </a:spcAft>
            </a:pPr>
            <a:r>
              <a:rPr lang="en-GB" sz="2000" dirty="0">
                <a:solidFill>
                  <a:srgbClr val="2B91AF"/>
                </a:solidFill>
                <a:latin typeface="Consolas"/>
                <a:ea typeface="Times New Roman"/>
              </a:rPr>
              <a:t>List</a:t>
            </a:r>
            <a:r>
              <a:rPr lang="en-GB" sz="2000" dirty="0">
                <a:solidFill>
                  <a:srgbClr val="000000"/>
                </a:solidFill>
                <a:latin typeface="Consolas"/>
                <a:ea typeface="Times New Roman"/>
              </a:rPr>
              <a:t>&lt;</a:t>
            </a:r>
            <a:r>
              <a:rPr lang="en-GB" sz="2000" dirty="0">
                <a:solidFill>
                  <a:srgbClr val="2B91AF"/>
                </a:solidFill>
                <a:latin typeface="Consolas"/>
                <a:ea typeface="Times New Roman"/>
              </a:rPr>
              <a:t>String</a:t>
            </a:r>
            <a:r>
              <a:rPr lang="en-GB" sz="2000" dirty="0">
                <a:solidFill>
                  <a:srgbClr val="000000"/>
                </a:solidFill>
                <a:latin typeface="Consolas"/>
                <a:ea typeface="Times New Roman"/>
              </a:rPr>
              <a:t>&gt;</a:t>
            </a:r>
            <a:r>
              <a:rPr lang="en-GB" sz="2000" dirty="0">
                <a:latin typeface="Consolas"/>
                <a:ea typeface="Times New Roman"/>
              </a:rPr>
              <a:t> </a:t>
            </a:r>
            <a:r>
              <a:rPr lang="en-GB" sz="2000" dirty="0" err="1">
                <a:solidFill>
                  <a:srgbClr val="000000"/>
                </a:solidFill>
                <a:latin typeface="Consolas"/>
                <a:ea typeface="Times New Roman"/>
              </a:rPr>
              <a:t>OrderDescriptions</a:t>
            </a:r>
            <a:r>
              <a:rPr lang="en-GB" sz="2000" dirty="0">
                <a:solidFill>
                  <a:srgbClr val="000000"/>
                </a:solidFill>
                <a:latin typeface="Consolas"/>
                <a:ea typeface="Times New Roman"/>
              </a:rPr>
              <a:t> = </a:t>
            </a:r>
            <a:r>
              <a:rPr lang="en-GB" sz="2000" dirty="0" smtClean="0">
                <a:solidFill>
                  <a:srgbClr val="000000"/>
                </a:solidFill>
                <a:latin typeface="Consolas"/>
                <a:ea typeface="Times New Roman"/>
              </a:rPr>
              <a:t/>
            </a:r>
            <a:br>
              <a:rPr lang="en-GB" sz="2000" dirty="0" smtClean="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smtClean="0">
                <a:solidFill>
                  <a:srgbClr val="0000FF"/>
                </a:solidFill>
                <a:latin typeface="Consolas"/>
                <a:ea typeface="Times New Roman"/>
              </a:rPr>
              <a:t>new</a:t>
            </a:r>
            <a:r>
              <a:rPr lang="en-GB" sz="2000" dirty="0" smtClean="0">
                <a:latin typeface="Consolas"/>
                <a:ea typeface="Times New Roman"/>
              </a:rPr>
              <a:t> </a:t>
            </a:r>
            <a:r>
              <a:rPr lang="en-GB" sz="2000" dirty="0">
                <a:solidFill>
                  <a:srgbClr val="2B91AF"/>
                </a:solidFill>
                <a:latin typeface="Consolas"/>
                <a:ea typeface="Times New Roman"/>
              </a:rPr>
              <a:t>List</a:t>
            </a:r>
            <a:r>
              <a:rPr lang="en-GB" sz="2000" dirty="0">
                <a:solidFill>
                  <a:srgbClr val="000000"/>
                </a:solidFill>
                <a:latin typeface="Consolas"/>
                <a:ea typeface="Times New Roman"/>
              </a:rPr>
              <a:t>&lt;</a:t>
            </a:r>
            <a:r>
              <a:rPr lang="en-GB" sz="2000" dirty="0">
                <a:solidFill>
                  <a:srgbClr val="2B91AF"/>
                </a:solidFill>
                <a:latin typeface="Consolas"/>
                <a:ea typeface="Times New Roman"/>
              </a:rPr>
              <a:t>String</a:t>
            </a:r>
            <a:r>
              <a:rPr lang="en-GB" sz="2000" dirty="0">
                <a:solidFill>
                  <a:srgbClr val="000000"/>
                </a:solidFill>
                <a:latin typeface="Consolas"/>
                <a:ea typeface="Times New Roman"/>
              </a:rPr>
              <a:t>&gt;();</a:t>
            </a:r>
            <a:r>
              <a:rPr lang="en-GB" sz="2000" dirty="0">
                <a:latin typeface="Consolas"/>
                <a:ea typeface="Times New Roman"/>
              </a:rPr>
              <a:t/>
            </a:r>
            <a:br>
              <a:rPr lang="en-GB" sz="2000" dirty="0">
                <a:latin typeface="Consolas"/>
                <a:ea typeface="Times New Roman"/>
              </a:rPr>
            </a:br>
            <a:r>
              <a:rPr lang="en-GB" sz="2000" dirty="0">
                <a:solidFill>
                  <a:srgbClr val="0000FF"/>
                </a:solidFill>
                <a:latin typeface="Consolas"/>
                <a:ea typeface="Times New Roman"/>
              </a:rPr>
              <a:t/>
            </a:r>
            <a:br>
              <a:rPr lang="en-GB" sz="2000" dirty="0">
                <a:solidFill>
                  <a:srgbClr val="0000FF"/>
                </a:solidFill>
                <a:latin typeface="Consolas"/>
                <a:ea typeface="Times New Roman"/>
              </a:rPr>
            </a:br>
            <a:r>
              <a:rPr lang="en-GB" sz="2000" dirty="0" err="1">
                <a:solidFill>
                  <a:srgbClr val="0000FF"/>
                </a:solidFill>
                <a:latin typeface="Consolas"/>
                <a:ea typeface="Times New Roman"/>
              </a:rPr>
              <a:t>foreach</a:t>
            </a:r>
            <a:r>
              <a:rPr lang="en-GB" sz="2000" dirty="0">
                <a:latin typeface="Consolas"/>
                <a:ea typeface="Times New Roman"/>
              </a:rPr>
              <a:t> </a:t>
            </a:r>
            <a:r>
              <a:rPr lang="en-GB" sz="2000" dirty="0">
                <a:solidFill>
                  <a:srgbClr val="000000"/>
                </a:solidFill>
                <a:latin typeface="Consolas"/>
                <a:ea typeface="Times New Roman"/>
              </a:rPr>
              <a:t>(</a:t>
            </a:r>
            <a:r>
              <a:rPr lang="en-GB" sz="2000" dirty="0" err="1">
                <a:solidFill>
                  <a:srgbClr val="0000FF"/>
                </a:solidFill>
                <a:latin typeface="Consolas"/>
                <a:ea typeface="Times New Roman"/>
              </a:rPr>
              <a:t>var</a:t>
            </a:r>
            <a:r>
              <a:rPr lang="en-GB" sz="2000" dirty="0">
                <a:latin typeface="Consolas"/>
                <a:ea typeface="Times New Roman"/>
              </a:rPr>
              <a:t> </a:t>
            </a:r>
            <a:r>
              <a:rPr lang="en-GB" sz="2000" dirty="0" err="1">
                <a:solidFill>
                  <a:srgbClr val="000000"/>
                </a:solidFill>
                <a:latin typeface="Consolas"/>
                <a:ea typeface="Times New Roman"/>
              </a:rPr>
              <a:t>orderDesc</a:t>
            </a:r>
            <a:r>
              <a:rPr lang="en-GB" sz="2000" dirty="0">
                <a:solidFill>
                  <a:srgbClr val="000000"/>
                </a:solidFill>
                <a:latin typeface="Consolas"/>
                <a:ea typeface="Times New Roman"/>
              </a:rPr>
              <a:t> </a:t>
            </a:r>
            <a:r>
              <a:rPr lang="en-GB" sz="2000" dirty="0">
                <a:solidFill>
                  <a:srgbClr val="0000FF"/>
                </a:solidFill>
                <a:latin typeface="Consolas"/>
                <a:ea typeface="Times New Roman"/>
              </a:rPr>
              <a:t>in</a:t>
            </a:r>
            <a:r>
              <a:rPr lang="en-GB" sz="2000" dirty="0">
                <a:latin typeface="Consolas"/>
                <a:ea typeface="Times New Roman"/>
              </a:rPr>
              <a:t> </a:t>
            </a:r>
            <a:r>
              <a:rPr lang="en-GB" sz="2000" dirty="0" err="1">
                <a:solidFill>
                  <a:srgbClr val="000000"/>
                </a:solidFill>
                <a:latin typeface="Consolas"/>
                <a:ea typeface="Times New Roman"/>
              </a:rPr>
              <a:t>allOrders</a:t>
            </a:r>
            <a:r>
              <a:rPr lang="en-GB" sz="2000" dirty="0">
                <a:solidFill>
                  <a:srgbClr val="000000"/>
                </a:solidFill>
                <a:latin typeface="Consolas"/>
                <a:ea typeface="Times New Roman"/>
              </a:rPr>
              <a:t>)</a:t>
            </a:r>
            <a:r>
              <a:rPr lang="en-GB" sz="2000" dirty="0">
                <a:latin typeface="Consolas"/>
                <a:ea typeface="Times New Roman"/>
              </a:rPr>
              <a:t/>
            </a:r>
            <a:br>
              <a:rPr lang="en-GB" sz="2000" dirty="0">
                <a:latin typeface="Consolas"/>
                <a:ea typeface="Times New Roman"/>
              </a:rPr>
            </a:br>
            <a:r>
              <a:rPr lang="en-GB" sz="2000" dirty="0">
                <a:solidFill>
                  <a:srgbClr val="000000"/>
                </a:solidFill>
                <a:latin typeface="Consolas"/>
                <a:ea typeface="Times New Roman"/>
              </a:rPr>
              <a:t>{</a:t>
            </a:r>
            <a:r>
              <a:rPr lang="en-GB" sz="2000" dirty="0">
                <a:latin typeface="Consolas"/>
                <a:ea typeface="Times New Roman"/>
              </a:rPr>
              <a:t/>
            </a:r>
            <a:br>
              <a:rPr lang="en-GB" sz="2000" dirty="0">
                <a:latin typeface="Consolas"/>
                <a:ea typeface="Times New Roman"/>
              </a:rPr>
            </a:br>
            <a:r>
              <a:rPr lang="en-GB" sz="2000" dirty="0">
                <a:latin typeface="Consolas"/>
                <a:ea typeface="Times New Roman"/>
              </a:rPr>
              <a:t>    </a:t>
            </a:r>
            <a:r>
              <a:rPr lang="en-GB" sz="2000" dirty="0" err="1">
                <a:solidFill>
                  <a:srgbClr val="000000"/>
                </a:solidFill>
                <a:latin typeface="Consolas"/>
                <a:ea typeface="Times New Roman"/>
              </a:rPr>
              <a:t>OrderDescriptions.Add</a:t>
            </a:r>
            <a:r>
              <a:rPr lang="en-GB" sz="2000" dirty="0">
                <a:solidFill>
                  <a:srgbClr val="000000"/>
                </a:solidFill>
                <a:latin typeface="Consolas"/>
                <a:ea typeface="Times New Roman"/>
              </a:rPr>
              <a:t>(</a:t>
            </a:r>
            <a:r>
              <a:rPr lang="en-GB" sz="2000" dirty="0" err="1">
                <a:solidFill>
                  <a:srgbClr val="000000"/>
                </a:solidFill>
                <a:latin typeface="Consolas"/>
                <a:ea typeface="Times New Roman"/>
              </a:rPr>
              <a:t>orderDesc.Name</a:t>
            </a:r>
            <a:r>
              <a:rPr lang="en-GB" sz="2000" dirty="0">
                <a:solidFill>
                  <a:srgbClr val="000000"/>
                </a:solidFill>
                <a:latin typeface="Consolas"/>
                <a:ea typeface="Times New Roman"/>
              </a:rPr>
              <a:t> + </a:t>
            </a:r>
            <a:r>
              <a:rPr lang="en-GB" sz="2000" dirty="0" smtClean="0">
                <a:solidFill>
                  <a:srgbClr val="000000"/>
                </a:solidFill>
                <a:latin typeface="Consolas"/>
                <a:ea typeface="Times New Roman"/>
              </a:rPr>
              <a:t/>
            </a:r>
            <a:br>
              <a:rPr lang="en-GB" sz="2000" dirty="0" smtClean="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smtClean="0">
                <a:solidFill>
                  <a:srgbClr val="A31515"/>
                </a:solidFill>
                <a:latin typeface="Consolas"/>
                <a:ea typeface="Times New Roman"/>
              </a:rPr>
              <a:t>" </a:t>
            </a:r>
            <a:r>
              <a:rPr lang="ru-RU" sz="2000" dirty="0" smtClean="0">
                <a:solidFill>
                  <a:srgbClr val="A31515"/>
                </a:solidFill>
                <a:latin typeface="Consolas"/>
                <a:ea typeface="Times New Roman"/>
              </a:rPr>
              <a:t>заказал</a:t>
            </a:r>
            <a:r>
              <a:rPr lang="en-GB" sz="2000" dirty="0" smtClean="0">
                <a:solidFill>
                  <a:srgbClr val="A31515"/>
                </a:solidFill>
                <a:latin typeface="Consolas"/>
                <a:ea typeface="Times New Roman"/>
              </a:rPr>
              <a:t>: </a:t>
            </a:r>
            <a:r>
              <a:rPr lang="en-GB" sz="2000" dirty="0">
                <a:solidFill>
                  <a:srgbClr val="A31515"/>
                </a:solidFill>
                <a:latin typeface="Consolas"/>
                <a:ea typeface="Times New Roman"/>
              </a:rPr>
              <a:t>"</a:t>
            </a:r>
            <a:r>
              <a:rPr lang="en-GB" sz="2000" dirty="0">
                <a:solidFill>
                  <a:srgbClr val="000000"/>
                </a:solidFill>
                <a:latin typeface="Consolas"/>
                <a:ea typeface="Times New Roman"/>
              </a:rPr>
              <a:t> </a:t>
            </a:r>
            <a:r>
              <a:rPr lang="en-GB" sz="2000" dirty="0" smtClean="0">
                <a:solidFill>
                  <a:srgbClr val="000000"/>
                </a:solidFill>
                <a:latin typeface="Consolas"/>
                <a:ea typeface="Times New Roman"/>
              </a:rPr>
              <a:t>+ </a:t>
            </a:r>
            <a:r>
              <a:rPr lang="en-GB" sz="2000" dirty="0" err="1" smtClean="0">
                <a:solidFill>
                  <a:srgbClr val="000000"/>
                </a:solidFill>
                <a:latin typeface="Consolas"/>
                <a:ea typeface="Times New Roman"/>
              </a:rPr>
              <a:t>orderDesc.OrderDescription</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a:t>
            </a:r>
            <a:endParaRPr lang="en-GB" sz="2000" dirty="0">
              <a:solidFill>
                <a:srgbClr val="000000"/>
              </a:solidFill>
              <a:effectLst/>
              <a:latin typeface="Times New Roman"/>
              <a:ea typeface="Times New Roman"/>
            </a:endParaRPr>
          </a:p>
        </p:txBody>
      </p:sp>
    </p:spTree>
    <p:extLst>
      <p:ext uri="{BB962C8B-B14F-4D97-AF65-F5344CB8AC3E}">
        <p14:creationId xmlns:p14="http://schemas.microsoft.com/office/powerpoint/2010/main" val="2961004896"/>
      </p:ext>
    </p:extLst>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Создание нового класса</a:t>
            </a:r>
            <a:endParaRPr lang="en-GB" dirty="0"/>
          </a:p>
        </p:txBody>
      </p:sp>
      <p:sp>
        <p:nvSpPr>
          <p:cNvPr id="3" name="Content Placeholder 2"/>
          <p:cNvSpPr>
            <a:spLocks noGrp="1"/>
          </p:cNvSpPr>
          <p:nvPr>
            <p:ph idx="1"/>
          </p:nvPr>
        </p:nvSpPr>
        <p:spPr>
          <a:xfrm>
            <a:off x="380770" y="3553499"/>
            <a:ext cx="8363938" cy="2603790"/>
          </a:xfrm>
        </p:spPr>
        <p:txBody>
          <a:bodyPr/>
          <a:lstStyle/>
          <a:p>
            <a:r>
              <a:rPr lang="ru-RU" dirty="0" smtClean="0"/>
              <a:t>Переменная</a:t>
            </a:r>
            <a:r>
              <a:rPr lang="en-GB" dirty="0" smtClean="0"/>
              <a:t> </a:t>
            </a:r>
            <a:r>
              <a:rPr lang="en-GB" dirty="0" err="1" smtClean="0">
                <a:latin typeface="Consolas" pitchFamily="49" charset="0"/>
                <a:cs typeface="Consolas" pitchFamily="49" charset="0"/>
              </a:rPr>
              <a:t>allOrders</a:t>
            </a:r>
            <a:r>
              <a:rPr lang="en-GB" dirty="0" smtClean="0"/>
              <a:t> </a:t>
            </a:r>
            <a:r>
              <a:rPr lang="ru-RU" dirty="0" smtClean="0"/>
              <a:t>содержит список элементов, тип который создаётся</a:t>
            </a:r>
            <a:r>
              <a:rPr lang="en-US" dirty="0" smtClean="0"/>
              <a:t/>
            </a:r>
            <a:br>
              <a:rPr lang="en-US" dirty="0" smtClean="0"/>
            </a:br>
            <a:r>
              <a:rPr lang="ru-RU" dirty="0" smtClean="0"/>
              <a:t>при выполнении запроса</a:t>
            </a:r>
            <a:endParaRPr lang="en-GB" dirty="0" smtClean="0"/>
          </a:p>
          <a:p>
            <a:r>
              <a:rPr lang="ru-RU" dirty="0" smtClean="0"/>
              <a:t>Этот тип будет содержать свойства</a:t>
            </a:r>
            <a:r>
              <a:rPr lang="en-GB" dirty="0" smtClean="0"/>
              <a:t> </a:t>
            </a:r>
            <a:r>
              <a:rPr lang="en-GB" dirty="0" smtClean="0">
                <a:latin typeface="Consolas" pitchFamily="49" charset="0"/>
                <a:cs typeface="Consolas" pitchFamily="49" charset="0"/>
              </a:rPr>
              <a:t>Name</a:t>
            </a:r>
            <a:r>
              <a:rPr lang="en-GB" dirty="0" smtClean="0"/>
              <a:t> </a:t>
            </a:r>
            <a:r>
              <a:rPr lang="ru-RU" dirty="0" smtClean="0"/>
              <a:t>и</a:t>
            </a:r>
            <a:r>
              <a:rPr lang="en-GB" dirty="0" smtClean="0"/>
              <a:t> </a:t>
            </a:r>
            <a:r>
              <a:rPr lang="en-GB" dirty="0" err="1" smtClean="0">
                <a:latin typeface="Consolas" pitchFamily="49" charset="0"/>
                <a:cs typeface="Consolas" pitchFamily="49" charset="0"/>
              </a:rPr>
              <a:t>OrderDescription</a:t>
            </a:r>
            <a:endParaRPr lang="en-GB" dirty="0">
              <a:latin typeface="Consolas" pitchFamily="49" charset="0"/>
              <a:cs typeface="Consolas" pitchFamily="49" charset="0"/>
            </a:endParaRPr>
          </a:p>
        </p:txBody>
      </p:sp>
      <p:sp>
        <p:nvSpPr>
          <p:cNvPr id="4" name="Slide Number Placeholder 3"/>
          <p:cNvSpPr>
            <a:spLocks noGrp="1"/>
          </p:cNvSpPr>
          <p:nvPr>
            <p:ph type="sldNum" sz="quarter" idx="10"/>
          </p:nvPr>
        </p:nvSpPr>
        <p:spPr/>
        <p:txBody>
          <a:bodyPr/>
          <a:lstStyle/>
          <a:p>
            <a:fld id="{271031BA-9959-4FE2-909F-37D65262A7B4}" type="slidenum">
              <a:rPr lang="en-US" smtClean="0"/>
              <a:pPr/>
              <a:t>93</a:t>
            </a:fld>
            <a:endParaRPr lang="en-US" dirty="0"/>
          </a:p>
        </p:txBody>
      </p:sp>
      <p:sp>
        <p:nvSpPr>
          <p:cNvPr id="5" name="Rectangle 4"/>
          <p:cNvSpPr>
            <a:spLocks noChangeArrowheads="1"/>
          </p:cNvSpPr>
          <p:nvPr/>
        </p:nvSpPr>
        <p:spPr bwMode="invGray">
          <a:xfrm>
            <a:off x="494253" y="1146629"/>
            <a:ext cx="8105775" cy="2046514"/>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pPr>
              <a:spcBef>
                <a:spcPts val="575"/>
              </a:spcBef>
              <a:spcAft>
                <a:spcPts val="0"/>
              </a:spcAft>
            </a:pPr>
            <a:r>
              <a:rPr lang="en-GB" sz="2000" dirty="0" err="1">
                <a:solidFill>
                  <a:srgbClr val="0000FF"/>
                </a:solidFill>
                <a:latin typeface="Consolas"/>
                <a:ea typeface="Times New Roman"/>
              </a:rPr>
              <a:t>var</a:t>
            </a:r>
            <a:r>
              <a:rPr lang="en-GB" sz="2000" dirty="0">
                <a:latin typeface="Consolas"/>
                <a:ea typeface="Times New Roman"/>
              </a:rPr>
              <a:t> </a:t>
            </a:r>
            <a:r>
              <a:rPr lang="en-GB" sz="2000" dirty="0" err="1">
                <a:solidFill>
                  <a:srgbClr val="000000"/>
                </a:solidFill>
                <a:latin typeface="Consolas"/>
                <a:ea typeface="Times New Roman"/>
              </a:rPr>
              <a:t>allOrders</a:t>
            </a:r>
            <a:r>
              <a:rPr lang="en-GB" sz="2000" dirty="0">
                <a:solidFill>
                  <a:srgbClr val="000000"/>
                </a:solidFill>
                <a:latin typeface="Consolas"/>
                <a:ea typeface="Times New Roman"/>
              </a:rPr>
              <a:t> = </a:t>
            </a:r>
            <a:r>
              <a:rPr lang="en-GB" sz="2000" dirty="0">
                <a:solidFill>
                  <a:srgbClr val="0000FF"/>
                </a:solidFill>
                <a:latin typeface="Consolas"/>
                <a:ea typeface="Times New Roman"/>
              </a:rPr>
              <a:t>from</a:t>
            </a:r>
            <a:r>
              <a:rPr lang="en-GB" sz="2000" dirty="0">
                <a:latin typeface="Consolas"/>
                <a:ea typeface="Times New Roman"/>
              </a:rPr>
              <a:t> </a:t>
            </a:r>
            <a:r>
              <a:rPr lang="en-GB" sz="2000" dirty="0">
                <a:solidFill>
                  <a:srgbClr val="2B91AF"/>
                </a:solidFill>
                <a:latin typeface="Consolas"/>
                <a:ea typeface="Times New Roman"/>
              </a:rPr>
              <a:t>Customer</a:t>
            </a:r>
            <a:r>
              <a:rPr lang="en-GB" sz="2000" dirty="0">
                <a:latin typeface="Consolas"/>
                <a:ea typeface="Times New Roman"/>
              </a:rPr>
              <a:t> </a:t>
            </a:r>
            <a:r>
              <a:rPr lang="en-GB" sz="2000" dirty="0">
                <a:solidFill>
                  <a:srgbClr val="000000"/>
                </a:solidFill>
                <a:latin typeface="Consolas"/>
                <a:ea typeface="Times New Roman"/>
              </a:rPr>
              <a:t>c</a:t>
            </a:r>
            <a:r>
              <a:rPr lang="en-GB" sz="2000" dirty="0">
                <a:latin typeface="Consolas"/>
                <a:ea typeface="Times New Roman"/>
              </a:rPr>
              <a:t> </a:t>
            </a:r>
            <a:r>
              <a:rPr lang="en-GB" sz="2000" dirty="0">
                <a:solidFill>
                  <a:srgbClr val="0000FF"/>
                </a:solidFill>
                <a:latin typeface="Consolas"/>
                <a:ea typeface="Times New Roman"/>
              </a:rPr>
              <a:t>in</a:t>
            </a:r>
            <a:r>
              <a:rPr lang="en-GB" sz="2000" dirty="0">
                <a:latin typeface="Consolas"/>
                <a:ea typeface="Times New Roman"/>
              </a:rPr>
              <a:t> </a:t>
            </a:r>
            <a:r>
              <a:rPr lang="en-GB" sz="2000" dirty="0" smtClean="0">
                <a:latin typeface="Consolas"/>
                <a:ea typeface="Times New Roman"/>
              </a:rPr>
              <a:t/>
            </a:r>
            <a:br>
              <a:rPr lang="en-GB" sz="2000" dirty="0" smtClean="0">
                <a:latin typeface="Consolas"/>
                <a:ea typeface="Times New Roman"/>
              </a:rPr>
            </a:br>
            <a:r>
              <a:rPr lang="en-GB" sz="2000" dirty="0" smtClean="0">
                <a:latin typeface="Consolas"/>
                <a:ea typeface="Times New Roman"/>
              </a:rPr>
              <a:t>                         </a:t>
            </a:r>
            <a:r>
              <a:rPr lang="en-GB" sz="2000" dirty="0" err="1" smtClean="0">
                <a:solidFill>
                  <a:srgbClr val="000000"/>
                </a:solidFill>
                <a:latin typeface="Consolas"/>
                <a:ea typeface="Times New Roman"/>
              </a:rPr>
              <a:t>newDB.CustomerTable</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latin typeface="Consolas"/>
                <a:ea typeface="Times New Roman"/>
              </a:rPr>
              <a:t>  </a:t>
            </a:r>
            <a:r>
              <a:rPr lang="en-GB" sz="2000" dirty="0" smtClean="0">
                <a:solidFill>
                  <a:srgbClr val="0000FF"/>
                </a:solidFill>
                <a:latin typeface="Consolas"/>
                <a:ea typeface="Times New Roman"/>
              </a:rPr>
              <a:t>join</a:t>
            </a:r>
            <a:r>
              <a:rPr lang="en-GB" sz="2000" dirty="0" smtClean="0">
                <a:latin typeface="Consolas"/>
                <a:ea typeface="Times New Roman"/>
              </a:rPr>
              <a:t> </a:t>
            </a:r>
            <a:r>
              <a:rPr lang="en-GB" sz="2000" dirty="0">
                <a:solidFill>
                  <a:srgbClr val="2B91AF"/>
                </a:solidFill>
                <a:latin typeface="Consolas"/>
                <a:ea typeface="Times New Roman"/>
              </a:rPr>
              <a:t>Order</a:t>
            </a:r>
            <a:r>
              <a:rPr lang="en-GB" sz="2000" dirty="0">
                <a:latin typeface="Consolas"/>
                <a:ea typeface="Times New Roman"/>
              </a:rPr>
              <a:t> </a:t>
            </a:r>
            <a:r>
              <a:rPr lang="en-GB" sz="2000" dirty="0">
                <a:solidFill>
                  <a:srgbClr val="000000"/>
                </a:solidFill>
                <a:latin typeface="Consolas"/>
                <a:ea typeface="Times New Roman"/>
              </a:rPr>
              <a:t>o</a:t>
            </a:r>
            <a:r>
              <a:rPr lang="en-GB" sz="2000" dirty="0">
                <a:latin typeface="Consolas"/>
                <a:ea typeface="Times New Roman"/>
              </a:rPr>
              <a:t> </a:t>
            </a:r>
            <a:r>
              <a:rPr lang="en-GB" sz="2000" dirty="0">
                <a:solidFill>
                  <a:srgbClr val="0000FF"/>
                </a:solidFill>
                <a:latin typeface="Consolas"/>
                <a:ea typeface="Times New Roman"/>
              </a:rPr>
              <a:t>in</a:t>
            </a:r>
            <a:r>
              <a:rPr lang="en-GB" sz="2000" dirty="0">
                <a:latin typeface="Consolas"/>
                <a:ea typeface="Times New Roman"/>
              </a:rPr>
              <a:t> </a:t>
            </a:r>
            <a:r>
              <a:rPr lang="en-GB" sz="2000" dirty="0" err="1">
                <a:solidFill>
                  <a:srgbClr val="000000"/>
                </a:solidFill>
                <a:latin typeface="Consolas"/>
                <a:ea typeface="Times New Roman"/>
              </a:rPr>
              <a:t>newDB.OrderTable</a:t>
            </a:r>
            <a:r>
              <a:rPr lang="en-GB" sz="2000" dirty="0">
                <a:latin typeface="Consolas"/>
                <a:ea typeface="Times New Roman"/>
              </a:rPr>
              <a:t> </a:t>
            </a:r>
            <a:r>
              <a:rPr lang="en-GB" sz="2000" dirty="0">
                <a:solidFill>
                  <a:srgbClr val="0000FF"/>
                </a:solidFill>
                <a:latin typeface="Consolas"/>
                <a:ea typeface="Times New Roman"/>
              </a:rPr>
              <a:t>on</a:t>
            </a:r>
            <a:r>
              <a:rPr lang="en-GB" sz="2000" dirty="0">
                <a:latin typeface="Consolas"/>
                <a:ea typeface="Times New Roman"/>
              </a:rPr>
              <a:t> </a:t>
            </a:r>
            <a:br>
              <a:rPr lang="en-GB" sz="2000" dirty="0">
                <a:latin typeface="Consolas"/>
                <a:ea typeface="Times New Roman"/>
              </a:rPr>
            </a:br>
            <a:r>
              <a:rPr lang="en-GB" sz="2000" dirty="0">
                <a:latin typeface="Consolas"/>
                <a:ea typeface="Times New Roman"/>
              </a:rPr>
              <a:t>  </a:t>
            </a:r>
            <a:r>
              <a:rPr lang="en-GB" sz="2000" dirty="0" smtClean="0">
                <a:latin typeface="Consolas"/>
                <a:ea typeface="Times New Roman"/>
              </a:rPr>
              <a:t>  </a:t>
            </a:r>
            <a:r>
              <a:rPr lang="en-GB" sz="2000" dirty="0" err="1">
                <a:solidFill>
                  <a:srgbClr val="000000"/>
                </a:solidFill>
                <a:latin typeface="Consolas"/>
                <a:ea typeface="Times New Roman"/>
              </a:rPr>
              <a:t>c.CustomerID</a:t>
            </a:r>
            <a:r>
              <a:rPr lang="en-GB" sz="2000" dirty="0">
                <a:latin typeface="Consolas"/>
                <a:ea typeface="Times New Roman"/>
              </a:rPr>
              <a:t> </a:t>
            </a:r>
            <a:r>
              <a:rPr lang="en-GB" sz="2000" dirty="0">
                <a:solidFill>
                  <a:srgbClr val="0000FF"/>
                </a:solidFill>
                <a:latin typeface="Consolas"/>
                <a:ea typeface="Times New Roman"/>
              </a:rPr>
              <a:t>equals</a:t>
            </a:r>
            <a:r>
              <a:rPr lang="en-GB" sz="2000" dirty="0">
                <a:latin typeface="Consolas"/>
                <a:ea typeface="Times New Roman"/>
              </a:rPr>
              <a:t> </a:t>
            </a:r>
            <a:r>
              <a:rPr lang="en-GB" sz="2000" dirty="0" err="1">
                <a:solidFill>
                  <a:srgbClr val="000000"/>
                </a:solidFill>
                <a:latin typeface="Consolas"/>
                <a:ea typeface="Times New Roman"/>
              </a:rPr>
              <a:t>o.OrderCustomerID</a:t>
            </a:r>
            <a:r>
              <a:rPr lang="en-GB" sz="2000" dirty="0">
                <a:latin typeface="Consolas"/>
                <a:ea typeface="Times New Roman"/>
              </a:rPr>
              <a:t/>
            </a:r>
            <a:br>
              <a:rPr lang="en-GB" sz="2000" dirty="0">
                <a:latin typeface="Consolas"/>
                <a:ea typeface="Times New Roman"/>
              </a:rPr>
            </a:br>
            <a:r>
              <a:rPr lang="en-GB" sz="2000" dirty="0">
                <a:latin typeface="Consolas"/>
                <a:ea typeface="Times New Roman"/>
              </a:rPr>
              <a:t>  </a:t>
            </a:r>
            <a:r>
              <a:rPr lang="en-GB" sz="2000" dirty="0" smtClean="0">
                <a:solidFill>
                  <a:srgbClr val="0000FF"/>
                </a:solidFill>
                <a:latin typeface="Consolas"/>
                <a:ea typeface="Times New Roman"/>
              </a:rPr>
              <a:t>select</a:t>
            </a:r>
            <a:r>
              <a:rPr lang="en-GB" sz="2000" dirty="0" smtClean="0">
                <a:latin typeface="Consolas"/>
                <a:ea typeface="Times New Roman"/>
              </a:rPr>
              <a:t> </a:t>
            </a:r>
            <a:r>
              <a:rPr lang="en-GB" sz="2000" dirty="0">
                <a:solidFill>
                  <a:srgbClr val="0000FF"/>
                </a:solidFill>
                <a:latin typeface="Consolas"/>
                <a:ea typeface="Times New Roman"/>
              </a:rPr>
              <a:t>new</a:t>
            </a:r>
            <a:r>
              <a:rPr lang="en-GB" sz="2000" dirty="0">
                <a:latin typeface="Consolas"/>
                <a:ea typeface="Times New Roman"/>
              </a:rPr>
              <a:t> </a:t>
            </a:r>
            <a:r>
              <a:rPr lang="en-GB" sz="2000" dirty="0">
                <a:solidFill>
                  <a:srgbClr val="000000"/>
                </a:solidFill>
                <a:latin typeface="Consolas"/>
                <a:ea typeface="Times New Roman"/>
              </a:rPr>
              <a:t>{ </a:t>
            </a:r>
            <a:r>
              <a:rPr lang="en-GB" sz="2000" dirty="0" err="1">
                <a:solidFill>
                  <a:srgbClr val="000000"/>
                </a:solidFill>
                <a:latin typeface="Consolas"/>
                <a:ea typeface="Times New Roman"/>
              </a:rPr>
              <a:t>c.Name</a:t>
            </a:r>
            <a:r>
              <a:rPr lang="en-GB" sz="2000" dirty="0">
                <a:solidFill>
                  <a:srgbClr val="000000"/>
                </a:solidFill>
                <a:latin typeface="Consolas"/>
                <a:ea typeface="Times New Roman"/>
              </a:rPr>
              <a:t>, </a:t>
            </a:r>
            <a:r>
              <a:rPr lang="en-GB" sz="2000" dirty="0" err="1">
                <a:solidFill>
                  <a:srgbClr val="000000"/>
                </a:solidFill>
                <a:latin typeface="Consolas"/>
                <a:ea typeface="Times New Roman"/>
              </a:rPr>
              <a:t>o.OrderDescription</a:t>
            </a:r>
            <a:r>
              <a:rPr lang="en-GB" sz="2000" dirty="0">
                <a:solidFill>
                  <a:srgbClr val="000000"/>
                </a:solidFill>
                <a:latin typeface="Consolas"/>
                <a:ea typeface="Times New Roman"/>
              </a:rPr>
              <a:t> };</a:t>
            </a:r>
            <a:endParaRPr lang="en-GB" sz="2000" dirty="0">
              <a:solidFill>
                <a:srgbClr val="000000"/>
              </a:solidFill>
              <a:effectLst/>
              <a:latin typeface="Times New Roman"/>
              <a:ea typeface="Times New Roman"/>
            </a:endParaRPr>
          </a:p>
        </p:txBody>
      </p:sp>
      <p:sp>
        <p:nvSpPr>
          <p:cNvPr id="6" name="Rectangle 5"/>
          <p:cNvSpPr/>
          <p:nvPr/>
        </p:nvSpPr>
        <p:spPr bwMode="auto">
          <a:xfrm>
            <a:off x="1926586" y="2597678"/>
            <a:ext cx="4793527" cy="334208"/>
          </a:xfrm>
          <a:prstGeom prst="rect">
            <a:avLst/>
          </a:prstGeom>
          <a:solidFill>
            <a:schemeClr val="accent4">
              <a:alpha val="3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200" spc="-150" dirty="0" smtClean="0">
              <a:gradFill>
                <a:gsLst>
                  <a:gs pos="0">
                    <a:srgbClr val="FFFFFF"/>
                  </a:gs>
                  <a:gs pos="100000">
                    <a:srgbClr val="FFFFFF"/>
                  </a:gs>
                </a:gsLst>
                <a:lin ang="5400000" scaled="0"/>
              </a:gradFill>
              <a:latin typeface="Segoe Light" pitchFamily="34" charset="0"/>
            </a:endParaRPr>
          </a:p>
        </p:txBody>
      </p:sp>
    </p:spTree>
    <p:extLst>
      <p:ext uri="{BB962C8B-B14F-4D97-AF65-F5344CB8AC3E}">
        <p14:creationId xmlns:p14="http://schemas.microsoft.com/office/powerpoint/2010/main" val="3510945821"/>
      </p:ext>
    </p:extLst>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Удаление элементов из таблицы</a:t>
            </a:r>
            <a:endParaRPr lang="en-GB" dirty="0"/>
          </a:p>
        </p:txBody>
      </p:sp>
      <p:sp>
        <p:nvSpPr>
          <p:cNvPr id="3" name="Content Placeholder 2"/>
          <p:cNvSpPr>
            <a:spLocks noGrp="1"/>
          </p:cNvSpPr>
          <p:nvPr>
            <p:ph idx="1"/>
          </p:nvPr>
        </p:nvSpPr>
        <p:spPr>
          <a:xfrm>
            <a:off x="380770" y="2343150"/>
            <a:ext cx="8363938" cy="2603790"/>
          </a:xfrm>
        </p:spPr>
        <p:txBody>
          <a:bodyPr/>
          <a:lstStyle/>
          <a:p>
            <a:r>
              <a:rPr lang="ru-RU" dirty="0" smtClean="0"/>
              <a:t>Можно удалять из таблицы объекты, используя метод </a:t>
            </a:r>
            <a:r>
              <a:rPr lang="en-GB" dirty="0" err="1" smtClean="0">
                <a:latin typeface="Consolas" pitchFamily="49" charset="0"/>
                <a:cs typeface="Consolas" pitchFamily="49" charset="0"/>
              </a:rPr>
              <a:t>DeleteOnSubmit</a:t>
            </a:r>
            <a:endParaRPr lang="en-GB" dirty="0" smtClean="0">
              <a:latin typeface="Consolas" pitchFamily="49" charset="0"/>
              <a:cs typeface="Consolas" pitchFamily="49" charset="0"/>
            </a:endParaRPr>
          </a:p>
          <a:p>
            <a:r>
              <a:rPr lang="ru-RU" dirty="0" smtClean="0"/>
              <a:t>Также </a:t>
            </a:r>
            <a:r>
              <a:rPr lang="ru-RU" dirty="0"/>
              <a:t>можно сразу удалить коллекци</a:t>
            </a:r>
            <a:r>
              <a:rPr lang="ru-RU" dirty="0" smtClean="0"/>
              <a:t>ю объектов, которая, например, является результатом запроса </a:t>
            </a:r>
            <a:r>
              <a:rPr lang="en-US" dirty="0" smtClean="0"/>
              <a:t>LINQ</a:t>
            </a:r>
            <a:endParaRPr lang="ru-RU"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94</a:t>
            </a:fld>
            <a:endParaRPr lang="en-US" dirty="0"/>
          </a:p>
        </p:txBody>
      </p:sp>
      <p:sp>
        <p:nvSpPr>
          <p:cNvPr id="5" name="Rectangle 4"/>
          <p:cNvSpPr>
            <a:spLocks noChangeArrowheads="1"/>
          </p:cNvSpPr>
          <p:nvPr/>
        </p:nvSpPr>
        <p:spPr bwMode="invGray">
          <a:xfrm>
            <a:off x="494253" y="1146629"/>
            <a:ext cx="8105775" cy="798286"/>
          </a:xfrm>
          <a:prstGeom prst="rect">
            <a:avLst/>
          </a:prstGeom>
          <a:solidFill>
            <a:schemeClr val="bg1">
              <a:alpha val="79999"/>
            </a:schemeClr>
          </a:solidFill>
          <a:ln w="12700" algn="ctr">
            <a:solidFill>
              <a:schemeClr val="accent1"/>
            </a:solidFill>
            <a:miter lim="800000"/>
            <a:headEnd/>
            <a:tailEnd/>
          </a:ln>
        </p:spPr>
        <p:txBody>
          <a:bodyPr wrap="none" lIns="182880" tIns="182880" rIns="182880"/>
          <a:lstStyle/>
          <a:p>
            <a:pPr>
              <a:spcBef>
                <a:spcPts val="575"/>
              </a:spcBef>
              <a:spcAft>
                <a:spcPts val="0"/>
              </a:spcAft>
            </a:pPr>
            <a:r>
              <a:rPr lang="en-GB" sz="2000" dirty="0" err="1">
                <a:solidFill>
                  <a:srgbClr val="000000"/>
                </a:solidFill>
                <a:latin typeface="Consolas"/>
                <a:ea typeface="Times New Roman"/>
              </a:rPr>
              <a:t>ActiveDB.OrderItemTable.DeleteOnSubmit</a:t>
            </a:r>
            <a:r>
              <a:rPr lang="en-GB" sz="2000" dirty="0">
                <a:solidFill>
                  <a:srgbClr val="000000"/>
                </a:solidFill>
                <a:latin typeface="Consolas"/>
                <a:ea typeface="Times New Roman"/>
              </a:rPr>
              <a:t>(item);</a:t>
            </a:r>
            <a:endParaRPr lang="en-GB" sz="2000" dirty="0">
              <a:solidFill>
                <a:srgbClr val="000000"/>
              </a:solidFill>
              <a:effectLst/>
              <a:latin typeface="Times New Roman"/>
              <a:ea typeface="Times New Roman"/>
            </a:endParaRPr>
          </a:p>
        </p:txBody>
      </p:sp>
    </p:spTree>
    <p:extLst>
      <p:ext uri="{BB962C8B-B14F-4D97-AF65-F5344CB8AC3E}">
        <p14:creationId xmlns:p14="http://schemas.microsoft.com/office/powerpoint/2010/main" val="2598095400"/>
      </p:ext>
    </p:extLst>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smtClean="0"/>
              <a:t>Удаление связанных объектов</a:t>
            </a:r>
            <a:endParaRPr lang="en-GB" dirty="0"/>
          </a:p>
        </p:txBody>
      </p:sp>
      <p:sp>
        <p:nvSpPr>
          <p:cNvPr id="3" name="Content Placeholder 2"/>
          <p:cNvSpPr>
            <a:spLocks noGrp="1"/>
          </p:cNvSpPr>
          <p:nvPr>
            <p:ph idx="1"/>
          </p:nvPr>
        </p:nvSpPr>
        <p:spPr>
          <a:xfrm>
            <a:off x="380770" y="1371600"/>
            <a:ext cx="8363938" cy="3600986"/>
          </a:xfrm>
        </p:spPr>
        <p:txBody>
          <a:bodyPr/>
          <a:lstStyle/>
          <a:p>
            <a:r>
              <a:rPr lang="ru-RU" dirty="0" smtClean="0"/>
              <a:t>Если нужно удалить объект, который содержит ссылки на другие объекты, необходимо сначала удалить дочерние объекты</a:t>
            </a:r>
          </a:p>
          <a:p>
            <a:r>
              <a:rPr lang="ru-RU" dirty="0" smtClean="0"/>
              <a:t>Удаление родительских объектов</a:t>
            </a:r>
            <a:r>
              <a:rPr lang="en-US" dirty="0" smtClean="0"/>
              <a:t/>
            </a:r>
            <a:br>
              <a:rPr lang="en-US" dirty="0" smtClean="0"/>
            </a:br>
            <a:r>
              <a:rPr lang="ru-RU" dirty="0" smtClean="0"/>
              <a:t>не должно приводить к нарушению ссылочной целостности базы данных</a:t>
            </a:r>
            <a:endParaRPr lang="en-GB"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95</a:t>
            </a:fld>
            <a:endParaRPr lang="en-US" dirty="0"/>
          </a:p>
        </p:txBody>
      </p:sp>
    </p:spTree>
    <p:extLst>
      <p:ext uri="{BB962C8B-B14F-4D97-AF65-F5344CB8AC3E}">
        <p14:creationId xmlns:p14="http://schemas.microsoft.com/office/powerpoint/2010/main" val="4093281531"/>
      </p:ext>
    </p:extLst>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Краткие итоги</a:t>
            </a:r>
            <a:endParaRPr lang="en-GB" dirty="0"/>
          </a:p>
        </p:txBody>
      </p:sp>
      <p:sp>
        <p:nvSpPr>
          <p:cNvPr id="3" name="Content Placeholder 2"/>
          <p:cNvSpPr>
            <a:spLocks noGrp="1"/>
          </p:cNvSpPr>
          <p:nvPr>
            <p:ph idx="1"/>
          </p:nvPr>
        </p:nvSpPr>
        <p:spPr>
          <a:xfrm>
            <a:off x="380770" y="1188000"/>
            <a:ext cx="8363938" cy="5318379"/>
          </a:xfrm>
        </p:spPr>
        <p:txBody>
          <a:bodyPr/>
          <a:lstStyle/>
          <a:p>
            <a:r>
              <a:rPr lang="ru-RU" dirty="0" smtClean="0"/>
              <a:t>Строка одной таблицы базы данных может содержать значение первичного ключа другой таблицы</a:t>
            </a:r>
          </a:p>
          <a:p>
            <a:r>
              <a:rPr lang="ru-RU" dirty="0" smtClean="0"/>
              <a:t>Такой элемент является внешним ключом и позволяет ссылаться на другие объекты</a:t>
            </a:r>
          </a:p>
          <a:p>
            <a:r>
              <a:rPr lang="en-GB" dirty="0" smtClean="0"/>
              <a:t>LINQ </a:t>
            </a:r>
            <a:r>
              <a:rPr lang="ru-RU" dirty="0" smtClean="0"/>
              <a:t>управляет внешними ключами</a:t>
            </a:r>
            <a:br>
              <a:rPr lang="ru-RU" dirty="0" smtClean="0"/>
            </a:br>
            <a:r>
              <a:rPr lang="ru-RU" dirty="0" smtClean="0"/>
              <a:t>с помощью классов</a:t>
            </a:r>
            <a:r>
              <a:rPr lang="en-GB" dirty="0" smtClean="0"/>
              <a:t> </a:t>
            </a:r>
            <a:r>
              <a:rPr lang="en-GB" dirty="0" err="1" smtClean="0">
                <a:latin typeface="Consolas" pitchFamily="49" charset="0"/>
                <a:cs typeface="Consolas" pitchFamily="49" charset="0"/>
              </a:rPr>
              <a:t>EntityRef</a:t>
            </a:r>
            <a:r>
              <a:rPr lang="en-GB" dirty="0" smtClean="0"/>
              <a:t> </a:t>
            </a:r>
            <a:r>
              <a:rPr lang="ru-RU" dirty="0" smtClean="0"/>
              <a:t>и</a:t>
            </a:r>
            <a:r>
              <a:rPr lang="en-GB" dirty="0" smtClean="0"/>
              <a:t> </a:t>
            </a:r>
            <a:r>
              <a:rPr lang="en-GB" dirty="0" err="1" smtClean="0">
                <a:latin typeface="Consolas" pitchFamily="49" charset="0"/>
                <a:cs typeface="Consolas" pitchFamily="49" charset="0"/>
              </a:rPr>
              <a:t>EntitySet</a:t>
            </a:r>
            <a:endParaRPr lang="en-GB" dirty="0" smtClean="0">
              <a:latin typeface="Consolas" pitchFamily="49" charset="0"/>
              <a:cs typeface="Consolas" pitchFamily="49" charset="0"/>
            </a:endParaRPr>
          </a:p>
          <a:p>
            <a:r>
              <a:rPr lang="ru-RU" dirty="0" smtClean="0"/>
              <a:t>Ассоциации позволяют создавать ссылки для одних объектов на другие</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96</a:t>
            </a:fld>
            <a:endParaRPr lang="en-US" dirty="0"/>
          </a:p>
        </p:txBody>
      </p:sp>
    </p:spTree>
    <p:extLst>
      <p:ext uri="{BB962C8B-B14F-4D97-AF65-F5344CB8AC3E}">
        <p14:creationId xmlns:p14="http://schemas.microsoft.com/office/powerpoint/2010/main" val="23511583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WP Theme 43">
  <a:themeElements>
    <a:clrScheme name="WP7">
      <a:dk1>
        <a:srgbClr val="737373"/>
      </a:dk1>
      <a:lt1>
        <a:srgbClr val="FFFFFF"/>
      </a:lt1>
      <a:dk2>
        <a:srgbClr val="6BBD46"/>
      </a:dk2>
      <a:lt2>
        <a:srgbClr val="FFFFFF"/>
      </a:lt2>
      <a:accent1>
        <a:srgbClr val="4891DC"/>
      </a:accent1>
      <a:accent2>
        <a:srgbClr val="FF4819"/>
      </a:accent2>
      <a:accent3>
        <a:srgbClr val="6BBD46"/>
      </a:accent3>
      <a:accent4>
        <a:srgbClr val="FFB70F"/>
      </a:accent4>
      <a:accent5>
        <a:srgbClr val="DCDCDC"/>
      </a:accent5>
      <a:accent6>
        <a:srgbClr val="7D7D7D"/>
      </a:accent6>
      <a:hlink>
        <a:srgbClr val="4891DC"/>
      </a:hlink>
      <a:folHlink>
        <a:srgbClr val="803280"/>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spc="-150" dirty="0" smtClean="0">
            <a:gradFill>
              <a:gsLst>
                <a:gs pos="0">
                  <a:srgbClr val="FFFFFF"/>
                </a:gs>
                <a:gs pos="100000">
                  <a:srgbClr val="FFFFFF"/>
                </a:gs>
              </a:gsLst>
              <a:lin ang="5400000" scaled="0"/>
            </a:gradFill>
            <a:latin typeface="Segoe Light" pitchFamily="34" charset="0"/>
          </a:defRPr>
        </a:defPPr>
      </a:lstStyle>
      <a:style>
        <a:lnRef idx="2">
          <a:schemeClr val="accent3">
            <a:shade val="50000"/>
          </a:schemeClr>
        </a:lnRef>
        <a:fillRef idx="1">
          <a:schemeClr val="accent3"/>
        </a:fillRef>
        <a:effectRef idx="0">
          <a:schemeClr val="accent3"/>
        </a:effectRef>
        <a:fontRef idx="minor">
          <a:schemeClr val="lt1"/>
        </a:fontRef>
      </a:style>
    </a:spDef>
    <a:txDef>
      <a:spPr>
        <a:noFill/>
      </a:spPr>
      <a:bodyPr wrap="square" lIns="0" tIns="0" rIns="0" bIns="0" rtlCol="0">
        <a:spAutoFit/>
      </a:bodyPr>
      <a:lstStyle>
        <a:defPPr>
          <a:defRPr sz="2200" spc="-150" dirty="0" smtClean="0">
            <a:gradFill>
              <a:gsLst>
                <a:gs pos="0">
                  <a:schemeClr val="tx1"/>
                </a:gs>
                <a:gs pos="86000">
                  <a:schemeClr val="tx1"/>
                </a:gs>
              </a:gsLst>
              <a:lin ang="5400000" scaled="0"/>
            </a:gradFill>
            <a:latin typeface="Segoe Light"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Windows Phone 7 Template Light_0610</Template>
  <TotalTime>5817</TotalTime>
  <Words>2564</Words>
  <Application>Microsoft Office PowerPoint</Application>
  <PresentationFormat>Экран (4:3)</PresentationFormat>
  <Paragraphs>739</Paragraphs>
  <Slides>96</Slides>
  <Notes>3</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96</vt:i4>
      </vt:variant>
    </vt:vector>
  </HeadingPairs>
  <TitlesOfParts>
    <vt:vector size="105" baseType="lpstr">
      <vt:lpstr>Arial</vt:lpstr>
      <vt:lpstr>Segoe UI</vt:lpstr>
      <vt:lpstr>Consolas</vt:lpstr>
      <vt:lpstr>Courier New</vt:lpstr>
      <vt:lpstr>Segoe Light</vt:lpstr>
      <vt:lpstr>Segoe</vt:lpstr>
      <vt:lpstr>Wingdings</vt:lpstr>
      <vt:lpstr>Times New Roman</vt:lpstr>
      <vt:lpstr>1_WP Theme 43</vt:lpstr>
      <vt:lpstr>Хранение данных приложений</vt:lpstr>
      <vt:lpstr>Хранилище данных Windows Phone</vt:lpstr>
      <vt:lpstr>Темы раздела</vt:lpstr>
      <vt:lpstr>Изолированное хранилище</vt:lpstr>
      <vt:lpstr>Программа для заметок</vt:lpstr>
      <vt:lpstr>Поведение кнопки «сохранить»</vt:lpstr>
      <vt:lpstr>Метод saveText</vt:lpstr>
      <vt:lpstr>Класс IsolatedStorageFile</vt:lpstr>
      <vt:lpstr>Создание файла</vt:lpstr>
      <vt:lpstr>Запись данных в файл</vt:lpstr>
      <vt:lpstr>Поведение кнопки «загрузить»</vt:lpstr>
      <vt:lpstr>Загрузка данных из хранилища</vt:lpstr>
      <vt:lpstr>Хранилище для файлов</vt:lpstr>
      <vt:lpstr>Хранение настроек приложения</vt:lpstr>
      <vt:lpstr>Словари для хранения настроек</vt:lpstr>
      <vt:lpstr>Сохранение настроек</vt:lpstr>
      <vt:lpstr>Сохранение данных</vt:lpstr>
      <vt:lpstr>Чтение данных из хранилища</vt:lpstr>
      <vt:lpstr>Загрузка данных из хранилища</vt:lpstr>
      <vt:lpstr>Управление загрузкой</vt:lpstr>
      <vt:lpstr>Краткие итоги</vt:lpstr>
      <vt:lpstr>Базы данных в Windows Phone</vt:lpstr>
      <vt:lpstr>Темы раздела</vt:lpstr>
      <vt:lpstr>Пример создания базы данных</vt:lpstr>
      <vt:lpstr>Таблица Customers</vt:lpstr>
      <vt:lpstr>Таблицы Products и Orders</vt:lpstr>
      <vt:lpstr>Базы данных и программы</vt:lpstr>
      <vt:lpstr>Базы данных и классы</vt:lpstr>
      <vt:lpstr>Технология LINQ</vt:lpstr>
      <vt:lpstr>Пространства имён LINQ</vt:lpstr>
      <vt:lpstr>Создание таблицы Customers</vt:lpstr>
      <vt:lpstr>Атрибут Table</vt:lpstr>
      <vt:lpstr>События изменения данных</vt:lpstr>
      <vt:lpstr>Секции get и set в свойствах</vt:lpstr>
      <vt:lpstr>Код секции set</vt:lpstr>
      <vt:lpstr>Создание столбцов</vt:lpstr>
      <vt:lpstr>Первичный ключ</vt:lpstr>
      <vt:lpstr>Первичный ключ</vt:lpstr>
      <vt:lpstr>Контекст данных LINQ</vt:lpstr>
      <vt:lpstr>Создание класса SalesDB</vt:lpstr>
      <vt:lpstr>Строка подключения</vt:lpstr>
      <vt:lpstr>Создание тестовой базы данных</vt:lpstr>
      <vt:lpstr>Создание тестовых данных</vt:lpstr>
      <vt:lpstr>Создание записи о клиенте</vt:lpstr>
      <vt:lpstr>Переменные базы данных</vt:lpstr>
      <vt:lpstr>Настройка приложения</vt:lpstr>
      <vt:lpstr>Создание запроса LINQ</vt:lpstr>
      <vt:lpstr>Создание запроса LINQ</vt:lpstr>
      <vt:lpstr>Вывод результатов на экран</vt:lpstr>
      <vt:lpstr>Добавление условий выборки</vt:lpstr>
      <vt:lpstr>Краткие итоги</vt:lpstr>
      <vt:lpstr>Создание связей данных в LINQ</vt:lpstr>
      <vt:lpstr>Темы раздела</vt:lpstr>
      <vt:lpstr>Структура базы данных</vt:lpstr>
      <vt:lpstr>Создание связей в классах</vt:lpstr>
      <vt:lpstr>Связь строк таблиц</vt:lpstr>
      <vt:lpstr>Связи по первичному ключу</vt:lpstr>
      <vt:lpstr>Внешние ключи</vt:lpstr>
      <vt:lpstr>Класс EntityRef </vt:lpstr>
      <vt:lpstr>Класс EntityRef </vt:lpstr>
      <vt:lpstr>Атрибут Association</vt:lpstr>
      <vt:lpstr>Атрибут Association</vt:lpstr>
      <vt:lpstr>Атрибут Association</vt:lpstr>
      <vt:lpstr>Ссылка на экземпляр класса</vt:lpstr>
      <vt:lpstr>События изменения данных</vt:lpstr>
      <vt:lpstr>Использование ссылки EntityRef </vt:lpstr>
      <vt:lpstr>Связывание клиента с заказами</vt:lpstr>
      <vt:lpstr>Класс EntitySet</vt:lpstr>
      <vt:lpstr>Класс EntitySet</vt:lpstr>
      <vt:lpstr>Атрибут Association</vt:lpstr>
      <vt:lpstr>Атрибут Association</vt:lpstr>
      <vt:lpstr>Атрибут Association</vt:lpstr>
      <vt:lpstr>Настройка связанных классов</vt:lpstr>
      <vt:lpstr>Хранение ссылок</vt:lpstr>
      <vt:lpstr>Описание ассоциации</vt:lpstr>
      <vt:lpstr>Описание ассоциации</vt:lpstr>
      <vt:lpstr>Описание ассоциации</vt:lpstr>
      <vt:lpstr>Ассоциация в классе Order</vt:lpstr>
      <vt:lpstr>Уведомления LINQ</vt:lpstr>
      <vt:lpstr>Использование класса EntityRow</vt:lpstr>
      <vt:lpstr>LINQ и классы</vt:lpstr>
      <vt:lpstr>Проектирование базы данных</vt:lpstr>
      <vt:lpstr>Добавление таблицы OrderItem</vt:lpstr>
      <vt:lpstr>Полная структура базы данных</vt:lpstr>
      <vt:lpstr>Запросы LINQ</vt:lpstr>
      <vt:lpstr>Простой запрос к базе данных</vt:lpstr>
      <vt:lpstr>Обработка результатов запроса</vt:lpstr>
      <vt:lpstr>Результаты запроса LINQ</vt:lpstr>
      <vt:lpstr>Кэширование результатов</vt:lpstr>
      <vt:lpstr>Объединение запросов</vt:lpstr>
      <vt:lpstr>Ключевое слово join</vt:lpstr>
      <vt:lpstr>Использование результатов</vt:lpstr>
      <vt:lpstr>Создание нового класса</vt:lpstr>
      <vt:lpstr>Удаление элементов из таблицы</vt:lpstr>
      <vt:lpstr>Удаление связанных объектов</vt:lpstr>
      <vt:lpstr>Краткие итоги</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Windows Phone 7</dc:subject>
  <dc:creator>Rob Miles</dc:creator>
  <dc:description>Template: Andrew Larson, Silver Fox Productions Inc. 
Formatting:
Event Date:
Event Location:
Audience Type: Internal</dc:description>
  <cp:lastModifiedBy>Александр Гарибов</cp:lastModifiedBy>
  <cp:revision>236</cp:revision>
  <dcterms:created xsi:type="dcterms:W3CDTF">2010-07-14T08:17:59Z</dcterms:created>
  <dcterms:modified xsi:type="dcterms:W3CDTF">2012-04-17T10:57:12Z</dcterms:modified>
</cp:coreProperties>
</file>