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541" r:id="rId3"/>
    <p:sldId id="557" r:id="rId4"/>
    <p:sldId id="566" r:id="rId5"/>
    <p:sldId id="548" r:id="rId6"/>
    <p:sldId id="567" r:id="rId7"/>
    <p:sldId id="545" r:id="rId8"/>
    <p:sldId id="561" r:id="rId9"/>
    <p:sldId id="568" r:id="rId10"/>
    <p:sldId id="573" r:id="rId11"/>
    <p:sldId id="569" r:id="rId12"/>
    <p:sldId id="571" r:id="rId13"/>
    <p:sldId id="574" r:id="rId14"/>
    <p:sldId id="575" r:id="rId15"/>
    <p:sldId id="570" r:id="rId16"/>
    <p:sldId id="559" r:id="rId17"/>
    <p:sldId id="560" r:id="rId18"/>
    <p:sldId id="577" r:id="rId19"/>
    <p:sldId id="579" r:id="rId20"/>
    <p:sldId id="576" r:id="rId21"/>
    <p:sldId id="563" r:id="rId22"/>
    <p:sldId id="553" r:id="rId23"/>
    <p:sldId id="564" r:id="rId24"/>
    <p:sldId id="580" r:id="rId25"/>
    <p:sldId id="581" r:id="rId26"/>
    <p:sldId id="582" r:id="rId27"/>
    <p:sldId id="583" r:id="rId28"/>
    <p:sldId id="585" r:id="rId29"/>
    <p:sldId id="584" r:id="rId30"/>
    <p:sldId id="586" r:id="rId3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  <a:srgbClr val="FF0000"/>
    <a:srgbClr val="660066"/>
    <a:srgbClr val="000066"/>
    <a:srgbClr val="3366CC"/>
    <a:srgbClr val="DDDDD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8" autoAdjust="0"/>
    <p:restoredTop sz="96780" autoAdjust="0"/>
  </p:normalViewPr>
  <p:slideViewPr>
    <p:cSldViewPr>
      <p:cViewPr varScale="1">
        <p:scale>
          <a:sx n="76" d="100"/>
          <a:sy n="76" d="100"/>
        </p:scale>
        <p:origin x="-10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371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407A805-3A4B-4096-8189-93A2600245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583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160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F7BE228-96DB-437D-9FC0-1CB498FBA2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102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67DA0-2DDE-4BF6-A389-79CE1E8533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58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823F5-C860-4F4B-8FC2-40220E74B5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2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AE43-C773-4287-82D3-485A511E5B6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27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C7438-A8D7-4AD9-BBF1-D9262EE30AB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56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2E7A-D91A-4157-9FE6-8BA8D2A7585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66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45E10-8147-4486-8C26-2AAE8D6A342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12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A0798-AFE3-4885-862E-B227340CF6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0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37A1D-F1DB-49AF-B8A8-897DDF033F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43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FDC08-78DD-4D09-B2B7-D5B645331C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86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BDCBA-1832-4B49-9B8C-7F9806AFE31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5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587EB-F46A-4B9C-803C-38B0EE8CF3F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03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81ABF5D-76BA-4425-AD4D-A0AE1C94F40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1"/>
          <p:cNvSpPr>
            <a:spLocks noChangeArrowheads="1"/>
          </p:cNvSpPr>
          <p:nvPr/>
        </p:nvSpPr>
        <p:spPr bwMode="auto">
          <a:xfrm>
            <a:off x="0" y="990600"/>
            <a:ext cx="9144000" cy="3962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 anchorCtr="1"/>
          <a:lstStyle/>
          <a:p>
            <a:pPr defTabSz="449263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Лекция 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9</a:t>
            </a:r>
            <a:endParaRPr lang="ru-RU" sz="540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defTabSz="449263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540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defTabSz="449263" hangingPunct="0">
              <a:spcAft>
                <a:spcPct val="550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ПРОИЗВОДНЫЕ </a:t>
            </a:r>
          </a:p>
          <a:p>
            <a:pPr defTabSz="449263" hangingPunct="0">
              <a:spcAft>
                <a:spcPct val="550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ТИПЫ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Text Box 2"/>
          <p:cNvSpPr txBox="1">
            <a:spLocks noChangeArrowheads="1"/>
          </p:cNvSpPr>
          <p:nvPr/>
        </p:nvSpPr>
        <p:spPr bwMode="auto">
          <a:xfrm>
            <a:off x="0" y="6254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Полиморфная переменная объявленная родительским типом может "принимать" все дочерние типы.</a:t>
            </a:r>
            <a:endParaRPr lang="en-US" sz="16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50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Оператор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class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0" y="1630363"/>
            <a:ext cx="9144000" cy="477043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program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prog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PARENT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integer</a:t>
            </a:r>
            <a:r>
              <a:rPr lang="en-US" sz="1800" dirty="0">
                <a:latin typeface="Courier New" pitchFamily="49" charset="0"/>
              </a:rPr>
              <a:t> A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real</a:t>
            </a:r>
            <a:r>
              <a:rPr lang="en-US" sz="1800" dirty="0">
                <a:latin typeface="Courier New" pitchFamily="49" charset="0"/>
              </a:rPr>
              <a:t> B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PARENT</a:t>
            </a:r>
          </a:p>
          <a:p>
            <a:pPr algn="l"/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extends</a:t>
            </a:r>
            <a:r>
              <a:rPr lang="en-US" sz="1800" dirty="0">
                <a:latin typeface="Courier New" pitchFamily="49" charset="0"/>
              </a:rPr>
              <a:t> (PARENT) :: CHILD_A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character</a:t>
            </a:r>
            <a:r>
              <a:rPr lang="en-US" sz="1800" dirty="0">
                <a:latin typeface="Courier New" pitchFamily="49" charset="0"/>
              </a:rPr>
              <a:t> C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CHILD_A</a:t>
            </a:r>
          </a:p>
          <a:p>
            <a:pPr algn="l"/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extends</a:t>
            </a:r>
            <a:r>
              <a:rPr lang="en-US" sz="1800" dirty="0">
                <a:latin typeface="Courier New" pitchFamily="49" charset="0"/>
              </a:rPr>
              <a:t> (PARENT) :: CHILD_B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logical</a:t>
            </a:r>
            <a:r>
              <a:rPr lang="en-US" sz="1800" dirty="0">
                <a:latin typeface="Courier New" pitchFamily="49" charset="0"/>
              </a:rPr>
              <a:t> D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CHILD_B</a:t>
            </a:r>
          </a:p>
          <a:p>
            <a:pPr algn="l"/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extends</a:t>
            </a:r>
            <a:r>
              <a:rPr lang="en-US" sz="1800" dirty="0">
                <a:latin typeface="Courier New" pitchFamily="49" charset="0"/>
              </a:rPr>
              <a:t> (CHILD_A) :: CHILD_CHILD_A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complex</a:t>
            </a:r>
            <a:r>
              <a:rPr lang="en-US" sz="1800" dirty="0">
                <a:latin typeface="Courier New" pitchFamily="49" charset="0"/>
              </a:rPr>
              <a:t> E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CHILD_CHILD_A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8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Оператор </a:t>
            </a:r>
            <a:r>
              <a:rPr lang="en-US">
                <a:solidFill>
                  <a:schemeClr val="accent6"/>
                </a:solidFill>
                <a:latin typeface="Verdana" pitchFamily="34" charset="0"/>
              </a:rPr>
              <a:t>class</a:t>
            </a:r>
            <a:endParaRPr lang="ru-RU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45799" name="Text Box 7"/>
          <p:cNvSpPr txBox="1">
            <a:spLocks noChangeArrowheads="1"/>
          </p:cNvSpPr>
          <p:nvPr/>
        </p:nvSpPr>
        <p:spPr bwMode="auto">
          <a:xfrm>
            <a:off x="0" y="777875"/>
            <a:ext cx="9144000" cy="3946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class</a:t>
            </a:r>
            <a:r>
              <a:rPr lang="en-US" sz="1800" dirty="0">
                <a:latin typeface="Courier New" pitchFamily="49" charset="0"/>
              </a:rPr>
              <a:t> (PARENT),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pointer</a:t>
            </a:r>
            <a:r>
              <a:rPr lang="en-US" sz="1800" dirty="0">
                <a:latin typeface="Courier New" pitchFamily="49" charset="0"/>
              </a:rPr>
              <a:t>  :: PAR</a:t>
            </a:r>
          </a:p>
          <a:p>
            <a:pPr algn="l"/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(PARENT),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target</a:t>
            </a:r>
            <a:r>
              <a:rPr lang="en-US" sz="1800" dirty="0">
                <a:latin typeface="Courier New" pitchFamily="49" charset="0"/>
              </a:rPr>
              <a:t> :: P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(CHILD_A),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target</a:t>
            </a:r>
            <a:r>
              <a:rPr lang="en-US" sz="1800" dirty="0">
                <a:latin typeface="Courier New" pitchFamily="49" charset="0"/>
              </a:rPr>
              <a:t> :: CA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(CHILD_B),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target</a:t>
            </a:r>
            <a:r>
              <a:rPr lang="en-US" sz="1800" dirty="0">
                <a:latin typeface="Courier New" pitchFamily="49" charset="0"/>
              </a:rPr>
              <a:t> :: CB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(CHILD_CHILD_A),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target</a:t>
            </a:r>
            <a:r>
              <a:rPr lang="en-US" sz="1800" dirty="0">
                <a:latin typeface="Courier New" pitchFamily="49" charset="0"/>
              </a:rPr>
              <a:t> :: CCA</a:t>
            </a:r>
          </a:p>
          <a:p>
            <a:pPr algn="l"/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ru-RU" sz="1800" dirty="0">
                <a:latin typeface="Courier New" pitchFamily="49" charset="0"/>
              </a:rPr>
              <a:t>PAR =&gt; P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! стал родителем</a:t>
            </a:r>
            <a:endParaRPr lang="ru-RU" sz="1800" dirty="0">
              <a:latin typeface="Courier New" pitchFamily="49" charset="0"/>
            </a:endParaRPr>
          </a:p>
          <a:p>
            <a:pPr algn="l"/>
            <a:r>
              <a:rPr lang="ru-RU" sz="1800" dirty="0">
                <a:latin typeface="Courier New" pitchFamily="49" charset="0"/>
              </a:rPr>
              <a:t>  PAR =&gt; CA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! теперь потомок А</a:t>
            </a:r>
            <a:endParaRPr lang="ru-RU" sz="1800" dirty="0">
              <a:latin typeface="Courier New" pitchFamily="49" charset="0"/>
            </a:endParaRPr>
          </a:p>
          <a:p>
            <a:pPr algn="l"/>
            <a:r>
              <a:rPr lang="ru-RU" sz="1800" dirty="0">
                <a:latin typeface="Courier New" pitchFamily="49" charset="0"/>
              </a:rPr>
              <a:t>  PAR =&gt; CB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! изменился на потомка B</a:t>
            </a:r>
            <a:endParaRPr lang="ru-RU" sz="1800" dirty="0">
              <a:latin typeface="Courier New" pitchFamily="49" charset="0"/>
            </a:endParaRPr>
          </a:p>
          <a:p>
            <a:pPr algn="l"/>
            <a:r>
              <a:rPr lang="ru-RU" sz="1800" dirty="0">
                <a:latin typeface="Courier New" pitchFamily="49" charset="0"/>
              </a:rPr>
              <a:t>  PAR =&gt; CCA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! теперь потомок потомка А</a:t>
            </a:r>
            <a:endParaRPr lang="ru-RU" sz="1800" dirty="0">
              <a:latin typeface="Courier New" pitchFamily="49" charset="0"/>
            </a:endParaRPr>
          </a:p>
          <a:p>
            <a:pPr algn="l"/>
            <a:endParaRPr lang="ru-RU" sz="1800" dirty="0">
              <a:latin typeface="Courier New" pitchFamily="49" charset="0"/>
            </a:endParaRPr>
          </a:p>
          <a:p>
            <a:pPr algn="l"/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</a:rPr>
              <a:t>end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545808" name="Group 16"/>
          <p:cNvGrpSpPr>
            <a:grpSpLocks/>
          </p:cNvGrpSpPr>
          <p:nvPr/>
        </p:nvGrpSpPr>
        <p:grpSpPr bwMode="auto">
          <a:xfrm>
            <a:off x="381000" y="4953000"/>
            <a:ext cx="8382000" cy="1676400"/>
            <a:chOff x="240" y="480"/>
            <a:chExt cx="5280" cy="1056"/>
          </a:xfrm>
        </p:grpSpPr>
        <p:sp>
          <p:nvSpPr>
            <p:cNvPr id="545809" name="AutoShape 17"/>
            <p:cNvSpPr>
              <a:spLocks noChangeArrowheads="1"/>
            </p:cNvSpPr>
            <p:nvPr/>
          </p:nvSpPr>
          <p:spPr bwMode="auto">
            <a:xfrm>
              <a:off x="240" y="768"/>
              <a:ext cx="1104" cy="432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>
                  <a:solidFill>
                    <a:srgbClr val="0033CC"/>
                  </a:solidFill>
                  <a:latin typeface="Courier New" pitchFamily="49" charset="0"/>
                </a:rPr>
                <a:t>PARENT</a:t>
              </a:r>
              <a:endParaRPr lang="ru-RU" sz="240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45810" name="AutoShape 18"/>
            <p:cNvSpPr>
              <a:spLocks noChangeArrowheads="1"/>
            </p:cNvSpPr>
            <p:nvPr/>
          </p:nvSpPr>
          <p:spPr bwMode="auto">
            <a:xfrm>
              <a:off x="2112" y="480"/>
              <a:ext cx="1104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>
                  <a:solidFill>
                    <a:srgbClr val="0033CC"/>
                  </a:solidFill>
                  <a:latin typeface="Courier New" pitchFamily="49" charset="0"/>
                </a:rPr>
                <a:t>CHILD_A</a:t>
              </a:r>
              <a:endParaRPr lang="ru-RU" sz="240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45811" name="AutoShape 19"/>
            <p:cNvSpPr>
              <a:spLocks noChangeArrowheads="1"/>
            </p:cNvSpPr>
            <p:nvPr/>
          </p:nvSpPr>
          <p:spPr bwMode="auto">
            <a:xfrm>
              <a:off x="2112" y="1104"/>
              <a:ext cx="1104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>
                  <a:solidFill>
                    <a:srgbClr val="0033CC"/>
                  </a:solidFill>
                  <a:latin typeface="Courier New" pitchFamily="49" charset="0"/>
                </a:rPr>
                <a:t>CHILD_B</a:t>
              </a:r>
              <a:endParaRPr lang="ru-RU" sz="240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45812" name="AutoShape 20"/>
            <p:cNvSpPr>
              <a:spLocks noChangeArrowheads="1"/>
            </p:cNvSpPr>
            <p:nvPr/>
          </p:nvSpPr>
          <p:spPr bwMode="auto">
            <a:xfrm>
              <a:off x="3840" y="480"/>
              <a:ext cx="1680" cy="432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>
                  <a:solidFill>
                    <a:srgbClr val="0033CC"/>
                  </a:solidFill>
                  <a:latin typeface="Courier New" pitchFamily="49" charset="0"/>
                </a:rPr>
                <a:t>CHILD_CHILD_A</a:t>
              </a:r>
              <a:endParaRPr lang="ru-RU" sz="240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45813" name="Line 21"/>
            <p:cNvSpPr>
              <a:spLocks noChangeShapeType="1"/>
            </p:cNvSpPr>
            <p:nvPr/>
          </p:nvSpPr>
          <p:spPr bwMode="auto">
            <a:xfrm flipV="1">
              <a:off x="1392" y="720"/>
              <a:ext cx="624" cy="192"/>
            </a:xfrm>
            <a:prstGeom prst="line">
              <a:avLst/>
            </a:prstGeom>
            <a:noFill/>
            <a:ln w="50800">
              <a:solidFill>
                <a:srgbClr val="660066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814" name="Line 22"/>
            <p:cNvSpPr>
              <a:spLocks noChangeShapeType="1"/>
            </p:cNvSpPr>
            <p:nvPr/>
          </p:nvSpPr>
          <p:spPr bwMode="auto">
            <a:xfrm>
              <a:off x="1392" y="1104"/>
              <a:ext cx="624" cy="192"/>
            </a:xfrm>
            <a:prstGeom prst="line">
              <a:avLst/>
            </a:prstGeom>
            <a:noFill/>
            <a:ln w="50800">
              <a:solidFill>
                <a:srgbClr val="660066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815" name="Line 23"/>
            <p:cNvSpPr>
              <a:spLocks noChangeShapeType="1"/>
            </p:cNvSpPr>
            <p:nvPr/>
          </p:nvSpPr>
          <p:spPr bwMode="auto">
            <a:xfrm flipV="1">
              <a:off x="3312" y="720"/>
              <a:ext cx="480" cy="0"/>
            </a:xfrm>
            <a:prstGeom prst="line">
              <a:avLst/>
            </a:prstGeom>
            <a:noFill/>
            <a:ln w="50800">
              <a:solidFill>
                <a:srgbClr val="660066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Конструкция </a:t>
            </a:r>
            <a:r>
              <a:rPr lang="en-US">
                <a:solidFill>
                  <a:schemeClr val="accent6"/>
                </a:solidFill>
                <a:latin typeface="Verdana" pitchFamily="34" charset="0"/>
              </a:rPr>
              <a:t>select type</a:t>
            </a:r>
            <a:endParaRPr lang="ru-RU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47843" name="Text Box 3"/>
          <p:cNvSpPr txBox="1">
            <a:spLocks noChangeArrowheads="1"/>
          </p:cNvSpPr>
          <p:nvPr/>
        </p:nvSpPr>
        <p:spPr bwMode="auto">
          <a:xfrm>
            <a:off x="0" y="777875"/>
            <a:ext cx="91440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Как определить какой тип имеет </a:t>
            </a: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полиморфная переменная ?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endParaRPr lang="en-US" sz="16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Select type</a:t>
            </a:r>
            <a:r>
              <a:rPr lang="en-US" sz="26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позволяет выполнить блок операторов в зависимости от динамического типа полиморфной переменной.</a:t>
            </a:r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0" y="3048000"/>
            <a:ext cx="91440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5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select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type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(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переменная)</a:t>
            </a:r>
          </a:p>
          <a:p>
            <a:pPr lvl="5"/>
            <a:endParaRPr lang="ru-RU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5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 is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(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имя типа)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5"/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5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 is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(имя типа)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5"/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5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 default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  <a:p>
            <a:pPr lvl="5"/>
            <a:endParaRPr lang="ru-RU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5"/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end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select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Оператор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select type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51939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Схема выполнения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551941" name="Text Box 5"/>
          <p:cNvSpPr txBox="1">
            <a:spLocks noChangeArrowheads="1"/>
          </p:cNvSpPr>
          <p:nvPr/>
        </p:nvSpPr>
        <p:spPr bwMode="auto">
          <a:xfrm>
            <a:off x="0" y="169068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+mn-lt"/>
                <a:sym typeface="Wingdings" pitchFamily="2" charset="2"/>
              </a:rPr>
              <a:t></a:t>
            </a:r>
            <a:r>
              <a:rPr lang="ru-RU" sz="2800" b="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Находится и выполняется блок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 is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551942" name="Text Box 6"/>
          <p:cNvSpPr txBox="1">
            <a:spLocks noChangeArrowheads="1"/>
          </p:cNvSpPr>
          <p:nvPr/>
        </p:nvSpPr>
        <p:spPr bwMode="auto">
          <a:xfrm>
            <a:off x="0" y="2468563"/>
            <a:ext cx="8763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</a:t>
            </a:r>
            <a:r>
              <a:rPr lang="ru-RU" sz="2800" b="0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 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Если не найден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 is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то находится и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</a:t>
            </a:r>
          </a:p>
          <a:p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выполняется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 is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ru-RU" sz="28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51943" name="Text Box 7"/>
          <p:cNvSpPr txBox="1">
            <a:spLocks noChangeArrowheads="1"/>
          </p:cNvSpPr>
          <p:nvPr/>
        </p:nvSpPr>
        <p:spPr bwMode="auto">
          <a:xfrm>
            <a:off x="0" y="3595688"/>
            <a:ext cx="87630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sym typeface="Wingdings" pitchFamily="2" charset="2"/>
              </a:rPr>
              <a:t></a:t>
            </a:r>
            <a:r>
              <a:rPr lang="ru-RU" sz="2800" b="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Если найдено соответствие нескольким блокам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 is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, то выбирается ближайший</a:t>
            </a: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родитель.</a:t>
            </a:r>
          </a:p>
        </p:txBody>
      </p:sp>
      <p:sp>
        <p:nvSpPr>
          <p:cNvPr id="551944" name="Text Box 8"/>
          <p:cNvSpPr txBox="1">
            <a:spLocks noChangeArrowheads="1"/>
          </p:cNvSpPr>
          <p:nvPr/>
        </p:nvSpPr>
        <p:spPr bwMode="auto">
          <a:xfrm>
            <a:off x="0" y="5119688"/>
            <a:ext cx="8763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</a:t>
            </a:r>
            <a:r>
              <a:rPr lang="ru-RU" sz="2800" b="0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 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Если не найден ни один блок выбирается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</a:t>
            </a:r>
            <a:r>
              <a:rPr lang="en-US" sz="26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</a:p>
          <a:p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default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ru-RU" sz="2800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Оператор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select type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52968" name="Text Box 8"/>
          <p:cNvSpPr txBox="1">
            <a:spLocks noChangeArrowheads="1"/>
          </p:cNvSpPr>
          <p:nvPr/>
        </p:nvSpPr>
        <p:spPr bwMode="auto">
          <a:xfrm>
            <a:off x="0" y="762000"/>
            <a:ext cx="9144000" cy="412908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latin typeface="Courier New" pitchFamily="49" charset="0"/>
              </a:rPr>
              <a:t>...</a:t>
            </a:r>
            <a:endParaRPr lang="ru-RU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</a:t>
            </a:r>
            <a:r>
              <a:rPr lang="ru-RU" sz="1800" dirty="0"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1800" dirty="0">
                <a:latin typeface="Courier New" pitchFamily="49" charset="0"/>
              </a:rPr>
              <a:t> (PARENT),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target</a:t>
            </a:r>
            <a:r>
              <a:rPr lang="en-US" sz="1800" dirty="0">
                <a:latin typeface="Courier New" pitchFamily="49" charset="0"/>
              </a:rPr>
              <a:t> :: P</a:t>
            </a:r>
          </a:p>
          <a:p>
            <a:pPr algn="l"/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  type</a:t>
            </a:r>
            <a:r>
              <a:rPr lang="en-US" sz="1800" dirty="0">
                <a:latin typeface="Courier New" pitchFamily="49" charset="0"/>
              </a:rPr>
              <a:t> (CHILD_CHILD_A),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target</a:t>
            </a:r>
            <a:r>
              <a:rPr lang="en-US" sz="1800" dirty="0">
                <a:latin typeface="Courier New" pitchFamily="49" charset="0"/>
              </a:rPr>
              <a:t> :: CCA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PAR =&gt; CCA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потомок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потомка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А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0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select type</a:t>
            </a:r>
            <a:r>
              <a:rPr lang="en-US" sz="1800" dirty="0">
                <a:latin typeface="Courier New" pitchFamily="49" charset="0"/>
              </a:rPr>
              <a:t> (PAR)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class is</a:t>
            </a:r>
            <a:r>
              <a:rPr lang="en-US" sz="1800" dirty="0">
                <a:latin typeface="Courier New" pitchFamily="49" charset="0"/>
              </a:rPr>
              <a:t> (PARENT)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write</a:t>
            </a:r>
            <a:r>
              <a:rPr lang="en-US" sz="1800" dirty="0">
                <a:latin typeface="Courier New" pitchFamily="49" charset="0"/>
              </a:rPr>
              <a:t> 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</a:rPr>
              <a:t>"PARENT"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0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class is</a:t>
            </a:r>
            <a:r>
              <a:rPr lang="en-US" sz="1800" dirty="0">
                <a:latin typeface="Courier New" pitchFamily="49" charset="0"/>
              </a:rPr>
              <a:t> (CHILD_A)</a:t>
            </a:r>
          </a:p>
          <a:p>
            <a:pPr algn="l"/>
            <a:r>
              <a:rPr lang="en-US" sz="1800" dirty="0">
                <a:latin typeface="Courier New" pitchFamily="49" charset="0"/>
              </a:rPr>
              <a:t>  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write</a:t>
            </a:r>
            <a:r>
              <a:rPr lang="en-US" sz="1800" dirty="0">
                <a:latin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</a:rPr>
              <a:t>"CHILD"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выбирается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ближайший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</a:rPr>
              <a:t>родитель</a:t>
            </a:r>
            <a:endParaRPr lang="en-US" sz="1800" dirty="0">
              <a:solidFill>
                <a:srgbClr val="008000"/>
              </a:solidFill>
              <a:latin typeface="Courier New" pitchFamily="49" charset="0"/>
            </a:endParaRPr>
          </a:p>
          <a:p>
            <a:pPr algn="l"/>
            <a:endParaRPr lang="en-US" sz="10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class default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    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</a:rPr>
              <a:t>write</a:t>
            </a:r>
            <a:r>
              <a:rPr lang="ru-RU" sz="1800" dirty="0">
                <a:latin typeface="Courier New" pitchFamily="49" charset="0"/>
              </a:rPr>
              <a:t>(*,*) </a:t>
            </a:r>
            <a:r>
              <a:rPr lang="ru-RU" sz="1800" dirty="0">
                <a:solidFill>
                  <a:srgbClr val="800000"/>
                </a:solidFill>
                <a:latin typeface="Courier New" pitchFamily="49" charset="0"/>
              </a:rPr>
              <a:t>"</a:t>
            </a:r>
            <a:r>
              <a:rPr lang="ru-RU" sz="1800" dirty="0" err="1">
                <a:solidFill>
                  <a:srgbClr val="800000"/>
                </a:solidFill>
                <a:latin typeface="Courier New" pitchFamily="49" charset="0"/>
              </a:rPr>
              <a:t>default</a:t>
            </a:r>
            <a:r>
              <a:rPr lang="ru-RU" sz="1800" dirty="0">
                <a:solidFill>
                  <a:srgbClr val="800000"/>
                </a:solidFill>
                <a:latin typeface="Courier New" pitchFamily="49" charset="0"/>
              </a:rPr>
              <a:t>...."</a:t>
            </a:r>
            <a:endParaRPr lang="ru-RU" sz="1800" dirty="0">
              <a:latin typeface="Courier New" pitchFamily="49" charset="0"/>
            </a:endParaRPr>
          </a:p>
          <a:p>
            <a:pPr algn="l"/>
            <a:r>
              <a:rPr lang="ru-RU" sz="1800" dirty="0">
                <a:latin typeface="Courier New" pitchFamily="49" charset="0"/>
              </a:rPr>
              <a:t>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ru-RU" sz="1800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</a:rPr>
              <a:t>select</a:t>
            </a:r>
            <a:r>
              <a:rPr lang="ru-RU" sz="1800" dirty="0">
                <a:latin typeface="Courier New" pitchFamily="49" charset="0"/>
              </a:rPr>
              <a:t> </a:t>
            </a:r>
          </a:p>
          <a:p>
            <a:pPr algn="l"/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</a:rPr>
              <a:t>end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552977" name="Group 17"/>
          <p:cNvGrpSpPr>
            <a:grpSpLocks/>
          </p:cNvGrpSpPr>
          <p:nvPr/>
        </p:nvGrpSpPr>
        <p:grpSpPr bwMode="auto">
          <a:xfrm>
            <a:off x="304800" y="5029200"/>
            <a:ext cx="8534400" cy="1676400"/>
            <a:chOff x="240" y="480"/>
            <a:chExt cx="5376" cy="1056"/>
          </a:xfrm>
        </p:grpSpPr>
        <p:sp>
          <p:nvSpPr>
            <p:cNvPr id="552978" name="AutoShape 18"/>
            <p:cNvSpPr>
              <a:spLocks noChangeArrowheads="1"/>
            </p:cNvSpPr>
            <p:nvPr/>
          </p:nvSpPr>
          <p:spPr bwMode="auto">
            <a:xfrm>
              <a:off x="240" y="768"/>
              <a:ext cx="1104" cy="432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600" dirty="0">
                  <a:solidFill>
                    <a:srgbClr val="0033CC"/>
                  </a:solidFill>
                  <a:latin typeface="Courier New" pitchFamily="49" charset="0"/>
                </a:rPr>
                <a:t>PARENT</a:t>
              </a:r>
              <a:endParaRPr lang="ru-RU" sz="2600" dirty="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52979" name="AutoShape 19"/>
            <p:cNvSpPr>
              <a:spLocks noChangeArrowheads="1"/>
            </p:cNvSpPr>
            <p:nvPr/>
          </p:nvSpPr>
          <p:spPr bwMode="auto">
            <a:xfrm>
              <a:off x="2112" y="480"/>
              <a:ext cx="1104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600" dirty="0">
                  <a:solidFill>
                    <a:srgbClr val="0033CC"/>
                  </a:solidFill>
                  <a:latin typeface="Courier New" pitchFamily="49" charset="0"/>
                </a:rPr>
                <a:t>CHILD_A</a:t>
              </a:r>
              <a:endParaRPr lang="ru-RU" sz="2600" dirty="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52980" name="AutoShape 20"/>
            <p:cNvSpPr>
              <a:spLocks noChangeArrowheads="1"/>
            </p:cNvSpPr>
            <p:nvPr/>
          </p:nvSpPr>
          <p:spPr bwMode="auto">
            <a:xfrm>
              <a:off x="2112" y="1104"/>
              <a:ext cx="1104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600">
                  <a:solidFill>
                    <a:srgbClr val="0033CC"/>
                  </a:solidFill>
                  <a:latin typeface="Courier New" pitchFamily="49" charset="0"/>
                </a:rPr>
                <a:t>CHILD_B</a:t>
              </a:r>
              <a:endParaRPr lang="ru-RU" sz="260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52981" name="AutoShape 21"/>
            <p:cNvSpPr>
              <a:spLocks noChangeArrowheads="1"/>
            </p:cNvSpPr>
            <p:nvPr/>
          </p:nvSpPr>
          <p:spPr bwMode="auto">
            <a:xfrm>
              <a:off x="3840" y="480"/>
              <a:ext cx="1776" cy="432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600" dirty="0">
                  <a:solidFill>
                    <a:srgbClr val="0033CC"/>
                  </a:solidFill>
                  <a:latin typeface="Courier New" pitchFamily="49" charset="0"/>
                </a:rPr>
                <a:t>CHILD_CHILD_A</a:t>
              </a:r>
              <a:endParaRPr lang="ru-RU" sz="2600" dirty="0">
                <a:solidFill>
                  <a:srgbClr val="0033CC"/>
                </a:solidFill>
                <a:latin typeface="Courier New" pitchFamily="49" charset="0"/>
              </a:endParaRPr>
            </a:p>
          </p:txBody>
        </p:sp>
        <p:sp>
          <p:nvSpPr>
            <p:cNvPr id="552982" name="Line 22"/>
            <p:cNvSpPr>
              <a:spLocks noChangeShapeType="1"/>
            </p:cNvSpPr>
            <p:nvPr/>
          </p:nvSpPr>
          <p:spPr bwMode="auto">
            <a:xfrm flipV="1">
              <a:off x="1392" y="720"/>
              <a:ext cx="624" cy="192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600"/>
            </a:p>
          </p:txBody>
        </p:sp>
        <p:sp>
          <p:nvSpPr>
            <p:cNvPr id="552983" name="Line 23"/>
            <p:cNvSpPr>
              <a:spLocks noChangeShapeType="1"/>
            </p:cNvSpPr>
            <p:nvPr/>
          </p:nvSpPr>
          <p:spPr bwMode="auto">
            <a:xfrm>
              <a:off x="1392" y="1104"/>
              <a:ext cx="624" cy="192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600"/>
            </a:p>
          </p:txBody>
        </p:sp>
        <p:sp>
          <p:nvSpPr>
            <p:cNvPr id="552984" name="Line 24"/>
            <p:cNvSpPr>
              <a:spLocks noChangeShapeType="1"/>
            </p:cNvSpPr>
            <p:nvPr/>
          </p:nvSpPr>
          <p:spPr bwMode="auto">
            <a:xfrm flipV="1">
              <a:off x="3312" y="720"/>
              <a:ext cx="480" cy="0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Оператор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class</a:t>
            </a: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(*)</a:t>
            </a:r>
          </a:p>
        </p:txBody>
      </p:sp>
      <p:sp>
        <p:nvSpPr>
          <p:cNvPr id="546819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Неограниченно полиморфная переменная </a:t>
            </a: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принимает любые типы</a:t>
            </a:r>
          </a:p>
        </p:txBody>
      </p:sp>
      <p:sp>
        <p:nvSpPr>
          <p:cNvPr id="546821" name="Text Box 5"/>
          <p:cNvSpPr txBox="1">
            <a:spLocks noChangeArrowheads="1"/>
          </p:cNvSpPr>
          <p:nvPr/>
        </p:nvSpPr>
        <p:spPr bwMode="auto">
          <a:xfrm>
            <a:off x="0" y="1600200"/>
            <a:ext cx="9144000" cy="517064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T1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index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T1</a:t>
            </a:r>
          </a:p>
          <a:p>
            <a:pPr algn="just"/>
            <a:endParaRPr lang="ru-RU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T2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logical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status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symbol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(10) name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T2</a:t>
            </a:r>
          </a:p>
          <a:p>
            <a:pPr algn="just"/>
            <a:endParaRPr lang="ru-RU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complex(16)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target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CMP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(T1),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target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PT1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(T2),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target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PT2</a:t>
            </a:r>
          </a:p>
          <a:p>
            <a:pPr algn="just"/>
            <a:endParaRPr lang="ru-RU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(*),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pointer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:: PAR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неограниченно полиморфная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PAR =&gt; PT1 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сейчас типа T1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PAR =&gt; PT2 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теперь типа T2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PAR =&gt; CMP 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затем комплексный тип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Text Box 2"/>
          <p:cNvSpPr txBox="1">
            <a:spLocks noChangeArrowheads="1"/>
          </p:cNvSpPr>
          <p:nvPr/>
        </p:nvSpPr>
        <p:spPr bwMode="auto">
          <a:xfrm>
            <a:off x="0" y="852488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procedure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(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proc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),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pointer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:: p1 =&gt;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null()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53453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Процедурные указатели</a:t>
            </a:r>
          </a:p>
        </p:txBody>
      </p:sp>
      <p:sp>
        <p:nvSpPr>
          <p:cNvPr id="534538" name="Text Box 10"/>
          <p:cNvSpPr txBox="1">
            <a:spLocks noChangeArrowheads="1"/>
          </p:cNvSpPr>
          <p:nvPr/>
        </p:nvSpPr>
        <p:spPr bwMode="auto">
          <a:xfrm>
            <a:off x="0" y="2438400"/>
            <a:ext cx="91440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NewType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2" algn="l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integer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a</a:t>
            </a:r>
          </a:p>
          <a:p>
            <a:pPr lvl="2" algn="l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real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b</a:t>
            </a:r>
          </a:p>
          <a:p>
            <a:pPr lvl="2" algn="l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contains</a:t>
            </a:r>
          </a:p>
          <a:p>
            <a:pPr lvl="2" algn="l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procedure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proc1</a:t>
            </a:r>
          </a:p>
          <a:p>
            <a:pPr lvl="2" algn="l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procedure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:: proc2 =&gt; 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other_pr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2" algn="l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end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NewType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</a:p>
          <a:p>
            <a:pPr lvl="2" algn="l"/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...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2" algn="l"/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2" algn="l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call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A.proc1(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a,b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) </a:t>
            </a:r>
          </a:p>
        </p:txBody>
      </p:sp>
      <p:sp>
        <p:nvSpPr>
          <p:cNvPr id="534540" name="Text Box 12"/>
          <p:cNvSpPr txBox="1">
            <a:spLocks noChangeArrowheads="1"/>
          </p:cNvSpPr>
          <p:nvPr/>
        </p:nvSpPr>
        <p:spPr bwMode="auto">
          <a:xfrm>
            <a:off x="0" y="1524000"/>
            <a:ext cx="91440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Procedure</a:t>
            </a:r>
            <a:r>
              <a:rPr lang="en-US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описывает процедурный указатель, позволяет добавлять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процедуры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созданный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тип.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60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Атрибуты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pass </a:t>
            </a: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и </a:t>
            </a:r>
            <a:r>
              <a:rPr lang="en-US" dirty="0" err="1">
                <a:solidFill>
                  <a:schemeClr val="accent6"/>
                </a:solidFill>
                <a:latin typeface="Verdana" pitchFamily="34" charset="0"/>
              </a:rPr>
              <a:t>nopass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35561" name="Text Box 9"/>
          <p:cNvSpPr txBox="1">
            <a:spLocks noChangeArrowheads="1"/>
          </p:cNvSpPr>
          <p:nvPr/>
        </p:nvSpPr>
        <p:spPr bwMode="auto">
          <a:xfrm>
            <a:off x="0" y="990600"/>
            <a:ext cx="91440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Используются для процедур привязанных к производному типу по имени.</a:t>
            </a:r>
          </a:p>
          <a:p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r>
              <a:rPr lang="en-US" sz="2600" dirty="0" smtClean="0">
                <a:solidFill>
                  <a:srgbClr val="0070C0"/>
                </a:solidFill>
                <a:latin typeface="Courier New" pitchFamily="49" charset="0"/>
              </a:rPr>
              <a:t>pass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позволяет получить доступ к переменной, посредством которой вызывалась процедура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</a:p>
          <a:p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по умолчанию).</a:t>
            </a:r>
          </a:p>
          <a:p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Вызывающая переменная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записывается в процедуре, первым параметром и должна быть объявлена оператором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.</a:t>
            </a: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При вызове процедуры данный параметр опускается.</a:t>
            </a:r>
          </a:p>
          <a:p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r>
              <a:rPr lang="en-US" sz="2400" dirty="0" err="1" smtClean="0">
                <a:solidFill>
                  <a:srgbClr val="0070C0"/>
                </a:solidFill>
                <a:latin typeface="Courier New" pitchFamily="49" charset="0"/>
              </a:rPr>
              <a:t>nopass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отменяет доступ к вызывающей переменной.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Процедуры привязанные к типу</a:t>
            </a:r>
          </a:p>
        </p:txBody>
      </p:sp>
      <p:sp>
        <p:nvSpPr>
          <p:cNvPr id="555018" name="Text Box 10"/>
          <p:cNvSpPr txBox="1">
            <a:spLocks noChangeArrowheads="1"/>
          </p:cNvSpPr>
          <p:nvPr/>
        </p:nvSpPr>
        <p:spPr bwMode="auto">
          <a:xfrm>
            <a:off x="0" y="955675"/>
            <a:ext cx="9144000" cy="563231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module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algebra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vector</a:t>
            </a:r>
          </a:p>
          <a:p>
            <a:pPr algn="just"/>
            <a:r>
              <a:rPr lang="es-E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s-E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s-E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x1, y1, x2, y2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pass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length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nopass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info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vector</a:t>
            </a: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subroutine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info()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I'am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VECTOR"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subroutine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info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length(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vc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en-US" sz="1800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атрибут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pass  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(vector) 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vc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length =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((vc.x1-vc.x2)**2 + (vc.y1-vc.y2)**2)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function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length</a:t>
            </a: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module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algebra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Процедуры привязанные к типу</a:t>
            </a:r>
          </a:p>
        </p:txBody>
      </p:sp>
      <p:sp>
        <p:nvSpPr>
          <p:cNvPr id="557059" name="Text Box 3"/>
          <p:cNvSpPr txBox="1">
            <a:spLocks noChangeArrowheads="1"/>
          </p:cNvSpPr>
          <p:nvPr/>
        </p:nvSpPr>
        <p:spPr bwMode="auto">
          <a:xfrm>
            <a:off x="0" y="957263"/>
            <a:ext cx="9144000" cy="452431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prog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algebra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(vector),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allocatable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VEC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(VEC, source = vector(0.0,0.0,3.0,4.0))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VEC.info()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ru-RU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VEC.length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формальный параметр отсутствует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однако при описании объявлен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deallocate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(VEC)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Производные типы, зачем ?</a:t>
            </a:r>
          </a:p>
        </p:txBody>
      </p:sp>
      <p:sp>
        <p:nvSpPr>
          <p:cNvPr id="514051" name="Text Box 3"/>
          <p:cNvSpPr txBox="1">
            <a:spLocks noChangeArrowheads="1"/>
          </p:cNvSpPr>
          <p:nvPr/>
        </p:nvSpPr>
        <p:spPr bwMode="auto">
          <a:xfrm>
            <a:off x="152400" y="1828800"/>
            <a:ext cx="40386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600" dirty="0">
                <a:solidFill>
                  <a:srgbClr val="006600"/>
                </a:solidFill>
                <a:latin typeface="Courier New" pitchFamily="49" charset="0"/>
              </a:rPr>
              <a:t>! </a:t>
            </a:r>
            <a:r>
              <a:rPr lang="ru-RU" sz="2600" dirty="0">
                <a:solidFill>
                  <a:srgbClr val="006600"/>
                </a:solidFill>
                <a:latin typeface="Courier New" pitchFamily="49" charset="0"/>
              </a:rPr>
              <a:t>данные </a:t>
            </a:r>
            <a:r>
              <a:rPr lang="en-US" sz="2600" dirty="0">
                <a:solidFill>
                  <a:srgbClr val="006600"/>
                </a:solidFill>
                <a:latin typeface="Courier New" pitchFamily="49" charset="0"/>
              </a:rPr>
              <a:t>N </a:t>
            </a:r>
            <a:r>
              <a:rPr lang="ru-RU" sz="2600" dirty="0">
                <a:solidFill>
                  <a:srgbClr val="006600"/>
                </a:solidFill>
                <a:latin typeface="Courier New" pitchFamily="49" charset="0"/>
              </a:rPr>
              <a:t>частиц</a:t>
            </a:r>
            <a:endParaRPr lang="en-US" sz="2600" dirty="0">
              <a:solidFill>
                <a:srgbClr val="006600"/>
              </a:solidFill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real </a:t>
            </a:r>
            <a:r>
              <a:rPr lang="en-US" sz="2600" dirty="0">
                <a:latin typeface="Courier New" pitchFamily="49" charset="0"/>
              </a:rPr>
              <a:t>x</a:t>
            </a:r>
            <a:r>
              <a:rPr lang="ru-RU" sz="2600" dirty="0">
                <a:latin typeface="Courier New" pitchFamily="49" charset="0"/>
              </a:rPr>
              <a:t>(</a:t>
            </a:r>
            <a:r>
              <a:rPr lang="en-US" sz="2600" dirty="0">
                <a:latin typeface="Courier New" pitchFamily="49" charset="0"/>
              </a:rPr>
              <a:t>N)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real </a:t>
            </a:r>
            <a:r>
              <a:rPr lang="en-US" sz="2600" dirty="0">
                <a:latin typeface="Courier New" pitchFamily="49" charset="0"/>
              </a:rPr>
              <a:t>y(N)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real </a:t>
            </a:r>
            <a:r>
              <a:rPr lang="en-US" sz="2600" dirty="0">
                <a:latin typeface="Courier New" pitchFamily="49" charset="0"/>
              </a:rPr>
              <a:t>z(N)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logical </a:t>
            </a:r>
            <a:r>
              <a:rPr lang="en-US" sz="2600" dirty="0">
                <a:latin typeface="Courier New" pitchFamily="49" charset="0"/>
              </a:rPr>
              <a:t>status(N)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real </a:t>
            </a:r>
            <a:r>
              <a:rPr lang="en-US" sz="2600" dirty="0">
                <a:latin typeface="Courier New" pitchFamily="49" charset="0"/>
              </a:rPr>
              <a:t>temperature(N)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real </a:t>
            </a:r>
            <a:r>
              <a:rPr lang="en-US" sz="2600" dirty="0">
                <a:latin typeface="Courier New" pitchFamily="49" charset="0"/>
              </a:rPr>
              <a:t>pressure(N)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integer </a:t>
            </a:r>
            <a:r>
              <a:rPr lang="en-US" sz="2600" dirty="0">
                <a:latin typeface="Courier New" pitchFamily="49" charset="0"/>
              </a:rPr>
              <a:t>color(N</a:t>
            </a:r>
            <a:r>
              <a:rPr lang="en-US" sz="2600" dirty="0" smtClean="0">
                <a:latin typeface="Courier New" pitchFamily="49" charset="0"/>
              </a:rPr>
              <a:t>)</a:t>
            </a:r>
            <a:endParaRPr lang="ru-RU" sz="2600" dirty="0">
              <a:latin typeface="Courier New" pitchFamily="49" charset="0"/>
            </a:endParaRP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4419600" y="1104900"/>
            <a:ext cx="44958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При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сортировке</a:t>
            </a: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используются перестановки элементов.</a:t>
            </a:r>
          </a:p>
          <a:p>
            <a:pPr algn="l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Перестановка требует 3 операции присваивания</a:t>
            </a:r>
            <a:r>
              <a:rPr lang="ru-RU" sz="2400" b="0" dirty="0">
                <a:solidFill>
                  <a:srgbClr val="0033CC"/>
                </a:solidFill>
              </a:rPr>
              <a:t>.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2600" dirty="0" err="1" smtClean="0">
                <a:latin typeface="Courier New" pitchFamily="49" charset="0"/>
              </a:rPr>
              <a:t>tmp</a:t>
            </a:r>
            <a:r>
              <a:rPr lang="ru-RU" sz="2600" dirty="0" smtClean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=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x(12)</a:t>
            </a:r>
          </a:p>
          <a:p>
            <a:r>
              <a:rPr lang="ru-RU" sz="2600" dirty="0">
                <a:latin typeface="Courier New" pitchFamily="49" charset="0"/>
              </a:rPr>
              <a:t>  </a:t>
            </a:r>
            <a:r>
              <a:rPr lang="en-US" sz="2600" dirty="0">
                <a:latin typeface="Courier New" pitchFamily="49" charset="0"/>
              </a:rPr>
              <a:t>x(12)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=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x(15)</a:t>
            </a:r>
          </a:p>
          <a:p>
            <a:r>
              <a:rPr lang="ru-RU" sz="2600" dirty="0">
                <a:latin typeface="Courier New" pitchFamily="49" charset="0"/>
              </a:rPr>
              <a:t>  </a:t>
            </a:r>
            <a:r>
              <a:rPr lang="en-US" sz="2600" dirty="0">
                <a:latin typeface="Courier New" pitchFamily="49" charset="0"/>
              </a:rPr>
              <a:t>x(15)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=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 err="1">
                <a:latin typeface="Courier New" pitchFamily="49" charset="0"/>
              </a:rPr>
              <a:t>tmp</a:t>
            </a:r>
            <a:endParaRPr lang="en-US" sz="2600" dirty="0">
              <a:latin typeface="Courier New" pitchFamily="49" charset="0"/>
            </a:endParaRPr>
          </a:p>
          <a:p>
            <a:pPr algn="l"/>
            <a:endParaRPr lang="en-US" sz="1600" b="0" dirty="0"/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Для перестановки двух частиц потребуется записать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21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(!) операции присваивания.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Text Box 2"/>
          <p:cNvSpPr txBox="1">
            <a:spLocks noChangeArrowheads="1"/>
          </p:cNvSpPr>
          <p:nvPr/>
        </p:nvSpPr>
        <p:spPr bwMode="auto">
          <a:xfrm>
            <a:off x="0" y="2725738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6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NewType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6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...</a:t>
            </a:r>
          </a:p>
          <a:p>
            <a:pPr lvl="6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contains</a:t>
            </a:r>
          </a:p>
          <a:p>
            <a:pPr lvl="6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final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:: finish</a:t>
            </a:r>
          </a:p>
          <a:p>
            <a:pPr lvl="6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end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NewType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55398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Завершающие процедуры</a:t>
            </a:r>
          </a:p>
        </p:txBody>
      </p:sp>
      <p:sp>
        <p:nvSpPr>
          <p:cNvPr id="553989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Оператор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final</a:t>
            </a:r>
            <a:r>
              <a:rPr lang="en-US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объявляет процедуры (деструкторы), которые выполняются при удалении ранее размещенных в памяти элементов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Text Box 2"/>
          <p:cNvSpPr txBox="1">
            <a:spLocks noChangeArrowheads="1"/>
          </p:cNvSpPr>
          <p:nvPr/>
        </p:nvSpPr>
        <p:spPr bwMode="auto">
          <a:xfrm>
            <a:off x="0" y="2276475"/>
            <a:ext cx="91440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module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 err="1">
                <a:latin typeface="Courier New" pitchFamily="49" charset="0"/>
              </a:rPr>
              <a:t>MyModule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latin typeface="Courier New" pitchFamily="49" charset="0"/>
              </a:rPr>
              <a:t>...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 err="1">
                <a:latin typeface="Courier New" pitchFamily="49" charset="0"/>
              </a:rPr>
              <a:t>NewType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>
                <a:latin typeface="Courier New" pitchFamily="49" charset="0"/>
              </a:rPr>
              <a:t>  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integer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           </a:t>
            </a:r>
            <a:r>
              <a:rPr lang="ru-RU" sz="2600" dirty="0">
                <a:latin typeface="Courier New" pitchFamily="49" charset="0"/>
              </a:rPr>
              <a:t>A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real</a:t>
            </a:r>
            <a:r>
              <a:rPr lang="ru-RU" sz="2600" dirty="0">
                <a:latin typeface="Courier New" pitchFamily="49" charset="0"/>
              </a:rPr>
              <a:t>,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private</a:t>
            </a:r>
            <a:r>
              <a:rPr lang="ru-RU" sz="2600" dirty="0">
                <a:latin typeface="Courier New" pitchFamily="49" charset="0"/>
              </a:rPr>
              <a:t>   :: B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integer</a:t>
            </a:r>
            <a:r>
              <a:rPr lang="en-US" sz="2600" dirty="0">
                <a:latin typeface="Courier New" pitchFamily="49" charset="0"/>
              </a:rPr>
              <a:t>           </a:t>
            </a:r>
            <a:r>
              <a:rPr lang="ru-RU" sz="2600" dirty="0">
                <a:latin typeface="Courier New" pitchFamily="49" charset="0"/>
              </a:rPr>
              <a:t> C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real</a:t>
            </a:r>
            <a:r>
              <a:rPr lang="ru-RU" sz="2600" dirty="0">
                <a:latin typeface="Courier New" pitchFamily="49" charset="0"/>
              </a:rPr>
              <a:t>,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private</a:t>
            </a:r>
            <a:r>
              <a:rPr lang="ru-RU" sz="2600" dirty="0">
                <a:latin typeface="Courier New" pitchFamily="49" charset="0"/>
              </a:rPr>
              <a:t>   :: D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end</a:t>
            </a:r>
            <a:r>
              <a:rPr lang="ru-RU" sz="2600" dirty="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 err="1">
                <a:latin typeface="Courier New" pitchFamily="49" charset="0"/>
              </a:rPr>
              <a:t>NewType</a:t>
            </a:r>
            <a:endParaRPr lang="en-US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latin typeface="Courier New" pitchFamily="49" charset="0"/>
              </a:rPr>
              <a:t>...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end</a:t>
            </a:r>
            <a:r>
              <a:rPr lang="ru-RU" sz="2600" dirty="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module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 err="1">
                <a:latin typeface="Courier New" pitchFamily="49" charset="0"/>
              </a:rPr>
              <a:t>MyModule</a:t>
            </a:r>
            <a:endParaRPr lang="en-US" sz="2600" dirty="0">
              <a:latin typeface="Courier New" pitchFamily="49" charset="0"/>
            </a:endParaRPr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Атрибут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private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38634" name="Text Box 10"/>
          <p:cNvSpPr txBox="1">
            <a:spLocks noChangeArrowheads="1"/>
          </p:cNvSpPr>
          <p:nvPr/>
        </p:nvSpPr>
        <p:spPr bwMode="auto">
          <a:xfrm>
            <a:off x="0" y="762000"/>
            <a:ext cx="9144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Используется для задания отдельных полей производных типов в модулях. Доступ к приватной части происходит при помощи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public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-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процедур.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42" name="Text Box 6"/>
          <p:cNvSpPr txBox="1">
            <a:spLocks noChangeArrowheads="1"/>
          </p:cNvSpPr>
          <p:nvPr/>
        </p:nvSpPr>
        <p:spPr bwMode="auto">
          <a:xfrm>
            <a:off x="0" y="776288"/>
            <a:ext cx="9143999" cy="590931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module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MyModule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:: B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SetParamB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subroutine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SetParamB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T,newvalue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T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newvalue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 0)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then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"Error in parameter B, must be &gt;=0"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T.B = 0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T.B =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newvalue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if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subroutine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module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6343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Атрибут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private</a:t>
            </a: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 </a:t>
            </a:r>
            <a:r>
              <a:rPr lang="ru-RU" sz="2800" b="0" dirty="0">
                <a:solidFill>
                  <a:schemeClr val="accent6"/>
                </a:solidFill>
                <a:latin typeface="Verdana" pitchFamily="34" charset="0"/>
              </a:rPr>
              <a:t>(Пример)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369331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prog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MyModule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allocatable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nw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nw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nw.A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1000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nw.B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= 4.5   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ошибка доступа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nw.SetParamB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(4.5)  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nw.SetParamB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(-9.4)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некорректные данные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965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Атрибут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private</a:t>
            </a: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 </a:t>
            </a:r>
            <a:r>
              <a:rPr lang="ru-RU" sz="2800" b="0" dirty="0">
                <a:solidFill>
                  <a:schemeClr val="accent6"/>
                </a:solidFill>
                <a:latin typeface="Verdana" pitchFamily="34" charset="0"/>
              </a:rPr>
              <a:t>(Пример)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Перегрузка операций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Набросок модуля арифметики длинных чисел.</a:t>
            </a:r>
          </a:p>
        </p:txBody>
      </p:sp>
      <p:sp>
        <p:nvSpPr>
          <p:cNvPr id="558086" name="Text Box 6"/>
          <p:cNvSpPr txBox="1">
            <a:spLocks noChangeArrowheads="1"/>
          </p:cNvSpPr>
          <p:nvPr/>
        </p:nvSpPr>
        <p:spPr bwMode="auto">
          <a:xfrm>
            <a:off x="0" y="1371600"/>
            <a:ext cx="9144000" cy="50783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module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long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LongNumbe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integer(1)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(length)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цифры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total      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количество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LongNumber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subroutine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asgn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n,val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присваивание 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операторы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subroutine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asgn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plus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(n1,n2)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операция сложение и другие 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операторы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function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plus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subroutine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PrintLong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(n)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вывод числа 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операторы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subroutine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PrintLong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 module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long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Набросок вызывающей программы</a:t>
            </a:r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0" y="1371600"/>
            <a:ext cx="9144000" cy="480131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prog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long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LongNumber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a, b, c, d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asgn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(a,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"2823892839283923837483485555555"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asgn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(b,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"92882746"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asgn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(c,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"2038493849300000"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!---- хотим найти выражение 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d = a*(b+c)+c*(a+b)+b</a:t>
            </a:r>
            <a:endParaRPr lang="pt-BR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d = plus(plus(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umn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a,plus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b,c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)),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umn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c,plus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))),b)</a:t>
            </a: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очень громоздкая запись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осложнение если будет много операций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PrintLong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(d)</a:t>
            </a: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910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Перегрузка операций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Перегрузка операций</a:t>
            </a:r>
          </a:p>
        </p:txBody>
      </p:sp>
      <p:sp>
        <p:nvSpPr>
          <p:cNvPr id="560134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Перегрузка операции присваивания</a:t>
            </a:r>
          </a:p>
          <a:p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interface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assignment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(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=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) 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module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procedure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asgn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rgbClr val="00B050"/>
                </a:solidFill>
                <a:latin typeface="Courier New" pitchFamily="49" charset="0"/>
              </a:rPr>
              <a:t>! имя процедуры</a:t>
            </a:r>
            <a:endParaRPr lang="en-US" sz="2600" dirty="0">
              <a:solidFill>
                <a:srgbClr val="00B050"/>
              </a:solidFill>
              <a:latin typeface="Courier New" pitchFamily="49" charset="0"/>
            </a:endParaRPr>
          </a:p>
          <a:p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end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interface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Перегрузка операции сложения, умножения и др.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interface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operator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(+)</a:t>
            </a:r>
          </a:p>
          <a:p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module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procedure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plus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rgbClr val="00B050"/>
                </a:solidFill>
                <a:latin typeface="Courier New" pitchFamily="49" charset="0"/>
              </a:rPr>
              <a:t>! имя процедуры</a:t>
            </a:r>
            <a:endParaRPr lang="en-US" sz="2600" dirty="0">
              <a:solidFill>
                <a:srgbClr val="00B050"/>
              </a:solidFill>
              <a:latin typeface="Courier New" pitchFamily="49" charset="0"/>
            </a:endParaRPr>
          </a:p>
          <a:p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end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interface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Замена имени процедуры на знак операции.</a:t>
            </a: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Перегрузка операций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0" y="908050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Унарная операция - функция с одним </a:t>
            </a: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входным параметром имеющего вид связи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IN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 </a:t>
            </a:r>
          </a:p>
          <a:p>
            <a:pPr algn="ctr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Двуместная операция - функция с двумя параметрами имеющими вид связи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IN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 </a:t>
            </a:r>
          </a:p>
          <a:p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Нельзя изменять тип встроенной операции. </a:t>
            </a: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(например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'</a:t>
            </a:r>
            <a:r>
              <a:rPr lang="ru-RU" sz="2600" dirty="0">
                <a:solidFill>
                  <a:srgbClr val="0070C0"/>
                </a:solidFill>
                <a:latin typeface="Verdana" pitchFamily="34" charset="0"/>
              </a:rPr>
              <a:t>*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'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оформить как унарную). </a:t>
            </a:r>
          </a:p>
          <a:p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Процедура, задающая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'</a:t>
            </a:r>
            <a:r>
              <a:rPr lang="ru-RU" sz="2600" dirty="0">
                <a:solidFill>
                  <a:srgbClr val="0070C0"/>
                </a:solidFill>
                <a:latin typeface="Verdana" pitchFamily="34" charset="0"/>
              </a:rPr>
              <a:t>=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'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должна быть подпрограммой с двумя параметрами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 algn="ctr"/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1-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й вид связи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OUT</a:t>
            </a:r>
            <a:r>
              <a:rPr lang="ru-RU" sz="260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или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INOUT</a:t>
            </a:r>
            <a:r>
              <a:rPr lang="ru-RU" sz="260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(левая часть),</a:t>
            </a: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2-й параметр 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IN</a:t>
            </a:r>
            <a:r>
              <a:rPr lang="ru-RU" sz="260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(правая часть).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Задаваемые операции</a:t>
            </a:r>
          </a:p>
        </p:txBody>
      </p:sp>
      <p:sp>
        <p:nvSpPr>
          <p:cNvPr id="563203" name="Text Box 3"/>
          <p:cNvSpPr txBox="1">
            <a:spLocks noChangeArrowheads="1"/>
          </p:cNvSpPr>
          <p:nvPr/>
        </p:nvSpPr>
        <p:spPr bwMode="auto">
          <a:xfrm>
            <a:off x="0" y="908050"/>
            <a:ext cx="91440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defTabSz="938213"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Вводятся аналогично </a:t>
            </a: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унарным и двуместным операциям. </a:t>
            </a:r>
          </a:p>
          <a:p>
            <a:pPr algn="ctr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Имя операции задаётся по общим правилам. </a:t>
            </a:r>
          </a:p>
          <a:p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 выражениях операция ограничивается точками.</a:t>
            </a: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interface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operator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(.PLUS.)</a:t>
            </a:r>
          </a:p>
          <a:p>
            <a:pPr lvl="4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module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procedure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plus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end</a:t>
            </a:r>
            <a:r>
              <a:rPr lang="ru-RU" sz="26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70C0"/>
                </a:solidFill>
                <a:latin typeface="Courier New" pitchFamily="49" charset="0"/>
              </a:rPr>
              <a:t>interface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  <a:p>
            <a:pPr lvl="4"/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  <a:p>
            <a:pPr lvl="4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...</a:t>
            </a:r>
          </a:p>
          <a:p>
            <a:pPr lvl="4"/>
            <a:endParaRPr lang="ru-RU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SUMMA = A.PLUS.B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Приоритет операций</a:t>
            </a:r>
          </a:p>
        </p:txBody>
      </p:sp>
      <p:sp>
        <p:nvSpPr>
          <p:cNvPr id="562179" name="Text Box 3"/>
          <p:cNvSpPr txBox="1">
            <a:spLocks noChangeArrowheads="1"/>
          </p:cNvSpPr>
          <p:nvPr/>
        </p:nvSpPr>
        <p:spPr bwMode="auto">
          <a:xfrm>
            <a:off x="0" y="908050"/>
            <a:ext cx="91440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3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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унарная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перегруженная или </a:t>
            </a:r>
          </a:p>
          <a:p>
            <a:pPr lvl="3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задаваемая операция</a:t>
            </a:r>
          </a:p>
          <a:p>
            <a:pPr lvl="3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3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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арифметические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операции</a:t>
            </a:r>
          </a:p>
          <a:p>
            <a:pPr lvl="3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3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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символьная операция конкатенация</a:t>
            </a:r>
          </a:p>
          <a:p>
            <a:pPr lvl="3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3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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операции отношения</a:t>
            </a:r>
          </a:p>
          <a:p>
            <a:pPr lvl="3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3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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логические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операции</a:t>
            </a:r>
          </a:p>
          <a:p>
            <a:pPr lvl="3"/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lvl="3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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задаваемая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или перегруженная </a:t>
            </a:r>
          </a:p>
          <a:p>
            <a:pPr lvl="3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   бинарная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операция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Производные типы, зачем ?</a:t>
            </a:r>
          </a:p>
        </p:txBody>
      </p:sp>
      <p:sp>
        <p:nvSpPr>
          <p:cNvPr id="532484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</a:rPr>
              <a:t>Лучше объединить типы под одним "общим 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</a:rPr>
              <a:t>типом“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32485" name="Text Box 5"/>
          <p:cNvSpPr txBox="1">
            <a:spLocks noChangeArrowheads="1"/>
          </p:cNvSpPr>
          <p:nvPr/>
        </p:nvSpPr>
        <p:spPr bwMode="auto">
          <a:xfrm>
            <a:off x="457200" y="1066800"/>
            <a:ext cx="7162800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type </a:t>
            </a:r>
            <a:r>
              <a:rPr lang="en-US" sz="2600" dirty="0">
                <a:latin typeface="Courier New" pitchFamily="49" charset="0"/>
              </a:rPr>
              <a:t>particle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  real </a:t>
            </a:r>
            <a:r>
              <a:rPr lang="en-US" sz="2600" dirty="0">
                <a:latin typeface="Courier New" pitchFamily="49" charset="0"/>
              </a:rPr>
              <a:t>x           </a:t>
            </a:r>
            <a:r>
              <a:rPr lang="en-US" sz="2600" dirty="0">
                <a:solidFill>
                  <a:srgbClr val="006600"/>
                </a:solidFill>
                <a:latin typeface="Courier New" pitchFamily="49" charset="0"/>
              </a:rPr>
              <a:t>!</a:t>
            </a:r>
            <a:r>
              <a:rPr lang="ru-RU" sz="2600" dirty="0">
                <a:solidFill>
                  <a:srgbClr val="006600"/>
                </a:solidFill>
                <a:latin typeface="Courier New" pitchFamily="49" charset="0"/>
              </a:rPr>
              <a:t> координаты</a:t>
            </a:r>
            <a:r>
              <a:rPr lang="en-US" sz="2600" dirty="0">
                <a:latin typeface="Courier New" pitchFamily="49" charset="0"/>
              </a:rPr>
              <a:t> 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  real </a:t>
            </a:r>
            <a:r>
              <a:rPr lang="en-US" sz="2600" dirty="0">
                <a:latin typeface="Courier New" pitchFamily="49" charset="0"/>
              </a:rPr>
              <a:t>y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  real </a:t>
            </a:r>
            <a:r>
              <a:rPr lang="en-US" sz="2600" dirty="0">
                <a:latin typeface="Courier New" pitchFamily="49" charset="0"/>
              </a:rPr>
              <a:t>z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  logical </a:t>
            </a:r>
            <a:r>
              <a:rPr lang="en-US" sz="2600" dirty="0">
                <a:latin typeface="Courier New" pitchFamily="49" charset="0"/>
              </a:rPr>
              <a:t>status</a:t>
            </a:r>
            <a:r>
              <a:rPr lang="ru-RU" sz="2600" dirty="0">
                <a:latin typeface="Courier New" pitchFamily="49" charset="0"/>
              </a:rPr>
              <a:t>   </a:t>
            </a:r>
            <a:endParaRPr lang="en-US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  real </a:t>
            </a:r>
            <a:r>
              <a:rPr lang="en-US" sz="2600" dirty="0">
                <a:latin typeface="Courier New" pitchFamily="49" charset="0"/>
              </a:rPr>
              <a:t>temperature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>
                <a:solidFill>
                  <a:srgbClr val="006600"/>
                </a:solidFill>
                <a:latin typeface="Courier New" pitchFamily="49" charset="0"/>
              </a:rPr>
              <a:t>! физические</a:t>
            </a: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  real </a:t>
            </a:r>
            <a:r>
              <a:rPr lang="en-US" sz="2600" dirty="0">
                <a:latin typeface="Courier New" pitchFamily="49" charset="0"/>
              </a:rPr>
              <a:t>pressure</a:t>
            </a:r>
            <a:r>
              <a:rPr lang="ru-RU" sz="2600" dirty="0">
                <a:latin typeface="Courier New" pitchFamily="49" charset="0"/>
              </a:rPr>
              <a:t>    </a:t>
            </a:r>
            <a:r>
              <a:rPr lang="ru-RU" sz="2600" dirty="0">
                <a:solidFill>
                  <a:srgbClr val="006600"/>
                </a:solidFill>
                <a:latin typeface="Courier New" pitchFamily="49" charset="0"/>
              </a:rPr>
              <a:t>! параметры</a:t>
            </a:r>
            <a:endParaRPr lang="en-US" sz="2600" dirty="0">
              <a:solidFill>
                <a:srgbClr val="006600"/>
              </a:solidFill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integer </a:t>
            </a:r>
            <a:r>
              <a:rPr lang="en-US" sz="2600" dirty="0">
                <a:latin typeface="Courier New" pitchFamily="49" charset="0"/>
              </a:rPr>
              <a:t>color</a:t>
            </a:r>
            <a:r>
              <a:rPr lang="ru-RU" sz="2600" dirty="0">
                <a:latin typeface="Courier New" pitchFamily="49" charset="0"/>
              </a:rPr>
              <a:t>   </a:t>
            </a:r>
            <a:r>
              <a:rPr lang="en-US" sz="2600" dirty="0">
                <a:latin typeface="Courier New" pitchFamily="49" charset="0"/>
              </a:rPr>
              <a:t>  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>
                <a:solidFill>
                  <a:srgbClr val="006600"/>
                </a:solidFill>
                <a:latin typeface="Courier New" pitchFamily="49" charset="0"/>
              </a:rPr>
              <a:t>! цвет</a:t>
            </a:r>
            <a:endParaRPr lang="en-US" sz="2600" dirty="0">
              <a:solidFill>
                <a:srgbClr val="006600"/>
              </a:solidFill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end type</a:t>
            </a:r>
            <a:r>
              <a:rPr lang="en-US" sz="2600" dirty="0">
                <a:latin typeface="Courier New" pitchFamily="49" charset="0"/>
              </a:rPr>
              <a:t> particle</a:t>
            </a:r>
            <a:endParaRPr lang="ru-RU" sz="2600" dirty="0">
              <a:latin typeface="Courier New" pitchFamily="49" charset="0"/>
            </a:endParaRPr>
          </a:p>
          <a:p>
            <a:pPr algn="l"/>
            <a:endParaRPr lang="en-US" sz="1000" dirty="0" smtClean="0">
              <a:solidFill>
                <a:srgbClr val="0033CC"/>
              </a:solidFill>
              <a:latin typeface="Courier New" pitchFamily="49" charset="0"/>
            </a:endParaRPr>
          </a:p>
          <a:p>
            <a:pPr algn="l"/>
            <a:r>
              <a:rPr lang="en-US" sz="2600" dirty="0" smtClean="0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en-US" sz="2600" dirty="0" smtClean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(particle) M(N), </a:t>
            </a:r>
            <a:r>
              <a:rPr lang="en-US" sz="2600" dirty="0" err="1">
                <a:latin typeface="Courier New" pitchFamily="49" charset="0"/>
              </a:rPr>
              <a:t>tmp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>
                <a:latin typeface="Courier New" pitchFamily="49" charset="0"/>
              </a:rPr>
              <a:t>...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  </a:t>
            </a:r>
            <a:r>
              <a:rPr lang="en-US" sz="2600" dirty="0" err="1">
                <a:latin typeface="Courier New" pitchFamily="49" charset="0"/>
              </a:rPr>
              <a:t>tmp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=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M(12) </a:t>
            </a:r>
            <a:r>
              <a:rPr lang="en-US" sz="2600" dirty="0" smtClean="0">
                <a:solidFill>
                  <a:srgbClr val="006600"/>
                </a:solidFill>
                <a:latin typeface="Courier New" pitchFamily="49" charset="0"/>
              </a:rPr>
              <a:t>! </a:t>
            </a:r>
            <a:r>
              <a:rPr lang="en-US" sz="2600" dirty="0">
                <a:solidFill>
                  <a:srgbClr val="006600"/>
                </a:solidFill>
                <a:latin typeface="Courier New" pitchFamily="49" charset="0"/>
              </a:rPr>
              <a:t>3 </a:t>
            </a:r>
            <a:r>
              <a:rPr lang="ru-RU" sz="2600" dirty="0">
                <a:solidFill>
                  <a:srgbClr val="006600"/>
                </a:solidFill>
                <a:latin typeface="Courier New" pitchFamily="49" charset="0"/>
              </a:rPr>
              <a:t>присваивания</a:t>
            </a:r>
            <a:endParaRPr lang="en-US" sz="2600" dirty="0">
              <a:solidFill>
                <a:srgbClr val="006600"/>
              </a:solidFill>
              <a:latin typeface="Courier New" pitchFamily="49" charset="0"/>
            </a:endParaRPr>
          </a:p>
          <a:p>
            <a:pPr algn="l"/>
            <a:r>
              <a:rPr lang="ru-RU" sz="2600" dirty="0">
                <a:latin typeface="Courier New" pitchFamily="49" charset="0"/>
              </a:rPr>
              <a:t>  </a:t>
            </a:r>
            <a:r>
              <a:rPr lang="en-US" sz="2600" dirty="0">
                <a:latin typeface="Courier New" pitchFamily="49" charset="0"/>
              </a:rPr>
              <a:t>M(12)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=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M(15)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</a:t>
            </a:r>
            <a:r>
              <a:rPr lang="en-US" sz="2600" dirty="0">
                <a:latin typeface="Courier New" pitchFamily="49" charset="0"/>
              </a:rPr>
              <a:t>M(15)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=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 err="1">
                <a:latin typeface="Courier New" pitchFamily="49" charset="0"/>
              </a:rPr>
              <a:t>tmp</a:t>
            </a:r>
            <a:endParaRPr lang="ru-RU" sz="2600" dirty="0">
              <a:latin typeface="Courier New" pitchFamily="49" charset="0"/>
            </a:endParaRPr>
          </a:p>
        </p:txBody>
      </p:sp>
      <p:sp>
        <p:nvSpPr>
          <p:cNvPr id="532486" name="AutoShape 6"/>
          <p:cNvSpPr>
            <a:spLocks/>
          </p:cNvSpPr>
          <p:nvPr/>
        </p:nvSpPr>
        <p:spPr bwMode="auto">
          <a:xfrm>
            <a:off x="7010400" y="1524000"/>
            <a:ext cx="304800" cy="2590800"/>
          </a:xfrm>
          <a:prstGeom prst="rightBrace">
            <a:avLst>
              <a:gd name="adj1" fmla="val 70833"/>
              <a:gd name="adj2" fmla="val 50000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487" name="Text Box 7"/>
          <p:cNvSpPr txBox="1">
            <a:spLocks noChangeArrowheads="1"/>
          </p:cNvSpPr>
          <p:nvPr/>
        </p:nvSpPr>
        <p:spPr bwMode="auto">
          <a:xfrm>
            <a:off x="7391400" y="25701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>
                <a:solidFill>
                  <a:srgbClr val="0033CC"/>
                </a:solidFill>
              </a:rPr>
              <a:t>поля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sym typeface="Wingdings" pitchFamily="2" charset="2"/>
              </a:rPr>
              <a:t>Создать модуль для работы с длинными числами. Реализовать операции присваивания, сложения и вывода длинных целых чисел.</a:t>
            </a: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* </a:t>
            </a: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З а д а н и е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 *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6"/>
                </a:solidFill>
                <a:latin typeface="Verdana" pitchFamily="34" charset="0"/>
              </a:rPr>
              <a:t>Оператор </a:t>
            </a:r>
            <a:r>
              <a:rPr lang="en-US">
                <a:solidFill>
                  <a:schemeClr val="accent6"/>
                </a:solidFill>
                <a:latin typeface="Verdana" pitchFamily="34" charset="0"/>
              </a:rPr>
              <a:t>type</a:t>
            </a:r>
            <a:endParaRPr lang="ru-RU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41699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Объявляет новый тип данных,</a:t>
            </a: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группируя под одним именем существующие типы.</a:t>
            </a:r>
          </a:p>
        </p:txBody>
      </p:sp>
      <p:sp>
        <p:nvSpPr>
          <p:cNvPr id="541700" name="Text Box 4"/>
          <p:cNvSpPr txBox="1">
            <a:spLocks noChangeArrowheads="1"/>
          </p:cNvSpPr>
          <p:nvPr/>
        </p:nvSpPr>
        <p:spPr bwMode="auto">
          <a:xfrm>
            <a:off x="0" y="2216150"/>
            <a:ext cx="91440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4" algn="l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имя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 algn="l"/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 algn="l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типы данных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</a:p>
          <a:p>
            <a:pPr lvl="4" algn="l"/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 algn="l"/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contains </a:t>
            </a:r>
          </a:p>
          <a:p>
            <a:pPr lvl="4" algn="l"/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 algn="l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 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процедуры привязанные к типу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 algn="l"/>
            <a:endParaRPr lang="en-US" sz="26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lvl="4" algn="l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end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type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имя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9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Операция " </a:t>
            </a:r>
            <a:r>
              <a:rPr lang="ru-RU" sz="2800" dirty="0">
                <a:solidFill>
                  <a:srgbClr val="0070C0"/>
                </a:solidFill>
                <a:latin typeface="Verdana" pitchFamily="34" charset="0"/>
              </a:rPr>
              <a:t>.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"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или " </a:t>
            </a:r>
            <a:r>
              <a:rPr lang="ru-RU" sz="2400" dirty="0">
                <a:solidFill>
                  <a:srgbClr val="0070C0"/>
                </a:solidFill>
                <a:latin typeface="Verdana" pitchFamily="34" charset="0"/>
              </a:rPr>
              <a:t>%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".</a:t>
            </a:r>
          </a:p>
        </p:txBody>
      </p:sp>
      <p:sp>
        <p:nvSpPr>
          <p:cNvPr id="52122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Доступ к полям</a:t>
            </a:r>
          </a:p>
        </p:txBody>
      </p:sp>
      <p:sp>
        <p:nvSpPr>
          <p:cNvPr id="521223" name="Text Box 7"/>
          <p:cNvSpPr txBox="1">
            <a:spLocks noChangeArrowheads="1"/>
          </p:cNvSpPr>
          <p:nvPr/>
        </p:nvSpPr>
        <p:spPr bwMode="auto">
          <a:xfrm>
            <a:off x="0" y="5562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Задание начальных значений для каждого поля </a:t>
            </a: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лучше с использованием конструктора.</a:t>
            </a:r>
          </a:p>
        </p:txBody>
      </p:sp>
      <p:sp>
        <p:nvSpPr>
          <p:cNvPr id="521224" name="Text Box 8"/>
          <p:cNvSpPr txBox="1">
            <a:spLocks noChangeArrowheads="1"/>
          </p:cNvSpPr>
          <p:nvPr/>
        </p:nvSpPr>
        <p:spPr bwMode="auto">
          <a:xfrm>
            <a:off x="0" y="1447800"/>
            <a:ext cx="9144000" cy="397031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prog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B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C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logical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D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PS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PS.A = 35;  PS.B = 3.14; PS.C =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'E'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 PS.D = .FALSE.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PS%A = 25;  PS%B = 5.67; PS%C =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'Q'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 PS%D = .TRUE.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Конструктор производного типа</a:t>
            </a:r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50783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prog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A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B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C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logical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D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:: PS0 =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(1, 0.32,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'Z'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.FALSE.)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PS1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allocatable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PS2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PS1 = 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(5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3.5,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'Q'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.TRUE.)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allocate</a:t>
            </a:r>
            <a:r>
              <a:rPr lang="en-US" sz="18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(PS2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   PS2 = </a:t>
            </a:r>
            <a:r>
              <a:rPr lang="en-US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(8, 1.2, 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.TRUE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.)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! ИЛИ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allocate(PS2, source = </a:t>
            </a:r>
            <a:r>
              <a:rPr lang="en-US" sz="1800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(8, 1.2, 'F', .TRUE.))</a:t>
            </a:r>
          </a:p>
          <a:p>
            <a:pPr algn="just"/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ru-RU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(*,*) PS2 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вывод значений всех полей</a:t>
            </a:r>
            <a:endParaRPr lang="ru-RU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2725" name="AutoShape 5"/>
          <p:cNvSpPr>
            <a:spLocks/>
          </p:cNvSpPr>
          <p:nvPr/>
        </p:nvSpPr>
        <p:spPr bwMode="auto">
          <a:xfrm rot="16200000" flipV="1">
            <a:off x="5524500" y="1714500"/>
            <a:ext cx="228600" cy="39624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26" name="Text Box 6"/>
          <p:cNvSpPr txBox="1">
            <a:spLocks noChangeArrowheads="1"/>
          </p:cNvSpPr>
          <p:nvPr/>
        </p:nvSpPr>
        <p:spPr bwMode="auto">
          <a:xfrm>
            <a:off x="4397375" y="30480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>
                <a:solidFill>
                  <a:srgbClr val="FF0000"/>
                </a:solidFill>
                <a:latin typeface="Verdana" pitchFamily="34" charset="0"/>
              </a:rPr>
              <a:t>конструктор</a:t>
            </a:r>
          </a:p>
        </p:txBody>
      </p:sp>
      <p:sp>
        <p:nvSpPr>
          <p:cNvPr id="542727" name="Text Box 7"/>
          <p:cNvSpPr txBox="1">
            <a:spLocks noChangeArrowheads="1"/>
          </p:cNvSpPr>
          <p:nvPr/>
        </p:nvSpPr>
        <p:spPr bwMode="auto">
          <a:xfrm>
            <a:off x="0" y="7778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Конструктор – функция с именем производного типа. </a:t>
            </a:r>
          </a:p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Параметры функции - поля производного типа.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Иерархия типов</a:t>
            </a: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1295400" y="685800"/>
            <a:ext cx="7162800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en-US" sz="2600" dirty="0">
                <a:latin typeface="Courier New" pitchFamily="49" charset="0"/>
              </a:rPr>
              <a:t> person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character</a:t>
            </a:r>
            <a:r>
              <a:rPr lang="en-US" sz="2600" dirty="0">
                <a:latin typeface="Courier New" pitchFamily="49" charset="0"/>
              </a:rPr>
              <a:t>(128) </a:t>
            </a:r>
            <a:r>
              <a:rPr lang="en-US" sz="2600" dirty="0" err="1">
                <a:latin typeface="Courier New" pitchFamily="49" charset="0"/>
              </a:rPr>
              <a:t>fio</a:t>
            </a:r>
            <a:endParaRPr lang="en-US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integer</a:t>
            </a:r>
            <a:r>
              <a:rPr lang="en-US" sz="2600" dirty="0">
                <a:latin typeface="Courier New" pitchFamily="49" charset="0"/>
              </a:rPr>
              <a:t>        age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end type</a:t>
            </a:r>
            <a:r>
              <a:rPr lang="en-US" sz="2600" dirty="0">
                <a:latin typeface="Courier New" pitchFamily="49" charset="0"/>
              </a:rPr>
              <a:t> person</a:t>
            </a:r>
          </a:p>
          <a:p>
            <a:pPr algn="l"/>
            <a:endParaRPr lang="en-US" sz="1000" dirty="0"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en-US" sz="2600" dirty="0">
                <a:latin typeface="Courier New" pitchFamily="49" charset="0"/>
              </a:rPr>
              <a:t> firm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en-US" sz="2600" dirty="0">
                <a:latin typeface="Courier New" pitchFamily="49" charset="0"/>
              </a:rPr>
              <a:t> (person)  people(1000)</a:t>
            </a:r>
          </a:p>
          <a:p>
            <a:pPr algn="l"/>
            <a:r>
              <a:rPr lang="en-US" sz="2600" dirty="0"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character</a:t>
            </a:r>
            <a:r>
              <a:rPr lang="en-US" sz="2600" dirty="0">
                <a:latin typeface="Courier New" pitchFamily="49" charset="0"/>
              </a:rPr>
              <a:t>(128) name</a:t>
            </a:r>
          </a:p>
          <a:p>
            <a:pPr algn="l"/>
            <a:r>
              <a:rPr lang="en-US" sz="2600" dirty="0">
                <a:latin typeface="Courier New" pitchFamily="49" charset="0"/>
              </a:rPr>
              <a:t>  </a:t>
            </a:r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integer</a:t>
            </a:r>
            <a:r>
              <a:rPr lang="en-US" sz="2600" dirty="0">
                <a:latin typeface="Courier New" pitchFamily="49" charset="0"/>
              </a:rPr>
              <a:t>        money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end type</a:t>
            </a:r>
            <a:r>
              <a:rPr lang="en-US" sz="2600" dirty="0">
                <a:latin typeface="Courier New" pitchFamily="49" charset="0"/>
              </a:rPr>
              <a:t> firm</a:t>
            </a:r>
            <a:endParaRPr lang="ru-RU" sz="2600" dirty="0">
              <a:latin typeface="Courier New" pitchFamily="49" charset="0"/>
            </a:endParaRPr>
          </a:p>
          <a:p>
            <a:pPr algn="l"/>
            <a:endParaRPr lang="ru-RU" sz="1000" dirty="0">
              <a:latin typeface="Courier New" pitchFamily="49" charset="0"/>
            </a:endParaRPr>
          </a:p>
          <a:p>
            <a:pPr algn="l"/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en-US" sz="2600" dirty="0">
                <a:latin typeface="Courier New" pitchFamily="49" charset="0"/>
              </a:rPr>
              <a:t> (firm) FM</a:t>
            </a:r>
          </a:p>
          <a:p>
            <a:pPr algn="l"/>
            <a:endParaRPr lang="en-US" sz="1000" dirty="0">
              <a:latin typeface="Courier New" pitchFamily="49" charset="0"/>
            </a:endParaRPr>
          </a:p>
          <a:p>
            <a:pPr algn="l"/>
            <a:r>
              <a:rPr lang="en-US" sz="2600" dirty="0" err="1">
                <a:latin typeface="Courier New" pitchFamily="49" charset="0"/>
              </a:rPr>
              <a:t>FM.money</a:t>
            </a:r>
            <a:r>
              <a:rPr lang="en-US" sz="2600" dirty="0">
                <a:latin typeface="Courier New" pitchFamily="49" charset="0"/>
              </a:rPr>
              <a:t> = 100000 </a:t>
            </a:r>
            <a:r>
              <a:rPr lang="en-US" sz="2600" dirty="0">
                <a:solidFill>
                  <a:srgbClr val="33CC33"/>
                </a:solidFill>
                <a:latin typeface="Courier New" pitchFamily="49" charset="0"/>
              </a:rPr>
              <a:t>! </a:t>
            </a:r>
            <a:r>
              <a:rPr lang="ru-RU" sz="2600" dirty="0">
                <a:solidFill>
                  <a:srgbClr val="33CC33"/>
                </a:solidFill>
                <a:latin typeface="Courier New" pitchFamily="49" charset="0"/>
              </a:rPr>
              <a:t>доступ к полям</a:t>
            </a:r>
            <a:endParaRPr lang="en-US" sz="2600" dirty="0">
              <a:solidFill>
                <a:srgbClr val="33CC33"/>
              </a:solidFill>
              <a:latin typeface="Courier New" pitchFamily="49" charset="0"/>
            </a:endParaRPr>
          </a:p>
          <a:p>
            <a:pPr algn="l"/>
            <a:r>
              <a:rPr lang="en-US" sz="2600" dirty="0">
                <a:latin typeface="Courier New" pitchFamily="49" charset="0"/>
              </a:rPr>
              <a:t>FM.name = 'Siberia'</a:t>
            </a:r>
          </a:p>
          <a:p>
            <a:pPr algn="l"/>
            <a:r>
              <a:rPr lang="en-US" sz="2600" dirty="0" err="1">
                <a:latin typeface="Courier New" pitchFamily="49" charset="0"/>
              </a:rPr>
              <a:t>FM.people</a:t>
            </a:r>
            <a:r>
              <a:rPr lang="en-US" sz="2600" dirty="0">
                <a:latin typeface="Courier New" pitchFamily="49" charset="0"/>
              </a:rPr>
              <a:t>(1).</a:t>
            </a:r>
            <a:r>
              <a:rPr lang="en-US" sz="2600" dirty="0" err="1">
                <a:latin typeface="Courier New" pitchFamily="49" charset="0"/>
              </a:rPr>
              <a:t>fio</a:t>
            </a:r>
            <a:r>
              <a:rPr lang="en-US" sz="2600" dirty="0">
                <a:latin typeface="Courier New" pitchFamily="49" charset="0"/>
              </a:rPr>
              <a:t> = '</a:t>
            </a:r>
            <a:r>
              <a:rPr lang="en-US" sz="2600" dirty="0" err="1">
                <a:latin typeface="Courier New" pitchFamily="49" charset="0"/>
              </a:rPr>
              <a:t>Ivanov</a:t>
            </a:r>
            <a:r>
              <a:rPr lang="en-US" sz="2600" dirty="0">
                <a:latin typeface="Courier New" pitchFamily="49" charset="0"/>
              </a:rPr>
              <a:t> S.K.'</a:t>
            </a:r>
          </a:p>
          <a:p>
            <a:pPr algn="l"/>
            <a:r>
              <a:rPr lang="en-US" sz="2600" dirty="0" err="1">
                <a:latin typeface="Courier New" pitchFamily="49" charset="0"/>
              </a:rPr>
              <a:t>FM.people</a:t>
            </a:r>
            <a:r>
              <a:rPr lang="en-US" sz="2600" dirty="0">
                <a:latin typeface="Courier New" pitchFamily="49" charset="0"/>
              </a:rPr>
              <a:t>(1).age = 35</a:t>
            </a:r>
          </a:p>
        </p:txBody>
      </p:sp>
      <p:sp>
        <p:nvSpPr>
          <p:cNvPr id="518150" name="AutoShape 6"/>
          <p:cNvSpPr>
            <a:spLocks/>
          </p:cNvSpPr>
          <p:nvPr/>
        </p:nvSpPr>
        <p:spPr bwMode="auto">
          <a:xfrm>
            <a:off x="5410200" y="990600"/>
            <a:ext cx="152400" cy="1219200"/>
          </a:xfrm>
          <a:prstGeom prst="rightBracket">
            <a:avLst>
              <a:gd name="adj" fmla="val 6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8153" name="AutoShape 9"/>
          <p:cNvSpPr>
            <a:spLocks/>
          </p:cNvSpPr>
          <p:nvPr/>
        </p:nvSpPr>
        <p:spPr bwMode="auto">
          <a:xfrm>
            <a:off x="7086600" y="2819400"/>
            <a:ext cx="76200" cy="457200"/>
          </a:xfrm>
          <a:prstGeom prst="rightBracke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8154" name="AutoShape 10"/>
          <p:cNvSpPr>
            <a:spLocks/>
          </p:cNvSpPr>
          <p:nvPr/>
        </p:nvSpPr>
        <p:spPr bwMode="auto">
          <a:xfrm>
            <a:off x="7239000" y="2743200"/>
            <a:ext cx="152400" cy="1371600"/>
          </a:xfrm>
          <a:prstGeom prst="rightBracket">
            <a:avLst>
              <a:gd name="adj" fmla="val 75000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9" name="Text Box 13"/>
          <p:cNvSpPr txBox="1">
            <a:spLocks noChangeArrowheads="1"/>
          </p:cNvSpPr>
          <p:nvPr/>
        </p:nvSpPr>
        <p:spPr bwMode="auto">
          <a:xfrm>
            <a:off x="0" y="1411843"/>
            <a:ext cx="91440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PARENT</a:t>
            </a:r>
            <a:r>
              <a:rPr lang="ru-RU" sz="2600" dirty="0">
                <a:latin typeface="Courier New" pitchFamily="49" charset="0"/>
              </a:rPr>
              <a:t>   </a:t>
            </a:r>
            <a:r>
              <a:rPr lang="ru-RU" sz="2600" dirty="0">
                <a:solidFill>
                  <a:srgbClr val="33CC33"/>
                </a:solidFill>
                <a:latin typeface="Courier New" pitchFamily="49" charset="0"/>
              </a:rPr>
              <a:t>! родитель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integer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A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real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B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end</a:t>
            </a:r>
            <a:r>
              <a:rPr lang="ru-RU" sz="2600" dirty="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PARENT</a:t>
            </a:r>
            <a:endParaRPr lang="ru-RU" sz="2600" dirty="0">
              <a:latin typeface="Courier New" pitchFamily="49" charset="0"/>
            </a:endParaRPr>
          </a:p>
          <a:p>
            <a:pPr algn="l"/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ru-RU" sz="2600" dirty="0">
                <a:latin typeface="Courier New" pitchFamily="49" charset="0"/>
              </a:rPr>
              <a:t>,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extends</a:t>
            </a:r>
            <a:r>
              <a:rPr lang="en-US" sz="2600" dirty="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ru-RU" sz="2600" dirty="0">
                <a:latin typeface="Courier New" pitchFamily="49" charset="0"/>
              </a:rPr>
              <a:t>(</a:t>
            </a:r>
            <a:r>
              <a:rPr lang="en-US" sz="2600" dirty="0">
                <a:latin typeface="Courier New" pitchFamily="49" charset="0"/>
              </a:rPr>
              <a:t>PARENT</a:t>
            </a:r>
            <a:r>
              <a:rPr lang="ru-RU" sz="2600" dirty="0">
                <a:latin typeface="Courier New" pitchFamily="49" charset="0"/>
              </a:rPr>
              <a:t>) :: </a:t>
            </a:r>
            <a:r>
              <a:rPr lang="en-US" sz="2600" dirty="0">
                <a:latin typeface="Courier New" pitchFamily="49" charset="0"/>
              </a:rPr>
              <a:t>CHILD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ru-RU" sz="2600" dirty="0">
                <a:solidFill>
                  <a:srgbClr val="33CC33"/>
                </a:solidFill>
                <a:latin typeface="Courier New" pitchFamily="49" charset="0"/>
              </a:rPr>
              <a:t>! потомок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 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character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C</a:t>
            </a:r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end</a:t>
            </a:r>
            <a:r>
              <a:rPr lang="ru-RU" sz="2600" dirty="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ru-RU" sz="2600" dirty="0">
                <a:latin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</a:rPr>
              <a:t>CHILD</a:t>
            </a:r>
            <a:endParaRPr lang="ru-RU" sz="2600" dirty="0">
              <a:latin typeface="Courier New" pitchFamily="49" charset="0"/>
            </a:endParaRPr>
          </a:p>
          <a:p>
            <a:pPr algn="l"/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 err="1">
                <a:solidFill>
                  <a:srgbClr val="0033CC"/>
                </a:solidFill>
                <a:latin typeface="Courier New" pitchFamily="49" charset="0"/>
              </a:rPr>
              <a:t>type</a:t>
            </a:r>
            <a:r>
              <a:rPr lang="ru-RU" sz="2600" dirty="0">
                <a:latin typeface="Courier New" pitchFamily="49" charset="0"/>
              </a:rPr>
              <a:t> (</a:t>
            </a:r>
            <a:r>
              <a:rPr lang="en-US" sz="2600" dirty="0">
                <a:latin typeface="Courier New" pitchFamily="49" charset="0"/>
              </a:rPr>
              <a:t>CHILD</a:t>
            </a:r>
            <a:r>
              <a:rPr lang="ru-RU" sz="2600" dirty="0">
                <a:latin typeface="Courier New" pitchFamily="49" charset="0"/>
              </a:rPr>
              <a:t>) pas1, pas2</a:t>
            </a:r>
          </a:p>
          <a:p>
            <a:pPr algn="l"/>
            <a:endParaRPr lang="ru-RU" sz="2600" dirty="0">
              <a:latin typeface="Courier New" pitchFamily="49" charset="0"/>
            </a:endParaRPr>
          </a:p>
          <a:p>
            <a:pPr algn="l"/>
            <a:r>
              <a:rPr lang="ru-RU" sz="2600" dirty="0">
                <a:latin typeface="Courier New" pitchFamily="49" charset="0"/>
              </a:rPr>
              <a:t>pas1 = </a:t>
            </a:r>
            <a:r>
              <a:rPr lang="en-US" sz="2600" dirty="0">
                <a:latin typeface="Courier New" pitchFamily="49" charset="0"/>
              </a:rPr>
              <a:t>CHILD</a:t>
            </a:r>
            <a:r>
              <a:rPr lang="ru-RU" sz="2600" dirty="0">
                <a:latin typeface="Courier New" pitchFamily="49" charset="0"/>
              </a:rPr>
              <a:t>(</a:t>
            </a:r>
            <a:r>
              <a:rPr lang="en-US" sz="2600" dirty="0">
                <a:latin typeface="Courier New" pitchFamily="49" charset="0"/>
              </a:rPr>
              <a:t>PARENT</a:t>
            </a:r>
            <a:r>
              <a:rPr lang="ru-RU" sz="2600" dirty="0">
                <a:latin typeface="Courier New" pitchFamily="49" charset="0"/>
              </a:rPr>
              <a:t>(1,2.0),'A')</a:t>
            </a:r>
          </a:p>
          <a:p>
            <a:pPr algn="l"/>
            <a:r>
              <a:rPr lang="ru-RU" sz="2600" dirty="0">
                <a:latin typeface="Courier New" pitchFamily="49" charset="0"/>
              </a:rPr>
              <a:t>pas2 = </a:t>
            </a:r>
            <a:r>
              <a:rPr lang="en-US" sz="2600" dirty="0">
                <a:latin typeface="Courier New" pitchFamily="49" charset="0"/>
              </a:rPr>
              <a:t>CHILD</a:t>
            </a:r>
            <a:r>
              <a:rPr lang="ru-RU" sz="2600" dirty="0">
                <a:latin typeface="Courier New" pitchFamily="49" charset="0"/>
              </a:rPr>
              <a:t>(1,2.0,'A')</a:t>
            </a:r>
          </a:p>
        </p:txBody>
      </p:sp>
      <p:sp>
        <p:nvSpPr>
          <p:cNvPr id="53658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Расширение типа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, extends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36590" name="Text Box 14"/>
          <p:cNvSpPr txBox="1">
            <a:spLocks noChangeArrowheads="1"/>
          </p:cNvSpPr>
          <p:nvPr/>
        </p:nvSpPr>
        <p:spPr bwMode="auto">
          <a:xfrm>
            <a:off x="0" y="91440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Тип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CHILD</a:t>
            </a:r>
            <a:r>
              <a:rPr lang="en-US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наследует поля типа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PARENT</a:t>
            </a:r>
            <a:endParaRPr lang="ru-RU" sz="2600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  <a:latin typeface="Verdana" pitchFamily="34" charset="0"/>
              </a:rPr>
              <a:t>Оператор </a:t>
            </a:r>
            <a:r>
              <a:rPr lang="en-US" dirty="0">
                <a:solidFill>
                  <a:schemeClr val="accent6"/>
                </a:solidFill>
                <a:latin typeface="Verdana" pitchFamily="34" charset="0"/>
              </a:rPr>
              <a:t>class</a:t>
            </a:r>
            <a:endParaRPr lang="ru-RU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544773" name="Text Box 5"/>
          <p:cNvSpPr txBox="1">
            <a:spLocks noChangeArrowheads="1"/>
          </p:cNvSpPr>
          <p:nvPr/>
        </p:nvSpPr>
        <p:spPr bwMode="auto">
          <a:xfrm>
            <a:off x="0" y="632698"/>
            <a:ext cx="914400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</a:t>
            </a:r>
            <a:r>
              <a:rPr lang="en-US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объявляет полиморфную переменную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endParaRPr lang="ru-RU" sz="10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Если полиморфная переменная не является формальным параметром процедуры, то</a:t>
            </a:r>
            <a:endParaRPr lang="en-US" sz="24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используются атрибуты </a:t>
            </a:r>
            <a:r>
              <a:rPr lang="en-US" sz="2600" dirty="0" err="1">
                <a:solidFill>
                  <a:srgbClr val="0070C0"/>
                </a:solidFill>
                <a:latin typeface="Courier New" pitchFamily="49" charset="0"/>
              </a:rPr>
              <a:t>allocatable</a:t>
            </a:r>
            <a:r>
              <a:rPr lang="en-US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или </a:t>
            </a:r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pointer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 algn="ctr"/>
            <a:endParaRPr lang="en-US" sz="1000" dirty="0">
              <a:solidFill>
                <a:schemeClr val="accent2">
                  <a:lumMod val="50000"/>
                </a:schemeClr>
              </a:solidFill>
              <a:latin typeface="Courier New" pitchFamily="49" charset="0"/>
            </a:endParaRPr>
          </a:p>
          <a:p>
            <a:pPr algn="ctr"/>
            <a:r>
              <a:rPr lang="en-US" sz="2600" dirty="0">
                <a:solidFill>
                  <a:srgbClr val="0070C0"/>
                </a:solidFill>
                <a:latin typeface="Courier New" pitchFamily="49" charset="0"/>
              </a:rPr>
              <a:t>class</a:t>
            </a:r>
            <a:r>
              <a:rPr lang="en-US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(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имя производного типа), </a:t>
            </a:r>
            <a:r>
              <a:rPr lang="en-US" sz="2600" dirty="0" err="1">
                <a:solidFill>
                  <a:srgbClr val="0070C0"/>
                </a:solidFill>
                <a:latin typeface="Courier New" pitchFamily="49" charset="0"/>
              </a:rPr>
              <a:t>allocatable</a:t>
            </a:r>
            <a:r>
              <a:rPr lang="en-US" sz="2400" b="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::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имя</a:t>
            </a:r>
            <a:endParaRPr lang="ru-RU" sz="1800" b="0" dirty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44775" name="Text Box 7"/>
          <p:cNvSpPr txBox="1">
            <a:spLocks noChangeArrowheads="1"/>
          </p:cNvSpPr>
          <p:nvPr/>
        </p:nvSpPr>
        <p:spPr bwMode="auto">
          <a:xfrm>
            <a:off x="0" y="3048000"/>
            <a:ext cx="9144000" cy="313932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PARENT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B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PARENT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(PARENT) :: CHILD 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 </a:t>
            </a:r>
            <a:r>
              <a:rPr lang="ru-RU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наследуем тип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endParaRPr lang="en-US" sz="18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C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CHILD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(CHILD),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allocatable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CL1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(CHILD),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allocatable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:: CL2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(CL1, source = CHILD(1,3.0,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'Q'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algn="just"/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allocate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(CL2, source = CHILD(1,3.0,</a:t>
            </a:r>
            <a:r>
              <a:rPr lang="en-US" sz="18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'Q'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</p:txBody>
      </p:sp>
      <p:sp>
        <p:nvSpPr>
          <p:cNvPr id="544776" name="Text Box 8"/>
          <p:cNvSpPr txBox="1">
            <a:spLocks noChangeArrowheads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9382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9382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9382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9382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938213">
              <a:defRPr>
                <a:solidFill>
                  <a:schemeClr val="tx1"/>
                </a:solidFill>
                <a:latin typeface="Arial" charset="0"/>
              </a:defRPr>
            </a:lvl5pPr>
            <a:lvl6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38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Переменная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</a:rPr>
              <a:t>CL2</a:t>
            </a:r>
            <a:r>
              <a:rPr lang="en-US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имеет больше возможностей.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12883</TotalTime>
  <Words>1884</Words>
  <Application>Microsoft Office PowerPoint</Application>
  <PresentationFormat>Экран (4:3)</PresentationFormat>
  <Paragraphs>464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1919</cp:revision>
  <cp:lastPrinted>1601-01-01T00:00:00Z</cp:lastPrinted>
  <dcterms:created xsi:type="dcterms:W3CDTF">1601-01-01T00:00:00Z</dcterms:created>
  <dcterms:modified xsi:type="dcterms:W3CDTF">2012-09-18T09:34:37Z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