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43" r:id="rId3"/>
    <p:sldId id="542" r:id="rId4"/>
    <p:sldId id="544" r:id="rId5"/>
    <p:sldId id="484" r:id="rId6"/>
    <p:sldId id="545" r:id="rId7"/>
    <p:sldId id="541" r:id="rId8"/>
    <p:sldId id="548" r:id="rId9"/>
    <p:sldId id="557" r:id="rId10"/>
    <p:sldId id="546" r:id="rId11"/>
    <p:sldId id="547" r:id="rId12"/>
    <p:sldId id="551" r:id="rId13"/>
    <p:sldId id="556" r:id="rId14"/>
    <p:sldId id="550" r:id="rId15"/>
    <p:sldId id="552" r:id="rId16"/>
    <p:sldId id="554" r:id="rId17"/>
    <p:sldId id="555" r:id="rId18"/>
    <p:sldId id="553" r:id="rId19"/>
    <p:sldId id="549" r:id="rId2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33CC33"/>
    <a:srgbClr val="FF0000"/>
    <a:srgbClr val="660066"/>
    <a:srgbClr val="000066"/>
    <a:srgbClr val="DDDDDD"/>
    <a:srgbClr val="00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96780" autoAdjust="0"/>
  </p:normalViewPr>
  <p:slideViewPr>
    <p:cSldViewPr>
      <p:cViewPr varScale="1">
        <p:scale>
          <a:sx n="76" d="100"/>
          <a:sy n="76" d="100"/>
        </p:scale>
        <p:origin x="-11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371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371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8DD6073-DE27-4058-98A2-1F308F07CE1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52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160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9588027-6620-469D-9D7A-CB598E993F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5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45B77-B6E3-4A12-B42E-D5D05833F0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09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6743B-6D33-46B0-8325-4DF2BF8812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22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27B89-A305-4746-B6CB-4333EDF6DE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07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5CDEE-BCA6-4E1D-AFAA-46BADECAD1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40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DCC49-60D7-4ED1-B22C-C547B9E431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9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0DD1B-9C55-4FD2-BF4D-03FCCD981DE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47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DB31E-0ED0-4F0D-AA45-9E3620CE66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66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CB0DD-C390-4E23-BDB6-0BF97C406C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11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6D913-3979-4C4F-A7AD-D0F9B958CC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92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1257D-1332-4AD8-B691-DC76424226C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1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1A7A6-22BF-43C9-B3E8-4BF8DEFB01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77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C6CA42B-380B-4F5F-AF08-429103E5E5A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1"/>
          <p:cNvSpPr>
            <a:spLocks noChangeArrowheads="1"/>
          </p:cNvSpPr>
          <p:nvPr/>
        </p:nvSpPr>
        <p:spPr bwMode="auto">
          <a:xfrm>
            <a:off x="0" y="990600"/>
            <a:ext cx="9144000" cy="3962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 anchorCtr="1"/>
          <a:lstStyle/>
          <a:p>
            <a:pPr defTabSz="449263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dirty="0">
                <a:solidFill>
                  <a:schemeClr val="accent6"/>
                </a:solidFill>
                <a:latin typeface="Verdana" pitchFamily="34" charset="0"/>
              </a:rPr>
              <a:t>Лекция </a:t>
            </a:r>
            <a:r>
              <a:rPr lang="en-US" sz="5400" dirty="0">
                <a:solidFill>
                  <a:schemeClr val="accent6"/>
                </a:solidFill>
                <a:latin typeface="Verdana" pitchFamily="34" charset="0"/>
              </a:rPr>
              <a:t>8</a:t>
            </a:r>
            <a:endParaRPr lang="ru-RU" sz="5400" dirty="0">
              <a:solidFill>
                <a:schemeClr val="accent6"/>
              </a:solidFill>
              <a:latin typeface="Verdana" pitchFamily="34" charset="0"/>
            </a:endParaRPr>
          </a:p>
          <a:p>
            <a:pPr defTabSz="449263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5400" dirty="0">
              <a:solidFill>
                <a:schemeClr val="accent6"/>
              </a:solidFill>
              <a:latin typeface="Verdana" pitchFamily="34" charset="0"/>
            </a:endParaRPr>
          </a:p>
          <a:p>
            <a:pPr defTabSz="449263" hangingPunct="0">
              <a:spcAft>
                <a:spcPct val="550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dirty="0">
                <a:solidFill>
                  <a:schemeClr val="accent6"/>
                </a:solidFill>
                <a:latin typeface="Verdana" pitchFamily="34" charset="0"/>
              </a:rPr>
              <a:t>МОДУЛИ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Verdana" pitchFamily="34" charset="0"/>
              </a:rPr>
              <a:t>Оператор </a:t>
            </a:r>
            <a:r>
              <a:rPr lang="en-US">
                <a:solidFill>
                  <a:srgbClr val="000066"/>
                </a:solidFill>
                <a:latin typeface="Verdana" pitchFamily="34" charset="0"/>
              </a:rPr>
              <a:t>use</a:t>
            </a:r>
            <a:endParaRPr lang="ru-RU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19173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Во избежание конфликта одинаковых имен 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модуля и программной единицы 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используем операцию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=&gt;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519175" name="Text Box 7"/>
          <p:cNvSpPr txBox="1">
            <a:spLocks noChangeArrowheads="1"/>
          </p:cNvSpPr>
          <p:nvPr/>
        </p:nvSpPr>
        <p:spPr bwMode="auto">
          <a:xfrm>
            <a:off x="0" y="2209800"/>
            <a:ext cx="9144000" cy="28194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/>
        </p:spPr>
        <p:txBody>
          <a:bodyPr/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</a:rPr>
              <a:t> math</a:t>
            </a:r>
          </a:p>
          <a:p>
            <a:pPr algn="just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integer</a:t>
            </a:r>
            <a:r>
              <a:rPr lang="en-US" sz="1800" dirty="0">
                <a:latin typeface="Courier New" pitchFamily="49" charset="0"/>
              </a:rPr>
              <a:t> :: A = 1000,B,C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end module</a:t>
            </a:r>
            <a:endParaRPr lang="en-US" sz="1800" dirty="0">
              <a:latin typeface="Courier New" pitchFamily="49" charset="0"/>
            </a:endParaRPr>
          </a:p>
          <a:p>
            <a:pPr algn="just"/>
            <a:endParaRPr lang="en-US" sz="1800" dirty="0">
              <a:latin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program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prog</a:t>
            </a:r>
            <a:endParaRPr lang="en-US" sz="1800" dirty="0">
              <a:latin typeface="Courier New" pitchFamily="49" charset="0"/>
            </a:endParaRPr>
          </a:p>
          <a:p>
            <a:pPr algn="just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use</a:t>
            </a:r>
            <a:r>
              <a:rPr lang="en-US" sz="1800" dirty="0">
                <a:latin typeface="Courier New" pitchFamily="49" charset="0"/>
              </a:rPr>
              <a:t> math, AM</a:t>
            </a:r>
            <a:r>
              <a:rPr lang="ru-RU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=&gt;</a:t>
            </a:r>
            <a:r>
              <a:rPr lang="ru-RU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A</a:t>
            </a:r>
          </a:p>
          <a:p>
            <a:pPr algn="just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integer</a:t>
            </a:r>
            <a:r>
              <a:rPr lang="en-US" sz="1800" dirty="0">
                <a:latin typeface="Courier New" pitchFamily="49" charset="0"/>
              </a:rPr>
              <a:t> A</a:t>
            </a:r>
          </a:p>
          <a:p>
            <a:pPr algn="just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A = 80</a:t>
            </a:r>
            <a:endParaRPr lang="en-US" sz="1800" dirty="0">
              <a:latin typeface="Courier New" pitchFamily="49" charset="0"/>
            </a:endParaRPr>
          </a:p>
          <a:p>
            <a:pPr algn="just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write</a:t>
            </a:r>
            <a:r>
              <a:rPr lang="en-US" sz="1800" dirty="0">
                <a:latin typeface="Courier New" pitchFamily="49" charset="0"/>
              </a:rPr>
              <a:t>(*,*) AM, A</a:t>
            </a:r>
            <a:r>
              <a:rPr lang="ru-RU" sz="1800" dirty="0">
                <a:latin typeface="Courier New" pitchFamily="49" charset="0"/>
              </a:rPr>
              <a:t>    </a:t>
            </a:r>
            <a:r>
              <a:rPr lang="ru-RU" sz="1800" dirty="0">
                <a:solidFill>
                  <a:srgbClr val="33CC33"/>
                </a:solidFill>
                <a:latin typeface="Courier New" pitchFamily="49" charset="0"/>
              </a:rPr>
              <a:t>! 1000   80</a:t>
            </a:r>
            <a:endParaRPr lang="en-US" sz="1800" dirty="0">
              <a:solidFill>
                <a:srgbClr val="33CC33"/>
              </a:solidFill>
              <a:latin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end</a:t>
            </a:r>
            <a:endParaRPr lang="ru-RU" sz="1800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Verdana" pitchFamily="34" charset="0"/>
              </a:rPr>
              <a:t>Public, private </a:t>
            </a:r>
            <a:r>
              <a:rPr lang="ru-RU">
                <a:solidFill>
                  <a:srgbClr val="000066"/>
                </a:solidFill>
                <a:latin typeface="Verdana" pitchFamily="34" charset="0"/>
              </a:rPr>
              <a:t>и </a:t>
            </a:r>
            <a:r>
              <a:rPr lang="en-US">
                <a:solidFill>
                  <a:srgbClr val="000066"/>
                </a:solidFill>
                <a:latin typeface="Verdana" pitchFamily="34" charset="0"/>
              </a:rPr>
              <a:t>protected</a:t>
            </a:r>
            <a:endParaRPr lang="ru-RU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20196" name="Text Box 4"/>
          <p:cNvSpPr txBox="1">
            <a:spLocks noChangeArrowheads="1"/>
          </p:cNvSpPr>
          <p:nvPr/>
        </p:nvSpPr>
        <p:spPr bwMode="auto">
          <a:xfrm>
            <a:off x="0" y="1692275"/>
            <a:ext cx="9144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Public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данные и процедуры 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доступны в других программных единицах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(по умолчанию).</a:t>
            </a:r>
          </a:p>
        </p:txBody>
      </p:sp>
      <p:sp>
        <p:nvSpPr>
          <p:cNvPr id="520197" name="Text Box 5"/>
          <p:cNvSpPr txBox="1">
            <a:spLocks noChangeArrowheads="1"/>
          </p:cNvSpPr>
          <p:nvPr/>
        </p:nvSpPr>
        <p:spPr bwMode="auto">
          <a:xfrm>
            <a:off x="0" y="3368675"/>
            <a:ext cx="9144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Private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данные и процедуры 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доступны внутри модуля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20198" name="Text Box 6"/>
          <p:cNvSpPr txBox="1">
            <a:spLocks noChangeArrowheads="1"/>
          </p:cNvSpPr>
          <p:nvPr/>
        </p:nvSpPr>
        <p:spPr bwMode="auto">
          <a:xfrm>
            <a:off x="0" y="4908550"/>
            <a:ext cx="9144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Protected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доступны только значения данных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 других программных единицах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(нельзя изменять данные).</a:t>
            </a:r>
          </a:p>
        </p:txBody>
      </p:sp>
      <p:sp>
        <p:nvSpPr>
          <p:cNvPr id="520199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Организация доступа к элементам модуля.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Verdana" pitchFamily="34" charset="0"/>
              </a:rPr>
              <a:t>Public, private </a:t>
            </a:r>
            <a:r>
              <a:rPr lang="ru-RU">
                <a:solidFill>
                  <a:srgbClr val="000066"/>
                </a:solidFill>
                <a:latin typeface="Verdana" pitchFamily="34" charset="0"/>
              </a:rPr>
              <a:t>и </a:t>
            </a:r>
            <a:r>
              <a:rPr lang="en-US">
                <a:solidFill>
                  <a:srgbClr val="000066"/>
                </a:solidFill>
                <a:latin typeface="Verdana" pitchFamily="34" charset="0"/>
              </a:rPr>
              <a:t>protected</a:t>
            </a:r>
            <a:endParaRPr lang="ru-RU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24294" name="Text Box 6"/>
          <p:cNvSpPr txBox="1">
            <a:spLocks noChangeArrowheads="1"/>
          </p:cNvSpPr>
          <p:nvPr/>
        </p:nvSpPr>
        <p:spPr bwMode="auto">
          <a:xfrm>
            <a:off x="0" y="762000"/>
            <a:ext cx="9144000" cy="56388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math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A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B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C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A = 1000;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 = 2000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 = 3000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init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math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prog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math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implicit none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A = 50     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-переменная, полный доступ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B = 100    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-переменная, доступна в модуле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C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-переменная, доступ к значению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С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С+1      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нельзя изменять значение 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Verdana" pitchFamily="34" charset="0"/>
              </a:rPr>
              <a:t>Public, private </a:t>
            </a:r>
            <a:r>
              <a:rPr lang="ru-RU">
                <a:solidFill>
                  <a:srgbClr val="000066"/>
                </a:solidFill>
                <a:latin typeface="Verdana" pitchFamily="34" charset="0"/>
              </a:rPr>
              <a:t>и </a:t>
            </a:r>
            <a:r>
              <a:rPr lang="en-US">
                <a:solidFill>
                  <a:srgbClr val="000066"/>
                </a:solidFill>
                <a:latin typeface="Verdana" pitchFamily="34" charset="0"/>
              </a:rPr>
              <a:t>protected</a:t>
            </a:r>
            <a:endParaRPr lang="ru-RU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0" y="1514475"/>
            <a:ext cx="91440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Public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объявление констант, глобальных переменных, типов и процедур.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Все промежуточные и служебные переменные, процедуры и типы следует объявлять как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private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Доступ в головной программе к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private</a:t>
            </a:r>
            <a:r>
              <a:rPr lang="ru-RU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данным производить при помощи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public</a:t>
            </a:r>
            <a:r>
              <a:rPr lang="ru-RU" sz="24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процедур.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При необходимости использовать значения </a:t>
            </a:r>
          </a:p>
          <a:p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private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-данных применяем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protected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31461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Рекомендации по организации доступа.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Verdana" pitchFamily="34" charset="0"/>
              </a:rPr>
              <a:t>Перегрузка процедур</a:t>
            </a:r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3200" dirty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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Процедура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вызывается с разным количеством параметров.</a:t>
            </a:r>
          </a:p>
          <a:p>
            <a:pPr algn="l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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 вызове процедуры используются параметры разных типов данных.</a:t>
            </a:r>
          </a:p>
        </p:txBody>
      </p:sp>
      <p:sp>
        <p:nvSpPr>
          <p:cNvPr id="52326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Объединение под одним именем 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множества разных процедур.</a:t>
            </a:r>
          </a:p>
        </p:txBody>
      </p:sp>
      <p:sp>
        <p:nvSpPr>
          <p:cNvPr id="523269" name="Text Box 5"/>
          <p:cNvSpPr txBox="1">
            <a:spLocks noChangeArrowheads="1"/>
          </p:cNvSpPr>
          <p:nvPr/>
        </p:nvSpPr>
        <p:spPr bwMode="auto">
          <a:xfrm>
            <a:off x="0" y="5638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Следим за однозначностью выбора одной из объединённых процедур !</a:t>
            </a:r>
          </a:p>
        </p:txBody>
      </p:sp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0" y="4038600"/>
            <a:ext cx="9144000" cy="1371600"/>
          </a:xfrm>
          <a:prstGeom prst="rect">
            <a:avLst/>
          </a:prstGeom>
          <a:noFill/>
          <a:ln w="25400" cap="rnd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interface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общее_имя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module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procedure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имя_1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,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имя_2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,...,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имя_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N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interface 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Verdana" pitchFamily="34" charset="0"/>
              </a:rPr>
              <a:t>Пример перегрузки</a:t>
            </a:r>
          </a:p>
        </p:txBody>
      </p:sp>
      <p:sp>
        <p:nvSpPr>
          <p:cNvPr id="525317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58674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math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prod</a:t>
            </a:r>
          </a:p>
          <a:p>
            <a:pPr algn="just"/>
            <a:r>
              <a:rPr lang="it-IT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it-IT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</a:t>
            </a:r>
            <a:r>
              <a:rPr lang="it-IT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t-IT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umn, scalar, vector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interface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umn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(A,B)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en-US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умножение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чисел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A,B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umn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A*B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function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umn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scalar(A,B)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скалярное умножение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A(3), B(3)</a:t>
            </a:r>
          </a:p>
          <a:p>
            <a:pPr algn="just"/>
            <a:r>
              <a:rPr lang="pt-BR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scalar = A(1)*B(1)+A(2)*B(2)+A(3)*B(3)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function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scalar</a:t>
            </a:r>
          </a:p>
          <a:p>
            <a:pPr algn="just"/>
            <a:endParaRPr lang="ru-RU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vector(A,B,C)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векторное умножение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A(3), B(3), C(3)</a:t>
            </a:r>
          </a:p>
          <a:p>
            <a:pPr algn="just"/>
            <a:r>
              <a:rPr lang="pt-BR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C(1) = A(2)*B(3)-B(2)*A(3)</a:t>
            </a:r>
          </a:p>
          <a:p>
            <a:pPr algn="just"/>
            <a:r>
              <a:rPr lang="pt-BR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C(2) = A(3)*B(1)-A(1)*B(3)</a:t>
            </a:r>
          </a:p>
          <a:p>
            <a:pPr algn="just"/>
            <a:r>
              <a:rPr lang="pt-BR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C(3) = A(1)*B(2)-A(2)*B(1)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vector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math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Verdana" pitchFamily="34" charset="0"/>
              </a:rPr>
              <a:t>Пример перегрузки</a:t>
            </a:r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38100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prog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math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A(3), B(3), C(3)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A = [2.0, -4.0, 5.0]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B = [4.0, -3.0, 0.0]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"Number =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prod(4.0,5.0)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"Scalar product =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prod(A,B)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prod(A,B,C)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"Vector product =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</a:t>
            </a:r>
          </a:p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0" y="5410200"/>
            <a:ext cx="9144000" cy="9144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1800">
                <a:latin typeface="Courier New" pitchFamily="49" charset="0"/>
              </a:rPr>
              <a:t>Number =    20.00000</a:t>
            </a:r>
          </a:p>
          <a:p>
            <a:pPr algn="l"/>
            <a:r>
              <a:rPr lang="en-US" sz="1800">
                <a:latin typeface="Courier New" pitchFamily="49" charset="0"/>
              </a:rPr>
              <a:t>Scalar product =    20.00000</a:t>
            </a:r>
          </a:p>
          <a:p>
            <a:pPr algn="l"/>
            <a:r>
              <a:rPr lang="en-US" sz="1800">
                <a:latin typeface="Courier New" pitchFamily="49" charset="0"/>
              </a:rPr>
              <a:t>Vector product =    15.00000       20.00000       10.00000</a:t>
            </a:r>
            <a:endParaRPr lang="ru-RU" sz="1800">
              <a:latin typeface="Courier New" pitchFamily="49" charset="0"/>
            </a:endParaRPr>
          </a:p>
        </p:txBody>
      </p:sp>
      <p:sp>
        <p:nvSpPr>
          <p:cNvPr id="528389" name="Text Box 5"/>
          <p:cNvSpPr txBox="1">
            <a:spLocks noChangeArrowheads="1"/>
          </p:cNvSpPr>
          <p:nvPr/>
        </p:nvSpPr>
        <p:spPr bwMode="auto">
          <a:xfrm>
            <a:off x="0" y="4876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Результат работы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Verdana" pitchFamily="34" charset="0"/>
              </a:rPr>
              <a:t>Требования для перегрузки</a:t>
            </a:r>
          </a:p>
        </p:txBody>
      </p:sp>
      <p:sp>
        <p:nvSpPr>
          <p:cNvPr id="529411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 каждой паре перегружаемых процедур хотя бы один параметр должен отвечать двум требованиям:</a:t>
            </a:r>
          </a:p>
          <a:p>
            <a:endParaRPr lang="ru-RU" sz="6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3200" dirty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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своему положению не имеет аналогов по типу;</a:t>
            </a: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0" y="2286000"/>
            <a:ext cx="9144000" cy="39624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MD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func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F1, F2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interface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F1(A,B)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A  и  B  вещественного типа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A, B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...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function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F1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F2(C,D)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С  и  D  вещественного типа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C, D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...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function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F2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MD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Verdana" pitchFamily="34" charset="0"/>
              </a:rPr>
              <a:t>Требования для перегрузки</a:t>
            </a:r>
          </a:p>
        </p:txBody>
      </p:sp>
      <p:sp>
        <p:nvSpPr>
          <p:cNvPr id="526339" name="Text Box 3"/>
          <p:cNvSpPr txBox="1">
            <a:spLocks noChangeArrowheads="1"/>
          </p:cNvSpPr>
          <p:nvPr/>
        </p:nvSpPr>
        <p:spPr bwMode="auto">
          <a:xfrm>
            <a:off x="0" y="854075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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формальный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параметр с таким же именем отсутствует в списке параметров другой процедуры.</a:t>
            </a: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0" y="1905000"/>
            <a:ext cx="4419600" cy="44958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MD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--- warning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func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F1, F2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interface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F1(A,B)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B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...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function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F1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F2(B,A)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B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...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function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F2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module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MD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6341" name="Text Box 5"/>
          <p:cNvSpPr txBox="1">
            <a:spLocks noChangeArrowheads="1"/>
          </p:cNvSpPr>
          <p:nvPr/>
        </p:nvSpPr>
        <p:spPr bwMode="auto">
          <a:xfrm>
            <a:off x="4800600" y="1905000"/>
            <a:ext cx="4343400" cy="44958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</a:rPr>
              <a:t> MD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interface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func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procedure</a:t>
            </a:r>
            <a:r>
              <a:rPr lang="en-US" sz="1800" dirty="0">
                <a:latin typeface="Courier New" pitchFamily="49" charset="0"/>
              </a:rPr>
              <a:t> F1, F2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end interface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algn="l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contains</a:t>
            </a:r>
            <a:r>
              <a:rPr lang="en-US" sz="1800" dirty="0">
                <a:latin typeface="Courier New" pitchFamily="49" charset="0"/>
              </a:rPr>
              <a:t>  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real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1800" dirty="0">
                <a:latin typeface="Courier New" pitchFamily="49" charset="0"/>
              </a:rPr>
              <a:t> F1(A,B)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real</a:t>
            </a:r>
            <a:r>
              <a:rPr lang="en-US" sz="1800" dirty="0">
                <a:latin typeface="Courier New" pitchFamily="49" charset="0"/>
              </a:rPr>
              <a:t> A</a:t>
            </a:r>
            <a:endParaRPr lang="ru-RU" sz="1800" dirty="0">
              <a:latin typeface="Courier New" pitchFamily="49" charset="0"/>
            </a:endParaRPr>
          </a:p>
          <a:p>
            <a:pPr algn="l"/>
            <a:r>
              <a:rPr lang="ru-RU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33CC"/>
                </a:solidFill>
                <a:latin typeface="Courier New" pitchFamily="49" charset="0"/>
              </a:rPr>
              <a:t>integer</a:t>
            </a:r>
            <a:r>
              <a:rPr lang="en-US" sz="1800" dirty="0">
                <a:latin typeface="Courier New" pitchFamily="49" charset="0"/>
              </a:rPr>
              <a:t> B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  </a:t>
            </a:r>
            <a:r>
              <a:rPr lang="ru-RU" sz="1800" dirty="0">
                <a:latin typeface="Courier New" pitchFamily="49" charset="0"/>
              </a:rPr>
              <a:t>...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end function</a:t>
            </a:r>
            <a:r>
              <a:rPr lang="en-US" sz="1800" dirty="0">
                <a:latin typeface="Courier New" pitchFamily="49" charset="0"/>
              </a:rPr>
              <a:t> F1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real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function</a:t>
            </a:r>
            <a:r>
              <a:rPr lang="en-US" sz="1800" dirty="0">
                <a:latin typeface="Courier New" pitchFamily="49" charset="0"/>
              </a:rPr>
              <a:t> F2(C,D)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real</a:t>
            </a:r>
            <a:r>
              <a:rPr lang="en-US" sz="1800" dirty="0">
                <a:latin typeface="Courier New" pitchFamily="49" charset="0"/>
              </a:rPr>
              <a:t> D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33CC"/>
                </a:solidFill>
                <a:latin typeface="Courier New" pitchFamily="49" charset="0"/>
              </a:rPr>
              <a:t>integer</a:t>
            </a:r>
            <a:r>
              <a:rPr lang="en-US" sz="1800" dirty="0">
                <a:latin typeface="Courier New" pitchFamily="49" charset="0"/>
              </a:rPr>
              <a:t> C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  </a:t>
            </a:r>
            <a:r>
              <a:rPr lang="ru-RU" sz="1800" dirty="0">
                <a:latin typeface="Courier New" pitchFamily="49" charset="0"/>
              </a:rPr>
              <a:t>...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end function</a:t>
            </a:r>
            <a:r>
              <a:rPr lang="en-US" sz="1800" dirty="0">
                <a:latin typeface="Courier New" pitchFamily="49" charset="0"/>
              </a:rPr>
              <a:t> F2</a:t>
            </a:r>
          </a:p>
          <a:p>
            <a:pPr algn="l"/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ru-RU" sz="180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</a:rPr>
              <a:t>module</a:t>
            </a:r>
            <a:r>
              <a:rPr lang="ru-RU" sz="1800" dirty="0">
                <a:latin typeface="Courier New" pitchFamily="49" charset="0"/>
              </a:rPr>
              <a:t> MD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Verdana" pitchFamily="34" charset="0"/>
              </a:rPr>
              <a:t>О модулях …</a:t>
            </a:r>
          </a:p>
        </p:txBody>
      </p:sp>
      <p:sp>
        <p:nvSpPr>
          <p:cNvPr id="522243" name="Text Box 3"/>
          <p:cNvSpPr txBox="1">
            <a:spLocks noChangeArrowheads="1"/>
          </p:cNvSpPr>
          <p:nvPr/>
        </p:nvSpPr>
        <p:spPr bwMode="auto">
          <a:xfrm>
            <a:off x="0" y="936625"/>
            <a:ext cx="91440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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Легкое составление, отладка и модификация программных единиц независимо друг от друга.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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Использующая программа не знает как устроен модуль, она умеет с ним общаться 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при помощи процедур.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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Хороший модуль снаружи лучше чем внутри и его лучше использовать чем построить.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</a:t>
            </a:r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Следует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избегать создания модулей, работа которых будет зависеть от предыстории.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Если много параметров ?</a:t>
            </a:r>
          </a:p>
        </p:txBody>
      </p:sp>
      <p:sp>
        <p:nvSpPr>
          <p:cNvPr id="516099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program </a:t>
            </a:r>
            <a:r>
              <a:rPr lang="en-US" sz="2600" dirty="0" err="1">
                <a:latin typeface="Courier New" pitchFamily="49" charset="0"/>
              </a:rPr>
              <a:t>prog</a:t>
            </a:r>
            <a:endParaRPr lang="en-US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33CC33"/>
                </a:solidFill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...</a:t>
            </a:r>
            <a:r>
              <a:rPr lang="en-US" sz="2600" dirty="0">
                <a:solidFill>
                  <a:srgbClr val="33CC33"/>
                </a:solidFill>
                <a:latin typeface="Courier New" pitchFamily="49" charset="0"/>
              </a:rPr>
              <a:t>  </a:t>
            </a:r>
          </a:p>
          <a:p>
            <a:pPr algn="l"/>
            <a:r>
              <a:rPr lang="en-US" sz="2600" dirty="0"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call </a:t>
            </a:r>
            <a:r>
              <a:rPr lang="en-US" sz="2600" dirty="0">
                <a:latin typeface="Courier New" pitchFamily="49" charset="0"/>
              </a:rPr>
              <a:t>sub1(X,Y,Z,X1,...,PAR)</a:t>
            </a:r>
          </a:p>
          <a:p>
            <a:pPr algn="l"/>
            <a:r>
              <a:rPr lang="en-US" sz="2600" dirty="0">
                <a:solidFill>
                  <a:srgbClr val="33CC33"/>
                </a:solidFill>
                <a:latin typeface="Courier New" pitchFamily="49" charset="0"/>
              </a:rPr>
              <a:t>  </a:t>
            </a:r>
            <a:r>
              <a:rPr lang="en-US" sz="2600" dirty="0">
                <a:latin typeface="Courier New" pitchFamily="49" charset="0"/>
              </a:rPr>
              <a:t>...</a:t>
            </a:r>
          </a:p>
          <a:p>
            <a:pPr algn="l"/>
            <a:r>
              <a:rPr lang="en-US" sz="2600" dirty="0"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call </a:t>
            </a:r>
            <a:r>
              <a:rPr lang="en-US" sz="2600" dirty="0">
                <a:latin typeface="Courier New" pitchFamily="49" charset="0"/>
              </a:rPr>
              <a:t>sub2(X,Y,Z,X1,...,PAR)</a:t>
            </a:r>
          </a:p>
          <a:p>
            <a:pPr algn="l"/>
            <a:r>
              <a:rPr lang="en-US" sz="2600" dirty="0">
                <a:latin typeface="Courier New" pitchFamily="49" charset="0"/>
              </a:rPr>
              <a:t>  ...</a:t>
            </a:r>
          </a:p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  <a:p>
            <a:pPr algn="l"/>
            <a:endParaRPr lang="ru-RU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 </a:t>
            </a:r>
            <a:r>
              <a:rPr lang="en-US" sz="2600" dirty="0">
                <a:latin typeface="Courier New" pitchFamily="49" charset="0"/>
              </a:rPr>
              <a:t>sub1(A,B,C,D,...,ZW)</a:t>
            </a:r>
          </a:p>
          <a:p>
            <a:pPr algn="l"/>
            <a:r>
              <a:rPr lang="en-US" sz="2600" dirty="0">
                <a:solidFill>
                  <a:srgbClr val="33CC33"/>
                </a:solidFill>
                <a:latin typeface="Courier New" pitchFamily="49" charset="0"/>
              </a:rPr>
              <a:t> 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! код подпрограммы</a:t>
            </a:r>
            <a:endParaRPr lang="en-US" sz="2600" dirty="0">
              <a:solidFill>
                <a:srgbClr val="00B050"/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 </a:t>
            </a:r>
            <a:r>
              <a:rPr lang="en-US" sz="2600" dirty="0">
                <a:latin typeface="Courier New" pitchFamily="49" charset="0"/>
              </a:rPr>
              <a:t>sub1</a:t>
            </a:r>
          </a:p>
          <a:p>
            <a:pPr algn="l"/>
            <a:endParaRPr lang="en-US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 </a:t>
            </a:r>
            <a:r>
              <a:rPr lang="en-US" sz="2600" dirty="0">
                <a:latin typeface="Courier New" pitchFamily="49" charset="0"/>
              </a:rPr>
              <a:t>sub2(A,B,C,D,...,ZW)</a:t>
            </a:r>
          </a:p>
          <a:p>
            <a:pPr algn="l"/>
            <a:r>
              <a:rPr lang="en-US" sz="2600" dirty="0">
                <a:solidFill>
                  <a:srgbClr val="00B050"/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 ! код подпрограммы</a:t>
            </a:r>
            <a:endParaRPr lang="en-US" sz="2600" dirty="0">
              <a:solidFill>
                <a:srgbClr val="00B050"/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 </a:t>
            </a:r>
            <a:r>
              <a:rPr lang="en-US" sz="2600" dirty="0">
                <a:latin typeface="Courier New" pitchFamily="49" charset="0"/>
              </a:rPr>
              <a:t>sub2</a:t>
            </a:r>
            <a:endParaRPr lang="ru-RU" sz="2600" dirty="0">
              <a:latin typeface="Courier New" pitchFamily="49" charset="0"/>
            </a:endParaRPr>
          </a:p>
        </p:txBody>
      </p:sp>
      <p:sp>
        <p:nvSpPr>
          <p:cNvPr id="516104" name="Text Box 8"/>
          <p:cNvSpPr txBox="1">
            <a:spLocks noChangeArrowheads="1"/>
          </p:cNvSpPr>
          <p:nvPr/>
        </p:nvSpPr>
        <p:spPr bwMode="auto">
          <a:xfrm>
            <a:off x="6248400" y="2606675"/>
            <a:ext cx="2667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0" dirty="0">
                <a:solidFill>
                  <a:srgbClr val="33CC33"/>
                </a:solidFill>
                <a:latin typeface="Verdana" pitchFamily="34" charset="0"/>
              </a:rPr>
              <a:t>  </a:t>
            </a:r>
            <a:r>
              <a:rPr lang="ru-RU" sz="2400" b="0" dirty="0">
                <a:solidFill>
                  <a:srgbClr val="33CC33"/>
                </a:solidFill>
                <a:latin typeface="Verdana" pitchFamily="34" charset="0"/>
              </a:rPr>
              <a:t>дублируем </a:t>
            </a:r>
            <a:endParaRPr lang="en-US" sz="2400" b="0" dirty="0">
              <a:solidFill>
                <a:srgbClr val="33CC33"/>
              </a:solidFill>
              <a:latin typeface="Verdana" pitchFamily="34" charset="0"/>
            </a:endParaRPr>
          </a:p>
          <a:p>
            <a:pPr algn="l"/>
            <a:r>
              <a:rPr lang="en-US" sz="2400" b="0" dirty="0">
                <a:solidFill>
                  <a:srgbClr val="33CC33"/>
                </a:solidFill>
                <a:latin typeface="Verdana" pitchFamily="34" charset="0"/>
              </a:rPr>
              <a:t>  </a:t>
            </a:r>
            <a:r>
              <a:rPr lang="ru-RU" sz="2400" b="0" dirty="0">
                <a:solidFill>
                  <a:srgbClr val="33CC33"/>
                </a:solidFill>
                <a:latin typeface="Verdana" pitchFamily="34" charset="0"/>
              </a:rPr>
              <a:t>параметры</a:t>
            </a:r>
            <a:endParaRPr lang="en-US" sz="2400" b="0" dirty="0">
              <a:solidFill>
                <a:srgbClr val="33CC33"/>
              </a:solidFill>
              <a:latin typeface="Verdana" pitchFamily="34" charset="0"/>
            </a:endParaRPr>
          </a:p>
        </p:txBody>
      </p:sp>
      <p:sp>
        <p:nvSpPr>
          <p:cNvPr id="516105" name="Line 9"/>
          <p:cNvSpPr>
            <a:spLocks noChangeShapeType="1"/>
          </p:cNvSpPr>
          <p:nvPr/>
        </p:nvSpPr>
        <p:spPr bwMode="auto">
          <a:xfrm flipH="1" flipV="1">
            <a:off x="4953000" y="1828800"/>
            <a:ext cx="1524000" cy="7620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16106" name="Line 10"/>
          <p:cNvSpPr>
            <a:spLocks noChangeShapeType="1"/>
          </p:cNvSpPr>
          <p:nvPr/>
        </p:nvSpPr>
        <p:spPr bwMode="auto">
          <a:xfrm flipH="1" flipV="1">
            <a:off x="4953000" y="2667000"/>
            <a:ext cx="1524000" cy="2286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16107" name="Line 11"/>
          <p:cNvSpPr>
            <a:spLocks noChangeShapeType="1"/>
          </p:cNvSpPr>
          <p:nvPr/>
        </p:nvSpPr>
        <p:spPr bwMode="auto">
          <a:xfrm flipH="1">
            <a:off x="4953000" y="3124200"/>
            <a:ext cx="1524000" cy="9144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16108" name="Line 12"/>
          <p:cNvSpPr>
            <a:spLocks noChangeShapeType="1"/>
          </p:cNvSpPr>
          <p:nvPr/>
        </p:nvSpPr>
        <p:spPr bwMode="auto">
          <a:xfrm flipH="1">
            <a:off x="4800600" y="3429000"/>
            <a:ext cx="1610096" cy="20574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000066"/>
                </a:solidFill>
                <a:latin typeface="Verdana" pitchFamily="34" charset="0"/>
              </a:rPr>
              <a:t>Если много типов ?</a:t>
            </a:r>
          </a:p>
        </p:txBody>
      </p:sp>
      <p:sp>
        <p:nvSpPr>
          <p:cNvPr id="515075" name="Text Box 3"/>
          <p:cNvSpPr txBox="1">
            <a:spLocks noChangeArrowheads="1"/>
          </p:cNvSpPr>
          <p:nvPr/>
        </p:nvSpPr>
        <p:spPr bwMode="auto">
          <a:xfrm>
            <a:off x="76200" y="693738"/>
            <a:ext cx="4038600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program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prog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T0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integer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x,y,z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cmpl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T0</a:t>
            </a:r>
          </a:p>
          <a:p>
            <a:pPr algn="l"/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T1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real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x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character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symb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(T0) style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type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T1</a:t>
            </a:r>
          </a:p>
          <a:p>
            <a:pPr algn="l"/>
            <a:endParaRPr lang="en-US" sz="10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</a:rPr>
              <a:t>call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sub3(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massiv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)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...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4495800" y="1120775"/>
            <a:ext cx="4495800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sub3(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massiv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)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 smtClean="0">
                <a:solidFill>
                  <a:srgbClr val="00B050"/>
                </a:solidFill>
                <a:latin typeface="Courier New" pitchFamily="49" charset="0"/>
              </a:rPr>
              <a:t>!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дублируем </a:t>
            </a:r>
            <a:endParaRPr lang="en-US" sz="2600" dirty="0">
              <a:solidFill>
                <a:srgbClr val="00B050"/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B050"/>
                </a:solidFill>
                <a:latin typeface="Courier New" pitchFamily="49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latin typeface="Courier New" pitchFamily="49" charset="0"/>
              </a:rPr>
              <a:t>!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типы данных </a:t>
            </a:r>
            <a:r>
              <a:rPr lang="en-US" sz="2600" dirty="0">
                <a:solidFill>
                  <a:srgbClr val="00B050"/>
                </a:solidFill>
                <a:latin typeface="Courier New" pitchFamily="49" charset="0"/>
              </a:rPr>
              <a:t>T0, T1</a:t>
            </a:r>
          </a:p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sub3</a:t>
            </a:r>
          </a:p>
          <a:p>
            <a:pPr algn="l"/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sub4(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massiv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)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 smtClean="0">
                <a:solidFill>
                  <a:srgbClr val="00B050"/>
                </a:solidFill>
                <a:latin typeface="Courier New" pitchFamily="49" charset="0"/>
              </a:rPr>
              <a:t>!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дублируем </a:t>
            </a:r>
            <a:endParaRPr lang="en-US" sz="2600" dirty="0">
              <a:solidFill>
                <a:srgbClr val="00B050"/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B050"/>
                </a:solidFill>
                <a:latin typeface="Courier New" pitchFamily="49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latin typeface="Courier New" pitchFamily="49" charset="0"/>
              </a:rPr>
              <a:t>!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типы данных </a:t>
            </a:r>
            <a:r>
              <a:rPr lang="en-US" sz="2600" dirty="0">
                <a:solidFill>
                  <a:srgbClr val="00B050"/>
                </a:solidFill>
                <a:latin typeface="Courier New" pitchFamily="49" charset="0"/>
              </a:rPr>
              <a:t>T0, T1</a:t>
            </a:r>
          </a:p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sub4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515079" name="Line 7"/>
          <p:cNvSpPr>
            <a:spLocks noChangeShapeType="1"/>
          </p:cNvSpPr>
          <p:nvPr/>
        </p:nvSpPr>
        <p:spPr bwMode="auto">
          <a:xfrm flipV="1">
            <a:off x="4114800" y="2438400"/>
            <a:ext cx="609600" cy="8382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080" name="Line 8"/>
          <p:cNvSpPr>
            <a:spLocks noChangeShapeType="1"/>
          </p:cNvSpPr>
          <p:nvPr/>
        </p:nvSpPr>
        <p:spPr bwMode="auto">
          <a:xfrm>
            <a:off x="4114800" y="3276600"/>
            <a:ext cx="685800" cy="15240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085" name="AutoShape 13"/>
          <p:cNvSpPr>
            <a:spLocks noChangeArrowheads="1"/>
          </p:cNvSpPr>
          <p:nvPr/>
        </p:nvSpPr>
        <p:spPr bwMode="auto">
          <a:xfrm>
            <a:off x="304800" y="1120774"/>
            <a:ext cx="3810000" cy="3984625"/>
          </a:xfrm>
          <a:prstGeom prst="roundRect">
            <a:avLst>
              <a:gd name="adj" fmla="val 8565"/>
            </a:avLst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Verdana" pitchFamily="34" charset="0"/>
              </a:rPr>
              <a:t>Если много процедур ?</a:t>
            </a:r>
          </a:p>
        </p:txBody>
      </p:sp>
      <p:sp>
        <p:nvSpPr>
          <p:cNvPr id="517123" name="Text Box 3"/>
          <p:cNvSpPr txBox="1">
            <a:spLocks noChangeArrowheads="1"/>
          </p:cNvSpPr>
          <p:nvPr/>
        </p:nvSpPr>
        <p:spPr bwMode="auto">
          <a:xfrm>
            <a:off x="76200" y="693738"/>
            <a:ext cx="44958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program </a:t>
            </a:r>
            <a:r>
              <a:rPr lang="en-US" sz="2600" dirty="0" err="1">
                <a:latin typeface="Courier New" pitchFamily="49" charset="0"/>
              </a:rPr>
              <a:t>prog</a:t>
            </a:r>
            <a:endParaRPr lang="en-US" sz="2600" dirty="0">
              <a:latin typeface="Courier New" pitchFamily="49" charset="0"/>
            </a:endParaRPr>
          </a:p>
          <a:p>
            <a:pPr algn="l"/>
            <a:r>
              <a:rPr lang="ru-RU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interface 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sub1(...)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  </a:t>
            </a:r>
            <a:r>
              <a:rPr lang="en-US" sz="2600" dirty="0">
                <a:latin typeface="Courier New" pitchFamily="49" charset="0"/>
              </a:rPr>
              <a:t>...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sub1</a:t>
            </a:r>
          </a:p>
          <a:p>
            <a:pPr algn="l"/>
            <a:r>
              <a:rPr lang="ru-RU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interface</a:t>
            </a:r>
          </a:p>
          <a:p>
            <a:pPr algn="l"/>
            <a:endParaRPr lang="en-US" sz="2600" dirty="0">
              <a:latin typeface="Courier New" pitchFamily="49" charset="0"/>
            </a:endParaRPr>
          </a:p>
          <a:p>
            <a:pPr algn="l"/>
            <a:r>
              <a:rPr lang="ru-RU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interface 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sub2(...)</a:t>
            </a:r>
          </a:p>
          <a:p>
            <a:pPr algn="l"/>
            <a:r>
              <a:rPr lang="ru-RU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  </a:t>
            </a:r>
            <a:r>
              <a:rPr lang="en-US" sz="2600" dirty="0">
                <a:latin typeface="Courier New" pitchFamily="49" charset="0"/>
              </a:rPr>
              <a:t>...</a:t>
            </a: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sub2</a:t>
            </a:r>
          </a:p>
          <a:p>
            <a:pPr algn="l"/>
            <a:r>
              <a:rPr lang="ru-RU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interface</a:t>
            </a:r>
          </a:p>
          <a:p>
            <a:pPr algn="l"/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</a:rPr>
              <a:t>end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517124" name="Text Box 4"/>
          <p:cNvSpPr txBox="1">
            <a:spLocks noChangeArrowheads="1"/>
          </p:cNvSpPr>
          <p:nvPr/>
        </p:nvSpPr>
        <p:spPr bwMode="auto">
          <a:xfrm>
            <a:off x="4495800" y="762000"/>
            <a:ext cx="4495800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 </a:t>
            </a:r>
            <a:r>
              <a:rPr lang="en-US" sz="2600" dirty="0">
                <a:latin typeface="Courier New" pitchFamily="49" charset="0"/>
              </a:rPr>
              <a:t>sub3(</a:t>
            </a:r>
            <a:r>
              <a:rPr lang="ru-RU" sz="2600" dirty="0">
                <a:latin typeface="Courier New" pitchFamily="49" charset="0"/>
              </a:rPr>
              <a:t>...</a:t>
            </a:r>
            <a:r>
              <a:rPr lang="en-US" sz="2600" dirty="0">
                <a:latin typeface="Courier New" pitchFamily="49" charset="0"/>
              </a:rPr>
              <a:t>)</a:t>
            </a:r>
          </a:p>
          <a:p>
            <a:pPr algn="l"/>
            <a:r>
              <a:rPr lang="en-US" sz="2600" dirty="0">
                <a:solidFill>
                  <a:srgbClr val="33CC33"/>
                </a:solidFill>
                <a:latin typeface="Courier New" pitchFamily="49" charset="0"/>
              </a:rPr>
              <a:t> 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! дублируем </a:t>
            </a:r>
            <a:endParaRPr lang="en-US" sz="2600" dirty="0">
              <a:solidFill>
                <a:srgbClr val="00B050"/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B050"/>
                </a:solidFill>
                <a:latin typeface="Courier New" pitchFamily="49" charset="0"/>
              </a:rPr>
              <a:t>  !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интерфейсы</a:t>
            </a:r>
          </a:p>
          <a:p>
            <a:pPr algn="l"/>
            <a:r>
              <a:rPr lang="ru-RU" sz="2600" dirty="0">
                <a:solidFill>
                  <a:srgbClr val="33CC33"/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call </a:t>
            </a:r>
            <a:r>
              <a:rPr lang="en-US" sz="2600" dirty="0">
                <a:latin typeface="Courier New" pitchFamily="49" charset="0"/>
              </a:rPr>
              <a:t>sub1(...)</a:t>
            </a:r>
          </a:p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 </a:t>
            </a:r>
            <a:r>
              <a:rPr lang="en-US" sz="2600" dirty="0">
                <a:latin typeface="Courier New" pitchFamily="49" charset="0"/>
              </a:rPr>
              <a:t>sub3</a:t>
            </a:r>
          </a:p>
          <a:p>
            <a:pPr algn="l"/>
            <a:endParaRPr lang="en-US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 </a:t>
            </a:r>
            <a:r>
              <a:rPr lang="en-US" sz="2600" dirty="0">
                <a:latin typeface="Courier New" pitchFamily="49" charset="0"/>
              </a:rPr>
              <a:t>sub4(</a:t>
            </a:r>
            <a:r>
              <a:rPr lang="ru-RU" sz="2600" dirty="0">
                <a:latin typeface="Courier New" pitchFamily="49" charset="0"/>
              </a:rPr>
              <a:t>...</a:t>
            </a:r>
            <a:r>
              <a:rPr lang="en-US" sz="2600" dirty="0">
                <a:latin typeface="Courier New" pitchFamily="49" charset="0"/>
              </a:rPr>
              <a:t>)</a:t>
            </a:r>
          </a:p>
          <a:p>
            <a:pPr algn="l"/>
            <a:r>
              <a:rPr lang="en-US" sz="2600" dirty="0">
                <a:solidFill>
                  <a:srgbClr val="33CC33"/>
                </a:solidFill>
                <a:latin typeface="Courier New" pitchFamily="49" charset="0"/>
              </a:rPr>
              <a:t> 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! дублируем </a:t>
            </a:r>
            <a:endParaRPr lang="en-US" sz="2600" dirty="0">
              <a:solidFill>
                <a:srgbClr val="00B050"/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B050"/>
                </a:solidFill>
                <a:latin typeface="Courier New" pitchFamily="49" charset="0"/>
              </a:rPr>
              <a:t>  !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интерфейсы</a:t>
            </a:r>
            <a:endParaRPr lang="en-US" sz="2600" dirty="0">
              <a:solidFill>
                <a:srgbClr val="00B050"/>
              </a:solidFill>
              <a:latin typeface="Courier New" pitchFamily="49" charset="0"/>
            </a:endParaRPr>
          </a:p>
          <a:p>
            <a:pPr algn="l"/>
            <a:r>
              <a:rPr lang="ru-RU" sz="2600" dirty="0">
                <a:solidFill>
                  <a:srgbClr val="33CC33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call </a:t>
            </a:r>
            <a:r>
              <a:rPr lang="en-US" sz="2600" dirty="0">
                <a:latin typeface="Courier New" pitchFamily="49" charset="0"/>
              </a:rPr>
              <a:t>sub1(...)</a:t>
            </a:r>
            <a:endParaRPr lang="en-US" sz="2600" dirty="0">
              <a:solidFill>
                <a:srgbClr val="33CC33"/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end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subroutine </a:t>
            </a:r>
            <a:r>
              <a:rPr lang="en-US" sz="2600" dirty="0" smtClean="0">
                <a:latin typeface="Courier New" pitchFamily="49" charset="0"/>
              </a:rPr>
              <a:t>sub4</a:t>
            </a:r>
            <a:endParaRPr lang="en-US" sz="2600" dirty="0">
              <a:latin typeface="Courier New" pitchFamily="49" charset="0"/>
            </a:endParaRPr>
          </a:p>
        </p:txBody>
      </p:sp>
      <p:sp>
        <p:nvSpPr>
          <p:cNvPr id="517129" name="Line 9"/>
          <p:cNvSpPr>
            <a:spLocks noChangeShapeType="1"/>
          </p:cNvSpPr>
          <p:nvPr/>
        </p:nvSpPr>
        <p:spPr bwMode="auto">
          <a:xfrm flipV="1">
            <a:off x="4343400" y="1905000"/>
            <a:ext cx="609600" cy="12954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7130" name="Line 10"/>
          <p:cNvSpPr>
            <a:spLocks noChangeShapeType="1"/>
          </p:cNvSpPr>
          <p:nvPr/>
        </p:nvSpPr>
        <p:spPr bwMode="auto">
          <a:xfrm>
            <a:off x="4343400" y="3200400"/>
            <a:ext cx="609600" cy="8382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7132" name="AutoShape 12"/>
          <p:cNvSpPr>
            <a:spLocks noChangeArrowheads="1"/>
          </p:cNvSpPr>
          <p:nvPr/>
        </p:nvSpPr>
        <p:spPr bwMode="auto">
          <a:xfrm>
            <a:off x="76200" y="1142999"/>
            <a:ext cx="4267200" cy="4125913"/>
          </a:xfrm>
          <a:prstGeom prst="roundRect">
            <a:avLst>
              <a:gd name="adj" fmla="val 5264"/>
            </a:avLst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Verdana" pitchFamily="34" charset="0"/>
              </a:rPr>
              <a:t>Данные и процедуры вместе</a:t>
            </a:r>
          </a:p>
        </p:txBody>
      </p:sp>
      <p:sp>
        <p:nvSpPr>
          <p:cNvPr id="405515" name="AutoShape 11"/>
          <p:cNvSpPr>
            <a:spLocks noChangeArrowheads="1"/>
          </p:cNvSpPr>
          <p:nvPr/>
        </p:nvSpPr>
        <p:spPr bwMode="auto">
          <a:xfrm>
            <a:off x="3124200" y="990600"/>
            <a:ext cx="2819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program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405516" name="AutoShape 12"/>
          <p:cNvSpPr>
            <a:spLocks noChangeArrowheads="1"/>
          </p:cNvSpPr>
          <p:nvPr/>
        </p:nvSpPr>
        <p:spPr bwMode="auto">
          <a:xfrm>
            <a:off x="381000" y="2362200"/>
            <a:ext cx="1905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600">
                <a:solidFill>
                  <a:srgbClr val="0070C0"/>
                </a:solidFill>
                <a:latin typeface="Courier New" pitchFamily="49" charset="0"/>
              </a:rPr>
              <a:t>sub1</a:t>
            </a:r>
            <a:endParaRPr lang="ru-RU" sz="260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405519" name="AutoShape 15"/>
          <p:cNvSpPr>
            <a:spLocks noChangeArrowheads="1"/>
          </p:cNvSpPr>
          <p:nvPr/>
        </p:nvSpPr>
        <p:spPr bwMode="auto">
          <a:xfrm>
            <a:off x="762000" y="4800600"/>
            <a:ext cx="23622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600">
                <a:solidFill>
                  <a:srgbClr val="0070C0"/>
                </a:solidFill>
                <a:latin typeface="Courier New" pitchFamily="49" charset="0"/>
              </a:rPr>
              <a:t>sub2</a:t>
            </a:r>
            <a:endParaRPr lang="ru-RU" sz="260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405520" name="AutoShape 16"/>
          <p:cNvSpPr>
            <a:spLocks noChangeArrowheads="1"/>
          </p:cNvSpPr>
          <p:nvPr/>
        </p:nvSpPr>
        <p:spPr bwMode="auto">
          <a:xfrm>
            <a:off x="7086600" y="1905000"/>
            <a:ext cx="1905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600">
                <a:solidFill>
                  <a:srgbClr val="0070C0"/>
                </a:solidFill>
                <a:latin typeface="Courier New" pitchFamily="49" charset="0"/>
              </a:rPr>
              <a:t>sub5</a:t>
            </a:r>
            <a:endParaRPr lang="ru-RU" sz="260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405521" name="AutoShape 17"/>
          <p:cNvSpPr>
            <a:spLocks noChangeArrowheads="1"/>
          </p:cNvSpPr>
          <p:nvPr/>
        </p:nvSpPr>
        <p:spPr bwMode="auto">
          <a:xfrm>
            <a:off x="6781800" y="4038600"/>
            <a:ext cx="1905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600">
                <a:solidFill>
                  <a:srgbClr val="0070C0"/>
                </a:solidFill>
                <a:latin typeface="Courier New" pitchFamily="49" charset="0"/>
              </a:rPr>
              <a:t>sub4</a:t>
            </a:r>
            <a:endParaRPr lang="ru-RU" sz="260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405522" name="AutoShape 18"/>
          <p:cNvSpPr>
            <a:spLocks noChangeArrowheads="1"/>
          </p:cNvSpPr>
          <p:nvPr/>
        </p:nvSpPr>
        <p:spPr bwMode="auto">
          <a:xfrm>
            <a:off x="41148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600">
                <a:solidFill>
                  <a:srgbClr val="0070C0"/>
                </a:solidFill>
                <a:latin typeface="Courier New" pitchFamily="49" charset="0"/>
              </a:rPr>
              <a:t>sub3</a:t>
            </a:r>
            <a:endParaRPr lang="ru-RU" sz="260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405523" name="Line 19"/>
          <p:cNvSpPr>
            <a:spLocks noChangeShapeType="1"/>
          </p:cNvSpPr>
          <p:nvPr/>
        </p:nvSpPr>
        <p:spPr bwMode="auto">
          <a:xfrm>
            <a:off x="4495800" y="3657600"/>
            <a:ext cx="1066800" cy="175260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4" name="Line 20"/>
          <p:cNvSpPr>
            <a:spLocks noChangeShapeType="1"/>
          </p:cNvSpPr>
          <p:nvPr/>
        </p:nvSpPr>
        <p:spPr bwMode="auto">
          <a:xfrm flipH="1">
            <a:off x="1905000" y="3733800"/>
            <a:ext cx="2133600" cy="106680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5" name="Line 21"/>
          <p:cNvSpPr>
            <a:spLocks noChangeShapeType="1"/>
          </p:cNvSpPr>
          <p:nvPr/>
        </p:nvSpPr>
        <p:spPr bwMode="auto">
          <a:xfrm flipH="1" flipV="1">
            <a:off x="2286000" y="2819400"/>
            <a:ext cx="1295400" cy="45720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6" name="Line 22"/>
          <p:cNvSpPr>
            <a:spLocks noChangeShapeType="1"/>
          </p:cNvSpPr>
          <p:nvPr/>
        </p:nvSpPr>
        <p:spPr bwMode="auto">
          <a:xfrm flipV="1">
            <a:off x="4343400" y="1905000"/>
            <a:ext cx="0" cy="137160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7" name="Line 23"/>
          <p:cNvSpPr>
            <a:spLocks noChangeShapeType="1"/>
          </p:cNvSpPr>
          <p:nvPr/>
        </p:nvSpPr>
        <p:spPr bwMode="auto">
          <a:xfrm flipH="1">
            <a:off x="5181600" y="2362200"/>
            <a:ext cx="1905000" cy="83820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8" name="Line 24"/>
          <p:cNvSpPr>
            <a:spLocks noChangeShapeType="1"/>
          </p:cNvSpPr>
          <p:nvPr/>
        </p:nvSpPr>
        <p:spPr bwMode="auto">
          <a:xfrm flipH="1" flipV="1">
            <a:off x="4953000" y="3505200"/>
            <a:ext cx="1828800" cy="106680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09" name="AutoShape 5"/>
          <p:cNvSpPr>
            <a:spLocks noChangeArrowheads="1"/>
          </p:cNvSpPr>
          <p:nvPr/>
        </p:nvSpPr>
        <p:spPr bwMode="auto">
          <a:xfrm>
            <a:off x="2743200" y="2362200"/>
            <a:ext cx="3657600" cy="2209800"/>
          </a:xfrm>
          <a:prstGeom prst="cloudCallout">
            <a:avLst>
              <a:gd name="adj1" fmla="val -4019"/>
              <a:gd name="adj2" fmla="val -3625"/>
            </a:avLst>
          </a:prstGeom>
          <a:solidFill>
            <a:schemeClr val="accent1"/>
          </a:solidFill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10" name="Oval 6"/>
          <p:cNvSpPr>
            <a:spLocks noChangeArrowheads="1"/>
          </p:cNvSpPr>
          <p:nvPr/>
        </p:nvSpPr>
        <p:spPr bwMode="auto">
          <a:xfrm rot="1318703">
            <a:off x="3090863" y="2771775"/>
            <a:ext cx="1655763" cy="8175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5529" name="Text Box 25"/>
          <p:cNvSpPr txBox="1">
            <a:spLocks noChangeArrowheads="1"/>
          </p:cNvSpPr>
          <p:nvPr/>
        </p:nvSpPr>
        <p:spPr bwMode="auto">
          <a:xfrm>
            <a:off x="3169465" y="2743200"/>
            <a:ext cx="258917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module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  <a:p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типы, данные</a:t>
            </a:r>
          </a:p>
          <a:p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процедуры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Verdana" pitchFamily="34" charset="0"/>
              </a:rPr>
              <a:t>Назначение модулей</a:t>
            </a:r>
          </a:p>
        </p:txBody>
      </p:sp>
      <p:sp>
        <p:nvSpPr>
          <p:cNvPr id="518147" name="Text Box 3"/>
          <p:cNvSpPr txBox="1">
            <a:spLocks noChangeArrowheads="1"/>
          </p:cNvSpPr>
          <p:nvPr/>
        </p:nvSpPr>
        <p:spPr bwMode="auto">
          <a:xfrm>
            <a:off x="0" y="1117600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Данные и процедуры 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 одной программной единице.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Обмен данными между процедурами и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головной программой.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Сокрытие типов, данных и процедур, 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используемых для промежуточных вычислений.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Раздельное написание программ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Verdana" pitchFamily="34" charset="0"/>
              </a:rPr>
              <a:t>Состав модуля</a:t>
            </a:r>
          </a:p>
        </p:txBody>
      </p:sp>
      <p:sp>
        <p:nvSpPr>
          <p:cNvPr id="514051" name="Text Box 3"/>
          <p:cNvSpPr txBox="1">
            <a:spLocks noChangeArrowheads="1"/>
          </p:cNvSpPr>
          <p:nvPr/>
        </p:nvSpPr>
        <p:spPr bwMode="auto">
          <a:xfrm>
            <a:off x="0" y="923925"/>
            <a:ext cx="91440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module</a:t>
            </a:r>
            <a:r>
              <a:rPr lang="en-US" sz="2600" dirty="0">
                <a:latin typeface="Courier New" pitchFamily="49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имя_модуля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  use</a:t>
            </a:r>
            <a:r>
              <a:rPr lang="en-US" sz="2600" dirty="0">
                <a:latin typeface="Courier New" pitchFamily="49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другие модули</a:t>
            </a:r>
          </a:p>
          <a:p>
            <a:pPr algn="l"/>
            <a:endParaRPr lang="en-US" sz="2600" dirty="0">
              <a:latin typeface="Courier New" pitchFamily="49" charset="0"/>
            </a:endParaRPr>
          </a:p>
          <a:p>
            <a:pPr algn="l"/>
            <a:r>
              <a:rPr lang="ru-RU" sz="2600" dirty="0"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public</a:t>
            </a:r>
          </a:p>
          <a:p>
            <a:pPr algn="l"/>
            <a:r>
              <a:rPr lang="en-US" sz="2600" dirty="0"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private</a:t>
            </a:r>
          </a:p>
          <a:p>
            <a:pPr algn="l"/>
            <a:r>
              <a:rPr lang="en-US" sz="2600" dirty="0"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protected</a:t>
            </a:r>
          </a:p>
          <a:p>
            <a:pPr algn="l"/>
            <a:r>
              <a:rPr lang="en-US" sz="2600" dirty="0">
                <a:latin typeface="Courier New" pitchFamily="49" charset="0"/>
              </a:rPr>
              <a:t>    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описание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констант,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типов,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модульных переменных</a:t>
            </a:r>
          </a:p>
          <a:p>
            <a:pPr algn="l"/>
            <a:endParaRPr lang="en-US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contains</a:t>
            </a:r>
          </a:p>
          <a:p>
            <a:pPr algn="l"/>
            <a:r>
              <a:rPr lang="en-US" sz="2600" dirty="0">
                <a:latin typeface="Courier New" pitchFamily="49" charset="0"/>
              </a:rPr>
              <a:t>   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модульные процедуры</a:t>
            </a:r>
            <a:r>
              <a:rPr lang="ru-RU" sz="2600" dirty="0">
                <a:latin typeface="Courier New" pitchFamily="49" charset="0"/>
              </a:rPr>
              <a:t>	</a:t>
            </a:r>
          </a:p>
          <a:p>
            <a:pPr algn="l"/>
            <a:endParaRPr lang="ru-RU" sz="2600" dirty="0"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33CC"/>
                </a:solidFill>
                <a:latin typeface="Courier New" pitchFamily="49" charset="0"/>
              </a:rPr>
              <a:t>end module</a:t>
            </a:r>
            <a:endParaRPr lang="ru-RU" sz="2600" dirty="0">
              <a:solidFill>
                <a:srgbClr val="0033CC"/>
              </a:solidFill>
              <a:latin typeface="Courier New" pitchFamily="49" charset="0"/>
            </a:endParaRPr>
          </a:p>
          <a:p>
            <a:pPr algn="l"/>
            <a:endParaRPr lang="ru-RU" sz="2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MOD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- </a:t>
            </a:r>
            <a:r>
              <a:rPr lang="ru-RU" dirty="0" smtClean="0">
                <a:solidFill>
                  <a:srgbClr val="000066"/>
                </a:solidFill>
                <a:latin typeface="Verdana" pitchFamily="34" charset="0"/>
              </a:rPr>
              <a:t>файлы</a:t>
            </a:r>
            <a:endParaRPr lang="ru-RU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821591"/>
            <a:ext cx="9144000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После компиляции для каждого модуля создается</a:t>
            </a:r>
            <a:endParaRPr lang="en-US" sz="2400" b="0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endParaRPr lang="ru-RU" sz="1000" b="0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файл </a:t>
            </a:r>
            <a:r>
              <a:rPr lang="ru-RU" sz="2600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имя_модуля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.mod</a:t>
            </a:r>
          </a:p>
          <a:p>
            <a:endParaRPr lang="en-US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на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который можно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сослаться из других программ.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99162" y="2745700"/>
            <a:ext cx="3972838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57188" lvl="3" algn="l"/>
            <a:r>
              <a:rPr lang="en-US" sz="2600" dirty="0" smtClean="0">
                <a:solidFill>
                  <a:srgbClr val="3366CC"/>
                </a:solidFill>
                <a:latin typeface="Courier New" pitchFamily="49" charset="0"/>
              </a:rPr>
              <a:t>module</a:t>
            </a:r>
            <a:r>
              <a:rPr lang="en-US" sz="2600" dirty="0" smtClean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FLOW</a:t>
            </a:r>
          </a:p>
          <a:p>
            <a:pPr marL="357188" lvl="3" algn="l"/>
            <a:r>
              <a:rPr lang="ru-RU" sz="2600" dirty="0" smtClean="0">
                <a:latin typeface="Courier New" pitchFamily="49" charset="0"/>
              </a:rPr>
              <a:t>   ...</a:t>
            </a:r>
            <a:endParaRPr lang="en-US" sz="2600" dirty="0">
              <a:latin typeface="Courier New" pitchFamily="49" charset="0"/>
            </a:endParaRPr>
          </a:p>
          <a:p>
            <a:pPr marL="357188" lvl="3" algn="l"/>
            <a:r>
              <a:rPr lang="en-US" sz="2600" dirty="0">
                <a:solidFill>
                  <a:srgbClr val="3366CC"/>
                </a:solidFill>
                <a:latin typeface="Courier New" pitchFamily="49" charset="0"/>
              </a:rPr>
              <a:t>end module </a:t>
            </a:r>
            <a:r>
              <a:rPr lang="en-US" sz="2600" dirty="0">
                <a:latin typeface="Courier New" pitchFamily="49" charset="0"/>
              </a:rPr>
              <a:t>FLOW</a:t>
            </a:r>
          </a:p>
          <a:p>
            <a:pPr marL="357188" lvl="3" algn="l"/>
            <a:endParaRPr lang="ru-RU" sz="2600" dirty="0" smtClean="0">
              <a:latin typeface="Courier New" pitchFamily="49" charset="0"/>
            </a:endParaRPr>
          </a:p>
          <a:p>
            <a:pPr marL="357188" lvl="3" algn="l"/>
            <a:r>
              <a:rPr lang="en-US" sz="2600" dirty="0" smtClean="0">
                <a:solidFill>
                  <a:srgbClr val="3366CC"/>
                </a:solidFill>
                <a:latin typeface="Courier New" pitchFamily="49" charset="0"/>
              </a:rPr>
              <a:t>module</a:t>
            </a:r>
            <a:r>
              <a:rPr lang="en-US" sz="2600" dirty="0" smtClean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GRID</a:t>
            </a:r>
          </a:p>
          <a:p>
            <a:pPr marL="357188" lvl="3" algn="l"/>
            <a:r>
              <a:rPr lang="en-US" sz="2600" dirty="0">
                <a:latin typeface="Courier New" pitchFamily="49" charset="0"/>
              </a:rPr>
              <a:t> </a:t>
            </a:r>
            <a:r>
              <a:rPr lang="ru-RU" sz="2600" dirty="0" smtClean="0">
                <a:latin typeface="Courier New" pitchFamily="49" charset="0"/>
              </a:rPr>
              <a:t>...</a:t>
            </a:r>
            <a:endParaRPr lang="en-US" sz="2600" dirty="0">
              <a:latin typeface="Courier New" pitchFamily="49" charset="0"/>
            </a:endParaRPr>
          </a:p>
          <a:p>
            <a:pPr marL="357188" lvl="3" algn="l"/>
            <a:r>
              <a:rPr lang="en-US" sz="2600" dirty="0">
                <a:solidFill>
                  <a:srgbClr val="3366CC"/>
                </a:solidFill>
                <a:latin typeface="Courier New" pitchFamily="49" charset="0"/>
              </a:rPr>
              <a:t>end module </a:t>
            </a:r>
            <a:r>
              <a:rPr lang="en-US" sz="2600" dirty="0">
                <a:latin typeface="Courier New" pitchFamily="49" charset="0"/>
              </a:rPr>
              <a:t>GRID</a:t>
            </a:r>
            <a:endParaRPr lang="ru-RU" sz="2600" dirty="0" smtClean="0">
              <a:latin typeface="Courier New" pitchFamily="49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4419600" y="3371909"/>
            <a:ext cx="1828800" cy="0"/>
          </a:xfrm>
          <a:prstGeom prst="line">
            <a:avLst/>
          </a:prstGeom>
          <a:noFill/>
          <a:ln w="50800">
            <a:solidFill>
              <a:srgbClr val="3366CC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4419600" y="4895909"/>
            <a:ext cx="1828800" cy="0"/>
          </a:xfrm>
          <a:prstGeom prst="line">
            <a:avLst/>
          </a:prstGeom>
          <a:noFill/>
          <a:ln w="50800">
            <a:solidFill>
              <a:srgbClr val="3366CC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477000" y="3125687"/>
            <a:ext cx="1828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flow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.mod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477000" y="4632066"/>
            <a:ext cx="1828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grid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.mod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601533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Additional Include Directories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Verdana" pitchFamily="34" charset="0"/>
              </a:rPr>
              <a:t>Оператор </a:t>
            </a:r>
            <a:r>
              <a:rPr lang="en-US">
                <a:solidFill>
                  <a:srgbClr val="000066"/>
                </a:solidFill>
                <a:latin typeface="Verdana" pitchFamily="34" charset="0"/>
              </a:rPr>
              <a:t>use</a:t>
            </a:r>
            <a:endParaRPr lang="ru-RU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21219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Позволяет использовать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типы, данные и процедуры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модуля</a:t>
            </a:r>
          </a:p>
          <a:p>
            <a:endParaRPr lang="ru-RU" sz="2400" b="0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marL="357188" lvl="3" algn="l"/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</a:rPr>
              <a:t>program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prog</a:t>
            </a:r>
            <a:endParaRPr lang="en-US" sz="2600" dirty="0" smtClean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marL="357188" lvl="3" algn="l"/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use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mathlib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B050"/>
                </a:solidFill>
                <a:latin typeface="Courier New" pitchFamily="49" charset="0"/>
              </a:rPr>
              <a:t>!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используем модуль </a:t>
            </a:r>
            <a:r>
              <a:rPr lang="en-US" sz="2600" dirty="0" err="1">
                <a:solidFill>
                  <a:srgbClr val="00B050"/>
                </a:solidFill>
                <a:latin typeface="Courier New" pitchFamily="49" charset="0"/>
              </a:rPr>
              <a:t>mathlib</a:t>
            </a:r>
            <a:endParaRPr lang="ru-RU" sz="2600" dirty="0">
              <a:solidFill>
                <a:srgbClr val="00B050"/>
              </a:solidFill>
              <a:latin typeface="Courier New" pitchFamily="49" charset="0"/>
            </a:endParaRPr>
          </a:p>
        </p:txBody>
      </p:sp>
      <p:sp>
        <p:nvSpPr>
          <p:cNvPr id="521220" name="Text Box 4"/>
          <p:cNvSpPr txBox="1">
            <a:spLocks noChangeArrowheads="1"/>
          </p:cNvSpPr>
          <p:nvPr/>
        </p:nvSpPr>
        <p:spPr bwMode="auto">
          <a:xfrm>
            <a:off x="0" y="3035300"/>
            <a:ext cx="9144000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Атрибут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only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позволяет использовать только "избранные" данные или процедуры.</a:t>
            </a:r>
          </a:p>
          <a:p>
            <a:pPr lvl="3" algn="l"/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3" algn="l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program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prog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 lvl="3"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use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mathlib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,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only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: dot</a:t>
            </a:r>
          </a:p>
          <a:p>
            <a:pPr lvl="3"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B050"/>
                </a:solidFill>
                <a:latin typeface="Courier New" pitchFamily="49" charset="0"/>
              </a:rPr>
              <a:t>!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кроме </a:t>
            </a:r>
            <a:r>
              <a:rPr lang="en-US" sz="2600" dirty="0">
                <a:solidFill>
                  <a:srgbClr val="00B050"/>
                </a:solidFill>
                <a:latin typeface="Courier New" pitchFamily="49" charset="0"/>
              </a:rPr>
              <a:t>dot, </a:t>
            </a:r>
            <a:endParaRPr lang="ru-RU" sz="2600" dirty="0">
              <a:solidFill>
                <a:srgbClr val="00B050"/>
              </a:solidFill>
              <a:latin typeface="Courier New" pitchFamily="49" charset="0"/>
            </a:endParaRPr>
          </a:p>
          <a:p>
            <a:pPr lvl="3" algn="l"/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  ! все остальные не используются</a:t>
            </a:r>
            <a:endParaRPr lang="ru-RU" sz="2600" b="0" dirty="0">
              <a:solidFill>
                <a:srgbClr val="00B050"/>
              </a:solidFill>
              <a:latin typeface="Verdana" pitchFamily="34" charset="0"/>
            </a:endParaRP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12031</TotalTime>
  <Words>1176</Words>
  <Application>Microsoft Office PowerPoint</Application>
  <PresentationFormat>Экран (4:3)</PresentationFormat>
  <Paragraphs>303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1768</cp:revision>
  <cp:lastPrinted>1601-01-01T00:00:00Z</cp:lastPrinted>
  <dcterms:created xsi:type="dcterms:W3CDTF">1601-01-01T00:00:00Z</dcterms:created>
  <dcterms:modified xsi:type="dcterms:W3CDTF">2012-09-18T05:56:53Z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