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668a43d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668a43d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d4d3b465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d4d3b465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d4d3b4656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ed4d3b4656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d4d3b4656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ed4d3b4656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ed4d3b465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ed4d3b465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ed4d3b4656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ed4d3b4656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d56bed6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ed56bed6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ed4d3b465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ed4d3b465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ed4d3b465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ed4d3b465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668a43d5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668a43d5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ed4d3b46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ed4d3b46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d4d3b465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d4d3b46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ed4d3b465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ed4d3b465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d4d3b465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d4d3b465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d4d3b465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ed4d3b465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d56bed63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ed56bed63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d4d3b465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ed4d3b465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freertos.org/a00104.html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freertos.org/a00110.html#configSTACK_DEPTH_TYP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reertos.org/xtaskdelayuntiltask-control.html" TargetMode="External"/><Relationship Id="rId4" Type="http://schemas.openxmlformats.org/officeDocument/2006/relationships/hyperlink" Target="https://www.freertos.org/uxtaskbasepriorityget.html" TargetMode="External"/><Relationship Id="rId5" Type="http://schemas.openxmlformats.org/officeDocument/2006/relationships/hyperlink" Target="https://www.freertos.org/a00129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freertos.org/a00110.html#configASSERT" TargetMode="External"/><Relationship Id="rId4" Type="http://schemas.openxmlformats.org/officeDocument/2006/relationships/hyperlink" Target="https://www.freertos.org/a0012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Лабораторный практикум RISC-V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</a:t>
            </a:r>
            <a:r>
              <a:rPr lang="ru"/>
              <a:t> FreeRTOS и RISC-V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Сборка программ для FreeRTOS - 1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Сборка программ FreeRTOS через кросс-компиляцию и запуск в QEMU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Открыть терминал гостевой ОС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Скачать и распаковать архив с исходниками FreeRTOS </a:t>
            </a:r>
            <a:r>
              <a:rPr lang="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https://www.freertos.org/a00104.html</a:t>
            </a:r>
            <a:endParaRPr/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cd /FreeRTOS/Demo/RISC-V-Qemu-virt_GCC</a:t>
            </a:r>
            <a:endParaRPr/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make</a:t>
            </a:r>
            <a:endParaRPr/>
          </a:p>
        </p:txBody>
      </p:sp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Сборка программ для FreeRTOS - 2 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Типовые ошибки:</a:t>
            </a:r>
            <a:endParaRPr sz="1400"/>
          </a:p>
          <a:p>
            <a:pPr indent="-317500" lvl="0" marL="54000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rabicPeriod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пример не скомпилируется из-за отсутствующих инструкций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csrc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csrv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(ошибки вида “</a:t>
            </a: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Error: unrecognized opcode …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”), то необходимо в файле Makefile изменить все вхождения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-march=rv32imac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-march=rv32imac_zicsr_zifencei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для поддержки необходимого расширения.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5400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rabicPeriod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случае невозможности компиляции из-за не определенной константы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configCLINT_BASE_ADDRESS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необходимо добавить её ручное определение в FreeRTOSConfig.h. В этом файле используется константа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CLINT_ADDR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В таком случае необходимо добавить в начало файла FreeRTOSConfig.h после директив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строку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#define configCLINT_BASE_ADDRESS CLINT_ADDR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400"/>
              <a:t>Если все прошло успешно, то у вас появится файл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./build/RTOSDemo.axf</a:t>
            </a:r>
            <a:endParaRPr sz="1400"/>
          </a:p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</a:t>
            </a:r>
            <a:r>
              <a:rPr lang="ru"/>
              <a:t> программ для FreeRTOS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1152475"/>
            <a:ext cx="5543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В терминале гостевой ОС</a:t>
            </a:r>
            <a:endParaRPr sz="1900"/>
          </a:p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qemu-system-riscv32 -nographic -machine virt -net none \  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-chardev stdio,id=con,mux=on -serial chardev:con \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-mon chardev=con,mode=readline -bios none \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-smp 4 -kernel ./build/RTOSDemo.axf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134" name="Google Shape;13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35" name="Google Shape;135;p24"/>
          <p:cNvPicPr preferRelativeResize="0"/>
          <p:nvPr/>
        </p:nvPicPr>
        <p:blipFill rotWithShape="1">
          <a:blip r:embed="rId3">
            <a:alphaModFix/>
          </a:blip>
          <a:srcRect b="0" l="0" r="75791" t="0"/>
          <a:stretch/>
        </p:blipFill>
        <p:spPr>
          <a:xfrm>
            <a:off x="6004975" y="857250"/>
            <a:ext cx="2596024" cy="354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Мьютексы и семафоры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961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Семафор — примитив синхронизации работы процессов и потоков, в основе которого лежит счётчик, над которым можно производить две операции: увеличение и уменьшение значения на единицу, при этом операция уменьшения для нулевого значения счетчика является </a:t>
            </a:r>
            <a:r>
              <a:rPr lang="ru"/>
              <a:t>блокирующей.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Параметром семафора является максимальное значение его счетчика.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Мьютекс - семафор, максимальное значение которого равно единице.</a:t>
            </a:r>
            <a:endParaRPr/>
          </a:p>
        </p:txBody>
      </p:sp>
      <p:sp>
        <p:nvSpPr>
          <p:cNvPr id="142" name="Google Shape;14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43" name="Google Shape;14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7375" y="3894775"/>
            <a:ext cx="3524250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работы с мьютексами - 1 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использования мьютексов и семафоров нужно создать макрос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configSUPPORT_DYNAMIC_ALLOCATION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равный 1.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использования мьютексов нужно также создать макрос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configUSE_MUTEXES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равный 1.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Мьютексы создаются функцией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SemaphoreHandle_t xSemaphoreCreateMutex( void )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семафоры -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SemaphoreHandle_t xSemaphoreCreateBinary( void )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Взятие семафора выполняется функцией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xSemaphoreTake( SemaphoreHandle_t xSemaphore, TickType_t xTicksToWait )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Освобождение семафора -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xSemaphoreGive( SemaphoreHandle_t xSemaphore )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функции взятия используется параметр 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xTicksToWait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времени ожидания. Он определяет количество системных тиков, в течение которых задача ждет получение семафора.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работы с мьютексами - 1 </a:t>
            </a:r>
            <a:endParaRPr/>
          </a:p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SemaphoreHandle_t xSemaphore = NULL;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vATask( void * pvParameters )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xSemaphore = xSemaphoreCreateMutex();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if( xSemaphore != NULL )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 xSemaphoreGive( xSemaphore ) != pdTRUE ) // will fail!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 xSemaphoreTake( xSemaphore, ( TickType_t ) 0 ) )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if( xSemaphoreGive( xSemaphore ) != pdTRUE )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{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}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4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Создание очередей</a:t>
            </a:r>
            <a:endParaRPr/>
          </a:p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>
            <a:off x="311700" y="1152475"/>
            <a:ext cx="3472200" cy="36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-3081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789"/>
              <a:t>При разработке ПО возникают ситуации, в которых необходимо передавать данные между задачами. </a:t>
            </a:r>
            <a:endParaRPr sz="1789"/>
          </a:p>
          <a:p>
            <a:pPr indent="-3081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789"/>
              <a:t>Использование глобальных переменных для этих целей не рекомендуется, так как при переключении между задачами есть риск испортить данные. </a:t>
            </a:r>
            <a:endParaRPr sz="1789"/>
          </a:p>
          <a:p>
            <a:pPr indent="-3081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789"/>
              <a:t>По этой причине предлагается использовать механизм очередей.</a:t>
            </a:r>
            <a:endParaRPr sz="1789"/>
          </a:p>
          <a:p>
            <a:pPr indent="-308145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789">
                <a:solidFill>
                  <a:schemeClr val="dk1"/>
                </a:solidFill>
              </a:rPr>
              <a:t>Очередь создается с помощью функции </a:t>
            </a:r>
            <a:r>
              <a:rPr lang="ru" sz="178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QueueHandle_t xQueueCreate(UBaseType_t uxQueueLength,UBaseType_t uxItemSize )</a:t>
            </a:r>
            <a:endParaRPr sz="1789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65" name="Google Shape;165;p28"/>
          <p:cNvPicPr preferRelativeResize="0"/>
          <p:nvPr/>
        </p:nvPicPr>
        <p:blipFill rotWithShape="1">
          <a:blip r:embed="rId3">
            <a:alphaModFix/>
          </a:blip>
          <a:srcRect b="0" l="4196" r="0" t="0"/>
          <a:stretch/>
        </p:blipFill>
        <p:spPr>
          <a:xfrm>
            <a:off x="3828925" y="1391975"/>
            <a:ext cx="5192225" cy="25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Методы работы с очередями</a:t>
            </a:r>
            <a:endParaRPr/>
          </a:p>
        </p:txBody>
      </p:sp>
      <p:sp>
        <p:nvSpPr>
          <p:cNvPr id="171" name="Google Shape;171;p29"/>
          <p:cNvSpPr txBox="1"/>
          <p:nvPr>
            <p:ph idx="1" type="body"/>
          </p:nvPr>
        </p:nvSpPr>
        <p:spPr>
          <a:xfrm>
            <a:off x="311700" y="1152475"/>
            <a:ext cx="8520600" cy="36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Отправка данных в очередь</a:t>
            </a:r>
            <a:endParaRPr/>
          </a:p>
          <a:p>
            <a:pPr indent="-317500" lvl="1" marL="9144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○"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xQueueSendToBack(QueueHandle_t xQueue, const void * pvItemToQueue, TickType_t xTicksToWait 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○"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xQueueSendToFront(QueueHandle_t xQueue, const void * pvItemToQueue, TickType_t xTicksToWait 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Получение элемента из очереди</a:t>
            </a:r>
            <a:endParaRPr/>
          </a:p>
          <a:p>
            <a:pPr indent="-317500" lvl="1" marL="9144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BaseType_t xQueueReceive(QueueHandle_t xQueue, void *pvBuffer, TickType_t xTicksToWait )</a:t>
            </a:r>
            <a:r>
              <a:rPr lang="ru"/>
              <a:t>  </a:t>
            </a: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// С извлечением элемента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xQueuePeek(QueueHandle_t xQueue, void *pvBuffer, TickType_t xTicksToWait ) // Без извлечения элемента</a:t>
            </a:r>
            <a:endParaRPr/>
          </a:p>
        </p:txBody>
      </p:sp>
      <p:sp>
        <p:nvSpPr>
          <p:cNvPr id="172" name="Google Shape;17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 чем данная презентация?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Темы: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Концепция операционных систем реального времени (ОСРВ)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Инструменты разработчика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Компиляция ПО для FreeRTOS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Работа с мьютексами и очередями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10 Настройка и запуск задач FreeRTOS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11 Мьютексы FreeRTOS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12 </a:t>
            </a:r>
            <a:r>
              <a:rPr lang="ru"/>
              <a:t>Очереди FreeRTOS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Операционные системы реального времени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Отличия ОСРВ от ОС общего назначения (Windows, Linux, MacOS)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программы под управлением ОСРВ организуют ограниченный набор действий, но эти действие требуют максимально быстрой обработки;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ОС общего назначения могут реализовывать больший набор функций, но время отклика для них не является критичным параметром.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FreeRTOS (Free Real Time </a:t>
            </a:r>
            <a:r>
              <a:rPr lang="ru"/>
              <a:t>Operating</a:t>
            </a:r>
            <a:r>
              <a:rPr lang="ru"/>
              <a:t> System)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портирована более чем на 20 платформ (микроконтроллеров)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потребует от аппаратного обеспечения от 32 Кбайт флэш-памяти и от 16 Кбайт ОЗУ.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предоставляет­ся с открытым исходным кодом программ и лицензирована в соответствии с GNU General Public License (GPL)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Организация задач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399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FreeRTOS организует несколько потоков (задач) и дает возможность в любой момент уничтожить, приостановить или запустить любой из них.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Любая задача может иметь несколько состояний на конкретный момент: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Выполняется (Running);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Готова к выполнению (Ready);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Блокирована (Blocked);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Приостановлена (Suspended).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5838" l="0" r="0" t="0"/>
          <a:stretch/>
        </p:blipFill>
        <p:spPr>
          <a:xfrm>
            <a:off x="4301700" y="0"/>
            <a:ext cx="409079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приложения во FreeRTOS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500"/>
              <a:t>Т</a:t>
            </a:r>
            <a:r>
              <a:rPr lang="ru" sz="1500"/>
              <a:t>ипичное приложение FreeRTOS - три слоя поверх аппаратного обеспечения: пользовательский код, платформонезависимый код и платформозависимый код.</a:t>
            </a:r>
            <a:endParaRPr sz="1500"/>
          </a:p>
          <a:p>
            <a:pPr indent="-309562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b="1" lang="ru" sz="1500"/>
              <a:t>Платформонезависимый код</a:t>
            </a:r>
            <a:endParaRPr sz="1500"/>
          </a:p>
          <a:p>
            <a:pPr indent="-30956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b="1" lang="ru" sz="1500"/>
              <a:t>Задачи.</a:t>
            </a:r>
            <a:r>
              <a:rPr lang="ru" sz="1500"/>
              <a:t> Основное назначение ядра — это создание, уничтожение и управления задачами, за что отвечают два файла: tasks.c и tasks.h, где заключено около половины всего кода.</a:t>
            </a:r>
            <a:endParaRPr sz="1500"/>
          </a:p>
          <a:p>
            <a:pPr indent="-30956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b="1" lang="ru" sz="1500"/>
              <a:t>Связь.</a:t>
            </a:r>
            <a:r>
              <a:rPr lang="ru" sz="1500"/>
              <a:t> Сами задачи так или иначе обмениваются данными, что создает проблему: нужно обеспечить безопасную и гарантированную передачу. На решение этой проблемы также приходится около половины всего кода ядра. За связь отвечают файлы queue.c и queue.h, а критические ресурсы работают через семафоры и мьютексы (semaphr.c и semaphr.h).</a:t>
            </a:r>
            <a:endParaRPr sz="1500"/>
          </a:p>
          <a:p>
            <a:pPr indent="-309562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b="1" lang="ru" sz="1500"/>
              <a:t>Аппаратное сопряжение.</a:t>
            </a:r>
            <a:r>
              <a:rPr lang="ru" sz="1500"/>
              <a:t> </a:t>
            </a:r>
            <a:endParaRPr sz="1500"/>
          </a:p>
          <a:p>
            <a:pPr indent="-30956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ru" sz="1500"/>
              <a:t>Большая часть кода FreeRTOS платформонезависима. </a:t>
            </a:r>
            <a:endParaRPr sz="1500"/>
          </a:p>
          <a:p>
            <a:pPr indent="-30956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ru" sz="1500"/>
              <a:t>Однако операционная система не может полностью абстрагироваться, поэтому программно-зависимый код необходим. </a:t>
            </a:r>
            <a:endParaRPr sz="1500"/>
          </a:p>
          <a:p>
            <a:pPr indent="-309562" lvl="1" marL="914400" rtl="0" algn="just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ru" sz="1500"/>
              <a:t>Данная часть составляет примерно 5% от всего FreeRTOS и заключается в port.c, portmacro.h.</a:t>
            </a:r>
            <a:endParaRPr/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приложения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432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Для запуска созданных задач требуется запустить планировщик операционной системы. Для этого требуется вызвать функцию 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vTaskStartScheduler()</a:t>
            </a:r>
            <a:r>
              <a:rPr lang="ru" sz="1600">
                <a:solidFill>
                  <a:schemeClr val="dk1"/>
                </a:solidFill>
              </a:rPr>
              <a:t>.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Место вызова этой функции в коде не принципиально, однако обычно её используют в функции 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ru" sz="1600">
                <a:solidFill>
                  <a:schemeClr val="dk1"/>
                </a:solidFill>
              </a:rPr>
              <a:t>.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Точкой входа в программу является функция 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ru" sz="1600">
                <a:solidFill>
                  <a:schemeClr val="dk1"/>
                </a:solidFill>
              </a:rPr>
              <a:t>, однако задачи запускаются планировщиком ОС.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Допускается выносить создание задач и запуск планировщика в отдельную функцию.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4572000" y="578775"/>
            <a:ext cx="46617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“clock_config.h”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“bsp.h”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“FreeRTOS.h”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init_clock();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config CPU/MPU clock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init_bsp();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init CPU/MPU periphery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//create tasks, mutexes, etc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create_freertos_elements();	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vTaskStartScheduler(); 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start OS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// This line will never be reached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while(1){}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Управление задачами - 1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Создание задачи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BaseType_t xTaskCreate( 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TaskFunction_t pvTaskCode,   // указатель на исполняемую функцию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const char * const pcName,   //название задачи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ru" sz="1400">
                <a:solidFill>
                  <a:schemeClr val="dk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configSTACK_DEPTH_TYPE</a:t>
            </a: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usStackDepth, 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//размер выделяемой памяти на стеке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void *pvParameters,          //указатель на структуру параметров 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UBaseType_t uxPriority,      // приоритет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TaskHandle_t *pxCreatedTask  // Handler для доступа из других задач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Удаление задачи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vTaskDelete( TaskHandle_t xTask 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Управление задачами - 2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vTaskDelay(const TickType_t xTicksToDelay)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vTaskDelayUntil(TickType_t *pxPreviousWakeTime, const TickType_t xTimeIncrement)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xTaskDelayUntil(TickType_t *pxPreviousWakeTime, const TickType_t xTimeIncrement)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uxTaskPriorityGet(const 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uxTaskPriorityGetFromISR(const 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uxTaskBasePriorityGet(const 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uxTaskBasePriorityGetFromISR(const 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vTaskPrioritySet(TaskHandle_t xTask, UBaseType_t uxNewPriority)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vTaskSuspend(TaskHandle_t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vTaskResume(TaskHandle_t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xTaskResumeFromISR(TaskHandle_t xTask)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ru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xTaskAbortDelay(TaskHandle_t xTask)</a:t>
            </a:r>
            <a:endParaRPr/>
          </a:p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 задачи с параметром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096200"/>
            <a:ext cx="8520600" cy="3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Task to be created. 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vTaskCode( void * pvParameters )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/* The parameter value is expected to be 1 as 1 is passed in the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pvParameters value in the call to xTaskCreate() below. 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ru" sz="875">
                <a:solidFill>
                  <a:schemeClr val="dk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configASSERT</a:t>
            </a: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( ( uint32_t ) pvParameters ) == 1 );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for( ;; )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/* Task code goes here. 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Function that creates a task. 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vOtherFunction( void )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BaseType_t xReturned;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TaskHandle_t xHandle = NULL;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/* Create the task, storing the handle. 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xReturned = xTaskCreate(vTaskCode, "NAME",  STACK_SIZE, ( void * ) 1, tskIDLE_PRIORITY, &amp;xHandle );      /* Pass out the created handle.*/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if( xReturned == pdPASS )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/* The task was created.  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/* Use the task's handle to delete the task. */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ru" sz="875">
                <a:solidFill>
                  <a:schemeClr val="dk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vTaskDelete</a:t>
            </a: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xHandle );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875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ru" sz="8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95"/>
          </a:p>
        </p:txBody>
      </p:sp>
      <p:sp>
        <p:nvSpPr>
          <p:cNvPr id="113" name="Google Shape;11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