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72" r:id="rId1"/>
  </p:sldMasterIdLst>
  <p:notesMasterIdLst>
    <p:notesMasterId r:id="rId28"/>
  </p:notesMasterIdLst>
  <p:handoutMasterIdLst>
    <p:handoutMasterId r:id="rId29"/>
  </p:handoutMasterIdLst>
  <p:sldIdLst>
    <p:sldId id="952" r:id="rId2"/>
    <p:sldId id="958" r:id="rId3"/>
    <p:sldId id="978" r:id="rId4"/>
    <p:sldId id="968" r:id="rId5"/>
    <p:sldId id="973" r:id="rId6"/>
    <p:sldId id="974" r:id="rId7"/>
    <p:sldId id="975" r:id="rId8"/>
    <p:sldId id="976" r:id="rId9"/>
    <p:sldId id="972" r:id="rId10"/>
    <p:sldId id="977" r:id="rId11"/>
    <p:sldId id="979" r:id="rId12"/>
    <p:sldId id="969" r:id="rId13"/>
    <p:sldId id="980" r:id="rId14"/>
    <p:sldId id="970" r:id="rId15"/>
    <p:sldId id="983" r:id="rId16"/>
    <p:sldId id="984" r:id="rId17"/>
    <p:sldId id="986" r:id="rId18"/>
    <p:sldId id="982" r:id="rId19"/>
    <p:sldId id="989" r:id="rId20"/>
    <p:sldId id="985" r:id="rId21"/>
    <p:sldId id="990" r:id="rId22"/>
    <p:sldId id="988" r:id="rId23"/>
    <p:sldId id="991" r:id="rId24"/>
    <p:sldId id="987" r:id="rId25"/>
    <p:sldId id="962" r:id="rId26"/>
    <p:sldId id="967" r:id="rId27"/>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Nunito Sans" pitchFamily="2" charset="0"/>
      <p:regular r:id="rId34"/>
      <p:bold r:id="rId35"/>
      <p:italic r:id="rId36"/>
      <p:boldItalic r:id="rId37"/>
    </p:embeddedFont>
    <p:embeddedFont>
      <p:font typeface="Nunito Sans Light" panose="020F0302020204030204" pitchFamily="34" charset="0"/>
      <p:regular r:id="rId38"/>
      <p:italic r:id="rId39"/>
    </p:embeddedFont>
    <p:embeddedFont>
      <p:font typeface="Trebuchet MS" panose="020B0703020202090204" pitchFamily="34" charset="0"/>
      <p:regular r:id="rId40"/>
      <p:bold r:id="rId41"/>
      <p:italic r:id="rId42"/>
      <p:boldItalic r:id="rId43"/>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7287" userDrawn="1">
          <p15:clr>
            <a:srgbClr val="A4A3A4"/>
          </p15:clr>
        </p15:guide>
        <p15:guide id="5" orient="horz" pos="2137" userDrawn="1">
          <p15:clr>
            <a:srgbClr val="A4A3A4"/>
          </p15:clr>
        </p15:guide>
        <p15:guide id="6" pos="3840" userDrawn="1">
          <p15:clr>
            <a:srgbClr val="A4A3A4"/>
          </p15:clr>
        </p15:guide>
        <p15:guide id="7" orient="horz" pos="4020" userDrawn="1">
          <p15:clr>
            <a:srgbClr val="A4A3A4"/>
          </p15:clr>
        </p15:guide>
        <p15:guide id="8" pos="415" userDrawn="1">
          <p15:clr>
            <a:srgbClr val="A4A3A4"/>
          </p15:clr>
        </p15:guide>
        <p15:guide id="9" pos="4339" userDrawn="1">
          <p15:clr>
            <a:srgbClr val="A4A3A4"/>
          </p15:clr>
        </p15:guide>
        <p15:guide id="10" orient="horz" pos="30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Автор"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70C1"/>
    <a:srgbClr val="283272"/>
    <a:srgbClr val="00AF87"/>
    <a:srgbClr val="BFBFBF"/>
    <a:srgbClr val="F5B21A"/>
    <a:srgbClr val="7030A0"/>
    <a:srgbClr val="75CAF4"/>
    <a:srgbClr val="F9F8FC"/>
    <a:srgbClr val="D60020"/>
    <a:srgbClr val="1E22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323" autoAdjust="0"/>
    <p:restoredTop sz="73239"/>
  </p:normalViewPr>
  <p:slideViewPr>
    <p:cSldViewPr snapToGrid="0" showGuides="1">
      <p:cViewPr varScale="1">
        <p:scale>
          <a:sx n="88" d="100"/>
          <a:sy n="88" d="100"/>
        </p:scale>
        <p:origin x="1792" y="192"/>
      </p:cViewPr>
      <p:guideLst>
        <p:guide pos="7287"/>
        <p:guide orient="horz" pos="2137"/>
        <p:guide pos="3840"/>
        <p:guide orient="horz" pos="4020"/>
        <p:guide pos="415"/>
        <p:guide pos="4339"/>
        <p:guide orient="horz" pos="300"/>
      </p:guideLst>
    </p:cSldViewPr>
  </p:slideViewPr>
  <p:notesTextViewPr>
    <p:cViewPr>
      <p:scale>
        <a:sx n="3" d="2"/>
        <a:sy n="3" d="2"/>
      </p:scale>
      <p:origin x="0" y="0"/>
    </p:cViewPr>
  </p:notesTextViewPr>
  <p:notesViewPr>
    <p:cSldViewPr snapToGrid="0" showGuides="1">
      <p:cViewPr varScale="1">
        <p:scale>
          <a:sx n="87" d="100"/>
          <a:sy n="87" d="100"/>
        </p:scale>
        <p:origin x="2778"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93C4A0A0-5400-438A-B559-8E108D3EEF3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latin typeface="Nunito Sans" pitchFamily="2" charset="77"/>
            </a:endParaRPr>
          </a:p>
        </p:txBody>
      </p:sp>
      <p:sp>
        <p:nvSpPr>
          <p:cNvPr id="3" name="Дата 2">
            <a:extLst>
              <a:ext uri="{FF2B5EF4-FFF2-40B4-BE49-F238E27FC236}">
                <a16:creationId xmlns:a16="http://schemas.microsoft.com/office/drawing/2014/main" id="{2F6CE3E7-0B28-417C-928E-E19E43157F1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AF1E2E-68FE-4AB8-BE52-C4B697CF3E0E}" type="datetimeFigureOut">
              <a:rPr lang="ru-RU" smtClean="0">
                <a:latin typeface="Nunito Sans" pitchFamily="2" charset="77"/>
              </a:rPr>
              <a:t>11.01.2024</a:t>
            </a:fld>
            <a:endParaRPr lang="ru-RU" dirty="0">
              <a:latin typeface="Nunito Sans" pitchFamily="2" charset="77"/>
            </a:endParaRPr>
          </a:p>
        </p:txBody>
      </p:sp>
      <p:sp>
        <p:nvSpPr>
          <p:cNvPr id="4" name="Нижний колонтитул 3">
            <a:extLst>
              <a:ext uri="{FF2B5EF4-FFF2-40B4-BE49-F238E27FC236}">
                <a16:creationId xmlns:a16="http://schemas.microsoft.com/office/drawing/2014/main" id="{77562519-ACE8-4A55-A805-A3C1132CFE1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latin typeface="Nunito Sans" pitchFamily="2" charset="77"/>
            </a:endParaRPr>
          </a:p>
        </p:txBody>
      </p:sp>
      <p:sp>
        <p:nvSpPr>
          <p:cNvPr id="5" name="Номер слайда 4">
            <a:extLst>
              <a:ext uri="{FF2B5EF4-FFF2-40B4-BE49-F238E27FC236}">
                <a16:creationId xmlns:a16="http://schemas.microsoft.com/office/drawing/2014/main" id="{3445ADFB-FD1A-478B-9414-F4C06F2A73F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EA8102A-7417-46F5-98ED-1882D9AAB372}" type="slidenum">
              <a:rPr lang="ru-RU" smtClean="0">
                <a:latin typeface="Nunito Sans" pitchFamily="2" charset="77"/>
              </a:rPr>
              <a:t>‹#›</a:t>
            </a:fld>
            <a:endParaRPr lang="ru-RU" dirty="0">
              <a:latin typeface="Nunito Sans" pitchFamily="2" charset="77"/>
            </a:endParaRPr>
          </a:p>
        </p:txBody>
      </p:sp>
    </p:spTree>
    <p:extLst>
      <p:ext uri="{BB962C8B-B14F-4D97-AF65-F5344CB8AC3E}">
        <p14:creationId xmlns:p14="http://schemas.microsoft.com/office/powerpoint/2010/main" val="73197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Nunito Sans" pitchFamily="2" charset="77"/>
              </a:defRPr>
            </a:lvl1pPr>
          </a:lstStyle>
          <a:p>
            <a:endParaRPr lang="ru-RU"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Nunito Sans" pitchFamily="2" charset="77"/>
              </a:defRPr>
            </a:lvl1pPr>
          </a:lstStyle>
          <a:p>
            <a:fld id="{F77D539E-175E-4C2D-90A1-C654240FB7C9}" type="datetimeFigureOut">
              <a:rPr lang="ru-RU" smtClean="0"/>
              <a:pPr/>
              <a:t>11.01.2024</a:t>
            </a:fld>
            <a:endParaRPr lang="ru-RU"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Nunito Sans" pitchFamily="2" charset="77"/>
              </a:defRPr>
            </a:lvl1pPr>
          </a:lstStyle>
          <a:p>
            <a:endParaRPr lang="ru-RU"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Nunito Sans" pitchFamily="2" charset="77"/>
              </a:defRPr>
            </a:lvl1pPr>
          </a:lstStyle>
          <a:p>
            <a:fld id="{81FAD9A6-5B12-495D-AC68-C121FA6E8191}" type="slidenum">
              <a:rPr lang="ru-RU" smtClean="0"/>
              <a:pPr/>
              <a:t>‹#›</a:t>
            </a:fld>
            <a:endParaRPr lang="ru-RU" dirty="0"/>
          </a:p>
        </p:txBody>
      </p:sp>
    </p:spTree>
    <p:extLst>
      <p:ext uri="{BB962C8B-B14F-4D97-AF65-F5344CB8AC3E}">
        <p14:creationId xmlns:p14="http://schemas.microsoft.com/office/powerpoint/2010/main" val="384886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Nunito Sans" pitchFamily="2" charset="77"/>
        <a:ea typeface="+mn-ea"/>
        <a:cs typeface="+mn-cs"/>
      </a:defRPr>
    </a:lvl1pPr>
    <a:lvl2pPr marL="457200" algn="l" defTabSz="914400" rtl="0" eaLnBrk="1" latinLnBrk="0" hangingPunct="1">
      <a:defRPr sz="1200" b="0" i="0" kern="1200">
        <a:solidFill>
          <a:schemeClr val="tx1"/>
        </a:solidFill>
        <a:latin typeface="Nunito Sans" pitchFamily="2" charset="77"/>
        <a:ea typeface="+mn-ea"/>
        <a:cs typeface="+mn-cs"/>
      </a:defRPr>
    </a:lvl2pPr>
    <a:lvl3pPr marL="914400" algn="l" defTabSz="914400" rtl="0" eaLnBrk="1" latinLnBrk="0" hangingPunct="1">
      <a:defRPr sz="1200" b="0" i="0" kern="1200">
        <a:solidFill>
          <a:schemeClr val="tx1"/>
        </a:solidFill>
        <a:latin typeface="Nunito Sans" pitchFamily="2" charset="77"/>
        <a:ea typeface="+mn-ea"/>
        <a:cs typeface="+mn-cs"/>
      </a:defRPr>
    </a:lvl3pPr>
    <a:lvl4pPr marL="1371600" algn="l" defTabSz="914400" rtl="0" eaLnBrk="1" latinLnBrk="0" hangingPunct="1">
      <a:defRPr sz="1200" b="0" i="0" kern="1200">
        <a:solidFill>
          <a:schemeClr val="tx1"/>
        </a:solidFill>
        <a:latin typeface="Nunito Sans" pitchFamily="2" charset="77"/>
        <a:ea typeface="+mn-ea"/>
        <a:cs typeface="+mn-cs"/>
      </a:defRPr>
    </a:lvl4pPr>
    <a:lvl5pPr marL="1828800" algn="l" defTabSz="914400" rtl="0" eaLnBrk="1" latinLnBrk="0" hangingPunct="1">
      <a:defRPr sz="1200" b="0" i="0" kern="1200">
        <a:solidFill>
          <a:schemeClr val="tx1"/>
        </a:solidFill>
        <a:latin typeface="Nunito Sans"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Aft>
                <a:spcPts val="800"/>
              </a:spcAft>
            </a:pP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1FAD9A6-5B12-495D-AC68-C121FA6E8191}" type="slidenum">
              <a:rPr lang="ru-RU" smtClean="0"/>
              <a:pPr/>
              <a:t>2</a:t>
            </a:fld>
            <a:endParaRPr lang="ru-RU" dirty="0"/>
          </a:p>
        </p:txBody>
      </p:sp>
    </p:spTree>
    <p:extLst>
      <p:ext uri="{BB962C8B-B14F-4D97-AF65-F5344CB8AC3E}">
        <p14:creationId xmlns:p14="http://schemas.microsoft.com/office/powerpoint/2010/main" val="1217230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7200"/>
            <a:r>
              <a:rPr lang="ru-RU" sz="1200" b="0" i="0" kern="1200" dirty="0">
                <a:solidFill>
                  <a:schemeClr val="tx1"/>
                </a:solidFill>
                <a:effectLst/>
                <a:latin typeface="Nunito Sans" pitchFamily="2" charset="77"/>
                <a:ea typeface="+mn-ea"/>
                <a:cs typeface="+mn-cs"/>
              </a:rPr>
              <a:t>Также известен как </a:t>
            </a:r>
            <a:r>
              <a:rPr lang="en-US" sz="1200" b="0" i="0" kern="1200" dirty="0">
                <a:solidFill>
                  <a:schemeClr val="tx1"/>
                </a:solidFill>
                <a:effectLst/>
                <a:latin typeface="Nunito Sans" pitchFamily="2" charset="77"/>
                <a:ea typeface="+mn-ea"/>
                <a:cs typeface="+mn-cs"/>
              </a:rPr>
              <a:t>I</a:t>
            </a:r>
            <a:r>
              <a:rPr lang="ru-RU" sz="1200" b="0" i="0" kern="1200" dirty="0">
                <a:solidFill>
                  <a:schemeClr val="tx1"/>
                </a:solidFill>
                <a:effectLst/>
                <a:latin typeface="Nunito Sans" pitchFamily="2" charset="77"/>
                <a:ea typeface="+mn-ea"/>
                <a:cs typeface="+mn-cs"/>
              </a:rPr>
              <a:t>2</a:t>
            </a:r>
            <a:r>
              <a:rPr lang="en-US" sz="1200" b="0" i="0" kern="1200" dirty="0">
                <a:solidFill>
                  <a:schemeClr val="tx1"/>
                </a:solidFill>
                <a:effectLst/>
                <a:latin typeface="Nunito Sans" pitchFamily="2" charset="77"/>
                <a:ea typeface="+mn-ea"/>
                <a:cs typeface="+mn-cs"/>
              </a:rPr>
              <a:t>C</a:t>
            </a:r>
            <a:r>
              <a:rPr lang="ru-RU" sz="1200" b="0" i="0" kern="1200" dirty="0">
                <a:solidFill>
                  <a:schemeClr val="tx1"/>
                </a:solidFill>
                <a:effectLst/>
                <a:latin typeface="Nunito Sans" pitchFamily="2" charset="77"/>
                <a:ea typeface="+mn-ea"/>
                <a:cs typeface="+mn-cs"/>
              </a:rPr>
              <a:t>, </a:t>
            </a:r>
            <a:r>
              <a:rPr lang="en-US" sz="1200" b="0" i="0" kern="1200" dirty="0">
                <a:solidFill>
                  <a:schemeClr val="tx1"/>
                </a:solidFill>
                <a:effectLst/>
                <a:latin typeface="Nunito Sans" pitchFamily="2" charset="77"/>
                <a:ea typeface="+mn-ea"/>
                <a:cs typeface="+mn-cs"/>
              </a:rPr>
              <a:t>I</a:t>
            </a:r>
            <a:r>
              <a:rPr lang="ru-RU" sz="1200" b="0" i="0" kern="1200" baseline="30000" dirty="0">
                <a:solidFill>
                  <a:schemeClr val="tx1"/>
                </a:solidFill>
                <a:effectLst/>
                <a:latin typeface="Nunito Sans" pitchFamily="2" charset="77"/>
                <a:ea typeface="+mn-ea"/>
                <a:cs typeface="+mn-cs"/>
              </a:rPr>
              <a:t>2</a:t>
            </a:r>
            <a:r>
              <a:rPr lang="ru-RU" sz="1200" b="0" i="0" kern="1200" dirty="0">
                <a:solidFill>
                  <a:schemeClr val="tx1"/>
                </a:solidFill>
                <a:effectLst/>
                <a:latin typeface="Nunito Sans" pitchFamily="2" charset="77"/>
                <a:ea typeface="+mn-ea"/>
                <a:cs typeface="+mn-cs"/>
              </a:rPr>
              <a:t> </a:t>
            </a:r>
            <a:r>
              <a:rPr lang="en-US" sz="1200" b="0" i="0" kern="1200" dirty="0">
                <a:solidFill>
                  <a:schemeClr val="tx1"/>
                </a:solidFill>
                <a:effectLst/>
                <a:latin typeface="Nunito Sans" pitchFamily="2" charset="77"/>
                <a:ea typeface="+mn-ea"/>
                <a:cs typeface="+mn-cs"/>
              </a:rPr>
              <a:t>C</a:t>
            </a:r>
            <a:r>
              <a:rPr lang="ru-RU" sz="1200" b="0" i="0" kern="1200" dirty="0">
                <a:solidFill>
                  <a:schemeClr val="tx1"/>
                </a:solidFill>
                <a:effectLst/>
                <a:latin typeface="Nunito Sans" pitchFamily="2" charset="77"/>
                <a:ea typeface="+mn-ea"/>
                <a:cs typeface="+mn-cs"/>
              </a:rPr>
              <a:t> или "</a:t>
            </a:r>
            <a:r>
              <a:rPr lang="en-US" sz="1200" b="0" i="0" kern="1200" dirty="0">
                <a:solidFill>
                  <a:schemeClr val="tx1"/>
                </a:solidFill>
                <a:effectLst/>
                <a:latin typeface="Nunito Sans" pitchFamily="2" charset="77"/>
                <a:ea typeface="+mn-ea"/>
                <a:cs typeface="+mn-cs"/>
              </a:rPr>
              <a:t>I </a:t>
            </a:r>
            <a:r>
              <a:rPr lang="ru-RU" sz="1200" b="0" i="0" kern="1200" dirty="0">
                <a:solidFill>
                  <a:schemeClr val="tx1"/>
                </a:solidFill>
                <a:effectLst/>
                <a:latin typeface="Nunito Sans" pitchFamily="2" charset="77"/>
                <a:ea typeface="+mn-ea"/>
                <a:cs typeface="+mn-cs"/>
              </a:rPr>
              <a:t>в квадрате </a:t>
            </a:r>
            <a:r>
              <a:rPr lang="en-US" sz="1200" b="0" i="0" kern="1200" dirty="0">
                <a:solidFill>
                  <a:schemeClr val="tx1"/>
                </a:solidFill>
                <a:effectLst/>
                <a:latin typeface="Nunito Sans" pitchFamily="2" charset="77"/>
                <a:ea typeface="+mn-ea"/>
                <a:cs typeface="+mn-cs"/>
              </a:rPr>
              <a:t>C</a:t>
            </a:r>
            <a:r>
              <a:rPr lang="ru-RU" sz="1200" b="0" i="0" kern="1200" dirty="0">
                <a:solidFill>
                  <a:schemeClr val="tx1"/>
                </a:solidFill>
                <a:effectLst/>
                <a:latin typeface="Nunito Sans" pitchFamily="2" charset="77"/>
                <a:ea typeface="+mn-ea"/>
                <a:cs typeface="+mn-cs"/>
              </a:rPr>
              <a:t>". Это более сложный интерфейс, похожий на </a:t>
            </a:r>
            <a:r>
              <a:rPr lang="en-US" sz="1200" b="0" i="0" kern="1200" dirty="0">
                <a:solidFill>
                  <a:schemeClr val="tx1"/>
                </a:solidFill>
                <a:effectLst/>
                <a:latin typeface="Nunito Sans" pitchFamily="2" charset="77"/>
                <a:ea typeface="+mn-ea"/>
                <a:cs typeface="+mn-cs"/>
              </a:rPr>
              <a:t>SPI</a:t>
            </a:r>
            <a:r>
              <a:rPr lang="ru-RU" sz="1200" b="0" i="0" kern="1200" dirty="0">
                <a:solidFill>
                  <a:schemeClr val="tx1"/>
                </a:solidFill>
                <a:effectLst/>
                <a:latin typeface="Nunito Sans" pitchFamily="2" charset="77"/>
                <a:ea typeface="+mn-ea"/>
                <a:cs typeface="+mn-cs"/>
              </a:rPr>
              <a:t>, но он использует только 2 линии для всех устройств, подключенных к шине. Эти 2 линии - </a:t>
            </a:r>
            <a:r>
              <a:rPr lang="en-US" sz="1200" b="0" i="0" kern="1200" dirty="0">
                <a:solidFill>
                  <a:schemeClr val="tx1"/>
                </a:solidFill>
                <a:effectLst/>
                <a:latin typeface="Nunito Sans" pitchFamily="2" charset="77"/>
                <a:ea typeface="+mn-ea"/>
                <a:cs typeface="+mn-cs"/>
              </a:rPr>
              <a:t>SDA</a:t>
            </a:r>
            <a:r>
              <a:rPr lang="ru-RU" sz="1200" b="0" i="0" kern="1200" dirty="0">
                <a:solidFill>
                  <a:schemeClr val="tx1"/>
                </a:solidFill>
                <a:effectLst/>
                <a:latin typeface="Nunito Sans" pitchFamily="2" charset="77"/>
                <a:ea typeface="+mn-ea"/>
                <a:cs typeface="+mn-cs"/>
              </a:rPr>
              <a:t> (линия последовательных данных) и </a:t>
            </a:r>
            <a:r>
              <a:rPr lang="en-US" sz="1200" b="0" i="0" kern="1200" dirty="0">
                <a:solidFill>
                  <a:schemeClr val="tx1"/>
                </a:solidFill>
                <a:effectLst/>
                <a:latin typeface="Nunito Sans" pitchFamily="2" charset="77"/>
                <a:ea typeface="+mn-ea"/>
                <a:cs typeface="+mn-cs"/>
              </a:rPr>
              <a:t>SCL</a:t>
            </a:r>
            <a:r>
              <a:rPr lang="ru-RU" sz="1200" b="0" i="0" kern="1200" dirty="0">
                <a:solidFill>
                  <a:schemeClr val="tx1"/>
                </a:solidFill>
                <a:effectLst/>
                <a:latin typeface="Nunito Sans" pitchFamily="2" charset="77"/>
                <a:ea typeface="+mn-ea"/>
                <a:cs typeface="+mn-cs"/>
              </a:rPr>
              <a:t> (линия последовательного тактового генератора). Любое устройство может управлять этими двумя линиями, и каждое устройство имеет свой адрес в шине, так что микроконтроллер может взаимодействовать со многими внешними устройствами в одной шине. Именно этот интерфейс используется в системе </a:t>
            </a:r>
            <a:r>
              <a:rPr lang="en-US" sz="1200" b="0" i="0" kern="1200" dirty="0" err="1">
                <a:solidFill>
                  <a:schemeClr val="tx1"/>
                </a:solidFill>
                <a:effectLst/>
                <a:latin typeface="Nunito Sans" pitchFamily="2" charset="77"/>
                <a:ea typeface="+mn-ea"/>
                <a:cs typeface="+mn-cs"/>
              </a:rPr>
              <a:t>Qwiic</a:t>
            </a:r>
            <a:r>
              <a:rPr lang="en-US" sz="1200" b="0" i="0" kern="1200" dirty="0">
                <a:solidFill>
                  <a:schemeClr val="tx1"/>
                </a:solidFill>
                <a:effectLst/>
                <a:latin typeface="Nunito Sans" pitchFamily="2" charset="77"/>
                <a:ea typeface="+mn-ea"/>
                <a:cs typeface="+mn-cs"/>
              </a:rPr>
              <a:t> Connect</a:t>
            </a:r>
            <a:r>
              <a:rPr lang="ru-RU" sz="1200" b="0" i="0" kern="1200" dirty="0">
                <a:solidFill>
                  <a:schemeClr val="tx1"/>
                </a:solidFill>
                <a:effectLst/>
                <a:latin typeface="Nunito Sans" pitchFamily="2" charset="77"/>
                <a:ea typeface="+mn-ea"/>
                <a:cs typeface="+mn-cs"/>
              </a:rPr>
              <a:t>.</a:t>
            </a:r>
          </a:p>
          <a:p>
            <a:pPr indent="457200"/>
            <a:r>
              <a:rPr lang="ru-RU" sz="1200" b="0" i="0" kern="1200" dirty="0">
                <a:solidFill>
                  <a:schemeClr val="tx1"/>
                </a:solidFill>
                <a:effectLst/>
                <a:latin typeface="Nunito Sans" pitchFamily="2" charset="77"/>
                <a:ea typeface="+mn-ea"/>
                <a:cs typeface="+mn-cs"/>
              </a:rPr>
              <a:t>Любое устройство в сети может управлять этими двумя линиями. Это электрически безопасно, поскольку ими управляют выходы с открытым затвором. Это означает, что устройства могут подтягивать эти сигналы только вниз, но не вверх. Для обеспечения высокого уровня по умолчанию требуется пара внешних подтягивающих резисторов.</a:t>
            </a:r>
          </a:p>
          <a:p>
            <a:pPr indent="457200"/>
            <a:r>
              <a:rPr lang="en-US" sz="1200" b="0" i="0" kern="1200" dirty="0">
                <a:solidFill>
                  <a:schemeClr val="tx1"/>
                </a:solidFill>
                <a:effectLst/>
                <a:latin typeface="Nunito Sans" pitchFamily="2" charset="77"/>
                <a:ea typeface="+mn-ea"/>
                <a:cs typeface="+mn-cs"/>
              </a:rPr>
              <a:t>I</a:t>
            </a:r>
            <a:r>
              <a:rPr lang="ru-RU" sz="1200" b="0" i="0" kern="1200" dirty="0">
                <a:solidFill>
                  <a:schemeClr val="tx1"/>
                </a:solidFill>
                <a:effectLst/>
                <a:latin typeface="Nunito Sans" pitchFamily="2" charset="77"/>
                <a:ea typeface="+mn-ea"/>
                <a:cs typeface="+mn-cs"/>
              </a:rPr>
              <a:t>2</a:t>
            </a:r>
            <a:r>
              <a:rPr lang="en-US" sz="1200" b="0" i="0" kern="1200" dirty="0">
                <a:solidFill>
                  <a:schemeClr val="tx1"/>
                </a:solidFill>
                <a:effectLst/>
                <a:latin typeface="Nunito Sans" pitchFamily="2" charset="77"/>
                <a:ea typeface="+mn-ea"/>
                <a:cs typeface="+mn-cs"/>
              </a:rPr>
              <a:t>C</a:t>
            </a:r>
            <a:r>
              <a:rPr lang="ru-RU" sz="1200" b="0" i="0" kern="1200" dirty="0">
                <a:solidFill>
                  <a:schemeClr val="tx1"/>
                </a:solidFill>
                <a:effectLst/>
                <a:latin typeface="Nunito Sans" pitchFamily="2" charset="77"/>
                <a:ea typeface="+mn-ea"/>
                <a:cs typeface="+mn-cs"/>
              </a:rPr>
              <a:t> поддерживает множество ведущих/контроллеров и множество ведомых/периферийных устройств, как мы видим на диаграмме на слайде.</a:t>
            </a:r>
          </a:p>
          <a:p>
            <a:pPr marL="0" marR="0" lvl="0" indent="457200" algn="l" defTabSz="914400" rtl="0" eaLnBrk="1" fontAlgn="auto" latinLnBrk="0" hangingPunct="1">
              <a:lnSpc>
                <a:spcPct val="100000"/>
              </a:lnSpc>
              <a:spcBef>
                <a:spcPts val="0"/>
              </a:spcBef>
              <a:spcAft>
                <a:spcPts val="0"/>
              </a:spcAft>
              <a:buClrTx/>
              <a:buSzTx/>
              <a:buFontTx/>
              <a:buNone/>
              <a:tabLst/>
              <a:defRPr/>
            </a:pPr>
            <a:r>
              <a:rPr lang="ru-RU" sz="1200" b="0" i="0" kern="1200" dirty="0">
                <a:solidFill>
                  <a:schemeClr val="tx1"/>
                </a:solidFill>
                <a:effectLst/>
                <a:latin typeface="Nunito Sans" pitchFamily="2" charset="77"/>
                <a:ea typeface="+mn-ea"/>
                <a:cs typeface="+mn-cs"/>
              </a:rPr>
              <a:t>И снова этот интерфейс включает в себя протокол с более высоким уровнем абстракции, где ведущий управляет тактовой линией, передавая сообщения, которые получают все ведомые, но адресованные одному из них. Адресованное ведомое устройство должно ответить ведущему согласованным количеством передач. Эти передачи также транслируются, и все элементы сети слушают их.</a:t>
            </a:r>
          </a:p>
          <a:p>
            <a:pPr indent="457200"/>
            <a:endParaRPr lang="ru-RU" sz="1200" b="0" i="0" kern="1200" dirty="0">
              <a:solidFill>
                <a:schemeClr val="tx1"/>
              </a:solidFill>
              <a:effectLst/>
              <a:latin typeface="Nunito Sans" pitchFamily="2" charset="77"/>
              <a:ea typeface="+mn-ea"/>
              <a:cs typeface="+mn-cs"/>
            </a:endParaRPr>
          </a:p>
          <a:p>
            <a:pPr indent="457200"/>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11</a:t>
            </a:fld>
            <a:endParaRPr lang="ru-RU" dirty="0"/>
          </a:p>
        </p:txBody>
      </p:sp>
    </p:spTree>
    <p:extLst>
      <p:ext uri="{BB962C8B-B14F-4D97-AF65-F5344CB8AC3E}">
        <p14:creationId xmlns:p14="http://schemas.microsoft.com/office/powerpoint/2010/main" val="589725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Bef>
                <a:spcPts val="200"/>
              </a:spcBef>
            </a:pPr>
            <a:r>
              <a:rPr lang="ru-RU" sz="1200" b="0" i="0" kern="1200" dirty="0">
                <a:solidFill>
                  <a:schemeClr val="tx1"/>
                </a:solidFill>
                <a:effectLst/>
                <a:latin typeface="Nunito Sans" pitchFamily="2" charset="77"/>
                <a:ea typeface="+mn-ea"/>
                <a:cs typeface="+mn-cs"/>
              </a:rPr>
              <a:t>Микроконтроллер </a:t>
            </a:r>
            <a:r>
              <a:rPr lang="en-US" sz="1200" b="0" i="0" kern="1200" dirty="0">
                <a:solidFill>
                  <a:schemeClr val="tx1"/>
                </a:solidFill>
                <a:effectLst/>
                <a:latin typeface="Nunito Sans" pitchFamily="2" charset="77"/>
                <a:ea typeface="+mn-ea"/>
                <a:cs typeface="+mn-cs"/>
              </a:rPr>
              <a:t>FE</a:t>
            </a:r>
            <a:r>
              <a:rPr lang="ru-RU" sz="1200" b="0" i="0" kern="1200" dirty="0">
                <a:solidFill>
                  <a:schemeClr val="tx1"/>
                </a:solidFill>
                <a:effectLst/>
                <a:latin typeface="Nunito Sans" pitchFamily="2" charset="77"/>
                <a:ea typeface="+mn-ea"/>
                <a:cs typeface="+mn-cs"/>
              </a:rPr>
              <a:t>310 оснащен 1 устройством </a:t>
            </a:r>
            <a:r>
              <a:rPr lang="en-US" sz="1200" b="0" i="0" kern="1200" dirty="0">
                <a:solidFill>
                  <a:schemeClr val="tx1"/>
                </a:solidFill>
                <a:effectLst/>
                <a:latin typeface="Nunito Sans" pitchFamily="2" charset="77"/>
                <a:ea typeface="+mn-ea"/>
                <a:cs typeface="+mn-cs"/>
              </a:rPr>
              <a:t>I</a:t>
            </a:r>
            <a:r>
              <a:rPr lang="ru-RU" sz="1200" b="0" i="0" kern="1200" dirty="0">
                <a:solidFill>
                  <a:schemeClr val="tx1"/>
                </a:solidFill>
                <a:effectLst/>
                <a:latin typeface="Nunito Sans" pitchFamily="2" charset="77"/>
                <a:ea typeface="+mn-ea"/>
                <a:cs typeface="+mn-cs"/>
              </a:rPr>
              <a:t>2</a:t>
            </a:r>
            <a:r>
              <a:rPr lang="en-US" sz="1200" b="0" i="0" kern="1200" dirty="0">
                <a:solidFill>
                  <a:schemeClr val="tx1"/>
                </a:solidFill>
                <a:effectLst/>
                <a:latin typeface="Nunito Sans" pitchFamily="2" charset="77"/>
                <a:ea typeface="+mn-ea"/>
                <a:cs typeface="+mn-cs"/>
              </a:rPr>
              <a:t>C</a:t>
            </a:r>
            <a:r>
              <a:rPr lang="ru-RU" sz="1200" b="0" i="0" kern="1200" dirty="0">
                <a:solidFill>
                  <a:schemeClr val="tx1"/>
                </a:solidFill>
                <a:effectLst/>
                <a:latin typeface="Nunito Sans" pitchFamily="2" charset="77"/>
                <a:ea typeface="+mn-ea"/>
                <a:cs typeface="+mn-cs"/>
              </a:rPr>
              <a:t>, 2 устройствами </a:t>
            </a:r>
            <a:r>
              <a:rPr lang="en-US" sz="1200" b="0" i="0" kern="1200" dirty="0">
                <a:solidFill>
                  <a:schemeClr val="tx1"/>
                </a:solidFill>
                <a:effectLst/>
                <a:latin typeface="Nunito Sans" pitchFamily="2" charset="77"/>
                <a:ea typeface="+mn-ea"/>
                <a:cs typeface="+mn-cs"/>
              </a:rPr>
              <a:t>UART</a:t>
            </a:r>
            <a:r>
              <a:rPr lang="ru-RU" sz="1200" b="0" i="0" kern="1200" dirty="0">
                <a:solidFill>
                  <a:schemeClr val="tx1"/>
                </a:solidFill>
                <a:effectLst/>
                <a:latin typeface="Nunito Sans" pitchFamily="2" charset="77"/>
                <a:ea typeface="+mn-ea"/>
                <a:cs typeface="+mn-cs"/>
              </a:rPr>
              <a:t>, 2 устройствами </a:t>
            </a:r>
            <a:r>
              <a:rPr lang="en-US" sz="1200" b="0" i="0" kern="1200" dirty="0">
                <a:solidFill>
                  <a:schemeClr val="tx1"/>
                </a:solidFill>
                <a:effectLst/>
                <a:latin typeface="Nunito Sans" pitchFamily="2" charset="77"/>
                <a:ea typeface="+mn-ea"/>
                <a:cs typeface="+mn-cs"/>
              </a:rPr>
              <a:t>SPI</a:t>
            </a:r>
            <a:r>
              <a:rPr lang="ru-RU" sz="1200" b="0" i="0" kern="1200" dirty="0">
                <a:solidFill>
                  <a:schemeClr val="tx1"/>
                </a:solidFill>
                <a:effectLst/>
                <a:latin typeface="Nunito Sans" pitchFamily="2" charset="77"/>
                <a:ea typeface="+mn-ea"/>
                <a:cs typeface="+mn-cs"/>
              </a:rPr>
              <a:t>. </a:t>
            </a:r>
          </a:p>
          <a:p>
            <a:pPr marL="0" marR="0" lvl="0" indent="450215" algn="l" defTabSz="914400" rtl="0" eaLnBrk="1" fontAlgn="auto" latinLnBrk="0" hangingPunct="1">
              <a:lnSpc>
                <a:spcPct val="150000"/>
              </a:lnSpc>
              <a:spcBef>
                <a:spcPts val="200"/>
              </a:spcBef>
              <a:spcAft>
                <a:spcPts val="0"/>
              </a:spcAft>
              <a:buClrTx/>
              <a:buSzTx/>
              <a:buFontTx/>
              <a:buNone/>
              <a:tabLst/>
              <a:defRPr/>
            </a:pPr>
            <a:r>
              <a:rPr lang="ru-RU" sz="1200" b="0" i="0" kern="1200" dirty="0">
                <a:solidFill>
                  <a:schemeClr val="tx1"/>
                </a:solidFill>
                <a:effectLst/>
                <a:latin typeface="Nunito Sans" pitchFamily="2" charset="77"/>
                <a:ea typeface="+mn-ea"/>
                <a:cs typeface="+mn-cs"/>
              </a:rPr>
              <a:t>У интерфейса </a:t>
            </a:r>
            <a:r>
              <a:rPr lang="en-US" sz="1200" b="0" i="0" kern="1200" dirty="0">
                <a:solidFill>
                  <a:schemeClr val="tx1"/>
                </a:solidFill>
                <a:effectLst/>
                <a:latin typeface="Nunito Sans" pitchFamily="2" charset="77"/>
                <a:ea typeface="+mn-ea"/>
                <a:cs typeface="+mn-cs"/>
              </a:rPr>
              <a:t>I</a:t>
            </a:r>
            <a:r>
              <a:rPr lang="ru-RU" sz="1200" b="0" i="0" kern="1200" dirty="0">
                <a:solidFill>
                  <a:schemeClr val="tx1"/>
                </a:solidFill>
                <a:effectLst/>
                <a:latin typeface="Nunito Sans" pitchFamily="2" charset="77"/>
                <a:ea typeface="+mn-ea"/>
                <a:cs typeface="+mn-cs"/>
              </a:rPr>
              <a:t>2</a:t>
            </a:r>
            <a:r>
              <a:rPr lang="en-US" sz="1200" b="0" i="0" kern="1200" dirty="0">
                <a:solidFill>
                  <a:schemeClr val="tx1"/>
                </a:solidFill>
                <a:effectLst/>
                <a:latin typeface="Nunito Sans" pitchFamily="2" charset="77"/>
                <a:ea typeface="+mn-ea"/>
                <a:cs typeface="+mn-cs"/>
              </a:rPr>
              <a:t>C</a:t>
            </a:r>
            <a:r>
              <a:rPr lang="ru-RU" sz="1200" b="0" i="0" kern="1200" dirty="0">
                <a:solidFill>
                  <a:schemeClr val="tx1"/>
                </a:solidFill>
                <a:effectLst/>
                <a:latin typeface="Nunito Sans" pitchFamily="2" charset="77"/>
                <a:ea typeface="+mn-ea"/>
                <a:cs typeface="+mn-cs"/>
              </a:rPr>
              <a:t> есть недостаток: его заголовок занимает менее одной страницы. Фактически, все, что мы получаем, это базовый адрес единственного устройства </a:t>
            </a:r>
            <a:r>
              <a:rPr lang="en-US" sz="1200" b="0" i="0" kern="1200" dirty="0">
                <a:solidFill>
                  <a:schemeClr val="tx1"/>
                </a:solidFill>
                <a:effectLst/>
                <a:latin typeface="Nunito Sans" pitchFamily="2" charset="77"/>
                <a:ea typeface="+mn-ea"/>
                <a:cs typeface="+mn-cs"/>
              </a:rPr>
              <a:t>I</a:t>
            </a:r>
            <a:r>
              <a:rPr lang="ru-RU" sz="1200" b="0" i="0" kern="1200" dirty="0">
                <a:solidFill>
                  <a:schemeClr val="tx1"/>
                </a:solidFill>
                <a:effectLst/>
                <a:latin typeface="Nunito Sans" pitchFamily="2" charset="77"/>
                <a:ea typeface="+mn-ea"/>
                <a:cs typeface="+mn-cs"/>
              </a:rPr>
              <a:t>2</a:t>
            </a:r>
            <a:r>
              <a:rPr lang="en-US" sz="1200" b="0" i="0" kern="1200" dirty="0">
                <a:solidFill>
                  <a:schemeClr val="tx1"/>
                </a:solidFill>
                <a:effectLst/>
                <a:latin typeface="Nunito Sans" pitchFamily="2" charset="77"/>
                <a:ea typeface="+mn-ea"/>
                <a:cs typeface="+mn-cs"/>
              </a:rPr>
              <a:t>C</a:t>
            </a:r>
            <a:r>
              <a:rPr lang="ru-RU" sz="1200" b="0" i="0" kern="1200" dirty="0">
                <a:solidFill>
                  <a:schemeClr val="tx1"/>
                </a:solidFill>
                <a:effectLst/>
                <a:latin typeface="Nunito Sans" pitchFamily="2" charset="77"/>
                <a:ea typeface="+mn-ea"/>
                <a:cs typeface="+mn-cs"/>
              </a:rPr>
              <a:t> в таблице 98 и примечание, указывающее, что модуль </a:t>
            </a:r>
            <a:r>
              <a:rPr lang="en-US" sz="1200" b="0" i="0" kern="1200" dirty="0">
                <a:solidFill>
                  <a:schemeClr val="tx1"/>
                </a:solidFill>
                <a:effectLst/>
                <a:latin typeface="Nunito Sans" pitchFamily="2" charset="77"/>
                <a:ea typeface="+mn-ea"/>
                <a:cs typeface="+mn-cs"/>
              </a:rPr>
              <a:t>I</a:t>
            </a:r>
            <a:r>
              <a:rPr lang="ru-RU" sz="1200" b="0" i="0" kern="1200" dirty="0">
                <a:solidFill>
                  <a:schemeClr val="tx1"/>
                </a:solidFill>
                <a:effectLst/>
                <a:latin typeface="Nunito Sans" pitchFamily="2" charset="77"/>
                <a:ea typeface="+mn-ea"/>
                <a:cs typeface="+mn-cs"/>
              </a:rPr>
              <a:t>2</a:t>
            </a:r>
            <a:r>
              <a:rPr lang="en-US" sz="1200" b="0" i="0" kern="1200" dirty="0">
                <a:solidFill>
                  <a:schemeClr val="tx1"/>
                </a:solidFill>
                <a:effectLst/>
                <a:latin typeface="Nunito Sans" pitchFamily="2" charset="77"/>
                <a:ea typeface="+mn-ea"/>
                <a:cs typeface="+mn-cs"/>
              </a:rPr>
              <a:t>C</a:t>
            </a:r>
            <a:r>
              <a:rPr lang="ru-RU" sz="1200" b="0" i="0" kern="1200" dirty="0">
                <a:solidFill>
                  <a:schemeClr val="tx1"/>
                </a:solidFill>
                <a:effectLst/>
                <a:latin typeface="Nunito Sans" pitchFamily="2" charset="77"/>
                <a:ea typeface="+mn-ea"/>
                <a:cs typeface="+mn-cs"/>
              </a:rPr>
              <a:t> основан на открытой конструкции, с указанием его </a:t>
            </a:r>
            <a:r>
              <a:rPr lang="en-US" sz="1200" b="0" i="0" kern="1200" dirty="0">
                <a:solidFill>
                  <a:schemeClr val="tx1"/>
                </a:solidFill>
                <a:effectLst/>
                <a:latin typeface="Nunito Sans" pitchFamily="2" charset="77"/>
                <a:ea typeface="+mn-ea"/>
                <a:cs typeface="+mn-cs"/>
              </a:rPr>
              <a:t>URL</a:t>
            </a:r>
            <a:r>
              <a:rPr lang="ru-RU" sz="1200" b="0" i="0" kern="1200" dirty="0">
                <a:solidFill>
                  <a:schemeClr val="tx1"/>
                </a:solidFill>
                <a:effectLst/>
                <a:latin typeface="Nunito Sans" pitchFamily="2" charset="77"/>
                <a:ea typeface="+mn-ea"/>
                <a:cs typeface="+mn-cs"/>
              </a:rPr>
              <a:t>.</a:t>
            </a:r>
          </a:p>
          <a:p>
            <a:pPr marL="0" marR="0" lvl="0" indent="450215" algn="l" defTabSz="914400" rtl="0" eaLnBrk="1" fontAlgn="auto" latinLnBrk="0" hangingPunct="1">
              <a:lnSpc>
                <a:spcPct val="150000"/>
              </a:lnSpc>
              <a:spcBef>
                <a:spcPts val="200"/>
              </a:spcBef>
              <a:spcAft>
                <a:spcPts val="0"/>
              </a:spcAft>
              <a:buClrTx/>
              <a:buSzTx/>
              <a:buFontTx/>
              <a:buNone/>
              <a:tabLst/>
              <a:defRPr/>
            </a:pPr>
            <a:r>
              <a:rPr lang="ru-RU" sz="1200" b="0" i="0" kern="1200" dirty="0">
                <a:solidFill>
                  <a:schemeClr val="tx1"/>
                </a:solidFill>
                <a:effectLst/>
                <a:latin typeface="Nunito Sans" pitchFamily="2" charset="77"/>
                <a:ea typeface="+mn-ea"/>
                <a:cs typeface="+mn-cs"/>
              </a:rPr>
              <a:t>Это немного усложняет ситуацию, поскольку мы собираемся использовать устройства </a:t>
            </a:r>
            <a:r>
              <a:rPr lang="en-US" sz="1200" b="0" i="0" kern="1200" dirty="0" err="1">
                <a:solidFill>
                  <a:schemeClr val="tx1"/>
                </a:solidFill>
                <a:effectLst/>
                <a:latin typeface="Nunito Sans" pitchFamily="2" charset="77"/>
                <a:ea typeface="+mn-ea"/>
                <a:cs typeface="+mn-cs"/>
              </a:rPr>
              <a:t>Qwiic</a:t>
            </a:r>
            <a:r>
              <a:rPr lang="ru-RU" sz="1200" b="0" i="0" kern="1200" dirty="0">
                <a:solidFill>
                  <a:schemeClr val="tx1"/>
                </a:solidFill>
                <a:effectLst/>
                <a:latin typeface="Nunito Sans" pitchFamily="2" charset="77"/>
                <a:ea typeface="+mn-ea"/>
                <a:cs typeface="+mn-cs"/>
              </a:rPr>
              <a:t>, которые используют интерфейс </a:t>
            </a:r>
            <a:r>
              <a:rPr lang="en-US" sz="1200" b="0" i="0" kern="1200" dirty="0">
                <a:solidFill>
                  <a:schemeClr val="tx1"/>
                </a:solidFill>
                <a:effectLst/>
                <a:latin typeface="Nunito Sans" pitchFamily="2" charset="77"/>
                <a:ea typeface="+mn-ea"/>
                <a:cs typeface="+mn-cs"/>
              </a:rPr>
              <a:t>I</a:t>
            </a:r>
            <a:r>
              <a:rPr lang="ru-RU" sz="1200" b="0" i="0" kern="1200" dirty="0">
                <a:solidFill>
                  <a:schemeClr val="tx1"/>
                </a:solidFill>
                <a:effectLst/>
                <a:latin typeface="Nunito Sans" pitchFamily="2" charset="77"/>
                <a:ea typeface="+mn-ea"/>
                <a:cs typeface="+mn-cs"/>
              </a:rPr>
              <a:t>2</a:t>
            </a:r>
            <a:r>
              <a:rPr lang="en-US" sz="1200" b="0" i="0" kern="1200" dirty="0">
                <a:solidFill>
                  <a:schemeClr val="tx1"/>
                </a:solidFill>
                <a:effectLst/>
                <a:latin typeface="Nunito Sans" pitchFamily="2" charset="77"/>
                <a:ea typeface="+mn-ea"/>
                <a:cs typeface="+mn-cs"/>
              </a:rPr>
              <a:t>C</a:t>
            </a:r>
            <a:r>
              <a:rPr lang="ru-RU" sz="1200" b="0" i="0" kern="1200" dirty="0">
                <a:solidFill>
                  <a:schemeClr val="tx1"/>
                </a:solidFill>
                <a:effectLst/>
                <a:latin typeface="Nunito Sans" pitchFamily="2" charset="77"/>
                <a:ea typeface="+mn-ea"/>
                <a:cs typeface="+mn-cs"/>
              </a:rPr>
              <a:t>. Выхода у нас 2:</a:t>
            </a:r>
          </a:p>
          <a:p>
            <a:pPr marL="171450" lvl="0" indent="-171450">
              <a:buFont typeface="Arial" panose="020B0604020202020204" pitchFamily="34" charset="0"/>
              <a:buChar char="•"/>
            </a:pPr>
            <a:r>
              <a:rPr lang="ru-RU" sz="1200" b="0" i="0" kern="1200" dirty="0">
                <a:solidFill>
                  <a:schemeClr val="tx1"/>
                </a:solidFill>
                <a:effectLst/>
                <a:latin typeface="Nunito Sans" pitchFamily="2" charset="77"/>
                <a:ea typeface="+mn-ea"/>
                <a:cs typeface="+mn-cs"/>
              </a:rPr>
              <a:t>Перейти на страницу проекта открытой конструкции и изучить ее. </a:t>
            </a:r>
            <a:r>
              <a:rPr lang="en-US" sz="1200" b="0" i="0" kern="1200" dirty="0" err="1">
                <a:solidFill>
                  <a:schemeClr val="tx1"/>
                </a:solidFill>
                <a:effectLst/>
                <a:latin typeface="Nunito Sans" pitchFamily="2" charset="77"/>
                <a:ea typeface="+mn-ea"/>
                <a:cs typeface="+mn-cs"/>
              </a:rPr>
              <a:t>Однако</a:t>
            </a:r>
            <a:r>
              <a:rPr lang="en-US" sz="1200" b="0" i="0" kern="1200" dirty="0">
                <a:solidFill>
                  <a:schemeClr val="tx1"/>
                </a:solidFill>
                <a:effectLst/>
                <a:latin typeface="Nunito Sans" pitchFamily="2" charset="77"/>
                <a:ea typeface="+mn-ea"/>
                <a:cs typeface="+mn-cs"/>
              </a:rPr>
              <a:t> </a:t>
            </a:r>
            <a:r>
              <a:rPr lang="en-US" sz="1200" b="0" i="0" kern="1200" dirty="0" err="1">
                <a:solidFill>
                  <a:schemeClr val="tx1"/>
                </a:solidFill>
                <a:effectLst/>
                <a:latin typeface="Nunito Sans" pitchFamily="2" charset="77"/>
                <a:ea typeface="+mn-ea"/>
                <a:cs typeface="+mn-cs"/>
              </a:rPr>
              <a:t>этот</a:t>
            </a:r>
            <a:r>
              <a:rPr lang="en-US" sz="1200" b="0" i="0" kern="1200" dirty="0">
                <a:solidFill>
                  <a:schemeClr val="tx1"/>
                </a:solidFill>
                <a:effectLst/>
                <a:latin typeface="Nunito Sans" pitchFamily="2" charset="77"/>
                <a:ea typeface="+mn-ea"/>
                <a:cs typeface="+mn-cs"/>
              </a:rPr>
              <a:t> </a:t>
            </a:r>
            <a:r>
              <a:rPr lang="en-US" sz="1200" b="0" i="0" kern="1200" dirty="0" err="1">
                <a:solidFill>
                  <a:schemeClr val="tx1"/>
                </a:solidFill>
                <a:effectLst/>
                <a:latin typeface="Nunito Sans" pitchFamily="2" charset="77"/>
                <a:ea typeface="+mn-ea"/>
                <a:cs typeface="+mn-cs"/>
              </a:rPr>
              <a:t>вариант</a:t>
            </a:r>
            <a:r>
              <a:rPr lang="en-US" sz="1200" b="0" i="0" kern="1200" dirty="0">
                <a:solidFill>
                  <a:schemeClr val="tx1"/>
                </a:solidFill>
                <a:effectLst/>
                <a:latin typeface="Nunito Sans" pitchFamily="2" charset="77"/>
                <a:ea typeface="+mn-ea"/>
                <a:cs typeface="+mn-cs"/>
              </a:rPr>
              <a:t> </a:t>
            </a:r>
            <a:r>
              <a:rPr lang="en-US" sz="1200" b="0" i="0" kern="1200" dirty="0" err="1">
                <a:solidFill>
                  <a:schemeClr val="tx1"/>
                </a:solidFill>
                <a:effectLst/>
                <a:latin typeface="Nunito Sans" pitchFamily="2" charset="77"/>
                <a:ea typeface="+mn-ea"/>
                <a:cs typeface="+mn-cs"/>
              </a:rPr>
              <a:t>не</a:t>
            </a:r>
            <a:r>
              <a:rPr lang="en-US" sz="1200" b="0" i="0" kern="1200" dirty="0">
                <a:solidFill>
                  <a:schemeClr val="tx1"/>
                </a:solidFill>
                <a:effectLst/>
                <a:latin typeface="Nunito Sans" pitchFamily="2" charset="77"/>
                <a:ea typeface="+mn-ea"/>
                <a:cs typeface="+mn-cs"/>
              </a:rPr>
              <a:t> </a:t>
            </a:r>
            <a:r>
              <a:rPr lang="en-US" sz="1200" b="0" i="0" kern="1200" dirty="0" err="1">
                <a:solidFill>
                  <a:schemeClr val="tx1"/>
                </a:solidFill>
                <a:effectLst/>
                <a:latin typeface="Nunito Sans" pitchFamily="2" charset="77"/>
                <a:ea typeface="+mn-ea"/>
                <a:cs typeface="+mn-cs"/>
              </a:rPr>
              <a:t>позволит</a:t>
            </a:r>
            <a:r>
              <a:rPr lang="en-US" sz="1200" b="0" i="0" kern="1200" dirty="0">
                <a:solidFill>
                  <a:schemeClr val="tx1"/>
                </a:solidFill>
                <a:effectLst/>
                <a:latin typeface="Nunito Sans" pitchFamily="2" charset="77"/>
                <a:ea typeface="+mn-ea"/>
                <a:cs typeface="+mn-cs"/>
              </a:rPr>
              <a:t> </a:t>
            </a:r>
            <a:r>
              <a:rPr lang="en-US" sz="1200" b="0" i="0" kern="1200" dirty="0" err="1">
                <a:solidFill>
                  <a:schemeClr val="tx1"/>
                </a:solidFill>
                <a:effectLst/>
                <a:latin typeface="Nunito Sans" pitchFamily="2" charset="77"/>
                <a:ea typeface="+mn-ea"/>
                <a:cs typeface="+mn-cs"/>
              </a:rPr>
              <a:t>узнать</a:t>
            </a:r>
            <a:r>
              <a:rPr lang="en-US" sz="1200" b="0" i="0" kern="1200" dirty="0">
                <a:solidFill>
                  <a:schemeClr val="tx1"/>
                </a:solidFill>
                <a:effectLst/>
                <a:latin typeface="Nunito Sans" pitchFamily="2" charset="77"/>
                <a:ea typeface="+mn-ea"/>
                <a:cs typeface="+mn-cs"/>
              </a:rPr>
              <a:t> </a:t>
            </a:r>
            <a:r>
              <a:rPr lang="en-US" sz="1200" b="0" i="0" kern="1200" dirty="0" err="1">
                <a:solidFill>
                  <a:schemeClr val="tx1"/>
                </a:solidFill>
                <a:effectLst/>
                <a:latin typeface="Nunito Sans" pitchFamily="2" charset="77"/>
                <a:ea typeface="+mn-ea"/>
                <a:cs typeface="+mn-cs"/>
              </a:rPr>
              <a:t>адреса</a:t>
            </a:r>
            <a:r>
              <a:rPr lang="en-US" sz="1200" b="0" i="0" kern="1200" dirty="0">
                <a:solidFill>
                  <a:schemeClr val="tx1"/>
                </a:solidFill>
                <a:effectLst/>
                <a:latin typeface="Nunito Sans" pitchFamily="2" charset="77"/>
                <a:ea typeface="+mn-ea"/>
                <a:cs typeface="+mn-cs"/>
              </a:rPr>
              <a:t> </a:t>
            </a:r>
            <a:r>
              <a:rPr lang="en-US" sz="1200" b="0" i="0" kern="1200" dirty="0" err="1">
                <a:solidFill>
                  <a:schemeClr val="tx1"/>
                </a:solidFill>
                <a:effectLst/>
                <a:latin typeface="Nunito Sans" pitchFamily="2" charset="77"/>
                <a:ea typeface="+mn-ea"/>
                <a:cs typeface="+mn-cs"/>
              </a:rPr>
              <a:t>регистров</a:t>
            </a:r>
            <a:r>
              <a:rPr lang="en-US" sz="1200" b="0" i="0" kern="1200" dirty="0">
                <a:solidFill>
                  <a:schemeClr val="tx1"/>
                </a:solidFill>
                <a:effectLst/>
                <a:latin typeface="Nunito Sans" pitchFamily="2" charset="77"/>
                <a:ea typeface="+mn-ea"/>
                <a:cs typeface="+mn-cs"/>
              </a:rPr>
              <a:t>.</a:t>
            </a:r>
            <a:endParaRPr lang="ru-RU" sz="1200" b="0" i="0" kern="1200" dirty="0">
              <a:solidFill>
                <a:schemeClr val="tx1"/>
              </a:solidFill>
              <a:effectLst/>
              <a:latin typeface="Nunito Sans" pitchFamily="2" charset="77"/>
              <a:ea typeface="+mn-ea"/>
              <a:cs typeface="+mn-cs"/>
            </a:endParaRPr>
          </a:p>
          <a:p>
            <a:pPr marL="171450" lvl="0" indent="-171450">
              <a:buFont typeface="Arial" panose="020B0604020202020204" pitchFamily="34" charset="0"/>
              <a:buChar char="•"/>
            </a:pPr>
            <a:r>
              <a:rPr lang="ru-RU" sz="1200" b="0" i="0" kern="1200" dirty="0">
                <a:solidFill>
                  <a:schemeClr val="tx1"/>
                </a:solidFill>
                <a:effectLst/>
                <a:latin typeface="Nunito Sans" pitchFamily="2" charset="77"/>
                <a:ea typeface="+mn-ea"/>
                <a:cs typeface="+mn-cs"/>
              </a:rPr>
              <a:t>Использовать библиотеку </a:t>
            </a:r>
            <a:r>
              <a:rPr lang="en-US" sz="1200" b="0" i="0" kern="1200" dirty="0">
                <a:solidFill>
                  <a:schemeClr val="tx1"/>
                </a:solidFill>
                <a:effectLst/>
                <a:latin typeface="Nunito Sans" pitchFamily="2" charset="77"/>
                <a:ea typeface="+mn-ea"/>
                <a:cs typeface="+mn-cs"/>
              </a:rPr>
              <a:t>Freedom Metal Library</a:t>
            </a:r>
            <a:r>
              <a:rPr lang="ru-RU" sz="1200" b="0" i="0" kern="1200" dirty="0">
                <a:solidFill>
                  <a:schemeClr val="tx1"/>
                </a:solidFill>
                <a:effectLst/>
                <a:latin typeface="Nunito Sans" pitchFamily="2" charset="77"/>
                <a:ea typeface="+mn-ea"/>
                <a:cs typeface="+mn-cs"/>
              </a:rPr>
              <a:t>, которая предоставляет высокоуровневые функции, необходимые для работы с </a:t>
            </a:r>
            <a:r>
              <a:rPr lang="en-US" sz="1200" b="0" i="0" kern="1200" dirty="0">
                <a:solidFill>
                  <a:schemeClr val="tx1"/>
                </a:solidFill>
                <a:effectLst/>
                <a:latin typeface="Nunito Sans" pitchFamily="2" charset="77"/>
                <a:ea typeface="+mn-ea"/>
                <a:cs typeface="+mn-cs"/>
              </a:rPr>
              <a:t>I</a:t>
            </a:r>
            <a:r>
              <a:rPr lang="ru-RU" sz="1200" b="0" i="0" kern="1200" dirty="0">
                <a:solidFill>
                  <a:schemeClr val="tx1"/>
                </a:solidFill>
                <a:effectLst/>
                <a:latin typeface="Nunito Sans" pitchFamily="2" charset="77"/>
                <a:ea typeface="+mn-ea"/>
                <a:cs typeface="+mn-cs"/>
              </a:rPr>
              <a:t>2</a:t>
            </a:r>
            <a:r>
              <a:rPr lang="en-US" sz="1200" b="0" i="0" kern="1200" dirty="0">
                <a:solidFill>
                  <a:schemeClr val="tx1"/>
                </a:solidFill>
                <a:effectLst/>
                <a:latin typeface="Nunito Sans" pitchFamily="2" charset="77"/>
                <a:ea typeface="+mn-ea"/>
                <a:cs typeface="+mn-cs"/>
              </a:rPr>
              <a:t>C</a:t>
            </a:r>
            <a:r>
              <a:rPr lang="ru-RU" sz="1200" b="0" i="0" kern="1200" dirty="0">
                <a:solidFill>
                  <a:schemeClr val="tx1"/>
                </a:solidFill>
                <a:effectLst/>
                <a:latin typeface="Nunito Sans" pitchFamily="2" charset="77"/>
                <a:ea typeface="+mn-ea"/>
                <a:cs typeface="+mn-cs"/>
              </a:rPr>
              <a:t>.</a:t>
            </a:r>
          </a:p>
          <a:p>
            <a:pPr marL="0" marR="0" lvl="0" indent="450215" algn="l" defTabSz="914400" rtl="0" eaLnBrk="1" fontAlgn="auto" latinLnBrk="0" hangingPunct="1">
              <a:lnSpc>
                <a:spcPct val="150000"/>
              </a:lnSpc>
              <a:spcBef>
                <a:spcPts val="200"/>
              </a:spcBef>
              <a:spcAft>
                <a:spcPts val="0"/>
              </a:spcAft>
              <a:buClrTx/>
              <a:buSzTx/>
              <a:buFontTx/>
              <a:buNone/>
              <a:tabLst/>
              <a:defRPr/>
            </a:pPr>
            <a:endParaRPr lang="ru-RU" sz="1200" b="0" i="0" kern="1200" dirty="0">
              <a:solidFill>
                <a:schemeClr val="tx1"/>
              </a:solidFill>
              <a:effectLst/>
              <a:latin typeface="Nunito Sans" pitchFamily="2" charset="77"/>
              <a:ea typeface="+mn-ea"/>
              <a:cs typeface="+mn-cs"/>
            </a:endParaRPr>
          </a:p>
          <a:p>
            <a:pPr marL="0" marR="0" lvl="0" indent="450215" algn="l" defTabSz="914400" rtl="0" eaLnBrk="1" fontAlgn="auto" latinLnBrk="0" hangingPunct="1">
              <a:lnSpc>
                <a:spcPct val="150000"/>
              </a:lnSpc>
              <a:spcBef>
                <a:spcPts val="200"/>
              </a:spcBef>
              <a:spcAft>
                <a:spcPts val="0"/>
              </a:spcAft>
              <a:buClrTx/>
              <a:buSzTx/>
              <a:buFontTx/>
              <a:buNone/>
              <a:tabLst/>
              <a:defRPr/>
            </a:pPr>
            <a:endParaRPr lang="ru-RU" sz="1200" b="0" i="0" kern="1200" dirty="0">
              <a:solidFill>
                <a:schemeClr val="tx1"/>
              </a:solidFill>
              <a:effectLst/>
              <a:latin typeface="Nunito Sans" pitchFamily="2" charset="77"/>
              <a:ea typeface="+mn-ea"/>
              <a:cs typeface="+mn-cs"/>
            </a:endParaRPr>
          </a:p>
          <a:p>
            <a:pPr indent="450215">
              <a:lnSpc>
                <a:spcPct val="150000"/>
              </a:lnSpc>
              <a:spcBef>
                <a:spcPts val="200"/>
              </a:spcBef>
            </a:pPr>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12</a:t>
            </a:fld>
            <a:endParaRPr lang="ru-RU" dirty="0"/>
          </a:p>
        </p:txBody>
      </p:sp>
    </p:spTree>
    <p:extLst>
      <p:ext uri="{BB962C8B-B14F-4D97-AF65-F5344CB8AC3E}">
        <p14:creationId xmlns:p14="http://schemas.microsoft.com/office/powerpoint/2010/main" val="3963975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7200"/>
            <a:r>
              <a:rPr lang="ru-RU" sz="1200" b="0" i="0" kern="1200" dirty="0">
                <a:solidFill>
                  <a:schemeClr val="tx1"/>
                </a:solidFill>
                <a:effectLst/>
                <a:latin typeface="Nunito Sans" pitchFamily="2" charset="77"/>
                <a:ea typeface="+mn-ea"/>
                <a:cs typeface="+mn-cs"/>
              </a:rPr>
              <a:t>Компания </a:t>
            </a:r>
            <a:r>
              <a:rPr lang="en-US" sz="1200" b="0" i="0" kern="1200" dirty="0" err="1">
                <a:solidFill>
                  <a:schemeClr val="tx1"/>
                </a:solidFill>
                <a:effectLst/>
                <a:latin typeface="Nunito Sans" pitchFamily="2" charset="77"/>
                <a:ea typeface="+mn-ea"/>
                <a:cs typeface="+mn-cs"/>
              </a:rPr>
              <a:t>SparkFun</a:t>
            </a:r>
            <a:r>
              <a:rPr lang="ru-RU" sz="1200" b="0" i="0" kern="1200" dirty="0">
                <a:solidFill>
                  <a:schemeClr val="tx1"/>
                </a:solidFill>
                <a:effectLst/>
                <a:latin typeface="Nunito Sans" pitchFamily="2" charset="77"/>
                <a:ea typeface="+mn-ea"/>
                <a:cs typeface="+mn-cs"/>
              </a:rPr>
              <a:t> разработала систему </a:t>
            </a:r>
            <a:r>
              <a:rPr lang="en-US" sz="1200" b="0" i="0" kern="1200" dirty="0" err="1">
                <a:solidFill>
                  <a:schemeClr val="tx1"/>
                </a:solidFill>
                <a:effectLst/>
                <a:latin typeface="Nunito Sans" pitchFamily="2" charset="77"/>
                <a:ea typeface="+mn-ea"/>
                <a:cs typeface="+mn-cs"/>
              </a:rPr>
              <a:t>Qwiic</a:t>
            </a:r>
            <a:r>
              <a:rPr lang="en-US" sz="1200" b="0" i="0" kern="1200" dirty="0">
                <a:solidFill>
                  <a:schemeClr val="tx1"/>
                </a:solidFill>
                <a:effectLst/>
                <a:latin typeface="Nunito Sans" pitchFamily="2" charset="77"/>
                <a:ea typeface="+mn-ea"/>
                <a:cs typeface="+mn-cs"/>
              </a:rPr>
              <a:t> Connect</a:t>
            </a:r>
            <a:r>
              <a:rPr lang="ru-RU" sz="1200" b="0" i="0" kern="1200" dirty="0">
                <a:solidFill>
                  <a:schemeClr val="tx1"/>
                </a:solidFill>
                <a:effectLst/>
                <a:latin typeface="Nunito Sans" pitchFamily="2" charset="77"/>
                <a:ea typeface="+mn-ea"/>
                <a:cs typeface="+mn-cs"/>
              </a:rPr>
              <a:t>, чтобы облегчить пайку при создании сетей </a:t>
            </a:r>
            <a:r>
              <a:rPr lang="en-US" sz="1200" b="0" i="0" kern="1200" dirty="0">
                <a:solidFill>
                  <a:schemeClr val="tx1"/>
                </a:solidFill>
                <a:effectLst/>
                <a:latin typeface="Nunito Sans" pitchFamily="2" charset="77"/>
                <a:ea typeface="+mn-ea"/>
                <a:cs typeface="+mn-cs"/>
              </a:rPr>
              <a:t>I</a:t>
            </a:r>
            <a:r>
              <a:rPr lang="ru-RU" sz="1200" b="0" i="0" kern="1200" dirty="0">
                <a:solidFill>
                  <a:schemeClr val="tx1"/>
                </a:solidFill>
                <a:effectLst/>
                <a:latin typeface="Nunito Sans" pitchFamily="2" charset="77"/>
                <a:ea typeface="+mn-ea"/>
                <a:cs typeface="+mn-cs"/>
              </a:rPr>
              <a:t>2</a:t>
            </a:r>
            <a:r>
              <a:rPr lang="en-US" sz="1200" b="0" i="0" kern="1200" dirty="0">
                <a:solidFill>
                  <a:schemeClr val="tx1"/>
                </a:solidFill>
                <a:effectLst/>
                <a:latin typeface="Nunito Sans" pitchFamily="2" charset="77"/>
                <a:ea typeface="+mn-ea"/>
                <a:cs typeface="+mn-cs"/>
              </a:rPr>
              <a:t>C</a:t>
            </a:r>
            <a:r>
              <a:rPr lang="ru-RU" sz="1200" b="0" i="0" kern="1200" dirty="0">
                <a:solidFill>
                  <a:schemeClr val="tx1"/>
                </a:solidFill>
                <a:effectLst/>
                <a:latin typeface="Nunito Sans" pitchFamily="2" charset="77"/>
                <a:ea typeface="+mn-ea"/>
                <a:cs typeface="+mn-cs"/>
              </a:rPr>
              <a:t> между своими микроконтроллерными платами и модулями.</a:t>
            </a:r>
          </a:p>
          <a:p>
            <a:pPr indent="457200"/>
            <a:r>
              <a:rPr lang="ru-RU" sz="1200" b="0" i="0" kern="1200" dirty="0">
                <a:solidFill>
                  <a:schemeClr val="tx1"/>
                </a:solidFill>
                <a:effectLst/>
                <a:latin typeface="Nunito Sans" pitchFamily="2" charset="77"/>
                <a:ea typeface="+mn-ea"/>
                <a:cs typeface="+mn-cs"/>
              </a:rPr>
              <a:t>Система </a:t>
            </a:r>
            <a:r>
              <a:rPr lang="en-US" sz="1200" b="0" i="0" kern="1200" dirty="0" err="1">
                <a:solidFill>
                  <a:schemeClr val="tx1"/>
                </a:solidFill>
                <a:effectLst/>
                <a:latin typeface="Nunito Sans" pitchFamily="2" charset="77"/>
                <a:ea typeface="+mn-ea"/>
                <a:cs typeface="+mn-cs"/>
              </a:rPr>
              <a:t>Qwiic</a:t>
            </a:r>
            <a:r>
              <a:rPr lang="en-US" sz="1200" b="0" i="0" kern="1200" dirty="0">
                <a:solidFill>
                  <a:schemeClr val="tx1"/>
                </a:solidFill>
                <a:effectLst/>
                <a:latin typeface="Nunito Sans" pitchFamily="2" charset="77"/>
                <a:ea typeface="+mn-ea"/>
                <a:cs typeface="+mn-cs"/>
              </a:rPr>
              <a:t> Connect System</a:t>
            </a:r>
            <a:r>
              <a:rPr lang="ru-RU" sz="1200" b="0" i="0" kern="1200" dirty="0">
                <a:solidFill>
                  <a:schemeClr val="tx1"/>
                </a:solidFill>
                <a:effectLst/>
                <a:latin typeface="Nunito Sans" pitchFamily="2" charset="77"/>
                <a:ea typeface="+mn-ea"/>
                <a:cs typeface="+mn-cs"/>
              </a:rPr>
              <a:t> не добавляет никакой функциональности к стандарту </a:t>
            </a:r>
            <a:r>
              <a:rPr lang="en-US" sz="1200" b="0" i="0" kern="1200" dirty="0">
                <a:solidFill>
                  <a:schemeClr val="tx1"/>
                </a:solidFill>
                <a:effectLst/>
                <a:latin typeface="Nunito Sans" pitchFamily="2" charset="77"/>
                <a:ea typeface="+mn-ea"/>
                <a:cs typeface="+mn-cs"/>
              </a:rPr>
              <a:t>I</a:t>
            </a:r>
            <a:r>
              <a:rPr lang="ru-RU" sz="1200" b="0" i="0" kern="1200" dirty="0">
                <a:solidFill>
                  <a:schemeClr val="tx1"/>
                </a:solidFill>
                <a:effectLst/>
                <a:latin typeface="Nunito Sans" pitchFamily="2" charset="77"/>
                <a:ea typeface="+mn-ea"/>
                <a:cs typeface="+mn-cs"/>
              </a:rPr>
              <a:t>2</a:t>
            </a:r>
            <a:r>
              <a:rPr lang="en-US" sz="1200" b="0" i="0" kern="1200" dirty="0">
                <a:solidFill>
                  <a:schemeClr val="tx1"/>
                </a:solidFill>
                <a:effectLst/>
                <a:latin typeface="Nunito Sans" pitchFamily="2" charset="77"/>
                <a:ea typeface="+mn-ea"/>
                <a:cs typeface="+mn-cs"/>
              </a:rPr>
              <a:t>C</a:t>
            </a:r>
            <a:r>
              <a:rPr lang="ru-RU" sz="1200" b="0" i="0" kern="1200" dirty="0">
                <a:solidFill>
                  <a:schemeClr val="tx1"/>
                </a:solidFill>
                <a:effectLst/>
                <a:latin typeface="Nunito Sans" pitchFamily="2" charset="77"/>
                <a:ea typeface="+mn-ea"/>
                <a:cs typeface="+mn-cs"/>
              </a:rPr>
              <a:t>. Это просто удобный стандарт разъемов, позволяющий легко подключить микроконтроллер к модулям </a:t>
            </a:r>
            <a:r>
              <a:rPr lang="en-US" sz="1200" b="0" i="0" kern="1200" dirty="0">
                <a:solidFill>
                  <a:schemeClr val="tx1"/>
                </a:solidFill>
                <a:effectLst/>
                <a:latin typeface="Nunito Sans" pitchFamily="2" charset="77"/>
                <a:ea typeface="+mn-ea"/>
                <a:cs typeface="+mn-cs"/>
              </a:rPr>
              <a:t>I</a:t>
            </a:r>
            <a:r>
              <a:rPr lang="ru-RU" sz="1200" b="0" i="0" kern="1200" dirty="0">
                <a:solidFill>
                  <a:schemeClr val="tx1"/>
                </a:solidFill>
                <a:effectLst/>
                <a:latin typeface="Nunito Sans" pitchFamily="2" charset="77"/>
                <a:ea typeface="+mn-ea"/>
                <a:cs typeface="+mn-cs"/>
              </a:rPr>
              <a:t>2</a:t>
            </a:r>
            <a:r>
              <a:rPr lang="en-US" sz="1200" b="0" i="0" kern="1200" dirty="0">
                <a:solidFill>
                  <a:schemeClr val="tx1"/>
                </a:solidFill>
                <a:effectLst/>
                <a:latin typeface="Nunito Sans" pitchFamily="2" charset="77"/>
                <a:ea typeface="+mn-ea"/>
                <a:cs typeface="+mn-cs"/>
              </a:rPr>
              <a:t>C</a:t>
            </a:r>
            <a:r>
              <a:rPr lang="ru-RU" sz="1200" b="0" i="0" kern="1200" dirty="0">
                <a:solidFill>
                  <a:schemeClr val="tx1"/>
                </a:solidFill>
                <a:effectLst/>
                <a:latin typeface="Nunito Sans" pitchFamily="2" charset="77"/>
                <a:ea typeface="+mn-ea"/>
                <a:cs typeface="+mn-cs"/>
              </a:rPr>
              <a:t>. По этой причине большинство плат </a:t>
            </a:r>
            <a:r>
              <a:rPr lang="en-US" sz="1200" b="0" i="0" kern="1200" dirty="0" err="1">
                <a:solidFill>
                  <a:schemeClr val="tx1"/>
                </a:solidFill>
                <a:effectLst/>
                <a:latin typeface="Nunito Sans" pitchFamily="2" charset="77"/>
                <a:ea typeface="+mn-ea"/>
                <a:cs typeface="+mn-cs"/>
              </a:rPr>
              <a:t>Qwiic</a:t>
            </a:r>
            <a:r>
              <a:rPr lang="ru-RU" sz="1200" b="0" i="0" kern="1200" dirty="0">
                <a:solidFill>
                  <a:schemeClr val="tx1"/>
                </a:solidFill>
                <a:effectLst/>
                <a:latin typeface="Nunito Sans" pitchFamily="2" charset="77"/>
                <a:ea typeface="+mn-ea"/>
                <a:cs typeface="+mn-cs"/>
              </a:rPr>
              <a:t> имеют два разъема, что позволяет создать сеть с гирляндной цепью, как на слайде.</a:t>
            </a:r>
          </a:p>
          <a:p>
            <a:pPr indent="450215">
              <a:lnSpc>
                <a:spcPct val="150000"/>
              </a:lnSpc>
              <a:spcBef>
                <a:spcPts val="200"/>
              </a:spcBef>
            </a:pPr>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13</a:t>
            </a:fld>
            <a:endParaRPr lang="ru-RU" dirty="0"/>
          </a:p>
        </p:txBody>
      </p:sp>
    </p:spTree>
    <p:extLst>
      <p:ext uri="{BB962C8B-B14F-4D97-AF65-F5344CB8AC3E}">
        <p14:creationId xmlns:p14="http://schemas.microsoft.com/office/powerpoint/2010/main" val="3611528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7200"/>
            <a:r>
              <a:rPr lang="en-US" sz="1200" b="0" i="0" kern="1200" dirty="0" err="1">
                <a:solidFill>
                  <a:schemeClr val="tx1"/>
                </a:solidFill>
                <a:effectLst/>
                <a:latin typeface="Nunito Sans" pitchFamily="2" charset="77"/>
                <a:ea typeface="+mn-ea"/>
                <a:cs typeface="+mn-cs"/>
              </a:rPr>
              <a:t>На</a:t>
            </a:r>
            <a:r>
              <a:rPr lang="en-US" sz="1200" b="0" i="0" kern="1200" dirty="0">
                <a:solidFill>
                  <a:schemeClr val="tx1"/>
                </a:solidFill>
                <a:effectLst/>
                <a:latin typeface="Nunito Sans" pitchFamily="2" charset="77"/>
                <a:ea typeface="+mn-ea"/>
                <a:cs typeface="+mn-cs"/>
              </a:rPr>
              <a:t> </a:t>
            </a:r>
            <a:r>
              <a:rPr lang="en-US" sz="1200" b="0" i="0" kern="1200" dirty="0" err="1">
                <a:solidFill>
                  <a:schemeClr val="tx1"/>
                </a:solidFill>
                <a:effectLst/>
                <a:latin typeface="Nunito Sans" pitchFamily="2" charset="77"/>
                <a:ea typeface="+mn-ea"/>
                <a:cs typeface="+mn-cs"/>
              </a:rPr>
              <a:t>схеме</a:t>
            </a:r>
            <a:r>
              <a:rPr lang="en-US" sz="1200" b="0" i="0" kern="1200" dirty="0">
                <a:solidFill>
                  <a:schemeClr val="tx1"/>
                </a:solidFill>
                <a:effectLst/>
                <a:latin typeface="Nunito Sans" pitchFamily="2" charset="77"/>
                <a:ea typeface="+mn-ea"/>
                <a:cs typeface="+mn-cs"/>
              </a:rPr>
              <a:t> Red-V Thing Plus </a:t>
            </a:r>
            <a:r>
              <a:rPr lang="en-US" sz="1200" b="0" i="0" kern="1200" dirty="0" err="1">
                <a:solidFill>
                  <a:schemeClr val="tx1"/>
                </a:solidFill>
                <a:effectLst/>
                <a:latin typeface="Nunito Sans" pitchFamily="2" charset="77"/>
                <a:ea typeface="+mn-ea"/>
                <a:cs typeface="+mn-cs"/>
              </a:rPr>
              <a:t>показан</a:t>
            </a:r>
            <a:r>
              <a:rPr lang="en-US" sz="1200" b="0" i="0" kern="1200" dirty="0">
                <a:solidFill>
                  <a:schemeClr val="tx1"/>
                </a:solidFill>
                <a:effectLst/>
                <a:latin typeface="Nunito Sans" pitchFamily="2" charset="77"/>
                <a:ea typeface="+mn-ea"/>
                <a:cs typeface="+mn-cs"/>
              </a:rPr>
              <a:t> </a:t>
            </a:r>
            <a:r>
              <a:rPr lang="en-US" sz="1200" b="0" i="0" kern="1200" dirty="0" err="1">
                <a:solidFill>
                  <a:schemeClr val="tx1"/>
                </a:solidFill>
                <a:effectLst/>
                <a:latin typeface="Nunito Sans" pitchFamily="2" charset="77"/>
                <a:ea typeface="+mn-ea"/>
                <a:cs typeface="+mn-cs"/>
              </a:rPr>
              <a:t>разъ</a:t>
            </a:r>
            <a:r>
              <a:rPr lang="ru-RU" sz="1200" b="0" i="0" kern="1200" dirty="0">
                <a:solidFill>
                  <a:schemeClr val="tx1"/>
                </a:solidFill>
                <a:effectLst/>
                <a:latin typeface="Nunito Sans" pitchFamily="2" charset="77"/>
                <a:ea typeface="+mn-ea"/>
                <a:cs typeface="+mn-cs"/>
              </a:rPr>
              <a:t>ё</a:t>
            </a:r>
            <a:r>
              <a:rPr lang="en-US" sz="1200" b="0" i="0" kern="1200" dirty="0">
                <a:solidFill>
                  <a:schemeClr val="tx1"/>
                </a:solidFill>
                <a:effectLst/>
                <a:latin typeface="Nunito Sans" pitchFamily="2" charset="77"/>
                <a:ea typeface="+mn-ea"/>
                <a:cs typeface="+mn-cs"/>
              </a:rPr>
              <a:t>м </a:t>
            </a:r>
            <a:r>
              <a:rPr lang="en-US" sz="1200" b="0" i="0" kern="1200" dirty="0" err="1">
                <a:solidFill>
                  <a:schemeClr val="tx1"/>
                </a:solidFill>
                <a:effectLst/>
                <a:latin typeface="Nunito Sans" pitchFamily="2" charset="77"/>
                <a:ea typeface="+mn-ea"/>
                <a:cs typeface="+mn-cs"/>
              </a:rPr>
              <a:t>Qwiic</a:t>
            </a:r>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14</a:t>
            </a:fld>
            <a:endParaRPr lang="ru-RU" dirty="0"/>
          </a:p>
        </p:txBody>
      </p:sp>
    </p:spTree>
    <p:extLst>
      <p:ext uri="{BB962C8B-B14F-4D97-AF65-F5344CB8AC3E}">
        <p14:creationId xmlns:p14="http://schemas.microsoft.com/office/powerpoint/2010/main" val="141278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7200" rtl="0" eaLnBrk="1" fontAlgn="t" latinLnBrk="0" hangingPunct="1"/>
            <a:r>
              <a:rPr lang="ru-RU" sz="1200" b="0" i="0" u="none" strike="noStrike" kern="1200" dirty="0">
                <a:solidFill>
                  <a:schemeClr val="tx1"/>
                </a:solidFill>
                <a:effectLst/>
                <a:latin typeface="Nunito Sans" pitchFamily="2" charset="77"/>
                <a:ea typeface="+mn-ea"/>
                <a:cs typeface="+mn-cs"/>
              </a:rPr>
              <a:t>Два подтягивающих резистора доступны через 2 припаянные перемычки на печатной плате. Вы можете припаять эти перемычки, если устройства I2C, которые вы собираетесь использовать, не включают подтягивающие резисторы. Однако, если вы используете устройства </a:t>
            </a:r>
            <a:r>
              <a:rPr lang="ru-RU" sz="1200" b="0" i="0" u="none" strike="noStrike" kern="1200" dirty="0" err="1">
                <a:solidFill>
                  <a:schemeClr val="tx1"/>
                </a:solidFill>
                <a:effectLst/>
                <a:latin typeface="Nunito Sans" pitchFamily="2" charset="77"/>
                <a:ea typeface="+mn-ea"/>
                <a:cs typeface="+mn-cs"/>
              </a:rPr>
              <a:t>Qwiic</a:t>
            </a:r>
            <a:r>
              <a:rPr lang="ru-RU" sz="1200" b="0" i="0" u="none" strike="noStrike" kern="1200" dirty="0">
                <a:solidFill>
                  <a:schemeClr val="tx1"/>
                </a:solidFill>
                <a:effectLst/>
                <a:latin typeface="Nunito Sans" pitchFamily="2" charset="77"/>
                <a:ea typeface="+mn-ea"/>
                <a:cs typeface="+mn-cs"/>
              </a:rPr>
              <a:t>, вам не нужно ничего делать с этими перемычками, так как периферийные платы </a:t>
            </a:r>
            <a:r>
              <a:rPr lang="ru-RU" sz="1200" b="0" i="0" u="none" strike="noStrike" kern="1200" dirty="0" err="1">
                <a:solidFill>
                  <a:schemeClr val="tx1"/>
                </a:solidFill>
                <a:effectLst/>
                <a:latin typeface="Nunito Sans" pitchFamily="2" charset="77"/>
                <a:ea typeface="+mn-ea"/>
                <a:cs typeface="+mn-cs"/>
              </a:rPr>
              <a:t>Qwiic</a:t>
            </a:r>
            <a:r>
              <a:rPr lang="ru-RU" sz="1200" b="0" i="0" u="none" strike="noStrike" kern="1200" dirty="0">
                <a:solidFill>
                  <a:schemeClr val="tx1"/>
                </a:solidFill>
                <a:effectLst/>
                <a:latin typeface="Nunito Sans" pitchFamily="2" charset="77"/>
                <a:ea typeface="+mn-ea"/>
                <a:cs typeface="+mn-cs"/>
              </a:rPr>
              <a:t> включают подтягивающие резисторы.</a:t>
            </a:r>
          </a:p>
          <a:p>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15</a:t>
            </a:fld>
            <a:endParaRPr lang="ru-RU" dirty="0"/>
          </a:p>
        </p:txBody>
      </p:sp>
    </p:spTree>
    <p:extLst>
      <p:ext uri="{BB962C8B-B14F-4D97-AF65-F5344CB8AC3E}">
        <p14:creationId xmlns:p14="http://schemas.microsoft.com/office/powerpoint/2010/main" val="3788799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7200"/>
            <a:r>
              <a:rPr lang="ru-RU" sz="1200" b="0" i="0" kern="1200" dirty="0">
                <a:solidFill>
                  <a:schemeClr val="tx1"/>
                </a:solidFill>
                <a:effectLst/>
                <a:latin typeface="Nunito Sans" pitchFamily="2" charset="77"/>
                <a:ea typeface="+mn-ea"/>
                <a:cs typeface="+mn-cs"/>
              </a:rPr>
              <a:t>Первое устройство, с которым мы будем работать - это жидкокристаллический экран 16</a:t>
            </a:r>
            <a:r>
              <a:rPr lang="en-US" sz="1200" b="0" i="0" kern="1200" dirty="0">
                <a:solidFill>
                  <a:schemeClr val="tx1"/>
                </a:solidFill>
                <a:effectLst/>
                <a:latin typeface="Nunito Sans" pitchFamily="2" charset="77"/>
                <a:ea typeface="+mn-ea"/>
                <a:cs typeface="+mn-cs"/>
              </a:rPr>
              <a:t>x</a:t>
            </a:r>
            <a:r>
              <a:rPr lang="ru-RU" sz="1200" b="0" i="0" kern="1200" dirty="0">
                <a:solidFill>
                  <a:schemeClr val="tx1"/>
                </a:solidFill>
                <a:effectLst/>
                <a:latin typeface="Nunito Sans" pitchFamily="2" charset="77"/>
                <a:ea typeface="+mn-ea"/>
                <a:cs typeface="+mn-cs"/>
              </a:rPr>
              <a:t>2 символа. </a:t>
            </a:r>
          </a:p>
          <a:p>
            <a:pPr indent="457200"/>
            <a:r>
              <a:rPr lang="ru-RU" sz="1200" b="0" i="0" kern="1200" dirty="0">
                <a:solidFill>
                  <a:schemeClr val="tx1"/>
                </a:solidFill>
                <a:effectLst/>
                <a:latin typeface="Nunito Sans" pitchFamily="2" charset="77"/>
                <a:ea typeface="+mn-ea"/>
                <a:cs typeface="+mn-cs"/>
              </a:rPr>
              <a:t>Этот модуль ЖК-экрана оснащен микроконтроллером, который обеспечивает интерфейс </a:t>
            </a:r>
            <a:r>
              <a:rPr lang="en-US" sz="1200" b="0" i="0" kern="1200" dirty="0">
                <a:solidFill>
                  <a:schemeClr val="tx1"/>
                </a:solidFill>
                <a:effectLst/>
                <a:latin typeface="Nunito Sans" pitchFamily="2" charset="77"/>
                <a:ea typeface="+mn-ea"/>
                <a:cs typeface="+mn-cs"/>
              </a:rPr>
              <a:t>I</a:t>
            </a:r>
            <a:r>
              <a:rPr lang="ru-RU" sz="1200" b="0" i="0" kern="1200" dirty="0">
                <a:solidFill>
                  <a:schemeClr val="tx1"/>
                </a:solidFill>
                <a:effectLst/>
                <a:latin typeface="Nunito Sans" pitchFamily="2" charset="77"/>
                <a:ea typeface="+mn-ea"/>
                <a:cs typeface="+mn-cs"/>
              </a:rPr>
              <a:t>2</a:t>
            </a:r>
            <a:r>
              <a:rPr lang="en-US" sz="1200" b="0" i="0" kern="1200" dirty="0">
                <a:solidFill>
                  <a:schemeClr val="tx1"/>
                </a:solidFill>
                <a:effectLst/>
                <a:latin typeface="Nunito Sans" pitchFamily="2" charset="77"/>
                <a:ea typeface="+mn-ea"/>
                <a:cs typeface="+mn-cs"/>
              </a:rPr>
              <a:t>C</a:t>
            </a:r>
            <a:r>
              <a:rPr lang="ru-RU" sz="1200" b="0" i="0" kern="1200" dirty="0">
                <a:solidFill>
                  <a:schemeClr val="tx1"/>
                </a:solidFill>
                <a:effectLst/>
                <a:latin typeface="Nunito Sans" pitchFamily="2" charset="77"/>
                <a:ea typeface="+mn-ea"/>
                <a:cs typeface="+mn-cs"/>
              </a:rPr>
              <a:t> для печати символов, отправляемых на экран с помощью простой операции записи 1 байта. Встроенный микроконтроллер также заботится об управлении экраном с помощью функций, которые можно ожидать от текстового редактора, таких как перемещение курсора вперед после печати символа, перемещение курсора из последней позиции верхней строки в первую позицию нижней строки после печати символа, а также оперативный символ </a:t>
            </a:r>
            <a:r>
              <a:rPr lang="en-US" sz="1200" b="0" i="0" kern="1200" dirty="0">
                <a:solidFill>
                  <a:schemeClr val="tx1"/>
                </a:solidFill>
                <a:effectLst/>
                <a:latin typeface="Nunito Sans" pitchFamily="2" charset="77"/>
                <a:ea typeface="+mn-ea"/>
                <a:cs typeface="+mn-cs"/>
              </a:rPr>
              <a:t>backspace</a:t>
            </a:r>
            <a:r>
              <a:rPr lang="ru-RU" sz="1200" b="0" i="0" kern="1200" dirty="0">
                <a:solidFill>
                  <a:schemeClr val="tx1"/>
                </a:solidFill>
                <a:effectLst/>
                <a:latin typeface="Nunito Sans" pitchFamily="2" charset="77"/>
                <a:ea typeface="+mn-ea"/>
                <a:cs typeface="+mn-cs"/>
              </a:rPr>
              <a:t>.</a:t>
            </a:r>
          </a:p>
          <a:p>
            <a:pPr indent="457200"/>
            <a:r>
              <a:rPr lang="ru-RU" sz="1200" b="0" i="0" kern="1200" dirty="0">
                <a:solidFill>
                  <a:schemeClr val="tx1"/>
                </a:solidFill>
                <a:effectLst/>
                <a:latin typeface="Nunito Sans" pitchFamily="2" charset="77"/>
                <a:ea typeface="+mn-ea"/>
                <a:cs typeface="+mn-cs"/>
              </a:rPr>
              <a:t>Модуль также принимает команды для конфигурации, например, изменение скорости передачи данных, и операции, например, перемещение курсора в определенную позицию. Полное описание этих команд можно найти на странице продукта. Вот команды, которые мы будем использовать:</a:t>
            </a:r>
          </a:p>
          <a:p>
            <a:pPr lvl="2" indent="457200"/>
            <a:r>
              <a:rPr lang="ru-RU" sz="1350" b="1" i="0" kern="1200" dirty="0">
                <a:solidFill>
                  <a:schemeClr val="tx1"/>
                </a:solidFill>
                <a:effectLst/>
                <a:latin typeface="Nunito Sans" pitchFamily="2" charset="77"/>
                <a:ea typeface="+mn-ea"/>
                <a:cs typeface="+mn-cs"/>
              </a:rPr>
              <a:t>Очистить экран </a:t>
            </a:r>
            <a:br>
              <a:rPr lang="ru-RU" sz="1350" b="0" i="0" kern="1200" dirty="0">
                <a:solidFill>
                  <a:schemeClr val="tx1"/>
                </a:solidFill>
                <a:effectLst/>
                <a:latin typeface="Nunito Sans" pitchFamily="2" charset="77"/>
                <a:ea typeface="+mn-ea"/>
                <a:cs typeface="+mn-cs"/>
              </a:rPr>
            </a:br>
            <a:r>
              <a:rPr lang="ru-RU" sz="1200" b="0" i="0" kern="1200" dirty="0">
                <a:solidFill>
                  <a:schemeClr val="tx1"/>
                </a:solidFill>
                <a:effectLst/>
                <a:latin typeface="Nunito Sans" pitchFamily="2" charset="77"/>
                <a:ea typeface="+mn-ea"/>
                <a:cs typeface="+mn-cs"/>
              </a:rPr>
              <a:t>Отправьте 0</a:t>
            </a:r>
            <a:r>
              <a:rPr lang="en-US" sz="1200" b="0" i="0" kern="1200" dirty="0">
                <a:solidFill>
                  <a:schemeClr val="tx1"/>
                </a:solidFill>
                <a:effectLst/>
                <a:latin typeface="Nunito Sans" pitchFamily="2" charset="77"/>
                <a:ea typeface="+mn-ea"/>
                <a:cs typeface="+mn-cs"/>
              </a:rPr>
              <a:t>x</a:t>
            </a:r>
            <a:r>
              <a:rPr lang="ru-RU" sz="1200" b="0" i="0" kern="1200" dirty="0">
                <a:solidFill>
                  <a:schemeClr val="tx1"/>
                </a:solidFill>
                <a:effectLst/>
                <a:latin typeface="Nunito Sans" pitchFamily="2" charset="77"/>
                <a:ea typeface="+mn-ea"/>
                <a:cs typeface="+mn-cs"/>
              </a:rPr>
              <a:t>7</a:t>
            </a:r>
            <a:r>
              <a:rPr lang="en-US" sz="1200" b="0" i="0" kern="1200" dirty="0">
                <a:solidFill>
                  <a:schemeClr val="tx1"/>
                </a:solidFill>
                <a:effectLst/>
                <a:latin typeface="Nunito Sans" pitchFamily="2" charset="77"/>
                <a:ea typeface="+mn-ea"/>
                <a:cs typeface="+mn-cs"/>
              </a:rPr>
              <a:t>C</a:t>
            </a:r>
            <a:r>
              <a:rPr lang="ru-RU" sz="1200" b="0" i="0" kern="1200" dirty="0">
                <a:solidFill>
                  <a:schemeClr val="tx1"/>
                </a:solidFill>
                <a:effectLst/>
                <a:latin typeface="Nunito Sans" pitchFamily="2" charset="77"/>
                <a:ea typeface="+mn-ea"/>
                <a:cs typeface="+mn-cs"/>
              </a:rPr>
              <a:t> для входа в режим настроек, затем 0</a:t>
            </a:r>
            <a:r>
              <a:rPr lang="en-US" sz="1200" b="0" i="0" kern="1200" dirty="0">
                <a:solidFill>
                  <a:schemeClr val="tx1"/>
                </a:solidFill>
                <a:effectLst/>
                <a:latin typeface="Nunito Sans" pitchFamily="2" charset="77"/>
                <a:ea typeface="+mn-ea"/>
                <a:cs typeface="+mn-cs"/>
              </a:rPr>
              <a:t>x</a:t>
            </a:r>
            <a:r>
              <a:rPr lang="ru-RU" sz="1200" b="0" i="0" kern="1200" dirty="0">
                <a:solidFill>
                  <a:schemeClr val="tx1"/>
                </a:solidFill>
                <a:effectLst/>
                <a:latin typeface="Nunito Sans" pitchFamily="2" charset="77"/>
                <a:ea typeface="+mn-ea"/>
                <a:cs typeface="+mn-cs"/>
              </a:rPr>
              <a:t>2</a:t>
            </a:r>
            <a:r>
              <a:rPr lang="en-US" sz="1200" b="0" i="0" kern="1200" dirty="0">
                <a:solidFill>
                  <a:schemeClr val="tx1"/>
                </a:solidFill>
                <a:effectLst/>
                <a:latin typeface="Nunito Sans" pitchFamily="2" charset="77"/>
                <a:ea typeface="+mn-ea"/>
                <a:cs typeface="+mn-cs"/>
              </a:rPr>
              <a:t>D</a:t>
            </a:r>
            <a:r>
              <a:rPr lang="ru-RU" sz="1200" b="0" i="0" kern="1200" dirty="0">
                <a:solidFill>
                  <a:schemeClr val="tx1"/>
                </a:solidFill>
                <a:effectLst/>
                <a:latin typeface="Nunito Sans" pitchFamily="2" charset="77"/>
                <a:ea typeface="+mn-ea"/>
                <a:cs typeface="+mn-cs"/>
              </a:rPr>
              <a:t> для очистки экрана и перемещения курсора в исходное положение. Эти значения являются символами </a:t>
            </a:r>
            <a:r>
              <a:rPr lang="en-US" sz="1200" b="0" i="0" kern="1200" dirty="0">
                <a:solidFill>
                  <a:schemeClr val="tx1"/>
                </a:solidFill>
                <a:effectLst/>
                <a:latin typeface="Nunito Sans" pitchFamily="2" charset="77"/>
                <a:ea typeface="+mn-ea"/>
                <a:cs typeface="+mn-cs"/>
              </a:rPr>
              <a:t>ASCII</a:t>
            </a:r>
            <a:r>
              <a:rPr lang="ru-RU" sz="1200" b="0" i="0" kern="1200" dirty="0">
                <a:solidFill>
                  <a:schemeClr val="tx1"/>
                </a:solidFill>
                <a:effectLst/>
                <a:latin typeface="Nunito Sans" pitchFamily="2" charset="77"/>
                <a:ea typeface="+mn-ea"/>
                <a:cs typeface="+mn-cs"/>
              </a:rPr>
              <a:t> для вертикального штриха ('|') и тире ('-') соответственно.</a:t>
            </a:r>
          </a:p>
          <a:p>
            <a:pPr lvl="2" indent="457200"/>
            <a:r>
              <a:rPr lang="ru-RU" sz="1350" b="1" i="0" kern="1200" dirty="0">
                <a:solidFill>
                  <a:schemeClr val="tx1"/>
                </a:solidFill>
                <a:effectLst/>
                <a:latin typeface="Nunito Sans" pitchFamily="2" charset="77"/>
                <a:ea typeface="+mn-ea"/>
                <a:cs typeface="+mn-cs"/>
              </a:rPr>
              <a:t>Перемещение курсора в определенную позицию </a:t>
            </a:r>
            <a:br>
              <a:rPr lang="ru-RU" sz="1350" b="0" i="0" kern="1200" dirty="0">
                <a:solidFill>
                  <a:schemeClr val="tx1"/>
                </a:solidFill>
                <a:effectLst/>
                <a:latin typeface="Nunito Sans" pitchFamily="2" charset="77"/>
                <a:ea typeface="+mn-ea"/>
                <a:cs typeface="+mn-cs"/>
              </a:rPr>
            </a:br>
            <a:r>
              <a:rPr lang="ru-RU" sz="1200" b="0" i="0" kern="1200" dirty="0">
                <a:solidFill>
                  <a:schemeClr val="tx1"/>
                </a:solidFill>
                <a:effectLst/>
                <a:latin typeface="Nunito Sans" pitchFamily="2" charset="77"/>
                <a:ea typeface="+mn-ea"/>
                <a:cs typeface="+mn-cs"/>
              </a:rPr>
              <a:t>Отправьте командный символ 0</a:t>
            </a:r>
            <a:r>
              <a:rPr lang="en-US" sz="1200" b="0" i="0" kern="1200" dirty="0" err="1">
                <a:solidFill>
                  <a:schemeClr val="tx1"/>
                </a:solidFill>
                <a:effectLst/>
                <a:latin typeface="Nunito Sans" pitchFamily="2" charset="77"/>
                <a:ea typeface="+mn-ea"/>
                <a:cs typeface="+mn-cs"/>
              </a:rPr>
              <a:t>xFE</a:t>
            </a:r>
            <a:r>
              <a:rPr lang="ru-RU" sz="1200" b="0" i="0" kern="1200" dirty="0">
                <a:solidFill>
                  <a:schemeClr val="tx1"/>
                </a:solidFill>
                <a:effectLst/>
                <a:latin typeface="Nunito Sans" pitchFamily="2" charset="77"/>
                <a:ea typeface="+mn-ea"/>
                <a:cs typeface="+mn-cs"/>
              </a:rPr>
              <a:t> (без привязанного знака, </a:t>
            </a:r>
            <a:r>
              <a:rPr lang="en-US" sz="1200" b="0" i="0" kern="1200" dirty="0">
                <a:solidFill>
                  <a:schemeClr val="tx1"/>
                </a:solidFill>
                <a:effectLst/>
                <a:latin typeface="Nunito Sans" pitchFamily="2" charset="77"/>
                <a:ea typeface="+mn-ea"/>
                <a:cs typeface="+mn-cs"/>
              </a:rPr>
              <a:t>ASCII</a:t>
            </a:r>
            <a:r>
              <a:rPr lang="ru-RU" sz="1200" b="0" i="0" kern="1200" dirty="0">
                <a:solidFill>
                  <a:schemeClr val="tx1"/>
                </a:solidFill>
                <a:effectLst/>
                <a:latin typeface="Nunito Sans" pitchFamily="2" charset="77"/>
                <a:ea typeface="+mn-ea"/>
                <a:cs typeface="+mn-cs"/>
              </a:rPr>
              <a:t> 254), за которым следует (128 + смещение строки + позиция). Смещение строки равно 0 для строки 1 и 64 для строки 2. </a:t>
            </a:r>
            <a:r>
              <a:rPr lang="en-US" sz="1200" b="0" i="0" kern="1200" dirty="0" err="1">
                <a:solidFill>
                  <a:schemeClr val="tx1"/>
                </a:solidFill>
                <a:effectLst/>
                <a:latin typeface="Nunito Sans" pitchFamily="2" charset="77"/>
                <a:ea typeface="+mn-ea"/>
                <a:cs typeface="+mn-cs"/>
              </a:rPr>
              <a:t>Позиции</a:t>
            </a:r>
            <a:r>
              <a:rPr lang="en-US" sz="1200" b="0" i="0" kern="1200" dirty="0">
                <a:solidFill>
                  <a:schemeClr val="tx1"/>
                </a:solidFill>
                <a:effectLst/>
                <a:latin typeface="Nunito Sans" pitchFamily="2" charset="77"/>
                <a:ea typeface="+mn-ea"/>
                <a:cs typeface="+mn-cs"/>
              </a:rPr>
              <a:t> </a:t>
            </a:r>
            <a:r>
              <a:rPr lang="en-US" sz="1200" b="0" i="0" kern="1200" dirty="0" err="1">
                <a:solidFill>
                  <a:schemeClr val="tx1"/>
                </a:solidFill>
                <a:effectLst/>
                <a:latin typeface="Nunito Sans" pitchFamily="2" charset="77"/>
                <a:ea typeface="+mn-ea"/>
                <a:cs typeface="+mn-cs"/>
              </a:rPr>
              <a:t>нумеруются</a:t>
            </a:r>
            <a:r>
              <a:rPr lang="en-US" sz="1200" b="0" i="0" kern="1200" dirty="0">
                <a:solidFill>
                  <a:schemeClr val="tx1"/>
                </a:solidFill>
                <a:effectLst/>
                <a:latin typeface="Nunito Sans" pitchFamily="2" charset="77"/>
                <a:ea typeface="+mn-ea"/>
                <a:cs typeface="+mn-cs"/>
              </a:rPr>
              <a:t> </a:t>
            </a:r>
            <a:r>
              <a:rPr lang="en-US" sz="1200" b="0" i="0" kern="1200" dirty="0" err="1">
                <a:solidFill>
                  <a:schemeClr val="tx1"/>
                </a:solidFill>
                <a:effectLst/>
                <a:latin typeface="Nunito Sans" pitchFamily="2" charset="77"/>
                <a:ea typeface="+mn-ea"/>
                <a:cs typeface="+mn-cs"/>
              </a:rPr>
              <a:t>от</a:t>
            </a:r>
            <a:r>
              <a:rPr lang="en-US" sz="1200" b="0" i="0" kern="1200" dirty="0">
                <a:solidFill>
                  <a:schemeClr val="tx1"/>
                </a:solidFill>
                <a:effectLst/>
                <a:latin typeface="Nunito Sans" pitchFamily="2" charset="77"/>
                <a:ea typeface="+mn-ea"/>
                <a:cs typeface="+mn-cs"/>
              </a:rPr>
              <a:t> 0 </a:t>
            </a:r>
            <a:r>
              <a:rPr lang="en-US" sz="1200" b="0" i="0" kern="1200" dirty="0" err="1">
                <a:solidFill>
                  <a:schemeClr val="tx1"/>
                </a:solidFill>
                <a:effectLst/>
                <a:latin typeface="Nunito Sans" pitchFamily="2" charset="77"/>
                <a:ea typeface="+mn-ea"/>
                <a:cs typeface="+mn-cs"/>
              </a:rPr>
              <a:t>до</a:t>
            </a:r>
            <a:r>
              <a:rPr lang="en-US" sz="1200" b="0" i="0" kern="1200" dirty="0">
                <a:solidFill>
                  <a:schemeClr val="tx1"/>
                </a:solidFill>
                <a:effectLst/>
                <a:latin typeface="Nunito Sans" pitchFamily="2" charset="77"/>
                <a:ea typeface="+mn-ea"/>
                <a:cs typeface="+mn-cs"/>
              </a:rPr>
              <a:t> 15.</a:t>
            </a:r>
            <a:endParaRPr lang="ru-RU" sz="1200" b="0" i="0" kern="1200" dirty="0">
              <a:solidFill>
                <a:schemeClr val="tx1"/>
              </a:solidFill>
              <a:effectLst/>
              <a:latin typeface="Nunito Sans" pitchFamily="2" charset="77"/>
              <a:ea typeface="+mn-ea"/>
              <a:cs typeface="+mn-cs"/>
            </a:endParaRPr>
          </a:p>
          <a:p>
            <a:pPr indent="457200"/>
            <a:endParaRPr lang="ru-RU" sz="1200" b="0" i="0" kern="1200" dirty="0">
              <a:solidFill>
                <a:schemeClr val="tx1"/>
              </a:solidFill>
              <a:effectLst/>
              <a:latin typeface="Nunito Sans" pitchFamily="2" charset="77"/>
              <a:ea typeface="+mn-ea"/>
              <a:cs typeface="+mn-cs"/>
            </a:endParaRPr>
          </a:p>
          <a:p>
            <a:pPr indent="457200"/>
            <a:endParaRPr lang="ru-RU" sz="1200" b="0" i="0" kern="1200" dirty="0">
              <a:solidFill>
                <a:schemeClr val="tx1"/>
              </a:solidFill>
              <a:effectLst/>
              <a:latin typeface="Nunito Sans" pitchFamily="2" charset="77"/>
              <a:ea typeface="+mn-ea"/>
              <a:cs typeface="+mn-cs"/>
            </a:endParaRPr>
          </a:p>
          <a:p>
            <a:pPr indent="457200"/>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16</a:t>
            </a:fld>
            <a:endParaRPr lang="ru-RU" dirty="0"/>
          </a:p>
        </p:txBody>
      </p:sp>
    </p:spTree>
    <p:extLst>
      <p:ext uri="{BB962C8B-B14F-4D97-AF65-F5344CB8AC3E}">
        <p14:creationId xmlns:p14="http://schemas.microsoft.com/office/powerpoint/2010/main" val="144624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7200"/>
            <a:r>
              <a:rPr lang="ru-RU" sz="1200" b="0" i="0" kern="1200" dirty="0">
                <a:solidFill>
                  <a:schemeClr val="tx1"/>
                </a:solidFill>
                <a:effectLst/>
                <a:latin typeface="Nunito Sans" pitchFamily="2" charset="77"/>
                <a:ea typeface="+mn-ea"/>
                <a:cs typeface="+mn-cs"/>
              </a:rPr>
              <a:t>Многие устройства </a:t>
            </a:r>
            <a:r>
              <a:rPr lang="en-US" sz="1200" b="0" i="0" kern="1200" dirty="0" err="1">
                <a:solidFill>
                  <a:schemeClr val="tx1"/>
                </a:solidFill>
                <a:effectLst/>
                <a:latin typeface="Nunito Sans" pitchFamily="2" charset="77"/>
                <a:ea typeface="+mn-ea"/>
                <a:cs typeface="+mn-cs"/>
              </a:rPr>
              <a:t>Qwiic</a:t>
            </a:r>
            <a:r>
              <a:rPr lang="ru-RU" sz="1200" b="0" i="0" kern="1200" dirty="0">
                <a:solidFill>
                  <a:schemeClr val="tx1"/>
                </a:solidFill>
                <a:effectLst/>
                <a:latin typeface="Nunito Sans" pitchFamily="2" charset="77"/>
                <a:ea typeface="+mn-ea"/>
                <a:cs typeface="+mn-cs"/>
              </a:rPr>
              <a:t> от </a:t>
            </a:r>
            <a:r>
              <a:rPr lang="en-US" sz="1200" b="0" i="0" kern="1200" dirty="0" err="1">
                <a:solidFill>
                  <a:schemeClr val="tx1"/>
                </a:solidFill>
                <a:effectLst/>
                <a:latin typeface="Nunito Sans" pitchFamily="2" charset="77"/>
                <a:ea typeface="+mn-ea"/>
                <a:cs typeface="+mn-cs"/>
              </a:rPr>
              <a:t>SparkFun</a:t>
            </a:r>
            <a:r>
              <a:rPr lang="ru-RU" sz="1200" b="0" i="0" kern="1200" dirty="0">
                <a:solidFill>
                  <a:schemeClr val="tx1"/>
                </a:solidFill>
                <a:effectLst/>
                <a:latin typeface="Nunito Sans" pitchFamily="2" charset="77"/>
                <a:ea typeface="+mn-ea"/>
                <a:cs typeface="+mn-cs"/>
              </a:rPr>
              <a:t> работают со скоростью передачи данных 9 600 бод. Это не стандартное значение.</a:t>
            </a:r>
          </a:p>
          <a:p>
            <a:pPr indent="457200"/>
            <a:r>
              <a:rPr lang="ru-RU" sz="1200" b="0" i="0" kern="1200" dirty="0">
                <a:solidFill>
                  <a:schemeClr val="tx1"/>
                </a:solidFill>
                <a:effectLst/>
                <a:latin typeface="Nunito Sans" pitchFamily="2" charset="77"/>
                <a:ea typeface="+mn-ea"/>
                <a:cs typeface="+mn-cs"/>
              </a:rPr>
              <a:t>9,600 бод - это стандартная скорость передачи данных для </a:t>
            </a:r>
            <a:r>
              <a:rPr lang="en-US" sz="1200" b="0" i="0" kern="1200" dirty="0">
                <a:solidFill>
                  <a:schemeClr val="tx1"/>
                </a:solidFill>
                <a:effectLst/>
                <a:latin typeface="Nunito Sans" pitchFamily="2" charset="77"/>
                <a:ea typeface="+mn-ea"/>
                <a:cs typeface="+mn-cs"/>
              </a:rPr>
              <a:t>UART</a:t>
            </a:r>
            <a:r>
              <a:rPr lang="ru-RU" sz="1200" b="0" i="0" kern="1200" dirty="0">
                <a:solidFill>
                  <a:schemeClr val="tx1"/>
                </a:solidFill>
                <a:effectLst/>
                <a:latin typeface="Nunito Sans" pitchFamily="2" charset="77"/>
                <a:ea typeface="+mn-ea"/>
                <a:cs typeface="+mn-cs"/>
              </a:rPr>
              <a:t>. Основной замысел </a:t>
            </a:r>
            <a:r>
              <a:rPr lang="en-US" sz="1200" b="0" i="0" kern="1200" dirty="0">
                <a:solidFill>
                  <a:schemeClr val="tx1"/>
                </a:solidFill>
                <a:effectLst/>
                <a:latin typeface="Nunito Sans" pitchFamily="2" charset="77"/>
                <a:ea typeface="+mn-ea"/>
                <a:cs typeface="+mn-cs"/>
              </a:rPr>
              <a:t>I</a:t>
            </a:r>
            <a:r>
              <a:rPr lang="ru-RU" sz="1200" b="0" i="0" kern="1200" dirty="0">
                <a:solidFill>
                  <a:schemeClr val="tx1"/>
                </a:solidFill>
                <a:effectLst/>
                <a:latin typeface="Nunito Sans" pitchFamily="2" charset="77"/>
                <a:ea typeface="+mn-ea"/>
                <a:cs typeface="+mn-cs"/>
              </a:rPr>
              <a:t>2</a:t>
            </a:r>
            <a:r>
              <a:rPr lang="en-US" sz="1200" b="0" i="0" kern="1200" dirty="0">
                <a:solidFill>
                  <a:schemeClr val="tx1"/>
                </a:solidFill>
                <a:effectLst/>
                <a:latin typeface="Nunito Sans" pitchFamily="2" charset="77"/>
                <a:ea typeface="+mn-ea"/>
                <a:cs typeface="+mn-cs"/>
              </a:rPr>
              <a:t>C</a:t>
            </a:r>
            <a:r>
              <a:rPr lang="ru-RU" sz="1200" b="0" i="0" kern="1200" dirty="0">
                <a:solidFill>
                  <a:schemeClr val="tx1"/>
                </a:solidFill>
                <a:effectLst/>
                <a:latin typeface="Nunito Sans" pitchFamily="2" charset="77"/>
                <a:ea typeface="+mn-ea"/>
                <a:cs typeface="+mn-cs"/>
              </a:rPr>
              <a:t> заключается в том, чтобы воспользоваться преимуществами наличия тактовой линии и работать на той высокой скорости, которую она позволяет. Фактически, в </a:t>
            </a:r>
            <a:r>
              <a:rPr lang="en-US" sz="1200" b="0" i="0" kern="1200" dirty="0">
                <a:solidFill>
                  <a:schemeClr val="tx1"/>
                </a:solidFill>
                <a:effectLst/>
                <a:latin typeface="Nunito Sans" pitchFamily="2" charset="77"/>
                <a:ea typeface="+mn-ea"/>
                <a:cs typeface="+mn-cs"/>
              </a:rPr>
              <a:t>I</a:t>
            </a:r>
            <a:r>
              <a:rPr lang="ru-RU" sz="1200" b="0" i="0" kern="1200" dirty="0">
                <a:solidFill>
                  <a:schemeClr val="tx1"/>
                </a:solidFill>
                <a:effectLst/>
                <a:latin typeface="Nunito Sans" pitchFamily="2" charset="77"/>
                <a:ea typeface="+mn-ea"/>
                <a:cs typeface="+mn-cs"/>
              </a:rPr>
              <a:t>2</a:t>
            </a:r>
            <a:r>
              <a:rPr lang="en-US" sz="1200" b="0" i="0" kern="1200" dirty="0">
                <a:solidFill>
                  <a:schemeClr val="tx1"/>
                </a:solidFill>
                <a:effectLst/>
                <a:latin typeface="Nunito Sans" pitchFamily="2" charset="77"/>
                <a:ea typeface="+mn-ea"/>
                <a:cs typeface="+mn-cs"/>
              </a:rPr>
              <a:t>C</a:t>
            </a:r>
            <a:r>
              <a:rPr lang="ru-RU" sz="1200" b="0" i="0" kern="1200" dirty="0">
                <a:solidFill>
                  <a:schemeClr val="tx1"/>
                </a:solidFill>
                <a:effectLst/>
                <a:latin typeface="Nunito Sans" pitchFamily="2" charset="77"/>
                <a:ea typeface="+mn-ea"/>
                <a:cs typeface="+mn-cs"/>
              </a:rPr>
              <a:t> определено несколько скоростных режимов: Стандартный режим, пара быстрых режимов и пара высокоскоростных режимов. Стандартный режим - самый медленный, он работает со скоростью 100 кбит/с.</a:t>
            </a:r>
          </a:p>
          <a:p>
            <a:pPr indent="457200"/>
            <a:r>
              <a:rPr lang="ru-RU" sz="1200" b="0" i="0" kern="1200" dirty="0">
                <a:solidFill>
                  <a:schemeClr val="tx1"/>
                </a:solidFill>
                <a:effectLst/>
                <a:latin typeface="Nunito Sans" pitchFamily="2" charset="77"/>
                <a:ea typeface="+mn-ea"/>
                <a:cs typeface="+mn-cs"/>
              </a:rPr>
              <a:t>ЖК-экран не отвечает ведущему устройству на стандартной скорости, если только вы не измените скорость передачи данных. Однако, переходя от устройств </a:t>
            </a:r>
            <a:r>
              <a:rPr lang="en-US" sz="1200" b="0" i="0" kern="1200" dirty="0" err="1">
                <a:solidFill>
                  <a:schemeClr val="tx1"/>
                </a:solidFill>
                <a:effectLst/>
                <a:latin typeface="Nunito Sans" pitchFamily="2" charset="77"/>
                <a:ea typeface="+mn-ea"/>
                <a:cs typeface="+mn-cs"/>
              </a:rPr>
              <a:t>Qwiic</a:t>
            </a:r>
            <a:r>
              <a:rPr lang="ru-RU" sz="1200" b="0" i="0" kern="1200" dirty="0">
                <a:solidFill>
                  <a:schemeClr val="tx1"/>
                </a:solidFill>
                <a:effectLst/>
                <a:latin typeface="Nunito Sans" pitchFamily="2" charset="77"/>
                <a:ea typeface="+mn-ea"/>
                <a:cs typeface="+mn-cs"/>
              </a:rPr>
              <a:t>, вы наверняка столкнетесь с устройствами </a:t>
            </a:r>
            <a:r>
              <a:rPr lang="en-US" sz="1200" b="0" i="0" kern="1200" dirty="0">
                <a:solidFill>
                  <a:schemeClr val="tx1"/>
                </a:solidFill>
                <a:effectLst/>
                <a:latin typeface="Nunito Sans" pitchFamily="2" charset="77"/>
                <a:ea typeface="+mn-ea"/>
                <a:cs typeface="+mn-cs"/>
              </a:rPr>
              <a:t>I</a:t>
            </a:r>
            <a:r>
              <a:rPr lang="ru-RU" sz="1200" b="0" i="0" kern="1200" dirty="0">
                <a:solidFill>
                  <a:schemeClr val="tx1"/>
                </a:solidFill>
                <a:effectLst/>
                <a:latin typeface="Nunito Sans" pitchFamily="2" charset="77"/>
                <a:ea typeface="+mn-ea"/>
                <a:cs typeface="+mn-cs"/>
              </a:rPr>
              <a:t>2</a:t>
            </a:r>
            <a:r>
              <a:rPr lang="en-US" sz="1200" b="0" i="0" kern="1200" dirty="0">
                <a:solidFill>
                  <a:schemeClr val="tx1"/>
                </a:solidFill>
                <a:effectLst/>
                <a:latin typeface="Nunito Sans" pitchFamily="2" charset="77"/>
                <a:ea typeface="+mn-ea"/>
                <a:cs typeface="+mn-cs"/>
              </a:rPr>
              <a:t>C</a:t>
            </a:r>
            <a:r>
              <a:rPr lang="ru-RU" sz="1200" b="0" i="0" kern="1200" dirty="0">
                <a:solidFill>
                  <a:schemeClr val="tx1"/>
                </a:solidFill>
                <a:effectLst/>
                <a:latin typeface="Nunito Sans" pitchFamily="2" charset="77"/>
                <a:ea typeface="+mn-ea"/>
                <a:cs typeface="+mn-cs"/>
              </a:rPr>
              <a:t>, которые просто не указывают скорость передачи данных, поскольку предполагается, что скорость будет стандартной. Ограничение скорости устройства </a:t>
            </a:r>
            <a:r>
              <a:rPr lang="en-US" sz="1200" b="0" i="0" kern="1200" dirty="0">
                <a:solidFill>
                  <a:schemeClr val="tx1"/>
                </a:solidFill>
                <a:effectLst/>
                <a:latin typeface="Nunito Sans" pitchFamily="2" charset="77"/>
                <a:ea typeface="+mn-ea"/>
                <a:cs typeface="+mn-cs"/>
              </a:rPr>
              <a:t>I</a:t>
            </a:r>
            <a:r>
              <a:rPr lang="ru-RU" sz="1200" b="0" i="0" kern="1200" dirty="0">
                <a:solidFill>
                  <a:schemeClr val="tx1"/>
                </a:solidFill>
                <a:effectLst/>
                <a:latin typeface="Nunito Sans" pitchFamily="2" charset="77"/>
                <a:ea typeface="+mn-ea"/>
                <a:cs typeface="+mn-cs"/>
              </a:rPr>
              <a:t>2</a:t>
            </a:r>
            <a:r>
              <a:rPr lang="en-US" sz="1200" b="0" i="0" kern="1200" dirty="0">
                <a:solidFill>
                  <a:schemeClr val="tx1"/>
                </a:solidFill>
                <a:effectLst/>
                <a:latin typeface="Nunito Sans" pitchFamily="2" charset="77"/>
                <a:ea typeface="+mn-ea"/>
                <a:cs typeface="+mn-cs"/>
              </a:rPr>
              <a:t>C</a:t>
            </a:r>
            <a:r>
              <a:rPr lang="ru-RU" sz="1200" b="0" i="0" kern="1200" dirty="0">
                <a:solidFill>
                  <a:schemeClr val="tx1"/>
                </a:solidFill>
                <a:effectLst/>
                <a:latin typeface="Nunito Sans" pitchFamily="2" charset="77"/>
                <a:ea typeface="+mn-ea"/>
                <a:cs typeface="+mn-cs"/>
              </a:rPr>
              <a:t> часто считается излишним, поскольку ведомые устройства </a:t>
            </a:r>
            <a:r>
              <a:rPr lang="en-US" sz="1200" b="0" i="0" kern="1200" dirty="0">
                <a:solidFill>
                  <a:schemeClr val="tx1"/>
                </a:solidFill>
                <a:effectLst/>
                <a:latin typeface="Nunito Sans" pitchFamily="2" charset="77"/>
                <a:ea typeface="+mn-ea"/>
                <a:cs typeface="+mn-cs"/>
              </a:rPr>
              <a:t>I</a:t>
            </a:r>
            <a:r>
              <a:rPr lang="ru-RU" sz="1200" b="0" i="0" kern="1200" dirty="0">
                <a:solidFill>
                  <a:schemeClr val="tx1"/>
                </a:solidFill>
                <a:effectLst/>
                <a:latin typeface="Nunito Sans" pitchFamily="2" charset="77"/>
                <a:ea typeface="+mn-ea"/>
                <a:cs typeface="+mn-cs"/>
              </a:rPr>
              <a:t>2</a:t>
            </a:r>
            <a:r>
              <a:rPr lang="en-US" sz="1200" b="0" i="0" kern="1200" dirty="0">
                <a:solidFill>
                  <a:schemeClr val="tx1"/>
                </a:solidFill>
                <a:effectLst/>
                <a:latin typeface="Nunito Sans" pitchFamily="2" charset="77"/>
                <a:ea typeface="+mn-ea"/>
                <a:cs typeface="+mn-cs"/>
              </a:rPr>
              <a:t>C</a:t>
            </a:r>
            <a:r>
              <a:rPr lang="ru-RU" sz="1200" b="0" i="0" kern="1200" dirty="0">
                <a:solidFill>
                  <a:schemeClr val="tx1"/>
                </a:solidFill>
                <a:effectLst/>
                <a:latin typeface="Nunito Sans" pitchFamily="2" charset="77"/>
                <a:ea typeface="+mn-ea"/>
                <a:cs typeface="+mn-cs"/>
              </a:rPr>
              <a:t> могут легко поддерживать стандартный скоростной режим.</a:t>
            </a:r>
          </a:p>
          <a:p>
            <a:pPr indent="457200"/>
            <a:r>
              <a:rPr lang="ru-RU" sz="1200" b="0" i="0" kern="1200" dirty="0">
                <a:solidFill>
                  <a:schemeClr val="tx1"/>
                </a:solidFill>
                <a:effectLst/>
                <a:latin typeface="Nunito Sans" pitchFamily="2" charset="77"/>
                <a:ea typeface="+mn-ea"/>
                <a:cs typeface="+mn-cs"/>
              </a:rPr>
              <a:t>Далее мы создадим приложение </a:t>
            </a:r>
            <a:r>
              <a:rPr lang="en-US" sz="1200" b="0" i="0" kern="1200" dirty="0">
                <a:solidFill>
                  <a:schemeClr val="tx1"/>
                </a:solidFill>
                <a:effectLst/>
                <a:latin typeface="Nunito Sans" pitchFamily="2" charset="77"/>
                <a:ea typeface="+mn-ea"/>
                <a:cs typeface="+mn-cs"/>
              </a:rPr>
              <a:t>hello world</a:t>
            </a:r>
            <a:r>
              <a:rPr lang="ru-RU" sz="1200" b="0" i="0" kern="1200" dirty="0">
                <a:solidFill>
                  <a:schemeClr val="tx1"/>
                </a:solidFill>
                <a:effectLst/>
                <a:latin typeface="Nunito Sans" pitchFamily="2" charset="77"/>
                <a:ea typeface="+mn-ea"/>
                <a:cs typeface="+mn-cs"/>
              </a:rPr>
              <a:t> с ЖК-экраном.</a:t>
            </a:r>
          </a:p>
          <a:p>
            <a:pPr indent="457200"/>
            <a:r>
              <a:rPr lang="ru-RU" sz="1200" b="0" i="0" kern="1200" dirty="0">
                <a:solidFill>
                  <a:schemeClr val="tx1"/>
                </a:solidFill>
                <a:effectLst/>
                <a:latin typeface="Nunito Sans" pitchFamily="2" charset="77"/>
                <a:ea typeface="+mn-ea"/>
                <a:cs typeface="+mn-cs"/>
              </a:rPr>
              <a:t>Оборудование для этого демонстрационного приложения очень простое, поскольку в нем используется система </a:t>
            </a:r>
            <a:r>
              <a:rPr lang="en-US" sz="1200" b="0" i="0" kern="1200" dirty="0" err="1">
                <a:solidFill>
                  <a:schemeClr val="tx1"/>
                </a:solidFill>
                <a:effectLst/>
                <a:latin typeface="Nunito Sans" pitchFamily="2" charset="77"/>
                <a:ea typeface="+mn-ea"/>
                <a:cs typeface="+mn-cs"/>
              </a:rPr>
              <a:t>Qwiic</a:t>
            </a:r>
            <a:r>
              <a:rPr lang="en-US" sz="1200" b="0" i="0" kern="1200" dirty="0">
                <a:solidFill>
                  <a:schemeClr val="tx1"/>
                </a:solidFill>
                <a:effectLst/>
                <a:latin typeface="Nunito Sans" pitchFamily="2" charset="77"/>
                <a:ea typeface="+mn-ea"/>
                <a:cs typeface="+mn-cs"/>
              </a:rPr>
              <a:t> Connect System</a:t>
            </a:r>
            <a:r>
              <a:rPr lang="ru-RU" sz="1200" b="0" i="0" kern="1200" dirty="0">
                <a:solidFill>
                  <a:schemeClr val="tx1"/>
                </a:solidFill>
                <a:effectLst/>
                <a:latin typeface="Nunito Sans" pitchFamily="2" charset="77"/>
                <a:ea typeface="+mn-ea"/>
                <a:cs typeface="+mn-cs"/>
              </a:rPr>
              <a:t>. Просто подключите один конец кабеля </a:t>
            </a:r>
            <a:r>
              <a:rPr lang="en-US" sz="1200" b="0" i="0" kern="1200" dirty="0" err="1">
                <a:solidFill>
                  <a:schemeClr val="tx1"/>
                </a:solidFill>
                <a:effectLst/>
                <a:latin typeface="Nunito Sans" pitchFamily="2" charset="77"/>
                <a:ea typeface="+mn-ea"/>
                <a:cs typeface="+mn-cs"/>
              </a:rPr>
              <a:t>Qwiic</a:t>
            </a:r>
            <a:r>
              <a:rPr lang="ru-RU" sz="1200" b="0" i="0" kern="1200" dirty="0">
                <a:solidFill>
                  <a:schemeClr val="tx1"/>
                </a:solidFill>
                <a:effectLst/>
                <a:latin typeface="Nunito Sans" pitchFamily="2" charset="77"/>
                <a:ea typeface="+mn-ea"/>
                <a:cs typeface="+mn-cs"/>
              </a:rPr>
              <a:t> к разъему </a:t>
            </a:r>
            <a:r>
              <a:rPr lang="en-US" sz="1200" b="0" i="0" kern="1200" dirty="0" err="1">
                <a:solidFill>
                  <a:schemeClr val="tx1"/>
                </a:solidFill>
                <a:effectLst/>
                <a:latin typeface="Nunito Sans" pitchFamily="2" charset="77"/>
                <a:ea typeface="+mn-ea"/>
                <a:cs typeface="+mn-cs"/>
              </a:rPr>
              <a:t>Qwiic</a:t>
            </a:r>
            <a:r>
              <a:rPr lang="ru-RU" sz="1200" b="0" i="0" kern="1200" dirty="0">
                <a:solidFill>
                  <a:schemeClr val="tx1"/>
                </a:solidFill>
                <a:effectLst/>
                <a:latin typeface="Nunito Sans" pitchFamily="2" charset="77"/>
                <a:ea typeface="+mn-ea"/>
                <a:cs typeface="+mn-cs"/>
              </a:rPr>
              <a:t> устройства </a:t>
            </a:r>
            <a:r>
              <a:rPr lang="en-US" sz="1200" b="0" i="0" kern="1200" dirty="0">
                <a:solidFill>
                  <a:schemeClr val="tx1"/>
                </a:solidFill>
                <a:effectLst/>
                <a:latin typeface="Nunito Sans" pitchFamily="2" charset="77"/>
                <a:ea typeface="+mn-ea"/>
                <a:cs typeface="+mn-cs"/>
              </a:rPr>
              <a:t>Red</a:t>
            </a:r>
            <a:r>
              <a:rPr lang="ru-RU" sz="1200" b="0" i="0" kern="1200" dirty="0">
                <a:solidFill>
                  <a:schemeClr val="tx1"/>
                </a:solidFill>
                <a:effectLst/>
                <a:latin typeface="Nunito Sans" pitchFamily="2" charset="77"/>
                <a:ea typeface="+mn-ea"/>
                <a:cs typeface="+mn-cs"/>
              </a:rPr>
              <a:t>-</a:t>
            </a:r>
            <a:r>
              <a:rPr lang="en-US" sz="1200" b="0" i="0" kern="1200" dirty="0">
                <a:solidFill>
                  <a:schemeClr val="tx1"/>
                </a:solidFill>
                <a:effectLst/>
                <a:latin typeface="Nunito Sans" pitchFamily="2" charset="77"/>
                <a:ea typeface="+mn-ea"/>
                <a:cs typeface="+mn-cs"/>
              </a:rPr>
              <a:t>V Thing Plus</a:t>
            </a:r>
            <a:r>
              <a:rPr lang="ru-RU" sz="1200" b="0" i="0" kern="1200" dirty="0">
                <a:solidFill>
                  <a:schemeClr val="tx1"/>
                </a:solidFill>
                <a:effectLst/>
                <a:latin typeface="Nunito Sans" pitchFamily="2" charset="77"/>
                <a:ea typeface="+mn-ea"/>
                <a:cs typeface="+mn-cs"/>
              </a:rPr>
              <a:t>, а другой конец - к модулю ЖК-экрана.</a:t>
            </a:r>
          </a:p>
          <a:p>
            <a:pPr indent="457200"/>
            <a:r>
              <a:rPr lang="ru-RU" sz="1200" b="0" i="0" kern="1200" dirty="0">
                <a:solidFill>
                  <a:schemeClr val="tx1"/>
                </a:solidFill>
                <a:effectLst/>
                <a:latin typeface="Nunito Sans" pitchFamily="2" charset="77"/>
                <a:ea typeface="+mn-ea"/>
                <a:cs typeface="+mn-cs"/>
              </a:rPr>
              <a:t>Подключение разъемов </a:t>
            </a:r>
            <a:r>
              <a:rPr lang="en-US" sz="1200" b="0" i="0" kern="1200" dirty="0" err="1">
                <a:solidFill>
                  <a:schemeClr val="tx1"/>
                </a:solidFill>
                <a:effectLst/>
                <a:latin typeface="Nunito Sans" pitchFamily="2" charset="77"/>
                <a:ea typeface="+mn-ea"/>
                <a:cs typeface="+mn-cs"/>
              </a:rPr>
              <a:t>Qwiic</a:t>
            </a:r>
            <a:r>
              <a:rPr lang="ru-RU" sz="1200" b="0" i="0" kern="1200" dirty="0">
                <a:solidFill>
                  <a:schemeClr val="tx1"/>
                </a:solidFill>
                <a:effectLst/>
                <a:latin typeface="Nunito Sans" pitchFamily="2" charset="77"/>
                <a:ea typeface="+mn-ea"/>
                <a:cs typeface="+mn-cs"/>
              </a:rPr>
              <a:t> может быть сложным, если вы не делали этого раньше, поэтому уделите некоторое время наблюдению за разъемами и постарайтесь обращаться с ними осторожно.</a:t>
            </a:r>
          </a:p>
          <a:p>
            <a:pPr indent="457200"/>
            <a:r>
              <a:rPr lang="ru-RU" sz="1200" b="0" i="0" kern="1200" dirty="0">
                <a:solidFill>
                  <a:schemeClr val="tx1"/>
                </a:solidFill>
                <a:effectLst/>
                <a:latin typeface="Nunito Sans" pitchFamily="2" charset="77"/>
                <a:ea typeface="+mn-ea"/>
                <a:cs typeface="+mn-cs"/>
              </a:rPr>
              <a:t>В этот раз мы не будем рассматривать схему, потому что все, что вам нужно - это </a:t>
            </a:r>
            <a:r>
              <a:rPr lang="en-US" sz="1200" b="0" i="0" kern="1200" dirty="0">
                <a:solidFill>
                  <a:schemeClr val="tx1"/>
                </a:solidFill>
                <a:effectLst/>
                <a:latin typeface="Nunito Sans" pitchFamily="2" charset="77"/>
                <a:ea typeface="+mn-ea"/>
                <a:cs typeface="+mn-cs"/>
              </a:rPr>
              <a:t>Red</a:t>
            </a:r>
            <a:r>
              <a:rPr lang="ru-RU" sz="1200" b="0" i="0" kern="1200" dirty="0">
                <a:solidFill>
                  <a:schemeClr val="tx1"/>
                </a:solidFill>
                <a:effectLst/>
                <a:latin typeface="Nunito Sans" pitchFamily="2" charset="77"/>
                <a:ea typeface="+mn-ea"/>
                <a:cs typeface="+mn-cs"/>
              </a:rPr>
              <a:t>-</a:t>
            </a:r>
            <a:r>
              <a:rPr lang="en-US" sz="1200" b="0" i="0" kern="1200" dirty="0">
                <a:solidFill>
                  <a:schemeClr val="tx1"/>
                </a:solidFill>
                <a:effectLst/>
                <a:latin typeface="Nunito Sans" pitchFamily="2" charset="77"/>
                <a:ea typeface="+mn-ea"/>
                <a:cs typeface="+mn-cs"/>
              </a:rPr>
              <a:t>V Thing Plus</a:t>
            </a:r>
            <a:r>
              <a:rPr lang="ru-RU" sz="1200" b="0" i="0" kern="1200" dirty="0">
                <a:solidFill>
                  <a:schemeClr val="tx1"/>
                </a:solidFill>
                <a:effectLst/>
                <a:latin typeface="Nunito Sans" pitchFamily="2" charset="77"/>
                <a:ea typeface="+mn-ea"/>
                <a:cs typeface="+mn-cs"/>
              </a:rPr>
              <a:t>, ЖК-экран и кабель </a:t>
            </a:r>
            <a:r>
              <a:rPr lang="en-US" sz="1200" b="0" i="0" kern="1200" dirty="0" err="1">
                <a:solidFill>
                  <a:schemeClr val="tx1"/>
                </a:solidFill>
                <a:effectLst/>
                <a:latin typeface="Nunito Sans" pitchFamily="2" charset="77"/>
                <a:ea typeface="+mn-ea"/>
                <a:cs typeface="+mn-cs"/>
              </a:rPr>
              <a:t>Qwiic</a:t>
            </a:r>
            <a:r>
              <a:rPr lang="ru-RU" sz="1200" b="0" i="0" kern="1200" dirty="0">
                <a:solidFill>
                  <a:schemeClr val="tx1"/>
                </a:solidFill>
                <a:effectLst/>
                <a:latin typeface="Nunito Sans" pitchFamily="2" charset="77"/>
                <a:ea typeface="+mn-ea"/>
                <a:cs typeface="+mn-cs"/>
              </a:rPr>
              <a:t>. Здесь представлена фотография аппаратного обеспечения приложения:</a:t>
            </a:r>
          </a:p>
          <a:p>
            <a:pPr indent="457200">
              <a:lnSpc>
                <a:spcPct val="150000"/>
              </a:lnSpc>
              <a:spcAft>
                <a:spcPts val="800"/>
              </a:spcAft>
            </a:pPr>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17</a:t>
            </a:fld>
            <a:endParaRPr lang="ru-RU" dirty="0"/>
          </a:p>
        </p:txBody>
      </p:sp>
    </p:spTree>
    <p:extLst>
      <p:ext uri="{BB962C8B-B14F-4D97-AF65-F5344CB8AC3E}">
        <p14:creationId xmlns:p14="http://schemas.microsoft.com/office/powerpoint/2010/main" val="302650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7200"/>
            <a:r>
              <a:rPr lang="ru-RU" sz="1200" b="0" i="0" kern="1200" dirty="0">
                <a:solidFill>
                  <a:schemeClr val="tx1"/>
                </a:solidFill>
                <a:effectLst/>
                <a:latin typeface="Nunito Sans" pitchFamily="2" charset="77"/>
                <a:ea typeface="+mn-ea"/>
                <a:cs typeface="+mn-cs"/>
              </a:rPr>
              <a:t>Если вы просмотрите библиотеку и перейдете в </a:t>
            </a:r>
            <a:r>
              <a:rPr lang="ru-RU" sz="1200" b="1" i="0" kern="1200" dirty="0">
                <a:solidFill>
                  <a:schemeClr val="tx1"/>
                </a:solidFill>
                <a:effectLst/>
                <a:latin typeface="Nunito Sans" pitchFamily="2" charset="77"/>
                <a:ea typeface="+mn-ea"/>
                <a:cs typeface="+mn-cs"/>
              </a:rPr>
              <a:t>./</a:t>
            </a:r>
            <a:r>
              <a:rPr lang="en-US" sz="1200" b="1" i="0" kern="1200" dirty="0">
                <a:solidFill>
                  <a:schemeClr val="tx1"/>
                </a:solidFill>
                <a:effectLst/>
                <a:latin typeface="Nunito Sans" pitchFamily="2" charset="77"/>
                <a:ea typeface="+mn-ea"/>
                <a:cs typeface="+mn-cs"/>
              </a:rPr>
              <a:t>freedom</a:t>
            </a:r>
            <a:r>
              <a:rPr lang="ru-RU" sz="1200" b="1" i="0" kern="1200" dirty="0">
                <a:solidFill>
                  <a:schemeClr val="tx1"/>
                </a:solidFill>
                <a:effectLst/>
                <a:latin typeface="Nunito Sans" pitchFamily="2" charset="77"/>
                <a:ea typeface="+mn-ea"/>
                <a:cs typeface="+mn-cs"/>
              </a:rPr>
              <a:t>-</a:t>
            </a:r>
            <a:r>
              <a:rPr lang="en-US" sz="1200" b="1" i="0" kern="1200" dirty="0">
                <a:solidFill>
                  <a:schemeClr val="tx1"/>
                </a:solidFill>
                <a:effectLst/>
                <a:latin typeface="Nunito Sans" pitchFamily="2" charset="77"/>
                <a:ea typeface="+mn-ea"/>
                <a:cs typeface="+mn-cs"/>
              </a:rPr>
              <a:t>metal</a:t>
            </a:r>
            <a:r>
              <a:rPr lang="ru-RU" sz="1200" b="1" i="0" kern="1200" dirty="0">
                <a:solidFill>
                  <a:schemeClr val="tx1"/>
                </a:solidFill>
                <a:effectLst/>
                <a:latin typeface="Nunito Sans" pitchFamily="2" charset="77"/>
                <a:ea typeface="+mn-ea"/>
                <a:cs typeface="+mn-cs"/>
              </a:rPr>
              <a:t>/</a:t>
            </a:r>
            <a:r>
              <a:rPr lang="en-US" sz="1200" b="1" i="0" kern="1200" dirty="0" err="1">
                <a:solidFill>
                  <a:schemeClr val="tx1"/>
                </a:solidFill>
                <a:effectLst/>
                <a:latin typeface="Nunito Sans" pitchFamily="2" charset="77"/>
                <a:ea typeface="+mn-ea"/>
                <a:cs typeface="+mn-cs"/>
              </a:rPr>
              <a:t>src</a:t>
            </a:r>
            <a:r>
              <a:rPr lang="ru-RU" sz="1200" b="1" i="0" kern="1200" dirty="0">
                <a:solidFill>
                  <a:schemeClr val="tx1"/>
                </a:solidFill>
                <a:effectLst/>
                <a:latin typeface="Nunito Sans" pitchFamily="2" charset="77"/>
                <a:ea typeface="+mn-ea"/>
                <a:cs typeface="+mn-cs"/>
              </a:rPr>
              <a:t>/</a:t>
            </a:r>
            <a:r>
              <a:rPr lang="ru-RU" sz="1200" b="0" i="0" kern="1200" dirty="0">
                <a:solidFill>
                  <a:schemeClr val="tx1"/>
                </a:solidFill>
                <a:effectLst/>
                <a:latin typeface="Nunito Sans" pitchFamily="2" charset="77"/>
                <a:ea typeface="+mn-ea"/>
                <a:cs typeface="+mn-cs"/>
              </a:rPr>
              <a:t>, вы найдете функции, которые мы будем использовать для настройки и использования модуля </a:t>
            </a:r>
            <a:r>
              <a:rPr lang="en-US" sz="1200" b="0" i="0" kern="1200" dirty="0">
                <a:solidFill>
                  <a:schemeClr val="tx1"/>
                </a:solidFill>
                <a:effectLst/>
                <a:latin typeface="Nunito Sans" pitchFamily="2" charset="77"/>
                <a:ea typeface="+mn-ea"/>
                <a:cs typeface="+mn-cs"/>
              </a:rPr>
              <a:t>I</a:t>
            </a:r>
            <a:r>
              <a:rPr lang="ru-RU" sz="1200" b="0" i="0" kern="1200" dirty="0">
                <a:solidFill>
                  <a:schemeClr val="tx1"/>
                </a:solidFill>
                <a:effectLst/>
                <a:latin typeface="Nunito Sans" pitchFamily="2" charset="77"/>
                <a:ea typeface="+mn-ea"/>
                <a:cs typeface="+mn-cs"/>
              </a:rPr>
              <a:t>2</a:t>
            </a:r>
            <a:r>
              <a:rPr lang="en-US" sz="1200" b="0" i="0" kern="1200" dirty="0">
                <a:solidFill>
                  <a:schemeClr val="tx1"/>
                </a:solidFill>
                <a:effectLst/>
                <a:latin typeface="Nunito Sans" pitchFamily="2" charset="77"/>
                <a:ea typeface="+mn-ea"/>
                <a:cs typeface="+mn-cs"/>
              </a:rPr>
              <a:t>C</a:t>
            </a:r>
            <a:r>
              <a:rPr lang="ru-RU" sz="1200" b="0" i="0" kern="1200" dirty="0">
                <a:solidFill>
                  <a:schemeClr val="tx1"/>
                </a:solidFill>
                <a:effectLst/>
                <a:latin typeface="Nunito Sans" pitchFamily="2" charset="77"/>
                <a:ea typeface="+mn-ea"/>
                <a:cs typeface="+mn-cs"/>
              </a:rPr>
              <a:t> в файлах </a:t>
            </a:r>
            <a:r>
              <a:rPr lang="en-US" sz="1200" b="1" i="0" kern="1200" dirty="0" err="1">
                <a:solidFill>
                  <a:schemeClr val="tx1"/>
                </a:solidFill>
                <a:effectLst/>
                <a:latin typeface="Nunito Sans" pitchFamily="2" charset="77"/>
                <a:ea typeface="+mn-ea"/>
                <a:cs typeface="+mn-cs"/>
              </a:rPr>
              <a:t>i</a:t>
            </a:r>
            <a:r>
              <a:rPr lang="ru-RU" sz="1200" b="1" i="0" kern="1200" dirty="0">
                <a:solidFill>
                  <a:schemeClr val="tx1"/>
                </a:solidFill>
                <a:effectLst/>
                <a:latin typeface="Nunito Sans" pitchFamily="2" charset="77"/>
                <a:ea typeface="+mn-ea"/>
                <a:cs typeface="+mn-cs"/>
              </a:rPr>
              <a:t>2</a:t>
            </a:r>
            <a:r>
              <a:rPr lang="en-US" sz="1200" b="1" i="0" kern="1200" dirty="0">
                <a:solidFill>
                  <a:schemeClr val="tx1"/>
                </a:solidFill>
                <a:effectLst/>
                <a:latin typeface="Nunito Sans" pitchFamily="2" charset="77"/>
                <a:ea typeface="+mn-ea"/>
                <a:cs typeface="+mn-cs"/>
              </a:rPr>
              <a:t>c</a:t>
            </a:r>
            <a:r>
              <a:rPr lang="ru-RU" sz="1200" b="1" i="0" kern="1200" dirty="0">
                <a:solidFill>
                  <a:schemeClr val="tx1"/>
                </a:solidFill>
                <a:effectLst/>
                <a:latin typeface="Nunito Sans" pitchFamily="2" charset="77"/>
                <a:ea typeface="+mn-ea"/>
                <a:cs typeface="+mn-cs"/>
              </a:rPr>
              <a:t>.</a:t>
            </a:r>
            <a:r>
              <a:rPr lang="en-US" sz="1200" b="1" i="0" kern="1200" dirty="0">
                <a:solidFill>
                  <a:schemeClr val="tx1"/>
                </a:solidFill>
                <a:effectLst/>
                <a:latin typeface="Nunito Sans" pitchFamily="2" charset="77"/>
                <a:ea typeface="+mn-ea"/>
                <a:cs typeface="+mn-cs"/>
              </a:rPr>
              <a:t>h </a:t>
            </a:r>
            <a:r>
              <a:rPr lang="ru-RU" sz="1200" b="0" i="0" kern="1200" dirty="0">
                <a:solidFill>
                  <a:schemeClr val="tx1"/>
                </a:solidFill>
                <a:effectLst/>
                <a:latin typeface="Nunito Sans" pitchFamily="2" charset="77"/>
                <a:ea typeface="+mn-ea"/>
                <a:cs typeface="+mn-cs"/>
              </a:rPr>
              <a:t>и </a:t>
            </a:r>
            <a:r>
              <a:rPr lang="en-US" sz="1200" b="1" i="0" kern="1200" dirty="0" err="1">
                <a:solidFill>
                  <a:schemeClr val="tx1"/>
                </a:solidFill>
                <a:effectLst/>
                <a:latin typeface="Nunito Sans" pitchFamily="2" charset="77"/>
                <a:ea typeface="+mn-ea"/>
                <a:cs typeface="+mn-cs"/>
              </a:rPr>
              <a:t>i</a:t>
            </a:r>
            <a:r>
              <a:rPr lang="ru-RU" sz="1200" b="1" i="0" kern="1200" dirty="0">
                <a:solidFill>
                  <a:schemeClr val="tx1"/>
                </a:solidFill>
                <a:effectLst/>
                <a:latin typeface="Nunito Sans" pitchFamily="2" charset="77"/>
                <a:ea typeface="+mn-ea"/>
                <a:cs typeface="+mn-cs"/>
              </a:rPr>
              <a:t>2</a:t>
            </a:r>
            <a:r>
              <a:rPr lang="en-US" sz="1200" b="1" i="0" kern="1200" dirty="0">
                <a:solidFill>
                  <a:schemeClr val="tx1"/>
                </a:solidFill>
                <a:effectLst/>
                <a:latin typeface="Nunito Sans" pitchFamily="2" charset="77"/>
                <a:ea typeface="+mn-ea"/>
                <a:cs typeface="+mn-cs"/>
              </a:rPr>
              <a:t>c</a:t>
            </a:r>
            <a:r>
              <a:rPr lang="ru-RU" sz="1200" b="1" i="0" kern="1200" dirty="0">
                <a:solidFill>
                  <a:schemeClr val="tx1"/>
                </a:solidFill>
                <a:effectLst/>
                <a:latin typeface="Nunito Sans" pitchFamily="2" charset="77"/>
                <a:ea typeface="+mn-ea"/>
                <a:cs typeface="+mn-cs"/>
              </a:rPr>
              <a:t>.</a:t>
            </a:r>
            <a:r>
              <a:rPr lang="en-US" sz="1200" b="1" i="0" kern="1200" dirty="0">
                <a:solidFill>
                  <a:schemeClr val="tx1"/>
                </a:solidFill>
                <a:effectLst/>
                <a:latin typeface="Nunito Sans" pitchFamily="2" charset="77"/>
                <a:ea typeface="+mn-ea"/>
                <a:cs typeface="+mn-cs"/>
              </a:rPr>
              <a:t>c</a:t>
            </a:r>
            <a:r>
              <a:rPr lang="ru-RU" sz="1200" b="1" i="0" kern="1200" dirty="0">
                <a:solidFill>
                  <a:schemeClr val="tx1"/>
                </a:solidFill>
                <a:effectLst/>
                <a:latin typeface="Nunito Sans" pitchFamily="2" charset="77"/>
                <a:ea typeface="+mn-ea"/>
                <a:cs typeface="+mn-cs"/>
              </a:rPr>
              <a:t>.</a:t>
            </a:r>
            <a:endParaRPr lang="ru-RU" sz="1200" b="0" i="0" kern="1200" dirty="0">
              <a:solidFill>
                <a:schemeClr val="tx1"/>
              </a:solidFill>
              <a:effectLst/>
              <a:latin typeface="Nunito Sans" pitchFamily="2" charset="77"/>
              <a:ea typeface="+mn-ea"/>
              <a:cs typeface="+mn-cs"/>
            </a:endParaRPr>
          </a:p>
          <a:p>
            <a:pPr indent="457200"/>
            <a:r>
              <a:rPr lang="ru-RU" sz="1200" b="1" i="1" kern="1200" dirty="0">
                <a:solidFill>
                  <a:schemeClr val="tx1"/>
                </a:solidFill>
                <a:effectLst/>
                <a:latin typeface="Nunito Sans" pitchFamily="2" charset="77"/>
                <a:ea typeface="+mn-ea"/>
                <a:cs typeface="+mn-cs"/>
              </a:rPr>
              <a:t>Получение экземпляра </a:t>
            </a:r>
            <a:r>
              <a:rPr lang="en-US" sz="1200" b="1" i="1" kern="1200" dirty="0">
                <a:solidFill>
                  <a:schemeClr val="tx1"/>
                </a:solidFill>
                <a:effectLst/>
                <a:latin typeface="Nunito Sans" pitchFamily="2" charset="77"/>
                <a:ea typeface="+mn-ea"/>
                <a:cs typeface="+mn-cs"/>
              </a:rPr>
              <a:t>I</a:t>
            </a:r>
            <a:r>
              <a:rPr lang="ru-RU" sz="1200" b="1" i="1" kern="1200" dirty="0">
                <a:solidFill>
                  <a:schemeClr val="tx1"/>
                </a:solidFill>
                <a:effectLst/>
                <a:latin typeface="Nunito Sans" pitchFamily="2" charset="77"/>
                <a:ea typeface="+mn-ea"/>
                <a:cs typeface="+mn-cs"/>
              </a:rPr>
              <a:t>2</a:t>
            </a:r>
            <a:r>
              <a:rPr lang="en-US" sz="1200" b="1" i="1" kern="1200" dirty="0">
                <a:solidFill>
                  <a:schemeClr val="tx1"/>
                </a:solidFill>
                <a:effectLst/>
                <a:latin typeface="Nunito Sans" pitchFamily="2" charset="77"/>
                <a:ea typeface="+mn-ea"/>
                <a:cs typeface="+mn-cs"/>
              </a:rPr>
              <a:t>C</a:t>
            </a:r>
            <a:endParaRPr lang="ru-RU" sz="1200" b="1" i="1" kern="1200" dirty="0">
              <a:solidFill>
                <a:schemeClr val="tx1"/>
              </a:solidFill>
              <a:effectLst/>
              <a:latin typeface="Nunito Sans" pitchFamily="2" charset="77"/>
              <a:ea typeface="+mn-ea"/>
              <a:cs typeface="+mn-cs"/>
            </a:endParaRPr>
          </a:p>
          <a:p>
            <a:pPr indent="457200"/>
            <a:r>
              <a:rPr lang="ru-RU" sz="1200" b="0" i="0" kern="1200" dirty="0">
                <a:solidFill>
                  <a:schemeClr val="tx1"/>
                </a:solidFill>
                <a:effectLst/>
                <a:latin typeface="Nunito Sans" pitchFamily="2" charset="77"/>
                <a:ea typeface="+mn-ea"/>
                <a:cs typeface="+mn-cs"/>
              </a:rPr>
              <a:t>Как обычно, мы получим единственный экземпляр устройства </a:t>
            </a:r>
            <a:r>
              <a:rPr lang="en-US" sz="1200" b="0" i="0" kern="1200" dirty="0">
                <a:solidFill>
                  <a:schemeClr val="tx1"/>
                </a:solidFill>
                <a:effectLst/>
                <a:latin typeface="Nunito Sans" pitchFamily="2" charset="77"/>
                <a:ea typeface="+mn-ea"/>
                <a:cs typeface="+mn-cs"/>
              </a:rPr>
              <a:t>I</a:t>
            </a:r>
            <a:r>
              <a:rPr lang="ru-RU" sz="1200" b="0" i="0" kern="1200" dirty="0">
                <a:solidFill>
                  <a:schemeClr val="tx1"/>
                </a:solidFill>
                <a:effectLst/>
                <a:latin typeface="Nunito Sans" pitchFamily="2" charset="77"/>
                <a:ea typeface="+mn-ea"/>
                <a:cs typeface="+mn-cs"/>
              </a:rPr>
              <a:t>2</a:t>
            </a:r>
            <a:r>
              <a:rPr lang="en-US" sz="1200" b="0" i="0" kern="1200" dirty="0">
                <a:solidFill>
                  <a:schemeClr val="tx1"/>
                </a:solidFill>
                <a:effectLst/>
                <a:latin typeface="Nunito Sans" pitchFamily="2" charset="77"/>
                <a:ea typeface="+mn-ea"/>
                <a:cs typeface="+mn-cs"/>
              </a:rPr>
              <a:t>C</a:t>
            </a:r>
            <a:r>
              <a:rPr lang="ru-RU" sz="1200" b="0" i="0" kern="1200" dirty="0">
                <a:solidFill>
                  <a:schemeClr val="tx1"/>
                </a:solidFill>
                <a:effectLst/>
                <a:latin typeface="Nunito Sans" pitchFamily="2" charset="77"/>
                <a:ea typeface="+mn-ea"/>
                <a:cs typeface="+mn-cs"/>
              </a:rPr>
              <a:t>. </a:t>
            </a:r>
            <a:r>
              <a:rPr lang="en-US" sz="1200" b="0" i="0" kern="1200" dirty="0" err="1">
                <a:solidFill>
                  <a:schemeClr val="tx1"/>
                </a:solidFill>
                <a:effectLst/>
                <a:latin typeface="Nunito Sans" pitchFamily="2" charset="77"/>
                <a:ea typeface="+mn-ea"/>
                <a:cs typeface="+mn-cs"/>
              </a:rPr>
              <a:t>То</a:t>
            </a:r>
            <a:r>
              <a:rPr lang="en-US" sz="1200" b="0" i="0" kern="1200" dirty="0">
                <a:solidFill>
                  <a:schemeClr val="tx1"/>
                </a:solidFill>
                <a:effectLst/>
                <a:latin typeface="Nunito Sans" pitchFamily="2" charset="77"/>
                <a:ea typeface="+mn-ea"/>
                <a:cs typeface="+mn-cs"/>
              </a:rPr>
              <a:t> </a:t>
            </a:r>
            <a:r>
              <a:rPr lang="en-US" sz="1200" b="0" i="0" kern="1200" dirty="0" err="1">
                <a:solidFill>
                  <a:schemeClr val="tx1"/>
                </a:solidFill>
                <a:effectLst/>
                <a:latin typeface="Nunito Sans" pitchFamily="2" charset="77"/>
                <a:ea typeface="+mn-ea"/>
                <a:cs typeface="+mn-cs"/>
              </a:rPr>
              <a:t>есть</a:t>
            </a:r>
            <a:r>
              <a:rPr lang="en-US" sz="1200" b="0" i="0" kern="1200" dirty="0">
                <a:solidFill>
                  <a:schemeClr val="tx1"/>
                </a:solidFill>
                <a:effectLst/>
                <a:latin typeface="Nunito Sans" pitchFamily="2" charset="77"/>
                <a:ea typeface="+mn-ea"/>
                <a:cs typeface="+mn-cs"/>
              </a:rPr>
              <a:t> </a:t>
            </a:r>
            <a:r>
              <a:rPr lang="en-US" sz="1200" b="0" i="0" kern="1200" dirty="0" err="1">
                <a:solidFill>
                  <a:schemeClr val="tx1"/>
                </a:solidFill>
                <a:effectLst/>
                <a:latin typeface="Nunito Sans" pitchFamily="2" charset="77"/>
                <a:ea typeface="+mn-ea"/>
                <a:cs typeface="+mn-cs"/>
              </a:rPr>
              <a:t>экземпляр</a:t>
            </a:r>
            <a:r>
              <a:rPr lang="en-US" sz="1200" b="0" i="0" kern="1200" dirty="0">
                <a:solidFill>
                  <a:schemeClr val="tx1"/>
                </a:solidFill>
                <a:effectLst/>
                <a:latin typeface="Nunito Sans" pitchFamily="2" charset="77"/>
                <a:ea typeface="+mn-ea"/>
                <a:cs typeface="+mn-cs"/>
              </a:rPr>
              <a:t> 0:</a:t>
            </a:r>
            <a:endParaRPr lang="ru-RU" sz="1200" b="0" i="0" kern="1200" dirty="0">
              <a:solidFill>
                <a:schemeClr val="tx1"/>
              </a:solidFill>
              <a:effectLst/>
              <a:latin typeface="Nunito Sans" pitchFamily="2" charset="77"/>
              <a:ea typeface="+mn-ea"/>
              <a:cs typeface="+mn-cs"/>
            </a:endParaRPr>
          </a:p>
          <a:p>
            <a:pPr indent="457200"/>
            <a:r>
              <a:rPr lang="en-US" sz="1200" b="1" i="0" kern="1200" dirty="0">
                <a:solidFill>
                  <a:schemeClr val="tx1"/>
                </a:solidFill>
                <a:effectLst/>
                <a:latin typeface="Nunito Sans" pitchFamily="2" charset="77"/>
                <a:ea typeface="+mn-ea"/>
                <a:cs typeface="+mn-cs"/>
              </a:rPr>
              <a:t>     struct metal_i2c *i2c;</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     i2c = metal_i2c_get_device(0);</a:t>
            </a:r>
            <a:endParaRPr lang="ru-RU" sz="1200" b="0" i="0" kern="1200" dirty="0">
              <a:solidFill>
                <a:schemeClr val="tx1"/>
              </a:solidFill>
              <a:effectLst/>
              <a:latin typeface="Nunito Sans" pitchFamily="2" charset="77"/>
              <a:ea typeface="+mn-ea"/>
              <a:cs typeface="+mn-cs"/>
            </a:endParaRPr>
          </a:p>
          <a:p>
            <a:pPr indent="457200"/>
            <a:r>
              <a:rPr lang="ru-RU" sz="1200" b="1" i="1" kern="1200" dirty="0">
                <a:solidFill>
                  <a:schemeClr val="tx1"/>
                </a:solidFill>
                <a:effectLst/>
                <a:latin typeface="Nunito Sans" pitchFamily="2" charset="77"/>
                <a:ea typeface="+mn-ea"/>
                <a:cs typeface="+mn-cs"/>
              </a:rPr>
              <a:t>Инициализация устройства </a:t>
            </a:r>
            <a:r>
              <a:rPr lang="en-US" sz="1200" b="1" i="1" kern="1200" dirty="0">
                <a:solidFill>
                  <a:schemeClr val="tx1"/>
                </a:solidFill>
                <a:effectLst/>
                <a:latin typeface="Nunito Sans" pitchFamily="2" charset="77"/>
                <a:ea typeface="+mn-ea"/>
                <a:cs typeface="+mn-cs"/>
              </a:rPr>
              <a:t>I</a:t>
            </a:r>
            <a:r>
              <a:rPr lang="ru-RU" sz="1200" b="1" i="1" kern="1200" dirty="0">
                <a:solidFill>
                  <a:schemeClr val="tx1"/>
                </a:solidFill>
                <a:effectLst/>
                <a:latin typeface="Nunito Sans" pitchFamily="2" charset="77"/>
                <a:ea typeface="+mn-ea"/>
                <a:cs typeface="+mn-cs"/>
              </a:rPr>
              <a:t>2</a:t>
            </a:r>
            <a:r>
              <a:rPr lang="en-US" sz="1200" b="1" i="1" kern="1200" dirty="0">
                <a:solidFill>
                  <a:schemeClr val="tx1"/>
                </a:solidFill>
                <a:effectLst/>
                <a:latin typeface="Nunito Sans" pitchFamily="2" charset="77"/>
                <a:ea typeface="+mn-ea"/>
                <a:cs typeface="+mn-cs"/>
              </a:rPr>
              <a:t>C</a:t>
            </a:r>
            <a:endParaRPr lang="ru-RU" sz="1200" b="1" i="1" kern="1200" dirty="0">
              <a:solidFill>
                <a:schemeClr val="tx1"/>
              </a:solidFill>
              <a:effectLst/>
              <a:latin typeface="Nunito Sans" pitchFamily="2" charset="77"/>
              <a:ea typeface="+mn-ea"/>
              <a:cs typeface="+mn-cs"/>
            </a:endParaRPr>
          </a:p>
          <a:p>
            <a:pPr indent="457200"/>
            <a:r>
              <a:rPr lang="ru-RU" sz="1200" b="0" i="0" kern="1200" dirty="0">
                <a:solidFill>
                  <a:schemeClr val="tx1"/>
                </a:solidFill>
                <a:effectLst/>
                <a:latin typeface="Nunito Sans" pitchFamily="2" charset="77"/>
                <a:ea typeface="+mn-ea"/>
                <a:cs typeface="+mn-cs"/>
              </a:rPr>
              <a:t>Далее мы инициализируем это устройство </a:t>
            </a:r>
            <a:r>
              <a:rPr lang="en-US" sz="1200" b="0" i="0" kern="1200" dirty="0">
                <a:solidFill>
                  <a:schemeClr val="tx1"/>
                </a:solidFill>
                <a:effectLst/>
                <a:latin typeface="Nunito Sans" pitchFamily="2" charset="77"/>
                <a:ea typeface="+mn-ea"/>
                <a:cs typeface="+mn-cs"/>
              </a:rPr>
              <a:t>I</a:t>
            </a:r>
            <a:r>
              <a:rPr lang="ru-RU" sz="1200" b="0" i="0" kern="1200" dirty="0">
                <a:solidFill>
                  <a:schemeClr val="tx1"/>
                </a:solidFill>
                <a:effectLst/>
                <a:latin typeface="Nunito Sans" pitchFamily="2" charset="77"/>
                <a:ea typeface="+mn-ea"/>
                <a:cs typeface="+mn-cs"/>
              </a:rPr>
              <a:t>2</a:t>
            </a:r>
            <a:r>
              <a:rPr lang="en-US" sz="1200" b="0" i="0" kern="1200" dirty="0">
                <a:solidFill>
                  <a:schemeClr val="tx1"/>
                </a:solidFill>
                <a:effectLst/>
                <a:latin typeface="Nunito Sans" pitchFamily="2" charset="77"/>
                <a:ea typeface="+mn-ea"/>
                <a:cs typeface="+mn-cs"/>
              </a:rPr>
              <a:t>C</a:t>
            </a:r>
            <a:r>
              <a:rPr lang="ru-RU" sz="1200" b="0" i="0" kern="1200" dirty="0">
                <a:solidFill>
                  <a:schemeClr val="tx1"/>
                </a:solidFill>
                <a:effectLst/>
                <a:latin typeface="Nunito Sans" pitchFamily="2" charset="77"/>
                <a:ea typeface="+mn-ea"/>
                <a:cs typeface="+mn-cs"/>
              </a:rPr>
              <a:t>, указав устройство </a:t>
            </a:r>
            <a:r>
              <a:rPr lang="en-US" sz="1200" b="0" i="0" kern="1200" dirty="0" err="1">
                <a:solidFill>
                  <a:schemeClr val="tx1"/>
                </a:solidFill>
                <a:effectLst/>
                <a:latin typeface="Nunito Sans" pitchFamily="2" charset="77"/>
                <a:ea typeface="+mn-ea"/>
                <a:cs typeface="+mn-cs"/>
              </a:rPr>
              <a:t>i</a:t>
            </a:r>
            <a:r>
              <a:rPr lang="ru-RU" sz="1200" b="0" i="0" kern="1200" dirty="0">
                <a:solidFill>
                  <a:schemeClr val="tx1"/>
                </a:solidFill>
                <a:effectLst/>
                <a:latin typeface="Nunito Sans" pitchFamily="2" charset="77"/>
                <a:ea typeface="+mn-ea"/>
                <a:cs typeface="+mn-cs"/>
              </a:rPr>
              <a:t>2</a:t>
            </a:r>
            <a:r>
              <a:rPr lang="en-US" sz="1200" b="0" i="0" kern="1200" dirty="0">
                <a:solidFill>
                  <a:schemeClr val="tx1"/>
                </a:solidFill>
                <a:effectLst/>
                <a:latin typeface="Nunito Sans" pitchFamily="2" charset="77"/>
                <a:ea typeface="+mn-ea"/>
                <a:cs typeface="+mn-cs"/>
              </a:rPr>
              <a:t>c</a:t>
            </a:r>
            <a:r>
              <a:rPr lang="ru-RU" sz="1200" b="0" i="0" kern="1200" dirty="0">
                <a:solidFill>
                  <a:schemeClr val="tx1"/>
                </a:solidFill>
                <a:effectLst/>
                <a:latin typeface="Nunito Sans" pitchFamily="2" charset="77"/>
                <a:ea typeface="+mn-ea"/>
                <a:cs typeface="+mn-cs"/>
              </a:rPr>
              <a:t>, скорость передачи данных и режим работы (ведущий или ведомый).</a:t>
            </a:r>
          </a:p>
          <a:p>
            <a:pPr indent="457200"/>
            <a:r>
              <a:rPr lang="en-US" sz="1200" b="1" i="0" kern="1200" dirty="0">
                <a:solidFill>
                  <a:schemeClr val="tx1"/>
                </a:solidFill>
                <a:effectLst/>
                <a:latin typeface="Nunito Sans" pitchFamily="2" charset="77"/>
                <a:ea typeface="+mn-ea"/>
                <a:cs typeface="+mn-cs"/>
              </a:rPr>
              <a:t>     metal_i2c_init(i2c, I2C_BAUDRATE, I2C_MASTER);</a:t>
            </a:r>
            <a:endParaRPr lang="ru-RU" sz="1200" b="0" i="0" kern="1200" dirty="0">
              <a:solidFill>
                <a:schemeClr val="tx1"/>
              </a:solidFill>
              <a:effectLst/>
              <a:latin typeface="Nunito Sans" pitchFamily="2" charset="77"/>
              <a:ea typeface="+mn-ea"/>
              <a:cs typeface="+mn-cs"/>
            </a:endParaRPr>
          </a:p>
          <a:p>
            <a:pPr indent="457200"/>
            <a:r>
              <a:rPr lang="ru-RU" sz="1200" b="0" i="0" kern="1200" dirty="0">
                <a:solidFill>
                  <a:schemeClr val="tx1"/>
                </a:solidFill>
                <a:effectLst/>
                <a:latin typeface="Nunito Sans" pitchFamily="2" charset="77"/>
                <a:ea typeface="+mn-ea"/>
                <a:cs typeface="+mn-cs"/>
              </a:rPr>
              <a:t>В качестве напоминания, для скорости передачи данных мы будем использовать 9 600, но не привыкайте к этому. Для обычных устройств </a:t>
            </a:r>
            <a:r>
              <a:rPr lang="en-US" sz="1200" b="0" i="0" kern="1200" dirty="0">
                <a:solidFill>
                  <a:schemeClr val="tx1"/>
                </a:solidFill>
                <a:effectLst/>
                <a:latin typeface="Nunito Sans" pitchFamily="2" charset="77"/>
                <a:ea typeface="+mn-ea"/>
                <a:cs typeface="+mn-cs"/>
              </a:rPr>
              <a:t>I</a:t>
            </a:r>
            <a:r>
              <a:rPr lang="ru-RU" sz="1200" b="0" i="0" kern="1200" dirty="0">
                <a:solidFill>
                  <a:schemeClr val="tx1"/>
                </a:solidFill>
                <a:effectLst/>
                <a:latin typeface="Nunito Sans" pitchFamily="2" charset="77"/>
                <a:ea typeface="+mn-ea"/>
                <a:cs typeface="+mn-cs"/>
              </a:rPr>
              <a:t>2</a:t>
            </a:r>
            <a:r>
              <a:rPr lang="en-US" sz="1200" b="0" i="0" kern="1200" dirty="0">
                <a:solidFill>
                  <a:schemeClr val="tx1"/>
                </a:solidFill>
                <a:effectLst/>
                <a:latin typeface="Nunito Sans" pitchFamily="2" charset="77"/>
                <a:ea typeface="+mn-ea"/>
                <a:cs typeface="+mn-cs"/>
              </a:rPr>
              <a:t>C</a:t>
            </a:r>
            <a:r>
              <a:rPr lang="ru-RU" sz="1200" b="0" i="0" kern="1200" dirty="0">
                <a:solidFill>
                  <a:schemeClr val="tx1"/>
                </a:solidFill>
                <a:effectLst/>
                <a:latin typeface="Nunito Sans" pitchFamily="2" charset="77"/>
                <a:ea typeface="+mn-ea"/>
                <a:cs typeface="+mn-cs"/>
              </a:rPr>
              <a:t> этот аргумент гораздо более вероятен - 100,000, чем 9,600.</a:t>
            </a:r>
          </a:p>
          <a:p>
            <a:pPr indent="457200"/>
            <a:r>
              <a:rPr lang="ru-RU" sz="1200" b="1" i="1" kern="1200" dirty="0">
                <a:solidFill>
                  <a:schemeClr val="tx1"/>
                </a:solidFill>
                <a:effectLst/>
                <a:latin typeface="Nunito Sans" pitchFamily="2" charset="77"/>
                <a:ea typeface="+mn-ea"/>
                <a:cs typeface="+mn-cs"/>
              </a:rPr>
              <a:t>Операции записи</a:t>
            </a:r>
          </a:p>
          <a:p>
            <a:pPr indent="457200"/>
            <a:r>
              <a:rPr lang="ru-RU" sz="1200" b="0" i="0" kern="1200" dirty="0">
                <a:solidFill>
                  <a:schemeClr val="tx1"/>
                </a:solidFill>
                <a:effectLst/>
                <a:latin typeface="Nunito Sans" pitchFamily="2" charset="77"/>
                <a:ea typeface="+mn-ea"/>
                <a:cs typeface="+mn-cs"/>
              </a:rPr>
              <a:t>Для отправки символов и команд на экран мы будем использовать следующую функцию для выполнения операций записи. В качестве аргументов нам нужно указать устройство </a:t>
            </a:r>
            <a:r>
              <a:rPr lang="en-US" sz="1200" b="0" i="0" kern="1200" dirty="0">
                <a:solidFill>
                  <a:schemeClr val="tx1"/>
                </a:solidFill>
                <a:effectLst/>
                <a:latin typeface="Nunito Sans" pitchFamily="2" charset="77"/>
                <a:ea typeface="+mn-ea"/>
                <a:cs typeface="+mn-cs"/>
              </a:rPr>
              <a:t>I</a:t>
            </a:r>
            <a:r>
              <a:rPr lang="ru-RU" sz="1200" b="0" i="0" kern="1200" dirty="0">
                <a:solidFill>
                  <a:schemeClr val="tx1"/>
                </a:solidFill>
                <a:effectLst/>
                <a:latin typeface="Nunito Sans" pitchFamily="2" charset="77"/>
                <a:ea typeface="+mn-ea"/>
                <a:cs typeface="+mn-cs"/>
              </a:rPr>
              <a:t>2</a:t>
            </a:r>
            <a:r>
              <a:rPr lang="en-US" sz="1200" b="0" i="0" kern="1200" dirty="0">
                <a:solidFill>
                  <a:schemeClr val="tx1"/>
                </a:solidFill>
                <a:effectLst/>
                <a:latin typeface="Nunito Sans" pitchFamily="2" charset="77"/>
                <a:ea typeface="+mn-ea"/>
                <a:cs typeface="+mn-cs"/>
              </a:rPr>
              <a:t>C</a:t>
            </a:r>
            <a:r>
              <a:rPr lang="ru-RU" sz="1200" b="0" i="0" kern="1200" dirty="0">
                <a:solidFill>
                  <a:schemeClr val="tx1"/>
                </a:solidFill>
                <a:effectLst/>
                <a:latin typeface="Nunito Sans" pitchFamily="2" charset="77"/>
                <a:ea typeface="+mn-ea"/>
                <a:cs typeface="+mn-cs"/>
              </a:rPr>
              <a:t>, адрес </a:t>
            </a:r>
            <a:r>
              <a:rPr lang="en-US" sz="1200" b="0" i="0" kern="1200" dirty="0">
                <a:solidFill>
                  <a:schemeClr val="tx1"/>
                </a:solidFill>
                <a:effectLst/>
                <a:latin typeface="Nunito Sans" pitchFamily="2" charset="77"/>
                <a:ea typeface="+mn-ea"/>
                <a:cs typeface="+mn-cs"/>
              </a:rPr>
              <a:t>I</a:t>
            </a:r>
            <a:r>
              <a:rPr lang="ru-RU" sz="1200" b="0" i="0" kern="1200" dirty="0">
                <a:solidFill>
                  <a:schemeClr val="tx1"/>
                </a:solidFill>
                <a:effectLst/>
                <a:latin typeface="Nunito Sans" pitchFamily="2" charset="77"/>
                <a:ea typeface="+mn-ea"/>
                <a:cs typeface="+mn-cs"/>
              </a:rPr>
              <a:t>2</a:t>
            </a:r>
            <a:r>
              <a:rPr lang="en-US" sz="1200" b="0" i="0" kern="1200" dirty="0">
                <a:solidFill>
                  <a:schemeClr val="tx1"/>
                </a:solidFill>
                <a:effectLst/>
                <a:latin typeface="Nunito Sans" pitchFamily="2" charset="77"/>
                <a:ea typeface="+mn-ea"/>
                <a:cs typeface="+mn-cs"/>
              </a:rPr>
              <a:t>C</a:t>
            </a:r>
            <a:r>
              <a:rPr lang="ru-RU" sz="1200" b="0" i="0" kern="1200" dirty="0">
                <a:solidFill>
                  <a:schemeClr val="tx1"/>
                </a:solidFill>
                <a:effectLst/>
                <a:latin typeface="Nunito Sans" pitchFamily="2" charset="77"/>
                <a:ea typeface="+mn-ea"/>
                <a:cs typeface="+mn-cs"/>
              </a:rPr>
              <a:t> периферийного устройства, количество символов для отправки, буфер, в котором находятся эти символы, и нужно ли завершить передачу (послать условие остановки). Следующий фрагмент кода посылает символ '</a:t>
            </a:r>
            <a:r>
              <a:rPr lang="en-US" sz="1200" b="0" i="0" kern="1200" dirty="0">
                <a:solidFill>
                  <a:schemeClr val="tx1"/>
                </a:solidFill>
                <a:effectLst/>
                <a:latin typeface="Nunito Sans" pitchFamily="2" charset="77"/>
                <a:ea typeface="+mn-ea"/>
                <a:cs typeface="+mn-cs"/>
              </a:rPr>
              <a:t>H</a:t>
            </a:r>
            <a:r>
              <a:rPr lang="ru-RU" sz="1200" b="0" i="0" kern="1200" dirty="0">
                <a:solidFill>
                  <a:schemeClr val="tx1"/>
                </a:solidFill>
                <a:effectLst/>
                <a:latin typeface="Nunito Sans" pitchFamily="2" charset="77"/>
                <a:ea typeface="+mn-ea"/>
                <a:cs typeface="+mn-cs"/>
              </a:rPr>
              <a:t>' на ЖК-экран:</a:t>
            </a:r>
          </a:p>
          <a:p>
            <a:pPr indent="457200"/>
            <a:r>
              <a:rPr lang="ru-RU" sz="1200" b="1" i="0" kern="1200" dirty="0">
                <a:solidFill>
                  <a:schemeClr val="tx1"/>
                </a:solidFill>
                <a:effectLst/>
                <a:latin typeface="Nunito Sans" pitchFamily="2" charset="77"/>
                <a:ea typeface="+mn-ea"/>
                <a:cs typeface="+mn-cs"/>
              </a:rPr>
              <a:t>     </a:t>
            </a:r>
            <a:r>
              <a:rPr lang="en-US" sz="1200" b="1" i="0" kern="1200" dirty="0">
                <a:solidFill>
                  <a:schemeClr val="tx1"/>
                </a:solidFill>
                <a:effectLst/>
                <a:latin typeface="Nunito Sans" pitchFamily="2" charset="77"/>
                <a:ea typeface="+mn-ea"/>
                <a:cs typeface="+mn-cs"/>
              </a:rPr>
              <a:t>unsigned char </a:t>
            </a:r>
            <a:r>
              <a:rPr lang="en-US" sz="1200" b="1" i="0" kern="1200" dirty="0" err="1">
                <a:solidFill>
                  <a:schemeClr val="tx1"/>
                </a:solidFill>
                <a:effectLst/>
                <a:latin typeface="Nunito Sans" pitchFamily="2" charset="77"/>
                <a:ea typeface="+mn-ea"/>
                <a:cs typeface="+mn-cs"/>
              </a:rPr>
              <a:t>buf</a:t>
            </a:r>
            <a:r>
              <a:rPr lang="en-US" sz="1200" b="1" i="0" kern="1200" dirty="0">
                <a:solidFill>
                  <a:schemeClr val="tx1"/>
                </a:solidFill>
                <a:effectLst/>
                <a:latin typeface="Nunito Sans" pitchFamily="2" charset="77"/>
                <a:ea typeface="+mn-ea"/>
                <a:cs typeface="+mn-cs"/>
              </a:rPr>
              <a:t>[1];</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     </a:t>
            </a:r>
            <a:r>
              <a:rPr lang="en-US" sz="1200" b="1" i="0" kern="1200" dirty="0" err="1">
                <a:solidFill>
                  <a:schemeClr val="tx1"/>
                </a:solidFill>
                <a:effectLst/>
                <a:latin typeface="Nunito Sans" pitchFamily="2" charset="77"/>
                <a:ea typeface="+mn-ea"/>
                <a:cs typeface="+mn-cs"/>
              </a:rPr>
              <a:t>buf</a:t>
            </a:r>
            <a:r>
              <a:rPr lang="en-US" sz="1200" b="1" i="0" kern="1200" dirty="0">
                <a:solidFill>
                  <a:schemeClr val="tx1"/>
                </a:solidFill>
                <a:effectLst/>
                <a:latin typeface="Nunito Sans" pitchFamily="2" charset="77"/>
                <a:ea typeface="+mn-ea"/>
                <a:cs typeface="+mn-cs"/>
              </a:rPr>
              <a:t>[0] = 'H';</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     metal_i2c_write(i2c, LCD_ADDR, 1, </a:t>
            </a:r>
            <a:r>
              <a:rPr lang="en-US" sz="1200" b="1" i="0" kern="1200" dirty="0" err="1">
                <a:solidFill>
                  <a:schemeClr val="tx1"/>
                </a:solidFill>
                <a:effectLst/>
                <a:latin typeface="Nunito Sans" pitchFamily="2" charset="77"/>
                <a:ea typeface="+mn-ea"/>
                <a:cs typeface="+mn-cs"/>
              </a:rPr>
              <a:t>buf</a:t>
            </a:r>
            <a:r>
              <a:rPr lang="en-US" sz="1200" b="1" i="0" kern="1200" dirty="0">
                <a:solidFill>
                  <a:schemeClr val="tx1"/>
                </a:solidFill>
                <a:effectLst/>
                <a:latin typeface="Nunito Sans" pitchFamily="2" charset="77"/>
                <a:ea typeface="+mn-ea"/>
                <a:cs typeface="+mn-cs"/>
              </a:rPr>
              <a:t>, 1);</a:t>
            </a:r>
            <a:endParaRPr lang="ru-RU" sz="1200" b="0" i="0" kern="1200" dirty="0">
              <a:solidFill>
                <a:schemeClr val="tx1"/>
              </a:solidFill>
              <a:effectLst/>
              <a:latin typeface="Nunito Sans" pitchFamily="2" charset="77"/>
              <a:ea typeface="+mn-ea"/>
              <a:cs typeface="+mn-cs"/>
            </a:endParaRPr>
          </a:p>
          <a:p>
            <a:pPr indent="457200"/>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18</a:t>
            </a:fld>
            <a:endParaRPr lang="ru-RU" dirty="0"/>
          </a:p>
        </p:txBody>
      </p:sp>
    </p:spTree>
    <p:extLst>
      <p:ext uri="{BB962C8B-B14F-4D97-AF65-F5344CB8AC3E}">
        <p14:creationId xmlns:p14="http://schemas.microsoft.com/office/powerpoint/2010/main" val="939588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kern="1200" dirty="0">
                <a:solidFill>
                  <a:schemeClr val="tx1"/>
                </a:solidFill>
                <a:effectLst/>
                <a:latin typeface="Nunito Sans" pitchFamily="2" charset="77"/>
                <a:ea typeface="+mn-ea"/>
                <a:cs typeface="+mn-cs"/>
              </a:rPr>
              <a:t>Чтобы сделать нашу демонстрацию ЖК-дисплея немного более захватывающей, чем просто приветствие мира, мы получим некоторые числовые данные и выведем их на ЖК-экран. Эти данные могут поступать от датчика или из любой части нашей программы.</a:t>
            </a:r>
          </a:p>
          <a:p>
            <a:r>
              <a:rPr lang="ru-RU" sz="1200" b="0" i="0" kern="1200" dirty="0">
                <a:solidFill>
                  <a:schemeClr val="tx1"/>
                </a:solidFill>
                <a:effectLst/>
                <a:latin typeface="Nunito Sans" pitchFamily="2" charset="77"/>
                <a:ea typeface="+mn-ea"/>
                <a:cs typeface="+mn-cs"/>
              </a:rPr>
              <a:t>Чтобы упростить задачу, мы будем использовать модуль </a:t>
            </a:r>
            <a:r>
              <a:rPr lang="en-US" sz="1200" b="0" i="0" kern="1200" dirty="0">
                <a:solidFill>
                  <a:schemeClr val="tx1"/>
                </a:solidFill>
                <a:effectLst/>
                <a:latin typeface="Nunito Sans" pitchFamily="2" charset="77"/>
                <a:ea typeface="+mn-ea"/>
                <a:cs typeface="+mn-cs"/>
              </a:rPr>
              <a:t>Real</a:t>
            </a:r>
            <a:r>
              <a:rPr lang="ru-RU" sz="1200" b="0" i="0" kern="1200" dirty="0">
                <a:solidFill>
                  <a:schemeClr val="tx1"/>
                </a:solidFill>
                <a:effectLst/>
                <a:latin typeface="Nunito Sans" pitchFamily="2" charset="77"/>
                <a:ea typeface="+mn-ea"/>
                <a:cs typeface="+mn-cs"/>
              </a:rPr>
              <a:t>-</a:t>
            </a:r>
            <a:r>
              <a:rPr lang="en-US" sz="1200" b="0" i="0" kern="1200" dirty="0">
                <a:solidFill>
                  <a:schemeClr val="tx1"/>
                </a:solidFill>
                <a:effectLst/>
                <a:latin typeface="Nunito Sans" pitchFamily="2" charset="77"/>
                <a:ea typeface="+mn-ea"/>
                <a:cs typeface="+mn-cs"/>
              </a:rPr>
              <a:t>Time Clock</a:t>
            </a:r>
            <a:r>
              <a:rPr lang="ru-RU" sz="1200" b="0" i="0" kern="1200" dirty="0">
                <a:solidFill>
                  <a:schemeClr val="tx1"/>
                </a:solidFill>
                <a:effectLst/>
                <a:latin typeface="Nunito Sans" pitchFamily="2" charset="77"/>
                <a:ea typeface="+mn-ea"/>
                <a:cs typeface="+mn-cs"/>
              </a:rPr>
              <a:t> для получения значения его свободно работающего счетчика. </a:t>
            </a:r>
            <a:r>
              <a:rPr lang="en-US" sz="1200" b="0" i="0" kern="1200" dirty="0">
                <a:solidFill>
                  <a:schemeClr val="tx1"/>
                </a:solidFill>
                <a:effectLst/>
                <a:latin typeface="Nunito Sans" pitchFamily="2" charset="77"/>
                <a:ea typeface="+mn-ea"/>
                <a:cs typeface="+mn-cs"/>
              </a:rPr>
              <a:t>RTC</a:t>
            </a:r>
            <a:r>
              <a:rPr lang="ru-RU" sz="1200" b="0" i="0" kern="1200" dirty="0">
                <a:solidFill>
                  <a:schemeClr val="tx1"/>
                </a:solidFill>
                <a:effectLst/>
                <a:latin typeface="Nunito Sans" pitchFamily="2" charset="77"/>
                <a:ea typeface="+mn-ea"/>
                <a:cs typeface="+mn-cs"/>
              </a:rPr>
              <a:t> уникален тем, что на него не влияет сигнал кнопки сброса после того, как он начал работать. По этой причине наше приложение просто включит </a:t>
            </a:r>
            <a:r>
              <a:rPr lang="en-US" sz="1200" b="0" i="0" kern="1200" dirty="0">
                <a:solidFill>
                  <a:schemeClr val="tx1"/>
                </a:solidFill>
                <a:effectLst/>
                <a:latin typeface="Nunito Sans" pitchFamily="2" charset="77"/>
                <a:ea typeface="+mn-ea"/>
                <a:cs typeface="+mn-cs"/>
              </a:rPr>
              <a:t>RTC</a:t>
            </a:r>
            <a:r>
              <a:rPr lang="ru-RU" sz="1200" b="0" i="0" kern="1200" dirty="0">
                <a:solidFill>
                  <a:schemeClr val="tx1"/>
                </a:solidFill>
                <a:effectLst/>
                <a:latin typeface="Nunito Sans" pitchFamily="2" charset="77"/>
                <a:ea typeface="+mn-ea"/>
                <a:cs typeface="+mn-cs"/>
              </a:rPr>
              <a:t>, напечатает сообщение </a:t>
            </a:r>
            <a:r>
              <a:rPr lang="en-US" sz="1200" b="0" i="0" kern="1200" dirty="0">
                <a:solidFill>
                  <a:schemeClr val="tx1"/>
                </a:solidFill>
                <a:effectLst/>
                <a:latin typeface="Nunito Sans" pitchFamily="2" charset="77"/>
                <a:ea typeface="+mn-ea"/>
                <a:cs typeface="+mn-cs"/>
              </a:rPr>
              <a:t>hello</a:t>
            </a:r>
            <a:r>
              <a:rPr lang="ru-RU" sz="1200" b="0" i="0" kern="1200" dirty="0">
                <a:solidFill>
                  <a:schemeClr val="tx1"/>
                </a:solidFill>
                <a:effectLst/>
                <a:latin typeface="Nunito Sans" pitchFamily="2" charset="77"/>
                <a:ea typeface="+mn-ea"/>
                <a:cs typeface="+mn-cs"/>
              </a:rPr>
              <a:t>-</a:t>
            </a:r>
            <a:r>
              <a:rPr lang="en-US" sz="1200" b="0" i="0" kern="1200" dirty="0">
                <a:solidFill>
                  <a:schemeClr val="tx1"/>
                </a:solidFill>
                <a:effectLst/>
                <a:latin typeface="Nunito Sans" pitchFamily="2" charset="77"/>
                <a:ea typeface="+mn-ea"/>
                <a:cs typeface="+mn-cs"/>
              </a:rPr>
              <a:t>world</a:t>
            </a:r>
            <a:r>
              <a:rPr lang="ru-RU" sz="1200" b="0" i="0" kern="1200" dirty="0">
                <a:solidFill>
                  <a:schemeClr val="tx1"/>
                </a:solidFill>
                <a:effectLst/>
                <a:latin typeface="Nunito Sans" pitchFamily="2" charset="77"/>
                <a:ea typeface="+mn-ea"/>
                <a:cs typeface="+mn-cs"/>
              </a:rPr>
              <a:t>, а затем выведет относительное время из младшего байта счетчика </a:t>
            </a:r>
            <a:r>
              <a:rPr lang="en-US" sz="1200" b="0" i="0" kern="1200" dirty="0">
                <a:solidFill>
                  <a:schemeClr val="tx1"/>
                </a:solidFill>
                <a:effectLst/>
                <a:latin typeface="Nunito Sans" pitchFamily="2" charset="77"/>
                <a:ea typeface="+mn-ea"/>
                <a:cs typeface="+mn-cs"/>
              </a:rPr>
              <a:t>RTC</a:t>
            </a:r>
            <a:r>
              <a:rPr lang="ru-RU" sz="1200" b="0" i="0" kern="1200" dirty="0">
                <a:solidFill>
                  <a:schemeClr val="tx1"/>
                </a:solidFill>
                <a:effectLst/>
                <a:latin typeface="Nunito Sans" pitchFamily="2" charset="77"/>
                <a:ea typeface="+mn-ea"/>
                <a:cs typeface="+mn-cs"/>
              </a:rPr>
              <a:t>. Затем приложение застрянет в бесконечном цикле. Идея заключается в том, чтобы печатать другое значение времени каждый раз, когда мы нажимаем кнопку сброса на плате.</a:t>
            </a:r>
          </a:p>
          <a:p>
            <a:r>
              <a:rPr lang="ru-RU" sz="1200" b="0" i="0" kern="1200" dirty="0">
                <a:solidFill>
                  <a:schemeClr val="tx1"/>
                </a:solidFill>
                <a:effectLst/>
                <a:latin typeface="Nunito Sans" pitchFamily="2" charset="77"/>
                <a:ea typeface="+mn-ea"/>
                <a:cs typeface="+mn-cs"/>
              </a:rPr>
              <a:t>Чтобы запустить счетчик </a:t>
            </a:r>
            <a:r>
              <a:rPr lang="en-US" sz="1200" b="0" i="0" kern="1200" dirty="0">
                <a:solidFill>
                  <a:schemeClr val="tx1"/>
                </a:solidFill>
                <a:effectLst/>
                <a:latin typeface="Nunito Sans" pitchFamily="2" charset="77"/>
                <a:ea typeface="+mn-ea"/>
                <a:cs typeface="+mn-cs"/>
              </a:rPr>
              <a:t>RTC</a:t>
            </a:r>
            <a:r>
              <a:rPr lang="ru-RU" sz="1200" b="0" i="0" kern="1200" dirty="0">
                <a:solidFill>
                  <a:schemeClr val="tx1"/>
                </a:solidFill>
                <a:effectLst/>
                <a:latin typeface="Nunito Sans" pitchFamily="2" charset="77"/>
                <a:ea typeface="+mn-ea"/>
                <a:cs typeface="+mn-cs"/>
              </a:rPr>
              <a:t>, нам нужно просто установить бит 12 в регистре конфигурации </a:t>
            </a:r>
            <a:r>
              <a:rPr lang="en-US" sz="1200" b="0" i="0" kern="1200" dirty="0">
                <a:solidFill>
                  <a:schemeClr val="tx1"/>
                </a:solidFill>
                <a:effectLst/>
                <a:latin typeface="Nunito Sans" pitchFamily="2" charset="77"/>
                <a:ea typeface="+mn-ea"/>
                <a:cs typeface="+mn-cs"/>
              </a:rPr>
              <a:t>RTC</a:t>
            </a:r>
            <a:r>
              <a:rPr lang="ru-RU" sz="1200" b="0" i="0" kern="1200" dirty="0">
                <a:solidFill>
                  <a:schemeClr val="tx1"/>
                </a:solidFill>
                <a:effectLst/>
                <a:latin typeface="Nunito Sans" pitchFamily="2" charset="77"/>
                <a:ea typeface="+mn-ea"/>
                <a:cs typeface="+mn-cs"/>
              </a:rPr>
              <a:t>, расположенном по адресу </a:t>
            </a:r>
            <a:r>
              <a:rPr lang="ru-RU" sz="1200" b="1" i="0" kern="1200" dirty="0">
                <a:solidFill>
                  <a:schemeClr val="tx1"/>
                </a:solidFill>
                <a:effectLst/>
                <a:latin typeface="Nunito Sans" pitchFamily="2" charset="77"/>
                <a:ea typeface="+mn-ea"/>
                <a:cs typeface="+mn-cs"/>
              </a:rPr>
              <a:t>0</a:t>
            </a:r>
            <a:r>
              <a:rPr lang="en-US" sz="1200" b="1" i="0" kern="1200" dirty="0">
                <a:solidFill>
                  <a:schemeClr val="tx1"/>
                </a:solidFill>
                <a:effectLst/>
                <a:latin typeface="Nunito Sans" pitchFamily="2" charset="77"/>
                <a:ea typeface="+mn-ea"/>
                <a:cs typeface="+mn-cs"/>
              </a:rPr>
              <a:t>x</a:t>
            </a:r>
            <a:r>
              <a:rPr lang="ru-RU" sz="1200" b="1" i="0" kern="1200" dirty="0">
                <a:solidFill>
                  <a:schemeClr val="tx1"/>
                </a:solidFill>
                <a:effectLst/>
                <a:latin typeface="Nunito Sans" pitchFamily="2" charset="77"/>
                <a:ea typeface="+mn-ea"/>
                <a:cs typeface="+mn-cs"/>
              </a:rPr>
              <a:t>10000040</a:t>
            </a:r>
            <a:r>
              <a:rPr lang="ru-RU" sz="1200" b="0" i="0" kern="1200" dirty="0">
                <a:solidFill>
                  <a:schemeClr val="tx1"/>
                </a:solidFill>
                <a:effectLst/>
                <a:latin typeface="Nunito Sans" pitchFamily="2" charset="77"/>
                <a:ea typeface="+mn-ea"/>
                <a:cs typeface="+mn-cs"/>
              </a:rPr>
              <a:t>. Значением, которое мы будем использовать, будет младший байт счетчика, находящийся по адресу </a:t>
            </a:r>
            <a:r>
              <a:rPr lang="ru-RU" sz="1200" b="1" i="0" kern="1200" dirty="0">
                <a:solidFill>
                  <a:schemeClr val="tx1"/>
                </a:solidFill>
                <a:effectLst/>
                <a:latin typeface="Nunito Sans" pitchFamily="2" charset="77"/>
                <a:ea typeface="+mn-ea"/>
                <a:cs typeface="+mn-cs"/>
              </a:rPr>
              <a:t>0</a:t>
            </a:r>
            <a:r>
              <a:rPr lang="en-US" sz="1200" b="1" i="0" kern="1200" dirty="0">
                <a:solidFill>
                  <a:schemeClr val="tx1"/>
                </a:solidFill>
                <a:effectLst/>
                <a:latin typeface="Nunito Sans" pitchFamily="2" charset="77"/>
                <a:ea typeface="+mn-ea"/>
                <a:cs typeface="+mn-cs"/>
              </a:rPr>
              <a:t>x</a:t>
            </a:r>
            <a:r>
              <a:rPr lang="ru-RU" sz="1200" b="1" i="0" kern="1200" dirty="0">
                <a:solidFill>
                  <a:schemeClr val="tx1"/>
                </a:solidFill>
                <a:effectLst/>
                <a:latin typeface="Nunito Sans" pitchFamily="2" charset="77"/>
                <a:ea typeface="+mn-ea"/>
                <a:cs typeface="+mn-cs"/>
              </a:rPr>
              <a:t>10000048</a:t>
            </a:r>
            <a:r>
              <a:rPr lang="ru-RU" sz="1200" b="0" i="0" kern="1200" dirty="0">
                <a:solidFill>
                  <a:schemeClr val="tx1"/>
                </a:solidFill>
                <a:effectLst/>
                <a:latin typeface="Nunito Sans" pitchFamily="2" charset="77"/>
                <a:ea typeface="+mn-ea"/>
                <a:cs typeface="+mn-cs"/>
              </a:rPr>
              <a:t>. Следующие макросы помогут нам включить счетчик </a:t>
            </a:r>
            <a:r>
              <a:rPr lang="en-US" sz="1200" b="0" i="0" kern="1200" dirty="0">
                <a:solidFill>
                  <a:schemeClr val="tx1"/>
                </a:solidFill>
                <a:effectLst/>
                <a:latin typeface="Nunito Sans" pitchFamily="2" charset="77"/>
                <a:ea typeface="+mn-ea"/>
                <a:cs typeface="+mn-cs"/>
              </a:rPr>
              <a:t>RTC</a:t>
            </a:r>
            <a:r>
              <a:rPr lang="ru-RU" sz="1200" b="0" i="0" kern="1200" dirty="0">
                <a:solidFill>
                  <a:schemeClr val="tx1"/>
                </a:solidFill>
                <a:effectLst/>
                <a:latin typeface="Nunito Sans" pitchFamily="2" charset="77"/>
                <a:ea typeface="+mn-ea"/>
                <a:cs typeface="+mn-cs"/>
              </a:rPr>
              <a:t> и считать его младший байт, соответственно:</a:t>
            </a:r>
          </a:p>
          <a:p>
            <a:r>
              <a:rPr lang="en-US" sz="1200" b="1" i="0" kern="1200" dirty="0">
                <a:solidFill>
                  <a:schemeClr val="tx1"/>
                </a:solidFill>
                <a:effectLst/>
                <a:latin typeface="Nunito Sans" pitchFamily="2" charset="77"/>
                <a:ea typeface="+mn-ea"/>
                <a:cs typeface="+mn-cs"/>
              </a:rPr>
              <a:t>     #define  </a:t>
            </a:r>
            <a:r>
              <a:rPr lang="en-US" sz="1200" b="1" i="0" kern="1200" dirty="0" err="1">
                <a:solidFill>
                  <a:schemeClr val="tx1"/>
                </a:solidFill>
                <a:effectLst/>
                <a:latin typeface="Nunito Sans" pitchFamily="2" charset="77"/>
                <a:ea typeface="+mn-ea"/>
                <a:cs typeface="+mn-cs"/>
              </a:rPr>
              <a:t>Red_V_RTC_start</a:t>
            </a:r>
            <a:r>
              <a:rPr lang="en-US" sz="1200" b="1" i="0" kern="1200" dirty="0">
                <a:solidFill>
                  <a:schemeClr val="tx1"/>
                </a:solidFill>
                <a:effectLst/>
                <a:latin typeface="Nunito Sans" pitchFamily="2" charset="77"/>
                <a:ea typeface="+mn-ea"/>
                <a:cs typeface="+mn-cs"/>
              </a:rPr>
              <a:t>()       *((uint32_t *) 0x10000040) |= 1&lt;&lt;12</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     #define  </a:t>
            </a:r>
            <a:r>
              <a:rPr lang="en-US" sz="1200" b="1" i="0" kern="1200" dirty="0" err="1">
                <a:solidFill>
                  <a:schemeClr val="tx1"/>
                </a:solidFill>
                <a:effectLst/>
                <a:latin typeface="Nunito Sans" pitchFamily="2" charset="77"/>
                <a:ea typeface="+mn-ea"/>
                <a:cs typeface="+mn-cs"/>
              </a:rPr>
              <a:t>Red_V_RTC_rtccountlo</a:t>
            </a:r>
            <a:r>
              <a:rPr lang="en-US" sz="1200" b="1" i="0" kern="1200" dirty="0">
                <a:solidFill>
                  <a:schemeClr val="tx1"/>
                </a:solidFill>
                <a:effectLst/>
                <a:latin typeface="Nunito Sans" pitchFamily="2" charset="77"/>
                <a:ea typeface="+mn-ea"/>
                <a:cs typeface="+mn-cs"/>
              </a:rPr>
              <a:t>   (*((uint32_t *) 0x10000048))</a:t>
            </a:r>
            <a:endParaRPr lang="ru-RU" sz="1200" b="0" i="0" kern="1200" dirty="0">
              <a:solidFill>
                <a:schemeClr val="tx1"/>
              </a:solidFill>
              <a:effectLst/>
              <a:latin typeface="Nunito Sans" pitchFamily="2" charset="77"/>
              <a:ea typeface="+mn-ea"/>
              <a:cs typeface="+mn-cs"/>
            </a:endParaRPr>
          </a:p>
          <a:p>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1FAD9A6-5B12-495D-AC68-C121FA6E8191}" type="slidenum">
              <a:rPr lang="ru-RU" smtClean="0"/>
              <a:pPr/>
              <a:t>19</a:t>
            </a:fld>
            <a:endParaRPr lang="ru-RU" dirty="0"/>
          </a:p>
        </p:txBody>
      </p:sp>
    </p:spTree>
    <p:extLst>
      <p:ext uri="{BB962C8B-B14F-4D97-AF65-F5344CB8AC3E}">
        <p14:creationId xmlns:p14="http://schemas.microsoft.com/office/powerpoint/2010/main" val="924742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lang="ru-RU" sz="1200" b="0" i="0" kern="1200" dirty="0">
                <a:solidFill>
                  <a:schemeClr val="tx1"/>
                </a:solidFill>
                <a:effectLst/>
                <a:latin typeface="Nunito Sans" pitchFamily="2" charset="77"/>
                <a:ea typeface="+mn-ea"/>
                <a:cs typeface="+mn-cs"/>
              </a:rPr>
              <a:t>Здесь у нас есть 3 функции полезности </a:t>
            </a:r>
            <a:r>
              <a:rPr lang="en-US" sz="1200" b="0" i="0" kern="1200" dirty="0">
                <a:solidFill>
                  <a:schemeClr val="tx1"/>
                </a:solidFill>
                <a:effectLst/>
                <a:latin typeface="Nunito Sans" pitchFamily="2" charset="77"/>
                <a:ea typeface="+mn-ea"/>
                <a:cs typeface="+mn-cs"/>
              </a:rPr>
              <a:t>LCD</a:t>
            </a:r>
            <a:r>
              <a:rPr lang="ru-RU" sz="1200" b="0" i="0" kern="1200" dirty="0">
                <a:solidFill>
                  <a:schemeClr val="tx1"/>
                </a:solidFill>
                <a:effectLst/>
                <a:latin typeface="Nunito Sans" pitchFamily="2" charset="77"/>
                <a:ea typeface="+mn-ea"/>
                <a:cs typeface="+mn-cs"/>
              </a:rPr>
              <a:t>, которые мы будем использовать.</a:t>
            </a:r>
          </a:p>
          <a:p>
            <a:pPr indent="457200">
              <a:spcBef>
                <a:spcPts val="0"/>
              </a:spcBef>
              <a:spcAft>
                <a:spcPts val="0"/>
              </a:spcAft>
            </a:pPr>
            <a:r>
              <a:rPr lang="ru-RU" sz="1200" b="1" i="1" kern="1200" dirty="0">
                <a:solidFill>
                  <a:schemeClr val="tx1"/>
                </a:solidFill>
                <a:effectLst/>
                <a:latin typeface="Nunito Sans" pitchFamily="2" charset="77"/>
                <a:ea typeface="+mn-ea"/>
                <a:cs typeface="+mn-cs"/>
              </a:rPr>
              <a:t>Очистка экрана</a:t>
            </a:r>
          </a:p>
          <a:p>
            <a:pPr indent="457200">
              <a:spcBef>
                <a:spcPts val="0"/>
              </a:spcBef>
              <a:spcAft>
                <a:spcPts val="0"/>
              </a:spcAft>
            </a:pPr>
            <a:r>
              <a:rPr lang="ru-RU" sz="1200" b="0" i="0" kern="1200" dirty="0">
                <a:solidFill>
                  <a:schemeClr val="tx1"/>
                </a:solidFill>
                <a:effectLst/>
                <a:latin typeface="Nunito Sans" pitchFamily="2" charset="77"/>
                <a:ea typeface="+mn-ea"/>
                <a:cs typeface="+mn-cs"/>
              </a:rPr>
              <a:t>Помните, чтобы очистить экран, вы должны отправить символ вертикальной полосы, за которым следует символ тире</a:t>
            </a:r>
          </a:p>
          <a:p>
            <a:pPr indent="457200">
              <a:spcBef>
                <a:spcPts val="0"/>
              </a:spcBef>
              <a:spcAft>
                <a:spcPts val="0"/>
              </a:spcAft>
            </a:pPr>
            <a:r>
              <a:rPr lang="en-US" sz="1200" b="1" i="0" kern="1200" dirty="0">
                <a:solidFill>
                  <a:schemeClr val="tx1"/>
                </a:solidFill>
                <a:effectLst/>
                <a:latin typeface="Nunito Sans" pitchFamily="2" charset="77"/>
                <a:ea typeface="+mn-ea"/>
                <a:cs typeface="+mn-cs"/>
              </a:rPr>
              <a:t>void </a:t>
            </a:r>
            <a:r>
              <a:rPr lang="en-US" sz="1200" b="1" i="0" kern="1200" dirty="0" err="1">
                <a:solidFill>
                  <a:schemeClr val="tx1"/>
                </a:solidFill>
                <a:effectLst/>
                <a:latin typeface="Nunito Sans" pitchFamily="2" charset="77"/>
                <a:ea typeface="+mn-ea"/>
                <a:cs typeface="+mn-cs"/>
              </a:rPr>
              <a:t>LCD_clear</a:t>
            </a:r>
            <a:r>
              <a:rPr lang="en-US" sz="1200" b="1" i="0" kern="1200" dirty="0">
                <a:solidFill>
                  <a:schemeClr val="tx1"/>
                </a:solidFill>
                <a:effectLst/>
                <a:latin typeface="Nunito Sans" pitchFamily="2" charset="77"/>
                <a:ea typeface="+mn-ea"/>
                <a:cs typeface="+mn-cs"/>
              </a:rPr>
              <a:t>(struct metal_i2c *i2c){</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  unsigned char </a:t>
            </a:r>
            <a:r>
              <a:rPr lang="en-US" sz="1200" b="1" i="0" kern="1200" dirty="0" err="1">
                <a:solidFill>
                  <a:schemeClr val="tx1"/>
                </a:solidFill>
                <a:effectLst/>
                <a:latin typeface="Nunito Sans" pitchFamily="2" charset="77"/>
                <a:ea typeface="+mn-ea"/>
                <a:cs typeface="+mn-cs"/>
              </a:rPr>
              <a:t>buf</a:t>
            </a:r>
            <a:r>
              <a:rPr lang="en-US" sz="1200" b="1" i="0" kern="1200" dirty="0">
                <a:solidFill>
                  <a:schemeClr val="tx1"/>
                </a:solidFill>
                <a:effectLst/>
                <a:latin typeface="Nunito Sans" pitchFamily="2" charset="77"/>
                <a:ea typeface="+mn-ea"/>
                <a:cs typeface="+mn-cs"/>
              </a:rPr>
              <a:t>[3] = "|-";</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  metal_i2c_write(i2c, LCD_ADDR, 2, </a:t>
            </a:r>
            <a:r>
              <a:rPr lang="en-US" sz="1200" b="1" i="0" kern="1200" dirty="0" err="1">
                <a:solidFill>
                  <a:schemeClr val="tx1"/>
                </a:solidFill>
                <a:effectLst/>
                <a:latin typeface="Nunito Sans" pitchFamily="2" charset="77"/>
                <a:ea typeface="+mn-ea"/>
                <a:cs typeface="+mn-cs"/>
              </a:rPr>
              <a:t>buf</a:t>
            </a:r>
            <a:r>
              <a:rPr lang="en-US" sz="1200" b="1" i="0" kern="1200" dirty="0">
                <a:solidFill>
                  <a:schemeClr val="tx1"/>
                </a:solidFill>
                <a:effectLst/>
                <a:latin typeface="Nunito Sans" pitchFamily="2" charset="77"/>
                <a:ea typeface="+mn-ea"/>
                <a:cs typeface="+mn-cs"/>
              </a:rPr>
              <a:t>, 1);</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a:t>
            </a:r>
            <a:endParaRPr lang="ru-RU" sz="1200" b="0" i="0" kern="1200" dirty="0">
              <a:solidFill>
                <a:schemeClr val="tx1"/>
              </a:solidFill>
              <a:effectLst/>
              <a:latin typeface="Nunito Sans" pitchFamily="2" charset="77"/>
              <a:ea typeface="+mn-ea"/>
              <a:cs typeface="+mn-cs"/>
            </a:endParaRPr>
          </a:p>
          <a:p>
            <a:pPr indent="457200">
              <a:spcBef>
                <a:spcPts val="0"/>
              </a:spcBef>
              <a:spcAft>
                <a:spcPts val="0"/>
              </a:spcAft>
            </a:pPr>
            <a:r>
              <a:rPr lang="ru-RU" sz="1200" b="1" i="1" kern="1200" dirty="0">
                <a:solidFill>
                  <a:schemeClr val="tx1"/>
                </a:solidFill>
                <a:effectLst/>
                <a:latin typeface="Nunito Sans" pitchFamily="2" charset="77"/>
                <a:ea typeface="+mn-ea"/>
                <a:cs typeface="+mn-cs"/>
              </a:rPr>
              <a:t>Перемещение курсора в положение </a:t>
            </a:r>
            <a:r>
              <a:rPr lang="en-US" sz="1200" b="1" i="1" kern="1200" dirty="0">
                <a:solidFill>
                  <a:schemeClr val="tx1"/>
                </a:solidFill>
                <a:effectLst/>
                <a:latin typeface="Nunito Sans" pitchFamily="2" charset="77"/>
                <a:ea typeface="+mn-ea"/>
                <a:cs typeface="+mn-cs"/>
              </a:rPr>
              <a:t>X</a:t>
            </a:r>
            <a:r>
              <a:rPr lang="ru-RU" sz="1200" b="1" i="1" kern="1200" dirty="0">
                <a:solidFill>
                  <a:schemeClr val="tx1"/>
                </a:solidFill>
                <a:effectLst/>
                <a:latin typeface="Nunito Sans" pitchFamily="2" charset="77"/>
                <a:ea typeface="+mn-ea"/>
                <a:cs typeface="+mn-cs"/>
              </a:rPr>
              <a:t>-</a:t>
            </a:r>
            <a:r>
              <a:rPr lang="en-US" sz="1200" b="1" i="1" kern="1200" dirty="0">
                <a:solidFill>
                  <a:schemeClr val="tx1"/>
                </a:solidFill>
                <a:effectLst/>
                <a:latin typeface="Nunito Sans" pitchFamily="2" charset="77"/>
                <a:ea typeface="+mn-ea"/>
                <a:cs typeface="+mn-cs"/>
              </a:rPr>
              <a:t>Y</a:t>
            </a:r>
            <a:endParaRPr lang="ru-RU" sz="1200" b="1" i="1" kern="1200" dirty="0">
              <a:solidFill>
                <a:schemeClr val="tx1"/>
              </a:solidFill>
              <a:effectLst/>
              <a:latin typeface="Nunito Sans" pitchFamily="2" charset="77"/>
              <a:ea typeface="+mn-ea"/>
              <a:cs typeface="+mn-cs"/>
            </a:endParaRPr>
          </a:p>
          <a:p>
            <a:pPr indent="457200">
              <a:spcBef>
                <a:spcPts val="0"/>
              </a:spcBef>
              <a:spcAft>
                <a:spcPts val="0"/>
              </a:spcAft>
            </a:pPr>
            <a:r>
              <a:rPr lang="ru-RU" sz="1200" b="0" i="0" kern="1200" dirty="0">
                <a:solidFill>
                  <a:schemeClr val="tx1"/>
                </a:solidFill>
                <a:effectLst/>
                <a:latin typeface="Nunito Sans" pitchFamily="2" charset="77"/>
                <a:ea typeface="+mn-ea"/>
                <a:cs typeface="+mn-cs"/>
              </a:rPr>
              <a:t>Чтобы установить позицию курсора, нужно послать командный символ 254, за которым следует 128 + </a:t>
            </a:r>
            <a:r>
              <a:rPr lang="en-US" sz="1200" b="0" i="0" kern="1200" dirty="0">
                <a:solidFill>
                  <a:schemeClr val="tx1"/>
                </a:solidFill>
                <a:effectLst/>
                <a:latin typeface="Nunito Sans" pitchFamily="2" charset="77"/>
                <a:ea typeface="+mn-ea"/>
                <a:cs typeface="+mn-cs"/>
              </a:rPr>
              <a:t>x</a:t>
            </a:r>
            <a:r>
              <a:rPr lang="ru-RU" sz="1200" b="0" i="0" kern="1200" dirty="0">
                <a:solidFill>
                  <a:schemeClr val="tx1"/>
                </a:solidFill>
                <a:effectLst/>
                <a:latin typeface="Nunito Sans" pitchFamily="2" charset="77"/>
                <a:ea typeface="+mn-ea"/>
                <a:cs typeface="+mn-cs"/>
              </a:rPr>
              <a:t> + </a:t>
            </a:r>
            <a:r>
              <a:rPr lang="en-US" sz="1200" b="0" i="0" kern="1200" dirty="0">
                <a:solidFill>
                  <a:schemeClr val="tx1"/>
                </a:solidFill>
                <a:effectLst/>
                <a:latin typeface="Nunito Sans" pitchFamily="2" charset="77"/>
                <a:ea typeface="+mn-ea"/>
                <a:cs typeface="+mn-cs"/>
              </a:rPr>
              <a:t>y</a:t>
            </a:r>
            <a:r>
              <a:rPr lang="ru-RU" sz="1200" b="0" i="0" kern="1200" dirty="0">
                <a:solidFill>
                  <a:schemeClr val="tx1"/>
                </a:solidFill>
                <a:effectLst/>
                <a:latin typeface="Nunito Sans" pitchFamily="2" charset="77"/>
                <a:ea typeface="+mn-ea"/>
                <a:cs typeface="+mn-cs"/>
              </a:rPr>
              <a:t>*64. Здесь у нас есть функция, которая делает именно это:</a:t>
            </a:r>
          </a:p>
          <a:p>
            <a:pPr indent="457200">
              <a:spcBef>
                <a:spcPts val="0"/>
              </a:spcBef>
              <a:spcAft>
                <a:spcPts val="0"/>
              </a:spcAft>
            </a:pPr>
            <a:r>
              <a:rPr lang="en-US" sz="1200" b="1" i="0" kern="1200" dirty="0">
                <a:solidFill>
                  <a:schemeClr val="tx1"/>
                </a:solidFill>
                <a:effectLst/>
                <a:latin typeface="Nunito Sans" pitchFamily="2" charset="77"/>
                <a:ea typeface="+mn-ea"/>
                <a:cs typeface="+mn-cs"/>
              </a:rPr>
              <a:t>void LCD</a:t>
            </a:r>
            <a:r>
              <a:rPr lang="ru-RU" sz="1200" b="1" i="0" kern="1200" dirty="0">
                <a:solidFill>
                  <a:schemeClr val="tx1"/>
                </a:solidFill>
                <a:effectLst/>
                <a:latin typeface="Nunito Sans" pitchFamily="2" charset="77"/>
                <a:ea typeface="+mn-ea"/>
                <a:cs typeface="+mn-cs"/>
              </a:rPr>
              <a:t>_</a:t>
            </a:r>
            <a:r>
              <a:rPr lang="en-US" sz="1200" b="1" i="0" kern="1200" dirty="0" err="1">
                <a:solidFill>
                  <a:schemeClr val="tx1"/>
                </a:solidFill>
                <a:effectLst/>
                <a:latin typeface="Nunito Sans" pitchFamily="2" charset="77"/>
                <a:ea typeface="+mn-ea"/>
                <a:cs typeface="+mn-cs"/>
              </a:rPr>
              <a:t>gotoxy</a:t>
            </a:r>
            <a:r>
              <a:rPr lang="ru-RU" sz="1200" b="1" i="0" kern="1200" dirty="0">
                <a:solidFill>
                  <a:schemeClr val="tx1"/>
                </a:solidFill>
                <a:effectLst/>
                <a:latin typeface="Nunito Sans" pitchFamily="2" charset="77"/>
                <a:ea typeface="+mn-ea"/>
                <a:cs typeface="+mn-cs"/>
              </a:rPr>
              <a:t>(</a:t>
            </a:r>
            <a:r>
              <a:rPr lang="en-US" sz="1200" b="1" i="0" kern="1200" dirty="0">
                <a:solidFill>
                  <a:schemeClr val="tx1"/>
                </a:solidFill>
                <a:effectLst/>
                <a:latin typeface="Nunito Sans" pitchFamily="2" charset="77"/>
                <a:ea typeface="+mn-ea"/>
                <a:cs typeface="+mn-cs"/>
              </a:rPr>
              <a:t>struct metal</a:t>
            </a:r>
            <a:r>
              <a:rPr lang="ru-RU" sz="1200" b="1" i="0" kern="1200" dirty="0">
                <a:solidFill>
                  <a:schemeClr val="tx1"/>
                </a:solidFill>
                <a:effectLst/>
                <a:latin typeface="Nunito Sans" pitchFamily="2" charset="77"/>
                <a:ea typeface="+mn-ea"/>
                <a:cs typeface="+mn-cs"/>
              </a:rPr>
              <a:t>_</a:t>
            </a:r>
            <a:r>
              <a:rPr lang="en-US" sz="1200" b="1" i="0" kern="1200" dirty="0" err="1">
                <a:solidFill>
                  <a:schemeClr val="tx1"/>
                </a:solidFill>
                <a:effectLst/>
                <a:latin typeface="Nunito Sans" pitchFamily="2" charset="77"/>
                <a:ea typeface="+mn-ea"/>
                <a:cs typeface="+mn-cs"/>
              </a:rPr>
              <a:t>i</a:t>
            </a:r>
            <a:r>
              <a:rPr lang="ru-RU" sz="1200" b="1" i="0" kern="1200" dirty="0">
                <a:solidFill>
                  <a:schemeClr val="tx1"/>
                </a:solidFill>
                <a:effectLst/>
                <a:latin typeface="Nunito Sans" pitchFamily="2" charset="77"/>
                <a:ea typeface="+mn-ea"/>
                <a:cs typeface="+mn-cs"/>
              </a:rPr>
              <a:t>2</a:t>
            </a:r>
            <a:r>
              <a:rPr lang="en-US" sz="1200" b="1" i="0" kern="1200" dirty="0">
                <a:solidFill>
                  <a:schemeClr val="tx1"/>
                </a:solidFill>
                <a:effectLst/>
                <a:latin typeface="Nunito Sans" pitchFamily="2" charset="77"/>
                <a:ea typeface="+mn-ea"/>
                <a:cs typeface="+mn-cs"/>
              </a:rPr>
              <a:t>c</a:t>
            </a:r>
            <a:r>
              <a:rPr lang="ru-RU" sz="1200" b="1" i="0" kern="1200" dirty="0">
                <a:solidFill>
                  <a:schemeClr val="tx1"/>
                </a:solidFill>
                <a:effectLst/>
                <a:latin typeface="Nunito Sans" pitchFamily="2" charset="77"/>
                <a:ea typeface="+mn-ea"/>
                <a:cs typeface="+mn-cs"/>
              </a:rPr>
              <a:t> *</a:t>
            </a:r>
            <a:r>
              <a:rPr lang="en-US" sz="1200" b="1" i="0" kern="1200" dirty="0" err="1">
                <a:solidFill>
                  <a:schemeClr val="tx1"/>
                </a:solidFill>
                <a:effectLst/>
                <a:latin typeface="Nunito Sans" pitchFamily="2" charset="77"/>
                <a:ea typeface="+mn-ea"/>
                <a:cs typeface="+mn-cs"/>
              </a:rPr>
              <a:t>i</a:t>
            </a:r>
            <a:r>
              <a:rPr lang="ru-RU" sz="1200" b="1" i="0" kern="1200" dirty="0">
                <a:solidFill>
                  <a:schemeClr val="tx1"/>
                </a:solidFill>
                <a:effectLst/>
                <a:latin typeface="Nunito Sans" pitchFamily="2" charset="77"/>
                <a:ea typeface="+mn-ea"/>
                <a:cs typeface="+mn-cs"/>
              </a:rPr>
              <a:t>2</a:t>
            </a:r>
            <a:r>
              <a:rPr lang="en-US" sz="1200" b="1" i="0" kern="1200" dirty="0">
                <a:solidFill>
                  <a:schemeClr val="tx1"/>
                </a:solidFill>
                <a:effectLst/>
                <a:latin typeface="Nunito Sans" pitchFamily="2" charset="77"/>
                <a:ea typeface="+mn-ea"/>
                <a:cs typeface="+mn-cs"/>
              </a:rPr>
              <a:t>c</a:t>
            </a:r>
            <a:r>
              <a:rPr lang="ru-RU" sz="1200" b="1" i="0" kern="1200" dirty="0">
                <a:solidFill>
                  <a:schemeClr val="tx1"/>
                </a:solidFill>
                <a:effectLst/>
                <a:latin typeface="Nunito Sans" pitchFamily="2" charset="77"/>
                <a:ea typeface="+mn-ea"/>
                <a:cs typeface="+mn-cs"/>
              </a:rPr>
              <a:t>, </a:t>
            </a:r>
            <a:r>
              <a:rPr lang="en-US" sz="1200" b="1" i="0" kern="1200" dirty="0" err="1">
                <a:solidFill>
                  <a:schemeClr val="tx1"/>
                </a:solidFill>
                <a:effectLst/>
                <a:latin typeface="Nunito Sans" pitchFamily="2" charset="77"/>
                <a:ea typeface="+mn-ea"/>
                <a:cs typeface="+mn-cs"/>
              </a:rPr>
              <a:t>uint</a:t>
            </a:r>
            <a:r>
              <a:rPr lang="ru-RU" sz="1200" b="1" i="0" kern="1200" dirty="0">
                <a:solidFill>
                  <a:schemeClr val="tx1"/>
                </a:solidFill>
                <a:effectLst/>
                <a:latin typeface="Nunito Sans" pitchFamily="2" charset="77"/>
                <a:ea typeface="+mn-ea"/>
                <a:cs typeface="+mn-cs"/>
              </a:rPr>
              <a:t>32_</a:t>
            </a:r>
            <a:r>
              <a:rPr lang="en-US" sz="1200" b="1" i="0" kern="1200" dirty="0">
                <a:solidFill>
                  <a:schemeClr val="tx1"/>
                </a:solidFill>
                <a:effectLst/>
                <a:latin typeface="Nunito Sans" pitchFamily="2" charset="77"/>
                <a:ea typeface="+mn-ea"/>
                <a:cs typeface="+mn-cs"/>
              </a:rPr>
              <a:t>t x</a:t>
            </a:r>
            <a:r>
              <a:rPr lang="ru-RU" sz="1200" b="1" i="0" kern="1200" dirty="0">
                <a:solidFill>
                  <a:schemeClr val="tx1"/>
                </a:solidFill>
                <a:effectLst/>
                <a:latin typeface="Nunito Sans" pitchFamily="2" charset="77"/>
                <a:ea typeface="+mn-ea"/>
                <a:cs typeface="+mn-cs"/>
              </a:rPr>
              <a:t>, </a:t>
            </a:r>
            <a:r>
              <a:rPr lang="en-US" sz="1200" b="1" i="0" kern="1200" dirty="0" err="1">
                <a:solidFill>
                  <a:schemeClr val="tx1"/>
                </a:solidFill>
                <a:effectLst/>
                <a:latin typeface="Nunito Sans" pitchFamily="2" charset="77"/>
                <a:ea typeface="+mn-ea"/>
                <a:cs typeface="+mn-cs"/>
              </a:rPr>
              <a:t>uint</a:t>
            </a:r>
            <a:r>
              <a:rPr lang="ru-RU" sz="1200" b="1" i="0" kern="1200" dirty="0">
                <a:solidFill>
                  <a:schemeClr val="tx1"/>
                </a:solidFill>
                <a:effectLst/>
                <a:latin typeface="Nunito Sans" pitchFamily="2" charset="77"/>
                <a:ea typeface="+mn-ea"/>
                <a:cs typeface="+mn-cs"/>
              </a:rPr>
              <a:t>32_</a:t>
            </a:r>
            <a:r>
              <a:rPr lang="en-US" sz="1200" b="1" i="0" kern="1200" dirty="0">
                <a:solidFill>
                  <a:schemeClr val="tx1"/>
                </a:solidFill>
                <a:effectLst/>
                <a:latin typeface="Nunito Sans" pitchFamily="2" charset="77"/>
                <a:ea typeface="+mn-ea"/>
                <a:cs typeface="+mn-cs"/>
              </a:rPr>
              <a:t>t y</a:t>
            </a:r>
            <a:r>
              <a:rPr lang="ru-RU" sz="1200" b="1" i="0" kern="1200" dirty="0">
                <a:solidFill>
                  <a:schemeClr val="tx1"/>
                </a:solidFill>
                <a:effectLst/>
                <a:latin typeface="Nunito Sans" pitchFamily="2" charset="77"/>
                <a:ea typeface="+mn-ea"/>
                <a:cs typeface="+mn-cs"/>
              </a:rPr>
              <a:t>){</a:t>
            </a:r>
            <a:br>
              <a:rPr lang="ru-RU" sz="1200" b="1" i="0" kern="1200" dirty="0">
                <a:solidFill>
                  <a:schemeClr val="tx1"/>
                </a:solidFill>
                <a:effectLst/>
                <a:latin typeface="Nunito Sans" pitchFamily="2" charset="77"/>
                <a:ea typeface="+mn-ea"/>
                <a:cs typeface="+mn-cs"/>
              </a:rPr>
            </a:br>
            <a:r>
              <a:rPr lang="ru-RU" sz="1200" b="1" i="0" kern="1200" dirty="0">
                <a:solidFill>
                  <a:schemeClr val="tx1"/>
                </a:solidFill>
                <a:effectLst/>
                <a:latin typeface="Nunito Sans" pitchFamily="2" charset="77"/>
                <a:ea typeface="+mn-ea"/>
                <a:cs typeface="+mn-cs"/>
              </a:rPr>
              <a:t>  </a:t>
            </a:r>
            <a:r>
              <a:rPr lang="en-US" sz="1200" b="1" i="0" kern="1200" dirty="0">
                <a:solidFill>
                  <a:schemeClr val="tx1"/>
                </a:solidFill>
                <a:effectLst/>
                <a:latin typeface="Nunito Sans" pitchFamily="2" charset="77"/>
                <a:ea typeface="+mn-ea"/>
                <a:cs typeface="+mn-cs"/>
              </a:rPr>
              <a:t>unsigned char </a:t>
            </a:r>
            <a:r>
              <a:rPr lang="en-US" sz="1200" b="1" i="0" kern="1200" dirty="0" err="1">
                <a:solidFill>
                  <a:schemeClr val="tx1"/>
                </a:solidFill>
                <a:effectLst/>
                <a:latin typeface="Nunito Sans" pitchFamily="2" charset="77"/>
                <a:ea typeface="+mn-ea"/>
                <a:cs typeface="+mn-cs"/>
              </a:rPr>
              <a:t>buf</a:t>
            </a:r>
            <a:r>
              <a:rPr lang="ru-RU" sz="1200" b="1" i="0" kern="1200" dirty="0">
                <a:solidFill>
                  <a:schemeClr val="tx1"/>
                </a:solidFill>
                <a:effectLst/>
                <a:latin typeface="Nunito Sans" pitchFamily="2" charset="77"/>
                <a:ea typeface="+mn-ea"/>
                <a:cs typeface="+mn-cs"/>
              </a:rPr>
              <a:t>[2];</a:t>
            </a:r>
            <a:br>
              <a:rPr lang="ru-RU" sz="1200" b="1" i="0" kern="1200" dirty="0">
                <a:solidFill>
                  <a:schemeClr val="tx1"/>
                </a:solidFill>
                <a:effectLst/>
                <a:latin typeface="Nunito Sans" pitchFamily="2" charset="77"/>
                <a:ea typeface="+mn-ea"/>
                <a:cs typeface="+mn-cs"/>
              </a:rPr>
            </a:br>
            <a:r>
              <a:rPr lang="ru-RU" sz="1200" b="1" i="0" kern="1200" dirty="0">
                <a:solidFill>
                  <a:schemeClr val="tx1"/>
                </a:solidFill>
                <a:effectLst/>
                <a:latin typeface="Nunito Sans" pitchFamily="2" charset="77"/>
                <a:ea typeface="+mn-ea"/>
                <a:cs typeface="+mn-cs"/>
              </a:rPr>
              <a:t>  </a:t>
            </a:r>
            <a:r>
              <a:rPr lang="en-US" sz="1200" b="1" i="0" kern="1200" dirty="0">
                <a:solidFill>
                  <a:schemeClr val="tx1"/>
                </a:solidFill>
                <a:effectLst/>
                <a:latin typeface="Nunito Sans" pitchFamily="2" charset="77"/>
                <a:ea typeface="+mn-ea"/>
                <a:cs typeface="+mn-cs"/>
              </a:rPr>
              <a:t>x</a:t>
            </a:r>
            <a:r>
              <a:rPr lang="ru-RU" sz="1200" b="1" i="0" kern="1200" dirty="0">
                <a:solidFill>
                  <a:schemeClr val="tx1"/>
                </a:solidFill>
                <a:effectLst/>
                <a:latin typeface="Nunito Sans" pitchFamily="2" charset="77"/>
                <a:ea typeface="+mn-ea"/>
                <a:cs typeface="+mn-cs"/>
              </a:rPr>
              <a:t> &amp;= 0</a:t>
            </a:r>
            <a:r>
              <a:rPr lang="en-US" sz="1200" b="1" i="0" kern="1200" dirty="0">
                <a:solidFill>
                  <a:schemeClr val="tx1"/>
                </a:solidFill>
                <a:effectLst/>
                <a:latin typeface="Nunito Sans" pitchFamily="2" charset="77"/>
                <a:ea typeface="+mn-ea"/>
                <a:cs typeface="+mn-cs"/>
              </a:rPr>
              <a:t>x</a:t>
            </a:r>
            <a:r>
              <a:rPr lang="ru-RU" sz="1200" b="1" i="0" kern="1200" dirty="0">
                <a:solidFill>
                  <a:schemeClr val="tx1"/>
                </a:solidFill>
                <a:effectLst/>
                <a:latin typeface="Nunito Sans" pitchFamily="2" charset="77"/>
                <a:ea typeface="+mn-ea"/>
                <a:cs typeface="+mn-cs"/>
              </a:rPr>
              <a:t>0</a:t>
            </a:r>
            <a:r>
              <a:rPr lang="en-US" sz="1200" b="1" i="0" kern="1200" dirty="0">
                <a:solidFill>
                  <a:schemeClr val="tx1"/>
                </a:solidFill>
                <a:effectLst/>
                <a:latin typeface="Nunito Sans" pitchFamily="2" charset="77"/>
                <a:ea typeface="+mn-ea"/>
                <a:cs typeface="+mn-cs"/>
              </a:rPr>
              <a:t>f</a:t>
            </a:r>
            <a:r>
              <a:rPr lang="ru-RU" sz="1200" b="1" i="0" kern="1200" dirty="0">
                <a:solidFill>
                  <a:schemeClr val="tx1"/>
                </a:solidFill>
                <a:effectLst/>
                <a:latin typeface="Nunito Sans" pitchFamily="2" charset="77"/>
                <a:ea typeface="+mn-ea"/>
                <a:cs typeface="+mn-cs"/>
              </a:rPr>
              <a:t>; // Ограничение </a:t>
            </a:r>
            <a:r>
              <a:rPr lang="en-US" sz="1200" b="1" i="0" kern="1200" dirty="0">
                <a:solidFill>
                  <a:schemeClr val="tx1"/>
                </a:solidFill>
                <a:effectLst/>
                <a:latin typeface="Nunito Sans" pitchFamily="2" charset="77"/>
                <a:ea typeface="+mn-ea"/>
                <a:cs typeface="+mn-cs"/>
              </a:rPr>
              <a:t>x</a:t>
            </a:r>
            <a:r>
              <a:rPr lang="ru-RU" sz="1200" b="1" i="0" kern="1200" dirty="0">
                <a:solidFill>
                  <a:schemeClr val="tx1"/>
                </a:solidFill>
                <a:effectLst/>
                <a:latin typeface="Nunito Sans" pitchFamily="2" charset="77"/>
                <a:ea typeface="+mn-ea"/>
                <a:cs typeface="+mn-cs"/>
              </a:rPr>
              <a:t> от 0 до 15</a:t>
            </a:r>
            <a:br>
              <a:rPr lang="ru-RU" sz="1200" b="1" i="0" kern="1200" dirty="0">
                <a:solidFill>
                  <a:schemeClr val="tx1"/>
                </a:solidFill>
                <a:effectLst/>
                <a:latin typeface="Nunito Sans" pitchFamily="2" charset="77"/>
                <a:ea typeface="+mn-ea"/>
                <a:cs typeface="+mn-cs"/>
              </a:rPr>
            </a:br>
            <a:r>
              <a:rPr lang="ru-RU" sz="1200" b="1" i="0" kern="1200" dirty="0">
                <a:solidFill>
                  <a:schemeClr val="tx1"/>
                </a:solidFill>
                <a:effectLst/>
                <a:latin typeface="Nunito Sans" pitchFamily="2" charset="77"/>
                <a:ea typeface="+mn-ea"/>
                <a:cs typeface="+mn-cs"/>
              </a:rPr>
              <a:t>  </a:t>
            </a:r>
            <a:r>
              <a:rPr lang="en-US" sz="1200" b="1" i="0" kern="1200" dirty="0">
                <a:solidFill>
                  <a:schemeClr val="tx1"/>
                </a:solidFill>
                <a:effectLst/>
                <a:latin typeface="Nunito Sans" pitchFamily="2" charset="77"/>
                <a:ea typeface="+mn-ea"/>
                <a:cs typeface="+mn-cs"/>
              </a:rPr>
              <a:t>y</a:t>
            </a:r>
            <a:r>
              <a:rPr lang="ru-RU" sz="1200" b="1" i="0" kern="1200" dirty="0">
                <a:solidFill>
                  <a:schemeClr val="tx1"/>
                </a:solidFill>
                <a:effectLst/>
                <a:latin typeface="Nunito Sans" pitchFamily="2" charset="77"/>
                <a:ea typeface="+mn-ea"/>
                <a:cs typeface="+mn-cs"/>
              </a:rPr>
              <a:t> &amp;= 0</a:t>
            </a:r>
            <a:r>
              <a:rPr lang="en-US" sz="1200" b="1" i="0" kern="1200" dirty="0">
                <a:solidFill>
                  <a:schemeClr val="tx1"/>
                </a:solidFill>
                <a:effectLst/>
                <a:latin typeface="Nunito Sans" pitchFamily="2" charset="77"/>
                <a:ea typeface="+mn-ea"/>
                <a:cs typeface="+mn-cs"/>
              </a:rPr>
              <a:t>x</a:t>
            </a:r>
            <a:r>
              <a:rPr lang="ru-RU" sz="1200" b="1" i="0" kern="1200" dirty="0">
                <a:solidFill>
                  <a:schemeClr val="tx1"/>
                </a:solidFill>
                <a:effectLst/>
                <a:latin typeface="Nunito Sans" pitchFamily="2" charset="77"/>
                <a:ea typeface="+mn-ea"/>
                <a:cs typeface="+mn-cs"/>
              </a:rPr>
              <a:t>01; // Ограничить </a:t>
            </a:r>
            <a:r>
              <a:rPr lang="en-US" sz="1200" b="1" i="0" kern="1200" dirty="0">
                <a:solidFill>
                  <a:schemeClr val="tx1"/>
                </a:solidFill>
                <a:effectLst/>
                <a:latin typeface="Nunito Sans" pitchFamily="2" charset="77"/>
                <a:ea typeface="+mn-ea"/>
                <a:cs typeface="+mn-cs"/>
              </a:rPr>
              <a:t>y</a:t>
            </a:r>
            <a:r>
              <a:rPr lang="ru-RU" sz="1200" b="1" i="0" kern="1200" dirty="0">
                <a:solidFill>
                  <a:schemeClr val="tx1"/>
                </a:solidFill>
                <a:effectLst/>
                <a:latin typeface="Nunito Sans" pitchFamily="2" charset="77"/>
                <a:ea typeface="+mn-ea"/>
                <a:cs typeface="+mn-cs"/>
              </a:rPr>
              <a:t> от 0 до 1</a:t>
            </a:r>
            <a:endParaRPr lang="ru-RU" sz="1200" b="0" i="0" kern="1200" dirty="0">
              <a:solidFill>
                <a:schemeClr val="tx1"/>
              </a:solidFill>
              <a:effectLst/>
              <a:latin typeface="Nunito Sans" pitchFamily="2" charset="77"/>
              <a:ea typeface="+mn-ea"/>
              <a:cs typeface="+mn-cs"/>
            </a:endParaRPr>
          </a:p>
          <a:p>
            <a:pPr indent="457200">
              <a:spcBef>
                <a:spcPts val="0"/>
              </a:spcBef>
              <a:spcAft>
                <a:spcPts val="0"/>
              </a:spcAft>
            </a:pPr>
            <a:r>
              <a:rPr lang="ru-RU" sz="1200" b="1" i="0" kern="1200" dirty="0">
                <a:solidFill>
                  <a:schemeClr val="tx1"/>
                </a:solidFill>
                <a:effectLst/>
                <a:latin typeface="Nunito Sans" pitchFamily="2" charset="77"/>
                <a:ea typeface="+mn-ea"/>
                <a:cs typeface="+mn-cs"/>
              </a:rPr>
              <a:t>  </a:t>
            </a:r>
            <a:r>
              <a:rPr lang="en-US" sz="1200" b="1" i="0" kern="1200" dirty="0" err="1">
                <a:solidFill>
                  <a:schemeClr val="tx1"/>
                </a:solidFill>
                <a:effectLst/>
                <a:latin typeface="Nunito Sans" pitchFamily="2" charset="77"/>
                <a:ea typeface="+mn-ea"/>
                <a:cs typeface="+mn-cs"/>
              </a:rPr>
              <a:t>buf</a:t>
            </a:r>
            <a:r>
              <a:rPr lang="en-US" sz="1200" b="1" i="0" kern="1200" dirty="0">
                <a:solidFill>
                  <a:schemeClr val="tx1"/>
                </a:solidFill>
                <a:effectLst/>
                <a:latin typeface="Nunito Sans" pitchFamily="2" charset="77"/>
                <a:ea typeface="+mn-ea"/>
                <a:cs typeface="+mn-cs"/>
              </a:rPr>
              <a:t>[0] = 254;</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  </a:t>
            </a:r>
            <a:r>
              <a:rPr lang="en-US" sz="1200" b="1" i="0" kern="1200" dirty="0" err="1">
                <a:solidFill>
                  <a:schemeClr val="tx1"/>
                </a:solidFill>
                <a:effectLst/>
                <a:latin typeface="Nunito Sans" pitchFamily="2" charset="77"/>
                <a:ea typeface="+mn-ea"/>
                <a:cs typeface="+mn-cs"/>
              </a:rPr>
              <a:t>buf</a:t>
            </a:r>
            <a:r>
              <a:rPr lang="en-US" sz="1200" b="1" i="0" kern="1200" dirty="0">
                <a:solidFill>
                  <a:schemeClr val="tx1"/>
                </a:solidFill>
                <a:effectLst/>
                <a:latin typeface="Nunito Sans" pitchFamily="2" charset="77"/>
                <a:ea typeface="+mn-ea"/>
                <a:cs typeface="+mn-cs"/>
              </a:rPr>
              <a:t>[1] = 128 + x + y*64;</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  metal_i2c_write(i2c, LCD_ADDR, 2, </a:t>
            </a:r>
            <a:r>
              <a:rPr lang="en-US" sz="1200" b="1" i="0" kern="1200" dirty="0" err="1">
                <a:solidFill>
                  <a:schemeClr val="tx1"/>
                </a:solidFill>
                <a:effectLst/>
                <a:latin typeface="Nunito Sans" pitchFamily="2" charset="77"/>
                <a:ea typeface="+mn-ea"/>
                <a:cs typeface="+mn-cs"/>
              </a:rPr>
              <a:t>buf</a:t>
            </a:r>
            <a:r>
              <a:rPr lang="en-US" sz="1200" b="1" i="0" kern="1200" dirty="0">
                <a:solidFill>
                  <a:schemeClr val="tx1"/>
                </a:solidFill>
                <a:effectLst/>
                <a:latin typeface="Nunito Sans" pitchFamily="2" charset="77"/>
                <a:ea typeface="+mn-ea"/>
                <a:cs typeface="+mn-cs"/>
              </a:rPr>
              <a:t>, 1);</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a:t>
            </a:r>
            <a:endParaRPr lang="ru-RU" sz="1200" b="0" i="0" kern="1200" dirty="0">
              <a:solidFill>
                <a:schemeClr val="tx1"/>
              </a:solidFill>
              <a:effectLst/>
              <a:latin typeface="Nunito Sans" pitchFamily="2" charset="77"/>
              <a:ea typeface="+mn-ea"/>
              <a:cs typeface="+mn-cs"/>
            </a:endParaRPr>
          </a:p>
          <a:p>
            <a:pPr indent="457200">
              <a:spcBef>
                <a:spcPts val="0"/>
              </a:spcBef>
              <a:spcAft>
                <a:spcPts val="0"/>
              </a:spcAft>
            </a:pPr>
            <a:r>
              <a:rPr lang="ru-RU" sz="1200" b="1" i="1" kern="1200" dirty="0">
                <a:solidFill>
                  <a:schemeClr val="tx1"/>
                </a:solidFill>
                <a:effectLst/>
                <a:latin typeface="Nunito Sans" pitchFamily="2" charset="77"/>
                <a:ea typeface="+mn-ea"/>
                <a:cs typeface="+mn-cs"/>
              </a:rPr>
              <a:t>Печать строки</a:t>
            </a:r>
          </a:p>
          <a:p>
            <a:pPr indent="457200">
              <a:spcBef>
                <a:spcPts val="0"/>
              </a:spcBef>
              <a:spcAft>
                <a:spcPts val="0"/>
              </a:spcAft>
            </a:pPr>
            <a:r>
              <a:rPr lang="ru-RU" sz="1200" b="0" i="0" kern="1200" dirty="0">
                <a:solidFill>
                  <a:schemeClr val="tx1"/>
                </a:solidFill>
                <a:effectLst/>
                <a:latin typeface="Nunito Sans" pitchFamily="2" charset="77"/>
                <a:ea typeface="+mn-ea"/>
                <a:cs typeface="+mn-cs"/>
              </a:rPr>
              <a:t>Здесь представлена классическая функция </a:t>
            </a:r>
            <a:r>
              <a:rPr lang="en-US" sz="1200" b="0" i="0" kern="1200" dirty="0">
                <a:solidFill>
                  <a:schemeClr val="tx1"/>
                </a:solidFill>
                <a:effectLst/>
                <a:latin typeface="Nunito Sans" pitchFamily="2" charset="77"/>
                <a:ea typeface="+mn-ea"/>
                <a:cs typeface="+mn-cs"/>
              </a:rPr>
              <a:t>print string</a:t>
            </a:r>
            <a:r>
              <a:rPr lang="ru-RU" sz="1200" b="0" i="0" kern="1200" dirty="0">
                <a:solidFill>
                  <a:schemeClr val="tx1"/>
                </a:solidFill>
                <a:effectLst/>
                <a:latin typeface="Nunito Sans" pitchFamily="2" charset="77"/>
                <a:ea typeface="+mn-ea"/>
                <a:cs typeface="+mn-cs"/>
              </a:rPr>
              <a:t>, которая получает в качестве аргумента строку с нулевым окончанием. Обратите внимание, что она использует функцию записи </a:t>
            </a:r>
            <a:r>
              <a:rPr lang="en-US" sz="1200" b="0" i="0" kern="1200" dirty="0">
                <a:solidFill>
                  <a:schemeClr val="tx1"/>
                </a:solidFill>
                <a:effectLst/>
                <a:latin typeface="Nunito Sans" pitchFamily="2" charset="77"/>
                <a:ea typeface="+mn-ea"/>
                <a:cs typeface="+mn-cs"/>
              </a:rPr>
              <a:t>I</a:t>
            </a:r>
            <a:r>
              <a:rPr lang="ru-RU" sz="1200" b="0" i="0" kern="1200" dirty="0">
                <a:solidFill>
                  <a:schemeClr val="tx1"/>
                </a:solidFill>
                <a:effectLst/>
                <a:latin typeface="Nunito Sans" pitchFamily="2" charset="77"/>
                <a:ea typeface="+mn-ea"/>
                <a:cs typeface="+mn-cs"/>
              </a:rPr>
              <a:t>2</a:t>
            </a:r>
            <a:r>
              <a:rPr lang="en-US" sz="1200" b="0" i="0" kern="1200" dirty="0">
                <a:solidFill>
                  <a:schemeClr val="tx1"/>
                </a:solidFill>
                <a:effectLst/>
                <a:latin typeface="Nunito Sans" pitchFamily="2" charset="77"/>
                <a:ea typeface="+mn-ea"/>
                <a:cs typeface="+mn-cs"/>
              </a:rPr>
              <a:t>C</a:t>
            </a:r>
            <a:r>
              <a:rPr lang="ru-RU" sz="1200" b="0" i="0" kern="1200" dirty="0">
                <a:solidFill>
                  <a:schemeClr val="tx1"/>
                </a:solidFill>
                <a:effectLst/>
                <a:latin typeface="Nunito Sans" pitchFamily="2" charset="77"/>
                <a:ea typeface="+mn-ea"/>
                <a:cs typeface="+mn-cs"/>
              </a:rPr>
              <a:t> для отправки каждого символа на экран, как и было задумано.</a:t>
            </a:r>
          </a:p>
          <a:p>
            <a:pPr indent="457200">
              <a:spcBef>
                <a:spcPts val="0"/>
              </a:spcBef>
              <a:spcAft>
                <a:spcPts val="0"/>
              </a:spcAft>
            </a:pPr>
            <a:r>
              <a:rPr lang="en-US" sz="1200" b="1" i="0" kern="1200" dirty="0">
                <a:solidFill>
                  <a:schemeClr val="tx1"/>
                </a:solidFill>
                <a:effectLst/>
                <a:latin typeface="Nunito Sans" pitchFamily="2" charset="77"/>
                <a:ea typeface="+mn-ea"/>
                <a:cs typeface="+mn-cs"/>
              </a:rPr>
              <a:t>void </a:t>
            </a:r>
            <a:r>
              <a:rPr lang="en-US" sz="1200" b="1" i="0" kern="1200" dirty="0" err="1">
                <a:solidFill>
                  <a:schemeClr val="tx1"/>
                </a:solidFill>
                <a:effectLst/>
                <a:latin typeface="Nunito Sans" pitchFamily="2" charset="77"/>
                <a:ea typeface="+mn-ea"/>
                <a:cs typeface="+mn-cs"/>
              </a:rPr>
              <a:t>LCD_print_str</a:t>
            </a:r>
            <a:r>
              <a:rPr lang="en-US" sz="1200" b="1" i="0" kern="1200" dirty="0">
                <a:solidFill>
                  <a:schemeClr val="tx1"/>
                </a:solidFill>
                <a:effectLst/>
                <a:latin typeface="Nunito Sans" pitchFamily="2" charset="77"/>
                <a:ea typeface="+mn-ea"/>
                <a:cs typeface="+mn-cs"/>
              </a:rPr>
              <a:t>(struct metal_i2c *i2c, unsigned char *str){</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  metal_i2c_write(i2c, LCD_ADDR, </a:t>
            </a:r>
            <a:r>
              <a:rPr lang="en-US" sz="1200" b="1" i="0" kern="1200" dirty="0" err="1">
                <a:solidFill>
                  <a:schemeClr val="tx1"/>
                </a:solidFill>
                <a:effectLst/>
                <a:latin typeface="Nunito Sans" pitchFamily="2" charset="77"/>
                <a:ea typeface="+mn-ea"/>
                <a:cs typeface="+mn-cs"/>
              </a:rPr>
              <a:t>strlen</a:t>
            </a:r>
            <a:r>
              <a:rPr lang="en-US" sz="1200" b="1" i="0" kern="1200" dirty="0">
                <a:solidFill>
                  <a:schemeClr val="tx1"/>
                </a:solidFill>
                <a:effectLst/>
                <a:latin typeface="Nunito Sans" pitchFamily="2" charset="77"/>
                <a:ea typeface="+mn-ea"/>
                <a:cs typeface="+mn-cs"/>
              </a:rPr>
              <a:t>(str), str, 1);</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a:t>
            </a:r>
            <a:endParaRPr lang="ru-RU" sz="1200" b="0" i="0" kern="1200" dirty="0">
              <a:solidFill>
                <a:schemeClr val="tx1"/>
              </a:solidFill>
              <a:effectLst/>
              <a:latin typeface="Nunito Sans" pitchFamily="2" charset="77"/>
              <a:ea typeface="+mn-ea"/>
              <a:cs typeface="+mn-cs"/>
            </a:endParaRPr>
          </a:p>
          <a:p>
            <a:pPr indent="457200">
              <a:spcBef>
                <a:spcPts val="0"/>
              </a:spcBef>
              <a:spcAft>
                <a:spcPts val="0"/>
              </a:spcAft>
            </a:pPr>
            <a:r>
              <a:rPr lang="ru-RU" sz="1200" b="0" i="0" kern="1200" dirty="0">
                <a:solidFill>
                  <a:schemeClr val="tx1"/>
                </a:solidFill>
                <a:effectLst/>
                <a:latin typeface="Nunito Sans" pitchFamily="2" charset="77"/>
                <a:ea typeface="+mn-ea"/>
                <a:cs typeface="+mn-cs"/>
              </a:rPr>
              <a:t>Как вы, возможно, знаете, для использования функции </a:t>
            </a:r>
            <a:r>
              <a:rPr lang="en-US" sz="1200" b="1" i="0" kern="1200" dirty="0" err="1">
                <a:solidFill>
                  <a:schemeClr val="tx1"/>
                </a:solidFill>
                <a:effectLst/>
                <a:latin typeface="Nunito Sans" pitchFamily="2" charset="77"/>
                <a:ea typeface="+mn-ea"/>
                <a:cs typeface="+mn-cs"/>
              </a:rPr>
              <a:t>strlen</a:t>
            </a:r>
            <a:r>
              <a:rPr lang="ru-RU" sz="1200" b="1" i="0" kern="1200" dirty="0">
                <a:solidFill>
                  <a:schemeClr val="tx1"/>
                </a:solidFill>
                <a:effectLst/>
                <a:latin typeface="Nunito Sans" pitchFamily="2" charset="77"/>
                <a:ea typeface="+mn-ea"/>
                <a:cs typeface="+mn-cs"/>
              </a:rPr>
              <a:t>() </a:t>
            </a:r>
            <a:r>
              <a:rPr lang="ru-RU" sz="1200" b="0" i="0" kern="1200" dirty="0">
                <a:solidFill>
                  <a:schemeClr val="tx1"/>
                </a:solidFill>
                <a:effectLst/>
                <a:latin typeface="Nunito Sans" pitchFamily="2" charset="77"/>
                <a:ea typeface="+mn-ea"/>
                <a:cs typeface="+mn-cs"/>
              </a:rPr>
              <a:t>нам необходимо </a:t>
            </a:r>
            <a:r>
              <a:rPr lang="ru-RU" sz="1200" b="1" i="0" kern="1200" dirty="0">
                <a:solidFill>
                  <a:schemeClr val="tx1"/>
                </a:solidFill>
                <a:effectLst/>
                <a:latin typeface="Nunito Sans" pitchFamily="2" charset="77"/>
                <a:ea typeface="+mn-ea"/>
                <a:cs typeface="+mn-cs"/>
              </a:rPr>
              <a:t>#</a:t>
            </a:r>
            <a:r>
              <a:rPr lang="en-US" sz="1200" b="1" i="0" kern="1200" dirty="0">
                <a:solidFill>
                  <a:schemeClr val="tx1"/>
                </a:solidFill>
                <a:effectLst/>
                <a:latin typeface="Nunito Sans" pitchFamily="2" charset="77"/>
                <a:ea typeface="+mn-ea"/>
                <a:cs typeface="+mn-cs"/>
              </a:rPr>
              <a:t>include</a:t>
            </a:r>
            <a:r>
              <a:rPr lang="ru-RU" sz="1200" b="1" i="0" kern="1200" dirty="0">
                <a:solidFill>
                  <a:schemeClr val="tx1"/>
                </a:solidFill>
                <a:effectLst/>
                <a:latin typeface="Nunito Sans" pitchFamily="2" charset="77"/>
                <a:ea typeface="+mn-ea"/>
                <a:cs typeface="+mn-cs"/>
              </a:rPr>
              <a:t>&lt;</a:t>
            </a:r>
            <a:r>
              <a:rPr lang="en-US" sz="1200" b="1" i="0" kern="1200" dirty="0">
                <a:solidFill>
                  <a:schemeClr val="tx1"/>
                </a:solidFill>
                <a:effectLst/>
                <a:latin typeface="Nunito Sans" pitchFamily="2" charset="77"/>
                <a:ea typeface="+mn-ea"/>
                <a:cs typeface="+mn-cs"/>
              </a:rPr>
              <a:t>string</a:t>
            </a:r>
            <a:r>
              <a:rPr lang="ru-RU" sz="1200" b="1" i="0" kern="1200" dirty="0">
                <a:solidFill>
                  <a:schemeClr val="tx1"/>
                </a:solidFill>
                <a:effectLst/>
                <a:latin typeface="Nunito Sans" pitchFamily="2" charset="77"/>
                <a:ea typeface="+mn-ea"/>
                <a:cs typeface="+mn-cs"/>
              </a:rPr>
              <a:t>.</a:t>
            </a:r>
            <a:r>
              <a:rPr lang="en-US" sz="1200" b="1" i="0" kern="1200" dirty="0">
                <a:solidFill>
                  <a:schemeClr val="tx1"/>
                </a:solidFill>
                <a:effectLst/>
                <a:latin typeface="Nunito Sans" pitchFamily="2" charset="77"/>
                <a:ea typeface="+mn-ea"/>
                <a:cs typeface="+mn-cs"/>
              </a:rPr>
              <a:t>h</a:t>
            </a:r>
            <a:r>
              <a:rPr lang="ru-RU" sz="1200" b="1" i="0" kern="1200" dirty="0">
                <a:solidFill>
                  <a:schemeClr val="tx1"/>
                </a:solidFill>
                <a:effectLst/>
                <a:latin typeface="Nunito Sans" pitchFamily="2" charset="77"/>
                <a:ea typeface="+mn-ea"/>
                <a:cs typeface="+mn-cs"/>
              </a:rPr>
              <a:t>&gt;.</a:t>
            </a:r>
            <a:endParaRPr lang="ru-RU" sz="1200" b="0" i="0" kern="1200" dirty="0">
              <a:solidFill>
                <a:schemeClr val="tx1"/>
              </a:solidFill>
              <a:effectLst/>
              <a:latin typeface="Nunito Sans" pitchFamily="2" charset="77"/>
              <a:ea typeface="+mn-ea"/>
              <a:cs typeface="+mn-cs"/>
            </a:endParaRPr>
          </a:p>
          <a:p>
            <a:pPr indent="457200">
              <a:spcBef>
                <a:spcPts val="0"/>
              </a:spcBef>
              <a:spcAft>
                <a:spcPts val="0"/>
              </a:spcAft>
            </a:pPr>
            <a:r>
              <a:rPr lang="ru-RU" sz="1200" b="1" i="1" kern="1200" dirty="0">
                <a:solidFill>
                  <a:schemeClr val="tx1"/>
                </a:solidFill>
                <a:effectLst/>
                <a:latin typeface="Nunito Sans" pitchFamily="2" charset="77"/>
                <a:ea typeface="+mn-ea"/>
                <a:cs typeface="+mn-cs"/>
              </a:rPr>
              <a:t>Печать младшего байта счетчика </a:t>
            </a:r>
            <a:r>
              <a:rPr lang="en-US" sz="1200" b="1" i="1" kern="1200" dirty="0">
                <a:solidFill>
                  <a:schemeClr val="tx1"/>
                </a:solidFill>
                <a:effectLst/>
                <a:latin typeface="Nunito Sans" pitchFamily="2" charset="77"/>
                <a:ea typeface="+mn-ea"/>
                <a:cs typeface="+mn-cs"/>
              </a:rPr>
              <a:t>RTC</a:t>
            </a:r>
            <a:endParaRPr lang="ru-RU" sz="1200" b="1" i="1" kern="1200" dirty="0">
              <a:solidFill>
                <a:schemeClr val="tx1"/>
              </a:solidFill>
              <a:effectLst/>
              <a:latin typeface="Nunito Sans" pitchFamily="2" charset="77"/>
              <a:ea typeface="+mn-ea"/>
              <a:cs typeface="+mn-cs"/>
            </a:endParaRPr>
          </a:p>
          <a:p>
            <a:pPr indent="457200">
              <a:spcBef>
                <a:spcPts val="0"/>
              </a:spcBef>
              <a:spcAft>
                <a:spcPts val="0"/>
              </a:spcAft>
            </a:pPr>
            <a:r>
              <a:rPr lang="ru-RU" sz="1200" b="0" i="0" kern="1200" dirty="0">
                <a:solidFill>
                  <a:schemeClr val="tx1"/>
                </a:solidFill>
                <a:effectLst/>
                <a:latin typeface="Nunito Sans" pitchFamily="2" charset="77"/>
                <a:ea typeface="+mn-ea"/>
                <a:cs typeface="+mn-cs"/>
              </a:rPr>
              <a:t>Поскольку мы планируем вывести некоторое числовое измерение времени из младшего байта счетчика </a:t>
            </a:r>
            <a:r>
              <a:rPr lang="en-US" sz="1200" b="0" i="0" kern="1200" dirty="0">
                <a:solidFill>
                  <a:schemeClr val="tx1"/>
                </a:solidFill>
                <a:effectLst/>
                <a:latin typeface="Nunito Sans" pitchFamily="2" charset="77"/>
                <a:ea typeface="+mn-ea"/>
                <a:cs typeface="+mn-cs"/>
              </a:rPr>
              <a:t>RTC</a:t>
            </a:r>
            <a:r>
              <a:rPr lang="ru-RU" sz="1200" b="0" i="0" kern="1200" dirty="0">
                <a:solidFill>
                  <a:schemeClr val="tx1"/>
                </a:solidFill>
                <a:effectLst/>
                <a:latin typeface="Nunito Sans" pitchFamily="2" charset="77"/>
                <a:ea typeface="+mn-ea"/>
                <a:cs typeface="+mn-cs"/>
              </a:rPr>
              <a:t>, мы будем использовать широко известную функцию </a:t>
            </a:r>
            <a:r>
              <a:rPr lang="en-US" sz="1200" b="1" i="0" kern="1200" dirty="0" err="1">
                <a:solidFill>
                  <a:schemeClr val="tx1"/>
                </a:solidFill>
                <a:effectLst/>
                <a:latin typeface="Nunito Sans" pitchFamily="2" charset="77"/>
                <a:ea typeface="+mn-ea"/>
                <a:cs typeface="+mn-cs"/>
              </a:rPr>
              <a:t>sprintf</a:t>
            </a:r>
            <a:r>
              <a:rPr lang="ru-RU" sz="1200" b="1" i="0" kern="1200" dirty="0">
                <a:solidFill>
                  <a:schemeClr val="tx1"/>
                </a:solidFill>
                <a:effectLst/>
                <a:latin typeface="Nunito Sans" pitchFamily="2" charset="77"/>
                <a:ea typeface="+mn-ea"/>
                <a:cs typeface="+mn-cs"/>
              </a:rPr>
              <a:t>() </a:t>
            </a:r>
            <a:r>
              <a:rPr lang="ru-RU" sz="1200" b="0" i="0" kern="1200" dirty="0">
                <a:solidFill>
                  <a:schemeClr val="tx1"/>
                </a:solidFill>
                <a:effectLst/>
                <a:latin typeface="Nunito Sans" pitchFamily="2" charset="77"/>
                <a:ea typeface="+mn-ea"/>
                <a:cs typeface="+mn-cs"/>
              </a:rPr>
              <a:t>из </a:t>
            </a:r>
            <a:r>
              <a:rPr lang="en-US" sz="1200" b="1" i="0" kern="1200" dirty="0" err="1">
                <a:solidFill>
                  <a:schemeClr val="tx1"/>
                </a:solidFill>
                <a:effectLst/>
                <a:latin typeface="Nunito Sans" pitchFamily="2" charset="77"/>
                <a:ea typeface="+mn-ea"/>
                <a:cs typeface="+mn-cs"/>
              </a:rPr>
              <a:t>stdio</a:t>
            </a:r>
            <a:r>
              <a:rPr lang="ru-RU" sz="1200" b="1" i="0" kern="1200" dirty="0">
                <a:solidFill>
                  <a:schemeClr val="tx1"/>
                </a:solidFill>
                <a:effectLst/>
                <a:latin typeface="Nunito Sans" pitchFamily="2" charset="77"/>
                <a:ea typeface="+mn-ea"/>
                <a:cs typeface="+mn-cs"/>
              </a:rPr>
              <a:t>.</a:t>
            </a:r>
            <a:r>
              <a:rPr lang="en-US" sz="1200" b="1" i="0" kern="1200" dirty="0">
                <a:solidFill>
                  <a:schemeClr val="tx1"/>
                </a:solidFill>
                <a:effectLst/>
                <a:latin typeface="Nunito Sans" pitchFamily="2" charset="77"/>
                <a:ea typeface="+mn-ea"/>
                <a:cs typeface="+mn-cs"/>
              </a:rPr>
              <a:t>h</a:t>
            </a:r>
            <a:r>
              <a:rPr lang="ru-RU" sz="1200" b="0" i="0" kern="1200" dirty="0">
                <a:solidFill>
                  <a:schemeClr val="tx1"/>
                </a:solidFill>
                <a:effectLst/>
                <a:latin typeface="Nunito Sans" pitchFamily="2" charset="77"/>
                <a:ea typeface="+mn-ea"/>
                <a:cs typeface="+mn-cs"/>
              </a:rPr>
              <a:t>. Вот функциональная часть приложения:</a:t>
            </a:r>
          </a:p>
          <a:p>
            <a:pPr indent="457200">
              <a:spcBef>
                <a:spcPts val="0"/>
              </a:spcBef>
              <a:spcAft>
                <a:spcPts val="0"/>
              </a:spcAft>
            </a:pPr>
            <a:r>
              <a:rPr lang="en-US" sz="1200" b="1" i="0" kern="1200" dirty="0" err="1">
                <a:solidFill>
                  <a:schemeClr val="tx1"/>
                </a:solidFill>
                <a:effectLst/>
                <a:latin typeface="Nunito Sans" pitchFamily="2" charset="77"/>
                <a:ea typeface="+mn-ea"/>
                <a:cs typeface="+mn-cs"/>
              </a:rPr>
              <a:t>LCD_clear</a:t>
            </a:r>
            <a:r>
              <a:rPr lang="en-US" sz="1200" b="1" i="0" kern="1200" dirty="0">
                <a:solidFill>
                  <a:schemeClr val="tx1"/>
                </a:solidFill>
                <a:effectLst/>
                <a:latin typeface="Nunito Sans" pitchFamily="2" charset="77"/>
                <a:ea typeface="+mn-ea"/>
                <a:cs typeface="+mn-cs"/>
              </a:rPr>
              <a:t>(i2c);</a:t>
            </a:r>
            <a:br>
              <a:rPr lang="en-US" sz="1200" b="1" i="0" kern="1200" dirty="0">
                <a:solidFill>
                  <a:schemeClr val="tx1"/>
                </a:solidFill>
                <a:effectLst/>
                <a:latin typeface="Nunito Sans" pitchFamily="2" charset="77"/>
                <a:ea typeface="+mn-ea"/>
                <a:cs typeface="+mn-cs"/>
              </a:rPr>
            </a:br>
            <a:r>
              <a:rPr lang="en-US" sz="1200" b="1" i="0" kern="1200" dirty="0" err="1">
                <a:solidFill>
                  <a:schemeClr val="tx1"/>
                </a:solidFill>
                <a:effectLst/>
                <a:latin typeface="Nunito Sans" pitchFamily="2" charset="77"/>
                <a:ea typeface="+mn-ea"/>
                <a:cs typeface="+mn-cs"/>
              </a:rPr>
              <a:t>LCD_print_str</a:t>
            </a:r>
            <a:r>
              <a:rPr lang="en-US" sz="1200" b="1" i="0" kern="1200" dirty="0">
                <a:solidFill>
                  <a:schemeClr val="tx1"/>
                </a:solidFill>
                <a:effectLst/>
                <a:latin typeface="Nunito Sans" pitchFamily="2" charset="77"/>
                <a:ea typeface="+mn-ea"/>
                <a:cs typeface="+mn-cs"/>
              </a:rPr>
              <a:t>(i2c, "Hey there!");</a:t>
            </a:r>
            <a:endParaRPr lang="ru-RU" sz="1200" b="0" i="0" kern="1200" dirty="0">
              <a:solidFill>
                <a:schemeClr val="tx1"/>
              </a:solidFill>
              <a:effectLst/>
              <a:latin typeface="Nunito Sans" pitchFamily="2" charset="77"/>
              <a:ea typeface="+mn-ea"/>
              <a:cs typeface="+mn-cs"/>
            </a:endParaRPr>
          </a:p>
          <a:p>
            <a:pPr indent="457200">
              <a:spcBef>
                <a:spcPts val="0"/>
              </a:spcBef>
              <a:spcAft>
                <a:spcPts val="0"/>
              </a:spcAft>
            </a:pPr>
            <a:r>
              <a:rPr lang="en-US" sz="1200" b="1" i="0" kern="1200" dirty="0">
                <a:solidFill>
                  <a:schemeClr val="tx1"/>
                </a:solidFill>
                <a:effectLst/>
                <a:latin typeface="Nunito Sans" pitchFamily="2" charset="77"/>
                <a:ea typeface="+mn-ea"/>
                <a:cs typeface="+mn-cs"/>
              </a:rPr>
              <a:t>now = </a:t>
            </a:r>
            <a:r>
              <a:rPr lang="en-US" sz="1200" b="1" i="0" kern="1200" dirty="0" err="1">
                <a:solidFill>
                  <a:schemeClr val="tx1"/>
                </a:solidFill>
                <a:effectLst/>
                <a:latin typeface="Nunito Sans" pitchFamily="2" charset="77"/>
                <a:ea typeface="+mn-ea"/>
                <a:cs typeface="+mn-cs"/>
              </a:rPr>
              <a:t>Red_V_RTC_rtccountlo</a:t>
            </a:r>
            <a:r>
              <a:rPr lang="en-US" sz="1200" b="1" i="0" kern="1200" dirty="0">
                <a:solidFill>
                  <a:schemeClr val="tx1"/>
                </a:solidFill>
                <a:effectLst/>
                <a:latin typeface="Nunito Sans" pitchFamily="2" charset="77"/>
                <a:ea typeface="+mn-ea"/>
                <a:cs typeface="+mn-cs"/>
              </a:rPr>
              <a:t> &amp; 0xff;</a:t>
            </a:r>
            <a:br>
              <a:rPr lang="en-US" sz="1200" b="1" i="0" kern="1200" dirty="0">
                <a:solidFill>
                  <a:schemeClr val="tx1"/>
                </a:solidFill>
                <a:effectLst/>
                <a:latin typeface="Nunito Sans" pitchFamily="2" charset="77"/>
                <a:ea typeface="+mn-ea"/>
                <a:cs typeface="+mn-cs"/>
              </a:rPr>
            </a:br>
            <a:r>
              <a:rPr lang="en-US" sz="1200" b="1" i="0" kern="1200" dirty="0" err="1">
                <a:solidFill>
                  <a:schemeClr val="tx1"/>
                </a:solidFill>
                <a:effectLst/>
                <a:latin typeface="Nunito Sans" pitchFamily="2" charset="77"/>
                <a:ea typeface="+mn-ea"/>
                <a:cs typeface="+mn-cs"/>
              </a:rPr>
              <a:t>sprintf</a:t>
            </a:r>
            <a:r>
              <a:rPr lang="en-US" sz="1200" b="1" i="0" kern="1200" dirty="0">
                <a:solidFill>
                  <a:schemeClr val="tx1"/>
                </a:solidFill>
                <a:effectLst/>
                <a:latin typeface="Nunito Sans" pitchFamily="2" charset="77"/>
                <a:ea typeface="+mn-ea"/>
                <a:cs typeface="+mn-cs"/>
              </a:rPr>
              <a:t>(buff, "Time: %d\0",now);</a:t>
            </a:r>
            <a:endParaRPr lang="ru-RU" sz="1200" b="0" i="0" kern="1200" dirty="0">
              <a:solidFill>
                <a:schemeClr val="tx1"/>
              </a:solidFill>
              <a:effectLst/>
              <a:latin typeface="Nunito Sans" pitchFamily="2" charset="77"/>
              <a:ea typeface="+mn-ea"/>
              <a:cs typeface="+mn-cs"/>
            </a:endParaRPr>
          </a:p>
          <a:p>
            <a:pPr indent="457200">
              <a:spcBef>
                <a:spcPts val="0"/>
              </a:spcBef>
              <a:spcAft>
                <a:spcPts val="0"/>
              </a:spcAft>
            </a:pPr>
            <a:r>
              <a:rPr lang="en-US" sz="1200" b="1" i="0" kern="1200" dirty="0" err="1">
                <a:solidFill>
                  <a:schemeClr val="tx1"/>
                </a:solidFill>
                <a:effectLst/>
                <a:latin typeface="Nunito Sans" pitchFamily="2" charset="77"/>
                <a:ea typeface="+mn-ea"/>
                <a:cs typeface="+mn-cs"/>
              </a:rPr>
              <a:t>LCD_gotoxy</a:t>
            </a:r>
            <a:r>
              <a:rPr lang="en-US" sz="1200" b="1" i="0" kern="1200" dirty="0">
                <a:solidFill>
                  <a:schemeClr val="tx1"/>
                </a:solidFill>
                <a:effectLst/>
                <a:latin typeface="Nunito Sans" pitchFamily="2" charset="77"/>
                <a:ea typeface="+mn-ea"/>
                <a:cs typeface="+mn-cs"/>
              </a:rPr>
              <a:t>(i2c,3,1);</a:t>
            </a:r>
            <a:br>
              <a:rPr lang="en-US" sz="1200" b="1" i="0" kern="1200" dirty="0">
                <a:solidFill>
                  <a:schemeClr val="tx1"/>
                </a:solidFill>
                <a:effectLst/>
                <a:latin typeface="Nunito Sans" pitchFamily="2" charset="77"/>
                <a:ea typeface="+mn-ea"/>
                <a:cs typeface="+mn-cs"/>
              </a:rPr>
            </a:br>
            <a:r>
              <a:rPr lang="en-US" sz="1200" b="1" i="0" kern="1200" dirty="0" err="1">
                <a:solidFill>
                  <a:schemeClr val="tx1"/>
                </a:solidFill>
                <a:effectLst/>
                <a:latin typeface="Nunito Sans" pitchFamily="2" charset="77"/>
                <a:ea typeface="+mn-ea"/>
                <a:cs typeface="+mn-cs"/>
              </a:rPr>
              <a:t>LCD_print_str</a:t>
            </a:r>
            <a:r>
              <a:rPr lang="en-US" sz="1200" b="1" i="0" kern="1200" dirty="0">
                <a:solidFill>
                  <a:schemeClr val="tx1"/>
                </a:solidFill>
                <a:effectLst/>
                <a:latin typeface="Nunito Sans" pitchFamily="2" charset="77"/>
                <a:ea typeface="+mn-ea"/>
                <a:cs typeface="+mn-cs"/>
              </a:rPr>
              <a:t>(i2c,buff);</a:t>
            </a:r>
            <a:endParaRPr lang="ru-RU" sz="1200" b="0" i="0" kern="1200" dirty="0">
              <a:solidFill>
                <a:schemeClr val="tx1"/>
              </a:solidFill>
              <a:effectLst/>
              <a:latin typeface="Nunito Sans" pitchFamily="2" charset="77"/>
              <a:ea typeface="+mn-ea"/>
              <a:cs typeface="+mn-cs"/>
            </a:endParaRPr>
          </a:p>
          <a:p>
            <a:pPr marL="0" marR="0" lvl="0" indent="457200" algn="l" defTabSz="914400" rtl="0" eaLnBrk="1" fontAlgn="auto" latinLnBrk="0" hangingPunct="1">
              <a:lnSpc>
                <a:spcPct val="100000"/>
              </a:lnSpc>
              <a:spcBef>
                <a:spcPts val="0"/>
              </a:spcBef>
              <a:spcAft>
                <a:spcPts val="0"/>
              </a:spcAft>
              <a:buClrTx/>
              <a:buSzTx/>
              <a:buFontTx/>
              <a:buNone/>
              <a:tabLst/>
              <a:defRPr/>
            </a:pPr>
            <a:endParaRPr lang="ru-RU" sz="1200" b="0" i="0" kern="1200" dirty="0">
              <a:solidFill>
                <a:schemeClr val="tx1"/>
              </a:solidFill>
              <a:effectLst/>
              <a:latin typeface="Nunito Sans" pitchFamily="2" charset="77"/>
              <a:ea typeface="+mn-ea"/>
              <a:cs typeface="+mn-cs"/>
            </a:endParaRPr>
          </a:p>
          <a:p>
            <a:pPr indent="457200">
              <a:spcBef>
                <a:spcPts val="0"/>
              </a:spcBef>
              <a:spcAft>
                <a:spcPts val="0"/>
              </a:spcAft>
            </a:pPr>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20</a:t>
            </a:fld>
            <a:endParaRPr lang="ru-RU" dirty="0"/>
          </a:p>
        </p:txBody>
      </p:sp>
    </p:spTree>
    <p:extLst>
      <p:ext uri="{BB962C8B-B14F-4D97-AF65-F5344CB8AC3E}">
        <p14:creationId xmlns:p14="http://schemas.microsoft.com/office/powerpoint/2010/main" val="2955457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000"/>
            <a:r>
              <a:rPr lang="ru-RU" dirty="0"/>
              <a:t>Последовательная передача данных заключается в передаче одного бита за раз, а не многих битов (как при параллельной передаче данных). Параллельная схема требует как минимум N линий при передаче N битов, в то время как последовательная схема может обойтись только 1 линией. Во многих случаях для арбитража операций передачи используются дополнительные линии (например, тактовая линия). </a:t>
            </a:r>
          </a:p>
          <a:p>
            <a:pPr indent="450000"/>
            <a:r>
              <a:rPr lang="ru-RU" dirty="0"/>
              <a:t>На слайде </a:t>
            </a:r>
            <a:r>
              <a:rPr lang="ru-RU" sz="1200" b="0" i="0" kern="1200" dirty="0">
                <a:solidFill>
                  <a:schemeClr val="tx1"/>
                </a:solidFill>
                <a:effectLst/>
                <a:latin typeface="Nunito Sans" pitchFamily="2" charset="77"/>
                <a:ea typeface="+mn-ea"/>
                <a:cs typeface="+mn-cs"/>
              </a:rPr>
              <a:t>показаны последовательная и параллельная версии 8-битной схемы передачи данных, в которой используется тактовая линия.</a:t>
            </a:r>
          </a:p>
          <a:p>
            <a:pPr indent="457200"/>
            <a:r>
              <a:rPr lang="ru-RU" sz="1200" b="0" i="0" kern="1200" dirty="0">
                <a:solidFill>
                  <a:schemeClr val="tx1"/>
                </a:solidFill>
                <a:effectLst/>
                <a:latin typeface="Nunito Sans" pitchFamily="2" charset="77"/>
                <a:ea typeface="+mn-ea"/>
                <a:cs typeface="+mn-cs"/>
              </a:rPr>
              <a:t>Параллельная модель памяти используется в языке </a:t>
            </a:r>
            <a:r>
              <a:rPr lang="en-US" sz="1200" b="0" i="0" kern="1200" dirty="0">
                <a:solidFill>
                  <a:schemeClr val="tx1"/>
                </a:solidFill>
                <a:effectLst/>
                <a:latin typeface="Nunito Sans" pitchFamily="2" charset="77"/>
                <a:ea typeface="+mn-ea"/>
                <a:cs typeface="+mn-cs"/>
              </a:rPr>
              <a:t>C</a:t>
            </a:r>
            <a:r>
              <a:rPr lang="ru-RU" sz="1200" b="0" i="0" kern="1200" dirty="0">
                <a:solidFill>
                  <a:schemeClr val="tx1"/>
                </a:solidFill>
                <a:effectLst/>
                <a:latin typeface="Nunito Sans" pitchFamily="2" charset="77"/>
                <a:ea typeface="+mn-ea"/>
                <a:cs typeface="+mn-cs"/>
              </a:rPr>
              <a:t>. Фактически, когда мы используем адрес памяти для доступа к данным, этот адрес в конечном итоге преобразуется в физический адрес, который передается по параллельной шине адреса.</a:t>
            </a:r>
          </a:p>
          <a:p>
            <a:pPr indent="457200"/>
            <a:r>
              <a:rPr lang="ru-RU" sz="1200" b="0" i="0" kern="1200" dirty="0">
                <a:solidFill>
                  <a:schemeClr val="tx1"/>
                </a:solidFill>
                <a:effectLst/>
                <a:latin typeface="Nunito Sans" pitchFamily="2" charset="77"/>
                <a:ea typeface="+mn-ea"/>
                <a:cs typeface="+mn-cs"/>
              </a:rPr>
              <a:t>Адресованные данные будут доступны в параллельной шине данных. Хотя существуют последовательные шины, такие как </a:t>
            </a:r>
            <a:r>
              <a:rPr lang="en-US" sz="1200" b="0" i="0" kern="1200" dirty="0">
                <a:solidFill>
                  <a:schemeClr val="tx1"/>
                </a:solidFill>
                <a:effectLst/>
                <a:latin typeface="Nunito Sans" pitchFamily="2" charset="77"/>
                <a:ea typeface="+mn-ea"/>
                <a:cs typeface="+mn-cs"/>
              </a:rPr>
              <a:t>I</a:t>
            </a:r>
            <a:r>
              <a:rPr lang="ru-RU" sz="1200" b="0" i="0" kern="1200" dirty="0">
                <a:solidFill>
                  <a:schemeClr val="tx1"/>
                </a:solidFill>
                <a:effectLst/>
                <a:latin typeface="Nunito Sans" pitchFamily="2" charset="77"/>
                <a:ea typeface="+mn-ea"/>
                <a:cs typeface="+mn-cs"/>
              </a:rPr>
              <a:t>2</a:t>
            </a:r>
            <a:r>
              <a:rPr lang="en-US" sz="1200" b="0" i="0" kern="1200" dirty="0">
                <a:solidFill>
                  <a:schemeClr val="tx1"/>
                </a:solidFill>
                <a:effectLst/>
                <a:latin typeface="Nunito Sans" pitchFamily="2" charset="77"/>
                <a:ea typeface="+mn-ea"/>
                <a:cs typeface="+mn-cs"/>
              </a:rPr>
              <a:t>C</a:t>
            </a:r>
            <a:r>
              <a:rPr lang="ru-RU" sz="1200" b="0" i="0" kern="1200" dirty="0">
                <a:solidFill>
                  <a:schemeClr val="tx1"/>
                </a:solidFill>
                <a:effectLst/>
                <a:latin typeface="Nunito Sans" pitchFamily="2" charset="77"/>
                <a:ea typeface="+mn-ea"/>
                <a:cs typeface="+mn-cs"/>
              </a:rPr>
              <a:t> и </a:t>
            </a:r>
            <a:r>
              <a:rPr lang="en-US" sz="1200" b="0" i="0" kern="1200" dirty="0">
                <a:solidFill>
                  <a:schemeClr val="tx1"/>
                </a:solidFill>
                <a:effectLst/>
                <a:latin typeface="Nunito Sans" pitchFamily="2" charset="77"/>
                <a:ea typeface="+mn-ea"/>
                <a:cs typeface="+mn-cs"/>
              </a:rPr>
              <a:t>USB</a:t>
            </a:r>
            <a:r>
              <a:rPr lang="ru-RU" sz="1200" b="0" i="0" kern="1200" dirty="0">
                <a:solidFill>
                  <a:schemeClr val="tx1"/>
                </a:solidFill>
                <a:effectLst/>
                <a:latin typeface="Nunito Sans" pitchFamily="2" charset="77"/>
                <a:ea typeface="+mn-ea"/>
                <a:cs typeface="+mn-cs"/>
              </a:rPr>
              <a:t>, внутренняя шина микроконтроллера всегда была параллельной, и не похоже, что эта практика изменится в ближайшем будущем.</a:t>
            </a:r>
          </a:p>
          <a:p>
            <a:pPr indent="450000"/>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3</a:t>
            </a:fld>
            <a:endParaRPr lang="ru-RU" dirty="0"/>
          </a:p>
        </p:txBody>
      </p:sp>
    </p:spTree>
    <p:extLst>
      <p:ext uri="{BB962C8B-B14F-4D97-AF65-F5344CB8AC3E}">
        <p14:creationId xmlns:p14="http://schemas.microsoft.com/office/powerpoint/2010/main" val="1189592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457200" algn="l" defTabSz="914400" rtl="0" eaLnBrk="1" fontAlgn="auto" latinLnBrk="0" hangingPunct="1">
              <a:lnSpc>
                <a:spcPct val="150000"/>
              </a:lnSpc>
              <a:spcBef>
                <a:spcPts val="0"/>
              </a:spcBef>
              <a:spcAft>
                <a:spcPts val="0"/>
              </a:spcAft>
              <a:buClrTx/>
              <a:buSzTx/>
              <a:buFontTx/>
              <a:buNone/>
              <a:tabLst/>
              <a:defRPr/>
            </a:pPr>
            <a:r>
              <a:rPr lang="ru-RU" sz="1200" b="0" i="0" kern="1200" dirty="0">
                <a:solidFill>
                  <a:schemeClr val="tx1"/>
                </a:solidFill>
                <a:effectLst/>
                <a:latin typeface="Nunito Sans" pitchFamily="2" charset="77"/>
                <a:ea typeface="+mn-ea"/>
                <a:cs typeface="+mn-cs"/>
              </a:rPr>
              <a:t>Второе устройство </a:t>
            </a:r>
            <a:r>
              <a:rPr lang="en-US" sz="1200" b="0" i="0" kern="1200" dirty="0" err="1">
                <a:solidFill>
                  <a:schemeClr val="tx1"/>
                </a:solidFill>
                <a:effectLst/>
                <a:latin typeface="Nunito Sans" pitchFamily="2" charset="77"/>
                <a:ea typeface="+mn-ea"/>
                <a:cs typeface="+mn-cs"/>
              </a:rPr>
              <a:t>Qwiic</a:t>
            </a:r>
            <a:r>
              <a:rPr lang="ru-RU" sz="1200" b="0" i="0" kern="1200" dirty="0">
                <a:solidFill>
                  <a:schemeClr val="tx1"/>
                </a:solidFill>
                <a:effectLst/>
                <a:latin typeface="Nunito Sans" pitchFamily="2" charset="77"/>
                <a:ea typeface="+mn-ea"/>
                <a:cs typeface="+mn-cs"/>
              </a:rPr>
              <a:t>, которое мы будем использовать, - это разводная плата </a:t>
            </a:r>
            <a:r>
              <a:rPr lang="en-US" sz="1200" b="0" i="0" kern="1200" dirty="0">
                <a:solidFill>
                  <a:schemeClr val="tx1"/>
                </a:solidFill>
                <a:effectLst/>
                <a:latin typeface="Nunito Sans" pitchFamily="2" charset="77"/>
                <a:ea typeface="+mn-ea"/>
                <a:cs typeface="+mn-cs"/>
              </a:rPr>
              <a:t>MEMS</a:t>
            </a:r>
            <a:r>
              <a:rPr lang="ru-RU" sz="1200" b="0" i="0" kern="1200" dirty="0">
                <a:solidFill>
                  <a:schemeClr val="tx1"/>
                </a:solidFill>
                <a:effectLst/>
                <a:latin typeface="Nunito Sans" pitchFamily="2" charset="77"/>
                <a:ea typeface="+mn-ea"/>
                <a:cs typeface="+mn-cs"/>
              </a:rPr>
              <a:t> 3</a:t>
            </a:r>
            <a:r>
              <a:rPr lang="en-US" sz="1200" b="0" i="0" kern="1200" dirty="0">
                <a:solidFill>
                  <a:schemeClr val="tx1"/>
                </a:solidFill>
                <a:effectLst/>
                <a:latin typeface="Nunito Sans" pitchFamily="2" charset="77"/>
                <a:ea typeface="+mn-ea"/>
                <a:cs typeface="+mn-cs"/>
              </a:rPr>
              <a:t>D</a:t>
            </a:r>
            <a:r>
              <a:rPr lang="ru-RU" sz="1200" b="0" i="0" kern="1200" dirty="0">
                <a:solidFill>
                  <a:schemeClr val="tx1"/>
                </a:solidFill>
                <a:effectLst/>
                <a:latin typeface="Nunito Sans" pitchFamily="2" charset="77"/>
                <a:ea typeface="+mn-ea"/>
                <a:cs typeface="+mn-cs"/>
              </a:rPr>
              <a:t> акселерометра и гироскопа. </a:t>
            </a:r>
          </a:p>
          <a:p>
            <a:pPr indent="457200">
              <a:spcBef>
                <a:spcPts val="0"/>
              </a:spcBef>
              <a:spcAft>
                <a:spcPts val="0"/>
              </a:spcAft>
            </a:pPr>
            <a:r>
              <a:rPr lang="en-US" sz="1200" b="0" i="0" kern="1200" dirty="0">
                <a:solidFill>
                  <a:schemeClr val="tx1"/>
                </a:solidFill>
                <a:effectLst/>
                <a:latin typeface="Nunito Sans" pitchFamily="2" charset="77"/>
                <a:ea typeface="+mn-ea"/>
                <a:cs typeface="+mn-cs"/>
              </a:rPr>
              <a:t>MEMS</a:t>
            </a:r>
            <a:r>
              <a:rPr lang="ru-RU" sz="1200" b="0" i="0" kern="1200" dirty="0">
                <a:solidFill>
                  <a:schemeClr val="tx1"/>
                </a:solidFill>
                <a:effectLst/>
                <a:latin typeface="Nunito Sans" pitchFamily="2" charset="77"/>
                <a:ea typeface="+mn-ea"/>
                <a:cs typeface="+mn-cs"/>
              </a:rPr>
              <a:t> означает </a:t>
            </a:r>
            <a:r>
              <a:rPr lang="ru-RU" sz="1200" b="0" i="0" kern="1200" dirty="0" err="1">
                <a:solidFill>
                  <a:schemeClr val="tx1"/>
                </a:solidFill>
                <a:effectLst/>
                <a:latin typeface="Nunito Sans" pitchFamily="2" charset="77"/>
                <a:ea typeface="+mn-ea"/>
                <a:cs typeface="+mn-cs"/>
              </a:rPr>
              <a:t>микроэлектромеханическая</a:t>
            </a:r>
            <a:r>
              <a:rPr lang="ru-RU" sz="1200" b="0" i="0" kern="1200" dirty="0">
                <a:solidFill>
                  <a:schemeClr val="tx1"/>
                </a:solidFill>
                <a:effectLst/>
                <a:latin typeface="Nunito Sans" pitchFamily="2" charset="77"/>
                <a:ea typeface="+mn-ea"/>
                <a:cs typeface="+mn-cs"/>
              </a:rPr>
              <a:t> система. Это новейшая технология, которая заключается во встраивании миниатюрных механических систем внутрь интегральных схем, например, системы масса-пружина для измерения ускорения.</a:t>
            </a:r>
          </a:p>
          <a:p>
            <a:pPr indent="457200">
              <a:spcBef>
                <a:spcPts val="0"/>
              </a:spcBef>
              <a:spcAft>
                <a:spcPts val="0"/>
              </a:spcAft>
            </a:pPr>
            <a:r>
              <a:rPr lang="ru-RU" sz="1200" b="0" i="0" kern="1200" dirty="0">
                <a:solidFill>
                  <a:schemeClr val="tx1"/>
                </a:solidFill>
                <a:effectLst/>
                <a:latin typeface="Nunito Sans" pitchFamily="2" charset="77"/>
                <a:ea typeface="+mn-ea"/>
                <a:cs typeface="+mn-cs"/>
              </a:rPr>
              <a:t>Этот чип способен измерять ускорение и угловую скорость по 3 осям. Как и большинство устройств </a:t>
            </a:r>
            <a:r>
              <a:rPr lang="en-US" sz="1200" b="0" i="0" kern="1200" dirty="0">
                <a:solidFill>
                  <a:schemeClr val="tx1"/>
                </a:solidFill>
                <a:effectLst/>
                <a:latin typeface="Nunito Sans" pitchFamily="2" charset="77"/>
                <a:ea typeface="+mn-ea"/>
                <a:cs typeface="+mn-cs"/>
              </a:rPr>
              <a:t>I</a:t>
            </a:r>
            <a:r>
              <a:rPr lang="ru-RU" sz="1200" b="0" i="0" kern="1200" dirty="0">
                <a:solidFill>
                  <a:schemeClr val="tx1"/>
                </a:solidFill>
                <a:effectLst/>
                <a:latin typeface="Nunito Sans" pitchFamily="2" charset="77"/>
                <a:ea typeface="+mn-ea"/>
                <a:cs typeface="+mn-cs"/>
              </a:rPr>
              <a:t>2</a:t>
            </a:r>
            <a:r>
              <a:rPr lang="en-US" sz="1200" b="0" i="0" kern="1200" dirty="0">
                <a:solidFill>
                  <a:schemeClr val="tx1"/>
                </a:solidFill>
                <a:effectLst/>
                <a:latin typeface="Nunito Sans" pitchFamily="2" charset="77"/>
                <a:ea typeface="+mn-ea"/>
                <a:cs typeface="+mn-cs"/>
              </a:rPr>
              <a:t>C</a:t>
            </a:r>
            <a:r>
              <a:rPr lang="ru-RU" sz="1200" b="0" i="0" kern="1200" dirty="0">
                <a:solidFill>
                  <a:schemeClr val="tx1"/>
                </a:solidFill>
                <a:effectLst/>
                <a:latin typeface="Nunito Sans" pitchFamily="2" charset="77"/>
                <a:ea typeface="+mn-ea"/>
                <a:cs typeface="+mn-cs"/>
              </a:rPr>
              <a:t>, этот чип конфигурируется посредством операций записи регистров в шину </a:t>
            </a:r>
            <a:r>
              <a:rPr lang="en-US" sz="1200" b="0" i="0" kern="1200" dirty="0">
                <a:solidFill>
                  <a:schemeClr val="tx1"/>
                </a:solidFill>
                <a:effectLst/>
                <a:latin typeface="Nunito Sans" pitchFamily="2" charset="77"/>
                <a:ea typeface="+mn-ea"/>
                <a:cs typeface="+mn-cs"/>
              </a:rPr>
              <a:t>I</a:t>
            </a:r>
            <a:r>
              <a:rPr lang="ru-RU" sz="1200" b="0" i="0" kern="1200" dirty="0">
                <a:solidFill>
                  <a:schemeClr val="tx1"/>
                </a:solidFill>
                <a:effectLst/>
                <a:latin typeface="Nunito Sans" pitchFamily="2" charset="77"/>
                <a:ea typeface="+mn-ea"/>
                <a:cs typeface="+mn-cs"/>
              </a:rPr>
              <a:t>2</a:t>
            </a:r>
            <a:r>
              <a:rPr lang="en-US" sz="1200" b="0" i="0" kern="1200" dirty="0">
                <a:solidFill>
                  <a:schemeClr val="tx1"/>
                </a:solidFill>
                <a:effectLst/>
                <a:latin typeface="Nunito Sans" pitchFamily="2" charset="77"/>
                <a:ea typeface="+mn-ea"/>
                <a:cs typeface="+mn-cs"/>
              </a:rPr>
              <a:t>C</a:t>
            </a:r>
            <a:r>
              <a:rPr lang="ru-RU" sz="1200" b="0" i="0" kern="1200" dirty="0">
                <a:solidFill>
                  <a:schemeClr val="tx1"/>
                </a:solidFill>
                <a:effectLst/>
                <a:latin typeface="Nunito Sans" pitchFamily="2" charset="77"/>
                <a:ea typeface="+mn-ea"/>
                <a:cs typeface="+mn-cs"/>
              </a:rPr>
              <a:t>. В руководстве (доступно на странице продукта) указаны все эти регистры.</a:t>
            </a:r>
          </a:p>
          <a:p>
            <a:pPr marL="0" marR="0" lvl="0" indent="457200" algn="l" defTabSz="914400" rtl="0" eaLnBrk="1" fontAlgn="auto" latinLnBrk="0" hangingPunct="1">
              <a:lnSpc>
                <a:spcPct val="150000"/>
              </a:lnSpc>
              <a:spcBef>
                <a:spcPts val="0"/>
              </a:spcBef>
              <a:spcAft>
                <a:spcPts val="0"/>
              </a:spcAft>
              <a:buClrTx/>
              <a:buSzTx/>
              <a:buFontTx/>
              <a:buNone/>
              <a:tabLst/>
              <a:defRPr/>
            </a:pP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1FAD9A6-5B12-495D-AC68-C121FA6E8191}" type="slidenum">
              <a:rPr lang="ru-RU" smtClean="0"/>
              <a:pPr/>
              <a:t>21</a:t>
            </a:fld>
            <a:endParaRPr lang="ru-RU" dirty="0"/>
          </a:p>
        </p:txBody>
      </p:sp>
    </p:spTree>
    <p:extLst>
      <p:ext uri="{BB962C8B-B14F-4D97-AF65-F5344CB8AC3E}">
        <p14:creationId xmlns:p14="http://schemas.microsoft.com/office/powerpoint/2010/main" val="30032907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7200"/>
            <a:r>
              <a:rPr lang="ru-RU" sz="1200" b="0" i="0" kern="1200" dirty="0">
                <a:solidFill>
                  <a:schemeClr val="tx1"/>
                </a:solidFill>
                <a:effectLst/>
                <a:latin typeface="Nunito Sans" pitchFamily="2" charset="77"/>
                <a:ea typeface="+mn-ea"/>
                <a:cs typeface="+mn-cs"/>
              </a:rPr>
              <a:t>Чувствительность акселерометра по умолчанию обеспечивает диапазон измерений ±2</a:t>
            </a:r>
            <a:r>
              <a:rPr lang="en-US" sz="1200" b="0" i="0" kern="1200" dirty="0">
                <a:solidFill>
                  <a:schemeClr val="tx1"/>
                </a:solidFill>
                <a:effectLst/>
                <a:latin typeface="Nunito Sans" pitchFamily="2" charset="77"/>
                <a:ea typeface="+mn-ea"/>
                <a:cs typeface="+mn-cs"/>
              </a:rPr>
              <a:t>G</a:t>
            </a:r>
            <a:r>
              <a:rPr lang="ru-RU" sz="1200" b="0" i="0" kern="1200" dirty="0">
                <a:solidFill>
                  <a:schemeClr val="tx1"/>
                </a:solidFill>
                <a:effectLst/>
                <a:latin typeface="Nunito Sans" pitchFamily="2" charset="77"/>
                <a:ea typeface="+mn-ea"/>
                <a:cs typeface="+mn-cs"/>
              </a:rPr>
              <a:t> на ось. При работе с 8-битными измерениями показание 64 означает 1</a:t>
            </a:r>
            <a:r>
              <a:rPr lang="en-US" sz="1200" b="0" i="0" kern="1200" dirty="0">
                <a:solidFill>
                  <a:schemeClr val="tx1"/>
                </a:solidFill>
                <a:effectLst/>
                <a:latin typeface="Nunito Sans" pitchFamily="2" charset="77"/>
                <a:ea typeface="+mn-ea"/>
                <a:cs typeface="+mn-cs"/>
              </a:rPr>
              <a:t>G</a:t>
            </a:r>
            <a:r>
              <a:rPr lang="ru-RU" sz="1200" b="0" i="0" kern="1200" dirty="0">
                <a:solidFill>
                  <a:schemeClr val="tx1"/>
                </a:solidFill>
                <a:effectLst/>
                <a:latin typeface="Nunito Sans" pitchFamily="2" charset="77"/>
                <a:ea typeface="+mn-ea"/>
                <a:cs typeface="+mn-cs"/>
              </a:rPr>
              <a:t> (земное притяжение), поэтому если держать акселерометр так, чтобы одна из его осей была направлена вниз, то показания в этом направлении будут равны 64. Это может быть +64 или -64, в зависимости от того, куда направлена ось - вверх или вниз.</a:t>
            </a:r>
          </a:p>
          <a:p>
            <a:pPr indent="457200"/>
            <a:r>
              <a:rPr lang="ru-RU" sz="1200" b="0" i="0" kern="1200" dirty="0">
                <a:solidFill>
                  <a:schemeClr val="tx1"/>
                </a:solidFill>
                <a:effectLst/>
                <a:latin typeface="Nunito Sans" pitchFamily="2" charset="77"/>
                <a:ea typeface="+mn-ea"/>
                <a:cs typeface="+mn-cs"/>
              </a:rPr>
              <a:t>Для демонстрационного приложения, показывающего ускорения по осям </a:t>
            </a:r>
            <a:r>
              <a:rPr lang="en-US" sz="1200" b="0" i="0" kern="1200" dirty="0">
                <a:solidFill>
                  <a:schemeClr val="tx1"/>
                </a:solidFill>
                <a:effectLst/>
                <a:latin typeface="Nunito Sans" pitchFamily="2" charset="77"/>
                <a:ea typeface="+mn-ea"/>
                <a:cs typeface="+mn-cs"/>
              </a:rPr>
              <a:t>X</a:t>
            </a:r>
            <a:r>
              <a:rPr lang="ru-RU" sz="1200" b="0" i="0" kern="1200" dirty="0">
                <a:solidFill>
                  <a:schemeClr val="tx1"/>
                </a:solidFill>
                <a:effectLst/>
                <a:latin typeface="Nunito Sans" pitchFamily="2" charset="77"/>
                <a:ea typeface="+mn-ea"/>
                <a:cs typeface="+mn-cs"/>
              </a:rPr>
              <a:t> и </a:t>
            </a:r>
            <a:r>
              <a:rPr lang="en-US" sz="1200" b="0" i="0" kern="1200" dirty="0">
                <a:solidFill>
                  <a:schemeClr val="tx1"/>
                </a:solidFill>
                <a:effectLst/>
                <a:latin typeface="Nunito Sans" pitchFamily="2" charset="77"/>
                <a:ea typeface="+mn-ea"/>
                <a:cs typeface="+mn-cs"/>
              </a:rPr>
              <a:t>Y</a:t>
            </a:r>
            <a:r>
              <a:rPr lang="ru-RU" sz="1200" b="0" i="0" kern="1200" dirty="0">
                <a:solidFill>
                  <a:schemeClr val="tx1"/>
                </a:solidFill>
                <a:effectLst/>
                <a:latin typeface="Nunito Sans" pitchFamily="2" charset="77"/>
                <a:ea typeface="+mn-ea"/>
                <a:cs typeface="+mn-cs"/>
              </a:rPr>
              <a:t>, нас интересуют 3 регистра:</a:t>
            </a:r>
          </a:p>
          <a:p>
            <a:pPr lvl="2" indent="457200"/>
            <a:r>
              <a:rPr lang="ru-RU" sz="1350" b="1" i="0" kern="1200" dirty="0">
                <a:solidFill>
                  <a:schemeClr val="tx1"/>
                </a:solidFill>
                <a:effectLst/>
                <a:latin typeface="Nunito Sans" pitchFamily="2" charset="77"/>
                <a:ea typeface="+mn-ea"/>
                <a:cs typeface="+mn-cs"/>
              </a:rPr>
              <a:t>Регистр управления акселерометром 1</a:t>
            </a:r>
            <a:br>
              <a:rPr lang="ru-RU" sz="1350" b="0" i="0" kern="1200" dirty="0">
                <a:solidFill>
                  <a:schemeClr val="tx1"/>
                </a:solidFill>
                <a:effectLst/>
                <a:latin typeface="Nunito Sans" pitchFamily="2" charset="77"/>
                <a:ea typeface="+mn-ea"/>
                <a:cs typeface="+mn-cs"/>
              </a:rPr>
            </a:br>
            <a:r>
              <a:rPr lang="ru-RU" sz="1200" b="0" i="0" kern="1200" dirty="0">
                <a:solidFill>
                  <a:schemeClr val="tx1"/>
                </a:solidFill>
                <a:effectLst/>
                <a:latin typeface="Nunito Sans" pitchFamily="2" charset="77"/>
                <a:ea typeface="+mn-ea"/>
                <a:cs typeface="+mn-cs"/>
              </a:rPr>
              <a:t>Мы можем включить акселерометр с помощью этого регистра, расположенного по адресу </a:t>
            </a:r>
            <a:r>
              <a:rPr lang="ru-RU" sz="1200" b="1" i="0" kern="1200" dirty="0">
                <a:solidFill>
                  <a:schemeClr val="tx1"/>
                </a:solidFill>
                <a:effectLst/>
                <a:latin typeface="Nunito Sans" pitchFamily="2" charset="77"/>
                <a:ea typeface="+mn-ea"/>
                <a:cs typeface="+mn-cs"/>
              </a:rPr>
              <a:t>0</a:t>
            </a:r>
            <a:r>
              <a:rPr lang="en-US" sz="1200" b="1" i="0" kern="1200" dirty="0">
                <a:solidFill>
                  <a:schemeClr val="tx1"/>
                </a:solidFill>
                <a:effectLst/>
                <a:latin typeface="Nunito Sans" pitchFamily="2" charset="77"/>
                <a:ea typeface="+mn-ea"/>
                <a:cs typeface="+mn-cs"/>
              </a:rPr>
              <a:t>x</a:t>
            </a:r>
            <a:r>
              <a:rPr lang="ru-RU" sz="1200" b="1" i="0" kern="1200" dirty="0">
                <a:solidFill>
                  <a:schemeClr val="tx1"/>
                </a:solidFill>
                <a:effectLst/>
                <a:latin typeface="Nunito Sans" pitchFamily="2" charset="77"/>
                <a:ea typeface="+mn-ea"/>
                <a:cs typeface="+mn-cs"/>
              </a:rPr>
              <a:t>10.</a:t>
            </a:r>
            <a:r>
              <a:rPr lang="ru-RU" sz="1200" b="0" i="0" kern="1200" dirty="0">
                <a:solidFill>
                  <a:schemeClr val="tx1"/>
                </a:solidFill>
                <a:effectLst/>
                <a:latin typeface="Nunito Sans" pitchFamily="2" charset="77"/>
                <a:ea typeface="+mn-ea"/>
                <a:cs typeface="+mn-cs"/>
              </a:rPr>
              <a:t> Четыре старших бита этого регистра включают акселерометр и настраивают частоту работы. Мы выберем использование его на частоте 52 Гц, записав </a:t>
            </a:r>
            <a:r>
              <a:rPr lang="ru-RU" sz="1200" b="1" i="0" kern="1200" dirty="0">
                <a:solidFill>
                  <a:schemeClr val="tx1"/>
                </a:solidFill>
                <a:effectLst/>
                <a:latin typeface="Nunito Sans" pitchFamily="2" charset="77"/>
                <a:ea typeface="+mn-ea"/>
                <a:cs typeface="+mn-cs"/>
              </a:rPr>
              <a:t>0</a:t>
            </a:r>
            <a:r>
              <a:rPr lang="en-US" sz="1200" b="1" i="0" kern="1200" dirty="0">
                <a:solidFill>
                  <a:schemeClr val="tx1"/>
                </a:solidFill>
                <a:effectLst/>
                <a:latin typeface="Nunito Sans" pitchFamily="2" charset="77"/>
                <a:ea typeface="+mn-ea"/>
                <a:cs typeface="+mn-cs"/>
              </a:rPr>
              <a:t>x</a:t>
            </a:r>
            <a:r>
              <a:rPr lang="ru-RU" sz="1200" b="1" i="0" kern="1200" dirty="0">
                <a:solidFill>
                  <a:schemeClr val="tx1"/>
                </a:solidFill>
                <a:effectLst/>
                <a:latin typeface="Nunito Sans" pitchFamily="2" charset="77"/>
                <a:ea typeface="+mn-ea"/>
                <a:cs typeface="+mn-cs"/>
              </a:rPr>
              <a:t>30</a:t>
            </a:r>
            <a:r>
              <a:rPr lang="ru-RU" sz="1200" b="0" i="0" kern="1200" dirty="0">
                <a:solidFill>
                  <a:schemeClr val="tx1"/>
                </a:solidFill>
                <a:effectLst/>
                <a:latin typeface="Nunito Sans" pitchFamily="2" charset="77"/>
                <a:ea typeface="+mn-ea"/>
                <a:cs typeface="+mn-cs"/>
              </a:rPr>
              <a:t> в этот регистр.</a:t>
            </a:r>
          </a:p>
          <a:p>
            <a:pPr lvl="2" indent="457200"/>
            <a:r>
              <a:rPr lang="ru-RU" sz="1350" b="1" i="0" kern="1200" dirty="0">
                <a:solidFill>
                  <a:schemeClr val="tx1"/>
                </a:solidFill>
                <a:effectLst/>
                <a:latin typeface="Nunito Sans" pitchFamily="2" charset="77"/>
                <a:ea typeface="+mn-ea"/>
                <a:cs typeface="+mn-cs"/>
              </a:rPr>
              <a:t>Выходной регистр датчика линейного ускорения по оси </a:t>
            </a:r>
            <a:r>
              <a:rPr lang="en-US" sz="1350" b="1" i="0" kern="1200" dirty="0">
                <a:solidFill>
                  <a:schemeClr val="tx1"/>
                </a:solidFill>
                <a:effectLst/>
                <a:latin typeface="Nunito Sans" pitchFamily="2" charset="77"/>
                <a:ea typeface="+mn-ea"/>
                <a:cs typeface="+mn-cs"/>
              </a:rPr>
              <a:t>X</a:t>
            </a:r>
            <a:br>
              <a:rPr lang="ru-RU" sz="1350" b="0" i="0" kern="1200" dirty="0">
                <a:solidFill>
                  <a:schemeClr val="tx1"/>
                </a:solidFill>
                <a:effectLst/>
                <a:latin typeface="Nunito Sans" pitchFamily="2" charset="77"/>
                <a:ea typeface="+mn-ea"/>
                <a:cs typeface="+mn-cs"/>
              </a:rPr>
            </a:br>
            <a:r>
              <a:rPr lang="ru-RU" sz="1200" b="0" i="0" kern="1200" dirty="0">
                <a:solidFill>
                  <a:schemeClr val="tx1"/>
                </a:solidFill>
                <a:effectLst/>
                <a:latin typeface="Nunito Sans" pitchFamily="2" charset="77"/>
                <a:ea typeface="+mn-ea"/>
                <a:cs typeface="+mn-cs"/>
              </a:rPr>
              <a:t>Это старший байт 16-битного результата. Мы будем использовать старший байт для 8-битного чтения, расположенный по адресу </a:t>
            </a:r>
            <a:r>
              <a:rPr lang="ru-RU" sz="1200" b="1" i="0" kern="1200" dirty="0">
                <a:solidFill>
                  <a:schemeClr val="tx1"/>
                </a:solidFill>
                <a:effectLst/>
                <a:latin typeface="Nunito Sans" pitchFamily="2" charset="77"/>
                <a:ea typeface="+mn-ea"/>
                <a:cs typeface="+mn-cs"/>
              </a:rPr>
              <a:t>0</a:t>
            </a:r>
            <a:r>
              <a:rPr lang="en-US" sz="1200" b="1" i="0" kern="1200" dirty="0">
                <a:solidFill>
                  <a:schemeClr val="tx1"/>
                </a:solidFill>
                <a:effectLst/>
                <a:latin typeface="Nunito Sans" pitchFamily="2" charset="77"/>
                <a:ea typeface="+mn-ea"/>
                <a:cs typeface="+mn-cs"/>
              </a:rPr>
              <a:t>x</a:t>
            </a:r>
            <a:r>
              <a:rPr lang="ru-RU" sz="1200" b="1" i="0" kern="1200" dirty="0">
                <a:solidFill>
                  <a:schemeClr val="tx1"/>
                </a:solidFill>
                <a:effectLst/>
                <a:latin typeface="Nunito Sans" pitchFamily="2" charset="77"/>
                <a:ea typeface="+mn-ea"/>
                <a:cs typeface="+mn-cs"/>
              </a:rPr>
              <a:t>29.</a:t>
            </a:r>
            <a:endParaRPr lang="ru-RU" sz="1200" b="0" i="0" kern="1200" dirty="0">
              <a:solidFill>
                <a:schemeClr val="tx1"/>
              </a:solidFill>
              <a:effectLst/>
              <a:latin typeface="Nunito Sans" pitchFamily="2" charset="77"/>
              <a:ea typeface="+mn-ea"/>
              <a:cs typeface="+mn-cs"/>
            </a:endParaRPr>
          </a:p>
          <a:p>
            <a:pPr lvl="2" indent="457200"/>
            <a:r>
              <a:rPr lang="ru-RU" sz="1350" b="1" i="0" kern="1200" dirty="0">
                <a:solidFill>
                  <a:schemeClr val="tx1"/>
                </a:solidFill>
                <a:effectLst/>
                <a:latin typeface="Nunito Sans" pitchFamily="2" charset="77"/>
                <a:ea typeface="+mn-ea"/>
                <a:cs typeface="+mn-cs"/>
              </a:rPr>
              <a:t>Выходной регистр датчика линейного ускорения по оси </a:t>
            </a:r>
            <a:r>
              <a:rPr lang="en-US" sz="1350" b="1" i="0" kern="1200" dirty="0">
                <a:solidFill>
                  <a:schemeClr val="tx1"/>
                </a:solidFill>
                <a:effectLst/>
                <a:latin typeface="Nunito Sans" pitchFamily="2" charset="77"/>
                <a:ea typeface="+mn-ea"/>
                <a:cs typeface="+mn-cs"/>
              </a:rPr>
              <a:t>Y </a:t>
            </a:r>
            <a:br>
              <a:rPr lang="ru-RU" sz="1350" b="0" i="0" kern="1200" dirty="0">
                <a:solidFill>
                  <a:schemeClr val="tx1"/>
                </a:solidFill>
                <a:effectLst/>
                <a:latin typeface="Nunito Sans" pitchFamily="2" charset="77"/>
                <a:ea typeface="+mn-ea"/>
                <a:cs typeface="+mn-cs"/>
              </a:rPr>
            </a:br>
            <a:r>
              <a:rPr lang="ru-RU" sz="1200" b="0" i="0" kern="1200" dirty="0">
                <a:solidFill>
                  <a:schemeClr val="tx1"/>
                </a:solidFill>
                <a:effectLst/>
                <a:latin typeface="Nunito Sans" pitchFamily="2" charset="77"/>
                <a:ea typeface="+mn-ea"/>
                <a:cs typeface="+mn-cs"/>
              </a:rPr>
              <a:t>Аналогично описанному выше, но для оси </a:t>
            </a:r>
            <a:r>
              <a:rPr lang="en-US" sz="1200" b="0" i="0" kern="1200" dirty="0">
                <a:solidFill>
                  <a:schemeClr val="tx1"/>
                </a:solidFill>
                <a:effectLst/>
                <a:latin typeface="Nunito Sans" pitchFamily="2" charset="77"/>
                <a:ea typeface="+mn-ea"/>
                <a:cs typeface="+mn-cs"/>
              </a:rPr>
              <a:t>Y</a:t>
            </a:r>
            <a:r>
              <a:rPr lang="ru-RU" sz="1200" b="0" i="0" kern="1200" dirty="0">
                <a:solidFill>
                  <a:schemeClr val="tx1"/>
                </a:solidFill>
                <a:effectLst/>
                <a:latin typeface="Nunito Sans" pitchFamily="2" charset="77"/>
                <a:ea typeface="+mn-ea"/>
                <a:cs typeface="+mn-cs"/>
              </a:rPr>
              <a:t>. Он расположен по адресу </a:t>
            </a:r>
            <a:r>
              <a:rPr lang="ru-RU" sz="1200" b="1" i="0" kern="1200" dirty="0">
                <a:solidFill>
                  <a:schemeClr val="tx1"/>
                </a:solidFill>
                <a:effectLst/>
                <a:latin typeface="Nunito Sans" pitchFamily="2" charset="77"/>
                <a:ea typeface="+mn-ea"/>
                <a:cs typeface="+mn-cs"/>
              </a:rPr>
              <a:t>0</a:t>
            </a:r>
            <a:r>
              <a:rPr lang="en-US" sz="1200" b="1" i="0" kern="1200" dirty="0">
                <a:solidFill>
                  <a:schemeClr val="tx1"/>
                </a:solidFill>
                <a:effectLst/>
                <a:latin typeface="Nunito Sans" pitchFamily="2" charset="77"/>
                <a:ea typeface="+mn-ea"/>
                <a:cs typeface="+mn-cs"/>
              </a:rPr>
              <a:t>x</a:t>
            </a:r>
            <a:r>
              <a:rPr lang="ru-RU" sz="1200" b="1" i="0" kern="1200" dirty="0">
                <a:solidFill>
                  <a:schemeClr val="tx1"/>
                </a:solidFill>
                <a:effectLst/>
                <a:latin typeface="Nunito Sans" pitchFamily="2" charset="77"/>
                <a:ea typeface="+mn-ea"/>
                <a:cs typeface="+mn-cs"/>
              </a:rPr>
              <a:t>2</a:t>
            </a:r>
            <a:r>
              <a:rPr lang="en-US" sz="1200" b="1" i="0" kern="1200" dirty="0">
                <a:solidFill>
                  <a:schemeClr val="tx1"/>
                </a:solidFill>
                <a:effectLst/>
                <a:latin typeface="Nunito Sans" pitchFamily="2" charset="77"/>
                <a:ea typeface="+mn-ea"/>
                <a:cs typeface="+mn-cs"/>
              </a:rPr>
              <a:t>B</a:t>
            </a:r>
            <a:r>
              <a:rPr lang="ru-RU" sz="1200" b="1" i="0" kern="1200" dirty="0">
                <a:solidFill>
                  <a:schemeClr val="tx1"/>
                </a:solidFill>
                <a:effectLst/>
                <a:latin typeface="Nunito Sans" pitchFamily="2" charset="77"/>
                <a:ea typeface="+mn-ea"/>
                <a:cs typeface="+mn-cs"/>
              </a:rPr>
              <a:t>.</a:t>
            </a:r>
            <a:endParaRPr lang="ru-RU" sz="1200" b="0" i="0" kern="1200" dirty="0">
              <a:solidFill>
                <a:schemeClr val="tx1"/>
              </a:solidFill>
              <a:effectLst/>
              <a:latin typeface="Nunito Sans" pitchFamily="2" charset="77"/>
              <a:ea typeface="+mn-ea"/>
              <a:cs typeface="+mn-cs"/>
            </a:endParaRPr>
          </a:p>
          <a:p>
            <a:pPr indent="457200">
              <a:lnSpc>
                <a:spcPct val="150000"/>
              </a:lnSpc>
              <a:spcAft>
                <a:spcPts val="800"/>
              </a:spcAft>
            </a:pP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1FAD9A6-5B12-495D-AC68-C121FA6E8191}" type="slidenum">
              <a:rPr lang="ru-RU" smtClean="0"/>
              <a:pPr/>
              <a:t>22</a:t>
            </a:fld>
            <a:endParaRPr lang="ru-RU" dirty="0"/>
          </a:p>
        </p:txBody>
      </p:sp>
    </p:spTree>
    <p:extLst>
      <p:ext uri="{BB962C8B-B14F-4D97-AF65-F5344CB8AC3E}">
        <p14:creationId xmlns:p14="http://schemas.microsoft.com/office/powerpoint/2010/main" val="5411409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7200">
              <a:lnSpc>
                <a:spcPct val="150000"/>
              </a:lnSpc>
              <a:spcAft>
                <a:spcPts val="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Это приложение будет использовать как ЖК-экран, так и акселерометр для демонстрации гирляндной сети I2C.</a:t>
            </a:r>
          </a:p>
          <a:p>
            <a:pPr indent="457200">
              <a:lnSpc>
                <a:spcPct val="150000"/>
              </a:lnSpc>
              <a:spcAft>
                <a:spcPts val="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Для этого приложения мы также не увидим принципиальной схемы. Вместо этого мы имеем фотографию аппаратного обеспечения приложения.</a:t>
            </a:r>
          </a:p>
          <a:p>
            <a:pPr indent="457200">
              <a:spcAft>
                <a:spcPts val="0"/>
              </a:spcAft>
            </a:pPr>
            <a:r>
              <a:rPr lang="en-US" sz="1200" b="1" i="0" kern="1200" dirty="0">
                <a:solidFill>
                  <a:schemeClr val="tx1"/>
                </a:solidFill>
                <a:effectLst/>
                <a:latin typeface="Nunito Sans" pitchFamily="2" charset="77"/>
                <a:ea typeface="+mn-ea"/>
                <a:cs typeface="+mn-cs"/>
              </a:rPr>
              <a:t>/****************************************************************************** </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Red-V Thing Plus </a:t>
            </a:r>
            <a:r>
              <a:rPr lang="en-US" sz="1200" b="1" i="0" kern="1200" dirty="0" err="1">
                <a:solidFill>
                  <a:schemeClr val="tx1"/>
                </a:solidFill>
                <a:effectLst/>
                <a:latin typeface="Nunito Sans" pitchFamily="2" charset="77"/>
                <a:ea typeface="+mn-ea"/>
                <a:cs typeface="+mn-cs"/>
              </a:rPr>
              <a:t>Accelerometer_Demo</a:t>
            </a:r>
            <a:r>
              <a:rPr lang="en-US" sz="1200" b="1" i="0" kern="1200" dirty="0">
                <a:solidFill>
                  <a:schemeClr val="tx1"/>
                </a:solidFill>
                <a:effectLst/>
                <a:latin typeface="Nunito Sans" pitchFamily="2" charset="77"/>
                <a:ea typeface="+mn-ea"/>
                <a:cs typeface="+mn-cs"/>
              </a:rPr>
              <a:t>, </a:t>
            </a:r>
            <a:br>
              <a:rPr lang="en-US" sz="1200" b="1" i="0" kern="1200" dirty="0">
                <a:solidFill>
                  <a:schemeClr val="tx1"/>
                </a:solidFill>
                <a:effectLst/>
                <a:latin typeface="Nunito Sans" pitchFamily="2" charset="77"/>
                <a:ea typeface="+mn-ea"/>
                <a:cs typeface="+mn-cs"/>
              </a:rPr>
            </a:br>
            <a:r>
              <a:rPr lang="en-US" sz="1200" b="1" i="0" kern="1200" dirty="0" err="1">
                <a:solidFill>
                  <a:schemeClr val="tx1"/>
                </a:solidFill>
                <a:effectLst/>
                <a:latin typeface="Nunito Sans" pitchFamily="2" charset="77"/>
                <a:ea typeface="+mn-ea"/>
                <a:cs typeface="+mn-cs"/>
              </a:rPr>
              <a:t>автор</a:t>
            </a:r>
            <a:r>
              <a:rPr lang="en-US" sz="1200" b="1" i="0" kern="1200" dirty="0">
                <a:solidFill>
                  <a:schemeClr val="tx1"/>
                </a:solidFill>
                <a:effectLst/>
                <a:latin typeface="Nunito Sans" pitchFamily="2" charset="77"/>
                <a:ea typeface="+mn-ea"/>
                <a:cs typeface="+mn-cs"/>
              </a:rPr>
              <a:t> Eduardo </a:t>
            </a:r>
            <a:r>
              <a:rPr lang="en-US" sz="1200" b="1" i="0" kern="1200" dirty="0" err="1">
                <a:solidFill>
                  <a:schemeClr val="tx1"/>
                </a:solidFill>
                <a:effectLst/>
                <a:latin typeface="Nunito Sans" pitchFamily="2" charset="77"/>
                <a:ea typeface="+mn-ea"/>
                <a:cs typeface="+mn-cs"/>
              </a:rPr>
              <a:t>Corpeño</a:t>
            </a:r>
            <a:endParaRPr lang="ru-RU" sz="1200" b="0" i="0" kern="1200" dirty="0">
              <a:solidFill>
                <a:schemeClr val="tx1"/>
              </a:solidFill>
              <a:effectLst/>
              <a:latin typeface="Nunito Sans" pitchFamily="2" charset="77"/>
              <a:ea typeface="+mn-ea"/>
              <a:cs typeface="+mn-cs"/>
            </a:endParaRPr>
          </a:p>
          <a:p>
            <a:pPr indent="457200">
              <a:spcAft>
                <a:spcPts val="0"/>
              </a:spcAft>
            </a:pPr>
            <a:r>
              <a:rPr lang="en-US" sz="1200" b="1" i="0" kern="1200" dirty="0">
                <a:solidFill>
                  <a:schemeClr val="tx1"/>
                </a:solidFill>
                <a:effectLst/>
                <a:latin typeface="Nunito Sans" pitchFamily="2" charset="77"/>
                <a:ea typeface="+mn-ea"/>
                <a:cs typeface="+mn-cs"/>
              </a:rPr>
              <a:t>     </a:t>
            </a:r>
            <a:r>
              <a:rPr lang="ru-RU" sz="1200" b="1" i="0" kern="1200" dirty="0">
                <a:solidFill>
                  <a:schemeClr val="tx1"/>
                </a:solidFill>
                <a:effectLst/>
                <a:latin typeface="Nunito Sans" pitchFamily="2" charset="77"/>
                <a:ea typeface="+mn-ea"/>
                <a:cs typeface="+mn-cs"/>
              </a:rPr>
              <a:t>Используя ЖК-экран </a:t>
            </a:r>
            <a:r>
              <a:rPr lang="en-US" sz="1200" b="1" i="0" kern="1200" dirty="0" err="1">
                <a:solidFill>
                  <a:schemeClr val="tx1"/>
                </a:solidFill>
                <a:effectLst/>
                <a:latin typeface="Nunito Sans" pitchFamily="2" charset="77"/>
                <a:ea typeface="+mn-ea"/>
                <a:cs typeface="+mn-cs"/>
              </a:rPr>
              <a:t>Qwiic</a:t>
            </a:r>
            <a:r>
              <a:rPr lang="ru-RU" sz="1200" b="1" i="0" kern="1200" dirty="0">
                <a:solidFill>
                  <a:schemeClr val="tx1"/>
                </a:solidFill>
                <a:effectLst/>
                <a:latin typeface="Nunito Sans" pitchFamily="2" charset="77"/>
                <a:ea typeface="+mn-ea"/>
                <a:cs typeface="+mn-cs"/>
              </a:rPr>
              <a:t> 16</a:t>
            </a:r>
            <a:r>
              <a:rPr lang="en-US" sz="1200" b="1" i="0" kern="1200" dirty="0">
                <a:solidFill>
                  <a:schemeClr val="tx1"/>
                </a:solidFill>
                <a:effectLst/>
                <a:latin typeface="Nunito Sans" pitchFamily="2" charset="77"/>
                <a:ea typeface="+mn-ea"/>
                <a:cs typeface="+mn-cs"/>
              </a:rPr>
              <a:t>x</a:t>
            </a:r>
            <a:r>
              <a:rPr lang="ru-RU" sz="1200" b="1" i="0" kern="1200" dirty="0">
                <a:solidFill>
                  <a:schemeClr val="tx1"/>
                </a:solidFill>
                <a:effectLst/>
                <a:latin typeface="Nunito Sans" pitchFamily="2" charset="77"/>
                <a:ea typeface="+mn-ea"/>
                <a:cs typeface="+mn-cs"/>
              </a:rPr>
              <a:t>2 символа и акселерометр </a:t>
            </a:r>
            <a:r>
              <a:rPr lang="en-US" sz="1200" b="1" i="0" kern="1200" dirty="0">
                <a:solidFill>
                  <a:schemeClr val="tx1"/>
                </a:solidFill>
                <a:effectLst/>
                <a:latin typeface="Nunito Sans" pitchFamily="2" charset="77"/>
                <a:ea typeface="+mn-ea"/>
                <a:cs typeface="+mn-cs"/>
              </a:rPr>
              <a:t>LSM</a:t>
            </a:r>
            <a:r>
              <a:rPr lang="ru-RU" sz="1200" b="1" i="0" kern="1200" dirty="0">
                <a:solidFill>
                  <a:schemeClr val="tx1"/>
                </a:solidFill>
                <a:effectLst/>
                <a:latin typeface="Nunito Sans" pitchFamily="2" charset="77"/>
                <a:ea typeface="+mn-ea"/>
                <a:cs typeface="+mn-cs"/>
              </a:rPr>
              <a:t>6</a:t>
            </a:r>
            <a:r>
              <a:rPr lang="en-US" sz="1200" b="1" i="0" kern="1200" dirty="0">
                <a:solidFill>
                  <a:schemeClr val="tx1"/>
                </a:solidFill>
                <a:effectLst/>
                <a:latin typeface="Nunito Sans" pitchFamily="2" charset="77"/>
                <a:ea typeface="+mn-ea"/>
                <a:cs typeface="+mn-cs"/>
              </a:rPr>
              <a:t>DSO</a:t>
            </a:r>
            <a:r>
              <a:rPr lang="ru-RU" sz="1200" b="1" i="0" kern="1200" dirty="0">
                <a:solidFill>
                  <a:schemeClr val="tx1"/>
                </a:solidFill>
                <a:effectLst/>
                <a:latin typeface="Nunito Sans" pitchFamily="2" charset="77"/>
                <a:ea typeface="+mn-ea"/>
                <a:cs typeface="+mn-cs"/>
              </a:rPr>
              <a:t>, </a:t>
            </a:r>
            <a:br>
              <a:rPr lang="ru-RU" sz="1200" b="1" i="0" kern="1200" dirty="0">
                <a:solidFill>
                  <a:schemeClr val="tx1"/>
                </a:solidFill>
                <a:effectLst/>
                <a:latin typeface="Nunito Sans" pitchFamily="2" charset="77"/>
                <a:ea typeface="+mn-ea"/>
                <a:cs typeface="+mn-cs"/>
              </a:rPr>
            </a:br>
            <a:r>
              <a:rPr lang="ru-RU" sz="1200" b="1" i="0" kern="1200" dirty="0">
                <a:solidFill>
                  <a:schemeClr val="tx1"/>
                </a:solidFill>
                <a:effectLst/>
                <a:latin typeface="Nunito Sans" pitchFamily="2" charset="77"/>
                <a:ea typeface="+mn-ea"/>
                <a:cs typeface="+mn-cs"/>
              </a:rPr>
              <a:t>постоянно печатайте ускорение по осям </a:t>
            </a:r>
            <a:r>
              <a:rPr lang="en-US" sz="1200" b="1" i="0" kern="1200" dirty="0">
                <a:solidFill>
                  <a:schemeClr val="tx1"/>
                </a:solidFill>
                <a:effectLst/>
                <a:latin typeface="Nunito Sans" pitchFamily="2" charset="77"/>
                <a:ea typeface="+mn-ea"/>
                <a:cs typeface="+mn-cs"/>
              </a:rPr>
              <a:t>X</a:t>
            </a:r>
            <a:r>
              <a:rPr lang="ru-RU" sz="1200" b="1" i="0" kern="1200" dirty="0">
                <a:solidFill>
                  <a:schemeClr val="tx1"/>
                </a:solidFill>
                <a:effectLst/>
                <a:latin typeface="Nunito Sans" pitchFamily="2" charset="77"/>
                <a:ea typeface="+mn-ea"/>
                <a:cs typeface="+mn-cs"/>
              </a:rPr>
              <a:t> и </a:t>
            </a:r>
            <a:r>
              <a:rPr lang="en-US" sz="1200" b="1" i="0" kern="1200" dirty="0">
                <a:solidFill>
                  <a:schemeClr val="tx1"/>
                </a:solidFill>
                <a:effectLst/>
                <a:latin typeface="Nunito Sans" pitchFamily="2" charset="77"/>
                <a:ea typeface="+mn-ea"/>
                <a:cs typeface="+mn-cs"/>
              </a:rPr>
              <a:t>Y</a:t>
            </a:r>
            <a:r>
              <a:rPr lang="ru-RU" sz="1200" b="1" i="0" kern="1200" dirty="0">
                <a:solidFill>
                  <a:schemeClr val="tx1"/>
                </a:solidFill>
                <a:effectLst/>
                <a:latin typeface="Nunito Sans" pitchFamily="2" charset="77"/>
                <a:ea typeface="+mn-ea"/>
                <a:cs typeface="+mn-cs"/>
              </a:rPr>
              <a:t>.</a:t>
            </a:r>
            <a:endParaRPr lang="ru-RU" sz="1200" b="0" i="0" kern="1200" dirty="0">
              <a:solidFill>
                <a:schemeClr val="tx1"/>
              </a:solidFill>
              <a:effectLst/>
              <a:latin typeface="Nunito Sans" pitchFamily="2" charset="77"/>
              <a:ea typeface="+mn-ea"/>
              <a:cs typeface="+mn-cs"/>
            </a:endParaRPr>
          </a:p>
          <a:p>
            <a:pPr indent="457200">
              <a:spcAft>
                <a:spcPts val="0"/>
              </a:spcAft>
            </a:pPr>
            <a:r>
              <a:rPr lang="en-US" sz="1200" b="1" i="0" kern="1200" dirty="0">
                <a:solidFill>
                  <a:schemeClr val="tx1"/>
                </a:solidFill>
                <a:effectLst/>
                <a:latin typeface="Nunito Sans" pitchFamily="2" charset="77"/>
                <a:ea typeface="+mn-ea"/>
                <a:cs typeface="+mn-cs"/>
              </a:rPr>
              <a:t>     </a:t>
            </a:r>
            <a:r>
              <a:rPr lang="ru-RU" sz="1200" b="1" i="0" kern="1200" dirty="0">
                <a:solidFill>
                  <a:schemeClr val="tx1"/>
                </a:solidFill>
                <a:effectLst/>
                <a:latin typeface="Nunito Sans" pitchFamily="2" charset="77"/>
                <a:ea typeface="+mn-ea"/>
                <a:cs typeface="+mn-cs"/>
              </a:rPr>
              <a:t>Дата: 20 июня 2022 года </a:t>
            </a:r>
            <a:br>
              <a:rPr lang="ru-RU" sz="1200" b="1" i="0" kern="1200" dirty="0">
                <a:solidFill>
                  <a:schemeClr val="tx1"/>
                </a:solidFill>
                <a:effectLst/>
                <a:latin typeface="Nunito Sans" pitchFamily="2" charset="77"/>
                <a:ea typeface="+mn-ea"/>
                <a:cs typeface="+mn-cs"/>
              </a:rPr>
            </a:br>
            <a:r>
              <a:rPr lang="ru-RU" sz="1200" b="1" i="0" kern="1200" dirty="0">
                <a:solidFill>
                  <a:schemeClr val="tx1"/>
                </a:solidFill>
                <a:effectLst/>
                <a:latin typeface="Nunito Sans" pitchFamily="2" charset="77"/>
                <a:ea typeface="+mn-ea"/>
                <a:cs typeface="+mn-cs"/>
              </a:rPr>
              <a:t>Разработано с использованием </a:t>
            </a:r>
            <a:r>
              <a:rPr lang="en-US" sz="1200" b="1" i="0" kern="1200" dirty="0">
                <a:solidFill>
                  <a:schemeClr val="tx1"/>
                </a:solidFill>
                <a:effectLst/>
                <a:latin typeface="Nunito Sans" pitchFamily="2" charset="77"/>
                <a:ea typeface="+mn-ea"/>
                <a:cs typeface="+mn-cs"/>
              </a:rPr>
              <a:t>Freedom Studio v</a:t>
            </a:r>
            <a:r>
              <a:rPr lang="ru-RU" sz="1200" b="1" i="0" kern="1200" dirty="0">
                <a:solidFill>
                  <a:schemeClr val="tx1"/>
                </a:solidFill>
                <a:effectLst/>
                <a:latin typeface="Nunito Sans" pitchFamily="2" charset="77"/>
                <a:ea typeface="+mn-ea"/>
                <a:cs typeface="+mn-cs"/>
              </a:rPr>
              <a:t>4.18.0.2021-04-1 на </a:t>
            </a:r>
            <a:r>
              <a:rPr lang="en-US" sz="1200" b="1" i="0" kern="1200" dirty="0">
                <a:solidFill>
                  <a:schemeClr val="tx1"/>
                </a:solidFill>
                <a:effectLst/>
                <a:latin typeface="Nunito Sans" pitchFamily="2" charset="77"/>
                <a:ea typeface="+mn-ea"/>
                <a:cs typeface="+mn-cs"/>
              </a:rPr>
              <a:t>Windows</a:t>
            </a:r>
            <a:r>
              <a:rPr lang="ru-RU" sz="1200" b="1" i="0" kern="1200" dirty="0">
                <a:solidFill>
                  <a:schemeClr val="tx1"/>
                </a:solidFill>
                <a:effectLst/>
                <a:latin typeface="Nunito Sans" pitchFamily="2" charset="77"/>
                <a:ea typeface="+mn-ea"/>
                <a:cs typeface="+mn-cs"/>
              </a:rPr>
              <a:t> 10 </a:t>
            </a:r>
            <a:br>
              <a:rPr lang="ru-RU" sz="1200" b="1" i="0" kern="1200" dirty="0">
                <a:solidFill>
                  <a:schemeClr val="tx1"/>
                </a:solidFill>
                <a:effectLst/>
                <a:latin typeface="Nunito Sans" pitchFamily="2" charset="77"/>
                <a:ea typeface="+mn-ea"/>
                <a:cs typeface="+mn-cs"/>
              </a:rPr>
            </a:br>
            <a:r>
              <a:rPr lang="ru-RU" sz="1200" b="1" i="0" kern="1200" dirty="0">
                <a:solidFill>
                  <a:schemeClr val="tx1"/>
                </a:solidFill>
                <a:effectLst/>
                <a:latin typeface="Nunito Sans" pitchFamily="2" charset="77"/>
                <a:ea typeface="+mn-ea"/>
                <a:cs typeface="+mn-cs"/>
              </a:rPr>
              <a:t>ЛИЦЕНЗИЯ: Этот код выпущен под лицензией </a:t>
            </a:r>
            <a:r>
              <a:rPr lang="en-US" sz="1200" b="1" i="0" kern="1200" dirty="0">
                <a:solidFill>
                  <a:schemeClr val="tx1"/>
                </a:solidFill>
                <a:effectLst/>
                <a:latin typeface="Nunito Sans" pitchFamily="2" charset="77"/>
                <a:ea typeface="+mn-ea"/>
                <a:cs typeface="+mn-cs"/>
              </a:rPr>
              <a:t>MIT</a:t>
            </a:r>
            <a:r>
              <a:rPr lang="ru-RU" sz="1200" b="1" i="0" kern="1200" dirty="0">
                <a:solidFill>
                  <a:schemeClr val="tx1"/>
                </a:solidFill>
                <a:effectLst/>
                <a:latin typeface="Nunito Sans" pitchFamily="2" charset="77"/>
                <a:ea typeface="+mn-ea"/>
                <a:cs typeface="+mn-cs"/>
              </a:rPr>
              <a:t> (</a:t>
            </a:r>
            <a:br>
              <a:rPr lang="ru-RU"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http</a:t>
            </a:r>
            <a:r>
              <a:rPr lang="ru-RU" sz="1200" b="1" i="0" kern="1200" dirty="0">
                <a:solidFill>
                  <a:schemeClr val="tx1"/>
                </a:solidFill>
                <a:effectLst/>
                <a:latin typeface="Nunito Sans" pitchFamily="2" charset="77"/>
                <a:ea typeface="+mn-ea"/>
                <a:cs typeface="+mn-cs"/>
              </a:rPr>
              <a:t>://</a:t>
            </a:r>
            <a:r>
              <a:rPr lang="en-US" sz="1200" b="1" i="0" kern="1200" dirty="0">
                <a:solidFill>
                  <a:schemeClr val="tx1"/>
                </a:solidFill>
                <a:effectLst/>
                <a:latin typeface="Nunito Sans" pitchFamily="2" charset="77"/>
                <a:ea typeface="+mn-ea"/>
                <a:cs typeface="+mn-cs"/>
              </a:rPr>
              <a:t>opensource</a:t>
            </a:r>
            <a:r>
              <a:rPr lang="ru-RU" sz="1200" b="1" i="0" kern="1200" dirty="0">
                <a:solidFill>
                  <a:schemeClr val="tx1"/>
                </a:solidFill>
                <a:effectLst/>
                <a:latin typeface="Nunito Sans" pitchFamily="2" charset="77"/>
                <a:ea typeface="+mn-ea"/>
                <a:cs typeface="+mn-cs"/>
              </a:rPr>
              <a:t>.</a:t>
            </a:r>
            <a:r>
              <a:rPr lang="en-US" sz="1200" b="1" i="0" kern="1200" dirty="0">
                <a:solidFill>
                  <a:schemeClr val="tx1"/>
                </a:solidFill>
                <a:effectLst/>
                <a:latin typeface="Nunito Sans" pitchFamily="2" charset="77"/>
                <a:ea typeface="+mn-ea"/>
                <a:cs typeface="+mn-cs"/>
              </a:rPr>
              <a:t>org</a:t>
            </a:r>
            <a:r>
              <a:rPr lang="ru-RU" sz="1200" b="1" i="0" kern="1200" dirty="0">
                <a:solidFill>
                  <a:schemeClr val="tx1"/>
                </a:solidFill>
                <a:effectLst/>
                <a:latin typeface="Nunito Sans" pitchFamily="2" charset="77"/>
                <a:ea typeface="+mn-ea"/>
                <a:cs typeface="+mn-cs"/>
              </a:rPr>
              <a:t>/</a:t>
            </a:r>
            <a:r>
              <a:rPr lang="en-US" sz="1200" b="1" i="0" kern="1200" dirty="0">
                <a:solidFill>
                  <a:schemeClr val="tx1"/>
                </a:solidFill>
                <a:effectLst/>
                <a:latin typeface="Nunito Sans" pitchFamily="2" charset="77"/>
                <a:ea typeface="+mn-ea"/>
                <a:cs typeface="+mn-cs"/>
              </a:rPr>
              <a:t>licenses</a:t>
            </a:r>
            <a:r>
              <a:rPr lang="ru-RU" sz="1200" b="1" i="0" kern="1200" dirty="0">
                <a:solidFill>
                  <a:schemeClr val="tx1"/>
                </a:solidFill>
                <a:effectLst/>
                <a:latin typeface="Nunito Sans" pitchFamily="2" charset="77"/>
                <a:ea typeface="+mn-ea"/>
                <a:cs typeface="+mn-cs"/>
              </a:rPr>
              <a:t>/</a:t>
            </a:r>
            <a:r>
              <a:rPr lang="en-US" sz="1200" b="1" i="0" kern="1200" dirty="0">
                <a:solidFill>
                  <a:schemeClr val="tx1"/>
                </a:solidFill>
                <a:effectLst/>
                <a:latin typeface="Nunito Sans" pitchFamily="2" charset="77"/>
                <a:ea typeface="+mn-ea"/>
                <a:cs typeface="+mn-cs"/>
              </a:rPr>
              <a:t>MIT</a:t>
            </a:r>
            <a:r>
              <a:rPr lang="ru-RU" sz="1200" b="1" i="0" kern="1200" dirty="0">
                <a:solidFill>
                  <a:schemeClr val="tx1"/>
                </a:solidFill>
                <a:effectLst/>
                <a:latin typeface="Nunito Sans" pitchFamily="2" charset="77"/>
                <a:ea typeface="+mn-ea"/>
                <a:cs typeface="+mn-cs"/>
              </a:rPr>
              <a:t>).</a:t>
            </a:r>
            <a:endParaRPr lang="ru-RU" sz="1200" b="0" i="0" kern="1200" dirty="0">
              <a:solidFill>
                <a:schemeClr val="tx1"/>
              </a:solidFill>
              <a:effectLst/>
              <a:latin typeface="Nunito Sans" pitchFamily="2" charset="77"/>
              <a:ea typeface="+mn-ea"/>
              <a:cs typeface="+mn-cs"/>
            </a:endParaRPr>
          </a:p>
          <a:p>
            <a:pPr indent="457200">
              <a:spcAft>
                <a:spcPts val="0"/>
              </a:spcAft>
            </a:pPr>
            <a:r>
              <a:rPr lang="en-US" sz="1200" b="1" i="0" kern="1200" dirty="0">
                <a:solidFill>
                  <a:schemeClr val="tx1"/>
                </a:solidFill>
                <a:effectLst/>
                <a:latin typeface="Nunito Sans" pitchFamily="2" charset="77"/>
                <a:ea typeface="+mn-ea"/>
                <a:cs typeface="+mn-cs"/>
              </a:rPr>
              <a:t>******************************************************************************/</a:t>
            </a:r>
            <a:endParaRPr lang="ru-RU" sz="1200" b="0" i="0" kern="1200" dirty="0">
              <a:solidFill>
                <a:schemeClr val="tx1"/>
              </a:solidFill>
              <a:effectLst/>
              <a:latin typeface="Nunito Sans" pitchFamily="2" charset="77"/>
              <a:ea typeface="+mn-ea"/>
              <a:cs typeface="+mn-cs"/>
            </a:endParaRPr>
          </a:p>
          <a:p>
            <a:pPr indent="457200">
              <a:spcAft>
                <a:spcPts val="0"/>
              </a:spcAft>
            </a:pPr>
            <a:r>
              <a:rPr lang="en-US" sz="1200" b="1" i="0" kern="1200" dirty="0">
                <a:solidFill>
                  <a:schemeClr val="tx1"/>
                </a:solidFill>
                <a:effectLst/>
                <a:latin typeface="Nunito Sans" pitchFamily="2" charset="77"/>
                <a:ea typeface="+mn-ea"/>
                <a:cs typeface="+mn-cs"/>
              </a:rPr>
              <a:t>#include &lt;metal/i2c.h&gt; </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#include &lt;</a:t>
            </a:r>
            <a:r>
              <a:rPr lang="en-US" sz="1200" b="1" i="0" kern="1200" dirty="0" err="1">
                <a:solidFill>
                  <a:schemeClr val="tx1"/>
                </a:solidFill>
                <a:effectLst/>
                <a:latin typeface="Nunito Sans" pitchFamily="2" charset="77"/>
                <a:ea typeface="+mn-ea"/>
                <a:cs typeface="+mn-cs"/>
              </a:rPr>
              <a:t>stdint.h</a:t>
            </a:r>
            <a:r>
              <a:rPr lang="en-US" sz="1200" b="1" i="0" kern="1200" dirty="0">
                <a:solidFill>
                  <a:schemeClr val="tx1"/>
                </a:solidFill>
                <a:effectLst/>
                <a:latin typeface="Nunito Sans" pitchFamily="2" charset="77"/>
                <a:ea typeface="+mn-ea"/>
                <a:cs typeface="+mn-cs"/>
              </a:rPr>
              <a:t>&gt; </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#include &lt;</a:t>
            </a:r>
            <a:r>
              <a:rPr lang="en-US" sz="1200" b="1" i="0" kern="1200" dirty="0" err="1">
                <a:solidFill>
                  <a:schemeClr val="tx1"/>
                </a:solidFill>
                <a:effectLst/>
                <a:latin typeface="Nunito Sans" pitchFamily="2" charset="77"/>
                <a:ea typeface="+mn-ea"/>
                <a:cs typeface="+mn-cs"/>
              </a:rPr>
              <a:t>stdio.h</a:t>
            </a:r>
            <a:r>
              <a:rPr lang="en-US" sz="1200" b="1" i="0" kern="1200" dirty="0">
                <a:solidFill>
                  <a:schemeClr val="tx1"/>
                </a:solidFill>
                <a:effectLst/>
                <a:latin typeface="Nunito Sans" pitchFamily="2" charset="77"/>
                <a:ea typeface="+mn-ea"/>
                <a:cs typeface="+mn-cs"/>
              </a:rPr>
              <a:t>&gt; </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#include &lt;</a:t>
            </a:r>
            <a:r>
              <a:rPr lang="en-US" sz="1200" b="1" i="0" kern="1200" dirty="0" err="1">
                <a:solidFill>
                  <a:schemeClr val="tx1"/>
                </a:solidFill>
                <a:effectLst/>
                <a:latin typeface="Nunito Sans" pitchFamily="2" charset="77"/>
                <a:ea typeface="+mn-ea"/>
                <a:cs typeface="+mn-cs"/>
              </a:rPr>
              <a:t>string.h</a:t>
            </a:r>
            <a:r>
              <a:rPr lang="en-US" sz="1200" b="1" i="0" kern="1200" dirty="0">
                <a:solidFill>
                  <a:schemeClr val="tx1"/>
                </a:solidFill>
                <a:effectLst/>
                <a:latin typeface="Nunito Sans" pitchFamily="2" charset="77"/>
                <a:ea typeface="+mn-ea"/>
                <a:cs typeface="+mn-cs"/>
              </a:rPr>
              <a:t>&gt;</a:t>
            </a:r>
            <a:endParaRPr lang="ru-RU" sz="1200" b="0" i="0" kern="1200" dirty="0">
              <a:solidFill>
                <a:schemeClr val="tx1"/>
              </a:solidFill>
              <a:effectLst/>
              <a:latin typeface="Nunito Sans" pitchFamily="2" charset="77"/>
              <a:ea typeface="+mn-ea"/>
              <a:cs typeface="+mn-cs"/>
            </a:endParaRPr>
          </a:p>
          <a:p>
            <a:pPr indent="457200">
              <a:spcAft>
                <a:spcPts val="0"/>
              </a:spcAft>
            </a:pPr>
            <a:r>
              <a:rPr lang="en-US" sz="1200" b="1" i="0" kern="1200" dirty="0">
                <a:solidFill>
                  <a:schemeClr val="tx1"/>
                </a:solidFill>
                <a:effectLst/>
                <a:latin typeface="Nunito Sans" pitchFamily="2" charset="77"/>
                <a:ea typeface="+mn-ea"/>
                <a:cs typeface="+mn-cs"/>
              </a:rPr>
              <a:t>// ЖК-</a:t>
            </a:r>
            <a:r>
              <a:rPr lang="en-US" sz="1200" b="1" i="0" kern="1200" dirty="0" err="1">
                <a:solidFill>
                  <a:schemeClr val="tx1"/>
                </a:solidFill>
                <a:effectLst/>
                <a:latin typeface="Nunito Sans" pitchFamily="2" charset="77"/>
                <a:ea typeface="+mn-ea"/>
                <a:cs typeface="+mn-cs"/>
              </a:rPr>
              <a:t>экран</a:t>
            </a:r>
            <a:r>
              <a:rPr lang="en-US" sz="1200" b="1" i="0" kern="1200" dirty="0">
                <a:solidFill>
                  <a:schemeClr val="tx1"/>
                </a:solidFill>
                <a:effectLst/>
                <a:latin typeface="Nunito Sans" pitchFamily="2" charset="77"/>
                <a:ea typeface="+mn-ea"/>
                <a:cs typeface="+mn-cs"/>
              </a:rPr>
              <a:t> </a:t>
            </a:r>
            <a:r>
              <a:rPr lang="en-US" sz="1200" b="1" i="0" kern="1200" dirty="0" err="1">
                <a:solidFill>
                  <a:schemeClr val="tx1"/>
                </a:solidFill>
                <a:effectLst/>
                <a:latin typeface="Nunito Sans" pitchFamily="2" charset="77"/>
                <a:ea typeface="+mn-ea"/>
                <a:cs typeface="+mn-cs"/>
              </a:rPr>
              <a:t>подключен</a:t>
            </a:r>
            <a:r>
              <a:rPr lang="en-US" sz="1200" b="1" i="0" kern="1200" dirty="0">
                <a:solidFill>
                  <a:schemeClr val="tx1"/>
                </a:solidFill>
                <a:effectLst/>
                <a:latin typeface="Nunito Sans" pitchFamily="2" charset="77"/>
                <a:ea typeface="+mn-ea"/>
                <a:cs typeface="+mn-cs"/>
              </a:rPr>
              <a:t> к </a:t>
            </a:r>
            <a:r>
              <a:rPr lang="en-US" sz="1200" b="1" i="0" kern="1200" dirty="0" err="1">
                <a:solidFill>
                  <a:schemeClr val="tx1"/>
                </a:solidFill>
                <a:effectLst/>
                <a:latin typeface="Nunito Sans" pitchFamily="2" charset="77"/>
                <a:ea typeface="+mn-ea"/>
                <a:cs typeface="+mn-cs"/>
              </a:rPr>
              <a:t>шине</a:t>
            </a:r>
            <a:r>
              <a:rPr lang="en-US" sz="1200" b="1" i="0" kern="1200" dirty="0">
                <a:solidFill>
                  <a:schemeClr val="tx1"/>
                </a:solidFill>
                <a:effectLst/>
                <a:latin typeface="Nunito Sans" pitchFamily="2" charset="77"/>
                <a:ea typeface="+mn-ea"/>
                <a:cs typeface="+mn-cs"/>
              </a:rPr>
              <a:t> I2C0 </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#define LCD_ADDR 0x72 </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#define ACCEL_ADDR 0x6B </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#define I2C_BAUDRATE 9600 </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#define I2C_MASTER 1</a:t>
            </a:r>
            <a:endParaRPr lang="ru-RU" sz="1200" b="0" i="0" kern="1200" dirty="0">
              <a:solidFill>
                <a:schemeClr val="tx1"/>
              </a:solidFill>
              <a:effectLst/>
              <a:latin typeface="Nunito Sans" pitchFamily="2" charset="77"/>
              <a:ea typeface="+mn-ea"/>
              <a:cs typeface="+mn-cs"/>
            </a:endParaRPr>
          </a:p>
          <a:p>
            <a:pPr indent="457200">
              <a:spcAft>
                <a:spcPts val="0"/>
              </a:spcAft>
            </a:pPr>
            <a:r>
              <a:rPr lang="en-US" sz="1200" b="1" i="0" kern="1200" dirty="0">
                <a:solidFill>
                  <a:schemeClr val="tx1"/>
                </a:solidFill>
                <a:effectLst/>
                <a:latin typeface="Nunito Sans" pitchFamily="2" charset="77"/>
                <a:ea typeface="+mn-ea"/>
                <a:cs typeface="+mn-cs"/>
              </a:rPr>
              <a:t>// </a:t>
            </a:r>
            <a:r>
              <a:rPr lang="en-US" sz="1200" b="1" i="0" kern="1200" dirty="0" err="1">
                <a:solidFill>
                  <a:schemeClr val="tx1"/>
                </a:solidFill>
                <a:effectLst/>
                <a:latin typeface="Nunito Sans" pitchFamily="2" charset="77"/>
                <a:ea typeface="+mn-ea"/>
                <a:cs typeface="+mn-cs"/>
              </a:rPr>
              <a:t>Функции</a:t>
            </a:r>
            <a:r>
              <a:rPr lang="en-US" sz="1200" b="1" i="0" kern="1200" dirty="0">
                <a:solidFill>
                  <a:schemeClr val="tx1"/>
                </a:solidFill>
                <a:effectLst/>
                <a:latin typeface="Nunito Sans" pitchFamily="2" charset="77"/>
                <a:ea typeface="+mn-ea"/>
                <a:cs typeface="+mn-cs"/>
              </a:rPr>
              <a:t> ЖК-</a:t>
            </a:r>
            <a:r>
              <a:rPr lang="en-US" sz="1200" b="1" i="0" kern="1200" dirty="0" err="1">
                <a:solidFill>
                  <a:schemeClr val="tx1"/>
                </a:solidFill>
                <a:effectLst/>
                <a:latin typeface="Nunito Sans" pitchFamily="2" charset="77"/>
                <a:ea typeface="+mn-ea"/>
                <a:cs typeface="+mn-cs"/>
              </a:rPr>
              <a:t>дисплея</a:t>
            </a:r>
            <a:r>
              <a:rPr lang="en-US" sz="1200" b="1" i="0" kern="1200" dirty="0">
                <a:solidFill>
                  <a:schemeClr val="tx1"/>
                </a:solidFill>
                <a:effectLst/>
                <a:latin typeface="Nunito Sans" pitchFamily="2" charset="77"/>
                <a:ea typeface="+mn-ea"/>
                <a:cs typeface="+mn-cs"/>
              </a:rPr>
              <a:t> </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void </a:t>
            </a:r>
            <a:r>
              <a:rPr lang="en-US" sz="1200" b="1" i="0" kern="1200" dirty="0" err="1">
                <a:solidFill>
                  <a:schemeClr val="tx1"/>
                </a:solidFill>
                <a:effectLst/>
                <a:latin typeface="Nunito Sans" pitchFamily="2" charset="77"/>
                <a:ea typeface="+mn-ea"/>
                <a:cs typeface="+mn-cs"/>
              </a:rPr>
              <a:t>LCD_clear</a:t>
            </a:r>
            <a:r>
              <a:rPr lang="en-US" sz="1200" b="1" i="0" kern="1200" dirty="0">
                <a:solidFill>
                  <a:schemeClr val="tx1"/>
                </a:solidFill>
                <a:effectLst/>
                <a:latin typeface="Nunito Sans" pitchFamily="2" charset="77"/>
                <a:ea typeface="+mn-ea"/>
                <a:cs typeface="+mn-cs"/>
              </a:rPr>
              <a:t>(struct metal_i2c *i2c){ </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unsigned char </a:t>
            </a:r>
            <a:r>
              <a:rPr lang="en-US" sz="1200" b="1" i="0" kern="1200" dirty="0" err="1">
                <a:solidFill>
                  <a:schemeClr val="tx1"/>
                </a:solidFill>
                <a:effectLst/>
                <a:latin typeface="Nunito Sans" pitchFamily="2" charset="77"/>
                <a:ea typeface="+mn-ea"/>
                <a:cs typeface="+mn-cs"/>
              </a:rPr>
              <a:t>buf</a:t>
            </a:r>
            <a:r>
              <a:rPr lang="en-US" sz="1200" b="1" i="0" kern="1200" dirty="0">
                <a:solidFill>
                  <a:schemeClr val="tx1"/>
                </a:solidFill>
                <a:effectLst/>
                <a:latin typeface="Nunito Sans" pitchFamily="2" charset="77"/>
                <a:ea typeface="+mn-ea"/>
                <a:cs typeface="+mn-cs"/>
              </a:rPr>
              <a:t>[3] = "|-"; </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metal_i2c_write(i2c, LCD_ADDR, 2, </a:t>
            </a:r>
            <a:r>
              <a:rPr lang="en-US" sz="1200" b="1" i="0" kern="1200" dirty="0" err="1">
                <a:solidFill>
                  <a:schemeClr val="tx1"/>
                </a:solidFill>
                <a:effectLst/>
                <a:latin typeface="Nunito Sans" pitchFamily="2" charset="77"/>
                <a:ea typeface="+mn-ea"/>
                <a:cs typeface="+mn-cs"/>
              </a:rPr>
              <a:t>buf</a:t>
            </a:r>
            <a:r>
              <a:rPr lang="en-US" sz="1200" b="1" i="0" kern="1200" dirty="0">
                <a:solidFill>
                  <a:schemeClr val="tx1"/>
                </a:solidFill>
                <a:effectLst/>
                <a:latin typeface="Nunito Sans" pitchFamily="2" charset="77"/>
                <a:ea typeface="+mn-ea"/>
                <a:cs typeface="+mn-cs"/>
              </a:rPr>
              <a:t>, 1); </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a:t>
            </a:r>
            <a:endParaRPr lang="ru-RU" sz="1200" b="0" i="0" kern="1200" dirty="0">
              <a:solidFill>
                <a:schemeClr val="tx1"/>
              </a:solidFill>
              <a:effectLst/>
              <a:latin typeface="Nunito Sans" pitchFamily="2" charset="77"/>
              <a:ea typeface="+mn-ea"/>
              <a:cs typeface="+mn-cs"/>
            </a:endParaRPr>
          </a:p>
          <a:p>
            <a:pPr indent="457200">
              <a:spcAft>
                <a:spcPts val="0"/>
              </a:spcAft>
            </a:pPr>
            <a:r>
              <a:rPr lang="en-US" sz="1200" b="1" i="0" kern="1200" dirty="0">
                <a:solidFill>
                  <a:schemeClr val="tx1"/>
                </a:solidFill>
                <a:effectLst/>
                <a:latin typeface="Nunito Sans" pitchFamily="2" charset="77"/>
                <a:ea typeface="+mn-ea"/>
                <a:cs typeface="+mn-cs"/>
              </a:rPr>
              <a:t>void </a:t>
            </a:r>
            <a:r>
              <a:rPr lang="en-US" sz="1200" b="1" i="0" kern="1200" dirty="0" err="1">
                <a:solidFill>
                  <a:schemeClr val="tx1"/>
                </a:solidFill>
                <a:effectLst/>
                <a:latin typeface="Nunito Sans" pitchFamily="2" charset="77"/>
                <a:ea typeface="+mn-ea"/>
                <a:cs typeface="+mn-cs"/>
              </a:rPr>
              <a:t>LCD_gotoxy</a:t>
            </a:r>
            <a:r>
              <a:rPr lang="en-US" sz="1200" b="1" i="0" kern="1200" dirty="0">
                <a:solidFill>
                  <a:schemeClr val="tx1"/>
                </a:solidFill>
                <a:effectLst/>
                <a:latin typeface="Nunito Sans" pitchFamily="2" charset="77"/>
                <a:ea typeface="+mn-ea"/>
                <a:cs typeface="+mn-cs"/>
              </a:rPr>
              <a:t>(struct metal_i2c *i2c, uint32_t x, uint32_t y){ </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unsigned char </a:t>
            </a:r>
            <a:r>
              <a:rPr lang="en-US" sz="1200" b="1" i="0" kern="1200" dirty="0" err="1">
                <a:solidFill>
                  <a:schemeClr val="tx1"/>
                </a:solidFill>
                <a:effectLst/>
                <a:latin typeface="Nunito Sans" pitchFamily="2" charset="77"/>
                <a:ea typeface="+mn-ea"/>
                <a:cs typeface="+mn-cs"/>
              </a:rPr>
              <a:t>buf</a:t>
            </a:r>
            <a:r>
              <a:rPr lang="en-US" sz="1200" b="1" i="0" kern="1200" dirty="0">
                <a:solidFill>
                  <a:schemeClr val="tx1"/>
                </a:solidFill>
                <a:effectLst/>
                <a:latin typeface="Nunito Sans" pitchFamily="2" charset="77"/>
                <a:ea typeface="+mn-ea"/>
                <a:cs typeface="+mn-cs"/>
              </a:rPr>
              <a:t>[2]; </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x = 0x0f; // </a:t>
            </a:r>
            <a:r>
              <a:rPr lang="en-US" sz="1200" b="1" i="0" kern="1200" dirty="0" err="1">
                <a:solidFill>
                  <a:schemeClr val="tx1"/>
                </a:solidFill>
                <a:effectLst/>
                <a:latin typeface="Nunito Sans" pitchFamily="2" charset="77"/>
                <a:ea typeface="+mn-ea"/>
                <a:cs typeface="+mn-cs"/>
              </a:rPr>
              <a:t>Ограничение</a:t>
            </a:r>
            <a:r>
              <a:rPr lang="en-US" sz="1200" b="1" i="0" kern="1200" dirty="0">
                <a:solidFill>
                  <a:schemeClr val="tx1"/>
                </a:solidFill>
                <a:effectLst/>
                <a:latin typeface="Nunito Sans" pitchFamily="2" charset="77"/>
                <a:ea typeface="+mn-ea"/>
                <a:cs typeface="+mn-cs"/>
              </a:rPr>
              <a:t> x </a:t>
            </a:r>
            <a:r>
              <a:rPr lang="en-US" sz="1200" b="1" i="0" kern="1200" dirty="0" err="1">
                <a:solidFill>
                  <a:schemeClr val="tx1"/>
                </a:solidFill>
                <a:effectLst/>
                <a:latin typeface="Nunito Sans" pitchFamily="2" charset="77"/>
                <a:ea typeface="+mn-ea"/>
                <a:cs typeface="+mn-cs"/>
              </a:rPr>
              <a:t>от</a:t>
            </a:r>
            <a:r>
              <a:rPr lang="en-US" sz="1200" b="1" i="0" kern="1200" dirty="0">
                <a:solidFill>
                  <a:schemeClr val="tx1"/>
                </a:solidFill>
                <a:effectLst/>
                <a:latin typeface="Nunito Sans" pitchFamily="2" charset="77"/>
                <a:ea typeface="+mn-ea"/>
                <a:cs typeface="+mn-cs"/>
              </a:rPr>
              <a:t> 0 </a:t>
            </a:r>
            <a:r>
              <a:rPr lang="en-US" sz="1200" b="1" i="0" kern="1200" dirty="0" err="1">
                <a:solidFill>
                  <a:schemeClr val="tx1"/>
                </a:solidFill>
                <a:effectLst/>
                <a:latin typeface="Nunito Sans" pitchFamily="2" charset="77"/>
                <a:ea typeface="+mn-ea"/>
                <a:cs typeface="+mn-cs"/>
              </a:rPr>
              <a:t>до</a:t>
            </a:r>
            <a:r>
              <a:rPr lang="en-US" sz="1200" b="1" i="0" kern="1200" dirty="0">
                <a:solidFill>
                  <a:schemeClr val="tx1"/>
                </a:solidFill>
                <a:effectLst/>
                <a:latin typeface="Nunito Sans" pitchFamily="2" charset="77"/>
                <a:ea typeface="+mn-ea"/>
                <a:cs typeface="+mn-cs"/>
              </a:rPr>
              <a:t> 15 </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y = 0x01; // </a:t>
            </a:r>
            <a:r>
              <a:rPr lang="en-US" sz="1200" b="1" i="0" kern="1200" dirty="0" err="1">
                <a:solidFill>
                  <a:schemeClr val="tx1"/>
                </a:solidFill>
                <a:effectLst/>
                <a:latin typeface="Nunito Sans" pitchFamily="2" charset="77"/>
                <a:ea typeface="+mn-ea"/>
                <a:cs typeface="+mn-cs"/>
              </a:rPr>
              <a:t>Ограничение</a:t>
            </a:r>
            <a:r>
              <a:rPr lang="en-US" sz="1200" b="1" i="0" kern="1200" dirty="0">
                <a:solidFill>
                  <a:schemeClr val="tx1"/>
                </a:solidFill>
                <a:effectLst/>
                <a:latin typeface="Nunito Sans" pitchFamily="2" charset="77"/>
                <a:ea typeface="+mn-ea"/>
                <a:cs typeface="+mn-cs"/>
              </a:rPr>
              <a:t> y </a:t>
            </a:r>
            <a:r>
              <a:rPr lang="en-US" sz="1200" b="1" i="0" kern="1200" dirty="0" err="1">
                <a:solidFill>
                  <a:schemeClr val="tx1"/>
                </a:solidFill>
                <a:effectLst/>
                <a:latin typeface="Nunito Sans" pitchFamily="2" charset="77"/>
                <a:ea typeface="+mn-ea"/>
                <a:cs typeface="+mn-cs"/>
              </a:rPr>
              <a:t>от</a:t>
            </a:r>
            <a:r>
              <a:rPr lang="en-US" sz="1200" b="1" i="0" kern="1200" dirty="0">
                <a:solidFill>
                  <a:schemeClr val="tx1"/>
                </a:solidFill>
                <a:effectLst/>
                <a:latin typeface="Nunito Sans" pitchFamily="2" charset="77"/>
                <a:ea typeface="+mn-ea"/>
                <a:cs typeface="+mn-cs"/>
              </a:rPr>
              <a:t> 0 </a:t>
            </a:r>
            <a:r>
              <a:rPr lang="en-US" sz="1200" b="1" i="0" kern="1200" dirty="0" err="1">
                <a:solidFill>
                  <a:schemeClr val="tx1"/>
                </a:solidFill>
                <a:effectLst/>
                <a:latin typeface="Nunito Sans" pitchFamily="2" charset="77"/>
                <a:ea typeface="+mn-ea"/>
                <a:cs typeface="+mn-cs"/>
              </a:rPr>
              <a:t>до</a:t>
            </a:r>
            <a:r>
              <a:rPr lang="en-US" sz="1200" b="1" i="0" kern="1200" dirty="0">
                <a:solidFill>
                  <a:schemeClr val="tx1"/>
                </a:solidFill>
                <a:effectLst/>
                <a:latin typeface="Nunito Sans" pitchFamily="2" charset="77"/>
                <a:ea typeface="+mn-ea"/>
                <a:cs typeface="+mn-cs"/>
              </a:rPr>
              <a:t> 1</a:t>
            </a:r>
            <a:endParaRPr lang="ru-RU" sz="1200" b="0" i="0" kern="1200" dirty="0">
              <a:solidFill>
                <a:schemeClr val="tx1"/>
              </a:solidFill>
              <a:effectLst/>
              <a:latin typeface="Nunito Sans" pitchFamily="2" charset="77"/>
              <a:ea typeface="+mn-ea"/>
              <a:cs typeface="+mn-cs"/>
            </a:endParaRPr>
          </a:p>
          <a:p>
            <a:pPr indent="457200">
              <a:spcAft>
                <a:spcPts val="0"/>
              </a:spcAft>
            </a:pPr>
            <a:r>
              <a:rPr lang="en-US" sz="1200" b="1" i="0" kern="1200" dirty="0">
                <a:solidFill>
                  <a:schemeClr val="tx1"/>
                </a:solidFill>
                <a:effectLst/>
                <a:latin typeface="Nunito Sans" pitchFamily="2" charset="77"/>
                <a:ea typeface="+mn-ea"/>
                <a:cs typeface="+mn-cs"/>
              </a:rPr>
              <a:t>  </a:t>
            </a:r>
            <a:r>
              <a:rPr lang="en-US" sz="1200" b="1" i="0" kern="1200" dirty="0" err="1">
                <a:solidFill>
                  <a:schemeClr val="tx1"/>
                </a:solidFill>
                <a:effectLst/>
                <a:latin typeface="Nunito Sans" pitchFamily="2" charset="77"/>
                <a:ea typeface="+mn-ea"/>
                <a:cs typeface="+mn-cs"/>
              </a:rPr>
              <a:t>buf</a:t>
            </a:r>
            <a:r>
              <a:rPr lang="en-US" sz="1200" b="1" i="0" kern="1200" dirty="0">
                <a:solidFill>
                  <a:schemeClr val="tx1"/>
                </a:solidFill>
                <a:effectLst/>
                <a:latin typeface="Nunito Sans" pitchFamily="2" charset="77"/>
                <a:ea typeface="+mn-ea"/>
                <a:cs typeface="+mn-cs"/>
              </a:rPr>
              <a:t>[0] = 254; </a:t>
            </a:r>
            <a:r>
              <a:rPr lang="en-US" sz="1200" b="1" i="0" kern="1200" dirty="0" err="1">
                <a:solidFill>
                  <a:schemeClr val="tx1"/>
                </a:solidFill>
                <a:effectLst/>
                <a:latin typeface="Nunito Sans" pitchFamily="2" charset="77"/>
                <a:ea typeface="+mn-ea"/>
                <a:cs typeface="+mn-cs"/>
              </a:rPr>
              <a:t>buf</a:t>
            </a:r>
            <a:r>
              <a:rPr lang="en-US" sz="1200" b="1" i="0" kern="1200" dirty="0">
                <a:solidFill>
                  <a:schemeClr val="tx1"/>
                </a:solidFill>
                <a:effectLst/>
                <a:latin typeface="Nunito Sans" pitchFamily="2" charset="77"/>
                <a:ea typeface="+mn-ea"/>
                <a:cs typeface="+mn-cs"/>
              </a:rPr>
              <a:t>[1] = 128 + x + y*64; </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metal_i2c_write(i2c, LCD_ADDR, 2, </a:t>
            </a:r>
            <a:r>
              <a:rPr lang="en-US" sz="1200" b="1" i="0" kern="1200" dirty="0" err="1">
                <a:solidFill>
                  <a:schemeClr val="tx1"/>
                </a:solidFill>
                <a:effectLst/>
                <a:latin typeface="Nunito Sans" pitchFamily="2" charset="77"/>
                <a:ea typeface="+mn-ea"/>
                <a:cs typeface="+mn-cs"/>
              </a:rPr>
              <a:t>buf</a:t>
            </a:r>
            <a:r>
              <a:rPr lang="en-US" sz="1200" b="1" i="0" kern="1200" dirty="0">
                <a:solidFill>
                  <a:schemeClr val="tx1"/>
                </a:solidFill>
                <a:effectLst/>
                <a:latin typeface="Nunito Sans" pitchFamily="2" charset="77"/>
                <a:ea typeface="+mn-ea"/>
                <a:cs typeface="+mn-cs"/>
              </a:rPr>
              <a:t>, 1); </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a:t>
            </a:r>
            <a:endParaRPr lang="ru-RU" sz="1200" b="0" i="0" kern="1200" dirty="0">
              <a:solidFill>
                <a:schemeClr val="tx1"/>
              </a:solidFill>
              <a:effectLst/>
              <a:latin typeface="Nunito Sans" pitchFamily="2" charset="77"/>
              <a:ea typeface="+mn-ea"/>
              <a:cs typeface="+mn-cs"/>
            </a:endParaRPr>
          </a:p>
          <a:p>
            <a:pPr indent="457200">
              <a:spcAft>
                <a:spcPts val="0"/>
              </a:spcAft>
            </a:pPr>
            <a:r>
              <a:rPr lang="en-US" sz="1200" b="1" i="0" kern="1200" dirty="0">
                <a:solidFill>
                  <a:schemeClr val="tx1"/>
                </a:solidFill>
                <a:effectLst/>
                <a:latin typeface="Nunito Sans" pitchFamily="2" charset="77"/>
                <a:ea typeface="+mn-ea"/>
                <a:cs typeface="+mn-cs"/>
              </a:rPr>
              <a:t>void </a:t>
            </a:r>
            <a:r>
              <a:rPr lang="en-US" sz="1200" b="1" i="0" kern="1200" dirty="0" err="1">
                <a:solidFill>
                  <a:schemeClr val="tx1"/>
                </a:solidFill>
                <a:effectLst/>
                <a:latin typeface="Nunito Sans" pitchFamily="2" charset="77"/>
                <a:ea typeface="+mn-ea"/>
                <a:cs typeface="+mn-cs"/>
              </a:rPr>
              <a:t>LCD_print_str</a:t>
            </a:r>
            <a:r>
              <a:rPr lang="en-US" sz="1200" b="1" i="0" kern="1200" dirty="0">
                <a:solidFill>
                  <a:schemeClr val="tx1"/>
                </a:solidFill>
                <a:effectLst/>
                <a:latin typeface="Nunito Sans" pitchFamily="2" charset="77"/>
                <a:ea typeface="+mn-ea"/>
                <a:cs typeface="+mn-cs"/>
              </a:rPr>
              <a:t>(struct metal_i2c *i2c, unsigned char *str){ </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metal_i2c_write(i2c, LCD_ADDR, </a:t>
            </a:r>
            <a:r>
              <a:rPr lang="en-US" sz="1200" b="1" i="0" kern="1200" dirty="0" err="1">
                <a:solidFill>
                  <a:schemeClr val="tx1"/>
                </a:solidFill>
                <a:effectLst/>
                <a:latin typeface="Nunito Sans" pitchFamily="2" charset="77"/>
                <a:ea typeface="+mn-ea"/>
                <a:cs typeface="+mn-cs"/>
              </a:rPr>
              <a:t>strlen</a:t>
            </a:r>
            <a:r>
              <a:rPr lang="en-US" sz="1200" b="1" i="0" kern="1200" dirty="0">
                <a:solidFill>
                  <a:schemeClr val="tx1"/>
                </a:solidFill>
                <a:effectLst/>
                <a:latin typeface="Nunito Sans" pitchFamily="2" charset="77"/>
                <a:ea typeface="+mn-ea"/>
                <a:cs typeface="+mn-cs"/>
              </a:rPr>
              <a:t>(str), str, 1); </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a:t>
            </a:r>
            <a:endParaRPr lang="ru-RU" sz="1200" b="0" i="0" kern="1200" dirty="0">
              <a:solidFill>
                <a:schemeClr val="tx1"/>
              </a:solidFill>
              <a:effectLst/>
              <a:latin typeface="Nunito Sans" pitchFamily="2" charset="77"/>
              <a:ea typeface="+mn-ea"/>
              <a:cs typeface="+mn-cs"/>
            </a:endParaRPr>
          </a:p>
          <a:p>
            <a:pPr indent="457200">
              <a:spcAft>
                <a:spcPts val="0"/>
              </a:spcAft>
            </a:pPr>
            <a:r>
              <a:rPr lang="en-US" sz="1200" b="1" i="0" kern="1200" dirty="0">
                <a:solidFill>
                  <a:schemeClr val="tx1"/>
                </a:solidFill>
                <a:effectLst/>
                <a:latin typeface="Nunito Sans" pitchFamily="2" charset="77"/>
                <a:ea typeface="+mn-ea"/>
                <a:cs typeface="+mn-cs"/>
              </a:rPr>
              <a:t>// </a:t>
            </a:r>
            <a:r>
              <a:rPr lang="en-US" sz="1200" b="1" i="0" kern="1200" dirty="0" err="1">
                <a:solidFill>
                  <a:schemeClr val="tx1"/>
                </a:solidFill>
                <a:effectLst/>
                <a:latin typeface="Nunito Sans" pitchFamily="2" charset="77"/>
                <a:ea typeface="+mn-ea"/>
                <a:cs typeface="+mn-cs"/>
              </a:rPr>
              <a:t>Быстрая</a:t>
            </a:r>
            <a:r>
              <a:rPr lang="en-US" sz="1200" b="1" i="0" kern="1200" dirty="0">
                <a:solidFill>
                  <a:schemeClr val="tx1"/>
                </a:solidFill>
                <a:effectLst/>
                <a:latin typeface="Nunito Sans" pitchFamily="2" charset="77"/>
                <a:ea typeface="+mn-ea"/>
                <a:cs typeface="+mn-cs"/>
              </a:rPr>
              <a:t> и </a:t>
            </a:r>
            <a:r>
              <a:rPr lang="en-US" sz="1200" b="1" i="0" kern="1200" dirty="0" err="1">
                <a:solidFill>
                  <a:schemeClr val="tx1"/>
                </a:solidFill>
                <a:effectLst/>
                <a:latin typeface="Nunito Sans" pitchFamily="2" charset="77"/>
                <a:ea typeface="+mn-ea"/>
                <a:cs typeface="+mn-cs"/>
              </a:rPr>
              <a:t>грязная</a:t>
            </a:r>
            <a:r>
              <a:rPr lang="en-US" sz="1200" b="1" i="0" kern="1200" dirty="0">
                <a:solidFill>
                  <a:schemeClr val="tx1"/>
                </a:solidFill>
                <a:effectLst/>
                <a:latin typeface="Nunito Sans" pitchFamily="2" charset="77"/>
                <a:ea typeface="+mn-ea"/>
                <a:cs typeface="+mn-cs"/>
              </a:rPr>
              <a:t> </a:t>
            </a:r>
            <a:r>
              <a:rPr lang="en-US" sz="1200" b="1" i="0" kern="1200" dirty="0" err="1">
                <a:solidFill>
                  <a:schemeClr val="tx1"/>
                </a:solidFill>
                <a:effectLst/>
                <a:latin typeface="Nunito Sans" pitchFamily="2" charset="77"/>
                <a:ea typeface="+mn-ea"/>
                <a:cs typeface="+mn-cs"/>
              </a:rPr>
              <a:t>функция</a:t>
            </a:r>
            <a:r>
              <a:rPr lang="en-US" sz="1200" b="1" i="0" kern="1200" dirty="0">
                <a:solidFill>
                  <a:schemeClr val="tx1"/>
                </a:solidFill>
                <a:effectLst/>
                <a:latin typeface="Nunito Sans" pitchFamily="2" charset="77"/>
                <a:ea typeface="+mn-ea"/>
                <a:cs typeface="+mn-cs"/>
              </a:rPr>
              <a:t> </a:t>
            </a:r>
            <a:r>
              <a:rPr lang="en-US" sz="1200" b="1" i="0" kern="1200" dirty="0" err="1">
                <a:solidFill>
                  <a:schemeClr val="tx1"/>
                </a:solidFill>
                <a:effectLst/>
                <a:latin typeface="Nunito Sans" pitchFamily="2" charset="77"/>
                <a:ea typeface="+mn-ea"/>
                <a:cs typeface="+mn-cs"/>
              </a:rPr>
              <a:t>задержки</a:t>
            </a:r>
            <a:r>
              <a:rPr lang="en-US" sz="1200" b="1" i="0" kern="1200" dirty="0">
                <a:solidFill>
                  <a:schemeClr val="tx1"/>
                </a:solidFill>
                <a:effectLst/>
                <a:latin typeface="Nunito Sans" pitchFamily="2" charset="77"/>
                <a:ea typeface="+mn-ea"/>
                <a:cs typeface="+mn-cs"/>
              </a:rPr>
              <a:t> </a:t>
            </a:r>
            <a:r>
              <a:rPr lang="en-US" sz="1200" b="1" i="0" kern="1200" dirty="0" err="1">
                <a:solidFill>
                  <a:schemeClr val="tx1"/>
                </a:solidFill>
                <a:effectLst/>
                <a:latin typeface="Nunito Sans" pitchFamily="2" charset="77"/>
                <a:ea typeface="+mn-ea"/>
                <a:cs typeface="+mn-cs"/>
              </a:rPr>
              <a:t>для</a:t>
            </a:r>
            <a:r>
              <a:rPr lang="en-US" sz="1200" b="1" i="0" kern="1200" dirty="0">
                <a:solidFill>
                  <a:schemeClr val="tx1"/>
                </a:solidFill>
                <a:effectLst/>
                <a:latin typeface="Nunito Sans" pitchFamily="2" charset="77"/>
                <a:ea typeface="+mn-ea"/>
                <a:cs typeface="+mn-cs"/>
              </a:rPr>
              <a:t> </a:t>
            </a:r>
            <a:r>
              <a:rPr lang="en-US" sz="1200" b="1" i="0" kern="1200" dirty="0" err="1">
                <a:solidFill>
                  <a:schemeClr val="tx1"/>
                </a:solidFill>
                <a:effectLst/>
                <a:latin typeface="Nunito Sans" pitchFamily="2" charset="77"/>
                <a:ea typeface="+mn-ea"/>
                <a:cs typeface="+mn-cs"/>
              </a:rPr>
              <a:t>экспериментального</a:t>
            </a:r>
            <a:r>
              <a:rPr lang="en-US" sz="1200" b="1" i="0" kern="1200" dirty="0">
                <a:solidFill>
                  <a:schemeClr val="tx1"/>
                </a:solidFill>
                <a:effectLst/>
                <a:latin typeface="Nunito Sans" pitchFamily="2" charset="77"/>
                <a:ea typeface="+mn-ea"/>
                <a:cs typeface="+mn-cs"/>
              </a:rPr>
              <a:t> </a:t>
            </a:r>
            <a:r>
              <a:rPr lang="en-US" sz="1200" b="1" i="0" kern="1200" dirty="0" err="1">
                <a:solidFill>
                  <a:schemeClr val="tx1"/>
                </a:solidFill>
                <a:effectLst/>
                <a:latin typeface="Nunito Sans" pitchFamily="2" charset="77"/>
                <a:ea typeface="+mn-ea"/>
                <a:cs typeface="+mn-cs"/>
              </a:rPr>
              <a:t>использования</a:t>
            </a:r>
            <a:r>
              <a:rPr lang="en-US" sz="1200" b="1" i="0" kern="1200" dirty="0">
                <a:solidFill>
                  <a:schemeClr val="tx1"/>
                </a:solidFill>
                <a:effectLst/>
                <a:latin typeface="Nunito Sans" pitchFamily="2" charset="77"/>
                <a:ea typeface="+mn-ea"/>
                <a:cs typeface="+mn-cs"/>
              </a:rPr>
              <a:t>.</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void delay(int t){ </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volatile uint32_t x, y; </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x=t; </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while(x--){ </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y=x; </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while(y--); </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 }</a:t>
            </a:r>
            <a:endParaRPr lang="ru-RU" sz="1200" b="0" i="0" kern="1200" dirty="0">
              <a:solidFill>
                <a:schemeClr val="tx1"/>
              </a:solidFill>
              <a:effectLst/>
              <a:latin typeface="Nunito Sans" pitchFamily="2" charset="77"/>
              <a:ea typeface="+mn-ea"/>
              <a:cs typeface="+mn-cs"/>
            </a:endParaRPr>
          </a:p>
          <a:p>
            <a:pPr indent="457200">
              <a:spcAft>
                <a:spcPts val="0"/>
              </a:spcAft>
            </a:pPr>
            <a:r>
              <a:rPr lang="en-US" sz="1200" b="1" i="0" kern="1200" dirty="0">
                <a:solidFill>
                  <a:schemeClr val="tx1"/>
                </a:solidFill>
                <a:effectLst/>
                <a:latin typeface="Nunito Sans" pitchFamily="2" charset="77"/>
                <a:ea typeface="+mn-ea"/>
                <a:cs typeface="+mn-cs"/>
              </a:rPr>
              <a:t>int main(void){ struct metal_i2c *i2c;</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  unsigned char buff[16]; </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unsigned char reg[2], accel[1];</a:t>
            </a:r>
            <a:endParaRPr lang="ru-RU" sz="1200" b="0" i="0" kern="1200" dirty="0">
              <a:solidFill>
                <a:schemeClr val="tx1"/>
              </a:solidFill>
              <a:effectLst/>
              <a:latin typeface="Nunito Sans" pitchFamily="2" charset="77"/>
              <a:ea typeface="+mn-ea"/>
              <a:cs typeface="+mn-cs"/>
            </a:endParaRPr>
          </a:p>
          <a:p>
            <a:pPr indent="457200">
              <a:spcAft>
                <a:spcPts val="0"/>
              </a:spcAft>
            </a:pPr>
            <a:r>
              <a:rPr lang="en-US" sz="1200" b="1" i="0" kern="1200" dirty="0">
                <a:solidFill>
                  <a:schemeClr val="tx1"/>
                </a:solidFill>
                <a:effectLst/>
                <a:latin typeface="Nunito Sans" pitchFamily="2" charset="77"/>
                <a:ea typeface="+mn-ea"/>
                <a:cs typeface="+mn-cs"/>
              </a:rPr>
              <a:t>  i2c = metal_i2c_get_device(0); </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metal_i2c_init(i2c, I2C_BAUDRATE, I2C_MASTER);</a:t>
            </a:r>
            <a:endParaRPr lang="ru-RU" sz="1200" b="0" i="0" kern="1200" dirty="0">
              <a:solidFill>
                <a:schemeClr val="tx1"/>
              </a:solidFill>
              <a:effectLst/>
              <a:latin typeface="Nunito Sans" pitchFamily="2" charset="77"/>
              <a:ea typeface="+mn-ea"/>
              <a:cs typeface="+mn-cs"/>
            </a:endParaRPr>
          </a:p>
          <a:p>
            <a:pPr indent="457200">
              <a:spcAft>
                <a:spcPts val="0"/>
              </a:spcAft>
            </a:pPr>
            <a:r>
              <a:rPr lang="en-US" sz="1200" b="1" i="0" kern="1200" dirty="0">
                <a:solidFill>
                  <a:schemeClr val="tx1"/>
                </a:solidFill>
                <a:effectLst/>
                <a:latin typeface="Nunito Sans" pitchFamily="2" charset="77"/>
                <a:ea typeface="+mn-ea"/>
                <a:cs typeface="+mn-cs"/>
              </a:rPr>
              <a:t>  reg</a:t>
            </a:r>
            <a:r>
              <a:rPr lang="ru-RU" sz="1200" b="1" i="0" kern="1200" dirty="0">
                <a:solidFill>
                  <a:schemeClr val="tx1"/>
                </a:solidFill>
                <a:effectLst/>
                <a:latin typeface="Nunito Sans" pitchFamily="2" charset="77"/>
                <a:ea typeface="+mn-ea"/>
                <a:cs typeface="+mn-cs"/>
              </a:rPr>
              <a:t>[0]=0</a:t>
            </a:r>
            <a:r>
              <a:rPr lang="en-US" sz="1200" b="1" i="0" kern="1200" dirty="0">
                <a:solidFill>
                  <a:schemeClr val="tx1"/>
                </a:solidFill>
                <a:effectLst/>
                <a:latin typeface="Nunito Sans" pitchFamily="2" charset="77"/>
                <a:ea typeface="+mn-ea"/>
                <a:cs typeface="+mn-cs"/>
              </a:rPr>
              <a:t>x</a:t>
            </a:r>
            <a:r>
              <a:rPr lang="ru-RU" sz="1200" b="1" i="0" kern="1200" dirty="0">
                <a:solidFill>
                  <a:schemeClr val="tx1"/>
                </a:solidFill>
                <a:effectLst/>
                <a:latin typeface="Nunito Sans" pitchFamily="2" charset="77"/>
                <a:ea typeface="+mn-ea"/>
                <a:cs typeface="+mn-cs"/>
              </a:rPr>
              <a:t>10; // Адрес 1 регистра управления акселерометром </a:t>
            </a:r>
            <a:r>
              <a:rPr lang="en-US" sz="1200" b="1" i="0" kern="1200" dirty="0">
                <a:solidFill>
                  <a:schemeClr val="tx1"/>
                </a:solidFill>
                <a:effectLst/>
                <a:latin typeface="Nunito Sans" pitchFamily="2" charset="77"/>
                <a:ea typeface="+mn-ea"/>
                <a:cs typeface="+mn-cs"/>
              </a:rPr>
              <a:t>reg</a:t>
            </a:r>
            <a:r>
              <a:rPr lang="ru-RU" sz="1200" b="1" i="0" kern="1200" dirty="0">
                <a:solidFill>
                  <a:schemeClr val="tx1"/>
                </a:solidFill>
                <a:effectLst/>
                <a:latin typeface="Nunito Sans" pitchFamily="2" charset="77"/>
                <a:ea typeface="+mn-ea"/>
                <a:cs typeface="+mn-cs"/>
              </a:rPr>
              <a:t>[1]=0</a:t>
            </a:r>
            <a:r>
              <a:rPr lang="en-US" sz="1200" b="1" i="0" kern="1200" dirty="0">
                <a:solidFill>
                  <a:schemeClr val="tx1"/>
                </a:solidFill>
                <a:effectLst/>
                <a:latin typeface="Nunito Sans" pitchFamily="2" charset="77"/>
                <a:ea typeface="+mn-ea"/>
                <a:cs typeface="+mn-cs"/>
              </a:rPr>
              <a:t>x</a:t>
            </a:r>
            <a:r>
              <a:rPr lang="ru-RU" sz="1200" b="1" i="0" kern="1200" dirty="0">
                <a:solidFill>
                  <a:schemeClr val="tx1"/>
                </a:solidFill>
                <a:effectLst/>
                <a:latin typeface="Nunito Sans" pitchFamily="2" charset="77"/>
                <a:ea typeface="+mn-ea"/>
                <a:cs typeface="+mn-cs"/>
              </a:rPr>
              <a:t>30; // Включение акселерометра на частоте 52 Гц </a:t>
            </a:r>
            <a:br>
              <a:rPr lang="ru-RU"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metal</a:t>
            </a:r>
            <a:r>
              <a:rPr lang="ru-RU" sz="1200" b="1" i="0" kern="1200" dirty="0">
                <a:solidFill>
                  <a:schemeClr val="tx1"/>
                </a:solidFill>
                <a:effectLst/>
                <a:latin typeface="Nunito Sans" pitchFamily="2" charset="77"/>
                <a:ea typeface="+mn-ea"/>
                <a:cs typeface="+mn-cs"/>
              </a:rPr>
              <a:t>_</a:t>
            </a:r>
            <a:r>
              <a:rPr lang="en-US" sz="1200" b="1" i="0" kern="1200" dirty="0" err="1">
                <a:solidFill>
                  <a:schemeClr val="tx1"/>
                </a:solidFill>
                <a:effectLst/>
                <a:latin typeface="Nunito Sans" pitchFamily="2" charset="77"/>
                <a:ea typeface="+mn-ea"/>
                <a:cs typeface="+mn-cs"/>
              </a:rPr>
              <a:t>i</a:t>
            </a:r>
            <a:r>
              <a:rPr lang="ru-RU" sz="1200" b="1" i="0" kern="1200" dirty="0">
                <a:solidFill>
                  <a:schemeClr val="tx1"/>
                </a:solidFill>
                <a:effectLst/>
                <a:latin typeface="Nunito Sans" pitchFamily="2" charset="77"/>
                <a:ea typeface="+mn-ea"/>
                <a:cs typeface="+mn-cs"/>
              </a:rPr>
              <a:t>2</a:t>
            </a:r>
            <a:r>
              <a:rPr lang="en-US" sz="1200" b="1" i="0" kern="1200" dirty="0">
                <a:solidFill>
                  <a:schemeClr val="tx1"/>
                </a:solidFill>
                <a:effectLst/>
                <a:latin typeface="Nunito Sans" pitchFamily="2" charset="77"/>
                <a:ea typeface="+mn-ea"/>
                <a:cs typeface="+mn-cs"/>
              </a:rPr>
              <a:t>c</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write</a:t>
            </a:r>
            <a:r>
              <a:rPr lang="ru-RU" sz="1200" b="1" i="0" kern="1200" dirty="0">
                <a:solidFill>
                  <a:schemeClr val="tx1"/>
                </a:solidFill>
                <a:effectLst/>
                <a:latin typeface="Nunito Sans" pitchFamily="2" charset="77"/>
                <a:ea typeface="+mn-ea"/>
                <a:cs typeface="+mn-cs"/>
              </a:rPr>
              <a:t>(</a:t>
            </a:r>
            <a:r>
              <a:rPr lang="en-US" sz="1200" b="1" i="0" kern="1200" dirty="0" err="1">
                <a:solidFill>
                  <a:schemeClr val="tx1"/>
                </a:solidFill>
                <a:effectLst/>
                <a:latin typeface="Nunito Sans" pitchFamily="2" charset="77"/>
                <a:ea typeface="+mn-ea"/>
                <a:cs typeface="+mn-cs"/>
              </a:rPr>
              <a:t>i</a:t>
            </a:r>
            <a:r>
              <a:rPr lang="ru-RU" sz="1200" b="1" i="0" kern="1200" dirty="0">
                <a:solidFill>
                  <a:schemeClr val="tx1"/>
                </a:solidFill>
                <a:effectLst/>
                <a:latin typeface="Nunito Sans" pitchFamily="2" charset="77"/>
                <a:ea typeface="+mn-ea"/>
                <a:cs typeface="+mn-cs"/>
              </a:rPr>
              <a:t>2</a:t>
            </a:r>
            <a:r>
              <a:rPr lang="en-US" sz="1200" b="1" i="0" kern="1200" dirty="0">
                <a:solidFill>
                  <a:schemeClr val="tx1"/>
                </a:solidFill>
                <a:effectLst/>
                <a:latin typeface="Nunito Sans" pitchFamily="2" charset="77"/>
                <a:ea typeface="+mn-ea"/>
                <a:cs typeface="+mn-cs"/>
              </a:rPr>
              <a:t>c</a:t>
            </a:r>
            <a:r>
              <a:rPr lang="ru-RU" sz="1200" b="1" i="0" kern="1200" dirty="0">
                <a:solidFill>
                  <a:schemeClr val="tx1"/>
                </a:solidFill>
                <a:effectLst/>
                <a:latin typeface="Nunito Sans" pitchFamily="2" charset="77"/>
                <a:ea typeface="+mn-ea"/>
                <a:cs typeface="+mn-cs"/>
              </a:rPr>
              <a:t>, </a:t>
            </a:r>
            <a:r>
              <a:rPr lang="en-US" sz="1200" b="1" i="0" kern="1200" dirty="0">
                <a:solidFill>
                  <a:schemeClr val="tx1"/>
                </a:solidFill>
                <a:effectLst/>
                <a:latin typeface="Nunito Sans" pitchFamily="2" charset="77"/>
                <a:ea typeface="+mn-ea"/>
                <a:cs typeface="+mn-cs"/>
              </a:rPr>
              <a:t>ACCEL</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ADDR</a:t>
            </a:r>
            <a:r>
              <a:rPr lang="ru-RU" sz="1200" b="1" i="0" kern="1200" dirty="0">
                <a:solidFill>
                  <a:schemeClr val="tx1"/>
                </a:solidFill>
                <a:effectLst/>
                <a:latin typeface="Nunito Sans" pitchFamily="2" charset="77"/>
                <a:ea typeface="+mn-ea"/>
                <a:cs typeface="+mn-cs"/>
              </a:rPr>
              <a:t>, 2, </a:t>
            </a:r>
            <a:r>
              <a:rPr lang="en-US" sz="1200" b="1" i="0" kern="1200" dirty="0">
                <a:solidFill>
                  <a:schemeClr val="tx1"/>
                </a:solidFill>
                <a:effectLst/>
                <a:latin typeface="Nunito Sans" pitchFamily="2" charset="77"/>
                <a:ea typeface="+mn-ea"/>
                <a:cs typeface="+mn-cs"/>
              </a:rPr>
              <a:t>reg</a:t>
            </a:r>
            <a:r>
              <a:rPr lang="ru-RU" sz="1200" b="1" i="0" kern="1200" dirty="0">
                <a:solidFill>
                  <a:schemeClr val="tx1"/>
                </a:solidFill>
                <a:effectLst/>
                <a:latin typeface="Nunito Sans" pitchFamily="2" charset="77"/>
                <a:ea typeface="+mn-ea"/>
                <a:cs typeface="+mn-cs"/>
              </a:rPr>
              <a:t>, 1);</a:t>
            </a:r>
            <a:endParaRPr lang="ru-RU" sz="1200" b="0" i="0" kern="1200" dirty="0">
              <a:solidFill>
                <a:schemeClr val="tx1"/>
              </a:solidFill>
              <a:effectLst/>
              <a:latin typeface="Nunito Sans" pitchFamily="2" charset="77"/>
              <a:ea typeface="+mn-ea"/>
              <a:cs typeface="+mn-cs"/>
            </a:endParaRPr>
          </a:p>
          <a:p>
            <a:pPr indent="457200">
              <a:spcAft>
                <a:spcPts val="0"/>
              </a:spcAft>
            </a:pPr>
            <a:r>
              <a:rPr lang="ru-RU" sz="1200" b="1" i="0" kern="1200" dirty="0">
                <a:solidFill>
                  <a:schemeClr val="tx1"/>
                </a:solidFill>
                <a:effectLst/>
                <a:latin typeface="Nunito Sans" pitchFamily="2" charset="77"/>
                <a:ea typeface="+mn-ea"/>
                <a:cs typeface="+mn-cs"/>
              </a:rPr>
              <a:t>  </a:t>
            </a:r>
            <a:r>
              <a:rPr lang="en-US" sz="1200" b="1" i="0" kern="1200" dirty="0" err="1">
                <a:solidFill>
                  <a:schemeClr val="tx1"/>
                </a:solidFill>
                <a:effectLst/>
                <a:latin typeface="Nunito Sans" pitchFamily="2" charset="77"/>
                <a:ea typeface="+mn-ea"/>
                <a:cs typeface="+mn-cs"/>
              </a:rPr>
              <a:t>LCD_clear</a:t>
            </a:r>
            <a:r>
              <a:rPr lang="en-US" sz="1200" b="1" i="0" kern="1200" dirty="0">
                <a:solidFill>
                  <a:schemeClr val="tx1"/>
                </a:solidFill>
                <a:effectLst/>
                <a:latin typeface="Nunito Sans" pitchFamily="2" charset="77"/>
                <a:ea typeface="+mn-ea"/>
                <a:cs typeface="+mn-cs"/>
              </a:rPr>
              <a:t>(i2c);</a:t>
            </a:r>
            <a:endParaRPr lang="ru-RU" sz="1200" b="0" i="0" kern="1200" dirty="0">
              <a:solidFill>
                <a:schemeClr val="tx1"/>
              </a:solidFill>
              <a:effectLst/>
              <a:latin typeface="Nunito Sans" pitchFamily="2" charset="77"/>
              <a:ea typeface="+mn-ea"/>
              <a:cs typeface="+mn-cs"/>
            </a:endParaRPr>
          </a:p>
          <a:p>
            <a:pPr indent="457200">
              <a:spcAft>
                <a:spcPts val="0"/>
              </a:spcAft>
            </a:pPr>
            <a:r>
              <a:rPr lang="en-US" sz="1200" b="1" i="0" kern="1200" dirty="0">
                <a:solidFill>
                  <a:schemeClr val="tx1"/>
                </a:solidFill>
                <a:effectLst/>
                <a:latin typeface="Nunito Sans" pitchFamily="2" charset="77"/>
                <a:ea typeface="+mn-ea"/>
                <a:cs typeface="+mn-cs"/>
              </a:rPr>
              <a:t>  while (1){ reg[0]=0x29; // </a:t>
            </a:r>
            <a:r>
              <a:rPr lang="en-US" sz="1200" b="1" i="0" kern="1200" dirty="0" err="1">
                <a:solidFill>
                  <a:schemeClr val="tx1"/>
                </a:solidFill>
                <a:effectLst/>
                <a:latin typeface="Nunito Sans" pitchFamily="2" charset="77"/>
                <a:ea typeface="+mn-ea"/>
                <a:cs typeface="+mn-cs"/>
              </a:rPr>
              <a:t>Читаем</a:t>
            </a:r>
            <a:r>
              <a:rPr lang="en-US" sz="1200" b="1" i="0" kern="1200" dirty="0">
                <a:solidFill>
                  <a:schemeClr val="tx1"/>
                </a:solidFill>
                <a:effectLst/>
                <a:latin typeface="Nunito Sans" pitchFamily="2" charset="77"/>
                <a:ea typeface="+mn-ea"/>
                <a:cs typeface="+mn-cs"/>
              </a:rPr>
              <a:t> </a:t>
            </a:r>
            <a:r>
              <a:rPr lang="en-US" sz="1200" b="1" i="0" kern="1200" dirty="0" err="1">
                <a:solidFill>
                  <a:schemeClr val="tx1"/>
                </a:solidFill>
                <a:effectLst/>
                <a:latin typeface="Nunito Sans" pitchFamily="2" charset="77"/>
                <a:ea typeface="+mn-ea"/>
                <a:cs typeface="+mn-cs"/>
              </a:rPr>
              <a:t>ускорение</a:t>
            </a:r>
            <a:r>
              <a:rPr lang="en-US" sz="1200" b="1" i="0" kern="1200" dirty="0">
                <a:solidFill>
                  <a:schemeClr val="tx1"/>
                </a:solidFill>
                <a:effectLst/>
                <a:latin typeface="Nunito Sans" pitchFamily="2" charset="77"/>
                <a:ea typeface="+mn-ea"/>
                <a:cs typeface="+mn-cs"/>
              </a:rPr>
              <a:t> X </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metal_i2c_write(i2c, ACCEL_ADDR, 1, reg, 1); </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metal_i2c_read(i2c, ACCEL_ADDR, 1, accel, 1);</a:t>
            </a:r>
            <a:endParaRPr lang="ru-RU" sz="1200" b="0" i="0" kern="1200" dirty="0">
              <a:solidFill>
                <a:schemeClr val="tx1"/>
              </a:solidFill>
              <a:effectLst/>
              <a:latin typeface="Nunito Sans" pitchFamily="2" charset="77"/>
              <a:ea typeface="+mn-ea"/>
              <a:cs typeface="+mn-cs"/>
            </a:endParaRPr>
          </a:p>
          <a:p>
            <a:pPr indent="457200">
              <a:spcAft>
                <a:spcPts val="0"/>
              </a:spcAft>
            </a:pPr>
            <a:r>
              <a:rPr lang="en-US" sz="1200" b="1" i="0" kern="1200" dirty="0">
                <a:solidFill>
                  <a:schemeClr val="tx1"/>
                </a:solidFill>
                <a:effectLst/>
                <a:latin typeface="Nunito Sans" pitchFamily="2" charset="77"/>
                <a:ea typeface="+mn-ea"/>
                <a:cs typeface="+mn-cs"/>
              </a:rPr>
              <a:t>    </a:t>
            </a:r>
            <a:r>
              <a:rPr lang="en-US" sz="1200" b="1" i="0" kern="1200" dirty="0" err="1">
                <a:solidFill>
                  <a:schemeClr val="tx1"/>
                </a:solidFill>
                <a:effectLst/>
                <a:latin typeface="Nunito Sans" pitchFamily="2" charset="77"/>
                <a:ea typeface="+mn-ea"/>
                <a:cs typeface="+mn-cs"/>
              </a:rPr>
              <a:t>sprintf</a:t>
            </a:r>
            <a:r>
              <a:rPr lang="en-US" sz="1200" b="1" i="0" kern="1200" dirty="0">
                <a:solidFill>
                  <a:schemeClr val="tx1"/>
                </a:solidFill>
                <a:effectLst/>
                <a:latin typeface="Nunito Sans" pitchFamily="2" charset="77"/>
                <a:ea typeface="+mn-ea"/>
                <a:cs typeface="+mn-cs"/>
              </a:rPr>
              <a:t>(buff, "X: %d \0", (signed char) (accel[0])); </a:t>
            </a:r>
            <a:r>
              <a:rPr lang="en-US" sz="1200" b="1" i="0" kern="1200" dirty="0" err="1">
                <a:solidFill>
                  <a:schemeClr val="tx1"/>
                </a:solidFill>
                <a:effectLst/>
                <a:latin typeface="Nunito Sans" pitchFamily="2" charset="77"/>
                <a:ea typeface="+mn-ea"/>
                <a:cs typeface="+mn-cs"/>
              </a:rPr>
              <a:t>LCD_gotoxy</a:t>
            </a:r>
            <a:r>
              <a:rPr lang="en-US" sz="1200" b="1" i="0" kern="1200" dirty="0">
                <a:solidFill>
                  <a:schemeClr val="tx1"/>
                </a:solidFill>
                <a:effectLst/>
                <a:latin typeface="Nunito Sans" pitchFamily="2" charset="77"/>
                <a:ea typeface="+mn-ea"/>
                <a:cs typeface="+mn-cs"/>
              </a:rPr>
              <a:t>(i2c,3,0); </a:t>
            </a:r>
            <a:r>
              <a:rPr lang="en-US" sz="1200" b="1" i="0" kern="1200" dirty="0" err="1">
                <a:solidFill>
                  <a:schemeClr val="tx1"/>
                </a:solidFill>
                <a:effectLst/>
                <a:latin typeface="Nunito Sans" pitchFamily="2" charset="77"/>
                <a:ea typeface="+mn-ea"/>
                <a:cs typeface="+mn-cs"/>
              </a:rPr>
              <a:t>LCD_print_str</a:t>
            </a:r>
            <a:r>
              <a:rPr lang="en-US" sz="1200" b="1" i="0" kern="1200" dirty="0">
                <a:solidFill>
                  <a:schemeClr val="tx1"/>
                </a:solidFill>
                <a:effectLst/>
                <a:latin typeface="Nunito Sans" pitchFamily="2" charset="77"/>
                <a:ea typeface="+mn-ea"/>
                <a:cs typeface="+mn-cs"/>
              </a:rPr>
              <a:t>(i2c,buff);</a:t>
            </a:r>
            <a:endParaRPr lang="ru-RU" sz="1200" b="0" i="0" kern="1200" dirty="0">
              <a:solidFill>
                <a:schemeClr val="tx1"/>
              </a:solidFill>
              <a:effectLst/>
              <a:latin typeface="Nunito Sans" pitchFamily="2" charset="77"/>
              <a:ea typeface="+mn-ea"/>
              <a:cs typeface="+mn-cs"/>
            </a:endParaRPr>
          </a:p>
          <a:p>
            <a:pPr indent="457200">
              <a:spcAft>
                <a:spcPts val="0"/>
              </a:spcAft>
            </a:pPr>
            <a:r>
              <a:rPr lang="en-US" sz="1200" b="1" i="0" kern="1200" dirty="0">
                <a:solidFill>
                  <a:schemeClr val="tx1"/>
                </a:solidFill>
                <a:effectLst/>
                <a:latin typeface="Nunito Sans" pitchFamily="2" charset="77"/>
                <a:ea typeface="+mn-ea"/>
                <a:cs typeface="+mn-cs"/>
              </a:rPr>
              <a:t>    reg[0]=0x2B; // </a:t>
            </a:r>
            <a:r>
              <a:rPr lang="en-US" sz="1200" b="1" i="0" kern="1200" dirty="0" err="1">
                <a:solidFill>
                  <a:schemeClr val="tx1"/>
                </a:solidFill>
                <a:effectLst/>
                <a:latin typeface="Nunito Sans" pitchFamily="2" charset="77"/>
                <a:ea typeface="+mn-ea"/>
                <a:cs typeface="+mn-cs"/>
              </a:rPr>
              <a:t>Считывание</a:t>
            </a:r>
            <a:r>
              <a:rPr lang="en-US" sz="1200" b="1" i="0" kern="1200" dirty="0">
                <a:solidFill>
                  <a:schemeClr val="tx1"/>
                </a:solidFill>
                <a:effectLst/>
                <a:latin typeface="Nunito Sans" pitchFamily="2" charset="77"/>
                <a:ea typeface="+mn-ea"/>
                <a:cs typeface="+mn-cs"/>
              </a:rPr>
              <a:t> </a:t>
            </a:r>
            <a:r>
              <a:rPr lang="en-US" sz="1200" b="1" i="0" kern="1200" dirty="0" err="1">
                <a:solidFill>
                  <a:schemeClr val="tx1"/>
                </a:solidFill>
                <a:effectLst/>
                <a:latin typeface="Nunito Sans" pitchFamily="2" charset="77"/>
                <a:ea typeface="+mn-ea"/>
                <a:cs typeface="+mn-cs"/>
              </a:rPr>
              <a:t>ускорения</a:t>
            </a:r>
            <a:r>
              <a:rPr lang="en-US" sz="1200" b="1" i="0" kern="1200" dirty="0">
                <a:solidFill>
                  <a:schemeClr val="tx1"/>
                </a:solidFill>
                <a:effectLst/>
                <a:latin typeface="Nunito Sans" pitchFamily="2" charset="77"/>
                <a:ea typeface="+mn-ea"/>
                <a:cs typeface="+mn-cs"/>
              </a:rPr>
              <a:t> Y </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metal_i2c_write(i2c, ACCEL_ADDR, 1, reg, 1); </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metal_i2c_read(i2c, ACCEL_ADDR, 1, accel, 1);</a:t>
            </a:r>
            <a:endParaRPr lang="ru-RU" sz="1200" b="0" i="0" kern="1200" dirty="0">
              <a:solidFill>
                <a:schemeClr val="tx1"/>
              </a:solidFill>
              <a:effectLst/>
              <a:latin typeface="Nunito Sans" pitchFamily="2" charset="77"/>
              <a:ea typeface="+mn-ea"/>
              <a:cs typeface="+mn-cs"/>
            </a:endParaRPr>
          </a:p>
          <a:p>
            <a:pPr indent="457200">
              <a:spcAft>
                <a:spcPts val="0"/>
              </a:spcAft>
            </a:pPr>
            <a:r>
              <a:rPr lang="en-US" sz="1200" b="1" i="0" kern="1200" dirty="0">
                <a:solidFill>
                  <a:schemeClr val="tx1"/>
                </a:solidFill>
                <a:effectLst/>
                <a:latin typeface="Nunito Sans" pitchFamily="2" charset="77"/>
                <a:ea typeface="+mn-ea"/>
                <a:cs typeface="+mn-cs"/>
              </a:rPr>
              <a:t>    </a:t>
            </a:r>
            <a:r>
              <a:rPr lang="en-US" sz="1200" b="1" i="0" kern="1200" dirty="0" err="1">
                <a:solidFill>
                  <a:schemeClr val="tx1"/>
                </a:solidFill>
                <a:effectLst/>
                <a:latin typeface="Nunito Sans" pitchFamily="2" charset="77"/>
                <a:ea typeface="+mn-ea"/>
                <a:cs typeface="+mn-cs"/>
              </a:rPr>
              <a:t>sprintf</a:t>
            </a:r>
            <a:r>
              <a:rPr lang="en-US" sz="1200" b="1" i="0" kern="1200" dirty="0">
                <a:solidFill>
                  <a:schemeClr val="tx1"/>
                </a:solidFill>
                <a:effectLst/>
                <a:latin typeface="Nunito Sans" pitchFamily="2" charset="77"/>
                <a:ea typeface="+mn-ea"/>
                <a:cs typeface="+mn-cs"/>
              </a:rPr>
              <a:t>(buff, "Y: %d \0", (signed char) (accel[0])); </a:t>
            </a:r>
            <a:r>
              <a:rPr lang="en-US" sz="1200" b="1" i="0" kern="1200" dirty="0" err="1">
                <a:solidFill>
                  <a:schemeClr val="tx1"/>
                </a:solidFill>
                <a:effectLst/>
                <a:latin typeface="Nunito Sans" pitchFamily="2" charset="77"/>
                <a:ea typeface="+mn-ea"/>
                <a:cs typeface="+mn-cs"/>
              </a:rPr>
              <a:t>LCD_gotoxy</a:t>
            </a:r>
            <a:r>
              <a:rPr lang="en-US" sz="1200" b="1" i="0" kern="1200" dirty="0">
                <a:solidFill>
                  <a:schemeClr val="tx1"/>
                </a:solidFill>
                <a:effectLst/>
                <a:latin typeface="Nunito Sans" pitchFamily="2" charset="77"/>
                <a:ea typeface="+mn-ea"/>
                <a:cs typeface="+mn-cs"/>
              </a:rPr>
              <a:t>(i2c,3,1); </a:t>
            </a:r>
            <a:r>
              <a:rPr lang="en-US" sz="1200" b="1" i="0" kern="1200" dirty="0" err="1">
                <a:solidFill>
                  <a:schemeClr val="tx1"/>
                </a:solidFill>
                <a:effectLst/>
                <a:latin typeface="Nunito Sans" pitchFamily="2" charset="77"/>
                <a:ea typeface="+mn-ea"/>
                <a:cs typeface="+mn-cs"/>
              </a:rPr>
              <a:t>LCD_print_str</a:t>
            </a:r>
            <a:r>
              <a:rPr lang="en-US" sz="1200" b="1" i="0" kern="1200" dirty="0">
                <a:solidFill>
                  <a:schemeClr val="tx1"/>
                </a:solidFill>
                <a:effectLst/>
                <a:latin typeface="Nunito Sans" pitchFamily="2" charset="77"/>
                <a:ea typeface="+mn-ea"/>
                <a:cs typeface="+mn-cs"/>
              </a:rPr>
              <a:t>(i2c,buff);</a:t>
            </a:r>
            <a:endParaRPr lang="ru-RU" sz="1200" b="0" i="0" kern="1200" dirty="0">
              <a:solidFill>
                <a:schemeClr val="tx1"/>
              </a:solidFill>
              <a:effectLst/>
              <a:latin typeface="Nunito Sans" pitchFamily="2" charset="77"/>
              <a:ea typeface="+mn-ea"/>
              <a:cs typeface="+mn-cs"/>
            </a:endParaRPr>
          </a:p>
          <a:p>
            <a:pPr indent="457200">
              <a:spcAft>
                <a:spcPts val="0"/>
              </a:spcAft>
            </a:pPr>
            <a:r>
              <a:rPr lang="en-US" sz="1200" b="1" i="0" kern="1200" dirty="0">
                <a:solidFill>
                  <a:schemeClr val="tx1"/>
                </a:solidFill>
                <a:effectLst/>
                <a:latin typeface="Nunito Sans" pitchFamily="2" charset="77"/>
                <a:ea typeface="+mn-ea"/>
                <a:cs typeface="+mn-cs"/>
              </a:rPr>
              <a:t>    delay</a:t>
            </a:r>
            <a:r>
              <a:rPr lang="ru-RU" sz="1200" b="1" i="0" kern="1200" dirty="0">
                <a:solidFill>
                  <a:schemeClr val="tx1"/>
                </a:solidFill>
                <a:effectLst/>
                <a:latin typeface="Nunito Sans" pitchFamily="2" charset="77"/>
                <a:ea typeface="+mn-ea"/>
                <a:cs typeface="+mn-cs"/>
              </a:rPr>
              <a:t>(1000); </a:t>
            </a:r>
            <a:br>
              <a:rPr lang="ru-RU" sz="1200" b="1" i="0" kern="1200" dirty="0">
                <a:solidFill>
                  <a:schemeClr val="tx1"/>
                </a:solidFill>
                <a:effectLst/>
                <a:latin typeface="Nunito Sans" pitchFamily="2" charset="77"/>
                <a:ea typeface="+mn-ea"/>
                <a:cs typeface="+mn-cs"/>
              </a:rPr>
            </a:br>
            <a:r>
              <a:rPr lang="ru-RU" sz="1200" b="1" i="0" kern="1200" dirty="0">
                <a:solidFill>
                  <a:schemeClr val="tx1"/>
                </a:solidFill>
                <a:effectLst/>
                <a:latin typeface="Nunito Sans" pitchFamily="2" charset="77"/>
                <a:ea typeface="+mn-ea"/>
                <a:cs typeface="+mn-cs"/>
              </a:rPr>
              <a:t>}</a:t>
            </a:r>
            <a:br>
              <a:rPr lang="ru-RU" sz="1200" b="1" i="0" kern="1200" dirty="0">
                <a:solidFill>
                  <a:schemeClr val="tx1"/>
                </a:solidFill>
                <a:effectLst/>
                <a:latin typeface="Nunito Sans" pitchFamily="2" charset="77"/>
                <a:ea typeface="+mn-ea"/>
                <a:cs typeface="+mn-cs"/>
              </a:rPr>
            </a:br>
            <a:r>
              <a:rPr lang="ru-RU" sz="1200" b="1" i="0" kern="1200" dirty="0">
                <a:solidFill>
                  <a:schemeClr val="tx1"/>
                </a:solidFill>
                <a:effectLst/>
                <a:latin typeface="Nunito Sans" pitchFamily="2" charset="77"/>
                <a:ea typeface="+mn-ea"/>
                <a:cs typeface="+mn-cs"/>
              </a:rPr>
              <a:t> }</a:t>
            </a:r>
            <a:endParaRPr lang="ru-RU" sz="1200" b="0" i="0" kern="1200" dirty="0">
              <a:solidFill>
                <a:schemeClr val="tx1"/>
              </a:solidFill>
              <a:effectLst/>
              <a:latin typeface="Nunito Sans" pitchFamily="2" charset="77"/>
              <a:ea typeface="+mn-ea"/>
              <a:cs typeface="+mn-cs"/>
            </a:endParaRPr>
          </a:p>
          <a:p>
            <a:pPr indent="457200">
              <a:lnSpc>
                <a:spcPct val="150000"/>
              </a:lnSpc>
              <a:spcAft>
                <a:spcPts val="0"/>
              </a:spcAft>
            </a:pP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nSpc>
                <a:spcPct val="150000"/>
              </a:lnSpc>
              <a:spcAft>
                <a:spcPts val="0"/>
              </a:spcAft>
            </a:pP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1FAD9A6-5B12-495D-AC68-C121FA6E8191}" type="slidenum">
              <a:rPr lang="ru-RU" smtClean="0"/>
              <a:pPr/>
              <a:t>23</a:t>
            </a:fld>
            <a:endParaRPr lang="ru-RU" dirty="0"/>
          </a:p>
        </p:txBody>
      </p:sp>
    </p:spTree>
    <p:extLst>
      <p:ext uri="{BB962C8B-B14F-4D97-AF65-F5344CB8AC3E}">
        <p14:creationId xmlns:p14="http://schemas.microsoft.com/office/powerpoint/2010/main" val="11470193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Aft>
                <a:spcPts val="800"/>
              </a:spcAft>
            </a:pP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1FAD9A6-5B12-495D-AC68-C121FA6E8191}" type="slidenum">
              <a:rPr lang="ru-RU" smtClean="0"/>
              <a:pPr/>
              <a:t>24</a:t>
            </a:fld>
            <a:endParaRPr lang="ru-RU" dirty="0"/>
          </a:p>
        </p:txBody>
      </p:sp>
    </p:spTree>
    <p:extLst>
      <p:ext uri="{BB962C8B-B14F-4D97-AF65-F5344CB8AC3E}">
        <p14:creationId xmlns:p14="http://schemas.microsoft.com/office/powerpoint/2010/main" val="3878050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7200"/>
            <a:r>
              <a:rPr lang="en-US" sz="1200" b="0" i="0" kern="1200" dirty="0">
                <a:solidFill>
                  <a:schemeClr val="tx1"/>
                </a:solidFill>
                <a:effectLst/>
                <a:latin typeface="Nunito Sans" pitchFamily="2" charset="77"/>
                <a:ea typeface="+mn-ea"/>
                <a:cs typeface="+mn-cs"/>
              </a:rPr>
              <a:t>GPIO</a:t>
            </a:r>
            <a:r>
              <a:rPr lang="ru-RU" sz="1200" b="0" i="0" kern="1200" dirty="0">
                <a:solidFill>
                  <a:schemeClr val="tx1"/>
                </a:solidFill>
                <a:effectLst/>
                <a:latin typeface="Nunito Sans" pitchFamily="2" charset="77"/>
                <a:ea typeface="+mn-ea"/>
                <a:cs typeface="+mn-cs"/>
              </a:rPr>
              <a:t> хорош для чтения нескольких входных переключателей или кнопок и управления несколькими выходами, такими как светодиоды или двигатели, но он не справляется, когда нам нужно передавать сообщения туда и обратно между микроконтроллером и другими устройствами. Это может звучать не очень интуитивно, если мы рассмотрим преимущество параллельной связи, передавая все </a:t>
            </a:r>
            <a:r>
              <a:rPr lang="en-US" sz="1200" b="0" i="0" kern="1200" dirty="0">
                <a:solidFill>
                  <a:schemeClr val="tx1"/>
                </a:solidFill>
                <a:effectLst/>
                <a:latin typeface="Nunito Sans" pitchFamily="2" charset="77"/>
                <a:ea typeface="+mn-ea"/>
                <a:cs typeface="+mn-cs"/>
              </a:rPr>
              <a:t>N</a:t>
            </a:r>
            <a:r>
              <a:rPr lang="ru-RU" sz="1200" b="0" i="0" kern="1200" dirty="0">
                <a:solidFill>
                  <a:schemeClr val="tx1"/>
                </a:solidFill>
                <a:effectLst/>
                <a:latin typeface="Nunito Sans" pitchFamily="2" charset="77"/>
                <a:ea typeface="+mn-ea"/>
                <a:cs typeface="+mn-cs"/>
              </a:rPr>
              <a:t> битов одновременно с помощью </a:t>
            </a:r>
            <a:r>
              <a:rPr lang="en-US" sz="1200" b="0" i="0" kern="1200" dirty="0">
                <a:solidFill>
                  <a:schemeClr val="tx1"/>
                </a:solidFill>
                <a:effectLst/>
                <a:latin typeface="Nunito Sans" pitchFamily="2" charset="77"/>
                <a:ea typeface="+mn-ea"/>
                <a:cs typeface="+mn-cs"/>
              </a:rPr>
              <a:t>N</a:t>
            </a:r>
            <a:r>
              <a:rPr lang="ru-RU" sz="1200" b="0" i="0" kern="1200" dirty="0">
                <a:solidFill>
                  <a:schemeClr val="tx1"/>
                </a:solidFill>
                <a:effectLst/>
                <a:latin typeface="Nunito Sans" pitchFamily="2" charset="77"/>
                <a:ea typeface="+mn-ea"/>
                <a:cs typeface="+mn-cs"/>
              </a:rPr>
              <a:t> линий </a:t>
            </a:r>
            <a:r>
              <a:rPr lang="en-US" sz="1200" b="0" i="0" kern="1200" dirty="0">
                <a:solidFill>
                  <a:schemeClr val="tx1"/>
                </a:solidFill>
                <a:effectLst/>
                <a:latin typeface="Nunito Sans" pitchFamily="2" charset="77"/>
                <a:ea typeface="+mn-ea"/>
                <a:cs typeface="+mn-cs"/>
              </a:rPr>
              <a:t>GPIO</a:t>
            </a:r>
            <a:r>
              <a:rPr lang="ru-RU" sz="1200" b="0" i="0" kern="1200" dirty="0">
                <a:solidFill>
                  <a:schemeClr val="tx1"/>
                </a:solidFill>
                <a:effectLst/>
                <a:latin typeface="Nunito Sans" pitchFamily="2" charset="77"/>
                <a:ea typeface="+mn-ea"/>
                <a:cs typeface="+mn-cs"/>
              </a:rPr>
              <a:t>. Однако наличие </a:t>
            </a:r>
            <a:r>
              <a:rPr lang="en-US" sz="1200" b="0" i="0" kern="1200" dirty="0">
                <a:solidFill>
                  <a:schemeClr val="tx1"/>
                </a:solidFill>
                <a:effectLst/>
                <a:latin typeface="Nunito Sans" pitchFamily="2" charset="77"/>
                <a:ea typeface="+mn-ea"/>
                <a:cs typeface="+mn-cs"/>
              </a:rPr>
              <a:t>N</a:t>
            </a:r>
            <a:r>
              <a:rPr lang="ru-RU" sz="1200" b="0" i="0" kern="1200" dirty="0">
                <a:solidFill>
                  <a:schemeClr val="tx1"/>
                </a:solidFill>
                <a:effectLst/>
                <a:latin typeface="Nunito Sans" pitchFamily="2" charset="77"/>
                <a:ea typeface="+mn-ea"/>
                <a:cs typeface="+mn-cs"/>
              </a:rPr>
              <a:t> линий сделает обмен данными только в </a:t>
            </a:r>
            <a:r>
              <a:rPr lang="en-US" sz="1200" b="0" i="0" kern="1200" dirty="0">
                <a:solidFill>
                  <a:schemeClr val="tx1"/>
                </a:solidFill>
                <a:effectLst/>
                <a:latin typeface="Nunito Sans" pitchFamily="2" charset="77"/>
                <a:ea typeface="+mn-ea"/>
                <a:cs typeface="+mn-cs"/>
              </a:rPr>
              <a:t>N</a:t>
            </a:r>
            <a:r>
              <a:rPr lang="ru-RU" sz="1200" b="0" i="0" kern="1200" dirty="0">
                <a:solidFill>
                  <a:schemeClr val="tx1"/>
                </a:solidFill>
                <a:effectLst/>
                <a:latin typeface="Nunito Sans" pitchFamily="2" charset="77"/>
                <a:ea typeface="+mn-ea"/>
                <a:cs typeface="+mn-cs"/>
              </a:rPr>
              <a:t> раз быстрее, чем последовательный вариант. </a:t>
            </a:r>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4</a:t>
            </a:fld>
            <a:endParaRPr lang="ru-RU" dirty="0"/>
          </a:p>
        </p:txBody>
      </p:sp>
    </p:spTree>
    <p:extLst>
      <p:ext uri="{BB962C8B-B14F-4D97-AF65-F5344CB8AC3E}">
        <p14:creationId xmlns:p14="http://schemas.microsoft.com/office/powerpoint/2010/main" val="4196762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lang="ru-RU" sz="1200" b="0" i="0" kern="1200" dirty="0">
                <a:solidFill>
                  <a:schemeClr val="tx1"/>
                </a:solidFill>
                <a:effectLst/>
                <a:latin typeface="Nunito Sans" pitchFamily="2" charset="77"/>
                <a:ea typeface="+mn-ea"/>
                <a:cs typeface="+mn-cs"/>
              </a:rPr>
              <a:t>Серьезность проблем параллельной </a:t>
            </a:r>
            <a:r>
              <a:rPr lang="ru-RU" sz="1200" b="0" i="0" kern="1200" dirty="0" err="1">
                <a:solidFill>
                  <a:schemeClr val="tx1"/>
                </a:solidFill>
                <a:effectLst/>
                <a:latin typeface="Nunito Sans" pitchFamily="2" charset="77"/>
                <a:ea typeface="+mn-ea"/>
                <a:cs typeface="+mn-cs"/>
              </a:rPr>
              <a:t>сявзи</a:t>
            </a:r>
            <a:r>
              <a:rPr lang="ru-RU" sz="1200" b="0" i="0" kern="1200" dirty="0">
                <a:solidFill>
                  <a:schemeClr val="tx1"/>
                </a:solidFill>
                <a:effectLst/>
                <a:latin typeface="Nunito Sans" pitchFamily="2" charset="77"/>
                <a:ea typeface="+mn-ea"/>
                <a:cs typeface="+mn-cs"/>
              </a:rPr>
              <a:t> снижается или устраняется при последовательном обмене данными. Фактически, несколько интерфейсов последовательной связи превосходят свои параллельные аналоги. Один из известных примеров - интерфейсы дисковых накопителей, где </a:t>
            </a:r>
            <a:r>
              <a:rPr lang="en-US" sz="1200" b="0" i="0" kern="1200" dirty="0">
                <a:solidFill>
                  <a:schemeClr val="tx1"/>
                </a:solidFill>
                <a:effectLst/>
                <a:latin typeface="Nunito Sans" pitchFamily="2" charset="77"/>
                <a:ea typeface="+mn-ea"/>
                <a:cs typeface="+mn-cs"/>
              </a:rPr>
              <a:t>Serial ATA</a:t>
            </a:r>
            <a:r>
              <a:rPr lang="ru-RU" sz="1200" b="0" i="0" kern="1200" dirty="0">
                <a:solidFill>
                  <a:schemeClr val="tx1"/>
                </a:solidFill>
                <a:effectLst/>
                <a:latin typeface="Nunito Sans" pitchFamily="2" charset="77"/>
                <a:ea typeface="+mn-ea"/>
                <a:cs typeface="+mn-cs"/>
              </a:rPr>
              <a:t> намного быстрее </a:t>
            </a:r>
            <a:r>
              <a:rPr lang="en-US" sz="1200" b="0" i="0" kern="1200" dirty="0">
                <a:solidFill>
                  <a:schemeClr val="tx1"/>
                </a:solidFill>
                <a:effectLst/>
                <a:latin typeface="Nunito Sans" pitchFamily="2" charset="77"/>
                <a:ea typeface="+mn-ea"/>
                <a:cs typeface="+mn-cs"/>
              </a:rPr>
              <a:t>Parallel ATA</a:t>
            </a:r>
            <a:r>
              <a:rPr lang="ru-RU" sz="1200" b="0" i="0" kern="1200" dirty="0">
                <a:solidFill>
                  <a:schemeClr val="tx1"/>
                </a:solidFill>
                <a:effectLst/>
                <a:latin typeface="Nunito Sans" pitchFamily="2" charset="77"/>
                <a:ea typeface="+mn-ea"/>
                <a:cs typeface="+mn-cs"/>
              </a:rPr>
              <a:t>. Самый быстрый интерфейс </a:t>
            </a:r>
            <a:r>
              <a:rPr lang="en-US" sz="1200" b="0" i="0" kern="1200" dirty="0">
                <a:solidFill>
                  <a:schemeClr val="tx1"/>
                </a:solidFill>
                <a:effectLst/>
                <a:latin typeface="Nunito Sans" pitchFamily="2" charset="77"/>
                <a:ea typeface="+mn-ea"/>
                <a:cs typeface="+mn-cs"/>
              </a:rPr>
              <a:t>Parallel ATA</a:t>
            </a:r>
            <a:r>
              <a:rPr lang="ru-RU" sz="1200" b="0" i="0" kern="1200" dirty="0">
                <a:solidFill>
                  <a:schemeClr val="tx1"/>
                </a:solidFill>
                <a:effectLst/>
                <a:latin typeface="Nunito Sans" pitchFamily="2" charset="77"/>
                <a:ea typeface="+mn-ea"/>
                <a:cs typeface="+mn-cs"/>
              </a:rPr>
              <a:t> способен передавать данные со скоростью 133 МБ в секунду, тогда как самый быстрый </a:t>
            </a:r>
            <a:r>
              <a:rPr lang="en-US" sz="1200" b="0" i="0" kern="1200" dirty="0">
                <a:solidFill>
                  <a:schemeClr val="tx1"/>
                </a:solidFill>
                <a:effectLst/>
                <a:latin typeface="Nunito Sans" pitchFamily="2" charset="77"/>
                <a:ea typeface="+mn-ea"/>
                <a:cs typeface="+mn-cs"/>
              </a:rPr>
              <a:t>Serial ATA</a:t>
            </a:r>
            <a:r>
              <a:rPr lang="ru-RU" sz="1200" b="0" i="0" kern="1200" dirty="0">
                <a:solidFill>
                  <a:schemeClr val="tx1"/>
                </a:solidFill>
                <a:effectLst/>
                <a:latin typeface="Nunito Sans" pitchFamily="2" charset="77"/>
                <a:ea typeface="+mn-ea"/>
                <a:cs typeface="+mn-cs"/>
              </a:rPr>
              <a:t> - 600 МБ в секунду.</a:t>
            </a:r>
          </a:p>
          <a:p>
            <a:pPr indent="457200"/>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5</a:t>
            </a:fld>
            <a:endParaRPr lang="ru-RU" dirty="0"/>
          </a:p>
        </p:txBody>
      </p:sp>
    </p:spTree>
    <p:extLst>
      <p:ext uri="{BB962C8B-B14F-4D97-AF65-F5344CB8AC3E}">
        <p14:creationId xmlns:p14="http://schemas.microsoft.com/office/powerpoint/2010/main" val="1012373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lang="ru-RU" sz="1200" b="0" i="0" kern="1200" dirty="0">
                <a:solidFill>
                  <a:schemeClr val="tx1"/>
                </a:solidFill>
                <a:effectLst/>
                <a:latin typeface="Nunito Sans" pitchFamily="2" charset="77"/>
                <a:ea typeface="+mn-ea"/>
                <a:cs typeface="+mn-cs"/>
              </a:rPr>
              <a:t>Последовательная передача данных осуществляется путем взятия слова определенной ширины (например, 8, 32 или 64 бита) и последовательной передачи всех битов по одному каналу. Именно эту операцию и выполняет сдвиговый регистр. Вы можете быть знакомы со сдвигом битов с точки зрения программиста. Он заключается в сдвиге всех битов вправо или влево, обычно на одну позицию за раз. Для последовательной связи нас интересует бит, который "выпадает" из регистра после сдвига. На слайде представлен 4-битный регистр сдвига.</a:t>
            </a:r>
          </a:p>
          <a:p>
            <a:pPr indent="457200">
              <a:lnSpc>
                <a:spcPct val="100000"/>
              </a:lnSpc>
              <a:spcBef>
                <a:spcPts val="0"/>
              </a:spcBef>
              <a:spcAft>
                <a:spcPts val="0"/>
              </a:spcAft>
            </a:pPr>
            <a:r>
              <a:rPr lang="ru-RU" sz="1200" b="0" i="0" kern="1200" dirty="0">
                <a:solidFill>
                  <a:schemeClr val="tx1"/>
                </a:solidFill>
                <a:effectLst/>
                <a:latin typeface="Nunito Sans" pitchFamily="2" charset="77"/>
                <a:ea typeface="+mn-ea"/>
                <a:cs typeface="+mn-cs"/>
              </a:rPr>
              <a:t>На приведенной выше схеме каждый раз, когда на линии </a:t>
            </a:r>
            <a:r>
              <a:rPr lang="en-US" sz="1200" b="0" i="1" kern="1200" dirty="0">
                <a:solidFill>
                  <a:schemeClr val="tx1"/>
                </a:solidFill>
                <a:effectLst/>
                <a:latin typeface="Nunito Sans" pitchFamily="2" charset="77"/>
                <a:ea typeface="+mn-ea"/>
                <a:cs typeface="+mn-cs"/>
              </a:rPr>
              <a:t>Clock </a:t>
            </a:r>
            <a:r>
              <a:rPr lang="ru-RU" sz="1200" b="0" i="0" kern="1200" dirty="0">
                <a:solidFill>
                  <a:schemeClr val="tx1"/>
                </a:solidFill>
                <a:effectLst/>
                <a:latin typeface="Nunito Sans" pitchFamily="2" charset="77"/>
                <a:ea typeface="+mn-ea"/>
                <a:cs typeface="+mn-cs"/>
              </a:rPr>
              <a:t>возникает нарастающий фронт импульса, все биты сдвигаются вправо. Регистр может иметь механизм для параллельного чтения и записи своих данных (все 4 бита одновременно).</a:t>
            </a:r>
          </a:p>
          <a:p>
            <a:pPr indent="457200">
              <a:lnSpc>
                <a:spcPct val="100000"/>
              </a:lnSpc>
              <a:spcBef>
                <a:spcPts val="0"/>
              </a:spcBef>
              <a:spcAft>
                <a:spcPts val="0"/>
              </a:spcAft>
            </a:pPr>
            <a:r>
              <a:rPr lang="ru-RU" sz="1200" b="0" i="0" kern="1200" dirty="0">
                <a:solidFill>
                  <a:schemeClr val="tx1"/>
                </a:solidFill>
                <a:effectLst/>
                <a:latin typeface="Nunito Sans" pitchFamily="2" charset="77"/>
                <a:ea typeface="+mn-ea"/>
                <a:cs typeface="+mn-cs"/>
              </a:rPr>
              <a:t>Линия </a:t>
            </a:r>
            <a:r>
              <a:rPr lang="en-US" sz="1200" b="0" i="1" kern="1200" dirty="0">
                <a:solidFill>
                  <a:schemeClr val="tx1"/>
                </a:solidFill>
                <a:effectLst/>
                <a:latin typeface="Nunito Sans" pitchFamily="2" charset="77"/>
                <a:ea typeface="+mn-ea"/>
                <a:cs typeface="+mn-cs"/>
              </a:rPr>
              <a:t>Data </a:t>
            </a:r>
            <a:r>
              <a:rPr lang="ru-RU" sz="1200" b="0" i="0" kern="1200" dirty="0">
                <a:solidFill>
                  <a:schemeClr val="tx1"/>
                </a:solidFill>
                <a:effectLst/>
                <a:latin typeface="Nunito Sans" pitchFamily="2" charset="77"/>
                <a:ea typeface="+mn-ea"/>
                <a:cs typeface="+mn-cs"/>
              </a:rPr>
              <a:t>служит в качестве последовательного входа, а линия </a:t>
            </a:r>
            <a:r>
              <a:rPr lang="en-US" sz="1200" b="1" i="0" kern="1200" dirty="0">
                <a:solidFill>
                  <a:schemeClr val="tx1"/>
                </a:solidFill>
                <a:effectLst/>
                <a:latin typeface="Nunito Sans" pitchFamily="2" charset="77"/>
                <a:ea typeface="+mn-ea"/>
                <a:cs typeface="+mn-cs"/>
              </a:rPr>
              <a:t>Q</a:t>
            </a:r>
            <a:r>
              <a:rPr lang="en-US" sz="1200" b="1" i="0" kern="1200" baseline="-25000" dirty="0">
                <a:solidFill>
                  <a:schemeClr val="tx1"/>
                </a:solidFill>
                <a:effectLst/>
                <a:latin typeface="Nunito Sans" pitchFamily="2" charset="77"/>
                <a:ea typeface="+mn-ea"/>
                <a:cs typeface="+mn-cs"/>
              </a:rPr>
              <a:t>D</a:t>
            </a:r>
            <a:r>
              <a:rPr lang="ru-RU" sz="1200" b="0" i="0" kern="1200" dirty="0">
                <a:solidFill>
                  <a:schemeClr val="tx1"/>
                </a:solidFill>
                <a:effectLst/>
                <a:latin typeface="Nunito Sans" pitchFamily="2" charset="77"/>
                <a:ea typeface="+mn-ea"/>
                <a:cs typeface="+mn-cs"/>
              </a:rPr>
              <a:t> - в качестве последовательного выхода.</a:t>
            </a:r>
          </a:p>
          <a:p>
            <a:pPr marL="0" marR="0" lvl="0" indent="457200" algn="l" defTabSz="914400" rtl="0" eaLnBrk="1" fontAlgn="auto" latinLnBrk="0" hangingPunct="1">
              <a:lnSpc>
                <a:spcPct val="100000"/>
              </a:lnSpc>
              <a:spcBef>
                <a:spcPts val="0"/>
              </a:spcBef>
              <a:spcAft>
                <a:spcPts val="0"/>
              </a:spcAft>
              <a:buClrTx/>
              <a:buSzTx/>
              <a:buFontTx/>
              <a:buNone/>
              <a:tabLst/>
              <a:defRPr/>
            </a:pPr>
            <a:endParaRPr lang="ru-RU" sz="1200" b="0" i="0" kern="1200" dirty="0">
              <a:solidFill>
                <a:schemeClr val="tx1"/>
              </a:solidFill>
              <a:effectLst/>
              <a:latin typeface="Nunito Sans" pitchFamily="2" charset="77"/>
              <a:ea typeface="+mn-ea"/>
              <a:cs typeface="+mn-cs"/>
            </a:endParaRPr>
          </a:p>
          <a:p>
            <a:pPr indent="457200">
              <a:lnSpc>
                <a:spcPct val="100000"/>
              </a:lnSpc>
              <a:spcBef>
                <a:spcPts val="0"/>
              </a:spcBef>
              <a:spcAft>
                <a:spcPts val="0"/>
              </a:spcAft>
            </a:pPr>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6</a:t>
            </a:fld>
            <a:endParaRPr lang="ru-RU" dirty="0"/>
          </a:p>
        </p:txBody>
      </p:sp>
    </p:spTree>
    <p:extLst>
      <p:ext uri="{BB962C8B-B14F-4D97-AF65-F5344CB8AC3E}">
        <p14:creationId xmlns:p14="http://schemas.microsoft.com/office/powerpoint/2010/main" val="1146685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457200" algn="l" defTabSz="914400" rtl="0" eaLnBrk="1" fontAlgn="auto" latinLnBrk="0" hangingPunct="1">
              <a:lnSpc>
                <a:spcPct val="150000"/>
              </a:lnSpc>
              <a:spcBef>
                <a:spcPts val="0"/>
              </a:spcBef>
              <a:spcAft>
                <a:spcPts val="0"/>
              </a:spcAft>
              <a:buClrTx/>
              <a:buSzTx/>
              <a:buFontTx/>
              <a:buNone/>
              <a:tabLst/>
              <a:defRPr/>
            </a:pPr>
            <a:r>
              <a:rPr lang="ru-RU" sz="1200" b="0" i="0" kern="1200" dirty="0">
                <a:solidFill>
                  <a:schemeClr val="tx1"/>
                </a:solidFill>
                <a:effectLst/>
                <a:latin typeface="Nunito Sans" pitchFamily="2" charset="77"/>
                <a:ea typeface="+mn-ea"/>
                <a:cs typeface="+mn-cs"/>
              </a:rPr>
              <a:t>Все последовательные коммуникационные интерфейсы используют сдвиговый регистр в той или иной части своего оборудования, поскольку им необходимо отправлять некоторые данные по одному биту за раз. На слайде представлена схема, которая показывает, что общего у всех схем последовательной передачи данных.</a:t>
            </a:r>
          </a:p>
          <a:p>
            <a:pPr indent="457200">
              <a:spcBef>
                <a:spcPts val="0"/>
              </a:spcBef>
              <a:spcAft>
                <a:spcPts val="0"/>
              </a:spcAft>
            </a:pPr>
            <a:r>
              <a:rPr lang="ru-RU" sz="1200" b="0" i="0" kern="1200" dirty="0">
                <a:solidFill>
                  <a:schemeClr val="tx1"/>
                </a:solidFill>
                <a:effectLst/>
                <a:latin typeface="Nunito Sans" pitchFamily="2" charset="77"/>
                <a:ea typeface="+mn-ea"/>
                <a:cs typeface="+mn-cs"/>
              </a:rPr>
              <a:t>Здесь у нас есть передатчик, который посылает слово из </a:t>
            </a:r>
            <a:r>
              <a:rPr lang="en-US" sz="1200" b="0" i="0" kern="1200" dirty="0">
                <a:solidFill>
                  <a:schemeClr val="tx1"/>
                </a:solidFill>
                <a:effectLst/>
                <a:latin typeface="Nunito Sans" pitchFamily="2" charset="77"/>
                <a:ea typeface="+mn-ea"/>
                <a:cs typeface="+mn-cs"/>
              </a:rPr>
              <a:t>N</a:t>
            </a:r>
            <a:r>
              <a:rPr lang="ru-RU" sz="1200" b="0" i="0" kern="1200" dirty="0">
                <a:solidFill>
                  <a:schemeClr val="tx1"/>
                </a:solidFill>
                <a:effectLst/>
                <a:latin typeface="Nunito Sans" pitchFamily="2" charset="77"/>
                <a:ea typeface="+mn-ea"/>
                <a:cs typeface="+mn-cs"/>
              </a:rPr>
              <a:t> бит (например, 8 или 32 бита) приемнику, используя их соответствующие сдвиговые регистры. Через </a:t>
            </a:r>
            <a:r>
              <a:rPr lang="en-US" sz="1200" b="0" i="0" kern="1200" dirty="0">
                <a:solidFill>
                  <a:schemeClr val="tx1"/>
                </a:solidFill>
                <a:effectLst/>
                <a:latin typeface="Nunito Sans" pitchFamily="2" charset="77"/>
                <a:ea typeface="+mn-ea"/>
                <a:cs typeface="+mn-cs"/>
              </a:rPr>
              <a:t>N</a:t>
            </a:r>
            <a:r>
              <a:rPr lang="ru-RU" sz="1200" b="0" i="0" kern="1200" dirty="0">
                <a:solidFill>
                  <a:schemeClr val="tx1"/>
                </a:solidFill>
                <a:effectLst/>
                <a:latin typeface="Nunito Sans" pitchFamily="2" charset="77"/>
                <a:ea typeface="+mn-ea"/>
                <a:cs typeface="+mn-cs"/>
              </a:rPr>
              <a:t> тактов слово, которое первоначально было в передатчике, окажется в приемнике. На схеме показаны передатчик и приемник, но обратите внимание, что сдвиговый регистр в так называемом приемнике может отправить свой крайний правый бит обратно в так называемый передатчик, что делает эту операцию не передачей, а </a:t>
            </a:r>
            <a:r>
              <a:rPr lang="ru-RU" sz="1200" b="0" i="1" kern="1200" dirty="0">
                <a:solidFill>
                  <a:schemeClr val="tx1"/>
                </a:solidFill>
                <a:effectLst/>
                <a:latin typeface="Nunito Sans" pitchFamily="2" charset="77"/>
                <a:ea typeface="+mn-ea"/>
                <a:cs typeface="+mn-cs"/>
              </a:rPr>
              <a:t>подменой</a:t>
            </a:r>
            <a:r>
              <a:rPr lang="ru-RU" sz="1200" b="0" i="0" kern="1200" dirty="0">
                <a:solidFill>
                  <a:schemeClr val="tx1"/>
                </a:solidFill>
                <a:effectLst/>
                <a:latin typeface="Nunito Sans" pitchFamily="2" charset="77"/>
                <a:ea typeface="+mn-ea"/>
                <a:cs typeface="+mn-cs"/>
              </a:rPr>
              <a:t>.</a:t>
            </a:r>
          </a:p>
          <a:p>
            <a:pPr indent="457200">
              <a:spcBef>
                <a:spcPts val="0"/>
              </a:spcBef>
              <a:spcAft>
                <a:spcPts val="0"/>
              </a:spcAft>
            </a:pPr>
            <a:r>
              <a:rPr lang="ru-RU" sz="1200" b="0" i="0" kern="1200" dirty="0">
                <a:solidFill>
                  <a:schemeClr val="tx1"/>
                </a:solidFill>
                <a:effectLst/>
                <a:latin typeface="Nunito Sans" pitchFamily="2" charset="77"/>
                <a:ea typeface="+mn-ea"/>
                <a:cs typeface="+mn-cs"/>
              </a:rPr>
              <a:t>В некоторых схемах элементы этой сети называются не передатчиком и приемником, а </a:t>
            </a:r>
            <a:r>
              <a:rPr lang="ru-RU" sz="1200" b="0" i="1" kern="1200" dirty="0">
                <a:solidFill>
                  <a:schemeClr val="tx1"/>
                </a:solidFill>
                <a:effectLst/>
                <a:latin typeface="Nunito Sans" pitchFamily="2" charset="77"/>
                <a:ea typeface="+mn-ea"/>
                <a:cs typeface="+mn-cs"/>
              </a:rPr>
              <a:t>ведущим </a:t>
            </a:r>
            <a:r>
              <a:rPr lang="ru-RU" sz="1200" b="0" i="0" kern="1200" dirty="0">
                <a:solidFill>
                  <a:schemeClr val="tx1"/>
                </a:solidFill>
                <a:effectLst/>
                <a:latin typeface="Nunito Sans" pitchFamily="2" charset="77"/>
                <a:ea typeface="+mn-ea"/>
                <a:cs typeface="+mn-cs"/>
              </a:rPr>
              <a:t>и </a:t>
            </a:r>
            <a:r>
              <a:rPr lang="ru-RU" sz="1200" b="0" i="1" kern="1200" dirty="0">
                <a:solidFill>
                  <a:schemeClr val="tx1"/>
                </a:solidFill>
                <a:effectLst/>
                <a:latin typeface="Nunito Sans" pitchFamily="2" charset="77"/>
                <a:ea typeface="+mn-ea"/>
                <a:cs typeface="+mn-cs"/>
              </a:rPr>
              <a:t>ведомым</a:t>
            </a:r>
            <a:r>
              <a:rPr lang="ru-RU" sz="1200" b="0" i="0" kern="1200" dirty="0">
                <a:solidFill>
                  <a:schemeClr val="tx1"/>
                </a:solidFill>
                <a:effectLst/>
                <a:latin typeface="Nunito Sans" pitchFamily="2" charset="77"/>
                <a:ea typeface="+mn-ea"/>
                <a:cs typeface="+mn-cs"/>
              </a:rPr>
              <a:t>, где ведущий управляет обменом данными, а ведомые принимают данные, отправленные ведущим, или отвечают данными, запрошенными ведущим.</a:t>
            </a:r>
          </a:p>
          <a:p>
            <a:pPr indent="457200">
              <a:spcBef>
                <a:spcPts val="0"/>
              </a:spcBef>
              <a:spcAft>
                <a:spcPts val="0"/>
              </a:spcAft>
            </a:pPr>
            <a:r>
              <a:rPr lang="ru-RU" sz="1200" b="0" i="0" kern="1200" dirty="0">
                <a:solidFill>
                  <a:schemeClr val="tx1"/>
                </a:solidFill>
                <a:effectLst/>
                <a:latin typeface="Nunito Sans" pitchFamily="2" charset="77"/>
                <a:ea typeface="+mn-ea"/>
                <a:cs typeface="+mn-cs"/>
              </a:rPr>
              <a:t>Одно из основных различий между множеством последовательных коммуникационных интерфейсов заключается в том, откуда поступает тактовый сигнал для каждого сдвигового регистра:</a:t>
            </a:r>
          </a:p>
          <a:p>
            <a:pPr lvl="0" indent="457200">
              <a:spcBef>
                <a:spcPts val="0"/>
              </a:spcBef>
              <a:spcAft>
                <a:spcPts val="0"/>
              </a:spcAft>
            </a:pPr>
            <a:r>
              <a:rPr lang="ru-RU" sz="1200" b="0" i="0" kern="1200" dirty="0">
                <a:solidFill>
                  <a:schemeClr val="tx1"/>
                </a:solidFill>
                <a:effectLst/>
                <a:latin typeface="Nunito Sans" pitchFamily="2" charset="77"/>
                <a:ea typeface="+mn-ea"/>
                <a:cs typeface="+mn-cs"/>
              </a:rPr>
              <a:t>В </a:t>
            </a:r>
            <a:r>
              <a:rPr lang="en-US" sz="1200" b="0" i="0" kern="1200" dirty="0">
                <a:solidFill>
                  <a:schemeClr val="tx1"/>
                </a:solidFill>
                <a:effectLst/>
                <a:latin typeface="Nunito Sans" pitchFamily="2" charset="77"/>
                <a:ea typeface="+mn-ea"/>
                <a:cs typeface="+mn-cs"/>
              </a:rPr>
              <a:t>SPI</a:t>
            </a:r>
            <a:r>
              <a:rPr lang="ru-RU" sz="1200" b="0" i="0" kern="1200" dirty="0">
                <a:solidFill>
                  <a:schemeClr val="tx1"/>
                </a:solidFill>
                <a:effectLst/>
                <a:latin typeface="Nunito Sans" pitchFamily="2" charset="77"/>
                <a:ea typeface="+mn-ea"/>
                <a:cs typeface="+mn-cs"/>
              </a:rPr>
              <a:t> он поступает от ведущего устройства, а ведомые устройства получают этот сигнал от ведущего устройства по отдельной линии.</a:t>
            </a:r>
          </a:p>
          <a:p>
            <a:pPr lvl="0" indent="457200">
              <a:spcBef>
                <a:spcPts val="0"/>
              </a:spcBef>
              <a:spcAft>
                <a:spcPts val="0"/>
              </a:spcAft>
            </a:pPr>
            <a:r>
              <a:rPr lang="ru-RU" sz="1200" b="0" i="0" kern="1200" dirty="0">
                <a:solidFill>
                  <a:schemeClr val="tx1"/>
                </a:solidFill>
                <a:effectLst/>
                <a:latin typeface="Nunito Sans" pitchFamily="2" charset="77"/>
                <a:ea typeface="+mn-ea"/>
                <a:cs typeface="+mn-cs"/>
              </a:rPr>
              <a:t>При асинхронной последовательной связи передатчик и приемник имеют собственные тактовые сигналы, работающие на одинаковой частоте, чтобы обеспечить соответствие скорости передачи данных.</a:t>
            </a:r>
          </a:p>
          <a:p>
            <a:pPr lvl="0" indent="457200">
              <a:spcBef>
                <a:spcPts val="0"/>
              </a:spcBef>
              <a:spcAft>
                <a:spcPts val="0"/>
              </a:spcAft>
            </a:pPr>
            <a:r>
              <a:rPr lang="ru-RU" sz="1200" b="0" i="0" kern="1200" dirty="0">
                <a:solidFill>
                  <a:schemeClr val="tx1"/>
                </a:solidFill>
                <a:effectLst/>
                <a:latin typeface="Nunito Sans" pitchFamily="2" charset="77"/>
                <a:ea typeface="+mn-ea"/>
                <a:cs typeface="+mn-cs"/>
              </a:rPr>
              <a:t>В </a:t>
            </a:r>
            <a:r>
              <a:rPr lang="en-US" sz="1200" b="0" i="0" kern="1200" dirty="0">
                <a:solidFill>
                  <a:schemeClr val="tx1"/>
                </a:solidFill>
                <a:effectLst/>
                <a:latin typeface="Nunito Sans" pitchFamily="2" charset="77"/>
                <a:ea typeface="+mn-ea"/>
                <a:cs typeface="+mn-cs"/>
              </a:rPr>
              <a:t>I</a:t>
            </a:r>
            <a:r>
              <a:rPr lang="ru-RU" sz="1200" b="0" i="0" kern="1200" dirty="0">
                <a:solidFill>
                  <a:schemeClr val="tx1"/>
                </a:solidFill>
                <a:effectLst/>
                <a:latin typeface="Nunito Sans" pitchFamily="2" charset="77"/>
                <a:ea typeface="+mn-ea"/>
                <a:cs typeface="+mn-cs"/>
              </a:rPr>
              <a:t>2</a:t>
            </a:r>
            <a:r>
              <a:rPr lang="en-US" sz="1200" b="0" i="0" kern="1200" dirty="0">
                <a:solidFill>
                  <a:schemeClr val="tx1"/>
                </a:solidFill>
                <a:effectLst/>
                <a:latin typeface="Nunito Sans" pitchFamily="2" charset="77"/>
                <a:ea typeface="+mn-ea"/>
                <a:cs typeface="+mn-cs"/>
              </a:rPr>
              <a:t>C</a:t>
            </a:r>
            <a:r>
              <a:rPr lang="ru-RU" sz="1200" b="0" i="0" kern="1200" dirty="0">
                <a:solidFill>
                  <a:schemeClr val="tx1"/>
                </a:solidFill>
                <a:effectLst/>
                <a:latin typeface="Nunito Sans" pitchFamily="2" charset="77"/>
                <a:ea typeface="+mn-ea"/>
                <a:cs typeface="+mn-cs"/>
              </a:rPr>
              <a:t> тактовый сигнал также посылается ведущим устройством, но ведомые устройства также могут переводить тактовую частоту в более низкую, чтобы сообщить, что они еще не готовы к ответу.</a:t>
            </a:r>
          </a:p>
          <a:p>
            <a:pPr indent="457200">
              <a:spcBef>
                <a:spcPts val="0"/>
              </a:spcBef>
              <a:spcAft>
                <a:spcPts val="0"/>
              </a:spcAft>
            </a:pPr>
            <a:endParaRPr lang="ru-RU" sz="1200" b="0" i="0" kern="1200" dirty="0">
              <a:solidFill>
                <a:schemeClr val="tx1"/>
              </a:solidFill>
              <a:effectLst/>
              <a:latin typeface="Nunito Sans" pitchFamily="2" charset="77"/>
              <a:ea typeface="+mn-ea"/>
              <a:cs typeface="+mn-cs"/>
            </a:endParaRPr>
          </a:p>
          <a:p>
            <a:pPr marL="0" marR="0" lvl="0" indent="457200" algn="l" defTabSz="914400" rtl="0" eaLnBrk="1" fontAlgn="auto" latinLnBrk="0" hangingPunct="1">
              <a:lnSpc>
                <a:spcPct val="150000"/>
              </a:lnSpc>
              <a:spcBef>
                <a:spcPts val="0"/>
              </a:spcBef>
              <a:spcAft>
                <a:spcPts val="0"/>
              </a:spcAft>
              <a:buClrTx/>
              <a:buSzTx/>
              <a:buFontTx/>
              <a:buNone/>
              <a:tabLst/>
              <a:defRPr/>
            </a:pPr>
            <a:endParaRPr lang="ru-RU" sz="1200" b="0" i="0" kern="1200" dirty="0">
              <a:solidFill>
                <a:schemeClr val="tx1"/>
              </a:solidFill>
              <a:effectLst/>
              <a:latin typeface="Nunito Sans" pitchFamily="2" charset="77"/>
              <a:ea typeface="+mn-ea"/>
              <a:cs typeface="+mn-cs"/>
            </a:endParaRPr>
          </a:p>
          <a:p>
            <a:pPr indent="457200">
              <a:lnSpc>
                <a:spcPct val="150000"/>
              </a:lnSpc>
              <a:spcBef>
                <a:spcPts val="0"/>
              </a:spcBef>
              <a:spcAft>
                <a:spcPts val="0"/>
              </a:spcAft>
            </a:pP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1FAD9A6-5B12-495D-AC68-C121FA6E8191}" type="slidenum">
              <a:rPr lang="ru-RU" smtClean="0"/>
              <a:pPr/>
              <a:t>7</a:t>
            </a:fld>
            <a:endParaRPr lang="ru-RU" dirty="0"/>
          </a:p>
        </p:txBody>
      </p:sp>
    </p:spTree>
    <p:extLst>
      <p:ext uri="{BB962C8B-B14F-4D97-AF65-F5344CB8AC3E}">
        <p14:creationId xmlns:p14="http://schemas.microsoft.com/office/powerpoint/2010/main" val="833859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7200"/>
            <a:r>
              <a:rPr lang="ru-RU" sz="1200" b="0" i="0" kern="1200" dirty="0">
                <a:solidFill>
                  <a:schemeClr val="tx1"/>
                </a:solidFill>
                <a:effectLst/>
                <a:latin typeface="Nunito Sans" pitchFamily="2" charset="77"/>
                <a:ea typeface="+mn-ea"/>
                <a:cs typeface="+mn-cs"/>
              </a:rPr>
              <a:t>Простейшей формой последовательной связи было бы соединение двух сдвиговых регистров, содержащихся в двух отдельных устройствах. Именно так реализован </a:t>
            </a:r>
            <a:r>
              <a:rPr lang="ru-RU" sz="1200" b="1" i="0" kern="1200" dirty="0">
                <a:solidFill>
                  <a:schemeClr val="tx1"/>
                </a:solidFill>
                <a:effectLst/>
                <a:latin typeface="Nunito Sans" pitchFamily="2" charset="77"/>
                <a:ea typeface="+mn-ea"/>
                <a:cs typeface="+mn-cs"/>
              </a:rPr>
              <a:t>последовательный периферийный интерфейс</a:t>
            </a:r>
            <a:r>
              <a:rPr lang="ru-RU" sz="1200" b="0" i="0" kern="1200" dirty="0">
                <a:solidFill>
                  <a:schemeClr val="tx1"/>
                </a:solidFill>
                <a:effectLst/>
                <a:latin typeface="Nunito Sans" pitchFamily="2" charset="77"/>
                <a:ea typeface="+mn-ea"/>
                <a:cs typeface="+mn-cs"/>
              </a:rPr>
              <a:t>. Он состоит из регистра сдвига и некоторых выводов ввода/вывода для каждого устройства. Он широко известен как </a:t>
            </a:r>
            <a:r>
              <a:rPr lang="en-US" sz="1200" b="0" i="0" kern="1200" dirty="0">
                <a:solidFill>
                  <a:schemeClr val="tx1"/>
                </a:solidFill>
                <a:effectLst/>
                <a:latin typeface="Nunito Sans" pitchFamily="2" charset="77"/>
                <a:ea typeface="+mn-ea"/>
                <a:cs typeface="+mn-cs"/>
              </a:rPr>
              <a:t>SPI</a:t>
            </a:r>
            <a:r>
              <a:rPr lang="ru-RU" sz="1200" b="0" i="0" kern="1200" dirty="0">
                <a:solidFill>
                  <a:schemeClr val="tx1"/>
                </a:solidFill>
                <a:effectLst/>
                <a:latin typeface="Nunito Sans" pitchFamily="2" charset="77"/>
                <a:ea typeface="+mn-ea"/>
                <a:cs typeface="+mn-cs"/>
              </a:rPr>
              <a:t>.</a:t>
            </a:r>
          </a:p>
          <a:p>
            <a:pPr indent="457200"/>
            <a:r>
              <a:rPr lang="ru-RU" sz="1200" b="0" i="0" kern="1200" dirty="0">
                <a:solidFill>
                  <a:schemeClr val="tx1"/>
                </a:solidFill>
                <a:effectLst/>
                <a:latin typeface="Nunito Sans" pitchFamily="2" charset="77"/>
                <a:ea typeface="+mn-ea"/>
                <a:cs typeface="+mn-cs"/>
              </a:rPr>
              <a:t>Допустим, мы хотим соединить контроллер с периферийным устройством. Контроллер содержит сдвиговый регистр, и его выход подключен к последовательному входу периферийного устройства. Периферийное устройство на другом конце имеет соответствующий сдвиговый регистр, способный таким же образом отправлять данные обратно на контроллер. Микроконтроллер обычно является ведущим устройством этой сети, поэтому он выдает свой собственный тактовый сигнал для сдвига и некоторые линии выбора для адресации конкретного ведомого устройства. Таким образом, помимо линии заземления, </a:t>
            </a:r>
            <a:r>
              <a:rPr lang="en-US" sz="1200" b="0" i="0" kern="1200" dirty="0">
                <a:solidFill>
                  <a:schemeClr val="tx1"/>
                </a:solidFill>
                <a:effectLst/>
                <a:latin typeface="Nunito Sans" pitchFamily="2" charset="77"/>
                <a:ea typeface="+mn-ea"/>
                <a:cs typeface="+mn-cs"/>
              </a:rPr>
              <a:t>SPI</a:t>
            </a:r>
            <a:r>
              <a:rPr lang="ru-RU" sz="1200" b="0" i="0" kern="1200" dirty="0">
                <a:solidFill>
                  <a:schemeClr val="tx1"/>
                </a:solidFill>
                <a:effectLst/>
                <a:latin typeface="Nunito Sans" pitchFamily="2" charset="77"/>
                <a:ea typeface="+mn-ea"/>
                <a:cs typeface="+mn-cs"/>
              </a:rPr>
              <a:t> использует 3 сигнальные линии: </a:t>
            </a:r>
            <a:r>
              <a:rPr lang="en-US" sz="1200" b="0" i="0" kern="1200" dirty="0">
                <a:solidFill>
                  <a:schemeClr val="tx1"/>
                </a:solidFill>
                <a:effectLst/>
                <a:latin typeface="Nunito Sans" pitchFamily="2" charset="77"/>
                <a:ea typeface="+mn-ea"/>
                <a:cs typeface="+mn-cs"/>
              </a:rPr>
              <a:t>MISO</a:t>
            </a:r>
            <a:r>
              <a:rPr lang="ru-RU" sz="1200" b="0" i="0" kern="1200" dirty="0">
                <a:solidFill>
                  <a:schemeClr val="tx1"/>
                </a:solidFill>
                <a:effectLst/>
                <a:latin typeface="Nunito Sans" pitchFamily="2" charset="77"/>
                <a:ea typeface="+mn-ea"/>
                <a:cs typeface="+mn-cs"/>
              </a:rPr>
              <a:t> (</a:t>
            </a:r>
            <a:r>
              <a:rPr lang="en-US" sz="1200" b="0" i="0" kern="1200" dirty="0">
                <a:solidFill>
                  <a:schemeClr val="tx1"/>
                </a:solidFill>
                <a:effectLst/>
                <a:latin typeface="Nunito Sans" pitchFamily="2" charset="77"/>
                <a:ea typeface="+mn-ea"/>
                <a:cs typeface="+mn-cs"/>
              </a:rPr>
              <a:t>Master In Slave Out</a:t>
            </a:r>
            <a:r>
              <a:rPr lang="ru-RU" sz="1200" b="0" i="0" kern="1200" dirty="0">
                <a:solidFill>
                  <a:schemeClr val="tx1"/>
                </a:solidFill>
                <a:effectLst/>
                <a:latin typeface="Nunito Sans" pitchFamily="2" charset="77"/>
                <a:ea typeface="+mn-ea"/>
                <a:cs typeface="+mn-cs"/>
              </a:rPr>
              <a:t>), </a:t>
            </a:r>
            <a:r>
              <a:rPr lang="en-US" sz="1200" b="0" i="0" kern="1200" dirty="0">
                <a:solidFill>
                  <a:schemeClr val="tx1"/>
                </a:solidFill>
                <a:effectLst/>
                <a:latin typeface="Nunito Sans" pitchFamily="2" charset="77"/>
                <a:ea typeface="+mn-ea"/>
                <a:cs typeface="+mn-cs"/>
              </a:rPr>
              <a:t>MOSI</a:t>
            </a:r>
            <a:r>
              <a:rPr lang="ru-RU" sz="1200" b="0" i="0" kern="1200" dirty="0">
                <a:solidFill>
                  <a:schemeClr val="tx1"/>
                </a:solidFill>
                <a:effectLst/>
                <a:latin typeface="Nunito Sans" pitchFamily="2" charset="77"/>
                <a:ea typeface="+mn-ea"/>
                <a:cs typeface="+mn-cs"/>
              </a:rPr>
              <a:t> (</a:t>
            </a:r>
            <a:r>
              <a:rPr lang="en-US" sz="1200" b="0" i="0" kern="1200" dirty="0">
                <a:solidFill>
                  <a:schemeClr val="tx1"/>
                </a:solidFill>
                <a:effectLst/>
                <a:latin typeface="Nunito Sans" pitchFamily="2" charset="77"/>
                <a:ea typeface="+mn-ea"/>
                <a:cs typeface="+mn-cs"/>
              </a:rPr>
              <a:t>Master Out Slave In</a:t>
            </a:r>
            <a:r>
              <a:rPr lang="ru-RU" sz="1200" b="0" i="0" kern="1200" dirty="0">
                <a:solidFill>
                  <a:schemeClr val="tx1"/>
                </a:solidFill>
                <a:effectLst/>
                <a:latin typeface="Nunito Sans" pitchFamily="2" charset="77"/>
                <a:ea typeface="+mn-ea"/>
                <a:cs typeface="+mn-cs"/>
              </a:rPr>
              <a:t>) и линия </a:t>
            </a:r>
            <a:r>
              <a:rPr lang="en-US" sz="1200" b="0" i="0" kern="1200" dirty="0">
                <a:solidFill>
                  <a:schemeClr val="tx1"/>
                </a:solidFill>
                <a:effectLst/>
                <a:latin typeface="Nunito Sans" pitchFamily="2" charset="77"/>
                <a:ea typeface="+mn-ea"/>
                <a:cs typeface="+mn-cs"/>
              </a:rPr>
              <a:t>Clock</a:t>
            </a:r>
            <a:r>
              <a:rPr lang="ru-RU" sz="1200" b="0" i="0" kern="1200" dirty="0">
                <a:solidFill>
                  <a:schemeClr val="tx1"/>
                </a:solidFill>
                <a:effectLst/>
                <a:latin typeface="Nunito Sans" pitchFamily="2" charset="77"/>
                <a:ea typeface="+mn-ea"/>
                <a:cs typeface="+mn-cs"/>
              </a:rPr>
              <a:t>, которая управляется ведущим устройством. Ведущее устройство также управляет линиями выбора ведомого устройства (</a:t>
            </a:r>
            <a:r>
              <a:rPr lang="en-US" sz="1200" b="0" i="0" kern="1200" dirty="0">
                <a:solidFill>
                  <a:schemeClr val="tx1"/>
                </a:solidFill>
                <a:effectLst/>
                <a:latin typeface="Nunito Sans" pitchFamily="2" charset="77"/>
                <a:ea typeface="+mn-ea"/>
                <a:cs typeface="+mn-cs"/>
              </a:rPr>
              <a:t>SS</a:t>
            </a:r>
            <a:r>
              <a:rPr lang="ru-RU" sz="1200" b="0" i="0" kern="1200" dirty="0">
                <a:solidFill>
                  <a:schemeClr val="tx1"/>
                </a:solidFill>
                <a:effectLst/>
                <a:latin typeface="Nunito Sans" pitchFamily="2" charset="77"/>
                <a:ea typeface="+mn-ea"/>
                <a:cs typeface="+mn-cs"/>
              </a:rPr>
              <a:t>).</a:t>
            </a:r>
          </a:p>
          <a:p>
            <a:pPr indent="457200"/>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8</a:t>
            </a:fld>
            <a:endParaRPr lang="ru-RU" dirty="0"/>
          </a:p>
        </p:txBody>
      </p:sp>
    </p:spTree>
    <p:extLst>
      <p:ext uri="{BB962C8B-B14F-4D97-AF65-F5344CB8AC3E}">
        <p14:creationId xmlns:p14="http://schemas.microsoft.com/office/powerpoint/2010/main" val="2121866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lang="ru-RU" sz="1200" b="0" i="0" kern="1200" dirty="0">
                <a:solidFill>
                  <a:schemeClr val="tx1"/>
                </a:solidFill>
                <a:effectLst/>
                <a:latin typeface="Nunito Sans" pitchFamily="2" charset="77"/>
                <a:ea typeface="+mn-ea"/>
                <a:cs typeface="+mn-cs"/>
              </a:rPr>
              <a:t>Создание сети </a:t>
            </a:r>
            <a:r>
              <a:rPr lang="en-US" sz="1200" b="0" i="0" kern="1200" dirty="0">
                <a:solidFill>
                  <a:schemeClr val="tx1"/>
                </a:solidFill>
                <a:effectLst/>
                <a:latin typeface="Nunito Sans" pitchFamily="2" charset="77"/>
                <a:ea typeface="+mn-ea"/>
                <a:cs typeface="+mn-cs"/>
              </a:rPr>
              <a:t>SPI</a:t>
            </a:r>
            <a:r>
              <a:rPr lang="ru-RU" sz="1200" b="0" i="0" kern="1200" dirty="0">
                <a:solidFill>
                  <a:schemeClr val="tx1"/>
                </a:solidFill>
                <a:effectLst/>
                <a:latin typeface="Nunito Sans" pitchFamily="2" charset="77"/>
                <a:ea typeface="+mn-ea"/>
                <a:cs typeface="+mn-cs"/>
              </a:rPr>
              <a:t> с более чем одним ведомым устройством требует наличия </a:t>
            </a:r>
            <a:r>
              <a:rPr lang="en-US" sz="1200" b="0" i="0" kern="1200" dirty="0">
                <a:solidFill>
                  <a:schemeClr val="tx1"/>
                </a:solidFill>
                <a:effectLst/>
                <a:latin typeface="Nunito Sans" pitchFamily="2" charset="77"/>
                <a:ea typeface="+mn-ea"/>
                <a:cs typeface="+mn-cs"/>
              </a:rPr>
              <a:t>GPIO</a:t>
            </a:r>
            <a:r>
              <a:rPr lang="ru-RU" sz="1200" b="0" i="0" kern="1200" dirty="0">
                <a:solidFill>
                  <a:schemeClr val="tx1"/>
                </a:solidFill>
                <a:effectLst/>
                <a:latin typeface="Nunito Sans" pitchFamily="2" charset="77"/>
                <a:ea typeface="+mn-ea"/>
                <a:cs typeface="+mn-cs"/>
              </a:rPr>
              <a:t> для выбора ведомого устройства, с которым должен общаться ведущий. Это обычно считается недостатком </a:t>
            </a:r>
            <a:r>
              <a:rPr lang="en-US" sz="1200" b="0" i="0" kern="1200" dirty="0">
                <a:solidFill>
                  <a:schemeClr val="tx1"/>
                </a:solidFill>
                <a:effectLst/>
                <a:latin typeface="Nunito Sans" pitchFamily="2" charset="77"/>
                <a:ea typeface="+mn-ea"/>
                <a:cs typeface="+mn-cs"/>
              </a:rPr>
              <a:t>SPI</a:t>
            </a:r>
            <a:r>
              <a:rPr lang="ru-RU" sz="1200" b="0" i="0" kern="1200" dirty="0">
                <a:solidFill>
                  <a:schemeClr val="tx1"/>
                </a:solidFill>
                <a:effectLst/>
                <a:latin typeface="Nunito Sans" pitchFamily="2" charset="77"/>
                <a:ea typeface="+mn-ea"/>
                <a:cs typeface="+mn-cs"/>
              </a:rPr>
              <a:t>.</a:t>
            </a:r>
          </a:p>
          <a:p>
            <a:pPr marL="0" marR="0" lvl="0" indent="457200" algn="l" defTabSz="914400" rtl="0" eaLnBrk="1" fontAlgn="auto" latinLnBrk="0" hangingPunct="1">
              <a:lnSpc>
                <a:spcPct val="100000"/>
              </a:lnSpc>
              <a:spcBef>
                <a:spcPts val="0"/>
              </a:spcBef>
              <a:spcAft>
                <a:spcPts val="0"/>
              </a:spcAft>
              <a:buClrTx/>
              <a:buSzTx/>
              <a:buFontTx/>
              <a:buNone/>
              <a:tabLst/>
              <a:defRPr/>
            </a:pPr>
            <a:r>
              <a:rPr lang="ru-RU" sz="1200" b="0" i="0" kern="1200" dirty="0">
                <a:solidFill>
                  <a:schemeClr val="tx1"/>
                </a:solidFill>
                <a:effectLst/>
                <a:latin typeface="Nunito Sans" pitchFamily="2" charset="77"/>
                <a:ea typeface="+mn-ea"/>
                <a:cs typeface="+mn-cs"/>
              </a:rPr>
              <a:t>На слайде представлена сеть </a:t>
            </a:r>
            <a:r>
              <a:rPr lang="en-US" sz="1200" b="0" i="0" kern="1200" dirty="0">
                <a:solidFill>
                  <a:schemeClr val="tx1"/>
                </a:solidFill>
                <a:effectLst/>
                <a:latin typeface="Nunito Sans" pitchFamily="2" charset="77"/>
                <a:ea typeface="+mn-ea"/>
                <a:cs typeface="+mn-cs"/>
              </a:rPr>
              <a:t>SPI</a:t>
            </a:r>
            <a:r>
              <a:rPr lang="ru-RU" sz="1200" b="0" i="0" kern="1200" dirty="0">
                <a:solidFill>
                  <a:schemeClr val="tx1"/>
                </a:solidFill>
                <a:effectLst/>
                <a:latin typeface="Nunito Sans" pitchFamily="2" charset="77"/>
                <a:ea typeface="+mn-ea"/>
                <a:cs typeface="+mn-cs"/>
              </a:rPr>
              <a:t> с одним ведущим и тремя ведомыми устройствами.</a:t>
            </a:r>
          </a:p>
          <a:p>
            <a:pPr marL="0" marR="0" lvl="0" indent="45720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Nunito Sans" pitchFamily="2" charset="77"/>
                <a:ea typeface="+mn-ea"/>
                <a:cs typeface="+mn-cs"/>
              </a:rPr>
              <a:t>SPI</a:t>
            </a:r>
            <a:r>
              <a:rPr lang="ru-RU" sz="1200" b="0" i="0" kern="1200" dirty="0">
                <a:solidFill>
                  <a:schemeClr val="tx1"/>
                </a:solidFill>
                <a:effectLst/>
                <a:latin typeface="Nunito Sans" pitchFamily="2" charset="77"/>
                <a:ea typeface="+mn-ea"/>
                <a:cs typeface="+mn-cs"/>
              </a:rPr>
              <a:t> различает элемент, управляющий коммуникацией, и периферийные устройства, которые к нему подключены. С момента своего появления в 1979 году эти элементы были известны как </a:t>
            </a:r>
            <a:r>
              <a:rPr lang="en-US" sz="1200" b="0" i="0" kern="1200" dirty="0">
                <a:solidFill>
                  <a:schemeClr val="tx1"/>
                </a:solidFill>
                <a:effectLst/>
                <a:latin typeface="Nunito Sans" pitchFamily="2" charset="77"/>
                <a:ea typeface="+mn-ea"/>
                <a:cs typeface="+mn-cs"/>
              </a:rPr>
              <a:t>Master</a:t>
            </a:r>
            <a:r>
              <a:rPr lang="ru-RU" sz="1200" b="0" i="0" kern="1200" dirty="0">
                <a:solidFill>
                  <a:schemeClr val="tx1"/>
                </a:solidFill>
                <a:effectLst/>
                <a:latin typeface="Nunito Sans" pitchFamily="2" charset="77"/>
                <a:ea typeface="+mn-ea"/>
                <a:cs typeface="+mn-cs"/>
              </a:rPr>
              <a:t> и </a:t>
            </a:r>
            <a:r>
              <a:rPr lang="en-US" sz="1200" b="0" i="0" kern="1200" dirty="0">
                <a:solidFill>
                  <a:schemeClr val="tx1"/>
                </a:solidFill>
                <a:effectLst/>
                <a:latin typeface="Nunito Sans" pitchFamily="2" charset="77"/>
                <a:ea typeface="+mn-ea"/>
                <a:cs typeface="+mn-cs"/>
              </a:rPr>
              <a:t>Slaves</a:t>
            </a:r>
            <a:r>
              <a:rPr lang="ru-RU" sz="1200" b="0" i="0" kern="1200" dirty="0">
                <a:solidFill>
                  <a:schemeClr val="tx1"/>
                </a:solidFill>
                <a:effectLst/>
                <a:latin typeface="Nunito Sans" pitchFamily="2" charset="77"/>
                <a:ea typeface="+mn-ea"/>
                <a:cs typeface="+mn-cs"/>
              </a:rPr>
              <a:t>, но недавно появилось предложение перейти к более описательным названиям: </a:t>
            </a:r>
            <a:r>
              <a:rPr lang="en-US" sz="1200" b="1" i="0" kern="1200" dirty="0">
                <a:solidFill>
                  <a:schemeClr val="tx1"/>
                </a:solidFill>
                <a:effectLst/>
                <a:latin typeface="Nunito Sans" pitchFamily="2" charset="77"/>
                <a:ea typeface="+mn-ea"/>
                <a:cs typeface="+mn-cs"/>
              </a:rPr>
              <a:t>Controller </a:t>
            </a:r>
            <a:r>
              <a:rPr lang="ru-RU" sz="1200" b="0" i="0" kern="1200" dirty="0">
                <a:solidFill>
                  <a:schemeClr val="tx1"/>
                </a:solidFill>
                <a:effectLst/>
                <a:latin typeface="Nunito Sans" pitchFamily="2" charset="77"/>
                <a:ea typeface="+mn-ea"/>
                <a:cs typeface="+mn-cs"/>
              </a:rPr>
              <a:t>вместо </a:t>
            </a:r>
            <a:r>
              <a:rPr lang="en-US" sz="1200" b="0" i="0" kern="1200" dirty="0">
                <a:solidFill>
                  <a:schemeClr val="tx1"/>
                </a:solidFill>
                <a:effectLst/>
                <a:latin typeface="Nunito Sans" pitchFamily="2" charset="77"/>
                <a:ea typeface="+mn-ea"/>
                <a:cs typeface="+mn-cs"/>
              </a:rPr>
              <a:t>master</a:t>
            </a:r>
            <a:r>
              <a:rPr lang="ru-RU" sz="1200" b="0" i="0" kern="1200" dirty="0">
                <a:solidFill>
                  <a:schemeClr val="tx1"/>
                </a:solidFill>
                <a:effectLst/>
                <a:latin typeface="Nunito Sans" pitchFamily="2" charset="77"/>
                <a:ea typeface="+mn-ea"/>
                <a:cs typeface="+mn-cs"/>
              </a:rPr>
              <a:t> и </a:t>
            </a:r>
            <a:r>
              <a:rPr lang="en-US" sz="1200" b="1" i="0" kern="1200" dirty="0">
                <a:solidFill>
                  <a:schemeClr val="tx1"/>
                </a:solidFill>
                <a:effectLst/>
                <a:latin typeface="Nunito Sans" pitchFamily="2" charset="77"/>
                <a:ea typeface="+mn-ea"/>
                <a:cs typeface="+mn-cs"/>
              </a:rPr>
              <a:t>Peripheral </a:t>
            </a:r>
            <a:r>
              <a:rPr lang="ru-RU" sz="1200" b="0" i="0" kern="1200" dirty="0">
                <a:solidFill>
                  <a:schemeClr val="tx1"/>
                </a:solidFill>
                <a:effectLst/>
                <a:latin typeface="Nunito Sans" pitchFamily="2" charset="77"/>
                <a:ea typeface="+mn-ea"/>
                <a:cs typeface="+mn-cs"/>
              </a:rPr>
              <a:t>вместо </a:t>
            </a:r>
            <a:r>
              <a:rPr lang="en-US" sz="1200" b="0" i="0" kern="1200" dirty="0">
                <a:solidFill>
                  <a:schemeClr val="tx1"/>
                </a:solidFill>
                <a:effectLst/>
                <a:latin typeface="Nunito Sans" pitchFamily="2" charset="77"/>
                <a:ea typeface="+mn-ea"/>
                <a:cs typeface="+mn-cs"/>
              </a:rPr>
              <a:t>slave</a:t>
            </a:r>
            <a:r>
              <a:rPr lang="ru-RU" sz="1200" b="0" i="0" kern="1200" dirty="0">
                <a:solidFill>
                  <a:schemeClr val="tx1"/>
                </a:solidFill>
                <a:effectLst/>
                <a:latin typeface="Nunito Sans" pitchFamily="2" charset="77"/>
                <a:ea typeface="+mn-ea"/>
                <a:cs typeface="+mn-cs"/>
              </a:rPr>
              <a:t>.</a:t>
            </a:r>
          </a:p>
          <a:p>
            <a:pPr marL="0" marR="0" lvl="0" indent="457200" algn="l" defTabSz="914400" rtl="0" eaLnBrk="1" fontAlgn="auto" latinLnBrk="0" hangingPunct="1">
              <a:lnSpc>
                <a:spcPct val="100000"/>
              </a:lnSpc>
              <a:spcBef>
                <a:spcPts val="0"/>
              </a:spcBef>
              <a:spcAft>
                <a:spcPts val="0"/>
              </a:spcAft>
              <a:buClrTx/>
              <a:buSzTx/>
              <a:buFontTx/>
              <a:buNone/>
              <a:tabLst/>
              <a:defRPr/>
            </a:pPr>
            <a:endParaRPr lang="ru-RU" sz="1200" b="0" i="0" kern="1200" dirty="0">
              <a:solidFill>
                <a:schemeClr val="tx1"/>
              </a:solidFill>
              <a:effectLst/>
              <a:latin typeface="Nunito Sans" pitchFamily="2" charset="77"/>
              <a:ea typeface="+mn-ea"/>
              <a:cs typeface="+mn-cs"/>
            </a:endParaRPr>
          </a:p>
          <a:p>
            <a:pPr indent="457200"/>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9</a:t>
            </a:fld>
            <a:endParaRPr lang="ru-RU" dirty="0"/>
          </a:p>
        </p:txBody>
      </p:sp>
    </p:spTree>
    <p:extLst>
      <p:ext uri="{BB962C8B-B14F-4D97-AF65-F5344CB8AC3E}">
        <p14:creationId xmlns:p14="http://schemas.microsoft.com/office/powerpoint/2010/main" val="3941832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000"/>
            <a:r>
              <a:rPr lang="en-US" sz="1200" b="0" i="0" kern="1200" dirty="0">
                <a:solidFill>
                  <a:schemeClr val="tx1"/>
                </a:solidFill>
                <a:effectLst/>
                <a:latin typeface="Nunito Sans" pitchFamily="2" charset="77"/>
                <a:ea typeface="+mn-ea"/>
                <a:cs typeface="+mn-cs"/>
              </a:rPr>
              <a:t>UART</a:t>
            </a:r>
            <a:r>
              <a:rPr lang="ru-RU" sz="1200" b="0" i="0" kern="1200" dirty="0">
                <a:solidFill>
                  <a:schemeClr val="tx1"/>
                </a:solidFill>
                <a:effectLst/>
                <a:latin typeface="Nunito Sans" pitchFamily="2" charset="77"/>
                <a:ea typeface="+mn-ea"/>
                <a:cs typeface="+mn-cs"/>
              </a:rPr>
              <a:t> означает универсальный асинхронный приемник-передатчик, который является классическим последовательным интерфейсом связи, доступным в старых компьютерах. Вы можете подключиться к последовательному порту вашего компьютера через интерфейс </a:t>
            </a:r>
            <a:r>
              <a:rPr lang="en-US" sz="1200" b="0" i="0" kern="1200" dirty="0">
                <a:solidFill>
                  <a:schemeClr val="tx1"/>
                </a:solidFill>
                <a:effectLst/>
                <a:latin typeface="Nunito Sans" pitchFamily="2" charset="77"/>
                <a:ea typeface="+mn-ea"/>
                <a:cs typeface="+mn-cs"/>
              </a:rPr>
              <a:t>COM</a:t>
            </a:r>
            <a:r>
              <a:rPr lang="ru-RU" sz="1200" b="0" i="0" kern="1200" dirty="0">
                <a:solidFill>
                  <a:schemeClr val="tx1"/>
                </a:solidFill>
                <a:effectLst/>
                <a:latin typeface="Nunito Sans" pitchFamily="2" charset="77"/>
                <a:ea typeface="+mn-ea"/>
                <a:cs typeface="+mn-cs"/>
              </a:rPr>
              <a:t>-порта с помощью приложения-эмулятора терминала, такого как </a:t>
            </a:r>
            <a:r>
              <a:rPr lang="en-US" sz="1200" b="0" i="0" kern="1200" dirty="0">
                <a:solidFill>
                  <a:schemeClr val="tx1"/>
                </a:solidFill>
                <a:effectLst/>
                <a:latin typeface="Nunito Sans" pitchFamily="2" charset="77"/>
                <a:ea typeface="+mn-ea"/>
                <a:cs typeface="+mn-cs"/>
              </a:rPr>
              <a:t>PuTTY</a:t>
            </a:r>
            <a:r>
              <a:rPr lang="ru-RU" sz="1200" b="0" i="0" kern="1200" dirty="0">
                <a:solidFill>
                  <a:schemeClr val="tx1"/>
                </a:solidFill>
                <a:effectLst/>
                <a:latin typeface="Nunito Sans" pitchFamily="2" charset="77"/>
                <a:ea typeface="+mn-ea"/>
                <a:cs typeface="+mn-cs"/>
              </a:rPr>
              <a:t> или </a:t>
            </a:r>
            <a:r>
              <a:rPr lang="en-US" sz="1200" b="0" i="0" kern="1200" dirty="0">
                <a:solidFill>
                  <a:schemeClr val="tx1"/>
                </a:solidFill>
                <a:effectLst/>
                <a:latin typeface="Nunito Sans" pitchFamily="2" charset="77"/>
                <a:ea typeface="+mn-ea"/>
                <a:cs typeface="+mn-cs"/>
              </a:rPr>
              <a:t>Tera Term</a:t>
            </a:r>
            <a:r>
              <a:rPr lang="ru-RU" sz="1200" b="0" i="0" kern="1200" dirty="0">
                <a:solidFill>
                  <a:schemeClr val="tx1"/>
                </a:solidFill>
                <a:effectLst/>
                <a:latin typeface="Nunito Sans" pitchFamily="2" charset="77"/>
                <a:ea typeface="+mn-ea"/>
                <a:cs typeface="+mn-cs"/>
              </a:rPr>
              <a:t>.</a:t>
            </a:r>
          </a:p>
          <a:p>
            <a:pPr indent="450000"/>
            <a:r>
              <a:rPr lang="ru-RU" sz="1200" b="0" i="0" kern="1200" dirty="0">
                <a:solidFill>
                  <a:schemeClr val="tx1"/>
                </a:solidFill>
                <a:effectLst/>
                <a:latin typeface="Nunito Sans" pitchFamily="2" charset="77"/>
                <a:ea typeface="+mn-ea"/>
                <a:cs typeface="+mn-cs"/>
              </a:rPr>
              <a:t>Этот тип последовательной связи известен как </a:t>
            </a:r>
            <a:r>
              <a:rPr lang="ru-RU" sz="1200" b="0" i="1" kern="1200" dirty="0">
                <a:solidFill>
                  <a:schemeClr val="tx1"/>
                </a:solidFill>
                <a:effectLst/>
                <a:latin typeface="Nunito Sans" pitchFamily="2" charset="77"/>
                <a:ea typeface="+mn-ea"/>
                <a:cs typeface="+mn-cs"/>
              </a:rPr>
              <a:t>асинхронный, </a:t>
            </a:r>
            <a:r>
              <a:rPr lang="ru-RU" sz="1200" b="0" i="0" kern="1200" dirty="0">
                <a:solidFill>
                  <a:schemeClr val="tx1"/>
                </a:solidFill>
                <a:effectLst/>
                <a:latin typeface="Nunito Sans" pitchFamily="2" charset="77"/>
                <a:ea typeface="+mn-ea"/>
                <a:cs typeface="+mn-cs"/>
              </a:rPr>
              <a:t>поскольку не требует наличия тактовой линии между передатчиком и приемником. Это очень удобная функция для сигналов, которые должны использовать один единственный канал (например, инфракрасный пульт дистанционного управления телевизором).</a:t>
            </a:r>
          </a:p>
          <a:p>
            <a:pPr marL="0" marR="0" lvl="0" indent="450000" algn="l" defTabSz="914400" rtl="0" eaLnBrk="1" fontAlgn="auto" latinLnBrk="0" hangingPunct="1">
              <a:lnSpc>
                <a:spcPct val="100000"/>
              </a:lnSpc>
              <a:spcBef>
                <a:spcPts val="0"/>
              </a:spcBef>
              <a:spcAft>
                <a:spcPts val="0"/>
              </a:spcAft>
              <a:buClrTx/>
              <a:buSzTx/>
              <a:buFontTx/>
              <a:buNone/>
              <a:tabLst/>
              <a:defRPr/>
            </a:pPr>
            <a:r>
              <a:rPr lang="ru-RU" sz="1200" b="0" i="0" kern="1200" dirty="0">
                <a:solidFill>
                  <a:schemeClr val="tx1"/>
                </a:solidFill>
                <a:effectLst/>
                <a:latin typeface="Nunito Sans" pitchFamily="2" charset="77"/>
                <a:ea typeface="+mn-ea"/>
                <a:cs typeface="+mn-cs"/>
              </a:rPr>
              <a:t>Синхронизация передатчика и приемника осуществляется по протоколу. Для 8-битной передачи протокол представлен на слайде.</a:t>
            </a:r>
          </a:p>
          <a:p>
            <a:pPr marL="0" marR="0" lvl="0" indent="450000" algn="l" defTabSz="914400" rtl="0" eaLnBrk="1" fontAlgn="auto" latinLnBrk="0" hangingPunct="1">
              <a:lnSpc>
                <a:spcPct val="100000"/>
              </a:lnSpc>
              <a:spcBef>
                <a:spcPts val="0"/>
              </a:spcBef>
              <a:spcAft>
                <a:spcPts val="0"/>
              </a:spcAft>
              <a:buClrTx/>
              <a:buSzTx/>
              <a:buFontTx/>
              <a:buNone/>
              <a:tabLst/>
              <a:defRPr/>
            </a:pPr>
            <a:r>
              <a:rPr lang="ru-RU" sz="1200" b="0" i="0" kern="1200" dirty="0">
                <a:solidFill>
                  <a:schemeClr val="tx1"/>
                </a:solidFill>
                <a:effectLst/>
                <a:latin typeface="Nunito Sans" pitchFamily="2" charset="77"/>
                <a:ea typeface="+mn-ea"/>
                <a:cs typeface="+mn-cs"/>
              </a:rPr>
              <a:t>Временная диаграмма на слайде показывает передачу байта 0</a:t>
            </a:r>
            <a:r>
              <a:rPr lang="en-US" sz="1200" b="0" i="0" kern="1200" dirty="0">
                <a:solidFill>
                  <a:schemeClr val="tx1"/>
                </a:solidFill>
                <a:effectLst/>
                <a:latin typeface="Nunito Sans" pitchFamily="2" charset="77"/>
                <a:ea typeface="+mn-ea"/>
                <a:cs typeface="+mn-cs"/>
              </a:rPr>
              <a:t>x</a:t>
            </a:r>
            <a:r>
              <a:rPr lang="ru-RU" sz="1200" b="0" i="0" kern="1200" dirty="0">
                <a:solidFill>
                  <a:schemeClr val="tx1"/>
                </a:solidFill>
                <a:effectLst/>
                <a:latin typeface="Nunito Sans" pitchFamily="2" charset="77"/>
                <a:ea typeface="+mn-ea"/>
                <a:cs typeface="+mn-cs"/>
              </a:rPr>
              <a:t>55 с использованием логики </a:t>
            </a:r>
            <a:r>
              <a:rPr lang="en-US" sz="1200" b="0" i="0" kern="1200" dirty="0">
                <a:solidFill>
                  <a:schemeClr val="tx1"/>
                </a:solidFill>
                <a:effectLst/>
                <a:latin typeface="Nunito Sans" pitchFamily="2" charset="77"/>
                <a:ea typeface="+mn-ea"/>
                <a:cs typeface="+mn-cs"/>
              </a:rPr>
              <a:t>TTL</a:t>
            </a:r>
            <a:r>
              <a:rPr lang="ru-RU" sz="1200" b="0" i="0" kern="1200" dirty="0">
                <a:solidFill>
                  <a:schemeClr val="tx1"/>
                </a:solidFill>
                <a:effectLst/>
                <a:latin typeface="Nunito Sans" pitchFamily="2" charset="77"/>
                <a:ea typeface="+mn-ea"/>
                <a:cs typeface="+mn-cs"/>
              </a:rPr>
              <a:t> (5 В для высокого уровня и 0 В для низкого).</a:t>
            </a:r>
          </a:p>
          <a:p>
            <a:pPr indent="450000"/>
            <a:r>
              <a:rPr lang="ru-RU" sz="1200" b="0" i="0" kern="1200" dirty="0">
                <a:solidFill>
                  <a:schemeClr val="tx1"/>
                </a:solidFill>
                <a:effectLst/>
                <a:latin typeface="Nunito Sans" pitchFamily="2" charset="77"/>
                <a:ea typeface="+mn-ea"/>
                <a:cs typeface="+mn-cs"/>
              </a:rPr>
              <a:t>В протоколе есть 4 основных параметра:</a:t>
            </a:r>
          </a:p>
          <a:p>
            <a:pPr marL="171450" lvl="0" indent="450000">
              <a:buFont typeface="Arial" panose="020B0604020202020204" pitchFamily="34" charset="0"/>
              <a:buChar char="•"/>
            </a:pPr>
            <a:r>
              <a:rPr lang="ru-RU" sz="1200" b="0" i="0" kern="1200" dirty="0">
                <a:solidFill>
                  <a:schemeClr val="tx1"/>
                </a:solidFill>
                <a:effectLst/>
                <a:latin typeface="Nunito Sans" pitchFamily="2" charset="77"/>
                <a:ea typeface="+mn-ea"/>
                <a:cs typeface="+mn-cs"/>
              </a:rPr>
              <a:t>Скорость передачи данных. Список вариантов очень длинный: 9600 бод, 19200 бод, 115 200 бод и так далее.</a:t>
            </a:r>
          </a:p>
          <a:p>
            <a:pPr marL="171450" lvl="0" indent="450000">
              <a:buFont typeface="Arial" panose="020B0604020202020204" pitchFamily="34" charset="0"/>
              <a:buChar char="•"/>
            </a:pPr>
            <a:r>
              <a:rPr lang="ru-RU" sz="1200" b="0" i="0" kern="1200" dirty="0">
                <a:solidFill>
                  <a:schemeClr val="tx1"/>
                </a:solidFill>
                <a:effectLst/>
                <a:latin typeface="Nunito Sans" pitchFamily="2" charset="77"/>
                <a:ea typeface="+mn-ea"/>
                <a:cs typeface="+mn-cs"/>
              </a:rPr>
              <a:t>Количество битов для передачи. Обычно это 8 бит, но может быть от 5 до 9 бит.</a:t>
            </a:r>
          </a:p>
          <a:p>
            <a:pPr marL="171450" lvl="0" indent="450000">
              <a:buFont typeface="Arial" panose="020B0604020202020204" pitchFamily="34" charset="0"/>
              <a:buChar char="•"/>
            </a:pPr>
            <a:r>
              <a:rPr lang="ru-RU" sz="1200" b="0" i="0" kern="1200" dirty="0">
                <a:solidFill>
                  <a:schemeClr val="tx1"/>
                </a:solidFill>
                <a:effectLst/>
                <a:latin typeface="Nunito Sans" pitchFamily="2" charset="77"/>
                <a:ea typeface="+mn-ea"/>
                <a:cs typeface="+mn-cs"/>
              </a:rPr>
              <a:t>Тип четности: Четная четность, нечетная четность или отсутствие четности.</a:t>
            </a:r>
          </a:p>
          <a:p>
            <a:pPr marL="171450" lvl="0" indent="450000">
              <a:buFont typeface="Arial" panose="020B0604020202020204" pitchFamily="34" charset="0"/>
              <a:buChar char="•"/>
            </a:pPr>
            <a:r>
              <a:rPr lang="ru-RU" sz="1200" b="0" i="0" kern="1200" dirty="0">
                <a:solidFill>
                  <a:schemeClr val="tx1"/>
                </a:solidFill>
                <a:effectLst/>
                <a:latin typeface="Nunito Sans" pitchFamily="2" charset="77"/>
                <a:ea typeface="+mn-ea"/>
                <a:cs typeface="+mn-cs"/>
              </a:rPr>
              <a:t>Длительность стоп-бита: 1, 1,5 или 2 длительности бита.</a:t>
            </a:r>
          </a:p>
          <a:p>
            <a:pPr indent="450000"/>
            <a:r>
              <a:rPr lang="ru-RU" sz="1200" b="0" i="0" kern="1200" dirty="0">
                <a:solidFill>
                  <a:schemeClr val="tx1"/>
                </a:solidFill>
                <a:effectLst/>
                <a:latin typeface="Nunito Sans" pitchFamily="2" charset="77"/>
                <a:ea typeface="+mn-ea"/>
                <a:cs typeface="+mn-cs"/>
              </a:rPr>
              <a:t>Эти параметры фиксированы в системе, поэтому они не должны меняться во время выполнения.</a:t>
            </a:r>
          </a:p>
          <a:p>
            <a:pPr indent="450000"/>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10</a:t>
            </a:fld>
            <a:endParaRPr lang="ru-RU" dirty="0"/>
          </a:p>
        </p:txBody>
      </p:sp>
    </p:spTree>
    <p:extLst>
      <p:ext uri="{BB962C8B-B14F-4D97-AF65-F5344CB8AC3E}">
        <p14:creationId xmlns:p14="http://schemas.microsoft.com/office/powerpoint/2010/main" val="1986917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Белый фон с лого">
    <p:spTree>
      <p:nvGrpSpPr>
        <p:cNvPr id="1" name=""/>
        <p:cNvGrpSpPr/>
        <p:nvPr/>
      </p:nvGrpSpPr>
      <p:grpSpPr>
        <a:xfrm>
          <a:off x="0" y="0"/>
          <a:ext cx="0" cy="0"/>
          <a:chOff x="0" y="0"/>
          <a:chExt cx="0" cy="0"/>
        </a:xfrm>
      </p:grpSpPr>
      <p:sp>
        <p:nvSpPr>
          <p:cNvPr id="81" name="Текст 78">
            <a:extLst>
              <a:ext uri="{FF2B5EF4-FFF2-40B4-BE49-F238E27FC236}">
                <a16:creationId xmlns:a16="http://schemas.microsoft.com/office/drawing/2014/main" id="{83E9A6B1-D42B-410E-8299-4D26CFBF39BD}"/>
              </a:ext>
            </a:extLst>
          </p:cNvPr>
          <p:cNvSpPr>
            <a:spLocks noGrp="1"/>
          </p:cNvSpPr>
          <p:nvPr>
            <p:ph type="body" sz="quarter" idx="11"/>
          </p:nvPr>
        </p:nvSpPr>
        <p:spPr>
          <a:xfrm>
            <a:off x="588810" y="470850"/>
            <a:ext cx="9352702" cy="170816"/>
          </a:xfrm>
          <a:prstGeom prst="rect">
            <a:avLst/>
          </a:prstGeom>
        </p:spPr>
        <p:txBody>
          <a:bodyPr lIns="0" tIns="0" rIns="0" b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93" name="Graphic 16">
            <a:extLst>
              <a:ext uri="{FF2B5EF4-FFF2-40B4-BE49-F238E27FC236}">
                <a16:creationId xmlns:a16="http://schemas.microsoft.com/office/drawing/2014/main" id="{F477F3E7-D7B3-467D-9410-6474D81736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7" name="Текст 78">
            <a:extLst>
              <a:ext uri="{FF2B5EF4-FFF2-40B4-BE49-F238E27FC236}">
                <a16:creationId xmlns:a16="http://schemas.microsoft.com/office/drawing/2014/main" id="{7C1EF884-517F-44CB-ABA5-15A665A81A2C}"/>
              </a:ext>
            </a:extLst>
          </p:cNvPr>
          <p:cNvSpPr>
            <a:spLocks noGrp="1"/>
          </p:cNvSpPr>
          <p:nvPr>
            <p:ph type="body" sz="quarter" idx="10"/>
          </p:nvPr>
        </p:nvSpPr>
        <p:spPr>
          <a:xfrm>
            <a:off x="570766" y="747540"/>
            <a:ext cx="9388789" cy="323775"/>
          </a:xfrm>
          <a:prstGeom prst="rect">
            <a:avLst/>
          </a:prstGeom>
        </p:spPr>
        <p:txBody>
          <a:bodyPr lIns="0" tIns="0" rIns="0" bIns="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6" name="Номер слайда 5">
            <a:extLst>
              <a:ext uri="{FF2B5EF4-FFF2-40B4-BE49-F238E27FC236}">
                <a16:creationId xmlns:a16="http://schemas.microsoft.com/office/drawing/2014/main" id="{0DCDECC3-7067-4AE1-88EA-CCB8663740B1}"/>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3099348759"/>
      </p:ext>
    </p:extLst>
  </p:cSld>
  <p:clrMapOvr>
    <a:masterClrMapping/>
  </p:clrMapOvr>
  <p:extLst>
    <p:ext uri="{DCECCB84-F9BA-43D5-87BE-67443E8EF086}">
      <p15:sldGuideLst xmlns:p15="http://schemas.microsoft.com/office/powerpoint/2012/main">
        <p15:guide id="2" orient="horz">
          <p15:clr>
            <a:srgbClr val="FBAE40"/>
          </p15:clr>
        </p15:guide>
        <p15:guide id="3" orient="horz" pos="64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Таблица">
    <p:spTree>
      <p:nvGrpSpPr>
        <p:cNvPr id="1" name=""/>
        <p:cNvGrpSpPr/>
        <p:nvPr/>
      </p:nvGrpSpPr>
      <p:grpSpPr>
        <a:xfrm>
          <a:off x="0" y="0"/>
          <a:ext cx="0" cy="0"/>
          <a:chOff x="0" y="0"/>
          <a:chExt cx="0" cy="0"/>
        </a:xfrm>
      </p:grpSpPr>
      <p:sp>
        <p:nvSpPr>
          <p:cNvPr id="4" name="Таблица 3">
            <a:extLst>
              <a:ext uri="{FF2B5EF4-FFF2-40B4-BE49-F238E27FC236}">
                <a16:creationId xmlns:a16="http://schemas.microsoft.com/office/drawing/2014/main" id="{A2221231-31F9-4A95-8086-559E8E51187B}"/>
              </a:ext>
            </a:extLst>
          </p:cNvPr>
          <p:cNvSpPr>
            <a:spLocks noGrp="1"/>
          </p:cNvSpPr>
          <p:nvPr>
            <p:ph type="tbl" sz="quarter" idx="17"/>
          </p:nvPr>
        </p:nvSpPr>
        <p:spPr>
          <a:xfrm>
            <a:off x="625314" y="1874862"/>
            <a:ext cx="6106243" cy="3887296"/>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8" name="Текст 78">
            <a:extLst>
              <a:ext uri="{FF2B5EF4-FFF2-40B4-BE49-F238E27FC236}">
                <a16:creationId xmlns:a16="http://schemas.microsoft.com/office/drawing/2014/main" id="{846E4EEE-7AAF-4C68-BE2C-6471548C1220}"/>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9" name="Graphic 16">
            <a:extLst>
              <a:ext uri="{FF2B5EF4-FFF2-40B4-BE49-F238E27FC236}">
                <a16:creationId xmlns:a16="http://schemas.microsoft.com/office/drawing/2014/main" id="{BE84E0EF-932F-4BB0-B9AB-A2AE8A66E0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11" name="Текст 78">
            <a:extLst>
              <a:ext uri="{FF2B5EF4-FFF2-40B4-BE49-F238E27FC236}">
                <a16:creationId xmlns:a16="http://schemas.microsoft.com/office/drawing/2014/main" id="{6C064412-4952-496F-AC35-727C4187FCE5}"/>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0" name="Таблица 3">
            <a:extLst>
              <a:ext uri="{FF2B5EF4-FFF2-40B4-BE49-F238E27FC236}">
                <a16:creationId xmlns:a16="http://schemas.microsoft.com/office/drawing/2014/main" id="{0E0AE8F7-7BBE-4A2F-9766-84025902E858}"/>
              </a:ext>
            </a:extLst>
          </p:cNvPr>
          <p:cNvSpPr>
            <a:spLocks noGrp="1"/>
          </p:cNvSpPr>
          <p:nvPr>
            <p:ph type="tbl" sz="quarter" idx="18"/>
          </p:nvPr>
        </p:nvSpPr>
        <p:spPr>
          <a:xfrm>
            <a:off x="7421364" y="1814755"/>
            <a:ext cx="4145324" cy="3887296"/>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12" name="Номер слайда 5">
            <a:extLst>
              <a:ext uri="{FF2B5EF4-FFF2-40B4-BE49-F238E27FC236}">
                <a16:creationId xmlns:a16="http://schemas.microsoft.com/office/drawing/2014/main" id="{97CCE25F-93B5-4DA1-9D58-BF229EB97CD9}"/>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3416057583"/>
      </p:ext>
    </p:extLst>
  </p:cSld>
  <p:clrMapOvr>
    <a:masterClrMapping/>
  </p:clrMapOvr>
  <p:extLst>
    <p:ext uri="{DCECCB84-F9BA-43D5-87BE-67443E8EF086}">
      <p15:sldGuideLst xmlns:p15="http://schemas.microsoft.com/office/powerpoint/2012/main">
        <p15:guide id="1" pos="439">
          <p15:clr>
            <a:srgbClr val="FBAE40"/>
          </p15:clr>
        </p15:guide>
        <p15:guide id="4" orient="horz" pos="397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Две колонки буллитов">
    <p:spTree>
      <p:nvGrpSpPr>
        <p:cNvPr id="1" name=""/>
        <p:cNvGrpSpPr/>
        <p:nvPr/>
      </p:nvGrpSpPr>
      <p:grpSpPr>
        <a:xfrm>
          <a:off x="0" y="0"/>
          <a:ext cx="0" cy="0"/>
          <a:chOff x="0" y="0"/>
          <a:chExt cx="0" cy="0"/>
        </a:xfrm>
      </p:grpSpPr>
      <p:sp>
        <p:nvSpPr>
          <p:cNvPr id="8" name="Текст 4">
            <a:extLst>
              <a:ext uri="{FF2B5EF4-FFF2-40B4-BE49-F238E27FC236}">
                <a16:creationId xmlns:a16="http://schemas.microsoft.com/office/drawing/2014/main" id="{19BC0866-E25D-461B-BDBF-CD98CEEC2F11}"/>
              </a:ext>
            </a:extLst>
          </p:cNvPr>
          <p:cNvSpPr>
            <a:spLocks noGrp="1"/>
          </p:cNvSpPr>
          <p:nvPr>
            <p:ph type="body" sz="quarter" idx="15"/>
          </p:nvPr>
        </p:nvSpPr>
        <p:spPr>
          <a:xfrm>
            <a:off x="625312" y="2515704"/>
            <a:ext cx="4453790" cy="3323950"/>
          </a:xfrm>
          <a:prstGeom prst="rect">
            <a:avLst/>
          </a:prstGeom>
        </p:spPr>
        <p:txBody>
          <a:bodyPr lIns="0" tIns="0" rIns="0" bIns="0"/>
          <a:lstStyle>
            <a:lvl1pPr marL="285664" indent="-285664">
              <a:spcBef>
                <a:spcPts val="1799"/>
              </a:spcBef>
              <a:buFont typeface="Arial" panose="020B0604020202020204" pitchFamily="34" charset="0"/>
              <a:buChar char="•"/>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10" name="Текст 78">
            <a:extLst>
              <a:ext uri="{FF2B5EF4-FFF2-40B4-BE49-F238E27FC236}">
                <a16:creationId xmlns:a16="http://schemas.microsoft.com/office/drawing/2014/main" id="{A2C41857-00C2-411E-BA46-95B3FA60D9F1}"/>
              </a:ext>
            </a:extLst>
          </p:cNvPr>
          <p:cNvSpPr>
            <a:spLocks noGrp="1"/>
          </p:cNvSpPr>
          <p:nvPr>
            <p:ph type="body" sz="quarter" idx="17"/>
          </p:nvPr>
        </p:nvSpPr>
        <p:spPr>
          <a:xfrm>
            <a:off x="625313" y="1963479"/>
            <a:ext cx="4453790" cy="365449"/>
          </a:xfrm>
          <a:prstGeom prst="rect">
            <a:avLst/>
          </a:prstGeom>
          <a:solidFill>
            <a:srgbClr val="1E22AA"/>
          </a:solidFill>
        </p:spPr>
        <p:txBody>
          <a:bodyPr anchor="ctr"/>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9" name="Текст 4">
            <a:extLst>
              <a:ext uri="{FF2B5EF4-FFF2-40B4-BE49-F238E27FC236}">
                <a16:creationId xmlns:a16="http://schemas.microsoft.com/office/drawing/2014/main" id="{13C6E779-3566-4385-A23D-F806E44BDE83}"/>
              </a:ext>
            </a:extLst>
          </p:cNvPr>
          <p:cNvSpPr>
            <a:spLocks noGrp="1"/>
          </p:cNvSpPr>
          <p:nvPr>
            <p:ph type="body" sz="quarter" idx="20"/>
          </p:nvPr>
        </p:nvSpPr>
        <p:spPr>
          <a:xfrm>
            <a:off x="6095999" y="2514715"/>
            <a:ext cx="4453790" cy="3323950"/>
          </a:xfrm>
          <a:prstGeom prst="rect">
            <a:avLst/>
          </a:prstGeom>
        </p:spPr>
        <p:txBody>
          <a:bodyPr lIns="0" tIns="0" rIns="0" bIns="0"/>
          <a:lstStyle>
            <a:lvl1pPr marL="285664" indent="-285664">
              <a:spcBef>
                <a:spcPts val="1799"/>
              </a:spcBef>
              <a:buFont typeface="Arial" panose="020B0604020202020204" pitchFamily="34" charset="0"/>
              <a:buChar char="•"/>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0" name="Текст 78">
            <a:extLst>
              <a:ext uri="{FF2B5EF4-FFF2-40B4-BE49-F238E27FC236}">
                <a16:creationId xmlns:a16="http://schemas.microsoft.com/office/drawing/2014/main" id="{5F731786-32F6-4292-A67E-FDC8CF586ED6}"/>
              </a:ext>
            </a:extLst>
          </p:cNvPr>
          <p:cNvSpPr>
            <a:spLocks noGrp="1"/>
          </p:cNvSpPr>
          <p:nvPr>
            <p:ph type="body" sz="quarter" idx="21"/>
          </p:nvPr>
        </p:nvSpPr>
        <p:spPr>
          <a:xfrm>
            <a:off x="6096000" y="1962490"/>
            <a:ext cx="4453790" cy="365449"/>
          </a:xfrm>
          <a:prstGeom prst="rect">
            <a:avLst/>
          </a:prstGeom>
          <a:solidFill>
            <a:srgbClr val="1E22AA"/>
          </a:solidFill>
        </p:spPr>
        <p:txBody>
          <a:bodyPr anchor="ctr"/>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1" name="Текст 78">
            <a:extLst>
              <a:ext uri="{FF2B5EF4-FFF2-40B4-BE49-F238E27FC236}">
                <a16:creationId xmlns:a16="http://schemas.microsoft.com/office/drawing/2014/main" id="{DCBBEF49-1B60-4A48-A6A6-8B83E5004FA4}"/>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12" name="Graphic 16">
            <a:extLst>
              <a:ext uri="{FF2B5EF4-FFF2-40B4-BE49-F238E27FC236}">
                <a16:creationId xmlns:a16="http://schemas.microsoft.com/office/drawing/2014/main" id="{2D5BC477-B3A7-4CF0-8EA1-B63E8A4827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14" name="Текст 78">
            <a:extLst>
              <a:ext uri="{FF2B5EF4-FFF2-40B4-BE49-F238E27FC236}">
                <a16:creationId xmlns:a16="http://schemas.microsoft.com/office/drawing/2014/main" id="{FAFE1402-EF00-4120-A930-D3B03F0A0B6E}"/>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3" name="Номер слайда 5">
            <a:extLst>
              <a:ext uri="{FF2B5EF4-FFF2-40B4-BE49-F238E27FC236}">
                <a16:creationId xmlns:a16="http://schemas.microsoft.com/office/drawing/2014/main" id="{78C93C87-2444-4282-9A1F-512C846E85A4}"/>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3795372606"/>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Таймлайн малый">
    <p:spTree>
      <p:nvGrpSpPr>
        <p:cNvPr id="1" name=""/>
        <p:cNvGrpSpPr/>
        <p:nvPr/>
      </p:nvGrpSpPr>
      <p:grpSpPr>
        <a:xfrm>
          <a:off x="0" y="0"/>
          <a:ext cx="0" cy="0"/>
          <a:chOff x="0" y="0"/>
          <a:chExt cx="0" cy="0"/>
        </a:xfrm>
      </p:grpSpPr>
      <p:sp>
        <p:nvSpPr>
          <p:cNvPr id="54" name="Текст 4">
            <a:extLst>
              <a:ext uri="{FF2B5EF4-FFF2-40B4-BE49-F238E27FC236}">
                <a16:creationId xmlns:a16="http://schemas.microsoft.com/office/drawing/2014/main" id="{92F71ABB-F095-485D-BE47-D1E4B974AFBA}"/>
              </a:ext>
            </a:extLst>
          </p:cNvPr>
          <p:cNvSpPr>
            <a:spLocks noGrp="1"/>
          </p:cNvSpPr>
          <p:nvPr>
            <p:ph type="body" sz="quarter" idx="15"/>
          </p:nvPr>
        </p:nvSpPr>
        <p:spPr>
          <a:xfrm>
            <a:off x="636884" y="2608446"/>
            <a:ext cx="1677172" cy="3414040"/>
          </a:xfrm>
          <a:prstGeom prst="rect">
            <a:avLst/>
          </a:prstGeom>
          <a:solidFill>
            <a:srgbClr val="F0F1F6"/>
          </a:solidFill>
        </p:spPr>
        <p:txBody>
          <a:bodyPr lIns="108000" tIns="72000" rIns="0" bIns="0"/>
          <a:lstStyle>
            <a:lvl1pPr marL="0" indent="0">
              <a:spcBef>
                <a:spcPts val="1799"/>
              </a:spcBef>
              <a:buFontTx/>
              <a:buNone/>
              <a:defRPr sz="12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55" name="Текст 4">
            <a:extLst>
              <a:ext uri="{FF2B5EF4-FFF2-40B4-BE49-F238E27FC236}">
                <a16:creationId xmlns:a16="http://schemas.microsoft.com/office/drawing/2014/main" id="{1BB1F3CC-5A2C-4CE4-912A-C90E2D5D6B06}"/>
              </a:ext>
            </a:extLst>
          </p:cNvPr>
          <p:cNvSpPr>
            <a:spLocks noGrp="1"/>
          </p:cNvSpPr>
          <p:nvPr>
            <p:ph type="body" sz="quarter" idx="20"/>
          </p:nvPr>
        </p:nvSpPr>
        <p:spPr>
          <a:xfrm>
            <a:off x="2760244" y="2617346"/>
            <a:ext cx="1677172" cy="3414040"/>
          </a:xfrm>
          <a:prstGeom prst="rect">
            <a:avLst/>
          </a:prstGeom>
          <a:solidFill>
            <a:srgbClr val="FFFFFF"/>
          </a:solidFill>
        </p:spPr>
        <p:txBody>
          <a:bodyPr lIns="108000" tIns="72000" rIns="0" bIns="0"/>
          <a:lstStyle>
            <a:lvl1pPr marL="0" indent="0">
              <a:spcBef>
                <a:spcPts val="1799"/>
              </a:spcBef>
              <a:buFontTx/>
              <a:buNone/>
              <a:defRPr sz="12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56" name="Текст 4">
            <a:extLst>
              <a:ext uri="{FF2B5EF4-FFF2-40B4-BE49-F238E27FC236}">
                <a16:creationId xmlns:a16="http://schemas.microsoft.com/office/drawing/2014/main" id="{D846CF09-DC12-4F84-A6A0-AE436E191140}"/>
              </a:ext>
            </a:extLst>
          </p:cNvPr>
          <p:cNvSpPr>
            <a:spLocks noGrp="1"/>
          </p:cNvSpPr>
          <p:nvPr>
            <p:ph type="body" sz="quarter" idx="21"/>
          </p:nvPr>
        </p:nvSpPr>
        <p:spPr>
          <a:xfrm>
            <a:off x="4874580" y="2628655"/>
            <a:ext cx="1677172" cy="3414040"/>
          </a:xfrm>
          <a:prstGeom prst="rect">
            <a:avLst/>
          </a:prstGeom>
          <a:solidFill>
            <a:srgbClr val="F0F1F6"/>
          </a:solidFill>
        </p:spPr>
        <p:txBody>
          <a:bodyPr lIns="108000" tIns="72000" rIns="0" bIns="0"/>
          <a:lstStyle>
            <a:lvl1pPr marL="0" indent="0">
              <a:spcBef>
                <a:spcPts val="1799"/>
              </a:spcBef>
              <a:buFontTx/>
              <a:buNone/>
              <a:defRPr sz="12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57" name="Текст 4">
            <a:extLst>
              <a:ext uri="{FF2B5EF4-FFF2-40B4-BE49-F238E27FC236}">
                <a16:creationId xmlns:a16="http://schemas.microsoft.com/office/drawing/2014/main" id="{C467FD3D-A4E8-475E-B53D-AEF37DABCF16}"/>
              </a:ext>
            </a:extLst>
          </p:cNvPr>
          <p:cNvSpPr>
            <a:spLocks noGrp="1"/>
          </p:cNvSpPr>
          <p:nvPr>
            <p:ph type="body" sz="quarter" idx="22"/>
          </p:nvPr>
        </p:nvSpPr>
        <p:spPr>
          <a:xfrm>
            <a:off x="6997940" y="2637555"/>
            <a:ext cx="1677172" cy="3414040"/>
          </a:xfrm>
          <a:prstGeom prst="rect">
            <a:avLst/>
          </a:prstGeom>
          <a:solidFill>
            <a:srgbClr val="FFFFFF"/>
          </a:solidFill>
        </p:spPr>
        <p:txBody>
          <a:bodyPr lIns="108000" tIns="72000" rIns="0" bIns="0"/>
          <a:lstStyle>
            <a:lvl1pPr marL="0" indent="0">
              <a:spcBef>
                <a:spcPts val="1799"/>
              </a:spcBef>
              <a:buFontTx/>
              <a:buNone/>
              <a:defRPr sz="12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58" name="Текст 4">
            <a:extLst>
              <a:ext uri="{FF2B5EF4-FFF2-40B4-BE49-F238E27FC236}">
                <a16:creationId xmlns:a16="http://schemas.microsoft.com/office/drawing/2014/main" id="{504C5990-CB06-45EF-806A-74CC29F352F6}"/>
              </a:ext>
            </a:extLst>
          </p:cNvPr>
          <p:cNvSpPr>
            <a:spLocks noGrp="1"/>
          </p:cNvSpPr>
          <p:nvPr>
            <p:ph type="body" sz="quarter" idx="23"/>
          </p:nvPr>
        </p:nvSpPr>
        <p:spPr>
          <a:xfrm>
            <a:off x="9120927" y="2650364"/>
            <a:ext cx="1677172" cy="3414040"/>
          </a:xfrm>
          <a:prstGeom prst="rect">
            <a:avLst/>
          </a:prstGeom>
          <a:solidFill>
            <a:srgbClr val="F0F1F6"/>
          </a:solidFill>
        </p:spPr>
        <p:txBody>
          <a:bodyPr lIns="108000" tIns="72000" rIns="0" bIns="0"/>
          <a:lstStyle>
            <a:lvl1pPr marL="0" indent="0">
              <a:spcBef>
                <a:spcPts val="1799"/>
              </a:spcBef>
              <a:buFontTx/>
              <a:buNone/>
              <a:defRPr sz="12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1" name="Овал 20">
            <a:extLst>
              <a:ext uri="{FF2B5EF4-FFF2-40B4-BE49-F238E27FC236}">
                <a16:creationId xmlns:a16="http://schemas.microsoft.com/office/drawing/2014/main" id="{4B4609C3-451B-4410-B59A-6AD273C19D2E}"/>
              </a:ext>
            </a:extLst>
          </p:cNvPr>
          <p:cNvSpPr/>
          <p:nvPr userDrawn="1"/>
        </p:nvSpPr>
        <p:spPr>
          <a:xfrm>
            <a:off x="552731" y="1860602"/>
            <a:ext cx="143773" cy="142553"/>
          </a:xfrm>
          <a:prstGeom prst="ellipse">
            <a:avLst/>
          </a:prstGeom>
          <a:solidFill>
            <a:srgbClr val="1E22AA"/>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cxnSp>
        <p:nvCxnSpPr>
          <p:cNvPr id="22" name="Прямая соединительная линия 21">
            <a:extLst>
              <a:ext uri="{FF2B5EF4-FFF2-40B4-BE49-F238E27FC236}">
                <a16:creationId xmlns:a16="http://schemas.microsoft.com/office/drawing/2014/main" id="{179B13CE-CC0C-406E-B73F-EF90FFC33067}"/>
              </a:ext>
            </a:extLst>
          </p:cNvPr>
          <p:cNvCxnSpPr>
            <a:cxnSpLocks/>
          </p:cNvCxnSpPr>
          <p:nvPr userDrawn="1"/>
        </p:nvCxnSpPr>
        <p:spPr>
          <a:xfrm>
            <a:off x="625725" y="1988413"/>
            <a:ext cx="0" cy="492218"/>
          </a:xfrm>
          <a:prstGeom prst="line">
            <a:avLst/>
          </a:prstGeom>
          <a:ln>
            <a:solidFill>
              <a:srgbClr val="1E22AA"/>
            </a:solidFill>
          </a:ln>
        </p:spPr>
        <p:style>
          <a:lnRef idx="1">
            <a:schemeClr val="accent1"/>
          </a:lnRef>
          <a:fillRef idx="0">
            <a:schemeClr val="accent1"/>
          </a:fillRef>
          <a:effectRef idx="0">
            <a:schemeClr val="accent1"/>
          </a:effectRef>
          <a:fontRef idx="minor">
            <a:schemeClr val="tx1"/>
          </a:fontRef>
        </p:style>
      </p:cxnSp>
      <p:sp>
        <p:nvSpPr>
          <p:cNvPr id="26" name="Овал 25">
            <a:extLst>
              <a:ext uri="{FF2B5EF4-FFF2-40B4-BE49-F238E27FC236}">
                <a16:creationId xmlns:a16="http://schemas.microsoft.com/office/drawing/2014/main" id="{7FA7FB6E-EE1B-4ED1-AACA-EAE1A808137B}"/>
              </a:ext>
            </a:extLst>
          </p:cNvPr>
          <p:cNvSpPr/>
          <p:nvPr userDrawn="1"/>
        </p:nvSpPr>
        <p:spPr>
          <a:xfrm>
            <a:off x="2669737" y="1860602"/>
            <a:ext cx="143773" cy="142553"/>
          </a:xfrm>
          <a:prstGeom prst="ellipse">
            <a:avLst/>
          </a:prstGeom>
          <a:solidFill>
            <a:srgbClr val="1E22AA"/>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cxnSp>
        <p:nvCxnSpPr>
          <p:cNvPr id="27" name="Прямая соединительная линия 26">
            <a:extLst>
              <a:ext uri="{FF2B5EF4-FFF2-40B4-BE49-F238E27FC236}">
                <a16:creationId xmlns:a16="http://schemas.microsoft.com/office/drawing/2014/main" id="{102B0111-F275-4799-AAD3-90BDD91C0132}"/>
              </a:ext>
            </a:extLst>
          </p:cNvPr>
          <p:cNvCxnSpPr>
            <a:cxnSpLocks/>
          </p:cNvCxnSpPr>
          <p:nvPr userDrawn="1"/>
        </p:nvCxnSpPr>
        <p:spPr>
          <a:xfrm>
            <a:off x="2752643" y="1981382"/>
            <a:ext cx="0" cy="499249"/>
          </a:xfrm>
          <a:prstGeom prst="line">
            <a:avLst/>
          </a:prstGeom>
          <a:ln>
            <a:solidFill>
              <a:srgbClr val="1E22AA"/>
            </a:solidFill>
          </a:ln>
        </p:spPr>
        <p:style>
          <a:lnRef idx="1">
            <a:schemeClr val="accent1"/>
          </a:lnRef>
          <a:fillRef idx="0">
            <a:schemeClr val="accent1"/>
          </a:fillRef>
          <a:effectRef idx="0">
            <a:schemeClr val="accent1"/>
          </a:effectRef>
          <a:fontRef idx="minor">
            <a:schemeClr val="tx1"/>
          </a:fontRef>
        </p:style>
      </p:cxnSp>
      <p:sp>
        <p:nvSpPr>
          <p:cNvPr id="29" name="Овал 28">
            <a:extLst>
              <a:ext uri="{FF2B5EF4-FFF2-40B4-BE49-F238E27FC236}">
                <a16:creationId xmlns:a16="http://schemas.microsoft.com/office/drawing/2014/main" id="{D61AE036-0E24-400A-97A6-1EC0FEC585DC}"/>
              </a:ext>
            </a:extLst>
          </p:cNvPr>
          <p:cNvSpPr/>
          <p:nvPr userDrawn="1"/>
        </p:nvSpPr>
        <p:spPr>
          <a:xfrm>
            <a:off x="4776316" y="1860602"/>
            <a:ext cx="143773" cy="142553"/>
          </a:xfrm>
          <a:prstGeom prst="ellipse">
            <a:avLst/>
          </a:prstGeom>
          <a:solidFill>
            <a:srgbClr val="1E22AA"/>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cxnSp>
        <p:nvCxnSpPr>
          <p:cNvPr id="30" name="Прямая соединительная линия 29">
            <a:extLst>
              <a:ext uri="{FF2B5EF4-FFF2-40B4-BE49-F238E27FC236}">
                <a16:creationId xmlns:a16="http://schemas.microsoft.com/office/drawing/2014/main" id="{59A044E0-F612-495D-A057-A7FD154F4F3C}"/>
              </a:ext>
            </a:extLst>
          </p:cNvPr>
          <p:cNvCxnSpPr>
            <a:cxnSpLocks/>
          </p:cNvCxnSpPr>
          <p:nvPr userDrawn="1"/>
        </p:nvCxnSpPr>
        <p:spPr>
          <a:xfrm>
            <a:off x="4864920" y="1988413"/>
            <a:ext cx="0" cy="544561"/>
          </a:xfrm>
          <a:prstGeom prst="line">
            <a:avLst/>
          </a:prstGeom>
          <a:ln>
            <a:solidFill>
              <a:srgbClr val="1E22AA"/>
            </a:solidFill>
          </a:ln>
        </p:spPr>
        <p:style>
          <a:lnRef idx="1">
            <a:schemeClr val="accent1"/>
          </a:lnRef>
          <a:fillRef idx="0">
            <a:schemeClr val="accent1"/>
          </a:fillRef>
          <a:effectRef idx="0">
            <a:schemeClr val="accent1"/>
          </a:effectRef>
          <a:fontRef idx="minor">
            <a:schemeClr val="tx1"/>
          </a:fontRef>
        </p:style>
      </p:cxnSp>
      <p:sp>
        <p:nvSpPr>
          <p:cNvPr id="32" name="Овал 31">
            <a:extLst>
              <a:ext uri="{FF2B5EF4-FFF2-40B4-BE49-F238E27FC236}">
                <a16:creationId xmlns:a16="http://schemas.microsoft.com/office/drawing/2014/main" id="{402696C1-4245-46CD-AF9F-F88334ABCD2D}"/>
              </a:ext>
            </a:extLst>
          </p:cNvPr>
          <p:cNvSpPr/>
          <p:nvPr userDrawn="1"/>
        </p:nvSpPr>
        <p:spPr>
          <a:xfrm>
            <a:off x="6908917" y="1860602"/>
            <a:ext cx="143773" cy="142553"/>
          </a:xfrm>
          <a:prstGeom prst="ellipse">
            <a:avLst/>
          </a:prstGeom>
          <a:solidFill>
            <a:srgbClr val="1E22AA"/>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cxnSp>
        <p:nvCxnSpPr>
          <p:cNvPr id="33" name="Прямая соединительная линия 32">
            <a:extLst>
              <a:ext uri="{FF2B5EF4-FFF2-40B4-BE49-F238E27FC236}">
                <a16:creationId xmlns:a16="http://schemas.microsoft.com/office/drawing/2014/main" id="{77FBF61E-4B8D-476A-BE63-1C5F63F0358E}"/>
              </a:ext>
            </a:extLst>
          </p:cNvPr>
          <p:cNvCxnSpPr>
            <a:cxnSpLocks/>
          </p:cNvCxnSpPr>
          <p:nvPr userDrawn="1"/>
        </p:nvCxnSpPr>
        <p:spPr>
          <a:xfrm>
            <a:off x="6997940" y="1988413"/>
            <a:ext cx="0" cy="544561"/>
          </a:xfrm>
          <a:prstGeom prst="line">
            <a:avLst/>
          </a:prstGeom>
          <a:ln>
            <a:solidFill>
              <a:srgbClr val="1E22AA"/>
            </a:solidFill>
          </a:ln>
        </p:spPr>
        <p:style>
          <a:lnRef idx="1">
            <a:schemeClr val="accent1"/>
          </a:lnRef>
          <a:fillRef idx="0">
            <a:schemeClr val="accent1"/>
          </a:fillRef>
          <a:effectRef idx="0">
            <a:schemeClr val="accent1"/>
          </a:effectRef>
          <a:fontRef idx="minor">
            <a:schemeClr val="tx1"/>
          </a:fontRef>
        </p:style>
      </p:cxnSp>
      <p:sp>
        <p:nvSpPr>
          <p:cNvPr id="35" name="Овал 34">
            <a:extLst>
              <a:ext uri="{FF2B5EF4-FFF2-40B4-BE49-F238E27FC236}">
                <a16:creationId xmlns:a16="http://schemas.microsoft.com/office/drawing/2014/main" id="{A5C0157D-FDFB-4C21-84C9-A078478F8EE1}"/>
              </a:ext>
            </a:extLst>
          </p:cNvPr>
          <p:cNvSpPr/>
          <p:nvPr userDrawn="1"/>
        </p:nvSpPr>
        <p:spPr>
          <a:xfrm>
            <a:off x="9010440" y="1860602"/>
            <a:ext cx="143773" cy="142553"/>
          </a:xfrm>
          <a:prstGeom prst="ellipse">
            <a:avLst/>
          </a:prstGeom>
          <a:solidFill>
            <a:srgbClr val="1E22AA"/>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cxnSp>
        <p:nvCxnSpPr>
          <p:cNvPr id="36" name="Прямая соединительная линия 35">
            <a:extLst>
              <a:ext uri="{FF2B5EF4-FFF2-40B4-BE49-F238E27FC236}">
                <a16:creationId xmlns:a16="http://schemas.microsoft.com/office/drawing/2014/main" id="{8CEB9078-464C-4940-A58A-B1175D8C342A}"/>
              </a:ext>
            </a:extLst>
          </p:cNvPr>
          <p:cNvCxnSpPr>
            <a:cxnSpLocks/>
          </p:cNvCxnSpPr>
          <p:nvPr userDrawn="1"/>
        </p:nvCxnSpPr>
        <p:spPr>
          <a:xfrm>
            <a:off x="9089473" y="1988413"/>
            <a:ext cx="0" cy="576727"/>
          </a:xfrm>
          <a:prstGeom prst="line">
            <a:avLst/>
          </a:prstGeom>
          <a:ln>
            <a:solidFill>
              <a:srgbClr val="1E22AA"/>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a:extLst>
              <a:ext uri="{FF2B5EF4-FFF2-40B4-BE49-F238E27FC236}">
                <a16:creationId xmlns:a16="http://schemas.microsoft.com/office/drawing/2014/main" id="{6DE2DEAC-D42E-444C-B949-CC00E875CA58}"/>
              </a:ext>
            </a:extLst>
          </p:cNvPr>
          <p:cNvCxnSpPr>
            <a:cxnSpLocks/>
          </p:cNvCxnSpPr>
          <p:nvPr userDrawn="1"/>
        </p:nvCxnSpPr>
        <p:spPr>
          <a:xfrm>
            <a:off x="611215" y="2480631"/>
            <a:ext cx="10463780" cy="84509"/>
          </a:xfrm>
          <a:prstGeom prst="line">
            <a:avLst/>
          </a:prstGeom>
          <a:ln w="12700">
            <a:solidFill>
              <a:srgbClr val="1E22AA"/>
            </a:solidFill>
            <a:tailEnd type="arrow"/>
          </a:ln>
        </p:spPr>
        <p:style>
          <a:lnRef idx="1">
            <a:schemeClr val="accent1"/>
          </a:lnRef>
          <a:fillRef idx="0">
            <a:schemeClr val="accent1"/>
          </a:fillRef>
          <a:effectRef idx="0">
            <a:schemeClr val="accent1"/>
          </a:effectRef>
          <a:fontRef idx="minor">
            <a:schemeClr val="tx1"/>
          </a:fontRef>
        </p:style>
      </p:cxnSp>
      <p:sp>
        <p:nvSpPr>
          <p:cNvPr id="59" name="Текст 78">
            <a:extLst>
              <a:ext uri="{FF2B5EF4-FFF2-40B4-BE49-F238E27FC236}">
                <a16:creationId xmlns:a16="http://schemas.microsoft.com/office/drawing/2014/main" id="{A3CA6BB1-7E6F-488C-AF9D-7FB26D6CAA03}"/>
              </a:ext>
            </a:extLst>
          </p:cNvPr>
          <p:cNvSpPr>
            <a:spLocks noGrp="1"/>
          </p:cNvSpPr>
          <p:nvPr>
            <p:ph type="body" sz="quarter" idx="17" hasCustomPrompt="1"/>
          </p:nvPr>
        </p:nvSpPr>
        <p:spPr>
          <a:xfrm>
            <a:off x="829539" y="1762737"/>
            <a:ext cx="1312003" cy="388325"/>
          </a:xfrm>
          <a:prstGeom prst="rect">
            <a:avLst/>
          </a:prstGeom>
        </p:spPr>
        <p:txBody>
          <a:bodyPr anchor="ctr"/>
          <a:lstStyle>
            <a:lvl1pPr marL="0" indent="0">
              <a:buFontTx/>
              <a:buNone/>
              <a:defRPr sz="17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0000</a:t>
            </a:r>
            <a:endParaRPr lang="ru-RU" dirty="0"/>
          </a:p>
        </p:txBody>
      </p:sp>
      <p:sp>
        <p:nvSpPr>
          <p:cNvPr id="60" name="Текст 78">
            <a:extLst>
              <a:ext uri="{FF2B5EF4-FFF2-40B4-BE49-F238E27FC236}">
                <a16:creationId xmlns:a16="http://schemas.microsoft.com/office/drawing/2014/main" id="{6222F917-6B72-47D2-A819-45E662A6700F}"/>
              </a:ext>
            </a:extLst>
          </p:cNvPr>
          <p:cNvSpPr>
            <a:spLocks noGrp="1"/>
          </p:cNvSpPr>
          <p:nvPr>
            <p:ph type="body" sz="quarter" idx="24" hasCustomPrompt="1"/>
          </p:nvPr>
        </p:nvSpPr>
        <p:spPr>
          <a:xfrm>
            <a:off x="2924155" y="1762737"/>
            <a:ext cx="1312003" cy="388325"/>
          </a:xfrm>
          <a:prstGeom prst="rect">
            <a:avLst/>
          </a:prstGeom>
        </p:spPr>
        <p:txBody>
          <a:bodyPr anchor="ctr"/>
          <a:lstStyle>
            <a:lvl1pPr marL="0" indent="0">
              <a:buFontTx/>
              <a:buNone/>
              <a:defRPr sz="17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0000</a:t>
            </a:r>
            <a:endParaRPr lang="ru-RU" dirty="0"/>
          </a:p>
        </p:txBody>
      </p:sp>
      <p:sp>
        <p:nvSpPr>
          <p:cNvPr id="61" name="Текст 78">
            <a:extLst>
              <a:ext uri="{FF2B5EF4-FFF2-40B4-BE49-F238E27FC236}">
                <a16:creationId xmlns:a16="http://schemas.microsoft.com/office/drawing/2014/main" id="{31BDB2B2-3018-4E78-B083-728A0ED54488}"/>
              </a:ext>
            </a:extLst>
          </p:cNvPr>
          <p:cNvSpPr>
            <a:spLocks noGrp="1"/>
          </p:cNvSpPr>
          <p:nvPr>
            <p:ph type="body" sz="quarter" idx="25" hasCustomPrompt="1"/>
          </p:nvPr>
        </p:nvSpPr>
        <p:spPr>
          <a:xfrm>
            <a:off x="5049734" y="1762737"/>
            <a:ext cx="1312003" cy="388325"/>
          </a:xfrm>
          <a:prstGeom prst="rect">
            <a:avLst/>
          </a:prstGeom>
        </p:spPr>
        <p:txBody>
          <a:bodyPr anchor="ctr"/>
          <a:lstStyle>
            <a:lvl1pPr marL="0" indent="0">
              <a:buFontTx/>
              <a:buNone/>
              <a:defRPr sz="17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0000</a:t>
            </a:r>
            <a:endParaRPr lang="ru-RU" dirty="0"/>
          </a:p>
        </p:txBody>
      </p:sp>
      <p:sp>
        <p:nvSpPr>
          <p:cNvPr id="62" name="Текст 78">
            <a:extLst>
              <a:ext uri="{FF2B5EF4-FFF2-40B4-BE49-F238E27FC236}">
                <a16:creationId xmlns:a16="http://schemas.microsoft.com/office/drawing/2014/main" id="{30A94C5B-45EA-48A2-B065-87A08CB94B82}"/>
              </a:ext>
            </a:extLst>
          </p:cNvPr>
          <p:cNvSpPr>
            <a:spLocks noGrp="1"/>
          </p:cNvSpPr>
          <p:nvPr>
            <p:ph type="body" sz="quarter" idx="26" hasCustomPrompt="1"/>
          </p:nvPr>
        </p:nvSpPr>
        <p:spPr>
          <a:xfrm>
            <a:off x="7185724" y="1762737"/>
            <a:ext cx="1312003" cy="388325"/>
          </a:xfrm>
          <a:prstGeom prst="rect">
            <a:avLst/>
          </a:prstGeom>
        </p:spPr>
        <p:txBody>
          <a:bodyPr anchor="ctr"/>
          <a:lstStyle>
            <a:lvl1pPr marL="0" indent="0">
              <a:buFontTx/>
              <a:buNone/>
              <a:defRPr sz="17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0000</a:t>
            </a:r>
            <a:endParaRPr lang="ru-RU" dirty="0"/>
          </a:p>
        </p:txBody>
      </p:sp>
      <p:sp>
        <p:nvSpPr>
          <p:cNvPr id="63" name="Текст 78">
            <a:extLst>
              <a:ext uri="{FF2B5EF4-FFF2-40B4-BE49-F238E27FC236}">
                <a16:creationId xmlns:a16="http://schemas.microsoft.com/office/drawing/2014/main" id="{5D46D31A-38C5-4FC6-9A54-09DF8E3652E2}"/>
              </a:ext>
            </a:extLst>
          </p:cNvPr>
          <p:cNvSpPr>
            <a:spLocks noGrp="1"/>
          </p:cNvSpPr>
          <p:nvPr>
            <p:ph type="body" sz="quarter" idx="27" hasCustomPrompt="1"/>
          </p:nvPr>
        </p:nvSpPr>
        <p:spPr>
          <a:xfrm>
            <a:off x="9284953" y="1762737"/>
            <a:ext cx="1312003" cy="388325"/>
          </a:xfrm>
          <a:prstGeom prst="rect">
            <a:avLst/>
          </a:prstGeom>
        </p:spPr>
        <p:txBody>
          <a:bodyPr anchor="ctr"/>
          <a:lstStyle>
            <a:lvl1pPr marL="0" indent="0">
              <a:buFontTx/>
              <a:buNone/>
              <a:defRPr sz="17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0000</a:t>
            </a:r>
            <a:endParaRPr lang="ru-RU" dirty="0"/>
          </a:p>
        </p:txBody>
      </p:sp>
      <p:sp>
        <p:nvSpPr>
          <p:cNvPr id="28" name="Текст 78">
            <a:extLst>
              <a:ext uri="{FF2B5EF4-FFF2-40B4-BE49-F238E27FC236}">
                <a16:creationId xmlns:a16="http://schemas.microsoft.com/office/drawing/2014/main" id="{252D3C20-A02B-4525-B79A-155FA631CDCF}"/>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31" name="Graphic 16">
            <a:extLst>
              <a:ext uri="{FF2B5EF4-FFF2-40B4-BE49-F238E27FC236}">
                <a16:creationId xmlns:a16="http://schemas.microsoft.com/office/drawing/2014/main" id="{6A2DA598-C560-4637-97E7-3948E34AAC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39" name="Текст 78">
            <a:extLst>
              <a:ext uri="{FF2B5EF4-FFF2-40B4-BE49-F238E27FC236}">
                <a16:creationId xmlns:a16="http://schemas.microsoft.com/office/drawing/2014/main" id="{DA832630-5966-45AA-8655-793796286872}"/>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34" name="Номер слайда 5">
            <a:extLst>
              <a:ext uri="{FF2B5EF4-FFF2-40B4-BE49-F238E27FC236}">
                <a16:creationId xmlns:a16="http://schemas.microsoft.com/office/drawing/2014/main" id="{A2846573-9A2C-4E54-9D52-AFC1A7049512}"/>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3629190494"/>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 Четыре фото">
    <p:spTree>
      <p:nvGrpSpPr>
        <p:cNvPr id="1" name=""/>
        <p:cNvGrpSpPr/>
        <p:nvPr/>
      </p:nvGrpSpPr>
      <p:grpSpPr>
        <a:xfrm>
          <a:off x="0" y="0"/>
          <a:ext cx="0" cy="0"/>
          <a:chOff x="0" y="0"/>
          <a:chExt cx="0" cy="0"/>
        </a:xfrm>
      </p:grpSpPr>
      <p:sp>
        <p:nvSpPr>
          <p:cNvPr id="24" name="Прямоугольник 23">
            <a:extLst>
              <a:ext uri="{FF2B5EF4-FFF2-40B4-BE49-F238E27FC236}">
                <a16:creationId xmlns:a16="http://schemas.microsoft.com/office/drawing/2014/main" id="{20C03AFA-91A4-4BD5-B2B3-E386A609DAC7}"/>
              </a:ext>
            </a:extLst>
          </p:cNvPr>
          <p:cNvSpPr/>
          <p:nvPr userDrawn="1"/>
        </p:nvSpPr>
        <p:spPr>
          <a:xfrm>
            <a:off x="0" y="3205596"/>
            <a:ext cx="12192000" cy="36524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6" name="Рисунок 2">
            <a:extLst>
              <a:ext uri="{FF2B5EF4-FFF2-40B4-BE49-F238E27FC236}">
                <a16:creationId xmlns:a16="http://schemas.microsoft.com/office/drawing/2014/main" id="{56862967-EB85-47C1-A786-01EF28177647}"/>
              </a:ext>
            </a:extLst>
          </p:cNvPr>
          <p:cNvSpPr>
            <a:spLocks noGrp="1"/>
          </p:cNvSpPr>
          <p:nvPr>
            <p:ph type="pic" sz="quarter" idx="14"/>
          </p:nvPr>
        </p:nvSpPr>
        <p:spPr>
          <a:xfrm>
            <a:off x="625314" y="1556977"/>
            <a:ext cx="2583774" cy="4351917"/>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16" name="Текст 78">
            <a:extLst>
              <a:ext uri="{FF2B5EF4-FFF2-40B4-BE49-F238E27FC236}">
                <a16:creationId xmlns:a16="http://schemas.microsoft.com/office/drawing/2014/main" id="{184236D2-810E-47A8-BFC8-F402870F029B}"/>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17" name="Graphic 16">
            <a:extLst>
              <a:ext uri="{FF2B5EF4-FFF2-40B4-BE49-F238E27FC236}">
                <a16:creationId xmlns:a16="http://schemas.microsoft.com/office/drawing/2014/main" id="{84975EFF-0306-425F-978B-FA340FB432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25" name="Рисунок 2">
            <a:extLst>
              <a:ext uri="{FF2B5EF4-FFF2-40B4-BE49-F238E27FC236}">
                <a16:creationId xmlns:a16="http://schemas.microsoft.com/office/drawing/2014/main" id="{C7E269EC-A4D5-41C1-B156-9019A2F52219}"/>
              </a:ext>
            </a:extLst>
          </p:cNvPr>
          <p:cNvSpPr>
            <a:spLocks noGrp="1"/>
          </p:cNvSpPr>
          <p:nvPr>
            <p:ph type="pic" sz="quarter" idx="20"/>
          </p:nvPr>
        </p:nvSpPr>
        <p:spPr>
          <a:xfrm>
            <a:off x="3389933" y="1556977"/>
            <a:ext cx="3893288" cy="2099776"/>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26" name="Рисунок 2">
            <a:extLst>
              <a:ext uri="{FF2B5EF4-FFF2-40B4-BE49-F238E27FC236}">
                <a16:creationId xmlns:a16="http://schemas.microsoft.com/office/drawing/2014/main" id="{AB5C481F-42E0-4C9A-A9CA-C8DD37F61240}"/>
              </a:ext>
            </a:extLst>
          </p:cNvPr>
          <p:cNvSpPr>
            <a:spLocks noGrp="1"/>
          </p:cNvSpPr>
          <p:nvPr>
            <p:ph type="pic" sz="quarter" idx="21"/>
          </p:nvPr>
        </p:nvSpPr>
        <p:spPr>
          <a:xfrm>
            <a:off x="3401437" y="3809118"/>
            <a:ext cx="3893288" cy="2099776"/>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27" name="Рисунок 2">
            <a:extLst>
              <a:ext uri="{FF2B5EF4-FFF2-40B4-BE49-F238E27FC236}">
                <a16:creationId xmlns:a16="http://schemas.microsoft.com/office/drawing/2014/main" id="{874C3EE3-FAEB-4F49-A722-D2A8681D772B}"/>
              </a:ext>
            </a:extLst>
          </p:cNvPr>
          <p:cNvSpPr>
            <a:spLocks noGrp="1"/>
          </p:cNvSpPr>
          <p:nvPr>
            <p:ph type="pic" sz="quarter" idx="22"/>
          </p:nvPr>
        </p:nvSpPr>
        <p:spPr>
          <a:xfrm>
            <a:off x="7487075" y="1556978"/>
            <a:ext cx="4079612" cy="4351917"/>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13" name="Текст 78">
            <a:extLst>
              <a:ext uri="{FF2B5EF4-FFF2-40B4-BE49-F238E27FC236}">
                <a16:creationId xmlns:a16="http://schemas.microsoft.com/office/drawing/2014/main" id="{C4F24992-4F94-423F-9D20-0BB82F6D639F}"/>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1" name="Номер слайда 5">
            <a:extLst>
              <a:ext uri="{FF2B5EF4-FFF2-40B4-BE49-F238E27FC236}">
                <a16:creationId xmlns:a16="http://schemas.microsoft.com/office/drawing/2014/main" id="{66191064-1C9A-4094-9F5A-93F33B9DB28E}"/>
              </a:ext>
            </a:extLst>
          </p:cNvPr>
          <p:cNvSpPr txBox="1">
            <a:spLocks/>
          </p:cNvSpPr>
          <p:nvPr userDrawn="1"/>
        </p:nvSpPr>
        <p:spPr>
          <a:xfrm>
            <a:off x="10883900" y="6610350"/>
            <a:ext cx="682625" cy="247650"/>
          </a:xfrm>
          <a:prstGeom prst="rect">
            <a:avLst/>
          </a:prstGeom>
          <a:solidFill>
            <a:srgbClr val="585BE2">
              <a:alpha val="40000"/>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solidFill>
                  <a:schemeClr val="bg1"/>
                </a:solidFill>
                <a:latin typeface="Nunito Sans Light" pitchFamily="2" charset="77"/>
              </a:rPr>
              <a:pPr algn="ctr"/>
              <a:t>‹#›</a:t>
            </a:fld>
            <a:endParaRPr lang="ru-RU" sz="1000" b="0" i="0" dirty="0">
              <a:solidFill>
                <a:schemeClr val="bg1"/>
              </a:solidFill>
              <a:latin typeface="Nunito Sans Light" pitchFamily="2" charset="77"/>
            </a:endParaRPr>
          </a:p>
        </p:txBody>
      </p:sp>
    </p:spTree>
    <p:extLst>
      <p:ext uri="{BB962C8B-B14F-4D97-AF65-F5344CB8AC3E}">
        <p14:creationId xmlns:p14="http://schemas.microsoft.com/office/powerpoint/2010/main" val="318014834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Крупный список с иконками">
    <p:spTree>
      <p:nvGrpSpPr>
        <p:cNvPr id="1" name=""/>
        <p:cNvGrpSpPr/>
        <p:nvPr/>
      </p:nvGrpSpPr>
      <p:grpSpPr>
        <a:xfrm>
          <a:off x="0" y="0"/>
          <a:ext cx="0" cy="0"/>
          <a:chOff x="0" y="0"/>
          <a:chExt cx="0" cy="0"/>
        </a:xfrm>
      </p:grpSpPr>
      <p:sp>
        <p:nvSpPr>
          <p:cNvPr id="8" name="Текст 4">
            <a:extLst>
              <a:ext uri="{FF2B5EF4-FFF2-40B4-BE49-F238E27FC236}">
                <a16:creationId xmlns:a16="http://schemas.microsoft.com/office/drawing/2014/main" id="{19BC0866-E25D-461B-BDBF-CD98CEEC2F11}"/>
              </a:ext>
            </a:extLst>
          </p:cNvPr>
          <p:cNvSpPr>
            <a:spLocks noGrp="1"/>
          </p:cNvSpPr>
          <p:nvPr>
            <p:ph type="body" sz="quarter" idx="15"/>
          </p:nvPr>
        </p:nvSpPr>
        <p:spPr>
          <a:xfrm>
            <a:off x="1403571" y="2383385"/>
            <a:ext cx="3617290" cy="597970"/>
          </a:xfrm>
          <a:prstGeom prst="rect">
            <a:avLst/>
          </a:prstGeom>
        </p:spPr>
        <p:txBody>
          <a:bodyPr/>
          <a:lstStyle>
            <a:lvl1pPr marL="0" indent="0">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10" name="Текст 78">
            <a:extLst>
              <a:ext uri="{FF2B5EF4-FFF2-40B4-BE49-F238E27FC236}">
                <a16:creationId xmlns:a16="http://schemas.microsoft.com/office/drawing/2014/main" id="{A2C41857-00C2-411E-BA46-95B3FA60D9F1}"/>
              </a:ext>
            </a:extLst>
          </p:cNvPr>
          <p:cNvSpPr>
            <a:spLocks noGrp="1"/>
          </p:cNvSpPr>
          <p:nvPr>
            <p:ph type="body" sz="quarter" idx="17"/>
          </p:nvPr>
        </p:nvSpPr>
        <p:spPr>
          <a:xfrm>
            <a:off x="1403571" y="1958659"/>
            <a:ext cx="3617290" cy="395194"/>
          </a:xfrm>
          <a:prstGeom prst="rect">
            <a:avLst/>
          </a:prstGeom>
        </p:spPr>
        <p:txBody>
          <a:bodyPr anchor="ctr"/>
          <a:lstStyle>
            <a:lvl1pPr marL="0" indent="0">
              <a:buFontTx/>
              <a:buNone/>
              <a:defRPr sz="14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3" name="Рисунок 2">
            <a:extLst>
              <a:ext uri="{FF2B5EF4-FFF2-40B4-BE49-F238E27FC236}">
                <a16:creationId xmlns:a16="http://schemas.microsoft.com/office/drawing/2014/main" id="{3C428F69-EA05-4796-92C5-EA49BFED2534}"/>
              </a:ext>
            </a:extLst>
          </p:cNvPr>
          <p:cNvSpPr>
            <a:spLocks noGrp="1"/>
          </p:cNvSpPr>
          <p:nvPr>
            <p:ph type="pic" sz="quarter" idx="20"/>
          </p:nvPr>
        </p:nvSpPr>
        <p:spPr>
          <a:xfrm>
            <a:off x="612667" y="1959076"/>
            <a:ext cx="745931" cy="744365"/>
          </a:xfrm>
          <a:prstGeom prst="rect">
            <a:avLst/>
          </a:prstGeom>
          <a:solidFill>
            <a:srgbClr val="1E22AA"/>
          </a:solidFill>
        </p:spPr>
        <p:txBody>
          <a:bodyPr/>
          <a:lstStyle>
            <a:lvl1pPr>
              <a:defRPr b="0" i="0">
                <a:solidFill>
                  <a:srgbClr val="1E22AA"/>
                </a:solidFill>
                <a:latin typeface="Nunito Sans Light" pitchFamily="2" charset="77"/>
              </a:defRPr>
            </a:lvl1pPr>
          </a:lstStyle>
          <a:p>
            <a:endParaRPr lang="ru-RU" dirty="0"/>
          </a:p>
        </p:txBody>
      </p:sp>
      <p:sp>
        <p:nvSpPr>
          <p:cNvPr id="14" name="Текст 4">
            <a:extLst>
              <a:ext uri="{FF2B5EF4-FFF2-40B4-BE49-F238E27FC236}">
                <a16:creationId xmlns:a16="http://schemas.microsoft.com/office/drawing/2014/main" id="{B29317C5-74FE-418C-BB22-ACA74295017B}"/>
              </a:ext>
            </a:extLst>
          </p:cNvPr>
          <p:cNvSpPr>
            <a:spLocks noGrp="1"/>
          </p:cNvSpPr>
          <p:nvPr>
            <p:ph type="body" sz="quarter" idx="21"/>
          </p:nvPr>
        </p:nvSpPr>
        <p:spPr>
          <a:xfrm>
            <a:off x="1403571" y="3827886"/>
            <a:ext cx="3617290" cy="597970"/>
          </a:xfrm>
          <a:prstGeom prst="rect">
            <a:avLst/>
          </a:prstGeom>
        </p:spPr>
        <p:txBody>
          <a:bodyPr/>
          <a:lstStyle>
            <a:lvl1pPr marL="0" indent="0">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15" name="Текст 78">
            <a:extLst>
              <a:ext uri="{FF2B5EF4-FFF2-40B4-BE49-F238E27FC236}">
                <a16:creationId xmlns:a16="http://schemas.microsoft.com/office/drawing/2014/main" id="{E4382026-EAEF-494F-BB26-FC5B0D95AF3D}"/>
              </a:ext>
            </a:extLst>
          </p:cNvPr>
          <p:cNvSpPr>
            <a:spLocks noGrp="1"/>
          </p:cNvSpPr>
          <p:nvPr>
            <p:ph type="body" sz="quarter" idx="22"/>
          </p:nvPr>
        </p:nvSpPr>
        <p:spPr>
          <a:xfrm>
            <a:off x="1403571" y="3403160"/>
            <a:ext cx="3617290" cy="395194"/>
          </a:xfrm>
          <a:prstGeom prst="rect">
            <a:avLst/>
          </a:prstGeom>
        </p:spPr>
        <p:txBody>
          <a:bodyPr anchor="ctr"/>
          <a:lstStyle>
            <a:lvl1pPr marL="0" indent="0">
              <a:buFontTx/>
              <a:buNone/>
              <a:defRPr sz="14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6" name="Рисунок 2">
            <a:extLst>
              <a:ext uri="{FF2B5EF4-FFF2-40B4-BE49-F238E27FC236}">
                <a16:creationId xmlns:a16="http://schemas.microsoft.com/office/drawing/2014/main" id="{1C4F365C-089D-4FA2-808B-2CDA7E6CE596}"/>
              </a:ext>
            </a:extLst>
          </p:cNvPr>
          <p:cNvSpPr>
            <a:spLocks noGrp="1"/>
          </p:cNvSpPr>
          <p:nvPr>
            <p:ph type="pic" sz="quarter" idx="23"/>
          </p:nvPr>
        </p:nvSpPr>
        <p:spPr>
          <a:xfrm>
            <a:off x="612667" y="3403577"/>
            <a:ext cx="745931" cy="744365"/>
          </a:xfrm>
          <a:prstGeom prst="rect">
            <a:avLst/>
          </a:prstGeom>
          <a:solidFill>
            <a:srgbClr val="1E22AA"/>
          </a:solidFill>
        </p:spPr>
        <p:txBody>
          <a:bodyPr/>
          <a:lstStyle>
            <a:lvl1pPr>
              <a:defRPr b="0" i="0">
                <a:solidFill>
                  <a:srgbClr val="1E22AA"/>
                </a:solidFill>
                <a:latin typeface="Nunito Sans Light" pitchFamily="2" charset="77"/>
              </a:defRPr>
            </a:lvl1pPr>
          </a:lstStyle>
          <a:p>
            <a:endParaRPr lang="ru-RU" dirty="0"/>
          </a:p>
        </p:txBody>
      </p:sp>
      <p:sp>
        <p:nvSpPr>
          <p:cNvPr id="17" name="Текст 4">
            <a:extLst>
              <a:ext uri="{FF2B5EF4-FFF2-40B4-BE49-F238E27FC236}">
                <a16:creationId xmlns:a16="http://schemas.microsoft.com/office/drawing/2014/main" id="{FC009783-C3FE-4CE4-962D-61D7F348CE00}"/>
              </a:ext>
            </a:extLst>
          </p:cNvPr>
          <p:cNvSpPr>
            <a:spLocks noGrp="1"/>
          </p:cNvSpPr>
          <p:nvPr>
            <p:ph type="body" sz="quarter" idx="24"/>
          </p:nvPr>
        </p:nvSpPr>
        <p:spPr>
          <a:xfrm>
            <a:off x="1403571" y="5272805"/>
            <a:ext cx="3617290" cy="597970"/>
          </a:xfrm>
          <a:prstGeom prst="rect">
            <a:avLst/>
          </a:prstGeom>
        </p:spPr>
        <p:txBody>
          <a:bodyPr/>
          <a:lstStyle>
            <a:lvl1pPr marL="0" indent="0">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18" name="Текст 78">
            <a:extLst>
              <a:ext uri="{FF2B5EF4-FFF2-40B4-BE49-F238E27FC236}">
                <a16:creationId xmlns:a16="http://schemas.microsoft.com/office/drawing/2014/main" id="{2206B274-F328-42D6-A8D3-D95884596C0E}"/>
              </a:ext>
            </a:extLst>
          </p:cNvPr>
          <p:cNvSpPr>
            <a:spLocks noGrp="1"/>
          </p:cNvSpPr>
          <p:nvPr>
            <p:ph type="body" sz="quarter" idx="25"/>
          </p:nvPr>
        </p:nvSpPr>
        <p:spPr>
          <a:xfrm>
            <a:off x="1403571" y="4848079"/>
            <a:ext cx="3617290" cy="395194"/>
          </a:xfrm>
          <a:prstGeom prst="rect">
            <a:avLst/>
          </a:prstGeom>
        </p:spPr>
        <p:txBody>
          <a:bodyPr anchor="ctr"/>
          <a:lstStyle>
            <a:lvl1pPr marL="0" indent="0">
              <a:buFontTx/>
              <a:buNone/>
              <a:defRPr sz="14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9" name="Рисунок 2">
            <a:extLst>
              <a:ext uri="{FF2B5EF4-FFF2-40B4-BE49-F238E27FC236}">
                <a16:creationId xmlns:a16="http://schemas.microsoft.com/office/drawing/2014/main" id="{D00EEECF-28B2-4074-97BE-BA7C3E8146B3}"/>
              </a:ext>
            </a:extLst>
          </p:cNvPr>
          <p:cNvSpPr>
            <a:spLocks noGrp="1"/>
          </p:cNvSpPr>
          <p:nvPr>
            <p:ph type="pic" sz="quarter" idx="26"/>
          </p:nvPr>
        </p:nvSpPr>
        <p:spPr>
          <a:xfrm>
            <a:off x="612667" y="4848496"/>
            <a:ext cx="745931" cy="744365"/>
          </a:xfrm>
          <a:prstGeom prst="rect">
            <a:avLst/>
          </a:prstGeom>
          <a:solidFill>
            <a:srgbClr val="1E22AA"/>
          </a:solidFill>
        </p:spPr>
        <p:txBody>
          <a:bodyPr/>
          <a:lstStyle>
            <a:lvl1pPr>
              <a:defRPr b="0" i="0">
                <a:solidFill>
                  <a:srgbClr val="1E22AA"/>
                </a:solidFill>
                <a:latin typeface="Nunito Sans Light" pitchFamily="2" charset="77"/>
              </a:defRPr>
            </a:lvl1pPr>
          </a:lstStyle>
          <a:p>
            <a:endParaRPr lang="ru-RU" dirty="0"/>
          </a:p>
        </p:txBody>
      </p:sp>
      <p:sp>
        <p:nvSpPr>
          <p:cNvPr id="20" name="Текст 4">
            <a:extLst>
              <a:ext uri="{FF2B5EF4-FFF2-40B4-BE49-F238E27FC236}">
                <a16:creationId xmlns:a16="http://schemas.microsoft.com/office/drawing/2014/main" id="{4CE56FD6-73DB-4C0A-B99B-6B47787C964D}"/>
              </a:ext>
            </a:extLst>
          </p:cNvPr>
          <p:cNvSpPr>
            <a:spLocks noGrp="1"/>
          </p:cNvSpPr>
          <p:nvPr>
            <p:ph type="body" sz="quarter" idx="27"/>
          </p:nvPr>
        </p:nvSpPr>
        <p:spPr>
          <a:xfrm>
            <a:off x="6877782" y="2383802"/>
            <a:ext cx="3617290" cy="597970"/>
          </a:xfrm>
          <a:prstGeom prst="rect">
            <a:avLst/>
          </a:prstGeom>
        </p:spPr>
        <p:txBody>
          <a:bodyPr/>
          <a:lstStyle>
            <a:lvl1pPr marL="0" indent="0">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1" name="Текст 78">
            <a:extLst>
              <a:ext uri="{FF2B5EF4-FFF2-40B4-BE49-F238E27FC236}">
                <a16:creationId xmlns:a16="http://schemas.microsoft.com/office/drawing/2014/main" id="{190A572E-748C-4580-A7BA-048D175EC1D1}"/>
              </a:ext>
            </a:extLst>
          </p:cNvPr>
          <p:cNvSpPr>
            <a:spLocks noGrp="1"/>
          </p:cNvSpPr>
          <p:nvPr>
            <p:ph type="body" sz="quarter" idx="28"/>
          </p:nvPr>
        </p:nvSpPr>
        <p:spPr>
          <a:xfrm>
            <a:off x="6877782" y="1959076"/>
            <a:ext cx="3617290" cy="395194"/>
          </a:xfrm>
          <a:prstGeom prst="rect">
            <a:avLst/>
          </a:prstGeom>
        </p:spPr>
        <p:txBody>
          <a:bodyPr anchor="ctr"/>
          <a:lstStyle>
            <a:lvl1pPr marL="0" indent="0">
              <a:buFontTx/>
              <a:buNone/>
              <a:defRPr sz="14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22" name="Рисунок 2">
            <a:extLst>
              <a:ext uri="{FF2B5EF4-FFF2-40B4-BE49-F238E27FC236}">
                <a16:creationId xmlns:a16="http://schemas.microsoft.com/office/drawing/2014/main" id="{C981AC45-A17E-4945-AA8B-3FF6111BAE75}"/>
              </a:ext>
            </a:extLst>
          </p:cNvPr>
          <p:cNvSpPr>
            <a:spLocks noGrp="1"/>
          </p:cNvSpPr>
          <p:nvPr>
            <p:ph type="pic" sz="quarter" idx="29"/>
          </p:nvPr>
        </p:nvSpPr>
        <p:spPr>
          <a:xfrm>
            <a:off x="6086877" y="1959493"/>
            <a:ext cx="745931" cy="744365"/>
          </a:xfrm>
          <a:prstGeom prst="rect">
            <a:avLst/>
          </a:prstGeom>
          <a:solidFill>
            <a:srgbClr val="1E22AA"/>
          </a:solidFill>
        </p:spPr>
        <p:txBody>
          <a:bodyPr/>
          <a:lstStyle>
            <a:lvl1pPr>
              <a:defRPr b="0" i="0">
                <a:solidFill>
                  <a:srgbClr val="1E22AA"/>
                </a:solidFill>
                <a:latin typeface="Nunito Sans Light" pitchFamily="2" charset="77"/>
              </a:defRPr>
            </a:lvl1pPr>
          </a:lstStyle>
          <a:p>
            <a:endParaRPr lang="ru-RU" dirty="0"/>
          </a:p>
        </p:txBody>
      </p:sp>
      <p:sp>
        <p:nvSpPr>
          <p:cNvPr id="23" name="Текст 4">
            <a:extLst>
              <a:ext uri="{FF2B5EF4-FFF2-40B4-BE49-F238E27FC236}">
                <a16:creationId xmlns:a16="http://schemas.microsoft.com/office/drawing/2014/main" id="{AAE5CE96-7FA6-4E30-AAF2-610E631B21EA}"/>
              </a:ext>
            </a:extLst>
          </p:cNvPr>
          <p:cNvSpPr>
            <a:spLocks noGrp="1"/>
          </p:cNvSpPr>
          <p:nvPr>
            <p:ph type="body" sz="quarter" idx="30"/>
          </p:nvPr>
        </p:nvSpPr>
        <p:spPr>
          <a:xfrm>
            <a:off x="6877782" y="3828303"/>
            <a:ext cx="3617290" cy="597970"/>
          </a:xfrm>
          <a:prstGeom prst="rect">
            <a:avLst/>
          </a:prstGeom>
        </p:spPr>
        <p:txBody>
          <a:bodyPr/>
          <a:lstStyle>
            <a:lvl1pPr marL="0" indent="0">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4" name="Текст 78">
            <a:extLst>
              <a:ext uri="{FF2B5EF4-FFF2-40B4-BE49-F238E27FC236}">
                <a16:creationId xmlns:a16="http://schemas.microsoft.com/office/drawing/2014/main" id="{E0F5808A-D000-407F-AC8C-EC7D77B3EA11}"/>
              </a:ext>
            </a:extLst>
          </p:cNvPr>
          <p:cNvSpPr>
            <a:spLocks noGrp="1"/>
          </p:cNvSpPr>
          <p:nvPr>
            <p:ph type="body" sz="quarter" idx="31"/>
          </p:nvPr>
        </p:nvSpPr>
        <p:spPr>
          <a:xfrm>
            <a:off x="6877782" y="3403577"/>
            <a:ext cx="3617290" cy="395194"/>
          </a:xfrm>
          <a:prstGeom prst="rect">
            <a:avLst/>
          </a:prstGeom>
        </p:spPr>
        <p:txBody>
          <a:bodyPr anchor="ctr"/>
          <a:lstStyle>
            <a:lvl1pPr marL="0" indent="0">
              <a:buFontTx/>
              <a:buNone/>
              <a:defRPr sz="14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25" name="Рисунок 2">
            <a:extLst>
              <a:ext uri="{FF2B5EF4-FFF2-40B4-BE49-F238E27FC236}">
                <a16:creationId xmlns:a16="http://schemas.microsoft.com/office/drawing/2014/main" id="{0C6C9A99-E7E4-463D-9B58-3834DE76098A}"/>
              </a:ext>
            </a:extLst>
          </p:cNvPr>
          <p:cNvSpPr>
            <a:spLocks noGrp="1"/>
          </p:cNvSpPr>
          <p:nvPr>
            <p:ph type="pic" sz="quarter" idx="32"/>
          </p:nvPr>
        </p:nvSpPr>
        <p:spPr>
          <a:xfrm>
            <a:off x="6086877" y="3403994"/>
            <a:ext cx="745931" cy="744365"/>
          </a:xfrm>
          <a:prstGeom prst="rect">
            <a:avLst/>
          </a:prstGeom>
          <a:solidFill>
            <a:srgbClr val="1E22AA"/>
          </a:solidFill>
        </p:spPr>
        <p:txBody>
          <a:bodyPr/>
          <a:lstStyle>
            <a:lvl1pPr>
              <a:defRPr b="0" i="0">
                <a:solidFill>
                  <a:srgbClr val="1E22AA"/>
                </a:solidFill>
                <a:latin typeface="Nunito Sans Light" pitchFamily="2" charset="77"/>
              </a:defRPr>
            </a:lvl1pPr>
          </a:lstStyle>
          <a:p>
            <a:endParaRPr lang="ru-RU" dirty="0"/>
          </a:p>
        </p:txBody>
      </p:sp>
      <p:sp>
        <p:nvSpPr>
          <p:cNvPr id="26" name="Текст 4">
            <a:extLst>
              <a:ext uri="{FF2B5EF4-FFF2-40B4-BE49-F238E27FC236}">
                <a16:creationId xmlns:a16="http://schemas.microsoft.com/office/drawing/2014/main" id="{80A70CBA-6123-47D5-AD21-0F1AD5549C28}"/>
              </a:ext>
            </a:extLst>
          </p:cNvPr>
          <p:cNvSpPr>
            <a:spLocks noGrp="1"/>
          </p:cNvSpPr>
          <p:nvPr>
            <p:ph type="body" sz="quarter" idx="33"/>
          </p:nvPr>
        </p:nvSpPr>
        <p:spPr>
          <a:xfrm>
            <a:off x="6877782" y="5273222"/>
            <a:ext cx="3617290" cy="597970"/>
          </a:xfrm>
          <a:prstGeom prst="rect">
            <a:avLst/>
          </a:prstGeom>
        </p:spPr>
        <p:txBody>
          <a:bodyPr/>
          <a:lstStyle>
            <a:lvl1pPr marL="0" indent="0">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7" name="Текст 78">
            <a:extLst>
              <a:ext uri="{FF2B5EF4-FFF2-40B4-BE49-F238E27FC236}">
                <a16:creationId xmlns:a16="http://schemas.microsoft.com/office/drawing/2014/main" id="{C24F6182-208B-4668-8DE5-93B0B5333FFD}"/>
              </a:ext>
            </a:extLst>
          </p:cNvPr>
          <p:cNvSpPr>
            <a:spLocks noGrp="1"/>
          </p:cNvSpPr>
          <p:nvPr>
            <p:ph type="body" sz="quarter" idx="34"/>
          </p:nvPr>
        </p:nvSpPr>
        <p:spPr>
          <a:xfrm>
            <a:off x="6877782" y="4848496"/>
            <a:ext cx="3617290" cy="395194"/>
          </a:xfrm>
          <a:prstGeom prst="rect">
            <a:avLst/>
          </a:prstGeom>
        </p:spPr>
        <p:txBody>
          <a:bodyPr anchor="ctr"/>
          <a:lstStyle>
            <a:lvl1pPr marL="0" indent="0">
              <a:buFontTx/>
              <a:buNone/>
              <a:defRPr sz="14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28" name="Рисунок 2">
            <a:extLst>
              <a:ext uri="{FF2B5EF4-FFF2-40B4-BE49-F238E27FC236}">
                <a16:creationId xmlns:a16="http://schemas.microsoft.com/office/drawing/2014/main" id="{FF305C32-2325-4648-91A9-E4484FB0304C}"/>
              </a:ext>
            </a:extLst>
          </p:cNvPr>
          <p:cNvSpPr>
            <a:spLocks noGrp="1"/>
          </p:cNvSpPr>
          <p:nvPr>
            <p:ph type="pic" sz="quarter" idx="35"/>
          </p:nvPr>
        </p:nvSpPr>
        <p:spPr>
          <a:xfrm>
            <a:off x="6086877" y="4848913"/>
            <a:ext cx="745931" cy="744365"/>
          </a:xfrm>
          <a:prstGeom prst="rect">
            <a:avLst/>
          </a:prstGeom>
          <a:solidFill>
            <a:srgbClr val="1E22AA"/>
          </a:solidFill>
        </p:spPr>
        <p:txBody>
          <a:bodyPr/>
          <a:lstStyle>
            <a:lvl1pPr>
              <a:defRPr b="0" i="0">
                <a:solidFill>
                  <a:srgbClr val="1E22AA"/>
                </a:solidFill>
                <a:latin typeface="Nunito Sans Light" pitchFamily="2" charset="77"/>
              </a:defRPr>
            </a:lvl1pPr>
          </a:lstStyle>
          <a:p>
            <a:endParaRPr lang="ru-RU" dirty="0"/>
          </a:p>
        </p:txBody>
      </p:sp>
      <p:sp>
        <p:nvSpPr>
          <p:cNvPr id="34" name="Текст 78">
            <a:extLst>
              <a:ext uri="{FF2B5EF4-FFF2-40B4-BE49-F238E27FC236}">
                <a16:creationId xmlns:a16="http://schemas.microsoft.com/office/drawing/2014/main" id="{1C179F46-6888-4446-88DA-9C21621EDE9F}"/>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35" name="Graphic 16">
            <a:extLst>
              <a:ext uri="{FF2B5EF4-FFF2-40B4-BE49-F238E27FC236}">
                <a16:creationId xmlns:a16="http://schemas.microsoft.com/office/drawing/2014/main" id="{8C2B4CC3-BA28-465A-ACC5-4BC8D0B39D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29" name="Текст 78">
            <a:extLst>
              <a:ext uri="{FF2B5EF4-FFF2-40B4-BE49-F238E27FC236}">
                <a16:creationId xmlns:a16="http://schemas.microsoft.com/office/drawing/2014/main" id="{3FBA7F14-C9BD-408F-80BF-C316B07B96B5}"/>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30" name="Номер слайда 5">
            <a:extLst>
              <a:ext uri="{FF2B5EF4-FFF2-40B4-BE49-F238E27FC236}">
                <a16:creationId xmlns:a16="http://schemas.microsoft.com/office/drawing/2014/main" id="{BA1F0858-77BB-499B-A644-7936A83229A3}"/>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403963431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Четыре плашки">
    <p:spTree>
      <p:nvGrpSpPr>
        <p:cNvPr id="1" name=""/>
        <p:cNvGrpSpPr/>
        <p:nvPr/>
      </p:nvGrpSpPr>
      <p:grpSpPr>
        <a:xfrm>
          <a:off x="0" y="0"/>
          <a:ext cx="0" cy="0"/>
          <a:chOff x="0" y="0"/>
          <a:chExt cx="0" cy="0"/>
        </a:xfrm>
      </p:grpSpPr>
      <p:sp>
        <p:nvSpPr>
          <p:cNvPr id="10" name="Текст 78">
            <a:extLst>
              <a:ext uri="{FF2B5EF4-FFF2-40B4-BE49-F238E27FC236}">
                <a16:creationId xmlns:a16="http://schemas.microsoft.com/office/drawing/2014/main" id="{A2C41857-00C2-411E-BA46-95B3FA60D9F1}"/>
              </a:ext>
            </a:extLst>
          </p:cNvPr>
          <p:cNvSpPr>
            <a:spLocks noGrp="1"/>
          </p:cNvSpPr>
          <p:nvPr>
            <p:ph type="body" sz="quarter" idx="17"/>
          </p:nvPr>
        </p:nvSpPr>
        <p:spPr>
          <a:xfrm>
            <a:off x="625311" y="1695434"/>
            <a:ext cx="4941176" cy="1872023"/>
          </a:xfrm>
          <a:prstGeom prst="rect">
            <a:avLst/>
          </a:prstGeom>
          <a:solidFill>
            <a:srgbClr val="1E22AA"/>
          </a:solidFill>
        </p:spPr>
        <p:txBody>
          <a:bodyPr lIns="252000" tIns="216000" rIns="288000" anchor="t" anchorCtr="0"/>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34" name="Текст 78">
            <a:extLst>
              <a:ext uri="{FF2B5EF4-FFF2-40B4-BE49-F238E27FC236}">
                <a16:creationId xmlns:a16="http://schemas.microsoft.com/office/drawing/2014/main" id="{1C179F46-6888-4446-88DA-9C21621EDE9F}"/>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35" name="Graphic 16">
            <a:extLst>
              <a:ext uri="{FF2B5EF4-FFF2-40B4-BE49-F238E27FC236}">
                <a16:creationId xmlns:a16="http://schemas.microsoft.com/office/drawing/2014/main" id="{8C2B4CC3-BA28-465A-ACC5-4BC8D0B39D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52893" y="477727"/>
            <a:ext cx="750299" cy="539625"/>
          </a:xfrm>
          <a:prstGeom prst="rect">
            <a:avLst/>
          </a:prstGeom>
        </p:spPr>
      </p:pic>
      <p:sp>
        <p:nvSpPr>
          <p:cNvPr id="29" name="Текст 4">
            <a:extLst>
              <a:ext uri="{FF2B5EF4-FFF2-40B4-BE49-F238E27FC236}">
                <a16:creationId xmlns:a16="http://schemas.microsoft.com/office/drawing/2014/main" id="{36F7DA9B-F087-4EEB-ADDD-F35CEEAA1967}"/>
              </a:ext>
            </a:extLst>
          </p:cNvPr>
          <p:cNvSpPr>
            <a:spLocks noGrp="1"/>
          </p:cNvSpPr>
          <p:nvPr>
            <p:ph type="body" sz="quarter" idx="15"/>
          </p:nvPr>
        </p:nvSpPr>
        <p:spPr>
          <a:xfrm>
            <a:off x="867007" y="2248123"/>
            <a:ext cx="4414038" cy="1029181"/>
          </a:xfrm>
          <a:prstGeom prst="rect">
            <a:avLst/>
          </a:prstGeom>
          <a:noFill/>
        </p:spPr>
        <p:txBody>
          <a:bodyPr lIns="36000"/>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39" name="Текст 78">
            <a:extLst>
              <a:ext uri="{FF2B5EF4-FFF2-40B4-BE49-F238E27FC236}">
                <a16:creationId xmlns:a16="http://schemas.microsoft.com/office/drawing/2014/main" id="{49F8EC00-8AAF-4349-82E5-58274D6A047B}"/>
              </a:ext>
            </a:extLst>
          </p:cNvPr>
          <p:cNvSpPr>
            <a:spLocks noGrp="1"/>
          </p:cNvSpPr>
          <p:nvPr>
            <p:ph type="body" sz="quarter" idx="18"/>
          </p:nvPr>
        </p:nvSpPr>
        <p:spPr>
          <a:xfrm>
            <a:off x="5808183" y="1705324"/>
            <a:ext cx="4941176" cy="1872023"/>
          </a:xfrm>
          <a:prstGeom prst="rect">
            <a:avLst/>
          </a:prstGeom>
          <a:solidFill>
            <a:srgbClr val="1E22AA"/>
          </a:solidFill>
        </p:spPr>
        <p:txBody>
          <a:bodyPr lIns="252000" tIns="216000" rIns="288000" anchor="t" anchorCtr="0"/>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40" name="Текст 4">
            <a:extLst>
              <a:ext uri="{FF2B5EF4-FFF2-40B4-BE49-F238E27FC236}">
                <a16:creationId xmlns:a16="http://schemas.microsoft.com/office/drawing/2014/main" id="{8F16EAFD-088C-4114-967B-D443959AD1AF}"/>
              </a:ext>
            </a:extLst>
          </p:cNvPr>
          <p:cNvSpPr>
            <a:spLocks noGrp="1"/>
          </p:cNvSpPr>
          <p:nvPr>
            <p:ph type="body" sz="quarter" idx="19"/>
          </p:nvPr>
        </p:nvSpPr>
        <p:spPr>
          <a:xfrm>
            <a:off x="6049880" y="2258012"/>
            <a:ext cx="4414038" cy="1029181"/>
          </a:xfrm>
          <a:prstGeom prst="rect">
            <a:avLst/>
          </a:prstGeom>
          <a:noFill/>
        </p:spPr>
        <p:txBody>
          <a:bodyPr lIns="36000"/>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41" name="Текст 78">
            <a:extLst>
              <a:ext uri="{FF2B5EF4-FFF2-40B4-BE49-F238E27FC236}">
                <a16:creationId xmlns:a16="http://schemas.microsoft.com/office/drawing/2014/main" id="{22040274-827D-4923-9B2F-4F2FC5C41CD8}"/>
              </a:ext>
            </a:extLst>
          </p:cNvPr>
          <p:cNvSpPr>
            <a:spLocks noGrp="1"/>
          </p:cNvSpPr>
          <p:nvPr>
            <p:ph type="body" sz="quarter" idx="20"/>
          </p:nvPr>
        </p:nvSpPr>
        <p:spPr>
          <a:xfrm>
            <a:off x="625310" y="3784940"/>
            <a:ext cx="4941176" cy="1872023"/>
          </a:xfrm>
          <a:prstGeom prst="rect">
            <a:avLst/>
          </a:prstGeom>
          <a:solidFill>
            <a:srgbClr val="1E22AA"/>
          </a:solidFill>
        </p:spPr>
        <p:txBody>
          <a:bodyPr lIns="252000" tIns="216000" rIns="288000" anchor="t" anchorCtr="0"/>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42" name="Текст 4">
            <a:extLst>
              <a:ext uri="{FF2B5EF4-FFF2-40B4-BE49-F238E27FC236}">
                <a16:creationId xmlns:a16="http://schemas.microsoft.com/office/drawing/2014/main" id="{6434CA75-450C-4709-B168-BBA4F885A418}"/>
              </a:ext>
            </a:extLst>
          </p:cNvPr>
          <p:cNvSpPr>
            <a:spLocks noGrp="1"/>
          </p:cNvSpPr>
          <p:nvPr>
            <p:ph type="body" sz="quarter" idx="21"/>
          </p:nvPr>
        </p:nvSpPr>
        <p:spPr>
          <a:xfrm>
            <a:off x="867006" y="4337629"/>
            <a:ext cx="4414038" cy="1029181"/>
          </a:xfrm>
          <a:prstGeom prst="rect">
            <a:avLst/>
          </a:prstGeom>
          <a:noFill/>
        </p:spPr>
        <p:txBody>
          <a:bodyPr lIns="36000"/>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43" name="Текст 78">
            <a:extLst>
              <a:ext uri="{FF2B5EF4-FFF2-40B4-BE49-F238E27FC236}">
                <a16:creationId xmlns:a16="http://schemas.microsoft.com/office/drawing/2014/main" id="{DB2A38FC-2266-4901-9504-0140B9DF8923}"/>
              </a:ext>
            </a:extLst>
          </p:cNvPr>
          <p:cNvSpPr>
            <a:spLocks noGrp="1"/>
          </p:cNvSpPr>
          <p:nvPr>
            <p:ph type="body" sz="quarter" idx="22"/>
          </p:nvPr>
        </p:nvSpPr>
        <p:spPr>
          <a:xfrm>
            <a:off x="5808182" y="3794830"/>
            <a:ext cx="4941176" cy="1872023"/>
          </a:xfrm>
          <a:prstGeom prst="rect">
            <a:avLst/>
          </a:prstGeom>
          <a:solidFill>
            <a:srgbClr val="1E22AA"/>
          </a:solidFill>
        </p:spPr>
        <p:txBody>
          <a:bodyPr lIns="252000" tIns="216000" rIns="288000" anchor="t" anchorCtr="0"/>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44" name="Текст 4">
            <a:extLst>
              <a:ext uri="{FF2B5EF4-FFF2-40B4-BE49-F238E27FC236}">
                <a16:creationId xmlns:a16="http://schemas.microsoft.com/office/drawing/2014/main" id="{E0F225A1-3B3F-4525-9304-3C47EF8FF435}"/>
              </a:ext>
            </a:extLst>
          </p:cNvPr>
          <p:cNvSpPr>
            <a:spLocks noGrp="1"/>
          </p:cNvSpPr>
          <p:nvPr>
            <p:ph type="body" sz="quarter" idx="23"/>
          </p:nvPr>
        </p:nvSpPr>
        <p:spPr>
          <a:xfrm>
            <a:off x="6049879" y="4347519"/>
            <a:ext cx="4414038" cy="1029181"/>
          </a:xfrm>
          <a:prstGeom prst="rect">
            <a:avLst/>
          </a:prstGeom>
          <a:noFill/>
        </p:spPr>
        <p:txBody>
          <a:bodyPr lIns="36000"/>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15" name="Текст 78">
            <a:extLst>
              <a:ext uri="{FF2B5EF4-FFF2-40B4-BE49-F238E27FC236}">
                <a16:creationId xmlns:a16="http://schemas.microsoft.com/office/drawing/2014/main" id="{BD5AE499-2C2C-46E2-A882-FAF8A75B8818}"/>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6" name="Номер слайда 5">
            <a:extLst>
              <a:ext uri="{FF2B5EF4-FFF2-40B4-BE49-F238E27FC236}">
                <a16:creationId xmlns:a16="http://schemas.microsoft.com/office/drawing/2014/main" id="{0A4DD939-A611-41F0-A57C-4B2451362843}"/>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222961931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Ноутбук">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993FB544-72C8-455A-8D96-FCEEB3596CE7}"/>
              </a:ext>
            </a:extLst>
          </p:cNvPr>
          <p:cNvSpPr/>
          <p:nvPr userDrawn="1"/>
        </p:nvSpPr>
        <p:spPr>
          <a:xfrm>
            <a:off x="0" y="5121657"/>
            <a:ext cx="12192000" cy="1736342"/>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pic>
        <p:nvPicPr>
          <p:cNvPr id="14" name="Рисунок 13">
            <a:extLst>
              <a:ext uri="{FF2B5EF4-FFF2-40B4-BE49-F238E27FC236}">
                <a16:creationId xmlns:a16="http://schemas.microsoft.com/office/drawing/2014/main" id="{F4AF7822-6459-4DF6-8D21-ECE395E66115}"/>
              </a:ext>
            </a:extLst>
          </p:cNvPr>
          <p:cNvPicPr>
            <a:picLocks noChangeAspect="1"/>
          </p:cNvPicPr>
          <p:nvPr userDrawn="1"/>
        </p:nvPicPr>
        <p:blipFill rotWithShape="1">
          <a:blip r:embed="rId2"/>
          <a:srcRect l="16867" t="19873" r="15150" b="17931"/>
          <a:stretch/>
        </p:blipFill>
        <p:spPr>
          <a:xfrm>
            <a:off x="1916247" y="1522511"/>
            <a:ext cx="8359505" cy="5098268"/>
          </a:xfrm>
          <a:prstGeom prst="rect">
            <a:avLst/>
          </a:prstGeom>
        </p:spPr>
      </p:pic>
      <p:sp>
        <p:nvSpPr>
          <p:cNvPr id="16" name="Рисунок 15">
            <a:extLst>
              <a:ext uri="{FF2B5EF4-FFF2-40B4-BE49-F238E27FC236}">
                <a16:creationId xmlns:a16="http://schemas.microsoft.com/office/drawing/2014/main" id="{90ED2E9C-0B29-43DA-B3AA-9EEED8EB4339}"/>
              </a:ext>
            </a:extLst>
          </p:cNvPr>
          <p:cNvSpPr>
            <a:spLocks noGrp="1"/>
          </p:cNvSpPr>
          <p:nvPr>
            <p:ph type="pic" sz="quarter" idx="20"/>
          </p:nvPr>
        </p:nvSpPr>
        <p:spPr>
          <a:xfrm>
            <a:off x="2924196" y="1857575"/>
            <a:ext cx="6139953" cy="3844481"/>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10" name="Текст 78">
            <a:extLst>
              <a:ext uri="{FF2B5EF4-FFF2-40B4-BE49-F238E27FC236}">
                <a16:creationId xmlns:a16="http://schemas.microsoft.com/office/drawing/2014/main" id="{612CFC82-0413-444E-B75F-EF97968E1CB8}"/>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12" name="Graphic 16">
            <a:extLst>
              <a:ext uri="{FF2B5EF4-FFF2-40B4-BE49-F238E27FC236}">
                <a16:creationId xmlns:a16="http://schemas.microsoft.com/office/drawing/2014/main" id="{0B3D62D8-A4BA-4DDF-BC31-9F67B913453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26006" y="477727"/>
            <a:ext cx="750299" cy="539625"/>
          </a:xfrm>
          <a:prstGeom prst="rect">
            <a:avLst/>
          </a:prstGeom>
        </p:spPr>
      </p:pic>
      <p:sp>
        <p:nvSpPr>
          <p:cNvPr id="11" name="Текст 78">
            <a:extLst>
              <a:ext uri="{FF2B5EF4-FFF2-40B4-BE49-F238E27FC236}">
                <a16:creationId xmlns:a16="http://schemas.microsoft.com/office/drawing/2014/main" id="{4368E039-1B3E-40E8-B14A-496C91FB9FC9}"/>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9" name="Номер слайда 5">
            <a:extLst>
              <a:ext uri="{FF2B5EF4-FFF2-40B4-BE49-F238E27FC236}">
                <a16:creationId xmlns:a16="http://schemas.microsoft.com/office/drawing/2014/main" id="{47106B0B-4A0D-4224-8DB7-509B93DA3F5D}"/>
              </a:ext>
            </a:extLst>
          </p:cNvPr>
          <p:cNvSpPr txBox="1">
            <a:spLocks/>
          </p:cNvSpPr>
          <p:nvPr userDrawn="1"/>
        </p:nvSpPr>
        <p:spPr>
          <a:xfrm>
            <a:off x="10883900" y="6610350"/>
            <a:ext cx="682625" cy="247650"/>
          </a:xfrm>
          <a:prstGeom prst="rect">
            <a:avLst/>
          </a:prstGeom>
          <a:solidFill>
            <a:srgbClr val="585BE2">
              <a:alpha val="40000"/>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solidFill>
                  <a:schemeClr val="bg1"/>
                </a:solidFill>
                <a:latin typeface="Nunito Sans Light" pitchFamily="2" charset="77"/>
              </a:rPr>
              <a:pPr algn="ctr"/>
              <a:t>‹#›</a:t>
            </a:fld>
            <a:endParaRPr lang="ru-RU" sz="1000" b="0" i="0" dirty="0">
              <a:solidFill>
                <a:schemeClr val="bg1"/>
              </a:solidFill>
              <a:latin typeface="Nunito Sans Light" pitchFamily="2" charset="77"/>
            </a:endParaRPr>
          </a:p>
        </p:txBody>
      </p:sp>
    </p:spTree>
    <p:extLst>
      <p:ext uri="{BB962C8B-B14F-4D97-AF65-F5344CB8AC3E}">
        <p14:creationId xmlns:p14="http://schemas.microsoft.com/office/powerpoint/2010/main" val="79099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фото с подписью">
    <p:spTree>
      <p:nvGrpSpPr>
        <p:cNvPr id="1" name=""/>
        <p:cNvGrpSpPr/>
        <p:nvPr/>
      </p:nvGrpSpPr>
      <p:grpSpPr>
        <a:xfrm>
          <a:off x="0" y="0"/>
          <a:ext cx="0" cy="0"/>
          <a:chOff x="0" y="0"/>
          <a:chExt cx="0" cy="0"/>
        </a:xfrm>
      </p:grpSpPr>
      <p:sp>
        <p:nvSpPr>
          <p:cNvPr id="26" name="Прямоугольник 25">
            <a:extLst>
              <a:ext uri="{FF2B5EF4-FFF2-40B4-BE49-F238E27FC236}">
                <a16:creationId xmlns:a16="http://schemas.microsoft.com/office/drawing/2014/main" id="{752F6225-30F9-44DF-A7ED-30FD4BD52385}"/>
              </a:ext>
            </a:extLst>
          </p:cNvPr>
          <p:cNvSpPr/>
          <p:nvPr userDrawn="1"/>
        </p:nvSpPr>
        <p:spPr>
          <a:xfrm>
            <a:off x="0" y="1609766"/>
            <a:ext cx="12192000" cy="5248231"/>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6" name="Рисунок 15">
            <a:extLst>
              <a:ext uri="{FF2B5EF4-FFF2-40B4-BE49-F238E27FC236}">
                <a16:creationId xmlns:a16="http://schemas.microsoft.com/office/drawing/2014/main" id="{90ED2E9C-0B29-43DA-B3AA-9EEED8EB4339}"/>
              </a:ext>
            </a:extLst>
          </p:cNvPr>
          <p:cNvSpPr>
            <a:spLocks noGrp="1"/>
          </p:cNvSpPr>
          <p:nvPr>
            <p:ph type="pic" sz="quarter" idx="20"/>
          </p:nvPr>
        </p:nvSpPr>
        <p:spPr>
          <a:xfrm>
            <a:off x="649906" y="2238105"/>
            <a:ext cx="2218948" cy="2468748"/>
          </a:xfrm>
          <a:prstGeom prst="rect">
            <a:avLst/>
          </a:prstGeom>
          <a:solidFill>
            <a:srgbClr val="F0F1F6"/>
          </a:solidFill>
          <a:effectLst/>
        </p:spPr>
        <p:txBody>
          <a:bodyPr/>
          <a:lstStyle>
            <a:lvl1pPr>
              <a:defRPr b="0" i="0">
                <a:latin typeface="Nunito Sans Light" pitchFamily="2" charset="77"/>
              </a:defRPr>
            </a:lvl1pPr>
          </a:lstStyle>
          <a:p>
            <a:endParaRPr lang="ru-RU" dirty="0"/>
          </a:p>
        </p:txBody>
      </p:sp>
      <p:sp>
        <p:nvSpPr>
          <p:cNvPr id="11" name="Текст 4">
            <a:extLst>
              <a:ext uri="{FF2B5EF4-FFF2-40B4-BE49-F238E27FC236}">
                <a16:creationId xmlns:a16="http://schemas.microsoft.com/office/drawing/2014/main" id="{24E83231-095F-4C93-903B-E10FE6AFA8AB}"/>
              </a:ext>
            </a:extLst>
          </p:cNvPr>
          <p:cNvSpPr>
            <a:spLocks noGrp="1"/>
          </p:cNvSpPr>
          <p:nvPr>
            <p:ph type="body" sz="quarter" idx="15"/>
          </p:nvPr>
        </p:nvSpPr>
        <p:spPr>
          <a:xfrm>
            <a:off x="625313" y="5404123"/>
            <a:ext cx="2243541" cy="43115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15" name="Текст 78">
            <a:extLst>
              <a:ext uri="{FF2B5EF4-FFF2-40B4-BE49-F238E27FC236}">
                <a16:creationId xmlns:a16="http://schemas.microsoft.com/office/drawing/2014/main" id="{293DCAEC-EF5E-457C-A3E9-14C964F78318}"/>
              </a:ext>
            </a:extLst>
          </p:cNvPr>
          <p:cNvSpPr>
            <a:spLocks noGrp="1"/>
          </p:cNvSpPr>
          <p:nvPr>
            <p:ph type="body" sz="quarter" idx="17"/>
          </p:nvPr>
        </p:nvSpPr>
        <p:spPr>
          <a:xfrm>
            <a:off x="625313" y="4972970"/>
            <a:ext cx="2243541" cy="431153"/>
          </a:xfrm>
          <a:prstGeom prst="rect">
            <a:avLst/>
          </a:prstGeom>
        </p:spPr>
        <p:txBody>
          <a:bodyPr anchor="ctr"/>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55" name="Текст 4">
            <a:extLst>
              <a:ext uri="{FF2B5EF4-FFF2-40B4-BE49-F238E27FC236}">
                <a16:creationId xmlns:a16="http://schemas.microsoft.com/office/drawing/2014/main" id="{2BB069F3-9EEE-4B1A-BBED-966070A5E34D}"/>
              </a:ext>
            </a:extLst>
          </p:cNvPr>
          <p:cNvSpPr>
            <a:spLocks noGrp="1"/>
          </p:cNvSpPr>
          <p:nvPr>
            <p:ph type="body" sz="quarter" idx="22"/>
          </p:nvPr>
        </p:nvSpPr>
        <p:spPr>
          <a:xfrm>
            <a:off x="3388858" y="5404123"/>
            <a:ext cx="2218947" cy="43115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56" name="Текст 78">
            <a:extLst>
              <a:ext uri="{FF2B5EF4-FFF2-40B4-BE49-F238E27FC236}">
                <a16:creationId xmlns:a16="http://schemas.microsoft.com/office/drawing/2014/main" id="{0A93C0A2-7FB9-43ED-8B97-67B903C58D36}"/>
              </a:ext>
            </a:extLst>
          </p:cNvPr>
          <p:cNvSpPr>
            <a:spLocks noGrp="1"/>
          </p:cNvSpPr>
          <p:nvPr>
            <p:ph type="body" sz="quarter" idx="23"/>
          </p:nvPr>
        </p:nvSpPr>
        <p:spPr>
          <a:xfrm>
            <a:off x="3388858" y="4972970"/>
            <a:ext cx="2218947" cy="431153"/>
          </a:xfrm>
          <a:prstGeom prst="rect">
            <a:avLst/>
          </a:prstGeom>
        </p:spPr>
        <p:txBody>
          <a:bodyPr anchor="ctr"/>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59" name="Текст 4">
            <a:extLst>
              <a:ext uri="{FF2B5EF4-FFF2-40B4-BE49-F238E27FC236}">
                <a16:creationId xmlns:a16="http://schemas.microsoft.com/office/drawing/2014/main" id="{B143C764-CBC0-470E-8CA4-5B62D6E43401}"/>
              </a:ext>
            </a:extLst>
          </p:cNvPr>
          <p:cNvSpPr>
            <a:spLocks noGrp="1"/>
          </p:cNvSpPr>
          <p:nvPr>
            <p:ph type="body" sz="quarter" idx="25"/>
          </p:nvPr>
        </p:nvSpPr>
        <p:spPr>
          <a:xfrm>
            <a:off x="6113957" y="5430007"/>
            <a:ext cx="2218948" cy="43115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60" name="Текст 78">
            <a:extLst>
              <a:ext uri="{FF2B5EF4-FFF2-40B4-BE49-F238E27FC236}">
                <a16:creationId xmlns:a16="http://schemas.microsoft.com/office/drawing/2014/main" id="{5EBDEDC5-4EAF-4872-91EE-F6C4020E0F20}"/>
              </a:ext>
            </a:extLst>
          </p:cNvPr>
          <p:cNvSpPr>
            <a:spLocks noGrp="1"/>
          </p:cNvSpPr>
          <p:nvPr>
            <p:ph type="body" sz="quarter" idx="26"/>
          </p:nvPr>
        </p:nvSpPr>
        <p:spPr>
          <a:xfrm>
            <a:off x="6113957" y="4998854"/>
            <a:ext cx="2218948" cy="431153"/>
          </a:xfrm>
          <a:prstGeom prst="rect">
            <a:avLst/>
          </a:prstGeom>
        </p:spPr>
        <p:txBody>
          <a:bodyPr anchor="ctr"/>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63" name="Текст 4">
            <a:extLst>
              <a:ext uri="{FF2B5EF4-FFF2-40B4-BE49-F238E27FC236}">
                <a16:creationId xmlns:a16="http://schemas.microsoft.com/office/drawing/2014/main" id="{8F95F5FF-DD8C-4DF1-B9FD-A613EC4FCA51}"/>
              </a:ext>
            </a:extLst>
          </p:cNvPr>
          <p:cNvSpPr>
            <a:spLocks noGrp="1"/>
          </p:cNvSpPr>
          <p:nvPr>
            <p:ph type="body" sz="quarter" idx="28"/>
          </p:nvPr>
        </p:nvSpPr>
        <p:spPr>
          <a:xfrm>
            <a:off x="8868208" y="5420052"/>
            <a:ext cx="2218948" cy="43115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64" name="Текст 78">
            <a:extLst>
              <a:ext uri="{FF2B5EF4-FFF2-40B4-BE49-F238E27FC236}">
                <a16:creationId xmlns:a16="http://schemas.microsoft.com/office/drawing/2014/main" id="{360786DC-BD51-427C-9B97-020A524FBB08}"/>
              </a:ext>
            </a:extLst>
          </p:cNvPr>
          <p:cNvSpPr>
            <a:spLocks noGrp="1"/>
          </p:cNvSpPr>
          <p:nvPr>
            <p:ph type="body" sz="quarter" idx="29"/>
          </p:nvPr>
        </p:nvSpPr>
        <p:spPr>
          <a:xfrm>
            <a:off x="8868208" y="4988899"/>
            <a:ext cx="2218948" cy="431153"/>
          </a:xfrm>
          <a:prstGeom prst="rect">
            <a:avLst/>
          </a:prstGeom>
        </p:spPr>
        <p:txBody>
          <a:bodyPr anchor="ctr"/>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28" name="Рисунок 15">
            <a:extLst>
              <a:ext uri="{FF2B5EF4-FFF2-40B4-BE49-F238E27FC236}">
                <a16:creationId xmlns:a16="http://schemas.microsoft.com/office/drawing/2014/main" id="{452F273C-C285-4932-B68C-3ED8132565DE}"/>
              </a:ext>
            </a:extLst>
          </p:cNvPr>
          <p:cNvSpPr>
            <a:spLocks noGrp="1"/>
          </p:cNvSpPr>
          <p:nvPr>
            <p:ph type="pic" sz="quarter" idx="30"/>
          </p:nvPr>
        </p:nvSpPr>
        <p:spPr>
          <a:xfrm>
            <a:off x="3388858" y="2244051"/>
            <a:ext cx="2218948" cy="2468748"/>
          </a:xfrm>
          <a:prstGeom prst="rect">
            <a:avLst/>
          </a:prstGeom>
          <a:solidFill>
            <a:srgbClr val="F0F1F6"/>
          </a:solidFill>
          <a:effectLst/>
        </p:spPr>
        <p:txBody>
          <a:bodyPr/>
          <a:lstStyle>
            <a:lvl1pPr>
              <a:defRPr b="0" i="0">
                <a:latin typeface="Nunito Sans Light" pitchFamily="2" charset="77"/>
              </a:defRPr>
            </a:lvl1pPr>
          </a:lstStyle>
          <a:p>
            <a:endParaRPr lang="ru-RU" dirty="0"/>
          </a:p>
        </p:txBody>
      </p:sp>
      <p:sp>
        <p:nvSpPr>
          <p:cNvPr id="29" name="Рисунок 15">
            <a:extLst>
              <a:ext uri="{FF2B5EF4-FFF2-40B4-BE49-F238E27FC236}">
                <a16:creationId xmlns:a16="http://schemas.microsoft.com/office/drawing/2014/main" id="{124645DF-5D4A-448D-813A-C40173B4716C}"/>
              </a:ext>
            </a:extLst>
          </p:cNvPr>
          <p:cNvSpPr>
            <a:spLocks noGrp="1"/>
          </p:cNvSpPr>
          <p:nvPr>
            <p:ph type="pic" sz="quarter" idx="31"/>
          </p:nvPr>
        </p:nvSpPr>
        <p:spPr>
          <a:xfrm>
            <a:off x="6113957" y="2248060"/>
            <a:ext cx="2218948" cy="2468748"/>
          </a:xfrm>
          <a:prstGeom prst="rect">
            <a:avLst/>
          </a:prstGeom>
          <a:solidFill>
            <a:srgbClr val="F0F1F6"/>
          </a:solidFill>
          <a:effectLst/>
        </p:spPr>
        <p:txBody>
          <a:bodyPr/>
          <a:lstStyle>
            <a:lvl1pPr>
              <a:defRPr b="0" i="0">
                <a:latin typeface="Nunito Sans Light" pitchFamily="2" charset="77"/>
              </a:defRPr>
            </a:lvl1pPr>
          </a:lstStyle>
          <a:p>
            <a:endParaRPr lang="ru-RU" dirty="0"/>
          </a:p>
        </p:txBody>
      </p:sp>
      <p:sp>
        <p:nvSpPr>
          <p:cNvPr id="30" name="Рисунок 15">
            <a:extLst>
              <a:ext uri="{FF2B5EF4-FFF2-40B4-BE49-F238E27FC236}">
                <a16:creationId xmlns:a16="http://schemas.microsoft.com/office/drawing/2014/main" id="{6A1C63BE-5CF8-4403-A663-8C0256B421B9}"/>
              </a:ext>
            </a:extLst>
          </p:cNvPr>
          <p:cNvSpPr>
            <a:spLocks noGrp="1"/>
          </p:cNvSpPr>
          <p:nvPr>
            <p:ph type="pic" sz="quarter" idx="32"/>
          </p:nvPr>
        </p:nvSpPr>
        <p:spPr>
          <a:xfrm>
            <a:off x="8868208" y="2244051"/>
            <a:ext cx="2218948" cy="2468748"/>
          </a:xfrm>
          <a:prstGeom prst="rect">
            <a:avLst/>
          </a:prstGeom>
          <a:solidFill>
            <a:srgbClr val="F0F1F6"/>
          </a:solidFill>
          <a:effectLst/>
        </p:spPr>
        <p:txBody>
          <a:bodyPr/>
          <a:lstStyle>
            <a:lvl1pPr>
              <a:defRPr b="0" i="0">
                <a:latin typeface="Nunito Sans Light" pitchFamily="2" charset="77"/>
              </a:defRPr>
            </a:lvl1pPr>
          </a:lstStyle>
          <a:p>
            <a:endParaRPr lang="ru-RU" dirty="0"/>
          </a:p>
        </p:txBody>
      </p:sp>
      <p:sp>
        <p:nvSpPr>
          <p:cNvPr id="20" name="Текст 78">
            <a:extLst>
              <a:ext uri="{FF2B5EF4-FFF2-40B4-BE49-F238E27FC236}">
                <a16:creationId xmlns:a16="http://schemas.microsoft.com/office/drawing/2014/main" id="{3A6B1919-3E07-41BF-A11F-ABA286F943C1}"/>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21" name="Graphic 16">
            <a:extLst>
              <a:ext uri="{FF2B5EF4-FFF2-40B4-BE49-F238E27FC236}">
                <a16:creationId xmlns:a16="http://schemas.microsoft.com/office/drawing/2014/main" id="{F526F5AE-A0FC-44A8-A641-E16A5DCC369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25" name="Текст 78">
            <a:extLst>
              <a:ext uri="{FF2B5EF4-FFF2-40B4-BE49-F238E27FC236}">
                <a16:creationId xmlns:a16="http://schemas.microsoft.com/office/drawing/2014/main" id="{8C003C68-923B-4025-B0CD-064048973D5B}"/>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9" name="Номер слайда 5">
            <a:extLst>
              <a:ext uri="{FF2B5EF4-FFF2-40B4-BE49-F238E27FC236}">
                <a16:creationId xmlns:a16="http://schemas.microsoft.com/office/drawing/2014/main" id="{8B352390-0D69-47B0-BBF7-9CD396043FC2}"/>
              </a:ext>
            </a:extLst>
          </p:cNvPr>
          <p:cNvSpPr txBox="1">
            <a:spLocks/>
          </p:cNvSpPr>
          <p:nvPr userDrawn="1"/>
        </p:nvSpPr>
        <p:spPr>
          <a:xfrm>
            <a:off x="10883900" y="6610350"/>
            <a:ext cx="682625" cy="247650"/>
          </a:xfrm>
          <a:prstGeom prst="rect">
            <a:avLst/>
          </a:prstGeom>
          <a:solidFill>
            <a:srgbClr val="585BE2">
              <a:alpha val="40000"/>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solidFill>
                  <a:schemeClr val="bg1"/>
                </a:solidFill>
                <a:latin typeface="Nunito Sans Light" pitchFamily="2" charset="77"/>
              </a:rPr>
              <a:pPr algn="ctr"/>
              <a:t>‹#›</a:t>
            </a:fld>
            <a:endParaRPr lang="ru-RU" sz="1000" b="0" i="0" dirty="0">
              <a:solidFill>
                <a:schemeClr val="bg1"/>
              </a:solidFill>
              <a:latin typeface="Nunito Sans Light" pitchFamily="2" charset="77"/>
            </a:endParaRPr>
          </a:p>
        </p:txBody>
      </p:sp>
    </p:spTree>
    <p:extLst>
      <p:ext uri="{BB962C8B-B14F-4D97-AF65-F5344CB8AC3E}">
        <p14:creationId xmlns:p14="http://schemas.microsoft.com/office/powerpoint/2010/main" val="4162554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Логотипы партнеров">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3B540AFB-9BCA-460C-B817-2AC54A5115CB}"/>
              </a:ext>
            </a:extLst>
          </p:cNvPr>
          <p:cNvSpPr/>
          <p:nvPr userDrawn="1"/>
        </p:nvSpPr>
        <p:spPr>
          <a:xfrm>
            <a:off x="0" y="0"/>
            <a:ext cx="6096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81" name="Текст 78">
            <a:extLst>
              <a:ext uri="{FF2B5EF4-FFF2-40B4-BE49-F238E27FC236}">
                <a16:creationId xmlns:a16="http://schemas.microsoft.com/office/drawing/2014/main" id="{83E9A6B1-D42B-410E-8299-4D26CFBF39BD}"/>
              </a:ext>
            </a:extLst>
          </p:cNvPr>
          <p:cNvSpPr>
            <a:spLocks noGrp="1"/>
          </p:cNvSpPr>
          <p:nvPr>
            <p:ph type="body" sz="quarter" idx="11"/>
          </p:nvPr>
        </p:nvSpPr>
        <p:spPr>
          <a:xfrm>
            <a:off x="588810" y="426320"/>
            <a:ext cx="4829687" cy="170816"/>
          </a:xfrm>
          <a:prstGeom prst="rect">
            <a:avLst/>
          </a:prstGeom>
        </p:spPr>
        <p:txBody>
          <a:bodyPr wrap="square" lIns="0" tIns="0" rIns="0" bIns="0" anchor="t" anchorCtr="0">
            <a:spAutoFit/>
          </a:bodyPr>
          <a:lstStyle>
            <a:lvl1pPr marL="0" indent="0">
              <a:buFontTx/>
              <a:buNone/>
              <a:defRPr sz="12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grpSp>
        <p:nvGrpSpPr>
          <p:cNvPr id="8" name="Группа 7">
            <a:extLst>
              <a:ext uri="{FF2B5EF4-FFF2-40B4-BE49-F238E27FC236}">
                <a16:creationId xmlns:a16="http://schemas.microsoft.com/office/drawing/2014/main" id="{E40249D4-1BBF-450D-9E94-0252480A1A99}"/>
              </a:ext>
            </a:extLst>
          </p:cNvPr>
          <p:cNvGrpSpPr/>
          <p:nvPr userDrawn="1"/>
        </p:nvGrpSpPr>
        <p:grpSpPr>
          <a:xfrm>
            <a:off x="6096001" y="6645"/>
            <a:ext cx="6089005" cy="6851355"/>
            <a:chOff x="6199979" y="6647"/>
            <a:chExt cx="5988200" cy="4489440"/>
          </a:xfrm>
        </p:grpSpPr>
        <p:sp>
          <p:nvSpPr>
            <p:cNvPr id="9" name="Прямоугольник 8">
              <a:extLst>
                <a:ext uri="{FF2B5EF4-FFF2-40B4-BE49-F238E27FC236}">
                  <a16:creationId xmlns:a16="http://schemas.microsoft.com/office/drawing/2014/main" id="{D791CFE6-3691-42DA-B965-092B5D2D445E}"/>
                </a:ext>
              </a:extLst>
            </p:cNvPr>
            <p:cNvSpPr/>
            <p:nvPr/>
          </p:nvSpPr>
          <p:spPr>
            <a:xfrm>
              <a:off x="6199979" y="6647"/>
              <a:ext cx="1498273" cy="14991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0" name="Прямоугольник 9">
              <a:extLst>
                <a:ext uri="{FF2B5EF4-FFF2-40B4-BE49-F238E27FC236}">
                  <a16:creationId xmlns:a16="http://schemas.microsoft.com/office/drawing/2014/main" id="{D7D8E785-944E-49B9-9DAC-911E55B1CC0B}"/>
                </a:ext>
              </a:extLst>
            </p:cNvPr>
            <p:cNvSpPr/>
            <p:nvPr/>
          </p:nvSpPr>
          <p:spPr>
            <a:xfrm>
              <a:off x="7696759" y="6647"/>
              <a:ext cx="1498273" cy="149910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1" name="Прямоугольник 10">
              <a:extLst>
                <a:ext uri="{FF2B5EF4-FFF2-40B4-BE49-F238E27FC236}">
                  <a16:creationId xmlns:a16="http://schemas.microsoft.com/office/drawing/2014/main" id="{E3780F86-4C60-4732-913E-EC73C1E734E4}"/>
                </a:ext>
              </a:extLst>
            </p:cNvPr>
            <p:cNvSpPr/>
            <p:nvPr/>
          </p:nvSpPr>
          <p:spPr>
            <a:xfrm>
              <a:off x="9194079" y="6647"/>
              <a:ext cx="1498273" cy="14991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2" name="Прямоугольник 11">
              <a:extLst>
                <a:ext uri="{FF2B5EF4-FFF2-40B4-BE49-F238E27FC236}">
                  <a16:creationId xmlns:a16="http://schemas.microsoft.com/office/drawing/2014/main" id="{1C953426-DA3A-4E64-AB95-CFBD791EC753}"/>
                </a:ext>
              </a:extLst>
            </p:cNvPr>
            <p:cNvSpPr/>
            <p:nvPr/>
          </p:nvSpPr>
          <p:spPr>
            <a:xfrm>
              <a:off x="6199979" y="1505749"/>
              <a:ext cx="1498273" cy="149910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3" name="Прямоугольник 12">
              <a:extLst>
                <a:ext uri="{FF2B5EF4-FFF2-40B4-BE49-F238E27FC236}">
                  <a16:creationId xmlns:a16="http://schemas.microsoft.com/office/drawing/2014/main" id="{7DFA3440-E4A7-4089-9498-AA93DC3D14EA}"/>
                </a:ext>
              </a:extLst>
            </p:cNvPr>
            <p:cNvSpPr/>
            <p:nvPr/>
          </p:nvSpPr>
          <p:spPr>
            <a:xfrm>
              <a:off x="7696759" y="1505749"/>
              <a:ext cx="1498273" cy="14991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4" name="Прямоугольник 13">
              <a:extLst>
                <a:ext uri="{FF2B5EF4-FFF2-40B4-BE49-F238E27FC236}">
                  <a16:creationId xmlns:a16="http://schemas.microsoft.com/office/drawing/2014/main" id="{23AC639A-BF91-4FD8-A07E-EF3472A92D6F}"/>
                </a:ext>
              </a:extLst>
            </p:cNvPr>
            <p:cNvSpPr/>
            <p:nvPr/>
          </p:nvSpPr>
          <p:spPr>
            <a:xfrm>
              <a:off x="9194079" y="1505749"/>
              <a:ext cx="1498273" cy="149910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5" name="Прямоугольник 14">
              <a:extLst>
                <a:ext uri="{FF2B5EF4-FFF2-40B4-BE49-F238E27FC236}">
                  <a16:creationId xmlns:a16="http://schemas.microsoft.com/office/drawing/2014/main" id="{541AC75B-1E7C-4602-AC3B-5891630E1DD3}"/>
                </a:ext>
              </a:extLst>
            </p:cNvPr>
            <p:cNvSpPr/>
            <p:nvPr/>
          </p:nvSpPr>
          <p:spPr>
            <a:xfrm>
              <a:off x="6199979" y="2996985"/>
              <a:ext cx="1498273" cy="149910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6" name="Прямоугольник 15">
              <a:extLst>
                <a:ext uri="{FF2B5EF4-FFF2-40B4-BE49-F238E27FC236}">
                  <a16:creationId xmlns:a16="http://schemas.microsoft.com/office/drawing/2014/main" id="{6AD5DB0A-8E83-4F0A-B999-8876F078E4D3}"/>
                </a:ext>
              </a:extLst>
            </p:cNvPr>
            <p:cNvSpPr/>
            <p:nvPr/>
          </p:nvSpPr>
          <p:spPr>
            <a:xfrm>
              <a:off x="7696759" y="2996985"/>
              <a:ext cx="1498273" cy="149910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7" name="Прямоугольник 16">
              <a:extLst>
                <a:ext uri="{FF2B5EF4-FFF2-40B4-BE49-F238E27FC236}">
                  <a16:creationId xmlns:a16="http://schemas.microsoft.com/office/drawing/2014/main" id="{0EE3C128-227D-4210-9071-F50597AF8F2C}"/>
                </a:ext>
              </a:extLst>
            </p:cNvPr>
            <p:cNvSpPr/>
            <p:nvPr/>
          </p:nvSpPr>
          <p:spPr>
            <a:xfrm>
              <a:off x="9194079" y="2996985"/>
              <a:ext cx="1498273" cy="149910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8" name="Прямоугольник 17">
              <a:extLst>
                <a:ext uri="{FF2B5EF4-FFF2-40B4-BE49-F238E27FC236}">
                  <a16:creationId xmlns:a16="http://schemas.microsoft.com/office/drawing/2014/main" id="{CF260080-BEEB-47E9-B455-9F34F9ADEF22}"/>
                </a:ext>
              </a:extLst>
            </p:cNvPr>
            <p:cNvSpPr/>
            <p:nvPr/>
          </p:nvSpPr>
          <p:spPr>
            <a:xfrm>
              <a:off x="10689906" y="2996985"/>
              <a:ext cx="1498273" cy="149910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9" name="Прямоугольник 18">
              <a:extLst>
                <a:ext uri="{FF2B5EF4-FFF2-40B4-BE49-F238E27FC236}">
                  <a16:creationId xmlns:a16="http://schemas.microsoft.com/office/drawing/2014/main" id="{AFA8FE52-864D-474D-B68E-B734D9ED5E0A}"/>
                </a:ext>
              </a:extLst>
            </p:cNvPr>
            <p:cNvSpPr/>
            <p:nvPr/>
          </p:nvSpPr>
          <p:spPr>
            <a:xfrm>
              <a:off x="10689906" y="1500995"/>
              <a:ext cx="1498273" cy="14991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20" name="Прямоугольник 19">
              <a:extLst>
                <a:ext uri="{FF2B5EF4-FFF2-40B4-BE49-F238E27FC236}">
                  <a16:creationId xmlns:a16="http://schemas.microsoft.com/office/drawing/2014/main" id="{8C06136D-7EF7-4653-B8B4-858D2A36F7BF}"/>
                </a:ext>
              </a:extLst>
            </p:cNvPr>
            <p:cNvSpPr/>
            <p:nvPr/>
          </p:nvSpPr>
          <p:spPr>
            <a:xfrm>
              <a:off x="10689906" y="6647"/>
              <a:ext cx="1498273" cy="149910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grpSp>
      <p:sp>
        <p:nvSpPr>
          <p:cNvPr id="21" name="Текст 4">
            <a:extLst>
              <a:ext uri="{FF2B5EF4-FFF2-40B4-BE49-F238E27FC236}">
                <a16:creationId xmlns:a16="http://schemas.microsoft.com/office/drawing/2014/main" id="{D9AFB03F-C911-4D8A-A0F8-145228B7F5BA}"/>
              </a:ext>
            </a:extLst>
          </p:cNvPr>
          <p:cNvSpPr>
            <a:spLocks noGrp="1"/>
          </p:cNvSpPr>
          <p:nvPr>
            <p:ph type="body" sz="quarter" idx="15"/>
          </p:nvPr>
        </p:nvSpPr>
        <p:spPr>
          <a:xfrm>
            <a:off x="625313" y="2014072"/>
            <a:ext cx="4829687" cy="3937516"/>
          </a:xfrm>
          <a:prstGeom prst="rect">
            <a:avLst/>
          </a:prstGeom>
        </p:spPr>
        <p:txBody>
          <a:bodyPr lIns="0" tIns="0" rIns="0" bIns="0"/>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2" name="Текст 78">
            <a:extLst>
              <a:ext uri="{FF2B5EF4-FFF2-40B4-BE49-F238E27FC236}">
                <a16:creationId xmlns:a16="http://schemas.microsoft.com/office/drawing/2014/main" id="{27220A73-F964-42DE-AC52-AC56DCB61484}"/>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Tree>
    <p:extLst>
      <p:ext uri="{BB962C8B-B14F-4D97-AF65-F5344CB8AC3E}">
        <p14:creationId xmlns:p14="http://schemas.microsoft.com/office/powerpoint/2010/main" val="3459405667"/>
      </p:ext>
    </p:extLst>
  </p:cSld>
  <p:clrMapOvr>
    <a:masterClrMapping/>
  </p:clrMapOvr>
  <p:extLst>
    <p:ext uri="{DCECCB84-F9BA-43D5-87BE-67443E8EF086}">
      <p15:sldGuideLst xmlns:p15="http://schemas.microsoft.com/office/powerpoint/2012/main">
        <p15:guide id="2" orient="horz">
          <p15:clr>
            <a:srgbClr val="FBAE40"/>
          </p15:clr>
        </p15:guide>
        <p15:guide id="3" orient="horz" pos="64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Белый фон без лого">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9777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Синий фон с лого">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993FB544-72C8-455A-8D96-FCEEB3596CE7}"/>
              </a:ext>
            </a:extLst>
          </p:cNvPr>
          <p:cNvSpPr/>
          <p:nvPr userDrawn="1"/>
        </p:nvSpPr>
        <p:spPr>
          <a:xfrm>
            <a:off x="0" y="0"/>
            <a:ext cx="12192000" cy="685800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8" name="Текст 78">
            <a:extLst>
              <a:ext uri="{FF2B5EF4-FFF2-40B4-BE49-F238E27FC236}">
                <a16:creationId xmlns:a16="http://schemas.microsoft.com/office/drawing/2014/main" id="{41953B8E-E41A-4CE8-A483-9723EA0DD95B}"/>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9" name="Graphic 16">
            <a:extLst>
              <a:ext uri="{FF2B5EF4-FFF2-40B4-BE49-F238E27FC236}">
                <a16:creationId xmlns:a16="http://schemas.microsoft.com/office/drawing/2014/main" id="{8F589BEF-CB02-4FB6-9CC8-989E4F684C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10" name="Текст 78">
            <a:extLst>
              <a:ext uri="{FF2B5EF4-FFF2-40B4-BE49-F238E27FC236}">
                <a16:creationId xmlns:a16="http://schemas.microsoft.com/office/drawing/2014/main" id="{72CDA036-64CC-4AEF-9D3C-E020AC1A1F9B}"/>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1" name="Номер слайда 5">
            <a:extLst>
              <a:ext uri="{FF2B5EF4-FFF2-40B4-BE49-F238E27FC236}">
                <a16:creationId xmlns:a16="http://schemas.microsoft.com/office/drawing/2014/main" id="{6BB7A4D3-E75F-4F18-A43B-52AB0891E0D9}"/>
              </a:ext>
            </a:extLst>
          </p:cNvPr>
          <p:cNvSpPr txBox="1">
            <a:spLocks/>
          </p:cNvSpPr>
          <p:nvPr userDrawn="1"/>
        </p:nvSpPr>
        <p:spPr>
          <a:xfrm>
            <a:off x="10883900" y="6610350"/>
            <a:ext cx="682625" cy="247650"/>
          </a:xfrm>
          <a:prstGeom prst="rect">
            <a:avLst/>
          </a:prstGeom>
          <a:solidFill>
            <a:srgbClr val="585BE2">
              <a:alpha val="40000"/>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solidFill>
                  <a:schemeClr val="bg1"/>
                </a:solidFill>
                <a:latin typeface="Nunito Sans Light" pitchFamily="2" charset="77"/>
              </a:rPr>
              <a:pPr algn="ctr"/>
              <a:t>‹#›</a:t>
            </a:fld>
            <a:endParaRPr lang="ru-RU" sz="1000" b="0" i="0" dirty="0">
              <a:solidFill>
                <a:schemeClr val="bg1"/>
              </a:solidFill>
              <a:latin typeface="Nunito Sans Light" pitchFamily="2" charset="77"/>
            </a:endParaRPr>
          </a:p>
        </p:txBody>
      </p:sp>
    </p:spTree>
    <p:extLst>
      <p:ext uri="{BB962C8B-B14F-4D97-AF65-F5344CB8AC3E}">
        <p14:creationId xmlns:p14="http://schemas.microsoft.com/office/powerpoint/2010/main" val="6714347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Синий фон без лого">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9618C547-F9F0-401A-9931-CBD364130377}"/>
              </a:ext>
            </a:extLst>
          </p:cNvPr>
          <p:cNvSpPr/>
          <p:nvPr userDrawn="1"/>
        </p:nvSpPr>
        <p:spPr>
          <a:xfrm>
            <a:off x="0" y="1"/>
            <a:ext cx="12192000" cy="6857997"/>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Tree>
    <p:extLst>
      <p:ext uri="{BB962C8B-B14F-4D97-AF65-F5344CB8AC3E}">
        <p14:creationId xmlns:p14="http://schemas.microsoft.com/office/powerpoint/2010/main" val="2123634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Цифры">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993FB544-72C8-455A-8D96-FCEEB3596CE7}"/>
              </a:ext>
            </a:extLst>
          </p:cNvPr>
          <p:cNvSpPr/>
          <p:nvPr userDrawn="1"/>
        </p:nvSpPr>
        <p:spPr>
          <a:xfrm>
            <a:off x="0" y="-1588"/>
            <a:ext cx="12192000" cy="685800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4" name="Текст 4">
            <a:extLst>
              <a:ext uri="{FF2B5EF4-FFF2-40B4-BE49-F238E27FC236}">
                <a16:creationId xmlns:a16="http://schemas.microsoft.com/office/drawing/2014/main" id="{BF0C64C0-4620-440F-831A-1E7FFAE9A9AB}"/>
              </a:ext>
            </a:extLst>
          </p:cNvPr>
          <p:cNvSpPr>
            <a:spLocks noGrp="1"/>
          </p:cNvSpPr>
          <p:nvPr>
            <p:ph type="body" sz="quarter" idx="15" hasCustomPrompt="1"/>
          </p:nvPr>
        </p:nvSpPr>
        <p:spPr>
          <a:xfrm>
            <a:off x="625313" y="2007063"/>
            <a:ext cx="2075556" cy="784274"/>
          </a:xfrm>
          <a:prstGeom prst="rect">
            <a:avLst/>
          </a:prstGeom>
        </p:spPr>
        <p:txBody>
          <a:bodyPr/>
          <a:lstStyle>
            <a:lvl1pPr marL="0" indent="0">
              <a:spcBef>
                <a:spcPts val="1799"/>
              </a:spcBef>
              <a:buFontTx/>
              <a:buNone/>
              <a:defRPr sz="4799"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15" name="Текст 4">
            <a:extLst>
              <a:ext uri="{FF2B5EF4-FFF2-40B4-BE49-F238E27FC236}">
                <a16:creationId xmlns:a16="http://schemas.microsoft.com/office/drawing/2014/main" id="{B2152B9B-1B11-48C2-B384-9ADDE59751EC}"/>
              </a:ext>
            </a:extLst>
          </p:cNvPr>
          <p:cNvSpPr>
            <a:spLocks noGrp="1"/>
          </p:cNvSpPr>
          <p:nvPr>
            <p:ph type="body" sz="quarter" idx="20"/>
          </p:nvPr>
        </p:nvSpPr>
        <p:spPr>
          <a:xfrm>
            <a:off x="625314" y="2805978"/>
            <a:ext cx="2402848" cy="78427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2" name="Текст 4">
            <a:extLst>
              <a:ext uri="{FF2B5EF4-FFF2-40B4-BE49-F238E27FC236}">
                <a16:creationId xmlns:a16="http://schemas.microsoft.com/office/drawing/2014/main" id="{4AE3CDDA-FD6F-42F7-929D-B7B6868A8A0E}"/>
              </a:ext>
            </a:extLst>
          </p:cNvPr>
          <p:cNvSpPr>
            <a:spLocks noGrp="1"/>
          </p:cNvSpPr>
          <p:nvPr>
            <p:ph type="body" sz="quarter" idx="21" hasCustomPrompt="1"/>
          </p:nvPr>
        </p:nvSpPr>
        <p:spPr>
          <a:xfrm>
            <a:off x="625313" y="4045642"/>
            <a:ext cx="2075556" cy="784274"/>
          </a:xfrm>
          <a:prstGeom prst="rect">
            <a:avLst/>
          </a:prstGeom>
        </p:spPr>
        <p:txBody>
          <a:bodyPr/>
          <a:lstStyle>
            <a:lvl1pPr marL="0" indent="0">
              <a:spcBef>
                <a:spcPts val="1799"/>
              </a:spcBef>
              <a:buFontTx/>
              <a:buNone/>
              <a:defRPr sz="4799"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23" name="Текст 4">
            <a:extLst>
              <a:ext uri="{FF2B5EF4-FFF2-40B4-BE49-F238E27FC236}">
                <a16:creationId xmlns:a16="http://schemas.microsoft.com/office/drawing/2014/main" id="{DA562154-7540-4526-839B-BF23B6616F19}"/>
              </a:ext>
            </a:extLst>
          </p:cNvPr>
          <p:cNvSpPr>
            <a:spLocks noGrp="1"/>
          </p:cNvSpPr>
          <p:nvPr>
            <p:ph type="body" sz="quarter" idx="22"/>
          </p:nvPr>
        </p:nvSpPr>
        <p:spPr>
          <a:xfrm>
            <a:off x="625314" y="4842970"/>
            <a:ext cx="2402848" cy="78427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0" name="Текст 78">
            <a:extLst>
              <a:ext uri="{FF2B5EF4-FFF2-40B4-BE49-F238E27FC236}">
                <a16:creationId xmlns:a16="http://schemas.microsoft.com/office/drawing/2014/main" id="{A080BADD-5FC8-413C-9AB9-0FAE80B4C0F7}"/>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39" name="Текст 4">
            <a:extLst>
              <a:ext uri="{FF2B5EF4-FFF2-40B4-BE49-F238E27FC236}">
                <a16:creationId xmlns:a16="http://schemas.microsoft.com/office/drawing/2014/main" id="{2EF744A9-291B-4CEA-9D64-D14B12984C00}"/>
              </a:ext>
            </a:extLst>
          </p:cNvPr>
          <p:cNvSpPr>
            <a:spLocks noGrp="1"/>
          </p:cNvSpPr>
          <p:nvPr>
            <p:ph type="body" sz="quarter" idx="23" hasCustomPrompt="1"/>
          </p:nvPr>
        </p:nvSpPr>
        <p:spPr>
          <a:xfrm>
            <a:off x="4727933" y="1978367"/>
            <a:ext cx="2075556" cy="784274"/>
          </a:xfrm>
          <a:prstGeom prst="rect">
            <a:avLst/>
          </a:prstGeom>
        </p:spPr>
        <p:txBody>
          <a:bodyPr/>
          <a:lstStyle>
            <a:lvl1pPr marL="0" indent="0">
              <a:spcBef>
                <a:spcPts val="1799"/>
              </a:spcBef>
              <a:buFontTx/>
              <a:buNone/>
              <a:defRPr sz="4799"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49" name="Текст 4">
            <a:extLst>
              <a:ext uri="{FF2B5EF4-FFF2-40B4-BE49-F238E27FC236}">
                <a16:creationId xmlns:a16="http://schemas.microsoft.com/office/drawing/2014/main" id="{391F8A7B-F0D1-41B4-9C5B-C9E0408FD283}"/>
              </a:ext>
            </a:extLst>
          </p:cNvPr>
          <p:cNvSpPr>
            <a:spLocks noGrp="1"/>
          </p:cNvSpPr>
          <p:nvPr>
            <p:ph type="body" sz="quarter" idx="24"/>
          </p:nvPr>
        </p:nvSpPr>
        <p:spPr>
          <a:xfrm>
            <a:off x="4727934" y="2777282"/>
            <a:ext cx="2402848" cy="78427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50" name="Текст 4">
            <a:extLst>
              <a:ext uri="{FF2B5EF4-FFF2-40B4-BE49-F238E27FC236}">
                <a16:creationId xmlns:a16="http://schemas.microsoft.com/office/drawing/2014/main" id="{6F31289C-F962-4652-B6F9-59F35E209778}"/>
              </a:ext>
            </a:extLst>
          </p:cNvPr>
          <p:cNvSpPr>
            <a:spLocks noGrp="1"/>
          </p:cNvSpPr>
          <p:nvPr>
            <p:ph type="body" sz="quarter" idx="25" hasCustomPrompt="1"/>
          </p:nvPr>
        </p:nvSpPr>
        <p:spPr>
          <a:xfrm>
            <a:off x="4727933" y="4016946"/>
            <a:ext cx="2075556" cy="784274"/>
          </a:xfrm>
          <a:prstGeom prst="rect">
            <a:avLst/>
          </a:prstGeom>
        </p:spPr>
        <p:txBody>
          <a:bodyPr/>
          <a:lstStyle>
            <a:lvl1pPr marL="0" indent="0">
              <a:spcBef>
                <a:spcPts val="1799"/>
              </a:spcBef>
              <a:buFontTx/>
              <a:buNone/>
              <a:defRPr sz="4799"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51" name="Текст 4">
            <a:extLst>
              <a:ext uri="{FF2B5EF4-FFF2-40B4-BE49-F238E27FC236}">
                <a16:creationId xmlns:a16="http://schemas.microsoft.com/office/drawing/2014/main" id="{D5DE14B1-CDAF-4D32-ABC5-4AE915AADA6B}"/>
              </a:ext>
            </a:extLst>
          </p:cNvPr>
          <p:cNvSpPr>
            <a:spLocks noGrp="1"/>
          </p:cNvSpPr>
          <p:nvPr>
            <p:ph type="body" sz="quarter" idx="26"/>
          </p:nvPr>
        </p:nvSpPr>
        <p:spPr>
          <a:xfrm>
            <a:off x="4727934" y="4814273"/>
            <a:ext cx="2402848" cy="78427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52" name="Текст 4">
            <a:extLst>
              <a:ext uri="{FF2B5EF4-FFF2-40B4-BE49-F238E27FC236}">
                <a16:creationId xmlns:a16="http://schemas.microsoft.com/office/drawing/2014/main" id="{D384C7AF-CE75-4DC6-A4FE-B9721217A3A7}"/>
              </a:ext>
            </a:extLst>
          </p:cNvPr>
          <p:cNvSpPr>
            <a:spLocks noGrp="1"/>
          </p:cNvSpPr>
          <p:nvPr>
            <p:ph type="body" sz="quarter" idx="27" hasCustomPrompt="1"/>
          </p:nvPr>
        </p:nvSpPr>
        <p:spPr>
          <a:xfrm>
            <a:off x="8832139" y="2007063"/>
            <a:ext cx="2075556" cy="784274"/>
          </a:xfrm>
          <a:prstGeom prst="rect">
            <a:avLst/>
          </a:prstGeom>
        </p:spPr>
        <p:txBody>
          <a:bodyPr/>
          <a:lstStyle>
            <a:lvl1pPr marL="0" indent="0">
              <a:spcBef>
                <a:spcPts val="1799"/>
              </a:spcBef>
              <a:buFontTx/>
              <a:buNone/>
              <a:defRPr sz="4799"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53" name="Текст 4">
            <a:extLst>
              <a:ext uri="{FF2B5EF4-FFF2-40B4-BE49-F238E27FC236}">
                <a16:creationId xmlns:a16="http://schemas.microsoft.com/office/drawing/2014/main" id="{B55D35BE-1A63-4E5C-AD2A-810D261F894D}"/>
              </a:ext>
            </a:extLst>
          </p:cNvPr>
          <p:cNvSpPr>
            <a:spLocks noGrp="1"/>
          </p:cNvSpPr>
          <p:nvPr>
            <p:ph type="body" sz="quarter" idx="28"/>
          </p:nvPr>
        </p:nvSpPr>
        <p:spPr>
          <a:xfrm>
            <a:off x="8832140" y="2805978"/>
            <a:ext cx="2402848" cy="78427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54" name="Текст 4">
            <a:extLst>
              <a:ext uri="{FF2B5EF4-FFF2-40B4-BE49-F238E27FC236}">
                <a16:creationId xmlns:a16="http://schemas.microsoft.com/office/drawing/2014/main" id="{7651EE16-DE71-4EE9-8F2F-55A9E966E7BE}"/>
              </a:ext>
            </a:extLst>
          </p:cNvPr>
          <p:cNvSpPr>
            <a:spLocks noGrp="1"/>
          </p:cNvSpPr>
          <p:nvPr>
            <p:ph type="body" sz="quarter" idx="29" hasCustomPrompt="1"/>
          </p:nvPr>
        </p:nvSpPr>
        <p:spPr>
          <a:xfrm>
            <a:off x="8832139" y="4045642"/>
            <a:ext cx="2075556" cy="784274"/>
          </a:xfrm>
          <a:prstGeom prst="rect">
            <a:avLst/>
          </a:prstGeom>
        </p:spPr>
        <p:txBody>
          <a:bodyPr/>
          <a:lstStyle>
            <a:lvl1pPr marL="0" indent="0">
              <a:spcBef>
                <a:spcPts val="1799"/>
              </a:spcBef>
              <a:buFontTx/>
              <a:buNone/>
              <a:defRPr sz="4799"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55" name="Текст 4">
            <a:extLst>
              <a:ext uri="{FF2B5EF4-FFF2-40B4-BE49-F238E27FC236}">
                <a16:creationId xmlns:a16="http://schemas.microsoft.com/office/drawing/2014/main" id="{614B62D2-0845-45BA-8E5D-4C44FB49C6B3}"/>
              </a:ext>
            </a:extLst>
          </p:cNvPr>
          <p:cNvSpPr>
            <a:spLocks noGrp="1"/>
          </p:cNvSpPr>
          <p:nvPr>
            <p:ph type="body" sz="quarter" idx="30"/>
          </p:nvPr>
        </p:nvSpPr>
        <p:spPr>
          <a:xfrm>
            <a:off x="8832140" y="4844557"/>
            <a:ext cx="2402848" cy="78427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4" name="Текст 78">
            <a:extLst>
              <a:ext uri="{FF2B5EF4-FFF2-40B4-BE49-F238E27FC236}">
                <a16:creationId xmlns:a16="http://schemas.microsoft.com/office/drawing/2014/main" id="{62AE9979-2965-41EE-8AF6-F374D40A3588}"/>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27" name="Graphic 16">
            <a:extLst>
              <a:ext uri="{FF2B5EF4-FFF2-40B4-BE49-F238E27FC236}">
                <a16:creationId xmlns:a16="http://schemas.microsoft.com/office/drawing/2014/main" id="{58DE9755-5397-4BBA-9873-99987AC4FD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19" name="Номер слайда 5">
            <a:extLst>
              <a:ext uri="{FF2B5EF4-FFF2-40B4-BE49-F238E27FC236}">
                <a16:creationId xmlns:a16="http://schemas.microsoft.com/office/drawing/2014/main" id="{03F2BB77-E590-425D-911E-4A4CBAC84B6E}"/>
              </a:ext>
            </a:extLst>
          </p:cNvPr>
          <p:cNvSpPr txBox="1">
            <a:spLocks/>
          </p:cNvSpPr>
          <p:nvPr userDrawn="1"/>
        </p:nvSpPr>
        <p:spPr>
          <a:xfrm>
            <a:off x="10883900" y="6610350"/>
            <a:ext cx="682625" cy="247650"/>
          </a:xfrm>
          <a:prstGeom prst="rect">
            <a:avLst/>
          </a:prstGeom>
          <a:solidFill>
            <a:srgbClr val="585BE2">
              <a:alpha val="40000"/>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solidFill>
                  <a:schemeClr val="bg1"/>
                </a:solidFill>
                <a:latin typeface="Nunito Sans Light" pitchFamily="2" charset="77"/>
              </a:rPr>
              <a:pPr algn="ctr"/>
              <a:t>‹#›</a:t>
            </a:fld>
            <a:endParaRPr lang="ru-RU" sz="1000" b="0" i="0" dirty="0">
              <a:solidFill>
                <a:schemeClr val="bg1"/>
              </a:solidFill>
              <a:latin typeface="Nunito Sans Light" pitchFamily="2" charset="77"/>
            </a:endParaRPr>
          </a:p>
        </p:txBody>
      </p:sp>
    </p:spTree>
    <p:extLst>
      <p:ext uri="{BB962C8B-B14F-4D97-AF65-F5344CB8AC3E}">
        <p14:creationId xmlns:p14="http://schemas.microsoft.com/office/powerpoint/2010/main" val="3763976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Графики и Цифры">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993FB544-72C8-455A-8D96-FCEEB3596CE7}"/>
              </a:ext>
            </a:extLst>
          </p:cNvPr>
          <p:cNvSpPr/>
          <p:nvPr userDrawn="1"/>
        </p:nvSpPr>
        <p:spPr>
          <a:xfrm>
            <a:off x="0" y="4426258"/>
            <a:ext cx="12192000" cy="2431741"/>
          </a:xfrm>
          <a:prstGeom prst="rect">
            <a:avLst/>
          </a:prstGeom>
          <a:solidFill>
            <a:srgbClr val="F9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20" name="Текст 78">
            <a:extLst>
              <a:ext uri="{FF2B5EF4-FFF2-40B4-BE49-F238E27FC236}">
                <a16:creationId xmlns:a16="http://schemas.microsoft.com/office/drawing/2014/main" id="{A080BADD-5FC8-413C-9AB9-0FAE80B4C0F7}"/>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21" name="Graphic 16">
            <a:extLst>
              <a:ext uri="{FF2B5EF4-FFF2-40B4-BE49-F238E27FC236}">
                <a16:creationId xmlns:a16="http://schemas.microsoft.com/office/drawing/2014/main" id="{E940AC7F-65C6-40BC-8B6C-54BD729ACE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28" name="Текст 78">
            <a:extLst>
              <a:ext uri="{FF2B5EF4-FFF2-40B4-BE49-F238E27FC236}">
                <a16:creationId xmlns:a16="http://schemas.microsoft.com/office/drawing/2014/main" id="{24E40111-99A7-48BB-9042-D1165932B1F3}"/>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41" name="Рисунок 2">
            <a:extLst>
              <a:ext uri="{FF2B5EF4-FFF2-40B4-BE49-F238E27FC236}">
                <a16:creationId xmlns:a16="http://schemas.microsoft.com/office/drawing/2014/main" id="{A4D12169-15BD-408C-9C78-E47395540C6F}"/>
              </a:ext>
            </a:extLst>
          </p:cNvPr>
          <p:cNvSpPr>
            <a:spLocks noGrp="1"/>
          </p:cNvSpPr>
          <p:nvPr>
            <p:ph type="pic" sz="quarter" idx="14"/>
          </p:nvPr>
        </p:nvSpPr>
        <p:spPr>
          <a:xfrm>
            <a:off x="6096001" y="1563072"/>
            <a:ext cx="5507191" cy="2431741"/>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3" name="Диаграмма 2">
            <a:extLst>
              <a:ext uri="{FF2B5EF4-FFF2-40B4-BE49-F238E27FC236}">
                <a16:creationId xmlns:a16="http://schemas.microsoft.com/office/drawing/2014/main" id="{E0EB37B2-E89A-4444-B425-55A2C7843839}"/>
              </a:ext>
            </a:extLst>
          </p:cNvPr>
          <p:cNvSpPr>
            <a:spLocks noGrp="1"/>
          </p:cNvSpPr>
          <p:nvPr>
            <p:ph type="chart" sz="quarter" idx="43"/>
          </p:nvPr>
        </p:nvSpPr>
        <p:spPr>
          <a:xfrm>
            <a:off x="625313" y="1563326"/>
            <a:ext cx="5280655" cy="2431487"/>
          </a:xfrm>
          <a:prstGeom prst="rect">
            <a:avLst/>
          </a:prstGeom>
        </p:spPr>
        <p:txBody>
          <a:bodyPr/>
          <a:lstStyle>
            <a:lvl1pPr>
              <a:defRPr b="0" i="0">
                <a:latin typeface="Nunito Sans Light" pitchFamily="2" charset="77"/>
              </a:defRPr>
            </a:lvl1pPr>
          </a:lstStyle>
          <a:p>
            <a:endParaRPr lang="ru-RU" dirty="0"/>
          </a:p>
        </p:txBody>
      </p:sp>
      <p:sp>
        <p:nvSpPr>
          <p:cNvPr id="46" name="Текст 4">
            <a:extLst>
              <a:ext uri="{FF2B5EF4-FFF2-40B4-BE49-F238E27FC236}">
                <a16:creationId xmlns:a16="http://schemas.microsoft.com/office/drawing/2014/main" id="{4E25CDD9-0FEB-48BF-A252-99F76D43A8C9}"/>
              </a:ext>
            </a:extLst>
          </p:cNvPr>
          <p:cNvSpPr>
            <a:spLocks noGrp="1"/>
          </p:cNvSpPr>
          <p:nvPr>
            <p:ph type="body" sz="quarter" idx="46" hasCustomPrompt="1"/>
          </p:nvPr>
        </p:nvSpPr>
        <p:spPr>
          <a:xfrm>
            <a:off x="8826518" y="4933754"/>
            <a:ext cx="1366481" cy="450114"/>
          </a:xfrm>
          <a:prstGeom prst="rect">
            <a:avLst/>
          </a:prstGeom>
        </p:spPr>
        <p:txBody>
          <a:bodyPr lIns="0" tIns="0" rIns="0" bIns="0"/>
          <a:lstStyle>
            <a:lvl1pPr marL="0" indent="0">
              <a:spcBef>
                <a:spcPts val="1799"/>
              </a:spcBef>
              <a:buFontTx/>
              <a:buNone/>
              <a:defRPr sz="3199" b="0" i="0">
                <a:solidFill>
                  <a:schemeClr val="tx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47" name="Текст 4">
            <a:extLst>
              <a:ext uri="{FF2B5EF4-FFF2-40B4-BE49-F238E27FC236}">
                <a16:creationId xmlns:a16="http://schemas.microsoft.com/office/drawing/2014/main" id="{4A9C16AA-8FC4-4B12-9DFA-0492E54A2275}"/>
              </a:ext>
            </a:extLst>
          </p:cNvPr>
          <p:cNvSpPr>
            <a:spLocks noGrp="1"/>
          </p:cNvSpPr>
          <p:nvPr>
            <p:ph type="body" sz="quarter" idx="47"/>
          </p:nvPr>
        </p:nvSpPr>
        <p:spPr>
          <a:xfrm>
            <a:off x="8832141" y="5383869"/>
            <a:ext cx="1366479" cy="784274"/>
          </a:xfrm>
          <a:prstGeom prst="rect">
            <a:avLst/>
          </a:prstGeom>
        </p:spPr>
        <p:txBody>
          <a:bodyPr lIns="0" tIns="0" rIns="0" bIns="0"/>
          <a:lstStyle>
            <a:lvl1pPr marL="0" indent="0">
              <a:spcBef>
                <a:spcPts val="1799"/>
              </a:spcBef>
              <a:buFontTx/>
              <a:buNone/>
              <a:defRPr sz="1400" b="0" i="0">
                <a:solidFill>
                  <a:schemeClr val="tx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61" name="Текст 4">
            <a:extLst>
              <a:ext uri="{FF2B5EF4-FFF2-40B4-BE49-F238E27FC236}">
                <a16:creationId xmlns:a16="http://schemas.microsoft.com/office/drawing/2014/main" id="{091D4BC5-B149-4E9D-8B30-85DAEA5A276E}"/>
              </a:ext>
            </a:extLst>
          </p:cNvPr>
          <p:cNvSpPr>
            <a:spLocks noGrp="1"/>
          </p:cNvSpPr>
          <p:nvPr>
            <p:ph type="body" sz="quarter" idx="50" hasCustomPrompt="1"/>
          </p:nvPr>
        </p:nvSpPr>
        <p:spPr>
          <a:xfrm>
            <a:off x="6070979" y="4940112"/>
            <a:ext cx="1366481" cy="450114"/>
          </a:xfrm>
          <a:prstGeom prst="rect">
            <a:avLst/>
          </a:prstGeom>
        </p:spPr>
        <p:txBody>
          <a:bodyPr lIns="0" tIns="0" rIns="0" bIns="0"/>
          <a:lstStyle>
            <a:lvl1pPr marL="0" indent="0">
              <a:spcBef>
                <a:spcPts val="1799"/>
              </a:spcBef>
              <a:buFontTx/>
              <a:buNone/>
              <a:defRPr sz="3199" b="0" i="0">
                <a:solidFill>
                  <a:schemeClr val="tx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62" name="Текст 4">
            <a:extLst>
              <a:ext uri="{FF2B5EF4-FFF2-40B4-BE49-F238E27FC236}">
                <a16:creationId xmlns:a16="http://schemas.microsoft.com/office/drawing/2014/main" id="{86B44861-0278-4571-8B98-3160498005B6}"/>
              </a:ext>
            </a:extLst>
          </p:cNvPr>
          <p:cNvSpPr>
            <a:spLocks noGrp="1"/>
          </p:cNvSpPr>
          <p:nvPr>
            <p:ph type="body" sz="quarter" idx="51"/>
          </p:nvPr>
        </p:nvSpPr>
        <p:spPr>
          <a:xfrm>
            <a:off x="6076601" y="5390226"/>
            <a:ext cx="1366479" cy="784274"/>
          </a:xfrm>
          <a:prstGeom prst="rect">
            <a:avLst/>
          </a:prstGeom>
        </p:spPr>
        <p:txBody>
          <a:bodyPr lIns="0" tIns="0" rIns="0" bIns="0"/>
          <a:lstStyle>
            <a:lvl1pPr marL="0" indent="0">
              <a:spcBef>
                <a:spcPts val="1799"/>
              </a:spcBef>
              <a:buFontTx/>
              <a:buNone/>
              <a:defRPr sz="1400" b="0" i="0">
                <a:solidFill>
                  <a:schemeClr val="tx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65" name="Текст 4">
            <a:extLst>
              <a:ext uri="{FF2B5EF4-FFF2-40B4-BE49-F238E27FC236}">
                <a16:creationId xmlns:a16="http://schemas.microsoft.com/office/drawing/2014/main" id="{FDD53D50-1B37-4664-9E3E-10C0F8FC9057}"/>
              </a:ext>
            </a:extLst>
          </p:cNvPr>
          <p:cNvSpPr>
            <a:spLocks noGrp="1"/>
          </p:cNvSpPr>
          <p:nvPr>
            <p:ph type="body" sz="quarter" idx="54" hasCustomPrompt="1"/>
          </p:nvPr>
        </p:nvSpPr>
        <p:spPr>
          <a:xfrm>
            <a:off x="3359153" y="4940084"/>
            <a:ext cx="1366481" cy="450114"/>
          </a:xfrm>
          <a:prstGeom prst="rect">
            <a:avLst/>
          </a:prstGeom>
        </p:spPr>
        <p:txBody>
          <a:bodyPr lIns="0" tIns="0" rIns="0" bIns="0"/>
          <a:lstStyle>
            <a:lvl1pPr marL="0" indent="0">
              <a:spcBef>
                <a:spcPts val="1799"/>
              </a:spcBef>
              <a:buFontTx/>
              <a:buNone/>
              <a:defRPr sz="3199" b="0" i="0">
                <a:solidFill>
                  <a:schemeClr val="tx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66" name="Текст 4">
            <a:extLst>
              <a:ext uri="{FF2B5EF4-FFF2-40B4-BE49-F238E27FC236}">
                <a16:creationId xmlns:a16="http://schemas.microsoft.com/office/drawing/2014/main" id="{4BC981B1-5B04-4D67-B075-C1499D47E545}"/>
              </a:ext>
            </a:extLst>
          </p:cNvPr>
          <p:cNvSpPr>
            <a:spLocks noGrp="1"/>
          </p:cNvSpPr>
          <p:nvPr>
            <p:ph type="body" sz="quarter" idx="55"/>
          </p:nvPr>
        </p:nvSpPr>
        <p:spPr>
          <a:xfrm>
            <a:off x="3364775" y="5390198"/>
            <a:ext cx="1366479" cy="784274"/>
          </a:xfrm>
          <a:prstGeom prst="rect">
            <a:avLst/>
          </a:prstGeom>
        </p:spPr>
        <p:txBody>
          <a:bodyPr lIns="0" tIns="0" rIns="0" bIns="0"/>
          <a:lstStyle>
            <a:lvl1pPr marL="0" indent="0">
              <a:spcBef>
                <a:spcPts val="1799"/>
              </a:spcBef>
              <a:buFontTx/>
              <a:buNone/>
              <a:defRPr sz="1400" b="0" i="0">
                <a:solidFill>
                  <a:schemeClr val="tx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69" name="Текст 4">
            <a:extLst>
              <a:ext uri="{FF2B5EF4-FFF2-40B4-BE49-F238E27FC236}">
                <a16:creationId xmlns:a16="http://schemas.microsoft.com/office/drawing/2014/main" id="{5FDEC3AE-AE1C-48F6-B57B-795F1D42A07D}"/>
              </a:ext>
            </a:extLst>
          </p:cNvPr>
          <p:cNvSpPr>
            <a:spLocks noGrp="1"/>
          </p:cNvSpPr>
          <p:nvPr>
            <p:ph type="body" sz="quarter" idx="58" hasCustomPrompt="1"/>
          </p:nvPr>
        </p:nvSpPr>
        <p:spPr>
          <a:xfrm>
            <a:off x="603613" y="4946442"/>
            <a:ext cx="1366481" cy="450114"/>
          </a:xfrm>
          <a:prstGeom prst="rect">
            <a:avLst/>
          </a:prstGeom>
        </p:spPr>
        <p:txBody>
          <a:bodyPr lIns="0" tIns="0" rIns="0" bIns="0"/>
          <a:lstStyle>
            <a:lvl1pPr marL="0" indent="0">
              <a:spcBef>
                <a:spcPts val="1799"/>
              </a:spcBef>
              <a:buFontTx/>
              <a:buNone/>
              <a:defRPr sz="3199" b="0" i="0">
                <a:solidFill>
                  <a:schemeClr val="tx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70" name="Текст 4">
            <a:extLst>
              <a:ext uri="{FF2B5EF4-FFF2-40B4-BE49-F238E27FC236}">
                <a16:creationId xmlns:a16="http://schemas.microsoft.com/office/drawing/2014/main" id="{2ECA3D94-88F3-4507-AE9A-E4F4496196C5}"/>
              </a:ext>
            </a:extLst>
          </p:cNvPr>
          <p:cNvSpPr>
            <a:spLocks noGrp="1"/>
          </p:cNvSpPr>
          <p:nvPr>
            <p:ph type="body" sz="quarter" idx="59"/>
          </p:nvPr>
        </p:nvSpPr>
        <p:spPr>
          <a:xfrm>
            <a:off x="609236" y="5396556"/>
            <a:ext cx="1366479" cy="784274"/>
          </a:xfrm>
          <a:prstGeom prst="rect">
            <a:avLst/>
          </a:prstGeom>
        </p:spPr>
        <p:txBody>
          <a:bodyPr lIns="0" tIns="0" rIns="0" bIns="0"/>
          <a:lstStyle>
            <a:lvl1pPr marL="0" indent="0">
              <a:spcBef>
                <a:spcPts val="1799"/>
              </a:spcBef>
              <a:buFontTx/>
              <a:buNone/>
              <a:defRPr sz="1400" b="0" i="0">
                <a:solidFill>
                  <a:schemeClr val="tx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17" name="Номер слайда 5">
            <a:extLst>
              <a:ext uri="{FF2B5EF4-FFF2-40B4-BE49-F238E27FC236}">
                <a16:creationId xmlns:a16="http://schemas.microsoft.com/office/drawing/2014/main" id="{D0A7A260-AA0C-449A-9B97-217A743032EF}"/>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6115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Карта">
    <p:spTree>
      <p:nvGrpSpPr>
        <p:cNvPr id="1" name=""/>
        <p:cNvGrpSpPr/>
        <p:nvPr/>
      </p:nvGrpSpPr>
      <p:grpSpPr>
        <a:xfrm>
          <a:off x="0" y="0"/>
          <a:ext cx="0" cy="0"/>
          <a:chOff x="0" y="0"/>
          <a:chExt cx="0" cy="0"/>
        </a:xfrm>
      </p:grpSpPr>
      <p:pic>
        <p:nvPicPr>
          <p:cNvPr id="3" name="Рисунок 2" descr="Изображение выглядит как темный, освещенный&#10;&#10;Автоматически созданное описание">
            <a:extLst>
              <a:ext uri="{FF2B5EF4-FFF2-40B4-BE49-F238E27FC236}">
                <a16:creationId xmlns:a16="http://schemas.microsoft.com/office/drawing/2014/main" id="{A12C1100-ED76-4246-A735-3AEABAD036BA}"/>
              </a:ext>
            </a:extLst>
          </p:cNvPr>
          <p:cNvPicPr>
            <a:picLocks noChangeAspect="1"/>
          </p:cNvPicPr>
          <p:nvPr userDrawn="1"/>
        </p:nvPicPr>
        <p:blipFill>
          <a:blip r:embed="rId2"/>
          <a:stretch>
            <a:fillRect/>
          </a:stretch>
        </p:blipFill>
        <p:spPr>
          <a:xfrm>
            <a:off x="-301194" y="-74233"/>
            <a:ext cx="11527175" cy="7458976"/>
          </a:xfrm>
          <a:prstGeom prst="rect">
            <a:avLst/>
          </a:prstGeom>
        </p:spPr>
      </p:pic>
      <p:sp>
        <p:nvSpPr>
          <p:cNvPr id="9" name="Текст 78">
            <a:extLst>
              <a:ext uri="{FF2B5EF4-FFF2-40B4-BE49-F238E27FC236}">
                <a16:creationId xmlns:a16="http://schemas.microsoft.com/office/drawing/2014/main" id="{B6715B5B-5410-4A30-8830-8111CD3F6FE0}"/>
              </a:ext>
            </a:extLst>
          </p:cNvPr>
          <p:cNvSpPr>
            <a:spLocks noGrp="1"/>
          </p:cNvSpPr>
          <p:nvPr>
            <p:ph type="body" sz="quarter" idx="13" hasCustomPrompt="1"/>
          </p:nvPr>
        </p:nvSpPr>
        <p:spPr>
          <a:xfrm>
            <a:off x="1553192" y="3429001"/>
            <a:ext cx="1098135" cy="214539"/>
          </a:xfrm>
          <a:prstGeom prst="rect">
            <a:avLst/>
          </a:prstGeom>
        </p:spPr>
        <p:txBody>
          <a:bodyPr anchor="t"/>
          <a:lstStyle>
            <a:lvl1pPr marL="171399" indent="-171399">
              <a:buClr>
                <a:srgbClr val="1E22AA"/>
              </a:buClr>
              <a:buSzPct val="150000"/>
              <a:buFont typeface="Arial" panose="020B0604020202020204" pitchFamily="34" charset="0"/>
              <a:buChar char="•"/>
              <a:defRPr sz="10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Lorem Ipsum</a:t>
            </a:r>
            <a:endParaRPr lang="ru-RU" dirty="0"/>
          </a:p>
        </p:txBody>
      </p:sp>
      <p:sp>
        <p:nvSpPr>
          <p:cNvPr id="10" name="Текст 78">
            <a:extLst>
              <a:ext uri="{FF2B5EF4-FFF2-40B4-BE49-F238E27FC236}">
                <a16:creationId xmlns:a16="http://schemas.microsoft.com/office/drawing/2014/main" id="{6430E12F-A974-4699-9D88-C8DD72A1702C}"/>
              </a:ext>
            </a:extLst>
          </p:cNvPr>
          <p:cNvSpPr>
            <a:spLocks noGrp="1"/>
          </p:cNvSpPr>
          <p:nvPr>
            <p:ph type="body" sz="quarter" idx="14" hasCustomPrompt="1"/>
          </p:nvPr>
        </p:nvSpPr>
        <p:spPr>
          <a:xfrm>
            <a:off x="2254619" y="4054169"/>
            <a:ext cx="1098135" cy="214539"/>
          </a:xfrm>
          <a:prstGeom prst="rect">
            <a:avLst/>
          </a:prstGeom>
        </p:spPr>
        <p:txBody>
          <a:bodyPr anchor="t"/>
          <a:lstStyle>
            <a:lvl1pPr marL="171399" indent="-171399">
              <a:buClr>
                <a:srgbClr val="1E22AA"/>
              </a:buClr>
              <a:buSzPct val="150000"/>
              <a:buFont typeface="Arial" panose="020B0604020202020204" pitchFamily="34" charset="0"/>
              <a:buChar char="•"/>
              <a:defRPr sz="10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Lorem Ipsum</a:t>
            </a:r>
            <a:endParaRPr lang="ru-RU" dirty="0"/>
          </a:p>
        </p:txBody>
      </p:sp>
      <p:sp>
        <p:nvSpPr>
          <p:cNvPr id="11" name="Текст 78">
            <a:extLst>
              <a:ext uri="{FF2B5EF4-FFF2-40B4-BE49-F238E27FC236}">
                <a16:creationId xmlns:a16="http://schemas.microsoft.com/office/drawing/2014/main" id="{B88C805F-22E8-4F17-8B44-7F6E86B7DB2E}"/>
              </a:ext>
            </a:extLst>
          </p:cNvPr>
          <p:cNvSpPr>
            <a:spLocks noGrp="1"/>
          </p:cNvSpPr>
          <p:nvPr>
            <p:ph type="body" sz="quarter" idx="15" hasCustomPrompt="1"/>
          </p:nvPr>
        </p:nvSpPr>
        <p:spPr>
          <a:xfrm>
            <a:off x="3146258" y="3214461"/>
            <a:ext cx="1098135" cy="214539"/>
          </a:xfrm>
          <a:prstGeom prst="rect">
            <a:avLst/>
          </a:prstGeom>
        </p:spPr>
        <p:txBody>
          <a:bodyPr anchor="t"/>
          <a:lstStyle>
            <a:lvl1pPr marL="171399" indent="-171399">
              <a:buClr>
                <a:srgbClr val="1E22AA"/>
              </a:buClr>
              <a:buSzPct val="150000"/>
              <a:buFont typeface="Arial" panose="020B0604020202020204" pitchFamily="34" charset="0"/>
              <a:buChar char="•"/>
              <a:defRPr sz="10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Lorem Ipsum</a:t>
            </a:r>
            <a:endParaRPr lang="ru-RU" dirty="0"/>
          </a:p>
        </p:txBody>
      </p:sp>
      <p:sp>
        <p:nvSpPr>
          <p:cNvPr id="12" name="Текст 78">
            <a:extLst>
              <a:ext uri="{FF2B5EF4-FFF2-40B4-BE49-F238E27FC236}">
                <a16:creationId xmlns:a16="http://schemas.microsoft.com/office/drawing/2014/main" id="{7C19AA2C-09C5-4C30-B61C-73CEF818DC8A}"/>
              </a:ext>
            </a:extLst>
          </p:cNvPr>
          <p:cNvSpPr>
            <a:spLocks noGrp="1"/>
          </p:cNvSpPr>
          <p:nvPr>
            <p:ph type="body" sz="quarter" idx="16" hasCustomPrompt="1"/>
          </p:nvPr>
        </p:nvSpPr>
        <p:spPr>
          <a:xfrm>
            <a:off x="3847686" y="3796583"/>
            <a:ext cx="1098135" cy="214539"/>
          </a:xfrm>
          <a:prstGeom prst="rect">
            <a:avLst/>
          </a:prstGeom>
        </p:spPr>
        <p:txBody>
          <a:bodyPr anchor="t"/>
          <a:lstStyle>
            <a:lvl1pPr marL="171399" indent="-171399">
              <a:buClr>
                <a:srgbClr val="1E22AA"/>
              </a:buClr>
              <a:buSzPct val="150000"/>
              <a:buFont typeface="Arial" panose="020B0604020202020204" pitchFamily="34" charset="0"/>
              <a:buChar char="•"/>
              <a:defRPr sz="10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Lorem Ipsum</a:t>
            </a:r>
            <a:endParaRPr lang="ru-RU" dirty="0"/>
          </a:p>
        </p:txBody>
      </p:sp>
      <p:sp>
        <p:nvSpPr>
          <p:cNvPr id="13" name="Текст 78">
            <a:extLst>
              <a:ext uri="{FF2B5EF4-FFF2-40B4-BE49-F238E27FC236}">
                <a16:creationId xmlns:a16="http://schemas.microsoft.com/office/drawing/2014/main" id="{16474BEF-B77E-43AC-A008-F59CB9C66602}"/>
              </a:ext>
            </a:extLst>
          </p:cNvPr>
          <p:cNvSpPr>
            <a:spLocks noGrp="1"/>
          </p:cNvSpPr>
          <p:nvPr>
            <p:ph type="body" sz="quarter" idx="17" hasCustomPrompt="1"/>
          </p:nvPr>
        </p:nvSpPr>
        <p:spPr>
          <a:xfrm>
            <a:off x="9880380" y="4640817"/>
            <a:ext cx="1614889" cy="511333"/>
          </a:xfrm>
          <a:prstGeom prst="rect">
            <a:avLst/>
          </a:prstGeom>
        </p:spPr>
        <p:txBody>
          <a:bodyPr lIns="0" rIns="0" anchor="ctr"/>
          <a:lstStyle>
            <a:lvl1pPr marL="0" indent="0">
              <a:buFontTx/>
              <a:buNone/>
              <a:defRPr sz="35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0000</a:t>
            </a:r>
            <a:endParaRPr lang="ru-RU" dirty="0"/>
          </a:p>
        </p:txBody>
      </p:sp>
      <p:sp>
        <p:nvSpPr>
          <p:cNvPr id="14" name="Текст 78">
            <a:extLst>
              <a:ext uri="{FF2B5EF4-FFF2-40B4-BE49-F238E27FC236}">
                <a16:creationId xmlns:a16="http://schemas.microsoft.com/office/drawing/2014/main" id="{A6E4E956-2365-4826-81C2-1679F824418E}"/>
              </a:ext>
            </a:extLst>
          </p:cNvPr>
          <p:cNvSpPr>
            <a:spLocks noGrp="1"/>
          </p:cNvSpPr>
          <p:nvPr>
            <p:ph type="body" sz="quarter" idx="18"/>
          </p:nvPr>
        </p:nvSpPr>
        <p:spPr>
          <a:xfrm>
            <a:off x="9880380" y="5179093"/>
            <a:ext cx="1443178" cy="323776"/>
          </a:xfrm>
          <a:prstGeom prst="rect">
            <a:avLst/>
          </a:prstGeom>
        </p:spPr>
        <p:txBody>
          <a:bodyPr lIns="0" rIns="0" anchor="ct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5" name="Текст 78">
            <a:extLst>
              <a:ext uri="{FF2B5EF4-FFF2-40B4-BE49-F238E27FC236}">
                <a16:creationId xmlns:a16="http://schemas.microsoft.com/office/drawing/2014/main" id="{933A31C4-6AE5-4305-8D8A-D23FA1C7DC7C}"/>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16" name="Graphic 16">
            <a:extLst>
              <a:ext uri="{FF2B5EF4-FFF2-40B4-BE49-F238E27FC236}">
                <a16:creationId xmlns:a16="http://schemas.microsoft.com/office/drawing/2014/main" id="{84549CFE-0261-4BD3-8FAC-6C2B9DBB8F4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26006" y="477727"/>
            <a:ext cx="750299" cy="539625"/>
          </a:xfrm>
          <a:prstGeom prst="rect">
            <a:avLst/>
          </a:prstGeom>
        </p:spPr>
      </p:pic>
      <p:sp>
        <p:nvSpPr>
          <p:cNvPr id="17" name="Текст 78">
            <a:extLst>
              <a:ext uri="{FF2B5EF4-FFF2-40B4-BE49-F238E27FC236}">
                <a16:creationId xmlns:a16="http://schemas.microsoft.com/office/drawing/2014/main" id="{F7E369C7-4D76-486A-B76C-AA861FAD7183}"/>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8" name="Номер слайда 5">
            <a:extLst>
              <a:ext uri="{FF2B5EF4-FFF2-40B4-BE49-F238E27FC236}">
                <a16:creationId xmlns:a16="http://schemas.microsoft.com/office/drawing/2014/main" id="{1FBB065E-6A9D-408D-8331-DE09A4D67CFD}"/>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2578742707"/>
      </p:ext>
    </p:extLst>
  </p:cSld>
  <p:clrMapOvr>
    <a:masterClrMapping/>
  </p:clrMapOvr>
  <p:extLst>
    <p:ext uri="{DCECCB84-F9BA-43D5-87BE-67443E8EF086}">
      <p15:sldGuideLst xmlns:p15="http://schemas.microsoft.com/office/powerpoint/2012/main">
        <p15:guide id="1" pos="439">
          <p15:clr>
            <a:srgbClr val="FBAE40"/>
          </p15:clr>
        </p15:guide>
        <p15:guide id="2" orient="horz" pos="346">
          <p15:clr>
            <a:srgbClr val="FBAE40"/>
          </p15:clr>
        </p15:guide>
        <p15:guide id="3" pos="7243">
          <p15:clr>
            <a:srgbClr val="FBAE40"/>
          </p15:clr>
        </p15:guide>
        <p15:guide id="4" orient="horz" pos="3975">
          <p15:clr>
            <a:srgbClr val="FBAE40"/>
          </p15:clr>
        </p15:guide>
        <p15:guide id="5" orient="horz" pos="70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Текст и фото">
    <p:spTree>
      <p:nvGrpSpPr>
        <p:cNvPr id="1" name=""/>
        <p:cNvGrpSpPr/>
        <p:nvPr/>
      </p:nvGrpSpPr>
      <p:grpSpPr>
        <a:xfrm>
          <a:off x="0" y="0"/>
          <a:ext cx="0" cy="0"/>
          <a:chOff x="0" y="0"/>
          <a:chExt cx="0" cy="0"/>
        </a:xfrm>
      </p:grpSpPr>
      <p:sp>
        <p:nvSpPr>
          <p:cNvPr id="6" name="Рисунок 2">
            <a:extLst>
              <a:ext uri="{FF2B5EF4-FFF2-40B4-BE49-F238E27FC236}">
                <a16:creationId xmlns:a16="http://schemas.microsoft.com/office/drawing/2014/main" id="{56862967-EB85-47C1-A786-01EF28177647}"/>
              </a:ext>
            </a:extLst>
          </p:cNvPr>
          <p:cNvSpPr>
            <a:spLocks noGrp="1"/>
          </p:cNvSpPr>
          <p:nvPr>
            <p:ph type="pic" sz="quarter" idx="14"/>
          </p:nvPr>
        </p:nvSpPr>
        <p:spPr>
          <a:xfrm>
            <a:off x="6096000" y="1853182"/>
            <a:ext cx="5470687" cy="3870552"/>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7" name="Текст 4">
            <a:extLst>
              <a:ext uri="{FF2B5EF4-FFF2-40B4-BE49-F238E27FC236}">
                <a16:creationId xmlns:a16="http://schemas.microsoft.com/office/drawing/2014/main" id="{D087A124-177C-438A-B9FE-33E0ADD27F9F}"/>
              </a:ext>
            </a:extLst>
          </p:cNvPr>
          <p:cNvSpPr>
            <a:spLocks noGrp="1"/>
          </p:cNvSpPr>
          <p:nvPr>
            <p:ph type="body" sz="quarter" idx="15"/>
          </p:nvPr>
        </p:nvSpPr>
        <p:spPr>
          <a:xfrm>
            <a:off x="625312" y="1853182"/>
            <a:ext cx="5145335" cy="3869914"/>
          </a:xfrm>
          <a:prstGeom prst="rect">
            <a:avLst/>
          </a:prstGeom>
        </p:spPr>
        <p:txBody>
          <a:bodyPr lIns="0" tIns="0" rIns="0" bIns="0"/>
          <a:lstStyle>
            <a:lvl1pPr marL="0" indent="0">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10" name="Текст 78">
            <a:extLst>
              <a:ext uri="{FF2B5EF4-FFF2-40B4-BE49-F238E27FC236}">
                <a16:creationId xmlns:a16="http://schemas.microsoft.com/office/drawing/2014/main" id="{22F2F581-ED6C-446A-B0BD-A9D5D11B3276}"/>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17" name="Graphic 16">
            <a:extLst>
              <a:ext uri="{FF2B5EF4-FFF2-40B4-BE49-F238E27FC236}">
                <a16:creationId xmlns:a16="http://schemas.microsoft.com/office/drawing/2014/main" id="{E6B1555A-4BE8-4D22-B52C-5175830E13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52893" y="477727"/>
            <a:ext cx="750299" cy="539625"/>
          </a:xfrm>
          <a:prstGeom prst="rect">
            <a:avLst/>
          </a:prstGeom>
        </p:spPr>
      </p:pic>
      <p:sp>
        <p:nvSpPr>
          <p:cNvPr id="9" name="Текст 78">
            <a:extLst>
              <a:ext uri="{FF2B5EF4-FFF2-40B4-BE49-F238E27FC236}">
                <a16:creationId xmlns:a16="http://schemas.microsoft.com/office/drawing/2014/main" id="{FF617FCC-0C6A-4C37-A7AE-713A60B47AAF}"/>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1" name="Номер слайда 5">
            <a:extLst>
              <a:ext uri="{FF2B5EF4-FFF2-40B4-BE49-F238E27FC236}">
                <a16:creationId xmlns:a16="http://schemas.microsoft.com/office/drawing/2014/main" id="{30E62C8B-9035-46B1-8643-0CFA2FB3C982}"/>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169404922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Буллеты и фото">
    <p:spTree>
      <p:nvGrpSpPr>
        <p:cNvPr id="1" name=""/>
        <p:cNvGrpSpPr/>
        <p:nvPr/>
      </p:nvGrpSpPr>
      <p:grpSpPr>
        <a:xfrm>
          <a:off x="0" y="0"/>
          <a:ext cx="0" cy="0"/>
          <a:chOff x="0" y="0"/>
          <a:chExt cx="0" cy="0"/>
        </a:xfrm>
      </p:grpSpPr>
      <p:sp>
        <p:nvSpPr>
          <p:cNvPr id="6" name="Рисунок 2">
            <a:extLst>
              <a:ext uri="{FF2B5EF4-FFF2-40B4-BE49-F238E27FC236}">
                <a16:creationId xmlns:a16="http://schemas.microsoft.com/office/drawing/2014/main" id="{56862967-EB85-47C1-A786-01EF28177647}"/>
              </a:ext>
            </a:extLst>
          </p:cNvPr>
          <p:cNvSpPr>
            <a:spLocks noGrp="1"/>
          </p:cNvSpPr>
          <p:nvPr>
            <p:ph type="pic" sz="quarter" idx="14"/>
          </p:nvPr>
        </p:nvSpPr>
        <p:spPr>
          <a:xfrm>
            <a:off x="6096001" y="1953760"/>
            <a:ext cx="5240473" cy="3870552"/>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7" name="Текст 4">
            <a:extLst>
              <a:ext uri="{FF2B5EF4-FFF2-40B4-BE49-F238E27FC236}">
                <a16:creationId xmlns:a16="http://schemas.microsoft.com/office/drawing/2014/main" id="{D087A124-177C-438A-B9FE-33E0ADD27F9F}"/>
              </a:ext>
            </a:extLst>
          </p:cNvPr>
          <p:cNvSpPr>
            <a:spLocks noGrp="1"/>
          </p:cNvSpPr>
          <p:nvPr>
            <p:ph type="body" sz="quarter" idx="15"/>
          </p:nvPr>
        </p:nvSpPr>
        <p:spPr>
          <a:xfrm>
            <a:off x="625313" y="2394776"/>
            <a:ext cx="5307015" cy="3428898"/>
          </a:xfrm>
          <a:prstGeom prst="rect">
            <a:avLst/>
          </a:prstGeom>
        </p:spPr>
        <p:txBody>
          <a:bodyPr/>
          <a:lstStyle>
            <a:lvl1pPr marL="285664" indent="-285664">
              <a:spcBef>
                <a:spcPts val="1799"/>
              </a:spcBef>
              <a:buFont typeface="Arial" panose="020B0604020202020204" pitchFamily="34" charset="0"/>
              <a:buChar char="•"/>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9" name="Текст 78">
            <a:extLst>
              <a:ext uri="{FF2B5EF4-FFF2-40B4-BE49-F238E27FC236}">
                <a16:creationId xmlns:a16="http://schemas.microsoft.com/office/drawing/2014/main" id="{36083911-725B-43FB-83DA-D34B895F7A22}"/>
              </a:ext>
            </a:extLst>
          </p:cNvPr>
          <p:cNvSpPr>
            <a:spLocks noGrp="1"/>
          </p:cNvSpPr>
          <p:nvPr>
            <p:ph type="body" sz="quarter" idx="17"/>
          </p:nvPr>
        </p:nvSpPr>
        <p:spPr>
          <a:xfrm>
            <a:off x="625313" y="1969840"/>
            <a:ext cx="5307015" cy="291618"/>
          </a:xfrm>
          <a:prstGeom prst="rect">
            <a:avLst/>
          </a:prstGeom>
        </p:spPr>
        <p:txBody>
          <a:bodyPr wrap="square" lIns="0" anchor="ctr">
            <a:spAutoFit/>
          </a:bodyPr>
          <a:lstStyle>
            <a:lvl1pPr marL="0" indent="0">
              <a:buFontTx/>
              <a:buNone/>
              <a:defRPr sz="14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0" name="Текст 78">
            <a:extLst>
              <a:ext uri="{FF2B5EF4-FFF2-40B4-BE49-F238E27FC236}">
                <a16:creationId xmlns:a16="http://schemas.microsoft.com/office/drawing/2014/main" id="{5A148E4D-175F-4569-9791-F1224A5996F0}"/>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16" name="Graphic 16">
            <a:extLst>
              <a:ext uri="{FF2B5EF4-FFF2-40B4-BE49-F238E27FC236}">
                <a16:creationId xmlns:a16="http://schemas.microsoft.com/office/drawing/2014/main" id="{14801552-5C15-44A1-A9A7-C80AB4FC04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11" name="Текст 78">
            <a:extLst>
              <a:ext uri="{FF2B5EF4-FFF2-40B4-BE49-F238E27FC236}">
                <a16:creationId xmlns:a16="http://schemas.microsoft.com/office/drawing/2014/main" id="{1F303040-7C2B-4032-9648-2827330E02AD}"/>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3" name="Номер слайда 5">
            <a:extLst>
              <a:ext uri="{FF2B5EF4-FFF2-40B4-BE49-F238E27FC236}">
                <a16:creationId xmlns:a16="http://schemas.microsoft.com/office/drawing/2014/main" id="{3ABA1005-84B8-4B8D-BBF6-B2EF8FC5A071}"/>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44030963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Диаграмма одна">
    <p:spTree>
      <p:nvGrpSpPr>
        <p:cNvPr id="1" name=""/>
        <p:cNvGrpSpPr/>
        <p:nvPr/>
      </p:nvGrpSpPr>
      <p:grpSpPr>
        <a:xfrm>
          <a:off x="0" y="0"/>
          <a:ext cx="0" cy="0"/>
          <a:chOff x="0" y="0"/>
          <a:chExt cx="0" cy="0"/>
        </a:xfrm>
      </p:grpSpPr>
      <p:sp>
        <p:nvSpPr>
          <p:cNvPr id="7" name="Текст 4">
            <a:extLst>
              <a:ext uri="{FF2B5EF4-FFF2-40B4-BE49-F238E27FC236}">
                <a16:creationId xmlns:a16="http://schemas.microsoft.com/office/drawing/2014/main" id="{D087A124-177C-438A-B9FE-33E0ADD27F9F}"/>
              </a:ext>
            </a:extLst>
          </p:cNvPr>
          <p:cNvSpPr>
            <a:spLocks noGrp="1"/>
          </p:cNvSpPr>
          <p:nvPr>
            <p:ph type="body" sz="quarter" idx="15"/>
          </p:nvPr>
        </p:nvSpPr>
        <p:spPr>
          <a:xfrm>
            <a:off x="625313" y="2437837"/>
            <a:ext cx="3931646" cy="3177892"/>
          </a:xfrm>
          <a:prstGeom prst="rect">
            <a:avLst/>
          </a:prstGeom>
        </p:spPr>
        <p:txBody>
          <a:bodyPr lIns="0" tIns="0" rIns="0" bIns="0"/>
          <a:lstStyle>
            <a:lvl1pPr marL="0" indent="0">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3" name="Диаграмма 2">
            <a:extLst>
              <a:ext uri="{FF2B5EF4-FFF2-40B4-BE49-F238E27FC236}">
                <a16:creationId xmlns:a16="http://schemas.microsoft.com/office/drawing/2014/main" id="{22DBA6C5-BB71-48F5-9C56-40AB0E9DBCE8}"/>
              </a:ext>
            </a:extLst>
          </p:cNvPr>
          <p:cNvSpPr>
            <a:spLocks noGrp="1"/>
          </p:cNvSpPr>
          <p:nvPr>
            <p:ph type="chart" sz="quarter" idx="17"/>
          </p:nvPr>
        </p:nvSpPr>
        <p:spPr>
          <a:xfrm>
            <a:off x="4727933" y="1953859"/>
            <a:ext cx="6587996" cy="3661416"/>
          </a:xfrm>
          <a:prstGeom prst="rect">
            <a:avLst/>
          </a:prstGeom>
          <a:noFill/>
        </p:spPr>
        <p:txBody>
          <a:bodyPr/>
          <a:lstStyle>
            <a:lvl1pPr>
              <a:defRPr b="0" i="0">
                <a:latin typeface="Nunito Sans Light" pitchFamily="2" charset="77"/>
              </a:defRPr>
            </a:lvl1pPr>
          </a:lstStyle>
          <a:p>
            <a:endParaRPr lang="ru-RU" dirty="0"/>
          </a:p>
        </p:txBody>
      </p:sp>
      <p:sp>
        <p:nvSpPr>
          <p:cNvPr id="9" name="Текст 78">
            <a:extLst>
              <a:ext uri="{FF2B5EF4-FFF2-40B4-BE49-F238E27FC236}">
                <a16:creationId xmlns:a16="http://schemas.microsoft.com/office/drawing/2014/main" id="{0583BB4A-58B4-444F-86F5-0D1087D5ECBF}"/>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10" name="Graphic 16">
            <a:extLst>
              <a:ext uri="{FF2B5EF4-FFF2-40B4-BE49-F238E27FC236}">
                <a16:creationId xmlns:a16="http://schemas.microsoft.com/office/drawing/2014/main" id="{F04CDB1B-D7F3-452A-9B9D-4D74264875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11" name="Текст 78">
            <a:extLst>
              <a:ext uri="{FF2B5EF4-FFF2-40B4-BE49-F238E27FC236}">
                <a16:creationId xmlns:a16="http://schemas.microsoft.com/office/drawing/2014/main" id="{106A44A6-317E-4024-8566-EA932B56CCDD}"/>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2" name="Текст 78">
            <a:extLst>
              <a:ext uri="{FF2B5EF4-FFF2-40B4-BE49-F238E27FC236}">
                <a16:creationId xmlns:a16="http://schemas.microsoft.com/office/drawing/2014/main" id="{26AD9E57-77F1-4E82-AABD-AE06508B8B24}"/>
              </a:ext>
            </a:extLst>
          </p:cNvPr>
          <p:cNvSpPr>
            <a:spLocks noGrp="1"/>
          </p:cNvSpPr>
          <p:nvPr>
            <p:ph type="body" sz="quarter" idx="18"/>
          </p:nvPr>
        </p:nvSpPr>
        <p:spPr>
          <a:xfrm>
            <a:off x="625313" y="1969840"/>
            <a:ext cx="3931647" cy="291618"/>
          </a:xfrm>
          <a:prstGeom prst="rect">
            <a:avLst/>
          </a:prstGeom>
        </p:spPr>
        <p:txBody>
          <a:bodyPr wrap="square" lIns="0" anchor="ctr">
            <a:spAutoFit/>
          </a:bodyPr>
          <a:lstStyle>
            <a:lvl1pPr marL="0" indent="0">
              <a:buFontTx/>
              <a:buNone/>
              <a:defRPr sz="14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3" name="Номер слайда 5">
            <a:extLst>
              <a:ext uri="{FF2B5EF4-FFF2-40B4-BE49-F238E27FC236}">
                <a16:creationId xmlns:a16="http://schemas.microsoft.com/office/drawing/2014/main" id="{918DBCB8-FA19-4EF9-906E-23472B6A66D6}"/>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28970457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Диаграммы три">
    <p:spTree>
      <p:nvGrpSpPr>
        <p:cNvPr id="1" name=""/>
        <p:cNvGrpSpPr/>
        <p:nvPr/>
      </p:nvGrpSpPr>
      <p:grpSpPr>
        <a:xfrm>
          <a:off x="0" y="0"/>
          <a:ext cx="0" cy="0"/>
          <a:chOff x="0" y="0"/>
          <a:chExt cx="0" cy="0"/>
        </a:xfrm>
      </p:grpSpPr>
      <p:sp>
        <p:nvSpPr>
          <p:cNvPr id="7" name="Текст 4">
            <a:extLst>
              <a:ext uri="{FF2B5EF4-FFF2-40B4-BE49-F238E27FC236}">
                <a16:creationId xmlns:a16="http://schemas.microsoft.com/office/drawing/2014/main" id="{D087A124-177C-438A-B9FE-33E0ADD27F9F}"/>
              </a:ext>
            </a:extLst>
          </p:cNvPr>
          <p:cNvSpPr>
            <a:spLocks noGrp="1"/>
          </p:cNvSpPr>
          <p:nvPr>
            <p:ph type="body" sz="quarter" idx="15"/>
          </p:nvPr>
        </p:nvSpPr>
        <p:spPr>
          <a:xfrm>
            <a:off x="630531" y="5189616"/>
            <a:ext cx="3174416" cy="633573"/>
          </a:xfrm>
          <a:prstGeom prst="rect">
            <a:avLst/>
          </a:prstGeom>
        </p:spPr>
        <p:txBody>
          <a:bodyPr/>
          <a:lstStyle>
            <a:lvl1pPr marL="0" indent="0" algn="l">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3" name="Диаграмма 2">
            <a:extLst>
              <a:ext uri="{FF2B5EF4-FFF2-40B4-BE49-F238E27FC236}">
                <a16:creationId xmlns:a16="http://schemas.microsoft.com/office/drawing/2014/main" id="{22DBA6C5-BB71-48F5-9C56-40AB0E9DBCE8}"/>
              </a:ext>
            </a:extLst>
          </p:cNvPr>
          <p:cNvSpPr>
            <a:spLocks noGrp="1"/>
          </p:cNvSpPr>
          <p:nvPr>
            <p:ph type="chart" sz="quarter" idx="17"/>
          </p:nvPr>
        </p:nvSpPr>
        <p:spPr>
          <a:xfrm>
            <a:off x="625313" y="1982720"/>
            <a:ext cx="3174416" cy="3075481"/>
          </a:xfrm>
          <a:prstGeom prst="rect">
            <a:avLst/>
          </a:prstGeom>
          <a:noFill/>
        </p:spPr>
        <p:txBody>
          <a:bodyPr/>
          <a:lstStyle>
            <a:lvl1pPr>
              <a:defRPr b="0" i="0">
                <a:latin typeface="Nunito Sans Light" pitchFamily="2" charset="77"/>
              </a:defRPr>
            </a:lvl1pPr>
          </a:lstStyle>
          <a:p>
            <a:endParaRPr lang="ru-RU" dirty="0"/>
          </a:p>
        </p:txBody>
      </p:sp>
      <p:sp>
        <p:nvSpPr>
          <p:cNvPr id="22" name="Текст 4">
            <a:extLst>
              <a:ext uri="{FF2B5EF4-FFF2-40B4-BE49-F238E27FC236}">
                <a16:creationId xmlns:a16="http://schemas.microsoft.com/office/drawing/2014/main" id="{BB3297BE-6C6D-4827-B030-B8A26F0FFED0}"/>
              </a:ext>
            </a:extLst>
          </p:cNvPr>
          <p:cNvSpPr>
            <a:spLocks noGrp="1"/>
          </p:cNvSpPr>
          <p:nvPr>
            <p:ph type="body" sz="quarter" idx="18"/>
          </p:nvPr>
        </p:nvSpPr>
        <p:spPr>
          <a:xfrm>
            <a:off x="4310023" y="5189616"/>
            <a:ext cx="3174416" cy="633573"/>
          </a:xfrm>
          <a:prstGeom prst="rect">
            <a:avLst/>
          </a:prstGeom>
        </p:spPr>
        <p:txBody>
          <a:bodyPr/>
          <a:lstStyle>
            <a:lvl1pPr marL="0" indent="0" algn="l">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3" name="Диаграмма 2">
            <a:extLst>
              <a:ext uri="{FF2B5EF4-FFF2-40B4-BE49-F238E27FC236}">
                <a16:creationId xmlns:a16="http://schemas.microsoft.com/office/drawing/2014/main" id="{EDCCFEB9-892D-4353-9075-04EB30391780}"/>
              </a:ext>
            </a:extLst>
          </p:cNvPr>
          <p:cNvSpPr>
            <a:spLocks noGrp="1"/>
          </p:cNvSpPr>
          <p:nvPr>
            <p:ph type="chart" sz="quarter" idx="19"/>
          </p:nvPr>
        </p:nvSpPr>
        <p:spPr>
          <a:xfrm>
            <a:off x="4304805" y="1982720"/>
            <a:ext cx="3174416" cy="3075481"/>
          </a:xfrm>
          <a:prstGeom prst="rect">
            <a:avLst/>
          </a:prstGeom>
          <a:noFill/>
        </p:spPr>
        <p:txBody>
          <a:bodyPr/>
          <a:lstStyle>
            <a:lvl1pPr>
              <a:defRPr b="0" i="0">
                <a:latin typeface="Nunito Sans Light" pitchFamily="2" charset="77"/>
              </a:defRPr>
            </a:lvl1pPr>
          </a:lstStyle>
          <a:p>
            <a:endParaRPr lang="ru-RU" dirty="0"/>
          </a:p>
        </p:txBody>
      </p:sp>
      <p:sp>
        <p:nvSpPr>
          <p:cNvPr id="24" name="Текст 4">
            <a:extLst>
              <a:ext uri="{FF2B5EF4-FFF2-40B4-BE49-F238E27FC236}">
                <a16:creationId xmlns:a16="http://schemas.microsoft.com/office/drawing/2014/main" id="{916AF1D9-6AAB-4EA2-AA6C-9A6240791484}"/>
              </a:ext>
            </a:extLst>
          </p:cNvPr>
          <p:cNvSpPr>
            <a:spLocks noGrp="1"/>
          </p:cNvSpPr>
          <p:nvPr>
            <p:ph type="body" sz="quarter" idx="20"/>
          </p:nvPr>
        </p:nvSpPr>
        <p:spPr>
          <a:xfrm>
            <a:off x="7937526" y="5186076"/>
            <a:ext cx="3174416" cy="633573"/>
          </a:xfrm>
          <a:prstGeom prst="rect">
            <a:avLst/>
          </a:prstGeom>
        </p:spPr>
        <p:txBody>
          <a:bodyPr/>
          <a:lstStyle>
            <a:lvl1pPr marL="0" indent="0" algn="l">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5" name="Диаграмма 2">
            <a:extLst>
              <a:ext uri="{FF2B5EF4-FFF2-40B4-BE49-F238E27FC236}">
                <a16:creationId xmlns:a16="http://schemas.microsoft.com/office/drawing/2014/main" id="{C435ECC9-764A-42F4-B98F-30C98192AD44}"/>
              </a:ext>
            </a:extLst>
          </p:cNvPr>
          <p:cNvSpPr>
            <a:spLocks noGrp="1"/>
          </p:cNvSpPr>
          <p:nvPr>
            <p:ph type="chart" sz="quarter" idx="21"/>
          </p:nvPr>
        </p:nvSpPr>
        <p:spPr>
          <a:xfrm>
            <a:off x="7932307" y="1979180"/>
            <a:ext cx="3174416" cy="3075481"/>
          </a:xfrm>
          <a:prstGeom prst="rect">
            <a:avLst/>
          </a:prstGeom>
          <a:noFill/>
        </p:spPr>
        <p:txBody>
          <a:bodyPr/>
          <a:lstStyle>
            <a:lvl1pPr>
              <a:defRPr b="0" i="0">
                <a:latin typeface="Nunito Sans Light" pitchFamily="2" charset="77"/>
              </a:defRPr>
            </a:lvl1pPr>
          </a:lstStyle>
          <a:p>
            <a:endParaRPr lang="ru-RU" dirty="0"/>
          </a:p>
        </p:txBody>
      </p:sp>
      <p:sp>
        <p:nvSpPr>
          <p:cNvPr id="13" name="Текст 78">
            <a:extLst>
              <a:ext uri="{FF2B5EF4-FFF2-40B4-BE49-F238E27FC236}">
                <a16:creationId xmlns:a16="http://schemas.microsoft.com/office/drawing/2014/main" id="{0291B1D2-4282-460C-93F6-8227486B463B}"/>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14" name="Graphic 16">
            <a:extLst>
              <a:ext uri="{FF2B5EF4-FFF2-40B4-BE49-F238E27FC236}">
                <a16:creationId xmlns:a16="http://schemas.microsoft.com/office/drawing/2014/main" id="{8BA59AE4-940F-420B-B268-1D848AAB01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52893" y="477727"/>
            <a:ext cx="750299" cy="539625"/>
          </a:xfrm>
          <a:prstGeom prst="rect">
            <a:avLst/>
          </a:prstGeom>
        </p:spPr>
      </p:pic>
      <p:sp>
        <p:nvSpPr>
          <p:cNvPr id="17" name="Текст 78">
            <a:extLst>
              <a:ext uri="{FF2B5EF4-FFF2-40B4-BE49-F238E27FC236}">
                <a16:creationId xmlns:a16="http://schemas.microsoft.com/office/drawing/2014/main" id="{18F24BB5-60FC-4874-B9AB-4799421E5286}"/>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5" name="Номер слайда 5">
            <a:extLst>
              <a:ext uri="{FF2B5EF4-FFF2-40B4-BE49-F238E27FC236}">
                <a16:creationId xmlns:a16="http://schemas.microsoft.com/office/drawing/2014/main" id="{7662A304-28C1-4DD7-8A1F-79C7793E56D8}"/>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2747162268"/>
      </p:ext>
    </p:extLst>
  </p:cSld>
  <p:clrMapOvr>
    <a:masterClrMapping/>
  </p:clrMapOvr>
  <p:extLst>
    <p:ext uri="{DCECCB84-F9BA-43D5-87BE-67443E8EF086}">
      <p15:sldGuideLst xmlns:p15="http://schemas.microsoft.com/office/powerpoint/2012/main">
        <p15:guide id="1" pos="2707">
          <p15:clr>
            <a:srgbClr val="FBAE40"/>
          </p15:clr>
        </p15:guide>
        <p15:guide id="2" pos="499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49094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Lst>
  <p:hf hdr="0" dt="0"/>
  <p:txStyles>
    <p:titleStyle>
      <a:lvl1pPr algn="l" defTabSz="914309" rtl="0" eaLnBrk="1" latinLnBrk="0" hangingPunct="1">
        <a:lnSpc>
          <a:spcPct val="90000"/>
        </a:lnSpc>
        <a:spcBef>
          <a:spcPct val="0"/>
        </a:spcBef>
        <a:buNone/>
        <a:defRPr sz="3599" kern="1200">
          <a:solidFill>
            <a:srgbClr val="1E22AA"/>
          </a:solidFill>
          <a:latin typeface="Futura PT Book" panose="020B0502020204020303" pitchFamily="34" charset="-52"/>
          <a:ea typeface="+mj-ea"/>
          <a:cs typeface="+mj-cs"/>
        </a:defRPr>
      </a:lvl1pPr>
    </p:titleStyle>
    <p:bodyStyle>
      <a:lvl1pPr marL="0" indent="0" algn="l" defTabSz="914309" rtl="0" eaLnBrk="1" latinLnBrk="0" hangingPunct="1">
        <a:lnSpc>
          <a:spcPct val="90000"/>
        </a:lnSpc>
        <a:spcBef>
          <a:spcPts val="1000"/>
        </a:spcBef>
        <a:buFontTx/>
        <a:buNone/>
        <a:defRPr sz="1200" kern="1200">
          <a:solidFill>
            <a:schemeClr val="tx1"/>
          </a:solidFill>
          <a:latin typeface="Futura PT Book" panose="020B0502020204020303" pitchFamily="34" charset="-52"/>
          <a:ea typeface="+mn-ea"/>
          <a:cs typeface="+mn-cs"/>
        </a:defRPr>
      </a:lvl1pPr>
      <a:lvl2pPr marL="457154" indent="0" algn="l" defTabSz="914309" rtl="0" eaLnBrk="1" latinLnBrk="0" hangingPunct="1">
        <a:lnSpc>
          <a:spcPct val="90000"/>
        </a:lnSpc>
        <a:spcBef>
          <a:spcPts val="500"/>
        </a:spcBef>
        <a:buFontTx/>
        <a:buNone/>
        <a:defRPr sz="1200" kern="1200">
          <a:solidFill>
            <a:schemeClr val="tx1"/>
          </a:solidFill>
          <a:latin typeface="Futura PT Book" panose="020B0502020204020303" pitchFamily="34" charset="-52"/>
          <a:ea typeface="+mn-ea"/>
          <a:cs typeface="+mn-cs"/>
        </a:defRPr>
      </a:lvl2pPr>
      <a:lvl3pPr marL="914309" indent="0" algn="l" defTabSz="914309" rtl="0" eaLnBrk="1" latinLnBrk="0" hangingPunct="1">
        <a:lnSpc>
          <a:spcPct val="90000"/>
        </a:lnSpc>
        <a:spcBef>
          <a:spcPts val="500"/>
        </a:spcBef>
        <a:buFontTx/>
        <a:buNone/>
        <a:defRPr sz="1200" kern="1200">
          <a:solidFill>
            <a:schemeClr val="tx1"/>
          </a:solidFill>
          <a:latin typeface="Futura PT Book" panose="020B0502020204020303" pitchFamily="34" charset="-52"/>
          <a:ea typeface="+mn-ea"/>
          <a:cs typeface="+mn-cs"/>
        </a:defRPr>
      </a:lvl3pPr>
      <a:lvl4pPr marL="1371462" indent="0" algn="l" defTabSz="914309" rtl="0" eaLnBrk="1" latinLnBrk="0" hangingPunct="1">
        <a:lnSpc>
          <a:spcPct val="90000"/>
        </a:lnSpc>
        <a:spcBef>
          <a:spcPts val="500"/>
        </a:spcBef>
        <a:buFontTx/>
        <a:buNone/>
        <a:defRPr sz="1200" kern="1200">
          <a:solidFill>
            <a:schemeClr val="tx1"/>
          </a:solidFill>
          <a:latin typeface="Futura PT Book" panose="020B0502020204020303" pitchFamily="34" charset="-52"/>
          <a:ea typeface="+mn-ea"/>
          <a:cs typeface="+mn-cs"/>
        </a:defRPr>
      </a:lvl4pPr>
      <a:lvl5pPr marL="1828616" indent="0" algn="l" defTabSz="914309" rtl="0" eaLnBrk="1" latinLnBrk="0" hangingPunct="1">
        <a:lnSpc>
          <a:spcPct val="90000"/>
        </a:lnSpc>
        <a:spcBef>
          <a:spcPts val="500"/>
        </a:spcBef>
        <a:buFontTx/>
        <a:buNone/>
        <a:defRPr sz="1200" kern="1200">
          <a:solidFill>
            <a:schemeClr val="tx1"/>
          </a:solidFill>
          <a:latin typeface="Futura PT Book" panose="020B0502020204020303" pitchFamily="34" charset="-52"/>
          <a:ea typeface="+mn-ea"/>
          <a:cs typeface="+mn-cs"/>
        </a:defRPr>
      </a:lvl5pPr>
      <a:lvl6pPr marL="2514348" indent="-228577" algn="l" defTabSz="91430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502" indent="-228577" algn="l" defTabSz="91430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309" rtl="0" eaLnBrk="1" latinLnBrk="0" hangingPunct="1">
        <a:defRPr sz="1799" kern="1200">
          <a:solidFill>
            <a:schemeClr val="tx1"/>
          </a:solidFill>
          <a:latin typeface="+mn-lt"/>
          <a:ea typeface="+mn-ea"/>
          <a:cs typeface="+mn-cs"/>
        </a:defRPr>
      </a:lvl1pPr>
      <a:lvl2pPr marL="457154" algn="l" defTabSz="914309" rtl="0" eaLnBrk="1" latinLnBrk="0" hangingPunct="1">
        <a:defRPr sz="1799" kern="1200">
          <a:solidFill>
            <a:schemeClr val="tx1"/>
          </a:solidFill>
          <a:latin typeface="+mn-lt"/>
          <a:ea typeface="+mn-ea"/>
          <a:cs typeface="+mn-cs"/>
        </a:defRPr>
      </a:lvl2pPr>
      <a:lvl3pPr marL="914309" algn="l" defTabSz="914309" rtl="0" eaLnBrk="1" latinLnBrk="0" hangingPunct="1">
        <a:defRPr sz="1799" kern="1200">
          <a:solidFill>
            <a:schemeClr val="tx1"/>
          </a:solidFill>
          <a:latin typeface="+mn-lt"/>
          <a:ea typeface="+mn-ea"/>
          <a:cs typeface="+mn-cs"/>
        </a:defRPr>
      </a:lvl3pPr>
      <a:lvl4pPr marL="1371462" algn="l" defTabSz="914309" rtl="0" eaLnBrk="1" latinLnBrk="0" hangingPunct="1">
        <a:defRPr sz="1799" kern="1200">
          <a:solidFill>
            <a:schemeClr val="tx1"/>
          </a:solidFill>
          <a:latin typeface="+mn-lt"/>
          <a:ea typeface="+mn-ea"/>
          <a:cs typeface="+mn-cs"/>
        </a:defRPr>
      </a:lvl4pPr>
      <a:lvl5pPr marL="1828617" algn="l" defTabSz="914309" rtl="0" eaLnBrk="1" latinLnBrk="0" hangingPunct="1">
        <a:defRPr sz="1799" kern="1200">
          <a:solidFill>
            <a:schemeClr val="tx1"/>
          </a:solidFill>
          <a:latin typeface="+mn-lt"/>
          <a:ea typeface="+mn-ea"/>
          <a:cs typeface="+mn-cs"/>
        </a:defRPr>
      </a:lvl5pPr>
      <a:lvl6pPr marL="2285771" algn="l" defTabSz="914309" rtl="0" eaLnBrk="1" latinLnBrk="0" hangingPunct="1">
        <a:defRPr sz="1799" kern="1200">
          <a:solidFill>
            <a:schemeClr val="tx1"/>
          </a:solidFill>
          <a:latin typeface="+mn-lt"/>
          <a:ea typeface="+mn-ea"/>
          <a:cs typeface="+mn-cs"/>
        </a:defRPr>
      </a:lvl6pPr>
      <a:lvl7pPr marL="2742926" algn="l" defTabSz="914309" rtl="0" eaLnBrk="1" latinLnBrk="0" hangingPunct="1">
        <a:defRPr sz="1799" kern="1200">
          <a:solidFill>
            <a:schemeClr val="tx1"/>
          </a:solidFill>
          <a:latin typeface="+mn-lt"/>
          <a:ea typeface="+mn-ea"/>
          <a:cs typeface="+mn-cs"/>
        </a:defRPr>
      </a:lvl7pPr>
      <a:lvl8pPr marL="3200080" algn="l" defTabSz="914309" rtl="0" eaLnBrk="1" latinLnBrk="0" hangingPunct="1">
        <a:defRPr sz="1799" kern="1200">
          <a:solidFill>
            <a:schemeClr val="tx1"/>
          </a:solidFill>
          <a:latin typeface="+mn-lt"/>
          <a:ea typeface="+mn-ea"/>
          <a:cs typeface="+mn-cs"/>
        </a:defRPr>
      </a:lvl8pPr>
      <a:lvl9pPr marL="3657235" algn="l" defTabSz="914309"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9.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20.png"/><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22.png"/><Relationship Id="rId4" Type="http://schemas.openxmlformats.org/officeDocument/2006/relationships/image" Target="../media/image12.sv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image" Target="../media/image23.jpg"/><Relationship Id="rId4" Type="http://schemas.openxmlformats.org/officeDocument/2006/relationships/image" Target="../media/image12.sv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24.png"/><Relationship Id="rId4" Type="http://schemas.openxmlformats.org/officeDocument/2006/relationships/image" Target="../media/image12.sv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25.png"/><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26.png"/><Relationship Id="rId4" Type="http://schemas.openxmlformats.org/officeDocument/2006/relationships/image" Target="../media/image12.sv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9.xml"/><Relationship Id="rId5" Type="http://schemas.openxmlformats.org/officeDocument/2006/relationships/image" Target="../media/image27.png"/><Relationship Id="rId4" Type="http://schemas.openxmlformats.org/officeDocument/2006/relationships/image" Target="../media/image12.sv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12.sv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12.sv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hyperlink" Target="https://training.linuxfoundation.org/training/microcontroller-applications-with-risc-v-lfd115x/" TargetMode="External"/><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12.sv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9.xml"/><Relationship Id="rId5" Type="http://schemas.openxmlformats.org/officeDocument/2006/relationships/image" Target="../media/image28.jpg"/><Relationship Id="rId4" Type="http://schemas.openxmlformats.org/officeDocument/2006/relationships/image" Target="../media/image12.sv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12.sv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9.xml"/><Relationship Id="rId5" Type="http://schemas.openxmlformats.org/officeDocument/2006/relationships/image" Target="../media/image29.png"/><Relationship Id="rId4" Type="http://schemas.openxmlformats.org/officeDocument/2006/relationships/image" Target="../media/image12.sv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12.sv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9.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13.png"/><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16.pn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17.jp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18.png"/><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19.png"/><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FD60E4A7-6A61-639C-714C-B2DE9C80358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7" name="Рисунок 6">
            <a:extLst>
              <a:ext uri="{FF2B5EF4-FFF2-40B4-BE49-F238E27FC236}">
                <a16:creationId xmlns:a16="http://schemas.microsoft.com/office/drawing/2014/main" id="{1C0BDDC8-5D5A-2114-B44F-ED00B44321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8263" y="682555"/>
            <a:ext cx="4983686" cy="5492889"/>
          </a:xfrm>
          <a:prstGeom prst="rect">
            <a:avLst/>
          </a:prstGeom>
        </p:spPr>
      </p:pic>
      <p:pic>
        <p:nvPicPr>
          <p:cNvPr id="11" name="Рисунок 10">
            <a:extLst>
              <a:ext uri="{FF2B5EF4-FFF2-40B4-BE49-F238E27FC236}">
                <a16:creationId xmlns:a16="http://schemas.microsoft.com/office/drawing/2014/main" id="{D2AEA95F-8031-A2A5-B069-224312B3C8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100" y="642119"/>
            <a:ext cx="4127500" cy="330200"/>
          </a:xfrm>
          <a:prstGeom prst="rect">
            <a:avLst/>
          </a:prstGeom>
        </p:spPr>
      </p:pic>
      <p:sp>
        <p:nvSpPr>
          <p:cNvPr id="12" name="TextBox 10">
            <a:extLst>
              <a:ext uri="{FF2B5EF4-FFF2-40B4-BE49-F238E27FC236}">
                <a16:creationId xmlns:a16="http://schemas.microsoft.com/office/drawing/2014/main" id="{36F48DD4-169D-90D3-07AC-9A27FEE2A9A4}"/>
              </a:ext>
            </a:extLst>
          </p:cNvPr>
          <p:cNvSpPr txBox="1">
            <a:spLocks noChangeArrowheads="1"/>
          </p:cNvSpPr>
          <p:nvPr/>
        </p:nvSpPr>
        <p:spPr bwMode="auto">
          <a:xfrm>
            <a:off x="542011" y="2598067"/>
            <a:ext cx="56562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algn="ctr">
              <a:defRPr sz="3600" b="1">
                <a:solidFill>
                  <a:schemeClr val="bg1"/>
                </a:solidFill>
                <a:latin typeface="Nunito Sans" pitchFamily="2" charset="77"/>
                <a:ea typeface="Verdana" panose="020B0604030504040204" pitchFamily="34" charset="0"/>
              </a:defRPr>
            </a:lvl1pPr>
            <a:lvl2pPr marL="742950" indent="-285750">
              <a:defRPr sz="3600">
                <a:latin typeface="Lato Light"/>
              </a:defRPr>
            </a:lvl2pPr>
            <a:lvl3pPr marL="1143000" indent="-228600">
              <a:defRPr sz="3600">
                <a:latin typeface="Lato Light"/>
              </a:defRPr>
            </a:lvl3pPr>
            <a:lvl4pPr marL="1600200" indent="-228600">
              <a:defRPr sz="3600">
                <a:latin typeface="Lato Light"/>
              </a:defRPr>
            </a:lvl4pPr>
            <a:lvl5pPr marL="2057400" indent="-228600">
              <a:defRPr sz="3600">
                <a:latin typeface="Lato Light"/>
              </a:defRPr>
            </a:lvl5pPr>
            <a:lvl6pPr marL="2514600" indent="-228600" defTabSz="1827213" fontAlgn="base">
              <a:spcBef>
                <a:spcPct val="0"/>
              </a:spcBef>
              <a:spcAft>
                <a:spcPct val="0"/>
              </a:spcAft>
              <a:defRPr sz="3600">
                <a:latin typeface="Lato Light"/>
              </a:defRPr>
            </a:lvl6pPr>
            <a:lvl7pPr marL="2971800" indent="-228600" defTabSz="1827213" fontAlgn="base">
              <a:spcBef>
                <a:spcPct val="0"/>
              </a:spcBef>
              <a:spcAft>
                <a:spcPct val="0"/>
              </a:spcAft>
              <a:defRPr sz="3600">
                <a:latin typeface="Lato Light"/>
              </a:defRPr>
            </a:lvl7pPr>
            <a:lvl8pPr marL="3429000" indent="-228600" defTabSz="1827213" fontAlgn="base">
              <a:spcBef>
                <a:spcPct val="0"/>
              </a:spcBef>
              <a:spcAft>
                <a:spcPct val="0"/>
              </a:spcAft>
              <a:defRPr sz="3600">
                <a:latin typeface="Lato Light"/>
              </a:defRPr>
            </a:lvl8pPr>
            <a:lvl9pPr marL="3886200" indent="-228600" defTabSz="1827213" fontAlgn="base">
              <a:spcBef>
                <a:spcPct val="0"/>
              </a:spcBef>
              <a:spcAft>
                <a:spcPct val="0"/>
              </a:spcAft>
              <a:defRPr sz="3600">
                <a:latin typeface="Lato Light"/>
              </a:defRPr>
            </a:lvl9pPr>
          </a:lstStyle>
          <a:p>
            <a:pPr algn="l"/>
            <a:r>
              <a:rPr lang="ru-RU" dirty="0"/>
              <a:t>Платформа </a:t>
            </a:r>
            <a:r>
              <a:rPr lang="en-US" dirty="0"/>
              <a:t>RISC-V</a:t>
            </a:r>
          </a:p>
        </p:txBody>
      </p:sp>
      <p:sp>
        <p:nvSpPr>
          <p:cNvPr id="13" name="TextBox 10">
            <a:extLst>
              <a:ext uri="{FF2B5EF4-FFF2-40B4-BE49-F238E27FC236}">
                <a16:creationId xmlns:a16="http://schemas.microsoft.com/office/drawing/2014/main" id="{9F09B182-6600-B82D-B795-E249332FFBBD}"/>
              </a:ext>
            </a:extLst>
          </p:cNvPr>
          <p:cNvSpPr txBox="1">
            <a:spLocks noChangeArrowheads="1"/>
          </p:cNvSpPr>
          <p:nvPr/>
        </p:nvSpPr>
        <p:spPr bwMode="auto">
          <a:xfrm>
            <a:off x="542011" y="5713907"/>
            <a:ext cx="87186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ru-RU" sz="1600" u="none" strike="noStrike" kern="1200" cap="none" spc="0" normalizeH="0" baseline="0" noProof="0" dirty="0">
                <a:ln>
                  <a:noFill/>
                </a:ln>
                <a:solidFill>
                  <a:srgbClr val="FFFFFF"/>
                </a:solidFill>
                <a:effectLst/>
                <a:uLnTx/>
                <a:uFillTx/>
                <a:latin typeface="Nunito Sans" pitchFamily="2" charset="77"/>
                <a:ea typeface="Montserrat" charset="0"/>
                <a:cs typeface="Montserrat" charset="0"/>
              </a:rPr>
              <a:t>2023</a:t>
            </a:r>
            <a:endParaRPr kumimoji="0" lang="ru-RU" sz="2399" u="none" strike="noStrike" kern="1200" cap="none" spc="0" normalizeH="0" baseline="0" noProof="0" dirty="0">
              <a:ln>
                <a:noFill/>
              </a:ln>
              <a:solidFill>
                <a:srgbClr val="FFFFFF"/>
              </a:solidFill>
              <a:effectLst/>
              <a:uLnTx/>
              <a:uFillTx/>
              <a:latin typeface="Nunito Sans" pitchFamily="2" charset="77"/>
              <a:ea typeface="Montserrat" charset="0"/>
              <a:cs typeface="Montserrat" charset="0"/>
            </a:endParaRPr>
          </a:p>
        </p:txBody>
      </p:sp>
    </p:spTree>
    <p:extLst>
      <p:ext uri="{BB962C8B-B14F-4D97-AF65-F5344CB8AC3E}">
        <p14:creationId xmlns:p14="http://schemas.microsoft.com/office/powerpoint/2010/main" val="2660974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10</a:t>
            </a:fld>
            <a:endParaRPr lang="ru-RU" sz="1000" dirty="0">
              <a:latin typeface="Nunito Sans" pitchFamily="2" charset="77"/>
            </a:endParaRP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5987537"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lvl="0">
              <a:defRPr/>
            </a:pPr>
            <a:r>
              <a:rPr lang="ru-RU" dirty="0"/>
              <a:t>Асинхронная последовательная связь (</a:t>
            </a:r>
            <a:r>
              <a:rPr lang="en-US" dirty="0"/>
              <a:t>UART)</a:t>
            </a:r>
            <a:endParaRPr lang="en-US" dirty="0">
              <a:highlight>
                <a:srgbClr val="FFFF00"/>
              </a:highlight>
            </a:endParaRPr>
          </a:p>
        </p:txBody>
      </p:sp>
      <p:pic>
        <p:nvPicPr>
          <p:cNvPr id="22" name="image2.png" descr="A timing diagram of an asynchronous 8-bit serial transmission">
            <a:extLst>
              <a:ext uri="{FF2B5EF4-FFF2-40B4-BE49-F238E27FC236}">
                <a16:creationId xmlns:a16="http://schemas.microsoft.com/office/drawing/2014/main" id="{0F3F668C-DE5F-4130-8FFE-D7E831D2498E}"/>
              </a:ext>
            </a:extLst>
          </p:cNvPr>
          <p:cNvPicPr/>
          <p:nvPr/>
        </p:nvPicPr>
        <p:blipFill>
          <a:blip r:embed="rId5"/>
          <a:srcRect/>
          <a:stretch>
            <a:fillRect/>
          </a:stretch>
        </p:blipFill>
        <p:spPr>
          <a:xfrm>
            <a:off x="2865120" y="4656505"/>
            <a:ext cx="6270599" cy="1725245"/>
          </a:xfrm>
          <a:prstGeom prst="rect">
            <a:avLst/>
          </a:prstGeom>
          <a:ln/>
        </p:spPr>
      </p:pic>
      <p:sp>
        <p:nvSpPr>
          <p:cNvPr id="23" name="TextBox 22">
            <a:extLst>
              <a:ext uri="{FF2B5EF4-FFF2-40B4-BE49-F238E27FC236}">
                <a16:creationId xmlns:a16="http://schemas.microsoft.com/office/drawing/2014/main" id="{12330038-066D-439F-A62F-07BC07A65535}"/>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pPr>
            <a:r>
              <a:rPr lang="ru-RU" sz="1200" b="1" dirty="0">
                <a:latin typeface="Nunito Sans" pitchFamily="2" charset="77"/>
                <a:ea typeface="Verdana" panose="020B0604030504040204" pitchFamily="34" charset="0"/>
                <a:cs typeface="Verdana" panose="020B0604030504040204" pitchFamily="34" charset="0"/>
              </a:rPr>
              <a:t>Протокол</a:t>
            </a:r>
            <a:endParaRPr lang="en-US" sz="1200" b="1" dirty="0">
              <a:solidFill>
                <a:schemeClr val="tx1"/>
              </a:solidFill>
              <a:latin typeface="Nunito Sans" pitchFamily="2" charset="77"/>
              <a:ea typeface="Verdana" panose="020B0604030504040204" pitchFamily="34" charset="0"/>
              <a:cs typeface="Verdana" panose="020B0604030504040204" pitchFamily="34" charset="0"/>
            </a:endParaRPr>
          </a:p>
        </p:txBody>
      </p:sp>
      <p:graphicFrame>
        <p:nvGraphicFramePr>
          <p:cNvPr id="24" name="Таблица 23">
            <a:extLst>
              <a:ext uri="{FF2B5EF4-FFF2-40B4-BE49-F238E27FC236}">
                <a16:creationId xmlns:a16="http://schemas.microsoft.com/office/drawing/2014/main" id="{A0997D79-8122-4CE4-AF21-4DD689F1826A}"/>
              </a:ext>
            </a:extLst>
          </p:cNvPr>
          <p:cNvGraphicFramePr>
            <a:graphicFrameLocks noGrp="1"/>
          </p:cNvGraphicFramePr>
          <p:nvPr>
            <p:extLst>
              <p:ext uri="{D42A27DB-BD31-4B8C-83A1-F6EECF244321}">
                <p14:modId xmlns:p14="http://schemas.microsoft.com/office/powerpoint/2010/main" val="2231748601"/>
              </p:ext>
            </p:extLst>
          </p:nvPr>
        </p:nvGraphicFramePr>
        <p:xfrm>
          <a:off x="537070" y="1523463"/>
          <a:ext cx="11398897" cy="3543300"/>
        </p:xfrm>
        <a:graphic>
          <a:graphicData uri="http://schemas.openxmlformats.org/drawingml/2006/table">
            <a:tbl>
              <a:tblPr firstRow="1" bandRow="1">
                <a:tableStyleId>{5C22544A-7EE6-4342-B048-85BDC9FD1C3A}</a:tableStyleId>
              </a:tblPr>
              <a:tblGrid>
                <a:gridCol w="11398897">
                  <a:extLst>
                    <a:ext uri="{9D8B030D-6E8A-4147-A177-3AD203B41FA5}">
                      <a16:colId xmlns:a16="http://schemas.microsoft.com/office/drawing/2014/main" val="4196276911"/>
                    </a:ext>
                  </a:extLst>
                </a:gridCol>
              </a:tblGrid>
              <a:tr h="195002">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highlight>
                          <a:srgbClr val="FFFF00"/>
                        </a:highlight>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2632521">
                <a:tc>
                  <a:txBody>
                    <a:bodyPr/>
                    <a:lstStyle/>
                    <a:p>
                      <a:pPr marL="228600" lvl="0" indent="-228600">
                        <a:lnSpc>
                          <a:spcPct val="150000"/>
                        </a:lnSpc>
                        <a:spcAft>
                          <a:spcPts val="0"/>
                        </a:spcAft>
                        <a:buFont typeface="+mj-lt"/>
                        <a:buAutoNum type="arabicPeriod"/>
                      </a:pPr>
                      <a:r>
                        <a:rPr lang="ru-RU" sz="1200" kern="0" dirty="0">
                          <a:latin typeface="Nunito Sans" panose="020B0604020202020204" charset="-52"/>
                          <a:ea typeface="Calibri" panose="020F0502020204030204" pitchFamily="34" charset="0"/>
                          <a:cs typeface="Calibri" panose="020F0502020204030204" pitchFamily="34" charset="0"/>
                        </a:rPr>
                        <a:t>Связь осуществляется в одну сторону по линии передачи данных, поэтому есть передатчик и приемник.</a:t>
                      </a:r>
                    </a:p>
                    <a:p>
                      <a:pPr marL="228600" lvl="0" indent="-228600">
                        <a:lnSpc>
                          <a:spcPct val="150000"/>
                        </a:lnSpc>
                        <a:spcAft>
                          <a:spcPts val="0"/>
                        </a:spcAft>
                        <a:buFont typeface="+mj-lt"/>
                        <a:buAutoNum type="arabicPeriod"/>
                      </a:pPr>
                      <a:r>
                        <a:rPr lang="ru-RU" sz="1200" kern="0" dirty="0">
                          <a:latin typeface="Nunito Sans" panose="020B0604020202020204" charset="-52"/>
                          <a:ea typeface="Calibri" panose="020F0502020204030204" pitchFamily="34" charset="0"/>
                          <a:cs typeface="Calibri" panose="020F0502020204030204" pitchFamily="34" charset="0"/>
                        </a:rPr>
                        <a:t>Линия данных начинается в состоянии ожидания, которое равно 1, или высокому уровню.</a:t>
                      </a:r>
                    </a:p>
                    <a:p>
                      <a:pPr marL="228600" lvl="0" indent="-228600">
                        <a:lnSpc>
                          <a:spcPct val="150000"/>
                        </a:lnSpc>
                        <a:spcAft>
                          <a:spcPts val="0"/>
                        </a:spcAft>
                        <a:buFont typeface="+mj-lt"/>
                        <a:buAutoNum type="arabicPeriod"/>
                      </a:pPr>
                      <a:r>
                        <a:rPr lang="ru-RU" sz="1200" kern="0" dirty="0">
                          <a:latin typeface="Nunito Sans" panose="020B0604020202020204" charset="-52"/>
                          <a:ea typeface="Calibri" panose="020F0502020204030204" pitchFamily="34" charset="0"/>
                          <a:cs typeface="Calibri" panose="020F0502020204030204" pitchFamily="34" charset="0"/>
                        </a:rPr>
                        <a:t>Когда передатчик хочет начать передачу, он подает на линию данных низкий уровень в течение определенного времени. Этот 0 известен как стартовый бит.</a:t>
                      </a:r>
                    </a:p>
                    <a:p>
                      <a:pPr marL="228600" lvl="0" indent="-228600">
                        <a:lnSpc>
                          <a:spcPct val="150000"/>
                        </a:lnSpc>
                        <a:spcAft>
                          <a:spcPts val="0"/>
                        </a:spcAft>
                        <a:buFont typeface="+mj-lt"/>
                        <a:buAutoNum type="arabicPeriod"/>
                      </a:pPr>
                      <a:r>
                        <a:rPr lang="ru-RU" sz="1200" kern="0" dirty="0">
                          <a:latin typeface="Nunito Sans" panose="020B0604020202020204" charset="-52"/>
                          <a:ea typeface="Calibri" panose="020F0502020204030204" pitchFamily="34" charset="0"/>
                          <a:cs typeface="Calibri" panose="020F0502020204030204" pitchFamily="34" charset="0"/>
                        </a:rPr>
                        <a:t>Эта длительность известна как время 1 бита, которое является обратной величиной согласованной частоты для сдвига битов. Эта частота соответствует скорости передачи данных. В данном типе связи эта скорость передачи данных также известна как скорость в бодах. Двумя очень распространенными скоростями передачи данных являются 9600 бит в секунду и 115 200 бит в секунду, для которых требуется тактовый сигнал передатчика 9,6 кГц и 115,2 кГц соответственно.</a:t>
                      </a:r>
                    </a:p>
                    <a:p>
                      <a:pPr marL="228600" lvl="0" indent="-228600">
                        <a:lnSpc>
                          <a:spcPct val="150000"/>
                        </a:lnSpc>
                        <a:spcAft>
                          <a:spcPts val="0"/>
                        </a:spcAft>
                        <a:buFont typeface="+mj-lt"/>
                        <a:buAutoNum type="arabicPeriod"/>
                      </a:pPr>
                      <a:r>
                        <a:rPr lang="ru-RU" sz="1200" kern="0" dirty="0">
                          <a:latin typeface="Nunito Sans" panose="020B0604020202020204" charset="-52"/>
                          <a:ea typeface="Calibri" panose="020F0502020204030204" pitchFamily="34" charset="0"/>
                          <a:cs typeface="Calibri" panose="020F0502020204030204" pitchFamily="34" charset="0"/>
                        </a:rPr>
                        <a:t>Далее 8 битов данных по очереди передаются по линии, каждый из которых занимает 1 бит. Обычно наименее значимый бит (LSB) идет первым.</a:t>
                      </a:r>
                    </a:p>
                    <a:p>
                      <a:pPr marL="228600" lvl="0" indent="-228600">
                        <a:lnSpc>
                          <a:spcPct val="150000"/>
                        </a:lnSpc>
                        <a:spcAft>
                          <a:spcPts val="0"/>
                        </a:spcAft>
                        <a:buFont typeface="+mj-lt"/>
                        <a:buAutoNum type="arabicPeriod"/>
                      </a:pPr>
                      <a:r>
                        <a:rPr lang="ru-RU" sz="1200" kern="0" dirty="0">
                          <a:latin typeface="Nunito Sans" panose="020B0604020202020204" charset="-52"/>
                          <a:ea typeface="Calibri" panose="020F0502020204030204" pitchFamily="34" charset="0"/>
                          <a:cs typeface="Calibri" panose="020F0502020204030204" pitchFamily="34" charset="0"/>
                        </a:rPr>
                        <a:t>После передачи всех 8 битов данных передатчик подает высокий уровень на линию данных в течение 1 бита. Это называется стоп-битом.</a:t>
                      </a:r>
                    </a:p>
                    <a:p>
                      <a:pPr marL="0" lvl="0" indent="0">
                        <a:lnSpc>
                          <a:spcPct val="150000"/>
                        </a:lnSpc>
                        <a:spcAft>
                          <a:spcPts val="800"/>
                        </a:spcAft>
                        <a:buFont typeface="Symbol" panose="05050102010706020507" pitchFamily="18" charset="2"/>
                        <a:buNone/>
                      </a:pPr>
                      <a:endParaRPr lang="ru-RU" sz="1200" kern="0" dirty="0">
                        <a:highlight>
                          <a:srgbClr val="FFFF00"/>
                        </a:highlight>
                        <a:latin typeface="Nunito Sans" panose="020B0604020202020204" charset="-52"/>
                        <a:ea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r h="208821">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lang="ru-RU" sz="900" b="0" i="0" dirty="0">
                        <a:highlight>
                          <a:srgbClr val="FFFF00"/>
                        </a:highlight>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4455585"/>
                  </a:ext>
                </a:extLst>
              </a:tr>
            </a:tbl>
          </a:graphicData>
        </a:graphic>
      </p:graphicFrame>
    </p:spTree>
    <p:extLst>
      <p:ext uri="{BB962C8B-B14F-4D97-AF65-F5344CB8AC3E}">
        <p14:creationId xmlns:p14="http://schemas.microsoft.com/office/powerpoint/2010/main" val="912520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11</a:t>
            </a:fld>
            <a:endParaRPr lang="ru-RU" sz="1000" dirty="0">
              <a:latin typeface="Nunito Sans" pitchFamily="2" charset="77"/>
            </a:endParaRP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5412059"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lvl="0">
              <a:defRPr/>
            </a:pPr>
            <a:r>
              <a:rPr lang="ru-RU" dirty="0"/>
              <a:t>Интерфейс межсетевого взаимодействия</a:t>
            </a:r>
            <a:endParaRPr lang="ru-RU" dirty="0">
              <a:highlight>
                <a:srgbClr val="FFFF00"/>
              </a:highlight>
            </a:endParaRPr>
          </a:p>
        </p:txBody>
      </p:sp>
      <p:pic>
        <p:nvPicPr>
          <p:cNvPr id="20" name="image9.png" descr="An I2C network with two controllers and two peripherals">
            <a:extLst>
              <a:ext uri="{FF2B5EF4-FFF2-40B4-BE49-F238E27FC236}">
                <a16:creationId xmlns:a16="http://schemas.microsoft.com/office/drawing/2014/main" id="{6661183F-6943-495E-9F55-87D4305E4449}"/>
              </a:ext>
            </a:extLst>
          </p:cNvPr>
          <p:cNvPicPr/>
          <p:nvPr/>
        </p:nvPicPr>
        <p:blipFill>
          <a:blip r:embed="rId5"/>
          <a:srcRect/>
          <a:stretch>
            <a:fillRect/>
          </a:stretch>
        </p:blipFill>
        <p:spPr>
          <a:xfrm>
            <a:off x="5851525" y="1639780"/>
            <a:ext cx="5715000" cy="3398520"/>
          </a:xfrm>
          <a:prstGeom prst="rect">
            <a:avLst/>
          </a:prstGeom>
          <a:ln/>
        </p:spPr>
      </p:pic>
      <p:sp>
        <p:nvSpPr>
          <p:cNvPr id="21" name="TextBox 20">
            <a:extLst>
              <a:ext uri="{FF2B5EF4-FFF2-40B4-BE49-F238E27FC236}">
                <a16:creationId xmlns:a16="http://schemas.microsoft.com/office/drawing/2014/main" id="{660DE12D-9B36-4544-B87A-1B595E175247}"/>
              </a:ext>
            </a:extLst>
          </p:cNvPr>
          <p:cNvSpPr txBox="1"/>
          <p:nvPr/>
        </p:nvSpPr>
        <p:spPr>
          <a:xfrm>
            <a:off x="991722" y="1230478"/>
            <a:ext cx="5131242" cy="184666"/>
          </a:xfrm>
          <a:prstGeom prst="rect">
            <a:avLst/>
          </a:prstGeom>
          <a:noFill/>
        </p:spPr>
        <p:txBody>
          <a:bodyPr wrap="square" lIns="0" tIns="0" rIns="0" bIns="0">
            <a:spAutoFit/>
          </a:bodyPr>
          <a:lstStyle/>
          <a:p>
            <a:pPr defTabSz="1828434">
              <a:spcBef>
                <a:spcPts val="1200"/>
              </a:spcBef>
              <a:buSzPct val="100000"/>
            </a:pPr>
            <a:r>
              <a:rPr lang="ru-RU" sz="1200" b="1" dirty="0">
                <a:latin typeface="Nunito Sans" pitchFamily="2" charset="77"/>
                <a:ea typeface="Verdana" panose="020B0604030504040204" pitchFamily="34" charset="0"/>
                <a:cs typeface="Verdana" panose="020B0604030504040204" pitchFamily="34" charset="0"/>
              </a:rPr>
              <a:t>Сеть </a:t>
            </a:r>
            <a:r>
              <a:rPr lang="en-US" sz="1200" b="1" dirty="0">
                <a:latin typeface="Nunito Sans" pitchFamily="2" charset="77"/>
                <a:ea typeface="Verdana" panose="020B0604030504040204" pitchFamily="34" charset="0"/>
                <a:cs typeface="Verdana" panose="020B0604030504040204" pitchFamily="34" charset="0"/>
              </a:rPr>
              <a:t>I2C </a:t>
            </a:r>
            <a:endParaRPr lang="en-US" sz="1200" b="1" dirty="0">
              <a:solidFill>
                <a:schemeClr val="tx1"/>
              </a:solidFill>
              <a:latin typeface="Nunito Sans" pitchFamily="2" charset="77"/>
              <a:ea typeface="Verdana" panose="020B0604030504040204" pitchFamily="34" charset="0"/>
              <a:cs typeface="Verdana" panose="020B0604030504040204" pitchFamily="34" charset="0"/>
            </a:endParaRPr>
          </a:p>
        </p:txBody>
      </p:sp>
      <p:graphicFrame>
        <p:nvGraphicFramePr>
          <p:cNvPr id="22" name="Таблица 21">
            <a:extLst>
              <a:ext uri="{FF2B5EF4-FFF2-40B4-BE49-F238E27FC236}">
                <a16:creationId xmlns:a16="http://schemas.microsoft.com/office/drawing/2014/main" id="{A6BBB846-EC2E-4CED-8FB8-4FE79737B5D6}"/>
              </a:ext>
            </a:extLst>
          </p:cNvPr>
          <p:cNvGraphicFramePr>
            <a:graphicFrameLocks noGrp="1"/>
          </p:cNvGraphicFramePr>
          <p:nvPr>
            <p:extLst>
              <p:ext uri="{D42A27DB-BD31-4B8C-83A1-F6EECF244321}">
                <p14:modId xmlns:p14="http://schemas.microsoft.com/office/powerpoint/2010/main" val="1150073004"/>
              </p:ext>
            </p:extLst>
          </p:nvPr>
        </p:nvGraphicFramePr>
        <p:xfrm>
          <a:off x="515113" y="1789740"/>
          <a:ext cx="4862512" cy="1364940"/>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97057">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highlight>
                          <a:srgbClr val="FFFF00"/>
                        </a:highlight>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pPr marL="0" lvl="0" indent="0">
                        <a:lnSpc>
                          <a:spcPct val="150000"/>
                        </a:lnSpc>
                        <a:spcAft>
                          <a:spcPts val="0"/>
                        </a:spcAft>
                        <a:buFont typeface="Symbol" panose="05050102010706020507" pitchFamily="18" charset="2"/>
                        <a:buNone/>
                      </a:pPr>
                      <a:r>
                        <a:rPr lang="ru-RU" sz="1200" kern="0" dirty="0">
                          <a:latin typeface="Nunito Sans" panose="020B0604020202020204" charset="-52"/>
                          <a:ea typeface="Calibri" panose="020F0502020204030204" pitchFamily="34" charset="0"/>
                          <a:cs typeface="Calibri" panose="020F0502020204030204" pitchFamily="34" charset="0"/>
                        </a:rPr>
                        <a:t>Адрес каждого устройства может быть жестко задан, может конфигурироваться </a:t>
                      </a:r>
                      <a:r>
                        <a:rPr lang="ru-RU" sz="1200" kern="0" dirty="0" err="1">
                          <a:latin typeface="Nunito Sans" panose="020B0604020202020204" charset="-52"/>
                          <a:ea typeface="Calibri" panose="020F0502020204030204" pitchFamily="34" charset="0"/>
                          <a:cs typeface="Calibri" panose="020F0502020204030204" pitchFamily="34" charset="0"/>
                        </a:rPr>
                        <a:t>аппаратно</a:t>
                      </a:r>
                      <a:r>
                        <a:rPr lang="ru-RU" sz="1200" kern="0" dirty="0">
                          <a:latin typeface="Nunito Sans" panose="020B0604020202020204" charset="-52"/>
                          <a:ea typeface="Calibri" panose="020F0502020204030204" pitchFamily="34" charset="0"/>
                          <a:cs typeface="Calibri" panose="020F0502020204030204" pitchFamily="34" charset="0"/>
                        </a:rPr>
                        <a:t> (с помощью перемычек или переключателей), или может конфигурироваться </a:t>
                      </a:r>
                      <a:r>
                        <a:rPr lang="ru-RU" sz="1200" kern="0" dirty="0" err="1">
                          <a:latin typeface="Nunito Sans" panose="020B0604020202020204" charset="-52"/>
                          <a:ea typeface="Calibri" panose="020F0502020204030204" pitchFamily="34" charset="0"/>
                          <a:cs typeface="Calibri" panose="020F0502020204030204" pitchFamily="34" charset="0"/>
                        </a:rPr>
                        <a:t>программно</a:t>
                      </a:r>
                      <a:r>
                        <a:rPr lang="ru-RU" sz="1200" kern="0" dirty="0">
                          <a:latin typeface="Nunito Sans" panose="020B0604020202020204" charset="-52"/>
                          <a:ea typeface="Calibri" panose="020F0502020204030204" pitchFamily="34" charset="0"/>
                          <a:cs typeface="Calibri" panose="020F0502020204030204" pitchFamily="34" charset="0"/>
                        </a:rPr>
                        <a:t>.</a:t>
                      </a:r>
                      <a:endParaRPr lang="ru-RU" sz="1200" kern="0" dirty="0">
                        <a:highlight>
                          <a:srgbClr val="FFFF00"/>
                        </a:highlight>
                        <a:latin typeface="Nunito Sans" panose="020B0604020202020204" charset="-52"/>
                        <a:ea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r h="24480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lang="ru-RU" sz="900" b="0" i="0" dirty="0">
                        <a:highlight>
                          <a:srgbClr val="FFFF00"/>
                        </a:highlight>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4455585"/>
                  </a:ext>
                </a:extLst>
              </a:tr>
            </a:tbl>
          </a:graphicData>
        </a:graphic>
      </p:graphicFrame>
    </p:spTree>
    <p:extLst>
      <p:ext uri="{BB962C8B-B14F-4D97-AF65-F5344CB8AC3E}">
        <p14:creationId xmlns:p14="http://schemas.microsoft.com/office/powerpoint/2010/main" val="1500925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12</a:t>
            </a:fld>
            <a:endParaRPr lang="ru-RU" sz="1000" dirty="0">
              <a:latin typeface="Nunito Sans" pitchFamily="2" charset="77"/>
            </a:endParaRP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6838732"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lvl="0">
              <a:defRPr/>
            </a:pPr>
            <a:r>
              <a:rPr lang="ru-RU" dirty="0"/>
              <a:t>Последовательная связь в микроконтроллере FE310</a:t>
            </a:r>
            <a:endParaRPr lang="en-US" dirty="0">
              <a:highlight>
                <a:srgbClr val="FFFF00"/>
              </a:highlight>
            </a:endParaRPr>
          </a:p>
        </p:txBody>
      </p:sp>
      <p:graphicFrame>
        <p:nvGraphicFramePr>
          <p:cNvPr id="22" name="Таблица 21">
            <a:extLst>
              <a:ext uri="{FF2B5EF4-FFF2-40B4-BE49-F238E27FC236}">
                <a16:creationId xmlns:a16="http://schemas.microsoft.com/office/drawing/2014/main" id="{37613D2E-DD37-46D3-8EE7-5C043965C6F5}"/>
              </a:ext>
            </a:extLst>
          </p:cNvPr>
          <p:cNvGraphicFramePr>
            <a:graphicFrameLocks noGrp="1"/>
          </p:cNvGraphicFramePr>
          <p:nvPr>
            <p:extLst>
              <p:ext uri="{D42A27DB-BD31-4B8C-83A1-F6EECF244321}">
                <p14:modId xmlns:p14="http://schemas.microsoft.com/office/powerpoint/2010/main" val="2053979719"/>
              </p:ext>
            </p:extLst>
          </p:nvPr>
        </p:nvGraphicFramePr>
        <p:xfrm>
          <a:off x="537071" y="1983275"/>
          <a:ext cx="5607851" cy="2533650"/>
        </p:xfrm>
        <a:graphic>
          <a:graphicData uri="http://schemas.openxmlformats.org/drawingml/2006/table">
            <a:tbl>
              <a:tblPr firstRow="1" bandRow="1">
                <a:tableStyleId>{5C22544A-7EE6-4342-B048-85BDC9FD1C3A}</a:tableStyleId>
              </a:tblPr>
              <a:tblGrid>
                <a:gridCol w="5607851">
                  <a:extLst>
                    <a:ext uri="{9D8B030D-6E8A-4147-A177-3AD203B41FA5}">
                      <a16:colId xmlns:a16="http://schemas.microsoft.com/office/drawing/2014/main" val="4196276911"/>
                    </a:ext>
                  </a:extLst>
                </a:gridCol>
              </a:tblGrid>
              <a:tr h="197057">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1200" b="0" i="0" kern="1200" dirty="0">
                        <a:solidFill>
                          <a:schemeClr val="bg1"/>
                        </a:solidFill>
                        <a:highlight>
                          <a:srgbClr val="FFFF00"/>
                        </a:highlight>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pPr marL="0" lvl="0" indent="0">
                        <a:lnSpc>
                          <a:spcPct val="150000"/>
                        </a:lnSpc>
                        <a:spcAft>
                          <a:spcPts val="0"/>
                        </a:spcAft>
                        <a:buFont typeface="Symbol" panose="05050102010706020507" pitchFamily="18" charset="2"/>
                        <a:buNone/>
                      </a:pPr>
                      <a:r>
                        <a:rPr lang="ru-RU" sz="1400" kern="0" dirty="0">
                          <a:latin typeface="Nunito Sans" panose="020B0604020202020204" charset="-52"/>
                          <a:ea typeface="Calibri" panose="020F0502020204030204" pitchFamily="34" charset="0"/>
                          <a:cs typeface="Calibri" panose="020F0502020204030204" pitchFamily="34" charset="0"/>
                        </a:rPr>
                        <a:t>Базовый адрес устройства I2C в микроконтроллере FE310 </a:t>
                      </a:r>
                    </a:p>
                    <a:p>
                      <a:pPr marL="0" lvl="0" indent="0">
                        <a:lnSpc>
                          <a:spcPct val="150000"/>
                        </a:lnSpc>
                        <a:spcAft>
                          <a:spcPts val="0"/>
                        </a:spcAft>
                        <a:buFont typeface="Symbol" panose="05050102010706020507" pitchFamily="18" charset="2"/>
                        <a:buNone/>
                      </a:pPr>
                      <a:endParaRPr lang="ru-RU" sz="1400" kern="0" dirty="0">
                        <a:latin typeface="Nunito Sans" panose="020B0604020202020204" charset="-52"/>
                        <a:ea typeface="Calibri" panose="020F0502020204030204" pitchFamily="34" charset="0"/>
                        <a:cs typeface="Calibri" panose="020F0502020204030204" pitchFamily="34" charset="0"/>
                      </a:endParaRPr>
                    </a:p>
                    <a:p>
                      <a:pPr marL="0" lvl="0" indent="0">
                        <a:lnSpc>
                          <a:spcPct val="150000"/>
                        </a:lnSpc>
                        <a:spcAft>
                          <a:spcPts val="0"/>
                        </a:spcAft>
                        <a:buFont typeface="Symbol" panose="05050102010706020507" pitchFamily="18" charset="2"/>
                        <a:buNone/>
                      </a:pPr>
                      <a:endParaRPr lang="ru-RU" sz="1400" kern="0" dirty="0">
                        <a:latin typeface="Nunito Sans" panose="020B0604020202020204" charset="-52"/>
                        <a:ea typeface="Calibri" panose="020F0502020204030204" pitchFamily="34" charset="0"/>
                        <a:cs typeface="Calibri" panose="020F0502020204030204" pitchFamily="34" charset="0"/>
                      </a:endParaRPr>
                    </a:p>
                    <a:p>
                      <a:pPr marL="0" lvl="0" indent="0">
                        <a:lnSpc>
                          <a:spcPct val="150000"/>
                        </a:lnSpc>
                        <a:spcAft>
                          <a:spcPts val="0"/>
                        </a:spcAft>
                        <a:buFont typeface="Symbol" panose="05050102010706020507" pitchFamily="18" charset="2"/>
                        <a:buNone/>
                      </a:pPr>
                      <a:r>
                        <a:rPr lang="ru-RU" sz="1400" kern="0" dirty="0">
                          <a:latin typeface="Nunito Sans" panose="020B0604020202020204" charset="-52"/>
                          <a:ea typeface="Calibri" panose="020F0502020204030204" pitchFamily="34" charset="0"/>
                          <a:cs typeface="Calibri" panose="020F0502020204030204" pitchFamily="34" charset="0"/>
                        </a:rPr>
                        <a:t>Решение проблемы заголовка:</a:t>
                      </a:r>
                    </a:p>
                    <a:p>
                      <a:pPr marL="0" lvl="0" indent="0">
                        <a:lnSpc>
                          <a:spcPct val="150000"/>
                        </a:lnSpc>
                        <a:spcAft>
                          <a:spcPts val="0"/>
                        </a:spcAft>
                        <a:buFont typeface="Symbol" panose="05050102010706020507" pitchFamily="18" charset="2"/>
                        <a:buNone/>
                      </a:pPr>
                      <a:r>
                        <a:rPr lang="ru-RU" sz="1400" kern="0" dirty="0">
                          <a:latin typeface="Nunito Sans" panose="020B0604020202020204" charset="-52"/>
                          <a:ea typeface="Calibri" panose="020F0502020204030204" pitchFamily="34" charset="0"/>
                          <a:cs typeface="Calibri" panose="020F0502020204030204" pitchFamily="34" charset="0"/>
                        </a:rPr>
                        <a:t>- Страница разработчика.</a:t>
                      </a:r>
                    </a:p>
                    <a:p>
                      <a:pPr marL="0" lvl="0" indent="0">
                        <a:lnSpc>
                          <a:spcPct val="150000"/>
                        </a:lnSpc>
                        <a:spcAft>
                          <a:spcPts val="0"/>
                        </a:spcAft>
                        <a:buFont typeface="Symbol" panose="05050102010706020507" pitchFamily="18" charset="2"/>
                        <a:buNone/>
                      </a:pPr>
                      <a:r>
                        <a:rPr lang="ru-RU" sz="1400" kern="0" dirty="0">
                          <a:latin typeface="Nunito Sans" panose="020B0604020202020204" charset="-52"/>
                          <a:ea typeface="Calibri" panose="020F0502020204030204" pitchFamily="34" charset="0"/>
                          <a:cs typeface="Calibri" panose="020F0502020204030204" pitchFamily="34" charset="0"/>
                        </a:rPr>
                        <a:t>- Использование </a:t>
                      </a:r>
                      <a:r>
                        <a:rPr lang="en-US" sz="1400" b="0" i="0" kern="1200" dirty="0">
                          <a:solidFill>
                            <a:schemeClr val="tx1"/>
                          </a:solidFill>
                          <a:effectLst/>
                          <a:latin typeface="Nunito Sans" pitchFamily="2" charset="77"/>
                          <a:ea typeface="+mn-ea"/>
                          <a:cs typeface="+mn-cs"/>
                        </a:rPr>
                        <a:t>Freedom Metal Library</a:t>
                      </a:r>
                      <a:r>
                        <a:rPr lang="ru-RU" sz="1400" b="0" i="0" kern="1200" dirty="0">
                          <a:solidFill>
                            <a:schemeClr val="tx1"/>
                          </a:solidFill>
                          <a:effectLst/>
                          <a:latin typeface="Nunito Sans" pitchFamily="2" charset="77"/>
                          <a:ea typeface="+mn-ea"/>
                          <a:cs typeface="+mn-cs"/>
                        </a:rPr>
                        <a:t>.</a:t>
                      </a:r>
                      <a:endParaRPr lang="ru-RU" sz="1400" kern="0" dirty="0">
                        <a:highlight>
                          <a:srgbClr val="FFFF00"/>
                        </a:highlight>
                        <a:latin typeface="Nunito Sans" panose="020B0604020202020204" charset="-52"/>
                        <a:ea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r h="24480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lang="ru-RU" sz="1200" b="0" i="0" dirty="0">
                        <a:highlight>
                          <a:srgbClr val="FFFF00"/>
                        </a:highlight>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4455585"/>
                  </a:ext>
                </a:extLst>
              </a:tr>
            </a:tbl>
          </a:graphicData>
        </a:graphic>
      </p:graphicFrame>
      <p:sp>
        <p:nvSpPr>
          <p:cNvPr id="23" name="TextBox 22">
            <a:extLst>
              <a:ext uri="{FF2B5EF4-FFF2-40B4-BE49-F238E27FC236}">
                <a16:creationId xmlns:a16="http://schemas.microsoft.com/office/drawing/2014/main" id="{32B75DD8-4C4B-4C79-B6F8-229EC0D828B0}"/>
              </a:ext>
            </a:extLst>
          </p:cNvPr>
          <p:cNvSpPr txBox="1"/>
          <p:nvPr/>
        </p:nvSpPr>
        <p:spPr>
          <a:xfrm>
            <a:off x="991722" y="1230478"/>
            <a:ext cx="5131242" cy="184666"/>
          </a:xfrm>
          <a:prstGeom prst="rect">
            <a:avLst/>
          </a:prstGeom>
          <a:noFill/>
        </p:spPr>
        <p:txBody>
          <a:bodyPr wrap="square" lIns="0" tIns="0" rIns="0" bIns="0">
            <a:spAutoFit/>
          </a:bodyPr>
          <a:lstStyle/>
          <a:p>
            <a:pPr defTabSz="1828434">
              <a:spcBef>
                <a:spcPts val="1200"/>
              </a:spcBef>
              <a:buSzPct val="100000"/>
            </a:pPr>
            <a:r>
              <a:rPr lang="ru-RU" sz="1200" b="1" dirty="0">
                <a:latin typeface="Nunito Sans" pitchFamily="2" charset="77"/>
                <a:ea typeface="Verdana" panose="020B0604030504040204" pitchFamily="34" charset="0"/>
                <a:cs typeface="Verdana" panose="020B0604030504040204" pitchFamily="34" charset="0"/>
              </a:rPr>
              <a:t>Сеть </a:t>
            </a:r>
            <a:r>
              <a:rPr lang="en-US" sz="1200" b="1" dirty="0">
                <a:latin typeface="Nunito Sans" pitchFamily="2" charset="77"/>
                <a:ea typeface="Verdana" panose="020B0604030504040204" pitchFamily="34" charset="0"/>
                <a:cs typeface="Verdana" panose="020B0604030504040204" pitchFamily="34" charset="0"/>
              </a:rPr>
              <a:t>I2C </a:t>
            </a:r>
            <a:endParaRPr lang="en-US" sz="1200" b="1" dirty="0">
              <a:solidFill>
                <a:schemeClr val="tx1"/>
              </a:solidFill>
              <a:latin typeface="Nunito Sans" pitchFamily="2" charset="77"/>
              <a:ea typeface="Verdana" panose="020B0604030504040204" pitchFamily="34" charset="0"/>
              <a:cs typeface="Verdana" panose="020B0604030504040204" pitchFamily="34" charset="0"/>
            </a:endParaRPr>
          </a:p>
        </p:txBody>
      </p:sp>
      <p:pic>
        <p:nvPicPr>
          <p:cNvPr id="24" name="image4.png" descr="Base address of the I2C device in the FE310 microcontroller">
            <a:extLst>
              <a:ext uri="{FF2B5EF4-FFF2-40B4-BE49-F238E27FC236}">
                <a16:creationId xmlns:a16="http://schemas.microsoft.com/office/drawing/2014/main" id="{01EFB9FA-AF50-4DC1-8BA3-C906554B9DA2}"/>
              </a:ext>
            </a:extLst>
          </p:cNvPr>
          <p:cNvPicPr/>
          <p:nvPr/>
        </p:nvPicPr>
        <p:blipFill>
          <a:blip r:embed="rId5"/>
          <a:srcRect/>
          <a:stretch>
            <a:fillRect/>
          </a:stretch>
        </p:blipFill>
        <p:spPr>
          <a:xfrm>
            <a:off x="6921500" y="2522919"/>
            <a:ext cx="4047744" cy="1275768"/>
          </a:xfrm>
          <a:prstGeom prst="rect">
            <a:avLst/>
          </a:prstGeom>
          <a:ln/>
        </p:spPr>
      </p:pic>
    </p:spTree>
    <p:extLst>
      <p:ext uri="{BB962C8B-B14F-4D97-AF65-F5344CB8AC3E}">
        <p14:creationId xmlns:p14="http://schemas.microsoft.com/office/powerpoint/2010/main" val="3067610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13</a:t>
            </a:fld>
            <a:endParaRPr lang="ru-RU" sz="1000" dirty="0">
              <a:latin typeface="Nunito Sans" pitchFamily="2" charset="77"/>
            </a:endParaRP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3018775"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lvl="0">
              <a:defRPr/>
            </a:pPr>
            <a:r>
              <a:rPr lang="ru-RU" dirty="0"/>
              <a:t>Система </a:t>
            </a:r>
            <a:r>
              <a:rPr lang="en-US" dirty="0" err="1"/>
              <a:t>Qwiic</a:t>
            </a:r>
            <a:r>
              <a:rPr lang="en-US" dirty="0"/>
              <a:t> Connect</a:t>
            </a:r>
            <a:endParaRPr lang="en-US" dirty="0">
              <a:highlight>
                <a:srgbClr val="FFFF00"/>
              </a:highlight>
            </a:endParaRPr>
          </a:p>
        </p:txBody>
      </p:sp>
      <p:graphicFrame>
        <p:nvGraphicFramePr>
          <p:cNvPr id="19" name="Таблица 18">
            <a:extLst>
              <a:ext uri="{FF2B5EF4-FFF2-40B4-BE49-F238E27FC236}">
                <a16:creationId xmlns:a16="http://schemas.microsoft.com/office/drawing/2014/main" id="{046520DE-ADBF-4696-BCD6-4B09F0FD3B10}"/>
              </a:ext>
            </a:extLst>
          </p:cNvPr>
          <p:cNvGraphicFramePr>
            <a:graphicFrameLocks noGrp="1"/>
          </p:cNvGraphicFramePr>
          <p:nvPr>
            <p:extLst>
              <p:ext uri="{D42A27DB-BD31-4B8C-83A1-F6EECF244321}">
                <p14:modId xmlns:p14="http://schemas.microsoft.com/office/powerpoint/2010/main" val="2741659150"/>
              </p:ext>
            </p:extLst>
          </p:nvPr>
        </p:nvGraphicFramePr>
        <p:xfrm>
          <a:off x="515113" y="1789740"/>
          <a:ext cx="4862512" cy="1516380"/>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97057">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1200" b="0" i="0" kern="1200" dirty="0">
                        <a:solidFill>
                          <a:schemeClr val="bg1"/>
                        </a:solidFill>
                        <a:highlight>
                          <a:srgbClr val="FFFF00"/>
                        </a:highlight>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pPr marL="0" lvl="0" indent="0">
                        <a:lnSpc>
                          <a:spcPct val="150000"/>
                        </a:lnSpc>
                        <a:spcAft>
                          <a:spcPts val="0"/>
                        </a:spcAft>
                        <a:buFont typeface="Symbol" panose="05050102010706020507" pitchFamily="18" charset="2"/>
                        <a:buNone/>
                      </a:pPr>
                      <a:r>
                        <a:rPr lang="ru-RU" sz="2000" kern="0" dirty="0">
                          <a:latin typeface="Nunito Sans" panose="020B0604020202020204" charset="-52"/>
                          <a:ea typeface="Calibri" panose="020F0502020204030204" pitchFamily="34" charset="0"/>
                          <a:cs typeface="Calibri" panose="020F0502020204030204" pitchFamily="34" charset="0"/>
                        </a:rPr>
                        <a:t>Сеть </a:t>
                      </a:r>
                      <a:r>
                        <a:rPr lang="ru-RU" sz="2000" kern="0" dirty="0" err="1">
                          <a:latin typeface="Nunito Sans" panose="020B0604020202020204" charset="-52"/>
                          <a:ea typeface="Calibri" panose="020F0502020204030204" pitchFamily="34" charset="0"/>
                          <a:cs typeface="Calibri" panose="020F0502020204030204" pitchFamily="34" charset="0"/>
                        </a:rPr>
                        <a:t>Qwiic</a:t>
                      </a:r>
                      <a:r>
                        <a:rPr lang="ru-RU" sz="2000" kern="0" dirty="0">
                          <a:latin typeface="Nunito Sans" panose="020B0604020202020204" charset="-52"/>
                          <a:ea typeface="Calibri" panose="020F0502020204030204" pitchFamily="34" charset="0"/>
                          <a:cs typeface="Calibri" panose="020F0502020204030204" pitchFamily="34" charset="0"/>
                        </a:rPr>
                        <a:t> с одним контроллером и четырьмя устройствами </a:t>
                      </a:r>
                      <a:endParaRPr lang="ru-RU" sz="2000" kern="0" dirty="0">
                        <a:highlight>
                          <a:srgbClr val="FFFF00"/>
                        </a:highlight>
                        <a:latin typeface="Nunito Sans" panose="020B0604020202020204" charset="-52"/>
                        <a:ea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r h="24480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lang="ru-RU" sz="1200" b="0" i="0" dirty="0">
                        <a:highlight>
                          <a:srgbClr val="FFFF00"/>
                        </a:highlight>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4455585"/>
                  </a:ext>
                </a:extLst>
              </a:tr>
            </a:tbl>
          </a:graphicData>
        </a:graphic>
      </p:graphicFrame>
      <p:sp>
        <p:nvSpPr>
          <p:cNvPr id="20" name="TextBox 19">
            <a:extLst>
              <a:ext uri="{FF2B5EF4-FFF2-40B4-BE49-F238E27FC236}">
                <a16:creationId xmlns:a16="http://schemas.microsoft.com/office/drawing/2014/main" id="{FB36E5B3-08D2-4954-94F5-A2B10426ADB3}"/>
              </a:ext>
            </a:extLst>
          </p:cNvPr>
          <p:cNvSpPr txBox="1"/>
          <p:nvPr/>
        </p:nvSpPr>
        <p:spPr>
          <a:xfrm>
            <a:off x="991722" y="1230478"/>
            <a:ext cx="5131242" cy="184666"/>
          </a:xfrm>
          <a:prstGeom prst="rect">
            <a:avLst/>
          </a:prstGeom>
          <a:noFill/>
        </p:spPr>
        <p:txBody>
          <a:bodyPr wrap="square" lIns="0" tIns="0" rIns="0" bIns="0">
            <a:spAutoFit/>
          </a:bodyPr>
          <a:lstStyle/>
          <a:p>
            <a:pPr defTabSz="1828434">
              <a:spcBef>
                <a:spcPts val="1200"/>
              </a:spcBef>
              <a:buSzPct val="100000"/>
            </a:pPr>
            <a:r>
              <a:rPr lang="ru-RU" sz="1200" b="1" dirty="0">
                <a:latin typeface="Nunito Sans" pitchFamily="2" charset="77"/>
                <a:ea typeface="Verdana" panose="020B0604030504040204" pitchFamily="34" charset="0"/>
                <a:cs typeface="Verdana" panose="020B0604030504040204" pitchFamily="34" charset="0"/>
              </a:rPr>
              <a:t>Сеть </a:t>
            </a:r>
            <a:r>
              <a:rPr lang="en-US" sz="1200" b="1" dirty="0">
                <a:latin typeface="Nunito Sans" pitchFamily="2" charset="77"/>
                <a:ea typeface="Verdana" panose="020B0604030504040204" pitchFamily="34" charset="0"/>
                <a:cs typeface="Verdana" panose="020B0604030504040204" pitchFamily="34" charset="0"/>
              </a:rPr>
              <a:t>I2C </a:t>
            </a:r>
            <a:endParaRPr lang="en-US" sz="1200" b="1" dirty="0">
              <a:solidFill>
                <a:schemeClr val="tx1"/>
              </a:solidFill>
              <a:latin typeface="Nunito Sans" pitchFamily="2" charset="77"/>
              <a:ea typeface="Verdana" panose="020B0604030504040204" pitchFamily="34" charset="0"/>
              <a:cs typeface="Verdana" panose="020B0604030504040204" pitchFamily="34" charset="0"/>
            </a:endParaRPr>
          </a:p>
        </p:txBody>
      </p:sp>
      <p:pic>
        <p:nvPicPr>
          <p:cNvPr id="21" name="image8.jpg" descr="A Qwiic network with one controller and four devices">
            <a:extLst>
              <a:ext uri="{FF2B5EF4-FFF2-40B4-BE49-F238E27FC236}">
                <a16:creationId xmlns:a16="http://schemas.microsoft.com/office/drawing/2014/main" id="{7A11E1EF-0D18-4CFE-89BF-1EF836C4EE1C}"/>
              </a:ext>
            </a:extLst>
          </p:cNvPr>
          <p:cNvPicPr/>
          <p:nvPr/>
        </p:nvPicPr>
        <p:blipFill>
          <a:blip r:embed="rId5"/>
          <a:srcRect/>
          <a:stretch>
            <a:fillRect/>
          </a:stretch>
        </p:blipFill>
        <p:spPr>
          <a:xfrm>
            <a:off x="5633657" y="1809272"/>
            <a:ext cx="5715000" cy="3093720"/>
          </a:xfrm>
          <a:prstGeom prst="rect">
            <a:avLst/>
          </a:prstGeom>
          <a:ln/>
        </p:spPr>
      </p:pic>
    </p:spTree>
    <p:extLst>
      <p:ext uri="{BB962C8B-B14F-4D97-AF65-F5344CB8AC3E}">
        <p14:creationId xmlns:p14="http://schemas.microsoft.com/office/powerpoint/2010/main" val="1890612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14</a:t>
            </a:fld>
            <a:endParaRPr lang="ru-RU" sz="1000" dirty="0">
              <a:latin typeface="Nunito Sans" pitchFamily="2" charset="77"/>
            </a:endParaRP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НАЗВАНИЕ</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4240263"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lvl="0">
              <a:defRPr/>
            </a:pPr>
            <a:r>
              <a:rPr lang="ru-RU" dirty="0"/>
              <a:t>Разъем </a:t>
            </a:r>
            <a:r>
              <a:rPr lang="en-US" dirty="0" err="1"/>
              <a:t>Qwiic</a:t>
            </a:r>
            <a:r>
              <a:rPr lang="en-US" dirty="0"/>
              <a:t> </a:t>
            </a:r>
            <a:r>
              <a:rPr lang="ru-RU" dirty="0"/>
              <a:t>в </a:t>
            </a:r>
            <a:r>
              <a:rPr lang="en-US" dirty="0"/>
              <a:t>Red-V Thing Plus</a:t>
            </a:r>
            <a:endParaRPr kumimoji="0" lang="ru-RU" sz="2000" b="1" u="none" strike="noStrike" kern="1200" cap="none" spc="0" normalizeH="0" baseline="0" noProof="0" dirty="0">
              <a:ln>
                <a:noFill/>
              </a:ln>
              <a:solidFill>
                <a:srgbClr val="283272"/>
              </a:solidFill>
              <a:effectLst/>
              <a:highlight>
                <a:srgbClr val="FFFF00"/>
              </a:highlight>
              <a:uLnTx/>
              <a:uFillTx/>
              <a:latin typeface="Nunito Sans" pitchFamily="2" charset="77"/>
            </a:endParaRPr>
          </a:p>
        </p:txBody>
      </p:sp>
      <p:graphicFrame>
        <p:nvGraphicFramePr>
          <p:cNvPr id="20" name="Таблица 19">
            <a:extLst>
              <a:ext uri="{FF2B5EF4-FFF2-40B4-BE49-F238E27FC236}">
                <a16:creationId xmlns:a16="http://schemas.microsoft.com/office/drawing/2014/main" id="{E422146D-31CC-4BFA-A1B1-B96AAAA347D0}"/>
              </a:ext>
            </a:extLst>
          </p:cNvPr>
          <p:cNvGraphicFramePr>
            <a:graphicFrameLocks noGrp="1"/>
          </p:cNvGraphicFramePr>
          <p:nvPr>
            <p:extLst>
              <p:ext uri="{D42A27DB-BD31-4B8C-83A1-F6EECF244321}">
                <p14:modId xmlns:p14="http://schemas.microsoft.com/office/powerpoint/2010/main" val="869298532"/>
              </p:ext>
            </p:extLst>
          </p:nvPr>
        </p:nvGraphicFramePr>
        <p:xfrm>
          <a:off x="515113" y="1789740"/>
          <a:ext cx="4862512" cy="1265880"/>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97057">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highlight>
                          <a:srgbClr val="FFFF00"/>
                        </a:highlight>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pPr marL="0" lvl="0" indent="0">
                        <a:lnSpc>
                          <a:spcPct val="150000"/>
                        </a:lnSpc>
                        <a:spcAft>
                          <a:spcPts val="0"/>
                        </a:spcAft>
                        <a:buFont typeface="Symbol" panose="05050102010706020507" pitchFamily="18" charset="2"/>
                        <a:buNone/>
                      </a:pPr>
                      <a:r>
                        <a:rPr lang="ru-RU" sz="1600" kern="0" dirty="0">
                          <a:latin typeface="Nunito Sans" panose="020B0604020202020204" charset="-52"/>
                          <a:ea typeface="Calibri" panose="020F0502020204030204" pitchFamily="34" charset="0"/>
                          <a:cs typeface="Calibri" panose="020F0502020204030204" pitchFamily="34" charset="0"/>
                        </a:rPr>
                        <a:t>Частичная схема </a:t>
                      </a:r>
                      <a:r>
                        <a:rPr lang="ru-RU" sz="1600" kern="0" dirty="0" err="1">
                          <a:latin typeface="Nunito Sans" panose="020B0604020202020204" charset="-52"/>
                          <a:ea typeface="Calibri" panose="020F0502020204030204" pitchFamily="34" charset="0"/>
                          <a:cs typeface="Calibri" panose="020F0502020204030204" pitchFamily="34" charset="0"/>
                        </a:rPr>
                        <a:t>Red</a:t>
                      </a:r>
                      <a:r>
                        <a:rPr lang="ru-RU" sz="1600" kern="0" dirty="0">
                          <a:latin typeface="Nunito Sans" panose="020B0604020202020204" charset="-52"/>
                          <a:ea typeface="Calibri" panose="020F0502020204030204" pitchFamily="34" charset="0"/>
                          <a:cs typeface="Calibri" panose="020F0502020204030204" pitchFamily="34" charset="0"/>
                        </a:rPr>
                        <a:t>-V </a:t>
                      </a:r>
                      <a:r>
                        <a:rPr lang="ru-RU" sz="1600" kern="0" dirty="0" err="1">
                          <a:latin typeface="Nunito Sans" panose="020B0604020202020204" charset="-52"/>
                          <a:ea typeface="Calibri" panose="020F0502020204030204" pitchFamily="34" charset="0"/>
                          <a:cs typeface="Calibri" panose="020F0502020204030204" pitchFamily="34" charset="0"/>
                        </a:rPr>
                        <a:t>Thing</a:t>
                      </a:r>
                      <a:r>
                        <a:rPr lang="ru-RU" sz="1600" kern="0" dirty="0">
                          <a:latin typeface="Nunito Sans" panose="020B0604020202020204" charset="-52"/>
                          <a:ea typeface="Calibri" panose="020F0502020204030204" pitchFamily="34" charset="0"/>
                          <a:cs typeface="Calibri" panose="020F0502020204030204" pitchFamily="34" charset="0"/>
                        </a:rPr>
                        <a:t> </a:t>
                      </a:r>
                      <a:r>
                        <a:rPr lang="ru-RU" sz="1600" kern="0" dirty="0" err="1">
                          <a:latin typeface="Nunito Sans" panose="020B0604020202020204" charset="-52"/>
                          <a:ea typeface="Calibri" panose="020F0502020204030204" pitchFamily="34" charset="0"/>
                          <a:cs typeface="Calibri" panose="020F0502020204030204" pitchFamily="34" charset="0"/>
                        </a:rPr>
                        <a:t>Plus</a:t>
                      </a:r>
                      <a:r>
                        <a:rPr lang="ru-RU" sz="1600" kern="0" dirty="0">
                          <a:latin typeface="Nunito Sans" panose="020B0604020202020204" charset="-52"/>
                          <a:ea typeface="Calibri" panose="020F0502020204030204" pitchFamily="34" charset="0"/>
                          <a:cs typeface="Calibri" panose="020F0502020204030204" pitchFamily="34" charset="0"/>
                        </a:rPr>
                        <a:t> с изображением разъема </a:t>
                      </a:r>
                      <a:r>
                        <a:rPr lang="ru-RU" sz="1600" kern="0" dirty="0" err="1">
                          <a:latin typeface="Nunito Sans" panose="020B0604020202020204" charset="-52"/>
                          <a:ea typeface="Calibri" panose="020F0502020204030204" pitchFamily="34" charset="0"/>
                          <a:cs typeface="Calibri" panose="020F0502020204030204" pitchFamily="34" charset="0"/>
                        </a:rPr>
                        <a:t>Qwiic</a:t>
                      </a:r>
                      <a:endParaRPr lang="ru-RU" sz="1600" kern="0" dirty="0">
                        <a:highlight>
                          <a:srgbClr val="FFFF00"/>
                        </a:highlight>
                        <a:latin typeface="Nunito Sans" panose="020B0604020202020204" charset="-52"/>
                        <a:ea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r h="24480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lang="ru-RU" sz="900" b="0" i="0" dirty="0">
                        <a:highlight>
                          <a:srgbClr val="FFFF00"/>
                        </a:highlight>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4455585"/>
                  </a:ext>
                </a:extLst>
              </a:tr>
            </a:tbl>
          </a:graphicData>
        </a:graphic>
      </p:graphicFrame>
      <p:sp>
        <p:nvSpPr>
          <p:cNvPr id="23" name="TextBox 22">
            <a:extLst>
              <a:ext uri="{FF2B5EF4-FFF2-40B4-BE49-F238E27FC236}">
                <a16:creationId xmlns:a16="http://schemas.microsoft.com/office/drawing/2014/main" id="{C7C40E8E-11FF-42D4-8D38-C39AA9DBF8DF}"/>
              </a:ext>
            </a:extLst>
          </p:cNvPr>
          <p:cNvSpPr txBox="1"/>
          <p:nvPr/>
        </p:nvSpPr>
        <p:spPr>
          <a:xfrm>
            <a:off x="991722" y="1230478"/>
            <a:ext cx="5131242" cy="184666"/>
          </a:xfrm>
          <a:prstGeom prst="rect">
            <a:avLst/>
          </a:prstGeom>
          <a:noFill/>
        </p:spPr>
        <p:txBody>
          <a:bodyPr wrap="square" lIns="0" tIns="0" rIns="0" bIns="0">
            <a:spAutoFit/>
          </a:bodyPr>
          <a:lstStyle/>
          <a:p>
            <a:pPr defTabSz="1828434">
              <a:spcBef>
                <a:spcPts val="1200"/>
              </a:spcBef>
              <a:buSzPct val="100000"/>
            </a:pPr>
            <a:r>
              <a:rPr lang="ru-RU" sz="1200" b="1" dirty="0">
                <a:latin typeface="Nunito Sans" pitchFamily="2" charset="77"/>
                <a:ea typeface="Verdana" panose="020B0604030504040204" pitchFamily="34" charset="0"/>
                <a:cs typeface="Verdana" panose="020B0604030504040204" pitchFamily="34" charset="0"/>
              </a:rPr>
              <a:t>Сеть </a:t>
            </a:r>
            <a:r>
              <a:rPr lang="en-US" sz="1200" b="1" dirty="0">
                <a:latin typeface="Nunito Sans" pitchFamily="2" charset="77"/>
                <a:ea typeface="Verdana" panose="020B0604030504040204" pitchFamily="34" charset="0"/>
                <a:cs typeface="Verdana" panose="020B0604030504040204" pitchFamily="34" charset="0"/>
              </a:rPr>
              <a:t>I2C </a:t>
            </a:r>
            <a:endParaRPr lang="en-US" sz="1200" b="1" dirty="0">
              <a:solidFill>
                <a:schemeClr val="tx1"/>
              </a:solidFill>
              <a:latin typeface="Nunito Sans" pitchFamily="2" charset="77"/>
              <a:ea typeface="Verdana" panose="020B0604030504040204" pitchFamily="34" charset="0"/>
              <a:cs typeface="Verdana" panose="020B0604030504040204" pitchFamily="34" charset="0"/>
            </a:endParaRPr>
          </a:p>
        </p:txBody>
      </p:sp>
      <p:pic>
        <p:nvPicPr>
          <p:cNvPr id="24" name="image14.png" descr="Partial schematic diagram of the Red-V Thing Plus showing the Qwiic connector">
            <a:extLst>
              <a:ext uri="{FF2B5EF4-FFF2-40B4-BE49-F238E27FC236}">
                <a16:creationId xmlns:a16="http://schemas.microsoft.com/office/drawing/2014/main" id="{4BBA424A-985A-45EC-81B7-BC7EE7DBC837}"/>
              </a:ext>
            </a:extLst>
          </p:cNvPr>
          <p:cNvPicPr/>
          <p:nvPr/>
        </p:nvPicPr>
        <p:blipFill>
          <a:blip r:embed="rId5"/>
          <a:srcRect/>
          <a:stretch>
            <a:fillRect/>
          </a:stretch>
        </p:blipFill>
        <p:spPr>
          <a:xfrm>
            <a:off x="5762088" y="1301931"/>
            <a:ext cx="5715000" cy="4732020"/>
          </a:xfrm>
          <a:prstGeom prst="rect">
            <a:avLst/>
          </a:prstGeom>
          <a:ln/>
        </p:spPr>
      </p:pic>
    </p:spTree>
    <p:extLst>
      <p:ext uri="{BB962C8B-B14F-4D97-AF65-F5344CB8AC3E}">
        <p14:creationId xmlns:p14="http://schemas.microsoft.com/office/powerpoint/2010/main" val="1861289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15</a:t>
            </a:fld>
            <a:endParaRPr lang="ru-RU" sz="1000" dirty="0">
              <a:latin typeface="Nunito Sans" pitchFamily="2" charset="77"/>
            </a:endParaRP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НАЗВАНИЕ</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4240263"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lvl="0">
              <a:defRPr/>
            </a:pPr>
            <a:r>
              <a:rPr lang="ru-RU" dirty="0"/>
              <a:t>Разъем </a:t>
            </a:r>
            <a:r>
              <a:rPr lang="en-US" dirty="0" err="1"/>
              <a:t>Qwiic</a:t>
            </a:r>
            <a:r>
              <a:rPr lang="en-US" dirty="0"/>
              <a:t> </a:t>
            </a:r>
            <a:r>
              <a:rPr lang="ru-RU" dirty="0"/>
              <a:t>в </a:t>
            </a:r>
            <a:r>
              <a:rPr lang="en-US" dirty="0"/>
              <a:t>Red-V Thing Plus</a:t>
            </a:r>
          </a:p>
        </p:txBody>
      </p:sp>
      <p:graphicFrame>
        <p:nvGraphicFramePr>
          <p:cNvPr id="22" name="Таблица 21">
            <a:extLst>
              <a:ext uri="{FF2B5EF4-FFF2-40B4-BE49-F238E27FC236}">
                <a16:creationId xmlns:a16="http://schemas.microsoft.com/office/drawing/2014/main" id="{BE59A160-8567-4821-BD1F-934BBF492475}"/>
              </a:ext>
            </a:extLst>
          </p:cNvPr>
          <p:cNvGraphicFramePr>
            <a:graphicFrameLocks noGrp="1"/>
          </p:cNvGraphicFramePr>
          <p:nvPr>
            <p:extLst>
              <p:ext uri="{D42A27DB-BD31-4B8C-83A1-F6EECF244321}">
                <p14:modId xmlns:p14="http://schemas.microsoft.com/office/powerpoint/2010/main" val="207187443"/>
              </p:ext>
            </p:extLst>
          </p:nvPr>
        </p:nvGraphicFramePr>
        <p:xfrm>
          <a:off x="515112" y="1789740"/>
          <a:ext cx="5580887" cy="1178250"/>
        </p:xfrm>
        <a:graphic>
          <a:graphicData uri="http://schemas.openxmlformats.org/drawingml/2006/table">
            <a:tbl>
              <a:tblPr firstRow="1" bandRow="1">
                <a:tableStyleId>{5C22544A-7EE6-4342-B048-85BDC9FD1C3A}</a:tableStyleId>
              </a:tblPr>
              <a:tblGrid>
                <a:gridCol w="5580887">
                  <a:extLst>
                    <a:ext uri="{9D8B030D-6E8A-4147-A177-3AD203B41FA5}">
                      <a16:colId xmlns:a16="http://schemas.microsoft.com/office/drawing/2014/main" val="4196276911"/>
                    </a:ext>
                  </a:extLst>
                </a:gridCol>
              </a:tblGrid>
              <a:tr h="197057">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highlight>
                          <a:srgbClr val="FFFF00"/>
                        </a:highlight>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pPr marL="0" lvl="0" indent="0">
                        <a:lnSpc>
                          <a:spcPct val="150000"/>
                        </a:lnSpc>
                        <a:spcAft>
                          <a:spcPts val="0"/>
                        </a:spcAft>
                        <a:buFont typeface="Symbol" panose="05050102010706020507" pitchFamily="18" charset="2"/>
                        <a:buNone/>
                      </a:pPr>
                      <a:r>
                        <a:rPr lang="ru-RU" sz="1400" kern="0" dirty="0">
                          <a:latin typeface="Nunito Sans" panose="020B0604020202020204" charset="-52"/>
                          <a:ea typeface="Calibri" panose="020F0502020204030204" pitchFamily="34" charset="0"/>
                          <a:cs typeface="Calibri" panose="020F0502020204030204" pitchFamily="34" charset="0"/>
                        </a:rPr>
                        <a:t>Частичный вид снизу </a:t>
                      </a:r>
                      <a:r>
                        <a:rPr lang="ru-RU" sz="1400" kern="0" dirty="0" err="1">
                          <a:latin typeface="Nunito Sans" panose="020B0604020202020204" charset="-52"/>
                          <a:ea typeface="Calibri" panose="020F0502020204030204" pitchFamily="34" charset="0"/>
                          <a:cs typeface="Calibri" panose="020F0502020204030204" pitchFamily="34" charset="0"/>
                        </a:rPr>
                        <a:t>Red</a:t>
                      </a:r>
                      <a:r>
                        <a:rPr lang="ru-RU" sz="1400" kern="0" dirty="0">
                          <a:latin typeface="Nunito Sans" panose="020B0604020202020204" charset="-52"/>
                          <a:ea typeface="Calibri" panose="020F0502020204030204" pitchFamily="34" charset="0"/>
                          <a:cs typeface="Calibri" panose="020F0502020204030204" pitchFamily="34" charset="0"/>
                        </a:rPr>
                        <a:t>-V </a:t>
                      </a:r>
                      <a:r>
                        <a:rPr lang="ru-RU" sz="1400" kern="0" dirty="0" err="1">
                          <a:latin typeface="Nunito Sans" panose="020B0604020202020204" charset="-52"/>
                          <a:ea typeface="Calibri" panose="020F0502020204030204" pitchFamily="34" charset="0"/>
                          <a:cs typeface="Calibri" panose="020F0502020204030204" pitchFamily="34" charset="0"/>
                        </a:rPr>
                        <a:t>Thing</a:t>
                      </a:r>
                      <a:r>
                        <a:rPr lang="ru-RU" sz="1400" kern="0" dirty="0">
                          <a:latin typeface="Nunito Sans" panose="020B0604020202020204" charset="-52"/>
                          <a:ea typeface="Calibri" panose="020F0502020204030204" pitchFamily="34" charset="0"/>
                          <a:cs typeface="Calibri" panose="020F0502020204030204" pitchFamily="34" charset="0"/>
                        </a:rPr>
                        <a:t> </a:t>
                      </a:r>
                      <a:r>
                        <a:rPr lang="ru-RU" sz="1400" kern="0" dirty="0" err="1">
                          <a:latin typeface="Nunito Sans" panose="020B0604020202020204" charset="-52"/>
                          <a:ea typeface="Calibri" panose="020F0502020204030204" pitchFamily="34" charset="0"/>
                          <a:cs typeface="Calibri" panose="020F0502020204030204" pitchFamily="34" charset="0"/>
                        </a:rPr>
                        <a:t>Plus</a:t>
                      </a:r>
                      <a:r>
                        <a:rPr lang="ru-RU" sz="1400" kern="0" dirty="0">
                          <a:latin typeface="Nunito Sans" panose="020B0604020202020204" charset="-52"/>
                          <a:ea typeface="Calibri" panose="020F0502020204030204" pitchFamily="34" charset="0"/>
                          <a:cs typeface="Calibri" panose="020F0502020204030204" pitchFamily="34" charset="0"/>
                        </a:rPr>
                        <a:t>, показывающий подтягивающие перемычки I2C </a:t>
                      </a:r>
                      <a:endParaRPr lang="ru-RU" sz="1400" kern="0" dirty="0">
                        <a:highlight>
                          <a:srgbClr val="FFFF00"/>
                        </a:highlight>
                        <a:latin typeface="Nunito Sans" panose="020B0604020202020204" charset="-52"/>
                        <a:ea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r h="24480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lang="ru-RU" sz="900" b="0" i="0" dirty="0">
                        <a:highlight>
                          <a:srgbClr val="FFFF00"/>
                        </a:highlight>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4455585"/>
                  </a:ext>
                </a:extLst>
              </a:tr>
            </a:tbl>
          </a:graphicData>
        </a:graphic>
      </p:graphicFrame>
      <p:sp>
        <p:nvSpPr>
          <p:cNvPr id="23" name="TextBox 22">
            <a:extLst>
              <a:ext uri="{FF2B5EF4-FFF2-40B4-BE49-F238E27FC236}">
                <a16:creationId xmlns:a16="http://schemas.microsoft.com/office/drawing/2014/main" id="{B9DFF77A-4D9F-46E0-ABA3-51EC119070D3}"/>
              </a:ext>
            </a:extLst>
          </p:cNvPr>
          <p:cNvSpPr txBox="1"/>
          <p:nvPr/>
        </p:nvSpPr>
        <p:spPr>
          <a:xfrm>
            <a:off x="991722" y="1230478"/>
            <a:ext cx="5131242" cy="184666"/>
          </a:xfrm>
          <a:prstGeom prst="rect">
            <a:avLst/>
          </a:prstGeom>
          <a:noFill/>
        </p:spPr>
        <p:txBody>
          <a:bodyPr wrap="square" lIns="0" tIns="0" rIns="0" bIns="0">
            <a:spAutoFit/>
          </a:bodyPr>
          <a:lstStyle/>
          <a:p>
            <a:pPr defTabSz="1828434">
              <a:spcBef>
                <a:spcPts val="1200"/>
              </a:spcBef>
              <a:buSzPct val="100000"/>
            </a:pPr>
            <a:r>
              <a:rPr lang="ru-RU" sz="1200" b="1" dirty="0">
                <a:latin typeface="Nunito Sans" pitchFamily="2" charset="77"/>
                <a:ea typeface="Verdana" panose="020B0604030504040204" pitchFamily="34" charset="0"/>
                <a:cs typeface="Verdana" panose="020B0604030504040204" pitchFamily="34" charset="0"/>
              </a:rPr>
              <a:t>Сеть </a:t>
            </a:r>
            <a:r>
              <a:rPr lang="en-US" sz="1200" b="1" dirty="0">
                <a:latin typeface="Nunito Sans" pitchFamily="2" charset="77"/>
                <a:ea typeface="Verdana" panose="020B0604030504040204" pitchFamily="34" charset="0"/>
                <a:cs typeface="Verdana" panose="020B0604030504040204" pitchFamily="34" charset="0"/>
              </a:rPr>
              <a:t>I2C </a:t>
            </a:r>
            <a:endParaRPr lang="en-US" sz="1200" b="1" dirty="0">
              <a:solidFill>
                <a:schemeClr val="tx1"/>
              </a:solidFill>
              <a:latin typeface="Nunito Sans" pitchFamily="2" charset="77"/>
              <a:ea typeface="Verdana" panose="020B0604030504040204" pitchFamily="34" charset="0"/>
              <a:cs typeface="Verdana" panose="020B0604030504040204" pitchFamily="34" charset="0"/>
            </a:endParaRPr>
          </a:p>
        </p:txBody>
      </p:sp>
      <p:pic>
        <p:nvPicPr>
          <p:cNvPr id="24" name="image15.png" descr="Red-V Thing Plus partial bottom view showing the I2C pull-up jumper pads">
            <a:extLst>
              <a:ext uri="{FF2B5EF4-FFF2-40B4-BE49-F238E27FC236}">
                <a16:creationId xmlns:a16="http://schemas.microsoft.com/office/drawing/2014/main" id="{7901B124-34E1-4E33-BB06-FA4F41D0F504}"/>
              </a:ext>
            </a:extLst>
          </p:cNvPr>
          <p:cNvPicPr/>
          <p:nvPr/>
        </p:nvPicPr>
        <p:blipFill>
          <a:blip r:embed="rId5"/>
          <a:srcRect/>
          <a:stretch>
            <a:fillRect/>
          </a:stretch>
        </p:blipFill>
        <p:spPr>
          <a:xfrm>
            <a:off x="6114281" y="1073797"/>
            <a:ext cx="5715000" cy="5044440"/>
          </a:xfrm>
          <a:prstGeom prst="rect">
            <a:avLst/>
          </a:prstGeom>
          <a:ln/>
        </p:spPr>
      </p:pic>
    </p:spTree>
    <p:extLst>
      <p:ext uri="{BB962C8B-B14F-4D97-AF65-F5344CB8AC3E}">
        <p14:creationId xmlns:p14="http://schemas.microsoft.com/office/powerpoint/2010/main" val="3772178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16</a:t>
            </a:fld>
            <a:endParaRPr lang="ru-RU" sz="1000" dirty="0">
              <a:latin typeface="Nunito Sans" pitchFamily="2" charset="77"/>
            </a:endParaRP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НАЗВАНИЕ</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3751348"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lvl="0">
              <a:defRPr/>
            </a:pPr>
            <a:r>
              <a:rPr lang="ru-RU" dirty="0"/>
              <a:t>Устройства </a:t>
            </a:r>
            <a:r>
              <a:rPr lang="en-US" dirty="0" err="1"/>
              <a:t>Qwiic</a:t>
            </a:r>
            <a:r>
              <a:rPr lang="en-US" dirty="0"/>
              <a:t>: </a:t>
            </a:r>
            <a:r>
              <a:rPr lang="ru-RU" dirty="0"/>
              <a:t>ЖК-экран</a:t>
            </a:r>
            <a:endParaRPr lang="ru-RU" dirty="0">
              <a:highlight>
                <a:srgbClr val="FFFF00"/>
              </a:highlight>
            </a:endParaRPr>
          </a:p>
        </p:txBody>
      </p:sp>
      <p:graphicFrame>
        <p:nvGraphicFramePr>
          <p:cNvPr id="22" name="Таблица 21">
            <a:extLst>
              <a:ext uri="{FF2B5EF4-FFF2-40B4-BE49-F238E27FC236}">
                <a16:creationId xmlns:a16="http://schemas.microsoft.com/office/drawing/2014/main" id="{6B1EB8AF-318F-41F8-9E40-EACBFBBAD6B8}"/>
              </a:ext>
            </a:extLst>
          </p:cNvPr>
          <p:cNvGraphicFramePr>
            <a:graphicFrameLocks noGrp="1"/>
          </p:cNvGraphicFramePr>
          <p:nvPr>
            <p:extLst>
              <p:ext uri="{D42A27DB-BD31-4B8C-83A1-F6EECF244321}">
                <p14:modId xmlns:p14="http://schemas.microsoft.com/office/powerpoint/2010/main" val="326231451"/>
              </p:ext>
            </p:extLst>
          </p:nvPr>
        </p:nvGraphicFramePr>
        <p:xfrm>
          <a:off x="515113" y="1789740"/>
          <a:ext cx="4862512" cy="1954530"/>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97057">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1400" b="0" i="0" kern="1200" dirty="0">
                        <a:solidFill>
                          <a:schemeClr val="bg1"/>
                        </a:solidFill>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pPr marL="0" lvl="0" indent="0">
                        <a:lnSpc>
                          <a:spcPct val="150000"/>
                        </a:lnSpc>
                        <a:spcAft>
                          <a:spcPts val="0"/>
                        </a:spcAft>
                        <a:buFontTx/>
                        <a:buNone/>
                      </a:pPr>
                      <a:r>
                        <a:rPr lang="ru-RU" sz="1400" kern="0" dirty="0">
                          <a:latin typeface="Nunito Sans" panose="020B0604020202020204" charset="-52"/>
                          <a:ea typeface="Calibri" panose="020F0502020204030204" pitchFamily="34" charset="0"/>
                          <a:cs typeface="Calibri" panose="020F0502020204030204" pitchFamily="34" charset="0"/>
                        </a:rPr>
                        <a:t>ЖК-экран </a:t>
                      </a:r>
                      <a:r>
                        <a:rPr lang="en-US" sz="1400" kern="0" dirty="0" err="1">
                          <a:latin typeface="Nunito Sans" panose="020B0604020202020204" charset="-52"/>
                          <a:ea typeface="Calibri" panose="020F0502020204030204" pitchFamily="34" charset="0"/>
                          <a:cs typeface="Calibri" panose="020F0502020204030204" pitchFamily="34" charset="0"/>
                        </a:rPr>
                        <a:t>SparkFun</a:t>
                      </a:r>
                      <a:r>
                        <a:rPr lang="en-US" sz="1400" kern="0" dirty="0">
                          <a:latin typeface="Nunito Sans" panose="020B0604020202020204" charset="-52"/>
                          <a:ea typeface="Calibri" panose="020F0502020204030204" pitchFamily="34" charset="0"/>
                          <a:cs typeface="Calibri" panose="020F0502020204030204" pitchFamily="34" charset="0"/>
                        </a:rPr>
                        <a:t> 16x2 </a:t>
                      </a:r>
                      <a:r>
                        <a:rPr lang="en-US" sz="1400" kern="0" dirty="0" err="1">
                          <a:latin typeface="Nunito Sans" panose="020B0604020202020204" charset="-52"/>
                          <a:ea typeface="Calibri" panose="020F0502020204030204" pitchFamily="34" charset="0"/>
                          <a:cs typeface="Calibri" panose="020F0502020204030204" pitchFamily="34" charset="0"/>
                        </a:rPr>
                        <a:t>Qwiic</a:t>
                      </a:r>
                      <a:endParaRPr lang="ru-RU" sz="1400" kern="0" dirty="0">
                        <a:latin typeface="Nunito Sans" panose="020B0604020202020204" charset="-52"/>
                        <a:ea typeface="Calibri" panose="020F0502020204030204" pitchFamily="34" charset="0"/>
                        <a:cs typeface="Calibri" panose="020F0502020204030204" pitchFamily="34" charset="0"/>
                      </a:endParaRPr>
                    </a:p>
                    <a:p>
                      <a:pPr marL="0" lvl="0" indent="0">
                        <a:lnSpc>
                          <a:spcPct val="150000"/>
                        </a:lnSpc>
                        <a:spcAft>
                          <a:spcPts val="0"/>
                        </a:spcAft>
                        <a:buFontTx/>
                        <a:buNone/>
                      </a:pPr>
                      <a:r>
                        <a:rPr lang="ru-RU" sz="1400" kern="0" dirty="0">
                          <a:latin typeface="Nunito Sans" panose="020B0604020202020204" charset="-52"/>
                          <a:ea typeface="Calibri" panose="020F0502020204030204" pitchFamily="34" charset="0"/>
                          <a:cs typeface="Calibri" panose="020F0502020204030204" pitchFamily="34" charset="0"/>
                        </a:rPr>
                        <a:t>Команды:</a:t>
                      </a:r>
                    </a:p>
                    <a:p>
                      <a:pPr marL="171450" lvl="0" indent="-171450">
                        <a:lnSpc>
                          <a:spcPct val="150000"/>
                        </a:lnSpc>
                        <a:spcAft>
                          <a:spcPts val="0"/>
                        </a:spcAft>
                        <a:buFontTx/>
                        <a:buChar char="-"/>
                      </a:pPr>
                      <a:r>
                        <a:rPr lang="ru-RU" sz="1400" kern="0" dirty="0">
                          <a:latin typeface="Nunito Sans" panose="020B0604020202020204" charset="-52"/>
                          <a:ea typeface="Calibri" panose="020F0502020204030204" pitchFamily="34" charset="0"/>
                          <a:cs typeface="Calibri" panose="020F0502020204030204" pitchFamily="34" charset="0"/>
                        </a:rPr>
                        <a:t>Очистить экран.</a:t>
                      </a:r>
                    </a:p>
                    <a:p>
                      <a:pPr marL="171450" lvl="0" indent="-171450">
                        <a:lnSpc>
                          <a:spcPct val="150000"/>
                        </a:lnSpc>
                        <a:spcAft>
                          <a:spcPts val="0"/>
                        </a:spcAft>
                        <a:buFontTx/>
                        <a:buChar char="-"/>
                      </a:pPr>
                      <a:r>
                        <a:rPr lang="ru-RU" sz="1400" kern="0" dirty="0">
                          <a:latin typeface="Nunito Sans" panose="020B0604020202020204" charset="-52"/>
                          <a:ea typeface="Calibri" panose="020F0502020204030204" pitchFamily="34" charset="0"/>
                          <a:cs typeface="Calibri" panose="020F0502020204030204" pitchFamily="34" charset="0"/>
                        </a:rPr>
                        <a:t>Перемещение курсора в определённую позицию.</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r h="24480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lang="ru-RU" sz="1400" b="0" i="0" dirty="0">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4455585"/>
                  </a:ext>
                </a:extLst>
              </a:tr>
            </a:tbl>
          </a:graphicData>
        </a:graphic>
      </p:graphicFrame>
      <p:sp>
        <p:nvSpPr>
          <p:cNvPr id="23" name="TextBox 22">
            <a:extLst>
              <a:ext uri="{FF2B5EF4-FFF2-40B4-BE49-F238E27FC236}">
                <a16:creationId xmlns:a16="http://schemas.microsoft.com/office/drawing/2014/main" id="{F7F22182-184E-44BD-BF15-09EB75832FA9}"/>
              </a:ext>
            </a:extLst>
          </p:cNvPr>
          <p:cNvSpPr txBox="1"/>
          <p:nvPr/>
        </p:nvSpPr>
        <p:spPr>
          <a:xfrm>
            <a:off x="991722" y="1230478"/>
            <a:ext cx="5131242" cy="184666"/>
          </a:xfrm>
          <a:prstGeom prst="rect">
            <a:avLst/>
          </a:prstGeom>
          <a:noFill/>
        </p:spPr>
        <p:txBody>
          <a:bodyPr wrap="square" lIns="0" tIns="0" rIns="0" bIns="0">
            <a:spAutoFit/>
          </a:bodyPr>
          <a:lstStyle/>
          <a:p>
            <a:pPr defTabSz="1828434">
              <a:spcBef>
                <a:spcPts val="1200"/>
              </a:spcBef>
              <a:buSzPct val="100000"/>
            </a:pPr>
            <a:r>
              <a:rPr lang="ru-RU" sz="1200" b="1" dirty="0">
                <a:latin typeface="Nunito Sans" pitchFamily="2" charset="77"/>
                <a:ea typeface="Verdana" panose="020B0604030504040204" pitchFamily="34" charset="0"/>
                <a:cs typeface="Verdana" panose="020B0604030504040204" pitchFamily="34" charset="0"/>
              </a:rPr>
              <a:t>Сеть </a:t>
            </a:r>
            <a:r>
              <a:rPr lang="en-US" sz="1200" b="1" dirty="0">
                <a:latin typeface="Nunito Sans" pitchFamily="2" charset="77"/>
                <a:ea typeface="Verdana" panose="020B0604030504040204" pitchFamily="34" charset="0"/>
                <a:cs typeface="Verdana" panose="020B0604030504040204" pitchFamily="34" charset="0"/>
              </a:rPr>
              <a:t>I2C </a:t>
            </a:r>
            <a:endParaRPr lang="en-US" sz="1200" b="1" dirty="0">
              <a:solidFill>
                <a:schemeClr val="tx1"/>
              </a:solidFill>
              <a:latin typeface="Nunito Sans" pitchFamily="2" charset="77"/>
              <a:ea typeface="Verdana" panose="020B0604030504040204" pitchFamily="34" charset="0"/>
              <a:cs typeface="Verdana" panose="020B0604030504040204" pitchFamily="34" charset="0"/>
            </a:endParaRPr>
          </a:p>
        </p:txBody>
      </p:sp>
      <p:pic>
        <p:nvPicPr>
          <p:cNvPr id="24" name="image7.png" descr="SparkFun 16x2 Qwiic LCD screen">
            <a:extLst>
              <a:ext uri="{FF2B5EF4-FFF2-40B4-BE49-F238E27FC236}">
                <a16:creationId xmlns:a16="http://schemas.microsoft.com/office/drawing/2014/main" id="{3C8E1F2B-976B-471E-805D-48191B6609F9}"/>
              </a:ext>
            </a:extLst>
          </p:cNvPr>
          <p:cNvPicPr/>
          <p:nvPr/>
        </p:nvPicPr>
        <p:blipFill>
          <a:blip r:embed="rId5"/>
          <a:srcRect/>
          <a:stretch>
            <a:fillRect/>
          </a:stretch>
        </p:blipFill>
        <p:spPr>
          <a:xfrm>
            <a:off x="6122964" y="1473995"/>
            <a:ext cx="5715000" cy="3467100"/>
          </a:xfrm>
          <a:prstGeom prst="rect">
            <a:avLst/>
          </a:prstGeom>
          <a:ln/>
        </p:spPr>
      </p:pic>
    </p:spTree>
    <p:extLst>
      <p:ext uri="{BB962C8B-B14F-4D97-AF65-F5344CB8AC3E}">
        <p14:creationId xmlns:p14="http://schemas.microsoft.com/office/powerpoint/2010/main" val="3868024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17</a:t>
            </a:fld>
            <a:endParaRPr lang="ru-RU" sz="1000" dirty="0">
              <a:latin typeface="Nunito Sans" pitchFamily="2" charset="77"/>
            </a:endParaRP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НАЗВАНИЕ</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3252814"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lvl="0">
              <a:defRPr/>
            </a:pPr>
            <a:r>
              <a:rPr lang="ru-RU" dirty="0"/>
              <a:t>Применение ЖК-экрана</a:t>
            </a:r>
            <a:endParaRPr lang="ru-RU" dirty="0">
              <a:highlight>
                <a:srgbClr val="FFFF00"/>
              </a:highlight>
            </a:endParaRPr>
          </a:p>
        </p:txBody>
      </p:sp>
      <p:graphicFrame>
        <p:nvGraphicFramePr>
          <p:cNvPr id="20" name="Таблица 19">
            <a:extLst>
              <a:ext uri="{FF2B5EF4-FFF2-40B4-BE49-F238E27FC236}">
                <a16:creationId xmlns:a16="http://schemas.microsoft.com/office/drawing/2014/main" id="{D3AFDE80-6F04-4D56-9E45-B20691A45680}"/>
              </a:ext>
            </a:extLst>
          </p:cNvPr>
          <p:cNvGraphicFramePr>
            <a:graphicFrameLocks noGrp="1"/>
          </p:cNvGraphicFramePr>
          <p:nvPr>
            <p:extLst>
              <p:ext uri="{D42A27DB-BD31-4B8C-83A1-F6EECF244321}">
                <p14:modId xmlns:p14="http://schemas.microsoft.com/office/powerpoint/2010/main" val="79658969"/>
              </p:ext>
            </p:extLst>
          </p:nvPr>
        </p:nvGraphicFramePr>
        <p:xfrm>
          <a:off x="515113" y="1789740"/>
          <a:ext cx="4862512" cy="2594610"/>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97057">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1400" b="0" i="0" kern="1200" dirty="0">
                        <a:solidFill>
                          <a:schemeClr val="bg1"/>
                        </a:solidFill>
                        <a:highlight>
                          <a:srgbClr val="FFFF00"/>
                        </a:highlight>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pPr marL="0" lvl="0" indent="0">
                        <a:lnSpc>
                          <a:spcPct val="150000"/>
                        </a:lnSpc>
                        <a:spcAft>
                          <a:spcPts val="0"/>
                        </a:spcAft>
                        <a:buFont typeface="Symbol" panose="05050102010706020507" pitchFamily="18" charset="2"/>
                        <a:buNone/>
                      </a:pPr>
                      <a:r>
                        <a:rPr lang="ru-RU" sz="1400" kern="0" dirty="0">
                          <a:latin typeface="Nunito Sans" panose="020B0604020202020204" charset="-52"/>
                          <a:ea typeface="Calibri" panose="020F0502020204030204" pitchFamily="34" charset="0"/>
                          <a:cs typeface="Calibri" panose="020F0502020204030204" pitchFamily="34" charset="0"/>
                        </a:rPr>
                        <a:t>Аппаратные соединения для демонстрационного приложения ЖК-экрана.</a:t>
                      </a:r>
                    </a:p>
                    <a:p>
                      <a:pPr marL="0" lvl="0" indent="0">
                        <a:lnSpc>
                          <a:spcPct val="150000"/>
                        </a:lnSpc>
                        <a:spcAft>
                          <a:spcPts val="0"/>
                        </a:spcAft>
                        <a:buFont typeface="Symbol" panose="05050102010706020507" pitchFamily="18" charset="2"/>
                        <a:buNone/>
                      </a:pPr>
                      <a:r>
                        <a:rPr lang="ru-RU" sz="1400" kern="0" dirty="0">
                          <a:latin typeface="Nunito Sans" panose="020B0604020202020204" charset="-52"/>
                          <a:ea typeface="Calibri" panose="020F0502020204030204" pitchFamily="34" charset="0"/>
                          <a:cs typeface="Calibri" panose="020F0502020204030204" pitchFamily="34" charset="0"/>
                        </a:rPr>
                        <a:t>Устройства </a:t>
                      </a:r>
                      <a:r>
                        <a:rPr lang="ru-RU" sz="1400" kern="0" dirty="0" err="1">
                          <a:latin typeface="Nunito Sans" panose="020B0604020202020204" charset="-52"/>
                          <a:ea typeface="Calibri" panose="020F0502020204030204" pitchFamily="34" charset="0"/>
                          <a:cs typeface="Calibri" panose="020F0502020204030204" pitchFamily="34" charset="0"/>
                        </a:rPr>
                        <a:t>Qwiic</a:t>
                      </a:r>
                      <a:r>
                        <a:rPr lang="ru-RU" sz="1400" kern="0" dirty="0">
                          <a:latin typeface="Nunito Sans" panose="020B0604020202020204" charset="-52"/>
                          <a:ea typeface="Calibri" panose="020F0502020204030204" pitchFamily="34" charset="0"/>
                          <a:cs typeface="Calibri" panose="020F0502020204030204" pitchFamily="34" charset="0"/>
                        </a:rPr>
                        <a:t> от </a:t>
                      </a:r>
                      <a:r>
                        <a:rPr lang="ru-RU" sz="1400" kern="0" dirty="0" err="1">
                          <a:latin typeface="Nunito Sans" panose="020B0604020202020204" charset="-52"/>
                          <a:ea typeface="Calibri" panose="020F0502020204030204" pitchFamily="34" charset="0"/>
                          <a:cs typeface="Calibri" panose="020F0502020204030204" pitchFamily="34" charset="0"/>
                        </a:rPr>
                        <a:t>SparkFun</a:t>
                      </a:r>
                      <a:r>
                        <a:rPr lang="ru-RU" sz="1400" kern="0" dirty="0">
                          <a:latin typeface="Nunito Sans" panose="020B0604020202020204" charset="-52"/>
                          <a:ea typeface="Calibri" panose="020F0502020204030204" pitchFamily="34" charset="0"/>
                          <a:cs typeface="Calibri" panose="020F0502020204030204" pitchFamily="34" charset="0"/>
                        </a:rPr>
                        <a:t> работают со скоростью передачи данных 9 600 бод. </a:t>
                      </a:r>
                    </a:p>
                    <a:p>
                      <a:pPr marL="0" lvl="0" indent="0">
                        <a:lnSpc>
                          <a:spcPct val="150000"/>
                        </a:lnSpc>
                        <a:spcAft>
                          <a:spcPts val="0"/>
                        </a:spcAft>
                        <a:buFont typeface="Symbol" panose="05050102010706020507" pitchFamily="18" charset="2"/>
                        <a:buNone/>
                      </a:pPr>
                      <a:r>
                        <a:rPr lang="ru-RU" sz="1400" kern="0" dirty="0">
                          <a:latin typeface="Nunito Sans" panose="020B0604020202020204" charset="-52"/>
                          <a:ea typeface="Calibri" panose="020F0502020204030204" pitchFamily="34" charset="0"/>
                          <a:cs typeface="Calibri" panose="020F0502020204030204" pitchFamily="34" charset="0"/>
                        </a:rPr>
                        <a:t>9,600 бод - это стандартная скорость передачи данных для UART.</a:t>
                      </a:r>
                      <a:endParaRPr lang="ru-RU" sz="1400" kern="0" dirty="0">
                        <a:highlight>
                          <a:srgbClr val="FFFF00"/>
                        </a:highlight>
                        <a:latin typeface="Nunito Sans" panose="020B0604020202020204" charset="-52"/>
                        <a:ea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r h="24480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lang="ru-RU" sz="1400" b="0" i="0" dirty="0">
                        <a:highlight>
                          <a:srgbClr val="FFFF00"/>
                        </a:highlight>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4455585"/>
                  </a:ext>
                </a:extLst>
              </a:tr>
            </a:tbl>
          </a:graphicData>
        </a:graphic>
      </p:graphicFrame>
      <p:sp>
        <p:nvSpPr>
          <p:cNvPr id="23" name="TextBox 22">
            <a:extLst>
              <a:ext uri="{FF2B5EF4-FFF2-40B4-BE49-F238E27FC236}">
                <a16:creationId xmlns:a16="http://schemas.microsoft.com/office/drawing/2014/main" id="{21D9502B-3151-4E9A-AC3A-F989F58BC9D9}"/>
              </a:ext>
            </a:extLst>
          </p:cNvPr>
          <p:cNvSpPr txBox="1"/>
          <p:nvPr/>
        </p:nvSpPr>
        <p:spPr>
          <a:xfrm>
            <a:off x="991722" y="1230478"/>
            <a:ext cx="5131242" cy="184666"/>
          </a:xfrm>
          <a:prstGeom prst="rect">
            <a:avLst/>
          </a:prstGeom>
          <a:noFill/>
        </p:spPr>
        <p:txBody>
          <a:bodyPr wrap="square" lIns="0" tIns="0" rIns="0" bIns="0">
            <a:spAutoFit/>
          </a:bodyPr>
          <a:lstStyle/>
          <a:p>
            <a:pPr defTabSz="1828434">
              <a:spcBef>
                <a:spcPts val="1200"/>
              </a:spcBef>
              <a:buSzPct val="100000"/>
            </a:pPr>
            <a:r>
              <a:rPr lang="ru-RU" sz="1200" b="1" dirty="0">
                <a:latin typeface="Nunito Sans" pitchFamily="2" charset="77"/>
                <a:ea typeface="Verdana" panose="020B0604030504040204" pitchFamily="34" charset="0"/>
                <a:cs typeface="Verdana" panose="020B0604030504040204" pitchFamily="34" charset="0"/>
              </a:rPr>
              <a:t>Сеть </a:t>
            </a:r>
            <a:r>
              <a:rPr lang="en-US" sz="1200" b="1" dirty="0">
                <a:latin typeface="Nunito Sans" pitchFamily="2" charset="77"/>
                <a:ea typeface="Verdana" panose="020B0604030504040204" pitchFamily="34" charset="0"/>
                <a:cs typeface="Verdana" panose="020B0604030504040204" pitchFamily="34" charset="0"/>
              </a:rPr>
              <a:t>I2C </a:t>
            </a:r>
            <a:endParaRPr lang="en-US" sz="1200" b="1" dirty="0">
              <a:solidFill>
                <a:schemeClr val="tx1"/>
              </a:solidFill>
              <a:latin typeface="Nunito Sans" pitchFamily="2" charset="77"/>
              <a:ea typeface="Verdana" panose="020B0604030504040204" pitchFamily="34" charset="0"/>
              <a:cs typeface="Verdana" panose="020B0604030504040204" pitchFamily="34" charset="0"/>
            </a:endParaRPr>
          </a:p>
        </p:txBody>
      </p:sp>
      <p:pic>
        <p:nvPicPr>
          <p:cNvPr id="24" name="image10.png" descr="Hardware connections for the LCD screen demo application">
            <a:extLst>
              <a:ext uri="{FF2B5EF4-FFF2-40B4-BE49-F238E27FC236}">
                <a16:creationId xmlns:a16="http://schemas.microsoft.com/office/drawing/2014/main" id="{CC0A80CC-C79C-44E6-B935-192B5AF42A11}"/>
              </a:ext>
            </a:extLst>
          </p:cNvPr>
          <p:cNvPicPr/>
          <p:nvPr/>
        </p:nvPicPr>
        <p:blipFill>
          <a:blip r:embed="rId5"/>
          <a:srcRect/>
          <a:stretch>
            <a:fillRect/>
          </a:stretch>
        </p:blipFill>
        <p:spPr>
          <a:xfrm>
            <a:off x="5851525" y="2041345"/>
            <a:ext cx="5715000" cy="2895600"/>
          </a:xfrm>
          <a:prstGeom prst="rect">
            <a:avLst/>
          </a:prstGeom>
          <a:ln/>
        </p:spPr>
      </p:pic>
    </p:spTree>
    <p:extLst>
      <p:ext uri="{BB962C8B-B14F-4D97-AF65-F5344CB8AC3E}">
        <p14:creationId xmlns:p14="http://schemas.microsoft.com/office/powerpoint/2010/main" val="2928540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18</a:t>
            </a:fld>
            <a:endParaRPr lang="ru-RU" sz="1000" dirty="0">
              <a:latin typeface="Nunito Sans" pitchFamily="2" charset="77"/>
            </a:endParaRPr>
          </a:p>
        </p:txBody>
      </p:sp>
      <p:sp>
        <p:nvSpPr>
          <p:cNvPr id="21" name="TextBox 20">
            <a:extLst>
              <a:ext uri="{FF2B5EF4-FFF2-40B4-BE49-F238E27FC236}">
                <a16:creationId xmlns:a16="http://schemas.microsoft.com/office/drawing/2014/main" id="{6C5A1583-E112-64B7-BA5E-2E1F6CBA8C6F}"/>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pPr>
            <a:r>
              <a:rPr lang="ru-RU" sz="1200" b="1" dirty="0">
                <a:latin typeface="Nunito Sans" pitchFamily="2" charset="77"/>
                <a:ea typeface="Verdana" panose="020B0604030504040204" pitchFamily="34" charset="0"/>
                <a:cs typeface="Verdana" panose="020B0604030504040204" pitchFamily="34" charset="0"/>
              </a:rPr>
              <a:t>Код приложения</a:t>
            </a:r>
            <a:endParaRPr lang="ru-RU" sz="1200" b="1" dirty="0">
              <a:solidFill>
                <a:schemeClr val="tx1"/>
              </a:solidFill>
              <a:latin typeface="Nunito Sans" pitchFamily="2" charset="77"/>
              <a:ea typeface="Verdana" panose="020B0604030504040204" pitchFamily="34" charset="0"/>
              <a:cs typeface="Verdana" panose="020B0604030504040204" pitchFamily="34" charset="0"/>
            </a:endParaRP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НАЗВАНИЕ</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5410455"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lvl="0">
              <a:defRPr/>
            </a:pPr>
            <a:r>
              <a:rPr lang="ru-RU" dirty="0"/>
              <a:t>Функции </a:t>
            </a:r>
            <a:r>
              <a:rPr lang="en-US" dirty="0"/>
              <a:t>I2C </a:t>
            </a:r>
            <a:r>
              <a:rPr lang="ru-RU" dirty="0"/>
              <a:t>в библиотеке </a:t>
            </a:r>
            <a:r>
              <a:rPr lang="en-US" dirty="0"/>
              <a:t>Freedom Metal</a:t>
            </a:r>
            <a:endParaRPr kumimoji="0" lang="ru-RU" sz="2000" b="1" u="none" strike="noStrike" kern="1200" cap="none" spc="0" normalizeH="0" baseline="0" noProof="0" dirty="0">
              <a:ln>
                <a:noFill/>
              </a:ln>
              <a:solidFill>
                <a:srgbClr val="283272"/>
              </a:solidFill>
              <a:effectLst/>
              <a:highlight>
                <a:srgbClr val="FFFF00"/>
              </a:highlight>
              <a:uLnTx/>
              <a:uFillTx/>
              <a:latin typeface="Nunito Sans" pitchFamily="2" charset="77"/>
            </a:endParaRPr>
          </a:p>
        </p:txBody>
      </p:sp>
      <p:graphicFrame>
        <p:nvGraphicFramePr>
          <p:cNvPr id="20" name="Таблица 19">
            <a:extLst>
              <a:ext uri="{FF2B5EF4-FFF2-40B4-BE49-F238E27FC236}">
                <a16:creationId xmlns:a16="http://schemas.microsoft.com/office/drawing/2014/main" id="{B8C6DCB9-BC35-4E01-9032-78B83E2627CB}"/>
              </a:ext>
            </a:extLst>
          </p:cNvPr>
          <p:cNvGraphicFramePr>
            <a:graphicFrameLocks noGrp="1"/>
          </p:cNvGraphicFramePr>
          <p:nvPr>
            <p:extLst>
              <p:ext uri="{D42A27DB-BD31-4B8C-83A1-F6EECF244321}">
                <p14:modId xmlns:p14="http://schemas.microsoft.com/office/powerpoint/2010/main" val="540132197"/>
              </p:ext>
            </p:extLst>
          </p:nvPr>
        </p:nvGraphicFramePr>
        <p:xfrm>
          <a:off x="515112" y="1789740"/>
          <a:ext cx="11177015" cy="4818998"/>
        </p:xfrm>
        <a:graphic>
          <a:graphicData uri="http://schemas.openxmlformats.org/drawingml/2006/table">
            <a:tbl>
              <a:tblPr firstRow="1" bandRow="1">
                <a:tableStyleId>{5C22544A-7EE6-4342-B048-85BDC9FD1C3A}</a:tableStyleId>
              </a:tblPr>
              <a:tblGrid>
                <a:gridCol w="11177015">
                  <a:extLst>
                    <a:ext uri="{9D8B030D-6E8A-4147-A177-3AD203B41FA5}">
                      <a16:colId xmlns:a16="http://schemas.microsoft.com/office/drawing/2014/main" val="4196276911"/>
                    </a:ext>
                  </a:extLst>
                </a:gridCol>
              </a:tblGrid>
              <a:tr h="531390">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1050" b="0" i="0" kern="1200" dirty="0">
                        <a:solidFill>
                          <a:schemeClr val="bg1"/>
                        </a:solidFill>
                        <a:highlight>
                          <a:srgbClr val="FFFF00"/>
                        </a:highlight>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3387679">
                <a:tc>
                  <a:txBody>
                    <a:bodyPr/>
                    <a:lstStyle/>
                    <a:p>
                      <a:pPr marL="0" lvl="0" indent="0">
                        <a:lnSpc>
                          <a:spcPct val="150000"/>
                        </a:lnSpc>
                        <a:spcAft>
                          <a:spcPts val="0"/>
                        </a:spcAft>
                        <a:buFont typeface="Symbol" panose="05050102010706020507" pitchFamily="18" charset="2"/>
                        <a:buNone/>
                      </a:pPr>
                      <a:r>
                        <a:rPr lang="ru-RU" sz="1600" kern="0" dirty="0">
                          <a:latin typeface="Nunito Sans" panose="020B0604020202020204" charset="-52"/>
                          <a:ea typeface="Calibri" panose="020F0502020204030204" pitchFamily="34" charset="0"/>
                          <a:cs typeface="Calibri" panose="020F0502020204030204" pitchFamily="34" charset="0"/>
                        </a:rPr>
                        <a:t>Получение экземпляра I2C</a:t>
                      </a:r>
                    </a:p>
                    <a:p>
                      <a:pPr marL="0" lvl="0" indent="0">
                        <a:lnSpc>
                          <a:spcPct val="150000"/>
                        </a:lnSpc>
                        <a:spcAft>
                          <a:spcPts val="0"/>
                        </a:spcAft>
                        <a:buFont typeface="Symbol" panose="05050102010706020507" pitchFamily="18" charset="2"/>
                        <a:buNone/>
                      </a:pPr>
                      <a:r>
                        <a:rPr lang="ru-RU" sz="1600" i="1" kern="0" dirty="0">
                          <a:latin typeface="Nunito Sans" panose="020B0604020202020204" charset="-52"/>
                          <a:ea typeface="Calibri" panose="020F0502020204030204" pitchFamily="34" charset="0"/>
                          <a:cs typeface="Calibri" panose="020F0502020204030204" pitchFamily="34" charset="0"/>
                        </a:rPr>
                        <a:t>     </a:t>
                      </a:r>
                      <a:r>
                        <a:rPr lang="ru-RU" sz="1600" i="1" kern="0" dirty="0" err="1">
                          <a:latin typeface="Nunito Sans" panose="020B0604020202020204" charset="-52"/>
                          <a:ea typeface="Calibri" panose="020F0502020204030204" pitchFamily="34" charset="0"/>
                          <a:cs typeface="Calibri" panose="020F0502020204030204" pitchFamily="34" charset="0"/>
                        </a:rPr>
                        <a:t>struct</a:t>
                      </a:r>
                      <a:r>
                        <a:rPr lang="ru-RU" sz="1600" i="1" kern="0" dirty="0">
                          <a:latin typeface="Nunito Sans" panose="020B0604020202020204" charset="-52"/>
                          <a:ea typeface="Calibri" panose="020F0502020204030204" pitchFamily="34" charset="0"/>
                          <a:cs typeface="Calibri" panose="020F0502020204030204" pitchFamily="34" charset="0"/>
                        </a:rPr>
                        <a:t> metal_i2c *i2c;</a:t>
                      </a:r>
                    </a:p>
                    <a:p>
                      <a:pPr marL="0" lvl="0" indent="0">
                        <a:lnSpc>
                          <a:spcPct val="150000"/>
                        </a:lnSpc>
                        <a:spcAft>
                          <a:spcPts val="0"/>
                        </a:spcAft>
                        <a:buFont typeface="Symbol" panose="05050102010706020507" pitchFamily="18" charset="2"/>
                        <a:buNone/>
                      </a:pPr>
                      <a:r>
                        <a:rPr lang="ru-RU" sz="1600" i="1" kern="0" dirty="0">
                          <a:latin typeface="Nunito Sans" panose="020B0604020202020204" charset="-52"/>
                          <a:ea typeface="Calibri" panose="020F0502020204030204" pitchFamily="34" charset="0"/>
                          <a:cs typeface="Calibri" panose="020F0502020204030204" pitchFamily="34" charset="0"/>
                        </a:rPr>
                        <a:t>     i2c = metal_i2c_get_device(0);</a:t>
                      </a:r>
                    </a:p>
                    <a:p>
                      <a:pPr marL="0" lvl="0" indent="0">
                        <a:lnSpc>
                          <a:spcPct val="150000"/>
                        </a:lnSpc>
                        <a:spcAft>
                          <a:spcPts val="0"/>
                        </a:spcAft>
                        <a:buFont typeface="Symbol" panose="05050102010706020507" pitchFamily="18" charset="2"/>
                        <a:buNone/>
                      </a:pPr>
                      <a:r>
                        <a:rPr lang="ru-RU" sz="1600" kern="0" dirty="0">
                          <a:latin typeface="Nunito Sans" panose="020B0604020202020204" charset="-52"/>
                          <a:ea typeface="Calibri" panose="020F0502020204030204" pitchFamily="34" charset="0"/>
                          <a:cs typeface="Calibri" panose="020F0502020204030204" pitchFamily="34" charset="0"/>
                        </a:rPr>
                        <a:t>Инициализация устройства I2C</a:t>
                      </a:r>
                    </a:p>
                    <a:p>
                      <a:pPr marL="0" lvl="0" indent="0">
                        <a:lnSpc>
                          <a:spcPct val="150000"/>
                        </a:lnSpc>
                        <a:spcAft>
                          <a:spcPts val="0"/>
                        </a:spcAft>
                        <a:buFont typeface="Symbol" panose="05050102010706020507" pitchFamily="18" charset="2"/>
                        <a:buNone/>
                      </a:pPr>
                      <a:r>
                        <a:rPr lang="ru-RU" sz="1600" i="1" kern="0" dirty="0">
                          <a:latin typeface="Nunito Sans" panose="020B0604020202020204" charset="-52"/>
                          <a:ea typeface="Calibri" panose="020F0502020204030204" pitchFamily="34" charset="0"/>
                          <a:cs typeface="Calibri" panose="020F0502020204030204" pitchFamily="34" charset="0"/>
                        </a:rPr>
                        <a:t>     metal_i2c_init(i2c, I2C_BAUDRATE, I2C_MASTER);</a:t>
                      </a:r>
                    </a:p>
                    <a:p>
                      <a:pPr marL="0" lvl="0" indent="0">
                        <a:lnSpc>
                          <a:spcPct val="150000"/>
                        </a:lnSpc>
                        <a:spcAft>
                          <a:spcPts val="0"/>
                        </a:spcAft>
                        <a:buFont typeface="Symbol" panose="05050102010706020507" pitchFamily="18" charset="2"/>
                        <a:buNone/>
                      </a:pPr>
                      <a:r>
                        <a:rPr lang="ru-RU" sz="1600" kern="0" dirty="0">
                          <a:latin typeface="Nunito Sans" panose="020B0604020202020204" charset="-52"/>
                          <a:ea typeface="Calibri" panose="020F0502020204030204" pitchFamily="34" charset="0"/>
                          <a:cs typeface="Calibri" panose="020F0502020204030204" pitchFamily="34" charset="0"/>
                        </a:rPr>
                        <a:t>Следующий фрагмент кода посылает символ 'H' на ЖК-экран:</a:t>
                      </a:r>
                    </a:p>
                    <a:p>
                      <a:pPr marL="0" lvl="0" indent="0">
                        <a:lnSpc>
                          <a:spcPct val="150000"/>
                        </a:lnSpc>
                        <a:spcAft>
                          <a:spcPts val="0"/>
                        </a:spcAft>
                        <a:buFont typeface="Symbol" panose="05050102010706020507" pitchFamily="18" charset="2"/>
                        <a:buNone/>
                      </a:pPr>
                      <a:r>
                        <a:rPr lang="ru-RU" sz="1600" kern="0" dirty="0">
                          <a:latin typeface="Nunito Sans" panose="020B0604020202020204" charset="-52"/>
                          <a:ea typeface="Calibri" panose="020F0502020204030204" pitchFamily="34" charset="0"/>
                          <a:cs typeface="Calibri" panose="020F0502020204030204" pitchFamily="34" charset="0"/>
                        </a:rPr>
                        <a:t>     </a:t>
                      </a:r>
                      <a:r>
                        <a:rPr lang="ru-RU" sz="1600" i="1" kern="0" dirty="0" err="1">
                          <a:latin typeface="Nunito Sans" panose="020B0604020202020204" charset="-52"/>
                          <a:ea typeface="Calibri" panose="020F0502020204030204" pitchFamily="34" charset="0"/>
                          <a:cs typeface="Calibri" panose="020F0502020204030204" pitchFamily="34" charset="0"/>
                        </a:rPr>
                        <a:t>unsigned</a:t>
                      </a:r>
                      <a:r>
                        <a:rPr lang="ru-RU" sz="1600" i="1" kern="0" dirty="0">
                          <a:latin typeface="Nunito Sans" panose="020B0604020202020204" charset="-52"/>
                          <a:ea typeface="Calibri" panose="020F0502020204030204" pitchFamily="34" charset="0"/>
                          <a:cs typeface="Calibri" panose="020F0502020204030204" pitchFamily="34" charset="0"/>
                        </a:rPr>
                        <a:t> </a:t>
                      </a:r>
                      <a:r>
                        <a:rPr lang="ru-RU" sz="1600" i="1" kern="0" dirty="0" err="1">
                          <a:latin typeface="Nunito Sans" panose="020B0604020202020204" charset="-52"/>
                          <a:ea typeface="Calibri" panose="020F0502020204030204" pitchFamily="34" charset="0"/>
                          <a:cs typeface="Calibri" panose="020F0502020204030204" pitchFamily="34" charset="0"/>
                        </a:rPr>
                        <a:t>char</a:t>
                      </a:r>
                      <a:r>
                        <a:rPr lang="ru-RU" sz="1600" i="1" kern="0" dirty="0">
                          <a:latin typeface="Nunito Sans" panose="020B0604020202020204" charset="-52"/>
                          <a:ea typeface="Calibri" panose="020F0502020204030204" pitchFamily="34" charset="0"/>
                          <a:cs typeface="Calibri" panose="020F0502020204030204" pitchFamily="34" charset="0"/>
                        </a:rPr>
                        <a:t> </a:t>
                      </a:r>
                      <a:r>
                        <a:rPr lang="ru-RU" sz="1600" i="1" kern="0" dirty="0" err="1">
                          <a:latin typeface="Nunito Sans" panose="020B0604020202020204" charset="-52"/>
                          <a:ea typeface="Calibri" panose="020F0502020204030204" pitchFamily="34" charset="0"/>
                          <a:cs typeface="Calibri" panose="020F0502020204030204" pitchFamily="34" charset="0"/>
                        </a:rPr>
                        <a:t>buf</a:t>
                      </a:r>
                      <a:r>
                        <a:rPr lang="ru-RU" sz="1600" i="1" kern="0" dirty="0">
                          <a:latin typeface="Nunito Sans" panose="020B0604020202020204" charset="-52"/>
                          <a:ea typeface="Calibri" panose="020F0502020204030204" pitchFamily="34" charset="0"/>
                          <a:cs typeface="Calibri" panose="020F0502020204030204" pitchFamily="34" charset="0"/>
                        </a:rPr>
                        <a:t>[1];</a:t>
                      </a:r>
                    </a:p>
                    <a:p>
                      <a:pPr marL="0" lvl="0" indent="0">
                        <a:lnSpc>
                          <a:spcPct val="150000"/>
                        </a:lnSpc>
                        <a:spcAft>
                          <a:spcPts val="0"/>
                        </a:spcAft>
                        <a:buFont typeface="Symbol" panose="05050102010706020507" pitchFamily="18" charset="2"/>
                        <a:buNone/>
                      </a:pPr>
                      <a:r>
                        <a:rPr lang="ru-RU" sz="1600" i="1" kern="0" dirty="0">
                          <a:latin typeface="Nunito Sans" panose="020B0604020202020204" charset="-52"/>
                          <a:ea typeface="Calibri" panose="020F0502020204030204" pitchFamily="34" charset="0"/>
                          <a:cs typeface="Calibri" panose="020F0502020204030204" pitchFamily="34" charset="0"/>
                        </a:rPr>
                        <a:t>     </a:t>
                      </a:r>
                      <a:r>
                        <a:rPr lang="ru-RU" sz="1600" i="1" kern="0" dirty="0" err="1">
                          <a:latin typeface="Nunito Sans" panose="020B0604020202020204" charset="-52"/>
                          <a:ea typeface="Calibri" panose="020F0502020204030204" pitchFamily="34" charset="0"/>
                          <a:cs typeface="Calibri" panose="020F0502020204030204" pitchFamily="34" charset="0"/>
                        </a:rPr>
                        <a:t>buf</a:t>
                      </a:r>
                      <a:r>
                        <a:rPr lang="ru-RU" sz="1600" i="1" kern="0" dirty="0">
                          <a:latin typeface="Nunito Sans" panose="020B0604020202020204" charset="-52"/>
                          <a:ea typeface="Calibri" panose="020F0502020204030204" pitchFamily="34" charset="0"/>
                          <a:cs typeface="Calibri" panose="020F0502020204030204" pitchFamily="34" charset="0"/>
                        </a:rPr>
                        <a:t>[0] = 'H';</a:t>
                      </a:r>
                    </a:p>
                    <a:p>
                      <a:pPr marL="0" lvl="0" indent="0">
                        <a:lnSpc>
                          <a:spcPct val="150000"/>
                        </a:lnSpc>
                        <a:spcAft>
                          <a:spcPts val="0"/>
                        </a:spcAft>
                        <a:buFont typeface="Symbol" panose="05050102010706020507" pitchFamily="18" charset="2"/>
                        <a:buNone/>
                      </a:pPr>
                      <a:r>
                        <a:rPr lang="ru-RU" sz="1600" i="1" kern="0" dirty="0">
                          <a:latin typeface="Nunito Sans" panose="020B0604020202020204" charset="-52"/>
                          <a:ea typeface="Calibri" panose="020F0502020204030204" pitchFamily="34" charset="0"/>
                          <a:cs typeface="Calibri" panose="020F0502020204030204" pitchFamily="34" charset="0"/>
                        </a:rPr>
                        <a:t>     metal_i2c_write(i2c, LCD_ADDR, 1, </a:t>
                      </a:r>
                      <a:r>
                        <a:rPr lang="ru-RU" sz="1600" i="1" kern="0" dirty="0" err="1">
                          <a:latin typeface="Nunito Sans" panose="020B0604020202020204" charset="-52"/>
                          <a:ea typeface="Calibri" panose="020F0502020204030204" pitchFamily="34" charset="0"/>
                          <a:cs typeface="Calibri" panose="020F0502020204030204" pitchFamily="34" charset="0"/>
                        </a:rPr>
                        <a:t>buf</a:t>
                      </a:r>
                      <a:r>
                        <a:rPr lang="ru-RU" sz="1600" i="1" kern="0" dirty="0">
                          <a:latin typeface="Nunito Sans" panose="020B0604020202020204" charset="-52"/>
                          <a:ea typeface="Calibri" panose="020F0502020204030204" pitchFamily="34" charset="0"/>
                          <a:cs typeface="Calibri" panose="020F0502020204030204" pitchFamily="34" charset="0"/>
                        </a:rPr>
                        <a:t>, 1);</a:t>
                      </a:r>
                    </a:p>
                    <a:p>
                      <a:pPr marL="0" lvl="0" indent="0">
                        <a:lnSpc>
                          <a:spcPct val="150000"/>
                        </a:lnSpc>
                        <a:spcAft>
                          <a:spcPts val="800"/>
                        </a:spcAft>
                        <a:buFont typeface="Symbol" panose="05050102010706020507" pitchFamily="18" charset="2"/>
                        <a:buNone/>
                      </a:pPr>
                      <a:endParaRPr lang="ru-RU" sz="1600" kern="0" dirty="0">
                        <a:highlight>
                          <a:srgbClr val="FFFF00"/>
                        </a:highlight>
                        <a:latin typeface="Nunito Sans" panose="020B0604020202020204" charset="-52"/>
                        <a:ea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r h="569048">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lang="ru-RU" sz="1050" b="0" i="0" dirty="0">
                        <a:highlight>
                          <a:srgbClr val="FFFF00"/>
                        </a:highlight>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4455585"/>
                  </a:ext>
                </a:extLst>
              </a:tr>
            </a:tbl>
          </a:graphicData>
        </a:graphic>
      </p:graphicFrame>
    </p:spTree>
    <p:extLst>
      <p:ext uri="{BB962C8B-B14F-4D97-AF65-F5344CB8AC3E}">
        <p14:creationId xmlns:p14="http://schemas.microsoft.com/office/powerpoint/2010/main" val="2247640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19</a:t>
            </a:fld>
            <a:endParaRPr lang="ru-RU" sz="1000" dirty="0">
              <a:latin typeface="Nunito Sans" pitchFamily="2" charset="77"/>
            </a:endParaRP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НАЗВАНИЕ</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4392549"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lvl="0">
              <a:defRPr/>
            </a:pPr>
            <a:r>
              <a:rPr lang="ru-RU" dirty="0"/>
              <a:t>Модуль Часы реального времени</a:t>
            </a:r>
            <a:endParaRPr kumimoji="0" lang="ru-RU" sz="2000" b="1" u="none" strike="noStrike" kern="1200" cap="none" spc="0" normalizeH="0" baseline="0" noProof="0" dirty="0">
              <a:ln>
                <a:noFill/>
              </a:ln>
              <a:solidFill>
                <a:srgbClr val="283272"/>
              </a:solidFill>
              <a:effectLst/>
              <a:uLnTx/>
              <a:uFillTx/>
              <a:latin typeface="Nunito Sans" pitchFamily="2" charset="77"/>
            </a:endParaRPr>
          </a:p>
        </p:txBody>
      </p:sp>
      <p:graphicFrame>
        <p:nvGraphicFramePr>
          <p:cNvPr id="21" name="Таблица 20">
            <a:extLst>
              <a:ext uri="{FF2B5EF4-FFF2-40B4-BE49-F238E27FC236}">
                <a16:creationId xmlns:a16="http://schemas.microsoft.com/office/drawing/2014/main" id="{53BADE5D-EFE5-4C3F-8F32-97B5C3CFC538}"/>
              </a:ext>
            </a:extLst>
          </p:cNvPr>
          <p:cNvGraphicFramePr>
            <a:graphicFrameLocks noGrp="1"/>
          </p:cNvGraphicFramePr>
          <p:nvPr>
            <p:extLst>
              <p:ext uri="{D42A27DB-BD31-4B8C-83A1-F6EECF244321}">
                <p14:modId xmlns:p14="http://schemas.microsoft.com/office/powerpoint/2010/main" val="886464900"/>
              </p:ext>
            </p:extLst>
          </p:nvPr>
        </p:nvGraphicFramePr>
        <p:xfrm>
          <a:off x="515112" y="1789739"/>
          <a:ext cx="11152631" cy="3050481"/>
        </p:xfrm>
        <a:graphic>
          <a:graphicData uri="http://schemas.openxmlformats.org/drawingml/2006/table">
            <a:tbl>
              <a:tblPr firstRow="1" bandRow="1">
                <a:tableStyleId>{5C22544A-7EE6-4342-B048-85BDC9FD1C3A}</a:tableStyleId>
              </a:tblPr>
              <a:tblGrid>
                <a:gridCol w="11152631">
                  <a:extLst>
                    <a:ext uri="{9D8B030D-6E8A-4147-A177-3AD203B41FA5}">
                      <a16:colId xmlns:a16="http://schemas.microsoft.com/office/drawing/2014/main" val="4196276911"/>
                    </a:ext>
                  </a:extLst>
                </a:gridCol>
              </a:tblGrid>
              <a:tr h="425399">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highlight>
                          <a:srgbClr val="FFFF00"/>
                        </a:highlight>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2169536">
                <a:tc>
                  <a:txBody>
                    <a:bodyPr/>
                    <a:lstStyle/>
                    <a:p>
                      <a:pPr marL="0" lvl="0" indent="0">
                        <a:lnSpc>
                          <a:spcPct val="150000"/>
                        </a:lnSpc>
                        <a:spcAft>
                          <a:spcPts val="0"/>
                        </a:spcAft>
                        <a:buFont typeface="Symbol" panose="05050102010706020507" pitchFamily="18" charset="2"/>
                        <a:buNone/>
                      </a:pPr>
                      <a:r>
                        <a:rPr lang="ru-RU" sz="1600" kern="0" dirty="0">
                          <a:latin typeface="Nunito Sans" panose="020B0604020202020204" charset="-52"/>
                          <a:ea typeface="Calibri" panose="020F0502020204030204" pitchFamily="34" charset="0"/>
                          <a:cs typeface="Calibri" panose="020F0502020204030204" pitchFamily="34" charset="0"/>
                        </a:rPr>
                        <a:t>Макросы включения счетчика RTC и вычисления его младшего байта</a:t>
                      </a:r>
                    </a:p>
                    <a:p>
                      <a:pPr marL="0" lvl="0" indent="0">
                        <a:lnSpc>
                          <a:spcPct val="150000"/>
                        </a:lnSpc>
                        <a:spcAft>
                          <a:spcPts val="0"/>
                        </a:spcAft>
                        <a:buFont typeface="Symbol" panose="05050102010706020507" pitchFamily="18" charset="2"/>
                        <a:buNone/>
                      </a:pPr>
                      <a:r>
                        <a:rPr lang="ru-RU" sz="1600" kern="0" dirty="0">
                          <a:latin typeface="Nunito Sans" panose="020B0604020202020204" charset="-52"/>
                          <a:ea typeface="Calibri" panose="020F0502020204030204" pitchFamily="34" charset="0"/>
                          <a:cs typeface="Calibri" panose="020F0502020204030204" pitchFamily="34" charset="0"/>
                        </a:rPr>
                        <a:t>     #</a:t>
                      </a:r>
                      <a:r>
                        <a:rPr lang="ru-RU" sz="1600" kern="0" dirty="0" err="1">
                          <a:latin typeface="Nunito Sans" panose="020B0604020202020204" charset="-52"/>
                          <a:ea typeface="Calibri" panose="020F0502020204030204" pitchFamily="34" charset="0"/>
                          <a:cs typeface="Calibri" panose="020F0502020204030204" pitchFamily="34" charset="0"/>
                        </a:rPr>
                        <a:t>define</a:t>
                      </a:r>
                      <a:r>
                        <a:rPr lang="ru-RU" sz="1600" kern="0" dirty="0">
                          <a:latin typeface="Nunito Sans" panose="020B0604020202020204" charset="-52"/>
                          <a:ea typeface="Calibri" panose="020F0502020204030204" pitchFamily="34" charset="0"/>
                          <a:cs typeface="Calibri" panose="020F0502020204030204" pitchFamily="34" charset="0"/>
                        </a:rPr>
                        <a:t>  </a:t>
                      </a:r>
                      <a:r>
                        <a:rPr lang="ru-RU" sz="1600" kern="0" dirty="0" err="1">
                          <a:latin typeface="Nunito Sans" panose="020B0604020202020204" charset="-52"/>
                          <a:ea typeface="Calibri" panose="020F0502020204030204" pitchFamily="34" charset="0"/>
                          <a:cs typeface="Calibri" panose="020F0502020204030204" pitchFamily="34" charset="0"/>
                        </a:rPr>
                        <a:t>Red_V_RTC_start</a:t>
                      </a:r>
                      <a:r>
                        <a:rPr lang="ru-RU" sz="1600" kern="0" dirty="0">
                          <a:latin typeface="Nunito Sans" panose="020B0604020202020204" charset="-52"/>
                          <a:ea typeface="Calibri" panose="020F0502020204030204" pitchFamily="34" charset="0"/>
                          <a:cs typeface="Calibri" panose="020F0502020204030204" pitchFamily="34" charset="0"/>
                        </a:rPr>
                        <a:t>()       *((uint32_t *) 0x10000040) |= 1&lt;&lt;12</a:t>
                      </a:r>
                    </a:p>
                    <a:p>
                      <a:pPr marL="0" lvl="0" indent="0">
                        <a:lnSpc>
                          <a:spcPct val="150000"/>
                        </a:lnSpc>
                        <a:spcAft>
                          <a:spcPts val="0"/>
                        </a:spcAft>
                        <a:buFont typeface="Symbol" panose="05050102010706020507" pitchFamily="18" charset="2"/>
                        <a:buNone/>
                      </a:pPr>
                      <a:r>
                        <a:rPr lang="ru-RU" sz="1600" kern="0" dirty="0">
                          <a:latin typeface="Nunito Sans" panose="020B0604020202020204" charset="-52"/>
                          <a:ea typeface="Calibri" panose="020F0502020204030204" pitchFamily="34" charset="0"/>
                          <a:cs typeface="Calibri" panose="020F0502020204030204" pitchFamily="34" charset="0"/>
                        </a:rPr>
                        <a:t>     #</a:t>
                      </a:r>
                      <a:r>
                        <a:rPr lang="ru-RU" sz="1600" kern="0" dirty="0" err="1">
                          <a:latin typeface="Nunito Sans" panose="020B0604020202020204" charset="-52"/>
                          <a:ea typeface="Calibri" panose="020F0502020204030204" pitchFamily="34" charset="0"/>
                          <a:cs typeface="Calibri" panose="020F0502020204030204" pitchFamily="34" charset="0"/>
                        </a:rPr>
                        <a:t>define</a:t>
                      </a:r>
                      <a:r>
                        <a:rPr lang="ru-RU" sz="1600" kern="0" dirty="0">
                          <a:latin typeface="Nunito Sans" panose="020B0604020202020204" charset="-52"/>
                          <a:ea typeface="Calibri" panose="020F0502020204030204" pitchFamily="34" charset="0"/>
                          <a:cs typeface="Calibri" panose="020F0502020204030204" pitchFamily="34" charset="0"/>
                        </a:rPr>
                        <a:t>  </a:t>
                      </a:r>
                      <a:r>
                        <a:rPr lang="ru-RU" sz="1600" kern="0" dirty="0" err="1">
                          <a:latin typeface="Nunito Sans" panose="020B0604020202020204" charset="-52"/>
                          <a:ea typeface="Calibri" panose="020F0502020204030204" pitchFamily="34" charset="0"/>
                          <a:cs typeface="Calibri" panose="020F0502020204030204" pitchFamily="34" charset="0"/>
                        </a:rPr>
                        <a:t>Red_V_RTC_rtccountlo</a:t>
                      </a:r>
                      <a:r>
                        <a:rPr lang="ru-RU" sz="1600" kern="0" dirty="0">
                          <a:latin typeface="Nunito Sans" panose="020B0604020202020204" charset="-52"/>
                          <a:ea typeface="Calibri" panose="020F0502020204030204" pitchFamily="34" charset="0"/>
                          <a:cs typeface="Calibri" panose="020F0502020204030204" pitchFamily="34" charset="0"/>
                        </a:rPr>
                        <a:t>   (*((uint32_t *) 0x10000048))</a:t>
                      </a:r>
                    </a:p>
                    <a:p>
                      <a:pPr marL="0" lvl="0" indent="0">
                        <a:lnSpc>
                          <a:spcPct val="150000"/>
                        </a:lnSpc>
                        <a:spcAft>
                          <a:spcPts val="800"/>
                        </a:spcAft>
                        <a:buFont typeface="Symbol" panose="05050102010706020507" pitchFamily="18" charset="2"/>
                        <a:buNone/>
                      </a:pPr>
                      <a:endParaRPr lang="ru-RU" sz="1200" kern="0" dirty="0">
                        <a:highlight>
                          <a:srgbClr val="FFFF00"/>
                        </a:highlight>
                        <a:latin typeface="Nunito Sans" panose="020B0604020202020204" charset="-52"/>
                        <a:ea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r h="455546">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lang="ru-RU" sz="900" b="0" i="0" dirty="0">
                        <a:highlight>
                          <a:srgbClr val="FFFF00"/>
                        </a:highlight>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4455585"/>
                  </a:ext>
                </a:extLst>
              </a:tr>
            </a:tbl>
          </a:graphicData>
        </a:graphic>
      </p:graphicFrame>
      <p:sp>
        <p:nvSpPr>
          <p:cNvPr id="22" name="TextBox 21">
            <a:extLst>
              <a:ext uri="{FF2B5EF4-FFF2-40B4-BE49-F238E27FC236}">
                <a16:creationId xmlns:a16="http://schemas.microsoft.com/office/drawing/2014/main" id="{45CED8BD-E00B-4D20-920F-9175B3EAEBF3}"/>
              </a:ext>
            </a:extLst>
          </p:cNvPr>
          <p:cNvSpPr txBox="1"/>
          <p:nvPr/>
        </p:nvSpPr>
        <p:spPr>
          <a:xfrm>
            <a:off x="991722" y="1230478"/>
            <a:ext cx="5131242" cy="184666"/>
          </a:xfrm>
          <a:prstGeom prst="rect">
            <a:avLst/>
          </a:prstGeom>
          <a:noFill/>
        </p:spPr>
        <p:txBody>
          <a:bodyPr wrap="square" lIns="0" tIns="0" rIns="0" bIns="0">
            <a:spAutoFit/>
          </a:bodyPr>
          <a:lstStyle/>
          <a:p>
            <a:pPr defTabSz="1828434">
              <a:spcBef>
                <a:spcPts val="1200"/>
              </a:spcBef>
              <a:buSzPct val="100000"/>
            </a:pPr>
            <a:r>
              <a:rPr lang="ru-RU" sz="1200" b="1" dirty="0">
                <a:latin typeface="Nunito Sans" pitchFamily="2" charset="77"/>
                <a:ea typeface="Verdana" panose="020B0604030504040204" pitchFamily="34" charset="0"/>
                <a:cs typeface="Verdana" panose="020B0604030504040204" pitchFamily="34" charset="0"/>
              </a:rPr>
              <a:t>Отладка</a:t>
            </a:r>
            <a:endParaRPr lang="en-US" sz="1200" b="1" dirty="0">
              <a:solidFill>
                <a:schemeClr val="tx1"/>
              </a:solidFill>
              <a:latin typeface="Nunito Sans" pitchFamily="2" charset="77"/>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34647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2</a:t>
            </a:fld>
            <a:endParaRPr lang="ru-RU" sz="1000" dirty="0">
              <a:latin typeface="Nunito Sans" pitchFamily="2" charset="77"/>
            </a:endParaRP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6389764" cy="707886"/>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a:defRPr/>
            </a:pPr>
            <a:r>
              <a:rPr lang="ru-RU" dirty="0"/>
              <a:t>Глава 6. Последовательные интерфейсы</a:t>
            </a:r>
          </a:p>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2000" b="1" u="none" strike="noStrike" kern="1200" cap="none" spc="0" normalizeH="0" baseline="0" noProof="0" dirty="0">
              <a:ln>
                <a:noFill/>
              </a:ln>
              <a:solidFill>
                <a:srgbClr val="283272"/>
              </a:solidFill>
              <a:effectLst/>
              <a:highlight>
                <a:srgbClr val="FFFF00"/>
              </a:highlight>
              <a:uLnTx/>
              <a:uFillTx/>
              <a:latin typeface="Nunito Sans" pitchFamily="2" charset="77"/>
            </a:endParaRPr>
          </a:p>
        </p:txBody>
      </p:sp>
      <p:sp>
        <p:nvSpPr>
          <p:cNvPr id="6" name="TextBox 5">
            <a:extLst>
              <a:ext uri="{FF2B5EF4-FFF2-40B4-BE49-F238E27FC236}">
                <a16:creationId xmlns:a16="http://schemas.microsoft.com/office/drawing/2014/main" id="{1DDA6C6D-9503-9710-5E1B-2546D9422E94}"/>
              </a:ext>
            </a:extLst>
          </p:cNvPr>
          <p:cNvSpPr txBox="1"/>
          <p:nvPr/>
        </p:nvSpPr>
        <p:spPr>
          <a:xfrm>
            <a:off x="523904" y="882830"/>
            <a:ext cx="10958431" cy="5016758"/>
          </a:xfrm>
          <a:prstGeom prst="rect">
            <a:avLst/>
          </a:prstGeom>
          <a:noFill/>
        </p:spPr>
        <p:txBody>
          <a:bodyPr wrap="square">
            <a:spAutoFit/>
          </a:bodyPr>
          <a:lstStyle/>
          <a:p>
            <a:pPr marL="285750" indent="-285750">
              <a:buFont typeface="Arial" panose="020B0604020202020204" pitchFamily="34" charset="0"/>
              <a:buChar char="•"/>
            </a:pPr>
            <a:r>
              <a:rPr lang="ru-RU" sz="1600" dirty="0">
                <a:latin typeface="Nunito Sans" pitchFamily="2" charset="77"/>
              </a:rPr>
              <a:t>Сравнение последовательной и параллельной схемы</a:t>
            </a:r>
          </a:p>
          <a:p>
            <a:pPr marL="285750" indent="-285750">
              <a:buFont typeface="Arial" panose="020B0604020202020204" pitchFamily="34" charset="0"/>
              <a:buChar char="•"/>
            </a:pPr>
            <a:r>
              <a:rPr lang="ru-RU" sz="1600" dirty="0">
                <a:latin typeface="Nunito Sans" pitchFamily="2" charset="77"/>
              </a:rPr>
              <a:t>Недостатки параллельной связи</a:t>
            </a:r>
          </a:p>
          <a:p>
            <a:pPr marL="285750" indent="-285750">
              <a:buFont typeface="Arial" panose="020B0604020202020204" pitchFamily="34" charset="0"/>
              <a:buChar char="•"/>
            </a:pPr>
            <a:r>
              <a:rPr lang="ru-RU" sz="1600" dirty="0">
                <a:latin typeface="Nunito Sans" pitchFamily="2" charset="77"/>
              </a:rPr>
              <a:t>Интерфейсы последовательной связи</a:t>
            </a:r>
          </a:p>
          <a:p>
            <a:pPr marL="285750" indent="-285750">
              <a:buFont typeface="Arial" panose="020B0604020202020204" pitchFamily="34" charset="0"/>
              <a:buChar char="•"/>
            </a:pPr>
            <a:r>
              <a:rPr lang="ru-RU" sz="1600" dirty="0">
                <a:latin typeface="Nunito Sans" pitchFamily="2" charset="77"/>
              </a:rPr>
              <a:t>Сдвиговые регистры</a:t>
            </a:r>
          </a:p>
          <a:p>
            <a:pPr marL="285750" indent="-285750">
              <a:buFont typeface="Arial" panose="020B0604020202020204" pitchFamily="34" charset="0"/>
              <a:buChar char="•"/>
            </a:pPr>
            <a:r>
              <a:rPr lang="ru-RU" sz="1600" dirty="0">
                <a:latin typeface="Nunito Sans" pitchFamily="2" charset="77"/>
              </a:rPr>
              <a:t>Схема сети последовательной связи</a:t>
            </a:r>
          </a:p>
          <a:p>
            <a:pPr marL="285750" indent="-285750">
              <a:buFont typeface="Arial" panose="020B0604020202020204" pitchFamily="34" charset="0"/>
              <a:buChar char="•"/>
            </a:pPr>
            <a:r>
              <a:rPr lang="ru-RU" sz="1600" dirty="0">
                <a:latin typeface="Nunito Sans" pitchFamily="2" charset="77"/>
              </a:rPr>
              <a:t>Последовательный периферийный интерфейс </a:t>
            </a:r>
          </a:p>
          <a:p>
            <a:pPr marL="285750" indent="-285750">
              <a:buFont typeface="Arial" panose="020B0604020202020204" pitchFamily="34" charset="0"/>
              <a:buChar char="•"/>
            </a:pPr>
            <a:r>
              <a:rPr lang="ru-RU" sz="1600" dirty="0">
                <a:latin typeface="Nunito Sans" pitchFamily="2" charset="77"/>
              </a:rPr>
              <a:t>Асинхронная последовательная связь (</a:t>
            </a:r>
            <a:r>
              <a:rPr lang="en-US" sz="1600" dirty="0">
                <a:latin typeface="Nunito Sans" pitchFamily="2" charset="77"/>
              </a:rPr>
              <a:t>UART)</a:t>
            </a:r>
          </a:p>
          <a:p>
            <a:pPr marL="285750" indent="-285750">
              <a:buFont typeface="Arial" panose="020B0604020202020204" pitchFamily="34" charset="0"/>
              <a:buChar char="•"/>
            </a:pPr>
            <a:r>
              <a:rPr lang="ru-RU" sz="1600" dirty="0">
                <a:latin typeface="Nunito Sans" pitchFamily="2" charset="77"/>
              </a:rPr>
              <a:t>Интерфейс межсетевого взаимодействия</a:t>
            </a:r>
          </a:p>
          <a:p>
            <a:pPr marL="285750" indent="-285750">
              <a:buFont typeface="Arial" panose="020B0604020202020204" pitchFamily="34" charset="0"/>
              <a:buChar char="•"/>
            </a:pPr>
            <a:r>
              <a:rPr lang="ru-RU" sz="1600" dirty="0">
                <a:latin typeface="Nunito Sans" pitchFamily="2" charset="77"/>
              </a:rPr>
              <a:t>Последовательная связь в микроконтроллере FE310</a:t>
            </a:r>
          </a:p>
          <a:p>
            <a:pPr marL="285750" indent="-285750">
              <a:buFont typeface="Arial" panose="020B0604020202020204" pitchFamily="34" charset="0"/>
              <a:buChar char="•"/>
            </a:pPr>
            <a:r>
              <a:rPr lang="ru-RU" sz="1600" dirty="0">
                <a:latin typeface="Nunito Sans" pitchFamily="2" charset="77"/>
              </a:rPr>
              <a:t>Система </a:t>
            </a:r>
            <a:r>
              <a:rPr lang="en-US" sz="1600" dirty="0" err="1">
                <a:latin typeface="Nunito Sans" pitchFamily="2" charset="77"/>
              </a:rPr>
              <a:t>Qwiic</a:t>
            </a:r>
            <a:r>
              <a:rPr lang="en-US" sz="1600" dirty="0">
                <a:latin typeface="Nunito Sans" pitchFamily="2" charset="77"/>
              </a:rPr>
              <a:t> Connect</a:t>
            </a:r>
          </a:p>
          <a:p>
            <a:pPr marL="285750" indent="-285750">
              <a:buFont typeface="Arial" panose="020B0604020202020204" pitchFamily="34" charset="0"/>
              <a:buChar char="•"/>
            </a:pPr>
            <a:r>
              <a:rPr lang="ru-RU" sz="1600" dirty="0">
                <a:latin typeface="Nunito Sans" pitchFamily="2" charset="77"/>
              </a:rPr>
              <a:t>Разъем </a:t>
            </a:r>
            <a:r>
              <a:rPr lang="en-US" sz="1600" dirty="0" err="1">
                <a:latin typeface="Nunito Sans" pitchFamily="2" charset="77"/>
              </a:rPr>
              <a:t>Qwiic</a:t>
            </a:r>
            <a:r>
              <a:rPr lang="en-US" sz="1600" dirty="0">
                <a:latin typeface="Nunito Sans" pitchFamily="2" charset="77"/>
              </a:rPr>
              <a:t> </a:t>
            </a:r>
            <a:r>
              <a:rPr lang="ru-RU" sz="1600" dirty="0">
                <a:latin typeface="Nunito Sans" pitchFamily="2" charset="77"/>
              </a:rPr>
              <a:t>в </a:t>
            </a:r>
            <a:r>
              <a:rPr lang="en-US" sz="1600" dirty="0">
                <a:latin typeface="Nunito Sans" pitchFamily="2" charset="77"/>
              </a:rPr>
              <a:t>Red-V Thing Plus</a:t>
            </a:r>
          </a:p>
          <a:p>
            <a:pPr marL="285750" indent="-285750">
              <a:buFont typeface="Arial" panose="020B0604020202020204" pitchFamily="34" charset="0"/>
              <a:buChar char="•"/>
            </a:pPr>
            <a:r>
              <a:rPr lang="ru-RU" sz="1600" dirty="0">
                <a:latin typeface="Nunito Sans" pitchFamily="2" charset="77"/>
              </a:rPr>
              <a:t>Устройства </a:t>
            </a:r>
            <a:r>
              <a:rPr lang="en-US" sz="1600" dirty="0" err="1">
                <a:latin typeface="Nunito Sans" pitchFamily="2" charset="77"/>
              </a:rPr>
              <a:t>Qwiic</a:t>
            </a:r>
            <a:r>
              <a:rPr lang="en-US" sz="1600" dirty="0">
                <a:latin typeface="Nunito Sans" pitchFamily="2" charset="77"/>
              </a:rPr>
              <a:t>: </a:t>
            </a:r>
            <a:r>
              <a:rPr lang="ru-RU" sz="1600" dirty="0">
                <a:latin typeface="Nunito Sans" pitchFamily="2" charset="77"/>
              </a:rPr>
              <a:t>ЖК-экран</a:t>
            </a:r>
          </a:p>
          <a:p>
            <a:pPr marL="285750" indent="-285750">
              <a:buFont typeface="Arial" panose="020B0604020202020204" pitchFamily="34" charset="0"/>
              <a:buChar char="•"/>
            </a:pPr>
            <a:r>
              <a:rPr lang="ru-RU" sz="1600" dirty="0">
                <a:latin typeface="Nunito Sans" pitchFamily="2" charset="77"/>
              </a:rPr>
              <a:t>Применение ЖК-экрана</a:t>
            </a:r>
          </a:p>
          <a:p>
            <a:pPr marL="285750" indent="-285750">
              <a:buFont typeface="Arial" panose="020B0604020202020204" pitchFamily="34" charset="0"/>
              <a:buChar char="•"/>
            </a:pPr>
            <a:r>
              <a:rPr lang="ru-RU" sz="1600" dirty="0">
                <a:latin typeface="Nunito Sans" pitchFamily="2" charset="77"/>
              </a:rPr>
              <a:t>Функции </a:t>
            </a:r>
            <a:r>
              <a:rPr lang="en-US" sz="1600" dirty="0">
                <a:latin typeface="Nunito Sans" pitchFamily="2" charset="77"/>
              </a:rPr>
              <a:t>I2C </a:t>
            </a:r>
            <a:r>
              <a:rPr lang="ru-RU" sz="1600" dirty="0">
                <a:latin typeface="Nunito Sans" pitchFamily="2" charset="77"/>
              </a:rPr>
              <a:t>в библиотеке </a:t>
            </a:r>
            <a:r>
              <a:rPr lang="en-US" sz="1600" dirty="0">
                <a:latin typeface="Nunito Sans" pitchFamily="2" charset="77"/>
              </a:rPr>
              <a:t>Freedom Metal</a:t>
            </a:r>
          </a:p>
          <a:p>
            <a:pPr marL="285750" indent="-285750">
              <a:buFont typeface="Arial" panose="020B0604020202020204" pitchFamily="34" charset="0"/>
              <a:buChar char="•"/>
            </a:pPr>
            <a:r>
              <a:rPr lang="ru-RU" sz="1600" dirty="0">
                <a:latin typeface="Nunito Sans" pitchFamily="2" charset="77"/>
              </a:rPr>
              <a:t>Модуль Часы реального времени</a:t>
            </a:r>
          </a:p>
          <a:p>
            <a:pPr marL="285750" indent="-285750">
              <a:buFont typeface="Arial" panose="020B0604020202020204" pitchFamily="34" charset="0"/>
              <a:buChar char="•"/>
            </a:pPr>
            <a:r>
              <a:rPr lang="ru-RU" sz="1600" dirty="0">
                <a:latin typeface="Nunito Sans" pitchFamily="2" charset="77"/>
              </a:rPr>
              <a:t>Функции утилиты ЖК-дисплея</a:t>
            </a:r>
          </a:p>
          <a:p>
            <a:pPr marL="285750" indent="-285750">
              <a:buFont typeface="Arial" panose="020B0604020202020204" pitchFamily="34" charset="0"/>
              <a:buChar char="•"/>
            </a:pPr>
            <a:r>
              <a:rPr lang="ru-RU" sz="1600" dirty="0">
                <a:latin typeface="Nunito Sans" pitchFamily="2" charset="77"/>
              </a:rPr>
              <a:t>Устройство </a:t>
            </a:r>
            <a:r>
              <a:rPr lang="en-US" sz="1600" dirty="0" err="1">
                <a:latin typeface="Nunito Sans" pitchFamily="2" charset="77"/>
              </a:rPr>
              <a:t>Qwiic</a:t>
            </a:r>
            <a:r>
              <a:rPr lang="en-US" sz="1600" dirty="0">
                <a:latin typeface="Nunito Sans" pitchFamily="2" charset="77"/>
              </a:rPr>
              <a:t>: MEMS-</a:t>
            </a:r>
            <a:r>
              <a:rPr lang="ru-RU" sz="1600" dirty="0">
                <a:latin typeface="Nunito Sans" pitchFamily="2" charset="77"/>
              </a:rPr>
              <a:t>акселерометр</a:t>
            </a:r>
          </a:p>
          <a:p>
            <a:pPr marL="285750" indent="-285750">
              <a:buFont typeface="Arial" panose="020B0604020202020204" pitchFamily="34" charset="0"/>
              <a:buChar char="•"/>
            </a:pPr>
            <a:r>
              <a:rPr lang="ru-RU" sz="1600" dirty="0">
                <a:latin typeface="Nunito Sans" pitchFamily="2" charset="77"/>
              </a:rPr>
              <a:t>Регистры акселерометра</a:t>
            </a:r>
          </a:p>
          <a:p>
            <a:pPr marL="285750" indent="-285750">
              <a:buFont typeface="Arial" panose="020B0604020202020204" pitchFamily="34" charset="0"/>
              <a:buChar char="•"/>
            </a:pPr>
            <a:r>
              <a:rPr lang="ru-RU" sz="1600" dirty="0">
                <a:latin typeface="Nunito Sans" pitchFamily="2" charset="77"/>
              </a:rPr>
              <a:t>Аппаратное обеспечение приложения акселерометра</a:t>
            </a:r>
          </a:p>
          <a:p>
            <a:pPr marL="285750" indent="-285750">
              <a:buFont typeface="Arial" panose="020B0604020202020204" pitchFamily="34" charset="0"/>
              <a:buChar char="•"/>
            </a:pPr>
            <a:r>
              <a:rPr lang="ru-RU" sz="1600" dirty="0">
                <a:latin typeface="Nunito Sans" pitchFamily="2" charset="77"/>
              </a:rPr>
              <a:t>Итоги главы</a:t>
            </a:r>
          </a:p>
        </p:txBody>
      </p:sp>
      <p:sp>
        <p:nvSpPr>
          <p:cNvPr id="5" name="TextBox 4">
            <a:extLst>
              <a:ext uri="{FF2B5EF4-FFF2-40B4-BE49-F238E27FC236}">
                <a16:creationId xmlns:a16="http://schemas.microsoft.com/office/drawing/2014/main" id="{05C1878A-5C0F-E5C6-182A-C620CC865B7F}"/>
              </a:ext>
            </a:extLst>
          </p:cNvPr>
          <p:cNvSpPr txBox="1"/>
          <p:nvPr/>
        </p:nvSpPr>
        <p:spPr>
          <a:xfrm>
            <a:off x="608094" y="5852158"/>
            <a:ext cx="10958431" cy="507831"/>
          </a:xfrm>
          <a:prstGeom prst="rect">
            <a:avLst/>
          </a:prstGeom>
          <a:noFill/>
        </p:spPr>
        <p:txBody>
          <a:bodyPr wrap="square">
            <a:spAutoFit/>
          </a:bodyPr>
          <a:lstStyle/>
          <a:p>
            <a:r>
              <a:rPr lang="ru-RU" sz="900" dirty="0"/>
              <a:t>Данный материал является переводом и адаптацией учебного курса </a:t>
            </a:r>
            <a:r>
              <a:rPr lang="en-GB" sz="900" dirty="0"/>
              <a:t>Microcontroller Applications with RISC-V (LFD115x)</a:t>
            </a:r>
            <a:r>
              <a:rPr lang="ru-RU" sz="900" dirty="0"/>
              <a:t>, </a:t>
            </a:r>
            <a:r>
              <a:rPr lang="en-GB" sz="900" dirty="0">
                <a:hlinkClick r:id="rId5"/>
              </a:rPr>
              <a:t>https://training.linuxfoundation.org/training/microcontroller-applications-with-risc-v-lfd115x/</a:t>
            </a:r>
            <a:r>
              <a:rPr lang="ru-RU" sz="900" dirty="0"/>
              <a:t>, распространяемого под лицензией CC BY 4.0 (</a:t>
            </a:r>
            <a:r>
              <a:rPr lang="ru-RU" sz="900" dirty="0" err="1"/>
              <a:t>https</a:t>
            </a:r>
            <a:r>
              <a:rPr lang="ru-RU" sz="900" dirty="0"/>
              <a:t>://</a:t>
            </a:r>
            <a:r>
              <a:rPr lang="ru-RU" sz="900" dirty="0" err="1"/>
              <a:t>creativecommons.org</a:t>
            </a:r>
            <a:r>
              <a:rPr lang="ru-RU" sz="900" dirty="0"/>
              <a:t>/</a:t>
            </a:r>
            <a:r>
              <a:rPr lang="ru-RU" sz="900" dirty="0" err="1"/>
              <a:t>licenses</a:t>
            </a:r>
            <a:r>
              <a:rPr lang="ru-RU" sz="900" dirty="0"/>
              <a:t>/</a:t>
            </a:r>
            <a:r>
              <a:rPr lang="ru-RU" sz="900" dirty="0" err="1"/>
              <a:t>by</a:t>
            </a:r>
            <a:r>
              <a:rPr lang="ru-RU" sz="900" dirty="0"/>
              <a:t>/4.0/).  </a:t>
            </a:r>
          </a:p>
          <a:p>
            <a:r>
              <a:rPr lang="ru-RU" sz="900" dirty="0"/>
              <a:t>Перевод и адаптация выполнены Ильченко А.В.  по заказу Альянса RISC-V (</a:t>
            </a:r>
            <a:r>
              <a:rPr lang="ru-RU" sz="900" dirty="0" err="1"/>
              <a:t>https</a:t>
            </a:r>
            <a:r>
              <a:rPr lang="ru-RU" sz="900" dirty="0"/>
              <a:t>://</a:t>
            </a:r>
            <a:r>
              <a:rPr lang="ru-RU" sz="900" dirty="0" err="1"/>
              <a:t>riscv-alliance.ru</a:t>
            </a:r>
            <a:r>
              <a:rPr lang="ru-RU" sz="900" dirty="0"/>
              <a:t>/), допускается к использованию под лицензией CC BY 4.0 (</a:t>
            </a:r>
            <a:r>
              <a:rPr lang="ru-RU" sz="900" dirty="0" err="1"/>
              <a:t>https</a:t>
            </a:r>
            <a:r>
              <a:rPr lang="ru-RU" sz="900" dirty="0"/>
              <a:t>://</a:t>
            </a:r>
            <a:r>
              <a:rPr lang="ru-RU" sz="900" dirty="0" err="1"/>
              <a:t>creativecommons.org</a:t>
            </a:r>
            <a:r>
              <a:rPr lang="ru-RU" sz="900" dirty="0"/>
              <a:t>/</a:t>
            </a:r>
            <a:r>
              <a:rPr lang="ru-RU" sz="900" dirty="0" err="1"/>
              <a:t>licenses</a:t>
            </a:r>
            <a:r>
              <a:rPr lang="ru-RU" sz="900" dirty="0"/>
              <a:t>/</a:t>
            </a:r>
            <a:r>
              <a:rPr lang="ru-RU" sz="900" dirty="0" err="1"/>
              <a:t>by</a:t>
            </a:r>
            <a:r>
              <a:rPr lang="ru-RU" sz="900" dirty="0"/>
              <a:t>/4.0/</a:t>
            </a:r>
            <a:r>
              <a:rPr lang="ru-RU" sz="900" dirty="0" err="1"/>
              <a:t>deed.ru</a:t>
            </a:r>
            <a:r>
              <a:rPr lang="ru-RU" sz="900" dirty="0"/>
              <a:t>).</a:t>
            </a:r>
          </a:p>
        </p:txBody>
      </p:sp>
    </p:spTree>
    <p:extLst>
      <p:ext uri="{BB962C8B-B14F-4D97-AF65-F5344CB8AC3E}">
        <p14:creationId xmlns:p14="http://schemas.microsoft.com/office/powerpoint/2010/main" val="40607758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20</a:t>
            </a:fld>
            <a:endParaRPr lang="ru-RU" sz="1000" dirty="0">
              <a:latin typeface="Nunito Sans" pitchFamily="2" charset="77"/>
            </a:endParaRP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НАЗВАНИЕ</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3967112" cy="458074"/>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indent="450215">
              <a:lnSpc>
                <a:spcPct val="150000"/>
              </a:lnSpc>
              <a:spcBef>
                <a:spcPts val="200"/>
              </a:spcBef>
            </a:pPr>
            <a:r>
              <a:rPr lang="ru-RU" sz="1800" dirty="0">
                <a:latin typeface="Times New Roman" panose="02020603050405020304" pitchFamily="18" charset="0"/>
                <a:ea typeface="Times New Roman" panose="02020603050405020304" pitchFamily="18" charset="0"/>
                <a:cs typeface="Times New Roman" panose="02020603050405020304" pitchFamily="18" charset="0"/>
              </a:rPr>
              <a:t>Функции утилиты ЖК-дисплея</a:t>
            </a:r>
            <a:endParaRPr lang="en-RU" sz="18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22" name="Таблица 21">
            <a:extLst>
              <a:ext uri="{FF2B5EF4-FFF2-40B4-BE49-F238E27FC236}">
                <a16:creationId xmlns:a16="http://schemas.microsoft.com/office/drawing/2014/main" id="{69B7F5F4-475C-4A51-800D-2DF56FC35327}"/>
              </a:ext>
            </a:extLst>
          </p:cNvPr>
          <p:cNvGraphicFramePr>
            <a:graphicFrameLocks noGrp="1"/>
          </p:cNvGraphicFramePr>
          <p:nvPr>
            <p:extLst>
              <p:ext uri="{D42A27DB-BD31-4B8C-83A1-F6EECF244321}">
                <p14:modId xmlns:p14="http://schemas.microsoft.com/office/powerpoint/2010/main" val="278938485"/>
              </p:ext>
            </p:extLst>
          </p:nvPr>
        </p:nvGraphicFramePr>
        <p:xfrm>
          <a:off x="537071" y="1478807"/>
          <a:ext cx="10960019" cy="5597153"/>
        </p:xfrm>
        <a:graphic>
          <a:graphicData uri="http://schemas.openxmlformats.org/drawingml/2006/table">
            <a:tbl>
              <a:tblPr firstRow="1" bandRow="1">
                <a:tableStyleId>{5C22544A-7EE6-4342-B048-85BDC9FD1C3A}</a:tableStyleId>
              </a:tblPr>
              <a:tblGrid>
                <a:gridCol w="10960019">
                  <a:extLst>
                    <a:ext uri="{9D8B030D-6E8A-4147-A177-3AD203B41FA5}">
                      <a16:colId xmlns:a16="http://schemas.microsoft.com/office/drawing/2014/main" val="4196276911"/>
                    </a:ext>
                  </a:extLst>
                </a:gridCol>
              </a:tblGrid>
              <a:tr h="316493">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1200" b="0" i="0" kern="1200" dirty="0">
                        <a:solidFill>
                          <a:schemeClr val="bg1"/>
                        </a:solidFill>
                        <a:highlight>
                          <a:srgbClr val="FFFF00"/>
                        </a:highlight>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pPr marL="0" lvl="0" indent="0">
                        <a:lnSpc>
                          <a:spcPct val="150000"/>
                        </a:lnSpc>
                        <a:spcAft>
                          <a:spcPts val="0"/>
                        </a:spcAft>
                        <a:buFont typeface="Symbol" panose="05050102010706020507" pitchFamily="18" charset="2"/>
                        <a:buNone/>
                      </a:pPr>
                      <a:r>
                        <a:rPr lang="ru-RU" sz="1200" b="1" kern="0" dirty="0">
                          <a:latin typeface="Nunito Sans" panose="020B0604020202020204" charset="-52"/>
                          <a:ea typeface="Calibri" panose="020F0502020204030204" pitchFamily="34" charset="0"/>
                          <a:cs typeface="Calibri" panose="020F0502020204030204" pitchFamily="34" charset="0"/>
                        </a:rPr>
                        <a:t>Очистка экрана</a:t>
                      </a:r>
                    </a:p>
                    <a:p>
                      <a:pPr marL="0" lvl="0" indent="457200">
                        <a:lnSpc>
                          <a:spcPct val="150000"/>
                        </a:lnSpc>
                        <a:spcAft>
                          <a:spcPts val="0"/>
                        </a:spcAft>
                        <a:buFont typeface="Symbol" panose="05050102010706020507" pitchFamily="18" charset="2"/>
                        <a:buNone/>
                      </a:pPr>
                      <a:r>
                        <a:rPr lang="ru-RU" sz="1200" i="1" kern="0" dirty="0">
                          <a:latin typeface="Nunito Sans" panose="020B0604020202020204" charset="-52"/>
                          <a:ea typeface="Calibri" panose="020F0502020204030204" pitchFamily="34" charset="0"/>
                          <a:cs typeface="Calibri" panose="020F0502020204030204" pitchFamily="34" charset="0"/>
                        </a:rPr>
                        <a:t>  </a:t>
                      </a:r>
                      <a:r>
                        <a:rPr lang="en-US" sz="1200" i="1" kern="0" dirty="0">
                          <a:latin typeface="Nunito Sans" panose="020B0604020202020204" charset="-52"/>
                          <a:ea typeface="Calibri" panose="020F0502020204030204" pitchFamily="34" charset="0"/>
                          <a:cs typeface="Calibri" panose="020F0502020204030204" pitchFamily="34" charset="0"/>
                        </a:rPr>
                        <a:t>void </a:t>
                      </a:r>
                      <a:r>
                        <a:rPr lang="en-US" sz="1200" i="1" kern="0" dirty="0" err="1">
                          <a:latin typeface="Nunito Sans" panose="020B0604020202020204" charset="-52"/>
                          <a:ea typeface="Calibri" panose="020F0502020204030204" pitchFamily="34" charset="0"/>
                          <a:cs typeface="Calibri" panose="020F0502020204030204" pitchFamily="34" charset="0"/>
                        </a:rPr>
                        <a:t>LCD_gotoxy</a:t>
                      </a:r>
                      <a:r>
                        <a:rPr lang="en-US" sz="1200" i="1" kern="0" dirty="0">
                          <a:latin typeface="Nunito Sans" panose="020B0604020202020204" charset="-52"/>
                          <a:ea typeface="Calibri" panose="020F0502020204030204" pitchFamily="34" charset="0"/>
                          <a:cs typeface="Calibri" panose="020F0502020204030204" pitchFamily="34" charset="0"/>
                        </a:rPr>
                        <a:t>(struct metal_i2c *i2c, uint32_t x, uint32_t y){  unsigned char </a:t>
                      </a:r>
                      <a:r>
                        <a:rPr lang="en-US" sz="1200" i="1" kern="0" dirty="0" err="1">
                          <a:latin typeface="Nunito Sans" panose="020B0604020202020204" charset="-52"/>
                          <a:ea typeface="Calibri" panose="020F0502020204030204" pitchFamily="34" charset="0"/>
                          <a:cs typeface="Calibri" panose="020F0502020204030204" pitchFamily="34" charset="0"/>
                        </a:rPr>
                        <a:t>buf</a:t>
                      </a:r>
                      <a:r>
                        <a:rPr lang="en-US" sz="1200" i="1" kern="0" dirty="0">
                          <a:latin typeface="Nunito Sans" panose="020B0604020202020204" charset="-52"/>
                          <a:ea typeface="Calibri" panose="020F0502020204030204" pitchFamily="34" charset="0"/>
                          <a:cs typeface="Calibri" panose="020F0502020204030204" pitchFamily="34" charset="0"/>
                        </a:rPr>
                        <a:t>[2];</a:t>
                      </a:r>
                    </a:p>
                    <a:p>
                      <a:pPr marL="0" lvl="0" indent="457200">
                        <a:lnSpc>
                          <a:spcPct val="150000"/>
                        </a:lnSpc>
                        <a:spcAft>
                          <a:spcPts val="0"/>
                        </a:spcAft>
                        <a:buFont typeface="Symbol" panose="05050102010706020507" pitchFamily="18" charset="2"/>
                        <a:buNone/>
                      </a:pPr>
                      <a:r>
                        <a:rPr lang="en-US" sz="1200" i="1" kern="0" dirty="0">
                          <a:latin typeface="Nunito Sans" panose="020B0604020202020204" charset="-52"/>
                          <a:ea typeface="Calibri" panose="020F0502020204030204" pitchFamily="34" charset="0"/>
                          <a:cs typeface="Calibri" panose="020F0502020204030204" pitchFamily="34" charset="0"/>
                        </a:rPr>
                        <a:t>  x &amp;= 0x0f; // </a:t>
                      </a:r>
                      <a:r>
                        <a:rPr lang="ru-RU" sz="1200" i="1" kern="0" dirty="0">
                          <a:latin typeface="Nunito Sans" panose="020B0604020202020204" charset="-52"/>
                          <a:ea typeface="Calibri" panose="020F0502020204030204" pitchFamily="34" charset="0"/>
                          <a:cs typeface="Calibri" panose="020F0502020204030204" pitchFamily="34" charset="0"/>
                        </a:rPr>
                        <a:t>Ограничение </a:t>
                      </a:r>
                      <a:r>
                        <a:rPr lang="en-US" sz="1200" i="1" kern="0" dirty="0">
                          <a:latin typeface="Nunito Sans" panose="020B0604020202020204" charset="-52"/>
                          <a:ea typeface="Calibri" panose="020F0502020204030204" pitchFamily="34" charset="0"/>
                          <a:cs typeface="Calibri" panose="020F0502020204030204" pitchFamily="34" charset="0"/>
                        </a:rPr>
                        <a:t>x </a:t>
                      </a:r>
                      <a:r>
                        <a:rPr lang="ru-RU" sz="1200" i="1" kern="0" dirty="0">
                          <a:latin typeface="Nunito Sans" panose="020B0604020202020204" charset="-52"/>
                          <a:ea typeface="Calibri" panose="020F0502020204030204" pitchFamily="34" charset="0"/>
                          <a:cs typeface="Calibri" panose="020F0502020204030204" pitchFamily="34" charset="0"/>
                        </a:rPr>
                        <a:t>от 0 до 15</a:t>
                      </a:r>
                    </a:p>
                    <a:p>
                      <a:pPr marL="0" lvl="0" indent="457200">
                        <a:lnSpc>
                          <a:spcPct val="150000"/>
                        </a:lnSpc>
                        <a:spcAft>
                          <a:spcPts val="0"/>
                        </a:spcAft>
                        <a:buFont typeface="Symbol" panose="05050102010706020507" pitchFamily="18" charset="2"/>
                        <a:buNone/>
                      </a:pPr>
                      <a:r>
                        <a:rPr lang="ru-RU" sz="1200" i="1" kern="0" dirty="0">
                          <a:latin typeface="Nunito Sans" panose="020B0604020202020204" charset="-52"/>
                          <a:ea typeface="Calibri" panose="020F0502020204030204" pitchFamily="34" charset="0"/>
                          <a:cs typeface="Calibri" panose="020F0502020204030204" pitchFamily="34" charset="0"/>
                        </a:rPr>
                        <a:t>  </a:t>
                      </a:r>
                      <a:r>
                        <a:rPr lang="en-US" sz="1200" i="1" kern="0" dirty="0">
                          <a:latin typeface="Nunito Sans" panose="020B0604020202020204" charset="-52"/>
                          <a:ea typeface="Calibri" panose="020F0502020204030204" pitchFamily="34" charset="0"/>
                          <a:cs typeface="Calibri" panose="020F0502020204030204" pitchFamily="34" charset="0"/>
                        </a:rPr>
                        <a:t>y &amp;= 0x01; // </a:t>
                      </a:r>
                      <a:r>
                        <a:rPr lang="ru-RU" sz="1200" i="1" kern="0" dirty="0">
                          <a:latin typeface="Nunito Sans" panose="020B0604020202020204" charset="-52"/>
                          <a:ea typeface="Calibri" panose="020F0502020204030204" pitchFamily="34" charset="0"/>
                          <a:cs typeface="Calibri" panose="020F0502020204030204" pitchFamily="34" charset="0"/>
                        </a:rPr>
                        <a:t>Ограничить </a:t>
                      </a:r>
                      <a:r>
                        <a:rPr lang="en-US" sz="1200" i="1" kern="0" dirty="0">
                          <a:latin typeface="Nunito Sans" panose="020B0604020202020204" charset="-52"/>
                          <a:ea typeface="Calibri" panose="020F0502020204030204" pitchFamily="34" charset="0"/>
                          <a:cs typeface="Calibri" panose="020F0502020204030204" pitchFamily="34" charset="0"/>
                        </a:rPr>
                        <a:t>y </a:t>
                      </a:r>
                      <a:r>
                        <a:rPr lang="ru-RU" sz="1200" i="1" kern="0" dirty="0">
                          <a:latin typeface="Nunito Sans" panose="020B0604020202020204" charset="-52"/>
                          <a:ea typeface="Calibri" panose="020F0502020204030204" pitchFamily="34" charset="0"/>
                          <a:cs typeface="Calibri" panose="020F0502020204030204" pitchFamily="34" charset="0"/>
                        </a:rPr>
                        <a:t>от 0 до 1</a:t>
                      </a:r>
                    </a:p>
                    <a:p>
                      <a:pPr marL="0" lvl="0" indent="457200">
                        <a:lnSpc>
                          <a:spcPct val="150000"/>
                        </a:lnSpc>
                        <a:spcAft>
                          <a:spcPts val="0"/>
                        </a:spcAft>
                        <a:buFont typeface="Symbol" panose="05050102010706020507" pitchFamily="18" charset="2"/>
                        <a:buNone/>
                      </a:pPr>
                      <a:r>
                        <a:rPr lang="ru-RU" sz="1200" i="1" kern="0" dirty="0">
                          <a:latin typeface="Nunito Sans" panose="020B0604020202020204" charset="-52"/>
                          <a:ea typeface="Calibri" panose="020F0502020204030204" pitchFamily="34" charset="0"/>
                          <a:cs typeface="Calibri" panose="020F0502020204030204" pitchFamily="34" charset="0"/>
                        </a:rPr>
                        <a:t>  </a:t>
                      </a:r>
                      <a:r>
                        <a:rPr lang="en-US" sz="1200" i="1" kern="0" dirty="0" err="1">
                          <a:latin typeface="Nunito Sans" panose="020B0604020202020204" charset="-52"/>
                          <a:ea typeface="Calibri" panose="020F0502020204030204" pitchFamily="34" charset="0"/>
                          <a:cs typeface="Calibri" panose="020F0502020204030204" pitchFamily="34" charset="0"/>
                        </a:rPr>
                        <a:t>buf</a:t>
                      </a:r>
                      <a:r>
                        <a:rPr lang="en-US" sz="1200" i="1" kern="0" dirty="0">
                          <a:latin typeface="Nunito Sans" panose="020B0604020202020204" charset="-52"/>
                          <a:ea typeface="Calibri" panose="020F0502020204030204" pitchFamily="34" charset="0"/>
                          <a:cs typeface="Calibri" panose="020F0502020204030204" pitchFamily="34" charset="0"/>
                        </a:rPr>
                        <a:t>[0] = 254;</a:t>
                      </a:r>
                    </a:p>
                    <a:p>
                      <a:pPr marL="0" lvl="0" indent="457200">
                        <a:lnSpc>
                          <a:spcPct val="150000"/>
                        </a:lnSpc>
                        <a:spcAft>
                          <a:spcPts val="0"/>
                        </a:spcAft>
                        <a:buFont typeface="Symbol" panose="05050102010706020507" pitchFamily="18" charset="2"/>
                        <a:buNone/>
                      </a:pPr>
                      <a:r>
                        <a:rPr lang="en-US" sz="1200" i="1" kern="0" dirty="0">
                          <a:latin typeface="Nunito Sans" panose="020B0604020202020204" charset="-52"/>
                          <a:ea typeface="Calibri" panose="020F0502020204030204" pitchFamily="34" charset="0"/>
                          <a:cs typeface="Calibri" panose="020F0502020204030204" pitchFamily="34" charset="0"/>
                        </a:rPr>
                        <a:t>  </a:t>
                      </a:r>
                      <a:r>
                        <a:rPr lang="en-US" sz="1200" i="1" kern="0" dirty="0" err="1">
                          <a:latin typeface="Nunito Sans" panose="020B0604020202020204" charset="-52"/>
                          <a:ea typeface="Calibri" panose="020F0502020204030204" pitchFamily="34" charset="0"/>
                          <a:cs typeface="Calibri" panose="020F0502020204030204" pitchFamily="34" charset="0"/>
                        </a:rPr>
                        <a:t>buf</a:t>
                      </a:r>
                      <a:r>
                        <a:rPr lang="en-US" sz="1200" i="1" kern="0" dirty="0">
                          <a:latin typeface="Nunito Sans" panose="020B0604020202020204" charset="-52"/>
                          <a:ea typeface="Calibri" panose="020F0502020204030204" pitchFamily="34" charset="0"/>
                          <a:cs typeface="Calibri" panose="020F0502020204030204" pitchFamily="34" charset="0"/>
                        </a:rPr>
                        <a:t>[1] = 128 + x + y*64;</a:t>
                      </a:r>
                    </a:p>
                    <a:p>
                      <a:pPr marL="0" lvl="0" indent="457200">
                        <a:lnSpc>
                          <a:spcPct val="150000"/>
                        </a:lnSpc>
                        <a:spcAft>
                          <a:spcPts val="0"/>
                        </a:spcAft>
                        <a:buFont typeface="Symbol" panose="05050102010706020507" pitchFamily="18" charset="2"/>
                        <a:buNone/>
                      </a:pPr>
                      <a:r>
                        <a:rPr lang="en-US" sz="1200" i="1" kern="0" dirty="0">
                          <a:latin typeface="Nunito Sans" panose="020B0604020202020204" charset="-52"/>
                          <a:ea typeface="Calibri" panose="020F0502020204030204" pitchFamily="34" charset="0"/>
                          <a:cs typeface="Calibri" panose="020F0502020204030204" pitchFamily="34" charset="0"/>
                        </a:rPr>
                        <a:t>  metal_i2c_write(i2c, LCD_ADDR, 2, </a:t>
                      </a:r>
                      <a:r>
                        <a:rPr lang="en-US" sz="1200" i="1" kern="0" dirty="0" err="1">
                          <a:latin typeface="Nunito Sans" panose="020B0604020202020204" charset="-52"/>
                          <a:ea typeface="Calibri" panose="020F0502020204030204" pitchFamily="34" charset="0"/>
                          <a:cs typeface="Calibri" panose="020F0502020204030204" pitchFamily="34" charset="0"/>
                        </a:rPr>
                        <a:t>buf</a:t>
                      </a:r>
                      <a:r>
                        <a:rPr lang="en-US" sz="1200" i="1" kern="0" dirty="0">
                          <a:latin typeface="Nunito Sans" panose="020B0604020202020204" charset="-52"/>
                          <a:ea typeface="Calibri" panose="020F0502020204030204" pitchFamily="34" charset="0"/>
                          <a:cs typeface="Calibri" panose="020F0502020204030204" pitchFamily="34" charset="0"/>
                        </a:rPr>
                        <a:t>, 1);</a:t>
                      </a:r>
                    </a:p>
                    <a:p>
                      <a:pPr marL="0" lvl="0" indent="0">
                        <a:lnSpc>
                          <a:spcPct val="150000"/>
                        </a:lnSpc>
                        <a:spcAft>
                          <a:spcPts val="0"/>
                        </a:spcAft>
                        <a:buFont typeface="Symbol" panose="05050102010706020507" pitchFamily="18" charset="2"/>
                        <a:buNone/>
                      </a:pPr>
                      <a:r>
                        <a:rPr lang="ru-RU" sz="1200" b="1" kern="0" dirty="0">
                          <a:latin typeface="Nunito Sans" panose="020B0604020202020204" charset="-52"/>
                          <a:ea typeface="Calibri" panose="020F0502020204030204" pitchFamily="34" charset="0"/>
                          <a:cs typeface="Calibri" panose="020F0502020204030204" pitchFamily="34" charset="0"/>
                        </a:rPr>
                        <a:t>Печать строки</a:t>
                      </a:r>
                    </a:p>
                    <a:p>
                      <a:pPr marL="0" lvl="0" indent="0">
                        <a:lnSpc>
                          <a:spcPct val="150000"/>
                        </a:lnSpc>
                        <a:spcAft>
                          <a:spcPts val="0"/>
                        </a:spcAft>
                        <a:buFont typeface="Symbol" panose="05050102010706020507" pitchFamily="18" charset="2"/>
                        <a:buNone/>
                      </a:pPr>
                      <a:r>
                        <a:rPr lang="en-US" sz="1200" i="1" kern="0" dirty="0">
                          <a:latin typeface="Nunito Sans" panose="020B0604020202020204" charset="-52"/>
                          <a:ea typeface="Calibri" panose="020F0502020204030204" pitchFamily="34" charset="0"/>
                          <a:cs typeface="Calibri" panose="020F0502020204030204" pitchFamily="34" charset="0"/>
                        </a:rPr>
                        <a:t>void </a:t>
                      </a:r>
                      <a:r>
                        <a:rPr lang="en-US" sz="1200" i="1" kern="0" dirty="0" err="1">
                          <a:latin typeface="Nunito Sans" panose="020B0604020202020204" charset="-52"/>
                          <a:ea typeface="Calibri" panose="020F0502020204030204" pitchFamily="34" charset="0"/>
                          <a:cs typeface="Calibri" panose="020F0502020204030204" pitchFamily="34" charset="0"/>
                        </a:rPr>
                        <a:t>LCD_print_str</a:t>
                      </a:r>
                      <a:r>
                        <a:rPr lang="en-US" sz="1200" i="1" kern="0" dirty="0">
                          <a:latin typeface="Nunito Sans" panose="020B0604020202020204" charset="-52"/>
                          <a:ea typeface="Calibri" panose="020F0502020204030204" pitchFamily="34" charset="0"/>
                          <a:cs typeface="Calibri" panose="020F0502020204030204" pitchFamily="34" charset="0"/>
                        </a:rPr>
                        <a:t>(struct metal_i2c *i2c, unsigned char *str)</a:t>
                      </a:r>
                      <a:r>
                        <a:rPr lang="ru-RU" sz="1200" i="1" kern="0" dirty="0">
                          <a:latin typeface="Nunito Sans" panose="020B0604020202020204" charset="-52"/>
                          <a:ea typeface="Calibri" panose="020F0502020204030204" pitchFamily="34" charset="0"/>
                          <a:cs typeface="Calibri" panose="020F0502020204030204" pitchFamily="34" charset="0"/>
                        </a:rPr>
                        <a:t> </a:t>
                      </a:r>
                      <a:r>
                        <a:rPr lang="en-US" sz="1200" i="1" kern="0" dirty="0">
                          <a:latin typeface="Nunito Sans" panose="020B0604020202020204" charset="-52"/>
                          <a:ea typeface="Calibri" panose="020F0502020204030204" pitchFamily="34" charset="0"/>
                          <a:cs typeface="Calibri" panose="020F0502020204030204" pitchFamily="34" charset="0"/>
                        </a:rPr>
                        <a:t>{</a:t>
                      </a:r>
                      <a:r>
                        <a:rPr lang="ru-RU" sz="1200" i="1" kern="0" dirty="0">
                          <a:latin typeface="Nunito Sans" panose="020B0604020202020204" charset="-52"/>
                          <a:ea typeface="Calibri" panose="020F0502020204030204" pitchFamily="34" charset="0"/>
                          <a:cs typeface="Calibri" panose="020F0502020204030204" pitchFamily="34" charset="0"/>
                        </a:rPr>
                        <a:t> </a:t>
                      </a:r>
                      <a:r>
                        <a:rPr lang="en-US" sz="1200" i="1" kern="0" dirty="0">
                          <a:latin typeface="Nunito Sans" panose="020B0604020202020204" charset="-52"/>
                          <a:ea typeface="Calibri" panose="020F0502020204030204" pitchFamily="34" charset="0"/>
                          <a:cs typeface="Calibri" panose="020F0502020204030204" pitchFamily="34" charset="0"/>
                        </a:rPr>
                        <a:t> metal_i2c_write(i2c, LCD_ADDR, </a:t>
                      </a:r>
                      <a:r>
                        <a:rPr lang="en-US" sz="1200" i="1" kern="0" dirty="0" err="1">
                          <a:latin typeface="Nunito Sans" panose="020B0604020202020204" charset="-52"/>
                          <a:ea typeface="Calibri" panose="020F0502020204030204" pitchFamily="34" charset="0"/>
                          <a:cs typeface="Calibri" panose="020F0502020204030204" pitchFamily="34" charset="0"/>
                        </a:rPr>
                        <a:t>strlen</a:t>
                      </a:r>
                      <a:r>
                        <a:rPr lang="en-US" sz="1200" i="1" kern="0" dirty="0">
                          <a:latin typeface="Nunito Sans" panose="020B0604020202020204" charset="-52"/>
                          <a:ea typeface="Calibri" panose="020F0502020204030204" pitchFamily="34" charset="0"/>
                          <a:cs typeface="Calibri" panose="020F0502020204030204" pitchFamily="34" charset="0"/>
                        </a:rPr>
                        <a:t>(str), str, 1);}</a:t>
                      </a:r>
                      <a:endParaRPr lang="ru-RU" sz="1200" i="1" kern="0" dirty="0">
                        <a:latin typeface="Nunito Sans" panose="020B0604020202020204" charset="-52"/>
                        <a:ea typeface="Calibri" panose="020F0502020204030204" pitchFamily="34" charset="0"/>
                        <a:cs typeface="Calibri" panose="020F0502020204030204" pitchFamily="34" charset="0"/>
                      </a:endParaRPr>
                    </a:p>
                    <a:p>
                      <a:pPr marL="0" lvl="0" indent="0">
                        <a:lnSpc>
                          <a:spcPct val="150000"/>
                        </a:lnSpc>
                        <a:spcAft>
                          <a:spcPts val="0"/>
                        </a:spcAft>
                        <a:buFont typeface="Symbol" panose="05050102010706020507" pitchFamily="18" charset="2"/>
                        <a:buNone/>
                      </a:pPr>
                      <a:r>
                        <a:rPr lang="ru-RU" sz="1200" b="1" kern="0" dirty="0">
                          <a:latin typeface="Nunito Sans" panose="020B0604020202020204" charset="-52"/>
                          <a:ea typeface="Calibri" panose="020F0502020204030204" pitchFamily="34" charset="0"/>
                          <a:cs typeface="Calibri" panose="020F0502020204030204" pitchFamily="34" charset="0"/>
                        </a:rPr>
                        <a:t>Печать младшего байта счетчика RTC</a:t>
                      </a:r>
                    </a:p>
                    <a:p>
                      <a:pPr marL="0" lvl="0" indent="0">
                        <a:lnSpc>
                          <a:spcPct val="150000"/>
                        </a:lnSpc>
                        <a:spcAft>
                          <a:spcPts val="0"/>
                        </a:spcAft>
                        <a:buFont typeface="Symbol" panose="05050102010706020507" pitchFamily="18" charset="2"/>
                        <a:buNone/>
                      </a:pPr>
                      <a:r>
                        <a:rPr lang="en-US" sz="1200" b="0" i="1" kern="0" dirty="0" err="1">
                          <a:latin typeface="Nunito Sans" panose="020B0604020202020204" charset="-52"/>
                          <a:ea typeface="Calibri" panose="020F0502020204030204" pitchFamily="34" charset="0"/>
                          <a:cs typeface="Calibri" panose="020F0502020204030204" pitchFamily="34" charset="0"/>
                        </a:rPr>
                        <a:t>LCD_clear</a:t>
                      </a:r>
                      <a:r>
                        <a:rPr lang="en-US" sz="1200" b="0" i="1" kern="0" dirty="0">
                          <a:latin typeface="Nunito Sans" panose="020B0604020202020204" charset="-52"/>
                          <a:ea typeface="Calibri" panose="020F0502020204030204" pitchFamily="34" charset="0"/>
                          <a:cs typeface="Calibri" panose="020F0502020204030204" pitchFamily="34" charset="0"/>
                        </a:rPr>
                        <a:t>(i2c);</a:t>
                      </a:r>
                    </a:p>
                    <a:p>
                      <a:pPr marL="0" lvl="0" indent="0">
                        <a:lnSpc>
                          <a:spcPct val="150000"/>
                        </a:lnSpc>
                        <a:spcAft>
                          <a:spcPts val="0"/>
                        </a:spcAft>
                        <a:buFont typeface="Symbol" panose="05050102010706020507" pitchFamily="18" charset="2"/>
                        <a:buNone/>
                      </a:pPr>
                      <a:r>
                        <a:rPr lang="en-US" sz="1200" b="0" i="1" kern="0" dirty="0" err="1">
                          <a:latin typeface="Nunito Sans" panose="020B0604020202020204" charset="-52"/>
                          <a:ea typeface="Calibri" panose="020F0502020204030204" pitchFamily="34" charset="0"/>
                          <a:cs typeface="Calibri" panose="020F0502020204030204" pitchFamily="34" charset="0"/>
                        </a:rPr>
                        <a:t>LCD_print_str</a:t>
                      </a:r>
                      <a:r>
                        <a:rPr lang="en-US" sz="1200" b="0" i="1" kern="0" dirty="0">
                          <a:latin typeface="Nunito Sans" panose="020B0604020202020204" charset="-52"/>
                          <a:ea typeface="Calibri" panose="020F0502020204030204" pitchFamily="34" charset="0"/>
                          <a:cs typeface="Calibri" panose="020F0502020204030204" pitchFamily="34" charset="0"/>
                        </a:rPr>
                        <a:t>(i2c, "Hey there!");</a:t>
                      </a:r>
                    </a:p>
                    <a:p>
                      <a:pPr marL="0" lvl="0" indent="0">
                        <a:lnSpc>
                          <a:spcPct val="150000"/>
                        </a:lnSpc>
                        <a:spcAft>
                          <a:spcPts val="0"/>
                        </a:spcAft>
                        <a:buFont typeface="Symbol" panose="05050102010706020507" pitchFamily="18" charset="2"/>
                        <a:buNone/>
                      </a:pPr>
                      <a:r>
                        <a:rPr lang="en-US" sz="1200" b="0" i="1" kern="0" dirty="0">
                          <a:latin typeface="Nunito Sans" panose="020B0604020202020204" charset="-52"/>
                          <a:ea typeface="Calibri" panose="020F0502020204030204" pitchFamily="34" charset="0"/>
                          <a:cs typeface="Calibri" panose="020F0502020204030204" pitchFamily="34" charset="0"/>
                        </a:rPr>
                        <a:t>now = </a:t>
                      </a:r>
                      <a:r>
                        <a:rPr lang="en-US" sz="1200" b="0" i="1" kern="0" dirty="0" err="1">
                          <a:latin typeface="Nunito Sans" panose="020B0604020202020204" charset="-52"/>
                          <a:ea typeface="Calibri" panose="020F0502020204030204" pitchFamily="34" charset="0"/>
                          <a:cs typeface="Calibri" panose="020F0502020204030204" pitchFamily="34" charset="0"/>
                        </a:rPr>
                        <a:t>Red_V_RTC_rtccountlo</a:t>
                      </a:r>
                      <a:r>
                        <a:rPr lang="en-US" sz="1200" b="0" i="1" kern="0" dirty="0">
                          <a:latin typeface="Nunito Sans" panose="020B0604020202020204" charset="-52"/>
                          <a:ea typeface="Calibri" panose="020F0502020204030204" pitchFamily="34" charset="0"/>
                          <a:cs typeface="Calibri" panose="020F0502020204030204" pitchFamily="34" charset="0"/>
                        </a:rPr>
                        <a:t> &amp; 0xff;</a:t>
                      </a:r>
                    </a:p>
                    <a:p>
                      <a:pPr marL="0" lvl="0" indent="0">
                        <a:lnSpc>
                          <a:spcPct val="150000"/>
                        </a:lnSpc>
                        <a:spcAft>
                          <a:spcPts val="0"/>
                        </a:spcAft>
                        <a:buFont typeface="Symbol" panose="05050102010706020507" pitchFamily="18" charset="2"/>
                        <a:buNone/>
                      </a:pPr>
                      <a:r>
                        <a:rPr lang="en-US" sz="1200" b="0" i="1" kern="0" dirty="0" err="1">
                          <a:latin typeface="Nunito Sans" panose="020B0604020202020204" charset="-52"/>
                          <a:ea typeface="Calibri" panose="020F0502020204030204" pitchFamily="34" charset="0"/>
                          <a:cs typeface="Calibri" panose="020F0502020204030204" pitchFamily="34" charset="0"/>
                        </a:rPr>
                        <a:t>sprintf</a:t>
                      </a:r>
                      <a:r>
                        <a:rPr lang="en-US" sz="1200" b="0" i="1" kern="0" dirty="0">
                          <a:latin typeface="Nunito Sans" panose="020B0604020202020204" charset="-52"/>
                          <a:ea typeface="Calibri" panose="020F0502020204030204" pitchFamily="34" charset="0"/>
                          <a:cs typeface="Calibri" panose="020F0502020204030204" pitchFamily="34" charset="0"/>
                        </a:rPr>
                        <a:t>(buff, "Time: %d\0",now);</a:t>
                      </a:r>
                    </a:p>
                    <a:p>
                      <a:pPr marL="0" lvl="0" indent="0">
                        <a:lnSpc>
                          <a:spcPct val="150000"/>
                        </a:lnSpc>
                        <a:spcAft>
                          <a:spcPts val="0"/>
                        </a:spcAft>
                        <a:buFont typeface="Symbol" panose="05050102010706020507" pitchFamily="18" charset="2"/>
                        <a:buNone/>
                      </a:pPr>
                      <a:r>
                        <a:rPr lang="en-US" sz="1200" b="0" i="1" kern="0" dirty="0" err="1">
                          <a:latin typeface="Nunito Sans" panose="020B0604020202020204" charset="-52"/>
                          <a:ea typeface="Calibri" panose="020F0502020204030204" pitchFamily="34" charset="0"/>
                          <a:cs typeface="Calibri" panose="020F0502020204030204" pitchFamily="34" charset="0"/>
                        </a:rPr>
                        <a:t>LCD_gotoxy</a:t>
                      </a:r>
                      <a:r>
                        <a:rPr lang="en-US" sz="1200" b="0" i="1" kern="0" dirty="0">
                          <a:latin typeface="Nunito Sans" panose="020B0604020202020204" charset="-52"/>
                          <a:ea typeface="Calibri" panose="020F0502020204030204" pitchFamily="34" charset="0"/>
                          <a:cs typeface="Calibri" panose="020F0502020204030204" pitchFamily="34" charset="0"/>
                        </a:rPr>
                        <a:t>(i2c,3,1);</a:t>
                      </a:r>
                    </a:p>
                    <a:p>
                      <a:pPr marL="0" lvl="0" indent="0">
                        <a:lnSpc>
                          <a:spcPct val="150000"/>
                        </a:lnSpc>
                        <a:spcAft>
                          <a:spcPts val="0"/>
                        </a:spcAft>
                        <a:buFont typeface="Symbol" panose="05050102010706020507" pitchFamily="18" charset="2"/>
                        <a:buNone/>
                      </a:pPr>
                      <a:r>
                        <a:rPr lang="en-US" sz="1200" b="0" i="1" kern="0" dirty="0" err="1">
                          <a:latin typeface="Nunito Sans" panose="020B0604020202020204" charset="-52"/>
                          <a:ea typeface="Calibri" panose="020F0502020204030204" pitchFamily="34" charset="0"/>
                          <a:cs typeface="Calibri" panose="020F0502020204030204" pitchFamily="34" charset="0"/>
                        </a:rPr>
                        <a:t>LCD_print_str</a:t>
                      </a:r>
                      <a:r>
                        <a:rPr lang="en-US" sz="1200" b="0" i="1" kern="0" dirty="0">
                          <a:latin typeface="Nunito Sans" panose="020B0604020202020204" charset="-52"/>
                          <a:ea typeface="Calibri" panose="020F0502020204030204" pitchFamily="34" charset="0"/>
                          <a:cs typeface="Calibri" panose="020F0502020204030204" pitchFamily="34" charset="0"/>
                        </a:rPr>
                        <a:t>(i2c,buff);</a:t>
                      </a:r>
                    </a:p>
                    <a:p>
                      <a:pPr marL="0" lvl="0" indent="0">
                        <a:lnSpc>
                          <a:spcPct val="150000"/>
                        </a:lnSpc>
                        <a:spcAft>
                          <a:spcPts val="0"/>
                        </a:spcAft>
                        <a:buFont typeface="Symbol" panose="05050102010706020507" pitchFamily="18" charset="2"/>
                        <a:buNone/>
                      </a:pPr>
                      <a:endParaRPr lang="en-US" sz="1200" b="1" kern="0" dirty="0">
                        <a:latin typeface="Nunito Sans" panose="020B0604020202020204" charset="-52"/>
                        <a:ea typeface="Calibri" panose="020F0502020204030204" pitchFamily="34" charset="0"/>
                        <a:cs typeface="Calibri" panose="020F0502020204030204" pitchFamily="34" charset="0"/>
                      </a:endParaRPr>
                    </a:p>
                    <a:p>
                      <a:pPr marL="0" lvl="0" indent="0">
                        <a:lnSpc>
                          <a:spcPct val="150000"/>
                        </a:lnSpc>
                        <a:spcAft>
                          <a:spcPts val="0"/>
                        </a:spcAft>
                        <a:buFont typeface="Symbol" panose="05050102010706020507" pitchFamily="18" charset="2"/>
                        <a:buNone/>
                      </a:pPr>
                      <a:endParaRPr lang="ru-RU" sz="1200" kern="0" dirty="0">
                        <a:highlight>
                          <a:srgbClr val="FFFF00"/>
                        </a:highlight>
                        <a:latin typeface="Nunito Sans" panose="020B0604020202020204" charset="-52"/>
                        <a:ea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r h="24480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lang="ru-RU" sz="1200" b="0" i="0" dirty="0">
                        <a:highlight>
                          <a:srgbClr val="FFFF00"/>
                        </a:highlight>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4455585"/>
                  </a:ext>
                </a:extLst>
              </a:tr>
            </a:tbl>
          </a:graphicData>
        </a:graphic>
      </p:graphicFrame>
      <p:sp>
        <p:nvSpPr>
          <p:cNvPr id="23" name="TextBox 22">
            <a:extLst>
              <a:ext uri="{FF2B5EF4-FFF2-40B4-BE49-F238E27FC236}">
                <a16:creationId xmlns:a16="http://schemas.microsoft.com/office/drawing/2014/main" id="{4078405A-0FB4-4E98-9D99-329B08F6ED1B}"/>
              </a:ext>
            </a:extLst>
          </p:cNvPr>
          <p:cNvSpPr txBox="1"/>
          <p:nvPr/>
        </p:nvSpPr>
        <p:spPr>
          <a:xfrm>
            <a:off x="991722" y="1230478"/>
            <a:ext cx="5131242" cy="184666"/>
          </a:xfrm>
          <a:prstGeom prst="rect">
            <a:avLst/>
          </a:prstGeom>
          <a:noFill/>
        </p:spPr>
        <p:txBody>
          <a:bodyPr wrap="square" lIns="0" tIns="0" rIns="0" bIns="0">
            <a:spAutoFit/>
          </a:bodyPr>
          <a:lstStyle/>
          <a:p>
            <a:pPr defTabSz="1828434">
              <a:spcBef>
                <a:spcPts val="1200"/>
              </a:spcBef>
              <a:buSzPct val="100000"/>
            </a:pPr>
            <a:r>
              <a:rPr lang="ru-RU" sz="1200" b="1" dirty="0">
                <a:latin typeface="Nunito Sans" pitchFamily="2" charset="77"/>
                <a:ea typeface="Verdana" panose="020B0604030504040204" pitchFamily="34" charset="0"/>
                <a:cs typeface="Verdana" panose="020B0604030504040204" pitchFamily="34" charset="0"/>
              </a:rPr>
              <a:t>Код</a:t>
            </a:r>
            <a:endParaRPr lang="en-US" sz="1200" b="1" dirty="0">
              <a:solidFill>
                <a:schemeClr val="tx1"/>
              </a:solidFill>
              <a:latin typeface="Nunito Sans" pitchFamily="2" charset="77"/>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36494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21</a:t>
            </a:fld>
            <a:endParaRPr lang="ru-RU" sz="1000" dirty="0">
              <a:latin typeface="Nunito Sans" pitchFamily="2" charset="77"/>
            </a:endParaRP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НАЗВАНИЕ</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5112297"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lvl="0">
              <a:defRPr/>
            </a:pPr>
            <a:r>
              <a:rPr lang="ru-RU" dirty="0"/>
              <a:t>Устройство </a:t>
            </a:r>
            <a:r>
              <a:rPr lang="en-US" dirty="0" err="1"/>
              <a:t>Qwiic</a:t>
            </a:r>
            <a:r>
              <a:rPr lang="en-US" dirty="0"/>
              <a:t>: MEMS-</a:t>
            </a:r>
            <a:r>
              <a:rPr lang="ru-RU" dirty="0"/>
              <a:t>акселерометр</a:t>
            </a:r>
            <a:endParaRPr kumimoji="0" lang="ru-RU" sz="2000" b="1" u="none" strike="noStrike" kern="1200" cap="none" spc="0" normalizeH="0" baseline="0" noProof="0" dirty="0">
              <a:ln>
                <a:noFill/>
              </a:ln>
              <a:solidFill>
                <a:srgbClr val="283272"/>
              </a:solidFill>
              <a:effectLst/>
              <a:highlight>
                <a:srgbClr val="FFFF00"/>
              </a:highlight>
              <a:uLnTx/>
              <a:uFillTx/>
              <a:latin typeface="Nunito Sans" pitchFamily="2" charset="77"/>
            </a:endParaRPr>
          </a:p>
        </p:txBody>
      </p:sp>
      <p:graphicFrame>
        <p:nvGraphicFramePr>
          <p:cNvPr id="22" name="Таблица 21">
            <a:extLst>
              <a:ext uri="{FF2B5EF4-FFF2-40B4-BE49-F238E27FC236}">
                <a16:creationId xmlns:a16="http://schemas.microsoft.com/office/drawing/2014/main" id="{C8BFCE7B-5BBC-4CCF-AF64-ECD3059BC387}"/>
              </a:ext>
            </a:extLst>
          </p:cNvPr>
          <p:cNvGraphicFramePr>
            <a:graphicFrameLocks noGrp="1"/>
          </p:cNvGraphicFramePr>
          <p:nvPr>
            <p:extLst>
              <p:ext uri="{D42A27DB-BD31-4B8C-83A1-F6EECF244321}">
                <p14:modId xmlns:p14="http://schemas.microsoft.com/office/powerpoint/2010/main" val="1755560138"/>
              </p:ext>
            </p:extLst>
          </p:nvPr>
        </p:nvGraphicFramePr>
        <p:xfrm>
          <a:off x="515113" y="1789740"/>
          <a:ext cx="4862512" cy="2187900"/>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97057">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highlight>
                          <a:srgbClr val="FFFF00"/>
                        </a:highlight>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pPr marL="0" lvl="0" indent="0">
                        <a:lnSpc>
                          <a:spcPct val="150000"/>
                        </a:lnSpc>
                        <a:spcAft>
                          <a:spcPts val="0"/>
                        </a:spcAft>
                        <a:buFont typeface="Symbol" panose="05050102010706020507" pitchFamily="18" charset="2"/>
                        <a:buNone/>
                      </a:pPr>
                      <a:r>
                        <a:rPr lang="ru-RU" sz="1200" kern="0" dirty="0" err="1">
                          <a:latin typeface="Nunito Sans" panose="020B0604020202020204" charset="-52"/>
                          <a:ea typeface="Calibri" panose="020F0502020204030204" pitchFamily="34" charset="0"/>
                          <a:cs typeface="Calibri" panose="020F0502020204030204" pitchFamily="34" charset="0"/>
                        </a:rPr>
                        <a:t>Qwiic</a:t>
                      </a:r>
                      <a:r>
                        <a:rPr lang="ru-RU" sz="1200" kern="0" dirty="0">
                          <a:latin typeface="Nunito Sans" panose="020B0604020202020204" charset="-52"/>
                          <a:ea typeface="Calibri" panose="020F0502020204030204" pitchFamily="34" charset="0"/>
                          <a:cs typeface="Calibri" panose="020F0502020204030204" pitchFamily="34" charset="0"/>
                        </a:rPr>
                        <a:t>-модуль представляет собой разводную плату для МЭМС интегральной схемы акселерометра и гироскопа LSM6DSO производства </a:t>
                      </a:r>
                      <a:r>
                        <a:rPr lang="ru-RU" sz="1200" kern="0" dirty="0" err="1">
                          <a:latin typeface="Nunito Sans" panose="020B0604020202020204" charset="-52"/>
                          <a:ea typeface="Calibri" panose="020F0502020204030204" pitchFamily="34" charset="0"/>
                          <a:cs typeface="Calibri" panose="020F0502020204030204" pitchFamily="34" charset="0"/>
                        </a:rPr>
                        <a:t>STMicroelectronics</a:t>
                      </a:r>
                      <a:r>
                        <a:rPr lang="ru-RU" sz="1200" kern="0" dirty="0">
                          <a:latin typeface="Nunito Sans" panose="020B0604020202020204" charset="-52"/>
                          <a:ea typeface="Calibri" panose="020F0502020204030204" pitchFamily="34" charset="0"/>
                          <a:cs typeface="Calibri" panose="020F0502020204030204" pitchFamily="34" charset="0"/>
                        </a:rPr>
                        <a:t>. Плата не имеет большого количества вспомогательного оборудования вокруг микросхемы, поскольку она уже реализует интерфейс I2C, поэтому она идеально подходит для модуля </a:t>
                      </a:r>
                      <a:r>
                        <a:rPr lang="ru-RU" sz="1200" kern="0" dirty="0" err="1">
                          <a:latin typeface="Nunito Sans" panose="020B0604020202020204" charset="-52"/>
                          <a:ea typeface="Calibri" panose="020F0502020204030204" pitchFamily="34" charset="0"/>
                          <a:cs typeface="Calibri" panose="020F0502020204030204" pitchFamily="34" charset="0"/>
                        </a:rPr>
                        <a:t>Qwiic</a:t>
                      </a:r>
                      <a:r>
                        <a:rPr lang="ru-RU" sz="1200" kern="0" dirty="0">
                          <a:latin typeface="Nunito Sans" panose="020B0604020202020204" charset="-52"/>
                          <a:ea typeface="Calibri" panose="020F0502020204030204" pitchFamily="34" charset="0"/>
                          <a:cs typeface="Calibri" panose="020F0502020204030204" pitchFamily="34" charset="0"/>
                        </a:rPr>
                        <a:t>.</a:t>
                      </a:r>
                      <a:endParaRPr lang="ru-RU" sz="1200" kern="0" dirty="0">
                        <a:highlight>
                          <a:srgbClr val="FFFF00"/>
                        </a:highlight>
                        <a:latin typeface="Nunito Sans" panose="020B0604020202020204" charset="-52"/>
                        <a:ea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r h="24480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lang="ru-RU" sz="900" b="0" i="0" dirty="0">
                        <a:highlight>
                          <a:srgbClr val="FFFF00"/>
                        </a:highlight>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4455585"/>
                  </a:ext>
                </a:extLst>
              </a:tr>
            </a:tbl>
          </a:graphicData>
        </a:graphic>
      </p:graphicFrame>
      <p:pic>
        <p:nvPicPr>
          <p:cNvPr id="23" name="image11.jpg" descr="SparkFun LSM6DSO Qwiic breakout board">
            <a:extLst>
              <a:ext uri="{FF2B5EF4-FFF2-40B4-BE49-F238E27FC236}">
                <a16:creationId xmlns:a16="http://schemas.microsoft.com/office/drawing/2014/main" id="{E084D60C-2AA2-4FF8-AA7A-5F11C773CC20}"/>
              </a:ext>
            </a:extLst>
          </p:cNvPr>
          <p:cNvPicPr/>
          <p:nvPr/>
        </p:nvPicPr>
        <p:blipFill>
          <a:blip r:embed="rId5"/>
          <a:srcRect/>
          <a:stretch>
            <a:fillRect/>
          </a:stretch>
        </p:blipFill>
        <p:spPr>
          <a:xfrm>
            <a:off x="7004022" y="1614922"/>
            <a:ext cx="3810000" cy="3810000"/>
          </a:xfrm>
          <a:prstGeom prst="rect">
            <a:avLst/>
          </a:prstGeom>
          <a:ln/>
        </p:spPr>
      </p:pic>
      <p:sp>
        <p:nvSpPr>
          <p:cNvPr id="24" name="TextBox 23">
            <a:extLst>
              <a:ext uri="{FF2B5EF4-FFF2-40B4-BE49-F238E27FC236}">
                <a16:creationId xmlns:a16="http://schemas.microsoft.com/office/drawing/2014/main" id="{223F76EF-BF61-4CCF-A044-7C709CA1C821}"/>
              </a:ext>
            </a:extLst>
          </p:cNvPr>
          <p:cNvSpPr txBox="1"/>
          <p:nvPr/>
        </p:nvSpPr>
        <p:spPr>
          <a:xfrm>
            <a:off x="991722" y="1230478"/>
            <a:ext cx="5131242" cy="184666"/>
          </a:xfrm>
          <a:prstGeom prst="rect">
            <a:avLst/>
          </a:prstGeom>
          <a:noFill/>
        </p:spPr>
        <p:txBody>
          <a:bodyPr wrap="square" lIns="0" tIns="0" rIns="0" bIns="0">
            <a:spAutoFit/>
          </a:bodyPr>
          <a:lstStyle/>
          <a:p>
            <a:pPr defTabSz="1828434">
              <a:spcBef>
                <a:spcPts val="1200"/>
              </a:spcBef>
              <a:buSzPct val="100000"/>
            </a:pPr>
            <a:r>
              <a:rPr lang="en-US" sz="1200" b="1" dirty="0">
                <a:latin typeface="Nunito Sans" pitchFamily="2" charset="77"/>
                <a:ea typeface="Verdana" panose="020B0604030504040204" pitchFamily="34" charset="0"/>
                <a:cs typeface="Verdana" panose="020B0604030504040204" pitchFamily="34" charset="0"/>
              </a:rPr>
              <a:t>QWIIC </a:t>
            </a:r>
            <a:r>
              <a:rPr lang="ru-RU" sz="1200" b="1" dirty="0">
                <a:latin typeface="Nunito Sans" pitchFamily="2" charset="77"/>
                <a:ea typeface="Verdana" panose="020B0604030504040204" pitchFamily="34" charset="0"/>
                <a:cs typeface="Verdana" panose="020B0604030504040204" pitchFamily="34" charset="0"/>
              </a:rPr>
              <a:t>модуль</a:t>
            </a:r>
            <a:endParaRPr lang="en-US" sz="1200" b="1" dirty="0">
              <a:solidFill>
                <a:schemeClr val="tx1"/>
              </a:solidFill>
              <a:latin typeface="Nunito Sans" pitchFamily="2" charset="77"/>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176798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22</a:t>
            </a:fld>
            <a:endParaRPr lang="ru-RU" sz="1000" dirty="0">
              <a:latin typeface="Nunito Sans" pitchFamily="2" charset="77"/>
            </a:endParaRP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НАЗВАНИЕ</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3339376"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Регистры акселерометра</a:t>
            </a:r>
            <a:endParaRPr kumimoji="0" lang="ru-RU" sz="2000" b="1" u="none" strike="noStrike" kern="1200" cap="none" spc="0" normalizeH="0" baseline="0" noProof="0" dirty="0">
              <a:ln>
                <a:noFill/>
              </a:ln>
              <a:solidFill>
                <a:srgbClr val="283272"/>
              </a:solidFill>
              <a:effectLst/>
              <a:uLnTx/>
              <a:uFillTx/>
              <a:latin typeface="Nunito Sans" pitchFamily="2" charset="77"/>
            </a:endParaRPr>
          </a:p>
        </p:txBody>
      </p:sp>
      <p:graphicFrame>
        <p:nvGraphicFramePr>
          <p:cNvPr id="20" name="Таблица 19">
            <a:extLst>
              <a:ext uri="{FF2B5EF4-FFF2-40B4-BE49-F238E27FC236}">
                <a16:creationId xmlns:a16="http://schemas.microsoft.com/office/drawing/2014/main" id="{2E2E6294-354A-4B6E-9DF0-D72BBA5AB544}"/>
              </a:ext>
            </a:extLst>
          </p:cNvPr>
          <p:cNvGraphicFramePr>
            <a:graphicFrameLocks noGrp="1"/>
          </p:cNvGraphicFramePr>
          <p:nvPr>
            <p:extLst>
              <p:ext uri="{D42A27DB-BD31-4B8C-83A1-F6EECF244321}">
                <p14:modId xmlns:p14="http://schemas.microsoft.com/office/powerpoint/2010/main" val="2911238188"/>
              </p:ext>
            </p:extLst>
          </p:nvPr>
        </p:nvGraphicFramePr>
        <p:xfrm>
          <a:off x="515112" y="1789740"/>
          <a:ext cx="7397495" cy="2194560"/>
        </p:xfrm>
        <a:graphic>
          <a:graphicData uri="http://schemas.openxmlformats.org/drawingml/2006/table">
            <a:tbl>
              <a:tblPr firstRow="1" bandRow="1">
                <a:tableStyleId>{5C22544A-7EE6-4342-B048-85BDC9FD1C3A}</a:tableStyleId>
              </a:tblPr>
              <a:tblGrid>
                <a:gridCol w="7397495">
                  <a:extLst>
                    <a:ext uri="{9D8B030D-6E8A-4147-A177-3AD203B41FA5}">
                      <a16:colId xmlns:a16="http://schemas.microsoft.com/office/drawing/2014/main" val="4196276911"/>
                    </a:ext>
                  </a:extLst>
                </a:gridCol>
              </a:tblGrid>
              <a:tr h="197057">
                <a:tc>
                  <a:txBody>
                    <a:bodyPr/>
                    <a:lstStyle/>
                    <a:p>
                      <a:pPr marL="285750" marR="0" lvl="0" indent="-285750" algn="l" defTabSz="9143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600" b="0" i="0" kern="1200" dirty="0">
                        <a:solidFill>
                          <a:schemeClr val="bg1"/>
                        </a:solidFill>
                        <a:highlight>
                          <a:srgbClr val="FFFF00"/>
                        </a:highlight>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pPr marL="285750" lvl="0" indent="-285750">
                        <a:lnSpc>
                          <a:spcPct val="150000"/>
                        </a:lnSpc>
                        <a:spcAft>
                          <a:spcPts val="0"/>
                        </a:spcAft>
                        <a:buFont typeface="Arial" panose="020B0604020202020204" pitchFamily="34" charset="0"/>
                        <a:buChar char="•"/>
                      </a:pPr>
                      <a:r>
                        <a:rPr lang="ru-RU" sz="1600" kern="0" dirty="0">
                          <a:latin typeface="Nunito Sans" panose="020B0604020202020204" charset="-52"/>
                          <a:ea typeface="Calibri" panose="020F0502020204030204" pitchFamily="34" charset="0"/>
                          <a:cs typeface="Calibri" panose="020F0502020204030204" pitchFamily="34" charset="0"/>
                        </a:rPr>
                        <a:t>Регистр управления акселерометром 1</a:t>
                      </a:r>
                    </a:p>
                    <a:p>
                      <a:pPr marL="285750" lvl="0" indent="-285750">
                        <a:lnSpc>
                          <a:spcPct val="150000"/>
                        </a:lnSpc>
                        <a:spcAft>
                          <a:spcPts val="0"/>
                        </a:spcAft>
                        <a:buFont typeface="Arial" panose="020B0604020202020204" pitchFamily="34" charset="0"/>
                        <a:buChar char="•"/>
                      </a:pPr>
                      <a:r>
                        <a:rPr lang="ru-RU" sz="1600" kern="0" dirty="0">
                          <a:latin typeface="Nunito Sans" panose="020B0604020202020204" charset="-52"/>
                          <a:ea typeface="Calibri" panose="020F0502020204030204" pitchFamily="34" charset="0"/>
                          <a:cs typeface="Calibri" panose="020F0502020204030204" pitchFamily="34" charset="0"/>
                        </a:rPr>
                        <a:t>Выходной регистр датчика линейного ускорения по оси X</a:t>
                      </a:r>
                    </a:p>
                    <a:p>
                      <a:pPr marL="285750" lvl="0" indent="-285750">
                        <a:lnSpc>
                          <a:spcPct val="150000"/>
                        </a:lnSpc>
                        <a:spcAft>
                          <a:spcPts val="0"/>
                        </a:spcAft>
                        <a:buFont typeface="Arial" panose="020B0604020202020204" pitchFamily="34" charset="0"/>
                        <a:buChar char="•"/>
                      </a:pPr>
                      <a:r>
                        <a:rPr lang="ru-RU" sz="1600" kern="0" dirty="0">
                          <a:latin typeface="Nunito Sans" panose="020B0604020202020204" charset="-52"/>
                          <a:ea typeface="Calibri" panose="020F0502020204030204" pitchFamily="34" charset="0"/>
                          <a:cs typeface="Calibri" panose="020F0502020204030204" pitchFamily="34" charset="0"/>
                        </a:rPr>
                        <a:t>Выходной регистр датчика линейного ускорения по оси Y </a:t>
                      </a:r>
                    </a:p>
                    <a:p>
                      <a:pPr marL="285750" lvl="0" indent="-285750">
                        <a:lnSpc>
                          <a:spcPct val="150000"/>
                        </a:lnSpc>
                        <a:spcAft>
                          <a:spcPts val="800"/>
                        </a:spcAft>
                        <a:buFont typeface="Arial" panose="020B0604020202020204" pitchFamily="34" charset="0"/>
                        <a:buChar char="•"/>
                      </a:pPr>
                      <a:endParaRPr lang="ru-RU" sz="1600" kern="0" dirty="0">
                        <a:highlight>
                          <a:srgbClr val="FFFF00"/>
                        </a:highlight>
                        <a:latin typeface="Nunito Sans" panose="020B0604020202020204" charset="-52"/>
                        <a:ea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r h="24480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lang="ru-RU" sz="1600" b="0" i="0" dirty="0">
                        <a:highlight>
                          <a:srgbClr val="FFFF00"/>
                        </a:highlight>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4455585"/>
                  </a:ext>
                </a:extLst>
              </a:tr>
            </a:tbl>
          </a:graphicData>
        </a:graphic>
      </p:graphicFrame>
      <p:sp>
        <p:nvSpPr>
          <p:cNvPr id="21" name="TextBox 20">
            <a:extLst>
              <a:ext uri="{FF2B5EF4-FFF2-40B4-BE49-F238E27FC236}">
                <a16:creationId xmlns:a16="http://schemas.microsoft.com/office/drawing/2014/main" id="{786F3328-4875-4C79-8B4C-06635CC989F4}"/>
              </a:ext>
            </a:extLst>
          </p:cNvPr>
          <p:cNvSpPr txBox="1"/>
          <p:nvPr/>
        </p:nvSpPr>
        <p:spPr>
          <a:xfrm>
            <a:off x="991722" y="1230478"/>
            <a:ext cx="5131242" cy="184666"/>
          </a:xfrm>
          <a:prstGeom prst="rect">
            <a:avLst/>
          </a:prstGeom>
          <a:noFill/>
        </p:spPr>
        <p:txBody>
          <a:bodyPr wrap="square" lIns="0" tIns="0" rIns="0" bIns="0">
            <a:spAutoFit/>
          </a:bodyPr>
          <a:lstStyle/>
          <a:p>
            <a:pPr defTabSz="1828434">
              <a:spcBef>
                <a:spcPts val="1200"/>
              </a:spcBef>
              <a:buSzPct val="100000"/>
            </a:pPr>
            <a:r>
              <a:rPr lang="ru-RU" sz="1200" b="1" dirty="0">
                <a:latin typeface="Nunito Sans" pitchFamily="2" charset="77"/>
                <a:ea typeface="Verdana" panose="020B0604030504040204" pitchFamily="34" charset="0"/>
                <a:cs typeface="Verdana" panose="020B0604030504040204" pitchFamily="34" charset="0"/>
              </a:rPr>
              <a:t>Регистры</a:t>
            </a:r>
            <a:endParaRPr lang="en-US" sz="1200" b="1" dirty="0">
              <a:solidFill>
                <a:schemeClr val="tx1"/>
              </a:solidFill>
              <a:latin typeface="Nunito Sans" pitchFamily="2" charset="77"/>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387609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23</a:t>
            </a:fld>
            <a:endParaRPr lang="ru-RU" sz="1000" dirty="0">
              <a:latin typeface="Nunito Sans" pitchFamily="2" charset="77"/>
            </a:endParaRP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НАЗВАНИЕ</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7003840"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lvl="0">
              <a:defRPr/>
            </a:pPr>
            <a:r>
              <a:rPr lang="ru-RU" dirty="0"/>
              <a:t>Аппаратное обеспечение приложения акселерометра</a:t>
            </a:r>
            <a:endParaRPr kumimoji="0" lang="ru-RU" sz="2000" b="1" u="none" strike="noStrike" kern="1200" cap="none" spc="0" normalizeH="0" baseline="0" noProof="0" dirty="0">
              <a:ln>
                <a:noFill/>
              </a:ln>
              <a:solidFill>
                <a:srgbClr val="283272"/>
              </a:solidFill>
              <a:effectLst/>
              <a:highlight>
                <a:srgbClr val="FFFF00"/>
              </a:highlight>
              <a:uLnTx/>
              <a:uFillTx/>
              <a:latin typeface="Nunito Sans" pitchFamily="2" charset="77"/>
            </a:endParaRPr>
          </a:p>
        </p:txBody>
      </p:sp>
      <p:graphicFrame>
        <p:nvGraphicFramePr>
          <p:cNvPr id="19" name="Таблица 18">
            <a:extLst>
              <a:ext uri="{FF2B5EF4-FFF2-40B4-BE49-F238E27FC236}">
                <a16:creationId xmlns:a16="http://schemas.microsoft.com/office/drawing/2014/main" id="{34145195-2E2B-41A8-80FD-1C45F69A1B92}"/>
              </a:ext>
            </a:extLst>
          </p:cNvPr>
          <p:cNvGraphicFramePr>
            <a:graphicFrameLocks noGrp="1"/>
          </p:cNvGraphicFramePr>
          <p:nvPr>
            <p:extLst>
              <p:ext uri="{D42A27DB-BD31-4B8C-83A1-F6EECF244321}">
                <p14:modId xmlns:p14="http://schemas.microsoft.com/office/powerpoint/2010/main" val="2018721297"/>
              </p:ext>
            </p:extLst>
          </p:nvPr>
        </p:nvGraphicFramePr>
        <p:xfrm>
          <a:off x="515113" y="1789740"/>
          <a:ext cx="4862512" cy="2187900"/>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97057">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highlight>
                          <a:srgbClr val="FFFF00"/>
                        </a:highlight>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pPr marL="0" lvl="0" indent="0">
                        <a:lnSpc>
                          <a:spcPct val="150000"/>
                        </a:lnSpc>
                        <a:spcAft>
                          <a:spcPts val="0"/>
                        </a:spcAft>
                        <a:buFont typeface="Symbol" panose="05050102010706020507" pitchFamily="18" charset="2"/>
                        <a:buNone/>
                      </a:pPr>
                      <a:r>
                        <a:rPr lang="ru-RU" sz="1200" kern="0" dirty="0">
                          <a:latin typeface="Nunito Sans" panose="020B0604020202020204" charset="-52"/>
                          <a:ea typeface="Calibri" panose="020F0502020204030204" pitchFamily="34" charset="0"/>
                          <a:cs typeface="Calibri" panose="020F0502020204030204" pitchFamily="34" charset="0"/>
                        </a:rPr>
                        <a:t>Акселерометр - это очень простое дополнение к нашему предыдущему приложению, поэтому здесь мы приводим код приложения для акселерометра. Если вы следите за развитием событий, создайте новый проект на основе проекта-примера </a:t>
                      </a:r>
                      <a:r>
                        <a:rPr lang="ru-RU" sz="1200" kern="0" dirty="0" err="1">
                          <a:latin typeface="Nunito Sans" panose="020B0604020202020204" charset="-52"/>
                          <a:ea typeface="Calibri" panose="020F0502020204030204" pitchFamily="34" charset="0"/>
                          <a:cs typeface="Calibri" panose="020F0502020204030204" pitchFamily="34" charset="0"/>
                        </a:rPr>
                        <a:t>hello</a:t>
                      </a:r>
                      <a:r>
                        <a:rPr lang="ru-RU" sz="1200" kern="0" dirty="0">
                          <a:latin typeface="Nunito Sans" panose="020B0604020202020204" charset="-52"/>
                          <a:ea typeface="Calibri" panose="020F0502020204030204" pitchFamily="34" charset="0"/>
                          <a:cs typeface="Calibri" panose="020F0502020204030204" pitchFamily="34" charset="0"/>
                        </a:rPr>
                        <a:t>, как обычно, и скопируйте следующий код, чтобы заменить содержимое файла </a:t>
                      </a:r>
                      <a:r>
                        <a:rPr lang="ru-RU" sz="1200" kern="0" dirty="0" err="1">
                          <a:latin typeface="Nunito Sans" panose="020B0604020202020204" charset="-52"/>
                          <a:ea typeface="Calibri" panose="020F0502020204030204" pitchFamily="34" charset="0"/>
                          <a:cs typeface="Calibri" panose="020F0502020204030204" pitchFamily="34" charset="0"/>
                        </a:rPr>
                        <a:t>hello.c</a:t>
                      </a:r>
                      <a:r>
                        <a:rPr lang="ru-RU" sz="1200" kern="0" dirty="0">
                          <a:latin typeface="Nunito Sans" panose="020B0604020202020204" charset="-52"/>
                          <a:ea typeface="Calibri" panose="020F0502020204030204" pitchFamily="34" charset="0"/>
                          <a:cs typeface="Calibri" panose="020F0502020204030204" pitchFamily="34" charset="0"/>
                        </a:rPr>
                        <a:t>.</a:t>
                      </a:r>
                      <a:endParaRPr lang="ru-RU" sz="1200" kern="0" dirty="0">
                        <a:highlight>
                          <a:srgbClr val="FFFF00"/>
                        </a:highlight>
                        <a:latin typeface="Nunito Sans" panose="020B0604020202020204" charset="-52"/>
                        <a:ea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r h="24480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lang="ru-RU" sz="900" b="0" i="0" dirty="0">
                        <a:highlight>
                          <a:srgbClr val="FFFF00"/>
                        </a:highlight>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4455585"/>
                  </a:ext>
                </a:extLst>
              </a:tr>
            </a:tbl>
          </a:graphicData>
        </a:graphic>
      </p:graphicFrame>
      <p:pic>
        <p:nvPicPr>
          <p:cNvPr id="20" name="image1.png" descr="Hardware connections for the accelerometer demo application">
            <a:extLst>
              <a:ext uri="{FF2B5EF4-FFF2-40B4-BE49-F238E27FC236}">
                <a16:creationId xmlns:a16="http://schemas.microsoft.com/office/drawing/2014/main" id="{00044ADD-8E29-4B35-96D7-E22F387A06A5}"/>
              </a:ext>
            </a:extLst>
          </p:cNvPr>
          <p:cNvPicPr/>
          <p:nvPr/>
        </p:nvPicPr>
        <p:blipFill>
          <a:blip r:embed="rId5"/>
          <a:srcRect/>
          <a:stretch>
            <a:fillRect/>
          </a:stretch>
        </p:blipFill>
        <p:spPr>
          <a:xfrm>
            <a:off x="5851525" y="1878331"/>
            <a:ext cx="5715000" cy="3078480"/>
          </a:xfrm>
          <a:prstGeom prst="rect">
            <a:avLst/>
          </a:prstGeom>
          <a:ln/>
        </p:spPr>
      </p:pic>
      <p:sp>
        <p:nvSpPr>
          <p:cNvPr id="21" name="TextBox 20">
            <a:extLst>
              <a:ext uri="{FF2B5EF4-FFF2-40B4-BE49-F238E27FC236}">
                <a16:creationId xmlns:a16="http://schemas.microsoft.com/office/drawing/2014/main" id="{D33A8585-8E79-447C-9F71-43C6E8EFFBFC}"/>
              </a:ext>
            </a:extLst>
          </p:cNvPr>
          <p:cNvSpPr txBox="1"/>
          <p:nvPr/>
        </p:nvSpPr>
        <p:spPr>
          <a:xfrm>
            <a:off x="991722" y="1230478"/>
            <a:ext cx="5131242" cy="184666"/>
          </a:xfrm>
          <a:prstGeom prst="rect">
            <a:avLst/>
          </a:prstGeom>
          <a:noFill/>
        </p:spPr>
        <p:txBody>
          <a:bodyPr wrap="square" lIns="0" tIns="0" rIns="0" bIns="0">
            <a:spAutoFit/>
          </a:bodyPr>
          <a:lstStyle/>
          <a:p>
            <a:pPr defTabSz="1828434">
              <a:spcBef>
                <a:spcPts val="1200"/>
              </a:spcBef>
              <a:buSzPct val="100000"/>
            </a:pPr>
            <a:r>
              <a:rPr lang="ru-RU" sz="1200" b="1" dirty="0">
                <a:latin typeface="Nunito Sans" pitchFamily="2" charset="77"/>
                <a:ea typeface="Verdana" panose="020B0604030504040204" pitchFamily="34" charset="0"/>
                <a:cs typeface="Verdana" panose="020B0604030504040204" pitchFamily="34" charset="0"/>
              </a:rPr>
              <a:t>Акселерометр</a:t>
            </a:r>
            <a:endParaRPr lang="en-US" sz="1200" b="1" dirty="0">
              <a:solidFill>
                <a:schemeClr val="tx1"/>
              </a:solidFill>
              <a:latin typeface="Nunito Sans" pitchFamily="2" charset="77"/>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75650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24</a:t>
            </a:fld>
            <a:endParaRPr lang="ru-RU" sz="1000" dirty="0">
              <a:latin typeface="Nunito Sans" pitchFamily="2" charset="77"/>
            </a:endParaRP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НАЗВАНИЕ</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3865610" cy="458074"/>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indent="450215">
              <a:lnSpc>
                <a:spcPct val="150000"/>
              </a:lnSpc>
              <a:spcBef>
                <a:spcPts val="200"/>
              </a:spcBef>
            </a:pPr>
            <a:r>
              <a:rPr lang="ru-RU" sz="1800" dirty="0">
                <a:latin typeface="Times New Roman" panose="02020603050405020304" pitchFamily="18" charset="0"/>
                <a:ea typeface="Times New Roman" panose="02020603050405020304" pitchFamily="18" charset="0"/>
                <a:cs typeface="Times New Roman" panose="02020603050405020304" pitchFamily="18" charset="0"/>
              </a:rPr>
              <a:t>Устройства I2C и модули </a:t>
            </a:r>
            <a:r>
              <a:rPr lang="ru-RU" sz="1800" dirty="0" err="1">
                <a:latin typeface="Times New Roman" panose="02020603050405020304" pitchFamily="18" charset="0"/>
                <a:ea typeface="Times New Roman" panose="02020603050405020304" pitchFamily="18" charset="0"/>
                <a:cs typeface="Times New Roman" panose="02020603050405020304" pitchFamily="18" charset="0"/>
              </a:rPr>
              <a:t>Qwiic</a:t>
            </a:r>
            <a:endParaRPr lang="en-RU" sz="18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22" name="Таблица 21">
            <a:extLst>
              <a:ext uri="{FF2B5EF4-FFF2-40B4-BE49-F238E27FC236}">
                <a16:creationId xmlns:a16="http://schemas.microsoft.com/office/drawing/2014/main" id="{004AFD50-3FF2-44A3-9D26-BEDE729483C0}"/>
              </a:ext>
            </a:extLst>
          </p:cNvPr>
          <p:cNvGraphicFramePr>
            <a:graphicFrameLocks noGrp="1"/>
          </p:cNvGraphicFramePr>
          <p:nvPr>
            <p:extLst>
              <p:ext uri="{D42A27DB-BD31-4B8C-83A1-F6EECF244321}">
                <p14:modId xmlns:p14="http://schemas.microsoft.com/office/powerpoint/2010/main" val="4161749555"/>
              </p:ext>
            </p:extLst>
          </p:nvPr>
        </p:nvGraphicFramePr>
        <p:xfrm>
          <a:off x="515112" y="1789740"/>
          <a:ext cx="6007607" cy="3696660"/>
        </p:xfrm>
        <a:graphic>
          <a:graphicData uri="http://schemas.openxmlformats.org/drawingml/2006/table">
            <a:tbl>
              <a:tblPr firstRow="1" bandRow="1">
                <a:tableStyleId>{5C22544A-7EE6-4342-B048-85BDC9FD1C3A}</a:tableStyleId>
              </a:tblPr>
              <a:tblGrid>
                <a:gridCol w="6007607">
                  <a:extLst>
                    <a:ext uri="{9D8B030D-6E8A-4147-A177-3AD203B41FA5}">
                      <a16:colId xmlns:a16="http://schemas.microsoft.com/office/drawing/2014/main" val="4196276911"/>
                    </a:ext>
                  </a:extLst>
                </a:gridCol>
              </a:tblGrid>
              <a:tr h="197057">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highlight>
                          <a:srgbClr val="FFFF00"/>
                        </a:highlight>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pPr marL="285750" lvl="0" indent="-285750">
                        <a:lnSpc>
                          <a:spcPct val="150000"/>
                        </a:lnSpc>
                        <a:spcAft>
                          <a:spcPts val="0"/>
                        </a:spcAft>
                        <a:buFont typeface="Arial" panose="020B0604020202020204" pitchFamily="34" charset="0"/>
                        <a:buChar char="•"/>
                      </a:pPr>
                      <a:r>
                        <a:rPr lang="ru-RU" sz="1400" kern="0" dirty="0">
                          <a:latin typeface="Nunito Sans" panose="020B0604020202020204" charset="-52"/>
                          <a:ea typeface="Calibri" panose="020F0502020204030204" pitchFamily="34" charset="0"/>
                          <a:cs typeface="Calibri" panose="020F0502020204030204" pitchFamily="34" charset="0"/>
                        </a:rPr>
                        <a:t>Мы рассмотрели, что такое последовательная связь и чем она лучше GPIO.</a:t>
                      </a:r>
                    </a:p>
                    <a:p>
                      <a:pPr marL="285750" lvl="0" indent="-285750">
                        <a:lnSpc>
                          <a:spcPct val="150000"/>
                        </a:lnSpc>
                        <a:spcAft>
                          <a:spcPts val="0"/>
                        </a:spcAft>
                        <a:buFont typeface="Arial" panose="020B0604020202020204" pitchFamily="34" charset="0"/>
                        <a:buChar char="•"/>
                      </a:pPr>
                      <a:r>
                        <a:rPr lang="ru-RU" sz="1400" kern="0" dirty="0">
                          <a:latin typeface="Nunito Sans" panose="020B0604020202020204" charset="-52"/>
                          <a:ea typeface="Calibri" panose="020F0502020204030204" pitchFamily="34" charset="0"/>
                          <a:cs typeface="Calibri" panose="020F0502020204030204" pitchFamily="34" charset="0"/>
                        </a:rPr>
                        <a:t>Мы обсудили 3 последовательных интерфейса связи, обычно включаемых в микроконтроллеры.</a:t>
                      </a:r>
                    </a:p>
                    <a:p>
                      <a:pPr marL="285750" lvl="0" indent="-285750">
                        <a:lnSpc>
                          <a:spcPct val="150000"/>
                        </a:lnSpc>
                        <a:spcAft>
                          <a:spcPts val="0"/>
                        </a:spcAft>
                        <a:buFont typeface="Arial" panose="020B0604020202020204" pitchFamily="34" charset="0"/>
                        <a:buChar char="•"/>
                      </a:pPr>
                      <a:r>
                        <a:rPr lang="ru-RU" sz="1400" kern="0" dirty="0">
                          <a:latin typeface="Nunito Sans" panose="020B0604020202020204" charset="-52"/>
                          <a:ea typeface="Calibri" panose="020F0502020204030204" pitchFamily="34" charset="0"/>
                          <a:cs typeface="Calibri" panose="020F0502020204030204" pitchFamily="34" charset="0"/>
                        </a:rPr>
                        <a:t>Мы изучили библиотеку </a:t>
                      </a:r>
                      <a:r>
                        <a:rPr lang="ru-RU" sz="1400" kern="0" dirty="0" err="1">
                          <a:latin typeface="Nunito Sans" panose="020B0604020202020204" charset="-52"/>
                          <a:ea typeface="Calibri" panose="020F0502020204030204" pitchFamily="34" charset="0"/>
                          <a:cs typeface="Calibri" panose="020F0502020204030204" pitchFamily="34" charset="0"/>
                        </a:rPr>
                        <a:t>Freedom</a:t>
                      </a:r>
                      <a:r>
                        <a:rPr lang="ru-RU" sz="1400" kern="0" dirty="0">
                          <a:latin typeface="Nunito Sans" panose="020B0604020202020204" charset="-52"/>
                          <a:ea typeface="Calibri" panose="020F0502020204030204" pitchFamily="34" charset="0"/>
                          <a:cs typeface="Calibri" panose="020F0502020204030204" pitchFamily="34" charset="0"/>
                        </a:rPr>
                        <a:t> </a:t>
                      </a:r>
                      <a:r>
                        <a:rPr lang="ru-RU" sz="1400" kern="0" dirty="0" err="1">
                          <a:latin typeface="Nunito Sans" panose="020B0604020202020204" charset="-52"/>
                          <a:ea typeface="Calibri" panose="020F0502020204030204" pitchFamily="34" charset="0"/>
                          <a:cs typeface="Calibri" panose="020F0502020204030204" pitchFamily="34" charset="0"/>
                        </a:rPr>
                        <a:t>Metal</a:t>
                      </a:r>
                      <a:r>
                        <a:rPr lang="ru-RU" sz="1400" kern="0" dirty="0">
                          <a:latin typeface="Nunito Sans" panose="020B0604020202020204" charset="-52"/>
                          <a:ea typeface="Calibri" panose="020F0502020204030204" pitchFamily="34" charset="0"/>
                          <a:cs typeface="Calibri" panose="020F0502020204030204" pitchFamily="34" charset="0"/>
                        </a:rPr>
                        <a:t> </a:t>
                      </a:r>
                      <a:r>
                        <a:rPr lang="ru-RU" sz="1400" kern="0" dirty="0" err="1">
                          <a:latin typeface="Nunito Sans" panose="020B0604020202020204" charset="-52"/>
                          <a:ea typeface="Calibri" panose="020F0502020204030204" pitchFamily="34" charset="0"/>
                          <a:cs typeface="Calibri" panose="020F0502020204030204" pitchFamily="34" charset="0"/>
                        </a:rPr>
                        <a:t>Library</a:t>
                      </a:r>
                      <a:r>
                        <a:rPr lang="ru-RU" sz="1400" kern="0" dirty="0">
                          <a:latin typeface="Nunito Sans" panose="020B0604020202020204" charset="-52"/>
                          <a:ea typeface="Calibri" panose="020F0502020204030204" pitchFamily="34" charset="0"/>
                          <a:cs typeface="Calibri" panose="020F0502020204030204" pitchFamily="34" charset="0"/>
                        </a:rPr>
                        <a:t>, чтобы узнать, как использовать устройство I2C.</a:t>
                      </a:r>
                    </a:p>
                    <a:p>
                      <a:pPr marL="285750" lvl="0" indent="-285750">
                        <a:lnSpc>
                          <a:spcPct val="150000"/>
                        </a:lnSpc>
                        <a:spcAft>
                          <a:spcPts val="0"/>
                        </a:spcAft>
                        <a:buFont typeface="Arial" panose="020B0604020202020204" pitchFamily="34" charset="0"/>
                        <a:buChar char="•"/>
                      </a:pPr>
                      <a:r>
                        <a:rPr lang="ru-RU" sz="1400" kern="0" dirty="0">
                          <a:latin typeface="Nunito Sans" panose="020B0604020202020204" charset="-52"/>
                          <a:ea typeface="Calibri" panose="020F0502020204030204" pitchFamily="34" charset="0"/>
                          <a:cs typeface="Calibri" panose="020F0502020204030204" pitchFamily="34" charset="0"/>
                        </a:rPr>
                        <a:t>Мы представили систему </a:t>
                      </a:r>
                      <a:r>
                        <a:rPr lang="ru-RU" sz="1400" kern="0" dirty="0" err="1">
                          <a:latin typeface="Nunito Sans" panose="020B0604020202020204" charset="-52"/>
                          <a:ea typeface="Calibri" panose="020F0502020204030204" pitchFamily="34" charset="0"/>
                          <a:cs typeface="Calibri" panose="020F0502020204030204" pitchFamily="34" charset="0"/>
                        </a:rPr>
                        <a:t>Qwiic</a:t>
                      </a:r>
                      <a:r>
                        <a:rPr lang="ru-RU" sz="1400" kern="0" dirty="0">
                          <a:latin typeface="Nunito Sans" panose="020B0604020202020204" charset="-52"/>
                          <a:ea typeface="Calibri" panose="020F0502020204030204" pitchFamily="34" charset="0"/>
                          <a:cs typeface="Calibri" panose="020F0502020204030204" pitchFamily="34" charset="0"/>
                        </a:rPr>
                        <a:t> </a:t>
                      </a:r>
                      <a:r>
                        <a:rPr lang="ru-RU" sz="1400" kern="0" dirty="0" err="1">
                          <a:latin typeface="Nunito Sans" panose="020B0604020202020204" charset="-52"/>
                          <a:ea typeface="Calibri" panose="020F0502020204030204" pitchFamily="34" charset="0"/>
                          <a:cs typeface="Calibri" panose="020F0502020204030204" pitchFamily="34" charset="0"/>
                        </a:rPr>
                        <a:t>Connect</a:t>
                      </a:r>
                      <a:r>
                        <a:rPr lang="ru-RU" sz="1400" kern="0" dirty="0">
                          <a:latin typeface="Nunito Sans" panose="020B0604020202020204" charset="-52"/>
                          <a:ea typeface="Calibri" panose="020F0502020204030204" pitchFamily="34" charset="0"/>
                          <a:cs typeface="Calibri" panose="020F0502020204030204" pitchFamily="34" charset="0"/>
                        </a:rPr>
                        <a:t> </a:t>
                      </a:r>
                      <a:r>
                        <a:rPr lang="ru-RU" sz="1400" kern="0" dirty="0" err="1">
                          <a:latin typeface="Nunito Sans" panose="020B0604020202020204" charset="-52"/>
                          <a:ea typeface="Calibri" panose="020F0502020204030204" pitchFamily="34" charset="0"/>
                          <a:cs typeface="Calibri" panose="020F0502020204030204" pitchFamily="34" charset="0"/>
                        </a:rPr>
                        <a:t>System</a:t>
                      </a:r>
                      <a:r>
                        <a:rPr lang="ru-RU" sz="1400" kern="0" dirty="0">
                          <a:latin typeface="Nunito Sans" panose="020B0604020202020204" charset="-52"/>
                          <a:ea typeface="Calibri" panose="020F0502020204030204" pitchFamily="34" charset="0"/>
                          <a:cs typeface="Calibri" panose="020F0502020204030204" pitchFamily="34" charset="0"/>
                        </a:rPr>
                        <a:t>.</a:t>
                      </a:r>
                    </a:p>
                    <a:p>
                      <a:pPr marL="285750" lvl="0" indent="-285750">
                        <a:lnSpc>
                          <a:spcPct val="150000"/>
                        </a:lnSpc>
                        <a:spcAft>
                          <a:spcPts val="0"/>
                        </a:spcAft>
                        <a:buFont typeface="Arial" panose="020B0604020202020204" pitchFamily="34" charset="0"/>
                        <a:buChar char="•"/>
                      </a:pPr>
                      <a:r>
                        <a:rPr lang="ru-RU" sz="1400" kern="0" dirty="0">
                          <a:latin typeface="Nunito Sans" panose="020B0604020202020204" charset="-52"/>
                          <a:ea typeface="Calibri" panose="020F0502020204030204" pitchFamily="34" charset="0"/>
                          <a:cs typeface="Calibri" panose="020F0502020204030204" pitchFamily="34" charset="0"/>
                        </a:rPr>
                        <a:t>Мы создали приложение для управления ЖК-экраном.</a:t>
                      </a:r>
                    </a:p>
                    <a:p>
                      <a:pPr marL="285750" lvl="0" indent="-285750">
                        <a:lnSpc>
                          <a:spcPct val="150000"/>
                        </a:lnSpc>
                        <a:spcAft>
                          <a:spcPts val="0"/>
                        </a:spcAft>
                        <a:buFont typeface="Arial" panose="020B0604020202020204" pitchFamily="34" charset="0"/>
                        <a:buChar char="•"/>
                      </a:pPr>
                      <a:r>
                        <a:rPr lang="ru-RU" sz="1400" kern="0" dirty="0">
                          <a:latin typeface="Nunito Sans" panose="020B0604020202020204" charset="-52"/>
                          <a:ea typeface="Calibri" panose="020F0502020204030204" pitchFamily="34" charset="0"/>
                          <a:cs typeface="Calibri" panose="020F0502020204030204" pitchFamily="34" charset="0"/>
                        </a:rPr>
                        <a:t>Мы создали приложение акселерометра.</a:t>
                      </a:r>
                    </a:p>
                    <a:p>
                      <a:pPr marL="0" lvl="0" indent="0">
                        <a:lnSpc>
                          <a:spcPct val="150000"/>
                        </a:lnSpc>
                        <a:spcAft>
                          <a:spcPts val="800"/>
                        </a:spcAft>
                        <a:buFont typeface="Symbol" panose="05050102010706020507" pitchFamily="18" charset="2"/>
                        <a:buNone/>
                      </a:pPr>
                      <a:endParaRPr lang="ru-RU" sz="1200" kern="0" dirty="0">
                        <a:highlight>
                          <a:srgbClr val="FFFF00"/>
                        </a:highlight>
                        <a:latin typeface="Nunito Sans" panose="020B0604020202020204" charset="-52"/>
                        <a:ea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r h="24480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lang="ru-RU" sz="900" b="0" i="0" dirty="0">
                        <a:highlight>
                          <a:srgbClr val="FFFF00"/>
                        </a:highlight>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4455585"/>
                  </a:ext>
                </a:extLst>
              </a:tr>
            </a:tbl>
          </a:graphicData>
        </a:graphic>
      </p:graphicFrame>
      <p:sp>
        <p:nvSpPr>
          <p:cNvPr id="23" name="TextBox 22">
            <a:extLst>
              <a:ext uri="{FF2B5EF4-FFF2-40B4-BE49-F238E27FC236}">
                <a16:creationId xmlns:a16="http://schemas.microsoft.com/office/drawing/2014/main" id="{1536BD72-EFB9-4AAC-96E7-37DCF1349D8F}"/>
              </a:ext>
            </a:extLst>
          </p:cNvPr>
          <p:cNvSpPr txBox="1"/>
          <p:nvPr/>
        </p:nvSpPr>
        <p:spPr>
          <a:xfrm>
            <a:off x="991722" y="1230478"/>
            <a:ext cx="5131242" cy="184666"/>
          </a:xfrm>
          <a:prstGeom prst="rect">
            <a:avLst/>
          </a:prstGeom>
          <a:noFill/>
        </p:spPr>
        <p:txBody>
          <a:bodyPr wrap="square" lIns="0" tIns="0" rIns="0" bIns="0">
            <a:spAutoFit/>
          </a:bodyPr>
          <a:lstStyle/>
          <a:p>
            <a:pPr defTabSz="1828434">
              <a:spcBef>
                <a:spcPts val="1200"/>
              </a:spcBef>
              <a:buSzPct val="100000"/>
            </a:pPr>
            <a:r>
              <a:rPr lang="ru-RU" sz="1200" b="1" dirty="0">
                <a:latin typeface="Nunito Sans" pitchFamily="2" charset="77"/>
                <a:ea typeface="Verdana" panose="020B0604030504040204" pitchFamily="34" charset="0"/>
                <a:cs typeface="Verdana" panose="020B0604030504040204" pitchFamily="34" charset="0"/>
              </a:rPr>
              <a:t>Подведение итогов</a:t>
            </a:r>
            <a:endParaRPr lang="en-US" sz="1200" b="1" dirty="0">
              <a:solidFill>
                <a:schemeClr val="tx1"/>
              </a:solidFill>
              <a:latin typeface="Nunito Sans" pitchFamily="2" charset="77"/>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94149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FD60E4A7-6A61-639C-714C-B2DE9C80358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Рисунок 10">
            <a:extLst>
              <a:ext uri="{FF2B5EF4-FFF2-40B4-BE49-F238E27FC236}">
                <a16:creationId xmlns:a16="http://schemas.microsoft.com/office/drawing/2014/main" id="{D2AEA95F-8031-A2A5-B069-224312B3C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00" y="642119"/>
            <a:ext cx="4127500" cy="330200"/>
          </a:xfrm>
          <a:prstGeom prst="rect">
            <a:avLst/>
          </a:prstGeom>
        </p:spPr>
      </p:pic>
      <p:sp>
        <p:nvSpPr>
          <p:cNvPr id="12" name="TextBox 10">
            <a:extLst>
              <a:ext uri="{FF2B5EF4-FFF2-40B4-BE49-F238E27FC236}">
                <a16:creationId xmlns:a16="http://schemas.microsoft.com/office/drawing/2014/main" id="{36F48DD4-169D-90D3-07AC-9A27FEE2A9A4}"/>
              </a:ext>
            </a:extLst>
          </p:cNvPr>
          <p:cNvSpPr txBox="1">
            <a:spLocks noChangeArrowheads="1"/>
          </p:cNvSpPr>
          <p:nvPr/>
        </p:nvSpPr>
        <p:spPr bwMode="auto">
          <a:xfrm>
            <a:off x="3267874" y="3105834"/>
            <a:ext cx="56562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a:r>
              <a:rPr lang="ru-RU" sz="3600" b="1" dirty="0">
                <a:solidFill>
                  <a:schemeClr val="bg1"/>
                </a:solidFill>
                <a:latin typeface="Nunito Sans" pitchFamily="2" charset="77"/>
                <a:ea typeface="Verdana" panose="020B0604030504040204" pitchFamily="34" charset="0"/>
              </a:rPr>
              <a:t>Приложения</a:t>
            </a:r>
            <a:endParaRPr lang="en-US" sz="3600" b="1" dirty="0">
              <a:solidFill>
                <a:schemeClr val="bg1"/>
              </a:solidFill>
              <a:latin typeface="Nunito Sans" pitchFamily="2" charset="77"/>
              <a:ea typeface="Verdana" panose="020B0604030504040204" pitchFamily="34" charset="0"/>
            </a:endParaRPr>
          </a:p>
        </p:txBody>
      </p:sp>
    </p:spTree>
    <p:extLst>
      <p:ext uri="{BB962C8B-B14F-4D97-AF65-F5344CB8AC3E}">
        <p14:creationId xmlns:p14="http://schemas.microsoft.com/office/powerpoint/2010/main" val="38831216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FD60E4A7-6A61-639C-714C-B2DE9C80358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7" name="Рисунок 6">
            <a:extLst>
              <a:ext uri="{FF2B5EF4-FFF2-40B4-BE49-F238E27FC236}">
                <a16:creationId xmlns:a16="http://schemas.microsoft.com/office/drawing/2014/main" id="{1C0BDDC8-5D5A-2114-B44F-ED00B44321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4157" y="682555"/>
            <a:ext cx="4983686" cy="5492889"/>
          </a:xfrm>
          <a:prstGeom prst="rect">
            <a:avLst/>
          </a:prstGeom>
        </p:spPr>
      </p:pic>
      <p:pic>
        <p:nvPicPr>
          <p:cNvPr id="11" name="Рисунок 10">
            <a:extLst>
              <a:ext uri="{FF2B5EF4-FFF2-40B4-BE49-F238E27FC236}">
                <a16:creationId xmlns:a16="http://schemas.microsoft.com/office/drawing/2014/main" id="{D2AEA95F-8031-A2A5-B069-224312B3C8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100" y="642119"/>
            <a:ext cx="4127500" cy="330200"/>
          </a:xfrm>
          <a:prstGeom prst="rect">
            <a:avLst/>
          </a:prstGeom>
        </p:spPr>
      </p:pic>
    </p:spTree>
    <p:extLst>
      <p:ext uri="{BB962C8B-B14F-4D97-AF65-F5344CB8AC3E}">
        <p14:creationId xmlns:p14="http://schemas.microsoft.com/office/powerpoint/2010/main" val="336866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3</a:t>
            </a:fld>
            <a:endParaRPr lang="ru-RU" sz="1000" dirty="0">
              <a:latin typeface="Nunito Sans" pitchFamily="2" charset="77"/>
            </a:endParaRP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6933308"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Сравнение последовательной и параллельной схемы</a:t>
            </a:r>
            <a:endParaRPr kumimoji="0" lang="ru-RU" sz="2000" b="1" u="none" strike="noStrike" kern="1200" cap="none" spc="0" normalizeH="0" baseline="0" noProof="0" dirty="0">
              <a:ln>
                <a:noFill/>
              </a:ln>
              <a:solidFill>
                <a:srgbClr val="283272"/>
              </a:solidFill>
              <a:effectLst/>
              <a:uLnTx/>
              <a:uFillTx/>
              <a:latin typeface="Nunito Sans" pitchFamily="2" charset="77"/>
            </a:endParaRPr>
          </a:p>
        </p:txBody>
      </p:sp>
      <p:pic>
        <p:nvPicPr>
          <p:cNvPr id="22" name="image12.png" descr="Serial and parallel communication of 8 bits compared">
            <a:extLst>
              <a:ext uri="{FF2B5EF4-FFF2-40B4-BE49-F238E27FC236}">
                <a16:creationId xmlns:a16="http://schemas.microsoft.com/office/drawing/2014/main" id="{CC9C5A48-D118-448B-B237-49FB952DAB22}"/>
              </a:ext>
            </a:extLst>
          </p:cNvPr>
          <p:cNvPicPr/>
          <p:nvPr/>
        </p:nvPicPr>
        <p:blipFill>
          <a:blip r:embed="rId5"/>
          <a:srcRect/>
          <a:stretch>
            <a:fillRect/>
          </a:stretch>
        </p:blipFill>
        <p:spPr>
          <a:xfrm>
            <a:off x="6088103" y="1667971"/>
            <a:ext cx="5715000" cy="2514600"/>
          </a:xfrm>
          <a:prstGeom prst="rect">
            <a:avLst/>
          </a:prstGeom>
          <a:ln/>
        </p:spPr>
      </p:pic>
      <p:sp>
        <p:nvSpPr>
          <p:cNvPr id="25" name="TextBox 24">
            <a:extLst>
              <a:ext uri="{FF2B5EF4-FFF2-40B4-BE49-F238E27FC236}">
                <a16:creationId xmlns:a16="http://schemas.microsoft.com/office/drawing/2014/main" id="{613AD30E-6BF9-433C-92DC-F07A68B33063}"/>
              </a:ext>
            </a:extLst>
          </p:cNvPr>
          <p:cNvSpPr txBox="1"/>
          <p:nvPr/>
        </p:nvSpPr>
        <p:spPr>
          <a:xfrm>
            <a:off x="991722" y="1230478"/>
            <a:ext cx="5131242" cy="184666"/>
          </a:xfrm>
          <a:prstGeom prst="rect">
            <a:avLst/>
          </a:prstGeom>
          <a:noFill/>
        </p:spPr>
        <p:txBody>
          <a:bodyPr wrap="square" lIns="0" tIns="0" rIns="0" bIns="0">
            <a:spAutoFit/>
          </a:bodyPr>
          <a:lstStyle/>
          <a:p>
            <a:pPr defTabSz="1828434">
              <a:spcBef>
                <a:spcPts val="1200"/>
              </a:spcBef>
              <a:buSzPct val="100000"/>
              <a:buFont typeface="Trebuchet MS" panose="020B0603020202020204" pitchFamily="34" charset="0"/>
              <a:buChar char="​"/>
            </a:pPr>
            <a:r>
              <a:rPr lang="ru-RU" sz="1200" b="1" dirty="0">
                <a:solidFill>
                  <a:schemeClr val="tx1"/>
                </a:solidFill>
                <a:latin typeface="Nunito Sans" pitchFamily="2" charset="77"/>
                <a:ea typeface="Verdana" panose="020B0604030504040204" pitchFamily="34" charset="0"/>
                <a:cs typeface="Verdana" panose="020B0604030504040204" pitchFamily="34" charset="0"/>
              </a:rPr>
              <a:t>Параллельная связь</a:t>
            </a:r>
          </a:p>
        </p:txBody>
      </p:sp>
      <p:graphicFrame>
        <p:nvGraphicFramePr>
          <p:cNvPr id="26" name="Таблица 25">
            <a:extLst>
              <a:ext uri="{FF2B5EF4-FFF2-40B4-BE49-F238E27FC236}">
                <a16:creationId xmlns:a16="http://schemas.microsoft.com/office/drawing/2014/main" id="{F594F65D-3D2E-410B-8973-B63CA3888A4F}"/>
              </a:ext>
            </a:extLst>
          </p:cNvPr>
          <p:cNvGraphicFramePr>
            <a:graphicFrameLocks noGrp="1"/>
          </p:cNvGraphicFramePr>
          <p:nvPr>
            <p:extLst>
              <p:ext uri="{D42A27DB-BD31-4B8C-83A1-F6EECF244321}">
                <p14:modId xmlns:p14="http://schemas.microsoft.com/office/powerpoint/2010/main" val="1650676899"/>
              </p:ext>
            </p:extLst>
          </p:nvPr>
        </p:nvGraphicFramePr>
        <p:xfrm>
          <a:off x="515113" y="1789740"/>
          <a:ext cx="4862512" cy="1631640"/>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97057">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r>
                        <a:rPr lang="ru-RU" sz="1400" kern="1200" dirty="0">
                          <a:solidFill>
                            <a:schemeClr val="dk1"/>
                          </a:solidFill>
                          <a:effectLst/>
                          <a:latin typeface="Nunito Sans" panose="020B0604020202020204" charset="-52"/>
                          <a:ea typeface="+mn-ea"/>
                          <a:cs typeface="+mn-cs"/>
                        </a:rPr>
                        <a:t>Параллельная связь находит применение во многих областях вычислительной техники. Одно из самых важных направления - в архитектуре компьютера, где есть схема шины для соединения центрального процессора, памяти и устройств ввода-вывода. </a:t>
                      </a:r>
                      <a:endParaRPr lang="ru-RU" sz="1400" kern="0" dirty="0">
                        <a:latin typeface="Nunito Sans" panose="020B0604020202020204" charset="-52"/>
                        <a:ea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r h="24480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lang="ru-RU" sz="900" b="0" i="0" dirty="0">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4455585"/>
                  </a:ext>
                </a:extLst>
              </a:tr>
            </a:tbl>
          </a:graphicData>
        </a:graphic>
      </p:graphicFrame>
    </p:spTree>
    <p:extLst>
      <p:ext uri="{BB962C8B-B14F-4D97-AF65-F5344CB8AC3E}">
        <p14:creationId xmlns:p14="http://schemas.microsoft.com/office/powerpoint/2010/main" val="2306793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4</a:t>
            </a:fld>
            <a:endParaRPr lang="ru-RU" sz="1000" dirty="0">
              <a:latin typeface="Nunito Sans" pitchFamily="2" charset="77"/>
            </a:endParaRPr>
          </a:p>
        </p:txBody>
      </p:sp>
      <p:sp>
        <p:nvSpPr>
          <p:cNvPr id="21" name="TextBox 20">
            <a:extLst>
              <a:ext uri="{FF2B5EF4-FFF2-40B4-BE49-F238E27FC236}">
                <a16:creationId xmlns:a16="http://schemas.microsoft.com/office/drawing/2014/main" id="{6C5A1583-E112-64B7-BA5E-2E1F6CBA8C6F}"/>
              </a:ext>
            </a:extLst>
          </p:cNvPr>
          <p:cNvSpPr txBox="1"/>
          <p:nvPr/>
        </p:nvSpPr>
        <p:spPr>
          <a:xfrm>
            <a:off x="991722" y="1230478"/>
            <a:ext cx="5131242" cy="184666"/>
          </a:xfrm>
          <a:prstGeom prst="rect">
            <a:avLst/>
          </a:prstGeom>
          <a:noFill/>
        </p:spPr>
        <p:txBody>
          <a:bodyPr wrap="square" lIns="0" tIns="0" rIns="0" bIns="0">
            <a:spAutoFit/>
          </a:bodyPr>
          <a:lstStyle/>
          <a:p>
            <a:pPr defTabSz="1828434">
              <a:spcBef>
                <a:spcPts val="1200"/>
              </a:spcBef>
              <a:buSzPct val="100000"/>
              <a:buFont typeface="Trebuchet MS" panose="020B0603020202020204" pitchFamily="34" charset="0"/>
              <a:buChar char="​"/>
            </a:pPr>
            <a:r>
              <a:rPr lang="ru-RU" sz="1200" b="1" dirty="0">
                <a:solidFill>
                  <a:schemeClr val="tx1"/>
                </a:solidFill>
                <a:latin typeface="Nunito Sans" pitchFamily="2" charset="77"/>
                <a:ea typeface="Verdana" panose="020B0604030504040204" pitchFamily="34" charset="0"/>
                <a:cs typeface="Verdana" panose="020B0604030504040204" pitchFamily="34" charset="0"/>
              </a:rPr>
              <a:t>Параллельная связь</a:t>
            </a: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4296369"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r>
              <a:rPr lang="ru-RU" dirty="0"/>
              <a:t>Недостатки параллельной связи</a:t>
            </a:r>
            <a:endParaRPr lang="en-RU" dirty="0"/>
          </a:p>
        </p:txBody>
      </p:sp>
      <p:graphicFrame>
        <p:nvGraphicFramePr>
          <p:cNvPr id="22" name="Таблица 21">
            <a:extLst>
              <a:ext uri="{FF2B5EF4-FFF2-40B4-BE49-F238E27FC236}">
                <a16:creationId xmlns:a16="http://schemas.microsoft.com/office/drawing/2014/main" id="{EAB6909C-C53B-4912-83C8-A8C09F6DACB8}"/>
              </a:ext>
            </a:extLst>
          </p:cNvPr>
          <p:cNvGraphicFramePr>
            <a:graphicFrameLocks noGrp="1"/>
          </p:cNvGraphicFramePr>
          <p:nvPr>
            <p:extLst>
              <p:ext uri="{D42A27DB-BD31-4B8C-83A1-F6EECF244321}">
                <p14:modId xmlns:p14="http://schemas.microsoft.com/office/powerpoint/2010/main" val="3460182596"/>
              </p:ext>
            </p:extLst>
          </p:nvPr>
        </p:nvGraphicFramePr>
        <p:xfrm>
          <a:off x="608094" y="1570423"/>
          <a:ext cx="4862512" cy="4382460"/>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97057">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pPr marL="342900" lvl="0" indent="-342900">
                        <a:lnSpc>
                          <a:spcPct val="150000"/>
                        </a:lnSpc>
                        <a:spcAft>
                          <a:spcPts val="0"/>
                        </a:spcAft>
                        <a:buFont typeface="Symbol" panose="05050102010706020507" pitchFamily="18" charset="2"/>
                        <a:buChar char=""/>
                      </a:pPr>
                      <a:r>
                        <a:rPr lang="ru-RU" sz="1200" kern="0" dirty="0">
                          <a:latin typeface="Nunito Sans" panose="020B0604020202020204" charset="-52"/>
                          <a:ea typeface="Calibri" panose="020F0502020204030204" pitchFamily="34" charset="0"/>
                          <a:cs typeface="Calibri" panose="020F0502020204030204" pitchFamily="34" charset="0"/>
                        </a:rPr>
                        <a:t>Для связи двух микросхем на одной плате требуется 32 линии на печатной плате, что заняло бы значительную площадь.</a:t>
                      </a:r>
                    </a:p>
                    <a:p>
                      <a:pPr marL="342900" lvl="0" indent="-342900">
                        <a:lnSpc>
                          <a:spcPct val="150000"/>
                        </a:lnSpc>
                        <a:spcAft>
                          <a:spcPts val="0"/>
                        </a:spcAft>
                        <a:buFont typeface="Symbol" panose="05050102010706020507" pitchFamily="18" charset="2"/>
                        <a:buChar char=""/>
                      </a:pPr>
                      <a:r>
                        <a:rPr lang="ru-RU" sz="1200" kern="0" dirty="0">
                          <a:latin typeface="Nunito Sans" panose="020B0604020202020204" charset="-52"/>
                          <a:ea typeface="Calibri" panose="020F0502020204030204" pitchFamily="34" charset="0"/>
                          <a:cs typeface="Calibri" panose="020F0502020204030204" pitchFamily="34" charset="0"/>
                        </a:rPr>
                        <a:t>Для связи двух микросхем на отдельных платах требуется кабель или лента с 32 проводами. </a:t>
                      </a:r>
                      <a:r>
                        <a:rPr lang="en-US" sz="1200" kern="0" dirty="0" err="1">
                          <a:latin typeface="Nunito Sans" panose="020B0604020202020204" charset="-52"/>
                          <a:ea typeface="Calibri" panose="020F0502020204030204" pitchFamily="34" charset="0"/>
                          <a:cs typeface="Calibri" panose="020F0502020204030204" pitchFamily="34" charset="0"/>
                        </a:rPr>
                        <a:t>Более</a:t>
                      </a:r>
                      <a:r>
                        <a:rPr lang="en-US" sz="1200" kern="0" dirty="0">
                          <a:latin typeface="Nunito Sans" panose="020B0604020202020204" charset="-52"/>
                          <a:ea typeface="Calibri" panose="020F0502020204030204" pitchFamily="34" charset="0"/>
                          <a:cs typeface="Calibri" panose="020F0502020204030204" pitchFamily="34" charset="0"/>
                        </a:rPr>
                        <a:t> </a:t>
                      </a:r>
                      <a:r>
                        <a:rPr lang="en-US" sz="1200" kern="0" dirty="0" err="1">
                          <a:latin typeface="Nunito Sans" panose="020B0604020202020204" charset="-52"/>
                          <a:ea typeface="Calibri" panose="020F0502020204030204" pitchFamily="34" charset="0"/>
                          <a:cs typeface="Calibri" panose="020F0502020204030204" pitchFamily="34" charset="0"/>
                        </a:rPr>
                        <a:t>толстые</a:t>
                      </a:r>
                      <a:r>
                        <a:rPr lang="en-US" sz="1200" kern="0" dirty="0">
                          <a:latin typeface="Nunito Sans" panose="020B0604020202020204" charset="-52"/>
                          <a:ea typeface="Calibri" panose="020F0502020204030204" pitchFamily="34" charset="0"/>
                          <a:cs typeface="Calibri" panose="020F0502020204030204" pitchFamily="34" charset="0"/>
                        </a:rPr>
                        <a:t> </a:t>
                      </a:r>
                      <a:r>
                        <a:rPr lang="en-US" sz="1200" kern="0" dirty="0" err="1">
                          <a:latin typeface="Nunito Sans" panose="020B0604020202020204" charset="-52"/>
                          <a:ea typeface="Calibri" panose="020F0502020204030204" pitchFamily="34" charset="0"/>
                          <a:cs typeface="Calibri" panose="020F0502020204030204" pitchFamily="34" charset="0"/>
                        </a:rPr>
                        <a:t>кабели</a:t>
                      </a:r>
                      <a:r>
                        <a:rPr lang="en-US" sz="1200" kern="0" dirty="0">
                          <a:latin typeface="Nunito Sans" panose="020B0604020202020204" charset="-52"/>
                          <a:ea typeface="Calibri" panose="020F0502020204030204" pitchFamily="34" charset="0"/>
                          <a:cs typeface="Calibri" panose="020F0502020204030204" pitchFamily="34" charset="0"/>
                        </a:rPr>
                        <a:t> </a:t>
                      </a:r>
                      <a:r>
                        <a:rPr lang="en-US" sz="1200" kern="0" dirty="0" err="1">
                          <a:latin typeface="Nunito Sans" panose="020B0604020202020204" charset="-52"/>
                          <a:ea typeface="Calibri" panose="020F0502020204030204" pitchFamily="34" charset="0"/>
                          <a:cs typeface="Calibri" panose="020F0502020204030204" pitchFamily="34" charset="0"/>
                        </a:rPr>
                        <a:t>тяжелее</a:t>
                      </a:r>
                      <a:r>
                        <a:rPr lang="en-US" sz="1200" kern="0" dirty="0">
                          <a:latin typeface="Nunito Sans" panose="020B0604020202020204" charset="-52"/>
                          <a:ea typeface="Calibri" panose="020F0502020204030204" pitchFamily="34" charset="0"/>
                          <a:cs typeface="Calibri" panose="020F0502020204030204" pitchFamily="34" charset="0"/>
                        </a:rPr>
                        <a:t> и с </a:t>
                      </a:r>
                      <a:r>
                        <a:rPr lang="en-US" sz="1200" kern="0" dirty="0" err="1">
                          <a:latin typeface="Nunito Sans" panose="020B0604020202020204" charset="-52"/>
                          <a:ea typeface="Calibri" panose="020F0502020204030204" pitchFamily="34" charset="0"/>
                          <a:cs typeface="Calibri" panose="020F0502020204030204" pitchFamily="34" charset="0"/>
                        </a:rPr>
                        <a:t>ними</a:t>
                      </a:r>
                      <a:r>
                        <a:rPr lang="en-US" sz="1200" kern="0" dirty="0">
                          <a:latin typeface="Nunito Sans" panose="020B0604020202020204" charset="-52"/>
                          <a:ea typeface="Calibri" panose="020F0502020204030204" pitchFamily="34" charset="0"/>
                          <a:cs typeface="Calibri" panose="020F0502020204030204" pitchFamily="34" charset="0"/>
                        </a:rPr>
                        <a:t> </a:t>
                      </a:r>
                      <a:r>
                        <a:rPr lang="en-US" sz="1200" kern="0" dirty="0" err="1">
                          <a:latin typeface="Nunito Sans" panose="020B0604020202020204" charset="-52"/>
                          <a:ea typeface="Calibri" panose="020F0502020204030204" pitchFamily="34" charset="0"/>
                          <a:cs typeface="Calibri" panose="020F0502020204030204" pitchFamily="34" charset="0"/>
                        </a:rPr>
                        <a:t>сложнее</a:t>
                      </a:r>
                      <a:r>
                        <a:rPr lang="en-US" sz="1200" kern="0" dirty="0">
                          <a:latin typeface="Nunito Sans" panose="020B0604020202020204" charset="-52"/>
                          <a:ea typeface="Calibri" panose="020F0502020204030204" pitchFamily="34" charset="0"/>
                          <a:cs typeface="Calibri" panose="020F0502020204030204" pitchFamily="34" charset="0"/>
                        </a:rPr>
                        <a:t> </a:t>
                      </a:r>
                      <a:r>
                        <a:rPr lang="en-US" sz="1200" kern="0" dirty="0" err="1">
                          <a:latin typeface="Nunito Sans" panose="020B0604020202020204" charset="-52"/>
                          <a:ea typeface="Calibri" panose="020F0502020204030204" pitchFamily="34" charset="0"/>
                          <a:cs typeface="Calibri" panose="020F0502020204030204" pitchFamily="34" charset="0"/>
                        </a:rPr>
                        <a:t>обращаться</a:t>
                      </a:r>
                      <a:r>
                        <a:rPr lang="en-US" sz="1200" kern="0" dirty="0">
                          <a:latin typeface="Nunito Sans" panose="020B0604020202020204" charset="-52"/>
                          <a:ea typeface="Calibri" panose="020F0502020204030204" pitchFamily="34" charset="0"/>
                          <a:cs typeface="Calibri" panose="020F0502020204030204" pitchFamily="34" charset="0"/>
                        </a:rPr>
                        <a:t>.</a:t>
                      </a:r>
                      <a:endParaRPr lang="ru-RU" sz="1200" kern="0" dirty="0">
                        <a:latin typeface="Nunito Sans" panose="020B0604020202020204" charset="-52"/>
                        <a:ea typeface="Calibri" panose="020F0502020204030204" pitchFamily="34" charset="0"/>
                        <a:cs typeface="Calibri" panose="020F0502020204030204" pitchFamily="34" charset="0"/>
                      </a:endParaRPr>
                    </a:p>
                    <a:p>
                      <a:pPr marL="342900" lvl="0" indent="-342900">
                        <a:lnSpc>
                          <a:spcPct val="150000"/>
                        </a:lnSpc>
                        <a:spcAft>
                          <a:spcPts val="0"/>
                        </a:spcAft>
                        <a:buFont typeface="Symbol" panose="05050102010706020507" pitchFamily="18" charset="2"/>
                        <a:buChar char=""/>
                      </a:pPr>
                      <a:r>
                        <a:rPr lang="ru-RU" sz="1200" kern="0" dirty="0">
                          <a:latin typeface="Nunito Sans" panose="020B0604020202020204" charset="-52"/>
                          <a:ea typeface="Calibri" panose="020F0502020204030204" pitchFamily="34" charset="0"/>
                          <a:cs typeface="Calibri" panose="020F0502020204030204" pitchFamily="34" charset="0"/>
                        </a:rPr>
                        <a:t>32 электрические линии в кабеле или печатной плате могут иметь 32 проблемы с электромагнитными помехами.</a:t>
                      </a:r>
                    </a:p>
                    <a:p>
                      <a:pPr marL="342900" lvl="0" indent="-342900">
                        <a:lnSpc>
                          <a:spcPct val="150000"/>
                        </a:lnSpc>
                        <a:spcAft>
                          <a:spcPts val="0"/>
                        </a:spcAft>
                        <a:buFont typeface="Symbol" panose="05050102010706020507" pitchFamily="18" charset="2"/>
                        <a:buChar char=""/>
                      </a:pPr>
                      <a:r>
                        <a:rPr lang="ru-RU" sz="1200" kern="0" dirty="0">
                          <a:latin typeface="Nunito Sans" panose="020B0604020202020204" charset="-52"/>
                          <a:ea typeface="Calibri" panose="020F0502020204030204" pitchFamily="34" charset="0"/>
                          <a:cs typeface="Calibri" panose="020F0502020204030204" pitchFamily="34" charset="0"/>
                        </a:rPr>
                        <a:t>Невозможно использовать инфракрасную связь (как у телевизионного пульта) из 32 параллельных линий, так как 32 мигающих огонька будут мешать друг другу.</a:t>
                      </a:r>
                    </a:p>
                    <a:p>
                      <a:pPr marL="342900" lvl="0" indent="-342900">
                        <a:lnSpc>
                          <a:spcPct val="150000"/>
                        </a:lnSpc>
                        <a:spcAft>
                          <a:spcPts val="0"/>
                        </a:spcAft>
                        <a:buFont typeface="Symbol" panose="05050102010706020507" pitchFamily="18" charset="2"/>
                        <a:buChar char=""/>
                      </a:pPr>
                      <a:r>
                        <a:rPr lang="ru-RU" sz="1200" kern="0" dirty="0">
                          <a:latin typeface="Nunito Sans" panose="020B0604020202020204" charset="-52"/>
                          <a:ea typeface="Calibri" panose="020F0502020204030204" pitchFamily="34" charset="0"/>
                          <a:cs typeface="Calibri" panose="020F0502020204030204" pitchFamily="34" charset="0"/>
                        </a:rPr>
                        <a:t>Использование 32 волоконно-оптических кабелей будет очень дорогим.</a:t>
                      </a:r>
                    </a:p>
                    <a:p>
                      <a:pPr marL="342900" lvl="0" indent="-342900">
                        <a:lnSpc>
                          <a:spcPct val="150000"/>
                        </a:lnSpc>
                        <a:spcAft>
                          <a:spcPts val="800"/>
                        </a:spcAft>
                        <a:buFont typeface="Symbol" panose="05050102010706020507" pitchFamily="18" charset="2"/>
                        <a:buChar char=""/>
                      </a:pPr>
                      <a:r>
                        <a:rPr lang="ru-RU" sz="1200" kern="0" dirty="0">
                          <a:latin typeface="Nunito Sans" panose="020B0604020202020204" charset="-52"/>
                          <a:ea typeface="Calibri" panose="020F0502020204030204" pitchFamily="34" charset="0"/>
                          <a:cs typeface="Calibri" panose="020F0502020204030204" pitchFamily="34" charset="0"/>
                        </a:rPr>
                        <a:t>Использование 32 радиоканалов также неудобно.</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r h="24480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lang="ru-RU" sz="900" b="0" i="0" dirty="0">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4455585"/>
                  </a:ext>
                </a:extLst>
              </a:tr>
            </a:tbl>
          </a:graphicData>
        </a:graphic>
      </p:graphicFrame>
    </p:spTree>
    <p:extLst>
      <p:ext uri="{BB962C8B-B14F-4D97-AF65-F5344CB8AC3E}">
        <p14:creationId xmlns:p14="http://schemas.microsoft.com/office/powerpoint/2010/main" val="2708056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5</a:t>
            </a:fld>
            <a:endParaRPr lang="ru-RU" sz="1000" dirty="0">
              <a:latin typeface="Nunito Sans" pitchFamily="2" charset="77"/>
            </a:endParaRPr>
          </a:p>
        </p:txBody>
      </p:sp>
      <p:sp>
        <p:nvSpPr>
          <p:cNvPr id="21" name="TextBox 20">
            <a:extLst>
              <a:ext uri="{FF2B5EF4-FFF2-40B4-BE49-F238E27FC236}">
                <a16:creationId xmlns:a16="http://schemas.microsoft.com/office/drawing/2014/main" id="{6C5A1583-E112-64B7-BA5E-2E1F6CBA8C6F}"/>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buFont typeface="Trebuchet MS" panose="020B0603020202020204" pitchFamily="34" charset="0"/>
              <a:buChar char="​"/>
            </a:pPr>
            <a:r>
              <a:rPr lang="ru-RU" sz="1200" b="1" dirty="0">
                <a:solidFill>
                  <a:schemeClr val="tx1"/>
                </a:solidFill>
                <a:latin typeface="Nunito Sans" pitchFamily="2" charset="77"/>
                <a:ea typeface="Verdana" panose="020B0604030504040204" pitchFamily="34" charset="0"/>
                <a:cs typeface="Verdana" panose="020B0604030504040204" pitchFamily="34" charset="0"/>
              </a:rPr>
              <a:t>Интерфейсы</a:t>
            </a: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4980851"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Интерфейсы последовательной связи</a:t>
            </a:r>
            <a:endParaRPr kumimoji="0" lang="ru-RU" sz="2000" b="1" u="none" strike="noStrike" kern="1200" cap="none" spc="0" normalizeH="0" baseline="0" noProof="0" dirty="0">
              <a:ln>
                <a:noFill/>
              </a:ln>
              <a:solidFill>
                <a:srgbClr val="283272"/>
              </a:solidFill>
              <a:effectLst/>
              <a:uLnTx/>
              <a:uFillTx/>
              <a:latin typeface="Nunito Sans" pitchFamily="2" charset="77"/>
            </a:endParaRPr>
          </a:p>
        </p:txBody>
      </p:sp>
      <p:pic>
        <p:nvPicPr>
          <p:cNvPr id="27" name="image16.png" descr="A 7-pin Serial ATA cable and a 40-pin Parallel ATA ribbon compared">
            <a:extLst>
              <a:ext uri="{FF2B5EF4-FFF2-40B4-BE49-F238E27FC236}">
                <a16:creationId xmlns:a16="http://schemas.microsoft.com/office/drawing/2014/main" id="{012CDCB9-A067-4E31-AD56-F33ECF50CD9E}"/>
              </a:ext>
            </a:extLst>
          </p:cNvPr>
          <p:cNvPicPr/>
          <p:nvPr/>
        </p:nvPicPr>
        <p:blipFill>
          <a:blip r:embed="rId5"/>
          <a:srcRect/>
          <a:stretch>
            <a:fillRect/>
          </a:stretch>
        </p:blipFill>
        <p:spPr>
          <a:xfrm>
            <a:off x="2515847" y="3165204"/>
            <a:ext cx="3286499" cy="3016235"/>
          </a:xfrm>
          <a:prstGeom prst="rect">
            <a:avLst/>
          </a:prstGeom>
          <a:ln/>
        </p:spPr>
      </p:pic>
      <p:pic>
        <p:nvPicPr>
          <p:cNvPr id="28" name="image13.png" descr="A 7-pin Serial ATA cable and a 40-pin Parallel ATA ribbon compared">
            <a:extLst>
              <a:ext uri="{FF2B5EF4-FFF2-40B4-BE49-F238E27FC236}">
                <a16:creationId xmlns:a16="http://schemas.microsoft.com/office/drawing/2014/main" id="{BB6E97BE-BE58-4E82-99B3-688B91FEC882}"/>
              </a:ext>
            </a:extLst>
          </p:cNvPr>
          <p:cNvPicPr/>
          <p:nvPr/>
        </p:nvPicPr>
        <p:blipFill>
          <a:blip r:embed="rId6"/>
          <a:srcRect/>
          <a:stretch>
            <a:fillRect/>
          </a:stretch>
        </p:blipFill>
        <p:spPr>
          <a:xfrm>
            <a:off x="6389656" y="3165204"/>
            <a:ext cx="3874778" cy="2918701"/>
          </a:xfrm>
          <a:prstGeom prst="rect">
            <a:avLst/>
          </a:prstGeom>
          <a:ln/>
        </p:spPr>
      </p:pic>
      <p:graphicFrame>
        <p:nvGraphicFramePr>
          <p:cNvPr id="31" name="Таблица 30">
            <a:extLst>
              <a:ext uri="{FF2B5EF4-FFF2-40B4-BE49-F238E27FC236}">
                <a16:creationId xmlns:a16="http://schemas.microsoft.com/office/drawing/2014/main" id="{8E3A484A-42D2-442D-BEBC-EAD8DC8E7043}"/>
              </a:ext>
            </a:extLst>
          </p:cNvPr>
          <p:cNvGraphicFramePr>
            <a:graphicFrameLocks noGrp="1"/>
          </p:cNvGraphicFramePr>
          <p:nvPr>
            <p:extLst>
              <p:ext uri="{D42A27DB-BD31-4B8C-83A1-F6EECF244321}">
                <p14:modId xmlns:p14="http://schemas.microsoft.com/office/powerpoint/2010/main" val="1745894539"/>
              </p:ext>
            </p:extLst>
          </p:nvPr>
        </p:nvGraphicFramePr>
        <p:xfrm>
          <a:off x="537071" y="1607704"/>
          <a:ext cx="4862512" cy="1364940"/>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97057">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highlight>
                          <a:srgbClr val="FFFF00"/>
                        </a:highlight>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pPr marL="0" lvl="0" indent="0">
                        <a:lnSpc>
                          <a:spcPct val="150000"/>
                        </a:lnSpc>
                        <a:spcAft>
                          <a:spcPts val="0"/>
                        </a:spcAft>
                        <a:buFont typeface="Symbol" panose="05050102010706020507" pitchFamily="18" charset="2"/>
                        <a:buNone/>
                      </a:pPr>
                      <a:r>
                        <a:rPr lang="ru-RU" sz="1200" kern="0" dirty="0">
                          <a:latin typeface="Nunito Sans" panose="020B0604020202020204" charset="-52"/>
                          <a:ea typeface="Calibri" panose="020F0502020204030204" pitchFamily="34" charset="0"/>
                          <a:cs typeface="Calibri" panose="020F0502020204030204" pitchFamily="34" charset="0"/>
                        </a:rPr>
                        <a:t>7-контактный кабель </a:t>
                      </a:r>
                      <a:r>
                        <a:rPr lang="ru-RU" sz="1200" kern="0" dirty="0" err="1">
                          <a:latin typeface="Nunito Sans" panose="020B0604020202020204" charset="-52"/>
                          <a:ea typeface="Calibri" panose="020F0502020204030204" pitchFamily="34" charset="0"/>
                          <a:cs typeface="Calibri" panose="020F0502020204030204" pitchFamily="34" charset="0"/>
                        </a:rPr>
                        <a:t>Serial</a:t>
                      </a:r>
                      <a:r>
                        <a:rPr lang="ru-RU" sz="1200" kern="0" dirty="0">
                          <a:latin typeface="Nunito Sans" panose="020B0604020202020204" charset="-52"/>
                          <a:ea typeface="Calibri" panose="020F0502020204030204" pitchFamily="34" charset="0"/>
                          <a:cs typeface="Calibri" panose="020F0502020204030204" pitchFamily="34" charset="0"/>
                        </a:rPr>
                        <a:t> ATA и 40-контактный ленточный кабель </a:t>
                      </a:r>
                      <a:r>
                        <a:rPr lang="ru-RU" sz="1200" kern="0" dirty="0" err="1">
                          <a:latin typeface="Nunito Sans" panose="020B0604020202020204" charset="-52"/>
                          <a:ea typeface="Calibri" panose="020F0502020204030204" pitchFamily="34" charset="0"/>
                          <a:cs typeface="Calibri" panose="020F0502020204030204" pitchFamily="34" charset="0"/>
                        </a:rPr>
                        <a:t>Parallel</a:t>
                      </a:r>
                      <a:r>
                        <a:rPr lang="ru-RU" sz="1200" kern="0" dirty="0">
                          <a:latin typeface="Nunito Sans" panose="020B0604020202020204" charset="-52"/>
                          <a:ea typeface="Calibri" panose="020F0502020204030204" pitchFamily="34" charset="0"/>
                          <a:cs typeface="Calibri" panose="020F0502020204030204" pitchFamily="34" charset="0"/>
                        </a:rPr>
                        <a:t> ATA </a:t>
                      </a:r>
                    </a:p>
                    <a:p>
                      <a:pPr marL="0" lvl="0" indent="0">
                        <a:lnSpc>
                          <a:spcPct val="150000"/>
                        </a:lnSpc>
                        <a:spcAft>
                          <a:spcPts val="800"/>
                        </a:spcAft>
                        <a:buFont typeface="Symbol" panose="05050102010706020507" pitchFamily="18" charset="2"/>
                        <a:buNone/>
                      </a:pPr>
                      <a:endParaRPr lang="ru-RU" sz="1200" kern="0" dirty="0">
                        <a:highlight>
                          <a:srgbClr val="FFFF00"/>
                        </a:highlight>
                        <a:latin typeface="Nunito Sans" panose="020B0604020202020204" charset="-52"/>
                        <a:ea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r h="24480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lang="ru-RU" sz="900" b="0" i="0" dirty="0">
                        <a:highlight>
                          <a:srgbClr val="FFFF00"/>
                        </a:highlight>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4455585"/>
                  </a:ext>
                </a:extLst>
              </a:tr>
            </a:tbl>
          </a:graphicData>
        </a:graphic>
      </p:graphicFrame>
    </p:spTree>
    <p:extLst>
      <p:ext uri="{BB962C8B-B14F-4D97-AF65-F5344CB8AC3E}">
        <p14:creationId xmlns:p14="http://schemas.microsoft.com/office/powerpoint/2010/main" val="1798742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6</a:t>
            </a:fld>
            <a:endParaRPr lang="ru-RU" sz="1000" dirty="0">
              <a:latin typeface="Nunito Sans" pitchFamily="2" charset="77"/>
            </a:endParaRP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15" name="TextBox 14">
            <a:extLst>
              <a:ext uri="{FF2B5EF4-FFF2-40B4-BE49-F238E27FC236}">
                <a16:creationId xmlns:a16="http://schemas.microsoft.com/office/drawing/2014/main" id="{FC67C0F9-0E31-E2D3-8BA3-69264AE45A3D}"/>
              </a:ext>
            </a:extLst>
          </p:cNvPr>
          <p:cNvSpPr txBox="1"/>
          <p:nvPr/>
        </p:nvSpPr>
        <p:spPr>
          <a:xfrm>
            <a:off x="548065" y="605732"/>
            <a:ext cx="2818400"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Сдвиговые регистры</a:t>
            </a:r>
            <a:endParaRPr kumimoji="0" lang="ru-RU" sz="2000" b="1" u="none" strike="noStrike" kern="1200" cap="none" spc="0" normalizeH="0" baseline="0" noProof="0" dirty="0">
              <a:ln>
                <a:noFill/>
              </a:ln>
              <a:solidFill>
                <a:srgbClr val="283272"/>
              </a:solidFill>
              <a:effectLst/>
              <a:uLnTx/>
              <a:uFillTx/>
              <a:latin typeface="Nunito Sans" pitchFamily="2" charset="77"/>
            </a:endParaRPr>
          </a:p>
        </p:txBody>
      </p:sp>
      <p:sp>
        <p:nvSpPr>
          <p:cNvPr id="22" name="TextBox 21">
            <a:extLst>
              <a:ext uri="{FF2B5EF4-FFF2-40B4-BE49-F238E27FC236}">
                <a16:creationId xmlns:a16="http://schemas.microsoft.com/office/drawing/2014/main" id="{4D5C37C4-C348-4F26-A694-732419A6F937}"/>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buFont typeface="Trebuchet MS" panose="020B0603020202020204" pitchFamily="34" charset="0"/>
              <a:buChar char="​"/>
            </a:pPr>
            <a:r>
              <a:rPr lang="ru-RU" sz="1200" b="1" dirty="0">
                <a:solidFill>
                  <a:schemeClr val="tx1"/>
                </a:solidFill>
                <a:latin typeface="Nunito Sans" pitchFamily="2" charset="77"/>
                <a:ea typeface="Verdana" panose="020B0604030504040204" pitchFamily="34" charset="0"/>
                <a:cs typeface="Verdana" panose="020B0604030504040204" pitchFamily="34" charset="0"/>
              </a:rPr>
              <a:t>Регистры</a:t>
            </a:r>
          </a:p>
        </p:txBody>
      </p:sp>
      <p:pic>
        <p:nvPicPr>
          <p:cNvPr id="23" name="image6.png" descr="A 4-bit shift register">
            <a:extLst>
              <a:ext uri="{FF2B5EF4-FFF2-40B4-BE49-F238E27FC236}">
                <a16:creationId xmlns:a16="http://schemas.microsoft.com/office/drawing/2014/main" id="{59102B2D-D3DE-4CA3-9A3B-4293B2CB0C8A}"/>
              </a:ext>
            </a:extLst>
          </p:cNvPr>
          <p:cNvPicPr/>
          <p:nvPr/>
        </p:nvPicPr>
        <p:blipFill>
          <a:blip r:embed="rId5"/>
          <a:srcRect/>
          <a:stretch>
            <a:fillRect/>
          </a:stretch>
        </p:blipFill>
        <p:spPr>
          <a:xfrm>
            <a:off x="5715327" y="1622888"/>
            <a:ext cx="5715000" cy="1478280"/>
          </a:xfrm>
          <a:prstGeom prst="rect">
            <a:avLst/>
          </a:prstGeom>
          <a:ln/>
        </p:spPr>
      </p:pic>
      <p:sp>
        <p:nvSpPr>
          <p:cNvPr id="2" name="Прямоугольник 1">
            <a:extLst>
              <a:ext uri="{FF2B5EF4-FFF2-40B4-BE49-F238E27FC236}">
                <a16:creationId xmlns:a16="http://schemas.microsoft.com/office/drawing/2014/main" id="{2452F339-1740-45F7-B38F-4D5FE20F4F10}"/>
              </a:ext>
            </a:extLst>
          </p:cNvPr>
          <p:cNvSpPr/>
          <p:nvPr/>
        </p:nvSpPr>
        <p:spPr>
          <a:xfrm>
            <a:off x="7149382" y="3429000"/>
            <a:ext cx="3135795" cy="369332"/>
          </a:xfrm>
          <a:prstGeom prst="rect">
            <a:avLst/>
          </a:prstGeom>
        </p:spPr>
        <p:txBody>
          <a:bodyPr wrap="none">
            <a:spAutoFit/>
          </a:bodyPr>
          <a:lstStyle/>
          <a:p>
            <a:r>
              <a:rPr lang="ru-RU" b="1" dirty="0">
                <a:solidFill>
                  <a:srgbClr val="313131"/>
                </a:solidFill>
                <a:latin typeface="Arial" panose="020B0604020202020204" pitchFamily="34" charset="0"/>
                <a:ea typeface="Arial" panose="020B0604020202020204" pitchFamily="34" charset="0"/>
              </a:rPr>
              <a:t>4-битный регистр сдвига </a:t>
            </a:r>
            <a:endParaRPr lang="ru-RU" dirty="0"/>
          </a:p>
        </p:txBody>
      </p:sp>
      <p:graphicFrame>
        <p:nvGraphicFramePr>
          <p:cNvPr id="26" name="Таблица 25">
            <a:extLst>
              <a:ext uri="{FF2B5EF4-FFF2-40B4-BE49-F238E27FC236}">
                <a16:creationId xmlns:a16="http://schemas.microsoft.com/office/drawing/2014/main" id="{4492E3E3-B3D5-441C-97F6-9758C3E5F707}"/>
              </a:ext>
            </a:extLst>
          </p:cNvPr>
          <p:cNvGraphicFramePr>
            <a:graphicFrameLocks noGrp="1"/>
          </p:cNvGraphicFramePr>
          <p:nvPr>
            <p:extLst>
              <p:ext uri="{D42A27DB-BD31-4B8C-83A1-F6EECF244321}">
                <p14:modId xmlns:p14="http://schemas.microsoft.com/office/powerpoint/2010/main" val="1829440189"/>
              </p:ext>
            </p:extLst>
          </p:nvPr>
        </p:nvGraphicFramePr>
        <p:xfrm>
          <a:off x="515113" y="1789740"/>
          <a:ext cx="4862512" cy="1639260"/>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97057">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pPr marL="0" lvl="0" indent="0">
                        <a:lnSpc>
                          <a:spcPct val="150000"/>
                        </a:lnSpc>
                        <a:spcAft>
                          <a:spcPts val="0"/>
                        </a:spcAft>
                        <a:buFont typeface="Symbol" panose="05050102010706020507" pitchFamily="18" charset="2"/>
                        <a:buNone/>
                      </a:pPr>
                      <a:r>
                        <a:rPr lang="ru-RU" sz="1200" kern="0" dirty="0">
                          <a:latin typeface="Nunito Sans" panose="020B0604020202020204" charset="-52"/>
                          <a:ea typeface="Calibri" panose="020F0502020204030204" pitchFamily="34" charset="0"/>
                          <a:cs typeface="Calibri" panose="020F0502020204030204" pitchFamily="34" charset="0"/>
                        </a:rPr>
                        <a:t>Регистр сдвига - это последовательность D </a:t>
                      </a:r>
                      <a:r>
                        <a:rPr lang="ru-RU" sz="1200" kern="0" dirty="0" err="1">
                          <a:latin typeface="Nunito Sans" panose="020B0604020202020204" charset="-52"/>
                          <a:ea typeface="Calibri" panose="020F0502020204030204" pitchFamily="34" charset="0"/>
                          <a:cs typeface="Calibri" panose="020F0502020204030204" pitchFamily="34" charset="0"/>
                        </a:rPr>
                        <a:t>флип</a:t>
                      </a:r>
                      <a:r>
                        <a:rPr lang="ru-RU" sz="1200" kern="0" dirty="0">
                          <a:latin typeface="Nunito Sans" panose="020B0604020202020204" charset="-52"/>
                          <a:ea typeface="Calibri" panose="020F0502020204030204" pitchFamily="34" charset="0"/>
                          <a:cs typeface="Calibri" panose="020F0502020204030204" pitchFamily="34" charset="0"/>
                        </a:rPr>
                        <a:t>-флопов, которые выполняют операцию сдвига между битами, хранящимися в каждом </a:t>
                      </a:r>
                      <a:r>
                        <a:rPr lang="ru-RU" sz="1200" kern="0" dirty="0" err="1">
                          <a:latin typeface="Nunito Sans" panose="020B0604020202020204" charset="-52"/>
                          <a:ea typeface="Calibri" panose="020F0502020204030204" pitchFamily="34" charset="0"/>
                          <a:cs typeface="Calibri" panose="020F0502020204030204" pitchFamily="34" charset="0"/>
                        </a:rPr>
                        <a:t>флип</a:t>
                      </a:r>
                      <a:r>
                        <a:rPr lang="ru-RU" sz="1200" kern="0" dirty="0">
                          <a:latin typeface="Nunito Sans" panose="020B0604020202020204" charset="-52"/>
                          <a:ea typeface="Calibri" panose="020F0502020204030204" pitchFamily="34" charset="0"/>
                          <a:cs typeface="Calibri" panose="020F0502020204030204" pitchFamily="34" charset="0"/>
                        </a:rPr>
                        <a:t>-флопе</a:t>
                      </a:r>
                    </a:p>
                    <a:p>
                      <a:pPr marL="0" lvl="0" indent="0">
                        <a:lnSpc>
                          <a:spcPct val="150000"/>
                        </a:lnSpc>
                        <a:spcAft>
                          <a:spcPts val="800"/>
                        </a:spcAft>
                        <a:buFont typeface="Symbol" panose="05050102010706020507" pitchFamily="18" charset="2"/>
                        <a:buNone/>
                      </a:pPr>
                      <a:endParaRPr lang="ru-RU" sz="1200" kern="0" dirty="0">
                        <a:latin typeface="Nunito Sans" panose="020B0604020202020204" charset="-52"/>
                        <a:ea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r h="24480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lang="ru-RU" sz="900" b="0" i="0" dirty="0">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4455585"/>
                  </a:ext>
                </a:extLst>
              </a:tr>
            </a:tbl>
          </a:graphicData>
        </a:graphic>
      </p:graphicFrame>
    </p:spTree>
    <p:extLst>
      <p:ext uri="{BB962C8B-B14F-4D97-AF65-F5344CB8AC3E}">
        <p14:creationId xmlns:p14="http://schemas.microsoft.com/office/powerpoint/2010/main" val="1129830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7</a:t>
            </a:fld>
            <a:endParaRPr lang="ru-RU" sz="1000" dirty="0">
              <a:latin typeface="Nunito Sans" pitchFamily="2" charset="77"/>
            </a:endParaRPr>
          </a:p>
        </p:txBody>
      </p:sp>
      <p:sp>
        <p:nvSpPr>
          <p:cNvPr id="21" name="TextBox 20">
            <a:extLst>
              <a:ext uri="{FF2B5EF4-FFF2-40B4-BE49-F238E27FC236}">
                <a16:creationId xmlns:a16="http://schemas.microsoft.com/office/drawing/2014/main" id="{6C5A1583-E112-64B7-BA5E-2E1F6CBA8C6F}"/>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buFont typeface="Trebuchet MS" panose="020B0603020202020204" pitchFamily="34" charset="0"/>
              <a:buChar char="​"/>
            </a:pPr>
            <a:r>
              <a:rPr lang="ru-RU" sz="1200" b="1" dirty="0">
                <a:solidFill>
                  <a:schemeClr val="tx1"/>
                </a:solidFill>
                <a:latin typeface="Nunito Sans" pitchFamily="2" charset="77"/>
                <a:ea typeface="Verdana" panose="020B0604030504040204" pitchFamily="34" charset="0"/>
                <a:cs typeface="Verdana" panose="020B0604030504040204" pitchFamily="34" charset="0"/>
              </a:rPr>
              <a:t>Схема</a:t>
            </a: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4770858"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Схема сети последовательной связи</a:t>
            </a:r>
          </a:p>
        </p:txBody>
      </p:sp>
      <p:pic>
        <p:nvPicPr>
          <p:cNvPr id="22" name="image17.jpg" descr="A simple serial communication network">
            <a:extLst>
              <a:ext uri="{FF2B5EF4-FFF2-40B4-BE49-F238E27FC236}">
                <a16:creationId xmlns:a16="http://schemas.microsoft.com/office/drawing/2014/main" id="{3007F685-50EE-4C60-B697-898B3E0DF030}"/>
              </a:ext>
            </a:extLst>
          </p:cNvPr>
          <p:cNvPicPr/>
          <p:nvPr/>
        </p:nvPicPr>
        <p:blipFill>
          <a:blip r:embed="rId5"/>
          <a:srcRect/>
          <a:stretch>
            <a:fillRect/>
          </a:stretch>
        </p:blipFill>
        <p:spPr>
          <a:xfrm>
            <a:off x="6820789" y="1591448"/>
            <a:ext cx="4745736" cy="1671059"/>
          </a:xfrm>
          <a:prstGeom prst="rect">
            <a:avLst/>
          </a:prstGeom>
          <a:ln/>
        </p:spPr>
      </p:pic>
      <p:sp>
        <p:nvSpPr>
          <p:cNvPr id="6" name="Прямоугольник 5">
            <a:extLst>
              <a:ext uri="{FF2B5EF4-FFF2-40B4-BE49-F238E27FC236}">
                <a16:creationId xmlns:a16="http://schemas.microsoft.com/office/drawing/2014/main" id="{E010304F-6E73-402B-949D-8C4859D6D337}"/>
              </a:ext>
            </a:extLst>
          </p:cNvPr>
          <p:cNvSpPr/>
          <p:nvPr/>
        </p:nvSpPr>
        <p:spPr>
          <a:xfrm>
            <a:off x="6514700" y="3588016"/>
            <a:ext cx="5138458" cy="457754"/>
          </a:xfrm>
          <a:prstGeom prst="rect">
            <a:avLst/>
          </a:prstGeom>
        </p:spPr>
        <p:txBody>
          <a:bodyPr wrap="none">
            <a:spAutoFit/>
          </a:bodyPr>
          <a:lstStyle/>
          <a:p>
            <a:pPr indent="450215" algn="ctr">
              <a:lnSpc>
                <a:spcPct val="150000"/>
              </a:lnSpc>
              <a:spcBef>
                <a:spcPts val="1500"/>
              </a:spcBef>
              <a:spcAft>
                <a:spcPts val="1700"/>
              </a:spcAft>
            </a:pPr>
            <a:r>
              <a:rPr lang="ru-RU" b="1" dirty="0">
                <a:solidFill>
                  <a:srgbClr val="313131"/>
                </a:solidFill>
                <a:latin typeface="Arial" panose="020B0604020202020204" pitchFamily="34" charset="0"/>
                <a:ea typeface="Arial" panose="020B0604020202020204" pitchFamily="34" charset="0"/>
                <a:cs typeface="Calibri" panose="020F0502020204030204" pitchFamily="34" charset="0"/>
              </a:rPr>
              <a:t>Простая сеть последовательной связи</a:t>
            </a:r>
            <a:endParaRPr lang="ru-RU" sz="1600" dirty="0">
              <a:effectLst/>
              <a:latin typeface="Times New Roman" panose="02020603050405020304" pitchFamily="18" charset="0"/>
              <a:ea typeface="Calibri" panose="020F0502020204030204" pitchFamily="34" charset="0"/>
              <a:cs typeface="Calibri" panose="020F0502020204030204" pitchFamily="34" charset="0"/>
            </a:endParaRPr>
          </a:p>
        </p:txBody>
      </p:sp>
      <p:graphicFrame>
        <p:nvGraphicFramePr>
          <p:cNvPr id="23" name="Таблица 22">
            <a:extLst>
              <a:ext uri="{FF2B5EF4-FFF2-40B4-BE49-F238E27FC236}">
                <a16:creationId xmlns:a16="http://schemas.microsoft.com/office/drawing/2014/main" id="{032FFC71-4919-4AF7-B5C0-F128BC1ACEDE}"/>
              </a:ext>
            </a:extLst>
          </p:cNvPr>
          <p:cNvGraphicFramePr>
            <a:graphicFrameLocks noGrp="1"/>
          </p:cNvGraphicFramePr>
          <p:nvPr>
            <p:extLst>
              <p:ext uri="{D42A27DB-BD31-4B8C-83A1-F6EECF244321}">
                <p14:modId xmlns:p14="http://schemas.microsoft.com/office/powerpoint/2010/main" val="2296980950"/>
              </p:ext>
            </p:extLst>
          </p:nvPr>
        </p:nvGraphicFramePr>
        <p:xfrm>
          <a:off x="515113" y="1789740"/>
          <a:ext cx="4862512" cy="2187900"/>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97057">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highlight>
                          <a:srgbClr val="FFFF00"/>
                        </a:highlight>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pPr marL="0" lvl="0" indent="0">
                        <a:lnSpc>
                          <a:spcPct val="150000"/>
                        </a:lnSpc>
                        <a:spcAft>
                          <a:spcPts val="0"/>
                        </a:spcAft>
                        <a:buFont typeface="Symbol" panose="05050102010706020507" pitchFamily="18" charset="2"/>
                        <a:buNone/>
                      </a:pPr>
                      <a:r>
                        <a:rPr lang="ru-RU" sz="1200" kern="0" dirty="0">
                          <a:latin typeface="Nunito Sans" panose="020B0604020202020204" charset="-52"/>
                          <a:ea typeface="Calibri" panose="020F0502020204030204" pitchFamily="34" charset="0"/>
                          <a:cs typeface="Calibri" panose="020F0502020204030204" pitchFamily="34" charset="0"/>
                        </a:rPr>
                        <a:t>Отличие между последовательными коммуникационными интерфейсами заключается в источнике тактового сигнала:</a:t>
                      </a:r>
                    </a:p>
                    <a:p>
                      <a:pPr marL="171450" lvl="0" indent="-171450">
                        <a:lnSpc>
                          <a:spcPct val="150000"/>
                        </a:lnSpc>
                        <a:spcAft>
                          <a:spcPts val="0"/>
                        </a:spcAft>
                        <a:buFontTx/>
                        <a:buChar char="-"/>
                      </a:pPr>
                      <a:r>
                        <a:rPr lang="en-US" sz="1200" kern="0" dirty="0">
                          <a:latin typeface="Nunito Sans" panose="020B0604020202020204" charset="-52"/>
                          <a:ea typeface="Calibri" panose="020F0502020204030204" pitchFamily="34" charset="0"/>
                          <a:cs typeface="Calibri" panose="020F0502020204030204" pitchFamily="34" charset="0"/>
                        </a:rPr>
                        <a:t>SPI</a:t>
                      </a:r>
                      <a:r>
                        <a:rPr lang="ru-RU" sz="1200" kern="0" dirty="0">
                          <a:latin typeface="Nunito Sans" panose="020B0604020202020204" charset="-52"/>
                          <a:ea typeface="Calibri" panose="020F0502020204030204" pitchFamily="34" charset="0"/>
                          <a:cs typeface="Calibri" panose="020F0502020204030204" pitchFamily="34" charset="0"/>
                        </a:rPr>
                        <a:t>.</a:t>
                      </a:r>
                    </a:p>
                    <a:p>
                      <a:pPr marL="171450" lvl="0" indent="-171450">
                        <a:lnSpc>
                          <a:spcPct val="150000"/>
                        </a:lnSpc>
                        <a:spcAft>
                          <a:spcPts val="0"/>
                        </a:spcAft>
                        <a:buFontTx/>
                        <a:buChar char="-"/>
                      </a:pPr>
                      <a:r>
                        <a:rPr lang="ru-RU" sz="1200" kern="0" dirty="0" err="1">
                          <a:latin typeface="Nunito Sans" panose="020B0604020202020204" charset="-52"/>
                          <a:ea typeface="Calibri" panose="020F0502020204030204" pitchFamily="34" charset="0"/>
                          <a:cs typeface="Calibri" panose="020F0502020204030204" pitchFamily="34" charset="0"/>
                        </a:rPr>
                        <a:t>Ассинхронная</a:t>
                      </a:r>
                      <a:r>
                        <a:rPr lang="ru-RU" sz="1200" kern="0" dirty="0">
                          <a:latin typeface="Nunito Sans" panose="020B0604020202020204" charset="-52"/>
                          <a:ea typeface="Calibri" panose="020F0502020204030204" pitchFamily="34" charset="0"/>
                          <a:cs typeface="Calibri" panose="020F0502020204030204" pitchFamily="34" charset="0"/>
                        </a:rPr>
                        <a:t> последовательность.</a:t>
                      </a:r>
                    </a:p>
                    <a:p>
                      <a:pPr marL="171450" lvl="0" indent="-171450">
                        <a:lnSpc>
                          <a:spcPct val="150000"/>
                        </a:lnSpc>
                        <a:spcAft>
                          <a:spcPts val="0"/>
                        </a:spcAft>
                        <a:buFontTx/>
                        <a:buChar char="-"/>
                      </a:pPr>
                      <a:r>
                        <a:rPr lang="en-US" sz="1200" kern="0" dirty="0">
                          <a:latin typeface="Nunito Sans" panose="020B0604020202020204" charset="-52"/>
                          <a:ea typeface="Calibri" panose="020F0502020204030204" pitchFamily="34" charset="0"/>
                          <a:cs typeface="Calibri" panose="020F0502020204030204" pitchFamily="34" charset="0"/>
                        </a:rPr>
                        <a:t>I2C</a:t>
                      </a:r>
                      <a:r>
                        <a:rPr lang="ru-RU" sz="1200" kern="0" dirty="0">
                          <a:latin typeface="Nunito Sans" panose="020B0604020202020204" charset="-52"/>
                          <a:ea typeface="Calibri" panose="020F0502020204030204" pitchFamily="34" charset="0"/>
                          <a:cs typeface="Calibri" panose="020F0502020204030204" pitchFamily="34" charset="0"/>
                        </a:rPr>
                        <a:t>.</a:t>
                      </a:r>
                    </a:p>
                    <a:p>
                      <a:pPr marL="0" lvl="0" indent="0">
                        <a:lnSpc>
                          <a:spcPct val="150000"/>
                        </a:lnSpc>
                        <a:spcAft>
                          <a:spcPts val="800"/>
                        </a:spcAft>
                        <a:buFont typeface="Symbol" panose="05050102010706020507" pitchFamily="18" charset="2"/>
                        <a:buNone/>
                      </a:pPr>
                      <a:endParaRPr lang="ru-RU" sz="1200" kern="0" dirty="0">
                        <a:highlight>
                          <a:srgbClr val="FFFF00"/>
                        </a:highlight>
                        <a:latin typeface="Nunito Sans" panose="020B0604020202020204" charset="-52"/>
                        <a:ea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r h="24480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lang="ru-RU" sz="900" b="0" i="0" dirty="0">
                        <a:highlight>
                          <a:srgbClr val="FFFF00"/>
                        </a:highlight>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4455585"/>
                  </a:ext>
                </a:extLst>
              </a:tr>
            </a:tbl>
          </a:graphicData>
        </a:graphic>
      </p:graphicFrame>
    </p:spTree>
    <p:extLst>
      <p:ext uri="{BB962C8B-B14F-4D97-AF65-F5344CB8AC3E}">
        <p14:creationId xmlns:p14="http://schemas.microsoft.com/office/powerpoint/2010/main" val="819715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8</a:t>
            </a:fld>
            <a:endParaRPr lang="ru-RU" sz="1000" dirty="0">
              <a:latin typeface="Nunito Sans" pitchFamily="2" charset="77"/>
            </a:endParaRPr>
          </a:p>
        </p:txBody>
      </p:sp>
      <p:sp>
        <p:nvSpPr>
          <p:cNvPr id="21" name="TextBox 20">
            <a:extLst>
              <a:ext uri="{FF2B5EF4-FFF2-40B4-BE49-F238E27FC236}">
                <a16:creationId xmlns:a16="http://schemas.microsoft.com/office/drawing/2014/main" id="{6C5A1583-E112-64B7-BA5E-2E1F6CBA8C6F}"/>
              </a:ext>
            </a:extLst>
          </p:cNvPr>
          <p:cNvSpPr txBox="1"/>
          <p:nvPr/>
        </p:nvSpPr>
        <p:spPr>
          <a:xfrm>
            <a:off x="991722" y="1230478"/>
            <a:ext cx="5131242" cy="184666"/>
          </a:xfrm>
          <a:prstGeom prst="rect">
            <a:avLst/>
          </a:prstGeom>
          <a:noFill/>
        </p:spPr>
        <p:txBody>
          <a:bodyPr wrap="square" lIns="0" tIns="0" rIns="0" bIns="0">
            <a:spAutoFit/>
          </a:bodyPr>
          <a:lstStyle/>
          <a:p>
            <a:pPr defTabSz="1828434">
              <a:spcBef>
                <a:spcPts val="1200"/>
              </a:spcBef>
              <a:buSzPct val="100000"/>
              <a:buFont typeface="Trebuchet MS" panose="020B0603020202020204" pitchFamily="34" charset="0"/>
              <a:buChar char="​"/>
            </a:pPr>
            <a:r>
              <a:rPr lang="ru-RU" sz="1200" b="1" dirty="0">
                <a:solidFill>
                  <a:schemeClr val="tx1"/>
                </a:solidFill>
                <a:latin typeface="Nunito Sans" pitchFamily="2" charset="77"/>
                <a:ea typeface="Verdana" panose="020B0604030504040204" pitchFamily="34" charset="0"/>
                <a:cs typeface="Verdana" panose="020B0604030504040204" pitchFamily="34" charset="0"/>
              </a:rPr>
              <a:t>Простая сеть </a:t>
            </a:r>
            <a:r>
              <a:rPr lang="en-US" sz="1200" b="1" dirty="0">
                <a:solidFill>
                  <a:schemeClr val="tx1"/>
                </a:solidFill>
                <a:latin typeface="Nunito Sans" pitchFamily="2" charset="77"/>
                <a:ea typeface="Verdana" panose="020B0604030504040204" pitchFamily="34" charset="0"/>
                <a:cs typeface="Verdana" panose="020B0604030504040204" pitchFamily="34" charset="0"/>
              </a:rPr>
              <a:t>SPI</a:t>
            </a:r>
            <a:endParaRPr lang="ru-RU" sz="1200" b="1" dirty="0">
              <a:solidFill>
                <a:schemeClr val="tx1"/>
              </a:solidFill>
              <a:latin typeface="Nunito Sans" pitchFamily="2" charset="77"/>
              <a:ea typeface="Verdana" panose="020B0604030504040204" pitchFamily="34" charset="0"/>
              <a:cs typeface="Verdana" panose="020B0604030504040204" pitchFamily="34" charset="0"/>
            </a:endParaRP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6146234"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lvl="0">
              <a:defRPr/>
            </a:pPr>
            <a:r>
              <a:rPr lang="ru-RU" dirty="0"/>
              <a:t>Последовательный периферийный интерфейс </a:t>
            </a:r>
            <a:endParaRPr kumimoji="0" lang="ru-RU" sz="2000" b="1" u="none" strike="noStrike" kern="1200" cap="none" spc="0" normalizeH="0" baseline="0" noProof="0" dirty="0">
              <a:ln>
                <a:noFill/>
              </a:ln>
              <a:solidFill>
                <a:srgbClr val="283272"/>
              </a:solidFill>
              <a:effectLst/>
              <a:highlight>
                <a:srgbClr val="FFFF00"/>
              </a:highlight>
              <a:uLnTx/>
              <a:uFillTx/>
              <a:latin typeface="Nunito Sans" pitchFamily="2" charset="77"/>
            </a:endParaRPr>
          </a:p>
        </p:txBody>
      </p:sp>
      <p:pic>
        <p:nvPicPr>
          <p:cNvPr id="22" name="image5.png" descr="A simple SPI network">
            <a:extLst>
              <a:ext uri="{FF2B5EF4-FFF2-40B4-BE49-F238E27FC236}">
                <a16:creationId xmlns:a16="http://schemas.microsoft.com/office/drawing/2014/main" id="{F5058A04-1264-4589-82DB-B0CA6A7761A2}"/>
              </a:ext>
            </a:extLst>
          </p:cNvPr>
          <p:cNvPicPr/>
          <p:nvPr/>
        </p:nvPicPr>
        <p:blipFill>
          <a:blip r:embed="rId5"/>
          <a:srcRect/>
          <a:stretch>
            <a:fillRect/>
          </a:stretch>
        </p:blipFill>
        <p:spPr>
          <a:xfrm>
            <a:off x="5851525" y="1753698"/>
            <a:ext cx="5715000" cy="1653540"/>
          </a:xfrm>
          <a:prstGeom prst="rect">
            <a:avLst/>
          </a:prstGeom>
          <a:ln/>
        </p:spPr>
      </p:pic>
      <p:graphicFrame>
        <p:nvGraphicFramePr>
          <p:cNvPr id="24" name="Таблица 23">
            <a:extLst>
              <a:ext uri="{FF2B5EF4-FFF2-40B4-BE49-F238E27FC236}">
                <a16:creationId xmlns:a16="http://schemas.microsoft.com/office/drawing/2014/main" id="{DE76F5C5-2B13-4F19-A623-00EFB42B30F6}"/>
              </a:ext>
            </a:extLst>
          </p:cNvPr>
          <p:cNvGraphicFramePr>
            <a:graphicFrameLocks noGrp="1"/>
          </p:cNvGraphicFramePr>
          <p:nvPr>
            <p:extLst>
              <p:ext uri="{D42A27DB-BD31-4B8C-83A1-F6EECF244321}">
                <p14:modId xmlns:p14="http://schemas.microsoft.com/office/powerpoint/2010/main" val="3598734924"/>
              </p:ext>
            </p:extLst>
          </p:nvPr>
        </p:nvGraphicFramePr>
        <p:xfrm>
          <a:off x="515113" y="1789740"/>
          <a:ext cx="4862512" cy="1090620"/>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97057">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highlight>
                          <a:srgbClr val="FFFF00"/>
                        </a:highlight>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pPr marL="0" lvl="0" indent="0">
                        <a:lnSpc>
                          <a:spcPct val="150000"/>
                        </a:lnSpc>
                        <a:spcAft>
                          <a:spcPts val="0"/>
                        </a:spcAft>
                        <a:buFont typeface="Symbol" panose="05050102010706020507" pitchFamily="18" charset="2"/>
                        <a:buNone/>
                      </a:pPr>
                      <a:r>
                        <a:rPr lang="ru-RU" sz="1200" kern="0" dirty="0">
                          <a:latin typeface="Nunito Sans" panose="020B0604020202020204" charset="-52"/>
                          <a:ea typeface="Calibri" panose="020F0502020204030204" pitchFamily="34" charset="0"/>
                          <a:cs typeface="Calibri" panose="020F0502020204030204" pitchFamily="34" charset="0"/>
                        </a:rPr>
                        <a:t>SPI использует 3 сигнальные линии: MISO</a:t>
                      </a:r>
                      <a:r>
                        <a:rPr lang="en-US" sz="1200" kern="0" dirty="0">
                          <a:latin typeface="Nunito Sans" panose="020B0604020202020204" charset="-52"/>
                          <a:ea typeface="Calibri" panose="020F0502020204030204" pitchFamily="34" charset="0"/>
                          <a:cs typeface="Calibri" panose="020F0502020204030204" pitchFamily="34" charset="0"/>
                        </a:rPr>
                        <a:t>,</a:t>
                      </a:r>
                      <a:r>
                        <a:rPr lang="ru-RU" sz="1200" kern="0" dirty="0">
                          <a:latin typeface="Nunito Sans" panose="020B0604020202020204" charset="-52"/>
                          <a:ea typeface="Calibri" panose="020F0502020204030204" pitchFamily="34" charset="0"/>
                          <a:cs typeface="Calibri" panose="020F0502020204030204" pitchFamily="34" charset="0"/>
                        </a:rPr>
                        <a:t> MOSI и </a:t>
                      </a:r>
                      <a:r>
                        <a:rPr lang="ru-RU" sz="1200" kern="0" dirty="0" err="1">
                          <a:latin typeface="Nunito Sans" panose="020B0604020202020204" charset="-52"/>
                          <a:ea typeface="Calibri" panose="020F0502020204030204" pitchFamily="34" charset="0"/>
                          <a:cs typeface="Calibri" panose="020F0502020204030204" pitchFamily="34" charset="0"/>
                        </a:rPr>
                        <a:t>Clock,а</a:t>
                      </a:r>
                      <a:r>
                        <a:rPr lang="ru-RU" sz="1200" kern="0" dirty="0">
                          <a:latin typeface="Nunito Sans" panose="020B0604020202020204" charset="-52"/>
                          <a:ea typeface="Calibri" panose="020F0502020204030204" pitchFamily="34" charset="0"/>
                          <a:cs typeface="Calibri" panose="020F0502020204030204" pitchFamily="34" charset="0"/>
                        </a:rPr>
                        <a:t> также линию заземления  которая управляется ведущим устройством. </a:t>
                      </a:r>
                      <a:endParaRPr lang="ru-RU" sz="1200" kern="0" dirty="0">
                        <a:highlight>
                          <a:srgbClr val="FFFF00"/>
                        </a:highlight>
                        <a:latin typeface="Nunito Sans" panose="020B0604020202020204" charset="-52"/>
                        <a:ea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r h="24480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lang="ru-RU" sz="900" b="0" i="0" dirty="0">
                        <a:highlight>
                          <a:srgbClr val="FFFF00"/>
                        </a:highlight>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4455585"/>
                  </a:ext>
                </a:extLst>
              </a:tr>
            </a:tbl>
          </a:graphicData>
        </a:graphic>
      </p:graphicFrame>
    </p:spTree>
    <p:extLst>
      <p:ext uri="{BB962C8B-B14F-4D97-AF65-F5344CB8AC3E}">
        <p14:creationId xmlns:p14="http://schemas.microsoft.com/office/powerpoint/2010/main" val="4101603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9</a:t>
            </a:fld>
            <a:endParaRPr lang="ru-RU" sz="1000" dirty="0">
              <a:latin typeface="Nunito Sans" pitchFamily="2" charset="77"/>
            </a:endParaRPr>
          </a:p>
        </p:txBody>
      </p:sp>
      <p:sp>
        <p:nvSpPr>
          <p:cNvPr id="21" name="TextBox 20">
            <a:extLst>
              <a:ext uri="{FF2B5EF4-FFF2-40B4-BE49-F238E27FC236}">
                <a16:creationId xmlns:a16="http://schemas.microsoft.com/office/drawing/2014/main" id="{6C5A1583-E112-64B7-BA5E-2E1F6CBA8C6F}"/>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buFont typeface="Trebuchet MS" panose="020B0603020202020204" pitchFamily="34" charset="0"/>
              <a:buChar char="​"/>
            </a:pPr>
            <a:r>
              <a:rPr lang="ru-RU" sz="1200" b="1" dirty="0">
                <a:solidFill>
                  <a:schemeClr val="tx1"/>
                </a:solidFill>
                <a:latin typeface="Nunito Sans" pitchFamily="2" charset="77"/>
                <a:ea typeface="Verdana" panose="020B0604030504040204" pitchFamily="34" charset="0"/>
                <a:cs typeface="Verdana" panose="020B0604030504040204" pitchFamily="34" charset="0"/>
              </a:rPr>
              <a:t>Сеть </a:t>
            </a:r>
            <a:r>
              <a:rPr lang="en-US" sz="1200" b="1" dirty="0">
                <a:solidFill>
                  <a:schemeClr val="tx1"/>
                </a:solidFill>
                <a:latin typeface="Nunito Sans" pitchFamily="2" charset="77"/>
                <a:ea typeface="Verdana" panose="020B0604030504040204" pitchFamily="34" charset="0"/>
                <a:cs typeface="Verdana" panose="020B0604030504040204" pitchFamily="34" charset="0"/>
              </a:rPr>
              <a:t>SPI</a:t>
            </a: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6146234"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lvl="0">
              <a:defRPr/>
            </a:pPr>
            <a:r>
              <a:rPr lang="ru-RU" dirty="0"/>
              <a:t>Последовательный периферийный интерфейс </a:t>
            </a:r>
            <a:endParaRPr lang="ru-RU" sz="2400" dirty="0"/>
          </a:p>
        </p:txBody>
      </p:sp>
      <p:pic>
        <p:nvPicPr>
          <p:cNvPr id="22" name="image3.png" descr="A SPI network with one master and three slaves">
            <a:extLst>
              <a:ext uri="{FF2B5EF4-FFF2-40B4-BE49-F238E27FC236}">
                <a16:creationId xmlns:a16="http://schemas.microsoft.com/office/drawing/2014/main" id="{633E0306-07A4-4021-8C81-8CF09A3C2A4C}"/>
              </a:ext>
            </a:extLst>
          </p:cNvPr>
          <p:cNvPicPr/>
          <p:nvPr/>
        </p:nvPicPr>
        <p:blipFill>
          <a:blip r:embed="rId5"/>
          <a:srcRect/>
          <a:stretch>
            <a:fillRect/>
          </a:stretch>
        </p:blipFill>
        <p:spPr>
          <a:xfrm>
            <a:off x="5679440" y="1621025"/>
            <a:ext cx="5204460" cy="4003675"/>
          </a:xfrm>
          <a:prstGeom prst="rect">
            <a:avLst/>
          </a:prstGeom>
          <a:ln/>
        </p:spPr>
      </p:pic>
      <p:graphicFrame>
        <p:nvGraphicFramePr>
          <p:cNvPr id="23" name="Таблица 22">
            <a:extLst>
              <a:ext uri="{FF2B5EF4-FFF2-40B4-BE49-F238E27FC236}">
                <a16:creationId xmlns:a16="http://schemas.microsoft.com/office/drawing/2014/main" id="{0F974F35-7C6B-4941-8185-73400B2B805F}"/>
              </a:ext>
            </a:extLst>
          </p:cNvPr>
          <p:cNvGraphicFramePr>
            <a:graphicFrameLocks noGrp="1"/>
          </p:cNvGraphicFramePr>
          <p:nvPr>
            <p:extLst>
              <p:ext uri="{D42A27DB-BD31-4B8C-83A1-F6EECF244321}">
                <p14:modId xmlns:p14="http://schemas.microsoft.com/office/powerpoint/2010/main" val="2381785249"/>
              </p:ext>
            </p:extLst>
          </p:nvPr>
        </p:nvGraphicFramePr>
        <p:xfrm>
          <a:off x="548065" y="2105223"/>
          <a:ext cx="4862512" cy="1547820"/>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97057">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highlight>
                          <a:srgbClr val="FFFF00"/>
                        </a:highlight>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pPr marL="0" lvl="0" indent="0">
                        <a:lnSpc>
                          <a:spcPct val="150000"/>
                        </a:lnSpc>
                        <a:spcAft>
                          <a:spcPts val="0"/>
                        </a:spcAft>
                        <a:buFont typeface="Symbol" panose="05050102010706020507" pitchFamily="18" charset="2"/>
                        <a:buNone/>
                      </a:pPr>
                      <a:r>
                        <a:rPr lang="en-US" sz="1600" kern="0" dirty="0">
                          <a:latin typeface="Nunito Sans" panose="020B0604020202020204" charset="-52"/>
                          <a:ea typeface="Calibri" panose="020F0502020204030204" pitchFamily="34" charset="0"/>
                          <a:cs typeface="Calibri" panose="020F0502020204030204" pitchFamily="34" charset="0"/>
                        </a:rPr>
                        <a:t>Master -&gt; Controller</a:t>
                      </a:r>
                    </a:p>
                    <a:p>
                      <a:pPr marL="0" lvl="0" indent="0">
                        <a:lnSpc>
                          <a:spcPct val="150000"/>
                        </a:lnSpc>
                        <a:spcAft>
                          <a:spcPts val="0"/>
                        </a:spcAft>
                        <a:buFont typeface="Symbol" panose="05050102010706020507" pitchFamily="18" charset="2"/>
                        <a:buNone/>
                      </a:pPr>
                      <a:r>
                        <a:rPr lang="en-US" sz="1600" kern="0" dirty="0">
                          <a:latin typeface="Nunito Sans" panose="020B0604020202020204" charset="-52"/>
                          <a:ea typeface="Calibri" panose="020F0502020204030204" pitchFamily="34" charset="0"/>
                          <a:cs typeface="Calibri" panose="020F0502020204030204" pitchFamily="34" charset="0"/>
                        </a:rPr>
                        <a:t>Slave -&gt; Peripheral</a:t>
                      </a:r>
                      <a:endParaRPr lang="ru-RU" sz="1600" kern="0" dirty="0">
                        <a:latin typeface="Nunito Sans" panose="020B0604020202020204" charset="-52"/>
                        <a:ea typeface="Calibri" panose="020F0502020204030204" pitchFamily="34" charset="0"/>
                        <a:cs typeface="Calibri" panose="020F0502020204030204" pitchFamily="34" charset="0"/>
                      </a:endParaRPr>
                    </a:p>
                    <a:p>
                      <a:pPr marL="0" lvl="0" indent="0">
                        <a:lnSpc>
                          <a:spcPct val="150000"/>
                        </a:lnSpc>
                        <a:spcAft>
                          <a:spcPts val="800"/>
                        </a:spcAft>
                        <a:buFont typeface="Symbol" panose="05050102010706020507" pitchFamily="18" charset="2"/>
                        <a:buNone/>
                      </a:pPr>
                      <a:endParaRPr lang="ru-RU" sz="1200" kern="0" dirty="0">
                        <a:highlight>
                          <a:srgbClr val="FFFF00"/>
                        </a:highlight>
                        <a:latin typeface="Nunito Sans" panose="020B0604020202020204" charset="-52"/>
                        <a:ea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r h="24480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lang="ru-RU" sz="900" b="0" i="0" dirty="0">
                        <a:highlight>
                          <a:srgbClr val="FFFF00"/>
                        </a:highlight>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4455585"/>
                  </a:ext>
                </a:extLst>
              </a:tr>
            </a:tbl>
          </a:graphicData>
        </a:graphic>
      </p:graphicFrame>
    </p:spTree>
    <p:extLst>
      <p:ext uri="{BB962C8B-B14F-4D97-AF65-F5344CB8AC3E}">
        <p14:creationId xmlns:p14="http://schemas.microsoft.com/office/powerpoint/2010/main" val="2243238218"/>
      </p:ext>
    </p:extLst>
  </p:cSld>
  <p:clrMapOvr>
    <a:masterClrMapping/>
  </p:clrMapOvr>
</p:sld>
</file>

<file path=ppt/theme/theme1.xml><?xml version="1.0" encoding="utf-8"?>
<a:theme xmlns:a="http://schemas.openxmlformats.org/drawingml/2006/main" name="1_YADRO layout">
  <a:themeElements>
    <a:clrScheme name="YADRO.Colors">
      <a:dk1>
        <a:sysClr val="windowText" lastClr="000000"/>
      </a:dk1>
      <a:lt1>
        <a:sysClr val="window" lastClr="FFFFFF"/>
      </a:lt1>
      <a:dk2>
        <a:srgbClr val="1E22AA"/>
      </a:dk2>
      <a:lt2>
        <a:srgbClr val="FFFFFF"/>
      </a:lt2>
      <a:accent1>
        <a:srgbClr val="1E22AA"/>
      </a:accent1>
      <a:accent2>
        <a:srgbClr val="1449BB"/>
      </a:accent2>
      <a:accent3>
        <a:srgbClr val="0A71CD"/>
      </a:accent3>
      <a:accent4>
        <a:srgbClr val="0098DE"/>
      </a:accent4>
      <a:accent5>
        <a:srgbClr val="14A5E5"/>
      </a:accent5>
      <a:accent6>
        <a:srgbClr val="52CCF8"/>
      </a:accent6>
      <a:hlink>
        <a:srgbClr val="000000"/>
      </a:hlink>
      <a:folHlink>
        <a:srgbClr val="1E22AA"/>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5562</Words>
  <Application>Microsoft Macintosh PowerPoint</Application>
  <PresentationFormat>Широкоэкранный</PresentationFormat>
  <Paragraphs>340</Paragraphs>
  <Slides>26</Slides>
  <Notes>23</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26</vt:i4>
      </vt:variant>
    </vt:vector>
  </HeadingPairs>
  <TitlesOfParts>
    <vt:vector size="36" baseType="lpstr">
      <vt:lpstr>Arial</vt:lpstr>
      <vt:lpstr>Nunito Sans Light</vt:lpstr>
      <vt:lpstr>Times New Roman</vt:lpstr>
      <vt:lpstr>Calibri</vt:lpstr>
      <vt:lpstr>Futura PT Book</vt:lpstr>
      <vt:lpstr>Trebuchet MS</vt:lpstr>
      <vt:lpstr>Nunito Sans</vt:lpstr>
      <vt:lpstr>Futura PT Light</vt:lpstr>
      <vt:lpstr>Symbol</vt:lpstr>
      <vt:lpstr>1_YADRO layout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2023-03-29T11:40:27Z</dcterms:created>
  <dcterms:modified xsi:type="dcterms:W3CDTF">2024-01-11T11:18:43Z</dcterms:modified>
</cp:coreProperties>
</file>