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Lst>
  <p:notesMasterIdLst>
    <p:notesMasterId r:id="rId28"/>
  </p:notesMasterIdLst>
  <p:handoutMasterIdLst>
    <p:handoutMasterId r:id="rId29"/>
  </p:handoutMasterIdLst>
  <p:sldIdLst>
    <p:sldId id="952" r:id="rId2"/>
    <p:sldId id="958" r:id="rId3"/>
    <p:sldId id="978" r:id="rId4"/>
    <p:sldId id="968" r:id="rId5"/>
    <p:sldId id="994" r:id="rId6"/>
    <p:sldId id="972" r:id="rId7"/>
    <p:sldId id="995" r:id="rId8"/>
    <p:sldId id="974" r:id="rId9"/>
    <p:sldId id="975" r:id="rId10"/>
    <p:sldId id="976" r:id="rId11"/>
    <p:sldId id="977" r:id="rId12"/>
    <p:sldId id="969" r:id="rId13"/>
    <p:sldId id="979" r:id="rId14"/>
    <p:sldId id="983" r:id="rId15"/>
    <p:sldId id="980" r:id="rId16"/>
    <p:sldId id="984" r:id="rId17"/>
    <p:sldId id="985" r:id="rId18"/>
    <p:sldId id="986" r:id="rId19"/>
    <p:sldId id="987" r:id="rId20"/>
    <p:sldId id="988" r:id="rId21"/>
    <p:sldId id="990" r:id="rId22"/>
    <p:sldId id="991" r:id="rId23"/>
    <p:sldId id="992" r:id="rId24"/>
    <p:sldId id="993" r:id="rId25"/>
    <p:sldId id="962" r:id="rId26"/>
    <p:sldId id="967"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Futura PT Book" panose="020B0602020204020303" pitchFamily="34" charset="-79"/>
      <p:regular r:id="rId34"/>
      <p:italic r:id="rId35"/>
    </p:embeddedFont>
    <p:embeddedFont>
      <p:font typeface="Futura PT Light" panose="020B0602020204020303" pitchFamily="34" charset="-79"/>
      <p:regular r:id="rId36"/>
      <p:italic r:id="rId37"/>
    </p:embeddedFont>
    <p:embeddedFont>
      <p:font typeface="Nunito Sans" pitchFamily="2" charset="0"/>
      <p:regular r:id="rId38"/>
      <p:bold r:id="rId39"/>
      <p:italic r:id="rId40"/>
      <p:boldItalic r:id="rId41"/>
    </p:embeddedFont>
    <p:embeddedFont>
      <p:font typeface="Nunito Sans Light" panose="020F0302020204030204" pitchFamily="34" charset="0"/>
      <p:regular r:id="rId42"/>
      <p:italic r:id="rId43"/>
    </p:embeddedFont>
    <p:embeddedFont>
      <p:font typeface="Trebuchet MS" panose="020B0703020202090204" pitchFamily="34" charset="0"/>
      <p:regular r:id="rId44"/>
      <p:bold r:id="rId45"/>
      <p:italic r:id="rId46"/>
      <p:boldItalic r:id="rId4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87" userDrawn="1">
          <p15:clr>
            <a:srgbClr val="A4A3A4"/>
          </p15:clr>
        </p15:guide>
        <p15:guide id="5" orient="horz" pos="2137" userDrawn="1">
          <p15:clr>
            <a:srgbClr val="A4A3A4"/>
          </p15:clr>
        </p15:guide>
        <p15:guide id="6" pos="3840" userDrawn="1">
          <p15:clr>
            <a:srgbClr val="A4A3A4"/>
          </p15:clr>
        </p15:guide>
        <p15:guide id="7" orient="horz" pos="4020" userDrawn="1">
          <p15:clr>
            <a:srgbClr val="A4A3A4"/>
          </p15:clr>
        </p15:guide>
        <p15:guide id="8" pos="415" userDrawn="1">
          <p15:clr>
            <a:srgbClr val="A4A3A4"/>
          </p15:clr>
        </p15:guide>
        <p15:guide id="9" pos="4339" userDrawn="1">
          <p15:clr>
            <a:srgbClr val="A4A3A4"/>
          </p15:clr>
        </p15:guide>
        <p15:guide id="10" orient="horz" pos="3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Автор"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0C1"/>
    <a:srgbClr val="283272"/>
    <a:srgbClr val="00AF87"/>
    <a:srgbClr val="BFBFBF"/>
    <a:srgbClr val="F5B21A"/>
    <a:srgbClr val="7030A0"/>
    <a:srgbClr val="75CAF4"/>
    <a:srgbClr val="F9F8FC"/>
    <a:srgbClr val="D60020"/>
    <a:srgbClr val="1E22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04" autoAdjust="0"/>
    <p:restoredTop sz="65845"/>
  </p:normalViewPr>
  <p:slideViewPr>
    <p:cSldViewPr snapToGrid="0" showGuides="1">
      <p:cViewPr varScale="1">
        <p:scale>
          <a:sx n="79" d="100"/>
          <a:sy n="79" d="100"/>
        </p:scale>
        <p:origin x="2112" y="184"/>
      </p:cViewPr>
      <p:guideLst>
        <p:guide pos="7287"/>
        <p:guide orient="horz" pos="2137"/>
        <p:guide pos="3840"/>
        <p:guide orient="horz" pos="4020"/>
        <p:guide pos="415"/>
        <p:guide pos="4339"/>
        <p:guide orient="horz" pos="300"/>
      </p:guideLst>
    </p:cSldViewPr>
  </p:slideViewPr>
  <p:notesTextViewPr>
    <p:cViewPr>
      <p:scale>
        <a:sx n="3" d="2"/>
        <a:sy n="3" d="2"/>
      </p:scale>
      <p:origin x="0" y="0"/>
    </p:cViewPr>
  </p:notesTextViewPr>
  <p:notesViewPr>
    <p:cSldViewPr snapToGrid="0" showGuides="1">
      <p:cViewPr varScale="1">
        <p:scale>
          <a:sx n="87" d="100"/>
          <a:sy n="87" d="100"/>
        </p:scale>
        <p:origin x="277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3C4A0A0-5400-438A-B559-8E108D3EE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Nunito Sans" pitchFamily="2" charset="77"/>
            </a:endParaRPr>
          </a:p>
        </p:txBody>
      </p:sp>
      <p:sp>
        <p:nvSpPr>
          <p:cNvPr id="3" name="Дата 2">
            <a:extLst>
              <a:ext uri="{FF2B5EF4-FFF2-40B4-BE49-F238E27FC236}">
                <a16:creationId xmlns:a16="http://schemas.microsoft.com/office/drawing/2014/main" id="{2F6CE3E7-0B28-417C-928E-E19E43157F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AF1E2E-68FE-4AB8-BE52-C4B697CF3E0E}" type="datetimeFigureOut">
              <a:rPr lang="ru-RU" smtClean="0">
                <a:latin typeface="Nunito Sans" pitchFamily="2" charset="77"/>
              </a:rPr>
              <a:t>11.01.2024</a:t>
            </a:fld>
            <a:endParaRPr lang="ru-RU" dirty="0">
              <a:latin typeface="Nunito Sans" pitchFamily="2" charset="77"/>
            </a:endParaRPr>
          </a:p>
        </p:txBody>
      </p:sp>
      <p:sp>
        <p:nvSpPr>
          <p:cNvPr id="4" name="Нижний колонтитул 3">
            <a:extLst>
              <a:ext uri="{FF2B5EF4-FFF2-40B4-BE49-F238E27FC236}">
                <a16:creationId xmlns:a16="http://schemas.microsoft.com/office/drawing/2014/main" id="{77562519-ACE8-4A55-A805-A3C1132CF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latin typeface="Nunito Sans" pitchFamily="2" charset="77"/>
            </a:endParaRPr>
          </a:p>
        </p:txBody>
      </p:sp>
      <p:sp>
        <p:nvSpPr>
          <p:cNvPr id="5" name="Номер слайда 4">
            <a:extLst>
              <a:ext uri="{FF2B5EF4-FFF2-40B4-BE49-F238E27FC236}">
                <a16:creationId xmlns:a16="http://schemas.microsoft.com/office/drawing/2014/main" id="{3445ADFB-FD1A-478B-9414-F4C06F2A73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A8102A-7417-46F5-98ED-1882D9AAB372}" type="slidenum">
              <a:rPr lang="ru-RU" smtClean="0">
                <a:latin typeface="Nunito Sans" pitchFamily="2" charset="77"/>
              </a:rPr>
              <a:t>‹#›</a:t>
            </a:fld>
            <a:endParaRPr lang="ru-RU" dirty="0">
              <a:latin typeface="Nunito Sans" pitchFamily="2" charset="77"/>
            </a:endParaRPr>
          </a:p>
        </p:txBody>
      </p:sp>
    </p:spTree>
    <p:extLst>
      <p:ext uri="{BB962C8B-B14F-4D97-AF65-F5344CB8AC3E}">
        <p14:creationId xmlns:p14="http://schemas.microsoft.com/office/powerpoint/2010/main" val="7319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unito Sans" pitchFamily="2" charset="77"/>
              </a:defRPr>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unito Sans" pitchFamily="2" charset="77"/>
              </a:defRPr>
            </a:lvl1pPr>
          </a:lstStyle>
          <a:p>
            <a:fld id="{F77D539E-175E-4C2D-90A1-C654240FB7C9}" type="datetimeFigureOut">
              <a:rPr lang="ru-RU" smtClean="0"/>
              <a:pPr/>
              <a:t>11.01.2024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unito Sans" pitchFamily="2" charset="77"/>
              </a:defRPr>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unito Sans" pitchFamily="2" charset="77"/>
              </a:defRPr>
            </a:lvl1pPr>
          </a:lstStyle>
          <a:p>
            <a:fld id="{81FAD9A6-5B12-495D-AC68-C121FA6E8191}" type="slidenum">
              <a:rPr lang="ru-RU" smtClean="0"/>
              <a:pPr/>
              <a:t>‹#›</a:t>
            </a:fld>
            <a:endParaRPr lang="ru-RU" dirty="0"/>
          </a:p>
        </p:txBody>
      </p:sp>
    </p:spTree>
    <p:extLst>
      <p:ext uri="{BB962C8B-B14F-4D97-AF65-F5344CB8AC3E}">
        <p14:creationId xmlns:p14="http://schemas.microsoft.com/office/powerpoint/2010/main" val="38488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unito Sans" pitchFamily="2" charset="77"/>
        <a:ea typeface="+mn-ea"/>
        <a:cs typeface="+mn-cs"/>
      </a:defRPr>
    </a:lvl1pPr>
    <a:lvl2pPr marL="457200" algn="l" defTabSz="914400" rtl="0" eaLnBrk="1" latinLnBrk="0" hangingPunct="1">
      <a:defRPr sz="1200" b="0" i="0" kern="1200">
        <a:solidFill>
          <a:schemeClr val="tx1"/>
        </a:solidFill>
        <a:latin typeface="Nunito Sans" pitchFamily="2" charset="77"/>
        <a:ea typeface="+mn-ea"/>
        <a:cs typeface="+mn-cs"/>
      </a:defRPr>
    </a:lvl2pPr>
    <a:lvl3pPr marL="914400" algn="l" defTabSz="914400" rtl="0" eaLnBrk="1" latinLnBrk="0" hangingPunct="1">
      <a:defRPr sz="1200" b="0" i="0" kern="1200">
        <a:solidFill>
          <a:schemeClr val="tx1"/>
        </a:solidFill>
        <a:latin typeface="Nunito Sans" pitchFamily="2" charset="77"/>
        <a:ea typeface="+mn-ea"/>
        <a:cs typeface="+mn-cs"/>
      </a:defRPr>
    </a:lvl3pPr>
    <a:lvl4pPr marL="1371600" algn="l" defTabSz="914400" rtl="0" eaLnBrk="1" latinLnBrk="0" hangingPunct="1">
      <a:defRPr sz="1200" b="0" i="0" kern="1200">
        <a:solidFill>
          <a:schemeClr val="tx1"/>
        </a:solidFill>
        <a:latin typeface="Nunito Sans" pitchFamily="2" charset="77"/>
        <a:ea typeface="+mn-ea"/>
        <a:cs typeface="+mn-cs"/>
      </a:defRPr>
    </a:lvl4pPr>
    <a:lvl5pPr marL="1828800" algn="l" defTabSz="914400" rtl="0" eaLnBrk="1" latinLnBrk="0" hangingPunct="1">
      <a:defRPr sz="1200" b="0" i="0" kern="1200">
        <a:solidFill>
          <a:schemeClr val="tx1"/>
        </a:solidFill>
        <a:latin typeface="Nunito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dn.sparkfun.com/assets/a/c/3/e/4/RedVThingPlu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пришло время поговорить о микроконтроллерах и их библиотеке. В этом разделе мы поговорим о написании кода. Мы начнем с различия между блоками микроконтроллеров и системой на кристалле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SoC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Потом мы поговорим о микроконтроллерах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после, мы обратимся к микроконтроллеру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 созданному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который является одним из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Затем мы познакомимся с библиотекой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Freedom 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которая является фирменной библиотекой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s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их устройств. Мы создадим простой проект в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Blinky</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в заключении мы изучим библиотеки для </a:t>
            </a:r>
            <a:r>
              <a:rPr lang="en-RU"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81FAD9A6-5B12-495D-AC68-C121FA6E8191}" type="slidenum">
              <a:rPr lang="ru-RU" smtClean="0"/>
              <a:pPr/>
              <a:t>2</a:t>
            </a:fld>
            <a:endParaRPr lang="ru-RU" dirty="0"/>
          </a:p>
        </p:txBody>
      </p:sp>
    </p:spTree>
    <p:extLst>
      <p:ext uri="{BB962C8B-B14F-4D97-AF65-F5344CB8AC3E}">
        <p14:creationId xmlns:p14="http://schemas.microsoft.com/office/powerpoint/2010/main" val="1217230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Архитектура набора команд, реализованная нашим микроконтроллером - это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Давайте обсудим, что это значит.</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Являясь пятым поколением исследовательского проекта, начатого в 1980 году,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это опытная архитектура, разработанная для достижения успеха там, где другие терпели неудачу в прошлом, учась на своих ошибках. По этой причине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был разработан как модульный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вместо традиционных инкрементных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означает, что реализация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состоит из обязательного базового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ряда расширений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так что пользовательские процессоры могут быть адаптированы к потребностям приложения.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Соглашение об именовании пользовательских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состоит из букв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 которыми следует разрядность и идентификатор модели.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Имея это в виду,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означает:</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32-разрядный процессор с базовым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Сюда входят абсолютно необходимые базовые операции.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Расширение для умножения и деления целых чисел.</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Расширение атомарных команд.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Расширение команд сжатия. Это расширение является разумным дополнением 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поскольку оно обеспечивает альтернативную 16-битную кодировку для специального подмножества существующих команд.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Базовое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состоит всего из 47 команд, и каждое расширение добавляет несколько инструкций. На слайде представлено графическое представление набора команд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Набор команд для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IMAC</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демонстрирует модульную (а не инкрементную) природу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Обязательный базовый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ISA</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сочетается с набором расширений.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Компиляторы информируются о расширениях, включенных в целевой процессор, чтобы они генерировали наилучший возможный код. Если код содержит команды из расширений, отсутствующие в физическом процессоре, аппаратное обеспечение перехватывает и выполняет программные функции из стандартной библиотеки.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Итак, в следующий раз, когда вы увидите код ассемблера в окне дизассемблера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постарайтесь обратить внимание, что он содержит инструкции по сборке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которые могут быть перечислены, а могут и не быть перечислены на этой диаграмме. Возможно, вы даже захотите проверить выполнение этих команд, чтобы лучше понять, что происходит.</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Чтобы узнать больше 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ISA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прочтите книгу Дэвида Паттерсона и Эндрю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Уотермана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под названием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Reader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11</a:t>
            </a:fld>
            <a:endParaRPr lang="ru-RU" dirty="0"/>
          </a:p>
        </p:txBody>
      </p:sp>
    </p:spTree>
    <p:extLst>
      <p:ext uri="{BB962C8B-B14F-4D97-AF65-F5344CB8AC3E}">
        <p14:creationId xmlns:p14="http://schemas.microsoft.com/office/powerpoint/2010/main" val="198691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Библиотека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Freedom Metal </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Все детали, которые мы до сих пор рассматривали в этом разделе, относятся к аппаратному обеспечению и низкоуровневым элементам, которыми вы будете управлять и взаимодействовать с помощью библиотеки встроенного ПО. Думайте об этой библиотеке как об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Так же, как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совершенно обычным делом является доступ к нескольким библиотекам встроенного ПО, разработанным разными организациями. Например, 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Arduino UNO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доступно несколько библиотек, включая ту, которая поставляется 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Arduino 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драйвера, написанные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Atmel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(поставщиком микроконтроллеров), драйверы, написанные поставщиками устройств, такими как производитель ЖК-модуля, и даже библиотеки, написанные любителями.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Библиотека, которую мы будем использовать в этом курсе, легко доступна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написана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Она называется библиотека </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Freedom 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включена в пакет поддержки платы (или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BSP</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платы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Rev 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Давайте представим эту библиотеку практическим, экспериментальным способом. Мы создадим проект, использующий исходные файлы из библиотеки Freedom Metal, включенной в BSP.</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12</a:t>
            </a:fld>
            <a:endParaRPr lang="ru-RU" dirty="0"/>
          </a:p>
        </p:txBody>
      </p:sp>
    </p:spTree>
    <p:extLst>
      <p:ext uri="{BB962C8B-B14F-4D97-AF65-F5344CB8AC3E}">
        <p14:creationId xmlns:p14="http://schemas.microsoft.com/office/powerpoint/2010/main" val="396397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gn="l">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Мастер создания проекта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показывающий рекомендуемые настройки для проекта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Blinky</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Когда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завершит создание вашего проекта (что может занять некоторое время), примите ее предложение по сборке и запуску конфигурации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JLink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чтобы упростить отладку. Нажмите на кнопку Отладки.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13</a:t>
            </a:fld>
            <a:endParaRPr lang="ru-RU" dirty="0"/>
          </a:p>
        </p:txBody>
      </p:sp>
    </p:spTree>
    <p:extLst>
      <p:ext uri="{BB962C8B-B14F-4D97-AF65-F5344CB8AC3E}">
        <p14:creationId xmlns:p14="http://schemas.microsoft.com/office/powerpoint/2010/main" val="3801789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Когда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завершит создание вашего проекта (что может занять некоторое время), примите ее предложение по сборке и запуску конфигурации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JLink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чтобы упростить отладку. Нажмите на кнопку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Debug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 волнуйтесь, если вы увидите следующее окно с сообщением</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 ошибке из-за того, что плата не подключена 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порту . Это просто означает, что у вас плата не подключена 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-порту. Не стесняйтесь отклонить это сообщение.</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После этого вы должны увидеть, что ваш вновь созданный проект будет открыт в среде </a:t>
            </a:r>
            <a:r>
              <a:rPr lang="en-US" sz="1800" dirty="0">
                <a:effectLst/>
                <a:latin typeface="Times New Roman" panose="02020603050405020304" pitchFamily="18" charset="0"/>
                <a:ea typeface="Calibri" panose="020F0502020204030204" pitchFamily="34" charset="0"/>
              </a:rPr>
              <a:t>IDE</a:t>
            </a:r>
            <a:r>
              <a:rPr lang="ru-RU" sz="1800" dirty="0">
                <a:effectLst/>
                <a:latin typeface="Times New Roman" panose="02020603050405020304" pitchFamily="18" charset="0"/>
                <a:ea typeface="Calibri" panose="020F0502020204030204" pitchFamily="34" charset="0"/>
              </a:rPr>
              <a:t>. Если вы наведете указатель мыши на кнопку отладки, вы увидите текст всплывающей подсказки, который гласит: </a:t>
            </a:r>
            <a:r>
              <a:rPr lang="en-US" sz="1800" dirty="0">
                <a:effectLst/>
                <a:latin typeface="Times New Roman" panose="02020603050405020304" pitchFamily="18" charset="0"/>
                <a:ea typeface="Calibri" panose="020F0502020204030204" pitchFamily="34" charset="0"/>
              </a:rPr>
              <a:t>Debug Blinky</a:t>
            </a:r>
            <a:r>
              <a:rPr lang="ru-RU" sz="1800" dirty="0">
                <a:effectLst/>
                <a:latin typeface="Times New Roman" panose="02020603050405020304" pitchFamily="18" charset="0"/>
                <a:ea typeface="Calibri" panose="020F0502020204030204" pitchFamily="34" charset="0"/>
              </a:rPr>
              <a:t> (или любое другое название, которое вы дали своему проекту). Это показывает, что конфигурация отладки </a:t>
            </a:r>
            <a:r>
              <a:rPr lang="en-US" sz="1800" dirty="0">
                <a:effectLst/>
                <a:latin typeface="Times New Roman" panose="02020603050405020304" pitchFamily="18" charset="0"/>
                <a:ea typeface="Calibri" panose="020F0502020204030204" pitchFamily="34" charset="0"/>
              </a:rPr>
              <a:t>J</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Link</a:t>
            </a:r>
            <a:r>
              <a:rPr lang="ru-RU" sz="1800" dirty="0">
                <a:effectLst/>
                <a:latin typeface="Times New Roman" panose="02020603050405020304" pitchFamily="18" charset="0"/>
                <a:ea typeface="Calibri" panose="020F0502020204030204" pitchFamily="34" charset="0"/>
              </a:rPr>
              <a:t> доступна простым нажатием этой кнопки. Мы сделаем это вскоре, когда подключим плату к </a:t>
            </a:r>
            <a:r>
              <a:rPr lang="en-US" sz="1800" dirty="0">
                <a:effectLst/>
                <a:latin typeface="Times New Roman" panose="02020603050405020304" pitchFamily="18" charset="0"/>
                <a:ea typeface="Calibri" panose="020F0502020204030204" pitchFamily="34" charset="0"/>
              </a:rPr>
              <a:t>USB</a:t>
            </a:r>
            <a:r>
              <a:rPr lang="ru-RU" sz="1800" dirty="0">
                <a:effectLst/>
                <a:latin typeface="Times New Roman" panose="02020603050405020304" pitchFamily="18" charset="0"/>
                <a:ea typeface="Calibri" panose="020F0502020204030204" pitchFamily="34" charset="0"/>
              </a:rPr>
              <a:t>-порту. А пока мы добавим немного кода.</a:t>
            </a:r>
            <a:r>
              <a:rPr lang="en-RU" dirty="0">
                <a:effectLst/>
              </a:rPr>
              <a:t> </a:t>
            </a:r>
            <a:endParaRPr lang="ru-RU" dirty="0">
              <a:effectLst/>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14</a:t>
            </a:fld>
            <a:endParaRPr lang="ru-RU" dirty="0"/>
          </a:p>
        </p:txBody>
      </p:sp>
    </p:spTree>
    <p:extLst>
      <p:ext uri="{BB962C8B-B14F-4D97-AF65-F5344CB8AC3E}">
        <p14:creationId xmlns:p14="http://schemas.microsoft.com/office/powerpoint/2010/main" val="279325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r>
              <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rPr>
              <a:t>Код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Blinky</a:t>
            </a:r>
            <a:endParaRPr lang="en-R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Программа будет мигать. То есть пользовательский светодиод на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будет мигать с постоянной частотой 1 Гц, включаясь на полсекунды и выключаясь на полсекунды.</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Следующий фрагмент кода был получен из руководства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SparkFun</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по разработке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и изменен в двух незначительных деталях:</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arenR"/>
            </a:pP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Временная</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шкала</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используемая</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функцией</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задержки</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Команда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SparkFun</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которая тестировала это приложение, использовала плату, отличную от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В этом коде используется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Redboard</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Red</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также представленный в этом руководстве. Единицы времени, которые они использовали для достижения задержки в 1 секунду, составляли 2 000 000 единиц. Однако в конечном итоге код разделил эти единицы на 10, чтобы достичь задержки в 1 секунду. Наш случай был другим: функция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delay</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предлагается для получения параметра задержки в микросекундах, и это именно то, что сработало в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Для задержки в 0,5 секунды в этом параметре было использовано значение 500</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000.</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arenR"/>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Некоторые комментарии были изменены, а некоторые удалены</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Комментарии и код, касающиеся адаптации шкалы времени, были удалены. Ссылки на контакты ввода-вывода платы также были изменены, поскольку первоначально они относились к плате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 Red Board</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а не к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Скопируйте этот код и вставьте его, чтобы заменить содержимое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hello</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в вашем проекте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Blinky</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Кроме того, продолжайте бегло просматривать код, не останавливаясь, чтобы разобраться с каждой функцией. Просто попробуйте разобраться в этом. Мы перейдем к функциям позже.</a:t>
            </a:r>
          </a:p>
          <a:p>
            <a:pPr indent="450215">
              <a:lnSpc>
                <a:spcPct val="150000"/>
              </a:lnSpc>
              <a:spcAft>
                <a:spcPts val="800"/>
              </a:spcAft>
            </a:pP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Red-V Thing Plus Blinky,</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Minor modifications by Eduardo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Corpeño</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June-9-2022</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This code was originally written by: Ho Yun "Bobby" Chan and "Tron Monroe"</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SparkFun</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Electronics</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DATE:  11/21/2019</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DEVELOPMENT ENVIRONMENT SPECIFICS:</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Firmware developed using Freedom Studio v4.18.0.2021-04-1</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on Windows 10</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RESOURCES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Freedom E SDK</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DESCRIPTION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Using the built-in LED. To test with different pin,</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simply modify the reference pin and connect a standard LED</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and 100Ohm resistor between the respective pin and GND.</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LICENSE: This code is released under the MIT License </a:t>
            </a:r>
            <a:b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b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(http://</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opensource.org</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/licenses/MIT)</a:t>
            </a:r>
            <a:b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br>
            <a:r>
              <a:rPr lang="en-US" sz="1200" b="1"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#include &lt;</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stdio.h</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&gt;      //</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включить</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библиотеку</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Serial</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include</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&lt;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time</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h</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&gt;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//включить библиотеку таймера</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include</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&lt;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gpio</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h</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&gt; //включить библиотеку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GPIO</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https</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sifive</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github</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io</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freedom</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docs</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apiref</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gpio</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html</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Пользовательская функция задержки записи, поскольку у нас нет такой функции, как у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Arduino</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void delay(int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number_of_microseconds</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clock</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_</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t start</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_</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time</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clock</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Сохранение времени начала</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Выполнение цикла до тех пор, пока не будет достигнуто требуемое время</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while (clock() &lt;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start_time</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number_of_microseconds</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int main (void)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printf</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("RED-V Example: Blink\n");</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struct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metal_gpio</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*led0; //</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Создайте</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образец</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GPIO</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Примечание: Последовательность вызовов этих функций имеет значение!</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Получите дескриптор устройства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GPIO</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т.е. определите вывод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IC</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здесь, где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GPIO IC</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5, вывод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silkscreen</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SCK</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/5</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это индекс устройства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GPIO</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ссылка на который начинается с 0, обязательно проверьте схему</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led0 =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metal_gpio_get_device</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(0);</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Быстрая проверка, чтобы убедиться, правильно ли мы настроили </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_</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gpio</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была основана на примере кода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sifive</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welcome</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if (led0 == NULL)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printf</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("LED is null.\n");</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return</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1;</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Контакты устанавливаются при инициализации, поэтому мы должны отключить их, когда используем в качестве ввода / вывода</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metal_gpio_disable_input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(led0, 5);</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Установить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gpio</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в качестве выходных данных</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metal_gpio_enable_output</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(led0, 5);</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Контакты выполняют несколько функций, убедитесь, что мы отсоединяем все подключенное</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metal_gpio_disable_pinmux</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(led0, 5);</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Включите</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вывод</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metal_gpio_set_pin</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(led0, 5, 1);</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b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br>
            <a:br>
              <a:rPr lang="en-US" sz="1200" dirty="0">
                <a:solidFill>
                  <a:srgbClr val="454545"/>
                </a:solidFill>
                <a:effectLst/>
                <a:latin typeface="Courier New" panose="02070309020205020404" pitchFamily="49" charset="0"/>
                <a:ea typeface="Times New Roman" panose="02020603050405020304" pitchFamily="18" charset="0"/>
                <a:cs typeface="Times New Roman" panose="02020603050405020304" pitchFamily="18" charset="0"/>
              </a:rPr>
            </a:b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while(1){</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metal_gpio_set_pin</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(led0, 5, 0);  //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ы</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ключите</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вывод</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delay(500000);  // 500</a:t>
            </a:r>
            <a:r>
              <a:rPr lang="ru-RU"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мс</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в микросекундах</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metal_gpio_set_pin</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(led0, 5, 1);  //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Включите</a:t>
            </a: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US" sz="1200" b="1"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вывод</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delay</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(500000);</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return</a:t>
            </a: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0; // недостижимый код</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скомпилируйте код и запустите его на своей плате. Помните, что у вас есть два варианта для этого: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Вариант 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Отладьте свою программу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Подключите плату 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-порту, нажмите кнопку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отладки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нажмите кнопку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возобновления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крайнюю на рисунке слева.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 забудьте завершить и очистить процесс отладки, прежде чем вернуться к редактированию или попытке повторного запуска вашего кода.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ваша конфигурация отладки недоступна, выберите ее, нажав на стрелку раскрывающегося списка кнопки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Отладки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затем выполните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отладку конфигураций</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Вариант Б: Загрузите программу на свою плату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Подключите плату 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-порту и нажмите кнопку сборки (молоток). Как только приложение будет создано, извлеките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-файл и скопируйте его на внешний диск вашей платы. Наконец, нажмите кнопку сброса на вашей плате. Если все пройдет хорошо, вы увидите, что светодиод мигает 1 раз в секунду (это частота 1 Гц).</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противном случае, если вы получите какие-либо ошибки компилятора или компоновщика, сделайте все возможное, чтобы обнаружить любые синтаксические или логические ошибки с вашей стороны, исправьте код и повторите попытку.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15</a:t>
            </a:fld>
            <a:endParaRPr lang="ru-RU" dirty="0"/>
          </a:p>
        </p:txBody>
      </p:sp>
    </p:spTree>
    <p:extLst>
      <p:ext uri="{BB962C8B-B14F-4D97-AF65-F5344CB8AC3E}">
        <p14:creationId xmlns:p14="http://schemas.microsoft.com/office/powerpoint/2010/main" val="856270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Доступ к объявлениям функций в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Freedom Studio</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Отлично! У нас есть работающая мигалка. Но откуда взялись эти функции? Ну, очевидно из включенных файлов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stdio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time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конечно. Но где находятся эти файлы?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перейдете в окно исходного кода и щелкните правой кнопкой мыши на любом имени, макросе или функции, у вас есть возможность получить доступ к исходному файлу, в котором он объявлен или определен.</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Помните: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Объявления функций</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являются их прототипами, которые содержат информацию о типе их возвращаемого значения и параметрах.</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Определения функций</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это их реализации с точными строками кода на языке Си, которые описывают их работу.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Некоторые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проводят различие между объявлениями и определениями, в то время как другие этого не делают.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можно увидеть только определения функций с помощью опции контекстного меню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Open Declaration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Пожалуйста, примите во внимание тот факт, что термины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определение</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"объявление"</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используются взаимозаменяемо.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можете развернуть любой раздел, дважды щелкнув по любой из его вкладок. Продолжайте и дважды щелкните на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hello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чтобы развернуть исходный раздел. Чтобы восстановить его обратно, дважды щелкните на любой вкладке еще раз.</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ctr">
              <a:lnSpc>
                <a:spcPct val="150000"/>
              </a:lnSpc>
              <a:spcAft>
                <a:spcPts val="800"/>
              </a:spcAft>
            </a:pP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16</a:t>
            </a:fld>
            <a:endParaRPr lang="ru-RU" dirty="0"/>
          </a:p>
        </p:txBody>
      </p:sp>
    </p:spTree>
    <p:extLst>
      <p:ext uri="{BB962C8B-B14F-4D97-AF65-F5344CB8AC3E}">
        <p14:creationId xmlns:p14="http://schemas.microsoft.com/office/powerpoint/2010/main" val="4205956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gn="l">
              <a:lnSpc>
                <a:spcPct val="150000"/>
              </a:lnSpc>
              <a:spcAft>
                <a:spcPts val="80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Разверните исходный код на языке Си, дважды щелкнув по имени файла</a:t>
            </a:r>
            <a:r>
              <a:rPr lang="en-US" sz="1200" dirty="0">
                <a:effectLst/>
                <a:latin typeface="inherit"/>
                <a:ea typeface="Calibri" panose="020F0502020204030204" pitchFamily="34"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Теперь прокрутите вниз около строки 46 и наведите указатель мыши (не щелкайте) на любой символ в имени функции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metal</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gpio</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get</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device</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Вы увидите приятную функцию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eclipse</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под названием </a:t>
            </a:r>
            <a:r>
              <a:rPr lang="en-US" sz="1200" b="1" i="1" dirty="0">
                <a:effectLst/>
                <a:latin typeface="Times New Roman" panose="02020603050405020304" pitchFamily="18" charset="0"/>
                <a:ea typeface="Calibri" panose="020F0502020204030204" pitchFamily="34" charset="0"/>
                <a:cs typeface="Times New Roman" panose="02020603050405020304" pitchFamily="18" charset="0"/>
              </a:rPr>
              <a:t>hover</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которая представляет собой большую всплывающую подсказку, показывающую предварительный просмотр определения функции. На самом деле, если вы наведете указатель мыши на всплывающую подсказку, вы получите полосы прокрутки для просмотра всего кода определения функции.</a:t>
            </a:r>
            <a:r>
              <a:rPr lang="en-US" sz="1200" dirty="0">
                <a:effectLst/>
                <a:latin typeface="inherit"/>
                <a:ea typeface="Calibri" panose="020F0502020204030204" pitchFamily="34" charset="0"/>
                <a:cs typeface="Times New Roman" panose="02020603050405020304" pitchFamily="18" charset="0"/>
              </a:rPr>
              <a:t>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l">
              <a:lnSpc>
                <a:spcPct val="150000"/>
              </a:lnSpc>
              <a:spcAft>
                <a:spcPts val="80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Всплывающая подсказка по определению функции, также известная как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hover</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17</a:t>
            </a:fld>
            <a:endParaRPr lang="ru-RU" dirty="0"/>
          </a:p>
        </p:txBody>
      </p:sp>
    </p:spTree>
    <p:extLst>
      <p:ext uri="{BB962C8B-B14F-4D97-AF65-F5344CB8AC3E}">
        <p14:creationId xmlns:p14="http://schemas.microsoft.com/office/powerpoint/2010/main" val="652845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Некоторые программисты находят эти предварительные просмотры всплывающих подсказок раздражающими или навязчивыми. Если вы хотите отключить их, вы можете сделать это, перейдя в "Окно" → "Настройки" и набрав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hovers</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в строке поиска (таким образом вы можете найти любые настройки). Среди результатов слева выберите тот, который находится в разделе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 Редактор, и снимите флажок Комбинированный режим наведения курсора.</a:t>
            </a:r>
            <a:r>
              <a:rPr lang="en-US" sz="1200" dirty="0">
                <a:effectLst/>
                <a:latin typeface="inherit"/>
                <a:ea typeface="Calibri" panose="020F0502020204030204" pitchFamily="34" charset="0"/>
                <a:cs typeface="Times New Roman" panose="02020603050405020304" pitchFamily="18" charset="0"/>
              </a:rPr>
              <a:t> </a:t>
            </a:r>
            <a:br>
              <a:rPr lang="ru-RU" sz="1200" dirty="0">
                <a:effectLst/>
                <a:latin typeface="Times New Roman" panose="02020603050405020304" pitchFamily="18" charset="0"/>
                <a:ea typeface="Calibri" panose="020F0502020204030204" pitchFamily="34" charset="0"/>
                <a:cs typeface="Times New Roman" panose="02020603050405020304" pitchFamily="18" charset="0"/>
              </a:rPr>
            </a:br>
            <a:endParaRPr lang="en-RU" dirty="0"/>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18</a:t>
            </a:fld>
            <a:endParaRPr lang="ru-RU" dirty="0"/>
          </a:p>
        </p:txBody>
      </p:sp>
    </p:spTree>
    <p:extLst>
      <p:ext uri="{BB962C8B-B14F-4D97-AF65-F5344CB8AC3E}">
        <p14:creationId xmlns:p14="http://schemas.microsoft.com/office/powerpoint/2010/main" val="148437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1200"/>
              </a:spcBef>
            </a:pPr>
            <a:r>
              <a:rPr lang="ru-RU" sz="1800" b="1" kern="0" dirty="0">
                <a:effectLst/>
                <a:latin typeface="Times New Roman" panose="02020603050405020304" pitchFamily="18" charset="0"/>
                <a:ea typeface="Times New Roman" panose="02020603050405020304" pitchFamily="18" charset="0"/>
                <a:cs typeface="Times New Roman" panose="02020603050405020304" pitchFamily="18" charset="0"/>
              </a:rPr>
              <a:t>Некоторые объявления функций</a:t>
            </a:r>
            <a:endParaRPr lang="en-RU"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мы вернемся к коду, щелкнем правой кнопкой мыши на любом символе в имени функции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get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device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рядом со строкой 46 и выберем Открыть объявление в контекстном меню.</a:t>
            </a:r>
            <a:r>
              <a:rPr lang="en-US" sz="1800" dirty="0">
                <a:effectLst/>
                <a:latin typeface="inherit"/>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Как открыть объявление из контекстного меню</a:t>
            </a:r>
            <a:endParaRPr lang="en-RU"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l">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увидите, что эта функция определена в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папке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src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Наведите курсор на имя файла на вкладке, и вы увидите путь к нему во всплывающей подсказке.</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19</a:t>
            </a:fld>
            <a:endParaRPr lang="ru-RU" dirty="0"/>
          </a:p>
        </p:txBody>
      </p:sp>
    </p:spTree>
    <p:extLst>
      <p:ext uri="{BB962C8B-B14F-4D97-AF65-F5344CB8AC3E}">
        <p14:creationId xmlns:p14="http://schemas.microsoft.com/office/powerpoint/2010/main" val="330662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вернитесь 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hello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откройте определение другой функции. На этот раз давайте откроем объявление для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disable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input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вы заметите кое-что, что может показаться странным. Пожалуйста, сохраняйте спокойствие и посмотрите на файл, в котором определена эта функция: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Исполняемый код для функции в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заголовочном файле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Да, этот заголовочный файл содержит исполняемый код, но не пугайтесь: все в порядке. Обратите внимание, что все реализованные функции в этом файле являются встроенными функциями.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Ключевое слово __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inline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__ информирует компилятор о намерении программиста встроить функцию. Встраивание функции имеет множество преимуществ, таких как более быстрое время выполнения, поскольку не требуется ни передавать параметры, ни возвращать значения. В качестве недостатка это также означает больший объем кода, поскольку код функции будет копироваться каждый раз, когда функция используется.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Встраивание определенных функций является обычной практикой во встраиваемых системах, и в этом заголовочном файле мы видим несколько примеров таких функций. Встроенные функции являются одними из немногих исключений, когда допустимо наличие исполняемого кода в заголовочном файле. Все в порядке.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Все остальные функции, используемые в функции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main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нашего кода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Blinky</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находятся в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metal_gpio_disable_input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metal_gpio_enable_output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metal_gpio_disable_pinmux</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metal_gpio_set_pin</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Обратите внимание, что этот файл находится в папке ./</a:t>
            </a:r>
            <a:r>
              <a:rPr lang="en-US" sz="1800" b="0" dirty="0" err="1">
                <a:effectLst/>
                <a:latin typeface="Times New Roman" panose="02020603050405020304" pitchFamily="18" charset="0"/>
                <a:ea typeface="Calibri" panose="020F0502020204030204" pitchFamily="34" charset="0"/>
                <a:cs typeface="Times New Roman" panose="02020603050405020304" pitchFamily="18" charset="0"/>
              </a:rPr>
              <a:t>bsp</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install</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include</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metal</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20</a:t>
            </a:fld>
            <a:endParaRPr lang="ru-RU" dirty="0"/>
          </a:p>
        </p:txBody>
      </p:sp>
    </p:spTree>
    <p:extLst>
      <p:ext uri="{BB962C8B-B14F-4D97-AF65-F5344CB8AC3E}">
        <p14:creationId xmlns:p14="http://schemas.microsoft.com/office/powerpoint/2010/main" val="112980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gn="l">
              <a:lnSpc>
                <a:spcPct val="150000"/>
              </a:lnSpc>
              <a:spcAft>
                <a:spcPts val="800"/>
              </a:spcAft>
            </a:pPr>
            <a:r>
              <a:rPr lang="ru-RU" sz="1800" b="0" i="0" kern="1200" dirty="0">
                <a:solidFill>
                  <a:schemeClr val="dk1"/>
                </a:solidFill>
                <a:latin typeface="Nunito Sans" pitchFamily="2" charset="77"/>
                <a:ea typeface="+mn-ea"/>
                <a:cs typeface="+mn-cs"/>
              </a:rPr>
              <a:t>К концу этой главы Вы будете способны:</a:t>
            </a:r>
            <a:endParaRPr lang="en-RU" sz="1800" b="0" i="0" kern="1200" dirty="0">
              <a:solidFill>
                <a:schemeClr val="dk1"/>
              </a:solidFill>
              <a:latin typeface="Nunito Sans" pitchFamily="2" charset="77"/>
              <a:ea typeface="+mn-ea"/>
              <a:cs typeface="+mn-cs"/>
            </a:endParaRPr>
          </a:p>
          <a:p>
            <a:pPr marL="342900" lvl="0" indent="-342900">
              <a:lnSpc>
                <a:spcPct val="150000"/>
              </a:lnSpc>
              <a:buFont typeface="Symbol" pitchFamily="2" charset="2"/>
              <a:buChar char=""/>
            </a:pPr>
            <a:r>
              <a:rPr lang="ru-RU" sz="1200" b="0" i="0" kern="1200" dirty="0">
                <a:solidFill>
                  <a:schemeClr val="dk1"/>
                </a:solidFill>
                <a:latin typeface="Nunito Sans" pitchFamily="2" charset="77"/>
                <a:ea typeface="+mn-ea"/>
                <a:cs typeface="+mn-cs"/>
              </a:rPr>
              <a:t>Находить любую информацию, которая вам необходима, в технической документации к плате или микроконтроллеру.</a:t>
            </a:r>
            <a:endParaRPr lang="en-RU" sz="1200" b="0" i="0" kern="1200" dirty="0">
              <a:solidFill>
                <a:schemeClr val="dk1"/>
              </a:solidFill>
              <a:latin typeface="Nunito Sans" pitchFamily="2" charset="77"/>
              <a:ea typeface="+mn-ea"/>
              <a:cs typeface="+mn-cs"/>
            </a:endParaRPr>
          </a:p>
          <a:p>
            <a:pPr marL="342900" lvl="0" indent="-342900">
              <a:lnSpc>
                <a:spcPct val="150000"/>
              </a:lnSpc>
              <a:buFont typeface="Symbol" pitchFamily="2" charset="2"/>
              <a:buChar char=""/>
            </a:pPr>
            <a:r>
              <a:rPr lang="ru-RU" sz="1200" b="0" i="0" kern="1200" dirty="0">
                <a:solidFill>
                  <a:schemeClr val="dk1"/>
                </a:solidFill>
                <a:latin typeface="Nunito Sans" pitchFamily="2" charset="77"/>
                <a:ea typeface="+mn-ea"/>
                <a:cs typeface="+mn-cs"/>
              </a:rPr>
              <a:t>Описывать разницу между микроконтроллерами и </a:t>
            </a:r>
            <a:r>
              <a:rPr lang="en-GB" sz="1200" b="0" i="0" kern="1200" dirty="0">
                <a:solidFill>
                  <a:schemeClr val="dk1"/>
                </a:solidFill>
                <a:latin typeface="Nunito Sans" pitchFamily="2" charset="77"/>
                <a:ea typeface="+mn-ea"/>
                <a:cs typeface="+mn-cs"/>
              </a:rPr>
              <a:t>SoC</a:t>
            </a:r>
            <a:r>
              <a:rPr lang="ru-RU" sz="1200" b="0" i="0" kern="1200" dirty="0">
                <a:solidFill>
                  <a:schemeClr val="dk1"/>
                </a:solidFill>
                <a:latin typeface="Nunito Sans" pitchFamily="2" charset="77"/>
                <a:ea typeface="+mn-ea"/>
                <a:cs typeface="+mn-cs"/>
              </a:rPr>
              <a:t>.</a:t>
            </a:r>
            <a:endParaRPr lang="en-RU" sz="1200" b="0" i="0" kern="1200" dirty="0">
              <a:solidFill>
                <a:schemeClr val="dk1"/>
              </a:solidFill>
              <a:latin typeface="Nunito Sans" pitchFamily="2" charset="77"/>
              <a:ea typeface="+mn-ea"/>
              <a:cs typeface="+mn-cs"/>
            </a:endParaRPr>
          </a:p>
          <a:p>
            <a:pPr marL="342900" lvl="0" indent="-342900">
              <a:lnSpc>
                <a:spcPct val="150000"/>
              </a:lnSpc>
              <a:buFont typeface="Symbol" pitchFamily="2" charset="2"/>
              <a:buChar char=""/>
            </a:pPr>
            <a:r>
              <a:rPr lang="ru-RU" sz="1200" b="0" i="0" kern="1200" dirty="0">
                <a:solidFill>
                  <a:schemeClr val="dk1"/>
                </a:solidFill>
                <a:latin typeface="Nunito Sans" pitchFamily="2" charset="77"/>
                <a:ea typeface="+mn-ea"/>
                <a:cs typeface="+mn-cs"/>
              </a:rPr>
              <a:t>Иметь представление о ключевых функциях и модулях микроконтроллера </a:t>
            </a:r>
            <a:r>
              <a:rPr lang="en-US" sz="1200" b="0" i="0" kern="1200" dirty="0">
                <a:solidFill>
                  <a:schemeClr val="dk1"/>
                </a:solidFill>
                <a:latin typeface="Nunito Sans" pitchFamily="2" charset="77"/>
                <a:ea typeface="+mn-ea"/>
                <a:cs typeface="+mn-cs"/>
              </a:rPr>
              <a:t>FE</a:t>
            </a:r>
            <a:r>
              <a:rPr lang="ru-RU" sz="1200" b="0" i="0" kern="1200" dirty="0">
                <a:solidFill>
                  <a:schemeClr val="dk1"/>
                </a:solidFill>
                <a:latin typeface="Nunito Sans" pitchFamily="2" charset="77"/>
                <a:ea typeface="+mn-ea"/>
                <a:cs typeface="+mn-cs"/>
              </a:rPr>
              <a:t>310.</a:t>
            </a:r>
            <a:endParaRPr lang="en-RU" sz="1200" b="0" i="0" kern="1200" dirty="0">
              <a:solidFill>
                <a:schemeClr val="dk1"/>
              </a:solidFill>
              <a:latin typeface="Nunito Sans" pitchFamily="2" charset="77"/>
              <a:ea typeface="+mn-ea"/>
              <a:cs typeface="+mn-cs"/>
            </a:endParaRPr>
          </a:p>
          <a:p>
            <a:pPr marL="342900" lvl="0" indent="-342900">
              <a:lnSpc>
                <a:spcPct val="150000"/>
              </a:lnSpc>
              <a:buFont typeface="Symbol" pitchFamily="2" charset="2"/>
              <a:buChar char=""/>
            </a:pPr>
            <a:r>
              <a:rPr lang="ru-RU" sz="1200" b="0" i="0" kern="1200" dirty="0">
                <a:solidFill>
                  <a:schemeClr val="dk1"/>
                </a:solidFill>
                <a:latin typeface="Nunito Sans" pitchFamily="2" charset="77"/>
                <a:ea typeface="+mn-ea"/>
                <a:cs typeface="+mn-cs"/>
              </a:rPr>
              <a:t>Описывать возможности </a:t>
            </a:r>
            <a:r>
              <a:rPr lang="en-US" sz="1200" b="0" i="0" kern="1200" dirty="0">
                <a:solidFill>
                  <a:schemeClr val="dk1"/>
                </a:solidFill>
                <a:latin typeface="Nunito Sans" pitchFamily="2" charset="77"/>
                <a:ea typeface="+mn-ea"/>
                <a:cs typeface="+mn-cs"/>
              </a:rPr>
              <a:t>RV32IMAC ISA.</a:t>
            </a:r>
            <a:endParaRPr lang="en-RU" sz="1200" b="0" i="0" kern="1200" dirty="0">
              <a:solidFill>
                <a:schemeClr val="dk1"/>
              </a:solidFill>
              <a:latin typeface="Nunito Sans" pitchFamily="2" charset="77"/>
              <a:ea typeface="+mn-ea"/>
              <a:cs typeface="+mn-cs"/>
            </a:endParaRPr>
          </a:p>
          <a:p>
            <a:pPr marL="342900" lvl="0" indent="-342900">
              <a:lnSpc>
                <a:spcPct val="150000"/>
              </a:lnSpc>
              <a:spcAft>
                <a:spcPts val="800"/>
              </a:spcAft>
              <a:buFont typeface="Symbol" pitchFamily="2" charset="2"/>
              <a:buChar char=""/>
            </a:pPr>
            <a:r>
              <a:rPr lang="ru-RU" sz="1200" b="0" i="0" kern="1200" dirty="0">
                <a:solidFill>
                  <a:schemeClr val="dk1"/>
                </a:solidFill>
                <a:latin typeface="Nunito Sans" pitchFamily="2" charset="77"/>
                <a:ea typeface="+mn-ea"/>
                <a:cs typeface="+mn-cs"/>
              </a:rPr>
              <a:t>Работать с библиотекой </a:t>
            </a:r>
            <a:r>
              <a:rPr lang="en-US" sz="1200" b="0" i="0" kern="1200" dirty="0">
                <a:solidFill>
                  <a:schemeClr val="dk1"/>
                </a:solidFill>
                <a:latin typeface="Nunito Sans" pitchFamily="2" charset="77"/>
                <a:ea typeface="+mn-ea"/>
                <a:cs typeface="+mn-cs"/>
              </a:rPr>
              <a:t>Freedom Metal </a:t>
            </a:r>
            <a:r>
              <a:rPr lang="ru-RU" sz="1200" b="0" i="0" kern="1200" dirty="0">
                <a:solidFill>
                  <a:schemeClr val="dk1"/>
                </a:solidFill>
                <a:latin typeface="Nunito Sans" pitchFamily="2" charset="77"/>
                <a:ea typeface="+mn-ea"/>
                <a:cs typeface="+mn-cs"/>
              </a:rPr>
              <a:t>в</a:t>
            </a:r>
            <a:r>
              <a:rPr lang="en-US" sz="1200" b="0" i="0" kern="1200" dirty="0">
                <a:solidFill>
                  <a:schemeClr val="dk1"/>
                </a:solidFill>
                <a:latin typeface="Nunito Sans" pitchFamily="2" charset="77"/>
                <a:ea typeface="+mn-ea"/>
                <a:cs typeface="+mn-cs"/>
              </a:rPr>
              <a:t> Freedom Studio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3</a:t>
            </a:fld>
            <a:endParaRPr lang="ru-RU" dirty="0"/>
          </a:p>
        </p:txBody>
      </p:sp>
    </p:spTree>
    <p:extLst>
      <p:ext uri="{BB962C8B-B14F-4D97-AF65-F5344CB8AC3E}">
        <p14:creationId xmlns:p14="http://schemas.microsoft.com/office/powerpoint/2010/main" val="118959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21</a:t>
            </a:fld>
            <a:endParaRPr lang="ru-RU" dirty="0"/>
          </a:p>
        </p:txBody>
      </p:sp>
    </p:spTree>
    <p:extLst>
      <p:ext uri="{BB962C8B-B14F-4D97-AF65-F5344CB8AC3E}">
        <p14:creationId xmlns:p14="http://schemas.microsoft.com/office/powerpoint/2010/main" val="362366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22</a:t>
            </a:fld>
            <a:endParaRPr lang="ru-RU" dirty="0"/>
          </a:p>
        </p:txBody>
      </p:sp>
    </p:spTree>
    <p:extLst>
      <p:ext uri="{BB962C8B-B14F-4D97-AF65-F5344CB8AC3E}">
        <p14:creationId xmlns:p14="http://schemas.microsoft.com/office/powerpoint/2010/main" val="673428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23</a:t>
            </a:fld>
            <a:endParaRPr lang="ru-RU" dirty="0"/>
          </a:p>
        </p:txBody>
      </p:sp>
    </p:spTree>
    <p:extLst>
      <p:ext uri="{BB962C8B-B14F-4D97-AF65-F5344CB8AC3E}">
        <p14:creationId xmlns:p14="http://schemas.microsoft.com/office/powerpoint/2010/main" val="3246578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24</a:t>
            </a:fld>
            <a:endParaRPr lang="ru-RU" dirty="0"/>
          </a:p>
        </p:txBody>
      </p:sp>
    </p:spTree>
    <p:extLst>
      <p:ext uri="{BB962C8B-B14F-4D97-AF65-F5344CB8AC3E}">
        <p14:creationId xmlns:p14="http://schemas.microsoft.com/office/powerpoint/2010/main" val="219210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остальной части курса Вы будете ознакомлены с определенными разделами следующих документов. Просьба загрузить их и сделать доступными для ознакомления: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Руководство по эксплуатации микроконтроллера </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310 </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-002</a:t>
            </a:r>
            <a:br>
              <a:rPr lang="ru-RU" sz="1800" b="1" i="1" dirty="0">
                <a:solidFill>
                  <a:srgbClr val="00688D"/>
                </a:solidFill>
                <a:effectLst/>
                <a:latin typeface="inherit"/>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 этому документу мы будем обращаться больше всего. Он содержит в себе все подробности о внутренней работе микросхемы микроконтроллера.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Спецификация микроконтроллера </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310 </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-002</a:t>
            </a:r>
            <a:b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классическая спецификация чипа. Она содержит информацию об корпусе, выводах микросхемы и электронные характеристики. Временами мы будем ссылаться на нее.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Принципиальная схема </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V Thing Plus </a:t>
            </a:r>
            <a:br>
              <a:rPr lang="ru-RU" sz="1800" b="1" i="1" u="none" strike="noStrike" dirty="0">
                <a:solidFill>
                  <a:srgbClr val="00688D"/>
                </a:solidFill>
                <a:effectLst/>
                <a:latin typeface="inherit"/>
                <a:ea typeface="Calibri" panose="020F0502020204030204" pitchFamily="34" charset="0"/>
                <a:cs typeface="Times New Roman" panose="02020603050405020304" pitchFamily="18" charset="0"/>
                <a:hlinkClick r:id="rId3"/>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Она будет полезна нам, когда нам будет необходимо решить, какие контакты мы будем использовать в конкретном случае, так как мы будем способны узнать какие контакты в микросхеме подключены к каким контактным площадкам или </a:t>
            </a:r>
            <a:r>
              <a:rPr lang="ru-RU"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разъемам</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Возможно, вам захочется быстро просмотреть эти документы, но не тратьте на них слишком много времени. На протяжении всего курса вы будете получать ссылки на соответствующие разделы. И не волнуйтесь, если у вас не очень хороший опыт работы с оборудованием. Мы будем действовать медленно. Если вы почувствуете, что что-то нуждается в уточнении, пожалуйста, свяжитесь с нами на форуме курса.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Наконец, корпорации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SparkFun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Electronics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любезно разрешили нам использовать их иллюстрации в дальнейшем материале. Иллюстрации взяты из упомянутых 3 документов и из руководств компании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SparkFun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4</a:t>
            </a:fld>
            <a:endParaRPr lang="ru-RU" dirty="0"/>
          </a:p>
        </p:txBody>
      </p:sp>
    </p:spTree>
    <p:extLst>
      <p:ext uri="{BB962C8B-B14F-4D97-AF65-F5344CB8AC3E}">
        <p14:creationId xmlns:p14="http://schemas.microsoft.com/office/powerpoint/2010/main" val="419676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dirty="0">
                <a:effectLst/>
                <a:latin typeface="Times New Roman" panose="02020603050405020304" pitchFamily="18" charset="0"/>
                <a:ea typeface="Calibri" panose="020F0502020204030204" pitchFamily="34" charset="0"/>
              </a:rPr>
              <a:t>Начнем с рассказа о плате </a:t>
            </a:r>
            <a:r>
              <a:rPr lang="en-US" sz="1800" dirty="0">
                <a:effectLst/>
                <a:latin typeface="Times New Roman" panose="02020603050405020304" pitchFamily="18" charset="0"/>
                <a:ea typeface="Calibri" panose="020F0502020204030204" pitchFamily="34" charset="0"/>
              </a:rPr>
              <a:t>Red</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V Thing Plus</a:t>
            </a:r>
            <a:r>
              <a:rPr lang="ru-RU" sz="1800" dirty="0">
                <a:effectLst/>
                <a:latin typeface="Times New Roman" panose="02020603050405020304" pitchFamily="18" charset="0"/>
                <a:ea typeface="Calibri" panose="020F0502020204030204" pitchFamily="34" charset="0"/>
              </a:rPr>
              <a:t>. Для начала взглянем на принципиальную схему</a:t>
            </a:r>
            <a:r>
              <a:rPr lang="en-RU" dirty="0">
                <a:effectLst/>
              </a:rPr>
              <a:t> – </a:t>
            </a:r>
            <a:r>
              <a:rPr lang="ru-RU" i="1" dirty="0">
                <a:effectLst/>
              </a:rPr>
              <a:t>рисунок на слайде</a:t>
            </a:r>
          </a:p>
          <a:p>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Обратите внимание на чип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310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это на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самом деле так называемая системой на кристалле,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СнК</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или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System-on-Chip</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200" b="0" i="0" dirty="0">
                <a:latin typeface="Nunito Sans" pitchFamily="2" charset="77"/>
              </a:rPr>
              <a:t>Система на кристалле (</a:t>
            </a:r>
            <a:r>
              <a:rPr lang="en-US" sz="1200" b="0" i="0" dirty="0">
                <a:latin typeface="Nunito Sans" pitchFamily="2" charset="77"/>
              </a:rPr>
              <a:t>System-on-Chip, SoC)</a:t>
            </a:r>
            <a:r>
              <a:rPr lang="ru-RU" sz="1200" b="0" i="0" dirty="0">
                <a:latin typeface="Nunito Sans" pitchFamily="2" charset="77"/>
              </a:rPr>
              <a:t> - тип интегральных схем, которые различаются по сложности, но во всех них есть некоторая система внутри чипа. </a:t>
            </a:r>
            <a:br>
              <a:rPr lang="ru-RU" sz="1200" b="0" i="0" dirty="0">
                <a:latin typeface="Nunito Sans" pitchFamily="2" charset="77"/>
              </a:rPr>
            </a:br>
            <a:r>
              <a:rPr lang="ru-RU" sz="1200" b="0" i="0" dirty="0">
                <a:latin typeface="Nunito Sans" pitchFamily="2" charset="77"/>
              </a:rPr>
              <a:t>Такие системы могут представлять собой широкий диапазон: от 8-битного ЦП с набором операционных модулей, соединенных простой шиной, до высокопроизводительных ядер с кэшем, оперативной памятью, и даже с графическим ускорителем.</a:t>
            </a:r>
            <a:endParaRPr lang="en-US" sz="1200" b="0" i="0" dirty="0">
              <a:effectLst/>
              <a:latin typeface="Nunito Sans" pitchFamily="2" charset="77"/>
              <a:ea typeface="+mn-ea"/>
              <a:cs typeface="+mn-cs"/>
            </a:endParaRPr>
          </a:p>
          <a:p>
            <a:endParaRPr lang="en-US" sz="1200" b="0" i="0" dirty="0">
              <a:effectLst/>
              <a:latin typeface="Nunito Sans" pitchFamily="2" charset="77"/>
              <a:ea typeface="+mn-ea"/>
              <a:cs typeface="+mn-cs"/>
            </a:endParaRPr>
          </a:p>
          <a:p>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Первый упомянутый тип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СнК</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(с бюджетными процессорами), часто называемые микроконтроллерами(</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MCUs</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Обычно они имеют скромный центральный процессор с внутренней шиной для реализации схемы с отображением в память для доступа к ряду оперативных модулей ввода-вывода, таких как ввод/вывод общего назначения (GPIO), аналого-цифровые преобразователи (АЦП), цифроаналоговые преобразователи (ЦАП), таймеры (для ШИМ), последовательный порты (USART, I2C, SPI, USB), если упоминать лишь некоторые из них. </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Схема отображения памяти для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означает, что модули ввода-вывода (АЦП,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и т.д.) имеют регистры состояния и управления, которые имеют адрес памяти в адресном пространстве микроконтроллера. Технически, они подключены к архитектуре внутренней шины. Взаимодействие с устройствами ввода-вывода осуществляется через их регистры состояния и управления, которые действуют как почтовые ящики для обмена сообщениями между центральным процессором и устройствами ввода-вывода. Например, чтобы начать аналого-цифровое преобразование, вы можете записать логическую единицу в определенный бит в регистр состояния и управления АЦП, который имеет свой собственный адрес памяти. Аналогично, чтобы считать последний байт, который был получен последовательным портом, нужно считать регистр входных данных для этого последовательного порта, который также имеет фиксированный адрес памяти. Обычно в этой архитектуре шины также имеется несколько устройств памяти: флэш-память для хранения программ и констант и память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SRAM</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для переменных.</a:t>
            </a:r>
            <a:endParaRPr lang="en-RU"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5</a:t>
            </a:fld>
            <a:endParaRPr lang="ru-RU" dirty="0"/>
          </a:p>
        </p:txBody>
      </p:sp>
    </p:spTree>
    <p:extLst>
      <p:ext uri="{BB962C8B-B14F-4D97-AF65-F5344CB8AC3E}">
        <p14:creationId xmlns:p14="http://schemas.microsoft.com/office/powerpoint/2010/main" val="257241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0215" algn="l" defTabSz="914400" rtl="0" eaLnBrk="1" fontAlgn="auto" latinLnBrk="0" hangingPunct="1">
              <a:lnSpc>
                <a:spcPct val="150000"/>
              </a:lnSpc>
              <a:spcBef>
                <a:spcPts val="0"/>
              </a:spcBef>
              <a:spcAft>
                <a:spcPts val="800"/>
              </a:spcAft>
              <a:buClrTx/>
              <a:buSzTx/>
              <a:buFontTx/>
              <a:buNone/>
              <a:tabLst/>
              <a:defRPr/>
            </a:pPr>
            <a:r>
              <a:rPr lang="ru-RU" sz="1800" b="0" i="0" dirty="0">
                <a:latin typeface="Nunito Sans" pitchFamily="2" charset="77"/>
              </a:rPr>
              <a:t>Эта плата пользуется большой популярностью, потому что она построена на базе микроконтроллера </a:t>
            </a:r>
            <a:r>
              <a:rPr lang="en-GB" sz="1800" b="0" i="0" dirty="0">
                <a:latin typeface="Nunito Sans" pitchFamily="2" charset="77"/>
              </a:rPr>
              <a:t>GD32VF103, </a:t>
            </a:r>
            <a:r>
              <a:rPr lang="ru-RU" sz="1800" b="0" i="0" dirty="0">
                <a:latin typeface="Nunito Sans" pitchFamily="2" charset="77"/>
              </a:rPr>
              <a:t>прямого конкурента микроконтроллеру </a:t>
            </a:r>
            <a:r>
              <a:rPr lang="en-GB" sz="1800" b="0" i="0" dirty="0">
                <a:latin typeface="Nunito Sans" pitchFamily="2" charset="77"/>
              </a:rPr>
              <a:t>STM32F103 (</a:t>
            </a:r>
            <a:r>
              <a:rPr lang="ru-RU" sz="1800" b="0" i="0" dirty="0">
                <a:latin typeface="Nunito Sans" pitchFamily="2" charset="77"/>
              </a:rPr>
              <a:t>который оснащен процессором </a:t>
            </a:r>
            <a:r>
              <a:rPr lang="en-GB" sz="1800" b="0" i="0" dirty="0">
                <a:latin typeface="Nunito Sans" pitchFamily="2" charset="77"/>
              </a:rPr>
              <a:t>ARM Cortex M-3). </a:t>
            </a:r>
            <a:r>
              <a:rPr lang="ru-RU" sz="1800" b="0" i="0" dirty="0">
                <a:latin typeface="Nunito Sans" pitchFamily="2" charset="77"/>
              </a:rPr>
              <a:t>Конкуренция, мягко говоря, интересная, поскольку </a:t>
            </a:r>
            <a:r>
              <a:rPr lang="en-GB" sz="1800" b="0" i="0" dirty="0" err="1">
                <a:latin typeface="Nunito Sans" pitchFamily="2" charset="77"/>
              </a:rPr>
              <a:t>GigaDevice</a:t>
            </a:r>
            <a:r>
              <a:rPr lang="en-GB" sz="1800" b="0" i="0" dirty="0">
                <a:latin typeface="Nunito Sans" pitchFamily="2" charset="77"/>
              </a:rPr>
              <a:t> </a:t>
            </a:r>
            <a:r>
              <a:rPr lang="ru-RU" sz="1800" b="0" i="0" dirty="0">
                <a:latin typeface="Nunito Sans" pitchFamily="2" charset="77"/>
              </a:rPr>
              <a:t>решила использовать ту же номенклатуру, что и </a:t>
            </a:r>
            <a:r>
              <a:rPr lang="en-GB" sz="1800" b="0" i="0" dirty="0" err="1">
                <a:latin typeface="Nunito Sans" pitchFamily="2" charset="77"/>
              </a:rPr>
              <a:t>STMicro</a:t>
            </a:r>
            <a:r>
              <a:rPr lang="en-GB" sz="1800" b="0" i="0" dirty="0">
                <a:latin typeface="Nunito Sans" pitchFamily="2" charset="77"/>
              </a:rPr>
              <a:t>, </a:t>
            </a:r>
            <a:r>
              <a:rPr lang="ru-RU" sz="1800" b="0" i="0" dirty="0">
                <a:latin typeface="Nunito Sans" pitchFamily="2" charset="77"/>
              </a:rPr>
              <a:t>что означает, что этот чип имеет те же компоненты, что и </a:t>
            </a:r>
            <a:r>
              <a:rPr lang="en-GB" sz="1800" b="0" i="0" dirty="0" err="1">
                <a:latin typeface="Nunito Sans" pitchFamily="2" charset="77"/>
              </a:rPr>
              <a:t>STMicro</a:t>
            </a:r>
            <a:r>
              <a:rPr lang="en-GB" sz="1800" b="0" i="0" dirty="0">
                <a:latin typeface="Nunito Sans" pitchFamily="2" charset="77"/>
              </a:rPr>
              <a:t>. </a:t>
            </a:r>
            <a:r>
              <a:rPr lang="ru-RU" sz="1800" b="0" i="0" dirty="0">
                <a:latin typeface="Nunito Sans" pitchFamily="2" charset="77"/>
              </a:rPr>
              <a:t>Одно большое отличие заключается в том, что микроконтроллер </a:t>
            </a:r>
            <a:r>
              <a:rPr lang="en-GB" sz="1800" b="0" i="0" dirty="0">
                <a:latin typeface="Nunito Sans" pitchFamily="2" charset="77"/>
              </a:rPr>
              <a:t>GD32VF103 </a:t>
            </a:r>
            <a:r>
              <a:rPr lang="ru-RU" sz="1800" b="0" i="0" dirty="0">
                <a:latin typeface="Nunito Sans" pitchFamily="2" charset="77"/>
              </a:rPr>
              <a:t>от </a:t>
            </a:r>
            <a:r>
              <a:rPr lang="en-GB" sz="1800" b="0" i="0" dirty="0" err="1">
                <a:latin typeface="Nunito Sans" pitchFamily="2" charset="77"/>
              </a:rPr>
              <a:t>GigaDevice</a:t>
            </a:r>
            <a:r>
              <a:rPr lang="en-GB" sz="1800" b="0" i="0" dirty="0">
                <a:latin typeface="Nunito Sans" pitchFamily="2" charset="77"/>
              </a:rPr>
              <a:t> </a:t>
            </a:r>
            <a:r>
              <a:rPr lang="ru-RU" sz="1800" b="0" i="0" dirty="0">
                <a:latin typeface="Nunito Sans" pitchFamily="2" charset="77"/>
              </a:rPr>
              <a:t>использует ядро </a:t>
            </a:r>
            <a:r>
              <a:rPr lang="en-GB" sz="1800" b="0" i="0" dirty="0">
                <a:latin typeface="Nunito Sans" pitchFamily="2" charset="77"/>
              </a:rPr>
              <a:t>RISC-V, </a:t>
            </a:r>
            <a:r>
              <a:rPr lang="ru-RU" sz="1800" b="0" i="0" dirty="0">
                <a:latin typeface="Nunito Sans" pitchFamily="2" charset="77"/>
              </a:rPr>
              <a:t>точнее, </a:t>
            </a:r>
            <a:r>
              <a:rPr lang="en-GB" sz="1800" b="0" i="0" dirty="0">
                <a:latin typeface="Nunito Sans" pitchFamily="2" charset="77"/>
              </a:rPr>
              <a:t>RV32IMAC. </a:t>
            </a:r>
            <a:r>
              <a:rPr lang="ru-RU" sz="1800" b="0" i="0" dirty="0">
                <a:latin typeface="Nunito Sans" pitchFamily="2" charset="77"/>
              </a:rPr>
              <a:t>Это тот же процессор, который мы будем использовать в </a:t>
            </a:r>
            <a:r>
              <a:rPr lang="en-GB" sz="1800" b="0" i="0" dirty="0">
                <a:latin typeface="Nunito Sans" pitchFamily="2" charset="77"/>
              </a:rPr>
              <a:t>Red-V Thing Plus. </a:t>
            </a:r>
            <a:r>
              <a:rPr lang="ru-RU" sz="1800" b="0" i="0" dirty="0">
                <a:latin typeface="Nunito Sans" pitchFamily="2" charset="77"/>
              </a:rPr>
              <a:t>Если у вас есть опыт работы с микроконтроллерами семейства </a:t>
            </a:r>
            <a:r>
              <a:rPr lang="en-GB" sz="1800" b="0" i="0" dirty="0">
                <a:latin typeface="Nunito Sans" pitchFamily="2" charset="77"/>
              </a:rPr>
              <a:t>STM32, </a:t>
            </a:r>
            <a:r>
              <a:rPr lang="ru-RU" sz="1800" b="0" i="0" dirty="0">
                <a:latin typeface="Nunito Sans" pitchFamily="2" charset="77"/>
              </a:rPr>
              <a:t>эта плата может стать плавным переходом от </a:t>
            </a:r>
            <a:r>
              <a:rPr lang="en-GB" sz="1800" b="0" i="0" dirty="0">
                <a:latin typeface="Nunito Sans" pitchFamily="2" charset="77"/>
              </a:rPr>
              <a:t>ARM </a:t>
            </a:r>
            <a:r>
              <a:rPr lang="ru-RU" sz="1800" b="0" i="0" dirty="0">
                <a:latin typeface="Nunito Sans" pitchFamily="2" charset="77"/>
              </a:rPr>
              <a:t>к </a:t>
            </a:r>
            <a:r>
              <a:rPr lang="en-GB" sz="1800" b="0" i="0" dirty="0">
                <a:latin typeface="Nunito Sans" pitchFamily="2" charset="77"/>
              </a:rPr>
              <a:t>RISC-V.</a:t>
            </a: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Существует множество хорошо известных семейств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MCU</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вы можете узнать некоторые из следующих:</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ATmega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Atmel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Их можно узнать по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Arduino UNO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s08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NXP Semiconductors.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Популярны в бытовой технике.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Kinetis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NXP Semiconductors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есть один из них для реализации интерфейса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 J</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 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STMicroelectronics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Оснащены процессорами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Cortex 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MSP430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Texas Instruments.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Платы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LaunchPad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используют именно этот микроконтроллер.</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Все семейства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ARM Cortex 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 создаются всеми вышеперечисленными.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Отдельного упоминания заслуживает семейство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GigaDevice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Этот микроконтроллер представлен на одной из первых микроконтроллерных плат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плате разработки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SeeedStudio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6</a:t>
            </a:fld>
            <a:endParaRPr lang="ru-RU" dirty="0"/>
          </a:p>
        </p:txBody>
      </p:sp>
    </p:spTree>
    <p:extLst>
      <p:ext uri="{BB962C8B-B14F-4D97-AF65-F5344CB8AC3E}">
        <p14:creationId xmlns:p14="http://schemas.microsoft.com/office/powerpoint/2010/main" val="394183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другом конце спектра у нас есть системы высокого класса с кэш-памятью, основной памятью и графическими процессорами, все в одном чипе. Их часто называют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СнК</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среди них тоже есть звезды: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SzPts val="1000"/>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Broadcom BCM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2711, который вы можете найти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Raspberry 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4.</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SzPts val="1000"/>
              <a:buFont typeface="Symbol" pitchFamily="2" charset="2"/>
              <a:buChar char=""/>
              <a:tabLst>
                <a:tab pos="4572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Texas Instruments OMAP</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4430, который является ядром известного гаджета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Google Glass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SzPts val="1000"/>
              <a:buFont typeface="Symbol" pitchFamily="2" charset="2"/>
              <a:buChar char=""/>
              <a:tabLst>
                <a:tab pos="457200" algn="l"/>
              </a:tabLs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SnapDragon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Qualcomm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Очень популярны в устройствах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Android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800"/>
              </a:spcAft>
              <a:buSzPts val="1000"/>
              <a:buFont typeface="Symbol" pitchFamily="2" charset="2"/>
              <a:buChar char=""/>
              <a:tabLst>
                <a:tab pos="457200" algn="l"/>
              </a:tabLs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Exynos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Samsung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Неудивительно, что эти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СнК</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лежат в основе смартфонов и планшетов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Samsung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Цель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СнК</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обеспечить возможность создания пользовательских приложений, работающих под управлением операционной системы (например,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Android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или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Linux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использованием как можно меньшего количества чипов. Очевидно, пространство в мобильном устройстве имеет решающее значение, поэтому удобнее иметь все в одном чипе, чем кучу чипов, разбросанных по печатной плате. “Все” означает то, что вы могли бы найти на материнской плате ПК. Вот почему на платах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СнК</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таких как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Raspberry 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так мало микросхем: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l" defTabSz="914400" rtl="0" eaLnBrk="1" fontAlgn="auto" latinLnBrk="0" hangingPunct="1">
              <a:lnSpc>
                <a:spcPct val="150000"/>
              </a:lnSpc>
              <a:spcBef>
                <a:spcPts val="0"/>
              </a:spcBef>
              <a:spcAft>
                <a:spcPts val="800"/>
              </a:spcAft>
              <a:buClrTx/>
              <a:buSzTx/>
              <a:buFontTx/>
              <a:buNone/>
              <a:tabLst/>
              <a:defRPr/>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7</a:t>
            </a:fld>
            <a:endParaRPr lang="ru-RU" dirty="0"/>
          </a:p>
        </p:txBody>
      </p:sp>
    </p:spTree>
    <p:extLst>
      <p:ext uri="{BB962C8B-B14F-4D97-AF65-F5344CB8AC3E}">
        <p14:creationId xmlns:p14="http://schemas.microsoft.com/office/powerpoint/2010/main" val="159722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используется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СнК</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002. Вот некоторые из его особенностей: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Комплекс ядер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 с частотой до 320 МГц</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Гибкие параметры синхронизации, которые включают внутреннюю ФАПЧ, кольцевой осциллятор со свободным ходом и внешний кристалл с частотой 16 МГц</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Процессор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IMAC</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Программная память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OTP</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объемом 8 Кбайт</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Кэш команд объемом 16 КБ</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16 КБ данных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SRAM</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 независимых ШИМ-контроллера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Интерфейсы</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JTAG, SPI I2C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UART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Флэш-интерфейс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QSPI</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8 КБ ПЗУ с маской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Требуются источники питания напряжением 1,8 В и 3,3 В</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вы можете видеть, это больше похоже на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MCU</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чем на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СнК</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как описано выше. Однако в этом чипе реализован ряд улучшений производительности, что ставит его на более высокий уровень в категории микроконтроллеров. Эти усовершенствования включают кэш команд, конвейер выполнения, предсказатель ветвлений, интерфейс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внешней флэш-памяти и тесно интегрированную память данных.</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Эти улучшения не получили широкого распространения в популярных микроконтроллерах, и в этом курсе мы, безусловно, используя этот мощный чип в качестве традиционного микроконтроллера, не раскроем его потенциал полностью.</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Чип имеет относительно небольшое количество контактов, и он доступен только в корпусе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QFN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48:</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8</a:t>
            </a:fld>
            <a:endParaRPr lang="ru-RU" dirty="0"/>
          </a:p>
        </p:txBody>
      </p:sp>
    </p:spTree>
    <p:extLst>
      <p:ext uri="{BB962C8B-B14F-4D97-AF65-F5344CB8AC3E}">
        <p14:creationId xmlns:p14="http://schemas.microsoft.com/office/powerpoint/2010/main" val="1146685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Пунктирный прямоугольник слева обозначает ядро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 которое представляет собой усовершенствованный дизайн процессора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Наиболее важной частью ядра является центральный процессор, который представляет собой процессор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Подробнее об этом вы узнаете позже.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Верхняя правая группа блоков - это комплекс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расшифровывается как ввод-вывод общего назначения и относится к цифровым выводам ввода-вывода в микросхеме, которые доступны пользователю. Один из этих блоков называется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поскольку он относится к возможностям цифрового ввода/вывода этих выводов. Однако эти контакты могут быть перенаправлены для управления отдельными операционными модулями, доступными программисту в режиме отображения памяти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называет это “Аппаратно-управляемые функции ввода-вывода”).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Наконец, в правом нижнем углу пунктирным прямоугольником обозначены модули в домене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Always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который включает счетчик реального времени, сторожевой таймер, резервные регистры, низкочастотную синхронизацию, а также схемы сброса и управления питанием. Как вы можете понять, домен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Always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включает в себя модули, которые должны быть способны реагировать всегда, даже когда чип находится в спящем режиме.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Чтобы узнать больше о блоках в этой схеме, не стесняйтесь обращаться к руководству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301-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002.</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9</a:t>
            </a:fld>
            <a:endParaRPr lang="ru-RU" dirty="0"/>
          </a:p>
        </p:txBody>
      </p:sp>
    </p:spTree>
    <p:extLst>
      <p:ext uri="{BB962C8B-B14F-4D97-AF65-F5344CB8AC3E}">
        <p14:creationId xmlns:p14="http://schemas.microsoft.com/office/powerpoint/2010/main" val="833859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Следующие модули являются блоками, содержащимися в комплексе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GPIO</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который позволяет вам устанавливать рабочие параметры выводов ввода-вывода, например, устанавливать вывод в качестве входа или выхода, разрешать прерывания для определенных выводов, включать внутренние подтягивающие резисторы для входных выводов или обеспечивать высокую мощность возбуждения по току для выходных выводов.</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UART</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0 и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UART</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традиционные асинхронные последовательные порты.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UART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расшифровывается как универсальный асинхронный приемник-передатчик, и это классический интерфейс последовательной связи, доступный в устаревших компьютерах. Вы можете подключиться к последовательному порту вашего компьютера через интерфейс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-порта с помощью приложения-эмулятора терминала, такого как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PuTTY</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или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Tera Term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PWM</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 0,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PWM</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1, и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PWM</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ШИМ расшифровывается как широтно-импульсная модуляция, популярный метод управления мощностью электрической нагрузки путем изменения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рабочего цикла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сигнала, который управляет этой нагрузкой. В микроконтроллерах, ШИМ - это классическое применение модулей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таймера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которые имеют приложения, связанные со временем ввода и вывода, такие как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захват входных данных</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сравнение выходных данных</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Многие модули таймера в микроконтроллерах имеют специальную функцию ШИМ-генератора, которая позволяет программисту легко генерировать периодические цифровые сигналы.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пропустил функции захвата входных данных и сравнения выходных данных и сразу перешел к реализации ШИМ-генератора. Это имеет смысл: ШИМ на сегодняшний день является наиболее широко используемым приложением модулей таймера. Это то, что позволяет вам так легко изменять яркость экрана вашего смартфона.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and SPI</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диаграмме неправильно указаны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 но это должны были быть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2.) Это два контроллера последовательного периферийного интерфейса, доступных пользователю.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это простейший последовательный коммуникационный интерфейс, который состоит из сдвигового регистра для передачи и сдвигового регистра для приема. Устройство на другом конце имеет два соответствующих регистра сдвига. Микроконтроллер обычно является ведущим в этой сети, поэтому он выводит тактовый сигнал для переключения и несколько линий выбора, чтобы выбрать, к какому ведомому устройству обращаться. Таким образом, в дополнение к линии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GND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использует 3 сигнальные линии: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MISO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(Вход ведомого),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MOSI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(Выход ведомого) и линию синхронизации, которая управляется ведущим устройством. Ведущий также управляет подчиненными линиями выбора.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интерфейс между интегральными схемами, также известный как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или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более удобный интерфейс, похожий на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но он использует только 2 линии для всех устройств, подключенных по шине. Эти 2 линии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SDA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(линия передачи данных)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SCL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(линия синхронизации). Любое устройство может управлять этими двумя линиями, и каждое устройство имеет адрес в шине, поэтому микроконтроллер может взаимодействовать со многими внешними устройствами на одной шине. Это интерфейс, используемый системой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Qwiic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Connect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QSPI</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контроллер внешней флэш-памяти. Эта память предназначена для хранения ваших программ в тех случаях, когда внутренней энергонезависимой памяти недостаточно.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SparkFun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решил использовать внешнюю флэш-память, чтобы вы могли создавать большие программы с помощью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Поскольку внешняя флэш-память используется как часть операции выборки ядром процессора для выполнения команд, программист не имеет никакого контроля над этим модулем, кроме выбора, использовать его или нет. Это делается с помощью контактов выбора режима в микросхеме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MSEL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10</a:t>
            </a:fld>
            <a:endParaRPr lang="ru-RU" dirty="0"/>
          </a:p>
        </p:txBody>
      </p:sp>
    </p:spTree>
    <p:extLst>
      <p:ext uri="{BB962C8B-B14F-4D97-AF65-F5344CB8AC3E}">
        <p14:creationId xmlns:p14="http://schemas.microsoft.com/office/powerpoint/2010/main" val="2121866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Белый фон с лого">
    <p:spTree>
      <p:nvGrpSpPr>
        <p:cNvPr id="1" name=""/>
        <p:cNvGrpSpPr/>
        <p:nvPr/>
      </p:nvGrpSpPr>
      <p:grpSpPr>
        <a:xfrm>
          <a:off x="0" y="0"/>
          <a:ext cx="0" cy="0"/>
          <a:chOff x="0" y="0"/>
          <a:chExt cx="0" cy="0"/>
        </a:xfrm>
      </p:grpSpPr>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70850"/>
            <a:ext cx="9352702" cy="170816"/>
          </a:xfrm>
          <a:prstGeom prst="rect">
            <a:avLst/>
          </a:prstGeom>
        </p:spPr>
        <p:txBody>
          <a:bodyPr lIns="0" tIns="0" rIns="0" b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3" name="Graphic 16">
            <a:extLst>
              <a:ext uri="{FF2B5EF4-FFF2-40B4-BE49-F238E27FC236}">
                <a16:creationId xmlns:a16="http://schemas.microsoft.com/office/drawing/2014/main" id="{F477F3E7-D7B3-467D-9410-6474D8173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7" name="Текст 78">
            <a:extLst>
              <a:ext uri="{FF2B5EF4-FFF2-40B4-BE49-F238E27FC236}">
                <a16:creationId xmlns:a16="http://schemas.microsoft.com/office/drawing/2014/main" id="{7C1EF884-517F-44CB-ABA5-15A665A81A2C}"/>
              </a:ext>
            </a:extLst>
          </p:cNvPr>
          <p:cNvSpPr>
            <a:spLocks noGrp="1"/>
          </p:cNvSpPr>
          <p:nvPr>
            <p:ph type="body" sz="quarter" idx="10"/>
          </p:nvPr>
        </p:nvSpPr>
        <p:spPr>
          <a:xfrm>
            <a:off x="570766" y="747540"/>
            <a:ext cx="9388789" cy="323775"/>
          </a:xfrm>
          <a:prstGeom prst="rect">
            <a:avLst/>
          </a:prstGeom>
        </p:spPr>
        <p:txBody>
          <a:bodyPr lIns="0" tIns="0" rIns="0" bIns="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 name="Номер слайда 5">
            <a:extLst>
              <a:ext uri="{FF2B5EF4-FFF2-40B4-BE49-F238E27FC236}">
                <a16:creationId xmlns:a16="http://schemas.microsoft.com/office/drawing/2014/main" id="{0DCDECC3-7067-4AE1-88EA-CCB8663740B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099348759"/>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аблица">
    <p:spTree>
      <p:nvGrpSpPr>
        <p:cNvPr id="1" name=""/>
        <p:cNvGrpSpPr/>
        <p:nvPr/>
      </p:nvGrpSpPr>
      <p:grpSpPr>
        <a:xfrm>
          <a:off x="0" y="0"/>
          <a:ext cx="0" cy="0"/>
          <a:chOff x="0" y="0"/>
          <a:chExt cx="0" cy="0"/>
        </a:xfrm>
      </p:grpSpPr>
      <p:sp>
        <p:nvSpPr>
          <p:cNvPr id="4" name="Таблица 3">
            <a:extLst>
              <a:ext uri="{FF2B5EF4-FFF2-40B4-BE49-F238E27FC236}">
                <a16:creationId xmlns:a16="http://schemas.microsoft.com/office/drawing/2014/main" id="{A2221231-31F9-4A95-8086-559E8E51187B}"/>
              </a:ext>
            </a:extLst>
          </p:cNvPr>
          <p:cNvSpPr>
            <a:spLocks noGrp="1"/>
          </p:cNvSpPr>
          <p:nvPr>
            <p:ph type="tbl" sz="quarter" idx="17"/>
          </p:nvPr>
        </p:nvSpPr>
        <p:spPr>
          <a:xfrm>
            <a:off x="625314" y="1874862"/>
            <a:ext cx="6106243"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8" name="Текст 78">
            <a:extLst>
              <a:ext uri="{FF2B5EF4-FFF2-40B4-BE49-F238E27FC236}">
                <a16:creationId xmlns:a16="http://schemas.microsoft.com/office/drawing/2014/main" id="{846E4EEE-7AAF-4C68-BE2C-6471548C122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BE84E0EF-932F-4BB0-B9AB-A2AE8A66E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6C064412-4952-496F-AC35-727C4187FCE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аблица 3">
            <a:extLst>
              <a:ext uri="{FF2B5EF4-FFF2-40B4-BE49-F238E27FC236}">
                <a16:creationId xmlns:a16="http://schemas.microsoft.com/office/drawing/2014/main" id="{0E0AE8F7-7BBE-4A2F-9766-84025902E858}"/>
              </a:ext>
            </a:extLst>
          </p:cNvPr>
          <p:cNvSpPr>
            <a:spLocks noGrp="1"/>
          </p:cNvSpPr>
          <p:nvPr>
            <p:ph type="tbl" sz="quarter" idx="18"/>
          </p:nvPr>
        </p:nvSpPr>
        <p:spPr>
          <a:xfrm>
            <a:off x="7421364" y="1814755"/>
            <a:ext cx="4145324"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2" name="Номер слайда 5">
            <a:extLst>
              <a:ext uri="{FF2B5EF4-FFF2-40B4-BE49-F238E27FC236}">
                <a16:creationId xmlns:a16="http://schemas.microsoft.com/office/drawing/2014/main" id="{97CCE25F-93B5-4DA1-9D58-BF229EB97CD9}"/>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416057583"/>
      </p:ext>
    </p:extLst>
  </p:cSld>
  <p:clrMapOvr>
    <a:masterClrMapping/>
  </p:clrMapOvr>
  <p:extLst>
    <p:ext uri="{DCECCB84-F9BA-43D5-87BE-67443E8EF086}">
      <p15:sldGuideLst xmlns:p15="http://schemas.microsoft.com/office/powerpoint/2012/main">
        <p15:guide id="1" pos="439">
          <p15:clr>
            <a:srgbClr val="FBAE40"/>
          </p15:clr>
        </p15:guide>
        <p15:guide id="4" orient="horz" pos="397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Две колонки буллитов">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625312" y="2515704"/>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3" y="1963479"/>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Текст 4">
            <a:extLst>
              <a:ext uri="{FF2B5EF4-FFF2-40B4-BE49-F238E27FC236}">
                <a16:creationId xmlns:a16="http://schemas.microsoft.com/office/drawing/2014/main" id="{13C6E779-3566-4385-A23D-F806E44BDE83}"/>
              </a:ext>
            </a:extLst>
          </p:cNvPr>
          <p:cNvSpPr>
            <a:spLocks noGrp="1"/>
          </p:cNvSpPr>
          <p:nvPr>
            <p:ph type="body" sz="quarter" idx="20"/>
          </p:nvPr>
        </p:nvSpPr>
        <p:spPr>
          <a:xfrm>
            <a:off x="6095999" y="2514715"/>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5F731786-32F6-4292-A67E-FDC8CF586ED6}"/>
              </a:ext>
            </a:extLst>
          </p:cNvPr>
          <p:cNvSpPr>
            <a:spLocks noGrp="1"/>
          </p:cNvSpPr>
          <p:nvPr>
            <p:ph type="body" sz="quarter" idx="21"/>
          </p:nvPr>
        </p:nvSpPr>
        <p:spPr>
          <a:xfrm>
            <a:off x="6096000" y="1962490"/>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Текст 78">
            <a:extLst>
              <a:ext uri="{FF2B5EF4-FFF2-40B4-BE49-F238E27FC236}">
                <a16:creationId xmlns:a16="http://schemas.microsoft.com/office/drawing/2014/main" id="{DCBBEF49-1B60-4A48-A6A6-8B83E5004FA4}"/>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2D5BC477-B3A7-4CF0-8EA1-B63E8A482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4" name="Текст 78">
            <a:extLst>
              <a:ext uri="{FF2B5EF4-FFF2-40B4-BE49-F238E27FC236}">
                <a16:creationId xmlns:a16="http://schemas.microsoft.com/office/drawing/2014/main" id="{FAFE1402-EF00-4120-A930-D3B03F0A0B6E}"/>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78C93C87-2444-4282-9A1F-512C846E85A4}"/>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79537260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аймлайн малый">
    <p:spTree>
      <p:nvGrpSpPr>
        <p:cNvPr id="1" name=""/>
        <p:cNvGrpSpPr/>
        <p:nvPr/>
      </p:nvGrpSpPr>
      <p:grpSpPr>
        <a:xfrm>
          <a:off x="0" y="0"/>
          <a:ext cx="0" cy="0"/>
          <a:chOff x="0" y="0"/>
          <a:chExt cx="0" cy="0"/>
        </a:xfrm>
      </p:grpSpPr>
      <p:sp>
        <p:nvSpPr>
          <p:cNvPr id="54" name="Текст 4">
            <a:extLst>
              <a:ext uri="{FF2B5EF4-FFF2-40B4-BE49-F238E27FC236}">
                <a16:creationId xmlns:a16="http://schemas.microsoft.com/office/drawing/2014/main" id="{92F71ABB-F095-485D-BE47-D1E4B974AFBA}"/>
              </a:ext>
            </a:extLst>
          </p:cNvPr>
          <p:cNvSpPr>
            <a:spLocks noGrp="1"/>
          </p:cNvSpPr>
          <p:nvPr>
            <p:ph type="body" sz="quarter" idx="15"/>
          </p:nvPr>
        </p:nvSpPr>
        <p:spPr>
          <a:xfrm>
            <a:off x="636884" y="2608446"/>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1BB1F3CC-5A2C-4CE4-912A-C90E2D5D6B06}"/>
              </a:ext>
            </a:extLst>
          </p:cNvPr>
          <p:cNvSpPr>
            <a:spLocks noGrp="1"/>
          </p:cNvSpPr>
          <p:nvPr>
            <p:ph type="body" sz="quarter" idx="20"/>
          </p:nvPr>
        </p:nvSpPr>
        <p:spPr>
          <a:xfrm>
            <a:off x="2760244" y="2617346"/>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4">
            <a:extLst>
              <a:ext uri="{FF2B5EF4-FFF2-40B4-BE49-F238E27FC236}">
                <a16:creationId xmlns:a16="http://schemas.microsoft.com/office/drawing/2014/main" id="{D846CF09-DC12-4F84-A6A0-AE436E191140}"/>
              </a:ext>
            </a:extLst>
          </p:cNvPr>
          <p:cNvSpPr>
            <a:spLocks noGrp="1"/>
          </p:cNvSpPr>
          <p:nvPr>
            <p:ph type="body" sz="quarter" idx="21"/>
          </p:nvPr>
        </p:nvSpPr>
        <p:spPr>
          <a:xfrm>
            <a:off x="4874580" y="2628655"/>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7" name="Текст 4">
            <a:extLst>
              <a:ext uri="{FF2B5EF4-FFF2-40B4-BE49-F238E27FC236}">
                <a16:creationId xmlns:a16="http://schemas.microsoft.com/office/drawing/2014/main" id="{C467FD3D-A4E8-475E-B53D-AEF37DABCF16}"/>
              </a:ext>
            </a:extLst>
          </p:cNvPr>
          <p:cNvSpPr>
            <a:spLocks noGrp="1"/>
          </p:cNvSpPr>
          <p:nvPr>
            <p:ph type="body" sz="quarter" idx="22"/>
          </p:nvPr>
        </p:nvSpPr>
        <p:spPr>
          <a:xfrm>
            <a:off x="6997940" y="2637555"/>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8" name="Текст 4">
            <a:extLst>
              <a:ext uri="{FF2B5EF4-FFF2-40B4-BE49-F238E27FC236}">
                <a16:creationId xmlns:a16="http://schemas.microsoft.com/office/drawing/2014/main" id="{504C5990-CB06-45EF-806A-74CC29F352F6}"/>
              </a:ext>
            </a:extLst>
          </p:cNvPr>
          <p:cNvSpPr>
            <a:spLocks noGrp="1"/>
          </p:cNvSpPr>
          <p:nvPr>
            <p:ph type="body" sz="quarter" idx="23"/>
          </p:nvPr>
        </p:nvSpPr>
        <p:spPr>
          <a:xfrm>
            <a:off x="9120927" y="2650364"/>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Овал 20">
            <a:extLst>
              <a:ext uri="{FF2B5EF4-FFF2-40B4-BE49-F238E27FC236}">
                <a16:creationId xmlns:a16="http://schemas.microsoft.com/office/drawing/2014/main" id="{4B4609C3-451B-4410-B59A-6AD273C19D2E}"/>
              </a:ext>
            </a:extLst>
          </p:cNvPr>
          <p:cNvSpPr/>
          <p:nvPr userDrawn="1"/>
        </p:nvSpPr>
        <p:spPr>
          <a:xfrm>
            <a:off x="552731"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2" name="Прямая соединительная линия 21">
            <a:extLst>
              <a:ext uri="{FF2B5EF4-FFF2-40B4-BE49-F238E27FC236}">
                <a16:creationId xmlns:a16="http://schemas.microsoft.com/office/drawing/2014/main" id="{179B13CE-CC0C-406E-B73F-EF90FFC33067}"/>
              </a:ext>
            </a:extLst>
          </p:cNvPr>
          <p:cNvCxnSpPr>
            <a:cxnSpLocks/>
          </p:cNvCxnSpPr>
          <p:nvPr userDrawn="1"/>
        </p:nvCxnSpPr>
        <p:spPr>
          <a:xfrm>
            <a:off x="625725" y="1988413"/>
            <a:ext cx="0" cy="492218"/>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6" name="Овал 25">
            <a:extLst>
              <a:ext uri="{FF2B5EF4-FFF2-40B4-BE49-F238E27FC236}">
                <a16:creationId xmlns:a16="http://schemas.microsoft.com/office/drawing/2014/main" id="{7FA7FB6E-EE1B-4ED1-AACA-EAE1A808137B}"/>
              </a:ext>
            </a:extLst>
          </p:cNvPr>
          <p:cNvSpPr/>
          <p:nvPr userDrawn="1"/>
        </p:nvSpPr>
        <p:spPr>
          <a:xfrm>
            <a:off x="266973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7" name="Прямая соединительная линия 26">
            <a:extLst>
              <a:ext uri="{FF2B5EF4-FFF2-40B4-BE49-F238E27FC236}">
                <a16:creationId xmlns:a16="http://schemas.microsoft.com/office/drawing/2014/main" id="{102B0111-F275-4799-AAD3-90BDD91C0132}"/>
              </a:ext>
            </a:extLst>
          </p:cNvPr>
          <p:cNvCxnSpPr>
            <a:cxnSpLocks/>
          </p:cNvCxnSpPr>
          <p:nvPr userDrawn="1"/>
        </p:nvCxnSpPr>
        <p:spPr>
          <a:xfrm>
            <a:off x="2752643" y="1981382"/>
            <a:ext cx="0" cy="499249"/>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9" name="Овал 28">
            <a:extLst>
              <a:ext uri="{FF2B5EF4-FFF2-40B4-BE49-F238E27FC236}">
                <a16:creationId xmlns:a16="http://schemas.microsoft.com/office/drawing/2014/main" id="{D61AE036-0E24-400A-97A6-1EC0FEC585DC}"/>
              </a:ext>
            </a:extLst>
          </p:cNvPr>
          <p:cNvSpPr/>
          <p:nvPr userDrawn="1"/>
        </p:nvSpPr>
        <p:spPr>
          <a:xfrm>
            <a:off x="4776316"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0" name="Прямая соединительная линия 29">
            <a:extLst>
              <a:ext uri="{FF2B5EF4-FFF2-40B4-BE49-F238E27FC236}">
                <a16:creationId xmlns:a16="http://schemas.microsoft.com/office/drawing/2014/main" id="{59A044E0-F612-495D-A057-A7FD154F4F3C}"/>
              </a:ext>
            </a:extLst>
          </p:cNvPr>
          <p:cNvCxnSpPr>
            <a:cxnSpLocks/>
          </p:cNvCxnSpPr>
          <p:nvPr userDrawn="1"/>
        </p:nvCxnSpPr>
        <p:spPr>
          <a:xfrm>
            <a:off x="486492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2" name="Овал 31">
            <a:extLst>
              <a:ext uri="{FF2B5EF4-FFF2-40B4-BE49-F238E27FC236}">
                <a16:creationId xmlns:a16="http://schemas.microsoft.com/office/drawing/2014/main" id="{402696C1-4245-46CD-AF9F-F88334ABCD2D}"/>
              </a:ext>
            </a:extLst>
          </p:cNvPr>
          <p:cNvSpPr/>
          <p:nvPr userDrawn="1"/>
        </p:nvSpPr>
        <p:spPr>
          <a:xfrm>
            <a:off x="690891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3" name="Прямая соединительная линия 32">
            <a:extLst>
              <a:ext uri="{FF2B5EF4-FFF2-40B4-BE49-F238E27FC236}">
                <a16:creationId xmlns:a16="http://schemas.microsoft.com/office/drawing/2014/main" id="{77FBF61E-4B8D-476A-BE63-1C5F63F0358E}"/>
              </a:ext>
            </a:extLst>
          </p:cNvPr>
          <p:cNvCxnSpPr>
            <a:cxnSpLocks/>
          </p:cNvCxnSpPr>
          <p:nvPr userDrawn="1"/>
        </p:nvCxnSpPr>
        <p:spPr>
          <a:xfrm>
            <a:off x="699794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5" name="Овал 34">
            <a:extLst>
              <a:ext uri="{FF2B5EF4-FFF2-40B4-BE49-F238E27FC236}">
                <a16:creationId xmlns:a16="http://schemas.microsoft.com/office/drawing/2014/main" id="{A5C0157D-FDFB-4C21-84C9-A078478F8EE1}"/>
              </a:ext>
            </a:extLst>
          </p:cNvPr>
          <p:cNvSpPr/>
          <p:nvPr userDrawn="1"/>
        </p:nvSpPr>
        <p:spPr>
          <a:xfrm>
            <a:off x="9010440"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6" name="Прямая соединительная линия 35">
            <a:extLst>
              <a:ext uri="{FF2B5EF4-FFF2-40B4-BE49-F238E27FC236}">
                <a16:creationId xmlns:a16="http://schemas.microsoft.com/office/drawing/2014/main" id="{8CEB9078-464C-4940-A58A-B1175D8C342A}"/>
              </a:ext>
            </a:extLst>
          </p:cNvPr>
          <p:cNvCxnSpPr>
            <a:cxnSpLocks/>
          </p:cNvCxnSpPr>
          <p:nvPr userDrawn="1"/>
        </p:nvCxnSpPr>
        <p:spPr>
          <a:xfrm>
            <a:off x="9089473" y="1988413"/>
            <a:ext cx="0" cy="576727"/>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6DE2DEAC-D42E-444C-B949-CC00E875CA58}"/>
              </a:ext>
            </a:extLst>
          </p:cNvPr>
          <p:cNvCxnSpPr>
            <a:cxnSpLocks/>
          </p:cNvCxnSpPr>
          <p:nvPr userDrawn="1"/>
        </p:nvCxnSpPr>
        <p:spPr>
          <a:xfrm>
            <a:off x="611215" y="2480631"/>
            <a:ext cx="10463780" cy="84509"/>
          </a:xfrm>
          <a:prstGeom prst="line">
            <a:avLst/>
          </a:prstGeom>
          <a:ln w="12700">
            <a:solidFill>
              <a:srgbClr val="1E22AA"/>
            </a:solidFill>
            <a:tailEnd type="arrow"/>
          </a:ln>
        </p:spPr>
        <p:style>
          <a:lnRef idx="1">
            <a:schemeClr val="accent1"/>
          </a:lnRef>
          <a:fillRef idx="0">
            <a:schemeClr val="accent1"/>
          </a:fillRef>
          <a:effectRef idx="0">
            <a:schemeClr val="accent1"/>
          </a:effectRef>
          <a:fontRef idx="minor">
            <a:schemeClr val="tx1"/>
          </a:fontRef>
        </p:style>
      </p:cxnSp>
      <p:sp>
        <p:nvSpPr>
          <p:cNvPr id="59" name="Текст 78">
            <a:extLst>
              <a:ext uri="{FF2B5EF4-FFF2-40B4-BE49-F238E27FC236}">
                <a16:creationId xmlns:a16="http://schemas.microsoft.com/office/drawing/2014/main" id="{A3CA6BB1-7E6F-488C-AF9D-7FB26D6CAA03}"/>
              </a:ext>
            </a:extLst>
          </p:cNvPr>
          <p:cNvSpPr>
            <a:spLocks noGrp="1"/>
          </p:cNvSpPr>
          <p:nvPr>
            <p:ph type="body" sz="quarter" idx="17" hasCustomPrompt="1"/>
          </p:nvPr>
        </p:nvSpPr>
        <p:spPr>
          <a:xfrm>
            <a:off x="829539"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0" name="Текст 78">
            <a:extLst>
              <a:ext uri="{FF2B5EF4-FFF2-40B4-BE49-F238E27FC236}">
                <a16:creationId xmlns:a16="http://schemas.microsoft.com/office/drawing/2014/main" id="{6222F917-6B72-47D2-A819-45E662A6700F}"/>
              </a:ext>
            </a:extLst>
          </p:cNvPr>
          <p:cNvSpPr>
            <a:spLocks noGrp="1"/>
          </p:cNvSpPr>
          <p:nvPr>
            <p:ph type="body" sz="quarter" idx="24" hasCustomPrompt="1"/>
          </p:nvPr>
        </p:nvSpPr>
        <p:spPr>
          <a:xfrm>
            <a:off x="2924155"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1" name="Текст 78">
            <a:extLst>
              <a:ext uri="{FF2B5EF4-FFF2-40B4-BE49-F238E27FC236}">
                <a16:creationId xmlns:a16="http://schemas.microsoft.com/office/drawing/2014/main" id="{31BDB2B2-3018-4E78-B083-728A0ED54488}"/>
              </a:ext>
            </a:extLst>
          </p:cNvPr>
          <p:cNvSpPr>
            <a:spLocks noGrp="1"/>
          </p:cNvSpPr>
          <p:nvPr>
            <p:ph type="body" sz="quarter" idx="25" hasCustomPrompt="1"/>
          </p:nvPr>
        </p:nvSpPr>
        <p:spPr>
          <a:xfrm>
            <a:off x="504973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2" name="Текст 78">
            <a:extLst>
              <a:ext uri="{FF2B5EF4-FFF2-40B4-BE49-F238E27FC236}">
                <a16:creationId xmlns:a16="http://schemas.microsoft.com/office/drawing/2014/main" id="{30A94C5B-45EA-48A2-B065-87A08CB94B82}"/>
              </a:ext>
            </a:extLst>
          </p:cNvPr>
          <p:cNvSpPr>
            <a:spLocks noGrp="1"/>
          </p:cNvSpPr>
          <p:nvPr>
            <p:ph type="body" sz="quarter" idx="26" hasCustomPrompt="1"/>
          </p:nvPr>
        </p:nvSpPr>
        <p:spPr>
          <a:xfrm>
            <a:off x="718572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3" name="Текст 78">
            <a:extLst>
              <a:ext uri="{FF2B5EF4-FFF2-40B4-BE49-F238E27FC236}">
                <a16:creationId xmlns:a16="http://schemas.microsoft.com/office/drawing/2014/main" id="{5D46D31A-38C5-4FC6-9A54-09DF8E3652E2}"/>
              </a:ext>
            </a:extLst>
          </p:cNvPr>
          <p:cNvSpPr>
            <a:spLocks noGrp="1"/>
          </p:cNvSpPr>
          <p:nvPr>
            <p:ph type="body" sz="quarter" idx="27" hasCustomPrompt="1"/>
          </p:nvPr>
        </p:nvSpPr>
        <p:spPr>
          <a:xfrm>
            <a:off x="9284953"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28" name="Текст 78">
            <a:extLst>
              <a:ext uri="{FF2B5EF4-FFF2-40B4-BE49-F238E27FC236}">
                <a16:creationId xmlns:a16="http://schemas.microsoft.com/office/drawing/2014/main" id="{252D3C20-A02B-4525-B79A-155FA631CDC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1" name="Graphic 16">
            <a:extLst>
              <a:ext uri="{FF2B5EF4-FFF2-40B4-BE49-F238E27FC236}">
                <a16:creationId xmlns:a16="http://schemas.microsoft.com/office/drawing/2014/main" id="{6A2DA598-C560-4637-97E7-3948E34AAC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39" name="Текст 78">
            <a:extLst>
              <a:ext uri="{FF2B5EF4-FFF2-40B4-BE49-F238E27FC236}">
                <a16:creationId xmlns:a16="http://schemas.microsoft.com/office/drawing/2014/main" id="{DA832630-5966-45AA-8655-793796286872}"/>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Номер слайда 5">
            <a:extLst>
              <a:ext uri="{FF2B5EF4-FFF2-40B4-BE49-F238E27FC236}">
                <a16:creationId xmlns:a16="http://schemas.microsoft.com/office/drawing/2014/main" id="{A2846573-9A2C-4E54-9D52-AFC1A704951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62919049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Четыре фото">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id="{20C03AFA-91A4-4BD5-B2B3-E386A609DAC7}"/>
              </a:ext>
            </a:extLst>
          </p:cNvPr>
          <p:cNvSpPr/>
          <p:nvPr userDrawn="1"/>
        </p:nvSpPr>
        <p:spPr>
          <a:xfrm>
            <a:off x="0" y="3205596"/>
            <a:ext cx="12192000" cy="365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25314" y="1556977"/>
            <a:ext cx="2583774"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6" name="Текст 78">
            <a:extLst>
              <a:ext uri="{FF2B5EF4-FFF2-40B4-BE49-F238E27FC236}">
                <a16:creationId xmlns:a16="http://schemas.microsoft.com/office/drawing/2014/main" id="{184236D2-810E-47A8-BFC8-F402870F029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84975EFF-0306-425F-978B-FA340FB432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Рисунок 2">
            <a:extLst>
              <a:ext uri="{FF2B5EF4-FFF2-40B4-BE49-F238E27FC236}">
                <a16:creationId xmlns:a16="http://schemas.microsoft.com/office/drawing/2014/main" id="{C7E269EC-A4D5-41C1-B156-9019A2F52219}"/>
              </a:ext>
            </a:extLst>
          </p:cNvPr>
          <p:cNvSpPr>
            <a:spLocks noGrp="1"/>
          </p:cNvSpPr>
          <p:nvPr>
            <p:ph type="pic" sz="quarter" idx="20"/>
          </p:nvPr>
        </p:nvSpPr>
        <p:spPr>
          <a:xfrm>
            <a:off x="3389933" y="1556977"/>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6" name="Рисунок 2">
            <a:extLst>
              <a:ext uri="{FF2B5EF4-FFF2-40B4-BE49-F238E27FC236}">
                <a16:creationId xmlns:a16="http://schemas.microsoft.com/office/drawing/2014/main" id="{AB5C481F-42E0-4C9A-A9CA-C8DD37F61240}"/>
              </a:ext>
            </a:extLst>
          </p:cNvPr>
          <p:cNvSpPr>
            <a:spLocks noGrp="1"/>
          </p:cNvSpPr>
          <p:nvPr>
            <p:ph type="pic" sz="quarter" idx="21"/>
          </p:nvPr>
        </p:nvSpPr>
        <p:spPr>
          <a:xfrm>
            <a:off x="3401437" y="3809118"/>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7" name="Рисунок 2">
            <a:extLst>
              <a:ext uri="{FF2B5EF4-FFF2-40B4-BE49-F238E27FC236}">
                <a16:creationId xmlns:a16="http://schemas.microsoft.com/office/drawing/2014/main" id="{874C3EE3-FAEB-4F49-A722-D2A8681D772B}"/>
              </a:ext>
            </a:extLst>
          </p:cNvPr>
          <p:cNvSpPr>
            <a:spLocks noGrp="1"/>
          </p:cNvSpPr>
          <p:nvPr>
            <p:ph type="pic" sz="quarter" idx="22"/>
          </p:nvPr>
        </p:nvSpPr>
        <p:spPr>
          <a:xfrm>
            <a:off x="7487075" y="1556978"/>
            <a:ext cx="4079612"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C4F24992-4F94-423F-9D20-0BB82F6D639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6191064-1C9A-4094-9F5A-93F33B9DB28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18014834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Крупный список с иконками">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1403571" y="238338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1403571" y="195865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 name="Рисунок 2">
            <a:extLst>
              <a:ext uri="{FF2B5EF4-FFF2-40B4-BE49-F238E27FC236}">
                <a16:creationId xmlns:a16="http://schemas.microsoft.com/office/drawing/2014/main" id="{3C428F69-EA05-4796-92C5-EA49BFED2534}"/>
              </a:ext>
            </a:extLst>
          </p:cNvPr>
          <p:cNvSpPr>
            <a:spLocks noGrp="1"/>
          </p:cNvSpPr>
          <p:nvPr>
            <p:ph type="pic" sz="quarter" idx="20"/>
          </p:nvPr>
        </p:nvSpPr>
        <p:spPr>
          <a:xfrm>
            <a:off x="612667" y="195907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4" name="Текст 4">
            <a:extLst>
              <a:ext uri="{FF2B5EF4-FFF2-40B4-BE49-F238E27FC236}">
                <a16:creationId xmlns:a16="http://schemas.microsoft.com/office/drawing/2014/main" id="{B29317C5-74FE-418C-BB22-ACA74295017B}"/>
              </a:ext>
            </a:extLst>
          </p:cNvPr>
          <p:cNvSpPr>
            <a:spLocks noGrp="1"/>
          </p:cNvSpPr>
          <p:nvPr>
            <p:ph type="body" sz="quarter" idx="21"/>
          </p:nvPr>
        </p:nvSpPr>
        <p:spPr>
          <a:xfrm>
            <a:off x="1403571" y="3827886"/>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E4382026-EAEF-494F-BB26-FC5B0D95AF3D}"/>
              </a:ext>
            </a:extLst>
          </p:cNvPr>
          <p:cNvSpPr>
            <a:spLocks noGrp="1"/>
          </p:cNvSpPr>
          <p:nvPr>
            <p:ph type="body" sz="quarter" idx="22"/>
          </p:nvPr>
        </p:nvSpPr>
        <p:spPr>
          <a:xfrm>
            <a:off x="1403571" y="3403160"/>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Рисунок 2">
            <a:extLst>
              <a:ext uri="{FF2B5EF4-FFF2-40B4-BE49-F238E27FC236}">
                <a16:creationId xmlns:a16="http://schemas.microsoft.com/office/drawing/2014/main" id="{1C4F365C-089D-4FA2-808B-2CDA7E6CE596}"/>
              </a:ext>
            </a:extLst>
          </p:cNvPr>
          <p:cNvSpPr>
            <a:spLocks noGrp="1"/>
          </p:cNvSpPr>
          <p:nvPr>
            <p:ph type="pic" sz="quarter" idx="23"/>
          </p:nvPr>
        </p:nvSpPr>
        <p:spPr>
          <a:xfrm>
            <a:off x="612667" y="3403577"/>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7" name="Текст 4">
            <a:extLst>
              <a:ext uri="{FF2B5EF4-FFF2-40B4-BE49-F238E27FC236}">
                <a16:creationId xmlns:a16="http://schemas.microsoft.com/office/drawing/2014/main" id="{FC009783-C3FE-4CE4-962D-61D7F348CE00}"/>
              </a:ext>
            </a:extLst>
          </p:cNvPr>
          <p:cNvSpPr>
            <a:spLocks noGrp="1"/>
          </p:cNvSpPr>
          <p:nvPr>
            <p:ph type="body" sz="quarter" idx="24"/>
          </p:nvPr>
        </p:nvSpPr>
        <p:spPr>
          <a:xfrm>
            <a:off x="1403571" y="527280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8" name="Текст 78">
            <a:extLst>
              <a:ext uri="{FF2B5EF4-FFF2-40B4-BE49-F238E27FC236}">
                <a16:creationId xmlns:a16="http://schemas.microsoft.com/office/drawing/2014/main" id="{2206B274-F328-42D6-A8D3-D95884596C0E}"/>
              </a:ext>
            </a:extLst>
          </p:cNvPr>
          <p:cNvSpPr>
            <a:spLocks noGrp="1"/>
          </p:cNvSpPr>
          <p:nvPr>
            <p:ph type="body" sz="quarter" idx="25"/>
          </p:nvPr>
        </p:nvSpPr>
        <p:spPr>
          <a:xfrm>
            <a:off x="1403571" y="484807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Рисунок 2">
            <a:extLst>
              <a:ext uri="{FF2B5EF4-FFF2-40B4-BE49-F238E27FC236}">
                <a16:creationId xmlns:a16="http://schemas.microsoft.com/office/drawing/2014/main" id="{D00EEECF-28B2-4074-97BE-BA7C3E8146B3}"/>
              </a:ext>
            </a:extLst>
          </p:cNvPr>
          <p:cNvSpPr>
            <a:spLocks noGrp="1"/>
          </p:cNvSpPr>
          <p:nvPr>
            <p:ph type="pic" sz="quarter" idx="26"/>
          </p:nvPr>
        </p:nvSpPr>
        <p:spPr>
          <a:xfrm>
            <a:off x="612667" y="484849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0" name="Текст 4">
            <a:extLst>
              <a:ext uri="{FF2B5EF4-FFF2-40B4-BE49-F238E27FC236}">
                <a16:creationId xmlns:a16="http://schemas.microsoft.com/office/drawing/2014/main" id="{4CE56FD6-73DB-4C0A-B99B-6B47787C964D}"/>
              </a:ext>
            </a:extLst>
          </p:cNvPr>
          <p:cNvSpPr>
            <a:spLocks noGrp="1"/>
          </p:cNvSpPr>
          <p:nvPr>
            <p:ph type="body" sz="quarter" idx="27"/>
          </p:nvPr>
        </p:nvSpPr>
        <p:spPr>
          <a:xfrm>
            <a:off x="6877782" y="238380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Текст 78">
            <a:extLst>
              <a:ext uri="{FF2B5EF4-FFF2-40B4-BE49-F238E27FC236}">
                <a16:creationId xmlns:a16="http://schemas.microsoft.com/office/drawing/2014/main" id="{190A572E-748C-4580-A7BA-048D175EC1D1}"/>
              </a:ext>
            </a:extLst>
          </p:cNvPr>
          <p:cNvSpPr>
            <a:spLocks noGrp="1"/>
          </p:cNvSpPr>
          <p:nvPr>
            <p:ph type="body" sz="quarter" idx="28"/>
          </p:nvPr>
        </p:nvSpPr>
        <p:spPr>
          <a:xfrm>
            <a:off x="6877782" y="195907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2" name="Рисунок 2">
            <a:extLst>
              <a:ext uri="{FF2B5EF4-FFF2-40B4-BE49-F238E27FC236}">
                <a16:creationId xmlns:a16="http://schemas.microsoft.com/office/drawing/2014/main" id="{C981AC45-A17E-4945-AA8B-3FF6111BAE75}"/>
              </a:ext>
            </a:extLst>
          </p:cNvPr>
          <p:cNvSpPr>
            <a:spLocks noGrp="1"/>
          </p:cNvSpPr>
          <p:nvPr>
            <p:ph type="pic" sz="quarter" idx="29"/>
          </p:nvPr>
        </p:nvSpPr>
        <p:spPr>
          <a:xfrm>
            <a:off x="6086877" y="195949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3" name="Текст 4">
            <a:extLst>
              <a:ext uri="{FF2B5EF4-FFF2-40B4-BE49-F238E27FC236}">
                <a16:creationId xmlns:a16="http://schemas.microsoft.com/office/drawing/2014/main" id="{AAE5CE96-7FA6-4E30-AAF2-610E631B21EA}"/>
              </a:ext>
            </a:extLst>
          </p:cNvPr>
          <p:cNvSpPr>
            <a:spLocks noGrp="1"/>
          </p:cNvSpPr>
          <p:nvPr>
            <p:ph type="body" sz="quarter" idx="30"/>
          </p:nvPr>
        </p:nvSpPr>
        <p:spPr>
          <a:xfrm>
            <a:off x="6877782" y="3828303"/>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E0F5808A-D000-407F-AC8C-EC7D77B3EA11}"/>
              </a:ext>
            </a:extLst>
          </p:cNvPr>
          <p:cNvSpPr>
            <a:spLocks noGrp="1"/>
          </p:cNvSpPr>
          <p:nvPr>
            <p:ph type="body" sz="quarter" idx="31"/>
          </p:nvPr>
        </p:nvSpPr>
        <p:spPr>
          <a:xfrm>
            <a:off x="6877782" y="3403577"/>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5" name="Рисунок 2">
            <a:extLst>
              <a:ext uri="{FF2B5EF4-FFF2-40B4-BE49-F238E27FC236}">
                <a16:creationId xmlns:a16="http://schemas.microsoft.com/office/drawing/2014/main" id="{0C6C9A99-E7E4-463D-9B58-3834DE76098A}"/>
              </a:ext>
            </a:extLst>
          </p:cNvPr>
          <p:cNvSpPr>
            <a:spLocks noGrp="1"/>
          </p:cNvSpPr>
          <p:nvPr>
            <p:ph type="pic" sz="quarter" idx="32"/>
          </p:nvPr>
        </p:nvSpPr>
        <p:spPr>
          <a:xfrm>
            <a:off x="6086877" y="3403994"/>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6" name="Текст 4">
            <a:extLst>
              <a:ext uri="{FF2B5EF4-FFF2-40B4-BE49-F238E27FC236}">
                <a16:creationId xmlns:a16="http://schemas.microsoft.com/office/drawing/2014/main" id="{80A70CBA-6123-47D5-AD21-0F1AD5549C28}"/>
              </a:ext>
            </a:extLst>
          </p:cNvPr>
          <p:cNvSpPr>
            <a:spLocks noGrp="1"/>
          </p:cNvSpPr>
          <p:nvPr>
            <p:ph type="body" sz="quarter" idx="33"/>
          </p:nvPr>
        </p:nvSpPr>
        <p:spPr>
          <a:xfrm>
            <a:off x="6877782" y="527322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7" name="Текст 78">
            <a:extLst>
              <a:ext uri="{FF2B5EF4-FFF2-40B4-BE49-F238E27FC236}">
                <a16:creationId xmlns:a16="http://schemas.microsoft.com/office/drawing/2014/main" id="{C24F6182-208B-4668-8DE5-93B0B5333FFD}"/>
              </a:ext>
            </a:extLst>
          </p:cNvPr>
          <p:cNvSpPr>
            <a:spLocks noGrp="1"/>
          </p:cNvSpPr>
          <p:nvPr>
            <p:ph type="body" sz="quarter" idx="34"/>
          </p:nvPr>
        </p:nvSpPr>
        <p:spPr>
          <a:xfrm>
            <a:off x="6877782" y="484849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2">
            <a:extLst>
              <a:ext uri="{FF2B5EF4-FFF2-40B4-BE49-F238E27FC236}">
                <a16:creationId xmlns:a16="http://schemas.microsoft.com/office/drawing/2014/main" id="{FF305C32-2325-4648-91A9-E4484FB0304C}"/>
              </a:ext>
            </a:extLst>
          </p:cNvPr>
          <p:cNvSpPr>
            <a:spLocks noGrp="1"/>
          </p:cNvSpPr>
          <p:nvPr>
            <p:ph type="pic" sz="quarter" idx="35"/>
          </p:nvPr>
        </p:nvSpPr>
        <p:spPr>
          <a:xfrm>
            <a:off x="6086877" y="484891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9" name="Текст 78">
            <a:extLst>
              <a:ext uri="{FF2B5EF4-FFF2-40B4-BE49-F238E27FC236}">
                <a16:creationId xmlns:a16="http://schemas.microsoft.com/office/drawing/2014/main" id="{3FBA7F14-C9BD-408F-80BF-C316B07B96B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0" name="Номер слайда 5">
            <a:extLst>
              <a:ext uri="{FF2B5EF4-FFF2-40B4-BE49-F238E27FC236}">
                <a16:creationId xmlns:a16="http://schemas.microsoft.com/office/drawing/2014/main" id="{BA1F0858-77BB-499B-A644-7936A83229A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0396343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Четыре плашки">
    <p:spTree>
      <p:nvGrpSpPr>
        <p:cNvPr id="1" name=""/>
        <p:cNvGrpSpPr/>
        <p:nvPr/>
      </p:nvGrpSpPr>
      <p:grpSpPr>
        <a:xfrm>
          <a:off x="0" y="0"/>
          <a:ext cx="0" cy="0"/>
          <a:chOff x="0" y="0"/>
          <a:chExt cx="0" cy="0"/>
        </a:xfrm>
      </p:grpSpPr>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1" y="169543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29" name="Текст 4">
            <a:extLst>
              <a:ext uri="{FF2B5EF4-FFF2-40B4-BE49-F238E27FC236}">
                <a16:creationId xmlns:a16="http://schemas.microsoft.com/office/drawing/2014/main" id="{36F7DA9B-F087-4EEB-ADDD-F35CEEAA1967}"/>
              </a:ext>
            </a:extLst>
          </p:cNvPr>
          <p:cNvSpPr>
            <a:spLocks noGrp="1"/>
          </p:cNvSpPr>
          <p:nvPr>
            <p:ph type="body" sz="quarter" idx="15"/>
          </p:nvPr>
        </p:nvSpPr>
        <p:spPr>
          <a:xfrm>
            <a:off x="867007" y="2248123"/>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9" name="Текст 78">
            <a:extLst>
              <a:ext uri="{FF2B5EF4-FFF2-40B4-BE49-F238E27FC236}">
                <a16:creationId xmlns:a16="http://schemas.microsoft.com/office/drawing/2014/main" id="{49F8EC00-8AAF-4349-82E5-58274D6A047B}"/>
              </a:ext>
            </a:extLst>
          </p:cNvPr>
          <p:cNvSpPr>
            <a:spLocks noGrp="1"/>
          </p:cNvSpPr>
          <p:nvPr>
            <p:ph type="body" sz="quarter" idx="18"/>
          </p:nvPr>
        </p:nvSpPr>
        <p:spPr>
          <a:xfrm>
            <a:off x="5808183" y="170532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0" name="Текст 4">
            <a:extLst>
              <a:ext uri="{FF2B5EF4-FFF2-40B4-BE49-F238E27FC236}">
                <a16:creationId xmlns:a16="http://schemas.microsoft.com/office/drawing/2014/main" id="{8F16EAFD-088C-4114-967B-D443959AD1AF}"/>
              </a:ext>
            </a:extLst>
          </p:cNvPr>
          <p:cNvSpPr>
            <a:spLocks noGrp="1"/>
          </p:cNvSpPr>
          <p:nvPr>
            <p:ph type="body" sz="quarter" idx="19"/>
          </p:nvPr>
        </p:nvSpPr>
        <p:spPr>
          <a:xfrm>
            <a:off x="6049880" y="2258012"/>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1" name="Текст 78">
            <a:extLst>
              <a:ext uri="{FF2B5EF4-FFF2-40B4-BE49-F238E27FC236}">
                <a16:creationId xmlns:a16="http://schemas.microsoft.com/office/drawing/2014/main" id="{22040274-827D-4923-9B2F-4F2FC5C41CD8}"/>
              </a:ext>
            </a:extLst>
          </p:cNvPr>
          <p:cNvSpPr>
            <a:spLocks noGrp="1"/>
          </p:cNvSpPr>
          <p:nvPr>
            <p:ph type="body" sz="quarter" idx="20"/>
          </p:nvPr>
        </p:nvSpPr>
        <p:spPr>
          <a:xfrm>
            <a:off x="625310" y="378494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2" name="Текст 4">
            <a:extLst>
              <a:ext uri="{FF2B5EF4-FFF2-40B4-BE49-F238E27FC236}">
                <a16:creationId xmlns:a16="http://schemas.microsoft.com/office/drawing/2014/main" id="{6434CA75-450C-4709-B168-BBA4F885A418}"/>
              </a:ext>
            </a:extLst>
          </p:cNvPr>
          <p:cNvSpPr>
            <a:spLocks noGrp="1"/>
          </p:cNvSpPr>
          <p:nvPr>
            <p:ph type="body" sz="quarter" idx="21"/>
          </p:nvPr>
        </p:nvSpPr>
        <p:spPr>
          <a:xfrm>
            <a:off x="867006" y="433762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3" name="Текст 78">
            <a:extLst>
              <a:ext uri="{FF2B5EF4-FFF2-40B4-BE49-F238E27FC236}">
                <a16:creationId xmlns:a16="http://schemas.microsoft.com/office/drawing/2014/main" id="{DB2A38FC-2266-4901-9504-0140B9DF8923}"/>
              </a:ext>
            </a:extLst>
          </p:cNvPr>
          <p:cNvSpPr>
            <a:spLocks noGrp="1"/>
          </p:cNvSpPr>
          <p:nvPr>
            <p:ph type="body" sz="quarter" idx="22"/>
          </p:nvPr>
        </p:nvSpPr>
        <p:spPr>
          <a:xfrm>
            <a:off x="5808182" y="379483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4" name="Текст 4">
            <a:extLst>
              <a:ext uri="{FF2B5EF4-FFF2-40B4-BE49-F238E27FC236}">
                <a16:creationId xmlns:a16="http://schemas.microsoft.com/office/drawing/2014/main" id="{E0F225A1-3B3F-4525-9304-3C47EF8FF435}"/>
              </a:ext>
            </a:extLst>
          </p:cNvPr>
          <p:cNvSpPr>
            <a:spLocks noGrp="1"/>
          </p:cNvSpPr>
          <p:nvPr>
            <p:ph type="body" sz="quarter" idx="23"/>
          </p:nvPr>
        </p:nvSpPr>
        <p:spPr>
          <a:xfrm>
            <a:off x="6049879" y="434751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BD5AE499-2C2C-46E2-A882-FAF8A75B881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Номер слайда 5">
            <a:extLst>
              <a:ext uri="{FF2B5EF4-FFF2-40B4-BE49-F238E27FC236}">
                <a16:creationId xmlns:a16="http://schemas.microsoft.com/office/drawing/2014/main" id="{0A4DD939-A611-41F0-A57C-4B245136284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2296193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Ноутбук">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5121657"/>
            <a:ext cx="12192000" cy="1736342"/>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pic>
        <p:nvPicPr>
          <p:cNvPr id="14" name="Рисунок 13">
            <a:extLst>
              <a:ext uri="{FF2B5EF4-FFF2-40B4-BE49-F238E27FC236}">
                <a16:creationId xmlns:a16="http://schemas.microsoft.com/office/drawing/2014/main" id="{F4AF7822-6459-4DF6-8D21-ECE395E66115}"/>
              </a:ext>
            </a:extLst>
          </p:cNvPr>
          <p:cNvPicPr>
            <a:picLocks noChangeAspect="1"/>
          </p:cNvPicPr>
          <p:nvPr userDrawn="1"/>
        </p:nvPicPr>
        <p:blipFill rotWithShape="1">
          <a:blip r:embed="rId2"/>
          <a:srcRect l="16867" t="19873" r="15150" b="17931"/>
          <a:stretch/>
        </p:blipFill>
        <p:spPr>
          <a:xfrm>
            <a:off x="1916247" y="1522511"/>
            <a:ext cx="8359505" cy="5098268"/>
          </a:xfrm>
          <a:prstGeom prst="rect">
            <a:avLst/>
          </a:prstGeom>
        </p:spPr>
      </p:pic>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2924196" y="1857575"/>
            <a:ext cx="6139953" cy="384448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0" name="Текст 78">
            <a:extLst>
              <a:ext uri="{FF2B5EF4-FFF2-40B4-BE49-F238E27FC236}">
                <a16:creationId xmlns:a16="http://schemas.microsoft.com/office/drawing/2014/main" id="{612CFC82-0413-444E-B75F-EF97968E1CB8}"/>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0B3D62D8-A4BA-4DDF-BC31-9F67B91345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4368E039-1B3E-40E8-B14A-496C91FB9FC9}"/>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9" name="Номер слайда 5">
            <a:extLst>
              <a:ext uri="{FF2B5EF4-FFF2-40B4-BE49-F238E27FC236}">
                <a16:creationId xmlns:a16="http://schemas.microsoft.com/office/drawing/2014/main" id="{47106B0B-4A0D-4224-8DB7-509B93DA3F5D}"/>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79099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фото с подписью">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752F6225-30F9-44DF-A7ED-30FD4BD52385}"/>
              </a:ext>
            </a:extLst>
          </p:cNvPr>
          <p:cNvSpPr/>
          <p:nvPr userDrawn="1"/>
        </p:nvSpPr>
        <p:spPr>
          <a:xfrm>
            <a:off x="0" y="1609766"/>
            <a:ext cx="12192000" cy="5248231"/>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649906" y="2238105"/>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11" name="Текст 4">
            <a:extLst>
              <a:ext uri="{FF2B5EF4-FFF2-40B4-BE49-F238E27FC236}">
                <a16:creationId xmlns:a16="http://schemas.microsoft.com/office/drawing/2014/main" id="{24E83231-095F-4C93-903B-E10FE6AFA8AB}"/>
              </a:ext>
            </a:extLst>
          </p:cNvPr>
          <p:cNvSpPr>
            <a:spLocks noGrp="1"/>
          </p:cNvSpPr>
          <p:nvPr>
            <p:ph type="body" sz="quarter" idx="15"/>
          </p:nvPr>
        </p:nvSpPr>
        <p:spPr>
          <a:xfrm>
            <a:off x="625313" y="5404123"/>
            <a:ext cx="2243541"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293DCAEC-EF5E-457C-A3E9-14C964F78318}"/>
              </a:ext>
            </a:extLst>
          </p:cNvPr>
          <p:cNvSpPr>
            <a:spLocks noGrp="1"/>
          </p:cNvSpPr>
          <p:nvPr>
            <p:ph type="body" sz="quarter" idx="17"/>
          </p:nvPr>
        </p:nvSpPr>
        <p:spPr>
          <a:xfrm>
            <a:off x="625313" y="4972970"/>
            <a:ext cx="2243541"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2BB069F3-9EEE-4B1A-BBED-966070A5E34D}"/>
              </a:ext>
            </a:extLst>
          </p:cNvPr>
          <p:cNvSpPr>
            <a:spLocks noGrp="1"/>
          </p:cNvSpPr>
          <p:nvPr>
            <p:ph type="body" sz="quarter" idx="22"/>
          </p:nvPr>
        </p:nvSpPr>
        <p:spPr>
          <a:xfrm>
            <a:off x="3388858" y="5404123"/>
            <a:ext cx="2218947"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78">
            <a:extLst>
              <a:ext uri="{FF2B5EF4-FFF2-40B4-BE49-F238E27FC236}">
                <a16:creationId xmlns:a16="http://schemas.microsoft.com/office/drawing/2014/main" id="{0A93C0A2-7FB9-43ED-8B97-67B903C58D36}"/>
              </a:ext>
            </a:extLst>
          </p:cNvPr>
          <p:cNvSpPr>
            <a:spLocks noGrp="1"/>
          </p:cNvSpPr>
          <p:nvPr>
            <p:ph type="body" sz="quarter" idx="23"/>
          </p:nvPr>
        </p:nvSpPr>
        <p:spPr>
          <a:xfrm>
            <a:off x="3388858" y="4972970"/>
            <a:ext cx="2218947"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9" name="Текст 4">
            <a:extLst>
              <a:ext uri="{FF2B5EF4-FFF2-40B4-BE49-F238E27FC236}">
                <a16:creationId xmlns:a16="http://schemas.microsoft.com/office/drawing/2014/main" id="{B143C764-CBC0-470E-8CA4-5B62D6E43401}"/>
              </a:ext>
            </a:extLst>
          </p:cNvPr>
          <p:cNvSpPr>
            <a:spLocks noGrp="1"/>
          </p:cNvSpPr>
          <p:nvPr>
            <p:ph type="body" sz="quarter" idx="25"/>
          </p:nvPr>
        </p:nvSpPr>
        <p:spPr>
          <a:xfrm>
            <a:off x="6113957" y="5430007"/>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0" name="Текст 78">
            <a:extLst>
              <a:ext uri="{FF2B5EF4-FFF2-40B4-BE49-F238E27FC236}">
                <a16:creationId xmlns:a16="http://schemas.microsoft.com/office/drawing/2014/main" id="{5EBDEDC5-4EAF-4872-91EE-F6C4020E0F20}"/>
              </a:ext>
            </a:extLst>
          </p:cNvPr>
          <p:cNvSpPr>
            <a:spLocks noGrp="1"/>
          </p:cNvSpPr>
          <p:nvPr>
            <p:ph type="body" sz="quarter" idx="26"/>
          </p:nvPr>
        </p:nvSpPr>
        <p:spPr>
          <a:xfrm>
            <a:off x="6113957" y="4998854"/>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3" name="Текст 4">
            <a:extLst>
              <a:ext uri="{FF2B5EF4-FFF2-40B4-BE49-F238E27FC236}">
                <a16:creationId xmlns:a16="http://schemas.microsoft.com/office/drawing/2014/main" id="{8F95F5FF-DD8C-4DF1-B9FD-A613EC4FCA51}"/>
              </a:ext>
            </a:extLst>
          </p:cNvPr>
          <p:cNvSpPr>
            <a:spLocks noGrp="1"/>
          </p:cNvSpPr>
          <p:nvPr>
            <p:ph type="body" sz="quarter" idx="28"/>
          </p:nvPr>
        </p:nvSpPr>
        <p:spPr>
          <a:xfrm>
            <a:off x="8868208" y="5420052"/>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4" name="Текст 78">
            <a:extLst>
              <a:ext uri="{FF2B5EF4-FFF2-40B4-BE49-F238E27FC236}">
                <a16:creationId xmlns:a16="http://schemas.microsoft.com/office/drawing/2014/main" id="{360786DC-BD51-427C-9B97-020A524FBB08}"/>
              </a:ext>
            </a:extLst>
          </p:cNvPr>
          <p:cNvSpPr>
            <a:spLocks noGrp="1"/>
          </p:cNvSpPr>
          <p:nvPr>
            <p:ph type="body" sz="quarter" idx="29"/>
          </p:nvPr>
        </p:nvSpPr>
        <p:spPr>
          <a:xfrm>
            <a:off x="8868208" y="4988899"/>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15">
            <a:extLst>
              <a:ext uri="{FF2B5EF4-FFF2-40B4-BE49-F238E27FC236}">
                <a16:creationId xmlns:a16="http://schemas.microsoft.com/office/drawing/2014/main" id="{452F273C-C285-4932-B68C-3ED8132565DE}"/>
              </a:ext>
            </a:extLst>
          </p:cNvPr>
          <p:cNvSpPr>
            <a:spLocks noGrp="1"/>
          </p:cNvSpPr>
          <p:nvPr>
            <p:ph type="pic" sz="quarter" idx="30"/>
          </p:nvPr>
        </p:nvSpPr>
        <p:spPr>
          <a:xfrm>
            <a:off x="338885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9" name="Рисунок 15">
            <a:extLst>
              <a:ext uri="{FF2B5EF4-FFF2-40B4-BE49-F238E27FC236}">
                <a16:creationId xmlns:a16="http://schemas.microsoft.com/office/drawing/2014/main" id="{124645DF-5D4A-448D-813A-C40173B4716C}"/>
              </a:ext>
            </a:extLst>
          </p:cNvPr>
          <p:cNvSpPr>
            <a:spLocks noGrp="1"/>
          </p:cNvSpPr>
          <p:nvPr>
            <p:ph type="pic" sz="quarter" idx="31"/>
          </p:nvPr>
        </p:nvSpPr>
        <p:spPr>
          <a:xfrm>
            <a:off x="6113957" y="2248060"/>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30" name="Рисунок 15">
            <a:extLst>
              <a:ext uri="{FF2B5EF4-FFF2-40B4-BE49-F238E27FC236}">
                <a16:creationId xmlns:a16="http://schemas.microsoft.com/office/drawing/2014/main" id="{6A1C63BE-5CF8-4403-A663-8C0256B421B9}"/>
              </a:ext>
            </a:extLst>
          </p:cNvPr>
          <p:cNvSpPr>
            <a:spLocks noGrp="1"/>
          </p:cNvSpPr>
          <p:nvPr>
            <p:ph type="pic" sz="quarter" idx="32"/>
          </p:nvPr>
        </p:nvSpPr>
        <p:spPr>
          <a:xfrm>
            <a:off x="886820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0" name="Текст 78">
            <a:extLst>
              <a:ext uri="{FF2B5EF4-FFF2-40B4-BE49-F238E27FC236}">
                <a16:creationId xmlns:a16="http://schemas.microsoft.com/office/drawing/2014/main" id="{3A6B1919-3E07-41BF-A11F-ABA286F943C1}"/>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F526F5AE-A0FC-44A8-A641-E16A5DCC36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Текст 78">
            <a:extLst>
              <a:ext uri="{FF2B5EF4-FFF2-40B4-BE49-F238E27FC236}">
                <a16:creationId xmlns:a16="http://schemas.microsoft.com/office/drawing/2014/main" id="{8C003C68-923B-4025-B0CD-064048973D5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Номер слайда 5">
            <a:extLst>
              <a:ext uri="{FF2B5EF4-FFF2-40B4-BE49-F238E27FC236}">
                <a16:creationId xmlns:a16="http://schemas.microsoft.com/office/drawing/2014/main" id="{8B352390-0D69-47B0-BBF7-9CD396043FC2}"/>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4162554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Логотипы партнеров">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B540AFB-9BCA-460C-B817-2AC54A5115CB}"/>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26320"/>
            <a:ext cx="4829687" cy="170816"/>
          </a:xfrm>
          <a:prstGeom prst="rect">
            <a:avLst/>
          </a:prstGeom>
        </p:spPr>
        <p:txBody>
          <a:bodyPr wrap="square" lIns="0" tIns="0" rIns="0" bIns="0" anchor="t" anchorCtr="0">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grpSp>
        <p:nvGrpSpPr>
          <p:cNvPr id="8" name="Группа 7">
            <a:extLst>
              <a:ext uri="{FF2B5EF4-FFF2-40B4-BE49-F238E27FC236}">
                <a16:creationId xmlns:a16="http://schemas.microsoft.com/office/drawing/2014/main" id="{E40249D4-1BBF-450D-9E94-0252480A1A99}"/>
              </a:ext>
            </a:extLst>
          </p:cNvPr>
          <p:cNvGrpSpPr/>
          <p:nvPr userDrawn="1"/>
        </p:nvGrpSpPr>
        <p:grpSpPr>
          <a:xfrm>
            <a:off x="6096001" y="6645"/>
            <a:ext cx="6089005" cy="6851355"/>
            <a:chOff x="6199979" y="6647"/>
            <a:chExt cx="5988200" cy="4489440"/>
          </a:xfrm>
        </p:grpSpPr>
        <p:sp>
          <p:nvSpPr>
            <p:cNvPr id="9" name="Прямоугольник 8">
              <a:extLst>
                <a:ext uri="{FF2B5EF4-FFF2-40B4-BE49-F238E27FC236}">
                  <a16:creationId xmlns:a16="http://schemas.microsoft.com/office/drawing/2014/main" id="{D791CFE6-3691-42DA-B965-092B5D2D445E}"/>
                </a:ext>
              </a:extLst>
            </p:cNvPr>
            <p:cNvSpPr/>
            <p:nvPr/>
          </p:nvSpPr>
          <p:spPr>
            <a:xfrm>
              <a:off x="61999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0" name="Прямоугольник 9">
              <a:extLst>
                <a:ext uri="{FF2B5EF4-FFF2-40B4-BE49-F238E27FC236}">
                  <a16:creationId xmlns:a16="http://schemas.microsoft.com/office/drawing/2014/main" id="{D7D8E785-944E-49B9-9DAC-911E55B1CC0B}"/>
                </a:ext>
              </a:extLst>
            </p:cNvPr>
            <p:cNvSpPr/>
            <p:nvPr/>
          </p:nvSpPr>
          <p:spPr>
            <a:xfrm>
              <a:off x="7696759"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1" name="Прямоугольник 10">
              <a:extLst>
                <a:ext uri="{FF2B5EF4-FFF2-40B4-BE49-F238E27FC236}">
                  <a16:creationId xmlns:a16="http://schemas.microsoft.com/office/drawing/2014/main" id="{E3780F86-4C60-4732-913E-EC73C1E734E4}"/>
                </a:ext>
              </a:extLst>
            </p:cNvPr>
            <p:cNvSpPr/>
            <p:nvPr/>
          </p:nvSpPr>
          <p:spPr>
            <a:xfrm>
              <a:off x="91940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2" name="Прямоугольник 11">
              <a:extLst>
                <a:ext uri="{FF2B5EF4-FFF2-40B4-BE49-F238E27FC236}">
                  <a16:creationId xmlns:a16="http://schemas.microsoft.com/office/drawing/2014/main" id="{1C953426-DA3A-4E64-AB95-CFBD791EC753}"/>
                </a:ext>
              </a:extLst>
            </p:cNvPr>
            <p:cNvSpPr/>
            <p:nvPr/>
          </p:nvSpPr>
          <p:spPr>
            <a:xfrm>
              <a:off x="61999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3" name="Прямоугольник 12">
              <a:extLst>
                <a:ext uri="{FF2B5EF4-FFF2-40B4-BE49-F238E27FC236}">
                  <a16:creationId xmlns:a16="http://schemas.microsoft.com/office/drawing/2014/main" id="{7DFA3440-E4A7-4089-9498-AA93DC3D14EA}"/>
                </a:ext>
              </a:extLst>
            </p:cNvPr>
            <p:cNvSpPr/>
            <p:nvPr/>
          </p:nvSpPr>
          <p:spPr>
            <a:xfrm>
              <a:off x="7696759" y="1505749"/>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Прямоугольник 13">
              <a:extLst>
                <a:ext uri="{FF2B5EF4-FFF2-40B4-BE49-F238E27FC236}">
                  <a16:creationId xmlns:a16="http://schemas.microsoft.com/office/drawing/2014/main" id="{23AC639A-BF91-4FD8-A07E-EF3472A92D6F}"/>
                </a:ext>
              </a:extLst>
            </p:cNvPr>
            <p:cNvSpPr/>
            <p:nvPr/>
          </p:nvSpPr>
          <p:spPr>
            <a:xfrm>
              <a:off x="91940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5" name="Прямоугольник 14">
              <a:extLst>
                <a:ext uri="{FF2B5EF4-FFF2-40B4-BE49-F238E27FC236}">
                  <a16:creationId xmlns:a16="http://schemas.microsoft.com/office/drawing/2014/main" id="{541AC75B-1E7C-4602-AC3B-5891630E1DD3}"/>
                </a:ext>
              </a:extLst>
            </p:cNvPr>
            <p:cNvSpPr/>
            <p:nvPr/>
          </p:nvSpPr>
          <p:spPr>
            <a:xfrm>
              <a:off x="61999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Прямоугольник 15">
              <a:extLst>
                <a:ext uri="{FF2B5EF4-FFF2-40B4-BE49-F238E27FC236}">
                  <a16:creationId xmlns:a16="http://schemas.microsoft.com/office/drawing/2014/main" id="{6AD5DB0A-8E83-4F0A-B999-8876F078E4D3}"/>
                </a:ext>
              </a:extLst>
            </p:cNvPr>
            <p:cNvSpPr/>
            <p:nvPr/>
          </p:nvSpPr>
          <p:spPr>
            <a:xfrm>
              <a:off x="7696759"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7" name="Прямоугольник 16">
              <a:extLst>
                <a:ext uri="{FF2B5EF4-FFF2-40B4-BE49-F238E27FC236}">
                  <a16:creationId xmlns:a16="http://schemas.microsoft.com/office/drawing/2014/main" id="{0EE3C128-227D-4210-9071-F50597AF8F2C}"/>
                </a:ext>
              </a:extLst>
            </p:cNvPr>
            <p:cNvSpPr/>
            <p:nvPr/>
          </p:nvSpPr>
          <p:spPr>
            <a:xfrm>
              <a:off x="91940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8" name="Прямоугольник 17">
              <a:extLst>
                <a:ext uri="{FF2B5EF4-FFF2-40B4-BE49-F238E27FC236}">
                  <a16:creationId xmlns:a16="http://schemas.microsoft.com/office/drawing/2014/main" id="{CF260080-BEEB-47E9-B455-9F34F9ADEF22}"/>
                </a:ext>
              </a:extLst>
            </p:cNvPr>
            <p:cNvSpPr/>
            <p:nvPr/>
          </p:nvSpPr>
          <p:spPr>
            <a:xfrm>
              <a:off x="10689906"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9" name="Прямоугольник 18">
              <a:extLst>
                <a:ext uri="{FF2B5EF4-FFF2-40B4-BE49-F238E27FC236}">
                  <a16:creationId xmlns:a16="http://schemas.microsoft.com/office/drawing/2014/main" id="{AFA8FE52-864D-474D-B68E-B734D9ED5E0A}"/>
                </a:ext>
              </a:extLst>
            </p:cNvPr>
            <p:cNvSpPr/>
            <p:nvPr/>
          </p:nvSpPr>
          <p:spPr>
            <a:xfrm>
              <a:off x="10689906" y="1500995"/>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Прямоугольник 19">
              <a:extLst>
                <a:ext uri="{FF2B5EF4-FFF2-40B4-BE49-F238E27FC236}">
                  <a16:creationId xmlns:a16="http://schemas.microsoft.com/office/drawing/2014/main" id="{8C06136D-7EF7-4653-B8B4-858D2A36F7BF}"/>
                </a:ext>
              </a:extLst>
            </p:cNvPr>
            <p:cNvSpPr/>
            <p:nvPr/>
          </p:nvSpPr>
          <p:spPr>
            <a:xfrm>
              <a:off x="10689906"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grpSp>
      <p:sp>
        <p:nvSpPr>
          <p:cNvPr id="21" name="Текст 4">
            <a:extLst>
              <a:ext uri="{FF2B5EF4-FFF2-40B4-BE49-F238E27FC236}">
                <a16:creationId xmlns:a16="http://schemas.microsoft.com/office/drawing/2014/main" id="{D9AFB03F-C911-4D8A-A0F8-145228B7F5BA}"/>
              </a:ext>
            </a:extLst>
          </p:cNvPr>
          <p:cNvSpPr>
            <a:spLocks noGrp="1"/>
          </p:cNvSpPr>
          <p:nvPr>
            <p:ph type="body" sz="quarter" idx="15"/>
          </p:nvPr>
        </p:nvSpPr>
        <p:spPr>
          <a:xfrm>
            <a:off x="625313" y="2014072"/>
            <a:ext cx="4829687" cy="3937516"/>
          </a:xfrm>
          <a:prstGeom prst="rect">
            <a:avLst/>
          </a:prstGeom>
        </p:spPr>
        <p:txBody>
          <a:bodyPr lIns="0" tIns="0" rIns="0" bIns="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78">
            <a:extLst>
              <a:ext uri="{FF2B5EF4-FFF2-40B4-BE49-F238E27FC236}">
                <a16:creationId xmlns:a16="http://schemas.microsoft.com/office/drawing/2014/main" id="{27220A73-F964-42DE-AC52-AC56DCB61484}"/>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Tree>
    <p:extLst>
      <p:ext uri="{BB962C8B-B14F-4D97-AF65-F5344CB8AC3E}">
        <p14:creationId xmlns:p14="http://schemas.microsoft.com/office/powerpoint/2010/main" val="3459405667"/>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Белый фон без лого">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77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Синий фон с лого">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0"/>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 name="Текст 78">
            <a:extLst>
              <a:ext uri="{FF2B5EF4-FFF2-40B4-BE49-F238E27FC236}">
                <a16:creationId xmlns:a16="http://schemas.microsoft.com/office/drawing/2014/main" id="{41953B8E-E41A-4CE8-A483-9723EA0DD95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8F589BEF-CB02-4FB6-9CC8-989E4F684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0" name="Текст 78">
            <a:extLst>
              <a:ext uri="{FF2B5EF4-FFF2-40B4-BE49-F238E27FC236}">
                <a16:creationId xmlns:a16="http://schemas.microsoft.com/office/drawing/2014/main" id="{72CDA036-64CC-4AEF-9D3C-E020AC1A1F9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BB7A4D3-E75F-4F18-A43B-52AB0891E0D9}"/>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67143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Синий фон без лого">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618C547-F9F0-401A-9931-CBD364130377}"/>
              </a:ext>
            </a:extLst>
          </p:cNvPr>
          <p:cNvSpPr/>
          <p:nvPr userDrawn="1"/>
        </p:nvSpPr>
        <p:spPr>
          <a:xfrm>
            <a:off x="0" y="1"/>
            <a:ext cx="12192000" cy="6857997"/>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212363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1588"/>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Текст 4">
            <a:extLst>
              <a:ext uri="{FF2B5EF4-FFF2-40B4-BE49-F238E27FC236}">
                <a16:creationId xmlns:a16="http://schemas.microsoft.com/office/drawing/2014/main" id="{BF0C64C0-4620-440F-831A-1E7FFAE9A9AB}"/>
              </a:ext>
            </a:extLst>
          </p:cNvPr>
          <p:cNvSpPr>
            <a:spLocks noGrp="1"/>
          </p:cNvSpPr>
          <p:nvPr>
            <p:ph type="body" sz="quarter" idx="15" hasCustomPrompt="1"/>
          </p:nvPr>
        </p:nvSpPr>
        <p:spPr>
          <a:xfrm>
            <a:off x="625313"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15" name="Текст 4">
            <a:extLst>
              <a:ext uri="{FF2B5EF4-FFF2-40B4-BE49-F238E27FC236}">
                <a16:creationId xmlns:a16="http://schemas.microsoft.com/office/drawing/2014/main" id="{B2152B9B-1B11-48C2-B384-9ADDE59751EC}"/>
              </a:ext>
            </a:extLst>
          </p:cNvPr>
          <p:cNvSpPr>
            <a:spLocks noGrp="1"/>
          </p:cNvSpPr>
          <p:nvPr>
            <p:ph type="body" sz="quarter" idx="20"/>
          </p:nvPr>
        </p:nvSpPr>
        <p:spPr>
          <a:xfrm>
            <a:off x="625314"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4">
            <a:extLst>
              <a:ext uri="{FF2B5EF4-FFF2-40B4-BE49-F238E27FC236}">
                <a16:creationId xmlns:a16="http://schemas.microsoft.com/office/drawing/2014/main" id="{4AE3CDDA-FD6F-42F7-929D-B7B6868A8A0E}"/>
              </a:ext>
            </a:extLst>
          </p:cNvPr>
          <p:cNvSpPr>
            <a:spLocks noGrp="1"/>
          </p:cNvSpPr>
          <p:nvPr>
            <p:ph type="body" sz="quarter" idx="21" hasCustomPrompt="1"/>
          </p:nvPr>
        </p:nvSpPr>
        <p:spPr>
          <a:xfrm>
            <a:off x="625313"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23" name="Текст 4">
            <a:extLst>
              <a:ext uri="{FF2B5EF4-FFF2-40B4-BE49-F238E27FC236}">
                <a16:creationId xmlns:a16="http://schemas.microsoft.com/office/drawing/2014/main" id="{DA562154-7540-4526-839B-BF23B6616F19}"/>
              </a:ext>
            </a:extLst>
          </p:cNvPr>
          <p:cNvSpPr>
            <a:spLocks noGrp="1"/>
          </p:cNvSpPr>
          <p:nvPr>
            <p:ph type="body" sz="quarter" idx="22"/>
          </p:nvPr>
        </p:nvSpPr>
        <p:spPr>
          <a:xfrm>
            <a:off x="625314" y="4842970"/>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9" name="Текст 4">
            <a:extLst>
              <a:ext uri="{FF2B5EF4-FFF2-40B4-BE49-F238E27FC236}">
                <a16:creationId xmlns:a16="http://schemas.microsoft.com/office/drawing/2014/main" id="{2EF744A9-291B-4CEA-9D64-D14B12984C00}"/>
              </a:ext>
            </a:extLst>
          </p:cNvPr>
          <p:cNvSpPr>
            <a:spLocks noGrp="1"/>
          </p:cNvSpPr>
          <p:nvPr>
            <p:ph type="body" sz="quarter" idx="23" hasCustomPrompt="1"/>
          </p:nvPr>
        </p:nvSpPr>
        <p:spPr>
          <a:xfrm>
            <a:off x="4727933" y="1978367"/>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9" name="Текст 4">
            <a:extLst>
              <a:ext uri="{FF2B5EF4-FFF2-40B4-BE49-F238E27FC236}">
                <a16:creationId xmlns:a16="http://schemas.microsoft.com/office/drawing/2014/main" id="{391F8A7B-F0D1-41B4-9C5B-C9E0408FD283}"/>
              </a:ext>
            </a:extLst>
          </p:cNvPr>
          <p:cNvSpPr>
            <a:spLocks noGrp="1"/>
          </p:cNvSpPr>
          <p:nvPr>
            <p:ph type="body" sz="quarter" idx="24"/>
          </p:nvPr>
        </p:nvSpPr>
        <p:spPr>
          <a:xfrm>
            <a:off x="4727934" y="2777282"/>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0" name="Текст 4">
            <a:extLst>
              <a:ext uri="{FF2B5EF4-FFF2-40B4-BE49-F238E27FC236}">
                <a16:creationId xmlns:a16="http://schemas.microsoft.com/office/drawing/2014/main" id="{6F31289C-F962-4652-B6F9-59F35E209778}"/>
              </a:ext>
            </a:extLst>
          </p:cNvPr>
          <p:cNvSpPr>
            <a:spLocks noGrp="1"/>
          </p:cNvSpPr>
          <p:nvPr>
            <p:ph type="body" sz="quarter" idx="25" hasCustomPrompt="1"/>
          </p:nvPr>
        </p:nvSpPr>
        <p:spPr>
          <a:xfrm>
            <a:off x="4727933" y="4016946"/>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1" name="Текст 4">
            <a:extLst>
              <a:ext uri="{FF2B5EF4-FFF2-40B4-BE49-F238E27FC236}">
                <a16:creationId xmlns:a16="http://schemas.microsoft.com/office/drawing/2014/main" id="{D5DE14B1-CDAF-4D32-ABC5-4AE915AADA6B}"/>
              </a:ext>
            </a:extLst>
          </p:cNvPr>
          <p:cNvSpPr>
            <a:spLocks noGrp="1"/>
          </p:cNvSpPr>
          <p:nvPr>
            <p:ph type="body" sz="quarter" idx="26"/>
          </p:nvPr>
        </p:nvSpPr>
        <p:spPr>
          <a:xfrm>
            <a:off x="4727934" y="4814273"/>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2" name="Текст 4">
            <a:extLst>
              <a:ext uri="{FF2B5EF4-FFF2-40B4-BE49-F238E27FC236}">
                <a16:creationId xmlns:a16="http://schemas.microsoft.com/office/drawing/2014/main" id="{D384C7AF-CE75-4DC6-A4FE-B9721217A3A7}"/>
              </a:ext>
            </a:extLst>
          </p:cNvPr>
          <p:cNvSpPr>
            <a:spLocks noGrp="1"/>
          </p:cNvSpPr>
          <p:nvPr>
            <p:ph type="body" sz="quarter" idx="27" hasCustomPrompt="1"/>
          </p:nvPr>
        </p:nvSpPr>
        <p:spPr>
          <a:xfrm>
            <a:off x="8832139"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3" name="Текст 4">
            <a:extLst>
              <a:ext uri="{FF2B5EF4-FFF2-40B4-BE49-F238E27FC236}">
                <a16:creationId xmlns:a16="http://schemas.microsoft.com/office/drawing/2014/main" id="{B55D35BE-1A63-4E5C-AD2A-810D261F894D}"/>
              </a:ext>
            </a:extLst>
          </p:cNvPr>
          <p:cNvSpPr>
            <a:spLocks noGrp="1"/>
          </p:cNvSpPr>
          <p:nvPr>
            <p:ph type="body" sz="quarter" idx="28"/>
          </p:nvPr>
        </p:nvSpPr>
        <p:spPr>
          <a:xfrm>
            <a:off x="8832140"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4" name="Текст 4">
            <a:extLst>
              <a:ext uri="{FF2B5EF4-FFF2-40B4-BE49-F238E27FC236}">
                <a16:creationId xmlns:a16="http://schemas.microsoft.com/office/drawing/2014/main" id="{7651EE16-DE71-4EE9-8F2F-55A9E966E7BE}"/>
              </a:ext>
            </a:extLst>
          </p:cNvPr>
          <p:cNvSpPr>
            <a:spLocks noGrp="1"/>
          </p:cNvSpPr>
          <p:nvPr>
            <p:ph type="body" sz="quarter" idx="29" hasCustomPrompt="1"/>
          </p:nvPr>
        </p:nvSpPr>
        <p:spPr>
          <a:xfrm>
            <a:off x="8832139"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5" name="Текст 4">
            <a:extLst>
              <a:ext uri="{FF2B5EF4-FFF2-40B4-BE49-F238E27FC236}">
                <a16:creationId xmlns:a16="http://schemas.microsoft.com/office/drawing/2014/main" id="{614B62D2-0845-45BA-8E5D-4C44FB49C6B3}"/>
              </a:ext>
            </a:extLst>
          </p:cNvPr>
          <p:cNvSpPr>
            <a:spLocks noGrp="1"/>
          </p:cNvSpPr>
          <p:nvPr>
            <p:ph type="body" sz="quarter" idx="30"/>
          </p:nvPr>
        </p:nvSpPr>
        <p:spPr>
          <a:xfrm>
            <a:off x="8832140" y="4844557"/>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62AE9979-2965-41EE-8AF6-F374D40A358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7" name="Graphic 16">
            <a:extLst>
              <a:ext uri="{FF2B5EF4-FFF2-40B4-BE49-F238E27FC236}">
                <a16:creationId xmlns:a16="http://schemas.microsoft.com/office/drawing/2014/main" id="{58DE9755-5397-4BBA-9873-99987AC4F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9" name="Номер слайда 5">
            <a:extLst>
              <a:ext uri="{FF2B5EF4-FFF2-40B4-BE49-F238E27FC236}">
                <a16:creationId xmlns:a16="http://schemas.microsoft.com/office/drawing/2014/main" id="{03F2BB77-E590-425D-911E-4A4CBAC84B6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7639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Графики и 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4426258"/>
            <a:ext cx="12192000" cy="2431741"/>
          </a:xfrm>
          <a:prstGeom prst="rect">
            <a:avLst/>
          </a:prstGeom>
          <a:solidFill>
            <a:srgbClr val="F9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E940AC7F-65C6-40BC-8B6C-54BD729ACE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8" name="Текст 78">
            <a:extLst>
              <a:ext uri="{FF2B5EF4-FFF2-40B4-BE49-F238E27FC236}">
                <a16:creationId xmlns:a16="http://schemas.microsoft.com/office/drawing/2014/main" id="{24E40111-99A7-48BB-9042-D1165932B1F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1" name="Рисунок 2">
            <a:extLst>
              <a:ext uri="{FF2B5EF4-FFF2-40B4-BE49-F238E27FC236}">
                <a16:creationId xmlns:a16="http://schemas.microsoft.com/office/drawing/2014/main" id="{A4D12169-15BD-408C-9C78-E47395540C6F}"/>
              </a:ext>
            </a:extLst>
          </p:cNvPr>
          <p:cNvSpPr>
            <a:spLocks noGrp="1"/>
          </p:cNvSpPr>
          <p:nvPr>
            <p:ph type="pic" sz="quarter" idx="14"/>
          </p:nvPr>
        </p:nvSpPr>
        <p:spPr>
          <a:xfrm>
            <a:off x="6096001" y="1563072"/>
            <a:ext cx="5507191" cy="243174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3" name="Диаграмма 2">
            <a:extLst>
              <a:ext uri="{FF2B5EF4-FFF2-40B4-BE49-F238E27FC236}">
                <a16:creationId xmlns:a16="http://schemas.microsoft.com/office/drawing/2014/main" id="{E0EB37B2-E89A-4444-B425-55A2C7843839}"/>
              </a:ext>
            </a:extLst>
          </p:cNvPr>
          <p:cNvSpPr>
            <a:spLocks noGrp="1"/>
          </p:cNvSpPr>
          <p:nvPr>
            <p:ph type="chart" sz="quarter" idx="43"/>
          </p:nvPr>
        </p:nvSpPr>
        <p:spPr>
          <a:xfrm>
            <a:off x="625313" y="1563326"/>
            <a:ext cx="5280655" cy="2431487"/>
          </a:xfrm>
          <a:prstGeom prst="rect">
            <a:avLst/>
          </a:prstGeom>
        </p:spPr>
        <p:txBody>
          <a:bodyPr/>
          <a:lstStyle>
            <a:lvl1pPr>
              <a:defRPr b="0" i="0">
                <a:latin typeface="Nunito Sans Light" pitchFamily="2" charset="77"/>
              </a:defRPr>
            </a:lvl1pPr>
          </a:lstStyle>
          <a:p>
            <a:endParaRPr lang="ru-RU" dirty="0"/>
          </a:p>
        </p:txBody>
      </p:sp>
      <p:sp>
        <p:nvSpPr>
          <p:cNvPr id="46" name="Текст 4">
            <a:extLst>
              <a:ext uri="{FF2B5EF4-FFF2-40B4-BE49-F238E27FC236}">
                <a16:creationId xmlns:a16="http://schemas.microsoft.com/office/drawing/2014/main" id="{4E25CDD9-0FEB-48BF-A252-99F76D43A8C9}"/>
              </a:ext>
            </a:extLst>
          </p:cNvPr>
          <p:cNvSpPr>
            <a:spLocks noGrp="1"/>
          </p:cNvSpPr>
          <p:nvPr>
            <p:ph type="body" sz="quarter" idx="46" hasCustomPrompt="1"/>
          </p:nvPr>
        </p:nvSpPr>
        <p:spPr>
          <a:xfrm>
            <a:off x="8826518" y="493375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7" name="Текст 4">
            <a:extLst>
              <a:ext uri="{FF2B5EF4-FFF2-40B4-BE49-F238E27FC236}">
                <a16:creationId xmlns:a16="http://schemas.microsoft.com/office/drawing/2014/main" id="{4A9C16AA-8FC4-4B12-9DFA-0492E54A2275}"/>
              </a:ext>
            </a:extLst>
          </p:cNvPr>
          <p:cNvSpPr>
            <a:spLocks noGrp="1"/>
          </p:cNvSpPr>
          <p:nvPr>
            <p:ph type="body" sz="quarter" idx="47"/>
          </p:nvPr>
        </p:nvSpPr>
        <p:spPr>
          <a:xfrm>
            <a:off x="8832141" y="5383869"/>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1" name="Текст 4">
            <a:extLst>
              <a:ext uri="{FF2B5EF4-FFF2-40B4-BE49-F238E27FC236}">
                <a16:creationId xmlns:a16="http://schemas.microsoft.com/office/drawing/2014/main" id="{091D4BC5-B149-4E9D-8B30-85DAEA5A276E}"/>
              </a:ext>
            </a:extLst>
          </p:cNvPr>
          <p:cNvSpPr>
            <a:spLocks noGrp="1"/>
          </p:cNvSpPr>
          <p:nvPr>
            <p:ph type="body" sz="quarter" idx="50" hasCustomPrompt="1"/>
          </p:nvPr>
        </p:nvSpPr>
        <p:spPr>
          <a:xfrm>
            <a:off x="6070979" y="494011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2" name="Текст 4">
            <a:extLst>
              <a:ext uri="{FF2B5EF4-FFF2-40B4-BE49-F238E27FC236}">
                <a16:creationId xmlns:a16="http://schemas.microsoft.com/office/drawing/2014/main" id="{86B44861-0278-4571-8B98-3160498005B6}"/>
              </a:ext>
            </a:extLst>
          </p:cNvPr>
          <p:cNvSpPr>
            <a:spLocks noGrp="1"/>
          </p:cNvSpPr>
          <p:nvPr>
            <p:ph type="body" sz="quarter" idx="51"/>
          </p:nvPr>
        </p:nvSpPr>
        <p:spPr>
          <a:xfrm>
            <a:off x="6076601" y="539022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5" name="Текст 4">
            <a:extLst>
              <a:ext uri="{FF2B5EF4-FFF2-40B4-BE49-F238E27FC236}">
                <a16:creationId xmlns:a16="http://schemas.microsoft.com/office/drawing/2014/main" id="{FDD53D50-1B37-4664-9E3E-10C0F8FC9057}"/>
              </a:ext>
            </a:extLst>
          </p:cNvPr>
          <p:cNvSpPr>
            <a:spLocks noGrp="1"/>
          </p:cNvSpPr>
          <p:nvPr>
            <p:ph type="body" sz="quarter" idx="54" hasCustomPrompt="1"/>
          </p:nvPr>
        </p:nvSpPr>
        <p:spPr>
          <a:xfrm>
            <a:off x="3359153" y="494008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6" name="Текст 4">
            <a:extLst>
              <a:ext uri="{FF2B5EF4-FFF2-40B4-BE49-F238E27FC236}">
                <a16:creationId xmlns:a16="http://schemas.microsoft.com/office/drawing/2014/main" id="{4BC981B1-5B04-4D67-B075-C1499D47E545}"/>
              </a:ext>
            </a:extLst>
          </p:cNvPr>
          <p:cNvSpPr>
            <a:spLocks noGrp="1"/>
          </p:cNvSpPr>
          <p:nvPr>
            <p:ph type="body" sz="quarter" idx="55"/>
          </p:nvPr>
        </p:nvSpPr>
        <p:spPr>
          <a:xfrm>
            <a:off x="3364775" y="5390198"/>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9" name="Текст 4">
            <a:extLst>
              <a:ext uri="{FF2B5EF4-FFF2-40B4-BE49-F238E27FC236}">
                <a16:creationId xmlns:a16="http://schemas.microsoft.com/office/drawing/2014/main" id="{5FDEC3AE-AE1C-48F6-B57B-795F1D42A07D}"/>
              </a:ext>
            </a:extLst>
          </p:cNvPr>
          <p:cNvSpPr>
            <a:spLocks noGrp="1"/>
          </p:cNvSpPr>
          <p:nvPr>
            <p:ph type="body" sz="quarter" idx="58" hasCustomPrompt="1"/>
          </p:nvPr>
        </p:nvSpPr>
        <p:spPr>
          <a:xfrm>
            <a:off x="603613" y="494644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70" name="Текст 4">
            <a:extLst>
              <a:ext uri="{FF2B5EF4-FFF2-40B4-BE49-F238E27FC236}">
                <a16:creationId xmlns:a16="http://schemas.microsoft.com/office/drawing/2014/main" id="{2ECA3D94-88F3-4507-AE9A-E4F4496196C5}"/>
              </a:ext>
            </a:extLst>
          </p:cNvPr>
          <p:cNvSpPr>
            <a:spLocks noGrp="1"/>
          </p:cNvSpPr>
          <p:nvPr>
            <p:ph type="body" sz="quarter" idx="59"/>
          </p:nvPr>
        </p:nvSpPr>
        <p:spPr>
          <a:xfrm>
            <a:off x="609236" y="539655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7" name="Номер слайда 5">
            <a:extLst>
              <a:ext uri="{FF2B5EF4-FFF2-40B4-BE49-F238E27FC236}">
                <a16:creationId xmlns:a16="http://schemas.microsoft.com/office/drawing/2014/main" id="{D0A7A260-AA0C-449A-9B97-217A743032EF}"/>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6115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Карта">
    <p:spTree>
      <p:nvGrpSpPr>
        <p:cNvPr id="1" name=""/>
        <p:cNvGrpSpPr/>
        <p:nvPr/>
      </p:nvGrpSpPr>
      <p:grpSpPr>
        <a:xfrm>
          <a:off x="0" y="0"/>
          <a:ext cx="0" cy="0"/>
          <a:chOff x="0" y="0"/>
          <a:chExt cx="0" cy="0"/>
        </a:xfrm>
      </p:grpSpPr>
      <p:pic>
        <p:nvPicPr>
          <p:cNvPr id="3" name="Рисунок 2" descr="Изображение выглядит как темный, освещенный&#10;&#10;Автоматически созданное описание">
            <a:extLst>
              <a:ext uri="{FF2B5EF4-FFF2-40B4-BE49-F238E27FC236}">
                <a16:creationId xmlns:a16="http://schemas.microsoft.com/office/drawing/2014/main" id="{A12C1100-ED76-4246-A735-3AEABAD036BA}"/>
              </a:ext>
            </a:extLst>
          </p:cNvPr>
          <p:cNvPicPr>
            <a:picLocks noChangeAspect="1"/>
          </p:cNvPicPr>
          <p:nvPr userDrawn="1"/>
        </p:nvPicPr>
        <p:blipFill>
          <a:blip r:embed="rId2"/>
          <a:stretch>
            <a:fillRect/>
          </a:stretch>
        </p:blipFill>
        <p:spPr>
          <a:xfrm>
            <a:off x="-301194" y="-74233"/>
            <a:ext cx="11527175" cy="7458976"/>
          </a:xfrm>
          <a:prstGeom prst="rect">
            <a:avLst/>
          </a:prstGeom>
        </p:spPr>
      </p:pic>
      <p:sp>
        <p:nvSpPr>
          <p:cNvPr id="9" name="Текст 78">
            <a:extLst>
              <a:ext uri="{FF2B5EF4-FFF2-40B4-BE49-F238E27FC236}">
                <a16:creationId xmlns:a16="http://schemas.microsoft.com/office/drawing/2014/main" id="{B6715B5B-5410-4A30-8830-8111CD3F6FE0}"/>
              </a:ext>
            </a:extLst>
          </p:cNvPr>
          <p:cNvSpPr>
            <a:spLocks noGrp="1"/>
          </p:cNvSpPr>
          <p:nvPr>
            <p:ph type="body" sz="quarter" idx="13" hasCustomPrompt="1"/>
          </p:nvPr>
        </p:nvSpPr>
        <p:spPr>
          <a:xfrm>
            <a:off x="1553192" y="342900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0" name="Текст 78">
            <a:extLst>
              <a:ext uri="{FF2B5EF4-FFF2-40B4-BE49-F238E27FC236}">
                <a16:creationId xmlns:a16="http://schemas.microsoft.com/office/drawing/2014/main" id="{6430E12F-A974-4699-9D88-C8DD72A1702C}"/>
              </a:ext>
            </a:extLst>
          </p:cNvPr>
          <p:cNvSpPr>
            <a:spLocks noGrp="1"/>
          </p:cNvSpPr>
          <p:nvPr>
            <p:ph type="body" sz="quarter" idx="14" hasCustomPrompt="1"/>
          </p:nvPr>
        </p:nvSpPr>
        <p:spPr>
          <a:xfrm>
            <a:off x="2254619" y="4054169"/>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1" name="Текст 78">
            <a:extLst>
              <a:ext uri="{FF2B5EF4-FFF2-40B4-BE49-F238E27FC236}">
                <a16:creationId xmlns:a16="http://schemas.microsoft.com/office/drawing/2014/main" id="{B88C805F-22E8-4F17-8B44-7F6E86B7DB2E}"/>
              </a:ext>
            </a:extLst>
          </p:cNvPr>
          <p:cNvSpPr>
            <a:spLocks noGrp="1"/>
          </p:cNvSpPr>
          <p:nvPr>
            <p:ph type="body" sz="quarter" idx="15" hasCustomPrompt="1"/>
          </p:nvPr>
        </p:nvSpPr>
        <p:spPr>
          <a:xfrm>
            <a:off x="3146258" y="321446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2" name="Текст 78">
            <a:extLst>
              <a:ext uri="{FF2B5EF4-FFF2-40B4-BE49-F238E27FC236}">
                <a16:creationId xmlns:a16="http://schemas.microsoft.com/office/drawing/2014/main" id="{7C19AA2C-09C5-4C30-B61C-73CEF818DC8A}"/>
              </a:ext>
            </a:extLst>
          </p:cNvPr>
          <p:cNvSpPr>
            <a:spLocks noGrp="1"/>
          </p:cNvSpPr>
          <p:nvPr>
            <p:ph type="body" sz="quarter" idx="16" hasCustomPrompt="1"/>
          </p:nvPr>
        </p:nvSpPr>
        <p:spPr>
          <a:xfrm>
            <a:off x="3847686" y="3796583"/>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3" name="Текст 78">
            <a:extLst>
              <a:ext uri="{FF2B5EF4-FFF2-40B4-BE49-F238E27FC236}">
                <a16:creationId xmlns:a16="http://schemas.microsoft.com/office/drawing/2014/main" id="{16474BEF-B77E-43AC-A008-F59CB9C66602}"/>
              </a:ext>
            </a:extLst>
          </p:cNvPr>
          <p:cNvSpPr>
            <a:spLocks noGrp="1"/>
          </p:cNvSpPr>
          <p:nvPr>
            <p:ph type="body" sz="quarter" idx="17" hasCustomPrompt="1"/>
          </p:nvPr>
        </p:nvSpPr>
        <p:spPr>
          <a:xfrm>
            <a:off x="9880380" y="4640817"/>
            <a:ext cx="1614889" cy="511333"/>
          </a:xfrm>
          <a:prstGeom prst="rect">
            <a:avLst/>
          </a:prstGeom>
        </p:spPr>
        <p:txBody>
          <a:bodyPr lIns="0" rIns="0" anchor="ctr"/>
          <a:lstStyle>
            <a:lvl1pPr marL="0" indent="0">
              <a:buFontTx/>
              <a:buNone/>
              <a:defRPr sz="35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14" name="Текст 78">
            <a:extLst>
              <a:ext uri="{FF2B5EF4-FFF2-40B4-BE49-F238E27FC236}">
                <a16:creationId xmlns:a16="http://schemas.microsoft.com/office/drawing/2014/main" id="{A6E4E956-2365-4826-81C2-1679F824418E}"/>
              </a:ext>
            </a:extLst>
          </p:cNvPr>
          <p:cNvSpPr>
            <a:spLocks noGrp="1"/>
          </p:cNvSpPr>
          <p:nvPr>
            <p:ph type="body" sz="quarter" idx="18"/>
          </p:nvPr>
        </p:nvSpPr>
        <p:spPr>
          <a:xfrm>
            <a:off x="9880380" y="5179093"/>
            <a:ext cx="1443178" cy="323776"/>
          </a:xfrm>
          <a:prstGeom prst="rect">
            <a:avLst/>
          </a:prstGeom>
        </p:spPr>
        <p:txBody>
          <a:bodyPr lIns="0" rIns="0" anchor="ct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933A31C4-6AE5-4305-8D8A-D23FA1C7DC7C}"/>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84549CFE-0261-4BD3-8FAC-6C2B9DBB8F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7" name="Текст 78">
            <a:extLst>
              <a:ext uri="{FF2B5EF4-FFF2-40B4-BE49-F238E27FC236}">
                <a16:creationId xmlns:a16="http://schemas.microsoft.com/office/drawing/2014/main" id="{F7E369C7-4D76-486A-B76C-AA861FAD718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8" name="Номер слайда 5">
            <a:extLst>
              <a:ext uri="{FF2B5EF4-FFF2-40B4-BE49-F238E27FC236}">
                <a16:creationId xmlns:a16="http://schemas.microsoft.com/office/drawing/2014/main" id="{1FBB065E-6A9D-408D-8331-DE09A4D67CFD}"/>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578742707"/>
      </p:ext>
    </p:extLst>
  </p:cSld>
  <p:clrMapOvr>
    <a:masterClrMapping/>
  </p:clrMapOvr>
  <p:extLst>
    <p:ext uri="{DCECCB84-F9BA-43D5-87BE-67443E8EF086}">
      <p15:sldGuideLst xmlns:p15="http://schemas.microsoft.com/office/powerpoint/2012/main">
        <p15:guide id="1" pos="439">
          <p15:clr>
            <a:srgbClr val="FBAE40"/>
          </p15:clr>
        </p15:guide>
        <p15:guide id="2" orient="horz" pos="346">
          <p15:clr>
            <a:srgbClr val="FBAE40"/>
          </p15:clr>
        </p15:guide>
        <p15:guide id="3" pos="7243">
          <p15:clr>
            <a:srgbClr val="FBAE40"/>
          </p15:clr>
        </p15:guide>
        <p15:guide id="4" orient="horz" pos="3975">
          <p15:clr>
            <a:srgbClr val="FBAE40"/>
          </p15:clr>
        </p15:guide>
        <p15:guide id="5" orient="horz" pos="70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екст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0" y="1853182"/>
            <a:ext cx="5470687"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2" y="1853182"/>
            <a:ext cx="5145335" cy="3869914"/>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22F2F581-ED6C-446A-B0BD-A9D5D11B3276}"/>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E6B1555A-4BE8-4D22-B52C-5175830E13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9" name="Текст 78">
            <a:extLst>
              <a:ext uri="{FF2B5EF4-FFF2-40B4-BE49-F238E27FC236}">
                <a16:creationId xmlns:a16="http://schemas.microsoft.com/office/drawing/2014/main" id="{FF617FCC-0C6A-4C37-A7AE-713A60B47AA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30E62C8B-9035-46B1-8643-0CFA2FB3C98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16940492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Буллеты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1" y="1953760"/>
            <a:ext cx="5240473"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394776"/>
            <a:ext cx="5307015" cy="3428898"/>
          </a:xfrm>
          <a:prstGeom prst="rect">
            <a:avLst/>
          </a:prstGeom>
        </p:spPr>
        <p:txBody>
          <a:bodyPr/>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9" name="Текст 78">
            <a:extLst>
              <a:ext uri="{FF2B5EF4-FFF2-40B4-BE49-F238E27FC236}">
                <a16:creationId xmlns:a16="http://schemas.microsoft.com/office/drawing/2014/main" id="{36083911-725B-43FB-83DA-D34B895F7A22}"/>
              </a:ext>
            </a:extLst>
          </p:cNvPr>
          <p:cNvSpPr>
            <a:spLocks noGrp="1"/>
          </p:cNvSpPr>
          <p:nvPr>
            <p:ph type="body" sz="quarter" idx="17"/>
          </p:nvPr>
        </p:nvSpPr>
        <p:spPr>
          <a:xfrm>
            <a:off x="625313" y="1969840"/>
            <a:ext cx="5307015"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5A148E4D-175F-4569-9791-F1224A5996F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14801552-5C15-44A1-A9A7-C80AB4FC04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F303040-7C2B-4032-9648-2827330E02A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3ABA1005-84B8-4B8D-BBF6-B2EF8FC5A07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403096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Диаграмма одна">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437837"/>
            <a:ext cx="3931646" cy="3177892"/>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4727933" y="1953859"/>
            <a:ext cx="6587996" cy="3661416"/>
          </a:xfrm>
          <a:prstGeom prst="rect">
            <a:avLst/>
          </a:prstGeom>
          <a:noFill/>
        </p:spPr>
        <p:txBody>
          <a:bodyPr/>
          <a:lstStyle>
            <a:lvl1pPr>
              <a:defRPr b="0" i="0">
                <a:latin typeface="Nunito Sans Light" pitchFamily="2" charset="77"/>
              </a:defRPr>
            </a:lvl1pPr>
          </a:lstStyle>
          <a:p>
            <a:endParaRPr lang="ru-RU" dirty="0"/>
          </a:p>
        </p:txBody>
      </p:sp>
      <p:sp>
        <p:nvSpPr>
          <p:cNvPr id="9" name="Текст 78">
            <a:extLst>
              <a:ext uri="{FF2B5EF4-FFF2-40B4-BE49-F238E27FC236}">
                <a16:creationId xmlns:a16="http://schemas.microsoft.com/office/drawing/2014/main" id="{0583BB4A-58B4-444F-86F5-0D1087D5ECB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0" name="Graphic 16">
            <a:extLst>
              <a:ext uri="{FF2B5EF4-FFF2-40B4-BE49-F238E27FC236}">
                <a16:creationId xmlns:a16="http://schemas.microsoft.com/office/drawing/2014/main" id="{F04CDB1B-D7F3-452A-9B9D-4D74264875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06A44A6-317E-4024-8566-EA932B56CCD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2" name="Текст 78">
            <a:extLst>
              <a:ext uri="{FF2B5EF4-FFF2-40B4-BE49-F238E27FC236}">
                <a16:creationId xmlns:a16="http://schemas.microsoft.com/office/drawing/2014/main" id="{26AD9E57-77F1-4E82-AABD-AE06508B8B24}"/>
              </a:ext>
            </a:extLst>
          </p:cNvPr>
          <p:cNvSpPr>
            <a:spLocks noGrp="1"/>
          </p:cNvSpPr>
          <p:nvPr>
            <p:ph type="body" sz="quarter" idx="18"/>
          </p:nvPr>
        </p:nvSpPr>
        <p:spPr>
          <a:xfrm>
            <a:off x="625313" y="1969840"/>
            <a:ext cx="3931647"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918DBCB8-FA19-4EF9-906E-23472B6A66D6}"/>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89704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иаграммы три">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30531"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625313"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2" name="Текст 4">
            <a:extLst>
              <a:ext uri="{FF2B5EF4-FFF2-40B4-BE49-F238E27FC236}">
                <a16:creationId xmlns:a16="http://schemas.microsoft.com/office/drawing/2014/main" id="{BB3297BE-6C6D-4827-B030-B8A26F0FFED0}"/>
              </a:ext>
            </a:extLst>
          </p:cNvPr>
          <p:cNvSpPr>
            <a:spLocks noGrp="1"/>
          </p:cNvSpPr>
          <p:nvPr>
            <p:ph type="body" sz="quarter" idx="18"/>
          </p:nvPr>
        </p:nvSpPr>
        <p:spPr>
          <a:xfrm>
            <a:off x="4310023"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3" name="Диаграмма 2">
            <a:extLst>
              <a:ext uri="{FF2B5EF4-FFF2-40B4-BE49-F238E27FC236}">
                <a16:creationId xmlns:a16="http://schemas.microsoft.com/office/drawing/2014/main" id="{EDCCFEB9-892D-4353-9075-04EB30391780}"/>
              </a:ext>
            </a:extLst>
          </p:cNvPr>
          <p:cNvSpPr>
            <a:spLocks noGrp="1"/>
          </p:cNvSpPr>
          <p:nvPr>
            <p:ph type="chart" sz="quarter" idx="19"/>
          </p:nvPr>
        </p:nvSpPr>
        <p:spPr>
          <a:xfrm>
            <a:off x="4304805"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4" name="Текст 4">
            <a:extLst>
              <a:ext uri="{FF2B5EF4-FFF2-40B4-BE49-F238E27FC236}">
                <a16:creationId xmlns:a16="http://schemas.microsoft.com/office/drawing/2014/main" id="{916AF1D9-6AAB-4EA2-AA6C-9A6240791484}"/>
              </a:ext>
            </a:extLst>
          </p:cNvPr>
          <p:cNvSpPr>
            <a:spLocks noGrp="1"/>
          </p:cNvSpPr>
          <p:nvPr>
            <p:ph type="body" sz="quarter" idx="20"/>
          </p:nvPr>
        </p:nvSpPr>
        <p:spPr>
          <a:xfrm>
            <a:off x="7937526" y="518607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5" name="Диаграмма 2">
            <a:extLst>
              <a:ext uri="{FF2B5EF4-FFF2-40B4-BE49-F238E27FC236}">
                <a16:creationId xmlns:a16="http://schemas.microsoft.com/office/drawing/2014/main" id="{C435ECC9-764A-42F4-B98F-30C98192AD44}"/>
              </a:ext>
            </a:extLst>
          </p:cNvPr>
          <p:cNvSpPr>
            <a:spLocks noGrp="1"/>
          </p:cNvSpPr>
          <p:nvPr>
            <p:ph type="chart" sz="quarter" idx="21"/>
          </p:nvPr>
        </p:nvSpPr>
        <p:spPr>
          <a:xfrm>
            <a:off x="7932307" y="197918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0291B1D2-4282-460C-93F6-8227486B463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4" name="Graphic 16">
            <a:extLst>
              <a:ext uri="{FF2B5EF4-FFF2-40B4-BE49-F238E27FC236}">
                <a16:creationId xmlns:a16="http://schemas.microsoft.com/office/drawing/2014/main" id="{8BA59AE4-940F-420B-B268-1D848AAB0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17" name="Текст 78">
            <a:extLst>
              <a:ext uri="{FF2B5EF4-FFF2-40B4-BE49-F238E27FC236}">
                <a16:creationId xmlns:a16="http://schemas.microsoft.com/office/drawing/2014/main" id="{18F24BB5-60FC-4874-B9AB-4799421E5286}"/>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Номер слайда 5">
            <a:extLst>
              <a:ext uri="{FF2B5EF4-FFF2-40B4-BE49-F238E27FC236}">
                <a16:creationId xmlns:a16="http://schemas.microsoft.com/office/drawing/2014/main" id="{7662A304-28C1-4DD7-8A1F-79C7793E56D8}"/>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747162268"/>
      </p:ext>
    </p:extLst>
  </p:cSld>
  <p:clrMapOvr>
    <a:masterClrMapping/>
  </p:clrMapOvr>
  <p:extLst>
    <p:ext uri="{DCECCB84-F9BA-43D5-87BE-67443E8EF086}">
      <p15:sldGuideLst xmlns:p15="http://schemas.microsoft.com/office/powerpoint/2012/main">
        <p15:guide id="1" pos="2707">
          <p15:clr>
            <a:srgbClr val="FBAE40"/>
          </p15:clr>
        </p15:guide>
        <p15:guide id="2" pos="499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9094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dt="0"/>
  <p:txStyles>
    <p:titleStyle>
      <a:lvl1pPr algn="l" defTabSz="914309" rtl="0" eaLnBrk="1" latinLnBrk="0" hangingPunct="1">
        <a:lnSpc>
          <a:spcPct val="90000"/>
        </a:lnSpc>
        <a:spcBef>
          <a:spcPct val="0"/>
        </a:spcBef>
        <a:buNone/>
        <a:defRPr sz="3599" kern="1200">
          <a:solidFill>
            <a:srgbClr val="1E22AA"/>
          </a:solidFill>
          <a:latin typeface="Futura PT Book" panose="020B0502020204020303" pitchFamily="34" charset="-52"/>
          <a:ea typeface="+mj-ea"/>
          <a:cs typeface="+mj-cs"/>
        </a:defRPr>
      </a:lvl1pPr>
    </p:titleStyle>
    <p:bodyStyle>
      <a:lvl1pPr marL="0" indent="0" algn="l" defTabSz="914309" rtl="0" eaLnBrk="1" latinLnBrk="0" hangingPunct="1">
        <a:lnSpc>
          <a:spcPct val="90000"/>
        </a:lnSpc>
        <a:spcBef>
          <a:spcPts val="1000"/>
        </a:spcBef>
        <a:buFontTx/>
        <a:buNone/>
        <a:defRPr sz="1200" kern="1200">
          <a:solidFill>
            <a:schemeClr val="tx1"/>
          </a:solidFill>
          <a:latin typeface="Futura PT Book" panose="020B0502020204020303" pitchFamily="34" charset="-52"/>
          <a:ea typeface="+mn-ea"/>
          <a:cs typeface="+mn-cs"/>
        </a:defRPr>
      </a:lvl1pPr>
      <a:lvl2pPr marL="457154"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2pPr>
      <a:lvl3pPr marL="914309"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3pPr>
      <a:lvl4pPr marL="1371462"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4pPr>
      <a:lvl5pPr marL="1828616"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5pPr>
      <a:lvl6pPr marL="2514348"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hyperlink" Target="https://training.linuxfoundation.org/training/microcontroller-applications-with-risc-v-lfd115x/" TargetMode="Externa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263"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
        <p:nvSpPr>
          <p:cNvPr id="12" name="TextBox 10">
            <a:extLst>
              <a:ext uri="{FF2B5EF4-FFF2-40B4-BE49-F238E27FC236}">
                <a16:creationId xmlns:a16="http://schemas.microsoft.com/office/drawing/2014/main" id="{36F48DD4-169D-90D3-07AC-9A27FEE2A9A4}"/>
              </a:ext>
            </a:extLst>
          </p:cNvPr>
          <p:cNvSpPr txBox="1">
            <a:spLocks noChangeArrowheads="1"/>
          </p:cNvSpPr>
          <p:nvPr/>
        </p:nvSpPr>
        <p:spPr bwMode="auto">
          <a:xfrm>
            <a:off x="542011" y="2598067"/>
            <a:ext cx="5656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ctr">
              <a:defRPr sz="3600" b="1">
                <a:solidFill>
                  <a:schemeClr val="bg1"/>
                </a:solidFill>
                <a:latin typeface="Nunito Sans" pitchFamily="2" charset="77"/>
                <a:ea typeface="Verdana" panose="020B0604030504040204" pitchFamily="34" charset="0"/>
              </a:defRPr>
            </a:lvl1pPr>
            <a:lvl2pPr marL="742950" indent="-285750">
              <a:defRPr sz="3600">
                <a:latin typeface="Lato Light"/>
              </a:defRPr>
            </a:lvl2pPr>
            <a:lvl3pPr marL="1143000" indent="-228600">
              <a:defRPr sz="3600">
                <a:latin typeface="Lato Light"/>
              </a:defRPr>
            </a:lvl3pPr>
            <a:lvl4pPr marL="1600200" indent="-228600">
              <a:defRPr sz="3600">
                <a:latin typeface="Lato Light"/>
              </a:defRPr>
            </a:lvl4pPr>
            <a:lvl5pPr marL="2057400" indent="-228600">
              <a:defRPr sz="3600">
                <a:latin typeface="Lato Light"/>
              </a:defRPr>
            </a:lvl5pPr>
            <a:lvl6pPr marL="2514600" indent="-228600" defTabSz="1827213" fontAlgn="base">
              <a:spcBef>
                <a:spcPct val="0"/>
              </a:spcBef>
              <a:spcAft>
                <a:spcPct val="0"/>
              </a:spcAft>
              <a:defRPr sz="3600">
                <a:latin typeface="Lato Light"/>
              </a:defRPr>
            </a:lvl6pPr>
            <a:lvl7pPr marL="2971800" indent="-228600" defTabSz="1827213" fontAlgn="base">
              <a:spcBef>
                <a:spcPct val="0"/>
              </a:spcBef>
              <a:spcAft>
                <a:spcPct val="0"/>
              </a:spcAft>
              <a:defRPr sz="3600">
                <a:latin typeface="Lato Light"/>
              </a:defRPr>
            </a:lvl7pPr>
            <a:lvl8pPr marL="3429000" indent="-228600" defTabSz="1827213" fontAlgn="base">
              <a:spcBef>
                <a:spcPct val="0"/>
              </a:spcBef>
              <a:spcAft>
                <a:spcPct val="0"/>
              </a:spcAft>
              <a:defRPr sz="3600">
                <a:latin typeface="Lato Light"/>
              </a:defRPr>
            </a:lvl8pPr>
            <a:lvl9pPr marL="3886200" indent="-228600" defTabSz="1827213" fontAlgn="base">
              <a:spcBef>
                <a:spcPct val="0"/>
              </a:spcBef>
              <a:spcAft>
                <a:spcPct val="0"/>
              </a:spcAft>
              <a:defRPr sz="3600">
                <a:latin typeface="Lato Light"/>
              </a:defRPr>
            </a:lvl9pPr>
          </a:lstStyle>
          <a:p>
            <a:pPr algn="l"/>
            <a:r>
              <a:rPr lang="ru-RU" dirty="0"/>
              <a:t>Платформа </a:t>
            </a:r>
            <a:r>
              <a:rPr lang="en-US" dirty="0"/>
              <a:t>RISC-V</a:t>
            </a:r>
          </a:p>
        </p:txBody>
      </p:sp>
      <p:sp>
        <p:nvSpPr>
          <p:cNvPr id="13" name="TextBox 10">
            <a:extLst>
              <a:ext uri="{FF2B5EF4-FFF2-40B4-BE49-F238E27FC236}">
                <a16:creationId xmlns:a16="http://schemas.microsoft.com/office/drawing/2014/main" id="{9F09B182-6600-B82D-B795-E249332FFBBD}"/>
              </a:ext>
            </a:extLst>
          </p:cNvPr>
          <p:cNvSpPr txBox="1">
            <a:spLocks noChangeArrowheads="1"/>
          </p:cNvSpPr>
          <p:nvPr/>
        </p:nvSpPr>
        <p:spPr bwMode="auto">
          <a:xfrm>
            <a:off x="542011" y="5713907"/>
            <a:ext cx="87186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rPr>
              <a:t>2023</a:t>
            </a:r>
            <a:endParaRPr kumimoji="0" lang="ru-RU" sz="2399"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endParaRPr>
          </a:p>
        </p:txBody>
      </p:sp>
    </p:spTree>
    <p:extLst>
      <p:ext uri="{BB962C8B-B14F-4D97-AF65-F5344CB8AC3E}">
        <p14:creationId xmlns:p14="http://schemas.microsoft.com/office/powerpoint/2010/main" val="266097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10</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Комплекс </a:t>
            </a:r>
            <a:r>
              <a:rPr lang="en-US" sz="1200" b="1" dirty="0">
                <a:solidFill>
                  <a:schemeClr val="tx1"/>
                </a:solidFill>
                <a:latin typeface="Nunito Sans" pitchFamily="2" charset="77"/>
                <a:ea typeface="Verdana" panose="020B0604030504040204" pitchFamily="34" charset="0"/>
                <a:cs typeface="Verdana" panose="020B0604030504040204" pitchFamily="34" charset="0"/>
              </a:rPr>
              <a:t>GPIO</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09947488"/>
              </p:ext>
            </p:extLst>
          </p:nvPr>
        </p:nvGraphicFramePr>
        <p:xfrm>
          <a:off x="623888" y="1590904"/>
          <a:ext cx="5131242" cy="3169920"/>
        </p:xfrm>
        <a:graphic>
          <a:graphicData uri="http://schemas.openxmlformats.org/drawingml/2006/table">
            <a:tbl>
              <a:tblPr firstRow="1" bandRow="1">
                <a:tableStyleId>{5C22544A-7EE6-4342-B048-85BDC9FD1C3A}</a:tableStyleId>
              </a:tblPr>
              <a:tblGrid>
                <a:gridCol w="513124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400" b="0" i="0" kern="1200" dirty="0">
                        <a:solidFill>
                          <a:schemeClr val="bg1"/>
                        </a:solidFill>
                        <a:latin typeface="+mn-lt"/>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en-US" sz="1400" i="1" kern="1200" dirty="0">
                          <a:solidFill>
                            <a:schemeClr val="dk1"/>
                          </a:solidFill>
                          <a:effectLst/>
                          <a:latin typeface="+mn-lt"/>
                          <a:ea typeface="+mn-ea"/>
                          <a:cs typeface="+mn-cs"/>
                        </a:rPr>
                        <a:t>GPIO</a:t>
                      </a:r>
                      <a:r>
                        <a:rPr lang="ru-RU" sz="1400" i="1" kern="1200" dirty="0">
                          <a:solidFill>
                            <a:schemeClr val="dk1"/>
                          </a:solidFill>
                          <a:effectLst/>
                          <a:latin typeface="+mn-lt"/>
                          <a:ea typeface="+mn-ea"/>
                          <a:cs typeface="+mn-cs"/>
                        </a:rPr>
                        <a:t> – комплекс ввода-вывода</a:t>
                      </a:r>
                      <a:endParaRPr lang="en-RU" sz="1400" kern="1200" dirty="0">
                        <a:solidFill>
                          <a:schemeClr val="dk1"/>
                        </a:solidFill>
                        <a:effectLst/>
                        <a:latin typeface="+mn-lt"/>
                        <a:ea typeface="+mn-ea"/>
                        <a:cs typeface="+mn-cs"/>
                      </a:endParaRPr>
                    </a:p>
                    <a:p>
                      <a:endParaRPr lang="en-US" sz="1400" b="0" i="0" dirty="0">
                        <a:latin typeface="+mn-lt"/>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en-US" sz="1400" i="1" kern="1200" dirty="0">
                          <a:solidFill>
                            <a:schemeClr val="dk1"/>
                          </a:solidFill>
                          <a:effectLst/>
                          <a:latin typeface="+mn-lt"/>
                          <a:ea typeface="+mn-ea"/>
                          <a:cs typeface="+mn-cs"/>
                        </a:rPr>
                        <a:t>UART</a:t>
                      </a:r>
                      <a:r>
                        <a:rPr lang="ru-RU" sz="1400" i="1" kern="1200" dirty="0">
                          <a:solidFill>
                            <a:schemeClr val="dk1"/>
                          </a:solidFill>
                          <a:effectLst/>
                          <a:latin typeface="+mn-lt"/>
                          <a:ea typeface="+mn-ea"/>
                          <a:cs typeface="+mn-cs"/>
                        </a:rPr>
                        <a:t>0 и </a:t>
                      </a:r>
                      <a:r>
                        <a:rPr lang="en-US" sz="1400" i="1" kern="1200" dirty="0">
                          <a:solidFill>
                            <a:schemeClr val="dk1"/>
                          </a:solidFill>
                          <a:effectLst/>
                          <a:latin typeface="+mn-lt"/>
                          <a:ea typeface="+mn-ea"/>
                          <a:cs typeface="+mn-cs"/>
                        </a:rPr>
                        <a:t>UART</a:t>
                      </a:r>
                      <a:r>
                        <a:rPr lang="ru-RU" sz="1400" i="1" kern="1200" dirty="0">
                          <a:solidFill>
                            <a:schemeClr val="dk1"/>
                          </a:solidFill>
                          <a:effectLst/>
                          <a:latin typeface="+mn-lt"/>
                          <a:ea typeface="+mn-ea"/>
                          <a:cs typeface="+mn-cs"/>
                        </a:rPr>
                        <a:t>1</a:t>
                      </a:r>
                      <a:r>
                        <a:rPr lang="en-US" sz="1400" i="1" kern="1200" dirty="0">
                          <a:solidFill>
                            <a:schemeClr val="dk1"/>
                          </a:solidFill>
                          <a:effectLst/>
                          <a:latin typeface="+mn-lt"/>
                          <a:ea typeface="+mn-ea"/>
                          <a:cs typeface="+mn-cs"/>
                        </a:rPr>
                        <a:t> – </a:t>
                      </a:r>
                      <a:r>
                        <a:rPr lang="ru-RU" sz="1400" i="1" kern="1200" dirty="0">
                          <a:solidFill>
                            <a:schemeClr val="dk1"/>
                          </a:solidFill>
                          <a:effectLst/>
                          <a:latin typeface="+mn-lt"/>
                          <a:ea typeface="+mn-ea"/>
                          <a:cs typeface="+mn-cs"/>
                        </a:rPr>
                        <a:t>последовательные порты</a:t>
                      </a:r>
                      <a:endParaRPr lang="en-RU" sz="1400" kern="1200" dirty="0">
                        <a:solidFill>
                          <a:schemeClr val="dk1"/>
                        </a:solidFill>
                        <a:effectLst/>
                        <a:latin typeface="+mn-lt"/>
                        <a:ea typeface="+mn-ea"/>
                        <a:cs typeface="+mn-cs"/>
                      </a:endParaRPr>
                    </a:p>
                    <a:p>
                      <a:endParaRPr lang="en-US" sz="1400" b="0" i="0" dirty="0">
                        <a:latin typeface="+mn-lt"/>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en-US" sz="1400" i="1" kern="1200" dirty="0">
                          <a:solidFill>
                            <a:schemeClr val="dk1"/>
                          </a:solidFill>
                          <a:effectLst/>
                          <a:latin typeface="+mn-lt"/>
                          <a:ea typeface="+mn-ea"/>
                          <a:cs typeface="+mn-cs"/>
                        </a:rPr>
                        <a:t>PWM</a:t>
                      </a:r>
                      <a:r>
                        <a:rPr lang="ru-RU" sz="1400" i="1" kern="1200" dirty="0">
                          <a:solidFill>
                            <a:schemeClr val="dk1"/>
                          </a:solidFill>
                          <a:effectLst/>
                          <a:latin typeface="+mn-lt"/>
                          <a:ea typeface="+mn-ea"/>
                          <a:cs typeface="+mn-cs"/>
                        </a:rPr>
                        <a:t> 0, </a:t>
                      </a:r>
                      <a:r>
                        <a:rPr lang="en-US" sz="1400" i="1" kern="1200" dirty="0">
                          <a:solidFill>
                            <a:schemeClr val="dk1"/>
                          </a:solidFill>
                          <a:effectLst/>
                          <a:latin typeface="+mn-lt"/>
                          <a:ea typeface="+mn-ea"/>
                          <a:cs typeface="+mn-cs"/>
                        </a:rPr>
                        <a:t>PWM</a:t>
                      </a:r>
                      <a:r>
                        <a:rPr lang="ru-RU" sz="1400" i="1" kern="1200" dirty="0">
                          <a:solidFill>
                            <a:schemeClr val="dk1"/>
                          </a:solidFill>
                          <a:effectLst/>
                          <a:latin typeface="+mn-lt"/>
                          <a:ea typeface="+mn-ea"/>
                          <a:cs typeface="+mn-cs"/>
                        </a:rPr>
                        <a:t>1, и </a:t>
                      </a:r>
                      <a:r>
                        <a:rPr lang="en-US" sz="1400" i="1" kern="1200" dirty="0">
                          <a:solidFill>
                            <a:schemeClr val="dk1"/>
                          </a:solidFill>
                          <a:effectLst/>
                          <a:latin typeface="+mn-lt"/>
                          <a:ea typeface="+mn-ea"/>
                          <a:cs typeface="+mn-cs"/>
                        </a:rPr>
                        <a:t>PWM</a:t>
                      </a:r>
                      <a:r>
                        <a:rPr lang="ru-RU" sz="1400" i="1" kern="1200" dirty="0">
                          <a:solidFill>
                            <a:schemeClr val="dk1"/>
                          </a:solidFill>
                          <a:effectLst/>
                          <a:latin typeface="+mn-lt"/>
                          <a:ea typeface="+mn-ea"/>
                          <a:cs typeface="+mn-cs"/>
                        </a:rPr>
                        <a:t>2 – модуль таймера (ШИМ)</a:t>
                      </a:r>
                      <a:endParaRPr lang="en-RU" sz="1400" kern="1200" dirty="0">
                        <a:solidFill>
                          <a:schemeClr val="dk1"/>
                        </a:solidFill>
                        <a:effectLst/>
                        <a:latin typeface="+mn-lt"/>
                        <a:ea typeface="+mn-ea"/>
                        <a:cs typeface="+mn-cs"/>
                      </a:endParaRPr>
                    </a:p>
                    <a:p>
                      <a:endParaRPr lang="en-US" sz="1400" b="0" i="0" dirty="0">
                        <a:latin typeface="+mn-lt"/>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en-US" sz="1400" i="1" kern="1200" dirty="0">
                          <a:solidFill>
                            <a:schemeClr val="dk1"/>
                          </a:solidFill>
                          <a:effectLst/>
                          <a:latin typeface="+mn-lt"/>
                          <a:ea typeface="+mn-ea"/>
                          <a:cs typeface="+mn-cs"/>
                        </a:rPr>
                        <a:t>SPI</a:t>
                      </a:r>
                      <a:r>
                        <a:rPr lang="ru-RU" sz="1400" i="1" kern="1200" dirty="0">
                          <a:solidFill>
                            <a:schemeClr val="dk1"/>
                          </a:solidFill>
                          <a:effectLst/>
                          <a:latin typeface="+mn-lt"/>
                          <a:ea typeface="+mn-ea"/>
                          <a:cs typeface="+mn-cs"/>
                        </a:rPr>
                        <a:t>1 </a:t>
                      </a:r>
                      <a:r>
                        <a:rPr lang="en-US" sz="1400" i="1" kern="1200" dirty="0">
                          <a:solidFill>
                            <a:schemeClr val="dk1"/>
                          </a:solidFill>
                          <a:effectLst/>
                          <a:latin typeface="+mn-lt"/>
                          <a:ea typeface="+mn-ea"/>
                          <a:cs typeface="+mn-cs"/>
                        </a:rPr>
                        <a:t>and SPI</a:t>
                      </a:r>
                      <a:r>
                        <a:rPr lang="ru-RU" sz="1400" i="1" kern="1200" dirty="0">
                          <a:solidFill>
                            <a:schemeClr val="dk1"/>
                          </a:solidFill>
                          <a:effectLst/>
                          <a:latin typeface="+mn-lt"/>
                          <a:ea typeface="+mn-ea"/>
                          <a:cs typeface="+mn-cs"/>
                        </a:rPr>
                        <a:t>2 – последовательный периферийный интерфейс</a:t>
                      </a:r>
                      <a:endParaRPr lang="en-RU" sz="1400" kern="1200" dirty="0">
                        <a:solidFill>
                          <a:schemeClr val="dk1"/>
                        </a:solidFill>
                        <a:effectLst/>
                        <a:latin typeface="+mn-lt"/>
                        <a:ea typeface="+mn-ea"/>
                        <a:cs typeface="+mn-cs"/>
                      </a:endParaRPr>
                    </a:p>
                    <a:p>
                      <a:endParaRPr lang="en-US" sz="1400" b="0" i="0" dirty="0">
                        <a:latin typeface="+mn-lt"/>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en-US" sz="1400" i="1" kern="1200" dirty="0">
                          <a:solidFill>
                            <a:schemeClr val="dk1"/>
                          </a:solidFill>
                          <a:effectLst/>
                          <a:latin typeface="+mn-lt"/>
                          <a:ea typeface="+mn-ea"/>
                          <a:cs typeface="+mn-cs"/>
                        </a:rPr>
                        <a:t>I</a:t>
                      </a:r>
                      <a:r>
                        <a:rPr lang="ru-RU" sz="1400" i="1" kern="1200" dirty="0">
                          <a:solidFill>
                            <a:schemeClr val="dk1"/>
                          </a:solidFill>
                          <a:effectLst/>
                          <a:latin typeface="+mn-lt"/>
                          <a:ea typeface="+mn-ea"/>
                          <a:cs typeface="+mn-cs"/>
                        </a:rPr>
                        <a:t>2</a:t>
                      </a:r>
                      <a:r>
                        <a:rPr lang="en-US" sz="1400" i="1" kern="1200" dirty="0">
                          <a:solidFill>
                            <a:schemeClr val="dk1"/>
                          </a:solidFill>
                          <a:effectLst/>
                          <a:latin typeface="+mn-lt"/>
                          <a:ea typeface="+mn-ea"/>
                          <a:cs typeface="+mn-cs"/>
                        </a:rPr>
                        <a:t>C</a:t>
                      </a:r>
                      <a:r>
                        <a:rPr lang="ru-RU" sz="1400" i="1" kern="1200" dirty="0">
                          <a:solidFill>
                            <a:schemeClr val="dk1"/>
                          </a:solidFill>
                          <a:effectLst/>
                          <a:latin typeface="+mn-lt"/>
                          <a:ea typeface="+mn-ea"/>
                          <a:cs typeface="+mn-cs"/>
                        </a:rPr>
                        <a:t> – последовательная асинхронная шина</a:t>
                      </a:r>
                      <a:endParaRPr lang="en-RU" sz="1400" kern="1200" dirty="0">
                        <a:solidFill>
                          <a:schemeClr val="dk1"/>
                        </a:solidFill>
                        <a:effectLst/>
                        <a:latin typeface="+mn-lt"/>
                        <a:ea typeface="+mn-ea"/>
                        <a:cs typeface="+mn-cs"/>
                      </a:endParaRPr>
                    </a:p>
                    <a:p>
                      <a:endParaRPr lang="en-US" sz="1400" b="0" i="0" dirty="0">
                        <a:latin typeface="+mn-lt"/>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en-US" sz="1400" i="1" kern="1200" dirty="0">
                          <a:solidFill>
                            <a:schemeClr val="dk1"/>
                          </a:solidFill>
                          <a:effectLst/>
                          <a:latin typeface="+mn-lt"/>
                          <a:ea typeface="+mn-ea"/>
                          <a:cs typeface="+mn-cs"/>
                        </a:rPr>
                        <a:t>QSPI</a:t>
                      </a:r>
                      <a:r>
                        <a:rPr lang="ru-RU" sz="1400" i="1" kern="1200" dirty="0">
                          <a:solidFill>
                            <a:schemeClr val="dk1"/>
                          </a:solidFill>
                          <a:effectLst/>
                          <a:latin typeface="+mn-lt"/>
                          <a:ea typeface="+mn-ea"/>
                          <a:cs typeface="+mn-cs"/>
                        </a:rPr>
                        <a:t>0 – контроллер внешней </a:t>
                      </a:r>
                      <a:r>
                        <a:rPr lang="ru-RU" sz="1400" i="1" kern="1200" dirty="0" err="1">
                          <a:solidFill>
                            <a:schemeClr val="dk1"/>
                          </a:solidFill>
                          <a:effectLst/>
                          <a:latin typeface="+mn-lt"/>
                          <a:ea typeface="+mn-ea"/>
                          <a:cs typeface="+mn-cs"/>
                        </a:rPr>
                        <a:t>флеш</a:t>
                      </a:r>
                      <a:r>
                        <a:rPr lang="ru-RU" sz="1400" i="1" kern="1200" dirty="0">
                          <a:solidFill>
                            <a:schemeClr val="dk1"/>
                          </a:solidFill>
                          <a:effectLst/>
                          <a:latin typeface="+mn-lt"/>
                          <a:ea typeface="+mn-ea"/>
                          <a:cs typeface="+mn-cs"/>
                        </a:rPr>
                        <a:t>-памяти</a:t>
                      </a:r>
                      <a:endParaRPr lang="en-RU" sz="1400" kern="1200" dirty="0">
                        <a:solidFill>
                          <a:schemeClr val="dk1"/>
                        </a:solidFill>
                        <a:effectLst/>
                        <a:latin typeface="+mn-lt"/>
                        <a:ea typeface="+mn-ea"/>
                        <a:cs typeface="+mn-cs"/>
                      </a:endParaRPr>
                    </a:p>
                    <a:p>
                      <a:endParaRPr lang="en-US" sz="1400" b="0" i="0" dirty="0">
                        <a:latin typeface="+mn-lt"/>
                      </a:endParaRPr>
                    </a:p>
                    <a:p>
                      <a:endParaRPr lang="ru-RU" sz="1400" b="0" i="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10346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Комплекс </a:t>
            </a:r>
            <a:r>
              <a:rPr lang="en-US" dirty="0"/>
              <a:t>GPIO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5" name="Рисунок 42" descr="The FE310 system block diagram showing the CPU, GPIO, and AON blocks">
            <a:extLst>
              <a:ext uri="{FF2B5EF4-FFF2-40B4-BE49-F238E27FC236}">
                <a16:creationId xmlns:a16="http://schemas.microsoft.com/office/drawing/2014/main" id="{D1C303D2-0FFA-971E-20A8-0772AB2B28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829" b="58195"/>
          <a:stretch/>
        </p:blipFill>
        <p:spPr bwMode="auto">
          <a:xfrm>
            <a:off x="6635633" y="1543129"/>
            <a:ext cx="4930892" cy="3169903"/>
          </a:xfrm>
          <a:prstGeom prst="rect">
            <a:avLst/>
          </a:prstGeom>
          <a:noFill/>
          <a:ln>
            <a:noFill/>
          </a:ln>
        </p:spPr>
      </p:pic>
    </p:spTree>
    <p:extLst>
      <p:ext uri="{BB962C8B-B14F-4D97-AF65-F5344CB8AC3E}">
        <p14:creationId xmlns:p14="http://schemas.microsoft.com/office/powerpoint/2010/main" val="4101603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11</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Ядро</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580566547"/>
              </p:ext>
            </p:extLst>
          </p:nvPr>
        </p:nvGraphicFramePr>
        <p:xfrm>
          <a:off x="623888" y="1590904"/>
          <a:ext cx="4862512" cy="233172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en-US" sz="1200" b="0" i="0" dirty="0">
                          <a:latin typeface="Nunito Sans" pitchFamily="2" charset="77"/>
                        </a:rPr>
                        <a:t>RV32I: 32-</a:t>
                      </a:r>
                      <a:r>
                        <a:rPr lang="ru-RU" sz="1200" b="0" i="0" dirty="0">
                          <a:latin typeface="Nunito Sans" pitchFamily="2" charset="77"/>
                        </a:rPr>
                        <a:t>разрядный процессор с базовым </a:t>
                      </a:r>
                      <a:r>
                        <a:rPr lang="en-US" sz="1200" b="0" i="0" dirty="0">
                          <a:latin typeface="Nunito Sans" pitchFamily="2" charset="77"/>
                        </a:rPr>
                        <a:t>ISA. </a:t>
                      </a:r>
                      <a:r>
                        <a:rPr lang="ru-RU" sz="1200" b="0" i="0" dirty="0">
                          <a:latin typeface="Nunito Sans" pitchFamily="2" charset="77"/>
                        </a:rPr>
                        <a:t>Сюда входят абсолютно необходимые базовые операции.</a:t>
                      </a:r>
                    </a:p>
                    <a:p>
                      <a:r>
                        <a:rPr lang="en-US" sz="1200" b="0" i="0" dirty="0">
                          <a:latin typeface="Nunito Sans" pitchFamily="2" charset="77"/>
                        </a:rPr>
                        <a:t>M: </a:t>
                      </a:r>
                      <a:r>
                        <a:rPr lang="ru-RU" sz="1200" b="0" i="0" dirty="0">
                          <a:latin typeface="Nunito Sans" pitchFamily="2" charset="77"/>
                        </a:rPr>
                        <a:t>Расширение для умножения и деления целых чисел.</a:t>
                      </a:r>
                    </a:p>
                    <a:p>
                      <a:r>
                        <a:rPr lang="en-US" sz="1200" b="0" i="0" dirty="0">
                          <a:latin typeface="Nunito Sans" pitchFamily="2" charset="77"/>
                        </a:rPr>
                        <a:t>A: </a:t>
                      </a:r>
                      <a:r>
                        <a:rPr lang="ru-RU" sz="1200" b="0" i="0" dirty="0">
                          <a:latin typeface="Nunito Sans" pitchFamily="2" charset="77"/>
                        </a:rPr>
                        <a:t>Расширение атомарных команд.</a:t>
                      </a:r>
                    </a:p>
                    <a:p>
                      <a:r>
                        <a:rPr lang="en-US" sz="1200" b="0" i="0" dirty="0">
                          <a:latin typeface="Nunito Sans" pitchFamily="2" charset="77"/>
                        </a:rPr>
                        <a:t>C: </a:t>
                      </a:r>
                      <a:r>
                        <a:rPr lang="ru-RU" sz="1200" b="0" i="0" dirty="0">
                          <a:latin typeface="Nunito Sans" pitchFamily="2" charset="77"/>
                        </a:rPr>
                        <a:t>Расширение команд сжатия. Это расширение является разумным дополнением к </a:t>
                      </a:r>
                      <a:r>
                        <a:rPr lang="en-US" sz="1200" b="0" i="0" dirty="0">
                          <a:latin typeface="Nunito Sans" pitchFamily="2" charset="77"/>
                        </a:rPr>
                        <a:t>RISC-V ISA, </a:t>
                      </a:r>
                      <a:r>
                        <a:rPr lang="ru-RU" sz="1200" b="0" i="0" dirty="0">
                          <a:latin typeface="Nunito Sans" pitchFamily="2" charset="77"/>
                        </a:rPr>
                        <a:t>поскольку оно обеспечивает альтернативную 16-битную кодировку для специального подмножества существующих команд.</a:t>
                      </a:r>
                    </a:p>
                    <a:p>
                      <a:r>
                        <a:rPr lang="ru-RU" sz="1200" b="0" i="0" dirty="0">
                          <a:latin typeface="Nunito Sans" pitchFamily="2" charset="77"/>
                        </a:rPr>
                        <a:t>Базовое </a:t>
                      </a:r>
                      <a:r>
                        <a:rPr lang="en-US" sz="1200" b="0" i="0" dirty="0">
                          <a:latin typeface="Nunito Sans" pitchFamily="2" charset="77"/>
                        </a:rPr>
                        <a:t>ISA </a:t>
                      </a:r>
                      <a:r>
                        <a:rPr lang="ru-RU" sz="1200" b="0" i="0" dirty="0">
                          <a:latin typeface="Nunito Sans" pitchFamily="2" charset="77"/>
                        </a:rPr>
                        <a:t>состоит всего из 47 команд, и каждое расширение добавляет несколько инструкций. Ниже представлено графическое представление набора команд </a:t>
                      </a:r>
                      <a:r>
                        <a:rPr lang="en-US" sz="1200" b="0" i="0" dirty="0">
                          <a:latin typeface="Nunito Sans" pitchFamily="2" charset="77"/>
                        </a:rPr>
                        <a:t>RV32IMAC </a:t>
                      </a:r>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177484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Ядро </a:t>
            </a:r>
            <a:r>
              <a:rPr lang="en-US" dirty="0"/>
              <a:t>RISC-V</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pic>
        <p:nvPicPr>
          <p:cNvPr id="7" name="Рисунок 43" descr="The RV32IMAC instruction set showing the modular nature of RISC-V ">
            <a:extLst>
              <a:ext uri="{FF2B5EF4-FFF2-40B4-BE49-F238E27FC236}">
                <a16:creationId xmlns:a16="http://schemas.microsoft.com/office/drawing/2014/main" id="{75D38F4E-A5E9-894A-1397-D6D6DB7DCE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9940" y="1412697"/>
            <a:ext cx="5013960" cy="3213735"/>
          </a:xfrm>
          <a:prstGeom prst="rect">
            <a:avLst/>
          </a:prstGeom>
          <a:noFill/>
          <a:ln>
            <a:noFill/>
          </a:ln>
        </p:spPr>
      </p:pic>
    </p:spTree>
    <p:extLst>
      <p:ext uri="{BB962C8B-B14F-4D97-AF65-F5344CB8AC3E}">
        <p14:creationId xmlns:p14="http://schemas.microsoft.com/office/powerpoint/2010/main" val="912520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12</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537972192"/>
              </p:ext>
            </p:extLst>
          </p:nvPr>
        </p:nvGraphicFramePr>
        <p:xfrm>
          <a:off x="623888" y="1590904"/>
          <a:ext cx="4862512" cy="1873885"/>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mn-lt"/>
                          <a:ea typeface="+mn-ea"/>
                          <a:cs typeface="+mn-cs"/>
                        </a:rPr>
                        <a:t>Библиотека, которую мы будем использовать в этом курсе, легко доступна в </a:t>
                      </a:r>
                      <a:r>
                        <a:rPr lang="en-US" sz="1799" kern="1200" dirty="0">
                          <a:solidFill>
                            <a:schemeClr val="dk1"/>
                          </a:solidFill>
                          <a:effectLst/>
                          <a:latin typeface="+mn-lt"/>
                          <a:ea typeface="+mn-ea"/>
                          <a:cs typeface="+mn-cs"/>
                        </a:rPr>
                        <a:t>Freedom Studio</a:t>
                      </a:r>
                      <a:r>
                        <a:rPr lang="ru-RU" sz="1799" kern="1200" dirty="0">
                          <a:solidFill>
                            <a:schemeClr val="dk1"/>
                          </a:solidFill>
                          <a:effectLst/>
                          <a:latin typeface="+mn-lt"/>
                          <a:ea typeface="+mn-ea"/>
                          <a:cs typeface="+mn-cs"/>
                        </a:rPr>
                        <a:t> и написана </a:t>
                      </a:r>
                      <a:r>
                        <a:rPr lang="en-US" sz="1799" kern="1200" dirty="0" err="1">
                          <a:solidFill>
                            <a:schemeClr val="dk1"/>
                          </a:solidFill>
                          <a:effectLst/>
                          <a:latin typeface="+mn-lt"/>
                          <a:ea typeface="+mn-ea"/>
                          <a:cs typeface="+mn-cs"/>
                        </a:rPr>
                        <a:t>SiFive</a:t>
                      </a:r>
                      <a:r>
                        <a:rPr lang="ru-RU" sz="1799" kern="1200" dirty="0">
                          <a:solidFill>
                            <a:schemeClr val="dk1"/>
                          </a:solidFill>
                          <a:effectLst/>
                          <a:latin typeface="+mn-lt"/>
                          <a:ea typeface="+mn-ea"/>
                          <a:cs typeface="+mn-cs"/>
                        </a:rPr>
                        <a:t>. Она называется библиотека </a:t>
                      </a:r>
                      <a:r>
                        <a:rPr lang="en-US" sz="1799" b="1" i="1" kern="1200" dirty="0">
                          <a:solidFill>
                            <a:schemeClr val="dk1"/>
                          </a:solidFill>
                          <a:effectLst/>
                          <a:latin typeface="+mn-lt"/>
                          <a:ea typeface="+mn-ea"/>
                          <a:cs typeface="+mn-cs"/>
                        </a:rPr>
                        <a:t>Freedom Metal</a:t>
                      </a:r>
                      <a:r>
                        <a:rPr lang="ru-RU" sz="1799" kern="1200" dirty="0">
                          <a:solidFill>
                            <a:schemeClr val="dk1"/>
                          </a:solidFill>
                          <a:effectLst/>
                          <a:latin typeface="+mn-lt"/>
                          <a:ea typeface="+mn-ea"/>
                          <a:cs typeface="+mn-cs"/>
                        </a:rPr>
                        <a:t> и включена в пакет поддержки платы (или </a:t>
                      </a:r>
                      <a:r>
                        <a:rPr lang="en-US" sz="1799" kern="1200" dirty="0">
                          <a:solidFill>
                            <a:schemeClr val="dk1"/>
                          </a:solidFill>
                          <a:effectLst/>
                          <a:latin typeface="+mn-lt"/>
                          <a:ea typeface="+mn-ea"/>
                          <a:cs typeface="+mn-cs"/>
                        </a:rPr>
                        <a:t>BSP</a:t>
                      </a:r>
                      <a:r>
                        <a:rPr lang="ru-RU" sz="1799" kern="1200" dirty="0">
                          <a:solidFill>
                            <a:schemeClr val="dk1"/>
                          </a:solidFill>
                          <a:effectLst/>
                          <a:latin typeface="+mn-lt"/>
                          <a:ea typeface="+mn-ea"/>
                          <a:cs typeface="+mn-cs"/>
                        </a:rPr>
                        <a:t>) для платы </a:t>
                      </a:r>
                      <a:r>
                        <a:rPr lang="en-US" sz="1799" kern="1200" dirty="0" err="1">
                          <a:solidFill>
                            <a:schemeClr val="dk1"/>
                          </a:solidFill>
                          <a:effectLst/>
                          <a:latin typeface="+mn-lt"/>
                          <a:ea typeface="+mn-ea"/>
                          <a:cs typeface="+mn-cs"/>
                        </a:rPr>
                        <a:t>HiFive</a:t>
                      </a:r>
                      <a:r>
                        <a:rPr lang="ru-RU" sz="1799" kern="1200" dirty="0">
                          <a:solidFill>
                            <a:schemeClr val="dk1"/>
                          </a:solidFill>
                          <a:effectLst/>
                          <a:latin typeface="+mn-lt"/>
                          <a:ea typeface="+mn-ea"/>
                          <a:cs typeface="+mn-cs"/>
                        </a:rPr>
                        <a:t>1 </a:t>
                      </a:r>
                      <a:r>
                        <a:rPr lang="en-US" sz="1799" kern="1200" dirty="0">
                          <a:solidFill>
                            <a:schemeClr val="dk1"/>
                          </a:solidFill>
                          <a:effectLst/>
                          <a:latin typeface="+mn-lt"/>
                          <a:ea typeface="+mn-ea"/>
                          <a:cs typeface="+mn-cs"/>
                        </a:rPr>
                        <a:t>Rev B</a:t>
                      </a:r>
                      <a:r>
                        <a:rPr lang="ru-RU" sz="1799"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en-US" sz="1200" b="1" dirty="0">
                <a:latin typeface="Nunito Sans" pitchFamily="2" charset="77"/>
                <a:ea typeface="Verdana" panose="020B0604030504040204" pitchFamily="34" charset="0"/>
                <a:cs typeface="Verdana" panose="020B0604030504040204" pitchFamily="34" charset="0"/>
              </a:rPr>
              <a:t>Freedom Metal</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761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13</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001653066"/>
              </p:ext>
            </p:extLst>
          </p:nvPr>
        </p:nvGraphicFramePr>
        <p:xfrm>
          <a:off x="623888" y="1590904"/>
          <a:ext cx="4862512" cy="2422271"/>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mn-lt"/>
                          <a:ea typeface="+mn-ea"/>
                          <a:cs typeface="+mn-cs"/>
                        </a:rPr>
                        <a:t>Мы начнем с создания проекта так, как вы узнали в предыдущем разделе. То есть создайте проект </a:t>
                      </a:r>
                      <a:r>
                        <a:rPr lang="en-US" sz="1799" kern="1200" dirty="0">
                          <a:solidFill>
                            <a:schemeClr val="dk1"/>
                          </a:solidFill>
                          <a:effectLst/>
                          <a:latin typeface="+mn-lt"/>
                          <a:ea typeface="+mn-ea"/>
                          <a:cs typeface="+mn-cs"/>
                        </a:rPr>
                        <a:t>Freedom E SKD</a:t>
                      </a:r>
                      <a:r>
                        <a:rPr lang="ru-RU" sz="1799" kern="1200" dirty="0">
                          <a:solidFill>
                            <a:schemeClr val="dk1"/>
                          </a:solidFill>
                          <a:effectLst/>
                          <a:latin typeface="+mn-lt"/>
                          <a:ea typeface="+mn-ea"/>
                          <a:cs typeface="+mn-cs"/>
                        </a:rPr>
                        <a:t> для платы </a:t>
                      </a:r>
                      <a:r>
                        <a:rPr lang="en-US" sz="1799" kern="1200" dirty="0" err="1">
                          <a:solidFill>
                            <a:schemeClr val="dk1"/>
                          </a:solidFill>
                          <a:effectLst/>
                          <a:latin typeface="+mn-lt"/>
                          <a:ea typeface="+mn-ea"/>
                          <a:cs typeface="+mn-cs"/>
                        </a:rPr>
                        <a:t>HiFive</a:t>
                      </a:r>
                      <a:r>
                        <a:rPr lang="ru-RU" sz="1799" kern="1200" dirty="0">
                          <a:solidFill>
                            <a:schemeClr val="dk1"/>
                          </a:solidFill>
                          <a:effectLst/>
                          <a:latin typeface="+mn-lt"/>
                          <a:ea typeface="+mn-ea"/>
                          <a:cs typeface="+mn-cs"/>
                        </a:rPr>
                        <a:t>1 </a:t>
                      </a:r>
                      <a:r>
                        <a:rPr lang="en-US" sz="1799" kern="1200" dirty="0">
                          <a:solidFill>
                            <a:schemeClr val="dk1"/>
                          </a:solidFill>
                          <a:effectLst/>
                          <a:latin typeface="+mn-lt"/>
                          <a:ea typeface="+mn-ea"/>
                          <a:cs typeface="+mn-cs"/>
                        </a:rPr>
                        <a:t>Rev</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B</a:t>
                      </a:r>
                      <a:r>
                        <a:rPr lang="ru-RU" sz="1799" kern="1200" dirty="0">
                          <a:solidFill>
                            <a:schemeClr val="dk1"/>
                          </a:solidFill>
                          <a:effectLst/>
                          <a:latin typeface="+mn-lt"/>
                          <a:ea typeface="+mn-ea"/>
                          <a:cs typeface="+mn-cs"/>
                        </a:rPr>
                        <a:t>, используя программу </a:t>
                      </a:r>
                      <a:r>
                        <a:rPr lang="en-US" sz="1799" kern="1200" dirty="0">
                          <a:solidFill>
                            <a:schemeClr val="dk1"/>
                          </a:solidFill>
                          <a:effectLst/>
                          <a:latin typeface="+mn-lt"/>
                          <a:ea typeface="+mn-ea"/>
                          <a:cs typeface="+mn-cs"/>
                        </a:rPr>
                        <a:t>hello Example</a:t>
                      </a:r>
                      <a:r>
                        <a:rPr lang="ru-RU" sz="1799" kern="1200" dirty="0">
                          <a:solidFill>
                            <a:schemeClr val="dk1"/>
                          </a:solidFill>
                          <a:effectLst/>
                          <a:latin typeface="+mn-lt"/>
                          <a:ea typeface="+mn-ea"/>
                          <a:cs typeface="+mn-cs"/>
                        </a:rPr>
                        <a:t>, но назовите его </a:t>
                      </a:r>
                      <a:r>
                        <a:rPr lang="en-US" sz="1799" kern="1200" dirty="0">
                          <a:solidFill>
                            <a:schemeClr val="dk1"/>
                          </a:solidFill>
                          <a:effectLst/>
                          <a:latin typeface="+mn-lt"/>
                          <a:ea typeface="+mn-ea"/>
                          <a:cs typeface="+mn-cs"/>
                        </a:rPr>
                        <a:t>Blinky</a:t>
                      </a:r>
                      <a:r>
                        <a:rPr lang="ru-RU" sz="1799" kern="1200" dirty="0">
                          <a:solidFill>
                            <a:schemeClr val="dk1"/>
                          </a:solidFill>
                          <a:effectLst/>
                          <a:latin typeface="+mn-lt"/>
                          <a:ea typeface="+mn-ea"/>
                          <a:cs typeface="+mn-cs"/>
                        </a:rPr>
                        <a:t>, как показано ниже. Нажмите на кнопку Готово, когда будете готовы.</a:t>
                      </a: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Создание проекта в </a:t>
            </a:r>
            <a:r>
              <a:rPr lang="en-US" dirty="0"/>
              <a:t>Blinky</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Мастер создания проекта </a:t>
            </a:r>
            <a:r>
              <a:rPr lang="en-GB" sz="1200" b="1" dirty="0">
                <a:solidFill>
                  <a:schemeClr val="tx1"/>
                </a:solidFill>
                <a:latin typeface="Nunito Sans" pitchFamily="2" charset="77"/>
                <a:ea typeface="Verdana" panose="020B0604030504040204" pitchFamily="34" charset="0"/>
                <a:cs typeface="Verdana" panose="020B0604030504040204" pitchFamily="34" charset="0"/>
              </a:rPr>
              <a:t>Freedom Studio</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pSp>
        <p:nvGrpSpPr>
          <p:cNvPr id="7" name="Group 6">
            <a:extLst>
              <a:ext uri="{FF2B5EF4-FFF2-40B4-BE49-F238E27FC236}">
                <a16:creationId xmlns:a16="http://schemas.microsoft.com/office/drawing/2014/main" id="{48FAF55A-BB7B-8B8B-009A-A4313416F199}"/>
              </a:ext>
            </a:extLst>
          </p:cNvPr>
          <p:cNvGrpSpPr/>
          <p:nvPr/>
        </p:nvGrpSpPr>
        <p:grpSpPr>
          <a:xfrm>
            <a:off x="6096000" y="1168222"/>
            <a:ext cx="5418010" cy="5080175"/>
            <a:chOff x="6096000" y="1168222"/>
            <a:chExt cx="5418010" cy="5080175"/>
          </a:xfrm>
        </p:grpSpPr>
        <p:pic>
          <p:nvPicPr>
            <p:cNvPr id="8" name="Рисунок 22" descr="The Freedom Studio new project wizard showing the recommended settings">
              <a:extLst>
                <a:ext uri="{FF2B5EF4-FFF2-40B4-BE49-F238E27FC236}">
                  <a16:creationId xmlns:a16="http://schemas.microsoft.com/office/drawing/2014/main" id="{37ADA1CA-9B36-B336-951C-1EC7317ACC0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68222"/>
              <a:ext cx="5418010" cy="5080175"/>
            </a:xfrm>
            <a:prstGeom prst="rect">
              <a:avLst/>
            </a:prstGeom>
            <a:noFill/>
            <a:ln>
              <a:noFill/>
            </a:ln>
          </p:spPr>
        </p:pic>
        <p:sp>
          <p:nvSpPr>
            <p:cNvPr id="9" name="Rectangular Callout 8">
              <a:extLst>
                <a:ext uri="{FF2B5EF4-FFF2-40B4-BE49-F238E27FC236}">
                  <a16:creationId xmlns:a16="http://schemas.microsoft.com/office/drawing/2014/main" id="{148FF407-1C90-5B1C-E921-3A76D396B5EA}"/>
                </a:ext>
              </a:extLst>
            </p:cNvPr>
            <p:cNvSpPr/>
            <p:nvPr/>
          </p:nvSpPr>
          <p:spPr>
            <a:xfrm>
              <a:off x="8643068" y="1677726"/>
              <a:ext cx="1606163" cy="302149"/>
            </a:xfrm>
            <a:prstGeom prst="wedgeRectCallout">
              <a:avLst>
                <a:gd name="adj1" fmla="val -58602"/>
                <a:gd name="adj2" fmla="val 10742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Не изменяйте путь по умолчанию</a:t>
              </a:r>
              <a:endParaRPr lang="en-RU" sz="1000" dirty="0">
                <a:solidFill>
                  <a:srgbClr val="FF0000"/>
                </a:solidFill>
              </a:endParaRPr>
            </a:p>
          </p:txBody>
        </p:sp>
        <p:sp>
          <p:nvSpPr>
            <p:cNvPr id="10" name="Rectangular Callout 9">
              <a:extLst>
                <a:ext uri="{FF2B5EF4-FFF2-40B4-BE49-F238E27FC236}">
                  <a16:creationId xmlns:a16="http://schemas.microsoft.com/office/drawing/2014/main" id="{1BEE3F9F-D392-26F8-5265-9C558412E5CE}"/>
                </a:ext>
              </a:extLst>
            </p:cNvPr>
            <p:cNvSpPr/>
            <p:nvPr/>
          </p:nvSpPr>
          <p:spPr>
            <a:xfrm>
              <a:off x="9236792" y="2410092"/>
              <a:ext cx="1606163" cy="302149"/>
            </a:xfrm>
            <a:prstGeom prst="wedgeRectCallout">
              <a:avLst>
                <a:gd name="adj1" fmla="val -58602"/>
                <a:gd name="adj2" fmla="val 10742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Выберите </a:t>
              </a:r>
              <a:r>
                <a:rPr lang="en-US" sz="1000" dirty="0">
                  <a:solidFill>
                    <a:srgbClr val="FF0000"/>
                  </a:solidFill>
                </a:rPr>
                <a:t>HiFive1 Rev B</a:t>
              </a:r>
              <a:endParaRPr lang="en-RU" sz="1000" dirty="0">
                <a:solidFill>
                  <a:srgbClr val="FF0000"/>
                </a:solidFill>
              </a:endParaRPr>
            </a:p>
          </p:txBody>
        </p:sp>
        <p:sp>
          <p:nvSpPr>
            <p:cNvPr id="11" name="Rectangular Callout 10">
              <a:extLst>
                <a:ext uri="{FF2B5EF4-FFF2-40B4-BE49-F238E27FC236}">
                  <a16:creationId xmlns:a16="http://schemas.microsoft.com/office/drawing/2014/main" id="{D85FE796-4377-89C5-BEA8-A3B7EEC3F1B7}"/>
                </a:ext>
              </a:extLst>
            </p:cNvPr>
            <p:cNvSpPr/>
            <p:nvPr/>
          </p:nvSpPr>
          <p:spPr>
            <a:xfrm>
              <a:off x="8067335" y="3023926"/>
              <a:ext cx="1606163" cy="302149"/>
            </a:xfrm>
            <a:prstGeom prst="wedgeRectCallout">
              <a:avLst>
                <a:gd name="adj1" fmla="val -75470"/>
                <a:gd name="adj2" fmla="val 11442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Оставьте пустыми все три пункта</a:t>
              </a:r>
              <a:endParaRPr lang="en-RU" sz="1000" dirty="0">
                <a:solidFill>
                  <a:srgbClr val="FF0000"/>
                </a:solidFill>
              </a:endParaRPr>
            </a:p>
          </p:txBody>
        </p:sp>
        <p:sp>
          <p:nvSpPr>
            <p:cNvPr id="12" name="Rectangular Callout 11">
              <a:extLst>
                <a:ext uri="{FF2B5EF4-FFF2-40B4-BE49-F238E27FC236}">
                  <a16:creationId xmlns:a16="http://schemas.microsoft.com/office/drawing/2014/main" id="{275138D6-DE6A-18B7-BB14-446FAD5E8571}"/>
                </a:ext>
              </a:extLst>
            </p:cNvPr>
            <p:cNvSpPr/>
            <p:nvPr/>
          </p:nvSpPr>
          <p:spPr>
            <a:xfrm>
              <a:off x="8215501" y="3472128"/>
              <a:ext cx="1606163" cy="302149"/>
            </a:xfrm>
            <a:prstGeom prst="wedgeRectCallout">
              <a:avLst>
                <a:gd name="adj1" fmla="val -58602"/>
                <a:gd name="adj2" fmla="val 10742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Выберите пункт </a:t>
              </a:r>
              <a:r>
                <a:rPr lang="en-US" sz="1000" dirty="0">
                  <a:solidFill>
                    <a:srgbClr val="FF0000"/>
                  </a:solidFill>
                </a:rPr>
                <a:t>hello</a:t>
              </a:r>
              <a:endParaRPr lang="en-RU" sz="1000" dirty="0">
                <a:solidFill>
                  <a:srgbClr val="FF0000"/>
                </a:solidFill>
              </a:endParaRPr>
            </a:p>
          </p:txBody>
        </p:sp>
        <p:sp>
          <p:nvSpPr>
            <p:cNvPr id="13" name="Rectangular Callout 12">
              <a:extLst>
                <a:ext uri="{FF2B5EF4-FFF2-40B4-BE49-F238E27FC236}">
                  <a16:creationId xmlns:a16="http://schemas.microsoft.com/office/drawing/2014/main" id="{EED10D81-ADAC-09B4-047E-4CA4CA7C12CD}"/>
                </a:ext>
              </a:extLst>
            </p:cNvPr>
            <p:cNvSpPr/>
            <p:nvPr/>
          </p:nvSpPr>
          <p:spPr>
            <a:xfrm>
              <a:off x="8747650" y="3906574"/>
              <a:ext cx="1606163" cy="302149"/>
            </a:xfrm>
            <a:prstGeom prst="wedgeRectCallout">
              <a:avLst>
                <a:gd name="adj1" fmla="val -58602"/>
                <a:gd name="adj2" fmla="val 10742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Не изменяйте значение  по умолчанию</a:t>
              </a:r>
              <a:endParaRPr lang="en-RU" sz="1000" dirty="0">
                <a:solidFill>
                  <a:srgbClr val="FF0000"/>
                </a:solidFill>
              </a:endParaRPr>
            </a:p>
          </p:txBody>
        </p:sp>
        <p:sp>
          <p:nvSpPr>
            <p:cNvPr id="14" name="Rectangular Callout 13">
              <a:extLst>
                <a:ext uri="{FF2B5EF4-FFF2-40B4-BE49-F238E27FC236}">
                  <a16:creationId xmlns:a16="http://schemas.microsoft.com/office/drawing/2014/main" id="{44990116-B5DD-8505-37E6-CBAE16D28F8D}"/>
                </a:ext>
              </a:extLst>
            </p:cNvPr>
            <p:cNvSpPr/>
            <p:nvPr/>
          </p:nvSpPr>
          <p:spPr>
            <a:xfrm>
              <a:off x="9365716" y="4412060"/>
              <a:ext cx="1606163" cy="302149"/>
            </a:xfrm>
            <a:prstGeom prst="wedgeRectCallout">
              <a:avLst>
                <a:gd name="adj1" fmla="val -139781"/>
                <a:gd name="adj2" fmla="val 103217"/>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Придумайте название вашего проекта</a:t>
              </a:r>
              <a:endParaRPr lang="en-RU" sz="1000" dirty="0">
                <a:solidFill>
                  <a:srgbClr val="FF0000"/>
                </a:solidFill>
              </a:endParaRPr>
            </a:p>
          </p:txBody>
        </p:sp>
        <p:sp>
          <p:nvSpPr>
            <p:cNvPr id="15" name="Rectangular Callout 14">
              <a:extLst>
                <a:ext uri="{FF2B5EF4-FFF2-40B4-BE49-F238E27FC236}">
                  <a16:creationId xmlns:a16="http://schemas.microsoft.com/office/drawing/2014/main" id="{2F7363A5-D482-4F62-CD10-DFC2055659AC}"/>
                </a:ext>
              </a:extLst>
            </p:cNvPr>
            <p:cNvSpPr/>
            <p:nvPr/>
          </p:nvSpPr>
          <p:spPr>
            <a:xfrm>
              <a:off x="8870416" y="4938097"/>
              <a:ext cx="1606163" cy="302149"/>
            </a:xfrm>
            <a:prstGeom prst="wedgeRectCallout">
              <a:avLst>
                <a:gd name="adj1" fmla="val -156386"/>
                <a:gd name="adj2" fmla="val 92009"/>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Выберите оба пункта</a:t>
              </a:r>
              <a:endParaRPr lang="en-RU" sz="1000" dirty="0">
                <a:solidFill>
                  <a:srgbClr val="FF0000"/>
                </a:solidFill>
              </a:endParaRPr>
            </a:p>
          </p:txBody>
        </p:sp>
      </p:grpSp>
    </p:spTree>
    <p:extLst>
      <p:ext uri="{BB962C8B-B14F-4D97-AF65-F5344CB8AC3E}">
        <p14:creationId xmlns:p14="http://schemas.microsoft.com/office/powerpoint/2010/main" val="265927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14</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662843032"/>
              </p:ext>
            </p:extLst>
          </p:nvPr>
        </p:nvGraphicFramePr>
        <p:xfrm>
          <a:off x="623888" y="1590904"/>
          <a:ext cx="4862512" cy="1873885"/>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mn-lt"/>
                          <a:ea typeface="+mn-ea"/>
                          <a:cs typeface="+mn-cs"/>
                        </a:rPr>
                        <a:t>Когда </a:t>
                      </a:r>
                      <a:r>
                        <a:rPr lang="en-US" sz="1799" kern="1200" dirty="0">
                          <a:solidFill>
                            <a:schemeClr val="dk1"/>
                          </a:solidFill>
                          <a:effectLst/>
                          <a:latin typeface="+mn-lt"/>
                          <a:ea typeface="+mn-ea"/>
                          <a:cs typeface="+mn-cs"/>
                        </a:rPr>
                        <a:t>Freedom Studio</a:t>
                      </a:r>
                      <a:r>
                        <a:rPr lang="ru-RU" sz="1799" kern="1200" dirty="0">
                          <a:solidFill>
                            <a:schemeClr val="dk1"/>
                          </a:solidFill>
                          <a:effectLst/>
                          <a:latin typeface="+mn-lt"/>
                          <a:ea typeface="+mn-ea"/>
                          <a:cs typeface="+mn-cs"/>
                        </a:rPr>
                        <a:t> завершит создание вашего проекта (что может занять некоторое время), примите ее предложение по сборке и запуску конфигурации </a:t>
                      </a:r>
                      <a:r>
                        <a:rPr lang="en-US" sz="1799" kern="1200" dirty="0" err="1">
                          <a:solidFill>
                            <a:schemeClr val="dk1"/>
                          </a:solidFill>
                          <a:effectLst/>
                          <a:latin typeface="+mn-lt"/>
                          <a:ea typeface="+mn-ea"/>
                          <a:cs typeface="+mn-cs"/>
                        </a:rPr>
                        <a:t>JLink</a:t>
                      </a:r>
                      <a:r>
                        <a:rPr lang="ru-RU" sz="1799" kern="1200" dirty="0">
                          <a:solidFill>
                            <a:schemeClr val="dk1"/>
                          </a:solidFill>
                          <a:effectLst/>
                          <a:latin typeface="+mn-lt"/>
                          <a:ea typeface="+mn-ea"/>
                          <a:cs typeface="+mn-cs"/>
                        </a:rPr>
                        <a:t>, чтобы упростить отладку. Нажмите на кнопку </a:t>
                      </a:r>
                      <a:r>
                        <a:rPr lang="en-US" sz="1799" kern="1200" dirty="0">
                          <a:solidFill>
                            <a:schemeClr val="dk1"/>
                          </a:solidFill>
                          <a:effectLst/>
                          <a:latin typeface="+mn-lt"/>
                          <a:ea typeface="+mn-ea"/>
                          <a:cs typeface="+mn-cs"/>
                        </a:rPr>
                        <a:t>Debug</a:t>
                      </a:r>
                      <a:r>
                        <a:rPr lang="ru-RU" sz="1799"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Диалоговое окно настройки отладки </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5" name="Рисунок 46" descr="The debug configuration dialog box">
            <a:extLst>
              <a:ext uri="{FF2B5EF4-FFF2-40B4-BE49-F238E27FC236}">
                <a16:creationId xmlns:a16="http://schemas.microsoft.com/office/drawing/2014/main" id="{4A1517EA-5A5C-2CAB-1D4D-DD6583CF56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2964" y="1473995"/>
            <a:ext cx="4921250" cy="2716530"/>
          </a:xfrm>
          <a:prstGeom prst="rect">
            <a:avLst/>
          </a:prstGeom>
          <a:noFill/>
          <a:ln>
            <a:noFill/>
          </a:ln>
        </p:spPr>
      </p:pic>
      <p:pic>
        <p:nvPicPr>
          <p:cNvPr id="7" name="Рисунок 45" descr=" An error message due to the board not being connected to a USB port">
            <a:extLst>
              <a:ext uri="{FF2B5EF4-FFF2-40B4-BE49-F238E27FC236}">
                <a16:creationId xmlns:a16="http://schemas.microsoft.com/office/drawing/2014/main" id="{98C4C76E-77F3-F66F-454C-811F8BE9B9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990" y="4190525"/>
            <a:ext cx="4945380" cy="2004060"/>
          </a:xfrm>
          <a:prstGeom prst="rect">
            <a:avLst/>
          </a:prstGeom>
          <a:noFill/>
          <a:ln>
            <a:noFill/>
          </a:ln>
        </p:spPr>
      </p:pic>
      <p:pic>
        <p:nvPicPr>
          <p:cNvPr id="8" name="Рисунок 44" descr="Debug Blinky Tooltip">
            <a:extLst>
              <a:ext uri="{FF2B5EF4-FFF2-40B4-BE49-F238E27FC236}">
                <a16:creationId xmlns:a16="http://schemas.microsoft.com/office/drawing/2014/main" id="{D0DD7A69-87D6-AC35-743D-8DE8DB9E39D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8103" y="4502230"/>
            <a:ext cx="5105400" cy="1551940"/>
          </a:xfrm>
          <a:prstGeom prst="rect">
            <a:avLst/>
          </a:prstGeom>
          <a:noFill/>
          <a:ln>
            <a:noFill/>
          </a:ln>
        </p:spPr>
      </p:pic>
    </p:spTree>
    <p:extLst>
      <p:ext uri="{BB962C8B-B14F-4D97-AF65-F5344CB8AC3E}">
        <p14:creationId xmlns:p14="http://schemas.microsoft.com/office/powerpoint/2010/main" val="3589049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15</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832473069"/>
              </p:ext>
            </p:extLst>
          </p:nvPr>
        </p:nvGraphicFramePr>
        <p:xfrm>
          <a:off x="623888" y="1590904"/>
          <a:ext cx="4862512" cy="4067429"/>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mn-lt"/>
                          <a:ea typeface="+mn-ea"/>
                          <a:cs typeface="+mn-cs"/>
                        </a:rPr>
                        <a:t>Подключите плату к </a:t>
                      </a:r>
                      <a:r>
                        <a:rPr lang="en-US" sz="1799" kern="1200" dirty="0">
                          <a:solidFill>
                            <a:schemeClr val="dk1"/>
                          </a:solidFill>
                          <a:effectLst/>
                          <a:latin typeface="+mn-lt"/>
                          <a:ea typeface="+mn-ea"/>
                          <a:cs typeface="+mn-cs"/>
                        </a:rPr>
                        <a:t>USB</a:t>
                      </a:r>
                      <a:r>
                        <a:rPr lang="ru-RU" sz="1799" kern="1200" dirty="0">
                          <a:solidFill>
                            <a:schemeClr val="dk1"/>
                          </a:solidFill>
                          <a:effectLst/>
                          <a:latin typeface="+mn-lt"/>
                          <a:ea typeface="+mn-ea"/>
                          <a:cs typeface="+mn-cs"/>
                        </a:rPr>
                        <a:t>-порту, нажмите кнопку </a:t>
                      </a:r>
                      <a:r>
                        <a:rPr lang="ru-RU" sz="1799" b="1" kern="1200" dirty="0">
                          <a:solidFill>
                            <a:schemeClr val="dk1"/>
                          </a:solidFill>
                          <a:effectLst/>
                          <a:latin typeface="+mn-lt"/>
                          <a:ea typeface="+mn-ea"/>
                          <a:cs typeface="+mn-cs"/>
                        </a:rPr>
                        <a:t>отладки</a:t>
                      </a:r>
                      <a:r>
                        <a:rPr lang="ru-RU" sz="1799" kern="1200" dirty="0">
                          <a:solidFill>
                            <a:schemeClr val="dk1"/>
                          </a:solidFill>
                          <a:effectLst/>
                          <a:latin typeface="+mn-lt"/>
                          <a:ea typeface="+mn-ea"/>
                          <a:cs typeface="+mn-cs"/>
                        </a:rPr>
                        <a:t> и нажмите кнопку </a:t>
                      </a:r>
                      <a:r>
                        <a:rPr lang="ru-RU" sz="1799" b="1" kern="1200" dirty="0">
                          <a:solidFill>
                            <a:schemeClr val="dk1"/>
                          </a:solidFill>
                          <a:effectLst/>
                          <a:latin typeface="+mn-lt"/>
                          <a:ea typeface="+mn-ea"/>
                          <a:cs typeface="+mn-cs"/>
                        </a:rPr>
                        <a:t>возобновления</a:t>
                      </a:r>
                      <a:r>
                        <a:rPr lang="ru-RU" sz="1799" kern="1200" dirty="0">
                          <a:solidFill>
                            <a:schemeClr val="dk1"/>
                          </a:solidFill>
                          <a:effectLst/>
                          <a:latin typeface="+mn-lt"/>
                          <a:ea typeface="+mn-ea"/>
                          <a:cs typeface="+mn-cs"/>
                        </a:rPr>
                        <a:t>, крайнюю здесь слева:</a:t>
                      </a:r>
                    </a:p>
                    <a:p>
                      <a:pPr marL="0" marR="0" lvl="0" indent="0" algn="l" defTabSz="914309" rtl="0" eaLnBrk="1" fontAlgn="auto" latinLnBrk="0" hangingPunct="1">
                        <a:lnSpc>
                          <a:spcPct val="100000"/>
                        </a:lnSpc>
                        <a:spcBef>
                          <a:spcPts val="0"/>
                        </a:spcBef>
                        <a:spcAft>
                          <a:spcPts val="0"/>
                        </a:spcAft>
                        <a:buClrTx/>
                        <a:buSzTx/>
                        <a:buFontTx/>
                        <a:buNone/>
                        <a:tabLst/>
                        <a:defRPr/>
                      </a:pPr>
                      <a:endParaRPr lang="ru-RU" sz="1799"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mn-lt"/>
                          <a:ea typeface="+mn-ea"/>
                          <a:cs typeface="+mn-cs"/>
                        </a:rPr>
                        <a:t>Подключите плату к </a:t>
                      </a:r>
                      <a:r>
                        <a:rPr lang="en-US" sz="1799" kern="1200" dirty="0">
                          <a:solidFill>
                            <a:schemeClr val="dk1"/>
                          </a:solidFill>
                          <a:effectLst/>
                          <a:latin typeface="+mn-lt"/>
                          <a:ea typeface="+mn-ea"/>
                          <a:cs typeface="+mn-cs"/>
                        </a:rPr>
                        <a:t>USB</a:t>
                      </a:r>
                      <a:r>
                        <a:rPr lang="ru-RU" sz="1799" kern="1200" dirty="0">
                          <a:solidFill>
                            <a:schemeClr val="dk1"/>
                          </a:solidFill>
                          <a:effectLst/>
                          <a:latin typeface="+mn-lt"/>
                          <a:ea typeface="+mn-ea"/>
                          <a:cs typeface="+mn-cs"/>
                        </a:rPr>
                        <a:t>-порту и нажмите кнопку сборки (молоток). Как только приложение будет создано, извлеките </a:t>
                      </a:r>
                      <a:r>
                        <a:rPr lang="en-US" sz="1799" kern="1200" dirty="0">
                          <a:solidFill>
                            <a:schemeClr val="dk1"/>
                          </a:solidFill>
                          <a:effectLst/>
                          <a:latin typeface="+mn-lt"/>
                          <a:ea typeface="+mn-ea"/>
                          <a:cs typeface="+mn-cs"/>
                        </a:rPr>
                        <a:t>hex</a:t>
                      </a:r>
                      <a:r>
                        <a:rPr lang="ru-RU" sz="1799" kern="1200" dirty="0">
                          <a:solidFill>
                            <a:schemeClr val="dk1"/>
                          </a:solidFill>
                          <a:effectLst/>
                          <a:latin typeface="+mn-lt"/>
                          <a:ea typeface="+mn-ea"/>
                          <a:cs typeface="+mn-cs"/>
                        </a:rPr>
                        <a:t>-файл и скопируйте его на внешний диск вашей платы. Наконец, нажмите кнопку сброса на вашей плате. Если все пройдет хорошо, вы увидите, что светодиод мигает 1 раз в секунду (это частота 1 Гц).</a:t>
                      </a:r>
                      <a:endParaRPr lang="en-RU" sz="1799"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Создание приложения </a:t>
            </a:r>
            <a:r>
              <a:rPr lang="en-US" sz="1200" b="1" dirty="0">
                <a:latin typeface="Nunito Sans" pitchFamily="2" charset="77"/>
                <a:ea typeface="Verdana" panose="020B0604030504040204" pitchFamily="34" charset="0"/>
                <a:cs typeface="Verdana" panose="020B0604030504040204" pitchFamily="34" charset="0"/>
              </a:rPr>
              <a:t>Blinky</a:t>
            </a:r>
          </a:p>
        </p:txBody>
      </p:sp>
      <p:pic>
        <p:nvPicPr>
          <p:cNvPr id="5" name="Рисунок 48" descr="Code execution buttons including Resume">
            <a:extLst>
              <a:ext uri="{FF2B5EF4-FFF2-40B4-BE49-F238E27FC236}">
                <a16:creationId xmlns:a16="http://schemas.microsoft.com/office/drawing/2014/main" id="{4168F45C-4B7E-AC87-DD14-C46EB7A20E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5570" y="1700530"/>
            <a:ext cx="2857500" cy="388620"/>
          </a:xfrm>
          <a:prstGeom prst="rect">
            <a:avLst/>
          </a:prstGeom>
          <a:noFill/>
          <a:ln>
            <a:noFill/>
          </a:ln>
        </p:spPr>
      </p:pic>
    </p:spTree>
    <p:extLst>
      <p:ext uri="{BB962C8B-B14F-4D97-AF65-F5344CB8AC3E}">
        <p14:creationId xmlns:p14="http://schemas.microsoft.com/office/powerpoint/2010/main" val="4206850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16</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536899352"/>
              </p:ext>
            </p:extLst>
          </p:nvPr>
        </p:nvGraphicFramePr>
        <p:xfrm>
          <a:off x="623888" y="1590904"/>
          <a:ext cx="4862512" cy="5164201"/>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b="1" i="1" kern="1200" dirty="0">
                          <a:solidFill>
                            <a:schemeClr val="dk1"/>
                          </a:solidFill>
                          <a:effectLst/>
                          <a:latin typeface="+mn-lt"/>
                          <a:ea typeface="+mn-ea"/>
                          <a:cs typeface="+mn-cs"/>
                        </a:rPr>
                        <a:t>Объявления функций</a:t>
                      </a:r>
                      <a:r>
                        <a:rPr lang="ru-RU" sz="1799" kern="1200" dirty="0">
                          <a:solidFill>
                            <a:schemeClr val="dk1"/>
                          </a:solidFill>
                          <a:effectLst/>
                          <a:latin typeface="+mn-lt"/>
                          <a:ea typeface="+mn-ea"/>
                          <a:cs typeface="+mn-cs"/>
                        </a:rPr>
                        <a:t> являются их прототипами, которые содержат информацию о типе их возвращаемого значения и параметрах.</a:t>
                      </a:r>
                      <a:endParaRPr lang="en-RU" sz="1799" kern="1200" dirty="0">
                        <a:solidFill>
                          <a:schemeClr val="dk1"/>
                        </a:solidFill>
                        <a:effectLst/>
                        <a:latin typeface="+mn-lt"/>
                        <a:ea typeface="+mn-ea"/>
                        <a:cs typeface="+mn-cs"/>
                      </a:endParaRPr>
                    </a:p>
                    <a:p>
                      <a:r>
                        <a:rPr lang="ru-RU" sz="1799" b="1" i="1" kern="1200" dirty="0">
                          <a:solidFill>
                            <a:schemeClr val="dk1"/>
                          </a:solidFill>
                          <a:effectLst/>
                          <a:latin typeface="+mn-lt"/>
                          <a:ea typeface="+mn-ea"/>
                          <a:cs typeface="+mn-cs"/>
                        </a:rPr>
                        <a:t>Определения функций</a:t>
                      </a:r>
                      <a:r>
                        <a:rPr lang="ru-RU" sz="1799" kern="1200" dirty="0">
                          <a:solidFill>
                            <a:schemeClr val="dk1"/>
                          </a:solidFill>
                          <a:effectLst/>
                          <a:latin typeface="+mn-lt"/>
                          <a:ea typeface="+mn-ea"/>
                          <a:cs typeface="+mn-cs"/>
                        </a:rPr>
                        <a:t> - это их реализации с точными строками кода на языке Си, которые описывают их работу.</a:t>
                      </a:r>
                      <a:endParaRPr lang="en-RU" sz="1799" kern="1200" dirty="0">
                        <a:solidFill>
                          <a:schemeClr val="dk1"/>
                        </a:solidFill>
                        <a:effectLst/>
                        <a:latin typeface="+mn-lt"/>
                        <a:ea typeface="+mn-ea"/>
                        <a:cs typeface="+mn-cs"/>
                      </a:endParaRPr>
                    </a:p>
                    <a:p>
                      <a:r>
                        <a:rPr lang="ru-RU" sz="1799" kern="1200" dirty="0">
                          <a:solidFill>
                            <a:schemeClr val="dk1"/>
                          </a:solidFill>
                          <a:effectLst/>
                          <a:latin typeface="+mn-lt"/>
                          <a:ea typeface="+mn-ea"/>
                          <a:cs typeface="+mn-cs"/>
                        </a:rPr>
                        <a:t>Некоторые </a:t>
                      </a:r>
                      <a:r>
                        <a:rPr lang="en-US" sz="1799" kern="1200" dirty="0">
                          <a:solidFill>
                            <a:schemeClr val="dk1"/>
                          </a:solidFill>
                          <a:effectLst/>
                          <a:latin typeface="+mn-lt"/>
                          <a:ea typeface="+mn-ea"/>
                          <a:cs typeface="+mn-cs"/>
                        </a:rPr>
                        <a:t>IDE</a:t>
                      </a:r>
                      <a:r>
                        <a:rPr lang="ru-RU" sz="1799" kern="1200" dirty="0">
                          <a:solidFill>
                            <a:schemeClr val="dk1"/>
                          </a:solidFill>
                          <a:effectLst/>
                          <a:latin typeface="+mn-lt"/>
                          <a:ea typeface="+mn-ea"/>
                          <a:cs typeface="+mn-cs"/>
                        </a:rPr>
                        <a:t> проводят различие между объявлениями и определениями, в то время как другие этого не делают. В </a:t>
                      </a:r>
                      <a:r>
                        <a:rPr lang="en-US" sz="1799" kern="1200" dirty="0">
                          <a:solidFill>
                            <a:schemeClr val="dk1"/>
                          </a:solidFill>
                          <a:effectLst/>
                          <a:latin typeface="+mn-lt"/>
                          <a:ea typeface="+mn-ea"/>
                          <a:cs typeface="+mn-cs"/>
                        </a:rPr>
                        <a:t>Freedom Studio </a:t>
                      </a:r>
                      <a:r>
                        <a:rPr lang="ru-RU" sz="1799" kern="1200" dirty="0">
                          <a:solidFill>
                            <a:schemeClr val="dk1"/>
                          </a:solidFill>
                          <a:effectLst/>
                          <a:latin typeface="+mn-lt"/>
                          <a:ea typeface="+mn-ea"/>
                          <a:cs typeface="+mn-cs"/>
                        </a:rPr>
                        <a:t>можно увидеть только определения функций с помощью опции контекстного меню </a:t>
                      </a:r>
                      <a:r>
                        <a:rPr lang="en-US" sz="1799" b="1" kern="1200" dirty="0">
                          <a:solidFill>
                            <a:schemeClr val="dk1"/>
                          </a:solidFill>
                          <a:effectLst/>
                          <a:latin typeface="+mn-lt"/>
                          <a:ea typeface="+mn-ea"/>
                          <a:cs typeface="+mn-cs"/>
                        </a:rPr>
                        <a:t>Open Declaration</a:t>
                      </a:r>
                      <a:r>
                        <a:rPr lang="ru-RU" sz="1799" kern="1200" dirty="0">
                          <a:solidFill>
                            <a:schemeClr val="dk1"/>
                          </a:solidFill>
                          <a:effectLst/>
                          <a:latin typeface="+mn-lt"/>
                          <a:ea typeface="+mn-ea"/>
                          <a:cs typeface="+mn-cs"/>
                        </a:rPr>
                        <a:t>. Пожалуйста, примите во внимание тот факт, что термины "</a:t>
                      </a:r>
                      <a:r>
                        <a:rPr lang="ru-RU" sz="1799" b="1" kern="1200" dirty="0">
                          <a:solidFill>
                            <a:schemeClr val="dk1"/>
                          </a:solidFill>
                          <a:effectLst/>
                          <a:latin typeface="+mn-lt"/>
                          <a:ea typeface="+mn-ea"/>
                          <a:cs typeface="+mn-cs"/>
                        </a:rPr>
                        <a:t>определение</a:t>
                      </a:r>
                      <a:r>
                        <a:rPr lang="ru-RU" sz="1799" kern="1200" dirty="0">
                          <a:solidFill>
                            <a:schemeClr val="dk1"/>
                          </a:solidFill>
                          <a:effectLst/>
                          <a:latin typeface="+mn-lt"/>
                          <a:ea typeface="+mn-ea"/>
                          <a:cs typeface="+mn-cs"/>
                        </a:rPr>
                        <a:t>" и </a:t>
                      </a:r>
                      <a:r>
                        <a:rPr lang="ru-RU" sz="1799" b="1" kern="1200" dirty="0">
                          <a:solidFill>
                            <a:schemeClr val="dk1"/>
                          </a:solidFill>
                          <a:effectLst/>
                          <a:latin typeface="+mn-lt"/>
                          <a:ea typeface="+mn-ea"/>
                          <a:cs typeface="+mn-cs"/>
                        </a:rPr>
                        <a:t>"объявление"</a:t>
                      </a:r>
                      <a:r>
                        <a:rPr lang="ru-RU" sz="1799" kern="1200" dirty="0">
                          <a:solidFill>
                            <a:schemeClr val="dk1"/>
                          </a:solidFill>
                          <a:effectLst/>
                          <a:latin typeface="+mn-lt"/>
                          <a:ea typeface="+mn-ea"/>
                          <a:cs typeface="+mn-cs"/>
                        </a:rPr>
                        <a:t> используются взаимозаменяемо.</a:t>
                      </a:r>
                      <a:endParaRPr lang="en-RU" sz="1799"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Доступ к объявлениям функций в </a:t>
            </a:r>
            <a:r>
              <a:rPr lang="en-US" sz="1200" b="1" dirty="0">
                <a:latin typeface="Nunito Sans" pitchFamily="2" charset="77"/>
                <a:ea typeface="Verdana" panose="020B0604030504040204" pitchFamily="34" charset="0"/>
                <a:cs typeface="Verdana" panose="020B0604030504040204" pitchFamily="34" charset="0"/>
              </a:rPr>
              <a:t>Freedom Studio</a:t>
            </a:r>
          </a:p>
        </p:txBody>
      </p:sp>
      <p:pic>
        <p:nvPicPr>
          <p:cNvPr id="7" name="Рисунок 51" descr="Maximizing the C source view by double-clicking on the file name">
            <a:extLst>
              <a:ext uri="{FF2B5EF4-FFF2-40B4-BE49-F238E27FC236}">
                <a16:creationId xmlns:a16="http://schemas.microsoft.com/office/drawing/2014/main" id="{015F1D61-6F5F-064F-4C1E-238C2B7DB0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1820" y="1412697"/>
            <a:ext cx="5440680" cy="2125345"/>
          </a:xfrm>
          <a:prstGeom prst="rect">
            <a:avLst/>
          </a:prstGeom>
          <a:noFill/>
          <a:ln>
            <a:noFill/>
          </a:ln>
        </p:spPr>
      </p:pic>
    </p:spTree>
    <p:extLst>
      <p:ext uri="{BB962C8B-B14F-4D97-AF65-F5344CB8AC3E}">
        <p14:creationId xmlns:p14="http://schemas.microsoft.com/office/powerpoint/2010/main" val="81482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17</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219743284"/>
              </p:ext>
            </p:extLst>
          </p:nvPr>
        </p:nvGraphicFramePr>
        <p:xfrm>
          <a:off x="623888" y="1590904"/>
          <a:ext cx="4862512" cy="4067429"/>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mn-lt"/>
                          <a:ea typeface="+mn-ea"/>
                          <a:cs typeface="+mn-cs"/>
                        </a:rPr>
                        <a:t>Теперь прокрутите вниз около строки 46 и наведите указатель мыши (не щелкайте) на любой символ в имени функции </a:t>
                      </a:r>
                      <a:r>
                        <a:rPr lang="en-US" sz="1799" kern="1200" dirty="0">
                          <a:solidFill>
                            <a:schemeClr val="dk1"/>
                          </a:solidFill>
                          <a:effectLst/>
                          <a:latin typeface="+mn-lt"/>
                          <a:ea typeface="+mn-ea"/>
                          <a:cs typeface="+mn-cs"/>
                        </a:rPr>
                        <a:t>metal</a:t>
                      </a:r>
                      <a:r>
                        <a:rPr lang="ru-RU" sz="1799" kern="1200" dirty="0">
                          <a:solidFill>
                            <a:schemeClr val="dk1"/>
                          </a:solidFill>
                          <a:effectLst/>
                          <a:latin typeface="+mn-lt"/>
                          <a:ea typeface="+mn-ea"/>
                          <a:cs typeface="+mn-cs"/>
                        </a:rPr>
                        <a:t>_</a:t>
                      </a:r>
                      <a:r>
                        <a:rPr lang="en-US" sz="1799" kern="1200" dirty="0" err="1">
                          <a:solidFill>
                            <a:schemeClr val="dk1"/>
                          </a:solidFill>
                          <a:effectLst/>
                          <a:latin typeface="+mn-lt"/>
                          <a:ea typeface="+mn-ea"/>
                          <a:cs typeface="+mn-cs"/>
                        </a:rPr>
                        <a:t>gpio</a:t>
                      </a:r>
                      <a:r>
                        <a:rPr lang="ru-RU" sz="1799" kern="1200" dirty="0">
                          <a:solidFill>
                            <a:schemeClr val="dk1"/>
                          </a:solidFill>
                          <a:effectLst/>
                          <a:latin typeface="+mn-lt"/>
                          <a:ea typeface="+mn-ea"/>
                          <a:cs typeface="+mn-cs"/>
                        </a:rPr>
                        <a:t>_</a:t>
                      </a:r>
                      <a:r>
                        <a:rPr lang="en-US" sz="1799" kern="1200" dirty="0">
                          <a:solidFill>
                            <a:schemeClr val="dk1"/>
                          </a:solidFill>
                          <a:effectLst/>
                          <a:latin typeface="+mn-lt"/>
                          <a:ea typeface="+mn-ea"/>
                          <a:cs typeface="+mn-cs"/>
                        </a:rPr>
                        <a:t>get</a:t>
                      </a:r>
                      <a:r>
                        <a:rPr lang="ru-RU" sz="1799" kern="1200" dirty="0">
                          <a:solidFill>
                            <a:schemeClr val="dk1"/>
                          </a:solidFill>
                          <a:effectLst/>
                          <a:latin typeface="+mn-lt"/>
                          <a:ea typeface="+mn-ea"/>
                          <a:cs typeface="+mn-cs"/>
                        </a:rPr>
                        <a:t>_</a:t>
                      </a:r>
                      <a:r>
                        <a:rPr lang="en-US" sz="1799" kern="1200" dirty="0">
                          <a:solidFill>
                            <a:schemeClr val="dk1"/>
                          </a:solidFill>
                          <a:effectLst/>
                          <a:latin typeface="+mn-lt"/>
                          <a:ea typeface="+mn-ea"/>
                          <a:cs typeface="+mn-cs"/>
                        </a:rPr>
                        <a:t>device</a:t>
                      </a:r>
                      <a:r>
                        <a:rPr lang="ru-RU" sz="1799" kern="1200" dirty="0">
                          <a:solidFill>
                            <a:schemeClr val="dk1"/>
                          </a:solidFill>
                          <a:effectLst/>
                          <a:latin typeface="+mn-lt"/>
                          <a:ea typeface="+mn-ea"/>
                          <a:cs typeface="+mn-cs"/>
                        </a:rPr>
                        <a:t>(). Вы увидите приятную функцию </a:t>
                      </a:r>
                      <a:r>
                        <a:rPr lang="en-US" sz="1799" kern="1200" dirty="0">
                          <a:solidFill>
                            <a:schemeClr val="dk1"/>
                          </a:solidFill>
                          <a:effectLst/>
                          <a:latin typeface="+mn-lt"/>
                          <a:ea typeface="+mn-ea"/>
                          <a:cs typeface="+mn-cs"/>
                        </a:rPr>
                        <a:t>eclipse</a:t>
                      </a:r>
                      <a:r>
                        <a:rPr lang="ru-RU" sz="1799" kern="1200" dirty="0">
                          <a:solidFill>
                            <a:schemeClr val="dk1"/>
                          </a:solidFill>
                          <a:effectLst/>
                          <a:latin typeface="+mn-lt"/>
                          <a:ea typeface="+mn-ea"/>
                          <a:cs typeface="+mn-cs"/>
                        </a:rPr>
                        <a:t> под названием </a:t>
                      </a:r>
                      <a:r>
                        <a:rPr lang="en-US" sz="1799" b="1" i="1" kern="1200" dirty="0">
                          <a:solidFill>
                            <a:schemeClr val="dk1"/>
                          </a:solidFill>
                          <a:effectLst/>
                          <a:latin typeface="+mn-lt"/>
                          <a:ea typeface="+mn-ea"/>
                          <a:cs typeface="+mn-cs"/>
                        </a:rPr>
                        <a:t>hover</a:t>
                      </a:r>
                      <a:r>
                        <a:rPr lang="ru-RU" sz="1799" kern="1200" dirty="0">
                          <a:solidFill>
                            <a:schemeClr val="dk1"/>
                          </a:solidFill>
                          <a:effectLst/>
                          <a:latin typeface="+mn-lt"/>
                          <a:ea typeface="+mn-ea"/>
                          <a:cs typeface="+mn-cs"/>
                        </a:rPr>
                        <a:t>, которая представляет собой большую всплывающую подсказку, показывающую предварительный просмотр определения функции. На самом деле, если вы наведете указатель мыши на всплывающую подсказку, вы получите полосы прокрутки для просмотра всего кода определения функции.</a:t>
                      </a:r>
                      <a:r>
                        <a:rPr lang="en-US" sz="1799" kern="1200" dirty="0">
                          <a:solidFill>
                            <a:schemeClr val="dk1"/>
                          </a:solidFill>
                          <a:effectLst/>
                          <a:latin typeface="+mn-lt"/>
                          <a:ea typeface="+mn-ea"/>
                          <a:cs typeface="+mn-cs"/>
                        </a:rPr>
                        <a:t> </a:t>
                      </a:r>
                      <a:endParaRPr lang="en-RU" sz="1799"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Создание приложения </a:t>
            </a:r>
            <a:r>
              <a:rPr lang="en-US" sz="1200" b="1" dirty="0">
                <a:latin typeface="Nunito Sans" pitchFamily="2" charset="77"/>
                <a:ea typeface="Verdana" panose="020B0604030504040204" pitchFamily="34" charset="0"/>
                <a:cs typeface="Verdana" panose="020B0604030504040204" pitchFamily="34" charset="0"/>
              </a:rPr>
              <a:t>Blinky</a:t>
            </a:r>
          </a:p>
        </p:txBody>
      </p:sp>
      <p:pic>
        <p:nvPicPr>
          <p:cNvPr id="7" name="Рисунок 50" descr="Screenshot showing a function definition tooltip, also known as a hover">
            <a:extLst>
              <a:ext uri="{FF2B5EF4-FFF2-40B4-BE49-F238E27FC236}">
                <a16:creationId xmlns:a16="http://schemas.microsoft.com/office/drawing/2014/main" id="{F41B75D4-4ECC-EC14-2818-54BCAA7094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0859" y="1473994"/>
            <a:ext cx="5628839" cy="2498543"/>
          </a:xfrm>
          <a:prstGeom prst="rect">
            <a:avLst/>
          </a:prstGeom>
          <a:noFill/>
          <a:ln>
            <a:noFill/>
          </a:ln>
        </p:spPr>
      </p:pic>
    </p:spTree>
    <p:extLst>
      <p:ext uri="{BB962C8B-B14F-4D97-AF65-F5344CB8AC3E}">
        <p14:creationId xmlns:p14="http://schemas.microsoft.com/office/powerpoint/2010/main" val="523546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18</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091801519"/>
              </p:ext>
            </p:extLst>
          </p:nvPr>
        </p:nvGraphicFramePr>
        <p:xfrm>
          <a:off x="623888" y="1590904"/>
          <a:ext cx="4862512" cy="1051306"/>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mn-lt"/>
                          <a:ea typeface="+mn-ea"/>
                          <a:cs typeface="+mn-cs"/>
                        </a:rPr>
                        <a:t>Отключение всплывающих подсказок</a:t>
                      </a:r>
                      <a:endParaRPr lang="en-RU" sz="1799"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Создание приложения </a:t>
            </a:r>
            <a:r>
              <a:rPr lang="en-US" sz="1200" b="1" dirty="0">
                <a:latin typeface="Nunito Sans" pitchFamily="2" charset="77"/>
                <a:ea typeface="Verdana" panose="020B0604030504040204" pitchFamily="34" charset="0"/>
                <a:cs typeface="Verdana" panose="020B0604030504040204" pitchFamily="34" charset="0"/>
              </a:rPr>
              <a:t>Blinky</a:t>
            </a:r>
          </a:p>
        </p:txBody>
      </p:sp>
      <p:pic>
        <p:nvPicPr>
          <p:cNvPr id="7" name="Рисунок 49" descr="The preferences dialog box showing how to disable hovers">
            <a:extLst>
              <a:ext uri="{FF2B5EF4-FFF2-40B4-BE49-F238E27FC236}">
                <a16:creationId xmlns:a16="http://schemas.microsoft.com/office/drawing/2014/main" id="{EB528D79-26A0-B431-2AAA-36CA576929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29910" y="1473995"/>
            <a:ext cx="5402580" cy="3752850"/>
          </a:xfrm>
          <a:prstGeom prst="rect">
            <a:avLst/>
          </a:prstGeom>
          <a:noFill/>
          <a:ln>
            <a:noFill/>
          </a:ln>
        </p:spPr>
      </p:pic>
    </p:spTree>
    <p:extLst>
      <p:ext uri="{BB962C8B-B14F-4D97-AF65-F5344CB8AC3E}">
        <p14:creationId xmlns:p14="http://schemas.microsoft.com/office/powerpoint/2010/main" val="23834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19</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19512542"/>
              </p:ext>
            </p:extLst>
          </p:nvPr>
        </p:nvGraphicFramePr>
        <p:xfrm>
          <a:off x="623888" y="1590904"/>
          <a:ext cx="4862512" cy="3519043"/>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mn-lt"/>
                          <a:ea typeface="+mn-ea"/>
                          <a:cs typeface="+mn-cs"/>
                        </a:rPr>
                        <a:t>Теперь мы вернемся к коду, щелкнем правой кнопкой мыши на любом символе в имени функции </a:t>
                      </a:r>
                      <a:r>
                        <a:rPr lang="en-US" sz="1799" kern="1200" dirty="0">
                          <a:solidFill>
                            <a:schemeClr val="dk1"/>
                          </a:solidFill>
                          <a:effectLst/>
                          <a:latin typeface="+mn-lt"/>
                          <a:ea typeface="+mn-ea"/>
                          <a:cs typeface="+mn-cs"/>
                        </a:rPr>
                        <a:t>metal</a:t>
                      </a:r>
                      <a:r>
                        <a:rPr lang="ru-RU" sz="1799" kern="1200" dirty="0">
                          <a:solidFill>
                            <a:schemeClr val="dk1"/>
                          </a:solidFill>
                          <a:effectLst/>
                          <a:latin typeface="+mn-lt"/>
                          <a:ea typeface="+mn-ea"/>
                          <a:cs typeface="+mn-cs"/>
                        </a:rPr>
                        <a:t>_</a:t>
                      </a:r>
                      <a:r>
                        <a:rPr lang="en-US" sz="1799" kern="1200" dirty="0" err="1">
                          <a:solidFill>
                            <a:schemeClr val="dk1"/>
                          </a:solidFill>
                          <a:effectLst/>
                          <a:latin typeface="+mn-lt"/>
                          <a:ea typeface="+mn-ea"/>
                          <a:cs typeface="+mn-cs"/>
                        </a:rPr>
                        <a:t>gpio</a:t>
                      </a:r>
                      <a:r>
                        <a:rPr lang="ru-RU" sz="1799" kern="1200" dirty="0">
                          <a:solidFill>
                            <a:schemeClr val="dk1"/>
                          </a:solidFill>
                          <a:effectLst/>
                          <a:latin typeface="+mn-lt"/>
                          <a:ea typeface="+mn-ea"/>
                          <a:cs typeface="+mn-cs"/>
                        </a:rPr>
                        <a:t>_</a:t>
                      </a:r>
                      <a:r>
                        <a:rPr lang="en-US" sz="1799" kern="1200" dirty="0">
                          <a:solidFill>
                            <a:schemeClr val="dk1"/>
                          </a:solidFill>
                          <a:effectLst/>
                          <a:latin typeface="+mn-lt"/>
                          <a:ea typeface="+mn-ea"/>
                          <a:cs typeface="+mn-cs"/>
                        </a:rPr>
                        <a:t>get</a:t>
                      </a:r>
                      <a:r>
                        <a:rPr lang="ru-RU" sz="1799" kern="1200" dirty="0">
                          <a:solidFill>
                            <a:schemeClr val="dk1"/>
                          </a:solidFill>
                          <a:effectLst/>
                          <a:latin typeface="+mn-lt"/>
                          <a:ea typeface="+mn-ea"/>
                          <a:cs typeface="+mn-cs"/>
                        </a:rPr>
                        <a:t>_</a:t>
                      </a:r>
                      <a:r>
                        <a:rPr lang="en-US" sz="1799" kern="1200" dirty="0">
                          <a:solidFill>
                            <a:schemeClr val="dk1"/>
                          </a:solidFill>
                          <a:effectLst/>
                          <a:latin typeface="+mn-lt"/>
                          <a:ea typeface="+mn-ea"/>
                          <a:cs typeface="+mn-cs"/>
                        </a:rPr>
                        <a:t>device</a:t>
                      </a:r>
                      <a:r>
                        <a:rPr lang="ru-RU" sz="1799" kern="1200" dirty="0">
                          <a:solidFill>
                            <a:schemeClr val="dk1"/>
                          </a:solidFill>
                          <a:effectLst/>
                          <a:latin typeface="+mn-lt"/>
                          <a:ea typeface="+mn-ea"/>
                          <a:cs typeface="+mn-cs"/>
                        </a:rPr>
                        <a:t>() рядом со строкой 46 и выберем Открыть объявление в контекстном меню.</a:t>
                      </a:r>
                      <a:r>
                        <a:rPr lang="en-US" sz="1799" kern="1200" dirty="0">
                          <a:solidFill>
                            <a:schemeClr val="dk1"/>
                          </a:solidFill>
                          <a:effectLst/>
                          <a:latin typeface="+mn-lt"/>
                          <a:ea typeface="+mn-ea"/>
                          <a:cs typeface="+mn-cs"/>
                        </a:rPr>
                        <a:t> </a:t>
                      </a:r>
                      <a:endParaRPr lang="ru-RU" sz="1799"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mn-lt"/>
                          <a:ea typeface="+mn-ea"/>
                          <a:cs typeface="+mn-cs"/>
                        </a:rPr>
                        <a:t>Вы увидите, что эта функция определена в </a:t>
                      </a:r>
                      <a:r>
                        <a:rPr lang="en-US" sz="1799" kern="1200" dirty="0" err="1">
                          <a:solidFill>
                            <a:schemeClr val="dk1"/>
                          </a:solidFill>
                          <a:effectLst/>
                          <a:latin typeface="+mn-lt"/>
                          <a:ea typeface="+mn-ea"/>
                          <a:cs typeface="+mn-cs"/>
                        </a:rPr>
                        <a:t>gpio</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c</a:t>
                      </a:r>
                      <a:r>
                        <a:rPr lang="ru-RU" sz="1799" kern="1200" dirty="0">
                          <a:solidFill>
                            <a:schemeClr val="dk1"/>
                          </a:solidFill>
                          <a:effectLst/>
                          <a:latin typeface="+mn-lt"/>
                          <a:ea typeface="+mn-ea"/>
                          <a:cs typeface="+mn-cs"/>
                        </a:rPr>
                        <a:t>, в папке ./</a:t>
                      </a:r>
                      <a:r>
                        <a:rPr lang="en-US" sz="1799" kern="1200" dirty="0">
                          <a:solidFill>
                            <a:schemeClr val="dk1"/>
                          </a:solidFill>
                          <a:effectLst/>
                          <a:latin typeface="+mn-lt"/>
                          <a:ea typeface="+mn-ea"/>
                          <a:cs typeface="+mn-cs"/>
                        </a:rPr>
                        <a:t>freedom</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metal</a:t>
                      </a:r>
                      <a:r>
                        <a:rPr lang="ru-RU" sz="1799" kern="1200" dirty="0">
                          <a:solidFill>
                            <a:schemeClr val="dk1"/>
                          </a:solidFill>
                          <a:effectLst/>
                          <a:latin typeface="+mn-lt"/>
                          <a:ea typeface="+mn-ea"/>
                          <a:cs typeface="+mn-cs"/>
                        </a:rPr>
                        <a:t>/</a:t>
                      </a:r>
                      <a:r>
                        <a:rPr lang="en-US" sz="1799" kern="1200" dirty="0" err="1">
                          <a:solidFill>
                            <a:schemeClr val="dk1"/>
                          </a:solidFill>
                          <a:effectLst/>
                          <a:latin typeface="+mn-lt"/>
                          <a:ea typeface="+mn-ea"/>
                          <a:cs typeface="+mn-cs"/>
                        </a:rPr>
                        <a:t>src</a:t>
                      </a:r>
                      <a:r>
                        <a:rPr lang="ru-RU" sz="1799" kern="1200" dirty="0">
                          <a:solidFill>
                            <a:schemeClr val="dk1"/>
                          </a:solidFill>
                          <a:effectLst/>
                          <a:latin typeface="+mn-lt"/>
                          <a:ea typeface="+mn-ea"/>
                          <a:cs typeface="+mn-cs"/>
                        </a:rPr>
                        <a:t>/. Наведите курсор на имя файла на вкладке, и вы увидите путь к нему во всплывающей подсказке.</a:t>
                      </a:r>
                      <a:r>
                        <a:rPr lang="en-US" sz="1799" kern="1200" dirty="0">
                          <a:solidFill>
                            <a:schemeClr val="dk1"/>
                          </a:solidFill>
                          <a:effectLst/>
                          <a:latin typeface="+mn-lt"/>
                          <a:ea typeface="+mn-ea"/>
                          <a:cs typeface="+mn-cs"/>
                        </a:rPr>
                        <a:t> </a:t>
                      </a:r>
                      <a:endParaRPr lang="en-RU" sz="1799" kern="1200" dirty="0">
                        <a:solidFill>
                          <a:schemeClr val="dk1"/>
                        </a:solidFill>
                        <a:effectLst/>
                        <a:latin typeface="+mn-lt"/>
                        <a:ea typeface="+mn-ea"/>
                        <a:cs typeface="+mn-cs"/>
                      </a:endParaRPr>
                    </a:p>
                    <a:p>
                      <a:endParaRPr lang="en-RU" sz="1799"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Объявление функций</a:t>
            </a:r>
            <a:endParaRPr lang="en-US" sz="1200" b="1" dirty="0">
              <a:latin typeface="Nunito Sans" pitchFamily="2" charset="77"/>
              <a:ea typeface="Verdana" panose="020B0604030504040204" pitchFamily="34" charset="0"/>
              <a:cs typeface="Verdana" panose="020B0604030504040204" pitchFamily="34" charset="0"/>
            </a:endParaRPr>
          </a:p>
        </p:txBody>
      </p:sp>
      <p:pic>
        <p:nvPicPr>
          <p:cNvPr id="7" name="Рисунок 54" descr="A screenshot showing how to open a declaration">
            <a:extLst>
              <a:ext uri="{FF2B5EF4-FFF2-40B4-BE49-F238E27FC236}">
                <a16:creationId xmlns:a16="http://schemas.microsoft.com/office/drawing/2014/main" id="{A0D26A64-FFBA-EC14-9101-66DFFAAA79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4532" y="1507360"/>
            <a:ext cx="5440680" cy="2190750"/>
          </a:xfrm>
          <a:prstGeom prst="rect">
            <a:avLst/>
          </a:prstGeom>
          <a:noFill/>
          <a:ln>
            <a:noFill/>
          </a:ln>
        </p:spPr>
      </p:pic>
      <p:pic>
        <p:nvPicPr>
          <p:cNvPr id="8" name="Рисунок 53" descr="A screenshot showing how to get a tooltip with the path of a source file">
            <a:extLst>
              <a:ext uri="{FF2B5EF4-FFF2-40B4-BE49-F238E27FC236}">
                <a16:creationId xmlns:a16="http://schemas.microsoft.com/office/drawing/2014/main" id="{AC2770DD-FD41-EE6F-F5D8-9FC7AAB3C5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84532" y="3754415"/>
            <a:ext cx="5135880" cy="2197735"/>
          </a:xfrm>
          <a:prstGeom prst="rect">
            <a:avLst/>
          </a:prstGeom>
          <a:noFill/>
          <a:ln>
            <a:noFill/>
          </a:ln>
        </p:spPr>
      </p:pic>
    </p:spTree>
    <p:extLst>
      <p:ext uri="{BB962C8B-B14F-4D97-AF65-F5344CB8AC3E}">
        <p14:creationId xmlns:p14="http://schemas.microsoft.com/office/powerpoint/2010/main" val="280978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5516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a:defRPr/>
            </a:pPr>
            <a:r>
              <a:rPr lang="ru-RU" sz="2000" b="1" dirty="0">
                <a:latin typeface="Nunito Sans" pitchFamily="2" charset="77"/>
                <a:ea typeface="Verdana" panose="020B0604030504040204" pitchFamily="34" charset="0"/>
                <a:cs typeface="Verdana" panose="020B0604030504040204" pitchFamily="34" charset="0"/>
              </a:rPr>
              <a:t>Глава 2. Микроконтроллер </a:t>
            </a:r>
          </a:p>
        </p:txBody>
      </p:sp>
      <p:sp>
        <p:nvSpPr>
          <p:cNvPr id="7" name="TextBox 6">
            <a:extLst>
              <a:ext uri="{FF2B5EF4-FFF2-40B4-BE49-F238E27FC236}">
                <a16:creationId xmlns:a16="http://schemas.microsoft.com/office/drawing/2014/main" id="{92229CB1-A344-F354-C7CE-5CC1C198E4BF}"/>
              </a:ext>
            </a:extLst>
          </p:cNvPr>
          <p:cNvSpPr txBox="1"/>
          <p:nvPr/>
        </p:nvSpPr>
        <p:spPr>
          <a:xfrm>
            <a:off x="608094" y="955689"/>
            <a:ext cx="6096000" cy="4801314"/>
          </a:xfrm>
          <a:prstGeom prst="rect">
            <a:avLst/>
          </a:prstGeom>
          <a:noFill/>
        </p:spPr>
        <p:txBody>
          <a:bodyPr wrap="square">
            <a:spAutoFit/>
          </a:bodyPr>
          <a:lstStyle/>
          <a:p>
            <a:pPr marL="285750" indent="-285750">
              <a:buFont typeface="Arial" panose="020B0604020202020204" pitchFamily="34" charset="0"/>
              <a:buChar char="•"/>
            </a:pPr>
            <a:r>
              <a:rPr lang="ru-RU" dirty="0"/>
              <a:t>Важная документация</a:t>
            </a:r>
          </a:p>
          <a:p>
            <a:pPr marL="285750" indent="-285750">
              <a:buFont typeface="Arial" panose="020B0604020202020204" pitchFamily="34" charset="0"/>
              <a:buChar char="•"/>
            </a:pPr>
            <a:r>
              <a:rPr lang="en-GB" dirty="0"/>
              <a:t>Red-V Thing Plus</a:t>
            </a:r>
          </a:p>
          <a:p>
            <a:pPr marL="285750" indent="-285750">
              <a:buFont typeface="Arial" panose="020B0604020202020204" pitchFamily="34" charset="0"/>
              <a:buChar char="•"/>
            </a:pPr>
            <a:r>
              <a:rPr lang="ru-RU" dirty="0"/>
              <a:t>Микроконтроллеры (</a:t>
            </a:r>
            <a:r>
              <a:rPr lang="en-GB" dirty="0"/>
              <a:t>MCUs)</a:t>
            </a:r>
          </a:p>
          <a:p>
            <a:pPr marL="285750" indent="-285750">
              <a:buFont typeface="Arial" panose="020B0604020202020204" pitchFamily="34" charset="0"/>
              <a:buChar char="•"/>
            </a:pPr>
            <a:r>
              <a:rPr lang="ru-RU" dirty="0"/>
              <a:t>Система на кристалле (</a:t>
            </a:r>
            <a:r>
              <a:rPr lang="en-US" dirty="0"/>
              <a:t>SoC)</a:t>
            </a:r>
            <a:endParaRPr lang="ru-RU" dirty="0"/>
          </a:p>
          <a:p>
            <a:pPr marL="285750" indent="-285750">
              <a:buFont typeface="Arial" panose="020B0604020202020204" pitchFamily="34" charset="0"/>
              <a:buChar char="•"/>
            </a:pPr>
            <a:r>
              <a:rPr lang="ru-RU" dirty="0"/>
              <a:t>Основные характеристики </a:t>
            </a:r>
            <a:r>
              <a:rPr lang="en-GB" dirty="0"/>
              <a:t>SoC FE310</a:t>
            </a:r>
          </a:p>
          <a:p>
            <a:pPr marL="285750" indent="-285750">
              <a:buFont typeface="Arial" panose="020B0604020202020204" pitchFamily="34" charset="0"/>
              <a:buChar char="•"/>
            </a:pPr>
            <a:r>
              <a:rPr lang="ru-RU" dirty="0"/>
              <a:t>Комплекс </a:t>
            </a:r>
            <a:r>
              <a:rPr lang="en-GB" dirty="0"/>
              <a:t>GPIO</a:t>
            </a:r>
          </a:p>
          <a:p>
            <a:pPr marL="285750" indent="-285750">
              <a:buFont typeface="Arial" panose="020B0604020202020204" pitchFamily="34" charset="0"/>
              <a:buChar char="•"/>
            </a:pPr>
            <a:r>
              <a:rPr lang="ru-RU" dirty="0"/>
              <a:t>Ядро </a:t>
            </a:r>
            <a:r>
              <a:rPr lang="en-GB" dirty="0"/>
              <a:t>RISC-V</a:t>
            </a:r>
          </a:p>
          <a:p>
            <a:pPr marL="285750" indent="-285750">
              <a:buFont typeface="Arial" panose="020B0604020202020204" pitchFamily="34" charset="0"/>
              <a:buChar char="•"/>
            </a:pPr>
            <a:r>
              <a:rPr lang="ru-RU" dirty="0"/>
              <a:t>Библиотека </a:t>
            </a:r>
            <a:r>
              <a:rPr lang="en-GB" dirty="0"/>
              <a:t>Freedom Metal</a:t>
            </a:r>
          </a:p>
          <a:p>
            <a:pPr marL="285750" indent="-285750">
              <a:buFont typeface="Arial" panose="020B0604020202020204" pitchFamily="34" charset="0"/>
              <a:buChar char="•"/>
            </a:pPr>
            <a:r>
              <a:rPr lang="ru-RU" dirty="0"/>
              <a:t>Создание проекта в </a:t>
            </a:r>
            <a:r>
              <a:rPr lang="en-GB" dirty="0"/>
              <a:t>Blinky</a:t>
            </a:r>
          </a:p>
          <a:p>
            <a:pPr marL="285750" indent="-285750">
              <a:buFont typeface="Arial" panose="020B0604020202020204" pitchFamily="34" charset="0"/>
              <a:buChar char="•"/>
            </a:pPr>
            <a:r>
              <a:rPr lang="ru-RU" dirty="0"/>
              <a:t>Код </a:t>
            </a:r>
            <a:r>
              <a:rPr lang="en-GB" dirty="0"/>
              <a:t>Blinky</a:t>
            </a:r>
          </a:p>
          <a:p>
            <a:pPr marL="285750" indent="-285750">
              <a:buFont typeface="Arial" panose="020B0604020202020204" pitchFamily="34" charset="0"/>
              <a:buChar char="•"/>
            </a:pPr>
            <a:r>
              <a:rPr lang="ru-RU" dirty="0"/>
              <a:t>Создание приложения </a:t>
            </a:r>
            <a:r>
              <a:rPr lang="en-GB" dirty="0"/>
              <a:t>Blinky</a:t>
            </a:r>
          </a:p>
          <a:p>
            <a:pPr marL="285750" indent="-285750">
              <a:buFont typeface="Arial" panose="020B0604020202020204" pitchFamily="34" charset="0"/>
              <a:buChar char="•"/>
            </a:pPr>
            <a:r>
              <a:rPr lang="en-GB" dirty="0"/>
              <a:t>Blinky </a:t>
            </a:r>
            <a:r>
              <a:rPr lang="ru-RU" dirty="0"/>
              <a:t>Демо</a:t>
            </a:r>
          </a:p>
          <a:p>
            <a:pPr marL="285750" indent="-285750">
              <a:buFont typeface="Arial" panose="020B0604020202020204" pitchFamily="34" charset="0"/>
              <a:buChar char="•"/>
            </a:pPr>
            <a:r>
              <a:rPr lang="ru-RU" dirty="0"/>
              <a:t>Доступ к объявлениям функций в </a:t>
            </a:r>
            <a:r>
              <a:rPr lang="en-GB" dirty="0"/>
              <a:t>Freedom Studio</a:t>
            </a:r>
          </a:p>
          <a:p>
            <a:pPr marL="285750" indent="-285750">
              <a:buFont typeface="Arial" panose="020B0604020202020204" pitchFamily="34" charset="0"/>
              <a:buChar char="•"/>
            </a:pPr>
            <a:r>
              <a:rPr lang="ru-RU" dirty="0"/>
              <a:t>Некоторые объявления функций</a:t>
            </a:r>
          </a:p>
          <a:p>
            <a:pPr marL="285750" indent="-285750">
              <a:buFont typeface="Arial" panose="020B0604020202020204" pitchFamily="34" charset="0"/>
              <a:buChar char="•"/>
            </a:pPr>
            <a:r>
              <a:rPr lang="ru-RU" dirty="0"/>
              <a:t>Библиотека </a:t>
            </a:r>
            <a:r>
              <a:rPr lang="en-GB" dirty="0"/>
              <a:t>Freedom Metal Library </a:t>
            </a:r>
            <a:r>
              <a:rPr lang="ru-RU" dirty="0"/>
              <a:t>на </a:t>
            </a:r>
            <a:r>
              <a:rPr lang="en-GB" dirty="0"/>
              <a:t>GitHub</a:t>
            </a:r>
          </a:p>
          <a:p>
            <a:pPr marL="285750" indent="-285750">
              <a:buFont typeface="Arial" panose="020B0604020202020204" pitchFamily="34" charset="0"/>
              <a:buChar char="•"/>
            </a:pPr>
            <a:r>
              <a:rPr lang="ru-RU" dirty="0"/>
              <a:t>Библиотека </a:t>
            </a:r>
            <a:r>
              <a:rPr lang="en-GB" dirty="0"/>
              <a:t>Freedom Metal </a:t>
            </a:r>
            <a:r>
              <a:rPr lang="ru-RU" dirty="0"/>
              <a:t>на вашем компьютере</a:t>
            </a:r>
          </a:p>
          <a:p>
            <a:pPr marL="285750" indent="-285750">
              <a:buFont typeface="Arial" panose="020B0604020202020204" pitchFamily="34" charset="0"/>
              <a:buChar char="•"/>
            </a:pPr>
            <a:r>
              <a:rPr lang="ru-RU" dirty="0"/>
              <a:t>Итоги главы</a:t>
            </a:r>
          </a:p>
        </p:txBody>
      </p:sp>
      <p:sp>
        <p:nvSpPr>
          <p:cNvPr id="6" name="TextBox 5">
            <a:extLst>
              <a:ext uri="{FF2B5EF4-FFF2-40B4-BE49-F238E27FC236}">
                <a16:creationId xmlns:a16="http://schemas.microsoft.com/office/drawing/2014/main" id="{1D690AAC-4BC4-95EC-7588-DC046D42B406}"/>
              </a:ext>
            </a:extLst>
          </p:cNvPr>
          <p:cNvSpPr txBox="1"/>
          <p:nvPr/>
        </p:nvSpPr>
        <p:spPr>
          <a:xfrm>
            <a:off x="608094" y="5852158"/>
            <a:ext cx="10958431" cy="507831"/>
          </a:xfrm>
          <a:prstGeom prst="rect">
            <a:avLst/>
          </a:prstGeom>
          <a:noFill/>
        </p:spPr>
        <p:txBody>
          <a:bodyPr wrap="square">
            <a:spAutoFit/>
          </a:bodyPr>
          <a:lstStyle/>
          <a:p>
            <a:r>
              <a:rPr lang="ru-RU" sz="900" dirty="0"/>
              <a:t>Данный материал является переводом и адаптацией учебного курса </a:t>
            </a:r>
            <a:r>
              <a:rPr lang="en-GB" sz="900" dirty="0"/>
              <a:t>Microcontroller Applications with RISC-V (LFD115x)</a:t>
            </a:r>
            <a:r>
              <a:rPr lang="ru-RU" sz="900" dirty="0"/>
              <a:t>, </a:t>
            </a:r>
            <a:r>
              <a:rPr lang="en-GB" sz="900" dirty="0">
                <a:hlinkClick r:id="rId5"/>
              </a:rPr>
              <a:t>https://training.linuxfoundation.org/training/microcontroller-applications-with-risc-v-lfd115x/</a:t>
            </a:r>
            <a:r>
              <a:rPr lang="ru-RU" sz="900" dirty="0"/>
              <a:t>, распространяемого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  </a:t>
            </a:r>
          </a:p>
          <a:p>
            <a:r>
              <a:rPr lang="ru-RU" sz="900" dirty="0"/>
              <a:t>Перевод и адаптация выполнены Ильченко А.В.  по заказу Альянса RISC-V (</a:t>
            </a:r>
            <a:r>
              <a:rPr lang="ru-RU" sz="900" dirty="0" err="1"/>
              <a:t>https</a:t>
            </a:r>
            <a:r>
              <a:rPr lang="ru-RU" sz="900" dirty="0"/>
              <a:t>://</a:t>
            </a:r>
            <a:r>
              <a:rPr lang="ru-RU" sz="900" dirty="0" err="1"/>
              <a:t>riscv-alliance.ru</a:t>
            </a:r>
            <a:r>
              <a:rPr lang="ru-RU" sz="900" dirty="0"/>
              <a:t>/), допускается к использованию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a:t>
            </a:r>
            <a:r>
              <a:rPr lang="ru-RU" sz="900" dirty="0" err="1"/>
              <a:t>deed.ru</a:t>
            </a:r>
            <a:r>
              <a:rPr lang="ru-RU" sz="900" dirty="0"/>
              <a:t>).</a:t>
            </a:r>
          </a:p>
        </p:txBody>
      </p:sp>
    </p:spTree>
    <p:extLst>
      <p:ext uri="{BB962C8B-B14F-4D97-AF65-F5344CB8AC3E}">
        <p14:creationId xmlns:p14="http://schemas.microsoft.com/office/powerpoint/2010/main" val="406077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20</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pic>
        <p:nvPicPr>
          <p:cNvPr id="7" name="Рисунок 52" descr=" A screenshot showing executable code inside a header file">
            <a:extLst>
              <a:ext uri="{FF2B5EF4-FFF2-40B4-BE49-F238E27FC236}">
                <a16:creationId xmlns:a16="http://schemas.microsoft.com/office/drawing/2014/main" id="{93F78BE7-6A0A-018B-946A-F6A5FB5DA0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90870" y="1473995"/>
            <a:ext cx="5341620" cy="2463800"/>
          </a:xfrm>
          <a:prstGeom prst="rect">
            <a:avLst/>
          </a:prstGeom>
          <a:noFill/>
          <a:ln>
            <a:noFill/>
          </a:ln>
        </p:spPr>
      </p:pic>
      <p:graphicFrame>
        <p:nvGraphicFramePr>
          <p:cNvPr id="5" name="Таблица 37">
            <a:extLst>
              <a:ext uri="{FF2B5EF4-FFF2-40B4-BE49-F238E27FC236}">
                <a16:creationId xmlns:a16="http://schemas.microsoft.com/office/drawing/2014/main" id="{D903BC42-88C5-219E-2AE5-9E797127C6D8}"/>
              </a:ext>
            </a:extLst>
          </p:cNvPr>
          <p:cNvGraphicFramePr>
            <a:graphicFrameLocks noGrp="1"/>
          </p:cNvGraphicFramePr>
          <p:nvPr>
            <p:extLst>
              <p:ext uri="{D42A27DB-BD31-4B8C-83A1-F6EECF244321}">
                <p14:modId xmlns:p14="http://schemas.microsoft.com/office/powerpoint/2010/main" val="3341610285"/>
              </p:ext>
            </p:extLst>
          </p:nvPr>
        </p:nvGraphicFramePr>
        <p:xfrm>
          <a:off x="608094" y="1479624"/>
          <a:ext cx="4862512" cy="324485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mn-lt"/>
                          <a:ea typeface="+mn-ea"/>
                          <a:cs typeface="+mn-cs"/>
                        </a:rPr>
                        <a:t>Все остальные функции, используемые в функции </a:t>
                      </a:r>
                      <a:r>
                        <a:rPr lang="en-US" sz="1799" kern="1200" dirty="0">
                          <a:solidFill>
                            <a:schemeClr val="dk1"/>
                          </a:solidFill>
                          <a:effectLst/>
                          <a:latin typeface="+mn-lt"/>
                          <a:ea typeface="+mn-ea"/>
                          <a:cs typeface="+mn-cs"/>
                        </a:rPr>
                        <a:t>main</a:t>
                      </a:r>
                      <a:r>
                        <a:rPr lang="ru-RU" sz="1799" kern="1200" dirty="0">
                          <a:solidFill>
                            <a:schemeClr val="dk1"/>
                          </a:solidFill>
                          <a:effectLst/>
                          <a:latin typeface="+mn-lt"/>
                          <a:ea typeface="+mn-ea"/>
                          <a:cs typeface="+mn-cs"/>
                        </a:rPr>
                        <a:t>() нашего кода </a:t>
                      </a:r>
                      <a:r>
                        <a:rPr lang="en-US" sz="1799" kern="1200" dirty="0">
                          <a:solidFill>
                            <a:schemeClr val="dk1"/>
                          </a:solidFill>
                          <a:effectLst/>
                          <a:latin typeface="+mn-lt"/>
                          <a:ea typeface="+mn-ea"/>
                          <a:cs typeface="+mn-cs"/>
                        </a:rPr>
                        <a:t>Blinky</a:t>
                      </a:r>
                      <a:r>
                        <a:rPr lang="ru-RU" sz="1799" kern="1200" dirty="0">
                          <a:solidFill>
                            <a:schemeClr val="dk1"/>
                          </a:solidFill>
                          <a:effectLst/>
                          <a:latin typeface="+mn-lt"/>
                          <a:ea typeface="+mn-ea"/>
                          <a:cs typeface="+mn-cs"/>
                        </a:rPr>
                        <a:t>, находятся в </a:t>
                      </a:r>
                      <a:r>
                        <a:rPr lang="en-US" sz="1799" kern="1200" dirty="0" err="1">
                          <a:solidFill>
                            <a:schemeClr val="dk1"/>
                          </a:solidFill>
                          <a:effectLst/>
                          <a:latin typeface="+mn-lt"/>
                          <a:ea typeface="+mn-ea"/>
                          <a:cs typeface="+mn-cs"/>
                        </a:rPr>
                        <a:t>gpio</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h</a:t>
                      </a:r>
                      <a:r>
                        <a:rPr lang="ru-RU" sz="1799"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r>
                        <a:rPr lang="en-US" sz="1799" b="1" kern="1200" dirty="0" err="1">
                          <a:solidFill>
                            <a:schemeClr val="dk1"/>
                          </a:solidFill>
                          <a:effectLst/>
                          <a:latin typeface="+mn-lt"/>
                          <a:ea typeface="+mn-ea"/>
                          <a:cs typeface="+mn-cs"/>
                        </a:rPr>
                        <a:t>metal_gpio_disable_input</a:t>
                      </a:r>
                      <a:r>
                        <a:rPr lang="en-US" sz="1799" b="1"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r>
                        <a:rPr lang="en-US" sz="1799" b="1" kern="1200" dirty="0" err="1">
                          <a:solidFill>
                            <a:schemeClr val="dk1"/>
                          </a:solidFill>
                          <a:effectLst/>
                          <a:latin typeface="+mn-lt"/>
                          <a:ea typeface="+mn-ea"/>
                          <a:cs typeface="+mn-cs"/>
                        </a:rPr>
                        <a:t>metal_gpio_enable_output</a:t>
                      </a:r>
                      <a:r>
                        <a:rPr lang="en-US" sz="1799" b="1"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r>
                        <a:rPr lang="en-US" sz="1799" b="1" kern="1200" dirty="0" err="1">
                          <a:solidFill>
                            <a:schemeClr val="dk1"/>
                          </a:solidFill>
                          <a:effectLst/>
                          <a:latin typeface="+mn-lt"/>
                          <a:ea typeface="+mn-ea"/>
                          <a:cs typeface="+mn-cs"/>
                        </a:rPr>
                        <a:t>metal_gpio_disable_pinmux</a:t>
                      </a:r>
                      <a:r>
                        <a:rPr lang="en-US" sz="1799" b="1"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r>
                        <a:rPr lang="en-US" sz="1799" b="1" kern="1200" dirty="0" err="1">
                          <a:solidFill>
                            <a:schemeClr val="dk1"/>
                          </a:solidFill>
                          <a:effectLst/>
                          <a:latin typeface="+mn-lt"/>
                          <a:ea typeface="+mn-ea"/>
                          <a:cs typeface="+mn-cs"/>
                        </a:rPr>
                        <a:t>metal_gpio_set_pin</a:t>
                      </a:r>
                      <a:r>
                        <a:rPr lang="en-US" sz="1799" b="1" kern="1200" dirty="0">
                          <a:solidFill>
                            <a:schemeClr val="dk1"/>
                          </a:solidFill>
                          <a:effectLst/>
                          <a:latin typeface="+mn-lt"/>
                          <a:ea typeface="+mn-ea"/>
                          <a:cs typeface="+mn-cs"/>
                        </a:rPr>
                        <a:t>()</a:t>
                      </a:r>
                      <a:endParaRPr lang="en-RU" sz="1799" kern="1200" dirty="0">
                        <a:solidFill>
                          <a:schemeClr val="dk1"/>
                        </a:solidFill>
                        <a:effectLst/>
                        <a:latin typeface="+mn-lt"/>
                        <a:ea typeface="+mn-ea"/>
                        <a:cs typeface="+mn-cs"/>
                      </a:endParaRPr>
                    </a:p>
                    <a:p>
                      <a:r>
                        <a:rPr lang="ru-RU" sz="1799" b="0" kern="1200" dirty="0">
                          <a:solidFill>
                            <a:schemeClr val="dk1"/>
                          </a:solidFill>
                          <a:effectLst/>
                          <a:latin typeface="+mn-lt"/>
                          <a:ea typeface="+mn-ea"/>
                          <a:cs typeface="+mn-cs"/>
                        </a:rPr>
                        <a:t>Обратите внимание, что этот файл находится в папке ./</a:t>
                      </a:r>
                      <a:r>
                        <a:rPr lang="en-US" sz="1799" b="0" kern="1200" dirty="0" err="1">
                          <a:solidFill>
                            <a:schemeClr val="dk1"/>
                          </a:solidFill>
                          <a:effectLst/>
                          <a:latin typeface="+mn-lt"/>
                          <a:ea typeface="+mn-ea"/>
                          <a:cs typeface="+mn-cs"/>
                        </a:rPr>
                        <a:t>bsp</a:t>
                      </a:r>
                      <a:r>
                        <a:rPr lang="ru-RU" sz="1799" b="0" kern="1200" dirty="0">
                          <a:solidFill>
                            <a:schemeClr val="dk1"/>
                          </a:solidFill>
                          <a:effectLst/>
                          <a:latin typeface="+mn-lt"/>
                          <a:ea typeface="+mn-ea"/>
                          <a:cs typeface="+mn-cs"/>
                        </a:rPr>
                        <a:t>/</a:t>
                      </a:r>
                      <a:r>
                        <a:rPr lang="en-US" sz="1799" b="0" kern="1200" dirty="0">
                          <a:solidFill>
                            <a:schemeClr val="dk1"/>
                          </a:solidFill>
                          <a:effectLst/>
                          <a:latin typeface="+mn-lt"/>
                          <a:ea typeface="+mn-ea"/>
                          <a:cs typeface="+mn-cs"/>
                        </a:rPr>
                        <a:t>install</a:t>
                      </a:r>
                      <a:r>
                        <a:rPr lang="ru-RU" sz="1799" b="0" kern="1200" dirty="0">
                          <a:solidFill>
                            <a:schemeClr val="dk1"/>
                          </a:solidFill>
                          <a:effectLst/>
                          <a:latin typeface="+mn-lt"/>
                          <a:ea typeface="+mn-ea"/>
                          <a:cs typeface="+mn-cs"/>
                        </a:rPr>
                        <a:t>/</a:t>
                      </a:r>
                      <a:r>
                        <a:rPr lang="en-US" sz="1799" b="0" kern="1200" dirty="0">
                          <a:solidFill>
                            <a:schemeClr val="dk1"/>
                          </a:solidFill>
                          <a:effectLst/>
                          <a:latin typeface="+mn-lt"/>
                          <a:ea typeface="+mn-ea"/>
                          <a:cs typeface="+mn-cs"/>
                        </a:rPr>
                        <a:t>include</a:t>
                      </a:r>
                      <a:r>
                        <a:rPr lang="ru-RU" sz="1799" b="0" kern="1200" dirty="0">
                          <a:solidFill>
                            <a:schemeClr val="dk1"/>
                          </a:solidFill>
                          <a:effectLst/>
                          <a:latin typeface="+mn-lt"/>
                          <a:ea typeface="+mn-ea"/>
                          <a:cs typeface="+mn-cs"/>
                        </a:rPr>
                        <a:t>/</a:t>
                      </a:r>
                      <a:r>
                        <a:rPr lang="en-US" sz="1799" b="0" kern="1200" dirty="0">
                          <a:solidFill>
                            <a:schemeClr val="dk1"/>
                          </a:solidFill>
                          <a:effectLst/>
                          <a:latin typeface="+mn-lt"/>
                          <a:ea typeface="+mn-ea"/>
                          <a:cs typeface="+mn-cs"/>
                        </a:rPr>
                        <a:t>metal</a:t>
                      </a:r>
                      <a:r>
                        <a:rPr lang="ru-RU" sz="1799" b="0" kern="1200" dirty="0">
                          <a:solidFill>
                            <a:schemeClr val="dk1"/>
                          </a:solidFill>
                          <a:effectLst/>
                          <a:latin typeface="+mn-lt"/>
                          <a:ea typeface="+mn-ea"/>
                          <a:cs typeface="+mn-cs"/>
                        </a:rPr>
                        <a:t>/.</a:t>
                      </a:r>
                      <a:endParaRPr lang="en-RU" sz="1799" b="1"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grpSp>
        <p:nvGrpSpPr>
          <p:cNvPr id="8" name="Рисунок 2">
            <a:extLst>
              <a:ext uri="{FF2B5EF4-FFF2-40B4-BE49-F238E27FC236}">
                <a16:creationId xmlns:a16="http://schemas.microsoft.com/office/drawing/2014/main" id="{01E712A2-F930-0E3E-D8EF-92C5B2EEE446}"/>
              </a:ext>
            </a:extLst>
          </p:cNvPr>
          <p:cNvGrpSpPr/>
          <p:nvPr/>
        </p:nvGrpSpPr>
        <p:grpSpPr>
          <a:xfrm>
            <a:off x="621352" y="1168222"/>
            <a:ext cx="308641" cy="305773"/>
            <a:chOff x="4639290" y="3315467"/>
            <a:chExt cx="546861" cy="541780"/>
          </a:xfrm>
          <a:solidFill>
            <a:srgbClr val="283272"/>
          </a:solidFill>
        </p:grpSpPr>
        <p:sp>
          <p:nvSpPr>
            <p:cNvPr id="9" name="Полилиния: фигура 5331">
              <a:extLst>
                <a:ext uri="{FF2B5EF4-FFF2-40B4-BE49-F238E27FC236}">
                  <a16:creationId xmlns:a16="http://schemas.microsoft.com/office/drawing/2014/main" id="{37B3C5CA-D156-6011-E0A2-9ADC56347BB2}"/>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0" name="Полилиния: фигура 5332">
              <a:extLst>
                <a:ext uri="{FF2B5EF4-FFF2-40B4-BE49-F238E27FC236}">
                  <a16:creationId xmlns:a16="http://schemas.microsoft.com/office/drawing/2014/main" id="{ED47E10E-EE24-8A19-B09E-FFC7EA46549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1" name="Полилиния: фигура 5333">
              <a:extLst>
                <a:ext uri="{FF2B5EF4-FFF2-40B4-BE49-F238E27FC236}">
                  <a16:creationId xmlns:a16="http://schemas.microsoft.com/office/drawing/2014/main" id="{ACED7A74-A7BB-4846-AC3B-3B15DBD37B1D}"/>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2" name="Полилиния: фигура 5334">
              <a:extLst>
                <a:ext uri="{FF2B5EF4-FFF2-40B4-BE49-F238E27FC236}">
                  <a16:creationId xmlns:a16="http://schemas.microsoft.com/office/drawing/2014/main" id="{E495FC3E-CA30-22E9-4154-9622A43BCFC1}"/>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3" name="Полилиния: фигура 5335">
              <a:extLst>
                <a:ext uri="{FF2B5EF4-FFF2-40B4-BE49-F238E27FC236}">
                  <a16:creationId xmlns:a16="http://schemas.microsoft.com/office/drawing/2014/main" id="{985C2F9D-B535-D3AB-C78B-7A18B35A64A7}"/>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 name="Полилиния: фигура 5336">
              <a:extLst>
                <a:ext uri="{FF2B5EF4-FFF2-40B4-BE49-F238E27FC236}">
                  <a16:creationId xmlns:a16="http://schemas.microsoft.com/office/drawing/2014/main" id="{5B1EC00A-6CD1-525B-D0F0-9F45352B36A8}"/>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 name="Полилиния: фигура 5337">
              <a:extLst>
                <a:ext uri="{FF2B5EF4-FFF2-40B4-BE49-F238E27FC236}">
                  <a16:creationId xmlns:a16="http://schemas.microsoft.com/office/drawing/2014/main" id="{907303AB-AA50-3231-703E-2C5C5EAA9349}"/>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6" name="Полилиния: фигура 5338">
              <a:extLst>
                <a:ext uri="{FF2B5EF4-FFF2-40B4-BE49-F238E27FC236}">
                  <a16:creationId xmlns:a16="http://schemas.microsoft.com/office/drawing/2014/main" id="{0A5099CC-E5DF-9084-ED12-40D88F656148}"/>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7" name="Полилиния: фигура 5339">
              <a:extLst>
                <a:ext uri="{FF2B5EF4-FFF2-40B4-BE49-F238E27FC236}">
                  <a16:creationId xmlns:a16="http://schemas.microsoft.com/office/drawing/2014/main" id="{FCEFABF4-4C92-D155-291A-8654FBC2A997}"/>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8" name="Полилиния: фигура 5340">
              <a:extLst>
                <a:ext uri="{FF2B5EF4-FFF2-40B4-BE49-F238E27FC236}">
                  <a16:creationId xmlns:a16="http://schemas.microsoft.com/office/drawing/2014/main" id="{9BE87B86-FBE4-F672-1F1A-D5999BB9262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19" name="TextBox 18">
            <a:extLst>
              <a:ext uri="{FF2B5EF4-FFF2-40B4-BE49-F238E27FC236}">
                <a16:creationId xmlns:a16="http://schemas.microsoft.com/office/drawing/2014/main" id="{DD65024C-3292-438C-CCE9-62E76F17D45C}"/>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Создание приложения </a:t>
            </a:r>
            <a:r>
              <a:rPr lang="en-US" sz="1200" b="1" dirty="0">
                <a:latin typeface="Nunito Sans" pitchFamily="2" charset="77"/>
                <a:ea typeface="Verdana" panose="020B0604030504040204" pitchFamily="34" charset="0"/>
                <a:cs typeface="Verdana" panose="020B0604030504040204" pitchFamily="34" charset="0"/>
              </a:rPr>
              <a:t>Blinky</a:t>
            </a:r>
          </a:p>
        </p:txBody>
      </p:sp>
    </p:spTree>
    <p:extLst>
      <p:ext uri="{BB962C8B-B14F-4D97-AF65-F5344CB8AC3E}">
        <p14:creationId xmlns:p14="http://schemas.microsoft.com/office/powerpoint/2010/main" val="1208218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21</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138088397"/>
              </p:ext>
            </p:extLst>
          </p:nvPr>
        </p:nvGraphicFramePr>
        <p:xfrm>
          <a:off x="623888" y="1590904"/>
          <a:ext cx="4862512" cy="2513584"/>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mn-lt"/>
                          <a:ea typeface="+mn-ea"/>
                          <a:cs typeface="+mn-cs"/>
                        </a:rPr>
                        <a:t>Вы можете найти все эти файлы в </a:t>
                      </a:r>
                      <a:r>
                        <a:rPr lang="en-US" sz="1799" kern="1200" dirty="0">
                          <a:solidFill>
                            <a:schemeClr val="dk1"/>
                          </a:solidFill>
                          <a:effectLst/>
                          <a:latin typeface="+mn-lt"/>
                          <a:ea typeface="+mn-ea"/>
                          <a:cs typeface="+mn-cs"/>
                        </a:rPr>
                        <a:t>Freedom E SDK</a:t>
                      </a:r>
                      <a:r>
                        <a:rPr lang="ru-RU" sz="1799" kern="1200" dirty="0">
                          <a:solidFill>
                            <a:schemeClr val="dk1"/>
                          </a:solidFill>
                          <a:effectLst/>
                          <a:latin typeface="+mn-lt"/>
                          <a:ea typeface="+mn-ea"/>
                          <a:cs typeface="+mn-cs"/>
                        </a:rPr>
                        <a:t>. Первым элементом на странице программного обеспечения </a:t>
                      </a:r>
                      <a:r>
                        <a:rPr lang="en-US" sz="1799" kern="1200" dirty="0" err="1">
                          <a:solidFill>
                            <a:schemeClr val="dk1"/>
                          </a:solidFill>
                          <a:effectLst/>
                          <a:latin typeface="+mn-lt"/>
                          <a:ea typeface="+mn-ea"/>
                          <a:cs typeface="+mn-cs"/>
                        </a:rPr>
                        <a:t>SiFive</a:t>
                      </a:r>
                      <a:r>
                        <a:rPr lang="ru-RU" sz="1799" kern="1200" dirty="0">
                          <a:solidFill>
                            <a:schemeClr val="dk1"/>
                          </a:solidFill>
                          <a:effectLst/>
                          <a:latin typeface="+mn-lt"/>
                          <a:ea typeface="+mn-ea"/>
                          <a:cs typeface="+mn-cs"/>
                        </a:rPr>
                        <a:t> является ссылка на репозиторий </a:t>
                      </a:r>
                      <a:r>
                        <a:rPr lang="en-US" sz="1799" kern="1200" dirty="0" err="1">
                          <a:solidFill>
                            <a:schemeClr val="dk1"/>
                          </a:solidFill>
                          <a:effectLst/>
                          <a:latin typeface="+mn-lt"/>
                          <a:ea typeface="+mn-ea"/>
                          <a:cs typeface="+mn-cs"/>
                        </a:rPr>
                        <a:t>sifive</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freedom</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e</a:t>
                      </a:r>
                      <a:r>
                        <a:rPr lang="ru-RU" sz="1799" kern="1200" dirty="0">
                          <a:solidFill>
                            <a:schemeClr val="dk1"/>
                          </a:solidFill>
                          <a:effectLst/>
                          <a:latin typeface="+mn-lt"/>
                          <a:ea typeface="+mn-ea"/>
                          <a:cs typeface="+mn-cs"/>
                        </a:rPr>
                        <a:t>-</a:t>
                      </a:r>
                      <a:r>
                        <a:rPr lang="en-US" sz="1799" kern="1200" dirty="0" err="1">
                          <a:solidFill>
                            <a:schemeClr val="dk1"/>
                          </a:solidFill>
                          <a:effectLst/>
                          <a:latin typeface="+mn-lt"/>
                          <a:ea typeface="+mn-ea"/>
                          <a:cs typeface="+mn-cs"/>
                        </a:rPr>
                        <a:t>sdk</a:t>
                      </a:r>
                      <a:r>
                        <a:rPr lang="ru-RU" sz="1799" kern="1200" dirty="0">
                          <a:solidFill>
                            <a:schemeClr val="dk1"/>
                          </a:solidFill>
                          <a:effectLst/>
                          <a:latin typeface="+mn-lt"/>
                          <a:ea typeface="+mn-ea"/>
                          <a:cs typeface="+mn-cs"/>
                        </a:rPr>
                        <a:t> на </a:t>
                      </a:r>
                      <a:r>
                        <a:rPr lang="en-US" sz="1799" kern="1200" dirty="0">
                          <a:solidFill>
                            <a:schemeClr val="dk1"/>
                          </a:solidFill>
                          <a:effectLst/>
                          <a:latin typeface="+mn-lt"/>
                          <a:ea typeface="+mn-ea"/>
                          <a:cs typeface="+mn-cs"/>
                        </a:rPr>
                        <a:t>GitHub</a:t>
                      </a:r>
                      <a:r>
                        <a:rPr lang="ru-RU" sz="1799" kern="1200" dirty="0">
                          <a:solidFill>
                            <a:schemeClr val="dk1"/>
                          </a:solidFill>
                          <a:effectLst/>
                          <a:latin typeface="+mn-lt"/>
                          <a:ea typeface="+mn-ea"/>
                          <a:cs typeface="+mn-cs"/>
                        </a:rPr>
                        <a:t>. Библиотеки, которые мы используем, находятся в папке ./</a:t>
                      </a:r>
                      <a:r>
                        <a:rPr lang="en-US" sz="1799" kern="1200" dirty="0">
                          <a:solidFill>
                            <a:schemeClr val="dk1"/>
                          </a:solidFill>
                          <a:effectLst/>
                          <a:latin typeface="+mn-lt"/>
                          <a:ea typeface="+mn-ea"/>
                          <a:cs typeface="+mn-cs"/>
                        </a:rPr>
                        <a:t>freedom</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metal</a:t>
                      </a:r>
                      <a:r>
                        <a:rPr lang="ru-RU" sz="1799" kern="1200" dirty="0">
                          <a:solidFill>
                            <a:schemeClr val="dk1"/>
                          </a:solidFill>
                          <a:effectLst/>
                          <a:latin typeface="+mn-lt"/>
                          <a:ea typeface="+mn-ea"/>
                          <a:cs typeface="+mn-cs"/>
                        </a:rPr>
                        <a:t>. Затем исходные файлы находятся в папке ./</a:t>
                      </a:r>
                      <a:r>
                        <a:rPr lang="en-US" sz="1799" kern="1200" dirty="0" err="1">
                          <a:solidFill>
                            <a:schemeClr val="dk1"/>
                          </a:solidFill>
                          <a:effectLst/>
                          <a:latin typeface="+mn-lt"/>
                          <a:ea typeface="+mn-ea"/>
                          <a:cs typeface="+mn-cs"/>
                        </a:rPr>
                        <a:t>src</a:t>
                      </a:r>
                      <a:r>
                        <a:rPr lang="ru-RU" sz="1799" kern="1200" dirty="0">
                          <a:solidFill>
                            <a:schemeClr val="dk1"/>
                          </a:solidFill>
                          <a:effectLst/>
                          <a:latin typeface="+mn-lt"/>
                          <a:ea typeface="+mn-ea"/>
                          <a:cs typeface="+mn-cs"/>
                        </a:rPr>
                        <a:t>, а заголовочные файлы - в папке ./</a:t>
                      </a:r>
                      <a:r>
                        <a:rPr lang="en-US" sz="1799" kern="1200" dirty="0">
                          <a:solidFill>
                            <a:schemeClr val="dk1"/>
                          </a:solidFill>
                          <a:effectLst/>
                          <a:latin typeface="+mn-lt"/>
                          <a:ea typeface="+mn-ea"/>
                          <a:cs typeface="+mn-cs"/>
                        </a:rPr>
                        <a:t>metal</a:t>
                      </a:r>
                      <a:r>
                        <a:rPr lang="en-RU" dirty="0">
                          <a:effectLst/>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Библиотека </a:t>
            </a:r>
            <a:r>
              <a:rPr lang="en-US" sz="1200" b="1" dirty="0">
                <a:latin typeface="Nunito Sans" pitchFamily="2" charset="77"/>
                <a:ea typeface="Verdana" panose="020B0604030504040204" pitchFamily="34" charset="0"/>
                <a:cs typeface="Verdana" panose="020B0604030504040204" pitchFamily="34" charset="0"/>
              </a:rPr>
              <a:t>Freedom Metal Library </a:t>
            </a:r>
            <a:r>
              <a:rPr lang="ru-RU" sz="1200" b="1" dirty="0">
                <a:latin typeface="Nunito Sans" pitchFamily="2" charset="77"/>
                <a:ea typeface="Verdana" panose="020B0604030504040204" pitchFamily="34" charset="0"/>
                <a:cs typeface="Verdana" panose="020B0604030504040204" pitchFamily="34" charset="0"/>
              </a:rPr>
              <a:t>на </a:t>
            </a:r>
            <a:r>
              <a:rPr lang="en-US" sz="1200" b="1" dirty="0">
                <a:latin typeface="Nunito Sans" pitchFamily="2" charset="77"/>
                <a:ea typeface="Verdana" panose="020B0604030504040204" pitchFamily="34" charset="0"/>
                <a:cs typeface="Verdana" panose="020B0604030504040204" pitchFamily="34" charset="0"/>
              </a:rPr>
              <a:t>GitHub</a:t>
            </a:r>
          </a:p>
        </p:txBody>
      </p:sp>
      <p:pic>
        <p:nvPicPr>
          <p:cNvPr id="7" name="Рисунок 56" descr="The Freedom Metal Library GitHub repository">
            <a:extLst>
              <a:ext uri="{FF2B5EF4-FFF2-40B4-BE49-F238E27FC236}">
                <a16:creationId xmlns:a16="http://schemas.microsoft.com/office/drawing/2014/main" id="{73168449-3308-B57A-F723-81B69507B4C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4988" y="1256847"/>
            <a:ext cx="5806440" cy="2641600"/>
          </a:xfrm>
          <a:prstGeom prst="rect">
            <a:avLst/>
          </a:prstGeom>
          <a:noFill/>
          <a:ln>
            <a:noFill/>
          </a:ln>
        </p:spPr>
      </p:pic>
    </p:spTree>
    <p:extLst>
      <p:ext uri="{BB962C8B-B14F-4D97-AF65-F5344CB8AC3E}">
        <p14:creationId xmlns:p14="http://schemas.microsoft.com/office/powerpoint/2010/main" val="84365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22</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451519752"/>
              </p:ext>
            </p:extLst>
          </p:nvPr>
        </p:nvGraphicFramePr>
        <p:xfrm>
          <a:off x="623888" y="1590904"/>
          <a:ext cx="4862512" cy="777113"/>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369332"/>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Внизу этой страницы вы можете найти документацию по библиотеке </a:t>
            </a:r>
            <a:r>
              <a:rPr lang="en-US" sz="1200" b="1" dirty="0">
                <a:latin typeface="Nunito Sans" pitchFamily="2" charset="77"/>
                <a:ea typeface="Verdana" panose="020B0604030504040204" pitchFamily="34" charset="0"/>
                <a:cs typeface="Verdana" panose="020B0604030504040204" pitchFamily="34" charset="0"/>
              </a:rPr>
              <a:t>Freedom Metal: </a:t>
            </a:r>
          </a:p>
        </p:txBody>
      </p:sp>
      <p:pic>
        <p:nvPicPr>
          <p:cNvPr id="7" name="Рисунок 55" descr="The Freedom Metal Library documentation in HTML format, on GitHub">
            <a:extLst>
              <a:ext uri="{FF2B5EF4-FFF2-40B4-BE49-F238E27FC236}">
                <a16:creationId xmlns:a16="http://schemas.microsoft.com/office/drawing/2014/main" id="{78B9A302-A38D-10D9-4D75-A0EC491DD0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4493" y="1979460"/>
            <a:ext cx="5585460" cy="3331845"/>
          </a:xfrm>
          <a:prstGeom prst="rect">
            <a:avLst/>
          </a:prstGeom>
          <a:noFill/>
          <a:ln>
            <a:noFill/>
          </a:ln>
        </p:spPr>
      </p:pic>
    </p:spTree>
    <p:extLst>
      <p:ext uri="{BB962C8B-B14F-4D97-AF65-F5344CB8AC3E}">
        <p14:creationId xmlns:p14="http://schemas.microsoft.com/office/powerpoint/2010/main" val="3106832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23</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139870065"/>
              </p:ext>
            </p:extLst>
          </p:nvPr>
        </p:nvGraphicFramePr>
        <p:xfrm>
          <a:off x="623888" y="1590904"/>
          <a:ext cx="4862512" cy="1873885"/>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mn-lt"/>
                          <a:ea typeface="+mn-ea"/>
                          <a:cs typeface="+mn-cs"/>
                        </a:rPr>
                        <a:t>Это означает, что у вас есть копия исходных файлов и документации в папках вашего проекта. Здесь у нас есть документация в папке проекта </a:t>
                      </a:r>
                      <a:r>
                        <a:rPr lang="en-US" sz="1799" kern="1200" dirty="0">
                          <a:solidFill>
                            <a:schemeClr val="dk1"/>
                          </a:solidFill>
                          <a:effectLst/>
                          <a:latin typeface="+mn-lt"/>
                          <a:ea typeface="+mn-ea"/>
                          <a:cs typeface="+mn-cs"/>
                        </a:rPr>
                        <a:t>Blinky</a:t>
                      </a:r>
                      <a:r>
                        <a:rPr lang="ru-RU" sz="1799" kern="1200" dirty="0">
                          <a:solidFill>
                            <a:schemeClr val="dk1"/>
                          </a:solidFill>
                          <a:effectLst/>
                          <a:latin typeface="+mn-lt"/>
                          <a:ea typeface="+mn-ea"/>
                          <a:cs typeface="+mn-cs"/>
                        </a:rPr>
                        <a:t>, которая начинается с файла </a:t>
                      </a:r>
                      <a:r>
                        <a:rPr lang="en-US" sz="1799" kern="1200" dirty="0">
                          <a:solidFill>
                            <a:schemeClr val="dk1"/>
                          </a:solidFill>
                          <a:effectLst/>
                          <a:latin typeface="+mn-lt"/>
                          <a:ea typeface="+mn-ea"/>
                          <a:cs typeface="+mn-cs"/>
                        </a:rPr>
                        <a:t>index</a:t>
                      </a:r>
                      <a:r>
                        <a:rPr lang="ru-RU" sz="1799" kern="1200" dirty="0">
                          <a:solidFill>
                            <a:schemeClr val="dk1"/>
                          </a:solidFill>
                          <a:effectLst/>
                          <a:latin typeface="+mn-lt"/>
                          <a:ea typeface="+mn-ea"/>
                          <a:cs typeface="+mn-cs"/>
                        </a:rPr>
                        <a:t>.</a:t>
                      </a:r>
                      <a:r>
                        <a:rPr lang="en-US" sz="1799" kern="1200" dirty="0">
                          <a:solidFill>
                            <a:schemeClr val="dk1"/>
                          </a:solidFill>
                          <a:effectLst/>
                          <a:latin typeface="+mn-lt"/>
                          <a:ea typeface="+mn-ea"/>
                          <a:cs typeface="+mn-cs"/>
                        </a:rPr>
                        <a:t>html</a:t>
                      </a:r>
                      <a:r>
                        <a:rPr lang="en-RU" dirty="0">
                          <a:effectLst/>
                        </a:rPr>
                        <a:t> </a:t>
                      </a: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Библиотека </a:t>
            </a:r>
            <a:r>
              <a:rPr lang="en-US" sz="1200" b="1" dirty="0">
                <a:latin typeface="Nunito Sans" pitchFamily="2" charset="77"/>
                <a:ea typeface="Verdana" panose="020B0604030504040204" pitchFamily="34" charset="0"/>
                <a:cs typeface="Verdana" panose="020B0604030504040204" pitchFamily="34" charset="0"/>
              </a:rPr>
              <a:t>Freedom Metal </a:t>
            </a:r>
            <a:r>
              <a:rPr lang="ru-RU" sz="1200" b="1" dirty="0">
                <a:latin typeface="Nunito Sans" pitchFamily="2" charset="77"/>
                <a:ea typeface="Verdana" panose="020B0604030504040204" pitchFamily="34" charset="0"/>
                <a:cs typeface="Verdana" panose="020B0604030504040204" pitchFamily="34" charset="0"/>
              </a:rPr>
              <a:t>на вашем компьютере</a:t>
            </a:r>
          </a:p>
        </p:txBody>
      </p:sp>
      <p:pic>
        <p:nvPicPr>
          <p:cNvPr id="7" name="Рисунок 59" descr="Two unchecked boxes in the project creation wizard">
            <a:extLst>
              <a:ext uri="{FF2B5EF4-FFF2-40B4-BE49-F238E27FC236}">
                <a16:creationId xmlns:a16="http://schemas.microsoft.com/office/drawing/2014/main" id="{2CC6A919-6A75-61B2-CBB5-822CED3B95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5880" y="2327432"/>
            <a:ext cx="4762500" cy="685800"/>
          </a:xfrm>
          <a:prstGeom prst="rect">
            <a:avLst/>
          </a:prstGeom>
          <a:noFill/>
          <a:ln>
            <a:noFill/>
          </a:ln>
        </p:spPr>
      </p:pic>
      <p:pic>
        <p:nvPicPr>
          <p:cNvPr id="8" name="Рисунок 58" descr="Location of the HTML documentation in a project’s folder">
            <a:extLst>
              <a:ext uri="{FF2B5EF4-FFF2-40B4-BE49-F238E27FC236}">
                <a16:creationId xmlns:a16="http://schemas.microsoft.com/office/drawing/2014/main" id="{A6955B19-778F-CABE-65C8-3FF9306148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69292" y="3241831"/>
            <a:ext cx="5455920" cy="2431415"/>
          </a:xfrm>
          <a:prstGeom prst="rect">
            <a:avLst/>
          </a:prstGeom>
          <a:noFill/>
          <a:ln>
            <a:noFill/>
          </a:ln>
        </p:spPr>
      </p:pic>
    </p:spTree>
    <p:extLst>
      <p:ext uri="{BB962C8B-B14F-4D97-AF65-F5344CB8AC3E}">
        <p14:creationId xmlns:p14="http://schemas.microsoft.com/office/powerpoint/2010/main" val="3136832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24</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715660829"/>
              </p:ext>
            </p:extLst>
          </p:nvPr>
        </p:nvGraphicFramePr>
        <p:xfrm>
          <a:off x="623888" y="1590904"/>
          <a:ext cx="4862512" cy="1325499"/>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b="1" kern="1200" dirty="0">
                          <a:solidFill>
                            <a:schemeClr val="dk1"/>
                          </a:solidFill>
                          <a:effectLst/>
                          <a:latin typeface="+mn-lt"/>
                          <a:ea typeface="+mn-ea"/>
                          <a:cs typeface="+mn-cs"/>
                        </a:rPr>
                        <a:t>К </a:t>
                      </a:r>
                      <a:r>
                        <a:rPr lang="en-US" sz="1799" b="1" kern="1200" dirty="0">
                          <a:solidFill>
                            <a:schemeClr val="dk1"/>
                          </a:solidFill>
                          <a:effectLst/>
                          <a:latin typeface="+mn-lt"/>
                          <a:ea typeface="+mn-ea"/>
                          <a:cs typeface="+mn-cs"/>
                        </a:rPr>
                        <a:t>HTML</a:t>
                      </a:r>
                      <a:r>
                        <a:rPr lang="ru-RU" sz="1799" b="1" kern="1200" dirty="0">
                          <a:solidFill>
                            <a:schemeClr val="dk1"/>
                          </a:solidFill>
                          <a:effectLst/>
                          <a:latin typeface="+mn-lt"/>
                          <a:ea typeface="+mn-ea"/>
                          <a:cs typeface="+mn-cs"/>
                        </a:rPr>
                        <a:t>-документации можно легко получить доступ из меню справки</a:t>
                      </a:r>
                      <a:endParaRPr lang="en-RU" sz="1799" kern="1200" dirty="0">
                        <a:solidFill>
                          <a:schemeClr val="dk1"/>
                        </a:solidFill>
                        <a:effectLst/>
                        <a:latin typeface="+mn-lt"/>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Документация</a:t>
            </a:r>
            <a:endParaRPr lang="en-US" sz="1200" b="1" dirty="0">
              <a:latin typeface="Nunito Sans" pitchFamily="2" charset="77"/>
              <a:ea typeface="Verdana" panose="020B0604030504040204" pitchFamily="34" charset="0"/>
              <a:cs typeface="Verdana" panose="020B0604030504040204" pitchFamily="34" charset="0"/>
            </a:endParaRPr>
          </a:p>
        </p:txBody>
      </p:sp>
      <p:pic>
        <p:nvPicPr>
          <p:cNvPr id="7" name="Рисунок 57" descr="The help menu showing the “Open Freedom Metal API Documentation” option">
            <a:extLst>
              <a:ext uri="{FF2B5EF4-FFF2-40B4-BE49-F238E27FC236}">
                <a16:creationId xmlns:a16="http://schemas.microsoft.com/office/drawing/2014/main" id="{864A6365-BA70-08B7-938E-65E8420DBE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6720" y="2435594"/>
            <a:ext cx="5554980" cy="1421765"/>
          </a:xfrm>
          <a:prstGeom prst="rect">
            <a:avLst/>
          </a:prstGeom>
          <a:noFill/>
          <a:ln>
            <a:noFill/>
          </a:ln>
        </p:spPr>
      </p:pic>
    </p:spTree>
    <p:extLst>
      <p:ext uri="{BB962C8B-B14F-4D97-AF65-F5344CB8AC3E}">
        <p14:creationId xmlns:p14="http://schemas.microsoft.com/office/powerpoint/2010/main" val="256844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
        <p:nvSpPr>
          <p:cNvPr id="12" name="TextBox 10">
            <a:extLst>
              <a:ext uri="{FF2B5EF4-FFF2-40B4-BE49-F238E27FC236}">
                <a16:creationId xmlns:a16="http://schemas.microsoft.com/office/drawing/2014/main" id="{36F48DD4-169D-90D3-07AC-9A27FEE2A9A4}"/>
              </a:ext>
            </a:extLst>
          </p:cNvPr>
          <p:cNvSpPr txBox="1">
            <a:spLocks noChangeArrowheads="1"/>
          </p:cNvSpPr>
          <p:nvPr/>
        </p:nvSpPr>
        <p:spPr bwMode="auto">
          <a:xfrm>
            <a:off x="3267874" y="3105834"/>
            <a:ext cx="5656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a:r>
              <a:rPr lang="ru-RU" sz="3600" b="1" dirty="0">
                <a:solidFill>
                  <a:schemeClr val="bg1"/>
                </a:solidFill>
                <a:latin typeface="Nunito Sans" pitchFamily="2" charset="77"/>
                <a:ea typeface="Verdana" panose="020B0604030504040204" pitchFamily="34" charset="0"/>
              </a:rPr>
              <a:t>Приложения</a:t>
            </a:r>
            <a:endParaRPr lang="en-US" sz="3600" b="1" dirty="0">
              <a:solidFill>
                <a:schemeClr val="bg1"/>
              </a:solidFill>
              <a:latin typeface="Nunito Sans" pitchFamily="2" charset="77"/>
              <a:ea typeface="Verdana" panose="020B0604030504040204" pitchFamily="34" charset="0"/>
            </a:endParaRPr>
          </a:p>
        </p:txBody>
      </p:sp>
    </p:spTree>
    <p:extLst>
      <p:ext uri="{BB962C8B-B14F-4D97-AF65-F5344CB8AC3E}">
        <p14:creationId xmlns:p14="http://schemas.microsoft.com/office/powerpoint/2010/main" val="3883121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57"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Tree>
    <p:extLst>
      <p:ext uri="{BB962C8B-B14F-4D97-AF65-F5344CB8AC3E}">
        <p14:creationId xmlns:p14="http://schemas.microsoft.com/office/powerpoint/2010/main" val="33686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3</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84510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ru-RU" sz="2000" b="1" u="none" strike="noStrike" kern="1200" cap="none" spc="0" normalizeH="0" baseline="0" noProof="0" dirty="0">
                <a:ln>
                  <a:noFill/>
                </a:ln>
                <a:solidFill>
                  <a:srgbClr val="283272"/>
                </a:solidFill>
                <a:effectLst/>
                <a:uLnTx/>
                <a:uFillTx/>
                <a:latin typeface="Nunito Sans" pitchFamily="2" charset="77"/>
              </a:rPr>
              <a:t>Цели</a:t>
            </a:r>
          </a:p>
        </p:txBody>
      </p:sp>
      <p:pic>
        <p:nvPicPr>
          <p:cNvPr id="27" name="Рисунок 26" descr="The Red-V Thing Plus Board">
            <a:extLst>
              <a:ext uri="{FF2B5EF4-FFF2-40B4-BE49-F238E27FC236}">
                <a16:creationId xmlns:a16="http://schemas.microsoft.com/office/drawing/2014/main" id="{4A44CB25-98EB-4621-A9A9-4C90C8E2C33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38382" y="1590904"/>
            <a:ext cx="4047042" cy="4277032"/>
          </a:xfrm>
          <a:prstGeom prst="rect">
            <a:avLst/>
          </a:prstGeom>
          <a:noFill/>
          <a:ln>
            <a:noFill/>
          </a:ln>
        </p:spPr>
      </p:pic>
      <p:sp>
        <p:nvSpPr>
          <p:cNvPr id="6" name="TextBox 5">
            <a:extLst>
              <a:ext uri="{FF2B5EF4-FFF2-40B4-BE49-F238E27FC236}">
                <a16:creationId xmlns:a16="http://schemas.microsoft.com/office/drawing/2014/main" id="{194352BB-29EA-FC36-E96A-A582EF66C20D}"/>
              </a:ext>
            </a:extLst>
          </p:cNvPr>
          <p:cNvSpPr txBox="1"/>
          <p:nvPr/>
        </p:nvSpPr>
        <p:spPr>
          <a:xfrm>
            <a:off x="608093" y="985674"/>
            <a:ext cx="6384377" cy="3373359"/>
          </a:xfrm>
          <a:prstGeom prst="rect">
            <a:avLst/>
          </a:prstGeom>
          <a:noFill/>
        </p:spPr>
        <p:txBody>
          <a:bodyPr wrap="square">
            <a:spAutoFit/>
          </a:bodyPr>
          <a:lstStyle/>
          <a:p>
            <a:pPr lvl="0">
              <a:lnSpc>
                <a:spcPct val="150000"/>
              </a:lnSpc>
            </a:pPr>
            <a:r>
              <a:rPr lang="ru-RU" sz="1800" b="0" i="0" kern="1200" dirty="0">
                <a:solidFill>
                  <a:schemeClr val="dk1"/>
                </a:solidFill>
                <a:ea typeface="+mn-ea"/>
                <a:cs typeface="+mn-cs"/>
              </a:rPr>
              <a:t>К концу этой главы вы сможете:</a:t>
            </a:r>
          </a:p>
          <a:p>
            <a:pPr marL="342900" lvl="0" indent="-342900">
              <a:lnSpc>
                <a:spcPct val="150000"/>
              </a:lnSpc>
              <a:buFont typeface="Symbol" pitchFamily="2" charset="2"/>
              <a:buChar char=""/>
            </a:pPr>
            <a:r>
              <a:rPr lang="ru-RU" sz="1800" b="0" i="0" kern="1200" dirty="0">
                <a:solidFill>
                  <a:schemeClr val="dk1"/>
                </a:solidFill>
                <a:ea typeface="+mn-ea"/>
                <a:cs typeface="+mn-cs"/>
              </a:rPr>
              <a:t>Находить нужную информацию в технической документации к плате или микроконтроллеру.</a:t>
            </a:r>
            <a:endParaRPr lang="en-RU" sz="1800" b="0" i="0" kern="1200" dirty="0">
              <a:solidFill>
                <a:schemeClr val="dk1"/>
              </a:solidFill>
              <a:ea typeface="+mn-ea"/>
              <a:cs typeface="+mn-cs"/>
            </a:endParaRPr>
          </a:p>
          <a:p>
            <a:pPr marL="342900" lvl="0" indent="-342900">
              <a:lnSpc>
                <a:spcPct val="150000"/>
              </a:lnSpc>
              <a:buFont typeface="Symbol" pitchFamily="2" charset="2"/>
              <a:buChar char=""/>
            </a:pPr>
            <a:r>
              <a:rPr lang="ru-RU" sz="1800" b="0" i="0" kern="1200" dirty="0">
                <a:solidFill>
                  <a:schemeClr val="dk1"/>
                </a:solidFill>
                <a:ea typeface="+mn-ea"/>
                <a:cs typeface="+mn-cs"/>
              </a:rPr>
              <a:t>Описывать разницу между микроконтроллерами и </a:t>
            </a:r>
            <a:r>
              <a:rPr lang="en-GB" sz="1800" b="0" i="0" kern="1200" dirty="0">
                <a:solidFill>
                  <a:schemeClr val="dk1"/>
                </a:solidFill>
                <a:ea typeface="+mn-ea"/>
                <a:cs typeface="+mn-cs"/>
              </a:rPr>
              <a:t>SoC</a:t>
            </a:r>
            <a:r>
              <a:rPr lang="ru-RU" sz="1800" b="0" i="0" kern="1200" dirty="0">
                <a:solidFill>
                  <a:schemeClr val="dk1"/>
                </a:solidFill>
                <a:ea typeface="+mn-ea"/>
                <a:cs typeface="+mn-cs"/>
              </a:rPr>
              <a:t>.</a:t>
            </a:r>
            <a:endParaRPr lang="en-RU" sz="1800" b="0" i="0" kern="1200" dirty="0">
              <a:solidFill>
                <a:schemeClr val="dk1"/>
              </a:solidFill>
              <a:ea typeface="+mn-ea"/>
              <a:cs typeface="+mn-cs"/>
            </a:endParaRPr>
          </a:p>
          <a:p>
            <a:pPr marL="342900" lvl="0" indent="-342900">
              <a:lnSpc>
                <a:spcPct val="150000"/>
              </a:lnSpc>
              <a:buFont typeface="Symbol" pitchFamily="2" charset="2"/>
              <a:buChar char=""/>
            </a:pPr>
            <a:r>
              <a:rPr lang="ru-RU" sz="1800" b="0" i="0" kern="1200" dirty="0">
                <a:solidFill>
                  <a:schemeClr val="dk1"/>
                </a:solidFill>
                <a:ea typeface="+mn-ea"/>
                <a:cs typeface="+mn-cs"/>
              </a:rPr>
              <a:t>Иметь представление о ключевых функциях и модулях микроконтроллера </a:t>
            </a:r>
            <a:r>
              <a:rPr lang="en-US" sz="1800" b="0" i="0" kern="1200" dirty="0">
                <a:solidFill>
                  <a:schemeClr val="dk1"/>
                </a:solidFill>
                <a:ea typeface="+mn-ea"/>
                <a:cs typeface="+mn-cs"/>
              </a:rPr>
              <a:t>FE</a:t>
            </a:r>
            <a:r>
              <a:rPr lang="ru-RU" sz="1800" b="0" i="0" kern="1200" dirty="0">
                <a:solidFill>
                  <a:schemeClr val="dk1"/>
                </a:solidFill>
                <a:ea typeface="+mn-ea"/>
                <a:cs typeface="+mn-cs"/>
              </a:rPr>
              <a:t>310.</a:t>
            </a:r>
            <a:endParaRPr lang="en-RU" sz="1800" b="0" i="0" kern="1200" dirty="0">
              <a:solidFill>
                <a:schemeClr val="dk1"/>
              </a:solidFill>
              <a:ea typeface="+mn-ea"/>
              <a:cs typeface="+mn-cs"/>
            </a:endParaRPr>
          </a:p>
          <a:p>
            <a:pPr marL="342900" lvl="0" indent="-342900">
              <a:lnSpc>
                <a:spcPct val="150000"/>
              </a:lnSpc>
              <a:buFont typeface="Symbol" pitchFamily="2" charset="2"/>
              <a:buChar char=""/>
            </a:pPr>
            <a:r>
              <a:rPr lang="ru-RU" sz="1800" b="0" i="0" kern="1200" dirty="0">
                <a:solidFill>
                  <a:schemeClr val="dk1"/>
                </a:solidFill>
                <a:ea typeface="+mn-ea"/>
                <a:cs typeface="+mn-cs"/>
              </a:rPr>
              <a:t>Описывать возможности </a:t>
            </a:r>
            <a:r>
              <a:rPr lang="en-US" sz="1800" b="0" i="0" kern="1200" dirty="0">
                <a:solidFill>
                  <a:schemeClr val="dk1"/>
                </a:solidFill>
                <a:ea typeface="+mn-ea"/>
                <a:cs typeface="+mn-cs"/>
              </a:rPr>
              <a:t>RV32IMAC ISA.</a:t>
            </a:r>
            <a:endParaRPr lang="en-RU" sz="1800" b="0" i="0" kern="1200" dirty="0">
              <a:solidFill>
                <a:schemeClr val="dk1"/>
              </a:solidFill>
              <a:ea typeface="+mn-ea"/>
              <a:cs typeface="+mn-cs"/>
            </a:endParaRPr>
          </a:p>
          <a:p>
            <a:pPr marL="342900" lvl="0" indent="-342900">
              <a:lnSpc>
                <a:spcPct val="150000"/>
              </a:lnSpc>
              <a:spcAft>
                <a:spcPts val="800"/>
              </a:spcAft>
              <a:buFont typeface="Symbol" pitchFamily="2" charset="2"/>
              <a:buChar char=""/>
            </a:pPr>
            <a:r>
              <a:rPr lang="ru-RU" sz="1800" b="0" i="0" kern="1200" dirty="0">
                <a:solidFill>
                  <a:schemeClr val="dk1"/>
                </a:solidFill>
                <a:ea typeface="+mn-ea"/>
                <a:cs typeface="+mn-cs"/>
              </a:rPr>
              <a:t>Работать с библиотекой </a:t>
            </a:r>
            <a:r>
              <a:rPr lang="en-US" sz="1800" b="0" i="0" kern="1200" dirty="0">
                <a:solidFill>
                  <a:schemeClr val="dk1"/>
                </a:solidFill>
                <a:ea typeface="+mn-ea"/>
                <a:cs typeface="+mn-cs"/>
              </a:rPr>
              <a:t>Freedom Metal </a:t>
            </a:r>
            <a:r>
              <a:rPr lang="ru-RU" sz="1800" b="0" i="0" kern="1200" dirty="0">
                <a:solidFill>
                  <a:schemeClr val="dk1"/>
                </a:solidFill>
                <a:ea typeface="+mn-ea"/>
                <a:cs typeface="+mn-cs"/>
              </a:rPr>
              <a:t>в</a:t>
            </a:r>
            <a:r>
              <a:rPr lang="en-US" sz="1800" b="0" i="0" kern="1200" dirty="0">
                <a:solidFill>
                  <a:schemeClr val="dk1"/>
                </a:solidFill>
                <a:ea typeface="+mn-ea"/>
                <a:cs typeface="+mn-cs"/>
              </a:rPr>
              <a:t> Freedom Studio</a:t>
            </a:r>
            <a:r>
              <a:rPr lang="en-US" sz="1800" dirty="0">
                <a:effectLst/>
                <a:ea typeface="Calibri" panose="020F0502020204030204" pitchFamily="34" charset="0"/>
                <a:cs typeface="Times New Roman" panose="02020603050405020304" pitchFamily="18" charset="0"/>
              </a:rPr>
              <a:t>.</a:t>
            </a:r>
            <a:endParaRPr lang="en-RU"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679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4</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020379"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Важная документация</a:t>
            </a:r>
            <a:endParaRPr lang="en-US" dirty="0"/>
          </a:p>
        </p:txBody>
      </p:sp>
      <p:sp>
        <p:nvSpPr>
          <p:cNvPr id="6" name="TextBox 5">
            <a:extLst>
              <a:ext uri="{FF2B5EF4-FFF2-40B4-BE49-F238E27FC236}">
                <a16:creationId xmlns:a16="http://schemas.microsoft.com/office/drawing/2014/main" id="{9121EF60-EC59-72D9-978C-26829EC02406}"/>
              </a:ext>
            </a:extLst>
          </p:cNvPr>
          <p:cNvSpPr txBox="1"/>
          <p:nvPr/>
        </p:nvSpPr>
        <p:spPr>
          <a:xfrm>
            <a:off x="608093" y="1083890"/>
            <a:ext cx="7352565" cy="1477328"/>
          </a:xfrm>
          <a:prstGeom prst="rect">
            <a:avLst/>
          </a:prstGeom>
          <a:noFill/>
        </p:spPr>
        <p:txBody>
          <a:bodyPr wrap="square">
            <a:spAutoFit/>
          </a:bodyPr>
          <a:lstStyle/>
          <a:p>
            <a:pPr marL="285750" indent="-285750">
              <a:buFont typeface="Arial" panose="020B0604020202020204" pitchFamily="34" charset="0"/>
              <a:buChar char="•"/>
            </a:pPr>
            <a:r>
              <a:rPr lang="ru-RU" dirty="0"/>
              <a:t>Руководство по эксплуатации микроконтроллера </a:t>
            </a:r>
            <a:r>
              <a:rPr lang="en-GB" dirty="0"/>
              <a:t>FE310 G-002</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ru-RU" dirty="0"/>
              <a:t>Спецификация микроконтроллера </a:t>
            </a:r>
            <a:r>
              <a:rPr lang="en-GB" dirty="0"/>
              <a:t>FE310 G-002</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ru-RU" dirty="0"/>
              <a:t>Принципиальная схема </a:t>
            </a:r>
            <a:r>
              <a:rPr lang="en-GB" dirty="0"/>
              <a:t>Red-V Thing Plus </a:t>
            </a:r>
            <a:endParaRPr lang="ru-RU" dirty="0"/>
          </a:p>
        </p:txBody>
      </p:sp>
    </p:spTree>
    <p:extLst>
      <p:ext uri="{BB962C8B-B14F-4D97-AF65-F5344CB8AC3E}">
        <p14:creationId xmlns:p14="http://schemas.microsoft.com/office/powerpoint/2010/main" val="2708056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5</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Частичная принципиальная схема</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Red-V Thing Plus</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289409"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a:t>Red-V Thing Plus</a:t>
            </a:r>
          </a:p>
        </p:txBody>
      </p:sp>
      <p:pic>
        <p:nvPicPr>
          <p:cNvPr id="7" name="Рисунок 38" descr="Schematic diagram of the Red-V Thing Plus showing the FE310 microcontroller">
            <a:extLst>
              <a:ext uri="{FF2B5EF4-FFF2-40B4-BE49-F238E27FC236}">
                <a16:creationId xmlns:a16="http://schemas.microsoft.com/office/drawing/2014/main" id="{2BF410BA-2BE2-BED4-E999-B520753B0B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0654" y="1412697"/>
            <a:ext cx="6722208" cy="4450293"/>
          </a:xfrm>
          <a:prstGeom prst="rect">
            <a:avLst/>
          </a:prstGeom>
          <a:noFill/>
          <a:ln>
            <a:noFill/>
          </a:ln>
        </p:spPr>
      </p:pic>
    </p:spTree>
    <p:extLst>
      <p:ext uri="{BB962C8B-B14F-4D97-AF65-F5344CB8AC3E}">
        <p14:creationId xmlns:p14="http://schemas.microsoft.com/office/powerpoint/2010/main" val="126842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6</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Плата разработки </a:t>
            </a:r>
            <a:r>
              <a:rPr lang="en-US" sz="1200" b="1" dirty="0">
                <a:solidFill>
                  <a:schemeClr val="tx1"/>
                </a:solidFill>
                <a:latin typeface="Nunito Sans" pitchFamily="2" charset="77"/>
                <a:ea typeface="Verdana" panose="020B0604030504040204" pitchFamily="34" charset="0"/>
                <a:cs typeface="Verdana" panose="020B0604030504040204" pitchFamily="34" charset="0"/>
              </a:rPr>
              <a:t>GD32 </a:t>
            </a:r>
            <a:r>
              <a:rPr lang="ru-RU" sz="1200" b="1" dirty="0">
                <a:solidFill>
                  <a:schemeClr val="tx1"/>
                </a:solidFill>
                <a:latin typeface="Nunito Sans" pitchFamily="2" charset="77"/>
                <a:ea typeface="Verdana" panose="020B0604030504040204" pitchFamily="34" charset="0"/>
                <a:cs typeface="Verdana" panose="020B0604030504040204" pitchFamily="34" charset="0"/>
              </a:rPr>
              <a:t>от </a:t>
            </a:r>
            <a:r>
              <a:rPr lang="en-US" sz="1200" b="1" dirty="0" err="1">
                <a:solidFill>
                  <a:schemeClr val="tx1"/>
                </a:solidFill>
                <a:latin typeface="Nunito Sans" pitchFamily="2" charset="77"/>
                <a:ea typeface="Verdana" panose="020B0604030504040204" pitchFamily="34" charset="0"/>
                <a:cs typeface="Verdana" panose="020B0604030504040204" pitchFamily="34" charset="0"/>
              </a:rPr>
              <a:t>SeedStudio</a:t>
            </a:r>
            <a:r>
              <a:rPr lang="en-US" sz="1200" b="1" dirty="0">
                <a:solidFill>
                  <a:schemeClr val="tx1"/>
                </a:solidFill>
                <a:latin typeface="Nunito Sans" pitchFamily="2" charset="77"/>
                <a:ea typeface="Verdana" panose="020B0604030504040204" pitchFamily="34" charset="0"/>
                <a:cs typeface="Verdana" panose="020B0604030504040204" pitchFamily="34" charset="0"/>
              </a:rPr>
              <a:t> </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993814288"/>
              </p:ext>
            </p:extLst>
          </p:nvPr>
        </p:nvGraphicFramePr>
        <p:xfrm>
          <a:off x="623888" y="1590904"/>
          <a:ext cx="4862512" cy="317088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200" b="0" i="0" dirty="0">
                          <a:latin typeface="Nunito Sans" pitchFamily="2" charset="77"/>
                        </a:rPr>
                        <a:t>Цель </a:t>
                      </a:r>
                      <a:r>
                        <a:rPr lang="en-US" sz="1200" b="0" i="0" dirty="0">
                          <a:latin typeface="Nunito Sans" pitchFamily="2" charset="77"/>
                        </a:rPr>
                        <a:t>– </a:t>
                      </a:r>
                      <a:r>
                        <a:rPr lang="en-US" sz="1200" b="0" i="0" dirty="0" err="1">
                          <a:latin typeface="Nunito Sans" pitchFamily="2" charset="77"/>
                        </a:rPr>
                        <a:t>создание</a:t>
                      </a:r>
                      <a:r>
                        <a:rPr lang="ru-RU" sz="1200" b="0" i="0" dirty="0">
                          <a:latin typeface="Nunito Sans" pitchFamily="2" charset="77"/>
                        </a:rPr>
                        <a:t> простых приложений для цифрового управления. </a:t>
                      </a:r>
                    </a:p>
                    <a:p>
                      <a:endParaRPr lang="ru-RU" sz="1200" b="0" i="0" dirty="0">
                        <a:latin typeface="Nunito Sans" pitchFamily="2" charset="77"/>
                      </a:endParaRPr>
                    </a:p>
                    <a:p>
                      <a:r>
                        <a:rPr lang="ru-RU" sz="1200" b="0" i="0" dirty="0">
                          <a:latin typeface="Nunito Sans" pitchFamily="2" charset="77"/>
                        </a:rPr>
                        <a:t>Эти приложения могут быть простыми (без операционной системы), или они могут использовать скромную операционную систему реального времени (</a:t>
                      </a:r>
                      <a:r>
                        <a:rPr lang="en-GB" sz="1200" b="0" i="0" dirty="0">
                          <a:latin typeface="Nunito Sans" pitchFamily="2" charset="77"/>
                        </a:rPr>
                        <a:t>RTOS), </a:t>
                      </a:r>
                      <a:r>
                        <a:rPr lang="ru-RU" sz="1200" b="0" i="0" dirty="0">
                          <a:latin typeface="Nunito Sans" pitchFamily="2" charset="77"/>
                        </a:rPr>
                        <a:t>которая обычно представляет собой просто многопоточный планировщик с драйверами ввода-вывода.</a:t>
                      </a:r>
                    </a:p>
                    <a:p>
                      <a:endParaRPr lang="ru-RU" sz="1200" b="0" i="0" dirty="0">
                        <a:latin typeface="Nunito Sans" pitchFamily="2" charset="77"/>
                      </a:endParaRPr>
                    </a:p>
                    <a:p>
                      <a:r>
                        <a:rPr lang="ru-RU" sz="1200" b="0" i="0" dirty="0">
                          <a:latin typeface="Nunito Sans" pitchFamily="2" charset="77"/>
                        </a:rPr>
                        <a:t>Как и </a:t>
                      </a:r>
                      <a:r>
                        <a:rPr lang="en-GB" sz="1200" b="0" i="0" dirty="0">
                          <a:latin typeface="Nunito Sans" pitchFamily="2" charset="77"/>
                        </a:rPr>
                        <a:t>Red-V Thing Plus, </a:t>
                      </a:r>
                      <a:r>
                        <a:rPr lang="ru-RU" sz="1200" b="0" i="0" dirty="0">
                          <a:latin typeface="Nunito Sans" pitchFamily="2" charset="77"/>
                        </a:rPr>
                        <a:t>эта плата имеет очень мало поддерживающих аппаратных элементов вокруг микроконтроллера, так что вы можете работать непосредственно с чипом.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592650"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Микроконтроллеры(</a:t>
            </a:r>
            <a:r>
              <a:rPr lang="en-US" dirty="0"/>
              <a:t>MCUs)</a:t>
            </a:r>
          </a:p>
        </p:txBody>
      </p:sp>
      <p:pic>
        <p:nvPicPr>
          <p:cNvPr id="6" name="Рисунок 39" descr="The GD32 Dev Board, by SeeedStudio">
            <a:extLst>
              <a:ext uri="{FF2B5EF4-FFF2-40B4-BE49-F238E27FC236}">
                <a16:creationId xmlns:a16="http://schemas.microsoft.com/office/drawing/2014/main" id="{914278BB-7A5B-8386-175E-FE06B62BDB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7860" y="1432561"/>
            <a:ext cx="5715000" cy="3223260"/>
          </a:xfrm>
          <a:prstGeom prst="rect">
            <a:avLst/>
          </a:prstGeom>
          <a:noFill/>
          <a:ln>
            <a:noFill/>
          </a:ln>
        </p:spPr>
      </p:pic>
    </p:spTree>
    <p:extLst>
      <p:ext uri="{BB962C8B-B14F-4D97-AF65-F5344CB8AC3E}">
        <p14:creationId xmlns:p14="http://schemas.microsoft.com/office/powerpoint/2010/main" val="224323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7</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Плата разработки </a:t>
            </a:r>
            <a:r>
              <a:rPr lang="en-US" sz="1200" b="1" dirty="0">
                <a:latin typeface="Nunito Sans" pitchFamily="2" charset="77"/>
                <a:ea typeface="Verdana" panose="020B0604030504040204" pitchFamily="34" charset="0"/>
                <a:cs typeface="Verdana" panose="020B0604030504040204" pitchFamily="34" charset="0"/>
              </a:rPr>
              <a:t>Raspberry Pi</a:t>
            </a:r>
            <a:r>
              <a:rPr lang="ru-RU" sz="1200" b="1" dirty="0">
                <a:latin typeface="Nunito Sans" pitchFamily="2" charset="77"/>
                <a:ea typeface="Verdana" panose="020B0604030504040204" pitchFamily="34" charset="0"/>
                <a:cs typeface="Verdana" panose="020B0604030504040204" pitchFamily="34" charset="0"/>
              </a:rPr>
              <a:t> 4</a:t>
            </a:r>
            <a:r>
              <a:rPr lang="en-US" sz="1200" b="1" dirty="0">
                <a:latin typeface="Nunito Sans" pitchFamily="2" charset="77"/>
                <a:ea typeface="Verdana" panose="020B0604030504040204" pitchFamily="34" charset="0"/>
                <a:cs typeface="Verdana" panose="020B0604030504040204" pitchFamily="34" charset="0"/>
              </a:rPr>
              <a:t>B</a:t>
            </a:r>
            <a:r>
              <a:rPr lang="en-RU" sz="1200" b="1" dirty="0">
                <a:latin typeface="Nunito Sans" pitchFamily="2" charset="77"/>
                <a:ea typeface="Verdana" panose="020B0604030504040204" pitchFamily="34" charset="0"/>
                <a:cs typeface="Verdana" panose="020B0604030504040204" pitchFamily="34" charset="0"/>
              </a:rPr>
              <a:t> </a:t>
            </a:r>
            <a:endParaRPr lang="ru-RU" sz="1200" b="1" dirty="0">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547029053"/>
              </p:ext>
            </p:extLst>
          </p:nvPr>
        </p:nvGraphicFramePr>
        <p:xfrm>
          <a:off x="623888" y="1590904"/>
          <a:ext cx="4862512" cy="294228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indent="0" algn="l" defTabSz="914309" rtl="0" eaLnBrk="1" fontAlgn="auto" latinLnBrk="0" hangingPunct="1">
                        <a:lnSpc>
                          <a:spcPct val="100000"/>
                        </a:lnSpc>
                        <a:spcBef>
                          <a:spcPts val="0"/>
                        </a:spcBef>
                        <a:spcAft>
                          <a:spcPts val="0"/>
                        </a:spcAft>
                        <a:buClrTx/>
                        <a:buSzTx/>
                        <a:buFontTx/>
                        <a:buNone/>
                        <a:tabLst/>
                        <a:defRPr/>
                      </a:pPr>
                      <a:r>
                        <a:rPr lang="ru-RU" sz="1200" b="0" i="0" dirty="0">
                          <a:latin typeface="Nunito Sans" pitchFamily="2" charset="77"/>
                        </a:rPr>
                        <a:t>На другом конце спектра у нас есть системы высокого класса с кэш-памятью, основной памятью и графическими процессорами, все в одном чипе. </a:t>
                      </a:r>
                    </a:p>
                    <a:p>
                      <a:endParaRPr lang="ru-RU" sz="1200" b="0" i="0" dirty="0">
                        <a:latin typeface="Nunito Sans" pitchFamily="2" charset="77"/>
                      </a:endParaRPr>
                    </a:p>
                    <a:p>
                      <a:r>
                        <a:rPr lang="ru-RU" sz="1200" b="0" i="0" dirty="0">
                          <a:latin typeface="Nunito Sans" pitchFamily="2" charset="77"/>
                        </a:rPr>
                        <a:t>Возможность создания пользовательских приложений, работающих под управлением операционной системы (например, </a:t>
                      </a:r>
                      <a:r>
                        <a:rPr lang="en-GB" sz="1200" b="0" i="0" dirty="0">
                          <a:latin typeface="Nunito Sans" pitchFamily="2" charset="77"/>
                        </a:rPr>
                        <a:t>Android, Windows </a:t>
                      </a:r>
                      <a:r>
                        <a:rPr lang="ru-RU" sz="1200" b="0" i="0" dirty="0">
                          <a:latin typeface="Nunito Sans" pitchFamily="2" charset="77"/>
                        </a:rPr>
                        <a:t>или </a:t>
                      </a:r>
                      <a:r>
                        <a:rPr lang="en-GB" sz="1200" b="0" i="0" dirty="0">
                          <a:latin typeface="Nunito Sans" pitchFamily="2" charset="77"/>
                        </a:rPr>
                        <a:t>Linux), </a:t>
                      </a:r>
                      <a:r>
                        <a:rPr lang="ru-RU" sz="1200" b="0" i="0" dirty="0">
                          <a:latin typeface="Nunito Sans" pitchFamily="2" charset="77"/>
                        </a:rPr>
                        <a:t>с использованием как можно меньшего количества чипов.</a:t>
                      </a:r>
                      <a:endParaRPr lang="en-US" sz="1200" b="0" i="0" dirty="0">
                        <a:latin typeface="Nunito Sans" pitchFamily="2" charset="77"/>
                      </a:endParaRPr>
                    </a:p>
                    <a:p>
                      <a:endParaRPr lang="en-US" sz="1200" b="0" i="0" dirty="0">
                        <a:latin typeface="Nunito Sans" pitchFamily="2" charset="77"/>
                      </a:endParaRPr>
                    </a:p>
                    <a:p>
                      <a:r>
                        <a:rPr lang="ru-RU" sz="1200" b="0" i="0" dirty="0">
                          <a:latin typeface="Nunito Sans" pitchFamily="2" charset="77"/>
                        </a:rPr>
                        <a:t>Пространство в мобильном устройстве имеет решающее значение, поэтому удобнее иметь все то, что вы могли бы найти на материнской плате ПК на одном чипе. Вот почему на платах </a:t>
                      </a:r>
                      <a:r>
                        <a:rPr lang="ru-RU" sz="1200" b="0" i="0" dirty="0" err="1">
                          <a:latin typeface="Nunito Sans" pitchFamily="2" charset="77"/>
                        </a:rPr>
                        <a:t>СнК</a:t>
                      </a:r>
                      <a:r>
                        <a:rPr lang="ru-RU" sz="1200" b="0" i="0" dirty="0">
                          <a:latin typeface="Nunito Sans" pitchFamily="2" charset="77"/>
                        </a:rPr>
                        <a:t>, таких как </a:t>
                      </a:r>
                      <a:r>
                        <a:rPr lang="en-GB" sz="1200" b="0" i="0" dirty="0">
                          <a:latin typeface="Nunito Sans" pitchFamily="2" charset="77"/>
                        </a:rPr>
                        <a:t>Raspberry Pi, </a:t>
                      </a:r>
                      <a:r>
                        <a:rPr lang="ru-RU" sz="1200" b="0" i="0" dirty="0">
                          <a:latin typeface="Nunito Sans" pitchFamily="2" charset="77"/>
                        </a:rPr>
                        <a:t>так мало микросхем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95946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Система</a:t>
            </a:r>
            <a:r>
              <a:rPr lang="en-US" dirty="0"/>
              <a:t> </a:t>
            </a:r>
            <a:r>
              <a:rPr lang="en-US" dirty="0" err="1"/>
              <a:t>на</a:t>
            </a:r>
            <a:r>
              <a:rPr lang="en-US" dirty="0"/>
              <a:t> </a:t>
            </a:r>
            <a:r>
              <a:rPr lang="ru-RU" dirty="0"/>
              <a:t>кристалле</a:t>
            </a:r>
            <a:endParaRPr lang="en-US" dirty="0"/>
          </a:p>
        </p:txBody>
      </p:sp>
      <p:pic>
        <p:nvPicPr>
          <p:cNvPr id="5" name="Рисунок 40" descr="The Raspberry Pi version 4B">
            <a:extLst>
              <a:ext uri="{FF2B5EF4-FFF2-40B4-BE49-F238E27FC236}">
                <a16:creationId xmlns:a16="http://schemas.microsoft.com/office/drawing/2014/main" id="{F5D77E7D-F5B9-C12B-756D-0D6D0B5B05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8100" y="1473995"/>
            <a:ext cx="5178425" cy="3459480"/>
          </a:xfrm>
          <a:prstGeom prst="rect">
            <a:avLst/>
          </a:prstGeom>
          <a:noFill/>
          <a:ln>
            <a:noFill/>
          </a:ln>
        </p:spPr>
      </p:pic>
    </p:spTree>
    <p:extLst>
      <p:ext uri="{BB962C8B-B14F-4D97-AF65-F5344CB8AC3E}">
        <p14:creationId xmlns:p14="http://schemas.microsoft.com/office/powerpoint/2010/main" val="342893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8</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940776"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Основные характеристики </a:t>
            </a:r>
            <a:r>
              <a:rPr lang="en-GB" dirty="0"/>
              <a:t>SoC</a:t>
            </a:r>
            <a:r>
              <a:rPr lang="ru-RU" dirty="0"/>
              <a:t> </a:t>
            </a:r>
            <a:r>
              <a:rPr lang="en-US" dirty="0"/>
              <a:t>FE310</a:t>
            </a:r>
          </a:p>
        </p:txBody>
      </p:sp>
      <p:pic>
        <p:nvPicPr>
          <p:cNvPr id="6" name="Рисунок 41" descr="The FE310 pinout">
            <a:extLst>
              <a:ext uri="{FF2B5EF4-FFF2-40B4-BE49-F238E27FC236}">
                <a16:creationId xmlns:a16="http://schemas.microsoft.com/office/drawing/2014/main" id="{ECC81D05-3E42-E24B-2D96-6BD78B1934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3453" y="1072345"/>
            <a:ext cx="5040482" cy="5080806"/>
          </a:xfrm>
          <a:prstGeom prst="rect">
            <a:avLst/>
          </a:prstGeom>
          <a:noFill/>
          <a:ln>
            <a:noFill/>
          </a:ln>
        </p:spPr>
      </p:pic>
      <p:sp>
        <p:nvSpPr>
          <p:cNvPr id="7" name="TextBox 6">
            <a:extLst>
              <a:ext uri="{FF2B5EF4-FFF2-40B4-BE49-F238E27FC236}">
                <a16:creationId xmlns:a16="http://schemas.microsoft.com/office/drawing/2014/main" id="{0A763B6C-95B7-FF33-3D2E-A468AB55B68B}"/>
              </a:ext>
            </a:extLst>
          </p:cNvPr>
          <p:cNvSpPr txBox="1"/>
          <p:nvPr/>
        </p:nvSpPr>
        <p:spPr>
          <a:xfrm>
            <a:off x="548065" y="1093108"/>
            <a:ext cx="6096000" cy="3693319"/>
          </a:xfrm>
          <a:prstGeom prst="rect">
            <a:avLst/>
          </a:prstGeom>
          <a:noFill/>
        </p:spPr>
        <p:txBody>
          <a:bodyPr wrap="square">
            <a:spAutoFit/>
          </a:bodyPr>
          <a:lstStyle/>
          <a:p>
            <a:pPr marL="285750" indent="-285750">
              <a:buFont typeface="Arial" panose="020B0604020202020204" pitchFamily="34" charset="0"/>
              <a:buChar char="•"/>
            </a:pPr>
            <a:r>
              <a:rPr lang="ru-RU" dirty="0"/>
              <a:t>Комплекс ядер </a:t>
            </a:r>
            <a:r>
              <a:rPr lang="en-GB" dirty="0" err="1"/>
              <a:t>SiFive</a:t>
            </a:r>
            <a:r>
              <a:rPr lang="en-GB" dirty="0"/>
              <a:t> E31 </a:t>
            </a:r>
            <a:r>
              <a:rPr lang="ru-RU" dirty="0"/>
              <a:t>с частотой до 320 МГц</a:t>
            </a:r>
          </a:p>
          <a:p>
            <a:pPr marL="285750" indent="-285750">
              <a:buFont typeface="Arial" panose="020B0604020202020204" pitchFamily="34" charset="0"/>
              <a:buChar char="•"/>
            </a:pPr>
            <a:r>
              <a:rPr lang="ru-RU" dirty="0"/>
              <a:t>Гибкие параметры синхронизации, которые включают внутреннюю ФАПЧ, кольцевой осциллятор со свободным ходом и внешний кристалл с частотой 16 МГц</a:t>
            </a:r>
          </a:p>
          <a:p>
            <a:pPr marL="285750" indent="-285750">
              <a:buFont typeface="Arial" panose="020B0604020202020204" pitchFamily="34" charset="0"/>
              <a:buChar char="•"/>
            </a:pPr>
            <a:r>
              <a:rPr lang="ru-RU" dirty="0"/>
              <a:t>Процессор </a:t>
            </a:r>
            <a:r>
              <a:rPr lang="en-GB" dirty="0"/>
              <a:t>RISC-V RV32IMAC</a:t>
            </a:r>
          </a:p>
          <a:p>
            <a:pPr marL="285750" indent="-285750">
              <a:buFont typeface="Arial" panose="020B0604020202020204" pitchFamily="34" charset="0"/>
              <a:buChar char="•"/>
            </a:pPr>
            <a:r>
              <a:rPr lang="ru-RU" dirty="0"/>
              <a:t>Программная память </a:t>
            </a:r>
            <a:r>
              <a:rPr lang="en-GB" dirty="0"/>
              <a:t>OTP </a:t>
            </a:r>
            <a:r>
              <a:rPr lang="ru-RU" dirty="0"/>
              <a:t>объемом 8 Кбайт</a:t>
            </a:r>
          </a:p>
          <a:p>
            <a:pPr marL="285750" indent="-285750">
              <a:buFont typeface="Arial" panose="020B0604020202020204" pitchFamily="34" charset="0"/>
              <a:buChar char="•"/>
            </a:pPr>
            <a:r>
              <a:rPr lang="ru-RU" dirty="0"/>
              <a:t>Кэш команд объемом 16 КБ</a:t>
            </a:r>
          </a:p>
          <a:p>
            <a:pPr marL="285750" indent="-285750">
              <a:buFont typeface="Arial" panose="020B0604020202020204" pitchFamily="34" charset="0"/>
              <a:buChar char="•"/>
            </a:pPr>
            <a:r>
              <a:rPr lang="ru-RU" dirty="0"/>
              <a:t>16 КБ данных </a:t>
            </a:r>
            <a:r>
              <a:rPr lang="en-GB" dirty="0"/>
              <a:t>SRAM</a:t>
            </a:r>
          </a:p>
          <a:p>
            <a:pPr marL="285750" indent="-285750">
              <a:buFont typeface="Arial" panose="020B0604020202020204" pitchFamily="34" charset="0"/>
              <a:buChar char="•"/>
            </a:pPr>
            <a:r>
              <a:rPr lang="en-GB" dirty="0"/>
              <a:t>3 </a:t>
            </a:r>
            <a:r>
              <a:rPr lang="ru-RU" dirty="0"/>
              <a:t>независимых ШИМ-контроллера</a:t>
            </a:r>
          </a:p>
          <a:p>
            <a:pPr marL="285750" indent="-285750">
              <a:buFont typeface="Arial" panose="020B0604020202020204" pitchFamily="34" charset="0"/>
              <a:buChar char="•"/>
            </a:pPr>
            <a:r>
              <a:rPr lang="ru-RU" dirty="0"/>
              <a:t>Интерфейсы </a:t>
            </a:r>
            <a:r>
              <a:rPr lang="en-GB" dirty="0"/>
              <a:t>JTAG, SPI I2C </a:t>
            </a:r>
            <a:r>
              <a:rPr lang="ru-RU" dirty="0"/>
              <a:t>и </a:t>
            </a:r>
            <a:r>
              <a:rPr lang="en-GB" dirty="0"/>
              <a:t>UART</a:t>
            </a:r>
          </a:p>
          <a:p>
            <a:pPr marL="285750" indent="-285750">
              <a:buFont typeface="Arial" panose="020B0604020202020204" pitchFamily="34" charset="0"/>
              <a:buChar char="•"/>
            </a:pPr>
            <a:r>
              <a:rPr lang="ru-RU" dirty="0"/>
              <a:t>Флэш-интерфейс </a:t>
            </a:r>
            <a:r>
              <a:rPr lang="en-GB" dirty="0"/>
              <a:t>QSPI</a:t>
            </a:r>
          </a:p>
          <a:p>
            <a:pPr marL="285750" indent="-285750">
              <a:buFont typeface="Arial" panose="020B0604020202020204" pitchFamily="34" charset="0"/>
              <a:buChar char="•"/>
            </a:pPr>
            <a:r>
              <a:rPr lang="en-GB" dirty="0"/>
              <a:t>8 </a:t>
            </a:r>
            <a:r>
              <a:rPr lang="ru-RU" dirty="0"/>
              <a:t>КБ ПЗУ с маской</a:t>
            </a:r>
          </a:p>
          <a:p>
            <a:pPr marL="285750" indent="-285750">
              <a:buFont typeface="Arial" panose="020B0604020202020204" pitchFamily="34" charset="0"/>
              <a:buChar char="•"/>
            </a:pPr>
            <a:r>
              <a:rPr lang="ru-RU" dirty="0"/>
              <a:t>Требуются источники питания напряжением 1,8 В и 3,3 В</a:t>
            </a:r>
          </a:p>
        </p:txBody>
      </p:sp>
    </p:spTree>
    <p:extLst>
      <p:ext uri="{BB962C8B-B14F-4D97-AF65-F5344CB8AC3E}">
        <p14:creationId xmlns:p14="http://schemas.microsoft.com/office/powerpoint/2010/main" val="112983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9</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Платформа </a:t>
            </a:r>
            <a:r>
              <a:rPr lang="en-US" sz="1100" dirty="0">
                <a:solidFill>
                  <a:srgbClr val="283272"/>
                </a:solidFill>
                <a:latin typeface="Nunito Sans Light" pitchFamily="2" charset="77"/>
              </a:rPr>
              <a:t>RISC-V</a:t>
            </a:r>
            <a:r>
              <a:rPr lang="ru-RU" sz="1100" dirty="0"/>
              <a:t>. Глава 2. Микроконтроллер</a:t>
            </a:r>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617508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Принципиальная схема верхнего уровня </a:t>
            </a:r>
            <a:r>
              <a:rPr lang="en-GB" dirty="0"/>
              <a:t>FE310</a:t>
            </a:r>
          </a:p>
        </p:txBody>
      </p:sp>
      <p:pic>
        <p:nvPicPr>
          <p:cNvPr id="5" name="Рисунок 42" descr="The FE310 system block diagram showing the CPU, GPIO, and AON blocks">
            <a:extLst>
              <a:ext uri="{FF2B5EF4-FFF2-40B4-BE49-F238E27FC236}">
                <a16:creationId xmlns:a16="http://schemas.microsoft.com/office/drawing/2014/main" id="{5B99BA1C-F650-0806-C6A6-EF4559DDC5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8360" y="1173480"/>
            <a:ext cx="5415280" cy="4511040"/>
          </a:xfrm>
          <a:prstGeom prst="rect">
            <a:avLst/>
          </a:prstGeom>
          <a:noFill/>
          <a:ln>
            <a:noFill/>
          </a:ln>
        </p:spPr>
      </p:pic>
      <p:sp>
        <p:nvSpPr>
          <p:cNvPr id="7" name="TextBox 6">
            <a:extLst>
              <a:ext uri="{FF2B5EF4-FFF2-40B4-BE49-F238E27FC236}">
                <a16:creationId xmlns:a16="http://schemas.microsoft.com/office/drawing/2014/main" id="{BACB8453-1F50-D29D-62FB-5D24256935DC}"/>
              </a:ext>
            </a:extLst>
          </p:cNvPr>
          <p:cNvSpPr txBox="1"/>
          <p:nvPr/>
        </p:nvSpPr>
        <p:spPr>
          <a:xfrm>
            <a:off x="548065" y="6364843"/>
            <a:ext cx="11118290" cy="261610"/>
          </a:xfrm>
          <a:prstGeom prst="rect">
            <a:avLst/>
          </a:prstGeom>
          <a:noFill/>
        </p:spPr>
        <p:txBody>
          <a:bodyPr wrap="square">
            <a:spAutoFit/>
          </a:bodyPr>
          <a:lstStyle/>
          <a:p>
            <a:r>
              <a:rPr lang="ru-RU" sz="1050" i="1" dirty="0"/>
              <a:t>Изображение из руководства пользователя </a:t>
            </a:r>
            <a:r>
              <a:rPr lang="en-GB" sz="1050" i="1" dirty="0"/>
              <a:t>FE 310-G002, </a:t>
            </a:r>
            <a:r>
              <a:rPr lang="ru-RU" sz="1050" i="1" dirty="0"/>
              <a:t>воспроизведенное с разрешения </a:t>
            </a:r>
            <a:r>
              <a:rPr lang="en-GB" sz="1050" i="1" dirty="0" err="1"/>
              <a:t>SiFive</a:t>
            </a:r>
            <a:r>
              <a:rPr lang="en-GB" sz="1050" i="1" dirty="0"/>
              <a:t>, Inc. </a:t>
            </a:r>
            <a:endParaRPr lang="en-RU" sz="1050" i="1" dirty="0"/>
          </a:p>
        </p:txBody>
      </p:sp>
    </p:spTree>
    <p:extLst>
      <p:ext uri="{BB962C8B-B14F-4D97-AF65-F5344CB8AC3E}">
        <p14:creationId xmlns:p14="http://schemas.microsoft.com/office/powerpoint/2010/main" val="819715415"/>
      </p:ext>
    </p:extLst>
  </p:cSld>
  <p:clrMapOvr>
    <a:masterClrMapping/>
  </p:clrMapOvr>
</p:sld>
</file>

<file path=ppt/theme/theme1.xml><?xml version="1.0" encoding="utf-8"?>
<a:theme xmlns:a="http://schemas.openxmlformats.org/drawingml/2006/main" name="1_YADRO layout">
  <a:themeElements>
    <a:clrScheme name="YADRO.Colors">
      <a:dk1>
        <a:sysClr val="windowText" lastClr="000000"/>
      </a:dk1>
      <a:lt1>
        <a:sysClr val="window" lastClr="FFFFFF"/>
      </a:lt1>
      <a:dk2>
        <a:srgbClr val="1E22AA"/>
      </a:dk2>
      <a:lt2>
        <a:srgbClr val="FFFFFF"/>
      </a:lt2>
      <a:accent1>
        <a:srgbClr val="1E22AA"/>
      </a:accent1>
      <a:accent2>
        <a:srgbClr val="1449BB"/>
      </a:accent2>
      <a:accent3>
        <a:srgbClr val="0A71CD"/>
      </a:accent3>
      <a:accent4>
        <a:srgbClr val="0098DE"/>
      </a:accent4>
      <a:accent5>
        <a:srgbClr val="14A5E5"/>
      </a:accent5>
      <a:accent6>
        <a:srgbClr val="52CCF8"/>
      </a:accent6>
      <a:hlink>
        <a:srgbClr val="000000"/>
      </a:hlink>
      <a:folHlink>
        <a:srgbClr val="1E22AA"/>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6288</Words>
  <Application>Microsoft Macintosh PowerPoint</Application>
  <PresentationFormat>Широкоэкранный</PresentationFormat>
  <Paragraphs>421</Paragraphs>
  <Slides>26</Slides>
  <Notes>23</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26</vt:i4>
      </vt:variant>
    </vt:vector>
  </HeadingPairs>
  <TitlesOfParts>
    <vt:vector size="38" baseType="lpstr">
      <vt:lpstr>Arial</vt:lpstr>
      <vt:lpstr>Nunito Sans Light</vt:lpstr>
      <vt:lpstr>inherit</vt:lpstr>
      <vt:lpstr>Times New Roman</vt:lpstr>
      <vt:lpstr>Calibri</vt:lpstr>
      <vt:lpstr>Futura PT Book</vt:lpstr>
      <vt:lpstr>Trebuchet MS</vt:lpstr>
      <vt:lpstr>Nunito Sans</vt:lpstr>
      <vt:lpstr>Courier New</vt:lpstr>
      <vt:lpstr>Futura PT Light</vt:lpstr>
      <vt:lpstr>Symbol</vt:lpstr>
      <vt:lpstr>1_YADRO layout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2023-03-29T11:40:27Z</dcterms:created>
  <dcterms:modified xsi:type="dcterms:W3CDTF">2024-01-11T11:14:28Z</dcterms:modified>
</cp:coreProperties>
</file>