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4" r:id="rId1"/>
  </p:sldMasterIdLst>
  <p:notesMasterIdLst>
    <p:notesMasterId r:id="rId59"/>
  </p:notesMasterIdLst>
  <p:handoutMasterIdLst>
    <p:handoutMasterId r:id="rId60"/>
  </p:handoutMasterIdLst>
  <p:sldIdLst>
    <p:sldId id="704" r:id="rId2"/>
    <p:sldId id="602" r:id="rId3"/>
    <p:sldId id="590" r:id="rId4"/>
    <p:sldId id="616" r:id="rId5"/>
    <p:sldId id="665" r:id="rId6"/>
    <p:sldId id="600" r:id="rId7"/>
    <p:sldId id="604" r:id="rId8"/>
    <p:sldId id="603" r:id="rId9"/>
    <p:sldId id="605" r:id="rId10"/>
    <p:sldId id="607" r:id="rId11"/>
    <p:sldId id="608" r:id="rId12"/>
    <p:sldId id="606" r:id="rId13"/>
    <p:sldId id="609" r:id="rId14"/>
    <p:sldId id="610" r:id="rId15"/>
    <p:sldId id="611" r:id="rId16"/>
    <p:sldId id="614" r:id="rId17"/>
    <p:sldId id="666" r:id="rId18"/>
    <p:sldId id="667" r:id="rId19"/>
    <p:sldId id="621" r:id="rId20"/>
    <p:sldId id="668" r:id="rId21"/>
    <p:sldId id="669" r:id="rId22"/>
    <p:sldId id="670" r:id="rId23"/>
    <p:sldId id="671" r:id="rId24"/>
    <p:sldId id="672" r:id="rId25"/>
    <p:sldId id="673" r:id="rId26"/>
    <p:sldId id="674" r:id="rId27"/>
    <p:sldId id="675" r:id="rId28"/>
    <p:sldId id="676" r:id="rId29"/>
    <p:sldId id="677" r:id="rId30"/>
    <p:sldId id="678" r:id="rId31"/>
    <p:sldId id="679" r:id="rId32"/>
    <p:sldId id="680" r:id="rId33"/>
    <p:sldId id="682" r:id="rId34"/>
    <p:sldId id="683" r:id="rId35"/>
    <p:sldId id="684" r:id="rId36"/>
    <p:sldId id="685" r:id="rId37"/>
    <p:sldId id="687" r:id="rId38"/>
    <p:sldId id="686" r:id="rId39"/>
    <p:sldId id="688" r:id="rId40"/>
    <p:sldId id="689" r:id="rId41"/>
    <p:sldId id="690" r:id="rId42"/>
    <p:sldId id="691" r:id="rId43"/>
    <p:sldId id="692" r:id="rId44"/>
    <p:sldId id="693" r:id="rId45"/>
    <p:sldId id="694" r:id="rId46"/>
    <p:sldId id="695" r:id="rId47"/>
    <p:sldId id="696" r:id="rId48"/>
    <p:sldId id="697" r:id="rId49"/>
    <p:sldId id="698" r:id="rId50"/>
    <p:sldId id="699" r:id="rId51"/>
    <p:sldId id="700" r:id="rId52"/>
    <p:sldId id="701" r:id="rId53"/>
    <p:sldId id="702" r:id="rId54"/>
    <p:sldId id="703" r:id="rId55"/>
    <p:sldId id="594" r:id="rId56"/>
    <p:sldId id="596" r:id="rId57"/>
    <p:sldId id="513" r:id="rId58"/>
  </p:sldIdLst>
  <p:sldSz cx="9906000" cy="6858000" type="A4"/>
  <p:notesSz cx="6858000" cy="9144000"/>
  <p:defaultTextStyle>
    <a:defPPr>
      <a:defRPr lang="ru-RU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ernard MT Condensed" pitchFamily="18" charset="0"/>
        <a:ea typeface="+mn-ea"/>
        <a:cs typeface="Arial" charset="0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ernard MT Condensed" pitchFamily="18" charset="0"/>
        <a:ea typeface="+mn-ea"/>
        <a:cs typeface="Arial" charset="0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ernard MT Condensed" pitchFamily="18" charset="0"/>
        <a:ea typeface="+mn-ea"/>
        <a:cs typeface="Arial" charset="0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ernard MT Condensed" pitchFamily="18" charset="0"/>
        <a:ea typeface="+mn-ea"/>
        <a:cs typeface="Arial" charset="0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ernard MT Condense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ernard MT Condense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ernard MT Condense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ernard MT Condense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ernard MT Condense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50DB3"/>
    <a:srgbClr val="CC0000"/>
    <a:srgbClr val="00863D"/>
    <a:srgbClr val="0969CD"/>
    <a:srgbClr val="CCCCCC"/>
    <a:srgbClr val="FF0000"/>
    <a:srgbClr val="FFFF00"/>
    <a:srgbClr val="8080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798" autoAdjust="0"/>
    <p:restoredTop sz="99832" autoAdjust="0"/>
  </p:normalViewPr>
  <p:slideViewPr>
    <p:cSldViewPr>
      <p:cViewPr>
        <p:scale>
          <a:sx n="90" d="100"/>
          <a:sy n="90" d="100"/>
        </p:scale>
        <p:origin x="-894" y="-44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9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6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fld id="{B45C8D0E-E72F-4D3F-9595-F80C01021E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9691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fld id="{4C431B7B-471C-4747-AB90-F0335AA0D0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4826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FEBFA0FD-A5A6-42E3-81C8-5B304BD65A67}" type="slidenum">
              <a:rPr lang="ru-RU" altLang="ru-RU" kern="1200" smtClean="0">
                <a:solidFill>
                  <a:prstClr val="black"/>
                </a:solidFill>
                <a:ea typeface="+mn-ea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altLang="ru-RU" kern="1200" smtClean="0">
              <a:solidFill>
                <a:prstClr val="black"/>
              </a:solidFill>
              <a:ea typeface="+mn-ea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973138" y="6381750"/>
            <a:ext cx="8737600" cy="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Line 12"/>
          <p:cNvSpPr>
            <a:spLocks noChangeShapeType="1"/>
          </p:cNvSpPr>
          <p:nvPr/>
        </p:nvSpPr>
        <p:spPr bwMode="auto">
          <a:xfrm>
            <a:off x="131763" y="960438"/>
            <a:ext cx="9440862" cy="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Line 13"/>
          <p:cNvSpPr>
            <a:spLocks noChangeShapeType="1"/>
          </p:cNvSpPr>
          <p:nvPr/>
        </p:nvSpPr>
        <p:spPr bwMode="auto">
          <a:xfrm>
            <a:off x="131763" y="109538"/>
            <a:ext cx="0" cy="86360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Text Box 1033"/>
          <p:cNvSpPr txBox="1">
            <a:spLocks noChangeArrowheads="1"/>
          </p:cNvSpPr>
          <p:nvPr/>
        </p:nvSpPr>
        <p:spPr bwMode="auto">
          <a:xfrm>
            <a:off x="9285288" y="6454775"/>
            <a:ext cx="500062" cy="2857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fld id="{8793750A-92D3-4BE6-A005-363983818740}" type="slidenum">
              <a:rPr lang="ru-RU" sz="1200" smtClean="0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ru-RU" sz="1200" smtClean="0">
              <a:solidFill>
                <a:srgbClr val="000000"/>
              </a:solidFill>
            </a:endParaRPr>
          </a:p>
        </p:txBody>
      </p:sp>
      <p:sp>
        <p:nvSpPr>
          <p:cNvPr id="8" name="Text Box 1033"/>
          <p:cNvSpPr txBox="1">
            <a:spLocks noChangeArrowheads="1"/>
          </p:cNvSpPr>
          <p:nvPr/>
        </p:nvSpPr>
        <p:spPr bwMode="auto">
          <a:xfrm>
            <a:off x="985838" y="6408738"/>
            <a:ext cx="1916112" cy="4302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ru-RU" sz="1000" dirty="0" smtClean="0">
                <a:solidFill>
                  <a:srgbClr val="000000"/>
                </a:solidFill>
              </a:rPr>
              <a:t>Н. Новгород, 20</a:t>
            </a:r>
            <a:r>
              <a:rPr lang="en-US" sz="1000" dirty="0" smtClean="0">
                <a:solidFill>
                  <a:srgbClr val="000000"/>
                </a:solidFill>
              </a:rPr>
              <a:t>13 </a:t>
            </a:r>
            <a:r>
              <a:rPr lang="ru-RU" sz="1000" dirty="0" smtClean="0">
                <a:solidFill>
                  <a:srgbClr val="000000"/>
                </a:solidFill>
              </a:rPr>
              <a:t>г.</a:t>
            </a:r>
          </a:p>
          <a:p>
            <a:pPr eaLnBrk="1" hangingPunct="1">
              <a:defRPr/>
            </a:pPr>
            <a:endParaRPr lang="ru-RU" sz="1200" dirty="0" smtClean="0">
              <a:solidFill>
                <a:srgbClr val="000000"/>
              </a:solidFill>
            </a:endParaRPr>
          </a:p>
        </p:txBody>
      </p:sp>
      <p:sp>
        <p:nvSpPr>
          <p:cNvPr id="9" name="Text Box 1033"/>
          <p:cNvSpPr txBox="1">
            <a:spLocks noChangeArrowheads="1"/>
          </p:cNvSpPr>
          <p:nvPr/>
        </p:nvSpPr>
        <p:spPr bwMode="auto">
          <a:xfrm>
            <a:off x="3001963" y="6403975"/>
            <a:ext cx="4810125" cy="40011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ru-RU" sz="1000" dirty="0" smtClean="0"/>
              <a:t>Оптимизация расчетов на примере задачи вычисления справедливой цены опциона Европейского типа</a:t>
            </a:r>
            <a:endParaRPr lang="ru-RU" sz="1000" dirty="0" smtClean="0">
              <a:solidFill>
                <a:srgbClr val="000000"/>
              </a:solidFill>
            </a:endParaRPr>
          </a:p>
        </p:txBody>
      </p:sp>
      <p:pic>
        <p:nvPicPr>
          <p:cNvPr id="10" name="Рисунок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400" y="6161088"/>
            <a:ext cx="684213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3050" y="207963"/>
            <a:ext cx="9437688" cy="56197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2479" y="1196975"/>
            <a:ext cx="9438259" cy="4968875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64861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3" descr="NNGU_Logo_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8588" y="260350"/>
            <a:ext cx="100806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kern="12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Н. Новгород, 2013 г.</a:t>
            </a:r>
            <a:endParaRPr lang="ru-RU" sz="10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kern="12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Оптимизация расчетов на примере задачи вычисления справедливой цены опциона Европейского типа</a:t>
            </a:r>
            <a:endParaRPr lang="ru-RU" sz="10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 algn="l">
              <a:lnSpc>
                <a:spcPct val="100000"/>
              </a:lnSpc>
              <a:defRPr sz="12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" name="Text Box 1033"/>
          <p:cNvSpPr txBox="1">
            <a:spLocks noChangeArrowheads="1"/>
          </p:cNvSpPr>
          <p:nvPr userDrawn="1"/>
        </p:nvSpPr>
        <p:spPr bwMode="auto">
          <a:xfrm>
            <a:off x="0" y="115888"/>
            <a:ext cx="9945688" cy="14065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9pPr>
          </a:lstStyle>
          <a:p>
            <a:pPr algn="ctr" eaLnBrk="1" hangingPunct="1">
              <a:lnSpc>
                <a:spcPct val="120000"/>
              </a:lnSpc>
              <a:spcAft>
                <a:spcPct val="20000"/>
              </a:spcAft>
              <a:defRPr/>
            </a:pPr>
            <a:r>
              <a:rPr lang="ru-RU" sz="2400" b="1" dirty="0" smtClean="0">
                <a:latin typeface="Arial" charset="0"/>
              </a:rPr>
              <a:t>Нижегородский государственный университет </a:t>
            </a:r>
            <a:r>
              <a:rPr lang="en-US" sz="2400" b="1" dirty="0" smtClean="0">
                <a:latin typeface="Arial" charset="0"/>
              </a:rPr>
              <a:t/>
            </a:r>
            <a:br>
              <a:rPr lang="en-US" sz="2400" b="1" dirty="0" smtClean="0">
                <a:latin typeface="Arial" charset="0"/>
              </a:rPr>
            </a:br>
            <a:r>
              <a:rPr lang="ru-RU" sz="2400" b="1" dirty="0" smtClean="0">
                <a:latin typeface="Arial" charset="0"/>
              </a:rPr>
              <a:t>им.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ru-RU" sz="2400" b="1" dirty="0" smtClean="0">
                <a:latin typeface="Arial" charset="0"/>
              </a:rPr>
              <a:t>Н.И.Лобачевского</a:t>
            </a:r>
          </a:p>
          <a:p>
            <a:pPr algn="ctr" eaLnBrk="1" hangingPunct="1">
              <a:lnSpc>
                <a:spcPct val="120000"/>
              </a:lnSpc>
              <a:spcAft>
                <a:spcPct val="20000"/>
              </a:spcAft>
              <a:defRPr/>
            </a:pPr>
            <a:r>
              <a:rPr lang="ru-RU" sz="2000" b="1" i="1" dirty="0" smtClean="0">
                <a:latin typeface="Arial" charset="0"/>
              </a:rPr>
              <a:t>Факультет Вычислительной математики и кибернетики</a:t>
            </a:r>
            <a:endParaRPr lang="en-US" sz="2000" b="1" i="1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6710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3050" y="207963"/>
            <a:ext cx="90836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Введение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196975"/>
            <a:ext cx="89154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82650" y="6408738"/>
            <a:ext cx="2051050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dirty="0" smtClean="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ru-RU" smtClean="0"/>
              <a:t>Н. Новгород, 2013 г.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08313" y="6408738"/>
            <a:ext cx="5761037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ru-RU" smtClean="0"/>
              <a:t>Оптимизация расчетов на примере задачи вычисления справедливой цены опциона Европейского типа</a:t>
            </a: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43963" y="6408738"/>
            <a:ext cx="935037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1200">
                <a:solidFill>
                  <a:srgbClr val="000000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2CF4DB4A-B2B0-4EBF-B342-88114DA0DC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1" name="Line 9"/>
          <p:cNvSpPr>
            <a:spLocks noChangeShapeType="1"/>
          </p:cNvSpPr>
          <p:nvPr/>
        </p:nvSpPr>
        <p:spPr bwMode="auto">
          <a:xfrm>
            <a:off x="973138" y="6381750"/>
            <a:ext cx="8737600" cy="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131763" y="960438"/>
            <a:ext cx="9440862" cy="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33" name="Line 13"/>
          <p:cNvSpPr>
            <a:spLocks noChangeShapeType="1"/>
          </p:cNvSpPr>
          <p:nvPr/>
        </p:nvSpPr>
        <p:spPr bwMode="auto">
          <a:xfrm>
            <a:off x="131763" y="109538"/>
            <a:ext cx="0" cy="86360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8202" name="Рисунок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400" y="6161088"/>
            <a:ext cx="684213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7" r:id="rId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q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7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mailto:sysoyev@vmk.unn.ru" TargetMode="External"/><Relationship Id="rId2" Type="http://schemas.openxmlformats.org/officeDocument/2006/relationships/hyperlink" Target="mailto:meerov@vmk.unn.ru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6288" y="3071810"/>
            <a:ext cx="8420100" cy="1569660"/>
          </a:xfrm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400" dirty="0" smtClean="0"/>
              <a:t>Лабораторная работа </a:t>
            </a:r>
            <a:r>
              <a:rPr lang="ru-RU" altLang="ru-RU" sz="2400" dirty="0" smtClean="0"/>
              <a:t>№</a:t>
            </a:r>
            <a:r>
              <a:rPr lang="en-US" altLang="ru-RU" sz="2400" dirty="0" smtClean="0"/>
              <a:t>4</a:t>
            </a:r>
            <a:r>
              <a:rPr lang="ru-RU" altLang="ru-RU" sz="2400" dirty="0" smtClean="0"/>
              <a:t/>
            </a:r>
            <a:br>
              <a:rPr lang="ru-RU" altLang="ru-RU" sz="2400" dirty="0" smtClean="0"/>
            </a:br>
            <a:r>
              <a:rPr lang="ru-RU" sz="2400" dirty="0" smtClean="0"/>
              <a:t> Оптимизация расчетов на примере задачи вычисления справедливой цены </a:t>
            </a:r>
            <a:br>
              <a:rPr lang="ru-RU" sz="2400" dirty="0" smtClean="0"/>
            </a:br>
            <a:r>
              <a:rPr lang="ru-RU" sz="2400" dirty="0" smtClean="0"/>
              <a:t>опциона Европейского типа</a:t>
            </a:r>
            <a:endParaRPr lang="ru-RU" altLang="ru-RU" sz="2400" dirty="0" smtClean="0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8625" y="2205038"/>
            <a:ext cx="9047163" cy="461962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Программирование для </a:t>
            </a:r>
            <a:r>
              <a:rPr lang="en-US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Intel Xeon Phi</a:t>
            </a:r>
            <a:endParaRPr lang="ru-RU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800475" y="5591175"/>
            <a:ext cx="5905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Мееров И.Б.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Сысоев А.В.</a:t>
            </a:r>
            <a:endParaRPr lang="ru-RU" altLang="ru-RU" sz="2000" kern="1200" dirty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kern="1200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Кафедра математического обеспечения ЭВМ</a:t>
            </a:r>
            <a:endParaRPr lang="ru-RU" altLang="ru-RU" sz="2000" kern="1200" dirty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6321425" y="4916500"/>
            <a:ext cx="3576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i="1" kern="1200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При поддержке компании </a:t>
            </a:r>
            <a:r>
              <a:rPr lang="en-US" altLang="ru-RU" i="1" kern="1200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Intel</a:t>
            </a:r>
            <a:endParaRPr lang="ru-RU" altLang="ru-RU" kern="1200" dirty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Модель финансового рынка</a:t>
            </a:r>
          </a:p>
        </p:txBody>
      </p:sp>
      <p:sp>
        <p:nvSpPr>
          <p:cNvPr id="3077" name="Содержимое 2"/>
          <p:cNvSpPr>
            <a:spLocks noGrp="1"/>
          </p:cNvSpPr>
          <p:nvPr>
            <p:ph idx="1"/>
          </p:nvPr>
        </p:nvSpPr>
        <p:spPr>
          <a:xfrm>
            <a:off x="273050" y="1196975"/>
            <a:ext cx="9437688" cy="4968875"/>
          </a:xfrm>
        </p:spPr>
        <p:txBody>
          <a:bodyPr/>
          <a:lstStyle/>
          <a:p>
            <a:r>
              <a:rPr lang="ru-RU" b="1" smtClean="0"/>
              <a:t>Модель Блэка-Шоулса, уравнение цен акций</a:t>
            </a:r>
          </a:p>
          <a:p>
            <a:endParaRPr lang="ru-RU" b="1" smtClean="0"/>
          </a:p>
          <a:p>
            <a:endParaRPr lang="ru-RU" smtClean="0"/>
          </a:p>
          <a:p>
            <a:r>
              <a:rPr lang="ru-RU" smtClean="0"/>
              <a:t>При постоянных параметрах система</a:t>
            </a:r>
            <a:r>
              <a:rPr lang="en-US" smtClean="0"/>
              <a:t/>
            </a:r>
            <a:br>
              <a:rPr lang="en-US" smtClean="0"/>
            </a:br>
            <a:r>
              <a:rPr lang="ru-RU" smtClean="0"/>
              <a:t> имеет аналитическое решение</a:t>
            </a:r>
            <a:r>
              <a:rPr lang="en-US" smtClean="0"/>
              <a:t>:</a:t>
            </a:r>
            <a:endParaRPr lang="ru-RU" smtClean="0"/>
          </a:p>
          <a:p>
            <a:endParaRPr lang="ru-RU" smtClean="0"/>
          </a:p>
          <a:p>
            <a:pPr>
              <a:buFont typeface="Wingdings" pitchFamily="2" charset="2"/>
              <a:buNone/>
            </a:pPr>
            <a:r>
              <a:rPr lang="ru-RU" smtClean="0"/>
              <a:t>                                                                         (3)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r>
              <a:rPr lang="ru-RU" smtClean="0"/>
              <a:t>В противном случае уравнение (система в многомерном случае) решается одним из стандартных методов (например, Рунге-Кутты), </a:t>
            </a:r>
            <a:r>
              <a:rPr lang="en-US" i="1" smtClean="0"/>
              <a:t>W</a:t>
            </a:r>
            <a:r>
              <a:rPr lang="en-US" i="1" baseline="-25000" smtClean="0"/>
              <a:t>t</a:t>
            </a:r>
            <a:r>
              <a:rPr lang="ru-RU" smtClean="0"/>
              <a:t> получается из </a:t>
            </a:r>
            <a:r>
              <a:rPr lang="en-US" i="1" smtClean="0"/>
              <a:t>N</a:t>
            </a:r>
            <a:r>
              <a:rPr lang="en-US" smtClean="0"/>
              <a:t>(</a:t>
            </a:r>
            <a:r>
              <a:rPr lang="en-US" i="1" smtClean="0"/>
              <a:t>0, t</a:t>
            </a:r>
            <a:r>
              <a:rPr lang="ru-RU" smtClean="0"/>
              <a:t>)</a:t>
            </a:r>
            <a:r>
              <a:rPr lang="en-US" smtClean="0"/>
              <a:t>.</a:t>
            </a:r>
            <a:endParaRPr lang="ru-RU" smtClean="0"/>
          </a:p>
          <a:p>
            <a:pPr>
              <a:buFont typeface="Wingdings" pitchFamily="2" charset="2"/>
              <a:buNone/>
            </a:pPr>
            <a:endParaRPr lang="ru-RU" smtClean="0"/>
          </a:p>
          <a:p>
            <a:endParaRPr lang="ru-RU" smtClean="0"/>
          </a:p>
        </p:txBody>
      </p: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9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1349375" y="1798638"/>
          <a:ext cx="4325938" cy="550862"/>
        </p:xfrm>
        <a:graphic>
          <a:graphicData uri="http://schemas.openxmlformats.org/presentationml/2006/ole">
            <p:oleObj spid="_x0000_s3082" name="Equation" r:id="rId3" imgW="1790700" imgH="228600" progId="Equation.3">
              <p:embed/>
            </p:oleObj>
          </a:graphicData>
        </a:graphic>
      </p:graphicFrame>
      <p:sp>
        <p:nvSpPr>
          <p:cNvPr id="3080" name="Rectangle 13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1" name="Rectangle 5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5" name="Object 4"/>
          <p:cNvGraphicFramePr>
            <a:graphicFrameLocks noChangeAspect="1"/>
          </p:cNvGraphicFramePr>
          <p:nvPr/>
        </p:nvGraphicFramePr>
        <p:xfrm>
          <a:off x="2000250" y="3357563"/>
          <a:ext cx="2890838" cy="1079500"/>
        </p:xfrm>
        <a:graphic>
          <a:graphicData uri="http://schemas.openxmlformats.org/presentationml/2006/ole">
            <p:oleObj spid="_x0000_s3083" name="Equation" r:id="rId4" imgW="1117600" imgH="41910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Как работает формула</a:t>
            </a:r>
            <a:r>
              <a:rPr lang="en-US" smtClean="0"/>
              <a:t>?</a:t>
            </a:r>
            <a:endParaRPr lang="ru-RU" smtClean="0"/>
          </a:p>
        </p:txBody>
      </p:sp>
      <p:graphicFrame>
        <p:nvGraphicFramePr>
          <p:cNvPr id="409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95300" y="2060575"/>
          <a:ext cx="8913813" cy="3241675"/>
        </p:xfrm>
        <a:graphic>
          <a:graphicData uri="http://schemas.openxmlformats.org/presentationml/2006/ole">
            <p:oleObj spid="_x0000_s4104" r:id="rId3" imgW="8919221" imgH="3243353" progId="Excel.Chart.8">
              <p:embed/>
            </p:oleObj>
          </a:graphicData>
        </a:graphic>
      </p:graphicFrame>
      <p:graphicFrame>
        <p:nvGraphicFramePr>
          <p:cNvPr id="4099" name="Object 2"/>
          <p:cNvGraphicFramePr>
            <a:graphicFrameLocks noChangeAspect="1"/>
          </p:cNvGraphicFramePr>
          <p:nvPr/>
        </p:nvGraphicFramePr>
        <p:xfrm>
          <a:off x="3695700" y="1052513"/>
          <a:ext cx="2697163" cy="1008062"/>
        </p:xfrm>
        <a:graphic>
          <a:graphicData uri="http://schemas.openxmlformats.org/presentationml/2006/ole">
            <p:oleObj spid="_x0000_s4105" name="Equation" r:id="rId4" imgW="1117600" imgH="4191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201150" y="4570413"/>
            <a:ext cx="2889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i="1" dirty="0">
                <a:latin typeface="+mn-lt"/>
              </a:rPr>
              <a:t>t</a:t>
            </a:r>
            <a:endParaRPr lang="ru-RU" i="1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0750" y="1906588"/>
            <a:ext cx="28733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i="1" dirty="0">
                <a:latin typeface="+mn-lt"/>
              </a:rPr>
              <a:t>S</a:t>
            </a:r>
            <a:endParaRPr lang="ru-RU" i="1" dirty="0">
              <a:latin typeface="+mn-lt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 bwMode="auto">
          <a:xfrm>
            <a:off x="835025" y="5283200"/>
            <a:ext cx="8915400" cy="1008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  <a:buSzPct val="80000"/>
              <a:buFont typeface="Wingdings" pitchFamily="2" charset="2"/>
              <a:buChar char="q"/>
              <a:defRPr/>
            </a:pPr>
            <a:r>
              <a:rPr lang="ru-RU" sz="2000" kern="0" dirty="0">
                <a:latin typeface="+mn-lt"/>
                <a:cs typeface="+mn-cs"/>
              </a:rPr>
              <a:t>Выполняется моделирование поведения цены акции на рынке, значения </a:t>
            </a:r>
            <a:r>
              <a:rPr lang="en-US" sz="2000" i="1" kern="0" dirty="0">
                <a:latin typeface="+mn-lt"/>
                <a:cs typeface="+mn-cs"/>
              </a:rPr>
              <a:t>W</a:t>
            </a:r>
            <a:r>
              <a:rPr lang="en-US" sz="2000" i="1" kern="0" baseline="-25000" dirty="0">
                <a:latin typeface="+mn-lt"/>
                <a:cs typeface="+mn-cs"/>
              </a:rPr>
              <a:t>t</a:t>
            </a:r>
            <a:r>
              <a:rPr lang="ru-RU" sz="2000" kern="0" dirty="0">
                <a:latin typeface="+mn-lt"/>
                <a:cs typeface="+mn-cs"/>
              </a:rPr>
              <a:t> - выход генератора случайных чисел.</a:t>
            </a:r>
          </a:p>
          <a:p>
            <a:pPr marL="342900" indent="-342900" algn="l" eaLnBrk="0" hangingPunct="0">
              <a:spcBef>
                <a:spcPct val="20000"/>
              </a:spcBef>
              <a:buSzPct val="80000"/>
              <a:buFont typeface="Wingdings" pitchFamily="2" charset="2"/>
              <a:buChar char="q"/>
              <a:defRPr/>
            </a:pPr>
            <a:r>
              <a:rPr lang="ru-RU" sz="2000" kern="0" dirty="0">
                <a:latin typeface="+mn-lt"/>
                <a:cs typeface="+mn-cs"/>
              </a:rPr>
              <a:t>Шаг 1 повторяется много раз, далее результаты усредняются.</a:t>
            </a:r>
          </a:p>
          <a:p>
            <a:pPr marL="342900" indent="-342900" algn="l" eaLnBrk="0" hangingPunct="0">
              <a:spcBef>
                <a:spcPct val="20000"/>
              </a:spcBef>
              <a:buSzPct val="80000"/>
              <a:buFont typeface="Wingdings" pitchFamily="2" charset="2"/>
              <a:buChar char="q"/>
              <a:defRPr/>
            </a:pPr>
            <a:endParaRPr lang="ru-RU" sz="2000" kern="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Опцион Европейского типа на акцию…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273050" y="1196975"/>
            <a:ext cx="9437688" cy="4968875"/>
          </a:xfrm>
        </p:spPr>
        <p:txBody>
          <a:bodyPr/>
          <a:lstStyle/>
          <a:p>
            <a:r>
              <a:rPr lang="ru-RU" i="1" smtClean="0"/>
              <a:t>Опцион</a:t>
            </a:r>
            <a:r>
              <a:rPr lang="ru-RU" smtClean="0"/>
              <a:t> – производный финансовый инструмент – контракт между сторонами </a:t>
            </a:r>
            <a:r>
              <a:rPr lang="en-US" i="1" smtClean="0"/>
              <a:t>P</a:t>
            </a:r>
            <a:r>
              <a:rPr lang="ru-RU" baseline="-25000" smtClean="0"/>
              <a:t>1</a:t>
            </a:r>
            <a:r>
              <a:rPr lang="ru-RU" smtClean="0"/>
              <a:t> и </a:t>
            </a:r>
            <a:r>
              <a:rPr lang="en-US" i="1" smtClean="0"/>
              <a:t>P</a:t>
            </a:r>
            <a:r>
              <a:rPr lang="ru-RU" baseline="-25000" smtClean="0"/>
              <a:t>2</a:t>
            </a:r>
            <a:r>
              <a:rPr lang="ru-RU" smtClean="0"/>
              <a:t>, который дает право стороне </a:t>
            </a:r>
            <a:r>
              <a:rPr lang="en-US" i="1" smtClean="0"/>
              <a:t>P</a:t>
            </a:r>
            <a:r>
              <a:rPr lang="ru-RU" baseline="-25000" smtClean="0"/>
              <a:t>2</a:t>
            </a:r>
            <a:r>
              <a:rPr lang="ru-RU" smtClean="0"/>
              <a:t> в некоторый момент времени </a:t>
            </a:r>
            <a:r>
              <a:rPr lang="en-US" i="1" smtClean="0"/>
              <a:t>t</a:t>
            </a:r>
            <a:r>
              <a:rPr lang="en-US" smtClean="0"/>
              <a:t> </a:t>
            </a:r>
            <a:r>
              <a:rPr lang="ru-RU" smtClean="0"/>
              <a:t>в будущем купить у стороны </a:t>
            </a:r>
            <a:r>
              <a:rPr lang="en-US" i="1" smtClean="0"/>
              <a:t>P</a:t>
            </a:r>
            <a:r>
              <a:rPr lang="ru-RU" baseline="-25000" smtClean="0"/>
              <a:t>1</a:t>
            </a:r>
            <a:r>
              <a:rPr lang="ru-RU" smtClean="0"/>
              <a:t> или продать стороне </a:t>
            </a:r>
            <a:r>
              <a:rPr lang="en-US" i="1" smtClean="0"/>
              <a:t>P</a:t>
            </a:r>
            <a:r>
              <a:rPr lang="ru-RU" baseline="-25000" smtClean="0"/>
              <a:t>1</a:t>
            </a:r>
            <a:r>
              <a:rPr lang="ru-RU" smtClean="0"/>
              <a:t> акции по цене </a:t>
            </a:r>
            <a:r>
              <a:rPr lang="en-US" i="1" smtClean="0"/>
              <a:t>K</a:t>
            </a:r>
            <a:r>
              <a:rPr lang="ru-RU" smtClean="0"/>
              <a:t>, зафиксированной в контракте. </a:t>
            </a:r>
          </a:p>
          <a:p>
            <a:r>
              <a:rPr lang="ru-RU" smtClean="0"/>
              <a:t>За это право сторона </a:t>
            </a:r>
            <a:r>
              <a:rPr lang="en-US" i="1" smtClean="0"/>
              <a:t>P</a:t>
            </a:r>
            <a:r>
              <a:rPr lang="ru-RU" baseline="-25000" smtClean="0"/>
              <a:t>2</a:t>
            </a:r>
            <a:r>
              <a:rPr lang="ru-RU" smtClean="0"/>
              <a:t> выплачивает фиксированную сумму (премию) </a:t>
            </a:r>
            <a:r>
              <a:rPr lang="en-US" i="1" smtClean="0"/>
              <a:t>C</a:t>
            </a:r>
            <a:r>
              <a:rPr lang="ru-RU" smtClean="0"/>
              <a:t> стороне </a:t>
            </a:r>
            <a:r>
              <a:rPr lang="en-US" i="1" smtClean="0"/>
              <a:t>P</a:t>
            </a:r>
            <a:r>
              <a:rPr lang="ru-RU" baseline="-25000" smtClean="0"/>
              <a:t>1</a:t>
            </a:r>
            <a:r>
              <a:rPr lang="ru-RU" smtClean="0"/>
              <a:t>. </a:t>
            </a:r>
          </a:p>
          <a:p>
            <a:r>
              <a:rPr lang="ru-RU" i="1" smtClean="0"/>
              <a:t>K</a:t>
            </a:r>
            <a:r>
              <a:rPr lang="ru-RU" smtClean="0"/>
              <a:t> называется ценой исполнения опциона (</a:t>
            </a:r>
            <a:r>
              <a:rPr lang="ru-RU" i="1" smtClean="0"/>
              <a:t>страйк, </a:t>
            </a:r>
            <a:r>
              <a:rPr lang="en-US" smtClean="0"/>
              <a:t>strike price</a:t>
            </a:r>
            <a:r>
              <a:rPr lang="ru-RU" smtClean="0"/>
              <a:t>), а </a:t>
            </a:r>
            <a:r>
              <a:rPr lang="en-US" i="1" smtClean="0"/>
              <a:t>C</a:t>
            </a:r>
            <a:r>
              <a:rPr lang="ru-RU" smtClean="0"/>
              <a:t> – </a:t>
            </a:r>
            <a:r>
              <a:rPr lang="ru-RU" i="1" smtClean="0"/>
              <a:t>ценой опциона</a:t>
            </a:r>
            <a:r>
              <a:rPr lang="ru-RU" smtClean="0"/>
              <a:t>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Опцион Европейского типа на акцию…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273050" y="1196975"/>
            <a:ext cx="9437688" cy="4968875"/>
          </a:xfrm>
        </p:spPr>
        <p:txBody>
          <a:bodyPr/>
          <a:lstStyle/>
          <a:p>
            <a:pPr>
              <a:defRPr/>
            </a:pPr>
            <a:r>
              <a:rPr lang="ru-RU" i="1" dirty="0" smtClean="0"/>
              <a:t>Колл-опцион европейского типа на акцию</a:t>
            </a:r>
            <a:r>
              <a:rPr lang="ru-RU" dirty="0" smtClean="0"/>
              <a:t>. Основная идея заключения контракта состоит в игре двух лиц – </a:t>
            </a:r>
            <a:r>
              <a:rPr lang="en-US" i="1" dirty="0" smtClean="0"/>
              <a:t>P</a:t>
            </a:r>
            <a:r>
              <a:rPr lang="ru-RU" baseline="-25000" dirty="0" smtClean="0"/>
              <a:t>1</a:t>
            </a:r>
            <a:r>
              <a:rPr lang="ru-RU" dirty="0" smtClean="0"/>
              <a:t> и </a:t>
            </a:r>
            <a:r>
              <a:rPr lang="en-US" i="1" dirty="0" smtClean="0"/>
              <a:t>P</a:t>
            </a:r>
            <a:r>
              <a:rPr lang="ru-RU" baseline="-25000" dirty="0" smtClean="0"/>
              <a:t>2</a:t>
            </a:r>
            <a:r>
              <a:rPr lang="ru-RU" dirty="0" smtClean="0"/>
              <a:t>. </a:t>
            </a:r>
          </a:p>
          <a:p>
            <a:pPr>
              <a:defRPr/>
            </a:pPr>
            <a:r>
              <a:rPr lang="ru-RU" dirty="0" smtClean="0"/>
              <a:t>Вторая сторона выплачивает некоторую сумму </a:t>
            </a:r>
            <a:r>
              <a:rPr lang="en-US" i="1" dirty="0" smtClean="0"/>
              <a:t>C</a:t>
            </a:r>
            <a:r>
              <a:rPr lang="ru-RU" dirty="0" smtClean="0"/>
              <a:t> и в некоторый момент времени </a:t>
            </a:r>
            <a:r>
              <a:rPr lang="en-US" i="1" dirty="0" smtClean="0"/>
              <a:t>T</a:t>
            </a:r>
            <a:r>
              <a:rPr lang="ru-RU" dirty="0" smtClean="0"/>
              <a:t> (</a:t>
            </a:r>
            <a:r>
              <a:rPr lang="ru-RU" i="1" dirty="0" smtClean="0"/>
              <a:t>срок выплаты</a:t>
            </a:r>
            <a:r>
              <a:rPr lang="ru-RU" dirty="0" smtClean="0"/>
              <a:t>, </a:t>
            </a:r>
            <a:r>
              <a:rPr lang="en-US" dirty="0" smtClean="0"/>
              <a:t>maturity</a:t>
            </a:r>
            <a:r>
              <a:rPr lang="ru-RU" dirty="0" smtClean="0"/>
              <a:t>, зафиксирован в контракте) принимает решение: покупать акции по цене </a:t>
            </a:r>
            <a:r>
              <a:rPr lang="en-US" i="1" dirty="0" smtClean="0"/>
              <a:t>K</a:t>
            </a:r>
            <a:r>
              <a:rPr lang="ru-RU" dirty="0" smtClean="0"/>
              <a:t> у первой стороны или нет. Решение принимается в зависимости от соотношения цены </a:t>
            </a:r>
            <a:r>
              <a:rPr lang="en-US" i="1" dirty="0" smtClean="0"/>
              <a:t>S</a:t>
            </a:r>
            <a:r>
              <a:rPr lang="en-US" i="1" baseline="-25000" dirty="0" smtClean="0"/>
              <a:t>T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i="1" dirty="0" smtClean="0"/>
              <a:t>K</a:t>
            </a:r>
            <a:r>
              <a:rPr lang="ru-RU" dirty="0" smtClean="0"/>
              <a:t>. </a:t>
            </a:r>
          </a:p>
          <a:p>
            <a:pPr lvl="1">
              <a:defRPr/>
            </a:pPr>
            <a:r>
              <a:rPr lang="ru-RU" dirty="0" smtClean="0">
                <a:ea typeface="+mn-ea"/>
              </a:rPr>
              <a:t>Если </a:t>
            </a:r>
            <a:r>
              <a:rPr lang="en-US" i="1" dirty="0" smtClean="0">
                <a:ea typeface="+mn-ea"/>
              </a:rPr>
              <a:t>S</a:t>
            </a:r>
            <a:r>
              <a:rPr lang="en-US" i="1" baseline="-25000" dirty="0" smtClean="0">
                <a:ea typeface="+mn-ea"/>
              </a:rPr>
              <a:t>T</a:t>
            </a:r>
            <a:r>
              <a:rPr lang="en-US" dirty="0" smtClean="0">
                <a:ea typeface="+mn-ea"/>
              </a:rPr>
              <a:t> </a:t>
            </a:r>
            <a:r>
              <a:rPr lang="ru-RU" dirty="0" smtClean="0">
                <a:ea typeface="+mn-ea"/>
              </a:rPr>
              <a:t>&lt; </a:t>
            </a:r>
            <a:r>
              <a:rPr lang="en-US" i="1" dirty="0" smtClean="0">
                <a:ea typeface="+mn-ea"/>
              </a:rPr>
              <a:t>K</a:t>
            </a:r>
            <a:r>
              <a:rPr lang="ru-RU" dirty="0" smtClean="0">
                <a:ea typeface="+mn-ea"/>
              </a:rPr>
              <a:t>, покупать акции не выгодно, первая сторона получила прибыль </a:t>
            </a:r>
            <a:r>
              <a:rPr lang="en-US" i="1" dirty="0" smtClean="0">
                <a:ea typeface="+mn-ea"/>
              </a:rPr>
              <a:t>C</a:t>
            </a:r>
            <a:r>
              <a:rPr lang="ru-RU" dirty="0" smtClean="0">
                <a:ea typeface="+mn-ea"/>
              </a:rPr>
              <a:t>, а вторая – убыток </a:t>
            </a:r>
            <a:r>
              <a:rPr lang="en-US" i="1" dirty="0" smtClean="0">
                <a:ea typeface="+mn-ea"/>
              </a:rPr>
              <a:t>C</a:t>
            </a:r>
            <a:r>
              <a:rPr lang="ru-RU" dirty="0" smtClean="0">
                <a:ea typeface="+mn-ea"/>
              </a:rPr>
              <a:t>. </a:t>
            </a:r>
          </a:p>
          <a:p>
            <a:pPr lvl="1">
              <a:defRPr/>
            </a:pPr>
            <a:r>
              <a:rPr lang="ru-RU" dirty="0" smtClean="0">
                <a:ea typeface="+mn-ea"/>
              </a:rPr>
              <a:t>Если </a:t>
            </a:r>
            <a:r>
              <a:rPr lang="en-US" i="1" dirty="0" smtClean="0">
                <a:ea typeface="+mn-ea"/>
              </a:rPr>
              <a:t>S</a:t>
            </a:r>
            <a:r>
              <a:rPr lang="en-US" i="1" baseline="-25000" dirty="0" smtClean="0">
                <a:ea typeface="+mn-ea"/>
              </a:rPr>
              <a:t>T</a:t>
            </a:r>
            <a:r>
              <a:rPr lang="en-US" dirty="0" smtClean="0">
                <a:ea typeface="+mn-ea"/>
              </a:rPr>
              <a:t> </a:t>
            </a:r>
            <a:r>
              <a:rPr lang="ru-RU" dirty="0" smtClean="0">
                <a:ea typeface="+mn-ea"/>
              </a:rPr>
              <a:t>&gt; </a:t>
            </a:r>
            <a:r>
              <a:rPr lang="en-US" i="1" dirty="0" smtClean="0">
                <a:ea typeface="+mn-ea"/>
              </a:rPr>
              <a:t>K</a:t>
            </a:r>
            <a:r>
              <a:rPr lang="ru-RU" dirty="0" smtClean="0">
                <a:ea typeface="+mn-ea"/>
              </a:rPr>
              <a:t>, вторая сторона покупает у первой акции по цене </a:t>
            </a:r>
            <a:r>
              <a:rPr lang="en-US" i="1" dirty="0" smtClean="0">
                <a:ea typeface="+mn-ea"/>
              </a:rPr>
              <a:t>K</a:t>
            </a:r>
            <a:r>
              <a:rPr lang="ru-RU" dirty="0" smtClean="0">
                <a:ea typeface="+mn-ea"/>
              </a:rPr>
              <a:t>, в ряде случаев получая прибыль (в зависимости от соотношения между </a:t>
            </a:r>
            <a:r>
              <a:rPr lang="en-US" dirty="0" smtClean="0">
                <a:ea typeface="+mn-ea"/>
              </a:rPr>
              <a:t>C </a:t>
            </a:r>
            <a:r>
              <a:rPr lang="ru-RU" dirty="0" smtClean="0">
                <a:ea typeface="+mn-ea"/>
              </a:rPr>
              <a:t>и </a:t>
            </a:r>
            <a:r>
              <a:rPr lang="en-US" i="1" dirty="0" smtClean="0">
                <a:ea typeface="+mn-ea"/>
              </a:rPr>
              <a:t>S</a:t>
            </a:r>
            <a:r>
              <a:rPr lang="en-US" i="1" baseline="-25000" dirty="0" smtClean="0">
                <a:ea typeface="+mn-ea"/>
              </a:rPr>
              <a:t>T </a:t>
            </a:r>
            <a:r>
              <a:rPr lang="ru-RU" i="1" dirty="0" smtClean="0">
                <a:ea typeface="+mn-ea"/>
              </a:rPr>
              <a:t>– </a:t>
            </a:r>
            <a:r>
              <a:rPr lang="en-US" i="1" dirty="0" smtClean="0">
                <a:ea typeface="+mn-ea"/>
              </a:rPr>
              <a:t>K</a:t>
            </a:r>
            <a:r>
              <a:rPr lang="ru-RU" i="1" dirty="0" smtClean="0">
                <a:ea typeface="+mn-ea"/>
              </a:rPr>
              <a:t>)</a:t>
            </a:r>
            <a:r>
              <a:rPr lang="ru-RU" dirty="0" smtClean="0">
                <a:ea typeface="+mn-ea"/>
              </a:rPr>
              <a:t>.</a:t>
            </a:r>
          </a:p>
          <a:p>
            <a:pPr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Опцион Европейского типа на акцию</a:t>
            </a:r>
          </a:p>
        </p:txBody>
      </p:sp>
      <p:sp>
        <p:nvSpPr>
          <p:cNvPr id="5124" name="Содержимое 2"/>
          <p:cNvSpPr>
            <a:spLocks noGrp="1"/>
          </p:cNvSpPr>
          <p:nvPr>
            <p:ph idx="1"/>
          </p:nvPr>
        </p:nvSpPr>
        <p:spPr>
          <a:xfrm>
            <a:off x="273050" y="1196975"/>
            <a:ext cx="9437688" cy="4968875"/>
          </a:xfrm>
        </p:spPr>
        <p:txBody>
          <a:bodyPr/>
          <a:lstStyle/>
          <a:p>
            <a:r>
              <a:rPr lang="ru-RU" i="1" smtClean="0"/>
              <a:t>Справедливая цена</a:t>
            </a:r>
            <a:r>
              <a:rPr lang="ru-RU" smtClean="0"/>
              <a:t> такого опционного контракта – цена, при которой наблюдается баланс выигрыша/проигрыша каждой из сторон. </a:t>
            </a:r>
          </a:p>
          <a:p>
            <a:r>
              <a:rPr lang="ru-RU" smtClean="0"/>
              <a:t>Логично определить такую цену как средний выигрыш стороны </a:t>
            </a:r>
            <a:r>
              <a:rPr lang="en-US" i="1" smtClean="0"/>
              <a:t>P</a:t>
            </a:r>
            <a:r>
              <a:rPr lang="en-US" baseline="-25000" smtClean="0"/>
              <a:t>2</a:t>
            </a:r>
            <a:r>
              <a:rPr lang="en-US" smtClean="0"/>
              <a:t>:</a:t>
            </a:r>
            <a:endParaRPr lang="ru-RU" smtClean="0"/>
          </a:p>
          <a:p>
            <a:r>
              <a:rPr lang="ru-RU" smtClean="0"/>
              <a:t>                                                                                         (4)</a:t>
            </a:r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2" name="Object 1"/>
          <p:cNvGraphicFramePr>
            <a:graphicFrameLocks noChangeAspect="1"/>
          </p:cNvGraphicFramePr>
          <p:nvPr/>
        </p:nvGraphicFramePr>
        <p:xfrm>
          <a:off x="2865438" y="3141663"/>
          <a:ext cx="3533775" cy="647700"/>
        </p:xfrm>
        <a:graphic>
          <a:graphicData uri="http://schemas.openxmlformats.org/presentationml/2006/ole">
            <p:oleObj spid="_x0000_s5132" name="Equation" r:id="rId3" imgW="1333500" imgH="241300" progId="Equation.3">
              <p:embed/>
            </p:oleObj>
          </a:graphicData>
        </a:graphic>
      </p:graphicFrame>
      <p:sp>
        <p:nvSpPr>
          <p:cNvPr id="9" name="Левая фигурная скобка 8"/>
          <p:cNvSpPr/>
          <p:nvPr/>
        </p:nvSpPr>
        <p:spPr bwMode="auto">
          <a:xfrm rot="16200000">
            <a:off x="5313363" y="3213100"/>
            <a:ext cx="215900" cy="1368425"/>
          </a:xfrm>
          <a:prstGeom prst="leftBrac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wrap="none"/>
          <a:lstStyle/>
          <a:p>
            <a:pPr>
              <a:defRPr/>
            </a:pPr>
            <a:endParaRPr lang="ru-RU">
              <a:latin typeface="Bernard MT Condensed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48175" y="4005263"/>
            <a:ext cx="2952750" cy="120015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ru-RU" dirty="0">
                <a:latin typeface="+mn-lt"/>
              </a:rPr>
              <a:t>Разность между ценой акции в момент исполнения </a:t>
            </a:r>
            <a:r>
              <a:rPr lang="en-US" dirty="0">
                <a:latin typeface="+mn-lt"/>
              </a:rPr>
              <a:t>T</a:t>
            </a:r>
            <a:r>
              <a:rPr lang="ru-RU" dirty="0">
                <a:latin typeface="+mn-lt"/>
              </a:rPr>
              <a:t> и </a:t>
            </a:r>
            <a:r>
              <a:rPr lang="ru-RU" dirty="0" err="1">
                <a:latin typeface="+mn-lt"/>
              </a:rPr>
              <a:t>страйком</a:t>
            </a:r>
            <a:r>
              <a:rPr lang="ru-RU" dirty="0">
                <a:latin typeface="+mn-lt"/>
              </a:rPr>
              <a:t>, если она положительна</a:t>
            </a:r>
          </a:p>
        </p:txBody>
      </p:sp>
      <p:cxnSp>
        <p:nvCxnSpPr>
          <p:cNvPr id="13" name="Прямая со стрелкой 12"/>
          <p:cNvCxnSpPr>
            <a:stCxn id="19" idx="0"/>
          </p:cNvCxnSpPr>
          <p:nvPr/>
        </p:nvCxnSpPr>
        <p:spPr bwMode="auto">
          <a:xfrm rot="5400000" flipH="1" flipV="1">
            <a:off x="2900363" y="4184650"/>
            <a:ext cx="1944688" cy="865187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17" idx="0"/>
          </p:cNvCxnSpPr>
          <p:nvPr/>
        </p:nvCxnSpPr>
        <p:spPr bwMode="auto">
          <a:xfrm rot="5400000" flipH="1" flipV="1">
            <a:off x="2180431" y="3032920"/>
            <a:ext cx="936625" cy="2303462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15925" y="4652963"/>
            <a:ext cx="2160588" cy="64611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ru-RU" dirty="0">
                <a:latin typeface="+mn-lt"/>
              </a:rPr>
              <a:t>Математическое ожидание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81113" y="5589588"/>
            <a:ext cx="4319587" cy="64611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ru-RU" dirty="0">
                <a:latin typeface="+mn-lt"/>
              </a:rPr>
              <a:t>Дисконтирование (1р. в момент </a:t>
            </a:r>
            <a:r>
              <a:rPr lang="en-US" dirty="0">
                <a:latin typeface="+mn-lt"/>
              </a:rPr>
              <a:t>t = T</a:t>
            </a:r>
            <a:r>
              <a:rPr lang="ru-RU" dirty="0">
                <a:latin typeface="+mn-lt"/>
              </a:rPr>
              <a:t> приводится к 1р. при </a:t>
            </a:r>
            <a:r>
              <a:rPr lang="en-US" dirty="0">
                <a:latin typeface="+mn-lt"/>
              </a:rPr>
              <a:t>t = 0</a:t>
            </a:r>
            <a:r>
              <a:rPr lang="ru-RU" dirty="0">
                <a:latin typeface="+mn-lt"/>
              </a:rPr>
              <a:t>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Вычисление справедливой цены опциона</a:t>
            </a:r>
          </a:p>
        </p:txBody>
      </p:sp>
      <p:sp>
        <p:nvSpPr>
          <p:cNvPr id="6148" name="Содержимое 2"/>
          <p:cNvSpPr>
            <a:spLocks noGrp="1"/>
          </p:cNvSpPr>
          <p:nvPr>
            <p:ph idx="1"/>
          </p:nvPr>
        </p:nvSpPr>
        <p:spPr>
          <a:xfrm>
            <a:off x="273050" y="1196975"/>
            <a:ext cx="9437688" cy="4968875"/>
          </a:xfrm>
        </p:spPr>
        <p:txBody>
          <a:bodyPr/>
          <a:lstStyle/>
          <a:p>
            <a:r>
              <a:rPr lang="ru-RU" sz="2000" smtClean="0"/>
              <a:t>Для Европейского колл-опциона</a:t>
            </a:r>
            <a:r>
              <a:rPr lang="en-US" sz="2000" smtClean="0"/>
              <a:t> </a:t>
            </a:r>
            <a:r>
              <a:rPr lang="ru-RU" sz="2000" smtClean="0"/>
              <a:t>при сделанных ранее предположениях известно аналитическое решение.</a:t>
            </a:r>
          </a:p>
          <a:p>
            <a:r>
              <a:rPr lang="ru-RU" sz="2000" smtClean="0"/>
              <a:t>Аналитическое решение описывается </a:t>
            </a:r>
            <a:r>
              <a:rPr lang="ru-RU" sz="2000" b="1" smtClean="0"/>
              <a:t>формулой Блэка – Шоулса </a:t>
            </a:r>
            <a:r>
              <a:rPr lang="ru-RU" sz="2000" smtClean="0"/>
              <a:t>для вычисления цены опциона в момент времени </a:t>
            </a:r>
            <a:r>
              <a:rPr lang="en-US" sz="2000" i="1" smtClean="0"/>
              <a:t>t</a:t>
            </a:r>
            <a:r>
              <a:rPr lang="en-US" sz="2000" smtClean="0"/>
              <a:t> </a:t>
            </a:r>
            <a:r>
              <a:rPr lang="ru-RU" sz="2000" smtClean="0"/>
              <a:t>=</a:t>
            </a:r>
            <a:r>
              <a:rPr lang="en-US" sz="2000" smtClean="0"/>
              <a:t> </a:t>
            </a:r>
            <a:r>
              <a:rPr lang="ru-RU" sz="2000" smtClean="0"/>
              <a:t>0 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ru-RU" sz="2000" smtClean="0"/>
              <a:t>(</a:t>
            </a:r>
            <a:r>
              <a:rPr lang="en-US" sz="2000" i="1" smtClean="0"/>
              <a:t>F</a:t>
            </a:r>
            <a:r>
              <a:rPr lang="ru-RU" sz="2000" i="1" smtClean="0"/>
              <a:t> – функция стандартного нормального распределения</a:t>
            </a:r>
            <a:r>
              <a:rPr lang="ru-RU" sz="2000" smtClean="0"/>
              <a:t>)</a:t>
            </a:r>
            <a:r>
              <a:rPr lang="en-US" sz="2000" smtClean="0"/>
              <a:t>:</a:t>
            </a:r>
            <a:endParaRPr lang="ru-RU" sz="2000" smtClean="0"/>
          </a:p>
        </p:txBody>
      </p:sp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46" name="Object 1"/>
          <p:cNvGraphicFramePr>
            <a:graphicFrameLocks noChangeAspect="1"/>
          </p:cNvGraphicFramePr>
          <p:nvPr/>
        </p:nvGraphicFramePr>
        <p:xfrm>
          <a:off x="3284538" y="2811463"/>
          <a:ext cx="3581400" cy="3503612"/>
        </p:xfrm>
        <a:graphic>
          <a:graphicData uri="http://schemas.openxmlformats.org/presentationml/2006/ole">
            <p:oleObj spid="_x0000_s6151" name="Формула" r:id="rId3" imgW="1638300" imgH="1600200" progId="Equation.3">
              <p:embed/>
            </p:oleObj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7832725" y="4365625"/>
            <a:ext cx="56197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kern="0" dirty="0">
                <a:solidFill>
                  <a:srgbClr val="000000"/>
                </a:solidFill>
                <a:latin typeface="Arial"/>
                <a:cs typeface="Arial"/>
              </a:rPr>
              <a:t>(5)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273050" y="1196975"/>
            <a:ext cx="9437688" cy="49688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smtClean="0"/>
          </a:p>
          <a:p>
            <a:pPr>
              <a:buFont typeface="Wingdings" pitchFamily="2" charset="2"/>
              <a:buNone/>
            </a:pPr>
            <a:endParaRPr lang="ru-RU" smtClean="0"/>
          </a:p>
          <a:p>
            <a:pPr>
              <a:buFont typeface="Wingdings" pitchFamily="2" charset="2"/>
              <a:buNone/>
            </a:pPr>
            <a:endParaRPr lang="ru-RU" smtClean="0"/>
          </a:p>
          <a:p>
            <a:pPr>
              <a:buFont typeface="Wingdings" pitchFamily="2" charset="2"/>
              <a:buNone/>
            </a:pPr>
            <a:endParaRPr lang="ru-RU" smtClean="0"/>
          </a:p>
          <a:p>
            <a:pPr algn="ctr">
              <a:buFont typeface="Wingdings" pitchFamily="2" charset="2"/>
              <a:buNone/>
            </a:pPr>
            <a:r>
              <a:rPr lang="en-US" sz="4000" b="1" smtClean="0">
                <a:solidFill>
                  <a:srgbClr val="0969CD"/>
                </a:solidFill>
              </a:rPr>
              <a:t>3. </a:t>
            </a:r>
            <a:r>
              <a:rPr lang="ru-RU" sz="4000" b="1" smtClean="0">
                <a:solidFill>
                  <a:srgbClr val="0969CD"/>
                </a:solidFill>
              </a:rPr>
              <a:t>Оценивание набора опционов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Набор опционов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273050" y="1196975"/>
            <a:ext cx="9437688" cy="4968875"/>
          </a:xfrm>
        </p:spPr>
        <p:txBody>
          <a:bodyPr/>
          <a:lstStyle/>
          <a:p>
            <a:r>
              <a:rPr lang="ru-RU" smtClean="0"/>
              <a:t>Для вычисления цены одного такого опциона не нужна высокопроизводительная вычислительная техника. </a:t>
            </a:r>
          </a:p>
          <a:p>
            <a:r>
              <a:rPr lang="ru-RU" smtClean="0"/>
              <a:t>На практике организации, работающие на финансовых рынках, вычисляют цены гигантского количества разных опционов, которые можно выпустить в конкретных рыночных условиях. </a:t>
            </a:r>
          </a:p>
          <a:p>
            <a:r>
              <a:rPr lang="ru-RU" smtClean="0"/>
              <a:t>Учитывая, что время финансовых расчетов существенно влияет на скорость принятия решений, каждая секунда на счету. </a:t>
            </a:r>
          </a:p>
          <a:p>
            <a:r>
              <a:rPr lang="ru-RU" smtClean="0"/>
              <a:t>Сокращение времени оценивания набора опционов является достаточно важной задачей.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Схема информационных зависимостей</a:t>
            </a:r>
          </a:p>
        </p:txBody>
      </p:sp>
      <p:pic>
        <p:nvPicPr>
          <p:cNvPr id="7172" name="Picture 4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84575" y="1090613"/>
            <a:ext cx="6200775" cy="469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170" name="Object 1"/>
          <p:cNvGraphicFramePr>
            <a:graphicFrameLocks noChangeAspect="1"/>
          </p:cNvGraphicFramePr>
          <p:nvPr/>
        </p:nvGraphicFramePr>
        <p:xfrm>
          <a:off x="128588" y="1611313"/>
          <a:ext cx="3581400" cy="3503612"/>
        </p:xfrm>
        <a:graphic>
          <a:graphicData uri="http://schemas.openxmlformats.org/presentationml/2006/ole">
            <p:oleObj spid="_x0000_s7173" name="Формула" r:id="rId4" imgW="1638300" imgH="1600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273050" y="1196975"/>
            <a:ext cx="9437688" cy="49688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smtClean="0"/>
          </a:p>
          <a:p>
            <a:pPr>
              <a:buFont typeface="Wingdings" pitchFamily="2" charset="2"/>
              <a:buNone/>
            </a:pPr>
            <a:endParaRPr lang="ru-RU" smtClean="0"/>
          </a:p>
          <a:p>
            <a:pPr>
              <a:buFont typeface="Wingdings" pitchFamily="2" charset="2"/>
              <a:buNone/>
            </a:pPr>
            <a:endParaRPr lang="ru-RU" smtClean="0"/>
          </a:p>
          <a:p>
            <a:pPr>
              <a:buFont typeface="Wingdings" pitchFamily="2" charset="2"/>
              <a:buNone/>
            </a:pPr>
            <a:endParaRPr lang="ru-RU" smtClean="0"/>
          </a:p>
          <a:p>
            <a:pPr algn="ctr">
              <a:buFont typeface="Wingdings" pitchFamily="2" charset="2"/>
              <a:buNone/>
            </a:pPr>
            <a:r>
              <a:rPr lang="ru-RU" sz="4000" b="1" smtClean="0">
                <a:solidFill>
                  <a:srgbClr val="0969CD"/>
                </a:solidFill>
              </a:rPr>
              <a:t>4</a:t>
            </a:r>
            <a:r>
              <a:rPr lang="en-US" sz="4000" b="1" smtClean="0">
                <a:solidFill>
                  <a:srgbClr val="0969CD"/>
                </a:solidFill>
              </a:rPr>
              <a:t>. </a:t>
            </a:r>
            <a:r>
              <a:rPr lang="ru-RU" sz="4000" b="1" smtClean="0">
                <a:solidFill>
                  <a:srgbClr val="0969CD"/>
                </a:solidFill>
              </a:rPr>
              <a:t>Программная реализация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273050" y="1196975"/>
            <a:ext cx="9437688" cy="4968875"/>
          </a:xfrm>
        </p:spPr>
        <p:txBody>
          <a:bodyPr/>
          <a:lstStyle/>
          <a:p>
            <a:pPr marL="3944938" indent="0">
              <a:buFont typeface="Wingdings" pitchFamily="2" charset="2"/>
              <a:buNone/>
            </a:pPr>
            <a:endParaRPr lang="ru-RU" i="1" smtClean="0"/>
          </a:p>
          <a:p>
            <a:pPr marL="3944938" indent="0">
              <a:buFont typeface="Wingdings" pitchFamily="2" charset="2"/>
              <a:buNone/>
            </a:pPr>
            <a:r>
              <a:rPr lang="ru-RU" i="1" smtClean="0"/>
              <a:t>Вы думаете, все так просто? </a:t>
            </a:r>
          </a:p>
          <a:p>
            <a:pPr marL="3944938" indent="0">
              <a:buFont typeface="Wingdings" pitchFamily="2" charset="2"/>
              <a:buNone/>
            </a:pPr>
            <a:r>
              <a:rPr lang="ru-RU" i="1" smtClean="0"/>
              <a:t>Да, все просто. </a:t>
            </a:r>
          </a:p>
          <a:p>
            <a:pPr marL="3944938" indent="0">
              <a:buFont typeface="Wingdings" pitchFamily="2" charset="2"/>
              <a:buNone/>
            </a:pPr>
            <a:r>
              <a:rPr lang="ru-RU" i="1" smtClean="0"/>
              <a:t>Но совсем не так…</a:t>
            </a:r>
            <a:r>
              <a:rPr lang="en-US" i="1" smtClean="0"/>
              <a:t>*</a:t>
            </a:r>
            <a:r>
              <a:rPr lang="ru-RU" i="1" smtClean="0"/>
              <a:t/>
            </a:r>
            <a:br>
              <a:rPr lang="ru-RU" i="1" smtClean="0"/>
            </a:br>
            <a:endParaRPr lang="ru-RU" i="1" smtClean="0"/>
          </a:p>
          <a:p>
            <a:pPr marL="3944938" indent="0">
              <a:buFont typeface="Wingdings" pitchFamily="2" charset="2"/>
              <a:buNone/>
            </a:pPr>
            <a:endParaRPr lang="ru-RU" i="1" smtClean="0"/>
          </a:p>
          <a:p>
            <a:pPr marL="3944938" indent="0">
              <a:buFont typeface="Wingdings" pitchFamily="2" charset="2"/>
              <a:buNone/>
            </a:pPr>
            <a:r>
              <a:rPr lang="ru-RU" i="1" smtClean="0"/>
              <a:t>Очень важно не перестать задавать вопросы. </a:t>
            </a:r>
          </a:p>
          <a:p>
            <a:pPr marL="3944938" indent="0">
              <a:buFont typeface="Wingdings" pitchFamily="2" charset="2"/>
              <a:buNone/>
            </a:pPr>
            <a:r>
              <a:rPr lang="ru-RU" i="1" smtClean="0"/>
              <a:t>Любопытство не случайно дано человеку.</a:t>
            </a:r>
            <a:r>
              <a:rPr lang="en-US" i="1" smtClean="0"/>
              <a:t>*</a:t>
            </a:r>
            <a:r>
              <a:rPr lang="ru-RU" i="1" smtClean="0"/>
              <a:t/>
            </a:r>
            <a:br>
              <a:rPr lang="ru-RU" i="1" smtClean="0"/>
            </a:br>
            <a:endParaRPr lang="ru-RU" b="1" i="1" smtClean="0"/>
          </a:p>
          <a:p>
            <a:pPr marL="3944938" indent="0" algn="r">
              <a:buFont typeface="Wingdings" pitchFamily="2" charset="2"/>
              <a:buNone/>
            </a:pPr>
            <a:r>
              <a:rPr lang="en-US" b="1" smtClean="0"/>
              <a:t>* </a:t>
            </a:r>
            <a:r>
              <a:rPr lang="ru-RU" b="1" smtClean="0"/>
              <a:t>Альберт Эйнштейн</a:t>
            </a:r>
          </a:p>
        </p:txBody>
      </p:sp>
      <p:pic>
        <p:nvPicPr>
          <p:cNvPr id="12292" name="Picture 7" descr="C:\Users\Iosif\AppData\Local\Microsoft\Windows\Temporary Internet Files\Content.IE5\ZZ9SUF33\MC90035196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9313" y="1412875"/>
            <a:ext cx="2447925" cy="181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12" descr="C:\Users\Iosif\AppData\Local\Microsoft\Windows\Temporary Internet Files\Content.IE5\ZZ9SUF33\MC90043441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3988" y="3716338"/>
            <a:ext cx="1625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Структуры данных</a:t>
            </a: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273050" y="1196975"/>
            <a:ext cx="9437688" cy="1079500"/>
          </a:xfrm>
        </p:spPr>
        <p:txBody>
          <a:bodyPr/>
          <a:lstStyle/>
          <a:p>
            <a:r>
              <a:rPr lang="ru-RU" smtClean="0"/>
              <a:t>Массив структур (</a:t>
            </a:r>
            <a:r>
              <a:rPr lang="en-US" smtClean="0"/>
              <a:t>AoS</a:t>
            </a:r>
            <a:r>
              <a:rPr lang="ru-RU" smtClean="0"/>
              <a:t> – </a:t>
            </a:r>
            <a:r>
              <a:rPr lang="en-US" smtClean="0"/>
              <a:t>Array of Structures)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ru-RU" smtClean="0"/>
              <a:t>Структура массивов (</a:t>
            </a:r>
            <a:r>
              <a:rPr lang="en-US" smtClean="0"/>
              <a:t>SOA – Structure of Arrays)</a:t>
            </a:r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631825" y="2060575"/>
            <a:ext cx="433388" cy="431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Bernard MT Condensed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1065213" y="2060575"/>
            <a:ext cx="431800" cy="431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Bernard MT Condensed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497013" y="2060575"/>
            <a:ext cx="431800" cy="431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Bernard MT Condensed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 bwMode="auto">
          <a:xfrm>
            <a:off x="2000250" y="2060575"/>
            <a:ext cx="431800" cy="431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Bernard MT Condensed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2432050" y="2060575"/>
            <a:ext cx="433388" cy="431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Bernard MT Condensed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 bwMode="auto">
          <a:xfrm>
            <a:off x="2865438" y="2060575"/>
            <a:ext cx="431800" cy="431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Bernard MT Condensed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 bwMode="auto">
          <a:xfrm>
            <a:off x="3368675" y="2060575"/>
            <a:ext cx="431800" cy="431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Bernard MT Condensed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3800475" y="2060575"/>
            <a:ext cx="431800" cy="431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Bernard MT Condensed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 bwMode="auto">
          <a:xfrm>
            <a:off x="4232275" y="2060575"/>
            <a:ext cx="433388" cy="431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Bernard MT Condensed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4737100" y="2060575"/>
            <a:ext cx="431800" cy="431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Bernard MT Condensed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 bwMode="auto">
          <a:xfrm>
            <a:off x="5168900" y="2060575"/>
            <a:ext cx="431800" cy="431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Bernard MT Condensed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 bwMode="auto">
          <a:xfrm>
            <a:off x="5600700" y="2060575"/>
            <a:ext cx="431800" cy="431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Bernard MT Condensed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 bwMode="auto">
          <a:xfrm>
            <a:off x="6105525" y="2060575"/>
            <a:ext cx="431800" cy="431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Bernard MT Condensed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 bwMode="auto">
          <a:xfrm>
            <a:off x="6537325" y="2060575"/>
            <a:ext cx="431800" cy="431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Bernard MT Condensed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 bwMode="auto">
          <a:xfrm>
            <a:off x="6969125" y="2060575"/>
            <a:ext cx="431800" cy="431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Bernard MT Condensed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 bwMode="auto">
          <a:xfrm>
            <a:off x="7473950" y="2060575"/>
            <a:ext cx="431800" cy="431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Bernard MT Condensed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 bwMode="auto">
          <a:xfrm>
            <a:off x="7905750" y="2060575"/>
            <a:ext cx="431800" cy="431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Bernard MT Condensed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 bwMode="auto">
          <a:xfrm>
            <a:off x="8337550" y="2060575"/>
            <a:ext cx="431800" cy="431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Bernard MT Condensed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 bwMode="auto">
          <a:xfrm>
            <a:off x="560388" y="3716338"/>
            <a:ext cx="431800" cy="43338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Bernard MT Condensed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 bwMode="auto">
          <a:xfrm>
            <a:off x="992188" y="3716338"/>
            <a:ext cx="431800" cy="43338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Bernard MT Condensed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 bwMode="auto">
          <a:xfrm>
            <a:off x="1423988" y="3716338"/>
            <a:ext cx="433387" cy="43338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Bernard MT Condensed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 bwMode="auto">
          <a:xfrm>
            <a:off x="1857375" y="3716338"/>
            <a:ext cx="431800" cy="43338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Bernard MT Condensed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 bwMode="auto">
          <a:xfrm>
            <a:off x="2289175" y="3716338"/>
            <a:ext cx="431800" cy="43338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Bernard MT Condensed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 bwMode="auto">
          <a:xfrm>
            <a:off x="2720975" y="3716338"/>
            <a:ext cx="431800" cy="43338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Bernard MT Condensed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 bwMode="auto">
          <a:xfrm>
            <a:off x="3152775" y="3716338"/>
            <a:ext cx="431800" cy="43338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Bernard MT Condensed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 bwMode="auto">
          <a:xfrm>
            <a:off x="3584575" y="3716338"/>
            <a:ext cx="431800" cy="43338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Bernard MT Condensed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 bwMode="auto">
          <a:xfrm>
            <a:off x="4016375" y="3716338"/>
            <a:ext cx="431800" cy="43338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Bernard MT Condensed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 bwMode="auto">
          <a:xfrm>
            <a:off x="4448175" y="3716338"/>
            <a:ext cx="433388" cy="43338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Bernard MT Condensed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 bwMode="auto">
          <a:xfrm>
            <a:off x="4881563" y="3716338"/>
            <a:ext cx="431800" cy="43338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Bernard MT Condensed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 bwMode="auto">
          <a:xfrm>
            <a:off x="5313363" y="3716338"/>
            <a:ext cx="431800" cy="43338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Bernard MT Condensed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 bwMode="auto">
          <a:xfrm>
            <a:off x="5745163" y="3716338"/>
            <a:ext cx="431800" cy="43338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Bernard MT Condensed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 bwMode="auto">
          <a:xfrm>
            <a:off x="6176963" y="3716338"/>
            <a:ext cx="431800" cy="43338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Bernard MT Condensed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 bwMode="auto">
          <a:xfrm>
            <a:off x="6608763" y="3716338"/>
            <a:ext cx="431800" cy="43338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Bernard MT Condensed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 bwMode="auto">
          <a:xfrm>
            <a:off x="7040563" y="3716338"/>
            <a:ext cx="433387" cy="43338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Bernard MT Condensed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 bwMode="auto">
          <a:xfrm>
            <a:off x="7473950" y="3716338"/>
            <a:ext cx="431800" cy="43338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Bernard MT Condensed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 bwMode="auto">
          <a:xfrm>
            <a:off x="7905750" y="3716338"/>
            <a:ext cx="431800" cy="43338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Bernard MT Condensed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423988" y="4868863"/>
            <a:ext cx="7200900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2400" b="1" u="sng" dirty="0">
                <a:latin typeface="+mn-lt"/>
              </a:rPr>
              <a:t>Задание</a:t>
            </a:r>
            <a:r>
              <a:rPr lang="en-US" sz="2400" dirty="0">
                <a:latin typeface="+mn-lt"/>
              </a:rPr>
              <a:t>:</a:t>
            </a:r>
            <a:r>
              <a:rPr lang="ru-RU" sz="2400" dirty="0">
                <a:latin typeface="+mn-lt"/>
              </a:rPr>
              <a:t> выяснить, что лучше. </a:t>
            </a:r>
          </a:p>
          <a:p>
            <a:pPr algn="l">
              <a:defRPr/>
            </a:pPr>
            <a:r>
              <a:rPr lang="ru-RU" sz="2400" dirty="0">
                <a:latin typeface="+mn-lt"/>
              </a:rPr>
              <a:t>Далее в работе используется второй подход.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273050" y="207963"/>
            <a:ext cx="9432925" cy="561975"/>
          </a:xfrm>
        </p:spPr>
        <p:txBody>
          <a:bodyPr/>
          <a:lstStyle/>
          <a:p>
            <a:r>
              <a:rPr lang="ru-RU" smtClean="0"/>
              <a:t>Точка отсчета. Расчет по аналитической формуле…</a:t>
            </a:r>
          </a:p>
        </p:txBody>
      </p:sp>
      <p:sp>
        <p:nvSpPr>
          <p:cNvPr id="24579" name="Rectangle 1"/>
          <p:cNvSpPr>
            <a:spLocks noChangeArrowheads="1"/>
          </p:cNvSpPr>
          <p:nvPr/>
        </p:nvSpPr>
        <p:spPr bwMode="auto">
          <a:xfrm>
            <a:off x="0" y="992188"/>
            <a:ext cx="9906000" cy="5938837"/>
          </a:xfrm>
          <a:prstGeom prst="rect">
            <a:avLst/>
          </a:pr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eaLnBrk="0" hangingPunct="0"/>
            <a:r>
              <a:rPr lang="ru-RU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ru-RU" sz="2000" b="1">
                <a:latin typeface="Courier New" pitchFamily="49" charset="0"/>
                <a:cs typeface="Times New Roman" pitchFamily="18" charset="0"/>
              </a:rPr>
              <a:t> numThreads = 1;</a:t>
            </a:r>
            <a:endParaRPr lang="ru-RU" sz="2000" b="1"/>
          </a:p>
          <a:p>
            <a:pPr algn="just" eaLnBrk="0" hangingPunct="0"/>
            <a:r>
              <a:rPr lang="ru-RU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ru-RU" sz="2000" b="1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N</a:t>
            </a:r>
            <a:r>
              <a:rPr lang="ru-RU" sz="2000" b="1">
                <a:latin typeface="Courier New" pitchFamily="49" charset="0"/>
                <a:cs typeface="Times New Roman" pitchFamily="18" charset="0"/>
              </a:rPr>
              <a:t> = 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60000000</a:t>
            </a:r>
            <a:r>
              <a:rPr lang="ru-RU" sz="2000" b="1">
                <a:latin typeface="Courier New" pitchFamily="49" charset="0"/>
                <a:cs typeface="Times New Roman" pitchFamily="18" charset="0"/>
              </a:rPr>
              <a:t>;</a:t>
            </a:r>
            <a:endParaRPr lang="ru-RU" sz="2000" b="1"/>
          </a:p>
          <a:p>
            <a:pPr algn="just" eaLnBrk="0" hangingPunct="0"/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main(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argc,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char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*argv[])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{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version;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if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(argc &lt; 2) {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printf(</a:t>
            </a:r>
            <a:r>
              <a:rPr lang="en-US" sz="2000" b="1">
                <a:solidFill>
                  <a:srgbClr val="A31515"/>
                </a:solidFill>
                <a:latin typeface="Courier New" pitchFamily="49" charset="0"/>
                <a:cs typeface="Times New Roman" pitchFamily="18" charset="0"/>
              </a:rPr>
              <a:t>"Usage: &lt;executable&gt; size version [#of_threads]\n"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);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return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1;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}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N = atoi(argv[1]);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version = atoi(argv[2]);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if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(argc &gt; 3) numThreads = atoi(argv[3]);</a:t>
            </a:r>
            <a:endParaRPr lang="ru-RU" sz="2000" b="1"/>
          </a:p>
          <a:p>
            <a:pPr algn="just" eaLnBrk="0" hangingPunct="0"/>
            <a:endParaRPr lang="en-US" sz="2000" b="1">
              <a:latin typeface="Courier New" pitchFamily="49" charset="0"/>
              <a:cs typeface="Times New Roman" pitchFamily="18" charset="0"/>
            </a:endParaRPr>
          </a:p>
          <a:p>
            <a:pPr algn="just" eaLnBrk="0" hangingPunct="0"/>
            <a:r>
              <a:rPr lang="ru-RU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ru-RU" sz="2000" b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// Здесь будут вызовы функций для разных способов расчета</a:t>
            </a:r>
            <a:endParaRPr lang="en-US" sz="2000" b="1">
              <a:solidFill>
                <a:srgbClr val="008000"/>
              </a:solidFill>
              <a:latin typeface="Courier New" pitchFamily="49" charset="0"/>
              <a:cs typeface="Times New Roman" pitchFamily="18" charset="0"/>
            </a:endParaRPr>
          </a:p>
          <a:p>
            <a:pPr algn="just" eaLnBrk="0" hangingPunct="0"/>
            <a:endParaRPr lang="ru-RU" sz="2000" b="1">
              <a:solidFill>
                <a:srgbClr val="008000"/>
              </a:solidFill>
              <a:latin typeface="Courier New" pitchFamily="49" charset="0"/>
              <a:cs typeface="Times New Roman" pitchFamily="18" charset="0"/>
            </a:endParaRPr>
          </a:p>
          <a:p>
            <a:pPr algn="just" eaLnBrk="0" hangingPunct="0"/>
            <a:r>
              <a:rPr lang="en-US" sz="2000" b="1">
                <a:latin typeface="Courier New" pitchFamily="49" charset="0"/>
                <a:cs typeface="Courier New" pitchFamily="49" charset="0"/>
              </a:rPr>
              <a:t>  float res = GetOptionPrice();</a:t>
            </a:r>
          </a:p>
          <a:p>
            <a:pPr algn="just" eaLnBrk="0" hangingPunct="0"/>
            <a:r>
              <a:rPr lang="en-US" sz="2000" b="1">
                <a:latin typeface="Courier New" pitchFamily="49" charset="0"/>
                <a:cs typeface="Courier New" pitchFamily="49" charset="0"/>
              </a:rPr>
              <a:t>  printf("%.8f;\n", res);</a:t>
            </a:r>
            <a:endParaRPr lang="ru-RU" sz="2000" b="1">
              <a:latin typeface="Courier New" pitchFamily="49" charset="0"/>
              <a:cs typeface="Courier New" pitchFamily="49" charset="0"/>
            </a:endParaRPr>
          </a:p>
          <a:p>
            <a:pPr algn="just" eaLnBrk="0" hangingPunct="0"/>
            <a:r>
              <a:rPr lang="ru-RU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return</a:t>
            </a:r>
            <a:r>
              <a:rPr lang="ru-RU" sz="2000" b="1">
                <a:latin typeface="Courier New" pitchFamily="49" charset="0"/>
                <a:cs typeface="Times New Roman" pitchFamily="18" charset="0"/>
              </a:rPr>
              <a:t> 0;</a:t>
            </a:r>
            <a:endParaRPr lang="ru-RU" sz="2000" b="1"/>
          </a:p>
          <a:p>
            <a:pPr algn="just" eaLnBrk="0" hangingPunct="0"/>
            <a:r>
              <a:rPr lang="ru-RU" sz="2000" b="1">
                <a:latin typeface="Courier New" pitchFamily="49" charset="0"/>
                <a:cs typeface="Times New Roman" pitchFamily="18" charset="0"/>
              </a:rPr>
              <a:t>}</a:t>
            </a:r>
            <a:endParaRPr lang="ru-RU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Точка отсчета. Расчет по аналитической формуле</a:t>
            </a:r>
          </a:p>
        </p:txBody>
      </p:sp>
      <p:sp>
        <p:nvSpPr>
          <p:cNvPr id="25603" name="Rectangle 1"/>
          <p:cNvSpPr>
            <a:spLocks noChangeArrowheads="1"/>
          </p:cNvSpPr>
          <p:nvPr/>
        </p:nvSpPr>
        <p:spPr bwMode="auto">
          <a:xfrm>
            <a:off x="0" y="1009650"/>
            <a:ext cx="9906000" cy="5324475"/>
          </a:xfrm>
          <a:prstGeom prst="rect">
            <a:avLst/>
          </a:pr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eaLnBrk="0" hangingPunct="0"/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const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sig</a:t>
            </a:r>
            <a:r>
              <a:rPr lang="ru-RU" sz="2000" b="1">
                <a:latin typeface="Courier New" pitchFamily="49" charset="0"/>
                <a:cs typeface="Times New Roman" pitchFamily="18" charset="0"/>
              </a:rPr>
              <a:t> = 0.2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f</a:t>
            </a:r>
            <a:r>
              <a:rPr lang="ru-RU" sz="2000" b="1">
                <a:latin typeface="Courier New" pitchFamily="49" charset="0"/>
                <a:cs typeface="Times New Roman" pitchFamily="18" charset="0"/>
              </a:rPr>
              <a:t>;</a:t>
            </a:r>
            <a:endParaRPr lang="ru-RU" sz="2000" b="1"/>
          </a:p>
          <a:p>
            <a:pPr algn="just" eaLnBrk="0" hangingPunct="0"/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const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r</a:t>
            </a:r>
            <a:r>
              <a:rPr lang="ru-RU" sz="2000" b="1">
                <a:latin typeface="Courier New" pitchFamily="49" charset="0"/>
                <a:cs typeface="Times New Roman" pitchFamily="18" charset="0"/>
              </a:rPr>
              <a:t>   = 0.05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f</a:t>
            </a:r>
            <a:r>
              <a:rPr lang="ru-RU" sz="2000" b="1">
                <a:latin typeface="Courier New" pitchFamily="49" charset="0"/>
                <a:cs typeface="Times New Roman" pitchFamily="18" charset="0"/>
              </a:rPr>
              <a:t>;</a:t>
            </a:r>
            <a:endParaRPr lang="ru-RU" sz="2000" b="1"/>
          </a:p>
          <a:p>
            <a:pPr algn="just" eaLnBrk="0" hangingPunct="0"/>
            <a:r>
              <a:rPr lang="ru-RU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const</a:t>
            </a:r>
            <a:r>
              <a:rPr lang="ru-RU" sz="2000" b="1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ru-RU" sz="2000" b="1">
                <a:latin typeface="Courier New" pitchFamily="49" charset="0"/>
                <a:cs typeface="Times New Roman" pitchFamily="18" charset="0"/>
              </a:rPr>
              <a:t> T   = 3.0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f</a:t>
            </a:r>
            <a:r>
              <a:rPr lang="ru-RU" sz="2000" b="1">
                <a:latin typeface="Courier New" pitchFamily="49" charset="0"/>
                <a:cs typeface="Times New Roman" pitchFamily="18" charset="0"/>
              </a:rPr>
              <a:t>;</a:t>
            </a:r>
            <a:endParaRPr lang="ru-RU" sz="2000" b="1"/>
          </a:p>
          <a:p>
            <a:pPr algn="just" eaLnBrk="0" hangingPunct="0"/>
            <a:r>
              <a:rPr lang="ru-RU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const</a:t>
            </a:r>
            <a:r>
              <a:rPr lang="ru-RU" sz="2000" b="1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sz="2000" b="1">
                <a:latin typeface="Courier New" pitchFamily="49" charset="0"/>
                <a:cs typeface="Times New Roman" pitchFamily="18" charset="0"/>
              </a:rPr>
              <a:t>S0  = 100.0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f</a:t>
            </a:r>
            <a:r>
              <a:rPr lang="ru-RU" sz="2000" b="1">
                <a:latin typeface="Courier New" pitchFamily="49" charset="0"/>
                <a:cs typeface="Times New Roman" pitchFamily="18" charset="0"/>
              </a:rPr>
              <a:t>;</a:t>
            </a:r>
            <a:endParaRPr lang="ru-RU" sz="2000" b="1"/>
          </a:p>
          <a:p>
            <a:pPr algn="just" eaLnBrk="0" hangingPunct="0"/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const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K   = 100.0f;</a:t>
            </a:r>
          </a:p>
          <a:p>
            <a:pPr algn="just" eaLnBrk="0" hangingPunct="0"/>
            <a:endParaRPr lang="ru-RU" sz="2000" b="1"/>
          </a:p>
          <a:p>
            <a:pPr algn="just" eaLnBrk="0" hangingPunct="0"/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GetOptionPrice() {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C, d1, d2, p1, p2;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d1 = (logf(S0 / K) + (r + sig * sig * 0.5f) * T) /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   (sig * sqrtf(T));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d2 = (logf(S0 / K) + (r - sig * sig * 0.5f) * T) /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   (sig * sqrtf(T));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p1 = 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cdfnormf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(d1);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p2 = 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cdfnormf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(d2);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C  = S0 * p1 - K * expf((-1.0f) * r * T) * p2;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ru-RU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return</a:t>
            </a:r>
            <a:r>
              <a:rPr lang="ru-RU" sz="2000" b="1">
                <a:latin typeface="Courier New" pitchFamily="49" charset="0"/>
                <a:cs typeface="Times New Roman" pitchFamily="18" charset="0"/>
              </a:rPr>
              <a:t> C;</a:t>
            </a:r>
            <a:endParaRPr lang="ru-RU" sz="2000" b="1"/>
          </a:p>
          <a:p>
            <a:pPr algn="just" eaLnBrk="0" hangingPunct="0"/>
            <a:r>
              <a:rPr lang="ru-RU" sz="2000" b="1">
                <a:latin typeface="Courier New" pitchFamily="49" charset="0"/>
                <a:cs typeface="Times New Roman" pitchFamily="18" charset="0"/>
              </a:rPr>
              <a:t>}</a:t>
            </a:r>
            <a:endParaRPr lang="ru-RU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Нулевая базовая версия. Набор опционов…</a:t>
            </a:r>
          </a:p>
        </p:txBody>
      </p:sp>
      <p:sp>
        <p:nvSpPr>
          <p:cNvPr id="26627" name="Rectangle 1"/>
          <p:cNvSpPr>
            <a:spLocks noChangeArrowheads="1"/>
          </p:cNvSpPr>
          <p:nvPr/>
        </p:nvSpPr>
        <p:spPr bwMode="auto">
          <a:xfrm>
            <a:off x="0" y="1155700"/>
            <a:ext cx="9906000" cy="5016500"/>
          </a:xfrm>
          <a:prstGeom prst="rect">
            <a:avLst/>
          </a:pr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eaLnBrk="0" hangingPunct="0"/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__declspec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noinline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)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void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GetOptionPricesV0(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*pT,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*pK,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*pS0,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*pC)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{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i;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d1, d2, p1, p2;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(i = 0; i &lt; N; i++)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{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d1 = (log(pS0[i] / pK[i]) + (r + sig * sig * 0.5) *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      pT[i]) / (sig * sqrt(pT[i]));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d2 = (log(pS0[i] / pK[i]) + (r - sig * sig * 0.5) * 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      pT[i]) / (sig * sqrt(pT[i]));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p1 = cdfnormf(d1);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p2 = cdfnormf(d2);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pC[i] = pS0[i] * p1 - pK[i] *</a:t>
            </a:r>
            <a:r>
              <a:rPr lang="ru-RU" sz="2000" b="1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exp((-1.0) * r * pT[i]) * p2;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ru-RU" sz="2000" b="1">
                <a:latin typeface="Courier New" pitchFamily="49" charset="0"/>
                <a:cs typeface="Times New Roman" pitchFamily="18" charset="0"/>
              </a:rPr>
              <a:t>}</a:t>
            </a:r>
            <a:endParaRPr lang="ru-RU" sz="2000" b="1"/>
          </a:p>
          <a:p>
            <a:pPr algn="just" eaLnBrk="0" hangingPunct="0"/>
            <a:r>
              <a:rPr lang="ru-RU" sz="2000" b="1">
                <a:latin typeface="Courier New" pitchFamily="49" charset="0"/>
                <a:cs typeface="Times New Roman" pitchFamily="18" charset="0"/>
              </a:rPr>
              <a:t>}</a:t>
            </a:r>
            <a:endParaRPr lang="ru-RU" sz="2000" b="1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Нулевая базовая версия. Набор опционов…</a:t>
            </a:r>
          </a:p>
        </p:txBody>
      </p:sp>
      <p:sp>
        <p:nvSpPr>
          <p:cNvPr id="27651" name="Rectangle 1"/>
          <p:cNvSpPr>
            <a:spLocks noChangeArrowheads="1"/>
          </p:cNvSpPr>
          <p:nvPr/>
        </p:nvSpPr>
        <p:spPr bwMode="auto">
          <a:xfrm>
            <a:off x="0" y="1155700"/>
            <a:ext cx="9906000" cy="5016500"/>
          </a:xfrm>
          <a:prstGeom prst="rect">
            <a:avLst/>
          </a:pr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eaLnBrk="0" hangingPunct="0"/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__declspec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noinline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)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void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GetOptionPricesV0(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*pT,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*pK,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*pS0,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*pC)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{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i;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d1, d2, p1, p2;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(i = 0; i &lt; N; i++)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{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d1 = (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log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(pS0[i] / pK[i]) + (r + sig * sig * 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0.5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) *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      pT[i]) / (sig * 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sqrt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(pT[i]));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d2 = (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log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(pS0[i] / pK[i]) + (r - sig * sig * 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0.5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) * 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      pT[i]) / (sig * 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sqrt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(pT[i]));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p1 = cdfnormf(d1);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p2 = cdfnormf(d2);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pC[i] = pS0[i] * p1 - pK[i] *</a:t>
            </a:r>
            <a:r>
              <a:rPr lang="ru-RU" sz="2000" b="1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exp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((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-1.0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) * r * pT[i]) * p2;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ru-RU" sz="2000" b="1">
                <a:latin typeface="Courier New" pitchFamily="49" charset="0"/>
                <a:cs typeface="Times New Roman" pitchFamily="18" charset="0"/>
              </a:rPr>
              <a:t>}</a:t>
            </a:r>
            <a:endParaRPr lang="ru-RU" sz="2000" b="1"/>
          </a:p>
          <a:p>
            <a:pPr algn="just" eaLnBrk="0" hangingPunct="0"/>
            <a:r>
              <a:rPr lang="ru-RU" sz="2000" b="1">
                <a:latin typeface="Courier New" pitchFamily="49" charset="0"/>
                <a:cs typeface="Times New Roman" pitchFamily="18" charset="0"/>
              </a:rPr>
              <a:t>}</a:t>
            </a:r>
            <a:endParaRPr lang="ru-RU" sz="2000" b="1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Нулевая базовая версия. Набор опционов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2250" y="1700213"/>
          <a:ext cx="9359900" cy="1098550"/>
        </p:xfrm>
        <a:graphic>
          <a:graphicData uri="http://schemas.openxmlformats.org/drawingml/2006/table">
            <a:tbl>
              <a:tblPr/>
              <a:tblGrid>
                <a:gridCol w="1871980"/>
                <a:gridCol w="1871980"/>
                <a:gridCol w="1871980"/>
                <a:gridCol w="1871980"/>
                <a:gridCol w="1871980"/>
              </a:tblGrid>
              <a:tr h="3661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N</a:t>
                      </a:r>
                      <a:endParaRPr lang="ru-RU" sz="2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60 000 000</a:t>
                      </a:r>
                      <a:endParaRPr lang="ru-RU" sz="2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120 000 000</a:t>
                      </a:r>
                      <a:endParaRPr lang="ru-RU" sz="2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180 000 000</a:t>
                      </a:r>
                      <a:endParaRPr lang="ru-RU" sz="2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240 000 000</a:t>
                      </a:r>
                      <a:endParaRPr lang="ru-RU" sz="2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3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V0 (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секунды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)</a:t>
                      </a:r>
                      <a:endParaRPr lang="ru-RU" sz="2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17,002</a:t>
                      </a:r>
                      <a:endParaRPr lang="ru-RU" sz="2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34,004</a:t>
                      </a:r>
                      <a:endParaRPr lang="ru-RU" sz="2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51,008</a:t>
                      </a:r>
                      <a:endParaRPr lang="ru-RU" sz="24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67,970</a:t>
                      </a:r>
                      <a:endParaRPr lang="ru-RU" sz="2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Вертикальный свиток 6"/>
          <p:cNvSpPr/>
          <p:nvPr/>
        </p:nvSpPr>
        <p:spPr bwMode="auto">
          <a:xfrm>
            <a:off x="776536" y="3356992"/>
            <a:ext cx="7128792" cy="2520280"/>
          </a:xfrm>
          <a:prstGeom prst="verticalScroll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defRPr/>
            </a:pP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defRPr/>
            </a:pP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Примем за точку отсчета!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8696" name="Picture 2" descr="C:\Users\Iosif\AppData\Local\Microsoft\Windows\Temporary Internet Files\Content.IE5\8EDIX7LH\MC900251681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21650" y="3644900"/>
            <a:ext cx="1546225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Версия 1. Исключение ненужных преобразований типов</a:t>
            </a:r>
            <a:r>
              <a:rPr lang="en-US" smtClean="0"/>
              <a:t>…</a:t>
            </a:r>
            <a:endParaRPr lang="ru-RU" smtClean="0"/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>
          <a:xfrm>
            <a:off x="273050" y="1196975"/>
            <a:ext cx="9437688" cy="496887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29700" name="Rectangle 1"/>
          <p:cNvSpPr>
            <a:spLocks noChangeArrowheads="1"/>
          </p:cNvSpPr>
          <p:nvPr/>
        </p:nvSpPr>
        <p:spPr bwMode="auto">
          <a:xfrm>
            <a:off x="0" y="1001713"/>
            <a:ext cx="9906000" cy="5324475"/>
          </a:xfrm>
          <a:prstGeom prst="rect">
            <a:avLst/>
          </a:pr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eaLnBrk="0" hangingPunct="0"/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__declspec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noinline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)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void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GetOptionPricesV0(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*pT,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*pK,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*pS0,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*pC)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{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i;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d1, d2, p1, p2;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(i = 0; i &lt; N; i++)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{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d1 = (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logf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(pS0[i] / pK[i]) + (r + sig * sig * 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0.5f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) *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      pT[i]) / (sig * 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sqrtf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(pT[i]));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d2 = (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logf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(pS0[i] / pK[i]) + (r - sig * sig * 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0.5f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) * 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      pT[i]) / (sig * 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sqrtf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(pT[i]));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p1 = cdfnormf(d1);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p2 = cdfnormf(d2);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pC[i] = pS0[i] * p1 - pK[i] *</a:t>
            </a:r>
            <a:r>
              <a:rPr lang="ru-RU" sz="2000" b="1">
                <a:latin typeface="Courier New" pitchFamily="49" charset="0"/>
                <a:cs typeface="Times New Roman" pitchFamily="18" charset="0"/>
              </a:rPr>
              <a:t> </a:t>
            </a:r>
            <a:endParaRPr lang="en-US" sz="2000" b="1">
              <a:latin typeface="Courier New" pitchFamily="49" charset="0"/>
              <a:cs typeface="Times New Roman" pitchFamily="18" charset="0"/>
            </a:endParaRPr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        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expf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((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-1.0f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) * r * pT[i]) * p2;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ru-RU" sz="2000" b="1">
                <a:latin typeface="Courier New" pitchFamily="49" charset="0"/>
                <a:cs typeface="Times New Roman" pitchFamily="18" charset="0"/>
              </a:rPr>
              <a:t>}</a:t>
            </a:r>
            <a:endParaRPr lang="ru-RU" sz="2000" b="1"/>
          </a:p>
          <a:p>
            <a:pPr algn="just" eaLnBrk="0" hangingPunct="0"/>
            <a:r>
              <a:rPr lang="ru-RU" sz="2000" b="1">
                <a:latin typeface="Courier New" pitchFamily="49" charset="0"/>
                <a:cs typeface="Times New Roman" pitchFamily="18" charset="0"/>
              </a:rPr>
              <a:t>}</a:t>
            </a:r>
            <a:endParaRPr lang="ru-RU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Версия 1. Исключение ненужных преобразований типов</a:t>
            </a:r>
            <a:r>
              <a:rPr lang="en-US" smtClean="0"/>
              <a:t>…</a:t>
            </a:r>
            <a:endParaRPr lang="ru-RU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8588" y="1123950"/>
          <a:ext cx="9648825" cy="2184400"/>
        </p:xfrm>
        <a:graphic>
          <a:graphicData uri="http://schemas.openxmlformats.org/drawingml/2006/table">
            <a:tbl>
              <a:tblPr/>
              <a:tblGrid>
                <a:gridCol w="1930400"/>
                <a:gridCol w="1928812"/>
                <a:gridCol w="1930400"/>
                <a:gridCol w="1928813"/>
                <a:gridCol w="1930400"/>
              </a:tblGrid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N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60 000 000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120 000 000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180 000 000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240 000 000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Версия V0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секунды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17,002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34,004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51,008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67,970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Версия V1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секунды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16,776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33,549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50,337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66,989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Вертикальный свиток 4"/>
          <p:cNvSpPr/>
          <p:nvPr/>
        </p:nvSpPr>
        <p:spPr bwMode="auto">
          <a:xfrm>
            <a:off x="776536" y="3568667"/>
            <a:ext cx="7128792" cy="2520280"/>
          </a:xfrm>
          <a:prstGeom prst="verticalScroll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defRPr/>
            </a:pP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defRPr/>
            </a:pP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Малое ускорение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ctr">
              <a:defRPr/>
            </a:pP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Иногда бывает в 3 раза…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0750" name="Picture 2" descr="C:\Users\Iosif\AppData\Local\Microsoft\Windows\Temporary Internet Files\Content.IE5\8EDIX7LH\MC900251681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21650" y="3856038"/>
            <a:ext cx="1546225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Версия 2. Эквивалентные преобразования: </a:t>
            </a:r>
            <a:r>
              <a:rPr lang="en-US" smtClean="0"/>
              <a:t>c</a:t>
            </a:r>
            <a:r>
              <a:rPr lang="ru-RU" smtClean="0"/>
              <a:t>df</a:t>
            </a:r>
            <a:r>
              <a:rPr lang="en-US" smtClean="0"/>
              <a:t>n</a:t>
            </a:r>
            <a:r>
              <a:rPr lang="ru-RU" smtClean="0"/>
              <a:t>orm() vs. </a:t>
            </a:r>
            <a:r>
              <a:rPr lang="en-US" smtClean="0"/>
              <a:t>e</a:t>
            </a:r>
            <a:r>
              <a:rPr lang="ru-RU" smtClean="0"/>
              <a:t>rf()…</a:t>
            </a:r>
          </a:p>
        </p:txBody>
      </p:sp>
      <p:sp>
        <p:nvSpPr>
          <p:cNvPr id="31747" name="Содержимое 2"/>
          <p:cNvSpPr>
            <a:spLocks noGrp="1"/>
          </p:cNvSpPr>
          <p:nvPr>
            <p:ph idx="1"/>
          </p:nvPr>
        </p:nvSpPr>
        <p:spPr>
          <a:xfrm>
            <a:off x="273050" y="3357563"/>
            <a:ext cx="9437688" cy="28082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/>
              <a:t>Используем функцию </a:t>
            </a:r>
            <a:r>
              <a:rPr lang="en-US" b="1" smtClean="0"/>
              <a:t>erff()</a:t>
            </a:r>
            <a:r>
              <a:rPr lang="en-US" smtClean="0"/>
              <a:t> </a:t>
            </a:r>
            <a:r>
              <a:rPr lang="ru-RU" smtClean="0"/>
              <a:t>вместо функции</a:t>
            </a:r>
            <a:r>
              <a:rPr lang="en-US" smtClean="0"/>
              <a:t> </a:t>
            </a:r>
            <a:r>
              <a:rPr lang="en-US" b="1" smtClean="0"/>
              <a:t>cdfnormf()</a:t>
            </a:r>
            <a:r>
              <a:rPr lang="ru-RU" smtClean="0"/>
              <a:t>, так как она проще для вычислений.</a:t>
            </a:r>
          </a:p>
          <a:p>
            <a:pPr>
              <a:buFont typeface="Wingdings" pitchFamily="2" charset="2"/>
              <a:buNone/>
            </a:pPr>
            <a:endParaRPr lang="ru-RU" smtClean="0"/>
          </a:p>
          <a:p>
            <a:pPr>
              <a:buFont typeface="Wingdings" pitchFamily="2" charset="2"/>
              <a:buNone/>
            </a:pPr>
            <a:r>
              <a:rPr lang="ru-RU" b="1" smtClean="0"/>
              <a:t>Вопрос</a:t>
            </a:r>
            <a:r>
              <a:rPr lang="en-US" smtClean="0"/>
              <a:t>:</a:t>
            </a:r>
            <a:r>
              <a:rPr lang="ru-RU" smtClean="0"/>
              <a:t> почему</a:t>
            </a:r>
            <a:r>
              <a:rPr lang="en-US" smtClean="0"/>
              <a:t>?</a:t>
            </a:r>
            <a:endParaRPr lang="ru-RU" smtClean="0"/>
          </a:p>
        </p:txBody>
      </p:sp>
      <p:pic>
        <p:nvPicPr>
          <p:cNvPr id="317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263" t="52197" r="35750" b="35715"/>
          <a:stretch>
            <a:fillRect/>
          </a:stretch>
        </p:blipFill>
        <p:spPr bwMode="auto">
          <a:xfrm>
            <a:off x="1208088" y="1412875"/>
            <a:ext cx="72009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Версия 2. Эквивалентные преобразования: </a:t>
            </a:r>
            <a:r>
              <a:rPr lang="en-US" smtClean="0"/>
              <a:t>c</a:t>
            </a:r>
            <a:r>
              <a:rPr lang="ru-RU" smtClean="0"/>
              <a:t>df</a:t>
            </a:r>
            <a:r>
              <a:rPr lang="en-US" smtClean="0"/>
              <a:t>n</a:t>
            </a:r>
            <a:r>
              <a:rPr lang="ru-RU" smtClean="0"/>
              <a:t>orm() vs. </a:t>
            </a:r>
            <a:r>
              <a:rPr lang="en-US" smtClean="0"/>
              <a:t>e</a:t>
            </a:r>
            <a:r>
              <a:rPr lang="ru-RU" smtClean="0"/>
              <a:t>rf()…</a:t>
            </a:r>
          </a:p>
        </p:txBody>
      </p:sp>
      <p:sp>
        <p:nvSpPr>
          <p:cNvPr id="32771" name="Rectangle 1"/>
          <p:cNvSpPr>
            <a:spLocks noChangeArrowheads="1"/>
          </p:cNvSpPr>
          <p:nvPr/>
        </p:nvSpPr>
        <p:spPr bwMode="auto">
          <a:xfrm>
            <a:off x="0" y="1057275"/>
            <a:ext cx="9906000" cy="5324475"/>
          </a:xfrm>
          <a:prstGeom prst="rect">
            <a:avLst/>
          </a:pr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eaLnBrk="0" hangingPunct="0"/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__declspec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noinline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)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void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GetOptionPricesV2(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*pT, 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*pK,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*pS0,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*pC)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{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i;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d1, d2, 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erf1, erf2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(i = 0; i &lt; N; i++)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{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d1 = (logf(pS0[i] / pK[i]) + (r + sig * sig * 0.5f) *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     pT[i]) / (sig * sqrtf(pT[i]));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d2 = (logf(pS0[i] / pK[i]) + (r - sig * sig * 0.5f) * 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     pT[i]) / (sig * sqrtf(pT[i]));</a:t>
            </a:r>
            <a:endParaRPr lang="ru-RU" sz="2000" b="1"/>
          </a:p>
          <a:p>
            <a:pPr algn="just" eaLnBrk="0" hangingPunct="0"/>
            <a:r>
              <a:rPr lang="en-US" sz="2000" b="1">
                <a:solidFill>
                  <a:srgbClr val="CC0000"/>
                </a:solidFill>
                <a:latin typeface="Courier New" pitchFamily="49" charset="0"/>
                <a:cs typeface="Times New Roman" pitchFamily="18" charset="0"/>
              </a:rPr>
              <a:t>    erf1 = 0.5f + 0.5f * erff(d1 / sqrtf(2.0f));</a:t>
            </a:r>
            <a:endParaRPr lang="ru-RU" sz="2000" b="1">
              <a:solidFill>
                <a:srgbClr val="CC0000"/>
              </a:solidFill>
            </a:endParaRPr>
          </a:p>
          <a:p>
            <a:pPr algn="just" eaLnBrk="0" hangingPunct="0"/>
            <a:r>
              <a:rPr lang="en-US" sz="2000" b="1">
                <a:solidFill>
                  <a:srgbClr val="CC0000"/>
                </a:solidFill>
                <a:latin typeface="Courier New" pitchFamily="49" charset="0"/>
                <a:cs typeface="Times New Roman" pitchFamily="18" charset="0"/>
              </a:rPr>
              <a:t>    erf2 = 0.5f + 0.5f * erff(d2 / sqrtf(2.0f));</a:t>
            </a:r>
            <a:endParaRPr lang="ru-RU" sz="2000" b="1">
              <a:solidFill>
                <a:srgbClr val="CC0000"/>
              </a:solidFill>
            </a:endParaRPr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pC[i] = pS0[i] * </a:t>
            </a:r>
            <a:r>
              <a:rPr lang="en-US" sz="2000" b="1">
                <a:solidFill>
                  <a:srgbClr val="CC0000"/>
                </a:solidFill>
                <a:latin typeface="Courier New" pitchFamily="49" charset="0"/>
                <a:cs typeface="Times New Roman" pitchFamily="18" charset="0"/>
              </a:rPr>
              <a:t>erf1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– </a:t>
            </a:r>
            <a:endParaRPr lang="ru-RU" sz="2000" b="1">
              <a:latin typeface="Courier New" pitchFamily="49" charset="0"/>
              <a:cs typeface="Times New Roman" pitchFamily="18" charset="0"/>
            </a:endParaRPr>
          </a:p>
          <a:p>
            <a:pPr algn="just" eaLnBrk="0" hangingPunct="0"/>
            <a:r>
              <a:rPr lang="ru-RU" sz="2000" b="1">
                <a:latin typeface="Courier New" pitchFamily="49" charset="0"/>
                <a:cs typeface="Times New Roman" pitchFamily="18" charset="0"/>
              </a:rPr>
              <a:t>            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pK[i] * expf((-1.0f) * r * pT</a:t>
            </a:r>
            <a:r>
              <a:rPr lang="ru-RU" sz="2000" b="1"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i</a:t>
            </a:r>
            <a:r>
              <a:rPr lang="ru-RU" sz="2000" b="1">
                <a:latin typeface="Courier New" pitchFamily="49" charset="0"/>
                <a:cs typeface="Times New Roman" pitchFamily="18" charset="0"/>
              </a:rPr>
              <a:t>]) * </a:t>
            </a:r>
            <a:r>
              <a:rPr lang="en-US" sz="2000" b="1">
                <a:solidFill>
                  <a:srgbClr val="CC0000"/>
                </a:solidFill>
                <a:latin typeface="Courier New" pitchFamily="49" charset="0"/>
                <a:cs typeface="Times New Roman" pitchFamily="18" charset="0"/>
              </a:rPr>
              <a:t>erf</a:t>
            </a:r>
            <a:r>
              <a:rPr lang="ru-RU" sz="2000" b="1">
                <a:solidFill>
                  <a:srgbClr val="CC0000"/>
                </a:solidFill>
                <a:latin typeface="Courier New" pitchFamily="49" charset="0"/>
                <a:cs typeface="Times New Roman" pitchFamily="18" charset="0"/>
              </a:rPr>
              <a:t>2</a:t>
            </a:r>
            <a:r>
              <a:rPr lang="ru-RU" sz="2000" b="1">
                <a:latin typeface="Courier New" pitchFamily="49" charset="0"/>
                <a:cs typeface="Times New Roman" pitchFamily="18" charset="0"/>
              </a:rPr>
              <a:t>;</a:t>
            </a:r>
            <a:endParaRPr lang="ru-RU" sz="2000" b="1"/>
          </a:p>
          <a:p>
            <a:pPr algn="just" eaLnBrk="0" hangingPunct="0"/>
            <a:r>
              <a:rPr lang="ru-RU" sz="2000" b="1">
                <a:latin typeface="Courier New" pitchFamily="49" charset="0"/>
                <a:cs typeface="Times New Roman" pitchFamily="18" charset="0"/>
              </a:rPr>
              <a:t>  }</a:t>
            </a:r>
            <a:endParaRPr lang="ru-RU" sz="2000" b="1"/>
          </a:p>
          <a:p>
            <a:pPr algn="just" eaLnBrk="0" hangingPunct="0"/>
            <a:r>
              <a:rPr lang="ru-RU" sz="2000" b="1">
                <a:latin typeface="Courier New" pitchFamily="49" charset="0"/>
                <a:cs typeface="Times New Roman" pitchFamily="18" charset="0"/>
              </a:rPr>
              <a:t>}</a:t>
            </a:r>
            <a:endParaRPr lang="ru-RU" sz="20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Содержание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273050" y="1196975"/>
            <a:ext cx="9437688" cy="496887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Введение</a:t>
            </a:r>
          </a:p>
          <a:p>
            <a:pPr>
              <a:defRPr/>
            </a:pPr>
            <a:r>
              <a:rPr lang="ru-RU" dirty="0" smtClean="0"/>
              <a:t>Цель работы</a:t>
            </a:r>
          </a:p>
          <a:p>
            <a:pPr>
              <a:defRPr/>
            </a:pPr>
            <a:r>
              <a:rPr lang="ru-RU" dirty="0" smtClean="0"/>
              <a:t>Тестовая инфраструктура</a:t>
            </a:r>
          </a:p>
          <a:p>
            <a:pPr>
              <a:defRPr/>
            </a:pPr>
            <a:r>
              <a:rPr lang="ru-RU" dirty="0" smtClean="0"/>
              <a:t>Оценивание опционов Европейского типа</a:t>
            </a:r>
          </a:p>
          <a:p>
            <a:pPr>
              <a:defRPr/>
            </a:pPr>
            <a:r>
              <a:rPr lang="ru-RU" dirty="0" smtClean="0"/>
              <a:t>Оптимизация для </a:t>
            </a:r>
            <a:r>
              <a:rPr lang="en-US" dirty="0" smtClean="0"/>
              <a:t>Xeon </a:t>
            </a:r>
            <a:r>
              <a:rPr lang="ru-RU" dirty="0" smtClean="0"/>
              <a:t>и </a:t>
            </a:r>
            <a:r>
              <a:rPr lang="en-US" dirty="0" smtClean="0"/>
              <a:t>Xeon Phi:</a:t>
            </a:r>
            <a:r>
              <a:rPr lang="ru-RU" dirty="0" smtClean="0"/>
              <a:t> шаг за шагом</a:t>
            </a:r>
          </a:p>
          <a:p>
            <a:pPr>
              <a:defRPr/>
            </a:pPr>
            <a:r>
              <a:rPr lang="ru-RU" dirty="0" smtClean="0"/>
              <a:t>Задания для самостоятельной работы</a:t>
            </a:r>
          </a:p>
          <a:p>
            <a:pPr>
              <a:defRPr/>
            </a:pPr>
            <a:r>
              <a:rPr lang="ru-RU" dirty="0" smtClean="0"/>
              <a:t>Литература</a:t>
            </a:r>
            <a:endParaRPr lang="en-US" dirty="0" smtClean="0"/>
          </a:p>
          <a:p>
            <a:pPr>
              <a:defRPr/>
            </a:pPr>
            <a:endParaRPr lang="en-US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ru-RU" sz="2000" i="1" dirty="0" smtClean="0"/>
              <a:t>Авторы выражают благодарность Никите Астафьеву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2000" i="1" dirty="0" smtClean="0"/>
              <a:t>и Сергею </a:t>
            </a:r>
            <a:r>
              <a:rPr lang="ru-RU" sz="2000" i="1" dirty="0" err="1" smtClean="0"/>
              <a:t>Майданову</a:t>
            </a:r>
            <a:r>
              <a:rPr lang="ru-RU" sz="2000" i="1" dirty="0" smtClean="0"/>
              <a:t> за полезные комментарии и обсуждения</a:t>
            </a:r>
          </a:p>
          <a:p>
            <a:pPr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Версия 2. Эквивалентные преобразования: </a:t>
            </a:r>
            <a:r>
              <a:rPr lang="en-US" smtClean="0"/>
              <a:t>c</a:t>
            </a:r>
            <a:r>
              <a:rPr lang="ru-RU" smtClean="0"/>
              <a:t>df</a:t>
            </a:r>
            <a:r>
              <a:rPr lang="en-US" smtClean="0"/>
              <a:t>n</a:t>
            </a:r>
            <a:r>
              <a:rPr lang="ru-RU" smtClean="0"/>
              <a:t>orm() vs. </a:t>
            </a:r>
            <a:r>
              <a:rPr lang="en-US" smtClean="0"/>
              <a:t>e</a:t>
            </a:r>
            <a:r>
              <a:rPr lang="ru-RU" smtClean="0"/>
              <a:t>rf()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3663" y="1196975"/>
          <a:ext cx="9710737" cy="1462088"/>
        </p:xfrm>
        <a:graphic>
          <a:graphicData uri="http://schemas.openxmlformats.org/drawingml/2006/table">
            <a:tbl>
              <a:tblPr/>
              <a:tblGrid>
                <a:gridCol w="1942147"/>
                <a:gridCol w="1942147"/>
                <a:gridCol w="1942147"/>
                <a:gridCol w="1942147"/>
                <a:gridCol w="1942147"/>
              </a:tblGrid>
              <a:tr h="3655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N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60 000 000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120 000 000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180 000 000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240 000 000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5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 V0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17,002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34,004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51,008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67,970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5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 V1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16,776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33,549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50,337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66,989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5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 V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2</a:t>
                      </a:r>
                      <a:endParaRPr lang="ru-RU" sz="2400" b="1" dirty="0">
                        <a:latin typeface="+mj-lt"/>
                        <a:ea typeface="Times New Roman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j-lt"/>
                          <a:ea typeface="Times New Roman"/>
                        </a:rPr>
                        <a:t>2,871</a:t>
                      </a: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j-lt"/>
                          <a:ea typeface="Times New Roman"/>
                        </a:rPr>
                        <a:t>5,727</a:t>
                      </a: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j-lt"/>
                          <a:ea typeface="Times New Roman"/>
                        </a:rPr>
                        <a:t>8,649</a:t>
                      </a: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j-lt"/>
                          <a:ea typeface="Times New Roman"/>
                        </a:rPr>
                        <a:t>11,230</a:t>
                      </a:r>
                    </a:p>
                  </a:txBody>
                  <a:tcPr marL="68576" marR="6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Вертикальный свиток 4"/>
          <p:cNvSpPr/>
          <p:nvPr/>
        </p:nvSpPr>
        <p:spPr bwMode="auto">
          <a:xfrm>
            <a:off x="704528" y="3284984"/>
            <a:ext cx="7128792" cy="2520280"/>
          </a:xfrm>
          <a:prstGeom prst="verticalScroll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defRPr/>
            </a:pP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defRPr/>
            </a:pP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Ускорение вычислений </a:t>
            </a:r>
            <a:b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несколько раз!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3828" name="Picture 2" descr="C:\Users\Iosif\AppData\Local\Microsoft\Windows\Temporary Internet Files\Content.IE5\8EDIX7LH\MC900251681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48625" y="3573463"/>
            <a:ext cx="1546225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Версия 3. Векторизация: использование ключевого слова restrict…</a:t>
            </a:r>
          </a:p>
        </p:txBody>
      </p:sp>
      <p:sp>
        <p:nvSpPr>
          <p:cNvPr id="34819" name="Содержимое 2"/>
          <p:cNvSpPr>
            <a:spLocks noGrp="1"/>
          </p:cNvSpPr>
          <p:nvPr>
            <p:ph idx="1"/>
          </p:nvPr>
        </p:nvSpPr>
        <p:spPr>
          <a:xfrm>
            <a:off x="273050" y="1196975"/>
            <a:ext cx="9437688" cy="4968875"/>
          </a:xfrm>
        </p:spPr>
        <p:txBody>
          <a:bodyPr/>
          <a:lstStyle/>
          <a:p>
            <a:r>
              <a:rPr lang="ru-RU" b="1" smtClean="0"/>
              <a:t>Что такое векторизация</a:t>
            </a:r>
            <a:r>
              <a:rPr lang="en-US" b="1" smtClean="0"/>
              <a:t>?</a:t>
            </a:r>
            <a:endParaRPr lang="ru-RU" b="1" smtClean="0"/>
          </a:p>
          <a:p>
            <a:endParaRPr lang="ru-RU" smtClean="0"/>
          </a:p>
          <a:p>
            <a:r>
              <a:rPr lang="ru-RU" b="1" smtClean="0"/>
              <a:t>Что такое </a:t>
            </a:r>
            <a:r>
              <a:rPr lang="en-US" b="1" smtClean="0"/>
              <a:t>restrict?</a:t>
            </a:r>
            <a:endParaRPr lang="ru-RU" b="1" smtClean="0"/>
          </a:p>
          <a:p>
            <a:endParaRPr lang="ru-RU" b="1" smtClean="0"/>
          </a:p>
          <a:p>
            <a:r>
              <a:rPr lang="ru-RU" b="1" smtClean="0"/>
              <a:t>Зачем использовать </a:t>
            </a:r>
            <a:r>
              <a:rPr lang="en-US" b="1" smtClean="0"/>
              <a:t>restrict?</a:t>
            </a:r>
          </a:p>
          <a:p>
            <a:endParaRPr lang="en-US" b="1" smtClean="0"/>
          </a:p>
          <a:p>
            <a:r>
              <a:rPr lang="ru-RU" b="1" smtClean="0"/>
              <a:t>Я использовал</a:t>
            </a:r>
            <a:r>
              <a:rPr lang="en-US" b="1" smtClean="0"/>
              <a:t> restrict</a:t>
            </a:r>
            <a:r>
              <a:rPr lang="ru-RU" b="1" smtClean="0"/>
              <a:t>, но ничего не произошло. Что я делаю неправильно</a:t>
            </a:r>
            <a:r>
              <a:rPr lang="en-US" b="1" smtClean="0"/>
              <a:t>?</a:t>
            </a:r>
            <a:endParaRPr lang="ru-RU" b="1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Версия 3. Векторизация: использование ключевого слова restrict…</a:t>
            </a:r>
          </a:p>
        </p:txBody>
      </p:sp>
      <p:sp>
        <p:nvSpPr>
          <p:cNvPr id="35843" name="Содержимое 2"/>
          <p:cNvSpPr>
            <a:spLocks noGrp="1"/>
          </p:cNvSpPr>
          <p:nvPr>
            <p:ph idx="1"/>
          </p:nvPr>
        </p:nvSpPr>
        <p:spPr>
          <a:xfrm>
            <a:off x="273050" y="1196975"/>
            <a:ext cx="9437688" cy="4968875"/>
          </a:xfrm>
        </p:spPr>
        <p:txBody>
          <a:bodyPr/>
          <a:lstStyle/>
          <a:p>
            <a:r>
              <a:rPr lang="ru-RU" smtClean="0"/>
              <a:t>Как обстоит дело с векторизацией в нашей программ</a:t>
            </a:r>
            <a:r>
              <a:rPr lang="en-US" smtClean="0"/>
              <a:t>?</a:t>
            </a:r>
          </a:p>
          <a:p>
            <a:r>
              <a:rPr lang="ru-RU" smtClean="0"/>
              <a:t>Добавим ключ </a:t>
            </a:r>
            <a:r>
              <a:rPr lang="en-US" smtClean="0"/>
              <a:t>–vec-report3</a:t>
            </a:r>
            <a:r>
              <a:rPr lang="ru-RU" smtClean="0"/>
              <a:t> или </a:t>
            </a:r>
            <a:r>
              <a:rPr lang="en-US" smtClean="0"/>
              <a:t>–vec-report6</a:t>
            </a:r>
            <a:r>
              <a:rPr lang="ru-RU" smtClean="0"/>
              <a:t> (</a:t>
            </a:r>
            <a:r>
              <a:rPr lang="en-US" smtClean="0"/>
              <a:t>Linux)</a:t>
            </a:r>
            <a:r>
              <a:rPr lang="ru-RU" smtClean="0"/>
              <a:t> или </a:t>
            </a:r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mtClean="0"/>
              <a:t> 			        –Qvec-report3 </a:t>
            </a:r>
            <a:r>
              <a:rPr lang="ru-RU" smtClean="0"/>
              <a:t>или </a:t>
            </a:r>
            <a:r>
              <a:rPr lang="en-US" smtClean="0"/>
              <a:t>–Qvec-report6</a:t>
            </a:r>
            <a:r>
              <a:rPr lang="ru-RU" smtClean="0"/>
              <a:t> </a:t>
            </a:r>
            <a:r>
              <a:rPr lang="en-US" smtClean="0"/>
              <a:t>(Windows)</a:t>
            </a:r>
          </a:p>
          <a:p>
            <a:r>
              <a:rPr lang="ru-RU" smtClean="0"/>
              <a:t>Добавим ключ </a:t>
            </a:r>
            <a:r>
              <a:rPr lang="en-US" smtClean="0"/>
              <a:t>–mavx</a:t>
            </a:r>
            <a:r>
              <a:rPr lang="ru-RU" smtClean="0"/>
              <a:t> (иначе будет использоваться </a:t>
            </a:r>
            <a:r>
              <a:rPr lang="en-US" smtClean="0"/>
              <a:t>SSE</a:t>
            </a:r>
            <a:r>
              <a:rPr lang="ru-RU" smtClean="0"/>
              <a:t>, но не </a:t>
            </a:r>
            <a:r>
              <a:rPr lang="en-US" smtClean="0"/>
              <a:t>AVX)</a:t>
            </a:r>
            <a:r>
              <a:rPr lang="ru-RU" smtClean="0"/>
              <a:t>.</a:t>
            </a:r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ru-RU" smtClean="0"/>
              <a:t>«Что это, Бэрримор</a:t>
            </a:r>
            <a:r>
              <a:rPr lang="en-US" smtClean="0"/>
              <a:t>?</a:t>
            </a:r>
            <a:r>
              <a:rPr lang="ru-RU" smtClean="0"/>
              <a:t>» Зависимости по данным, хотя в этот раз отчет предпочел это скрыть.</a:t>
            </a:r>
          </a:p>
        </p:txBody>
      </p:sp>
      <p:pic>
        <p:nvPicPr>
          <p:cNvPr id="358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84" r="3587"/>
          <a:stretch>
            <a:fillRect/>
          </a:stretch>
        </p:blipFill>
        <p:spPr bwMode="auto">
          <a:xfrm>
            <a:off x="1208088" y="3378200"/>
            <a:ext cx="7777162" cy="203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Версия 3. Векторизация: использование ключевого слова restrict</a:t>
            </a:r>
          </a:p>
        </p:txBody>
      </p:sp>
      <p:sp>
        <p:nvSpPr>
          <p:cNvPr id="36867" name="Rectangle 1"/>
          <p:cNvSpPr>
            <a:spLocks noChangeArrowheads="1"/>
          </p:cNvSpPr>
          <p:nvPr/>
        </p:nvSpPr>
        <p:spPr bwMode="auto">
          <a:xfrm>
            <a:off x="0" y="1057275"/>
            <a:ext cx="9906000" cy="5324475"/>
          </a:xfrm>
          <a:prstGeom prst="rect">
            <a:avLst/>
          </a:pr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eaLnBrk="0" hangingPunct="0"/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__declspec(noinline) void GetOptionPricesV3(</a:t>
            </a:r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float * 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restrict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pT, float * 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restrict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pK, </a:t>
            </a:r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float * 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restrict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pS0, float * 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restrict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pC)</a:t>
            </a:r>
            <a:r>
              <a:rPr lang="ru-RU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{</a:t>
            </a:r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i;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d1, d2, erf1, erf2;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(i = 0; i &lt; N; i++)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{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d1 = (logf(pS0[i] / pK[i]) + (r + sig * sig * 0.5f) *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     pT[i]) / (sig * sqrtf(pT[i]));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d2 = (logf(pS0[i] / pK[i]) + (r - sig * sig * 0.5f) * 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     pT[i]) / (sig * sqrtf(pT[i]));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erf1 = 0.5f + 0.5f * erff(d1 / sqrtf(2.0f));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erf2 = 0.5f + 0.5f * erff(d2 / sqrtf(2.0f));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pC[i] = pS0[i] * erf1 – </a:t>
            </a:r>
            <a:endParaRPr lang="ru-RU" sz="2000" b="1">
              <a:latin typeface="Courier New" pitchFamily="49" charset="0"/>
              <a:cs typeface="Times New Roman" pitchFamily="18" charset="0"/>
            </a:endParaRPr>
          </a:p>
          <a:p>
            <a:pPr algn="just" eaLnBrk="0" hangingPunct="0"/>
            <a:r>
              <a:rPr lang="ru-RU" sz="2000" b="1">
                <a:latin typeface="Courier New" pitchFamily="49" charset="0"/>
                <a:cs typeface="Times New Roman" pitchFamily="18" charset="0"/>
              </a:rPr>
              <a:t>            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pK[i] * expf((-1.0f) * r * pT</a:t>
            </a:r>
            <a:r>
              <a:rPr lang="ru-RU" sz="2000" b="1"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i</a:t>
            </a:r>
            <a:r>
              <a:rPr lang="ru-RU" sz="2000" b="1">
                <a:latin typeface="Courier New" pitchFamily="49" charset="0"/>
                <a:cs typeface="Times New Roman" pitchFamily="18" charset="0"/>
              </a:rPr>
              <a:t>]) * 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erf</a:t>
            </a:r>
            <a:r>
              <a:rPr lang="ru-RU" sz="2000" b="1">
                <a:latin typeface="Courier New" pitchFamily="49" charset="0"/>
                <a:cs typeface="Times New Roman" pitchFamily="18" charset="0"/>
              </a:rPr>
              <a:t>2;</a:t>
            </a:r>
            <a:endParaRPr lang="ru-RU" sz="2000" b="1"/>
          </a:p>
          <a:p>
            <a:pPr algn="just" eaLnBrk="0" hangingPunct="0"/>
            <a:r>
              <a:rPr lang="ru-RU" sz="2000" b="1">
                <a:latin typeface="Courier New" pitchFamily="49" charset="0"/>
                <a:cs typeface="Times New Roman" pitchFamily="18" charset="0"/>
              </a:rPr>
              <a:t>  }</a:t>
            </a:r>
            <a:endParaRPr lang="ru-RU" sz="2000" b="1"/>
          </a:p>
          <a:p>
            <a:pPr algn="just" eaLnBrk="0" hangingPunct="0"/>
            <a:r>
              <a:rPr lang="ru-RU" sz="2000" b="1">
                <a:latin typeface="Courier New" pitchFamily="49" charset="0"/>
                <a:cs typeface="Times New Roman" pitchFamily="18" charset="0"/>
              </a:rPr>
              <a:t>}</a:t>
            </a:r>
            <a:endParaRPr lang="ru-RU" sz="2000" b="1"/>
          </a:p>
        </p:txBody>
      </p:sp>
      <p:sp>
        <p:nvSpPr>
          <p:cNvPr id="4" name="Овал 3"/>
          <p:cNvSpPr/>
          <p:nvPr/>
        </p:nvSpPr>
        <p:spPr bwMode="auto">
          <a:xfrm>
            <a:off x="463550" y="5033963"/>
            <a:ext cx="1079500" cy="431800"/>
          </a:xfrm>
          <a:prstGeom prst="ellipse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ru-RU">
              <a:solidFill>
                <a:schemeClr val="tx1"/>
              </a:solidFill>
              <a:latin typeface="Bernard MT Condensed" pitchFamily="18" charset="0"/>
            </a:endParaRPr>
          </a:p>
        </p:txBody>
      </p:sp>
      <p:sp>
        <p:nvSpPr>
          <p:cNvPr id="5" name="Овал 4"/>
          <p:cNvSpPr/>
          <p:nvPr/>
        </p:nvSpPr>
        <p:spPr bwMode="auto">
          <a:xfrm>
            <a:off x="1784350" y="5013325"/>
            <a:ext cx="1081088" cy="431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ru-RU">
              <a:solidFill>
                <a:schemeClr val="tx1"/>
              </a:solidFill>
              <a:latin typeface="Bernard MT Condensed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1712913" y="5373688"/>
            <a:ext cx="1079500" cy="431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ru-RU">
              <a:solidFill>
                <a:schemeClr val="tx1"/>
              </a:solidFill>
              <a:latin typeface="Bernard MT Condensed" pitchFamily="18" charset="0"/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5876925" y="5330825"/>
            <a:ext cx="947738" cy="431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ru-RU">
              <a:solidFill>
                <a:schemeClr val="tx1"/>
              </a:solidFill>
              <a:latin typeface="Bernard MT Condensed" pitchFamily="18" charset="0"/>
            </a:endParaRPr>
          </a:p>
        </p:txBody>
      </p:sp>
      <p:sp>
        <p:nvSpPr>
          <p:cNvPr id="8" name="Овал 7"/>
          <p:cNvSpPr/>
          <p:nvPr/>
        </p:nvSpPr>
        <p:spPr bwMode="auto">
          <a:xfrm>
            <a:off x="1281113" y="3500438"/>
            <a:ext cx="947737" cy="433387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ru-RU">
              <a:solidFill>
                <a:schemeClr val="tx1"/>
              </a:solidFill>
              <a:latin typeface="Bernard MT Condensed" pitchFamily="18" charset="0"/>
            </a:endParaRPr>
          </a:p>
        </p:txBody>
      </p:sp>
      <p:sp>
        <p:nvSpPr>
          <p:cNvPr id="9" name="Овал 8"/>
          <p:cNvSpPr/>
          <p:nvPr/>
        </p:nvSpPr>
        <p:spPr bwMode="auto">
          <a:xfrm>
            <a:off x="3584575" y="3213100"/>
            <a:ext cx="949325" cy="431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ru-RU">
              <a:solidFill>
                <a:schemeClr val="tx1"/>
              </a:solidFill>
              <a:latin typeface="Bernard MT Condensed" pitchFamily="18" charset="0"/>
            </a:endParaRPr>
          </a:p>
        </p:txBody>
      </p:sp>
      <p:sp>
        <p:nvSpPr>
          <p:cNvPr id="10" name="Овал 9"/>
          <p:cNvSpPr/>
          <p:nvPr/>
        </p:nvSpPr>
        <p:spPr bwMode="auto">
          <a:xfrm>
            <a:off x="4737100" y="3500438"/>
            <a:ext cx="949325" cy="433387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ru-RU">
              <a:solidFill>
                <a:schemeClr val="tx1"/>
              </a:solidFill>
              <a:latin typeface="Bernard MT Condensed" pitchFamily="18" charset="0"/>
            </a:endParaRPr>
          </a:p>
        </p:txBody>
      </p:sp>
      <p:sp>
        <p:nvSpPr>
          <p:cNvPr id="11" name="Овал 10"/>
          <p:cNvSpPr/>
          <p:nvPr/>
        </p:nvSpPr>
        <p:spPr bwMode="auto">
          <a:xfrm>
            <a:off x="2360613" y="3789363"/>
            <a:ext cx="949325" cy="431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ru-RU">
              <a:solidFill>
                <a:schemeClr val="tx1"/>
              </a:solidFill>
              <a:latin typeface="Bernard MT Condensed" pitchFamily="18" charset="0"/>
            </a:endParaRPr>
          </a:p>
        </p:txBody>
      </p:sp>
      <p:sp>
        <p:nvSpPr>
          <p:cNvPr id="12" name="Овал 11"/>
          <p:cNvSpPr/>
          <p:nvPr/>
        </p:nvSpPr>
        <p:spPr bwMode="auto">
          <a:xfrm>
            <a:off x="3584575" y="3789363"/>
            <a:ext cx="949325" cy="431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ru-RU">
              <a:solidFill>
                <a:schemeClr val="tx1"/>
              </a:solidFill>
              <a:latin typeface="Bernard MT Condensed" pitchFamily="18" charset="0"/>
            </a:endParaRPr>
          </a:p>
        </p:txBody>
      </p:sp>
      <p:sp>
        <p:nvSpPr>
          <p:cNvPr id="13" name="Овал 12"/>
          <p:cNvSpPr/>
          <p:nvPr/>
        </p:nvSpPr>
        <p:spPr bwMode="auto">
          <a:xfrm>
            <a:off x="4737100" y="4149725"/>
            <a:ext cx="949325" cy="431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ru-RU">
              <a:solidFill>
                <a:schemeClr val="tx1"/>
              </a:solidFill>
              <a:latin typeface="Bernard MT Condensed" pitchFamily="18" charset="0"/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1352550" y="4076700"/>
            <a:ext cx="949325" cy="431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ru-RU">
              <a:solidFill>
                <a:schemeClr val="tx1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Версия 4. Векторизация: использование директивы </a:t>
            </a:r>
            <a:r>
              <a:rPr lang="en-US" smtClean="0"/>
              <a:t>simd</a:t>
            </a:r>
            <a:endParaRPr lang="ru-RU" smtClean="0"/>
          </a:p>
        </p:txBody>
      </p:sp>
      <p:sp>
        <p:nvSpPr>
          <p:cNvPr id="37891" name="Rectangle 1"/>
          <p:cNvSpPr>
            <a:spLocks noChangeArrowheads="1"/>
          </p:cNvSpPr>
          <p:nvPr/>
        </p:nvSpPr>
        <p:spPr bwMode="auto">
          <a:xfrm>
            <a:off x="0" y="1036638"/>
            <a:ext cx="9906000" cy="5821362"/>
          </a:xfrm>
          <a:prstGeom prst="rect">
            <a:avLst/>
          </a:pr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eaLnBrk="0" hangingPunct="0"/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__declspec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noinline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)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void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GetOptionPricesV4(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*pT,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*pK,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*pS0,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*pC)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{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i;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d1, d2, erf1, erf2;</a:t>
            </a:r>
            <a:endParaRPr lang="ru-RU" sz="2000" b="1"/>
          </a:p>
          <a:p>
            <a:pPr algn="just" eaLnBrk="0" hangingPunct="0"/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#pragma simd</a:t>
            </a:r>
            <a:endParaRPr lang="ru-RU" sz="2000" b="1">
              <a:solidFill>
                <a:srgbClr val="C00000"/>
              </a:solidFill>
            </a:endParaRPr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(i = 0; i &lt; N; i++)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{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d1 = (logf(pS0[i] / pK[i]) + (r + sig * sig * 0.5f) *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     pT[i]) / (sig * sqrtf(pT[i]));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d2 = (logf(pS0[i] / pK[i]) + (r - sig * sig * 0.5f) *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     pT[i]) / (sig * sqrtf(pT[i]));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erf1 = 0.5f + 0.5f * erff(d1 / sqrtf(2.0f));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erf2 = 0.5f + 0.5f * erff(d2 / sqrtf(2.0f));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pC[i] = pS0[i] * erf1 - pK[i] * expf((-1.0f) * r * 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        pT[i]) * erf2;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ru-RU" sz="2000" b="1">
                <a:latin typeface="Courier New" pitchFamily="49" charset="0"/>
                <a:cs typeface="Times New Roman" pitchFamily="18" charset="0"/>
              </a:rPr>
              <a:t>}</a:t>
            </a:r>
            <a:endParaRPr lang="ru-RU" sz="2000" b="1"/>
          </a:p>
          <a:p>
            <a:pPr algn="just" eaLnBrk="0" hangingPunct="0"/>
            <a:r>
              <a:rPr lang="ru-RU" sz="2000" b="1">
                <a:latin typeface="Courier New" pitchFamily="49" charset="0"/>
                <a:cs typeface="Times New Roman" pitchFamily="18" charset="0"/>
              </a:rPr>
              <a:t>}</a:t>
            </a:r>
            <a:endParaRPr lang="ru-RU" sz="2000" b="1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Версия 4</a:t>
            </a:r>
            <a:r>
              <a:rPr lang="en-US" smtClean="0"/>
              <a:t>*</a:t>
            </a:r>
            <a:r>
              <a:rPr lang="ru-RU" smtClean="0"/>
              <a:t>. Векторизация: использование директив </a:t>
            </a:r>
            <a:r>
              <a:rPr lang="en-US" smtClean="0"/>
              <a:t>ivdep </a:t>
            </a:r>
            <a:r>
              <a:rPr lang="ru-RU" smtClean="0"/>
              <a:t>и </a:t>
            </a:r>
            <a:r>
              <a:rPr lang="en-US" smtClean="0"/>
              <a:t>vector always</a:t>
            </a:r>
            <a:endParaRPr lang="ru-RU" smtClean="0"/>
          </a:p>
        </p:txBody>
      </p:sp>
      <p:sp>
        <p:nvSpPr>
          <p:cNvPr id="38915" name="Rectangle 1"/>
          <p:cNvSpPr>
            <a:spLocks noChangeArrowheads="1"/>
          </p:cNvSpPr>
          <p:nvPr/>
        </p:nvSpPr>
        <p:spPr bwMode="auto">
          <a:xfrm>
            <a:off x="0" y="977900"/>
            <a:ext cx="9906000" cy="5940425"/>
          </a:xfrm>
          <a:prstGeom prst="rect">
            <a:avLst/>
          </a:pr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eaLnBrk="0" hangingPunct="0"/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__declspec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noinline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)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void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GetOptionPricesV4(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*pT,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*pK,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*pS0,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*pC)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{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i;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d1, d2, erf1, erf2;</a:t>
            </a:r>
            <a:endParaRPr lang="ru-RU" sz="2000" b="1"/>
          </a:p>
          <a:p>
            <a:pPr algn="just" eaLnBrk="0" hangingPunct="0"/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#pragma ivdep</a:t>
            </a:r>
          </a:p>
          <a:p>
            <a:pPr algn="just" eaLnBrk="0" hangingPunct="0"/>
            <a:r>
              <a:rPr lang="en-US" sz="2000" b="1">
                <a:solidFill>
                  <a:srgbClr val="C00000"/>
                </a:solidFill>
                <a:latin typeface="Courier New" pitchFamily="49" charset="0"/>
              </a:rPr>
              <a:t>#pragma vector always</a:t>
            </a:r>
            <a:endParaRPr lang="ru-RU" sz="2000" b="1">
              <a:solidFill>
                <a:srgbClr val="C00000"/>
              </a:solidFill>
            </a:endParaRPr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(i = 0; i &lt; N; i++)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{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d1 = (logf(pS0[i] / pK[i]) + (r + sig * sig * 0.5f) *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     pT[i]) / (sig * sqrtf(pT[i]));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d2 = (logf(pS0[i] / pK[i]) + (r - sig * sig * 0.5f) *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     pT[i]) / (sig * sqrtf(pT[i]));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erf1 = 0.5f + 0.5f * erff(d1 / sqrtf(2.0f));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erf2 = 0.5f + 0.5f * erff(d2 / sqrtf(2.0f));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pC[i] = pS0[i] * erf1 - pK[i] * expf((-1.0f) * r * 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        pT[i]) * erf2;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ru-RU" sz="2000" b="1">
                <a:latin typeface="Courier New" pitchFamily="49" charset="0"/>
                <a:cs typeface="Times New Roman" pitchFamily="18" charset="0"/>
              </a:rPr>
              <a:t>}</a:t>
            </a:r>
            <a:endParaRPr lang="ru-RU" sz="2000" b="1"/>
          </a:p>
          <a:p>
            <a:pPr algn="just" eaLnBrk="0" hangingPunct="0"/>
            <a:r>
              <a:rPr lang="ru-RU" sz="2000" b="1">
                <a:latin typeface="Courier New" pitchFamily="49" charset="0"/>
                <a:cs typeface="Times New Roman" pitchFamily="18" charset="0"/>
              </a:rPr>
              <a:t>}</a:t>
            </a:r>
            <a:endParaRPr lang="ru-RU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Версии 3-4. Векторизация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8588" y="1125538"/>
          <a:ext cx="9648825" cy="2193925"/>
        </p:xfrm>
        <a:graphic>
          <a:graphicData uri="http://schemas.openxmlformats.org/drawingml/2006/table">
            <a:tbl>
              <a:tblPr/>
              <a:tblGrid>
                <a:gridCol w="1929765"/>
                <a:gridCol w="1929765"/>
                <a:gridCol w="1929765"/>
                <a:gridCol w="1929765"/>
                <a:gridCol w="1929765"/>
              </a:tblGrid>
              <a:tr h="365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N</a:t>
                      </a:r>
                      <a:endParaRPr lang="ru-RU" sz="2400" dirty="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60 000 000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120 000 000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180 000 000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240 000 000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 V0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17,002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34,004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51,008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67,970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 V1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16,776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33,549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50,337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66,989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 V2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2,871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5,727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8,649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11,230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 V3</a:t>
                      </a:r>
                      <a:endParaRPr lang="ru-RU" sz="2400" b="1" dirty="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0,522</a:t>
                      </a:r>
                      <a:endParaRPr lang="ru-RU" sz="2400" b="1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1,049</a:t>
                      </a:r>
                      <a:endParaRPr lang="ru-RU" sz="2400" b="1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1,583</a:t>
                      </a:r>
                      <a:endParaRPr lang="ru-RU" sz="2400" b="1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2,091</a:t>
                      </a:r>
                      <a:endParaRPr lang="ru-RU" sz="2400" b="1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 V4</a:t>
                      </a:r>
                      <a:endParaRPr lang="ru-RU" sz="2400" b="1" dirty="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j-lt"/>
                          <a:ea typeface="Times New Roman"/>
                        </a:rPr>
                        <a:t>0,521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j-lt"/>
                          <a:ea typeface="Times New Roman"/>
                        </a:rPr>
                        <a:t>1,036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j-lt"/>
                          <a:ea typeface="Times New Roman"/>
                        </a:rPr>
                        <a:t>1,566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j-lt"/>
                          <a:ea typeface="Times New Roman"/>
                        </a:rPr>
                        <a:t>2,067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Вертикальный свиток 4"/>
          <p:cNvSpPr/>
          <p:nvPr/>
        </p:nvSpPr>
        <p:spPr bwMode="auto">
          <a:xfrm>
            <a:off x="704528" y="3429000"/>
            <a:ext cx="7128792" cy="2880320"/>
          </a:xfrm>
          <a:prstGeom prst="verticalScroll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1. 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Отчет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: loop was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vectorized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ctr">
              <a:defRPr/>
            </a:pP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(SIMD loop was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vectorized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algn="ctr">
              <a:defRPr/>
            </a:pPr>
            <a:r>
              <a:rPr lang="en-US" sz="2400" b="1" spc="5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2. </a:t>
            </a:r>
            <a:r>
              <a:rPr lang="ru-RU" sz="2400" b="1" spc="5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Все 3 способа работают, </a:t>
            </a:r>
            <a:br>
              <a:rPr lang="ru-RU" sz="2400" b="1" spc="5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400" b="1" spc="5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результаты похожи. </a:t>
            </a:r>
          </a:p>
          <a:p>
            <a:pPr algn="ctr">
              <a:defRPr/>
            </a:pPr>
            <a:r>
              <a:rPr lang="ru-RU" sz="2400" b="1" spc="5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3. Ускорение не в 8 раз, а в 5,43.</a:t>
            </a:r>
          </a:p>
          <a:p>
            <a:pPr algn="ctr">
              <a:defRPr/>
            </a:pPr>
            <a:r>
              <a:rPr lang="ru-RU" sz="2400" b="1" spc="5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Обсуждение п.п. 2 и 3!</a:t>
            </a:r>
            <a:endParaRPr lang="ru-RU" sz="24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9984" name="Picture 2" descr="C:\Users\Iosif\AppData\Local\Microsoft\Windows\Temporary Internet Files\Content.IE5\8EDIX7LH\MC900251681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48625" y="3716338"/>
            <a:ext cx="1546225" cy="208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Для обсуждения</a:t>
            </a:r>
          </a:p>
        </p:txBody>
      </p:sp>
      <p:sp>
        <p:nvSpPr>
          <p:cNvPr id="40963" name="Содержимое 2"/>
          <p:cNvSpPr>
            <a:spLocks noGrp="1"/>
          </p:cNvSpPr>
          <p:nvPr>
            <p:ph idx="1"/>
          </p:nvPr>
        </p:nvSpPr>
        <p:spPr>
          <a:xfrm>
            <a:off x="273050" y="1196975"/>
            <a:ext cx="9437688" cy="496887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0964" name="Rectangle 1"/>
          <p:cNvSpPr>
            <a:spLocks noChangeArrowheads="1"/>
          </p:cNvSpPr>
          <p:nvPr/>
        </p:nvSpPr>
        <p:spPr bwMode="auto">
          <a:xfrm>
            <a:off x="0" y="1036638"/>
            <a:ext cx="9906000" cy="5821362"/>
          </a:xfrm>
          <a:prstGeom prst="rect">
            <a:avLst/>
          </a:pr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eaLnBrk="0" hangingPunct="0"/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__declspec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noinline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)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void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GetOptionPricesV4(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*pT,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*pK,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*pS0,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*pC)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{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i;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d1, d2, erf1, erf2;</a:t>
            </a:r>
            <a:endParaRPr lang="ru-RU" sz="2000" b="1"/>
          </a:p>
          <a:p>
            <a:pPr algn="just" eaLnBrk="0" hangingPunct="0"/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#pragma simd 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// Intel </a:t>
            </a:r>
            <a:r>
              <a:rPr lang="ru-RU" sz="2000" b="1">
                <a:latin typeface="Courier New" pitchFamily="49" charset="0"/>
                <a:cs typeface="Times New Roman" pitchFamily="18" charset="0"/>
              </a:rPr>
              <a:t>рекомендует. Но иногда лучше 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ivdep</a:t>
            </a:r>
            <a:r>
              <a:rPr lang="ru-RU" sz="2000" b="1">
                <a:latin typeface="Courier New" pitchFamily="49" charset="0"/>
                <a:cs typeface="Times New Roman" pitchFamily="18" charset="0"/>
              </a:rPr>
              <a:t> </a:t>
            </a:r>
            <a:endParaRPr lang="en-US" sz="2000" b="1">
              <a:latin typeface="Courier New" pitchFamily="49" charset="0"/>
              <a:cs typeface="Times New Roman" pitchFamily="18" charset="0"/>
            </a:endParaRPr>
          </a:p>
          <a:p>
            <a:pPr algn="just" eaLnBrk="0" hangingPunct="0"/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(i = 0; i &lt; N; i++)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{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d1 = (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logf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(pS0[i] / pK[i]) + (r + sig * sig * 0.5f) *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     pT[i]) / (sig * 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sqrtf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(pT[i]));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d2 = (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logf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(pS0[i] / pK[i]) + (r - sig * sig * 0.5f) *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     pT[i]) / (sig * 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sqrtf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(pT[i]));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erf1 = 0.5f + 0.5f * 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erff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(d1 / sqrtf(2.0f));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erf2 = 0.5f + 0.5f * 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erff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(d2 / sqrtf(2.0f));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pC[i] = pS0[i] * erf1 - pK[i] * 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expf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((-1.0f) * r * 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        pT[i]) * erf2;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ru-RU" sz="2000" b="1">
                <a:latin typeface="Courier New" pitchFamily="49" charset="0"/>
                <a:cs typeface="Times New Roman" pitchFamily="18" charset="0"/>
              </a:rPr>
              <a:t>}</a:t>
            </a:r>
            <a:endParaRPr lang="ru-RU" sz="2000" b="1"/>
          </a:p>
          <a:p>
            <a:pPr algn="just" eaLnBrk="0" hangingPunct="0"/>
            <a:r>
              <a:rPr lang="ru-RU" sz="2000" b="1">
                <a:latin typeface="Courier New" pitchFamily="49" charset="0"/>
                <a:cs typeface="Times New Roman" pitchFamily="18" charset="0"/>
              </a:rPr>
              <a:t>}</a:t>
            </a:r>
            <a:endParaRPr lang="ru-RU" sz="2000" b="1"/>
          </a:p>
        </p:txBody>
      </p:sp>
      <p:sp>
        <p:nvSpPr>
          <p:cNvPr id="5" name="Овал 4"/>
          <p:cNvSpPr/>
          <p:nvPr/>
        </p:nvSpPr>
        <p:spPr bwMode="auto">
          <a:xfrm>
            <a:off x="5313040" y="5953475"/>
            <a:ext cx="4392488" cy="79208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 anchorCtr="1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ernard MT Condensed" pitchFamily="18" charset="0"/>
              </a:rPr>
              <a:t>5.43 – работает закон </a:t>
            </a:r>
            <a:r>
              <a:rPr lang="ru-RU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ernard MT Condensed" pitchFamily="18" charset="0"/>
              </a:rPr>
              <a:t>Амдаля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Bernard MT Condensed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Версия 5. Вынос инвариантов из цикла</a:t>
            </a:r>
            <a:r>
              <a:rPr lang="en-US" smtClean="0"/>
              <a:t>…</a:t>
            </a:r>
            <a:endParaRPr lang="ru-RU" smtClean="0"/>
          </a:p>
        </p:txBody>
      </p:sp>
      <p:sp>
        <p:nvSpPr>
          <p:cNvPr id="41987" name="Rectangle 1"/>
          <p:cNvSpPr>
            <a:spLocks noChangeArrowheads="1"/>
          </p:cNvSpPr>
          <p:nvPr/>
        </p:nvSpPr>
        <p:spPr bwMode="auto">
          <a:xfrm>
            <a:off x="0" y="998538"/>
            <a:ext cx="9906000" cy="5988050"/>
          </a:xfrm>
          <a:prstGeom prst="rect">
            <a:avLst/>
          </a:pr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eaLnBrk="0" hangingPunct="0"/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const float invsqrt2 = 0.707106781f;</a:t>
            </a:r>
            <a:endParaRPr lang="ru-RU" sz="2000" b="1">
              <a:solidFill>
                <a:srgbClr val="C00000"/>
              </a:solidFill>
            </a:endParaRPr>
          </a:p>
          <a:p>
            <a:pPr algn="just" eaLnBrk="0" hangingPunct="0"/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__declspec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noinline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)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void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GetOptionPricesV5(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*pT,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*pK,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*pS0,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*pC)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{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i;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d1, d2, erf1, erf2;</a:t>
            </a:r>
            <a:endParaRPr lang="ru-RU" sz="2000" b="1"/>
          </a:p>
          <a:p>
            <a:pPr algn="just" eaLnBrk="0" hangingPunct="0"/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#pragma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simd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(i = 0; i &lt; N; i++)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{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d1 = (logf(pS0[i] / pK[i]) + (r + sig * sig * 0.5f) *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     pT[i]) / (sig * sqrtf(pT[i]));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d2 = (logf(pS0[i] / pK[i]) + (r - sig * sig * 0.5f) *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     pT[i]) / (sig * sqrtf(pT[i]));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erf1 = 0.5f + 0.5f * erff(d1 * 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invsqrt2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);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erf2 = 0.5f + 0.5f * erff(d2 * 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invsqrt2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);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pC[i] = pS0[i] * erf1 - pK[i] * expf((-1.0f) * r * 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         pT[i]) * erf2;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}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}</a:t>
            </a:r>
            <a:endParaRPr lang="en-US" sz="2000" b="1"/>
          </a:p>
        </p:txBody>
      </p:sp>
      <p:sp>
        <p:nvSpPr>
          <p:cNvPr id="5" name="Овал 4"/>
          <p:cNvSpPr/>
          <p:nvPr/>
        </p:nvSpPr>
        <p:spPr bwMode="auto">
          <a:xfrm>
            <a:off x="4808984" y="1988840"/>
            <a:ext cx="4752528" cy="172819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 anchorCtr="1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ernard MT Condensed" pitchFamily="18" charset="0"/>
              </a:rPr>
              <a:t>Есть и другие инварианты.</a:t>
            </a:r>
          </a:p>
          <a:p>
            <a:pPr algn="ctr">
              <a:defRPr/>
            </a:pPr>
            <a:r>
              <a:rPr lang="ru-RU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ernard MT Condensed" pitchFamily="18" charset="0"/>
              </a:rPr>
              <a:t>Справится ли компилятор</a:t>
            </a:r>
            <a:r>
              <a:rPr lang="en-US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ernard MT Condensed" pitchFamily="18" charset="0"/>
              </a:rPr>
              <a:t>?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Bernard MT Condensed" pitchFamily="18" charset="0"/>
            </a:endParaRPr>
          </a:p>
          <a:p>
            <a:pPr algn="ctr">
              <a:defRPr/>
            </a:pPr>
            <a:r>
              <a:rPr lang="ru-RU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ernard MT Condensed" pitchFamily="18" charset="0"/>
              </a:rPr>
              <a:t>Здесь – да, вообще – не всегда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Версия 5. Вынос инвариантов из цикла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8588" y="1125538"/>
          <a:ext cx="9648825" cy="2559050"/>
        </p:xfrm>
        <a:graphic>
          <a:graphicData uri="http://schemas.openxmlformats.org/drawingml/2006/table">
            <a:tbl>
              <a:tblPr/>
              <a:tblGrid>
                <a:gridCol w="1929765"/>
                <a:gridCol w="1929765"/>
                <a:gridCol w="1929765"/>
                <a:gridCol w="1929765"/>
                <a:gridCol w="1929765"/>
              </a:tblGrid>
              <a:tr h="3655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N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60 000 000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120 000 000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180 000 000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240 000 000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5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 V0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17,002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34,004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51,008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67,970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5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 V1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16,776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33,549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50,337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66,989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5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 V2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2,871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5,727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8,649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11,230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5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 V3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0,522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1,049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1,583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2,091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5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 V4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0,521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1,036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1,566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2,067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5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 V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5</a:t>
                      </a:r>
                      <a:endParaRPr lang="ru-RU" sz="2400" b="1" dirty="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j-lt"/>
                          <a:ea typeface="Times New Roman"/>
                        </a:rPr>
                        <a:t>0,527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j-lt"/>
                          <a:ea typeface="Times New Roman"/>
                        </a:rPr>
                        <a:t>1,047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j-lt"/>
                          <a:ea typeface="Times New Roman"/>
                        </a:rPr>
                        <a:t>1,580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j-lt"/>
                          <a:ea typeface="Times New Roman"/>
                        </a:rPr>
                        <a:t>2,085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Вертикальный свиток 4"/>
          <p:cNvSpPr/>
          <p:nvPr/>
        </p:nvSpPr>
        <p:spPr bwMode="auto">
          <a:xfrm>
            <a:off x="848544" y="4005064"/>
            <a:ext cx="7128792" cy="2088232"/>
          </a:xfrm>
          <a:prstGeom prst="verticalScroll">
            <a:avLst/>
          </a:prstGeom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endParaRPr lang="ru-RU" sz="2400" b="1" spc="50" dirty="0">
              <a:ln w="11430"/>
              <a:solidFill>
                <a:srgbClr val="350DB3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defRPr/>
            </a:pPr>
            <a:r>
              <a:rPr lang="ru-RU" sz="2400" b="1" spc="50" dirty="0">
                <a:ln w="11430"/>
                <a:solidFill>
                  <a:srgbClr val="350DB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Обычно имеет смысл </a:t>
            </a:r>
          </a:p>
          <a:p>
            <a:pPr algn="ctr">
              <a:defRPr/>
            </a:pPr>
            <a:r>
              <a:rPr lang="ru-RU" sz="2400" b="1" spc="50" dirty="0">
                <a:ln w="11430"/>
                <a:solidFill>
                  <a:srgbClr val="350DB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выносить инварианты</a:t>
            </a:r>
          </a:p>
        </p:txBody>
      </p:sp>
      <p:pic>
        <p:nvPicPr>
          <p:cNvPr id="43062" name="Picture 2" descr="C:\Users\Iosif\AppData\Local\Microsoft\Windows\Temporary Internet Files\Content.IE5\8EDIX7LH\MC900251681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48625" y="4083050"/>
            <a:ext cx="154622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273050" y="1196975"/>
            <a:ext cx="9437688" cy="49688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smtClean="0"/>
          </a:p>
          <a:p>
            <a:pPr>
              <a:buFont typeface="Wingdings" pitchFamily="2" charset="2"/>
              <a:buNone/>
            </a:pPr>
            <a:endParaRPr lang="ru-RU" smtClean="0"/>
          </a:p>
          <a:p>
            <a:pPr>
              <a:buFont typeface="Wingdings" pitchFamily="2" charset="2"/>
              <a:buNone/>
            </a:pPr>
            <a:endParaRPr lang="ru-RU" smtClean="0"/>
          </a:p>
          <a:p>
            <a:pPr>
              <a:buFont typeface="Wingdings" pitchFamily="2" charset="2"/>
              <a:buNone/>
            </a:pPr>
            <a:endParaRPr lang="ru-RU" smtClean="0"/>
          </a:p>
          <a:p>
            <a:pPr algn="ctr">
              <a:buFont typeface="Wingdings" pitchFamily="2" charset="2"/>
              <a:buNone/>
            </a:pPr>
            <a:r>
              <a:rPr lang="en-US" sz="4000" b="1" smtClean="0">
                <a:solidFill>
                  <a:srgbClr val="0969CD"/>
                </a:solidFill>
              </a:rPr>
              <a:t>1. </a:t>
            </a:r>
            <a:r>
              <a:rPr lang="ru-RU" sz="4000" b="1" smtClean="0">
                <a:solidFill>
                  <a:srgbClr val="0969CD"/>
                </a:solidFill>
              </a:rPr>
              <a:t>Приступаем к работе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Версия 6. Эквивалентные преобразования. Вычисление квадратного корня…</a:t>
            </a:r>
          </a:p>
        </p:txBody>
      </p:sp>
      <p:sp>
        <p:nvSpPr>
          <p:cNvPr id="44035" name="Rectangle 1"/>
          <p:cNvSpPr>
            <a:spLocks noChangeArrowheads="1"/>
          </p:cNvSpPr>
          <p:nvPr/>
        </p:nvSpPr>
        <p:spPr bwMode="auto">
          <a:xfrm>
            <a:off x="0" y="990600"/>
            <a:ext cx="9906000" cy="5938838"/>
          </a:xfrm>
          <a:prstGeom prst="rect">
            <a:avLst/>
          </a:pr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eaLnBrk="0" hangingPunct="0"/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__declspec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noinline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)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void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GetOptionPricesV6(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*pT,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*pK,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*pS0,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*pC)</a:t>
            </a:r>
            <a:r>
              <a:rPr lang="ru-RU" sz="2000" b="1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{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i;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d1, d2, erf1, erf2, 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invf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float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sig2 = sig * sig;</a:t>
            </a:r>
            <a:endParaRPr lang="ru-RU" sz="2000" b="1"/>
          </a:p>
          <a:p>
            <a:pPr algn="just" eaLnBrk="0" hangingPunct="0"/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#pragma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simd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(i = 0; i &lt; N; i++)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{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invf = invsqrtf(sig2 * pT[i]);</a:t>
            </a:r>
            <a:endParaRPr lang="ru-RU" sz="2000" b="1">
              <a:solidFill>
                <a:srgbClr val="C00000"/>
              </a:solidFill>
            </a:endParaRPr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d1 = (logf(pS0[i] / pK[i]) + (r + sig2 * 0.5f) * 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     pT[i]) * 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invf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d2 = (logf(pS0[i] / pK[i]) + (r - sig2 * 0.5f) * 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     pT[i]) * 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invf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erf1 = 0.5f + 0.5f * erff(d1 * invsqrt2);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erf2 = 0.5f + 0.5f * erff(d2 * invsqrt2);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pC[i] = pS0[i] * erf1 - pK[i] * expf((-1.0f) * r *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          pT[i]) * erf2;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ru-RU" sz="2000" b="1">
                <a:latin typeface="Courier New" pitchFamily="49" charset="0"/>
                <a:cs typeface="Times New Roman" pitchFamily="18" charset="0"/>
              </a:rPr>
              <a:t>}</a:t>
            </a:r>
          </a:p>
          <a:p>
            <a:pPr algn="just" eaLnBrk="0" hangingPunct="0"/>
            <a:r>
              <a:rPr lang="ru-RU" sz="2000" b="1">
                <a:latin typeface="Courier New" pitchFamily="49" charset="0"/>
                <a:cs typeface="Times New Roman" pitchFamily="18" charset="0"/>
              </a:rPr>
              <a:t>}</a:t>
            </a:r>
            <a:endParaRPr lang="ru-RU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Версия 6. Эквивалентные преобразования. Вычисление квадратного корня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8588" y="1125538"/>
          <a:ext cx="9648825" cy="2925762"/>
        </p:xfrm>
        <a:graphic>
          <a:graphicData uri="http://schemas.openxmlformats.org/drawingml/2006/table">
            <a:tbl>
              <a:tblPr/>
              <a:tblGrid>
                <a:gridCol w="1929765"/>
                <a:gridCol w="1929765"/>
                <a:gridCol w="1929765"/>
                <a:gridCol w="1929765"/>
                <a:gridCol w="1929765"/>
              </a:tblGrid>
              <a:tr h="3657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N</a:t>
                      </a:r>
                      <a:endParaRPr lang="ru-RU" sz="2400" dirty="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60 000 000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120 000 000</a:t>
                      </a:r>
                      <a:endParaRPr lang="ru-RU" sz="2400" dirty="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180 000 000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240 000 000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 V0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17,002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34,004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51,008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67,970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 V1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16,776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33,549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50,337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66,989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 V2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2,871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5,727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8,649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11,230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 V3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0,522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1,049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1,583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2,091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 V4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0,521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1,036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1,566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2,067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 V5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0,527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1,047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1,580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2,085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 V6</a:t>
                      </a:r>
                      <a:endParaRPr lang="ru-RU" sz="2400" b="1" dirty="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j-lt"/>
                          <a:ea typeface="Times New Roman"/>
                        </a:rPr>
                        <a:t>0,538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j-lt"/>
                          <a:ea typeface="Times New Roman"/>
                        </a:rPr>
                        <a:t>1,071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j-lt"/>
                          <a:ea typeface="Times New Roman"/>
                        </a:rPr>
                        <a:t>1,614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j-lt"/>
                          <a:ea typeface="Times New Roman"/>
                        </a:rPr>
                        <a:t>2,133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Вертикальный свиток 4"/>
          <p:cNvSpPr/>
          <p:nvPr/>
        </p:nvSpPr>
        <p:spPr bwMode="auto">
          <a:xfrm>
            <a:off x="848544" y="4149003"/>
            <a:ext cx="7128792" cy="2088232"/>
          </a:xfrm>
          <a:prstGeom prst="verticalScroll">
            <a:avLst/>
          </a:prstGeom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endParaRPr lang="ru-RU" sz="2400" b="1" spc="50" dirty="0">
              <a:ln w="11430"/>
              <a:solidFill>
                <a:srgbClr val="350DB3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defRPr/>
            </a:pPr>
            <a:r>
              <a:rPr lang="ru-RU" sz="2400" b="1" spc="50" dirty="0">
                <a:ln w="11430"/>
                <a:solidFill>
                  <a:srgbClr val="350DB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Обычно имеет смысл заменять </a:t>
            </a:r>
          </a:p>
          <a:p>
            <a:pPr algn="ctr">
              <a:defRPr/>
            </a:pPr>
            <a:r>
              <a:rPr lang="ru-RU" sz="2400" b="1" spc="50" dirty="0">
                <a:ln w="11430"/>
                <a:solidFill>
                  <a:srgbClr val="350DB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деления умножениями. </a:t>
            </a:r>
          </a:p>
          <a:p>
            <a:pPr algn="ctr">
              <a:defRPr/>
            </a:pPr>
            <a:r>
              <a:rPr lang="ru-RU" sz="2400" b="1" spc="50" dirty="0">
                <a:ln w="11430"/>
                <a:solidFill>
                  <a:srgbClr val="350DB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данном случае не дало эффект.</a:t>
            </a:r>
          </a:p>
        </p:txBody>
      </p:sp>
      <p:pic>
        <p:nvPicPr>
          <p:cNvPr id="45116" name="Picture 2" descr="C:\Users\Iosif\AppData\Local\Microsoft\Windows\Temporary Internet Files\Content.IE5\8EDIX7LH\MC900251681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48625" y="4225925"/>
            <a:ext cx="1546225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Версия 6.1. Выравнивание данных</a:t>
            </a:r>
          </a:p>
        </p:txBody>
      </p:sp>
      <p:sp>
        <p:nvSpPr>
          <p:cNvPr id="46083" name="Содержимое 2"/>
          <p:cNvSpPr>
            <a:spLocks noGrp="1"/>
          </p:cNvSpPr>
          <p:nvPr>
            <p:ph idx="1"/>
          </p:nvPr>
        </p:nvSpPr>
        <p:spPr>
          <a:xfrm>
            <a:off x="273050" y="4005263"/>
            <a:ext cx="9437688" cy="2160587"/>
          </a:xfrm>
        </p:spPr>
        <p:txBody>
          <a:bodyPr/>
          <a:lstStyle/>
          <a:p>
            <a:r>
              <a:rPr lang="en-US" smtClean="0"/>
              <a:t>SSE: 16, AVX: 32, Xeon Phi: 64</a:t>
            </a:r>
          </a:p>
          <a:p>
            <a:r>
              <a:rPr lang="en-US" smtClean="0"/>
              <a:t>memalign() -&gt; __mm_malloc()</a:t>
            </a:r>
          </a:p>
          <a:p>
            <a:r>
              <a:rPr lang="en-US" smtClean="0"/>
              <a:t>Windows: __declspec(align(XX)) float T[N];</a:t>
            </a:r>
            <a:br>
              <a:rPr lang="en-US" smtClean="0"/>
            </a:br>
            <a:r>
              <a:rPr lang="en-US" smtClean="0"/>
              <a:t>Linux: float T[N] __attribute__((aligned(64)));</a:t>
            </a:r>
          </a:p>
          <a:p>
            <a:r>
              <a:rPr lang="en-US" smtClean="0"/>
              <a:t>#pragma vector aligned, __assume_aligned, __assume</a:t>
            </a:r>
            <a:endParaRPr lang="ru-RU" smtClean="0"/>
          </a:p>
        </p:txBody>
      </p:sp>
      <p:sp>
        <p:nvSpPr>
          <p:cNvPr id="46084" name="Rectangle 1"/>
          <p:cNvSpPr>
            <a:spLocks noChangeArrowheads="1"/>
          </p:cNvSpPr>
          <p:nvPr/>
        </p:nvSpPr>
        <p:spPr bwMode="auto">
          <a:xfrm>
            <a:off x="0" y="1016000"/>
            <a:ext cx="9906000" cy="2862263"/>
          </a:xfrm>
          <a:prstGeom prst="rect">
            <a:avLst/>
          </a:pr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eaLnBrk="0" hangingPunct="0"/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main(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argc,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char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 *argv[])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{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pT = (float *)memalign(32, 4 * N * sizeof(float));</a:t>
            </a:r>
            <a:endParaRPr lang="ru-RU" sz="2000" b="1">
              <a:solidFill>
                <a:srgbClr val="C00000"/>
              </a:solidFill>
            </a:endParaRPr>
          </a:p>
          <a:p>
            <a:pPr algn="just" eaLnBrk="0" hangingPunct="0"/>
            <a:r>
              <a:rPr lang="en-US" sz="2000" b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//  pT  = new float[4 * N];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...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000" b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free(pT);</a:t>
            </a:r>
            <a:endParaRPr lang="ru-RU" sz="2000" b="1">
              <a:solidFill>
                <a:srgbClr val="C00000"/>
              </a:solidFill>
            </a:endParaRPr>
          </a:p>
          <a:p>
            <a:pPr algn="just" eaLnBrk="0" hangingPunct="0"/>
            <a:r>
              <a:rPr lang="en-US" sz="2000" b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//  delete [] pT;</a:t>
            </a:r>
            <a:endParaRPr lang="ru-RU" sz="2000" b="1"/>
          </a:p>
          <a:p>
            <a:pPr algn="just" eaLnBrk="0" hangingPunct="0"/>
            <a:r>
              <a:rPr lang="en-US" sz="2000" b="1">
                <a:latin typeface="Courier New" pitchFamily="49" charset="0"/>
                <a:cs typeface="Times New Roman" pitchFamily="18" charset="0"/>
              </a:rPr>
              <a:t>  </a:t>
            </a:r>
            <a:r>
              <a:rPr lang="ru-RU" sz="20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return</a:t>
            </a:r>
            <a:r>
              <a:rPr lang="ru-RU" sz="2000" b="1">
                <a:latin typeface="Courier New" pitchFamily="49" charset="0"/>
                <a:cs typeface="Times New Roman" pitchFamily="18" charset="0"/>
              </a:rPr>
              <a:t> 0;</a:t>
            </a:r>
            <a:endParaRPr lang="ru-RU" sz="2000" b="1"/>
          </a:p>
          <a:p>
            <a:pPr algn="just" eaLnBrk="0" hangingPunct="0"/>
            <a:r>
              <a:rPr lang="ru-RU" sz="2000" b="1">
                <a:latin typeface="Courier New" pitchFamily="49" charset="0"/>
                <a:cs typeface="Times New Roman" pitchFamily="18" charset="0"/>
              </a:rPr>
              <a:t>}</a:t>
            </a:r>
            <a:endParaRPr lang="ru-RU" sz="2000" b="1"/>
          </a:p>
        </p:txBody>
      </p:sp>
      <p:sp>
        <p:nvSpPr>
          <p:cNvPr id="5" name="Овал 4"/>
          <p:cNvSpPr/>
          <p:nvPr/>
        </p:nvSpPr>
        <p:spPr bwMode="auto">
          <a:xfrm>
            <a:off x="5513512" y="4077072"/>
            <a:ext cx="4192016" cy="79208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 anchorCtr="1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ernard MT Condensed" pitchFamily="18" charset="0"/>
              </a:rPr>
              <a:t>В данном случае </a:t>
            </a:r>
            <a:br>
              <a:rPr lang="ru-RU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ernard MT Condensed" pitchFamily="18" charset="0"/>
              </a:rPr>
            </a:br>
            <a:r>
              <a:rPr lang="ru-RU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ernard MT Condensed" pitchFamily="18" charset="0"/>
              </a:rPr>
              <a:t>не дает эффекта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Версия 6.2. Пониженная точность</a:t>
            </a:r>
          </a:p>
        </p:txBody>
      </p:sp>
      <p:sp>
        <p:nvSpPr>
          <p:cNvPr id="47107" name="Содержимое 2"/>
          <p:cNvSpPr>
            <a:spLocks noGrp="1"/>
          </p:cNvSpPr>
          <p:nvPr>
            <p:ph idx="1"/>
          </p:nvPr>
        </p:nvSpPr>
        <p:spPr>
          <a:xfrm>
            <a:off x="273050" y="1196975"/>
            <a:ext cx="9437688" cy="936625"/>
          </a:xfrm>
        </p:spPr>
        <p:txBody>
          <a:bodyPr/>
          <a:lstStyle/>
          <a:p>
            <a:r>
              <a:rPr lang="ru-RU" smtClean="0"/>
              <a:t>В данной задаче можно понизить точность.</a:t>
            </a:r>
          </a:p>
          <a:p>
            <a:r>
              <a:rPr lang="en-US" smtClean="0"/>
              <a:t>icc ... </a:t>
            </a:r>
            <a:r>
              <a:rPr lang="en-US" b="1" smtClean="0"/>
              <a:t>-fimf-precision=low -fimf-domain-exclusion=31</a:t>
            </a:r>
            <a:r>
              <a:rPr lang="en-US" smtClean="0"/>
              <a:t> </a:t>
            </a:r>
            <a:endParaRPr lang="ru-RU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8588" y="2209800"/>
          <a:ext cx="9648825" cy="3657600"/>
        </p:xfrm>
        <a:graphic>
          <a:graphicData uri="http://schemas.openxmlformats.org/drawingml/2006/table">
            <a:tbl>
              <a:tblPr/>
              <a:tblGrid>
                <a:gridCol w="2005084"/>
                <a:gridCol w="1854446"/>
                <a:gridCol w="1929765"/>
                <a:gridCol w="1929765"/>
                <a:gridCol w="1929765"/>
              </a:tblGrid>
              <a:tr h="161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N</a:t>
                      </a:r>
                      <a:endParaRPr lang="ru-RU" sz="2400" dirty="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60 000 000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120 000 000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180 000 000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240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 </a:t>
                      </a: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000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 </a:t>
                      </a: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000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 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V</a:t>
                      </a: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0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17,002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34,004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51,008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67,970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 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V</a:t>
                      </a: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16,776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33,549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50,337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66,989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 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V</a:t>
                      </a: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2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2,871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5,727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8,649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11,230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 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V</a:t>
                      </a: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3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0,522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1,049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1,583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2,091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 V4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0,521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1,036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1,566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2,067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 V5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0,527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1,047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1,580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2,085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</a:t>
                      </a: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 V6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j-lt"/>
                          <a:ea typeface="Times New Roman"/>
                        </a:rPr>
                        <a:t>0,538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j-lt"/>
                          <a:ea typeface="Times New Roman"/>
                        </a:rPr>
                        <a:t>1,071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j-lt"/>
                          <a:ea typeface="Times New Roman"/>
                        </a:rPr>
                        <a:t>1,614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j-lt"/>
                          <a:ea typeface="Times New Roman"/>
                        </a:rPr>
                        <a:t>2,133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 V6.1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j-lt"/>
                          <a:ea typeface="Times New Roman"/>
                        </a:rPr>
                        <a:t>0,539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j-lt"/>
                          <a:ea typeface="Times New Roman"/>
                        </a:rPr>
                        <a:t>1,072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j-lt"/>
                          <a:ea typeface="Times New Roman"/>
                        </a:rPr>
                        <a:t>1,617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j-lt"/>
                          <a:ea typeface="Times New Roman"/>
                        </a:rPr>
                        <a:t>2,135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 V6.2</a:t>
                      </a:r>
                      <a:endParaRPr lang="ru-RU" sz="2400" b="1" dirty="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j-lt"/>
                          <a:ea typeface="Times New Roman"/>
                        </a:rPr>
                        <a:t>0,438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j-lt"/>
                          <a:ea typeface="Times New Roman"/>
                        </a:rPr>
                        <a:t>0,871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j-lt"/>
                          <a:ea typeface="Times New Roman"/>
                        </a:rPr>
                        <a:t>1,314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j-lt"/>
                          <a:ea typeface="Times New Roman"/>
                        </a:rPr>
                        <a:t>1,724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Версия 7. Распараллеливание</a:t>
            </a:r>
          </a:p>
        </p:txBody>
      </p:sp>
      <p:sp>
        <p:nvSpPr>
          <p:cNvPr id="48131" name="Содержимое 2"/>
          <p:cNvSpPr>
            <a:spLocks noGrp="1"/>
          </p:cNvSpPr>
          <p:nvPr>
            <p:ph idx="1"/>
          </p:nvPr>
        </p:nvSpPr>
        <p:spPr>
          <a:xfrm>
            <a:off x="273050" y="1196975"/>
            <a:ext cx="9437688" cy="576263"/>
          </a:xfrm>
        </p:spPr>
        <p:txBody>
          <a:bodyPr/>
          <a:lstStyle/>
          <a:p>
            <a:r>
              <a:rPr lang="en-US" b="1" smtClean="0"/>
              <a:t>#pragma omp parallel for private(invf, d1, d2, erf1, erf2)</a:t>
            </a:r>
            <a:endParaRPr lang="ru-RU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6525" y="1722438"/>
          <a:ext cx="9648825" cy="4389437"/>
        </p:xfrm>
        <a:graphic>
          <a:graphicData uri="http://schemas.openxmlformats.org/drawingml/2006/table">
            <a:tbl>
              <a:tblPr/>
              <a:tblGrid>
                <a:gridCol w="1930400"/>
                <a:gridCol w="1930400"/>
                <a:gridCol w="1928813"/>
                <a:gridCol w="1930400"/>
                <a:gridCol w="1928812"/>
              </a:tblGrid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N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60 000 000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120 000 000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180 000 000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240 000 000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Версия V0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17,002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34,004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51,008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67,970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Версия V1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16,776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33,549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50,337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66,989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Версия V2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2,871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5,727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8,649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11,230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Версия V3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0,522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1,049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1,583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2,091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Версия V4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0,521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1,036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1,566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2,067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Версия V5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0,527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1,047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1,580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2,085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Версия V6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0,538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1,071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1,614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2,133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Версия V6.1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0,539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1,072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1,617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2,135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Версия V6.2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0,438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0,871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1,314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1,724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Calibri" pitchFamily="34" charset="0"/>
                        </a:rPr>
                        <a:t>Версия V7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(16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ядер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0,058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0,084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0,126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0,153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Версия 7.1. Прогрев</a:t>
            </a:r>
            <a:r>
              <a:rPr lang="en-US" smtClean="0"/>
              <a:t>…</a:t>
            </a:r>
            <a:endParaRPr lang="ru-RU" smtClean="0"/>
          </a:p>
        </p:txBody>
      </p:sp>
      <p:sp>
        <p:nvSpPr>
          <p:cNvPr id="49155" name="Содержимое 2"/>
          <p:cNvSpPr>
            <a:spLocks noGrp="1"/>
          </p:cNvSpPr>
          <p:nvPr>
            <p:ph idx="1"/>
          </p:nvPr>
        </p:nvSpPr>
        <p:spPr>
          <a:xfrm>
            <a:off x="273050" y="1196975"/>
            <a:ext cx="9437688" cy="4895850"/>
          </a:xfrm>
        </p:spPr>
        <p:txBody>
          <a:bodyPr/>
          <a:lstStyle/>
          <a:p>
            <a:r>
              <a:rPr lang="ru-RU" smtClean="0"/>
              <a:t>Исключить накладные расходы на создание потоков.</a:t>
            </a:r>
          </a:p>
          <a:p>
            <a:r>
              <a:rPr lang="ru-RU" smtClean="0"/>
              <a:t>Подготовить кэш к работе.</a:t>
            </a:r>
          </a:p>
          <a:p>
            <a:endParaRPr lang="ru-RU" smtClean="0"/>
          </a:p>
          <a:p>
            <a:endParaRPr lang="ru-RU" smtClean="0"/>
          </a:p>
          <a:p>
            <a:r>
              <a:rPr lang="ru-RU" b="1" smtClean="0"/>
              <a:t>Обсуждение</a:t>
            </a:r>
            <a:r>
              <a:rPr lang="en-US" b="1" smtClean="0"/>
              <a:t>:</a:t>
            </a:r>
            <a:r>
              <a:rPr lang="ru-RU" b="1" smtClean="0"/>
              <a:t> честно или нет</a:t>
            </a:r>
            <a:r>
              <a:rPr lang="en-US" b="1" smtClean="0"/>
              <a:t>?</a:t>
            </a:r>
            <a:endParaRPr lang="ru-RU" b="1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Версия 7.1. Прогрев</a:t>
            </a:r>
            <a:r>
              <a:rPr lang="en-US" smtClean="0"/>
              <a:t>…</a:t>
            </a:r>
            <a:endParaRPr lang="ru-RU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8588" y="1125538"/>
          <a:ext cx="9648825" cy="5119687"/>
        </p:xfrm>
        <a:graphic>
          <a:graphicData uri="http://schemas.openxmlformats.org/drawingml/2006/table">
            <a:tbl>
              <a:tblPr/>
              <a:tblGrid>
                <a:gridCol w="1929765"/>
                <a:gridCol w="1929765"/>
                <a:gridCol w="1929765"/>
                <a:gridCol w="1929765"/>
                <a:gridCol w="1929765"/>
              </a:tblGrid>
              <a:tr h="3656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N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60 000 000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120 000 000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180 000 000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240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 </a:t>
                      </a: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000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 </a:t>
                      </a: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000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 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V</a:t>
                      </a: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0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17,002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34,004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51,008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67,970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 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V</a:t>
                      </a: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16,776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33,549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50,337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66,989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 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V</a:t>
                      </a: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2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2,871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5,727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8,649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11,230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 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V</a:t>
                      </a: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3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0,522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1,049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1,583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2,091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 V4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0,521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1,036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1,566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2,067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 V5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0,527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1,047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1,580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2,085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 V6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0,538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1,071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1,614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2,133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 V6.1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0,539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1,072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1,617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2,135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 V6.2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0,438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0,871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1,314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1,724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 V7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j-lt"/>
                          <a:ea typeface="Times New Roman"/>
                        </a:rPr>
                        <a:t>0,058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j-lt"/>
                          <a:ea typeface="Times New Roman"/>
                        </a:rPr>
                        <a:t>0,084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j-lt"/>
                          <a:ea typeface="Times New Roman"/>
                        </a:rPr>
                        <a:t>0,126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j-lt"/>
                          <a:ea typeface="Times New Roman"/>
                        </a:rPr>
                        <a:t>0,153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 V6.</a:t>
                      </a: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3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j-lt"/>
                          <a:ea typeface="Times New Roman"/>
                        </a:rPr>
                        <a:t>0,409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j-lt"/>
                          <a:ea typeface="Times New Roman"/>
                        </a:rPr>
                        <a:t>0,812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j-lt"/>
                          <a:ea typeface="Times New Roman"/>
                        </a:rPr>
                        <a:t>1,226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j-lt"/>
                          <a:ea typeface="Times New Roman"/>
                        </a:rPr>
                        <a:t>1,603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3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 V7.1</a:t>
                      </a:r>
                      <a:endParaRPr lang="ru-RU" sz="2400" b="1" dirty="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j-lt"/>
                          <a:ea typeface="Times New Roman"/>
                        </a:rPr>
                        <a:t>0,033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j-lt"/>
                          <a:ea typeface="Times New Roman"/>
                        </a:rPr>
                        <a:t>0,062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j-lt"/>
                          <a:ea typeface="Times New Roman"/>
                        </a:rPr>
                        <a:t>0,091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j-lt"/>
                          <a:ea typeface="Times New Roman"/>
                        </a:rPr>
                        <a:t>0,118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Версия 7.1. Прогрев</a:t>
            </a:r>
          </a:p>
        </p:txBody>
      </p:sp>
      <p:sp>
        <p:nvSpPr>
          <p:cNvPr id="51203" name="Содержимое 2"/>
          <p:cNvSpPr>
            <a:spLocks noGrp="1"/>
          </p:cNvSpPr>
          <p:nvPr>
            <p:ph idx="1"/>
          </p:nvPr>
        </p:nvSpPr>
        <p:spPr>
          <a:xfrm>
            <a:off x="273050" y="1196975"/>
            <a:ext cx="9437688" cy="4968875"/>
          </a:xfrm>
        </p:spPr>
        <p:txBody>
          <a:bodyPr/>
          <a:lstStyle/>
          <a:p>
            <a:r>
              <a:rPr lang="ru-RU" smtClean="0"/>
              <a:t>Ускорение версии 7.1 по отношению к версии 6.3 существенно выше, чем было у версии 7 по отношению к 6.2, и составляет от 12.54 (60 млн. образцов) до 13,61 (240 млн. образцов). </a:t>
            </a:r>
          </a:p>
          <a:p>
            <a:r>
              <a:rPr lang="ru-RU" smtClean="0"/>
              <a:t>Версия 6.3 примерно на 7,5% быстрее, чем версия 6.2, а версия 7.1 – на треть быстрее, чем версия 7 (кроме эксперимента с 60 млн. образцов, где разница составляет более 70%, что неудивительно для такого малого объема вычислений).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Эксперименты на сопроцессоре Xeon Phi…</a:t>
            </a:r>
          </a:p>
        </p:txBody>
      </p:sp>
      <p:sp>
        <p:nvSpPr>
          <p:cNvPr id="52227" name="Содержимое 2"/>
          <p:cNvSpPr>
            <a:spLocks noGrp="1"/>
          </p:cNvSpPr>
          <p:nvPr>
            <p:ph idx="1"/>
          </p:nvPr>
        </p:nvSpPr>
        <p:spPr>
          <a:xfrm>
            <a:off x="273050" y="1196975"/>
            <a:ext cx="9437688" cy="4968875"/>
          </a:xfrm>
        </p:spPr>
        <p:txBody>
          <a:bodyPr/>
          <a:lstStyle/>
          <a:p>
            <a:r>
              <a:rPr lang="ru-RU" smtClean="0"/>
              <a:t>Сравнение имеет смысл проводить, начиная с версии 7. Однако, чтобы картина была полной, рекомендуем провести эксперименты и с начальными версиями.</a:t>
            </a:r>
          </a:p>
          <a:p>
            <a:r>
              <a:rPr lang="ru-RU" smtClean="0"/>
              <a:t>Здесь же мы приведем результаты экспериментов, начиная с версии 6, взятой нами за базу для процессора Xeon.</a:t>
            </a:r>
          </a:p>
          <a:p>
            <a:r>
              <a:rPr lang="ru-RU" smtClean="0"/>
              <a:t>Для сборки программы под сопроцессор Xeon Phi добавьте в командную строку компилятора ключ -</a:t>
            </a:r>
            <a:r>
              <a:rPr lang="ru-RU" b="1" smtClean="0"/>
              <a:t>mmic</a:t>
            </a:r>
            <a:r>
              <a:rPr lang="ru-RU" smtClean="0"/>
              <a:t>.</a:t>
            </a:r>
          </a:p>
          <a:p>
            <a:r>
              <a:rPr lang="ru-RU" smtClean="0"/>
              <a:t>Также не забудьте увеличить величину выравнивания в функции </a:t>
            </a:r>
            <a:r>
              <a:rPr lang="ru-RU" b="1" smtClean="0"/>
              <a:t>memalign()</a:t>
            </a:r>
            <a:r>
              <a:rPr lang="ru-RU" smtClean="0"/>
              <a:t> с 32 до 64.</a:t>
            </a:r>
          </a:p>
          <a:p>
            <a:r>
              <a:rPr lang="ru-RU" smtClean="0"/>
              <a:t>Соберите программу и проведите эксперименты.</a:t>
            </a:r>
          </a:p>
          <a:p>
            <a:r>
              <a:rPr lang="ru-RU" smtClean="0"/>
              <a:t>На описанной ранее инфраструктуре авторы получили следующие времена.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Эксперименты на сопроцессоре Xeon Phi</a:t>
            </a:r>
            <a:r>
              <a:rPr lang="en-US" smtClean="0"/>
              <a:t>. </a:t>
            </a:r>
            <a:r>
              <a:rPr lang="ru-RU" smtClean="0"/>
              <a:t>Векторизованный последовательный код</a:t>
            </a:r>
          </a:p>
        </p:txBody>
      </p:sp>
      <p:sp>
        <p:nvSpPr>
          <p:cNvPr id="53251" name="Содержимое 5"/>
          <p:cNvSpPr>
            <a:spLocks noGrp="1"/>
          </p:cNvSpPr>
          <p:nvPr>
            <p:ph idx="1"/>
          </p:nvPr>
        </p:nvSpPr>
        <p:spPr>
          <a:xfrm>
            <a:off x="273050" y="3068638"/>
            <a:ext cx="9437688" cy="3097212"/>
          </a:xfrm>
        </p:spPr>
        <p:txBody>
          <a:bodyPr/>
          <a:lstStyle/>
          <a:p>
            <a:r>
              <a:rPr lang="ru-RU" smtClean="0"/>
              <a:t>На Xeon Phi переход к вычислениям с пониженной точностью (версия 6.2) дает выигрыш не на 23%, как это было на процессоре, а почти в 2,3 раза. </a:t>
            </a:r>
          </a:p>
          <a:p>
            <a:r>
              <a:rPr lang="ru-RU" smtClean="0"/>
              <a:t>Более значительный прирост (порядка 60%) дает прогрев, что неудивительно, принимая во внимание тот факт, что мы создаем на порядок больше потоков. </a:t>
            </a:r>
          </a:p>
          <a:p>
            <a:r>
              <a:rPr lang="ru-RU" smtClean="0"/>
              <a:t>Времена работы версии 6.3. на сопроцессоре практически сравнялись с временами работы на процессоре.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8588" y="1125538"/>
          <a:ext cx="9648825" cy="1828800"/>
        </p:xfrm>
        <a:graphic>
          <a:graphicData uri="http://schemas.openxmlformats.org/drawingml/2006/table">
            <a:tbl>
              <a:tblPr/>
              <a:tblGrid>
                <a:gridCol w="1929765"/>
                <a:gridCol w="1929765"/>
                <a:gridCol w="1929765"/>
                <a:gridCol w="1929765"/>
                <a:gridCol w="1929765"/>
              </a:tblGrid>
              <a:tr h="161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N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60 000 000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120 000 000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180 000 000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240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 </a:t>
                      </a: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000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 </a:t>
                      </a: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000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 V6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j-lt"/>
                          <a:ea typeface="Times New Roman"/>
                        </a:rPr>
                        <a:t>1,544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j-lt"/>
                          <a:ea typeface="Times New Roman"/>
                        </a:rPr>
                        <a:t>3,089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j-lt"/>
                          <a:ea typeface="Times New Roman"/>
                        </a:rPr>
                        <a:t>4,633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j-lt"/>
                          <a:ea typeface="Times New Roman"/>
                        </a:rPr>
                        <a:t>6,174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 V6.1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j-lt"/>
                          <a:ea typeface="Times New Roman"/>
                        </a:rPr>
                        <a:t>1,545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j-lt"/>
                          <a:ea typeface="Times New Roman"/>
                        </a:rPr>
                        <a:t>3,091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j-lt"/>
                          <a:ea typeface="Times New Roman"/>
                        </a:rPr>
                        <a:t>4,634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j-lt"/>
                          <a:ea typeface="Times New Roman"/>
                        </a:rPr>
                        <a:t>6,179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 V6.2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j-lt"/>
                          <a:ea typeface="Times New Roman"/>
                        </a:rPr>
                        <a:t>0,676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j-lt"/>
                          <a:ea typeface="Times New Roman"/>
                        </a:rPr>
                        <a:t>1,352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j-lt"/>
                          <a:ea typeface="Times New Roman"/>
                        </a:rPr>
                        <a:t>2,027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j-lt"/>
                          <a:ea typeface="Times New Roman"/>
                        </a:rPr>
                        <a:t>2,703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 V6.</a:t>
                      </a:r>
                      <a:r>
                        <a:rPr lang="ru-RU" sz="2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3</a:t>
                      </a:r>
                      <a:endParaRPr lang="ru-RU" sz="2400">
                        <a:latin typeface="+mj-lt"/>
                        <a:ea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j-lt"/>
                          <a:ea typeface="Times New Roman"/>
                        </a:rPr>
                        <a:t>0,422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j-lt"/>
                          <a:ea typeface="Times New Roman"/>
                        </a:rPr>
                        <a:t>0,845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j-lt"/>
                          <a:ea typeface="Times New Roman"/>
                        </a:rPr>
                        <a:t>1,269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j-lt"/>
                          <a:ea typeface="Times New Roman"/>
                        </a:rPr>
                        <a:t>1,690</a:t>
                      </a: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Цель работы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273050" y="1196975"/>
            <a:ext cx="9437688" cy="49688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 i="1" smtClean="0"/>
              <a:t>Цель работы</a:t>
            </a:r>
            <a:r>
              <a:rPr lang="ru-RU" i="1" smtClean="0"/>
              <a:t> – изучение некоторых принципов оптимизации вычислений в расчетных программах на примере решения задачи вычисления справедливой цены опциона Европейского типа</a:t>
            </a:r>
            <a:r>
              <a:rPr lang="ru-RU" smtClean="0"/>
              <a:t>.</a:t>
            </a:r>
          </a:p>
          <a:p>
            <a:pPr>
              <a:buFont typeface="Wingdings" pitchFamily="2" charset="2"/>
              <a:buNone/>
            </a:pPr>
            <a:r>
              <a:rPr lang="ru-RU" b="1" smtClean="0"/>
              <a:t>Задачи</a:t>
            </a:r>
            <a:r>
              <a:rPr lang="ru-RU" smtClean="0"/>
              <a:t>:</a:t>
            </a:r>
          </a:p>
          <a:p>
            <a:r>
              <a:rPr lang="ru-RU" smtClean="0"/>
              <a:t>Ознакомление с моделью финансового рынка и базовыми понятиями предметной области.</a:t>
            </a:r>
          </a:p>
          <a:p>
            <a:r>
              <a:rPr lang="ru-RU" smtClean="0"/>
              <a:t>Подготовка базовой версии программы для вычисления цены опциона Европейского типа по формуле Блэка–Шоулса.</a:t>
            </a:r>
          </a:p>
          <a:p>
            <a:r>
              <a:rPr lang="ru-RU" smtClean="0"/>
              <a:t>Пошаговая оптимизация и распараллеливание программы для </a:t>
            </a:r>
            <a:r>
              <a:rPr lang="en-US" smtClean="0"/>
              <a:t>Intel Xeon</a:t>
            </a:r>
            <a:r>
              <a:rPr lang="ru-RU" smtClean="0"/>
              <a:t> и </a:t>
            </a:r>
            <a:r>
              <a:rPr lang="en-US" smtClean="0"/>
              <a:t>Intel Xeon Phi</a:t>
            </a:r>
            <a:r>
              <a:rPr lang="ru-RU" smtClean="0"/>
              <a:t>.</a:t>
            </a:r>
          </a:p>
          <a:p>
            <a:r>
              <a:rPr lang="ru-RU" smtClean="0"/>
              <a:t>Анализ результатов оптимизации и распараллеливания.</a:t>
            </a:r>
          </a:p>
          <a:p>
            <a:pPr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Эксперименты на сопроцессоре Xeon Phi</a:t>
            </a:r>
            <a:r>
              <a:rPr lang="en-US" smtClean="0"/>
              <a:t>. </a:t>
            </a:r>
            <a:r>
              <a:rPr lang="ru-RU" smtClean="0"/>
              <a:t>Векторизованный параллельный код</a:t>
            </a:r>
            <a:r>
              <a:rPr lang="en-US" smtClean="0"/>
              <a:t>…</a:t>
            </a:r>
            <a:endParaRPr lang="ru-RU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20750" y="1125538"/>
          <a:ext cx="8861425" cy="1524000"/>
        </p:xfrm>
        <a:graphic>
          <a:graphicData uri="http://schemas.openxmlformats.org/drawingml/2006/table">
            <a:tbl>
              <a:tblPr/>
              <a:tblGrid>
                <a:gridCol w="1732497"/>
                <a:gridCol w="1728225"/>
                <a:gridCol w="1872244"/>
                <a:gridCol w="1728225"/>
                <a:gridCol w="1800234"/>
              </a:tblGrid>
              <a:tr h="161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N</a:t>
                      </a:r>
                      <a:endParaRPr lang="ru-RU" sz="2000" b="1" dirty="0">
                        <a:latin typeface="+mj-lt"/>
                        <a:ea typeface="Times New Roman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60 000 000</a:t>
                      </a:r>
                      <a:endParaRPr lang="ru-RU" sz="2000" b="1" dirty="0">
                        <a:latin typeface="+mj-lt"/>
                        <a:ea typeface="Times New Roman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120 000 000</a:t>
                      </a:r>
                      <a:endParaRPr lang="ru-RU" sz="2000" b="1" dirty="0">
                        <a:latin typeface="+mj-lt"/>
                        <a:ea typeface="Times New Roman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180 000 000</a:t>
                      </a:r>
                      <a:endParaRPr lang="ru-RU" sz="2000" b="1" dirty="0">
                        <a:latin typeface="+mj-lt"/>
                        <a:ea typeface="Times New Roman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240 000 000</a:t>
                      </a:r>
                      <a:endParaRPr lang="ru-RU" sz="2000" b="1" dirty="0">
                        <a:latin typeface="+mj-lt"/>
                        <a:ea typeface="Times New Roman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 V7</a:t>
                      </a:r>
                      <a:endParaRPr lang="ru-RU" sz="2000">
                        <a:latin typeface="+mj-lt"/>
                        <a:ea typeface="Times New Roman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0,134</a:t>
                      </a:r>
                      <a:endParaRPr lang="ru-RU" sz="2000">
                        <a:latin typeface="+mj-lt"/>
                        <a:ea typeface="Times New Roman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0,149</a:t>
                      </a:r>
                      <a:endParaRPr lang="ru-RU" sz="2000">
                        <a:latin typeface="+mj-lt"/>
                        <a:ea typeface="Times New Roman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0,164</a:t>
                      </a:r>
                      <a:endParaRPr lang="ru-RU" sz="2000">
                        <a:latin typeface="+mj-lt"/>
                        <a:ea typeface="Times New Roman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0,175</a:t>
                      </a:r>
                      <a:endParaRPr lang="ru-RU" sz="2000">
                        <a:latin typeface="+mj-lt"/>
                        <a:ea typeface="Times New Roman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S(V6.2/V7)</a:t>
                      </a:r>
                      <a:endParaRPr lang="ru-RU" sz="2000">
                        <a:latin typeface="+mj-lt"/>
                        <a:ea typeface="Times New Roman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5,0336</a:t>
                      </a:r>
                      <a:endParaRPr lang="ru-RU" sz="2000">
                        <a:latin typeface="+mj-lt"/>
                        <a:ea typeface="Times New Roman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9,050</a:t>
                      </a:r>
                      <a:endParaRPr lang="ru-RU" sz="2000">
                        <a:latin typeface="+mj-lt"/>
                        <a:ea typeface="Times New Roman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12,331</a:t>
                      </a:r>
                      <a:endParaRPr lang="ru-RU" sz="2000">
                        <a:latin typeface="+mj-lt"/>
                        <a:ea typeface="Times New Roman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15,437</a:t>
                      </a:r>
                      <a:endParaRPr lang="ru-RU" sz="2000">
                        <a:latin typeface="+mj-lt"/>
                        <a:ea typeface="Times New Roman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 V7.1</a:t>
                      </a:r>
                      <a:endParaRPr lang="ru-RU" sz="2000" dirty="0">
                        <a:latin typeface="+mj-lt"/>
                        <a:ea typeface="Times New Roman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0,008</a:t>
                      </a:r>
                      <a:endParaRPr lang="ru-RU" sz="2000">
                        <a:latin typeface="+mj-lt"/>
                        <a:ea typeface="Times New Roman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0,017</a:t>
                      </a:r>
                      <a:endParaRPr lang="ru-RU" sz="2000">
                        <a:latin typeface="+mj-lt"/>
                        <a:ea typeface="Times New Roman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0,025</a:t>
                      </a:r>
                      <a:endParaRPr lang="ru-RU" sz="2000">
                        <a:latin typeface="+mj-lt"/>
                        <a:ea typeface="Times New Roman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0,033</a:t>
                      </a:r>
                      <a:endParaRPr lang="ru-RU" sz="2000">
                        <a:latin typeface="+mj-lt"/>
                        <a:ea typeface="Times New Roman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S(V6.3/V7.1)</a:t>
                      </a:r>
                      <a:endParaRPr lang="ru-RU" sz="2000">
                        <a:latin typeface="+mj-lt"/>
                        <a:ea typeface="Times New Roman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50,585</a:t>
                      </a:r>
                      <a:endParaRPr lang="ru-RU" sz="2000">
                        <a:latin typeface="+mj-lt"/>
                        <a:ea typeface="Times New Roman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51,178</a:t>
                      </a:r>
                      <a:endParaRPr lang="ru-RU" sz="2000">
                        <a:latin typeface="+mj-lt"/>
                        <a:ea typeface="Times New Roman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51,783</a:t>
                      </a:r>
                      <a:endParaRPr lang="ru-RU" sz="2000">
                        <a:latin typeface="+mj-lt"/>
                        <a:ea typeface="Times New Roman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51,546</a:t>
                      </a:r>
                      <a:endParaRPr lang="ru-RU" sz="2000" dirty="0">
                        <a:latin typeface="+mj-lt"/>
                        <a:ea typeface="Times New Roman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20750" y="2841625"/>
          <a:ext cx="8861425" cy="1524000"/>
        </p:xfrm>
        <a:graphic>
          <a:graphicData uri="http://schemas.openxmlformats.org/drawingml/2006/table">
            <a:tbl>
              <a:tblPr/>
              <a:tblGrid>
                <a:gridCol w="1732495"/>
                <a:gridCol w="1728225"/>
                <a:gridCol w="1872244"/>
                <a:gridCol w="1728225"/>
                <a:gridCol w="1800235"/>
              </a:tblGrid>
              <a:tr h="161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N</a:t>
                      </a:r>
                      <a:endParaRPr lang="ru-RU" sz="2000" b="1" dirty="0">
                        <a:latin typeface="+mj-lt"/>
                        <a:ea typeface="Times New Roman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60 000 000</a:t>
                      </a:r>
                      <a:endParaRPr lang="ru-RU" sz="2000" b="1" dirty="0">
                        <a:latin typeface="+mj-lt"/>
                        <a:ea typeface="Times New Roman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120 000 000</a:t>
                      </a:r>
                      <a:endParaRPr lang="ru-RU" sz="2000" b="1" dirty="0">
                        <a:latin typeface="+mj-lt"/>
                        <a:ea typeface="Times New Roman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180 000 000</a:t>
                      </a:r>
                      <a:endParaRPr lang="ru-RU" sz="2000" b="1" dirty="0">
                        <a:latin typeface="+mj-lt"/>
                        <a:ea typeface="Times New Roman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240 000 000</a:t>
                      </a:r>
                      <a:endParaRPr lang="ru-RU" sz="2000" b="1" dirty="0">
                        <a:latin typeface="+mj-lt"/>
                        <a:ea typeface="Times New Roman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 V7</a:t>
                      </a:r>
                      <a:endParaRPr lang="ru-RU" sz="2000">
                        <a:latin typeface="+mj-lt"/>
                        <a:ea typeface="Times New Roman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</a:rPr>
                        <a:t>0,234</a:t>
                      </a: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</a:rPr>
                        <a:t>0,255</a:t>
                      </a: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</a:rPr>
                        <a:t>0,257</a:t>
                      </a: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</a:rPr>
                        <a:t>0,255</a:t>
                      </a: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S(V6.2/V7)</a:t>
                      </a:r>
                      <a:endParaRPr lang="ru-RU" sz="2000">
                        <a:latin typeface="+mj-lt"/>
                        <a:ea typeface="Times New Roman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</a:rPr>
                        <a:t>2,88</a:t>
                      </a:r>
                      <a:r>
                        <a:rPr lang="en-US" sz="2000">
                          <a:latin typeface="+mj-lt"/>
                          <a:ea typeface="Times New Roman"/>
                        </a:rPr>
                        <a:t>5</a:t>
                      </a:r>
                      <a:endParaRPr lang="ru-RU" sz="2000">
                        <a:latin typeface="+mj-lt"/>
                        <a:ea typeface="Times New Roman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</a:rPr>
                        <a:t>5,303</a:t>
                      </a: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</a:rPr>
                        <a:t>7,88</a:t>
                      </a:r>
                      <a:r>
                        <a:rPr lang="en-US" sz="2000">
                          <a:latin typeface="+mj-lt"/>
                          <a:ea typeface="Times New Roman"/>
                        </a:rPr>
                        <a:t>3</a:t>
                      </a:r>
                      <a:endParaRPr lang="ru-RU" sz="2000">
                        <a:latin typeface="+mj-lt"/>
                        <a:ea typeface="Times New Roman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</a:rPr>
                        <a:t>10,590</a:t>
                      </a: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 V7.1</a:t>
                      </a:r>
                      <a:endParaRPr lang="ru-RU" sz="2000">
                        <a:latin typeface="+mj-lt"/>
                        <a:ea typeface="Times New Roman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</a:rPr>
                        <a:t>0,007</a:t>
                      </a: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</a:rPr>
                        <a:t>0,014</a:t>
                      </a: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</a:rPr>
                        <a:t>0,021</a:t>
                      </a: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</a:rPr>
                        <a:t>0,028</a:t>
                      </a: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S(V6.3/V7.1)</a:t>
                      </a:r>
                      <a:endParaRPr lang="ru-RU" sz="2000">
                        <a:latin typeface="+mj-lt"/>
                        <a:ea typeface="Times New Roman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</a:rPr>
                        <a:t>59,422</a:t>
                      </a: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</a:rPr>
                        <a:t>59,58</a:t>
                      </a:r>
                      <a:r>
                        <a:rPr lang="en-US" sz="2000">
                          <a:latin typeface="+mj-lt"/>
                          <a:ea typeface="Times New Roman"/>
                        </a:rPr>
                        <a:t>7</a:t>
                      </a:r>
                      <a:endParaRPr lang="ru-RU" sz="2000">
                        <a:latin typeface="+mj-lt"/>
                        <a:ea typeface="Times New Roman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</a:rPr>
                        <a:t>60,389</a:t>
                      </a: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Times New Roman"/>
                        </a:rPr>
                        <a:t>59,83</a:t>
                      </a:r>
                      <a:r>
                        <a:rPr lang="en-US" sz="2000" dirty="0">
                          <a:latin typeface="+mj-lt"/>
                          <a:ea typeface="Times New Roman"/>
                        </a:rPr>
                        <a:t>9</a:t>
                      </a:r>
                      <a:endParaRPr lang="ru-RU" sz="2000" dirty="0">
                        <a:latin typeface="+mj-lt"/>
                        <a:ea typeface="Times New Roman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920750" y="4568825"/>
          <a:ext cx="8861425" cy="1524000"/>
        </p:xfrm>
        <a:graphic>
          <a:graphicData uri="http://schemas.openxmlformats.org/drawingml/2006/table">
            <a:tbl>
              <a:tblPr/>
              <a:tblGrid>
                <a:gridCol w="1732499"/>
                <a:gridCol w="1728225"/>
                <a:gridCol w="1872243"/>
                <a:gridCol w="1728225"/>
                <a:gridCol w="1800234"/>
              </a:tblGrid>
              <a:tr h="161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N</a:t>
                      </a:r>
                      <a:endParaRPr lang="ru-RU" sz="2000" b="1" dirty="0">
                        <a:latin typeface="+mj-lt"/>
                        <a:ea typeface="Times New Roman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60 000 000</a:t>
                      </a:r>
                      <a:endParaRPr lang="ru-RU" sz="2000" b="1" dirty="0">
                        <a:latin typeface="+mj-lt"/>
                        <a:ea typeface="Times New Roman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120 000 000</a:t>
                      </a:r>
                      <a:endParaRPr lang="ru-RU" sz="2000" b="1" dirty="0">
                        <a:latin typeface="+mj-lt"/>
                        <a:ea typeface="Times New Roman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180 000 000</a:t>
                      </a:r>
                      <a:endParaRPr lang="ru-RU" sz="2000" b="1" dirty="0">
                        <a:latin typeface="+mj-lt"/>
                        <a:ea typeface="Times New Roman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240 000 000</a:t>
                      </a:r>
                      <a:endParaRPr lang="ru-RU" sz="2000" b="1" dirty="0">
                        <a:latin typeface="+mj-lt"/>
                        <a:ea typeface="Times New Roman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 V7</a:t>
                      </a:r>
                      <a:endParaRPr lang="ru-RU" sz="2000">
                        <a:latin typeface="+mj-lt"/>
                        <a:ea typeface="Times New Roman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</a:rPr>
                        <a:t>0,532</a:t>
                      </a: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</a:rPr>
                        <a:t>0,527</a:t>
                      </a: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</a:rPr>
                        <a:t>0,533</a:t>
                      </a: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</a:rPr>
                        <a:t>0,558</a:t>
                      </a: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S(V6.2/V7)</a:t>
                      </a:r>
                      <a:endParaRPr lang="ru-RU" sz="2000">
                        <a:latin typeface="+mj-lt"/>
                        <a:ea typeface="Times New Roman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</a:rPr>
                        <a:t>1,26</a:t>
                      </a:r>
                      <a:r>
                        <a:rPr lang="en-US" sz="2000">
                          <a:latin typeface="+mj-lt"/>
                          <a:ea typeface="Times New Roman"/>
                        </a:rPr>
                        <a:t>9</a:t>
                      </a:r>
                      <a:endParaRPr lang="ru-RU" sz="2000">
                        <a:latin typeface="+mj-lt"/>
                        <a:ea typeface="Times New Roman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</a:rPr>
                        <a:t>2,564</a:t>
                      </a: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</a:rPr>
                        <a:t>3,</a:t>
                      </a:r>
                      <a:r>
                        <a:rPr lang="en-US" sz="2000">
                          <a:latin typeface="+mj-lt"/>
                          <a:ea typeface="Times New Roman"/>
                        </a:rPr>
                        <a:t>800</a:t>
                      </a:r>
                      <a:endParaRPr lang="ru-RU" sz="2000">
                        <a:latin typeface="+mj-lt"/>
                        <a:ea typeface="Times New Roman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</a:rPr>
                        <a:t>4,84</a:t>
                      </a:r>
                      <a:r>
                        <a:rPr lang="en-US" sz="2000">
                          <a:latin typeface="+mj-lt"/>
                          <a:ea typeface="Times New Roman"/>
                        </a:rPr>
                        <a:t>2</a:t>
                      </a:r>
                      <a:endParaRPr lang="ru-RU" sz="2000">
                        <a:latin typeface="+mj-lt"/>
                        <a:ea typeface="Times New Roman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 V7.1</a:t>
                      </a:r>
                      <a:endParaRPr lang="ru-RU" sz="2000">
                        <a:latin typeface="+mj-lt"/>
                        <a:ea typeface="Times New Roman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</a:rPr>
                        <a:t>0,008</a:t>
                      </a: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</a:rPr>
                        <a:t>0,016</a:t>
                      </a: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</a:rPr>
                        <a:t>0,024</a:t>
                      </a: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</a:rPr>
                        <a:t>0,031</a:t>
                      </a: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S(V6.3/V7.1)</a:t>
                      </a:r>
                      <a:endParaRPr lang="ru-RU" sz="2000">
                        <a:latin typeface="+mj-lt"/>
                        <a:ea typeface="Times New Roman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</a:rPr>
                        <a:t>53,286</a:t>
                      </a: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</a:rPr>
                        <a:t>54,248</a:t>
                      </a: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</a:rPr>
                        <a:t>53,969</a:t>
                      </a: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Times New Roman"/>
                        </a:rPr>
                        <a:t>53,964</a:t>
                      </a:r>
                    </a:p>
                  </a:txBody>
                  <a:tcPr marL="68581" marR="685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Овал 7"/>
          <p:cNvSpPr/>
          <p:nvPr/>
        </p:nvSpPr>
        <p:spPr bwMode="auto">
          <a:xfrm>
            <a:off x="128464" y="1773560"/>
            <a:ext cx="640101" cy="503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 anchorCtr="1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000" b="1" cap="all" dirty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60</a:t>
            </a:r>
            <a:endParaRPr lang="ru-RU" sz="2000" b="1" cap="all" dirty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9" name="Овал 8"/>
          <p:cNvSpPr/>
          <p:nvPr/>
        </p:nvSpPr>
        <p:spPr bwMode="auto">
          <a:xfrm>
            <a:off x="128464" y="3501752"/>
            <a:ext cx="640101" cy="503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 anchorCtr="1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000" b="1" cap="all" dirty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120</a:t>
            </a:r>
            <a:endParaRPr lang="ru-RU" sz="2000" b="1" cap="all" dirty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0" name="Овал 9"/>
          <p:cNvSpPr/>
          <p:nvPr/>
        </p:nvSpPr>
        <p:spPr bwMode="auto">
          <a:xfrm>
            <a:off x="128464" y="5229944"/>
            <a:ext cx="640101" cy="503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 anchorCtr="1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000" b="1" cap="all" dirty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240</a:t>
            </a:r>
            <a:endParaRPr lang="ru-RU" sz="2000" b="1" cap="all" dirty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Эксперименты на сопроцессоре Xeon Phi</a:t>
            </a:r>
            <a:r>
              <a:rPr lang="en-US" smtClean="0"/>
              <a:t>. </a:t>
            </a:r>
            <a:r>
              <a:rPr lang="ru-RU" smtClean="0"/>
              <a:t>Векторизованный параллельный код</a:t>
            </a:r>
          </a:p>
        </p:txBody>
      </p:sp>
      <p:sp>
        <p:nvSpPr>
          <p:cNvPr id="55299" name="Содержимое 2"/>
          <p:cNvSpPr>
            <a:spLocks noGrp="1"/>
          </p:cNvSpPr>
          <p:nvPr>
            <p:ph idx="1"/>
          </p:nvPr>
        </p:nvSpPr>
        <p:spPr>
          <a:xfrm>
            <a:off x="273050" y="1196975"/>
            <a:ext cx="9437688" cy="4968875"/>
          </a:xfrm>
        </p:spPr>
        <p:txBody>
          <a:bodyPr/>
          <a:lstStyle/>
          <a:p>
            <a:r>
              <a:rPr lang="ru-RU" smtClean="0"/>
              <a:t>Версия 7 ускоряется весьма плохо. Как и для центрального процессора, накладные расходы на работу с потоками оказываются сопоставимыми с общим временем работы программы. </a:t>
            </a:r>
          </a:p>
          <a:p>
            <a:r>
              <a:rPr lang="ru-RU" smtClean="0"/>
              <a:t>В то же время за вычетом расходов на работу с потоками (версия 7.1) ускорение получается вполне неплохим (от 50,5 до 60,4). </a:t>
            </a:r>
          </a:p>
          <a:p>
            <a:r>
              <a:rPr lang="ru-RU" smtClean="0"/>
              <a:t>При запуске в 120 потоков ускорение выше, чем при запуске в 60 потоков, что согласуется с техническими особенностями исполнения кода на Xeon Phi.</a:t>
            </a:r>
          </a:p>
          <a:p>
            <a:endParaRPr lang="ru-RU" smtClean="0"/>
          </a:p>
          <a:p>
            <a:r>
              <a:rPr lang="ru-RU" b="1" smtClean="0"/>
              <a:t>Можно ли что-то улучшить</a:t>
            </a:r>
            <a:r>
              <a:rPr lang="en-US" b="1" smtClean="0"/>
              <a:t>?</a:t>
            </a:r>
            <a:endParaRPr lang="ru-RU" b="1" smtClean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Заголовок 1"/>
          <p:cNvSpPr>
            <a:spLocks noGrp="1"/>
          </p:cNvSpPr>
          <p:nvPr>
            <p:ph type="title"/>
          </p:nvPr>
        </p:nvSpPr>
        <p:spPr>
          <a:xfrm>
            <a:off x="273050" y="207963"/>
            <a:ext cx="9615488" cy="561975"/>
          </a:xfrm>
        </p:spPr>
        <p:txBody>
          <a:bodyPr/>
          <a:lstStyle/>
          <a:p>
            <a:r>
              <a:rPr lang="ru-RU" smtClean="0"/>
              <a:t>Версия 8. Оптимизация работы с кэш-памятью</a:t>
            </a:r>
            <a:r>
              <a:rPr lang="en-US" smtClean="0"/>
              <a:t>…</a:t>
            </a:r>
            <a:endParaRPr lang="ru-RU" smtClean="0"/>
          </a:p>
        </p:txBody>
      </p:sp>
      <p:sp>
        <p:nvSpPr>
          <p:cNvPr id="56323" name="Содержимое 2"/>
          <p:cNvSpPr>
            <a:spLocks noGrp="1"/>
          </p:cNvSpPr>
          <p:nvPr>
            <p:ph idx="1"/>
          </p:nvPr>
        </p:nvSpPr>
        <p:spPr>
          <a:xfrm>
            <a:off x="273050" y="1196975"/>
            <a:ext cx="9437688" cy="4968875"/>
          </a:xfrm>
        </p:spPr>
        <p:txBody>
          <a:bodyPr/>
          <a:lstStyle/>
          <a:p>
            <a:r>
              <a:rPr lang="ru-RU" smtClean="0"/>
              <a:t>Используются 4 массивами (</a:t>
            </a:r>
            <a:r>
              <a:rPr lang="ru-RU" b="1" smtClean="0"/>
              <a:t>pT</a:t>
            </a:r>
            <a:r>
              <a:rPr lang="ru-RU" smtClean="0"/>
              <a:t>, </a:t>
            </a:r>
            <a:r>
              <a:rPr lang="ru-RU" b="1" smtClean="0"/>
              <a:t>pK</a:t>
            </a:r>
            <a:r>
              <a:rPr lang="ru-RU" smtClean="0"/>
              <a:t>, </a:t>
            </a:r>
            <a:r>
              <a:rPr lang="ru-RU" b="1" smtClean="0"/>
              <a:t>PS0</a:t>
            </a:r>
            <a:r>
              <a:rPr lang="ru-RU" smtClean="0"/>
              <a:t>, </a:t>
            </a:r>
            <a:r>
              <a:rPr lang="ru-RU" b="1" smtClean="0"/>
              <a:t>pC</a:t>
            </a:r>
            <a:r>
              <a:rPr lang="ru-RU" smtClean="0"/>
              <a:t>). При этом 3 из них используются только для чтения, а один (</a:t>
            </a:r>
            <a:r>
              <a:rPr lang="ru-RU" b="1" smtClean="0"/>
              <a:t>pC</a:t>
            </a:r>
            <a:r>
              <a:rPr lang="ru-RU" smtClean="0"/>
              <a:t>) для записи. </a:t>
            </a:r>
          </a:p>
          <a:p>
            <a:r>
              <a:rPr lang="ru-RU" smtClean="0"/>
              <a:t>Значения, которые мы записываем в длинный массив </a:t>
            </a:r>
            <a:r>
              <a:rPr lang="ru-RU" b="1" smtClean="0"/>
              <a:t>pC, </a:t>
            </a:r>
            <a:r>
              <a:rPr lang="ru-RU" smtClean="0"/>
              <a:t>в цикле никак не используются. Таким образом, их кэширование вряд ли имеет смысл (массив </a:t>
            </a:r>
            <a:r>
              <a:rPr lang="ru-RU" b="1" smtClean="0"/>
              <a:t>pC</a:t>
            </a:r>
            <a:r>
              <a:rPr lang="ru-RU" smtClean="0"/>
              <a:t> относится к </a:t>
            </a:r>
            <a:r>
              <a:rPr lang="en-US" smtClean="0"/>
              <a:t>nontemporal data</a:t>
            </a:r>
            <a:r>
              <a:rPr lang="ru-RU" smtClean="0"/>
              <a:t>). </a:t>
            </a:r>
          </a:p>
          <a:p>
            <a:r>
              <a:rPr lang="ru-RU" smtClean="0"/>
              <a:t>Для записи напрямую в память, минуя кэш, результатов вычислений, идентифицированных нами как nontemporal data, предназначены так называемые streaming stores, использование которых приводит к уменьшению накладных расходов.</a:t>
            </a:r>
          </a:p>
          <a:p>
            <a:r>
              <a:rPr lang="en-US" b="1" smtClean="0"/>
              <a:t>#pragma vector nontemporal</a:t>
            </a:r>
            <a:endParaRPr lang="ru-RU" b="1" smtClean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Версия 8. Оптимизация работы с кэш-памятью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92188" y="1268413"/>
          <a:ext cx="8785225" cy="914400"/>
        </p:xfrm>
        <a:graphic>
          <a:graphicData uri="http://schemas.openxmlformats.org/drawingml/2006/table">
            <a:tbl>
              <a:tblPr/>
              <a:tblGrid>
                <a:gridCol w="1757045"/>
                <a:gridCol w="1757045"/>
                <a:gridCol w="1757045"/>
                <a:gridCol w="1757045"/>
                <a:gridCol w="1757045"/>
              </a:tblGrid>
              <a:tr h="144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N</a:t>
                      </a:r>
                      <a:endParaRPr lang="ru-RU" sz="2000">
                        <a:latin typeface="+mj-lt"/>
                        <a:ea typeface="Times New Roman"/>
                      </a:endParaRPr>
                    </a:p>
                  </a:txBody>
                  <a:tcPr marL="61186" marR="611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60 000 000</a:t>
                      </a:r>
                      <a:endParaRPr lang="ru-RU" sz="2000">
                        <a:latin typeface="+mj-lt"/>
                        <a:ea typeface="Times New Roman"/>
                      </a:endParaRPr>
                    </a:p>
                  </a:txBody>
                  <a:tcPr marL="61186" marR="611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120 000 000</a:t>
                      </a:r>
                      <a:endParaRPr lang="ru-RU" sz="2000">
                        <a:latin typeface="+mj-lt"/>
                        <a:ea typeface="Times New Roman"/>
                      </a:endParaRPr>
                    </a:p>
                  </a:txBody>
                  <a:tcPr marL="61186" marR="611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180 000 000</a:t>
                      </a:r>
                      <a:endParaRPr lang="ru-RU" sz="2000">
                        <a:latin typeface="+mj-lt"/>
                        <a:ea typeface="Times New Roman"/>
                      </a:endParaRPr>
                    </a:p>
                  </a:txBody>
                  <a:tcPr marL="61186" marR="611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240 000 000</a:t>
                      </a:r>
                      <a:endParaRPr lang="ru-RU" sz="2000">
                        <a:latin typeface="+mj-lt"/>
                        <a:ea typeface="Times New Roman"/>
                      </a:endParaRPr>
                    </a:p>
                  </a:txBody>
                  <a:tcPr marL="61186" marR="611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 V</a:t>
                      </a:r>
                      <a:r>
                        <a:rPr lang="ru-RU" sz="2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8</a:t>
                      </a:r>
                      <a:endParaRPr lang="ru-RU" sz="2000">
                        <a:latin typeface="+mj-lt"/>
                        <a:ea typeface="Times New Roman"/>
                      </a:endParaRPr>
                    </a:p>
                  </a:txBody>
                  <a:tcPr marL="61186" marR="611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</a:rPr>
                        <a:t>0,009</a:t>
                      </a:r>
                    </a:p>
                  </a:txBody>
                  <a:tcPr marL="61186" marR="611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</a:rPr>
                        <a:t>0,018</a:t>
                      </a:r>
                    </a:p>
                  </a:txBody>
                  <a:tcPr marL="61186" marR="611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</a:rPr>
                        <a:t>0,027</a:t>
                      </a:r>
                    </a:p>
                  </a:txBody>
                  <a:tcPr marL="61186" marR="611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</a:rPr>
                        <a:t>0,035</a:t>
                      </a:r>
                    </a:p>
                  </a:txBody>
                  <a:tcPr marL="61186" marR="611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S(V6.</a:t>
                      </a:r>
                      <a:r>
                        <a:rPr lang="ru-RU" sz="2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3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/V</a:t>
                      </a:r>
                      <a:r>
                        <a:rPr lang="ru-RU" sz="2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8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)</a:t>
                      </a:r>
                      <a:endParaRPr lang="ru-RU" sz="2000">
                        <a:latin typeface="+mj-lt"/>
                        <a:ea typeface="Times New Roman"/>
                      </a:endParaRPr>
                    </a:p>
                  </a:txBody>
                  <a:tcPr marL="61186" marR="611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</a:rPr>
                        <a:t>46,878</a:t>
                      </a:r>
                    </a:p>
                  </a:txBody>
                  <a:tcPr marL="61186" marR="611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</a:rPr>
                        <a:t>47,505</a:t>
                      </a:r>
                    </a:p>
                  </a:txBody>
                  <a:tcPr marL="61186" marR="611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</a:rPr>
                        <a:t>47,610</a:t>
                      </a:r>
                    </a:p>
                  </a:txBody>
                  <a:tcPr marL="61186" marR="611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Times New Roman"/>
                        </a:rPr>
                        <a:t>47,832</a:t>
                      </a:r>
                    </a:p>
                  </a:txBody>
                  <a:tcPr marL="61186" marR="611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992188" y="2420938"/>
          <a:ext cx="8785225" cy="914400"/>
        </p:xfrm>
        <a:graphic>
          <a:graphicData uri="http://schemas.openxmlformats.org/drawingml/2006/table">
            <a:tbl>
              <a:tblPr/>
              <a:tblGrid>
                <a:gridCol w="1757045"/>
                <a:gridCol w="1757045"/>
                <a:gridCol w="1757045"/>
                <a:gridCol w="1757045"/>
                <a:gridCol w="1757045"/>
              </a:tblGrid>
              <a:tr h="144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N</a:t>
                      </a:r>
                      <a:endParaRPr lang="ru-RU" sz="2000">
                        <a:latin typeface="+mj-lt"/>
                        <a:ea typeface="Times New Roman"/>
                      </a:endParaRP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60 000 000</a:t>
                      </a:r>
                      <a:endParaRPr lang="ru-RU" sz="2000">
                        <a:latin typeface="+mj-lt"/>
                        <a:ea typeface="Times New Roman"/>
                      </a:endParaRP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120 000 000</a:t>
                      </a:r>
                      <a:endParaRPr lang="ru-RU" sz="2000">
                        <a:latin typeface="+mj-lt"/>
                        <a:ea typeface="Times New Roman"/>
                      </a:endParaRP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180 000 000</a:t>
                      </a:r>
                      <a:endParaRPr lang="ru-RU" sz="2000">
                        <a:latin typeface="+mj-lt"/>
                        <a:ea typeface="Times New Roman"/>
                      </a:endParaRP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240 000 000</a:t>
                      </a:r>
                      <a:endParaRPr lang="ru-RU" sz="2000">
                        <a:latin typeface="+mj-lt"/>
                        <a:ea typeface="Times New Roman"/>
                      </a:endParaRP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Версия V</a:t>
                      </a:r>
                      <a:r>
                        <a:rPr lang="ru-RU" sz="2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8</a:t>
                      </a:r>
                      <a:endParaRPr lang="ru-RU" sz="2000">
                        <a:latin typeface="+mj-lt"/>
                        <a:ea typeface="Times New Roman"/>
                      </a:endParaRP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</a:rPr>
                        <a:t>0,007</a:t>
                      </a: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</a:rPr>
                        <a:t>0,013</a:t>
                      </a: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</a:rPr>
                        <a:t>0,019</a:t>
                      </a: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</a:rPr>
                        <a:t>0,026</a:t>
                      </a: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S(V6.</a:t>
                      </a:r>
                      <a:r>
                        <a:rPr lang="ru-RU" sz="2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3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/V</a:t>
                      </a:r>
                      <a:r>
                        <a:rPr lang="ru-RU" sz="2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8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Calibri"/>
                        </a:rPr>
                        <a:t>)</a:t>
                      </a:r>
                      <a:endParaRPr lang="ru-RU" sz="2000">
                        <a:latin typeface="+mj-lt"/>
                        <a:ea typeface="Times New Roman"/>
                      </a:endParaRP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</a:rPr>
                        <a:t>63,873</a:t>
                      </a: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</a:rPr>
                        <a:t>65,048</a:t>
                      </a: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j-lt"/>
                          <a:ea typeface="Times New Roman"/>
                        </a:rPr>
                        <a:t>65,426</a:t>
                      </a: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Times New Roman"/>
                        </a:rPr>
                        <a:t>65,887</a:t>
                      </a: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992188" y="3573463"/>
          <a:ext cx="8785225" cy="914400"/>
        </p:xfrm>
        <a:graphic>
          <a:graphicData uri="http://schemas.openxmlformats.org/drawingml/2006/table">
            <a:tbl>
              <a:tblPr/>
              <a:tblGrid>
                <a:gridCol w="1757045"/>
                <a:gridCol w="1757045"/>
                <a:gridCol w="1757045"/>
                <a:gridCol w="1757045"/>
                <a:gridCol w="1757045"/>
              </a:tblGrid>
              <a:tr h="144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N</a:t>
                      </a:r>
                      <a:endParaRPr lang="ru-RU" sz="2000" dirty="0">
                        <a:latin typeface="+mn-lt"/>
                        <a:ea typeface="Times New Roman"/>
                      </a:endParaRP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60 000 000</a:t>
                      </a:r>
                      <a:endParaRPr lang="ru-RU" sz="2000">
                        <a:latin typeface="+mn-lt"/>
                        <a:ea typeface="Times New Roman"/>
                      </a:endParaRP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120 000 000</a:t>
                      </a:r>
                      <a:endParaRPr lang="ru-RU" sz="2000">
                        <a:latin typeface="+mn-lt"/>
                        <a:ea typeface="Times New Roman"/>
                      </a:endParaRP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180 000 000</a:t>
                      </a:r>
                      <a:endParaRPr lang="ru-RU" sz="2000">
                        <a:latin typeface="+mn-lt"/>
                        <a:ea typeface="Times New Roman"/>
                      </a:endParaRP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240 000 000</a:t>
                      </a:r>
                      <a:endParaRPr lang="ru-RU" sz="2000">
                        <a:latin typeface="+mn-lt"/>
                        <a:ea typeface="Times New Roman"/>
                      </a:endParaRP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Версия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V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8</a:t>
                      </a:r>
                      <a:endParaRPr lang="ru-RU" sz="2000" dirty="0">
                        <a:latin typeface="+mn-lt"/>
                        <a:ea typeface="Times New Roman"/>
                      </a:endParaRP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Times New Roman"/>
                        </a:rPr>
                        <a:t>0,007</a:t>
                      </a: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Times New Roman"/>
                        </a:rPr>
                        <a:t>0,013</a:t>
                      </a: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Times New Roman"/>
                        </a:rPr>
                        <a:t>0,019</a:t>
                      </a: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Times New Roman"/>
                        </a:rPr>
                        <a:t>0,026</a:t>
                      </a: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S(V6.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3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/V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8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)</a:t>
                      </a:r>
                      <a:endParaRPr lang="ru-RU" sz="2000" dirty="0">
                        <a:latin typeface="+mn-lt"/>
                        <a:ea typeface="Times New Roman"/>
                      </a:endParaRP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</a:rPr>
                        <a:t>63,222</a:t>
                      </a: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</a:rPr>
                        <a:t>64,768</a:t>
                      </a: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</a:rPr>
                        <a:t>65,379</a:t>
                      </a: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</a:rPr>
                        <a:t>65,420</a:t>
                      </a: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Овал 6"/>
          <p:cNvSpPr/>
          <p:nvPr/>
        </p:nvSpPr>
        <p:spPr bwMode="auto">
          <a:xfrm>
            <a:off x="200472" y="1484784"/>
            <a:ext cx="640101" cy="503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 anchorCtr="1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000" b="1" cap="all" dirty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60</a:t>
            </a:r>
            <a:endParaRPr lang="ru-RU" sz="2000" b="1" cap="all" dirty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Овал 7"/>
          <p:cNvSpPr/>
          <p:nvPr/>
        </p:nvSpPr>
        <p:spPr bwMode="auto">
          <a:xfrm>
            <a:off x="200472" y="2636912"/>
            <a:ext cx="640101" cy="503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 anchorCtr="1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000" b="1" cap="all" dirty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120</a:t>
            </a:r>
            <a:endParaRPr lang="ru-RU" sz="2000" b="1" cap="all" dirty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9" name="Овал 8"/>
          <p:cNvSpPr/>
          <p:nvPr/>
        </p:nvSpPr>
        <p:spPr bwMode="auto">
          <a:xfrm>
            <a:off x="200472" y="3789040"/>
            <a:ext cx="640101" cy="5033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 anchorCtr="1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000" b="1" cap="all" dirty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240</a:t>
            </a:r>
            <a:endParaRPr lang="ru-RU" sz="2000" b="1" cap="all" dirty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0" name="Вертикальный свиток 9"/>
          <p:cNvSpPr/>
          <p:nvPr/>
        </p:nvSpPr>
        <p:spPr bwMode="auto">
          <a:xfrm>
            <a:off x="848544" y="4653137"/>
            <a:ext cx="7128792" cy="1584098"/>
          </a:xfrm>
          <a:prstGeom prst="verticalScroll">
            <a:avLst/>
          </a:prstGeom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endParaRPr lang="ru-RU" sz="2400" b="1" spc="50" dirty="0">
              <a:ln w="11430"/>
              <a:solidFill>
                <a:srgbClr val="350DB3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defRPr/>
            </a:pPr>
            <a:r>
              <a:rPr lang="ru-RU" sz="2400" b="1" spc="50" dirty="0">
                <a:ln w="11430"/>
                <a:solidFill>
                  <a:srgbClr val="350DB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Ускорение растет с 54 до 65.</a:t>
            </a:r>
          </a:p>
        </p:txBody>
      </p:sp>
      <p:pic>
        <p:nvPicPr>
          <p:cNvPr id="57429" name="Picture 2" descr="C:\Users\Iosif\AppData\Local\Microsoft\Windows\Temporary Internet Files\Content.IE5\8EDIX7LH\MC900251681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6113" y="4652963"/>
            <a:ext cx="1223962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Xeon vs. Xeon Phi</a:t>
            </a:r>
            <a:endParaRPr lang="ru-RU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73050" y="2133600"/>
          <a:ext cx="9432925" cy="1097280"/>
        </p:xfrm>
        <a:graphic>
          <a:graphicData uri="http://schemas.openxmlformats.org/drawingml/2006/table">
            <a:tbl>
              <a:tblPr/>
              <a:tblGrid>
                <a:gridCol w="1886585"/>
                <a:gridCol w="1886585"/>
                <a:gridCol w="1886585"/>
                <a:gridCol w="1886585"/>
                <a:gridCol w="1886585"/>
              </a:tblGrid>
              <a:tr h="365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N</a:t>
                      </a:r>
                      <a:endParaRPr lang="ru-RU" sz="2400" b="1" dirty="0">
                        <a:latin typeface="+mn-lt"/>
                        <a:ea typeface="Times New Roman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60 000 000</a:t>
                      </a:r>
                      <a:endParaRPr lang="ru-RU" sz="2400" b="1" dirty="0">
                        <a:latin typeface="+mn-lt"/>
                        <a:ea typeface="Times New Roman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120 000 000</a:t>
                      </a:r>
                      <a:endParaRPr lang="ru-RU" sz="2400" b="1" dirty="0">
                        <a:latin typeface="+mn-lt"/>
                        <a:ea typeface="Times New Roman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180 000 000</a:t>
                      </a:r>
                      <a:endParaRPr lang="ru-RU" sz="2400" b="1" dirty="0">
                        <a:latin typeface="+mn-lt"/>
                        <a:ea typeface="Times New Roman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240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000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000</a:t>
                      </a:r>
                      <a:endParaRPr lang="ru-RU" sz="2400" b="1" dirty="0">
                        <a:latin typeface="+mn-lt"/>
                        <a:ea typeface="Times New Roman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Xeon</a:t>
                      </a:r>
                      <a:endParaRPr lang="ru-RU" sz="2400">
                        <a:latin typeface="+mn-lt"/>
                        <a:ea typeface="Times New Roman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0,030</a:t>
                      </a:r>
                    </a:p>
                  </a:txBody>
                  <a:tcPr marL="68579" marR="685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0,061</a:t>
                      </a:r>
                    </a:p>
                  </a:txBody>
                  <a:tcPr marL="68579" marR="685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0,090</a:t>
                      </a:r>
                    </a:p>
                  </a:txBody>
                  <a:tcPr marL="68579" marR="685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0,116</a:t>
                      </a:r>
                    </a:p>
                  </a:txBody>
                  <a:tcPr marL="68579" marR="685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Xeon Phi</a:t>
                      </a:r>
                      <a:endParaRPr lang="ru-RU" sz="2400">
                        <a:latin typeface="+mn-lt"/>
                        <a:ea typeface="Times New Roman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0,007</a:t>
                      </a:r>
                    </a:p>
                  </a:txBody>
                  <a:tcPr marL="68579" marR="685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0,013</a:t>
                      </a:r>
                    </a:p>
                  </a:txBody>
                  <a:tcPr marL="68579" marR="685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Times New Roman"/>
                        </a:rPr>
                        <a:t>0,019</a:t>
                      </a:r>
                    </a:p>
                  </a:txBody>
                  <a:tcPr marL="68579" marR="685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Times New Roman"/>
                        </a:rPr>
                        <a:t>0,026</a:t>
                      </a:r>
                    </a:p>
                  </a:txBody>
                  <a:tcPr marL="68579" marR="685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Задания для самостоятельной работы</a:t>
            </a:r>
          </a:p>
        </p:txBody>
      </p:sp>
      <p:sp>
        <p:nvSpPr>
          <p:cNvPr id="59395" name="Содержимое 2"/>
          <p:cNvSpPr>
            <a:spLocks noGrp="1"/>
          </p:cNvSpPr>
          <p:nvPr>
            <p:ph idx="1"/>
          </p:nvPr>
        </p:nvSpPr>
        <p:spPr>
          <a:xfrm>
            <a:off x="273050" y="1196975"/>
            <a:ext cx="9437688" cy="4968875"/>
          </a:xfrm>
        </p:spPr>
        <p:txBody>
          <a:bodyPr/>
          <a:lstStyle/>
          <a:p>
            <a:r>
              <a:rPr lang="ru-RU" smtClean="0"/>
              <a:t>Выяснить, какой способ организации данных в данной задаче более эффективен.</a:t>
            </a:r>
          </a:p>
          <a:p>
            <a:r>
              <a:rPr lang="ru-RU" smtClean="0"/>
              <a:t>Изменить реализацию так, чтобы она производила одновременное вычисление опционов типа </a:t>
            </a:r>
            <a:r>
              <a:rPr lang="en-US" smtClean="0"/>
              <a:t>Call</a:t>
            </a:r>
            <a:r>
              <a:rPr lang="ru-RU" smtClean="0"/>
              <a:t> и </a:t>
            </a:r>
            <a:r>
              <a:rPr lang="en-US" smtClean="0"/>
              <a:t>Put</a:t>
            </a:r>
            <a:r>
              <a:rPr lang="ru-RU" smtClean="0"/>
              <a:t>. Провести эксперименты с разными версиями кода, проверить влияние техник оптимизации на время работы последовательной и параллельной версий для </a:t>
            </a:r>
            <a:r>
              <a:rPr lang="en-US" smtClean="0"/>
              <a:t>Xeon </a:t>
            </a:r>
            <a:r>
              <a:rPr lang="ru-RU" smtClean="0"/>
              <a:t>и </a:t>
            </a:r>
            <a:r>
              <a:rPr lang="en-US" smtClean="0"/>
              <a:t>Xeon Phi</a:t>
            </a:r>
            <a:r>
              <a:rPr lang="ru-RU" smtClean="0"/>
              <a:t>, привести выкладки, подтверждающие факт перегрузки шины на </a:t>
            </a:r>
            <a:r>
              <a:rPr lang="en-US" smtClean="0"/>
              <a:t>Xeon Phi</a:t>
            </a:r>
            <a:r>
              <a:rPr lang="ru-RU" smtClean="0"/>
              <a:t> при использовании значительного числа потоков.</a:t>
            </a:r>
          </a:p>
          <a:p>
            <a:r>
              <a:rPr lang="ru-RU" smtClean="0"/>
              <a:t>Провести эксперименты на </a:t>
            </a:r>
            <a:r>
              <a:rPr lang="en-US" smtClean="0"/>
              <a:t>Xeon Phi</a:t>
            </a:r>
            <a:r>
              <a:rPr lang="ru-RU" smtClean="0"/>
              <a:t> с разным числом потоков. Выяснить, какое число потоков является оптимальным.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Литература</a:t>
            </a:r>
          </a:p>
        </p:txBody>
      </p:sp>
      <p:sp>
        <p:nvSpPr>
          <p:cNvPr id="60419" name="Содержимое 2"/>
          <p:cNvSpPr>
            <a:spLocks noGrp="1"/>
          </p:cNvSpPr>
          <p:nvPr>
            <p:ph idx="1"/>
          </p:nvPr>
        </p:nvSpPr>
        <p:spPr>
          <a:xfrm>
            <a:off x="273050" y="1196975"/>
            <a:ext cx="9437688" cy="4968875"/>
          </a:xfrm>
        </p:spPr>
        <p:txBody>
          <a:bodyPr/>
          <a:lstStyle/>
          <a:p>
            <a:r>
              <a:rPr lang="ru-RU" b="1" smtClean="0"/>
              <a:t>Использованные источники информации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ru-RU" smtClean="0"/>
              <a:t>Кнут Д. Искусство программирования, том 2. Получисленные методы. – 3-е изд. – М.: Вильямс, 2007. – С. 832.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ru-RU" smtClean="0"/>
              <a:t>Ширяев А.Н. Основы стохастической финансовой математики. – Фазис, 2004. – 1076с.</a:t>
            </a:r>
          </a:p>
          <a:p>
            <a:r>
              <a:rPr lang="ru-RU" b="1" smtClean="0"/>
              <a:t>Дополнительная литература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ru-RU" smtClean="0"/>
              <a:t>Гергель В.П., Баркалов К.А., Мееров И.Б., Сысоев А.В. и др. Параллельные вычисления. Технологии и численные методы. Учебное пособие в 4 томах. – Нижний Новгород: Изд-во Нижегородского госуниверситета, 2013. – 1394 с.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Авторский коллектив</a:t>
            </a:r>
          </a:p>
        </p:txBody>
      </p:sp>
      <p:sp>
        <p:nvSpPr>
          <p:cNvPr id="61443" name="Содержимое 2"/>
          <p:cNvSpPr>
            <a:spLocks noGrp="1"/>
          </p:cNvSpPr>
          <p:nvPr>
            <p:ph idx="1"/>
          </p:nvPr>
        </p:nvSpPr>
        <p:spPr>
          <a:xfrm>
            <a:off x="273050" y="1196975"/>
            <a:ext cx="9437688" cy="4968875"/>
          </a:xfrm>
        </p:spPr>
        <p:txBody>
          <a:bodyPr/>
          <a:lstStyle/>
          <a:p>
            <a:pPr eaLnBrk="1" hangingPunct="1"/>
            <a:r>
              <a:rPr lang="ru-RU" smtClean="0"/>
              <a:t>Мееров Иосиф Борисович, </a:t>
            </a:r>
            <a:br>
              <a:rPr lang="ru-RU" smtClean="0"/>
            </a:br>
            <a:r>
              <a:rPr lang="ru-RU" smtClean="0"/>
              <a:t>к.т.н., доцент, зам. зав. кафедры </a:t>
            </a:r>
            <a:br>
              <a:rPr lang="ru-RU" smtClean="0"/>
            </a:br>
            <a:r>
              <a:rPr lang="ru-RU" smtClean="0"/>
              <a:t>Математического обеспечения ЭВМ факультета ВМК ННГУ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	</a:t>
            </a:r>
            <a:r>
              <a:rPr lang="en-US" smtClean="0">
                <a:hlinkClick r:id="rId2"/>
              </a:rPr>
              <a:t>meerov@vmk.unn.ru</a:t>
            </a:r>
            <a:r>
              <a:rPr lang="en-US" smtClean="0"/>
              <a:t> </a:t>
            </a:r>
            <a:endParaRPr lang="ru-RU" smtClean="0"/>
          </a:p>
          <a:p>
            <a:pPr eaLnBrk="1" hangingPunct="1"/>
            <a:r>
              <a:rPr lang="ru-RU" smtClean="0"/>
              <a:t>Сысоев Александр Владимирович,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	к.т.н., ассистент кафедры </a:t>
            </a:r>
            <a:br>
              <a:rPr lang="ru-RU" smtClean="0"/>
            </a:br>
            <a:r>
              <a:rPr lang="ru-RU" smtClean="0"/>
              <a:t>Математического обеспечения ЭВМ факультета ВМК ННГУ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mtClean="0">
                <a:hlinkClick r:id="rId3"/>
              </a:rPr>
              <a:t>sysoyev@vmk.unn.ru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Тестовая инфраструктура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31825" y="1412875"/>
          <a:ext cx="8497888" cy="4105277"/>
        </p:xfrm>
        <a:graphic>
          <a:graphicData uri="http://schemas.openxmlformats.org/drawingml/2006/table">
            <a:tbl>
              <a:tblPr/>
              <a:tblGrid>
                <a:gridCol w="3490913"/>
                <a:gridCol w="5006975"/>
              </a:tblGrid>
              <a:tr h="1231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Процессор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 восьмиядерных процессора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Intel Xeon E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5-2690 (2.9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GHz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0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Сопроцессор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 сопроцессора Intel Xeon Phi 7110X (61 ядро)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Память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64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GB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0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Операционная система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Linux CentOS 6.2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0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Компилятор, профилировщик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Intel Parallel Studio XE 2013 SP1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273050" y="1196975"/>
            <a:ext cx="9437688" cy="49688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smtClean="0"/>
          </a:p>
          <a:p>
            <a:pPr>
              <a:buFont typeface="Wingdings" pitchFamily="2" charset="2"/>
              <a:buNone/>
            </a:pPr>
            <a:endParaRPr lang="ru-RU" smtClean="0"/>
          </a:p>
          <a:p>
            <a:pPr>
              <a:buFont typeface="Wingdings" pitchFamily="2" charset="2"/>
              <a:buNone/>
            </a:pPr>
            <a:endParaRPr lang="ru-RU" smtClean="0"/>
          </a:p>
          <a:p>
            <a:pPr>
              <a:buFont typeface="Wingdings" pitchFamily="2" charset="2"/>
              <a:buNone/>
            </a:pPr>
            <a:endParaRPr lang="ru-RU" smtClean="0"/>
          </a:p>
          <a:p>
            <a:pPr algn="ctr">
              <a:buFont typeface="Wingdings" pitchFamily="2" charset="2"/>
              <a:buNone/>
            </a:pPr>
            <a:r>
              <a:rPr lang="en-US" sz="4000" b="1" smtClean="0">
                <a:solidFill>
                  <a:srgbClr val="0969CD"/>
                </a:solidFill>
              </a:rPr>
              <a:t>2. </a:t>
            </a:r>
            <a:r>
              <a:rPr lang="ru-RU" sz="4000" b="1" smtClean="0">
                <a:solidFill>
                  <a:srgbClr val="0969CD"/>
                </a:solidFill>
              </a:rPr>
              <a:t>ОЦЕНИВАНИЕ ОПЦИОНОВ ЕВРОПЕЙСКОГО ТИПА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 bwMode="auto">
          <a:xfrm>
            <a:off x="200025" y="1052513"/>
            <a:ext cx="9361488" cy="142875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ru-RU">
              <a:solidFill>
                <a:schemeClr val="tx1"/>
              </a:solidFill>
              <a:latin typeface="Bernard MT Condensed" pitchFamily="18" charset="0"/>
            </a:endParaRPr>
          </a:p>
        </p:txBody>
      </p:sp>
      <p:sp>
        <p:nvSpPr>
          <p:cNvPr id="103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Модель финансового рынка</a:t>
            </a:r>
          </a:p>
        </p:txBody>
      </p:sp>
      <p:sp>
        <p:nvSpPr>
          <p:cNvPr id="6156" name="Содержимое 2"/>
          <p:cNvSpPr>
            <a:spLocks noGrp="1"/>
          </p:cNvSpPr>
          <p:nvPr>
            <p:ph idx="1"/>
          </p:nvPr>
        </p:nvSpPr>
        <p:spPr>
          <a:xfrm>
            <a:off x="273050" y="1125538"/>
            <a:ext cx="9437688" cy="5040312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en-US" b="1" dirty="0" smtClean="0"/>
              <a:t>	</a:t>
            </a:r>
            <a:r>
              <a:rPr lang="ru-RU" b="1" dirty="0" smtClean="0"/>
              <a:t>Модель </a:t>
            </a:r>
            <a:r>
              <a:rPr lang="ru-RU" b="1" dirty="0" err="1" smtClean="0"/>
              <a:t>Блэка-Шоулса</a:t>
            </a:r>
            <a:endParaRPr lang="ru-RU" b="1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002060"/>
                </a:solidFill>
              </a:rPr>
              <a:t>                                                                                      (1)</a:t>
            </a:r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002060"/>
                </a:solidFill>
              </a:rPr>
              <a:t>                                                                                      (2)</a:t>
            </a:r>
          </a:p>
          <a:p>
            <a:pPr>
              <a:defRPr/>
            </a:pPr>
            <a:r>
              <a:rPr lang="en-US" dirty="0" smtClean="0"/>
              <a:t>     - </a:t>
            </a:r>
            <a:r>
              <a:rPr lang="ru-RU" dirty="0" smtClean="0"/>
              <a:t>цена акции в момент времени </a:t>
            </a:r>
            <a:r>
              <a:rPr lang="en-US" i="1" dirty="0" smtClean="0"/>
              <a:t>t</a:t>
            </a:r>
          </a:p>
          <a:p>
            <a:pPr>
              <a:defRPr/>
            </a:pPr>
            <a:r>
              <a:rPr lang="en-US" i="1" baseline="-25000" dirty="0" smtClean="0"/>
              <a:t>       </a:t>
            </a:r>
            <a:r>
              <a:rPr lang="en-US" dirty="0" smtClean="0"/>
              <a:t>-</a:t>
            </a:r>
            <a:r>
              <a:rPr lang="en-US" i="1" baseline="-25000" dirty="0" smtClean="0"/>
              <a:t> </a:t>
            </a:r>
            <a:r>
              <a:rPr lang="ru-RU" dirty="0" smtClean="0"/>
              <a:t>цена облигации в момент времени </a:t>
            </a:r>
            <a:r>
              <a:rPr lang="en-US" i="1" dirty="0" smtClean="0"/>
              <a:t>t</a:t>
            </a:r>
            <a:endParaRPr lang="ru-RU" i="1" dirty="0" smtClean="0"/>
          </a:p>
          <a:p>
            <a:pPr>
              <a:defRPr/>
            </a:pPr>
            <a:r>
              <a:rPr lang="en-US" dirty="0" smtClean="0"/>
              <a:t>     - </a:t>
            </a:r>
            <a:r>
              <a:rPr lang="ru-RU" dirty="0" smtClean="0"/>
              <a:t>процентная ставка</a:t>
            </a:r>
            <a:r>
              <a:rPr lang="en-US" dirty="0" smtClean="0"/>
              <a:t> </a:t>
            </a:r>
            <a:r>
              <a:rPr lang="ru-RU" dirty="0" smtClean="0"/>
              <a:t>(считаем константой)</a:t>
            </a:r>
          </a:p>
          <a:p>
            <a:pPr>
              <a:defRPr/>
            </a:pPr>
            <a:r>
              <a:rPr lang="ru-RU" dirty="0" smtClean="0"/>
              <a:t>     - </a:t>
            </a:r>
            <a:r>
              <a:rPr lang="ru-RU" dirty="0" err="1" smtClean="0"/>
              <a:t>волатильность</a:t>
            </a:r>
            <a:r>
              <a:rPr lang="ru-RU" dirty="0" smtClean="0"/>
              <a:t> (считаем константой)</a:t>
            </a:r>
          </a:p>
          <a:p>
            <a:pPr>
              <a:defRPr/>
            </a:pPr>
            <a:r>
              <a:rPr lang="ru-RU" dirty="0" smtClean="0"/>
              <a:t>     - ставка дивиденда (считаем равной нулю)</a:t>
            </a:r>
          </a:p>
          <a:p>
            <a:pPr>
              <a:defRPr/>
            </a:pPr>
            <a:r>
              <a:rPr lang="en-US" dirty="0" smtClean="0"/>
              <a:t>    </a:t>
            </a:r>
            <a:r>
              <a:rPr lang="ru-RU" dirty="0" smtClean="0"/>
              <a:t>                 </a:t>
            </a:r>
            <a:r>
              <a:rPr lang="ru-RU" spc="-110" dirty="0" smtClean="0"/>
              <a:t>- </a:t>
            </a:r>
            <a:r>
              <a:rPr lang="ru-RU" spc="-110" dirty="0" err="1" smtClean="0"/>
              <a:t>Винеровский</a:t>
            </a:r>
            <a:r>
              <a:rPr lang="ru-RU" spc="-110" dirty="0" smtClean="0"/>
              <a:t> случайный процесс </a:t>
            </a:r>
            <a:r>
              <a:rPr lang="en-US" spc="-110" dirty="0" smtClean="0"/>
              <a:t> </a:t>
            </a:r>
            <a:r>
              <a:rPr lang="ru-RU" spc="-110" dirty="0" smtClean="0"/>
              <a:t>(</a:t>
            </a:r>
            <a:r>
              <a:rPr lang="en-US" spc="-110" dirty="0" smtClean="0"/>
              <a:t>E=0 </a:t>
            </a:r>
            <a:r>
              <a:rPr lang="ru-RU" spc="-110" dirty="0" smtClean="0"/>
              <a:t>с </a:t>
            </a:r>
            <a:r>
              <a:rPr lang="en-US" spc="-110" dirty="0" smtClean="0"/>
              <a:t>P=1,</a:t>
            </a:r>
            <a:r>
              <a:rPr lang="ru-RU" spc="-110" dirty="0" smtClean="0"/>
              <a:t> независимые приращения</a:t>
            </a:r>
            <a:r>
              <a:rPr lang="en-US" spc="-110" dirty="0" smtClean="0"/>
              <a:t>,</a:t>
            </a:r>
            <a:r>
              <a:rPr lang="ru-RU" spc="-110" dirty="0" smtClean="0"/>
              <a:t> </a:t>
            </a:r>
            <a:r>
              <a:rPr lang="en-US" i="1" spc="-110" dirty="0" smtClean="0"/>
              <a:t>W</a:t>
            </a:r>
            <a:r>
              <a:rPr lang="en-US" i="1" spc="-110" baseline="-25000" dirty="0" smtClean="0"/>
              <a:t>t</a:t>
            </a:r>
            <a:r>
              <a:rPr lang="ru-RU" i="1" spc="-110" dirty="0" smtClean="0"/>
              <a:t> – </a:t>
            </a:r>
            <a:r>
              <a:rPr lang="en-US" i="1" spc="-110" dirty="0" smtClean="0"/>
              <a:t>W</a:t>
            </a:r>
            <a:r>
              <a:rPr lang="en-US" i="1" spc="-110" baseline="-25000" dirty="0" smtClean="0"/>
              <a:t>s</a:t>
            </a:r>
            <a:r>
              <a:rPr lang="ru-RU" i="1" spc="-110" dirty="0" smtClean="0"/>
              <a:t> ~ </a:t>
            </a:r>
            <a:r>
              <a:rPr lang="en-US" i="1" spc="-110" dirty="0" smtClean="0"/>
              <a:t>N</a:t>
            </a:r>
            <a:r>
              <a:rPr lang="ru-RU" spc="-110" dirty="0" smtClean="0"/>
              <a:t>(0, </a:t>
            </a:r>
            <a:r>
              <a:rPr lang="en-US" i="1" spc="-110" dirty="0" smtClean="0"/>
              <a:t>t</a:t>
            </a:r>
            <a:r>
              <a:rPr lang="ru-RU" i="1" spc="-110" dirty="0" smtClean="0"/>
              <a:t>-</a:t>
            </a:r>
            <a:r>
              <a:rPr lang="en-US" i="1" spc="-110" dirty="0" smtClean="0"/>
              <a:t>s</a:t>
            </a:r>
            <a:r>
              <a:rPr lang="ru-RU" spc="-110" dirty="0" smtClean="0"/>
              <a:t>), где </a:t>
            </a:r>
            <a:r>
              <a:rPr lang="en-US" i="1" spc="-110" dirty="0" smtClean="0"/>
              <a:t>s</a:t>
            </a:r>
            <a:r>
              <a:rPr lang="ru-RU" spc="-110" dirty="0" smtClean="0"/>
              <a:t> &lt; </a:t>
            </a:r>
            <a:r>
              <a:rPr lang="en-US" i="1" spc="-110" dirty="0" smtClean="0"/>
              <a:t>t</a:t>
            </a:r>
            <a:r>
              <a:rPr lang="en-US" spc="-110" dirty="0" smtClean="0"/>
              <a:t>)</a:t>
            </a:r>
            <a:r>
              <a:rPr lang="en-US" i="1" spc="-110" dirty="0" smtClean="0"/>
              <a:t>, </a:t>
            </a:r>
            <a:r>
              <a:rPr lang="ru-RU" spc="-110" dirty="0" smtClean="0"/>
              <a:t>траектории процесса </a:t>
            </a:r>
            <a:r>
              <a:rPr lang="en-US" i="1" spc="-110" dirty="0" smtClean="0"/>
              <a:t>W</a:t>
            </a:r>
            <a:r>
              <a:rPr lang="en-US" i="1" spc="-110" baseline="-25000" dirty="0" smtClean="0"/>
              <a:t>t</a:t>
            </a:r>
            <a:r>
              <a:rPr lang="en-US" spc="-110" dirty="0" smtClean="0"/>
              <a:t> </a:t>
            </a:r>
            <a:r>
              <a:rPr lang="ru-RU" spc="-110" dirty="0" err="1" smtClean="0"/>
              <a:t>(</a:t>
            </a:r>
            <a:r>
              <a:rPr lang="ru-RU" i="1" spc="-110" dirty="0" err="1" smtClean="0"/>
              <a:t>ω</a:t>
            </a:r>
            <a:r>
              <a:rPr lang="ru-RU" spc="-110" dirty="0" smtClean="0"/>
              <a:t>) – непрерывные функции времени с </a:t>
            </a:r>
            <a:r>
              <a:rPr lang="en-US" spc="-110" dirty="0" smtClean="0"/>
              <a:t>P=</a:t>
            </a:r>
            <a:r>
              <a:rPr lang="ru-RU" spc="-110" dirty="0" smtClean="0"/>
              <a:t>1</a:t>
            </a:r>
            <a:r>
              <a:rPr lang="en-US" spc="-110" dirty="0" smtClean="0"/>
              <a:t>.</a:t>
            </a:r>
            <a:endParaRPr lang="ru-RU" spc="-110" dirty="0" smtClean="0"/>
          </a:p>
          <a:p>
            <a:pPr>
              <a:defRPr/>
            </a:pPr>
            <a:r>
              <a:rPr lang="en-US" dirty="0" smtClean="0"/>
              <a:t>          - </a:t>
            </a:r>
            <a:r>
              <a:rPr lang="ru-RU" dirty="0" smtClean="0"/>
              <a:t>заданы.</a:t>
            </a:r>
          </a:p>
          <a:p>
            <a:pPr>
              <a:buFont typeface="Wingdings" pitchFamily="2" charset="2"/>
              <a:buNone/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</p:txBody>
      </p:sp>
      <p:sp>
        <p:nvSpPr>
          <p:cNvPr id="1038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1898650" y="1497013"/>
          <a:ext cx="2940050" cy="503237"/>
        </p:xfrm>
        <a:graphic>
          <a:graphicData uri="http://schemas.openxmlformats.org/presentationml/2006/ole">
            <p:oleObj spid="_x0000_s1041" name="Equation" r:id="rId3" imgW="1333500" imgH="228600" progId="Equation.3">
              <p:embed/>
            </p:oleObj>
          </a:graphicData>
        </a:graphic>
      </p:graphicFrame>
      <p:sp>
        <p:nvSpPr>
          <p:cNvPr id="1039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898650" y="1920875"/>
          <a:ext cx="4879975" cy="522288"/>
        </p:xfrm>
        <a:graphic>
          <a:graphicData uri="http://schemas.openxmlformats.org/presentationml/2006/ole">
            <p:oleObj spid="_x0000_s1042" name="Equation" r:id="rId4" imgW="2133600" imgH="228600" progId="Equation.3">
              <p:embed/>
            </p:oleObj>
          </a:graphicData>
        </a:graphic>
      </p:graphicFrame>
      <p:graphicFrame>
        <p:nvGraphicFramePr>
          <p:cNvPr id="1028" name="Object 5"/>
          <p:cNvGraphicFramePr>
            <a:graphicFrameLocks noChangeAspect="1"/>
          </p:cNvGraphicFramePr>
          <p:nvPr/>
        </p:nvGraphicFramePr>
        <p:xfrm>
          <a:off x="704850" y="2492375"/>
          <a:ext cx="377825" cy="523875"/>
        </p:xfrm>
        <a:graphic>
          <a:graphicData uri="http://schemas.openxmlformats.org/presentationml/2006/ole">
            <p:oleObj spid="_x0000_s1043" name="Equation" r:id="rId5" imgW="165028" imgH="228501" progId="Equation.3">
              <p:embed/>
            </p:oleObj>
          </a:graphicData>
        </a:graphic>
      </p:graphicFrame>
      <p:graphicFrame>
        <p:nvGraphicFramePr>
          <p:cNvPr id="1029" name="Object 6"/>
          <p:cNvGraphicFramePr>
            <a:graphicFrameLocks noChangeAspect="1"/>
          </p:cNvGraphicFramePr>
          <p:nvPr/>
        </p:nvGraphicFramePr>
        <p:xfrm>
          <a:off x="704850" y="2894013"/>
          <a:ext cx="415925" cy="534987"/>
        </p:xfrm>
        <a:graphic>
          <a:graphicData uri="http://schemas.openxmlformats.org/presentationml/2006/ole">
            <p:oleObj spid="_x0000_s1044" name="Equation" r:id="rId6" imgW="177646" imgH="228402" progId="Equation.3">
              <p:embed/>
            </p:oleObj>
          </a:graphicData>
        </a:graphic>
      </p:graphicFrame>
      <p:graphicFrame>
        <p:nvGraphicFramePr>
          <p:cNvPr id="1030" name="Object 8"/>
          <p:cNvGraphicFramePr>
            <a:graphicFrameLocks noChangeAspect="1"/>
          </p:cNvGraphicFramePr>
          <p:nvPr/>
        </p:nvGraphicFramePr>
        <p:xfrm>
          <a:off x="704850" y="3490913"/>
          <a:ext cx="300038" cy="331787"/>
        </p:xfrm>
        <a:graphic>
          <a:graphicData uri="http://schemas.openxmlformats.org/presentationml/2006/ole">
            <p:oleObj spid="_x0000_s1045" name="Equation" r:id="rId7" imgW="114102" imgH="126780" progId="Equation.3">
              <p:embed/>
            </p:oleObj>
          </a:graphicData>
        </a:graphic>
      </p:graphicFrame>
      <p:graphicFrame>
        <p:nvGraphicFramePr>
          <p:cNvPr id="1031" name="Object 9"/>
          <p:cNvGraphicFramePr>
            <a:graphicFrameLocks noChangeAspect="1"/>
          </p:cNvGraphicFramePr>
          <p:nvPr/>
        </p:nvGraphicFramePr>
        <p:xfrm>
          <a:off x="704850" y="3917950"/>
          <a:ext cx="400050" cy="365125"/>
        </p:xfrm>
        <a:graphic>
          <a:graphicData uri="http://schemas.openxmlformats.org/presentationml/2006/ole">
            <p:oleObj spid="_x0000_s1046" name="Equation" r:id="rId8" imgW="152334" imgH="139639" progId="Equation.3">
              <p:embed/>
            </p:oleObj>
          </a:graphicData>
        </a:graphic>
      </p:graphicFrame>
      <p:graphicFrame>
        <p:nvGraphicFramePr>
          <p:cNvPr id="1032" name="Object 11"/>
          <p:cNvGraphicFramePr>
            <a:graphicFrameLocks noChangeAspect="1"/>
          </p:cNvGraphicFramePr>
          <p:nvPr/>
        </p:nvGraphicFramePr>
        <p:xfrm>
          <a:off x="698500" y="4310063"/>
          <a:ext cx="366713" cy="465137"/>
        </p:xfrm>
        <a:graphic>
          <a:graphicData uri="http://schemas.openxmlformats.org/presentationml/2006/ole">
            <p:oleObj spid="_x0000_s1047" name="Equation" r:id="rId9" imgW="139579" imgH="177646" progId="Equation.3">
              <p:embed/>
            </p:oleObj>
          </a:graphicData>
        </a:graphic>
      </p:graphicFrame>
      <p:sp>
        <p:nvSpPr>
          <p:cNvPr id="1040" name="Rectangle 13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33" name="Object 12"/>
          <p:cNvGraphicFramePr>
            <a:graphicFrameLocks noChangeAspect="1"/>
          </p:cNvGraphicFramePr>
          <p:nvPr/>
        </p:nvGraphicFramePr>
        <p:xfrm>
          <a:off x="704850" y="4667250"/>
          <a:ext cx="1701800" cy="549275"/>
        </p:xfrm>
        <a:graphic>
          <a:graphicData uri="http://schemas.openxmlformats.org/presentationml/2006/ole">
            <p:oleObj spid="_x0000_s1048" name="Equation" r:id="rId10" imgW="774364" imgH="253890" progId="Equation.3">
              <p:embed/>
            </p:oleObj>
          </a:graphicData>
        </a:graphic>
      </p:graphicFrame>
      <p:graphicFrame>
        <p:nvGraphicFramePr>
          <p:cNvPr id="1034" name="Object 15"/>
          <p:cNvGraphicFramePr>
            <a:graphicFrameLocks noChangeAspect="1"/>
          </p:cNvGraphicFramePr>
          <p:nvPr/>
        </p:nvGraphicFramePr>
        <p:xfrm>
          <a:off x="704850" y="5840413"/>
          <a:ext cx="850900" cy="511175"/>
        </p:xfrm>
        <a:graphic>
          <a:graphicData uri="http://schemas.openxmlformats.org/presentationml/2006/ole">
            <p:oleObj spid="_x0000_s1049" name="Equation" r:id="rId11" imgW="3810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Модель финансового рынка</a:t>
            </a:r>
          </a:p>
        </p:txBody>
      </p:sp>
      <p:sp>
        <p:nvSpPr>
          <p:cNvPr id="2053" name="Содержимое 2"/>
          <p:cNvSpPr>
            <a:spLocks noGrp="1"/>
          </p:cNvSpPr>
          <p:nvPr>
            <p:ph idx="1"/>
          </p:nvPr>
        </p:nvSpPr>
        <p:spPr>
          <a:xfrm>
            <a:off x="273050" y="1196975"/>
            <a:ext cx="9437688" cy="4968875"/>
          </a:xfrm>
        </p:spPr>
        <p:txBody>
          <a:bodyPr/>
          <a:lstStyle/>
          <a:p>
            <a:r>
              <a:rPr lang="ru-RU" b="1" smtClean="0"/>
              <a:t>Модель Блэка-Шоулса</a:t>
            </a:r>
          </a:p>
          <a:p>
            <a:endParaRPr lang="ru-RU" b="1" smtClean="0"/>
          </a:p>
          <a:p>
            <a:endParaRPr lang="ru-RU" b="1" smtClean="0"/>
          </a:p>
          <a:p>
            <a:endParaRPr lang="ru-RU" b="1" smtClean="0"/>
          </a:p>
          <a:p>
            <a:r>
              <a:rPr lang="ru-RU" smtClean="0"/>
              <a:t>Система стохастических дифференциальных уравнений. </a:t>
            </a:r>
          </a:p>
          <a:p>
            <a:r>
              <a:rPr lang="ru-RU" smtClean="0"/>
              <a:t>Вообще говоря, </a:t>
            </a:r>
            <a:r>
              <a:rPr lang="en-US" i="1" smtClean="0"/>
              <a:t>S</a:t>
            </a:r>
            <a:r>
              <a:rPr lang="en-US" smtClean="0"/>
              <a:t> –</a:t>
            </a:r>
            <a:r>
              <a:rPr lang="ru-RU" smtClean="0"/>
              <a:t> вектор (цен акций). Для упрощения считаем, что </a:t>
            </a:r>
            <a:r>
              <a:rPr lang="en-US" i="1" smtClean="0"/>
              <a:t>S</a:t>
            </a:r>
            <a:r>
              <a:rPr lang="en-US" smtClean="0"/>
              <a:t> –</a:t>
            </a:r>
            <a:r>
              <a:rPr lang="ru-RU" smtClean="0"/>
              <a:t> скаляр (рассматривается одна акция).</a:t>
            </a:r>
          </a:p>
          <a:p>
            <a:r>
              <a:rPr lang="ru-RU" smtClean="0"/>
              <a:t>В одномерном случае несколько упрощаются выкладки и код, схема вычислений остается той же.</a:t>
            </a:r>
          </a:p>
          <a:p>
            <a:endParaRPr lang="ru-RU" smtClean="0"/>
          </a:p>
          <a:p>
            <a:endParaRPr lang="ru-RU" smtClean="0"/>
          </a:p>
          <a:p>
            <a:pPr>
              <a:buFont typeface="Wingdings" pitchFamily="2" charset="2"/>
              <a:buNone/>
            </a:pPr>
            <a:endParaRPr lang="ru-RU" smtClean="0"/>
          </a:p>
          <a:p>
            <a:endParaRPr lang="ru-RU" smtClean="0"/>
          </a:p>
        </p:txBody>
      </p:sp>
      <p:sp>
        <p:nvSpPr>
          <p:cNvPr id="2054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Object 1"/>
          <p:cNvGraphicFramePr>
            <a:graphicFrameLocks noChangeAspect="1"/>
          </p:cNvGraphicFramePr>
          <p:nvPr/>
        </p:nvGraphicFramePr>
        <p:xfrm>
          <a:off x="920750" y="1692275"/>
          <a:ext cx="2940050" cy="503238"/>
        </p:xfrm>
        <a:graphic>
          <a:graphicData uri="http://schemas.openxmlformats.org/presentationml/2006/ole">
            <p:oleObj spid="_x0000_s2057" name="Equation" r:id="rId3" imgW="1333500" imgH="228600" progId="Equation.3">
              <p:embed/>
            </p:oleObj>
          </a:graphicData>
        </a:graphic>
      </p:graphicFrame>
      <p:sp>
        <p:nvSpPr>
          <p:cNvPr id="2055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920750" y="2133600"/>
          <a:ext cx="4325938" cy="550863"/>
        </p:xfrm>
        <a:graphic>
          <a:graphicData uri="http://schemas.openxmlformats.org/presentationml/2006/ole">
            <p:oleObj spid="_x0000_s2058" name="Equation" r:id="rId4" imgW="1790700" imgH="228600" progId="Equation.3">
              <p:embed/>
            </p:oleObj>
          </a:graphicData>
        </a:graphic>
      </p:graphicFrame>
      <p:sp>
        <p:nvSpPr>
          <p:cNvPr id="2056" name="Rectangle 13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tlab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nard MT Condensed" pitchFamily="18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nard MT Condensed" pitchFamily="18" charset="0"/>
            <a:cs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7802</TotalTime>
  <Words>4248</Words>
  <Application>Microsoft Office PowerPoint</Application>
  <PresentationFormat>Лист A4 (210x297 мм)</PresentationFormat>
  <Paragraphs>974</Paragraphs>
  <Slides>57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57</vt:i4>
      </vt:variant>
    </vt:vector>
  </HeadingPairs>
  <TitlesOfParts>
    <vt:vector size="61" baseType="lpstr">
      <vt:lpstr>itlab</vt:lpstr>
      <vt:lpstr>Equation</vt:lpstr>
      <vt:lpstr>Диаграмма Microsoft Office Excel</vt:lpstr>
      <vt:lpstr>Формула</vt:lpstr>
      <vt:lpstr>Лабораторная работа №4  Оптимизация расчетов на примере задачи вычисления справедливой цены  опциона Европейского типа</vt:lpstr>
      <vt:lpstr>Слайд 2</vt:lpstr>
      <vt:lpstr>Содержание</vt:lpstr>
      <vt:lpstr>Слайд 4</vt:lpstr>
      <vt:lpstr>Цель работы</vt:lpstr>
      <vt:lpstr>Тестовая инфраструктура</vt:lpstr>
      <vt:lpstr>Слайд 7</vt:lpstr>
      <vt:lpstr>Модель финансового рынка</vt:lpstr>
      <vt:lpstr>Модель финансового рынка</vt:lpstr>
      <vt:lpstr>Модель финансового рынка</vt:lpstr>
      <vt:lpstr>Как работает формула?</vt:lpstr>
      <vt:lpstr>Опцион Европейского типа на акцию…</vt:lpstr>
      <vt:lpstr>Опцион Европейского типа на акцию…</vt:lpstr>
      <vt:lpstr>Опцион Европейского типа на акцию</vt:lpstr>
      <vt:lpstr>Вычисление справедливой цены опциона</vt:lpstr>
      <vt:lpstr>Слайд 16</vt:lpstr>
      <vt:lpstr>Набор опционов</vt:lpstr>
      <vt:lpstr>Схема информационных зависимостей</vt:lpstr>
      <vt:lpstr>Слайд 19</vt:lpstr>
      <vt:lpstr>Структуры данных</vt:lpstr>
      <vt:lpstr>Точка отсчета. Расчет по аналитической формуле…</vt:lpstr>
      <vt:lpstr>Точка отсчета. Расчет по аналитической формуле</vt:lpstr>
      <vt:lpstr>Нулевая базовая версия. Набор опционов…</vt:lpstr>
      <vt:lpstr>Нулевая базовая версия. Набор опционов…</vt:lpstr>
      <vt:lpstr>Нулевая базовая версия. Набор опционов</vt:lpstr>
      <vt:lpstr>Версия 1. Исключение ненужных преобразований типов…</vt:lpstr>
      <vt:lpstr>Версия 1. Исключение ненужных преобразований типов…</vt:lpstr>
      <vt:lpstr>Версия 2. Эквивалентные преобразования: cdfnorm() vs. erf()…</vt:lpstr>
      <vt:lpstr>Версия 2. Эквивалентные преобразования: cdfnorm() vs. erf()…</vt:lpstr>
      <vt:lpstr>Версия 2. Эквивалентные преобразования: cdfnorm() vs. erf()</vt:lpstr>
      <vt:lpstr>Версия 3. Векторизация: использование ключевого слова restrict…</vt:lpstr>
      <vt:lpstr>Версия 3. Векторизация: использование ключевого слова restrict…</vt:lpstr>
      <vt:lpstr>Версия 3. Векторизация: использование ключевого слова restrict</vt:lpstr>
      <vt:lpstr>Версия 4. Векторизация: использование директивы simd</vt:lpstr>
      <vt:lpstr>Версия 4*. Векторизация: использование директив ivdep и vector always</vt:lpstr>
      <vt:lpstr>Версии 3-4. Векторизация</vt:lpstr>
      <vt:lpstr>Для обсуждения</vt:lpstr>
      <vt:lpstr>Версия 5. Вынос инвариантов из цикла…</vt:lpstr>
      <vt:lpstr>Версия 5. Вынос инвариантов из цикла</vt:lpstr>
      <vt:lpstr>Версия 6. Эквивалентные преобразования. Вычисление квадратного корня…</vt:lpstr>
      <vt:lpstr>Версия 6. Эквивалентные преобразования. Вычисление квадратного корня</vt:lpstr>
      <vt:lpstr>Версия 6.1. Выравнивание данных</vt:lpstr>
      <vt:lpstr>Версия 6.2. Пониженная точность</vt:lpstr>
      <vt:lpstr>Версия 7. Распараллеливание</vt:lpstr>
      <vt:lpstr>Версия 7.1. Прогрев…</vt:lpstr>
      <vt:lpstr>Версия 7.1. Прогрев…</vt:lpstr>
      <vt:lpstr>Версия 7.1. Прогрев</vt:lpstr>
      <vt:lpstr>Эксперименты на сопроцессоре Xeon Phi…</vt:lpstr>
      <vt:lpstr>Эксперименты на сопроцессоре Xeon Phi. Векторизованный последовательный код</vt:lpstr>
      <vt:lpstr>Эксперименты на сопроцессоре Xeon Phi. Векторизованный параллельный код…</vt:lpstr>
      <vt:lpstr>Эксперименты на сопроцессоре Xeon Phi. Векторизованный параллельный код</vt:lpstr>
      <vt:lpstr>Версия 8. Оптимизация работы с кэш-памятью…</vt:lpstr>
      <vt:lpstr>Версия 8. Оптимизация работы с кэш-памятью</vt:lpstr>
      <vt:lpstr>Xeon vs. Xeon Phi</vt:lpstr>
      <vt:lpstr>Задания для самостоятельной работы</vt:lpstr>
      <vt:lpstr>Литература</vt:lpstr>
      <vt:lpstr>Авторский коллектив</vt:lpstr>
    </vt:vector>
  </TitlesOfParts>
  <Company>Нижегородский университет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Лабораторная работа 4 Оптимизация расчетов на примере задачи вычисления справедливой цены  опциона Европейского типа</dc:title>
  <cp:lastModifiedBy>Alexander V. Sysoyev</cp:lastModifiedBy>
  <cp:revision>1478</cp:revision>
  <dcterms:created xsi:type="dcterms:W3CDTF">2004-08-14T10:27:56Z</dcterms:created>
  <dcterms:modified xsi:type="dcterms:W3CDTF">2013-12-30T14:29:49Z</dcterms:modified>
</cp:coreProperties>
</file>