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78" r:id="rId3"/>
    <p:sldMasterId id="2147484082" r:id="rId4"/>
  </p:sldMasterIdLst>
  <p:notesMasterIdLst>
    <p:notesMasterId r:id="rId90"/>
  </p:notesMasterIdLst>
  <p:handoutMasterIdLst>
    <p:handoutMasterId r:id="rId91"/>
  </p:handoutMasterIdLst>
  <p:sldIdLst>
    <p:sldId id="1025" r:id="rId5"/>
    <p:sldId id="892" r:id="rId6"/>
    <p:sldId id="904" r:id="rId7"/>
    <p:sldId id="893" r:id="rId8"/>
    <p:sldId id="899" r:id="rId9"/>
    <p:sldId id="894" r:id="rId10"/>
    <p:sldId id="900" r:id="rId11"/>
    <p:sldId id="897" r:id="rId12"/>
    <p:sldId id="903" r:id="rId13"/>
    <p:sldId id="898" r:id="rId14"/>
    <p:sldId id="901" r:id="rId15"/>
    <p:sldId id="902" r:id="rId16"/>
    <p:sldId id="905" r:id="rId17"/>
    <p:sldId id="907" r:id="rId18"/>
    <p:sldId id="908" r:id="rId19"/>
    <p:sldId id="909" r:id="rId20"/>
    <p:sldId id="911" r:id="rId21"/>
    <p:sldId id="910" r:id="rId22"/>
    <p:sldId id="912" r:id="rId23"/>
    <p:sldId id="913" r:id="rId24"/>
    <p:sldId id="914" r:id="rId25"/>
    <p:sldId id="915" r:id="rId26"/>
    <p:sldId id="916" r:id="rId27"/>
    <p:sldId id="919" r:id="rId28"/>
    <p:sldId id="918" r:id="rId29"/>
    <p:sldId id="920" r:id="rId30"/>
    <p:sldId id="921" r:id="rId31"/>
    <p:sldId id="923" r:id="rId32"/>
    <p:sldId id="922" r:id="rId33"/>
    <p:sldId id="924" r:id="rId34"/>
    <p:sldId id="925" r:id="rId35"/>
    <p:sldId id="927" r:id="rId36"/>
    <p:sldId id="926" r:id="rId37"/>
    <p:sldId id="928" r:id="rId38"/>
    <p:sldId id="929" r:id="rId39"/>
    <p:sldId id="930" r:id="rId40"/>
    <p:sldId id="931" r:id="rId41"/>
    <p:sldId id="932" r:id="rId42"/>
    <p:sldId id="935" r:id="rId43"/>
    <p:sldId id="933" r:id="rId44"/>
    <p:sldId id="934" r:id="rId45"/>
    <p:sldId id="936" r:id="rId46"/>
    <p:sldId id="985" r:id="rId47"/>
    <p:sldId id="938" r:id="rId48"/>
    <p:sldId id="986" r:id="rId49"/>
    <p:sldId id="987" r:id="rId50"/>
    <p:sldId id="988" r:id="rId51"/>
    <p:sldId id="989" r:id="rId52"/>
    <p:sldId id="991" r:id="rId53"/>
    <p:sldId id="992" r:id="rId54"/>
    <p:sldId id="993" r:id="rId55"/>
    <p:sldId id="990" r:id="rId56"/>
    <p:sldId id="994" r:id="rId57"/>
    <p:sldId id="998" r:id="rId58"/>
    <p:sldId id="995" r:id="rId59"/>
    <p:sldId id="996" r:id="rId60"/>
    <p:sldId id="951" r:id="rId61"/>
    <p:sldId id="952" r:id="rId62"/>
    <p:sldId id="953" r:id="rId63"/>
    <p:sldId id="999" r:id="rId64"/>
    <p:sldId id="1000" r:id="rId65"/>
    <p:sldId id="1001" r:id="rId66"/>
    <p:sldId id="1002" r:id="rId67"/>
    <p:sldId id="1004" r:id="rId68"/>
    <p:sldId id="1005" r:id="rId69"/>
    <p:sldId id="1006" r:id="rId70"/>
    <p:sldId id="1007" r:id="rId71"/>
    <p:sldId id="1008" r:id="rId72"/>
    <p:sldId id="1009" r:id="rId73"/>
    <p:sldId id="1010" r:id="rId74"/>
    <p:sldId id="1011" r:id="rId75"/>
    <p:sldId id="964" r:id="rId76"/>
    <p:sldId id="965" r:id="rId77"/>
    <p:sldId id="966" r:id="rId78"/>
    <p:sldId id="967" r:id="rId79"/>
    <p:sldId id="1012" r:id="rId80"/>
    <p:sldId id="1013" r:id="rId81"/>
    <p:sldId id="1014" r:id="rId82"/>
    <p:sldId id="1015" r:id="rId83"/>
    <p:sldId id="1016" r:id="rId84"/>
    <p:sldId id="1017" r:id="rId85"/>
    <p:sldId id="1019" r:id="rId86"/>
    <p:sldId id="1021" r:id="rId87"/>
    <p:sldId id="1022" r:id="rId88"/>
    <p:sldId id="1026" r:id="rId89"/>
  </p:sldIdLst>
  <p:sldSz cx="9906000" cy="6858000" type="A4"/>
  <p:notesSz cx="9236075" cy="7010400"/>
  <p:embeddedFontLst>
    <p:embeddedFont>
      <p:font typeface="Bernard MT Condensed" pitchFamily="18" charset="0"/>
      <p:regular r:id="rId9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ey A. Sidnev" initials="AA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E000"/>
    <a:srgbClr val="740000"/>
    <a:srgbClr val="800000"/>
    <a:srgbClr val="CCCCCC"/>
    <a:srgbClr val="0969CD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4" autoAdjust="0"/>
    <p:restoredTop sz="98297" autoAdjust="0"/>
  </p:normalViewPr>
  <p:slideViewPr>
    <p:cSldViewPr>
      <p:cViewPr>
        <p:scale>
          <a:sx n="90" d="100"/>
          <a:sy n="90" d="100"/>
        </p:scale>
        <p:origin x="-894" y="-4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0" y="10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208"/>
        <p:guide pos="29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639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639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D56EE-8B81-43C0-8D27-927B97A44A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4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639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9388" y="525463"/>
            <a:ext cx="37973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639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580EFF-907E-4A5C-824D-7F2FD28DA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64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EBFA0FD-A5A6-42E3-81C8-5B304BD65A67}" type="slidenum">
              <a:rPr lang="ru-RU" altLang="ru-RU" kern="1200" smtClean="0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kern="120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Имеется несколько законов Мура, вот один из них: "число транзисторов в производимых чипах удваивается каждые два года". Формулировка: "производительность микропроцессоров удваивается каждые 18 месяцев", - была выдвинута Дэвидом Хаусом на основе предыдущего закона, но принято и эту формулировку считать "законом Мура".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580EFF-907E-4A5C-824D-7F2FD28DA29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1222374" y="115888"/>
            <a:ext cx="8723313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Нижегородский государственный университет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им.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Н.И.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Лобачевского</a:t>
            </a: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endParaRPr lang="en-US" sz="2000" b="1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10937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579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9285288" y="6454775"/>
            <a:ext cx="500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5A68CA84-0643-428B-8B8C-0B8ECF7C2580}" type="slidenum">
              <a:rPr lang="ru-RU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985838" y="6408738"/>
            <a:ext cx="1916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Н. Новгород, 20</a:t>
            </a:r>
            <a:r>
              <a:rPr lang="en-US" sz="1000" dirty="0" smtClean="0">
                <a:solidFill>
                  <a:srgbClr val="000000"/>
                </a:solidFill>
              </a:rPr>
              <a:t>1</a:t>
            </a:r>
            <a:r>
              <a:rPr lang="ru-RU" sz="1000" dirty="0" smtClean="0">
                <a:solidFill>
                  <a:srgbClr val="000000"/>
                </a:solidFill>
              </a:rPr>
              <a:t>3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г.</a:t>
            </a:r>
          </a:p>
          <a:p>
            <a:pPr algn="r"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3001963" y="6403975"/>
            <a:ext cx="4810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000" dirty="0" smtClean="0"/>
              <a:t>Обзор архитектуры современных многоядерных процессоров</a:t>
            </a:r>
            <a:endParaRPr lang="ru-RU" sz="100" dirty="0"/>
          </a:p>
        </p:txBody>
      </p:sp>
      <p:pic>
        <p:nvPicPr>
          <p:cNvPr id="10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287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3024188" y="6386513"/>
            <a:ext cx="5286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 smtClean="0">
                <a:latin typeface="+mn-lt"/>
              </a:rPr>
              <a:t>Обзор архитектуры современных многоядерных процессоров</a:t>
            </a:r>
            <a:endParaRPr lang="ru-RU" sz="1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2643182"/>
            <a:ext cx="84201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4000504"/>
            <a:ext cx="8420100" cy="1500187"/>
          </a:xfrm>
        </p:spPr>
        <p:txBody>
          <a:bodyPr anchor="b"/>
          <a:lstStyle>
            <a:lvl1pPr marL="457200" indent="-457200">
              <a:buFont typeface="+mj-lt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Box 1033"/>
          <p:cNvSpPr txBox="1">
            <a:spLocks noChangeArrowheads="1"/>
          </p:cNvSpPr>
          <p:nvPr userDrawn="1"/>
        </p:nvSpPr>
        <p:spPr bwMode="auto">
          <a:xfrm>
            <a:off x="881034" y="6397489"/>
            <a:ext cx="1428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Н.Новгород, 20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1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3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г.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1033"/>
          <p:cNvSpPr txBox="1">
            <a:spLocks noChangeArrowheads="1"/>
          </p:cNvSpPr>
          <p:nvPr userDrawn="1"/>
        </p:nvSpPr>
        <p:spPr bwMode="auto">
          <a:xfrm>
            <a:off x="9405934" y="6429396"/>
            <a:ext cx="50006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fld id="{C334ADF4-E04F-47AB-B337-B3FD08C3714F}" type="slidenum"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pPr>
                <a:defRPr/>
              </a:pPr>
              <a:t>‹#›</a:t>
            </a:fld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0" y="115888"/>
            <a:ext cx="9945688" cy="140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Нижегородский государственный университет 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/>
            </a:r>
            <a:b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им.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Н.И.Лобачевского</a:t>
            </a:r>
          </a:p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Факультет Вычислительной математики и кибернетики</a:t>
            </a:r>
            <a:endParaRPr lang="en-US" sz="2000" b="1" i="1" kern="12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Компиляция и запуск приложений на 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7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7" name="Picture 13" descr="NNGU_Logo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fld id="{9915324F-5CE9-4DEE-BEC9-C7DDE4819063}" type="slidenum">
              <a:rPr lang="ru-RU" sz="1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из </a:t>
            </a:r>
            <a:r>
              <a:rPr lang="en-US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ru-RU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Компиляция и запуск приложений на 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5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196975"/>
            <a:ext cx="43815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196975"/>
            <a:ext cx="43815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Компиляция и запуск приложений на 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fld id="{2F4EDB06-33DC-4945-88E4-DDC6FB613E58}" type="slidenum">
              <a:rPr lang="ru-RU" sz="1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из </a:t>
            </a:r>
            <a:r>
              <a:rPr lang="en-US" sz="1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ru-RU" sz="1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4</a:t>
            </a:r>
            <a:endParaRPr lang="ru-RU" sz="1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9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Н. Новгород, 20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ru-R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08738"/>
            <a:ext cx="5761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lang="ru-RU" sz="1000" kern="1200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Обзор архитектуры современных многоядерных процессоров</a:t>
            </a:r>
            <a:endParaRPr lang="ru-RU" sz="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C25537C-F786-4857-A0AB-CC0EADBD0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4" name="Рисунок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6161088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05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Н. Новгород, 2013 г.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1032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Компиляция и запуск приложений на Intel Xeon Phi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4B8981D-FA80-4A8E-9421-45BC15FC5798}" type="slidenum">
              <a:rPr lang="ru-RU" kern="1200">
                <a:solidFill>
                  <a:srgbClr val="000000"/>
                </a:solidFill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kern="1200" dirty="0">
                <a:solidFill>
                  <a:srgbClr val="000000"/>
                </a:solidFill>
                <a:ea typeface="+mn-ea"/>
              </a:rPr>
              <a:t> из </a:t>
            </a:r>
            <a:r>
              <a:rPr lang="en-US" kern="1200" dirty="0" smtClean="0">
                <a:solidFill>
                  <a:srgbClr val="000000"/>
                </a:solidFill>
                <a:ea typeface="+mn-ea"/>
              </a:rPr>
              <a:t>3</a:t>
            </a:r>
            <a:r>
              <a:rPr lang="ru-RU" kern="1200" dirty="0" smtClean="0">
                <a:solidFill>
                  <a:srgbClr val="000000"/>
                </a:solidFill>
                <a:ea typeface="+mn-ea"/>
              </a:rPr>
              <a:t>4</a:t>
            </a:r>
            <a:endParaRPr lang="ru-RU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mailto:sidnev@vmk.unn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3071810"/>
            <a:ext cx="8420100" cy="1200329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/>
              <a:t>Лекция </a:t>
            </a:r>
            <a:r>
              <a:rPr lang="ru-RU" altLang="ru-RU" sz="2400" dirty="0" smtClean="0"/>
              <a:t>№</a:t>
            </a:r>
            <a:r>
              <a:rPr lang="ru-RU" altLang="ru-RU" sz="2400" dirty="0" smtClean="0"/>
              <a:t>1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sz="2400" dirty="0" smtClean="0"/>
              <a:t> Обзор архитектуры современных </a:t>
            </a:r>
            <a:br>
              <a:rPr lang="ru-RU" sz="2400" dirty="0" smtClean="0"/>
            </a:br>
            <a:r>
              <a:rPr lang="ru-RU" sz="2400" dirty="0" smtClean="0"/>
              <a:t>многоядерных процессоров</a:t>
            </a:r>
            <a:endParaRPr lang="ru-RU" altLang="ru-RU" sz="2400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205038"/>
            <a:ext cx="9047163" cy="4619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Программирование для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 Xeon Phi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00475" y="559117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Сиднев А.А.</a:t>
            </a:r>
            <a:endParaRPr lang="ru-RU" altLang="ru-RU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Кафедра математического обеспечения ЭВМ</a:t>
            </a:r>
            <a:endParaRPr lang="ru-RU" altLang="ru-RU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21425" y="4724400"/>
            <a:ext cx="357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При поддержке компании </a:t>
            </a:r>
            <a:r>
              <a:rPr lang="en-US" altLang="ru-RU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Intel</a:t>
            </a:r>
            <a:endParaRPr lang="ru-RU" alt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Кластеры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1993 г. в Top500 было 249 многопроцессорных систем с общей памятью и 97 суперкомпьютеров, построенных на основе единственного процессора.</a:t>
            </a:r>
          </a:p>
          <a:p>
            <a:r>
              <a:rPr lang="ru-RU" dirty="0" smtClean="0"/>
              <a:t>В 1997 г. в Top500 не осталось ни одного суперкомпьютера на основе единственного процессора, а взамен появилась первая система с производительностью всего в 10 </a:t>
            </a:r>
            <a:r>
              <a:rPr lang="ru-RU" dirty="0" err="1" smtClean="0"/>
              <a:t>гигафлопс</a:t>
            </a:r>
            <a:r>
              <a:rPr lang="ru-RU" dirty="0" smtClean="0"/>
              <a:t> (в 100 раз меньше, чем у лидера списка системы A</a:t>
            </a:r>
            <a:r>
              <a:rPr lang="en-US" dirty="0" smtClean="0"/>
              <a:t>S</a:t>
            </a:r>
            <a:r>
              <a:rPr lang="ru-RU" dirty="0" smtClean="0"/>
              <a:t>CI </a:t>
            </a:r>
            <a:r>
              <a:rPr lang="ru-RU" dirty="0" err="1" smtClean="0"/>
              <a:t>Red</a:t>
            </a:r>
            <a:r>
              <a:rPr lang="ru-RU" dirty="0" smtClean="0"/>
              <a:t>), относящаяся к довольно новому тогда виду кластерных вычислительных систем, которые сегодня занимают в Top500 более 80% списка и являются  фактически основным способом построения суперкомпьютеров.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31-ый список </a:t>
            </a:r>
            <a:r>
              <a:rPr lang="en-US" dirty="0" smtClean="0"/>
              <a:t>Top 500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ru-RU" dirty="0" smtClean="0"/>
              <a:t>5% систем построены на основе процессоров компании </a:t>
            </a:r>
            <a:r>
              <a:rPr lang="ru-RU" dirty="0" err="1" smtClean="0"/>
              <a:t>Intel</a:t>
            </a:r>
            <a:r>
              <a:rPr lang="ru-RU" dirty="0" smtClean="0"/>
              <a:t>, чуть больше 13% – на процессорах компании IBM и 11% – компании AMD (на двух оставшихся производителей – NEC и </a:t>
            </a:r>
            <a:r>
              <a:rPr lang="ru-RU" dirty="0" err="1" smtClean="0"/>
              <a:t>Cray</a:t>
            </a:r>
            <a:r>
              <a:rPr lang="ru-RU" dirty="0" smtClean="0"/>
              <a:t> – приходится по одной системе соответственно); </a:t>
            </a:r>
          </a:p>
          <a:p>
            <a:r>
              <a:rPr lang="ru-RU" dirty="0" smtClean="0"/>
              <a:t>81% систем используют всего два типа сетей передачи данных: </a:t>
            </a:r>
            <a:r>
              <a:rPr lang="ru-RU" dirty="0" err="1" smtClean="0"/>
              <a:t>Gigabit</a:t>
            </a:r>
            <a:r>
              <a:rPr lang="ru-RU" dirty="0" smtClean="0"/>
              <a:t> </a:t>
            </a:r>
            <a:r>
              <a:rPr lang="ru-RU" dirty="0" err="1" smtClean="0"/>
              <a:t>Ethernet</a:t>
            </a:r>
            <a:r>
              <a:rPr lang="ru-RU" dirty="0" smtClean="0"/>
              <a:t> или </a:t>
            </a:r>
            <a:r>
              <a:rPr lang="ru-RU" dirty="0" err="1" smtClean="0"/>
              <a:t>Infiniband</a:t>
            </a:r>
            <a:r>
              <a:rPr lang="ru-RU" dirty="0" smtClean="0"/>
              <a:t>; </a:t>
            </a:r>
          </a:p>
          <a:p>
            <a:r>
              <a:rPr lang="ru-RU" dirty="0" smtClean="0"/>
              <a:t>85% систем работают под управлением операционной системы из семейства </a:t>
            </a:r>
            <a:r>
              <a:rPr lang="ru-RU" dirty="0" err="1" smtClean="0"/>
              <a:t>Linux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2001 г. компания </a:t>
            </a:r>
            <a:r>
              <a:rPr lang="ru-RU" dirty="0" err="1" smtClean="0"/>
              <a:t>RenderCube</a:t>
            </a:r>
            <a:r>
              <a:rPr lang="ru-RU" dirty="0" smtClean="0"/>
              <a:t> представила одноименный мини-кластер из 4-х двухпроцессорных систем, заключенных в кубический корпус со стороной всего в 42 см.</a:t>
            </a:r>
          </a:p>
          <a:p>
            <a:r>
              <a:rPr lang="ru-RU" dirty="0" smtClean="0"/>
              <a:t>Мощности видеокарт возросли настолько, что их стали использовать в качестве ускорителей вычислений общего назначения (</a:t>
            </a:r>
            <a:r>
              <a:rPr lang="en-US" dirty="0" smtClean="0"/>
              <a:t>NVIDIA</a:t>
            </a:r>
            <a:r>
              <a:rPr lang="ru-RU" dirty="0" smtClean="0"/>
              <a:t>® </a:t>
            </a:r>
            <a:r>
              <a:rPr lang="en-US" dirty="0" smtClean="0"/>
              <a:t>Tesla</a:t>
            </a:r>
            <a:r>
              <a:rPr lang="ru-RU" dirty="0" smtClean="0"/>
              <a:t>™, </a:t>
            </a:r>
            <a:r>
              <a:rPr lang="en-US" dirty="0" smtClean="0"/>
              <a:t>ATI </a:t>
            </a:r>
            <a:r>
              <a:rPr lang="en-US" dirty="0" err="1" smtClean="0"/>
              <a:t>FireStream</a:t>
            </a:r>
            <a:r>
              <a:rPr lang="ru-RU" dirty="0" smtClean="0"/>
              <a:t>™).</a:t>
            </a:r>
          </a:p>
          <a:p>
            <a:r>
              <a:rPr lang="ru-RU" dirty="0" smtClean="0"/>
              <a:t>Предоставление вычислительных ресурсов кластеров через интернет - кластер в "облаке" (в 41-ом списке Top500 кластер </a:t>
            </a:r>
            <a:r>
              <a:rPr lang="ru-RU" dirty="0" err="1" smtClean="0"/>
              <a:t>Amazon</a:t>
            </a:r>
            <a:r>
              <a:rPr lang="ru-RU" dirty="0" smtClean="0"/>
              <a:t> EC2 занимает 128 место с производительность 240 </a:t>
            </a:r>
            <a:r>
              <a:rPr lang="ru-RU" dirty="0" err="1" smtClean="0"/>
              <a:t>терафлопс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smtClean="0"/>
              <a:t>Симметричная мультипроцессорность</a:t>
            </a:r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r>
              <a:rPr lang="ru-RU" dirty="0" err="1" smtClean="0"/>
              <a:t>Флинна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M</a:t>
            </a:r>
            <a:r>
              <a:rPr lang="ru-RU" i="1" dirty="0" err="1" smtClean="0"/>
              <a:t>ultiprocessors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i="1" dirty="0" smtClean="0"/>
              <a:t>мультипроцессоры,</a:t>
            </a:r>
            <a:r>
              <a:rPr lang="ru-RU" dirty="0" smtClean="0"/>
              <a:t> или системы с общей разделяемой памятью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i="1" dirty="0" smtClean="0"/>
              <a:t>M</a:t>
            </a:r>
            <a:r>
              <a:rPr lang="ru-RU" i="1" dirty="0" err="1" smtClean="0"/>
              <a:t>ulticomputers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i="1" dirty="0" err="1" smtClean="0"/>
              <a:t>мультикомпьютеры</a:t>
            </a:r>
            <a:r>
              <a:rPr lang="ru-RU" i="1" dirty="0" smtClean="0"/>
              <a:t>,</a:t>
            </a:r>
            <a:r>
              <a:rPr lang="ru-RU" dirty="0" smtClean="0"/>
              <a:t> или системы с распределенной памятью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6289" name="Object 1"/>
          <p:cNvGraphicFramePr>
            <a:graphicFrameLocks noChangeAspect="1"/>
          </p:cNvGraphicFramePr>
          <p:nvPr/>
        </p:nvGraphicFramePr>
        <p:xfrm>
          <a:off x="2000672" y="2847042"/>
          <a:ext cx="5760640" cy="3462278"/>
        </p:xfrm>
        <a:graphic>
          <a:graphicData uri="http://schemas.openxmlformats.org/presentationml/2006/ole">
            <p:oleObj spid="_x0000_s396289" name="Picture" r:id="rId3" imgW="3700756" imgH="2117605" progId="Word.Picture.8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 bwMode="auto">
          <a:xfrm>
            <a:off x="5633441" y="4768850"/>
            <a:ext cx="1076326" cy="415924"/>
          </a:xfrm>
          <a:prstGeom prst="frame">
            <a:avLst>
              <a:gd name="adj1" fmla="val 568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Мультипроцессоры</a:t>
            </a:r>
            <a:r>
              <a:rPr lang="en-US" dirty="0" smtClean="0"/>
              <a:t> (</a:t>
            </a:r>
            <a:r>
              <a:rPr lang="ru-RU" dirty="0" smtClean="0"/>
              <a:t>общая память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7553" name="Object 1"/>
          <p:cNvGraphicFramePr>
            <a:graphicFrameLocks noChangeAspect="1"/>
          </p:cNvGraphicFramePr>
          <p:nvPr/>
        </p:nvGraphicFramePr>
        <p:xfrm>
          <a:off x="488504" y="1196752"/>
          <a:ext cx="8928992" cy="4906924"/>
        </p:xfrm>
        <a:graphic>
          <a:graphicData uri="http://schemas.openxmlformats.org/presentationml/2006/ole">
            <p:oleObj spid="_x0000_s407553" name="Picture" r:id="rId3" imgW="8331106" imgH="3628891" progId="Word.Picture.8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 bwMode="auto">
          <a:xfrm>
            <a:off x="128464" y="1052736"/>
            <a:ext cx="4896544" cy="4968552"/>
          </a:xfrm>
          <a:prstGeom prst="frame">
            <a:avLst>
              <a:gd name="adj1" fmla="val 186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с общей памятью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единой (централизованной) </a:t>
            </a:r>
            <a:r>
              <a:rPr lang="ru-RU" i="1" dirty="0" smtClean="0"/>
              <a:t>общей памяти</a:t>
            </a:r>
            <a:r>
              <a:rPr lang="ru-RU" dirty="0" smtClean="0"/>
              <a:t> (</a:t>
            </a:r>
            <a:r>
              <a:rPr lang="ru-RU" i="1" dirty="0" err="1" smtClean="0"/>
              <a:t>shared</a:t>
            </a:r>
            <a:r>
              <a:rPr lang="ru-RU" i="1" dirty="0" smtClean="0"/>
              <a:t> </a:t>
            </a:r>
            <a:r>
              <a:rPr lang="ru-RU" i="1" dirty="0" err="1" smtClean="0"/>
              <a:t>memory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Обеспечивает </a:t>
            </a:r>
            <a:r>
              <a:rPr lang="ru-RU" i="1" dirty="0" smtClean="0"/>
              <a:t>однородный доступ к памяти</a:t>
            </a:r>
            <a:r>
              <a:rPr lang="ru-RU" dirty="0" smtClean="0"/>
              <a:t> (</a:t>
            </a:r>
            <a:r>
              <a:rPr lang="ru-RU" i="1" dirty="0" err="1" smtClean="0"/>
              <a:t>uniform</a:t>
            </a:r>
            <a:r>
              <a:rPr lang="ru-RU" i="1" dirty="0" smtClean="0"/>
              <a:t> </a:t>
            </a:r>
            <a:r>
              <a:rPr lang="ru-RU" i="1" dirty="0" err="1" smtClean="0"/>
              <a:t>memory</a:t>
            </a:r>
            <a:r>
              <a:rPr lang="ru-RU" i="1" dirty="0" smtClean="0"/>
              <a:t> </a:t>
            </a:r>
            <a:r>
              <a:rPr lang="ru-RU" i="1" dirty="0" err="1" smtClean="0"/>
              <a:t>access</a:t>
            </a:r>
            <a:r>
              <a:rPr lang="ru-RU" dirty="0" smtClean="0"/>
              <a:t>, </a:t>
            </a:r>
            <a:r>
              <a:rPr lang="ru-RU" i="1" dirty="0" smtClean="0"/>
              <a:t>UMA</a:t>
            </a:r>
            <a:r>
              <a:rPr lang="ru-RU" dirty="0" smtClean="0"/>
              <a:t>) и служит основой для:</a:t>
            </a:r>
            <a:endParaRPr lang="en-US" dirty="0" smtClean="0"/>
          </a:p>
          <a:p>
            <a:pPr lvl="1"/>
            <a:r>
              <a:rPr lang="ru-RU" i="1" dirty="0" smtClean="0"/>
              <a:t>векторных параллельных процессоров</a:t>
            </a:r>
            <a:r>
              <a:rPr lang="ru-RU" dirty="0" smtClean="0"/>
              <a:t> (</a:t>
            </a:r>
            <a:r>
              <a:rPr lang="ru-RU" i="1" dirty="0" err="1" smtClean="0"/>
              <a:t>parallel</a:t>
            </a:r>
            <a:r>
              <a:rPr lang="ru-RU" i="1" dirty="0" smtClean="0"/>
              <a:t> </a:t>
            </a:r>
            <a:r>
              <a:rPr lang="ru-RU" i="1" dirty="0" err="1" smtClean="0"/>
              <a:t>vector</a:t>
            </a:r>
            <a:r>
              <a:rPr lang="ru-RU" i="1" dirty="0" smtClean="0"/>
              <a:t> </a:t>
            </a:r>
            <a:r>
              <a:rPr lang="ru-RU" i="1" dirty="0" err="1" smtClean="0"/>
              <a:t>processor</a:t>
            </a:r>
            <a:r>
              <a:rPr lang="ru-RU" i="1" dirty="0" smtClean="0"/>
              <a:t>,</a:t>
            </a:r>
            <a:r>
              <a:rPr lang="ru-RU" dirty="0" smtClean="0"/>
              <a:t>  </a:t>
            </a:r>
            <a:r>
              <a:rPr lang="ru-RU" i="1" dirty="0" smtClean="0"/>
              <a:t>PVP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</a:p>
          <a:p>
            <a:pPr lvl="2"/>
            <a:r>
              <a:rPr lang="ru-RU" dirty="0" smtClean="0"/>
              <a:t>суперкомпьютер </a:t>
            </a:r>
            <a:r>
              <a:rPr lang="ru-RU" dirty="0" err="1" smtClean="0"/>
              <a:t>Cray</a:t>
            </a:r>
            <a:r>
              <a:rPr lang="ru-RU" dirty="0" smtClean="0"/>
              <a:t> T90</a:t>
            </a:r>
            <a:r>
              <a:rPr lang="en-US" dirty="0" smtClean="0"/>
              <a:t>.</a:t>
            </a:r>
          </a:p>
          <a:p>
            <a:pPr lvl="1"/>
            <a:r>
              <a:rPr lang="ru-RU" i="1" dirty="0" smtClean="0"/>
              <a:t>симметричных мультипроцессоров</a:t>
            </a:r>
            <a:r>
              <a:rPr lang="ru-RU" dirty="0" smtClean="0"/>
              <a:t> (</a:t>
            </a:r>
            <a:r>
              <a:rPr lang="ru-RU" i="1" dirty="0" err="1" smtClean="0"/>
              <a:t>symmetric</a:t>
            </a:r>
            <a:r>
              <a:rPr lang="ru-RU" i="1" dirty="0" smtClean="0"/>
              <a:t> </a:t>
            </a:r>
            <a:r>
              <a:rPr lang="ru-RU" i="1" dirty="0" err="1" smtClean="0"/>
              <a:t>multiprocessor</a:t>
            </a:r>
            <a:r>
              <a:rPr lang="ru-RU" i="1" dirty="0" smtClean="0"/>
              <a:t>,</a:t>
            </a:r>
            <a:r>
              <a:rPr lang="ru-RU" dirty="0" smtClean="0"/>
              <a:t>  </a:t>
            </a:r>
            <a:r>
              <a:rPr lang="ru-RU" i="1" dirty="0" smtClean="0"/>
              <a:t>SMP</a:t>
            </a:r>
            <a:r>
              <a:rPr lang="ru-RU" dirty="0" smtClean="0"/>
              <a:t>)</a:t>
            </a:r>
            <a:r>
              <a:rPr lang="en-US" dirty="0" smtClean="0"/>
              <a:t> - </a:t>
            </a:r>
            <a:r>
              <a:rPr lang="ru-RU" dirty="0" smtClean="0"/>
              <a:t>в рамках одного вычислительного устройства имеется несколько полностью равноправных процессоров</a:t>
            </a:r>
            <a:r>
              <a:rPr lang="en-US" dirty="0" smtClean="0"/>
              <a:t>:</a:t>
            </a:r>
            <a:endParaRPr lang="ru-RU" dirty="0" smtClean="0"/>
          </a:p>
          <a:p>
            <a:pPr lvl="2"/>
            <a:r>
              <a:rPr lang="ru-RU" dirty="0" smtClean="0"/>
              <a:t>IBM </a:t>
            </a:r>
            <a:r>
              <a:rPr lang="ru-RU" dirty="0" err="1" smtClean="0"/>
              <a:t>Server</a:t>
            </a:r>
            <a:r>
              <a:rPr lang="ru-RU" dirty="0" smtClean="0"/>
              <a:t>, </a:t>
            </a:r>
            <a:r>
              <a:rPr lang="ru-RU" dirty="0" err="1" smtClean="0"/>
              <a:t>Sun</a:t>
            </a:r>
            <a:r>
              <a:rPr lang="ru-RU" dirty="0" smtClean="0"/>
              <a:t> </a:t>
            </a:r>
            <a:r>
              <a:rPr lang="ru-RU" dirty="0" err="1" smtClean="0"/>
              <a:t>StarFire</a:t>
            </a:r>
            <a:r>
              <a:rPr lang="ru-RU" dirty="0" smtClean="0"/>
              <a:t>, HP </a:t>
            </a:r>
            <a:r>
              <a:rPr lang="ru-RU" dirty="0" err="1" smtClean="0"/>
              <a:t>Superdome</a:t>
            </a:r>
            <a:r>
              <a:rPr lang="ru-RU" dirty="0" smtClean="0"/>
              <a:t>, SGI </a:t>
            </a:r>
            <a:r>
              <a:rPr lang="ru-RU" dirty="0" err="1" smtClean="0"/>
              <a:t>Origin</a:t>
            </a: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Политики записи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Сквозная запись (</a:t>
            </a:r>
            <a:r>
              <a:rPr lang="en-US" i="1" dirty="0" smtClean="0"/>
              <a:t>write through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все записываемые данные сразу дублируются в оперативной памяти.</a:t>
            </a:r>
          </a:p>
          <a:p>
            <a:r>
              <a:rPr lang="ru-RU" dirty="0" smtClean="0"/>
              <a:t>Обратная запись (</a:t>
            </a:r>
            <a:r>
              <a:rPr lang="en-US" i="1" dirty="0" smtClean="0"/>
              <a:t>write back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данные помещаются только в кэш и переписываются в оперативную память только тогда, когда необходимо освободить строку </a:t>
            </a:r>
            <a:r>
              <a:rPr lang="ru-RU" dirty="0" err="1" smtClean="0"/>
              <a:t>кэша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Когерентность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наличии общих данных, копии значений одних и тех же переменных могут оказаться в </a:t>
            </a:r>
            <a:r>
              <a:rPr lang="ru-RU" dirty="0" err="1" smtClean="0"/>
              <a:t>кэшах</a:t>
            </a:r>
            <a:r>
              <a:rPr lang="ru-RU" dirty="0" smtClean="0"/>
              <a:t> разных процессоров. Если в такой ситуации (при наличии копий общих данных) один из процессоров выполнит изменение значения разделяемой переменной, то значения копий в </a:t>
            </a:r>
            <a:r>
              <a:rPr lang="ru-RU" dirty="0" err="1" smtClean="0"/>
              <a:t>кэшах</a:t>
            </a:r>
            <a:r>
              <a:rPr lang="ru-RU" dirty="0" smtClean="0"/>
              <a:t> других процессорах окажутся несоответствующими действительности и их использование приведет к некорректности вычислений.</a:t>
            </a:r>
          </a:p>
          <a:p>
            <a:r>
              <a:rPr lang="ru-RU" dirty="0" smtClean="0"/>
              <a:t>Одна из основных проблем, возникающая при организации параллельных вычислений на </a:t>
            </a:r>
            <a:r>
              <a:rPr lang="en-US" dirty="0" smtClean="0"/>
              <a:t>SMP </a:t>
            </a:r>
            <a:r>
              <a:rPr lang="ru-RU" dirty="0" smtClean="0"/>
              <a:t>системах, является обеспечение информационной целостности </a:t>
            </a:r>
            <a:r>
              <a:rPr lang="ru-RU" i="1" dirty="0" smtClean="0"/>
              <a:t>(когерентности</a:t>
            </a:r>
            <a:r>
              <a:rPr lang="ru-RU" dirty="0" smtClean="0"/>
              <a:t>) </a:t>
            </a:r>
            <a:r>
              <a:rPr lang="ru-RU" dirty="0" err="1" smtClean="0"/>
              <a:t>кэшей</a:t>
            </a:r>
            <a:r>
              <a:rPr lang="ru-RU" dirty="0" smtClean="0"/>
              <a:t> (</a:t>
            </a:r>
            <a:r>
              <a:rPr lang="en-US" i="1" dirty="0" smtClean="0"/>
              <a:t>cache coherence problem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когерентности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Программное</a:t>
            </a:r>
          </a:p>
          <a:p>
            <a:pPr lvl="1"/>
            <a:r>
              <a:rPr lang="ru-RU" dirty="0" smtClean="0"/>
              <a:t>Выполняют операционная система и компилятор.</a:t>
            </a:r>
          </a:p>
          <a:p>
            <a:pPr lvl="1"/>
            <a:r>
              <a:rPr lang="ru-RU" dirty="0" smtClean="0"/>
              <a:t>При сборке программы компилятор должен определить те переменные и элементы данных, которые могут потенциально нарушить целостность данных и запретить их кэширование.</a:t>
            </a:r>
          </a:p>
          <a:p>
            <a:r>
              <a:rPr lang="ru-RU" dirty="0" smtClean="0"/>
              <a:t>Аппаратное</a:t>
            </a:r>
          </a:p>
          <a:p>
            <a:pPr lvl="1"/>
            <a:r>
              <a:rPr lang="ru-RU" dirty="0" smtClean="0"/>
              <a:t>Позволяют выполнять действия, необходимые для обеспечения когерентности данных, только в тех случаях, когда это требуется при выполнении программы, что приводит к более эффективному использованию </a:t>
            </a:r>
            <a:r>
              <a:rPr lang="ru-RU" dirty="0" err="1" smtClean="0"/>
              <a:t>кэшей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Введение</a:t>
            </a:r>
          </a:p>
          <a:p>
            <a:pPr eaLnBrk="1" hangingPunct="1"/>
            <a:r>
              <a:rPr lang="ru-RU" dirty="0" smtClean="0"/>
              <a:t>Симметричная мультипроцессорность</a:t>
            </a:r>
          </a:p>
          <a:p>
            <a:pPr eaLnBrk="1" hangingPunct="1"/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endParaRPr lang="ru-RU" dirty="0" smtClean="0"/>
          </a:p>
          <a:p>
            <a:pPr eaLnBrk="1" hangingPunct="1"/>
            <a:r>
              <a:rPr lang="ru-RU" dirty="0" err="1" smtClean="0"/>
              <a:t>Многоядерность</a:t>
            </a:r>
            <a:endParaRPr lang="ru-RU" dirty="0" smtClean="0"/>
          </a:p>
          <a:p>
            <a:pPr eaLnBrk="1" hangingPunct="1"/>
            <a:r>
              <a:rPr lang="ru-RU" dirty="0" smtClean="0"/>
              <a:t>Современные процессоры</a:t>
            </a:r>
          </a:p>
          <a:p>
            <a:pPr eaLnBrk="1" hangingPunct="1"/>
            <a:r>
              <a:rPr lang="ru-RU" dirty="0" smtClean="0"/>
              <a:t>Ускорители вычислений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когерентности на аппаратном уровне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Совместно используемая кэш-память.</a:t>
            </a:r>
          </a:p>
          <a:p>
            <a:r>
              <a:rPr lang="ru-RU" dirty="0" smtClean="0"/>
              <a:t>Некэшируемые данные.</a:t>
            </a:r>
          </a:p>
          <a:p>
            <a:r>
              <a:rPr lang="ru-RU" dirty="0" smtClean="0"/>
              <a:t>Широковещательная запись.</a:t>
            </a:r>
          </a:p>
          <a:p>
            <a:r>
              <a:rPr lang="ru-RU" dirty="0" smtClean="0"/>
              <a:t>Протоколы наблюдения.</a:t>
            </a:r>
          </a:p>
          <a:p>
            <a:r>
              <a:rPr lang="ru-RU" dirty="0" smtClean="0"/>
              <a:t>Протоколы на основе справочника.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MESI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остояния</a:t>
            </a:r>
            <a:r>
              <a:rPr lang="ru-RU" dirty="0" smtClean="0"/>
              <a:t> строки </a:t>
            </a:r>
            <a:r>
              <a:rPr lang="ru-RU" dirty="0" err="1" smtClean="0"/>
              <a:t>кэша</a:t>
            </a:r>
            <a:r>
              <a:rPr lang="ru-RU" dirty="0" smtClean="0"/>
              <a:t>:</a:t>
            </a:r>
          </a:p>
          <a:p>
            <a:pPr lvl="1"/>
            <a:r>
              <a:rPr lang="en-US" i="1" dirty="0" smtClean="0"/>
              <a:t>modified</a:t>
            </a:r>
            <a:r>
              <a:rPr lang="ru-RU" dirty="0" smtClean="0"/>
              <a:t> (строка была изменена и изменения не отражены в оперативной памяти), </a:t>
            </a:r>
          </a:p>
          <a:p>
            <a:pPr lvl="1"/>
            <a:r>
              <a:rPr lang="en-US" i="1" dirty="0" smtClean="0"/>
              <a:t>exclusive </a:t>
            </a:r>
            <a:r>
              <a:rPr lang="ru-RU" dirty="0" smtClean="0"/>
              <a:t>(данные в строке </a:t>
            </a:r>
            <a:r>
              <a:rPr lang="ru-RU" dirty="0" err="1" smtClean="0"/>
              <a:t>кэша</a:t>
            </a:r>
            <a:r>
              <a:rPr lang="ru-RU" dirty="0" smtClean="0"/>
              <a:t> и оперативной памяти одинаковы, в остальных </a:t>
            </a:r>
            <a:r>
              <a:rPr lang="ru-RU" dirty="0" err="1" smtClean="0"/>
              <a:t>кэшах</a:t>
            </a:r>
            <a:r>
              <a:rPr lang="ru-RU" dirty="0" smtClean="0"/>
              <a:t> этих данных нет), </a:t>
            </a:r>
          </a:p>
          <a:p>
            <a:pPr lvl="1"/>
            <a:r>
              <a:rPr lang="en-US" i="1" dirty="0" smtClean="0"/>
              <a:t>shared </a:t>
            </a:r>
            <a:r>
              <a:rPr lang="ru-RU" dirty="0" smtClean="0"/>
              <a:t>(данные в строке </a:t>
            </a:r>
            <a:r>
              <a:rPr lang="ru-RU" dirty="0" err="1" smtClean="0"/>
              <a:t>кэша</a:t>
            </a:r>
            <a:r>
              <a:rPr lang="ru-RU" dirty="0" smtClean="0"/>
              <a:t> и оперативной памяти одинаковы, в каких-то других </a:t>
            </a:r>
            <a:r>
              <a:rPr lang="ru-RU" dirty="0" err="1" smtClean="0"/>
              <a:t>кэшах</a:t>
            </a:r>
            <a:r>
              <a:rPr lang="ru-RU" dirty="0" smtClean="0"/>
              <a:t> этих данные тоже присутствуют), </a:t>
            </a:r>
          </a:p>
          <a:p>
            <a:pPr lvl="1"/>
            <a:r>
              <a:rPr lang="en-US" i="1" dirty="0" smtClean="0"/>
              <a:t>invalid </a:t>
            </a:r>
            <a:r>
              <a:rPr lang="ru-RU" dirty="0" smtClean="0"/>
              <a:t>(строка содержит недостоверные данные).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MESI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выполнении операций чтения и записи может возникнуть одна из двух ситуаций: </a:t>
            </a:r>
          </a:p>
          <a:p>
            <a:pPr lvl="1"/>
            <a:r>
              <a:rPr lang="ru-RU" dirty="0" smtClean="0"/>
              <a:t>промах (данных нет в </a:t>
            </a:r>
            <a:r>
              <a:rPr lang="ru-RU" dirty="0" err="1" smtClean="0"/>
              <a:t>кэше</a:t>
            </a:r>
            <a:r>
              <a:rPr lang="ru-RU" dirty="0" smtClean="0"/>
              <a:t>, либо данные недостоверны),</a:t>
            </a:r>
          </a:p>
          <a:p>
            <a:pPr lvl="1"/>
            <a:r>
              <a:rPr lang="ru-RU" dirty="0" smtClean="0"/>
              <a:t>попадание (данные присутствуют в </a:t>
            </a:r>
            <a:r>
              <a:rPr lang="ru-RU" dirty="0" err="1" smtClean="0"/>
              <a:t>кэше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MESI</a:t>
            </a:r>
            <a:r>
              <a:rPr lang="ru-RU" dirty="0" smtClean="0"/>
              <a:t>: операция чтения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Операция чтения при попадании в кэш никак не изменяет состояния строки. </a:t>
            </a:r>
          </a:p>
          <a:p>
            <a:r>
              <a:rPr lang="ru-RU" dirty="0" smtClean="0"/>
              <a:t>Операция чтения при промахе: </a:t>
            </a:r>
          </a:p>
          <a:p>
            <a:pPr lvl="1"/>
            <a:r>
              <a:rPr lang="ru-RU" sz="2000" dirty="0" smtClean="0"/>
              <a:t>Если в каком-либо </a:t>
            </a:r>
            <a:r>
              <a:rPr lang="ru-RU" sz="2000" dirty="0" err="1" smtClean="0"/>
              <a:t>кэше</a:t>
            </a:r>
            <a:r>
              <a:rPr lang="ru-RU" sz="2000" dirty="0" smtClean="0"/>
              <a:t> содержится копия строки в состоянии </a:t>
            </a:r>
            <a:r>
              <a:rPr lang="ru-RU" sz="2000" dirty="0" err="1" smtClean="0"/>
              <a:t>exclusive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shared</a:t>
            </a:r>
            <a:r>
              <a:rPr lang="ru-RU" sz="2000" dirty="0" smtClean="0"/>
              <a:t>, то данные загружаются в кэш из оперативной памяти, а строка помечается как </a:t>
            </a:r>
            <a:r>
              <a:rPr lang="ru-RU" sz="2000" dirty="0" err="1" smtClean="0"/>
              <a:t>shared</a:t>
            </a:r>
            <a:r>
              <a:rPr lang="ru-RU" sz="2000" dirty="0" smtClean="0"/>
              <a:t> в этих </a:t>
            </a:r>
            <a:r>
              <a:rPr lang="ru-RU" sz="2000" dirty="0" err="1" smtClean="0"/>
              <a:t>кэшах</a:t>
            </a:r>
            <a:r>
              <a:rPr lang="ru-RU" sz="2000" dirty="0" smtClean="0"/>
              <a:t>.  </a:t>
            </a:r>
          </a:p>
          <a:p>
            <a:pPr lvl="1"/>
            <a:r>
              <a:rPr lang="ru-RU" sz="2000" dirty="0" smtClean="0"/>
              <a:t>Если в каком-либо </a:t>
            </a:r>
            <a:r>
              <a:rPr lang="ru-RU" sz="2000" dirty="0" err="1" smtClean="0"/>
              <a:t>кэше</a:t>
            </a:r>
            <a:r>
              <a:rPr lang="ru-RU" sz="2000" dirty="0" smtClean="0"/>
              <a:t> содержится копия строки в состоянии </a:t>
            </a:r>
            <a:r>
              <a:rPr lang="ru-RU" sz="2000" dirty="0" err="1" smtClean="0"/>
              <a:t>modified</a:t>
            </a:r>
            <a:r>
              <a:rPr lang="ru-RU" sz="2000" dirty="0" smtClean="0"/>
              <a:t>, то этот кэш заблокирует чтение из памяти и инициирует запись строки в оперативную память, после чего изменит состояние строки на </a:t>
            </a:r>
            <a:r>
              <a:rPr lang="ru-RU" sz="2000" dirty="0" err="1" smtClean="0"/>
              <a:t>shared</a:t>
            </a:r>
            <a:r>
              <a:rPr lang="ru-RU" sz="2000" dirty="0" smtClean="0"/>
              <a:t>. Если ни в одном из </a:t>
            </a:r>
            <a:r>
              <a:rPr lang="ru-RU" sz="2000" dirty="0" err="1" smtClean="0"/>
              <a:t>кэшей</a:t>
            </a:r>
            <a:r>
              <a:rPr lang="ru-RU" sz="2000" dirty="0" smtClean="0"/>
              <a:t> нет копии строки, то блок данных загружается из оперативной памяти, а строка помечается как </a:t>
            </a:r>
            <a:r>
              <a:rPr lang="ru-RU" sz="2000" dirty="0" err="1" smtClean="0"/>
              <a:t>exclusive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MESI</a:t>
            </a:r>
            <a:r>
              <a:rPr lang="ru-RU" dirty="0" smtClean="0"/>
              <a:t>: операция записи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Операция записи при попадании: </a:t>
            </a:r>
          </a:p>
          <a:p>
            <a:pPr lvl="1"/>
            <a:r>
              <a:rPr lang="ru-RU" dirty="0" smtClean="0"/>
              <a:t>Если строка имела состояние </a:t>
            </a:r>
            <a:r>
              <a:rPr lang="en-US" i="1" dirty="0" smtClean="0"/>
              <a:t>exclusive</a:t>
            </a:r>
            <a:r>
              <a:rPr lang="ru-RU" dirty="0" smtClean="0"/>
              <a:t> или </a:t>
            </a:r>
            <a:r>
              <a:rPr lang="en-US" i="1" dirty="0" smtClean="0"/>
              <a:t>modified</a:t>
            </a:r>
            <a:r>
              <a:rPr lang="ru-RU" dirty="0" smtClean="0"/>
              <a:t>, то текущий процессор имеет исключительное право владения этой строкой и изменяет состояние строки на </a:t>
            </a:r>
            <a:r>
              <a:rPr lang="en-US" i="1" dirty="0" smtClean="0"/>
              <a:t>modified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Если строка имела состояние </a:t>
            </a:r>
            <a:r>
              <a:rPr lang="en-US" i="1" dirty="0" smtClean="0"/>
              <a:t>shared</a:t>
            </a:r>
            <a:r>
              <a:rPr lang="ru-RU" dirty="0" smtClean="0"/>
              <a:t>, то состояние копи строки в других </a:t>
            </a:r>
            <a:r>
              <a:rPr lang="ru-RU" dirty="0" err="1" smtClean="0"/>
              <a:t>кэшах</a:t>
            </a:r>
            <a:r>
              <a:rPr lang="ru-RU" dirty="0" smtClean="0"/>
              <a:t> меняется на </a:t>
            </a:r>
            <a:r>
              <a:rPr lang="en-US" i="1" dirty="0" smtClean="0"/>
              <a:t>invalid</a:t>
            </a:r>
            <a:r>
              <a:rPr lang="ru-RU" dirty="0" smtClean="0"/>
              <a:t>, а текущий процессор обновляет данных в </a:t>
            </a:r>
            <a:r>
              <a:rPr lang="ru-RU" dirty="0" err="1" smtClean="0"/>
              <a:t>кэше</a:t>
            </a:r>
            <a:r>
              <a:rPr lang="ru-RU" dirty="0" smtClean="0"/>
              <a:t> и  изменяет состояние строки на </a:t>
            </a:r>
            <a:r>
              <a:rPr lang="en-US" i="1" dirty="0" smtClean="0"/>
              <a:t>modified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MESI</a:t>
            </a:r>
            <a:r>
              <a:rPr lang="ru-RU" dirty="0" smtClean="0"/>
              <a:t>: операция записи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Операция записи при промахе инициирует чтение блока данных из оперативной памяти и устанавливает состояние строки в значение </a:t>
            </a:r>
            <a:r>
              <a:rPr lang="en-US" i="1" dirty="0" smtClean="0"/>
              <a:t>modified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Если в каком-либо </a:t>
            </a:r>
            <a:r>
              <a:rPr lang="ru-RU" dirty="0" err="1" smtClean="0"/>
              <a:t>кэше</a:t>
            </a:r>
            <a:r>
              <a:rPr lang="ru-RU" dirty="0" smtClean="0"/>
              <a:t> находилась копия данных в состоянии </a:t>
            </a:r>
            <a:r>
              <a:rPr lang="en-US" i="1" dirty="0" smtClean="0"/>
              <a:t>modified</a:t>
            </a:r>
            <a:r>
              <a:rPr lang="ru-RU" dirty="0" smtClean="0"/>
              <a:t>, то сначала данные из этого </a:t>
            </a:r>
            <a:r>
              <a:rPr lang="ru-RU" dirty="0" err="1" smtClean="0"/>
              <a:t>кэша</a:t>
            </a:r>
            <a:r>
              <a:rPr lang="ru-RU" dirty="0" smtClean="0"/>
              <a:t> записываются в оперативную память, а строка помечается как </a:t>
            </a:r>
            <a:r>
              <a:rPr lang="en-US" i="1" dirty="0" smtClean="0"/>
              <a:t>invalid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Все </a:t>
            </a:r>
            <a:r>
              <a:rPr lang="ru-RU" dirty="0" err="1" smtClean="0"/>
              <a:t>кэши</a:t>
            </a:r>
            <a:r>
              <a:rPr lang="ru-RU" dirty="0" smtClean="0"/>
              <a:t>, которые содержали копию данных в состоянии </a:t>
            </a:r>
            <a:r>
              <a:rPr lang="en-US" i="1" dirty="0" smtClean="0"/>
              <a:t>shared </a:t>
            </a:r>
            <a:r>
              <a:rPr lang="ru-RU" dirty="0" smtClean="0"/>
              <a:t>или </a:t>
            </a:r>
            <a:r>
              <a:rPr lang="en-US" i="1" dirty="0" smtClean="0"/>
              <a:t>exclusive </a:t>
            </a:r>
            <a:r>
              <a:rPr lang="ru-RU" dirty="0" smtClean="0"/>
              <a:t>переходят в состояние </a:t>
            </a:r>
            <a:r>
              <a:rPr lang="en-US" i="1" dirty="0" smtClean="0"/>
              <a:t>invalid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MESI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Рассмотренный механизм будет работать только для </a:t>
            </a:r>
            <a:r>
              <a:rPr lang="ru-RU" dirty="0" err="1" smtClean="0"/>
              <a:t>кэшей</a:t>
            </a:r>
            <a:r>
              <a:rPr lang="ru-RU" dirty="0" smtClean="0"/>
              <a:t>, которые имеют выход на общую магистраль данных.</a:t>
            </a:r>
            <a:endParaRPr lang="en-US" dirty="0" smtClean="0"/>
          </a:p>
          <a:p>
            <a:r>
              <a:rPr lang="ru-RU" dirty="0" smtClean="0"/>
              <a:t>При увеличении количества процессоров, поток данных по магистрали тоже увеличивается. Это приводит к снижению скорости вычислений и затрудняет создание систем с достаточно большим количеством процессоров. </a:t>
            </a:r>
            <a:endParaRPr lang="en-US" dirty="0" smtClean="0"/>
          </a:p>
          <a:p>
            <a:r>
              <a:rPr lang="ru-RU" dirty="0" smtClean="0"/>
              <a:t>Как правило, на общую магистраль имеют выходы </a:t>
            </a:r>
            <a:r>
              <a:rPr lang="ru-RU" dirty="0" err="1" smtClean="0"/>
              <a:t>кэши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r>
              <a:rPr lang="ru-RU" dirty="0" smtClean="0"/>
              <a:t>2.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Intel</a:t>
            </a:r>
            <a:r>
              <a:rPr lang="ru-RU" dirty="0" smtClean="0"/>
              <a:t> использует протокол MESIF, AMD – MOESI.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взаимоисключения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общих данных при выполнении параллельных вычислений приводит к необходимости </a:t>
            </a:r>
            <a:r>
              <a:rPr lang="ru-RU" i="1" dirty="0" smtClean="0"/>
              <a:t>синхронизации взаимодействия</a:t>
            </a:r>
            <a:r>
              <a:rPr lang="ru-RU" dirty="0" smtClean="0"/>
              <a:t> одновременно выполняемых потоков команд.</a:t>
            </a:r>
          </a:p>
          <a:p>
            <a:r>
              <a:rPr lang="ru-RU" dirty="0" smtClean="0"/>
              <a:t>Если изменение общих данных требует для своего выполнения некоторой последовательности действий, то необходимо обеспечить </a:t>
            </a:r>
            <a:r>
              <a:rPr lang="ru-RU" i="1" dirty="0" smtClean="0"/>
              <a:t>взаимоисключение</a:t>
            </a:r>
            <a:r>
              <a:rPr lang="ru-RU" dirty="0" smtClean="0"/>
              <a:t> (</a:t>
            </a:r>
            <a:r>
              <a:rPr lang="ru-RU" i="1" dirty="0" err="1" smtClean="0"/>
              <a:t>mutual</a:t>
            </a:r>
            <a:r>
              <a:rPr lang="ru-RU" i="1" dirty="0" smtClean="0"/>
              <a:t> </a:t>
            </a:r>
            <a:r>
              <a:rPr lang="ru-RU" i="1" dirty="0" err="1" smtClean="0"/>
              <a:t>exclusion</a:t>
            </a:r>
            <a:r>
              <a:rPr lang="ru-RU" dirty="0" smtClean="0"/>
              <a:t>), с тем чтобы эти изменения в любой момент времени мог выполнять только один командный поток.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Мультипроцессоры</a:t>
            </a:r>
            <a:r>
              <a:rPr lang="en-US" dirty="0" smtClean="0"/>
              <a:t> (</a:t>
            </a:r>
            <a:r>
              <a:rPr lang="ru-RU" dirty="0" smtClean="0"/>
              <a:t>распределённая память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7553" name="Object 1"/>
          <p:cNvGraphicFramePr>
            <a:graphicFrameLocks noChangeAspect="1"/>
          </p:cNvGraphicFramePr>
          <p:nvPr/>
        </p:nvGraphicFramePr>
        <p:xfrm>
          <a:off x="488504" y="1196752"/>
          <a:ext cx="8928992" cy="4906924"/>
        </p:xfrm>
        <a:graphic>
          <a:graphicData uri="http://schemas.openxmlformats.org/presentationml/2006/ole">
            <p:oleObj spid="_x0000_s408578" name="Picture" r:id="rId3" imgW="8331106" imgH="3628891" progId="Word.Picture.8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 bwMode="auto">
          <a:xfrm>
            <a:off x="4953000" y="1052736"/>
            <a:ext cx="4752528" cy="5256584"/>
          </a:xfrm>
          <a:prstGeom prst="frame">
            <a:avLst>
              <a:gd name="adj1" fmla="val 186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Общий доступ к данным может быть обеспечен и при физически распределенной памяти (длительность доступа уже не будет одинаковой для всех элементов памяти) - н</a:t>
            </a:r>
            <a:r>
              <a:rPr lang="ru-RU" i="1" dirty="0" smtClean="0"/>
              <a:t>еоднородный доступ к памяти</a:t>
            </a:r>
            <a:r>
              <a:rPr lang="ru-RU" dirty="0" smtClean="0"/>
              <a:t> (</a:t>
            </a:r>
            <a:r>
              <a:rPr lang="ru-RU" i="1" dirty="0" err="1" smtClean="0"/>
              <a:t>non-uniform</a:t>
            </a:r>
            <a:r>
              <a:rPr lang="ru-RU" i="1" dirty="0" smtClean="0"/>
              <a:t> </a:t>
            </a:r>
            <a:r>
              <a:rPr lang="ru-RU" i="1" dirty="0" err="1" smtClean="0"/>
              <a:t>memory</a:t>
            </a:r>
            <a:r>
              <a:rPr lang="ru-RU" i="1" dirty="0" smtClean="0"/>
              <a:t> </a:t>
            </a:r>
            <a:r>
              <a:rPr lang="ru-RU" i="1" dirty="0" err="1" smtClean="0"/>
              <a:t>access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i="1" dirty="0" smtClean="0"/>
              <a:t>NUMA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smtClean="0"/>
              <a:t>Введение</a:t>
            </a:r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en-US" dirty="0" smtClean="0"/>
              <a:t>NUMA</a:t>
            </a:r>
            <a:r>
              <a:rPr lang="ru-RU" dirty="0" smtClean="0"/>
              <a:t>-систем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Для представления данных используется только локальная кэш-память имеющихся процессоров (</a:t>
            </a:r>
            <a:r>
              <a:rPr lang="ru-RU" i="1" dirty="0" err="1" smtClean="0"/>
              <a:t>cache-only</a:t>
            </a:r>
            <a:r>
              <a:rPr lang="ru-RU" i="1" dirty="0" smtClean="0"/>
              <a:t> </a:t>
            </a:r>
            <a:r>
              <a:rPr lang="ru-RU" i="1" dirty="0" err="1" smtClean="0"/>
              <a:t>memory</a:t>
            </a:r>
            <a:r>
              <a:rPr lang="ru-RU" i="1" dirty="0" smtClean="0"/>
              <a:t> </a:t>
            </a:r>
            <a:r>
              <a:rPr lang="ru-RU" i="1" dirty="0" err="1" smtClean="0"/>
              <a:t>architecture</a:t>
            </a:r>
            <a:r>
              <a:rPr lang="ru-RU" i="1" dirty="0" smtClean="0"/>
              <a:t>,</a:t>
            </a:r>
            <a:r>
              <a:rPr lang="ru-RU" dirty="0" smtClean="0"/>
              <a:t> или </a:t>
            </a:r>
            <a:r>
              <a:rPr lang="ru-RU" i="1" dirty="0" smtClean="0"/>
              <a:t>COMA</a:t>
            </a:r>
            <a:r>
              <a:rPr lang="ru-RU" dirty="0" smtClean="0"/>
              <a:t>); </a:t>
            </a:r>
          </a:p>
          <a:p>
            <a:pPr lvl="1"/>
            <a:r>
              <a:rPr lang="ru-RU" dirty="0" smtClean="0"/>
              <a:t>KSR-1 и DDM.</a:t>
            </a:r>
          </a:p>
          <a:p>
            <a:pPr lvl="0"/>
            <a:r>
              <a:rPr lang="ru-RU" dirty="0" smtClean="0"/>
              <a:t>Обеспечивается когерентность локальных </a:t>
            </a:r>
            <a:r>
              <a:rPr lang="ru-RU" dirty="0" err="1" smtClean="0"/>
              <a:t>кэшей</a:t>
            </a:r>
            <a:r>
              <a:rPr lang="ru-RU" dirty="0" smtClean="0"/>
              <a:t> разных процессоров (</a:t>
            </a:r>
            <a:r>
              <a:rPr lang="ru-RU" i="1" dirty="0" err="1" smtClean="0"/>
              <a:t>cache-coherent</a:t>
            </a:r>
            <a:r>
              <a:rPr lang="ru-RU" i="1" dirty="0" smtClean="0"/>
              <a:t> NUMA,</a:t>
            </a:r>
            <a:r>
              <a:rPr lang="ru-RU" dirty="0" smtClean="0"/>
              <a:t> или </a:t>
            </a:r>
            <a:r>
              <a:rPr lang="ru-RU" i="1" dirty="0" smtClean="0"/>
              <a:t>CC-NUMA</a:t>
            </a:r>
            <a:r>
              <a:rPr lang="ru-RU" dirty="0" smtClean="0"/>
              <a:t>); </a:t>
            </a:r>
          </a:p>
          <a:p>
            <a:pPr lvl="1"/>
            <a:r>
              <a:rPr lang="ru-RU" dirty="0" smtClean="0"/>
              <a:t>SGI </a:t>
            </a:r>
            <a:r>
              <a:rPr lang="ru-RU" dirty="0" err="1" smtClean="0"/>
              <a:t>Origin</a:t>
            </a:r>
            <a:r>
              <a:rPr lang="ru-RU" dirty="0" smtClean="0"/>
              <a:t> 2000, </a:t>
            </a:r>
            <a:r>
              <a:rPr lang="ru-RU" dirty="0" err="1" smtClean="0"/>
              <a:t>Sun</a:t>
            </a:r>
            <a:r>
              <a:rPr lang="ru-RU" dirty="0" smtClean="0"/>
              <a:t> HPC 10000, IBM/</a:t>
            </a:r>
            <a:r>
              <a:rPr lang="ru-RU" dirty="0" err="1" smtClean="0"/>
              <a:t>Sequent</a:t>
            </a:r>
            <a:r>
              <a:rPr lang="ru-RU" dirty="0" smtClean="0"/>
              <a:t> NUMA-Q 2000.</a:t>
            </a:r>
          </a:p>
          <a:p>
            <a:pPr lvl="0"/>
            <a:r>
              <a:rPr lang="ru-RU" dirty="0" smtClean="0"/>
              <a:t>Обеспечивается общий доступ к локальной памяти разных процессоров без поддержки на аппаратном уровне когерентности </a:t>
            </a:r>
            <a:r>
              <a:rPr lang="ru-RU" dirty="0" err="1" smtClean="0"/>
              <a:t>кэша</a:t>
            </a:r>
            <a:r>
              <a:rPr lang="ru-RU" dirty="0" smtClean="0"/>
              <a:t> (</a:t>
            </a:r>
            <a:r>
              <a:rPr lang="ru-RU" i="1" dirty="0" err="1" smtClean="0"/>
              <a:t>non-cache</a:t>
            </a:r>
            <a:r>
              <a:rPr lang="ru-RU" i="1" dirty="0" smtClean="0"/>
              <a:t> </a:t>
            </a:r>
            <a:r>
              <a:rPr lang="ru-RU" i="1" dirty="0" err="1" smtClean="0"/>
              <a:t>coherent</a:t>
            </a:r>
            <a:r>
              <a:rPr lang="ru-RU" i="1" dirty="0" smtClean="0"/>
              <a:t> NUMA,</a:t>
            </a:r>
            <a:r>
              <a:rPr lang="ru-RU" dirty="0" smtClean="0"/>
              <a:t> или </a:t>
            </a:r>
            <a:r>
              <a:rPr lang="ru-RU" i="1" dirty="0" smtClean="0"/>
              <a:t>NCC-NUMA</a:t>
            </a:r>
            <a:r>
              <a:rPr lang="ru-RU" dirty="0" smtClean="0"/>
              <a:t>); </a:t>
            </a:r>
          </a:p>
          <a:p>
            <a:pPr lvl="1"/>
            <a:r>
              <a:rPr lang="ru-RU" dirty="0" err="1" smtClean="0"/>
              <a:t>Cray</a:t>
            </a:r>
            <a:r>
              <a:rPr lang="ru-RU" dirty="0" smtClean="0"/>
              <a:t> T3E.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распределенной общей памяти (</a:t>
            </a:r>
            <a:r>
              <a:rPr lang="ru-RU" i="1" dirty="0" err="1" smtClean="0"/>
              <a:t>distributed</a:t>
            </a:r>
            <a:r>
              <a:rPr lang="ru-RU" i="1" dirty="0" smtClean="0"/>
              <a:t> </a:t>
            </a:r>
            <a:r>
              <a:rPr lang="ru-RU" i="1" dirty="0" err="1" smtClean="0"/>
              <a:t>shared</a:t>
            </a:r>
            <a:r>
              <a:rPr lang="ru-RU" i="1" dirty="0" smtClean="0"/>
              <a:t> </a:t>
            </a:r>
            <a:r>
              <a:rPr lang="ru-RU" i="1" dirty="0" err="1" smtClean="0"/>
              <a:t>memory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i="1" dirty="0" smtClean="0"/>
              <a:t>DSM</a:t>
            </a:r>
            <a:r>
              <a:rPr lang="ru-RU" dirty="0" smtClean="0"/>
              <a:t>) упрощает проблемы создания мультипроцессоров (известны примеры систем с несколькими тысячами процессоров).</a:t>
            </a:r>
            <a:endParaRPr lang="en-US" dirty="0" smtClean="0"/>
          </a:p>
          <a:p>
            <a:r>
              <a:rPr lang="ru-RU" dirty="0" smtClean="0"/>
              <a:t>Проблема - время доступа к локальной и удаленной памяти может различаться на несколько порядков.</a:t>
            </a:r>
          </a:p>
          <a:p>
            <a:pPr lvl="1"/>
            <a:r>
              <a:rPr lang="ru-RU" dirty="0" smtClean="0"/>
              <a:t>Существенное повышается сложность параллельного программирования.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endParaRPr lang="ru-RU" dirty="0" smtClean="0"/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выполнении большинства операций оказываются полностью задействованными не все составные компоненты процессоров (по имеющимся оценкам, средняя загрузка процессора составляет всего лишь около 30%).</a:t>
            </a:r>
          </a:p>
          <a:p>
            <a:pPr lvl="1"/>
            <a:r>
              <a:rPr lang="ru-RU" dirty="0" smtClean="0"/>
              <a:t>Если в данный момент времени выполняется операция целочисленной арифметики, то блок процессора для выполнения вещественных операций окажется простаивающим.</a:t>
            </a:r>
          </a:p>
          <a:p>
            <a:pPr lvl="1"/>
            <a:r>
              <a:rPr lang="ru-RU" i="1" dirty="0" smtClean="0"/>
              <a:t>Спекулятивное</a:t>
            </a:r>
            <a:r>
              <a:rPr lang="ru-RU" dirty="0" smtClean="0"/>
              <a:t> (</a:t>
            </a:r>
            <a:r>
              <a:rPr lang="ru-RU" i="1" dirty="0" smtClean="0"/>
              <a:t>опережающее</a:t>
            </a:r>
            <a:r>
              <a:rPr lang="ru-RU" dirty="0" smtClean="0"/>
              <a:t>) </a:t>
            </a:r>
            <a:r>
              <a:rPr lang="ru-RU" i="1" dirty="0" smtClean="0"/>
              <a:t>исполнение </a:t>
            </a:r>
            <a:r>
              <a:rPr lang="ru-RU" dirty="0" smtClean="0"/>
              <a:t>команд</a:t>
            </a:r>
            <a:r>
              <a:rPr lang="ru-RU" i="1" dirty="0" smtClean="0"/>
              <a:t> - </a:t>
            </a:r>
            <a:r>
              <a:rPr lang="ru-RU" dirty="0" smtClean="0"/>
              <a:t>существенного усложнения логики аппаратной реализации процессора.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Процессор дополняется средствами запоминания состояния потоков, схемами контроля одновременного выполнения нескольких потоков и т. д. </a:t>
            </a:r>
          </a:p>
          <a:p>
            <a:r>
              <a:rPr lang="ru-RU" dirty="0" smtClean="0"/>
              <a:t>На активной стадии выполнения может находиться несколько потоков.</a:t>
            </a:r>
          </a:p>
          <a:p>
            <a:pPr lvl="1"/>
            <a:r>
              <a:rPr lang="ru-RU" dirty="0" smtClean="0"/>
              <a:t>одновременно выполняемые потоки </a:t>
            </a:r>
            <a:r>
              <a:rPr lang="ru-RU" b="1" dirty="0" smtClean="0"/>
              <a:t>конкурируют</a:t>
            </a:r>
            <a:r>
              <a:rPr lang="ru-RU" dirty="0" smtClean="0"/>
              <a:t> за исполнительные блоки единственного процессора, и как результат выполнение отдельных потоков может блокироваться, если требуемые в данный момент времени блоки процессора оказываются уже задействованными.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r>
              <a:rPr lang="ru-RU" dirty="0" smtClean="0"/>
              <a:t>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правило, число аппаратно-поддер­живаемых потоков равно 2, в более редких случаях этот показатель достигает 4 и даже 8.</a:t>
            </a:r>
          </a:p>
          <a:p>
            <a:r>
              <a:rPr lang="ru-RU" dirty="0" smtClean="0"/>
              <a:t>Идея поддержки </a:t>
            </a:r>
            <a:r>
              <a:rPr lang="ru-RU" i="1" dirty="0" smtClean="0"/>
              <a:t>одновременной </a:t>
            </a:r>
            <a:r>
              <a:rPr lang="ru-RU" i="1" dirty="0" err="1" smtClean="0"/>
              <a:t>многопоточности</a:t>
            </a:r>
            <a:r>
              <a:rPr lang="ru-RU" dirty="0" smtClean="0"/>
              <a:t> (</a:t>
            </a:r>
            <a:r>
              <a:rPr lang="en-US" i="1" dirty="0" smtClean="0"/>
              <a:t>s</a:t>
            </a:r>
            <a:r>
              <a:rPr lang="ru-RU" i="1" dirty="0" err="1" smtClean="0"/>
              <a:t>imul­taneous</a:t>
            </a:r>
            <a:r>
              <a:rPr lang="ru-RU" i="1" dirty="0" smtClean="0"/>
              <a:t> </a:t>
            </a:r>
            <a:r>
              <a:rPr lang="en-US" i="1" dirty="0" smtClean="0"/>
              <a:t>m</a:t>
            </a:r>
            <a:r>
              <a:rPr lang="ru-RU" i="1" dirty="0" err="1" smtClean="0"/>
              <a:t>ultithreading</a:t>
            </a:r>
            <a:r>
              <a:rPr lang="ru-RU" dirty="0" smtClean="0"/>
              <a:t>, </a:t>
            </a:r>
            <a:r>
              <a:rPr lang="ru-RU" i="1" dirty="0" smtClean="0"/>
              <a:t>SMT</a:t>
            </a:r>
            <a:r>
              <a:rPr lang="ru-RU" dirty="0" smtClean="0"/>
              <a:t>) была предложена в 1995 г. в университете Вашингтона </a:t>
            </a:r>
            <a:r>
              <a:rPr lang="ru-RU" dirty="0" err="1" smtClean="0"/>
              <a:t>Дином</a:t>
            </a:r>
            <a:r>
              <a:rPr lang="ru-RU" dirty="0" smtClean="0"/>
              <a:t> </a:t>
            </a:r>
            <a:r>
              <a:rPr lang="ru-RU" dirty="0" err="1" smtClean="0"/>
              <a:t>Тулсеном</a:t>
            </a:r>
            <a:r>
              <a:rPr lang="ru-RU" dirty="0" smtClean="0"/>
              <a:t> (</a:t>
            </a:r>
            <a:r>
              <a:rPr lang="ru-RU" dirty="0" err="1" smtClean="0"/>
              <a:t>Dean</a:t>
            </a:r>
            <a:r>
              <a:rPr lang="ru-RU" dirty="0" smtClean="0"/>
              <a:t> </a:t>
            </a:r>
            <a:r>
              <a:rPr lang="ru-RU" dirty="0" err="1" smtClean="0"/>
              <a:t>Tullsen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Активно развита компанией </a:t>
            </a:r>
            <a:r>
              <a:rPr lang="en-US" dirty="0" smtClean="0"/>
              <a:t>Intel</a:t>
            </a:r>
            <a:r>
              <a:rPr lang="ru-RU" dirty="0" smtClean="0"/>
              <a:t> под названием технологии </a:t>
            </a:r>
            <a:r>
              <a:rPr lang="ru-RU" i="1" dirty="0" err="1" smtClean="0"/>
              <a:t>гиперпоточности</a:t>
            </a:r>
            <a:r>
              <a:rPr lang="ru-RU" dirty="0" smtClean="0"/>
              <a:t> (</a:t>
            </a:r>
            <a:r>
              <a:rPr lang="en-US" i="1" dirty="0" smtClean="0"/>
              <a:t>hyper threading</a:t>
            </a:r>
            <a:r>
              <a:rPr lang="ru-RU" dirty="0" smtClean="0"/>
              <a:t>, </a:t>
            </a:r>
            <a:r>
              <a:rPr lang="en-US" i="1" dirty="0" smtClean="0"/>
              <a:t>HT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r>
              <a:rPr lang="ru-RU" dirty="0" smtClean="0"/>
              <a:t>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Выигрыш от использования одновременной </a:t>
            </a:r>
            <a:r>
              <a:rPr lang="ru-RU" dirty="0" err="1" smtClean="0"/>
              <a:t>многопотоковости</a:t>
            </a:r>
            <a:r>
              <a:rPr lang="ru-RU" dirty="0" smtClean="0"/>
              <a:t> может достигаться, если на одном ядре выполняются потоки разнотипных приложений (например, просмотр почты и проигрывание музыки), если на одном ядре выполняется несколько потоков с интенсивным вводом-выводом и пр.</a:t>
            </a:r>
          </a:p>
          <a:p>
            <a:r>
              <a:rPr lang="ru-RU" dirty="0" smtClean="0"/>
              <a:t>Имеется большое количество демонстраций, показывающих, что на процессорах компании </a:t>
            </a:r>
            <a:r>
              <a:rPr lang="en-US" dirty="0" smtClean="0"/>
              <a:t>Intel</a:t>
            </a:r>
            <a:r>
              <a:rPr lang="ru-RU" dirty="0" smtClean="0"/>
              <a:t> с поддержкой технологии </a:t>
            </a:r>
            <a:r>
              <a:rPr lang="ru-RU" dirty="0" err="1" smtClean="0"/>
              <a:t>гиперпоточности</a:t>
            </a:r>
            <a:r>
              <a:rPr lang="ru-RU" dirty="0" smtClean="0"/>
              <a:t> достигается повышение скорости вычислений около 30%.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Одновременная </a:t>
            </a:r>
            <a:r>
              <a:rPr lang="ru-RU" dirty="0" err="1" smtClean="0"/>
              <a:t>многопотоковость</a:t>
            </a:r>
            <a:r>
              <a:rPr lang="ru-RU" dirty="0" smtClean="0"/>
              <a:t> (5)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использовании </a:t>
            </a:r>
            <a:r>
              <a:rPr lang="ru-RU" dirty="0" err="1" smtClean="0"/>
              <a:t>многопоточности</a:t>
            </a:r>
            <a:r>
              <a:rPr lang="ru-RU" dirty="0" smtClean="0"/>
              <a:t> несколько программных потоков делят ресурсы одного вычислительного ядра, поэтому для высокопроизводительных приложений (где потоки выполняют однотипные вычисления и конкурируют за ресурсы ядра) эта технология часто сказывается негативно.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err="1" smtClean="0"/>
              <a:t>Многоядерность</a:t>
            </a:r>
            <a:endParaRPr lang="ru-RU" dirty="0" smtClean="0"/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Многоядерность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Реализации в единственном кремниевом кристалле несколько </a:t>
            </a:r>
            <a:r>
              <a:rPr lang="ru-RU" i="1" dirty="0" smtClean="0"/>
              <a:t>вычислительных ядер</a:t>
            </a:r>
            <a:r>
              <a:rPr lang="ru-RU" dirty="0" smtClean="0"/>
              <a:t> в составе одного многоядерного процессора.</a:t>
            </a:r>
          </a:p>
          <a:p>
            <a:r>
              <a:rPr lang="ru-RU" dirty="0" smtClean="0"/>
              <a:t>В настоящее время для массового использования доступны двух-, четырех-, шести- и восьми- ядерные процессоры.</a:t>
            </a:r>
          </a:p>
          <a:p>
            <a:r>
              <a:rPr lang="ru-RU" dirty="0" smtClean="0"/>
              <a:t>В научно-технической литературе наряду с рассмотрением многоядерных (</a:t>
            </a:r>
            <a:r>
              <a:rPr lang="en-US" i="1" dirty="0" smtClean="0"/>
              <a:t>multi</a:t>
            </a:r>
            <a:r>
              <a:rPr lang="ru-RU" i="1" dirty="0" smtClean="0"/>
              <a:t>-</a:t>
            </a:r>
            <a:r>
              <a:rPr lang="en-US" i="1" dirty="0" smtClean="0"/>
              <a:t>core</a:t>
            </a:r>
            <a:r>
              <a:rPr lang="ru-RU" dirty="0" smtClean="0"/>
              <a:t>) процессоров начато широкое обсуждение процессоров с массовой </a:t>
            </a:r>
            <a:r>
              <a:rPr lang="ru-RU" dirty="0" err="1" smtClean="0"/>
              <a:t>многоядерностью</a:t>
            </a:r>
            <a:r>
              <a:rPr lang="ru-RU" dirty="0" smtClean="0"/>
              <a:t> (</a:t>
            </a:r>
            <a:r>
              <a:rPr lang="en-US" i="1" dirty="0" smtClean="0"/>
              <a:t>many</a:t>
            </a:r>
            <a:r>
              <a:rPr lang="ru-RU" i="1" dirty="0" smtClean="0"/>
              <a:t>-</a:t>
            </a:r>
            <a:r>
              <a:rPr lang="en-US" i="1" dirty="0" smtClean="0"/>
              <a:t>core</a:t>
            </a:r>
            <a:r>
              <a:rPr lang="ru-RU" dirty="0" smtClean="0"/>
              <a:t>), когда в составе процессоров будут находиться сотни и тысячи ядер!</a:t>
            </a:r>
            <a:endParaRPr lang="ru-RU" dirty="0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Олимпийский девиз «</a:t>
            </a:r>
            <a:r>
              <a:rPr lang="en-US" dirty="0" err="1" smtClean="0"/>
              <a:t>Citius</a:t>
            </a:r>
            <a:r>
              <a:rPr lang="ru-RU" dirty="0" smtClean="0"/>
              <a:t>, </a:t>
            </a:r>
            <a:r>
              <a:rPr lang="en-US" dirty="0" err="1" smtClean="0"/>
              <a:t>Altius</a:t>
            </a:r>
            <a:r>
              <a:rPr lang="ru-RU" dirty="0" smtClean="0"/>
              <a:t>, </a:t>
            </a:r>
            <a:r>
              <a:rPr lang="en-US" dirty="0" err="1" smtClean="0"/>
              <a:t>Fortius</a:t>
            </a:r>
            <a:r>
              <a:rPr lang="ru-RU" dirty="0" smtClean="0"/>
              <a:t>»</a:t>
            </a:r>
            <a:r>
              <a:rPr lang="ru-RU" baseline="30000" dirty="0" smtClean="0"/>
              <a:t>*</a:t>
            </a:r>
            <a:r>
              <a:rPr lang="ru-RU" dirty="0" smtClean="0"/>
              <a:t> как нельзя лучше подходит к развитию вычислительной техники.</a:t>
            </a:r>
          </a:p>
          <a:p>
            <a:pPr eaLnBrk="1" hangingPunct="1">
              <a:defRPr/>
            </a:pPr>
            <a:r>
              <a:rPr lang="ru-RU" dirty="0" smtClean="0"/>
              <a:t>Закон Мура:</a:t>
            </a:r>
          </a:p>
          <a:p>
            <a:pPr lvl="1" eaLnBrk="1" hangingPunct="1">
              <a:defRPr/>
            </a:pPr>
            <a:r>
              <a:rPr lang="ru-RU" dirty="0" smtClean="0"/>
              <a:t>За небольшой период времени происходит удвоение количества транзисторов на кристалле.</a:t>
            </a:r>
          </a:p>
          <a:p>
            <a:pPr lvl="1" eaLnBrk="1" hangingPunct="1">
              <a:defRPr/>
            </a:pPr>
            <a:r>
              <a:rPr lang="ru-RU" dirty="0" smtClean="0"/>
              <a:t>Величина этого периода обычно составляет 1-2 года и определяется уровнем развития промышленности в конкретный момент времени.</a:t>
            </a:r>
          </a:p>
          <a:p>
            <a:pPr lvl="1" eaLnBrk="1" hangingPunct="1">
              <a:defRPr/>
            </a:pPr>
            <a:r>
              <a:rPr lang="ru-RU" dirty="0" smtClean="0"/>
              <a:t>Зримое свидетельство этого – список Top500 самых высокопроизводительных вычислительных систем мира.</a:t>
            </a:r>
          </a:p>
          <a:p>
            <a:pPr lvl="1" eaLnBrk="1" hangingPunct="1">
              <a:defRPr/>
            </a:pPr>
            <a:endParaRPr lang="ru-RU" sz="1200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baseline="30000" dirty="0" smtClean="0"/>
              <a:t>	</a:t>
            </a:r>
            <a:r>
              <a:rPr lang="ru-RU" sz="1200" dirty="0" smtClean="0"/>
              <a:t>* – «Быстрее, Выше, Сильнее» – лат.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</a:t>
            </a:r>
            <a:r>
              <a:rPr lang="en-US" dirty="0" smtClean="0"/>
              <a:t>/</a:t>
            </a:r>
            <a:r>
              <a:rPr lang="ru-RU" dirty="0" smtClean="0"/>
              <a:t>Энергопотребление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энергопотребления является одной из наиболее сложных для процессоров с высокой тактовой частотой.</a:t>
            </a:r>
            <a:endParaRPr lang="ru-RU" dirty="0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01" name="Object 1"/>
          <p:cNvGraphicFramePr>
            <a:graphicFrameLocks noChangeAspect="1"/>
          </p:cNvGraphicFramePr>
          <p:nvPr/>
        </p:nvGraphicFramePr>
        <p:xfrm>
          <a:off x="2432720" y="2192242"/>
          <a:ext cx="4752528" cy="4114808"/>
        </p:xfrm>
        <a:graphic>
          <a:graphicData uri="http://schemas.openxmlformats.org/presentationml/2006/ole">
            <p:oleObj spid="_x0000_s409601" name="Picture" r:id="rId3" imgW="4681969" imgH="3824298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ru-RU" dirty="0" err="1" smtClean="0"/>
              <a:t>двухъядерного</a:t>
            </a:r>
            <a:r>
              <a:rPr lang="ru-RU" dirty="0" smtClean="0"/>
              <a:t> процессора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3153" name="Object 1"/>
          <p:cNvGraphicFramePr>
            <a:graphicFrameLocks noChangeAspect="1"/>
          </p:cNvGraphicFramePr>
          <p:nvPr/>
        </p:nvGraphicFramePr>
        <p:xfrm>
          <a:off x="2288704" y="1268760"/>
          <a:ext cx="5139146" cy="4968552"/>
        </p:xfrm>
        <a:graphic>
          <a:graphicData uri="http://schemas.openxmlformats.org/presentationml/2006/ole">
            <p:oleObj spid="_x0000_s433153" name="Picture" r:id="rId3" imgW="3853242" imgH="3548449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smtClean="0"/>
              <a:t>Современные процессоры</a:t>
            </a:r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Пиковая производительность вычислительной системы </a:t>
            </a:r>
            <a:r>
              <a:rPr lang="en-US" dirty="0" smtClean="0"/>
              <a:t>– </a:t>
            </a:r>
            <a:r>
              <a:rPr lang="ru-RU" dirty="0" smtClean="0"/>
              <a:t>«тактовая частота процессора </a:t>
            </a:r>
            <a:r>
              <a:rPr lang="ru-RU" dirty="0" smtClean="0">
                <a:sym typeface="Symbol" pitchFamily="18" charset="2"/>
              </a:rPr>
              <a:t></a:t>
            </a:r>
            <a:r>
              <a:rPr lang="ru-RU" dirty="0" smtClean="0"/>
              <a:t> число инструкций, выполняемых за один такт (</a:t>
            </a:r>
            <a:r>
              <a:rPr lang="en-US" dirty="0" smtClean="0"/>
              <a:t>Instructions Per Cycle</a:t>
            </a:r>
            <a:r>
              <a:rPr lang="ru-RU" dirty="0" smtClean="0"/>
              <a:t>, </a:t>
            </a:r>
            <a:r>
              <a:rPr lang="en-US" dirty="0" smtClean="0"/>
              <a:t>IPC</a:t>
            </a:r>
            <a:r>
              <a:rPr lang="ru-RU" dirty="0" smtClean="0"/>
              <a:t>)».</a:t>
            </a:r>
            <a:endParaRPr lang="en-US" dirty="0" smtClean="0"/>
          </a:p>
          <a:p>
            <a:pPr eaLnBrk="1" hangingPunct="1"/>
            <a:r>
              <a:rPr lang="ru-RU" dirty="0" smtClean="0"/>
              <a:t>«Показанная» производительность – используется стандартный тест </a:t>
            </a:r>
            <a:r>
              <a:rPr lang="en-US" dirty="0" smtClean="0"/>
              <a:t>LINPACK</a:t>
            </a:r>
            <a:r>
              <a:rPr lang="ru-RU" dirty="0" smtClean="0"/>
              <a:t>.</a:t>
            </a:r>
          </a:p>
          <a:p>
            <a:pPr eaLnBrk="1" hangingPunct="1"/>
            <a:r>
              <a:rPr lang="ru-RU" dirty="0" smtClean="0"/>
              <a:t>Рост тактовой частоты остановился</a:t>
            </a:r>
            <a:r>
              <a:rPr lang="en-US" dirty="0" smtClean="0"/>
              <a:t> –</a:t>
            </a:r>
            <a:r>
              <a:rPr lang="ru-RU" dirty="0" smtClean="0"/>
              <a:t> производители начали повышать </a:t>
            </a:r>
            <a:r>
              <a:rPr lang="en-US" dirty="0" smtClean="0"/>
              <a:t>IPC</a:t>
            </a:r>
            <a:r>
              <a:rPr lang="ru-RU" dirty="0" smtClean="0"/>
              <a:t>, как для одного ядра, так и увеличивая число ядер.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Производительность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В сентябре 2006 г. </a:t>
            </a:r>
            <a:r>
              <a:rPr lang="ru-RU" dirty="0" err="1" smtClean="0"/>
              <a:t>Intel</a:t>
            </a:r>
            <a:r>
              <a:rPr lang="ru-RU" dirty="0" smtClean="0"/>
              <a:t> анонсировала стратегию развития микропроцессоров “</a:t>
            </a:r>
            <a:r>
              <a:rPr lang="en-US" dirty="0" smtClean="0"/>
              <a:t>Tick</a:t>
            </a:r>
            <a:r>
              <a:rPr lang="ru-RU" dirty="0" smtClean="0"/>
              <a:t>-</a:t>
            </a:r>
            <a:r>
              <a:rPr lang="en-US" dirty="0" smtClean="0"/>
              <a:t>Tock</a:t>
            </a:r>
            <a:r>
              <a:rPr lang="ru-RU" dirty="0" smtClean="0"/>
              <a:t>”, состоящую их двух стадий: </a:t>
            </a:r>
          </a:p>
          <a:p>
            <a:pPr lvl="1" eaLnBrk="1" hangingPunct="1"/>
            <a:r>
              <a:rPr lang="ru-RU" dirty="0" smtClean="0"/>
              <a:t>На стадии “</a:t>
            </a:r>
            <a:r>
              <a:rPr lang="en-US" dirty="0" smtClean="0"/>
              <a:t>Tick</a:t>
            </a:r>
            <a:r>
              <a:rPr lang="ru-RU" dirty="0" smtClean="0"/>
              <a:t>” происходит уменьшение техпроцесса и незначительное усовершенствование архитектуры. </a:t>
            </a:r>
          </a:p>
          <a:p>
            <a:pPr lvl="1" eaLnBrk="1" hangingPunct="1"/>
            <a:r>
              <a:rPr lang="ru-RU" dirty="0" smtClean="0"/>
              <a:t>На стадии “</a:t>
            </a:r>
            <a:r>
              <a:rPr lang="en-US" dirty="0" smtClean="0"/>
              <a:t>Tock</a:t>
            </a:r>
            <a:r>
              <a:rPr lang="ru-RU" dirty="0" smtClean="0"/>
              <a:t>” происходит выпуск новой </a:t>
            </a:r>
            <a:r>
              <a:rPr lang="ru-RU" dirty="0" err="1" smtClean="0"/>
              <a:t>микроархитектуры</a:t>
            </a:r>
            <a:r>
              <a:rPr lang="ru-RU" dirty="0" smtClean="0"/>
              <a:t> на существующем техпроцессе.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Intel® Core™ </a:t>
            </a:r>
            <a:r>
              <a:rPr lang="ru-RU" dirty="0" smtClean="0"/>
              <a:t>и </a:t>
            </a:r>
            <a:r>
              <a:rPr lang="en-US" dirty="0" smtClean="0"/>
              <a:t>Intel® Xeon®</a:t>
            </a:r>
            <a:r>
              <a:rPr lang="ru-RU" dirty="0" smtClean="0"/>
              <a:t> (1)</a:t>
            </a:r>
          </a:p>
        </p:txBody>
      </p:sp>
      <p:pic>
        <p:nvPicPr>
          <p:cNvPr id="435202" name="Picture 2" descr="The Tick-Tock model through the y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3573016"/>
            <a:ext cx="5400600" cy="27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 </a:t>
            </a:r>
            <a:r>
              <a:rPr lang="ru-RU" dirty="0" smtClean="0"/>
              <a:t>с </a:t>
            </a:r>
            <a:r>
              <a:rPr lang="ru-RU" dirty="0" err="1" smtClean="0"/>
              <a:t>микроархитектурой</a:t>
            </a:r>
            <a:r>
              <a:rPr lang="ru-RU" dirty="0" smtClean="0"/>
              <a:t> </a:t>
            </a:r>
            <a:r>
              <a:rPr lang="ru-RU" dirty="0" err="1" smtClean="0"/>
              <a:t>Sandy</a:t>
            </a:r>
            <a:r>
              <a:rPr lang="ru-RU" dirty="0" smtClean="0"/>
              <a:t> </a:t>
            </a:r>
            <a:r>
              <a:rPr lang="ru-RU" dirty="0" err="1" smtClean="0"/>
              <a:t>Bridge</a:t>
            </a:r>
            <a:r>
              <a:rPr lang="ru-RU" dirty="0" smtClean="0"/>
              <a:t>, основаны на 32-нм технологии,</a:t>
            </a:r>
          </a:p>
          <a:p>
            <a:pPr eaLnBrk="1" hangingPunct="1"/>
            <a:r>
              <a:rPr lang="ru-RU" dirty="0" err="1" smtClean="0"/>
              <a:t>Микроархитектура</a:t>
            </a:r>
            <a:r>
              <a:rPr lang="ru-RU" dirty="0" smtClean="0"/>
              <a:t> </a:t>
            </a:r>
            <a:r>
              <a:rPr lang="en-US" dirty="0" smtClean="0"/>
              <a:t>Ivy</a:t>
            </a:r>
            <a:r>
              <a:rPr lang="ru-RU" dirty="0" smtClean="0"/>
              <a:t> </a:t>
            </a:r>
            <a:r>
              <a:rPr lang="ru-RU" dirty="0" err="1" smtClean="0"/>
              <a:t>Bridge</a:t>
            </a:r>
            <a:r>
              <a:rPr lang="ru-RU" dirty="0" smtClean="0"/>
              <a:t> является развитием предыдущей и основана на 22-нм технологии с использованием транзисторов с трехмерной структурой затвора (3D </a:t>
            </a:r>
            <a:r>
              <a:rPr lang="ru-RU" dirty="0" err="1" smtClean="0"/>
              <a:t>Tri-Gate</a:t>
            </a:r>
            <a:r>
              <a:rPr lang="ru-RU" dirty="0" smtClean="0"/>
              <a:t> </a:t>
            </a:r>
            <a:r>
              <a:rPr lang="ru-RU" dirty="0" err="1" smtClean="0"/>
              <a:t>Transistor</a:t>
            </a:r>
            <a:r>
              <a:rPr lang="ru-RU" dirty="0" smtClean="0"/>
              <a:t>).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Intel® Core™ </a:t>
            </a:r>
            <a:r>
              <a:rPr lang="ru-RU" dirty="0" smtClean="0"/>
              <a:t>и </a:t>
            </a:r>
            <a:r>
              <a:rPr lang="en-US" dirty="0" smtClean="0"/>
              <a:t>Intel® Xeon®</a:t>
            </a:r>
            <a:r>
              <a:rPr lang="ru-RU" dirty="0" smtClean="0"/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особенности:</a:t>
            </a:r>
          </a:p>
          <a:p>
            <a:pPr lvl="1" eaLnBrk="1" hangingPunct="1"/>
            <a:r>
              <a:rPr lang="ru-RU" dirty="0" smtClean="0"/>
              <a:t>В процессор интегрирован северный мост набора системной логики (2-канальный контроллер памяти </a:t>
            </a:r>
            <a:r>
              <a:rPr lang="en-US" dirty="0" smtClean="0"/>
              <a:t>DDR</a:t>
            </a:r>
            <a:r>
              <a:rPr lang="ru-RU" dirty="0" smtClean="0"/>
              <a:t>3 и контроллер шины </a:t>
            </a:r>
            <a:r>
              <a:rPr lang="en-US" dirty="0" smtClean="0"/>
              <a:t>PCI</a:t>
            </a:r>
            <a:r>
              <a:rPr lang="ru-RU" dirty="0" smtClean="0"/>
              <a:t>-</a:t>
            </a:r>
            <a:r>
              <a:rPr lang="en-US" dirty="0" smtClean="0"/>
              <a:t>Express</a:t>
            </a:r>
            <a:r>
              <a:rPr lang="ru-RU" dirty="0" smtClean="0"/>
              <a:t> 3.0).</a:t>
            </a:r>
          </a:p>
          <a:p>
            <a:pPr lvl="1" eaLnBrk="1" hangingPunct="1"/>
            <a:r>
              <a:rPr lang="en-US" dirty="0" smtClean="0"/>
              <a:t>Smart Cache</a:t>
            </a:r>
            <a:r>
              <a:rPr lang="ru-RU" dirty="0" smtClean="0"/>
              <a:t>. Динамически распределяет кэш-память 3-го уровня между ядрами процессора в зависимости от нагрузки.</a:t>
            </a:r>
          </a:p>
          <a:p>
            <a:pPr lvl="1" eaLnBrk="1" hangingPunct="1"/>
            <a:r>
              <a:rPr lang="en-US" dirty="0" smtClean="0"/>
              <a:t>Turbo Boost</a:t>
            </a:r>
            <a:r>
              <a:rPr lang="ru-RU" dirty="0" smtClean="0"/>
              <a:t> 2.0.</a:t>
            </a:r>
          </a:p>
          <a:p>
            <a:pPr lvl="1" eaLnBrk="1" hangingPunct="1"/>
            <a:r>
              <a:rPr lang="ru-RU" dirty="0" err="1" smtClean="0"/>
              <a:t>Hyper-Threading</a:t>
            </a:r>
            <a:r>
              <a:rPr lang="ru-RU" dirty="0" smtClean="0"/>
              <a:t>.</a:t>
            </a:r>
          </a:p>
          <a:p>
            <a:pPr lvl="1" eaLnBrk="1" hangingPunct="1"/>
            <a:r>
              <a:rPr lang="ru-RU" dirty="0" err="1" smtClean="0"/>
              <a:t>Advanced</a:t>
            </a:r>
            <a:r>
              <a:rPr lang="ru-RU" dirty="0" smtClean="0"/>
              <a:t> </a:t>
            </a:r>
            <a:r>
              <a:rPr lang="ru-RU" dirty="0" err="1" smtClean="0"/>
              <a:t>Vector</a:t>
            </a:r>
            <a:r>
              <a:rPr lang="ru-RU" dirty="0" smtClean="0"/>
              <a:t> </a:t>
            </a:r>
            <a:r>
              <a:rPr lang="ru-RU" dirty="0" err="1" smtClean="0"/>
              <a:t>Extension</a:t>
            </a:r>
            <a:r>
              <a:rPr lang="ru-RU" dirty="0" smtClean="0"/>
              <a:t> (AVX) </a:t>
            </a:r>
            <a:r>
              <a:rPr lang="ru-RU" dirty="0" err="1" smtClean="0"/>
              <a:t>Technology</a:t>
            </a:r>
            <a:r>
              <a:rPr lang="ru-RU" dirty="0" smtClean="0"/>
              <a:t>.</a:t>
            </a:r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Intel® Core™ </a:t>
            </a:r>
            <a:r>
              <a:rPr lang="ru-RU" dirty="0" smtClean="0"/>
              <a:t>и </a:t>
            </a:r>
            <a:r>
              <a:rPr lang="en-US" dirty="0" smtClean="0"/>
              <a:t>Intel® Xeon®</a:t>
            </a:r>
            <a:r>
              <a:rPr lang="ru-RU" dirty="0" smtClean="0"/>
              <a:t>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b="1" dirty="0" smtClean="0"/>
              <a:t>Процессор </a:t>
            </a:r>
            <a:r>
              <a:rPr lang="en-US" b="1" dirty="0" smtClean="0"/>
              <a:t>Intel</a:t>
            </a:r>
            <a:r>
              <a:rPr lang="ru-RU" b="1" dirty="0" smtClean="0"/>
              <a:t>® </a:t>
            </a:r>
            <a:r>
              <a:rPr lang="en-US" b="1" dirty="0" smtClean="0"/>
              <a:t>Core</a:t>
            </a:r>
            <a:r>
              <a:rPr lang="ru-RU" b="1" dirty="0" smtClean="0"/>
              <a:t>™ </a:t>
            </a:r>
            <a:r>
              <a:rPr lang="en-US" b="1" dirty="0" err="1" smtClean="0"/>
              <a:t>i</a:t>
            </a:r>
            <a:r>
              <a:rPr lang="ru-RU" b="1" dirty="0" smtClean="0"/>
              <a:t>7-3770 </a:t>
            </a:r>
            <a:endParaRPr lang="ru-RU" dirty="0" smtClean="0"/>
          </a:p>
          <a:p>
            <a:pPr lvl="1"/>
            <a:r>
              <a:rPr lang="ru-RU" dirty="0" smtClean="0"/>
              <a:t>Тактовая частота: 3,4 ГГц (максимальная 3,9 ГГц).</a:t>
            </a:r>
          </a:p>
          <a:p>
            <a:pPr lvl="1"/>
            <a:r>
              <a:rPr lang="ru-RU" dirty="0" smtClean="0"/>
              <a:t>Число ядер: 4.</a:t>
            </a:r>
          </a:p>
          <a:p>
            <a:pPr lvl="1"/>
            <a:r>
              <a:rPr lang="ru-RU" dirty="0" smtClean="0"/>
              <a:t>Кэш второго уровня: 1 МБ (по 256 КБ на каждое ядро).</a:t>
            </a:r>
          </a:p>
          <a:p>
            <a:pPr lvl="1"/>
            <a:r>
              <a:rPr lang="ru-RU" dirty="0" smtClean="0"/>
              <a:t>Кэш третьего уровня: 8 МБ.</a:t>
            </a:r>
          </a:p>
          <a:p>
            <a:pPr lvl="1"/>
            <a:r>
              <a:rPr lang="ru-RU" dirty="0" smtClean="0"/>
              <a:t>Технологический процесс: 22 нанометров.</a:t>
            </a:r>
          </a:p>
          <a:p>
            <a:r>
              <a:rPr lang="ru-RU" b="1" dirty="0" smtClean="0"/>
              <a:t>Процессор </a:t>
            </a:r>
            <a:r>
              <a:rPr lang="en-US" b="1" dirty="0" smtClean="0"/>
              <a:t>Intel® Xeon® Processor E7-8830</a:t>
            </a:r>
            <a:endParaRPr lang="ru-RU" dirty="0" smtClean="0"/>
          </a:p>
          <a:p>
            <a:pPr lvl="1"/>
            <a:r>
              <a:rPr lang="ru-RU" dirty="0" smtClean="0"/>
              <a:t>Тактовая частота: 2,13 ГГц (максимальная 2,4 ГГц).</a:t>
            </a:r>
          </a:p>
          <a:p>
            <a:pPr lvl="1"/>
            <a:r>
              <a:rPr lang="ru-RU" dirty="0" smtClean="0"/>
              <a:t>Число ядер: 8.</a:t>
            </a:r>
          </a:p>
          <a:p>
            <a:pPr lvl="1"/>
            <a:r>
              <a:rPr lang="ru-RU" dirty="0" smtClean="0"/>
              <a:t>Кэш второго уровня: 16 МБ (по 2 МБ на каждое ядро).</a:t>
            </a:r>
          </a:p>
          <a:p>
            <a:pPr lvl="1"/>
            <a:r>
              <a:rPr lang="ru-RU" dirty="0" smtClean="0"/>
              <a:t>Кэш третьего уровня: 24 МБ.</a:t>
            </a:r>
          </a:p>
          <a:p>
            <a:pPr lvl="1"/>
            <a:r>
              <a:rPr lang="ru-RU" dirty="0" smtClean="0"/>
              <a:t>Технологический процесс: 32 нанометров.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Intel® Core™ </a:t>
            </a:r>
            <a:r>
              <a:rPr lang="ru-RU" dirty="0" smtClean="0"/>
              <a:t>и </a:t>
            </a:r>
            <a:r>
              <a:rPr lang="en-US" dirty="0" smtClean="0"/>
              <a:t>Intel® Xeon®</a:t>
            </a:r>
            <a:r>
              <a:rPr lang="ru-RU" dirty="0" smtClean="0"/>
              <a:t>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Показатели систем в 40-м списке </a:t>
            </a:r>
            <a:r>
              <a:rPr lang="en-US" dirty="0" smtClean="0"/>
              <a:t>Top500</a:t>
            </a:r>
            <a:r>
              <a:rPr lang="ru-RU" dirty="0" smtClean="0"/>
              <a:t>, построенных на процессорах компании </a:t>
            </a:r>
            <a:r>
              <a:rPr lang="en-US" dirty="0" smtClean="0"/>
              <a:t>Intel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Отношение «показанная мощность/пиковая мощность» составляет 64,7%.</a:t>
            </a:r>
          </a:p>
          <a:p>
            <a:pPr lvl="1"/>
            <a:r>
              <a:rPr lang="ru-RU" dirty="0" smtClean="0"/>
              <a:t>«Удельная мощность» в расчете на один процессор/ядро равна 16,5 </a:t>
            </a:r>
            <a:r>
              <a:rPr lang="ru-RU" dirty="0" err="1" smtClean="0"/>
              <a:t>гигафлопс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Значительная часть этих систем введена в строй уже несколько лет назад и построена не на новейших процессорах.</a:t>
            </a:r>
          </a:p>
          <a:p>
            <a:pPr lvl="1"/>
            <a:r>
              <a:rPr lang="ru-RU" dirty="0" smtClean="0"/>
              <a:t>Часть систем содержит ускорители и сопроцессоры, что значительно повышает их производительность.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smtClean="0"/>
              <a:t>Intel® Core™ </a:t>
            </a:r>
            <a:r>
              <a:rPr lang="ru-RU" dirty="0" smtClean="0"/>
              <a:t>и </a:t>
            </a:r>
            <a:r>
              <a:rPr lang="en-US" dirty="0" smtClean="0"/>
              <a:t>Intel® Xeon®</a:t>
            </a:r>
            <a:r>
              <a:rPr lang="ru-RU" dirty="0" smtClean="0"/>
              <a:t>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В 2003 году компания </a:t>
            </a:r>
            <a:r>
              <a:rPr lang="en-US" dirty="0" smtClean="0"/>
              <a:t>AMD </a:t>
            </a:r>
            <a:r>
              <a:rPr lang="ru-RU" dirty="0" smtClean="0"/>
              <a:t>выпустила 64-битные процессоры </a:t>
            </a:r>
            <a:r>
              <a:rPr lang="en-US" dirty="0" err="1" smtClean="0"/>
              <a:t>Opteron</a:t>
            </a:r>
            <a:r>
              <a:rPr lang="en-US" dirty="0" smtClean="0"/>
              <a:t>™ (</a:t>
            </a:r>
            <a:r>
              <a:rPr lang="ru-RU" dirty="0" err="1" smtClean="0"/>
              <a:t>микроархитектура</a:t>
            </a:r>
            <a:r>
              <a:rPr lang="ru-RU" dirty="0" smtClean="0"/>
              <a:t> </a:t>
            </a:r>
            <a:r>
              <a:rPr lang="en-US" dirty="0" smtClean="0"/>
              <a:t>AMD K10)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Популярность </a:t>
            </a:r>
            <a:r>
              <a:rPr lang="en-US" dirty="0" err="1" smtClean="0"/>
              <a:t>Opteron</a:t>
            </a:r>
            <a:r>
              <a:rPr lang="ru-RU" dirty="0" smtClean="0"/>
              <a:t>-</a:t>
            </a:r>
            <a:r>
              <a:rPr lang="ru-RU" dirty="0" err="1" smtClean="0"/>
              <a:t>ов</a:t>
            </a:r>
            <a:r>
              <a:rPr lang="ru-RU" dirty="0" smtClean="0"/>
              <a:t> на серверном рынке была такова, что в 28-м списке Top500 (ноябрь 2006) доля систем, построенных на основе процессоров AMD, достигла своего исторического максимума и составила 22,6%, против 52,6% у компании </a:t>
            </a:r>
            <a:r>
              <a:rPr lang="en-US" dirty="0" smtClean="0"/>
              <a:t>Intel</a:t>
            </a:r>
            <a:r>
              <a:rPr lang="ru-RU" dirty="0" smtClean="0"/>
              <a:t> и 18% у компании IBM.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z="2800" dirty="0" smtClean="0"/>
              <a:t>Процессоры </a:t>
            </a:r>
            <a:r>
              <a:rPr lang="en-US" sz="2800" dirty="0" smtClean="0"/>
              <a:t>AMD </a:t>
            </a:r>
            <a:r>
              <a:rPr lang="en-US" sz="2800" dirty="0" err="1" smtClean="0"/>
              <a:t>Phenom</a:t>
            </a:r>
            <a:r>
              <a:rPr lang="ru-RU" sz="2800" dirty="0" smtClean="0"/>
              <a:t>™ и </a:t>
            </a:r>
            <a:r>
              <a:rPr lang="en-US" sz="2800" dirty="0" smtClean="0"/>
              <a:t>AMD </a:t>
            </a:r>
            <a:r>
              <a:rPr lang="en-US" sz="2800" dirty="0" err="1" smtClean="0"/>
              <a:t>Opteron</a:t>
            </a:r>
            <a:r>
              <a:rPr lang="ru-RU" sz="2800" dirty="0" smtClean="0"/>
              <a:t>™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Мура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 Мура достигается за счёт более плотного размещения транзисторов, т.к. линейное расстояние между электродами транзисторов уменьшается (происходит уменьшение техпроцесса, определяющего размер транзисторов).</a:t>
            </a:r>
          </a:p>
          <a:p>
            <a:r>
              <a:rPr lang="ru-RU" dirty="0" smtClean="0"/>
              <a:t>В результате тепловыделение и энергопотребление транзисторов уменьшается. Как следствие, становится возможным размещение большого количества транзисторов на кристалле с сохранением прежних (или даже меньших) показателей тепловыделения и энергопотребления.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особенности:</a:t>
            </a:r>
          </a:p>
          <a:p>
            <a:pPr lvl="1" eaLnBrk="1" hangingPunct="1"/>
            <a:r>
              <a:rPr lang="en-US" dirty="0" smtClean="0"/>
              <a:t>Direct Connect Architecture</a:t>
            </a:r>
            <a:r>
              <a:rPr lang="ru-RU" dirty="0" smtClean="0"/>
              <a:t> – процессоры взаимодействуют между собой посредством высокоскоростной шины </a:t>
            </a:r>
            <a:r>
              <a:rPr lang="ru-RU" dirty="0" err="1" smtClean="0"/>
              <a:t>HyperTransport</a:t>
            </a:r>
            <a:r>
              <a:rPr lang="ru-RU" dirty="0" smtClean="0"/>
              <a:t>™, позволяющей без существенных потерь в производительности объединять в рамках одной системы до 8 процессоров </a:t>
            </a:r>
            <a:r>
              <a:rPr lang="ru-RU" dirty="0" err="1" smtClean="0"/>
              <a:t>Opt</a:t>
            </a:r>
            <a:r>
              <a:rPr lang="en-US" dirty="0" smtClean="0"/>
              <a:t>e</a:t>
            </a:r>
            <a:r>
              <a:rPr lang="ru-RU" dirty="0" err="1" smtClean="0"/>
              <a:t>ron</a:t>
            </a:r>
            <a:r>
              <a:rPr lang="ru-RU" dirty="0" smtClean="0"/>
              <a:t>.</a:t>
            </a:r>
          </a:p>
          <a:p>
            <a:pPr lvl="1" eaLnBrk="1" hangingPunct="1"/>
            <a:r>
              <a:rPr lang="en-US" dirty="0" smtClean="0"/>
              <a:t>AMD </a:t>
            </a:r>
            <a:r>
              <a:rPr lang="en-US" dirty="0" err="1" smtClean="0"/>
              <a:t>PowerNow</a:t>
            </a:r>
            <a:r>
              <a:rPr lang="ru-RU" dirty="0" smtClean="0"/>
              <a:t>!™ </a:t>
            </a:r>
            <a:r>
              <a:rPr lang="en-US" dirty="0" smtClean="0"/>
              <a:t>Technology</a:t>
            </a:r>
            <a:r>
              <a:rPr lang="ru-RU" dirty="0" smtClean="0"/>
              <a:t>.</a:t>
            </a:r>
          </a:p>
          <a:p>
            <a:pPr lvl="1" eaLnBrk="1" hangingPunct="1"/>
            <a:r>
              <a:rPr lang="ru-RU" dirty="0" smtClean="0"/>
              <a:t>Поддержка инструкций </a:t>
            </a:r>
            <a:r>
              <a:rPr lang="en-US" dirty="0" smtClean="0"/>
              <a:t>AVX</a:t>
            </a:r>
            <a:r>
              <a:rPr lang="ru-RU" dirty="0" smtClean="0"/>
              <a:t>, </a:t>
            </a:r>
            <a:r>
              <a:rPr lang="en-US" dirty="0" smtClean="0"/>
              <a:t>AES</a:t>
            </a:r>
            <a:r>
              <a:rPr lang="ru-RU" dirty="0" smtClean="0"/>
              <a:t>, FMA4, XOP.</a:t>
            </a:r>
          </a:p>
          <a:p>
            <a:pPr lvl="1" eaLnBrk="1" hangingPunct="1"/>
            <a:r>
              <a:rPr lang="ru-RU" dirty="0" smtClean="0"/>
              <a:t>AMD </a:t>
            </a:r>
            <a:r>
              <a:rPr lang="ru-RU" dirty="0" err="1" smtClean="0"/>
              <a:t>Balanced</a:t>
            </a:r>
            <a:r>
              <a:rPr lang="ru-RU" dirty="0" smtClean="0"/>
              <a:t> </a:t>
            </a:r>
            <a:r>
              <a:rPr lang="ru-RU" dirty="0" err="1" smtClean="0"/>
              <a:t>Smart</a:t>
            </a:r>
            <a:r>
              <a:rPr lang="ru-RU" dirty="0" smtClean="0"/>
              <a:t> </a:t>
            </a:r>
            <a:r>
              <a:rPr lang="ru-RU" dirty="0" err="1" smtClean="0"/>
              <a:t>Cache</a:t>
            </a:r>
            <a:r>
              <a:rPr lang="ru-RU" dirty="0" smtClean="0"/>
              <a:t>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z="2800" dirty="0" smtClean="0"/>
              <a:t>Процессоры </a:t>
            </a:r>
            <a:r>
              <a:rPr lang="en-US" sz="2800" dirty="0" smtClean="0"/>
              <a:t>AMD </a:t>
            </a:r>
            <a:r>
              <a:rPr lang="en-US" sz="2800" dirty="0" err="1" smtClean="0"/>
              <a:t>Phenom</a:t>
            </a:r>
            <a:r>
              <a:rPr lang="ru-RU" sz="2800" dirty="0" smtClean="0"/>
              <a:t>™ и </a:t>
            </a:r>
            <a:r>
              <a:rPr lang="en-US" sz="2800" dirty="0" smtClean="0"/>
              <a:t>AMD </a:t>
            </a:r>
            <a:r>
              <a:rPr lang="en-US" sz="2800" dirty="0" err="1" smtClean="0"/>
              <a:t>Opteron</a:t>
            </a:r>
            <a:r>
              <a:rPr lang="ru-RU" sz="2800" dirty="0" smtClean="0"/>
              <a:t>™ (</a:t>
            </a:r>
            <a:r>
              <a:rPr lang="en-US" sz="2800" dirty="0" smtClean="0"/>
              <a:t>2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b="1" dirty="0" smtClean="0"/>
              <a:t>Процессор </a:t>
            </a:r>
            <a:r>
              <a:rPr lang="en-US" b="1" dirty="0" smtClean="0"/>
              <a:t>AMD FX</a:t>
            </a:r>
            <a:r>
              <a:rPr lang="ru-RU" b="1" dirty="0" smtClean="0"/>
              <a:t> 8350</a:t>
            </a:r>
            <a:endParaRPr lang="ru-RU" dirty="0" smtClean="0"/>
          </a:p>
          <a:p>
            <a:pPr lvl="1"/>
            <a:r>
              <a:rPr lang="ru-RU" dirty="0" smtClean="0"/>
              <a:t>Тактовая частота: 4,0 ГГц (максимальная 4,2 ГГц).</a:t>
            </a:r>
          </a:p>
          <a:p>
            <a:pPr lvl="1"/>
            <a:r>
              <a:rPr lang="ru-RU" dirty="0" smtClean="0"/>
              <a:t>Число ядер: 8.</a:t>
            </a:r>
          </a:p>
          <a:p>
            <a:pPr lvl="1"/>
            <a:r>
              <a:rPr lang="ru-RU" dirty="0" smtClean="0"/>
              <a:t>Кэш второго уровня: 8 МБ (по 1 МБ на каждое ядро).</a:t>
            </a:r>
          </a:p>
          <a:p>
            <a:pPr lvl="1"/>
            <a:r>
              <a:rPr lang="ru-RU" dirty="0" smtClean="0"/>
              <a:t>Кэш третьего уровня: 8 МБ (общий на все ядра).</a:t>
            </a:r>
          </a:p>
          <a:p>
            <a:pPr lvl="1"/>
            <a:r>
              <a:rPr lang="ru-RU" dirty="0" smtClean="0"/>
              <a:t>Технологический процесс: 32 нанометров.</a:t>
            </a:r>
          </a:p>
          <a:p>
            <a:r>
              <a:rPr lang="ru-RU" b="1" dirty="0" smtClean="0"/>
              <a:t>Процессор </a:t>
            </a:r>
            <a:r>
              <a:rPr lang="en-US" b="1" dirty="0" smtClean="0"/>
              <a:t>AMD </a:t>
            </a:r>
            <a:r>
              <a:rPr lang="en-US" b="1" dirty="0" err="1" smtClean="0"/>
              <a:t>Opteron</a:t>
            </a:r>
            <a:r>
              <a:rPr lang="ru-RU" b="1" dirty="0" smtClean="0"/>
              <a:t>™ 6386 SE</a:t>
            </a:r>
            <a:endParaRPr lang="ru-RU" dirty="0" smtClean="0"/>
          </a:p>
          <a:p>
            <a:pPr lvl="1"/>
            <a:r>
              <a:rPr lang="ru-RU" dirty="0" smtClean="0"/>
              <a:t>Тактовая частота: 2,8 ГГц (максимальная 3,5 ГГц).</a:t>
            </a:r>
          </a:p>
          <a:p>
            <a:pPr lvl="1"/>
            <a:r>
              <a:rPr lang="ru-RU" dirty="0" smtClean="0"/>
              <a:t>Число ядер: 16.</a:t>
            </a:r>
          </a:p>
          <a:p>
            <a:pPr lvl="1"/>
            <a:r>
              <a:rPr lang="ru-RU" dirty="0" smtClean="0"/>
              <a:t>Кэш второго уровня: 16 МБ (по 1 МБ на каждое ядро).</a:t>
            </a:r>
          </a:p>
          <a:p>
            <a:pPr lvl="1"/>
            <a:r>
              <a:rPr lang="ru-RU" dirty="0" smtClean="0"/>
              <a:t>Кэш третьего уровня: 16 МБ (общий на все ядра).</a:t>
            </a:r>
          </a:p>
          <a:p>
            <a:pPr lvl="1"/>
            <a:r>
              <a:rPr lang="ru-RU" dirty="0" smtClean="0"/>
              <a:t>Технологический процесс: 32 нанометров.</a:t>
            </a:r>
            <a:endParaRPr lang="ru-RU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z="2800" dirty="0" smtClean="0"/>
              <a:t>Процессоры </a:t>
            </a:r>
            <a:r>
              <a:rPr lang="en-US" sz="2800" dirty="0" smtClean="0"/>
              <a:t>AMD </a:t>
            </a:r>
            <a:r>
              <a:rPr lang="en-US" sz="2800" dirty="0" err="1" smtClean="0"/>
              <a:t>Phenom</a:t>
            </a:r>
            <a:r>
              <a:rPr lang="ru-RU" sz="2800" dirty="0" smtClean="0"/>
              <a:t>™ и </a:t>
            </a:r>
            <a:r>
              <a:rPr lang="en-US" sz="2800" dirty="0" smtClean="0"/>
              <a:t>AMD </a:t>
            </a:r>
            <a:r>
              <a:rPr lang="en-US" sz="2800" dirty="0" err="1" smtClean="0"/>
              <a:t>Opteron</a:t>
            </a:r>
            <a:r>
              <a:rPr lang="ru-RU" sz="2800" dirty="0" smtClean="0"/>
              <a:t>™ (</a:t>
            </a:r>
            <a:r>
              <a:rPr lang="en-US" sz="2800" dirty="0" smtClean="0"/>
              <a:t>3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Показатели систем в 40-м списке </a:t>
            </a:r>
            <a:r>
              <a:rPr lang="en-US" dirty="0" smtClean="0"/>
              <a:t>Top500</a:t>
            </a:r>
            <a:r>
              <a:rPr lang="ru-RU" dirty="0" smtClean="0"/>
              <a:t>, построенных на процессорах компании </a:t>
            </a:r>
            <a:r>
              <a:rPr lang="en-US" dirty="0" smtClean="0"/>
              <a:t>AMD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Отношение «показанная мощность/пиковая мощность» составляет </a:t>
            </a:r>
            <a:r>
              <a:rPr lang="en-US" dirty="0" smtClean="0"/>
              <a:t>70</a:t>
            </a:r>
            <a:r>
              <a:rPr lang="ru-RU" dirty="0" smtClean="0"/>
              <a:t>,</a:t>
            </a:r>
            <a:r>
              <a:rPr lang="en-US" dirty="0" smtClean="0"/>
              <a:t>2</a:t>
            </a:r>
            <a:r>
              <a:rPr lang="ru-RU" dirty="0" smtClean="0"/>
              <a:t>%.</a:t>
            </a:r>
          </a:p>
          <a:p>
            <a:pPr lvl="1"/>
            <a:r>
              <a:rPr lang="ru-RU" dirty="0" smtClean="0"/>
              <a:t>«Удельная мощность» в расчете на один процессор/ядро равна 1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85</a:t>
            </a:r>
            <a:r>
              <a:rPr lang="ru-RU" dirty="0" smtClean="0"/>
              <a:t> </a:t>
            </a:r>
            <a:r>
              <a:rPr lang="ru-RU" dirty="0" err="1" smtClean="0"/>
              <a:t>гигафлопс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Значительная часть этих систем введена в строй уже несколько лет назад и построена не на новейших процессорах.</a:t>
            </a:r>
          </a:p>
          <a:p>
            <a:pPr lvl="1"/>
            <a:r>
              <a:rPr lang="ru-RU" dirty="0" smtClean="0"/>
              <a:t>Часть систем содержит ускорители и сопроцессоры, что значительно повышает их производительность.</a:t>
            </a:r>
            <a:endParaRPr lang="en-US" dirty="0" smtClean="0"/>
          </a:p>
          <a:p>
            <a:pPr lvl="1"/>
            <a:r>
              <a:rPr lang="ru-RU" dirty="0" smtClean="0"/>
              <a:t>Лидер списка </a:t>
            </a:r>
            <a:r>
              <a:rPr lang="ru-RU" dirty="0" err="1" smtClean="0"/>
              <a:t>Titan</a:t>
            </a:r>
            <a:r>
              <a:rPr lang="ru-RU" dirty="0" smtClean="0"/>
              <a:t> построен на 16-ядерных процессорах </a:t>
            </a:r>
            <a:r>
              <a:rPr lang="en-US" dirty="0" smtClean="0"/>
              <a:t>AMD</a:t>
            </a:r>
            <a:r>
              <a:rPr lang="ru-RU" dirty="0" smtClean="0"/>
              <a:t> </a:t>
            </a:r>
            <a:r>
              <a:rPr lang="ru-RU" dirty="0" err="1" smtClean="0"/>
              <a:t>Opteron</a:t>
            </a:r>
            <a:r>
              <a:rPr lang="ru-RU" dirty="0" smtClean="0"/>
              <a:t> 6274.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z="2800" dirty="0" smtClean="0"/>
              <a:t>Процессоры </a:t>
            </a:r>
            <a:r>
              <a:rPr lang="en-US" sz="2800" dirty="0" smtClean="0"/>
              <a:t>AMD </a:t>
            </a:r>
            <a:r>
              <a:rPr lang="en-US" sz="2800" dirty="0" err="1" smtClean="0"/>
              <a:t>Phenom</a:t>
            </a:r>
            <a:r>
              <a:rPr lang="ru-RU" sz="2800" dirty="0" smtClean="0"/>
              <a:t>™ и </a:t>
            </a:r>
            <a:r>
              <a:rPr lang="en-US" sz="2800" dirty="0" smtClean="0"/>
              <a:t>AMD </a:t>
            </a:r>
            <a:r>
              <a:rPr lang="en-US" sz="2800" dirty="0" err="1" smtClean="0"/>
              <a:t>Opteron</a:t>
            </a:r>
            <a:r>
              <a:rPr lang="ru-RU" sz="2800" dirty="0" smtClean="0"/>
              <a:t>™ (</a:t>
            </a:r>
            <a:r>
              <a:rPr lang="en-US" sz="2800" dirty="0" smtClean="0"/>
              <a:t>4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Микропроцессорная архитектура </a:t>
            </a:r>
            <a:r>
              <a:rPr lang="en-US" dirty="0" smtClean="0"/>
              <a:t>Power</a:t>
            </a:r>
            <a:r>
              <a:rPr lang="ru-RU" dirty="0" smtClean="0"/>
              <a:t> (</a:t>
            </a:r>
            <a:r>
              <a:rPr lang="en-US" dirty="0" smtClean="0"/>
              <a:t>Performance Optimization With Enhanced</a:t>
            </a:r>
            <a:r>
              <a:rPr lang="ru-RU" dirty="0" smtClean="0"/>
              <a:t> RISC) имеет не менее богатую историю, чем сама компания IBM.</a:t>
            </a:r>
          </a:p>
          <a:p>
            <a:pPr eaLnBrk="1" hangingPunct="1"/>
            <a:r>
              <a:rPr lang="ru-RU" dirty="0" smtClean="0"/>
              <a:t>Первые компьютеры на основе процессоров </a:t>
            </a:r>
            <a:r>
              <a:rPr lang="en-US" dirty="0" smtClean="0"/>
              <a:t>Power </a:t>
            </a:r>
            <a:r>
              <a:rPr lang="ru-RU" dirty="0" smtClean="0"/>
              <a:t>были выпущены в 1990 году.</a:t>
            </a:r>
          </a:p>
          <a:p>
            <a:pPr eaLnBrk="1" hangingPunct="1"/>
            <a:r>
              <a:rPr lang="ru-RU" dirty="0" smtClean="0"/>
              <a:t>Архитектура постоянно развивается, с каждым поколением процессоров привнося значительные новшества.</a:t>
            </a:r>
          </a:p>
          <a:p>
            <a:pPr eaLnBrk="1" hangingPunct="1"/>
            <a:r>
              <a:rPr lang="ru-RU" dirty="0" smtClean="0"/>
              <a:t>Текущая версия процессоров </a:t>
            </a:r>
            <a:r>
              <a:rPr lang="en-US" dirty="0" smtClean="0"/>
              <a:t>Power</a:t>
            </a:r>
            <a:r>
              <a:rPr lang="ru-RU" dirty="0" smtClean="0"/>
              <a:t> – Power7 выпущена в 2010 году.</a:t>
            </a:r>
          </a:p>
          <a:p>
            <a:pPr eaLnBrk="1" hangingPunct="1"/>
            <a:r>
              <a:rPr lang="ru-RU" dirty="0" smtClean="0"/>
              <a:t>13 систем в 40-м списке Top500 построено на основе этих процессоров.</a:t>
            </a:r>
            <a:endParaRPr lang="en-US" dirty="0" smtClean="0"/>
          </a:p>
          <a:p>
            <a:pPr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IBM Power7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В августе 2012 IBM представила процессоры Power7+, которые являются развитием процессоров </a:t>
            </a:r>
            <a:r>
              <a:rPr lang="en-US" dirty="0" smtClean="0"/>
              <a:t>Power</a:t>
            </a:r>
            <a:r>
              <a:rPr lang="ru-RU" dirty="0" smtClean="0"/>
              <a:t>7 с большей тактовой частотой (4,4 ГГц) и размером </a:t>
            </a:r>
            <a:r>
              <a:rPr lang="ru-RU" dirty="0" err="1" smtClean="0"/>
              <a:t>кэша</a:t>
            </a:r>
            <a:r>
              <a:rPr lang="ru-RU" dirty="0" smtClean="0"/>
              <a:t> (10 МБ на ядро). </a:t>
            </a:r>
            <a:endParaRPr lang="en-US" dirty="0" smtClean="0"/>
          </a:p>
          <a:p>
            <a:r>
              <a:rPr lang="ru-RU" dirty="0" smtClean="0"/>
              <a:t>Процессоры Power7+ выпускается по 32 нм технологическому процессу.</a:t>
            </a:r>
            <a:endParaRPr lang="ru-RU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IBM Power7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особенности:</a:t>
            </a:r>
          </a:p>
          <a:p>
            <a:pPr lvl="1" eaLnBrk="1" hangingPunct="1"/>
            <a:r>
              <a:rPr lang="ru-RU" dirty="0" smtClean="0"/>
              <a:t>Выпускается по 45 нм технологическому процессу.</a:t>
            </a:r>
          </a:p>
          <a:p>
            <a:pPr lvl="1" eaLnBrk="1" hangingPunct="1"/>
            <a:r>
              <a:rPr lang="ru-RU" dirty="0" smtClean="0"/>
              <a:t>Максимальная частота серийно выпускаемых образцов 4,25 ГГц.</a:t>
            </a:r>
          </a:p>
          <a:p>
            <a:pPr lvl="1" eaLnBrk="1" hangingPunct="1"/>
            <a:r>
              <a:rPr lang="ru-RU" dirty="0" smtClean="0"/>
              <a:t>Процессоры могут иметь четыре, шесть или восемь ядер, способных выполнять по четыре потока команд одновременно, по 4 МБ </a:t>
            </a:r>
            <a:r>
              <a:rPr lang="ru-RU" dirty="0" err="1" smtClean="0"/>
              <a:t>кэша</a:t>
            </a:r>
            <a:r>
              <a:rPr lang="ru-RU" dirty="0" smtClean="0"/>
              <a:t> третьего уровня на каждое ядро.</a:t>
            </a:r>
          </a:p>
          <a:p>
            <a:pPr lvl="1" eaLnBrk="1" hangingPunct="1"/>
            <a:r>
              <a:rPr lang="ru-RU" dirty="0" smtClean="0"/>
              <a:t>Каждое ядро содержит два блока работы с целыми числами и четыре – с числами с плавающей точкой.</a:t>
            </a:r>
          </a:p>
          <a:p>
            <a:pPr lvl="1" eaLnBrk="1" hangingPunct="1"/>
            <a:r>
              <a:rPr lang="ru-RU" dirty="0" smtClean="0"/>
              <a:t>Поставляются в </a:t>
            </a:r>
            <a:r>
              <a:rPr lang="ru-RU" dirty="0" err="1" smtClean="0"/>
              <a:t>многочиповом</a:t>
            </a:r>
            <a:r>
              <a:rPr lang="ru-RU" dirty="0" smtClean="0"/>
              <a:t> корпусе, вмещающем до 4 процессоров.</a:t>
            </a:r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IBM Power7 (</a:t>
            </a:r>
            <a:r>
              <a:rPr lang="en-US" dirty="0" smtClean="0"/>
              <a:t>3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Показатели систем в 40-м списке </a:t>
            </a:r>
            <a:r>
              <a:rPr lang="en-US" dirty="0" smtClean="0"/>
              <a:t>Top500</a:t>
            </a:r>
            <a:r>
              <a:rPr lang="ru-RU" dirty="0" smtClean="0"/>
              <a:t>, построенных на процессорах </a:t>
            </a:r>
            <a:r>
              <a:rPr lang="en-US" dirty="0" smtClean="0"/>
              <a:t>Power </a:t>
            </a:r>
            <a:r>
              <a:rPr lang="ru-RU" dirty="0" smtClean="0"/>
              <a:t>компании </a:t>
            </a:r>
            <a:r>
              <a:rPr lang="en-US" dirty="0" smtClean="0"/>
              <a:t>IBM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Отношение «показанная мощность/пиковая мощность» составляет </a:t>
            </a:r>
            <a:r>
              <a:rPr lang="en-US" dirty="0" smtClean="0"/>
              <a:t>81</a:t>
            </a:r>
            <a:r>
              <a:rPr lang="ru-RU" dirty="0" smtClean="0"/>
              <a:t>%.</a:t>
            </a:r>
          </a:p>
          <a:p>
            <a:pPr lvl="1"/>
            <a:r>
              <a:rPr lang="ru-RU" dirty="0" smtClean="0"/>
              <a:t>«Удельная мощность» в расчете на один процессор/ядро равна 1</a:t>
            </a:r>
            <a:r>
              <a:rPr lang="en-US" dirty="0" smtClean="0"/>
              <a:t>2</a:t>
            </a:r>
            <a:r>
              <a:rPr lang="ru-RU" dirty="0" smtClean="0"/>
              <a:t>,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 err="1" smtClean="0"/>
              <a:t>гигафлопс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Значительная часть этих систем введена в строй уже несколько лет назад и построена не на новейших процессорах.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IBM Power7 (</a:t>
            </a:r>
            <a:r>
              <a:rPr lang="en-US" dirty="0" smtClean="0"/>
              <a:t>4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Рассказ о процессоре </a:t>
            </a:r>
            <a:r>
              <a:rPr lang="ru-RU" dirty="0" err="1" smtClean="0"/>
              <a:t>PowerXCell</a:t>
            </a:r>
            <a:r>
              <a:rPr lang="ru-RU" dirty="0" smtClean="0"/>
              <a:t>™ 8i начать нужно, конечно же, с его прямого предка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/>
            <a:r>
              <a:rPr lang="ru-RU" dirty="0" smtClean="0"/>
              <a:t>Процессор </a:t>
            </a:r>
            <a:r>
              <a:rPr lang="en-US" dirty="0" smtClean="0"/>
              <a:t>Cell</a:t>
            </a:r>
            <a:r>
              <a:rPr lang="ru-RU" dirty="0" smtClean="0"/>
              <a:t> разработан альянсом STI (</a:t>
            </a:r>
            <a:r>
              <a:rPr lang="en-US" dirty="0" smtClean="0"/>
              <a:t>Sony</a:t>
            </a:r>
            <a:r>
              <a:rPr lang="ru-RU" dirty="0" smtClean="0"/>
              <a:t>, </a:t>
            </a:r>
            <a:r>
              <a:rPr lang="en-US" dirty="0" smtClean="0"/>
              <a:t>Toshiba</a:t>
            </a:r>
            <a:r>
              <a:rPr lang="ru-RU" dirty="0" smtClean="0"/>
              <a:t>, </a:t>
            </a:r>
            <a:r>
              <a:rPr lang="en-US" dirty="0" smtClean="0"/>
              <a:t>IBM</a:t>
            </a:r>
            <a:r>
              <a:rPr lang="ru-RU" dirty="0" smtClean="0"/>
              <a:t>) в первую очередь для использования в игровых приставках </a:t>
            </a:r>
            <a:r>
              <a:rPr lang="en-US" dirty="0" smtClean="0"/>
              <a:t>Sony PlayStation</a:t>
            </a:r>
            <a:r>
              <a:rPr lang="ru-RU" dirty="0" smtClean="0"/>
              <a:t> 3</a:t>
            </a:r>
          </a:p>
          <a:p>
            <a:pPr eaLnBrk="1" hangingPunct="1"/>
            <a:r>
              <a:rPr lang="ru-RU" dirty="0" smtClean="0"/>
              <a:t>В процессе создания процессора </a:t>
            </a:r>
            <a:r>
              <a:rPr lang="en-US" dirty="0" smtClean="0"/>
              <a:t>Cell </a:t>
            </a:r>
            <a:r>
              <a:rPr lang="ru-RU" dirty="0" smtClean="0"/>
              <a:t>были приняты весьма интересные решения, дающие в итоге очень высокую пиковую производительность (более 200 </a:t>
            </a:r>
            <a:r>
              <a:rPr lang="ru-RU" dirty="0" err="1" smtClean="0"/>
              <a:t>гигафлопс</a:t>
            </a:r>
            <a:r>
              <a:rPr lang="ru-RU" dirty="0" smtClean="0"/>
              <a:t>, правда, только для вещественной арифметики одинарной точности), но требующие в качестве платы более сложного программирования</a:t>
            </a:r>
            <a:endParaRPr lang="en-US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(1)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5256361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процессоров</a:t>
            </a:r>
            <a:r>
              <a:rPr lang="en-US" dirty="0" smtClean="0"/>
              <a:t> Cell:</a:t>
            </a:r>
          </a:p>
          <a:p>
            <a:pPr lvl="1" eaLnBrk="1" hangingPunct="1"/>
            <a:r>
              <a:rPr lang="ru-RU" sz="2200" dirty="0" smtClean="0"/>
              <a:t>Производится по 90 нм технологическому процессу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lvl="1" eaLnBrk="1" hangingPunct="1"/>
            <a:r>
              <a:rPr lang="ru-RU" sz="2200" dirty="0" smtClean="0"/>
              <a:t>Существенно «неоднородное» устройство</a:t>
            </a:r>
            <a:r>
              <a:rPr lang="en-US" sz="2200" dirty="0" smtClean="0"/>
              <a:t>.</a:t>
            </a:r>
          </a:p>
          <a:p>
            <a:pPr lvl="1" eaLnBrk="1" hangingPunct="1"/>
            <a:r>
              <a:rPr lang="ru-RU" sz="2200" dirty="0" smtClean="0"/>
              <a:t>Состоит из одного </a:t>
            </a:r>
            <a:r>
              <a:rPr lang="ru-RU" sz="2200" dirty="0" err="1" smtClean="0"/>
              <a:t>двухъядерного</a:t>
            </a:r>
            <a:r>
              <a:rPr lang="ru-RU" sz="2200" dirty="0" smtClean="0"/>
              <a:t> </a:t>
            </a:r>
            <a:r>
              <a:rPr lang="en-US" sz="2200" dirty="0" smtClean="0"/>
              <a:t>Power Processor Element (PPE) </a:t>
            </a:r>
            <a:r>
              <a:rPr lang="ru-RU" sz="2200" dirty="0" smtClean="0"/>
              <a:t>и</a:t>
            </a:r>
            <a:r>
              <a:rPr lang="en-US" sz="2200" dirty="0" smtClean="0"/>
              <a:t> 8 Synergistic Processor Element (SPE).</a:t>
            </a:r>
          </a:p>
          <a:p>
            <a:pPr lvl="1" eaLnBrk="1" hangingPunct="1"/>
            <a:r>
              <a:rPr lang="ru-RU" sz="2200" dirty="0" smtClean="0"/>
              <a:t>PPE построен на архитектуре </a:t>
            </a:r>
            <a:r>
              <a:rPr lang="ru-RU" sz="2200" dirty="0" err="1" smtClean="0"/>
              <a:t>PowerPC</a:t>
            </a:r>
            <a:r>
              <a:rPr lang="ru-RU" sz="2200" dirty="0" smtClean="0"/>
              <a:t>, исполняет код общего назначения, а также контролирует работу потоков на сопроцессорах SPE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lvl="1" eaLnBrk="1" hangingPunct="1"/>
            <a:r>
              <a:rPr lang="ru-RU" sz="2200" dirty="0" smtClean="0"/>
              <a:t>Ядра PPE 64-разрядны и, также как и Power6, используют поочередный (</a:t>
            </a:r>
            <a:r>
              <a:rPr lang="ru-RU" sz="2200" dirty="0" err="1" smtClean="0"/>
              <a:t>in-order</a:t>
            </a:r>
            <a:r>
              <a:rPr lang="ru-RU" sz="2200" dirty="0" smtClean="0"/>
              <a:t>) порядок исполнения команд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lvl="1" eaLnBrk="1" hangingPunct="1"/>
            <a:r>
              <a:rPr lang="en-US" sz="2200" dirty="0" smtClean="0"/>
              <a:t>PPE</a:t>
            </a:r>
            <a:r>
              <a:rPr lang="ru-RU" sz="2200" dirty="0" smtClean="0"/>
              <a:t> имеет блок векторных операций </a:t>
            </a:r>
            <a:r>
              <a:rPr lang="en-US" sz="2200" dirty="0" smtClean="0"/>
              <a:t>Vector Multimedia </a:t>
            </a:r>
            <a:r>
              <a:rPr lang="en-US" sz="2200" dirty="0" err="1" smtClean="0"/>
              <a:t>eXtensions</a:t>
            </a:r>
            <a:r>
              <a:rPr lang="ru-RU" sz="2200" dirty="0" smtClean="0"/>
              <a:t> (VMX), кэш первого уровня размеров 64 Кб (по 32 Кб на кэш инструкций и данных) и кэш второго уровня размером 512 Кб</a:t>
            </a:r>
            <a:r>
              <a:rPr lang="en-US" sz="2200" dirty="0" smtClean="0"/>
              <a:t>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(2)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процессоров</a:t>
            </a:r>
            <a:r>
              <a:rPr lang="en-US" dirty="0" smtClean="0"/>
              <a:t> Cell:</a:t>
            </a:r>
          </a:p>
          <a:p>
            <a:pPr lvl="1"/>
            <a:r>
              <a:rPr lang="en-US" dirty="0" smtClean="0"/>
              <a:t>SPE</a:t>
            </a:r>
            <a:r>
              <a:rPr lang="ru-RU" dirty="0" smtClean="0"/>
              <a:t>-ядра представляют собой специализированные векторные процессоры, ориентированные на быструю потоковою работу с SIMD-инструкциями</a:t>
            </a:r>
          </a:p>
          <a:p>
            <a:pPr lvl="1"/>
            <a:r>
              <a:rPr lang="ru-RU" dirty="0" smtClean="0"/>
              <a:t>Архитектура SPE</a:t>
            </a:r>
          </a:p>
          <a:p>
            <a:pPr marL="914400" lvl="2"/>
            <a:r>
              <a:rPr lang="ru-RU" sz="1900" dirty="0" smtClean="0"/>
              <a:t>Четыре блока для работы с</a:t>
            </a:r>
            <a:br>
              <a:rPr lang="ru-RU" sz="1900" dirty="0" smtClean="0"/>
            </a:br>
            <a:r>
              <a:rPr lang="ru-RU" sz="1900" dirty="0" smtClean="0"/>
              <a:t>целочисленными векторными операциями </a:t>
            </a:r>
          </a:p>
          <a:p>
            <a:pPr marL="914400" lvl="2"/>
            <a:r>
              <a:rPr lang="ru-RU" sz="1900" dirty="0" smtClean="0"/>
              <a:t>Четыре блока для работы с числами</a:t>
            </a:r>
            <a:br>
              <a:rPr lang="ru-RU" sz="1900" dirty="0" smtClean="0"/>
            </a:br>
            <a:r>
              <a:rPr lang="ru-RU" sz="1900" dirty="0" smtClean="0"/>
              <a:t>с плавающей запятой</a:t>
            </a:r>
          </a:p>
          <a:p>
            <a:pPr marL="914400" lvl="2"/>
            <a:r>
              <a:rPr lang="ru-RU" sz="1900" dirty="0" smtClean="0"/>
              <a:t>128 регистров с разрядностью 128-бит</a:t>
            </a:r>
          </a:p>
          <a:p>
            <a:pPr marL="914400" lvl="2"/>
            <a:r>
              <a:rPr lang="ru-RU" sz="1900" dirty="0" smtClean="0"/>
              <a:t>Большинство арифметических инструкций</a:t>
            </a:r>
            <a:br>
              <a:rPr lang="ru-RU" sz="1900" dirty="0" smtClean="0"/>
            </a:br>
            <a:r>
              <a:rPr lang="ru-RU" sz="1900" dirty="0" smtClean="0"/>
              <a:t>представляют данные в виде</a:t>
            </a:r>
            <a:br>
              <a:rPr lang="ru-RU" sz="1900" dirty="0" smtClean="0"/>
            </a:br>
            <a:r>
              <a:rPr lang="ru-RU" sz="1900" dirty="0" smtClean="0"/>
              <a:t>128-разрядных векторов, разделённых на четыре 32-битных элемента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(3)</a:t>
            </a:r>
            <a:endParaRPr lang="ru-RU" dirty="0" smtClean="0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2924944"/>
            <a:ext cx="33575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6257899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Ноябрь 1993 г. (2-ой список Top500) - одна вычислительная система с производительностью больше 100 </a:t>
            </a:r>
            <a:r>
              <a:rPr lang="ru-RU" dirty="0" err="1" smtClean="0"/>
              <a:t>гигафлопс</a:t>
            </a:r>
            <a:r>
              <a:rPr lang="ru-RU" dirty="0" smtClean="0"/>
              <a:t> (</a:t>
            </a:r>
            <a:r>
              <a:rPr lang="ru-RU" dirty="0" err="1" smtClean="0"/>
              <a:t>Numerical</a:t>
            </a:r>
            <a:r>
              <a:rPr lang="ru-RU" dirty="0" smtClean="0"/>
              <a:t> </a:t>
            </a:r>
            <a:r>
              <a:rPr lang="ru-RU" dirty="0" err="1" smtClean="0"/>
              <a:t>Wind</a:t>
            </a:r>
            <a:r>
              <a:rPr lang="ru-RU" dirty="0" smtClean="0"/>
              <a:t> </a:t>
            </a:r>
            <a:r>
              <a:rPr lang="ru-RU" dirty="0" err="1" smtClean="0"/>
              <a:t>Tunnel</a:t>
            </a:r>
            <a:r>
              <a:rPr lang="ru-RU" dirty="0" smtClean="0"/>
              <a:t> производства </a:t>
            </a:r>
            <a:r>
              <a:rPr lang="ru-RU" dirty="0" err="1" smtClean="0"/>
              <a:t>Fujitsu</a:t>
            </a:r>
            <a:r>
              <a:rPr lang="ru-RU" dirty="0" smtClean="0"/>
              <a:t>). </a:t>
            </a:r>
            <a:endParaRPr lang="en-US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ru-RU" dirty="0" smtClean="0"/>
              <a:t>Июнь1997 г. (9-ый список Top500) - одна вычислительная система с производительностью больше 1 </a:t>
            </a:r>
            <a:r>
              <a:rPr lang="ru-RU" dirty="0" err="1" smtClean="0"/>
              <a:t>терафлопс</a:t>
            </a:r>
            <a:r>
              <a:rPr lang="ru-RU" dirty="0" smtClean="0"/>
              <a:t> (ASCI </a:t>
            </a:r>
            <a:r>
              <a:rPr lang="ru-RU" dirty="0" err="1" smtClean="0"/>
              <a:t>Red</a:t>
            </a:r>
            <a:r>
              <a:rPr lang="ru-RU" dirty="0" smtClean="0"/>
              <a:t> производства </a:t>
            </a:r>
            <a:r>
              <a:rPr lang="en-US" dirty="0" smtClean="0"/>
              <a:t>Intel</a:t>
            </a:r>
            <a:r>
              <a:rPr lang="ru-RU" dirty="0" smtClean="0"/>
              <a:t>).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Top 500 (1)</a:t>
            </a:r>
            <a:endParaRPr lang="ru-RU" dirty="0" smtClean="0"/>
          </a:p>
        </p:txBody>
      </p:sp>
      <p:pic>
        <p:nvPicPr>
          <p:cNvPr id="114690" name="Picture 2" descr="http://www.top500.org/static/media/uploads/supercomputers/top1/.thumbnails/NWT_800x600-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1188824"/>
            <a:ext cx="3285592" cy="2240176"/>
          </a:xfrm>
          <a:prstGeom prst="rect">
            <a:avLst/>
          </a:prstGeom>
          <a:noFill/>
        </p:spPr>
      </p:pic>
      <p:pic>
        <p:nvPicPr>
          <p:cNvPr id="114692" name="Picture 4" descr="http://www.slipperybrick.com/wp-content/uploads/2007/02/intel-teraflop-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3916008"/>
            <a:ext cx="3322340" cy="203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процессоров</a:t>
            </a:r>
            <a:r>
              <a:rPr lang="en-US" dirty="0" smtClean="0"/>
              <a:t> Cell:</a:t>
            </a:r>
          </a:p>
          <a:p>
            <a:pPr lvl="1"/>
            <a:r>
              <a:rPr lang="ru-RU" dirty="0" smtClean="0"/>
              <a:t>Архитектура SPE</a:t>
            </a:r>
          </a:p>
          <a:p>
            <a:pPr marL="914400" lvl="2"/>
            <a:r>
              <a:rPr lang="ru-RU" dirty="0" smtClean="0"/>
              <a:t>256 Кб собственной «локальной памяти»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local memory/local store</a:t>
            </a:r>
            <a:r>
              <a:rPr lang="ru-RU" dirty="0" smtClean="0"/>
              <a:t> или LS)</a:t>
            </a:r>
            <a:br>
              <a:rPr lang="ru-RU" dirty="0" smtClean="0"/>
            </a:br>
            <a:r>
              <a:rPr lang="ru-RU" dirty="0" smtClean="0"/>
              <a:t>разделённой на четыре отдельных</a:t>
            </a:r>
            <a:br>
              <a:rPr lang="ru-RU" dirty="0" smtClean="0"/>
            </a:br>
            <a:r>
              <a:rPr lang="ru-RU" dirty="0" smtClean="0"/>
              <a:t>сегмента по 64 Кб каждый</a:t>
            </a:r>
          </a:p>
          <a:p>
            <a:pPr marL="914400" lvl="2"/>
            <a:r>
              <a:rPr lang="ru-RU" dirty="0" smtClean="0"/>
              <a:t>DMA-контроллер для обмена данными</a:t>
            </a:r>
            <a:br>
              <a:rPr lang="ru-RU" dirty="0" smtClean="0"/>
            </a:br>
            <a:r>
              <a:rPr lang="ru-RU" dirty="0" smtClean="0"/>
              <a:t>между основной памятью (RAM) и</a:t>
            </a:r>
            <a:br>
              <a:rPr lang="ru-RU" dirty="0" smtClean="0"/>
            </a:br>
            <a:r>
              <a:rPr lang="ru-RU" dirty="0" smtClean="0"/>
              <a:t>локальной памятью SPE (LS), минуя PPE</a:t>
            </a:r>
          </a:p>
          <a:p>
            <a:pPr marL="914400" lvl="2"/>
            <a:r>
              <a:rPr lang="ru-RU" dirty="0" smtClean="0"/>
              <a:t>Доступ к LS составляет 6 тактов (больше,</a:t>
            </a:r>
            <a:br>
              <a:rPr lang="ru-RU" dirty="0" smtClean="0"/>
            </a:br>
            <a:r>
              <a:rPr lang="ru-RU" dirty="0" smtClean="0"/>
              <a:t>чем время обращения к </a:t>
            </a:r>
            <a:r>
              <a:rPr lang="ru-RU" dirty="0" err="1" smtClean="0"/>
              <a:t>кэшу</a:t>
            </a:r>
            <a:r>
              <a:rPr lang="ru-RU" dirty="0" smtClean="0"/>
              <a:t> первого уровня, но меньше, чем к </a:t>
            </a:r>
            <a:r>
              <a:rPr lang="ru-RU" dirty="0" err="1" smtClean="0"/>
              <a:t>кэшу</a:t>
            </a:r>
            <a:r>
              <a:rPr lang="ru-RU" dirty="0" smtClean="0"/>
              <a:t> второго уровня для большинства современных процессоров</a:t>
            </a:r>
          </a:p>
          <a:p>
            <a:pPr marL="914400" lvl="2"/>
            <a:r>
              <a:rPr lang="en-US" dirty="0" smtClean="0"/>
              <a:t>SPE</a:t>
            </a:r>
            <a:r>
              <a:rPr lang="ru-RU" dirty="0" smtClean="0"/>
              <a:t>-ядра, также как и </a:t>
            </a:r>
            <a:r>
              <a:rPr lang="en-US" dirty="0" smtClean="0"/>
              <a:t>PPE</a:t>
            </a:r>
            <a:r>
              <a:rPr lang="ru-RU" dirty="0" smtClean="0"/>
              <a:t>, используют </a:t>
            </a:r>
            <a:r>
              <a:rPr lang="en-US" dirty="0" smtClean="0"/>
              <a:t>in</a:t>
            </a:r>
            <a:r>
              <a:rPr lang="ru-RU" dirty="0" smtClean="0"/>
              <a:t>-</a:t>
            </a:r>
            <a:r>
              <a:rPr lang="en-US" dirty="0" smtClean="0"/>
              <a:t>order </a:t>
            </a:r>
            <a:r>
              <a:rPr lang="ru-RU" dirty="0" smtClean="0"/>
              <a:t>исполнение инструкций</a:t>
            </a:r>
            <a:endParaRPr lang="en-US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(4)</a:t>
            </a:r>
            <a:endParaRPr lang="ru-RU" dirty="0" smtClean="0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981" y="1834381"/>
            <a:ext cx="335756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процессоров</a:t>
            </a:r>
            <a:r>
              <a:rPr lang="en-US" dirty="0" smtClean="0"/>
              <a:t> Cell:</a:t>
            </a:r>
          </a:p>
          <a:p>
            <a:pPr lvl="1"/>
            <a:r>
              <a:rPr lang="ru-RU" sz="2200" dirty="0" smtClean="0"/>
              <a:t>Частота всех ядер в процессоре </a:t>
            </a:r>
            <a:r>
              <a:rPr lang="en-US" sz="2200" dirty="0" smtClean="0"/>
              <a:t>Cell</a:t>
            </a:r>
            <a:r>
              <a:rPr lang="ru-RU" sz="2200" dirty="0" smtClean="0"/>
              <a:t> составляет 3,2 ГГц</a:t>
            </a:r>
          </a:p>
          <a:p>
            <a:pPr lvl="1"/>
            <a:r>
              <a:rPr lang="ru-RU" sz="2200" dirty="0" smtClean="0"/>
              <a:t>Производительность одного SPE – 3,2 </a:t>
            </a:r>
            <a:r>
              <a:rPr lang="ru-RU" sz="2200" dirty="0" smtClean="0">
                <a:sym typeface="Symbol" pitchFamily="18" charset="2"/>
              </a:rPr>
              <a:t></a:t>
            </a:r>
            <a:r>
              <a:rPr lang="ru-RU" sz="2200" dirty="0" smtClean="0"/>
              <a:t> 4 </a:t>
            </a:r>
            <a:r>
              <a:rPr lang="ru-RU" sz="2200" dirty="0" smtClean="0">
                <a:sym typeface="Symbol" pitchFamily="18" charset="2"/>
              </a:rPr>
              <a:t></a:t>
            </a:r>
            <a:r>
              <a:rPr lang="ru-RU" sz="2200" dirty="0" smtClean="0"/>
              <a:t> 2 = 25,6 </a:t>
            </a:r>
            <a:r>
              <a:rPr lang="ru-RU" sz="2200" dirty="0" err="1" smtClean="0"/>
              <a:t>гигафлопс</a:t>
            </a:r>
            <a:r>
              <a:rPr lang="ru-RU" sz="2200" dirty="0" smtClean="0"/>
              <a:t> (последняя двойка в произведении за счет двух конвейеров, позволяющих за один такт выполнять операции умножения и сложения над вещественными числами)</a:t>
            </a:r>
          </a:p>
          <a:p>
            <a:pPr lvl="1"/>
            <a:r>
              <a:rPr lang="ru-RU" sz="2200" dirty="0" smtClean="0"/>
              <a:t>Таким образом, пиковая производительность всего процессора </a:t>
            </a:r>
            <a:r>
              <a:rPr lang="en-US" sz="2200" dirty="0" smtClean="0"/>
              <a:t>Cell </a:t>
            </a:r>
            <a:r>
              <a:rPr lang="ru-RU" sz="2200" dirty="0" smtClean="0"/>
              <a:t>более 200 </a:t>
            </a:r>
            <a:r>
              <a:rPr lang="ru-RU" sz="2200" dirty="0" err="1" smtClean="0"/>
              <a:t>гигафлопс</a:t>
            </a:r>
            <a:endParaRPr lang="ru-RU" sz="2200" dirty="0" smtClean="0"/>
          </a:p>
          <a:p>
            <a:r>
              <a:rPr lang="ru-RU" dirty="0" smtClean="0"/>
              <a:t>Модель программирования под процессор </a:t>
            </a:r>
            <a:r>
              <a:rPr lang="en-US" dirty="0" smtClean="0"/>
              <a:t>Cell:</a:t>
            </a:r>
            <a:endParaRPr lang="ru-RU" dirty="0" smtClean="0"/>
          </a:p>
          <a:p>
            <a:pPr lvl="1"/>
            <a:r>
              <a:rPr lang="ru-RU" sz="2200" dirty="0" smtClean="0"/>
              <a:t>Многопоточная, поскольку на SPE могут выполняться только специализированные потоки</a:t>
            </a:r>
          </a:p>
          <a:p>
            <a:pPr lvl="1"/>
            <a:r>
              <a:rPr lang="ru-RU" sz="2200" dirty="0" smtClean="0"/>
              <a:t>Обрабатываемые данные должны располагаться в LS</a:t>
            </a:r>
          </a:p>
          <a:p>
            <a:pPr lvl="1"/>
            <a:r>
              <a:rPr lang="ru-RU" sz="2200" dirty="0" smtClean="0"/>
              <a:t>Типичным подходом является предвыборка</a:t>
            </a:r>
            <a:endParaRPr lang="en-US" sz="220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(5)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Отличия процессоров</a:t>
            </a:r>
            <a:r>
              <a:rPr lang="en-US" dirty="0" smtClean="0"/>
              <a:t> </a:t>
            </a:r>
            <a:r>
              <a:rPr lang="en-US" dirty="0" err="1" smtClean="0"/>
              <a:t>PowerXCell</a:t>
            </a:r>
            <a:r>
              <a:rPr lang="en-US" dirty="0" smtClean="0"/>
              <a:t>™ 8i:</a:t>
            </a:r>
          </a:p>
          <a:p>
            <a:pPr lvl="1"/>
            <a:r>
              <a:rPr lang="ru-RU" dirty="0" smtClean="0"/>
              <a:t>Значительно улучшена работа с вещественными числами двойной точности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 smtClean="0"/>
              <a:t>Пиковая производительность на вещественной арифметике двойное точности – 100 </a:t>
            </a:r>
            <a:r>
              <a:rPr lang="ru-RU" dirty="0" err="1" smtClean="0"/>
              <a:t>гигафлопс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 err="1" smtClean="0"/>
              <a:t>PowerXCell</a:t>
            </a:r>
            <a:r>
              <a:rPr lang="ru-RU" dirty="0" smtClean="0"/>
              <a:t>™ 8i производится по 65 нм технологическому процессу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ru-RU" dirty="0" smtClean="0"/>
              <a:t>Кардинально увеличен объем поддерживаемой памяти – до 32 Гб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(6)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Показатели систем в </a:t>
            </a:r>
            <a:r>
              <a:rPr lang="en-US" dirty="0" smtClean="0"/>
              <a:t>31</a:t>
            </a:r>
            <a:r>
              <a:rPr lang="ru-RU" dirty="0" smtClean="0"/>
              <a:t>-м списке </a:t>
            </a:r>
            <a:r>
              <a:rPr lang="en-US" dirty="0" smtClean="0"/>
              <a:t>Top500</a:t>
            </a:r>
            <a:r>
              <a:rPr lang="ru-RU" dirty="0" smtClean="0"/>
              <a:t>, построенных на процессорах </a:t>
            </a:r>
            <a:r>
              <a:rPr lang="en-US" dirty="0" err="1" smtClean="0"/>
              <a:t>PowerXCell</a:t>
            </a:r>
            <a:r>
              <a:rPr lang="ru-RU" dirty="0" smtClean="0"/>
              <a:t> 8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IBM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Отношение «показанная мощность/пиковая мощность» составляет </a:t>
            </a:r>
            <a:r>
              <a:rPr lang="en-US" dirty="0" smtClean="0"/>
              <a:t>76.9</a:t>
            </a:r>
            <a:r>
              <a:rPr lang="ru-RU" dirty="0" smtClean="0"/>
              <a:t>%.</a:t>
            </a:r>
          </a:p>
          <a:p>
            <a:pPr lvl="1"/>
            <a:r>
              <a:rPr lang="ru-RU" dirty="0" smtClean="0"/>
              <a:t>«Удельная мощность» в расчете на одно ядро равно 11,24 </a:t>
            </a:r>
            <a:r>
              <a:rPr lang="ru-RU" dirty="0" err="1" smtClean="0"/>
              <a:t>гигафлопс</a:t>
            </a:r>
            <a:r>
              <a:rPr lang="ru-RU" dirty="0" smtClean="0"/>
              <a:t> (порядка 110 </a:t>
            </a:r>
            <a:r>
              <a:rPr lang="ru-RU" dirty="0" err="1" smtClean="0"/>
              <a:t>гигафлопс</a:t>
            </a:r>
            <a:r>
              <a:rPr lang="ru-RU" dirty="0" smtClean="0"/>
              <a:t> на процессор).</a:t>
            </a:r>
          </a:p>
          <a:p>
            <a:pPr lvl="1"/>
            <a:r>
              <a:rPr lang="ru-RU" dirty="0" smtClean="0"/>
              <a:t>Значительная часть этих систем введена в строй уже несколько лет назад и построена не на новейших процессорах.</a:t>
            </a:r>
          </a:p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en-US" dirty="0" err="1" smtClean="0"/>
              <a:t>PowerXCell</a:t>
            </a:r>
            <a:r>
              <a:rPr lang="en-US" dirty="0" smtClean="0"/>
              <a:t>™ 8i (7)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Отличия </a:t>
            </a:r>
            <a:r>
              <a:rPr lang="ru-RU" dirty="0" err="1" smtClean="0"/>
              <a:t>микроархитектуры</a:t>
            </a:r>
            <a:r>
              <a:rPr lang="ru-RU" dirty="0" smtClean="0"/>
              <a:t> </a:t>
            </a:r>
            <a:r>
              <a:rPr lang="en-US" dirty="0" err="1" smtClean="0"/>
              <a:t>UltraSPARC</a:t>
            </a:r>
            <a:r>
              <a:rPr lang="en-US" dirty="0" smtClean="0"/>
              <a:t> Architecture</a:t>
            </a:r>
            <a:r>
              <a:rPr lang="ru-RU" dirty="0" smtClean="0"/>
              <a:t> компании </a:t>
            </a:r>
            <a:r>
              <a:rPr lang="en-US" dirty="0" smtClean="0"/>
              <a:t>Sun Microsystems</a:t>
            </a:r>
            <a:r>
              <a:rPr lang="ru-RU" dirty="0" smtClean="0"/>
              <a:t>:</a:t>
            </a:r>
          </a:p>
          <a:p>
            <a:pPr lvl="1" eaLnBrk="1" hangingPunct="1"/>
            <a:r>
              <a:rPr lang="ru-RU" sz="2000" dirty="0" smtClean="0"/>
              <a:t>В многоядерных процессорах </a:t>
            </a:r>
            <a:r>
              <a:rPr lang="ru-RU" sz="2000" dirty="0" err="1" smtClean="0"/>
              <a:t>Intel</a:t>
            </a:r>
            <a:r>
              <a:rPr lang="ru-RU" sz="2000" dirty="0" smtClean="0"/>
              <a:t>, AMD и IBM каждое ядро фактически является полноценным исполнительным устройством, ориентированным на выполнение кода общего назначения.</a:t>
            </a:r>
          </a:p>
          <a:p>
            <a:pPr lvl="1" eaLnBrk="1" hangingPunct="1"/>
            <a:r>
              <a:rPr lang="ru-RU" sz="2000" dirty="0" smtClean="0"/>
              <a:t>В процессорах семейства </a:t>
            </a:r>
            <a:r>
              <a:rPr lang="ru-RU" sz="2000" dirty="0" err="1" smtClean="0"/>
              <a:t>Cell</a:t>
            </a:r>
            <a:r>
              <a:rPr lang="ru-RU" sz="2000" dirty="0" smtClean="0"/>
              <a:t> SPE-ядра, напротив, в принципе не могут исполнять такой код и, по сути, являются сопроцессорами.</a:t>
            </a:r>
          </a:p>
          <a:p>
            <a:pPr lvl="1" eaLnBrk="1" hangingPunct="1"/>
            <a:r>
              <a:rPr lang="ru-RU" sz="2000" dirty="0" smtClean="0"/>
              <a:t>В основу процессоров </a:t>
            </a:r>
            <a:r>
              <a:rPr lang="en-US" sz="2000" dirty="0" err="1" smtClean="0"/>
              <a:t>UltraSPARC</a:t>
            </a:r>
            <a:r>
              <a:rPr lang="en-US" sz="2000" dirty="0" smtClean="0"/>
              <a:t> T</a:t>
            </a:r>
            <a:r>
              <a:rPr lang="ru-RU" sz="2000" dirty="0" smtClean="0"/>
              <a:t>1 (кодовое имя </a:t>
            </a:r>
            <a:r>
              <a:rPr lang="ru-RU" sz="2000" dirty="0" err="1" smtClean="0"/>
              <a:t>Niagara</a:t>
            </a:r>
            <a:r>
              <a:rPr lang="ru-RU" sz="2000" dirty="0" smtClean="0"/>
              <a:t>), выпущенных на рынок в 2005 году, </a:t>
            </a:r>
            <a:r>
              <a:rPr lang="en-US" sz="2000" dirty="0" err="1" smtClean="0"/>
              <a:t>UltraSPARC</a:t>
            </a:r>
            <a:r>
              <a:rPr lang="en-US" sz="2000" dirty="0" smtClean="0"/>
              <a:t> T</a:t>
            </a:r>
            <a:r>
              <a:rPr lang="ru-RU" sz="2000" dirty="0" smtClean="0"/>
              <a:t>2 (кодовое имя Niagara-2), выпущенных в 2007, </a:t>
            </a:r>
            <a:r>
              <a:rPr lang="en-US" sz="2000" dirty="0" smtClean="0"/>
              <a:t>SPARC T</a:t>
            </a:r>
            <a:r>
              <a:rPr lang="ru-RU" sz="2000" dirty="0" smtClean="0"/>
              <a:t>3, выпущенных в 2010 г., и </a:t>
            </a:r>
            <a:r>
              <a:rPr lang="en-US" sz="2000" dirty="0" smtClean="0"/>
              <a:t>SPARC T</a:t>
            </a:r>
            <a:r>
              <a:rPr lang="ru-RU" sz="2000" dirty="0" smtClean="0"/>
              <a:t>4, выпущенных в 2011 г., положена идея «</a:t>
            </a:r>
            <a:r>
              <a:rPr lang="ru-RU" sz="2000" dirty="0" err="1" smtClean="0"/>
              <a:t>многопоточности</a:t>
            </a:r>
            <a:r>
              <a:rPr lang="ru-RU" sz="2000" dirty="0" smtClean="0"/>
              <a:t>».</a:t>
            </a:r>
          </a:p>
          <a:p>
            <a:pPr lvl="1" eaLnBrk="1" hangingPunct="1"/>
            <a:r>
              <a:rPr lang="ru-RU" sz="2000" dirty="0" smtClean="0"/>
              <a:t>Высокая производительность достигается не путем ускорения выполнения одного потока команд, а за счет обработки большого числа потоков в единицу времени.</a:t>
            </a:r>
            <a:endParaRPr lang="en-US" sz="20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Отличия </a:t>
            </a:r>
            <a:r>
              <a:rPr lang="ru-RU" dirty="0" err="1" smtClean="0"/>
              <a:t>микроархитектуры</a:t>
            </a:r>
            <a:r>
              <a:rPr lang="ru-RU" dirty="0" smtClean="0"/>
              <a:t> </a:t>
            </a:r>
            <a:r>
              <a:rPr lang="en-US" dirty="0" err="1" smtClean="0"/>
              <a:t>UltraSPARC</a:t>
            </a:r>
            <a:r>
              <a:rPr lang="en-US" dirty="0" smtClean="0"/>
              <a:t> Architecture</a:t>
            </a:r>
            <a:r>
              <a:rPr lang="ru-RU" dirty="0" smtClean="0"/>
              <a:t> компании </a:t>
            </a:r>
            <a:r>
              <a:rPr lang="en-US" dirty="0" smtClean="0"/>
              <a:t>Sun Microsystems</a:t>
            </a:r>
            <a:r>
              <a:rPr lang="ru-RU" dirty="0" smtClean="0"/>
              <a:t>:</a:t>
            </a:r>
          </a:p>
          <a:p>
            <a:pPr lvl="1" eaLnBrk="1" hangingPunct="1"/>
            <a:r>
              <a:rPr lang="ru-RU" sz="1800" dirty="0" smtClean="0"/>
              <a:t>Процессоры </a:t>
            </a:r>
            <a:r>
              <a:rPr lang="en-US" sz="1800" dirty="0" err="1" smtClean="0"/>
              <a:t>UltraSPARC</a:t>
            </a:r>
            <a:r>
              <a:rPr lang="en-US" sz="1800" dirty="0" smtClean="0"/>
              <a:t> T</a:t>
            </a:r>
            <a:r>
              <a:rPr lang="ru-RU" sz="1800" dirty="0" smtClean="0"/>
              <a:t>1 способны выполнять 32 потока одновременно (на восьми «</a:t>
            </a:r>
            <a:r>
              <a:rPr lang="ru-RU" sz="1800" dirty="0" err="1" smtClean="0"/>
              <a:t>четырехпоточных</a:t>
            </a:r>
            <a:r>
              <a:rPr lang="ru-RU" sz="1800" dirty="0" smtClean="0"/>
              <a:t>» ядрах).</a:t>
            </a:r>
          </a:p>
          <a:p>
            <a:pPr lvl="1" eaLnBrk="1" hangingPunct="1"/>
            <a:r>
              <a:rPr lang="ru-RU" sz="1800" dirty="0" smtClean="0"/>
              <a:t>Процессоры </a:t>
            </a:r>
            <a:r>
              <a:rPr lang="en-US" sz="1800" dirty="0" err="1" smtClean="0"/>
              <a:t>UltraSPARC</a:t>
            </a:r>
            <a:r>
              <a:rPr lang="en-US" sz="1800" dirty="0" smtClean="0"/>
              <a:t> T</a:t>
            </a:r>
            <a:r>
              <a:rPr lang="ru-RU" sz="1800" dirty="0" smtClean="0"/>
              <a:t>2 – 64 потока (на восьми «</a:t>
            </a:r>
            <a:r>
              <a:rPr lang="ru-RU" sz="1800" dirty="0" err="1" smtClean="0"/>
              <a:t>восьмипоточных</a:t>
            </a:r>
            <a:r>
              <a:rPr lang="ru-RU" sz="1800" dirty="0" smtClean="0"/>
              <a:t>» ядрах).</a:t>
            </a:r>
          </a:p>
          <a:p>
            <a:pPr lvl="1" eaLnBrk="1" hangingPunct="1"/>
            <a:r>
              <a:rPr lang="ru-RU" sz="1800" dirty="0" smtClean="0"/>
              <a:t>Процессоры </a:t>
            </a:r>
            <a:r>
              <a:rPr lang="en-US" sz="1800" dirty="0" smtClean="0"/>
              <a:t>SPARC T</a:t>
            </a:r>
            <a:r>
              <a:rPr lang="ru-RU" sz="1800" dirty="0" smtClean="0"/>
              <a:t>3 – 128 потока (на шестнадцати «</a:t>
            </a:r>
            <a:r>
              <a:rPr lang="ru-RU" sz="1800" dirty="0" err="1" smtClean="0"/>
              <a:t>восьмипоточных</a:t>
            </a:r>
            <a:r>
              <a:rPr lang="ru-RU" sz="1800" dirty="0" smtClean="0"/>
              <a:t>» ядрах).</a:t>
            </a:r>
          </a:p>
          <a:p>
            <a:pPr lvl="1" eaLnBrk="1" hangingPunct="1"/>
            <a:r>
              <a:rPr lang="ru-RU" sz="1800" dirty="0" smtClean="0"/>
              <a:t>Процессоры </a:t>
            </a:r>
            <a:r>
              <a:rPr lang="en-US" sz="1800" dirty="0" smtClean="0"/>
              <a:t>SPARC T</a:t>
            </a:r>
            <a:r>
              <a:rPr lang="ru-RU" sz="1800" dirty="0" smtClean="0"/>
              <a:t>4 – 64 потока (на восьми «</a:t>
            </a:r>
            <a:r>
              <a:rPr lang="ru-RU" sz="1800" dirty="0" err="1" smtClean="0"/>
              <a:t>восьмипоточных</a:t>
            </a:r>
            <a:r>
              <a:rPr lang="ru-RU" sz="1800" dirty="0" smtClean="0"/>
              <a:t>» ядрах).</a:t>
            </a:r>
          </a:p>
          <a:p>
            <a:pPr lvl="1" eaLnBrk="1" hangingPunct="1"/>
            <a:r>
              <a:rPr lang="ru-RU" sz="1800" dirty="0" err="1" smtClean="0"/>
              <a:t>Многопоточность</a:t>
            </a:r>
            <a:r>
              <a:rPr lang="ru-RU" sz="1800" dirty="0" smtClean="0"/>
              <a:t> аппаратная (как, например, </a:t>
            </a:r>
            <a:r>
              <a:rPr lang="ru-RU" sz="1800" dirty="0" err="1" smtClean="0"/>
              <a:t>HyperThreading</a:t>
            </a:r>
            <a:r>
              <a:rPr lang="ru-RU" sz="1800" dirty="0" smtClean="0"/>
              <a:t> у компании </a:t>
            </a:r>
            <a:r>
              <a:rPr lang="ru-RU" sz="1800" dirty="0" err="1" smtClean="0"/>
              <a:t>Intel</a:t>
            </a:r>
            <a:r>
              <a:rPr lang="ru-RU" sz="1800" dirty="0" smtClean="0"/>
              <a:t>), то есть операционная система воспринимает </a:t>
            </a:r>
            <a:r>
              <a:rPr lang="en-US" sz="1800" dirty="0" err="1" smtClean="0"/>
              <a:t>UltraSPARC</a:t>
            </a:r>
            <a:r>
              <a:rPr lang="en-US" sz="1800" dirty="0" smtClean="0"/>
              <a:t> T</a:t>
            </a:r>
            <a:r>
              <a:rPr lang="ru-RU" sz="1800" dirty="0" smtClean="0"/>
              <a:t>1 и </a:t>
            </a:r>
            <a:r>
              <a:rPr lang="en-US" sz="1800" dirty="0" err="1" smtClean="0"/>
              <a:t>UltraSPARC</a:t>
            </a:r>
            <a:r>
              <a:rPr lang="en-US" sz="1800" dirty="0" smtClean="0"/>
              <a:t> T</a:t>
            </a:r>
            <a:r>
              <a:rPr lang="ru-RU" sz="1800" dirty="0" smtClean="0"/>
              <a:t>2 как 32 и 64 процессора соответственно.</a:t>
            </a:r>
          </a:p>
          <a:p>
            <a:pPr lvl="1" eaLnBrk="1" hangingPunct="1"/>
            <a:r>
              <a:rPr lang="ru-RU" sz="1800" dirty="0" smtClean="0"/>
              <a:t>Технология </a:t>
            </a:r>
            <a:r>
              <a:rPr lang="ru-RU" sz="1800" dirty="0" err="1" smtClean="0"/>
              <a:t>CoolThreads</a:t>
            </a:r>
            <a:r>
              <a:rPr lang="ru-RU" sz="1800" dirty="0" smtClean="0"/>
              <a:t> позволяет значительно снизить энергопотребление – TDP процессоров </a:t>
            </a:r>
            <a:r>
              <a:rPr lang="ru-RU" sz="1800" dirty="0" err="1" smtClean="0"/>
              <a:t>UltraSPARC</a:t>
            </a:r>
            <a:r>
              <a:rPr lang="ru-RU" sz="1800" dirty="0" smtClean="0"/>
              <a:t> T1 не превышает 79 Вт (по 2,5 ватта на поток), процессоров </a:t>
            </a:r>
            <a:r>
              <a:rPr lang="ru-RU" sz="1800" dirty="0" err="1" smtClean="0"/>
              <a:t>UltraSPARC</a:t>
            </a:r>
            <a:r>
              <a:rPr lang="ru-RU" sz="1800" dirty="0" smtClean="0"/>
              <a:t> T2 – 123 Вт (всего 2 ватта на поток).</a:t>
            </a:r>
            <a:endParaRPr lang="en-US" sz="18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Технические характеристики </a:t>
            </a:r>
            <a:r>
              <a:rPr lang="en-US" dirty="0" smtClean="0"/>
              <a:t>Sun </a:t>
            </a:r>
            <a:r>
              <a:rPr lang="en-US" dirty="0" err="1" smtClean="0"/>
              <a:t>UltraSPARC</a:t>
            </a:r>
            <a:r>
              <a:rPr lang="en-US" dirty="0" smtClean="0"/>
              <a:t> T</a:t>
            </a:r>
            <a:r>
              <a:rPr lang="ru-RU" dirty="0" smtClean="0"/>
              <a:t>1:</a:t>
            </a:r>
          </a:p>
          <a:p>
            <a:pPr lvl="1" eaLnBrk="1" hangingPunct="1"/>
            <a:r>
              <a:rPr lang="ru-RU" sz="2000" dirty="0" smtClean="0"/>
              <a:t>Тактовая частота: 1,0 или 1,2 ГГц.</a:t>
            </a:r>
          </a:p>
          <a:p>
            <a:pPr lvl="1" eaLnBrk="1" hangingPunct="1"/>
            <a:r>
              <a:rPr lang="ru-RU" sz="2000" dirty="0" smtClean="0"/>
              <a:t>Число ядер: 8 (по 4 потока на каждое).</a:t>
            </a:r>
          </a:p>
          <a:p>
            <a:pPr lvl="1" eaLnBrk="1" hangingPunct="1"/>
            <a:r>
              <a:rPr lang="ru-RU" sz="2000" dirty="0" smtClean="0"/>
              <a:t>Кэш инструкций первого уровня:</a:t>
            </a:r>
            <a:br>
              <a:rPr lang="ru-RU" sz="2000" dirty="0" smtClean="0"/>
            </a:br>
            <a:r>
              <a:rPr lang="ru-RU" sz="2000" dirty="0" smtClean="0"/>
              <a:t>16 Кб на каждое ядро.</a:t>
            </a:r>
          </a:p>
          <a:p>
            <a:pPr lvl="1" eaLnBrk="1" hangingPunct="1"/>
            <a:r>
              <a:rPr lang="ru-RU" sz="2000" dirty="0" smtClean="0"/>
              <a:t>Кэш данных первого уровня:</a:t>
            </a:r>
            <a:br>
              <a:rPr lang="ru-RU" sz="2000" dirty="0" smtClean="0"/>
            </a:br>
            <a:r>
              <a:rPr lang="ru-RU" sz="2000" dirty="0" smtClean="0"/>
              <a:t>8 Кб на каждое ядро.</a:t>
            </a:r>
          </a:p>
          <a:p>
            <a:pPr lvl="1" eaLnBrk="1" hangingPunct="1"/>
            <a:r>
              <a:rPr lang="ru-RU" sz="2000" dirty="0" smtClean="0"/>
              <a:t>Кэш второго уровня: 3 Мб</a:t>
            </a:r>
            <a:br>
              <a:rPr lang="ru-RU" sz="2000" dirty="0" smtClean="0"/>
            </a:br>
            <a:r>
              <a:rPr lang="ru-RU" sz="2000" dirty="0" smtClean="0"/>
              <a:t>(общий на все ядра).</a:t>
            </a:r>
          </a:p>
          <a:p>
            <a:pPr lvl="1" eaLnBrk="1" hangingPunct="1"/>
            <a:r>
              <a:rPr lang="ru-RU" sz="2000" dirty="0" smtClean="0"/>
              <a:t>Интерфейс JBUS с пиковой пропускной способностью 3,1 Гб/с, 128-битной шиной частотой от 150 до 200 МГц.</a:t>
            </a:r>
          </a:p>
          <a:p>
            <a:pPr lvl="1" eaLnBrk="1" hangingPunct="1"/>
            <a:r>
              <a:rPr lang="ru-RU" sz="2000" dirty="0" smtClean="0"/>
              <a:t>90 нм технологический процесс.</a:t>
            </a:r>
          </a:p>
          <a:p>
            <a:pPr lvl="1" eaLnBrk="1" hangingPunct="1"/>
            <a:r>
              <a:rPr lang="ru-RU" sz="2000" dirty="0" smtClean="0"/>
              <a:t>Энергопотребление: 72 Вт, пиковое – 79 Вт.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(3)</a:t>
            </a:r>
          </a:p>
        </p:txBody>
      </p:sp>
      <p:pic>
        <p:nvPicPr>
          <p:cNvPr id="4" name="Рисунок 6" descr="Niagarа 800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73831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процессора </a:t>
            </a:r>
            <a:r>
              <a:rPr lang="en-US" dirty="0" smtClean="0"/>
              <a:t>Sun </a:t>
            </a:r>
            <a:r>
              <a:rPr lang="en-US" dirty="0" err="1" smtClean="0"/>
              <a:t>UltraSPARC</a:t>
            </a:r>
            <a:r>
              <a:rPr lang="en-US" dirty="0" smtClean="0"/>
              <a:t> T</a:t>
            </a:r>
            <a:r>
              <a:rPr lang="ru-RU" dirty="0" smtClean="0"/>
              <a:t>1:</a:t>
            </a:r>
          </a:p>
          <a:p>
            <a:pPr lvl="1"/>
            <a:r>
              <a:rPr lang="ru-RU" sz="2200" dirty="0" smtClean="0"/>
              <a:t>Переключение между потоками осуществляется по циклической схеме на каждом такте, т.е. в каждый конкретный момент времени активен только один из четырех потоков ядра.</a:t>
            </a:r>
          </a:p>
          <a:p>
            <a:pPr lvl="1"/>
            <a:r>
              <a:rPr lang="ru-RU" sz="2200" dirty="0" smtClean="0"/>
              <a:t>В случае, если в потоке возникает простой (например, при кэш-промахе), ядро переключается на работу с другим потоком.</a:t>
            </a:r>
          </a:p>
          <a:p>
            <a:pPr lvl="1"/>
            <a:r>
              <a:rPr lang="ru-RU" sz="2200" dirty="0" smtClean="0"/>
              <a:t>Ядра </a:t>
            </a:r>
            <a:r>
              <a:rPr lang="en-US" sz="2200" dirty="0" err="1" smtClean="0"/>
              <a:t>UltraSPARC</a:t>
            </a:r>
            <a:r>
              <a:rPr lang="en-US" sz="2200" dirty="0" smtClean="0"/>
              <a:t> T</a:t>
            </a:r>
            <a:r>
              <a:rPr lang="ru-RU" sz="2200" dirty="0" smtClean="0"/>
              <a:t>1 по функциональности аналогичны процессорам предыдущего поколения </a:t>
            </a:r>
            <a:r>
              <a:rPr lang="ru-RU" sz="2200" dirty="0" err="1" smtClean="0"/>
              <a:t>UltraSPARC</a:t>
            </a:r>
            <a:r>
              <a:rPr lang="ru-RU" sz="2200" dirty="0" smtClean="0"/>
              <a:t> III, но существенно упрощены архитектурно, например, сокращены возможности прогноза ветвлений и спекулятивного выполнения команд, а число стадий конвейера уменьшено до шести (14 в </a:t>
            </a:r>
            <a:r>
              <a:rPr lang="ru-RU" sz="2200" dirty="0" err="1" smtClean="0"/>
              <a:t>UltraSPARC</a:t>
            </a:r>
            <a:r>
              <a:rPr lang="ru-RU" sz="2200" dirty="0" smtClean="0"/>
              <a:t> III).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процессора </a:t>
            </a:r>
            <a:r>
              <a:rPr lang="en-US" dirty="0" smtClean="0"/>
              <a:t>Sun </a:t>
            </a:r>
            <a:r>
              <a:rPr lang="en-US" dirty="0" err="1" smtClean="0"/>
              <a:t>UltraSPARC</a:t>
            </a:r>
            <a:r>
              <a:rPr lang="en-US" dirty="0" smtClean="0"/>
              <a:t> T</a:t>
            </a:r>
            <a:r>
              <a:rPr lang="ru-RU" dirty="0" smtClean="0"/>
              <a:t>1:</a:t>
            </a:r>
          </a:p>
          <a:p>
            <a:pPr lvl="1"/>
            <a:r>
              <a:rPr lang="ru-RU" dirty="0" smtClean="0"/>
              <a:t>Интересная особенность процессоров </a:t>
            </a:r>
            <a:r>
              <a:rPr lang="ru-RU" dirty="0" err="1" smtClean="0"/>
              <a:t>UltraSPARC</a:t>
            </a:r>
            <a:r>
              <a:rPr lang="ru-RU" dirty="0" smtClean="0"/>
              <a:t> T1 и T2 – наличие встроенного в ядро криптографического модуля (сопроцессора), реализующего на аппаратном уровне алгоритм RSA с 2048-разрядными ключами.</a:t>
            </a:r>
          </a:p>
          <a:p>
            <a:pPr lvl="1"/>
            <a:r>
              <a:rPr lang="ru-RU" dirty="0" smtClean="0"/>
              <a:t>Основной недостаток процессора </a:t>
            </a:r>
            <a:r>
              <a:rPr lang="ru-RU" dirty="0" err="1" smtClean="0"/>
              <a:t>UltraSPARC</a:t>
            </a:r>
            <a:r>
              <a:rPr lang="ru-RU" dirty="0" smtClean="0"/>
              <a:t> T1 – наличие в процессоре только одного блока вычислений с плавающей точкой, доступного для всех потоков всех ядер.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5184353"/>
          </a:xfrm>
        </p:spPr>
        <p:txBody>
          <a:bodyPr/>
          <a:lstStyle/>
          <a:p>
            <a:pPr eaLnBrk="1" hangingPunct="1"/>
            <a:r>
              <a:rPr lang="ru-RU" dirty="0" smtClean="0"/>
              <a:t>Ключевые особенности процессора </a:t>
            </a:r>
            <a:r>
              <a:rPr lang="en-US" dirty="0" smtClean="0"/>
              <a:t>Sun </a:t>
            </a:r>
            <a:r>
              <a:rPr lang="en-US" dirty="0" err="1" smtClean="0"/>
              <a:t>UltraSPARC</a:t>
            </a:r>
            <a:r>
              <a:rPr lang="en-US" dirty="0" smtClean="0"/>
              <a:t> T</a:t>
            </a:r>
            <a:r>
              <a:rPr lang="ru-RU" dirty="0" smtClean="0"/>
              <a:t>2:</a:t>
            </a:r>
          </a:p>
          <a:p>
            <a:pPr lvl="1"/>
            <a:r>
              <a:rPr lang="ru-RU" dirty="0" smtClean="0"/>
              <a:t>Сопроцессор ядер в </a:t>
            </a:r>
            <a:r>
              <a:rPr lang="ru-RU" dirty="0" err="1" smtClean="0"/>
              <a:t>UltraSPARC</a:t>
            </a:r>
            <a:r>
              <a:rPr lang="ru-RU" dirty="0" smtClean="0"/>
              <a:t> T2 дополнительно поддерживает алгоритмы шифрования DES, 3DES, RC4, AES, SHA, MD5, CRC, а также алгоритм генерации случайных чисел.</a:t>
            </a:r>
          </a:p>
          <a:p>
            <a:pPr lvl="1"/>
            <a:r>
              <a:rPr lang="ru-RU" dirty="0" smtClean="0"/>
              <a:t>У каждого ядра есть собственный модуль для выполнения вещественных операций.</a:t>
            </a:r>
          </a:p>
          <a:p>
            <a:pPr lvl="1"/>
            <a:r>
              <a:rPr lang="ru-RU" dirty="0" smtClean="0"/>
              <a:t>Поднята максимальная тактовая частота – до 1,4 ГГц.</a:t>
            </a:r>
          </a:p>
          <a:p>
            <a:pPr lvl="1"/>
            <a:r>
              <a:rPr lang="ru-RU" dirty="0" smtClean="0"/>
              <a:t>Увеличен объем </a:t>
            </a:r>
            <a:r>
              <a:rPr lang="ru-RU" dirty="0" err="1" smtClean="0"/>
              <a:t>кэша</a:t>
            </a:r>
            <a:r>
              <a:rPr lang="ru-RU" dirty="0" smtClean="0"/>
              <a:t> второго уровня – до 4 Мб, однако в отличие от </a:t>
            </a:r>
            <a:r>
              <a:rPr lang="ru-RU" dirty="0" err="1" smtClean="0"/>
              <a:t>UltraSPARC</a:t>
            </a:r>
            <a:r>
              <a:rPr lang="ru-RU" dirty="0" smtClean="0"/>
              <a:t> T1 кэш не общий, а раздельный – по 512 Кб на каждое ядро.</a:t>
            </a:r>
          </a:p>
          <a:p>
            <a:pPr lvl="1"/>
            <a:r>
              <a:rPr lang="ru-RU" dirty="0" smtClean="0"/>
              <a:t>Интегрированы два 10-Gbit контроллера </a:t>
            </a:r>
            <a:r>
              <a:rPr lang="en-US" dirty="0" smtClean="0"/>
              <a:t>Ethernet</a:t>
            </a:r>
            <a:r>
              <a:rPr lang="ru-RU" dirty="0" smtClean="0"/>
              <a:t> и контроллер шины PCI </a:t>
            </a:r>
            <a:r>
              <a:rPr lang="en-US" dirty="0" smtClean="0"/>
              <a:t>Express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6473923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Июнь 2005 г. (</a:t>
            </a:r>
            <a:r>
              <a:rPr lang="en-US" dirty="0" smtClean="0"/>
              <a:t>25</a:t>
            </a:r>
            <a:r>
              <a:rPr lang="ru-RU" dirty="0" smtClean="0"/>
              <a:t>-</a:t>
            </a:r>
            <a:r>
              <a:rPr lang="ru-RU" dirty="0" err="1" smtClean="0"/>
              <a:t>ый</a:t>
            </a:r>
            <a:r>
              <a:rPr lang="ru-RU" dirty="0" smtClean="0"/>
              <a:t> список Top500) - одна вычислительная система с производительностью больше 100 </a:t>
            </a:r>
            <a:r>
              <a:rPr lang="ru-RU" dirty="0" err="1" smtClean="0"/>
              <a:t>терафлопс</a:t>
            </a:r>
            <a:r>
              <a:rPr lang="ru-RU" dirty="0" smtClean="0"/>
              <a:t> (IBM </a:t>
            </a:r>
            <a:r>
              <a:rPr lang="ru-RU" dirty="0" err="1" smtClean="0"/>
              <a:t>BlueGene</a:t>
            </a:r>
            <a:r>
              <a:rPr lang="ru-RU" dirty="0" smtClean="0"/>
              <a:t>/L).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Июнь 2008 г. (31-ый список Top500) - одна вычислительная система с производительностью больше 1 </a:t>
            </a:r>
            <a:r>
              <a:rPr lang="ru-RU" dirty="0" err="1" smtClean="0"/>
              <a:t>петафлопс</a:t>
            </a:r>
            <a:r>
              <a:rPr lang="ru-RU" dirty="0" smtClean="0"/>
              <a:t> (</a:t>
            </a:r>
            <a:r>
              <a:rPr lang="ru-RU" dirty="0" err="1" smtClean="0"/>
              <a:t>Roadrunner</a:t>
            </a:r>
            <a:r>
              <a:rPr lang="ru-RU" dirty="0" smtClean="0"/>
              <a:t> производства </a:t>
            </a:r>
            <a:r>
              <a:rPr lang="en-US" dirty="0" smtClean="0"/>
              <a:t>IBM</a:t>
            </a:r>
            <a:r>
              <a:rPr lang="ru-RU" dirty="0" smtClean="0"/>
              <a:t>).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Top 500 (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ru-RU" dirty="0" smtClean="0"/>
          </a:p>
        </p:txBody>
      </p:sp>
      <p:pic>
        <p:nvPicPr>
          <p:cNvPr id="395266" name="Picture 2" descr="https://www.llnl.gov/news/newsreleases/2005/images/bluegene-hi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3160" y="1196752"/>
            <a:ext cx="3375711" cy="2243307"/>
          </a:xfrm>
          <a:prstGeom prst="rect">
            <a:avLst/>
          </a:prstGeom>
          <a:noFill/>
        </p:spPr>
      </p:pic>
      <p:pic>
        <p:nvPicPr>
          <p:cNvPr id="395268" name="Picture 4" descr="File:Roadrunner supercomputer 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3936587"/>
            <a:ext cx="3345165" cy="2228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В процессоре </a:t>
            </a:r>
            <a:r>
              <a:rPr lang="en-US" dirty="0" smtClean="0"/>
              <a:t>SPARC T</a:t>
            </a:r>
            <a:r>
              <a:rPr lang="ru-RU" dirty="0" smtClean="0"/>
              <a:t>3 по сравнению с </a:t>
            </a:r>
            <a:r>
              <a:rPr lang="ru-RU" dirty="0" err="1" smtClean="0"/>
              <a:t>UltraSPARC</a:t>
            </a:r>
            <a:r>
              <a:rPr lang="ru-RU" dirty="0" smtClean="0"/>
              <a:t> T2:</a:t>
            </a:r>
          </a:p>
          <a:p>
            <a:pPr lvl="1"/>
            <a:r>
              <a:rPr lang="ru-RU" dirty="0" smtClean="0"/>
              <a:t>увеличен кэш второго уровня  до 6 МБ, </a:t>
            </a:r>
          </a:p>
          <a:p>
            <a:pPr lvl="1"/>
            <a:r>
              <a:rPr lang="ru-RU" dirty="0" smtClean="0"/>
              <a:t>увеличена пропускная способность внешних интерфейсов, </a:t>
            </a:r>
          </a:p>
          <a:p>
            <a:pPr lvl="1"/>
            <a:r>
              <a:rPr lang="ru-RU" dirty="0" smtClean="0"/>
              <a:t>увеличено количество аппаратно поддерживаемых алгоритмов шифрования, </a:t>
            </a:r>
          </a:p>
          <a:p>
            <a:pPr lvl="1"/>
            <a:r>
              <a:rPr lang="ru-RU" dirty="0" smtClean="0"/>
              <a:t>увеличена максимальная тактовая частота до 1,67 ГГц. </a:t>
            </a:r>
          </a:p>
          <a:p>
            <a:pPr lvl="1"/>
            <a:r>
              <a:rPr lang="ru-RU" dirty="0" smtClean="0"/>
              <a:t>В одной системе может быть установлено до четырёх процессоров </a:t>
            </a:r>
            <a:r>
              <a:rPr lang="en-US" dirty="0" smtClean="0"/>
              <a:t>SPARC T</a:t>
            </a:r>
            <a:r>
              <a:rPr lang="ru-RU" dirty="0" smtClean="0"/>
              <a:t>3.</a:t>
            </a:r>
          </a:p>
          <a:p>
            <a:r>
              <a:rPr lang="ru-RU" dirty="0" smtClean="0"/>
              <a:t>В процессоре </a:t>
            </a:r>
            <a:r>
              <a:rPr lang="en-US" dirty="0" smtClean="0"/>
              <a:t>SPARC T</a:t>
            </a:r>
            <a:r>
              <a:rPr lang="ru-RU" dirty="0" smtClean="0"/>
              <a:t>4 реализовано внеочередное выполнение целочисленных команд, максимальная частота достигает 3 ГГц, а кэш 3-го уровня, размером 4 МБ, является общим для всех ядер.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Процессоры </a:t>
            </a:r>
            <a:r>
              <a:rPr lang="it-IT" dirty="0" smtClean="0"/>
              <a:t>Sun UltraSPARC</a:t>
            </a:r>
            <a:r>
              <a:rPr lang="ru-RU" dirty="0" smtClean="0"/>
              <a:t> и </a:t>
            </a:r>
            <a:r>
              <a:rPr lang="it-IT" dirty="0" smtClean="0"/>
              <a:t>SPARC </a:t>
            </a:r>
            <a:r>
              <a:rPr lang="ru-RU" dirty="0" smtClean="0"/>
              <a:t>(7)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82638" y="2643188"/>
            <a:ext cx="8420100" cy="1362075"/>
          </a:xfrm>
        </p:spPr>
        <p:txBody>
          <a:bodyPr/>
          <a:lstStyle/>
          <a:p>
            <a:r>
              <a:rPr lang="ru-RU" dirty="0" smtClean="0"/>
              <a:t>Ускорители вычислений</a:t>
            </a:r>
          </a:p>
        </p:txBody>
      </p:sp>
      <p:sp>
        <p:nvSpPr>
          <p:cNvPr id="106499" name="Текст 6"/>
          <p:cNvSpPr>
            <a:spLocks noGrp="1"/>
          </p:cNvSpPr>
          <p:nvPr>
            <p:ph type="body" idx="1"/>
          </p:nvPr>
        </p:nvSpPr>
        <p:spPr>
          <a:xfrm>
            <a:off x="782638" y="4000500"/>
            <a:ext cx="8420100" cy="1500188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Компании NVI</a:t>
            </a:r>
            <a:r>
              <a:rPr lang="en-US" sz="2000" dirty="0" smtClean="0"/>
              <a:t>DIA</a:t>
            </a:r>
            <a:r>
              <a:rPr lang="ru-RU" sz="2000" dirty="0" smtClean="0"/>
              <a:t> и </a:t>
            </a:r>
            <a:r>
              <a:rPr lang="en-US" sz="2000" dirty="0" smtClean="0"/>
              <a:t>AMD</a:t>
            </a:r>
            <a:r>
              <a:rPr lang="ru-RU" sz="2000" dirty="0" smtClean="0"/>
              <a:t> вышли на рынок высокопроизводительных решений с продуктами семейств </a:t>
            </a:r>
            <a:r>
              <a:rPr lang="en-US" sz="2000" dirty="0" smtClean="0"/>
              <a:t>NVIDIA</a:t>
            </a:r>
            <a:r>
              <a:rPr lang="ru-RU" sz="2000" dirty="0" smtClean="0"/>
              <a:t>® </a:t>
            </a:r>
            <a:r>
              <a:rPr lang="en-US" sz="2000" dirty="0" smtClean="0"/>
              <a:t>Tesla</a:t>
            </a:r>
            <a:r>
              <a:rPr lang="ru-RU" sz="2000" dirty="0" smtClean="0"/>
              <a:t>™ и </a:t>
            </a:r>
            <a:r>
              <a:rPr lang="en-US" sz="2000" dirty="0" smtClean="0"/>
              <a:t>ATI </a:t>
            </a:r>
            <a:r>
              <a:rPr lang="en-US" sz="2000" dirty="0" err="1" smtClean="0"/>
              <a:t>FireStream</a:t>
            </a:r>
            <a:r>
              <a:rPr lang="ru-RU" sz="2000" dirty="0" smtClean="0"/>
              <a:t>™.</a:t>
            </a:r>
          </a:p>
          <a:p>
            <a:pPr eaLnBrk="1" hangingPunct="1"/>
            <a:r>
              <a:rPr lang="ru-RU" sz="2000" dirty="0" smtClean="0"/>
              <a:t>Компания </a:t>
            </a:r>
            <a:r>
              <a:rPr lang="ru-RU" sz="2000" dirty="0" err="1" smtClean="0"/>
              <a:t>Intel</a:t>
            </a:r>
            <a:r>
              <a:rPr lang="ru-RU" sz="2000" dirty="0" smtClean="0"/>
              <a:t> разработала сопроцессор  </a:t>
            </a:r>
            <a:r>
              <a:rPr lang="en-US" sz="2000" dirty="0" smtClean="0"/>
              <a:t>Intel</a:t>
            </a:r>
            <a:r>
              <a:rPr lang="ru-RU" sz="2000" dirty="0" smtClean="0"/>
              <a:t>® </a:t>
            </a:r>
            <a:r>
              <a:rPr lang="en-US" sz="2000" dirty="0" smtClean="0"/>
              <a:t>Xeon Phi</a:t>
            </a:r>
            <a:r>
              <a:rPr lang="ru-RU" sz="2000" dirty="0" smtClean="0"/>
              <a:t>™.</a:t>
            </a:r>
          </a:p>
          <a:p>
            <a:pPr eaLnBrk="1" hangingPunct="1"/>
            <a:r>
              <a:rPr lang="ru-RU" sz="2000" dirty="0" smtClean="0"/>
              <a:t>Компания IBM в составе альянса STI создала процессор </a:t>
            </a:r>
            <a:r>
              <a:rPr lang="en-US" sz="2000" dirty="0" smtClean="0"/>
              <a:t>Cell</a:t>
            </a:r>
            <a:r>
              <a:rPr lang="ru-RU" sz="2000" dirty="0" smtClean="0"/>
              <a:t>, ориентированный на быструю обработку мультимедиа информации.</a:t>
            </a:r>
          </a:p>
          <a:p>
            <a:pPr eaLnBrk="1" hangingPunct="1"/>
            <a:r>
              <a:rPr lang="ru-RU" sz="2000" dirty="0" smtClean="0"/>
              <a:t>На направлении разработки типичных ускорителей вычислений, работает, например, компания </a:t>
            </a:r>
            <a:r>
              <a:rPr lang="ru-RU" sz="2000" dirty="0" err="1" smtClean="0"/>
              <a:t>ClearSpeed</a:t>
            </a:r>
            <a:r>
              <a:rPr lang="ru-RU" sz="2000" dirty="0" smtClean="0"/>
              <a:t> </a:t>
            </a:r>
            <a:r>
              <a:rPr lang="en-US" sz="2000" dirty="0" smtClean="0"/>
              <a:t>Technology</a:t>
            </a:r>
            <a:r>
              <a:rPr lang="ru-RU" sz="2000" dirty="0" smtClean="0"/>
              <a:t>.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Ускорители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 – это ускоритель операций над данными с плавающей запятой, представленных в формате с одинарной и двойной точностью.</a:t>
            </a:r>
          </a:p>
          <a:p>
            <a:r>
              <a:rPr lang="ru-RU" dirty="0" smtClean="0"/>
              <a:t>Ускоритель является сопроцессором, разработанным специально для серверов и рабочих станций, которые основаны на 32-х или 64-х битной х86 архитектуре.</a:t>
            </a:r>
          </a:p>
          <a:p>
            <a:r>
              <a:rPr lang="ru-RU" dirty="0" smtClean="0"/>
              <a:t>Построен на базе </a:t>
            </a:r>
            <a:r>
              <a:rPr lang="ru-RU" dirty="0" err="1" smtClean="0"/>
              <a:t>двухядерного</a:t>
            </a:r>
            <a:r>
              <a:rPr lang="ru-RU" dirty="0" smtClean="0"/>
              <a:t> процессора CSX700 содержащего по 96 обрабатывающих элемента на каждом ядре.</a:t>
            </a:r>
          </a:p>
          <a:p>
            <a:r>
              <a:rPr lang="ru-RU" dirty="0" smtClean="0"/>
              <a:t>Подключается к PCI-</a:t>
            </a:r>
            <a:r>
              <a:rPr lang="en-US" dirty="0" smtClean="0"/>
              <a:t>Express</a:t>
            </a:r>
            <a:r>
              <a:rPr lang="ru-RU" dirty="0" smtClean="0"/>
              <a:t> на материнской плате.</a:t>
            </a:r>
          </a:p>
          <a:p>
            <a:r>
              <a:rPr lang="ru-RU" dirty="0" smtClean="0"/>
              <a:t>Среда разработки под </a:t>
            </a:r>
            <a:r>
              <a:rPr lang="en-US" dirty="0" smtClean="0"/>
              <a:t>e7</a:t>
            </a:r>
            <a:r>
              <a:rPr lang="ru-RU" dirty="0" smtClean="0"/>
              <a:t>10 основана на языке C и включает SDK, а также набор инструментов для написания и отладки программ.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Ускоритель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pPr>
              <a:defRPr/>
            </a:pPr>
            <a:r>
              <a:rPr lang="ru-RU" spc="-50" dirty="0" smtClean="0"/>
              <a:t>Технические характеристики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10:</a:t>
            </a:r>
            <a:endParaRPr lang="ru-RU" spc="-50" dirty="0" smtClean="0"/>
          </a:p>
          <a:p>
            <a:pPr lvl="1"/>
            <a:r>
              <a:rPr lang="ru-RU" sz="2200" dirty="0" smtClean="0"/>
              <a:t>1 процессор CSX700, работающий на частоте 250 МГц.</a:t>
            </a:r>
          </a:p>
          <a:p>
            <a:pPr lvl="1"/>
            <a:r>
              <a:rPr lang="ru-RU" sz="2200" dirty="0" smtClean="0"/>
              <a:t>Каждый CSX700 содержит 192 обрабатывающих элемента (по 96 на каждое ядро).</a:t>
            </a:r>
          </a:p>
          <a:p>
            <a:pPr lvl="1"/>
            <a:r>
              <a:rPr lang="ru-RU" sz="2200" dirty="0" smtClean="0"/>
              <a:t>Пиковая производительность </a:t>
            </a:r>
            <a:r>
              <a:rPr lang="en-US" sz="2200" dirty="0" smtClean="0"/>
              <a:t>e71</a:t>
            </a:r>
            <a:r>
              <a:rPr lang="ru-RU" sz="2200" dirty="0" smtClean="0"/>
              <a:t>0 </a:t>
            </a:r>
            <a:r>
              <a:rPr lang="en-US" sz="2200" dirty="0" smtClean="0"/>
              <a:t>– 150 </a:t>
            </a:r>
            <a:r>
              <a:rPr lang="ru-RU" sz="2200" dirty="0" err="1" smtClean="0"/>
              <a:t>гигафлопс</a:t>
            </a:r>
            <a:r>
              <a:rPr lang="ru-RU" sz="2200" dirty="0" smtClean="0"/>
              <a:t>.</a:t>
            </a:r>
          </a:p>
          <a:p>
            <a:pPr lvl="1"/>
            <a:r>
              <a:rPr lang="ru-RU" sz="2200" dirty="0" smtClean="0"/>
              <a:t>Память 2 ГБ DDR2-533 SDRAM.</a:t>
            </a:r>
          </a:p>
          <a:p>
            <a:pPr lvl="1"/>
            <a:r>
              <a:rPr lang="ru-RU" sz="2200" dirty="0" smtClean="0"/>
              <a:t>Пиковая пропускная способность внутренней памяти 192 ГБ/с.</a:t>
            </a:r>
          </a:p>
          <a:p>
            <a:pPr lvl="1"/>
            <a:r>
              <a:rPr lang="ru-RU" sz="2200" dirty="0" smtClean="0"/>
              <a:t>Пиковая пропускная способность доступа к внешней памяти 4 ГБ/с на ядро.</a:t>
            </a:r>
          </a:p>
          <a:p>
            <a:pPr lvl="1"/>
            <a:r>
              <a:rPr lang="ru-RU" sz="2200" dirty="0" smtClean="0"/>
              <a:t>Подключается к ПК через PCI-</a:t>
            </a:r>
            <a:r>
              <a:rPr lang="en-US" sz="2200" dirty="0" smtClean="0"/>
              <a:t>Express</a:t>
            </a:r>
            <a:r>
              <a:rPr lang="ru-RU" sz="2200" dirty="0" smtClean="0"/>
              <a:t> разъем материнской платы.</a:t>
            </a:r>
          </a:p>
          <a:p>
            <a:pPr lvl="1"/>
            <a:r>
              <a:rPr lang="ru-RU" sz="2200" dirty="0" smtClean="0"/>
              <a:t>Максимальная потребляемая мощность: 47 Вт.</a:t>
            </a:r>
            <a:endParaRPr lang="ru-RU" sz="2200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Ускоритель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Ключевые особенности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10:</a:t>
            </a:r>
          </a:p>
          <a:p>
            <a:pPr lvl="1"/>
            <a:r>
              <a:rPr lang="ru-RU" dirty="0" smtClean="0"/>
              <a:t>Поддерживаемые операционные системы семейств </a:t>
            </a:r>
            <a:r>
              <a:rPr lang="en-US" dirty="0" smtClean="0"/>
              <a:t>Linux</a:t>
            </a:r>
            <a:r>
              <a:rPr lang="ru-RU" dirty="0" smtClean="0"/>
              <a:t> и </a:t>
            </a:r>
            <a:r>
              <a:rPr lang="en-US" dirty="0" smtClean="0"/>
              <a:t>Windows</a:t>
            </a:r>
            <a:r>
              <a:rPr lang="ru-RU" dirty="0" smtClean="0"/>
              <a:t>. Для работы необходимо установить драйвер.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Ускоритель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 (3)</a:t>
            </a:r>
          </a:p>
        </p:txBody>
      </p:sp>
      <p:pic>
        <p:nvPicPr>
          <p:cNvPr id="457729" name="Picture 1" descr="Advance e710 product 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686" y="2852936"/>
            <a:ext cx="602164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029700" cy="4968875"/>
          </a:xfrm>
        </p:spPr>
        <p:txBody>
          <a:bodyPr/>
          <a:lstStyle/>
          <a:p>
            <a:r>
              <a:rPr lang="ru-RU" dirty="0" smtClean="0"/>
              <a:t>Ключевые особенности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10:</a:t>
            </a:r>
          </a:p>
          <a:p>
            <a:pPr lvl="1"/>
            <a:r>
              <a:rPr lang="ru-RU" dirty="0" smtClean="0"/>
              <a:t>Главное (хост) приложение состоит из двух частей:</a:t>
            </a:r>
          </a:p>
          <a:p>
            <a:pPr lvl="2"/>
            <a:r>
              <a:rPr lang="ru-RU" dirty="0" smtClean="0"/>
              <a:t>программа, выполняющаяся на главном процессоре</a:t>
            </a:r>
            <a:r>
              <a:rPr lang="en-US" dirty="0" smtClean="0"/>
              <a:t>;</a:t>
            </a:r>
            <a:endParaRPr lang="ru-RU" dirty="0" smtClean="0"/>
          </a:p>
          <a:p>
            <a:pPr lvl="2"/>
            <a:r>
              <a:rPr lang="ru-RU" dirty="0" smtClean="0"/>
              <a:t>программа, которая выполняется на ускорителе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/>
              <a:t>e7</a:t>
            </a:r>
            <a:r>
              <a:rPr lang="ru-RU" dirty="0" smtClean="0"/>
              <a:t>10 обычно используется в качестве сопроцессора для ускорения внутренних циклов программы</a:t>
            </a:r>
          </a:p>
          <a:p>
            <a:pPr lvl="2"/>
            <a:r>
              <a:rPr lang="ru-RU" dirty="0" smtClean="0"/>
              <a:t>Ускорение достигается за счет использования стандартных математических библиотек, разработанных </a:t>
            </a:r>
            <a:r>
              <a:rPr lang="ru-RU" dirty="0" err="1" smtClean="0"/>
              <a:t>ClearSpeed</a:t>
            </a:r>
            <a:r>
              <a:rPr lang="en-US" dirty="0" smtClean="0"/>
              <a:t>.</a:t>
            </a:r>
            <a:endParaRPr lang="ru-RU" dirty="0" smtClean="0"/>
          </a:p>
          <a:p>
            <a:pPr lvl="2"/>
            <a:r>
              <a:rPr lang="ru-RU" dirty="0" smtClean="0"/>
              <a:t>При вызове функции, поддерживаемой математическими библиотеками </a:t>
            </a:r>
            <a:r>
              <a:rPr lang="ru-RU" dirty="0" err="1" smtClean="0"/>
              <a:t>ClearSpeed</a:t>
            </a:r>
            <a:r>
              <a:rPr lang="ru-RU" dirty="0" smtClean="0"/>
              <a:t>, анализируется возможность ее ускорения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Ускоритель </a:t>
            </a:r>
            <a:r>
              <a:rPr lang="ru-RU" dirty="0" err="1" smtClean="0"/>
              <a:t>ClearSpeed</a:t>
            </a:r>
            <a:r>
              <a:rPr lang="ru-RU" dirty="0" smtClean="0"/>
              <a:t>™ </a:t>
            </a:r>
            <a:r>
              <a:rPr lang="ru-RU" dirty="0" err="1" smtClean="0"/>
              <a:t>Advance</a:t>
            </a:r>
            <a:r>
              <a:rPr lang="ru-RU" dirty="0" smtClean="0"/>
              <a:t>™ </a:t>
            </a:r>
            <a:r>
              <a:rPr lang="en-US" dirty="0" smtClean="0"/>
              <a:t>e7</a:t>
            </a:r>
            <a:r>
              <a:rPr lang="ru-RU" dirty="0" smtClean="0"/>
              <a:t>10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r>
              <a:rPr lang="ru-RU" dirty="0" smtClean="0"/>
              <a:t>-ускорители NVIDIA® TESLA K20</a:t>
            </a:r>
            <a:r>
              <a:rPr lang="en-US" dirty="0" smtClean="0"/>
              <a:t>X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2007 г. компания NVIDIA представила продукты семейства </a:t>
            </a:r>
            <a:r>
              <a:rPr lang="en-US" dirty="0" smtClean="0"/>
              <a:t>Tesla</a:t>
            </a:r>
            <a:r>
              <a:rPr lang="ru-RU" dirty="0" smtClean="0"/>
              <a:t>™ для построения высокопроизводительных вычислительных систем. </a:t>
            </a:r>
          </a:p>
          <a:p>
            <a:r>
              <a:rPr lang="ru-RU" dirty="0" smtClean="0"/>
              <a:t>Последнее поколение ускорителей построено на базе архитектуры </a:t>
            </a:r>
            <a:r>
              <a:rPr lang="en-US" dirty="0" err="1" smtClean="0"/>
              <a:t>Kepler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Ускоритель T</a:t>
            </a:r>
            <a:r>
              <a:rPr lang="en-US" dirty="0" err="1" smtClean="0"/>
              <a:t>esla</a:t>
            </a:r>
            <a:r>
              <a:rPr lang="ru-RU" dirty="0" smtClean="0"/>
              <a:t> K20</a:t>
            </a:r>
            <a:r>
              <a:rPr lang="en-US" dirty="0" smtClean="0"/>
              <a:t>X </a:t>
            </a:r>
            <a:r>
              <a:rPr lang="ru-RU" dirty="0" smtClean="0"/>
              <a:t>содержит один процессор GK110, произведённый по технологии 28 нм. </a:t>
            </a:r>
          </a:p>
          <a:p>
            <a:r>
              <a:rPr lang="ru-RU" dirty="0" smtClean="0"/>
              <a:t>Ускоритель подключается к материнской плате по шине </a:t>
            </a:r>
            <a:r>
              <a:rPr lang="en-US" dirty="0" smtClean="0"/>
              <a:t>PCI Express</a:t>
            </a:r>
            <a:r>
              <a:rPr lang="ru-RU" dirty="0" smtClean="0"/>
              <a:t> 3.0.</a:t>
            </a:r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r>
              <a:rPr lang="ru-RU" dirty="0" smtClean="0"/>
              <a:t>-ускорители NVIDIA® TESLA K20</a:t>
            </a:r>
            <a:r>
              <a:rPr lang="en-US" dirty="0" smtClean="0"/>
              <a:t>X</a:t>
            </a:r>
            <a:r>
              <a:rPr lang="ru-RU" dirty="0" smtClean="0"/>
              <a:t>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 TESLA K20</a:t>
            </a:r>
            <a:r>
              <a:rPr lang="en-US" dirty="0" smtClean="0"/>
              <a:t>X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2688 вычислительных ядер.</a:t>
            </a:r>
          </a:p>
          <a:p>
            <a:pPr lvl="1"/>
            <a:r>
              <a:rPr lang="ru-RU" dirty="0" smtClean="0"/>
              <a:t>Пиковая производительность на числах с плавающей запятой одинарной точности – 3,95 </a:t>
            </a:r>
            <a:r>
              <a:rPr lang="ru-RU" dirty="0" err="1" smtClean="0"/>
              <a:t>терафлопс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Пиковая производительность на числах с плавающей запятой </a:t>
            </a:r>
            <a:r>
              <a:rPr lang="ru-RU" dirty="0" err="1" smtClean="0"/>
              <a:t>двоной</a:t>
            </a:r>
            <a:r>
              <a:rPr lang="ru-RU" dirty="0" smtClean="0"/>
              <a:t> точности – 1,31 </a:t>
            </a:r>
            <a:r>
              <a:rPr lang="ru-RU" dirty="0" err="1" smtClean="0"/>
              <a:t>терафлопс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Память 6 ГБ GDDR5 384-</a:t>
            </a:r>
            <a:r>
              <a:rPr lang="en-US" dirty="0" smtClean="0"/>
              <a:t>bit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Пиковая пропускная способность памяти 250 ГБ/с.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r>
              <a:rPr lang="ru-RU" dirty="0" smtClean="0"/>
              <a:t>-ускорители NVIDIA® TESLA K20</a:t>
            </a:r>
            <a:r>
              <a:rPr lang="en-US" dirty="0" smtClean="0"/>
              <a:t>X</a:t>
            </a:r>
            <a:r>
              <a:rPr lang="ru-RU" dirty="0" smtClean="0"/>
              <a:t>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точки зрения программиста, T</a:t>
            </a:r>
            <a:r>
              <a:rPr lang="en-US" dirty="0" err="1" smtClean="0"/>
              <a:t>esla</a:t>
            </a:r>
            <a:r>
              <a:rPr lang="ru-RU" dirty="0" smtClean="0"/>
              <a:t> K20</a:t>
            </a:r>
            <a:r>
              <a:rPr lang="en-US" dirty="0" smtClean="0"/>
              <a:t>X </a:t>
            </a:r>
            <a:r>
              <a:rPr lang="ru-RU" dirty="0" smtClean="0"/>
              <a:t>представляет собой набор независимых мультипроцессоров. </a:t>
            </a:r>
          </a:p>
          <a:p>
            <a:r>
              <a:rPr lang="ru-RU" dirty="0" smtClean="0"/>
              <a:t>Каждый мультипроцессор состоит из нескольких независимых скалярных процессоров, двух модулей для вычисления математических функций, конвейера, а также общей памяти.</a:t>
            </a:r>
          </a:p>
          <a:p>
            <a:r>
              <a:rPr lang="ru-RU" dirty="0" smtClean="0"/>
              <a:t>CUDA (</a:t>
            </a:r>
            <a:r>
              <a:rPr lang="en-US" dirty="0" smtClean="0"/>
              <a:t>Compute Unified Device Architecture</a:t>
            </a:r>
            <a:r>
              <a:rPr lang="ru-RU" dirty="0" smtClean="0"/>
              <a:t>) – программно аппаратное решение, позволяющее использовать видеопроцессоры для вычислений общего назначения.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172575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Всего за 15 лет пик мощности вырос на четыре порядка.</a:t>
            </a:r>
          </a:p>
          <a:p>
            <a:pPr eaLnBrk="1" hangingPunct="1"/>
            <a:r>
              <a:rPr lang="ru-RU" dirty="0" smtClean="0"/>
              <a:t>Суммарная мощность систем, представленных в 31-м списке Top500, составила 11,7 </a:t>
            </a:r>
            <a:r>
              <a:rPr lang="ru-RU" dirty="0" err="1" smtClean="0"/>
              <a:t>петафлопс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/>
            <a:r>
              <a:rPr lang="ru-RU" dirty="0" smtClean="0"/>
              <a:t>Если взять за основу, что реальная производительность хорошей «персоналки» на </a:t>
            </a:r>
            <a:r>
              <a:rPr lang="ru-RU" dirty="0" err="1" smtClean="0"/>
              <a:t>четырехъядерном</a:t>
            </a:r>
            <a:r>
              <a:rPr lang="ru-RU" dirty="0" smtClean="0"/>
              <a:t> процессоре составляет порядка 20 </a:t>
            </a:r>
            <a:r>
              <a:rPr lang="ru-RU" dirty="0" err="1" smtClean="0"/>
              <a:t>гигафлопс</a:t>
            </a:r>
            <a:r>
              <a:rPr lang="ru-RU" dirty="0" smtClean="0"/>
              <a:t>, то весь список Top500 будет эквивалентен половине миллиона таких персоналок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/>
            <a:r>
              <a:rPr lang="ru-RU" dirty="0" smtClean="0"/>
              <a:t>По данным аналитической компании </a:t>
            </a:r>
            <a:r>
              <a:rPr lang="en-US" dirty="0" smtClean="0"/>
              <a:t>Gartner</a:t>
            </a:r>
            <a:r>
              <a:rPr lang="ru-RU" dirty="0" smtClean="0"/>
              <a:t>, общее число используемых в мире компьютеров превысило в 2008 г. 1 миллиард</a:t>
            </a:r>
            <a:r>
              <a:rPr lang="en-US" dirty="0" smtClean="0"/>
              <a:t>.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Top 500 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r>
              <a:rPr lang="ru-RU" dirty="0" smtClean="0"/>
              <a:t>-ускорители NVIDIA® TESLA K20</a:t>
            </a:r>
            <a:r>
              <a:rPr lang="en-US" dirty="0" smtClean="0"/>
              <a:t>X</a:t>
            </a:r>
            <a:r>
              <a:rPr lang="ru-RU" dirty="0" smtClean="0"/>
              <a:t> (4)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CUDA предоставляет программисту доступ к нескольким уровням памяти:</a:t>
            </a:r>
          </a:p>
          <a:p>
            <a:pPr lvl="1"/>
            <a:r>
              <a:rPr lang="ru-RU" sz="2200" dirty="0" smtClean="0"/>
              <a:t>каждый поток обладает локальной памятью;</a:t>
            </a:r>
          </a:p>
          <a:p>
            <a:pPr lvl="1"/>
            <a:r>
              <a:rPr lang="ru-RU" sz="2200" dirty="0" smtClean="0"/>
              <a:t>все потоки внутри блока имеют доступ к быстрой общей памяти блока, время жизни которой совпадает со временем жизни блока; память блока разбита на страницы, доступ к данным на разных страницах осуществляется параллельно;</a:t>
            </a:r>
          </a:p>
          <a:p>
            <a:pPr lvl="1"/>
            <a:r>
              <a:rPr lang="ru-RU" sz="2200" dirty="0" smtClean="0"/>
              <a:t>все потоки во всех блоках имеют доступ к общей памяти устройства. </a:t>
            </a:r>
          </a:p>
          <a:p>
            <a:r>
              <a:rPr lang="ru-RU" sz="2200" dirty="0" smtClean="0"/>
              <a:t>Всем потокам также доступны два вида общей памяти для чтения: константная и текстурная, они кэшируются. Так же, как и в общей памяти устройства, данные сохраняются на протяжении работы приложения.</a:t>
            </a:r>
            <a:endParaRPr lang="ru-RU" sz="22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r>
              <a:rPr lang="ru-RU" dirty="0" smtClean="0"/>
              <a:t>-ускорители NVIDIA® TESLA K20</a:t>
            </a:r>
            <a:r>
              <a:rPr lang="en-US" dirty="0" smtClean="0"/>
              <a:t>X</a:t>
            </a:r>
            <a:r>
              <a:rPr lang="ru-RU" dirty="0" smtClean="0"/>
              <a:t> (5)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ноябре 2012 г. в списке Top500 две системы были построены с использованием ускорителей </a:t>
            </a:r>
            <a:r>
              <a:rPr lang="ru-RU" dirty="0" err="1" smtClean="0"/>
              <a:t>Tesla</a:t>
            </a:r>
            <a:r>
              <a:rPr lang="ru-RU" dirty="0" smtClean="0"/>
              <a:t> K20X, среди них лидер этого списка – </a:t>
            </a:r>
            <a:r>
              <a:rPr lang="ru-RU" dirty="0" err="1" smtClean="0"/>
              <a:t>Titan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87426" name="Picture 2" descr="http://images.dailytech.com/nimage/NVIDIA_Tesla_K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16" y="2348880"/>
            <a:ext cx="663955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Сопроцессор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Xeon Phi</a:t>
            </a:r>
            <a:r>
              <a:rPr lang="ru-RU" dirty="0" smtClean="0"/>
              <a:t>™ 5110P (1)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конце 2012 года </a:t>
            </a:r>
            <a:r>
              <a:rPr lang="ru-RU" dirty="0" err="1" smtClean="0"/>
              <a:t>Intel</a:t>
            </a:r>
            <a:r>
              <a:rPr lang="ru-RU" dirty="0" smtClean="0"/>
              <a:t> представила первый процессор с архитектурой </a:t>
            </a:r>
            <a:r>
              <a:rPr lang="ru-RU" dirty="0" err="1" smtClean="0"/>
              <a:t>Intel</a:t>
            </a:r>
            <a:r>
              <a:rPr lang="ru-RU" dirty="0" smtClean="0"/>
              <a:t> MIC (</a:t>
            </a:r>
            <a:r>
              <a:rPr lang="ru-RU" dirty="0" err="1" smtClean="0"/>
              <a:t>Intel</a:t>
            </a:r>
            <a:r>
              <a:rPr lang="ru-RU" dirty="0" smtClean="0"/>
              <a:t>® </a:t>
            </a:r>
            <a:r>
              <a:rPr lang="ru-RU" dirty="0" err="1" smtClean="0"/>
              <a:t>Many</a:t>
            </a:r>
            <a:r>
              <a:rPr lang="ru-RU" dirty="0" smtClean="0"/>
              <a:t> </a:t>
            </a:r>
            <a:r>
              <a:rPr lang="ru-RU" dirty="0" err="1" smtClean="0"/>
              <a:t>Integrated</a:t>
            </a:r>
            <a:r>
              <a:rPr lang="ru-RU" dirty="0" smtClean="0"/>
              <a:t> </a:t>
            </a:r>
            <a:r>
              <a:rPr lang="ru-RU" dirty="0" err="1" smtClean="0"/>
              <a:t>Core</a:t>
            </a:r>
            <a:r>
              <a:rPr lang="ru-RU" dirty="0" smtClean="0"/>
              <a:t> </a:t>
            </a:r>
            <a:r>
              <a:rPr lang="ru-RU" dirty="0" err="1" smtClean="0"/>
              <a:t>Architecture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Основой архитектуры </a:t>
            </a:r>
            <a:r>
              <a:rPr lang="en-US" dirty="0" smtClean="0"/>
              <a:t>MIC</a:t>
            </a:r>
            <a:r>
              <a:rPr lang="ru-RU" dirty="0" smtClean="0"/>
              <a:t> является использование большого количества вычислительных ядер архитектуры </a:t>
            </a:r>
            <a:r>
              <a:rPr lang="en-US" dirty="0" smtClean="0"/>
              <a:t>x</a:t>
            </a:r>
            <a:r>
              <a:rPr lang="ru-RU" dirty="0" smtClean="0"/>
              <a:t>86 в одном процессоре. </a:t>
            </a:r>
          </a:p>
          <a:p>
            <a:r>
              <a:rPr lang="ru-RU" dirty="0" smtClean="0"/>
              <a:t>В результате для разработки параллельных программ могут быть использованы стандартные технологии: </a:t>
            </a:r>
            <a:r>
              <a:rPr lang="en-US" dirty="0" err="1" smtClean="0"/>
              <a:t>pthreads</a:t>
            </a:r>
            <a:r>
              <a:rPr lang="ru-RU" dirty="0" smtClean="0"/>
              <a:t>, </a:t>
            </a:r>
            <a:r>
              <a:rPr lang="ru-RU" dirty="0" err="1" smtClean="0"/>
              <a:t>OpenMP</a:t>
            </a:r>
            <a:r>
              <a:rPr lang="ru-RU" dirty="0" smtClean="0"/>
              <a:t>, </a:t>
            </a:r>
            <a:r>
              <a:rPr lang="ru-RU" dirty="0" err="1" smtClean="0"/>
              <a:t>Intel</a:t>
            </a:r>
            <a:r>
              <a:rPr lang="ru-RU" dirty="0" smtClean="0"/>
              <a:t> TBB, </a:t>
            </a:r>
            <a:r>
              <a:rPr lang="en-US" dirty="0" smtClean="0"/>
              <a:t>Intel </a:t>
            </a:r>
            <a:r>
              <a:rPr lang="en-US" dirty="0" err="1" smtClean="0"/>
              <a:t>Cilk</a:t>
            </a:r>
            <a:r>
              <a:rPr lang="en-US" dirty="0" smtClean="0"/>
              <a:t> Plus</a:t>
            </a:r>
            <a:r>
              <a:rPr lang="ru-RU" dirty="0" smtClean="0"/>
              <a:t>, </a:t>
            </a:r>
            <a:r>
              <a:rPr lang="en-US" dirty="0" smtClean="0"/>
              <a:t>MPI</a:t>
            </a:r>
            <a:r>
              <a:rPr lang="ru-RU" dirty="0" smtClean="0"/>
              <a:t>. </a:t>
            </a:r>
          </a:p>
          <a:p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Xeon Phi</a:t>
            </a:r>
            <a:r>
              <a:rPr lang="ru-RU" dirty="0" smtClean="0"/>
              <a:t>™ 5110P подключается к разъему </a:t>
            </a:r>
            <a:r>
              <a:rPr lang="ru-RU" dirty="0" err="1" smtClean="0"/>
              <a:t>PCIe</a:t>
            </a:r>
            <a:r>
              <a:rPr lang="ru-RU" dirty="0" smtClean="0"/>
              <a:t> x16 на материнской плате. В двухпроцессорной системе можно установить до 8 карт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Xeon Phi</a:t>
            </a:r>
            <a:r>
              <a:rPr lang="ru-RU" dirty="0" smtClean="0"/>
              <a:t>™ 5110P.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Сопроцессор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Xeon Phi</a:t>
            </a:r>
            <a:r>
              <a:rPr lang="ru-RU" dirty="0" smtClean="0"/>
              <a:t>™ 5110P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 </a:t>
            </a:r>
            <a:r>
              <a:rPr lang="en-US" dirty="0" smtClean="0"/>
              <a:t>Intel Xeon Phi</a:t>
            </a:r>
            <a:r>
              <a:rPr lang="ru-RU" dirty="0" smtClean="0"/>
              <a:t> 5110P:</a:t>
            </a:r>
          </a:p>
          <a:p>
            <a:pPr lvl="1"/>
            <a:r>
              <a:rPr lang="ru-RU" dirty="0" smtClean="0"/>
              <a:t>60 вычислительных ядер.</a:t>
            </a:r>
          </a:p>
          <a:p>
            <a:pPr lvl="1"/>
            <a:r>
              <a:rPr lang="ru-RU" dirty="0" smtClean="0"/>
              <a:t>240 потоков (по 4 потока на ядро).</a:t>
            </a:r>
          </a:p>
          <a:p>
            <a:pPr lvl="1"/>
            <a:r>
              <a:rPr lang="ru-RU" dirty="0" smtClean="0"/>
              <a:t>Частота ядер – 1,053 ГГц.</a:t>
            </a:r>
          </a:p>
          <a:p>
            <a:pPr lvl="1"/>
            <a:r>
              <a:rPr lang="ru-RU" dirty="0" smtClean="0"/>
              <a:t>Пиковая производительность на числах с плавающей запятой </a:t>
            </a:r>
            <a:r>
              <a:rPr lang="ru-RU" dirty="0" err="1" smtClean="0"/>
              <a:t>двоной</a:t>
            </a:r>
            <a:r>
              <a:rPr lang="ru-RU" dirty="0" smtClean="0"/>
              <a:t> точности – 1.0108 </a:t>
            </a:r>
            <a:r>
              <a:rPr lang="ru-RU" dirty="0" err="1" smtClean="0"/>
              <a:t>терафлопс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Кэш второго уровня: 30 МБ (по 512 КБ на каждое ядро).</a:t>
            </a:r>
          </a:p>
          <a:p>
            <a:pPr lvl="1"/>
            <a:r>
              <a:rPr lang="ru-RU" dirty="0" smtClean="0"/>
              <a:t>Память 8 ГБ GDDR5.</a:t>
            </a:r>
          </a:p>
          <a:p>
            <a:pPr lvl="1"/>
            <a:r>
              <a:rPr lang="ru-RU" dirty="0" smtClean="0"/>
              <a:t>Пиковая пропускная способность памяти 320 ГБ/с.</a:t>
            </a:r>
          </a:p>
          <a:p>
            <a:pPr lvl="1"/>
            <a:r>
              <a:rPr lang="ru-RU" dirty="0" smtClean="0"/>
              <a:t>Максимальная потребляемая мощность: 225 Вт.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Сопроцессор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Xeon Phi</a:t>
            </a:r>
            <a:r>
              <a:rPr lang="ru-RU" dirty="0" smtClean="0"/>
              <a:t>™ 5110P (3)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Каждое ядро может обрабатывать одновременно 4 потока и поддерживает векторные инструкции с размером операндов 512 бит. </a:t>
            </a:r>
          </a:p>
          <a:p>
            <a:r>
              <a:rPr lang="ru-RU" dirty="0" smtClean="0"/>
              <a:t>Все ядра подключены к двунаправленной кольцевой шине.</a:t>
            </a:r>
            <a:endParaRPr lang="ru-RU" dirty="0"/>
          </a:p>
        </p:txBody>
      </p:sp>
      <p:pic>
        <p:nvPicPr>
          <p:cNvPr id="518146" name="Picture 2" descr="Intel® Xeon Phi™ Coprocessor Block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784" y="278092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Авторский коллектив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272480" y="1196975"/>
            <a:ext cx="9361040" cy="4968875"/>
          </a:xfrm>
        </p:spPr>
        <p:txBody>
          <a:bodyPr/>
          <a:lstStyle/>
          <a:p>
            <a:pPr eaLnBrk="1" hangingPunct="1"/>
            <a:r>
              <a:rPr lang="ru-RU" dirty="0" smtClean="0"/>
              <a:t>Сиднев Алексей Александрович,</a:t>
            </a:r>
          </a:p>
          <a:p>
            <a:pPr marL="361950" indent="0" eaLnBrk="1" hangingPunct="1">
              <a:buNone/>
            </a:pPr>
            <a:r>
              <a:rPr lang="ru-RU" dirty="0" smtClean="0"/>
              <a:t>ассистент </a:t>
            </a:r>
            <a:r>
              <a:rPr lang="ru-RU" dirty="0"/>
              <a:t>кафедры </a:t>
            </a:r>
            <a:br>
              <a:rPr lang="ru-RU" dirty="0"/>
            </a:br>
            <a:r>
              <a:rPr lang="ru-RU" dirty="0"/>
              <a:t>Математического обеспечения ЭВМ факультета ВМК ННГУ</a:t>
            </a:r>
          </a:p>
          <a:p>
            <a:pPr marL="361950" indent="-361950" eaLnBrk="1" hangingPunct="1">
              <a:buNone/>
            </a:pPr>
            <a:r>
              <a:rPr lang="ru-RU" dirty="0"/>
              <a:t>	</a:t>
            </a:r>
            <a:r>
              <a:rPr lang="en-US" dirty="0" smtClean="0">
                <a:hlinkClick r:id="rId2"/>
              </a:rPr>
              <a:t>sidnev@vmk.unn.ru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538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96975"/>
            <a:ext cx="9172575" cy="4968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Характерные тенденции развития индустрии в сфере суперкомпьютерных вычислений:</a:t>
            </a:r>
          </a:p>
          <a:p>
            <a:pPr lvl="1" eaLnBrk="1" hangingPunct="1">
              <a:defRPr/>
            </a:pPr>
            <a:r>
              <a:rPr lang="ru-RU" dirty="0" smtClean="0">
                <a:ea typeface="+mn-ea"/>
              </a:rPr>
              <a:t>1-ый список Top500 (июнь 1993):</a:t>
            </a:r>
            <a:endParaRPr lang="en-US" dirty="0" smtClean="0">
              <a:ea typeface="+mn-ea"/>
            </a:endParaRPr>
          </a:p>
          <a:p>
            <a:pPr lvl="2" eaLnBrk="1" hangingPunct="1">
              <a:defRPr/>
            </a:pPr>
            <a:r>
              <a:rPr lang="en-US" dirty="0" smtClean="0">
                <a:ea typeface="+mn-ea"/>
              </a:rPr>
              <a:t>MPP </a:t>
            </a:r>
            <a:r>
              <a:rPr lang="ru-RU" dirty="0" smtClean="0">
                <a:ea typeface="+mn-ea"/>
              </a:rPr>
              <a:t>системы – 119</a:t>
            </a:r>
          </a:p>
          <a:p>
            <a:pPr lvl="2" eaLnBrk="1" hangingPunct="1">
              <a:defRPr/>
            </a:pPr>
            <a:r>
              <a:rPr lang="en-US" dirty="0" smtClean="0">
                <a:ea typeface="+mn-ea"/>
              </a:rPr>
              <a:t>SMP</a:t>
            </a:r>
            <a:r>
              <a:rPr lang="ru-RU" dirty="0" smtClean="0">
                <a:ea typeface="+mn-ea"/>
              </a:rPr>
              <a:t> системы – 249</a:t>
            </a:r>
            <a:endParaRPr lang="en-US" dirty="0" smtClean="0">
              <a:ea typeface="+mn-ea"/>
            </a:endParaRPr>
          </a:p>
          <a:p>
            <a:pPr lvl="2" eaLnBrk="1" hangingPunct="1">
              <a:defRPr/>
            </a:pPr>
            <a:r>
              <a:rPr lang="en-US" dirty="0" smtClean="0">
                <a:ea typeface="+mn-ea"/>
              </a:rPr>
              <a:t>Single Processor </a:t>
            </a:r>
            <a:r>
              <a:rPr lang="ru-RU" dirty="0" smtClean="0">
                <a:ea typeface="+mn-ea"/>
              </a:rPr>
              <a:t>системы – 97</a:t>
            </a:r>
          </a:p>
          <a:p>
            <a:pPr lvl="1" eaLnBrk="1" hangingPunct="1">
              <a:defRPr/>
            </a:pPr>
            <a:r>
              <a:rPr lang="ru-RU" dirty="0" smtClean="0">
                <a:ea typeface="+mn-ea"/>
              </a:rPr>
              <a:t>9-ый список </a:t>
            </a:r>
            <a:r>
              <a:rPr lang="ru-RU" dirty="0" smtClean="0">
                <a:solidFill>
                  <a:srgbClr val="000000"/>
                </a:solidFill>
                <a:ea typeface="+mn-ea"/>
              </a:rPr>
              <a:t>Top500 (июнь 1997):</a:t>
            </a:r>
          </a:p>
          <a:p>
            <a:pPr lvl="2" eaLnBrk="1" hangingPunct="1">
              <a:defRPr/>
            </a:pPr>
            <a:r>
              <a:rPr lang="en-US" dirty="0" smtClean="0"/>
              <a:t>MPP </a:t>
            </a:r>
            <a:r>
              <a:rPr lang="ru-RU" dirty="0" smtClean="0"/>
              <a:t>системы – 270</a:t>
            </a:r>
          </a:p>
          <a:p>
            <a:pPr lvl="2" eaLnBrk="1" hangingPunct="1">
              <a:defRPr/>
            </a:pPr>
            <a:r>
              <a:rPr lang="en-US" dirty="0" smtClean="0"/>
              <a:t>SMP</a:t>
            </a:r>
            <a:r>
              <a:rPr lang="ru-RU" dirty="0" smtClean="0"/>
              <a:t> системы – 215</a:t>
            </a:r>
            <a:endParaRPr lang="en-US" dirty="0" smtClean="0"/>
          </a:p>
          <a:p>
            <a:pPr lvl="2" eaLnBrk="1" hangingPunct="1">
              <a:defRPr/>
            </a:pPr>
            <a:r>
              <a:rPr lang="ru-RU" dirty="0" smtClean="0"/>
              <a:t>Кластеры – 1</a:t>
            </a:r>
          </a:p>
          <a:p>
            <a:pPr lvl="1" eaLnBrk="1" hangingPunct="1">
              <a:defRPr/>
            </a:pPr>
            <a:r>
              <a:rPr lang="ru-RU" dirty="0" smtClean="0"/>
              <a:t>31-ый список</a:t>
            </a:r>
            <a:r>
              <a:rPr lang="en-US" dirty="0" smtClean="0"/>
              <a:t> Top500 (</a:t>
            </a:r>
            <a:r>
              <a:rPr lang="ru-RU" dirty="0" smtClean="0"/>
              <a:t>июнь 2008):</a:t>
            </a:r>
          </a:p>
          <a:p>
            <a:pPr lvl="2" eaLnBrk="1" hangingPunct="1">
              <a:defRPr/>
            </a:pPr>
            <a:r>
              <a:rPr lang="en-US" dirty="0" smtClean="0"/>
              <a:t>MPP </a:t>
            </a:r>
            <a:r>
              <a:rPr lang="ru-RU" dirty="0" smtClean="0"/>
              <a:t>системы – 98</a:t>
            </a:r>
          </a:p>
          <a:p>
            <a:pPr lvl="2" eaLnBrk="1" hangingPunct="1">
              <a:defRPr/>
            </a:pPr>
            <a:r>
              <a:rPr lang="ru-RU" dirty="0" smtClean="0"/>
              <a:t>Кластеры – 400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9082088" cy="561975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Кластеры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9D2185C9FCFC8B4CBBD4366DE921B37E" ma:contentTypeVersion="" ma:contentTypeDescription="" ma:contentTypeScope="" ma:versionID="4f8d2f2d8bc1365aca4f2171db7d532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14526A-F0EE-4BCE-813E-ACF431E275FD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EECB1F-0A34-48EE-8BA6-1030EDD07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56020</TotalTime>
  <Words>5155</Words>
  <Application>Microsoft Office PowerPoint</Application>
  <PresentationFormat>Лист A4 (210x297 мм)</PresentationFormat>
  <Paragraphs>437</Paragraphs>
  <Slides>85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2" baseType="lpstr">
      <vt:lpstr>Arial</vt:lpstr>
      <vt:lpstr>Wingdings</vt:lpstr>
      <vt:lpstr>Bernard MT Condensed</vt:lpstr>
      <vt:lpstr>Symbol</vt:lpstr>
      <vt:lpstr>itlab</vt:lpstr>
      <vt:lpstr>Оформление по умолчанию</vt:lpstr>
      <vt:lpstr>Picture</vt:lpstr>
      <vt:lpstr>Лекция №1  Обзор архитектуры современных  многоядерных процессоров</vt:lpstr>
      <vt:lpstr>Содержание</vt:lpstr>
      <vt:lpstr>Введение</vt:lpstr>
      <vt:lpstr>Введение</vt:lpstr>
      <vt:lpstr>Закон Мура</vt:lpstr>
      <vt:lpstr>Top 500 (1)</vt:lpstr>
      <vt:lpstr>Top 500 (2)</vt:lpstr>
      <vt:lpstr>Top 500 (3)</vt:lpstr>
      <vt:lpstr>Кластеры (1)</vt:lpstr>
      <vt:lpstr>Кластеры (2)</vt:lpstr>
      <vt:lpstr>31-ый список Top 500</vt:lpstr>
      <vt:lpstr>Тенденции</vt:lpstr>
      <vt:lpstr>Симметричная мультипроцессорность</vt:lpstr>
      <vt:lpstr>Классификация Флинна</vt:lpstr>
      <vt:lpstr>Мультипроцессоры (общая память)</vt:lpstr>
      <vt:lpstr>Системы с общей памятью</vt:lpstr>
      <vt:lpstr>Политики записи данных</vt:lpstr>
      <vt:lpstr>Когерентность</vt:lpstr>
      <vt:lpstr>Обеспечение когерентности</vt:lpstr>
      <vt:lpstr>Обеспечение когерентности на аппаратном уровне</vt:lpstr>
      <vt:lpstr>Протокол MESI (1)</vt:lpstr>
      <vt:lpstr>Протокол MESI (2)</vt:lpstr>
      <vt:lpstr>MESI: операция чтения</vt:lpstr>
      <vt:lpstr>MESI: операция записи (1)</vt:lpstr>
      <vt:lpstr>MESI: операция записи (2)</vt:lpstr>
      <vt:lpstr>Протокол MESI</vt:lpstr>
      <vt:lpstr>Задача взаимоисключения</vt:lpstr>
      <vt:lpstr>Мультипроцессоры (распределённая память)</vt:lpstr>
      <vt:lpstr>NUMA</vt:lpstr>
      <vt:lpstr>Виды NUMA-систем</vt:lpstr>
      <vt:lpstr>DSM</vt:lpstr>
      <vt:lpstr>Одновременная многопотоковость</vt:lpstr>
      <vt:lpstr>Одновременная многопотоковость (1)</vt:lpstr>
      <vt:lpstr>Одновременная многопотоковость (2)</vt:lpstr>
      <vt:lpstr>Одновременная многопотоковость (3)</vt:lpstr>
      <vt:lpstr>Одновременная многопотоковость (4)</vt:lpstr>
      <vt:lpstr>Одновременная многопотоковость (5)</vt:lpstr>
      <vt:lpstr>Многоядерность</vt:lpstr>
      <vt:lpstr>Многоядерность</vt:lpstr>
      <vt:lpstr>Производительность/Энергопотребление</vt:lpstr>
      <vt:lpstr>Архитектура двухъядерного процессора</vt:lpstr>
      <vt:lpstr>Современные процессоры</vt:lpstr>
      <vt:lpstr>Производительность</vt:lpstr>
      <vt:lpstr>Процессоры Intel® Core™ и Intel® Xeon® (1)</vt:lpstr>
      <vt:lpstr>Процессоры Intel® Core™ и Intel® Xeon® (2)</vt:lpstr>
      <vt:lpstr>Процессоры Intel® Core™ и Intel® Xeon® (3)</vt:lpstr>
      <vt:lpstr>Процессоры Intel® Core™ и Intel® Xeon® (4)</vt:lpstr>
      <vt:lpstr>Процессоры Intel® Core™ и Intel® Xeon® (5)</vt:lpstr>
      <vt:lpstr>Процессоры AMD Phenom™ и AMD Opteron™ (1)</vt:lpstr>
      <vt:lpstr>Процессоры AMD Phenom™ и AMD Opteron™ (2)</vt:lpstr>
      <vt:lpstr>Процессоры AMD Phenom™ и AMD Opteron™ (3)</vt:lpstr>
      <vt:lpstr>Процессоры AMD Phenom™ и AMD Opteron™ (4)</vt:lpstr>
      <vt:lpstr>Процессоры IBM Power7 (1)</vt:lpstr>
      <vt:lpstr>Процессоры IBM Power7 (2)</vt:lpstr>
      <vt:lpstr>Процессоры IBM Power7 (3)</vt:lpstr>
      <vt:lpstr>Процессоры IBM Power7 (4)</vt:lpstr>
      <vt:lpstr>Процессоры PowerXCell™ 8i (1)</vt:lpstr>
      <vt:lpstr>Процессоры PowerXCell™ 8i (2)</vt:lpstr>
      <vt:lpstr>Процессоры PowerXCell™ 8i (3)</vt:lpstr>
      <vt:lpstr>Процессоры PowerXCell™ 8i (4)</vt:lpstr>
      <vt:lpstr>Процессоры PowerXCell™ 8i (5)</vt:lpstr>
      <vt:lpstr>Процессоры PowerXCell™ 8i (6)</vt:lpstr>
      <vt:lpstr>Процессоры PowerXCell™ 8i (7)</vt:lpstr>
      <vt:lpstr>Процессоры Sun UltraSPARC и SPARC (1)</vt:lpstr>
      <vt:lpstr>Процессоры Sun UltraSPARC и SPARC (2)</vt:lpstr>
      <vt:lpstr>Процессоры Sun UltraSPARC и SPARC (3)</vt:lpstr>
      <vt:lpstr>Процессоры Sun UltraSPARC и SPARC (4)</vt:lpstr>
      <vt:lpstr>Процессоры Sun UltraSPARC и SPARC (5)</vt:lpstr>
      <vt:lpstr>Процессоры Sun UltraSPARC и SPARC (6)</vt:lpstr>
      <vt:lpstr>Процессоры Sun UltraSPARC и SPARC (7)</vt:lpstr>
      <vt:lpstr>Ускорители вычислений</vt:lpstr>
      <vt:lpstr>Ускорители</vt:lpstr>
      <vt:lpstr>Ускоритель ClearSpeed™ Advance™ e710 (1)</vt:lpstr>
      <vt:lpstr>Ускоритель ClearSpeed™ Advance™ e710 (2)</vt:lpstr>
      <vt:lpstr>Ускоритель ClearSpeed™ Advance™ e710 (3)</vt:lpstr>
      <vt:lpstr>Ускоритель ClearSpeed™ Advance™ e710 (4)</vt:lpstr>
      <vt:lpstr>GPU-ускорители NVIDIA® TESLA K20X (1)</vt:lpstr>
      <vt:lpstr>GPU-ускорители NVIDIA® TESLA K20X (2)</vt:lpstr>
      <vt:lpstr>GPU-ускорители NVIDIA® TESLA K20X (3)</vt:lpstr>
      <vt:lpstr>GPU-ускорители NVIDIA® TESLA K20X (4)</vt:lpstr>
      <vt:lpstr>GPU-ускорители NVIDIA® TESLA K20X (5)</vt:lpstr>
      <vt:lpstr>Сопроцессор Intel® Xeon Phi™ 5110P (1)</vt:lpstr>
      <vt:lpstr>Сопроцессор Intel® Xeon Phi™ 5110P (2)</vt:lpstr>
      <vt:lpstr>Сопроцессор Intel® Xeon Phi™ 5110P (3)</vt:lpstr>
      <vt:lpstr>Авторский коллектив</vt:lpstr>
    </vt:vector>
  </TitlesOfParts>
  <Company>Нижегородский университет им. Н.И. Лобачевского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Частотная фильтрация изображений (быстрое преобразование Фурье).</dc:title>
  <dc:creator>Alexey A. Sidnev</dc:creator>
  <dc:description>Версия 1.3 от 07.11.2010</dc:description>
  <cp:lastModifiedBy>Alexander V. Sysoyev</cp:lastModifiedBy>
  <cp:revision>1965</cp:revision>
  <cp:lastPrinted>2010-11-13T16:48:04Z</cp:lastPrinted>
  <dcterms:created xsi:type="dcterms:W3CDTF">2004-08-14T10:27:56Z</dcterms:created>
  <dcterms:modified xsi:type="dcterms:W3CDTF">2013-12-30T14:40:06Z</dcterms:modified>
</cp:coreProperties>
</file>